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Lst>
  <p:notesMasterIdLst>
    <p:notesMasterId r:id="rId28"/>
  </p:notesMasterIdLst>
  <p:sldIdLst>
    <p:sldId id="257" r:id="rId2"/>
    <p:sldId id="260" r:id="rId3"/>
    <p:sldId id="294" r:id="rId4"/>
    <p:sldId id="319" r:id="rId5"/>
    <p:sldId id="305" r:id="rId6"/>
    <p:sldId id="306" r:id="rId7"/>
    <p:sldId id="307" r:id="rId8"/>
    <p:sldId id="308" r:id="rId9"/>
    <p:sldId id="317" r:id="rId10"/>
    <p:sldId id="310" r:id="rId11"/>
    <p:sldId id="311" r:id="rId12"/>
    <p:sldId id="293" r:id="rId13"/>
    <p:sldId id="295" r:id="rId14"/>
    <p:sldId id="302" r:id="rId15"/>
    <p:sldId id="318" r:id="rId16"/>
    <p:sldId id="315" r:id="rId17"/>
    <p:sldId id="313" r:id="rId18"/>
    <p:sldId id="314" r:id="rId19"/>
    <p:sldId id="299" r:id="rId20"/>
    <p:sldId id="316" r:id="rId21"/>
    <p:sldId id="300" r:id="rId22"/>
    <p:sldId id="298" r:id="rId23"/>
    <p:sldId id="303" r:id="rId24"/>
    <p:sldId id="301" r:id="rId25"/>
    <p:sldId id="320" r:id="rId26"/>
    <p:sldId id="321" r:id="rId2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06D4"/>
    <a:srgbClr val="000000"/>
    <a:srgbClr val="0C0472"/>
    <a:srgbClr val="341DBD"/>
    <a:srgbClr val="1D1A5C"/>
    <a:srgbClr val="130F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19" autoAdjust="0"/>
    <p:restoredTop sz="94638" autoAdjust="0"/>
  </p:normalViewPr>
  <p:slideViewPr>
    <p:cSldViewPr>
      <p:cViewPr varScale="1">
        <p:scale>
          <a:sx n="82" d="100"/>
          <a:sy n="82" d="100"/>
        </p:scale>
        <p:origin x="1483"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2B1F00C-7669-4D3F-81DB-FE43A7E1DBE4}" type="datetimeFigureOut">
              <a:rPr lang="it-IT" smtClean="0"/>
              <a:pPr/>
              <a:t>09/07/2019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1F96D2-AB23-4228-ADDD-0AD094768B5D}" type="slidenum">
              <a:rPr lang="it-IT" smtClean="0"/>
              <a:pPr/>
              <a:t>‹#›</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p:spPr>
        <p:txBody>
          <a:bodyPr/>
          <a:lstStyle/>
          <a:p>
            <a:fld id="{105C561A-7CF3-4829-AECE-E217A5D13619}" type="slidenum">
              <a:rPr lang="it-IT">
                <a:solidFill>
                  <a:prstClr val="white"/>
                </a:solidFill>
              </a:rPr>
              <a:pPr/>
              <a:t>1</a:t>
            </a:fld>
            <a:endParaRPr lang="it-IT" dirty="0">
              <a:solidFill>
                <a:prstClr val="white"/>
              </a:solidFill>
            </a:endParaRPr>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ln/>
        </p:spPr>
        <p:txBody>
          <a:bodyPr/>
          <a:lstStyle/>
          <a:p>
            <a:pPr eaLnBrk="1" hangingPunct="1"/>
            <a:endParaRPr lang="it-IT" dirty="0"/>
          </a:p>
        </p:txBody>
      </p:sp>
    </p:spTree>
    <p:extLst>
      <p:ext uri="{BB962C8B-B14F-4D97-AF65-F5344CB8AC3E}">
        <p14:creationId xmlns:p14="http://schemas.microsoft.com/office/powerpoint/2010/main" val="287598065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0" name="Triangolo rettangolo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olo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it-IT"/>
              <a:t>Fare clic per modificare lo stile del titolo</a:t>
            </a:r>
            <a:endParaRPr kumimoji="0" lang="en-US"/>
          </a:p>
        </p:txBody>
      </p:sp>
      <p:sp>
        <p:nvSpPr>
          <p:cNvPr id="17" name="Sottotitolo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a:t>Fare clic per modificare lo stile del sottotitolo dello schema</a:t>
            </a:r>
            <a:endParaRPr kumimoji="0" lang="en-US"/>
          </a:p>
        </p:txBody>
      </p:sp>
      <p:grpSp>
        <p:nvGrpSpPr>
          <p:cNvPr id="2" name="Gruppo 1"/>
          <p:cNvGrpSpPr/>
          <p:nvPr/>
        </p:nvGrpSpPr>
        <p:grpSpPr>
          <a:xfrm>
            <a:off x="-3765" y="4953000"/>
            <a:ext cx="9147765" cy="1912088"/>
            <a:chOff x="-3765" y="4832896"/>
            <a:chExt cx="9147765" cy="2032192"/>
          </a:xfrm>
        </p:grpSpPr>
        <p:sp>
          <p:nvSpPr>
            <p:cNvPr id="7" name="Figura a mano libera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igura a mano libera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igura a mano libera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Connettore 1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egnaposto data 29"/>
          <p:cNvSpPr>
            <a:spLocks noGrp="1"/>
          </p:cNvSpPr>
          <p:nvPr>
            <p:ph type="dt" sz="half" idx="10"/>
          </p:nvPr>
        </p:nvSpPr>
        <p:spPr/>
        <p:txBody>
          <a:bodyPr/>
          <a:lstStyle>
            <a:lvl1pPr>
              <a:defRPr>
                <a:solidFill>
                  <a:srgbClr val="FFFFFF"/>
                </a:solidFill>
              </a:defRPr>
            </a:lvl1pPr>
            <a:extLst/>
          </a:lstStyle>
          <a:p>
            <a:fld id="{4A19A52A-1BF7-45CD-B8FB-771E946790FE}" type="datetimeFigureOut">
              <a:rPr lang="it-IT" smtClean="0">
                <a:solidFill>
                  <a:prstClr val="black">
                    <a:tint val="75000"/>
                  </a:prstClr>
                </a:solidFill>
              </a:rPr>
              <a:pPr/>
              <a:t>09/07/2019</a:t>
            </a:fld>
            <a:endParaRPr lang="it-IT">
              <a:solidFill>
                <a:prstClr val="black">
                  <a:tint val="75000"/>
                </a:prstClr>
              </a:solidFill>
            </a:endParaRPr>
          </a:p>
        </p:txBody>
      </p:sp>
      <p:sp>
        <p:nvSpPr>
          <p:cNvPr id="19" name="Segnaposto piè di pagina 18"/>
          <p:cNvSpPr>
            <a:spLocks noGrp="1"/>
          </p:cNvSpPr>
          <p:nvPr>
            <p:ph type="ftr" sz="quarter" idx="11"/>
          </p:nvPr>
        </p:nvSpPr>
        <p:spPr/>
        <p:txBody>
          <a:bodyPr/>
          <a:lstStyle>
            <a:lvl1pPr>
              <a:defRPr>
                <a:solidFill>
                  <a:schemeClr val="accent1">
                    <a:tint val="20000"/>
                  </a:schemeClr>
                </a:solidFill>
              </a:defRPr>
            </a:lvl1pPr>
            <a:extLst/>
          </a:lstStyle>
          <a:p>
            <a:endParaRPr lang="it-IT">
              <a:solidFill>
                <a:prstClr val="black">
                  <a:tint val="75000"/>
                </a:prstClr>
              </a:solidFill>
            </a:endParaRPr>
          </a:p>
        </p:txBody>
      </p:sp>
      <p:sp>
        <p:nvSpPr>
          <p:cNvPr id="27" name="Segnaposto numero diapositiva 26"/>
          <p:cNvSpPr>
            <a:spLocks noGrp="1"/>
          </p:cNvSpPr>
          <p:nvPr>
            <p:ph type="sldNum" sz="quarter" idx="12"/>
          </p:nvPr>
        </p:nvSpPr>
        <p:spPr/>
        <p:txBody>
          <a:bodyPr/>
          <a:lstStyle>
            <a:lvl1pPr>
              <a:defRPr>
                <a:solidFill>
                  <a:srgbClr val="FFFFFF"/>
                </a:solidFill>
              </a:defRPr>
            </a:lvl1pPr>
            <a:extLst/>
          </a:lstStyle>
          <a:p>
            <a:fld id="{11F8889D-9548-4F4B-B353-7679A8FDE2BD}" type="slidenum">
              <a:rPr lang="it-IT" smtClean="0">
                <a:solidFill>
                  <a:prstClr val="black">
                    <a:tint val="75000"/>
                  </a:prstClr>
                </a:solidFill>
              </a:rPr>
              <a:pPr/>
              <a:t>‹#›</a:t>
            </a:fld>
            <a:endParaRPr lang="it-IT">
              <a:solidFill>
                <a:prstClr val="black">
                  <a:tint val="75000"/>
                </a:prstClr>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1481329"/>
            <a:ext cx="8229600" cy="4386071"/>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4A19A52A-1BF7-45CD-B8FB-771E946790FE}" type="datetimeFigureOut">
              <a:rPr lang="it-IT" smtClean="0">
                <a:solidFill>
                  <a:prstClr val="black">
                    <a:tint val="75000"/>
                  </a:prstClr>
                </a:solidFill>
              </a:rPr>
              <a:pPr/>
              <a:t>09/07/2019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11F8889D-9548-4F4B-B353-7679A8FDE2BD}" type="slidenum">
              <a:rPr lang="it-IT" smtClean="0">
                <a:solidFill>
                  <a:prstClr val="black">
                    <a:tint val="75000"/>
                  </a:prstClr>
                </a:solidFill>
              </a:rPr>
              <a:pPr/>
              <a:t>‹#›</a:t>
            </a:fld>
            <a:endParaRPr lang="it-IT">
              <a:solidFill>
                <a:prstClr val="black">
                  <a:tint val="75000"/>
                </a:prst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844013" y="274640"/>
            <a:ext cx="1777470" cy="5592761"/>
          </a:xfrm>
        </p:spPr>
        <p:txBody>
          <a:bodyPr vert="eaVert"/>
          <a:lstStyle/>
          <a:p>
            <a:r>
              <a:rPr kumimoji="0" lang="it-IT"/>
              <a:t>Fare clic per modificare lo stile del titolo</a:t>
            </a:r>
            <a:endParaRPr kumimoji="0" lang="en-US"/>
          </a:p>
        </p:txBody>
      </p:sp>
      <p:sp>
        <p:nvSpPr>
          <p:cNvPr id="3" name="Segnaposto testo verticale 2"/>
          <p:cNvSpPr>
            <a:spLocks noGrp="1"/>
          </p:cNvSpPr>
          <p:nvPr>
            <p:ph type="body" orient="vert" idx="1"/>
          </p:nvPr>
        </p:nvSpPr>
        <p:spPr>
          <a:xfrm>
            <a:off x="457200" y="274641"/>
            <a:ext cx="6324600" cy="5592760"/>
          </a:xfrm>
        </p:spPr>
        <p:txBody>
          <a:bodyPr vert="eaVer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4A19A52A-1BF7-45CD-B8FB-771E946790FE}" type="datetimeFigureOut">
              <a:rPr lang="it-IT" smtClean="0">
                <a:solidFill>
                  <a:prstClr val="black">
                    <a:tint val="75000"/>
                  </a:prstClr>
                </a:solidFill>
              </a:rPr>
              <a:pPr/>
              <a:t>09/07/2019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11F8889D-9548-4F4B-B353-7679A8FDE2BD}" type="slidenum">
              <a:rPr lang="it-IT" smtClean="0">
                <a:solidFill>
                  <a:prstClr val="black">
                    <a:tint val="75000"/>
                  </a:prstClr>
                </a:solidFill>
              </a:rPr>
              <a:pPr/>
              <a:t>‹#›</a:t>
            </a:fld>
            <a:endParaRPr lang="it-IT">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data 3"/>
          <p:cNvSpPr>
            <a:spLocks noGrp="1"/>
          </p:cNvSpPr>
          <p:nvPr>
            <p:ph type="dt" sz="half" idx="10"/>
          </p:nvPr>
        </p:nvSpPr>
        <p:spPr/>
        <p:txBody>
          <a:bodyPr/>
          <a:lstStyle/>
          <a:p>
            <a:fld id="{4A19A52A-1BF7-45CD-B8FB-771E946790FE}" type="datetimeFigureOut">
              <a:rPr lang="it-IT" smtClean="0">
                <a:solidFill>
                  <a:prstClr val="black">
                    <a:tint val="75000"/>
                  </a:prstClr>
                </a:solidFill>
              </a:rPr>
              <a:pPr/>
              <a:t>09/07/2019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11F8889D-9548-4F4B-B353-7679A8FDE2BD}" type="slidenum">
              <a:rPr lang="it-IT" smtClean="0">
                <a:solidFill>
                  <a:prstClr val="black">
                    <a:tint val="75000"/>
                  </a:prstClr>
                </a:solidFill>
              </a:rPr>
              <a:pPr/>
              <a:t>‹#›</a:t>
            </a:fld>
            <a:endParaRPr lang="it-IT">
              <a:solidFill>
                <a:prstClr val="black">
                  <a:tint val="75000"/>
                </a:prstClr>
              </a:solidFill>
            </a:endParaRPr>
          </a:p>
        </p:txBody>
      </p:sp>
      <p:sp>
        <p:nvSpPr>
          <p:cNvPr id="7" name="Titolo 6"/>
          <p:cNvSpPr>
            <a:spLocks noGrp="1"/>
          </p:cNvSpPr>
          <p:nvPr>
            <p:ph type="title"/>
          </p:nvPr>
        </p:nvSpPr>
        <p:spPr/>
        <p:txBody>
          <a:bodyPr rtlCol="0"/>
          <a:lstStyle/>
          <a:p>
            <a:r>
              <a:rPr kumimoji="0" lang="it-IT"/>
              <a:t>Fare clic per modificare lo stile del titolo</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bg>
      <p:bgRef idx="1002">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it-IT"/>
              <a:t>Fare clic per modificare lo stile del titolo</a:t>
            </a:r>
            <a:endParaRPr kumimoji="0" lang="en-US"/>
          </a:p>
        </p:txBody>
      </p:sp>
      <p:sp>
        <p:nvSpPr>
          <p:cNvPr id="3" name="Segnaposto testo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a:t>Fare clic per modificare stili del testo dello schema</a:t>
            </a:r>
          </a:p>
        </p:txBody>
      </p:sp>
      <p:sp>
        <p:nvSpPr>
          <p:cNvPr id="4" name="Segnaposto data 3"/>
          <p:cNvSpPr>
            <a:spLocks noGrp="1"/>
          </p:cNvSpPr>
          <p:nvPr>
            <p:ph type="dt" sz="half" idx="10"/>
          </p:nvPr>
        </p:nvSpPr>
        <p:spPr/>
        <p:txBody>
          <a:bodyPr/>
          <a:lstStyle/>
          <a:p>
            <a:fld id="{4A19A52A-1BF7-45CD-B8FB-771E946790FE}" type="datetimeFigureOut">
              <a:rPr lang="it-IT" smtClean="0">
                <a:solidFill>
                  <a:prstClr val="black">
                    <a:tint val="75000"/>
                  </a:prstClr>
                </a:solidFill>
              </a:rPr>
              <a:pPr/>
              <a:t>09/07/2019</a:t>
            </a:fld>
            <a:endParaRPr lang="it-IT">
              <a:solidFill>
                <a:prstClr val="black">
                  <a:tint val="75000"/>
                </a:prstClr>
              </a:solidFill>
            </a:endParaRPr>
          </a:p>
        </p:txBody>
      </p:sp>
      <p:sp>
        <p:nvSpPr>
          <p:cNvPr id="5" name="Segnaposto piè di pagina 4"/>
          <p:cNvSpPr>
            <a:spLocks noGrp="1"/>
          </p:cNvSpPr>
          <p:nvPr>
            <p:ph type="ftr" sz="quarter" idx="11"/>
          </p:nvPr>
        </p:nvSpPr>
        <p:spPr/>
        <p:txBody>
          <a:bodyPr/>
          <a:lstStyle/>
          <a:p>
            <a:endParaRPr lang="it-IT">
              <a:solidFill>
                <a:prstClr val="black">
                  <a:tint val="75000"/>
                </a:prstClr>
              </a:solidFill>
            </a:endParaRPr>
          </a:p>
        </p:txBody>
      </p:sp>
      <p:sp>
        <p:nvSpPr>
          <p:cNvPr id="6" name="Segnaposto numero diapositiva 5"/>
          <p:cNvSpPr>
            <a:spLocks noGrp="1"/>
          </p:cNvSpPr>
          <p:nvPr>
            <p:ph type="sldNum" sz="quarter" idx="12"/>
          </p:nvPr>
        </p:nvSpPr>
        <p:spPr/>
        <p:txBody>
          <a:bodyPr/>
          <a:lstStyle/>
          <a:p>
            <a:fld id="{11F8889D-9548-4F4B-B353-7679A8FDE2BD}" type="slidenum">
              <a:rPr lang="it-IT" smtClean="0">
                <a:solidFill>
                  <a:prstClr val="black">
                    <a:tint val="75000"/>
                  </a:prstClr>
                </a:solidFill>
              </a:rPr>
              <a:pPr/>
              <a:t>‹#›</a:t>
            </a:fld>
            <a:endParaRPr lang="it-IT">
              <a:solidFill>
                <a:prstClr val="black">
                  <a:tint val="75000"/>
                </a:prstClr>
              </a:solidFill>
            </a:endParaRPr>
          </a:p>
        </p:txBody>
      </p:sp>
      <p:sp>
        <p:nvSpPr>
          <p:cNvPr id="7" name="Gallone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Gallone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bg>
      <p:bgRef idx="1002">
        <a:schemeClr val="bg1"/>
      </p:bgRef>
    </p:bg>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4" name="Segnaposto contenuto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p:txBody>
          <a:bodyPr/>
          <a:lstStyle/>
          <a:p>
            <a:fld id="{4A19A52A-1BF7-45CD-B8FB-771E946790FE}" type="datetimeFigureOut">
              <a:rPr lang="it-IT" smtClean="0">
                <a:solidFill>
                  <a:prstClr val="black">
                    <a:tint val="75000"/>
                  </a:prstClr>
                </a:solidFill>
              </a:rPr>
              <a:pPr/>
              <a:t>09/07/2019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11F8889D-9548-4F4B-B353-7679A8FDE2BD}" type="slidenum">
              <a:rPr lang="it-IT" smtClean="0">
                <a:solidFill>
                  <a:prstClr val="black">
                    <a:tint val="75000"/>
                  </a:prstClr>
                </a:solidFill>
              </a:rPr>
              <a:pPr/>
              <a:t>‹#›</a:t>
            </a:fld>
            <a:endParaRPr lang="it-IT">
              <a:solidFill>
                <a:prstClr val="black">
                  <a:tint val="75000"/>
                </a:prstClr>
              </a:solidFill>
            </a:endParaRPr>
          </a:p>
        </p:txBody>
      </p:sp>
      <p:sp>
        <p:nvSpPr>
          <p:cNvPr id="8" name="Titolo 7"/>
          <p:cNvSpPr>
            <a:spLocks noGrp="1"/>
          </p:cNvSpPr>
          <p:nvPr>
            <p:ph type="title"/>
          </p:nvPr>
        </p:nvSpPr>
        <p:spPr/>
        <p:txBody>
          <a:bodyPr rtlCol="0"/>
          <a:lstStyle/>
          <a:p>
            <a:r>
              <a:rPr kumimoji="0" lang="it-IT"/>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8229600" cy="1143000"/>
          </a:xfrm>
        </p:spPr>
        <p:txBody>
          <a:bodyPr anchor="ctr"/>
          <a:lstStyle>
            <a:lvl1pPr>
              <a:defRPr/>
            </a:lvl1pPr>
            <a:extLst/>
          </a:lstStyle>
          <a:p>
            <a:r>
              <a:rPr kumimoji="0" lang="it-IT"/>
              <a:t>Fare clic per modificare lo stile del titolo</a:t>
            </a:r>
            <a:endParaRPr kumimoji="0" lang="en-US"/>
          </a:p>
        </p:txBody>
      </p:sp>
      <p:sp>
        <p:nvSpPr>
          <p:cNvPr id="3" name="Segnaposto testo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a:t>Fare clic per modificare stili del testo dello schema</a:t>
            </a:r>
          </a:p>
        </p:txBody>
      </p:sp>
      <p:sp>
        <p:nvSpPr>
          <p:cNvPr id="4" name="Segnaposto testo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a:t>Fare clic per modificare stili del testo dello schema</a:t>
            </a:r>
          </a:p>
        </p:txBody>
      </p:sp>
      <p:sp>
        <p:nvSpPr>
          <p:cNvPr id="5" name="Segnaposto contenuto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6" name="Segnaposto contenuto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7" name="Segnaposto data 6"/>
          <p:cNvSpPr>
            <a:spLocks noGrp="1"/>
          </p:cNvSpPr>
          <p:nvPr>
            <p:ph type="dt" sz="half" idx="10"/>
          </p:nvPr>
        </p:nvSpPr>
        <p:spPr/>
        <p:txBody>
          <a:bodyPr/>
          <a:lstStyle/>
          <a:p>
            <a:fld id="{4A19A52A-1BF7-45CD-B8FB-771E946790FE}" type="datetimeFigureOut">
              <a:rPr lang="it-IT" smtClean="0">
                <a:solidFill>
                  <a:prstClr val="black">
                    <a:tint val="75000"/>
                  </a:prstClr>
                </a:solidFill>
              </a:rPr>
              <a:pPr/>
              <a:t>09/07/2019</a:t>
            </a:fld>
            <a:endParaRPr lang="it-IT">
              <a:solidFill>
                <a:prstClr val="black">
                  <a:tint val="75000"/>
                </a:prstClr>
              </a:solidFill>
            </a:endParaRPr>
          </a:p>
        </p:txBody>
      </p:sp>
      <p:sp>
        <p:nvSpPr>
          <p:cNvPr id="8" name="Segnaposto piè di pagina 7"/>
          <p:cNvSpPr>
            <a:spLocks noGrp="1"/>
          </p:cNvSpPr>
          <p:nvPr>
            <p:ph type="ftr" sz="quarter" idx="11"/>
          </p:nvPr>
        </p:nvSpPr>
        <p:spPr/>
        <p:txBody>
          <a:bodyPr/>
          <a:lstStyle/>
          <a:p>
            <a:endParaRPr lang="it-IT">
              <a:solidFill>
                <a:prstClr val="black">
                  <a:tint val="75000"/>
                </a:prstClr>
              </a:solidFill>
            </a:endParaRPr>
          </a:p>
        </p:txBody>
      </p:sp>
      <p:sp>
        <p:nvSpPr>
          <p:cNvPr id="9" name="Segnaposto numero diapositiva 8"/>
          <p:cNvSpPr>
            <a:spLocks noGrp="1"/>
          </p:cNvSpPr>
          <p:nvPr>
            <p:ph type="sldNum" sz="quarter" idx="12"/>
          </p:nvPr>
        </p:nvSpPr>
        <p:spPr/>
        <p:txBody>
          <a:bodyPr/>
          <a:lstStyle/>
          <a:p>
            <a:fld id="{11F8889D-9548-4F4B-B353-7679A8FDE2BD}" type="slidenum">
              <a:rPr lang="it-IT" smtClean="0">
                <a:solidFill>
                  <a:prstClr val="black">
                    <a:tint val="75000"/>
                  </a:prstClr>
                </a:solidFill>
              </a:rPr>
              <a:pPr/>
              <a:t>‹#›</a:t>
            </a:fld>
            <a:endParaRPr lang="it-IT">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bg>
      <p:bgRef idx="1002">
        <a:schemeClr val="bg1"/>
      </p:bgRef>
    </p:bg>
    <p:spTree>
      <p:nvGrpSpPr>
        <p:cNvPr id="1" name=""/>
        <p:cNvGrpSpPr/>
        <p:nvPr/>
      </p:nvGrpSpPr>
      <p:grpSpPr>
        <a:xfrm>
          <a:off x="0" y="0"/>
          <a:ext cx="0" cy="0"/>
          <a:chOff x="0" y="0"/>
          <a:chExt cx="0" cy="0"/>
        </a:xfrm>
      </p:grpSpPr>
      <p:sp>
        <p:nvSpPr>
          <p:cNvPr id="3" name="Segnaposto data 2"/>
          <p:cNvSpPr>
            <a:spLocks noGrp="1"/>
          </p:cNvSpPr>
          <p:nvPr>
            <p:ph type="dt" sz="half" idx="10"/>
          </p:nvPr>
        </p:nvSpPr>
        <p:spPr/>
        <p:txBody>
          <a:bodyPr/>
          <a:lstStyle/>
          <a:p>
            <a:fld id="{4A19A52A-1BF7-45CD-B8FB-771E946790FE}" type="datetimeFigureOut">
              <a:rPr lang="it-IT" smtClean="0">
                <a:solidFill>
                  <a:prstClr val="black">
                    <a:tint val="75000"/>
                  </a:prstClr>
                </a:solidFill>
              </a:rPr>
              <a:pPr/>
              <a:t>09/07/2019</a:t>
            </a:fld>
            <a:endParaRPr lang="it-IT">
              <a:solidFill>
                <a:prstClr val="black">
                  <a:tint val="75000"/>
                </a:prstClr>
              </a:solidFill>
            </a:endParaRPr>
          </a:p>
        </p:txBody>
      </p:sp>
      <p:sp>
        <p:nvSpPr>
          <p:cNvPr id="4" name="Segnaposto piè di pagina 3"/>
          <p:cNvSpPr>
            <a:spLocks noGrp="1"/>
          </p:cNvSpPr>
          <p:nvPr>
            <p:ph type="ftr" sz="quarter" idx="11"/>
          </p:nvPr>
        </p:nvSpPr>
        <p:spPr/>
        <p:txBody>
          <a:bodyPr/>
          <a:lstStyle/>
          <a:p>
            <a:endParaRPr lang="it-IT">
              <a:solidFill>
                <a:prstClr val="black">
                  <a:tint val="75000"/>
                </a:prstClr>
              </a:solidFill>
            </a:endParaRPr>
          </a:p>
        </p:txBody>
      </p:sp>
      <p:sp>
        <p:nvSpPr>
          <p:cNvPr id="5" name="Segnaposto numero diapositiva 4"/>
          <p:cNvSpPr>
            <a:spLocks noGrp="1"/>
          </p:cNvSpPr>
          <p:nvPr>
            <p:ph type="sldNum" sz="quarter" idx="12"/>
          </p:nvPr>
        </p:nvSpPr>
        <p:spPr/>
        <p:txBody>
          <a:bodyPr/>
          <a:lstStyle/>
          <a:p>
            <a:fld id="{11F8889D-9548-4F4B-B353-7679A8FDE2BD}" type="slidenum">
              <a:rPr lang="it-IT" smtClean="0">
                <a:solidFill>
                  <a:prstClr val="black">
                    <a:tint val="75000"/>
                  </a:prstClr>
                </a:solidFill>
              </a:rPr>
              <a:pPr/>
              <a:t>‹#›</a:t>
            </a:fld>
            <a:endParaRPr lang="it-IT">
              <a:solidFill>
                <a:prstClr val="black">
                  <a:tint val="75000"/>
                </a:prstClr>
              </a:solidFill>
            </a:endParaRPr>
          </a:p>
        </p:txBody>
      </p:sp>
      <p:sp>
        <p:nvSpPr>
          <p:cNvPr id="6" name="Titolo 5"/>
          <p:cNvSpPr>
            <a:spLocks noGrp="1"/>
          </p:cNvSpPr>
          <p:nvPr>
            <p:ph type="title"/>
          </p:nvPr>
        </p:nvSpPr>
        <p:spPr/>
        <p:txBody>
          <a:bodyPr rtlCol="0"/>
          <a:lstStyle/>
          <a:p>
            <a:r>
              <a:rPr kumimoji="0" lang="it-IT"/>
              <a:t>Fare clic per modificare lo stile del titolo</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A19A52A-1BF7-45CD-B8FB-771E946790FE}" type="datetimeFigureOut">
              <a:rPr lang="it-IT" smtClean="0">
                <a:solidFill>
                  <a:prstClr val="black">
                    <a:tint val="75000"/>
                  </a:prstClr>
                </a:solidFill>
              </a:rPr>
              <a:pPr/>
              <a:t>09/07/2019</a:t>
            </a:fld>
            <a:endParaRPr lang="it-IT">
              <a:solidFill>
                <a:prstClr val="black">
                  <a:tint val="75000"/>
                </a:prstClr>
              </a:solidFill>
            </a:endParaRPr>
          </a:p>
        </p:txBody>
      </p:sp>
      <p:sp>
        <p:nvSpPr>
          <p:cNvPr id="3" name="Segnaposto piè di pagina 2"/>
          <p:cNvSpPr>
            <a:spLocks noGrp="1"/>
          </p:cNvSpPr>
          <p:nvPr>
            <p:ph type="ftr" sz="quarter" idx="11"/>
          </p:nvPr>
        </p:nvSpPr>
        <p:spPr/>
        <p:txBody>
          <a:bodyPr/>
          <a:lstStyle/>
          <a:p>
            <a:endParaRPr lang="it-IT">
              <a:solidFill>
                <a:prstClr val="black">
                  <a:tint val="75000"/>
                </a:prstClr>
              </a:solidFill>
            </a:endParaRPr>
          </a:p>
        </p:txBody>
      </p:sp>
      <p:sp>
        <p:nvSpPr>
          <p:cNvPr id="4" name="Segnaposto numero diapositiva 3"/>
          <p:cNvSpPr>
            <a:spLocks noGrp="1"/>
          </p:cNvSpPr>
          <p:nvPr>
            <p:ph type="sldNum" sz="quarter" idx="12"/>
          </p:nvPr>
        </p:nvSpPr>
        <p:spPr/>
        <p:txBody>
          <a:bodyPr/>
          <a:lstStyle/>
          <a:p>
            <a:fld id="{11F8889D-9548-4F4B-B353-7679A8FDE2BD}" type="slidenum">
              <a:rPr lang="it-IT" smtClean="0">
                <a:solidFill>
                  <a:prstClr val="black">
                    <a:tint val="75000"/>
                  </a:prstClr>
                </a:solidFill>
              </a:rPr>
              <a:pPr/>
              <a:t>‹#›</a:t>
            </a:fld>
            <a:endParaRPr lang="it-IT">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bg>
      <p:bgRef idx="1003">
        <a:schemeClr val="bg1"/>
      </p:bgRef>
    </p:bg>
    <p:spTree>
      <p:nvGrpSpPr>
        <p:cNvPr id="1" name=""/>
        <p:cNvGrpSpPr/>
        <p:nvPr/>
      </p:nvGrpSpPr>
      <p:grpSpPr>
        <a:xfrm>
          <a:off x="0" y="0"/>
          <a:ext cx="0" cy="0"/>
          <a:chOff x="0" y="0"/>
          <a:chExt cx="0" cy="0"/>
        </a:xfrm>
      </p:grpSpPr>
      <p:sp>
        <p:nvSpPr>
          <p:cNvPr id="2" name="Titolo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it-IT"/>
              <a:t>Fare clic per modificare lo stile del titolo</a:t>
            </a:r>
            <a:endParaRPr kumimoji="0" lang="en-US"/>
          </a:p>
        </p:txBody>
      </p:sp>
      <p:sp>
        <p:nvSpPr>
          <p:cNvPr id="3" name="Segnaposto testo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it-IT"/>
              <a:t>Fare clic per modificare stili del testo dello schema</a:t>
            </a:r>
          </a:p>
        </p:txBody>
      </p:sp>
      <p:sp>
        <p:nvSpPr>
          <p:cNvPr id="4" name="Segnaposto contenuto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it-IT"/>
              <a:t>Fare clic per modificare stili del testo dello schema</a:t>
            </a:r>
          </a:p>
          <a:p>
            <a:pPr lvl="1" eaLnBrk="1" latinLnBrk="0" hangingPunct="1"/>
            <a:r>
              <a:rPr lang="it-IT"/>
              <a:t>Secondo livello</a:t>
            </a:r>
          </a:p>
          <a:p>
            <a:pPr lvl="2" eaLnBrk="1" latinLnBrk="0" hangingPunct="1"/>
            <a:r>
              <a:rPr lang="it-IT"/>
              <a:t>Terzo livello</a:t>
            </a:r>
          </a:p>
          <a:p>
            <a:pPr lvl="3" eaLnBrk="1" latinLnBrk="0" hangingPunct="1"/>
            <a:r>
              <a:rPr lang="it-IT"/>
              <a:t>Quarto livello</a:t>
            </a:r>
          </a:p>
          <a:p>
            <a:pPr lvl="4" eaLnBrk="1" latinLnBrk="0" hangingPunct="1"/>
            <a:r>
              <a:rPr lang="it-IT"/>
              <a:t>Quinto livello</a:t>
            </a:r>
            <a:endParaRPr kumimoji="0" lang="en-US"/>
          </a:p>
        </p:txBody>
      </p:sp>
      <p:sp>
        <p:nvSpPr>
          <p:cNvPr id="5" name="Segnaposto data 4"/>
          <p:cNvSpPr>
            <a:spLocks noGrp="1"/>
          </p:cNvSpPr>
          <p:nvPr>
            <p:ph type="dt" sz="half" idx="10"/>
          </p:nvPr>
        </p:nvSpPr>
        <p:spPr>
          <a:xfrm>
            <a:off x="6727032" y="6407944"/>
            <a:ext cx="1920240" cy="365760"/>
          </a:xfrm>
        </p:spPr>
        <p:txBody>
          <a:bodyPr/>
          <a:lstStyle/>
          <a:p>
            <a:fld id="{4A19A52A-1BF7-45CD-B8FB-771E946790FE}" type="datetimeFigureOut">
              <a:rPr lang="it-IT" smtClean="0">
                <a:solidFill>
                  <a:prstClr val="black">
                    <a:tint val="75000"/>
                  </a:prstClr>
                </a:solidFill>
              </a:rPr>
              <a:pPr/>
              <a:t>09/07/2019</a:t>
            </a:fld>
            <a:endParaRPr lang="it-IT">
              <a:solidFill>
                <a:prstClr val="black">
                  <a:tint val="75000"/>
                </a:prstClr>
              </a:solidFill>
            </a:endParaRPr>
          </a:p>
        </p:txBody>
      </p:sp>
      <p:sp>
        <p:nvSpPr>
          <p:cNvPr id="6" name="Segnaposto piè di pagina 5"/>
          <p:cNvSpPr>
            <a:spLocks noGrp="1"/>
          </p:cNvSpPr>
          <p:nvPr>
            <p:ph type="ftr" sz="quarter" idx="11"/>
          </p:nvPr>
        </p:nvSpPr>
        <p:spPr/>
        <p:txBody>
          <a:bodyPr/>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p>
            <a:fld id="{11F8889D-9548-4F4B-B353-7679A8FDE2BD}" type="slidenum">
              <a:rPr lang="it-IT" smtClean="0">
                <a:solidFill>
                  <a:prstClr val="black">
                    <a:tint val="75000"/>
                  </a:prstClr>
                </a:solidFill>
              </a:rPr>
              <a:pPr/>
              <a:t>‹#›</a:t>
            </a:fld>
            <a:endParaRPr lang="it-IT">
              <a:solidFill>
                <a:prstClr val="black">
                  <a:tint val="75000"/>
                </a:prstClr>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bg>
      <p:bgRef idx="1002">
        <a:schemeClr val="bg1"/>
      </p:bgRef>
    </p:bg>
    <p:spTree>
      <p:nvGrpSpPr>
        <p:cNvPr id="1" name=""/>
        <p:cNvGrpSpPr/>
        <p:nvPr/>
      </p:nvGrpSpPr>
      <p:grpSpPr>
        <a:xfrm>
          <a:off x="0" y="0"/>
          <a:ext cx="0" cy="0"/>
          <a:chOff x="0" y="0"/>
          <a:chExt cx="0" cy="0"/>
        </a:xfrm>
      </p:grpSpPr>
      <p:sp>
        <p:nvSpPr>
          <p:cNvPr id="4" name="Segnaposto testo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it-IT"/>
              <a:t>Fare clic per modificare stili del testo dello schema</a:t>
            </a:r>
          </a:p>
        </p:txBody>
      </p:sp>
      <p:sp>
        <p:nvSpPr>
          <p:cNvPr id="3" name="Segnaposto immagine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it-IT"/>
              <a:t>Fare clic sull'icona per inserire un'immagine</a:t>
            </a:r>
            <a:endParaRPr kumimoji="0" lang="en-US" dirty="0"/>
          </a:p>
        </p:txBody>
      </p:sp>
      <p:sp>
        <p:nvSpPr>
          <p:cNvPr id="5" name="Segnaposto data 4"/>
          <p:cNvSpPr>
            <a:spLocks noGrp="1"/>
          </p:cNvSpPr>
          <p:nvPr>
            <p:ph type="dt" sz="half" idx="10"/>
          </p:nvPr>
        </p:nvSpPr>
        <p:spPr/>
        <p:txBody>
          <a:bodyPr/>
          <a:lstStyle>
            <a:lvl1pPr>
              <a:defRPr>
                <a:solidFill>
                  <a:schemeClr val="tx1"/>
                </a:solidFill>
              </a:defRPr>
            </a:lvl1pPr>
            <a:extLst/>
          </a:lstStyle>
          <a:p>
            <a:fld id="{4A19A52A-1BF7-45CD-B8FB-771E946790FE}" type="datetimeFigureOut">
              <a:rPr lang="it-IT" smtClean="0">
                <a:solidFill>
                  <a:prstClr val="black">
                    <a:tint val="75000"/>
                  </a:prstClr>
                </a:solidFill>
              </a:rPr>
              <a:pPr/>
              <a:t>09/07/2019</a:t>
            </a:fld>
            <a:endParaRPr lang="it-IT">
              <a:solidFill>
                <a:prstClr val="black">
                  <a:tint val="75000"/>
                </a:prstClr>
              </a:solidFill>
            </a:endParaRPr>
          </a:p>
        </p:txBody>
      </p:sp>
      <p:sp>
        <p:nvSpPr>
          <p:cNvPr id="6" name="Segnaposto piè di pagina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it-IT">
              <a:solidFill>
                <a:prstClr val="black">
                  <a:tint val="75000"/>
                </a:prstClr>
              </a:solidFill>
            </a:endParaRPr>
          </a:p>
        </p:txBody>
      </p:sp>
      <p:sp>
        <p:nvSpPr>
          <p:cNvPr id="7" name="Segnaposto numero diapositiva 6"/>
          <p:cNvSpPr>
            <a:spLocks noGrp="1"/>
          </p:cNvSpPr>
          <p:nvPr>
            <p:ph type="sldNum" sz="quarter" idx="12"/>
          </p:nvPr>
        </p:nvSpPr>
        <p:spPr/>
        <p:txBody>
          <a:bodyPr/>
          <a:lstStyle>
            <a:lvl1pPr>
              <a:defRPr>
                <a:solidFill>
                  <a:schemeClr val="tx1"/>
                </a:solidFill>
              </a:defRPr>
            </a:lvl1pPr>
            <a:extLst/>
          </a:lstStyle>
          <a:p>
            <a:fld id="{11F8889D-9548-4F4B-B353-7679A8FDE2BD}" type="slidenum">
              <a:rPr lang="it-IT" smtClean="0">
                <a:solidFill>
                  <a:prstClr val="black">
                    <a:tint val="75000"/>
                  </a:prstClr>
                </a:solidFill>
              </a:rPr>
              <a:pPr/>
              <a:t>‹#›</a:t>
            </a:fld>
            <a:endParaRPr lang="it-IT">
              <a:solidFill>
                <a:prstClr val="black">
                  <a:tint val="75000"/>
                </a:prstClr>
              </a:solidFill>
            </a:endParaRPr>
          </a:p>
        </p:txBody>
      </p:sp>
      <p:sp>
        <p:nvSpPr>
          <p:cNvPr id="2" name="Titolo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it-IT"/>
              <a:t>Fare clic per modificare lo stile del titolo</a:t>
            </a:r>
            <a:endParaRPr kumimoji="0" lang="en-US"/>
          </a:p>
        </p:txBody>
      </p:sp>
      <p:sp>
        <p:nvSpPr>
          <p:cNvPr id="8" name="Figura a mano libera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igura a mano libera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Triangolo rettangolo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Connettore 1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Gallone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Gallone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igura a mano libera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igura a mano libera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Triangolo rettangolo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Connettore 1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egnaposto titolo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it-IT"/>
              <a:t>Fare clic per modificare lo stile del titolo</a:t>
            </a:r>
            <a:endParaRPr kumimoji="0" lang="en-US"/>
          </a:p>
        </p:txBody>
      </p:sp>
      <p:sp>
        <p:nvSpPr>
          <p:cNvPr id="30" name="Segnaposto testo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it-IT"/>
              <a:t>Fare clic per modificare stili del testo dello schema</a:t>
            </a:r>
          </a:p>
          <a:p>
            <a:pPr lvl="1" eaLnBrk="1" latinLnBrk="0" hangingPunct="1"/>
            <a:r>
              <a:rPr kumimoji="0" lang="it-IT"/>
              <a:t>Secondo livello</a:t>
            </a:r>
          </a:p>
          <a:p>
            <a:pPr lvl="2" eaLnBrk="1" latinLnBrk="0" hangingPunct="1"/>
            <a:r>
              <a:rPr kumimoji="0" lang="it-IT"/>
              <a:t>Terzo livello</a:t>
            </a:r>
          </a:p>
          <a:p>
            <a:pPr lvl="3" eaLnBrk="1" latinLnBrk="0" hangingPunct="1"/>
            <a:r>
              <a:rPr kumimoji="0" lang="it-IT"/>
              <a:t>Quarto livello</a:t>
            </a:r>
          </a:p>
          <a:p>
            <a:pPr lvl="4" eaLnBrk="1" latinLnBrk="0" hangingPunct="1"/>
            <a:r>
              <a:rPr kumimoji="0" lang="it-IT"/>
              <a:t>Quinto livello</a:t>
            </a:r>
            <a:endParaRPr kumimoji="0" lang="en-US"/>
          </a:p>
        </p:txBody>
      </p:sp>
      <p:sp>
        <p:nvSpPr>
          <p:cNvPr id="10" name="Segnaposto data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4A19A52A-1BF7-45CD-B8FB-771E946790FE}" type="datetimeFigureOut">
              <a:rPr lang="it-IT" smtClean="0">
                <a:solidFill>
                  <a:prstClr val="black">
                    <a:tint val="75000"/>
                  </a:prstClr>
                </a:solidFill>
                <a:ea typeface="ＭＳ Ｐゴシック" pitchFamily="1" charset="-128"/>
              </a:rPr>
              <a:pPr/>
              <a:t>09/07/2019</a:t>
            </a:fld>
            <a:endParaRPr lang="it-IT">
              <a:solidFill>
                <a:prstClr val="black">
                  <a:tint val="75000"/>
                </a:prstClr>
              </a:solidFill>
              <a:ea typeface="ＭＳ Ｐゴシック" pitchFamily="1" charset="-128"/>
            </a:endParaRPr>
          </a:p>
        </p:txBody>
      </p:sp>
      <p:sp>
        <p:nvSpPr>
          <p:cNvPr id="22" name="Segnaposto piè di pagina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it-IT">
              <a:solidFill>
                <a:prstClr val="black">
                  <a:tint val="75000"/>
                </a:prstClr>
              </a:solidFill>
              <a:ea typeface="ＭＳ Ｐゴシック" pitchFamily="1" charset="-128"/>
            </a:endParaRPr>
          </a:p>
        </p:txBody>
      </p:sp>
      <p:sp>
        <p:nvSpPr>
          <p:cNvPr id="18" name="Segnaposto numero diapositiva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11F8889D-9548-4F4B-B353-7679A8FDE2BD}" type="slidenum">
              <a:rPr lang="it-IT" smtClean="0">
                <a:solidFill>
                  <a:prstClr val="black">
                    <a:tint val="75000"/>
                  </a:prstClr>
                </a:solidFill>
                <a:ea typeface="ＭＳ Ｐゴシック" pitchFamily="1" charset="-128"/>
              </a:rPr>
              <a:pPr/>
              <a:t>‹#›</a:t>
            </a:fld>
            <a:endParaRPr lang="it-IT">
              <a:solidFill>
                <a:prstClr val="black">
                  <a:tint val="75000"/>
                </a:prstClr>
              </a:solidFill>
              <a:ea typeface="ＭＳ Ｐゴシック" pitchFamily="1" charset="-128"/>
            </a:endParaRPr>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23.wmf"/></Relationships>
</file>

<file path=ppt/slides/_rels/slide1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7.png"/><Relationship Id="rId5" Type="http://schemas.microsoft.com/office/2007/relationships/hdphoto" Target="../media/hdphoto2.wdp"/><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3" name="Picture 3" descr="C:\Users\pc\Desktop\CERN\lnf_infn.jpg"/>
          <p:cNvPicPr>
            <a:picLocks noChangeAspect="1" noChangeArrowheads="1"/>
          </p:cNvPicPr>
          <p:nvPr/>
        </p:nvPicPr>
        <p:blipFill>
          <a:blip r:embed="rId3" cstate="print"/>
          <a:srcRect/>
          <a:stretch>
            <a:fillRect/>
          </a:stretch>
        </p:blipFill>
        <p:spPr bwMode="auto">
          <a:xfrm>
            <a:off x="971600" y="0"/>
            <a:ext cx="7391400" cy="1428750"/>
          </a:xfrm>
          <a:prstGeom prst="rect">
            <a:avLst/>
          </a:prstGeom>
          <a:noFill/>
        </p:spPr>
      </p:pic>
      <p:sp>
        <p:nvSpPr>
          <p:cNvPr id="4098" name="Rectangle 11"/>
          <p:cNvSpPr>
            <a:spLocks noChangeArrowheads="1"/>
          </p:cNvSpPr>
          <p:nvPr/>
        </p:nvSpPr>
        <p:spPr bwMode="auto">
          <a:xfrm>
            <a:off x="0" y="0"/>
            <a:ext cx="9144000" cy="342900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4099" name="Rectangle 4"/>
          <p:cNvSpPr>
            <a:spLocks noGrp="1" noChangeArrowheads="1"/>
          </p:cNvSpPr>
          <p:nvPr>
            <p:ph type="subTitle" idx="1"/>
          </p:nvPr>
        </p:nvSpPr>
        <p:spPr>
          <a:xfrm>
            <a:off x="2051720" y="1412776"/>
            <a:ext cx="6138862" cy="685800"/>
          </a:xfrm>
        </p:spPr>
        <p:txBody>
          <a:bodyPr/>
          <a:lstStyle/>
          <a:p>
            <a:pPr algn="l" eaLnBrk="1" hangingPunct="1"/>
            <a:r>
              <a:rPr lang="it-IT" sz="1800" dirty="0">
                <a:solidFill>
                  <a:schemeClr val="bg1"/>
                </a:solidFill>
              </a:rPr>
              <a:t> </a:t>
            </a:r>
          </a:p>
        </p:txBody>
      </p:sp>
      <p:pic>
        <p:nvPicPr>
          <p:cNvPr id="5122" name="Picture 2" descr="C:\Users\pc\Desktop\CERN\LOGO_INFN_CON_NOME_ESTESO.jpg"/>
          <p:cNvPicPr>
            <a:picLocks noChangeAspect="1" noChangeArrowheads="1"/>
          </p:cNvPicPr>
          <p:nvPr/>
        </p:nvPicPr>
        <p:blipFill>
          <a:blip r:embed="rId4" cstate="print"/>
          <a:srcRect/>
          <a:stretch>
            <a:fillRect/>
          </a:stretch>
        </p:blipFill>
        <p:spPr bwMode="auto">
          <a:xfrm>
            <a:off x="2123728" y="3501008"/>
            <a:ext cx="4819355" cy="3024336"/>
          </a:xfrm>
          <a:prstGeom prst="rect">
            <a:avLst/>
          </a:prstGeom>
          <a:noFill/>
        </p:spPr>
      </p:pic>
      <p:pic>
        <p:nvPicPr>
          <p:cNvPr id="5124" name="Picture 4" descr="C:\Users\pc\Desktop\CERN\lnf_infn.jpg"/>
          <p:cNvPicPr>
            <a:picLocks noChangeAspect="1" noChangeArrowheads="1"/>
          </p:cNvPicPr>
          <p:nvPr/>
        </p:nvPicPr>
        <p:blipFill>
          <a:blip r:embed="rId3" cstate="print"/>
          <a:srcRect/>
          <a:stretch>
            <a:fillRect/>
          </a:stretch>
        </p:blipFill>
        <p:spPr bwMode="auto">
          <a:xfrm>
            <a:off x="899592" y="0"/>
            <a:ext cx="7391400" cy="1428750"/>
          </a:xfrm>
          <a:prstGeom prst="rect">
            <a:avLst/>
          </a:prstGeom>
          <a:noFill/>
        </p:spPr>
      </p:pic>
      <p:sp>
        <p:nvSpPr>
          <p:cNvPr id="13" name="CasellaDiTesto 12"/>
          <p:cNvSpPr txBox="1"/>
          <p:nvPr/>
        </p:nvSpPr>
        <p:spPr>
          <a:xfrm>
            <a:off x="323528" y="1700808"/>
            <a:ext cx="8496944" cy="1446550"/>
          </a:xfrm>
          <a:prstGeom prst="rect">
            <a:avLst/>
          </a:prstGeom>
          <a:noFill/>
        </p:spPr>
        <p:txBody>
          <a:bodyPr wrap="square" rtlCol="0">
            <a:spAutoFit/>
          </a:bodyPr>
          <a:lstStyle/>
          <a:p>
            <a:pPr algn="ctr"/>
            <a:r>
              <a:rPr lang="en-US" sz="2400" b="1" dirty="0">
                <a:solidFill>
                  <a:schemeClr val="bg1"/>
                </a:solidFill>
                <a:latin typeface="Times New Roman"/>
              </a:rPr>
              <a:t>Theoretical modeling for the thermal stability of solid targets in LEMMA muon </a:t>
            </a:r>
            <a:r>
              <a:rPr lang="it-IT" sz="2400" b="1" dirty="0">
                <a:solidFill>
                  <a:schemeClr val="bg1"/>
                </a:solidFill>
                <a:latin typeface="Times New Roman"/>
              </a:rPr>
              <a:t>collider</a:t>
            </a:r>
          </a:p>
          <a:p>
            <a:pPr algn="ctr"/>
            <a:endParaRPr lang="it-IT" sz="2000" b="1" dirty="0">
              <a:solidFill>
                <a:schemeClr val="bg1"/>
              </a:solidFill>
              <a:latin typeface="Times New Roman"/>
            </a:endParaRPr>
          </a:p>
          <a:p>
            <a:pPr algn="ctr"/>
            <a:r>
              <a:rPr lang="it-IT" sz="2000" b="1" dirty="0">
                <a:solidFill>
                  <a:schemeClr val="bg1"/>
                </a:solidFill>
                <a:latin typeface="Times New Roman"/>
              </a:rPr>
              <a:t>Gianmario Cesarini   for the LEMMA Team</a:t>
            </a:r>
            <a:endParaRPr lang="it-IT" sz="2400" b="1" dirty="0">
              <a:solidFill>
                <a:schemeClr val="bg1"/>
              </a:solidFill>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print"/>
          <a:stretch>
            <a:fillRect/>
          </a:stretch>
        </p:blipFill>
        <p:spPr>
          <a:xfrm>
            <a:off x="1331640" y="1196752"/>
            <a:ext cx="7145093" cy="4897846"/>
          </a:xfrm>
          <a:prstGeom prst="rect">
            <a:avLst/>
          </a:prstGeom>
        </p:spPr>
      </p:pic>
      <p:sp>
        <p:nvSpPr>
          <p:cNvPr id="3" name="TextBox 18"/>
          <p:cNvSpPr txBox="1"/>
          <p:nvPr/>
        </p:nvSpPr>
        <p:spPr>
          <a:xfrm>
            <a:off x="2411760" y="2372147"/>
            <a:ext cx="91778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r =</a:t>
            </a:r>
            <a:r>
              <a:rPr kumimoji="0" lang="fr-FR" sz="1600" b="0" i="0" u="none" strike="noStrike" kern="1200" cap="none" spc="0" normalizeH="0" baseline="0" noProof="0" dirty="0">
                <a:ln>
                  <a:noFill/>
                </a:ln>
                <a:solidFill>
                  <a:prstClr val="black"/>
                </a:solidFill>
                <a:effectLst/>
                <a:uLnTx/>
                <a:uFillTx/>
                <a:latin typeface="Calibri"/>
                <a:ea typeface="+mn-ea"/>
                <a:cs typeface="+mn-cs"/>
              </a:rPr>
              <a:t> </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0</a:t>
            </a:r>
            <a:r>
              <a:rPr kumimoji="0" lang="fr-FR" sz="1600" b="0" i="0" u="none" strike="noStrike" kern="1200" cap="none" spc="0" normalizeH="0" baseline="0" noProof="0" dirty="0">
                <a:ln>
                  <a:noFill/>
                </a:ln>
                <a:solidFill>
                  <a:prstClr val="black"/>
                </a:solidFill>
                <a:effectLst/>
                <a:uLnTx/>
                <a:uFillTx/>
                <a:latin typeface="Calibri"/>
                <a:ea typeface="+mn-ea"/>
                <a:cs typeface="+mn-cs"/>
              </a:rPr>
              <a:t> µ</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t>
            </a:r>
          </a:p>
        </p:txBody>
      </p:sp>
      <p:sp>
        <p:nvSpPr>
          <p:cNvPr id="4" name="TextBox 19"/>
          <p:cNvSpPr txBox="1"/>
          <p:nvPr/>
        </p:nvSpPr>
        <p:spPr>
          <a:xfrm>
            <a:off x="2699792" y="5036443"/>
            <a:ext cx="117689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r</a:t>
            </a:r>
            <a:r>
              <a:rPr kumimoji="0" lang="fr-FR" sz="1600" b="0" i="0" u="none" strike="noStrike" kern="1200" cap="none" spc="0" normalizeH="0" baseline="0" noProof="0" dirty="0">
                <a:ln>
                  <a:noFill/>
                </a:ln>
                <a:solidFill>
                  <a:prstClr val="black"/>
                </a:solidFill>
                <a:effectLst/>
                <a:uLnTx/>
                <a:uFillTx/>
                <a:latin typeface="Calibri"/>
                <a:ea typeface="+mn-ea"/>
                <a:cs typeface="+mn-cs"/>
              </a:rPr>
              <a:t> </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a:t>
            </a:r>
            <a:r>
              <a:rPr kumimoji="0" lang="fr-FR" sz="1600" b="0" i="0" u="none" strike="noStrike" kern="1200" cap="none" spc="0" normalizeH="0" baseline="0" noProof="0" dirty="0">
                <a:ln>
                  <a:noFill/>
                </a:ln>
                <a:solidFill>
                  <a:prstClr val="black"/>
                </a:solidFill>
                <a:effectLst/>
                <a:uLnTx/>
                <a:uFillTx/>
                <a:latin typeface="Calibri"/>
                <a:ea typeface="+mn-ea"/>
                <a:cs typeface="+mn-cs"/>
              </a:rPr>
              <a:t> </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50</a:t>
            </a:r>
            <a:r>
              <a:rPr kumimoji="0" lang="fr-FR" sz="1600" b="0" i="0" u="none" strike="noStrike" kern="1200" cap="none" spc="0" normalizeH="0" baseline="0" noProof="0" dirty="0">
                <a:ln>
                  <a:noFill/>
                </a:ln>
                <a:solidFill>
                  <a:prstClr val="black"/>
                </a:solidFill>
                <a:effectLst/>
                <a:uLnTx/>
                <a:uFillTx/>
                <a:latin typeface="Calibri"/>
                <a:ea typeface="+mn-ea"/>
                <a:cs typeface="+mn-cs"/>
              </a:rPr>
              <a:t> µ</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t>
            </a:r>
          </a:p>
        </p:txBody>
      </p:sp>
      <p:grpSp>
        <p:nvGrpSpPr>
          <p:cNvPr id="5" name="Group 28"/>
          <p:cNvGrpSpPr/>
          <p:nvPr/>
        </p:nvGrpSpPr>
        <p:grpSpPr>
          <a:xfrm>
            <a:off x="5724128" y="1580059"/>
            <a:ext cx="2407142" cy="1224135"/>
            <a:chOff x="10102728" y="2024743"/>
            <a:chExt cx="2730413" cy="1169666"/>
          </a:xfrm>
        </p:grpSpPr>
        <p:sp>
          <p:nvSpPr>
            <p:cNvPr id="6" name="Rectangle 15"/>
            <p:cNvSpPr/>
            <p:nvPr/>
          </p:nvSpPr>
          <p:spPr>
            <a:xfrm>
              <a:off x="10102728" y="2024743"/>
              <a:ext cx="2695324" cy="11696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7" name="Straight Connector 17"/>
            <p:cNvCxnSpPr/>
            <p:nvPr/>
          </p:nvCxnSpPr>
          <p:spPr>
            <a:xfrm>
              <a:off x="10189028" y="2431861"/>
              <a:ext cx="54428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TextBox 25"/>
            <p:cNvSpPr txBox="1"/>
            <p:nvPr/>
          </p:nvSpPr>
          <p:spPr>
            <a:xfrm>
              <a:off x="10752354" y="2261475"/>
              <a:ext cx="2080787" cy="40473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FDTD </a:t>
              </a:r>
              <a:r>
                <a:rPr kumimoji="0" lang="fr-FR" sz="18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nonlinear</a:t>
              </a:r>
              <a:endParaRPr kumimoji="0" lang="fr-FR"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p:txBody>
        </p:sp>
        <p:cxnSp>
          <p:nvCxnSpPr>
            <p:cNvPr id="9" name="Straight Connector 26"/>
            <p:cNvCxnSpPr/>
            <p:nvPr/>
          </p:nvCxnSpPr>
          <p:spPr>
            <a:xfrm>
              <a:off x="10210799" y="2801976"/>
              <a:ext cx="544286" cy="0"/>
            </a:xfrm>
            <a:prstGeom prst="line">
              <a:avLst/>
            </a:prstGeom>
            <a:ln w="28575">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10" name="TextBox 27"/>
            <p:cNvSpPr txBox="1"/>
            <p:nvPr/>
          </p:nvSpPr>
          <p:spPr>
            <a:xfrm>
              <a:off x="10832071" y="2590252"/>
              <a:ext cx="1720495" cy="352898"/>
            </a:xfrm>
            <a:prstGeom prst="rect">
              <a:avLst/>
            </a:prstGeom>
            <a:noFill/>
          </p:spPr>
          <p:txBody>
            <a:bodyPr wrap="square" rtlCol="0">
              <a:spAutoFit/>
            </a:bodyPr>
            <a:lstStyle/>
            <a:p>
              <a:pPr lvl="0" eaLnBrk="1" fontAlgn="auto" hangingPunct="1">
                <a:spcBef>
                  <a:spcPts val="0"/>
                </a:spcBef>
                <a:spcAft>
                  <a:spcPts val="0"/>
                </a:spcAft>
                <a:defRPr/>
              </a:pPr>
              <a:r>
                <a:rPr lang="fr-FR" sz="1800" dirty="0" err="1">
                  <a:solidFill>
                    <a:prstClr val="black"/>
                  </a:solidFill>
                  <a:latin typeface="Times New Roman" pitchFamily="18" charset="0"/>
                  <a:cs typeface="Times New Roman" pitchFamily="18" charset="0"/>
                </a:rPr>
                <a:t>Linear</a:t>
              </a:r>
              <a:r>
                <a:rPr lang="fr-FR" sz="1800" dirty="0">
                  <a:solidFill>
                    <a:prstClr val="black"/>
                  </a:solidFill>
                  <a:latin typeface="Times New Roman" pitchFamily="18" charset="0"/>
                  <a:cs typeface="Times New Roman" pitchFamily="18" charset="0"/>
                </a:rPr>
                <a:t> model</a:t>
              </a:r>
            </a:p>
          </p:txBody>
        </p:sp>
      </p:grpSp>
      <p:sp>
        <p:nvSpPr>
          <p:cNvPr id="11" name="TextBox 18"/>
          <p:cNvSpPr txBox="1"/>
          <p:nvPr/>
        </p:nvSpPr>
        <p:spPr>
          <a:xfrm>
            <a:off x="2627784" y="4172347"/>
            <a:ext cx="91778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r</a:t>
            </a:r>
            <a:r>
              <a:rPr kumimoji="0" lang="fr-FR" sz="1600" b="0" i="0" u="none" strike="noStrike" kern="1200" cap="none" spc="0" normalizeH="0" baseline="0" noProof="0" dirty="0">
                <a:ln>
                  <a:noFill/>
                </a:ln>
                <a:solidFill>
                  <a:prstClr val="black"/>
                </a:solidFill>
                <a:effectLst/>
                <a:uLnTx/>
                <a:uFillTx/>
                <a:latin typeface="Calibri"/>
                <a:ea typeface="+mn-ea"/>
                <a:cs typeface="+mn-cs"/>
              </a:rPr>
              <a:t> </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a:t>
            </a:r>
            <a:r>
              <a:rPr kumimoji="0" lang="fr-FR" sz="1600" b="0" i="0" u="none" strike="noStrike" kern="1200" cap="none" spc="0" normalizeH="0" baseline="0" noProof="0" dirty="0">
                <a:ln>
                  <a:noFill/>
                </a:ln>
                <a:solidFill>
                  <a:prstClr val="black"/>
                </a:solidFill>
                <a:effectLst/>
                <a:uLnTx/>
                <a:uFillTx/>
                <a:latin typeface="Calibri"/>
                <a:ea typeface="+mn-ea"/>
                <a:cs typeface="+mn-cs"/>
              </a:rPr>
              <a:t> </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0</a:t>
            </a:r>
            <a:r>
              <a:rPr kumimoji="0" lang="fr-FR" sz="1600" b="0" i="0" u="none" strike="noStrike" kern="1200" cap="none" spc="0" normalizeH="0" baseline="0" noProof="0" dirty="0">
                <a:ln>
                  <a:noFill/>
                </a:ln>
                <a:solidFill>
                  <a:prstClr val="black"/>
                </a:solidFill>
                <a:effectLst/>
                <a:uLnTx/>
                <a:uFillTx/>
                <a:latin typeface="Calibri"/>
                <a:ea typeface="+mn-ea"/>
                <a:cs typeface="+mn-cs"/>
              </a:rPr>
              <a:t> µ</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t>
            </a:r>
          </a:p>
        </p:txBody>
      </p:sp>
      <p:sp>
        <p:nvSpPr>
          <p:cNvPr id="12" name="CasellaDiTesto 11"/>
          <p:cNvSpPr txBox="1"/>
          <p:nvPr/>
        </p:nvSpPr>
        <p:spPr>
          <a:xfrm>
            <a:off x="4716016" y="5805264"/>
            <a:ext cx="869020"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Time</a:t>
            </a:r>
            <a:r>
              <a:rPr kumimoji="0" lang="it-IT" sz="180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s</a:t>
            </a:r>
          </a:p>
        </p:txBody>
      </p:sp>
      <p:sp>
        <p:nvSpPr>
          <p:cNvPr id="13" name="CasellaDiTesto 12"/>
          <p:cNvSpPr txBox="1"/>
          <p:nvPr/>
        </p:nvSpPr>
        <p:spPr>
          <a:xfrm rot="16200000">
            <a:off x="743955" y="3424866"/>
            <a:ext cx="1688219"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Temperature,  K</a:t>
            </a:r>
            <a:endParaRPr kumimoji="0" lang="it-IT" sz="1800" i="0" u="none" strike="noStrike" kern="1200" cap="none" spc="0" normalizeH="0" baseline="30000" noProof="0" dirty="0">
              <a:ln>
                <a:noFill/>
              </a:ln>
              <a:solidFill>
                <a:prstClr val="black"/>
              </a:solidFill>
              <a:effectLst/>
              <a:uLnTx/>
              <a:uFillTx/>
              <a:latin typeface="Times New Roman" pitchFamily="18" charset="0"/>
              <a:ea typeface="+mn-ea"/>
              <a:cs typeface="Times New Roman" pitchFamily="18" charset="0"/>
            </a:endParaRPr>
          </a:p>
        </p:txBody>
      </p:sp>
      <p:sp>
        <p:nvSpPr>
          <p:cNvPr id="14"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15" name="CasellaDiTesto 14"/>
          <p:cNvSpPr txBox="1"/>
          <p:nvPr/>
        </p:nvSpPr>
        <p:spPr>
          <a:xfrm>
            <a:off x="0" y="0"/>
            <a:ext cx="9144000" cy="769441"/>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Comparison between  linear model and  numerical model with thermal parameters as a function of temperature (</a:t>
            </a:r>
            <a:r>
              <a:rPr lang="it-IT" sz="2200" b="1" dirty="0">
                <a:solidFill>
                  <a:schemeClr val="bg1"/>
                </a:solidFill>
                <a:latin typeface="Times New Roman" pitchFamily="18" charset="0"/>
                <a:cs typeface="Times New Roman" pitchFamily="18" charset="0"/>
              </a:rPr>
              <a:t>Gaussian beam spot 10 µm)</a:t>
            </a:r>
          </a:p>
        </p:txBody>
      </p:sp>
      <p:sp>
        <p:nvSpPr>
          <p:cNvPr id="16"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17"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18"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10</a:t>
            </a:fld>
            <a:endParaRPr lang="it-IT" sz="1200" dirty="0">
              <a:solidFill>
                <a:schemeClr val="tx1"/>
              </a:solidFill>
              <a:latin typeface="Times New Roman" pitchFamily="18" charset="0"/>
              <a:cs typeface="Times New Roman" pitchFamily="18" charset="0"/>
            </a:endParaRPr>
          </a:p>
        </p:txBody>
      </p:sp>
      <p:sp>
        <p:nvSpPr>
          <p:cNvPr id="19" name="Rettangolo 18"/>
          <p:cNvSpPr/>
          <p:nvPr/>
        </p:nvSpPr>
        <p:spPr>
          <a:xfrm>
            <a:off x="3851920" y="1196752"/>
            <a:ext cx="2592288"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3" name="CasellaDiTesto 2"/>
          <p:cNvSpPr txBox="1"/>
          <p:nvPr/>
        </p:nvSpPr>
        <p:spPr>
          <a:xfrm>
            <a:off x="0" y="0"/>
            <a:ext cx="9144000" cy="769441"/>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Comparison between  linear model and  numerical model with thermal parameters as a function of temperature (</a:t>
            </a:r>
            <a:r>
              <a:rPr lang="it-IT" sz="2200" b="1" dirty="0">
                <a:solidFill>
                  <a:schemeClr val="bg1"/>
                </a:solidFill>
                <a:latin typeface="Times New Roman" pitchFamily="18" charset="0"/>
                <a:cs typeface="Times New Roman" pitchFamily="18" charset="0"/>
              </a:rPr>
              <a:t>Gaussian beam spot 140 µm)</a:t>
            </a:r>
          </a:p>
        </p:txBody>
      </p:sp>
      <p:sp>
        <p:nvSpPr>
          <p:cNvPr id="4"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5"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6"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11</a:t>
            </a:fld>
            <a:endParaRPr lang="it-IT" sz="1200" dirty="0">
              <a:solidFill>
                <a:schemeClr val="tx1"/>
              </a:solidFill>
              <a:latin typeface="Times New Roman" pitchFamily="18" charset="0"/>
              <a:cs typeface="Times New Roman" pitchFamily="18" charset="0"/>
            </a:endParaRPr>
          </a:p>
        </p:txBody>
      </p:sp>
      <p:pic>
        <p:nvPicPr>
          <p:cNvPr id="7" name="Immagine 6"/>
          <p:cNvPicPr>
            <a:picLocks noChangeAspect="1"/>
          </p:cNvPicPr>
          <p:nvPr/>
        </p:nvPicPr>
        <p:blipFill>
          <a:blip r:embed="rId2" cstate="print"/>
          <a:stretch>
            <a:fillRect/>
          </a:stretch>
        </p:blipFill>
        <p:spPr>
          <a:xfrm>
            <a:off x="1213281" y="1052736"/>
            <a:ext cx="7103135" cy="5025405"/>
          </a:xfrm>
          <a:prstGeom prst="rect">
            <a:avLst/>
          </a:prstGeom>
        </p:spPr>
      </p:pic>
      <p:sp>
        <p:nvSpPr>
          <p:cNvPr id="8" name="TextBox 18"/>
          <p:cNvSpPr txBox="1"/>
          <p:nvPr/>
        </p:nvSpPr>
        <p:spPr>
          <a:xfrm>
            <a:off x="2483768" y="1412776"/>
            <a:ext cx="114243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r = 0 </a:t>
            </a:r>
            <a:r>
              <a:rPr kumimoji="0" lang="fr-FR" sz="1600" b="0" i="0" u="none" strike="noStrike" kern="1200" cap="none" spc="0" normalizeH="0" baseline="0" noProof="0" dirty="0">
                <a:ln>
                  <a:noFill/>
                </a:ln>
                <a:solidFill>
                  <a:prstClr val="black"/>
                </a:solidFill>
                <a:effectLst/>
                <a:uLnTx/>
                <a:uFillTx/>
                <a:latin typeface="Calibri"/>
                <a:ea typeface="+mn-ea"/>
                <a:cs typeface="+mn-cs"/>
              </a:rPr>
              <a:t>µ</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t>
            </a:r>
          </a:p>
        </p:txBody>
      </p:sp>
      <p:sp>
        <p:nvSpPr>
          <p:cNvPr id="9" name="TextBox 19"/>
          <p:cNvSpPr txBox="1"/>
          <p:nvPr/>
        </p:nvSpPr>
        <p:spPr>
          <a:xfrm>
            <a:off x="2555776" y="2276872"/>
            <a:ext cx="1067793"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r = 50 </a:t>
            </a:r>
            <a:r>
              <a:rPr kumimoji="0" lang="fr-FR" sz="1600" b="0" i="0" u="none" strike="noStrike" kern="1200" cap="none" spc="0" normalizeH="0" baseline="0" noProof="0" dirty="0">
                <a:ln>
                  <a:noFill/>
                </a:ln>
                <a:solidFill>
                  <a:prstClr val="black"/>
                </a:solidFill>
                <a:effectLst/>
                <a:uLnTx/>
                <a:uFillTx/>
                <a:latin typeface="Calibri"/>
                <a:ea typeface="+mn-ea"/>
                <a:cs typeface="+mn-cs"/>
              </a:rPr>
              <a:t>µ</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t>
            </a:r>
          </a:p>
        </p:txBody>
      </p:sp>
      <p:sp>
        <p:nvSpPr>
          <p:cNvPr id="10" name="TextBox 20"/>
          <p:cNvSpPr txBox="1"/>
          <p:nvPr/>
        </p:nvSpPr>
        <p:spPr>
          <a:xfrm>
            <a:off x="2555776" y="3068960"/>
            <a:ext cx="1067793"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r = 75 </a:t>
            </a:r>
            <a:r>
              <a:rPr kumimoji="0" lang="fr-FR" sz="1600" b="0" i="0" u="none" strike="noStrike" kern="1200" cap="none" spc="0" normalizeH="0" baseline="0" noProof="0" dirty="0">
                <a:ln>
                  <a:noFill/>
                </a:ln>
                <a:solidFill>
                  <a:prstClr val="black"/>
                </a:solidFill>
                <a:effectLst/>
                <a:uLnTx/>
                <a:uFillTx/>
                <a:latin typeface="Calibri"/>
                <a:ea typeface="+mn-ea"/>
                <a:cs typeface="+mn-cs"/>
              </a:rPr>
              <a:t>µ</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t>
            </a:r>
          </a:p>
        </p:txBody>
      </p:sp>
      <p:sp>
        <p:nvSpPr>
          <p:cNvPr id="11" name="TextBox 21"/>
          <p:cNvSpPr txBox="1"/>
          <p:nvPr/>
        </p:nvSpPr>
        <p:spPr>
          <a:xfrm>
            <a:off x="2483768" y="3861048"/>
            <a:ext cx="1133368"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r = 100 </a:t>
            </a:r>
            <a:r>
              <a:rPr kumimoji="0" lang="fr-FR" sz="1600" b="0" i="0" u="none" strike="noStrike" kern="1200" cap="none" spc="0" normalizeH="0" baseline="0" noProof="0" dirty="0">
                <a:ln>
                  <a:noFill/>
                </a:ln>
                <a:solidFill>
                  <a:prstClr val="black"/>
                </a:solidFill>
                <a:effectLst/>
                <a:uLnTx/>
                <a:uFillTx/>
                <a:latin typeface="Calibri"/>
                <a:ea typeface="+mn-ea"/>
                <a:cs typeface="+mn-cs"/>
              </a:rPr>
              <a:t>µ</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t>
            </a:r>
          </a:p>
        </p:txBody>
      </p:sp>
      <p:sp>
        <p:nvSpPr>
          <p:cNvPr id="12" name="TextBox 22"/>
          <p:cNvSpPr txBox="1"/>
          <p:nvPr/>
        </p:nvSpPr>
        <p:spPr>
          <a:xfrm>
            <a:off x="2540438" y="4827111"/>
            <a:ext cx="1311481"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r = 150 </a:t>
            </a:r>
            <a:r>
              <a:rPr kumimoji="0" lang="fr-FR" sz="1600" b="0" i="0" u="none" strike="noStrike" kern="1200" cap="none" spc="0" normalizeH="0" baseline="0" noProof="0" dirty="0">
                <a:ln>
                  <a:noFill/>
                </a:ln>
                <a:solidFill>
                  <a:prstClr val="black"/>
                </a:solidFill>
                <a:effectLst/>
                <a:uLnTx/>
                <a:uFillTx/>
                <a:latin typeface="Calibri"/>
                <a:ea typeface="+mn-ea"/>
                <a:cs typeface="+mn-cs"/>
              </a:rPr>
              <a:t>µ</a:t>
            </a:r>
            <a:r>
              <a:rPr kumimoji="0" lang="fr-F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t>
            </a:r>
          </a:p>
        </p:txBody>
      </p:sp>
      <p:grpSp>
        <p:nvGrpSpPr>
          <p:cNvPr id="19" name="Group 28"/>
          <p:cNvGrpSpPr/>
          <p:nvPr/>
        </p:nvGrpSpPr>
        <p:grpSpPr>
          <a:xfrm>
            <a:off x="6156176" y="1268760"/>
            <a:ext cx="2407142" cy="1224135"/>
            <a:chOff x="10102728" y="2024743"/>
            <a:chExt cx="2730413" cy="1169666"/>
          </a:xfrm>
        </p:grpSpPr>
        <p:sp>
          <p:nvSpPr>
            <p:cNvPr id="20" name="Rectangle 15"/>
            <p:cNvSpPr/>
            <p:nvPr/>
          </p:nvSpPr>
          <p:spPr>
            <a:xfrm>
              <a:off x="10102728" y="2024743"/>
              <a:ext cx="2695324" cy="116966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21" name="Straight Connector 17"/>
            <p:cNvCxnSpPr/>
            <p:nvPr/>
          </p:nvCxnSpPr>
          <p:spPr>
            <a:xfrm>
              <a:off x="10189028" y="2431861"/>
              <a:ext cx="54428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2" name="TextBox 25"/>
            <p:cNvSpPr txBox="1"/>
            <p:nvPr/>
          </p:nvSpPr>
          <p:spPr>
            <a:xfrm>
              <a:off x="10752354" y="2261475"/>
              <a:ext cx="2080787" cy="40473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FDTD </a:t>
              </a:r>
              <a:r>
                <a:rPr kumimoji="0" lang="fr-FR" sz="18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nonlinear</a:t>
              </a:r>
              <a:endParaRPr kumimoji="0" lang="fr-FR"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p:txBody>
        </p:sp>
        <p:cxnSp>
          <p:nvCxnSpPr>
            <p:cNvPr id="23" name="Straight Connector 26"/>
            <p:cNvCxnSpPr/>
            <p:nvPr/>
          </p:nvCxnSpPr>
          <p:spPr>
            <a:xfrm>
              <a:off x="10210799" y="2801976"/>
              <a:ext cx="544286" cy="0"/>
            </a:xfrm>
            <a:prstGeom prst="line">
              <a:avLst/>
            </a:prstGeom>
            <a:ln w="28575">
              <a:solidFill>
                <a:srgbClr val="002060"/>
              </a:solidFill>
              <a:prstDash val="dash"/>
            </a:ln>
          </p:spPr>
          <p:style>
            <a:lnRef idx="1">
              <a:schemeClr val="accent1"/>
            </a:lnRef>
            <a:fillRef idx="0">
              <a:schemeClr val="accent1"/>
            </a:fillRef>
            <a:effectRef idx="0">
              <a:schemeClr val="accent1"/>
            </a:effectRef>
            <a:fontRef idx="minor">
              <a:schemeClr val="tx1"/>
            </a:fontRef>
          </p:style>
        </p:cxnSp>
        <p:sp>
          <p:nvSpPr>
            <p:cNvPr id="24" name="TextBox 27"/>
            <p:cNvSpPr txBox="1"/>
            <p:nvPr/>
          </p:nvSpPr>
          <p:spPr>
            <a:xfrm>
              <a:off x="10832071" y="2590252"/>
              <a:ext cx="1720495" cy="352898"/>
            </a:xfrm>
            <a:prstGeom prst="rect">
              <a:avLst/>
            </a:prstGeom>
            <a:noFill/>
          </p:spPr>
          <p:txBody>
            <a:bodyPr wrap="square" rtlCol="0">
              <a:spAutoFit/>
            </a:bodyPr>
            <a:lstStyle/>
            <a:p>
              <a:pPr lvl="0" eaLnBrk="1" fontAlgn="auto" hangingPunct="1">
                <a:spcBef>
                  <a:spcPts val="0"/>
                </a:spcBef>
                <a:spcAft>
                  <a:spcPts val="0"/>
                </a:spcAft>
                <a:defRPr/>
              </a:pPr>
              <a:r>
                <a:rPr lang="fr-FR" sz="1800" dirty="0" err="1">
                  <a:solidFill>
                    <a:prstClr val="black"/>
                  </a:solidFill>
                  <a:latin typeface="Times New Roman" pitchFamily="18" charset="0"/>
                  <a:cs typeface="Times New Roman" pitchFamily="18" charset="0"/>
                </a:rPr>
                <a:t>Linear</a:t>
              </a:r>
              <a:r>
                <a:rPr lang="fr-FR" sz="1800" dirty="0">
                  <a:solidFill>
                    <a:prstClr val="black"/>
                  </a:solidFill>
                  <a:latin typeface="Times New Roman" pitchFamily="18" charset="0"/>
                  <a:cs typeface="Times New Roman" pitchFamily="18" charset="0"/>
                </a:rPr>
                <a:t> model</a:t>
              </a:r>
            </a:p>
          </p:txBody>
        </p:sp>
      </p:grpSp>
      <p:sp>
        <p:nvSpPr>
          <p:cNvPr id="25" name="CasellaDiTesto 24"/>
          <p:cNvSpPr txBox="1"/>
          <p:nvPr/>
        </p:nvSpPr>
        <p:spPr>
          <a:xfrm rot="16200000">
            <a:off x="600189" y="3368363"/>
            <a:ext cx="1688219"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Temperature,  K</a:t>
            </a:r>
            <a:endParaRPr kumimoji="0" lang="it-IT" sz="1800" i="0" u="none" strike="noStrike" kern="1200" cap="none" spc="0" normalizeH="0" baseline="30000" noProof="0" dirty="0">
              <a:ln>
                <a:noFill/>
              </a:ln>
              <a:solidFill>
                <a:prstClr val="black"/>
              </a:solidFill>
              <a:effectLst/>
              <a:uLnTx/>
              <a:uFillTx/>
              <a:latin typeface="Times New Roman" pitchFamily="18" charset="0"/>
              <a:ea typeface="+mn-ea"/>
              <a:cs typeface="Times New Roman" pitchFamily="18" charset="0"/>
            </a:endParaRPr>
          </a:p>
        </p:txBody>
      </p:sp>
      <p:sp>
        <p:nvSpPr>
          <p:cNvPr id="26" name="CasellaDiTesto 25"/>
          <p:cNvSpPr txBox="1"/>
          <p:nvPr/>
        </p:nvSpPr>
        <p:spPr>
          <a:xfrm>
            <a:off x="4716016" y="5805264"/>
            <a:ext cx="869020" cy="3693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Time</a:t>
            </a:r>
            <a:r>
              <a:rPr kumimoji="0" lang="it-IT" sz="180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s</a:t>
            </a:r>
          </a:p>
        </p:txBody>
      </p:sp>
      <p:sp>
        <p:nvSpPr>
          <p:cNvPr id="27" name="Rettangolo 26"/>
          <p:cNvSpPr/>
          <p:nvPr/>
        </p:nvSpPr>
        <p:spPr>
          <a:xfrm>
            <a:off x="3851920" y="1052736"/>
            <a:ext cx="2592288"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4" name="CasellaDiTesto 3"/>
          <p:cNvSpPr txBox="1"/>
          <p:nvPr/>
        </p:nvSpPr>
        <p:spPr>
          <a:xfrm>
            <a:off x="179512" y="188640"/>
            <a:ext cx="8496944" cy="430887"/>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Features  of  the  benchmark positron  beam</a:t>
            </a:r>
            <a:endParaRPr lang="it-IT" sz="2200" b="1" dirty="0">
              <a:solidFill>
                <a:schemeClr val="bg1"/>
              </a:solidFill>
              <a:latin typeface="Times New Roman"/>
            </a:endParaRPr>
          </a:p>
        </p:txBody>
      </p:sp>
      <p:sp>
        <p:nvSpPr>
          <p:cNvPr id="5"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6"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7"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12</a:t>
            </a:fld>
            <a:endParaRPr lang="it-IT" sz="1200" dirty="0">
              <a:solidFill>
                <a:schemeClr val="tx1"/>
              </a:solidFill>
              <a:latin typeface="Times New Roman" pitchFamily="18" charset="0"/>
              <a:cs typeface="Times New Roman" pitchFamily="18" charset="0"/>
            </a:endParaRPr>
          </a:p>
        </p:txBody>
      </p:sp>
      <p:sp>
        <p:nvSpPr>
          <p:cNvPr id="8" name="Figura a mano libera 7"/>
          <p:cNvSpPr/>
          <p:nvPr/>
        </p:nvSpPr>
        <p:spPr>
          <a:xfrm>
            <a:off x="809607" y="5009312"/>
            <a:ext cx="406400" cy="914402"/>
          </a:xfrm>
          <a:custGeom>
            <a:avLst/>
            <a:gdLst>
              <a:gd name="connsiteX0" fmla="*/ 0 w 609600"/>
              <a:gd name="connsiteY0" fmla="*/ 869245 h 903111"/>
              <a:gd name="connsiteX1" fmla="*/ 79022 w 609600"/>
              <a:gd name="connsiteY1" fmla="*/ 880533 h 903111"/>
              <a:gd name="connsiteX2" fmla="*/ 79022 w 609600"/>
              <a:gd name="connsiteY2" fmla="*/ 0 h 903111"/>
              <a:gd name="connsiteX3" fmla="*/ 203200 w 609600"/>
              <a:gd name="connsiteY3" fmla="*/ 0 h 903111"/>
              <a:gd name="connsiteX4" fmla="*/ 203200 w 609600"/>
              <a:gd name="connsiteY4" fmla="*/ 903111 h 903111"/>
              <a:gd name="connsiteX5" fmla="*/ 609600 w 609600"/>
              <a:gd name="connsiteY5" fmla="*/ 903111 h 903111"/>
              <a:gd name="connsiteX0" fmla="*/ 0 w 541867"/>
              <a:gd name="connsiteY0" fmla="*/ 869245 h 903111"/>
              <a:gd name="connsiteX1" fmla="*/ 79022 w 541867"/>
              <a:gd name="connsiteY1" fmla="*/ 880533 h 903111"/>
              <a:gd name="connsiteX2" fmla="*/ 79022 w 541867"/>
              <a:gd name="connsiteY2" fmla="*/ 0 h 903111"/>
              <a:gd name="connsiteX3" fmla="*/ 203200 w 541867"/>
              <a:gd name="connsiteY3" fmla="*/ 0 h 903111"/>
              <a:gd name="connsiteX4" fmla="*/ 203200 w 541867"/>
              <a:gd name="connsiteY4" fmla="*/ 903111 h 903111"/>
              <a:gd name="connsiteX5" fmla="*/ 541867 w 541867"/>
              <a:gd name="connsiteY5" fmla="*/ 903111 h 90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867" h="903111">
                <a:moveTo>
                  <a:pt x="0" y="869245"/>
                </a:moveTo>
                <a:lnTo>
                  <a:pt x="79022" y="880533"/>
                </a:lnTo>
                <a:lnTo>
                  <a:pt x="79022" y="0"/>
                </a:lnTo>
                <a:lnTo>
                  <a:pt x="203200" y="0"/>
                </a:lnTo>
                <a:lnTo>
                  <a:pt x="203200" y="903111"/>
                </a:lnTo>
                <a:lnTo>
                  <a:pt x="541867" y="903111"/>
                </a:lnTo>
              </a:path>
            </a:pathLst>
          </a:custGeom>
          <a:noFill/>
          <a:ln w="28575" cap="flat" cmpd="sng" algn="ctr">
            <a:solidFill>
              <a:srgbClr val="C00000"/>
            </a:solidFill>
            <a:prstDash val="solid"/>
            <a:miter lim="800000"/>
          </a:ln>
          <a:effectLst/>
        </p:spPr>
        <p:txBody>
          <a:bodyPr rtlCol="0" anchor="ctr"/>
          <a:lstStyle/>
          <a:p>
            <a:pPr algn="ctr">
              <a:defRPr/>
            </a:pPr>
            <a:endParaRPr lang="it-IT" kern="0">
              <a:solidFill>
                <a:prstClr val="white"/>
              </a:solidFill>
              <a:latin typeface="Calibri" panose="020F0502020204030204"/>
            </a:endParaRPr>
          </a:p>
        </p:txBody>
      </p:sp>
      <p:sp>
        <p:nvSpPr>
          <p:cNvPr id="9" name="Figura a mano libera 8"/>
          <p:cNvSpPr/>
          <p:nvPr/>
        </p:nvSpPr>
        <p:spPr>
          <a:xfrm>
            <a:off x="1103118" y="5009312"/>
            <a:ext cx="406400" cy="914402"/>
          </a:xfrm>
          <a:custGeom>
            <a:avLst/>
            <a:gdLst>
              <a:gd name="connsiteX0" fmla="*/ 0 w 609600"/>
              <a:gd name="connsiteY0" fmla="*/ 869245 h 903111"/>
              <a:gd name="connsiteX1" fmla="*/ 79022 w 609600"/>
              <a:gd name="connsiteY1" fmla="*/ 880533 h 903111"/>
              <a:gd name="connsiteX2" fmla="*/ 79022 w 609600"/>
              <a:gd name="connsiteY2" fmla="*/ 0 h 903111"/>
              <a:gd name="connsiteX3" fmla="*/ 203200 w 609600"/>
              <a:gd name="connsiteY3" fmla="*/ 0 h 903111"/>
              <a:gd name="connsiteX4" fmla="*/ 203200 w 609600"/>
              <a:gd name="connsiteY4" fmla="*/ 903111 h 903111"/>
              <a:gd name="connsiteX5" fmla="*/ 609600 w 609600"/>
              <a:gd name="connsiteY5" fmla="*/ 903111 h 903111"/>
              <a:gd name="connsiteX0" fmla="*/ 0 w 541867"/>
              <a:gd name="connsiteY0" fmla="*/ 869245 h 903111"/>
              <a:gd name="connsiteX1" fmla="*/ 79022 w 541867"/>
              <a:gd name="connsiteY1" fmla="*/ 880533 h 903111"/>
              <a:gd name="connsiteX2" fmla="*/ 79022 w 541867"/>
              <a:gd name="connsiteY2" fmla="*/ 0 h 903111"/>
              <a:gd name="connsiteX3" fmla="*/ 203200 w 541867"/>
              <a:gd name="connsiteY3" fmla="*/ 0 h 903111"/>
              <a:gd name="connsiteX4" fmla="*/ 203200 w 541867"/>
              <a:gd name="connsiteY4" fmla="*/ 903111 h 903111"/>
              <a:gd name="connsiteX5" fmla="*/ 541867 w 541867"/>
              <a:gd name="connsiteY5" fmla="*/ 903111 h 90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867" h="903111">
                <a:moveTo>
                  <a:pt x="0" y="869245"/>
                </a:moveTo>
                <a:lnTo>
                  <a:pt x="79022" y="880533"/>
                </a:lnTo>
                <a:lnTo>
                  <a:pt x="79022" y="0"/>
                </a:lnTo>
                <a:lnTo>
                  <a:pt x="203200" y="0"/>
                </a:lnTo>
                <a:lnTo>
                  <a:pt x="203200" y="903111"/>
                </a:lnTo>
                <a:lnTo>
                  <a:pt x="541867" y="903111"/>
                </a:lnTo>
              </a:path>
            </a:pathLst>
          </a:custGeom>
          <a:noFill/>
          <a:ln w="28575" cap="flat" cmpd="sng" algn="ctr">
            <a:solidFill>
              <a:srgbClr val="C00000"/>
            </a:solidFill>
            <a:prstDash val="solid"/>
            <a:miter lim="800000"/>
          </a:ln>
          <a:effectLst/>
        </p:spPr>
        <p:txBody>
          <a:bodyPr rtlCol="0" anchor="ctr"/>
          <a:lstStyle/>
          <a:p>
            <a:pPr algn="ctr">
              <a:defRPr/>
            </a:pPr>
            <a:endParaRPr lang="it-IT" kern="0">
              <a:solidFill>
                <a:prstClr val="white"/>
              </a:solidFill>
              <a:latin typeface="Calibri" panose="020F0502020204030204"/>
            </a:endParaRPr>
          </a:p>
        </p:txBody>
      </p:sp>
      <p:sp>
        <p:nvSpPr>
          <p:cNvPr id="10" name="Figura a mano libera 9"/>
          <p:cNvSpPr/>
          <p:nvPr/>
        </p:nvSpPr>
        <p:spPr>
          <a:xfrm>
            <a:off x="1396629" y="5009312"/>
            <a:ext cx="406400" cy="914402"/>
          </a:xfrm>
          <a:custGeom>
            <a:avLst/>
            <a:gdLst>
              <a:gd name="connsiteX0" fmla="*/ 0 w 609600"/>
              <a:gd name="connsiteY0" fmla="*/ 869245 h 903111"/>
              <a:gd name="connsiteX1" fmla="*/ 79022 w 609600"/>
              <a:gd name="connsiteY1" fmla="*/ 880533 h 903111"/>
              <a:gd name="connsiteX2" fmla="*/ 79022 w 609600"/>
              <a:gd name="connsiteY2" fmla="*/ 0 h 903111"/>
              <a:gd name="connsiteX3" fmla="*/ 203200 w 609600"/>
              <a:gd name="connsiteY3" fmla="*/ 0 h 903111"/>
              <a:gd name="connsiteX4" fmla="*/ 203200 w 609600"/>
              <a:gd name="connsiteY4" fmla="*/ 903111 h 903111"/>
              <a:gd name="connsiteX5" fmla="*/ 609600 w 609600"/>
              <a:gd name="connsiteY5" fmla="*/ 903111 h 903111"/>
              <a:gd name="connsiteX0" fmla="*/ 0 w 541867"/>
              <a:gd name="connsiteY0" fmla="*/ 869245 h 903111"/>
              <a:gd name="connsiteX1" fmla="*/ 79022 w 541867"/>
              <a:gd name="connsiteY1" fmla="*/ 880533 h 903111"/>
              <a:gd name="connsiteX2" fmla="*/ 79022 w 541867"/>
              <a:gd name="connsiteY2" fmla="*/ 0 h 903111"/>
              <a:gd name="connsiteX3" fmla="*/ 203200 w 541867"/>
              <a:gd name="connsiteY3" fmla="*/ 0 h 903111"/>
              <a:gd name="connsiteX4" fmla="*/ 203200 w 541867"/>
              <a:gd name="connsiteY4" fmla="*/ 903111 h 903111"/>
              <a:gd name="connsiteX5" fmla="*/ 541867 w 541867"/>
              <a:gd name="connsiteY5" fmla="*/ 903111 h 90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867" h="903111">
                <a:moveTo>
                  <a:pt x="0" y="869245"/>
                </a:moveTo>
                <a:lnTo>
                  <a:pt x="79022" y="880533"/>
                </a:lnTo>
                <a:lnTo>
                  <a:pt x="79022" y="0"/>
                </a:lnTo>
                <a:lnTo>
                  <a:pt x="203200" y="0"/>
                </a:lnTo>
                <a:lnTo>
                  <a:pt x="203200" y="903111"/>
                </a:lnTo>
                <a:lnTo>
                  <a:pt x="541867" y="903111"/>
                </a:lnTo>
              </a:path>
            </a:pathLst>
          </a:custGeom>
          <a:noFill/>
          <a:ln w="28575" cap="flat" cmpd="sng" algn="ctr">
            <a:solidFill>
              <a:srgbClr val="C00000"/>
            </a:solidFill>
            <a:prstDash val="solid"/>
            <a:miter lim="800000"/>
          </a:ln>
          <a:effectLst/>
        </p:spPr>
        <p:txBody>
          <a:bodyPr rtlCol="0" anchor="ctr"/>
          <a:lstStyle/>
          <a:p>
            <a:pPr algn="ctr">
              <a:defRPr/>
            </a:pPr>
            <a:endParaRPr lang="it-IT" kern="0">
              <a:solidFill>
                <a:prstClr val="white"/>
              </a:solidFill>
              <a:latin typeface="Calibri" panose="020F0502020204030204"/>
            </a:endParaRPr>
          </a:p>
        </p:txBody>
      </p:sp>
      <p:sp>
        <p:nvSpPr>
          <p:cNvPr id="11" name="Figura a mano libera 10"/>
          <p:cNvSpPr/>
          <p:nvPr/>
        </p:nvSpPr>
        <p:spPr>
          <a:xfrm>
            <a:off x="1690140" y="5009312"/>
            <a:ext cx="406400" cy="914402"/>
          </a:xfrm>
          <a:custGeom>
            <a:avLst/>
            <a:gdLst>
              <a:gd name="connsiteX0" fmla="*/ 0 w 609600"/>
              <a:gd name="connsiteY0" fmla="*/ 869245 h 903111"/>
              <a:gd name="connsiteX1" fmla="*/ 79022 w 609600"/>
              <a:gd name="connsiteY1" fmla="*/ 880533 h 903111"/>
              <a:gd name="connsiteX2" fmla="*/ 79022 w 609600"/>
              <a:gd name="connsiteY2" fmla="*/ 0 h 903111"/>
              <a:gd name="connsiteX3" fmla="*/ 203200 w 609600"/>
              <a:gd name="connsiteY3" fmla="*/ 0 h 903111"/>
              <a:gd name="connsiteX4" fmla="*/ 203200 w 609600"/>
              <a:gd name="connsiteY4" fmla="*/ 903111 h 903111"/>
              <a:gd name="connsiteX5" fmla="*/ 609600 w 609600"/>
              <a:gd name="connsiteY5" fmla="*/ 903111 h 903111"/>
              <a:gd name="connsiteX0" fmla="*/ 0 w 541867"/>
              <a:gd name="connsiteY0" fmla="*/ 869245 h 903111"/>
              <a:gd name="connsiteX1" fmla="*/ 79022 w 541867"/>
              <a:gd name="connsiteY1" fmla="*/ 880533 h 903111"/>
              <a:gd name="connsiteX2" fmla="*/ 79022 w 541867"/>
              <a:gd name="connsiteY2" fmla="*/ 0 h 903111"/>
              <a:gd name="connsiteX3" fmla="*/ 203200 w 541867"/>
              <a:gd name="connsiteY3" fmla="*/ 0 h 903111"/>
              <a:gd name="connsiteX4" fmla="*/ 203200 w 541867"/>
              <a:gd name="connsiteY4" fmla="*/ 903111 h 903111"/>
              <a:gd name="connsiteX5" fmla="*/ 541867 w 541867"/>
              <a:gd name="connsiteY5" fmla="*/ 903111 h 90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867" h="903111">
                <a:moveTo>
                  <a:pt x="0" y="869245"/>
                </a:moveTo>
                <a:lnTo>
                  <a:pt x="79022" y="880533"/>
                </a:lnTo>
                <a:lnTo>
                  <a:pt x="79022" y="0"/>
                </a:lnTo>
                <a:lnTo>
                  <a:pt x="203200" y="0"/>
                </a:lnTo>
                <a:lnTo>
                  <a:pt x="203200" y="903111"/>
                </a:lnTo>
                <a:lnTo>
                  <a:pt x="541867" y="903111"/>
                </a:lnTo>
              </a:path>
            </a:pathLst>
          </a:custGeom>
          <a:noFill/>
          <a:ln w="28575" cap="flat" cmpd="sng" algn="ctr">
            <a:solidFill>
              <a:srgbClr val="C00000"/>
            </a:solidFill>
            <a:prstDash val="solid"/>
            <a:miter lim="800000"/>
          </a:ln>
          <a:effectLst/>
        </p:spPr>
        <p:txBody>
          <a:bodyPr rtlCol="0" anchor="ctr"/>
          <a:lstStyle/>
          <a:p>
            <a:pPr algn="ctr">
              <a:defRPr/>
            </a:pPr>
            <a:endParaRPr lang="it-IT" kern="0">
              <a:solidFill>
                <a:prstClr val="white"/>
              </a:solidFill>
              <a:latin typeface="Calibri" panose="020F0502020204030204"/>
            </a:endParaRPr>
          </a:p>
        </p:txBody>
      </p:sp>
      <p:sp>
        <p:nvSpPr>
          <p:cNvPr id="12" name="Figura a mano libera 11"/>
          <p:cNvSpPr/>
          <p:nvPr/>
        </p:nvSpPr>
        <p:spPr>
          <a:xfrm>
            <a:off x="1983651" y="5009312"/>
            <a:ext cx="406400" cy="914402"/>
          </a:xfrm>
          <a:custGeom>
            <a:avLst/>
            <a:gdLst>
              <a:gd name="connsiteX0" fmla="*/ 0 w 609600"/>
              <a:gd name="connsiteY0" fmla="*/ 869245 h 903111"/>
              <a:gd name="connsiteX1" fmla="*/ 79022 w 609600"/>
              <a:gd name="connsiteY1" fmla="*/ 880533 h 903111"/>
              <a:gd name="connsiteX2" fmla="*/ 79022 w 609600"/>
              <a:gd name="connsiteY2" fmla="*/ 0 h 903111"/>
              <a:gd name="connsiteX3" fmla="*/ 203200 w 609600"/>
              <a:gd name="connsiteY3" fmla="*/ 0 h 903111"/>
              <a:gd name="connsiteX4" fmla="*/ 203200 w 609600"/>
              <a:gd name="connsiteY4" fmla="*/ 903111 h 903111"/>
              <a:gd name="connsiteX5" fmla="*/ 609600 w 609600"/>
              <a:gd name="connsiteY5" fmla="*/ 903111 h 903111"/>
              <a:gd name="connsiteX0" fmla="*/ 0 w 541867"/>
              <a:gd name="connsiteY0" fmla="*/ 869245 h 903111"/>
              <a:gd name="connsiteX1" fmla="*/ 79022 w 541867"/>
              <a:gd name="connsiteY1" fmla="*/ 880533 h 903111"/>
              <a:gd name="connsiteX2" fmla="*/ 79022 w 541867"/>
              <a:gd name="connsiteY2" fmla="*/ 0 h 903111"/>
              <a:gd name="connsiteX3" fmla="*/ 203200 w 541867"/>
              <a:gd name="connsiteY3" fmla="*/ 0 h 903111"/>
              <a:gd name="connsiteX4" fmla="*/ 203200 w 541867"/>
              <a:gd name="connsiteY4" fmla="*/ 903111 h 903111"/>
              <a:gd name="connsiteX5" fmla="*/ 541867 w 541867"/>
              <a:gd name="connsiteY5" fmla="*/ 903111 h 90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867" h="903111">
                <a:moveTo>
                  <a:pt x="0" y="869245"/>
                </a:moveTo>
                <a:lnTo>
                  <a:pt x="79022" y="880533"/>
                </a:lnTo>
                <a:lnTo>
                  <a:pt x="79022" y="0"/>
                </a:lnTo>
                <a:lnTo>
                  <a:pt x="203200" y="0"/>
                </a:lnTo>
                <a:lnTo>
                  <a:pt x="203200" y="903111"/>
                </a:lnTo>
                <a:lnTo>
                  <a:pt x="541867" y="903111"/>
                </a:lnTo>
              </a:path>
            </a:pathLst>
          </a:custGeom>
          <a:noFill/>
          <a:ln w="28575" cap="flat" cmpd="sng" algn="ctr">
            <a:solidFill>
              <a:srgbClr val="C00000"/>
            </a:solidFill>
            <a:prstDash val="solid"/>
            <a:miter lim="800000"/>
          </a:ln>
          <a:effectLst/>
        </p:spPr>
        <p:txBody>
          <a:bodyPr rtlCol="0" anchor="ctr"/>
          <a:lstStyle/>
          <a:p>
            <a:pPr algn="ctr">
              <a:defRPr/>
            </a:pPr>
            <a:endParaRPr lang="it-IT" kern="0">
              <a:solidFill>
                <a:prstClr val="white"/>
              </a:solidFill>
              <a:latin typeface="Calibri" panose="020F0502020204030204"/>
            </a:endParaRPr>
          </a:p>
        </p:txBody>
      </p:sp>
      <p:sp>
        <p:nvSpPr>
          <p:cNvPr id="13" name="Figura a mano libera 12"/>
          <p:cNvSpPr/>
          <p:nvPr/>
        </p:nvSpPr>
        <p:spPr>
          <a:xfrm>
            <a:off x="2277162" y="5009312"/>
            <a:ext cx="406400" cy="914402"/>
          </a:xfrm>
          <a:custGeom>
            <a:avLst/>
            <a:gdLst>
              <a:gd name="connsiteX0" fmla="*/ 0 w 609600"/>
              <a:gd name="connsiteY0" fmla="*/ 869245 h 903111"/>
              <a:gd name="connsiteX1" fmla="*/ 79022 w 609600"/>
              <a:gd name="connsiteY1" fmla="*/ 880533 h 903111"/>
              <a:gd name="connsiteX2" fmla="*/ 79022 w 609600"/>
              <a:gd name="connsiteY2" fmla="*/ 0 h 903111"/>
              <a:gd name="connsiteX3" fmla="*/ 203200 w 609600"/>
              <a:gd name="connsiteY3" fmla="*/ 0 h 903111"/>
              <a:gd name="connsiteX4" fmla="*/ 203200 w 609600"/>
              <a:gd name="connsiteY4" fmla="*/ 903111 h 903111"/>
              <a:gd name="connsiteX5" fmla="*/ 609600 w 609600"/>
              <a:gd name="connsiteY5" fmla="*/ 903111 h 903111"/>
              <a:gd name="connsiteX0" fmla="*/ 0 w 541867"/>
              <a:gd name="connsiteY0" fmla="*/ 869245 h 903111"/>
              <a:gd name="connsiteX1" fmla="*/ 79022 w 541867"/>
              <a:gd name="connsiteY1" fmla="*/ 880533 h 903111"/>
              <a:gd name="connsiteX2" fmla="*/ 79022 w 541867"/>
              <a:gd name="connsiteY2" fmla="*/ 0 h 903111"/>
              <a:gd name="connsiteX3" fmla="*/ 203200 w 541867"/>
              <a:gd name="connsiteY3" fmla="*/ 0 h 903111"/>
              <a:gd name="connsiteX4" fmla="*/ 203200 w 541867"/>
              <a:gd name="connsiteY4" fmla="*/ 903111 h 903111"/>
              <a:gd name="connsiteX5" fmla="*/ 541867 w 541867"/>
              <a:gd name="connsiteY5" fmla="*/ 903111 h 90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867" h="903111">
                <a:moveTo>
                  <a:pt x="0" y="869245"/>
                </a:moveTo>
                <a:lnTo>
                  <a:pt x="79022" y="880533"/>
                </a:lnTo>
                <a:lnTo>
                  <a:pt x="79022" y="0"/>
                </a:lnTo>
                <a:lnTo>
                  <a:pt x="203200" y="0"/>
                </a:lnTo>
                <a:lnTo>
                  <a:pt x="203200" y="903111"/>
                </a:lnTo>
                <a:lnTo>
                  <a:pt x="541867" y="903111"/>
                </a:lnTo>
              </a:path>
            </a:pathLst>
          </a:custGeom>
          <a:noFill/>
          <a:ln w="28575" cap="flat" cmpd="sng" algn="ctr">
            <a:solidFill>
              <a:srgbClr val="C00000"/>
            </a:solidFill>
            <a:prstDash val="solid"/>
            <a:miter lim="800000"/>
          </a:ln>
          <a:effectLst/>
        </p:spPr>
        <p:txBody>
          <a:bodyPr rtlCol="0" anchor="ctr"/>
          <a:lstStyle/>
          <a:p>
            <a:pPr algn="ctr">
              <a:defRPr/>
            </a:pPr>
            <a:endParaRPr lang="it-IT" kern="0">
              <a:solidFill>
                <a:prstClr val="white"/>
              </a:solidFill>
              <a:latin typeface="Calibri" panose="020F0502020204030204"/>
            </a:endParaRPr>
          </a:p>
        </p:txBody>
      </p:sp>
      <p:sp>
        <p:nvSpPr>
          <p:cNvPr id="14" name="Figura a mano libera 13"/>
          <p:cNvSpPr/>
          <p:nvPr/>
        </p:nvSpPr>
        <p:spPr>
          <a:xfrm>
            <a:off x="4359962" y="5009312"/>
            <a:ext cx="406400" cy="914402"/>
          </a:xfrm>
          <a:custGeom>
            <a:avLst/>
            <a:gdLst>
              <a:gd name="connsiteX0" fmla="*/ 0 w 609600"/>
              <a:gd name="connsiteY0" fmla="*/ 869245 h 903111"/>
              <a:gd name="connsiteX1" fmla="*/ 79022 w 609600"/>
              <a:gd name="connsiteY1" fmla="*/ 880533 h 903111"/>
              <a:gd name="connsiteX2" fmla="*/ 79022 w 609600"/>
              <a:gd name="connsiteY2" fmla="*/ 0 h 903111"/>
              <a:gd name="connsiteX3" fmla="*/ 203200 w 609600"/>
              <a:gd name="connsiteY3" fmla="*/ 0 h 903111"/>
              <a:gd name="connsiteX4" fmla="*/ 203200 w 609600"/>
              <a:gd name="connsiteY4" fmla="*/ 903111 h 903111"/>
              <a:gd name="connsiteX5" fmla="*/ 609600 w 609600"/>
              <a:gd name="connsiteY5" fmla="*/ 903111 h 903111"/>
              <a:gd name="connsiteX0" fmla="*/ 0 w 541867"/>
              <a:gd name="connsiteY0" fmla="*/ 869245 h 903111"/>
              <a:gd name="connsiteX1" fmla="*/ 79022 w 541867"/>
              <a:gd name="connsiteY1" fmla="*/ 880533 h 903111"/>
              <a:gd name="connsiteX2" fmla="*/ 79022 w 541867"/>
              <a:gd name="connsiteY2" fmla="*/ 0 h 903111"/>
              <a:gd name="connsiteX3" fmla="*/ 203200 w 541867"/>
              <a:gd name="connsiteY3" fmla="*/ 0 h 903111"/>
              <a:gd name="connsiteX4" fmla="*/ 203200 w 541867"/>
              <a:gd name="connsiteY4" fmla="*/ 903111 h 903111"/>
              <a:gd name="connsiteX5" fmla="*/ 541867 w 541867"/>
              <a:gd name="connsiteY5" fmla="*/ 903111 h 90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867" h="903111">
                <a:moveTo>
                  <a:pt x="0" y="869245"/>
                </a:moveTo>
                <a:lnTo>
                  <a:pt x="79022" y="880533"/>
                </a:lnTo>
                <a:lnTo>
                  <a:pt x="79022" y="0"/>
                </a:lnTo>
                <a:lnTo>
                  <a:pt x="203200" y="0"/>
                </a:lnTo>
                <a:lnTo>
                  <a:pt x="203200" y="903111"/>
                </a:lnTo>
                <a:lnTo>
                  <a:pt x="541867" y="903111"/>
                </a:lnTo>
              </a:path>
            </a:pathLst>
          </a:custGeom>
          <a:noFill/>
          <a:ln w="28575" cap="flat" cmpd="sng" algn="ctr">
            <a:solidFill>
              <a:srgbClr val="C00000"/>
            </a:solidFill>
            <a:prstDash val="solid"/>
            <a:miter lim="800000"/>
          </a:ln>
          <a:effectLst/>
        </p:spPr>
        <p:txBody>
          <a:bodyPr rtlCol="0" anchor="ctr"/>
          <a:lstStyle/>
          <a:p>
            <a:pPr algn="ctr">
              <a:defRPr/>
            </a:pPr>
            <a:endParaRPr lang="it-IT" kern="0">
              <a:solidFill>
                <a:prstClr val="white"/>
              </a:solidFill>
              <a:latin typeface="Calibri" panose="020F0502020204030204"/>
            </a:endParaRPr>
          </a:p>
        </p:txBody>
      </p:sp>
      <p:sp>
        <p:nvSpPr>
          <p:cNvPr id="15" name="Figura a mano libera 14"/>
          <p:cNvSpPr/>
          <p:nvPr/>
        </p:nvSpPr>
        <p:spPr>
          <a:xfrm>
            <a:off x="4653473" y="5009312"/>
            <a:ext cx="406400" cy="914402"/>
          </a:xfrm>
          <a:custGeom>
            <a:avLst/>
            <a:gdLst>
              <a:gd name="connsiteX0" fmla="*/ 0 w 609600"/>
              <a:gd name="connsiteY0" fmla="*/ 869245 h 903111"/>
              <a:gd name="connsiteX1" fmla="*/ 79022 w 609600"/>
              <a:gd name="connsiteY1" fmla="*/ 880533 h 903111"/>
              <a:gd name="connsiteX2" fmla="*/ 79022 w 609600"/>
              <a:gd name="connsiteY2" fmla="*/ 0 h 903111"/>
              <a:gd name="connsiteX3" fmla="*/ 203200 w 609600"/>
              <a:gd name="connsiteY3" fmla="*/ 0 h 903111"/>
              <a:gd name="connsiteX4" fmla="*/ 203200 w 609600"/>
              <a:gd name="connsiteY4" fmla="*/ 903111 h 903111"/>
              <a:gd name="connsiteX5" fmla="*/ 609600 w 609600"/>
              <a:gd name="connsiteY5" fmla="*/ 903111 h 903111"/>
              <a:gd name="connsiteX0" fmla="*/ 0 w 541867"/>
              <a:gd name="connsiteY0" fmla="*/ 869245 h 903111"/>
              <a:gd name="connsiteX1" fmla="*/ 79022 w 541867"/>
              <a:gd name="connsiteY1" fmla="*/ 880533 h 903111"/>
              <a:gd name="connsiteX2" fmla="*/ 79022 w 541867"/>
              <a:gd name="connsiteY2" fmla="*/ 0 h 903111"/>
              <a:gd name="connsiteX3" fmla="*/ 203200 w 541867"/>
              <a:gd name="connsiteY3" fmla="*/ 0 h 903111"/>
              <a:gd name="connsiteX4" fmla="*/ 203200 w 541867"/>
              <a:gd name="connsiteY4" fmla="*/ 903111 h 903111"/>
              <a:gd name="connsiteX5" fmla="*/ 541867 w 541867"/>
              <a:gd name="connsiteY5" fmla="*/ 903111 h 90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867" h="903111">
                <a:moveTo>
                  <a:pt x="0" y="869245"/>
                </a:moveTo>
                <a:lnTo>
                  <a:pt x="79022" y="880533"/>
                </a:lnTo>
                <a:lnTo>
                  <a:pt x="79022" y="0"/>
                </a:lnTo>
                <a:lnTo>
                  <a:pt x="203200" y="0"/>
                </a:lnTo>
                <a:lnTo>
                  <a:pt x="203200" y="903111"/>
                </a:lnTo>
                <a:lnTo>
                  <a:pt x="541867" y="903111"/>
                </a:lnTo>
              </a:path>
            </a:pathLst>
          </a:custGeom>
          <a:noFill/>
          <a:ln w="28575" cap="flat" cmpd="sng" algn="ctr">
            <a:solidFill>
              <a:srgbClr val="C00000"/>
            </a:solidFill>
            <a:prstDash val="solid"/>
            <a:miter lim="800000"/>
          </a:ln>
          <a:effectLst/>
        </p:spPr>
        <p:txBody>
          <a:bodyPr rtlCol="0" anchor="ctr"/>
          <a:lstStyle/>
          <a:p>
            <a:pPr algn="ctr">
              <a:defRPr/>
            </a:pPr>
            <a:endParaRPr lang="it-IT" kern="0">
              <a:solidFill>
                <a:prstClr val="white"/>
              </a:solidFill>
              <a:latin typeface="Calibri" panose="020F0502020204030204"/>
            </a:endParaRPr>
          </a:p>
        </p:txBody>
      </p:sp>
      <p:sp>
        <p:nvSpPr>
          <p:cNvPr id="16" name="Figura a mano libera 15"/>
          <p:cNvSpPr/>
          <p:nvPr/>
        </p:nvSpPr>
        <p:spPr>
          <a:xfrm>
            <a:off x="4946984" y="5009312"/>
            <a:ext cx="406400" cy="914402"/>
          </a:xfrm>
          <a:custGeom>
            <a:avLst/>
            <a:gdLst>
              <a:gd name="connsiteX0" fmla="*/ 0 w 609600"/>
              <a:gd name="connsiteY0" fmla="*/ 869245 h 903111"/>
              <a:gd name="connsiteX1" fmla="*/ 79022 w 609600"/>
              <a:gd name="connsiteY1" fmla="*/ 880533 h 903111"/>
              <a:gd name="connsiteX2" fmla="*/ 79022 w 609600"/>
              <a:gd name="connsiteY2" fmla="*/ 0 h 903111"/>
              <a:gd name="connsiteX3" fmla="*/ 203200 w 609600"/>
              <a:gd name="connsiteY3" fmla="*/ 0 h 903111"/>
              <a:gd name="connsiteX4" fmla="*/ 203200 w 609600"/>
              <a:gd name="connsiteY4" fmla="*/ 903111 h 903111"/>
              <a:gd name="connsiteX5" fmla="*/ 609600 w 609600"/>
              <a:gd name="connsiteY5" fmla="*/ 903111 h 903111"/>
              <a:gd name="connsiteX0" fmla="*/ 0 w 541867"/>
              <a:gd name="connsiteY0" fmla="*/ 869245 h 903111"/>
              <a:gd name="connsiteX1" fmla="*/ 79022 w 541867"/>
              <a:gd name="connsiteY1" fmla="*/ 880533 h 903111"/>
              <a:gd name="connsiteX2" fmla="*/ 79022 w 541867"/>
              <a:gd name="connsiteY2" fmla="*/ 0 h 903111"/>
              <a:gd name="connsiteX3" fmla="*/ 203200 w 541867"/>
              <a:gd name="connsiteY3" fmla="*/ 0 h 903111"/>
              <a:gd name="connsiteX4" fmla="*/ 203200 w 541867"/>
              <a:gd name="connsiteY4" fmla="*/ 903111 h 903111"/>
              <a:gd name="connsiteX5" fmla="*/ 541867 w 541867"/>
              <a:gd name="connsiteY5" fmla="*/ 903111 h 90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867" h="903111">
                <a:moveTo>
                  <a:pt x="0" y="869245"/>
                </a:moveTo>
                <a:lnTo>
                  <a:pt x="79022" y="880533"/>
                </a:lnTo>
                <a:lnTo>
                  <a:pt x="79022" y="0"/>
                </a:lnTo>
                <a:lnTo>
                  <a:pt x="203200" y="0"/>
                </a:lnTo>
                <a:lnTo>
                  <a:pt x="203200" y="903111"/>
                </a:lnTo>
                <a:lnTo>
                  <a:pt x="541867" y="903111"/>
                </a:lnTo>
              </a:path>
            </a:pathLst>
          </a:custGeom>
          <a:noFill/>
          <a:ln w="28575" cap="flat" cmpd="sng" algn="ctr">
            <a:solidFill>
              <a:srgbClr val="C00000"/>
            </a:solidFill>
            <a:prstDash val="solid"/>
            <a:miter lim="800000"/>
          </a:ln>
          <a:effectLst/>
        </p:spPr>
        <p:txBody>
          <a:bodyPr rtlCol="0" anchor="ctr"/>
          <a:lstStyle/>
          <a:p>
            <a:pPr algn="ctr">
              <a:defRPr/>
            </a:pPr>
            <a:endParaRPr lang="it-IT" kern="0">
              <a:solidFill>
                <a:prstClr val="white"/>
              </a:solidFill>
              <a:latin typeface="Calibri" panose="020F0502020204030204"/>
            </a:endParaRPr>
          </a:p>
        </p:txBody>
      </p:sp>
      <p:sp>
        <p:nvSpPr>
          <p:cNvPr id="17" name="Figura a mano libera 16"/>
          <p:cNvSpPr/>
          <p:nvPr/>
        </p:nvSpPr>
        <p:spPr>
          <a:xfrm>
            <a:off x="5240495" y="5009312"/>
            <a:ext cx="406400" cy="914402"/>
          </a:xfrm>
          <a:custGeom>
            <a:avLst/>
            <a:gdLst>
              <a:gd name="connsiteX0" fmla="*/ 0 w 609600"/>
              <a:gd name="connsiteY0" fmla="*/ 869245 h 903111"/>
              <a:gd name="connsiteX1" fmla="*/ 79022 w 609600"/>
              <a:gd name="connsiteY1" fmla="*/ 880533 h 903111"/>
              <a:gd name="connsiteX2" fmla="*/ 79022 w 609600"/>
              <a:gd name="connsiteY2" fmla="*/ 0 h 903111"/>
              <a:gd name="connsiteX3" fmla="*/ 203200 w 609600"/>
              <a:gd name="connsiteY3" fmla="*/ 0 h 903111"/>
              <a:gd name="connsiteX4" fmla="*/ 203200 w 609600"/>
              <a:gd name="connsiteY4" fmla="*/ 903111 h 903111"/>
              <a:gd name="connsiteX5" fmla="*/ 609600 w 609600"/>
              <a:gd name="connsiteY5" fmla="*/ 903111 h 903111"/>
              <a:gd name="connsiteX0" fmla="*/ 0 w 541867"/>
              <a:gd name="connsiteY0" fmla="*/ 869245 h 903111"/>
              <a:gd name="connsiteX1" fmla="*/ 79022 w 541867"/>
              <a:gd name="connsiteY1" fmla="*/ 880533 h 903111"/>
              <a:gd name="connsiteX2" fmla="*/ 79022 w 541867"/>
              <a:gd name="connsiteY2" fmla="*/ 0 h 903111"/>
              <a:gd name="connsiteX3" fmla="*/ 203200 w 541867"/>
              <a:gd name="connsiteY3" fmla="*/ 0 h 903111"/>
              <a:gd name="connsiteX4" fmla="*/ 203200 w 541867"/>
              <a:gd name="connsiteY4" fmla="*/ 903111 h 903111"/>
              <a:gd name="connsiteX5" fmla="*/ 541867 w 541867"/>
              <a:gd name="connsiteY5" fmla="*/ 903111 h 90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867" h="903111">
                <a:moveTo>
                  <a:pt x="0" y="869245"/>
                </a:moveTo>
                <a:lnTo>
                  <a:pt x="79022" y="880533"/>
                </a:lnTo>
                <a:lnTo>
                  <a:pt x="79022" y="0"/>
                </a:lnTo>
                <a:lnTo>
                  <a:pt x="203200" y="0"/>
                </a:lnTo>
                <a:lnTo>
                  <a:pt x="203200" y="903111"/>
                </a:lnTo>
                <a:lnTo>
                  <a:pt x="541867" y="903111"/>
                </a:lnTo>
              </a:path>
            </a:pathLst>
          </a:custGeom>
          <a:noFill/>
          <a:ln w="28575" cap="flat" cmpd="sng" algn="ctr">
            <a:solidFill>
              <a:srgbClr val="C00000"/>
            </a:solidFill>
            <a:prstDash val="solid"/>
            <a:miter lim="800000"/>
          </a:ln>
          <a:effectLst/>
        </p:spPr>
        <p:txBody>
          <a:bodyPr rtlCol="0" anchor="ctr"/>
          <a:lstStyle/>
          <a:p>
            <a:pPr algn="ctr">
              <a:defRPr/>
            </a:pPr>
            <a:endParaRPr lang="it-IT" kern="0">
              <a:solidFill>
                <a:prstClr val="white"/>
              </a:solidFill>
              <a:latin typeface="Calibri" panose="020F0502020204030204"/>
            </a:endParaRPr>
          </a:p>
        </p:txBody>
      </p:sp>
      <p:sp>
        <p:nvSpPr>
          <p:cNvPr id="18" name="Figura a mano libera 17"/>
          <p:cNvSpPr/>
          <p:nvPr/>
        </p:nvSpPr>
        <p:spPr>
          <a:xfrm>
            <a:off x="5534006" y="5009312"/>
            <a:ext cx="406400" cy="914402"/>
          </a:xfrm>
          <a:custGeom>
            <a:avLst/>
            <a:gdLst>
              <a:gd name="connsiteX0" fmla="*/ 0 w 609600"/>
              <a:gd name="connsiteY0" fmla="*/ 869245 h 903111"/>
              <a:gd name="connsiteX1" fmla="*/ 79022 w 609600"/>
              <a:gd name="connsiteY1" fmla="*/ 880533 h 903111"/>
              <a:gd name="connsiteX2" fmla="*/ 79022 w 609600"/>
              <a:gd name="connsiteY2" fmla="*/ 0 h 903111"/>
              <a:gd name="connsiteX3" fmla="*/ 203200 w 609600"/>
              <a:gd name="connsiteY3" fmla="*/ 0 h 903111"/>
              <a:gd name="connsiteX4" fmla="*/ 203200 w 609600"/>
              <a:gd name="connsiteY4" fmla="*/ 903111 h 903111"/>
              <a:gd name="connsiteX5" fmla="*/ 609600 w 609600"/>
              <a:gd name="connsiteY5" fmla="*/ 903111 h 903111"/>
              <a:gd name="connsiteX0" fmla="*/ 0 w 541867"/>
              <a:gd name="connsiteY0" fmla="*/ 869245 h 903111"/>
              <a:gd name="connsiteX1" fmla="*/ 79022 w 541867"/>
              <a:gd name="connsiteY1" fmla="*/ 880533 h 903111"/>
              <a:gd name="connsiteX2" fmla="*/ 79022 w 541867"/>
              <a:gd name="connsiteY2" fmla="*/ 0 h 903111"/>
              <a:gd name="connsiteX3" fmla="*/ 203200 w 541867"/>
              <a:gd name="connsiteY3" fmla="*/ 0 h 903111"/>
              <a:gd name="connsiteX4" fmla="*/ 203200 w 541867"/>
              <a:gd name="connsiteY4" fmla="*/ 903111 h 903111"/>
              <a:gd name="connsiteX5" fmla="*/ 541867 w 541867"/>
              <a:gd name="connsiteY5" fmla="*/ 903111 h 90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867" h="903111">
                <a:moveTo>
                  <a:pt x="0" y="869245"/>
                </a:moveTo>
                <a:lnTo>
                  <a:pt x="79022" y="880533"/>
                </a:lnTo>
                <a:lnTo>
                  <a:pt x="79022" y="0"/>
                </a:lnTo>
                <a:lnTo>
                  <a:pt x="203200" y="0"/>
                </a:lnTo>
                <a:lnTo>
                  <a:pt x="203200" y="903111"/>
                </a:lnTo>
                <a:lnTo>
                  <a:pt x="541867" y="903111"/>
                </a:lnTo>
              </a:path>
            </a:pathLst>
          </a:custGeom>
          <a:noFill/>
          <a:ln w="28575" cap="flat" cmpd="sng" algn="ctr">
            <a:solidFill>
              <a:srgbClr val="C00000"/>
            </a:solidFill>
            <a:prstDash val="solid"/>
            <a:miter lim="800000"/>
          </a:ln>
          <a:effectLst/>
        </p:spPr>
        <p:txBody>
          <a:bodyPr rtlCol="0" anchor="ctr"/>
          <a:lstStyle/>
          <a:p>
            <a:pPr algn="ctr">
              <a:defRPr/>
            </a:pPr>
            <a:endParaRPr lang="it-IT" kern="0">
              <a:solidFill>
                <a:prstClr val="white"/>
              </a:solidFill>
              <a:latin typeface="Calibri" panose="020F0502020204030204"/>
            </a:endParaRPr>
          </a:p>
        </p:txBody>
      </p:sp>
      <p:sp>
        <p:nvSpPr>
          <p:cNvPr id="19" name="Figura a mano libera 18"/>
          <p:cNvSpPr/>
          <p:nvPr/>
        </p:nvSpPr>
        <p:spPr>
          <a:xfrm>
            <a:off x="5827517" y="5009312"/>
            <a:ext cx="406400" cy="914402"/>
          </a:xfrm>
          <a:custGeom>
            <a:avLst/>
            <a:gdLst>
              <a:gd name="connsiteX0" fmla="*/ 0 w 609600"/>
              <a:gd name="connsiteY0" fmla="*/ 869245 h 903111"/>
              <a:gd name="connsiteX1" fmla="*/ 79022 w 609600"/>
              <a:gd name="connsiteY1" fmla="*/ 880533 h 903111"/>
              <a:gd name="connsiteX2" fmla="*/ 79022 w 609600"/>
              <a:gd name="connsiteY2" fmla="*/ 0 h 903111"/>
              <a:gd name="connsiteX3" fmla="*/ 203200 w 609600"/>
              <a:gd name="connsiteY3" fmla="*/ 0 h 903111"/>
              <a:gd name="connsiteX4" fmla="*/ 203200 w 609600"/>
              <a:gd name="connsiteY4" fmla="*/ 903111 h 903111"/>
              <a:gd name="connsiteX5" fmla="*/ 609600 w 609600"/>
              <a:gd name="connsiteY5" fmla="*/ 903111 h 903111"/>
              <a:gd name="connsiteX0" fmla="*/ 0 w 541867"/>
              <a:gd name="connsiteY0" fmla="*/ 869245 h 903111"/>
              <a:gd name="connsiteX1" fmla="*/ 79022 w 541867"/>
              <a:gd name="connsiteY1" fmla="*/ 880533 h 903111"/>
              <a:gd name="connsiteX2" fmla="*/ 79022 w 541867"/>
              <a:gd name="connsiteY2" fmla="*/ 0 h 903111"/>
              <a:gd name="connsiteX3" fmla="*/ 203200 w 541867"/>
              <a:gd name="connsiteY3" fmla="*/ 0 h 903111"/>
              <a:gd name="connsiteX4" fmla="*/ 203200 w 541867"/>
              <a:gd name="connsiteY4" fmla="*/ 903111 h 903111"/>
              <a:gd name="connsiteX5" fmla="*/ 541867 w 541867"/>
              <a:gd name="connsiteY5" fmla="*/ 903111 h 903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1867" h="903111">
                <a:moveTo>
                  <a:pt x="0" y="869245"/>
                </a:moveTo>
                <a:lnTo>
                  <a:pt x="79022" y="880533"/>
                </a:lnTo>
                <a:lnTo>
                  <a:pt x="79022" y="0"/>
                </a:lnTo>
                <a:lnTo>
                  <a:pt x="203200" y="0"/>
                </a:lnTo>
                <a:lnTo>
                  <a:pt x="203200" y="903111"/>
                </a:lnTo>
                <a:lnTo>
                  <a:pt x="541867" y="903111"/>
                </a:lnTo>
              </a:path>
            </a:pathLst>
          </a:custGeom>
          <a:noFill/>
          <a:ln w="28575" cap="flat" cmpd="sng" algn="ctr">
            <a:solidFill>
              <a:srgbClr val="C00000"/>
            </a:solidFill>
            <a:prstDash val="solid"/>
            <a:miter lim="800000"/>
          </a:ln>
          <a:effectLst/>
        </p:spPr>
        <p:txBody>
          <a:bodyPr rtlCol="0" anchor="ctr"/>
          <a:lstStyle/>
          <a:p>
            <a:pPr algn="ctr">
              <a:defRPr/>
            </a:pPr>
            <a:endParaRPr lang="it-IT" kern="0">
              <a:solidFill>
                <a:prstClr val="white"/>
              </a:solidFill>
              <a:latin typeface="Calibri" panose="020F0502020204030204"/>
            </a:endParaRPr>
          </a:p>
        </p:txBody>
      </p:sp>
      <p:cxnSp>
        <p:nvCxnSpPr>
          <p:cNvPr id="20" name="Connettore diritto 107"/>
          <p:cNvCxnSpPr/>
          <p:nvPr/>
        </p:nvCxnSpPr>
        <p:spPr>
          <a:xfrm>
            <a:off x="809607" y="5909521"/>
            <a:ext cx="7776864" cy="42572"/>
          </a:xfrm>
          <a:prstGeom prst="line">
            <a:avLst/>
          </a:prstGeom>
          <a:noFill/>
          <a:ln w="38100" cap="flat" cmpd="sng" algn="ctr">
            <a:solidFill>
              <a:srgbClr val="C00000"/>
            </a:solidFill>
            <a:prstDash val="solid"/>
            <a:miter lim="800000"/>
            <a:headEnd type="none" w="med" len="med"/>
            <a:tailEnd type="triangle" w="med" len="med"/>
          </a:ln>
          <a:effectLst/>
        </p:spPr>
      </p:cxnSp>
      <p:sp>
        <p:nvSpPr>
          <p:cNvPr id="21" name="CasellaDiTesto 20"/>
          <p:cNvSpPr txBox="1"/>
          <p:nvPr/>
        </p:nvSpPr>
        <p:spPr>
          <a:xfrm>
            <a:off x="7885137" y="5493155"/>
            <a:ext cx="620683" cy="369332"/>
          </a:xfrm>
          <a:prstGeom prst="rect">
            <a:avLst/>
          </a:prstGeom>
          <a:noFill/>
        </p:spPr>
        <p:txBody>
          <a:bodyPr wrap="none" rtlCol="0">
            <a:spAutoFit/>
          </a:bodyPr>
          <a:lstStyle/>
          <a:p>
            <a:r>
              <a:rPr lang="it-IT" b="1" dirty="0">
                <a:solidFill>
                  <a:prstClr val="black"/>
                </a:solidFill>
                <a:latin typeface="Times New Roman" pitchFamily="18" charset="0"/>
                <a:cs typeface="Times New Roman" pitchFamily="18" charset="0"/>
              </a:rPr>
              <a:t>time</a:t>
            </a:r>
          </a:p>
        </p:txBody>
      </p:sp>
      <p:cxnSp>
        <p:nvCxnSpPr>
          <p:cNvPr id="22" name="Connettore diritto 109"/>
          <p:cNvCxnSpPr/>
          <p:nvPr/>
        </p:nvCxnSpPr>
        <p:spPr>
          <a:xfrm>
            <a:off x="4372479" y="4895537"/>
            <a:ext cx="379822" cy="2313"/>
          </a:xfrm>
          <a:prstGeom prst="line">
            <a:avLst/>
          </a:prstGeom>
          <a:noFill/>
          <a:ln w="38100" cap="flat" cmpd="sng" algn="ctr">
            <a:solidFill>
              <a:sysClr val="windowText" lastClr="000000"/>
            </a:solidFill>
            <a:prstDash val="solid"/>
            <a:miter lim="800000"/>
            <a:headEnd type="triangle" w="med" len="med"/>
            <a:tailEnd type="triangle" w="med" len="med"/>
          </a:ln>
          <a:effectLst/>
        </p:spPr>
      </p:cxnSp>
      <p:sp>
        <p:nvSpPr>
          <p:cNvPr id="24" name="CasellaDiTesto 23"/>
          <p:cNvSpPr txBox="1"/>
          <p:nvPr/>
        </p:nvSpPr>
        <p:spPr>
          <a:xfrm>
            <a:off x="1691680" y="4509120"/>
            <a:ext cx="825867" cy="369332"/>
          </a:xfrm>
          <a:prstGeom prst="rect">
            <a:avLst/>
          </a:prstGeom>
          <a:noFill/>
        </p:spPr>
        <p:txBody>
          <a:bodyPr wrap="none" rtlCol="0">
            <a:spAutoFit/>
          </a:bodyPr>
          <a:lstStyle/>
          <a:p>
            <a:r>
              <a:rPr lang="it-IT" b="1" dirty="0" err="1">
                <a:solidFill>
                  <a:prstClr val="black"/>
                </a:solidFill>
                <a:latin typeface="Times New Roman" pitchFamily="18" charset="0"/>
                <a:cs typeface="Times New Roman" pitchFamily="18" charset="0"/>
              </a:rPr>
              <a:t>T</a:t>
            </a:r>
            <a:r>
              <a:rPr lang="it-IT" b="1" baseline="-25000" dirty="0" err="1">
                <a:solidFill>
                  <a:prstClr val="black"/>
                </a:solidFill>
                <a:latin typeface="Times New Roman" pitchFamily="18" charset="0"/>
                <a:cs typeface="Times New Roman" pitchFamily="18" charset="0"/>
              </a:rPr>
              <a:t>heating</a:t>
            </a:r>
            <a:endParaRPr lang="it-IT" dirty="0">
              <a:solidFill>
                <a:prstClr val="black"/>
              </a:solidFill>
              <a:latin typeface="Times New Roman" pitchFamily="18" charset="0"/>
              <a:cs typeface="Times New Roman" pitchFamily="18" charset="0"/>
            </a:endParaRPr>
          </a:p>
        </p:txBody>
      </p:sp>
      <p:cxnSp>
        <p:nvCxnSpPr>
          <p:cNvPr id="25" name="Connettore diritto 112"/>
          <p:cNvCxnSpPr/>
          <p:nvPr/>
        </p:nvCxnSpPr>
        <p:spPr>
          <a:xfrm>
            <a:off x="821878" y="4894380"/>
            <a:ext cx="1632888" cy="1157"/>
          </a:xfrm>
          <a:prstGeom prst="line">
            <a:avLst/>
          </a:prstGeom>
          <a:noFill/>
          <a:ln w="38100" cap="flat" cmpd="sng" algn="ctr">
            <a:solidFill>
              <a:sysClr val="windowText" lastClr="000000"/>
            </a:solidFill>
            <a:prstDash val="solid"/>
            <a:miter lim="800000"/>
            <a:headEnd type="triangle" w="med" len="med"/>
            <a:tailEnd type="triangle" w="med" len="med"/>
          </a:ln>
          <a:effectLst/>
        </p:spPr>
      </p:cxnSp>
      <p:sp>
        <p:nvSpPr>
          <p:cNvPr id="26" name="CasellaDiTesto 25"/>
          <p:cNvSpPr txBox="1"/>
          <p:nvPr/>
        </p:nvSpPr>
        <p:spPr>
          <a:xfrm>
            <a:off x="899592" y="4509120"/>
            <a:ext cx="752129" cy="369332"/>
          </a:xfrm>
          <a:prstGeom prst="rect">
            <a:avLst/>
          </a:prstGeom>
          <a:noFill/>
        </p:spPr>
        <p:txBody>
          <a:bodyPr wrap="none" rtlCol="0">
            <a:spAutoFit/>
          </a:bodyPr>
          <a:lstStyle/>
          <a:p>
            <a:r>
              <a:rPr lang="it-IT" b="1" dirty="0" err="1">
                <a:solidFill>
                  <a:prstClr val="black"/>
                </a:solidFill>
                <a:latin typeface="Times New Roman" pitchFamily="18" charset="0"/>
                <a:cs typeface="Times New Roman" pitchFamily="18" charset="0"/>
              </a:rPr>
              <a:t>N</a:t>
            </a:r>
            <a:r>
              <a:rPr lang="it-IT" b="1" baseline="-25000" dirty="0" err="1">
                <a:solidFill>
                  <a:prstClr val="black"/>
                </a:solidFill>
                <a:latin typeface="Times New Roman" pitchFamily="18" charset="0"/>
                <a:cs typeface="Times New Roman" pitchFamily="18" charset="0"/>
              </a:rPr>
              <a:t>pulses</a:t>
            </a:r>
            <a:endParaRPr lang="it-IT" dirty="0">
              <a:solidFill>
                <a:prstClr val="black"/>
              </a:solidFill>
              <a:latin typeface="Times New Roman" pitchFamily="18" charset="0"/>
              <a:cs typeface="Times New Roman" pitchFamily="18" charset="0"/>
            </a:endParaRPr>
          </a:p>
        </p:txBody>
      </p:sp>
      <p:cxnSp>
        <p:nvCxnSpPr>
          <p:cNvPr id="27" name="Connettore diritto 114"/>
          <p:cNvCxnSpPr/>
          <p:nvPr/>
        </p:nvCxnSpPr>
        <p:spPr>
          <a:xfrm>
            <a:off x="847474" y="5346798"/>
            <a:ext cx="3553276" cy="17614"/>
          </a:xfrm>
          <a:prstGeom prst="line">
            <a:avLst/>
          </a:prstGeom>
          <a:noFill/>
          <a:ln w="38100" cap="flat" cmpd="sng" algn="ctr">
            <a:solidFill>
              <a:sysClr val="windowText" lastClr="000000"/>
            </a:solidFill>
            <a:prstDash val="solid"/>
            <a:miter lim="800000"/>
            <a:headEnd type="triangle" w="med" len="med"/>
            <a:tailEnd type="triangle" w="med" len="med"/>
          </a:ln>
          <a:effectLst/>
        </p:spPr>
      </p:cxnSp>
      <p:sp>
        <p:nvSpPr>
          <p:cNvPr id="28" name="CasellaDiTesto 27"/>
          <p:cNvSpPr txBox="1"/>
          <p:nvPr/>
        </p:nvSpPr>
        <p:spPr>
          <a:xfrm>
            <a:off x="3059832" y="4941168"/>
            <a:ext cx="541495" cy="369332"/>
          </a:xfrm>
          <a:prstGeom prst="rect">
            <a:avLst/>
          </a:prstGeom>
          <a:noFill/>
        </p:spPr>
        <p:txBody>
          <a:bodyPr wrap="none" rtlCol="0">
            <a:spAutoFit/>
          </a:bodyPr>
          <a:lstStyle/>
          <a:p>
            <a:r>
              <a:rPr lang="it-IT" b="1" dirty="0" err="1">
                <a:solidFill>
                  <a:prstClr val="black"/>
                </a:solidFill>
                <a:latin typeface="Times New Roman" pitchFamily="18" charset="0"/>
                <a:cs typeface="Times New Roman" pitchFamily="18" charset="0"/>
              </a:rPr>
              <a:t>T</a:t>
            </a:r>
            <a:r>
              <a:rPr lang="it-IT" b="1" baseline="-25000" dirty="0" err="1">
                <a:solidFill>
                  <a:prstClr val="black"/>
                </a:solidFill>
                <a:latin typeface="Times New Roman" pitchFamily="18" charset="0"/>
                <a:cs typeface="Times New Roman" pitchFamily="18" charset="0"/>
              </a:rPr>
              <a:t>rep</a:t>
            </a:r>
            <a:endParaRPr lang="it-IT" dirty="0">
              <a:solidFill>
                <a:prstClr val="black"/>
              </a:solidFill>
              <a:latin typeface="Times New Roman" pitchFamily="18" charset="0"/>
              <a:cs typeface="Times New Roman" pitchFamily="18" charset="0"/>
            </a:endParaRPr>
          </a:p>
        </p:txBody>
      </p:sp>
      <p:sp>
        <p:nvSpPr>
          <p:cNvPr id="29" name="CasellaDiTesto 28"/>
          <p:cNvSpPr txBox="1"/>
          <p:nvPr/>
        </p:nvSpPr>
        <p:spPr>
          <a:xfrm>
            <a:off x="2699792" y="5517232"/>
            <a:ext cx="1396536" cy="369332"/>
          </a:xfrm>
          <a:prstGeom prst="rect">
            <a:avLst/>
          </a:prstGeom>
          <a:noFill/>
        </p:spPr>
        <p:txBody>
          <a:bodyPr wrap="none" rtlCol="0">
            <a:spAutoFit/>
          </a:bodyPr>
          <a:lstStyle/>
          <a:p>
            <a:r>
              <a:rPr lang="it-IT" dirty="0" err="1">
                <a:solidFill>
                  <a:prstClr val="black"/>
                </a:solidFill>
                <a:latin typeface="Times New Roman" pitchFamily="18" charset="0"/>
                <a:cs typeface="Times New Roman" pitchFamily="18" charset="0"/>
              </a:rPr>
              <a:t>Cooling</a:t>
            </a:r>
            <a:r>
              <a:rPr lang="it-IT" dirty="0">
                <a:solidFill>
                  <a:prstClr val="black"/>
                </a:solidFill>
                <a:latin typeface="Times New Roman" pitchFamily="18" charset="0"/>
                <a:cs typeface="Times New Roman" pitchFamily="18" charset="0"/>
              </a:rPr>
              <a:t> time</a:t>
            </a:r>
          </a:p>
        </p:txBody>
      </p:sp>
      <p:sp>
        <p:nvSpPr>
          <p:cNvPr id="34" name="CasellaDiTesto 33"/>
          <p:cNvSpPr txBox="1"/>
          <p:nvPr/>
        </p:nvSpPr>
        <p:spPr>
          <a:xfrm>
            <a:off x="4211960" y="4437112"/>
            <a:ext cx="679994" cy="369332"/>
          </a:xfrm>
          <a:prstGeom prst="rect">
            <a:avLst/>
          </a:prstGeom>
          <a:noFill/>
        </p:spPr>
        <p:txBody>
          <a:bodyPr wrap="none" rtlCol="0">
            <a:spAutoFit/>
          </a:bodyPr>
          <a:lstStyle/>
          <a:p>
            <a:r>
              <a:rPr lang="it-IT" b="1" dirty="0" err="1">
                <a:solidFill>
                  <a:prstClr val="black"/>
                </a:solidFill>
                <a:latin typeface="Times New Roman" pitchFamily="18" charset="0"/>
                <a:cs typeface="Times New Roman" pitchFamily="18" charset="0"/>
              </a:rPr>
              <a:t>T</a:t>
            </a:r>
            <a:r>
              <a:rPr lang="it-IT" b="1" baseline="-25000" dirty="0" err="1">
                <a:solidFill>
                  <a:prstClr val="black"/>
                </a:solidFill>
                <a:latin typeface="Times New Roman" pitchFamily="18" charset="0"/>
                <a:cs typeface="Times New Roman" pitchFamily="18" charset="0"/>
              </a:rPr>
              <a:t>pulse</a:t>
            </a:r>
            <a:endParaRPr lang="it-IT" dirty="0">
              <a:solidFill>
                <a:prstClr val="black"/>
              </a:solidFill>
              <a:latin typeface="Times New Roman" pitchFamily="18" charset="0"/>
              <a:cs typeface="Times New Roman" pitchFamily="18" charset="0"/>
            </a:endParaRPr>
          </a:p>
        </p:txBody>
      </p:sp>
      <p:graphicFrame>
        <p:nvGraphicFramePr>
          <p:cNvPr id="36" name="Tabella 35"/>
          <p:cNvGraphicFramePr>
            <a:graphicFrameLocks noGrp="1"/>
          </p:cNvGraphicFramePr>
          <p:nvPr/>
        </p:nvGraphicFramePr>
        <p:xfrm>
          <a:off x="1547664" y="980730"/>
          <a:ext cx="6264696" cy="3398614"/>
        </p:xfrm>
        <a:graphic>
          <a:graphicData uri="http://schemas.openxmlformats.org/drawingml/2006/table">
            <a:tbl>
              <a:tblPr bandRow="1">
                <a:tableStyleId>{5C22544A-7EE6-4342-B048-85BDC9FD1C3A}</a:tableStyleId>
              </a:tblPr>
              <a:tblGrid>
                <a:gridCol w="1368152">
                  <a:extLst>
                    <a:ext uri="{9D8B030D-6E8A-4147-A177-3AD203B41FA5}">
                      <a16:colId xmlns:a16="http://schemas.microsoft.com/office/drawing/2014/main" val="20000"/>
                    </a:ext>
                  </a:extLst>
                </a:gridCol>
                <a:gridCol w="3600400">
                  <a:extLst>
                    <a:ext uri="{9D8B030D-6E8A-4147-A177-3AD203B41FA5}">
                      <a16:colId xmlns:a16="http://schemas.microsoft.com/office/drawing/2014/main" val="20001"/>
                    </a:ext>
                  </a:extLst>
                </a:gridCol>
                <a:gridCol w="1296144">
                  <a:extLst>
                    <a:ext uri="{9D8B030D-6E8A-4147-A177-3AD203B41FA5}">
                      <a16:colId xmlns:a16="http://schemas.microsoft.com/office/drawing/2014/main" val="20002"/>
                    </a:ext>
                  </a:extLst>
                </a:gridCol>
              </a:tblGrid>
              <a:tr h="672254">
                <a:tc>
                  <a:txBody>
                    <a:bodyPr/>
                    <a:lstStyle/>
                    <a:p>
                      <a:pPr algn="ctr">
                        <a:lnSpc>
                          <a:spcPct val="150000"/>
                        </a:lnSpc>
                      </a:pPr>
                      <a:r>
                        <a:rPr lang="it-IT" b="1" dirty="0">
                          <a:latin typeface="Times New Roman" pitchFamily="18" charset="0"/>
                          <a:cs typeface="Times New Roman" pitchFamily="18" charset="0"/>
                        </a:rPr>
                        <a:t>Symbol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50000"/>
                        </a:lnSpc>
                      </a:pPr>
                      <a:r>
                        <a:rPr lang="it-IT" b="1" dirty="0">
                          <a:latin typeface="Times New Roman" pitchFamily="18" charset="0"/>
                          <a:cs typeface="Times New Roman" pitchFamily="18" charset="0"/>
                        </a:rPr>
                        <a:t>Description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b="1" dirty="0">
                          <a:latin typeface="Times New Roman" pitchFamily="18" charset="0"/>
                          <a:cs typeface="Times New Roman" pitchFamily="18" charset="0"/>
                        </a:rPr>
                        <a:t>Reference Value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389480">
                <a:tc>
                  <a:txBody>
                    <a:bodyPr/>
                    <a:lstStyle/>
                    <a:p>
                      <a:pPr algn="ctr"/>
                      <a:r>
                        <a:rPr lang="it-IT" b="1" i="1" dirty="0">
                          <a:latin typeface="Times New Roman" pitchFamily="18" charset="0"/>
                          <a:cs typeface="Times New Roman" pitchFamily="18" charset="0"/>
                        </a:rPr>
                        <a:t>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a:latin typeface="Times New Roman" pitchFamily="18" charset="0"/>
                          <a:cs typeface="Times New Roman" pitchFamily="18" charset="0"/>
                        </a:rPr>
                        <a:t>Gaussian beam spot </a:t>
                      </a:r>
                      <a:r>
                        <a:rPr lang="it-IT" dirty="0" err="1">
                          <a:latin typeface="Times New Roman" pitchFamily="18" charset="0"/>
                          <a:cs typeface="Times New Roman" pitchFamily="18" charset="0"/>
                        </a:rPr>
                        <a:t>size</a:t>
                      </a:r>
                      <a:endParaRPr lang="it-IT"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a:latin typeface="Times New Roman" pitchFamily="18" charset="0"/>
                          <a:cs typeface="Times New Roman" pitchFamily="18" charset="0"/>
                        </a:rPr>
                        <a:t>300 µm</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389480">
                <a:tc>
                  <a:txBody>
                    <a:bodyPr/>
                    <a:lstStyle/>
                    <a:p>
                      <a:pPr algn="ctr"/>
                      <a:r>
                        <a:rPr lang="el-GR" b="1" i="1" dirty="0">
                          <a:latin typeface="Times New Roman" pitchFamily="18" charset="0"/>
                          <a:cs typeface="Times New Roman" pitchFamily="18" charset="0"/>
                        </a:rPr>
                        <a:t>τ</a:t>
                      </a:r>
                      <a:endParaRPr lang="it-IT" b="1" i="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err="1">
                          <a:latin typeface="Times New Roman" pitchFamily="18" charset="0"/>
                          <a:cs typeface="Times New Roman" pitchFamily="18" charset="0"/>
                        </a:rPr>
                        <a:t>bunch</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duration</a:t>
                      </a:r>
                      <a:endParaRPr lang="it-IT"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a:latin typeface="Times New Roman" pitchFamily="18" charset="0"/>
                          <a:cs typeface="Times New Roman" pitchFamily="18" charset="0"/>
                        </a:rPr>
                        <a:t>10 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3894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b="1" i="1" dirty="0" err="1">
                          <a:solidFill>
                            <a:prstClr val="black"/>
                          </a:solidFill>
                          <a:latin typeface="Times New Roman" pitchFamily="18" charset="0"/>
                          <a:cs typeface="Times New Roman" pitchFamily="18" charset="0"/>
                        </a:rPr>
                        <a:t>N</a:t>
                      </a:r>
                      <a:r>
                        <a:rPr lang="it-IT" b="1" i="1" baseline="-25000" dirty="0" err="1">
                          <a:solidFill>
                            <a:prstClr val="black"/>
                          </a:solidFill>
                          <a:latin typeface="Times New Roman" pitchFamily="18" charset="0"/>
                          <a:cs typeface="Times New Roman" pitchFamily="18" charset="0"/>
                        </a:rPr>
                        <a:t>part</a:t>
                      </a:r>
                      <a:endParaRPr lang="it-IT" i="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err="1">
                          <a:latin typeface="Times New Roman" pitchFamily="18" charset="0"/>
                          <a:cs typeface="Times New Roman" pitchFamily="18" charset="0"/>
                        </a:rPr>
                        <a:t>positron</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number</a:t>
                      </a:r>
                      <a:endParaRPr lang="it-IT"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b="0" dirty="0">
                          <a:solidFill>
                            <a:prstClr val="black"/>
                          </a:solidFill>
                          <a:latin typeface="Times New Roman" pitchFamily="18" charset="0"/>
                          <a:cs typeface="Times New Roman" pitchFamily="18" charset="0"/>
                        </a:rPr>
                        <a:t>3·10</a:t>
                      </a:r>
                      <a:r>
                        <a:rPr lang="it-IT" b="0" baseline="30000" dirty="0">
                          <a:solidFill>
                            <a:prstClr val="black"/>
                          </a:solidFill>
                          <a:latin typeface="Times New Roman" pitchFamily="18" charset="0"/>
                          <a:cs typeface="Times New Roman" pitchFamily="18" charset="0"/>
                        </a:rPr>
                        <a:t>11</a:t>
                      </a:r>
                      <a:r>
                        <a:rPr lang="it-IT" b="1" dirty="0">
                          <a:solidFill>
                            <a:prstClr val="black"/>
                          </a:solidFill>
                          <a:latin typeface="Times New Roman" pitchFamily="18" charset="0"/>
                          <a:cs typeface="Times New Roman" pitchFamily="18" charset="0"/>
                        </a:rPr>
                        <a:t> </a:t>
                      </a:r>
                      <a:endParaRPr lang="it-IT"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38948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b="1" i="1" dirty="0" err="1">
                          <a:solidFill>
                            <a:prstClr val="black"/>
                          </a:solidFill>
                          <a:latin typeface="Times New Roman" pitchFamily="18" charset="0"/>
                          <a:cs typeface="Times New Roman" pitchFamily="18" charset="0"/>
                        </a:rPr>
                        <a:t>N</a:t>
                      </a:r>
                      <a:r>
                        <a:rPr lang="it-IT" b="1" i="1" baseline="-25000" dirty="0" err="1">
                          <a:solidFill>
                            <a:prstClr val="black"/>
                          </a:solidFill>
                          <a:latin typeface="Times New Roman" pitchFamily="18" charset="0"/>
                          <a:cs typeface="Times New Roman" pitchFamily="18" charset="0"/>
                        </a:rPr>
                        <a:t>pulses</a:t>
                      </a:r>
                      <a:endParaRPr lang="it-IT" i="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err="1">
                          <a:latin typeface="Times New Roman" pitchFamily="18" charset="0"/>
                          <a:cs typeface="Times New Roman" pitchFamily="18" charset="0"/>
                        </a:rPr>
                        <a:t>number</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of</a:t>
                      </a:r>
                      <a:r>
                        <a:rPr lang="it-IT" dirty="0">
                          <a:latin typeface="Times New Roman" pitchFamily="18" charset="0"/>
                          <a:cs typeface="Times New Roman" pitchFamily="18" charset="0"/>
                        </a:rPr>
                        <a:t> consecutive </a:t>
                      </a:r>
                      <a:r>
                        <a:rPr lang="it-IT" dirty="0" err="1">
                          <a:latin typeface="Times New Roman" pitchFamily="18" charset="0"/>
                          <a:cs typeface="Times New Roman" pitchFamily="18" charset="0"/>
                        </a:rPr>
                        <a:t>bunches</a:t>
                      </a:r>
                      <a:r>
                        <a:rPr lang="it-IT" dirty="0">
                          <a:latin typeface="Times New Roman" pitchFamily="18" charset="0"/>
                          <a:cs typeface="Times New Roman" pitchFamily="18" charset="0"/>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a:solidFill>
                            <a:prstClr val="black"/>
                          </a:solidFill>
                          <a:latin typeface="Times New Roman" pitchFamily="18" charset="0"/>
                          <a:cs typeface="Times New Roman" pitchFamily="18" charset="0"/>
                        </a:rPr>
                        <a:t>100</a:t>
                      </a:r>
                      <a:endParaRPr lang="it-IT"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389480">
                <a:tc>
                  <a:txBody>
                    <a:bodyPr/>
                    <a:lstStyle/>
                    <a:p>
                      <a:pPr algn="ctr"/>
                      <a:r>
                        <a:rPr lang="it-IT" b="1" i="1" dirty="0" err="1">
                          <a:solidFill>
                            <a:prstClr val="black"/>
                          </a:solidFill>
                          <a:latin typeface="Times New Roman" pitchFamily="18" charset="0"/>
                          <a:cs typeface="Times New Roman" pitchFamily="18" charset="0"/>
                        </a:rPr>
                        <a:t>T</a:t>
                      </a:r>
                      <a:r>
                        <a:rPr lang="it-IT" b="1" i="1" baseline="-25000" dirty="0" err="1">
                          <a:solidFill>
                            <a:prstClr val="black"/>
                          </a:solidFill>
                          <a:latin typeface="Times New Roman" pitchFamily="18" charset="0"/>
                          <a:cs typeface="Times New Roman" pitchFamily="18" charset="0"/>
                        </a:rPr>
                        <a:t>pulse</a:t>
                      </a:r>
                      <a:endParaRPr lang="it-IT" i="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err="1">
                          <a:latin typeface="Times New Roman" pitchFamily="18" charset="0"/>
                          <a:cs typeface="Times New Roman" pitchFamily="18" charset="0"/>
                        </a:rPr>
                        <a:t>time</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between</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two</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bunches</a:t>
                      </a:r>
                      <a:endParaRPr lang="it-IT"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a:solidFill>
                            <a:prstClr val="black"/>
                          </a:solidFill>
                          <a:latin typeface="Times New Roman" pitchFamily="18" charset="0"/>
                          <a:cs typeface="Times New Roman" pitchFamily="18" charset="0"/>
                        </a:rPr>
                        <a:t>400 </a:t>
                      </a:r>
                      <a:r>
                        <a:rPr lang="it-IT" dirty="0" err="1">
                          <a:solidFill>
                            <a:prstClr val="black"/>
                          </a:solidFill>
                          <a:latin typeface="Times New Roman" pitchFamily="18" charset="0"/>
                          <a:cs typeface="Times New Roman" pitchFamily="18" charset="0"/>
                        </a:rPr>
                        <a:t>ns</a:t>
                      </a:r>
                      <a:endParaRPr lang="it-IT"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389480">
                <a:tc>
                  <a:txBody>
                    <a:bodyPr/>
                    <a:lstStyle/>
                    <a:p>
                      <a:pPr algn="ctr"/>
                      <a:r>
                        <a:rPr lang="it-IT" b="1" i="1" dirty="0" err="1">
                          <a:solidFill>
                            <a:prstClr val="black"/>
                          </a:solidFill>
                          <a:latin typeface="Times New Roman" pitchFamily="18" charset="0"/>
                          <a:cs typeface="Times New Roman" pitchFamily="18" charset="0"/>
                        </a:rPr>
                        <a:t>T</a:t>
                      </a:r>
                      <a:r>
                        <a:rPr lang="it-IT" b="1" i="1" baseline="-25000" dirty="0" err="1">
                          <a:solidFill>
                            <a:prstClr val="black"/>
                          </a:solidFill>
                          <a:latin typeface="Times New Roman" pitchFamily="18" charset="0"/>
                          <a:cs typeface="Times New Roman" pitchFamily="18" charset="0"/>
                        </a:rPr>
                        <a:t>heating</a:t>
                      </a:r>
                      <a:endParaRPr lang="it-IT" i="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a:latin typeface="Times New Roman" pitchFamily="18" charset="0"/>
                          <a:cs typeface="Times New Roman" pitchFamily="18" charset="0"/>
                        </a:rPr>
                        <a:t>total </a:t>
                      </a:r>
                      <a:r>
                        <a:rPr lang="it-IT" dirty="0" err="1">
                          <a:latin typeface="Times New Roman" pitchFamily="18" charset="0"/>
                          <a:cs typeface="Times New Roman" pitchFamily="18" charset="0"/>
                        </a:rPr>
                        <a:t>time</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of</a:t>
                      </a:r>
                      <a:r>
                        <a:rPr lang="it-IT" baseline="0" dirty="0">
                          <a:latin typeface="Times New Roman" pitchFamily="18" charset="0"/>
                          <a:cs typeface="Times New Roman" pitchFamily="18" charset="0"/>
                        </a:rPr>
                        <a:t>  </a:t>
                      </a:r>
                      <a:r>
                        <a:rPr lang="it-IT" b="0" i="1" dirty="0" err="1">
                          <a:solidFill>
                            <a:prstClr val="black"/>
                          </a:solidFill>
                          <a:latin typeface="Times New Roman" pitchFamily="18" charset="0"/>
                          <a:cs typeface="Times New Roman" pitchFamily="18" charset="0"/>
                        </a:rPr>
                        <a:t>N</a:t>
                      </a:r>
                      <a:r>
                        <a:rPr lang="it-IT" b="0" i="1" baseline="-25000" dirty="0" err="1">
                          <a:solidFill>
                            <a:prstClr val="black"/>
                          </a:solidFill>
                          <a:latin typeface="Times New Roman" pitchFamily="18" charset="0"/>
                          <a:cs typeface="Times New Roman" pitchFamily="18" charset="0"/>
                        </a:rPr>
                        <a:t>pulses</a:t>
                      </a:r>
                      <a:endParaRPr lang="it-IT" b="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a:solidFill>
                            <a:prstClr val="black"/>
                          </a:solidFill>
                          <a:latin typeface="Times New Roman" pitchFamily="18" charset="0"/>
                          <a:cs typeface="Times New Roman" pitchFamily="18" charset="0"/>
                        </a:rPr>
                        <a:t>40 µs</a:t>
                      </a:r>
                      <a:endParaRPr lang="it-IT"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r h="389480">
                <a:tc>
                  <a:txBody>
                    <a:bodyPr/>
                    <a:lstStyle/>
                    <a:p>
                      <a:pPr algn="ctr"/>
                      <a:r>
                        <a:rPr lang="it-IT" b="1" i="1" dirty="0" err="1">
                          <a:solidFill>
                            <a:prstClr val="black"/>
                          </a:solidFill>
                          <a:latin typeface="Times New Roman" pitchFamily="18" charset="0"/>
                          <a:cs typeface="Times New Roman" pitchFamily="18" charset="0"/>
                        </a:rPr>
                        <a:t>T</a:t>
                      </a:r>
                      <a:r>
                        <a:rPr lang="it-IT" b="1" i="1" baseline="-25000" dirty="0" err="1">
                          <a:solidFill>
                            <a:prstClr val="black"/>
                          </a:solidFill>
                          <a:latin typeface="Times New Roman" pitchFamily="18" charset="0"/>
                          <a:cs typeface="Times New Roman" pitchFamily="18" charset="0"/>
                        </a:rPr>
                        <a:t>rep</a:t>
                      </a:r>
                      <a:endParaRPr lang="it-IT" i="1"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err="1">
                          <a:latin typeface="Times New Roman" pitchFamily="18" charset="0"/>
                          <a:cs typeface="Times New Roman" pitchFamily="18" charset="0"/>
                        </a:rPr>
                        <a:t>repetition</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time</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of</a:t>
                      </a:r>
                      <a:r>
                        <a:rPr lang="it-IT" dirty="0">
                          <a:latin typeface="Times New Roman" pitchFamily="18" charset="0"/>
                          <a:cs typeface="Times New Roman" pitchFamily="18" charset="0"/>
                        </a:rPr>
                        <a:t> the </a:t>
                      </a:r>
                      <a:r>
                        <a:rPr lang="it-IT" b="0" i="1" dirty="0" err="1">
                          <a:solidFill>
                            <a:prstClr val="black"/>
                          </a:solidFill>
                          <a:latin typeface="Times New Roman" pitchFamily="18" charset="0"/>
                          <a:cs typeface="Times New Roman" pitchFamily="18" charset="0"/>
                        </a:rPr>
                        <a:t>N</a:t>
                      </a:r>
                      <a:r>
                        <a:rPr lang="it-IT" b="0" i="1" baseline="-25000" dirty="0" err="1">
                          <a:solidFill>
                            <a:prstClr val="black"/>
                          </a:solidFill>
                          <a:latin typeface="Times New Roman" pitchFamily="18" charset="0"/>
                          <a:cs typeface="Times New Roman" pitchFamily="18" charset="0"/>
                        </a:rPr>
                        <a:t>pulses</a:t>
                      </a:r>
                      <a:r>
                        <a:rPr lang="it-IT" b="0" i="1" baseline="0" dirty="0">
                          <a:solidFill>
                            <a:prstClr val="black"/>
                          </a:solidFill>
                          <a:latin typeface="Times New Roman" pitchFamily="18" charset="0"/>
                          <a:cs typeface="Times New Roman" pitchFamily="18" charset="0"/>
                        </a:rPr>
                        <a:t> </a:t>
                      </a:r>
                      <a:r>
                        <a:rPr lang="it-IT" b="0" i="0" baseline="0" dirty="0" err="1">
                          <a:solidFill>
                            <a:prstClr val="black"/>
                          </a:solidFill>
                          <a:latin typeface="Times New Roman" pitchFamily="18" charset="0"/>
                          <a:cs typeface="Times New Roman" pitchFamily="18" charset="0"/>
                        </a:rPr>
                        <a:t>sequence</a:t>
                      </a:r>
                      <a:endParaRPr lang="it-IT" b="0" i="0"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it-IT" dirty="0">
                          <a:solidFill>
                            <a:prstClr val="black"/>
                          </a:solidFill>
                          <a:latin typeface="Times New Roman" pitchFamily="18" charset="0"/>
                          <a:cs typeface="Times New Roman" pitchFamily="18" charset="0"/>
                        </a:rPr>
                        <a:t>0.1 s</a:t>
                      </a:r>
                      <a:endParaRPr lang="it-IT" dirty="0">
                        <a:latin typeface="Times New Roman" pitchFamily="18" charset="0"/>
                        <a:cs typeface="Times New Roman"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3" name="CasellaDiTesto 2"/>
          <p:cNvSpPr txBox="1"/>
          <p:nvPr/>
        </p:nvSpPr>
        <p:spPr>
          <a:xfrm>
            <a:off x="179512" y="188640"/>
            <a:ext cx="8496944" cy="430887"/>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Numerical  simulation  of  the  deposited  energy  onto  the  target</a:t>
            </a:r>
            <a:endParaRPr lang="it-IT" sz="2200" b="1" dirty="0">
              <a:solidFill>
                <a:schemeClr val="bg1"/>
              </a:solidFill>
              <a:latin typeface="Times New Roman"/>
            </a:endParaRPr>
          </a:p>
        </p:txBody>
      </p:sp>
      <p:sp>
        <p:nvSpPr>
          <p:cNvPr id="4"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5"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6"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13</a:t>
            </a:fld>
            <a:endParaRPr lang="it-IT" sz="1200" dirty="0">
              <a:solidFill>
                <a:schemeClr val="tx1"/>
              </a:solidFill>
              <a:latin typeface="Times New Roman" pitchFamily="18" charset="0"/>
              <a:cs typeface="Times New Roman" pitchFamily="18" charset="0"/>
            </a:endParaRPr>
          </a:p>
        </p:txBody>
      </p:sp>
      <p:pic>
        <p:nvPicPr>
          <p:cNvPr id="8" name="Picture 1"/>
          <p:cNvPicPr>
            <a:picLocks noChangeArrowheads="1"/>
          </p:cNvPicPr>
          <p:nvPr/>
        </p:nvPicPr>
        <p:blipFill>
          <a:blip r:embed="rId2" cstate="print"/>
          <a:srcRect/>
          <a:stretch>
            <a:fillRect/>
          </a:stretch>
        </p:blipFill>
        <p:spPr bwMode="auto">
          <a:xfrm>
            <a:off x="323528" y="1700808"/>
            <a:ext cx="4896544" cy="2664296"/>
          </a:xfrm>
          <a:prstGeom prst="rect">
            <a:avLst/>
          </a:prstGeom>
          <a:noFill/>
          <a:ln w="9525">
            <a:noFill/>
            <a:miter lim="800000"/>
            <a:headEnd/>
            <a:tailEnd/>
          </a:ln>
        </p:spPr>
      </p:pic>
      <p:sp>
        <p:nvSpPr>
          <p:cNvPr id="9" name="CasellaDiTesto 8"/>
          <p:cNvSpPr txBox="1"/>
          <p:nvPr/>
        </p:nvSpPr>
        <p:spPr>
          <a:xfrm>
            <a:off x="2267744" y="4221088"/>
            <a:ext cx="1608294" cy="307777"/>
          </a:xfrm>
          <a:prstGeom prst="rect">
            <a:avLst/>
          </a:prstGeom>
          <a:noFill/>
        </p:spPr>
        <p:txBody>
          <a:bodyPr wrap="square" rtlCol="0">
            <a:spAutoFit/>
          </a:bodyPr>
          <a:lstStyle/>
          <a:p>
            <a:pPr algn="ctr" eaLnBrk="1" fontAlgn="auto" hangingPunct="1">
              <a:spcBef>
                <a:spcPts val="0"/>
              </a:spcBef>
              <a:spcAft>
                <a:spcPts val="0"/>
              </a:spcAft>
            </a:pPr>
            <a:r>
              <a:rPr lang="it-IT" sz="1400" b="1" dirty="0">
                <a:solidFill>
                  <a:prstClr val="black"/>
                </a:solidFill>
                <a:latin typeface="Times New Roman" panose="02020603050405020304" pitchFamily="18" charset="0"/>
                <a:ea typeface="+mn-ea"/>
                <a:cs typeface="Times New Roman" panose="02020603050405020304" pitchFamily="18" charset="0"/>
              </a:rPr>
              <a:t>Radial </a:t>
            </a:r>
            <a:r>
              <a:rPr lang="it-IT" sz="1400" b="1" dirty="0" err="1">
                <a:solidFill>
                  <a:prstClr val="black"/>
                </a:solidFill>
                <a:latin typeface="Times New Roman" panose="02020603050405020304" pitchFamily="18" charset="0"/>
                <a:ea typeface="+mn-ea"/>
                <a:cs typeface="Times New Roman" panose="02020603050405020304" pitchFamily="18" charset="0"/>
              </a:rPr>
              <a:t>axis</a:t>
            </a:r>
            <a:r>
              <a:rPr lang="it-IT" sz="1400" b="1" dirty="0">
                <a:solidFill>
                  <a:prstClr val="black"/>
                </a:solidFill>
                <a:latin typeface="Times New Roman" panose="02020603050405020304" pitchFamily="18" charset="0"/>
                <a:ea typeface="+mn-ea"/>
                <a:cs typeface="Times New Roman" panose="02020603050405020304" pitchFamily="18" charset="0"/>
              </a:rPr>
              <a:t> (mm)</a:t>
            </a:r>
          </a:p>
        </p:txBody>
      </p:sp>
      <p:sp>
        <p:nvSpPr>
          <p:cNvPr id="10" name="CasellaDiTesto 9"/>
          <p:cNvSpPr txBox="1"/>
          <p:nvPr/>
        </p:nvSpPr>
        <p:spPr>
          <a:xfrm rot="16200000">
            <a:off x="-469723" y="2494060"/>
            <a:ext cx="1533661" cy="523220"/>
          </a:xfrm>
          <a:prstGeom prst="rect">
            <a:avLst/>
          </a:prstGeom>
          <a:noFill/>
        </p:spPr>
        <p:txBody>
          <a:bodyPr wrap="square" rtlCol="0">
            <a:spAutoFit/>
          </a:bodyPr>
          <a:lstStyle/>
          <a:p>
            <a:pPr eaLnBrk="1" fontAlgn="auto" hangingPunct="1">
              <a:spcBef>
                <a:spcPts val="0"/>
              </a:spcBef>
              <a:spcAft>
                <a:spcPts val="0"/>
              </a:spcAft>
            </a:pPr>
            <a:r>
              <a:rPr lang="it-IT" sz="1400" b="1" dirty="0">
                <a:solidFill>
                  <a:prstClr val="black"/>
                </a:solidFill>
                <a:latin typeface="Times New Roman" panose="02020603050405020304" pitchFamily="18" charset="0"/>
                <a:ea typeface="+mn-ea"/>
                <a:cs typeface="Times New Roman" panose="02020603050405020304" pitchFamily="18" charset="0"/>
              </a:rPr>
              <a:t>Heat density (J/m</a:t>
            </a:r>
            <a:r>
              <a:rPr lang="it-IT" sz="1400" b="1" baseline="30000" dirty="0">
                <a:solidFill>
                  <a:prstClr val="black"/>
                </a:solidFill>
                <a:latin typeface="Times New Roman" panose="02020603050405020304" pitchFamily="18" charset="0"/>
                <a:ea typeface="+mn-ea"/>
                <a:cs typeface="Times New Roman" panose="02020603050405020304" pitchFamily="18" charset="0"/>
              </a:rPr>
              <a:t>3</a:t>
            </a:r>
            <a:r>
              <a:rPr lang="it-IT" sz="1400" b="1" dirty="0">
                <a:solidFill>
                  <a:prstClr val="black"/>
                </a:solidFill>
                <a:latin typeface="Times New Roman" panose="02020603050405020304" pitchFamily="18" charset="0"/>
                <a:ea typeface="+mn-ea"/>
                <a:cs typeface="Times New Roman" panose="02020603050405020304" pitchFamily="18" charset="0"/>
              </a:rPr>
              <a:t>)</a:t>
            </a:r>
            <a:endParaRPr lang="it-IT" sz="1400" b="1" baseline="30000" dirty="0">
              <a:solidFill>
                <a:prstClr val="black"/>
              </a:solidFill>
              <a:latin typeface="Times New Roman" panose="02020603050405020304" pitchFamily="18" charset="0"/>
              <a:ea typeface="+mn-ea"/>
              <a:cs typeface="Times New Roman" panose="02020603050405020304" pitchFamily="18" charset="0"/>
            </a:endParaRPr>
          </a:p>
        </p:txBody>
      </p:sp>
      <p:sp>
        <p:nvSpPr>
          <p:cNvPr id="11" name="CasellaDiTesto 10"/>
          <p:cNvSpPr txBox="1"/>
          <p:nvPr/>
        </p:nvSpPr>
        <p:spPr>
          <a:xfrm>
            <a:off x="1619672" y="1916832"/>
            <a:ext cx="2364749" cy="369332"/>
          </a:xfrm>
          <a:prstGeom prst="rect">
            <a:avLst/>
          </a:prstGeom>
          <a:noFill/>
        </p:spPr>
        <p:txBody>
          <a:bodyPr wrap="square" rtlCol="0">
            <a:spAutoFit/>
          </a:bodyPr>
          <a:lstStyle/>
          <a:p>
            <a:pPr algn="ctr" eaLnBrk="1" fontAlgn="auto" hangingPunct="1">
              <a:spcBef>
                <a:spcPts val="0"/>
              </a:spcBef>
              <a:spcAft>
                <a:spcPts val="0"/>
              </a:spcAft>
            </a:pPr>
            <a:r>
              <a:rPr lang="it-IT" sz="1800" b="1" dirty="0">
                <a:solidFill>
                  <a:srgbClr val="002060"/>
                </a:solidFill>
                <a:latin typeface="Times New Roman" panose="02020603050405020304" pitchFamily="18" charset="0"/>
                <a:ea typeface="+mn-ea"/>
                <a:cs typeface="Times New Roman" panose="02020603050405020304" pitchFamily="18" charset="0"/>
              </a:rPr>
              <a:t>Beryllium</a:t>
            </a:r>
          </a:p>
        </p:txBody>
      </p:sp>
      <p:pic>
        <p:nvPicPr>
          <p:cNvPr id="13" name="Picture 2"/>
          <p:cNvPicPr>
            <a:picLocks noChangeArrowheads="1"/>
          </p:cNvPicPr>
          <p:nvPr/>
        </p:nvPicPr>
        <p:blipFill>
          <a:blip r:embed="rId3" cstate="print"/>
          <a:srcRect/>
          <a:stretch>
            <a:fillRect/>
          </a:stretch>
        </p:blipFill>
        <p:spPr bwMode="auto">
          <a:xfrm>
            <a:off x="4067944" y="3573016"/>
            <a:ext cx="4896000" cy="2664000"/>
          </a:xfrm>
          <a:prstGeom prst="rect">
            <a:avLst/>
          </a:prstGeom>
          <a:noFill/>
          <a:ln w="9525">
            <a:noFill/>
            <a:miter lim="800000"/>
            <a:headEnd/>
            <a:tailEnd/>
          </a:ln>
        </p:spPr>
      </p:pic>
      <p:sp>
        <p:nvSpPr>
          <p:cNvPr id="14" name="CasellaDiTesto 13"/>
          <p:cNvSpPr txBox="1"/>
          <p:nvPr/>
        </p:nvSpPr>
        <p:spPr>
          <a:xfrm>
            <a:off x="5724128" y="3789040"/>
            <a:ext cx="1656185" cy="369332"/>
          </a:xfrm>
          <a:prstGeom prst="rect">
            <a:avLst/>
          </a:prstGeom>
          <a:noFill/>
        </p:spPr>
        <p:txBody>
          <a:bodyPr wrap="square" rtlCol="0">
            <a:spAutoFit/>
          </a:bodyPr>
          <a:lstStyle/>
          <a:p>
            <a:pPr algn="ctr" eaLnBrk="1" fontAlgn="auto" hangingPunct="1">
              <a:spcBef>
                <a:spcPts val="0"/>
              </a:spcBef>
              <a:spcAft>
                <a:spcPts val="0"/>
              </a:spcAft>
            </a:pPr>
            <a:r>
              <a:rPr lang="it-IT" sz="1800" b="1" dirty="0">
                <a:solidFill>
                  <a:srgbClr val="FF0000"/>
                </a:solidFill>
                <a:latin typeface="Times New Roman" panose="02020603050405020304" pitchFamily="18" charset="0"/>
                <a:ea typeface="+mn-ea"/>
                <a:cs typeface="Times New Roman" panose="02020603050405020304" pitchFamily="18" charset="0"/>
              </a:rPr>
              <a:t>Carbon</a:t>
            </a:r>
          </a:p>
        </p:txBody>
      </p:sp>
      <p:sp>
        <p:nvSpPr>
          <p:cNvPr id="15" name="CasellaDiTesto 14"/>
          <p:cNvSpPr txBox="1"/>
          <p:nvPr/>
        </p:nvSpPr>
        <p:spPr>
          <a:xfrm rot="16200000">
            <a:off x="3202685" y="4798316"/>
            <a:ext cx="1533661" cy="523220"/>
          </a:xfrm>
          <a:prstGeom prst="rect">
            <a:avLst/>
          </a:prstGeom>
          <a:noFill/>
        </p:spPr>
        <p:txBody>
          <a:bodyPr wrap="square" rtlCol="0">
            <a:spAutoFit/>
          </a:bodyPr>
          <a:lstStyle/>
          <a:p>
            <a:pPr eaLnBrk="1" fontAlgn="auto" hangingPunct="1">
              <a:spcBef>
                <a:spcPts val="0"/>
              </a:spcBef>
              <a:spcAft>
                <a:spcPts val="0"/>
              </a:spcAft>
            </a:pPr>
            <a:r>
              <a:rPr lang="it-IT" sz="1400" b="1" dirty="0">
                <a:solidFill>
                  <a:prstClr val="black"/>
                </a:solidFill>
                <a:latin typeface="Times New Roman" panose="02020603050405020304" pitchFamily="18" charset="0"/>
                <a:ea typeface="+mn-ea"/>
                <a:cs typeface="Times New Roman" panose="02020603050405020304" pitchFamily="18" charset="0"/>
              </a:rPr>
              <a:t>Heat density (J/m</a:t>
            </a:r>
            <a:r>
              <a:rPr lang="it-IT" sz="1400" b="1" baseline="30000" dirty="0">
                <a:solidFill>
                  <a:prstClr val="black"/>
                </a:solidFill>
                <a:latin typeface="Times New Roman" panose="02020603050405020304" pitchFamily="18" charset="0"/>
                <a:ea typeface="+mn-ea"/>
                <a:cs typeface="Times New Roman" panose="02020603050405020304" pitchFamily="18" charset="0"/>
              </a:rPr>
              <a:t>3</a:t>
            </a:r>
            <a:r>
              <a:rPr lang="it-IT" sz="1400" b="1" dirty="0">
                <a:solidFill>
                  <a:prstClr val="black"/>
                </a:solidFill>
                <a:latin typeface="Times New Roman" panose="02020603050405020304" pitchFamily="18" charset="0"/>
                <a:ea typeface="+mn-ea"/>
                <a:cs typeface="Times New Roman" panose="02020603050405020304" pitchFamily="18" charset="0"/>
              </a:rPr>
              <a:t>)</a:t>
            </a:r>
            <a:endParaRPr lang="it-IT" sz="1400" b="1" baseline="30000" dirty="0">
              <a:solidFill>
                <a:prstClr val="black"/>
              </a:solidFill>
              <a:latin typeface="Times New Roman" panose="02020603050405020304" pitchFamily="18" charset="0"/>
              <a:ea typeface="+mn-ea"/>
              <a:cs typeface="Times New Roman" panose="02020603050405020304" pitchFamily="18" charset="0"/>
            </a:endParaRPr>
          </a:p>
        </p:txBody>
      </p:sp>
      <p:sp>
        <p:nvSpPr>
          <p:cNvPr id="16" name="CasellaDiTesto 15"/>
          <p:cNvSpPr txBox="1"/>
          <p:nvPr/>
        </p:nvSpPr>
        <p:spPr>
          <a:xfrm>
            <a:off x="5868144" y="6021288"/>
            <a:ext cx="1608294" cy="307777"/>
          </a:xfrm>
          <a:prstGeom prst="rect">
            <a:avLst/>
          </a:prstGeom>
          <a:noFill/>
        </p:spPr>
        <p:txBody>
          <a:bodyPr wrap="square" rtlCol="0">
            <a:spAutoFit/>
          </a:bodyPr>
          <a:lstStyle/>
          <a:p>
            <a:pPr algn="ctr" eaLnBrk="1" fontAlgn="auto" hangingPunct="1">
              <a:spcBef>
                <a:spcPts val="0"/>
              </a:spcBef>
              <a:spcAft>
                <a:spcPts val="0"/>
              </a:spcAft>
            </a:pPr>
            <a:r>
              <a:rPr lang="it-IT" sz="1400" b="1" dirty="0">
                <a:solidFill>
                  <a:prstClr val="black"/>
                </a:solidFill>
                <a:latin typeface="Times New Roman" panose="02020603050405020304" pitchFamily="18" charset="0"/>
                <a:ea typeface="+mn-ea"/>
                <a:cs typeface="Times New Roman" panose="02020603050405020304" pitchFamily="18" charset="0"/>
              </a:rPr>
              <a:t>Radial </a:t>
            </a:r>
            <a:r>
              <a:rPr lang="it-IT" sz="1400" b="1" dirty="0" err="1">
                <a:solidFill>
                  <a:prstClr val="black"/>
                </a:solidFill>
                <a:latin typeface="Times New Roman" panose="02020603050405020304" pitchFamily="18" charset="0"/>
                <a:ea typeface="+mn-ea"/>
                <a:cs typeface="Times New Roman" panose="02020603050405020304" pitchFamily="18" charset="0"/>
              </a:rPr>
              <a:t>axis</a:t>
            </a:r>
            <a:r>
              <a:rPr lang="it-IT" sz="1400" b="1" dirty="0">
                <a:solidFill>
                  <a:prstClr val="black"/>
                </a:solidFill>
                <a:latin typeface="Times New Roman" panose="02020603050405020304" pitchFamily="18" charset="0"/>
                <a:ea typeface="+mn-ea"/>
                <a:cs typeface="Times New Roman" panose="02020603050405020304" pitchFamily="18" charset="0"/>
              </a:rPr>
              <a:t> (mm)</a:t>
            </a:r>
          </a:p>
        </p:txBody>
      </p:sp>
      <p:sp>
        <p:nvSpPr>
          <p:cNvPr id="7" name="CasellaDiTesto 6"/>
          <p:cNvSpPr txBox="1"/>
          <p:nvPr/>
        </p:nvSpPr>
        <p:spPr>
          <a:xfrm>
            <a:off x="0" y="980728"/>
            <a:ext cx="9144000" cy="830997"/>
          </a:xfrm>
          <a:prstGeom prst="rect">
            <a:avLst/>
          </a:prstGeom>
          <a:noFill/>
        </p:spPr>
        <p:txBody>
          <a:bodyPr wrap="square" rtlCol="0">
            <a:spAutoFit/>
          </a:bodyPr>
          <a:lstStyle/>
          <a:p>
            <a:pPr algn="just"/>
            <a:r>
              <a:rPr lang="it-IT" sz="1600" dirty="0" err="1">
                <a:latin typeface="Times New Roman" pitchFamily="18" charset="0"/>
                <a:cs typeface="Times New Roman" pitchFamily="18" charset="0"/>
              </a:rPr>
              <a:t>For</a:t>
            </a:r>
            <a:r>
              <a:rPr lang="it-IT" sz="1600" dirty="0">
                <a:latin typeface="Times New Roman" pitchFamily="18" charset="0"/>
                <a:cs typeface="Times New Roman" pitchFamily="18" charset="0"/>
              </a:rPr>
              <a:t> </a:t>
            </a:r>
            <a:r>
              <a:rPr lang="en-US" sz="1600" dirty="0">
                <a:latin typeface="Times New Roman" pitchFamily="18" charset="0"/>
                <a:cs typeface="Times New Roman" pitchFamily="18" charset="0"/>
              </a:rPr>
              <a:t>this purpose Monte Carlo simulations have been performed with FLUKA both for Beryllium and Carbon (Low-Z materials). The figures show the heat deposited by a single bunch of 3·10</a:t>
            </a:r>
            <a:r>
              <a:rPr lang="en-US" sz="1600" baseline="30000" dirty="0">
                <a:latin typeface="Times New Roman" pitchFamily="18" charset="0"/>
                <a:cs typeface="Times New Roman" pitchFamily="18" charset="0"/>
              </a:rPr>
              <a:t>11</a:t>
            </a:r>
            <a:r>
              <a:rPr lang="en-US" sz="1600" dirty="0">
                <a:latin typeface="Times New Roman" pitchFamily="18" charset="0"/>
                <a:cs typeface="Times New Roman" pitchFamily="18" charset="0"/>
              </a:rPr>
              <a:t> e</a:t>
            </a:r>
            <a:r>
              <a:rPr lang="en-US" sz="1600" baseline="30000" dirty="0">
                <a:latin typeface="Times New Roman" pitchFamily="18" charset="0"/>
                <a:cs typeface="Times New Roman" pitchFamily="18" charset="0"/>
              </a:rPr>
              <a:t>+</a:t>
            </a:r>
            <a:r>
              <a:rPr lang="en-US" sz="1600" dirty="0">
                <a:latin typeface="Times New Roman" pitchFamily="18" charset="0"/>
                <a:cs typeface="Times New Roman" pitchFamily="18" charset="0"/>
              </a:rPr>
              <a:t> as a function of the radial distance from the center.</a:t>
            </a:r>
            <a:endParaRPr lang="it-IT" sz="16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p:cNvPicPr>
            <a:picLocks noChangeAspect="1" noChangeArrowheads="1"/>
          </p:cNvPicPr>
          <p:nvPr/>
        </p:nvPicPr>
        <p:blipFill>
          <a:blip r:embed="rId2" cstate="print"/>
          <a:srcRect/>
          <a:stretch>
            <a:fillRect/>
          </a:stretch>
        </p:blipFill>
        <p:spPr bwMode="auto">
          <a:xfrm>
            <a:off x="107504" y="980728"/>
            <a:ext cx="4076700" cy="3543300"/>
          </a:xfrm>
          <a:prstGeom prst="rect">
            <a:avLst/>
          </a:prstGeom>
          <a:noFill/>
          <a:ln w="9525">
            <a:noFill/>
            <a:miter lim="800000"/>
            <a:headEnd/>
            <a:tailEnd/>
          </a:ln>
        </p:spPr>
      </p:pic>
      <p:sp>
        <p:nvSpPr>
          <p:cNvPr id="2"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3"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4"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14</a:t>
            </a:fld>
            <a:endParaRPr lang="it-IT" sz="1200" dirty="0">
              <a:solidFill>
                <a:schemeClr val="tx1"/>
              </a:solidFill>
              <a:latin typeface="Times New Roman" pitchFamily="18" charset="0"/>
              <a:cs typeface="Times New Roman" pitchFamily="18" charset="0"/>
            </a:endParaRPr>
          </a:p>
        </p:txBody>
      </p:sp>
      <p:sp>
        <p:nvSpPr>
          <p:cNvPr id="5"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6" name="CasellaDiTesto 5"/>
          <p:cNvSpPr txBox="1"/>
          <p:nvPr/>
        </p:nvSpPr>
        <p:spPr>
          <a:xfrm>
            <a:off x="179512" y="188640"/>
            <a:ext cx="8496944" cy="769441"/>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Temperature </a:t>
            </a:r>
            <a:r>
              <a:rPr lang="en-US" sz="2200" b="1" dirty="0" err="1">
                <a:solidFill>
                  <a:schemeClr val="bg1"/>
                </a:solidFill>
                <a:latin typeface="Times New Roman" pitchFamily="18" charset="0"/>
                <a:cs typeface="Times New Roman" pitchFamily="18" charset="0"/>
              </a:rPr>
              <a:t>behaviour</a:t>
            </a:r>
            <a:r>
              <a:rPr lang="en-US" sz="2200" b="1" dirty="0">
                <a:solidFill>
                  <a:schemeClr val="bg1"/>
                </a:solidFill>
                <a:latin typeface="Times New Roman" pitchFamily="18" charset="0"/>
                <a:cs typeface="Times New Roman" pitchFamily="18" charset="0"/>
              </a:rPr>
              <a:t> of the thermal  parameters  of  Beryllium  and  Carbon</a:t>
            </a:r>
            <a:endParaRPr lang="it-IT" sz="2200" b="1" dirty="0">
              <a:solidFill>
                <a:schemeClr val="bg1"/>
              </a:solidFill>
              <a:latin typeface="Times New Roman"/>
            </a:endParaRPr>
          </a:p>
        </p:txBody>
      </p:sp>
      <p:sp>
        <p:nvSpPr>
          <p:cNvPr id="10" name="CasellaDiTesto 9"/>
          <p:cNvSpPr txBox="1"/>
          <p:nvPr/>
        </p:nvSpPr>
        <p:spPr>
          <a:xfrm>
            <a:off x="539552" y="3068960"/>
            <a:ext cx="360040" cy="276999"/>
          </a:xfrm>
          <a:prstGeom prst="rect">
            <a:avLst/>
          </a:prstGeom>
          <a:solidFill>
            <a:schemeClr val="bg1"/>
          </a:solidFill>
        </p:spPr>
        <p:txBody>
          <a:bodyPr wrap="square" rtlCol="0">
            <a:spAutoFit/>
          </a:bodyPr>
          <a:lstStyle/>
          <a:p>
            <a:r>
              <a:rPr lang="it-IT" sz="1200" b="1" dirty="0">
                <a:latin typeface="Times New Roman" pitchFamily="18" charset="0"/>
                <a:cs typeface="Times New Roman" pitchFamily="18" charset="0"/>
              </a:rPr>
              <a:t>k</a:t>
            </a:r>
            <a:r>
              <a:rPr lang="it-IT" sz="1200" b="1" baseline="-25000" dirty="0">
                <a:latin typeface="Times New Roman" pitchFamily="18" charset="0"/>
                <a:cs typeface="Times New Roman" pitchFamily="18" charset="0"/>
              </a:rPr>
              <a:t>1</a:t>
            </a:r>
          </a:p>
        </p:txBody>
      </p:sp>
      <p:sp>
        <p:nvSpPr>
          <p:cNvPr id="14" name="CasellaDiTesto 13"/>
          <p:cNvSpPr txBox="1"/>
          <p:nvPr/>
        </p:nvSpPr>
        <p:spPr>
          <a:xfrm>
            <a:off x="1259632" y="2924944"/>
            <a:ext cx="576064" cy="523220"/>
          </a:xfrm>
          <a:prstGeom prst="rect">
            <a:avLst/>
          </a:prstGeom>
          <a:solidFill>
            <a:schemeClr val="bg1"/>
          </a:solidFill>
        </p:spPr>
        <p:txBody>
          <a:bodyPr wrap="square" rtlCol="0">
            <a:spAutoFit/>
          </a:bodyPr>
          <a:lstStyle/>
          <a:p>
            <a:pPr lvl="0" eaLnBrk="0" fontAlgn="base" hangingPunct="0">
              <a:spcBef>
                <a:spcPct val="0"/>
              </a:spcBef>
              <a:spcAft>
                <a:spcPct val="0"/>
              </a:spcAft>
            </a:pPr>
            <a:r>
              <a:rPr lang="it-IT" sz="1200" b="1" dirty="0">
                <a:latin typeface="Times New Roman" pitchFamily="18" charset="0"/>
                <a:cs typeface="Times New Roman" pitchFamily="18" charset="0"/>
              </a:rPr>
              <a:t>k</a:t>
            </a:r>
            <a:r>
              <a:rPr lang="it-IT" sz="1200" b="1" baseline="-25000" dirty="0">
                <a:latin typeface="Times New Roman" pitchFamily="18" charset="0"/>
                <a:cs typeface="Times New Roman" pitchFamily="18" charset="0"/>
              </a:rPr>
              <a:t>2   </a:t>
            </a:r>
            <a:r>
              <a:rPr lang="it-IT" sz="2000" b="1" dirty="0">
                <a:solidFill>
                  <a:srgbClr val="000000"/>
                </a:solidFill>
                <a:latin typeface="Times New Roman" pitchFamily="18" charset="0"/>
                <a:ea typeface="ＭＳ Ｐゴシック" pitchFamily="1" charset="-128"/>
                <a:cs typeface="Times New Roman" pitchFamily="18" charset="0"/>
              </a:rPr>
              <a:t>//</a:t>
            </a:r>
          </a:p>
          <a:p>
            <a:endParaRPr lang="it-IT" sz="1200" b="1" baseline="-25000" dirty="0">
              <a:latin typeface="Times New Roman" pitchFamily="18" charset="0"/>
              <a:cs typeface="Times New Roman" pitchFamily="18" charset="0"/>
            </a:endParaRPr>
          </a:p>
        </p:txBody>
      </p:sp>
      <p:sp>
        <p:nvSpPr>
          <p:cNvPr id="15" name="CasellaDiTesto 14"/>
          <p:cNvSpPr txBox="1"/>
          <p:nvPr/>
        </p:nvSpPr>
        <p:spPr>
          <a:xfrm>
            <a:off x="107504" y="4581128"/>
            <a:ext cx="4104456" cy="523220"/>
          </a:xfrm>
          <a:prstGeom prst="rect">
            <a:avLst/>
          </a:prstGeom>
          <a:noFill/>
        </p:spPr>
        <p:txBody>
          <a:bodyPr wrap="square" rtlCol="0">
            <a:spAutoFit/>
          </a:bodyPr>
          <a:lstStyle/>
          <a:p>
            <a:pPr algn="ctr"/>
            <a:r>
              <a:rPr lang="en-US" sz="1400" b="1" dirty="0">
                <a:solidFill>
                  <a:srgbClr val="000000"/>
                </a:solidFill>
                <a:latin typeface="Times New Roman"/>
                <a:ea typeface="Times New Roman"/>
              </a:rPr>
              <a:t>Thermal  conductivity  </a:t>
            </a:r>
            <a:r>
              <a:rPr lang="en-US" sz="1400" dirty="0">
                <a:solidFill>
                  <a:srgbClr val="000000"/>
                </a:solidFill>
                <a:latin typeface="Times New Roman"/>
                <a:ea typeface="Times New Roman"/>
              </a:rPr>
              <a:t>of  </a:t>
            </a:r>
            <a:r>
              <a:rPr lang="en-US" sz="1400" dirty="0" err="1">
                <a:solidFill>
                  <a:srgbClr val="000000"/>
                </a:solidFill>
                <a:latin typeface="Times New Roman"/>
                <a:ea typeface="Times New Roman"/>
              </a:rPr>
              <a:t>pyrolytic</a:t>
            </a:r>
            <a:r>
              <a:rPr lang="en-US" sz="1400" dirty="0">
                <a:solidFill>
                  <a:srgbClr val="000000"/>
                </a:solidFill>
                <a:latin typeface="Times New Roman"/>
                <a:ea typeface="Times New Roman"/>
              </a:rPr>
              <a:t>  graphite  both parallel  and  perpendicular  to  the layers.</a:t>
            </a:r>
            <a:endParaRPr lang="it-IT" sz="1400" dirty="0"/>
          </a:p>
        </p:txBody>
      </p:sp>
      <p:grpSp>
        <p:nvGrpSpPr>
          <p:cNvPr id="16" name="Gruppo 15"/>
          <p:cNvGrpSpPr/>
          <p:nvPr/>
        </p:nvGrpSpPr>
        <p:grpSpPr>
          <a:xfrm>
            <a:off x="683568" y="3573016"/>
            <a:ext cx="264405" cy="175696"/>
            <a:chOff x="1707614" y="2517498"/>
            <a:chExt cx="264405" cy="175696"/>
          </a:xfrm>
        </p:grpSpPr>
        <p:cxnSp>
          <p:nvCxnSpPr>
            <p:cNvPr id="17" name="Connettore 1 16"/>
            <p:cNvCxnSpPr/>
            <p:nvPr/>
          </p:nvCxnSpPr>
          <p:spPr>
            <a:xfrm>
              <a:off x="1707614" y="2688116"/>
              <a:ext cx="264405" cy="0"/>
            </a:xfrm>
            <a:prstGeom prst="line">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8" name="Connettore 1 17"/>
            <p:cNvCxnSpPr/>
            <p:nvPr/>
          </p:nvCxnSpPr>
          <p:spPr>
            <a:xfrm flipH="1" flipV="1">
              <a:off x="1839817" y="2517498"/>
              <a:ext cx="889" cy="175696"/>
            </a:xfrm>
            <a:prstGeom prst="line">
              <a:avLst/>
            </a:prstGeom>
            <a:ln w="19050">
              <a:solidFill>
                <a:srgbClr val="000000"/>
              </a:solidFill>
            </a:ln>
          </p:spPr>
          <p:style>
            <a:lnRef idx="1">
              <a:schemeClr val="accent1"/>
            </a:lnRef>
            <a:fillRef idx="0">
              <a:schemeClr val="accent1"/>
            </a:fillRef>
            <a:effectRef idx="0">
              <a:schemeClr val="accent1"/>
            </a:effectRef>
            <a:fontRef idx="minor">
              <a:schemeClr val="tx1"/>
            </a:fontRef>
          </p:style>
        </p:cxnSp>
      </p:grpSp>
      <p:pic>
        <p:nvPicPr>
          <p:cNvPr id="37891" name="Picture 3"/>
          <p:cNvPicPr>
            <a:picLocks noChangeAspect="1" noChangeArrowheads="1"/>
          </p:cNvPicPr>
          <p:nvPr/>
        </p:nvPicPr>
        <p:blipFill>
          <a:blip r:embed="rId3" cstate="print"/>
          <a:srcRect/>
          <a:stretch>
            <a:fillRect/>
          </a:stretch>
        </p:blipFill>
        <p:spPr bwMode="auto">
          <a:xfrm>
            <a:off x="5004048" y="1484784"/>
            <a:ext cx="3952875" cy="3629025"/>
          </a:xfrm>
          <a:prstGeom prst="rect">
            <a:avLst/>
          </a:prstGeom>
          <a:noFill/>
          <a:ln w="9525">
            <a:noFill/>
            <a:miter lim="800000"/>
            <a:headEnd/>
            <a:tailEnd/>
          </a:ln>
        </p:spPr>
      </p:pic>
      <p:sp>
        <p:nvSpPr>
          <p:cNvPr id="20" name="CasellaDiTesto 19"/>
          <p:cNvSpPr txBox="1"/>
          <p:nvPr/>
        </p:nvSpPr>
        <p:spPr>
          <a:xfrm>
            <a:off x="6012160" y="980728"/>
            <a:ext cx="1656185" cy="400110"/>
          </a:xfrm>
          <a:prstGeom prst="rect">
            <a:avLst/>
          </a:prstGeom>
          <a:noFill/>
        </p:spPr>
        <p:txBody>
          <a:bodyPr wrap="square" rtlCol="0">
            <a:spAutoFit/>
          </a:bodyPr>
          <a:lstStyle/>
          <a:p>
            <a:pPr algn="ctr" eaLnBrk="1" fontAlgn="auto" hangingPunct="1">
              <a:spcBef>
                <a:spcPts val="0"/>
              </a:spcBef>
              <a:spcAft>
                <a:spcPts val="0"/>
              </a:spcAft>
            </a:pPr>
            <a:r>
              <a:rPr lang="it-IT" sz="2000" b="1" dirty="0">
                <a:solidFill>
                  <a:srgbClr val="FF0000"/>
                </a:solidFill>
                <a:latin typeface="Times New Roman" panose="02020603050405020304" pitchFamily="18" charset="0"/>
                <a:ea typeface="+mn-ea"/>
                <a:cs typeface="Times New Roman" panose="02020603050405020304" pitchFamily="18" charset="0"/>
              </a:rPr>
              <a:t>Carbon</a:t>
            </a:r>
          </a:p>
        </p:txBody>
      </p:sp>
      <p:sp>
        <p:nvSpPr>
          <p:cNvPr id="11" name="CasellaDiTesto 10"/>
          <p:cNvSpPr txBox="1"/>
          <p:nvPr/>
        </p:nvSpPr>
        <p:spPr>
          <a:xfrm>
            <a:off x="5724128" y="2636912"/>
            <a:ext cx="288032" cy="338554"/>
          </a:xfrm>
          <a:prstGeom prst="rect">
            <a:avLst/>
          </a:prstGeom>
          <a:solidFill>
            <a:schemeClr val="bg1"/>
          </a:solidFill>
        </p:spPr>
        <p:txBody>
          <a:bodyPr wrap="square" rtlCol="0">
            <a:spAutoFit/>
          </a:bodyPr>
          <a:lstStyle/>
          <a:p>
            <a:r>
              <a:rPr lang="it-IT" sz="1600" b="1" dirty="0">
                <a:latin typeface="Times New Roman" pitchFamily="18" charset="0"/>
                <a:cs typeface="Times New Roman" pitchFamily="18" charset="0"/>
              </a:rPr>
              <a:t>c</a:t>
            </a:r>
          </a:p>
        </p:txBody>
      </p:sp>
      <p:sp>
        <p:nvSpPr>
          <p:cNvPr id="21" name="CasellaDiTesto 20"/>
          <p:cNvSpPr txBox="1"/>
          <p:nvPr/>
        </p:nvSpPr>
        <p:spPr>
          <a:xfrm>
            <a:off x="7596336" y="2996952"/>
            <a:ext cx="288032" cy="338554"/>
          </a:xfrm>
          <a:prstGeom prst="rect">
            <a:avLst/>
          </a:prstGeom>
          <a:solidFill>
            <a:schemeClr val="bg1"/>
          </a:solidFill>
        </p:spPr>
        <p:txBody>
          <a:bodyPr wrap="square" rtlCol="0">
            <a:spAutoFit/>
          </a:bodyPr>
          <a:lstStyle/>
          <a:p>
            <a:r>
              <a:rPr lang="el-GR" sz="1600" b="1" dirty="0">
                <a:latin typeface="Times New Roman" pitchFamily="18" charset="0"/>
                <a:cs typeface="Times New Roman" pitchFamily="18" charset="0"/>
              </a:rPr>
              <a:t>α</a:t>
            </a:r>
            <a:endParaRPr lang="it-IT" sz="1600" b="1" dirty="0">
              <a:latin typeface="Times New Roman" pitchFamily="18" charset="0"/>
              <a:cs typeface="Times New Roman" pitchFamily="18" charset="0"/>
            </a:endParaRPr>
          </a:p>
        </p:txBody>
      </p:sp>
      <p:sp>
        <p:nvSpPr>
          <p:cNvPr id="22" name="CasellaDiTesto 21"/>
          <p:cNvSpPr txBox="1"/>
          <p:nvPr/>
        </p:nvSpPr>
        <p:spPr>
          <a:xfrm>
            <a:off x="4499992" y="5013176"/>
            <a:ext cx="4644008" cy="523220"/>
          </a:xfrm>
          <a:prstGeom prst="rect">
            <a:avLst/>
          </a:prstGeom>
          <a:noFill/>
        </p:spPr>
        <p:txBody>
          <a:bodyPr wrap="square" rtlCol="0">
            <a:spAutoFit/>
          </a:bodyPr>
          <a:lstStyle/>
          <a:p>
            <a:pPr algn="ctr"/>
            <a:r>
              <a:rPr lang="en-US" sz="1400" b="1" dirty="0">
                <a:solidFill>
                  <a:srgbClr val="000000"/>
                </a:solidFill>
                <a:latin typeface="Times New Roman"/>
                <a:ea typeface="Times New Roman"/>
              </a:rPr>
              <a:t>Specific heat </a:t>
            </a:r>
            <a:r>
              <a:rPr lang="en-US" sz="1400" dirty="0">
                <a:solidFill>
                  <a:srgbClr val="000000"/>
                </a:solidFill>
                <a:latin typeface="Times New Roman"/>
                <a:ea typeface="Times New Roman"/>
              </a:rPr>
              <a:t>and coefficient of thermal expansion of </a:t>
            </a:r>
            <a:r>
              <a:rPr lang="en-US" sz="1400" dirty="0" err="1">
                <a:solidFill>
                  <a:srgbClr val="000000"/>
                </a:solidFill>
                <a:latin typeface="Times New Roman"/>
                <a:ea typeface="Times New Roman"/>
              </a:rPr>
              <a:t>pyrolytic</a:t>
            </a:r>
            <a:r>
              <a:rPr lang="en-US" sz="1400" dirty="0">
                <a:solidFill>
                  <a:srgbClr val="000000"/>
                </a:solidFill>
                <a:latin typeface="Times New Roman"/>
                <a:ea typeface="Times New Roman"/>
              </a:rPr>
              <a:t> graphite.</a:t>
            </a:r>
            <a:endParaRPr lang="it-IT" sz="1400" dirty="0"/>
          </a:p>
        </p:txBody>
      </p:sp>
      <p:sp>
        <p:nvSpPr>
          <p:cNvPr id="23" name="CasellaDiTesto 22"/>
          <p:cNvSpPr txBox="1"/>
          <p:nvPr/>
        </p:nvSpPr>
        <p:spPr>
          <a:xfrm>
            <a:off x="1187624" y="5301209"/>
            <a:ext cx="6984776" cy="824456"/>
          </a:xfrm>
          <a:prstGeom prst="rect">
            <a:avLst/>
          </a:prstGeom>
          <a:noFill/>
        </p:spPr>
        <p:txBody>
          <a:bodyPr wrap="square" rtlCol="0">
            <a:spAutoFit/>
          </a:bodyPr>
          <a:lstStyle/>
          <a:p>
            <a:pPr>
              <a:lnSpc>
                <a:spcPct val="107000"/>
              </a:lnSpc>
              <a:spcAft>
                <a:spcPts val="800"/>
              </a:spcAft>
            </a:pPr>
            <a:r>
              <a:rPr lang="it-IT" sz="1200" b="1" dirty="0" err="1">
                <a:solidFill>
                  <a:srgbClr val="000000"/>
                </a:solidFill>
                <a:latin typeface="Times New Roman"/>
                <a:ea typeface="Times New Roman"/>
                <a:cs typeface="Times New Roman"/>
              </a:rPr>
              <a:t>References</a:t>
            </a:r>
            <a:endParaRPr lang="it-IT" sz="1200" dirty="0">
              <a:latin typeface="Calibri"/>
              <a:ea typeface="Calibri"/>
              <a:cs typeface="Times New Roman"/>
            </a:endParaRPr>
          </a:p>
          <a:p>
            <a:pPr marL="342900" lvl="0" indent="-342900" algn="just">
              <a:lnSpc>
                <a:spcPct val="107000"/>
              </a:lnSpc>
              <a:spcAft>
                <a:spcPts val="800"/>
              </a:spcAft>
              <a:tabLst>
                <a:tab pos="457200" algn="l"/>
              </a:tabLst>
            </a:pPr>
            <a:r>
              <a:rPr lang="en-US" sz="1000" dirty="0" err="1">
                <a:solidFill>
                  <a:srgbClr val="000000"/>
                </a:solidFill>
                <a:latin typeface="Times New Roman"/>
                <a:ea typeface="Times New Roman"/>
                <a:cs typeface="Times New Roman"/>
              </a:rPr>
              <a:t>Goodfellow</a:t>
            </a:r>
            <a:r>
              <a:rPr lang="en-US" sz="1000" dirty="0">
                <a:solidFill>
                  <a:srgbClr val="000000"/>
                </a:solidFill>
                <a:latin typeface="Times New Roman"/>
                <a:ea typeface="Times New Roman"/>
                <a:cs typeface="Times New Roman"/>
              </a:rPr>
              <a:t>. Metals, Alloys, Compounds, Ceramics, Polymers, Composites. </a:t>
            </a:r>
            <a:r>
              <a:rPr lang="it-IT" sz="1000" dirty="0" err="1">
                <a:solidFill>
                  <a:srgbClr val="000000"/>
                </a:solidFill>
                <a:latin typeface="Times New Roman"/>
                <a:ea typeface="Times New Roman"/>
                <a:cs typeface="Times New Roman"/>
              </a:rPr>
              <a:t>Catalogues</a:t>
            </a:r>
            <a:r>
              <a:rPr lang="it-IT" sz="1000" dirty="0">
                <a:solidFill>
                  <a:srgbClr val="000000"/>
                </a:solidFill>
                <a:latin typeface="Times New Roman"/>
                <a:ea typeface="Times New Roman"/>
                <a:cs typeface="Times New Roman"/>
              </a:rPr>
              <a:t> 1993/94.</a:t>
            </a:r>
            <a:endParaRPr lang="it-IT" sz="1000" dirty="0">
              <a:latin typeface="Calibri"/>
              <a:ea typeface="Calibri"/>
              <a:cs typeface="Times New Roman"/>
            </a:endParaRPr>
          </a:p>
          <a:p>
            <a:pPr marL="342900" lvl="0" indent="-342900" algn="just">
              <a:lnSpc>
                <a:spcPct val="107000"/>
              </a:lnSpc>
              <a:spcAft>
                <a:spcPts val="800"/>
              </a:spcAft>
              <a:tabLst>
                <a:tab pos="457200" algn="l"/>
              </a:tabLst>
            </a:pPr>
            <a:r>
              <a:rPr lang="en-US" sz="1000" dirty="0">
                <a:solidFill>
                  <a:srgbClr val="000000"/>
                </a:solidFill>
                <a:latin typeface="Times New Roman"/>
                <a:ea typeface="Times New Roman"/>
                <a:cs typeface="Times New Roman"/>
              </a:rPr>
              <a:t>Frank P. </a:t>
            </a:r>
            <a:r>
              <a:rPr lang="en-US" sz="1000" dirty="0" err="1">
                <a:solidFill>
                  <a:srgbClr val="000000"/>
                </a:solidFill>
                <a:latin typeface="Times New Roman"/>
                <a:ea typeface="Times New Roman"/>
                <a:cs typeface="Times New Roman"/>
              </a:rPr>
              <a:t>Incropera</a:t>
            </a:r>
            <a:r>
              <a:rPr lang="en-US" sz="1000" dirty="0">
                <a:solidFill>
                  <a:srgbClr val="000000"/>
                </a:solidFill>
                <a:latin typeface="Times New Roman"/>
                <a:ea typeface="Times New Roman"/>
                <a:cs typeface="Times New Roman"/>
              </a:rPr>
              <a:t>, David P. Dewitt, Fundamentals of Heat Mass Transfer, Second Edition pg 759.</a:t>
            </a:r>
            <a:endParaRPr lang="it-IT" sz="1000" dirty="0">
              <a:latin typeface="Calibri"/>
              <a:ea typeface="Calibri"/>
              <a:cs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3" name="CasellaDiTesto 2"/>
          <p:cNvSpPr txBox="1"/>
          <p:nvPr/>
        </p:nvSpPr>
        <p:spPr>
          <a:xfrm>
            <a:off x="179512" y="188640"/>
            <a:ext cx="8496944" cy="769441"/>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Temperature temporal evolution in the beam spot center after a sequence of bunches </a:t>
            </a:r>
            <a:endParaRPr lang="it-IT" sz="2200" b="1" dirty="0">
              <a:solidFill>
                <a:schemeClr val="bg1"/>
              </a:solidFill>
              <a:latin typeface="Times New Roman"/>
            </a:endParaRPr>
          </a:p>
        </p:txBody>
      </p:sp>
      <p:sp>
        <p:nvSpPr>
          <p:cNvPr id="4"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5"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6"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15</a:t>
            </a:fld>
            <a:endParaRPr lang="it-IT" sz="1200" dirty="0">
              <a:solidFill>
                <a:schemeClr val="tx1"/>
              </a:solidFill>
              <a:latin typeface="Times New Roman" pitchFamily="18" charset="0"/>
              <a:cs typeface="Times New Roman" pitchFamily="18" charset="0"/>
            </a:endParaRPr>
          </a:p>
        </p:txBody>
      </p:sp>
      <p:pic>
        <p:nvPicPr>
          <p:cNvPr id="7" name="Immagine 6"/>
          <p:cNvPicPr>
            <a:picLocks noChangeAspect="1"/>
          </p:cNvPicPr>
          <p:nvPr/>
        </p:nvPicPr>
        <p:blipFill>
          <a:blip r:embed="rId2" cstate="print"/>
          <a:stretch>
            <a:fillRect/>
          </a:stretch>
        </p:blipFill>
        <p:spPr>
          <a:xfrm>
            <a:off x="323528" y="1268760"/>
            <a:ext cx="4130515" cy="2968587"/>
          </a:xfrm>
          <a:prstGeom prst="rect">
            <a:avLst/>
          </a:prstGeom>
        </p:spPr>
      </p:pic>
      <p:sp>
        <p:nvSpPr>
          <p:cNvPr id="9" name="CasellaDiTesto 8"/>
          <p:cNvSpPr txBox="1"/>
          <p:nvPr/>
        </p:nvSpPr>
        <p:spPr>
          <a:xfrm rot="16200000">
            <a:off x="-311837" y="2519656"/>
            <a:ext cx="1640064"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Temperature,  K</a:t>
            </a:r>
            <a:endParaRPr kumimoji="0" lang="it-IT" sz="1600" b="1" i="0" u="none" strike="noStrike" kern="1200" cap="none" spc="0" normalizeH="0" baseline="30000" noProof="0" dirty="0">
              <a:ln>
                <a:noFill/>
              </a:ln>
              <a:solidFill>
                <a:prstClr val="black"/>
              </a:solidFill>
              <a:effectLst/>
              <a:uLnTx/>
              <a:uFillTx/>
              <a:latin typeface="Times New Roman" pitchFamily="18" charset="0"/>
              <a:ea typeface="+mn-ea"/>
              <a:cs typeface="Times New Roman" pitchFamily="18" charset="0"/>
            </a:endParaRPr>
          </a:p>
        </p:txBody>
      </p:sp>
      <p:sp>
        <p:nvSpPr>
          <p:cNvPr id="10" name="CasellaDiTesto 9"/>
          <p:cNvSpPr txBox="1"/>
          <p:nvPr/>
        </p:nvSpPr>
        <p:spPr>
          <a:xfrm>
            <a:off x="2123728" y="4005064"/>
            <a:ext cx="820546"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Time</a:t>
            </a:r>
            <a:r>
              <a:rPr kumimoji="0" lang="it-IT" sz="16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s</a:t>
            </a:r>
          </a:p>
        </p:txBody>
      </p:sp>
      <p:pic>
        <p:nvPicPr>
          <p:cNvPr id="11" name="Immagine 10"/>
          <p:cNvPicPr>
            <a:picLocks noChangeAspect="1"/>
          </p:cNvPicPr>
          <p:nvPr/>
        </p:nvPicPr>
        <p:blipFill>
          <a:blip r:embed="rId3" cstate="print"/>
          <a:stretch>
            <a:fillRect/>
          </a:stretch>
        </p:blipFill>
        <p:spPr>
          <a:xfrm>
            <a:off x="4572000" y="2708920"/>
            <a:ext cx="4354728" cy="3129727"/>
          </a:xfrm>
          <a:prstGeom prst="rect">
            <a:avLst/>
          </a:prstGeom>
        </p:spPr>
      </p:pic>
      <p:sp>
        <p:nvSpPr>
          <p:cNvPr id="12" name="CasellaDiTesto 11"/>
          <p:cNvSpPr txBox="1"/>
          <p:nvPr/>
        </p:nvSpPr>
        <p:spPr>
          <a:xfrm rot="16200000">
            <a:off x="3921245" y="3935739"/>
            <a:ext cx="1640064"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Temperature,  K</a:t>
            </a:r>
            <a:endParaRPr kumimoji="0" lang="it-IT" sz="1600" b="1" i="0" u="none" strike="noStrike" kern="1200" cap="none" spc="0" normalizeH="0" baseline="30000" noProof="0" dirty="0">
              <a:ln>
                <a:noFill/>
              </a:ln>
              <a:solidFill>
                <a:prstClr val="black"/>
              </a:solidFill>
              <a:effectLst/>
              <a:uLnTx/>
              <a:uFillTx/>
              <a:latin typeface="Times New Roman" pitchFamily="18" charset="0"/>
              <a:ea typeface="+mn-ea"/>
              <a:cs typeface="Times New Roman" pitchFamily="18" charset="0"/>
            </a:endParaRPr>
          </a:p>
        </p:txBody>
      </p:sp>
      <p:sp>
        <p:nvSpPr>
          <p:cNvPr id="13" name="CasellaDiTesto 12"/>
          <p:cNvSpPr txBox="1"/>
          <p:nvPr/>
        </p:nvSpPr>
        <p:spPr>
          <a:xfrm>
            <a:off x="6588224" y="5589240"/>
            <a:ext cx="820546" cy="338554"/>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Time</a:t>
            </a:r>
            <a:r>
              <a:rPr kumimoji="0" lang="it-IT" sz="16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s</a:t>
            </a:r>
          </a:p>
        </p:txBody>
      </p:sp>
      <p:sp>
        <p:nvSpPr>
          <p:cNvPr id="14" name="CasellaDiTesto 13"/>
          <p:cNvSpPr txBox="1"/>
          <p:nvPr/>
        </p:nvSpPr>
        <p:spPr>
          <a:xfrm>
            <a:off x="5940152" y="2636912"/>
            <a:ext cx="2016224" cy="369332"/>
          </a:xfrm>
          <a:prstGeom prst="rect">
            <a:avLst/>
          </a:prstGeom>
          <a:solidFill>
            <a:schemeClr val="bg1"/>
          </a:solidFill>
        </p:spPr>
        <p:txBody>
          <a:bodyPr wrap="square" rtlCol="0">
            <a:spAutoFit/>
          </a:bodyPr>
          <a:lstStyle/>
          <a:p>
            <a:pPr algn="ctr" eaLnBrk="0" fontAlgn="base" hangingPunct="0">
              <a:spcBef>
                <a:spcPct val="0"/>
              </a:spcBef>
              <a:spcAft>
                <a:spcPct val="0"/>
              </a:spcAft>
            </a:pPr>
            <a:r>
              <a:rPr lang="it-IT" b="1" dirty="0">
                <a:solidFill>
                  <a:srgbClr val="FF0000"/>
                </a:solidFill>
                <a:latin typeface="Times New Roman" pitchFamily="18" charset="0"/>
                <a:cs typeface="Times New Roman" pitchFamily="18" charset="0"/>
              </a:rPr>
              <a:t>Carbon</a:t>
            </a:r>
          </a:p>
        </p:txBody>
      </p:sp>
      <p:sp>
        <p:nvSpPr>
          <p:cNvPr id="15" name="CasellaDiTesto 14"/>
          <p:cNvSpPr txBox="1"/>
          <p:nvPr/>
        </p:nvSpPr>
        <p:spPr>
          <a:xfrm>
            <a:off x="5724128" y="1556792"/>
            <a:ext cx="2520280" cy="369332"/>
          </a:xfrm>
          <a:prstGeom prst="rect">
            <a:avLst/>
          </a:prstGeom>
          <a:noFill/>
          <a:ln w="15875">
            <a:solidFill>
              <a:schemeClr val="tx1"/>
            </a:solidFill>
          </a:ln>
        </p:spPr>
        <p:txBody>
          <a:bodyPr wrap="square" rtlCol="0">
            <a:spAutoFit/>
          </a:bodyPr>
          <a:lstStyle/>
          <a:p>
            <a:pPr algn="ctr"/>
            <a:r>
              <a:rPr lang="it-IT" b="1" dirty="0" err="1">
                <a:latin typeface="Times New Roman" pitchFamily="18" charset="0"/>
                <a:cs typeface="Times New Roman" pitchFamily="18" charset="0"/>
              </a:rPr>
              <a:t>After</a:t>
            </a:r>
            <a:r>
              <a:rPr lang="it-IT" b="1" dirty="0">
                <a:latin typeface="Times New Roman" pitchFamily="18" charset="0"/>
                <a:cs typeface="Times New Roman" pitchFamily="18" charset="0"/>
              </a:rPr>
              <a:t> 100 </a:t>
            </a:r>
            <a:r>
              <a:rPr lang="it-IT" b="1" dirty="0" err="1">
                <a:latin typeface="Times New Roman" pitchFamily="18" charset="0"/>
                <a:cs typeface="Times New Roman" pitchFamily="18" charset="0"/>
              </a:rPr>
              <a:t>bunches</a:t>
            </a:r>
            <a:endParaRPr lang="it-IT" b="1" dirty="0">
              <a:latin typeface="Times New Roman" pitchFamily="18" charset="0"/>
              <a:cs typeface="Times New Roman" pitchFamily="18" charset="0"/>
            </a:endParaRPr>
          </a:p>
        </p:txBody>
      </p:sp>
      <p:sp>
        <p:nvSpPr>
          <p:cNvPr id="8" name="CasellaDiTesto 7"/>
          <p:cNvSpPr txBox="1"/>
          <p:nvPr/>
        </p:nvSpPr>
        <p:spPr>
          <a:xfrm>
            <a:off x="1403648" y="1124744"/>
            <a:ext cx="2232248" cy="369332"/>
          </a:xfrm>
          <a:prstGeom prst="rect">
            <a:avLst/>
          </a:prstGeom>
          <a:solidFill>
            <a:schemeClr val="bg1"/>
          </a:solidFill>
        </p:spPr>
        <p:txBody>
          <a:bodyPr wrap="square" rtlCol="0">
            <a:spAutoFit/>
          </a:bodyPr>
          <a:lstStyle/>
          <a:p>
            <a:pPr algn="ctr" eaLnBrk="0" fontAlgn="base" hangingPunct="0">
              <a:spcBef>
                <a:spcPct val="0"/>
              </a:spcBef>
              <a:spcAft>
                <a:spcPct val="0"/>
              </a:spcAft>
            </a:pPr>
            <a:r>
              <a:rPr lang="it-IT" b="1" dirty="0">
                <a:solidFill>
                  <a:srgbClr val="0070C0"/>
                </a:solidFill>
                <a:latin typeface="Times New Roman" pitchFamily="18" charset="0"/>
                <a:cs typeface="Times New Roman" pitchFamily="18" charset="0"/>
              </a:rPr>
              <a:t>Beryllium</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2" name="Saetta 1"/>
          <p:cNvSpPr/>
          <p:nvPr/>
        </p:nvSpPr>
        <p:spPr bwMode="auto">
          <a:xfrm rot="6798411">
            <a:off x="6262439" y="3290468"/>
            <a:ext cx="404629" cy="1080120"/>
          </a:xfrm>
          <a:prstGeom prst="lightningBolt">
            <a:avLst/>
          </a:prstGeom>
          <a:solidFill>
            <a:srgbClr val="FF33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sp>
        <p:nvSpPr>
          <p:cNvPr id="3" name="Saetta 2"/>
          <p:cNvSpPr/>
          <p:nvPr/>
        </p:nvSpPr>
        <p:spPr bwMode="auto">
          <a:xfrm rot="3083385">
            <a:off x="6813922" y="3843115"/>
            <a:ext cx="404629" cy="1080120"/>
          </a:xfrm>
          <a:prstGeom prst="lightningBolt">
            <a:avLst/>
          </a:prstGeom>
          <a:solidFill>
            <a:srgbClr val="FF33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sp>
        <p:nvSpPr>
          <p:cNvPr id="4" name="Saetta 3"/>
          <p:cNvSpPr/>
          <p:nvPr/>
        </p:nvSpPr>
        <p:spPr bwMode="auto">
          <a:xfrm rot="19893025">
            <a:off x="7541149" y="3892208"/>
            <a:ext cx="404629" cy="1080120"/>
          </a:xfrm>
          <a:prstGeom prst="lightningBolt">
            <a:avLst/>
          </a:prstGeom>
          <a:solidFill>
            <a:srgbClr val="FF33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graphicFrame>
        <p:nvGraphicFramePr>
          <p:cNvPr id="5" name="Oggetto 4"/>
          <p:cNvGraphicFramePr>
            <a:graphicFrameLocks noChangeAspect="1"/>
          </p:cNvGraphicFramePr>
          <p:nvPr>
            <p:extLst>
              <p:ext uri="{D42A27DB-BD31-4B8C-83A1-F6EECF244321}">
                <p14:modId xmlns:p14="http://schemas.microsoft.com/office/powerpoint/2010/main" val="1888054633"/>
              </p:ext>
            </p:extLst>
          </p:nvPr>
        </p:nvGraphicFramePr>
        <p:xfrm>
          <a:off x="827584" y="3501008"/>
          <a:ext cx="5040560" cy="805501"/>
        </p:xfrm>
        <a:graphic>
          <a:graphicData uri="http://schemas.openxmlformats.org/presentationml/2006/ole">
            <mc:AlternateContent xmlns:mc="http://schemas.openxmlformats.org/markup-compatibility/2006">
              <mc:Choice xmlns:v="urn:schemas-microsoft-com:vml" Requires="v">
                <p:oleObj spid="_x0000_s48137" name="Equazione" r:id="rId3" imgW="3238500" imgH="520700" progId="Equation.3">
                  <p:embed/>
                </p:oleObj>
              </mc:Choice>
              <mc:Fallback>
                <p:oleObj name="Equazione" r:id="rId3" imgW="3238500" imgH="520700" progId="Equation.3">
                  <p:embed/>
                  <p:pic>
                    <p:nvPicPr>
                      <p:cNvPr id="0"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7584" y="3501008"/>
                        <a:ext cx="5040560" cy="805501"/>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Cilindro 6"/>
          <p:cNvSpPr/>
          <p:nvPr/>
        </p:nvSpPr>
        <p:spPr>
          <a:xfrm>
            <a:off x="6478409" y="3354696"/>
            <a:ext cx="2023829" cy="850236"/>
          </a:xfrm>
          <a:prstGeom prst="can">
            <a:avLst>
              <a:gd name="adj" fmla="val 50000"/>
            </a:avLst>
          </a:prstGeom>
          <a:solidFill>
            <a:schemeClr val="accent6">
              <a:lumMod val="50000"/>
            </a:schemeClr>
          </a:solidFill>
          <a:ln w="12700" cap="flat" cmpd="sng" algn="ctr">
            <a:solidFill>
              <a:schemeClr val="accent6">
                <a:lumMod val="5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cxnSp>
        <p:nvCxnSpPr>
          <p:cNvPr id="8" name="Connettore diritto 11"/>
          <p:cNvCxnSpPr/>
          <p:nvPr/>
        </p:nvCxnSpPr>
        <p:spPr>
          <a:xfrm>
            <a:off x="7490323" y="3543446"/>
            <a:ext cx="1011915" cy="0"/>
          </a:xfrm>
          <a:prstGeom prst="line">
            <a:avLst/>
          </a:prstGeom>
          <a:noFill/>
          <a:ln w="38100" cap="flat" cmpd="sng" algn="ctr">
            <a:solidFill>
              <a:sysClr val="windowText" lastClr="000000"/>
            </a:solidFill>
            <a:prstDash val="solid"/>
            <a:miter lim="800000"/>
            <a:headEnd type="triangle" w="med" len="med"/>
            <a:tailEnd type="triangle" w="med" len="med"/>
          </a:ln>
          <a:effectLst/>
        </p:spPr>
      </p:cxnSp>
      <p:cxnSp>
        <p:nvCxnSpPr>
          <p:cNvPr id="9" name="Connettore diritto 12"/>
          <p:cNvCxnSpPr/>
          <p:nvPr/>
        </p:nvCxnSpPr>
        <p:spPr>
          <a:xfrm flipV="1">
            <a:off x="8574246" y="3564205"/>
            <a:ext cx="0" cy="430382"/>
          </a:xfrm>
          <a:prstGeom prst="line">
            <a:avLst/>
          </a:prstGeom>
          <a:noFill/>
          <a:ln w="38100" cap="flat" cmpd="sng" algn="ctr">
            <a:solidFill>
              <a:sysClr val="windowText" lastClr="000000"/>
            </a:solidFill>
            <a:prstDash val="solid"/>
            <a:miter lim="800000"/>
            <a:headEnd type="triangle" w="med" len="med"/>
            <a:tailEnd type="triangle" w="med" len="med"/>
          </a:ln>
          <a:effectLst/>
        </p:spPr>
      </p:cxnSp>
      <p:sp>
        <p:nvSpPr>
          <p:cNvPr id="10" name="CasellaDiTesto 9"/>
          <p:cNvSpPr txBox="1"/>
          <p:nvPr/>
        </p:nvSpPr>
        <p:spPr>
          <a:xfrm>
            <a:off x="7820208" y="3214764"/>
            <a:ext cx="287258" cy="369332"/>
          </a:xfrm>
          <a:prstGeom prst="rect">
            <a:avLst/>
          </a:prstGeom>
          <a:noFill/>
        </p:spPr>
        <p:txBody>
          <a:bodyPr wrap="none" rtlCol="0">
            <a:spAutoFit/>
          </a:bodyPr>
          <a:lstStyle/>
          <a:p>
            <a:pPr eaLnBrk="1" fontAlgn="auto" hangingPunct="1">
              <a:spcBef>
                <a:spcPts val="0"/>
              </a:spcBef>
              <a:spcAft>
                <a:spcPts val="0"/>
              </a:spcAft>
            </a:pPr>
            <a:r>
              <a:rPr lang="it-IT" sz="1800" b="1" dirty="0">
                <a:solidFill>
                  <a:prstClr val="black"/>
                </a:solidFill>
                <a:latin typeface="Times New Roman" pitchFamily="18" charset="0"/>
                <a:ea typeface="+mn-ea"/>
                <a:cs typeface="Times New Roman" pitchFamily="18" charset="0"/>
              </a:rPr>
              <a:t>r</a:t>
            </a:r>
          </a:p>
        </p:txBody>
      </p:sp>
      <p:sp>
        <p:nvSpPr>
          <p:cNvPr id="11" name="CasellaDiTesto 10"/>
          <p:cNvSpPr txBox="1"/>
          <p:nvPr/>
        </p:nvSpPr>
        <p:spPr>
          <a:xfrm>
            <a:off x="8574246" y="3625255"/>
            <a:ext cx="338554" cy="369332"/>
          </a:xfrm>
          <a:prstGeom prst="rect">
            <a:avLst/>
          </a:prstGeom>
          <a:noFill/>
        </p:spPr>
        <p:txBody>
          <a:bodyPr wrap="none" rtlCol="0">
            <a:spAutoFit/>
          </a:bodyPr>
          <a:lstStyle/>
          <a:p>
            <a:pPr eaLnBrk="1" fontAlgn="auto" hangingPunct="1">
              <a:spcBef>
                <a:spcPts val="0"/>
              </a:spcBef>
              <a:spcAft>
                <a:spcPts val="0"/>
              </a:spcAft>
            </a:pPr>
            <a:r>
              <a:rPr lang="it-IT" sz="1800" b="1" dirty="0">
                <a:solidFill>
                  <a:prstClr val="black"/>
                </a:solidFill>
                <a:latin typeface="Times New Roman" pitchFamily="18" charset="0"/>
                <a:ea typeface="+mn-ea"/>
                <a:cs typeface="Times New Roman" pitchFamily="18" charset="0"/>
              </a:rPr>
              <a:t>L</a:t>
            </a:r>
          </a:p>
        </p:txBody>
      </p:sp>
      <p:sp>
        <p:nvSpPr>
          <p:cNvPr id="12" name="Saetta 11"/>
          <p:cNvSpPr/>
          <p:nvPr/>
        </p:nvSpPr>
        <p:spPr bwMode="auto">
          <a:xfrm rot="9473646">
            <a:off x="6614882" y="2658725"/>
            <a:ext cx="404629" cy="1080120"/>
          </a:xfrm>
          <a:prstGeom prst="lightningBolt">
            <a:avLst/>
          </a:prstGeom>
          <a:solidFill>
            <a:srgbClr val="FF33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sp>
        <p:nvSpPr>
          <p:cNvPr id="13" name="Saetta 12"/>
          <p:cNvSpPr/>
          <p:nvPr/>
        </p:nvSpPr>
        <p:spPr bwMode="auto">
          <a:xfrm rot="14296773">
            <a:off x="7423223" y="2744670"/>
            <a:ext cx="404629" cy="1080120"/>
          </a:xfrm>
          <a:prstGeom prst="lightningBolt">
            <a:avLst/>
          </a:prstGeom>
          <a:solidFill>
            <a:srgbClr val="FF33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sp>
        <p:nvSpPr>
          <p:cNvPr id="23" name="CasellaDiTesto 22"/>
          <p:cNvSpPr txBox="1"/>
          <p:nvPr/>
        </p:nvSpPr>
        <p:spPr>
          <a:xfrm>
            <a:off x="-67518" y="188640"/>
            <a:ext cx="9139810" cy="507831"/>
          </a:xfrm>
          <a:prstGeom prst="rect">
            <a:avLst/>
          </a:prstGeom>
          <a:noFill/>
        </p:spPr>
        <p:txBody>
          <a:bodyPr wrap="none" rtlCol="0">
            <a:spAutoFit/>
          </a:bodyPr>
          <a:lstStyle/>
          <a:p>
            <a:pPr algn="ctr"/>
            <a:r>
              <a:rPr lang="it-IT" sz="2700" b="1" dirty="0" err="1">
                <a:solidFill>
                  <a:schemeClr val="bg1"/>
                </a:solidFill>
                <a:latin typeface="Times New Roman" panose="02020603050405020304" pitchFamily="18" charset="0"/>
                <a:cs typeface="Times New Roman" panose="02020603050405020304" pitchFamily="18" charset="0"/>
              </a:rPr>
              <a:t>Asymptotic</a:t>
            </a:r>
            <a:r>
              <a:rPr lang="it-IT" sz="2700" b="1" dirty="0">
                <a:solidFill>
                  <a:schemeClr val="bg1"/>
                </a:solidFill>
                <a:latin typeface="Times New Roman" panose="02020603050405020304" pitchFamily="18" charset="0"/>
                <a:cs typeface="Times New Roman" panose="02020603050405020304" pitchFamily="18" charset="0"/>
              </a:rPr>
              <a:t> temperature </a:t>
            </a:r>
            <a:r>
              <a:rPr lang="it-IT" sz="2700" b="1" dirty="0" err="1">
                <a:solidFill>
                  <a:schemeClr val="bg1"/>
                </a:solidFill>
                <a:latin typeface="Times New Roman" panose="02020603050405020304" pitchFamily="18" charset="0"/>
                <a:cs typeface="Times New Roman" panose="02020603050405020304" pitchFamily="18" charset="0"/>
              </a:rPr>
              <a:t>increase</a:t>
            </a:r>
            <a:r>
              <a:rPr lang="it-IT" sz="2700" b="1" dirty="0">
                <a:solidFill>
                  <a:schemeClr val="bg1"/>
                </a:solidFill>
                <a:latin typeface="Times New Roman" panose="02020603050405020304" pitchFamily="18" charset="0"/>
                <a:cs typeface="Times New Roman" panose="02020603050405020304" pitchFamily="18" charset="0"/>
              </a:rPr>
              <a:t>: Steady State Temperature</a:t>
            </a:r>
          </a:p>
        </p:txBody>
      </p:sp>
      <p:sp>
        <p:nvSpPr>
          <p:cNvPr id="24" name="CasellaDiTesto 23"/>
          <p:cNvSpPr txBox="1"/>
          <p:nvPr/>
        </p:nvSpPr>
        <p:spPr>
          <a:xfrm>
            <a:off x="827584" y="1628800"/>
            <a:ext cx="5184576" cy="923330"/>
          </a:xfrm>
          <a:prstGeom prst="rect">
            <a:avLst/>
          </a:prstGeom>
          <a:noFill/>
        </p:spPr>
        <p:txBody>
          <a:bodyPr wrap="square" rtlCol="0">
            <a:spAutoFit/>
          </a:bodyPr>
          <a:lstStyle/>
          <a:p>
            <a:pPr algn="ctr"/>
            <a:r>
              <a:rPr lang="it-IT" dirty="0" err="1">
                <a:solidFill>
                  <a:srgbClr val="000000"/>
                </a:solidFill>
                <a:latin typeface="Times New Roman" pitchFamily="18" charset="0"/>
                <a:cs typeface="Times New Roman" pitchFamily="18" charset="0"/>
              </a:rPr>
              <a:t>Obtained</a:t>
            </a:r>
            <a:r>
              <a:rPr lang="it-IT" dirty="0">
                <a:solidFill>
                  <a:srgbClr val="000000"/>
                </a:solidFill>
                <a:latin typeface="Times New Roman" pitchFamily="18" charset="0"/>
                <a:cs typeface="Times New Roman" pitchFamily="18" charset="0"/>
              </a:rPr>
              <a:t> from the </a:t>
            </a:r>
            <a:r>
              <a:rPr lang="it-IT" dirty="0" err="1">
                <a:solidFill>
                  <a:srgbClr val="000000"/>
                </a:solidFill>
                <a:latin typeface="Times New Roman" pitchFamily="18" charset="0"/>
                <a:cs typeface="Times New Roman" pitchFamily="18" charset="0"/>
              </a:rPr>
              <a:t>energy</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balance</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between</a:t>
            </a:r>
            <a:r>
              <a:rPr lang="it-IT" dirty="0">
                <a:solidFill>
                  <a:srgbClr val="000000"/>
                </a:solidFill>
                <a:latin typeface="Times New Roman" pitchFamily="18" charset="0"/>
                <a:cs typeface="Times New Roman" pitchFamily="18" charset="0"/>
              </a:rPr>
              <a:t> the </a:t>
            </a:r>
            <a:r>
              <a:rPr lang="it-IT" dirty="0" err="1">
                <a:solidFill>
                  <a:srgbClr val="000000"/>
                </a:solidFill>
                <a:latin typeface="Times New Roman" pitchFamily="18" charset="0"/>
                <a:cs typeface="Times New Roman" pitchFamily="18" charset="0"/>
              </a:rPr>
              <a:t>deposited</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energy</a:t>
            </a:r>
            <a:r>
              <a:rPr lang="it-IT" dirty="0">
                <a:solidFill>
                  <a:srgbClr val="000000"/>
                </a:solidFill>
                <a:latin typeface="Times New Roman" pitchFamily="18" charset="0"/>
                <a:cs typeface="Times New Roman" pitchFamily="18" charset="0"/>
              </a:rPr>
              <a:t> and the </a:t>
            </a:r>
            <a:r>
              <a:rPr lang="it-IT" dirty="0" err="1">
                <a:solidFill>
                  <a:srgbClr val="000000"/>
                </a:solidFill>
                <a:latin typeface="Times New Roman" pitchFamily="18" charset="0"/>
                <a:cs typeface="Times New Roman" pitchFamily="18" charset="0"/>
              </a:rPr>
              <a:t>dissipation</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by</a:t>
            </a:r>
            <a:r>
              <a:rPr lang="it-IT" dirty="0">
                <a:solidFill>
                  <a:srgbClr val="000000"/>
                </a:solidFill>
                <a:latin typeface="Times New Roman" pitchFamily="18" charset="0"/>
                <a:cs typeface="Times New Roman" pitchFamily="18" charset="0"/>
              </a:rPr>
              <a:t> </a:t>
            </a:r>
            <a:r>
              <a:rPr lang="it-IT" b="1" i="1" dirty="0">
                <a:solidFill>
                  <a:srgbClr val="FF0000"/>
                </a:solidFill>
                <a:latin typeface="Times New Roman" pitchFamily="18" charset="0"/>
                <a:cs typeface="Times New Roman" pitchFamily="18" charset="0"/>
              </a:rPr>
              <a:t>thermal </a:t>
            </a:r>
            <a:r>
              <a:rPr lang="it-IT" b="1" i="1" dirty="0" err="1">
                <a:solidFill>
                  <a:srgbClr val="FF0000"/>
                </a:solidFill>
                <a:latin typeface="Times New Roman" pitchFamily="18" charset="0"/>
                <a:cs typeface="Times New Roman" pitchFamily="18" charset="0"/>
              </a:rPr>
              <a:t>radiation</a:t>
            </a:r>
            <a:r>
              <a:rPr lang="it-IT" dirty="0">
                <a:solidFill>
                  <a:srgbClr val="000000"/>
                </a:solidFill>
                <a:latin typeface="Times New Roman" pitchFamily="18" charset="0"/>
                <a:cs typeface="Times New Roman" pitchFamily="18" charset="0"/>
              </a:rPr>
              <a:t> </a:t>
            </a:r>
          </a:p>
        </p:txBody>
      </p:sp>
      <p:sp>
        <p:nvSpPr>
          <p:cNvPr id="25" name="CasellaDiTesto 24"/>
          <p:cNvSpPr txBox="1"/>
          <p:nvPr/>
        </p:nvSpPr>
        <p:spPr>
          <a:xfrm>
            <a:off x="827584" y="5013176"/>
            <a:ext cx="5400600" cy="923330"/>
          </a:xfrm>
          <a:prstGeom prst="rect">
            <a:avLst/>
          </a:prstGeom>
          <a:noFill/>
        </p:spPr>
        <p:txBody>
          <a:bodyPr wrap="square" rtlCol="0">
            <a:spAutoFit/>
          </a:bodyPr>
          <a:lstStyle/>
          <a:p>
            <a:pPr algn="ctr"/>
            <a:r>
              <a:rPr lang="it-IT" b="1" dirty="0">
                <a:solidFill>
                  <a:srgbClr val="000000"/>
                </a:solidFill>
                <a:latin typeface="Times New Roman" pitchFamily="18" charset="0"/>
                <a:cs typeface="Times New Roman" pitchFamily="18" charset="0"/>
              </a:rPr>
              <a:t>ɛ</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emissivity</a:t>
            </a:r>
            <a:r>
              <a:rPr lang="it-IT" dirty="0">
                <a:solidFill>
                  <a:srgbClr val="000000"/>
                </a:solidFill>
                <a:latin typeface="Times New Roman" pitchFamily="18" charset="0"/>
                <a:cs typeface="Times New Roman" pitchFamily="18" charset="0"/>
              </a:rPr>
              <a:t>, </a:t>
            </a:r>
            <a:r>
              <a:rPr lang="el-GR" b="1" dirty="0">
                <a:solidFill>
                  <a:srgbClr val="000000"/>
                </a:solidFill>
                <a:latin typeface="Times New Roman" pitchFamily="18" charset="0"/>
                <a:cs typeface="Times New Roman" pitchFamily="18" charset="0"/>
              </a:rPr>
              <a:t>σ</a:t>
            </a:r>
            <a:r>
              <a:rPr lang="it-IT" b="1" baseline="-25000" dirty="0">
                <a:solidFill>
                  <a:srgbClr val="000000"/>
                </a:solidFill>
                <a:latin typeface="Times New Roman" pitchFamily="18" charset="0"/>
                <a:cs typeface="Times New Roman" pitchFamily="18" charset="0"/>
              </a:rPr>
              <a:t>B</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Stefan-Boltzmann</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constant</a:t>
            </a:r>
            <a:r>
              <a:rPr lang="it-IT" dirty="0">
                <a:solidFill>
                  <a:srgbClr val="000000"/>
                </a:solidFill>
                <a:latin typeface="Times New Roman" pitchFamily="18" charset="0"/>
                <a:cs typeface="Times New Roman" pitchFamily="18" charset="0"/>
              </a:rPr>
              <a:t>, </a:t>
            </a:r>
            <a:r>
              <a:rPr lang="it-IT" b="1" dirty="0" err="1">
                <a:solidFill>
                  <a:srgbClr val="000000"/>
                </a:solidFill>
                <a:latin typeface="Times New Roman" pitchFamily="18" charset="0"/>
                <a:cs typeface="Times New Roman" pitchFamily="18" charset="0"/>
              </a:rPr>
              <a:t>T</a:t>
            </a:r>
            <a:r>
              <a:rPr lang="it-IT" b="1" baseline="-25000" dirty="0" err="1">
                <a:solidFill>
                  <a:srgbClr val="000000"/>
                </a:solidFill>
                <a:latin typeface="Times New Roman" pitchFamily="18" charset="0"/>
                <a:cs typeface="Times New Roman" pitchFamily="18" charset="0"/>
              </a:rPr>
              <a:t>rep</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pulse</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train</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repetition</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period</a:t>
            </a:r>
            <a:r>
              <a:rPr lang="it-IT" dirty="0">
                <a:solidFill>
                  <a:srgbClr val="000000"/>
                </a:solidFill>
                <a:latin typeface="Times New Roman" pitchFamily="18" charset="0"/>
                <a:cs typeface="Times New Roman" pitchFamily="18" charset="0"/>
              </a:rPr>
              <a:t>, </a:t>
            </a:r>
            <a:r>
              <a:rPr lang="it-IT" b="1" dirty="0" err="1">
                <a:solidFill>
                  <a:srgbClr val="000000"/>
                </a:solidFill>
                <a:latin typeface="Times New Roman" pitchFamily="18" charset="0"/>
                <a:cs typeface="Times New Roman" pitchFamily="18" charset="0"/>
              </a:rPr>
              <a:t>C</a:t>
            </a:r>
            <a:r>
              <a:rPr lang="it-IT" b="1" baseline="-25000" dirty="0" err="1">
                <a:solidFill>
                  <a:srgbClr val="000000"/>
                </a:solidFill>
                <a:latin typeface="Times New Roman" pitchFamily="18" charset="0"/>
                <a:cs typeface="Times New Roman" pitchFamily="18" charset="0"/>
              </a:rPr>
              <a:t>max</a:t>
            </a:r>
            <a:r>
              <a:rPr lang="it-IT" b="1" baseline="-25000" dirty="0">
                <a:solidFill>
                  <a:srgbClr val="000000"/>
                </a:solidFill>
                <a:latin typeface="Times New Roman" pitchFamily="18" charset="0"/>
                <a:cs typeface="Times New Roman" pitchFamily="18" charset="0"/>
              </a:rPr>
              <a:t>,a</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deposited</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energy</a:t>
            </a:r>
            <a:r>
              <a:rPr lang="it-IT" dirty="0">
                <a:solidFill>
                  <a:srgbClr val="000000"/>
                </a:solidFill>
                <a:latin typeface="Times New Roman" pitchFamily="18" charset="0"/>
                <a:cs typeface="Times New Roman" pitchFamily="18" charset="0"/>
              </a:rPr>
              <a:t> density </a:t>
            </a:r>
            <a:r>
              <a:rPr lang="it-IT" dirty="0" err="1">
                <a:solidFill>
                  <a:srgbClr val="000000"/>
                </a:solidFill>
                <a:latin typeface="Times New Roman" pitchFamily="18" charset="0"/>
                <a:cs typeface="Times New Roman" pitchFamily="18" charset="0"/>
              </a:rPr>
              <a:t>peak</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by</a:t>
            </a:r>
            <a:r>
              <a:rPr lang="it-IT" dirty="0">
                <a:solidFill>
                  <a:srgbClr val="000000"/>
                </a:solidFill>
                <a:latin typeface="Times New Roman" pitchFamily="18" charset="0"/>
                <a:cs typeface="Times New Roman" pitchFamily="18" charset="0"/>
              </a:rPr>
              <a:t> the </a:t>
            </a:r>
            <a:r>
              <a:rPr lang="it-IT" dirty="0" err="1">
                <a:solidFill>
                  <a:srgbClr val="000000"/>
                </a:solidFill>
                <a:latin typeface="Times New Roman" pitchFamily="18" charset="0"/>
                <a:cs typeface="Times New Roman" pitchFamily="18" charset="0"/>
              </a:rPr>
              <a:t>Fluka</a:t>
            </a:r>
            <a:r>
              <a:rPr lang="it-IT" dirty="0">
                <a:solidFill>
                  <a:srgbClr val="000000"/>
                </a:solidFill>
                <a:latin typeface="Times New Roman" pitchFamily="18" charset="0"/>
                <a:cs typeface="Times New Roman" pitchFamily="18" charset="0"/>
              </a:rPr>
              <a:t> data  </a:t>
            </a:r>
          </a:p>
        </p:txBody>
      </p:sp>
      <p:sp>
        <p:nvSpPr>
          <p:cNvPr id="28"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29"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30"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16</a:t>
            </a:fld>
            <a:endParaRPr lang="it-IT" sz="1200" dirty="0">
              <a:solidFill>
                <a:schemeClr val="tx1"/>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print"/>
          <a:stretch>
            <a:fillRect/>
          </a:stretch>
        </p:blipFill>
        <p:spPr>
          <a:xfrm>
            <a:off x="899592" y="476672"/>
            <a:ext cx="7514235" cy="5544616"/>
          </a:xfrm>
          <a:prstGeom prst="rect">
            <a:avLst/>
          </a:prstGeom>
        </p:spPr>
      </p:pic>
      <p:sp>
        <p:nvSpPr>
          <p:cNvPr id="3" name="CasellaDiTesto 2"/>
          <p:cNvSpPr txBox="1"/>
          <p:nvPr/>
        </p:nvSpPr>
        <p:spPr>
          <a:xfrm>
            <a:off x="2051720" y="1916832"/>
            <a:ext cx="2218889" cy="307777"/>
          </a:xfrm>
          <a:prstGeom prst="rect">
            <a:avLst/>
          </a:prstGeom>
          <a:noFill/>
        </p:spPr>
        <p:txBody>
          <a:bodyPr wrap="square" rtlCol="0">
            <a:spAutoFit/>
          </a:bodyPr>
          <a:lstStyle/>
          <a:p>
            <a:pPr algn="ctr"/>
            <a:r>
              <a:rPr lang="it-IT" sz="1400" b="1" dirty="0">
                <a:solidFill>
                  <a:srgbClr val="000000"/>
                </a:solidFill>
                <a:latin typeface="Times New Roman" pitchFamily="18" charset="0"/>
                <a:cs typeface="Times New Roman" pitchFamily="18" charset="0"/>
              </a:rPr>
              <a:t>Steady State Temperature</a:t>
            </a:r>
          </a:p>
        </p:txBody>
      </p:sp>
      <p:sp>
        <p:nvSpPr>
          <p:cNvPr id="4" name="CasellaDiTesto 3"/>
          <p:cNvSpPr txBox="1"/>
          <p:nvPr/>
        </p:nvSpPr>
        <p:spPr>
          <a:xfrm>
            <a:off x="4427984" y="2780928"/>
            <a:ext cx="1605497" cy="369332"/>
          </a:xfrm>
          <a:prstGeom prst="rect">
            <a:avLst/>
          </a:prstGeom>
          <a:noFill/>
        </p:spPr>
        <p:txBody>
          <a:bodyPr wrap="square" rtlCol="0">
            <a:spAutoFit/>
          </a:bodyPr>
          <a:lstStyle/>
          <a:p>
            <a:r>
              <a:rPr lang="it-IT" b="1" dirty="0">
                <a:solidFill>
                  <a:srgbClr val="FF0000"/>
                </a:solidFill>
                <a:latin typeface="Times New Roman" pitchFamily="18" charset="0"/>
                <a:cs typeface="Times New Roman" pitchFamily="18" charset="0"/>
              </a:rPr>
              <a:t>FDTD </a:t>
            </a:r>
            <a:r>
              <a:rPr lang="it-IT" b="1" dirty="0" err="1">
                <a:solidFill>
                  <a:srgbClr val="FF0000"/>
                </a:solidFill>
                <a:latin typeface="Times New Roman" pitchFamily="18" charset="0"/>
                <a:cs typeface="Times New Roman" pitchFamily="18" charset="0"/>
              </a:rPr>
              <a:t>model</a:t>
            </a:r>
            <a:endParaRPr lang="it-IT" b="1" dirty="0">
              <a:solidFill>
                <a:srgbClr val="FF0000"/>
              </a:solidFill>
              <a:latin typeface="Times New Roman" pitchFamily="18" charset="0"/>
              <a:cs typeface="Times New Roman" pitchFamily="18" charset="0"/>
            </a:endParaRPr>
          </a:p>
        </p:txBody>
      </p:sp>
      <p:sp>
        <p:nvSpPr>
          <p:cNvPr id="5" name="CasellaDiTesto 4"/>
          <p:cNvSpPr txBox="1"/>
          <p:nvPr/>
        </p:nvSpPr>
        <p:spPr>
          <a:xfrm>
            <a:off x="6391852" y="4221088"/>
            <a:ext cx="1852556" cy="369332"/>
          </a:xfrm>
          <a:prstGeom prst="rect">
            <a:avLst/>
          </a:prstGeom>
          <a:noFill/>
        </p:spPr>
        <p:txBody>
          <a:bodyPr wrap="square" rtlCol="0">
            <a:spAutoFit/>
          </a:bodyPr>
          <a:lstStyle/>
          <a:p>
            <a:r>
              <a:rPr lang="it-IT" b="1" dirty="0">
                <a:solidFill>
                  <a:srgbClr val="002060"/>
                </a:solidFill>
                <a:latin typeface="Times New Roman" pitchFamily="18" charset="0"/>
                <a:cs typeface="Times New Roman" pitchFamily="18" charset="0"/>
              </a:rPr>
              <a:t>Energy </a:t>
            </a:r>
            <a:r>
              <a:rPr lang="it-IT" b="1" dirty="0" err="1">
                <a:solidFill>
                  <a:srgbClr val="002060"/>
                </a:solidFill>
                <a:latin typeface="Times New Roman" pitchFamily="18" charset="0"/>
                <a:cs typeface="Times New Roman" pitchFamily="18" charset="0"/>
              </a:rPr>
              <a:t>Balance</a:t>
            </a:r>
            <a:endParaRPr lang="it-IT" b="1" dirty="0">
              <a:solidFill>
                <a:srgbClr val="002060"/>
              </a:solidFill>
              <a:latin typeface="Times New Roman" pitchFamily="18" charset="0"/>
              <a:cs typeface="Times New Roman" pitchFamily="18" charset="0"/>
            </a:endParaRPr>
          </a:p>
        </p:txBody>
      </p:sp>
      <p:sp>
        <p:nvSpPr>
          <p:cNvPr id="6" name="CasellaDiTesto 5"/>
          <p:cNvSpPr txBox="1"/>
          <p:nvPr/>
        </p:nvSpPr>
        <p:spPr>
          <a:xfrm rot="16200000">
            <a:off x="-752707" y="3065076"/>
            <a:ext cx="3961463" cy="3688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Temperature  rise in the beam </a:t>
            </a:r>
            <a:r>
              <a:rPr kumimoji="0" lang="it-IT" sz="18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centre</a:t>
            </a: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K</a:t>
            </a:r>
            <a:endParaRPr kumimoji="0" lang="it-IT" sz="1800" b="1" i="0" u="none" strike="noStrike" kern="1200" cap="none" spc="0" normalizeH="0" baseline="30000" noProof="0" dirty="0">
              <a:ln>
                <a:noFill/>
              </a:ln>
              <a:solidFill>
                <a:prstClr val="black"/>
              </a:solidFill>
              <a:effectLst/>
              <a:uLnTx/>
              <a:uFillTx/>
              <a:latin typeface="Times New Roman" pitchFamily="18" charset="0"/>
              <a:ea typeface="+mn-ea"/>
              <a:cs typeface="Times New Roman" pitchFamily="18" charset="0"/>
            </a:endParaRPr>
          </a:p>
        </p:txBody>
      </p:sp>
      <p:sp>
        <p:nvSpPr>
          <p:cNvPr id="7" name="CasellaDiTesto 6"/>
          <p:cNvSpPr txBox="1"/>
          <p:nvPr/>
        </p:nvSpPr>
        <p:spPr>
          <a:xfrm>
            <a:off x="4427984" y="5589240"/>
            <a:ext cx="897427" cy="350400"/>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Time</a:t>
            </a: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s</a:t>
            </a:r>
          </a:p>
        </p:txBody>
      </p:sp>
      <p:sp>
        <p:nvSpPr>
          <p:cNvPr id="8" name="Rettangolo 7"/>
          <p:cNvSpPr/>
          <p:nvPr/>
        </p:nvSpPr>
        <p:spPr>
          <a:xfrm>
            <a:off x="3275856" y="620688"/>
            <a:ext cx="3456384"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10" name="CasellaDiTesto 9"/>
          <p:cNvSpPr txBox="1"/>
          <p:nvPr/>
        </p:nvSpPr>
        <p:spPr>
          <a:xfrm>
            <a:off x="179512" y="116632"/>
            <a:ext cx="8496944" cy="769441"/>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Comparison between the numerical model and the model based on the energy balance for the Beryllium target</a:t>
            </a:r>
            <a:endParaRPr lang="it-IT" sz="2200" b="1" dirty="0">
              <a:solidFill>
                <a:schemeClr val="bg1"/>
              </a:solidFill>
              <a:latin typeface="Times New Roman"/>
            </a:endParaRPr>
          </a:p>
        </p:txBody>
      </p:sp>
      <p:sp>
        <p:nvSpPr>
          <p:cNvPr id="11" name="CasellaDiTesto 10"/>
          <p:cNvSpPr txBox="1"/>
          <p:nvPr/>
        </p:nvSpPr>
        <p:spPr>
          <a:xfrm>
            <a:off x="1979712" y="1196752"/>
            <a:ext cx="1351588" cy="307777"/>
          </a:xfrm>
          <a:prstGeom prst="rect">
            <a:avLst/>
          </a:prstGeom>
          <a:noFill/>
        </p:spPr>
        <p:txBody>
          <a:bodyPr wrap="none" rtlCol="0">
            <a:spAutoFit/>
          </a:bodyPr>
          <a:lstStyle/>
          <a:p>
            <a:r>
              <a:rPr lang="it-IT" sz="1400" b="1" dirty="0">
                <a:solidFill>
                  <a:srgbClr val="000000"/>
                </a:solidFill>
                <a:latin typeface="Times New Roman" pitchFamily="18" charset="0"/>
                <a:cs typeface="Times New Roman" pitchFamily="18" charset="0"/>
              </a:rPr>
              <a:t>5mm </a:t>
            </a:r>
            <a:r>
              <a:rPr lang="it-IT" sz="1400" b="1" dirty="0" err="1">
                <a:solidFill>
                  <a:srgbClr val="000000"/>
                </a:solidFill>
                <a:latin typeface="Times New Roman" pitchFamily="18" charset="0"/>
                <a:cs typeface="Times New Roman" pitchFamily="18" charset="0"/>
              </a:rPr>
              <a:t>Structure</a:t>
            </a:r>
            <a:endParaRPr lang="it-IT" sz="1400" b="1" dirty="0">
              <a:solidFill>
                <a:srgbClr val="000000"/>
              </a:solidFill>
              <a:latin typeface="Times New Roman" pitchFamily="18" charset="0"/>
              <a:cs typeface="Times New Roman" pitchFamily="18" charset="0"/>
            </a:endParaRPr>
          </a:p>
        </p:txBody>
      </p:sp>
      <p:sp>
        <p:nvSpPr>
          <p:cNvPr id="12" name="CasellaDiTesto 11"/>
          <p:cNvSpPr txBox="1"/>
          <p:nvPr/>
        </p:nvSpPr>
        <p:spPr>
          <a:xfrm>
            <a:off x="1907704" y="2420888"/>
            <a:ext cx="2232248" cy="954107"/>
          </a:xfrm>
          <a:prstGeom prst="rect">
            <a:avLst/>
          </a:prstGeom>
          <a:solidFill>
            <a:schemeClr val="bg1"/>
          </a:solidFill>
          <a:ln w="12700">
            <a:solidFill>
              <a:schemeClr val="tx1"/>
            </a:solidFill>
          </a:ln>
        </p:spPr>
        <p:txBody>
          <a:bodyPr wrap="square" rtlCol="0">
            <a:spAutoFit/>
          </a:bodyPr>
          <a:lstStyle/>
          <a:p>
            <a:pPr algn="ctr"/>
            <a:r>
              <a:rPr lang="it-IT" sz="1400" dirty="0" err="1">
                <a:latin typeface="Times New Roman" pitchFamily="18" charset="0"/>
                <a:cs typeface="Times New Roman" pitchFamily="18" charset="0"/>
              </a:rPr>
              <a:t>Simulations</a:t>
            </a:r>
            <a:r>
              <a:rPr lang="it-IT" sz="1400" dirty="0">
                <a:latin typeface="Times New Roman" pitchFamily="18" charset="0"/>
                <a:cs typeface="Times New Roman" pitchFamily="18" charset="0"/>
              </a:rPr>
              <a:t> </a:t>
            </a:r>
            <a:r>
              <a:rPr lang="it-IT" sz="1400" dirty="0" err="1">
                <a:latin typeface="Times New Roman" pitchFamily="18" charset="0"/>
                <a:cs typeface="Times New Roman" pitchFamily="18" charset="0"/>
              </a:rPr>
              <a:t>performed</a:t>
            </a:r>
            <a:r>
              <a:rPr lang="it-IT" sz="1400" dirty="0">
                <a:latin typeface="Times New Roman" pitchFamily="18" charset="0"/>
                <a:cs typeface="Times New Roman" pitchFamily="18" charset="0"/>
              </a:rPr>
              <a:t> for a </a:t>
            </a:r>
            <a:r>
              <a:rPr lang="it-IT" sz="1400" dirty="0" err="1">
                <a:latin typeface="Times New Roman" pitchFamily="18" charset="0"/>
                <a:cs typeface="Times New Roman" pitchFamily="18" charset="0"/>
              </a:rPr>
              <a:t>reduced</a:t>
            </a:r>
            <a:r>
              <a:rPr lang="it-IT" sz="1400" dirty="0">
                <a:latin typeface="Times New Roman" pitchFamily="18" charset="0"/>
                <a:cs typeface="Times New Roman" pitchFamily="18" charset="0"/>
              </a:rPr>
              <a:t> </a:t>
            </a:r>
            <a:r>
              <a:rPr lang="it-IT" sz="1400" dirty="0" err="1">
                <a:latin typeface="Times New Roman" pitchFamily="18" charset="0"/>
                <a:cs typeface="Times New Roman" pitchFamily="18" charset="0"/>
              </a:rPr>
              <a:t>structure</a:t>
            </a:r>
            <a:r>
              <a:rPr lang="it-IT" sz="1400" dirty="0">
                <a:latin typeface="Times New Roman" pitchFamily="18" charset="0"/>
                <a:cs typeface="Times New Roman" pitchFamily="18" charset="0"/>
              </a:rPr>
              <a:t> in </a:t>
            </a:r>
            <a:r>
              <a:rPr lang="it-IT" sz="1400" dirty="0" err="1">
                <a:latin typeface="Times New Roman" pitchFamily="18" charset="0"/>
                <a:cs typeface="Times New Roman" pitchFamily="18" charset="0"/>
              </a:rPr>
              <a:t>order</a:t>
            </a:r>
            <a:r>
              <a:rPr lang="it-IT" sz="1400" dirty="0">
                <a:latin typeface="Times New Roman" pitchFamily="18" charset="0"/>
                <a:cs typeface="Times New Roman" pitchFamily="18" charset="0"/>
              </a:rPr>
              <a:t> </a:t>
            </a:r>
            <a:r>
              <a:rPr lang="it-IT" sz="1400" dirty="0" err="1">
                <a:latin typeface="Times New Roman" pitchFamily="18" charset="0"/>
                <a:cs typeface="Times New Roman" pitchFamily="18" charset="0"/>
              </a:rPr>
              <a:t>to</a:t>
            </a:r>
            <a:r>
              <a:rPr lang="it-IT" sz="1400" dirty="0">
                <a:latin typeface="Times New Roman" pitchFamily="18" charset="0"/>
                <a:cs typeface="Times New Roman" pitchFamily="18" charset="0"/>
              </a:rPr>
              <a:t> validate the </a:t>
            </a:r>
            <a:r>
              <a:rPr lang="it-IT" sz="1400" dirty="0" err="1">
                <a:latin typeface="Times New Roman" pitchFamily="18" charset="0"/>
                <a:cs typeface="Times New Roman" pitchFamily="18" charset="0"/>
              </a:rPr>
              <a:t>models</a:t>
            </a:r>
            <a:r>
              <a:rPr lang="it-IT" sz="1400" dirty="0">
                <a:latin typeface="Times New Roman" pitchFamily="18" charset="0"/>
                <a:cs typeface="Times New Roman" pitchFamily="18" charset="0"/>
              </a:rPr>
              <a:t> and reduce the </a:t>
            </a:r>
            <a:r>
              <a:rPr lang="it-IT" sz="1400" dirty="0" err="1">
                <a:latin typeface="Times New Roman" pitchFamily="18" charset="0"/>
                <a:cs typeface="Times New Roman" pitchFamily="18" charset="0"/>
              </a:rPr>
              <a:t>calculation</a:t>
            </a:r>
            <a:r>
              <a:rPr lang="it-IT" sz="1400" dirty="0">
                <a:latin typeface="Times New Roman" pitchFamily="18" charset="0"/>
                <a:cs typeface="Times New Roman" pitchFamily="18" charset="0"/>
              </a:rPr>
              <a:t> </a:t>
            </a:r>
            <a:r>
              <a:rPr lang="it-IT" sz="1400" dirty="0" err="1">
                <a:latin typeface="Times New Roman" pitchFamily="18" charset="0"/>
                <a:cs typeface="Times New Roman" pitchFamily="18" charset="0"/>
              </a:rPr>
              <a:t>time</a:t>
            </a:r>
            <a:r>
              <a:rPr lang="it-IT" sz="1400" dirty="0">
                <a:latin typeface="Times New Roman" pitchFamily="18" charset="0"/>
                <a:cs typeface="Times New Roman" pitchFamily="18" charset="0"/>
              </a:rPr>
              <a:t>.</a:t>
            </a:r>
          </a:p>
        </p:txBody>
      </p:sp>
      <p:sp>
        <p:nvSpPr>
          <p:cNvPr id="13"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14"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15"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17</a:t>
            </a:fld>
            <a:endParaRPr lang="it-IT" sz="1200" dirty="0">
              <a:solidFill>
                <a:schemeClr val="tx1"/>
              </a:solidFill>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2" cstate="print"/>
          <a:srcRect/>
          <a:stretch>
            <a:fillRect/>
          </a:stretch>
        </p:blipFill>
        <p:spPr bwMode="auto">
          <a:xfrm>
            <a:off x="827584" y="980728"/>
            <a:ext cx="7513637" cy="4736207"/>
          </a:xfrm>
          <a:prstGeom prst="rect">
            <a:avLst/>
          </a:prstGeom>
          <a:noFill/>
          <a:ln w="9525">
            <a:noFill/>
            <a:miter lim="800000"/>
            <a:headEnd/>
            <a:tailEnd/>
          </a:ln>
        </p:spPr>
      </p:pic>
      <p:sp>
        <p:nvSpPr>
          <p:cNvPr id="3" name="CasellaDiTesto 2"/>
          <p:cNvSpPr txBox="1"/>
          <p:nvPr/>
        </p:nvSpPr>
        <p:spPr>
          <a:xfrm>
            <a:off x="1907704" y="2492896"/>
            <a:ext cx="2218889" cy="307777"/>
          </a:xfrm>
          <a:prstGeom prst="rect">
            <a:avLst/>
          </a:prstGeom>
          <a:noFill/>
        </p:spPr>
        <p:txBody>
          <a:bodyPr wrap="square" rtlCol="0">
            <a:spAutoFit/>
          </a:bodyPr>
          <a:lstStyle/>
          <a:p>
            <a:pPr algn="ctr"/>
            <a:r>
              <a:rPr lang="it-IT" sz="1400" b="1" dirty="0">
                <a:solidFill>
                  <a:srgbClr val="000000"/>
                </a:solidFill>
                <a:latin typeface="Times New Roman" pitchFamily="18" charset="0"/>
                <a:cs typeface="Times New Roman" pitchFamily="18" charset="0"/>
              </a:rPr>
              <a:t>Steady State Temperature</a:t>
            </a:r>
          </a:p>
        </p:txBody>
      </p:sp>
      <p:sp>
        <p:nvSpPr>
          <p:cNvPr id="4" name="CasellaDiTesto 3"/>
          <p:cNvSpPr txBox="1"/>
          <p:nvPr/>
        </p:nvSpPr>
        <p:spPr>
          <a:xfrm>
            <a:off x="4067944" y="2132856"/>
            <a:ext cx="1605497" cy="369332"/>
          </a:xfrm>
          <a:prstGeom prst="rect">
            <a:avLst/>
          </a:prstGeom>
          <a:noFill/>
        </p:spPr>
        <p:txBody>
          <a:bodyPr wrap="square" rtlCol="0">
            <a:spAutoFit/>
          </a:bodyPr>
          <a:lstStyle/>
          <a:p>
            <a:r>
              <a:rPr lang="it-IT" b="1" dirty="0">
                <a:solidFill>
                  <a:srgbClr val="FF0000"/>
                </a:solidFill>
                <a:latin typeface="Times New Roman" pitchFamily="18" charset="0"/>
                <a:cs typeface="Times New Roman" pitchFamily="18" charset="0"/>
              </a:rPr>
              <a:t>FDTD </a:t>
            </a:r>
            <a:r>
              <a:rPr lang="it-IT" b="1" dirty="0" err="1">
                <a:solidFill>
                  <a:srgbClr val="FF0000"/>
                </a:solidFill>
                <a:latin typeface="Times New Roman" pitchFamily="18" charset="0"/>
                <a:cs typeface="Times New Roman" pitchFamily="18" charset="0"/>
              </a:rPr>
              <a:t>model</a:t>
            </a:r>
            <a:endParaRPr lang="it-IT" b="1" dirty="0">
              <a:solidFill>
                <a:srgbClr val="FF0000"/>
              </a:solidFill>
              <a:latin typeface="Times New Roman" pitchFamily="18" charset="0"/>
              <a:cs typeface="Times New Roman" pitchFamily="18" charset="0"/>
            </a:endParaRPr>
          </a:p>
        </p:txBody>
      </p:sp>
      <p:sp>
        <p:nvSpPr>
          <p:cNvPr id="5" name="CasellaDiTesto 4"/>
          <p:cNvSpPr txBox="1"/>
          <p:nvPr/>
        </p:nvSpPr>
        <p:spPr>
          <a:xfrm>
            <a:off x="6156176" y="3356992"/>
            <a:ext cx="1852556" cy="369332"/>
          </a:xfrm>
          <a:prstGeom prst="rect">
            <a:avLst/>
          </a:prstGeom>
          <a:noFill/>
        </p:spPr>
        <p:txBody>
          <a:bodyPr wrap="square" rtlCol="0">
            <a:spAutoFit/>
          </a:bodyPr>
          <a:lstStyle/>
          <a:p>
            <a:r>
              <a:rPr lang="it-IT" b="1" dirty="0">
                <a:solidFill>
                  <a:srgbClr val="002060"/>
                </a:solidFill>
                <a:latin typeface="Times New Roman" pitchFamily="18" charset="0"/>
                <a:cs typeface="Times New Roman" pitchFamily="18" charset="0"/>
              </a:rPr>
              <a:t>Energy </a:t>
            </a:r>
            <a:r>
              <a:rPr lang="it-IT" b="1" dirty="0" err="1">
                <a:solidFill>
                  <a:srgbClr val="002060"/>
                </a:solidFill>
                <a:latin typeface="Times New Roman" pitchFamily="18" charset="0"/>
                <a:cs typeface="Times New Roman" pitchFamily="18" charset="0"/>
              </a:rPr>
              <a:t>Balance</a:t>
            </a:r>
            <a:endParaRPr lang="it-IT" b="1" dirty="0">
              <a:solidFill>
                <a:srgbClr val="002060"/>
              </a:solidFill>
              <a:latin typeface="Times New Roman" pitchFamily="18" charset="0"/>
              <a:cs typeface="Times New Roman" pitchFamily="18" charset="0"/>
            </a:endParaRPr>
          </a:p>
        </p:txBody>
      </p:sp>
      <p:sp>
        <p:nvSpPr>
          <p:cNvPr id="6" name="CasellaDiTesto 5"/>
          <p:cNvSpPr txBox="1"/>
          <p:nvPr/>
        </p:nvSpPr>
        <p:spPr>
          <a:xfrm rot="16200000">
            <a:off x="-896722" y="3425117"/>
            <a:ext cx="3961463" cy="368832"/>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Temperature  rise in the beam </a:t>
            </a:r>
            <a:r>
              <a:rPr kumimoji="0" lang="it-IT" sz="18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centre</a:t>
            </a: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K</a:t>
            </a:r>
            <a:endParaRPr kumimoji="0" lang="it-IT" sz="1800" b="1" i="0" u="none" strike="noStrike" kern="1200" cap="none" spc="0" normalizeH="0" baseline="30000" noProof="0" dirty="0">
              <a:ln>
                <a:noFill/>
              </a:ln>
              <a:solidFill>
                <a:prstClr val="black"/>
              </a:solidFill>
              <a:effectLst/>
              <a:uLnTx/>
              <a:uFillTx/>
              <a:latin typeface="Times New Roman" pitchFamily="18" charset="0"/>
              <a:ea typeface="+mn-ea"/>
              <a:cs typeface="Times New Roman" pitchFamily="18" charset="0"/>
            </a:endParaRPr>
          </a:p>
        </p:txBody>
      </p:sp>
      <p:sp>
        <p:nvSpPr>
          <p:cNvPr id="8" name="Rettangolo 7"/>
          <p:cNvSpPr/>
          <p:nvPr/>
        </p:nvSpPr>
        <p:spPr>
          <a:xfrm>
            <a:off x="3275856" y="620688"/>
            <a:ext cx="3456384"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10" name="CasellaDiTesto 9"/>
          <p:cNvSpPr txBox="1"/>
          <p:nvPr/>
        </p:nvSpPr>
        <p:spPr>
          <a:xfrm>
            <a:off x="179512" y="116632"/>
            <a:ext cx="8496944" cy="769441"/>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Comparison between the numerical model and the model based on the energy balance for the Carbon target</a:t>
            </a:r>
            <a:endParaRPr lang="it-IT" sz="2200" b="1" dirty="0">
              <a:solidFill>
                <a:schemeClr val="bg1"/>
              </a:solidFill>
              <a:latin typeface="Times New Roman"/>
            </a:endParaRPr>
          </a:p>
        </p:txBody>
      </p:sp>
      <p:sp>
        <p:nvSpPr>
          <p:cNvPr id="11" name="CasellaDiTesto 10"/>
          <p:cNvSpPr txBox="1"/>
          <p:nvPr/>
        </p:nvSpPr>
        <p:spPr>
          <a:xfrm>
            <a:off x="1763688" y="1700808"/>
            <a:ext cx="1351588" cy="307777"/>
          </a:xfrm>
          <a:prstGeom prst="rect">
            <a:avLst/>
          </a:prstGeom>
          <a:noFill/>
        </p:spPr>
        <p:txBody>
          <a:bodyPr wrap="none" rtlCol="0">
            <a:spAutoFit/>
          </a:bodyPr>
          <a:lstStyle/>
          <a:p>
            <a:r>
              <a:rPr lang="it-IT" sz="1400" b="1" dirty="0">
                <a:solidFill>
                  <a:srgbClr val="000000"/>
                </a:solidFill>
                <a:latin typeface="Times New Roman" pitchFamily="18" charset="0"/>
                <a:cs typeface="Times New Roman" pitchFamily="18" charset="0"/>
              </a:rPr>
              <a:t>5mm </a:t>
            </a:r>
            <a:r>
              <a:rPr lang="it-IT" sz="1400" b="1" dirty="0" err="1">
                <a:solidFill>
                  <a:srgbClr val="000000"/>
                </a:solidFill>
                <a:latin typeface="Times New Roman" pitchFamily="18" charset="0"/>
                <a:cs typeface="Times New Roman" pitchFamily="18" charset="0"/>
              </a:rPr>
              <a:t>Structure</a:t>
            </a:r>
            <a:endParaRPr lang="it-IT" sz="1400" b="1" dirty="0">
              <a:solidFill>
                <a:srgbClr val="000000"/>
              </a:solidFill>
              <a:latin typeface="Times New Roman" pitchFamily="18" charset="0"/>
              <a:cs typeface="Times New Roman" pitchFamily="18" charset="0"/>
            </a:endParaRPr>
          </a:p>
        </p:txBody>
      </p:sp>
      <p:sp>
        <p:nvSpPr>
          <p:cNvPr id="7" name="CasellaDiTesto 6"/>
          <p:cNvSpPr txBox="1"/>
          <p:nvPr/>
        </p:nvSpPr>
        <p:spPr>
          <a:xfrm>
            <a:off x="4499992" y="5445224"/>
            <a:ext cx="897427" cy="350400"/>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Time</a:t>
            </a: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s</a:t>
            </a:r>
          </a:p>
        </p:txBody>
      </p:sp>
      <p:sp>
        <p:nvSpPr>
          <p:cNvPr id="14" name="Rettangolo 13"/>
          <p:cNvSpPr/>
          <p:nvPr/>
        </p:nvSpPr>
        <p:spPr>
          <a:xfrm>
            <a:off x="3275856" y="980728"/>
            <a:ext cx="3456384"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6" name="Connettore 1 15"/>
          <p:cNvCxnSpPr/>
          <p:nvPr/>
        </p:nvCxnSpPr>
        <p:spPr>
          <a:xfrm flipH="1">
            <a:off x="1763688" y="2924944"/>
            <a:ext cx="547260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5940152" y="4149080"/>
            <a:ext cx="2160240" cy="954107"/>
          </a:xfrm>
          <a:prstGeom prst="rect">
            <a:avLst/>
          </a:prstGeom>
          <a:solidFill>
            <a:schemeClr val="bg1"/>
          </a:solidFill>
          <a:ln w="12700">
            <a:solidFill>
              <a:schemeClr val="tx1"/>
            </a:solidFill>
          </a:ln>
        </p:spPr>
        <p:txBody>
          <a:bodyPr wrap="square" rtlCol="0">
            <a:spAutoFit/>
          </a:bodyPr>
          <a:lstStyle/>
          <a:p>
            <a:pPr algn="ctr"/>
            <a:r>
              <a:rPr lang="it-IT" sz="1400" dirty="0" err="1">
                <a:latin typeface="Times New Roman" pitchFamily="18" charset="0"/>
                <a:cs typeface="Times New Roman" pitchFamily="18" charset="0"/>
              </a:rPr>
              <a:t>Simulations</a:t>
            </a:r>
            <a:r>
              <a:rPr lang="it-IT" sz="1400" dirty="0">
                <a:latin typeface="Times New Roman" pitchFamily="18" charset="0"/>
                <a:cs typeface="Times New Roman" pitchFamily="18" charset="0"/>
              </a:rPr>
              <a:t> </a:t>
            </a:r>
            <a:r>
              <a:rPr lang="it-IT" sz="1400" dirty="0" err="1">
                <a:latin typeface="Times New Roman" pitchFamily="18" charset="0"/>
                <a:cs typeface="Times New Roman" pitchFamily="18" charset="0"/>
              </a:rPr>
              <a:t>performed</a:t>
            </a:r>
            <a:r>
              <a:rPr lang="it-IT" sz="1400" dirty="0">
                <a:latin typeface="Times New Roman" pitchFamily="18" charset="0"/>
                <a:cs typeface="Times New Roman" pitchFamily="18" charset="0"/>
              </a:rPr>
              <a:t> for a </a:t>
            </a:r>
            <a:r>
              <a:rPr lang="it-IT" sz="1400" dirty="0" err="1">
                <a:latin typeface="Times New Roman" pitchFamily="18" charset="0"/>
                <a:cs typeface="Times New Roman" pitchFamily="18" charset="0"/>
              </a:rPr>
              <a:t>reduced</a:t>
            </a:r>
            <a:r>
              <a:rPr lang="it-IT" sz="1400" dirty="0">
                <a:latin typeface="Times New Roman" pitchFamily="18" charset="0"/>
                <a:cs typeface="Times New Roman" pitchFamily="18" charset="0"/>
              </a:rPr>
              <a:t> </a:t>
            </a:r>
            <a:r>
              <a:rPr lang="it-IT" sz="1400" dirty="0" err="1">
                <a:latin typeface="Times New Roman" pitchFamily="18" charset="0"/>
                <a:cs typeface="Times New Roman" pitchFamily="18" charset="0"/>
              </a:rPr>
              <a:t>structure</a:t>
            </a:r>
            <a:r>
              <a:rPr lang="it-IT" sz="1400" dirty="0">
                <a:latin typeface="Times New Roman" pitchFamily="18" charset="0"/>
                <a:cs typeface="Times New Roman" pitchFamily="18" charset="0"/>
              </a:rPr>
              <a:t> in </a:t>
            </a:r>
            <a:r>
              <a:rPr lang="it-IT" sz="1400" dirty="0" err="1">
                <a:latin typeface="Times New Roman" pitchFamily="18" charset="0"/>
                <a:cs typeface="Times New Roman" pitchFamily="18" charset="0"/>
              </a:rPr>
              <a:t>order</a:t>
            </a:r>
            <a:r>
              <a:rPr lang="it-IT" sz="1400" dirty="0">
                <a:latin typeface="Times New Roman" pitchFamily="18" charset="0"/>
                <a:cs typeface="Times New Roman" pitchFamily="18" charset="0"/>
              </a:rPr>
              <a:t> </a:t>
            </a:r>
            <a:r>
              <a:rPr lang="it-IT" sz="1400" dirty="0" err="1">
                <a:latin typeface="Times New Roman" pitchFamily="18" charset="0"/>
                <a:cs typeface="Times New Roman" pitchFamily="18" charset="0"/>
              </a:rPr>
              <a:t>to</a:t>
            </a:r>
            <a:r>
              <a:rPr lang="it-IT" sz="1400" dirty="0">
                <a:latin typeface="Times New Roman" pitchFamily="18" charset="0"/>
                <a:cs typeface="Times New Roman" pitchFamily="18" charset="0"/>
              </a:rPr>
              <a:t> validate the </a:t>
            </a:r>
            <a:r>
              <a:rPr lang="it-IT" sz="1400" dirty="0" err="1">
                <a:latin typeface="Times New Roman" pitchFamily="18" charset="0"/>
                <a:cs typeface="Times New Roman" pitchFamily="18" charset="0"/>
              </a:rPr>
              <a:t>models</a:t>
            </a:r>
            <a:r>
              <a:rPr lang="it-IT" sz="1400" dirty="0">
                <a:latin typeface="Times New Roman" pitchFamily="18" charset="0"/>
                <a:cs typeface="Times New Roman" pitchFamily="18" charset="0"/>
              </a:rPr>
              <a:t> and reduce the </a:t>
            </a:r>
            <a:r>
              <a:rPr lang="it-IT" sz="1400" dirty="0" err="1">
                <a:latin typeface="Times New Roman" pitchFamily="18" charset="0"/>
                <a:cs typeface="Times New Roman" pitchFamily="18" charset="0"/>
              </a:rPr>
              <a:t>calculation</a:t>
            </a:r>
            <a:r>
              <a:rPr lang="it-IT" sz="1400" dirty="0">
                <a:latin typeface="Times New Roman" pitchFamily="18" charset="0"/>
                <a:cs typeface="Times New Roman" pitchFamily="18" charset="0"/>
              </a:rPr>
              <a:t> </a:t>
            </a:r>
            <a:r>
              <a:rPr lang="it-IT" sz="1400" dirty="0" err="1">
                <a:latin typeface="Times New Roman" pitchFamily="18" charset="0"/>
                <a:cs typeface="Times New Roman" pitchFamily="18" charset="0"/>
              </a:rPr>
              <a:t>time</a:t>
            </a:r>
            <a:r>
              <a:rPr lang="it-IT" sz="1400" dirty="0">
                <a:latin typeface="Times New Roman" pitchFamily="18" charset="0"/>
                <a:cs typeface="Times New Roman" pitchFamily="18" charset="0"/>
              </a:rPr>
              <a:t>.</a:t>
            </a:r>
          </a:p>
        </p:txBody>
      </p:sp>
      <p:sp>
        <p:nvSpPr>
          <p:cNvPr id="20"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21"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22"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18</a:t>
            </a:fld>
            <a:endParaRPr lang="it-IT" sz="1200" dirty="0">
              <a:solidFill>
                <a:schemeClr val="tx1"/>
              </a:solidFill>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4"/>
          <p:cNvPicPr>
            <a:picLocks noChangeAspect="1" noChangeArrowheads="1"/>
          </p:cNvPicPr>
          <p:nvPr/>
        </p:nvPicPr>
        <p:blipFill>
          <a:blip r:embed="rId2" cstate="print"/>
          <a:srcRect/>
          <a:stretch>
            <a:fillRect/>
          </a:stretch>
        </p:blipFill>
        <p:spPr bwMode="auto">
          <a:xfrm>
            <a:off x="2267743" y="1859756"/>
            <a:ext cx="6193925" cy="4305548"/>
          </a:xfrm>
          <a:prstGeom prst="rect">
            <a:avLst/>
          </a:prstGeom>
          <a:noFill/>
          <a:ln w="9525">
            <a:noFill/>
            <a:miter lim="800000"/>
            <a:headEnd/>
            <a:tailEnd/>
          </a:ln>
        </p:spPr>
      </p:pic>
      <p:sp>
        <p:nvSpPr>
          <p:cNvPr id="2"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3"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4"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19</a:t>
            </a:fld>
            <a:endParaRPr lang="it-IT" sz="1200" dirty="0">
              <a:solidFill>
                <a:schemeClr val="tx1"/>
              </a:solidFill>
              <a:latin typeface="Times New Roman" pitchFamily="18" charset="0"/>
              <a:cs typeface="Times New Roman" pitchFamily="18" charset="0"/>
            </a:endParaRPr>
          </a:p>
        </p:txBody>
      </p:sp>
      <p:sp>
        <p:nvSpPr>
          <p:cNvPr id="5"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6" name="CasellaDiTesto 5"/>
          <p:cNvSpPr txBox="1"/>
          <p:nvPr/>
        </p:nvSpPr>
        <p:spPr>
          <a:xfrm>
            <a:off x="179512" y="188640"/>
            <a:ext cx="8496944" cy="430887"/>
          </a:xfrm>
          <a:prstGeom prst="rect">
            <a:avLst/>
          </a:prstGeom>
          <a:noFill/>
        </p:spPr>
        <p:txBody>
          <a:bodyPr wrap="square" rtlCol="0">
            <a:spAutoFit/>
          </a:bodyPr>
          <a:lstStyle/>
          <a:p>
            <a:pPr algn="ctr"/>
            <a:r>
              <a:rPr lang="it-IT" sz="2200" b="1" dirty="0">
                <a:solidFill>
                  <a:schemeClr val="bg1"/>
                </a:solidFill>
                <a:latin typeface="Times New Roman" pitchFamily="18" charset="0"/>
                <a:cs typeface="Times New Roman" pitchFamily="18" charset="0"/>
              </a:rPr>
              <a:t>Energy </a:t>
            </a:r>
            <a:r>
              <a:rPr lang="it-IT" sz="2200" b="1" dirty="0" err="1">
                <a:solidFill>
                  <a:schemeClr val="bg1"/>
                </a:solidFill>
                <a:latin typeface="Times New Roman" pitchFamily="18" charset="0"/>
                <a:cs typeface="Times New Roman" pitchFamily="18" charset="0"/>
              </a:rPr>
              <a:t>Balance</a:t>
            </a:r>
            <a:r>
              <a:rPr lang="it-IT" sz="2200" b="1" dirty="0">
                <a:solidFill>
                  <a:schemeClr val="bg1"/>
                </a:solidFill>
                <a:latin typeface="Times New Roman" pitchFamily="18" charset="0"/>
                <a:cs typeface="Times New Roman" pitchFamily="18" charset="0"/>
              </a:rPr>
              <a:t> </a:t>
            </a:r>
            <a:r>
              <a:rPr lang="it-IT" sz="2200" b="1" dirty="0" err="1">
                <a:solidFill>
                  <a:schemeClr val="bg1"/>
                </a:solidFill>
                <a:latin typeface="Times New Roman" pitchFamily="18" charset="0"/>
                <a:cs typeface="Times New Roman" pitchFamily="18" charset="0"/>
              </a:rPr>
              <a:t>Model</a:t>
            </a:r>
            <a:r>
              <a:rPr lang="it-IT" sz="2200" b="1" dirty="0">
                <a:solidFill>
                  <a:schemeClr val="bg1"/>
                </a:solidFill>
                <a:latin typeface="Times New Roman" pitchFamily="18" charset="0"/>
                <a:cs typeface="Times New Roman" pitchFamily="18" charset="0"/>
              </a:rPr>
              <a:t> and Steady State Temperature</a:t>
            </a:r>
            <a:endParaRPr lang="it-IT" sz="2200" b="1" baseline="30000" dirty="0">
              <a:solidFill>
                <a:schemeClr val="bg1"/>
              </a:solidFill>
              <a:latin typeface="Times New Roman" panose="02020603050405020304" pitchFamily="18" charset="0"/>
              <a:cs typeface="Times New Roman" panose="02020603050405020304" pitchFamily="18" charset="0"/>
            </a:endParaRPr>
          </a:p>
        </p:txBody>
      </p:sp>
      <p:sp>
        <p:nvSpPr>
          <p:cNvPr id="9" name="Segnaposto numero diapositiva 3"/>
          <p:cNvSpPr txBox="1">
            <a:spLocks/>
          </p:cNvSpPr>
          <p:nvPr/>
        </p:nvSpPr>
        <p:spPr>
          <a:xfrm>
            <a:off x="8647272" y="6407944"/>
            <a:ext cx="365760" cy="365125"/>
          </a:xfrm>
          <a:prstGeom prst="rect">
            <a:avLst/>
          </a:prstGeom>
        </p:spPr>
        <p:txBody>
          <a:bodyPr vert="horz" anchor="b"/>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it-IT" sz="1000" b="0" i="0" u="none" strike="noStrike" kern="1200" cap="none" spc="0" normalizeH="0" baseline="0" noProof="0">
                <a:ln>
                  <a:noFill/>
                </a:ln>
                <a:solidFill>
                  <a:srgbClr val="FFFFFF"/>
                </a:solidFill>
                <a:effectLst/>
                <a:uLnTx/>
                <a:uFillTx/>
                <a:latin typeface="+mn-lt"/>
                <a:ea typeface="+mn-ea"/>
                <a:cs typeface="+mn-cs"/>
              </a:rPr>
              <a:t>Pagina </a:t>
            </a:r>
            <a:fld id="{4010DC47-702F-49A1-8BDF-7A4E112FDA6B}" type="slidenum">
              <a:rPr kumimoji="0" lang="it-IT" sz="1000" b="0" i="0" u="none" strike="noStrike" kern="1200" cap="none" spc="0" normalizeH="0" baseline="0" noProof="0" smtClean="0">
                <a:ln>
                  <a:noFill/>
                </a:ln>
                <a:solidFill>
                  <a:srgbClr val="FFFFFF"/>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it-IT" sz="1000" b="0" i="0" u="none" strike="noStrike" kern="1200" cap="none" spc="0" normalizeH="0" baseline="0" noProof="0">
              <a:ln>
                <a:noFill/>
              </a:ln>
              <a:solidFill>
                <a:srgbClr val="FFFFFF"/>
              </a:solidFill>
              <a:effectLst/>
              <a:uLnTx/>
              <a:uFillTx/>
              <a:latin typeface="+mn-lt"/>
              <a:ea typeface="+mn-ea"/>
              <a:cs typeface="+mn-cs"/>
            </a:endParaRPr>
          </a:p>
        </p:txBody>
      </p:sp>
      <p:cxnSp>
        <p:nvCxnSpPr>
          <p:cNvPr id="11" name="Connettore 1 10"/>
          <p:cNvCxnSpPr/>
          <p:nvPr/>
        </p:nvCxnSpPr>
        <p:spPr bwMode="auto">
          <a:xfrm>
            <a:off x="7452320" y="2348880"/>
            <a:ext cx="1008112" cy="0"/>
          </a:xfrm>
          <a:prstGeom prst="line">
            <a:avLst/>
          </a:prstGeom>
          <a:noFill/>
          <a:ln w="9525" cap="flat" cmpd="sng" algn="ctr">
            <a:noFill/>
            <a:prstDash val="solid"/>
            <a:round/>
            <a:headEnd type="none" w="med" len="med"/>
            <a:tailEnd type="none" w="med" len="med"/>
          </a:ln>
          <a:effectLst/>
        </p:spPr>
      </p:cxnSp>
      <p:cxnSp>
        <p:nvCxnSpPr>
          <p:cNvPr id="12" name="Connettore 1 11"/>
          <p:cNvCxnSpPr/>
          <p:nvPr/>
        </p:nvCxnSpPr>
        <p:spPr bwMode="auto">
          <a:xfrm>
            <a:off x="5940152" y="2852936"/>
            <a:ext cx="1152128" cy="0"/>
          </a:xfrm>
          <a:prstGeom prst="line">
            <a:avLst/>
          </a:prstGeom>
          <a:noFill/>
          <a:ln w="19050" cap="flat" cmpd="sng" algn="ctr">
            <a:solidFill>
              <a:srgbClr val="0070C0"/>
            </a:solidFill>
            <a:prstDash val="solid"/>
            <a:round/>
            <a:headEnd type="none" w="med" len="med"/>
            <a:tailEnd type="none" w="med" len="med"/>
          </a:ln>
          <a:effectLst/>
        </p:spPr>
      </p:cxnSp>
      <p:cxnSp>
        <p:nvCxnSpPr>
          <p:cNvPr id="13" name="Connettore 1 12"/>
          <p:cNvCxnSpPr/>
          <p:nvPr/>
        </p:nvCxnSpPr>
        <p:spPr bwMode="auto">
          <a:xfrm>
            <a:off x="5940152" y="3933056"/>
            <a:ext cx="1152128" cy="0"/>
          </a:xfrm>
          <a:prstGeom prst="line">
            <a:avLst/>
          </a:prstGeom>
          <a:noFill/>
          <a:ln w="19050" cap="flat" cmpd="sng" algn="ctr">
            <a:solidFill>
              <a:srgbClr val="FF0000"/>
            </a:solidFill>
            <a:prstDash val="solid"/>
            <a:round/>
            <a:headEnd type="none" w="med" len="med"/>
            <a:tailEnd type="none" w="med" len="med"/>
          </a:ln>
          <a:effectLst/>
        </p:spPr>
      </p:cxnSp>
      <p:sp>
        <p:nvSpPr>
          <p:cNvPr id="14" name="CasellaDiTesto 13"/>
          <p:cNvSpPr txBox="1"/>
          <p:nvPr/>
        </p:nvSpPr>
        <p:spPr>
          <a:xfrm>
            <a:off x="5940152" y="2852936"/>
            <a:ext cx="1152128" cy="338554"/>
          </a:xfrm>
          <a:prstGeom prst="rect">
            <a:avLst/>
          </a:prstGeom>
          <a:noFill/>
        </p:spPr>
        <p:txBody>
          <a:bodyPr wrap="square" rtlCol="0">
            <a:spAutoFit/>
          </a:bodyPr>
          <a:lstStyle/>
          <a:p>
            <a:pPr algn="ctr" eaLnBrk="0" fontAlgn="base" hangingPunct="0">
              <a:spcBef>
                <a:spcPct val="0"/>
              </a:spcBef>
              <a:spcAft>
                <a:spcPct val="0"/>
              </a:spcAft>
            </a:pPr>
            <a:r>
              <a:rPr lang="it-IT" sz="1600" b="1" dirty="0">
                <a:solidFill>
                  <a:srgbClr val="0070C0"/>
                </a:solidFill>
                <a:latin typeface="Times New Roman" pitchFamily="18" charset="0"/>
                <a:cs typeface="Times New Roman" pitchFamily="18" charset="0"/>
              </a:rPr>
              <a:t>Beryllium</a:t>
            </a:r>
          </a:p>
        </p:txBody>
      </p:sp>
      <p:sp>
        <p:nvSpPr>
          <p:cNvPr id="15" name="CasellaDiTesto 14"/>
          <p:cNvSpPr txBox="1"/>
          <p:nvPr/>
        </p:nvSpPr>
        <p:spPr>
          <a:xfrm>
            <a:off x="5940152" y="3933056"/>
            <a:ext cx="1152128" cy="338554"/>
          </a:xfrm>
          <a:prstGeom prst="rect">
            <a:avLst/>
          </a:prstGeom>
          <a:noFill/>
        </p:spPr>
        <p:txBody>
          <a:bodyPr wrap="square" rtlCol="0">
            <a:spAutoFit/>
          </a:bodyPr>
          <a:lstStyle/>
          <a:p>
            <a:pPr algn="ctr" eaLnBrk="0" fontAlgn="base" hangingPunct="0">
              <a:spcBef>
                <a:spcPct val="0"/>
              </a:spcBef>
              <a:spcAft>
                <a:spcPct val="0"/>
              </a:spcAft>
            </a:pPr>
            <a:r>
              <a:rPr lang="it-IT" sz="1600" b="1" dirty="0">
                <a:solidFill>
                  <a:srgbClr val="FF0000"/>
                </a:solidFill>
                <a:latin typeface="Times New Roman" pitchFamily="18" charset="0"/>
                <a:cs typeface="Times New Roman" pitchFamily="18" charset="0"/>
              </a:rPr>
              <a:t>Carbon</a:t>
            </a:r>
          </a:p>
        </p:txBody>
      </p:sp>
      <p:sp>
        <p:nvSpPr>
          <p:cNvPr id="16" name="CasellaDiTesto 15"/>
          <p:cNvSpPr txBox="1"/>
          <p:nvPr/>
        </p:nvSpPr>
        <p:spPr>
          <a:xfrm>
            <a:off x="5220072" y="5949280"/>
            <a:ext cx="898644" cy="369332"/>
          </a:xfrm>
          <a:prstGeom prst="rect">
            <a:avLst/>
          </a:prstGeom>
          <a:noFill/>
        </p:spPr>
        <p:txBody>
          <a:bodyPr wrap="none" rtlCol="0">
            <a:spAutoFit/>
          </a:bodyPr>
          <a:lstStyle/>
          <a:p>
            <a:pPr>
              <a:defRPr/>
            </a:pPr>
            <a:r>
              <a:rPr lang="it-IT" b="1" dirty="0" err="1">
                <a:solidFill>
                  <a:prstClr val="black"/>
                </a:solidFill>
                <a:latin typeface="Times New Roman" pitchFamily="18" charset="0"/>
                <a:cs typeface="Times New Roman" pitchFamily="18" charset="0"/>
              </a:rPr>
              <a:t>Time</a:t>
            </a:r>
            <a:r>
              <a:rPr lang="it-IT" b="1" dirty="0">
                <a:solidFill>
                  <a:prstClr val="black"/>
                </a:solidFill>
                <a:latin typeface="Times New Roman" pitchFamily="18" charset="0"/>
                <a:cs typeface="Times New Roman" pitchFamily="18" charset="0"/>
              </a:rPr>
              <a:t>, s</a:t>
            </a:r>
            <a:endParaRPr lang="it-IT" b="1" baseline="30000" dirty="0">
              <a:solidFill>
                <a:prstClr val="black"/>
              </a:solidFill>
              <a:latin typeface="Times New Roman" pitchFamily="18" charset="0"/>
              <a:cs typeface="Times New Roman" pitchFamily="18" charset="0"/>
            </a:endParaRPr>
          </a:p>
        </p:txBody>
      </p:sp>
      <p:sp>
        <p:nvSpPr>
          <p:cNvPr id="17" name="CasellaDiTesto 16"/>
          <p:cNvSpPr txBox="1"/>
          <p:nvPr/>
        </p:nvSpPr>
        <p:spPr>
          <a:xfrm rot="16200000">
            <a:off x="1470377" y="4010343"/>
            <a:ext cx="1820050" cy="369332"/>
          </a:xfrm>
          <a:prstGeom prst="rect">
            <a:avLst/>
          </a:prstGeom>
          <a:noFill/>
        </p:spPr>
        <p:txBody>
          <a:bodyPr wrap="none" rtlCol="0">
            <a:spAutoFit/>
          </a:bodyPr>
          <a:lstStyle/>
          <a:p>
            <a:pPr>
              <a:defRPr/>
            </a:pPr>
            <a:r>
              <a:rPr lang="it-IT" b="1" dirty="0">
                <a:solidFill>
                  <a:prstClr val="black"/>
                </a:solidFill>
                <a:latin typeface="Times New Roman" pitchFamily="18" charset="0"/>
                <a:cs typeface="Times New Roman" pitchFamily="18" charset="0"/>
              </a:rPr>
              <a:t>Temperature , K</a:t>
            </a:r>
            <a:endParaRPr lang="it-IT" b="1" baseline="30000" dirty="0">
              <a:solidFill>
                <a:prstClr val="black"/>
              </a:solidFill>
              <a:latin typeface="Times New Roman" pitchFamily="18" charset="0"/>
              <a:cs typeface="Times New Roman" pitchFamily="18" charset="0"/>
            </a:endParaRPr>
          </a:p>
        </p:txBody>
      </p:sp>
      <p:grpSp>
        <p:nvGrpSpPr>
          <p:cNvPr id="27" name="Gruppo 26"/>
          <p:cNvGrpSpPr/>
          <p:nvPr/>
        </p:nvGrpSpPr>
        <p:grpSpPr>
          <a:xfrm>
            <a:off x="0" y="980728"/>
            <a:ext cx="4824536" cy="2118797"/>
            <a:chOff x="1377809" y="1124744"/>
            <a:chExt cx="7082623" cy="4248471"/>
          </a:xfrm>
        </p:grpSpPr>
        <p:pic>
          <p:nvPicPr>
            <p:cNvPr id="28" name="Picture 2"/>
            <p:cNvPicPr>
              <a:picLocks noChangeAspect="1" noChangeArrowheads="1"/>
            </p:cNvPicPr>
            <p:nvPr/>
          </p:nvPicPr>
          <p:blipFill>
            <a:blip r:embed="rId3" cstate="print"/>
            <a:srcRect/>
            <a:stretch>
              <a:fillRect/>
            </a:stretch>
          </p:blipFill>
          <p:spPr bwMode="auto">
            <a:xfrm>
              <a:off x="1547664" y="1124744"/>
              <a:ext cx="5904655" cy="4248471"/>
            </a:xfrm>
            <a:prstGeom prst="rect">
              <a:avLst/>
            </a:prstGeom>
            <a:noFill/>
            <a:ln w="9525">
              <a:noFill/>
              <a:miter lim="800000"/>
              <a:headEnd/>
              <a:tailEnd/>
            </a:ln>
          </p:spPr>
        </p:pic>
        <p:sp>
          <p:nvSpPr>
            <p:cNvPr id="29" name="CasellaDiTesto 28"/>
            <p:cNvSpPr txBox="1"/>
            <p:nvPr/>
          </p:nvSpPr>
          <p:spPr>
            <a:xfrm rot="16200000">
              <a:off x="712242" y="3522939"/>
              <a:ext cx="1608133" cy="276999"/>
            </a:xfrm>
            <a:prstGeom prst="rect">
              <a:avLst/>
            </a:prstGeom>
            <a:noFill/>
          </p:spPr>
          <p:txBody>
            <a:bodyPr wrap="none" rtlCol="0">
              <a:spAutoFit/>
            </a:bodyPr>
            <a:lstStyle/>
            <a:p>
              <a:pPr>
                <a:defRPr/>
              </a:pPr>
              <a:r>
                <a:rPr lang="it-IT" sz="1200" b="1" dirty="0" err="1">
                  <a:solidFill>
                    <a:prstClr val="black"/>
                  </a:solidFill>
                  <a:latin typeface="Times New Roman" pitchFamily="18" charset="0"/>
                  <a:cs typeface="Times New Roman" pitchFamily="18" charset="0"/>
                </a:rPr>
                <a:t>Specific</a:t>
              </a:r>
              <a:r>
                <a:rPr lang="it-IT" sz="1200" b="1" dirty="0">
                  <a:solidFill>
                    <a:prstClr val="black"/>
                  </a:solidFill>
                  <a:latin typeface="Times New Roman" pitchFamily="18" charset="0"/>
                  <a:cs typeface="Times New Roman" pitchFamily="18" charset="0"/>
                </a:rPr>
                <a:t> Heat,  J/</a:t>
              </a:r>
              <a:r>
                <a:rPr lang="it-IT" sz="1200" b="1" dirty="0" err="1">
                  <a:solidFill>
                    <a:prstClr val="black"/>
                  </a:solidFill>
                  <a:latin typeface="Times New Roman" pitchFamily="18" charset="0"/>
                  <a:cs typeface="Times New Roman" pitchFamily="18" charset="0"/>
                </a:rPr>
                <a:t>KgK</a:t>
              </a:r>
              <a:endParaRPr lang="it-IT" sz="1200" b="1" baseline="30000" dirty="0">
                <a:solidFill>
                  <a:prstClr val="black"/>
                </a:solidFill>
                <a:latin typeface="Times New Roman" pitchFamily="18" charset="0"/>
                <a:cs typeface="Times New Roman" pitchFamily="18" charset="0"/>
              </a:endParaRPr>
            </a:p>
          </p:txBody>
        </p:sp>
        <p:cxnSp>
          <p:nvCxnSpPr>
            <p:cNvPr id="31" name="Connettore 1 30"/>
            <p:cNvCxnSpPr/>
            <p:nvPr/>
          </p:nvCxnSpPr>
          <p:spPr bwMode="auto">
            <a:xfrm>
              <a:off x="7452320" y="1700808"/>
              <a:ext cx="1008112" cy="0"/>
            </a:xfrm>
            <a:prstGeom prst="line">
              <a:avLst/>
            </a:prstGeom>
            <a:noFill/>
            <a:ln w="9525" cap="flat" cmpd="sng" algn="ctr">
              <a:noFill/>
              <a:prstDash val="solid"/>
              <a:round/>
              <a:headEnd type="none" w="med" len="med"/>
              <a:tailEnd type="none" w="med" len="med"/>
            </a:ln>
            <a:effectLst/>
          </p:spPr>
        </p:cxnSp>
        <p:grpSp>
          <p:nvGrpSpPr>
            <p:cNvPr id="32" name="Gruppo 16"/>
            <p:cNvGrpSpPr/>
            <p:nvPr/>
          </p:nvGrpSpPr>
          <p:grpSpPr>
            <a:xfrm>
              <a:off x="4760555" y="1556792"/>
              <a:ext cx="1323613" cy="555421"/>
              <a:chOff x="7352843" y="1700808"/>
              <a:chExt cx="1323613" cy="555421"/>
            </a:xfrm>
          </p:grpSpPr>
          <p:cxnSp>
            <p:nvCxnSpPr>
              <p:cNvPr id="36" name="Connettore 1 35"/>
              <p:cNvCxnSpPr/>
              <p:nvPr/>
            </p:nvCxnSpPr>
            <p:spPr bwMode="auto">
              <a:xfrm>
                <a:off x="7524328" y="1700808"/>
                <a:ext cx="1152128" cy="0"/>
              </a:xfrm>
              <a:prstGeom prst="line">
                <a:avLst/>
              </a:prstGeom>
              <a:noFill/>
              <a:ln w="19050" cap="flat" cmpd="sng" algn="ctr">
                <a:solidFill>
                  <a:srgbClr val="0070C0"/>
                </a:solidFill>
                <a:prstDash val="solid"/>
                <a:round/>
                <a:headEnd type="none" w="med" len="med"/>
                <a:tailEnd type="none" w="med" len="med"/>
              </a:ln>
              <a:effectLst/>
            </p:spPr>
          </p:cxnSp>
          <p:sp>
            <p:nvSpPr>
              <p:cNvPr id="37" name="CasellaDiTesto 36"/>
              <p:cNvSpPr txBox="1"/>
              <p:nvPr/>
            </p:nvSpPr>
            <p:spPr>
              <a:xfrm>
                <a:off x="7352843" y="1700808"/>
                <a:ext cx="1323613" cy="555421"/>
              </a:xfrm>
              <a:prstGeom prst="rect">
                <a:avLst/>
              </a:prstGeom>
              <a:noFill/>
            </p:spPr>
            <p:txBody>
              <a:bodyPr wrap="square" rtlCol="0">
                <a:spAutoFit/>
              </a:bodyPr>
              <a:lstStyle/>
              <a:p>
                <a:pPr algn="ctr" eaLnBrk="0" fontAlgn="base" hangingPunct="0">
                  <a:spcBef>
                    <a:spcPct val="0"/>
                  </a:spcBef>
                  <a:spcAft>
                    <a:spcPct val="0"/>
                  </a:spcAft>
                </a:pPr>
                <a:r>
                  <a:rPr lang="it-IT" sz="1200" b="1" dirty="0">
                    <a:solidFill>
                      <a:srgbClr val="0070C0"/>
                    </a:solidFill>
                    <a:latin typeface="Times New Roman" pitchFamily="18" charset="0"/>
                    <a:cs typeface="Times New Roman" pitchFamily="18" charset="0"/>
                  </a:rPr>
                  <a:t>Beryllium</a:t>
                </a:r>
              </a:p>
            </p:txBody>
          </p:sp>
        </p:grpSp>
        <p:grpSp>
          <p:nvGrpSpPr>
            <p:cNvPr id="33" name="Gruppo 17"/>
            <p:cNvGrpSpPr/>
            <p:nvPr/>
          </p:nvGrpSpPr>
          <p:grpSpPr>
            <a:xfrm>
              <a:off x="5004048" y="2708920"/>
              <a:ext cx="1152128" cy="438016"/>
              <a:chOff x="7524328" y="3140968"/>
              <a:chExt cx="1152128" cy="438016"/>
            </a:xfrm>
          </p:grpSpPr>
          <p:cxnSp>
            <p:nvCxnSpPr>
              <p:cNvPr id="34" name="Connettore 1 33"/>
              <p:cNvCxnSpPr/>
              <p:nvPr/>
            </p:nvCxnSpPr>
            <p:spPr bwMode="auto">
              <a:xfrm>
                <a:off x="7524328" y="3140968"/>
                <a:ext cx="1152128" cy="0"/>
              </a:xfrm>
              <a:prstGeom prst="line">
                <a:avLst/>
              </a:prstGeom>
              <a:noFill/>
              <a:ln w="19050" cap="flat" cmpd="sng" algn="ctr">
                <a:solidFill>
                  <a:srgbClr val="FF0000"/>
                </a:solidFill>
                <a:prstDash val="solid"/>
                <a:round/>
                <a:headEnd type="none" w="med" len="med"/>
                <a:tailEnd type="none" w="med" len="med"/>
              </a:ln>
              <a:effectLst/>
            </p:spPr>
          </p:cxnSp>
          <p:sp>
            <p:nvSpPr>
              <p:cNvPr id="35" name="CasellaDiTesto 34"/>
              <p:cNvSpPr txBox="1"/>
              <p:nvPr/>
            </p:nvSpPr>
            <p:spPr>
              <a:xfrm>
                <a:off x="7524328" y="3140968"/>
                <a:ext cx="1152128" cy="438016"/>
              </a:xfrm>
              <a:prstGeom prst="rect">
                <a:avLst/>
              </a:prstGeom>
              <a:noFill/>
            </p:spPr>
            <p:txBody>
              <a:bodyPr wrap="square" rtlCol="0">
                <a:spAutoFit/>
              </a:bodyPr>
              <a:lstStyle/>
              <a:p>
                <a:pPr algn="ctr" eaLnBrk="0" fontAlgn="base" hangingPunct="0">
                  <a:spcBef>
                    <a:spcPct val="0"/>
                  </a:spcBef>
                  <a:spcAft>
                    <a:spcPct val="0"/>
                  </a:spcAft>
                </a:pPr>
                <a:r>
                  <a:rPr lang="it-IT" sz="1200" b="1" dirty="0">
                    <a:solidFill>
                      <a:srgbClr val="FF0000"/>
                    </a:solidFill>
                    <a:latin typeface="Times New Roman" pitchFamily="18" charset="0"/>
                    <a:cs typeface="Times New Roman" pitchFamily="18" charset="0"/>
                  </a:rPr>
                  <a:t>Carbon</a:t>
                </a:r>
              </a:p>
            </p:txBody>
          </p:sp>
        </p:grpSp>
      </p:grpSp>
      <p:sp>
        <p:nvSpPr>
          <p:cNvPr id="38" name="CasellaDiTesto 37"/>
          <p:cNvSpPr txBox="1"/>
          <p:nvPr/>
        </p:nvSpPr>
        <p:spPr>
          <a:xfrm>
            <a:off x="5508104" y="2420888"/>
            <a:ext cx="2376264" cy="369332"/>
          </a:xfrm>
          <a:prstGeom prst="rect">
            <a:avLst/>
          </a:prstGeom>
          <a:noFill/>
        </p:spPr>
        <p:txBody>
          <a:bodyPr wrap="square" rtlCol="0">
            <a:spAutoFit/>
          </a:bodyPr>
          <a:lstStyle/>
          <a:p>
            <a:r>
              <a:rPr lang="it-IT" b="1" dirty="0">
                <a:latin typeface="Times New Roman" pitchFamily="18" charset="0"/>
                <a:cs typeface="Times New Roman" pitchFamily="18" charset="0"/>
              </a:rPr>
              <a:t>R = 5 cm, L = 3 mm</a:t>
            </a:r>
          </a:p>
        </p:txBody>
      </p:sp>
      <p:sp>
        <p:nvSpPr>
          <p:cNvPr id="39" name="CasellaDiTesto 38"/>
          <p:cNvSpPr txBox="1"/>
          <p:nvPr/>
        </p:nvSpPr>
        <p:spPr>
          <a:xfrm>
            <a:off x="5436096" y="3573016"/>
            <a:ext cx="2376264" cy="369332"/>
          </a:xfrm>
          <a:prstGeom prst="rect">
            <a:avLst/>
          </a:prstGeom>
          <a:noFill/>
        </p:spPr>
        <p:txBody>
          <a:bodyPr wrap="square" rtlCol="0">
            <a:spAutoFit/>
          </a:bodyPr>
          <a:lstStyle/>
          <a:p>
            <a:r>
              <a:rPr lang="it-IT" b="1" dirty="0">
                <a:latin typeface="Times New Roman" pitchFamily="18" charset="0"/>
                <a:cs typeface="Times New Roman" pitchFamily="18" charset="0"/>
              </a:rPr>
              <a:t>R = 5 cm, L = 1 mm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9" name="CasellaDiTesto 8"/>
          <p:cNvSpPr txBox="1"/>
          <p:nvPr/>
        </p:nvSpPr>
        <p:spPr>
          <a:xfrm>
            <a:off x="179512" y="188640"/>
            <a:ext cx="8496944" cy="461665"/>
          </a:xfrm>
          <a:prstGeom prst="rect">
            <a:avLst/>
          </a:prstGeom>
          <a:noFill/>
        </p:spPr>
        <p:txBody>
          <a:bodyPr wrap="square" rtlCol="0">
            <a:spAutoFit/>
          </a:bodyPr>
          <a:lstStyle/>
          <a:p>
            <a:pPr algn="ctr"/>
            <a:r>
              <a:rPr lang="it-IT" sz="2400" b="1" dirty="0">
                <a:solidFill>
                  <a:schemeClr val="bg1"/>
                </a:solidFill>
                <a:latin typeface="Times New Roman"/>
              </a:rPr>
              <a:t>Outline</a:t>
            </a:r>
          </a:p>
        </p:txBody>
      </p:sp>
      <p:sp>
        <p:nvSpPr>
          <p:cNvPr id="10" name="CasellaDiTesto 9"/>
          <p:cNvSpPr txBox="1"/>
          <p:nvPr/>
        </p:nvSpPr>
        <p:spPr>
          <a:xfrm>
            <a:off x="899592" y="1196752"/>
            <a:ext cx="7776864" cy="5062924"/>
          </a:xfrm>
          <a:prstGeom prst="rect">
            <a:avLst/>
          </a:prstGeom>
          <a:noFill/>
        </p:spPr>
        <p:txBody>
          <a:bodyPr wrap="square" rtlCol="0">
            <a:spAutoFit/>
          </a:bodyPr>
          <a:lstStyle/>
          <a:p>
            <a:pPr algn="just">
              <a:lnSpc>
                <a:spcPct val="200000"/>
              </a:lnSpc>
              <a:buFont typeface="Wingdings" pitchFamily="2" charset="2"/>
              <a:buChar char="§"/>
            </a:pPr>
            <a:r>
              <a:rPr lang="it-IT" dirty="0">
                <a:solidFill>
                  <a:srgbClr val="000000"/>
                </a:solidFill>
              </a:rPr>
              <a:t> </a:t>
            </a:r>
            <a:r>
              <a:rPr lang="it-IT" dirty="0">
                <a:solidFill>
                  <a:srgbClr val="000000"/>
                </a:solidFill>
                <a:latin typeface="Times New Roman" pitchFamily="18" charset="0"/>
                <a:cs typeface="Times New Roman" pitchFamily="18" charset="0"/>
              </a:rPr>
              <a:t>Introduction  of  the  LEMMA  project</a:t>
            </a:r>
          </a:p>
          <a:p>
            <a:pPr algn="just">
              <a:lnSpc>
                <a:spcPct val="200000"/>
              </a:lnSpc>
              <a:buFont typeface="Wingdings" pitchFamily="2" charset="2"/>
              <a:buChar char="§"/>
            </a:pPr>
            <a:r>
              <a:rPr lang="it-IT" dirty="0">
                <a:solidFill>
                  <a:srgbClr val="000000"/>
                </a:solidFill>
              </a:rPr>
              <a:t> </a:t>
            </a:r>
            <a:r>
              <a:rPr lang="it-IT" dirty="0" err="1">
                <a:solidFill>
                  <a:srgbClr val="000000"/>
                </a:solidFill>
                <a:latin typeface="Times New Roman" pitchFamily="18" charset="0"/>
                <a:cs typeface="Times New Roman" pitchFamily="18" charset="0"/>
              </a:rPr>
              <a:t>Features</a:t>
            </a:r>
            <a:r>
              <a:rPr lang="it-IT" dirty="0">
                <a:solidFill>
                  <a:srgbClr val="000000"/>
                </a:solidFill>
                <a:latin typeface="Times New Roman" pitchFamily="18" charset="0"/>
                <a:cs typeface="Times New Roman" pitchFamily="18" charset="0"/>
              </a:rPr>
              <a:t>  of  the  </a:t>
            </a:r>
            <a:r>
              <a:rPr lang="it-IT" dirty="0" err="1">
                <a:solidFill>
                  <a:srgbClr val="000000"/>
                </a:solidFill>
                <a:latin typeface="Times New Roman" pitchFamily="18" charset="0"/>
                <a:cs typeface="Times New Roman" pitchFamily="18" charset="0"/>
              </a:rPr>
              <a:t>Positron</a:t>
            </a:r>
            <a:r>
              <a:rPr lang="it-IT" dirty="0">
                <a:solidFill>
                  <a:srgbClr val="000000"/>
                </a:solidFill>
                <a:latin typeface="Times New Roman" pitchFamily="18" charset="0"/>
                <a:cs typeface="Times New Roman" pitchFamily="18" charset="0"/>
              </a:rPr>
              <a:t>  beam</a:t>
            </a:r>
          </a:p>
          <a:p>
            <a:pPr algn="just">
              <a:lnSpc>
                <a:spcPct val="200000"/>
              </a:lnSpc>
              <a:buFont typeface="Wingdings" pitchFamily="2" charset="2"/>
              <a:buChar char="§"/>
            </a:pP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Numerical</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simulation</a:t>
            </a:r>
            <a:r>
              <a:rPr lang="it-IT" dirty="0">
                <a:solidFill>
                  <a:srgbClr val="000000"/>
                </a:solidFill>
                <a:latin typeface="Times New Roman" pitchFamily="18" charset="0"/>
                <a:cs typeface="Times New Roman" pitchFamily="18" charset="0"/>
              </a:rPr>
              <a:t>  of  the  </a:t>
            </a:r>
            <a:r>
              <a:rPr lang="it-IT" dirty="0" err="1">
                <a:solidFill>
                  <a:srgbClr val="000000"/>
                </a:solidFill>
                <a:latin typeface="Times New Roman" pitchFamily="18" charset="0"/>
                <a:cs typeface="Times New Roman" pitchFamily="18" charset="0"/>
              </a:rPr>
              <a:t>deposited</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energy</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onto</a:t>
            </a:r>
            <a:r>
              <a:rPr lang="it-IT" dirty="0">
                <a:solidFill>
                  <a:srgbClr val="000000"/>
                </a:solidFill>
                <a:latin typeface="Times New Roman" pitchFamily="18" charset="0"/>
                <a:cs typeface="Times New Roman" pitchFamily="18" charset="0"/>
              </a:rPr>
              <a:t>  the  target</a:t>
            </a:r>
          </a:p>
          <a:p>
            <a:pPr algn="just">
              <a:lnSpc>
                <a:spcPct val="200000"/>
              </a:lnSpc>
              <a:buFont typeface="Wingdings" pitchFamily="2" charset="2"/>
              <a:buChar char="§"/>
            </a:pPr>
            <a:r>
              <a:rPr lang="it-IT" dirty="0">
                <a:solidFill>
                  <a:srgbClr val="000000"/>
                </a:solidFill>
                <a:latin typeface="Times New Roman" pitchFamily="18" charset="0"/>
                <a:cs typeface="Times New Roman" pitchFamily="18" charset="0"/>
              </a:rPr>
              <a:t> Temperature </a:t>
            </a:r>
            <a:r>
              <a:rPr lang="it-IT" dirty="0" err="1">
                <a:solidFill>
                  <a:srgbClr val="000000"/>
                </a:solidFill>
                <a:latin typeface="Times New Roman" pitchFamily="18" charset="0"/>
                <a:cs typeface="Times New Roman" pitchFamily="18" charset="0"/>
              </a:rPr>
              <a:t>behaviour</a:t>
            </a:r>
            <a:r>
              <a:rPr lang="it-IT" dirty="0">
                <a:solidFill>
                  <a:srgbClr val="000000"/>
                </a:solidFill>
                <a:latin typeface="Times New Roman" pitchFamily="18" charset="0"/>
                <a:cs typeface="Times New Roman" pitchFamily="18" charset="0"/>
              </a:rPr>
              <a:t> of the </a:t>
            </a:r>
            <a:r>
              <a:rPr lang="it-IT" dirty="0" err="1">
                <a:solidFill>
                  <a:srgbClr val="000000"/>
                </a:solidFill>
                <a:latin typeface="Times New Roman" pitchFamily="18" charset="0"/>
                <a:cs typeface="Times New Roman" pitchFamily="18" charset="0"/>
              </a:rPr>
              <a:t>thermal</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parameters</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of</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Beryllium</a:t>
            </a:r>
            <a:r>
              <a:rPr lang="it-IT" dirty="0">
                <a:solidFill>
                  <a:srgbClr val="000000"/>
                </a:solidFill>
                <a:latin typeface="Times New Roman" pitchFamily="18" charset="0"/>
                <a:cs typeface="Times New Roman" pitchFamily="18" charset="0"/>
              </a:rPr>
              <a:t>  and  </a:t>
            </a:r>
            <a:r>
              <a:rPr lang="it-IT" dirty="0" err="1">
                <a:solidFill>
                  <a:srgbClr val="000000"/>
                </a:solidFill>
                <a:latin typeface="Times New Roman" pitchFamily="18" charset="0"/>
                <a:cs typeface="Times New Roman" pitchFamily="18" charset="0"/>
              </a:rPr>
              <a:t>Carbon</a:t>
            </a:r>
            <a:endParaRPr lang="it-IT" dirty="0">
              <a:solidFill>
                <a:srgbClr val="000000"/>
              </a:solidFill>
              <a:latin typeface="Times New Roman" pitchFamily="18" charset="0"/>
              <a:cs typeface="Times New Roman" pitchFamily="18" charset="0"/>
            </a:endParaRPr>
          </a:p>
          <a:p>
            <a:pPr algn="just">
              <a:lnSpc>
                <a:spcPct val="200000"/>
              </a:lnSpc>
              <a:buFont typeface="Wingdings" pitchFamily="2" charset="2"/>
              <a:buChar char="§"/>
            </a:pPr>
            <a:r>
              <a:rPr lang="it-IT" dirty="0">
                <a:solidFill>
                  <a:srgbClr val="000000"/>
                </a:solidFill>
                <a:latin typeface="Times New Roman" pitchFamily="18" charset="0"/>
                <a:cs typeface="Times New Roman" pitchFamily="18" charset="0"/>
              </a:rPr>
              <a:t> Temperature </a:t>
            </a:r>
            <a:r>
              <a:rPr lang="it-IT" dirty="0" err="1">
                <a:solidFill>
                  <a:srgbClr val="000000"/>
                </a:solidFill>
                <a:latin typeface="Times New Roman" pitchFamily="18" charset="0"/>
                <a:cs typeface="Times New Roman" pitchFamily="18" charset="0"/>
              </a:rPr>
              <a:t>field</a:t>
            </a: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after</a:t>
            </a:r>
            <a:r>
              <a:rPr lang="it-IT" dirty="0">
                <a:solidFill>
                  <a:srgbClr val="000000"/>
                </a:solidFill>
                <a:latin typeface="Times New Roman" pitchFamily="18" charset="0"/>
                <a:cs typeface="Times New Roman" pitchFamily="18" charset="0"/>
              </a:rPr>
              <a:t> a single  </a:t>
            </a:r>
            <a:r>
              <a:rPr lang="it-IT" dirty="0" err="1">
                <a:solidFill>
                  <a:srgbClr val="000000"/>
                </a:solidFill>
                <a:latin typeface="Times New Roman" pitchFamily="18" charset="0"/>
                <a:cs typeface="Times New Roman" pitchFamily="18" charset="0"/>
              </a:rPr>
              <a:t>bunch</a:t>
            </a:r>
            <a:r>
              <a:rPr lang="it-IT" dirty="0">
                <a:solidFill>
                  <a:srgbClr val="000000"/>
                </a:solidFill>
                <a:latin typeface="Times New Roman" pitchFamily="18" charset="0"/>
                <a:cs typeface="Times New Roman" pitchFamily="18" charset="0"/>
              </a:rPr>
              <a:t>  –  </a:t>
            </a:r>
            <a:r>
              <a:rPr lang="en-US" dirty="0">
                <a:latin typeface="Times New Roman" pitchFamily="18" charset="0"/>
                <a:cs typeface="Times New Roman" pitchFamily="18" charset="0"/>
              </a:rPr>
              <a:t>temperature temporal  evolution</a:t>
            </a:r>
            <a:endParaRPr lang="it-IT" dirty="0">
              <a:latin typeface="Times New Roman" pitchFamily="18" charset="0"/>
              <a:cs typeface="Times New Roman" pitchFamily="18" charset="0"/>
            </a:endParaRPr>
          </a:p>
          <a:p>
            <a:pPr algn="just">
              <a:lnSpc>
                <a:spcPct val="200000"/>
              </a:lnSpc>
              <a:buFont typeface="Wingdings" pitchFamily="2" charset="2"/>
              <a:buChar char="§"/>
            </a:pPr>
            <a:r>
              <a:rPr lang="it-IT" dirty="0">
                <a:latin typeface="Times New Roman" pitchFamily="18" charset="0"/>
                <a:cs typeface="Times New Roman" pitchFamily="18" charset="0"/>
              </a:rPr>
              <a:t> Target  steady  state  temperature</a:t>
            </a:r>
          </a:p>
          <a:p>
            <a:pPr algn="just">
              <a:lnSpc>
                <a:spcPct val="200000"/>
              </a:lnSpc>
              <a:buFont typeface="Wingdings" pitchFamily="2" charset="2"/>
              <a:buChar char="§"/>
            </a:pPr>
            <a:r>
              <a:rPr lang="it-IT" dirty="0">
                <a:solidFill>
                  <a:srgbClr val="000000"/>
                </a:solidFill>
                <a:latin typeface="Times New Roman" pitchFamily="18" charset="0"/>
                <a:cs typeface="Times New Roman" pitchFamily="18" charset="0"/>
              </a:rPr>
              <a:t> </a:t>
            </a:r>
            <a:r>
              <a:rPr lang="en-US" dirty="0">
                <a:solidFill>
                  <a:srgbClr val="000000"/>
                </a:solidFill>
                <a:latin typeface="Times New Roman" pitchFamily="18" charset="0"/>
                <a:cs typeface="Times New Roman" pitchFamily="18" charset="0"/>
              </a:rPr>
              <a:t>Thermal stability  of  the  target  in  case of  rotating  system</a:t>
            </a:r>
            <a:endParaRPr lang="it-IT" dirty="0">
              <a:solidFill>
                <a:srgbClr val="000000"/>
              </a:solidFill>
              <a:latin typeface="Times New Roman" pitchFamily="18" charset="0"/>
              <a:cs typeface="Times New Roman" pitchFamily="18" charset="0"/>
            </a:endParaRPr>
          </a:p>
          <a:p>
            <a:pPr algn="just">
              <a:lnSpc>
                <a:spcPct val="200000"/>
              </a:lnSpc>
              <a:buFont typeface="Wingdings" pitchFamily="2" charset="2"/>
              <a:buChar char="§"/>
            </a:pPr>
            <a:r>
              <a:rPr lang="it-IT" dirty="0">
                <a:solidFill>
                  <a:srgbClr val="000000"/>
                </a:solidFill>
                <a:latin typeface="Times New Roman" pitchFamily="18" charset="0"/>
                <a:cs typeface="Times New Roman" pitchFamily="18" charset="0"/>
              </a:rPr>
              <a:t> </a:t>
            </a:r>
            <a:r>
              <a:rPr lang="it-IT" dirty="0" err="1">
                <a:solidFill>
                  <a:srgbClr val="000000"/>
                </a:solidFill>
                <a:latin typeface="Times New Roman" pitchFamily="18" charset="0"/>
                <a:cs typeface="Times New Roman" pitchFamily="18" charset="0"/>
              </a:rPr>
              <a:t>Conclusions</a:t>
            </a:r>
            <a:endParaRPr lang="it-IT" dirty="0">
              <a:solidFill>
                <a:srgbClr val="000000"/>
              </a:solidFill>
              <a:latin typeface="Times New Roman" pitchFamily="18" charset="0"/>
              <a:cs typeface="Times New Roman" pitchFamily="18" charset="0"/>
            </a:endParaRPr>
          </a:p>
          <a:p>
            <a:pPr algn="just">
              <a:lnSpc>
                <a:spcPct val="150000"/>
              </a:lnSpc>
              <a:buFont typeface="Wingdings" pitchFamily="2" charset="2"/>
              <a:buChar char="§"/>
            </a:pPr>
            <a:endParaRPr lang="it-IT" dirty="0">
              <a:solidFill>
                <a:srgbClr val="000000"/>
              </a:solidFill>
              <a:latin typeface="Times New Roman" pitchFamily="18" charset="0"/>
              <a:cs typeface="Times New Roman" pitchFamily="18" charset="0"/>
            </a:endParaRPr>
          </a:p>
        </p:txBody>
      </p:sp>
      <p:sp>
        <p:nvSpPr>
          <p:cNvPr id="11"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12"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13"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2</a:t>
            </a:fld>
            <a:endParaRPr lang="it-IT" sz="1200"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4875475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3"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4"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20</a:t>
            </a:fld>
            <a:endParaRPr lang="it-IT" sz="1200" dirty="0">
              <a:solidFill>
                <a:schemeClr val="tx1"/>
              </a:solidFill>
              <a:latin typeface="Times New Roman" pitchFamily="18" charset="0"/>
              <a:cs typeface="Times New Roman" pitchFamily="18" charset="0"/>
            </a:endParaRPr>
          </a:p>
        </p:txBody>
      </p:sp>
      <p:sp>
        <p:nvSpPr>
          <p:cNvPr id="5"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6" name="CasellaDiTesto 5"/>
          <p:cNvSpPr txBox="1"/>
          <p:nvPr/>
        </p:nvSpPr>
        <p:spPr>
          <a:xfrm>
            <a:off x="179512" y="188640"/>
            <a:ext cx="8496944" cy="430887"/>
          </a:xfrm>
          <a:prstGeom prst="rect">
            <a:avLst/>
          </a:prstGeom>
          <a:noFill/>
        </p:spPr>
        <p:txBody>
          <a:bodyPr wrap="square" rtlCol="0">
            <a:spAutoFit/>
          </a:bodyPr>
          <a:lstStyle/>
          <a:p>
            <a:pPr algn="ctr"/>
            <a:r>
              <a:rPr lang="it-IT" sz="2200" b="1" dirty="0">
                <a:solidFill>
                  <a:schemeClr val="bg1"/>
                </a:solidFill>
                <a:latin typeface="Times New Roman" pitchFamily="18" charset="0"/>
                <a:cs typeface="Times New Roman" pitchFamily="18" charset="0"/>
              </a:rPr>
              <a:t>Steady State Temperature</a:t>
            </a:r>
            <a:endParaRPr lang="it-IT" sz="2200" b="1" baseline="30000" dirty="0">
              <a:solidFill>
                <a:schemeClr val="bg1"/>
              </a:solidFill>
              <a:latin typeface="Times New Roman" panose="02020603050405020304" pitchFamily="18" charset="0"/>
              <a:cs typeface="Times New Roman" panose="02020603050405020304" pitchFamily="18" charset="0"/>
            </a:endParaRPr>
          </a:p>
        </p:txBody>
      </p:sp>
      <p:sp>
        <p:nvSpPr>
          <p:cNvPr id="7" name="Rettangolo 6"/>
          <p:cNvSpPr/>
          <p:nvPr/>
        </p:nvSpPr>
        <p:spPr>
          <a:xfrm>
            <a:off x="1547664" y="980728"/>
            <a:ext cx="5832648" cy="2492990"/>
          </a:xfrm>
          <a:prstGeom prst="rect">
            <a:avLst/>
          </a:prstGeom>
        </p:spPr>
        <p:txBody>
          <a:bodyPr wrap="square">
            <a:spAutoFit/>
          </a:bodyPr>
          <a:lstStyle/>
          <a:p>
            <a:r>
              <a:rPr lang="it-IT" b="1" dirty="0" err="1">
                <a:latin typeface="Times New Roman" pitchFamily="18" charset="0"/>
                <a:cs typeface="Times New Roman" pitchFamily="18" charset="0"/>
              </a:rPr>
              <a:t>Beryllium</a:t>
            </a:r>
            <a:r>
              <a:rPr lang="it-IT" b="1" dirty="0">
                <a:latin typeface="Times New Roman" pitchFamily="18" charset="0"/>
                <a:cs typeface="Times New Roman" pitchFamily="18" charset="0"/>
              </a:rPr>
              <a:t> target</a:t>
            </a:r>
          </a:p>
          <a:p>
            <a:r>
              <a:rPr lang="it-IT" dirty="0" err="1">
                <a:latin typeface="Times New Roman" pitchFamily="18" charset="0"/>
                <a:cs typeface="Times New Roman" pitchFamily="18" charset="0"/>
              </a:rPr>
              <a:t>radius</a:t>
            </a:r>
            <a:r>
              <a:rPr lang="it-IT" dirty="0">
                <a:latin typeface="Times New Roman" pitchFamily="18" charset="0"/>
                <a:cs typeface="Times New Roman" pitchFamily="18" charset="0"/>
              </a:rPr>
              <a:t> r = 5 cm, </a:t>
            </a:r>
            <a:r>
              <a:rPr lang="it-IT" dirty="0" err="1">
                <a:latin typeface="Times New Roman" pitchFamily="18" charset="0"/>
                <a:cs typeface="Times New Roman" pitchFamily="18" charset="0"/>
              </a:rPr>
              <a:t>thickness</a:t>
            </a:r>
            <a:r>
              <a:rPr lang="it-IT" dirty="0">
                <a:latin typeface="Times New Roman" pitchFamily="18" charset="0"/>
                <a:cs typeface="Times New Roman" pitchFamily="18" charset="0"/>
              </a:rPr>
              <a:t> L = 3 mm;</a:t>
            </a:r>
          </a:p>
          <a:p>
            <a:r>
              <a:rPr lang="it-IT" dirty="0" err="1">
                <a:latin typeface="Times New Roman" pitchFamily="18" charset="0"/>
                <a:cs typeface="Times New Roman" pitchFamily="18" charset="0"/>
              </a:rPr>
              <a:t>Beam</a:t>
            </a:r>
            <a:r>
              <a:rPr lang="it-IT" dirty="0">
                <a:latin typeface="Times New Roman" pitchFamily="18" charset="0"/>
                <a:cs typeface="Times New Roman" pitchFamily="18" charset="0"/>
              </a:rPr>
              <a:t> spot </a:t>
            </a:r>
            <a:r>
              <a:rPr lang="it-IT" dirty="0" err="1">
                <a:latin typeface="Times New Roman" pitchFamily="18" charset="0"/>
                <a:cs typeface="Times New Roman" pitchFamily="18" charset="0"/>
              </a:rPr>
              <a:t>size</a:t>
            </a:r>
            <a:r>
              <a:rPr lang="it-IT" dirty="0">
                <a:latin typeface="Times New Roman" pitchFamily="18" charset="0"/>
                <a:cs typeface="Times New Roman" pitchFamily="18" charset="0"/>
              </a:rPr>
              <a:t>: a = 300 µm;</a:t>
            </a:r>
          </a:p>
          <a:p>
            <a:r>
              <a:rPr lang="it-IT" dirty="0" err="1">
                <a:latin typeface="Times New Roman" pitchFamily="18" charset="0"/>
                <a:cs typeface="Times New Roman" pitchFamily="18" charset="0"/>
              </a:rPr>
              <a:t>Number</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of</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positrons</a:t>
            </a:r>
            <a:r>
              <a:rPr lang="it-IT" dirty="0">
                <a:latin typeface="Times New Roman" pitchFamily="18" charset="0"/>
                <a:cs typeface="Times New Roman" pitchFamily="18" charset="0"/>
              </a:rPr>
              <a:t>: N = 3·10</a:t>
            </a:r>
            <a:r>
              <a:rPr lang="it-IT" baseline="30000" dirty="0">
                <a:latin typeface="Times New Roman" pitchFamily="18" charset="0"/>
                <a:cs typeface="Times New Roman" pitchFamily="18" charset="0"/>
              </a:rPr>
              <a:t>11</a:t>
            </a:r>
          </a:p>
          <a:p>
            <a:r>
              <a:rPr lang="it-IT" dirty="0" err="1">
                <a:latin typeface="Times New Roman" pitchFamily="18" charset="0"/>
                <a:cs typeface="Times New Roman" pitchFamily="18" charset="0"/>
              </a:rPr>
              <a:t>Cooling</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time</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T</a:t>
            </a:r>
            <a:r>
              <a:rPr lang="it-IT" baseline="-25000" dirty="0" err="1">
                <a:latin typeface="Times New Roman" pitchFamily="18" charset="0"/>
                <a:cs typeface="Times New Roman" pitchFamily="18" charset="0"/>
              </a:rPr>
              <a:t>Rep</a:t>
            </a:r>
            <a:r>
              <a:rPr lang="it-IT" baseline="-25000" dirty="0">
                <a:latin typeface="Times New Roman" pitchFamily="18" charset="0"/>
                <a:cs typeface="Times New Roman" pitchFamily="18" charset="0"/>
              </a:rPr>
              <a:t> </a:t>
            </a:r>
            <a:r>
              <a:rPr lang="it-IT" dirty="0">
                <a:latin typeface="Times New Roman" pitchFamily="18" charset="0"/>
                <a:cs typeface="Times New Roman" pitchFamily="18" charset="0"/>
              </a:rPr>
              <a:t>= 0.1 s.</a:t>
            </a:r>
          </a:p>
          <a:p>
            <a:endParaRPr lang="it-IT" baseline="30000" dirty="0">
              <a:latin typeface="Times New Roman" pitchFamily="18" charset="0"/>
              <a:cs typeface="Times New Roman" pitchFamily="18" charset="0"/>
            </a:endParaRPr>
          </a:p>
          <a:p>
            <a:pPr>
              <a:buNone/>
            </a:pPr>
            <a:endParaRPr lang="it-IT" dirty="0">
              <a:latin typeface="Times New Roman" pitchFamily="18" charset="0"/>
              <a:cs typeface="Times New Roman" pitchFamily="18" charset="0"/>
            </a:endParaRPr>
          </a:p>
          <a:p>
            <a:pPr>
              <a:buNone/>
            </a:pPr>
            <a:r>
              <a:rPr lang="it-IT" dirty="0">
                <a:latin typeface="Times New Roman" pitchFamily="18" charset="0"/>
                <a:cs typeface="Times New Roman" pitchFamily="18" charset="0"/>
              </a:rPr>
              <a:t>Steady state temperature </a:t>
            </a:r>
            <a:r>
              <a:rPr lang="it-IT" dirty="0" err="1">
                <a:latin typeface="Times New Roman" pitchFamily="18" charset="0"/>
                <a:cs typeface="Times New Roman" pitchFamily="18" charset="0"/>
              </a:rPr>
              <a:t>increase</a:t>
            </a:r>
            <a:r>
              <a:rPr lang="it-IT" dirty="0">
                <a:latin typeface="Times New Roman" pitchFamily="18" charset="0"/>
                <a:cs typeface="Times New Roman" pitchFamily="18" charset="0"/>
              </a:rPr>
              <a:t>: </a:t>
            </a:r>
            <a:r>
              <a:rPr lang="el-GR" b="1" dirty="0">
                <a:latin typeface="Times New Roman" pitchFamily="18" charset="0"/>
                <a:cs typeface="Times New Roman" pitchFamily="18" charset="0"/>
              </a:rPr>
              <a:t>Δ</a:t>
            </a:r>
            <a:r>
              <a:rPr lang="it-IT" b="1" dirty="0">
                <a:latin typeface="Times New Roman" pitchFamily="18" charset="0"/>
                <a:cs typeface="Times New Roman" pitchFamily="18" charset="0"/>
              </a:rPr>
              <a:t>T</a:t>
            </a:r>
            <a:r>
              <a:rPr lang="it-IT" b="1" baseline="-25000" dirty="0">
                <a:latin typeface="Times New Roman" pitchFamily="18" charset="0"/>
                <a:cs typeface="Times New Roman" pitchFamily="18" charset="0"/>
              </a:rPr>
              <a:t>SS</a:t>
            </a:r>
            <a:r>
              <a:rPr lang="it-IT" b="1" dirty="0">
                <a:latin typeface="Times New Roman" pitchFamily="18" charset="0"/>
                <a:cs typeface="Times New Roman" pitchFamily="18" charset="0"/>
              </a:rPr>
              <a:t> =  185.5 K</a:t>
            </a:r>
          </a:p>
          <a:p>
            <a:pPr>
              <a:buNone/>
            </a:pPr>
            <a:r>
              <a:rPr lang="it-IT" dirty="0" err="1">
                <a:latin typeface="Times New Roman" pitchFamily="18" charset="0"/>
                <a:cs typeface="Times New Roman" pitchFamily="18" charset="0"/>
              </a:rPr>
              <a:t>Melting</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point</a:t>
            </a:r>
            <a:r>
              <a:rPr lang="it-IT" dirty="0">
                <a:latin typeface="Times New Roman" pitchFamily="18" charset="0"/>
                <a:cs typeface="Times New Roman" pitchFamily="18" charset="0"/>
              </a:rPr>
              <a:t>: 1551 K</a:t>
            </a:r>
          </a:p>
        </p:txBody>
      </p:sp>
      <p:sp>
        <p:nvSpPr>
          <p:cNvPr id="8" name="Rettangolo 7"/>
          <p:cNvSpPr/>
          <p:nvPr/>
        </p:nvSpPr>
        <p:spPr>
          <a:xfrm>
            <a:off x="1547664" y="3645024"/>
            <a:ext cx="5832000" cy="2492990"/>
          </a:xfrm>
          <a:prstGeom prst="rect">
            <a:avLst/>
          </a:prstGeom>
        </p:spPr>
        <p:txBody>
          <a:bodyPr>
            <a:spAutoFit/>
          </a:bodyPr>
          <a:lstStyle/>
          <a:p>
            <a:r>
              <a:rPr lang="it-IT" b="1" dirty="0" err="1">
                <a:latin typeface="Times New Roman" pitchFamily="18" charset="0"/>
                <a:cs typeface="Times New Roman" pitchFamily="18" charset="0"/>
              </a:rPr>
              <a:t>Carbon</a:t>
            </a:r>
            <a:r>
              <a:rPr lang="it-IT" b="1" dirty="0">
                <a:latin typeface="Times New Roman" pitchFamily="18" charset="0"/>
                <a:cs typeface="Times New Roman" pitchFamily="18" charset="0"/>
              </a:rPr>
              <a:t> target</a:t>
            </a:r>
          </a:p>
          <a:p>
            <a:r>
              <a:rPr lang="it-IT" dirty="0" err="1">
                <a:latin typeface="Times New Roman" pitchFamily="18" charset="0"/>
                <a:cs typeface="Times New Roman" pitchFamily="18" charset="0"/>
              </a:rPr>
              <a:t>radius</a:t>
            </a:r>
            <a:r>
              <a:rPr lang="it-IT" dirty="0">
                <a:latin typeface="Times New Roman" pitchFamily="18" charset="0"/>
                <a:cs typeface="Times New Roman" pitchFamily="18" charset="0"/>
              </a:rPr>
              <a:t> r = 5 cm, </a:t>
            </a:r>
            <a:r>
              <a:rPr lang="it-IT" dirty="0" err="1">
                <a:latin typeface="Times New Roman" pitchFamily="18" charset="0"/>
                <a:cs typeface="Times New Roman" pitchFamily="18" charset="0"/>
              </a:rPr>
              <a:t>thickness</a:t>
            </a:r>
            <a:r>
              <a:rPr lang="it-IT" dirty="0">
                <a:latin typeface="Times New Roman" pitchFamily="18" charset="0"/>
                <a:cs typeface="Times New Roman" pitchFamily="18" charset="0"/>
              </a:rPr>
              <a:t> L = 1 mm;</a:t>
            </a:r>
          </a:p>
          <a:p>
            <a:r>
              <a:rPr lang="it-IT" dirty="0" err="1">
                <a:latin typeface="Times New Roman" pitchFamily="18" charset="0"/>
                <a:cs typeface="Times New Roman" pitchFamily="18" charset="0"/>
              </a:rPr>
              <a:t>Beam</a:t>
            </a:r>
            <a:r>
              <a:rPr lang="it-IT" dirty="0">
                <a:latin typeface="Times New Roman" pitchFamily="18" charset="0"/>
                <a:cs typeface="Times New Roman" pitchFamily="18" charset="0"/>
              </a:rPr>
              <a:t> spot </a:t>
            </a:r>
            <a:r>
              <a:rPr lang="it-IT" dirty="0" err="1">
                <a:latin typeface="Times New Roman" pitchFamily="18" charset="0"/>
                <a:cs typeface="Times New Roman" pitchFamily="18" charset="0"/>
              </a:rPr>
              <a:t>size</a:t>
            </a:r>
            <a:r>
              <a:rPr lang="it-IT" dirty="0">
                <a:latin typeface="Times New Roman" pitchFamily="18" charset="0"/>
                <a:cs typeface="Times New Roman" pitchFamily="18" charset="0"/>
              </a:rPr>
              <a:t>: a = 300 µm;</a:t>
            </a:r>
          </a:p>
          <a:p>
            <a:r>
              <a:rPr lang="it-IT" dirty="0" err="1">
                <a:latin typeface="Times New Roman" pitchFamily="18" charset="0"/>
                <a:cs typeface="Times New Roman" pitchFamily="18" charset="0"/>
              </a:rPr>
              <a:t>Number</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of</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positrons</a:t>
            </a:r>
            <a:r>
              <a:rPr lang="it-IT" dirty="0">
                <a:latin typeface="Times New Roman" pitchFamily="18" charset="0"/>
                <a:cs typeface="Times New Roman" pitchFamily="18" charset="0"/>
              </a:rPr>
              <a:t>: N = 3·10</a:t>
            </a:r>
            <a:r>
              <a:rPr lang="it-IT" baseline="30000" dirty="0">
                <a:latin typeface="Times New Roman" pitchFamily="18" charset="0"/>
                <a:cs typeface="Times New Roman" pitchFamily="18" charset="0"/>
              </a:rPr>
              <a:t>11</a:t>
            </a:r>
          </a:p>
          <a:p>
            <a:r>
              <a:rPr lang="it-IT" dirty="0" err="1">
                <a:latin typeface="Times New Roman" pitchFamily="18" charset="0"/>
                <a:cs typeface="Times New Roman" pitchFamily="18" charset="0"/>
              </a:rPr>
              <a:t>Cooling</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time</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T</a:t>
            </a:r>
            <a:r>
              <a:rPr lang="it-IT" baseline="-25000" dirty="0" err="1">
                <a:latin typeface="Times New Roman" pitchFamily="18" charset="0"/>
                <a:cs typeface="Times New Roman" pitchFamily="18" charset="0"/>
              </a:rPr>
              <a:t>Rep</a:t>
            </a:r>
            <a:r>
              <a:rPr lang="it-IT" baseline="-25000" dirty="0">
                <a:latin typeface="Times New Roman" pitchFamily="18" charset="0"/>
                <a:cs typeface="Times New Roman" pitchFamily="18" charset="0"/>
              </a:rPr>
              <a:t> </a:t>
            </a:r>
            <a:r>
              <a:rPr lang="it-IT" dirty="0">
                <a:latin typeface="Times New Roman" pitchFamily="18" charset="0"/>
                <a:cs typeface="Times New Roman" pitchFamily="18" charset="0"/>
              </a:rPr>
              <a:t>= 0.1 s.</a:t>
            </a:r>
          </a:p>
          <a:p>
            <a:endParaRPr lang="it-IT" baseline="30000" dirty="0">
              <a:latin typeface="Times New Roman" pitchFamily="18" charset="0"/>
              <a:cs typeface="Times New Roman" pitchFamily="18" charset="0"/>
            </a:endParaRPr>
          </a:p>
          <a:p>
            <a:pPr>
              <a:buNone/>
            </a:pPr>
            <a:endParaRPr lang="it-IT" dirty="0">
              <a:latin typeface="Times New Roman" pitchFamily="18" charset="0"/>
              <a:cs typeface="Times New Roman" pitchFamily="18" charset="0"/>
            </a:endParaRPr>
          </a:p>
          <a:p>
            <a:pPr>
              <a:buNone/>
            </a:pPr>
            <a:r>
              <a:rPr lang="it-IT" dirty="0">
                <a:latin typeface="Times New Roman" pitchFamily="18" charset="0"/>
                <a:cs typeface="Times New Roman" pitchFamily="18" charset="0"/>
              </a:rPr>
              <a:t>Steady state temperature </a:t>
            </a:r>
            <a:r>
              <a:rPr lang="it-IT" dirty="0" err="1">
                <a:latin typeface="Times New Roman" pitchFamily="18" charset="0"/>
                <a:cs typeface="Times New Roman" pitchFamily="18" charset="0"/>
              </a:rPr>
              <a:t>increase</a:t>
            </a:r>
            <a:r>
              <a:rPr lang="it-IT" dirty="0">
                <a:latin typeface="Times New Roman" pitchFamily="18" charset="0"/>
                <a:cs typeface="Times New Roman" pitchFamily="18" charset="0"/>
              </a:rPr>
              <a:t>: </a:t>
            </a:r>
            <a:r>
              <a:rPr lang="el-GR" b="1" dirty="0">
                <a:latin typeface="Times New Roman" pitchFamily="18" charset="0"/>
                <a:cs typeface="Times New Roman" pitchFamily="18" charset="0"/>
              </a:rPr>
              <a:t>Δ</a:t>
            </a:r>
            <a:r>
              <a:rPr lang="it-IT" b="1" dirty="0">
                <a:latin typeface="Times New Roman" pitchFamily="18" charset="0"/>
                <a:cs typeface="Times New Roman" pitchFamily="18" charset="0"/>
              </a:rPr>
              <a:t>T</a:t>
            </a:r>
            <a:r>
              <a:rPr lang="it-IT" b="1" baseline="-25000" dirty="0">
                <a:latin typeface="Times New Roman" pitchFamily="18" charset="0"/>
                <a:cs typeface="Times New Roman" pitchFamily="18" charset="0"/>
              </a:rPr>
              <a:t>SS</a:t>
            </a:r>
            <a:r>
              <a:rPr lang="it-IT" b="1" dirty="0">
                <a:latin typeface="Times New Roman" pitchFamily="18" charset="0"/>
                <a:cs typeface="Times New Roman" pitchFamily="18" charset="0"/>
              </a:rPr>
              <a:t> =  102.5 K</a:t>
            </a:r>
          </a:p>
          <a:p>
            <a:pPr>
              <a:buNone/>
            </a:pPr>
            <a:r>
              <a:rPr lang="it-IT" dirty="0" err="1">
                <a:latin typeface="Times New Roman" pitchFamily="18" charset="0"/>
                <a:cs typeface="Times New Roman" pitchFamily="18" charset="0"/>
              </a:rPr>
              <a:t>Melting</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point</a:t>
            </a:r>
            <a:r>
              <a:rPr lang="it-IT" dirty="0">
                <a:latin typeface="Times New Roman" pitchFamily="18" charset="0"/>
                <a:cs typeface="Times New Roman" pitchFamily="18" charset="0"/>
              </a:rPr>
              <a:t>: 3923 K</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3"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4"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21</a:t>
            </a:fld>
            <a:endParaRPr lang="it-IT" sz="1200" dirty="0">
              <a:solidFill>
                <a:schemeClr val="tx1"/>
              </a:solidFill>
              <a:latin typeface="Times New Roman" pitchFamily="18" charset="0"/>
              <a:cs typeface="Times New Roman" pitchFamily="18" charset="0"/>
            </a:endParaRPr>
          </a:p>
        </p:txBody>
      </p:sp>
      <p:sp>
        <p:nvSpPr>
          <p:cNvPr id="5"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6" name="CasellaDiTesto 5"/>
          <p:cNvSpPr txBox="1"/>
          <p:nvPr/>
        </p:nvSpPr>
        <p:spPr>
          <a:xfrm>
            <a:off x="179512" y="116632"/>
            <a:ext cx="8496944" cy="430887"/>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Thermal stability  of  the  target  in  case of  rotating  system</a:t>
            </a:r>
            <a:endParaRPr lang="it-IT" sz="2200" b="1" dirty="0">
              <a:solidFill>
                <a:schemeClr val="bg1"/>
              </a:solidFill>
              <a:latin typeface="Times New Roman"/>
            </a:endParaRPr>
          </a:p>
        </p:txBody>
      </p:sp>
      <p:pic>
        <p:nvPicPr>
          <p:cNvPr id="7" name="Picture 2"/>
          <p:cNvPicPr>
            <a:picLocks noChangeAspect="1" noChangeArrowheads="1"/>
          </p:cNvPicPr>
          <p:nvPr/>
        </p:nvPicPr>
        <p:blipFill>
          <a:blip r:embed="rId2" cstate="print"/>
          <a:srcRect/>
          <a:stretch>
            <a:fillRect/>
          </a:stretch>
        </p:blipFill>
        <p:spPr bwMode="auto">
          <a:xfrm>
            <a:off x="3469123" y="2492896"/>
            <a:ext cx="5674877" cy="3024336"/>
          </a:xfrm>
          <a:prstGeom prst="rect">
            <a:avLst/>
          </a:prstGeom>
          <a:noFill/>
          <a:ln w="9525">
            <a:noFill/>
            <a:miter lim="800000"/>
            <a:headEnd/>
            <a:tailEnd/>
          </a:ln>
        </p:spPr>
      </p:pic>
      <p:grpSp>
        <p:nvGrpSpPr>
          <p:cNvPr id="8" name="Gruppo 7"/>
          <p:cNvGrpSpPr/>
          <p:nvPr/>
        </p:nvGrpSpPr>
        <p:grpSpPr>
          <a:xfrm>
            <a:off x="683568" y="2348880"/>
            <a:ext cx="2679959" cy="3096344"/>
            <a:chOff x="539552" y="2780928"/>
            <a:chExt cx="2679959" cy="3096344"/>
          </a:xfrm>
        </p:grpSpPr>
        <p:grpSp>
          <p:nvGrpSpPr>
            <p:cNvPr id="9" name="Gruppo 11"/>
            <p:cNvGrpSpPr/>
            <p:nvPr/>
          </p:nvGrpSpPr>
          <p:grpSpPr>
            <a:xfrm>
              <a:off x="539552" y="2780928"/>
              <a:ext cx="2679959" cy="3096344"/>
              <a:chOff x="2031962" y="3708664"/>
              <a:chExt cx="2679959" cy="3096344"/>
            </a:xfrm>
          </p:grpSpPr>
          <p:sp>
            <p:nvSpPr>
              <p:cNvPr id="14" name="Arco a tutto sesto 13"/>
              <p:cNvSpPr/>
              <p:nvPr/>
            </p:nvSpPr>
            <p:spPr bwMode="auto">
              <a:xfrm rot="18858460">
                <a:off x="1823770" y="3916856"/>
                <a:ext cx="3096344" cy="2679959"/>
              </a:xfrm>
              <a:prstGeom prst="blockArc">
                <a:avLst/>
              </a:prstGeom>
              <a:solidFill>
                <a:srgbClr val="AAA4FF"/>
              </a:solidFill>
              <a:ln w="9525" cap="flat" cmpd="sng" algn="ctr">
                <a:solidFill>
                  <a:srgbClr val="AAA4F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grpSp>
            <p:nvGrpSpPr>
              <p:cNvPr id="15" name="Gruppo 39"/>
              <p:cNvGrpSpPr/>
              <p:nvPr/>
            </p:nvGrpSpPr>
            <p:grpSpPr>
              <a:xfrm>
                <a:off x="2195736" y="4077072"/>
                <a:ext cx="936104" cy="1008112"/>
                <a:chOff x="3419872" y="3284984"/>
                <a:chExt cx="936104" cy="1008112"/>
              </a:xfrm>
            </p:grpSpPr>
            <p:sp>
              <p:nvSpPr>
                <p:cNvPr id="16" name="Ovale 15"/>
                <p:cNvSpPr/>
                <p:nvPr/>
              </p:nvSpPr>
              <p:spPr bwMode="auto">
                <a:xfrm>
                  <a:off x="3779912" y="3284984"/>
                  <a:ext cx="576064" cy="576064"/>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sp>
              <p:nvSpPr>
                <p:cNvPr id="17" name="Ovale 16"/>
                <p:cNvSpPr/>
                <p:nvPr/>
              </p:nvSpPr>
              <p:spPr bwMode="auto">
                <a:xfrm>
                  <a:off x="3419872" y="3717032"/>
                  <a:ext cx="576064" cy="576064"/>
                </a:xfrm>
                <a:prstGeom prst="ellips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cxnSp>
              <p:nvCxnSpPr>
                <p:cNvPr id="18" name="Connettore diritto 16"/>
                <p:cNvCxnSpPr/>
                <p:nvPr/>
              </p:nvCxnSpPr>
              <p:spPr>
                <a:xfrm flipV="1">
                  <a:off x="3635896" y="3789040"/>
                  <a:ext cx="216024" cy="216024"/>
                </a:xfrm>
                <a:prstGeom prst="line">
                  <a:avLst/>
                </a:prstGeom>
                <a:noFill/>
                <a:ln w="22225" cap="flat" cmpd="sng" algn="ctr">
                  <a:solidFill>
                    <a:sysClr val="windowText" lastClr="000000"/>
                  </a:solidFill>
                  <a:prstDash val="solid"/>
                  <a:miter lim="800000"/>
                  <a:headEnd type="triangle" w="med" len="med"/>
                  <a:tailEnd type="triangle" w="med" len="med"/>
                </a:ln>
                <a:effectLst/>
              </p:spPr>
            </p:cxnSp>
            <p:cxnSp>
              <p:nvCxnSpPr>
                <p:cNvPr id="19" name="Connettore diritto 16"/>
                <p:cNvCxnSpPr/>
                <p:nvPr/>
              </p:nvCxnSpPr>
              <p:spPr>
                <a:xfrm flipV="1">
                  <a:off x="3851920" y="3573016"/>
                  <a:ext cx="216024" cy="212406"/>
                </a:xfrm>
                <a:prstGeom prst="line">
                  <a:avLst/>
                </a:prstGeom>
                <a:noFill/>
                <a:ln w="22225" cap="flat" cmpd="sng" algn="ctr">
                  <a:solidFill>
                    <a:sysClr val="windowText" lastClr="000000"/>
                  </a:solidFill>
                  <a:prstDash val="solid"/>
                  <a:miter lim="800000"/>
                  <a:headEnd type="triangle" w="med" len="med"/>
                  <a:tailEnd type="triangle" w="med" len="med"/>
                </a:ln>
                <a:effectLst/>
              </p:spPr>
            </p:cxnSp>
            <p:sp>
              <p:nvSpPr>
                <p:cNvPr id="20" name="CasellaDiTesto 19"/>
                <p:cNvSpPr txBox="1"/>
                <p:nvPr/>
              </p:nvSpPr>
              <p:spPr>
                <a:xfrm>
                  <a:off x="3851920" y="3356992"/>
                  <a:ext cx="288032" cy="307777"/>
                </a:xfrm>
                <a:prstGeom prst="rect">
                  <a:avLst/>
                </a:prstGeom>
                <a:noFill/>
              </p:spPr>
              <p:txBody>
                <a:bodyPr wrap="square" rtlCol="0">
                  <a:spAutoFit/>
                </a:bodyPr>
                <a:lstStyle/>
                <a:p>
                  <a:pPr algn="ctr"/>
                  <a:r>
                    <a:rPr lang="it-IT" sz="1400" b="1" dirty="0">
                      <a:solidFill>
                        <a:srgbClr val="000000"/>
                      </a:solidFill>
                      <a:latin typeface="Times New Roman" pitchFamily="18" charset="0"/>
                      <a:cs typeface="Times New Roman" pitchFamily="18" charset="0"/>
                    </a:rPr>
                    <a:t>a </a:t>
                  </a:r>
                </a:p>
              </p:txBody>
            </p:sp>
            <p:sp>
              <p:nvSpPr>
                <p:cNvPr id="21" name="CasellaDiTesto 20"/>
                <p:cNvSpPr txBox="1"/>
                <p:nvPr/>
              </p:nvSpPr>
              <p:spPr>
                <a:xfrm>
                  <a:off x="3419872" y="3861048"/>
                  <a:ext cx="216024" cy="307777"/>
                </a:xfrm>
                <a:prstGeom prst="rect">
                  <a:avLst/>
                </a:prstGeom>
                <a:noFill/>
              </p:spPr>
              <p:txBody>
                <a:bodyPr wrap="square" rtlCol="0">
                  <a:spAutoFit/>
                </a:bodyPr>
                <a:lstStyle/>
                <a:p>
                  <a:r>
                    <a:rPr lang="it-IT" sz="1400" b="1" dirty="0">
                      <a:solidFill>
                        <a:srgbClr val="000000"/>
                      </a:solidFill>
                      <a:latin typeface="Times New Roman" pitchFamily="18" charset="0"/>
                      <a:cs typeface="Times New Roman" pitchFamily="18" charset="0"/>
                    </a:rPr>
                    <a:t>a</a:t>
                  </a:r>
                </a:p>
              </p:txBody>
            </p:sp>
          </p:grpSp>
        </p:grpSp>
        <p:cxnSp>
          <p:nvCxnSpPr>
            <p:cNvPr id="10" name="Connettore diritto 16"/>
            <p:cNvCxnSpPr/>
            <p:nvPr/>
          </p:nvCxnSpPr>
          <p:spPr>
            <a:xfrm flipV="1">
              <a:off x="2051720" y="2852936"/>
              <a:ext cx="72008" cy="1796582"/>
            </a:xfrm>
            <a:prstGeom prst="line">
              <a:avLst/>
            </a:prstGeom>
            <a:noFill/>
            <a:ln w="22225" cap="flat" cmpd="sng" algn="ctr">
              <a:solidFill>
                <a:sysClr val="windowText" lastClr="000000"/>
              </a:solidFill>
              <a:prstDash val="solid"/>
              <a:miter lim="800000"/>
              <a:headEnd type="triangle" w="med" len="med"/>
              <a:tailEnd type="triangle" w="med" len="med"/>
            </a:ln>
            <a:effectLst/>
          </p:spPr>
        </p:cxnSp>
        <p:sp>
          <p:nvSpPr>
            <p:cNvPr id="11" name="CasellaDiTesto 10"/>
            <p:cNvSpPr txBox="1"/>
            <p:nvPr/>
          </p:nvSpPr>
          <p:spPr>
            <a:xfrm>
              <a:off x="1979712" y="3789040"/>
              <a:ext cx="864096" cy="307777"/>
            </a:xfrm>
            <a:prstGeom prst="rect">
              <a:avLst/>
            </a:prstGeom>
            <a:noFill/>
          </p:spPr>
          <p:txBody>
            <a:bodyPr wrap="square" rtlCol="0">
              <a:spAutoFit/>
            </a:bodyPr>
            <a:lstStyle/>
            <a:p>
              <a:pPr algn="ctr"/>
              <a:r>
                <a:rPr lang="it-IT" sz="1400" b="1" dirty="0" err="1">
                  <a:solidFill>
                    <a:srgbClr val="000000"/>
                  </a:solidFill>
                  <a:latin typeface="Times New Roman" pitchFamily="18" charset="0"/>
                  <a:cs typeface="Times New Roman" pitchFamily="18" charset="0"/>
                </a:rPr>
                <a:t>r</a:t>
              </a:r>
              <a:r>
                <a:rPr lang="it-IT" sz="1400" b="1" baseline="-25000" dirty="0" err="1">
                  <a:solidFill>
                    <a:srgbClr val="000000"/>
                  </a:solidFill>
                  <a:latin typeface="Times New Roman" pitchFamily="18" charset="0"/>
                  <a:cs typeface="Times New Roman" pitchFamily="18" charset="0"/>
                </a:rPr>
                <a:t>external</a:t>
              </a:r>
              <a:endParaRPr lang="it-IT" sz="1400" b="1" dirty="0">
                <a:solidFill>
                  <a:srgbClr val="000000"/>
                </a:solidFill>
                <a:latin typeface="Times New Roman" pitchFamily="18" charset="0"/>
                <a:cs typeface="Times New Roman" pitchFamily="18" charset="0"/>
              </a:endParaRPr>
            </a:p>
          </p:txBody>
        </p:sp>
        <p:cxnSp>
          <p:nvCxnSpPr>
            <p:cNvPr id="12" name="Connettore diritto 16"/>
            <p:cNvCxnSpPr/>
            <p:nvPr/>
          </p:nvCxnSpPr>
          <p:spPr>
            <a:xfrm flipH="1" flipV="1">
              <a:off x="1691680" y="3645024"/>
              <a:ext cx="360040" cy="1008112"/>
            </a:xfrm>
            <a:prstGeom prst="line">
              <a:avLst/>
            </a:prstGeom>
            <a:noFill/>
            <a:ln w="22225" cap="flat" cmpd="sng" algn="ctr">
              <a:solidFill>
                <a:sysClr val="windowText" lastClr="000000"/>
              </a:solidFill>
              <a:prstDash val="solid"/>
              <a:miter lim="800000"/>
              <a:headEnd type="triangle" w="med" len="med"/>
              <a:tailEnd type="triangle" w="med" len="med"/>
            </a:ln>
            <a:effectLst/>
          </p:spPr>
        </p:cxnSp>
        <p:sp>
          <p:nvSpPr>
            <p:cNvPr id="13" name="CasellaDiTesto 12"/>
            <p:cNvSpPr txBox="1"/>
            <p:nvPr/>
          </p:nvSpPr>
          <p:spPr>
            <a:xfrm>
              <a:off x="1403648" y="4293096"/>
              <a:ext cx="576064" cy="307777"/>
            </a:xfrm>
            <a:prstGeom prst="rect">
              <a:avLst/>
            </a:prstGeom>
            <a:noFill/>
          </p:spPr>
          <p:txBody>
            <a:bodyPr wrap="square" rtlCol="0">
              <a:spAutoFit/>
            </a:bodyPr>
            <a:lstStyle/>
            <a:p>
              <a:pPr algn="ctr"/>
              <a:r>
                <a:rPr lang="it-IT" sz="1400" b="1" dirty="0" err="1">
                  <a:solidFill>
                    <a:srgbClr val="000000"/>
                  </a:solidFill>
                  <a:latin typeface="Times New Roman" pitchFamily="18" charset="0"/>
                  <a:cs typeface="Times New Roman" pitchFamily="18" charset="0"/>
                </a:rPr>
                <a:t>r</a:t>
              </a:r>
              <a:r>
                <a:rPr lang="it-IT" sz="1400" b="1" baseline="-25000" dirty="0" err="1">
                  <a:solidFill>
                    <a:srgbClr val="000000"/>
                  </a:solidFill>
                  <a:latin typeface="Times New Roman" pitchFamily="18" charset="0"/>
                  <a:cs typeface="Times New Roman" pitchFamily="18" charset="0"/>
                </a:rPr>
                <a:t>inner</a:t>
              </a:r>
              <a:endParaRPr lang="it-IT" sz="1400" b="1" dirty="0">
                <a:solidFill>
                  <a:srgbClr val="000000"/>
                </a:solidFill>
                <a:latin typeface="Times New Roman" pitchFamily="18" charset="0"/>
                <a:cs typeface="Times New Roman" pitchFamily="18" charset="0"/>
              </a:endParaRPr>
            </a:p>
          </p:txBody>
        </p:sp>
      </p:grpSp>
      <p:sp>
        <p:nvSpPr>
          <p:cNvPr id="22" name="Rettangolo 21"/>
          <p:cNvSpPr/>
          <p:nvPr/>
        </p:nvSpPr>
        <p:spPr>
          <a:xfrm>
            <a:off x="3707904" y="2348880"/>
            <a:ext cx="2736304"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3" name="Rettangolo 22"/>
          <p:cNvSpPr/>
          <p:nvPr/>
        </p:nvSpPr>
        <p:spPr>
          <a:xfrm>
            <a:off x="7164288" y="2348880"/>
            <a:ext cx="1872208" cy="2880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CasellaDiTesto 23"/>
          <p:cNvSpPr txBox="1"/>
          <p:nvPr/>
        </p:nvSpPr>
        <p:spPr>
          <a:xfrm>
            <a:off x="755576" y="1124744"/>
            <a:ext cx="3204864" cy="1200329"/>
          </a:xfrm>
          <a:prstGeom prst="rect">
            <a:avLst/>
          </a:prstGeom>
          <a:noFill/>
        </p:spPr>
        <p:txBody>
          <a:bodyPr wrap="square" rtlCol="0">
            <a:spAutoFit/>
          </a:bodyPr>
          <a:lstStyle/>
          <a:p>
            <a:pPr algn="just"/>
            <a:r>
              <a:rPr lang="it-IT" sz="2400" b="1" dirty="0">
                <a:solidFill>
                  <a:srgbClr val="181A3A"/>
                </a:solidFill>
                <a:latin typeface="Times New Roman" pitchFamily="18" charset="0"/>
                <a:cs typeface="Times New Roman" pitchFamily="18" charset="0"/>
              </a:rPr>
              <a:t> </a:t>
            </a:r>
            <a:r>
              <a:rPr lang="it-IT" sz="1800" b="1" dirty="0">
                <a:solidFill>
                  <a:srgbClr val="181A3A"/>
                </a:solidFill>
                <a:latin typeface="Times New Roman" pitchFamily="18" charset="0"/>
                <a:cs typeface="Times New Roman" pitchFamily="18" charset="0"/>
              </a:rPr>
              <a:t>Wheel </a:t>
            </a:r>
            <a:r>
              <a:rPr lang="it-IT" sz="1800" b="1" dirty="0" err="1">
                <a:solidFill>
                  <a:srgbClr val="181A3A"/>
                </a:solidFill>
                <a:latin typeface="Times New Roman" pitchFamily="18" charset="0"/>
                <a:cs typeface="Times New Roman" pitchFamily="18" charset="0"/>
              </a:rPr>
              <a:t>rim</a:t>
            </a:r>
            <a:r>
              <a:rPr lang="it-IT" sz="1800" b="1" dirty="0">
                <a:solidFill>
                  <a:srgbClr val="181A3A"/>
                </a:solidFill>
                <a:latin typeface="Times New Roman" pitchFamily="18" charset="0"/>
                <a:cs typeface="Times New Roman" pitchFamily="18" charset="0"/>
              </a:rPr>
              <a:t> </a:t>
            </a:r>
            <a:r>
              <a:rPr lang="it-IT" sz="1800" b="1" dirty="0" err="1">
                <a:solidFill>
                  <a:srgbClr val="181A3A"/>
                </a:solidFill>
                <a:latin typeface="Times New Roman" pitchFamily="18" charset="0"/>
                <a:cs typeface="Times New Roman" pitchFamily="18" charset="0"/>
              </a:rPr>
              <a:t>speed</a:t>
            </a:r>
            <a:r>
              <a:rPr lang="it-IT" sz="1800" b="1" dirty="0">
                <a:solidFill>
                  <a:srgbClr val="181A3A"/>
                </a:solidFill>
                <a:latin typeface="Times New Roman" pitchFamily="18" charset="0"/>
                <a:cs typeface="Times New Roman" pitchFamily="18" charset="0"/>
              </a:rPr>
              <a:t> 100 m/s</a:t>
            </a:r>
          </a:p>
          <a:p>
            <a:pPr algn="just"/>
            <a:r>
              <a:rPr lang="it-IT" sz="2400" b="1" dirty="0">
                <a:solidFill>
                  <a:srgbClr val="181A3A"/>
                </a:solidFill>
                <a:latin typeface="Times New Roman" pitchFamily="18" charset="0"/>
                <a:cs typeface="Times New Roman" pitchFamily="18" charset="0"/>
              </a:rPr>
              <a:t> </a:t>
            </a:r>
            <a:r>
              <a:rPr lang="it-IT" sz="1800" b="1" dirty="0">
                <a:solidFill>
                  <a:srgbClr val="181A3A"/>
                </a:solidFill>
                <a:latin typeface="Times New Roman" pitchFamily="18" charset="0"/>
                <a:cs typeface="Times New Roman" pitchFamily="18" charset="0"/>
              </a:rPr>
              <a:t>Wheel </a:t>
            </a:r>
            <a:r>
              <a:rPr lang="it-IT" sz="1800" b="1" dirty="0" err="1">
                <a:solidFill>
                  <a:srgbClr val="181A3A"/>
                </a:solidFill>
                <a:latin typeface="Times New Roman" pitchFamily="18" charset="0"/>
                <a:cs typeface="Times New Roman" pitchFamily="18" charset="0"/>
              </a:rPr>
              <a:t>diameter</a:t>
            </a:r>
            <a:r>
              <a:rPr lang="it-IT" sz="1800" b="1" dirty="0">
                <a:solidFill>
                  <a:srgbClr val="181A3A"/>
                </a:solidFill>
                <a:latin typeface="Times New Roman" pitchFamily="18" charset="0"/>
                <a:cs typeface="Times New Roman" pitchFamily="18" charset="0"/>
              </a:rPr>
              <a:t> ~ 1 m</a:t>
            </a:r>
          </a:p>
          <a:p>
            <a:pPr algn="just">
              <a:buFont typeface="Arial" pitchFamily="34" charset="0"/>
              <a:buChar char="•"/>
            </a:pPr>
            <a:endParaRPr lang="it-IT" sz="2400" b="1" dirty="0">
              <a:solidFill>
                <a:srgbClr val="181A3A"/>
              </a:solidFill>
              <a:latin typeface="Times New Roman" pitchFamily="18" charset="0"/>
              <a:cs typeface="Times New Roman" pitchFamily="18" charset="0"/>
            </a:endParaRPr>
          </a:p>
        </p:txBody>
      </p:sp>
      <p:sp>
        <p:nvSpPr>
          <p:cNvPr id="25" name="Freccia a destra 24"/>
          <p:cNvSpPr/>
          <p:nvPr/>
        </p:nvSpPr>
        <p:spPr bwMode="auto">
          <a:xfrm>
            <a:off x="3707904" y="1412776"/>
            <a:ext cx="865538" cy="308160"/>
          </a:xfrm>
          <a:prstGeom prst="rightArrow">
            <a:avLst/>
          </a:prstGeom>
          <a:solidFill>
            <a:srgbClr val="181A3A"/>
          </a:solidFill>
          <a:ln w="9525" cap="flat" cmpd="sng" algn="ctr">
            <a:solidFill>
              <a:srgbClr val="181A48"/>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bg1"/>
              </a:solidFill>
              <a:effectLst/>
              <a:latin typeface="Arial" charset="0"/>
              <a:ea typeface="ＭＳ Ｐゴシック" pitchFamily="1" charset="-128"/>
            </a:endParaRPr>
          </a:p>
        </p:txBody>
      </p:sp>
      <p:sp>
        <p:nvSpPr>
          <p:cNvPr id="26" name="CasellaDiTesto 25"/>
          <p:cNvSpPr txBox="1"/>
          <p:nvPr/>
        </p:nvSpPr>
        <p:spPr>
          <a:xfrm>
            <a:off x="4067944" y="1412776"/>
            <a:ext cx="4684032" cy="369332"/>
          </a:xfrm>
          <a:prstGeom prst="rect">
            <a:avLst/>
          </a:prstGeom>
          <a:noFill/>
        </p:spPr>
        <p:txBody>
          <a:bodyPr wrap="square" rtlCol="0">
            <a:spAutoFit/>
          </a:bodyPr>
          <a:lstStyle/>
          <a:p>
            <a:pPr algn="ctr"/>
            <a:r>
              <a:rPr lang="it-IT" sz="1800" b="1" dirty="0">
                <a:solidFill>
                  <a:srgbClr val="181A3A"/>
                </a:solidFill>
                <a:latin typeface="Times New Roman" pitchFamily="18" charset="0"/>
                <a:cs typeface="Times New Roman" pitchFamily="18" charset="0"/>
              </a:rPr>
              <a:t>We can discriminate single </a:t>
            </a:r>
            <a:r>
              <a:rPr lang="it-IT" sz="1800" b="1" dirty="0" err="1">
                <a:solidFill>
                  <a:srgbClr val="181A3A"/>
                </a:solidFill>
                <a:latin typeface="Times New Roman" pitchFamily="18" charset="0"/>
                <a:cs typeface="Times New Roman" pitchFamily="18" charset="0"/>
              </a:rPr>
              <a:t>bunches</a:t>
            </a:r>
            <a:endParaRPr lang="it-IT" sz="1800" b="1" dirty="0">
              <a:solidFill>
                <a:srgbClr val="181A3A"/>
              </a:solidFill>
              <a:latin typeface="Times New Roman" pitchFamily="18" charset="0"/>
              <a:cs typeface="Times New Roman" pitchFamily="18" charset="0"/>
            </a:endParaRPr>
          </a:p>
        </p:txBody>
      </p:sp>
      <p:sp>
        <p:nvSpPr>
          <p:cNvPr id="27" name="CasellaDiTesto 26"/>
          <p:cNvSpPr txBox="1"/>
          <p:nvPr/>
        </p:nvSpPr>
        <p:spPr>
          <a:xfrm>
            <a:off x="5220072" y="5229200"/>
            <a:ext cx="1152128" cy="400110"/>
          </a:xfrm>
          <a:prstGeom prst="rect">
            <a:avLst/>
          </a:prstGeom>
          <a:noFill/>
          <a:ln w="6350">
            <a:solidFill>
              <a:srgbClr val="FF0000"/>
            </a:solidFill>
          </a:ln>
        </p:spPr>
        <p:txBody>
          <a:bodyPr wrap="square" rtlCol="0">
            <a:spAutoFit/>
          </a:bodyPr>
          <a:lstStyle/>
          <a:p>
            <a:pPr algn="ctr"/>
            <a:r>
              <a:rPr lang="it-IT" sz="2000" b="1" dirty="0">
                <a:latin typeface="Times New Roman" pitchFamily="18" charset="0"/>
                <a:cs typeface="Times New Roman" pitchFamily="18" charset="0"/>
              </a:rPr>
              <a:t>Target</a:t>
            </a:r>
          </a:p>
        </p:txBody>
      </p:sp>
      <p:cxnSp>
        <p:nvCxnSpPr>
          <p:cNvPr id="29" name="Connettore 2 28"/>
          <p:cNvCxnSpPr/>
          <p:nvPr/>
        </p:nvCxnSpPr>
        <p:spPr>
          <a:xfrm flipV="1">
            <a:off x="5724128" y="4725144"/>
            <a:ext cx="288032" cy="504056"/>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3"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4"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22</a:t>
            </a:fld>
            <a:endParaRPr lang="it-IT" sz="1200" dirty="0">
              <a:solidFill>
                <a:schemeClr val="tx1"/>
              </a:solidFill>
              <a:latin typeface="Times New Roman" pitchFamily="18" charset="0"/>
              <a:cs typeface="Times New Roman" pitchFamily="18" charset="0"/>
            </a:endParaRPr>
          </a:p>
        </p:txBody>
      </p:sp>
      <p:sp>
        <p:nvSpPr>
          <p:cNvPr id="5"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6" name="CasellaDiTesto 5"/>
          <p:cNvSpPr txBox="1"/>
          <p:nvPr/>
        </p:nvSpPr>
        <p:spPr>
          <a:xfrm>
            <a:off x="179512" y="188640"/>
            <a:ext cx="8496944" cy="769441"/>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Temperature field  after a single  bunch  –  temperature temporal  evolution (1)</a:t>
            </a:r>
            <a:endParaRPr lang="it-IT" sz="2200" b="1" dirty="0">
              <a:solidFill>
                <a:schemeClr val="bg1"/>
              </a:solidFill>
              <a:latin typeface="Times New Roman"/>
            </a:endParaRPr>
          </a:p>
        </p:txBody>
      </p:sp>
      <p:pic>
        <p:nvPicPr>
          <p:cNvPr id="7" name="Immagine 6"/>
          <p:cNvPicPr>
            <a:picLocks noChangeAspect="1"/>
          </p:cNvPicPr>
          <p:nvPr/>
        </p:nvPicPr>
        <p:blipFill>
          <a:blip r:embed="rId2" cstate="print"/>
          <a:stretch>
            <a:fillRect/>
          </a:stretch>
        </p:blipFill>
        <p:spPr>
          <a:xfrm>
            <a:off x="179512" y="2420888"/>
            <a:ext cx="4502021" cy="3389883"/>
          </a:xfrm>
          <a:prstGeom prst="rect">
            <a:avLst/>
          </a:prstGeom>
        </p:spPr>
      </p:pic>
      <p:pic>
        <p:nvPicPr>
          <p:cNvPr id="8" name="Immagine 7"/>
          <p:cNvPicPr>
            <a:picLocks noChangeAspect="1"/>
          </p:cNvPicPr>
          <p:nvPr/>
        </p:nvPicPr>
        <p:blipFill>
          <a:blip r:embed="rId3" cstate="print"/>
          <a:stretch>
            <a:fillRect/>
          </a:stretch>
        </p:blipFill>
        <p:spPr>
          <a:xfrm>
            <a:off x="4423852" y="2420888"/>
            <a:ext cx="4540992" cy="3419227"/>
          </a:xfrm>
          <a:prstGeom prst="rect">
            <a:avLst/>
          </a:prstGeom>
        </p:spPr>
      </p:pic>
      <p:sp>
        <p:nvSpPr>
          <p:cNvPr id="9" name="Titolo 1"/>
          <p:cNvSpPr txBox="1">
            <a:spLocks/>
          </p:cNvSpPr>
          <p:nvPr/>
        </p:nvSpPr>
        <p:spPr bwMode="auto">
          <a:xfrm>
            <a:off x="3630069" y="1985792"/>
            <a:ext cx="1662011"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kern="0" dirty="0">
                <a:solidFill>
                  <a:srgbClr val="002060"/>
                </a:solidFill>
                <a:latin typeface="Times New Roman" pitchFamily="18" charset="0"/>
                <a:cs typeface="Times New Roman" pitchFamily="18" charset="0"/>
              </a:rPr>
              <a:t>Beryllium</a:t>
            </a:r>
          </a:p>
        </p:txBody>
      </p:sp>
      <p:sp>
        <p:nvSpPr>
          <p:cNvPr id="10" name="Titolo 1"/>
          <p:cNvSpPr txBox="1">
            <a:spLocks/>
          </p:cNvSpPr>
          <p:nvPr/>
        </p:nvSpPr>
        <p:spPr bwMode="auto">
          <a:xfrm>
            <a:off x="1686492" y="2328550"/>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sz="1800" kern="0" dirty="0">
                <a:solidFill>
                  <a:srgbClr val="FF0000"/>
                </a:solidFill>
                <a:latin typeface="Times New Roman" pitchFamily="18" charset="0"/>
                <a:cs typeface="Times New Roman" pitchFamily="18" charset="0"/>
              </a:rPr>
              <a:t>20 </a:t>
            </a:r>
            <a:r>
              <a:rPr lang="it-IT" sz="1800" kern="0" dirty="0">
                <a:solidFill>
                  <a:srgbClr val="FF0000"/>
                </a:solidFill>
                <a:latin typeface="Symbol" panose="05050102010706020507" pitchFamily="18" charset="2"/>
                <a:cs typeface="Times New Roman" pitchFamily="18" charset="0"/>
              </a:rPr>
              <a:t>m</a:t>
            </a:r>
            <a:r>
              <a:rPr lang="it-IT" sz="1800" kern="0" dirty="0">
                <a:solidFill>
                  <a:srgbClr val="FF0000"/>
                </a:solidFill>
                <a:latin typeface="Times New Roman" pitchFamily="18" charset="0"/>
                <a:cs typeface="Times New Roman" pitchFamily="18" charset="0"/>
              </a:rPr>
              <a:t>m</a:t>
            </a:r>
          </a:p>
        </p:txBody>
      </p:sp>
      <p:sp>
        <p:nvSpPr>
          <p:cNvPr id="11" name="Titolo 1"/>
          <p:cNvSpPr txBox="1">
            <a:spLocks/>
          </p:cNvSpPr>
          <p:nvPr/>
        </p:nvSpPr>
        <p:spPr bwMode="auto">
          <a:xfrm>
            <a:off x="6296284" y="2661021"/>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sz="1800" kern="0" dirty="0">
                <a:solidFill>
                  <a:srgbClr val="FF0000"/>
                </a:solidFill>
                <a:latin typeface="Times New Roman" pitchFamily="18" charset="0"/>
                <a:cs typeface="Times New Roman" pitchFamily="18" charset="0"/>
              </a:rPr>
              <a:t>20 </a:t>
            </a:r>
            <a:r>
              <a:rPr lang="it-IT" sz="1800" kern="0" dirty="0">
                <a:solidFill>
                  <a:srgbClr val="FF0000"/>
                </a:solidFill>
                <a:latin typeface="Symbol" panose="05050102010706020507" pitchFamily="18" charset="2"/>
                <a:cs typeface="Times New Roman" pitchFamily="18" charset="0"/>
              </a:rPr>
              <a:t>m</a:t>
            </a:r>
            <a:r>
              <a:rPr lang="it-IT" sz="1800" kern="0" dirty="0">
                <a:solidFill>
                  <a:srgbClr val="FF0000"/>
                </a:solidFill>
                <a:latin typeface="Times New Roman" pitchFamily="18" charset="0"/>
                <a:cs typeface="Times New Roman" pitchFamily="18" charset="0"/>
              </a:rPr>
              <a:t>m</a:t>
            </a:r>
          </a:p>
        </p:txBody>
      </p:sp>
      <p:sp>
        <p:nvSpPr>
          <p:cNvPr id="12" name="Titolo 1"/>
          <p:cNvSpPr txBox="1">
            <a:spLocks/>
          </p:cNvSpPr>
          <p:nvPr/>
        </p:nvSpPr>
        <p:spPr bwMode="auto">
          <a:xfrm>
            <a:off x="1686492" y="3530352"/>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sz="1800" kern="0" dirty="0">
                <a:solidFill>
                  <a:srgbClr val="002060"/>
                </a:solidFill>
                <a:latin typeface="Times New Roman" pitchFamily="18" charset="0"/>
                <a:cs typeface="Times New Roman" pitchFamily="18" charset="0"/>
              </a:rPr>
              <a:t>50 </a:t>
            </a:r>
            <a:r>
              <a:rPr lang="it-IT" sz="1800" kern="0" dirty="0">
                <a:solidFill>
                  <a:srgbClr val="002060"/>
                </a:solidFill>
                <a:latin typeface="Symbol" panose="05050102010706020507" pitchFamily="18" charset="2"/>
                <a:cs typeface="Times New Roman" pitchFamily="18" charset="0"/>
              </a:rPr>
              <a:t>m</a:t>
            </a:r>
            <a:r>
              <a:rPr lang="it-IT" sz="1800" kern="0" dirty="0">
                <a:solidFill>
                  <a:srgbClr val="002060"/>
                </a:solidFill>
                <a:latin typeface="Times New Roman" pitchFamily="18" charset="0"/>
                <a:cs typeface="Times New Roman" pitchFamily="18" charset="0"/>
              </a:rPr>
              <a:t>m</a:t>
            </a:r>
          </a:p>
        </p:txBody>
      </p:sp>
      <p:sp>
        <p:nvSpPr>
          <p:cNvPr id="13" name="Titolo 1"/>
          <p:cNvSpPr txBox="1">
            <a:spLocks/>
          </p:cNvSpPr>
          <p:nvPr/>
        </p:nvSpPr>
        <p:spPr bwMode="auto">
          <a:xfrm>
            <a:off x="6330280" y="4672874"/>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sz="1800" kern="0" dirty="0">
                <a:solidFill>
                  <a:srgbClr val="002060"/>
                </a:solidFill>
                <a:latin typeface="Times New Roman" pitchFamily="18" charset="0"/>
                <a:cs typeface="Times New Roman" pitchFamily="18" charset="0"/>
              </a:rPr>
              <a:t>50 </a:t>
            </a:r>
            <a:r>
              <a:rPr lang="it-IT" sz="1800" kern="0" dirty="0">
                <a:solidFill>
                  <a:srgbClr val="002060"/>
                </a:solidFill>
                <a:latin typeface="Symbol" panose="05050102010706020507" pitchFamily="18" charset="2"/>
                <a:cs typeface="Times New Roman" pitchFamily="18" charset="0"/>
              </a:rPr>
              <a:t>m</a:t>
            </a:r>
            <a:r>
              <a:rPr lang="it-IT" sz="1800" kern="0" dirty="0">
                <a:solidFill>
                  <a:srgbClr val="002060"/>
                </a:solidFill>
                <a:latin typeface="Times New Roman" pitchFamily="18" charset="0"/>
                <a:cs typeface="Times New Roman" pitchFamily="18" charset="0"/>
              </a:rPr>
              <a:t>m</a:t>
            </a:r>
          </a:p>
        </p:txBody>
      </p:sp>
      <p:sp>
        <p:nvSpPr>
          <p:cNvPr id="14" name="Titolo 1"/>
          <p:cNvSpPr txBox="1">
            <a:spLocks/>
          </p:cNvSpPr>
          <p:nvPr/>
        </p:nvSpPr>
        <p:spPr bwMode="auto">
          <a:xfrm>
            <a:off x="5868144" y="3530352"/>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sz="1800" kern="0" dirty="0">
                <a:solidFill>
                  <a:srgbClr val="FF33CC"/>
                </a:solidFill>
                <a:latin typeface="Times New Roman" pitchFamily="18" charset="0"/>
                <a:cs typeface="Times New Roman" pitchFamily="18" charset="0"/>
              </a:rPr>
              <a:t>30 </a:t>
            </a:r>
            <a:r>
              <a:rPr lang="it-IT" sz="1800" kern="0" dirty="0">
                <a:solidFill>
                  <a:srgbClr val="FF33CC"/>
                </a:solidFill>
                <a:latin typeface="Symbol" panose="05050102010706020507" pitchFamily="18" charset="2"/>
                <a:cs typeface="Times New Roman" pitchFamily="18" charset="0"/>
              </a:rPr>
              <a:t>m</a:t>
            </a:r>
            <a:r>
              <a:rPr lang="it-IT" sz="1800" kern="0" dirty="0">
                <a:solidFill>
                  <a:srgbClr val="FF33CC"/>
                </a:solidFill>
                <a:latin typeface="Times New Roman" pitchFamily="18" charset="0"/>
                <a:cs typeface="Times New Roman" pitchFamily="18" charset="0"/>
              </a:rPr>
              <a:t>m</a:t>
            </a:r>
          </a:p>
        </p:txBody>
      </p:sp>
      <p:sp>
        <p:nvSpPr>
          <p:cNvPr id="15" name="Titolo 1"/>
          <p:cNvSpPr txBox="1">
            <a:spLocks/>
          </p:cNvSpPr>
          <p:nvPr/>
        </p:nvSpPr>
        <p:spPr bwMode="auto">
          <a:xfrm>
            <a:off x="5580112" y="4034408"/>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sz="1800" kern="0" dirty="0">
                <a:solidFill>
                  <a:srgbClr val="7030A0"/>
                </a:solidFill>
                <a:latin typeface="Times New Roman" pitchFamily="18" charset="0"/>
                <a:cs typeface="Times New Roman" pitchFamily="18" charset="0"/>
              </a:rPr>
              <a:t>40 </a:t>
            </a:r>
            <a:r>
              <a:rPr lang="it-IT" sz="1800" kern="0" dirty="0">
                <a:solidFill>
                  <a:srgbClr val="7030A0"/>
                </a:solidFill>
                <a:latin typeface="Symbol" panose="05050102010706020507" pitchFamily="18" charset="2"/>
                <a:cs typeface="Times New Roman" pitchFamily="18" charset="0"/>
              </a:rPr>
              <a:t>m</a:t>
            </a:r>
            <a:r>
              <a:rPr lang="it-IT" sz="1800" kern="0" dirty="0">
                <a:solidFill>
                  <a:srgbClr val="7030A0"/>
                </a:solidFill>
                <a:latin typeface="Times New Roman" pitchFamily="18" charset="0"/>
                <a:cs typeface="Times New Roman" pitchFamily="18" charset="0"/>
              </a:rPr>
              <a:t>m</a:t>
            </a:r>
          </a:p>
        </p:txBody>
      </p:sp>
      <p:sp>
        <p:nvSpPr>
          <p:cNvPr id="16" name="CasellaDiTesto 15"/>
          <p:cNvSpPr txBox="1"/>
          <p:nvPr/>
        </p:nvSpPr>
        <p:spPr>
          <a:xfrm>
            <a:off x="0" y="980728"/>
            <a:ext cx="9144000" cy="954107"/>
          </a:xfrm>
          <a:prstGeom prst="rect">
            <a:avLst/>
          </a:prstGeom>
          <a:noFill/>
        </p:spPr>
        <p:txBody>
          <a:bodyPr wrap="square" rtlCol="0">
            <a:spAutoFit/>
          </a:bodyPr>
          <a:lstStyle/>
          <a:p>
            <a:pPr algn="just"/>
            <a:r>
              <a:rPr lang="en-US" sz="1400" dirty="0">
                <a:latin typeface="Times New Roman" pitchFamily="18" charset="0"/>
                <a:cs typeface="Times New Roman" pitchFamily="18" charset="0"/>
              </a:rPr>
              <a:t>The spatial and temporal distribution of the thermal field has been calculated using the Fourier heat transfer from the heat density deposited taking into account the dependence on temperature of the thermal parameters of the material. A Finite difference time domain method (</a:t>
            </a:r>
            <a:r>
              <a:rPr lang="en-US" sz="1400" b="1" dirty="0">
                <a:latin typeface="Times New Roman" pitchFamily="18" charset="0"/>
                <a:cs typeface="Times New Roman" pitchFamily="18" charset="0"/>
              </a:rPr>
              <a:t>FDTD</a:t>
            </a:r>
            <a:r>
              <a:rPr lang="en-US" sz="1400" dirty="0">
                <a:latin typeface="Times New Roman" pitchFamily="18" charset="0"/>
                <a:cs typeface="Times New Roman" pitchFamily="18" charset="0"/>
              </a:rPr>
              <a:t>) code has been developed for the evaluation of the temperature gradient on the target and the timing of heat diffusion on the latter.</a:t>
            </a:r>
            <a:endParaRPr lang="it-IT" sz="1400" dirty="0">
              <a:latin typeface="Times New Roman" pitchFamily="18" charset="0"/>
              <a:cs typeface="Times New Roman" pitchFamily="18" charset="0"/>
            </a:endParaRPr>
          </a:p>
        </p:txBody>
      </p:sp>
      <p:sp>
        <p:nvSpPr>
          <p:cNvPr id="17" name="CasellaDiTesto 16"/>
          <p:cNvSpPr txBox="1"/>
          <p:nvPr/>
        </p:nvSpPr>
        <p:spPr>
          <a:xfrm>
            <a:off x="539552" y="5517232"/>
            <a:ext cx="4104456" cy="307777"/>
          </a:xfrm>
          <a:prstGeom prst="rect">
            <a:avLst/>
          </a:prstGeom>
          <a:solidFill>
            <a:schemeClr val="bg1"/>
          </a:solidFill>
        </p:spPr>
        <p:txBody>
          <a:bodyPr wrap="square" rtlCol="0">
            <a:spAutoFit/>
          </a:bodyPr>
          <a:lstStyle/>
          <a:p>
            <a:pPr algn="ctr"/>
            <a:r>
              <a:rPr lang="en-US" sz="1400" dirty="0">
                <a:solidFill>
                  <a:srgbClr val="000000"/>
                </a:solidFill>
                <a:latin typeface="Times New Roman"/>
                <a:ea typeface="Times New Roman"/>
              </a:rPr>
              <a:t>Time, s</a:t>
            </a:r>
            <a:endParaRPr lang="it-IT" sz="1400" dirty="0"/>
          </a:p>
        </p:txBody>
      </p:sp>
      <p:sp>
        <p:nvSpPr>
          <p:cNvPr id="18" name="CasellaDiTesto 17"/>
          <p:cNvSpPr txBox="1"/>
          <p:nvPr/>
        </p:nvSpPr>
        <p:spPr>
          <a:xfrm rot="16200000">
            <a:off x="-1502803" y="3743163"/>
            <a:ext cx="3816425" cy="307777"/>
          </a:xfrm>
          <a:prstGeom prst="rect">
            <a:avLst/>
          </a:prstGeom>
          <a:solidFill>
            <a:schemeClr val="bg1"/>
          </a:solidFill>
        </p:spPr>
        <p:txBody>
          <a:bodyPr wrap="square" rtlCol="0">
            <a:spAutoFit/>
          </a:bodyPr>
          <a:lstStyle/>
          <a:p>
            <a:pPr algn="ctr"/>
            <a:r>
              <a:rPr lang="en-US" sz="1400" dirty="0">
                <a:solidFill>
                  <a:srgbClr val="000000"/>
                </a:solidFill>
                <a:latin typeface="Times New Roman"/>
              </a:rPr>
              <a:t>Temperature, K</a:t>
            </a:r>
            <a:endParaRPr lang="it-IT" sz="1400" dirty="0"/>
          </a:p>
        </p:txBody>
      </p:sp>
      <p:sp>
        <p:nvSpPr>
          <p:cNvPr id="19" name="CasellaDiTesto 18"/>
          <p:cNvSpPr txBox="1"/>
          <p:nvPr/>
        </p:nvSpPr>
        <p:spPr>
          <a:xfrm rot="16200000">
            <a:off x="3105709" y="3815171"/>
            <a:ext cx="3240359" cy="307777"/>
          </a:xfrm>
          <a:prstGeom prst="rect">
            <a:avLst/>
          </a:prstGeom>
          <a:solidFill>
            <a:schemeClr val="bg1"/>
          </a:solidFill>
        </p:spPr>
        <p:txBody>
          <a:bodyPr wrap="square" rtlCol="0">
            <a:spAutoFit/>
          </a:bodyPr>
          <a:lstStyle/>
          <a:p>
            <a:pPr algn="ctr"/>
            <a:r>
              <a:rPr lang="en-US" sz="1400" dirty="0">
                <a:solidFill>
                  <a:srgbClr val="000000"/>
                </a:solidFill>
                <a:latin typeface="Times New Roman"/>
              </a:rPr>
              <a:t>Temperature, K</a:t>
            </a:r>
            <a:endParaRPr lang="it-IT" sz="1400" dirty="0"/>
          </a:p>
        </p:txBody>
      </p:sp>
      <p:sp>
        <p:nvSpPr>
          <p:cNvPr id="20" name="CasellaDiTesto 19"/>
          <p:cNvSpPr txBox="1"/>
          <p:nvPr/>
        </p:nvSpPr>
        <p:spPr>
          <a:xfrm>
            <a:off x="4788024" y="5517232"/>
            <a:ext cx="4104456" cy="307777"/>
          </a:xfrm>
          <a:prstGeom prst="rect">
            <a:avLst/>
          </a:prstGeom>
          <a:solidFill>
            <a:schemeClr val="bg1"/>
          </a:solidFill>
        </p:spPr>
        <p:txBody>
          <a:bodyPr wrap="square" rtlCol="0">
            <a:spAutoFit/>
          </a:bodyPr>
          <a:lstStyle/>
          <a:p>
            <a:pPr algn="ctr"/>
            <a:r>
              <a:rPr lang="en-US" sz="1400" dirty="0">
                <a:solidFill>
                  <a:srgbClr val="000000"/>
                </a:solidFill>
                <a:latin typeface="Times New Roman"/>
                <a:ea typeface="Times New Roman"/>
              </a:rPr>
              <a:t>Time, s</a:t>
            </a:r>
            <a:endParaRPr lang="it-IT" sz="1400" dirty="0"/>
          </a:p>
        </p:txBody>
      </p:sp>
      <p:sp>
        <p:nvSpPr>
          <p:cNvPr id="21" name="CasellaDiTesto 20"/>
          <p:cNvSpPr txBox="1"/>
          <p:nvPr/>
        </p:nvSpPr>
        <p:spPr>
          <a:xfrm>
            <a:off x="3131840" y="5877272"/>
            <a:ext cx="3744416" cy="369332"/>
          </a:xfrm>
          <a:prstGeom prst="rect">
            <a:avLst/>
          </a:prstGeom>
          <a:noFill/>
          <a:ln w="12700">
            <a:solidFill>
              <a:schemeClr val="accent3"/>
            </a:solidFill>
          </a:ln>
        </p:spPr>
        <p:txBody>
          <a:bodyPr wrap="square" rtlCol="0">
            <a:spAutoFit/>
          </a:bodyPr>
          <a:lstStyle/>
          <a:p>
            <a:pPr algn="ctr"/>
            <a:r>
              <a:rPr lang="it-IT" dirty="0">
                <a:latin typeface="Times New Roman" pitchFamily="18" charset="0"/>
                <a:cs typeface="Times New Roman" pitchFamily="18" charset="0"/>
              </a:rPr>
              <a:t>Melting point  1551,15 K</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3"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4"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23</a:t>
            </a:fld>
            <a:endParaRPr lang="it-IT" sz="1200" dirty="0">
              <a:solidFill>
                <a:schemeClr val="tx1"/>
              </a:solidFill>
              <a:latin typeface="Times New Roman" pitchFamily="18" charset="0"/>
              <a:cs typeface="Times New Roman" pitchFamily="18" charset="0"/>
            </a:endParaRPr>
          </a:p>
        </p:txBody>
      </p:sp>
      <p:sp>
        <p:nvSpPr>
          <p:cNvPr id="5"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6" name="CasellaDiTesto 5"/>
          <p:cNvSpPr txBox="1"/>
          <p:nvPr/>
        </p:nvSpPr>
        <p:spPr>
          <a:xfrm>
            <a:off x="179512" y="188640"/>
            <a:ext cx="8496944" cy="769441"/>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Temperature field  after a single  bunch  –  temperature temporal  evolution  (2)</a:t>
            </a:r>
            <a:endParaRPr lang="it-IT" sz="2200" b="1" dirty="0">
              <a:solidFill>
                <a:schemeClr val="bg1"/>
              </a:solidFill>
              <a:latin typeface="Times New Roman"/>
            </a:endParaRPr>
          </a:p>
        </p:txBody>
      </p:sp>
      <p:pic>
        <p:nvPicPr>
          <p:cNvPr id="16" name="Immagine 15"/>
          <p:cNvPicPr>
            <a:picLocks noChangeAspect="1"/>
          </p:cNvPicPr>
          <p:nvPr/>
        </p:nvPicPr>
        <p:blipFill>
          <a:blip r:embed="rId2" cstate="print"/>
          <a:stretch>
            <a:fillRect/>
          </a:stretch>
        </p:blipFill>
        <p:spPr>
          <a:xfrm>
            <a:off x="4448675" y="2262725"/>
            <a:ext cx="4643899" cy="3496713"/>
          </a:xfrm>
          <a:prstGeom prst="rect">
            <a:avLst/>
          </a:prstGeom>
        </p:spPr>
      </p:pic>
      <p:pic>
        <p:nvPicPr>
          <p:cNvPr id="17" name="Immagine 16"/>
          <p:cNvPicPr>
            <a:picLocks noChangeAspect="1"/>
          </p:cNvPicPr>
          <p:nvPr/>
        </p:nvPicPr>
        <p:blipFill>
          <a:blip r:embed="rId3" cstate="print"/>
          <a:stretch>
            <a:fillRect/>
          </a:stretch>
        </p:blipFill>
        <p:spPr>
          <a:xfrm>
            <a:off x="0" y="2204864"/>
            <a:ext cx="4788024" cy="3554575"/>
          </a:xfrm>
          <a:prstGeom prst="rect">
            <a:avLst/>
          </a:prstGeom>
        </p:spPr>
      </p:pic>
      <p:sp>
        <p:nvSpPr>
          <p:cNvPr id="18" name="Titolo 1"/>
          <p:cNvSpPr txBox="1">
            <a:spLocks/>
          </p:cNvSpPr>
          <p:nvPr/>
        </p:nvSpPr>
        <p:spPr bwMode="auto">
          <a:xfrm>
            <a:off x="1614484" y="2769392"/>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sz="1800" kern="0" dirty="0">
                <a:solidFill>
                  <a:srgbClr val="FF0000"/>
                </a:solidFill>
                <a:latin typeface="Times New Roman" pitchFamily="18" charset="0"/>
                <a:cs typeface="Times New Roman" pitchFamily="18" charset="0"/>
              </a:rPr>
              <a:t>20 </a:t>
            </a:r>
            <a:r>
              <a:rPr lang="it-IT" sz="1800" kern="0" dirty="0">
                <a:solidFill>
                  <a:srgbClr val="FF0000"/>
                </a:solidFill>
                <a:latin typeface="Symbol" panose="05050102010706020507" pitchFamily="18" charset="2"/>
                <a:cs typeface="Times New Roman" pitchFamily="18" charset="0"/>
              </a:rPr>
              <a:t>m</a:t>
            </a:r>
            <a:r>
              <a:rPr lang="it-IT" sz="1800" kern="0" dirty="0">
                <a:solidFill>
                  <a:srgbClr val="FF0000"/>
                </a:solidFill>
                <a:latin typeface="Times New Roman" pitchFamily="18" charset="0"/>
                <a:cs typeface="Times New Roman" pitchFamily="18" charset="0"/>
              </a:rPr>
              <a:t>m</a:t>
            </a:r>
          </a:p>
        </p:txBody>
      </p:sp>
      <p:sp>
        <p:nvSpPr>
          <p:cNvPr id="19" name="Titolo 1"/>
          <p:cNvSpPr txBox="1">
            <a:spLocks/>
          </p:cNvSpPr>
          <p:nvPr/>
        </p:nvSpPr>
        <p:spPr bwMode="auto">
          <a:xfrm>
            <a:off x="6222697" y="2481360"/>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sz="1800" kern="0" dirty="0">
                <a:solidFill>
                  <a:srgbClr val="FF0000"/>
                </a:solidFill>
                <a:latin typeface="Times New Roman" pitchFamily="18" charset="0"/>
                <a:cs typeface="Times New Roman" pitchFamily="18" charset="0"/>
              </a:rPr>
              <a:t>20 </a:t>
            </a:r>
            <a:r>
              <a:rPr lang="it-IT" sz="1800" kern="0" dirty="0">
                <a:solidFill>
                  <a:srgbClr val="FF0000"/>
                </a:solidFill>
                <a:latin typeface="Symbol" panose="05050102010706020507" pitchFamily="18" charset="2"/>
                <a:cs typeface="Times New Roman" pitchFamily="18" charset="0"/>
              </a:rPr>
              <a:t>m</a:t>
            </a:r>
            <a:r>
              <a:rPr lang="it-IT" sz="1800" kern="0" dirty="0">
                <a:solidFill>
                  <a:srgbClr val="FF0000"/>
                </a:solidFill>
                <a:latin typeface="Times New Roman" pitchFamily="18" charset="0"/>
                <a:cs typeface="Times New Roman" pitchFamily="18" charset="0"/>
              </a:rPr>
              <a:t>m</a:t>
            </a:r>
          </a:p>
        </p:txBody>
      </p:sp>
      <p:sp>
        <p:nvSpPr>
          <p:cNvPr id="20" name="Titolo 1"/>
          <p:cNvSpPr txBox="1">
            <a:spLocks/>
          </p:cNvSpPr>
          <p:nvPr/>
        </p:nvSpPr>
        <p:spPr bwMode="auto">
          <a:xfrm>
            <a:off x="1614484" y="3659733"/>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sz="1800" kern="0" dirty="0">
                <a:solidFill>
                  <a:srgbClr val="002060"/>
                </a:solidFill>
                <a:latin typeface="Times New Roman" pitchFamily="18" charset="0"/>
                <a:cs typeface="Times New Roman" pitchFamily="18" charset="0"/>
              </a:rPr>
              <a:t>50 </a:t>
            </a:r>
            <a:r>
              <a:rPr lang="it-IT" sz="1800" kern="0" dirty="0">
                <a:solidFill>
                  <a:srgbClr val="002060"/>
                </a:solidFill>
                <a:latin typeface="Symbol" panose="05050102010706020507" pitchFamily="18" charset="2"/>
                <a:cs typeface="Times New Roman" pitchFamily="18" charset="0"/>
              </a:rPr>
              <a:t>m</a:t>
            </a:r>
            <a:r>
              <a:rPr lang="it-IT" sz="1800" kern="0" dirty="0">
                <a:solidFill>
                  <a:srgbClr val="002060"/>
                </a:solidFill>
                <a:latin typeface="Times New Roman" pitchFamily="18" charset="0"/>
                <a:cs typeface="Times New Roman" pitchFamily="18" charset="0"/>
              </a:rPr>
              <a:t>m</a:t>
            </a:r>
          </a:p>
        </p:txBody>
      </p:sp>
      <p:sp>
        <p:nvSpPr>
          <p:cNvPr id="21" name="Titolo 1"/>
          <p:cNvSpPr txBox="1">
            <a:spLocks/>
          </p:cNvSpPr>
          <p:nvPr/>
        </p:nvSpPr>
        <p:spPr bwMode="auto">
          <a:xfrm>
            <a:off x="5756313" y="4431901"/>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sz="1800" kern="0" dirty="0">
                <a:solidFill>
                  <a:srgbClr val="002060"/>
                </a:solidFill>
                <a:latin typeface="Times New Roman" pitchFamily="18" charset="0"/>
                <a:cs typeface="Times New Roman" pitchFamily="18" charset="0"/>
              </a:rPr>
              <a:t>50 </a:t>
            </a:r>
            <a:r>
              <a:rPr lang="it-IT" sz="1800" kern="0" dirty="0">
                <a:solidFill>
                  <a:srgbClr val="002060"/>
                </a:solidFill>
                <a:latin typeface="Symbol" panose="05050102010706020507" pitchFamily="18" charset="2"/>
                <a:cs typeface="Times New Roman" pitchFamily="18" charset="0"/>
              </a:rPr>
              <a:t>m</a:t>
            </a:r>
            <a:r>
              <a:rPr lang="it-IT" sz="1800" kern="0" dirty="0">
                <a:solidFill>
                  <a:srgbClr val="002060"/>
                </a:solidFill>
                <a:latin typeface="Times New Roman" pitchFamily="18" charset="0"/>
                <a:cs typeface="Times New Roman" pitchFamily="18" charset="0"/>
              </a:rPr>
              <a:t>m</a:t>
            </a:r>
          </a:p>
        </p:txBody>
      </p:sp>
      <p:sp>
        <p:nvSpPr>
          <p:cNvPr id="22" name="Titolo 1"/>
          <p:cNvSpPr txBox="1">
            <a:spLocks/>
          </p:cNvSpPr>
          <p:nvPr/>
        </p:nvSpPr>
        <p:spPr bwMode="auto">
          <a:xfrm>
            <a:off x="4139952" y="1761280"/>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kern="0" dirty="0">
                <a:solidFill>
                  <a:srgbClr val="FF0000"/>
                </a:solidFill>
                <a:latin typeface="Times New Roman" pitchFamily="18" charset="0"/>
                <a:cs typeface="Times New Roman" pitchFamily="18" charset="0"/>
              </a:rPr>
              <a:t>Carbon</a:t>
            </a:r>
          </a:p>
        </p:txBody>
      </p:sp>
      <p:sp>
        <p:nvSpPr>
          <p:cNvPr id="23" name="Titolo 1"/>
          <p:cNvSpPr txBox="1">
            <a:spLocks/>
          </p:cNvSpPr>
          <p:nvPr/>
        </p:nvSpPr>
        <p:spPr bwMode="auto">
          <a:xfrm>
            <a:off x="5796136" y="3273448"/>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sz="1800" kern="0" dirty="0">
                <a:solidFill>
                  <a:srgbClr val="FF33CC"/>
                </a:solidFill>
                <a:latin typeface="Times New Roman" pitchFamily="18" charset="0"/>
                <a:cs typeface="Times New Roman" pitchFamily="18" charset="0"/>
              </a:rPr>
              <a:t>30 </a:t>
            </a:r>
            <a:r>
              <a:rPr lang="it-IT" sz="1800" kern="0" dirty="0">
                <a:solidFill>
                  <a:srgbClr val="FF33CC"/>
                </a:solidFill>
                <a:latin typeface="Symbol" panose="05050102010706020507" pitchFamily="18" charset="2"/>
                <a:cs typeface="Times New Roman" pitchFamily="18" charset="0"/>
              </a:rPr>
              <a:t>m</a:t>
            </a:r>
            <a:r>
              <a:rPr lang="it-IT" sz="1800" kern="0" dirty="0">
                <a:solidFill>
                  <a:srgbClr val="FF33CC"/>
                </a:solidFill>
                <a:latin typeface="Times New Roman" pitchFamily="18" charset="0"/>
                <a:cs typeface="Times New Roman" pitchFamily="18" charset="0"/>
              </a:rPr>
              <a:t>m</a:t>
            </a:r>
          </a:p>
        </p:txBody>
      </p:sp>
      <p:sp>
        <p:nvSpPr>
          <p:cNvPr id="24" name="Titolo 1"/>
          <p:cNvSpPr txBox="1">
            <a:spLocks/>
          </p:cNvSpPr>
          <p:nvPr/>
        </p:nvSpPr>
        <p:spPr bwMode="auto">
          <a:xfrm>
            <a:off x="5508104" y="3777504"/>
            <a:ext cx="1229963" cy="47597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a:solidFill>
                  <a:srgbClr val="822433"/>
                </a:solidFill>
                <a:latin typeface="+mj-lt"/>
                <a:ea typeface="+mj-ea"/>
                <a:cs typeface="+mj-cs"/>
              </a:defRPr>
            </a:lvl1pPr>
            <a:lvl2pPr algn="l" rtl="0" eaLnBrk="0" fontAlgn="base" hangingPunct="0">
              <a:spcBef>
                <a:spcPct val="0"/>
              </a:spcBef>
              <a:spcAft>
                <a:spcPct val="0"/>
              </a:spcAft>
              <a:defRPr sz="2400" b="1">
                <a:solidFill>
                  <a:srgbClr val="822433"/>
                </a:solidFill>
                <a:latin typeface="Arial" charset="0"/>
                <a:ea typeface="ＭＳ Ｐゴシック" pitchFamily="1" charset="-128"/>
              </a:defRPr>
            </a:lvl2pPr>
            <a:lvl3pPr algn="l" rtl="0" eaLnBrk="0" fontAlgn="base" hangingPunct="0">
              <a:spcBef>
                <a:spcPct val="0"/>
              </a:spcBef>
              <a:spcAft>
                <a:spcPct val="0"/>
              </a:spcAft>
              <a:defRPr sz="2400" b="1">
                <a:solidFill>
                  <a:srgbClr val="822433"/>
                </a:solidFill>
                <a:latin typeface="Arial" charset="0"/>
                <a:ea typeface="ＭＳ Ｐゴシック" pitchFamily="1" charset="-128"/>
              </a:defRPr>
            </a:lvl3pPr>
            <a:lvl4pPr algn="l" rtl="0" eaLnBrk="0" fontAlgn="base" hangingPunct="0">
              <a:spcBef>
                <a:spcPct val="0"/>
              </a:spcBef>
              <a:spcAft>
                <a:spcPct val="0"/>
              </a:spcAft>
              <a:defRPr sz="2400" b="1">
                <a:solidFill>
                  <a:srgbClr val="822433"/>
                </a:solidFill>
                <a:latin typeface="Arial" charset="0"/>
                <a:ea typeface="ＭＳ Ｐゴシック" pitchFamily="1" charset="-128"/>
              </a:defRPr>
            </a:lvl4pPr>
            <a:lvl5pPr algn="l" rtl="0" eaLnBrk="0" fontAlgn="base" hangingPunct="0">
              <a:spcBef>
                <a:spcPct val="0"/>
              </a:spcBef>
              <a:spcAft>
                <a:spcPct val="0"/>
              </a:spcAft>
              <a:defRPr sz="2400" b="1">
                <a:solidFill>
                  <a:srgbClr val="822433"/>
                </a:solidFill>
                <a:latin typeface="Arial" charset="0"/>
                <a:ea typeface="ＭＳ Ｐゴシック" pitchFamily="1" charset="-128"/>
              </a:defRPr>
            </a:lvl5pPr>
            <a:lvl6pPr marL="457200" algn="l" rtl="0" fontAlgn="base">
              <a:spcBef>
                <a:spcPct val="0"/>
              </a:spcBef>
              <a:spcAft>
                <a:spcPct val="0"/>
              </a:spcAft>
              <a:defRPr sz="2400" b="1">
                <a:solidFill>
                  <a:srgbClr val="822433"/>
                </a:solidFill>
                <a:latin typeface="Arial" charset="0"/>
                <a:ea typeface="ＭＳ Ｐゴシック" pitchFamily="1" charset="-128"/>
              </a:defRPr>
            </a:lvl6pPr>
            <a:lvl7pPr marL="914400" algn="l" rtl="0" fontAlgn="base">
              <a:spcBef>
                <a:spcPct val="0"/>
              </a:spcBef>
              <a:spcAft>
                <a:spcPct val="0"/>
              </a:spcAft>
              <a:defRPr sz="2400" b="1">
                <a:solidFill>
                  <a:srgbClr val="822433"/>
                </a:solidFill>
                <a:latin typeface="Arial" charset="0"/>
                <a:ea typeface="ＭＳ Ｐゴシック" pitchFamily="1" charset="-128"/>
              </a:defRPr>
            </a:lvl7pPr>
            <a:lvl8pPr marL="1371600" algn="l" rtl="0" fontAlgn="base">
              <a:spcBef>
                <a:spcPct val="0"/>
              </a:spcBef>
              <a:spcAft>
                <a:spcPct val="0"/>
              </a:spcAft>
              <a:defRPr sz="2400" b="1">
                <a:solidFill>
                  <a:srgbClr val="822433"/>
                </a:solidFill>
                <a:latin typeface="Arial" charset="0"/>
                <a:ea typeface="ＭＳ Ｐゴシック" pitchFamily="1" charset="-128"/>
              </a:defRPr>
            </a:lvl8pPr>
            <a:lvl9pPr marL="1828800" algn="l" rtl="0" fontAlgn="base">
              <a:spcBef>
                <a:spcPct val="0"/>
              </a:spcBef>
              <a:spcAft>
                <a:spcPct val="0"/>
              </a:spcAft>
              <a:defRPr sz="2400" b="1">
                <a:solidFill>
                  <a:srgbClr val="822433"/>
                </a:solidFill>
                <a:latin typeface="Arial" charset="0"/>
                <a:ea typeface="ＭＳ Ｐゴシック" pitchFamily="1" charset="-128"/>
              </a:defRPr>
            </a:lvl9pPr>
          </a:lstStyle>
          <a:p>
            <a:pPr algn="ctr"/>
            <a:r>
              <a:rPr lang="it-IT" sz="1800" kern="0" dirty="0">
                <a:solidFill>
                  <a:srgbClr val="7030A0"/>
                </a:solidFill>
                <a:latin typeface="Times New Roman" pitchFamily="18" charset="0"/>
                <a:cs typeface="Times New Roman" pitchFamily="18" charset="0"/>
              </a:rPr>
              <a:t>40 </a:t>
            </a:r>
            <a:r>
              <a:rPr lang="it-IT" sz="1800" kern="0" dirty="0">
                <a:solidFill>
                  <a:srgbClr val="7030A0"/>
                </a:solidFill>
                <a:latin typeface="Symbol" panose="05050102010706020507" pitchFamily="18" charset="2"/>
                <a:cs typeface="Times New Roman" pitchFamily="18" charset="0"/>
              </a:rPr>
              <a:t>m</a:t>
            </a:r>
            <a:r>
              <a:rPr lang="it-IT" sz="1800" kern="0" dirty="0">
                <a:solidFill>
                  <a:srgbClr val="7030A0"/>
                </a:solidFill>
                <a:latin typeface="Times New Roman" pitchFamily="18" charset="0"/>
                <a:cs typeface="Times New Roman" pitchFamily="18" charset="0"/>
              </a:rPr>
              <a:t>m</a:t>
            </a:r>
          </a:p>
        </p:txBody>
      </p:sp>
      <p:sp>
        <p:nvSpPr>
          <p:cNvPr id="25" name="CasellaDiTesto 24"/>
          <p:cNvSpPr txBox="1"/>
          <p:nvPr/>
        </p:nvSpPr>
        <p:spPr>
          <a:xfrm>
            <a:off x="611560" y="5445224"/>
            <a:ext cx="4104456" cy="307777"/>
          </a:xfrm>
          <a:prstGeom prst="rect">
            <a:avLst/>
          </a:prstGeom>
          <a:solidFill>
            <a:schemeClr val="bg1"/>
          </a:solidFill>
        </p:spPr>
        <p:txBody>
          <a:bodyPr wrap="square" rtlCol="0">
            <a:spAutoFit/>
          </a:bodyPr>
          <a:lstStyle/>
          <a:p>
            <a:pPr algn="ctr"/>
            <a:r>
              <a:rPr lang="en-US" sz="1400" dirty="0">
                <a:solidFill>
                  <a:srgbClr val="000000"/>
                </a:solidFill>
                <a:latin typeface="Times New Roman"/>
                <a:ea typeface="Times New Roman"/>
              </a:rPr>
              <a:t>Time, s</a:t>
            </a:r>
            <a:endParaRPr lang="it-IT" sz="1400" dirty="0"/>
          </a:p>
        </p:txBody>
      </p:sp>
      <p:sp>
        <p:nvSpPr>
          <p:cNvPr id="26" name="CasellaDiTesto 25"/>
          <p:cNvSpPr txBox="1"/>
          <p:nvPr/>
        </p:nvSpPr>
        <p:spPr>
          <a:xfrm>
            <a:off x="5039544" y="5445224"/>
            <a:ext cx="4104456" cy="307777"/>
          </a:xfrm>
          <a:prstGeom prst="rect">
            <a:avLst/>
          </a:prstGeom>
          <a:solidFill>
            <a:schemeClr val="bg1"/>
          </a:solidFill>
        </p:spPr>
        <p:txBody>
          <a:bodyPr wrap="square" rtlCol="0">
            <a:spAutoFit/>
          </a:bodyPr>
          <a:lstStyle/>
          <a:p>
            <a:pPr algn="ctr"/>
            <a:r>
              <a:rPr lang="en-US" sz="1400" dirty="0">
                <a:solidFill>
                  <a:srgbClr val="000000"/>
                </a:solidFill>
                <a:latin typeface="Times New Roman"/>
                <a:ea typeface="Times New Roman"/>
              </a:rPr>
              <a:t>Time, s</a:t>
            </a:r>
            <a:endParaRPr lang="it-IT" sz="1400" dirty="0"/>
          </a:p>
        </p:txBody>
      </p:sp>
      <p:sp>
        <p:nvSpPr>
          <p:cNvPr id="27" name="CasellaDiTesto 26"/>
          <p:cNvSpPr txBox="1"/>
          <p:nvPr/>
        </p:nvSpPr>
        <p:spPr>
          <a:xfrm rot="16200000">
            <a:off x="-1664568" y="3743163"/>
            <a:ext cx="3816425" cy="307777"/>
          </a:xfrm>
          <a:prstGeom prst="rect">
            <a:avLst/>
          </a:prstGeom>
          <a:solidFill>
            <a:schemeClr val="bg1"/>
          </a:solidFill>
        </p:spPr>
        <p:txBody>
          <a:bodyPr wrap="square" rtlCol="0">
            <a:spAutoFit/>
          </a:bodyPr>
          <a:lstStyle/>
          <a:p>
            <a:pPr algn="ctr"/>
            <a:r>
              <a:rPr lang="en-US" sz="1400" dirty="0">
                <a:solidFill>
                  <a:srgbClr val="000000"/>
                </a:solidFill>
                <a:latin typeface="Times New Roman"/>
              </a:rPr>
              <a:t>Temperature, K</a:t>
            </a:r>
            <a:endParaRPr lang="it-IT" sz="1400" dirty="0"/>
          </a:p>
        </p:txBody>
      </p:sp>
      <p:sp>
        <p:nvSpPr>
          <p:cNvPr id="28" name="CasellaDiTesto 27"/>
          <p:cNvSpPr txBox="1"/>
          <p:nvPr/>
        </p:nvSpPr>
        <p:spPr>
          <a:xfrm rot="16200000">
            <a:off x="2961692" y="3887180"/>
            <a:ext cx="3816425" cy="307777"/>
          </a:xfrm>
          <a:prstGeom prst="rect">
            <a:avLst/>
          </a:prstGeom>
          <a:solidFill>
            <a:schemeClr val="bg1"/>
          </a:solidFill>
        </p:spPr>
        <p:txBody>
          <a:bodyPr wrap="square" rtlCol="0">
            <a:spAutoFit/>
          </a:bodyPr>
          <a:lstStyle/>
          <a:p>
            <a:pPr algn="ctr"/>
            <a:r>
              <a:rPr lang="en-US" sz="1400" dirty="0">
                <a:solidFill>
                  <a:srgbClr val="000000"/>
                </a:solidFill>
                <a:latin typeface="Times New Roman"/>
              </a:rPr>
              <a:t>Temperature, K</a:t>
            </a:r>
            <a:endParaRPr lang="it-IT" sz="1400" dirty="0"/>
          </a:p>
        </p:txBody>
      </p:sp>
      <p:sp>
        <p:nvSpPr>
          <p:cNvPr id="29" name="CasellaDiTesto 28"/>
          <p:cNvSpPr txBox="1"/>
          <p:nvPr/>
        </p:nvSpPr>
        <p:spPr>
          <a:xfrm>
            <a:off x="0" y="980728"/>
            <a:ext cx="9144000" cy="738664"/>
          </a:xfrm>
          <a:prstGeom prst="rect">
            <a:avLst/>
          </a:prstGeom>
          <a:noFill/>
        </p:spPr>
        <p:txBody>
          <a:bodyPr wrap="square" rtlCol="0">
            <a:spAutoFit/>
          </a:bodyPr>
          <a:lstStyle/>
          <a:p>
            <a:pPr algn="just"/>
            <a:r>
              <a:rPr lang="en-US" sz="1400" dirty="0">
                <a:latin typeface="Times New Roman" pitchFamily="18" charset="0"/>
                <a:cs typeface="Times New Roman" pitchFamily="18" charset="0"/>
              </a:rPr>
              <a:t>Here we have chosen smaller spot sizes in order to evaluate the increase in temperature in the incidence area as the spot size decreases. For both materials considered as targets, cylindrical symmetry was used for the analysis of heat diffusion, starting from the symmetry of the Gaussian beam.</a:t>
            </a:r>
            <a:endParaRPr lang="it-IT" sz="1400" dirty="0">
              <a:latin typeface="Times New Roman" pitchFamily="18" charset="0"/>
              <a:cs typeface="Times New Roman" pitchFamily="18" charset="0"/>
            </a:endParaRPr>
          </a:p>
        </p:txBody>
      </p:sp>
      <p:sp>
        <p:nvSpPr>
          <p:cNvPr id="30" name="CasellaDiTesto 29"/>
          <p:cNvSpPr txBox="1"/>
          <p:nvPr/>
        </p:nvSpPr>
        <p:spPr>
          <a:xfrm>
            <a:off x="2195736" y="5805264"/>
            <a:ext cx="3384376" cy="369332"/>
          </a:xfrm>
          <a:prstGeom prst="rect">
            <a:avLst/>
          </a:prstGeom>
          <a:noFill/>
          <a:ln w="12700">
            <a:solidFill>
              <a:schemeClr val="accent3"/>
            </a:solidFill>
          </a:ln>
        </p:spPr>
        <p:txBody>
          <a:bodyPr wrap="square" rtlCol="0">
            <a:spAutoFit/>
          </a:bodyPr>
          <a:lstStyle/>
          <a:p>
            <a:pPr algn="ctr"/>
            <a:r>
              <a:rPr lang="it-IT" dirty="0">
                <a:latin typeface="Times New Roman" pitchFamily="18" charset="0"/>
                <a:cs typeface="Times New Roman" pitchFamily="18" charset="0"/>
              </a:rPr>
              <a:t>Melting point  3773 K</a:t>
            </a:r>
          </a:p>
        </p:txBody>
      </p:sp>
      <p:sp>
        <p:nvSpPr>
          <p:cNvPr id="31" name="CasellaDiTesto 30"/>
          <p:cNvSpPr txBox="1"/>
          <p:nvPr/>
        </p:nvSpPr>
        <p:spPr>
          <a:xfrm>
            <a:off x="5687616" y="5805264"/>
            <a:ext cx="3456384" cy="369332"/>
          </a:xfrm>
          <a:prstGeom prst="rect">
            <a:avLst/>
          </a:prstGeom>
          <a:noFill/>
        </p:spPr>
        <p:txBody>
          <a:bodyPr wrap="square" rtlCol="0">
            <a:spAutoFit/>
          </a:bodyPr>
          <a:lstStyle/>
          <a:p>
            <a:pPr algn="ctr"/>
            <a:r>
              <a:rPr lang="it-IT" b="1" i="1" dirty="0">
                <a:latin typeface="Times New Roman" pitchFamily="18" charset="0"/>
                <a:cs typeface="Times New Roman" pitchFamily="18" charset="0"/>
              </a:rPr>
              <a:t>Work in progress..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3"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4"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24</a:t>
            </a:fld>
            <a:endParaRPr lang="it-IT" sz="1200" dirty="0">
              <a:solidFill>
                <a:schemeClr val="tx1"/>
              </a:solidFill>
              <a:latin typeface="Times New Roman" pitchFamily="18" charset="0"/>
              <a:cs typeface="Times New Roman" pitchFamily="18" charset="0"/>
            </a:endParaRPr>
          </a:p>
        </p:txBody>
      </p:sp>
      <p:sp>
        <p:nvSpPr>
          <p:cNvPr id="5"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6" name="CasellaDiTesto 5"/>
          <p:cNvSpPr txBox="1"/>
          <p:nvPr/>
        </p:nvSpPr>
        <p:spPr>
          <a:xfrm>
            <a:off x="179512" y="188640"/>
            <a:ext cx="8496944" cy="430887"/>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Conclusions</a:t>
            </a:r>
            <a:endParaRPr lang="it-IT" sz="2200" b="1" dirty="0">
              <a:solidFill>
                <a:schemeClr val="bg1"/>
              </a:solidFill>
              <a:latin typeface="Times New Roman"/>
            </a:endParaRPr>
          </a:p>
        </p:txBody>
      </p:sp>
      <p:sp>
        <p:nvSpPr>
          <p:cNvPr id="7" name="CasellaDiTesto 6"/>
          <p:cNvSpPr txBox="1"/>
          <p:nvPr/>
        </p:nvSpPr>
        <p:spPr>
          <a:xfrm>
            <a:off x="1043608" y="1700808"/>
            <a:ext cx="7128792" cy="3139321"/>
          </a:xfrm>
          <a:prstGeom prst="rect">
            <a:avLst/>
          </a:prstGeom>
          <a:noFill/>
        </p:spPr>
        <p:txBody>
          <a:bodyPr wrap="square" rtlCol="0">
            <a:spAutoFit/>
          </a:bodyPr>
          <a:lstStyle/>
          <a:p>
            <a:pPr algn="just"/>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We</a:t>
            </a:r>
            <a:r>
              <a:rPr lang="it-IT" dirty="0">
                <a:latin typeface="Times New Roman" pitchFamily="18" charset="0"/>
                <a:cs typeface="Times New Roman" pitchFamily="18" charset="0"/>
              </a:rPr>
              <a:t> can </a:t>
            </a:r>
            <a:r>
              <a:rPr lang="it-IT" dirty="0" err="1">
                <a:latin typeface="Times New Roman" pitchFamily="18" charset="0"/>
                <a:cs typeface="Times New Roman" pitchFamily="18" charset="0"/>
              </a:rPr>
              <a:t>use</a:t>
            </a:r>
            <a:r>
              <a:rPr lang="it-IT" dirty="0">
                <a:latin typeface="Times New Roman" pitchFamily="18" charset="0"/>
                <a:cs typeface="Times New Roman" pitchFamily="18" charset="0"/>
              </a:rPr>
              <a:t> a </a:t>
            </a:r>
            <a:r>
              <a:rPr lang="it-IT" dirty="0" err="1">
                <a:latin typeface="Times New Roman" pitchFamily="18" charset="0"/>
                <a:cs typeface="Times New Roman" pitchFamily="18" charset="0"/>
              </a:rPr>
              <a:t>two-way</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approach</a:t>
            </a:r>
            <a:r>
              <a:rPr lang="it-IT" dirty="0">
                <a:latin typeface="Times New Roman" pitchFamily="18" charset="0"/>
                <a:cs typeface="Times New Roman" pitchFamily="18" charset="0"/>
              </a:rPr>
              <a:t>:</a:t>
            </a:r>
          </a:p>
          <a:p>
            <a:pPr algn="just"/>
            <a:r>
              <a:rPr lang="it-IT" dirty="0">
                <a:latin typeface="Times New Roman" pitchFamily="18" charset="0"/>
                <a:cs typeface="Times New Roman" pitchFamily="18" charset="0"/>
              </a:rPr>
              <a:t>      </a:t>
            </a:r>
          </a:p>
          <a:p>
            <a:pPr algn="just">
              <a:buFont typeface="Wingdings" pitchFamily="2" charset="2"/>
              <a:buChar char="q"/>
            </a:pP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use</a:t>
            </a:r>
            <a:r>
              <a:rPr lang="it-IT" dirty="0">
                <a:latin typeface="Times New Roman" pitchFamily="18" charset="0"/>
                <a:cs typeface="Times New Roman" pitchFamily="18" charset="0"/>
              </a:rPr>
              <a:t> the </a:t>
            </a:r>
            <a:r>
              <a:rPr lang="it-IT" dirty="0" err="1">
                <a:latin typeface="Times New Roman" pitchFamily="18" charset="0"/>
                <a:cs typeface="Times New Roman" pitchFamily="18" charset="0"/>
              </a:rPr>
              <a:t>numerical</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model</a:t>
            </a:r>
            <a:r>
              <a:rPr lang="it-IT" dirty="0">
                <a:latin typeface="Times New Roman" pitchFamily="18" charset="0"/>
                <a:cs typeface="Times New Roman" pitchFamily="18" charset="0"/>
              </a:rPr>
              <a:t> (FDTD) in </a:t>
            </a:r>
            <a:r>
              <a:rPr lang="it-IT" dirty="0" err="1">
                <a:latin typeface="Times New Roman" pitchFamily="18" charset="0"/>
                <a:cs typeface="Times New Roman" pitchFamily="18" charset="0"/>
              </a:rPr>
              <a:t>order</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to</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evaluate</a:t>
            </a:r>
            <a:r>
              <a:rPr lang="it-IT" dirty="0">
                <a:latin typeface="Times New Roman" pitchFamily="18" charset="0"/>
                <a:cs typeface="Times New Roman" pitchFamily="18" charset="0"/>
              </a:rPr>
              <a:t> the </a:t>
            </a:r>
            <a:r>
              <a:rPr lang="it-IT" dirty="0" err="1">
                <a:latin typeface="Times New Roman" pitchFamily="18" charset="0"/>
                <a:cs typeface="Times New Roman" pitchFamily="18" charset="0"/>
              </a:rPr>
              <a:t>spatial</a:t>
            </a:r>
            <a:r>
              <a:rPr lang="it-IT" dirty="0">
                <a:latin typeface="Times New Roman" pitchFamily="18" charset="0"/>
                <a:cs typeface="Times New Roman" pitchFamily="18" charset="0"/>
              </a:rPr>
              <a:t> and </a:t>
            </a:r>
            <a:r>
              <a:rPr lang="it-IT" dirty="0" err="1">
                <a:latin typeface="Times New Roman" pitchFamily="18" charset="0"/>
                <a:cs typeface="Times New Roman" pitchFamily="18" charset="0"/>
              </a:rPr>
              <a:t>temporal</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gradients</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of</a:t>
            </a:r>
            <a:r>
              <a:rPr lang="it-IT" dirty="0">
                <a:latin typeface="Times New Roman" pitchFamily="18" charset="0"/>
                <a:cs typeface="Times New Roman" pitchFamily="18" charset="0"/>
              </a:rPr>
              <a:t> temperature due </a:t>
            </a:r>
            <a:r>
              <a:rPr lang="it-IT" dirty="0" err="1">
                <a:latin typeface="Times New Roman" pitchFamily="18" charset="0"/>
                <a:cs typeface="Times New Roman" pitchFamily="18" charset="0"/>
              </a:rPr>
              <a:t>to</a:t>
            </a:r>
            <a:r>
              <a:rPr lang="it-IT" dirty="0">
                <a:latin typeface="Times New Roman" pitchFamily="18" charset="0"/>
                <a:cs typeface="Times New Roman" pitchFamily="18" charset="0"/>
              </a:rPr>
              <a:t> a single </a:t>
            </a:r>
            <a:r>
              <a:rPr lang="it-IT" dirty="0" err="1">
                <a:latin typeface="Times New Roman" pitchFamily="18" charset="0"/>
                <a:cs typeface="Times New Roman" pitchFamily="18" charset="0"/>
              </a:rPr>
              <a:t>bunch</a:t>
            </a:r>
            <a:r>
              <a:rPr lang="it-IT" dirty="0">
                <a:latin typeface="Times New Roman" pitchFamily="18" charset="0"/>
                <a:cs typeface="Times New Roman" pitchFamily="18" charset="0"/>
              </a:rPr>
              <a:t> or </a:t>
            </a:r>
            <a:r>
              <a:rPr lang="it-IT" dirty="0" err="1">
                <a:latin typeface="Times New Roman" pitchFamily="18" charset="0"/>
                <a:cs typeface="Times New Roman" pitchFamily="18" charset="0"/>
              </a:rPr>
              <a:t>to</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sequence</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of</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bunches</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that</a:t>
            </a:r>
            <a:r>
              <a:rPr lang="it-IT" dirty="0">
                <a:latin typeface="Times New Roman" pitchFamily="18" charset="0"/>
                <a:cs typeface="Times New Roman" pitchFamily="18" charset="0"/>
              </a:rPr>
              <a:t> can cause </a:t>
            </a:r>
            <a:r>
              <a:rPr lang="it-IT" dirty="0" err="1">
                <a:latin typeface="Times New Roman" pitchFamily="18" charset="0"/>
                <a:cs typeface="Times New Roman" pitchFamily="18" charset="0"/>
              </a:rPr>
              <a:t>thermomechanical</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stresses</a:t>
            </a:r>
            <a:r>
              <a:rPr lang="it-IT" dirty="0">
                <a:latin typeface="Times New Roman" pitchFamily="18" charset="0"/>
                <a:cs typeface="Times New Roman" pitchFamily="18" charset="0"/>
              </a:rPr>
              <a:t> and </a:t>
            </a:r>
            <a:r>
              <a:rPr lang="it-IT" dirty="0" err="1">
                <a:latin typeface="Times New Roman" pitchFamily="18" charset="0"/>
                <a:cs typeface="Times New Roman" pitchFamily="18" charset="0"/>
              </a:rPr>
              <a:t>therefore</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damage</a:t>
            </a:r>
            <a:r>
              <a:rPr lang="it-IT" dirty="0">
                <a:latin typeface="Times New Roman" pitchFamily="18" charset="0"/>
                <a:cs typeface="Times New Roman" pitchFamily="18" charset="0"/>
              </a:rPr>
              <a:t> or </a:t>
            </a:r>
            <a:r>
              <a:rPr lang="it-IT" dirty="0" err="1">
                <a:latin typeface="Times New Roman" pitchFamily="18" charset="0"/>
                <a:cs typeface="Times New Roman" pitchFamily="18" charset="0"/>
              </a:rPr>
              <a:t>fractures</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of</a:t>
            </a:r>
            <a:r>
              <a:rPr lang="it-IT" dirty="0">
                <a:latin typeface="Times New Roman" pitchFamily="18" charset="0"/>
                <a:cs typeface="Times New Roman" pitchFamily="18" charset="0"/>
              </a:rPr>
              <a:t> the target;</a:t>
            </a:r>
          </a:p>
          <a:p>
            <a:pPr algn="just">
              <a:buFont typeface="Wingdings" pitchFamily="2" charset="2"/>
              <a:buChar char="q"/>
            </a:pPr>
            <a:endParaRPr lang="it-IT" dirty="0">
              <a:latin typeface="Times New Roman" pitchFamily="18" charset="0"/>
              <a:cs typeface="Times New Roman" pitchFamily="18" charset="0"/>
            </a:endParaRPr>
          </a:p>
          <a:p>
            <a:pPr algn="just">
              <a:buFont typeface="Wingdings" pitchFamily="2" charset="2"/>
              <a:buChar char="q"/>
            </a:pPr>
            <a:endParaRPr lang="it-IT" dirty="0">
              <a:latin typeface="Times New Roman" pitchFamily="18" charset="0"/>
              <a:cs typeface="Times New Roman" pitchFamily="18" charset="0"/>
            </a:endParaRPr>
          </a:p>
          <a:p>
            <a:pPr algn="just">
              <a:buFont typeface="Wingdings" pitchFamily="2" charset="2"/>
              <a:buChar char="q"/>
            </a:pP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use</a:t>
            </a:r>
            <a:r>
              <a:rPr lang="it-IT" dirty="0">
                <a:latin typeface="Times New Roman" pitchFamily="18" charset="0"/>
                <a:cs typeface="Times New Roman" pitchFamily="18" charset="0"/>
              </a:rPr>
              <a:t> the </a:t>
            </a:r>
            <a:r>
              <a:rPr lang="it-IT" dirty="0" err="1">
                <a:latin typeface="Times New Roman" pitchFamily="18" charset="0"/>
                <a:cs typeface="Times New Roman" pitchFamily="18" charset="0"/>
              </a:rPr>
              <a:t>model</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based</a:t>
            </a:r>
            <a:r>
              <a:rPr lang="it-IT" dirty="0">
                <a:latin typeface="Times New Roman" pitchFamily="18" charset="0"/>
                <a:cs typeface="Times New Roman" pitchFamily="18" charset="0"/>
              </a:rPr>
              <a:t> on the </a:t>
            </a:r>
            <a:r>
              <a:rPr lang="it-IT" dirty="0" err="1">
                <a:latin typeface="Times New Roman" pitchFamily="18" charset="0"/>
                <a:cs typeface="Times New Roman" pitchFamily="18" charset="0"/>
              </a:rPr>
              <a:t>energy</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balance</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to</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obtain</a:t>
            </a:r>
            <a:r>
              <a:rPr lang="it-IT" dirty="0">
                <a:latin typeface="Times New Roman" pitchFamily="18" charset="0"/>
                <a:cs typeface="Times New Roman" pitchFamily="18" charset="0"/>
              </a:rPr>
              <a:t> the steady state temperature and </a:t>
            </a:r>
            <a:r>
              <a:rPr lang="it-IT" dirty="0" err="1">
                <a:latin typeface="Times New Roman" pitchFamily="18" charset="0"/>
                <a:cs typeface="Times New Roman" pitchFamily="18" charset="0"/>
              </a:rPr>
              <a:t>evaluate</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its</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sustainability</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both</a:t>
            </a:r>
            <a:r>
              <a:rPr lang="it-IT" dirty="0">
                <a:latin typeface="Times New Roman" pitchFamily="18" charset="0"/>
                <a:cs typeface="Times New Roman" pitchFamily="18" charset="0"/>
              </a:rPr>
              <a:t> for a </a:t>
            </a:r>
            <a:r>
              <a:rPr lang="it-IT" dirty="0" err="1">
                <a:latin typeface="Times New Roman" pitchFamily="18" charset="0"/>
                <a:cs typeface="Times New Roman" pitchFamily="18" charset="0"/>
              </a:rPr>
              <a:t>static</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configuration</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of</a:t>
            </a:r>
            <a:r>
              <a:rPr lang="it-IT" dirty="0">
                <a:latin typeface="Times New Roman" pitchFamily="18" charset="0"/>
                <a:cs typeface="Times New Roman" pitchFamily="18" charset="0"/>
              </a:rPr>
              <a:t> the target and for </a:t>
            </a:r>
            <a:r>
              <a:rPr lang="it-IT" dirty="0" err="1">
                <a:latin typeface="Times New Roman" pitchFamily="18" charset="0"/>
                <a:cs typeface="Times New Roman" pitchFamily="18" charset="0"/>
              </a:rPr>
              <a:t>an</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application</a:t>
            </a:r>
            <a:r>
              <a:rPr lang="it-IT" dirty="0">
                <a:latin typeface="Times New Roman" pitchFamily="18" charset="0"/>
                <a:cs typeface="Times New Roman" pitchFamily="18" charset="0"/>
              </a:rPr>
              <a:t> on a </a:t>
            </a:r>
            <a:r>
              <a:rPr lang="it-IT" dirty="0" err="1">
                <a:latin typeface="Times New Roman" pitchFamily="18" charset="0"/>
                <a:cs typeface="Times New Roman" pitchFamily="18" charset="0"/>
              </a:rPr>
              <a:t>rotating</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support</a:t>
            </a:r>
            <a:r>
              <a:rPr lang="it-IT" dirty="0">
                <a:latin typeface="Times New Roman" pitchFamily="18" charset="0"/>
                <a:cs typeface="Times New Roman" pitchFamily="18" charset="0"/>
              </a:rPr>
              <a:t>.</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3"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4"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25</a:t>
            </a:fld>
            <a:endParaRPr lang="it-IT" sz="1200" dirty="0">
              <a:solidFill>
                <a:schemeClr val="tx1"/>
              </a:solidFill>
              <a:latin typeface="Times New Roman" pitchFamily="18" charset="0"/>
              <a:cs typeface="Times New Roman" pitchFamily="18" charset="0"/>
            </a:endParaRPr>
          </a:p>
        </p:txBody>
      </p:sp>
      <p:sp>
        <p:nvSpPr>
          <p:cNvPr id="5"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6" name="CasellaDiTesto 5"/>
          <p:cNvSpPr txBox="1"/>
          <p:nvPr/>
        </p:nvSpPr>
        <p:spPr>
          <a:xfrm>
            <a:off x="179512" y="188640"/>
            <a:ext cx="8496944" cy="430887"/>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Acknowledgments</a:t>
            </a:r>
            <a:endParaRPr lang="it-IT" sz="2200" b="1" dirty="0">
              <a:solidFill>
                <a:schemeClr val="bg1"/>
              </a:solidFill>
              <a:latin typeface="Times New Roman"/>
            </a:endParaRPr>
          </a:p>
        </p:txBody>
      </p:sp>
      <p:sp>
        <p:nvSpPr>
          <p:cNvPr id="7" name="Rettangolo 6"/>
          <p:cNvSpPr/>
          <p:nvPr/>
        </p:nvSpPr>
        <p:spPr>
          <a:xfrm>
            <a:off x="0" y="2348880"/>
            <a:ext cx="9144000" cy="1791260"/>
          </a:xfrm>
          <a:prstGeom prst="rect">
            <a:avLst/>
          </a:prstGeom>
        </p:spPr>
        <p:txBody>
          <a:bodyPr wrap="square">
            <a:spAutoFit/>
          </a:bodyPr>
          <a:lstStyle/>
          <a:p>
            <a:pPr lvl="0" algn="ctr" defTabSz="457200">
              <a:spcBef>
                <a:spcPct val="20000"/>
              </a:spcBef>
            </a:pPr>
            <a:r>
              <a:rPr lang="en-US" sz="2400" dirty="0">
                <a:latin typeface="Times New Roman" pitchFamily="18" charset="0"/>
                <a:cs typeface="Times New Roman" pitchFamily="18" charset="0"/>
              </a:rPr>
              <a:t>Special thanks to A. </a:t>
            </a:r>
            <a:r>
              <a:rPr lang="en-US" sz="2400" dirty="0" err="1">
                <a:latin typeface="Times New Roman" pitchFamily="18" charset="0"/>
                <a:cs typeface="Times New Roman" pitchFamily="18" charset="0"/>
              </a:rPr>
              <a:t>Variola</a:t>
            </a:r>
            <a:r>
              <a:rPr lang="en-US" sz="2400" dirty="0">
                <a:latin typeface="Times New Roman" pitchFamily="18" charset="0"/>
                <a:cs typeface="Times New Roman" pitchFamily="18" charset="0"/>
              </a:rPr>
              <a:t>, M. </a:t>
            </a:r>
            <a:r>
              <a:rPr lang="en-US" sz="2400" dirty="0" err="1">
                <a:latin typeface="Times New Roman" pitchFamily="18" charset="0"/>
                <a:cs typeface="Times New Roman" pitchFamily="18" charset="0"/>
              </a:rPr>
              <a:t>Antonelli</a:t>
            </a:r>
            <a:r>
              <a:rPr lang="en-US" sz="2400" dirty="0">
                <a:latin typeface="Times New Roman" pitchFamily="18" charset="0"/>
                <a:cs typeface="Times New Roman" pitchFamily="18" charset="0"/>
              </a:rPr>
              <a:t>, M. </a:t>
            </a:r>
            <a:r>
              <a:rPr lang="en-US" sz="2400" dirty="0" err="1">
                <a:latin typeface="Times New Roman" pitchFamily="18" charset="0"/>
                <a:cs typeface="Times New Roman" pitchFamily="18" charset="0"/>
              </a:rPr>
              <a:t>Boscolo</a:t>
            </a:r>
            <a:r>
              <a:rPr lang="en-US" sz="2400" dirty="0">
                <a:latin typeface="Times New Roman" pitchFamily="18" charset="0"/>
                <a:cs typeface="Times New Roman" pitchFamily="18" charset="0"/>
              </a:rPr>
              <a:t>, O. Blanco, </a:t>
            </a:r>
          </a:p>
          <a:p>
            <a:pPr lvl="0" algn="ctr" defTabSz="457200">
              <a:spcBef>
                <a:spcPct val="20000"/>
              </a:spcBef>
            </a:pPr>
            <a:r>
              <a:rPr lang="en-US" sz="2400" dirty="0">
                <a:latin typeface="Times New Roman" pitchFamily="18" charset="0"/>
                <a:cs typeface="Times New Roman" pitchFamily="18" charset="0"/>
              </a:rPr>
              <a:t>A. </a:t>
            </a:r>
            <a:r>
              <a:rPr lang="en-US" sz="2400" dirty="0" err="1">
                <a:latin typeface="Times New Roman" pitchFamily="18" charset="0"/>
                <a:cs typeface="Times New Roman" pitchFamily="18" charset="0"/>
              </a:rPr>
              <a:t>Ciarma</a:t>
            </a:r>
            <a:r>
              <a:rPr lang="en-US" sz="2400" dirty="0">
                <a:latin typeface="Times New Roman" pitchFamily="18" charset="0"/>
                <a:cs typeface="Times New Roman" pitchFamily="18" charset="0"/>
              </a:rPr>
              <a:t> (INFN – LNF), </a:t>
            </a:r>
          </a:p>
          <a:p>
            <a:pPr lvl="0" algn="ctr" defTabSz="457200">
              <a:spcBef>
                <a:spcPct val="20000"/>
              </a:spcBef>
            </a:pPr>
            <a:r>
              <a:rPr lang="en-US" sz="2400" dirty="0">
                <a:latin typeface="Times New Roman" pitchFamily="18" charset="0"/>
                <a:cs typeface="Times New Roman" pitchFamily="18" charset="0"/>
              </a:rPr>
              <a:t>G. </a:t>
            </a:r>
            <a:r>
              <a:rPr lang="en-US" sz="2400" dirty="0" err="1">
                <a:latin typeface="Times New Roman" pitchFamily="18" charset="0"/>
                <a:cs typeface="Times New Roman" pitchFamily="18" charset="0"/>
              </a:rPr>
              <a:t>Cavoto</a:t>
            </a:r>
            <a:r>
              <a:rPr lang="en-US" sz="2400" dirty="0">
                <a:latin typeface="Times New Roman" pitchFamily="18" charset="0"/>
                <a:cs typeface="Times New Roman" pitchFamily="18" charset="0"/>
              </a:rPr>
              <a:t>, F. </a:t>
            </a:r>
            <a:r>
              <a:rPr lang="en-US" sz="2400" dirty="0" err="1">
                <a:latin typeface="Times New Roman" pitchFamily="18" charset="0"/>
                <a:cs typeface="Times New Roman" pitchFamily="18" charset="0"/>
              </a:rPr>
              <a:t>Anulli</a:t>
            </a:r>
            <a:r>
              <a:rPr lang="en-US" sz="2400" dirty="0">
                <a:latin typeface="Times New Roman" pitchFamily="18" charset="0"/>
                <a:cs typeface="Times New Roman" pitchFamily="18" charset="0"/>
              </a:rPr>
              <a:t>, F. </a:t>
            </a:r>
            <a:r>
              <a:rPr lang="en-US" sz="2400" dirty="0" err="1">
                <a:latin typeface="Times New Roman" pitchFamily="18" charset="0"/>
                <a:cs typeface="Times New Roman" pitchFamily="18" charset="0"/>
              </a:rPr>
              <a:t>Collamati</a:t>
            </a:r>
            <a:r>
              <a:rPr lang="en-US" sz="2400" dirty="0">
                <a:latin typeface="Times New Roman" pitchFamily="18" charset="0"/>
                <a:cs typeface="Times New Roman" pitchFamily="18" charset="0"/>
              </a:rPr>
              <a:t>, M. </a:t>
            </a:r>
            <a:r>
              <a:rPr lang="en-US" sz="2400" dirty="0" err="1">
                <a:latin typeface="Times New Roman" pitchFamily="18" charset="0"/>
                <a:cs typeface="Times New Roman" pitchFamily="18" charset="0"/>
              </a:rPr>
              <a:t>Bauce</a:t>
            </a:r>
            <a:r>
              <a:rPr lang="en-US" sz="2400" dirty="0">
                <a:latin typeface="Times New Roman" pitchFamily="18" charset="0"/>
                <a:cs typeface="Times New Roman" pitchFamily="18" charset="0"/>
              </a:rPr>
              <a:t> (INFN – </a:t>
            </a:r>
            <a:r>
              <a:rPr lang="en-US" sz="2400" dirty="0" err="1">
                <a:latin typeface="Times New Roman" pitchFamily="18" charset="0"/>
                <a:cs typeface="Times New Roman" pitchFamily="18" charset="0"/>
              </a:rPr>
              <a:t>Sezione</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di</a:t>
            </a:r>
            <a:r>
              <a:rPr lang="en-US" sz="2400" dirty="0">
                <a:latin typeface="Times New Roman" pitchFamily="18" charset="0"/>
                <a:cs typeface="Times New Roman" pitchFamily="18" charset="0"/>
              </a:rPr>
              <a:t> Roma), </a:t>
            </a:r>
          </a:p>
          <a:p>
            <a:pPr lvl="0" algn="ctr" defTabSz="457200">
              <a:spcBef>
                <a:spcPct val="20000"/>
              </a:spcBef>
            </a:pPr>
            <a:r>
              <a:rPr lang="en-US" sz="2400" dirty="0">
                <a:latin typeface="Times New Roman" pitchFamily="18" charset="0"/>
                <a:cs typeface="Times New Roman" pitchFamily="18" charset="0"/>
              </a:rPr>
              <a:t>R. Li </a:t>
            </a:r>
            <a:r>
              <a:rPr lang="en-US" sz="2400" dirty="0" err="1">
                <a:latin typeface="Times New Roman" pitchFamily="18" charset="0"/>
                <a:cs typeface="Times New Roman" pitchFamily="18" charset="0"/>
              </a:rPr>
              <a:t>Voti</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Sapienza</a:t>
            </a:r>
            <a:r>
              <a:rPr lang="en-US" sz="2400" dirty="0">
                <a:latin typeface="Times New Roman" pitchFamily="18" charset="0"/>
                <a:cs typeface="Times New Roman" pitchFamily="18" charset="0"/>
              </a:rPr>
              <a:t> – </a:t>
            </a:r>
            <a:r>
              <a:rPr lang="en-US" sz="2400" dirty="0" err="1">
                <a:latin typeface="Times New Roman" pitchFamily="18" charset="0"/>
                <a:cs typeface="Times New Roman" pitchFamily="18" charset="0"/>
              </a:rPr>
              <a:t>Università</a:t>
            </a:r>
            <a:r>
              <a:rPr lang="en-US" sz="2400" dirty="0">
                <a:latin typeface="Times New Roman" pitchFamily="18" charset="0"/>
                <a:cs typeface="Times New Roman" pitchFamily="18" charset="0"/>
              </a:rPr>
              <a:t> </a:t>
            </a:r>
            <a:r>
              <a:rPr lang="en-US" sz="2400" dirty="0" err="1">
                <a:latin typeface="Times New Roman" pitchFamily="18" charset="0"/>
                <a:cs typeface="Times New Roman" pitchFamily="18" charset="0"/>
              </a:rPr>
              <a:t>di</a:t>
            </a:r>
            <a:r>
              <a:rPr lang="en-US" sz="2400" dirty="0">
                <a:latin typeface="Times New Roman" pitchFamily="18" charset="0"/>
                <a:cs typeface="Times New Roman" pitchFamily="18" charset="0"/>
              </a:rPr>
              <a:t> Roma)</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3"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4"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26</a:t>
            </a:fld>
            <a:endParaRPr lang="it-IT" sz="1200" dirty="0">
              <a:solidFill>
                <a:schemeClr val="tx1"/>
              </a:solidFill>
              <a:latin typeface="Times New Roman" pitchFamily="18" charset="0"/>
              <a:cs typeface="Times New Roman" pitchFamily="18" charset="0"/>
            </a:endParaRPr>
          </a:p>
        </p:txBody>
      </p:sp>
      <p:sp>
        <p:nvSpPr>
          <p:cNvPr id="5" name="CasellaDiTesto 4"/>
          <p:cNvSpPr txBox="1"/>
          <p:nvPr/>
        </p:nvSpPr>
        <p:spPr>
          <a:xfrm>
            <a:off x="1115616" y="2636912"/>
            <a:ext cx="7056784" cy="707886"/>
          </a:xfrm>
          <a:prstGeom prst="rect">
            <a:avLst/>
          </a:prstGeom>
          <a:noFill/>
        </p:spPr>
        <p:txBody>
          <a:bodyPr wrap="square" rtlCol="0">
            <a:spAutoFit/>
          </a:bodyPr>
          <a:lstStyle/>
          <a:p>
            <a:pPr algn="ctr"/>
            <a:r>
              <a:rPr lang="it-IT" sz="4000" b="1" dirty="0">
                <a:solidFill>
                  <a:srgbClr val="1F06D4"/>
                </a:solidFill>
                <a:latin typeface="Times New Roman" pitchFamily="18" charset="0"/>
                <a:cs typeface="Times New Roman" pitchFamily="18" charset="0"/>
              </a:rPr>
              <a:t>Thanks for your attention</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3" name="CasellaDiTesto 2"/>
          <p:cNvSpPr txBox="1"/>
          <p:nvPr/>
        </p:nvSpPr>
        <p:spPr>
          <a:xfrm>
            <a:off x="179512" y="188640"/>
            <a:ext cx="8496944" cy="430887"/>
          </a:xfrm>
          <a:prstGeom prst="rect">
            <a:avLst/>
          </a:prstGeom>
          <a:noFill/>
        </p:spPr>
        <p:txBody>
          <a:bodyPr wrap="square" rtlCol="0">
            <a:spAutoFit/>
          </a:bodyPr>
          <a:lstStyle/>
          <a:p>
            <a:pPr algn="ctr"/>
            <a:r>
              <a:rPr lang="it-IT" sz="2200" b="1" dirty="0">
                <a:solidFill>
                  <a:schemeClr val="bg1"/>
                </a:solidFill>
                <a:latin typeface="Times New Roman" pitchFamily="18" charset="0"/>
                <a:cs typeface="Times New Roman" pitchFamily="18" charset="0"/>
              </a:rPr>
              <a:t>Introduction  of  the  LEMMA  project</a:t>
            </a:r>
            <a:endParaRPr lang="it-IT" sz="2200" b="1" dirty="0">
              <a:solidFill>
                <a:schemeClr val="bg1"/>
              </a:solidFill>
              <a:latin typeface="Times New Roman"/>
            </a:endParaRPr>
          </a:p>
        </p:txBody>
      </p:sp>
      <p:sp>
        <p:nvSpPr>
          <p:cNvPr id="4"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5"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6"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3</a:t>
            </a:fld>
            <a:endParaRPr lang="it-IT" sz="1200" dirty="0">
              <a:solidFill>
                <a:schemeClr val="tx1"/>
              </a:solidFill>
              <a:latin typeface="Times New Roman" pitchFamily="18" charset="0"/>
              <a:cs typeface="Times New Roman" pitchFamily="18" charset="0"/>
            </a:endParaRPr>
          </a:p>
        </p:txBody>
      </p:sp>
      <p:sp>
        <p:nvSpPr>
          <p:cNvPr id="7" name="Rettangolo 6"/>
          <p:cNvSpPr/>
          <p:nvPr/>
        </p:nvSpPr>
        <p:spPr>
          <a:xfrm>
            <a:off x="2555776" y="1124744"/>
            <a:ext cx="3937553" cy="400110"/>
          </a:xfrm>
          <a:prstGeom prst="rect">
            <a:avLst/>
          </a:prstGeom>
        </p:spPr>
        <p:txBody>
          <a:bodyPr wrap="none">
            <a:spAutoFit/>
          </a:bodyPr>
          <a:lstStyle/>
          <a:p>
            <a:r>
              <a:rPr lang="en-US" sz="2000" b="1" dirty="0">
                <a:solidFill>
                  <a:srgbClr val="0432FF"/>
                </a:solidFill>
                <a:latin typeface="Times New Roman" pitchFamily="18" charset="0"/>
                <a:cs typeface="Times New Roman" pitchFamily="18" charset="0"/>
              </a:rPr>
              <a:t>L</a:t>
            </a:r>
            <a:r>
              <a:rPr lang="en-US" sz="2000" b="1" dirty="0">
                <a:latin typeface="Times New Roman" pitchFamily="18" charset="0"/>
                <a:cs typeface="Times New Roman" pitchFamily="18" charset="0"/>
              </a:rPr>
              <a:t>ow </a:t>
            </a:r>
            <a:r>
              <a:rPr lang="en-US" sz="2000" b="1" dirty="0" err="1">
                <a:solidFill>
                  <a:srgbClr val="0432FF"/>
                </a:solidFill>
                <a:latin typeface="Times New Roman" pitchFamily="18" charset="0"/>
                <a:cs typeface="Times New Roman" pitchFamily="18" charset="0"/>
              </a:rPr>
              <a:t>EM</a:t>
            </a:r>
            <a:r>
              <a:rPr lang="en-US" sz="2000" b="1" dirty="0" err="1">
                <a:latin typeface="Times New Roman" pitchFamily="18" charset="0"/>
                <a:cs typeface="Times New Roman" pitchFamily="18" charset="0"/>
              </a:rPr>
              <a:t>ittance</a:t>
            </a:r>
            <a:r>
              <a:rPr lang="en-US" sz="2000" b="1" dirty="0">
                <a:latin typeface="Times New Roman" pitchFamily="18" charset="0"/>
                <a:cs typeface="Times New Roman" pitchFamily="18" charset="0"/>
              </a:rPr>
              <a:t> </a:t>
            </a:r>
            <a:r>
              <a:rPr lang="en-US" sz="2000" b="1" dirty="0">
                <a:solidFill>
                  <a:srgbClr val="0432FF"/>
                </a:solidFill>
                <a:latin typeface="Times New Roman" pitchFamily="18" charset="0"/>
                <a:cs typeface="Times New Roman" pitchFamily="18" charset="0"/>
              </a:rPr>
              <a:t>M</a:t>
            </a:r>
            <a:r>
              <a:rPr lang="en-US" sz="2000" b="1" dirty="0">
                <a:latin typeface="Times New Roman" pitchFamily="18" charset="0"/>
                <a:cs typeface="Times New Roman" pitchFamily="18" charset="0"/>
              </a:rPr>
              <a:t>uon </a:t>
            </a:r>
            <a:r>
              <a:rPr lang="en-US" sz="2000" b="1" dirty="0">
                <a:solidFill>
                  <a:srgbClr val="0432FF"/>
                </a:solidFill>
                <a:latin typeface="Times New Roman" pitchFamily="18" charset="0"/>
                <a:cs typeface="Times New Roman" pitchFamily="18" charset="0"/>
              </a:rPr>
              <a:t>A</a:t>
            </a:r>
            <a:r>
              <a:rPr lang="en-US" sz="2000" b="1" dirty="0">
                <a:latin typeface="Times New Roman" pitchFamily="18" charset="0"/>
                <a:cs typeface="Times New Roman" pitchFamily="18" charset="0"/>
              </a:rPr>
              <a:t>ccelerator</a:t>
            </a:r>
            <a:endParaRPr lang="it-IT" sz="2000" dirty="0">
              <a:latin typeface="Times New Roman" pitchFamily="18" charset="0"/>
              <a:cs typeface="Times New Roman" pitchFamily="18" charset="0"/>
            </a:endParaRPr>
          </a:p>
        </p:txBody>
      </p:sp>
      <p:sp>
        <p:nvSpPr>
          <p:cNvPr id="8" name="Rettangolo 7"/>
          <p:cNvSpPr/>
          <p:nvPr/>
        </p:nvSpPr>
        <p:spPr>
          <a:xfrm>
            <a:off x="1475656" y="2060848"/>
            <a:ext cx="6102424" cy="923330"/>
          </a:xfrm>
          <a:prstGeom prst="rect">
            <a:avLst/>
          </a:prstGeom>
        </p:spPr>
        <p:txBody>
          <a:bodyPr wrap="square">
            <a:spAutoFit/>
          </a:bodyPr>
          <a:lstStyle/>
          <a:p>
            <a:pPr algn="ctr"/>
            <a:r>
              <a:rPr lang="en-US" b="1" dirty="0">
                <a:latin typeface="Times New Roman" pitchFamily="18" charset="0"/>
                <a:cs typeface="Times New Roman" pitchFamily="18" charset="0"/>
              </a:rPr>
              <a:t>INFN institutions involved: LNF, Roma1, Pd, Pi, Ts, Fe</a:t>
            </a:r>
          </a:p>
          <a:p>
            <a:pPr algn="ctr"/>
            <a:r>
              <a:rPr lang="en-US" b="1" dirty="0">
                <a:latin typeface="Times New Roman" pitchFamily="18" charset="0"/>
                <a:cs typeface="Times New Roman" pitchFamily="18" charset="0"/>
              </a:rPr>
              <a:t>Universities: </a:t>
            </a:r>
            <a:r>
              <a:rPr lang="en-US" b="1" dirty="0" err="1">
                <a:latin typeface="Times New Roman" pitchFamily="18" charset="0"/>
                <a:cs typeface="Times New Roman" pitchFamily="18" charset="0"/>
              </a:rPr>
              <a:t>Sapienza</a:t>
            </a:r>
            <a:r>
              <a:rPr lang="en-US" b="1" dirty="0">
                <a:latin typeface="Times New Roman" pitchFamily="18" charset="0"/>
                <a:cs typeface="Times New Roman" pitchFamily="18" charset="0"/>
              </a:rPr>
              <a:t>, </a:t>
            </a:r>
            <a:r>
              <a:rPr lang="en-US" b="1" dirty="0" err="1">
                <a:latin typeface="Times New Roman" pitchFamily="18" charset="0"/>
                <a:cs typeface="Times New Roman" pitchFamily="18" charset="0"/>
              </a:rPr>
              <a:t>Padova</a:t>
            </a:r>
            <a:r>
              <a:rPr lang="en-US" b="1" dirty="0">
                <a:latin typeface="Times New Roman" pitchFamily="18" charset="0"/>
                <a:cs typeface="Times New Roman" pitchFamily="18" charset="0"/>
              </a:rPr>
              <a:t>, </a:t>
            </a:r>
            <a:r>
              <a:rPr lang="en-US" b="1" dirty="0" err="1">
                <a:latin typeface="Times New Roman" pitchFamily="18" charset="0"/>
                <a:cs typeface="Times New Roman" pitchFamily="18" charset="0"/>
              </a:rPr>
              <a:t>Insubria</a:t>
            </a:r>
            <a:endParaRPr lang="en-US" b="1" dirty="0">
              <a:latin typeface="Times New Roman" pitchFamily="18" charset="0"/>
              <a:cs typeface="Times New Roman" pitchFamily="18" charset="0"/>
            </a:endParaRPr>
          </a:p>
          <a:p>
            <a:pPr algn="ctr"/>
            <a:r>
              <a:rPr lang="en-US" b="1" dirty="0">
                <a:latin typeface="Times New Roman" pitchFamily="18" charset="0"/>
                <a:cs typeface="Times New Roman" pitchFamily="18" charset="0"/>
              </a:rPr>
              <a:t>Contributions from: CERN, ESRF, LAL, SLAC </a:t>
            </a:r>
          </a:p>
        </p:txBody>
      </p:sp>
      <p:sp>
        <p:nvSpPr>
          <p:cNvPr id="11" name="Content Placeholder 7"/>
          <p:cNvSpPr txBox="1">
            <a:spLocks/>
          </p:cNvSpPr>
          <p:nvPr/>
        </p:nvSpPr>
        <p:spPr>
          <a:xfrm>
            <a:off x="1259632" y="3429000"/>
            <a:ext cx="7196822" cy="2016224"/>
          </a:xfrm>
          <a:prstGeom prst="rect">
            <a:avLst/>
          </a:prstGeom>
        </p:spPr>
        <p:txBody>
          <a:bodyPr vert="horz" lIns="91440" tIns="45720" rIns="91440" bIns="45720" rtlCol="0">
            <a:normAutofit/>
          </a:bodyPr>
          <a:lstStyle/>
          <a:p>
            <a:pPr marL="342900" marR="0" lvl="0" indent="-342900" algn="just" defTabSz="457200" rtl="0" eaLnBrk="1" fontAlgn="auto" latinLnBrk="0" hangingPunct="1">
              <a:lnSpc>
                <a:spcPct val="100000"/>
              </a:lnSpc>
              <a:spcBef>
                <a:spcPct val="20000"/>
              </a:spcBef>
              <a:spcAft>
                <a:spcPts val="0"/>
              </a:spcAft>
              <a:buClrTx/>
              <a:buSzTx/>
              <a:buFont typeface="Arial"/>
              <a:buChar char="•"/>
              <a:tabLst/>
              <a:defRPr/>
            </a:pPr>
            <a:r>
              <a:rPr kumimoji="0" lang="en-US" sz="2400" b="0" i="0" u="none" strike="noStrike" kern="1200" cap="none" spc="0" normalizeH="0" baseline="0" noProof="0" dirty="0">
                <a:ln>
                  <a:noFill/>
                </a:ln>
                <a:solidFill>
                  <a:sysClr val="windowText" lastClr="000000"/>
                </a:solidFill>
                <a:effectLst/>
                <a:uLnTx/>
                <a:uFillTx/>
                <a:latin typeface="Times New Roman" pitchFamily="18" charset="0"/>
                <a:cs typeface="Times New Roman" pitchFamily="18" charset="0"/>
              </a:rPr>
              <a:t>A </a:t>
            </a:r>
            <a:r>
              <a:rPr kumimoji="0" lang="en-US" sz="2400" b="0" i="0" u="none" strike="noStrike" kern="1200" cap="none" spc="0" normalizeH="0" baseline="0" noProof="0" dirty="0">
                <a:ln>
                  <a:noFill/>
                </a:ln>
                <a:solidFill>
                  <a:sysClr val="windowText" lastClr="000000"/>
                </a:solidFill>
                <a:effectLst/>
                <a:uLnTx/>
                <a:uFillTx/>
                <a:latin typeface="Times New Roman" pitchFamily="18" charset="0"/>
                <a:ea typeface="Symbol" charset="2"/>
                <a:cs typeface="Times New Roman" pitchFamily="18" charset="0"/>
              </a:rPr>
              <a:t>µ</a:t>
            </a:r>
            <a:r>
              <a:rPr kumimoji="0" lang="en-US" sz="2400" b="0" i="0" u="none" strike="noStrike" kern="1200" cap="none" spc="0" normalizeH="0" baseline="30000" noProof="0" dirty="0">
                <a:ln>
                  <a:noFill/>
                </a:ln>
                <a:solidFill>
                  <a:sysClr val="windowText" lastClr="000000"/>
                </a:solidFill>
                <a:effectLst/>
                <a:uLnTx/>
                <a:uFillTx/>
                <a:latin typeface="Times New Roman" pitchFamily="18" charset="0"/>
                <a:cs typeface="Times New Roman" pitchFamily="18" charset="0"/>
              </a:rPr>
              <a:t>+</a:t>
            </a:r>
            <a:r>
              <a:rPr kumimoji="0" lang="en-US" sz="2400" b="0" i="0" u="none" strike="noStrike" kern="1200" cap="none" spc="0" normalizeH="0" baseline="0" noProof="0" dirty="0">
                <a:ln>
                  <a:noFill/>
                </a:ln>
                <a:solidFill>
                  <a:sysClr val="windowText" lastClr="000000"/>
                </a:solidFill>
                <a:effectLst/>
                <a:uLnTx/>
                <a:uFillTx/>
                <a:latin typeface="Times New Roman" pitchFamily="18" charset="0"/>
                <a:ea typeface="Symbol" charset="2"/>
                <a:cs typeface="Times New Roman" pitchFamily="18" charset="0"/>
              </a:rPr>
              <a:t>µ</a:t>
            </a:r>
            <a:r>
              <a:rPr kumimoji="0" lang="en-US" sz="2400" b="0" i="0" u="none" strike="noStrike" kern="1200" cap="none" spc="0" normalizeH="0" baseline="30000" noProof="0" dirty="0">
                <a:ln>
                  <a:noFill/>
                </a:ln>
                <a:solidFill>
                  <a:sysClr val="windowText" lastClr="000000"/>
                </a:solidFill>
                <a:effectLst/>
                <a:uLnTx/>
                <a:uFillTx/>
                <a:latin typeface="Times New Roman" pitchFamily="18" charset="0"/>
                <a:cs typeface="Times New Roman" pitchFamily="18" charset="0"/>
              </a:rPr>
              <a:t>-</a:t>
            </a:r>
            <a:r>
              <a:rPr kumimoji="0" lang="en-US" sz="2400" b="0" i="0" u="none" strike="noStrike" kern="1200" cap="none" spc="0" normalizeH="0" baseline="0" noProof="0" dirty="0">
                <a:ln>
                  <a:noFill/>
                </a:ln>
                <a:solidFill>
                  <a:sysClr val="windowText" lastClr="000000"/>
                </a:solidFill>
                <a:effectLst/>
                <a:uLnTx/>
                <a:uFillTx/>
                <a:latin typeface="Times New Roman" pitchFamily="18" charset="0"/>
                <a:cs typeface="Times New Roman" pitchFamily="18" charset="0"/>
              </a:rPr>
              <a:t> collider offers an ideal technology to extend lepton high energy frontier in the multi-</a:t>
            </a:r>
            <a:r>
              <a:rPr kumimoji="0" lang="en-US" sz="2400" b="0" i="0" u="none" strike="noStrike" kern="1200" cap="none" spc="0" normalizeH="0" baseline="0" noProof="0" dirty="0" err="1">
                <a:ln>
                  <a:noFill/>
                </a:ln>
                <a:solidFill>
                  <a:sysClr val="windowText" lastClr="000000"/>
                </a:solidFill>
                <a:effectLst/>
                <a:uLnTx/>
                <a:uFillTx/>
                <a:latin typeface="Times New Roman" pitchFamily="18" charset="0"/>
                <a:cs typeface="Times New Roman" pitchFamily="18" charset="0"/>
              </a:rPr>
              <a:t>TeV</a:t>
            </a:r>
            <a:r>
              <a:rPr kumimoji="0" lang="en-US" sz="2400" b="0" i="0" u="none" strike="noStrike" kern="1200" cap="none" spc="0" normalizeH="0" baseline="0" noProof="0" dirty="0">
                <a:ln>
                  <a:noFill/>
                </a:ln>
                <a:solidFill>
                  <a:sysClr val="windowText" lastClr="000000"/>
                </a:solidFill>
                <a:effectLst/>
                <a:uLnTx/>
                <a:uFillTx/>
                <a:latin typeface="Times New Roman" pitchFamily="18" charset="0"/>
                <a:cs typeface="Times New Roman" pitchFamily="18" charset="0"/>
              </a:rPr>
              <a:t> range:</a:t>
            </a:r>
          </a:p>
          <a:p>
            <a:pPr marL="742950" marR="0" lvl="1" indent="-285750" algn="just" defTabSz="457200" rtl="0" eaLnBrk="1" fontAlgn="auto" latinLnBrk="0" hangingPunct="1">
              <a:lnSpc>
                <a:spcPct val="100000"/>
              </a:lnSpc>
              <a:spcBef>
                <a:spcPct val="20000"/>
              </a:spcBef>
              <a:spcAft>
                <a:spcPts val="0"/>
              </a:spcAft>
              <a:buClrTx/>
              <a:buSzTx/>
              <a:buFont typeface="Wingdings" charset="2"/>
              <a:buChar char="§"/>
              <a:tabLst/>
              <a:defRPr/>
            </a:pPr>
            <a:r>
              <a:rPr kumimoji="0" lang="en-US" sz="2000" b="0" i="0" u="none" strike="noStrike" kern="1200" cap="none" spc="0" normalizeH="0" baseline="0" noProof="0" dirty="0">
                <a:ln>
                  <a:noFill/>
                </a:ln>
                <a:solidFill>
                  <a:srgbClr val="011893"/>
                </a:solidFill>
                <a:effectLst/>
                <a:uLnTx/>
                <a:uFillTx/>
                <a:latin typeface="Times New Roman" pitchFamily="18" charset="0"/>
                <a:cs typeface="Times New Roman" pitchFamily="18" charset="0"/>
              </a:rPr>
              <a:t>No synchrotron radiation (limit of </a:t>
            </a:r>
            <a:r>
              <a:rPr kumimoji="0" lang="en-US" sz="2000" b="0" i="0" u="none" strike="noStrike" kern="1200" cap="none" spc="0" normalizeH="0" baseline="0" noProof="0" dirty="0" err="1">
                <a:ln>
                  <a:noFill/>
                </a:ln>
                <a:solidFill>
                  <a:srgbClr val="011893"/>
                </a:solidFill>
                <a:effectLst/>
                <a:uLnTx/>
                <a:uFillTx/>
                <a:latin typeface="Times New Roman" pitchFamily="18" charset="0"/>
                <a:cs typeface="Times New Roman" pitchFamily="18" charset="0"/>
              </a:rPr>
              <a:t>e</a:t>
            </a:r>
            <a:r>
              <a:rPr kumimoji="0" lang="en-US" sz="2000" b="0" i="0" u="none" strike="noStrike" kern="1200" cap="none" spc="0" normalizeH="0" baseline="30000" noProof="0" dirty="0" err="1">
                <a:ln>
                  <a:noFill/>
                </a:ln>
                <a:solidFill>
                  <a:srgbClr val="011893"/>
                </a:solidFill>
                <a:effectLst/>
                <a:uLnTx/>
                <a:uFillTx/>
                <a:latin typeface="Times New Roman" pitchFamily="18" charset="0"/>
                <a:cs typeface="Times New Roman" pitchFamily="18" charset="0"/>
              </a:rPr>
              <a:t>+</a:t>
            </a:r>
            <a:r>
              <a:rPr kumimoji="0" lang="en-US" sz="2000" b="0" i="0" u="none" strike="noStrike" kern="1200" cap="none" spc="0" normalizeH="0" baseline="0" noProof="0" dirty="0" err="1">
                <a:ln>
                  <a:noFill/>
                </a:ln>
                <a:solidFill>
                  <a:srgbClr val="011893"/>
                </a:solidFill>
                <a:effectLst/>
                <a:uLnTx/>
                <a:uFillTx/>
                <a:latin typeface="Times New Roman" pitchFamily="18" charset="0"/>
                <a:cs typeface="Times New Roman" pitchFamily="18" charset="0"/>
              </a:rPr>
              <a:t>e</a:t>
            </a:r>
            <a:r>
              <a:rPr kumimoji="0" lang="en-US" sz="2000" b="0" i="0" u="none" strike="noStrike" kern="1200" cap="none" spc="0" normalizeH="0" baseline="30000" noProof="0" dirty="0">
                <a:ln>
                  <a:noFill/>
                </a:ln>
                <a:solidFill>
                  <a:srgbClr val="011893"/>
                </a:solidFill>
                <a:effectLst/>
                <a:uLnTx/>
                <a:uFillTx/>
                <a:latin typeface="Times New Roman" pitchFamily="18" charset="0"/>
                <a:cs typeface="Times New Roman" pitchFamily="18" charset="0"/>
              </a:rPr>
              <a:t>-</a:t>
            </a:r>
            <a:r>
              <a:rPr kumimoji="0" lang="en-US" sz="2000" b="0" i="0" u="none" strike="noStrike" kern="1200" cap="none" spc="0" normalizeH="0" baseline="0" noProof="0" dirty="0">
                <a:ln>
                  <a:noFill/>
                </a:ln>
                <a:solidFill>
                  <a:srgbClr val="011893"/>
                </a:solidFill>
                <a:effectLst/>
                <a:uLnTx/>
                <a:uFillTx/>
                <a:latin typeface="Times New Roman" pitchFamily="18" charset="0"/>
                <a:cs typeface="Times New Roman" pitchFamily="18" charset="0"/>
              </a:rPr>
              <a:t> circular colliders)</a:t>
            </a:r>
          </a:p>
          <a:p>
            <a:pPr marL="742950" marR="0" lvl="1" indent="-285750" algn="just" defTabSz="457200" rtl="0" eaLnBrk="1" fontAlgn="auto" latinLnBrk="0" hangingPunct="1">
              <a:lnSpc>
                <a:spcPct val="100000"/>
              </a:lnSpc>
              <a:spcBef>
                <a:spcPct val="20000"/>
              </a:spcBef>
              <a:spcAft>
                <a:spcPts val="0"/>
              </a:spcAft>
              <a:buClrTx/>
              <a:buSzTx/>
              <a:buFont typeface="Wingdings" charset="2"/>
              <a:buChar char="§"/>
              <a:tabLst/>
              <a:defRPr/>
            </a:pPr>
            <a:r>
              <a:rPr kumimoji="0" lang="en-US" sz="2000" b="0" i="0" u="none" strike="noStrike" kern="1200" cap="none" spc="0" normalizeH="0" baseline="0" noProof="0" dirty="0">
                <a:ln>
                  <a:noFill/>
                </a:ln>
                <a:solidFill>
                  <a:srgbClr val="011893"/>
                </a:solidFill>
                <a:effectLst/>
                <a:uLnTx/>
                <a:uFillTx/>
                <a:latin typeface="Times New Roman" pitchFamily="18" charset="0"/>
                <a:cs typeface="Times New Roman" pitchFamily="18" charset="0"/>
              </a:rPr>
              <a:t>No </a:t>
            </a:r>
            <a:r>
              <a:rPr kumimoji="0" lang="en-US" sz="2000" b="0" i="0" u="none" strike="noStrike" kern="1200" cap="none" spc="0" normalizeH="0" baseline="0" noProof="0" dirty="0" err="1">
                <a:ln>
                  <a:noFill/>
                </a:ln>
                <a:solidFill>
                  <a:srgbClr val="011893"/>
                </a:solidFill>
                <a:effectLst/>
                <a:uLnTx/>
                <a:uFillTx/>
                <a:latin typeface="Times New Roman" pitchFamily="18" charset="0"/>
                <a:cs typeface="Times New Roman" pitchFamily="18" charset="0"/>
              </a:rPr>
              <a:t>beamstrahlung</a:t>
            </a:r>
            <a:r>
              <a:rPr kumimoji="0" lang="en-US" sz="2000" b="0" i="0" u="none" strike="noStrike" kern="1200" cap="none" spc="0" normalizeH="0" baseline="0" noProof="0" dirty="0">
                <a:ln>
                  <a:noFill/>
                </a:ln>
                <a:solidFill>
                  <a:srgbClr val="011893"/>
                </a:solidFill>
                <a:effectLst/>
                <a:uLnTx/>
                <a:uFillTx/>
                <a:latin typeface="Times New Roman" pitchFamily="18" charset="0"/>
                <a:cs typeface="Times New Roman" pitchFamily="18" charset="0"/>
              </a:rPr>
              <a:t> (limit of </a:t>
            </a:r>
            <a:r>
              <a:rPr kumimoji="0" lang="en-US" sz="2000" b="0" i="0" u="none" strike="noStrike" kern="1200" cap="none" spc="0" normalizeH="0" baseline="0" noProof="0" dirty="0" err="1">
                <a:ln>
                  <a:noFill/>
                </a:ln>
                <a:solidFill>
                  <a:srgbClr val="011893"/>
                </a:solidFill>
                <a:effectLst/>
                <a:uLnTx/>
                <a:uFillTx/>
                <a:latin typeface="Times New Roman" pitchFamily="18" charset="0"/>
                <a:cs typeface="Times New Roman" pitchFamily="18" charset="0"/>
              </a:rPr>
              <a:t>e</a:t>
            </a:r>
            <a:r>
              <a:rPr kumimoji="0" lang="en-US" sz="2000" b="0" i="0" u="none" strike="noStrike" kern="1200" cap="none" spc="0" normalizeH="0" baseline="30000" noProof="0" dirty="0" err="1">
                <a:ln>
                  <a:noFill/>
                </a:ln>
                <a:solidFill>
                  <a:srgbClr val="011893"/>
                </a:solidFill>
                <a:effectLst/>
                <a:uLnTx/>
                <a:uFillTx/>
                <a:latin typeface="Times New Roman" pitchFamily="18" charset="0"/>
                <a:cs typeface="Times New Roman" pitchFamily="18" charset="0"/>
              </a:rPr>
              <a:t>+</a:t>
            </a:r>
            <a:r>
              <a:rPr kumimoji="0" lang="en-US" sz="2000" b="0" i="0" u="none" strike="noStrike" kern="1200" cap="none" spc="0" normalizeH="0" baseline="0" noProof="0" dirty="0" err="1">
                <a:ln>
                  <a:noFill/>
                </a:ln>
                <a:solidFill>
                  <a:srgbClr val="011893"/>
                </a:solidFill>
                <a:effectLst/>
                <a:uLnTx/>
                <a:uFillTx/>
                <a:latin typeface="Times New Roman" pitchFamily="18" charset="0"/>
                <a:cs typeface="Times New Roman" pitchFamily="18" charset="0"/>
              </a:rPr>
              <a:t>e</a:t>
            </a:r>
            <a:r>
              <a:rPr kumimoji="0" lang="en-US" sz="2000" b="0" i="0" u="none" strike="noStrike" kern="1200" cap="none" spc="0" normalizeH="0" baseline="30000" noProof="0" dirty="0">
                <a:ln>
                  <a:noFill/>
                </a:ln>
                <a:solidFill>
                  <a:srgbClr val="011893"/>
                </a:solidFill>
                <a:effectLst/>
                <a:uLnTx/>
                <a:uFillTx/>
                <a:latin typeface="Times New Roman" pitchFamily="18" charset="0"/>
                <a:cs typeface="Times New Roman" pitchFamily="18" charset="0"/>
              </a:rPr>
              <a:t>-</a:t>
            </a:r>
            <a:r>
              <a:rPr kumimoji="0" lang="en-US" sz="2000" b="0" i="0" u="none" strike="noStrike" kern="1200" cap="none" spc="0" normalizeH="0" baseline="0" noProof="0" dirty="0">
                <a:ln>
                  <a:noFill/>
                </a:ln>
                <a:solidFill>
                  <a:srgbClr val="011893"/>
                </a:solidFill>
                <a:effectLst/>
                <a:uLnTx/>
                <a:uFillTx/>
                <a:latin typeface="Times New Roman" pitchFamily="18" charset="0"/>
                <a:cs typeface="Times New Roman" pitchFamily="18" charset="0"/>
              </a:rPr>
              <a:t> linear colliders)</a:t>
            </a:r>
          </a:p>
          <a:p>
            <a:pPr marL="742950" marR="0" lvl="1" indent="-285750" algn="just" defTabSz="457200" rtl="0" eaLnBrk="1" fontAlgn="auto" latinLnBrk="0" hangingPunct="1">
              <a:lnSpc>
                <a:spcPct val="100000"/>
              </a:lnSpc>
              <a:spcBef>
                <a:spcPct val="20000"/>
              </a:spcBef>
              <a:spcAft>
                <a:spcPts val="0"/>
              </a:spcAft>
              <a:buClrTx/>
              <a:buSzTx/>
              <a:buFont typeface="Wingdings" charset="2"/>
              <a:buChar char="§"/>
              <a:tabLst/>
              <a:defRPr/>
            </a:pPr>
            <a:r>
              <a:rPr kumimoji="0" lang="en-US" sz="2000" b="0" i="0" u="none" strike="noStrike" kern="1200" cap="none" spc="0" normalizeH="0" baseline="0" noProof="0" dirty="0">
                <a:ln>
                  <a:noFill/>
                </a:ln>
                <a:solidFill>
                  <a:srgbClr val="011893"/>
                </a:solidFill>
                <a:effectLst/>
                <a:uLnTx/>
                <a:uFillTx/>
                <a:latin typeface="Times New Roman" pitchFamily="18" charset="0"/>
                <a:cs typeface="Times New Roman" pitchFamily="18" charset="0"/>
              </a:rPr>
              <a:t>but muon lifetime is 2.2 </a:t>
            </a:r>
            <a:r>
              <a:rPr kumimoji="0" lang="en-US" sz="2000" b="0" i="0" u="none" strike="noStrike" kern="1200" cap="none" spc="0" normalizeH="0" baseline="0" noProof="0" dirty="0">
                <a:ln>
                  <a:noFill/>
                </a:ln>
                <a:solidFill>
                  <a:srgbClr val="011893"/>
                </a:solidFill>
                <a:effectLst/>
                <a:uLnTx/>
                <a:uFillTx/>
                <a:latin typeface="Times New Roman" pitchFamily="18" charset="0"/>
                <a:ea typeface="Symbol" charset="2"/>
                <a:cs typeface="Times New Roman" pitchFamily="18" charset="0"/>
              </a:rPr>
              <a:t>m</a:t>
            </a:r>
            <a:r>
              <a:rPr kumimoji="0" lang="en-US" sz="2000" b="0" i="0" u="none" strike="noStrike" kern="1200" cap="none" spc="0" normalizeH="0" baseline="0" noProof="0" dirty="0">
                <a:ln>
                  <a:noFill/>
                </a:ln>
                <a:solidFill>
                  <a:srgbClr val="011893"/>
                </a:solidFill>
                <a:effectLst/>
                <a:uLnTx/>
                <a:uFillTx/>
                <a:latin typeface="Times New Roman" pitchFamily="18" charset="0"/>
                <a:cs typeface="Times New Roman" pitchFamily="18" charset="0"/>
              </a:rPr>
              <a:t>s (at rest)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3"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4"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4</a:t>
            </a:fld>
            <a:endParaRPr lang="it-IT" sz="1200" dirty="0">
              <a:solidFill>
                <a:schemeClr val="tx1"/>
              </a:solidFill>
              <a:latin typeface="Times New Roman" pitchFamily="18" charset="0"/>
              <a:cs typeface="Times New Roman" pitchFamily="18" charset="0"/>
            </a:endParaRPr>
          </a:p>
        </p:txBody>
      </p:sp>
      <p:sp>
        <p:nvSpPr>
          <p:cNvPr id="5"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6" name="CasellaDiTesto 5"/>
          <p:cNvSpPr txBox="1"/>
          <p:nvPr/>
        </p:nvSpPr>
        <p:spPr>
          <a:xfrm>
            <a:off x="179512" y="188640"/>
            <a:ext cx="8496944" cy="430887"/>
          </a:xfrm>
          <a:prstGeom prst="rect">
            <a:avLst/>
          </a:prstGeom>
          <a:noFill/>
        </p:spPr>
        <p:txBody>
          <a:bodyPr wrap="square" rtlCol="0">
            <a:spAutoFit/>
          </a:bodyPr>
          <a:lstStyle/>
          <a:p>
            <a:pPr algn="ctr"/>
            <a:r>
              <a:rPr lang="en-US" sz="2200" b="1" dirty="0">
                <a:solidFill>
                  <a:schemeClr val="bg1"/>
                </a:solidFill>
                <a:latin typeface="Times New Roman" pitchFamily="18" charset="0"/>
                <a:ea typeface="+mj-ea"/>
                <a:cs typeface="Times New Roman" pitchFamily="18" charset="0"/>
              </a:rPr>
              <a:t>Muon source</a:t>
            </a:r>
            <a:endParaRPr lang="it-IT" sz="2200" b="1" dirty="0">
              <a:solidFill>
                <a:schemeClr val="bg1"/>
              </a:solidFill>
              <a:latin typeface="Times New Roman" pitchFamily="18" charset="0"/>
              <a:cs typeface="Times New Roman" pitchFamily="18" charset="0"/>
            </a:endParaRPr>
          </a:p>
        </p:txBody>
      </p:sp>
      <p:sp>
        <p:nvSpPr>
          <p:cNvPr id="8" name="Rectangle 18"/>
          <p:cNvSpPr/>
          <p:nvPr/>
        </p:nvSpPr>
        <p:spPr>
          <a:xfrm>
            <a:off x="755577" y="1196752"/>
            <a:ext cx="7560840" cy="864096"/>
          </a:xfrm>
          <a:prstGeom prst="rect">
            <a:avLst/>
          </a:prstGeom>
          <a:noFill/>
          <a:ln w="28575"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alibri"/>
              <a:ea typeface="+mn-ea"/>
              <a:cs typeface="+mn-cs"/>
            </a:endParaRPr>
          </a:p>
        </p:txBody>
      </p:sp>
      <p:sp>
        <p:nvSpPr>
          <p:cNvPr id="9" name="CasellaDiTesto 8"/>
          <p:cNvSpPr txBox="1"/>
          <p:nvPr/>
        </p:nvSpPr>
        <p:spPr>
          <a:xfrm>
            <a:off x="251520" y="1268760"/>
            <a:ext cx="8496944" cy="707886"/>
          </a:xfrm>
          <a:prstGeom prst="rect">
            <a:avLst/>
          </a:prstGeom>
          <a:noFill/>
        </p:spPr>
        <p:txBody>
          <a:bodyPr wrap="square" rtlCol="0">
            <a:spAutoFit/>
          </a:bodyPr>
          <a:lstStyle/>
          <a:p>
            <a:pPr algn="ctr"/>
            <a:r>
              <a:rPr lang="it-IT" sz="2000" dirty="0">
                <a:latin typeface="Times New Roman" pitchFamily="18" charset="0"/>
                <a:cs typeface="Times New Roman" pitchFamily="18" charset="0"/>
              </a:rPr>
              <a:t>e</a:t>
            </a:r>
            <a:r>
              <a:rPr lang="it-IT" sz="2000" baseline="30000" dirty="0">
                <a:latin typeface="Times New Roman" pitchFamily="18" charset="0"/>
                <a:cs typeface="Times New Roman" pitchFamily="18" charset="0"/>
              </a:rPr>
              <a:t>+</a:t>
            </a:r>
            <a:r>
              <a:rPr lang="it-IT" sz="2000" dirty="0">
                <a:latin typeface="Times New Roman" pitchFamily="18" charset="0"/>
                <a:cs typeface="Times New Roman" pitchFamily="18" charset="0"/>
              </a:rPr>
              <a:t>e</a:t>
            </a:r>
            <a:r>
              <a:rPr lang="it-IT" sz="2000" baseline="30000" dirty="0">
                <a:latin typeface="Times New Roman" pitchFamily="18" charset="0"/>
                <a:cs typeface="Times New Roman" pitchFamily="18" charset="0"/>
              </a:rPr>
              <a:t>-</a:t>
            </a:r>
            <a:r>
              <a:rPr lang="it-IT" sz="2000" dirty="0">
                <a:latin typeface="Times New Roman" pitchFamily="18" charset="0"/>
                <a:cs typeface="Times New Roman" pitchFamily="18" charset="0"/>
              </a:rPr>
              <a:t> </a:t>
            </a:r>
            <a:r>
              <a:rPr lang="it-IT" sz="2000" dirty="0" err="1">
                <a:latin typeface="Times New Roman" pitchFamily="18" charset="0"/>
                <a:cs typeface="Times New Roman" pitchFamily="18" charset="0"/>
              </a:rPr>
              <a:t>annihilation</a:t>
            </a:r>
            <a:r>
              <a:rPr lang="it-IT" sz="2000" dirty="0">
                <a:latin typeface="Times New Roman" pitchFamily="18" charset="0"/>
                <a:cs typeface="Times New Roman" pitchFamily="18" charset="0"/>
              </a:rPr>
              <a:t>  -  </a:t>
            </a:r>
            <a:r>
              <a:rPr lang="it-IT" sz="2000" dirty="0" err="1">
                <a:latin typeface="Times New Roman" pitchFamily="18" charset="0"/>
                <a:cs typeface="Times New Roman" pitchFamily="18" charset="0"/>
              </a:rPr>
              <a:t>positron</a:t>
            </a:r>
            <a:r>
              <a:rPr lang="it-IT" sz="2000" dirty="0">
                <a:latin typeface="Times New Roman" pitchFamily="18" charset="0"/>
                <a:cs typeface="Times New Roman" pitchFamily="18" charset="0"/>
              </a:rPr>
              <a:t> </a:t>
            </a:r>
            <a:r>
              <a:rPr lang="it-IT" sz="2000" dirty="0" err="1">
                <a:latin typeface="Times New Roman" pitchFamily="18" charset="0"/>
                <a:cs typeface="Times New Roman" pitchFamily="18" charset="0"/>
              </a:rPr>
              <a:t>beam</a:t>
            </a:r>
            <a:r>
              <a:rPr lang="it-IT" sz="2000" dirty="0">
                <a:latin typeface="Times New Roman" pitchFamily="18" charset="0"/>
                <a:cs typeface="Times New Roman" pitchFamily="18" charset="0"/>
              </a:rPr>
              <a:t> on target : </a:t>
            </a:r>
            <a:r>
              <a:rPr lang="it-IT" sz="2000" dirty="0" err="1">
                <a:latin typeface="Times New Roman" pitchFamily="18" charset="0"/>
                <a:cs typeface="Times New Roman" pitchFamily="18" charset="0"/>
              </a:rPr>
              <a:t>very</a:t>
            </a:r>
            <a:r>
              <a:rPr lang="it-IT" sz="2000" dirty="0">
                <a:latin typeface="Times New Roman" pitchFamily="18" charset="0"/>
                <a:cs typeface="Times New Roman" pitchFamily="18" charset="0"/>
              </a:rPr>
              <a:t> low </a:t>
            </a:r>
            <a:r>
              <a:rPr lang="it-IT" sz="2000" dirty="0" err="1">
                <a:latin typeface="Times New Roman" pitchFamily="18" charset="0"/>
                <a:cs typeface="Times New Roman" pitchFamily="18" charset="0"/>
              </a:rPr>
              <a:t>emittance</a:t>
            </a:r>
            <a:r>
              <a:rPr lang="it-IT" sz="2000" dirty="0">
                <a:latin typeface="Times New Roman" pitchFamily="18" charset="0"/>
                <a:cs typeface="Times New Roman" pitchFamily="18" charset="0"/>
              </a:rPr>
              <a:t> and </a:t>
            </a:r>
          </a:p>
          <a:p>
            <a:pPr algn="ctr"/>
            <a:r>
              <a:rPr lang="it-IT" sz="2000" dirty="0">
                <a:latin typeface="Times New Roman" pitchFamily="18" charset="0"/>
                <a:cs typeface="Times New Roman" pitchFamily="18" charset="0"/>
              </a:rPr>
              <a:t>no cooling </a:t>
            </a:r>
            <a:r>
              <a:rPr lang="it-IT" sz="2000" dirty="0" err="1">
                <a:latin typeface="Times New Roman" pitchFamily="18" charset="0"/>
                <a:cs typeface="Times New Roman" pitchFamily="18" charset="0"/>
              </a:rPr>
              <a:t>needed</a:t>
            </a:r>
            <a:r>
              <a:rPr lang="it-IT" sz="2000" dirty="0">
                <a:latin typeface="Times New Roman" pitchFamily="18" charset="0"/>
                <a:cs typeface="Times New Roman" pitchFamily="18" charset="0"/>
              </a:rPr>
              <a:t>, </a:t>
            </a:r>
            <a:r>
              <a:rPr lang="it-IT" sz="2000" dirty="0" err="1">
                <a:latin typeface="Times New Roman" pitchFamily="18" charset="0"/>
                <a:cs typeface="Times New Roman" pitchFamily="18" charset="0"/>
              </a:rPr>
              <a:t>baseline</a:t>
            </a:r>
            <a:r>
              <a:rPr lang="it-IT" sz="2000" dirty="0">
                <a:latin typeface="Times New Roman" pitchFamily="18" charset="0"/>
                <a:cs typeface="Times New Roman" pitchFamily="18" charset="0"/>
              </a:rPr>
              <a:t> for </a:t>
            </a:r>
            <a:r>
              <a:rPr lang="it-IT" sz="2000" dirty="0" err="1">
                <a:latin typeface="Times New Roman" pitchFamily="18" charset="0"/>
                <a:cs typeface="Times New Roman" pitchFamily="18" charset="0"/>
              </a:rPr>
              <a:t>our</a:t>
            </a:r>
            <a:r>
              <a:rPr lang="it-IT" sz="2000" dirty="0">
                <a:latin typeface="Times New Roman" pitchFamily="18" charset="0"/>
                <a:cs typeface="Times New Roman" pitchFamily="18" charset="0"/>
              </a:rPr>
              <a:t> </a:t>
            </a:r>
            <a:r>
              <a:rPr lang="it-IT" sz="2000" dirty="0" err="1">
                <a:latin typeface="Times New Roman" pitchFamily="18" charset="0"/>
                <a:cs typeface="Times New Roman" pitchFamily="18" charset="0"/>
              </a:rPr>
              <a:t>proposal</a:t>
            </a:r>
            <a:r>
              <a:rPr lang="it-IT" sz="2000" dirty="0"/>
              <a:t>  </a:t>
            </a:r>
          </a:p>
        </p:txBody>
      </p:sp>
      <p:sp>
        <p:nvSpPr>
          <p:cNvPr id="10" name="CasellaDiTesto 9"/>
          <p:cNvSpPr txBox="1"/>
          <p:nvPr/>
        </p:nvSpPr>
        <p:spPr>
          <a:xfrm>
            <a:off x="1475656" y="2420888"/>
            <a:ext cx="6156176" cy="707886"/>
          </a:xfrm>
          <a:prstGeom prst="rect">
            <a:avLst/>
          </a:prstGeom>
          <a:noFill/>
          <a:ln w="28575">
            <a:solidFill>
              <a:srgbClr val="1F06D4"/>
            </a:solidFill>
          </a:ln>
        </p:spPr>
        <p:txBody>
          <a:bodyPr wrap="square" rtlCol="0">
            <a:spAutoFit/>
          </a:bodyPr>
          <a:lstStyle/>
          <a:p>
            <a:pPr algn="ctr"/>
            <a:r>
              <a:rPr lang="it-IT" sz="2000" dirty="0" err="1">
                <a:latin typeface="Times New Roman" pitchFamily="18" charset="0"/>
                <a:cs typeface="Times New Roman" pitchFamily="18" charset="0"/>
              </a:rPr>
              <a:t>e</a:t>
            </a:r>
            <a:r>
              <a:rPr lang="it-IT" sz="2000" baseline="30000" dirty="0" err="1">
                <a:latin typeface="Times New Roman" pitchFamily="18" charset="0"/>
                <a:cs typeface="Times New Roman" pitchFamily="18" charset="0"/>
              </a:rPr>
              <a:t>+</a:t>
            </a:r>
            <a:r>
              <a:rPr lang="it-IT" sz="2000" baseline="30000" dirty="0">
                <a:latin typeface="Times New Roman" pitchFamily="18" charset="0"/>
                <a:cs typeface="Times New Roman" pitchFamily="18" charset="0"/>
              </a:rPr>
              <a:t> </a:t>
            </a:r>
            <a:r>
              <a:rPr lang="it-IT" sz="2000" dirty="0">
                <a:latin typeface="Times New Roman" pitchFamily="18" charset="0"/>
                <a:cs typeface="Times New Roman" pitchFamily="18" charset="0"/>
              </a:rPr>
              <a:t> on standard target (</a:t>
            </a:r>
            <a:r>
              <a:rPr lang="it-IT" sz="2000" dirty="0" err="1">
                <a:latin typeface="Times New Roman" pitchFamily="18" charset="0"/>
                <a:cs typeface="Times New Roman" pitchFamily="18" charset="0"/>
              </a:rPr>
              <a:t>including</a:t>
            </a:r>
            <a:r>
              <a:rPr lang="it-IT" sz="2000" dirty="0">
                <a:latin typeface="Times New Roman" pitchFamily="18" charset="0"/>
                <a:cs typeface="Times New Roman" pitchFamily="18" charset="0"/>
              </a:rPr>
              <a:t> </a:t>
            </a:r>
            <a:r>
              <a:rPr lang="it-IT" sz="2000" dirty="0" err="1">
                <a:latin typeface="Times New Roman" pitchFamily="18" charset="0"/>
                <a:cs typeface="Times New Roman" pitchFamily="18" charset="0"/>
              </a:rPr>
              <a:t>crystals</a:t>
            </a:r>
            <a:r>
              <a:rPr lang="it-IT" sz="2000" dirty="0">
                <a:latin typeface="Times New Roman" pitchFamily="18" charset="0"/>
                <a:cs typeface="Times New Roman" pitchFamily="18" charset="0"/>
              </a:rPr>
              <a:t> in </a:t>
            </a:r>
            <a:r>
              <a:rPr lang="it-IT" sz="2000" dirty="0" err="1">
                <a:latin typeface="Times New Roman" pitchFamily="18" charset="0"/>
                <a:cs typeface="Times New Roman" pitchFamily="18" charset="0"/>
              </a:rPr>
              <a:t>channeling</a:t>
            </a:r>
            <a:r>
              <a:rPr lang="it-IT" sz="2000" dirty="0">
                <a:latin typeface="Times New Roman" pitchFamily="18" charset="0"/>
                <a:cs typeface="Times New Roman" pitchFamily="18" charset="0"/>
              </a:rPr>
              <a:t>)</a:t>
            </a:r>
          </a:p>
          <a:p>
            <a:pPr algn="ctr"/>
            <a:r>
              <a:rPr lang="it-IT" sz="2000" dirty="0">
                <a:latin typeface="Times New Roman" pitchFamily="18" charset="0"/>
                <a:cs typeface="Times New Roman" pitchFamily="18" charset="0"/>
              </a:rPr>
              <a:t> </a:t>
            </a:r>
            <a:r>
              <a:rPr lang="it-IT" sz="2000" b="1" dirty="0">
                <a:latin typeface="Times New Roman" pitchFamily="18" charset="0"/>
                <a:cs typeface="Times New Roman" pitchFamily="18" charset="0"/>
              </a:rPr>
              <a:t>→ </a:t>
            </a:r>
            <a:r>
              <a:rPr lang="it-IT" sz="2000" dirty="0" err="1">
                <a:latin typeface="Times New Roman" pitchFamily="18" charset="0"/>
                <a:cs typeface="Times New Roman" pitchFamily="18" charset="0"/>
              </a:rPr>
              <a:t>Need</a:t>
            </a:r>
            <a:r>
              <a:rPr lang="it-IT" sz="2000" dirty="0">
                <a:latin typeface="Times New Roman" pitchFamily="18" charset="0"/>
                <a:cs typeface="Times New Roman" pitchFamily="18" charset="0"/>
              </a:rPr>
              <a:t> </a:t>
            </a:r>
            <a:r>
              <a:rPr lang="it-IT" sz="2000" dirty="0" err="1">
                <a:latin typeface="Times New Roman" pitchFamily="18" charset="0"/>
                <a:cs typeface="Times New Roman" pitchFamily="18" charset="0"/>
              </a:rPr>
              <a:t>Positrons</a:t>
            </a:r>
            <a:r>
              <a:rPr lang="it-IT" sz="2000" dirty="0">
                <a:latin typeface="Times New Roman" pitchFamily="18" charset="0"/>
                <a:cs typeface="Times New Roman" pitchFamily="18" charset="0"/>
              </a:rPr>
              <a:t> </a:t>
            </a:r>
            <a:r>
              <a:rPr lang="it-IT" sz="2000" dirty="0" err="1">
                <a:latin typeface="Times New Roman" pitchFamily="18" charset="0"/>
                <a:cs typeface="Times New Roman" pitchFamily="18" charset="0"/>
              </a:rPr>
              <a:t>of</a:t>
            </a:r>
            <a:r>
              <a:rPr lang="it-IT" sz="2000" dirty="0">
                <a:latin typeface="Times New Roman" pitchFamily="18" charset="0"/>
                <a:cs typeface="Times New Roman" pitchFamily="18" charset="0"/>
              </a:rPr>
              <a:t> ≈ 45 </a:t>
            </a:r>
            <a:r>
              <a:rPr lang="it-IT" sz="2000" dirty="0" err="1">
                <a:latin typeface="Times New Roman" pitchFamily="18" charset="0"/>
                <a:cs typeface="Times New Roman" pitchFamily="18" charset="0"/>
              </a:rPr>
              <a:t>GeV</a:t>
            </a:r>
            <a:r>
              <a:rPr lang="it-IT" sz="2000" dirty="0">
                <a:latin typeface="Times New Roman" pitchFamily="18" charset="0"/>
                <a:cs typeface="Times New Roman" pitchFamily="18" charset="0"/>
              </a:rPr>
              <a:t> </a:t>
            </a:r>
            <a:endParaRPr lang="it-IT" sz="2000" dirty="0"/>
          </a:p>
        </p:txBody>
      </p:sp>
      <p:grpSp>
        <p:nvGrpSpPr>
          <p:cNvPr id="11" name="Group 21"/>
          <p:cNvGrpSpPr/>
          <p:nvPr/>
        </p:nvGrpSpPr>
        <p:grpSpPr>
          <a:xfrm>
            <a:off x="971600" y="3573016"/>
            <a:ext cx="7238349" cy="1048182"/>
            <a:chOff x="1536311" y="5282225"/>
            <a:chExt cx="7238349" cy="1048182"/>
          </a:xfrm>
        </p:grpSpPr>
        <p:cxnSp>
          <p:nvCxnSpPr>
            <p:cNvPr id="12" name="Straight Arrow Connector 22"/>
            <p:cNvCxnSpPr/>
            <p:nvPr/>
          </p:nvCxnSpPr>
          <p:spPr>
            <a:xfrm>
              <a:off x="5706298" y="5745403"/>
              <a:ext cx="1546527" cy="9636"/>
            </a:xfrm>
            <a:prstGeom prst="straightConnector1">
              <a:avLst/>
            </a:prstGeom>
            <a:ln w="3175" cmpd="sng">
              <a:solidFill>
                <a:srgbClr val="FF0000"/>
              </a:solidFill>
              <a:prstDash val="solid"/>
              <a:tailEnd type="arrow"/>
            </a:ln>
          </p:spPr>
          <p:style>
            <a:lnRef idx="2">
              <a:schemeClr val="accent1"/>
            </a:lnRef>
            <a:fillRef idx="0">
              <a:schemeClr val="accent1"/>
            </a:fillRef>
            <a:effectRef idx="1">
              <a:schemeClr val="accent1"/>
            </a:effectRef>
            <a:fontRef idx="minor">
              <a:schemeClr val="tx1"/>
            </a:fontRef>
          </p:style>
        </p:cxnSp>
        <p:grpSp>
          <p:nvGrpSpPr>
            <p:cNvPr id="13" name="Group 23"/>
            <p:cNvGrpSpPr/>
            <p:nvPr/>
          </p:nvGrpSpPr>
          <p:grpSpPr>
            <a:xfrm>
              <a:off x="1536311" y="5282225"/>
              <a:ext cx="7238349" cy="1048182"/>
              <a:chOff x="1257339" y="5282225"/>
              <a:chExt cx="7238349" cy="1048182"/>
            </a:xfrm>
          </p:grpSpPr>
          <p:sp>
            <p:nvSpPr>
              <p:cNvPr id="16" name="Oval 26"/>
              <p:cNvSpPr/>
              <p:nvPr/>
            </p:nvSpPr>
            <p:spPr>
              <a:xfrm>
                <a:off x="2024316" y="5683823"/>
                <a:ext cx="326908" cy="976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27"/>
              <p:cNvSpPr/>
              <p:nvPr/>
            </p:nvSpPr>
            <p:spPr>
              <a:xfrm>
                <a:off x="2742501" y="5685323"/>
                <a:ext cx="326908" cy="976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28"/>
              <p:cNvSpPr/>
              <p:nvPr/>
            </p:nvSpPr>
            <p:spPr>
              <a:xfrm>
                <a:off x="3547173" y="5685323"/>
                <a:ext cx="326908" cy="976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29"/>
              <p:cNvSpPr/>
              <p:nvPr/>
            </p:nvSpPr>
            <p:spPr>
              <a:xfrm>
                <a:off x="4300100" y="5558075"/>
                <a:ext cx="1131606" cy="352096"/>
              </a:xfrm>
              <a:prstGeom prst="rect">
                <a:avLst/>
              </a:prstGeom>
              <a:solidFill>
                <a:srgbClr val="FFFF00"/>
              </a:solidFill>
              <a:ln>
                <a:solidFill>
                  <a:srgbClr val="FFFF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30"/>
              <p:cNvSpPr/>
              <p:nvPr/>
            </p:nvSpPr>
            <p:spPr>
              <a:xfrm>
                <a:off x="4351845" y="5685323"/>
                <a:ext cx="326908" cy="976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31"/>
              <p:cNvSpPr/>
              <p:nvPr/>
            </p:nvSpPr>
            <p:spPr>
              <a:xfrm>
                <a:off x="5070030" y="5686823"/>
                <a:ext cx="326908" cy="976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32"/>
              <p:cNvSpPr/>
              <p:nvPr/>
            </p:nvSpPr>
            <p:spPr>
              <a:xfrm>
                <a:off x="5874702" y="5686823"/>
                <a:ext cx="326908" cy="97661"/>
              </a:xfrm>
              <a:prstGeom prst="ellipse">
                <a:avLst/>
              </a:pr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33"/>
              <p:cNvSpPr/>
              <p:nvPr/>
            </p:nvSpPr>
            <p:spPr>
              <a:xfrm>
                <a:off x="2049427" y="5930297"/>
                <a:ext cx="5378209" cy="400110"/>
              </a:xfrm>
              <a:prstGeom prst="rect">
                <a:avLst/>
              </a:prstGeom>
            </p:spPr>
            <p:txBody>
              <a:bodyPr wrap="square">
                <a:spAutoFit/>
              </a:bodyPr>
              <a:lstStyle/>
              <a:p>
                <a:pPr lvl="1" algn="ctr"/>
                <a:r>
                  <a:rPr lang="en-US" sz="2000" dirty="0">
                    <a:latin typeface="Times New Roman" pitchFamily="18" charset="0"/>
                    <a:cs typeface="Times New Roman" pitchFamily="18" charset="0"/>
                  </a:rPr>
                  <a:t>Ideally </a:t>
                </a:r>
                <a:r>
                  <a:rPr lang="en-US" sz="2000" dirty="0" err="1">
                    <a:latin typeface="Times New Roman" pitchFamily="18" charset="0"/>
                    <a:cs typeface="Times New Roman" pitchFamily="18" charset="0"/>
                  </a:rPr>
                  <a:t>muons</a:t>
                </a:r>
                <a:r>
                  <a:rPr lang="en-US" sz="2000" dirty="0">
                    <a:latin typeface="Times New Roman" pitchFamily="18" charset="0"/>
                    <a:cs typeface="Times New Roman" pitchFamily="18" charset="0"/>
                  </a:rPr>
                  <a:t> will </a:t>
                </a:r>
                <a:r>
                  <a:rPr lang="en-US" sz="2000" i="1" dirty="0">
                    <a:latin typeface="Times New Roman" pitchFamily="18" charset="0"/>
                    <a:cs typeface="Times New Roman" pitchFamily="18" charset="0"/>
                  </a:rPr>
                  <a:t>copy</a:t>
                </a:r>
                <a:r>
                  <a:rPr lang="en-US" sz="2000" dirty="0">
                    <a:latin typeface="Times New Roman" pitchFamily="18" charset="0"/>
                    <a:cs typeface="Times New Roman" pitchFamily="18" charset="0"/>
                  </a:rPr>
                  <a:t> the positron beam</a:t>
                </a:r>
              </a:p>
            </p:txBody>
          </p:sp>
          <p:sp>
            <p:nvSpPr>
              <p:cNvPr id="24" name="Oval 34"/>
              <p:cNvSpPr/>
              <p:nvPr/>
            </p:nvSpPr>
            <p:spPr>
              <a:xfrm flipH="1">
                <a:off x="4538995" y="5674248"/>
                <a:ext cx="108135" cy="110236"/>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35"/>
              <p:cNvSpPr/>
              <p:nvPr/>
            </p:nvSpPr>
            <p:spPr>
              <a:xfrm flipH="1">
                <a:off x="5192810" y="5688323"/>
                <a:ext cx="185075" cy="110236"/>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36"/>
              <p:cNvSpPr/>
              <p:nvPr/>
            </p:nvSpPr>
            <p:spPr>
              <a:xfrm flipH="1">
                <a:off x="6011579" y="5677248"/>
                <a:ext cx="185075" cy="110236"/>
              </a:xfrm>
              <a:prstGeom prst="ellipse">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TextBox 37"/>
              <p:cNvSpPr txBox="1"/>
              <p:nvPr/>
            </p:nvSpPr>
            <p:spPr>
              <a:xfrm>
                <a:off x="2024316" y="5314491"/>
                <a:ext cx="992579" cy="400110"/>
              </a:xfrm>
              <a:prstGeom prst="rect">
                <a:avLst/>
              </a:prstGeom>
              <a:noFill/>
            </p:spPr>
            <p:txBody>
              <a:bodyPr wrap="none" rtlCol="0">
                <a:spAutoFit/>
              </a:bodyPr>
              <a:lstStyle/>
              <a:p>
                <a:r>
                  <a:rPr lang="en-US" sz="2000" dirty="0">
                    <a:solidFill>
                      <a:srgbClr val="FF0000"/>
                    </a:solidFill>
                    <a:latin typeface="Times New Roman" pitchFamily="18" charset="0"/>
                    <a:cs typeface="Times New Roman" pitchFamily="18" charset="0"/>
                  </a:rPr>
                  <a:t>e</a:t>
                </a:r>
                <a:r>
                  <a:rPr lang="en-US" sz="2000" baseline="30000" dirty="0">
                    <a:solidFill>
                      <a:srgbClr val="FF0000"/>
                    </a:solidFill>
                    <a:latin typeface="Times New Roman" pitchFamily="18" charset="0"/>
                    <a:cs typeface="Times New Roman" pitchFamily="18" charset="0"/>
                  </a:rPr>
                  <a:t>+ </a:t>
                </a:r>
                <a:r>
                  <a:rPr lang="en-US" sz="2000" dirty="0">
                    <a:solidFill>
                      <a:srgbClr val="FF0000"/>
                    </a:solidFill>
                    <a:latin typeface="Times New Roman" pitchFamily="18" charset="0"/>
                    <a:cs typeface="Times New Roman" pitchFamily="18" charset="0"/>
                  </a:rPr>
                  <a:t>beam</a:t>
                </a:r>
              </a:p>
            </p:txBody>
          </p:sp>
          <p:sp>
            <p:nvSpPr>
              <p:cNvPr id="28" name="TextBox 38"/>
              <p:cNvSpPr txBox="1"/>
              <p:nvPr/>
            </p:nvSpPr>
            <p:spPr>
              <a:xfrm>
                <a:off x="5906518" y="5282225"/>
                <a:ext cx="2589170" cy="400110"/>
              </a:xfrm>
              <a:prstGeom prst="rect">
                <a:avLst/>
              </a:prstGeom>
              <a:noFill/>
            </p:spPr>
            <p:txBody>
              <a:bodyPr wrap="none" rtlCol="0">
                <a:spAutoFit/>
              </a:bodyPr>
              <a:lstStyle/>
              <a:p>
                <a:r>
                  <a:rPr lang="en-US" sz="2000" dirty="0">
                    <a:latin typeface="Times New Roman" pitchFamily="18" charset="0"/>
                    <a:cs typeface="Times New Roman" pitchFamily="18" charset="0"/>
                  </a:rPr>
                  <a:t>Beam with </a:t>
                </a:r>
                <a:r>
                  <a:rPr lang="en-US" sz="2000" dirty="0">
                    <a:solidFill>
                      <a:srgbClr val="FF0000"/>
                    </a:solidFill>
                    <a:latin typeface="Times New Roman" pitchFamily="18" charset="0"/>
                    <a:cs typeface="Times New Roman" pitchFamily="18" charset="0"/>
                  </a:rPr>
                  <a:t>e</a:t>
                </a:r>
                <a:r>
                  <a:rPr lang="en-US" sz="2000" baseline="30000" dirty="0">
                    <a:solidFill>
                      <a:srgbClr val="FF0000"/>
                    </a:solidFill>
                    <a:latin typeface="Times New Roman" pitchFamily="18" charset="0"/>
                    <a:cs typeface="Times New Roman" pitchFamily="18" charset="0"/>
                  </a:rPr>
                  <a:t>+</a:t>
                </a:r>
                <a:r>
                  <a:rPr lang="en-US" sz="2000" baseline="30000" dirty="0">
                    <a:latin typeface="Times New Roman" pitchFamily="18" charset="0"/>
                    <a:cs typeface="Times New Roman" pitchFamily="18" charset="0"/>
                  </a:rPr>
                  <a:t> </a:t>
                </a:r>
                <a:r>
                  <a:rPr lang="en-US" sz="2000" dirty="0">
                    <a:latin typeface="Times New Roman" pitchFamily="18" charset="0"/>
                    <a:cs typeface="Times New Roman" pitchFamily="18" charset="0"/>
                  </a:rPr>
                  <a:t>and</a:t>
                </a:r>
                <a:r>
                  <a:rPr lang="en-US" sz="2000" baseline="30000" dirty="0">
                    <a:latin typeface="Times New Roman" pitchFamily="18" charset="0"/>
                    <a:cs typeface="Times New Roman" pitchFamily="18" charset="0"/>
                  </a:rPr>
                  <a:t> </a:t>
                </a:r>
                <a:r>
                  <a:rPr lang="en-US" sz="2000" dirty="0">
                    <a:solidFill>
                      <a:srgbClr val="008000"/>
                    </a:solidFill>
                    <a:latin typeface="Times New Roman" pitchFamily="18" charset="0"/>
                    <a:cs typeface="Times New Roman" pitchFamily="18" charset="0"/>
                  </a:rPr>
                  <a:t>µ</a:t>
                </a:r>
                <a:r>
                  <a:rPr lang="en-US" sz="2000" baseline="30000" dirty="0">
                    <a:solidFill>
                      <a:srgbClr val="008000"/>
                    </a:solidFill>
                    <a:latin typeface="Times New Roman" pitchFamily="18" charset="0"/>
                    <a:cs typeface="Times New Roman" pitchFamily="18" charset="0"/>
                  </a:rPr>
                  <a:t>+</a:t>
                </a:r>
                <a:r>
                  <a:rPr lang="en-US" sz="2000" dirty="0">
                    <a:solidFill>
                      <a:srgbClr val="008000"/>
                    </a:solidFill>
                    <a:latin typeface="Times New Roman" pitchFamily="18" charset="0"/>
                    <a:cs typeface="Times New Roman" pitchFamily="18" charset="0"/>
                  </a:rPr>
                  <a:t>µ</a:t>
                </a:r>
                <a:r>
                  <a:rPr lang="en-US" sz="2000" baseline="30000" dirty="0">
                    <a:solidFill>
                      <a:srgbClr val="008000"/>
                    </a:solidFill>
                    <a:latin typeface="Times New Roman" pitchFamily="18" charset="0"/>
                    <a:cs typeface="Times New Roman" pitchFamily="18" charset="0"/>
                  </a:rPr>
                  <a:t>-</a:t>
                </a:r>
                <a:r>
                  <a:rPr lang="en-US" sz="2000" dirty="0">
                    <a:solidFill>
                      <a:srgbClr val="008000"/>
                    </a:solidFill>
                    <a:latin typeface="Times New Roman" pitchFamily="18" charset="0"/>
                    <a:cs typeface="Times New Roman" pitchFamily="18" charset="0"/>
                  </a:rPr>
                  <a:t> </a:t>
                </a:r>
                <a:r>
                  <a:rPr lang="en-US" sz="2000" baseline="30000" dirty="0">
                    <a:solidFill>
                      <a:srgbClr val="008000"/>
                    </a:solidFill>
                    <a:latin typeface="Times New Roman" pitchFamily="18" charset="0"/>
                    <a:cs typeface="Times New Roman" pitchFamily="18" charset="0"/>
                  </a:rPr>
                  <a:t> </a:t>
                </a:r>
              </a:p>
            </p:txBody>
          </p:sp>
          <p:cxnSp>
            <p:nvCxnSpPr>
              <p:cNvPr id="29" name="Straight Arrow Connector 39"/>
              <p:cNvCxnSpPr/>
              <p:nvPr/>
            </p:nvCxnSpPr>
            <p:spPr>
              <a:xfrm>
                <a:off x="1257339" y="5743759"/>
                <a:ext cx="5720894" cy="0"/>
              </a:xfrm>
              <a:prstGeom prst="straightConnector1">
                <a:avLst/>
              </a:prstGeom>
              <a:ln>
                <a:solidFill>
                  <a:srgbClr val="FF0000"/>
                </a:solidFill>
                <a:headEnd type="none"/>
                <a:tailEnd type="none"/>
              </a:ln>
              <a:effectLst/>
            </p:spPr>
            <p:style>
              <a:lnRef idx="2">
                <a:schemeClr val="accent1"/>
              </a:lnRef>
              <a:fillRef idx="0">
                <a:schemeClr val="accent1"/>
              </a:fillRef>
              <a:effectRef idx="1">
                <a:schemeClr val="accent1"/>
              </a:effectRef>
              <a:fontRef idx="minor">
                <a:schemeClr val="tx1"/>
              </a:fontRef>
            </p:style>
          </p:cxnSp>
        </p:grpSp>
        <p:sp>
          <p:nvSpPr>
            <p:cNvPr id="14" name="TextBox 24"/>
            <p:cNvSpPr txBox="1"/>
            <p:nvPr/>
          </p:nvSpPr>
          <p:spPr>
            <a:xfrm>
              <a:off x="4740046" y="5314491"/>
              <a:ext cx="761940" cy="400110"/>
            </a:xfrm>
            <a:prstGeom prst="rect">
              <a:avLst/>
            </a:prstGeom>
            <a:noFill/>
          </p:spPr>
          <p:txBody>
            <a:bodyPr wrap="none" rtlCol="0">
              <a:spAutoFit/>
            </a:bodyPr>
            <a:lstStyle/>
            <a:p>
              <a:r>
                <a:rPr lang="en-US" sz="2000" dirty="0">
                  <a:latin typeface="Times New Roman" pitchFamily="18" charset="0"/>
                  <a:cs typeface="Times New Roman" pitchFamily="18" charset="0"/>
                </a:rPr>
                <a:t>target</a:t>
              </a:r>
            </a:p>
          </p:txBody>
        </p:sp>
        <p:cxnSp>
          <p:nvCxnSpPr>
            <p:cNvPr id="15" name="Straight Arrow Connector 25"/>
            <p:cNvCxnSpPr/>
            <p:nvPr/>
          </p:nvCxnSpPr>
          <p:spPr>
            <a:xfrm>
              <a:off x="6133984" y="5734123"/>
              <a:ext cx="1546527" cy="9636"/>
            </a:xfrm>
            <a:prstGeom prst="straightConnector1">
              <a:avLst/>
            </a:prstGeom>
            <a:ln w="3175" cmpd="sng">
              <a:solidFill>
                <a:srgbClr val="008000"/>
              </a:solidFill>
              <a:prstDash val="solid"/>
              <a:tailEnd type="arrow"/>
            </a:ln>
          </p:spPr>
          <p:style>
            <a:lnRef idx="2">
              <a:schemeClr val="accent1"/>
            </a:lnRef>
            <a:fillRef idx="0">
              <a:schemeClr val="accent1"/>
            </a:fillRef>
            <a:effectRef idx="1">
              <a:schemeClr val="accent1"/>
            </a:effectRef>
            <a:fontRef idx="minor">
              <a:schemeClr val="tx1"/>
            </a:fontRef>
          </p:style>
        </p:cxnSp>
      </p:grpSp>
      <p:sp>
        <p:nvSpPr>
          <p:cNvPr id="39" name="Rectangle 85"/>
          <p:cNvSpPr/>
          <p:nvPr/>
        </p:nvSpPr>
        <p:spPr>
          <a:xfrm>
            <a:off x="1403648" y="5733256"/>
            <a:ext cx="2238305" cy="400110"/>
          </a:xfrm>
          <a:prstGeom prst="rect">
            <a:avLst/>
          </a:prstGeom>
        </p:spPr>
        <p:txBody>
          <a:bodyPr wrap="none">
            <a:spAutoFit/>
          </a:bodyPr>
          <a:lstStyle/>
          <a:p>
            <a:pPr>
              <a:buNone/>
            </a:pPr>
            <a:r>
              <a:rPr lang="en-US" sz="2000" dirty="0">
                <a:latin typeface="Times New Roman" pitchFamily="18" charset="0"/>
                <a:cs typeface="Times New Roman" pitchFamily="18" charset="0"/>
              </a:rPr>
              <a:t>(finite target length)</a:t>
            </a:r>
          </a:p>
        </p:txBody>
      </p:sp>
      <p:grpSp>
        <p:nvGrpSpPr>
          <p:cNvPr id="42" name="Gruppo 41"/>
          <p:cNvGrpSpPr/>
          <p:nvPr/>
        </p:nvGrpSpPr>
        <p:grpSpPr>
          <a:xfrm>
            <a:off x="251520" y="4869160"/>
            <a:ext cx="4072742" cy="936340"/>
            <a:chOff x="2771800" y="4898541"/>
            <a:chExt cx="4072742" cy="936340"/>
          </a:xfrm>
        </p:grpSpPr>
        <p:sp>
          <p:nvSpPr>
            <p:cNvPr id="30" name="Rectangle 106"/>
            <p:cNvSpPr/>
            <p:nvPr/>
          </p:nvSpPr>
          <p:spPr>
            <a:xfrm>
              <a:off x="2771800" y="4941168"/>
              <a:ext cx="1120820" cy="707886"/>
            </a:xfrm>
            <a:prstGeom prst="rect">
              <a:avLst/>
            </a:prstGeom>
          </p:spPr>
          <p:txBody>
            <a:bodyPr wrap="none">
              <a:spAutoFit/>
            </a:bodyPr>
            <a:lstStyle/>
            <a:p>
              <a:r>
                <a:rPr lang="en-US" sz="2000" dirty="0">
                  <a:solidFill>
                    <a:prstClr val="black"/>
                  </a:solidFill>
                  <a:latin typeface="Times New Roman" pitchFamily="18" charset="0"/>
                  <a:cs typeface="Times New Roman" pitchFamily="18" charset="0"/>
                </a:rPr>
                <a:t>e</a:t>
              </a:r>
              <a:r>
                <a:rPr lang="en-US" sz="2000" baseline="30000" dirty="0">
                  <a:solidFill>
                    <a:prstClr val="black"/>
                  </a:solidFill>
                  <a:latin typeface="Times New Roman" pitchFamily="18" charset="0"/>
                  <a:cs typeface="Times New Roman" pitchFamily="18" charset="0"/>
                </a:rPr>
                <a:t>+ </a:t>
              </a:r>
              <a:r>
                <a:rPr lang="en-US" sz="2000" dirty="0">
                  <a:solidFill>
                    <a:prstClr val="black"/>
                  </a:solidFill>
                  <a:latin typeface="Times New Roman" pitchFamily="18" charset="0"/>
                  <a:cs typeface="Times New Roman" pitchFamily="18" charset="0"/>
                </a:rPr>
                <a:t> beam </a:t>
              </a:r>
            </a:p>
            <a:p>
              <a:r>
                <a:rPr lang="en-US" sz="2000" dirty="0">
                  <a:solidFill>
                    <a:prstClr val="black"/>
                  </a:solidFill>
                  <a:latin typeface="Times New Roman" pitchFamily="18" charset="0"/>
                  <a:cs typeface="Times New Roman" pitchFamily="18" charset="0"/>
                </a:rPr>
                <a:t>on target</a:t>
              </a:r>
              <a:endParaRPr lang="en-US" sz="2000" baseline="30000" dirty="0">
                <a:solidFill>
                  <a:prstClr val="black"/>
                </a:solidFill>
                <a:latin typeface="Times New Roman" pitchFamily="18" charset="0"/>
                <a:cs typeface="Times New Roman" pitchFamily="18" charset="0"/>
              </a:endParaRPr>
            </a:p>
          </p:txBody>
        </p:sp>
        <p:cxnSp>
          <p:nvCxnSpPr>
            <p:cNvPr id="31" name="Straight Connector 13"/>
            <p:cNvCxnSpPr/>
            <p:nvPr/>
          </p:nvCxnSpPr>
          <p:spPr>
            <a:xfrm flipH="1" flipV="1">
              <a:off x="4307036" y="5335692"/>
              <a:ext cx="2537506" cy="2862"/>
            </a:xfrm>
            <a:prstGeom prst="line">
              <a:avLst/>
            </a:prstGeom>
            <a:ln w="12700">
              <a:solidFill>
                <a:schemeClr val="tx1"/>
              </a:solidFill>
              <a:headEnd type="arrow"/>
              <a:tailEnd type="non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27"/>
            <p:cNvCxnSpPr/>
            <p:nvPr/>
          </p:nvCxnSpPr>
          <p:spPr>
            <a:xfrm>
              <a:off x="3868555" y="5327429"/>
              <a:ext cx="453901" cy="1"/>
            </a:xfrm>
            <a:prstGeom prst="straightConnector1">
              <a:avLst/>
            </a:prstGeom>
            <a:ln w="19050" cmpd="sng">
              <a:solidFill>
                <a:schemeClr val="accent6">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3" name="Straight Arrow Connector 39"/>
            <p:cNvCxnSpPr/>
            <p:nvPr/>
          </p:nvCxnSpPr>
          <p:spPr>
            <a:xfrm>
              <a:off x="5327218" y="5347610"/>
              <a:ext cx="467923" cy="59938"/>
            </a:xfrm>
            <a:prstGeom prst="straightConnector1">
              <a:avLst/>
            </a:prstGeom>
            <a:ln w="19050" cmpd="sng">
              <a:solidFill>
                <a:srgbClr val="32884B"/>
              </a:solidFill>
              <a:tailEnd type="arrow"/>
            </a:ln>
            <a:effectLst/>
          </p:spPr>
          <p:style>
            <a:lnRef idx="2">
              <a:schemeClr val="accent1"/>
            </a:lnRef>
            <a:fillRef idx="0">
              <a:schemeClr val="accent1"/>
            </a:fillRef>
            <a:effectRef idx="1">
              <a:schemeClr val="accent1"/>
            </a:effectRef>
            <a:fontRef idx="minor">
              <a:schemeClr val="tx1"/>
            </a:fontRef>
          </p:style>
        </p:cxnSp>
        <p:sp>
          <p:nvSpPr>
            <p:cNvPr id="34" name="Rectangle 44"/>
            <p:cNvSpPr/>
            <p:nvPr/>
          </p:nvSpPr>
          <p:spPr>
            <a:xfrm>
              <a:off x="5462815" y="4903146"/>
              <a:ext cx="722442" cy="400110"/>
            </a:xfrm>
            <a:prstGeom prst="rect">
              <a:avLst/>
            </a:prstGeom>
          </p:spPr>
          <p:txBody>
            <a:bodyPr wrap="square">
              <a:spAutoFit/>
            </a:bodyPr>
            <a:lstStyle/>
            <a:p>
              <a:r>
                <a:rPr lang="en-US" sz="2000" b="1" dirty="0">
                  <a:solidFill>
                    <a:srgbClr val="32884B"/>
                  </a:solidFill>
                  <a:latin typeface="Symbol" charset="2"/>
                  <a:cs typeface="Symbol" charset="2"/>
                </a:rPr>
                <a:t>m</a:t>
              </a:r>
              <a:r>
                <a:rPr lang="en-US" sz="2000" b="1" baseline="30000" dirty="0">
                  <a:solidFill>
                    <a:srgbClr val="32884B"/>
                  </a:solidFill>
                </a:rPr>
                <a:t>+/-</a:t>
              </a:r>
            </a:p>
          </p:txBody>
        </p:sp>
        <p:cxnSp>
          <p:nvCxnSpPr>
            <p:cNvPr id="35" name="Straight Arrow Connector 52"/>
            <p:cNvCxnSpPr/>
            <p:nvPr/>
          </p:nvCxnSpPr>
          <p:spPr>
            <a:xfrm flipV="1">
              <a:off x="5309572" y="5275625"/>
              <a:ext cx="481951" cy="47156"/>
            </a:xfrm>
            <a:prstGeom prst="straightConnector1">
              <a:avLst/>
            </a:prstGeom>
            <a:ln w="19050" cmpd="sng">
              <a:solidFill>
                <a:srgbClr val="32884B"/>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Rectangle 54"/>
            <p:cNvSpPr/>
            <p:nvPr/>
          </p:nvSpPr>
          <p:spPr>
            <a:xfrm>
              <a:off x="4670375" y="4898541"/>
              <a:ext cx="641280" cy="834601"/>
            </a:xfrm>
            <a:prstGeom prst="rect">
              <a:avLst/>
            </a:prstGeom>
            <a:solidFill>
              <a:schemeClr val="bg2">
                <a:lumMod val="90000"/>
              </a:schemeClr>
            </a:solidFill>
            <a:ln w="38100" cmpd="sng">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37" name="Rectangle 55"/>
            <p:cNvSpPr/>
            <p:nvPr/>
          </p:nvSpPr>
          <p:spPr>
            <a:xfrm>
              <a:off x="4829259" y="4971949"/>
              <a:ext cx="341760" cy="400110"/>
            </a:xfrm>
            <a:prstGeom prst="rect">
              <a:avLst/>
            </a:prstGeom>
          </p:spPr>
          <p:txBody>
            <a:bodyPr wrap="none">
              <a:spAutoFit/>
            </a:bodyPr>
            <a:lstStyle/>
            <a:p>
              <a:r>
                <a:rPr lang="en-US" sz="2000" dirty="0">
                  <a:solidFill>
                    <a:prstClr val="black"/>
                  </a:solidFill>
                  <a:latin typeface="Times New Roman" pitchFamily="18" charset="0"/>
                  <a:cs typeface="Times New Roman" pitchFamily="18" charset="0"/>
                </a:rPr>
                <a:t>L</a:t>
              </a:r>
            </a:p>
          </p:txBody>
        </p:sp>
        <p:cxnSp>
          <p:nvCxnSpPr>
            <p:cNvPr id="38" name="Straight Arrow Connector 57"/>
            <p:cNvCxnSpPr/>
            <p:nvPr/>
          </p:nvCxnSpPr>
          <p:spPr>
            <a:xfrm>
              <a:off x="4663112" y="5327430"/>
              <a:ext cx="635406" cy="0"/>
            </a:xfrm>
            <a:prstGeom prst="straightConnector1">
              <a:avLst/>
            </a:prstGeom>
            <a:ln w="3175">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40" name="Straight Arrow Connector 86"/>
            <p:cNvCxnSpPr/>
            <p:nvPr/>
          </p:nvCxnSpPr>
          <p:spPr>
            <a:xfrm>
              <a:off x="5891792" y="5353705"/>
              <a:ext cx="453901" cy="1"/>
            </a:xfrm>
            <a:prstGeom prst="straightConnector1">
              <a:avLst/>
            </a:prstGeom>
            <a:ln w="19050" cmpd="sng">
              <a:solidFill>
                <a:schemeClr val="accent6">
                  <a:lumMod val="75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41" name="Rectangle 87"/>
            <p:cNvSpPr/>
            <p:nvPr/>
          </p:nvSpPr>
          <p:spPr>
            <a:xfrm>
              <a:off x="5940152" y="5373216"/>
              <a:ext cx="489236" cy="461665"/>
            </a:xfrm>
            <a:prstGeom prst="rect">
              <a:avLst/>
            </a:prstGeom>
          </p:spPr>
          <p:txBody>
            <a:bodyPr wrap="none">
              <a:spAutoFit/>
            </a:bodyPr>
            <a:lstStyle/>
            <a:p>
              <a:r>
                <a:rPr lang="en-US" sz="2400" b="1" dirty="0">
                  <a:solidFill>
                    <a:srgbClr val="F79646">
                      <a:lumMod val="75000"/>
                    </a:srgbClr>
                  </a:solidFill>
                  <a:latin typeface="Times New Roman" pitchFamily="18" charset="0"/>
                  <a:cs typeface="Times New Roman" pitchFamily="18" charset="0"/>
                </a:rPr>
                <a:t>e</a:t>
              </a:r>
              <a:r>
                <a:rPr lang="en-US" sz="2400" b="1" baseline="30000" dirty="0">
                  <a:solidFill>
                    <a:srgbClr val="F79646">
                      <a:lumMod val="75000"/>
                    </a:srgbClr>
                  </a:solidFill>
                  <a:latin typeface="Times New Roman" pitchFamily="18" charset="0"/>
                  <a:cs typeface="Times New Roman" pitchFamily="18" charset="0"/>
                </a:rPr>
                <a:t>+ </a:t>
              </a:r>
              <a:endParaRPr lang="en-US" sz="2400" b="1" dirty="0">
                <a:solidFill>
                  <a:srgbClr val="F79646">
                    <a:lumMod val="75000"/>
                  </a:srgbClr>
                </a:solidFill>
                <a:latin typeface="Times New Roman" pitchFamily="18" charset="0"/>
                <a:cs typeface="Times New Roman" pitchFamily="18" charset="0"/>
              </a:endParaRPr>
            </a:p>
          </p:txBody>
        </p:sp>
      </p:grpSp>
      <p:pic>
        <p:nvPicPr>
          <p:cNvPr id="99330" name="Picture 2"/>
          <p:cNvPicPr>
            <a:picLocks noChangeAspect="1" noChangeArrowheads="1"/>
          </p:cNvPicPr>
          <p:nvPr/>
        </p:nvPicPr>
        <p:blipFill>
          <a:blip r:embed="rId2" cstate="print"/>
          <a:srcRect/>
          <a:stretch>
            <a:fillRect/>
          </a:stretch>
        </p:blipFill>
        <p:spPr bwMode="auto">
          <a:xfrm>
            <a:off x="4572000" y="4797152"/>
            <a:ext cx="4343400" cy="104775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Disco magnetico 48"/>
          <p:cNvSpPr/>
          <p:nvPr/>
        </p:nvSpPr>
        <p:spPr>
          <a:xfrm>
            <a:off x="5023866" y="3451846"/>
            <a:ext cx="2205038" cy="2047875"/>
          </a:xfrm>
          <a:prstGeom prst="flowChartMagneticDisk">
            <a:avLst/>
          </a:prstGeom>
          <a:solidFill>
            <a:schemeClr val="bg1"/>
          </a:solid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3" name="CasellaDiTesto 2"/>
          <p:cNvSpPr txBox="1"/>
          <p:nvPr/>
        </p:nvSpPr>
        <p:spPr>
          <a:xfrm>
            <a:off x="179512" y="188640"/>
            <a:ext cx="8496944" cy="430887"/>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Target size and discretization in the FLUKA code</a:t>
            </a:r>
            <a:endParaRPr lang="it-IT" sz="2200" b="1" dirty="0">
              <a:solidFill>
                <a:schemeClr val="bg1"/>
              </a:solidFill>
              <a:latin typeface="Times New Roman"/>
            </a:endParaRPr>
          </a:p>
        </p:txBody>
      </p:sp>
      <p:sp>
        <p:nvSpPr>
          <p:cNvPr id="4"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5"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6"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5</a:t>
            </a:fld>
            <a:endParaRPr lang="it-IT" sz="1200" dirty="0">
              <a:solidFill>
                <a:schemeClr val="tx1"/>
              </a:solidFill>
              <a:latin typeface="Times New Roman" pitchFamily="18" charset="0"/>
              <a:cs typeface="Times New Roman" pitchFamily="18" charset="0"/>
            </a:endParaRPr>
          </a:p>
        </p:txBody>
      </p:sp>
      <p:sp>
        <p:nvSpPr>
          <p:cNvPr id="7" name="CasellaDiTesto 6"/>
          <p:cNvSpPr txBox="1"/>
          <p:nvPr/>
        </p:nvSpPr>
        <p:spPr>
          <a:xfrm>
            <a:off x="179512" y="1124744"/>
            <a:ext cx="3528392" cy="221599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Pulse</a:t>
            </a: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8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duration</a:t>
            </a: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el-GR"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τ</a:t>
            </a:r>
            <a:r>
              <a:rPr kumimoji="0" lang="it-IT"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800" b="0" i="0" u="none" strike="noStrike" kern="1200" cap="none" spc="0" normalizeH="0" noProof="0" dirty="0">
                <a:ln>
                  <a:noFill/>
                </a:ln>
                <a:solidFill>
                  <a:prstClr val="black"/>
                </a:solidFill>
                <a:effectLst/>
                <a:uLnTx/>
                <a:uFillTx/>
                <a:latin typeface="Times New Roman" pitchFamily="18" charset="0"/>
                <a:ea typeface="+mn-ea"/>
                <a:cs typeface="Times New Roman" pitchFamily="18" charset="0"/>
              </a:rPr>
              <a:t> </a:t>
            </a:r>
            <a:r>
              <a:rPr kumimoji="0" lang="it-IT"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10 ps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30000" noProof="0" dirty="0">
              <a:ln>
                <a:noFill/>
              </a:ln>
              <a:solidFill>
                <a:prstClr val="black"/>
              </a:solidFill>
              <a:effectLst/>
              <a:uLnTx/>
              <a:uFillTx/>
              <a:latin typeface="Times New Roman" pitchFamily="18" charset="0"/>
              <a:ea typeface="+mn-ea"/>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Spot </a:t>
            </a:r>
            <a:r>
              <a:rPr kumimoji="0" lang="it-IT" sz="18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size</a:t>
            </a: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a:t>
            </a:r>
            <a:r>
              <a:rPr kumimoji="0" lang="it-IT"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 </a:t>
            </a:r>
            <a:r>
              <a:rPr kumimoji="0" lang="it-IT" sz="18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three</a:t>
            </a:r>
            <a:r>
              <a:rPr kumimoji="0" lang="it-IT"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case </a:t>
            </a:r>
            <a:r>
              <a:rPr kumimoji="0" lang="it-IT" sz="18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studies</a:t>
            </a:r>
            <a:r>
              <a:rPr kumimoji="0" lang="it-IT"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it-IT" dirty="0">
                <a:solidFill>
                  <a:prstClr val="black"/>
                </a:solidFill>
                <a:latin typeface="Times New Roman" pitchFamily="18" charset="0"/>
                <a:cs typeface="Times New Roman" pitchFamily="18" charset="0"/>
              </a:rPr>
              <a:t>          </a:t>
            </a:r>
            <a:r>
              <a:rPr kumimoji="0" lang="it-IT"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(10, 50, 140) </a:t>
            </a:r>
            <a:r>
              <a:rPr kumimoji="0" lang="it-IT" sz="1800" b="0" i="0" u="none" strike="noStrike" kern="1200" cap="none" spc="0" normalizeH="0" baseline="0" noProof="0" dirty="0">
                <a:ln>
                  <a:noFill/>
                </a:ln>
                <a:solidFill>
                  <a:prstClr val="black"/>
                </a:solidFill>
                <a:effectLst/>
                <a:uLnTx/>
                <a:uFillTx/>
                <a:latin typeface="Symbol" panose="05050102010706020507" pitchFamily="18" charset="2"/>
                <a:ea typeface="+mn-ea"/>
                <a:cs typeface="Times New Roman" pitchFamily="18" charset="0"/>
              </a:rPr>
              <a:t>m</a:t>
            </a:r>
            <a:r>
              <a:rPr kumimoji="0" lang="it-IT"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sz="1800" b="1" noProof="0" dirty="0" err="1">
                <a:solidFill>
                  <a:prstClr val="black"/>
                </a:solidFill>
                <a:latin typeface="Times New Roman" pitchFamily="18" charset="0"/>
                <a:ea typeface="+mn-ea"/>
                <a:cs typeface="Times New Roman" pitchFamily="18" charset="0"/>
              </a:rPr>
              <a:t>Beryllium</a:t>
            </a:r>
            <a:r>
              <a:rPr lang="it-IT" sz="1800" b="1" noProof="0" dirty="0">
                <a:solidFill>
                  <a:prstClr val="black"/>
                </a:solidFill>
                <a:latin typeface="Times New Roman" pitchFamily="18" charset="0"/>
                <a:ea typeface="+mn-ea"/>
                <a:cs typeface="Times New Roman" pitchFamily="18" charset="0"/>
              </a:rPr>
              <a:t> </a:t>
            </a:r>
            <a:r>
              <a:rPr lang="it-IT" sz="1800" b="1" noProof="0" dirty="0" err="1">
                <a:solidFill>
                  <a:prstClr val="black"/>
                </a:solidFill>
                <a:latin typeface="Times New Roman" pitchFamily="18" charset="0"/>
                <a:ea typeface="+mn-ea"/>
                <a:cs typeface="Times New Roman" pitchFamily="18" charset="0"/>
              </a:rPr>
              <a:t>thickness</a:t>
            </a:r>
            <a:r>
              <a:rPr lang="it-IT" sz="1800" noProof="0" dirty="0">
                <a:solidFill>
                  <a:prstClr val="black"/>
                </a:solidFill>
                <a:latin typeface="Times New Roman" pitchFamily="18" charset="0"/>
                <a:ea typeface="+mn-ea"/>
                <a:cs typeface="Times New Roman" pitchFamily="18" charset="0"/>
              </a:rPr>
              <a:t>: 3 mm</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dirty="0">
              <a:ln>
                <a:noFill/>
              </a:ln>
              <a:solidFill>
                <a:prstClr val="black"/>
              </a:solidFill>
              <a:effectLst/>
              <a:uLnTx/>
              <a:uFillTx/>
              <a:latin typeface="Times New Roman" pitchFamily="18" charset="0"/>
              <a:ea typeface="+mn-ea"/>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it-IT" sz="1800" b="1" noProof="0" dirty="0" err="1">
                <a:solidFill>
                  <a:prstClr val="black"/>
                </a:solidFill>
                <a:latin typeface="Times New Roman" pitchFamily="18" charset="0"/>
                <a:ea typeface="+mn-ea"/>
                <a:cs typeface="Times New Roman" pitchFamily="18" charset="0"/>
              </a:rPr>
              <a:t>Beryllium</a:t>
            </a:r>
            <a:r>
              <a:rPr lang="it-IT" sz="1800" b="1" noProof="0" dirty="0">
                <a:solidFill>
                  <a:prstClr val="black"/>
                </a:solidFill>
                <a:latin typeface="Times New Roman" pitchFamily="18" charset="0"/>
                <a:ea typeface="+mn-ea"/>
                <a:cs typeface="Times New Roman" pitchFamily="18" charset="0"/>
              </a:rPr>
              <a:t> </a:t>
            </a:r>
            <a:r>
              <a:rPr lang="it-IT" sz="1800" b="1" noProof="0" dirty="0" err="1">
                <a:solidFill>
                  <a:prstClr val="black"/>
                </a:solidFill>
                <a:latin typeface="Times New Roman" pitchFamily="18" charset="0"/>
                <a:ea typeface="+mn-ea"/>
                <a:cs typeface="Times New Roman" pitchFamily="18" charset="0"/>
              </a:rPr>
              <a:t>radius</a:t>
            </a:r>
            <a:r>
              <a:rPr lang="it-IT" sz="1800" b="1" noProof="0" dirty="0">
                <a:solidFill>
                  <a:prstClr val="black"/>
                </a:solidFill>
                <a:latin typeface="Times New Roman" pitchFamily="18" charset="0"/>
                <a:ea typeface="+mn-ea"/>
                <a:cs typeface="Times New Roman" pitchFamily="18" charset="0"/>
              </a:rPr>
              <a:t> </a:t>
            </a:r>
            <a:r>
              <a:rPr lang="it-IT" sz="1800" noProof="0" dirty="0">
                <a:solidFill>
                  <a:prstClr val="black"/>
                </a:solidFill>
                <a:latin typeface="Times New Roman" pitchFamily="18" charset="0"/>
                <a:ea typeface="+mn-ea"/>
                <a:cs typeface="Times New Roman" pitchFamily="18" charset="0"/>
              </a:rPr>
              <a:t>:  5 cm</a:t>
            </a:r>
            <a:endParaRPr kumimoji="0" lang="it-IT"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p:txBody>
      </p:sp>
      <p:sp>
        <p:nvSpPr>
          <p:cNvPr id="46" name="CasellaDiTesto 45"/>
          <p:cNvSpPr txBox="1"/>
          <p:nvPr/>
        </p:nvSpPr>
        <p:spPr>
          <a:xfrm>
            <a:off x="251520" y="4221088"/>
            <a:ext cx="2595431" cy="1323439"/>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it-IT" sz="16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Radial</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6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simmetry</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in the </a:t>
            </a:r>
            <a:r>
              <a:rPr kumimoji="0" lang="it-IT" sz="16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distribution</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6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of</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6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deposited</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6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energy</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a:t>
            </a:r>
            <a:r>
              <a:rPr kumimoji="0" lang="it-IT" sz="1600" b="0" i="0" u="none" strike="noStrike" kern="1200" cap="none" spc="0" normalizeH="0" noProof="0" dirty="0">
                <a:ln>
                  <a:noFill/>
                </a:ln>
                <a:solidFill>
                  <a:prstClr val="black"/>
                </a:solidFill>
                <a:effectLst/>
                <a:uLnTx/>
                <a:uFillTx/>
                <a:latin typeface="Times New Roman" pitchFamily="18" charset="0"/>
                <a:ea typeface="+mn-ea"/>
                <a:cs typeface="Times New Roman" pitchFamily="18" charset="0"/>
              </a:rPr>
              <a:t> </a:t>
            </a:r>
            <a:r>
              <a:rPr kumimoji="0" lang="it-IT" sz="16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use</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6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of</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6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cylindrical</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6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coordinates</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(r, </a:t>
            </a:r>
            <a:r>
              <a:rPr kumimoji="0" lang="el-GR"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φ</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=1) and </a:t>
            </a:r>
            <a:r>
              <a:rPr kumimoji="0" lang="it-IT" sz="16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discretization</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6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along</a:t>
            </a:r>
            <a:r>
              <a:rPr kumimoji="0" lang="it-IT" sz="16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z.</a:t>
            </a:r>
          </a:p>
        </p:txBody>
      </p:sp>
      <p:sp>
        <p:nvSpPr>
          <p:cNvPr id="47" name="Rettangolo 46"/>
          <p:cNvSpPr/>
          <p:nvPr/>
        </p:nvSpPr>
        <p:spPr>
          <a:xfrm>
            <a:off x="179512" y="4149080"/>
            <a:ext cx="2739447" cy="1433398"/>
          </a:xfrm>
          <a:prstGeom prst="rect">
            <a:avLst/>
          </a:prstGeom>
          <a:noFill/>
          <a:ln w="16891" cmpd="sng">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sp>
        <p:nvSpPr>
          <p:cNvPr id="48" name="Ovale 47"/>
          <p:cNvSpPr/>
          <p:nvPr/>
        </p:nvSpPr>
        <p:spPr>
          <a:xfrm>
            <a:off x="4499992" y="4509120"/>
            <a:ext cx="3271838" cy="1243012"/>
          </a:xfrm>
          <a:prstGeom prst="ellips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Ovale 49"/>
          <p:cNvSpPr/>
          <p:nvPr/>
        </p:nvSpPr>
        <p:spPr>
          <a:xfrm>
            <a:off x="4499992" y="3199435"/>
            <a:ext cx="3271838" cy="1243012"/>
          </a:xfrm>
          <a:prstGeom prst="ellipse">
            <a:avLst/>
          </a:prstGeom>
          <a:noFill/>
          <a:ln w="28575">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1" name="Connettore diritto 11"/>
          <p:cNvCxnSpPr>
            <a:stCxn id="50" idx="2"/>
            <a:endCxn id="48" idx="2"/>
          </p:cNvCxnSpPr>
          <p:nvPr/>
        </p:nvCxnSpPr>
        <p:spPr>
          <a:xfrm>
            <a:off x="4499992" y="3820941"/>
            <a:ext cx="0" cy="1309685"/>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2" name="Connettore diritto 12"/>
          <p:cNvCxnSpPr/>
          <p:nvPr/>
        </p:nvCxnSpPr>
        <p:spPr>
          <a:xfrm>
            <a:off x="7771830" y="3801891"/>
            <a:ext cx="0" cy="1309685"/>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3" name="Connettore diritto 14"/>
          <p:cNvCxnSpPr/>
          <p:nvPr/>
        </p:nvCxnSpPr>
        <p:spPr>
          <a:xfrm flipH="1">
            <a:off x="8000429" y="3801891"/>
            <a:ext cx="14287" cy="1309685"/>
          </a:xfrm>
          <a:prstGeom prst="line">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CasellaDiTesto 53"/>
          <p:cNvSpPr txBox="1"/>
          <p:nvPr/>
        </p:nvSpPr>
        <p:spPr>
          <a:xfrm>
            <a:off x="8081625" y="4150059"/>
            <a:ext cx="619080" cy="584775"/>
          </a:xfrm>
          <a:prstGeom prst="rect">
            <a:avLst/>
          </a:prstGeom>
          <a:noFill/>
        </p:spPr>
        <p:txBody>
          <a:bodyPr wrap="none" rtlCol="0">
            <a:spAutoFit/>
          </a:bodyPr>
          <a:lstStyle/>
          <a:p>
            <a:r>
              <a:rPr lang="it-IT" sz="3200" b="1" dirty="0" err="1">
                <a:latin typeface="Symbol" panose="05050102010706020507" pitchFamily="18" charset="2"/>
              </a:rPr>
              <a:t>D</a:t>
            </a:r>
            <a:r>
              <a:rPr lang="it-IT" sz="3200" b="1" dirty="0" err="1">
                <a:latin typeface="Times New Roman" pitchFamily="18" charset="0"/>
                <a:cs typeface="Times New Roman" pitchFamily="18" charset="0"/>
              </a:rPr>
              <a:t>z</a:t>
            </a:r>
            <a:endParaRPr lang="it-IT" sz="3200" b="1" dirty="0">
              <a:latin typeface="Times New Roman" pitchFamily="18" charset="0"/>
              <a:cs typeface="Times New Roman" pitchFamily="18" charset="0"/>
            </a:endParaRPr>
          </a:p>
        </p:txBody>
      </p:sp>
      <p:cxnSp>
        <p:nvCxnSpPr>
          <p:cNvPr id="55" name="Connettore diritto 16"/>
          <p:cNvCxnSpPr/>
          <p:nvPr/>
        </p:nvCxnSpPr>
        <p:spPr>
          <a:xfrm>
            <a:off x="7271765" y="3799510"/>
            <a:ext cx="514352" cy="2381"/>
          </a:xfrm>
          <a:prstGeom prst="line">
            <a:avLst/>
          </a:prstGeom>
          <a:ln w="38100">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6" name="CasellaDiTesto 55"/>
          <p:cNvSpPr txBox="1"/>
          <p:nvPr/>
        </p:nvSpPr>
        <p:spPr>
          <a:xfrm>
            <a:off x="7193417" y="3184394"/>
            <a:ext cx="619080" cy="584775"/>
          </a:xfrm>
          <a:prstGeom prst="rect">
            <a:avLst/>
          </a:prstGeom>
          <a:noFill/>
        </p:spPr>
        <p:txBody>
          <a:bodyPr wrap="none" rtlCol="0">
            <a:spAutoFit/>
          </a:bodyPr>
          <a:lstStyle/>
          <a:p>
            <a:r>
              <a:rPr lang="it-IT" sz="3200" b="1" dirty="0">
                <a:latin typeface="Symbol" panose="05050102010706020507" pitchFamily="18" charset="2"/>
              </a:rPr>
              <a:t>D</a:t>
            </a:r>
            <a:r>
              <a:rPr lang="it-IT" sz="3200" b="1" dirty="0">
                <a:latin typeface="Times New Roman" pitchFamily="18" charset="0"/>
                <a:cs typeface="Times New Roman" pitchFamily="18" charset="0"/>
              </a:rPr>
              <a:t>r</a:t>
            </a:r>
          </a:p>
        </p:txBody>
      </p:sp>
      <p:pic>
        <p:nvPicPr>
          <p:cNvPr id="57" name="Immagine 56"/>
          <p:cNvPicPr>
            <a:picLocks noChangeAspect="1"/>
          </p:cNvPicPr>
          <p:nvPr/>
        </p:nvPicPr>
        <p:blipFill rotWithShape="1">
          <a:blip r:embed="rId2" cstate="print">
            <a:extLst>
              <a:ext uri="{BEBA8EAE-BF5A-486C-A8C5-ECC9F3942E4B}">
                <a14:imgProps xmlns:a14="http://schemas.microsoft.com/office/drawing/2010/main">
                  <a14:imgLayer r:embed="rId3">
                    <a14:imgEffect>
                      <a14:backgroundRemoval t="4688" b="74414" l="18262" r="75098"/>
                    </a14:imgEffect>
                  </a14:imgLayer>
                </a14:imgProps>
              </a:ext>
              <a:ext uri="{28A0092B-C50C-407E-A947-70E740481C1C}">
                <a14:useLocalDpi xmlns:a14="http://schemas.microsoft.com/office/drawing/2010/main" val="0"/>
              </a:ext>
            </a:extLst>
          </a:blip>
          <a:srcRect l="14861" t="4792" r="22430" b="23958"/>
          <a:stretch/>
        </p:blipFill>
        <p:spPr>
          <a:xfrm rot="14552605">
            <a:off x="5218791" y="4344819"/>
            <a:ext cx="749496" cy="851587"/>
          </a:xfrm>
          <a:prstGeom prst="rect">
            <a:avLst/>
          </a:prstGeom>
        </p:spPr>
      </p:pic>
      <p:pic>
        <p:nvPicPr>
          <p:cNvPr id="58" name="Immagine 57"/>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4688" b="74414" l="18262" r="75098"/>
                    </a14:imgEffect>
                  </a14:imgLayer>
                </a14:imgProps>
              </a:ext>
              <a:ext uri="{28A0092B-C50C-407E-A947-70E740481C1C}">
                <a14:useLocalDpi xmlns:a14="http://schemas.microsoft.com/office/drawing/2010/main" val="0"/>
              </a:ext>
            </a:extLst>
          </a:blip>
          <a:srcRect l="14861" t="4792" r="22430" b="23958"/>
          <a:stretch/>
        </p:blipFill>
        <p:spPr>
          <a:xfrm rot="14552605">
            <a:off x="3642370" y="4309041"/>
            <a:ext cx="749496" cy="851587"/>
          </a:xfrm>
          <a:prstGeom prst="rect">
            <a:avLst/>
          </a:prstGeom>
        </p:spPr>
      </p:pic>
      <p:pic>
        <p:nvPicPr>
          <p:cNvPr id="59" name="Immagine 58"/>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4688" b="74414" l="18262" r="75098"/>
                    </a14:imgEffect>
                  </a14:imgLayer>
                </a14:imgProps>
              </a:ext>
              <a:ext uri="{28A0092B-C50C-407E-A947-70E740481C1C}">
                <a14:useLocalDpi xmlns:a14="http://schemas.microsoft.com/office/drawing/2010/main" val="0"/>
              </a:ext>
            </a:extLst>
          </a:blip>
          <a:srcRect l="14861" t="4792" r="22430" b="23958"/>
          <a:stretch/>
        </p:blipFill>
        <p:spPr>
          <a:xfrm rot="20062915">
            <a:off x="4534819" y="2875040"/>
            <a:ext cx="749496" cy="851587"/>
          </a:xfrm>
          <a:prstGeom prst="rect">
            <a:avLst/>
          </a:prstGeom>
        </p:spPr>
      </p:pic>
      <p:pic>
        <p:nvPicPr>
          <p:cNvPr id="60" name="Immagine 59"/>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4688" b="74414" l="18262" r="75098"/>
                    </a14:imgEffect>
                  </a14:imgLayer>
                </a14:imgProps>
              </a:ext>
              <a:ext uri="{28A0092B-C50C-407E-A947-70E740481C1C}">
                <a14:useLocalDpi xmlns:a14="http://schemas.microsoft.com/office/drawing/2010/main" val="0"/>
              </a:ext>
            </a:extLst>
          </a:blip>
          <a:srcRect l="14861" t="4792" r="22430" b="23958"/>
          <a:stretch/>
        </p:blipFill>
        <p:spPr>
          <a:xfrm rot="9223552">
            <a:off x="4387182" y="5494738"/>
            <a:ext cx="749496" cy="851587"/>
          </a:xfrm>
          <a:prstGeom prst="rect">
            <a:avLst/>
          </a:prstGeom>
        </p:spPr>
      </p:pic>
      <p:sp>
        <p:nvSpPr>
          <p:cNvPr id="61" name="Figura a mano libera 60"/>
          <p:cNvSpPr/>
          <p:nvPr/>
        </p:nvSpPr>
        <p:spPr>
          <a:xfrm>
            <a:off x="3697510" y="1386330"/>
            <a:ext cx="2386013" cy="1185862"/>
          </a:xfrm>
          <a:custGeom>
            <a:avLst/>
            <a:gdLst>
              <a:gd name="connsiteX0" fmla="*/ 0 w 2386013"/>
              <a:gd name="connsiteY0" fmla="*/ 1157287 h 1157287"/>
              <a:gd name="connsiteX1" fmla="*/ 442913 w 2386013"/>
              <a:gd name="connsiteY1" fmla="*/ 1114425 h 1157287"/>
              <a:gd name="connsiteX2" fmla="*/ 842963 w 2386013"/>
              <a:gd name="connsiteY2" fmla="*/ 1000125 h 1157287"/>
              <a:gd name="connsiteX3" fmla="*/ 1157288 w 2386013"/>
              <a:gd name="connsiteY3" fmla="*/ 800100 h 1157287"/>
              <a:gd name="connsiteX4" fmla="*/ 1343025 w 2386013"/>
              <a:gd name="connsiteY4" fmla="*/ 585787 h 1157287"/>
              <a:gd name="connsiteX5" fmla="*/ 1600200 w 2386013"/>
              <a:gd name="connsiteY5" fmla="*/ 285750 h 1157287"/>
              <a:gd name="connsiteX6" fmla="*/ 1928813 w 2386013"/>
              <a:gd name="connsiteY6" fmla="*/ 100012 h 1157287"/>
              <a:gd name="connsiteX7" fmla="*/ 2243138 w 2386013"/>
              <a:gd name="connsiteY7" fmla="*/ 0 h 1157287"/>
              <a:gd name="connsiteX8" fmla="*/ 2386013 w 2386013"/>
              <a:gd name="connsiteY8" fmla="*/ 28575 h 1157287"/>
              <a:gd name="connsiteX0" fmla="*/ 0 w 2386013"/>
              <a:gd name="connsiteY0" fmla="*/ 1185862 h 1185862"/>
              <a:gd name="connsiteX1" fmla="*/ 442913 w 2386013"/>
              <a:gd name="connsiteY1" fmla="*/ 1143000 h 1185862"/>
              <a:gd name="connsiteX2" fmla="*/ 842963 w 2386013"/>
              <a:gd name="connsiteY2" fmla="*/ 1028700 h 1185862"/>
              <a:gd name="connsiteX3" fmla="*/ 1157288 w 2386013"/>
              <a:gd name="connsiteY3" fmla="*/ 828675 h 1185862"/>
              <a:gd name="connsiteX4" fmla="*/ 1343025 w 2386013"/>
              <a:gd name="connsiteY4" fmla="*/ 614362 h 1185862"/>
              <a:gd name="connsiteX5" fmla="*/ 1600200 w 2386013"/>
              <a:gd name="connsiteY5" fmla="*/ 314325 h 1185862"/>
              <a:gd name="connsiteX6" fmla="*/ 1928813 w 2386013"/>
              <a:gd name="connsiteY6" fmla="*/ 128587 h 1185862"/>
              <a:gd name="connsiteX7" fmla="*/ 2243138 w 2386013"/>
              <a:gd name="connsiteY7" fmla="*/ 28575 h 1185862"/>
              <a:gd name="connsiteX8" fmla="*/ 2386013 w 2386013"/>
              <a:gd name="connsiteY8" fmla="*/ 0 h 1185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86013" h="1185862">
                <a:moveTo>
                  <a:pt x="0" y="1185862"/>
                </a:moveTo>
                <a:lnTo>
                  <a:pt x="442913" y="1143000"/>
                </a:lnTo>
                <a:lnTo>
                  <a:pt x="842963" y="1028700"/>
                </a:lnTo>
                <a:lnTo>
                  <a:pt x="1157288" y="828675"/>
                </a:lnTo>
                <a:lnTo>
                  <a:pt x="1343025" y="614362"/>
                </a:lnTo>
                <a:lnTo>
                  <a:pt x="1600200" y="314325"/>
                </a:lnTo>
                <a:lnTo>
                  <a:pt x="1928813" y="128587"/>
                </a:lnTo>
                <a:lnTo>
                  <a:pt x="2243138" y="28575"/>
                </a:lnTo>
                <a:lnTo>
                  <a:pt x="2386013" y="0"/>
                </a:ln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2" name="Figura a mano libera 61"/>
          <p:cNvSpPr/>
          <p:nvPr/>
        </p:nvSpPr>
        <p:spPr>
          <a:xfrm flipH="1">
            <a:off x="6083523" y="1382293"/>
            <a:ext cx="2290762" cy="1185862"/>
          </a:xfrm>
          <a:custGeom>
            <a:avLst/>
            <a:gdLst>
              <a:gd name="connsiteX0" fmla="*/ 0 w 2386013"/>
              <a:gd name="connsiteY0" fmla="*/ 1157287 h 1157287"/>
              <a:gd name="connsiteX1" fmla="*/ 442913 w 2386013"/>
              <a:gd name="connsiteY1" fmla="*/ 1114425 h 1157287"/>
              <a:gd name="connsiteX2" fmla="*/ 842963 w 2386013"/>
              <a:gd name="connsiteY2" fmla="*/ 1000125 h 1157287"/>
              <a:gd name="connsiteX3" fmla="*/ 1157288 w 2386013"/>
              <a:gd name="connsiteY3" fmla="*/ 800100 h 1157287"/>
              <a:gd name="connsiteX4" fmla="*/ 1343025 w 2386013"/>
              <a:gd name="connsiteY4" fmla="*/ 585787 h 1157287"/>
              <a:gd name="connsiteX5" fmla="*/ 1600200 w 2386013"/>
              <a:gd name="connsiteY5" fmla="*/ 285750 h 1157287"/>
              <a:gd name="connsiteX6" fmla="*/ 1928813 w 2386013"/>
              <a:gd name="connsiteY6" fmla="*/ 100012 h 1157287"/>
              <a:gd name="connsiteX7" fmla="*/ 2243138 w 2386013"/>
              <a:gd name="connsiteY7" fmla="*/ 0 h 1157287"/>
              <a:gd name="connsiteX8" fmla="*/ 2386013 w 2386013"/>
              <a:gd name="connsiteY8" fmla="*/ 28575 h 1157287"/>
              <a:gd name="connsiteX0" fmla="*/ 0 w 2386013"/>
              <a:gd name="connsiteY0" fmla="*/ 1185862 h 1185862"/>
              <a:gd name="connsiteX1" fmla="*/ 442913 w 2386013"/>
              <a:gd name="connsiteY1" fmla="*/ 1143000 h 1185862"/>
              <a:gd name="connsiteX2" fmla="*/ 842963 w 2386013"/>
              <a:gd name="connsiteY2" fmla="*/ 1028700 h 1185862"/>
              <a:gd name="connsiteX3" fmla="*/ 1157288 w 2386013"/>
              <a:gd name="connsiteY3" fmla="*/ 828675 h 1185862"/>
              <a:gd name="connsiteX4" fmla="*/ 1343025 w 2386013"/>
              <a:gd name="connsiteY4" fmla="*/ 614362 h 1185862"/>
              <a:gd name="connsiteX5" fmla="*/ 1600200 w 2386013"/>
              <a:gd name="connsiteY5" fmla="*/ 314325 h 1185862"/>
              <a:gd name="connsiteX6" fmla="*/ 1928813 w 2386013"/>
              <a:gd name="connsiteY6" fmla="*/ 128587 h 1185862"/>
              <a:gd name="connsiteX7" fmla="*/ 2243138 w 2386013"/>
              <a:gd name="connsiteY7" fmla="*/ 28575 h 1185862"/>
              <a:gd name="connsiteX8" fmla="*/ 2386013 w 2386013"/>
              <a:gd name="connsiteY8" fmla="*/ 0 h 11858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86013" h="1185862">
                <a:moveTo>
                  <a:pt x="0" y="1185862"/>
                </a:moveTo>
                <a:lnTo>
                  <a:pt x="442913" y="1143000"/>
                </a:lnTo>
                <a:lnTo>
                  <a:pt x="842963" y="1028700"/>
                </a:lnTo>
                <a:lnTo>
                  <a:pt x="1157288" y="828675"/>
                </a:lnTo>
                <a:lnTo>
                  <a:pt x="1343025" y="614362"/>
                </a:lnTo>
                <a:lnTo>
                  <a:pt x="1600200" y="314325"/>
                </a:lnTo>
                <a:lnTo>
                  <a:pt x="1928813" y="128587"/>
                </a:lnTo>
                <a:lnTo>
                  <a:pt x="2243138" y="28575"/>
                </a:lnTo>
                <a:lnTo>
                  <a:pt x="2386013" y="0"/>
                </a:lnTo>
              </a:path>
            </a:pathLst>
          </a:cu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3" name="Immagine 62"/>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5250" b="50125" l="27109" r="48984"/>
                    </a14:imgEffect>
                  </a14:imgLayer>
                </a14:imgProps>
              </a:ext>
            </a:extLst>
          </a:blip>
          <a:srcRect l="27891" t="15687" r="51367" b="50938"/>
          <a:stretch/>
        </p:blipFill>
        <p:spPr>
          <a:xfrm>
            <a:off x="5457771" y="1634897"/>
            <a:ext cx="368577" cy="370659"/>
          </a:xfrm>
          <a:prstGeom prst="rect">
            <a:avLst/>
          </a:prstGeom>
        </p:spPr>
      </p:pic>
      <p:pic>
        <p:nvPicPr>
          <p:cNvPr id="64" name="Immagine 63"/>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5250" b="50125" l="27109" r="48984"/>
                    </a14:imgEffect>
                  </a14:imgLayer>
                </a14:imgProps>
              </a:ext>
            </a:extLst>
          </a:blip>
          <a:srcRect l="27891" t="15687" r="51367" b="50938"/>
          <a:stretch/>
        </p:blipFill>
        <p:spPr>
          <a:xfrm>
            <a:off x="5767333" y="1930217"/>
            <a:ext cx="368577" cy="370659"/>
          </a:xfrm>
          <a:prstGeom prst="rect">
            <a:avLst/>
          </a:prstGeom>
        </p:spPr>
      </p:pic>
      <p:pic>
        <p:nvPicPr>
          <p:cNvPr id="65" name="Immagine 64"/>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5250" b="50125" l="27109" r="48984"/>
                    </a14:imgEffect>
                  </a14:imgLayer>
                </a14:imgProps>
              </a:ext>
            </a:extLst>
          </a:blip>
          <a:srcRect l="27891" t="15687" r="51367" b="50938"/>
          <a:stretch/>
        </p:blipFill>
        <p:spPr>
          <a:xfrm>
            <a:off x="6483573" y="2138607"/>
            <a:ext cx="368577" cy="370659"/>
          </a:xfrm>
          <a:prstGeom prst="rect">
            <a:avLst/>
          </a:prstGeom>
        </p:spPr>
      </p:pic>
      <p:pic>
        <p:nvPicPr>
          <p:cNvPr id="66" name="Immagine 65"/>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5250" b="50125" l="27109" r="48984"/>
                    </a14:imgEffect>
                  </a14:imgLayer>
                </a14:imgProps>
              </a:ext>
            </a:extLst>
          </a:blip>
          <a:srcRect l="27891" t="15687" r="51367" b="50938"/>
          <a:stretch/>
        </p:blipFill>
        <p:spPr>
          <a:xfrm>
            <a:off x="5316345" y="2147915"/>
            <a:ext cx="368577" cy="370659"/>
          </a:xfrm>
          <a:prstGeom prst="rect">
            <a:avLst/>
          </a:prstGeom>
        </p:spPr>
      </p:pic>
      <p:pic>
        <p:nvPicPr>
          <p:cNvPr id="67" name="Immagine 66"/>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5250" b="50125" l="27109" r="48984"/>
                    </a14:imgEffect>
                  </a14:imgLayer>
                </a14:imgProps>
              </a:ext>
            </a:extLst>
          </a:blip>
          <a:srcRect l="27891" t="15687" r="51367" b="50938"/>
          <a:stretch/>
        </p:blipFill>
        <p:spPr>
          <a:xfrm>
            <a:off x="6169248" y="1780562"/>
            <a:ext cx="368577" cy="370659"/>
          </a:xfrm>
          <a:prstGeom prst="rect">
            <a:avLst/>
          </a:prstGeom>
        </p:spPr>
      </p:pic>
      <p:pic>
        <p:nvPicPr>
          <p:cNvPr id="68" name="Immagine 67"/>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15250" b="50125" l="27109" r="48984"/>
                    </a14:imgEffect>
                  </a14:imgLayer>
                </a14:imgProps>
              </a:ext>
            </a:extLst>
          </a:blip>
          <a:srcRect l="27891" t="15687" r="51367" b="50938"/>
          <a:stretch/>
        </p:blipFill>
        <p:spPr>
          <a:xfrm>
            <a:off x="5843533" y="1382293"/>
            <a:ext cx="368577" cy="370659"/>
          </a:xfrm>
          <a:prstGeom prst="rect">
            <a:avLst/>
          </a:prstGeom>
        </p:spPr>
      </p:pic>
      <p:cxnSp>
        <p:nvCxnSpPr>
          <p:cNvPr id="69" name="Connettore diritto 35"/>
          <p:cNvCxnSpPr/>
          <p:nvPr/>
        </p:nvCxnSpPr>
        <p:spPr>
          <a:xfrm>
            <a:off x="6652644" y="2356637"/>
            <a:ext cx="4760" cy="398230"/>
          </a:xfrm>
          <a:prstGeom prst="line">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Connettore diritto 37"/>
          <p:cNvCxnSpPr/>
          <p:nvPr/>
        </p:nvCxnSpPr>
        <p:spPr>
          <a:xfrm>
            <a:off x="6004224" y="1651270"/>
            <a:ext cx="4760" cy="398230"/>
          </a:xfrm>
          <a:prstGeom prst="line">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1" name="Connettore diritto 38"/>
          <p:cNvCxnSpPr/>
          <p:nvPr/>
        </p:nvCxnSpPr>
        <p:spPr>
          <a:xfrm>
            <a:off x="6340964" y="2101761"/>
            <a:ext cx="4760" cy="398230"/>
          </a:xfrm>
          <a:prstGeom prst="line">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2" name="Connettore diritto 39"/>
          <p:cNvCxnSpPr/>
          <p:nvPr/>
        </p:nvCxnSpPr>
        <p:spPr>
          <a:xfrm>
            <a:off x="5651591" y="1855893"/>
            <a:ext cx="4760" cy="398230"/>
          </a:xfrm>
          <a:prstGeom prst="line">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3" name="Connettore diritto 40"/>
          <p:cNvCxnSpPr/>
          <p:nvPr/>
        </p:nvCxnSpPr>
        <p:spPr>
          <a:xfrm>
            <a:off x="5946861" y="2194814"/>
            <a:ext cx="4760" cy="398230"/>
          </a:xfrm>
          <a:prstGeom prst="line">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4" name="Connettore diritto 41"/>
          <p:cNvCxnSpPr/>
          <p:nvPr/>
        </p:nvCxnSpPr>
        <p:spPr>
          <a:xfrm>
            <a:off x="5500633" y="2418150"/>
            <a:ext cx="4760" cy="398230"/>
          </a:xfrm>
          <a:prstGeom prst="line">
            <a:avLst/>
          </a:prstGeom>
          <a:ln w="571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5" name="Figura a mano libera 74"/>
          <p:cNvSpPr/>
          <p:nvPr/>
        </p:nvSpPr>
        <p:spPr>
          <a:xfrm>
            <a:off x="4425823" y="2056290"/>
            <a:ext cx="542925" cy="600075"/>
          </a:xfrm>
          <a:custGeom>
            <a:avLst/>
            <a:gdLst>
              <a:gd name="connsiteX0" fmla="*/ 0 w 542925"/>
              <a:gd name="connsiteY0" fmla="*/ 542925 h 600075"/>
              <a:gd name="connsiteX1" fmla="*/ 0 w 542925"/>
              <a:gd name="connsiteY1" fmla="*/ 371475 h 600075"/>
              <a:gd name="connsiteX2" fmla="*/ 257175 w 542925"/>
              <a:gd name="connsiteY2" fmla="*/ 242887 h 600075"/>
              <a:gd name="connsiteX3" fmla="*/ 528637 w 542925"/>
              <a:gd name="connsiteY3" fmla="*/ 0 h 600075"/>
              <a:gd name="connsiteX4" fmla="*/ 542925 w 542925"/>
              <a:gd name="connsiteY4" fmla="*/ 585787 h 600075"/>
              <a:gd name="connsiteX5" fmla="*/ 14287 w 542925"/>
              <a:gd name="connsiteY5" fmla="*/ 600075 h 600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2925" h="600075">
                <a:moveTo>
                  <a:pt x="0" y="542925"/>
                </a:moveTo>
                <a:lnTo>
                  <a:pt x="0" y="371475"/>
                </a:lnTo>
                <a:lnTo>
                  <a:pt x="257175" y="242887"/>
                </a:lnTo>
                <a:lnTo>
                  <a:pt x="528637" y="0"/>
                </a:lnTo>
                <a:lnTo>
                  <a:pt x="542925" y="585787"/>
                </a:lnTo>
                <a:lnTo>
                  <a:pt x="14287" y="600075"/>
                </a:lnTo>
              </a:path>
            </a:pathLst>
          </a:custGeom>
          <a:solidFill>
            <a:srgbClr val="FF0000"/>
          </a:solidFill>
          <a:ln w="29591"/>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6" name="Connettore diritto 44"/>
          <p:cNvCxnSpPr>
            <a:endCxn id="62" idx="0"/>
          </p:cNvCxnSpPr>
          <p:nvPr/>
        </p:nvCxnSpPr>
        <p:spPr>
          <a:xfrm flipV="1">
            <a:off x="3697510" y="2568155"/>
            <a:ext cx="4676775" cy="8835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CasellaDiTesto 76"/>
          <p:cNvSpPr txBox="1"/>
          <p:nvPr/>
        </p:nvSpPr>
        <p:spPr>
          <a:xfrm>
            <a:off x="4391737" y="1744208"/>
            <a:ext cx="595035" cy="584775"/>
          </a:xfrm>
          <a:prstGeom prst="rect">
            <a:avLst/>
          </a:prstGeom>
          <a:noFill/>
        </p:spPr>
        <p:txBody>
          <a:bodyPr wrap="none" rtlCol="0">
            <a:spAutoFit/>
          </a:bodyPr>
          <a:lstStyle/>
          <a:p>
            <a:r>
              <a:rPr lang="it-IT" sz="3200" b="1" dirty="0">
                <a:latin typeface="Times New Roman" pitchFamily="18" charset="0"/>
                <a:cs typeface="Times New Roman" pitchFamily="18" charset="0"/>
              </a:rPr>
              <a:t>W</a:t>
            </a:r>
          </a:p>
        </p:txBody>
      </p:sp>
      <p:sp>
        <p:nvSpPr>
          <p:cNvPr id="78" name="CasellaDiTesto 77"/>
          <p:cNvSpPr txBox="1"/>
          <p:nvPr/>
        </p:nvSpPr>
        <p:spPr>
          <a:xfrm>
            <a:off x="4419584" y="4258616"/>
            <a:ext cx="710451" cy="584775"/>
          </a:xfrm>
          <a:prstGeom prst="rect">
            <a:avLst/>
          </a:prstGeom>
          <a:noFill/>
        </p:spPr>
        <p:txBody>
          <a:bodyPr wrap="none" rtlCol="0">
            <a:spAutoFit/>
          </a:bodyPr>
          <a:lstStyle/>
          <a:p>
            <a:r>
              <a:rPr lang="it-IT" sz="3200" b="1" dirty="0">
                <a:latin typeface="Symbol" panose="05050102010706020507" pitchFamily="18" charset="2"/>
              </a:rPr>
              <a:t>D</a:t>
            </a:r>
            <a:r>
              <a:rPr lang="it-IT" sz="3200" b="1" dirty="0">
                <a:latin typeface="Times New Roman" pitchFamily="18" charset="0"/>
                <a:cs typeface="Times New Roman" pitchFamily="18" charset="0"/>
              </a:rPr>
              <a:t>T</a:t>
            </a:r>
          </a:p>
        </p:txBody>
      </p:sp>
      <p:sp>
        <p:nvSpPr>
          <p:cNvPr id="79" name="CasellaDiTesto 78"/>
          <p:cNvSpPr txBox="1"/>
          <p:nvPr/>
        </p:nvSpPr>
        <p:spPr>
          <a:xfrm>
            <a:off x="3075338" y="4243187"/>
            <a:ext cx="498855" cy="584775"/>
          </a:xfrm>
          <a:prstGeom prst="rect">
            <a:avLst/>
          </a:prstGeom>
          <a:noFill/>
        </p:spPr>
        <p:txBody>
          <a:bodyPr wrap="none" rtlCol="0">
            <a:spAutoFit/>
          </a:bodyPr>
          <a:lstStyle/>
          <a:p>
            <a:r>
              <a:rPr lang="it-IT" sz="3200" b="1" dirty="0">
                <a:latin typeface="Symbol" panose="05050102010706020507" pitchFamily="18" charset="2"/>
              </a:rPr>
              <a:t>F</a:t>
            </a:r>
            <a:endParaRPr lang="it-IT" sz="3200" b="1" dirty="0"/>
          </a:p>
        </p:txBody>
      </p:sp>
      <p:sp>
        <p:nvSpPr>
          <p:cNvPr id="80" name="CasellaDiTesto 79"/>
          <p:cNvSpPr txBox="1"/>
          <p:nvPr/>
        </p:nvSpPr>
        <p:spPr>
          <a:xfrm>
            <a:off x="6004224" y="4453334"/>
            <a:ext cx="498855" cy="584775"/>
          </a:xfrm>
          <a:prstGeom prst="rect">
            <a:avLst/>
          </a:prstGeom>
          <a:noFill/>
        </p:spPr>
        <p:txBody>
          <a:bodyPr wrap="none" rtlCol="0">
            <a:spAutoFit/>
          </a:bodyPr>
          <a:lstStyle/>
          <a:p>
            <a:r>
              <a:rPr lang="it-IT" sz="3200" b="1" dirty="0">
                <a:latin typeface="Symbol" panose="05050102010706020507" pitchFamily="18" charset="2"/>
              </a:rPr>
              <a:t>F</a:t>
            </a:r>
            <a:endParaRPr lang="it-IT" sz="3200" b="1" dirty="0"/>
          </a:p>
        </p:txBody>
      </p:sp>
      <p:sp>
        <p:nvSpPr>
          <p:cNvPr id="81" name="CasellaDiTesto 80"/>
          <p:cNvSpPr txBox="1"/>
          <p:nvPr/>
        </p:nvSpPr>
        <p:spPr>
          <a:xfrm>
            <a:off x="4860032" y="836712"/>
            <a:ext cx="2406428" cy="584775"/>
          </a:xfrm>
          <a:prstGeom prst="rect">
            <a:avLst/>
          </a:prstGeom>
          <a:noFill/>
        </p:spPr>
        <p:txBody>
          <a:bodyPr wrap="none" rtlCol="0">
            <a:spAutoFit/>
          </a:bodyPr>
          <a:lstStyle/>
          <a:p>
            <a:r>
              <a:rPr lang="it-IT" sz="3200" b="1" dirty="0">
                <a:latin typeface="Times New Roman" pitchFamily="18" charset="0"/>
                <a:cs typeface="Times New Roman" pitchFamily="18" charset="0"/>
              </a:rPr>
              <a:t>Pulsed </a:t>
            </a:r>
            <a:r>
              <a:rPr lang="it-IT" sz="3200" b="1" dirty="0" err="1">
                <a:latin typeface="Times New Roman" pitchFamily="18" charset="0"/>
                <a:cs typeface="Times New Roman" pitchFamily="18" charset="0"/>
              </a:rPr>
              <a:t>beam</a:t>
            </a:r>
            <a:endParaRPr lang="it-IT" sz="3200" b="1"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3"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4"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6</a:t>
            </a:fld>
            <a:endParaRPr lang="it-IT" sz="1200" dirty="0">
              <a:solidFill>
                <a:schemeClr val="tx1"/>
              </a:solidFill>
              <a:latin typeface="Times New Roman" pitchFamily="18" charset="0"/>
              <a:cs typeface="Times New Roman" pitchFamily="18" charset="0"/>
            </a:endParaRPr>
          </a:p>
        </p:txBody>
      </p:sp>
      <p:sp>
        <p:nvSpPr>
          <p:cNvPr id="5"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6" name="CasellaDiTesto 5"/>
          <p:cNvSpPr txBox="1"/>
          <p:nvPr/>
        </p:nvSpPr>
        <p:spPr>
          <a:xfrm>
            <a:off x="179512" y="188640"/>
            <a:ext cx="8496944" cy="430887"/>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Energy density deposited for the three case studies</a:t>
            </a:r>
            <a:endParaRPr lang="it-IT" sz="2200" b="1" dirty="0">
              <a:solidFill>
                <a:schemeClr val="bg1"/>
              </a:solidFill>
              <a:latin typeface="Times New Roman"/>
            </a:endParaRPr>
          </a:p>
        </p:txBody>
      </p:sp>
      <p:grpSp>
        <p:nvGrpSpPr>
          <p:cNvPr id="26" name="Gruppo 25"/>
          <p:cNvGrpSpPr/>
          <p:nvPr/>
        </p:nvGrpSpPr>
        <p:grpSpPr>
          <a:xfrm>
            <a:off x="1043608" y="908720"/>
            <a:ext cx="7453336" cy="5216355"/>
            <a:chOff x="0" y="737650"/>
            <a:chExt cx="8568952" cy="6079926"/>
          </a:xfrm>
        </p:grpSpPr>
        <p:grpSp>
          <p:nvGrpSpPr>
            <p:cNvPr id="7" name="Gruppo 6"/>
            <p:cNvGrpSpPr/>
            <p:nvPr/>
          </p:nvGrpSpPr>
          <p:grpSpPr>
            <a:xfrm>
              <a:off x="0" y="737650"/>
              <a:ext cx="8568952" cy="6079926"/>
              <a:chOff x="467544" y="980728"/>
              <a:chExt cx="7344816" cy="5150005"/>
            </a:xfrm>
          </p:grpSpPr>
          <p:pic>
            <p:nvPicPr>
              <p:cNvPr id="8" name="Immagine 7"/>
              <p:cNvPicPr>
                <a:picLocks noChangeAspect="1"/>
              </p:cNvPicPr>
              <p:nvPr/>
            </p:nvPicPr>
            <p:blipFill>
              <a:blip r:embed="rId2" cstate="print"/>
              <a:stretch>
                <a:fillRect/>
              </a:stretch>
            </p:blipFill>
            <p:spPr>
              <a:xfrm>
                <a:off x="467544" y="980728"/>
                <a:ext cx="7344816" cy="5150005"/>
              </a:xfrm>
              <a:prstGeom prst="rect">
                <a:avLst/>
              </a:prstGeom>
            </p:spPr>
          </p:pic>
          <p:sp>
            <p:nvSpPr>
              <p:cNvPr id="9" name="CasellaDiTesto 8"/>
              <p:cNvSpPr txBox="1"/>
              <p:nvPr/>
            </p:nvSpPr>
            <p:spPr>
              <a:xfrm>
                <a:off x="3779912" y="5795642"/>
                <a:ext cx="1526792" cy="312843"/>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Radial axis, mm</a:t>
                </a:r>
              </a:p>
            </p:txBody>
          </p:sp>
          <p:sp>
            <p:nvSpPr>
              <p:cNvPr id="10" name="CasellaDiTesto 9"/>
              <p:cNvSpPr txBox="1"/>
              <p:nvPr/>
            </p:nvSpPr>
            <p:spPr>
              <a:xfrm rot="16200000">
                <a:off x="-64119" y="3080869"/>
                <a:ext cx="1720690" cy="31657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Heat density,  J/m</a:t>
                </a:r>
                <a:r>
                  <a:rPr kumimoji="0" lang="it-IT" sz="1800" b="1" i="0" u="none" strike="noStrike" kern="1200" cap="none" spc="0" normalizeH="0" baseline="3000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3</a:t>
                </a:r>
              </a:p>
            </p:txBody>
          </p:sp>
          <p:sp>
            <p:nvSpPr>
              <p:cNvPr id="11" name="CasellaDiTesto 10"/>
              <p:cNvSpPr txBox="1"/>
              <p:nvPr/>
            </p:nvSpPr>
            <p:spPr>
              <a:xfrm rot="958221">
                <a:off x="2137792" y="3724845"/>
                <a:ext cx="130516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Spot 10 µm</a:t>
                </a:r>
              </a:p>
            </p:txBody>
          </p:sp>
          <p:sp>
            <p:nvSpPr>
              <p:cNvPr id="12" name="CasellaDiTesto 11"/>
              <p:cNvSpPr txBox="1"/>
              <p:nvPr/>
            </p:nvSpPr>
            <p:spPr>
              <a:xfrm rot="1239309">
                <a:off x="1919646" y="2274930"/>
                <a:ext cx="130516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Spot 50 µm</a:t>
                </a:r>
              </a:p>
            </p:txBody>
          </p:sp>
          <p:sp>
            <p:nvSpPr>
              <p:cNvPr id="13" name="CasellaDiTesto 12"/>
              <p:cNvSpPr txBox="1"/>
              <p:nvPr/>
            </p:nvSpPr>
            <p:spPr>
              <a:xfrm rot="697877">
                <a:off x="4637311" y="3081606"/>
                <a:ext cx="142058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Spot 140 µm</a:t>
                </a:r>
              </a:p>
            </p:txBody>
          </p:sp>
        </p:grpSp>
        <p:grpSp>
          <p:nvGrpSpPr>
            <p:cNvPr id="14" name="Gruppo 13"/>
            <p:cNvGrpSpPr/>
            <p:nvPr/>
          </p:nvGrpSpPr>
          <p:grpSpPr>
            <a:xfrm>
              <a:off x="6622893" y="1157295"/>
              <a:ext cx="1863393" cy="825845"/>
              <a:chOff x="6034859" y="174263"/>
              <a:chExt cx="1863393" cy="825845"/>
            </a:xfrm>
          </p:grpSpPr>
          <p:sp>
            <p:nvSpPr>
              <p:cNvPr id="15" name="Rettangolo 14"/>
              <p:cNvSpPr/>
              <p:nvPr/>
            </p:nvSpPr>
            <p:spPr>
              <a:xfrm>
                <a:off x="6034859" y="174263"/>
                <a:ext cx="1537538" cy="8258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16" name="Gruppo 22"/>
              <p:cNvGrpSpPr/>
              <p:nvPr/>
            </p:nvGrpSpPr>
            <p:grpSpPr>
              <a:xfrm>
                <a:off x="6200432" y="258192"/>
                <a:ext cx="1697820" cy="705048"/>
                <a:chOff x="6557622" y="186754"/>
                <a:chExt cx="1697820" cy="705048"/>
              </a:xfrm>
              <a:solidFill>
                <a:schemeClr val="bg1"/>
              </a:solidFill>
            </p:grpSpPr>
            <p:sp>
              <p:nvSpPr>
                <p:cNvPr id="17" name="CasellaDiTesto 16"/>
                <p:cNvSpPr txBox="1"/>
                <p:nvPr/>
              </p:nvSpPr>
              <p:spPr>
                <a:xfrm>
                  <a:off x="6888766" y="186754"/>
                  <a:ext cx="1366676" cy="430475"/>
                </a:xfrm>
                <a:prstGeom prst="rect">
                  <a:avLst/>
                </a:prstGeom>
                <a:grp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z =0 mm</a:t>
                  </a:r>
                </a:p>
              </p:txBody>
            </p:sp>
            <p:sp>
              <p:nvSpPr>
                <p:cNvPr id="18" name="CasellaDiTesto 17"/>
                <p:cNvSpPr txBox="1"/>
                <p:nvPr/>
              </p:nvSpPr>
              <p:spPr>
                <a:xfrm>
                  <a:off x="6888766" y="522470"/>
                  <a:ext cx="1034256" cy="369332"/>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z =3 mm</a:t>
                  </a:r>
                </a:p>
              </p:txBody>
            </p:sp>
            <p:cxnSp>
              <p:nvCxnSpPr>
                <p:cNvPr id="19" name="Connettore 1 18"/>
                <p:cNvCxnSpPr/>
                <p:nvPr/>
              </p:nvCxnSpPr>
              <p:spPr>
                <a:xfrm>
                  <a:off x="6572264" y="428604"/>
                  <a:ext cx="357190" cy="0"/>
                </a:xfrm>
                <a:prstGeom prst="line">
                  <a:avLst/>
                </a:prstGeom>
                <a:grpFill/>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ttore 1 19"/>
                <p:cNvCxnSpPr/>
                <p:nvPr/>
              </p:nvCxnSpPr>
              <p:spPr>
                <a:xfrm>
                  <a:off x="6557622" y="774256"/>
                  <a:ext cx="357189" cy="0"/>
                </a:xfrm>
                <a:prstGeom prst="line">
                  <a:avLst/>
                </a:prstGeom>
                <a:grpFill/>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grpSp>
        <p:sp>
          <p:nvSpPr>
            <p:cNvPr id="21" name="CasellaDiTesto 20"/>
            <p:cNvSpPr txBox="1"/>
            <p:nvPr/>
          </p:nvSpPr>
          <p:spPr>
            <a:xfrm>
              <a:off x="2385311" y="5229200"/>
              <a:ext cx="1691489"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Theoretical</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Gaussian beam</a:t>
              </a:r>
            </a:p>
          </p:txBody>
        </p:sp>
        <p:cxnSp>
          <p:nvCxnSpPr>
            <p:cNvPr id="22" name="Connettore 2 21"/>
            <p:cNvCxnSpPr/>
            <p:nvPr/>
          </p:nvCxnSpPr>
          <p:spPr>
            <a:xfrm flipH="1">
              <a:off x="2195736" y="5445224"/>
              <a:ext cx="36004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3923928" y="5445224"/>
              <a:ext cx="432048"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25" name="CasellaDiTesto 24"/>
          <p:cNvSpPr txBox="1"/>
          <p:nvPr/>
        </p:nvSpPr>
        <p:spPr>
          <a:xfrm>
            <a:off x="3779912" y="1268760"/>
            <a:ext cx="2393797" cy="369332"/>
          </a:xfrm>
          <a:prstGeom prst="rect">
            <a:avLst/>
          </a:prstGeom>
          <a:solidFill>
            <a:schemeClr val="bg1"/>
          </a:solidFill>
        </p:spPr>
        <p:txBody>
          <a:bodyPr wrap="none" rtlCol="0">
            <a:spAutoFit/>
          </a:bodyPr>
          <a:lstStyle/>
          <a:p>
            <a:r>
              <a:rPr lang="it-IT" b="1" dirty="0" err="1">
                <a:solidFill>
                  <a:prstClr val="black"/>
                </a:solidFill>
                <a:latin typeface="Times New Roman" pitchFamily="18" charset="0"/>
                <a:cs typeface="Times New Roman" pitchFamily="18" charset="0"/>
              </a:rPr>
              <a:t>N</a:t>
            </a:r>
            <a:r>
              <a:rPr lang="it-IT" b="1" baseline="-25000" dirty="0" err="1">
                <a:solidFill>
                  <a:prstClr val="black"/>
                </a:solidFill>
                <a:latin typeface="Times New Roman" pitchFamily="18" charset="0"/>
                <a:cs typeface="Times New Roman" pitchFamily="18" charset="0"/>
              </a:rPr>
              <a:t>part</a:t>
            </a:r>
            <a:r>
              <a:rPr lang="it-IT" b="1" baseline="-25000" dirty="0">
                <a:solidFill>
                  <a:prstClr val="black"/>
                </a:solidFill>
                <a:latin typeface="Times New Roman" pitchFamily="18" charset="0"/>
                <a:cs typeface="Times New Roman" pitchFamily="18" charset="0"/>
              </a:rPr>
              <a:t> </a:t>
            </a:r>
            <a:r>
              <a:rPr lang="it-IT" b="1" dirty="0">
                <a:solidFill>
                  <a:prstClr val="black"/>
                </a:solidFill>
                <a:latin typeface="Times New Roman" pitchFamily="18" charset="0"/>
                <a:cs typeface="Times New Roman" pitchFamily="18" charset="0"/>
              </a:rPr>
              <a:t>= 3·10</a:t>
            </a:r>
            <a:r>
              <a:rPr lang="it-IT" b="1" baseline="30000" dirty="0">
                <a:solidFill>
                  <a:prstClr val="black"/>
                </a:solidFill>
                <a:latin typeface="Times New Roman" pitchFamily="18" charset="0"/>
                <a:cs typeface="Times New Roman" pitchFamily="18" charset="0"/>
              </a:rPr>
              <a:t>11</a:t>
            </a:r>
            <a:r>
              <a:rPr lang="it-IT" b="1" dirty="0">
                <a:solidFill>
                  <a:prstClr val="black"/>
                </a:solidFill>
                <a:latin typeface="Times New Roman" pitchFamily="18" charset="0"/>
                <a:cs typeface="Times New Roman" pitchFamily="18" charset="0"/>
              </a:rPr>
              <a:t> positrons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grpSp>
        <p:nvGrpSpPr>
          <p:cNvPr id="13" name="Gruppo 12"/>
          <p:cNvGrpSpPr/>
          <p:nvPr/>
        </p:nvGrpSpPr>
        <p:grpSpPr>
          <a:xfrm>
            <a:off x="827584" y="908720"/>
            <a:ext cx="6768752" cy="4228776"/>
            <a:chOff x="428596" y="785794"/>
            <a:chExt cx="7715304" cy="5456299"/>
          </a:xfrm>
        </p:grpSpPr>
        <p:pic>
          <p:nvPicPr>
            <p:cNvPr id="7" name="Picture 2"/>
            <p:cNvPicPr>
              <a:picLocks noChangeAspect="1" noChangeArrowheads="1"/>
            </p:cNvPicPr>
            <p:nvPr/>
          </p:nvPicPr>
          <p:blipFill>
            <a:blip r:embed="rId2" cstate="print"/>
            <a:srcRect/>
            <a:stretch>
              <a:fillRect/>
            </a:stretch>
          </p:blipFill>
          <p:spPr bwMode="auto">
            <a:xfrm>
              <a:off x="428596" y="785794"/>
              <a:ext cx="7715304" cy="5347946"/>
            </a:xfrm>
            <a:prstGeom prst="rect">
              <a:avLst/>
            </a:prstGeom>
            <a:noFill/>
            <a:ln w="9525">
              <a:noFill/>
              <a:miter lim="800000"/>
              <a:headEnd/>
              <a:tailEnd/>
            </a:ln>
            <a:effectLst/>
          </p:spPr>
        </p:pic>
        <p:sp>
          <p:nvSpPr>
            <p:cNvPr id="8" name="CasellaDiTesto 7"/>
            <p:cNvSpPr txBox="1"/>
            <p:nvPr/>
          </p:nvSpPr>
          <p:spPr>
            <a:xfrm>
              <a:off x="3347864" y="1556792"/>
              <a:ext cx="1247457" cy="307777"/>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Spot = 10 µm</a:t>
              </a:r>
            </a:p>
          </p:txBody>
        </p:sp>
        <p:sp>
          <p:nvSpPr>
            <p:cNvPr id="9" name="CasellaDiTesto 8"/>
            <p:cNvSpPr txBox="1"/>
            <p:nvPr/>
          </p:nvSpPr>
          <p:spPr>
            <a:xfrm>
              <a:off x="3923928" y="5805264"/>
              <a:ext cx="935292" cy="43682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Time</a:t>
              </a:r>
              <a:r>
                <a:rPr kumimoji="0" lang="it-IT" sz="16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s</a:t>
              </a:r>
            </a:p>
          </p:txBody>
        </p:sp>
        <p:sp>
          <p:nvSpPr>
            <p:cNvPr id="10" name="CasellaDiTesto 9"/>
            <p:cNvSpPr txBox="1"/>
            <p:nvPr/>
          </p:nvSpPr>
          <p:spPr>
            <a:xfrm rot="16200000">
              <a:off x="-1453410" y="3197533"/>
              <a:ext cx="4847730" cy="42098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6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Temperature  rise in the beam </a:t>
              </a:r>
              <a:r>
                <a:rPr kumimoji="0" lang="it-IT" sz="16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centre</a:t>
              </a:r>
              <a:r>
                <a:rPr kumimoji="0" lang="it-IT" sz="16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8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K</a:t>
              </a:r>
              <a:endParaRPr kumimoji="0" lang="it-IT" sz="1800" b="1" i="0" u="none" strike="noStrike" kern="1200" cap="none" spc="0" normalizeH="0" baseline="30000" noProof="0" dirty="0">
                <a:ln>
                  <a:noFill/>
                </a:ln>
                <a:solidFill>
                  <a:prstClr val="black"/>
                </a:solidFill>
                <a:effectLst/>
                <a:uLnTx/>
                <a:uFillTx/>
                <a:latin typeface="Times New Roman" pitchFamily="18" charset="0"/>
                <a:ea typeface="+mn-ea"/>
                <a:cs typeface="Times New Roman" pitchFamily="18" charset="0"/>
              </a:endParaRPr>
            </a:p>
          </p:txBody>
        </p:sp>
        <p:sp>
          <p:nvSpPr>
            <p:cNvPr id="11" name="CasellaDiTesto 10"/>
            <p:cNvSpPr txBox="1"/>
            <p:nvPr/>
          </p:nvSpPr>
          <p:spPr>
            <a:xfrm>
              <a:off x="3428992" y="3000372"/>
              <a:ext cx="1247457" cy="307777"/>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Spot = 50 µm</a:t>
              </a:r>
            </a:p>
          </p:txBody>
        </p:sp>
        <p:sp>
          <p:nvSpPr>
            <p:cNvPr id="12" name="CasellaDiTesto 11"/>
            <p:cNvSpPr txBox="1"/>
            <p:nvPr/>
          </p:nvSpPr>
          <p:spPr>
            <a:xfrm>
              <a:off x="3500430" y="3929066"/>
              <a:ext cx="1337226" cy="307777"/>
            </a:xfrm>
            <a:prstGeom prst="rect">
              <a:avLst/>
            </a:prstGeom>
            <a:solidFill>
              <a:schemeClr val="bg1"/>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Spot = 140 µm</a:t>
              </a:r>
            </a:p>
          </p:txBody>
        </p:sp>
      </p:grpSp>
      <p:sp>
        <p:nvSpPr>
          <p:cNvPr id="14" name="CasellaDiTesto 13"/>
          <p:cNvSpPr txBox="1"/>
          <p:nvPr/>
        </p:nvSpPr>
        <p:spPr>
          <a:xfrm>
            <a:off x="0" y="0"/>
            <a:ext cx="9144000" cy="830997"/>
          </a:xfrm>
          <a:prstGeom prst="rect">
            <a:avLst/>
          </a:prstGeom>
          <a:noFill/>
        </p:spPr>
        <p:txBody>
          <a:bodyPr wrap="square" rtlCol="0">
            <a:spAutoFit/>
          </a:bodyPr>
          <a:lstStyle/>
          <a:p>
            <a:pPr algn="ctr">
              <a:defRPr/>
            </a:pPr>
            <a:r>
              <a:rPr lang="it-IT" sz="2400" b="1" dirty="0">
                <a:solidFill>
                  <a:schemeClr val="bg1"/>
                </a:solidFill>
                <a:latin typeface="Times New Roman" pitchFamily="18" charset="0"/>
                <a:ea typeface="+mn-ea"/>
                <a:cs typeface="Times New Roman" pitchFamily="18" charset="0"/>
              </a:rPr>
              <a:t>Temperature </a:t>
            </a:r>
            <a:r>
              <a:rPr kumimoji="0" lang="it-IT" sz="2400" b="1" i="0" u="none" strike="noStrike" kern="1200" cap="none" spc="0" normalizeH="0" baseline="0" noProof="0" dirty="0">
                <a:ln>
                  <a:noFill/>
                </a:ln>
                <a:solidFill>
                  <a:schemeClr val="bg1"/>
                </a:solidFill>
                <a:effectLst/>
                <a:uLnTx/>
                <a:uFillTx/>
                <a:latin typeface="Times New Roman" pitchFamily="18" charset="0"/>
                <a:ea typeface="+mn-ea"/>
                <a:cs typeface="Times New Roman" pitchFamily="18" charset="0"/>
              </a:rPr>
              <a:t> </a:t>
            </a:r>
            <a:r>
              <a:rPr kumimoji="0" lang="it-IT" sz="2400" b="1" i="0" u="none" strike="noStrike" kern="1200" cap="none" spc="0" normalizeH="0" baseline="0" noProof="0" dirty="0" err="1">
                <a:ln>
                  <a:noFill/>
                </a:ln>
                <a:solidFill>
                  <a:schemeClr val="bg1"/>
                </a:solidFill>
                <a:effectLst/>
                <a:uLnTx/>
                <a:uFillTx/>
                <a:latin typeface="Times New Roman" pitchFamily="18" charset="0"/>
                <a:ea typeface="+mn-ea"/>
                <a:cs typeface="Times New Roman" pitchFamily="18" charset="0"/>
              </a:rPr>
              <a:t>simulations</a:t>
            </a:r>
            <a:r>
              <a:rPr kumimoji="0" lang="it-IT" sz="2400" b="1" i="0" u="none" strike="noStrike" kern="1200" cap="none" spc="0" normalizeH="0" baseline="0" noProof="0" dirty="0">
                <a:ln>
                  <a:noFill/>
                </a:ln>
                <a:solidFill>
                  <a:schemeClr val="bg1"/>
                </a:solidFill>
                <a:effectLst/>
                <a:uLnTx/>
                <a:uFillTx/>
                <a:latin typeface="Times New Roman" pitchFamily="18" charset="0"/>
                <a:ea typeface="+mn-ea"/>
                <a:cs typeface="Times New Roman" pitchFamily="18" charset="0"/>
              </a:rPr>
              <a:t> </a:t>
            </a:r>
            <a:r>
              <a:rPr lang="it-IT" sz="2400" b="1" dirty="0" err="1">
                <a:solidFill>
                  <a:schemeClr val="bg1"/>
                </a:solidFill>
                <a:latin typeface="Times New Roman" pitchFamily="18" charset="0"/>
                <a:ea typeface="+mn-ea"/>
                <a:cs typeface="Times New Roman" pitchFamily="18" charset="0"/>
              </a:rPr>
              <a:t>with</a:t>
            </a:r>
            <a:r>
              <a:rPr lang="it-IT" sz="2400" b="1" dirty="0">
                <a:solidFill>
                  <a:schemeClr val="bg1"/>
                </a:solidFill>
                <a:latin typeface="Times New Roman" pitchFamily="18" charset="0"/>
                <a:ea typeface="+mn-ea"/>
                <a:cs typeface="Times New Roman" pitchFamily="18" charset="0"/>
              </a:rPr>
              <a:t> constant </a:t>
            </a:r>
            <a:r>
              <a:rPr lang="it-IT" sz="2400" b="1" dirty="0" err="1">
                <a:solidFill>
                  <a:schemeClr val="bg1"/>
                </a:solidFill>
                <a:latin typeface="Times New Roman" pitchFamily="18" charset="0"/>
                <a:ea typeface="+mn-ea"/>
                <a:cs typeface="Times New Roman" pitchFamily="18" charset="0"/>
              </a:rPr>
              <a:t>thermal</a:t>
            </a:r>
            <a:r>
              <a:rPr lang="it-IT" sz="2400" b="1" dirty="0">
                <a:solidFill>
                  <a:schemeClr val="bg1"/>
                </a:solidFill>
                <a:latin typeface="Times New Roman" pitchFamily="18" charset="0"/>
                <a:ea typeface="+mn-ea"/>
                <a:cs typeface="Times New Roman" pitchFamily="18" charset="0"/>
              </a:rPr>
              <a:t> </a:t>
            </a:r>
            <a:r>
              <a:rPr lang="it-IT" sz="2400" b="1" dirty="0" err="1">
                <a:solidFill>
                  <a:schemeClr val="bg1"/>
                </a:solidFill>
                <a:latin typeface="Times New Roman" pitchFamily="18" charset="0"/>
                <a:ea typeface="+mn-ea"/>
                <a:cs typeface="Times New Roman" pitchFamily="18" charset="0"/>
              </a:rPr>
              <a:t>parameters</a:t>
            </a:r>
            <a:r>
              <a:rPr lang="it-IT" sz="2400" b="1" dirty="0">
                <a:solidFill>
                  <a:schemeClr val="bg1"/>
                </a:solidFill>
                <a:latin typeface="Times New Roman" pitchFamily="18" charset="0"/>
                <a:ea typeface="+mn-ea"/>
                <a:cs typeface="Times New Roman" pitchFamily="18" charset="0"/>
              </a:rPr>
              <a:t>: </a:t>
            </a:r>
          </a:p>
          <a:p>
            <a:pPr algn="ctr">
              <a:defRPr/>
            </a:pPr>
            <a:r>
              <a:rPr lang="it-IT" sz="2400" b="1" dirty="0" err="1">
                <a:solidFill>
                  <a:schemeClr val="bg1"/>
                </a:solidFill>
                <a:latin typeface="Times New Roman" pitchFamily="18" charset="0"/>
                <a:ea typeface="+mn-ea"/>
                <a:cs typeface="Times New Roman" pitchFamily="18" charset="0"/>
              </a:rPr>
              <a:t>linear</a:t>
            </a:r>
            <a:r>
              <a:rPr lang="it-IT" sz="2400" b="1" dirty="0">
                <a:solidFill>
                  <a:schemeClr val="bg1"/>
                </a:solidFill>
                <a:latin typeface="Times New Roman" pitchFamily="18" charset="0"/>
                <a:ea typeface="+mn-ea"/>
                <a:cs typeface="Times New Roman" pitchFamily="18" charset="0"/>
              </a:rPr>
              <a:t> </a:t>
            </a:r>
            <a:r>
              <a:rPr lang="it-IT" sz="2400" b="1" dirty="0" err="1">
                <a:solidFill>
                  <a:schemeClr val="bg1"/>
                </a:solidFill>
                <a:latin typeface="Times New Roman" pitchFamily="18" charset="0"/>
                <a:ea typeface="+mn-ea"/>
                <a:cs typeface="Times New Roman" pitchFamily="18" charset="0"/>
              </a:rPr>
              <a:t>model</a:t>
            </a:r>
            <a:r>
              <a:rPr lang="it-IT" sz="2400" b="1" dirty="0">
                <a:solidFill>
                  <a:schemeClr val="bg1"/>
                </a:solidFill>
                <a:latin typeface="Times New Roman" pitchFamily="18" charset="0"/>
                <a:ea typeface="+mn-ea"/>
                <a:cs typeface="Times New Roman" pitchFamily="18" charset="0"/>
              </a:rPr>
              <a:t> </a:t>
            </a:r>
            <a:r>
              <a:rPr lang="it-IT" sz="2400" b="1" dirty="0">
                <a:solidFill>
                  <a:schemeClr val="bg1"/>
                </a:solidFill>
                <a:latin typeface="Times New Roman" pitchFamily="18" charset="0"/>
                <a:cs typeface="Times New Roman" pitchFamily="18" charset="0"/>
              </a:rPr>
              <a:t>–</a:t>
            </a:r>
            <a:r>
              <a:rPr lang="it-IT" sz="2400" b="1" dirty="0">
                <a:solidFill>
                  <a:schemeClr val="bg1"/>
                </a:solidFill>
                <a:latin typeface="Times New Roman" pitchFamily="18" charset="0"/>
                <a:ea typeface="+mn-ea"/>
                <a:cs typeface="Times New Roman" pitchFamily="18" charset="0"/>
              </a:rPr>
              <a:t> </a:t>
            </a:r>
            <a:r>
              <a:rPr kumimoji="0" lang="it-IT" sz="2400" b="1" i="0" u="none" strike="noStrike" kern="1200" cap="none" spc="0" normalizeH="0" baseline="0" noProof="0" dirty="0" err="1">
                <a:ln>
                  <a:noFill/>
                </a:ln>
                <a:solidFill>
                  <a:schemeClr val="bg1"/>
                </a:solidFill>
                <a:effectLst/>
                <a:uLnTx/>
                <a:uFillTx/>
                <a:latin typeface="Times New Roman" pitchFamily="18" charset="0"/>
                <a:ea typeface="+mn-ea"/>
                <a:cs typeface="Times New Roman" pitchFamily="18" charset="0"/>
              </a:rPr>
              <a:t>surface</a:t>
            </a:r>
            <a:r>
              <a:rPr kumimoji="0" lang="it-IT" sz="2400" b="1" i="0" u="none" strike="noStrike" kern="1200" cap="none" spc="0" normalizeH="0" baseline="0" noProof="0" dirty="0">
                <a:ln>
                  <a:noFill/>
                </a:ln>
                <a:solidFill>
                  <a:schemeClr val="bg1"/>
                </a:solidFill>
                <a:effectLst/>
                <a:uLnTx/>
                <a:uFillTx/>
                <a:latin typeface="Times New Roman" pitchFamily="18" charset="0"/>
                <a:ea typeface="+mn-ea"/>
                <a:cs typeface="Times New Roman" pitchFamily="18" charset="0"/>
              </a:rPr>
              <a:t> temperature rise </a:t>
            </a:r>
          </a:p>
        </p:txBody>
      </p:sp>
      <p:sp>
        <p:nvSpPr>
          <p:cNvPr id="3" name="Freccia bidirezionale orizzontale 2"/>
          <p:cNvSpPr/>
          <p:nvPr/>
        </p:nvSpPr>
        <p:spPr>
          <a:xfrm>
            <a:off x="1763688" y="4797152"/>
            <a:ext cx="583624" cy="237996"/>
          </a:xfrm>
          <a:prstGeom prst="leftRightArrow">
            <a:avLst/>
          </a:prstGeom>
          <a:noFill/>
          <a:ln w="29591">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CasellaDiTesto 14"/>
          <p:cNvSpPr txBox="1"/>
          <p:nvPr/>
        </p:nvSpPr>
        <p:spPr>
          <a:xfrm>
            <a:off x="395536" y="5085184"/>
            <a:ext cx="1800493" cy="369332"/>
          </a:xfrm>
          <a:prstGeom prst="rect">
            <a:avLst/>
          </a:prstGeom>
          <a:noFill/>
        </p:spPr>
        <p:txBody>
          <a:bodyPr wrap="none" rtlCol="0">
            <a:spAutoFit/>
          </a:bodyPr>
          <a:lstStyle/>
          <a:p>
            <a:r>
              <a:rPr lang="it-IT" dirty="0" err="1">
                <a:latin typeface="Times New Roman" pitchFamily="18" charset="0"/>
                <a:cs typeface="Times New Roman" pitchFamily="18" charset="0"/>
              </a:rPr>
              <a:t>During</a:t>
            </a:r>
            <a:r>
              <a:rPr lang="it-IT" dirty="0">
                <a:latin typeface="Times New Roman" pitchFamily="18" charset="0"/>
                <a:cs typeface="Times New Roman" pitchFamily="18" charset="0"/>
              </a:rPr>
              <a:t> the </a:t>
            </a:r>
            <a:r>
              <a:rPr lang="it-IT" dirty="0" err="1">
                <a:latin typeface="Times New Roman" pitchFamily="18" charset="0"/>
                <a:cs typeface="Times New Roman" pitchFamily="18" charset="0"/>
              </a:rPr>
              <a:t>bunch</a:t>
            </a:r>
            <a:endParaRPr lang="it-IT" dirty="0">
              <a:latin typeface="Times New Roman" pitchFamily="18" charset="0"/>
              <a:cs typeface="Times New Roman" pitchFamily="18" charset="0"/>
            </a:endParaRPr>
          </a:p>
        </p:txBody>
      </p:sp>
      <p:sp>
        <p:nvSpPr>
          <p:cNvPr id="16" name="CasellaDiTesto 15"/>
          <p:cNvSpPr txBox="1"/>
          <p:nvPr/>
        </p:nvSpPr>
        <p:spPr>
          <a:xfrm>
            <a:off x="5652120" y="5085184"/>
            <a:ext cx="2257990" cy="369332"/>
          </a:xfrm>
          <a:prstGeom prst="rect">
            <a:avLst/>
          </a:prstGeom>
          <a:noFill/>
        </p:spPr>
        <p:txBody>
          <a:bodyPr wrap="none" rtlCol="0">
            <a:spAutoFit/>
          </a:bodyPr>
          <a:lstStyle/>
          <a:p>
            <a:r>
              <a:rPr lang="it-IT" dirty="0" err="1">
                <a:latin typeface="Times New Roman" pitchFamily="18" charset="0"/>
                <a:cs typeface="Times New Roman" pitchFamily="18" charset="0"/>
              </a:rPr>
              <a:t>Heat</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diffusion</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process</a:t>
            </a:r>
            <a:endParaRPr lang="it-IT" dirty="0">
              <a:latin typeface="Times New Roman" pitchFamily="18" charset="0"/>
              <a:cs typeface="Times New Roman" pitchFamily="18" charset="0"/>
            </a:endParaRPr>
          </a:p>
        </p:txBody>
      </p:sp>
      <p:sp>
        <p:nvSpPr>
          <p:cNvPr id="17" name="Freccia bidirezionale orizzontale 16"/>
          <p:cNvSpPr/>
          <p:nvPr/>
        </p:nvSpPr>
        <p:spPr>
          <a:xfrm>
            <a:off x="2339752" y="5157192"/>
            <a:ext cx="3168352" cy="263748"/>
          </a:xfrm>
          <a:prstGeom prst="leftRightArrow">
            <a:avLst/>
          </a:prstGeom>
          <a:noFill/>
          <a:ln w="29591">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Freccia bidirezionale orizzontale 17"/>
          <p:cNvSpPr/>
          <p:nvPr/>
        </p:nvSpPr>
        <p:spPr>
          <a:xfrm>
            <a:off x="5508104" y="4797152"/>
            <a:ext cx="1372614" cy="217714"/>
          </a:xfrm>
          <a:prstGeom prst="leftRightArrow">
            <a:avLst/>
          </a:prstGeom>
          <a:noFill/>
          <a:ln w="29591">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CasellaDiTesto 18"/>
          <p:cNvSpPr txBox="1"/>
          <p:nvPr/>
        </p:nvSpPr>
        <p:spPr>
          <a:xfrm>
            <a:off x="2771800" y="5445224"/>
            <a:ext cx="2123338" cy="369332"/>
          </a:xfrm>
          <a:prstGeom prst="rect">
            <a:avLst/>
          </a:prstGeom>
          <a:noFill/>
        </p:spPr>
        <p:txBody>
          <a:bodyPr wrap="none" rtlCol="0">
            <a:spAutoFit/>
          </a:bodyPr>
          <a:lstStyle/>
          <a:p>
            <a:r>
              <a:rPr lang="it-IT" dirty="0" err="1">
                <a:latin typeface="Times New Roman" pitchFamily="18" charset="0"/>
                <a:cs typeface="Times New Roman" pitchFamily="18" charset="0"/>
              </a:rPr>
              <a:t>Non-diffusive</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period</a:t>
            </a:r>
            <a:endParaRPr lang="it-IT" dirty="0">
              <a:latin typeface="Times New Roman" pitchFamily="18" charset="0"/>
              <a:cs typeface="Times New Roman" pitchFamily="18" charset="0"/>
            </a:endParaRPr>
          </a:p>
        </p:txBody>
      </p:sp>
      <p:sp>
        <p:nvSpPr>
          <p:cNvPr id="20"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21"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22"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7</a:t>
            </a:fld>
            <a:endParaRPr lang="it-IT" sz="1200" dirty="0">
              <a:solidFill>
                <a:schemeClr val="tx1"/>
              </a:solidFill>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3"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4"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8</a:t>
            </a:fld>
            <a:endParaRPr lang="it-IT" sz="1200" dirty="0">
              <a:solidFill>
                <a:schemeClr val="tx1"/>
              </a:solidFill>
              <a:latin typeface="Times New Roman" pitchFamily="18" charset="0"/>
              <a:cs typeface="Times New Roman" pitchFamily="18" charset="0"/>
            </a:endParaRPr>
          </a:p>
        </p:txBody>
      </p:sp>
      <p:sp>
        <p:nvSpPr>
          <p:cNvPr id="5"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6" name="CasellaDiTesto 5"/>
          <p:cNvSpPr txBox="1"/>
          <p:nvPr/>
        </p:nvSpPr>
        <p:spPr>
          <a:xfrm>
            <a:off x="179512" y="188640"/>
            <a:ext cx="8496944" cy="430887"/>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Temperature </a:t>
            </a:r>
            <a:r>
              <a:rPr lang="en-US" sz="2200" b="1" dirty="0" err="1">
                <a:solidFill>
                  <a:schemeClr val="bg1"/>
                </a:solidFill>
                <a:latin typeface="Times New Roman" pitchFamily="18" charset="0"/>
                <a:cs typeface="Times New Roman" pitchFamily="18" charset="0"/>
              </a:rPr>
              <a:t>behaviour</a:t>
            </a:r>
            <a:r>
              <a:rPr lang="en-US" sz="2200" b="1" dirty="0">
                <a:solidFill>
                  <a:schemeClr val="bg1"/>
                </a:solidFill>
                <a:latin typeface="Times New Roman" pitchFamily="18" charset="0"/>
                <a:cs typeface="Times New Roman" pitchFamily="18" charset="0"/>
              </a:rPr>
              <a:t> of the thermal  parameters  of  Beryllium</a:t>
            </a:r>
            <a:endParaRPr lang="it-IT" sz="2200" b="1" dirty="0">
              <a:solidFill>
                <a:schemeClr val="bg1"/>
              </a:solidFill>
              <a:latin typeface="Times New Roman"/>
            </a:endParaRPr>
          </a:p>
        </p:txBody>
      </p:sp>
      <p:sp>
        <p:nvSpPr>
          <p:cNvPr id="8" name="CasellaDiTesto 7"/>
          <p:cNvSpPr txBox="1"/>
          <p:nvPr/>
        </p:nvSpPr>
        <p:spPr>
          <a:xfrm>
            <a:off x="251520" y="1196752"/>
            <a:ext cx="8712968" cy="584775"/>
          </a:xfrm>
          <a:prstGeom prst="rect">
            <a:avLst/>
          </a:prstGeom>
          <a:noFill/>
        </p:spPr>
        <p:txBody>
          <a:bodyPr wrap="square" rtlCol="0">
            <a:spAutoFit/>
          </a:bodyPr>
          <a:lstStyle/>
          <a:p>
            <a:pPr algn="just"/>
            <a:r>
              <a:rPr lang="it-IT" sz="1600" b="1" dirty="0">
                <a:solidFill>
                  <a:srgbClr val="FF0000"/>
                </a:solidFill>
                <a:latin typeface="Times New Roman" pitchFamily="18" charset="0"/>
                <a:cs typeface="Times New Roman" pitchFamily="18" charset="0"/>
              </a:rPr>
              <a:t>Specific heat </a:t>
            </a:r>
            <a:r>
              <a:rPr lang="it-IT" sz="1600" dirty="0">
                <a:latin typeface="Times New Roman" pitchFamily="18" charset="0"/>
                <a:cs typeface="Times New Roman" pitchFamily="18" charset="0"/>
              </a:rPr>
              <a:t>and </a:t>
            </a:r>
            <a:r>
              <a:rPr lang="it-IT" sz="1600" b="1" dirty="0" err="1">
                <a:solidFill>
                  <a:srgbClr val="FF0000"/>
                </a:solidFill>
                <a:latin typeface="Times New Roman" pitchFamily="18" charset="0"/>
                <a:cs typeface="Times New Roman" pitchFamily="18" charset="0"/>
              </a:rPr>
              <a:t>thermal</a:t>
            </a:r>
            <a:r>
              <a:rPr lang="it-IT" sz="1600" b="1" dirty="0">
                <a:solidFill>
                  <a:srgbClr val="FF0000"/>
                </a:solidFill>
                <a:latin typeface="Times New Roman" pitchFamily="18" charset="0"/>
                <a:cs typeface="Times New Roman" pitchFamily="18" charset="0"/>
              </a:rPr>
              <a:t> </a:t>
            </a:r>
            <a:r>
              <a:rPr lang="it-IT" sz="1600" b="1" dirty="0" err="1">
                <a:solidFill>
                  <a:srgbClr val="FF0000"/>
                </a:solidFill>
                <a:latin typeface="Times New Roman" pitchFamily="18" charset="0"/>
                <a:cs typeface="Times New Roman" pitchFamily="18" charset="0"/>
              </a:rPr>
              <a:t>conductivity</a:t>
            </a:r>
            <a:r>
              <a:rPr lang="it-IT" sz="1600" b="1" dirty="0">
                <a:solidFill>
                  <a:srgbClr val="FF0000"/>
                </a:solidFill>
                <a:latin typeface="Times New Roman" pitchFamily="18" charset="0"/>
                <a:cs typeface="Times New Roman" pitchFamily="18" charset="0"/>
              </a:rPr>
              <a:t> </a:t>
            </a:r>
            <a:r>
              <a:rPr lang="it-IT" sz="1600" dirty="0">
                <a:latin typeface="Times New Roman" pitchFamily="18" charset="0"/>
                <a:cs typeface="Times New Roman" pitchFamily="18" charset="0"/>
              </a:rPr>
              <a:t>of </a:t>
            </a:r>
            <a:r>
              <a:rPr lang="it-IT" sz="1600" dirty="0" err="1">
                <a:latin typeface="Times New Roman" pitchFamily="18" charset="0"/>
                <a:cs typeface="Times New Roman" pitchFamily="18" charset="0"/>
              </a:rPr>
              <a:t>Beryllium</a:t>
            </a:r>
            <a:r>
              <a:rPr lang="it-IT" sz="1600" dirty="0">
                <a:latin typeface="Times New Roman" pitchFamily="18" charset="0"/>
                <a:cs typeface="Times New Roman" pitchFamily="18" charset="0"/>
              </a:rPr>
              <a:t> are </a:t>
            </a:r>
            <a:r>
              <a:rPr lang="it-IT" sz="1600" dirty="0" err="1">
                <a:latin typeface="Times New Roman" pitchFamily="18" charset="0"/>
                <a:cs typeface="Times New Roman" pitchFamily="18" charset="0"/>
              </a:rPr>
              <a:t>strongly</a:t>
            </a:r>
            <a:r>
              <a:rPr lang="it-IT" sz="1600" dirty="0">
                <a:latin typeface="Times New Roman" pitchFamily="18" charset="0"/>
                <a:cs typeface="Times New Roman" pitchFamily="18" charset="0"/>
              </a:rPr>
              <a:t> </a:t>
            </a:r>
            <a:r>
              <a:rPr lang="it-IT" sz="1600" dirty="0" err="1">
                <a:latin typeface="Times New Roman" pitchFamily="18" charset="0"/>
                <a:cs typeface="Times New Roman" pitchFamily="18" charset="0"/>
              </a:rPr>
              <a:t>dependent</a:t>
            </a:r>
            <a:r>
              <a:rPr lang="it-IT" sz="1600" dirty="0">
                <a:latin typeface="Times New Roman" pitchFamily="18" charset="0"/>
                <a:cs typeface="Times New Roman" pitchFamily="18" charset="0"/>
              </a:rPr>
              <a:t> on temperature in the </a:t>
            </a:r>
            <a:r>
              <a:rPr lang="it-IT" sz="1600" dirty="0" err="1">
                <a:latin typeface="Times New Roman" pitchFamily="18" charset="0"/>
                <a:cs typeface="Times New Roman" pitchFamily="18" charset="0"/>
              </a:rPr>
              <a:t>range</a:t>
            </a:r>
            <a:r>
              <a:rPr lang="it-IT" sz="1600" dirty="0">
                <a:latin typeface="Times New Roman" pitchFamily="18" charset="0"/>
                <a:cs typeface="Times New Roman" pitchFamily="18" charset="0"/>
              </a:rPr>
              <a:t> from room temperature to 1500 K</a:t>
            </a:r>
          </a:p>
        </p:txBody>
      </p:sp>
      <p:pic>
        <p:nvPicPr>
          <p:cNvPr id="36866" name="Picture 2"/>
          <p:cNvPicPr>
            <a:picLocks noChangeAspect="1" noChangeArrowheads="1"/>
          </p:cNvPicPr>
          <p:nvPr/>
        </p:nvPicPr>
        <p:blipFill>
          <a:blip r:embed="rId2" cstate="print"/>
          <a:srcRect/>
          <a:stretch>
            <a:fillRect/>
          </a:stretch>
        </p:blipFill>
        <p:spPr bwMode="auto">
          <a:xfrm>
            <a:off x="681238" y="1916832"/>
            <a:ext cx="5296319" cy="4032448"/>
          </a:xfrm>
          <a:prstGeom prst="rect">
            <a:avLst/>
          </a:prstGeom>
          <a:noFill/>
          <a:ln w="9525">
            <a:noFill/>
            <a:miter lim="800000"/>
            <a:headEnd/>
            <a:tailEnd/>
          </a:ln>
        </p:spPr>
      </p:pic>
      <p:sp>
        <p:nvSpPr>
          <p:cNvPr id="10" name="CasellaDiTesto 9"/>
          <p:cNvSpPr txBox="1"/>
          <p:nvPr/>
        </p:nvSpPr>
        <p:spPr>
          <a:xfrm>
            <a:off x="1835696" y="2708920"/>
            <a:ext cx="216024" cy="338554"/>
          </a:xfrm>
          <a:prstGeom prst="rect">
            <a:avLst/>
          </a:prstGeom>
          <a:solidFill>
            <a:schemeClr val="bg1"/>
          </a:solidFill>
        </p:spPr>
        <p:txBody>
          <a:bodyPr wrap="square" rtlCol="0">
            <a:spAutoFit/>
          </a:bodyPr>
          <a:lstStyle/>
          <a:p>
            <a:r>
              <a:rPr lang="it-IT" sz="1600" b="1" dirty="0">
                <a:latin typeface="Times New Roman" pitchFamily="18" charset="0"/>
                <a:cs typeface="Times New Roman" pitchFamily="18" charset="0"/>
              </a:rPr>
              <a:t>k</a:t>
            </a:r>
          </a:p>
        </p:txBody>
      </p:sp>
      <p:sp>
        <p:nvSpPr>
          <p:cNvPr id="11" name="CasellaDiTesto 10"/>
          <p:cNvSpPr txBox="1"/>
          <p:nvPr/>
        </p:nvSpPr>
        <p:spPr>
          <a:xfrm>
            <a:off x="3851920" y="2852936"/>
            <a:ext cx="288032" cy="338554"/>
          </a:xfrm>
          <a:prstGeom prst="rect">
            <a:avLst/>
          </a:prstGeom>
          <a:solidFill>
            <a:schemeClr val="bg1"/>
          </a:solidFill>
        </p:spPr>
        <p:txBody>
          <a:bodyPr wrap="square" rtlCol="0">
            <a:spAutoFit/>
          </a:bodyPr>
          <a:lstStyle/>
          <a:p>
            <a:r>
              <a:rPr lang="it-IT" sz="1600" b="1" dirty="0">
                <a:latin typeface="Times New Roman" pitchFamily="18" charset="0"/>
                <a:cs typeface="Times New Roman" pitchFamily="18" charset="0"/>
              </a:rPr>
              <a:t>c</a:t>
            </a:r>
          </a:p>
        </p:txBody>
      </p:sp>
      <p:sp>
        <p:nvSpPr>
          <p:cNvPr id="12" name="CasellaDiTesto 11"/>
          <p:cNvSpPr txBox="1"/>
          <p:nvPr/>
        </p:nvSpPr>
        <p:spPr>
          <a:xfrm>
            <a:off x="6156176" y="2636912"/>
            <a:ext cx="2364749" cy="400110"/>
          </a:xfrm>
          <a:prstGeom prst="rect">
            <a:avLst/>
          </a:prstGeom>
          <a:noFill/>
        </p:spPr>
        <p:txBody>
          <a:bodyPr wrap="square" rtlCol="0">
            <a:spAutoFit/>
          </a:bodyPr>
          <a:lstStyle/>
          <a:p>
            <a:pPr algn="ctr" eaLnBrk="1" fontAlgn="auto" hangingPunct="1">
              <a:spcBef>
                <a:spcPts val="0"/>
              </a:spcBef>
              <a:spcAft>
                <a:spcPts val="0"/>
              </a:spcAft>
            </a:pPr>
            <a:r>
              <a:rPr lang="it-IT" sz="2000" b="1" dirty="0">
                <a:solidFill>
                  <a:srgbClr val="002060"/>
                </a:solidFill>
                <a:latin typeface="Times New Roman" panose="02020603050405020304" pitchFamily="18" charset="0"/>
                <a:ea typeface="+mn-ea"/>
                <a:cs typeface="Times New Roman" panose="02020603050405020304" pitchFamily="18" charset="0"/>
              </a:rPr>
              <a:t>Beryllium</a:t>
            </a:r>
          </a:p>
        </p:txBody>
      </p:sp>
      <p:sp>
        <p:nvSpPr>
          <p:cNvPr id="13" name="CasellaDiTesto 12"/>
          <p:cNvSpPr txBox="1"/>
          <p:nvPr/>
        </p:nvSpPr>
        <p:spPr>
          <a:xfrm>
            <a:off x="5868144" y="3068960"/>
            <a:ext cx="3096344" cy="2585323"/>
          </a:xfrm>
          <a:prstGeom prst="rect">
            <a:avLst/>
          </a:prstGeom>
          <a:noFill/>
        </p:spPr>
        <p:txBody>
          <a:bodyPr wrap="square" rtlCol="0">
            <a:spAutoFit/>
          </a:bodyPr>
          <a:lstStyle/>
          <a:p>
            <a:pPr algn="just"/>
            <a:r>
              <a:rPr lang="it-IT" sz="1200" b="1" dirty="0" err="1">
                <a:latin typeface="Times New Roman" pitchFamily="18" charset="0"/>
                <a:cs typeface="Times New Roman" pitchFamily="18" charset="0"/>
              </a:rPr>
              <a:t>References</a:t>
            </a:r>
            <a:endParaRPr lang="it-IT" sz="1200" dirty="0">
              <a:latin typeface="Times New Roman" pitchFamily="18" charset="0"/>
              <a:cs typeface="Times New Roman" pitchFamily="18" charset="0"/>
            </a:endParaRPr>
          </a:p>
          <a:p>
            <a:pPr lvl="0" algn="just">
              <a:buFont typeface="Arial" pitchFamily="34" charset="0"/>
              <a:buChar char="•"/>
            </a:pPr>
            <a:r>
              <a:rPr lang="en-US" sz="1000" dirty="0">
                <a:latin typeface="Times New Roman" pitchFamily="18" charset="0"/>
                <a:cs typeface="Times New Roman" pitchFamily="18" charset="0"/>
              </a:rPr>
              <a:t> </a:t>
            </a:r>
            <a:r>
              <a:rPr lang="en-US" sz="1000" dirty="0" err="1">
                <a:latin typeface="Times New Roman" pitchFamily="18" charset="0"/>
                <a:cs typeface="Times New Roman" pitchFamily="18" charset="0"/>
              </a:rPr>
              <a:t>Goodfellow</a:t>
            </a:r>
            <a:r>
              <a:rPr lang="en-US" sz="1000" dirty="0">
                <a:latin typeface="Times New Roman" pitchFamily="18" charset="0"/>
                <a:cs typeface="Times New Roman" pitchFamily="18" charset="0"/>
              </a:rPr>
              <a:t>. Metals, Alloys, Compounds, Ceramics, Polymers, Composites. </a:t>
            </a:r>
            <a:r>
              <a:rPr lang="it-IT" sz="1000" dirty="0" err="1">
                <a:latin typeface="Times New Roman" pitchFamily="18" charset="0"/>
                <a:cs typeface="Times New Roman" pitchFamily="18" charset="0"/>
              </a:rPr>
              <a:t>Catalogue</a:t>
            </a:r>
            <a:r>
              <a:rPr lang="it-IT" sz="1000" dirty="0">
                <a:latin typeface="Times New Roman" pitchFamily="18" charset="0"/>
                <a:cs typeface="Times New Roman" pitchFamily="18" charset="0"/>
              </a:rPr>
              <a:t> 1993/94.</a:t>
            </a:r>
          </a:p>
          <a:p>
            <a:pPr lvl="0" algn="just">
              <a:buFont typeface="Arial" pitchFamily="34" charset="0"/>
              <a:buChar char="•"/>
            </a:pPr>
            <a:r>
              <a:rPr lang="en-US" sz="1000" dirty="0">
                <a:latin typeface="Times New Roman" pitchFamily="18" charset="0"/>
                <a:cs typeface="Times New Roman" pitchFamily="18" charset="0"/>
              </a:rPr>
              <a:t> J. Phys. Chem. Ref. Data, Vol. 14, Suppl. </a:t>
            </a:r>
            <a:r>
              <a:rPr lang="it-IT" sz="1000" dirty="0">
                <a:latin typeface="Times New Roman" pitchFamily="18" charset="0"/>
                <a:cs typeface="Times New Roman" pitchFamily="18" charset="0"/>
              </a:rPr>
              <a:t>1, 1985, </a:t>
            </a:r>
            <a:r>
              <a:rPr lang="it-IT" sz="1000" dirty="0" err="1">
                <a:latin typeface="Times New Roman" pitchFamily="18" charset="0"/>
                <a:cs typeface="Times New Roman" pitchFamily="18" charset="0"/>
              </a:rPr>
              <a:t>pg</a:t>
            </a:r>
            <a:r>
              <a:rPr lang="it-IT" sz="1000" dirty="0">
                <a:latin typeface="Times New Roman" pitchFamily="18" charset="0"/>
                <a:cs typeface="Times New Roman" pitchFamily="18" charset="0"/>
              </a:rPr>
              <a:t> 354 (JANAF).</a:t>
            </a:r>
          </a:p>
          <a:p>
            <a:pPr lvl="0" algn="just">
              <a:buFont typeface="Arial" pitchFamily="34" charset="0"/>
              <a:buChar char="•"/>
            </a:pPr>
            <a:r>
              <a:rPr lang="en-US" sz="1000" dirty="0">
                <a:latin typeface="Times New Roman" pitchFamily="18" charset="0"/>
                <a:cs typeface="Times New Roman" pitchFamily="18" charset="0"/>
              </a:rPr>
              <a:t> </a:t>
            </a:r>
            <a:r>
              <a:rPr lang="en-US" sz="1000" dirty="0" err="1">
                <a:latin typeface="Times New Roman" pitchFamily="18" charset="0"/>
                <a:cs typeface="Times New Roman" pitchFamily="18" charset="0"/>
              </a:rPr>
              <a:t>Thermophysical</a:t>
            </a:r>
            <a:r>
              <a:rPr lang="en-US" sz="1000" dirty="0">
                <a:latin typeface="Times New Roman" pitchFamily="18" charset="0"/>
                <a:cs typeface="Times New Roman" pitchFamily="18" charset="0"/>
              </a:rPr>
              <a:t> Properties of High Temp. Solid Materials Vol. 1, pt 1, pg 55 - 59.</a:t>
            </a:r>
            <a:endParaRPr lang="it-IT" sz="1000" dirty="0">
              <a:latin typeface="Times New Roman" pitchFamily="18" charset="0"/>
              <a:cs typeface="Times New Roman" pitchFamily="18" charset="0"/>
            </a:endParaRPr>
          </a:p>
          <a:p>
            <a:pPr lvl="0" algn="just">
              <a:buFont typeface="Arial" pitchFamily="34" charset="0"/>
              <a:buChar char="•"/>
            </a:pPr>
            <a:r>
              <a:rPr lang="en-US" sz="1000" dirty="0">
                <a:latin typeface="Times New Roman" pitchFamily="18" charset="0"/>
                <a:cs typeface="Times New Roman" pitchFamily="18" charset="0"/>
              </a:rPr>
              <a:t> Status Report, </a:t>
            </a:r>
            <a:r>
              <a:rPr lang="en-US" sz="1000" dirty="0" err="1">
                <a:latin typeface="Times New Roman" pitchFamily="18" charset="0"/>
                <a:cs typeface="Times New Roman" pitchFamily="18" charset="0"/>
              </a:rPr>
              <a:t>KfK</a:t>
            </a:r>
            <a:r>
              <a:rPr lang="en-US" sz="1000" dirty="0">
                <a:latin typeface="Times New Roman" pitchFamily="18" charset="0"/>
                <a:cs typeface="Times New Roman" pitchFamily="18" charset="0"/>
              </a:rPr>
              <a:t> Contribution to the Development of : Demo-Relevant Test Blankets for NET/ITER, October 1991, pg 264 - 266.</a:t>
            </a:r>
            <a:endParaRPr lang="it-IT" sz="1000" dirty="0">
              <a:latin typeface="Times New Roman" pitchFamily="18" charset="0"/>
              <a:cs typeface="Times New Roman" pitchFamily="18" charset="0"/>
            </a:endParaRPr>
          </a:p>
          <a:p>
            <a:pPr lvl="0" algn="just">
              <a:buFont typeface="Arial" pitchFamily="34" charset="0"/>
              <a:buChar char="•"/>
            </a:pPr>
            <a:r>
              <a:rPr lang="en-US" sz="1000" dirty="0">
                <a:latin typeface="Times New Roman" pitchFamily="18" charset="0"/>
                <a:cs typeface="Times New Roman" pitchFamily="18" charset="0"/>
              </a:rPr>
              <a:t> </a:t>
            </a:r>
            <a:r>
              <a:rPr lang="en-US" sz="1000" dirty="0" err="1">
                <a:latin typeface="Times New Roman" pitchFamily="18" charset="0"/>
                <a:cs typeface="Times New Roman" pitchFamily="18" charset="0"/>
              </a:rPr>
              <a:t>Modelling</a:t>
            </a:r>
            <a:r>
              <a:rPr lang="en-US" sz="1000" dirty="0">
                <a:latin typeface="Times New Roman" pitchFamily="18" charset="0"/>
                <a:cs typeface="Times New Roman" pitchFamily="18" charset="0"/>
              </a:rPr>
              <a:t>, Analysis and Experiments for Fusion Nuclear Technology. </a:t>
            </a:r>
            <a:r>
              <a:rPr lang="it-IT" sz="1000" dirty="0">
                <a:latin typeface="Times New Roman" pitchFamily="18" charset="0"/>
                <a:cs typeface="Times New Roman" pitchFamily="18" charset="0"/>
              </a:rPr>
              <a:t>FNT Progress Report : </a:t>
            </a:r>
            <a:r>
              <a:rPr lang="it-IT" sz="1000" dirty="0" err="1">
                <a:latin typeface="Times New Roman" pitchFamily="18" charset="0"/>
                <a:cs typeface="Times New Roman" pitchFamily="18" charset="0"/>
              </a:rPr>
              <a:t>Modelling</a:t>
            </a:r>
            <a:r>
              <a:rPr lang="it-IT" sz="1000" dirty="0">
                <a:latin typeface="Times New Roman" pitchFamily="18" charset="0"/>
                <a:cs typeface="Times New Roman" pitchFamily="18" charset="0"/>
              </a:rPr>
              <a:t> and finesse, </a:t>
            </a:r>
            <a:r>
              <a:rPr lang="it-IT" sz="1000" dirty="0" err="1">
                <a:latin typeface="Times New Roman" pitchFamily="18" charset="0"/>
                <a:cs typeface="Times New Roman" pitchFamily="18" charset="0"/>
              </a:rPr>
              <a:t>January</a:t>
            </a:r>
            <a:r>
              <a:rPr lang="it-IT" sz="1000" dirty="0">
                <a:latin typeface="Times New Roman" pitchFamily="18" charset="0"/>
                <a:cs typeface="Times New Roman" pitchFamily="18" charset="0"/>
              </a:rPr>
              <a:t> 1987, </a:t>
            </a:r>
            <a:r>
              <a:rPr lang="it-IT" sz="1000" dirty="0" err="1">
                <a:latin typeface="Times New Roman" pitchFamily="18" charset="0"/>
                <a:cs typeface="Times New Roman" pitchFamily="18" charset="0"/>
              </a:rPr>
              <a:t>Chapter</a:t>
            </a:r>
            <a:r>
              <a:rPr lang="it-IT" sz="1000" dirty="0">
                <a:latin typeface="Times New Roman" pitchFamily="18" charset="0"/>
                <a:cs typeface="Times New Roman" pitchFamily="18" charset="0"/>
              </a:rPr>
              <a:t> 2.2.</a:t>
            </a:r>
          </a:p>
          <a:p>
            <a:pPr lvl="0" algn="just">
              <a:buFont typeface="Arial" pitchFamily="34" charset="0"/>
              <a:buChar char="•"/>
            </a:pPr>
            <a:r>
              <a:rPr lang="en-US" sz="1000" dirty="0">
                <a:latin typeface="Times New Roman" pitchFamily="18" charset="0"/>
                <a:cs typeface="Times New Roman" pitchFamily="18" charset="0"/>
              </a:rPr>
              <a:t> Eric A. </a:t>
            </a:r>
            <a:r>
              <a:rPr lang="en-US" sz="1000" dirty="0" err="1">
                <a:latin typeface="Times New Roman" pitchFamily="18" charset="0"/>
                <a:cs typeface="Times New Roman" pitchFamily="18" charset="0"/>
              </a:rPr>
              <a:t>Brandes</a:t>
            </a:r>
            <a:r>
              <a:rPr lang="en-US" sz="1000" dirty="0">
                <a:latin typeface="Times New Roman" pitchFamily="18" charset="0"/>
                <a:cs typeface="Times New Roman" pitchFamily="18" charset="0"/>
              </a:rPr>
              <a:t>. </a:t>
            </a:r>
            <a:r>
              <a:rPr lang="en-US" sz="1000" dirty="0" err="1">
                <a:latin typeface="Times New Roman" pitchFamily="18" charset="0"/>
                <a:cs typeface="Times New Roman" pitchFamily="18" charset="0"/>
              </a:rPr>
              <a:t>Smithells</a:t>
            </a:r>
            <a:r>
              <a:rPr lang="en-US" sz="1000" dirty="0">
                <a:latin typeface="Times New Roman" pitchFamily="18" charset="0"/>
                <a:cs typeface="Times New Roman" pitchFamily="18" charset="0"/>
              </a:rPr>
              <a:t> Metals Reference Book, Sixth Edition, Chapter 14, pp 1 - 3.</a:t>
            </a:r>
            <a:endParaRPr lang="it-IT" sz="1000" dirty="0">
              <a:latin typeface="Times New Roman" pitchFamily="18" charset="0"/>
              <a:cs typeface="Times New Roman" pitchFamily="18" charset="0"/>
            </a:endParaRPr>
          </a:p>
          <a:p>
            <a:endParaRPr lang="it-IT" sz="1000" dirty="0">
              <a:latin typeface="Times New Roman" pitchFamily="18" charset="0"/>
              <a:cs typeface="Times New Roman" pitchFamily="18" charset="0"/>
            </a:endParaRPr>
          </a:p>
        </p:txBody>
      </p:sp>
      <p:sp>
        <p:nvSpPr>
          <p:cNvPr id="15" name="Rettangolo 14"/>
          <p:cNvSpPr/>
          <p:nvPr/>
        </p:nvSpPr>
        <p:spPr>
          <a:xfrm>
            <a:off x="899592" y="5517232"/>
            <a:ext cx="4896544"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
          <p:cNvSpPr>
            <a:spLocks noChangeArrowheads="1"/>
          </p:cNvSpPr>
          <p:nvPr/>
        </p:nvSpPr>
        <p:spPr bwMode="auto">
          <a:xfrm>
            <a:off x="0" y="0"/>
            <a:ext cx="9144000" cy="908720"/>
          </a:xfrm>
          <a:prstGeom prst="rect">
            <a:avLst/>
          </a:prstGeom>
          <a:solidFill>
            <a:srgbClr val="1F06D4"/>
          </a:solidFill>
          <a:ln w="9525">
            <a:noFill/>
            <a:miter lim="800000"/>
            <a:headEnd/>
            <a:tailEnd/>
          </a:ln>
        </p:spPr>
        <p:txBody>
          <a:bodyPr wrap="none" anchor="ctr"/>
          <a:lstStyle/>
          <a:p>
            <a:pPr eaLnBrk="0" fontAlgn="base" hangingPunct="0">
              <a:spcBef>
                <a:spcPct val="0"/>
              </a:spcBef>
              <a:spcAft>
                <a:spcPct val="0"/>
              </a:spcAft>
            </a:pPr>
            <a:endParaRPr lang="it-IT" sz="900" dirty="0">
              <a:solidFill>
                <a:srgbClr val="FFFFFF"/>
              </a:solidFill>
            </a:endParaRPr>
          </a:p>
        </p:txBody>
      </p:sp>
      <p:sp>
        <p:nvSpPr>
          <p:cNvPr id="3" name="CasellaDiTesto 2"/>
          <p:cNvSpPr txBox="1"/>
          <p:nvPr/>
        </p:nvSpPr>
        <p:spPr>
          <a:xfrm>
            <a:off x="179512" y="188640"/>
            <a:ext cx="8496944" cy="430887"/>
          </a:xfrm>
          <a:prstGeom prst="rect">
            <a:avLst/>
          </a:prstGeom>
          <a:noFill/>
        </p:spPr>
        <p:txBody>
          <a:bodyPr wrap="square" rtlCol="0">
            <a:spAutoFit/>
          </a:bodyPr>
          <a:lstStyle/>
          <a:p>
            <a:pPr algn="ctr"/>
            <a:r>
              <a:rPr lang="en-US" sz="2200" b="1" dirty="0">
                <a:solidFill>
                  <a:schemeClr val="bg1"/>
                </a:solidFill>
                <a:latin typeface="Times New Roman" pitchFamily="18" charset="0"/>
                <a:cs typeface="Times New Roman" pitchFamily="18" charset="0"/>
              </a:rPr>
              <a:t>Numerical model for temperature variation inside the material</a:t>
            </a:r>
            <a:endParaRPr lang="it-IT" sz="2200" b="1" dirty="0">
              <a:solidFill>
                <a:schemeClr val="bg1"/>
              </a:solidFill>
              <a:latin typeface="Times New Roman"/>
            </a:endParaRPr>
          </a:p>
        </p:txBody>
      </p:sp>
      <p:sp>
        <p:nvSpPr>
          <p:cNvPr id="4" name="Segnaposto data 1"/>
          <p:cNvSpPr>
            <a:spLocks noGrp="1"/>
          </p:cNvSpPr>
          <p:nvPr>
            <p:ph type="dt" sz="half" idx="10"/>
          </p:nvPr>
        </p:nvSpPr>
        <p:spPr>
          <a:xfrm>
            <a:off x="6012160" y="6093296"/>
            <a:ext cx="1224136" cy="457200"/>
          </a:xfrm>
        </p:spPr>
        <p:txBody>
          <a:bodyPr/>
          <a:lstStyle/>
          <a:p>
            <a:pPr>
              <a:defRPr/>
            </a:pPr>
            <a:fld id="{A0831E43-0642-4BBF-B803-5474E1966D67}" type="datetime1">
              <a:rPr lang="en-GB" sz="1200" smtClean="0">
                <a:solidFill>
                  <a:schemeClr val="tx1"/>
                </a:solidFill>
                <a:latin typeface="Times New Roman" pitchFamily="18" charset="0"/>
                <a:cs typeface="Times New Roman" pitchFamily="18" charset="0"/>
              </a:rPr>
              <a:pPr>
                <a:defRPr/>
              </a:pPr>
              <a:t>09/07/2019</a:t>
            </a:fld>
            <a:endParaRPr lang="it-IT" sz="1200" dirty="0">
              <a:solidFill>
                <a:schemeClr val="tx1"/>
              </a:solidFill>
              <a:latin typeface="Times New Roman" pitchFamily="18" charset="0"/>
              <a:cs typeface="Times New Roman" pitchFamily="18" charset="0"/>
            </a:endParaRPr>
          </a:p>
        </p:txBody>
      </p:sp>
      <p:sp>
        <p:nvSpPr>
          <p:cNvPr id="5" name="Segnaposto piè di pagina 2"/>
          <p:cNvSpPr>
            <a:spLocks noGrp="1"/>
          </p:cNvSpPr>
          <p:nvPr>
            <p:ph type="ftr" sz="quarter" idx="11"/>
          </p:nvPr>
        </p:nvSpPr>
        <p:spPr>
          <a:xfrm>
            <a:off x="2455912" y="6093296"/>
            <a:ext cx="2895600" cy="457200"/>
          </a:xfrm>
        </p:spPr>
        <p:txBody>
          <a:bodyPr/>
          <a:lstStyle/>
          <a:p>
            <a:pPr>
              <a:defRPr/>
            </a:pPr>
            <a:r>
              <a:rPr lang="it-IT" sz="1200" dirty="0">
                <a:solidFill>
                  <a:schemeClr val="tx1"/>
                </a:solidFill>
                <a:latin typeface="Times New Roman" pitchFamily="18" charset="0"/>
                <a:cs typeface="Times New Roman" pitchFamily="18" charset="0"/>
              </a:rPr>
              <a:t>HiRadMat  Workshop</a:t>
            </a:r>
          </a:p>
        </p:txBody>
      </p:sp>
      <p:sp>
        <p:nvSpPr>
          <p:cNvPr id="6" name="Segnaposto numero diapositiva 3"/>
          <p:cNvSpPr>
            <a:spLocks noGrp="1"/>
          </p:cNvSpPr>
          <p:nvPr>
            <p:ph type="sldNum" sz="quarter" idx="12"/>
          </p:nvPr>
        </p:nvSpPr>
        <p:spPr>
          <a:xfrm>
            <a:off x="6588224" y="6093296"/>
            <a:ext cx="1905000" cy="457200"/>
          </a:xfrm>
        </p:spPr>
        <p:txBody>
          <a:bodyPr/>
          <a:lstStyle/>
          <a:p>
            <a:pPr>
              <a:defRPr/>
            </a:pPr>
            <a:r>
              <a:rPr lang="it-IT" sz="1200" dirty="0" err="1">
                <a:solidFill>
                  <a:schemeClr val="tx1"/>
                </a:solidFill>
                <a:latin typeface="Times New Roman" pitchFamily="18" charset="0"/>
                <a:cs typeface="Times New Roman" pitchFamily="18" charset="0"/>
              </a:rPr>
              <a:t>Page</a:t>
            </a:r>
            <a:r>
              <a:rPr lang="it-IT" sz="1200" dirty="0">
                <a:solidFill>
                  <a:schemeClr val="tx1"/>
                </a:solidFill>
                <a:latin typeface="Times New Roman" pitchFamily="18" charset="0"/>
                <a:cs typeface="Times New Roman" pitchFamily="18" charset="0"/>
              </a:rPr>
              <a:t> </a:t>
            </a:r>
            <a:fld id="{4010DC47-702F-49A1-8BDF-7A4E112FDA6B}" type="slidenum">
              <a:rPr lang="it-IT" sz="1200" smtClean="0">
                <a:solidFill>
                  <a:schemeClr val="tx1"/>
                </a:solidFill>
                <a:latin typeface="Times New Roman" pitchFamily="18" charset="0"/>
                <a:cs typeface="Times New Roman" pitchFamily="18" charset="0"/>
              </a:rPr>
              <a:pPr>
                <a:defRPr/>
              </a:pPr>
              <a:t>9</a:t>
            </a:fld>
            <a:endParaRPr lang="it-IT" sz="1200" dirty="0">
              <a:solidFill>
                <a:schemeClr val="tx1"/>
              </a:solidFill>
              <a:latin typeface="Times New Roman" pitchFamily="18" charset="0"/>
              <a:cs typeface="Times New Roman" pitchFamily="18" charset="0"/>
            </a:endParaRPr>
          </a:p>
        </p:txBody>
      </p:sp>
      <p:pic>
        <p:nvPicPr>
          <p:cNvPr id="7" name="Picture 25"/>
          <p:cNvPicPr/>
          <p:nvPr/>
        </p:nvPicPr>
        <p:blipFill>
          <a:blip r:embed="rId2" cstate="print"/>
          <a:stretch>
            <a:fillRect/>
          </a:stretch>
        </p:blipFill>
        <p:spPr>
          <a:xfrm>
            <a:off x="4211961" y="3717032"/>
            <a:ext cx="4932039" cy="2592287"/>
          </a:xfrm>
          <a:prstGeom prst="rect">
            <a:avLst/>
          </a:prstGeom>
        </p:spPr>
      </p:pic>
      <p:pic>
        <p:nvPicPr>
          <p:cNvPr id="8" name="Picture 24"/>
          <p:cNvPicPr/>
          <p:nvPr/>
        </p:nvPicPr>
        <p:blipFill>
          <a:blip r:embed="rId3" cstate="print"/>
          <a:stretch>
            <a:fillRect/>
          </a:stretch>
        </p:blipFill>
        <p:spPr>
          <a:xfrm>
            <a:off x="0" y="980728"/>
            <a:ext cx="5688632" cy="3216969"/>
          </a:xfrm>
          <a:prstGeom prst="rect">
            <a:avLst/>
          </a:prstGeom>
        </p:spPr>
      </p:pic>
      <p:sp>
        <p:nvSpPr>
          <p:cNvPr id="9" name="CasellaDiTesto 8"/>
          <p:cNvSpPr txBox="1"/>
          <p:nvPr/>
        </p:nvSpPr>
        <p:spPr>
          <a:xfrm>
            <a:off x="467544" y="4149080"/>
            <a:ext cx="4067944" cy="184665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i</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scan</a:t>
            </a:r>
            <a:r>
              <a:rPr lang="it-IT" sz="1200" dirty="0">
                <a:solidFill>
                  <a:prstClr val="black"/>
                </a:solidFill>
                <a:latin typeface="Times New Roman" pitchFamily="18" charset="0"/>
                <a:cs typeface="Times New Roman" pitchFamily="18" charset="0"/>
              </a:rPr>
              <a:t> </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on</a:t>
            </a:r>
            <a:r>
              <a:rPr kumimoji="0" lang="it-IT" sz="1200" b="0" i="0" u="none" strike="noStrike" kern="1200" cap="none" spc="0" normalizeH="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r, </a:t>
            </a:r>
            <a:r>
              <a:rPr kumimoji="0" lang="it-IT" sz="1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j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scan</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on z</a:t>
            </a:r>
          </a:p>
          <a:p>
            <a:pPr lvl="0">
              <a:defRPr/>
            </a:pPr>
            <a:r>
              <a:rPr kumimoji="0" lang="el-GR" sz="1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Δ</a:t>
            </a:r>
            <a:r>
              <a:rPr kumimoji="0" lang="it-IT" sz="1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a:t>
            </a:r>
            <a:r>
              <a:rPr lang="it-IT" sz="1200" b="1" baseline="-25000" dirty="0">
                <a:solidFill>
                  <a:prstClr val="black"/>
                </a:solidFill>
                <a:latin typeface="Times New Roman" pitchFamily="18" charset="0"/>
                <a:cs typeface="Times New Roman" pitchFamily="18" charset="0"/>
              </a:rPr>
              <a:t>i,j</a:t>
            </a:r>
            <a:r>
              <a:rPr kumimoji="0" lang="it-IT" sz="1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temperature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time</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t’, </a:t>
            </a:r>
            <a:r>
              <a:rPr kumimoji="0" lang="el-GR" sz="1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Δ</a:t>
            </a:r>
            <a:r>
              <a:rPr kumimoji="0" lang="it-IT" sz="1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a:t>
            </a:r>
            <a:r>
              <a:rPr lang="it-IT" sz="1200" b="1" baseline="-25000" dirty="0">
                <a:solidFill>
                  <a:prstClr val="black"/>
                </a:solidFill>
                <a:latin typeface="Times New Roman" pitchFamily="18" charset="0"/>
                <a:cs typeface="Times New Roman" pitchFamily="18" charset="0"/>
              </a:rPr>
              <a:t>i,j</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time</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W</a:t>
            </a:r>
            <a:r>
              <a:rPr kumimoji="0" lang="it-IT" sz="1200" b="1" i="0" u="none" strike="noStrike" kern="1200" cap="none" spc="0" normalizeH="0" baseline="-25000" noProof="0" dirty="0" err="1">
                <a:ln>
                  <a:noFill/>
                </a:ln>
                <a:solidFill>
                  <a:prstClr val="black"/>
                </a:solidFill>
                <a:effectLst/>
                <a:uLnTx/>
                <a:uFillTx/>
                <a:latin typeface="Times New Roman" pitchFamily="18" charset="0"/>
                <a:ea typeface="+mn-ea"/>
                <a:cs typeface="Times New Roman" pitchFamily="18" charset="0"/>
              </a:rPr>
              <a:t>i</a:t>
            </a:r>
            <a:r>
              <a:rPr kumimoji="0" lang="it-IT" sz="1200" b="1" i="0" u="none" strike="noStrike" kern="1200" cap="none" spc="0" normalizeH="0" baseline="-25000" noProof="0" dirty="0">
                <a:ln>
                  <a:noFill/>
                </a:ln>
                <a:solidFill>
                  <a:prstClr val="black"/>
                </a:solidFill>
                <a:effectLst/>
                <a:uLnTx/>
                <a:uFillTx/>
                <a:latin typeface="Times New Roman" pitchFamily="18" charset="0"/>
                <a:ea typeface="+mn-ea"/>
                <a:cs typeface="Times New Roman" pitchFamily="18" charset="0"/>
              </a:rPr>
              <a:t>,j</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power</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deposited</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in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element</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i,j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Φ</a:t>
            </a:r>
            <a:r>
              <a:rPr kumimoji="0" lang="it-IT" sz="1200" b="1" i="0" u="none" strike="noStrike" kern="1200" cap="none" spc="0" normalizeH="0" baseline="-25000" noProof="0" dirty="0" err="1">
                <a:ln>
                  <a:noFill/>
                </a:ln>
                <a:solidFill>
                  <a:prstClr val="black"/>
                </a:solidFill>
                <a:effectLst/>
                <a:uLnTx/>
                <a:uFillTx/>
                <a:latin typeface="Times New Roman" pitchFamily="18" charset="0"/>
                <a:ea typeface="+mn-ea"/>
                <a:cs typeface="Times New Roman" pitchFamily="18" charset="0"/>
              </a:rPr>
              <a:t>net</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heat</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flow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exchanged</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by</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the </a:t>
            </a:r>
            <a:r>
              <a:rPr kumimoji="0" lang="it-IT" sz="1200" b="0" i="0" u="none" strike="noStrike" kern="1200" cap="none" spc="0" normalizeH="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noProof="0" dirty="0" err="1">
                <a:ln>
                  <a:noFill/>
                </a:ln>
                <a:solidFill>
                  <a:prstClr val="black"/>
                </a:solidFill>
                <a:effectLst/>
                <a:uLnTx/>
                <a:uFillTx/>
                <a:latin typeface="Times New Roman" pitchFamily="18" charset="0"/>
                <a:ea typeface="+mn-ea"/>
                <a:cs typeface="Times New Roman" pitchFamily="18" charset="0"/>
              </a:rPr>
              <a:t>element</a:t>
            </a:r>
            <a:r>
              <a:rPr kumimoji="0" lang="it-IT" sz="1200" b="0" i="0" u="none" strike="noStrike" kern="1200" cap="none" spc="0" normalizeH="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i,j in the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time</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unit</a:t>
            </a:r>
            <a:endPar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Δ</a:t>
            </a:r>
            <a:r>
              <a:rPr kumimoji="0" lang="it-IT" sz="1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t</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time</a:t>
            </a:r>
            <a:r>
              <a:rPr kumimoji="0" lang="it-IT" sz="1200" b="0" i="0" u="none" strike="noStrike" kern="1200" cap="none" spc="0" normalizeH="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noProof="0" dirty="0" err="1">
                <a:ln>
                  <a:noFill/>
                </a:ln>
                <a:solidFill>
                  <a:prstClr val="black"/>
                </a:solidFill>
                <a:effectLst/>
                <a:uLnTx/>
                <a:uFillTx/>
                <a:latin typeface="Times New Roman" pitchFamily="18" charset="0"/>
                <a:ea typeface="+mn-ea"/>
                <a:cs typeface="Times New Roman" pitchFamily="18" charset="0"/>
              </a:rPr>
              <a:t>lapse</a:t>
            </a:r>
            <a:endPar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V</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element</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volume i,j</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l-GR" sz="1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ρ</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density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C</a:t>
            </a:r>
            <a:r>
              <a:rPr kumimoji="0" lang="it-IT" sz="1200" b="1" i="0" u="none" strike="noStrike" kern="1200" cap="none" spc="0" normalizeH="0" baseline="-25000" noProof="0" dirty="0" err="1">
                <a:ln>
                  <a:noFill/>
                </a:ln>
                <a:solidFill>
                  <a:prstClr val="black"/>
                </a:solidFill>
                <a:effectLst/>
                <a:uLnTx/>
                <a:uFillTx/>
                <a:latin typeface="Times New Roman" pitchFamily="18" charset="0"/>
                <a:ea typeface="+mn-ea"/>
                <a:cs typeface="Times New Roman" pitchFamily="18" charset="0"/>
              </a:rPr>
              <a:t>p</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specific</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heat</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D</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thermal</a:t>
            </a:r>
            <a:r>
              <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rPr>
              <a:t> </a:t>
            </a:r>
            <a:r>
              <a:rPr kumimoji="0" lang="it-IT" sz="1200" b="0" i="0" u="none" strike="noStrike" kern="1200" cap="none" spc="0" normalizeH="0" baseline="0" noProof="0" dirty="0" err="1">
                <a:ln>
                  <a:noFill/>
                </a:ln>
                <a:solidFill>
                  <a:prstClr val="black"/>
                </a:solidFill>
                <a:effectLst/>
                <a:uLnTx/>
                <a:uFillTx/>
                <a:latin typeface="Times New Roman" pitchFamily="18" charset="0"/>
                <a:ea typeface="+mn-ea"/>
                <a:cs typeface="Times New Roman" pitchFamily="18" charset="0"/>
              </a:rPr>
              <a:t>diffusivity</a:t>
            </a:r>
            <a:endParaRPr kumimoji="0" lang="it-IT" sz="1200" b="0" i="0" u="none" strike="noStrike" kern="1200" cap="none" spc="0" normalizeH="0" baseline="0" noProof="0" dirty="0">
              <a:ln>
                <a:noFill/>
              </a:ln>
              <a:solidFill>
                <a:prstClr val="black"/>
              </a:solidFill>
              <a:effectLst/>
              <a:uLnTx/>
              <a:uFillTx/>
              <a:latin typeface="Times New Roman" pitchFamily="18" charset="0"/>
              <a:ea typeface="+mn-ea"/>
              <a:cs typeface="Times New Roman" pitchFamily="18" charset="0"/>
            </a:endParaRPr>
          </a:p>
        </p:txBody>
      </p:sp>
      <p:pic>
        <p:nvPicPr>
          <p:cNvPr id="98306" name="Picture 2"/>
          <p:cNvPicPr>
            <a:picLocks noChangeAspect="1" noChangeArrowheads="1"/>
          </p:cNvPicPr>
          <p:nvPr/>
        </p:nvPicPr>
        <p:blipFill>
          <a:blip r:embed="rId4" cstate="print"/>
          <a:srcRect/>
          <a:stretch>
            <a:fillRect/>
          </a:stretch>
        </p:blipFill>
        <p:spPr bwMode="auto">
          <a:xfrm>
            <a:off x="5868144" y="1412776"/>
            <a:ext cx="3066635" cy="1008112"/>
          </a:xfrm>
          <a:prstGeom prst="rect">
            <a:avLst/>
          </a:prstGeom>
          <a:noFill/>
          <a:ln w="9525">
            <a:noFill/>
            <a:miter lim="800000"/>
            <a:headEnd/>
            <a:tailEnd/>
          </a:ln>
        </p:spPr>
      </p:pic>
      <p:sp>
        <p:nvSpPr>
          <p:cNvPr id="11" name="CasellaDiTesto 10"/>
          <p:cNvSpPr txBox="1"/>
          <p:nvPr/>
        </p:nvSpPr>
        <p:spPr>
          <a:xfrm>
            <a:off x="6084168" y="980728"/>
            <a:ext cx="2808312" cy="369332"/>
          </a:xfrm>
          <a:prstGeom prst="rect">
            <a:avLst/>
          </a:prstGeom>
          <a:noFill/>
          <a:ln w="1905">
            <a:solidFill>
              <a:schemeClr val="tx1"/>
            </a:solidFill>
          </a:ln>
        </p:spPr>
        <p:txBody>
          <a:bodyPr wrap="square" rtlCol="0">
            <a:spAutoFit/>
          </a:bodyPr>
          <a:lstStyle/>
          <a:p>
            <a:pPr algn="ctr"/>
            <a:r>
              <a:rPr lang="it-IT" dirty="0" err="1">
                <a:latin typeface="Times New Roman" pitchFamily="18" charset="0"/>
                <a:cs typeface="Times New Roman" pitchFamily="18" charset="0"/>
              </a:rPr>
              <a:t>Basic</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model</a:t>
            </a:r>
            <a:r>
              <a:rPr lang="it-IT" dirty="0">
                <a:latin typeface="Times New Roman" pitchFamily="18" charset="0"/>
                <a:cs typeface="Times New Roman" pitchFamily="18" charset="0"/>
              </a:rPr>
              <a:t> </a:t>
            </a:r>
            <a:r>
              <a:rPr lang="it-IT" dirty="0" err="1">
                <a:latin typeface="Times New Roman" pitchFamily="18" charset="0"/>
                <a:cs typeface="Times New Roman" pitchFamily="18" charset="0"/>
              </a:rPr>
              <a:t>equation</a:t>
            </a:r>
            <a:endParaRPr lang="it-IT" dirty="0">
              <a:latin typeface="Times New Roman" pitchFamily="18" charset="0"/>
              <a:cs typeface="Times New Roman" pitchFamily="18" charset="0"/>
            </a:endParaRPr>
          </a:p>
        </p:txBody>
      </p:sp>
      <p:pic>
        <p:nvPicPr>
          <p:cNvPr id="12" name="Picture 3"/>
          <p:cNvPicPr>
            <a:picLocks noChangeAspect="1" noChangeArrowheads="1"/>
          </p:cNvPicPr>
          <p:nvPr/>
        </p:nvPicPr>
        <p:blipFill>
          <a:blip r:embed="rId5" cstate="print"/>
          <a:srcRect/>
          <a:stretch>
            <a:fillRect/>
          </a:stretch>
        </p:blipFill>
        <p:spPr bwMode="auto">
          <a:xfrm>
            <a:off x="7668344" y="2852936"/>
            <a:ext cx="1321154" cy="504055"/>
          </a:xfrm>
          <a:prstGeom prst="rect">
            <a:avLst/>
          </a:prstGeom>
          <a:noFill/>
          <a:ln w="9525">
            <a:noFill/>
            <a:miter lim="800000"/>
            <a:headEnd/>
            <a:tailEnd/>
          </a:ln>
        </p:spPr>
      </p:pic>
      <p:sp>
        <p:nvSpPr>
          <p:cNvPr id="13" name="CasellaDiTesto 12"/>
          <p:cNvSpPr txBox="1"/>
          <p:nvPr/>
        </p:nvSpPr>
        <p:spPr>
          <a:xfrm>
            <a:off x="5436096" y="2852936"/>
            <a:ext cx="2664296" cy="400110"/>
          </a:xfrm>
          <a:prstGeom prst="rect">
            <a:avLst/>
          </a:prstGeom>
          <a:noFill/>
        </p:spPr>
        <p:txBody>
          <a:bodyPr wrap="square" rtlCol="0">
            <a:spAutoFit/>
          </a:bodyPr>
          <a:lstStyle/>
          <a:p>
            <a:pPr algn="ctr"/>
            <a:r>
              <a:rPr lang="it-IT" sz="1000" dirty="0" err="1">
                <a:latin typeface="Times New Roman" pitchFamily="18" charset="0"/>
                <a:cs typeface="Times New Roman" pitchFamily="18" charset="0"/>
              </a:rPr>
              <a:t>Convergence</a:t>
            </a:r>
            <a:r>
              <a:rPr lang="it-IT" sz="1000" dirty="0">
                <a:latin typeface="Times New Roman" pitchFamily="18" charset="0"/>
                <a:cs typeface="Times New Roman" pitchFamily="18" charset="0"/>
              </a:rPr>
              <a:t> </a:t>
            </a:r>
            <a:r>
              <a:rPr lang="it-IT" sz="1000" dirty="0" err="1">
                <a:latin typeface="Times New Roman" pitchFamily="18" charset="0"/>
                <a:cs typeface="Times New Roman" pitchFamily="18" charset="0"/>
              </a:rPr>
              <a:t>condition</a:t>
            </a:r>
            <a:r>
              <a:rPr lang="it-IT" sz="1000" dirty="0">
                <a:latin typeface="Times New Roman" pitchFamily="18" charset="0"/>
                <a:cs typeface="Times New Roman" pitchFamily="18" charset="0"/>
              </a:rPr>
              <a:t> </a:t>
            </a:r>
          </a:p>
          <a:p>
            <a:pPr algn="ctr"/>
            <a:r>
              <a:rPr lang="it-IT" sz="1000" dirty="0">
                <a:solidFill>
                  <a:prstClr val="black"/>
                </a:solidFill>
                <a:latin typeface="Times New Roman" pitchFamily="18" charset="0"/>
                <a:cs typeface="Times New Roman" pitchFamily="18" charset="0"/>
              </a:rPr>
              <a:t>( Fourier </a:t>
            </a:r>
            <a:r>
              <a:rPr lang="it-IT" sz="1000" dirty="0" err="1">
                <a:solidFill>
                  <a:prstClr val="black"/>
                </a:solidFill>
                <a:latin typeface="Times New Roman" pitchFamily="18" charset="0"/>
                <a:cs typeface="Times New Roman" pitchFamily="18" charset="0"/>
              </a:rPr>
              <a:t>number</a:t>
            </a:r>
            <a:r>
              <a:rPr lang="it-IT" sz="1000" dirty="0">
                <a:solidFill>
                  <a:prstClr val="black"/>
                </a:solidFill>
                <a:latin typeface="Times New Roman" pitchFamily="18" charset="0"/>
                <a:cs typeface="Times New Roman" pitchFamily="18" charset="0"/>
              </a:rPr>
              <a:t> F</a:t>
            </a:r>
            <a:r>
              <a:rPr lang="it-IT" sz="1000" b="1" dirty="0">
                <a:solidFill>
                  <a:prstClr val="black"/>
                </a:solidFill>
                <a:latin typeface="Times New Roman" pitchFamily="18" charset="0"/>
                <a:cs typeface="Times New Roman" pitchFamily="18" charset="0"/>
              </a:rPr>
              <a:t>0</a:t>
            </a:r>
            <a:r>
              <a:rPr lang="it-IT" sz="1000" dirty="0">
                <a:solidFill>
                  <a:prstClr val="black"/>
                </a:solidFill>
                <a:latin typeface="Times New Roman" pitchFamily="18" charset="0"/>
                <a:cs typeface="Times New Roman" pitchFamily="18" charset="0"/>
              </a:rPr>
              <a:t> = </a:t>
            </a:r>
            <a:r>
              <a:rPr lang="it-IT" sz="1000" dirty="0" err="1">
                <a:solidFill>
                  <a:prstClr val="black"/>
                </a:solidFill>
                <a:latin typeface="Times New Roman" pitchFamily="18" charset="0"/>
                <a:cs typeface="Times New Roman" pitchFamily="18" charset="0"/>
              </a:rPr>
              <a:t>Dt</a:t>
            </a:r>
            <a:r>
              <a:rPr lang="it-IT" sz="1000" dirty="0">
                <a:solidFill>
                  <a:prstClr val="black"/>
                </a:solidFill>
                <a:latin typeface="Times New Roman" pitchFamily="18" charset="0"/>
                <a:cs typeface="Times New Roman" pitchFamily="18" charset="0"/>
              </a:rPr>
              <a:t>/L</a:t>
            </a:r>
            <a:r>
              <a:rPr lang="it-IT" sz="1000" baseline="30000" dirty="0">
                <a:solidFill>
                  <a:prstClr val="black"/>
                </a:solidFill>
                <a:latin typeface="Times New Roman" pitchFamily="18" charset="0"/>
                <a:cs typeface="Times New Roman" pitchFamily="18" charset="0"/>
              </a:rPr>
              <a:t>2</a:t>
            </a:r>
            <a:r>
              <a:rPr lang="it-IT" sz="1000" dirty="0">
                <a:solidFill>
                  <a:prstClr val="black"/>
                </a:solidFill>
                <a:latin typeface="Times New Roman" pitchFamily="18" charset="0"/>
                <a:cs typeface="Times New Roman" pitchFamily="18" charset="0"/>
              </a:rPr>
              <a:t> ≤ ½):</a:t>
            </a:r>
            <a:r>
              <a:rPr lang="it-IT" sz="1000" dirty="0">
                <a:latin typeface="Times New Roman" pitchFamily="18" charset="0"/>
                <a:cs typeface="Times New Roman" pitchFamily="18" charset="0"/>
              </a:rPr>
              <a:t> </a:t>
            </a:r>
          </a:p>
        </p:txBody>
      </p:sp>
      <p:sp>
        <p:nvSpPr>
          <p:cNvPr id="14" name="Rettangolo 13"/>
          <p:cNvSpPr/>
          <p:nvPr/>
        </p:nvSpPr>
        <p:spPr>
          <a:xfrm>
            <a:off x="5868144" y="2708920"/>
            <a:ext cx="3131840" cy="792088"/>
          </a:xfrm>
          <a:prstGeom prst="rect">
            <a:avLst/>
          </a:prstGeom>
          <a:noFill/>
          <a:ln w="16891">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iale">
  <a:themeElements>
    <a:clrScheme name="Vial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Vial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Vial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6379</TotalTime>
  <Words>1859</Words>
  <Application>Microsoft Office PowerPoint</Application>
  <PresentationFormat>On-screen Show (4:3)</PresentationFormat>
  <Paragraphs>354</Paragraphs>
  <Slides>26</Slides>
  <Notes>1</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8" baseType="lpstr">
      <vt:lpstr>ＭＳ Ｐゴシック</vt:lpstr>
      <vt:lpstr>Arial</vt:lpstr>
      <vt:lpstr>Calibri</vt:lpstr>
      <vt:lpstr>Lucida Sans Unicode</vt:lpstr>
      <vt:lpstr>Symbol</vt:lpstr>
      <vt:lpstr>Times New Roman</vt:lpstr>
      <vt:lpstr>Verdana</vt:lpstr>
      <vt:lpstr>Wingdings</vt:lpstr>
      <vt:lpstr>Wingdings 2</vt:lpstr>
      <vt:lpstr>Wingdings 3</vt:lpstr>
      <vt:lpstr>Viale</vt:lpstr>
      <vt:lpstr>Equazione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Numerical simulations for Beryllium targets heated by Positrons Gaussian beams</dc:title>
  <dc:creator>pc</dc:creator>
  <cp:lastModifiedBy>Fiona Jacqueline Harden</cp:lastModifiedBy>
  <cp:revision>389</cp:revision>
  <dcterms:created xsi:type="dcterms:W3CDTF">2019-06-24T09:36:12Z</dcterms:created>
  <dcterms:modified xsi:type="dcterms:W3CDTF">2019-07-09T14:38:34Z</dcterms:modified>
</cp:coreProperties>
</file>