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880" r:id="rId2"/>
    <p:sldId id="387" r:id="rId3"/>
    <p:sldId id="1073" r:id="rId4"/>
    <p:sldId id="1067" r:id="rId5"/>
    <p:sldId id="1068" r:id="rId6"/>
    <p:sldId id="1065" r:id="rId7"/>
    <p:sldId id="993" r:id="rId8"/>
    <p:sldId id="994" r:id="rId9"/>
    <p:sldId id="1001" r:id="rId10"/>
    <p:sldId id="998" r:id="rId11"/>
    <p:sldId id="1002" r:id="rId12"/>
    <p:sldId id="1007" r:id="rId13"/>
    <p:sldId id="939" r:id="rId14"/>
    <p:sldId id="940" r:id="rId15"/>
    <p:sldId id="941" r:id="rId16"/>
    <p:sldId id="1013" r:id="rId17"/>
    <p:sldId id="1070" r:id="rId18"/>
    <p:sldId id="303" r:id="rId19"/>
    <p:sldId id="304" r:id="rId20"/>
    <p:sldId id="305" r:id="rId21"/>
    <p:sldId id="306" r:id="rId22"/>
    <p:sldId id="307" r:id="rId23"/>
    <p:sldId id="337" r:id="rId24"/>
    <p:sldId id="342" r:id="rId25"/>
    <p:sldId id="1072" r:id="rId26"/>
    <p:sldId id="1011" r:id="rId27"/>
    <p:sldId id="957" r:id="rId28"/>
    <p:sldId id="1071" r:id="rId29"/>
    <p:sldId id="1074" r:id="rId30"/>
    <p:sldId id="1037" r:id="rId31"/>
    <p:sldId id="997" r:id="rId32"/>
    <p:sldId id="1066" r:id="rId33"/>
    <p:sldId id="1049" r:id="rId34"/>
    <p:sldId id="1053" r:id="rId3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5pPr>
    <a:lvl6pPr marL="2286000" algn="l" defTabSz="914400" rtl="0" eaLnBrk="1" latinLnBrk="0" hangingPunct="1">
      <a:defRPr sz="2400" kern="1200">
        <a:solidFill>
          <a:schemeClr val="tx1"/>
        </a:solidFill>
        <a:latin typeface="Calibri" pitchFamily="34" charset="0"/>
        <a:ea typeface="MS PGothic" pitchFamily="34" charset="-128"/>
        <a:cs typeface="+mn-cs"/>
      </a:defRPr>
    </a:lvl6pPr>
    <a:lvl7pPr marL="2743200" algn="l" defTabSz="914400" rtl="0" eaLnBrk="1" latinLnBrk="0" hangingPunct="1">
      <a:defRPr sz="2400" kern="1200">
        <a:solidFill>
          <a:schemeClr val="tx1"/>
        </a:solidFill>
        <a:latin typeface="Calibri" pitchFamily="34" charset="0"/>
        <a:ea typeface="MS PGothic" pitchFamily="34" charset="-128"/>
        <a:cs typeface="+mn-cs"/>
      </a:defRPr>
    </a:lvl7pPr>
    <a:lvl8pPr marL="3200400" algn="l" defTabSz="914400" rtl="0" eaLnBrk="1" latinLnBrk="0" hangingPunct="1">
      <a:defRPr sz="2400" kern="1200">
        <a:solidFill>
          <a:schemeClr val="tx1"/>
        </a:solidFill>
        <a:latin typeface="Calibri" pitchFamily="34" charset="0"/>
        <a:ea typeface="MS PGothic" pitchFamily="34" charset="-128"/>
        <a:cs typeface="+mn-cs"/>
      </a:defRPr>
    </a:lvl8pPr>
    <a:lvl9pPr marL="3657600" algn="l" defTabSz="914400" rtl="0" eaLnBrk="1" latinLnBrk="0" hangingPunct="1">
      <a:defRPr sz="2400"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505050"/>
    <a:srgbClr val="004C97"/>
    <a:srgbClr val="63666A"/>
    <a:srgbClr val="A7A8AA"/>
    <a:srgbClr val="003087"/>
    <a:srgbClr val="0F2D6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86" autoAdjust="0"/>
    <p:restoredTop sz="93741" autoAdjust="0"/>
  </p:normalViewPr>
  <p:slideViewPr>
    <p:cSldViewPr snapToGrid="0" snapToObjects="1">
      <p:cViewPr varScale="1">
        <p:scale>
          <a:sx n="64" d="100"/>
          <a:sy n="64" d="100"/>
        </p:scale>
        <p:origin x="1440" y="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378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Users\hurh\Documents\Passat\Future%20Target%20Stuff\HPT%20R&amp;D%20program\Strategy%20HPT%202018\beam%20intensity%20numbers%2027Jul1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hurh\Documents\Passat\Future%20Target%20Stuff\HPT%20R&amp;D%20program\Strategy%20HPT%202018\beam%20intensity%20numbers%2027Jul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v>Service</c:v>
          </c:tx>
          <c:spPr>
            <a:ln w="47625">
              <a:noFill/>
            </a:ln>
          </c:spPr>
          <c:marker>
            <c:spPr>
              <a:solidFill>
                <a:srgbClr val="FF0000"/>
              </a:solidFill>
              <a:ln>
                <a:solidFill>
                  <a:srgbClr val="C00000"/>
                </a:solidFill>
              </a:ln>
            </c:spPr>
          </c:marker>
          <c:dPt>
            <c:idx val="0"/>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0-B912-C444-B741-9A3741244899}"/>
              </c:ext>
            </c:extLst>
          </c:dPt>
          <c:dPt>
            <c:idx val="7"/>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1-B912-C444-B741-9A3741244899}"/>
              </c:ext>
            </c:extLst>
          </c:dPt>
          <c:dPt>
            <c:idx val="10"/>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2-B912-C444-B741-9A3741244899}"/>
              </c:ext>
            </c:extLst>
          </c:dPt>
          <c:xVal>
            <c:numRef>
              <c:f>Sheet2!$J$2:$J$12</c:f>
              <c:numCache>
                <c:formatCode>General</c:formatCode>
                <c:ptCount val="11"/>
                <c:pt idx="0">
                  <c:v>6.0200116424043699E+20</c:v>
                </c:pt>
                <c:pt idx="1">
                  <c:v>2.3675941947554702E+21</c:v>
                </c:pt>
                <c:pt idx="2">
                  <c:v>8.02351366000464E+21</c:v>
                </c:pt>
                <c:pt idx="3">
                  <c:v>4.0775233354122002E+21</c:v>
                </c:pt>
                <c:pt idx="4">
                  <c:v>3.9459903245924499E+20</c:v>
                </c:pt>
                <c:pt idx="5">
                  <c:v>1.70992914065673E+21</c:v>
                </c:pt>
                <c:pt idx="6">
                  <c:v>2.6306602163949601E+20</c:v>
                </c:pt>
                <c:pt idx="7">
                  <c:v>3.4198582813134501E+21</c:v>
                </c:pt>
                <c:pt idx="10">
                  <c:v>8.60735916721475E+21</c:v>
                </c:pt>
              </c:numCache>
            </c:numRef>
          </c:xVal>
          <c:yVal>
            <c:numRef>
              <c:f>Sheet2!$K$2:$K$12</c:f>
              <c:numCache>
                <c:formatCode>0.00E+00</c:formatCode>
                <c:ptCount val="11"/>
                <c:pt idx="0">
                  <c:v>177059165953070</c:v>
                </c:pt>
                <c:pt idx="1">
                  <c:v>263066021639496</c:v>
                </c:pt>
                <c:pt idx="2">
                  <c:v>526132043278993</c:v>
                </c:pt>
                <c:pt idx="3">
                  <c:v>394599032459245</c:v>
                </c:pt>
                <c:pt idx="4">
                  <c:v>526132043278993</c:v>
                </c:pt>
                <c:pt idx="5">
                  <c:v>368292430295295</c:v>
                </c:pt>
                <c:pt idx="6">
                  <c:v>368292430295295</c:v>
                </c:pt>
                <c:pt idx="7">
                  <c:v>526132043278993</c:v>
                </c:pt>
                <c:pt idx="10">
                  <c:v>389767207571989</c:v>
                </c:pt>
              </c:numCache>
            </c:numRef>
          </c:yVal>
          <c:smooth val="0"/>
          <c:extLst>
            <c:ext xmlns:c16="http://schemas.microsoft.com/office/drawing/2014/chart" uri="{C3380CC4-5D6E-409C-BE32-E72D297353CC}">
              <c16:uniqueId val="{00000003-B912-C444-B741-9A3741244899}"/>
            </c:ext>
          </c:extLst>
        </c:ser>
        <c:ser>
          <c:idx val="2"/>
          <c:order val="1"/>
          <c:tx>
            <c:v>Future</c:v>
          </c:tx>
          <c:spPr>
            <a:ln w="47625">
              <a:noFill/>
            </a:ln>
          </c:spPr>
          <c:xVal>
            <c:numRef>
              <c:f>Sheet2!$J$20:$J$24</c:f>
              <c:numCache>
                <c:formatCode>General</c:formatCode>
                <c:ptCount val="5"/>
                <c:pt idx="0">
                  <c:v>2.5004353583711802E+21</c:v>
                </c:pt>
                <c:pt idx="1">
                  <c:v>5.0008707167423499E+21</c:v>
                </c:pt>
                <c:pt idx="2">
                  <c:v>1.7581186113547299E+22</c:v>
                </c:pt>
                <c:pt idx="3">
                  <c:v>9.28403834702723E+22</c:v>
                </c:pt>
                <c:pt idx="4">
                  <c:v>5.57042300821634E+22</c:v>
                </c:pt>
              </c:numCache>
            </c:numRef>
          </c:xVal>
          <c:yVal>
            <c:numRef>
              <c:f>Sheet2!$K$20:$K$24</c:f>
              <c:numCache>
                <c:formatCode>0.00E+00</c:formatCode>
                <c:ptCount val="5"/>
                <c:pt idx="0">
                  <c:v>167439867748070</c:v>
                </c:pt>
                <c:pt idx="1">
                  <c:v>334879735496140</c:v>
                </c:pt>
                <c:pt idx="2">
                  <c:v>334879735496140</c:v>
                </c:pt>
                <c:pt idx="3">
                  <c:v>2122065907891940</c:v>
                </c:pt>
                <c:pt idx="4">
                  <c:v>1061032953945970</c:v>
                </c:pt>
              </c:numCache>
            </c:numRef>
          </c:yVal>
          <c:smooth val="0"/>
          <c:extLst>
            <c:ext xmlns:c16="http://schemas.microsoft.com/office/drawing/2014/chart" uri="{C3380CC4-5D6E-409C-BE32-E72D297353CC}">
              <c16:uniqueId val="{00000004-B912-C444-B741-9A3741244899}"/>
            </c:ext>
          </c:extLst>
        </c:ser>
        <c:dLbls>
          <c:showLegendKey val="0"/>
          <c:showVal val="0"/>
          <c:showCatName val="0"/>
          <c:showSerName val="0"/>
          <c:showPercent val="0"/>
          <c:showBubbleSize val="0"/>
        </c:dLbls>
        <c:axId val="385842800"/>
        <c:axId val="385839600"/>
      </c:scatterChart>
      <c:valAx>
        <c:axId val="385842800"/>
        <c:scaling>
          <c:logBase val="10"/>
          <c:orientation val="minMax"/>
          <c:max val="9.9999999999999992E+22"/>
          <c:min val="1E+20"/>
        </c:scaling>
        <c:delete val="0"/>
        <c:axPos val="b"/>
        <c:numFmt formatCode="0.0E+00" sourceLinked="0"/>
        <c:majorTickMark val="out"/>
        <c:minorTickMark val="none"/>
        <c:tickLblPos val="nextTo"/>
        <c:spPr>
          <a:ln/>
        </c:spPr>
        <c:txPr>
          <a:bodyPr/>
          <a:lstStyle/>
          <a:p>
            <a:pPr>
              <a:defRPr sz="1100" baseline="0"/>
            </a:pPr>
            <a:endParaRPr lang="en-US"/>
          </a:p>
        </c:txPr>
        <c:crossAx val="385839600"/>
        <c:crosses val="autoZero"/>
        <c:crossBetween val="midCat"/>
      </c:valAx>
      <c:valAx>
        <c:axId val="385839600"/>
        <c:scaling>
          <c:logBase val="10"/>
          <c:orientation val="minMax"/>
          <c:max val="3000000000000000"/>
          <c:min val="5000000000000"/>
        </c:scaling>
        <c:delete val="0"/>
        <c:axPos val="l"/>
        <c:majorGridlines/>
        <c:numFmt formatCode="0.0E+00" sourceLinked="0"/>
        <c:majorTickMark val="out"/>
        <c:minorTickMark val="none"/>
        <c:tickLblPos val="nextTo"/>
        <c:txPr>
          <a:bodyPr rot="0" vert="horz"/>
          <a:lstStyle/>
          <a:p>
            <a:pPr>
              <a:defRPr sz="1200"/>
            </a:pPr>
            <a:endParaRPr lang="en-US"/>
          </a:p>
        </c:txPr>
        <c:crossAx val="385842800"/>
        <c:crosses val="autoZero"/>
        <c:crossBetween val="midCat"/>
      </c:valAx>
    </c:plotArea>
    <c:legend>
      <c:legendPos val="r"/>
      <c:layout>
        <c:manualLayout>
          <c:xMode val="edge"/>
          <c:yMode val="edge"/>
          <c:x val="0.79022088686282599"/>
          <c:y val="0.63883384338253901"/>
          <c:w val="7.0772442104530695E-2"/>
          <c:h val="0.14706773281750499"/>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v>Service</c:v>
          </c:tx>
          <c:spPr>
            <a:ln w="47625">
              <a:noFill/>
            </a:ln>
          </c:spPr>
          <c:marker>
            <c:spPr>
              <a:solidFill>
                <a:srgbClr val="FF0000"/>
              </a:solidFill>
              <a:ln>
                <a:solidFill>
                  <a:srgbClr val="C00000"/>
                </a:solidFill>
              </a:ln>
            </c:spPr>
          </c:marker>
          <c:dPt>
            <c:idx val="0"/>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0-A9C9-C945-BC80-ADDB0B097063}"/>
              </c:ext>
            </c:extLst>
          </c:dPt>
          <c:dPt>
            <c:idx val="7"/>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1-A9C9-C945-BC80-ADDB0B097063}"/>
              </c:ext>
            </c:extLst>
          </c:dPt>
          <c:dPt>
            <c:idx val="10"/>
            <c:marker>
              <c:spPr>
                <a:solidFill>
                  <a:schemeClr val="tx2">
                    <a:lumMod val="75000"/>
                  </a:schemeClr>
                </a:solidFill>
                <a:ln>
                  <a:solidFill>
                    <a:schemeClr val="tx2">
                      <a:lumMod val="75000"/>
                    </a:schemeClr>
                  </a:solidFill>
                </a:ln>
              </c:spPr>
            </c:marker>
            <c:bubble3D val="0"/>
            <c:extLst>
              <c:ext xmlns:c16="http://schemas.microsoft.com/office/drawing/2014/chart" uri="{C3380CC4-5D6E-409C-BE32-E72D297353CC}">
                <c16:uniqueId val="{00000002-A9C9-C945-BC80-ADDB0B097063}"/>
              </c:ext>
            </c:extLst>
          </c:dPt>
          <c:xVal>
            <c:numRef>
              <c:f>Sheet2!$J$2:$J$12</c:f>
              <c:numCache>
                <c:formatCode>General</c:formatCode>
                <c:ptCount val="11"/>
                <c:pt idx="0">
                  <c:v>6.0200116424043699E+20</c:v>
                </c:pt>
                <c:pt idx="1">
                  <c:v>2.3675941947554702E+21</c:v>
                </c:pt>
                <c:pt idx="2">
                  <c:v>8.02351366000464E+21</c:v>
                </c:pt>
                <c:pt idx="3">
                  <c:v>4.0775233354122002E+21</c:v>
                </c:pt>
                <c:pt idx="4">
                  <c:v>3.9459903245924499E+20</c:v>
                </c:pt>
                <c:pt idx="5">
                  <c:v>1.70992914065673E+21</c:v>
                </c:pt>
                <c:pt idx="6">
                  <c:v>2.6306602163949601E+20</c:v>
                </c:pt>
                <c:pt idx="7">
                  <c:v>3.4198582813134501E+21</c:v>
                </c:pt>
                <c:pt idx="10">
                  <c:v>8.60735916721475E+21</c:v>
                </c:pt>
              </c:numCache>
            </c:numRef>
          </c:xVal>
          <c:yVal>
            <c:numRef>
              <c:f>Sheet2!$K$2:$K$12</c:f>
              <c:numCache>
                <c:formatCode>0.00E+00</c:formatCode>
                <c:ptCount val="11"/>
                <c:pt idx="0">
                  <c:v>177059165953070</c:v>
                </c:pt>
                <c:pt idx="1">
                  <c:v>263066021639496</c:v>
                </c:pt>
                <c:pt idx="2">
                  <c:v>526132043278993</c:v>
                </c:pt>
                <c:pt idx="3">
                  <c:v>394599032459245</c:v>
                </c:pt>
                <c:pt idx="4">
                  <c:v>526132043278993</c:v>
                </c:pt>
                <c:pt idx="5">
                  <c:v>368292430295295</c:v>
                </c:pt>
                <c:pt idx="6">
                  <c:v>368292430295295</c:v>
                </c:pt>
                <c:pt idx="7">
                  <c:v>526132043278993</c:v>
                </c:pt>
                <c:pt idx="10">
                  <c:v>389767207571989</c:v>
                </c:pt>
              </c:numCache>
            </c:numRef>
          </c:yVal>
          <c:smooth val="0"/>
          <c:extLst>
            <c:ext xmlns:c16="http://schemas.microsoft.com/office/drawing/2014/chart" uri="{C3380CC4-5D6E-409C-BE32-E72D297353CC}">
              <c16:uniqueId val="{00000003-A9C9-C945-BC80-ADDB0B097063}"/>
            </c:ext>
          </c:extLst>
        </c:ser>
        <c:ser>
          <c:idx val="1"/>
          <c:order val="1"/>
          <c:tx>
            <c:v>Study</c:v>
          </c:tx>
          <c:spPr>
            <a:ln w="47625">
              <a:noFill/>
            </a:ln>
          </c:spPr>
          <c:xVal>
            <c:numRef>
              <c:f>Sheet2!$J$13:$J$19</c:f>
              <c:numCache>
                <c:formatCode>0.00E+00</c:formatCode>
                <c:ptCount val="7"/>
                <c:pt idx="0">
                  <c:v>1E+20</c:v>
                </c:pt>
                <c:pt idx="1">
                  <c:v>3.2038475890814799E+21</c:v>
                </c:pt>
                <c:pt idx="2" formatCode="General">
                  <c:v>2.0650682698700499E+22</c:v>
                </c:pt>
                <c:pt idx="3">
                  <c:v>1.6032264160037401E+21</c:v>
                </c:pt>
                <c:pt idx="4" formatCode="General">
                  <c:v>2.3036809815951E+22</c:v>
                </c:pt>
                <c:pt idx="5">
                  <c:v>1.6032264160037401E+21</c:v>
                </c:pt>
                <c:pt idx="6">
                  <c:v>2.3036809815951E+22</c:v>
                </c:pt>
              </c:numCache>
            </c:numRef>
          </c:xVal>
          <c:yVal>
            <c:numRef>
              <c:f>Sheet2!$K$13:$K$19</c:f>
              <c:numCache>
                <c:formatCode>0.00E+00</c:formatCode>
                <c:ptCount val="7"/>
                <c:pt idx="0">
                  <c:v>1782535362629230</c:v>
                </c:pt>
                <c:pt idx="1">
                  <c:v>20990496851746.898</c:v>
                </c:pt>
                <c:pt idx="2">
                  <c:v>394599032459245</c:v>
                </c:pt>
                <c:pt idx="3">
                  <c:v>11204034932647.801</c:v>
                </c:pt>
                <c:pt idx="4">
                  <c:v>5000000000000</c:v>
                </c:pt>
                <c:pt idx="5">
                  <c:v>2380957948654750</c:v>
                </c:pt>
                <c:pt idx="6">
                  <c:v>2380957948654750</c:v>
                </c:pt>
              </c:numCache>
            </c:numRef>
          </c:yVal>
          <c:smooth val="0"/>
          <c:extLst>
            <c:ext xmlns:c16="http://schemas.microsoft.com/office/drawing/2014/chart" uri="{C3380CC4-5D6E-409C-BE32-E72D297353CC}">
              <c16:uniqueId val="{00000004-A9C9-C945-BC80-ADDB0B097063}"/>
            </c:ext>
          </c:extLst>
        </c:ser>
        <c:ser>
          <c:idx val="2"/>
          <c:order val="2"/>
          <c:tx>
            <c:v>Future</c:v>
          </c:tx>
          <c:spPr>
            <a:ln w="47625">
              <a:noFill/>
            </a:ln>
          </c:spPr>
          <c:xVal>
            <c:numRef>
              <c:f>Sheet2!$J$20:$J$24</c:f>
              <c:numCache>
                <c:formatCode>General</c:formatCode>
                <c:ptCount val="5"/>
                <c:pt idx="0">
                  <c:v>2.5004353583711802E+21</c:v>
                </c:pt>
                <c:pt idx="1">
                  <c:v>5.0008707167423499E+21</c:v>
                </c:pt>
                <c:pt idx="2">
                  <c:v>1.7581186113547299E+22</c:v>
                </c:pt>
                <c:pt idx="3">
                  <c:v>9.28403834702723E+22</c:v>
                </c:pt>
                <c:pt idx="4">
                  <c:v>5.57042300821634E+22</c:v>
                </c:pt>
              </c:numCache>
            </c:numRef>
          </c:xVal>
          <c:yVal>
            <c:numRef>
              <c:f>Sheet2!$K$20:$K$24</c:f>
              <c:numCache>
                <c:formatCode>0.00E+00</c:formatCode>
                <c:ptCount val="5"/>
                <c:pt idx="0">
                  <c:v>167439867748070</c:v>
                </c:pt>
                <c:pt idx="1">
                  <c:v>334879735496140</c:v>
                </c:pt>
                <c:pt idx="2">
                  <c:v>334879735496140</c:v>
                </c:pt>
                <c:pt idx="3">
                  <c:v>2122065907891940</c:v>
                </c:pt>
                <c:pt idx="4">
                  <c:v>1061032953945970</c:v>
                </c:pt>
              </c:numCache>
            </c:numRef>
          </c:yVal>
          <c:smooth val="0"/>
          <c:extLst>
            <c:ext xmlns:c16="http://schemas.microsoft.com/office/drawing/2014/chart" uri="{C3380CC4-5D6E-409C-BE32-E72D297353CC}">
              <c16:uniqueId val="{00000005-A9C9-C945-BC80-ADDB0B097063}"/>
            </c:ext>
          </c:extLst>
        </c:ser>
        <c:dLbls>
          <c:showLegendKey val="0"/>
          <c:showVal val="0"/>
          <c:showCatName val="0"/>
          <c:showSerName val="0"/>
          <c:showPercent val="0"/>
          <c:showBubbleSize val="0"/>
        </c:dLbls>
        <c:axId val="429533200"/>
        <c:axId val="429469248"/>
      </c:scatterChart>
      <c:valAx>
        <c:axId val="429533200"/>
        <c:scaling>
          <c:logBase val="10"/>
          <c:orientation val="minMax"/>
          <c:max val="9.9999999999999992E+22"/>
          <c:min val="1E+20"/>
        </c:scaling>
        <c:delete val="0"/>
        <c:axPos val="b"/>
        <c:numFmt formatCode="0.0E+00" sourceLinked="0"/>
        <c:majorTickMark val="out"/>
        <c:minorTickMark val="none"/>
        <c:tickLblPos val="nextTo"/>
        <c:spPr>
          <a:ln/>
        </c:spPr>
        <c:txPr>
          <a:bodyPr/>
          <a:lstStyle/>
          <a:p>
            <a:pPr>
              <a:defRPr sz="1100" baseline="0"/>
            </a:pPr>
            <a:endParaRPr lang="en-US"/>
          </a:p>
        </c:txPr>
        <c:crossAx val="429469248"/>
        <c:crosses val="autoZero"/>
        <c:crossBetween val="midCat"/>
      </c:valAx>
      <c:valAx>
        <c:axId val="429469248"/>
        <c:scaling>
          <c:logBase val="10"/>
          <c:orientation val="minMax"/>
          <c:max val="3000000000000000"/>
          <c:min val="5000000000000"/>
        </c:scaling>
        <c:delete val="0"/>
        <c:axPos val="l"/>
        <c:majorGridlines/>
        <c:numFmt formatCode="0.0E+00" sourceLinked="0"/>
        <c:majorTickMark val="out"/>
        <c:minorTickMark val="none"/>
        <c:tickLblPos val="nextTo"/>
        <c:txPr>
          <a:bodyPr rot="0" vert="horz"/>
          <a:lstStyle/>
          <a:p>
            <a:pPr>
              <a:defRPr sz="1200"/>
            </a:pPr>
            <a:endParaRPr lang="en-US"/>
          </a:p>
        </c:txPr>
        <c:crossAx val="429533200"/>
        <c:crosses val="autoZero"/>
        <c:crossBetween val="midCat"/>
      </c:valAx>
    </c:plotArea>
    <c:legend>
      <c:legendPos val="r"/>
      <c:layout>
        <c:manualLayout>
          <c:xMode val="edge"/>
          <c:yMode val="edge"/>
          <c:x val="0.79022088686282599"/>
          <c:y val="0.63883384338253901"/>
          <c:w val="7.0772442104530695E-2"/>
          <c:h val="0.14706773281750499"/>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itchFamily="124" charset="0"/>
              </a:defRPr>
            </a:lvl1pPr>
          </a:lstStyle>
          <a:p>
            <a:fld id="{1E6434C9-0E08-42C5-B404-C558E18FB4E2}" type="datetimeFigureOut">
              <a:rPr lang="en-US" altLang="en-US"/>
              <a:pPr/>
              <a:t>7/11/2019</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itchFamily="124" charset="0"/>
              </a:defRPr>
            </a:lvl1pPr>
          </a:lstStyle>
          <a:p>
            <a:fld id="{DE4E50AE-7BCE-416F-89F1-79D7CF666D02}" type="slidenum">
              <a:rPr lang="en-US" altLang="en-US"/>
              <a:pPr/>
              <a:t>‹#›</a:t>
            </a:fld>
            <a:endParaRPr lang="en-US" altLang="en-US"/>
          </a:p>
        </p:txBody>
      </p:sp>
    </p:spTree>
    <p:extLst>
      <p:ext uri="{BB962C8B-B14F-4D97-AF65-F5344CB8AC3E}">
        <p14:creationId xmlns:p14="http://schemas.microsoft.com/office/powerpoint/2010/main" val="17025415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itchFamily="124" charset="0"/>
              </a:defRPr>
            </a:lvl1pPr>
          </a:lstStyle>
          <a:p>
            <a:fld id="{6CE535BE-76DD-4179-B7AC-2E8603DE13D9}" type="datetimeFigureOut">
              <a:rPr lang="en-US" altLang="en-US"/>
              <a:pPr/>
              <a:t>7/11/2019</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itchFamily="124" charset="0"/>
              </a:defRPr>
            </a:lvl1pPr>
          </a:lstStyle>
          <a:p>
            <a:fld id="{1B4E76A7-28E5-4F1E-8CA1-DF481970BA05}" type="slidenum">
              <a:rPr lang="en-US" altLang="en-US"/>
              <a:pPr/>
              <a:t>‹#›</a:t>
            </a:fld>
            <a:endParaRPr lang="en-US" altLang="en-US"/>
          </a:p>
        </p:txBody>
      </p:sp>
    </p:spTree>
    <p:extLst>
      <p:ext uri="{BB962C8B-B14F-4D97-AF65-F5344CB8AC3E}">
        <p14:creationId xmlns:p14="http://schemas.microsoft.com/office/powerpoint/2010/main" val="421982687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MS PGothic" pitchFamily="34" charset="-128"/>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MS PGothic" pitchFamily="34" charset="-128"/>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MS PGothic" pitchFamily="34" charset="-128"/>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MS PGothic" pitchFamily="34" charset="-128"/>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sec</a:t>
            </a:r>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1</a:t>
            </a:fld>
            <a:endParaRPr lang="en-US" altLang="en-US"/>
          </a:p>
        </p:txBody>
      </p:sp>
    </p:spTree>
    <p:extLst>
      <p:ext uri="{BB962C8B-B14F-4D97-AF65-F5344CB8AC3E}">
        <p14:creationId xmlns:p14="http://schemas.microsoft.com/office/powerpoint/2010/main" val="427053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r>
              <a:rPr lang="en-US" dirty="0"/>
              <a:t>10:00</a:t>
            </a:r>
          </a:p>
        </p:txBody>
      </p:sp>
    </p:spTree>
    <p:extLst>
      <p:ext uri="{BB962C8B-B14F-4D97-AF65-F5344CB8AC3E}">
        <p14:creationId xmlns:p14="http://schemas.microsoft.com/office/powerpoint/2010/main" val="2732996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11:25</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11</a:t>
            </a:fld>
            <a:endParaRPr lang="en-US" altLang="en-US"/>
          </a:p>
        </p:txBody>
      </p:sp>
    </p:spTree>
    <p:extLst>
      <p:ext uri="{BB962C8B-B14F-4D97-AF65-F5344CB8AC3E}">
        <p14:creationId xmlns:p14="http://schemas.microsoft.com/office/powerpoint/2010/main" val="35204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14:40</a:t>
            </a:r>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12</a:t>
            </a:fld>
            <a:endParaRPr lang="en-US" altLang="en-US"/>
          </a:p>
        </p:txBody>
      </p:sp>
    </p:spTree>
    <p:extLst>
      <p:ext uri="{BB962C8B-B14F-4D97-AF65-F5344CB8AC3E}">
        <p14:creationId xmlns:p14="http://schemas.microsoft.com/office/powerpoint/2010/main" val="3245974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15:50</a:t>
            </a:r>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13</a:t>
            </a:fld>
            <a:endParaRPr lang="en-US" altLang="en-US"/>
          </a:p>
        </p:txBody>
      </p:sp>
    </p:spTree>
    <p:extLst>
      <p:ext uri="{BB962C8B-B14F-4D97-AF65-F5344CB8AC3E}">
        <p14:creationId xmlns:p14="http://schemas.microsoft.com/office/powerpoint/2010/main" val="3808121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5FE5FAA-BF48-9E49-A90E-B49408BEAACF}" type="slidenum">
              <a:rPr lang="en-US"/>
              <a:pPr/>
              <a:t>14</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z="1100" dirty="0"/>
              <a:t>17:20</a:t>
            </a:r>
          </a:p>
        </p:txBody>
      </p:sp>
    </p:spTree>
    <p:extLst>
      <p:ext uri="{BB962C8B-B14F-4D97-AF65-F5344CB8AC3E}">
        <p14:creationId xmlns:p14="http://schemas.microsoft.com/office/powerpoint/2010/main" val="2626109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C110676-1A56-E248-AFBC-67E6D91A8FBB}" type="slidenum">
              <a:rPr lang="en-US"/>
              <a:pPr/>
              <a:t>15</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dirty="0"/>
              <a:t>I</a:t>
            </a:r>
            <a:r>
              <a:rPr lang="en-US" baseline="0" dirty="0"/>
              <a:t> will NOT speak to every material property as I did in the practice talk. I will gloss over and make the main point at the bottom of the slide</a:t>
            </a:r>
          </a:p>
          <a:p>
            <a:pPr eaLnBrk="1" hangingPunct="1"/>
            <a:r>
              <a:rPr lang="en-US" baseline="0" dirty="0"/>
              <a:t>18:30</a:t>
            </a:r>
            <a:endParaRPr lang="en-US" dirty="0"/>
          </a:p>
        </p:txBody>
      </p:sp>
    </p:spTree>
    <p:extLst>
      <p:ext uri="{BB962C8B-B14F-4D97-AF65-F5344CB8AC3E}">
        <p14:creationId xmlns:p14="http://schemas.microsoft.com/office/powerpoint/2010/main" val="1840360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16</a:t>
            </a:fld>
            <a:endParaRPr lang="en-US" altLang="en-US"/>
          </a:p>
        </p:txBody>
      </p:sp>
    </p:spTree>
    <p:extLst>
      <p:ext uri="{BB962C8B-B14F-4D97-AF65-F5344CB8AC3E}">
        <p14:creationId xmlns:p14="http://schemas.microsoft.com/office/powerpoint/2010/main" val="24907074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35:00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22</a:t>
            </a:fld>
            <a:endParaRPr lang="en-US" altLang="en-US"/>
          </a:p>
        </p:txBody>
      </p:sp>
    </p:spTree>
    <p:extLst>
      <p:ext uri="{BB962C8B-B14F-4D97-AF65-F5344CB8AC3E}">
        <p14:creationId xmlns:p14="http://schemas.microsoft.com/office/powerpoint/2010/main" val="3594104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35:15</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23</a:t>
            </a:fld>
            <a:endParaRPr lang="en-US" altLang="en-US"/>
          </a:p>
        </p:txBody>
      </p:sp>
    </p:spTree>
    <p:extLst>
      <p:ext uri="{BB962C8B-B14F-4D97-AF65-F5344CB8AC3E}">
        <p14:creationId xmlns:p14="http://schemas.microsoft.com/office/powerpoint/2010/main" val="1217336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35:45</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24</a:t>
            </a:fld>
            <a:endParaRPr lang="en-US" altLang="en-US"/>
          </a:p>
        </p:txBody>
      </p:sp>
    </p:spTree>
    <p:extLst>
      <p:ext uri="{BB962C8B-B14F-4D97-AF65-F5344CB8AC3E}">
        <p14:creationId xmlns:p14="http://schemas.microsoft.com/office/powerpoint/2010/main" val="112866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2</a:t>
            </a:fld>
            <a:endParaRPr lang="en-US" altLang="en-US"/>
          </a:p>
        </p:txBody>
      </p:sp>
    </p:spTree>
    <p:extLst>
      <p:ext uri="{BB962C8B-B14F-4D97-AF65-F5344CB8AC3E}">
        <p14:creationId xmlns:p14="http://schemas.microsoft.com/office/powerpoint/2010/main" val="2212797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26</a:t>
            </a:fld>
            <a:endParaRPr lang="en-US" altLang="en-US"/>
          </a:p>
        </p:txBody>
      </p:sp>
    </p:spTree>
    <p:extLst>
      <p:ext uri="{BB962C8B-B14F-4D97-AF65-F5344CB8AC3E}">
        <p14:creationId xmlns:p14="http://schemas.microsoft.com/office/powerpoint/2010/main" val="3433391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37:00</a:t>
            </a:r>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27</a:t>
            </a:fld>
            <a:endParaRPr lang="en-US" altLang="en-US"/>
          </a:p>
        </p:txBody>
      </p:sp>
    </p:spTree>
    <p:extLst>
      <p:ext uri="{BB962C8B-B14F-4D97-AF65-F5344CB8AC3E}">
        <p14:creationId xmlns:p14="http://schemas.microsoft.com/office/powerpoint/2010/main" val="947981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31</a:t>
            </a:fld>
            <a:endParaRPr lang="en-US" altLang="en-US"/>
          </a:p>
        </p:txBody>
      </p:sp>
    </p:spTree>
    <p:extLst>
      <p:ext uri="{BB962C8B-B14F-4D97-AF65-F5344CB8AC3E}">
        <p14:creationId xmlns:p14="http://schemas.microsoft.com/office/powerpoint/2010/main" val="1039919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3</a:t>
            </a:fld>
            <a:endParaRPr lang="en-US" altLang="en-US"/>
          </a:p>
        </p:txBody>
      </p:sp>
    </p:spTree>
    <p:extLst>
      <p:ext uri="{BB962C8B-B14F-4D97-AF65-F5344CB8AC3E}">
        <p14:creationId xmlns:p14="http://schemas.microsoft.com/office/powerpoint/2010/main" val="213650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3:50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4</a:t>
            </a:fld>
            <a:endParaRPr lang="en-US" altLang="en-US"/>
          </a:p>
        </p:txBody>
      </p:sp>
    </p:spTree>
    <p:extLst>
      <p:ext uri="{BB962C8B-B14F-4D97-AF65-F5344CB8AC3E}">
        <p14:creationId xmlns:p14="http://schemas.microsoft.com/office/powerpoint/2010/main" val="330136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4:25</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5</a:t>
            </a:fld>
            <a:endParaRPr lang="en-US" altLang="en-US"/>
          </a:p>
        </p:txBody>
      </p:sp>
    </p:spTree>
    <p:extLst>
      <p:ext uri="{BB962C8B-B14F-4D97-AF65-F5344CB8AC3E}">
        <p14:creationId xmlns:p14="http://schemas.microsoft.com/office/powerpoint/2010/main" val="3884841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5:35</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6</a:t>
            </a:fld>
            <a:endParaRPr lang="en-US" altLang="en-US"/>
          </a:p>
        </p:txBody>
      </p:sp>
    </p:spTree>
    <p:extLst>
      <p:ext uri="{BB962C8B-B14F-4D97-AF65-F5344CB8AC3E}">
        <p14:creationId xmlns:p14="http://schemas.microsoft.com/office/powerpoint/2010/main" val="243886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6:35</a:t>
            </a:r>
          </a:p>
        </p:txBody>
      </p:sp>
      <p:sp>
        <p:nvSpPr>
          <p:cNvPr id="4" name="Slide Number Placeholder 3"/>
          <p:cNvSpPr>
            <a:spLocks noGrp="1"/>
          </p:cNvSpPr>
          <p:nvPr>
            <p:ph type="sldNum" sz="quarter" idx="10"/>
          </p:nvPr>
        </p:nvSpPr>
        <p:spPr/>
        <p:txBody>
          <a:bodyPr/>
          <a:lstStyle/>
          <a:p>
            <a:fld id="{1B4E76A7-28E5-4F1E-8CA1-DF481970BA05}" type="slidenum">
              <a:rPr lang="en-US" altLang="en-US" smtClean="0"/>
              <a:pPr/>
              <a:t>7</a:t>
            </a:fld>
            <a:endParaRPr lang="en-US" altLang="en-US"/>
          </a:p>
        </p:txBody>
      </p:sp>
    </p:spTree>
    <p:extLst>
      <p:ext uri="{BB962C8B-B14F-4D97-AF65-F5344CB8AC3E}">
        <p14:creationId xmlns:p14="http://schemas.microsoft.com/office/powerpoint/2010/main" val="145432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7:30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8</a:t>
            </a:fld>
            <a:endParaRPr lang="en-US" altLang="en-US"/>
          </a:p>
        </p:txBody>
      </p:sp>
    </p:spTree>
    <p:extLst>
      <p:ext uri="{BB962C8B-B14F-4D97-AF65-F5344CB8AC3E}">
        <p14:creationId xmlns:p14="http://schemas.microsoft.com/office/powerpoint/2010/main" val="274278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9:00</a:t>
            </a:r>
          </a:p>
        </p:txBody>
      </p:sp>
      <p:sp>
        <p:nvSpPr>
          <p:cNvPr id="4" name="Slide Number Placeholder 3"/>
          <p:cNvSpPr>
            <a:spLocks noGrp="1"/>
          </p:cNvSpPr>
          <p:nvPr>
            <p:ph type="sldNum" sz="quarter" idx="5"/>
          </p:nvPr>
        </p:nvSpPr>
        <p:spPr/>
        <p:txBody>
          <a:bodyPr/>
          <a:lstStyle/>
          <a:p>
            <a:fld id="{1B4E76A7-28E5-4F1E-8CA1-DF481970BA05}" type="slidenum">
              <a:rPr lang="en-US" altLang="en-US" smtClean="0"/>
              <a:pPr/>
              <a:t>9</a:t>
            </a:fld>
            <a:endParaRPr lang="en-US" altLang="en-US"/>
          </a:p>
        </p:txBody>
      </p:sp>
    </p:spTree>
    <p:extLst>
      <p:ext uri="{BB962C8B-B14F-4D97-AF65-F5344CB8AC3E}">
        <p14:creationId xmlns:p14="http://schemas.microsoft.com/office/powerpoint/2010/main" val="40540899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93750" y="1149350"/>
            <a:ext cx="3267075"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Tree>
    <p:extLst>
      <p:ext uri="{BB962C8B-B14F-4D97-AF65-F5344CB8AC3E}">
        <p14:creationId xmlns:p14="http://schemas.microsoft.com/office/powerpoint/2010/main" val="37735380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161834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075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186780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331393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1080129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alpha val="0"/>
          </a:schemeClr>
        </a:solidFill>
        <a:effectLst/>
      </p:bgPr>
    </p:bg>
    <p:spTree>
      <p:nvGrpSpPr>
        <p:cNvPr id="1" name=""/>
        <p:cNvGrpSpPr/>
        <p:nvPr/>
      </p:nvGrpSpPr>
      <p:grpSpPr>
        <a:xfrm>
          <a:off x="0" y="0"/>
          <a:ext cx="0" cy="0"/>
          <a:chOff x="0" y="0"/>
          <a:chExt cx="0" cy="0"/>
        </a:xfrm>
      </p:grpSpPr>
      <p:pic>
        <p:nvPicPr>
          <p:cNvPr id="18" name="8ef26d66-797d-4f4f-8d8f-f8bea7c5a328" descr="C2F07D7E-E266-4FE0-A1DA-F457F6C32ECA@dhcp"/>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r="15304"/>
          <a:stretch/>
        </p:blipFill>
        <p:spPr bwMode="auto">
          <a:xfrm>
            <a:off x="6563124" y="896936"/>
            <a:ext cx="2598424" cy="25698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754032"/>
            <a:ext cx="8499232" cy="1003049"/>
          </a:xfrm>
          <a:prstGeom prst="rect">
            <a:avLst/>
          </a:prstGeom>
        </p:spPr>
        <p:txBody>
          <a:bodyPr vert="horz" wrap="square" lIns="0" tIns="45720" anchor="t"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7761" y="249843"/>
            <a:ext cx="9010786" cy="301891"/>
          </a:xfrm>
          <a:prstGeom prst="rect">
            <a:avLst/>
          </a:prstGeom>
        </p:spPr>
      </p:pic>
      <p:pic>
        <p:nvPicPr>
          <p:cNvPr id="10" name="Picture 9" descr="IMG_0171.JPG"/>
          <p:cNvPicPr>
            <a:picLocks noChangeAspect="1"/>
          </p:cNvPicPr>
          <p:nvPr userDrawn="1"/>
        </p:nvPicPr>
        <p:blipFill rotWithShape="1">
          <a:blip r:embed="rId4" cstate="print">
            <a:extLst>
              <a:ext uri="{28A0092B-C50C-407E-A947-70E740481C1C}">
                <a14:useLocalDpi xmlns:a14="http://schemas.microsoft.com/office/drawing/2010/main"/>
              </a:ext>
            </a:extLst>
          </a:blip>
          <a:srcRect t="4649"/>
          <a:stretch/>
        </p:blipFill>
        <p:spPr>
          <a:xfrm>
            <a:off x="-17761" y="896935"/>
            <a:ext cx="2195588" cy="2569804"/>
          </a:xfrm>
          <a:prstGeom prst="rect">
            <a:avLst/>
          </a:prstGeom>
        </p:spPr>
      </p:pic>
      <p:pic>
        <p:nvPicPr>
          <p:cNvPr id="16" name="Picture 15" descr="samples in bag close-up.jpg"/>
          <p:cNvPicPr>
            <a:picLocks noChangeAspect="1"/>
          </p:cNvPicPr>
          <p:nvPr userDrawn="1"/>
        </p:nvPicPr>
        <p:blipFill rotWithShape="1">
          <a:blip r:embed="rId5" cstate="print">
            <a:extLst>
              <a:ext uri="{28A0092B-C50C-407E-A947-70E740481C1C}">
                <a14:useLocalDpi xmlns:a14="http://schemas.microsoft.com/office/drawing/2010/main"/>
              </a:ext>
            </a:extLst>
          </a:blip>
          <a:srcRect l="7534" r="7631"/>
          <a:stretch/>
        </p:blipFill>
        <p:spPr>
          <a:xfrm>
            <a:off x="2177827" y="889960"/>
            <a:ext cx="2407633" cy="2576779"/>
          </a:xfrm>
          <a:prstGeom prst="rect">
            <a:avLst/>
          </a:prstGeom>
          <a:effectLst/>
        </p:spPr>
      </p:pic>
      <p:pic>
        <p:nvPicPr>
          <p:cNvPr id="17" name="Picture 16"/>
          <p:cNvPicPr>
            <a:picLocks noChangeAspect="1"/>
          </p:cNvPicPr>
          <p:nvPr userDrawn="1"/>
        </p:nvPicPr>
        <p:blipFill rotWithShape="1">
          <a:blip r:embed="rId6" cstate="print">
            <a:extLst>
              <a:ext uri="{28A0092B-C50C-407E-A947-70E740481C1C}">
                <a14:useLocalDpi xmlns:a14="http://schemas.microsoft.com/office/drawing/2010/main"/>
              </a:ext>
            </a:extLst>
          </a:blip>
          <a:srcRect l="9422" r="10243" b="12454"/>
          <a:stretch/>
        </p:blipFill>
        <p:spPr>
          <a:xfrm>
            <a:off x="4574787" y="889962"/>
            <a:ext cx="1998747" cy="2576778"/>
          </a:xfrm>
          <a:prstGeom prst="rect">
            <a:avLst/>
          </a:prstGeom>
          <a:effectLst/>
        </p:spPr>
      </p:pic>
    </p:spTree>
    <p:extLst>
      <p:ext uri="{BB962C8B-B14F-4D97-AF65-F5344CB8AC3E}">
        <p14:creationId xmlns:p14="http://schemas.microsoft.com/office/powerpoint/2010/main" val="798775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5838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157288" y="82550"/>
            <a:ext cx="6297612" cy="8255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619125" y="1227138"/>
            <a:ext cx="7924800" cy="24669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125" y="3846513"/>
            <a:ext cx="7924800" cy="24685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6242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6924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9" name="Slide Number Placeholder 4"/>
          <p:cNvSpPr txBox="1">
            <a:spLocks/>
          </p:cNvSpPr>
          <p:nvPr userDrawn="1"/>
        </p:nvSpPr>
        <p:spPr>
          <a:xfrm>
            <a:off x="228600" y="6544501"/>
            <a:ext cx="358254" cy="241300"/>
          </a:xfrm>
          <a:prstGeom prst="rect">
            <a:avLst/>
          </a:prstGeom>
        </p:spPr>
        <p:txBody>
          <a:bodyPr anchor="b" anchorCtr="0"/>
          <a:lstStyle>
            <a:defPPr>
              <a:defRPr lang="en-US"/>
            </a:defPPr>
            <a:lvl1pPr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5pPr>
            <a:lvl6pPr marL="2286000" algn="l" defTabSz="914400" rtl="0" eaLnBrk="1" latinLnBrk="0" hangingPunct="1">
              <a:defRPr sz="2400" kern="1200">
                <a:solidFill>
                  <a:schemeClr val="tx1"/>
                </a:solidFill>
                <a:latin typeface="Calibri" pitchFamily="34" charset="0"/>
                <a:ea typeface="MS PGothic" pitchFamily="34" charset="-128"/>
                <a:cs typeface="+mn-cs"/>
              </a:defRPr>
            </a:lvl6pPr>
            <a:lvl7pPr marL="2743200" algn="l" defTabSz="914400" rtl="0" eaLnBrk="1" latinLnBrk="0" hangingPunct="1">
              <a:defRPr sz="2400" kern="1200">
                <a:solidFill>
                  <a:schemeClr val="tx1"/>
                </a:solidFill>
                <a:latin typeface="Calibri" pitchFamily="34" charset="0"/>
                <a:ea typeface="MS PGothic" pitchFamily="34" charset="-128"/>
                <a:cs typeface="+mn-cs"/>
              </a:defRPr>
            </a:lvl7pPr>
            <a:lvl8pPr marL="3200400" algn="l" defTabSz="914400" rtl="0" eaLnBrk="1" latinLnBrk="0" hangingPunct="1">
              <a:defRPr sz="2400" kern="1200">
                <a:solidFill>
                  <a:schemeClr val="tx1"/>
                </a:solidFill>
                <a:latin typeface="Calibri" pitchFamily="34" charset="0"/>
                <a:ea typeface="MS PGothic" pitchFamily="34" charset="-128"/>
                <a:cs typeface="+mn-cs"/>
              </a:defRPr>
            </a:lvl8pPr>
            <a:lvl9pPr marL="3657600" algn="l" defTabSz="914400" rtl="0" eaLnBrk="1" latinLnBrk="0" hangingPunct="1">
              <a:defRPr sz="2400" kern="1200">
                <a:solidFill>
                  <a:schemeClr val="tx1"/>
                </a:solidFill>
                <a:latin typeface="Calibri" pitchFamily="34" charset="0"/>
                <a:ea typeface="MS PGothic" pitchFamily="34" charset="-128"/>
                <a:cs typeface="+mn-cs"/>
              </a:defRPr>
            </a:lvl9pPr>
          </a:lstStyle>
          <a:p>
            <a:pPr>
              <a:defRPr/>
            </a:pPr>
            <a:fld id="{DBE546E4-9F3C-4432-BB6F-B8C627F3D857}" type="slidenum">
              <a:rPr lang="en-US" sz="1100" smtClean="0">
                <a:latin typeface="Helvetica" panose="020B0604020202020204" pitchFamily="34" charset="0"/>
                <a:cs typeface="Helvetica" panose="020B0604020202020204" pitchFamily="34" charset="0"/>
              </a:rPr>
              <a:t>‹#›</a:t>
            </a:fld>
            <a:endParaRPr lang="en-US" sz="1100" dirty="0">
              <a:latin typeface="Helvetica" panose="020B0604020202020204" pitchFamily="34" charset="0"/>
              <a:cs typeface="Helvetica" panose="020B0604020202020204" pitchFamily="34" charset="0"/>
            </a:endParaRPr>
          </a:p>
        </p:txBody>
      </p:sp>
      <p:sp>
        <p:nvSpPr>
          <p:cNvPr id="12" name="Footer Placeholder 4"/>
          <p:cNvSpPr txBox="1">
            <a:spLocks/>
          </p:cNvSpPr>
          <p:nvPr userDrawn="1"/>
        </p:nvSpPr>
        <p:spPr bwMode="auto">
          <a:xfrm>
            <a:off x="1727644" y="6544501"/>
            <a:ext cx="5688711" cy="16072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defPPr>
              <a:defRPr lang="en-US"/>
            </a:defPPr>
            <a:lvl1pPr marL="0" algn="l" defTabSz="457200" rtl="0" eaLnBrk="0" fontAlgn="base" hangingPunct="0">
              <a:spcBef>
                <a:spcPct val="0"/>
              </a:spcBef>
              <a:spcAft>
                <a:spcPct val="0"/>
              </a:spcAft>
              <a:defRPr sz="2400" kern="1200">
                <a:solidFill>
                  <a:schemeClr val="tx1"/>
                </a:solidFill>
                <a:latin typeface="Calibri" pitchFamily="34" charset="0"/>
                <a:ea typeface="MS PGothic" pitchFamily="34" charset="-128"/>
                <a:cs typeface="ＭＳ Ｐゴシック" charset="0"/>
              </a:defRPr>
            </a:lvl1pPr>
            <a:lvl2pPr marL="742950" indent="-285750" algn="l" defTabSz="457200" rtl="0" eaLnBrk="0" fontAlgn="base" hangingPunct="0">
              <a:spcBef>
                <a:spcPct val="0"/>
              </a:spcBef>
              <a:spcAft>
                <a:spcPct val="0"/>
              </a:spcAft>
              <a:defRPr sz="2400" kern="1200">
                <a:solidFill>
                  <a:schemeClr val="tx1"/>
                </a:solidFill>
                <a:latin typeface="Calibri" pitchFamily="34" charset="0"/>
                <a:ea typeface="MS PGothic" pitchFamily="34" charset="-128"/>
                <a:cs typeface="+mn-cs"/>
              </a:defRPr>
            </a:lvl2pPr>
            <a:lvl3pPr marL="1143000" indent="-228600" algn="l" defTabSz="457200" rtl="0" eaLnBrk="0" fontAlgn="base" hangingPunct="0">
              <a:spcBef>
                <a:spcPct val="0"/>
              </a:spcBef>
              <a:spcAft>
                <a:spcPct val="0"/>
              </a:spcAft>
              <a:defRPr sz="2400" kern="1200">
                <a:solidFill>
                  <a:schemeClr val="tx1"/>
                </a:solidFill>
                <a:latin typeface="Calibri" pitchFamily="34" charset="0"/>
                <a:ea typeface="MS PGothic" pitchFamily="34" charset="-128"/>
                <a:cs typeface="+mn-cs"/>
              </a:defRPr>
            </a:lvl3pPr>
            <a:lvl4pPr marL="1600200" indent="-228600" algn="l" defTabSz="457200" rtl="0" eaLnBrk="0" fontAlgn="base" hangingPunct="0">
              <a:spcBef>
                <a:spcPct val="0"/>
              </a:spcBef>
              <a:spcAft>
                <a:spcPct val="0"/>
              </a:spcAft>
              <a:defRPr sz="2400" kern="1200">
                <a:solidFill>
                  <a:schemeClr val="tx1"/>
                </a:solidFill>
                <a:latin typeface="Calibri" pitchFamily="34" charset="0"/>
                <a:ea typeface="MS PGothic" pitchFamily="34" charset="-128"/>
                <a:cs typeface="+mn-cs"/>
              </a:defRPr>
            </a:lvl4pPr>
            <a:lvl5pPr marL="2057400" indent="-228600" algn="l" defTabSz="457200" rtl="0" eaLnBrk="0" fontAlgn="base" hangingPunct="0">
              <a:spcBef>
                <a:spcPct val="0"/>
              </a:spcBef>
              <a:spcAft>
                <a:spcPct val="0"/>
              </a:spcAft>
              <a:defRPr sz="24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0"/>
              </a:spcBef>
              <a:spcAft>
                <a:spcPct val="0"/>
              </a:spcAft>
              <a:defRPr sz="24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0"/>
              </a:spcBef>
              <a:spcAft>
                <a:spcPct val="0"/>
              </a:spcAft>
              <a:defRPr sz="24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0"/>
              </a:spcBef>
              <a:spcAft>
                <a:spcPct val="0"/>
              </a:spcAft>
              <a:defRPr sz="24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0"/>
              </a:spcBef>
              <a:spcAft>
                <a:spcPct val="0"/>
              </a:spcAft>
              <a:defRPr sz="2400" kern="1200">
                <a:solidFill>
                  <a:schemeClr val="tx1"/>
                </a:solidFill>
                <a:latin typeface="Calibri" pitchFamily="34" charset="0"/>
                <a:ea typeface="MS PGothic" pitchFamily="34" charset="-128"/>
                <a:cs typeface="+mn-cs"/>
              </a:defRPr>
            </a:lvl9pPr>
          </a:lstStyle>
          <a:p>
            <a:pPr>
              <a:defRPr/>
            </a:pPr>
            <a:r>
              <a:rPr lang="en-US" sz="1100" dirty="0">
                <a:latin typeface="Helvetica" panose="020B0604020202020204" pitchFamily="34" charset="0"/>
                <a:cs typeface="Helvetica" panose="020B0604020202020204" pitchFamily="34" charset="0"/>
              </a:rPr>
              <a:t>Challenges of Nu Beam Targets-</a:t>
            </a:r>
            <a:r>
              <a:rPr lang="en-US" sz="1100" baseline="0" dirty="0">
                <a:latin typeface="Helvetica" panose="020B0604020202020204" pitchFamily="34" charset="0"/>
                <a:cs typeface="Helvetica" panose="020B0604020202020204" pitchFamily="34" charset="0"/>
              </a:rPr>
              <a:t> </a:t>
            </a:r>
            <a:r>
              <a:rPr lang="en-US" sz="1100" dirty="0">
                <a:latin typeface="Helvetica" panose="020B0604020202020204" pitchFamily="34" charset="0"/>
                <a:cs typeface="Helvetica" panose="020B0604020202020204" pitchFamily="34" charset="0"/>
              </a:rPr>
              <a:t>P. Hurh – </a:t>
            </a:r>
            <a:r>
              <a:rPr lang="en-US" sz="1100" dirty="0" err="1">
                <a:latin typeface="Helvetica" panose="020B0604020202020204" pitchFamily="34" charset="0"/>
                <a:cs typeface="Helvetica" panose="020B0604020202020204" pitchFamily="34" charset="0"/>
              </a:rPr>
              <a:t>HiRadMat</a:t>
            </a:r>
            <a:r>
              <a:rPr lang="en-US" sz="1100" dirty="0">
                <a:latin typeface="Helvetica" panose="020B0604020202020204" pitchFamily="34" charset="0"/>
                <a:cs typeface="Helvetica" panose="020B0604020202020204" pitchFamily="34" charset="0"/>
              </a:rPr>
              <a:t> Workshop 2019 - CERN</a:t>
            </a:r>
          </a:p>
        </p:txBody>
      </p:sp>
      <p:sp>
        <p:nvSpPr>
          <p:cNvPr id="14" name="Date Placeholder 9"/>
          <p:cNvSpPr txBox="1">
            <a:spLocks/>
          </p:cNvSpPr>
          <p:nvPr userDrawn="1"/>
        </p:nvSpPr>
        <p:spPr>
          <a:xfrm>
            <a:off x="7839075" y="6504213"/>
            <a:ext cx="1076325" cy="241300"/>
          </a:xfrm>
          <a:prstGeom prst="rect">
            <a:avLst/>
          </a:prstGeom>
        </p:spPr>
        <p:txBody>
          <a:bodyPr anchor="b" anchorCtr="0"/>
          <a:lstStyle>
            <a:defPPr>
              <a:defRPr lang="en-US"/>
            </a:defPPr>
            <a:lvl1pPr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5pPr>
            <a:lvl6pPr marL="2286000" algn="l" defTabSz="914400" rtl="0" eaLnBrk="1" latinLnBrk="0" hangingPunct="1">
              <a:defRPr sz="2400" kern="1200">
                <a:solidFill>
                  <a:schemeClr val="tx1"/>
                </a:solidFill>
                <a:latin typeface="Calibri" pitchFamily="34" charset="0"/>
                <a:ea typeface="MS PGothic" pitchFamily="34" charset="-128"/>
                <a:cs typeface="+mn-cs"/>
              </a:defRPr>
            </a:lvl6pPr>
            <a:lvl7pPr marL="2743200" algn="l" defTabSz="914400" rtl="0" eaLnBrk="1" latinLnBrk="0" hangingPunct="1">
              <a:defRPr sz="2400" kern="1200">
                <a:solidFill>
                  <a:schemeClr val="tx1"/>
                </a:solidFill>
                <a:latin typeface="Calibri" pitchFamily="34" charset="0"/>
                <a:ea typeface="MS PGothic" pitchFamily="34" charset="-128"/>
                <a:cs typeface="+mn-cs"/>
              </a:defRPr>
            </a:lvl7pPr>
            <a:lvl8pPr marL="3200400" algn="l" defTabSz="914400" rtl="0" eaLnBrk="1" latinLnBrk="0" hangingPunct="1">
              <a:defRPr sz="2400" kern="1200">
                <a:solidFill>
                  <a:schemeClr val="tx1"/>
                </a:solidFill>
                <a:latin typeface="Calibri" pitchFamily="34" charset="0"/>
                <a:ea typeface="MS PGothic" pitchFamily="34" charset="-128"/>
                <a:cs typeface="+mn-cs"/>
              </a:defRPr>
            </a:lvl8pPr>
            <a:lvl9pPr marL="3657600" algn="l" defTabSz="914400" rtl="0" eaLnBrk="1" latinLnBrk="0" hangingPunct="1">
              <a:defRPr sz="2400" kern="1200">
                <a:solidFill>
                  <a:schemeClr val="tx1"/>
                </a:solidFill>
                <a:latin typeface="Calibri" pitchFamily="34" charset="0"/>
                <a:ea typeface="MS PGothic" pitchFamily="34" charset="-128"/>
                <a:cs typeface="+mn-cs"/>
              </a:defRPr>
            </a:lvl9pPr>
          </a:lstStyle>
          <a:p>
            <a:r>
              <a:rPr lang="en-US" altLang="en-US" sz="1100" dirty="0">
                <a:latin typeface="Helvetica" panose="020B0604020202020204" pitchFamily="34" charset="0"/>
                <a:cs typeface="Helvetica" panose="020B0604020202020204" pitchFamily="34" charset="0"/>
              </a:rPr>
              <a:t>11 Jul 2019</a:t>
            </a:r>
          </a:p>
        </p:txBody>
      </p:sp>
      <p:grpSp>
        <p:nvGrpSpPr>
          <p:cNvPr id="6" name="Group 5"/>
          <p:cNvGrpSpPr>
            <a:grpSpLocks noChangeAspect="1"/>
          </p:cNvGrpSpPr>
          <p:nvPr userDrawn="1"/>
        </p:nvGrpSpPr>
        <p:grpSpPr>
          <a:xfrm>
            <a:off x="215900" y="6258863"/>
            <a:ext cx="8699500" cy="197990"/>
            <a:chOff x="600217" y="6258863"/>
            <a:chExt cx="8297721" cy="188846"/>
          </a:xfrm>
        </p:grpSpPr>
        <p:cxnSp>
          <p:nvCxnSpPr>
            <p:cNvPr id="7" name="Straight Connector 6"/>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8" name="Picture 6" descr="FermiLogo_RGB_NALBlue.png"/>
            <p:cNvPicPr>
              <a:picLocks noChangeAspect="1"/>
            </p:cNvPicPr>
            <p:nvPr userDrawn="1"/>
          </p:nvPicPr>
          <p:blipFill>
            <a:blip r:embed="rId12" cstate="print">
              <a:extLst>
                <a:ext uri="{28A0092B-C50C-407E-A947-70E740481C1C}">
                  <a14:useLocalDpi xmlns:a14="http://schemas.microsoft.com/office/drawing/2010/main"/>
                </a:ext>
              </a:extLst>
            </a:blip>
            <a:srcRect/>
            <a:stretch>
              <a:fillRect/>
            </a:stretch>
          </p:blipFill>
          <p:spPr bwMode="auto">
            <a:xfrm>
              <a:off x="7853781" y="6258863"/>
              <a:ext cx="1044157" cy="188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086" r:id="rId1"/>
    <p:sldLayoutId id="2147484087" r:id="rId2"/>
    <p:sldLayoutId id="2147484079" r:id="rId3"/>
    <p:sldLayoutId id="2147484080" r:id="rId4"/>
    <p:sldLayoutId id="2147484081" r:id="rId5"/>
    <p:sldLayoutId id="2147484094" r:id="rId6"/>
    <p:sldLayoutId id="2147484098" r:id="rId7"/>
    <p:sldLayoutId id="2147484113" r:id="rId8"/>
    <p:sldLayoutId id="2147484114" r:id="rId9"/>
    <p:sldLayoutId id="2147484116" r:id="rId10"/>
  </p:sldLayoutIdLst>
  <p:hf hdr="0" ftr="0"/>
  <p:txStyles>
    <p:titleStyle>
      <a:lvl1pPr algn="l" defTabSz="457200" rtl="0" eaLnBrk="1" fontAlgn="base" hangingPunct="1">
        <a:spcBef>
          <a:spcPct val="0"/>
        </a:spcBef>
        <a:spcAft>
          <a:spcPct val="0"/>
        </a:spcAft>
        <a:defRPr sz="1700" b="1" kern="1200">
          <a:solidFill>
            <a:srgbClr val="074184"/>
          </a:solidFill>
          <a:latin typeface="Helvetica"/>
          <a:ea typeface="MS PGothic" pitchFamily="34" charset="-128"/>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itchFamily="34" charset="0"/>
        <a:buChar char="•"/>
        <a:defRPr kern="1200">
          <a:solidFill>
            <a:srgbClr val="595959"/>
          </a:solidFill>
          <a:latin typeface="Helvetica"/>
          <a:ea typeface="MS PGothic" pitchFamily="34" charset="-128"/>
          <a:cs typeface="ＭＳ Ｐゴシック" charset="0"/>
        </a:defRPr>
      </a:lvl1pPr>
      <a:lvl2pPr marL="742950" indent="-285750" algn="l" defTabSz="457200" rtl="0" eaLnBrk="1" fontAlgn="base" hangingPunct="1">
        <a:spcBef>
          <a:spcPct val="20000"/>
        </a:spcBef>
        <a:spcAft>
          <a:spcPct val="0"/>
        </a:spcAft>
        <a:buFont typeface="Arial" pitchFamily="34" charset="0"/>
        <a:buChar char="–"/>
        <a:defRPr sz="1600" kern="1200">
          <a:solidFill>
            <a:srgbClr val="595959"/>
          </a:solidFill>
          <a:latin typeface="Helvetica"/>
          <a:ea typeface="MS PGothic" pitchFamily="34" charset="-128"/>
          <a:cs typeface="ＭＳ Ｐゴシック" charset="0"/>
        </a:defRPr>
      </a:lvl2pPr>
      <a:lvl3pPr marL="1143000" indent="-228600" algn="l" defTabSz="457200" rtl="0" eaLnBrk="1" fontAlgn="base" hangingPunct="1">
        <a:spcBef>
          <a:spcPct val="20000"/>
        </a:spcBef>
        <a:spcAft>
          <a:spcPct val="0"/>
        </a:spcAft>
        <a:buFont typeface="Arial" pitchFamily="34" charset="0"/>
        <a:buChar char="•"/>
        <a:defRPr sz="1400" kern="1200">
          <a:solidFill>
            <a:srgbClr val="595959"/>
          </a:solidFill>
          <a:latin typeface="Helvetica"/>
          <a:ea typeface="MS PGothic" pitchFamily="34" charset="-128"/>
          <a:cs typeface="ＭＳ Ｐゴシック" charset="0"/>
        </a:defRPr>
      </a:lvl3pPr>
      <a:lvl4pPr marL="16002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4pPr>
      <a:lvl5pPr marL="20574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gif"/><Relationship Id="rId5" Type="http://schemas.openxmlformats.org/officeDocument/2006/relationships/image" Target="../media/image28.jp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7" Type="http://schemas.microsoft.com/office/2007/relationships/hdphoto" Target="../media/hdphoto2.wd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0.xml"/><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0.xml"/><Relationship Id="rId5" Type="http://schemas.openxmlformats.org/officeDocument/2006/relationships/image" Target="../media/image271.png"/><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tiff"/><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62.tiff"/><Relationship Id="rId5" Type="http://schemas.openxmlformats.org/officeDocument/2006/relationships/image" Target="../media/image61.tiff"/><Relationship Id="rId4" Type="http://schemas.openxmlformats.org/officeDocument/2006/relationships/image" Target="../media/image60.tif"/></Relationships>
</file>

<file path=ppt/slides/_rels/slide23.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67.jpeg"/><Relationship Id="rId5" Type="http://schemas.openxmlformats.org/officeDocument/2006/relationships/image" Target="../media/image66.jpg"/><Relationship Id="rId4" Type="http://schemas.openxmlformats.org/officeDocument/2006/relationships/image" Target="../media/image65.jpg"/></Relationships>
</file>

<file path=ppt/slides/_rels/slide24.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JPG"/></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jpeg"/><Relationship Id="rId2" Type="http://schemas.openxmlformats.org/officeDocument/2006/relationships/image" Target="../media/image72.png"/><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hyperlink" Target="http://radiate.fnal.gov/" TargetMode="External"/><Relationship Id="rId7" Type="http://schemas.openxmlformats.org/officeDocument/2006/relationships/image" Target="../media/image82.jp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9" Type="http://schemas.openxmlformats.org/officeDocument/2006/relationships/image" Target="../media/image84.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image" Target="../media/image86.tiff"/><Relationship Id="rId7" Type="http://schemas.openxmlformats.org/officeDocument/2006/relationships/image" Target="../media/image90.jpeg"/><Relationship Id="rId2" Type="http://schemas.openxmlformats.org/officeDocument/2006/relationships/image" Target="../media/image85.tiff"/><Relationship Id="rId1" Type="http://schemas.openxmlformats.org/officeDocument/2006/relationships/slideLayout" Target="../slideLayouts/slideLayout2.xml"/><Relationship Id="rId6" Type="http://schemas.openxmlformats.org/officeDocument/2006/relationships/image" Target="../media/image89.jpeg"/><Relationship Id="rId5" Type="http://schemas.openxmlformats.org/officeDocument/2006/relationships/image" Target="../media/image88.png"/><Relationship Id="rId10" Type="http://schemas.openxmlformats.org/officeDocument/2006/relationships/image" Target="../media/image93.tiff"/><Relationship Id="rId4" Type="http://schemas.openxmlformats.org/officeDocument/2006/relationships/image" Target="../media/image87.png"/><Relationship Id="rId9" Type="http://schemas.openxmlformats.org/officeDocument/2006/relationships/image" Target="../media/image92.jpeg"/></Relationships>
</file>

<file path=ppt/slides/_rels/slide33.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emf"/><Relationship Id="rId1" Type="http://schemas.openxmlformats.org/officeDocument/2006/relationships/slideLayout" Target="../slideLayouts/slideLayout2.xml"/><Relationship Id="rId5" Type="http://schemas.openxmlformats.org/officeDocument/2006/relationships/image" Target="../media/image97.emf"/><Relationship Id="rId4" Type="http://schemas.openxmlformats.org/officeDocument/2006/relationships/image" Target="../media/image96.emf"/></Relationships>
</file>

<file path=ppt/slides/_rels/slide3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symmetrymagazine.org/" TargetMode="Externa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hyperlink" Target="https://www.symmetrymagazine.org/" TargetMode="Externa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1924" y="4963772"/>
            <a:ext cx="5668583" cy="1529241"/>
          </a:xfrm>
        </p:spPr>
        <p:txBody>
          <a:bodyPr/>
          <a:lstStyle/>
          <a:p>
            <a:endParaRPr lang="en-US" altLang="en-US" dirty="0">
              <a:latin typeface="Helvetica" pitchFamily="124" charset="0"/>
            </a:endParaRPr>
          </a:p>
          <a:p>
            <a:r>
              <a:rPr lang="en-US" altLang="en-US" dirty="0">
                <a:latin typeface="Helvetica" pitchFamily="124" charset="0"/>
              </a:rPr>
              <a:t>Patrick Hurh</a:t>
            </a:r>
          </a:p>
          <a:p>
            <a:r>
              <a:rPr lang="en-US" altLang="en-US" dirty="0">
                <a:latin typeface="Helvetica" pitchFamily="124" charset="0"/>
              </a:rPr>
              <a:t>International </a:t>
            </a:r>
            <a:r>
              <a:rPr lang="en-US" altLang="en-US" dirty="0" err="1">
                <a:latin typeface="Helvetica" pitchFamily="124" charset="0"/>
              </a:rPr>
              <a:t>HiRadMat</a:t>
            </a:r>
            <a:r>
              <a:rPr lang="en-US" altLang="en-US" dirty="0">
                <a:latin typeface="Helvetica" pitchFamily="124" charset="0"/>
              </a:rPr>
              <a:t> Workshop 2019 (CERN)</a:t>
            </a:r>
          </a:p>
          <a:p>
            <a:r>
              <a:rPr lang="en-US" altLang="en-US" dirty="0">
                <a:latin typeface="Helvetica" pitchFamily="124" charset="0"/>
              </a:rPr>
              <a:t>11 July 2019</a:t>
            </a:r>
          </a:p>
          <a:p>
            <a:endParaRPr lang="en-US" dirty="0"/>
          </a:p>
        </p:txBody>
      </p:sp>
      <p:sp>
        <p:nvSpPr>
          <p:cNvPr id="3" name="Text Placeholder 2"/>
          <p:cNvSpPr>
            <a:spLocks noGrp="1"/>
          </p:cNvSpPr>
          <p:nvPr>
            <p:ph type="body" sz="quarter" idx="11"/>
          </p:nvPr>
        </p:nvSpPr>
        <p:spPr>
          <a:xfrm>
            <a:off x="341924" y="3754759"/>
            <a:ext cx="8499232" cy="1361953"/>
          </a:xfrm>
        </p:spPr>
        <p:txBody>
          <a:bodyPr>
            <a:normAutofit/>
          </a:bodyPr>
          <a:lstStyle/>
          <a:p>
            <a:r>
              <a:rPr lang="en-US" dirty="0"/>
              <a:t>Challenges of Neutrino Targets and the Role of the </a:t>
            </a:r>
            <a:r>
              <a:rPr lang="en-US" dirty="0" err="1"/>
              <a:t>HiRadMat</a:t>
            </a:r>
            <a:r>
              <a:rPr lang="en-US" dirty="0"/>
              <a:t> Facility</a:t>
            </a:r>
            <a:r>
              <a:rPr lang="en-US" b="0" dirty="0"/>
              <a:t>	</a:t>
            </a:r>
            <a:endParaRPr lang="en-US" dirty="0"/>
          </a:p>
        </p:txBody>
      </p:sp>
      <p:pic>
        <p:nvPicPr>
          <p:cNvPr id="5" name="Picture 4" descr="RaDIATE Red Transparent BG.png"/>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37000"/>
                    </a14:imgEffect>
                  </a14:imgLayer>
                </a14:imgProps>
              </a:ext>
              <a:ext uri="{28A0092B-C50C-407E-A947-70E740481C1C}">
                <a14:useLocalDpi xmlns:a14="http://schemas.microsoft.com/office/drawing/2010/main"/>
              </a:ext>
            </a:extLst>
          </a:blip>
          <a:stretch>
            <a:fillRect/>
          </a:stretch>
        </p:blipFill>
        <p:spPr>
          <a:xfrm>
            <a:off x="7801326" y="5151832"/>
            <a:ext cx="910167" cy="1130485"/>
          </a:xfrm>
          <a:prstGeom prst="rect">
            <a:avLst/>
          </a:prstGeom>
        </p:spPr>
      </p:pic>
      <p:sp>
        <p:nvSpPr>
          <p:cNvPr id="4" name="TextBox 3">
            <a:extLst>
              <a:ext uri="{FF2B5EF4-FFF2-40B4-BE49-F238E27FC236}">
                <a16:creationId xmlns:a16="http://schemas.microsoft.com/office/drawing/2014/main" id="{B1A70CBF-8FE6-D840-AD7D-25A237CDC5F6}"/>
              </a:ext>
            </a:extLst>
          </p:cNvPr>
          <p:cNvSpPr txBox="1"/>
          <p:nvPr/>
        </p:nvSpPr>
        <p:spPr>
          <a:xfrm>
            <a:off x="6467707" y="6400800"/>
            <a:ext cx="2373449" cy="461665"/>
          </a:xfrm>
          <a:prstGeom prst="rect">
            <a:avLst/>
          </a:prstGeom>
          <a:noFill/>
        </p:spPr>
        <p:txBody>
          <a:bodyPr wrap="square" rtlCol="0">
            <a:spAutoFit/>
          </a:bodyPr>
          <a:lstStyle/>
          <a:p>
            <a:r>
              <a:rPr lang="en-US" dirty="0" err="1"/>
              <a:t>hurh@fnal.gov</a:t>
            </a:r>
            <a:endParaRPr lang="en-US" dirty="0"/>
          </a:p>
        </p:txBody>
      </p:sp>
    </p:spTree>
    <p:extLst>
      <p:ext uri="{BB962C8B-B14F-4D97-AF65-F5344CB8AC3E}">
        <p14:creationId xmlns:p14="http://schemas.microsoft.com/office/powerpoint/2010/main" val="1708004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a:xfrm>
            <a:off x="203159" y="36513"/>
            <a:ext cx="8483641" cy="800893"/>
          </a:xfrm>
        </p:spPr>
        <p:txBody>
          <a:bodyPr/>
          <a:lstStyle/>
          <a:p>
            <a:r>
              <a:rPr lang="en-US" sz="3600" dirty="0"/>
              <a:t>The NuMI Beam  </a:t>
            </a:r>
            <a:r>
              <a:rPr lang="en-US" sz="2000" dirty="0"/>
              <a:t>“Neutrinos at the Main Injector”</a:t>
            </a:r>
          </a:p>
        </p:txBody>
      </p:sp>
      <p:pic>
        <p:nvPicPr>
          <p:cNvPr id="585731" name="Picture 3" descr="Beamline"/>
          <p:cNvPicPr>
            <a:picLocks noChangeAspect="1" noChangeArrowheads="1"/>
          </p:cNvPicPr>
          <p:nvPr/>
        </p:nvPicPr>
        <p:blipFill>
          <a:blip r:embed="rId3" cstate="print"/>
          <a:srcRect/>
          <a:stretch>
            <a:fillRect/>
          </a:stretch>
        </p:blipFill>
        <p:spPr bwMode="auto">
          <a:xfrm>
            <a:off x="0" y="2398713"/>
            <a:ext cx="9144000" cy="2705100"/>
          </a:xfrm>
          <a:prstGeom prst="rect">
            <a:avLst/>
          </a:prstGeom>
          <a:noFill/>
        </p:spPr>
      </p:pic>
      <p:sp>
        <p:nvSpPr>
          <p:cNvPr id="585732" name="Line 4"/>
          <p:cNvSpPr>
            <a:spLocks noChangeShapeType="1"/>
          </p:cNvSpPr>
          <p:nvPr/>
        </p:nvSpPr>
        <p:spPr bwMode="auto">
          <a:xfrm>
            <a:off x="5500688" y="4752975"/>
            <a:ext cx="168275" cy="0"/>
          </a:xfrm>
          <a:prstGeom prst="line">
            <a:avLst/>
          </a:prstGeom>
          <a:noFill/>
          <a:ln w="9525">
            <a:solidFill>
              <a:schemeClr val="hlink"/>
            </a:solidFill>
            <a:round/>
            <a:headEnd/>
            <a:tailEnd/>
          </a:ln>
          <a:effectLst/>
        </p:spPr>
        <p:txBody>
          <a:bodyPr wrap="none" anchor="ctr"/>
          <a:lstStyle/>
          <a:p>
            <a:endParaRPr lang="en-US"/>
          </a:p>
        </p:txBody>
      </p:sp>
      <p:sp>
        <p:nvSpPr>
          <p:cNvPr id="585733" name="Text Box 5"/>
          <p:cNvSpPr txBox="1">
            <a:spLocks noChangeArrowheads="1"/>
          </p:cNvSpPr>
          <p:nvPr/>
        </p:nvSpPr>
        <p:spPr bwMode="auto">
          <a:xfrm>
            <a:off x="963613" y="1189038"/>
            <a:ext cx="184150" cy="366712"/>
          </a:xfrm>
          <a:prstGeom prst="rect">
            <a:avLst/>
          </a:prstGeom>
          <a:noFill/>
          <a:ln w="9525">
            <a:noFill/>
            <a:miter lim="800000"/>
            <a:headEnd/>
            <a:tailEnd/>
          </a:ln>
          <a:effectLst/>
        </p:spPr>
        <p:txBody>
          <a:bodyPr wrap="none">
            <a:spAutoFit/>
          </a:bodyPr>
          <a:lstStyle/>
          <a:p>
            <a:pPr algn="l"/>
            <a:endParaRPr lang="en-US">
              <a:latin typeface="Symbol" pitchFamily="18" charset="2"/>
            </a:endParaRPr>
          </a:p>
        </p:txBody>
      </p:sp>
      <p:sp>
        <p:nvSpPr>
          <p:cNvPr id="585734" name="Rectangle 6"/>
          <p:cNvSpPr>
            <a:spLocks noGrp="1" noChangeArrowheads="1"/>
          </p:cNvSpPr>
          <p:nvPr>
            <p:ph type="body" idx="1"/>
          </p:nvPr>
        </p:nvSpPr>
        <p:spPr>
          <a:xfrm>
            <a:off x="111919" y="4792267"/>
            <a:ext cx="3958049" cy="1055687"/>
          </a:xfrm>
          <a:ln>
            <a:solidFill>
              <a:srgbClr val="663300"/>
            </a:solidFill>
          </a:ln>
        </p:spPr>
        <p:txBody>
          <a:bodyPr/>
          <a:lstStyle/>
          <a:p>
            <a:pPr>
              <a:lnSpc>
                <a:spcPct val="90000"/>
              </a:lnSpc>
            </a:pPr>
            <a:r>
              <a:rPr lang="en-US" sz="2000" dirty="0"/>
              <a:t>400 kW design average power</a:t>
            </a:r>
          </a:p>
          <a:p>
            <a:pPr>
              <a:lnSpc>
                <a:spcPct val="90000"/>
              </a:lnSpc>
            </a:pPr>
            <a:r>
              <a:rPr lang="en-US" sz="2000" dirty="0"/>
              <a:t>700 kW upgrade for </a:t>
            </a:r>
            <a:r>
              <a:rPr lang="en-US" sz="2000" dirty="0" err="1"/>
              <a:t>NOvA</a:t>
            </a:r>
            <a:endParaRPr lang="en-US" sz="2000" dirty="0"/>
          </a:p>
          <a:p>
            <a:pPr>
              <a:lnSpc>
                <a:spcPct val="90000"/>
              </a:lnSpc>
            </a:pPr>
            <a:r>
              <a:rPr lang="en-US" sz="2000" dirty="0"/>
              <a:t>1 MW capable by 2020</a:t>
            </a:r>
          </a:p>
          <a:p>
            <a:pPr>
              <a:lnSpc>
                <a:spcPct val="90000"/>
              </a:lnSpc>
            </a:pPr>
            <a:r>
              <a:rPr lang="en-US" sz="2000" dirty="0"/>
              <a:t> </a:t>
            </a:r>
            <a:r>
              <a:rPr lang="en-US" sz="2000" dirty="0">
                <a:latin typeface="Symbol" pitchFamily="18" charset="2"/>
              </a:rPr>
              <a:t>s ~ </a:t>
            </a:r>
            <a:r>
              <a:rPr lang="en-US" sz="2000" dirty="0"/>
              <a:t>1 mm</a:t>
            </a:r>
            <a:endParaRPr lang="en-US" sz="2000" dirty="0">
              <a:latin typeface="Symbol" pitchFamily="18" charset="2"/>
            </a:endParaRPr>
          </a:p>
        </p:txBody>
      </p:sp>
      <p:grpSp>
        <p:nvGrpSpPr>
          <p:cNvPr id="2" name="Group 7"/>
          <p:cNvGrpSpPr>
            <a:grpSpLocks/>
          </p:cNvGrpSpPr>
          <p:nvPr/>
        </p:nvGrpSpPr>
        <p:grpSpPr bwMode="auto">
          <a:xfrm>
            <a:off x="0" y="1467219"/>
            <a:ext cx="3659188" cy="1225550"/>
            <a:chOff x="6" y="1000"/>
            <a:chExt cx="2305" cy="772"/>
          </a:xfrm>
        </p:grpSpPr>
        <p:sp>
          <p:nvSpPr>
            <p:cNvPr id="585736" name="Rectangle 8"/>
            <p:cNvSpPr>
              <a:spLocks noChangeArrowheads="1"/>
            </p:cNvSpPr>
            <p:nvPr/>
          </p:nvSpPr>
          <p:spPr bwMode="auto">
            <a:xfrm>
              <a:off x="12" y="1000"/>
              <a:ext cx="2299" cy="449"/>
            </a:xfrm>
            <a:prstGeom prst="rect">
              <a:avLst/>
            </a:prstGeom>
            <a:noFill/>
            <a:ln w="9525">
              <a:solidFill>
                <a:srgbClr val="663300"/>
              </a:solidFill>
              <a:miter lim="800000"/>
              <a:headEnd/>
              <a:tailEnd/>
            </a:ln>
            <a:effectLst/>
          </p:spPr>
          <p:txBody>
            <a:bodyPr/>
            <a:lstStyle/>
            <a:p>
              <a:pPr marL="231775" indent="-231775" algn="l">
                <a:lnSpc>
                  <a:spcPct val="90000"/>
                </a:lnSpc>
                <a:spcBef>
                  <a:spcPct val="20000"/>
                </a:spcBef>
                <a:buFontTx/>
                <a:buChar char="•"/>
              </a:pPr>
              <a:r>
                <a:rPr lang="en-US" sz="2000" dirty="0">
                  <a:solidFill>
                    <a:srgbClr val="663300"/>
                  </a:solidFill>
                </a:rPr>
                <a:t>2 interaction length, C target</a:t>
              </a:r>
            </a:p>
            <a:p>
              <a:pPr marL="231775" indent="-231775" algn="l">
                <a:lnSpc>
                  <a:spcPct val="90000"/>
                </a:lnSpc>
                <a:spcBef>
                  <a:spcPct val="20000"/>
                </a:spcBef>
                <a:buFontTx/>
                <a:buChar char="•"/>
              </a:pPr>
              <a:r>
                <a:rPr lang="en-US" sz="2000" dirty="0">
                  <a:solidFill>
                    <a:srgbClr val="663300"/>
                  </a:solidFill>
                </a:rPr>
                <a:t>Produces </a:t>
              </a:r>
              <a:r>
                <a:rPr lang="en-US" sz="2000" dirty="0">
                  <a:solidFill>
                    <a:srgbClr val="663300"/>
                  </a:solidFill>
                  <a:latin typeface="Symbol" pitchFamily="18" charset="2"/>
                </a:rPr>
                <a:t>p</a:t>
              </a:r>
              <a:r>
                <a:rPr lang="en-US" sz="2000" baseline="30000" dirty="0">
                  <a:solidFill>
                    <a:srgbClr val="663300"/>
                  </a:solidFill>
                  <a:latin typeface="Symbol" pitchFamily="18" charset="2"/>
                </a:rPr>
                <a:t>+</a:t>
              </a:r>
              <a:r>
                <a:rPr lang="en-US" sz="2000" dirty="0">
                  <a:solidFill>
                    <a:srgbClr val="663300"/>
                  </a:solidFill>
                </a:rPr>
                <a:t>, K</a:t>
              </a:r>
              <a:r>
                <a:rPr lang="en-US" sz="2000" baseline="30000" dirty="0">
                  <a:solidFill>
                    <a:srgbClr val="663300"/>
                  </a:solidFill>
                </a:rPr>
                <a:t>+</a:t>
              </a:r>
              <a:r>
                <a:rPr lang="en-US" sz="2000" dirty="0">
                  <a:solidFill>
                    <a:srgbClr val="663300"/>
                  </a:solidFill>
                </a:rPr>
                <a:t> mesons</a:t>
              </a:r>
            </a:p>
          </p:txBody>
        </p:sp>
        <p:sp>
          <p:nvSpPr>
            <p:cNvPr id="585737" name="Line 9"/>
            <p:cNvSpPr>
              <a:spLocks noChangeShapeType="1"/>
            </p:cNvSpPr>
            <p:nvPr/>
          </p:nvSpPr>
          <p:spPr bwMode="auto">
            <a:xfrm>
              <a:off x="6" y="1443"/>
              <a:ext cx="120" cy="329"/>
            </a:xfrm>
            <a:prstGeom prst="line">
              <a:avLst/>
            </a:prstGeom>
            <a:noFill/>
            <a:ln w="9525">
              <a:solidFill>
                <a:srgbClr val="663300"/>
              </a:solidFill>
              <a:round/>
              <a:headEnd/>
              <a:tailEnd/>
            </a:ln>
            <a:effectLst/>
          </p:spPr>
          <p:txBody>
            <a:bodyPr/>
            <a:lstStyle/>
            <a:p>
              <a:endParaRPr lang="en-US"/>
            </a:p>
          </p:txBody>
        </p:sp>
        <p:sp>
          <p:nvSpPr>
            <p:cNvPr id="585738" name="Line 10"/>
            <p:cNvSpPr>
              <a:spLocks noChangeShapeType="1"/>
            </p:cNvSpPr>
            <p:nvPr/>
          </p:nvSpPr>
          <p:spPr bwMode="auto">
            <a:xfrm flipH="1">
              <a:off x="532" y="1443"/>
              <a:ext cx="1778" cy="298"/>
            </a:xfrm>
            <a:prstGeom prst="line">
              <a:avLst/>
            </a:prstGeom>
            <a:noFill/>
            <a:ln w="9525">
              <a:solidFill>
                <a:srgbClr val="663300"/>
              </a:solidFill>
              <a:round/>
              <a:headEnd/>
              <a:tailEnd/>
            </a:ln>
            <a:effectLst/>
          </p:spPr>
          <p:txBody>
            <a:bodyPr/>
            <a:lstStyle/>
            <a:p>
              <a:endParaRPr lang="en-US"/>
            </a:p>
          </p:txBody>
        </p:sp>
      </p:grpSp>
      <p:grpSp>
        <p:nvGrpSpPr>
          <p:cNvPr id="3" name="Group 11"/>
          <p:cNvGrpSpPr>
            <a:grpSpLocks/>
          </p:cNvGrpSpPr>
          <p:nvPr/>
        </p:nvGrpSpPr>
        <p:grpSpPr bwMode="auto">
          <a:xfrm>
            <a:off x="61913" y="4133850"/>
            <a:ext cx="4008055" cy="658417"/>
            <a:chOff x="39" y="2532"/>
            <a:chExt cx="2354" cy="475"/>
          </a:xfrm>
        </p:grpSpPr>
        <p:sp>
          <p:nvSpPr>
            <p:cNvPr id="585740" name="Line 12"/>
            <p:cNvSpPr>
              <a:spLocks noChangeShapeType="1"/>
            </p:cNvSpPr>
            <p:nvPr/>
          </p:nvSpPr>
          <p:spPr bwMode="auto">
            <a:xfrm flipH="1" flipV="1">
              <a:off x="39" y="2532"/>
              <a:ext cx="63" cy="475"/>
            </a:xfrm>
            <a:prstGeom prst="line">
              <a:avLst/>
            </a:prstGeom>
            <a:noFill/>
            <a:ln w="9525">
              <a:solidFill>
                <a:srgbClr val="663300"/>
              </a:solidFill>
              <a:round/>
              <a:headEnd/>
              <a:tailEnd/>
            </a:ln>
            <a:effectLst/>
          </p:spPr>
          <p:txBody>
            <a:bodyPr/>
            <a:lstStyle/>
            <a:p>
              <a:endParaRPr lang="en-US"/>
            </a:p>
          </p:txBody>
        </p:sp>
        <p:sp>
          <p:nvSpPr>
            <p:cNvPr id="585741" name="Line 13"/>
            <p:cNvSpPr>
              <a:spLocks noChangeShapeType="1"/>
            </p:cNvSpPr>
            <p:nvPr/>
          </p:nvSpPr>
          <p:spPr bwMode="auto">
            <a:xfrm flipH="1" flipV="1">
              <a:off x="639" y="2551"/>
              <a:ext cx="1754" cy="456"/>
            </a:xfrm>
            <a:prstGeom prst="line">
              <a:avLst/>
            </a:prstGeom>
            <a:noFill/>
            <a:ln w="9525">
              <a:solidFill>
                <a:srgbClr val="663300"/>
              </a:solidFill>
              <a:round/>
              <a:headEnd/>
              <a:tailEnd/>
            </a:ln>
            <a:effectLst/>
          </p:spPr>
          <p:txBody>
            <a:bodyPr/>
            <a:lstStyle/>
            <a:p>
              <a:endParaRPr lang="en-US"/>
            </a:p>
          </p:txBody>
        </p:sp>
      </p:grpSp>
      <p:grpSp>
        <p:nvGrpSpPr>
          <p:cNvPr id="4" name="Group 14"/>
          <p:cNvGrpSpPr>
            <a:grpSpLocks/>
          </p:cNvGrpSpPr>
          <p:nvPr/>
        </p:nvGrpSpPr>
        <p:grpSpPr bwMode="auto">
          <a:xfrm>
            <a:off x="1116013" y="4013568"/>
            <a:ext cx="4111625" cy="2625725"/>
            <a:chOff x="703" y="2564"/>
            <a:chExt cx="2590" cy="1654"/>
          </a:xfrm>
        </p:grpSpPr>
        <p:sp>
          <p:nvSpPr>
            <p:cNvPr id="585743" name="Rectangle 15"/>
            <p:cNvSpPr>
              <a:spLocks noChangeArrowheads="1"/>
            </p:cNvSpPr>
            <p:nvPr/>
          </p:nvSpPr>
          <p:spPr bwMode="auto">
            <a:xfrm>
              <a:off x="802" y="3355"/>
              <a:ext cx="2491" cy="863"/>
            </a:xfrm>
            <a:prstGeom prst="rect">
              <a:avLst/>
            </a:prstGeom>
            <a:noFill/>
            <a:ln w="9525">
              <a:solidFill>
                <a:srgbClr val="663300"/>
              </a:solidFill>
              <a:miter lim="800000"/>
              <a:headEnd/>
              <a:tailEnd/>
            </a:ln>
            <a:effectLst/>
          </p:spPr>
          <p:txBody>
            <a:bodyPr/>
            <a:lstStyle/>
            <a:p>
              <a:pPr marL="231775" indent="-231775" algn="l">
                <a:lnSpc>
                  <a:spcPct val="90000"/>
                </a:lnSpc>
                <a:spcBef>
                  <a:spcPct val="20000"/>
                </a:spcBef>
                <a:buFontTx/>
                <a:buChar char="•"/>
              </a:pPr>
              <a:r>
                <a:rPr lang="en-US" sz="2000" dirty="0">
                  <a:solidFill>
                    <a:srgbClr val="663300"/>
                  </a:solidFill>
                </a:rPr>
                <a:t>Pulsed focusing horns</a:t>
              </a:r>
            </a:p>
            <a:p>
              <a:pPr marL="231775" indent="-231775" algn="l">
                <a:lnSpc>
                  <a:spcPct val="90000"/>
                </a:lnSpc>
                <a:spcBef>
                  <a:spcPct val="20000"/>
                </a:spcBef>
                <a:buFontTx/>
                <a:buChar char="•"/>
              </a:pPr>
              <a:r>
                <a:rPr lang="en-US" sz="2000" dirty="0">
                  <a:solidFill>
                    <a:srgbClr val="663300"/>
                  </a:solidFill>
                </a:rPr>
                <a:t>Toroidal magnetic field</a:t>
              </a:r>
            </a:p>
            <a:p>
              <a:pPr marL="231775" indent="-231775" algn="l">
                <a:lnSpc>
                  <a:spcPct val="90000"/>
                </a:lnSpc>
                <a:spcBef>
                  <a:spcPct val="20000"/>
                </a:spcBef>
                <a:buFontTx/>
                <a:buChar char="•"/>
              </a:pPr>
              <a:r>
                <a:rPr lang="en-US" sz="2000" dirty="0">
                  <a:solidFill>
                    <a:srgbClr val="663300"/>
                  </a:solidFill>
                </a:rPr>
                <a:t>Parabolic inner conductor profile</a:t>
              </a:r>
            </a:p>
            <a:p>
              <a:pPr marL="231775" indent="-231775" algn="l">
                <a:lnSpc>
                  <a:spcPct val="90000"/>
                </a:lnSpc>
                <a:spcBef>
                  <a:spcPct val="20000"/>
                </a:spcBef>
                <a:buFontTx/>
                <a:buChar char="•"/>
              </a:pPr>
              <a:r>
                <a:rPr lang="en-US" sz="2000" dirty="0">
                  <a:solidFill>
                    <a:srgbClr val="663300"/>
                  </a:solidFill>
                </a:rPr>
                <a:t>Focus meson momentum band</a:t>
              </a:r>
            </a:p>
          </p:txBody>
        </p:sp>
        <p:sp>
          <p:nvSpPr>
            <p:cNvPr id="585744" name="Line 16"/>
            <p:cNvSpPr>
              <a:spLocks noChangeShapeType="1"/>
            </p:cNvSpPr>
            <p:nvPr/>
          </p:nvSpPr>
          <p:spPr bwMode="auto">
            <a:xfrm flipH="1" flipV="1">
              <a:off x="703" y="2564"/>
              <a:ext cx="101" cy="791"/>
            </a:xfrm>
            <a:prstGeom prst="line">
              <a:avLst/>
            </a:prstGeom>
            <a:noFill/>
            <a:ln w="9525">
              <a:solidFill>
                <a:srgbClr val="663300"/>
              </a:solidFill>
              <a:round/>
              <a:headEnd/>
              <a:tailEnd/>
            </a:ln>
            <a:effectLst/>
          </p:spPr>
          <p:txBody>
            <a:bodyPr/>
            <a:lstStyle/>
            <a:p>
              <a:endParaRPr lang="en-US"/>
            </a:p>
          </p:txBody>
        </p:sp>
        <p:sp>
          <p:nvSpPr>
            <p:cNvPr id="585745" name="Line 17"/>
            <p:cNvSpPr>
              <a:spLocks noChangeShapeType="1"/>
            </p:cNvSpPr>
            <p:nvPr/>
          </p:nvSpPr>
          <p:spPr bwMode="auto">
            <a:xfrm flipH="1" flipV="1">
              <a:off x="1994" y="2595"/>
              <a:ext cx="1297" cy="760"/>
            </a:xfrm>
            <a:prstGeom prst="line">
              <a:avLst/>
            </a:prstGeom>
            <a:noFill/>
            <a:ln w="9525">
              <a:solidFill>
                <a:srgbClr val="663300"/>
              </a:solidFill>
              <a:round/>
              <a:headEnd/>
              <a:tailEnd/>
            </a:ln>
            <a:effectLst/>
          </p:spPr>
          <p:txBody>
            <a:bodyPr/>
            <a:lstStyle/>
            <a:p>
              <a:endParaRPr lang="en-US"/>
            </a:p>
          </p:txBody>
        </p:sp>
      </p:grpSp>
      <p:grpSp>
        <p:nvGrpSpPr>
          <p:cNvPr id="5" name="Group 18"/>
          <p:cNvGrpSpPr>
            <a:grpSpLocks/>
          </p:cNvGrpSpPr>
          <p:nvPr/>
        </p:nvGrpSpPr>
        <p:grpSpPr bwMode="auto">
          <a:xfrm>
            <a:off x="2160588" y="1282700"/>
            <a:ext cx="4424362" cy="2027238"/>
            <a:chOff x="1361" y="736"/>
            <a:chExt cx="2787" cy="1277"/>
          </a:xfrm>
        </p:grpSpPr>
        <p:sp>
          <p:nvSpPr>
            <p:cNvPr id="585747" name="Rectangle 19"/>
            <p:cNvSpPr>
              <a:spLocks noChangeArrowheads="1"/>
            </p:cNvSpPr>
            <p:nvPr/>
          </p:nvSpPr>
          <p:spPr bwMode="auto">
            <a:xfrm>
              <a:off x="1366" y="736"/>
              <a:ext cx="2782" cy="635"/>
            </a:xfrm>
            <a:prstGeom prst="rect">
              <a:avLst/>
            </a:prstGeom>
            <a:noFill/>
            <a:ln w="9525">
              <a:solidFill>
                <a:srgbClr val="663300"/>
              </a:solidFill>
              <a:miter lim="800000"/>
              <a:headEnd/>
              <a:tailEnd/>
            </a:ln>
            <a:effectLst/>
          </p:spPr>
          <p:txBody>
            <a:bodyPr/>
            <a:lstStyle/>
            <a:p>
              <a:pPr marL="231775" indent="-231775" algn="l">
                <a:lnSpc>
                  <a:spcPct val="90000"/>
                </a:lnSpc>
                <a:spcBef>
                  <a:spcPct val="20000"/>
                </a:spcBef>
                <a:buFontTx/>
                <a:buChar char="•"/>
              </a:pPr>
              <a:r>
                <a:rPr lang="en-US" sz="2000" dirty="0">
                  <a:solidFill>
                    <a:srgbClr val="663300"/>
                  </a:solidFill>
                </a:rPr>
                <a:t>2 m diameter</a:t>
              </a:r>
            </a:p>
            <a:p>
              <a:pPr marL="231775" indent="-231775" algn="l">
                <a:lnSpc>
                  <a:spcPct val="90000"/>
                </a:lnSpc>
                <a:spcBef>
                  <a:spcPct val="20000"/>
                </a:spcBef>
                <a:buFontTx/>
                <a:buChar char="•"/>
              </a:pPr>
              <a:r>
                <a:rPr lang="en-US" sz="2000" dirty="0">
                  <a:solidFill>
                    <a:srgbClr val="663300"/>
                  </a:solidFill>
                </a:rPr>
                <a:t>Roughly decay length for 10 GeV </a:t>
              </a:r>
              <a:r>
                <a:rPr lang="en-US" sz="2000" dirty="0">
                  <a:solidFill>
                    <a:srgbClr val="663300"/>
                  </a:solidFill>
                  <a:latin typeface="Symbol" pitchFamily="18" charset="2"/>
                </a:rPr>
                <a:t>p</a:t>
              </a:r>
              <a:r>
                <a:rPr lang="en-US" sz="2000" baseline="30000" dirty="0">
                  <a:solidFill>
                    <a:srgbClr val="663300"/>
                  </a:solidFill>
                </a:rPr>
                <a:t>+</a:t>
              </a:r>
              <a:endParaRPr lang="en-US" sz="2000" dirty="0">
                <a:solidFill>
                  <a:srgbClr val="663300"/>
                </a:solidFill>
              </a:endParaRPr>
            </a:p>
            <a:p>
              <a:pPr marL="231775" indent="-231775" algn="l">
                <a:lnSpc>
                  <a:spcPct val="90000"/>
                </a:lnSpc>
                <a:spcBef>
                  <a:spcPct val="20000"/>
                </a:spcBef>
                <a:buFontTx/>
                <a:buChar char="•"/>
              </a:pPr>
              <a:r>
                <a:rPr lang="en-US" sz="2000" dirty="0">
                  <a:solidFill>
                    <a:srgbClr val="663300"/>
                  </a:solidFill>
                </a:rPr>
                <a:t>He-filled</a:t>
              </a:r>
            </a:p>
          </p:txBody>
        </p:sp>
        <p:sp>
          <p:nvSpPr>
            <p:cNvPr id="585748" name="Line 20"/>
            <p:cNvSpPr>
              <a:spLocks noChangeShapeType="1"/>
            </p:cNvSpPr>
            <p:nvPr/>
          </p:nvSpPr>
          <p:spPr bwMode="auto">
            <a:xfrm>
              <a:off x="1361" y="1367"/>
              <a:ext cx="677" cy="646"/>
            </a:xfrm>
            <a:prstGeom prst="line">
              <a:avLst/>
            </a:prstGeom>
            <a:noFill/>
            <a:ln w="9525">
              <a:solidFill>
                <a:srgbClr val="663300"/>
              </a:solidFill>
              <a:round/>
              <a:headEnd/>
              <a:tailEnd/>
            </a:ln>
            <a:effectLst/>
          </p:spPr>
          <p:txBody>
            <a:bodyPr/>
            <a:lstStyle/>
            <a:p>
              <a:endParaRPr lang="en-US"/>
            </a:p>
          </p:txBody>
        </p:sp>
        <p:sp>
          <p:nvSpPr>
            <p:cNvPr id="585749" name="Line 21"/>
            <p:cNvSpPr>
              <a:spLocks noChangeShapeType="1"/>
            </p:cNvSpPr>
            <p:nvPr/>
          </p:nvSpPr>
          <p:spPr bwMode="auto">
            <a:xfrm flipH="1">
              <a:off x="3671" y="1367"/>
              <a:ext cx="475" cy="646"/>
            </a:xfrm>
            <a:prstGeom prst="line">
              <a:avLst/>
            </a:prstGeom>
            <a:noFill/>
            <a:ln w="9525">
              <a:solidFill>
                <a:srgbClr val="663300"/>
              </a:solidFill>
              <a:round/>
              <a:headEnd/>
              <a:tailEnd/>
            </a:ln>
            <a:effectLst/>
          </p:spPr>
          <p:txBody>
            <a:bodyPr/>
            <a:lstStyle/>
            <a:p>
              <a:endParaRPr lang="en-US"/>
            </a:p>
          </p:txBody>
        </p:sp>
      </p:grpSp>
      <p:grpSp>
        <p:nvGrpSpPr>
          <p:cNvPr id="6" name="Group 22"/>
          <p:cNvGrpSpPr>
            <a:grpSpLocks/>
          </p:cNvGrpSpPr>
          <p:nvPr/>
        </p:nvGrpSpPr>
        <p:grpSpPr bwMode="auto">
          <a:xfrm>
            <a:off x="4991100" y="1111435"/>
            <a:ext cx="3873500" cy="2127250"/>
            <a:chOff x="3081" y="616"/>
            <a:chExt cx="2440" cy="1340"/>
          </a:xfrm>
        </p:grpSpPr>
        <p:sp>
          <p:nvSpPr>
            <p:cNvPr id="585751" name="Rectangle 23"/>
            <p:cNvSpPr>
              <a:spLocks noChangeArrowheads="1"/>
            </p:cNvSpPr>
            <p:nvPr/>
          </p:nvSpPr>
          <p:spPr bwMode="auto">
            <a:xfrm>
              <a:off x="3081" y="616"/>
              <a:ext cx="2440" cy="608"/>
            </a:xfrm>
            <a:prstGeom prst="rect">
              <a:avLst/>
            </a:prstGeom>
            <a:noFill/>
            <a:ln w="9525">
              <a:solidFill>
                <a:srgbClr val="663300"/>
              </a:solidFill>
              <a:miter lim="800000"/>
              <a:headEnd/>
              <a:tailEnd/>
            </a:ln>
            <a:effectLst/>
          </p:spPr>
          <p:txBody>
            <a:bodyPr/>
            <a:lstStyle/>
            <a:p>
              <a:pPr marL="231775" indent="-231775" algn="l">
                <a:lnSpc>
                  <a:spcPct val="90000"/>
                </a:lnSpc>
                <a:spcBef>
                  <a:spcPct val="20000"/>
                </a:spcBef>
                <a:buFontTx/>
                <a:buChar char="•"/>
              </a:pPr>
              <a:r>
                <a:rPr lang="en-US" sz="2000" dirty="0">
                  <a:solidFill>
                    <a:srgbClr val="663300"/>
                  </a:solidFill>
                </a:rPr>
                <a:t>Absorbs ~ 40 % of beam power</a:t>
              </a:r>
            </a:p>
            <a:p>
              <a:pPr marL="231775" indent="-231775" algn="l">
                <a:lnSpc>
                  <a:spcPct val="90000"/>
                </a:lnSpc>
                <a:spcBef>
                  <a:spcPct val="20000"/>
                </a:spcBef>
                <a:buFontTx/>
                <a:buChar char="•"/>
              </a:pPr>
              <a:r>
                <a:rPr lang="en-US" sz="2000" dirty="0">
                  <a:solidFill>
                    <a:srgbClr val="663300"/>
                  </a:solidFill>
                </a:rPr>
                <a:t>Allows high-energy muons to penetrate</a:t>
              </a:r>
            </a:p>
          </p:txBody>
        </p:sp>
        <p:sp>
          <p:nvSpPr>
            <p:cNvPr id="585752" name="Line 24"/>
            <p:cNvSpPr>
              <a:spLocks noChangeShapeType="1"/>
            </p:cNvSpPr>
            <p:nvPr/>
          </p:nvSpPr>
          <p:spPr bwMode="auto">
            <a:xfrm>
              <a:off x="3081" y="1231"/>
              <a:ext cx="729" cy="725"/>
            </a:xfrm>
            <a:prstGeom prst="line">
              <a:avLst/>
            </a:prstGeom>
            <a:noFill/>
            <a:ln w="9525">
              <a:solidFill>
                <a:srgbClr val="663300"/>
              </a:solidFill>
              <a:round/>
              <a:headEnd/>
              <a:tailEnd/>
            </a:ln>
            <a:effectLst/>
          </p:spPr>
          <p:txBody>
            <a:bodyPr/>
            <a:lstStyle/>
            <a:p>
              <a:endParaRPr lang="en-US"/>
            </a:p>
          </p:txBody>
        </p:sp>
        <p:sp>
          <p:nvSpPr>
            <p:cNvPr id="585753" name="Line 25"/>
            <p:cNvSpPr>
              <a:spLocks noChangeShapeType="1"/>
            </p:cNvSpPr>
            <p:nvPr/>
          </p:nvSpPr>
          <p:spPr bwMode="auto">
            <a:xfrm flipH="1">
              <a:off x="4469" y="1224"/>
              <a:ext cx="1052" cy="688"/>
            </a:xfrm>
            <a:prstGeom prst="line">
              <a:avLst/>
            </a:prstGeom>
            <a:noFill/>
            <a:ln w="9525">
              <a:solidFill>
                <a:srgbClr val="663300"/>
              </a:solidFill>
              <a:round/>
              <a:headEnd/>
              <a:tailEnd/>
            </a:ln>
            <a:effectLst/>
          </p:spPr>
          <p:txBody>
            <a:bodyPr/>
            <a:lstStyle/>
            <a:p>
              <a:endParaRPr lang="en-US"/>
            </a:p>
          </p:txBody>
        </p:sp>
      </p:grpSp>
      <p:grpSp>
        <p:nvGrpSpPr>
          <p:cNvPr id="7" name="Group 26"/>
          <p:cNvGrpSpPr>
            <a:grpSpLocks/>
          </p:cNvGrpSpPr>
          <p:nvPr/>
        </p:nvGrpSpPr>
        <p:grpSpPr bwMode="auto">
          <a:xfrm>
            <a:off x="5292725" y="3998120"/>
            <a:ext cx="3805237" cy="2259012"/>
            <a:chOff x="3339" y="2639"/>
            <a:chExt cx="2397" cy="1423"/>
          </a:xfrm>
        </p:grpSpPr>
        <p:sp>
          <p:nvSpPr>
            <p:cNvPr id="585755" name="Rectangle 27"/>
            <p:cNvSpPr>
              <a:spLocks noChangeArrowheads="1"/>
            </p:cNvSpPr>
            <p:nvPr/>
          </p:nvSpPr>
          <p:spPr bwMode="auto">
            <a:xfrm>
              <a:off x="3348" y="3610"/>
              <a:ext cx="2383" cy="452"/>
            </a:xfrm>
            <a:prstGeom prst="rect">
              <a:avLst/>
            </a:prstGeom>
            <a:noFill/>
            <a:ln w="9525">
              <a:solidFill>
                <a:srgbClr val="663300"/>
              </a:solidFill>
              <a:miter lim="800000"/>
              <a:headEnd/>
              <a:tailEnd/>
            </a:ln>
            <a:effectLst/>
          </p:spPr>
          <p:txBody>
            <a:bodyPr/>
            <a:lstStyle/>
            <a:p>
              <a:pPr marL="231775" indent="-231775" algn="l">
                <a:lnSpc>
                  <a:spcPct val="90000"/>
                </a:lnSpc>
                <a:spcBef>
                  <a:spcPct val="20000"/>
                </a:spcBef>
                <a:buFontTx/>
                <a:buChar char="•"/>
              </a:pPr>
              <a:r>
                <a:rPr lang="en-US" sz="2000">
                  <a:solidFill>
                    <a:srgbClr val="663300"/>
                  </a:solidFill>
                </a:rPr>
                <a:t>Measure hadron &amp; muon fluxes</a:t>
              </a:r>
            </a:p>
            <a:p>
              <a:pPr marL="231775" indent="-231775" algn="l">
                <a:lnSpc>
                  <a:spcPct val="90000"/>
                </a:lnSpc>
                <a:spcBef>
                  <a:spcPct val="20000"/>
                </a:spcBef>
                <a:buFontTx/>
                <a:buChar char="•"/>
              </a:pPr>
              <a:r>
                <a:rPr lang="en-US" sz="2000">
                  <a:solidFill>
                    <a:srgbClr val="663300"/>
                  </a:solidFill>
                </a:rPr>
                <a:t>Arrays measure distributions</a:t>
              </a:r>
            </a:p>
          </p:txBody>
        </p:sp>
        <p:sp>
          <p:nvSpPr>
            <p:cNvPr id="585756" name="Line 28"/>
            <p:cNvSpPr>
              <a:spLocks noChangeShapeType="1"/>
            </p:cNvSpPr>
            <p:nvPr/>
          </p:nvSpPr>
          <p:spPr bwMode="auto">
            <a:xfrm flipV="1">
              <a:off x="3342" y="2646"/>
              <a:ext cx="291" cy="968"/>
            </a:xfrm>
            <a:prstGeom prst="line">
              <a:avLst/>
            </a:prstGeom>
            <a:noFill/>
            <a:ln w="9525">
              <a:solidFill>
                <a:srgbClr val="663300"/>
              </a:solidFill>
              <a:round/>
              <a:headEnd/>
              <a:tailEnd/>
            </a:ln>
            <a:effectLst/>
          </p:spPr>
          <p:txBody>
            <a:bodyPr/>
            <a:lstStyle/>
            <a:p>
              <a:endParaRPr lang="en-US"/>
            </a:p>
          </p:txBody>
        </p:sp>
        <p:sp>
          <p:nvSpPr>
            <p:cNvPr id="585757" name="Line 29"/>
            <p:cNvSpPr>
              <a:spLocks noChangeShapeType="1"/>
            </p:cNvSpPr>
            <p:nvPr/>
          </p:nvSpPr>
          <p:spPr bwMode="auto">
            <a:xfrm flipV="1">
              <a:off x="3339" y="2639"/>
              <a:ext cx="573" cy="976"/>
            </a:xfrm>
            <a:prstGeom prst="line">
              <a:avLst/>
            </a:prstGeom>
            <a:noFill/>
            <a:ln w="9525">
              <a:solidFill>
                <a:srgbClr val="663300"/>
              </a:solidFill>
              <a:round/>
              <a:headEnd/>
              <a:tailEnd/>
            </a:ln>
            <a:effectLst/>
          </p:spPr>
          <p:txBody>
            <a:bodyPr/>
            <a:lstStyle/>
            <a:p>
              <a:endParaRPr lang="en-US"/>
            </a:p>
          </p:txBody>
        </p:sp>
        <p:sp>
          <p:nvSpPr>
            <p:cNvPr id="585758" name="Line 30"/>
            <p:cNvSpPr>
              <a:spLocks noChangeShapeType="1"/>
            </p:cNvSpPr>
            <p:nvPr/>
          </p:nvSpPr>
          <p:spPr bwMode="auto">
            <a:xfrm flipH="1" flipV="1">
              <a:off x="4426" y="2740"/>
              <a:ext cx="1310" cy="874"/>
            </a:xfrm>
            <a:prstGeom prst="line">
              <a:avLst/>
            </a:prstGeom>
            <a:noFill/>
            <a:ln w="9525">
              <a:solidFill>
                <a:srgbClr val="663300"/>
              </a:solidFill>
              <a:round/>
              <a:headEnd/>
              <a:tailEnd/>
            </a:ln>
            <a:effectLst/>
          </p:spPr>
          <p:txBody>
            <a:bodyPr/>
            <a:lstStyle/>
            <a:p>
              <a:endParaRPr lang="en-US"/>
            </a:p>
          </p:txBody>
        </p:sp>
        <p:sp>
          <p:nvSpPr>
            <p:cNvPr id="585759" name="Line 31"/>
            <p:cNvSpPr>
              <a:spLocks noChangeShapeType="1"/>
            </p:cNvSpPr>
            <p:nvPr/>
          </p:nvSpPr>
          <p:spPr bwMode="auto">
            <a:xfrm flipH="1" flipV="1">
              <a:off x="5350" y="2804"/>
              <a:ext cx="386" cy="804"/>
            </a:xfrm>
            <a:prstGeom prst="line">
              <a:avLst/>
            </a:prstGeom>
            <a:noFill/>
            <a:ln w="9525">
              <a:solidFill>
                <a:srgbClr val="663300"/>
              </a:solidFill>
              <a:round/>
              <a:headEnd/>
              <a:tailEnd/>
            </a:ln>
            <a:effectLst/>
          </p:spPr>
          <p:txBody>
            <a:bodyPr/>
            <a:lstStyle/>
            <a:p>
              <a:endParaRPr lang="en-US"/>
            </a:p>
          </p:txBody>
        </p:sp>
      </p:grpSp>
    </p:spTree>
    <p:extLst>
      <p:ext uri="{BB962C8B-B14F-4D97-AF65-F5344CB8AC3E}">
        <p14:creationId xmlns:p14="http://schemas.microsoft.com/office/powerpoint/2010/main" val="118628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5734">
                                            <p:bg/>
                                          </p:spTgt>
                                        </p:tgtEl>
                                        <p:attrNameLst>
                                          <p:attrName>style.visibility</p:attrName>
                                        </p:attrNameLst>
                                      </p:cBhvr>
                                      <p:to>
                                        <p:strVal val="visible"/>
                                      </p:to>
                                    </p:set>
                                    <p:animEffect transition="in" filter="fade">
                                      <p:cBhvr>
                                        <p:cTn id="7" dur="500"/>
                                        <p:tgtEl>
                                          <p:spTgt spid="58573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5734">
                                            <p:txEl>
                                              <p:pRg st="0" end="0"/>
                                            </p:txEl>
                                          </p:spTgt>
                                        </p:tgtEl>
                                        <p:attrNameLst>
                                          <p:attrName>style.visibility</p:attrName>
                                        </p:attrNameLst>
                                      </p:cBhvr>
                                      <p:to>
                                        <p:strVal val="visible"/>
                                      </p:to>
                                    </p:set>
                                    <p:animEffect transition="in" filter="fade">
                                      <p:cBhvr>
                                        <p:cTn id="10" dur="500"/>
                                        <p:tgtEl>
                                          <p:spTgt spid="58573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85734">
                                            <p:txEl>
                                              <p:pRg st="1" end="1"/>
                                            </p:txEl>
                                          </p:spTgt>
                                        </p:tgtEl>
                                        <p:attrNameLst>
                                          <p:attrName>style.visibility</p:attrName>
                                        </p:attrNameLst>
                                      </p:cBhvr>
                                      <p:to>
                                        <p:strVal val="visible"/>
                                      </p:to>
                                    </p:set>
                                    <p:animEffect transition="in" filter="fade">
                                      <p:cBhvr>
                                        <p:cTn id="13" dur="500"/>
                                        <p:tgtEl>
                                          <p:spTgt spid="58573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5734">
                                            <p:txEl>
                                              <p:pRg st="2" end="2"/>
                                            </p:txEl>
                                          </p:spTgt>
                                        </p:tgtEl>
                                        <p:attrNameLst>
                                          <p:attrName>style.visibility</p:attrName>
                                        </p:attrNameLst>
                                      </p:cBhvr>
                                      <p:to>
                                        <p:strVal val="visible"/>
                                      </p:to>
                                    </p:set>
                                    <p:animEffect transition="in" filter="fade">
                                      <p:cBhvr>
                                        <p:cTn id="18" dur="500"/>
                                        <p:tgtEl>
                                          <p:spTgt spid="585734">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85734">
                                            <p:txEl>
                                              <p:pRg st="3" end="3"/>
                                            </p:txEl>
                                          </p:spTgt>
                                        </p:tgtEl>
                                        <p:attrNameLst>
                                          <p:attrName>style.visibility</p:attrName>
                                        </p:attrNameLst>
                                      </p:cBhvr>
                                      <p:to>
                                        <p:strVal val="visible"/>
                                      </p:to>
                                    </p:set>
                                    <p:animEffect transition="in" filter="fade">
                                      <p:cBhvr>
                                        <p:cTn id="21" dur="500"/>
                                        <p:tgtEl>
                                          <p:spTgt spid="585734">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9" presetClass="emph" presetSubtype="0" grpId="1" nodeType="withEffect">
                                  <p:stCondLst>
                                    <p:cond delay="0"/>
                                  </p:stCondLst>
                                  <p:childTnLst>
                                    <p:set>
                                      <p:cBhvr rctx="PPT">
                                        <p:cTn id="31" dur="indefinite"/>
                                        <p:tgtEl>
                                          <p:spTgt spid="585734">
                                            <p:txEl>
                                              <p:pRg st="0" end="0"/>
                                            </p:txEl>
                                          </p:spTgt>
                                        </p:tgtEl>
                                        <p:attrNameLst>
                                          <p:attrName>style.opacity</p:attrName>
                                        </p:attrNameLst>
                                      </p:cBhvr>
                                      <p:to>
                                        <p:strVal val="0.12"/>
                                      </p:to>
                                    </p:set>
                                    <p:animEffect filter="image" prLst="opacity: 0.12">
                                      <p:cBhvr rctx="IE">
                                        <p:cTn id="32" dur="indefinite"/>
                                        <p:tgtEl>
                                          <p:spTgt spid="585734">
                                            <p:txEl>
                                              <p:pRg st="0" end="0"/>
                                            </p:txEl>
                                          </p:spTgt>
                                        </p:tgtEl>
                                      </p:cBhvr>
                                    </p:animEffect>
                                  </p:childTnLst>
                                </p:cTn>
                              </p:par>
                              <p:par>
                                <p:cTn id="33" presetID="9" presetClass="emph" presetSubtype="0" grpId="1" nodeType="withEffect">
                                  <p:stCondLst>
                                    <p:cond delay="0"/>
                                  </p:stCondLst>
                                  <p:childTnLst>
                                    <p:set>
                                      <p:cBhvr rctx="PPT">
                                        <p:cTn id="34" dur="indefinite"/>
                                        <p:tgtEl>
                                          <p:spTgt spid="585734">
                                            <p:txEl>
                                              <p:pRg st="1" end="1"/>
                                            </p:txEl>
                                          </p:spTgt>
                                        </p:tgtEl>
                                        <p:attrNameLst>
                                          <p:attrName>style.opacity</p:attrName>
                                        </p:attrNameLst>
                                      </p:cBhvr>
                                      <p:to>
                                        <p:strVal val="0.12"/>
                                      </p:to>
                                    </p:set>
                                    <p:animEffect filter="image" prLst="opacity: 0.12">
                                      <p:cBhvr rctx="IE">
                                        <p:cTn id="35" dur="indefinite"/>
                                        <p:tgtEl>
                                          <p:spTgt spid="585734">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mph" presetSubtype="0" grpId="1" nodeType="clickEffect">
                                  <p:stCondLst>
                                    <p:cond delay="0"/>
                                  </p:stCondLst>
                                  <p:childTnLst>
                                    <p:set>
                                      <p:cBhvr rctx="PPT">
                                        <p:cTn id="39" dur="indefinite"/>
                                        <p:tgtEl>
                                          <p:spTgt spid="585734">
                                            <p:txEl>
                                              <p:pRg st="2" end="2"/>
                                            </p:txEl>
                                          </p:spTgt>
                                        </p:tgtEl>
                                        <p:attrNameLst>
                                          <p:attrName>style.opacity</p:attrName>
                                        </p:attrNameLst>
                                      </p:cBhvr>
                                      <p:to>
                                        <p:strVal val="0.12"/>
                                      </p:to>
                                    </p:set>
                                    <p:animEffect filter="image" prLst="opacity: 0.12">
                                      <p:cBhvr rctx="IE">
                                        <p:cTn id="40" dur="indefinite"/>
                                        <p:tgtEl>
                                          <p:spTgt spid="585734">
                                            <p:txEl>
                                              <p:pRg st="2" end="2"/>
                                            </p:txEl>
                                          </p:spTgt>
                                        </p:tgtEl>
                                      </p:cBhvr>
                                    </p:animEffect>
                                  </p:childTnLst>
                                </p:cTn>
                              </p:par>
                              <p:par>
                                <p:cTn id="41" presetID="9" presetClass="emph" presetSubtype="0" grpId="1" nodeType="withEffect">
                                  <p:stCondLst>
                                    <p:cond delay="0"/>
                                  </p:stCondLst>
                                  <p:childTnLst>
                                    <p:set>
                                      <p:cBhvr rctx="PPT">
                                        <p:cTn id="42" dur="indefinite"/>
                                        <p:tgtEl>
                                          <p:spTgt spid="585734">
                                            <p:txEl>
                                              <p:pRg st="3" end="3"/>
                                            </p:txEl>
                                          </p:spTgt>
                                        </p:tgtEl>
                                        <p:attrNameLst>
                                          <p:attrName>style.opacity</p:attrName>
                                        </p:attrNameLst>
                                      </p:cBhvr>
                                      <p:to>
                                        <p:strVal val="0.12"/>
                                      </p:to>
                                    </p:set>
                                    <p:animEffect filter="image" prLst="opacity: 0.12">
                                      <p:cBhvr rctx="IE">
                                        <p:cTn id="43" dur="indefinite"/>
                                        <p:tgtEl>
                                          <p:spTgt spid="585734">
                                            <p:txEl>
                                              <p:pRg st="3" end="3"/>
                                            </p:txEl>
                                          </p:spTgt>
                                        </p:tgtEl>
                                      </p:cBhvr>
                                    </p:animEffect>
                                  </p:childTnLst>
                                </p:cTn>
                              </p:par>
                              <p:par>
                                <p:cTn id="44" presetID="9" presetClass="emph" presetSubtype="0" grpId="1" nodeType="withEffect">
                                  <p:stCondLst>
                                    <p:cond delay="0"/>
                                  </p:stCondLst>
                                  <p:childTnLst>
                                    <p:set>
                                      <p:cBhvr rctx="PPT">
                                        <p:cTn id="45" dur="indefinite"/>
                                        <p:tgtEl>
                                          <p:spTgt spid="585734">
                                            <p:bg/>
                                          </p:spTgt>
                                        </p:tgtEl>
                                        <p:attrNameLst>
                                          <p:attrName>style.opacity</p:attrName>
                                        </p:attrNameLst>
                                      </p:cBhvr>
                                      <p:to>
                                        <p:strVal val="0.12"/>
                                      </p:to>
                                    </p:set>
                                    <p:animEffect filter="image" prLst="opacity: 0.12">
                                      <p:cBhvr rctx="IE">
                                        <p:cTn id="46" dur="indefinite"/>
                                        <p:tgtEl>
                                          <p:spTgt spid="585734">
                                            <p:bg/>
                                          </p:spTgt>
                                        </p:tgtEl>
                                      </p:cBhvr>
                                    </p:animEffect>
                                  </p:childTnLst>
                                </p:cTn>
                              </p:par>
                              <p:par>
                                <p:cTn id="47" presetID="9" presetClass="emph" presetSubtype="0" nodeType="withEffect">
                                  <p:stCondLst>
                                    <p:cond delay="0"/>
                                  </p:stCondLst>
                                  <p:childTnLst>
                                    <p:set>
                                      <p:cBhvr rctx="PPT">
                                        <p:cTn id="48" dur="indefinite"/>
                                        <p:tgtEl>
                                          <p:spTgt spid="3"/>
                                        </p:tgtEl>
                                        <p:attrNameLst>
                                          <p:attrName>style.opacity</p:attrName>
                                        </p:attrNameLst>
                                      </p:cBhvr>
                                      <p:to>
                                        <p:strVal val="0.12"/>
                                      </p:to>
                                    </p:set>
                                    <p:animEffect filter="image" prLst="opacity: 0.12">
                                      <p:cBhvr rctx="IE">
                                        <p:cTn id="49" dur="indefinite"/>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par>
                                <p:cTn id="55" presetID="9" presetClass="emph" presetSubtype="0" nodeType="withEffect">
                                  <p:stCondLst>
                                    <p:cond delay="0"/>
                                  </p:stCondLst>
                                  <p:childTnLst>
                                    <p:set>
                                      <p:cBhvr rctx="PPT">
                                        <p:cTn id="56" dur="indefinite"/>
                                        <p:tgtEl>
                                          <p:spTgt spid="2"/>
                                        </p:tgtEl>
                                        <p:attrNameLst>
                                          <p:attrName>style.opacity</p:attrName>
                                        </p:attrNameLst>
                                      </p:cBhvr>
                                      <p:to>
                                        <p:strVal val="0.12"/>
                                      </p:to>
                                    </p:set>
                                    <p:animEffect filter="image" prLst="opacity: 0.12">
                                      <p:cBhvr rctx="IE">
                                        <p:cTn id="57" dur="indefinite"/>
                                        <p:tgtEl>
                                          <p:spTgt spid="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500"/>
                                        <p:tgtEl>
                                          <p:spTgt spid="5"/>
                                        </p:tgtEl>
                                      </p:cBhvr>
                                    </p:animEffect>
                                  </p:childTnLst>
                                </p:cTn>
                              </p:par>
                              <p:par>
                                <p:cTn id="63" presetID="9" presetClass="emph" presetSubtype="0" nodeType="withEffect">
                                  <p:stCondLst>
                                    <p:cond delay="0"/>
                                  </p:stCondLst>
                                  <p:childTnLst>
                                    <p:set>
                                      <p:cBhvr rctx="PPT">
                                        <p:cTn id="64" dur="indefinite"/>
                                        <p:tgtEl>
                                          <p:spTgt spid="4"/>
                                        </p:tgtEl>
                                        <p:attrNameLst>
                                          <p:attrName>style.opacity</p:attrName>
                                        </p:attrNameLst>
                                      </p:cBhvr>
                                      <p:to>
                                        <p:strVal val="0.12"/>
                                      </p:to>
                                    </p:set>
                                    <p:animEffect filter="image" prLst="opacity: 0.12">
                                      <p:cBhvr rctx="IE">
                                        <p:cTn id="65" dur="indefinite"/>
                                        <p:tgtEl>
                                          <p:spTgt spid="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500"/>
                                        <p:tgtEl>
                                          <p:spTgt spid="6"/>
                                        </p:tgtEl>
                                      </p:cBhvr>
                                    </p:animEffect>
                                  </p:childTnLst>
                                </p:cTn>
                              </p:par>
                              <p:par>
                                <p:cTn id="71" presetID="9" presetClass="emph" presetSubtype="0" nodeType="withEffect">
                                  <p:stCondLst>
                                    <p:cond delay="0"/>
                                  </p:stCondLst>
                                  <p:childTnLst>
                                    <p:set>
                                      <p:cBhvr rctx="PPT">
                                        <p:cTn id="72" dur="indefinite"/>
                                        <p:tgtEl>
                                          <p:spTgt spid="5"/>
                                        </p:tgtEl>
                                        <p:attrNameLst>
                                          <p:attrName>style.opacity</p:attrName>
                                        </p:attrNameLst>
                                      </p:cBhvr>
                                      <p:to>
                                        <p:strVal val="0.12"/>
                                      </p:to>
                                    </p:set>
                                    <p:animEffect filter="image" prLst="opacity: 0.12">
                                      <p:cBhvr rctx="IE">
                                        <p:cTn id="73" dur="indefinite"/>
                                        <p:tgtEl>
                                          <p:spTgt spid="5"/>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9" presetClass="emph" presetSubtype="0" nodeType="withEffect">
                                  <p:stCondLst>
                                    <p:cond delay="0"/>
                                  </p:stCondLst>
                                  <p:childTnLst>
                                    <p:set>
                                      <p:cBhvr rctx="PPT">
                                        <p:cTn id="80" dur="indefinite"/>
                                        <p:tgtEl>
                                          <p:spTgt spid="6"/>
                                        </p:tgtEl>
                                        <p:attrNameLst>
                                          <p:attrName>style.opacity</p:attrName>
                                        </p:attrNameLst>
                                      </p:cBhvr>
                                      <p:to>
                                        <p:strVal val="0.12"/>
                                      </p:to>
                                    </p:set>
                                    <p:animEffect filter="image" prLst="opacity: 0.12">
                                      <p:cBhvr rctx="IE">
                                        <p:cTn id="81" dur="indefinite"/>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734" grpId="0" build="p" animBg="1"/>
      <p:bldP spid="585734" grpI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r>
              <a:rPr lang="en-US" altLang="en-US" dirty="0"/>
              <a:t>Neutrino Targets Around the World</a:t>
            </a:r>
          </a:p>
        </p:txBody>
      </p:sp>
      <p:pic>
        <p:nvPicPr>
          <p:cNvPr id="320518" name="Picture 6" descr="\\numiserver\share\hylen\pictures-for-Nancy\taget-enbased.jpg"/>
          <p:cNvPicPr>
            <a:picLocks noChangeAspect="1" noChangeArrowheads="1"/>
          </p:cNvPicPr>
          <p:nvPr/>
        </p:nvPicPr>
        <p:blipFill>
          <a:blip r:embed="rId3" cstate="print">
            <a:lum bright="18000" contrast="18000"/>
            <a:extLst>
              <a:ext uri="{28A0092B-C50C-407E-A947-70E740481C1C}">
                <a14:useLocalDpi xmlns:a14="http://schemas.microsoft.com/office/drawing/2010/main"/>
              </a:ext>
            </a:extLst>
          </a:blip>
          <a:srcRect/>
          <a:stretch>
            <a:fillRect/>
          </a:stretch>
        </p:blipFill>
        <p:spPr bwMode="auto">
          <a:xfrm>
            <a:off x="6668429" y="144458"/>
            <a:ext cx="2286156" cy="174607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320517" name="Picture 5" descr="\\numiserver\share\hylen\pictures-for-Nancy\target-graphite.jpg"/>
          <p:cNvPicPr>
            <a:picLocks noChangeAspect="1" noChangeArrowheads="1"/>
          </p:cNvPicPr>
          <p:nvPr/>
        </p:nvPicPr>
        <p:blipFill>
          <a:blip r:embed="rId4" cstate="print">
            <a:lum bright="12000" contrast="36000"/>
            <a:extLst>
              <a:ext uri="{28A0092B-C50C-407E-A947-70E740481C1C}">
                <a14:useLocalDpi xmlns:a14="http://schemas.microsoft.com/office/drawing/2010/main"/>
              </a:ext>
            </a:extLst>
          </a:blip>
          <a:srcRect/>
          <a:stretch>
            <a:fillRect/>
          </a:stretch>
        </p:blipFill>
        <p:spPr bwMode="auto">
          <a:xfrm>
            <a:off x="189415" y="1199200"/>
            <a:ext cx="7315200" cy="9144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11" name="Picture 10" descr="A close up of an engine&#10;&#10;Description generated with high confidence">
            <a:extLst>
              <a:ext uri="{FF2B5EF4-FFF2-40B4-BE49-F238E27FC236}">
                <a16:creationId xmlns:a16="http://schemas.microsoft.com/office/drawing/2014/main" id="{0A791CA2-F761-DB47-93C3-B0AC40048833}"/>
              </a:ext>
            </a:extLst>
          </p:cNvPr>
          <p:cNvPicPr>
            <a:picLocks noChangeAspect="1"/>
          </p:cNvPicPr>
          <p:nvPr/>
        </p:nvPicPr>
        <p:blipFill>
          <a:blip r:embed="rId5"/>
          <a:stretch>
            <a:fillRect/>
          </a:stretch>
        </p:blipFill>
        <p:spPr>
          <a:xfrm>
            <a:off x="312235" y="2410643"/>
            <a:ext cx="2865863" cy="2154300"/>
          </a:xfrm>
          <a:prstGeom prst="rect">
            <a:avLst/>
          </a:prstGeom>
        </p:spPr>
      </p:pic>
      <p:sp>
        <p:nvSpPr>
          <p:cNvPr id="12" name="TextBox 11">
            <a:extLst>
              <a:ext uri="{FF2B5EF4-FFF2-40B4-BE49-F238E27FC236}">
                <a16:creationId xmlns:a16="http://schemas.microsoft.com/office/drawing/2014/main" id="{A21EF2B6-1D74-8248-AE47-078967F4C3FB}"/>
              </a:ext>
            </a:extLst>
          </p:cNvPr>
          <p:cNvSpPr txBox="1"/>
          <p:nvPr/>
        </p:nvSpPr>
        <p:spPr>
          <a:xfrm>
            <a:off x="312235" y="4347524"/>
            <a:ext cx="3033131" cy="237757"/>
          </a:xfrm>
          <a:prstGeom prst="rect">
            <a:avLst/>
          </a:prstGeom>
          <a:solidFill>
            <a:schemeClr val="bg1"/>
          </a:solidFill>
        </p:spPr>
        <p:txBody>
          <a:bodyPr wrap="square" rtlCol="0">
            <a:spAutoFit/>
          </a:bodyPr>
          <a:lstStyle/>
          <a:p>
            <a:pPr algn="l">
              <a:lnSpc>
                <a:spcPct val="90000"/>
              </a:lnSpc>
            </a:pPr>
            <a:r>
              <a:rPr lang="en-US" sz="1050" dirty="0">
                <a:latin typeface="+mn-lt"/>
              </a:rPr>
              <a:t>T2K helium-cooled carbon target (C. </a:t>
            </a:r>
            <a:r>
              <a:rPr lang="en-US" sz="1050" dirty="0" err="1">
                <a:latin typeface="+mn-lt"/>
              </a:rPr>
              <a:t>Densham</a:t>
            </a:r>
            <a:r>
              <a:rPr lang="en-US" sz="1050" dirty="0">
                <a:latin typeface="+mn-lt"/>
              </a:rPr>
              <a:t>)</a:t>
            </a:r>
          </a:p>
        </p:txBody>
      </p:sp>
      <p:pic>
        <p:nvPicPr>
          <p:cNvPr id="13" name="Picture 12" descr="https://media.springernature.com/original/springer-static/image/art%3A10.1007%2Fs10967-015-4120-7/MediaObjects/10967_2015_4120_Fig2_HTML.gif">
            <a:extLst>
              <a:ext uri="{FF2B5EF4-FFF2-40B4-BE49-F238E27FC236}">
                <a16:creationId xmlns:a16="http://schemas.microsoft.com/office/drawing/2014/main" id="{43E9179D-2446-2B4D-B4FA-C73168D6ABD6}"/>
              </a:ext>
            </a:extLst>
          </p:cNvPr>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b="47337"/>
          <a:stretch/>
        </p:blipFill>
        <p:spPr bwMode="auto">
          <a:xfrm>
            <a:off x="3501484" y="2405510"/>
            <a:ext cx="4804473" cy="1913962"/>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F3C5B44F-E796-D741-A171-87F8D97E5FA5}"/>
              </a:ext>
            </a:extLst>
          </p:cNvPr>
          <p:cNvGrpSpPr/>
          <p:nvPr/>
        </p:nvGrpSpPr>
        <p:grpSpPr>
          <a:xfrm>
            <a:off x="312235" y="4744401"/>
            <a:ext cx="5064501" cy="1567608"/>
            <a:chOff x="3712932" y="2095499"/>
            <a:chExt cx="8676599" cy="2685657"/>
          </a:xfrm>
        </p:grpSpPr>
        <p:pic>
          <p:nvPicPr>
            <p:cNvPr id="15" name="Picture 2" descr="https://web.fnal.gov/project/TargetSystems/NuMI/Shared%20Documents/Targetry/Target/NOvA_target-2.jpg">
              <a:extLst>
                <a:ext uri="{FF2B5EF4-FFF2-40B4-BE49-F238E27FC236}">
                  <a16:creationId xmlns:a16="http://schemas.microsoft.com/office/drawing/2014/main" id="{6FC22ACE-9DBE-9D4A-8480-808AA2ECA884}"/>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712932" y="2095500"/>
              <a:ext cx="355282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ttps://web.fnal.gov/project/TargetSystems/NuMI/Shared%20Documents/Targetry/Target/NOvA_target.jpg">
              <a:extLst>
                <a:ext uri="{FF2B5EF4-FFF2-40B4-BE49-F238E27FC236}">
                  <a16:creationId xmlns:a16="http://schemas.microsoft.com/office/drawing/2014/main" id="{7D4069D3-CEE9-F045-BD06-B3097E3864E4}"/>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265757" y="2095499"/>
              <a:ext cx="4971415" cy="2666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5F82FC05-488D-6C46-B388-48D9324A4A89}"/>
                </a:ext>
              </a:extLst>
            </p:cNvPr>
            <p:cNvSpPr txBox="1"/>
            <p:nvPr/>
          </p:nvSpPr>
          <p:spPr>
            <a:xfrm>
              <a:off x="9247633" y="4124681"/>
              <a:ext cx="3141898" cy="656475"/>
            </a:xfrm>
            <a:prstGeom prst="rect">
              <a:avLst/>
            </a:prstGeom>
            <a:noFill/>
          </p:spPr>
          <p:txBody>
            <a:bodyPr wrap="square" rtlCol="0">
              <a:spAutoFit/>
            </a:bodyPr>
            <a:lstStyle/>
            <a:p>
              <a:pPr algn="l">
                <a:lnSpc>
                  <a:spcPct val="90000"/>
                </a:lnSpc>
              </a:pPr>
              <a:r>
                <a:rPr lang="en-US" sz="1050" dirty="0">
                  <a:latin typeface="+mn-lt"/>
                </a:rPr>
                <a:t>NUMI – </a:t>
              </a:r>
              <a:r>
                <a:rPr lang="en-US" sz="1050" dirty="0" err="1">
                  <a:latin typeface="+mn-lt"/>
                </a:rPr>
                <a:t>NOvA</a:t>
              </a:r>
              <a:r>
                <a:rPr lang="en-US" sz="1050" dirty="0">
                  <a:latin typeface="+mn-lt"/>
                </a:rPr>
                <a:t> water-cooled carbon target (K. </a:t>
              </a:r>
              <a:r>
                <a:rPr lang="en-US" sz="1050" dirty="0" err="1">
                  <a:latin typeface="+mn-lt"/>
                </a:rPr>
                <a:t>Ammigan</a:t>
              </a:r>
              <a:r>
                <a:rPr lang="en-US" sz="1050" dirty="0">
                  <a:latin typeface="+mn-lt"/>
                </a:rPr>
                <a:t>)</a:t>
              </a:r>
            </a:p>
          </p:txBody>
        </p:sp>
      </p:grpSp>
      <p:grpSp>
        <p:nvGrpSpPr>
          <p:cNvPr id="18" name="Group 17">
            <a:extLst>
              <a:ext uri="{FF2B5EF4-FFF2-40B4-BE49-F238E27FC236}">
                <a16:creationId xmlns:a16="http://schemas.microsoft.com/office/drawing/2014/main" id="{9A2A5FAF-9B81-6D4C-91BF-49FF3B2444DC}"/>
              </a:ext>
            </a:extLst>
          </p:cNvPr>
          <p:cNvGrpSpPr/>
          <p:nvPr/>
        </p:nvGrpSpPr>
        <p:grpSpPr>
          <a:xfrm>
            <a:off x="5661791" y="4123710"/>
            <a:ext cx="3313241" cy="2126655"/>
            <a:chOff x="1006433" y="3670597"/>
            <a:chExt cx="4859343" cy="3119045"/>
          </a:xfrm>
        </p:grpSpPr>
        <p:pic>
          <p:nvPicPr>
            <p:cNvPr id="19" name="Picture 18" descr="A close up of a machine&#10;&#10;Description generated with very high confidence">
              <a:extLst>
                <a:ext uri="{FF2B5EF4-FFF2-40B4-BE49-F238E27FC236}">
                  <a16:creationId xmlns:a16="http://schemas.microsoft.com/office/drawing/2014/main" id="{EBF62100-554D-6A47-8DD4-1F265D814052}"/>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006433" y="4341166"/>
              <a:ext cx="3657600" cy="2448476"/>
            </a:xfrm>
            <a:prstGeom prst="rect">
              <a:avLst/>
            </a:prstGeom>
            <a:ln>
              <a:solidFill>
                <a:schemeClr val="tx1"/>
              </a:solidFill>
            </a:ln>
          </p:spPr>
        </p:pic>
        <p:sp>
          <p:nvSpPr>
            <p:cNvPr id="20" name="TextBox 19">
              <a:extLst>
                <a:ext uri="{FF2B5EF4-FFF2-40B4-BE49-F238E27FC236}">
                  <a16:creationId xmlns:a16="http://schemas.microsoft.com/office/drawing/2014/main" id="{1D30EF32-2814-4E4B-806A-36C884BBC2ED}"/>
                </a:ext>
              </a:extLst>
            </p:cNvPr>
            <p:cNvSpPr txBox="1"/>
            <p:nvPr/>
          </p:nvSpPr>
          <p:spPr>
            <a:xfrm>
              <a:off x="1205134" y="6225843"/>
              <a:ext cx="2504065" cy="561991"/>
            </a:xfrm>
            <a:prstGeom prst="rect">
              <a:avLst/>
            </a:prstGeom>
            <a:solidFill>
              <a:schemeClr val="bg1"/>
            </a:solidFill>
          </p:spPr>
          <p:txBody>
            <a:bodyPr wrap="square" rtlCol="0">
              <a:spAutoFit/>
            </a:bodyPr>
            <a:lstStyle/>
            <a:p>
              <a:pPr algn="l">
                <a:lnSpc>
                  <a:spcPct val="90000"/>
                </a:lnSpc>
              </a:pPr>
              <a:r>
                <a:rPr lang="en-US" sz="1050" dirty="0">
                  <a:latin typeface="+mn-lt"/>
                </a:rPr>
                <a:t>CNGS radiatively-cooled carbon targets (CERN)</a:t>
              </a:r>
            </a:p>
          </p:txBody>
        </p:sp>
        <p:pic>
          <p:nvPicPr>
            <p:cNvPr id="21" name="Picture 20" descr="A picture containing bicycle, ground&#10;&#10;Description generated with high confidence">
              <a:extLst>
                <a:ext uri="{FF2B5EF4-FFF2-40B4-BE49-F238E27FC236}">
                  <a16:creationId xmlns:a16="http://schemas.microsoft.com/office/drawing/2014/main" id="{D19FEE34-CCFA-8B42-B8E3-345228D2A14A}"/>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t="18310" b="7879"/>
            <a:stretch/>
          </p:blipFill>
          <p:spPr>
            <a:xfrm>
              <a:off x="4293659" y="3670597"/>
              <a:ext cx="1572117" cy="2062935"/>
            </a:xfrm>
            <a:prstGeom prst="rect">
              <a:avLst/>
            </a:prstGeom>
            <a:ln>
              <a:solidFill>
                <a:schemeClr val="tx1"/>
              </a:solidFill>
            </a:ln>
          </p:spPr>
        </p:pic>
      </p:grpSp>
      <p:sp>
        <p:nvSpPr>
          <p:cNvPr id="25" name="TextBox 24">
            <a:extLst>
              <a:ext uri="{FF2B5EF4-FFF2-40B4-BE49-F238E27FC236}">
                <a16:creationId xmlns:a16="http://schemas.microsoft.com/office/drawing/2014/main" id="{7843B6F7-DE55-1B4A-9C00-C9655D79725A}"/>
              </a:ext>
            </a:extLst>
          </p:cNvPr>
          <p:cNvSpPr txBox="1"/>
          <p:nvPr/>
        </p:nvSpPr>
        <p:spPr>
          <a:xfrm>
            <a:off x="789178" y="1801516"/>
            <a:ext cx="3559797" cy="237757"/>
          </a:xfrm>
          <a:prstGeom prst="rect">
            <a:avLst/>
          </a:prstGeom>
          <a:solidFill>
            <a:schemeClr val="bg1"/>
          </a:solidFill>
        </p:spPr>
        <p:txBody>
          <a:bodyPr wrap="square" rtlCol="0">
            <a:spAutoFit/>
          </a:bodyPr>
          <a:lstStyle/>
          <a:p>
            <a:pPr algn="l">
              <a:lnSpc>
                <a:spcPct val="90000"/>
              </a:lnSpc>
            </a:pPr>
            <a:r>
              <a:rPr lang="en-US" sz="1050" dirty="0" err="1">
                <a:latin typeface="+mn-lt"/>
              </a:rPr>
              <a:t>NuMI</a:t>
            </a:r>
            <a:r>
              <a:rPr lang="en-US" sz="1050" dirty="0">
                <a:latin typeface="+mn-lt"/>
              </a:rPr>
              <a:t> - MINOS water-cooled carbon target (J. </a:t>
            </a:r>
            <a:r>
              <a:rPr lang="en-US" sz="1050" dirty="0" err="1">
                <a:latin typeface="+mn-lt"/>
              </a:rPr>
              <a:t>Hylen</a:t>
            </a:r>
            <a:r>
              <a:rPr lang="en-US" sz="1050" dirty="0">
                <a:latin typeface="+mn-lt"/>
              </a:rPr>
              <a:t>)</a:t>
            </a:r>
          </a:p>
        </p:txBody>
      </p:sp>
    </p:spTree>
    <p:extLst>
      <p:ext uri="{BB962C8B-B14F-4D97-AF65-F5344CB8AC3E}">
        <p14:creationId xmlns:p14="http://schemas.microsoft.com/office/powerpoint/2010/main" val="4155407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8052" y="841514"/>
            <a:ext cx="8066088" cy="44688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4" name="Title 1"/>
          <p:cNvSpPr>
            <a:spLocks noGrp="1"/>
          </p:cNvSpPr>
          <p:nvPr>
            <p:ph type="title"/>
          </p:nvPr>
        </p:nvSpPr>
        <p:spPr>
          <a:xfrm>
            <a:off x="228600" y="103664"/>
            <a:ext cx="8686800" cy="641739"/>
          </a:xfrm>
        </p:spPr>
        <p:txBody>
          <a:bodyPr/>
          <a:lstStyle/>
          <a:p>
            <a:r>
              <a:rPr lang="en-US" sz="2400" dirty="0"/>
              <a:t>DUNE: Deep Underground Neutrino Experiment</a:t>
            </a:r>
            <a:br>
              <a:rPr lang="en-US" sz="2400" dirty="0"/>
            </a:br>
            <a:r>
              <a:rPr lang="en-US" sz="2400" dirty="0"/>
              <a:t>LBNF: Long-Baseline Neutrino Facility (1.2 MW -&gt; 2.4 MW!)</a:t>
            </a:r>
          </a:p>
        </p:txBody>
      </p:sp>
      <p:pic>
        <p:nvPicPr>
          <p:cNvPr id="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11" y="3936049"/>
            <a:ext cx="8060627" cy="257905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37" name="Group 36">
            <a:extLst>
              <a:ext uri="{FF2B5EF4-FFF2-40B4-BE49-F238E27FC236}">
                <a16:creationId xmlns:a16="http://schemas.microsoft.com/office/drawing/2014/main" id="{F07BCB13-3504-1B42-A317-CADFD67ADD16}"/>
              </a:ext>
            </a:extLst>
          </p:cNvPr>
          <p:cNvGrpSpPr/>
          <p:nvPr/>
        </p:nvGrpSpPr>
        <p:grpSpPr>
          <a:xfrm>
            <a:off x="-90637" y="945950"/>
            <a:ext cx="9006037" cy="4460488"/>
            <a:chOff x="-90637" y="1215483"/>
            <a:chExt cx="9006037" cy="4460488"/>
          </a:xfrm>
        </p:grpSpPr>
        <p:sp>
          <p:nvSpPr>
            <p:cNvPr id="2" name="Rectangle 1">
              <a:extLst>
                <a:ext uri="{FF2B5EF4-FFF2-40B4-BE49-F238E27FC236}">
                  <a16:creationId xmlns:a16="http://schemas.microsoft.com/office/drawing/2014/main" id="{CBD1DB21-1AD4-804D-B97D-12CC54B4E6DB}"/>
                </a:ext>
              </a:extLst>
            </p:cNvPr>
            <p:cNvSpPr/>
            <p:nvPr/>
          </p:nvSpPr>
          <p:spPr>
            <a:xfrm>
              <a:off x="228600" y="1215483"/>
              <a:ext cx="8686800" cy="4460488"/>
            </a:xfrm>
            <a:prstGeom prst="rect">
              <a:avLst/>
            </a:prstGeom>
            <a:solidFill>
              <a:schemeClr val="bg2">
                <a:lumMod val="50000"/>
                <a:alpha val="6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F3A9BF5-6F62-3E46-A6FA-373F4916A00F}"/>
                </a:ext>
              </a:extLst>
            </p:cNvPr>
            <p:cNvGrpSpPr/>
            <p:nvPr/>
          </p:nvGrpSpPr>
          <p:grpSpPr>
            <a:xfrm>
              <a:off x="-90637" y="1337928"/>
              <a:ext cx="9006037" cy="4215597"/>
              <a:chOff x="297543" y="1443075"/>
              <a:chExt cx="8358254" cy="3912379"/>
            </a:xfrm>
          </p:grpSpPr>
          <p:pic>
            <p:nvPicPr>
              <p:cNvPr id="6" name="Picture 5">
                <a:extLst>
                  <a:ext uri="{FF2B5EF4-FFF2-40B4-BE49-F238E27FC236}">
                    <a16:creationId xmlns:a16="http://schemas.microsoft.com/office/drawing/2014/main" id="{1F854D95-7E82-C242-8687-8CB0DC47B0D2}"/>
                  </a:ext>
                </a:extLst>
              </p:cNvPr>
              <p:cNvPicPr>
                <a:picLocks noChangeAspect="1"/>
              </p:cNvPicPr>
              <p:nvPr/>
            </p:nvPicPr>
            <p:blipFill>
              <a:blip r:embed="rId5"/>
              <a:stretch>
                <a:fillRect/>
              </a:stretch>
            </p:blipFill>
            <p:spPr>
              <a:xfrm>
                <a:off x="922607" y="1443075"/>
                <a:ext cx="5747657" cy="3891894"/>
              </a:xfrm>
              <a:prstGeom prst="rect">
                <a:avLst/>
              </a:prstGeom>
            </p:spPr>
          </p:pic>
          <p:cxnSp>
            <p:nvCxnSpPr>
              <p:cNvPr id="7" name="Straight Arrow Connector 6">
                <a:extLst>
                  <a:ext uri="{FF2B5EF4-FFF2-40B4-BE49-F238E27FC236}">
                    <a16:creationId xmlns:a16="http://schemas.microsoft.com/office/drawing/2014/main" id="{E65CD965-9823-CE48-B1D5-97F6C75FB883}"/>
                  </a:ext>
                </a:extLst>
              </p:cNvPr>
              <p:cNvCxnSpPr>
                <a:cxnSpLocks/>
                <a:stCxn id="8" idx="0"/>
              </p:cNvCxnSpPr>
              <p:nvPr/>
            </p:nvCxnSpPr>
            <p:spPr>
              <a:xfrm flipV="1">
                <a:off x="4074266" y="4194629"/>
                <a:ext cx="95390" cy="853048"/>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554B6413-6937-2349-91F1-06941E305855}"/>
                  </a:ext>
                </a:extLst>
              </p:cNvPr>
              <p:cNvSpPr txBox="1"/>
              <p:nvPr/>
            </p:nvSpPr>
            <p:spPr>
              <a:xfrm>
                <a:off x="3698201" y="5047677"/>
                <a:ext cx="752129" cy="307777"/>
              </a:xfrm>
              <a:prstGeom prst="rect">
                <a:avLst/>
              </a:prstGeom>
              <a:solidFill>
                <a:srgbClr val="66FF33"/>
              </a:solidFill>
            </p:spPr>
            <p:txBody>
              <a:bodyPr wrap="square" rtlCol="0">
                <a:spAutoFit/>
              </a:bodyPr>
              <a:lstStyle/>
              <a:p>
                <a:r>
                  <a:rPr lang="en-US" sz="1400" dirty="0">
                    <a:latin typeface="Helvetica" panose="020B0604020202020204" pitchFamily="34" charset="0"/>
                    <a:cs typeface="Helvetica" panose="020B0604020202020204" pitchFamily="34" charset="0"/>
                  </a:rPr>
                  <a:t>Horn C</a:t>
                </a:r>
              </a:p>
            </p:txBody>
          </p:sp>
          <p:cxnSp>
            <p:nvCxnSpPr>
              <p:cNvPr id="10" name="Straight Arrow Connector 9">
                <a:extLst>
                  <a:ext uri="{FF2B5EF4-FFF2-40B4-BE49-F238E27FC236}">
                    <a16:creationId xmlns:a16="http://schemas.microsoft.com/office/drawing/2014/main" id="{17ADED3A-B481-F445-BB5D-DE9C697E64DD}"/>
                  </a:ext>
                </a:extLst>
              </p:cNvPr>
              <p:cNvCxnSpPr>
                <a:cxnSpLocks/>
                <a:stCxn id="11" idx="0"/>
              </p:cNvCxnSpPr>
              <p:nvPr/>
            </p:nvCxnSpPr>
            <p:spPr>
              <a:xfrm flipV="1">
                <a:off x="1215880" y="3147786"/>
                <a:ext cx="983034" cy="1042848"/>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8B00082-73FE-A44A-A376-9A24177AD21F}"/>
                  </a:ext>
                </a:extLst>
              </p:cNvPr>
              <p:cNvSpPr txBox="1"/>
              <p:nvPr/>
            </p:nvSpPr>
            <p:spPr>
              <a:xfrm>
                <a:off x="693679" y="4190634"/>
                <a:ext cx="1044401" cy="523220"/>
              </a:xfrm>
              <a:prstGeom prst="rect">
                <a:avLst/>
              </a:prstGeom>
              <a:solidFill>
                <a:srgbClr val="66FF33"/>
              </a:solidFill>
            </p:spPr>
            <p:txBody>
              <a:bodyPr wrap="square" rtlCol="0">
                <a:spAutoFit/>
              </a:bodyPr>
              <a:lstStyle/>
              <a:p>
                <a:pPr algn="ctr"/>
                <a:r>
                  <a:rPr lang="en-US" sz="1400" dirty="0">
                    <a:latin typeface="Helvetica" panose="020B0604020202020204" pitchFamily="34" charset="0"/>
                    <a:cs typeface="Helvetica" panose="020B0604020202020204" pitchFamily="34" charset="0"/>
                  </a:rPr>
                  <a:t>Horn A with Target</a:t>
                </a:r>
              </a:p>
            </p:txBody>
          </p:sp>
          <p:cxnSp>
            <p:nvCxnSpPr>
              <p:cNvPr id="12" name="Straight Arrow Connector 11">
                <a:extLst>
                  <a:ext uri="{FF2B5EF4-FFF2-40B4-BE49-F238E27FC236}">
                    <a16:creationId xmlns:a16="http://schemas.microsoft.com/office/drawing/2014/main" id="{A7BED5FF-2F90-D045-AD7B-06D4BA88DDCA}"/>
                  </a:ext>
                </a:extLst>
              </p:cNvPr>
              <p:cNvCxnSpPr>
                <a:cxnSpLocks/>
                <a:stCxn id="13" idx="0"/>
              </p:cNvCxnSpPr>
              <p:nvPr/>
            </p:nvCxnSpPr>
            <p:spPr>
              <a:xfrm flipV="1">
                <a:off x="2226967" y="3455561"/>
                <a:ext cx="414633" cy="842795"/>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012C50D5-6A0C-214E-89DE-44CCC1DD2A48}"/>
                  </a:ext>
                </a:extLst>
              </p:cNvPr>
              <p:cNvSpPr txBox="1"/>
              <p:nvPr/>
            </p:nvSpPr>
            <p:spPr>
              <a:xfrm>
                <a:off x="1855711" y="4298356"/>
                <a:ext cx="742511" cy="307777"/>
              </a:xfrm>
              <a:prstGeom prst="rect">
                <a:avLst/>
              </a:prstGeom>
              <a:solidFill>
                <a:srgbClr val="66FF33"/>
              </a:solidFill>
              <a:ln>
                <a:solidFill>
                  <a:srgbClr val="66FF33"/>
                </a:solidFill>
              </a:ln>
            </p:spPr>
            <p:txBody>
              <a:bodyPr wrap="square" rtlCol="0">
                <a:spAutoFit/>
              </a:bodyPr>
              <a:lstStyle/>
              <a:p>
                <a:r>
                  <a:rPr lang="en-US" sz="1400" dirty="0">
                    <a:latin typeface="Helvetica" panose="020B0604020202020204" pitchFamily="34" charset="0"/>
                    <a:cs typeface="Helvetica" panose="020B0604020202020204" pitchFamily="34" charset="0"/>
                  </a:rPr>
                  <a:t>Horn B</a:t>
                </a:r>
              </a:p>
            </p:txBody>
          </p:sp>
          <p:sp>
            <p:nvSpPr>
              <p:cNvPr id="16" name="TextBox 15">
                <a:extLst>
                  <a:ext uri="{FF2B5EF4-FFF2-40B4-BE49-F238E27FC236}">
                    <a16:creationId xmlns:a16="http://schemas.microsoft.com/office/drawing/2014/main" id="{1F93E19D-3D67-494E-B744-4B0B0882BC83}"/>
                  </a:ext>
                </a:extLst>
              </p:cNvPr>
              <p:cNvSpPr txBox="1"/>
              <p:nvPr/>
            </p:nvSpPr>
            <p:spPr>
              <a:xfrm>
                <a:off x="2542117" y="4673016"/>
                <a:ext cx="1390124" cy="307777"/>
              </a:xfrm>
              <a:prstGeom prst="rect">
                <a:avLst/>
              </a:prstGeom>
              <a:solidFill>
                <a:srgbClr val="66FF33"/>
              </a:solidFill>
            </p:spPr>
            <p:txBody>
              <a:bodyPr wrap="square" rtlCol="0">
                <a:spAutoFit/>
              </a:bodyPr>
              <a:lstStyle/>
              <a:p>
                <a:r>
                  <a:rPr lang="en-US" sz="1400" dirty="0">
                    <a:latin typeface="Helvetica" panose="020B0604020202020204" pitchFamily="34" charset="0"/>
                    <a:cs typeface="Helvetica" panose="020B0604020202020204" pitchFamily="34" charset="0"/>
                  </a:rPr>
                  <a:t>Cooling Panels</a:t>
                </a:r>
              </a:p>
            </p:txBody>
          </p:sp>
          <p:cxnSp>
            <p:nvCxnSpPr>
              <p:cNvPr id="17" name="Straight Arrow Connector 16">
                <a:extLst>
                  <a:ext uri="{FF2B5EF4-FFF2-40B4-BE49-F238E27FC236}">
                    <a16:creationId xmlns:a16="http://schemas.microsoft.com/office/drawing/2014/main" id="{B85B3670-6263-F346-BD1C-D05B99A860CA}"/>
                  </a:ext>
                </a:extLst>
              </p:cNvPr>
              <p:cNvCxnSpPr>
                <a:cxnSpLocks/>
                <a:stCxn id="16" idx="0"/>
              </p:cNvCxnSpPr>
              <p:nvPr/>
            </p:nvCxnSpPr>
            <p:spPr>
              <a:xfrm flipV="1">
                <a:off x="3237179" y="3651560"/>
                <a:ext cx="130135" cy="1021456"/>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6D1FE758-A559-D34E-A7FD-1A49FFA1123D}"/>
                  </a:ext>
                </a:extLst>
              </p:cNvPr>
              <p:cNvSpPr txBox="1"/>
              <p:nvPr/>
            </p:nvSpPr>
            <p:spPr>
              <a:xfrm>
                <a:off x="6645227" y="2892668"/>
                <a:ext cx="1816466" cy="523220"/>
              </a:xfrm>
              <a:prstGeom prst="rect">
                <a:avLst/>
              </a:prstGeom>
              <a:solidFill>
                <a:srgbClr val="66FF33"/>
              </a:solidFill>
            </p:spPr>
            <p:txBody>
              <a:bodyPr wrap="square" rtlCol="0">
                <a:spAutoFit/>
              </a:bodyPr>
              <a:lstStyle/>
              <a:p>
                <a:pPr algn="ctr"/>
                <a:r>
                  <a:rPr lang="en-US" sz="1400" dirty="0">
                    <a:highlight>
                      <a:srgbClr val="66FF33"/>
                    </a:highlight>
                    <a:latin typeface="Helvetica" panose="020B0604020202020204" pitchFamily="34" charset="0"/>
                    <a:cs typeface="Helvetica" panose="020B0604020202020204" pitchFamily="34" charset="0"/>
                  </a:rPr>
                  <a:t>Decay Pipe</a:t>
                </a:r>
              </a:p>
              <a:p>
                <a:pPr algn="ctr"/>
                <a:r>
                  <a:rPr lang="en-US" sz="1400" dirty="0">
                    <a:highlight>
                      <a:srgbClr val="66FF33"/>
                    </a:highlight>
                    <a:latin typeface="Helvetica" panose="020B0604020202020204" pitchFamily="34" charset="0"/>
                    <a:cs typeface="Helvetica" panose="020B0604020202020204" pitchFamily="34" charset="0"/>
                  </a:rPr>
                  <a:t>Upstream Window</a:t>
                </a:r>
              </a:p>
            </p:txBody>
          </p:sp>
          <p:cxnSp>
            <p:nvCxnSpPr>
              <p:cNvPr id="19" name="Straight Arrow Connector 18">
                <a:extLst>
                  <a:ext uri="{FF2B5EF4-FFF2-40B4-BE49-F238E27FC236}">
                    <a16:creationId xmlns:a16="http://schemas.microsoft.com/office/drawing/2014/main" id="{CD1D878F-F1BF-E246-B5B1-CE498720B0A6}"/>
                  </a:ext>
                </a:extLst>
              </p:cNvPr>
              <p:cNvCxnSpPr>
                <a:cxnSpLocks/>
                <a:stCxn id="18" idx="1"/>
              </p:cNvCxnSpPr>
              <p:nvPr/>
            </p:nvCxnSpPr>
            <p:spPr>
              <a:xfrm flipH="1">
                <a:off x="4749508" y="3154278"/>
                <a:ext cx="1895719" cy="1058661"/>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934BAE9B-DCD3-A842-91AC-595F82C203A6}"/>
                  </a:ext>
                </a:extLst>
              </p:cNvPr>
              <p:cNvSpPr txBox="1"/>
              <p:nvPr/>
            </p:nvSpPr>
            <p:spPr>
              <a:xfrm>
                <a:off x="6645226" y="4357538"/>
                <a:ext cx="1695328" cy="307777"/>
              </a:xfrm>
              <a:prstGeom prst="rect">
                <a:avLst/>
              </a:prstGeom>
              <a:solidFill>
                <a:srgbClr val="66FF33"/>
              </a:solidFill>
            </p:spPr>
            <p:txBody>
              <a:bodyPr wrap="square" rtlCol="0">
                <a:spAutoFit/>
              </a:bodyPr>
              <a:lstStyle/>
              <a:p>
                <a:r>
                  <a:rPr lang="en-US" sz="1400" dirty="0">
                    <a:latin typeface="Helvetica" panose="020B0604020202020204" pitchFamily="34" charset="0"/>
                    <a:cs typeface="Helvetica" panose="020B0604020202020204" pitchFamily="34" charset="0"/>
                  </a:rPr>
                  <a:t>Decay Pipe Snout</a:t>
                </a:r>
              </a:p>
            </p:txBody>
          </p:sp>
          <p:cxnSp>
            <p:nvCxnSpPr>
              <p:cNvPr id="21" name="Straight Arrow Connector 20">
                <a:extLst>
                  <a:ext uri="{FF2B5EF4-FFF2-40B4-BE49-F238E27FC236}">
                    <a16:creationId xmlns:a16="http://schemas.microsoft.com/office/drawing/2014/main" id="{8A84902E-51C4-B640-86D4-8CC484083471}"/>
                  </a:ext>
                </a:extLst>
              </p:cNvPr>
              <p:cNvCxnSpPr>
                <a:cxnSpLocks/>
                <a:stCxn id="20" idx="1"/>
              </p:cNvCxnSpPr>
              <p:nvPr/>
            </p:nvCxnSpPr>
            <p:spPr>
              <a:xfrm flipH="1" flipV="1">
                <a:off x="5567228" y="4474549"/>
                <a:ext cx="1077998" cy="36878"/>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231136DA-BA85-5A41-AFD2-64D197E513BD}"/>
                  </a:ext>
                </a:extLst>
              </p:cNvPr>
              <p:cNvCxnSpPr>
                <a:cxnSpLocks/>
              </p:cNvCxnSpPr>
              <p:nvPr/>
            </p:nvCxnSpPr>
            <p:spPr>
              <a:xfrm>
                <a:off x="297543" y="2286001"/>
                <a:ext cx="625064" cy="259601"/>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7" name="TextBox 26">
                <a:extLst>
                  <a:ext uri="{FF2B5EF4-FFF2-40B4-BE49-F238E27FC236}">
                    <a16:creationId xmlns:a16="http://schemas.microsoft.com/office/drawing/2014/main" id="{3CB923E4-269E-FF4B-849F-00FB89DD4C9B}"/>
                  </a:ext>
                </a:extLst>
              </p:cNvPr>
              <p:cNvSpPr txBox="1"/>
              <p:nvPr/>
            </p:nvSpPr>
            <p:spPr>
              <a:xfrm>
                <a:off x="6645226" y="3732825"/>
                <a:ext cx="2010571" cy="307777"/>
              </a:xfrm>
              <a:prstGeom prst="rect">
                <a:avLst/>
              </a:prstGeom>
              <a:solidFill>
                <a:srgbClr val="66FF33"/>
              </a:solidFill>
            </p:spPr>
            <p:txBody>
              <a:bodyPr wrap="square" rtlCol="0">
                <a:spAutoFit/>
              </a:bodyPr>
              <a:lstStyle/>
              <a:p>
                <a:r>
                  <a:rPr lang="en-US" sz="1400" dirty="0">
                    <a:latin typeface="Helvetica" panose="020B0604020202020204" pitchFamily="34" charset="0"/>
                    <a:cs typeface="Helvetica" panose="020B0604020202020204" pitchFamily="34" charset="0"/>
                  </a:rPr>
                  <a:t>Nitrogen Cooling Lines</a:t>
                </a:r>
              </a:p>
            </p:txBody>
          </p:sp>
          <p:cxnSp>
            <p:nvCxnSpPr>
              <p:cNvPr id="28" name="Straight Arrow Connector 27">
                <a:extLst>
                  <a:ext uri="{FF2B5EF4-FFF2-40B4-BE49-F238E27FC236}">
                    <a16:creationId xmlns:a16="http://schemas.microsoft.com/office/drawing/2014/main" id="{A54E21DD-A1E9-C547-88A4-EC714384EDD1}"/>
                  </a:ext>
                </a:extLst>
              </p:cNvPr>
              <p:cNvCxnSpPr>
                <a:cxnSpLocks/>
                <a:stCxn id="27" idx="1"/>
              </p:cNvCxnSpPr>
              <p:nvPr/>
            </p:nvCxnSpPr>
            <p:spPr>
              <a:xfrm flipH="1">
                <a:off x="5917908" y="3886714"/>
                <a:ext cx="727318" cy="163285"/>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2510AEEA-F7B5-C345-B31A-71AFB9ABB1CE}"/>
                  </a:ext>
                </a:extLst>
              </p:cNvPr>
              <p:cNvCxnSpPr>
                <a:cxnSpLocks/>
                <a:stCxn id="16" idx="0"/>
              </p:cNvCxnSpPr>
              <p:nvPr/>
            </p:nvCxnSpPr>
            <p:spPr>
              <a:xfrm flipV="1">
                <a:off x="3237179" y="3943672"/>
                <a:ext cx="282535" cy="729344"/>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DECAEC6A-2EA1-E442-89CF-85466D13A920}"/>
                  </a:ext>
                </a:extLst>
              </p:cNvPr>
              <p:cNvSpPr txBox="1"/>
              <p:nvPr/>
            </p:nvSpPr>
            <p:spPr>
              <a:xfrm>
                <a:off x="342755" y="2932684"/>
                <a:ext cx="586150" cy="307777"/>
              </a:xfrm>
              <a:prstGeom prst="rect">
                <a:avLst/>
              </a:prstGeom>
              <a:solidFill>
                <a:srgbClr val="66FF33"/>
              </a:solidFill>
            </p:spPr>
            <p:txBody>
              <a:bodyPr wrap="square" rtlCol="0">
                <a:spAutoFit/>
              </a:bodyPr>
              <a:lstStyle>
                <a:defPPr>
                  <a:defRPr lang="en-US"/>
                </a:defPPr>
                <a:lvl1pPr>
                  <a:defRPr sz="1400">
                    <a:highlight>
                      <a:srgbClr val="66FF33"/>
                    </a:highlight>
                  </a:defRPr>
                </a:lvl1pPr>
              </a:lstStyle>
              <a:p>
                <a:r>
                  <a:rPr lang="en-US" dirty="0">
                    <a:latin typeface="Helvetica" panose="020B0604020202020204" pitchFamily="34" charset="0"/>
                    <a:cs typeface="Helvetica" panose="020B0604020202020204" pitchFamily="34" charset="0"/>
                  </a:rPr>
                  <a:t>Liner</a:t>
                </a:r>
              </a:p>
            </p:txBody>
          </p:sp>
          <p:cxnSp>
            <p:nvCxnSpPr>
              <p:cNvPr id="32" name="Straight Arrow Connector 31">
                <a:extLst>
                  <a:ext uri="{FF2B5EF4-FFF2-40B4-BE49-F238E27FC236}">
                    <a16:creationId xmlns:a16="http://schemas.microsoft.com/office/drawing/2014/main" id="{730B2CC8-7179-B54C-826A-653D7AA3453F}"/>
                  </a:ext>
                </a:extLst>
              </p:cNvPr>
              <p:cNvCxnSpPr>
                <a:cxnSpLocks/>
                <a:stCxn id="31" idx="3"/>
              </p:cNvCxnSpPr>
              <p:nvPr/>
            </p:nvCxnSpPr>
            <p:spPr>
              <a:xfrm flipV="1">
                <a:off x="928905" y="2943186"/>
                <a:ext cx="492414" cy="143387"/>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6BA0F86F-5072-CE43-AB39-05BC982AD02B}"/>
                  </a:ext>
                </a:extLst>
              </p:cNvPr>
              <p:cNvSpPr txBox="1"/>
              <p:nvPr/>
            </p:nvSpPr>
            <p:spPr>
              <a:xfrm>
                <a:off x="6645226" y="2267954"/>
                <a:ext cx="1578637" cy="307777"/>
              </a:xfrm>
              <a:prstGeom prst="rect">
                <a:avLst/>
              </a:prstGeom>
              <a:solidFill>
                <a:srgbClr val="66FF33"/>
              </a:solidFill>
            </p:spPr>
            <p:txBody>
              <a:bodyPr wrap="square" rtlCol="0">
                <a:spAutoFit/>
              </a:bodyPr>
              <a:lstStyle/>
              <a:p>
                <a:r>
                  <a:rPr lang="en-US" sz="1400" dirty="0">
                    <a:highlight>
                      <a:srgbClr val="66FF33"/>
                    </a:highlight>
                    <a:latin typeface="Helvetica" panose="020B0604020202020204" pitchFamily="34" charset="0"/>
                    <a:cs typeface="Helvetica" panose="020B0604020202020204" pitchFamily="34" charset="0"/>
                  </a:rPr>
                  <a:t>Target Shield Pile</a:t>
                </a:r>
              </a:p>
            </p:txBody>
          </p:sp>
          <p:cxnSp>
            <p:nvCxnSpPr>
              <p:cNvPr id="34" name="Straight Arrow Connector 33">
                <a:extLst>
                  <a:ext uri="{FF2B5EF4-FFF2-40B4-BE49-F238E27FC236}">
                    <a16:creationId xmlns:a16="http://schemas.microsoft.com/office/drawing/2014/main" id="{38C38D24-D109-BA45-82DE-938B8FC158D1}"/>
                  </a:ext>
                </a:extLst>
              </p:cNvPr>
              <p:cNvCxnSpPr>
                <a:cxnSpLocks/>
                <a:stCxn id="33" idx="1"/>
              </p:cNvCxnSpPr>
              <p:nvPr/>
            </p:nvCxnSpPr>
            <p:spPr>
              <a:xfrm flipH="1">
                <a:off x="4938242" y="2421843"/>
                <a:ext cx="1706984" cy="385872"/>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1B3D4BF-609B-0A4D-8613-DCC64A6B5C2C}"/>
                  </a:ext>
                </a:extLst>
              </p:cNvPr>
              <p:cNvSpPr txBox="1"/>
              <p:nvPr/>
            </p:nvSpPr>
            <p:spPr>
              <a:xfrm>
                <a:off x="6645226" y="1643240"/>
                <a:ext cx="832279" cy="307777"/>
              </a:xfrm>
              <a:prstGeom prst="rect">
                <a:avLst/>
              </a:prstGeom>
              <a:solidFill>
                <a:srgbClr val="66FF33"/>
              </a:solidFill>
            </p:spPr>
            <p:txBody>
              <a:bodyPr wrap="square" rtlCol="0">
                <a:spAutoFit/>
              </a:bodyPr>
              <a:lstStyle/>
              <a:p>
                <a:r>
                  <a:rPr lang="en-US" sz="1400" dirty="0">
                    <a:highlight>
                      <a:srgbClr val="66FF33"/>
                    </a:highlight>
                    <a:latin typeface="Helvetica" panose="020B0604020202020204" pitchFamily="34" charset="0"/>
                    <a:cs typeface="Helvetica" panose="020B0604020202020204" pitchFamily="34" charset="0"/>
                  </a:rPr>
                  <a:t>Stripline</a:t>
                </a:r>
              </a:p>
            </p:txBody>
          </p:sp>
          <p:cxnSp>
            <p:nvCxnSpPr>
              <p:cNvPr id="36" name="Straight Arrow Connector 35">
                <a:extLst>
                  <a:ext uri="{FF2B5EF4-FFF2-40B4-BE49-F238E27FC236}">
                    <a16:creationId xmlns:a16="http://schemas.microsoft.com/office/drawing/2014/main" id="{A66F3648-CB4B-F44D-A6EF-FE690BF5A02C}"/>
                  </a:ext>
                </a:extLst>
              </p:cNvPr>
              <p:cNvCxnSpPr>
                <a:cxnSpLocks/>
                <a:stCxn id="35" idx="1"/>
              </p:cNvCxnSpPr>
              <p:nvPr/>
            </p:nvCxnSpPr>
            <p:spPr>
              <a:xfrm flipH="1">
                <a:off x="4504200" y="1797129"/>
                <a:ext cx="2141026" cy="324392"/>
              </a:xfrm>
              <a:prstGeom prst="straightConnector1">
                <a:avLst/>
              </a:prstGeom>
              <a:ln w="12700">
                <a:solidFill>
                  <a:srgbClr val="66FF33"/>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4" name="Picture 3">
              <a:extLst>
                <a:ext uri="{FF2B5EF4-FFF2-40B4-BE49-F238E27FC236}">
                  <a16:creationId xmlns:a16="http://schemas.microsoft.com/office/drawing/2014/main" id="{77B86623-D656-4146-A058-07B01C7A1DA9}"/>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49000" contrast="-48000"/>
                      </a14:imgEffect>
                    </a14:imgLayer>
                  </a14:imgProps>
                </a:ext>
              </a:extLst>
            </a:blip>
            <a:stretch>
              <a:fillRect/>
            </a:stretch>
          </p:blipFill>
          <p:spPr>
            <a:xfrm>
              <a:off x="4542795" y="2176242"/>
              <a:ext cx="555200" cy="416400"/>
            </a:xfrm>
            <a:prstGeom prst="rect">
              <a:avLst/>
            </a:prstGeom>
          </p:spPr>
        </p:pic>
      </p:grpSp>
      <p:graphicFrame>
        <p:nvGraphicFramePr>
          <p:cNvPr id="15" name="Table 14">
            <a:extLst>
              <a:ext uri="{FF2B5EF4-FFF2-40B4-BE49-F238E27FC236}">
                <a16:creationId xmlns:a16="http://schemas.microsoft.com/office/drawing/2014/main" id="{2C2CDC96-9B8F-BF49-93FF-6D2359E7163B}"/>
              </a:ext>
            </a:extLst>
          </p:cNvPr>
          <p:cNvGraphicFramePr>
            <a:graphicFrameLocks noGrp="1"/>
          </p:cNvGraphicFramePr>
          <p:nvPr>
            <p:extLst>
              <p:ext uri="{D42A27DB-BD31-4B8C-83A1-F6EECF244321}">
                <p14:modId xmlns:p14="http://schemas.microsoft.com/office/powerpoint/2010/main" val="1412569225"/>
              </p:ext>
            </p:extLst>
          </p:nvPr>
        </p:nvGraphicFramePr>
        <p:xfrm>
          <a:off x="805705" y="5439128"/>
          <a:ext cx="7657324" cy="1320800"/>
        </p:xfrm>
        <a:graphic>
          <a:graphicData uri="http://schemas.openxmlformats.org/drawingml/2006/table">
            <a:tbl>
              <a:tblPr firstRow="1" bandRow="1">
                <a:tableStyleId>{073A0DAA-6AF3-43AB-8588-CEC1D06C72B9}</a:tableStyleId>
              </a:tblPr>
              <a:tblGrid>
                <a:gridCol w="1914331">
                  <a:extLst>
                    <a:ext uri="{9D8B030D-6E8A-4147-A177-3AD203B41FA5}">
                      <a16:colId xmlns:a16="http://schemas.microsoft.com/office/drawing/2014/main" val="2829264874"/>
                    </a:ext>
                  </a:extLst>
                </a:gridCol>
                <a:gridCol w="1914331">
                  <a:extLst>
                    <a:ext uri="{9D8B030D-6E8A-4147-A177-3AD203B41FA5}">
                      <a16:colId xmlns:a16="http://schemas.microsoft.com/office/drawing/2014/main" val="3659773163"/>
                    </a:ext>
                  </a:extLst>
                </a:gridCol>
                <a:gridCol w="1914331">
                  <a:extLst>
                    <a:ext uri="{9D8B030D-6E8A-4147-A177-3AD203B41FA5}">
                      <a16:colId xmlns:a16="http://schemas.microsoft.com/office/drawing/2014/main" val="784677006"/>
                    </a:ext>
                  </a:extLst>
                </a:gridCol>
                <a:gridCol w="1914331">
                  <a:extLst>
                    <a:ext uri="{9D8B030D-6E8A-4147-A177-3AD203B41FA5}">
                      <a16:colId xmlns:a16="http://schemas.microsoft.com/office/drawing/2014/main" val="2448771852"/>
                    </a:ext>
                  </a:extLst>
                </a:gridCol>
              </a:tblGrid>
              <a:tr h="370840">
                <a:tc>
                  <a:txBody>
                    <a:bodyPr/>
                    <a:lstStyle/>
                    <a:p>
                      <a:pPr algn="ctr"/>
                      <a:r>
                        <a:rPr lang="en-US" sz="1600" dirty="0"/>
                        <a:t>Proton Beam Energy (GeV)</a:t>
                      </a:r>
                    </a:p>
                  </a:txBody>
                  <a:tcPr/>
                </a:tc>
                <a:tc>
                  <a:txBody>
                    <a:bodyPr/>
                    <a:lstStyle/>
                    <a:p>
                      <a:pPr algn="ctr"/>
                      <a:r>
                        <a:rPr lang="en-US" sz="1600" dirty="0"/>
                        <a:t>Protons per cycle</a:t>
                      </a:r>
                    </a:p>
                  </a:txBody>
                  <a:tcPr/>
                </a:tc>
                <a:tc>
                  <a:txBody>
                    <a:bodyPr/>
                    <a:lstStyle/>
                    <a:p>
                      <a:pPr algn="ctr"/>
                      <a:r>
                        <a:rPr lang="en-US" sz="1600" dirty="0"/>
                        <a:t>Cycle Time (sec)</a:t>
                      </a:r>
                    </a:p>
                  </a:txBody>
                  <a:tcPr/>
                </a:tc>
                <a:tc>
                  <a:txBody>
                    <a:bodyPr/>
                    <a:lstStyle/>
                    <a:p>
                      <a:pPr algn="ctr"/>
                      <a:r>
                        <a:rPr lang="en-US" sz="1600" dirty="0"/>
                        <a:t>Beam Power (MW)</a:t>
                      </a:r>
                    </a:p>
                  </a:txBody>
                  <a:tcPr/>
                </a:tc>
                <a:extLst>
                  <a:ext uri="{0D108BD9-81ED-4DB2-BD59-A6C34878D82A}">
                    <a16:rowId xmlns:a16="http://schemas.microsoft.com/office/drawing/2014/main" val="4050142466"/>
                  </a:ext>
                </a:extLst>
              </a:tr>
              <a:tr h="370840">
                <a:tc>
                  <a:txBody>
                    <a:bodyPr/>
                    <a:lstStyle/>
                    <a:p>
                      <a:pPr algn="ctr"/>
                      <a:r>
                        <a:rPr lang="en-US" sz="1600" dirty="0"/>
                        <a:t>120</a:t>
                      </a:r>
                    </a:p>
                  </a:txBody>
                  <a:tcPr/>
                </a:tc>
                <a:tc>
                  <a:txBody>
                    <a:bodyPr/>
                    <a:lstStyle/>
                    <a:p>
                      <a:pPr algn="ctr"/>
                      <a:r>
                        <a:rPr lang="en-US" sz="1600" dirty="0"/>
                        <a:t>7.5 x 10</a:t>
                      </a:r>
                      <a:r>
                        <a:rPr lang="en-US" sz="1600" baseline="30000" dirty="0"/>
                        <a:t>13</a:t>
                      </a:r>
                      <a:endParaRPr lang="en-US" sz="1600" dirty="0"/>
                    </a:p>
                  </a:txBody>
                  <a:tcPr/>
                </a:tc>
                <a:tc>
                  <a:txBody>
                    <a:bodyPr/>
                    <a:lstStyle/>
                    <a:p>
                      <a:pPr algn="ctr"/>
                      <a:r>
                        <a:rPr lang="en-US" sz="1600" dirty="0"/>
                        <a:t>1.2</a:t>
                      </a:r>
                    </a:p>
                  </a:txBody>
                  <a:tcPr/>
                </a:tc>
                <a:tc>
                  <a:txBody>
                    <a:bodyPr/>
                    <a:lstStyle/>
                    <a:p>
                      <a:pPr algn="ctr"/>
                      <a:r>
                        <a:rPr lang="en-US" sz="1600" dirty="0"/>
                        <a:t>1.20</a:t>
                      </a:r>
                    </a:p>
                  </a:txBody>
                  <a:tcPr/>
                </a:tc>
                <a:extLst>
                  <a:ext uri="{0D108BD9-81ED-4DB2-BD59-A6C34878D82A}">
                    <a16:rowId xmlns:a16="http://schemas.microsoft.com/office/drawing/2014/main" val="933690960"/>
                  </a:ext>
                </a:extLst>
              </a:tr>
              <a:tr h="370840">
                <a:tc>
                  <a:txBody>
                    <a:bodyPr/>
                    <a:lstStyle/>
                    <a:p>
                      <a:pPr algn="ctr"/>
                      <a:r>
                        <a:rPr lang="en-US" sz="1600" dirty="0"/>
                        <a:t>120</a:t>
                      </a:r>
                    </a:p>
                  </a:txBody>
                  <a:tcPr/>
                </a:tc>
                <a:tc>
                  <a:txBody>
                    <a:bodyPr/>
                    <a:lstStyle/>
                    <a:p>
                      <a:pPr algn="ctr"/>
                      <a:r>
                        <a:rPr lang="en-US" sz="1600" dirty="0"/>
                        <a:t>1.5 x 10</a:t>
                      </a:r>
                      <a:r>
                        <a:rPr lang="en-US" sz="1600" baseline="30000" dirty="0"/>
                        <a:t>14</a:t>
                      </a:r>
                      <a:endParaRPr lang="en-US" sz="1600" dirty="0"/>
                    </a:p>
                  </a:txBody>
                  <a:tcPr/>
                </a:tc>
                <a:tc>
                  <a:txBody>
                    <a:bodyPr/>
                    <a:lstStyle/>
                    <a:p>
                      <a:pPr algn="ctr"/>
                      <a:r>
                        <a:rPr lang="en-US" sz="1600" dirty="0"/>
                        <a:t>1.2</a:t>
                      </a:r>
                    </a:p>
                  </a:txBody>
                  <a:tcPr/>
                </a:tc>
                <a:tc>
                  <a:txBody>
                    <a:bodyPr/>
                    <a:lstStyle/>
                    <a:p>
                      <a:pPr algn="ctr"/>
                      <a:r>
                        <a:rPr lang="en-US" sz="1600" dirty="0"/>
                        <a:t>2.40</a:t>
                      </a:r>
                    </a:p>
                  </a:txBody>
                  <a:tcPr/>
                </a:tc>
                <a:extLst>
                  <a:ext uri="{0D108BD9-81ED-4DB2-BD59-A6C34878D82A}">
                    <a16:rowId xmlns:a16="http://schemas.microsoft.com/office/drawing/2014/main" val="662965805"/>
                  </a:ext>
                </a:extLst>
              </a:tr>
            </a:tbl>
          </a:graphicData>
        </a:graphic>
      </p:graphicFrame>
    </p:spTree>
    <p:extLst>
      <p:ext uri="{BB962C8B-B14F-4D97-AF65-F5344CB8AC3E}">
        <p14:creationId xmlns:p14="http://schemas.microsoft.com/office/powerpoint/2010/main" val="369571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dissolve">
                                      <p:cBhvr>
                                        <p:cTn id="7" dur="500"/>
                                        <p:tgtEl>
                                          <p:spTgt spid="37"/>
                                        </p:tgtEl>
                                      </p:cBhvr>
                                    </p:animEffect>
                                  </p:childTnLst>
                                </p:cTn>
                              </p:par>
                              <p:par>
                                <p:cTn id="8" presetID="9"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High Power/Intensity Targetry Challenges</a:t>
            </a:r>
          </a:p>
        </p:txBody>
      </p:sp>
      <p:sp>
        <p:nvSpPr>
          <p:cNvPr id="3" name="Content Placeholder 2"/>
          <p:cNvSpPr>
            <a:spLocks noGrp="1"/>
          </p:cNvSpPr>
          <p:nvPr>
            <p:ph idx="1"/>
          </p:nvPr>
        </p:nvSpPr>
        <p:spPr>
          <a:xfrm>
            <a:off x="228600" y="903346"/>
            <a:ext cx="4965700" cy="4987867"/>
          </a:xfrm>
        </p:spPr>
        <p:txBody>
          <a:bodyPr/>
          <a:lstStyle/>
          <a:p>
            <a:r>
              <a:rPr lang="en-US" sz="2000" dirty="0"/>
              <a:t>Material Behavior</a:t>
            </a:r>
          </a:p>
          <a:p>
            <a:pPr lvl="1"/>
            <a:r>
              <a:rPr lang="en-US" sz="2000" b="1" dirty="0">
                <a:solidFill>
                  <a:srgbClr val="AF272F"/>
                </a:solidFill>
              </a:rPr>
              <a:t>Thermal “shock” response</a:t>
            </a:r>
          </a:p>
          <a:p>
            <a:pPr lvl="1"/>
            <a:r>
              <a:rPr lang="en-US" sz="2000" b="1" dirty="0">
                <a:solidFill>
                  <a:srgbClr val="AF272F"/>
                </a:solidFill>
              </a:rPr>
              <a:t>Radiation damage</a:t>
            </a:r>
          </a:p>
          <a:p>
            <a:pPr lvl="1"/>
            <a:r>
              <a:rPr lang="en-US" sz="2000" dirty="0"/>
              <a:t>Highly non-linear thermo-mechanical simulation</a:t>
            </a:r>
          </a:p>
          <a:p>
            <a:r>
              <a:rPr lang="en-US" sz="2000" dirty="0"/>
              <a:t>Targetry Technologies (System Behavior)</a:t>
            </a:r>
          </a:p>
          <a:p>
            <a:pPr lvl="1"/>
            <a:r>
              <a:rPr lang="en-US" sz="2000" dirty="0"/>
              <a:t>Target system simulation (optimize for physics &amp; longevity)</a:t>
            </a:r>
          </a:p>
          <a:p>
            <a:pPr lvl="1"/>
            <a:r>
              <a:rPr lang="en-US" sz="2000" dirty="0"/>
              <a:t>Rapid heat removal</a:t>
            </a:r>
          </a:p>
          <a:p>
            <a:pPr lvl="1"/>
            <a:r>
              <a:rPr lang="en-US" sz="2000" dirty="0"/>
              <a:t>Radiation protection</a:t>
            </a:r>
          </a:p>
          <a:p>
            <a:pPr lvl="1"/>
            <a:r>
              <a:rPr lang="en-US" sz="2000" dirty="0"/>
              <a:t>Remote handling</a:t>
            </a:r>
          </a:p>
          <a:p>
            <a:pPr lvl="1"/>
            <a:r>
              <a:rPr lang="en-US" sz="2000" dirty="0"/>
              <a:t>Radiation accelerated corrosion</a:t>
            </a:r>
          </a:p>
          <a:p>
            <a:pPr lvl="1"/>
            <a:r>
              <a:rPr lang="en-US" sz="2000" dirty="0"/>
              <a:t>Manufacturing technologies</a:t>
            </a:r>
          </a:p>
        </p:txBody>
      </p:sp>
      <p:sp>
        <p:nvSpPr>
          <p:cNvPr id="4" name="TextBox 3">
            <a:extLst>
              <a:ext uri="{FF2B5EF4-FFF2-40B4-BE49-F238E27FC236}">
                <a16:creationId xmlns:a16="http://schemas.microsoft.com/office/drawing/2014/main" id="{5CB3E0E3-F324-BE45-8C20-F3A7B359FA36}"/>
              </a:ext>
            </a:extLst>
          </p:cNvPr>
          <p:cNvSpPr txBox="1"/>
          <p:nvPr/>
        </p:nvSpPr>
        <p:spPr>
          <a:xfrm>
            <a:off x="5781908" y="1215581"/>
            <a:ext cx="2737624" cy="46825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err="1"/>
              <a:t>HiRadMat</a:t>
            </a:r>
            <a:r>
              <a:rPr lang="en-US" dirty="0"/>
              <a:t> relevant</a:t>
            </a:r>
          </a:p>
        </p:txBody>
      </p:sp>
      <p:cxnSp>
        <p:nvCxnSpPr>
          <p:cNvPr id="6" name="Straight Arrow Connector 5">
            <a:extLst>
              <a:ext uri="{FF2B5EF4-FFF2-40B4-BE49-F238E27FC236}">
                <a16:creationId xmlns:a16="http://schemas.microsoft.com/office/drawing/2014/main" id="{3A62B94A-D93D-0D4B-9DBF-61C23D3FBB22}"/>
              </a:ext>
            </a:extLst>
          </p:cNvPr>
          <p:cNvCxnSpPr>
            <a:cxnSpLocks/>
            <a:stCxn id="4" idx="1"/>
          </p:cNvCxnSpPr>
          <p:nvPr/>
        </p:nvCxnSpPr>
        <p:spPr>
          <a:xfrm flipH="1" flipV="1">
            <a:off x="4326674" y="1449660"/>
            <a:ext cx="1455234" cy="48"/>
          </a:xfrm>
          <a:prstGeom prst="straightConnector1">
            <a:avLst/>
          </a:prstGeom>
          <a:ln w="254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4026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49275" y="196476"/>
            <a:ext cx="8042276" cy="552824"/>
          </a:xfrm>
        </p:spPr>
        <p:txBody>
          <a:bodyPr>
            <a:noAutofit/>
          </a:bodyPr>
          <a:lstStyle/>
          <a:p>
            <a:r>
              <a:rPr lang="en-US" sz="3200" dirty="0"/>
              <a:t>Thermal Shock (stress waves)</a:t>
            </a:r>
          </a:p>
        </p:txBody>
      </p:sp>
      <p:sp>
        <p:nvSpPr>
          <p:cNvPr id="30723" name="Rectangle 3"/>
          <p:cNvSpPr>
            <a:spLocks noGrp="1" noChangeArrowheads="1"/>
          </p:cNvSpPr>
          <p:nvPr>
            <p:ph type="body" idx="1"/>
          </p:nvPr>
        </p:nvSpPr>
        <p:spPr>
          <a:xfrm>
            <a:off x="457200" y="4597400"/>
            <a:ext cx="7467600" cy="1524000"/>
          </a:xfrm>
        </p:spPr>
        <p:txBody>
          <a:bodyPr>
            <a:normAutofit fontScale="92500"/>
          </a:bodyPr>
          <a:lstStyle/>
          <a:p>
            <a:pPr eaLnBrk="1" hangingPunct="1"/>
            <a:r>
              <a:rPr lang="en-US" sz="2400" dirty="0"/>
              <a:t>Fast expansion of material surrounded by cooler material creates a  sudden local area of compressive stress</a:t>
            </a:r>
          </a:p>
          <a:p>
            <a:pPr eaLnBrk="1" hangingPunct="1"/>
            <a:r>
              <a:rPr lang="en-US" sz="2400" dirty="0"/>
              <a:t>Stress waves (not shock waves) move through the target</a:t>
            </a:r>
          </a:p>
          <a:p>
            <a:pPr eaLnBrk="1" hangingPunct="1"/>
            <a:r>
              <a:rPr lang="en-US" sz="2400" dirty="0"/>
              <a:t>Plastic deformation, cracking, and fatigue can occur</a:t>
            </a:r>
          </a:p>
        </p:txBody>
      </p:sp>
      <p:sp>
        <p:nvSpPr>
          <p:cNvPr id="30726" name="Rectangle 6"/>
          <p:cNvSpPr>
            <a:spLocks noChangeArrowheads="1"/>
          </p:cNvSpPr>
          <p:nvPr/>
        </p:nvSpPr>
        <p:spPr bwMode="auto">
          <a:xfrm>
            <a:off x="603689" y="3851275"/>
            <a:ext cx="4019112" cy="523220"/>
          </a:xfrm>
          <a:prstGeom prst="rect">
            <a:avLst/>
          </a:prstGeom>
          <a:noFill/>
          <a:ln w="9525">
            <a:noFill/>
            <a:miter lim="800000"/>
            <a:headEnd/>
            <a:tailEnd/>
          </a:ln>
        </p:spPr>
        <p:txBody>
          <a:bodyPr wrap="square">
            <a:prstTxWarp prst="textNoShape">
              <a:avLst/>
            </a:prstTxWarp>
            <a:spAutoFit/>
          </a:bodyPr>
          <a:lstStyle/>
          <a:p>
            <a:r>
              <a:rPr lang="en-US" sz="1400" dirty="0"/>
              <a:t>Ta-rod after irradiation with 6E18 protons in 2.4 </a:t>
            </a:r>
            <a:r>
              <a:rPr lang="en-US" sz="1400" dirty="0" err="1">
                <a:latin typeface="Symbol" charset="2"/>
                <a:ea typeface="Times New Roman" charset="0"/>
                <a:cs typeface="Times New Roman" charset="0"/>
                <a:sym typeface="Symbol" charset="2"/>
              </a:rPr>
              <a:t></a:t>
            </a:r>
            <a:r>
              <a:rPr lang="en-US" sz="1400" dirty="0" err="1">
                <a:ea typeface="Times New Roman" charset="0"/>
                <a:cs typeface="Times New Roman" charset="0"/>
              </a:rPr>
              <a:t>s</a:t>
            </a:r>
            <a:r>
              <a:rPr lang="en-US" sz="1400" dirty="0"/>
              <a:t> pulses of 3E13 at ISOLDE (photo courtesy of J. </a:t>
            </a:r>
            <a:r>
              <a:rPr lang="en-US" sz="1400" dirty="0" err="1"/>
              <a:t>Lettry</a:t>
            </a:r>
            <a:r>
              <a:rPr lang="en-US" sz="1400" dirty="0"/>
              <a:t>)</a:t>
            </a:r>
          </a:p>
        </p:txBody>
      </p:sp>
      <p:sp>
        <p:nvSpPr>
          <p:cNvPr id="30727" name="Rectangle 7"/>
          <p:cNvSpPr>
            <a:spLocks noChangeArrowheads="1"/>
          </p:cNvSpPr>
          <p:nvPr/>
        </p:nvSpPr>
        <p:spPr bwMode="auto">
          <a:xfrm>
            <a:off x="4622801" y="3851275"/>
            <a:ext cx="3969214" cy="523220"/>
          </a:xfrm>
          <a:prstGeom prst="rect">
            <a:avLst/>
          </a:prstGeom>
          <a:noFill/>
          <a:ln w="9525">
            <a:noFill/>
            <a:miter lim="800000"/>
            <a:headEnd/>
            <a:tailEnd/>
          </a:ln>
        </p:spPr>
        <p:txBody>
          <a:bodyPr wrap="square">
            <a:prstTxWarp prst="textNoShape">
              <a:avLst/>
            </a:prstTxWarp>
            <a:spAutoFit/>
          </a:bodyPr>
          <a:lstStyle/>
          <a:p>
            <a:r>
              <a:rPr lang="en-US" sz="1400" dirty="0"/>
              <a:t>Simulation of stress wave propagation in Li lens (</a:t>
            </a:r>
            <a:r>
              <a:rPr lang="en-US" sz="1400" dirty="0" err="1"/>
              <a:t>pbar</a:t>
            </a:r>
            <a:r>
              <a:rPr lang="en-US" sz="1400" dirty="0"/>
              <a:t> source, Fermilab)</a:t>
            </a:r>
          </a:p>
        </p:txBody>
      </p:sp>
      <p:pic>
        <p:nvPicPr>
          <p:cNvPr id="8" name="Picture 7" descr="Untitled.jpg"/>
          <p:cNvPicPr>
            <a:picLocks noChangeAspect="1"/>
          </p:cNvPicPr>
          <p:nvPr/>
        </p:nvPicPr>
        <p:blipFill>
          <a:blip r:embed="rId3"/>
          <a:stretch>
            <a:fillRect/>
          </a:stretch>
        </p:blipFill>
        <p:spPr>
          <a:xfrm>
            <a:off x="603689" y="952500"/>
            <a:ext cx="4019112" cy="2898775"/>
          </a:xfrm>
          <a:prstGeom prst="rect">
            <a:avLst/>
          </a:prstGeom>
        </p:spPr>
      </p:pic>
      <p:pic>
        <p:nvPicPr>
          <p:cNvPr id="9" name="Picture 8" descr="liwave.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4210" y="952500"/>
            <a:ext cx="3827805" cy="2898776"/>
          </a:xfrm>
          <a:prstGeom prst="rect">
            <a:avLst/>
          </a:prstGeom>
        </p:spPr>
      </p:pic>
    </p:spTree>
    <p:extLst>
      <p:ext uri="{BB962C8B-B14F-4D97-AF65-F5344CB8AC3E}">
        <p14:creationId xmlns:p14="http://schemas.microsoft.com/office/powerpoint/2010/main" val="2402225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8600" y="15744"/>
            <a:ext cx="8686800" cy="641739"/>
          </a:xfrm>
        </p:spPr>
        <p:txBody>
          <a:bodyPr>
            <a:normAutofit/>
          </a:bodyPr>
          <a:lstStyle/>
          <a:p>
            <a:pPr eaLnBrk="1" hangingPunct="1"/>
            <a:r>
              <a:rPr lang="en-US" sz="3200" dirty="0"/>
              <a:t>Stress wave example: T2K window</a:t>
            </a:r>
            <a:endParaRPr lang="en-US" sz="2800" b="0" dirty="0"/>
          </a:p>
        </p:txBody>
      </p:sp>
      <p:sp>
        <p:nvSpPr>
          <p:cNvPr id="32771" name="Rectangle 3"/>
          <p:cNvSpPr>
            <a:spLocks noGrp="1" noChangeArrowheads="1"/>
          </p:cNvSpPr>
          <p:nvPr>
            <p:ph type="body" idx="1"/>
          </p:nvPr>
        </p:nvSpPr>
        <p:spPr>
          <a:xfrm>
            <a:off x="228600" y="3963380"/>
            <a:ext cx="5753100" cy="2118042"/>
          </a:xfrm>
        </p:spPr>
        <p:txBody>
          <a:bodyPr>
            <a:normAutofit/>
          </a:bodyPr>
          <a:lstStyle/>
          <a:p>
            <a:pPr eaLnBrk="1" hangingPunct="1">
              <a:lnSpc>
                <a:spcPct val="90000"/>
              </a:lnSpc>
            </a:pPr>
            <a:r>
              <a:rPr lang="en-US" sz="1800" dirty="0"/>
              <a:t>Material response dependent upon:</a:t>
            </a:r>
          </a:p>
          <a:p>
            <a:pPr lvl="1">
              <a:lnSpc>
                <a:spcPct val="90000"/>
              </a:lnSpc>
            </a:pPr>
            <a:r>
              <a:rPr lang="en-US" sz="1600" dirty="0"/>
              <a:t>Specific heat (temperature jump)</a:t>
            </a:r>
          </a:p>
          <a:p>
            <a:pPr lvl="1">
              <a:lnSpc>
                <a:spcPct val="90000"/>
              </a:lnSpc>
            </a:pPr>
            <a:r>
              <a:rPr lang="en-US" sz="1600" dirty="0"/>
              <a:t>Coefficient of thermal expansion (induced strain)</a:t>
            </a:r>
          </a:p>
          <a:p>
            <a:pPr lvl="1">
              <a:lnSpc>
                <a:spcPct val="90000"/>
              </a:lnSpc>
            </a:pPr>
            <a:r>
              <a:rPr lang="en-US" sz="1600" dirty="0"/>
              <a:t>Modulus of elasticity (associated stress)</a:t>
            </a:r>
          </a:p>
          <a:p>
            <a:pPr lvl="1">
              <a:lnSpc>
                <a:spcPct val="90000"/>
              </a:lnSpc>
            </a:pPr>
            <a:r>
              <a:rPr lang="en-US" sz="1600" dirty="0"/>
              <a:t>Flow stress behavior (plastic deformation)</a:t>
            </a:r>
          </a:p>
          <a:p>
            <a:pPr lvl="1">
              <a:lnSpc>
                <a:spcPct val="90000"/>
              </a:lnSpc>
            </a:pPr>
            <a:r>
              <a:rPr lang="en-US" sz="1600" dirty="0"/>
              <a:t>Strength limits (yield, fatigue, fracture toughness)</a:t>
            </a:r>
          </a:p>
        </p:txBody>
      </p:sp>
      <p:sp>
        <p:nvSpPr>
          <p:cNvPr id="4" name="TextBox 3"/>
          <p:cNvSpPr txBox="1"/>
          <p:nvPr/>
        </p:nvSpPr>
        <p:spPr>
          <a:xfrm>
            <a:off x="457200" y="5603049"/>
            <a:ext cx="6818308"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800" b="1" i="1" dirty="0"/>
              <a:t>Heavy dependence upon material properties, but:</a:t>
            </a:r>
          </a:p>
          <a:p>
            <a:pPr>
              <a:spcBef>
                <a:spcPts val="0"/>
              </a:spcBef>
            </a:pPr>
            <a:r>
              <a:rPr lang="en-US" sz="1800" b="1" i="1" dirty="0"/>
              <a:t>Material properties dependent upon Radiation Damage…</a:t>
            </a:r>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862082"/>
            <a:ext cx="2235200" cy="2979724"/>
          </a:xfrm>
          <a:prstGeom prst="rect">
            <a:avLst/>
          </a:prstGeom>
          <a:noFill/>
          <a:ln w="9525">
            <a:noFill/>
            <a:miter lim="800000"/>
            <a:headEnd/>
            <a:tailEnd/>
          </a:ln>
          <a:effectLst/>
        </p:spPr>
      </p:pic>
      <p:pic>
        <p:nvPicPr>
          <p:cNvPr id="5" name="Picture 4" descr="T2K window schematic.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257550" y="862082"/>
            <a:ext cx="825500" cy="2772434"/>
          </a:xfrm>
          <a:prstGeom prst="rect">
            <a:avLst/>
          </a:prstGeom>
        </p:spPr>
      </p:pic>
      <p:pic>
        <p:nvPicPr>
          <p:cNvPr id="6" name="Picture 5"/>
          <p:cNvPicPr>
            <a:picLocks noChangeAspect="1"/>
          </p:cNvPicPr>
          <p:nvPr/>
        </p:nvPicPr>
        <p:blipFill>
          <a:blip r:embed="rId5"/>
          <a:stretch>
            <a:fillRect/>
          </a:stretch>
        </p:blipFill>
        <p:spPr>
          <a:xfrm>
            <a:off x="4597725" y="836682"/>
            <a:ext cx="4388324" cy="3583898"/>
          </a:xfrm>
          <a:prstGeom prst="rect">
            <a:avLst/>
          </a:prstGeom>
        </p:spPr>
      </p:pic>
      <p:sp>
        <p:nvSpPr>
          <p:cNvPr id="9" name="TextBox 8"/>
          <p:cNvSpPr txBox="1"/>
          <p:nvPr/>
        </p:nvSpPr>
        <p:spPr>
          <a:xfrm>
            <a:off x="7327900" y="4420580"/>
            <a:ext cx="1587500" cy="307777"/>
          </a:xfrm>
          <a:prstGeom prst="rect">
            <a:avLst/>
          </a:prstGeom>
          <a:noFill/>
        </p:spPr>
        <p:txBody>
          <a:bodyPr wrap="square" rtlCol="0">
            <a:spAutoFit/>
          </a:bodyPr>
          <a:lstStyle/>
          <a:p>
            <a:r>
              <a:rPr lang="en-US" sz="1400" i="1" dirty="0"/>
              <a:t>S. </a:t>
            </a:r>
            <a:r>
              <a:rPr lang="en-US" sz="1400" i="1" dirty="0" err="1"/>
              <a:t>Bidhar</a:t>
            </a:r>
            <a:r>
              <a:rPr lang="en-US" sz="1400" i="1" dirty="0"/>
              <a:t>, FNAL</a:t>
            </a:r>
          </a:p>
        </p:txBody>
      </p:sp>
      <p:sp>
        <p:nvSpPr>
          <p:cNvPr id="10" name="TextBox 9"/>
          <p:cNvSpPr txBox="1"/>
          <p:nvPr/>
        </p:nvSpPr>
        <p:spPr>
          <a:xfrm>
            <a:off x="5242719" y="3634516"/>
            <a:ext cx="1874838" cy="400110"/>
          </a:xfrm>
          <a:prstGeom prst="rect">
            <a:avLst/>
          </a:prstGeom>
          <a:noFill/>
        </p:spPr>
        <p:txBody>
          <a:bodyPr wrap="square" rtlCol="0">
            <a:spAutoFit/>
          </a:bodyPr>
          <a:lstStyle/>
          <a:p>
            <a:r>
              <a:rPr lang="en-US" sz="2000" i="1" dirty="0"/>
              <a:t>Preliminary</a:t>
            </a:r>
          </a:p>
        </p:txBody>
      </p:sp>
    </p:spTree>
    <p:extLst>
      <p:ext uri="{BB962C8B-B14F-4D97-AF65-F5344CB8AC3E}">
        <p14:creationId xmlns:p14="http://schemas.microsoft.com/office/powerpoint/2010/main" val="2817172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p:cNvSpPr/>
          <p:nvPr/>
        </p:nvSpPr>
        <p:spPr>
          <a:xfrm>
            <a:off x="1165392" y="793924"/>
            <a:ext cx="7700211" cy="4947386"/>
          </a:xfrm>
          <a:custGeom>
            <a:avLst/>
            <a:gdLst>
              <a:gd name="connsiteX0" fmla="*/ 38501 w 7700211"/>
              <a:gd name="connsiteY0" fmla="*/ 1973179 h 4947386"/>
              <a:gd name="connsiteX1" fmla="*/ 2531444 w 7700211"/>
              <a:gd name="connsiteY1" fmla="*/ 2117558 h 4947386"/>
              <a:gd name="connsiteX2" fmla="*/ 4754880 w 7700211"/>
              <a:gd name="connsiteY2" fmla="*/ 2618072 h 4947386"/>
              <a:gd name="connsiteX3" fmla="*/ 6237171 w 7700211"/>
              <a:gd name="connsiteY3" fmla="*/ 3474720 h 4947386"/>
              <a:gd name="connsiteX4" fmla="*/ 6766560 w 7700211"/>
              <a:gd name="connsiteY4" fmla="*/ 4937760 h 4947386"/>
              <a:gd name="connsiteX5" fmla="*/ 7700211 w 7700211"/>
              <a:gd name="connsiteY5" fmla="*/ 4947386 h 4947386"/>
              <a:gd name="connsiteX6" fmla="*/ 7661710 w 7700211"/>
              <a:gd name="connsiteY6" fmla="*/ 0 h 4947386"/>
              <a:gd name="connsiteX7" fmla="*/ 0 w 7700211"/>
              <a:gd name="connsiteY7" fmla="*/ 28876 h 4947386"/>
              <a:gd name="connsiteX8" fmla="*/ 38501 w 7700211"/>
              <a:gd name="connsiteY8" fmla="*/ 1973179 h 494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0211" h="4947386">
                <a:moveTo>
                  <a:pt x="38501" y="1973179"/>
                </a:moveTo>
                <a:lnTo>
                  <a:pt x="2531444" y="2117558"/>
                </a:lnTo>
                <a:lnTo>
                  <a:pt x="4754880" y="2618072"/>
                </a:lnTo>
                <a:lnTo>
                  <a:pt x="6237171" y="3474720"/>
                </a:lnTo>
                <a:lnTo>
                  <a:pt x="6766560" y="4937760"/>
                </a:lnTo>
                <a:lnTo>
                  <a:pt x="7700211" y="4947386"/>
                </a:lnTo>
                <a:lnTo>
                  <a:pt x="7661710" y="0"/>
                </a:lnTo>
                <a:lnTo>
                  <a:pt x="0" y="28876"/>
                </a:lnTo>
                <a:cubicBezTo>
                  <a:pt x="3208" y="673769"/>
                  <a:pt x="6417" y="1318661"/>
                  <a:pt x="38501" y="1973179"/>
                </a:cubicBezTo>
                <a:close/>
              </a:path>
            </a:pathLst>
          </a:custGeom>
          <a:gradFill flip="none" rotWithShape="1">
            <a:gsLst>
              <a:gs pos="0">
                <a:schemeClr val="accent4">
                  <a:lumMod val="0"/>
                  <a:lumOff val="100000"/>
                </a:schemeClr>
              </a:gs>
              <a:gs pos="13000">
                <a:schemeClr val="accent4">
                  <a:lumMod val="0"/>
                  <a:lumOff val="100000"/>
                  <a:alpha val="30000"/>
                </a:schemeClr>
              </a:gs>
              <a:gs pos="100000">
                <a:schemeClr val="accent4">
                  <a:lumMod val="100000"/>
                </a:schemeClr>
              </a:gs>
            </a:gsLst>
            <a:lin ang="180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a:t>Uncharted Territory</a:t>
            </a:r>
          </a:p>
        </p:txBody>
      </p:sp>
      <p:graphicFrame>
        <p:nvGraphicFramePr>
          <p:cNvPr id="36" name="Chart 35"/>
          <p:cNvGraphicFramePr>
            <a:graphicFrameLocks/>
          </p:cNvGraphicFramePr>
          <p:nvPr/>
        </p:nvGraphicFramePr>
        <p:xfrm>
          <a:off x="397224" y="792538"/>
          <a:ext cx="9554298" cy="5263879"/>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3200" dirty="0"/>
              <a:t>Nu HPT R&amp;D Materials Exploratory Map</a:t>
            </a:r>
          </a:p>
        </p:txBody>
      </p:sp>
      <p:sp>
        <p:nvSpPr>
          <p:cNvPr id="13" name="TextBox 12"/>
          <p:cNvSpPr txBox="1"/>
          <p:nvPr/>
        </p:nvSpPr>
        <p:spPr>
          <a:xfrm>
            <a:off x="1432456" y="4017816"/>
            <a:ext cx="1424878"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T2K First Target</a:t>
            </a:r>
          </a:p>
        </p:txBody>
      </p:sp>
      <p:sp>
        <p:nvSpPr>
          <p:cNvPr id="17" name="TextBox 16"/>
          <p:cNvSpPr txBox="1"/>
          <p:nvPr/>
        </p:nvSpPr>
        <p:spPr>
          <a:xfrm>
            <a:off x="3469559" y="3705530"/>
            <a:ext cx="164906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a:t>LBNF-1.2 MW (CDR)</a:t>
            </a:r>
            <a:endParaRPr lang="en-US" sz="1200" dirty="0"/>
          </a:p>
        </p:txBody>
      </p:sp>
      <p:sp>
        <p:nvSpPr>
          <p:cNvPr id="18" name="TextBox 17"/>
          <p:cNvSpPr txBox="1"/>
          <p:nvPr/>
        </p:nvSpPr>
        <p:spPr>
          <a:xfrm>
            <a:off x="4302440" y="1558422"/>
            <a:ext cx="1529081"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100" dirty="0"/>
              <a:t>NuMI-MINOS Target NT-02 (damaged)</a:t>
            </a:r>
          </a:p>
        </p:txBody>
      </p:sp>
      <p:sp>
        <p:nvSpPr>
          <p:cNvPr id="19" name="TextBox 18"/>
          <p:cNvSpPr txBox="1"/>
          <p:nvPr/>
        </p:nvSpPr>
        <p:spPr>
          <a:xfrm>
            <a:off x="6078602" y="1653272"/>
            <a:ext cx="1402350" cy="43088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100" dirty="0"/>
              <a:t>NuMI-NOvA Target TA-01 (survived)</a:t>
            </a:r>
          </a:p>
        </p:txBody>
      </p:sp>
      <p:sp>
        <p:nvSpPr>
          <p:cNvPr id="16" name="TextBox 15"/>
          <p:cNvSpPr txBox="1"/>
          <p:nvPr/>
        </p:nvSpPr>
        <p:spPr>
          <a:xfrm>
            <a:off x="6585205" y="3258668"/>
            <a:ext cx="1625097"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a:t>LBNF-2.4 MW (Ideal)</a:t>
            </a:r>
          </a:p>
        </p:txBody>
      </p:sp>
      <p:sp>
        <p:nvSpPr>
          <p:cNvPr id="28" name="TextBox 27"/>
          <p:cNvSpPr txBox="1"/>
          <p:nvPr/>
        </p:nvSpPr>
        <p:spPr>
          <a:xfrm rot="16200000">
            <a:off x="-1805300" y="3163312"/>
            <a:ext cx="4026219" cy="400110"/>
          </a:xfrm>
          <a:prstGeom prst="rect">
            <a:avLst/>
          </a:prstGeom>
          <a:noFill/>
        </p:spPr>
        <p:txBody>
          <a:bodyPr wrap="square" rtlCol="0">
            <a:spAutoFit/>
          </a:bodyPr>
          <a:lstStyle/>
          <a:p>
            <a:r>
              <a:rPr lang="en-US" sz="2000" dirty="0"/>
              <a:t>Thermal Shock Severity </a:t>
            </a:r>
            <a:r>
              <a:rPr lang="en-US" sz="1800" dirty="0"/>
              <a:t>(p/cm</a:t>
            </a:r>
            <a:r>
              <a:rPr lang="en-US" sz="1800" baseline="30000" dirty="0"/>
              <a:t>2</a:t>
            </a:r>
            <a:r>
              <a:rPr lang="en-US" sz="1800" dirty="0"/>
              <a:t>/pulse)</a:t>
            </a:r>
          </a:p>
        </p:txBody>
      </p:sp>
      <p:cxnSp>
        <p:nvCxnSpPr>
          <p:cNvPr id="31" name="Straight Arrow Connector 30"/>
          <p:cNvCxnSpPr/>
          <p:nvPr/>
        </p:nvCxnSpPr>
        <p:spPr>
          <a:xfrm>
            <a:off x="5651802" y="2001993"/>
            <a:ext cx="296244" cy="285114"/>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a:stCxn id="19" idx="2"/>
          </p:cNvCxnSpPr>
          <p:nvPr/>
        </p:nvCxnSpPr>
        <p:spPr>
          <a:xfrm flipH="1">
            <a:off x="6177952" y="2084159"/>
            <a:ext cx="601825" cy="369669"/>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17" idx="0"/>
          </p:cNvCxnSpPr>
          <p:nvPr/>
        </p:nvCxnSpPr>
        <p:spPr>
          <a:xfrm flipV="1">
            <a:off x="4294091" y="3267617"/>
            <a:ext cx="379053" cy="437913"/>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flipV="1">
            <a:off x="7026442" y="2788267"/>
            <a:ext cx="371311" cy="46164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461931" y="5996592"/>
            <a:ext cx="4368801" cy="61555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800" dirty="0"/>
              <a:t>Radiation Damage Severity</a:t>
            </a:r>
          </a:p>
          <a:p>
            <a:pPr algn="ctr"/>
            <a:r>
              <a:rPr lang="en-US" sz="1600" dirty="0"/>
              <a:t>(damage equivalent fluence, p/cm</a:t>
            </a:r>
            <a:r>
              <a:rPr lang="en-US" sz="1600" baseline="30000" dirty="0"/>
              <a:t>2</a:t>
            </a:r>
            <a:r>
              <a:rPr lang="en-US" sz="1600" dirty="0"/>
              <a:t>)</a:t>
            </a:r>
          </a:p>
        </p:txBody>
      </p:sp>
      <p:cxnSp>
        <p:nvCxnSpPr>
          <p:cNvPr id="54" name="Straight Arrow Connector 53"/>
          <p:cNvCxnSpPr>
            <a:stCxn id="13" idx="0"/>
          </p:cNvCxnSpPr>
          <p:nvPr/>
        </p:nvCxnSpPr>
        <p:spPr>
          <a:xfrm flipV="1">
            <a:off x="2144895" y="3166712"/>
            <a:ext cx="935206" cy="851104"/>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5291345" y="3726152"/>
            <a:ext cx="164906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LBNF-2.4 MW (CDR)</a:t>
            </a:r>
          </a:p>
        </p:txBody>
      </p:sp>
      <p:cxnSp>
        <p:nvCxnSpPr>
          <p:cNvPr id="64" name="Straight Arrow Connector 63"/>
          <p:cNvCxnSpPr/>
          <p:nvPr/>
        </p:nvCxnSpPr>
        <p:spPr>
          <a:xfrm flipH="1" flipV="1">
            <a:off x="5514112" y="2773660"/>
            <a:ext cx="137690" cy="95249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4204238" y="2849881"/>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a:t>NT-01</a:t>
            </a:r>
            <a:endParaRPr lang="en-US" sz="1000" dirty="0"/>
          </a:p>
        </p:txBody>
      </p:sp>
      <p:sp>
        <p:nvSpPr>
          <p:cNvPr id="76" name="TextBox 75"/>
          <p:cNvSpPr txBox="1"/>
          <p:nvPr/>
        </p:nvSpPr>
        <p:spPr>
          <a:xfrm>
            <a:off x="4739652" y="2550438"/>
            <a:ext cx="551693"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a:t>NT-03</a:t>
            </a:r>
            <a:endParaRPr lang="en-US" sz="1000" dirty="0"/>
          </a:p>
        </p:txBody>
      </p:sp>
      <p:sp>
        <p:nvSpPr>
          <p:cNvPr id="77" name="TextBox 76"/>
          <p:cNvSpPr txBox="1"/>
          <p:nvPr/>
        </p:nvSpPr>
        <p:spPr>
          <a:xfrm>
            <a:off x="4554704" y="2121868"/>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NT-07</a:t>
            </a:r>
          </a:p>
        </p:txBody>
      </p:sp>
      <p:sp>
        <p:nvSpPr>
          <p:cNvPr id="78" name="TextBox 77"/>
          <p:cNvSpPr txBox="1"/>
          <p:nvPr/>
        </p:nvSpPr>
        <p:spPr>
          <a:xfrm>
            <a:off x="2627955" y="2351778"/>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NT-04</a:t>
            </a:r>
          </a:p>
        </p:txBody>
      </p:sp>
      <p:sp>
        <p:nvSpPr>
          <p:cNvPr id="79" name="TextBox 78"/>
          <p:cNvSpPr txBox="1"/>
          <p:nvPr/>
        </p:nvSpPr>
        <p:spPr>
          <a:xfrm>
            <a:off x="2105997" y="2638040"/>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NT-06</a:t>
            </a:r>
          </a:p>
        </p:txBody>
      </p:sp>
      <p:sp>
        <p:nvSpPr>
          <p:cNvPr id="80" name="TextBox 79"/>
          <p:cNvSpPr txBox="1"/>
          <p:nvPr/>
        </p:nvSpPr>
        <p:spPr>
          <a:xfrm>
            <a:off x="3763992" y="2578527"/>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NT-05</a:t>
            </a:r>
          </a:p>
        </p:txBody>
      </p:sp>
      <p:sp>
        <p:nvSpPr>
          <p:cNvPr id="81" name="TextBox 80"/>
          <p:cNvSpPr txBox="1"/>
          <p:nvPr/>
        </p:nvSpPr>
        <p:spPr>
          <a:xfrm>
            <a:off x="7512248" y="875664"/>
            <a:ext cx="83172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a:t>Future Nu 4 MW</a:t>
            </a:r>
            <a:endParaRPr lang="en-US" sz="1200" dirty="0"/>
          </a:p>
        </p:txBody>
      </p:sp>
      <p:cxnSp>
        <p:nvCxnSpPr>
          <p:cNvPr id="82" name="Straight Arrow Connector 81"/>
          <p:cNvCxnSpPr>
            <a:stCxn id="81" idx="3"/>
          </p:cNvCxnSpPr>
          <p:nvPr/>
        </p:nvCxnSpPr>
        <p:spPr>
          <a:xfrm>
            <a:off x="8343969" y="1106497"/>
            <a:ext cx="289892" cy="13516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7942499" y="2311995"/>
            <a:ext cx="1086121"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a:t>LBNF-2.4 MW Tau </a:t>
            </a:r>
            <a:r>
              <a:rPr lang="en-US" sz="1200" dirty="0"/>
              <a:t>Nu</a:t>
            </a:r>
          </a:p>
        </p:txBody>
      </p:sp>
      <p:cxnSp>
        <p:nvCxnSpPr>
          <p:cNvPr id="89" name="Straight Arrow Connector 88"/>
          <p:cNvCxnSpPr>
            <a:stCxn id="84" idx="0"/>
          </p:cNvCxnSpPr>
          <p:nvPr/>
        </p:nvCxnSpPr>
        <p:spPr>
          <a:xfrm flipH="1" flipV="1">
            <a:off x="8319794" y="1989309"/>
            <a:ext cx="165766" cy="322686"/>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6019384" y="4919570"/>
            <a:ext cx="348274" cy="265494"/>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3763992" y="4462677"/>
            <a:ext cx="1750121" cy="461665"/>
          </a:xfrm>
          <a:prstGeom prst="rect">
            <a:avLst/>
          </a:prstGeom>
          <a:ln>
            <a:solidFill>
              <a:schemeClr val="accent2">
                <a:lumMod val="60000"/>
                <a:lumOff val="4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SNS range for 1.4 MW operation for 1 year</a:t>
            </a:r>
          </a:p>
        </p:txBody>
      </p:sp>
      <p:cxnSp>
        <p:nvCxnSpPr>
          <p:cNvPr id="51" name="Straight Arrow Connector 50"/>
          <p:cNvCxnSpPr/>
          <p:nvPr/>
        </p:nvCxnSpPr>
        <p:spPr>
          <a:xfrm>
            <a:off x="5514114" y="4685971"/>
            <a:ext cx="464073" cy="233599"/>
          </a:xfrm>
          <a:prstGeom prst="straightConnector1">
            <a:avLst/>
          </a:prstGeom>
          <a:ln>
            <a:solidFill>
              <a:schemeClr val="accent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639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fade">
                                      <p:cBhvr>
                                        <p:cTn id="69" dur="500"/>
                                        <p:tgtEl>
                                          <p:spTgt spid="49"/>
                                        </p:tgtEl>
                                      </p:cBhvr>
                                    </p:animEffect>
                                  </p:childTnLst>
                                </p:cTn>
                              </p:par>
                              <p:par>
                                <p:cTn id="70" presetID="10"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3" grpId="0" animBg="1"/>
      <p:bldP spid="17" grpId="0" animBg="1"/>
      <p:bldP spid="18" grpId="0" animBg="1"/>
      <p:bldP spid="19" grpId="0" animBg="1"/>
      <p:bldP spid="16" grpId="0" animBg="1"/>
      <p:bldP spid="62" grpId="0" animBg="1"/>
      <p:bldP spid="75" grpId="0"/>
      <p:bldP spid="76" grpId="0"/>
      <p:bldP spid="77" grpId="0"/>
      <p:bldP spid="78" grpId="0"/>
      <p:bldP spid="79" grpId="0"/>
      <p:bldP spid="80" grpId="0"/>
      <p:bldP spid="81" grpId="0" animBg="1"/>
      <p:bldP spid="84" grpId="0" animBg="1"/>
      <p:bldP spid="48" grpId="0" animBg="1"/>
      <p:bldP spid="4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8A7CF-A09B-8B41-8056-9DE66C3985B8}"/>
              </a:ext>
            </a:extLst>
          </p:cNvPr>
          <p:cNvSpPr>
            <a:spLocks noGrp="1"/>
          </p:cNvSpPr>
          <p:nvPr>
            <p:ph type="title"/>
          </p:nvPr>
        </p:nvSpPr>
        <p:spPr/>
        <p:txBody>
          <a:bodyPr/>
          <a:lstStyle/>
          <a:p>
            <a:r>
              <a:rPr lang="en-US" dirty="0"/>
              <a:t>Role of </a:t>
            </a:r>
            <a:r>
              <a:rPr lang="en-US" dirty="0" err="1"/>
              <a:t>HiRadMat</a:t>
            </a:r>
            <a:r>
              <a:rPr lang="en-US" dirty="0"/>
              <a:t> to Explore Thermal Shock in Nu Targets</a:t>
            </a:r>
          </a:p>
        </p:txBody>
      </p:sp>
      <p:sp>
        <p:nvSpPr>
          <p:cNvPr id="4" name="TextBox 3">
            <a:extLst>
              <a:ext uri="{FF2B5EF4-FFF2-40B4-BE49-F238E27FC236}">
                <a16:creationId xmlns:a16="http://schemas.microsoft.com/office/drawing/2014/main" id="{90FFCFF9-B1E0-2B4D-943C-F8701D8D34D0}"/>
              </a:ext>
            </a:extLst>
          </p:cNvPr>
          <p:cNvSpPr txBox="1"/>
          <p:nvPr/>
        </p:nvSpPr>
        <p:spPr>
          <a:xfrm>
            <a:off x="3559543" y="1037066"/>
            <a:ext cx="2024913" cy="461665"/>
          </a:xfrm>
          <a:prstGeom prst="rect">
            <a:avLst/>
          </a:prstGeom>
          <a:noFill/>
          <a:ln>
            <a:solidFill>
              <a:schemeClr val="tx1"/>
            </a:solidFill>
          </a:ln>
        </p:spPr>
        <p:txBody>
          <a:bodyPr wrap="none" rtlCol="0">
            <a:spAutoFit/>
          </a:bodyPr>
          <a:lstStyle/>
          <a:p>
            <a:pPr algn="ctr"/>
            <a:r>
              <a:rPr lang="en-US" dirty="0"/>
              <a:t>Thermal Shock</a:t>
            </a:r>
          </a:p>
        </p:txBody>
      </p:sp>
      <p:sp>
        <p:nvSpPr>
          <p:cNvPr id="5" name="TextBox 4">
            <a:extLst>
              <a:ext uri="{FF2B5EF4-FFF2-40B4-BE49-F238E27FC236}">
                <a16:creationId xmlns:a16="http://schemas.microsoft.com/office/drawing/2014/main" id="{DFC3B526-AB68-6C44-A32E-006369A9D443}"/>
              </a:ext>
            </a:extLst>
          </p:cNvPr>
          <p:cNvSpPr txBox="1"/>
          <p:nvPr/>
        </p:nvSpPr>
        <p:spPr>
          <a:xfrm>
            <a:off x="1737788" y="2058071"/>
            <a:ext cx="1661032" cy="461665"/>
          </a:xfrm>
          <a:prstGeom prst="rect">
            <a:avLst/>
          </a:prstGeom>
          <a:noFill/>
          <a:ln>
            <a:solidFill>
              <a:schemeClr val="tx1"/>
            </a:solidFill>
          </a:ln>
        </p:spPr>
        <p:txBody>
          <a:bodyPr wrap="none" rtlCol="0">
            <a:spAutoFit/>
          </a:bodyPr>
          <a:lstStyle/>
          <a:p>
            <a:pPr algn="ctr"/>
            <a:r>
              <a:rPr lang="en-US" dirty="0"/>
              <a:t>Single Pulse</a:t>
            </a:r>
          </a:p>
        </p:txBody>
      </p:sp>
      <p:sp>
        <p:nvSpPr>
          <p:cNvPr id="6" name="TextBox 5">
            <a:extLst>
              <a:ext uri="{FF2B5EF4-FFF2-40B4-BE49-F238E27FC236}">
                <a16:creationId xmlns:a16="http://schemas.microsoft.com/office/drawing/2014/main" id="{940B754E-B410-3F4A-9F20-4FE675B772E2}"/>
              </a:ext>
            </a:extLst>
          </p:cNvPr>
          <p:cNvSpPr txBox="1"/>
          <p:nvPr/>
        </p:nvSpPr>
        <p:spPr>
          <a:xfrm>
            <a:off x="5745182" y="2058071"/>
            <a:ext cx="1931234" cy="830997"/>
          </a:xfrm>
          <a:prstGeom prst="rect">
            <a:avLst/>
          </a:prstGeom>
          <a:noFill/>
          <a:ln>
            <a:solidFill>
              <a:schemeClr val="tx1"/>
            </a:solidFill>
          </a:ln>
        </p:spPr>
        <p:txBody>
          <a:bodyPr wrap="none" rtlCol="0">
            <a:spAutoFit/>
          </a:bodyPr>
          <a:lstStyle/>
          <a:p>
            <a:pPr algn="ctr"/>
            <a:r>
              <a:rPr lang="en-US" dirty="0"/>
              <a:t>Cyclic Loading</a:t>
            </a:r>
          </a:p>
          <a:p>
            <a:pPr algn="ctr"/>
            <a:r>
              <a:rPr lang="en-US" dirty="0"/>
              <a:t>(fatigue)</a:t>
            </a:r>
          </a:p>
        </p:txBody>
      </p:sp>
      <p:sp>
        <p:nvSpPr>
          <p:cNvPr id="7" name="TextBox 6">
            <a:extLst>
              <a:ext uri="{FF2B5EF4-FFF2-40B4-BE49-F238E27FC236}">
                <a16:creationId xmlns:a16="http://schemas.microsoft.com/office/drawing/2014/main" id="{33E82760-1CEE-0944-8EF8-56D64BD7AAB3}"/>
              </a:ext>
            </a:extLst>
          </p:cNvPr>
          <p:cNvSpPr txBox="1"/>
          <p:nvPr/>
        </p:nvSpPr>
        <p:spPr>
          <a:xfrm>
            <a:off x="381445" y="3104438"/>
            <a:ext cx="2020425" cy="830997"/>
          </a:xfrm>
          <a:prstGeom prst="rect">
            <a:avLst/>
          </a:prstGeom>
          <a:noFill/>
          <a:ln>
            <a:solidFill>
              <a:schemeClr val="tx1"/>
            </a:solidFill>
          </a:ln>
        </p:spPr>
        <p:txBody>
          <a:bodyPr wrap="none" rtlCol="0">
            <a:spAutoFit/>
          </a:bodyPr>
          <a:lstStyle/>
          <a:p>
            <a:pPr algn="ctr"/>
            <a:r>
              <a:rPr lang="en-US" dirty="0"/>
              <a:t>Non-irradiated</a:t>
            </a:r>
          </a:p>
          <a:p>
            <a:pPr algn="ctr"/>
            <a:r>
              <a:rPr lang="en-US" dirty="0"/>
              <a:t>Condition</a:t>
            </a:r>
          </a:p>
        </p:txBody>
      </p:sp>
      <p:sp>
        <p:nvSpPr>
          <p:cNvPr id="8" name="TextBox 7">
            <a:extLst>
              <a:ext uri="{FF2B5EF4-FFF2-40B4-BE49-F238E27FC236}">
                <a16:creationId xmlns:a16="http://schemas.microsoft.com/office/drawing/2014/main" id="{23E15383-589F-C846-A775-353A739B00AB}"/>
              </a:ext>
            </a:extLst>
          </p:cNvPr>
          <p:cNvSpPr txBox="1"/>
          <p:nvPr/>
        </p:nvSpPr>
        <p:spPr>
          <a:xfrm>
            <a:off x="2854702" y="3104438"/>
            <a:ext cx="1409681" cy="830997"/>
          </a:xfrm>
          <a:prstGeom prst="rect">
            <a:avLst/>
          </a:prstGeom>
          <a:noFill/>
          <a:ln>
            <a:solidFill>
              <a:schemeClr val="tx1"/>
            </a:solidFill>
          </a:ln>
        </p:spPr>
        <p:txBody>
          <a:bodyPr wrap="none" rtlCol="0">
            <a:spAutoFit/>
          </a:bodyPr>
          <a:lstStyle/>
          <a:p>
            <a:pPr algn="ctr"/>
            <a:r>
              <a:rPr lang="en-US" dirty="0"/>
              <a:t>Irradiated</a:t>
            </a:r>
          </a:p>
          <a:p>
            <a:pPr algn="ctr"/>
            <a:r>
              <a:rPr lang="en-US" dirty="0"/>
              <a:t>Condition</a:t>
            </a:r>
          </a:p>
        </p:txBody>
      </p:sp>
      <p:cxnSp>
        <p:nvCxnSpPr>
          <p:cNvPr id="9" name="Straight Arrow Connector 8">
            <a:extLst>
              <a:ext uri="{FF2B5EF4-FFF2-40B4-BE49-F238E27FC236}">
                <a16:creationId xmlns:a16="http://schemas.microsoft.com/office/drawing/2014/main" id="{23757DED-6C1C-454B-A3F2-E92F6AA3AECE}"/>
              </a:ext>
            </a:extLst>
          </p:cNvPr>
          <p:cNvCxnSpPr>
            <a:cxnSpLocks/>
            <a:stCxn id="4" idx="2"/>
          </p:cNvCxnSpPr>
          <p:nvPr/>
        </p:nvCxnSpPr>
        <p:spPr>
          <a:xfrm flipH="1">
            <a:off x="3398820" y="1498731"/>
            <a:ext cx="1173180" cy="559340"/>
          </a:xfrm>
          <a:prstGeom prst="straightConnector1">
            <a:avLst/>
          </a:prstGeom>
          <a:ln w="254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25085EC1-3FAE-5447-8ACA-A5F5A91E7AEC}"/>
              </a:ext>
            </a:extLst>
          </p:cNvPr>
          <p:cNvCxnSpPr>
            <a:cxnSpLocks/>
            <a:stCxn id="4" idx="2"/>
          </p:cNvCxnSpPr>
          <p:nvPr/>
        </p:nvCxnSpPr>
        <p:spPr>
          <a:xfrm>
            <a:off x="4572000" y="1498731"/>
            <a:ext cx="1173179" cy="559340"/>
          </a:xfrm>
          <a:prstGeom prst="straightConnector1">
            <a:avLst/>
          </a:prstGeom>
          <a:ln w="254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5" name="Straight Arrow Connector 14">
            <a:extLst>
              <a:ext uri="{FF2B5EF4-FFF2-40B4-BE49-F238E27FC236}">
                <a16:creationId xmlns:a16="http://schemas.microsoft.com/office/drawing/2014/main" id="{5FFBD04D-34F3-8444-A857-66C597FCB8B6}"/>
              </a:ext>
            </a:extLst>
          </p:cNvPr>
          <p:cNvCxnSpPr>
            <a:cxnSpLocks/>
            <a:stCxn id="5" idx="2"/>
            <a:endCxn id="7" idx="0"/>
          </p:cNvCxnSpPr>
          <p:nvPr/>
        </p:nvCxnSpPr>
        <p:spPr>
          <a:xfrm flipH="1">
            <a:off x="1391658" y="2519736"/>
            <a:ext cx="1176646" cy="584702"/>
          </a:xfrm>
          <a:prstGeom prst="straightConnector1">
            <a:avLst/>
          </a:prstGeom>
          <a:ln w="254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Straight Arrow Connector 17">
            <a:extLst>
              <a:ext uri="{FF2B5EF4-FFF2-40B4-BE49-F238E27FC236}">
                <a16:creationId xmlns:a16="http://schemas.microsoft.com/office/drawing/2014/main" id="{464157F7-B142-A746-9503-03A4B48778CD}"/>
              </a:ext>
            </a:extLst>
          </p:cNvPr>
          <p:cNvCxnSpPr>
            <a:cxnSpLocks/>
            <a:stCxn id="5" idx="2"/>
            <a:endCxn id="8" idx="0"/>
          </p:cNvCxnSpPr>
          <p:nvPr/>
        </p:nvCxnSpPr>
        <p:spPr>
          <a:xfrm>
            <a:off x="2568304" y="2519736"/>
            <a:ext cx="991239" cy="584702"/>
          </a:xfrm>
          <a:prstGeom prst="straightConnector1">
            <a:avLst/>
          </a:prstGeom>
          <a:ln w="254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Straight Connector 21">
            <a:extLst>
              <a:ext uri="{FF2B5EF4-FFF2-40B4-BE49-F238E27FC236}">
                <a16:creationId xmlns:a16="http://schemas.microsoft.com/office/drawing/2014/main" id="{57F86A21-CA28-AC49-84C8-258C79B9A410}"/>
              </a:ext>
            </a:extLst>
          </p:cNvPr>
          <p:cNvCxnSpPr/>
          <p:nvPr/>
        </p:nvCxnSpPr>
        <p:spPr>
          <a:xfrm flipV="1">
            <a:off x="5832088" y="1879602"/>
            <a:ext cx="1739590" cy="1224836"/>
          </a:xfrm>
          <a:prstGeom prst="line">
            <a:avLst/>
          </a:prstGeom>
          <a:ln>
            <a:solidFill>
              <a:schemeClr val="accent2">
                <a:alpha val="35000"/>
              </a:schemeClr>
            </a:solidFill>
          </a:ln>
        </p:spPr>
        <p:style>
          <a:lnRef idx="3">
            <a:schemeClr val="accent2"/>
          </a:lnRef>
          <a:fillRef idx="0">
            <a:schemeClr val="accent2"/>
          </a:fillRef>
          <a:effectRef idx="2">
            <a:schemeClr val="accent2"/>
          </a:effectRef>
          <a:fontRef idx="minor">
            <a:schemeClr val="tx1"/>
          </a:fontRef>
        </p:style>
      </p:cxnSp>
      <p:cxnSp>
        <p:nvCxnSpPr>
          <p:cNvPr id="23" name="Straight Connector 22">
            <a:extLst>
              <a:ext uri="{FF2B5EF4-FFF2-40B4-BE49-F238E27FC236}">
                <a16:creationId xmlns:a16="http://schemas.microsoft.com/office/drawing/2014/main" id="{897E5F67-1E28-C742-B844-6A74DC17F9E1}"/>
              </a:ext>
            </a:extLst>
          </p:cNvPr>
          <p:cNvCxnSpPr>
            <a:cxnSpLocks/>
          </p:cNvCxnSpPr>
          <p:nvPr/>
        </p:nvCxnSpPr>
        <p:spPr>
          <a:xfrm>
            <a:off x="5905905" y="1879602"/>
            <a:ext cx="1665773" cy="1224836"/>
          </a:xfrm>
          <a:prstGeom prst="line">
            <a:avLst/>
          </a:prstGeom>
          <a:ln>
            <a:solidFill>
              <a:schemeClr val="accent2">
                <a:alpha val="35000"/>
              </a:schemeClr>
            </a:solidFill>
          </a:ln>
        </p:spPr>
        <p:style>
          <a:lnRef idx="3">
            <a:schemeClr val="accent2"/>
          </a:lnRef>
          <a:fillRef idx="0">
            <a:schemeClr val="accent2"/>
          </a:fillRef>
          <a:effectRef idx="2">
            <a:schemeClr val="accent2"/>
          </a:effectRef>
          <a:fontRef idx="minor">
            <a:schemeClr val="tx1"/>
          </a:fontRef>
        </p:style>
      </p:cxnSp>
      <p:sp>
        <p:nvSpPr>
          <p:cNvPr id="27" name="TextBox 26">
            <a:extLst>
              <a:ext uri="{FF2B5EF4-FFF2-40B4-BE49-F238E27FC236}">
                <a16:creationId xmlns:a16="http://schemas.microsoft.com/office/drawing/2014/main" id="{A49C77D4-BF8E-1943-8E89-E7ABEE31F139}"/>
              </a:ext>
            </a:extLst>
          </p:cNvPr>
          <p:cNvSpPr txBox="1"/>
          <p:nvPr/>
        </p:nvSpPr>
        <p:spPr>
          <a:xfrm>
            <a:off x="4982292" y="3289103"/>
            <a:ext cx="3780263" cy="461665"/>
          </a:xfrm>
          <a:prstGeom prst="rect">
            <a:avLst/>
          </a:prstGeom>
          <a:noFill/>
        </p:spPr>
        <p:txBody>
          <a:bodyPr wrap="square" rtlCol="0">
            <a:spAutoFit/>
          </a:bodyPr>
          <a:lstStyle/>
          <a:p>
            <a:r>
              <a:rPr lang="en-US" i="1" dirty="0">
                <a:solidFill>
                  <a:schemeClr val="accent2">
                    <a:lumMod val="75000"/>
                  </a:schemeClr>
                </a:solidFill>
              </a:rPr>
              <a:t>So, not really a lifetime test</a:t>
            </a:r>
          </a:p>
        </p:txBody>
      </p:sp>
      <p:sp>
        <p:nvSpPr>
          <p:cNvPr id="28" name="TextBox 27">
            <a:extLst>
              <a:ext uri="{FF2B5EF4-FFF2-40B4-BE49-F238E27FC236}">
                <a16:creationId xmlns:a16="http://schemas.microsoft.com/office/drawing/2014/main" id="{F9195D0C-190F-F04C-9925-8EC09EE5DDDB}"/>
              </a:ext>
            </a:extLst>
          </p:cNvPr>
          <p:cNvSpPr txBox="1"/>
          <p:nvPr/>
        </p:nvSpPr>
        <p:spPr>
          <a:xfrm>
            <a:off x="102670" y="4081348"/>
            <a:ext cx="4469329" cy="2000548"/>
          </a:xfrm>
          <a:prstGeom prst="rect">
            <a:avLst/>
          </a:prstGeom>
          <a:noFill/>
        </p:spPr>
        <p:txBody>
          <a:bodyPr wrap="square" rtlCol="0">
            <a:spAutoFit/>
          </a:bodyPr>
          <a:lstStyle/>
          <a:p>
            <a:r>
              <a:rPr lang="en-US" b="1" dirty="0"/>
              <a:t>Objectives</a:t>
            </a:r>
            <a:r>
              <a:rPr lang="en-US" dirty="0"/>
              <a:t> – </a:t>
            </a:r>
          </a:p>
          <a:p>
            <a:pPr marL="342900" indent="-342900">
              <a:buFont typeface="Arial" panose="020B0604020202020204" pitchFamily="34" charset="0"/>
              <a:buChar char="•"/>
            </a:pPr>
            <a:r>
              <a:rPr lang="en-US" sz="2000" dirty="0"/>
              <a:t>Material </a:t>
            </a:r>
            <a:r>
              <a:rPr lang="en-US" sz="2000" dirty="0">
                <a:solidFill>
                  <a:schemeClr val="accent2">
                    <a:lumMod val="75000"/>
                  </a:schemeClr>
                </a:solidFill>
              </a:rPr>
              <a:t>limits</a:t>
            </a:r>
            <a:r>
              <a:rPr lang="en-US" sz="2000" dirty="0"/>
              <a:t> in different conditions</a:t>
            </a:r>
          </a:p>
          <a:p>
            <a:pPr marL="342900" indent="-342900">
              <a:buFont typeface="Arial" panose="020B0604020202020204" pitchFamily="34" charset="0"/>
              <a:buChar char="•"/>
            </a:pPr>
            <a:r>
              <a:rPr lang="en-US" sz="2000" dirty="0"/>
              <a:t>Validate Material </a:t>
            </a:r>
            <a:r>
              <a:rPr lang="en-US" sz="2000" dirty="0">
                <a:solidFill>
                  <a:schemeClr val="accent2">
                    <a:lumMod val="75000"/>
                  </a:schemeClr>
                </a:solidFill>
              </a:rPr>
              <a:t>Models</a:t>
            </a:r>
            <a:r>
              <a:rPr lang="en-US" sz="2000" dirty="0"/>
              <a:t> &amp; Analyses</a:t>
            </a:r>
          </a:p>
          <a:p>
            <a:pPr marL="342900" indent="-342900">
              <a:buFont typeface="Arial" panose="020B0604020202020204" pitchFamily="34" charset="0"/>
              <a:buChar char="•"/>
            </a:pPr>
            <a:r>
              <a:rPr lang="en-US" sz="2000" dirty="0"/>
              <a:t>Explore Thermal Shock Resistance of </a:t>
            </a:r>
            <a:r>
              <a:rPr lang="en-US" sz="2000" dirty="0">
                <a:solidFill>
                  <a:schemeClr val="accent2">
                    <a:lumMod val="75000"/>
                  </a:schemeClr>
                </a:solidFill>
              </a:rPr>
              <a:t>Novel Materials </a:t>
            </a:r>
            <a:r>
              <a:rPr lang="en-US" sz="2000" dirty="0"/>
              <a:t>(e.g. </a:t>
            </a:r>
            <a:r>
              <a:rPr lang="en-US" sz="2000" dirty="0" err="1"/>
              <a:t>nano</a:t>
            </a:r>
            <a:r>
              <a:rPr lang="en-US" sz="2000" dirty="0"/>
              <a:t>-fibers, expanded graphite)</a:t>
            </a:r>
          </a:p>
        </p:txBody>
      </p:sp>
      <p:sp>
        <p:nvSpPr>
          <p:cNvPr id="29" name="TextBox 28">
            <a:extLst>
              <a:ext uri="{FF2B5EF4-FFF2-40B4-BE49-F238E27FC236}">
                <a16:creationId xmlns:a16="http://schemas.microsoft.com/office/drawing/2014/main" id="{56CC6F6B-127E-5A4B-AEB5-73BB4026FB4E}"/>
              </a:ext>
            </a:extLst>
          </p:cNvPr>
          <p:cNvSpPr txBox="1"/>
          <p:nvPr/>
        </p:nvSpPr>
        <p:spPr>
          <a:xfrm>
            <a:off x="4538546" y="4310435"/>
            <a:ext cx="4808475" cy="1938992"/>
          </a:xfrm>
          <a:prstGeom prst="rect">
            <a:avLst/>
          </a:prstGeom>
          <a:noFill/>
        </p:spPr>
        <p:txBody>
          <a:bodyPr wrap="square" rtlCol="0">
            <a:spAutoFit/>
          </a:bodyPr>
          <a:lstStyle/>
          <a:p>
            <a:pPr marL="342900" indent="-342900">
              <a:buFont typeface="Arial" panose="020B0604020202020204" pitchFamily="34" charset="0"/>
              <a:buChar char="•"/>
            </a:pPr>
            <a:r>
              <a:rPr lang="en-US" sz="2000" dirty="0"/>
              <a:t>Evaluate </a:t>
            </a:r>
            <a:r>
              <a:rPr lang="en-US" sz="2000" dirty="0">
                <a:solidFill>
                  <a:schemeClr val="accent2">
                    <a:lumMod val="75000"/>
                  </a:schemeClr>
                </a:solidFill>
              </a:rPr>
              <a:t>fracture/deformation mechanisms</a:t>
            </a:r>
            <a:r>
              <a:rPr lang="en-US" sz="2000" dirty="0"/>
              <a:t> to develop more thermal shock tolerant materials</a:t>
            </a:r>
          </a:p>
          <a:p>
            <a:pPr marL="342900" indent="-342900">
              <a:buFont typeface="Arial" panose="020B0604020202020204" pitchFamily="34" charset="0"/>
              <a:buChar char="•"/>
            </a:pPr>
            <a:r>
              <a:rPr lang="en-US" sz="2000" dirty="0"/>
              <a:t>Explore </a:t>
            </a:r>
            <a:r>
              <a:rPr lang="en-US" sz="2000" dirty="0">
                <a:solidFill>
                  <a:schemeClr val="accent2">
                    <a:lumMod val="75000"/>
                  </a:schemeClr>
                </a:solidFill>
              </a:rPr>
              <a:t>Novel Target </a:t>
            </a:r>
            <a:r>
              <a:rPr lang="en-US" sz="2000" dirty="0"/>
              <a:t>Concepts (e.g. powder targets)</a:t>
            </a:r>
          </a:p>
          <a:p>
            <a:pPr marL="342900" indent="-342900">
              <a:buFont typeface="Arial" panose="020B0604020202020204" pitchFamily="34" charset="0"/>
              <a:buChar char="•"/>
            </a:pPr>
            <a:r>
              <a:rPr lang="en-US" sz="2000" dirty="0"/>
              <a:t>Test prototypes for </a:t>
            </a:r>
            <a:r>
              <a:rPr lang="en-US" sz="2000" dirty="0">
                <a:solidFill>
                  <a:schemeClr val="accent2">
                    <a:lumMod val="75000"/>
                  </a:schemeClr>
                </a:solidFill>
              </a:rPr>
              <a:t>accident</a:t>
            </a:r>
            <a:r>
              <a:rPr lang="en-US" sz="2000" dirty="0"/>
              <a:t> conditions</a:t>
            </a:r>
          </a:p>
        </p:txBody>
      </p:sp>
    </p:spTree>
    <p:extLst>
      <p:ext uri="{BB962C8B-B14F-4D97-AF65-F5344CB8AC3E}">
        <p14:creationId xmlns:p14="http://schemas.microsoft.com/office/powerpoint/2010/main" val="2514584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1AEF31-D688-4208-BD97-7755CEBBD3DA}"/>
              </a:ext>
            </a:extLst>
          </p:cNvPr>
          <p:cNvSpPr>
            <a:spLocks noGrp="1"/>
          </p:cNvSpPr>
          <p:nvPr>
            <p:ph idx="1"/>
          </p:nvPr>
        </p:nvSpPr>
        <p:spPr>
          <a:xfrm>
            <a:off x="242260" y="855540"/>
            <a:ext cx="8672513" cy="1600762"/>
          </a:xfrm>
        </p:spPr>
        <p:txBody>
          <a:bodyPr/>
          <a:lstStyle/>
          <a:p>
            <a:r>
              <a:rPr lang="en-US" sz="1800" dirty="0"/>
              <a:t>Experiment successfully completed in September 2015</a:t>
            </a:r>
          </a:p>
          <a:p>
            <a:r>
              <a:rPr lang="en-US" sz="1800" dirty="0"/>
              <a:t>Consisted of four specimen arrays of thin Beryllium discs and slugs</a:t>
            </a:r>
          </a:p>
          <a:p>
            <a:pPr lvl="1"/>
            <a:r>
              <a:rPr lang="en-US" sz="1600" dirty="0"/>
              <a:t>Various commercial grades (S200F, S200FH, PF60, S65F) and thicknesses</a:t>
            </a:r>
          </a:p>
          <a:p>
            <a:pPr lvl="1"/>
            <a:r>
              <a:rPr lang="en-US" sz="1600" dirty="0"/>
              <a:t>Real time measurements of temperature, strain and displacement</a:t>
            </a:r>
          </a:p>
          <a:p>
            <a:pPr lvl="1"/>
            <a:r>
              <a:rPr lang="en-US" sz="1600" dirty="0"/>
              <a:t>PIE of thin disc specimen at the University of Oxford (2016-2017)</a:t>
            </a:r>
          </a:p>
        </p:txBody>
      </p:sp>
      <p:sp>
        <p:nvSpPr>
          <p:cNvPr id="3" name="Title 2">
            <a:extLst>
              <a:ext uri="{FF2B5EF4-FFF2-40B4-BE49-F238E27FC236}">
                <a16:creationId xmlns:a16="http://schemas.microsoft.com/office/drawing/2014/main" id="{0BEF8715-FA0C-4908-80E0-8D7EDDD03D20}"/>
              </a:ext>
            </a:extLst>
          </p:cNvPr>
          <p:cNvSpPr>
            <a:spLocks noGrp="1"/>
          </p:cNvSpPr>
          <p:nvPr>
            <p:ph type="title"/>
          </p:nvPr>
        </p:nvSpPr>
        <p:spPr/>
        <p:txBody>
          <a:bodyPr/>
          <a:lstStyle/>
          <a:p>
            <a:r>
              <a:rPr lang="en-US" sz="2400" dirty="0"/>
              <a:t>BeGrid1 (HRMT24) – experimental set-up</a:t>
            </a:r>
          </a:p>
        </p:txBody>
      </p:sp>
      <p:pic>
        <p:nvPicPr>
          <p:cNvPr id="7" name="Picture 6">
            <a:extLst>
              <a:ext uri="{FF2B5EF4-FFF2-40B4-BE49-F238E27FC236}">
                <a16:creationId xmlns:a16="http://schemas.microsoft.com/office/drawing/2014/main" id="{F618FDA3-4896-4EF6-A808-2C829822B5F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8723" y="2703995"/>
            <a:ext cx="4030110" cy="3174157"/>
          </a:xfrm>
          <a:prstGeom prst="rect">
            <a:avLst/>
          </a:prstGeom>
        </p:spPr>
      </p:pic>
      <p:pic>
        <p:nvPicPr>
          <p:cNvPr id="8" name="Picture 7">
            <a:extLst>
              <a:ext uri="{FF2B5EF4-FFF2-40B4-BE49-F238E27FC236}">
                <a16:creationId xmlns:a16="http://schemas.microsoft.com/office/drawing/2014/main" id="{301BD1FE-F4DA-47D9-967F-1A7D482BBF4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49722" y="2305696"/>
            <a:ext cx="2916579" cy="1311668"/>
          </a:xfrm>
          <a:prstGeom prst="rect">
            <a:avLst/>
          </a:prstGeom>
        </p:spPr>
      </p:pic>
      <p:pic>
        <p:nvPicPr>
          <p:cNvPr id="9" name="Picture 8">
            <a:extLst>
              <a:ext uri="{FF2B5EF4-FFF2-40B4-BE49-F238E27FC236}">
                <a16:creationId xmlns:a16="http://schemas.microsoft.com/office/drawing/2014/main" id="{A8100E96-C4CC-4CB8-9C88-A3D30179CD3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84369" y="3573422"/>
            <a:ext cx="2591635" cy="1117494"/>
          </a:xfrm>
          <a:prstGeom prst="rect">
            <a:avLst/>
          </a:prstGeom>
        </p:spPr>
      </p:pic>
      <p:pic>
        <p:nvPicPr>
          <p:cNvPr id="10" name="Picture 9">
            <a:extLst>
              <a:ext uri="{FF2B5EF4-FFF2-40B4-BE49-F238E27FC236}">
                <a16:creationId xmlns:a16="http://schemas.microsoft.com/office/drawing/2014/main" id="{E09E053D-0AFB-45F0-AF4C-0C0CDFAF81A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67015" y="4734484"/>
            <a:ext cx="1744826" cy="1119323"/>
          </a:xfrm>
          <a:prstGeom prst="rect">
            <a:avLst/>
          </a:prstGeom>
        </p:spPr>
      </p:pic>
      <p:pic>
        <p:nvPicPr>
          <p:cNvPr id="11" name="Picture 10">
            <a:extLst>
              <a:ext uri="{FF2B5EF4-FFF2-40B4-BE49-F238E27FC236}">
                <a16:creationId xmlns:a16="http://schemas.microsoft.com/office/drawing/2014/main" id="{8BF63B3A-3903-49E8-9387-E97E24969B2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980187" y="4793010"/>
            <a:ext cx="1635089" cy="1002269"/>
          </a:xfrm>
          <a:prstGeom prst="rect">
            <a:avLst/>
          </a:prstGeom>
        </p:spPr>
      </p:pic>
    </p:spTree>
    <p:extLst>
      <p:ext uri="{BB962C8B-B14F-4D97-AF65-F5344CB8AC3E}">
        <p14:creationId xmlns:p14="http://schemas.microsoft.com/office/powerpoint/2010/main" val="1182255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0B9B40-3AB3-4F6C-BA6A-EA66B0E7BD01}"/>
              </a:ext>
            </a:extLst>
          </p:cNvPr>
          <p:cNvSpPr>
            <a:spLocks noGrp="1"/>
          </p:cNvSpPr>
          <p:nvPr>
            <p:ph type="title"/>
          </p:nvPr>
        </p:nvSpPr>
        <p:spPr/>
        <p:txBody>
          <a:bodyPr/>
          <a:lstStyle/>
          <a:p>
            <a:r>
              <a:rPr lang="en-US" sz="2400" dirty="0"/>
              <a:t>BeGrid1 (HRMT24) – online results</a:t>
            </a:r>
          </a:p>
        </p:txBody>
      </p:sp>
      <p:pic>
        <p:nvPicPr>
          <p:cNvPr id="7" name="Picture 6">
            <a:extLst>
              <a:ext uri="{FF2B5EF4-FFF2-40B4-BE49-F238E27FC236}">
                <a16:creationId xmlns:a16="http://schemas.microsoft.com/office/drawing/2014/main" id="{84F056CF-4732-4F0D-BF68-AB9D181C307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3107" y="1023265"/>
            <a:ext cx="1679586" cy="2236955"/>
          </a:xfrm>
          <a:prstGeom prst="rect">
            <a:avLst/>
          </a:prstGeom>
        </p:spPr>
      </p:pic>
      <p:pic>
        <p:nvPicPr>
          <p:cNvPr id="8" name="Picture 7">
            <a:extLst>
              <a:ext uri="{FF2B5EF4-FFF2-40B4-BE49-F238E27FC236}">
                <a16:creationId xmlns:a16="http://schemas.microsoft.com/office/drawing/2014/main" id="{5E18DBB2-0140-40FD-A2A0-B6E32A59BD6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90491" y="679629"/>
            <a:ext cx="1455241" cy="1418358"/>
          </a:xfrm>
          <a:prstGeom prst="rect">
            <a:avLst/>
          </a:prstGeom>
        </p:spPr>
      </p:pic>
      <p:pic>
        <p:nvPicPr>
          <p:cNvPr id="9" name="Picture 8">
            <a:extLst>
              <a:ext uri="{FF2B5EF4-FFF2-40B4-BE49-F238E27FC236}">
                <a16:creationId xmlns:a16="http://schemas.microsoft.com/office/drawing/2014/main" id="{89A10112-3CA0-4316-86AF-2F92402A9273}"/>
              </a:ext>
            </a:extLst>
          </p:cNvPr>
          <p:cNvPicPr>
            <a:picLocks noChangeAspect="1"/>
          </p:cNvPicPr>
          <p:nvPr/>
        </p:nvPicPr>
        <p:blipFill>
          <a:blip r:embed="rId4"/>
          <a:stretch>
            <a:fillRect/>
          </a:stretch>
        </p:blipFill>
        <p:spPr>
          <a:xfrm>
            <a:off x="882004" y="3662945"/>
            <a:ext cx="3418933" cy="2565419"/>
          </a:xfrm>
          <a:prstGeom prst="rect">
            <a:avLst/>
          </a:prstGeom>
        </p:spPr>
      </p:pic>
      <p:pic>
        <p:nvPicPr>
          <p:cNvPr id="11" name="Picture 10">
            <a:extLst>
              <a:ext uri="{FF2B5EF4-FFF2-40B4-BE49-F238E27FC236}">
                <a16:creationId xmlns:a16="http://schemas.microsoft.com/office/drawing/2014/main" id="{0E173D91-0A99-4A0E-B743-CE340A23E8E0}"/>
              </a:ext>
            </a:extLst>
          </p:cNvPr>
          <p:cNvPicPr>
            <a:picLocks noChangeAspect="1"/>
          </p:cNvPicPr>
          <p:nvPr/>
        </p:nvPicPr>
        <p:blipFill>
          <a:blip r:embed="rId5"/>
          <a:stretch>
            <a:fillRect/>
          </a:stretch>
        </p:blipFill>
        <p:spPr>
          <a:xfrm>
            <a:off x="4924956" y="3663520"/>
            <a:ext cx="3418933" cy="2565419"/>
          </a:xfrm>
          <a:prstGeom prst="rect">
            <a:avLst/>
          </a:prstGeom>
        </p:spPr>
      </p:pic>
      <p:sp>
        <p:nvSpPr>
          <p:cNvPr id="12" name="Content Placeholder 1">
            <a:extLst>
              <a:ext uri="{FF2B5EF4-FFF2-40B4-BE49-F238E27FC236}">
                <a16:creationId xmlns:a16="http://schemas.microsoft.com/office/drawing/2014/main" id="{3DD2B210-2428-4B4E-99D3-FC3BDFA80294}"/>
              </a:ext>
            </a:extLst>
          </p:cNvPr>
          <p:cNvSpPr>
            <a:spLocks noGrp="1"/>
          </p:cNvSpPr>
          <p:nvPr>
            <p:ph idx="1"/>
          </p:nvPr>
        </p:nvSpPr>
        <p:spPr>
          <a:xfrm>
            <a:off x="2478958" y="982273"/>
            <a:ext cx="4891997" cy="1247971"/>
          </a:xfrm>
        </p:spPr>
        <p:txBody>
          <a:bodyPr/>
          <a:lstStyle/>
          <a:p>
            <a:pPr marL="0" indent="0">
              <a:buNone/>
            </a:pPr>
            <a:r>
              <a:rPr lang="en-US" sz="1600" u="sng" dirty="0"/>
              <a:t>Real-time thermomechanical measurements</a:t>
            </a:r>
            <a:endParaRPr lang="en-US" sz="1400" u="sng" dirty="0"/>
          </a:p>
          <a:p>
            <a:r>
              <a:rPr lang="en-US" sz="1400" dirty="0"/>
              <a:t>Instrumented Be slugs in downstream containment boxes</a:t>
            </a:r>
          </a:p>
          <a:p>
            <a:r>
              <a:rPr lang="en-US" sz="1400" dirty="0"/>
              <a:t>LDV for radial displacement measurements</a:t>
            </a:r>
          </a:p>
          <a:p>
            <a:r>
              <a:rPr lang="en-US" sz="1400" dirty="0"/>
              <a:t>Strain and temperature gages</a:t>
            </a:r>
          </a:p>
        </p:txBody>
      </p:sp>
      <p:sp>
        <p:nvSpPr>
          <p:cNvPr id="13" name="TextBox 12">
            <a:extLst>
              <a:ext uri="{FF2B5EF4-FFF2-40B4-BE49-F238E27FC236}">
                <a16:creationId xmlns:a16="http://schemas.microsoft.com/office/drawing/2014/main" id="{86370686-C805-4DD4-AAE5-AC65FE32DF0E}"/>
              </a:ext>
            </a:extLst>
          </p:cNvPr>
          <p:cNvSpPr txBox="1"/>
          <p:nvPr/>
        </p:nvSpPr>
        <p:spPr>
          <a:xfrm>
            <a:off x="1199601" y="3386521"/>
            <a:ext cx="2558714" cy="276999"/>
          </a:xfrm>
          <a:prstGeom prst="rect">
            <a:avLst/>
          </a:prstGeom>
          <a:noFill/>
        </p:spPr>
        <p:txBody>
          <a:bodyPr wrap="none" rtlCol="0">
            <a:spAutoFit/>
          </a:bodyPr>
          <a:lstStyle/>
          <a:p>
            <a:pPr algn="ctr"/>
            <a:r>
              <a:rPr lang="en-US" sz="1200" dirty="0">
                <a:latin typeface="Helvetica" panose="020B0604020202020204" pitchFamily="34" charset="0"/>
                <a:cs typeface="Helvetica" panose="020B0604020202020204" pitchFamily="34" charset="0"/>
              </a:rPr>
              <a:t>Array 3 – 24 bunches, 3.2e12 POT</a:t>
            </a:r>
          </a:p>
        </p:txBody>
      </p:sp>
      <p:sp>
        <p:nvSpPr>
          <p:cNvPr id="15" name="TextBox 14">
            <a:extLst>
              <a:ext uri="{FF2B5EF4-FFF2-40B4-BE49-F238E27FC236}">
                <a16:creationId xmlns:a16="http://schemas.microsoft.com/office/drawing/2014/main" id="{11B91762-2682-4FE4-A2D0-3AF0A97109C1}"/>
              </a:ext>
            </a:extLst>
          </p:cNvPr>
          <p:cNvSpPr txBox="1"/>
          <p:nvPr/>
        </p:nvSpPr>
        <p:spPr>
          <a:xfrm>
            <a:off x="5313633" y="3380409"/>
            <a:ext cx="2643672" cy="276999"/>
          </a:xfrm>
          <a:prstGeom prst="rect">
            <a:avLst/>
          </a:prstGeom>
          <a:noFill/>
        </p:spPr>
        <p:txBody>
          <a:bodyPr wrap="none" rtlCol="0">
            <a:spAutoFit/>
          </a:bodyPr>
          <a:lstStyle/>
          <a:p>
            <a:r>
              <a:rPr lang="en-US" sz="1200" dirty="0">
                <a:latin typeface="Helvetica" panose="020B0604020202020204" pitchFamily="34" charset="0"/>
                <a:cs typeface="Helvetica" panose="020B0604020202020204" pitchFamily="34" charset="0"/>
              </a:rPr>
              <a:t>Array 4 – 216 bunches, 2.8e13 POT</a:t>
            </a:r>
          </a:p>
        </p:txBody>
      </p:sp>
      <p:sp>
        <p:nvSpPr>
          <p:cNvPr id="16" name="TextBox 15">
            <a:extLst>
              <a:ext uri="{FF2B5EF4-FFF2-40B4-BE49-F238E27FC236}">
                <a16:creationId xmlns:a16="http://schemas.microsoft.com/office/drawing/2014/main" id="{56C18BDF-22FB-4107-BDF7-14329404C68A}"/>
              </a:ext>
            </a:extLst>
          </p:cNvPr>
          <p:cNvSpPr txBox="1"/>
          <p:nvPr/>
        </p:nvSpPr>
        <p:spPr>
          <a:xfrm>
            <a:off x="2440063" y="2384224"/>
            <a:ext cx="5821915" cy="58477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marL="285750" indent="-28575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Distinctive strain response for the three different Be grades</a:t>
            </a:r>
          </a:p>
          <a:p>
            <a:pPr marL="285750" indent="-28575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Residual plastic strain observed upon cool-down</a:t>
            </a:r>
          </a:p>
        </p:txBody>
      </p:sp>
    </p:spTree>
    <p:extLst>
      <p:ext uri="{BB962C8B-B14F-4D97-AF65-F5344CB8AC3E}">
        <p14:creationId xmlns:p14="http://schemas.microsoft.com/office/powerpoint/2010/main" val="2395812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Nobel of Neutrinos</a:t>
            </a:r>
          </a:p>
        </p:txBody>
      </p:sp>
      <p:sp>
        <p:nvSpPr>
          <p:cNvPr id="3" name="Content Placeholder 2"/>
          <p:cNvSpPr>
            <a:spLocks noGrp="1"/>
          </p:cNvSpPr>
          <p:nvPr>
            <p:ph idx="1"/>
          </p:nvPr>
        </p:nvSpPr>
        <p:spPr>
          <a:xfrm>
            <a:off x="101601" y="1043046"/>
            <a:ext cx="5220730" cy="4987867"/>
          </a:xfrm>
        </p:spPr>
        <p:txBody>
          <a:bodyPr/>
          <a:lstStyle/>
          <a:p>
            <a:r>
              <a:rPr lang="en-US" dirty="0"/>
              <a:t>Invented as a particle “impossible” to detect (Pauli, 1930)</a:t>
            </a:r>
          </a:p>
          <a:p>
            <a:pPr lvl="1"/>
            <a:r>
              <a:rPr lang="en-US" dirty="0"/>
              <a:t>Save conservation of energy and angular momentum</a:t>
            </a:r>
          </a:p>
          <a:p>
            <a:pPr lvl="1"/>
            <a:endParaRPr lang="en-US" dirty="0"/>
          </a:p>
          <a:p>
            <a:r>
              <a:rPr lang="en-US" dirty="0"/>
              <a:t>Detected electron neutrino by Cowan &amp; </a:t>
            </a:r>
            <a:r>
              <a:rPr lang="en-US" dirty="0" err="1"/>
              <a:t>Reines</a:t>
            </a:r>
            <a:r>
              <a:rPr lang="en-US" dirty="0"/>
              <a:t> in 1956 (Nobel 1995)</a:t>
            </a:r>
          </a:p>
          <a:p>
            <a:endParaRPr lang="en-US" dirty="0"/>
          </a:p>
          <a:p>
            <a:r>
              <a:rPr lang="en-US" dirty="0"/>
              <a:t>Lederman, Schwartz, &amp; Steinberger developed the </a:t>
            </a:r>
            <a:r>
              <a:rPr lang="en-US" b="1" dirty="0"/>
              <a:t>Neutrino Beam </a:t>
            </a:r>
            <a:r>
              <a:rPr lang="en-US" dirty="0"/>
              <a:t>in 1962 (Nobel 1988) &amp; Detection of Muon Neutrino </a:t>
            </a:r>
          </a:p>
          <a:p>
            <a:endParaRPr lang="en-US" b="1" dirty="0"/>
          </a:p>
          <a:p>
            <a:endParaRPr lang="en-US" b="1" dirty="0"/>
          </a:p>
          <a:p>
            <a:endParaRPr lang="en-US" dirty="0"/>
          </a:p>
          <a:p>
            <a:endParaRPr lang="en-US" dirty="0"/>
          </a:p>
          <a:p>
            <a:endParaRPr lang="en-US" dirty="0"/>
          </a:p>
          <a:p>
            <a:endParaRPr lang="en-US" dirty="0"/>
          </a:p>
        </p:txBody>
      </p:sp>
      <p:pic>
        <p:nvPicPr>
          <p:cNvPr id="8194" name="Picture 2" descr="http://www.ph.surrey.ac.uk/partphys/chapter5/images/pauli2.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91154" y="35345"/>
            <a:ext cx="1333500" cy="1885950"/>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http://www.bigear.org/CSMO/Images/CS03/cs03p03bl.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843239" y="1686516"/>
            <a:ext cx="3137808" cy="2724162"/>
          </a:xfrm>
          <a:prstGeom prst="rect">
            <a:avLst/>
          </a:prstGeom>
          <a:noFill/>
          <a:extLst>
            <a:ext uri="{909E8E84-426E-40dd-AFC4-6F175D3DCCD1}">
              <a14:hiddenFill xmlns:a14="http://schemas.microsoft.com/office/drawing/2010/main" xmlns="">
                <a:solidFill>
                  <a:srgbClr val="FFFFFF"/>
                </a:solidFill>
              </a14:hiddenFill>
            </a:ext>
          </a:extLst>
        </p:spPr>
      </p:pic>
      <p:pic>
        <p:nvPicPr>
          <p:cNvPr id="10242" name="Picture 2" descr="https://www.bnl.gov/bnlweb/history/nobel/images/Lederman-264px.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55711" y="4483810"/>
            <a:ext cx="3525336" cy="17359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90941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1E3108-7467-4E69-8342-910D18B01F61}"/>
              </a:ext>
            </a:extLst>
          </p:cNvPr>
          <p:cNvSpPr>
            <a:spLocks noGrp="1"/>
          </p:cNvSpPr>
          <p:nvPr>
            <p:ph idx="1"/>
          </p:nvPr>
        </p:nvSpPr>
        <p:spPr>
          <a:xfrm>
            <a:off x="115483" y="954450"/>
            <a:ext cx="7452584" cy="756889"/>
          </a:xfrm>
        </p:spPr>
        <p:txBody>
          <a:bodyPr/>
          <a:lstStyle/>
          <a:p>
            <a:r>
              <a:rPr lang="en-US" sz="1600" dirty="0"/>
              <a:t>Thin disc specimen PIE performed at University of Oxford</a:t>
            </a:r>
          </a:p>
          <a:p>
            <a:r>
              <a:rPr lang="en-US" sz="1600" dirty="0"/>
              <a:t>Optical microscopy and profilometry to measure out-of-plane plastic deformations</a:t>
            </a:r>
          </a:p>
        </p:txBody>
      </p:sp>
      <p:sp>
        <p:nvSpPr>
          <p:cNvPr id="3" name="Title 2">
            <a:extLst>
              <a:ext uri="{FF2B5EF4-FFF2-40B4-BE49-F238E27FC236}">
                <a16:creationId xmlns:a16="http://schemas.microsoft.com/office/drawing/2014/main" id="{5698FF2C-B282-43DA-874A-EF0DC9BFD587}"/>
              </a:ext>
            </a:extLst>
          </p:cNvPr>
          <p:cNvSpPr>
            <a:spLocks noGrp="1"/>
          </p:cNvSpPr>
          <p:nvPr>
            <p:ph type="title"/>
          </p:nvPr>
        </p:nvSpPr>
        <p:spPr/>
        <p:txBody>
          <a:bodyPr/>
          <a:lstStyle/>
          <a:p>
            <a:r>
              <a:rPr lang="en-US" sz="2400" dirty="0"/>
              <a:t>BeGrid1 (HRMT24) – Post Irradiation Examination Results</a:t>
            </a:r>
          </a:p>
        </p:txBody>
      </p:sp>
      <p:pic>
        <p:nvPicPr>
          <p:cNvPr id="7" name="Picture 6">
            <a:extLst>
              <a:ext uri="{FF2B5EF4-FFF2-40B4-BE49-F238E27FC236}">
                <a16:creationId xmlns:a16="http://schemas.microsoft.com/office/drawing/2014/main" id="{5DF3058F-1AFD-4FAD-ACAA-0C5C140F2B9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81184" y="679629"/>
            <a:ext cx="1347333" cy="1303743"/>
          </a:xfrm>
          <a:prstGeom prst="rect">
            <a:avLst/>
          </a:prstGeom>
        </p:spPr>
      </p:pic>
      <p:pic>
        <p:nvPicPr>
          <p:cNvPr id="8" name="Picture 7">
            <a:extLst>
              <a:ext uri="{FF2B5EF4-FFF2-40B4-BE49-F238E27FC236}">
                <a16:creationId xmlns:a16="http://schemas.microsoft.com/office/drawing/2014/main" id="{372CF4A3-D3EA-44CB-8BE8-37A1E49865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8682" y="2073796"/>
            <a:ext cx="3270178" cy="2004539"/>
          </a:xfrm>
          <a:prstGeom prst="rect">
            <a:avLst/>
          </a:prstGeom>
        </p:spPr>
      </p:pic>
      <p:pic>
        <p:nvPicPr>
          <p:cNvPr id="9" name="Picture 8">
            <a:extLst>
              <a:ext uri="{FF2B5EF4-FFF2-40B4-BE49-F238E27FC236}">
                <a16:creationId xmlns:a16="http://schemas.microsoft.com/office/drawing/2014/main" id="{B491CD83-07B1-4CF9-9082-58B6E81FFE1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8682" y="4267367"/>
            <a:ext cx="3299441" cy="1989907"/>
          </a:xfrm>
          <a:prstGeom prst="rect">
            <a:avLst/>
          </a:prstGeom>
        </p:spPr>
      </p:pic>
      <p:pic>
        <p:nvPicPr>
          <p:cNvPr id="10" name="Picture 9">
            <a:extLst>
              <a:ext uri="{FF2B5EF4-FFF2-40B4-BE49-F238E27FC236}">
                <a16:creationId xmlns:a16="http://schemas.microsoft.com/office/drawing/2014/main" id="{37E5008E-9FCB-4431-9DF5-16B4F06B425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99638" y="4271025"/>
            <a:ext cx="3336020" cy="1986249"/>
          </a:xfrm>
          <a:prstGeom prst="rect">
            <a:avLst/>
          </a:prstGeom>
        </p:spPr>
      </p:pic>
      <p:sp>
        <p:nvSpPr>
          <p:cNvPr id="11" name="TextBox 10">
            <a:extLst>
              <a:ext uri="{FF2B5EF4-FFF2-40B4-BE49-F238E27FC236}">
                <a16:creationId xmlns:a16="http://schemas.microsoft.com/office/drawing/2014/main" id="{1F6D28B0-696C-43DE-92DB-FC012C89C5D0}"/>
              </a:ext>
            </a:extLst>
          </p:cNvPr>
          <p:cNvSpPr txBox="1"/>
          <p:nvPr/>
        </p:nvSpPr>
        <p:spPr>
          <a:xfrm>
            <a:off x="368731" y="1774656"/>
            <a:ext cx="1813318" cy="276999"/>
          </a:xfrm>
          <a:prstGeom prst="rect">
            <a:avLst/>
          </a:prstGeom>
          <a:noFill/>
        </p:spPr>
        <p:txBody>
          <a:bodyPr wrap="none" rtlCol="0">
            <a:spAutoFit/>
          </a:bodyPr>
          <a:lstStyle/>
          <a:p>
            <a:r>
              <a:rPr lang="en-US" sz="1200" dirty="0">
                <a:latin typeface="Helvetica" panose="020B0604020202020204" pitchFamily="34" charset="0"/>
                <a:cs typeface="Helvetica" panose="020B0604020202020204" pitchFamily="34" charset="0"/>
              </a:rPr>
              <a:t>S-65F grade specimens</a:t>
            </a:r>
          </a:p>
        </p:txBody>
      </p:sp>
      <p:sp>
        <p:nvSpPr>
          <p:cNvPr id="12" name="TextBox 11">
            <a:extLst>
              <a:ext uri="{FF2B5EF4-FFF2-40B4-BE49-F238E27FC236}">
                <a16:creationId xmlns:a16="http://schemas.microsoft.com/office/drawing/2014/main" id="{AC244AFF-92A3-4200-A8CC-6BADCA7B58E2}"/>
              </a:ext>
            </a:extLst>
          </p:cNvPr>
          <p:cNvSpPr txBox="1"/>
          <p:nvPr/>
        </p:nvSpPr>
        <p:spPr>
          <a:xfrm>
            <a:off x="3780560" y="2204546"/>
            <a:ext cx="5300619" cy="181588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342900" indent="-34290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All Be grades showed less plastic deformation than predicted by available literature strength models</a:t>
            </a:r>
          </a:p>
          <a:p>
            <a:pPr marL="342900" indent="-34290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S200FH showed least plastic deformation, in agreement with empirical strength model</a:t>
            </a:r>
          </a:p>
          <a:p>
            <a:pPr marL="342900" indent="-34290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Observed plastic strain ratcheting in Array 3</a:t>
            </a:r>
          </a:p>
          <a:p>
            <a:pPr marL="342900" indent="-34290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Glassy carbon windows survived without signs of degradation</a:t>
            </a:r>
          </a:p>
        </p:txBody>
      </p:sp>
      <p:sp>
        <p:nvSpPr>
          <p:cNvPr id="13" name="TextBox 12">
            <a:extLst>
              <a:ext uri="{FF2B5EF4-FFF2-40B4-BE49-F238E27FC236}">
                <a16:creationId xmlns:a16="http://schemas.microsoft.com/office/drawing/2014/main" id="{227B8C15-E8E5-4EA4-B3AD-67CEB0A6424A}"/>
              </a:ext>
            </a:extLst>
          </p:cNvPr>
          <p:cNvSpPr txBox="1"/>
          <p:nvPr/>
        </p:nvSpPr>
        <p:spPr>
          <a:xfrm>
            <a:off x="406982" y="4056893"/>
            <a:ext cx="2007281" cy="246221"/>
          </a:xfrm>
          <a:prstGeom prst="rect">
            <a:avLst/>
          </a:prstGeom>
          <a:noFill/>
        </p:spPr>
        <p:txBody>
          <a:bodyPr wrap="none" rtlCol="0">
            <a:spAutoFit/>
          </a:bodyPr>
          <a:lstStyle/>
          <a:p>
            <a:r>
              <a:rPr lang="en-US" sz="1000" dirty="0"/>
              <a:t>V. </a:t>
            </a:r>
            <a:r>
              <a:rPr lang="en-US" sz="1000" dirty="0" err="1"/>
              <a:t>Kuksenko</a:t>
            </a:r>
            <a:r>
              <a:rPr lang="en-US" sz="1000" dirty="0"/>
              <a:t> (University of Oxford)</a:t>
            </a:r>
          </a:p>
        </p:txBody>
      </p:sp>
    </p:spTree>
    <p:extLst>
      <p:ext uri="{BB962C8B-B14F-4D97-AF65-F5344CB8AC3E}">
        <p14:creationId xmlns:p14="http://schemas.microsoft.com/office/powerpoint/2010/main" val="3223801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B00BA9-6BAC-4442-B9DA-5808B682DAEC}"/>
              </a:ext>
            </a:extLst>
          </p:cNvPr>
          <p:cNvSpPr>
            <a:spLocks noGrp="1"/>
          </p:cNvSpPr>
          <p:nvPr>
            <p:ph type="title"/>
          </p:nvPr>
        </p:nvSpPr>
        <p:spPr/>
        <p:txBody>
          <a:bodyPr/>
          <a:lstStyle/>
          <a:p>
            <a:r>
              <a:rPr lang="en-US" sz="2400" dirty="0"/>
              <a:t>BeGrid1 (HRMT24) – data analysis</a:t>
            </a:r>
          </a:p>
        </p:txBody>
      </p:sp>
      <p:pic>
        <p:nvPicPr>
          <p:cNvPr id="7" name="Picture 6">
            <a:extLst>
              <a:ext uri="{FF2B5EF4-FFF2-40B4-BE49-F238E27FC236}">
                <a16:creationId xmlns:a16="http://schemas.microsoft.com/office/drawing/2014/main" id="{08BACCB6-2218-41CF-96A5-B6799FFE640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3815" y="2864329"/>
            <a:ext cx="3398406" cy="2400831"/>
          </a:xfrm>
          <a:prstGeom prst="rect">
            <a:avLst/>
          </a:prstGeom>
        </p:spPr>
      </p:pic>
      <p:pic>
        <p:nvPicPr>
          <p:cNvPr id="8" name="Picture 7">
            <a:extLst>
              <a:ext uri="{FF2B5EF4-FFF2-40B4-BE49-F238E27FC236}">
                <a16:creationId xmlns:a16="http://schemas.microsoft.com/office/drawing/2014/main" id="{931B81AE-1BEC-4F8F-B473-0F948B1B950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01355" y="3204227"/>
            <a:ext cx="871216" cy="931070"/>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E5752B51-7ED5-4969-97B1-9409C828380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54089" y="2795013"/>
            <a:ext cx="3470144" cy="2521524"/>
          </a:xfrm>
          <a:prstGeom prst="rect">
            <a:avLst/>
          </a:prstGeom>
          <a:ln>
            <a:solidFill>
              <a:schemeClr val="bg2">
                <a:lumMod val="75000"/>
              </a:schemeClr>
            </a:solidFill>
          </a:ln>
          <a:effectLst>
            <a:softEdge rad="0"/>
          </a:effectLst>
        </p:spPr>
      </p:pic>
      <p:sp>
        <p:nvSpPr>
          <p:cNvPr id="10" name="TextBox 9">
            <a:extLst>
              <a:ext uri="{FF2B5EF4-FFF2-40B4-BE49-F238E27FC236}">
                <a16:creationId xmlns:a16="http://schemas.microsoft.com/office/drawing/2014/main" id="{2199BE02-0A44-45DF-B6C9-F909FF250AB0}"/>
              </a:ext>
            </a:extLst>
          </p:cNvPr>
          <p:cNvSpPr txBox="1"/>
          <p:nvPr/>
        </p:nvSpPr>
        <p:spPr>
          <a:xfrm>
            <a:off x="5740261" y="2507808"/>
            <a:ext cx="2497800" cy="276999"/>
          </a:xfrm>
          <a:prstGeom prst="rect">
            <a:avLst/>
          </a:prstGeom>
          <a:noFill/>
        </p:spPr>
        <p:txBody>
          <a:bodyPr wrap="none" rtlCol="0">
            <a:spAutoFit/>
          </a:bodyPr>
          <a:lstStyle/>
          <a:p>
            <a:pPr algn="ctr"/>
            <a:r>
              <a:rPr lang="en-US" sz="1200" dirty="0">
                <a:latin typeface="Helvetica" panose="020B0604020202020204" pitchFamily="34" charset="0"/>
                <a:cs typeface="Helvetica" panose="020B0604020202020204" pitchFamily="34" charset="0"/>
              </a:rPr>
              <a:t>S-200FH 0.75 mm thick specimen</a:t>
            </a:r>
          </a:p>
        </p:txBody>
      </p:sp>
      <p:sp>
        <p:nvSpPr>
          <p:cNvPr id="11" name="Content Placeholder 1">
            <a:extLst>
              <a:ext uri="{FF2B5EF4-FFF2-40B4-BE49-F238E27FC236}">
                <a16:creationId xmlns:a16="http://schemas.microsoft.com/office/drawing/2014/main" id="{4C6677B1-A887-4A9C-9264-A615B117C500}"/>
              </a:ext>
            </a:extLst>
          </p:cNvPr>
          <p:cNvSpPr>
            <a:spLocks noGrp="1"/>
          </p:cNvSpPr>
          <p:nvPr>
            <p:ph idx="1"/>
          </p:nvPr>
        </p:nvSpPr>
        <p:spPr>
          <a:xfrm>
            <a:off x="242870" y="794047"/>
            <a:ext cx="8421628" cy="968651"/>
          </a:xfrm>
        </p:spPr>
        <p:txBody>
          <a:bodyPr/>
          <a:lstStyle/>
          <a:p>
            <a:pPr marL="0" indent="0">
              <a:buNone/>
            </a:pPr>
            <a:r>
              <a:rPr lang="en-US" sz="1600" u="sng" dirty="0"/>
              <a:t>Beryllium S-200FH Johnson-Cook strength model</a:t>
            </a:r>
            <a:endParaRPr lang="en-US" sz="1400" u="sng" dirty="0"/>
          </a:p>
          <a:p>
            <a:r>
              <a:rPr lang="en-US" sz="1400" dirty="0"/>
              <a:t>Strength model parameters empirically determined at Southwest Research Institute (</a:t>
            </a:r>
            <a:r>
              <a:rPr lang="en-US" sz="1400" dirty="0" err="1"/>
              <a:t>SwRI</a:t>
            </a:r>
            <a:r>
              <a:rPr lang="en-US" sz="1400" dirty="0"/>
              <a:t>)</a:t>
            </a:r>
          </a:p>
          <a:p>
            <a:r>
              <a:rPr lang="en-US" sz="1400" dirty="0"/>
              <a:t>High strain rate and elevated temperature testing with Split-Hopkinson pressure bar</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90A4663-607B-432B-A179-068E41AE39A9}"/>
                  </a:ext>
                </a:extLst>
              </p:cNvPr>
              <p:cNvSpPr txBox="1"/>
              <p:nvPr/>
            </p:nvSpPr>
            <p:spPr>
              <a:xfrm>
                <a:off x="192485" y="1659015"/>
                <a:ext cx="3777507" cy="36670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𝑌</m:t>
                          </m:r>
                        </m:sub>
                      </m:sSub>
                      <m:r>
                        <a:rPr lang="en-US" sz="1600" b="0" i="1" smtClean="0">
                          <a:latin typeface="Cambria Math" panose="02040503050406030204" pitchFamily="18" charset="0"/>
                        </a:rPr>
                        <m:t>=</m:t>
                      </m:r>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𝐴</m:t>
                          </m:r>
                          <m:r>
                            <a:rPr lang="en-US" sz="1600" b="0" i="1" smtClean="0">
                              <a:latin typeface="Cambria Math" panose="02040503050406030204" pitchFamily="18" charset="0"/>
                            </a:rPr>
                            <m:t>+</m:t>
                          </m:r>
                          <m:r>
                            <a:rPr lang="en-US" sz="1600" b="0" i="1" smtClean="0">
                              <a:latin typeface="Cambria Math" panose="02040503050406030204" pitchFamily="18" charset="0"/>
                            </a:rPr>
                            <m:t>𝐵</m:t>
                          </m:r>
                          <m:r>
                            <a:rPr lang="en-US" sz="1600" b="0" i="1" smtClean="0">
                              <a:latin typeface="Cambria Math" panose="02040503050406030204" pitchFamily="18" charset="0"/>
                            </a:rPr>
                            <m:t>(</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𝜀</m:t>
                              </m:r>
                            </m:e>
                            <m:sub>
                              <m:r>
                                <a:rPr lang="en-US" sz="1600" b="0" i="1" smtClean="0">
                                  <a:latin typeface="Cambria Math" panose="02040503050406030204" pitchFamily="18" charset="0"/>
                                </a:rPr>
                                <m:t>𝑒𝑓𝑓</m:t>
                              </m:r>
                            </m:sub>
                            <m:sup>
                              <m:r>
                                <a:rPr lang="en-US" sz="1600" b="0" i="1" smtClean="0">
                                  <a:latin typeface="Cambria Math" panose="02040503050406030204" pitchFamily="18" charset="0"/>
                                </a:rPr>
                                <m:t>𝑝</m:t>
                              </m:r>
                            </m:sup>
                          </m:sSubSup>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m:t>
                              </m:r>
                            </m:e>
                            <m:sup>
                              <m:r>
                                <a:rPr lang="en-US" sz="1600" b="0" i="1" smtClean="0">
                                  <a:latin typeface="Cambria Math" panose="02040503050406030204" pitchFamily="18" charset="0"/>
                                </a:rPr>
                                <m:t>𝑛</m:t>
                              </m:r>
                            </m:sup>
                          </m:sSup>
                        </m:e>
                      </m:d>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1+</m:t>
                          </m:r>
                          <m:r>
                            <a:rPr lang="en-US" sz="1600" b="0" i="1" smtClean="0">
                              <a:latin typeface="Cambria Math" panose="02040503050406030204" pitchFamily="18" charset="0"/>
                            </a:rPr>
                            <m:t>𝐶𝑙𝑛</m:t>
                          </m:r>
                          <m:sSup>
                            <m:sSupPr>
                              <m:ctrlPr>
                                <a:rPr lang="en-US" sz="1600" b="0" i="1" smtClean="0">
                                  <a:latin typeface="Cambria Math" panose="02040503050406030204" pitchFamily="18" charset="0"/>
                                </a:rPr>
                              </m:ctrlPr>
                            </m:sSupPr>
                            <m:e>
                              <m:acc>
                                <m:accPr>
                                  <m:chr m:val="̇"/>
                                  <m:ctrlPr>
                                    <a:rPr lang="en-US" sz="1600" b="0" i="1" smtClean="0">
                                      <a:latin typeface="Cambria Math" panose="02040503050406030204" pitchFamily="18" charset="0"/>
                                    </a:rPr>
                                  </m:ctrlPr>
                                </m:accPr>
                                <m:e>
                                  <m:r>
                                    <a:rPr lang="en-US" sz="1600" b="0" i="1" smtClean="0">
                                      <a:latin typeface="Cambria Math" panose="02040503050406030204" pitchFamily="18" charset="0"/>
                                      <a:ea typeface="Cambria Math" panose="02040503050406030204" pitchFamily="18" charset="0"/>
                                    </a:rPr>
                                    <m:t>𝜀</m:t>
                                  </m:r>
                                </m:e>
                              </m:acc>
                            </m:e>
                            <m:sup>
                              <m:r>
                                <a:rPr lang="en-US" sz="1600" b="0" i="1" smtClean="0">
                                  <a:latin typeface="Cambria Math" panose="02040503050406030204" pitchFamily="18" charset="0"/>
                                </a:rPr>
                                <m:t>∗</m:t>
                              </m:r>
                            </m:sup>
                          </m:sSup>
                        </m:e>
                      </m:d>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1−</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𝑇</m:t>
                              </m:r>
                            </m:e>
                            <m:sub>
                              <m:r>
                                <a:rPr lang="en-US" sz="1600" b="0" i="1" smtClean="0">
                                  <a:latin typeface="Cambria Math" panose="02040503050406030204" pitchFamily="18" charset="0"/>
                                </a:rPr>
                                <m:t>𝐻</m:t>
                              </m:r>
                            </m:sub>
                            <m:sup>
                              <m:r>
                                <a:rPr lang="en-US" sz="1600" b="0" i="1" smtClean="0">
                                  <a:latin typeface="Cambria Math" panose="02040503050406030204" pitchFamily="18" charset="0"/>
                                </a:rPr>
                                <m:t>𝑚</m:t>
                              </m:r>
                            </m:sup>
                          </m:sSubSup>
                        </m:e>
                      </m:d>
                    </m:oMath>
                  </m:oMathPara>
                </a14:m>
                <a:endParaRPr lang="en-US" sz="1600" dirty="0"/>
              </a:p>
            </p:txBody>
          </p:sp>
        </mc:Choice>
        <mc:Fallback xmlns="">
          <p:sp>
            <p:nvSpPr>
              <p:cNvPr id="12" name="TextBox 11">
                <a:extLst>
                  <a:ext uri="{FF2B5EF4-FFF2-40B4-BE49-F238E27FC236}">
                    <a16:creationId xmlns:a16="http://schemas.microsoft.com/office/drawing/2014/main" id="{490A4663-607B-432B-A179-068E41AE39A9}"/>
                  </a:ext>
                </a:extLst>
              </p:cNvPr>
              <p:cNvSpPr txBox="1">
                <a:spLocks noRot="1" noChangeAspect="1" noMove="1" noResize="1" noEditPoints="1" noAdjustHandles="1" noChangeArrowheads="1" noChangeShapeType="1" noTextEdit="1"/>
              </p:cNvSpPr>
              <p:nvPr/>
            </p:nvSpPr>
            <p:spPr>
              <a:xfrm>
                <a:off x="192485" y="1659015"/>
                <a:ext cx="3777507" cy="366703"/>
              </a:xfrm>
              <a:prstGeom prst="rect">
                <a:avLst/>
              </a:prstGeom>
              <a:blipFill>
                <a:blip r:embed="rId5"/>
                <a:stretch>
                  <a:fillRect b="-1500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98653FDE-67B7-4E89-8F12-15FB22E23855}"/>
              </a:ext>
            </a:extLst>
          </p:cNvPr>
          <p:cNvSpPr txBox="1"/>
          <p:nvPr/>
        </p:nvSpPr>
        <p:spPr>
          <a:xfrm>
            <a:off x="211338" y="5605058"/>
            <a:ext cx="8802074" cy="584775"/>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marL="342900" indent="-342900">
              <a:buFont typeface="Wingdings" panose="05000000000000000000" pitchFamily="2" charset="2"/>
              <a:buChar char="Ø"/>
            </a:pPr>
            <a:r>
              <a:rPr lang="en-US" sz="1600" dirty="0">
                <a:solidFill>
                  <a:srgbClr val="50504E"/>
                </a:solidFill>
                <a:latin typeface="Helvetica" panose="020B0604020202020204" pitchFamily="34" charset="0"/>
                <a:cs typeface="Helvetica" panose="020B0604020202020204" pitchFamily="34" charset="0"/>
              </a:rPr>
              <a:t>HRMT24 completed successfully and safely with valuable PIE results and validation of advanced strength model</a:t>
            </a:r>
            <a:endParaRPr lang="en-US" sz="1400" dirty="0">
              <a:solidFill>
                <a:srgbClr val="50504E"/>
              </a:solidFill>
              <a:latin typeface="Helvetica" panose="020B0604020202020204" pitchFamily="34" charset="0"/>
              <a:cs typeface="Helvetica" panose="020B0604020202020204" pitchFamily="34" charset="0"/>
            </a:endParaRPr>
          </a:p>
        </p:txBody>
      </p:sp>
      <p:cxnSp>
        <p:nvCxnSpPr>
          <p:cNvPr id="16" name="Straight Arrow Connector 15">
            <a:extLst>
              <a:ext uri="{FF2B5EF4-FFF2-40B4-BE49-F238E27FC236}">
                <a16:creationId xmlns:a16="http://schemas.microsoft.com/office/drawing/2014/main" id="{F2F06562-9C0E-4669-8A53-D97D1FB3C3E6}"/>
              </a:ext>
            </a:extLst>
          </p:cNvPr>
          <p:cNvCxnSpPr/>
          <p:nvPr/>
        </p:nvCxnSpPr>
        <p:spPr>
          <a:xfrm flipH="1" flipV="1">
            <a:off x="6816049" y="3444539"/>
            <a:ext cx="86556" cy="82519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5BA98BF-D0B5-474B-99DC-EA65F4F33873}"/>
              </a:ext>
            </a:extLst>
          </p:cNvPr>
          <p:cNvCxnSpPr/>
          <p:nvPr/>
        </p:nvCxnSpPr>
        <p:spPr>
          <a:xfrm flipV="1">
            <a:off x="6902605" y="3568304"/>
            <a:ext cx="86556" cy="70142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F083AC41-947B-4782-AC82-3E0E643E073E}"/>
              </a:ext>
            </a:extLst>
          </p:cNvPr>
          <p:cNvSpPr txBox="1"/>
          <p:nvPr/>
        </p:nvSpPr>
        <p:spPr>
          <a:xfrm>
            <a:off x="6483774" y="4286421"/>
            <a:ext cx="837662" cy="400110"/>
          </a:xfrm>
          <a:prstGeom prst="rect">
            <a:avLst/>
          </a:prstGeom>
          <a:noFill/>
        </p:spPr>
        <p:txBody>
          <a:bodyPr wrap="square" rtlCol="0">
            <a:spAutoFit/>
          </a:bodyPr>
          <a:lstStyle/>
          <a:p>
            <a:pPr algn="ctr"/>
            <a:r>
              <a:rPr lang="en-US" sz="1000" dirty="0">
                <a:latin typeface="Helvetica" panose="020B0604020202020204" pitchFamily="34" charset="0"/>
                <a:cs typeface="Helvetica" panose="020B0604020202020204" pitchFamily="34" charset="0"/>
              </a:rPr>
              <a:t>Good agreement</a:t>
            </a:r>
          </a:p>
        </p:txBody>
      </p:sp>
      <p:sp>
        <p:nvSpPr>
          <p:cNvPr id="20" name="Arrow: Right 19">
            <a:extLst>
              <a:ext uri="{FF2B5EF4-FFF2-40B4-BE49-F238E27FC236}">
                <a16:creationId xmlns:a16="http://schemas.microsoft.com/office/drawing/2014/main" id="{E833A1E0-784E-439E-94D5-0084713BE74B}"/>
              </a:ext>
            </a:extLst>
          </p:cNvPr>
          <p:cNvSpPr/>
          <p:nvPr/>
        </p:nvSpPr>
        <p:spPr>
          <a:xfrm>
            <a:off x="4439264" y="3816177"/>
            <a:ext cx="444795" cy="266132"/>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022B5B3-6295-4149-B377-D03819A3FACF}"/>
              </a:ext>
            </a:extLst>
          </p:cNvPr>
          <p:cNvSpPr txBox="1"/>
          <p:nvPr/>
        </p:nvSpPr>
        <p:spPr>
          <a:xfrm>
            <a:off x="7792721" y="5305094"/>
            <a:ext cx="1021433" cy="246221"/>
          </a:xfrm>
          <a:prstGeom prst="rect">
            <a:avLst/>
          </a:prstGeom>
          <a:noFill/>
        </p:spPr>
        <p:txBody>
          <a:bodyPr wrap="none" rtlCol="0">
            <a:spAutoFit/>
          </a:bodyPr>
          <a:lstStyle/>
          <a:p>
            <a:r>
              <a:rPr lang="en-US" sz="1000" dirty="0"/>
              <a:t>S. Bidhar (FNAL)</a:t>
            </a:r>
          </a:p>
        </p:txBody>
      </p:sp>
      <p:sp>
        <p:nvSpPr>
          <p:cNvPr id="17" name="TextBox 16">
            <a:extLst>
              <a:ext uri="{FF2B5EF4-FFF2-40B4-BE49-F238E27FC236}">
                <a16:creationId xmlns:a16="http://schemas.microsoft.com/office/drawing/2014/main" id="{CDED7AE1-0DF2-437F-9278-D917516C2E31}"/>
              </a:ext>
            </a:extLst>
          </p:cNvPr>
          <p:cNvSpPr txBox="1"/>
          <p:nvPr/>
        </p:nvSpPr>
        <p:spPr>
          <a:xfrm>
            <a:off x="242870" y="2088375"/>
            <a:ext cx="4681794" cy="738664"/>
          </a:xfrm>
          <a:prstGeom prst="rect">
            <a:avLst/>
          </a:prstGeom>
          <a:noFill/>
        </p:spPr>
        <p:txBody>
          <a:bodyPr wrap="none" rtlCol="0">
            <a:spAutoFit/>
          </a:bodyPr>
          <a:lstStyle/>
          <a:p>
            <a:pPr marL="285750" indent="-285750">
              <a:buFont typeface="Wingdings" panose="05000000000000000000" pitchFamily="2" charset="2"/>
              <a:buChar char="Ø"/>
            </a:pPr>
            <a:r>
              <a:rPr lang="en-US" sz="1400" dirty="0"/>
              <a:t>Yield stress (</a:t>
            </a:r>
            <a:r>
              <a:rPr lang="el-GR" sz="1400" dirty="0"/>
              <a:t>σ</a:t>
            </a:r>
            <a:r>
              <a:rPr lang="en-US" sz="1400" baseline="-25000" dirty="0"/>
              <a:t>y</a:t>
            </a:r>
            <a:r>
              <a:rPr lang="en-US" sz="1400" dirty="0"/>
              <a:t>) dependent on strain rate and temperature</a:t>
            </a:r>
          </a:p>
          <a:p>
            <a:pPr marL="285750" indent="-285750">
              <a:buFont typeface="Wingdings" panose="05000000000000000000" pitchFamily="2" charset="2"/>
              <a:buChar char="Ø"/>
            </a:pPr>
            <a:r>
              <a:rPr lang="en-US" sz="1400" dirty="0"/>
              <a:t>Model parameters A, B, C, m, n empirically determined</a:t>
            </a:r>
          </a:p>
          <a:p>
            <a:pPr marL="285750" indent="-285750">
              <a:buFont typeface="Wingdings" panose="05000000000000000000" pitchFamily="2" charset="2"/>
              <a:buChar char="Ø"/>
            </a:pPr>
            <a:r>
              <a:rPr lang="en-US" sz="1400" dirty="0"/>
              <a:t>Be JC damage model postponed due to limited funding</a:t>
            </a:r>
          </a:p>
        </p:txBody>
      </p:sp>
      <p:sp>
        <p:nvSpPr>
          <p:cNvPr id="4" name="Rectangle 3">
            <a:extLst>
              <a:ext uri="{FF2B5EF4-FFF2-40B4-BE49-F238E27FC236}">
                <a16:creationId xmlns:a16="http://schemas.microsoft.com/office/drawing/2014/main" id="{9D576ACF-CEA8-2F42-AF8C-E09C5E7BF81B}"/>
              </a:ext>
            </a:extLst>
          </p:cNvPr>
          <p:cNvSpPr/>
          <p:nvPr/>
        </p:nvSpPr>
        <p:spPr>
          <a:xfrm>
            <a:off x="6285650" y="120844"/>
            <a:ext cx="2713921" cy="646331"/>
          </a:xfrm>
          <a:prstGeom prst="rect">
            <a:avLst/>
          </a:prstGeom>
          <a:ln>
            <a:solidFill>
              <a:srgbClr val="404040"/>
            </a:solidFill>
          </a:ln>
        </p:spPr>
        <p:txBody>
          <a:bodyPr wrap="square">
            <a:spAutoFit/>
          </a:bodyPr>
          <a:lstStyle/>
          <a:p>
            <a:r>
              <a:rPr lang="en-US" sz="1200" dirty="0">
                <a:solidFill>
                  <a:srgbClr val="505050"/>
                </a:solidFill>
              </a:rPr>
              <a:t>“Thermal shock experiment of beryllium … pulses”, K. </a:t>
            </a:r>
            <a:r>
              <a:rPr lang="en-US" sz="1200" dirty="0" err="1">
                <a:solidFill>
                  <a:srgbClr val="505050"/>
                </a:solidFill>
              </a:rPr>
              <a:t>Ammigan</a:t>
            </a:r>
            <a:r>
              <a:rPr lang="en-US" sz="1200" dirty="0">
                <a:solidFill>
                  <a:srgbClr val="505050"/>
                </a:solidFill>
              </a:rPr>
              <a:t>, et al., Phys. Rev. Accel. Beams 22, 044501, 4 April 2019</a:t>
            </a:r>
          </a:p>
        </p:txBody>
      </p:sp>
    </p:spTree>
    <p:extLst>
      <p:ext uri="{BB962C8B-B14F-4D97-AF65-F5344CB8AC3E}">
        <p14:creationId xmlns:p14="http://schemas.microsoft.com/office/powerpoint/2010/main" val="1420598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A36214-A446-4E05-8A94-8E1C36777594}"/>
              </a:ext>
            </a:extLst>
          </p:cNvPr>
          <p:cNvSpPr>
            <a:spLocks noGrp="1"/>
          </p:cNvSpPr>
          <p:nvPr>
            <p:ph type="title"/>
          </p:nvPr>
        </p:nvSpPr>
        <p:spPr/>
        <p:txBody>
          <a:bodyPr/>
          <a:lstStyle/>
          <a:p>
            <a:r>
              <a:rPr lang="en-US" sz="2400" dirty="0"/>
              <a:t>BeGrid2 (HRMT43)</a:t>
            </a:r>
          </a:p>
        </p:txBody>
      </p:sp>
      <p:sp>
        <p:nvSpPr>
          <p:cNvPr id="7" name="TextBox 6">
            <a:extLst>
              <a:ext uri="{FF2B5EF4-FFF2-40B4-BE49-F238E27FC236}">
                <a16:creationId xmlns:a16="http://schemas.microsoft.com/office/drawing/2014/main" id="{710D4FF1-FE5C-4EC6-91B7-229FDBC0F683}"/>
              </a:ext>
            </a:extLst>
          </p:cNvPr>
          <p:cNvSpPr txBox="1"/>
          <p:nvPr/>
        </p:nvSpPr>
        <p:spPr>
          <a:xfrm>
            <a:off x="75386" y="1175119"/>
            <a:ext cx="5740081" cy="3539430"/>
          </a:xfrm>
          <a:prstGeom prst="rect">
            <a:avLst/>
          </a:prstGeom>
          <a:noFill/>
        </p:spPr>
        <p:txBody>
          <a:bodyPr wrap="square" rtlCol="0">
            <a:spAutoFit/>
          </a:bodyPr>
          <a:lstStyle/>
          <a:p>
            <a:r>
              <a:rPr lang="en-US" sz="2000" dirty="0">
                <a:latin typeface="Helvetica" panose="020B0604020202020204" pitchFamily="34" charset="0"/>
                <a:cs typeface="Helvetica" panose="020B0604020202020204" pitchFamily="34" charset="0"/>
              </a:rPr>
              <a:t>Primary Objectives:</a:t>
            </a:r>
          </a:p>
          <a:p>
            <a:pPr marL="285750" indent="-285750">
              <a:spcBef>
                <a:spcPts val="1200"/>
              </a:spcBef>
              <a:buFont typeface="Arial" panose="020B0604020202020204" pitchFamily="34" charset="0"/>
              <a:buChar char="•"/>
            </a:pPr>
            <a:r>
              <a:rPr lang="en-US" sz="1800" dirty="0">
                <a:solidFill>
                  <a:schemeClr val="accent6"/>
                </a:solidFill>
                <a:latin typeface="Helvetica" panose="020B0604020202020204" pitchFamily="34" charset="0"/>
                <a:cs typeface="Helvetica" panose="020B0604020202020204" pitchFamily="34" charset="0"/>
              </a:rPr>
              <a:t>Compare thermal shock response between </a:t>
            </a:r>
            <a:r>
              <a:rPr lang="en-US" sz="1800" u="sng" dirty="0">
                <a:solidFill>
                  <a:schemeClr val="accent6"/>
                </a:solidFill>
                <a:latin typeface="Helvetica" panose="020B0604020202020204" pitchFamily="34" charset="0"/>
                <a:cs typeface="Helvetica" panose="020B0604020202020204" pitchFamily="34" charset="0"/>
              </a:rPr>
              <a:t>non-irradiated and previously irradiated</a:t>
            </a:r>
            <a:r>
              <a:rPr lang="en-US" sz="1800" dirty="0">
                <a:solidFill>
                  <a:schemeClr val="accent6"/>
                </a:solidFill>
                <a:latin typeface="Helvetica" panose="020B0604020202020204" pitchFamily="34" charset="0"/>
                <a:cs typeface="Helvetica" panose="020B0604020202020204" pitchFamily="34" charset="0"/>
              </a:rPr>
              <a:t> material specimens from BNL BLIP (Be, C, </a:t>
            </a:r>
            <a:r>
              <a:rPr lang="en-US" sz="1800" dirty="0" err="1">
                <a:solidFill>
                  <a:schemeClr val="accent6"/>
                </a:solidFill>
                <a:latin typeface="Helvetica" panose="020B0604020202020204" pitchFamily="34" charset="0"/>
                <a:cs typeface="Helvetica" panose="020B0604020202020204" pitchFamily="34" charset="0"/>
              </a:rPr>
              <a:t>Ti</a:t>
            </a:r>
            <a:r>
              <a:rPr lang="en-US" sz="1800" dirty="0">
                <a:solidFill>
                  <a:schemeClr val="accent6"/>
                </a:solidFill>
                <a:latin typeface="Helvetica" panose="020B0604020202020204" pitchFamily="34" charset="0"/>
                <a:cs typeface="Helvetica" panose="020B0604020202020204" pitchFamily="34" charset="0"/>
              </a:rPr>
              <a:t>, Si, Si-coated graphite) </a:t>
            </a:r>
          </a:p>
          <a:p>
            <a:pPr marL="742950" lvl="1" indent="-285750">
              <a:buFont typeface="Arial" panose="020B0604020202020204" pitchFamily="34" charset="0"/>
              <a:buChar char="•"/>
            </a:pPr>
            <a:r>
              <a:rPr lang="en-US" sz="1600" dirty="0">
                <a:solidFill>
                  <a:schemeClr val="accent6"/>
                </a:solidFill>
                <a:latin typeface="Helvetica" panose="020B0604020202020204" pitchFamily="34" charset="0"/>
                <a:cs typeface="Helvetica" panose="020B0604020202020204" pitchFamily="34" charset="0"/>
              </a:rPr>
              <a:t>First/unique test with activated materials at </a:t>
            </a:r>
            <a:r>
              <a:rPr lang="en-US" sz="1600" dirty="0" err="1">
                <a:solidFill>
                  <a:schemeClr val="accent6"/>
                </a:solidFill>
                <a:latin typeface="Helvetica" panose="020B0604020202020204" pitchFamily="34" charset="0"/>
                <a:cs typeface="Helvetica" panose="020B0604020202020204" pitchFamily="34" charset="0"/>
              </a:rPr>
              <a:t>HiRadMat</a:t>
            </a:r>
            <a:endParaRPr lang="en-US" sz="1600" dirty="0">
              <a:solidFill>
                <a:schemeClr val="accent6"/>
              </a:solidFill>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endParaRPr lang="en-US" sz="1800" dirty="0">
              <a:solidFill>
                <a:schemeClr val="accent6"/>
              </a:solidFill>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r>
              <a:rPr lang="en-US" sz="1800" dirty="0">
                <a:solidFill>
                  <a:schemeClr val="accent6"/>
                </a:solidFill>
                <a:latin typeface="Helvetica" panose="020B0604020202020204" pitchFamily="34" charset="0"/>
                <a:cs typeface="Helvetica" panose="020B0604020202020204" pitchFamily="34" charset="0"/>
              </a:rPr>
              <a:t>Explore </a:t>
            </a:r>
            <a:r>
              <a:rPr lang="en-US" sz="1800" u="sng" dirty="0">
                <a:solidFill>
                  <a:schemeClr val="accent6"/>
                </a:solidFill>
                <a:latin typeface="Helvetica" panose="020B0604020202020204" pitchFamily="34" charset="0"/>
                <a:cs typeface="Helvetica" panose="020B0604020202020204" pitchFamily="34" charset="0"/>
              </a:rPr>
              <a:t>novel materials </a:t>
            </a:r>
            <a:r>
              <a:rPr lang="en-US" sz="1800" dirty="0">
                <a:solidFill>
                  <a:schemeClr val="accent6"/>
                </a:solidFill>
                <a:latin typeface="Helvetica" panose="020B0604020202020204" pitchFamily="34" charset="0"/>
                <a:cs typeface="Helvetica" panose="020B0604020202020204" pitchFamily="34" charset="0"/>
              </a:rPr>
              <a:t>such as metal foams (C, </a:t>
            </a:r>
            <a:r>
              <a:rPr lang="en-US" sz="1800" dirty="0" err="1">
                <a:solidFill>
                  <a:schemeClr val="accent6"/>
                </a:solidFill>
                <a:latin typeface="Helvetica" panose="020B0604020202020204" pitchFamily="34" charset="0"/>
                <a:cs typeface="Helvetica" panose="020B0604020202020204" pitchFamily="34" charset="0"/>
              </a:rPr>
              <a:t>SiC</a:t>
            </a:r>
            <a:r>
              <a:rPr lang="en-US" sz="1800" dirty="0">
                <a:solidFill>
                  <a:schemeClr val="accent6"/>
                </a:solidFill>
                <a:latin typeface="Helvetica" panose="020B0604020202020204" pitchFamily="34" charset="0"/>
                <a:cs typeface="Helvetica" panose="020B0604020202020204" pitchFamily="34" charset="0"/>
              </a:rPr>
              <a:t>) and </a:t>
            </a:r>
            <a:r>
              <a:rPr lang="en-US" sz="1800" dirty="0" err="1">
                <a:solidFill>
                  <a:schemeClr val="accent6"/>
                </a:solidFill>
                <a:latin typeface="Helvetica" panose="020B0604020202020204" pitchFamily="34" charset="0"/>
                <a:cs typeface="Helvetica" panose="020B0604020202020204" pitchFamily="34" charset="0"/>
              </a:rPr>
              <a:t>electrospun</a:t>
            </a:r>
            <a:r>
              <a:rPr lang="en-US" sz="1800" dirty="0">
                <a:solidFill>
                  <a:schemeClr val="accent6"/>
                </a:solidFill>
                <a:latin typeface="Helvetica" panose="020B0604020202020204" pitchFamily="34" charset="0"/>
                <a:cs typeface="Helvetica" panose="020B0604020202020204" pitchFamily="34" charset="0"/>
              </a:rPr>
              <a:t> fiber mats (Al</a:t>
            </a:r>
            <a:r>
              <a:rPr lang="en-US" sz="1800" baseline="-25000" dirty="0">
                <a:solidFill>
                  <a:schemeClr val="accent6"/>
                </a:solidFill>
                <a:latin typeface="Helvetica" panose="020B0604020202020204" pitchFamily="34" charset="0"/>
                <a:cs typeface="Helvetica" panose="020B0604020202020204" pitchFamily="34" charset="0"/>
              </a:rPr>
              <a:t>2</a:t>
            </a:r>
            <a:r>
              <a:rPr lang="en-US" sz="1800" dirty="0">
                <a:solidFill>
                  <a:schemeClr val="accent6"/>
                </a:solidFill>
                <a:latin typeface="Helvetica" panose="020B0604020202020204" pitchFamily="34" charset="0"/>
                <a:cs typeface="Helvetica" panose="020B0604020202020204" pitchFamily="34" charset="0"/>
              </a:rPr>
              <a:t>O</a:t>
            </a:r>
            <a:r>
              <a:rPr lang="en-US" sz="1800" baseline="-25000" dirty="0">
                <a:solidFill>
                  <a:schemeClr val="accent6"/>
                </a:solidFill>
                <a:latin typeface="Helvetica" panose="020B0604020202020204" pitchFamily="34" charset="0"/>
                <a:cs typeface="Helvetica" panose="020B0604020202020204" pitchFamily="34" charset="0"/>
              </a:rPr>
              <a:t>3</a:t>
            </a:r>
            <a:r>
              <a:rPr lang="en-US" sz="1800" dirty="0">
                <a:solidFill>
                  <a:schemeClr val="accent6"/>
                </a:solidFill>
                <a:latin typeface="Helvetica" panose="020B0604020202020204" pitchFamily="34" charset="0"/>
                <a:cs typeface="Helvetica" panose="020B0604020202020204" pitchFamily="34" charset="0"/>
              </a:rPr>
              <a:t>, ZrO</a:t>
            </a:r>
            <a:r>
              <a:rPr lang="en-US" sz="1800" baseline="-25000" dirty="0">
                <a:solidFill>
                  <a:schemeClr val="accent6"/>
                </a:solidFill>
                <a:latin typeface="Helvetica" panose="020B0604020202020204" pitchFamily="34" charset="0"/>
                <a:cs typeface="Helvetica" panose="020B0604020202020204" pitchFamily="34" charset="0"/>
              </a:rPr>
              <a:t>2</a:t>
            </a:r>
            <a:r>
              <a:rPr lang="en-US" sz="1800" dirty="0">
                <a:solidFill>
                  <a:schemeClr val="accent6"/>
                </a:solidFill>
                <a:latin typeface="Helvetica" panose="020B0604020202020204" pitchFamily="34" charset="0"/>
                <a:cs typeface="Helvetica" panose="020B0604020202020204" pitchFamily="34" charset="0"/>
              </a:rPr>
              <a:t>) to evaluate their resistance to thermal shock and suitability as target materials</a:t>
            </a:r>
          </a:p>
          <a:p>
            <a:pPr marL="285750" indent="-285750">
              <a:buFont typeface="Wingdings" panose="05000000000000000000" pitchFamily="2" charset="2"/>
              <a:buChar char="Ø"/>
            </a:pPr>
            <a:endParaRPr lang="en-US" sz="1600" dirty="0">
              <a:solidFill>
                <a:srgbClr val="50504E"/>
              </a:solidFill>
              <a:latin typeface="Helvetica" panose="020B0604020202020204" pitchFamily="34" charset="0"/>
              <a:cs typeface="Helvetica" panose="020B0604020202020204" pitchFamily="34" charset="0"/>
            </a:endParaRPr>
          </a:p>
        </p:txBody>
      </p:sp>
      <p:sp>
        <p:nvSpPr>
          <p:cNvPr id="8" name="TextBox 7">
            <a:extLst>
              <a:ext uri="{FF2B5EF4-FFF2-40B4-BE49-F238E27FC236}">
                <a16:creationId xmlns:a16="http://schemas.microsoft.com/office/drawing/2014/main" id="{C4B0BEC4-1463-4669-BCA8-5A9AF37ED5D8}"/>
              </a:ext>
            </a:extLst>
          </p:cNvPr>
          <p:cNvSpPr txBox="1"/>
          <p:nvPr/>
        </p:nvSpPr>
        <p:spPr>
          <a:xfrm>
            <a:off x="150076" y="679629"/>
            <a:ext cx="3466013" cy="338554"/>
          </a:xfrm>
          <a:prstGeom prst="rect">
            <a:avLst/>
          </a:prstGeom>
          <a:noFill/>
        </p:spPr>
        <p:txBody>
          <a:bodyPr wrap="none" rtlCol="0">
            <a:spAutoFit/>
          </a:bodyPr>
          <a:lstStyle/>
          <a:p>
            <a:r>
              <a:rPr lang="en-US" sz="1600" dirty="0">
                <a:latin typeface="Helvetica" panose="020B0604020202020204" pitchFamily="34" charset="0"/>
                <a:cs typeface="Helvetica" panose="020B0604020202020204" pitchFamily="34" charset="0"/>
              </a:rPr>
              <a:t>Beam taken on Oct. 1</a:t>
            </a:r>
            <a:r>
              <a:rPr lang="en-US" sz="1600" baseline="30000" dirty="0">
                <a:latin typeface="Helvetica" panose="020B0604020202020204" pitchFamily="34" charset="0"/>
                <a:cs typeface="Helvetica" panose="020B0604020202020204" pitchFamily="34" charset="0"/>
              </a:rPr>
              <a:t>st</a:t>
            </a:r>
            <a:r>
              <a:rPr lang="en-US" sz="1600" dirty="0">
                <a:latin typeface="Helvetica" panose="020B0604020202020204" pitchFamily="34" charset="0"/>
                <a:cs typeface="Helvetica" panose="020B0604020202020204" pitchFamily="34" charset="0"/>
              </a:rPr>
              <a:t> week (2018)</a:t>
            </a:r>
          </a:p>
        </p:txBody>
      </p:sp>
      <p:pic>
        <p:nvPicPr>
          <p:cNvPr id="12" name="Picture 11">
            <a:extLst>
              <a:ext uri="{FF2B5EF4-FFF2-40B4-BE49-F238E27FC236}">
                <a16:creationId xmlns:a16="http://schemas.microsoft.com/office/drawing/2014/main" id="{E2A90D11-6C57-4F32-8CC4-DE11C64B9844}"/>
              </a:ext>
            </a:extLst>
          </p:cNvPr>
          <p:cNvPicPr>
            <a:picLocks noChangeAspect="1"/>
          </p:cNvPicPr>
          <p:nvPr/>
        </p:nvPicPr>
        <p:blipFill>
          <a:blip r:embed="rId3"/>
          <a:stretch>
            <a:fillRect/>
          </a:stretch>
        </p:blipFill>
        <p:spPr>
          <a:xfrm>
            <a:off x="519547" y="4416535"/>
            <a:ext cx="2924697" cy="1762361"/>
          </a:xfrm>
          <a:prstGeom prst="rect">
            <a:avLst/>
          </a:prstGeom>
        </p:spPr>
      </p:pic>
      <p:pic>
        <p:nvPicPr>
          <p:cNvPr id="14" name="Picture 13">
            <a:extLst>
              <a:ext uri="{FF2B5EF4-FFF2-40B4-BE49-F238E27FC236}">
                <a16:creationId xmlns:a16="http://schemas.microsoft.com/office/drawing/2014/main" id="{B9802B75-F008-44D8-9BD2-77F407217359}"/>
              </a:ext>
            </a:extLst>
          </p:cNvPr>
          <p:cNvPicPr>
            <a:picLocks noChangeAspect="1"/>
          </p:cNvPicPr>
          <p:nvPr/>
        </p:nvPicPr>
        <p:blipFill rotWithShape="1">
          <a:blip r:embed="rId4"/>
          <a:srcRect l="5533" r="-5533"/>
          <a:stretch/>
        </p:blipFill>
        <p:spPr>
          <a:xfrm>
            <a:off x="3814049" y="4566122"/>
            <a:ext cx="1950913" cy="1463185"/>
          </a:xfrm>
          <a:prstGeom prst="rect">
            <a:avLst/>
          </a:prstGeom>
        </p:spPr>
      </p:pic>
      <p:sp>
        <p:nvSpPr>
          <p:cNvPr id="16" name="TextBox 15">
            <a:extLst>
              <a:ext uri="{FF2B5EF4-FFF2-40B4-BE49-F238E27FC236}">
                <a16:creationId xmlns:a16="http://schemas.microsoft.com/office/drawing/2014/main" id="{3E05ACDE-622A-4B24-85B1-3C6EC44D550B}"/>
              </a:ext>
            </a:extLst>
          </p:cNvPr>
          <p:cNvSpPr txBox="1"/>
          <p:nvPr/>
        </p:nvSpPr>
        <p:spPr>
          <a:xfrm>
            <a:off x="4011279" y="6022771"/>
            <a:ext cx="1556452" cy="276999"/>
          </a:xfrm>
          <a:prstGeom prst="rect">
            <a:avLst/>
          </a:prstGeom>
          <a:noFill/>
        </p:spPr>
        <p:txBody>
          <a:bodyPr wrap="none" rtlCol="0">
            <a:spAutoFit/>
          </a:bodyPr>
          <a:lstStyle/>
          <a:p>
            <a:pPr algn="ctr"/>
            <a:r>
              <a:rPr lang="en-US" sz="1200" dirty="0">
                <a:latin typeface="Helvetica" panose="020B0604020202020204" pitchFamily="34" charset="0"/>
                <a:cs typeface="Helvetica" panose="020B0604020202020204" pitchFamily="34" charset="0"/>
              </a:rPr>
              <a:t>SEM: as-spun Al</a:t>
            </a:r>
            <a:r>
              <a:rPr lang="en-US" sz="1200" baseline="-25000" dirty="0">
                <a:latin typeface="Helvetica" panose="020B0604020202020204" pitchFamily="34" charset="0"/>
                <a:cs typeface="Helvetica" panose="020B0604020202020204" pitchFamily="34" charset="0"/>
              </a:rPr>
              <a:t>2</a:t>
            </a:r>
            <a:r>
              <a:rPr lang="en-US" sz="1200" dirty="0">
                <a:latin typeface="Helvetica" panose="020B0604020202020204" pitchFamily="34" charset="0"/>
                <a:cs typeface="Helvetica" panose="020B0604020202020204" pitchFamily="34" charset="0"/>
              </a:rPr>
              <a:t>O</a:t>
            </a:r>
            <a:r>
              <a:rPr lang="en-US" sz="1200" baseline="-25000" dirty="0">
                <a:latin typeface="Helvetica" panose="020B0604020202020204" pitchFamily="34" charset="0"/>
                <a:cs typeface="Helvetica" panose="020B0604020202020204" pitchFamily="34" charset="0"/>
              </a:rPr>
              <a:t>3</a:t>
            </a:r>
            <a:endParaRPr lang="en-US" sz="1200" dirty="0">
              <a:latin typeface="Helvetica" panose="020B0604020202020204" pitchFamily="34" charset="0"/>
              <a:cs typeface="Helvetica" panose="020B0604020202020204" pitchFamily="34" charset="0"/>
            </a:endParaRPr>
          </a:p>
        </p:txBody>
      </p:sp>
      <p:sp>
        <p:nvSpPr>
          <p:cNvPr id="17" name="TextBox 16">
            <a:extLst>
              <a:ext uri="{FF2B5EF4-FFF2-40B4-BE49-F238E27FC236}">
                <a16:creationId xmlns:a16="http://schemas.microsoft.com/office/drawing/2014/main" id="{F048373A-830D-47DF-AEDD-27DED06EFF9F}"/>
              </a:ext>
            </a:extLst>
          </p:cNvPr>
          <p:cNvSpPr txBox="1"/>
          <p:nvPr/>
        </p:nvSpPr>
        <p:spPr>
          <a:xfrm>
            <a:off x="982024" y="5940037"/>
            <a:ext cx="1811714" cy="276999"/>
          </a:xfrm>
          <a:prstGeom prst="rect">
            <a:avLst/>
          </a:prstGeom>
          <a:noFill/>
        </p:spPr>
        <p:txBody>
          <a:bodyPr wrap="none" rtlCol="0">
            <a:spAutoFit/>
          </a:bodyPr>
          <a:lstStyle/>
          <a:p>
            <a:pPr algn="ctr"/>
            <a:r>
              <a:rPr lang="en-US" sz="1200" dirty="0">
                <a:latin typeface="Helvetica" panose="020B0604020202020204" pitchFamily="34" charset="0"/>
                <a:cs typeface="Helvetica" panose="020B0604020202020204" pitchFamily="34" charset="0"/>
              </a:rPr>
              <a:t>Electrospinning concept</a:t>
            </a:r>
          </a:p>
        </p:txBody>
      </p:sp>
      <p:pic>
        <p:nvPicPr>
          <p:cNvPr id="19" name="Picture 18">
            <a:extLst>
              <a:ext uri="{FF2B5EF4-FFF2-40B4-BE49-F238E27FC236}">
                <a16:creationId xmlns:a16="http://schemas.microsoft.com/office/drawing/2014/main" id="{521B7C76-2F47-3249-BF57-F0F42456F29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6220" r="5973"/>
          <a:stretch/>
        </p:blipFill>
        <p:spPr>
          <a:xfrm>
            <a:off x="6264016" y="797942"/>
            <a:ext cx="2771609" cy="2069593"/>
          </a:xfrm>
          <a:prstGeom prst="rect">
            <a:avLst/>
          </a:prstGeom>
        </p:spPr>
      </p:pic>
      <p:pic>
        <p:nvPicPr>
          <p:cNvPr id="20" name="Picture 19">
            <a:extLst>
              <a:ext uri="{FF2B5EF4-FFF2-40B4-BE49-F238E27FC236}">
                <a16:creationId xmlns:a16="http://schemas.microsoft.com/office/drawing/2014/main" id="{9886A9A5-6F35-2841-A581-1932BB8AE7E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885671" y="3739558"/>
            <a:ext cx="3079750" cy="2566458"/>
          </a:xfrm>
          <a:prstGeom prst="rect">
            <a:avLst/>
          </a:prstGeom>
        </p:spPr>
      </p:pic>
      <p:pic>
        <p:nvPicPr>
          <p:cNvPr id="21" name="Picture 20">
            <a:extLst>
              <a:ext uri="{FF2B5EF4-FFF2-40B4-BE49-F238E27FC236}">
                <a16:creationId xmlns:a16="http://schemas.microsoft.com/office/drawing/2014/main" id="{B42FB621-CCFD-6144-B363-73970E77AC1E}"/>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27158" y="2942986"/>
            <a:ext cx="3408467" cy="857250"/>
          </a:xfrm>
          <a:prstGeom prst="rect">
            <a:avLst/>
          </a:prstGeom>
        </p:spPr>
      </p:pic>
    </p:spTree>
    <p:extLst>
      <p:ext uri="{BB962C8B-B14F-4D97-AF65-F5344CB8AC3E}">
        <p14:creationId xmlns:p14="http://schemas.microsoft.com/office/powerpoint/2010/main" val="3491274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2DB001-1C95-407E-B85F-A93642B9462C}"/>
              </a:ext>
            </a:extLst>
          </p:cNvPr>
          <p:cNvSpPr>
            <a:spLocks noGrp="1"/>
          </p:cNvSpPr>
          <p:nvPr>
            <p:ph type="title"/>
          </p:nvPr>
        </p:nvSpPr>
        <p:spPr/>
        <p:txBody>
          <a:bodyPr/>
          <a:lstStyle/>
          <a:p>
            <a:r>
              <a:rPr lang="en-US" sz="2400" dirty="0"/>
              <a:t>BeGrid2 (HRMT43) – 3-D printed specimen holders</a:t>
            </a:r>
          </a:p>
        </p:txBody>
      </p:sp>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l="14052" r="11337"/>
          <a:stretch/>
        </p:blipFill>
        <p:spPr>
          <a:xfrm>
            <a:off x="6519115" y="1003785"/>
            <a:ext cx="2389632" cy="4270376"/>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4">
            <a:extLst>
              <a:ext uri="{28A0092B-C50C-407E-A947-70E740481C1C}">
                <a14:useLocalDpi xmlns:a14="http://schemas.microsoft.com/office/drawing/2010/main"/>
              </a:ext>
            </a:extLst>
          </a:blip>
          <a:srcRect t="17077" b="17753"/>
          <a:stretch/>
        </p:blipFill>
        <p:spPr>
          <a:xfrm>
            <a:off x="228600" y="1003785"/>
            <a:ext cx="2571280" cy="2234285"/>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F328CC56-E11F-4D4A-B6FC-E12C2ECB201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rot="16200000">
            <a:off x="2524310" y="1537582"/>
            <a:ext cx="4270375" cy="3202782"/>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5A786949-4410-8B4C-9326-6142E79E80A5}"/>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5339" b="8910"/>
          <a:stretch/>
        </p:blipFill>
        <p:spPr>
          <a:xfrm rot="16200000">
            <a:off x="135403" y="3500396"/>
            <a:ext cx="2749763" cy="25633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52624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2DB001-1C95-407E-B85F-A93642B9462C}"/>
              </a:ext>
            </a:extLst>
          </p:cNvPr>
          <p:cNvSpPr>
            <a:spLocks noGrp="1"/>
          </p:cNvSpPr>
          <p:nvPr>
            <p:ph type="title"/>
          </p:nvPr>
        </p:nvSpPr>
        <p:spPr/>
        <p:txBody>
          <a:bodyPr/>
          <a:lstStyle/>
          <a:p>
            <a:r>
              <a:rPr lang="en-US" sz="2400" dirty="0"/>
              <a:t>BeGrid2 – Remote handled installation &amp; beam impact</a:t>
            </a:r>
          </a:p>
        </p:txBody>
      </p:sp>
      <p:pic>
        <p:nvPicPr>
          <p:cNvPr id="7" name="Picture 6">
            <a:extLst>
              <a:ext uri="{FF2B5EF4-FFF2-40B4-BE49-F238E27FC236}">
                <a16:creationId xmlns:a16="http://schemas.microsoft.com/office/drawing/2014/main" id="{60EFFC9A-135D-7341-B63D-0A3C88A8266C}"/>
              </a:ext>
            </a:extLst>
          </p:cNvPr>
          <p:cNvPicPr>
            <a:picLocks noChangeAspect="1"/>
          </p:cNvPicPr>
          <p:nvPr/>
        </p:nvPicPr>
        <p:blipFill>
          <a:blip r:embed="rId3"/>
          <a:stretch>
            <a:fillRect/>
          </a:stretch>
        </p:blipFill>
        <p:spPr>
          <a:xfrm>
            <a:off x="311474" y="822960"/>
            <a:ext cx="4605867" cy="3454400"/>
          </a:xfrm>
          <a:prstGeom prst="rect">
            <a:avLst/>
          </a:prstGeom>
        </p:spPr>
      </p:pic>
      <p:sp>
        <p:nvSpPr>
          <p:cNvPr id="5" name="Rounded Rectangle 4">
            <a:extLst>
              <a:ext uri="{FF2B5EF4-FFF2-40B4-BE49-F238E27FC236}">
                <a16:creationId xmlns:a16="http://schemas.microsoft.com/office/drawing/2014/main" id="{26301E2A-1619-D64E-8D88-D488B0CC913E}"/>
              </a:ext>
            </a:extLst>
          </p:cNvPr>
          <p:cNvSpPr/>
          <p:nvPr/>
        </p:nvSpPr>
        <p:spPr>
          <a:xfrm>
            <a:off x="5192618" y="5050969"/>
            <a:ext cx="3639908" cy="1060704"/>
          </a:xfrm>
          <a:prstGeom prst="roundRect">
            <a:avLst/>
          </a:prstGeom>
          <a:solidFill>
            <a:schemeClr val="bg2">
              <a:lumMod val="95000"/>
            </a:schemeClr>
          </a:solidFill>
        </p:spPr>
        <p:style>
          <a:lnRef idx="1">
            <a:schemeClr val="dk1"/>
          </a:lnRef>
          <a:fillRef idx="2">
            <a:schemeClr val="dk1"/>
          </a:fillRef>
          <a:effectRef idx="1">
            <a:schemeClr val="dk1"/>
          </a:effectRef>
          <a:fontRef idx="minor">
            <a:schemeClr val="dk1"/>
          </a:fontRef>
        </p:style>
        <p:txBody>
          <a:bodyPr rtlCol="0" anchor="ctr"/>
          <a:lstStyle/>
          <a:p>
            <a:r>
              <a:rPr lang="en-US" sz="1800" i="1" dirty="0">
                <a:latin typeface="Calibri" charset="0"/>
                <a:ea typeface="Calibri" charset="0"/>
                <a:cs typeface="Calibri" charset="0"/>
              </a:rPr>
              <a:t>Impact:  </a:t>
            </a:r>
            <a:r>
              <a:rPr lang="en-US" sz="1800" dirty="0">
                <a:latin typeface="Calibri" charset="0"/>
                <a:ea typeface="Calibri" charset="0"/>
                <a:cs typeface="Calibri" charset="0"/>
              </a:rPr>
              <a:t>Benefits facilities that use Be or </a:t>
            </a:r>
            <a:r>
              <a:rPr lang="en-US" sz="1800" dirty="0" err="1">
                <a:latin typeface="Calibri" charset="0"/>
                <a:ea typeface="Calibri" charset="0"/>
                <a:cs typeface="Calibri" charset="0"/>
              </a:rPr>
              <a:t>Ti</a:t>
            </a:r>
            <a:r>
              <a:rPr lang="en-US" sz="1800" dirty="0">
                <a:latin typeface="Calibri" charset="0"/>
                <a:ea typeface="Calibri" charset="0"/>
                <a:cs typeface="Calibri" charset="0"/>
              </a:rPr>
              <a:t> beam windows or graphite targets (LBNF, T2K, FRIB, and more)</a:t>
            </a:r>
          </a:p>
        </p:txBody>
      </p:sp>
      <p:pic>
        <p:nvPicPr>
          <p:cNvPr id="6" name="図 14">
            <a:extLst>
              <a:ext uri="{FF2B5EF4-FFF2-40B4-BE49-F238E27FC236}">
                <a16:creationId xmlns:a16="http://schemas.microsoft.com/office/drawing/2014/main" id="{443AD7A6-5980-F842-AF57-66D00D2A111C}"/>
              </a:ext>
            </a:extLst>
          </p:cNvPr>
          <p:cNvPicPr>
            <a:picLocks noChangeAspect="1"/>
          </p:cNvPicPr>
          <p:nvPr/>
        </p:nvPicPr>
        <p:blipFill rotWithShape="1">
          <a:blip r:embed="rId4">
            <a:extLst>
              <a:ext uri="{28A0092B-C50C-407E-A947-70E740481C1C}">
                <a14:useLocalDpi xmlns:a14="http://schemas.microsoft.com/office/drawing/2010/main" val="0"/>
              </a:ext>
            </a:extLst>
          </a:blip>
          <a:srcRect l="5793" r="5957"/>
          <a:stretch/>
        </p:blipFill>
        <p:spPr>
          <a:xfrm>
            <a:off x="5129994" y="822960"/>
            <a:ext cx="3702532" cy="3146640"/>
          </a:xfrm>
          <a:prstGeom prst="rect">
            <a:avLst/>
          </a:prstGeom>
        </p:spPr>
      </p:pic>
      <p:sp>
        <p:nvSpPr>
          <p:cNvPr id="8" name="正方形/長方形 2">
            <a:extLst>
              <a:ext uri="{FF2B5EF4-FFF2-40B4-BE49-F238E27FC236}">
                <a16:creationId xmlns:a16="http://schemas.microsoft.com/office/drawing/2014/main" id="{27370159-25DE-AD42-94F9-DA11022272DC}"/>
              </a:ext>
            </a:extLst>
          </p:cNvPr>
          <p:cNvSpPr/>
          <p:nvPr/>
        </p:nvSpPr>
        <p:spPr>
          <a:xfrm>
            <a:off x="5722595" y="3642187"/>
            <a:ext cx="3187988" cy="1231106"/>
          </a:xfrm>
          <a:prstGeom prst="rect">
            <a:avLst/>
          </a:prstGeom>
          <a:solidFill>
            <a:srgbClr val="FFFFCC"/>
          </a:solidFill>
          <a:ln>
            <a:solidFill>
              <a:srgbClr val="FF0000"/>
            </a:solidFill>
          </a:ln>
        </p:spPr>
        <p:txBody>
          <a:bodyPr wrap="square">
            <a:spAutoFit/>
          </a:bodyPr>
          <a:lstStyle/>
          <a:p>
            <a:r>
              <a:rPr lang="en-US" altLang="ja-JP" sz="1800" dirty="0">
                <a:solidFill>
                  <a:srgbClr val="FF0000"/>
                </a:solidFill>
              </a:rPr>
              <a:t>October 1 – 2, 2018 4:00am</a:t>
            </a:r>
          </a:p>
          <a:p>
            <a:r>
              <a:rPr lang="en-US" altLang="ja-JP" sz="1800" dirty="0">
                <a:solidFill>
                  <a:srgbClr val="FF0000"/>
                </a:solidFill>
              </a:rPr>
              <a:t>BeGrid2 Exposure has been completed !</a:t>
            </a:r>
          </a:p>
          <a:p>
            <a:r>
              <a:rPr lang="en-US" altLang="ja-JP" sz="2000" b="1" i="1" dirty="0">
                <a:solidFill>
                  <a:srgbClr val="FF0000"/>
                </a:solidFill>
              </a:rPr>
              <a:t>PIE to begin in July 2019</a:t>
            </a:r>
            <a:endParaRPr lang="ja-JP" altLang="en-US" sz="2000" b="1" i="1" dirty="0">
              <a:solidFill>
                <a:srgbClr val="FF0000"/>
              </a:solidFill>
            </a:endParaRPr>
          </a:p>
        </p:txBody>
      </p:sp>
      <p:pic>
        <p:nvPicPr>
          <p:cNvPr id="10" name="図 13">
            <a:extLst>
              <a:ext uri="{FF2B5EF4-FFF2-40B4-BE49-F238E27FC236}">
                <a16:creationId xmlns:a16="http://schemas.microsoft.com/office/drawing/2014/main" id="{841007D6-715E-E54A-8967-79C3449BEAAD}"/>
              </a:ext>
            </a:extLst>
          </p:cNvPr>
          <p:cNvPicPr>
            <a:picLocks noChangeAspect="1"/>
          </p:cNvPicPr>
          <p:nvPr/>
        </p:nvPicPr>
        <p:blipFill rotWithShape="1">
          <a:blip r:embed="rId5"/>
          <a:srcRect l="26494" r="15537"/>
          <a:stretch/>
        </p:blipFill>
        <p:spPr>
          <a:xfrm>
            <a:off x="311475" y="3532309"/>
            <a:ext cx="2106996" cy="2730376"/>
          </a:xfrm>
          <a:prstGeom prst="rect">
            <a:avLst/>
          </a:prstGeom>
        </p:spPr>
      </p:pic>
      <p:pic>
        <p:nvPicPr>
          <p:cNvPr id="11" name="図 10">
            <a:extLst>
              <a:ext uri="{FF2B5EF4-FFF2-40B4-BE49-F238E27FC236}">
                <a16:creationId xmlns:a16="http://schemas.microsoft.com/office/drawing/2014/main" id="{9FF4607C-CB73-4B4B-A27E-19E4B209B36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2000" b="36333"/>
          <a:stretch/>
        </p:blipFill>
        <p:spPr>
          <a:xfrm>
            <a:off x="2752046" y="3969600"/>
            <a:ext cx="2106996" cy="2293085"/>
          </a:xfrm>
          <a:prstGeom prst="rect">
            <a:avLst/>
          </a:prstGeom>
        </p:spPr>
      </p:pic>
    </p:spTree>
    <p:extLst>
      <p:ext uri="{BB962C8B-B14F-4D97-AF65-F5344CB8AC3E}">
        <p14:creationId xmlns:p14="http://schemas.microsoft.com/office/powerpoint/2010/main" val="1442745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E488A95-E652-604C-A499-66784C1C9DBD}"/>
              </a:ext>
            </a:extLst>
          </p:cNvPr>
          <p:cNvSpPr txBox="1"/>
          <p:nvPr/>
        </p:nvSpPr>
        <p:spPr>
          <a:xfrm>
            <a:off x="174167" y="47327"/>
            <a:ext cx="5297797" cy="523220"/>
          </a:xfrm>
          <a:prstGeom prst="rect">
            <a:avLst/>
          </a:prstGeom>
          <a:noFill/>
        </p:spPr>
        <p:txBody>
          <a:bodyPr wrap="none" rtlCol="0">
            <a:spAutoFit/>
          </a:bodyPr>
          <a:lstStyle/>
          <a:p>
            <a:r>
              <a:rPr lang="en-US" sz="2800" b="1" dirty="0"/>
              <a:t>HRMT43 online data and PIE plans</a:t>
            </a:r>
            <a:endParaRPr lang="en-US" sz="1400" dirty="0"/>
          </a:p>
        </p:txBody>
      </p:sp>
      <p:pic>
        <p:nvPicPr>
          <p:cNvPr id="5" name="Picture 4">
            <a:extLst>
              <a:ext uri="{FF2B5EF4-FFF2-40B4-BE49-F238E27FC236}">
                <a16:creationId xmlns:a16="http://schemas.microsoft.com/office/drawing/2014/main" id="{8B0F9D03-1D27-8245-AF3E-8F3E09633CF5}"/>
              </a:ext>
            </a:extLst>
          </p:cNvPr>
          <p:cNvPicPr>
            <a:picLocks noChangeAspect="1"/>
          </p:cNvPicPr>
          <p:nvPr/>
        </p:nvPicPr>
        <p:blipFill>
          <a:blip r:embed="rId2"/>
          <a:stretch>
            <a:fillRect/>
          </a:stretch>
        </p:blipFill>
        <p:spPr>
          <a:xfrm>
            <a:off x="225005" y="1030610"/>
            <a:ext cx="4810161" cy="1869196"/>
          </a:xfrm>
          <a:prstGeom prst="rect">
            <a:avLst/>
          </a:prstGeom>
        </p:spPr>
      </p:pic>
      <p:pic>
        <p:nvPicPr>
          <p:cNvPr id="6" name="Picture 5">
            <a:extLst>
              <a:ext uri="{FF2B5EF4-FFF2-40B4-BE49-F238E27FC236}">
                <a16:creationId xmlns:a16="http://schemas.microsoft.com/office/drawing/2014/main" id="{3B4BECAA-BC03-F14D-BDE1-020A08E0544B}"/>
              </a:ext>
            </a:extLst>
          </p:cNvPr>
          <p:cNvPicPr>
            <a:picLocks noChangeAspect="1"/>
          </p:cNvPicPr>
          <p:nvPr/>
        </p:nvPicPr>
        <p:blipFill>
          <a:blip r:embed="rId3"/>
          <a:stretch>
            <a:fillRect/>
          </a:stretch>
        </p:blipFill>
        <p:spPr>
          <a:xfrm>
            <a:off x="269252" y="3404511"/>
            <a:ext cx="4865030" cy="1854564"/>
          </a:xfrm>
          <a:prstGeom prst="rect">
            <a:avLst/>
          </a:prstGeom>
        </p:spPr>
      </p:pic>
      <p:sp>
        <p:nvSpPr>
          <p:cNvPr id="7" name="TextBox 6">
            <a:extLst>
              <a:ext uri="{FF2B5EF4-FFF2-40B4-BE49-F238E27FC236}">
                <a16:creationId xmlns:a16="http://schemas.microsoft.com/office/drawing/2014/main" id="{00F538E9-B363-944E-A569-BC7CBB1AE2C9}"/>
              </a:ext>
            </a:extLst>
          </p:cNvPr>
          <p:cNvSpPr txBox="1"/>
          <p:nvPr/>
        </p:nvSpPr>
        <p:spPr>
          <a:xfrm>
            <a:off x="225005" y="717235"/>
            <a:ext cx="3289875" cy="307777"/>
          </a:xfrm>
          <a:prstGeom prst="rect">
            <a:avLst/>
          </a:prstGeom>
          <a:noFill/>
        </p:spPr>
        <p:txBody>
          <a:bodyPr wrap="none" rtlCol="0">
            <a:spAutoFit/>
          </a:bodyPr>
          <a:lstStyle/>
          <a:p>
            <a:r>
              <a:rPr lang="en-US" sz="1400" dirty="0">
                <a:solidFill>
                  <a:srgbClr val="C00000"/>
                </a:solidFill>
              </a:rPr>
              <a:t>Temperature on cylindrical surface of slugs</a:t>
            </a:r>
          </a:p>
        </p:txBody>
      </p:sp>
      <p:sp>
        <p:nvSpPr>
          <p:cNvPr id="8" name="TextBox 7">
            <a:extLst>
              <a:ext uri="{FF2B5EF4-FFF2-40B4-BE49-F238E27FC236}">
                <a16:creationId xmlns:a16="http://schemas.microsoft.com/office/drawing/2014/main" id="{3F67C1A0-9E41-FF47-9AD6-CEB215270AD1}"/>
              </a:ext>
            </a:extLst>
          </p:cNvPr>
          <p:cNvSpPr txBox="1"/>
          <p:nvPr/>
        </p:nvSpPr>
        <p:spPr>
          <a:xfrm>
            <a:off x="1672159" y="3841330"/>
            <a:ext cx="2137252" cy="307777"/>
          </a:xfrm>
          <a:prstGeom prst="rect">
            <a:avLst/>
          </a:prstGeom>
          <a:noFill/>
        </p:spPr>
        <p:txBody>
          <a:bodyPr wrap="none" rtlCol="0">
            <a:spAutoFit/>
          </a:bodyPr>
          <a:lstStyle/>
          <a:p>
            <a:r>
              <a:rPr lang="en-US" sz="1400" dirty="0">
                <a:solidFill>
                  <a:srgbClr val="C00000"/>
                </a:solidFill>
              </a:rPr>
              <a:t>LDV velocity measurement</a:t>
            </a:r>
          </a:p>
        </p:txBody>
      </p:sp>
      <p:pic>
        <p:nvPicPr>
          <p:cNvPr id="9" name="Picture 8">
            <a:extLst>
              <a:ext uri="{FF2B5EF4-FFF2-40B4-BE49-F238E27FC236}">
                <a16:creationId xmlns:a16="http://schemas.microsoft.com/office/drawing/2014/main" id="{D046C0AD-A933-1D4F-B063-299DF07E237D}"/>
              </a:ext>
            </a:extLst>
          </p:cNvPr>
          <p:cNvPicPr>
            <a:picLocks noChangeAspect="1"/>
          </p:cNvPicPr>
          <p:nvPr/>
        </p:nvPicPr>
        <p:blipFill>
          <a:blip r:embed="rId4"/>
          <a:stretch>
            <a:fillRect/>
          </a:stretch>
        </p:blipFill>
        <p:spPr>
          <a:xfrm>
            <a:off x="2823065" y="1848869"/>
            <a:ext cx="2389535" cy="1430551"/>
          </a:xfrm>
          <a:prstGeom prst="rect">
            <a:avLst/>
          </a:prstGeom>
        </p:spPr>
      </p:pic>
      <p:pic>
        <p:nvPicPr>
          <p:cNvPr id="10" name="Picture 9">
            <a:extLst>
              <a:ext uri="{FF2B5EF4-FFF2-40B4-BE49-F238E27FC236}">
                <a16:creationId xmlns:a16="http://schemas.microsoft.com/office/drawing/2014/main" id="{89C13F55-42F9-FB4D-AF83-8979940096B6}"/>
              </a:ext>
            </a:extLst>
          </p:cNvPr>
          <p:cNvPicPr>
            <a:picLocks noChangeAspect="1"/>
          </p:cNvPicPr>
          <p:nvPr/>
        </p:nvPicPr>
        <p:blipFill>
          <a:blip r:embed="rId5"/>
          <a:stretch>
            <a:fillRect/>
          </a:stretch>
        </p:blipFill>
        <p:spPr>
          <a:xfrm>
            <a:off x="2740785" y="4331793"/>
            <a:ext cx="2393497" cy="1430551"/>
          </a:xfrm>
          <a:prstGeom prst="rect">
            <a:avLst/>
          </a:prstGeom>
        </p:spPr>
      </p:pic>
      <p:sp>
        <p:nvSpPr>
          <p:cNvPr id="11" name="TextBox 10">
            <a:extLst>
              <a:ext uri="{FF2B5EF4-FFF2-40B4-BE49-F238E27FC236}">
                <a16:creationId xmlns:a16="http://schemas.microsoft.com/office/drawing/2014/main" id="{4A5E8D19-1CA3-3643-B93B-FA1D3D140C28}"/>
              </a:ext>
            </a:extLst>
          </p:cNvPr>
          <p:cNvSpPr txBox="1"/>
          <p:nvPr/>
        </p:nvSpPr>
        <p:spPr>
          <a:xfrm>
            <a:off x="160757" y="5815721"/>
            <a:ext cx="4964620" cy="523220"/>
          </a:xfrm>
          <a:prstGeom prst="rect">
            <a:avLst/>
          </a:prstGeom>
          <a:noFill/>
        </p:spPr>
        <p:txBody>
          <a:bodyPr wrap="square" rtlCol="0">
            <a:spAutoFit/>
          </a:bodyPr>
          <a:lstStyle/>
          <a:p>
            <a:r>
              <a:rPr lang="en-US" sz="1400" dirty="0"/>
              <a:t>Numerical simulations currently being updated with experimental beam parameters to benchmark results</a:t>
            </a:r>
          </a:p>
        </p:txBody>
      </p:sp>
      <p:sp>
        <p:nvSpPr>
          <p:cNvPr id="12" name="TextBox 11">
            <a:extLst>
              <a:ext uri="{FF2B5EF4-FFF2-40B4-BE49-F238E27FC236}">
                <a16:creationId xmlns:a16="http://schemas.microsoft.com/office/drawing/2014/main" id="{D1F85069-37C7-2B49-916C-B1130E257872}"/>
              </a:ext>
            </a:extLst>
          </p:cNvPr>
          <p:cNvSpPr txBox="1"/>
          <p:nvPr/>
        </p:nvSpPr>
        <p:spPr>
          <a:xfrm>
            <a:off x="5383191" y="855765"/>
            <a:ext cx="3786434" cy="707886"/>
          </a:xfrm>
          <a:prstGeom prst="rect">
            <a:avLst/>
          </a:prstGeom>
          <a:noFill/>
        </p:spPr>
        <p:txBody>
          <a:bodyPr wrap="square" rtlCol="0">
            <a:spAutoFit/>
          </a:bodyPr>
          <a:lstStyle/>
          <a:p>
            <a:r>
              <a:rPr lang="en-US" sz="2000" b="1" dirty="0"/>
              <a:t>Bulk of results will be generated from PIE work (86 specimens)</a:t>
            </a:r>
          </a:p>
        </p:txBody>
      </p:sp>
      <p:sp>
        <p:nvSpPr>
          <p:cNvPr id="14" name="TextBox 13">
            <a:extLst>
              <a:ext uri="{FF2B5EF4-FFF2-40B4-BE49-F238E27FC236}">
                <a16:creationId xmlns:a16="http://schemas.microsoft.com/office/drawing/2014/main" id="{1C43395B-9FF0-4A46-8FBE-F3318BCAE174}"/>
              </a:ext>
            </a:extLst>
          </p:cNvPr>
          <p:cNvSpPr txBox="1"/>
          <p:nvPr/>
        </p:nvSpPr>
        <p:spPr>
          <a:xfrm>
            <a:off x="5443318" y="1749580"/>
            <a:ext cx="3475678" cy="2862322"/>
          </a:xfrm>
          <a:prstGeom prst="rect">
            <a:avLst/>
          </a:prstGeom>
          <a:noFill/>
        </p:spPr>
        <p:txBody>
          <a:bodyPr wrap="square" rtlCol="0">
            <a:spAutoFit/>
          </a:bodyPr>
          <a:lstStyle/>
          <a:p>
            <a:pPr marL="285750" indent="-285750">
              <a:buFont typeface="Arial" panose="020B0604020202020204" pitchFamily="34" charset="0"/>
              <a:buChar char="•"/>
            </a:pPr>
            <a:r>
              <a:rPr lang="en-US" sz="1800" dirty="0"/>
              <a:t>Profilometry to measure beam-induced out-of-plane plastic deformation</a:t>
            </a:r>
          </a:p>
          <a:p>
            <a:pPr marL="742950" lvl="1" indent="-285750">
              <a:buFont typeface="Arial" panose="020B0604020202020204" pitchFamily="34" charset="0"/>
              <a:buChar char="•"/>
            </a:pPr>
            <a:r>
              <a:rPr lang="en-US" sz="1400" dirty="0" err="1"/>
              <a:t>Confocoal</a:t>
            </a:r>
            <a:r>
              <a:rPr lang="en-US" sz="1400" dirty="0"/>
              <a:t> Laser Raman Microscopy, with specimens in their 3D-printed holders</a:t>
            </a:r>
          </a:p>
          <a:p>
            <a:pPr marL="742950" lvl="1"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1800" dirty="0"/>
              <a:t>Optical and Scanning Electron Microscopy (SEM) of beam spot area of specimens to image surface cracks (if any)</a:t>
            </a:r>
          </a:p>
        </p:txBody>
      </p:sp>
      <p:pic>
        <p:nvPicPr>
          <p:cNvPr id="16" name="Picture 15">
            <a:extLst>
              <a:ext uri="{FF2B5EF4-FFF2-40B4-BE49-F238E27FC236}">
                <a16:creationId xmlns:a16="http://schemas.microsoft.com/office/drawing/2014/main" id="{D707E9C1-B0B1-6B4D-9FF8-2F98B669CF7B}"/>
              </a:ext>
            </a:extLst>
          </p:cNvPr>
          <p:cNvPicPr>
            <a:picLocks noChangeAspect="1"/>
          </p:cNvPicPr>
          <p:nvPr/>
        </p:nvPicPr>
        <p:blipFill>
          <a:blip r:embed="rId6"/>
          <a:stretch>
            <a:fillRect/>
          </a:stretch>
        </p:blipFill>
        <p:spPr>
          <a:xfrm>
            <a:off x="5329783" y="4691609"/>
            <a:ext cx="2044616" cy="1537605"/>
          </a:xfrm>
          <a:prstGeom prst="rect">
            <a:avLst/>
          </a:prstGeom>
        </p:spPr>
      </p:pic>
      <p:pic>
        <p:nvPicPr>
          <p:cNvPr id="17" name="Picture 16">
            <a:extLst>
              <a:ext uri="{FF2B5EF4-FFF2-40B4-BE49-F238E27FC236}">
                <a16:creationId xmlns:a16="http://schemas.microsoft.com/office/drawing/2014/main" id="{CA5385A1-1D8D-CD40-B77C-D38D09D5E83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101" t="10569" r="25029" b="14722"/>
          <a:stretch/>
        </p:blipFill>
        <p:spPr>
          <a:xfrm>
            <a:off x="7522378" y="4863093"/>
            <a:ext cx="1352370" cy="1307847"/>
          </a:xfrm>
          <a:prstGeom prst="rect">
            <a:avLst/>
          </a:prstGeom>
        </p:spPr>
      </p:pic>
    </p:spTree>
    <p:extLst>
      <p:ext uri="{BB962C8B-B14F-4D97-AF65-F5344CB8AC3E}">
        <p14:creationId xmlns:p14="http://schemas.microsoft.com/office/powerpoint/2010/main" val="352586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Freeform 115"/>
          <p:cNvSpPr/>
          <p:nvPr/>
        </p:nvSpPr>
        <p:spPr>
          <a:xfrm>
            <a:off x="1086480" y="783876"/>
            <a:ext cx="7700211" cy="4947386"/>
          </a:xfrm>
          <a:custGeom>
            <a:avLst/>
            <a:gdLst>
              <a:gd name="connsiteX0" fmla="*/ 38501 w 7700211"/>
              <a:gd name="connsiteY0" fmla="*/ 1973179 h 4947386"/>
              <a:gd name="connsiteX1" fmla="*/ 2531444 w 7700211"/>
              <a:gd name="connsiteY1" fmla="*/ 2117558 h 4947386"/>
              <a:gd name="connsiteX2" fmla="*/ 4754880 w 7700211"/>
              <a:gd name="connsiteY2" fmla="*/ 2618072 h 4947386"/>
              <a:gd name="connsiteX3" fmla="*/ 6237171 w 7700211"/>
              <a:gd name="connsiteY3" fmla="*/ 3474720 h 4947386"/>
              <a:gd name="connsiteX4" fmla="*/ 6766560 w 7700211"/>
              <a:gd name="connsiteY4" fmla="*/ 4937760 h 4947386"/>
              <a:gd name="connsiteX5" fmla="*/ 7700211 w 7700211"/>
              <a:gd name="connsiteY5" fmla="*/ 4947386 h 4947386"/>
              <a:gd name="connsiteX6" fmla="*/ 7661710 w 7700211"/>
              <a:gd name="connsiteY6" fmla="*/ 0 h 4947386"/>
              <a:gd name="connsiteX7" fmla="*/ 0 w 7700211"/>
              <a:gd name="connsiteY7" fmla="*/ 28876 h 4947386"/>
              <a:gd name="connsiteX8" fmla="*/ 38501 w 7700211"/>
              <a:gd name="connsiteY8" fmla="*/ 1973179 h 494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0211" h="4947386">
                <a:moveTo>
                  <a:pt x="38501" y="1973179"/>
                </a:moveTo>
                <a:lnTo>
                  <a:pt x="2531444" y="2117558"/>
                </a:lnTo>
                <a:lnTo>
                  <a:pt x="4754880" y="2618072"/>
                </a:lnTo>
                <a:lnTo>
                  <a:pt x="6237171" y="3474720"/>
                </a:lnTo>
                <a:lnTo>
                  <a:pt x="6766560" y="4937760"/>
                </a:lnTo>
                <a:lnTo>
                  <a:pt x="7700211" y="4947386"/>
                </a:lnTo>
                <a:lnTo>
                  <a:pt x="7661710" y="0"/>
                </a:lnTo>
                <a:lnTo>
                  <a:pt x="0" y="28876"/>
                </a:lnTo>
                <a:cubicBezTo>
                  <a:pt x="3208" y="673769"/>
                  <a:pt x="6417" y="1318661"/>
                  <a:pt x="38501" y="1973179"/>
                </a:cubicBezTo>
                <a:close/>
              </a:path>
            </a:pathLst>
          </a:custGeom>
          <a:gradFill flip="none" rotWithShape="1">
            <a:gsLst>
              <a:gs pos="0">
                <a:schemeClr val="accent4">
                  <a:lumMod val="0"/>
                  <a:lumOff val="100000"/>
                </a:schemeClr>
              </a:gs>
              <a:gs pos="26000">
                <a:schemeClr val="accent4">
                  <a:lumMod val="0"/>
                  <a:lumOff val="100000"/>
                  <a:alpha val="30000"/>
                </a:schemeClr>
              </a:gs>
              <a:gs pos="100000">
                <a:schemeClr val="accent4">
                  <a:lumMod val="76000"/>
                  <a:lumOff val="24000"/>
                </a:schemeClr>
              </a:gs>
            </a:gsLst>
            <a:lin ang="180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a:t>Uncharted Territory</a:t>
            </a:r>
          </a:p>
        </p:txBody>
      </p:sp>
      <p:cxnSp>
        <p:nvCxnSpPr>
          <p:cNvPr id="23" name="Straight Arrow Connector 22"/>
          <p:cNvCxnSpPr/>
          <p:nvPr/>
        </p:nvCxnSpPr>
        <p:spPr>
          <a:xfrm>
            <a:off x="7159759" y="5732715"/>
            <a:ext cx="0" cy="254000"/>
          </a:xfrm>
          <a:prstGeom prst="straightConnector1">
            <a:avLst/>
          </a:prstGeom>
          <a:ln w="12700" cmpd="sng">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36" name="Chart 35"/>
          <p:cNvGraphicFramePr>
            <a:graphicFrameLocks/>
          </p:cNvGraphicFramePr>
          <p:nvPr/>
        </p:nvGraphicFramePr>
        <p:xfrm>
          <a:off x="291445" y="855933"/>
          <a:ext cx="9652000" cy="520276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3200" dirty="0"/>
              <a:t>Nu HPT R&amp;D Materials Exploratory Map</a:t>
            </a:r>
          </a:p>
        </p:txBody>
      </p:sp>
      <p:sp>
        <p:nvSpPr>
          <p:cNvPr id="9" name="TextBox 8"/>
          <p:cNvSpPr txBox="1"/>
          <p:nvPr/>
        </p:nvSpPr>
        <p:spPr>
          <a:xfrm>
            <a:off x="1156207" y="1516537"/>
            <a:ext cx="11684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HiRadMat Beam Test - 1</a:t>
            </a:r>
          </a:p>
        </p:txBody>
      </p:sp>
      <p:sp>
        <p:nvSpPr>
          <p:cNvPr id="11" name="TextBox 10"/>
          <p:cNvSpPr txBox="1"/>
          <p:nvPr/>
        </p:nvSpPr>
        <p:spPr>
          <a:xfrm>
            <a:off x="2768381" y="4876460"/>
            <a:ext cx="11684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BLIP Irradiation – 2</a:t>
            </a:r>
          </a:p>
        </p:txBody>
      </p:sp>
      <p:sp>
        <p:nvSpPr>
          <p:cNvPr id="12" name="TextBox 11"/>
          <p:cNvSpPr txBox="1"/>
          <p:nvPr/>
        </p:nvSpPr>
        <p:spPr>
          <a:xfrm>
            <a:off x="5214811" y="4635444"/>
            <a:ext cx="11684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BLIP Irradiation - 1</a:t>
            </a:r>
          </a:p>
        </p:txBody>
      </p:sp>
      <p:sp>
        <p:nvSpPr>
          <p:cNvPr id="14" name="TextBox 13"/>
          <p:cNvSpPr txBox="1"/>
          <p:nvPr/>
        </p:nvSpPr>
        <p:spPr>
          <a:xfrm>
            <a:off x="7256194" y="5010506"/>
            <a:ext cx="140012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Ion Irradiation (planned) </a:t>
            </a:r>
            <a:r>
              <a:rPr lang="en-US" sz="1200" dirty="0" err="1"/>
              <a:t>MIMiC</a:t>
            </a:r>
            <a:endParaRPr lang="en-US" sz="1200" dirty="0"/>
          </a:p>
        </p:txBody>
      </p:sp>
      <p:sp>
        <p:nvSpPr>
          <p:cNvPr id="10" name="TextBox 9"/>
          <p:cNvSpPr txBox="1"/>
          <p:nvPr/>
        </p:nvSpPr>
        <p:spPr>
          <a:xfrm>
            <a:off x="4917979" y="1311819"/>
            <a:ext cx="1538384"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Thermal Shock Test (planned) </a:t>
            </a:r>
            <a:r>
              <a:rPr lang="en-US" sz="1200" dirty="0" err="1"/>
              <a:t>MIMiC</a:t>
            </a:r>
            <a:endParaRPr lang="en-US" sz="1200" dirty="0"/>
          </a:p>
        </p:txBody>
      </p:sp>
      <p:sp>
        <p:nvSpPr>
          <p:cNvPr id="15" name="TextBox 14"/>
          <p:cNvSpPr txBox="1"/>
          <p:nvPr/>
        </p:nvSpPr>
        <p:spPr>
          <a:xfrm>
            <a:off x="7568249" y="2942828"/>
            <a:ext cx="124592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NuMI Be Beam Window</a:t>
            </a:r>
          </a:p>
        </p:txBody>
      </p:sp>
      <p:cxnSp>
        <p:nvCxnSpPr>
          <p:cNvPr id="22" name="Straight Arrow Connector 21"/>
          <p:cNvCxnSpPr/>
          <p:nvPr/>
        </p:nvCxnSpPr>
        <p:spPr>
          <a:xfrm flipH="1">
            <a:off x="648208" y="1378777"/>
            <a:ext cx="304800" cy="0"/>
          </a:xfrm>
          <a:prstGeom prst="straightConnector1">
            <a:avLst/>
          </a:prstGeom>
          <a:ln w="12700" cmpd="sng">
            <a:tailEnd type="arrow"/>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rot="16200000">
            <a:off x="-1805944" y="3163312"/>
            <a:ext cx="4026219" cy="400110"/>
          </a:xfrm>
          <a:prstGeom prst="rect">
            <a:avLst/>
          </a:prstGeom>
          <a:noFill/>
        </p:spPr>
        <p:txBody>
          <a:bodyPr wrap="square" rtlCol="0">
            <a:spAutoFit/>
          </a:bodyPr>
          <a:lstStyle/>
          <a:p>
            <a:r>
              <a:rPr lang="en-US" sz="2000" dirty="0"/>
              <a:t>Thermal Shock Severity </a:t>
            </a:r>
            <a:r>
              <a:rPr lang="en-US" sz="1800" dirty="0"/>
              <a:t>(p/cm</a:t>
            </a:r>
            <a:r>
              <a:rPr lang="en-US" sz="1800" baseline="30000" dirty="0"/>
              <a:t>2</a:t>
            </a:r>
            <a:r>
              <a:rPr lang="en-US" sz="1800" dirty="0"/>
              <a:t>/pulse)</a:t>
            </a:r>
          </a:p>
        </p:txBody>
      </p:sp>
      <p:cxnSp>
        <p:nvCxnSpPr>
          <p:cNvPr id="50" name="Straight Arrow Connector 49"/>
          <p:cNvCxnSpPr>
            <a:stCxn id="15" idx="1"/>
          </p:cNvCxnSpPr>
          <p:nvPr/>
        </p:nvCxnSpPr>
        <p:spPr>
          <a:xfrm flipH="1" flipV="1">
            <a:off x="7112159" y="2630197"/>
            <a:ext cx="456090" cy="543464"/>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cxnSpLocks/>
            <a:stCxn id="10" idx="3"/>
          </p:cNvCxnSpPr>
          <p:nvPr/>
        </p:nvCxnSpPr>
        <p:spPr>
          <a:xfrm flipV="1">
            <a:off x="6456363" y="1262452"/>
            <a:ext cx="599406" cy="28020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4205565" y="5766367"/>
            <a:ext cx="0" cy="254000"/>
          </a:xfrm>
          <a:prstGeom prst="straightConnector1">
            <a:avLst/>
          </a:prstGeom>
          <a:ln w="12700" cmpd="sng">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cxnSpLocks/>
            <a:stCxn id="14" idx="1"/>
          </p:cNvCxnSpPr>
          <p:nvPr/>
        </p:nvCxnSpPr>
        <p:spPr>
          <a:xfrm flipH="1">
            <a:off x="7167182" y="5241339"/>
            <a:ext cx="89012" cy="384863"/>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cxnSpLocks/>
            <a:stCxn id="14" idx="1"/>
          </p:cNvCxnSpPr>
          <p:nvPr/>
        </p:nvCxnSpPr>
        <p:spPr>
          <a:xfrm flipH="1">
            <a:off x="4397062" y="5241339"/>
            <a:ext cx="2859132" cy="435903"/>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430119" y="6075033"/>
            <a:ext cx="4368801" cy="61555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800" dirty="0"/>
              <a:t>Radiation Damage Severity</a:t>
            </a:r>
          </a:p>
          <a:p>
            <a:pPr algn="ctr"/>
            <a:r>
              <a:rPr lang="en-US" sz="1600" dirty="0"/>
              <a:t>(damage equivalent fluence, p/cm</a:t>
            </a:r>
            <a:r>
              <a:rPr lang="en-US" sz="1600" baseline="30000" dirty="0"/>
              <a:t>2</a:t>
            </a:r>
            <a:r>
              <a:rPr lang="en-US" sz="1600" dirty="0"/>
              <a:t>)</a:t>
            </a:r>
          </a:p>
        </p:txBody>
      </p:sp>
      <p:sp>
        <p:nvSpPr>
          <p:cNvPr id="46" name="TextBox 45"/>
          <p:cNvSpPr txBox="1"/>
          <p:nvPr/>
        </p:nvSpPr>
        <p:spPr>
          <a:xfrm>
            <a:off x="2881392" y="1169468"/>
            <a:ext cx="11684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HiRadMat Beam Test - 2</a:t>
            </a:r>
          </a:p>
        </p:txBody>
      </p:sp>
      <p:sp>
        <p:nvSpPr>
          <p:cNvPr id="60" name="Rectangle 59"/>
          <p:cNvSpPr/>
          <p:nvPr/>
        </p:nvSpPr>
        <p:spPr>
          <a:xfrm>
            <a:off x="4153752" y="5677242"/>
            <a:ext cx="100584" cy="10058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5" name="TextBox 74"/>
          <p:cNvSpPr txBox="1"/>
          <p:nvPr/>
        </p:nvSpPr>
        <p:spPr>
          <a:xfrm>
            <a:off x="4066914" y="2849881"/>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a:t>NT-01</a:t>
            </a:r>
            <a:endParaRPr lang="en-US" sz="1000" dirty="0"/>
          </a:p>
        </p:txBody>
      </p:sp>
      <p:sp>
        <p:nvSpPr>
          <p:cNvPr id="76" name="TextBox 75"/>
          <p:cNvSpPr txBox="1"/>
          <p:nvPr/>
        </p:nvSpPr>
        <p:spPr>
          <a:xfrm>
            <a:off x="4602328" y="2550438"/>
            <a:ext cx="551693"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a:t>NT-03</a:t>
            </a:r>
            <a:endParaRPr lang="en-US" sz="1000" dirty="0"/>
          </a:p>
        </p:txBody>
      </p:sp>
      <p:sp>
        <p:nvSpPr>
          <p:cNvPr id="77" name="TextBox 76"/>
          <p:cNvSpPr txBox="1"/>
          <p:nvPr/>
        </p:nvSpPr>
        <p:spPr>
          <a:xfrm>
            <a:off x="4397060" y="2274268"/>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NT-07</a:t>
            </a:r>
          </a:p>
        </p:txBody>
      </p:sp>
      <p:sp>
        <p:nvSpPr>
          <p:cNvPr id="78" name="TextBox 77"/>
          <p:cNvSpPr txBox="1"/>
          <p:nvPr/>
        </p:nvSpPr>
        <p:spPr>
          <a:xfrm>
            <a:off x="2490631" y="2351778"/>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NT-04</a:t>
            </a:r>
          </a:p>
        </p:txBody>
      </p:sp>
      <p:sp>
        <p:nvSpPr>
          <p:cNvPr id="79" name="TextBox 78"/>
          <p:cNvSpPr txBox="1"/>
          <p:nvPr/>
        </p:nvSpPr>
        <p:spPr>
          <a:xfrm>
            <a:off x="1968673" y="2638040"/>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NT-06</a:t>
            </a:r>
          </a:p>
        </p:txBody>
      </p:sp>
      <p:sp>
        <p:nvSpPr>
          <p:cNvPr id="80" name="TextBox 79"/>
          <p:cNvSpPr txBox="1"/>
          <p:nvPr/>
        </p:nvSpPr>
        <p:spPr>
          <a:xfrm>
            <a:off x="3626668" y="2578527"/>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NT-05</a:t>
            </a:r>
          </a:p>
        </p:txBody>
      </p:sp>
      <p:sp>
        <p:nvSpPr>
          <p:cNvPr id="108" name="TextBox 107"/>
          <p:cNvSpPr txBox="1"/>
          <p:nvPr/>
        </p:nvSpPr>
        <p:spPr>
          <a:xfrm>
            <a:off x="6078802" y="2094850"/>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NT-02</a:t>
            </a:r>
          </a:p>
        </p:txBody>
      </p:sp>
      <p:sp>
        <p:nvSpPr>
          <p:cNvPr id="109" name="TextBox 108"/>
          <p:cNvSpPr txBox="1"/>
          <p:nvPr/>
        </p:nvSpPr>
        <p:spPr>
          <a:xfrm>
            <a:off x="5694371" y="2603660"/>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TA-01</a:t>
            </a:r>
          </a:p>
        </p:txBody>
      </p:sp>
      <p:sp>
        <p:nvSpPr>
          <p:cNvPr id="110" name="TextBox 109"/>
          <p:cNvSpPr txBox="1"/>
          <p:nvPr/>
        </p:nvSpPr>
        <p:spPr>
          <a:xfrm>
            <a:off x="2587911" y="3197115"/>
            <a:ext cx="688840" cy="246221"/>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dirty="0"/>
              <a:t>T2K-1</a:t>
            </a:r>
          </a:p>
        </p:txBody>
      </p:sp>
      <p:sp>
        <p:nvSpPr>
          <p:cNvPr id="111" name="TextBox 110"/>
          <p:cNvSpPr txBox="1"/>
          <p:nvPr/>
        </p:nvSpPr>
        <p:spPr>
          <a:xfrm>
            <a:off x="4018752" y="3237786"/>
            <a:ext cx="1067148" cy="40011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a:t>LBNF-1.2 MW (CDR)</a:t>
            </a:r>
            <a:endParaRPr lang="en-US" sz="1000" dirty="0"/>
          </a:p>
        </p:txBody>
      </p:sp>
      <p:sp>
        <p:nvSpPr>
          <p:cNvPr id="112" name="TextBox 111"/>
          <p:cNvSpPr txBox="1"/>
          <p:nvPr/>
        </p:nvSpPr>
        <p:spPr>
          <a:xfrm>
            <a:off x="4866627" y="2792141"/>
            <a:ext cx="1090343" cy="40011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a:t>LBNF-2.4 MW (CDR)</a:t>
            </a:r>
          </a:p>
        </p:txBody>
      </p:sp>
      <p:sp>
        <p:nvSpPr>
          <p:cNvPr id="113" name="TextBox 112"/>
          <p:cNvSpPr txBox="1"/>
          <p:nvPr/>
        </p:nvSpPr>
        <p:spPr>
          <a:xfrm>
            <a:off x="6080092" y="2772936"/>
            <a:ext cx="1090343" cy="40011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a:t>LBNF-2.4 MW IDEAL</a:t>
            </a:r>
          </a:p>
        </p:txBody>
      </p:sp>
      <p:sp>
        <p:nvSpPr>
          <p:cNvPr id="114" name="TextBox 113"/>
          <p:cNvSpPr txBox="1"/>
          <p:nvPr/>
        </p:nvSpPr>
        <p:spPr>
          <a:xfrm>
            <a:off x="7425448" y="1972339"/>
            <a:ext cx="1090343" cy="40011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a:t>LBNF-2.4 MW Tau Nu</a:t>
            </a:r>
          </a:p>
        </p:txBody>
      </p:sp>
      <p:sp>
        <p:nvSpPr>
          <p:cNvPr id="115" name="TextBox 114"/>
          <p:cNvSpPr txBox="1"/>
          <p:nvPr/>
        </p:nvSpPr>
        <p:spPr>
          <a:xfrm>
            <a:off x="8071622" y="1336815"/>
            <a:ext cx="843778" cy="40011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a:t>Future Nu 4 MW</a:t>
            </a:r>
            <a:endParaRPr lang="en-US" sz="1000" dirty="0"/>
          </a:p>
        </p:txBody>
      </p:sp>
      <p:sp>
        <p:nvSpPr>
          <p:cNvPr id="118" name="TextBox 117"/>
          <p:cNvSpPr txBox="1"/>
          <p:nvPr/>
        </p:nvSpPr>
        <p:spPr>
          <a:xfrm>
            <a:off x="3493652" y="1745657"/>
            <a:ext cx="1245925"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Graphite Fin Studies</a:t>
            </a:r>
          </a:p>
        </p:txBody>
      </p:sp>
      <p:cxnSp>
        <p:nvCxnSpPr>
          <p:cNvPr id="119" name="Straight Arrow Connector 118"/>
          <p:cNvCxnSpPr>
            <a:stCxn id="118" idx="3"/>
          </p:cNvCxnSpPr>
          <p:nvPr/>
        </p:nvCxnSpPr>
        <p:spPr>
          <a:xfrm>
            <a:off x="4739577" y="1976490"/>
            <a:ext cx="1162834" cy="284054"/>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21" name="Straight Arrow Connector 120"/>
          <p:cNvCxnSpPr>
            <a:stCxn id="118" idx="3"/>
          </p:cNvCxnSpPr>
          <p:nvPr/>
        </p:nvCxnSpPr>
        <p:spPr>
          <a:xfrm>
            <a:off x="4739577" y="1976490"/>
            <a:ext cx="1169045" cy="537527"/>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130" name="Rectangle 129"/>
          <p:cNvSpPr/>
          <p:nvPr/>
        </p:nvSpPr>
        <p:spPr>
          <a:xfrm>
            <a:off x="6013723" y="2473360"/>
            <a:ext cx="100584" cy="10058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1" name="Rectangle 130"/>
          <p:cNvSpPr/>
          <p:nvPr/>
        </p:nvSpPr>
        <p:spPr>
          <a:xfrm>
            <a:off x="5947135" y="2253016"/>
            <a:ext cx="100584" cy="10058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998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9" grpId="0" animBg="1"/>
      <p:bldP spid="11" grpId="0" animBg="1"/>
      <p:bldP spid="12" grpId="0" animBg="1"/>
      <p:bldP spid="14" grpId="0" animBg="1"/>
      <p:bldP spid="10" grpId="0" animBg="1"/>
      <p:bldP spid="15" grpId="0" animBg="1"/>
      <p:bldP spid="46" grpId="0" animBg="1"/>
      <p:bldP spid="1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116" y="250518"/>
            <a:ext cx="6759094" cy="553998"/>
          </a:xfrm>
          <a:prstGeom prst="rect">
            <a:avLst/>
          </a:prstGeom>
          <a:noFill/>
        </p:spPr>
        <p:txBody>
          <a:bodyPr wrap="none" rtlCol="0">
            <a:spAutoFit/>
          </a:bodyPr>
          <a:lstStyle/>
          <a:p>
            <a:r>
              <a:rPr lang="en-US" sz="3000" b="1" dirty="0">
                <a:solidFill>
                  <a:srgbClr val="004C97"/>
                </a:solidFill>
                <a:latin typeface="Helvetica"/>
                <a:cs typeface="Helvetica"/>
              </a:rPr>
              <a:t>Nu Targetry Future </a:t>
            </a:r>
            <a:r>
              <a:rPr lang="en-US" sz="3000" b="1" dirty="0" err="1">
                <a:solidFill>
                  <a:srgbClr val="004C97"/>
                </a:solidFill>
                <a:latin typeface="Helvetica"/>
                <a:cs typeface="Helvetica"/>
              </a:rPr>
              <a:t>HiRadMat</a:t>
            </a:r>
            <a:r>
              <a:rPr lang="en-US" sz="3000" b="1" dirty="0">
                <a:solidFill>
                  <a:srgbClr val="004C97"/>
                </a:solidFill>
                <a:latin typeface="Helvetica"/>
                <a:cs typeface="Helvetica"/>
              </a:rPr>
              <a:t> Needs</a:t>
            </a:r>
          </a:p>
        </p:txBody>
      </p:sp>
      <p:sp>
        <p:nvSpPr>
          <p:cNvPr id="7" name="TextBox 6"/>
          <p:cNvSpPr txBox="1"/>
          <p:nvPr/>
        </p:nvSpPr>
        <p:spPr>
          <a:xfrm>
            <a:off x="496931" y="920477"/>
            <a:ext cx="7610006" cy="5542953"/>
          </a:xfrm>
          <a:prstGeom prst="rect">
            <a:avLst/>
          </a:prstGeom>
          <a:noFill/>
        </p:spPr>
        <p:txBody>
          <a:bodyPr wrap="square" rtlCol="0">
            <a:normAutofit lnSpcReduction="10000"/>
          </a:bodyPr>
          <a:lstStyle/>
          <a:p>
            <a:pPr marL="285750" indent="-285750">
              <a:spcAft>
                <a:spcPts val="1200"/>
              </a:spcAft>
              <a:buFont typeface="Arial" panose="020B0604020202020204" pitchFamily="34" charset="0"/>
              <a:buChar char="•"/>
            </a:pPr>
            <a:r>
              <a:rPr lang="en-US" sz="1800" dirty="0">
                <a:solidFill>
                  <a:srgbClr val="000000"/>
                </a:solidFill>
                <a:latin typeface="Helvetica"/>
                <a:cs typeface="Helvetica"/>
              </a:rPr>
              <a:t>Higher DPA irradiated materials thermal shock testing</a:t>
            </a:r>
          </a:p>
          <a:p>
            <a:pPr marL="285750" indent="-285750">
              <a:spcAft>
                <a:spcPts val="1200"/>
              </a:spcAft>
              <a:buFont typeface="Arial" panose="020B0604020202020204" pitchFamily="34" charset="0"/>
              <a:buChar char="•"/>
            </a:pPr>
            <a:r>
              <a:rPr lang="en-US" sz="1800" dirty="0">
                <a:solidFill>
                  <a:srgbClr val="000000"/>
                </a:solidFill>
                <a:latin typeface="Helvetica"/>
                <a:cs typeface="Helvetica"/>
              </a:rPr>
              <a:t>Higher protons per pulse</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Enables 40% larger beam sigma while preserving required high fluence per pulse</a:t>
            </a:r>
          </a:p>
          <a:p>
            <a:pPr marL="285750" indent="-285750">
              <a:spcAft>
                <a:spcPts val="1200"/>
              </a:spcAft>
              <a:buFont typeface="Arial" panose="020B0604020202020204" pitchFamily="34" charset="0"/>
              <a:buChar char="•"/>
            </a:pPr>
            <a:r>
              <a:rPr lang="en-US" sz="1800" dirty="0">
                <a:solidFill>
                  <a:srgbClr val="000000"/>
                </a:solidFill>
                <a:latin typeface="Helvetica"/>
                <a:cs typeface="Helvetica"/>
              </a:rPr>
              <a:t>Elevated temperature testing</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Important to test thermal shock at prototypical operating conditions, especially to evaluate impact of radiation damage</a:t>
            </a:r>
          </a:p>
          <a:p>
            <a:pPr marL="285750" indent="-285750">
              <a:spcAft>
                <a:spcPts val="1200"/>
              </a:spcAft>
              <a:buFont typeface="Arial" panose="020B0604020202020204" pitchFamily="34" charset="0"/>
              <a:buChar char="•"/>
            </a:pPr>
            <a:r>
              <a:rPr lang="en-US" sz="1800" dirty="0">
                <a:solidFill>
                  <a:srgbClr val="000000"/>
                </a:solidFill>
                <a:latin typeface="Helvetica"/>
                <a:cs typeface="Helvetica"/>
              </a:rPr>
              <a:t>Pinpoint beam position accuracy</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Pre-cracked specimens (crack propagation)</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Match pre-irradiated small beam spot (&lt; 0.5 mm) to replicate radial gradient in radiation modified material properties</a:t>
            </a:r>
          </a:p>
          <a:p>
            <a:pPr marL="285750" indent="-285750">
              <a:spcAft>
                <a:spcPts val="1200"/>
              </a:spcAft>
              <a:buFont typeface="Arial" panose="020B0604020202020204" pitchFamily="34" charset="0"/>
              <a:buChar char="•"/>
            </a:pPr>
            <a:r>
              <a:rPr lang="en-US" sz="1800" dirty="0">
                <a:solidFill>
                  <a:srgbClr val="000000"/>
                </a:solidFill>
                <a:latin typeface="Helvetica"/>
                <a:cs typeface="Helvetica"/>
              </a:rPr>
              <a:t>More Novel materials and target concepts</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Advances in materials and fabrication require constant evaluation</a:t>
            </a:r>
          </a:p>
          <a:p>
            <a:pPr marL="742950" lvl="1" indent="-285750">
              <a:spcAft>
                <a:spcPts val="1200"/>
              </a:spcAft>
              <a:buFont typeface="Arial" panose="020B0604020202020204" pitchFamily="34" charset="0"/>
              <a:buChar char="•"/>
            </a:pPr>
            <a:r>
              <a:rPr lang="en-US" sz="1800" dirty="0">
                <a:solidFill>
                  <a:srgbClr val="000000"/>
                </a:solidFill>
                <a:latin typeface="Helvetica"/>
                <a:cs typeface="Helvetica"/>
              </a:rPr>
              <a:t>Stress-wave diffusion/dampening concepts</a:t>
            </a:r>
          </a:p>
          <a:p>
            <a:pPr marL="742950" lvl="1" indent="-285750">
              <a:spcAft>
                <a:spcPts val="1200"/>
              </a:spcAft>
              <a:buFont typeface="Arial" panose="020B0604020202020204" pitchFamily="34" charset="0"/>
              <a:buChar char="•"/>
            </a:pPr>
            <a:endParaRPr lang="en-US" sz="1800" dirty="0">
              <a:solidFill>
                <a:srgbClr val="000000"/>
              </a:solidFill>
              <a:latin typeface="Helvetica"/>
              <a:cs typeface="Helvetica"/>
            </a:endParaRPr>
          </a:p>
        </p:txBody>
      </p:sp>
    </p:spTree>
    <p:extLst>
      <p:ext uri="{BB962C8B-B14F-4D97-AF65-F5344CB8AC3E}">
        <p14:creationId xmlns:p14="http://schemas.microsoft.com/office/powerpoint/2010/main" val="22702351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AC901-ED16-6C4E-B8F9-3902C1B99DB6}"/>
              </a:ext>
            </a:extLst>
          </p:cNvPr>
          <p:cNvSpPr>
            <a:spLocks noGrp="1"/>
          </p:cNvSpPr>
          <p:nvPr>
            <p:ph type="title"/>
          </p:nvPr>
        </p:nvSpPr>
        <p:spPr/>
        <p:txBody>
          <a:bodyPr/>
          <a:lstStyle/>
          <a:p>
            <a:r>
              <a:rPr lang="en-US" dirty="0"/>
              <a:t>Nu and Muon Related LOI’s</a:t>
            </a:r>
          </a:p>
        </p:txBody>
      </p:sp>
      <p:sp>
        <p:nvSpPr>
          <p:cNvPr id="3" name="Content Placeholder 2">
            <a:extLst>
              <a:ext uri="{FF2B5EF4-FFF2-40B4-BE49-F238E27FC236}">
                <a16:creationId xmlns:a16="http://schemas.microsoft.com/office/drawing/2014/main" id="{D3996E5F-A9E8-9843-85B8-9BAA280A5318}"/>
              </a:ext>
            </a:extLst>
          </p:cNvPr>
          <p:cNvSpPr>
            <a:spLocks noGrp="1"/>
          </p:cNvSpPr>
          <p:nvPr>
            <p:ph idx="1"/>
          </p:nvPr>
        </p:nvSpPr>
        <p:spPr/>
        <p:txBody>
          <a:bodyPr/>
          <a:lstStyle/>
          <a:p>
            <a:r>
              <a:rPr lang="en-US" dirty="0"/>
              <a:t>RaDIATE Collaboration – P. Hurh</a:t>
            </a:r>
          </a:p>
          <a:p>
            <a:r>
              <a:rPr lang="en-US" dirty="0"/>
              <a:t>J-PARC-KEK Nu beam – T. </a:t>
            </a:r>
            <a:r>
              <a:rPr lang="en-US" dirty="0" err="1"/>
              <a:t>Nakadaira</a:t>
            </a:r>
            <a:r>
              <a:rPr lang="en-US" dirty="0"/>
              <a:t>/T. Ishida</a:t>
            </a:r>
          </a:p>
          <a:p>
            <a:r>
              <a:rPr lang="en-US" dirty="0"/>
              <a:t>STFC-RAL Powder Targets – C. </a:t>
            </a:r>
            <a:r>
              <a:rPr lang="en-US" dirty="0" err="1"/>
              <a:t>Densham</a:t>
            </a:r>
            <a:endParaRPr lang="en-US" dirty="0"/>
          </a:p>
          <a:p>
            <a:r>
              <a:rPr lang="en-US" dirty="0"/>
              <a:t>J-PARC-KEK Muon production – S. </a:t>
            </a:r>
            <a:r>
              <a:rPr lang="en-US" dirty="0" err="1"/>
              <a:t>Makimura</a:t>
            </a:r>
            <a:endParaRPr lang="en-US" dirty="0"/>
          </a:p>
          <a:p>
            <a:r>
              <a:rPr lang="en-US" dirty="0"/>
              <a:t>INFN LEMMA Muon Collider – G. </a:t>
            </a:r>
            <a:r>
              <a:rPr lang="en-US" dirty="0" err="1"/>
              <a:t>Cesarini</a:t>
            </a:r>
            <a:endParaRPr lang="en-US" dirty="0"/>
          </a:p>
        </p:txBody>
      </p:sp>
    </p:spTree>
    <p:extLst>
      <p:ext uri="{BB962C8B-B14F-4D97-AF65-F5344CB8AC3E}">
        <p14:creationId xmlns:p14="http://schemas.microsoft.com/office/powerpoint/2010/main" val="2882540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bwMode="auto">
          <a:xfrm>
            <a:off x="3002035" y="2809051"/>
            <a:ext cx="6022641" cy="783193"/>
          </a:xfrm>
          <a:prstGeom prst="roundRect">
            <a:avLst/>
          </a:prstGeom>
          <a:solidFill>
            <a:srgbClr val="FFFF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fontAlgn="base">
              <a:spcBef>
                <a:spcPct val="0"/>
              </a:spcBef>
              <a:spcAft>
                <a:spcPct val="0"/>
              </a:spcAft>
            </a:pPr>
            <a:r>
              <a:rPr lang="en-US" altLang="ja-JP" sz="2000" dirty="0">
                <a:solidFill>
                  <a:srgbClr val="FF0000"/>
                </a:solidFill>
                <a:effectLst>
                  <a:outerShdw blurRad="38100" dist="38100" dir="2700000" algn="tl">
                    <a:srgbClr val="000000">
                      <a:alpha val="43137"/>
                    </a:srgbClr>
                  </a:outerShdw>
                </a:effectLst>
                <a:latin typeface="Calibri" charset="0"/>
                <a:ea typeface="Calibri" charset="0"/>
                <a:cs typeface="Calibri" charset="0"/>
              </a:rPr>
              <a:t> </a:t>
            </a:r>
            <a:r>
              <a:rPr lang="en-US" altLang="ja-JP" sz="2000" dirty="0">
                <a:solidFill>
                  <a:srgbClr val="FF0000"/>
                </a:solidFill>
                <a:latin typeface="Calibri" charset="0"/>
                <a:ea typeface="Calibri" charset="0"/>
                <a:cs typeface="Calibri" charset="0"/>
              </a:rPr>
              <a:t>In 2017, MoU revision has counted J-PARC (KEK+JAEA) &amp; CERN as official participants</a:t>
            </a:r>
            <a:endParaRPr kumimoji="1" lang="ja-JP" altLang="en-US" sz="2000" b="0" i="0" u="none" strike="noStrike" cap="none" normalizeH="0" baseline="0" dirty="0">
              <a:ln>
                <a:noFill/>
              </a:ln>
              <a:solidFill>
                <a:schemeClr val="tx1"/>
              </a:solidFill>
              <a:latin typeface="Calibri" charset="0"/>
              <a:ea typeface="Calibri" charset="0"/>
              <a:cs typeface="Calibri" charset="0"/>
            </a:endParaRPr>
          </a:p>
        </p:txBody>
      </p:sp>
      <p:pic>
        <p:nvPicPr>
          <p:cNvPr id="14" name="図 1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1635" y="1200859"/>
            <a:ext cx="2088776" cy="2030754"/>
          </a:xfrm>
          <a:prstGeom prst="rect">
            <a:avLst/>
          </a:prstGeom>
        </p:spPr>
      </p:pic>
      <p:sp>
        <p:nvSpPr>
          <p:cNvPr id="8" name="TextBox 7"/>
          <p:cNvSpPr txBox="1"/>
          <p:nvPr/>
        </p:nvSpPr>
        <p:spPr>
          <a:xfrm>
            <a:off x="0" y="-2652"/>
            <a:ext cx="9144000" cy="995099"/>
          </a:xfrm>
          <a:prstGeom prst="rect">
            <a:avLst/>
          </a:prstGeom>
          <a:solidFill>
            <a:srgbClr val="0066FF"/>
          </a:solidFill>
          <a:effectLst>
            <a:outerShdw blurRad="50800" dist="38100" dir="2700000" algn="tl" rotWithShape="0">
              <a:srgbClr val="000000">
                <a:alpha val="43000"/>
              </a:srgbClr>
            </a:outerShdw>
          </a:effectLst>
        </p:spPr>
        <p:txBody>
          <a:bodyPr wrap="square" lIns="1371600" rIns="1371600" rtlCol="0">
            <a:noAutofit/>
          </a:bodyPr>
          <a:lstStyle/>
          <a:p>
            <a:pPr algn="dist" fontAlgn="base">
              <a:spcBef>
                <a:spcPct val="0"/>
              </a:spcBef>
              <a:spcAft>
                <a:spcPct val="0"/>
              </a:spcAft>
            </a:pPr>
            <a:r>
              <a:rPr lang="en-US" sz="3600" dirty="0">
                <a:solidFill>
                  <a:srgbClr val="FFFFFF"/>
                </a:solidFill>
                <a:effectLst>
                  <a:glow rad="165100">
                    <a:srgbClr val="FFF367">
                      <a:alpha val="65000"/>
                    </a:srgbClr>
                  </a:glow>
                </a:effectLst>
                <a:latin typeface="Calibri" charset="0"/>
                <a:ea typeface="Calibri" charset="0"/>
                <a:cs typeface="Calibri" charset="0"/>
              </a:rPr>
              <a:t>  R</a:t>
            </a:r>
            <a:r>
              <a:rPr lang="ja-JP" altLang="en-US" sz="3600" dirty="0">
                <a:solidFill>
                  <a:srgbClr val="FFFFFF"/>
                </a:solidFill>
                <a:effectLst>
                  <a:glow rad="165100">
                    <a:srgbClr val="FFF367">
                      <a:alpha val="65000"/>
                    </a:srgbClr>
                  </a:glow>
                </a:effectLst>
                <a:latin typeface="Calibri" charset="0"/>
                <a:ea typeface="Calibri" charset="0"/>
                <a:cs typeface="Calibri" charset="0"/>
              </a:rPr>
              <a:t> </a:t>
            </a:r>
            <a:r>
              <a:rPr lang="en-US" sz="3600" dirty="0">
                <a:solidFill>
                  <a:srgbClr val="FFFFFF"/>
                </a:solidFill>
                <a:effectLst>
                  <a:glow rad="165100">
                    <a:srgbClr val="FFF367">
                      <a:alpha val="65000"/>
                    </a:srgbClr>
                  </a:glow>
                </a:effectLst>
                <a:latin typeface="Calibri" charset="0"/>
                <a:ea typeface="Calibri" charset="0"/>
                <a:cs typeface="Calibri" charset="0"/>
              </a:rPr>
              <a:t>a D I A T E </a:t>
            </a:r>
            <a:r>
              <a:rPr lang="en-US" sz="3200" dirty="0">
                <a:solidFill>
                  <a:srgbClr val="FFFFFF"/>
                </a:solidFill>
                <a:latin typeface="Calibri" charset="0"/>
                <a:ea typeface="Calibri" charset="0"/>
                <a:cs typeface="Calibri" charset="0"/>
              </a:rPr>
              <a:t>Collaboration</a:t>
            </a:r>
          </a:p>
        </p:txBody>
      </p:sp>
      <p:sp>
        <p:nvSpPr>
          <p:cNvPr id="10" name="Rectangle 9"/>
          <p:cNvSpPr/>
          <p:nvPr/>
        </p:nvSpPr>
        <p:spPr>
          <a:xfrm>
            <a:off x="596731" y="3266947"/>
            <a:ext cx="1909497" cy="307777"/>
          </a:xfrm>
          <a:prstGeom prst="rect">
            <a:avLst/>
          </a:prstGeom>
        </p:spPr>
        <p:txBody>
          <a:bodyPr wrap="none">
            <a:spAutoFit/>
          </a:bodyPr>
          <a:lstStyle/>
          <a:p>
            <a:pPr fontAlgn="base">
              <a:spcBef>
                <a:spcPct val="0"/>
              </a:spcBef>
              <a:spcAft>
                <a:spcPct val="0"/>
              </a:spcAft>
            </a:pPr>
            <a:r>
              <a:rPr lang="en-US" sz="1400" dirty="0">
                <a:solidFill>
                  <a:srgbClr val="FFFF00"/>
                </a:solidFill>
                <a:latin typeface="Yu Gothic UI" panose="020B0500000000000000" pitchFamily="50" charset="-128"/>
                <a:ea typeface="Yu Gothic UI" panose="020B0500000000000000" pitchFamily="50" charset="-128"/>
                <a:hlinkClick r:id="rId3"/>
              </a:rPr>
              <a:t>http://radiate.fnal.gov</a:t>
            </a:r>
            <a:endParaRPr lang="en-US" sz="1400" dirty="0">
              <a:solidFill>
                <a:srgbClr val="FFFF00"/>
              </a:solidFill>
              <a:latin typeface="Yu Gothic UI" panose="020B0500000000000000" pitchFamily="50" charset="-128"/>
              <a:ea typeface="Yu Gothic UI" panose="020B0500000000000000" pitchFamily="50" charset="-128"/>
            </a:endParaRPr>
          </a:p>
        </p:txBody>
      </p:sp>
      <p:sp>
        <p:nvSpPr>
          <p:cNvPr id="11" name="Rectangle 10"/>
          <p:cNvSpPr/>
          <p:nvPr/>
        </p:nvSpPr>
        <p:spPr>
          <a:xfrm>
            <a:off x="2886391" y="1174542"/>
            <a:ext cx="6236001" cy="1600438"/>
          </a:xfrm>
          <a:prstGeom prst="rect">
            <a:avLst/>
          </a:prstGeom>
        </p:spPr>
        <p:txBody>
          <a:bodyPr wrap="square">
            <a:spAutoFit/>
          </a:bodyPr>
          <a:lstStyle/>
          <a:p>
            <a:pPr marL="457200" indent="-457200" fontAlgn="base">
              <a:spcBef>
                <a:spcPct val="0"/>
              </a:spcBef>
              <a:spcAft>
                <a:spcPct val="0"/>
              </a:spcAft>
              <a:buFont typeface="Wingdings" charset="2"/>
              <a:buChar char="§"/>
            </a:pPr>
            <a:r>
              <a:rPr lang="en-US" sz="1400" dirty="0">
                <a:solidFill>
                  <a:srgbClr val="006699"/>
                </a:solidFill>
                <a:latin typeface="Calibri" charset="0"/>
                <a:ea typeface="Calibri" charset="0"/>
                <a:cs typeface="Calibri" charset="0"/>
              </a:rPr>
              <a:t>To generate new and useful materials data for application within the accelerator and fission/fusion communities;</a:t>
            </a:r>
          </a:p>
          <a:p>
            <a:pPr marL="457200" indent="-457200" fontAlgn="base">
              <a:spcBef>
                <a:spcPct val="0"/>
              </a:spcBef>
              <a:spcAft>
                <a:spcPct val="0"/>
              </a:spcAft>
              <a:buFont typeface="Wingdings" charset="2"/>
              <a:buChar char="§"/>
            </a:pPr>
            <a:r>
              <a:rPr lang="en-US" sz="1400" dirty="0">
                <a:solidFill>
                  <a:srgbClr val="006699"/>
                </a:solidFill>
                <a:latin typeface="Calibri" charset="0"/>
                <a:ea typeface="Calibri" charset="0"/>
                <a:cs typeface="Calibri" charset="0"/>
              </a:rPr>
              <a:t>To recruit and develop new scientific and engineering experts who can cross the boundaries between these communities;</a:t>
            </a:r>
          </a:p>
          <a:p>
            <a:pPr marL="457200" indent="-457200" fontAlgn="base">
              <a:spcBef>
                <a:spcPct val="0"/>
              </a:spcBef>
              <a:spcAft>
                <a:spcPct val="0"/>
              </a:spcAft>
              <a:buFont typeface="Wingdings" charset="2"/>
              <a:buChar char="§"/>
            </a:pPr>
            <a:r>
              <a:rPr lang="en-US" sz="1400" dirty="0">
                <a:solidFill>
                  <a:srgbClr val="006699"/>
                </a:solidFill>
                <a:latin typeface="Calibri" charset="0"/>
                <a:ea typeface="Calibri" charset="0"/>
                <a:cs typeface="Calibri" charset="0"/>
              </a:rPr>
              <a:t>To initiate and coordinate a continuing synergy between research in these communities, benefitting both proton accelerator applications in science and industry and carbon-free energy technologies</a:t>
            </a:r>
          </a:p>
        </p:txBody>
      </p:sp>
      <p:sp>
        <p:nvSpPr>
          <p:cNvPr id="7" name="TextBox 6"/>
          <p:cNvSpPr txBox="1"/>
          <p:nvPr/>
        </p:nvSpPr>
        <p:spPr>
          <a:xfrm>
            <a:off x="587983" y="564046"/>
            <a:ext cx="8232648" cy="400110"/>
          </a:xfrm>
          <a:prstGeom prst="rect">
            <a:avLst/>
          </a:prstGeom>
          <a:noFill/>
        </p:spPr>
        <p:txBody>
          <a:bodyPr wrap="square" rtlCol="0">
            <a:spAutoFit/>
          </a:bodyPr>
          <a:lstStyle/>
          <a:p>
            <a:pPr algn="ctr" fontAlgn="base">
              <a:spcBef>
                <a:spcPct val="0"/>
              </a:spcBef>
              <a:spcAft>
                <a:spcPct val="0"/>
              </a:spcAft>
            </a:pPr>
            <a:r>
              <a:rPr lang="en-US" altLang="ja-JP" sz="2000" b="1" dirty="0">
                <a:solidFill>
                  <a:srgbClr val="FF0000"/>
                </a:solidFill>
                <a:latin typeface="Calibri" charset="0"/>
                <a:ea typeface="Calibri" charset="0"/>
                <a:cs typeface="Calibri" charset="0"/>
              </a:rPr>
              <a:t>Ra</a:t>
            </a:r>
            <a:r>
              <a:rPr lang="en-US" altLang="ja-JP" sz="2000" b="1" dirty="0">
                <a:solidFill>
                  <a:srgbClr val="FFFFFF"/>
                </a:solidFill>
                <a:latin typeface="Calibri" charset="0"/>
                <a:ea typeface="Calibri" charset="0"/>
                <a:cs typeface="Calibri" charset="0"/>
              </a:rPr>
              <a:t>diation</a:t>
            </a:r>
            <a:r>
              <a:rPr lang="en-US" altLang="ja-JP" sz="2000" b="1" dirty="0">
                <a:solidFill>
                  <a:srgbClr val="000000"/>
                </a:solidFill>
                <a:latin typeface="Calibri" charset="0"/>
                <a:ea typeface="Calibri" charset="0"/>
                <a:cs typeface="Calibri" charset="0"/>
              </a:rPr>
              <a:t> </a:t>
            </a:r>
            <a:r>
              <a:rPr lang="en-US" altLang="ja-JP" sz="2000" b="1" dirty="0">
                <a:solidFill>
                  <a:srgbClr val="FF0000"/>
                </a:solidFill>
                <a:latin typeface="Calibri" charset="0"/>
                <a:ea typeface="Calibri" charset="0"/>
                <a:cs typeface="Calibri" charset="0"/>
              </a:rPr>
              <a:t>D</a:t>
            </a:r>
            <a:r>
              <a:rPr lang="en-US" altLang="ja-JP" sz="2000" b="1" dirty="0">
                <a:solidFill>
                  <a:srgbClr val="FFFFFF"/>
                </a:solidFill>
                <a:latin typeface="Calibri" charset="0"/>
                <a:ea typeface="Calibri" charset="0"/>
                <a:cs typeface="Calibri" charset="0"/>
              </a:rPr>
              <a:t>amage</a:t>
            </a:r>
            <a:r>
              <a:rPr lang="en-US" altLang="ja-JP" sz="2000" b="1" dirty="0">
                <a:solidFill>
                  <a:srgbClr val="000000"/>
                </a:solidFill>
                <a:latin typeface="Calibri" charset="0"/>
                <a:ea typeface="Calibri" charset="0"/>
                <a:cs typeface="Calibri" charset="0"/>
              </a:rPr>
              <a:t> </a:t>
            </a:r>
            <a:r>
              <a:rPr lang="en-US" altLang="ja-JP" sz="2000" b="1" dirty="0">
                <a:solidFill>
                  <a:srgbClr val="FF0000"/>
                </a:solidFill>
                <a:latin typeface="Calibri" charset="0"/>
                <a:ea typeface="Calibri" charset="0"/>
                <a:cs typeface="Calibri" charset="0"/>
              </a:rPr>
              <a:t>I</a:t>
            </a:r>
            <a:r>
              <a:rPr lang="en-US" altLang="ja-JP" sz="2000" b="1" dirty="0">
                <a:solidFill>
                  <a:srgbClr val="FFFFFF"/>
                </a:solidFill>
                <a:latin typeface="Calibri" charset="0"/>
                <a:ea typeface="Calibri" charset="0"/>
                <a:cs typeface="Calibri" charset="0"/>
              </a:rPr>
              <a:t>n</a:t>
            </a:r>
            <a:r>
              <a:rPr lang="en-US" altLang="ja-JP" sz="2000" b="1" dirty="0">
                <a:solidFill>
                  <a:srgbClr val="000000"/>
                </a:solidFill>
                <a:latin typeface="Calibri" charset="0"/>
                <a:ea typeface="Calibri" charset="0"/>
                <a:cs typeface="Calibri" charset="0"/>
              </a:rPr>
              <a:t> </a:t>
            </a:r>
            <a:r>
              <a:rPr lang="en-US" altLang="ja-JP" sz="2000" b="1" dirty="0">
                <a:solidFill>
                  <a:srgbClr val="FF0000"/>
                </a:solidFill>
                <a:latin typeface="Calibri" charset="0"/>
                <a:ea typeface="Calibri" charset="0"/>
                <a:cs typeface="Calibri" charset="0"/>
              </a:rPr>
              <a:t>A</a:t>
            </a:r>
            <a:r>
              <a:rPr lang="en-US" altLang="ja-JP" sz="2000" b="1" dirty="0">
                <a:solidFill>
                  <a:srgbClr val="FFFFFF"/>
                </a:solidFill>
                <a:latin typeface="Calibri" charset="0"/>
                <a:ea typeface="Calibri" charset="0"/>
                <a:cs typeface="Calibri" charset="0"/>
              </a:rPr>
              <a:t>ccelerator </a:t>
            </a:r>
            <a:r>
              <a:rPr lang="en-US" altLang="ja-JP" sz="2000" b="1" dirty="0">
                <a:solidFill>
                  <a:srgbClr val="FF0000"/>
                </a:solidFill>
                <a:latin typeface="Calibri" charset="0"/>
                <a:ea typeface="Calibri" charset="0"/>
                <a:cs typeface="Calibri" charset="0"/>
              </a:rPr>
              <a:t>T</a:t>
            </a:r>
            <a:r>
              <a:rPr lang="en-US" altLang="ja-JP" sz="2000" b="1" dirty="0">
                <a:solidFill>
                  <a:srgbClr val="FFFFFF"/>
                </a:solidFill>
                <a:latin typeface="Calibri" charset="0"/>
                <a:ea typeface="Calibri" charset="0"/>
                <a:cs typeface="Calibri" charset="0"/>
              </a:rPr>
              <a:t>arget</a:t>
            </a:r>
            <a:r>
              <a:rPr lang="en-US" altLang="ja-JP" sz="2000" b="1" dirty="0">
                <a:solidFill>
                  <a:srgbClr val="000000"/>
                </a:solidFill>
                <a:latin typeface="Calibri" charset="0"/>
                <a:ea typeface="Calibri" charset="0"/>
                <a:cs typeface="Calibri" charset="0"/>
              </a:rPr>
              <a:t> </a:t>
            </a:r>
            <a:r>
              <a:rPr lang="en-US" altLang="ja-JP" sz="2000" b="1" dirty="0">
                <a:solidFill>
                  <a:srgbClr val="FF0000"/>
                </a:solidFill>
                <a:latin typeface="Calibri" charset="0"/>
                <a:ea typeface="Calibri" charset="0"/>
                <a:cs typeface="Calibri" charset="0"/>
              </a:rPr>
              <a:t>E</a:t>
            </a:r>
            <a:r>
              <a:rPr lang="en-US" altLang="ja-JP" sz="2000" b="1" dirty="0">
                <a:solidFill>
                  <a:srgbClr val="FFFFFF"/>
                </a:solidFill>
                <a:latin typeface="Calibri" charset="0"/>
                <a:ea typeface="Calibri" charset="0"/>
                <a:cs typeface="Calibri" charset="0"/>
              </a:rPr>
              <a:t>nvironments</a:t>
            </a:r>
            <a:r>
              <a:rPr lang="en-US" altLang="ja-JP" sz="2000" b="1" dirty="0">
                <a:solidFill>
                  <a:srgbClr val="000000"/>
                </a:solidFill>
                <a:latin typeface="Calibri" charset="0"/>
                <a:ea typeface="Calibri" charset="0"/>
                <a:cs typeface="Calibri" charset="0"/>
              </a:rPr>
              <a:t> </a:t>
            </a:r>
          </a:p>
        </p:txBody>
      </p:sp>
      <p:pic>
        <p:nvPicPr>
          <p:cNvPr id="15" name="図 14"/>
          <p:cNvPicPr>
            <a:picLocks noChangeAspect="1"/>
          </p:cNvPicPr>
          <p:nvPr/>
        </p:nvPicPr>
        <p:blipFill rotWithShape="1">
          <a:blip r:embed="rId4" cstate="hqprint">
            <a:extLst>
              <a:ext uri="{28A0092B-C50C-407E-A947-70E740481C1C}">
                <a14:useLocalDpi xmlns:a14="http://schemas.microsoft.com/office/drawing/2010/main"/>
              </a:ext>
            </a:extLst>
          </a:blip>
          <a:srcRect b="-5364"/>
          <a:stretch/>
        </p:blipFill>
        <p:spPr>
          <a:xfrm>
            <a:off x="2278069" y="1187998"/>
            <a:ext cx="518995" cy="518994"/>
          </a:xfrm>
          <a:prstGeom prst="rect">
            <a:avLst/>
          </a:prstGeom>
        </p:spPr>
      </p:pic>
      <p:grpSp>
        <p:nvGrpSpPr>
          <p:cNvPr id="16" name="グループ化 15"/>
          <p:cNvGrpSpPr/>
          <p:nvPr/>
        </p:nvGrpSpPr>
        <p:grpSpPr>
          <a:xfrm>
            <a:off x="2179378" y="1741724"/>
            <a:ext cx="715976" cy="1453532"/>
            <a:chOff x="2512557" y="3572662"/>
            <a:chExt cx="547331" cy="1111162"/>
          </a:xfrm>
        </p:grpSpPr>
        <p:pic>
          <p:nvPicPr>
            <p:cNvPr id="24" name="図 2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536624" y="3595092"/>
              <a:ext cx="503372" cy="503371"/>
            </a:xfrm>
            <a:prstGeom prst="rect">
              <a:avLst/>
            </a:prstGeom>
          </p:spPr>
        </p:pic>
        <p:pic>
          <p:nvPicPr>
            <p:cNvPr id="25" name="図 2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17188" y="4185448"/>
              <a:ext cx="535848" cy="498376"/>
            </a:xfrm>
            <a:prstGeom prst="rect">
              <a:avLst/>
            </a:prstGeom>
          </p:spPr>
        </p:pic>
        <p:sp>
          <p:nvSpPr>
            <p:cNvPr id="26" name="角丸四角形 25"/>
            <p:cNvSpPr/>
            <p:nvPr/>
          </p:nvSpPr>
          <p:spPr bwMode="auto">
            <a:xfrm>
              <a:off x="2512557" y="3572662"/>
              <a:ext cx="547331" cy="1100815"/>
            </a:xfrm>
            <a:prstGeom prst="roundRect">
              <a:avLst>
                <a:gd name="adj" fmla="val 8854"/>
              </a:avLst>
            </a:prstGeom>
            <a:noFill/>
            <a:ln w="28575" cap="flat" cmpd="sng" algn="ctr">
              <a:solidFill>
                <a:srgbClr val="FF505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base">
                <a:spcBef>
                  <a:spcPct val="0"/>
                </a:spcBef>
                <a:spcAft>
                  <a:spcPct val="0"/>
                </a:spcAft>
              </a:pPr>
              <a:endParaRPr lang="ja-JP" altLang="en-US">
                <a:solidFill>
                  <a:srgbClr val="000000"/>
                </a:solidFill>
              </a:endParaRPr>
            </a:p>
          </p:txBody>
        </p:sp>
      </p:grpSp>
      <p:pic>
        <p:nvPicPr>
          <p:cNvPr id="4" name="図 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118939" y="3663704"/>
            <a:ext cx="3466363" cy="2773090"/>
          </a:xfrm>
          <a:prstGeom prst="rect">
            <a:avLst/>
          </a:prstGeom>
          <a:ln>
            <a:noFill/>
          </a:ln>
          <a:effectLst>
            <a:outerShdw blurRad="292100" dist="139700" dir="2700000" algn="tl" rotWithShape="0">
              <a:srgbClr val="333333">
                <a:alpha val="65000"/>
              </a:srgbClr>
            </a:outerShdw>
          </a:effectLst>
        </p:spPr>
      </p:pic>
      <p:grpSp>
        <p:nvGrpSpPr>
          <p:cNvPr id="17" name="グループ化 16"/>
          <p:cNvGrpSpPr/>
          <p:nvPr/>
        </p:nvGrpSpPr>
        <p:grpSpPr>
          <a:xfrm>
            <a:off x="242997" y="3663703"/>
            <a:ext cx="4470645" cy="2776167"/>
            <a:chOff x="242997" y="3663703"/>
            <a:chExt cx="4470645" cy="2776167"/>
          </a:xfrm>
        </p:grpSpPr>
        <p:grpSp>
          <p:nvGrpSpPr>
            <p:cNvPr id="13" name="グループ化 12"/>
            <p:cNvGrpSpPr/>
            <p:nvPr/>
          </p:nvGrpSpPr>
          <p:grpSpPr>
            <a:xfrm>
              <a:off x="426824" y="3663703"/>
              <a:ext cx="4286818" cy="2776167"/>
              <a:chOff x="426824" y="3663703"/>
              <a:chExt cx="4286818" cy="2776167"/>
            </a:xfrm>
          </p:grpSpPr>
          <p:pic>
            <p:nvPicPr>
              <p:cNvPr id="5" name="図 4"/>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426824" y="3663703"/>
                <a:ext cx="4225858" cy="2773091"/>
              </a:xfrm>
              <a:prstGeom prst="rect">
                <a:avLst/>
              </a:prstGeom>
              <a:ln>
                <a:noFill/>
              </a:ln>
              <a:effectLst>
                <a:outerShdw blurRad="292100" dist="139700" dir="2700000" algn="tl" rotWithShape="0">
                  <a:srgbClr val="333333">
                    <a:alpha val="65000"/>
                  </a:srgbClr>
                </a:outerShdw>
              </a:effectLst>
            </p:spPr>
          </p:pic>
          <p:sp>
            <p:nvSpPr>
              <p:cNvPr id="12" name="テキスト ボックス 11"/>
              <p:cNvSpPr txBox="1"/>
              <p:nvPr/>
            </p:nvSpPr>
            <p:spPr>
              <a:xfrm>
                <a:off x="2525735" y="6132093"/>
                <a:ext cx="2187907" cy="307777"/>
              </a:xfrm>
              <a:prstGeom prst="rect">
                <a:avLst/>
              </a:prstGeom>
              <a:noFill/>
            </p:spPr>
            <p:txBody>
              <a:bodyPr wrap="none" rtlCol="0">
                <a:spAutoFit/>
              </a:bodyPr>
              <a:lstStyle/>
              <a:p>
                <a:r>
                  <a:rPr kumimoji="1" lang="en-US" altLang="ja-JP" sz="1400" b="1" dirty="0">
                    <a:solidFill>
                      <a:srgbClr val="FFFF00"/>
                    </a:solidFill>
                    <a:effectLst>
                      <a:glow rad="101600">
                        <a:schemeClr val="accent4">
                          <a:satMod val="175000"/>
                          <a:alpha val="40000"/>
                        </a:schemeClr>
                      </a:glow>
                    </a:effectLst>
                  </a:rPr>
                  <a:t>@J-PARC, Sep.20, 2017</a:t>
                </a:r>
                <a:endParaRPr kumimoji="1" lang="ja-JP" altLang="en-US" sz="1400" b="1" dirty="0">
                  <a:solidFill>
                    <a:srgbClr val="FFFF00"/>
                  </a:solidFill>
                  <a:effectLst>
                    <a:glow rad="101600">
                      <a:schemeClr val="accent4">
                        <a:satMod val="175000"/>
                        <a:alpha val="40000"/>
                      </a:schemeClr>
                    </a:glow>
                  </a:effectLst>
                </a:endParaRPr>
              </a:p>
            </p:txBody>
          </p:sp>
        </p:grpSp>
        <p:sp>
          <p:nvSpPr>
            <p:cNvPr id="6" name="正方形/長方形 5"/>
            <p:cNvSpPr/>
            <p:nvPr/>
          </p:nvSpPr>
          <p:spPr>
            <a:xfrm>
              <a:off x="242997" y="4316472"/>
              <a:ext cx="639919" cy="338554"/>
            </a:xfrm>
            <a:prstGeom prst="rect">
              <a:avLst/>
            </a:prstGeom>
          </p:spPr>
          <p:txBody>
            <a:bodyPr wrap="none">
              <a:spAutoFit/>
            </a:bodyPr>
            <a:lstStyle/>
            <a:p>
              <a:r>
                <a:rPr lang="en-US" altLang="ja-JP" sz="1600" dirty="0">
                  <a:solidFill>
                    <a:srgbClr val="00CC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STFC</a:t>
              </a:r>
              <a:endParaRPr lang="ja-JP" altLang="en-US" sz="1600" dirty="0">
                <a:solidFill>
                  <a:srgbClr val="00CC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0" name="正方形/長方形 19"/>
            <p:cNvSpPr/>
            <p:nvPr/>
          </p:nvSpPr>
          <p:spPr>
            <a:xfrm>
              <a:off x="1178770" y="4165987"/>
              <a:ext cx="686406" cy="338554"/>
            </a:xfrm>
            <a:prstGeom prst="rect">
              <a:avLst/>
            </a:prstGeom>
          </p:spPr>
          <p:txBody>
            <a:bodyPr wrap="none">
              <a:spAutoFit/>
            </a:bodyPr>
            <a:lstStyle/>
            <a:p>
              <a:r>
                <a:rPr lang="en-US" altLang="ja-JP" sz="1600" dirty="0">
                  <a:solidFill>
                    <a:srgbClr val="FFFF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CERN</a:t>
              </a:r>
              <a:endParaRPr lang="ja-JP" altLang="en-US" sz="1600" dirty="0">
                <a:solidFill>
                  <a:srgbClr val="FFFF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1" name="正方形/長方形 20"/>
            <p:cNvSpPr/>
            <p:nvPr/>
          </p:nvSpPr>
          <p:spPr>
            <a:xfrm>
              <a:off x="2156760" y="4302554"/>
              <a:ext cx="595035" cy="338554"/>
            </a:xfrm>
            <a:prstGeom prst="rect">
              <a:avLst/>
            </a:prstGeom>
          </p:spPr>
          <p:txBody>
            <a:bodyPr wrap="none">
              <a:spAutoFit/>
            </a:bodyPr>
            <a:lstStyle/>
            <a:p>
              <a:r>
                <a:rPr lang="en-US" altLang="ja-JP" sz="1600" dirty="0">
                  <a:solidFill>
                    <a:srgbClr val="00CC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FRIB</a:t>
              </a:r>
              <a:endParaRPr lang="ja-JP" altLang="en-US" sz="1600" dirty="0">
                <a:solidFill>
                  <a:srgbClr val="00CC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2" name="正方形/長方形 21"/>
            <p:cNvSpPr/>
            <p:nvPr/>
          </p:nvSpPr>
          <p:spPr>
            <a:xfrm>
              <a:off x="2650817" y="4065851"/>
              <a:ext cx="702436" cy="338554"/>
            </a:xfrm>
            <a:prstGeom prst="rect">
              <a:avLst/>
            </a:prstGeom>
          </p:spPr>
          <p:txBody>
            <a:bodyPr wrap="none">
              <a:spAutoFit/>
            </a:bodyPr>
            <a:lstStyle/>
            <a:p>
              <a:r>
                <a:rPr lang="en-US" altLang="ja-JP" sz="1600" dirty="0">
                  <a:solidFill>
                    <a:srgbClr val="00CC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PNNL</a:t>
              </a:r>
              <a:endParaRPr lang="ja-JP" altLang="en-US" sz="1600" dirty="0">
                <a:solidFill>
                  <a:srgbClr val="00CC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3" name="正方形/長方形 22"/>
            <p:cNvSpPr/>
            <p:nvPr/>
          </p:nvSpPr>
          <p:spPr>
            <a:xfrm>
              <a:off x="4198757" y="4215610"/>
              <a:ext cx="514885" cy="338554"/>
            </a:xfrm>
            <a:prstGeom prst="rect">
              <a:avLst/>
            </a:prstGeom>
          </p:spPr>
          <p:txBody>
            <a:bodyPr wrap="none">
              <a:spAutoFit/>
            </a:bodyPr>
            <a:lstStyle/>
            <a:p>
              <a:r>
                <a:rPr lang="en-US" altLang="ja-JP" sz="1600" dirty="0">
                  <a:solidFill>
                    <a:srgbClr val="00CC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ESS</a:t>
              </a:r>
              <a:endParaRPr lang="ja-JP" altLang="en-US" sz="1600" dirty="0">
                <a:solidFill>
                  <a:srgbClr val="00CC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7" name="正方形/長方形 26"/>
            <p:cNvSpPr/>
            <p:nvPr/>
          </p:nvSpPr>
          <p:spPr>
            <a:xfrm>
              <a:off x="3857958" y="5006584"/>
              <a:ext cx="681597" cy="338554"/>
            </a:xfrm>
            <a:prstGeom prst="rect">
              <a:avLst/>
            </a:prstGeom>
          </p:spPr>
          <p:txBody>
            <a:bodyPr wrap="none">
              <a:spAutoFit/>
            </a:bodyPr>
            <a:lstStyle/>
            <a:p>
              <a:r>
                <a:rPr lang="en-US" altLang="ja-JP" sz="1600" dirty="0">
                  <a:solidFill>
                    <a:srgbClr val="00CC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FNAL</a:t>
              </a:r>
              <a:endParaRPr lang="ja-JP" altLang="en-US" sz="1600" dirty="0">
                <a:solidFill>
                  <a:srgbClr val="00CC00"/>
                </a:solidFill>
                <a:effectLst>
                  <a:glow rad="63500">
                    <a:schemeClr val="accent4">
                      <a:satMod val="175000"/>
                      <a:alpha val="40000"/>
                    </a:schemeClr>
                  </a:glow>
                  <a:outerShdw blurRad="38100" dist="38100" dir="2700000" algn="tl">
                    <a:srgbClr val="000000">
                      <a:alpha val="43137"/>
                    </a:srgbClr>
                  </a:outerShdw>
                </a:effectLst>
              </a:endParaRPr>
            </a:p>
          </p:txBody>
        </p:sp>
        <p:sp>
          <p:nvSpPr>
            <p:cNvPr id="28" name="正方形/長方形 27"/>
            <p:cNvSpPr/>
            <p:nvPr/>
          </p:nvSpPr>
          <p:spPr>
            <a:xfrm>
              <a:off x="423060" y="4969241"/>
              <a:ext cx="841897" cy="338554"/>
            </a:xfrm>
            <a:prstGeom prst="rect">
              <a:avLst/>
            </a:prstGeom>
          </p:spPr>
          <p:txBody>
            <a:bodyPr wrap="none">
              <a:spAutoFit/>
            </a:bodyPr>
            <a:lstStyle/>
            <a:p>
              <a:r>
                <a:rPr lang="en-US" altLang="ja-JP" sz="1600" dirty="0">
                  <a:solidFill>
                    <a:srgbClr val="FFFF00"/>
                  </a:solidFill>
                  <a:effectLst>
                    <a:glow rad="63500">
                      <a:schemeClr val="accent4">
                        <a:satMod val="175000"/>
                        <a:alpha val="40000"/>
                      </a:schemeClr>
                    </a:glow>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J-PARC</a:t>
              </a:r>
              <a:endParaRPr lang="ja-JP" altLang="en-US" sz="1600" dirty="0">
                <a:solidFill>
                  <a:srgbClr val="FFFF00"/>
                </a:solidFill>
                <a:effectLst>
                  <a:glow rad="63500">
                    <a:schemeClr val="accent4">
                      <a:satMod val="175000"/>
                      <a:alpha val="40000"/>
                    </a:schemeClr>
                  </a:glow>
                  <a:outerShdw blurRad="38100" dist="38100" dir="2700000" algn="tl">
                    <a:srgbClr val="000000">
                      <a:alpha val="43137"/>
                    </a:srgbClr>
                  </a:outerShdw>
                </a:effectLst>
              </a:endParaRPr>
            </a:p>
          </p:txBody>
        </p:sp>
      </p:grpSp>
      <p:sp>
        <p:nvSpPr>
          <p:cNvPr id="30" name="テキスト ボックス 29"/>
          <p:cNvSpPr txBox="1"/>
          <p:nvPr/>
        </p:nvSpPr>
        <p:spPr>
          <a:xfrm>
            <a:off x="6584690" y="6132093"/>
            <a:ext cx="2000612" cy="307777"/>
          </a:xfrm>
          <a:prstGeom prst="rect">
            <a:avLst/>
          </a:prstGeom>
          <a:noFill/>
        </p:spPr>
        <p:txBody>
          <a:bodyPr wrap="none" rtlCol="0">
            <a:spAutoFit/>
          </a:bodyPr>
          <a:lstStyle/>
          <a:p>
            <a:r>
              <a:rPr kumimoji="1" lang="en-US" altLang="ja-JP" sz="1400" b="1" dirty="0">
                <a:solidFill>
                  <a:srgbClr val="FFFF00"/>
                </a:solidFill>
                <a:effectLst>
                  <a:glow rad="139700">
                    <a:schemeClr val="accent4">
                      <a:satMod val="175000"/>
                      <a:alpha val="40000"/>
                    </a:schemeClr>
                  </a:glow>
                </a:effectLst>
              </a:rPr>
              <a:t>@</a:t>
            </a:r>
            <a:r>
              <a:rPr lang="en-US" altLang="ja-JP" sz="1400" b="1" dirty="0">
                <a:solidFill>
                  <a:srgbClr val="FFFF00"/>
                </a:solidFill>
                <a:effectLst>
                  <a:glow rad="139700">
                    <a:schemeClr val="accent4">
                      <a:satMod val="175000"/>
                      <a:alpha val="40000"/>
                    </a:schemeClr>
                  </a:glow>
                </a:effectLst>
              </a:rPr>
              <a:t>FNAL</a:t>
            </a:r>
            <a:r>
              <a:rPr kumimoji="1" lang="en-US" altLang="ja-JP" sz="1400" b="1" dirty="0">
                <a:solidFill>
                  <a:srgbClr val="FFFF00"/>
                </a:solidFill>
                <a:effectLst>
                  <a:glow rad="139700">
                    <a:schemeClr val="accent4">
                      <a:satMod val="175000"/>
                      <a:alpha val="40000"/>
                    </a:schemeClr>
                  </a:glow>
                </a:effectLst>
              </a:rPr>
              <a:t>, Dec.11, 2017</a:t>
            </a:r>
            <a:endParaRPr kumimoji="1" lang="ja-JP" altLang="en-US" sz="1400" b="1" dirty="0">
              <a:solidFill>
                <a:srgbClr val="FFFF00"/>
              </a:solidFill>
              <a:effectLst>
                <a:glow rad="139700">
                  <a:schemeClr val="accent4">
                    <a:satMod val="175000"/>
                    <a:alpha val="40000"/>
                  </a:schemeClr>
                </a:glow>
              </a:effectLst>
            </a:endParaRPr>
          </a:p>
        </p:txBody>
      </p:sp>
      <p:pic>
        <p:nvPicPr>
          <p:cNvPr id="18" name="図 17"/>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88154" y="33867"/>
            <a:ext cx="693514" cy="886644"/>
          </a:xfrm>
          <a:prstGeom prst="rect">
            <a:avLst/>
          </a:prstGeom>
        </p:spPr>
      </p:pic>
    </p:spTree>
    <p:extLst>
      <p:ext uri="{BB962C8B-B14F-4D97-AF65-F5344CB8AC3E}">
        <p14:creationId xmlns:p14="http://schemas.microsoft.com/office/powerpoint/2010/main" val="1782256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Nobel of Neutrinos</a:t>
            </a:r>
          </a:p>
        </p:txBody>
      </p:sp>
      <p:sp>
        <p:nvSpPr>
          <p:cNvPr id="3" name="Content Placeholder 2"/>
          <p:cNvSpPr>
            <a:spLocks noGrp="1"/>
          </p:cNvSpPr>
          <p:nvPr>
            <p:ph idx="1"/>
          </p:nvPr>
        </p:nvSpPr>
        <p:spPr>
          <a:xfrm>
            <a:off x="101601" y="1043046"/>
            <a:ext cx="4956205" cy="4987867"/>
          </a:xfrm>
        </p:spPr>
        <p:txBody>
          <a:bodyPr/>
          <a:lstStyle/>
          <a:p>
            <a:r>
              <a:rPr lang="en-US" dirty="0"/>
              <a:t>Cosmic Neutrinos (solar, atmospheric, and supernovae) discovered over several decades, Nobel in 2002 for </a:t>
            </a:r>
            <a:r>
              <a:rPr lang="en-US" dirty="0" err="1"/>
              <a:t>Koshiba</a:t>
            </a:r>
            <a:r>
              <a:rPr lang="en-US" dirty="0"/>
              <a:t> &amp; Davis</a:t>
            </a:r>
          </a:p>
          <a:p>
            <a:endParaRPr lang="en-US" dirty="0"/>
          </a:p>
          <a:p>
            <a:r>
              <a:rPr lang="en-US" dirty="0"/>
              <a:t>2015 Nobel for Neutrino Oscillations (with solar &amp; in-beam) for </a:t>
            </a:r>
            <a:r>
              <a:rPr lang="en-US" dirty="0" err="1"/>
              <a:t>Kujita</a:t>
            </a:r>
            <a:r>
              <a:rPr lang="en-US" dirty="0"/>
              <a:t> &amp; McDonald</a:t>
            </a:r>
          </a:p>
          <a:p>
            <a:endParaRPr lang="en-US" dirty="0"/>
          </a:p>
          <a:p>
            <a:r>
              <a:rPr lang="en-US" dirty="0"/>
              <a:t>What is left in store?</a:t>
            </a:r>
          </a:p>
          <a:p>
            <a:endParaRPr lang="en-US" b="1" dirty="0"/>
          </a:p>
          <a:p>
            <a:endParaRPr lang="en-US" b="1" dirty="0"/>
          </a:p>
          <a:p>
            <a:endParaRPr lang="en-US" dirty="0"/>
          </a:p>
          <a:p>
            <a:endParaRPr lang="en-US" dirty="0"/>
          </a:p>
          <a:p>
            <a:endParaRPr lang="en-US" dirty="0"/>
          </a:p>
          <a:p>
            <a:endParaRPr lang="en-US" dirty="0"/>
          </a:p>
        </p:txBody>
      </p:sp>
      <p:pic>
        <p:nvPicPr>
          <p:cNvPr id="8200" name="Picture 8" descr="http://negeriemas.files.wordpress.com/2011/06/masatoshi_koshiba_japanese_physicist.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618189" y="972062"/>
            <a:ext cx="1659864" cy="1971345"/>
          </a:xfrm>
          <a:prstGeom prst="rect">
            <a:avLst/>
          </a:prstGeom>
          <a:noFill/>
          <a:extLst>
            <a:ext uri="{909E8E84-426E-40dd-AFC4-6F175D3DCCD1}">
              <a14:hiddenFill xmlns:a14="http://schemas.microsoft.com/office/drawing/2010/main" xmlns="">
                <a:solidFill>
                  <a:srgbClr val="FFFFFF"/>
                </a:solidFill>
              </a14:hiddenFill>
            </a:ext>
          </a:extLst>
        </p:spPr>
      </p:pic>
      <p:pic>
        <p:nvPicPr>
          <p:cNvPr id="8198" name="Picture 6" descr="https://www.bnl.gov/bnlweb/pubaf/pr/photos/2006/10-58-84-davis-300.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29200" y="972062"/>
            <a:ext cx="1604093" cy="1971345"/>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See the source image">
            <a:extLst>
              <a:ext uri="{FF2B5EF4-FFF2-40B4-BE49-F238E27FC236}">
                <a16:creationId xmlns:a16="http://schemas.microsoft.com/office/drawing/2014/main" id="{95D21A75-32A9-4845-9E71-E96049C137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0119" y="3170066"/>
            <a:ext cx="3120829" cy="2337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727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 Slides Follow</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17143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 Beam? – Controlled Laboratory Experiment</a:t>
            </a:r>
          </a:p>
        </p:txBody>
      </p:sp>
      <p:sp>
        <p:nvSpPr>
          <p:cNvPr id="3" name="Content Placeholder 2"/>
          <p:cNvSpPr>
            <a:spLocks noGrp="1"/>
          </p:cNvSpPr>
          <p:nvPr>
            <p:ph idx="4294967295"/>
          </p:nvPr>
        </p:nvSpPr>
        <p:spPr>
          <a:xfrm>
            <a:off x="381000" y="990600"/>
            <a:ext cx="8382000" cy="5135563"/>
          </a:xfrm>
          <a:prstGeom prst="rect">
            <a:avLst/>
          </a:prstGeom>
        </p:spPr>
        <p:txBody>
          <a:bodyPr>
            <a:normAutofit/>
          </a:bodyPr>
          <a:lstStyle/>
          <a:p>
            <a:r>
              <a:rPr lang="en-US" dirty="0"/>
              <a:t>Natural sources exist – but they are very weak and not necessarily well understood</a:t>
            </a:r>
          </a:p>
          <a:p>
            <a:pPr lvl="1"/>
            <a:r>
              <a:rPr lang="en-US" dirty="0"/>
              <a:t>Solar and atmospheric neutrinos only understood once oscillations were established and well understood</a:t>
            </a:r>
          </a:p>
          <a:p>
            <a:pPr lvl="2"/>
            <a:r>
              <a:rPr lang="en-US" dirty="0"/>
              <a:t>Moving from observation to experiment</a:t>
            </a:r>
          </a:p>
          <a:p>
            <a:pPr lvl="1"/>
            <a:r>
              <a:rPr lang="en-US" dirty="0"/>
              <a:t>Supernovae are hard to come by</a:t>
            </a:r>
          </a:p>
          <a:p>
            <a:r>
              <a:rPr lang="en-US" dirty="0"/>
              <a:t>Artificial beams are controlled and intense</a:t>
            </a:r>
          </a:p>
          <a:p>
            <a:pPr lvl="1"/>
            <a:r>
              <a:rPr lang="en-US" dirty="0"/>
              <a:t>Decide when, where, and how the beam is generated</a:t>
            </a:r>
          </a:p>
          <a:p>
            <a:pPr lvl="1"/>
            <a:r>
              <a:rPr lang="en-US" dirty="0"/>
              <a:t>Detectors are placed strategically</a:t>
            </a:r>
          </a:p>
          <a:p>
            <a:pPr lvl="1"/>
            <a:r>
              <a:rPr lang="en-US" dirty="0"/>
              <a:t>Beams can be controlled with precision – vital as measurements approach 1%</a:t>
            </a:r>
          </a:p>
          <a:p>
            <a:r>
              <a:rPr lang="en-US" dirty="0"/>
              <a:t>Applications:</a:t>
            </a:r>
          </a:p>
          <a:p>
            <a:pPr lvl="1"/>
            <a:r>
              <a:rPr lang="en-US" dirty="0"/>
              <a:t>Today neutrino oscillation is the first focus</a:t>
            </a:r>
          </a:p>
          <a:p>
            <a:pPr lvl="1"/>
            <a:r>
              <a:rPr lang="en-US" dirty="0"/>
              <a:t>Probe of nuclear structure</a:t>
            </a:r>
          </a:p>
          <a:p>
            <a:pPr lvl="1"/>
            <a:r>
              <a:rPr lang="en-US" dirty="0"/>
              <a:t>Observation of the neutral current</a:t>
            </a:r>
          </a:p>
          <a:p>
            <a:pPr lvl="1"/>
            <a:r>
              <a:rPr lang="en-US" dirty="0"/>
              <a:t>Demonstration of neutrino flavor (muon, tau)</a:t>
            </a:r>
          </a:p>
          <a:p>
            <a:pPr lvl="1"/>
            <a:r>
              <a:rPr lang="en-US" dirty="0"/>
              <a:t>Measurement of weak mixing angle</a:t>
            </a:r>
          </a:p>
          <a:p>
            <a:pPr lvl="1"/>
            <a:r>
              <a:rPr lang="en-US" dirty="0"/>
              <a:t>CP violation</a:t>
            </a:r>
          </a:p>
        </p:txBody>
      </p:sp>
    </p:spTree>
    <p:extLst>
      <p:ext uri="{BB962C8B-B14F-4D97-AF65-F5344CB8AC3E}">
        <p14:creationId xmlns:p14="http://schemas.microsoft.com/office/powerpoint/2010/main" val="768220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 of New </a:t>
            </a:r>
            <a:r>
              <a:rPr lang="en-US" dirty="0" err="1"/>
              <a:t>Targetry</a:t>
            </a:r>
            <a:r>
              <a:rPr lang="en-US" dirty="0"/>
              <a:t> Materials</a:t>
            </a:r>
          </a:p>
        </p:txBody>
      </p:sp>
      <p:sp>
        <p:nvSpPr>
          <p:cNvPr id="3" name="Content Placeholder 2"/>
          <p:cNvSpPr>
            <a:spLocks noGrp="1"/>
          </p:cNvSpPr>
          <p:nvPr>
            <p:ph idx="1"/>
          </p:nvPr>
        </p:nvSpPr>
        <p:spPr>
          <a:xfrm>
            <a:off x="228600" y="1043047"/>
            <a:ext cx="8672513" cy="2335774"/>
          </a:xfrm>
        </p:spPr>
        <p:txBody>
          <a:bodyPr/>
          <a:lstStyle/>
          <a:p>
            <a:pPr marL="9525" lvl="2" indent="0">
              <a:buNone/>
            </a:pPr>
            <a:r>
              <a:rPr lang="en-US" sz="1800" dirty="0"/>
              <a:t>An ultimate objective is to develop new materials specifically addressing the requirements of future target facilities. Some progress is being made in exploring some of the newer materials and forms of material that have been developed.</a:t>
            </a:r>
          </a:p>
          <a:p>
            <a:pPr marL="295275" lvl="3" indent="-285750"/>
            <a:r>
              <a:rPr lang="en-US" sz="1600" dirty="0"/>
              <a:t>Glassy carbon (BeGrid2 material, CERN/FNAL)</a:t>
            </a:r>
          </a:p>
          <a:p>
            <a:pPr marL="295275" lvl="3" indent="-285750"/>
            <a:r>
              <a:rPr lang="en-US" sz="1600" dirty="0"/>
              <a:t>Molybdenum graphite (</a:t>
            </a:r>
            <a:r>
              <a:rPr lang="en-US" sz="1600" dirty="0" err="1"/>
              <a:t>RaDIATE</a:t>
            </a:r>
            <a:r>
              <a:rPr lang="en-US" sz="1600" dirty="0"/>
              <a:t> BLIP run material, CERN)</a:t>
            </a:r>
          </a:p>
          <a:p>
            <a:pPr marL="295275" lvl="3" indent="-285750"/>
            <a:r>
              <a:rPr lang="en-US" sz="1600" dirty="0"/>
              <a:t>Metal foams (BeGrid2 material, FNAL)</a:t>
            </a:r>
          </a:p>
          <a:p>
            <a:pPr marL="295275" lvl="3" indent="-285750"/>
            <a:r>
              <a:rPr lang="en-US" sz="1600" dirty="0"/>
              <a:t>3-D Printed </a:t>
            </a:r>
            <a:r>
              <a:rPr lang="en-US" sz="1600" dirty="0" err="1"/>
              <a:t>Ti</a:t>
            </a:r>
            <a:r>
              <a:rPr lang="en-US" sz="1600" dirty="0"/>
              <a:t> alloy (</a:t>
            </a:r>
            <a:r>
              <a:rPr lang="en-US" sz="1600" dirty="0" err="1"/>
              <a:t>RaDIATE</a:t>
            </a:r>
            <a:r>
              <a:rPr lang="en-US" sz="1600" dirty="0"/>
              <a:t> BLIP run material, FRIB)</a:t>
            </a:r>
          </a:p>
          <a:p>
            <a:pPr marL="295275" lvl="3" indent="-285750"/>
            <a:r>
              <a:rPr lang="en-US" sz="1600" dirty="0"/>
              <a:t>Nano-fiber mats (BeGrid2 material, FNAL LDRD)</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303019" y="3547689"/>
            <a:ext cx="1784195" cy="133814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03019" y="4885835"/>
            <a:ext cx="1784195" cy="1338146"/>
          </a:xfrm>
          <a:prstGeom prst="rect">
            <a:avLst/>
          </a:prstGeom>
        </p:spPr>
      </p:pic>
      <p:sp>
        <p:nvSpPr>
          <p:cNvPr id="6" name="TextBox 5"/>
          <p:cNvSpPr txBox="1"/>
          <p:nvPr/>
        </p:nvSpPr>
        <p:spPr>
          <a:xfrm>
            <a:off x="7354038" y="5901080"/>
            <a:ext cx="1682155" cy="276999"/>
          </a:xfrm>
          <a:prstGeom prst="rect">
            <a:avLst/>
          </a:prstGeom>
          <a:solidFill>
            <a:schemeClr val="bg1"/>
          </a:solidFill>
          <a:ln>
            <a:solidFill>
              <a:schemeClr val="tx1"/>
            </a:solidFill>
          </a:ln>
        </p:spPr>
        <p:txBody>
          <a:bodyPr wrap="square" rtlCol="0">
            <a:spAutoFit/>
          </a:bodyPr>
          <a:lstStyle/>
          <a:p>
            <a:pPr algn="ctr"/>
            <a:r>
              <a:rPr lang="en-US" sz="1200" dirty="0"/>
              <a:t>TiO</a:t>
            </a:r>
            <a:r>
              <a:rPr lang="en-US" sz="1200" baseline="-25000" dirty="0"/>
              <a:t>2</a:t>
            </a:r>
            <a:r>
              <a:rPr lang="en-US" sz="1200" dirty="0"/>
              <a:t> </a:t>
            </a:r>
            <a:r>
              <a:rPr lang="en-US" sz="1200" dirty="0" err="1"/>
              <a:t>nano</a:t>
            </a:r>
            <a:r>
              <a:rPr lang="en-US" sz="1200" dirty="0"/>
              <a:t>-fiber material</a:t>
            </a:r>
          </a:p>
        </p:txBody>
      </p:sp>
      <p:pic>
        <p:nvPicPr>
          <p:cNvPr id="3074" name="Picture 2" descr="http://acceleratingnews.web.cern.ch/sites/acceleratingnews.web.cern.ch/files/pictures/issue%2010%20images/hilumi.%20novel%20materials.%20image%201.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728434" y="3541313"/>
            <a:ext cx="1784195" cy="133814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acceleratingnews.web.cern.ch/sites/acceleratingnews.web.cern.ch/files/pictures/issue%2010%20images/hilumi.%20novel%20materials.%20image%202.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728435" y="4879459"/>
            <a:ext cx="1784195" cy="133814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850236" y="9412599"/>
            <a:ext cx="545858" cy="646331"/>
          </a:xfrm>
          <a:prstGeom prst="rect">
            <a:avLst/>
          </a:prstGeom>
          <a:solidFill>
            <a:schemeClr val="bg1"/>
          </a:solidFill>
          <a:ln>
            <a:solidFill>
              <a:schemeClr val="tx1"/>
            </a:solidFill>
          </a:ln>
        </p:spPr>
        <p:txBody>
          <a:bodyPr wrap="square" rtlCol="0">
            <a:spAutoFit/>
          </a:bodyPr>
          <a:lstStyle/>
          <a:p>
            <a:pPr algn="ctr"/>
            <a:r>
              <a:rPr lang="en-US" sz="1200"/>
              <a:t>Moly Graphite</a:t>
            </a:r>
            <a:endParaRPr lang="en-US" sz="1200" dirty="0"/>
          </a:p>
        </p:txBody>
      </p:sp>
      <p:pic>
        <p:nvPicPr>
          <p:cNvPr id="3078" name="Picture 6" descr="ee the source image"/>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512484" y="4873083"/>
            <a:ext cx="1560881" cy="134452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acecr.ir/uploadedfile/Fig1.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512627" y="3547689"/>
            <a:ext cx="1560882" cy="133177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779453" y="5894704"/>
            <a:ext cx="1682155" cy="276999"/>
          </a:xfrm>
          <a:prstGeom prst="rect">
            <a:avLst/>
          </a:prstGeom>
          <a:solidFill>
            <a:schemeClr val="bg1"/>
          </a:solidFill>
          <a:ln>
            <a:solidFill>
              <a:schemeClr val="tx1"/>
            </a:solidFill>
          </a:ln>
        </p:spPr>
        <p:txBody>
          <a:bodyPr wrap="square" rtlCol="0">
            <a:spAutoFit/>
          </a:bodyPr>
          <a:lstStyle/>
          <a:p>
            <a:pPr algn="ctr"/>
            <a:r>
              <a:rPr lang="en-US" sz="1200" dirty="0"/>
              <a:t>Moly Graphite</a:t>
            </a:r>
          </a:p>
        </p:txBody>
      </p:sp>
      <p:sp>
        <p:nvSpPr>
          <p:cNvPr id="13" name="TextBox 12"/>
          <p:cNvSpPr txBox="1"/>
          <p:nvPr/>
        </p:nvSpPr>
        <p:spPr>
          <a:xfrm>
            <a:off x="3605611" y="5894704"/>
            <a:ext cx="1374918" cy="276999"/>
          </a:xfrm>
          <a:prstGeom prst="rect">
            <a:avLst/>
          </a:prstGeom>
          <a:solidFill>
            <a:schemeClr val="bg1"/>
          </a:solidFill>
          <a:ln>
            <a:solidFill>
              <a:schemeClr val="tx1"/>
            </a:solidFill>
          </a:ln>
        </p:spPr>
        <p:txBody>
          <a:bodyPr wrap="square" rtlCol="0">
            <a:spAutoFit/>
          </a:bodyPr>
          <a:lstStyle/>
          <a:p>
            <a:pPr algn="ctr"/>
            <a:r>
              <a:rPr lang="en-US" sz="1200" dirty="0"/>
              <a:t>Metal Foams</a:t>
            </a:r>
          </a:p>
        </p:txBody>
      </p:sp>
      <p:pic>
        <p:nvPicPr>
          <p:cNvPr id="3082" name="Picture 10" descr="ee the source image"/>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5606" y="3546053"/>
            <a:ext cx="1672828" cy="1320654"/>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ttps://www.2spi.com/catalog/items/SPIGlasTaperedK.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5606" y="4861538"/>
            <a:ext cx="1672828" cy="130379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04561" y="5888328"/>
            <a:ext cx="1374918" cy="276999"/>
          </a:xfrm>
          <a:prstGeom prst="rect">
            <a:avLst/>
          </a:prstGeom>
          <a:solidFill>
            <a:schemeClr val="bg1"/>
          </a:solidFill>
          <a:ln>
            <a:solidFill>
              <a:schemeClr val="tx1"/>
            </a:solidFill>
          </a:ln>
        </p:spPr>
        <p:txBody>
          <a:bodyPr wrap="square" rtlCol="0">
            <a:spAutoFit/>
          </a:bodyPr>
          <a:lstStyle/>
          <a:p>
            <a:pPr algn="ctr"/>
            <a:r>
              <a:rPr lang="en-US" sz="1200" dirty="0"/>
              <a:t>Glassy Carbon</a:t>
            </a:r>
          </a:p>
        </p:txBody>
      </p:sp>
      <p:pic>
        <p:nvPicPr>
          <p:cNvPr id="7" name="Picture 6"/>
          <p:cNvPicPr>
            <a:picLocks noChangeAspect="1"/>
          </p:cNvPicPr>
          <p:nvPr/>
        </p:nvPicPr>
        <p:blipFill>
          <a:blip r:embed="rId10"/>
          <a:stretch>
            <a:fillRect/>
          </a:stretch>
        </p:blipFill>
        <p:spPr>
          <a:xfrm>
            <a:off x="5073365" y="3541312"/>
            <a:ext cx="2229654" cy="2676291"/>
          </a:xfrm>
          <a:prstGeom prst="rect">
            <a:avLst/>
          </a:prstGeom>
        </p:spPr>
      </p:pic>
      <p:sp>
        <p:nvSpPr>
          <p:cNvPr id="18" name="TextBox 17"/>
          <p:cNvSpPr txBox="1"/>
          <p:nvPr/>
        </p:nvSpPr>
        <p:spPr>
          <a:xfrm>
            <a:off x="5500733" y="5882992"/>
            <a:ext cx="1374918" cy="276999"/>
          </a:xfrm>
          <a:prstGeom prst="rect">
            <a:avLst/>
          </a:prstGeom>
          <a:solidFill>
            <a:schemeClr val="bg1"/>
          </a:solidFill>
          <a:ln>
            <a:solidFill>
              <a:schemeClr val="tx1"/>
            </a:solidFill>
          </a:ln>
        </p:spPr>
        <p:txBody>
          <a:bodyPr wrap="square" rtlCol="0">
            <a:spAutoFit/>
          </a:bodyPr>
          <a:lstStyle/>
          <a:p>
            <a:pPr algn="ctr"/>
            <a:r>
              <a:rPr lang="en-US" sz="1200" dirty="0"/>
              <a:t>3-D Printed </a:t>
            </a:r>
            <a:r>
              <a:rPr lang="en-US" sz="1200" dirty="0" err="1"/>
              <a:t>Ti</a:t>
            </a:r>
            <a:endParaRPr lang="en-US" sz="1200" dirty="0"/>
          </a:p>
        </p:txBody>
      </p:sp>
    </p:spTree>
    <p:extLst>
      <p:ext uri="{BB962C8B-B14F-4D97-AF65-F5344CB8AC3E}">
        <p14:creationId xmlns:p14="http://schemas.microsoft.com/office/powerpoint/2010/main" val="1127914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60255" y="250803"/>
            <a:ext cx="2501967" cy="553998"/>
          </a:xfrm>
          <a:prstGeom prst="rect">
            <a:avLst/>
          </a:prstGeom>
          <a:noFill/>
        </p:spPr>
        <p:txBody>
          <a:bodyPr wrap="none" rtlCol="0">
            <a:spAutoFit/>
          </a:bodyPr>
          <a:lstStyle/>
          <a:p>
            <a:r>
              <a:rPr lang="en-US" sz="3000" b="1" dirty="0">
                <a:solidFill>
                  <a:srgbClr val="004C97"/>
                </a:solidFill>
                <a:latin typeface="Cambria" panose="02040503050406030204" pitchFamily="18" charset="0"/>
              </a:rPr>
              <a:t>NT-02 Target</a:t>
            </a:r>
          </a:p>
        </p:txBody>
      </p:sp>
      <p:sp>
        <p:nvSpPr>
          <p:cNvPr id="20" name="TextBox 19"/>
          <p:cNvSpPr txBox="1"/>
          <p:nvPr/>
        </p:nvSpPr>
        <p:spPr>
          <a:xfrm>
            <a:off x="1014886" y="2850958"/>
            <a:ext cx="4944320" cy="1446550"/>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Graphite fin core</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47 fins – 6.4 mm x 15 mm x 20 mm segments</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Graphite fins soldered to water cooling tubes attached on top/bottom of fins</a:t>
            </a:r>
          </a:p>
          <a:p>
            <a:endParaRPr lang="en-US" sz="1600" dirty="0">
              <a:solidFill>
                <a:srgbClr val="004C97"/>
              </a:solidFill>
              <a:latin typeface="Cambria" panose="02040503050406030204" pitchFamily="18" charset="0"/>
            </a:endParaRPr>
          </a:p>
        </p:txBody>
      </p:sp>
      <p:grpSp>
        <p:nvGrpSpPr>
          <p:cNvPr id="8" name="Group 7"/>
          <p:cNvGrpSpPr/>
          <p:nvPr/>
        </p:nvGrpSpPr>
        <p:grpSpPr>
          <a:xfrm>
            <a:off x="30195" y="1202936"/>
            <a:ext cx="8328440" cy="2889495"/>
            <a:chOff x="30195" y="1202936"/>
            <a:chExt cx="8328440" cy="2889495"/>
          </a:xfrm>
        </p:grpSpPr>
        <p:sp>
          <p:nvSpPr>
            <p:cNvPr id="12" name="TextBox 11"/>
            <p:cNvSpPr txBox="1"/>
            <p:nvPr/>
          </p:nvSpPr>
          <p:spPr>
            <a:xfrm>
              <a:off x="30195" y="1763435"/>
              <a:ext cx="819148" cy="584775"/>
            </a:xfrm>
            <a:prstGeom prst="rect">
              <a:avLst/>
            </a:prstGeom>
            <a:noFill/>
            <a:ln>
              <a:solidFill>
                <a:schemeClr val="bg1"/>
              </a:solidFill>
            </a:ln>
          </p:spPr>
          <p:txBody>
            <a:bodyPr wrap="square" rtlCol="0">
              <a:spAutoFit/>
            </a:bodyPr>
            <a:lstStyle/>
            <a:p>
              <a:pPr algn="ctr"/>
              <a:r>
                <a:rPr lang="en-US" sz="1600" dirty="0">
                  <a:solidFill>
                    <a:srgbClr val="FF0000"/>
                  </a:solidFill>
                  <a:latin typeface="Cambria" panose="02040503050406030204" pitchFamily="18" charset="0"/>
                </a:rPr>
                <a:t>Proton beam</a:t>
              </a:r>
            </a:p>
          </p:txBody>
        </p:sp>
        <p:pic>
          <p:nvPicPr>
            <p:cNvPr id="7" name="Picture 6"/>
            <p:cNvPicPr>
              <a:picLocks noChangeAspect="1"/>
            </p:cNvPicPr>
            <p:nvPr/>
          </p:nvPicPr>
          <p:blipFill>
            <a:blip r:embed="rId2"/>
            <a:stretch>
              <a:fillRect/>
            </a:stretch>
          </p:blipFill>
          <p:spPr>
            <a:xfrm>
              <a:off x="1090192" y="1202936"/>
              <a:ext cx="7265903" cy="1473309"/>
            </a:xfrm>
            <a:prstGeom prst="rect">
              <a:avLst/>
            </a:prstGeom>
          </p:spPr>
        </p:pic>
        <p:cxnSp>
          <p:nvCxnSpPr>
            <p:cNvPr id="11" name="Straight Arrow Connector 10"/>
            <p:cNvCxnSpPr/>
            <p:nvPr/>
          </p:nvCxnSpPr>
          <p:spPr>
            <a:xfrm>
              <a:off x="762745" y="2041953"/>
              <a:ext cx="1455078"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ight Brace 16"/>
            <p:cNvSpPr/>
            <p:nvPr/>
          </p:nvSpPr>
          <p:spPr>
            <a:xfrm rot="5400000">
              <a:off x="5225902" y="-96578"/>
              <a:ext cx="283748" cy="4927582"/>
            </a:xfrm>
            <a:prstGeom prst="rightBrace">
              <a:avLst>
                <a:gd name="adj1" fmla="val 0"/>
                <a:gd name="adj2" fmla="val 5000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004C97"/>
                </a:solidFill>
              </a:endParaRPr>
            </a:p>
          </p:txBody>
        </p:sp>
        <p:cxnSp>
          <p:nvCxnSpPr>
            <p:cNvPr id="19" name="Straight Connector 18"/>
            <p:cNvCxnSpPr/>
            <p:nvPr/>
          </p:nvCxnSpPr>
          <p:spPr>
            <a:xfrm flipH="1">
              <a:off x="3880256" y="2519214"/>
              <a:ext cx="1487878" cy="62390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987748" y="1652795"/>
              <a:ext cx="1645691" cy="338554"/>
            </a:xfrm>
            <a:prstGeom prst="rect">
              <a:avLst/>
            </a:prstGeom>
            <a:noFill/>
          </p:spPr>
          <p:txBody>
            <a:bodyPr wrap="square" rtlCol="0">
              <a:spAutoFit/>
            </a:bodyPr>
            <a:lstStyle/>
            <a:p>
              <a:r>
                <a:rPr lang="en-US" sz="1600" dirty="0">
                  <a:solidFill>
                    <a:srgbClr val="004C97"/>
                  </a:solidFill>
                  <a:latin typeface="Cambria" panose="02040503050406030204" pitchFamily="18" charset="0"/>
                </a:rPr>
                <a:t>Upstream end</a:t>
              </a:r>
            </a:p>
          </p:txBody>
        </p:sp>
        <p:sp>
          <p:nvSpPr>
            <p:cNvPr id="22" name="TextBox 21"/>
            <p:cNvSpPr txBox="1"/>
            <p:nvPr/>
          </p:nvSpPr>
          <p:spPr>
            <a:xfrm>
              <a:off x="6489404" y="1643272"/>
              <a:ext cx="1675650" cy="338554"/>
            </a:xfrm>
            <a:prstGeom prst="rect">
              <a:avLst/>
            </a:prstGeom>
            <a:noFill/>
          </p:spPr>
          <p:txBody>
            <a:bodyPr wrap="square" rtlCol="0">
              <a:spAutoFit/>
            </a:bodyPr>
            <a:lstStyle/>
            <a:p>
              <a:r>
                <a:rPr lang="en-US" sz="1600" dirty="0">
                  <a:solidFill>
                    <a:srgbClr val="004C97"/>
                  </a:solidFill>
                  <a:latin typeface="Cambria" panose="02040503050406030204" pitchFamily="18" charset="0"/>
                </a:rPr>
                <a:t>Downstream end</a:t>
              </a:r>
            </a:p>
          </p:txBody>
        </p:sp>
        <p:pic>
          <p:nvPicPr>
            <p:cNvPr id="23" name="Picture 22"/>
            <p:cNvPicPr>
              <a:picLocks noChangeAspect="1"/>
            </p:cNvPicPr>
            <p:nvPr/>
          </p:nvPicPr>
          <p:blipFill>
            <a:blip r:embed="rId3"/>
            <a:stretch>
              <a:fillRect/>
            </a:stretch>
          </p:blipFill>
          <p:spPr>
            <a:xfrm>
              <a:off x="6124534" y="2864039"/>
              <a:ext cx="2234101" cy="1228392"/>
            </a:xfrm>
            <a:prstGeom prst="rect">
              <a:avLst/>
            </a:prstGeom>
          </p:spPr>
        </p:pic>
        <p:cxnSp>
          <p:nvCxnSpPr>
            <p:cNvPr id="27" name="Straight Arrow Connector 26"/>
            <p:cNvCxnSpPr/>
            <p:nvPr/>
          </p:nvCxnSpPr>
          <p:spPr>
            <a:xfrm flipH="1">
              <a:off x="7977395" y="2126512"/>
              <a:ext cx="1163" cy="73098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606175" y="4056059"/>
            <a:ext cx="2285626" cy="461665"/>
          </a:xfrm>
          <a:prstGeom prst="rect">
            <a:avLst/>
          </a:prstGeom>
          <a:noFill/>
        </p:spPr>
        <p:txBody>
          <a:bodyPr wrap="none" rtlCol="0">
            <a:spAutoFit/>
          </a:bodyPr>
          <a:lstStyle/>
          <a:p>
            <a:r>
              <a:rPr lang="en-US" b="1" dirty="0">
                <a:solidFill>
                  <a:srgbClr val="004C97"/>
                </a:solidFill>
                <a:latin typeface="Cambria" panose="02040503050406030204" pitchFamily="18" charset="0"/>
              </a:rPr>
              <a:t>Target autopsy</a:t>
            </a:r>
          </a:p>
        </p:txBody>
      </p:sp>
      <p:sp>
        <p:nvSpPr>
          <p:cNvPr id="31" name="TextBox 30"/>
          <p:cNvSpPr txBox="1"/>
          <p:nvPr/>
        </p:nvSpPr>
        <p:spPr>
          <a:xfrm>
            <a:off x="5367776" y="4622767"/>
            <a:ext cx="3721981" cy="923330"/>
          </a:xfrm>
          <a:prstGeom prst="rect">
            <a:avLst/>
          </a:prstGeom>
          <a:noFill/>
        </p:spPr>
        <p:txBody>
          <a:bodyPr wrap="none" rtlCol="0">
            <a:spAutoFit/>
          </a:bodyPr>
          <a:lstStyle/>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Performed in hot cell at FNAL</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Cracks observed along centerline</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Some fins broken in halves</a:t>
            </a:r>
          </a:p>
        </p:txBody>
      </p:sp>
      <p:grpSp>
        <p:nvGrpSpPr>
          <p:cNvPr id="10" name="Group 9"/>
          <p:cNvGrpSpPr/>
          <p:nvPr/>
        </p:nvGrpSpPr>
        <p:grpSpPr>
          <a:xfrm>
            <a:off x="699144" y="4579972"/>
            <a:ext cx="6494065" cy="1751368"/>
            <a:chOff x="699144" y="4579972"/>
            <a:chExt cx="6494065" cy="1751368"/>
          </a:xfrm>
        </p:grpSpPr>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34071" y="4593904"/>
              <a:ext cx="2183325" cy="1449833"/>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99144" y="4579972"/>
              <a:ext cx="2183325" cy="1453005"/>
            </a:xfrm>
            <a:prstGeom prst="rect">
              <a:avLst/>
            </a:prstGeom>
          </p:spPr>
        </p:pic>
        <p:cxnSp>
          <p:nvCxnSpPr>
            <p:cNvPr id="33" name="Straight Arrow Connector 32"/>
            <p:cNvCxnSpPr/>
            <p:nvPr/>
          </p:nvCxnSpPr>
          <p:spPr>
            <a:xfrm flipV="1">
              <a:off x="2192571" y="5570759"/>
              <a:ext cx="0" cy="65754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3721708" y="5346422"/>
              <a:ext cx="7811" cy="88188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192571" y="6228305"/>
              <a:ext cx="364315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853507" y="5746565"/>
              <a:ext cx="1339702" cy="584775"/>
            </a:xfrm>
            <a:prstGeom prst="rect">
              <a:avLst/>
            </a:prstGeom>
            <a:noFill/>
          </p:spPr>
          <p:txBody>
            <a:bodyPr wrap="square" rtlCol="0">
              <a:spAutoFit/>
            </a:bodyPr>
            <a:lstStyle/>
            <a:p>
              <a:r>
                <a:rPr lang="en-US" sz="1600" dirty="0">
                  <a:solidFill>
                    <a:srgbClr val="FF0000"/>
                  </a:solidFill>
                  <a:latin typeface="Cambria" panose="02040503050406030204" pitchFamily="18" charset="0"/>
                </a:rPr>
                <a:t>Cracks along centerline</a:t>
              </a:r>
            </a:p>
          </p:txBody>
        </p:sp>
      </p:grpSp>
      <p:sp>
        <p:nvSpPr>
          <p:cNvPr id="24" name="TextBox 23"/>
          <p:cNvSpPr txBox="1"/>
          <p:nvPr/>
        </p:nvSpPr>
        <p:spPr>
          <a:xfrm>
            <a:off x="3729519" y="6450034"/>
            <a:ext cx="4119562"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Slides courtesy of K. </a:t>
            </a:r>
            <a:r>
              <a:rPr lang="en-US" sz="1600" dirty="0" err="1"/>
              <a:t>Ammigan</a:t>
            </a:r>
            <a:r>
              <a:rPr lang="en-US" sz="1600" dirty="0"/>
              <a:t>, Fermilab</a:t>
            </a:r>
          </a:p>
        </p:txBody>
      </p:sp>
      <p:sp>
        <p:nvSpPr>
          <p:cNvPr id="25" name="TextBox 24"/>
          <p:cNvSpPr txBox="1"/>
          <p:nvPr/>
        </p:nvSpPr>
        <p:spPr>
          <a:xfrm>
            <a:off x="132790" y="6456459"/>
            <a:ext cx="3588918"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Autopsy work by V. </a:t>
            </a:r>
            <a:r>
              <a:rPr lang="en-US" sz="1600" dirty="0" err="1"/>
              <a:t>Sidorov</a:t>
            </a:r>
            <a:r>
              <a:rPr lang="en-US" sz="1600" dirty="0"/>
              <a:t>, Fermilab</a:t>
            </a:r>
          </a:p>
        </p:txBody>
      </p:sp>
    </p:spTree>
    <p:extLst>
      <p:ext uri="{BB962C8B-B14F-4D97-AF65-F5344CB8AC3E}">
        <p14:creationId xmlns:p14="http://schemas.microsoft.com/office/powerpoint/2010/main" val="13715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896" y="239915"/>
            <a:ext cx="6790320" cy="553998"/>
          </a:xfrm>
          <a:prstGeom prst="rect">
            <a:avLst/>
          </a:prstGeom>
          <a:noFill/>
        </p:spPr>
        <p:txBody>
          <a:bodyPr wrap="none" rtlCol="0">
            <a:spAutoFit/>
          </a:bodyPr>
          <a:lstStyle/>
          <a:p>
            <a:r>
              <a:rPr lang="en-US" sz="3000" b="1" dirty="0">
                <a:solidFill>
                  <a:srgbClr val="004C97"/>
                </a:solidFill>
                <a:latin typeface="Cambria" panose="02040503050406030204" pitchFamily="18" charset="0"/>
              </a:rPr>
              <a:t>BLIP Graphite Irradiation Run (2010)</a:t>
            </a:r>
          </a:p>
        </p:txBody>
      </p:sp>
      <p:pic>
        <p:nvPicPr>
          <p:cNvPr id="5" name="Picture 4"/>
          <p:cNvPicPr>
            <a:picLocks noChangeAspect="1"/>
          </p:cNvPicPr>
          <p:nvPr/>
        </p:nvPicPr>
        <p:blipFill>
          <a:blip r:embed="rId2"/>
          <a:stretch>
            <a:fillRect/>
          </a:stretch>
        </p:blipFill>
        <p:spPr>
          <a:xfrm>
            <a:off x="4431558" y="4331170"/>
            <a:ext cx="2149026" cy="1819814"/>
          </a:xfrm>
          <a:prstGeom prst="rect">
            <a:avLst/>
          </a:prstGeom>
        </p:spPr>
      </p:pic>
      <p:pic>
        <p:nvPicPr>
          <p:cNvPr id="6" name="Picture 5"/>
          <p:cNvPicPr>
            <a:picLocks noChangeAspect="1"/>
          </p:cNvPicPr>
          <p:nvPr/>
        </p:nvPicPr>
        <p:blipFill>
          <a:blip r:embed="rId3"/>
          <a:stretch>
            <a:fillRect/>
          </a:stretch>
        </p:blipFill>
        <p:spPr>
          <a:xfrm>
            <a:off x="6600080" y="4331171"/>
            <a:ext cx="2139882" cy="1810670"/>
          </a:xfrm>
          <a:prstGeom prst="rect">
            <a:avLst/>
          </a:prstGeom>
        </p:spPr>
      </p:pic>
      <p:sp>
        <p:nvSpPr>
          <p:cNvPr id="7" name="TextBox 6"/>
          <p:cNvSpPr txBox="1"/>
          <p:nvPr/>
        </p:nvSpPr>
        <p:spPr>
          <a:xfrm>
            <a:off x="6600080" y="821259"/>
            <a:ext cx="1414363" cy="338554"/>
          </a:xfrm>
          <a:prstGeom prst="rect">
            <a:avLst/>
          </a:prstGeom>
          <a:noFill/>
        </p:spPr>
        <p:txBody>
          <a:bodyPr wrap="square" rtlCol="0">
            <a:spAutoFit/>
          </a:bodyPr>
          <a:lstStyle/>
          <a:p>
            <a:r>
              <a:rPr lang="en-US" sz="1600" dirty="0">
                <a:solidFill>
                  <a:srgbClr val="004C97"/>
                </a:solidFill>
                <a:latin typeface="Cambria" panose="02040503050406030204" pitchFamily="18" charset="0"/>
              </a:rPr>
              <a:t>Target box</a:t>
            </a:r>
          </a:p>
        </p:txBody>
      </p:sp>
      <p:sp>
        <p:nvSpPr>
          <p:cNvPr id="8" name="TextBox 7"/>
          <p:cNvSpPr txBox="1"/>
          <p:nvPr/>
        </p:nvSpPr>
        <p:spPr>
          <a:xfrm>
            <a:off x="5297165" y="3999098"/>
            <a:ext cx="2783598" cy="338554"/>
          </a:xfrm>
          <a:prstGeom prst="rect">
            <a:avLst/>
          </a:prstGeom>
          <a:noFill/>
        </p:spPr>
        <p:txBody>
          <a:bodyPr wrap="square" rtlCol="0">
            <a:spAutoFit/>
          </a:bodyPr>
          <a:lstStyle/>
          <a:p>
            <a:r>
              <a:rPr lang="en-US" sz="1600" dirty="0">
                <a:solidFill>
                  <a:srgbClr val="004C97"/>
                </a:solidFill>
                <a:latin typeface="Cambria" panose="02040503050406030204" pitchFamily="18" charset="0"/>
              </a:rPr>
              <a:t>Layered graphite specimens</a:t>
            </a:r>
          </a:p>
        </p:txBody>
      </p:sp>
      <p:sp>
        <p:nvSpPr>
          <p:cNvPr id="9" name="TextBox 8"/>
          <p:cNvSpPr txBox="1"/>
          <p:nvPr/>
        </p:nvSpPr>
        <p:spPr>
          <a:xfrm>
            <a:off x="390531" y="1468834"/>
            <a:ext cx="3927678" cy="1477328"/>
          </a:xfrm>
          <a:prstGeom prst="rect">
            <a:avLst/>
          </a:prstGeom>
          <a:noFill/>
        </p:spPr>
        <p:txBody>
          <a:bodyPr wrap="none" rtlCol="0">
            <a:spAutoFit/>
          </a:bodyPr>
          <a:lstStyle/>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Beam energy ~ 180 MeV</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Beam spot: </a:t>
            </a:r>
            <a:r>
              <a:rPr lang="el-GR" sz="1800" dirty="0">
                <a:solidFill>
                  <a:srgbClr val="404040">
                    <a:lumMod val="50000"/>
                  </a:srgbClr>
                </a:solidFill>
                <a:latin typeface="Cambria" panose="02040503050406030204" pitchFamily="18" charset="0"/>
              </a:rPr>
              <a:t>σ</a:t>
            </a:r>
            <a:r>
              <a:rPr lang="en-US" sz="1800" baseline="-25000" dirty="0">
                <a:solidFill>
                  <a:srgbClr val="404040">
                    <a:lumMod val="50000"/>
                  </a:srgbClr>
                </a:solidFill>
                <a:latin typeface="Cambria" panose="02040503050406030204" pitchFamily="18" charset="0"/>
              </a:rPr>
              <a:t>x</a:t>
            </a:r>
            <a:r>
              <a:rPr lang="en-US" sz="1800" dirty="0">
                <a:solidFill>
                  <a:srgbClr val="404040">
                    <a:lumMod val="50000"/>
                  </a:srgbClr>
                </a:solidFill>
                <a:latin typeface="Cambria" panose="02040503050406030204" pitchFamily="18" charset="0"/>
              </a:rPr>
              <a:t> ~ 10 mm, </a:t>
            </a:r>
            <a:r>
              <a:rPr lang="el-GR" sz="1800" dirty="0">
                <a:solidFill>
                  <a:srgbClr val="404040">
                    <a:lumMod val="50000"/>
                  </a:srgbClr>
                </a:solidFill>
                <a:latin typeface="Cambria" panose="02040503050406030204" pitchFamily="18" charset="0"/>
              </a:rPr>
              <a:t>σ</a:t>
            </a:r>
            <a:r>
              <a:rPr lang="en-US" sz="1800" baseline="-25000" dirty="0">
                <a:solidFill>
                  <a:srgbClr val="404040">
                    <a:lumMod val="50000"/>
                  </a:srgbClr>
                </a:solidFill>
                <a:latin typeface="Cambria" panose="02040503050406030204" pitchFamily="18" charset="0"/>
              </a:rPr>
              <a:t>y</a:t>
            </a:r>
            <a:r>
              <a:rPr lang="en-US" sz="1800" dirty="0">
                <a:solidFill>
                  <a:srgbClr val="404040">
                    <a:lumMod val="50000"/>
                  </a:srgbClr>
                </a:solidFill>
                <a:latin typeface="Cambria" panose="02040503050406030204" pitchFamily="18" charset="0"/>
              </a:rPr>
              <a:t> ~ 7 mm</a:t>
            </a:r>
          </a:p>
          <a:p>
            <a:pPr marL="285750" indent="-285750">
              <a:buFont typeface="Arial" panose="020B0604020202020204" pitchFamily="34" charset="0"/>
              <a:buChar char="•"/>
            </a:pPr>
            <a:r>
              <a:rPr lang="en-US" sz="1800" b="1" dirty="0">
                <a:solidFill>
                  <a:srgbClr val="404040">
                    <a:lumMod val="50000"/>
                  </a:srgbClr>
                </a:solidFill>
                <a:latin typeface="Cambria" panose="02040503050406030204" pitchFamily="18" charset="0"/>
              </a:rPr>
              <a:t>Peak DPA: 0.1</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Peak temperature: 200 </a:t>
            </a:r>
            <a:r>
              <a:rPr lang="en-US" sz="1800" baseline="30000" dirty="0">
                <a:solidFill>
                  <a:srgbClr val="404040">
                    <a:lumMod val="50000"/>
                  </a:srgbClr>
                </a:solidFill>
                <a:latin typeface="Helvetica" panose="020B0604020202020204" pitchFamily="34" charset="0"/>
                <a:cs typeface="Helvetica" panose="020B0604020202020204" pitchFamily="34" charset="0"/>
              </a:rPr>
              <a:t>◦</a:t>
            </a:r>
            <a:r>
              <a:rPr lang="en-US" sz="1800" kern="0" dirty="0">
                <a:solidFill>
                  <a:srgbClr val="404040">
                    <a:lumMod val="50000"/>
                  </a:srgbClr>
                </a:solidFill>
                <a:latin typeface="Cambria" panose="02040503050406030204" pitchFamily="18" charset="0"/>
              </a:rPr>
              <a:t>C</a:t>
            </a:r>
          </a:p>
          <a:p>
            <a:pPr marL="285750" indent="-285750">
              <a:buFont typeface="Arial" panose="020B0604020202020204" pitchFamily="34" charset="0"/>
              <a:buChar char="•"/>
            </a:pPr>
            <a:r>
              <a:rPr lang="en-US" sz="1800" b="1" dirty="0">
                <a:solidFill>
                  <a:srgbClr val="404040">
                    <a:lumMod val="50000"/>
                  </a:srgbClr>
                </a:solidFill>
                <a:latin typeface="Cambria" panose="02040503050406030204" pitchFamily="18" charset="0"/>
              </a:rPr>
              <a:t>Irradiation time: 9 weeks</a:t>
            </a:r>
          </a:p>
        </p:txBody>
      </p:sp>
      <p:sp>
        <p:nvSpPr>
          <p:cNvPr id="10" name="TextBox 9"/>
          <p:cNvSpPr txBox="1"/>
          <p:nvPr/>
        </p:nvSpPr>
        <p:spPr>
          <a:xfrm>
            <a:off x="433563" y="3718758"/>
            <a:ext cx="3371436" cy="1477328"/>
          </a:xfrm>
          <a:prstGeom prst="rect">
            <a:avLst/>
          </a:prstGeom>
          <a:noFill/>
        </p:spPr>
        <p:txBody>
          <a:bodyPr wrap="none" rtlCol="0">
            <a:spAutoFit/>
          </a:bodyPr>
          <a:lstStyle/>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POCO ZXF-5Q			[27]</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IG-430				[48]</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SGL R7650				[27]</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C2020				[27]</a:t>
            </a:r>
          </a:p>
          <a:p>
            <a:pPr marL="285750" indent="-285750">
              <a:buFont typeface="Arial" panose="020B0604020202020204" pitchFamily="34" charset="0"/>
              <a:buChar char="•"/>
            </a:pPr>
            <a:r>
              <a:rPr lang="en-US" sz="1800" dirty="0">
                <a:solidFill>
                  <a:srgbClr val="404040">
                    <a:lumMod val="50000"/>
                  </a:srgbClr>
                </a:solidFill>
                <a:latin typeface="Cambria" panose="02040503050406030204" pitchFamily="18" charset="0"/>
              </a:rPr>
              <a:t>3D C/C composite		[18]</a:t>
            </a:r>
          </a:p>
        </p:txBody>
      </p:sp>
      <p:sp>
        <p:nvSpPr>
          <p:cNvPr id="11" name="TextBox 10"/>
          <p:cNvSpPr txBox="1"/>
          <p:nvPr/>
        </p:nvSpPr>
        <p:spPr>
          <a:xfrm>
            <a:off x="390531" y="1130280"/>
            <a:ext cx="2425472" cy="400110"/>
          </a:xfrm>
          <a:prstGeom prst="rect">
            <a:avLst/>
          </a:prstGeom>
          <a:noFill/>
        </p:spPr>
        <p:txBody>
          <a:bodyPr wrap="none" rtlCol="0">
            <a:spAutoFit/>
          </a:bodyPr>
          <a:lstStyle/>
          <a:p>
            <a:r>
              <a:rPr lang="en-US" sz="2000" i="1" dirty="0">
                <a:solidFill>
                  <a:srgbClr val="002060"/>
                </a:solidFill>
                <a:latin typeface="Cambria" panose="02040503050406030204" pitchFamily="18" charset="0"/>
              </a:rPr>
              <a:t>Specimen irradiation</a:t>
            </a:r>
          </a:p>
        </p:txBody>
      </p:sp>
      <p:sp>
        <p:nvSpPr>
          <p:cNvPr id="12" name="TextBox 11"/>
          <p:cNvSpPr txBox="1"/>
          <p:nvPr/>
        </p:nvSpPr>
        <p:spPr>
          <a:xfrm>
            <a:off x="433563" y="3342817"/>
            <a:ext cx="2257926" cy="400110"/>
          </a:xfrm>
          <a:prstGeom prst="rect">
            <a:avLst/>
          </a:prstGeom>
          <a:noFill/>
        </p:spPr>
        <p:txBody>
          <a:bodyPr wrap="none" rtlCol="0">
            <a:spAutoFit/>
          </a:bodyPr>
          <a:lstStyle/>
          <a:p>
            <a:r>
              <a:rPr lang="en-US" sz="2000" i="1" dirty="0">
                <a:solidFill>
                  <a:srgbClr val="002060"/>
                </a:solidFill>
                <a:latin typeface="Cambria" panose="02040503050406030204" pitchFamily="18" charset="0"/>
              </a:rPr>
              <a:t>Graphite specimens</a:t>
            </a:r>
          </a:p>
        </p:txBody>
      </p:sp>
      <p:grpSp>
        <p:nvGrpSpPr>
          <p:cNvPr id="17" name="Group 16"/>
          <p:cNvGrpSpPr/>
          <p:nvPr/>
        </p:nvGrpSpPr>
        <p:grpSpPr>
          <a:xfrm>
            <a:off x="5088364" y="1110061"/>
            <a:ext cx="3224932" cy="2813548"/>
            <a:chOff x="5088364" y="1110061"/>
            <a:chExt cx="3224932" cy="2813548"/>
          </a:xfrm>
        </p:grpSpPr>
        <p:sp>
          <p:nvSpPr>
            <p:cNvPr id="15" name="TextBox 14"/>
            <p:cNvSpPr txBox="1"/>
            <p:nvPr/>
          </p:nvSpPr>
          <p:spPr>
            <a:xfrm>
              <a:off x="5088364" y="2991134"/>
              <a:ext cx="890176" cy="584775"/>
            </a:xfrm>
            <a:prstGeom prst="rect">
              <a:avLst/>
            </a:prstGeom>
            <a:noFill/>
            <a:ln>
              <a:solidFill>
                <a:schemeClr val="bg1"/>
              </a:solidFill>
            </a:ln>
          </p:spPr>
          <p:txBody>
            <a:bodyPr wrap="square" rtlCol="0">
              <a:spAutoFit/>
            </a:bodyPr>
            <a:lstStyle/>
            <a:p>
              <a:pPr algn="ctr"/>
              <a:r>
                <a:rPr lang="en-US" sz="1600" dirty="0">
                  <a:solidFill>
                    <a:srgbClr val="FF0000"/>
                  </a:solidFill>
                  <a:latin typeface="Cambria" panose="02040503050406030204" pitchFamily="18" charset="0"/>
                </a:rPr>
                <a:t>Proton beam</a:t>
              </a:r>
            </a:p>
          </p:txBody>
        </p:sp>
        <p:pic>
          <p:nvPicPr>
            <p:cNvPr id="4" name="Picture 3"/>
            <p:cNvPicPr>
              <a:picLocks noChangeAspect="1"/>
            </p:cNvPicPr>
            <p:nvPr/>
          </p:nvPicPr>
          <p:blipFill>
            <a:blip r:embed="rId4"/>
            <a:stretch>
              <a:fillRect/>
            </a:stretch>
          </p:blipFill>
          <p:spPr>
            <a:xfrm>
              <a:off x="6070383" y="1110061"/>
              <a:ext cx="2242913" cy="2813548"/>
            </a:xfrm>
            <a:prstGeom prst="rect">
              <a:avLst/>
            </a:prstGeom>
          </p:spPr>
        </p:pic>
        <p:cxnSp>
          <p:nvCxnSpPr>
            <p:cNvPr id="14" name="Straight Arrow Connector 13"/>
            <p:cNvCxnSpPr/>
            <p:nvPr/>
          </p:nvCxnSpPr>
          <p:spPr>
            <a:xfrm flipV="1">
              <a:off x="6062240" y="2764829"/>
              <a:ext cx="626724" cy="4571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88325" y="6457801"/>
            <a:ext cx="4119562"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Slides courtesy of K. </a:t>
            </a:r>
            <a:r>
              <a:rPr lang="en-US" sz="1600" dirty="0" err="1"/>
              <a:t>Ammigan</a:t>
            </a:r>
            <a:r>
              <a:rPr lang="en-US" sz="1600" dirty="0"/>
              <a:t>, Fermilab</a:t>
            </a:r>
          </a:p>
        </p:txBody>
      </p:sp>
    </p:spTree>
    <p:extLst>
      <p:ext uri="{BB962C8B-B14F-4D97-AF65-F5344CB8AC3E}">
        <p14:creationId xmlns:p14="http://schemas.microsoft.com/office/powerpoint/2010/main" val="307208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25303-75E0-5B41-88AF-62CE5EEBFC7C}"/>
              </a:ext>
            </a:extLst>
          </p:cNvPr>
          <p:cNvSpPr>
            <a:spLocks noGrp="1"/>
          </p:cNvSpPr>
          <p:nvPr>
            <p:ph type="title"/>
          </p:nvPr>
        </p:nvSpPr>
        <p:spPr/>
        <p:txBody>
          <a:bodyPr/>
          <a:lstStyle/>
          <a:p>
            <a:r>
              <a:rPr lang="en-US" dirty="0"/>
              <a:t>Neutrinos are fundamental (-</a:t>
            </a:r>
            <a:r>
              <a:rPr lang="en-US" dirty="0" err="1"/>
              <a:t>ly</a:t>
            </a:r>
            <a:r>
              <a:rPr lang="en-US" dirty="0"/>
              <a:t> weird)</a:t>
            </a:r>
          </a:p>
        </p:txBody>
      </p:sp>
      <p:pic>
        <p:nvPicPr>
          <p:cNvPr id="4098" name="Picture 2" descr="Illustration: a neutrino sees itself three ways in funhouse mirrors">
            <a:extLst>
              <a:ext uri="{FF2B5EF4-FFF2-40B4-BE49-F238E27FC236}">
                <a16:creationId xmlns:a16="http://schemas.microsoft.com/office/drawing/2014/main" id="{FC86203E-D5B4-494C-9E58-F4C188877D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0865" y="3080305"/>
            <a:ext cx="5034895" cy="28347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www.dunescience.org/wp-content/uploads/2016/12/Standard-Model-05-0440-01.jpg">
            <a:extLst>
              <a:ext uri="{FF2B5EF4-FFF2-40B4-BE49-F238E27FC236}">
                <a16:creationId xmlns:a16="http://schemas.microsoft.com/office/drawing/2014/main" id="{8776835E-8055-404B-A382-D3EF9E17BD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9372" y="182453"/>
            <a:ext cx="3056388" cy="272801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967A546-2A4D-124B-AEA8-473E0A1194CD}"/>
              </a:ext>
            </a:extLst>
          </p:cNvPr>
          <p:cNvSpPr/>
          <p:nvPr/>
        </p:nvSpPr>
        <p:spPr>
          <a:xfrm>
            <a:off x="3354655" y="6084892"/>
            <a:ext cx="4572000" cy="307777"/>
          </a:xfrm>
          <a:prstGeom prst="rect">
            <a:avLst/>
          </a:prstGeom>
        </p:spPr>
        <p:txBody>
          <a:bodyPr>
            <a:spAutoFit/>
          </a:bodyPr>
          <a:lstStyle/>
          <a:p>
            <a:r>
              <a:rPr lang="en-US" sz="1400" dirty="0"/>
              <a:t>Credit: </a:t>
            </a:r>
            <a:r>
              <a:rPr lang="en-US" sz="1400" dirty="0">
                <a:hlinkClick r:id="rId5"/>
              </a:rPr>
              <a:t>Symmetry Magazine</a:t>
            </a:r>
            <a:r>
              <a:rPr lang="en-US" sz="1400" dirty="0"/>
              <a:t>/Sandbox Studio, Chicago</a:t>
            </a:r>
          </a:p>
        </p:txBody>
      </p:sp>
      <p:sp>
        <p:nvSpPr>
          <p:cNvPr id="6" name="TextBox 5">
            <a:extLst>
              <a:ext uri="{FF2B5EF4-FFF2-40B4-BE49-F238E27FC236}">
                <a16:creationId xmlns:a16="http://schemas.microsoft.com/office/drawing/2014/main" id="{151CE4B3-E90B-254F-A635-3BAE4E7EF8A7}"/>
              </a:ext>
            </a:extLst>
          </p:cNvPr>
          <p:cNvSpPr txBox="1"/>
          <p:nvPr/>
        </p:nvSpPr>
        <p:spPr>
          <a:xfrm>
            <a:off x="228600" y="915239"/>
            <a:ext cx="5730772" cy="1938992"/>
          </a:xfrm>
          <a:prstGeom prst="rect">
            <a:avLst/>
          </a:prstGeom>
          <a:noFill/>
        </p:spPr>
        <p:txBody>
          <a:bodyPr wrap="square" rtlCol="0">
            <a:spAutoFit/>
          </a:bodyPr>
          <a:lstStyle/>
          <a:p>
            <a:r>
              <a:rPr lang="en-US" sz="2000" dirty="0"/>
              <a:t>Neutrinos come in 3 flavors:</a:t>
            </a:r>
          </a:p>
          <a:p>
            <a:pPr marL="342900" indent="-342900">
              <a:buFont typeface="Arial" panose="020B0604020202020204" pitchFamily="34" charset="0"/>
              <a:buChar char="•"/>
            </a:pPr>
            <a:r>
              <a:rPr lang="en-US" sz="2000" dirty="0"/>
              <a:t>electron</a:t>
            </a:r>
          </a:p>
          <a:p>
            <a:pPr marL="342900" indent="-342900">
              <a:buFont typeface="Arial" panose="020B0604020202020204" pitchFamily="34" charset="0"/>
              <a:buChar char="•"/>
            </a:pPr>
            <a:r>
              <a:rPr lang="en-US" sz="2000" dirty="0"/>
              <a:t>muon</a:t>
            </a:r>
          </a:p>
          <a:p>
            <a:pPr marL="342900" indent="-342900">
              <a:buFont typeface="Arial" panose="020B0604020202020204" pitchFamily="34" charset="0"/>
              <a:buChar char="•"/>
            </a:pPr>
            <a:r>
              <a:rPr lang="en-US" sz="2000" dirty="0"/>
              <a:t>tau</a:t>
            </a:r>
          </a:p>
          <a:p>
            <a:r>
              <a:rPr lang="en-US" sz="2000" dirty="0"/>
              <a:t>And in 3 masses</a:t>
            </a:r>
            <a:r>
              <a:rPr lang="en-US" sz="2000" dirty="0">
                <a:sym typeface="Wingdings" pitchFamily="2" charset="2"/>
              </a:rPr>
              <a:t> (v1, v2, v3)</a:t>
            </a:r>
          </a:p>
          <a:p>
            <a:r>
              <a:rPr lang="en-US" sz="2000" dirty="0">
                <a:sym typeface="Wingdings" pitchFamily="2" charset="2"/>
              </a:rPr>
              <a:t>But the masses do not correlate with specific flavors</a:t>
            </a:r>
          </a:p>
        </p:txBody>
      </p:sp>
      <p:sp>
        <p:nvSpPr>
          <p:cNvPr id="7" name="Rectangle 6">
            <a:extLst>
              <a:ext uri="{FF2B5EF4-FFF2-40B4-BE49-F238E27FC236}">
                <a16:creationId xmlns:a16="http://schemas.microsoft.com/office/drawing/2014/main" id="{E1E7D416-3E56-AC4B-9631-3D4CBE71059A}"/>
              </a:ext>
            </a:extLst>
          </p:cNvPr>
          <p:cNvSpPr/>
          <p:nvPr/>
        </p:nvSpPr>
        <p:spPr>
          <a:xfrm>
            <a:off x="128240" y="3080305"/>
            <a:ext cx="3852625" cy="2554545"/>
          </a:xfrm>
          <a:prstGeom prst="rect">
            <a:avLst/>
          </a:prstGeom>
        </p:spPr>
        <p:txBody>
          <a:bodyPr wrap="square">
            <a:spAutoFit/>
          </a:bodyPr>
          <a:lstStyle/>
          <a:p>
            <a:r>
              <a:rPr lang="en-US" sz="2000" dirty="0"/>
              <a:t>A neutrino of a particular flavor is made of a combination of masses (1, 2, and 3), and a neutrino of a certain mass (such as the lightest neutrino) has a certain probability of interacting in a detector to make a certain flavored charged particle (electron, muon, or tau).</a:t>
            </a:r>
          </a:p>
        </p:txBody>
      </p:sp>
    </p:spTree>
    <p:extLst>
      <p:ext uri="{BB962C8B-B14F-4D97-AF65-F5344CB8AC3E}">
        <p14:creationId xmlns:p14="http://schemas.microsoft.com/office/powerpoint/2010/main" val="558166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DDEB1-A834-584E-B928-E1E16682B3F7}"/>
              </a:ext>
            </a:extLst>
          </p:cNvPr>
          <p:cNvSpPr>
            <a:spLocks noGrp="1"/>
          </p:cNvSpPr>
          <p:nvPr>
            <p:ph type="title"/>
          </p:nvPr>
        </p:nvSpPr>
        <p:spPr/>
        <p:txBody>
          <a:bodyPr/>
          <a:lstStyle/>
          <a:p>
            <a:r>
              <a:rPr lang="en-US" dirty="0"/>
              <a:t>If you don’t like the flavor of your neutrino, just wait</a:t>
            </a:r>
          </a:p>
        </p:txBody>
      </p:sp>
      <p:sp>
        <p:nvSpPr>
          <p:cNvPr id="4" name="Rectangle 3">
            <a:extLst>
              <a:ext uri="{FF2B5EF4-FFF2-40B4-BE49-F238E27FC236}">
                <a16:creationId xmlns:a16="http://schemas.microsoft.com/office/drawing/2014/main" id="{26EF4791-8C82-2546-885E-4A1637ECDE55}"/>
              </a:ext>
            </a:extLst>
          </p:cNvPr>
          <p:cNvSpPr/>
          <p:nvPr/>
        </p:nvSpPr>
        <p:spPr>
          <a:xfrm>
            <a:off x="535259" y="5098134"/>
            <a:ext cx="8380141" cy="1015663"/>
          </a:xfrm>
          <a:prstGeom prst="rect">
            <a:avLst/>
          </a:prstGeom>
        </p:spPr>
        <p:txBody>
          <a:bodyPr wrap="square">
            <a:spAutoFit/>
          </a:bodyPr>
          <a:lstStyle/>
          <a:p>
            <a:pPr algn="ctr"/>
            <a:r>
              <a:rPr lang="en-US" sz="2000" dirty="0"/>
              <a:t>As a neutrino travels through space-time, the mass ratio changes (oscillates) meaning that the probability that it interacts as a certain flavor changes.  Which you don’t know until you try to measure it!</a:t>
            </a:r>
          </a:p>
        </p:txBody>
      </p:sp>
      <p:pic>
        <p:nvPicPr>
          <p:cNvPr id="5124" name="Picture 4" descr="Illustration of man driving truck with ice cream cones in back">
            <a:extLst>
              <a:ext uri="{FF2B5EF4-FFF2-40B4-BE49-F238E27FC236}">
                <a16:creationId xmlns:a16="http://schemas.microsoft.com/office/drawing/2014/main" id="{9E6FF537-E2B7-544B-A009-75E4803E3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164" y="909875"/>
            <a:ext cx="7325671" cy="412069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1F2B705D-A730-6F4E-9C92-F74E195AF399}"/>
              </a:ext>
            </a:extLst>
          </p:cNvPr>
          <p:cNvSpPr/>
          <p:nvPr/>
        </p:nvSpPr>
        <p:spPr>
          <a:xfrm>
            <a:off x="0" y="6074309"/>
            <a:ext cx="1906676" cy="307777"/>
          </a:xfrm>
          <a:prstGeom prst="rect">
            <a:avLst/>
          </a:prstGeom>
        </p:spPr>
        <p:txBody>
          <a:bodyPr wrap="none">
            <a:spAutoFit/>
          </a:bodyPr>
          <a:lstStyle/>
          <a:p>
            <a:r>
              <a:rPr lang="en-US" sz="1400" dirty="0"/>
              <a:t>Illustration by Fermilab </a:t>
            </a:r>
          </a:p>
        </p:txBody>
      </p:sp>
    </p:spTree>
    <p:extLst>
      <p:ext uri="{BB962C8B-B14F-4D97-AF65-F5344CB8AC3E}">
        <p14:creationId xmlns:p14="http://schemas.microsoft.com/office/powerpoint/2010/main" val="1540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60471-B8C5-C548-88B9-58A66AE4718B}"/>
              </a:ext>
            </a:extLst>
          </p:cNvPr>
          <p:cNvSpPr>
            <a:spLocks noGrp="1"/>
          </p:cNvSpPr>
          <p:nvPr>
            <p:ph type="title"/>
          </p:nvPr>
        </p:nvSpPr>
        <p:spPr/>
        <p:txBody>
          <a:bodyPr/>
          <a:lstStyle/>
          <a:p>
            <a:r>
              <a:rPr lang="en-US" dirty="0"/>
              <a:t>Are Neutrinos the Reason Matter Exists?</a:t>
            </a:r>
          </a:p>
        </p:txBody>
      </p:sp>
      <p:pic>
        <p:nvPicPr>
          <p:cNvPr id="3074" name="Picture 2" descr="matter and antimatter scale">
            <a:extLst>
              <a:ext uri="{FF2B5EF4-FFF2-40B4-BE49-F238E27FC236}">
                <a16:creationId xmlns:a16="http://schemas.microsoft.com/office/drawing/2014/main" id="{7199ED9A-C07F-5240-8A36-4C77D8CB9C2F}"/>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9659" t="9967" r="9284" b="12913"/>
          <a:stretch/>
        </p:blipFill>
        <p:spPr bwMode="auto">
          <a:xfrm>
            <a:off x="228600" y="993621"/>
            <a:ext cx="5859966" cy="388744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DEAEF0-85FA-0744-AAED-A4031068D98D}"/>
              </a:ext>
            </a:extLst>
          </p:cNvPr>
          <p:cNvSpPr/>
          <p:nvPr/>
        </p:nvSpPr>
        <p:spPr>
          <a:xfrm>
            <a:off x="228599" y="4976995"/>
            <a:ext cx="8686799" cy="1323439"/>
          </a:xfrm>
          <a:prstGeom prst="rect">
            <a:avLst/>
          </a:prstGeom>
        </p:spPr>
        <p:txBody>
          <a:bodyPr wrap="square">
            <a:spAutoFit/>
          </a:bodyPr>
          <a:lstStyle/>
          <a:p>
            <a:r>
              <a:rPr lang="en-US" sz="2000" dirty="0"/>
              <a:t>One of the biggest mysteries in neutrino research is whether neutrinos and their antimatter twins, antineutrinos, behave the same way. This turns out to be a very important question—if the answer is no, it could explain how our universe full of matter came to exist.</a:t>
            </a:r>
          </a:p>
        </p:txBody>
      </p:sp>
      <p:pic>
        <p:nvPicPr>
          <p:cNvPr id="3078" name="Picture 6" descr="Photo of closed rose in mirror it is open ">
            <a:extLst>
              <a:ext uri="{FF2B5EF4-FFF2-40B4-BE49-F238E27FC236}">
                <a16:creationId xmlns:a16="http://schemas.microsoft.com/office/drawing/2014/main" id="{DF27B552-2F3E-9E4E-B9D3-B160E311FA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700" y="3464862"/>
            <a:ext cx="2517698" cy="14162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D6065F8-EA8B-774A-AC58-BA4F5AB05BF8}"/>
              </a:ext>
            </a:extLst>
          </p:cNvPr>
          <p:cNvSpPr txBox="1"/>
          <p:nvPr/>
        </p:nvSpPr>
        <p:spPr>
          <a:xfrm>
            <a:off x="6397700" y="2521845"/>
            <a:ext cx="2517698"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t>Charge-parity violation?</a:t>
            </a:r>
          </a:p>
        </p:txBody>
      </p:sp>
      <p:sp>
        <p:nvSpPr>
          <p:cNvPr id="7" name="Rectangle 6">
            <a:extLst>
              <a:ext uri="{FF2B5EF4-FFF2-40B4-BE49-F238E27FC236}">
                <a16:creationId xmlns:a16="http://schemas.microsoft.com/office/drawing/2014/main" id="{34D24157-2A45-DD47-89FF-313FA7F724F2}"/>
              </a:ext>
            </a:extLst>
          </p:cNvPr>
          <p:cNvSpPr/>
          <p:nvPr/>
        </p:nvSpPr>
        <p:spPr>
          <a:xfrm>
            <a:off x="6305826" y="315514"/>
            <a:ext cx="2701445" cy="369332"/>
          </a:xfrm>
          <a:prstGeom prst="rect">
            <a:avLst/>
          </a:prstGeom>
        </p:spPr>
        <p:txBody>
          <a:bodyPr wrap="none">
            <a:spAutoFit/>
          </a:bodyPr>
          <a:lstStyle/>
          <a:p>
            <a:r>
              <a:rPr lang="en-US" sz="1800" dirty="0">
                <a:solidFill>
                  <a:schemeClr val="accent2"/>
                </a:solidFill>
              </a:rPr>
              <a:t>https://</a:t>
            </a:r>
            <a:r>
              <a:rPr lang="en-US" sz="1800" dirty="0" err="1">
                <a:solidFill>
                  <a:schemeClr val="accent2"/>
                </a:solidFill>
              </a:rPr>
              <a:t>neutrinos.fnal.gov</a:t>
            </a:r>
            <a:r>
              <a:rPr lang="en-US" sz="1800" dirty="0">
                <a:solidFill>
                  <a:schemeClr val="accent2"/>
                </a:solidFill>
              </a:rPr>
              <a:t>/</a:t>
            </a:r>
          </a:p>
        </p:txBody>
      </p:sp>
      <p:sp>
        <p:nvSpPr>
          <p:cNvPr id="11" name="Rectangle 10">
            <a:extLst>
              <a:ext uri="{FF2B5EF4-FFF2-40B4-BE49-F238E27FC236}">
                <a16:creationId xmlns:a16="http://schemas.microsoft.com/office/drawing/2014/main" id="{CE0FF4B0-4EB0-0B4B-BA12-409A198BC330}"/>
              </a:ext>
            </a:extLst>
          </p:cNvPr>
          <p:cNvSpPr/>
          <p:nvPr/>
        </p:nvSpPr>
        <p:spPr>
          <a:xfrm>
            <a:off x="3533075" y="5992657"/>
            <a:ext cx="4572000" cy="307777"/>
          </a:xfrm>
          <a:prstGeom prst="rect">
            <a:avLst/>
          </a:prstGeom>
        </p:spPr>
        <p:txBody>
          <a:bodyPr>
            <a:spAutoFit/>
          </a:bodyPr>
          <a:lstStyle/>
          <a:p>
            <a:r>
              <a:rPr lang="en-US" sz="1400" dirty="0"/>
              <a:t>Credit: </a:t>
            </a:r>
            <a:r>
              <a:rPr lang="en-US" sz="1400" dirty="0">
                <a:hlinkClick r:id="rId5"/>
              </a:rPr>
              <a:t>Symmetry Magazine</a:t>
            </a:r>
            <a:r>
              <a:rPr lang="en-US" sz="1400" dirty="0"/>
              <a:t>/Sandbox Studio, Chicago</a:t>
            </a:r>
          </a:p>
        </p:txBody>
      </p:sp>
      <p:pic>
        <p:nvPicPr>
          <p:cNvPr id="3080" name="Picture 8" descr="See the source image">
            <a:extLst>
              <a:ext uri="{FF2B5EF4-FFF2-40B4-BE49-F238E27FC236}">
                <a16:creationId xmlns:a16="http://schemas.microsoft.com/office/drawing/2014/main" id="{5386951F-08B4-764D-804A-E285F67DA1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5826" y="993621"/>
            <a:ext cx="1271102" cy="145018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9B72D11-EB4C-5A4B-ADAD-6BEC703B79EC}"/>
              </a:ext>
            </a:extLst>
          </p:cNvPr>
          <p:cNvSpPr txBox="1"/>
          <p:nvPr/>
        </p:nvSpPr>
        <p:spPr>
          <a:xfrm>
            <a:off x="7656548" y="1090984"/>
            <a:ext cx="1258850" cy="1200329"/>
          </a:xfrm>
          <a:prstGeom prst="rect">
            <a:avLst/>
          </a:prstGeom>
          <a:noFill/>
        </p:spPr>
        <p:txBody>
          <a:bodyPr wrap="square" rtlCol="0">
            <a:spAutoFit/>
          </a:bodyPr>
          <a:lstStyle/>
          <a:p>
            <a:r>
              <a:rPr lang="en-US" sz="1800" dirty="0"/>
              <a:t>Are there any right-handed neutrinos?</a:t>
            </a:r>
          </a:p>
        </p:txBody>
      </p:sp>
    </p:spTree>
    <p:extLst>
      <p:ext uri="{BB962C8B-B14F-4D97-AF65-F5344CB8AC3E}">
        <p14:creationId xmlns:p14="http://schemas.microsoft.com/office/powerpoint/2010/main" val="1605058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23" y="-2824"/>
            <a:ext cx="9138293"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ctr" anchorCtr="0"/>
          <a:lstStyle/>
          <a:p>
            <a:r>
              <a:rPr lang="en-US" dirty="0"/>
              <a:t>Fermilab Accelerator Complex</a:t>
            </a:r>
          </a:p>
        </p:txBody>
      </p:sp>
    </p:spTree>
    <p:extLst>
      <p:ext uri="{BB962C8B-B14F-4D97-AF65-F5344CB8AC3E}">
        <p14:creationId xmlns:p14="http://schemas.microsoft.com/office/powerpoint/2010/main" val="2400797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357" name="Picture 1037"/>
          <p:cNvPicPr>
            <a:picLocks noChangeAspect="1" noChangeArrowheads="1"/>
          </p:cNvPicPr>
          <p:nvPr/>
        </p:nvPicPr>
        <p:blipFill>
          <a:blip r:embed="rId3" cstate="print">
            <a:extLst>
              <a:ext uri="{28A0092B-C50C-407E-A947-70E740481C1C}">
                <a14:useLocalDpi xmlns:a14="http://schemas.microsoft.com/office/drawing/2010/main"/>
              </a:ext>
            </a:extLst>
          </a:blip>
          <a:srcRect r="2792" b="17484"/>
          <a:stretch>
            <a:fillRect/>
          </a:stretch>
        </p:blipFill>
        <p:spPr bwMode="auto">
          <a:xfrm>
            <a:off x="5153025" y="1677988"/>
            <a:ext cx="3990975" cy="47990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13346" name="Rectangle 1026"/>
          <p:cNvSpPr>
            <a:spLocks noGrp="1" noChangeArrowheads="1"/>
          </p:cNvSpPr>
          <p:nvPr>
            <p:ph type="title"/>
          </p:nvPr>
        </p:nvSpPr>
        <p:spPr>
          <a:xfrm>
            <a:off x="533400" y="0"/>
            <a:ext cx="7545388" cy="1447800"/>
          </a:xfrm>
        </p:spPr>
        <p:txBody>
          <a:bodyPr/>
          <a:lstStyle/>
          <a:p>
            <a:r>
              <a:rPr lang="en-US" altLang="en-US" sz="2000" dirty="0"/>
              <a:t>The </a:t>
            </a:r>
            <a:r>
              <a:rPr lang="en-US" altLang="en-US" sz="2000" dirty="0" err="1"/>
              <a:t>NuMI</a:t>
            </a:r>
            <a:r>
              <a:rPr lang="en-US" altLang="en-US" sz="2000" dirty="0"/>
              <a:t> Facility</a:t>
            </a:r>
            <a:r>
              <a:rPr lang="en-US" altLang="en-US" dirty="0"/>
              <a:t/>
            </a:r>
            <a:br>
              <a:rPr lang="en-US" altLang="en-US" dirty="0"/>
            </a:br>
            <a:r>
              <a:rPr lang="en-US" altLang="en-US" sz="2800" dirty="0"/>
              <a:t>“Neutrinos (</a:t>
            </a:r>
            <a:r>
              <a:rPr lang="el-GR" altLang="en-US" sz="2800" dirty="0"/>
              <a:t>ν</a:t>
            </a:r>
            <a:r>
              <a:rPr lang="en-US" altLang="en-US" sz="2800" dirty="0"/>
              <a:t> – </a:t>
            </a:r>
            <a:r>
              <a:rPr lang="en-US" altLang="en-US" sz="2800" b="1" dirty="0">
                <a:solidFill>
                  <a:srgbClr val="00B050"/>
                </a:solidFill>
              </a:rPr>
              <a:t>Nu</a:t>
            </a:r>
            <a:r>
              <a:rPr lang="en-US" altLang="en-US" sz="2800" dirty="0"/>
              <a:t>) at the </a:t>
            </a:r>
            <a:r>
              <a:rPr lang="en-US" altLang="en-US" sz="2800" b="1" dirty="0">
                <a:solidFill>
                  <a:srgbClr val="00B050"/>
                </a:solidFill>
              </a:rPr>
              <a:t>M</a:t>
            </a:r>
            <a:r>
              <a:rPr lang="en-US" altLang="en-US" sz="2800" dirty="0"/>
              <a:t>ain </a:t>
            </a:r>
            <a:r>
              <a:rPr lang="en-US" altLang="en-US" sz="2800" b="1" dirty="0">
                <a:solidFill>
                  <a:srgbClr val="00B050"/>
                </a:solidFill>
              </a:rPr>
              <a:t>I</a:t>
            </a:r>
            <a:r>
              <a:rPr lang="en-US" altLang="en-US" sz="2800" dirty="0"/>
              <a:t>njector”</a:t>
            </a:r>
          </a:p>
        </p:txBody>
      </p:sp>
      <p:sp>
        <p:nvSpPr>
          <p:cNvPr id="313347" name="Rectangle 1027"/>
          <p:cNvSpPr>
            <a:spLocks noGrp="1" noChangeArrowheads="1"/>
          </p:cNvSpPr>
          <p:nvPr>
            <p:ph type="body" sz="half" idx="1"/>
          </p:nvPr>
        </p:nvSpPr>
        <p:spPr>
          <a:xfrm>
            <a:off x="139700" y="880379"/>
            <a:ext cx="5510213" cy="3908423"/>
          </a:xfrm>
        </p:spPr>
        <p:txBody>
          <a:bodyPr>
            <a:noAutofit/>
          </a:bodyPr>
          <a:lstStyle/>
          <a:p>
            <a:r>
              <a:rPr lang="en-US" altLang="en-US" sz="2000" dirty="0">
                <a:sym typeface="Symbol" panose="05050102010706020507" pitchFamily="18" charset="2"/>
              </a:rPr>
              <a:t>Intense muon-neutrino beam directed towards Minnesota</a:t>
            </a:r>
          </a:p>
          <a:p>
            <a:r>
              <a:rPr lang="en-US" altLang="en-US" sz="2000" dirty="0">
                <a:sym typeface="Symbol" panose="05050102010706020507" pitchFamily="18" charset="2"/>
              </a:rPr>
              <a:t>Main Injector supplies 25 – 50 trillion 120GeV protons every 1.33 seconds</a:t>
            </a:r>
          </a:p>
          <a:p>
            <a:pPr lvl="1"/>
            <a:r>
              <a:rPr lang="en-US" altLang="en-US" sz="1800" dirty="0">
                <a:sym typeface="Symbol" panose="05050102010706020507" pitchFamily="18" charset="2"/>
              </a:rPr>
              <a:t>Operating regularly at 700 kW</a:t>
            </a:r>
          </a:p>
          <a:p>
            <a:pPr lvl="1"/>
            <a:r>
              <a:rPr lang="en-US" altLang="en-US" sz="1800" dirty="0">
                <a:sym typeface="Symbol" panose="05050102010706020507" pitchFamily="18" charset="2"/>
              </a:rPr>
              <a:t>Upgrade to 900+ kW in 2020</a:t>
            </a:r>
          </a:p>
          <a:p>
            <a:r>
              <a:rPr lang="en-US" altLang="en-US" sz="2000" dirty="0">
                <a:sym typeface="Symbol" panose="05050102010706020507" pitchFamily="18" charset="2"/>
              </a:rPr>
              <a:t>Each pulse produces about 10</a:t>
            </a:r>
            <a:r>
              <a:rPr lang="en-US" altLang="en-US" sz="2000" baseline="30000" dirty="0">
                <a:sym typeface="Symbol" panose="05050102010706020507" pitchFamily="18" charset="2"/>
              </a:rPr>
              <a:t>14</a:t>
            </a:r>
            <a:r>
              <a:rPr lang="en-US" altLang="en-US" sz="2000" dirty="0">
                <a:sym typeface="Symbol" panose="05050102010706020507" pitchFamily="18" charset="2"/>
              </a:rPr>
              <a:t> </a:t>
            </a:r>
            <a:r>
              <a:rPr lang="el-GR" altLang="en-US" sz="2000" dirty="0">
                <a:sym typeface="Symbol" panose="05050102010706020507" pitchFamily="18" charset="2"/>
              </a:rPr>
              <a:t>ν </a:t>
            </a:r>
            <a:r>
              <a:rPr lang="en-US" altLang="en-US" sz="2000" baseline="-25000" dirty="0">
                <a:sym typeface="Symbol" panose="05050102010706020507" pitchFamily="18" charset="2"/>
              </a:rPr>
              <a:t></a:t>
            </a:r>
          </a:p>
          <a:p>
            <a:pPr lvl="1"/>
            <a:r>
              <a:rPr lang="en-US" altLang="en-US" sz="1800" dirty="0">
                <a:sym typeface="Symbol" panose="05050102010706020507" pitchFamily="18" charset="2"/>
              </a:rPr>
              <a:t>~ 20,000,000 Pulses per year</a:t>
            </a:r>
          </a:p>
          <a:p>
            <a:r>
              <a:rPr lang="en-US" altLang="en-US" sz="2000" dirty="0">
                <a:sym typeface="Symbol" panose="05050102010706020507" pitchFamily="18" charset="2"/>
              </a:rPr>
              <a:t>Direct beam 3</a:t>
            </a:r>
            <a:r>
              <a:rPr lang="en-US" altLang="en-US" sz="2000" baseline="30000" dirty="0">
                <a:sym typeface="Symbol" panose="05050102010706020507" pitchFamily="18" charset="2"/>
              </a:rPr>
              <a:t>o</a:t>
            </a:r>
            <a:r>
              <a:rPr lang="en-US" altLang="en-US" sz="2000" dirty="0">
                <a:sym typeface="Symbol" panose="05050102010706020507" pitchFamily="18" charset="2"/>
              </a:rPr>
              <a:t> down</a:t>
            </a:r>
          </a:p>
          <a:p>
            <a:r>
              <a:rPr lang="en-US" altLang="en-US" sz="2000" dirty="0">
                <a:sym typeface="Symbol" panose="05050102010706020507" pitchFamily="18" charset="2"/>
              </a:rPr>
              <a:t>On-site and off-site experiments</a:t>
            </a:r>
          </a:p>
          <a:p>
            <a:r>
              <a:rPr lang="en-US" altLang="en-US" sz="2000" dirty="0">
                <a:sym typeface="Symbol" panose="05050102010706020507" pitchFamily="18" charset="2"/>
              </a:rPr>
              <a:t>Different types of neutrino beams</a:t>
            </a:r>
          </a:p>
          <a:p>
            <a:r>
              <a:rPr lang="en-US" altLang="en-US" sz="2000" dirty="0">
                <a:sym typeface="Symbol" panose="05050102010706020507" pitchFamily="18" charset="2"/>
              </a:rPr>
              <a:t>Beam is 10s of kilometers wide at exit</a:t>
            </a:r>
          </a:p>
          <a:p>
            <a:endParaRPr lang="en-US" altLang="en-US" sz="2000" baseline="-25000" dirty="0">
              <a:sym typeface="Symbol" panose="05050102010706020507" pitchFamily="18" charset="2"/>
            </a:endParaRPr>
          </a:p>
        </p:txBody>
      </p:sp>
      <p:grpSp>
        <p:nvGrpSpPr>
          <p:cNvPr id="6" name="Group 5"/>
          <p:cNvGrpSpPr/>
          <p:nvPr/>
        </p:nvGrpSpPr>
        <p:grpSpPr>
          <a:xfrm>
            <a:off x="201613" y="5257800"/>
            <a:ext cx="5284787" cy="1600200"/>
            <a:chOff x="201613" y="5257800"/>
            <a:chExt cx="5284787" cy="1600200"/>
          </a:xfrm>
        </p:grpSpPr>
        <p:grpSp>
          <p:nvGrpSpPr>
            <p:cNvPr id="7" name="Group 14"/>
            <p:cNvGrpSpPr>
              <a:grpSpLocks/>
            </p:cNvGrpSpPr>
            <p:nvPr/>
          </p:nvGrpSpPr>
          <p:grpSpPr bwMode="auto">
            <a:xfrm>
              <a:off x="201613" y="5257800"/>
              <a:ext cx="5284787" cy="1600200"/>
              <a:chOff x="127" y="3312"/>
              <a:chExt cx="3329" cy="1008"/>
            </a:xfrm>
          </p:grpSpPr>
          <p:sp>
            <p:nvSpPr>
              <p:cNvPr id="10" name="Text Box 15"/>
              <p:cNvSpPr txBox="1">
                <a:spLocks noChangeArrowheads="1"/>
              </p:cNvSpPr>
              <p:nvPr/>
            </p:nvSpPr>
            <p:spPr bwMode="auto">
              <a:xfrm>
                <a:off x="240" y="3360"/>
                <a:ext cx="1632" cy="233"/>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r>
                  <a:rPr lang="en-US" sz="1800" dirty="0">
                    <a:solidFill>
                      <a:schemeClr val="accent2"/>
                    </a:solidFill>
                    <a:latin typeface="Times" pitchFamily="18" charset="0"/>
                  </a:rPr>
                  <a:t>Near Detector: 980 tons</a:t>
                </a:r>
                <a:endParaRPr lang="en-US" sz="1800" dirty="0">
                  <a:latin typeface="Times" pitchFamily="18" charset="0"/>
                </a:endParaRPr>
              </a:p>
            </p:txBody>
          </p:sp>
          <p:sp>
            <p:nvSpPr>
              <p:cNvPr id="11" name="Text Box 16"/>
              <p:cNvSpPr txBox="1">
                <a:spLocks noChangeArrowheads="1"/>
              </p:cNvSpPr>
              <p:nvPr/>
            </p:nvSpPr>
            <p:spPr bwMode="auto">
              <a:xfrm>
                <a:off x="1776" y="3312"/>
                <a:ext cx="1680" cy="233"/>
              </a:xfrm>
              <a:prstGeom prst="rect">
                <a:avLst/>
              </a:prstGeom>
              <a:noFill/>
              <a:ln w="12700">
                <a:noFill/>
                <a:miter lim="800000"/>
                <a:headEnd type="none" w="sm" len="sm"/>
                <a:tailEnd type="none" w="sm" len="sm"/>
              </a:ln>
              <a:effectLst/>
            </p:spPr>
            <p:txBody>
              <a:bodyPr>
                <a:spAutoFit/>
              </a:bodyPr>
              <a:lstStyle/>
              <a:p>
                <a:pPr algn="l" eaLnBrk="0" hangingPunct="0">
                  <a:spcBef>
                    <a:spcPct val="50000"/>
                  </a:spcBef>
                </a:pPr>
                <a:r>
                  <a:rPr lang="en-US" sz="1800">
                    <a:solidFill>
                      <a:srgbClr val="FF0000"/>
                    </a:solidFill>
                  </a:rPr>
                  <a:t>Far Detector: 5400 tons</a:t>
                </a:r>
              </a:p>
            </p:txBody>
          </p:sp>
          <p:pic>
            <p:nvPicPr>
              <p:cNvPr id="12" name="Picture 17"/>
              <p:cNvPicPr>
                <a:picLocks noChangeAspect="1" noChangeArrowheads="1"/>
              </p:cNvPicPr>
              <p:nvPr/>
            </p:nvPicPr>
            <p:blipFill>
              <a:blip r:embed="rId4" cstate="print"/>
              <a:srcRect/>
              <a:stretch>
                <a:fillRect/>
              </a:stretch>
            </p:blipFill>
            <p:spPr bwMode="auto">
              <a:xfrm>
                <a:off x="127" y="3675"/>
                <a:ext cx="3089" cy="645"/>
              </a:xfrm>
              <a:prstGeom prst="rect">
                <a:avLst/>
              </a:prstGeom>
              <a:noFill/>
            </p:spPr>
          </p:pic>
          <p:sp>
            <p:nvSpPr>
              <p:cNvPr id="13" name="Line 18"/>
              <p:cNvSpPr>
                <a:spLocks noChangeShapeType="1"/>
              </p:cNvSpPr>
              <p:nvPr/>
            </p:nvSpPr>
            <p:spPr bwMode="auto">
              <a:xfrm flipH="1">
                <a:off x="863" y="3598"/>
                <a:ext cx="98" cy="242"/>
              </a:xfrm>
              <a:prstGeom prst="line">
                <a:avLst/>
              </a:prstGeom>
              <a:noFill/>
              <a:ln w="38100">
                <a:solidFill>
                  <a:schemeClr val="accent2"/>
                </a:solidFill>
                <a:round/>
                <a:headEnd type="none" w="sm" len="sm"/>
                <a:tailEnd type="triangle" w="med" len="med"/>
              </a:ln>
              <a:effectLst/>
            </p:spPr>
            <p:txBody>
              <a:bodyPr wrap="none" anchor="ctr"/>
              <a:lstStyle/>
              <a:p>
                <a:endParaRPr lang="en-US"/>
              </a:p>
            </p:txBody>
          </p:sp>
          <p:sp>
            <p:nvSpPr>
              <p:cNvPr id="14" name="Line 19"/>
              <p:cNvSpPr>
                <a:spLocks noChangeShapeType="1"/>
              </p:cNvSpPr>
              <p:nvPr/>
            </p:nvSpPr>
            <p:spPr bwMode="auto">
              <a:xfrm flipH="1">
                <a:off x="2400" y="3552"/>
                <a:ext cx="96" cy="240"/>
              </a:xfrm>
              <a:prstGeom prst="line">
                <a:avLst/>
              </a:prstGeom>
              <a:noFill/>
              <a:ln w="38100">
                <a:solidFill>
                  <a:srgbClr val="FF0000"/>
                </a:solidFill>
                <a:round/>
                <a:headEnd type="none" w="sm" len="sm"/>
                <a:tailEnd type="triangle" w="med" len="med"/>
              </a:ln>
              <a:effectLst/>
            </p:spPr>
            <p:txBody>
              <a:bodyPr wrap="none" anchor="ctr"/>
              <a:lstStyle/>
              <a:p>
                <a:endParaRPr lang="en-US"/>
              </a:p>
            </p:txBody>
          </p:sp>
          <p:sp>
            <p:nvSpPr>
              <p:cNvPr id="15" name="Line 20"/>
              <p:cNvSpPr>
                <a:spLocks noChangeShapeType="1"/>
              </p:cNvSpPr>
              <p:nvPr/>
            </p:nvSpPr>
            <p:spPr bwMode="auto">
              <a:xfrm flipV="1">
                <a:off x="816" y="3744"/>
                <a:ext cx="2304" cy="144"/>
              </a:xfrm>
              <a:prstGeom prst="line">
                <a:avLst/>
              </a:prstGeom>
              <a:noFill/>
              <a:ln w="9525">
                <a:solidFill>
                  <a:schemeClr val="tx1"/>
                </a:solidFill>
                <a:prstDash val="dash"/>
                <a:round/>
                <a:headEnd/>
                <a:tailEnd type="triangle" w="med" len="med"/>
              </a:ln>
              <a:effectLst/>
            </p:spPr>
            <p:txBody>
              <a:bodyPr wrap="none" anchor="ctr"/>
              <a:lstStyle/>
              <a:p>
                <a:endParaRPr lang="en-US"/>
              </a:p>
            </p:txBody>
          </p:sp>
          <p:sp>
            <p:nvSpPr>
              <p:cNvPr id="16" name="Line 21"/>
              <p:cNvSpPr>
                <a:spLocks noChangeShapeType="1"/>
              </p:cNvSpPr>
              <p:nvPr/>
            </p:nvSpPr>
            <p:spPr bwMode="auto">
              <a:xfrm>
                <a:off x="816" y="3888"/>
                <a:ext cx="2352" cy="144"/>
              </a:xfrm>
              <a:prstGeom prst="line">
                <a:avLst/>
              </a:prstGeom>
              <a:noFill/>
              <a:ln w="9525">
                <a:solidFill>
                  <a:schemeClr val="tx1"/>
                </a:solidFill>
                <a:prstDash val="dash"/>
                <a:round/>
                <a:headEnd/>
                <a:tailEnd type="triangle" w="med" len="med"/>
              </a:ln>
              <a:effectLst/>
            </p:spPr>
            <p:txBody>
              <a:bodyPr wrap="none" anchor="ctr"/>
              <a:lstStyle/>
              <a:p>
                <a:endParaRPr lang="en-US"/>
              </a:p>
            </p:txBody>
          </p:sp>
        </p:grpSp>
        <p:sp>
          <p:nvSpPr>
            <p:cNvPr id="8" name="Rectangle 23"/>
            <p:cNvSpPr>
              <a:spLocks noChangeArrowheads="1"/>
            </p:cNvSpPr>
            <p:nvPr/>
          </p:nvSpPr>
          <p:spPr bwMode="auto">
            <a:xfrm>
              <a:off x="2533650" y="6272213"/>
              <a:ext cx="114300" cy="176212"/>
            </a:xfrm>
            <a:prstGeom prst="rect">
              <a:avLst/>
            </a:prstGeom>
            <a:solidFill>
              <a:schemeClr val="bg1"/>
            </a:solidFill>
            <a:ln w="9525" algn="ctr">
              <a:noFill/>
              <a:miter lim="800000"/>
              <a:headEnd/>
              <a:tailEnd/>
            </a:ln>
            <a:effectLst/>
          </p:spPr>
          <p:txBody>
            <a:bodyPr wrap="none" anchor="ctr"/>
            <a:lstStyle/>
            <a:p>
              <a:endParaRPr lang="en-US"/>
            </a:p>
          </p:txBody>
        </p:sp>
        <p:sp>
          <p:nvSpPr>
            <p:cNvPr id="9" name="Text Box 24"/>
            <p:cNvSpPr txBox="1">
              <a:spLocks noChangeArrowheads="1"/>
            </p:cNvSpPr>
            <p:nvPr/>
          </p:nvSpPr>
          <p:spPr bwMode="auto">
            <a:xfrm>
              <a:off x="2431580" y="6174708"/>
              <a:ext cx="466725" cy="350837"/>
            </a:xfrm>
            <a:prstGeom prst="rect">
              <a:avLst/>
            </a:prstGeom>
            <a:noFill/>
            <a:ln w="9525" algn="ctr">
              <a:noFill/>
              <a:miter lim="800000"/>
              <a:headEnd/>
              <a:tailEnd/>
            </a:ln>
            <a:effectLst/>
          </p:spPr>
          <p:txBody>
            <a:bodyPr>
              <a:spAutoFit/>
            </a:bodyPr>
            <a:lstStyle/>
            <a:p>
              <a:r>
                <a:rPr lang="en-US" sz="1700" b="1" dirty="0">
                  <a:solidFill>
                    <a:srgbClr val="404040"/>
                  </a:solidFill>
                  <a:latin typeface="Century Schoolbook" pitchFamily="18" charset="0"/>
                  <a:ea typeface="Arial Unicode MS" pitchFamily="34" charset="-128"/>
                  <a:cs typeface="Arial Unicode MS" pitchFamily="34" charset="-128"/>
                </a:rPr>
                <a:t>5</a:t>
              </a:r>
            </a:p>
          </p:txBody>
        </p:sp>
      </p:grpSp>
    </p:spTree>
    <p:extLst>
      <p:ext uri="{BB962C8B-B14F-4D97-AF65-F5344CB8AC3E}">
        <p14:creationId xmlns:p14="http://schemas.microsoft.com/office/powerpoint/2010/main" val="401741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Defining Characteristics of Long Baseline Beams	</a:t>
            </a:r>
          </a:p>
        </p:txBody>
      </p:sp>
      <p:sp>
        <p:nvSpPr>
          <p:cNvPr id="3" name="Content Placeholder 2"/>
          <p:cNvSpPr>
            <a:spLocks noGrp="1"/>
          </p:cNvSpPr>
          <p:nvPr>
            <p:ph idx="1"/>
          </p:nvPr>
        </p:nvSpPr>
        <p:spPr>
          <a:xfrm>
            <a:off x="228600" y="902369"/>
            <a:ext cx="8672513" cy="4987867"/>
          </a:xfrm>
        </p:spPr>
        <p:txBody>
          <a:bodyPr/>
          <a:lstStyle/>
          <a:p>
            <a:r>
              <a:rPr lang="en-US" dirty="0"/>
              <a:t>Proton Beams: synchrotron based, nearing 1 MW currently</a:t>
            </a:r>
          </a:p>
          <a:p>
            <a:pPr lvl="1"/>
            <a:r>
              <a:rPr lang="en-US" dirty="0"/>
              <a:t>High Stored Energy: ~ 1 MJ</a:t>
            </a:r>
          </a:p>
          <a:p>
            <a:pPr lvl="1"/>
            <a:r>
              <a:rPr lang="en-US" dirty="0"/>
              <a:t>Small Beam Spot: 1 – few mm</a:t>
            </a:r>
          </a:p>
          <a:p>
            <a:pPr lvl="1"/>
            <a:r>
              <a:rPr lang="en-US" dirty="0"/>
              <a:t>High Proton Energy: 30-120 GeV</a:t>
            </a:r>
          </a:p>
          <a:p>
            <a:pPr lvl="1"/>
            <a:r>
              <a:rPr lang="en-US" dirty="0"/>
              <a:t>Single-turn extraction, long cycle time: 1 – few seconds</a:t>
            </a:r>
          </a:p>
          <a:p>
            <a:pPr lvl="1"/>
            <a:r>
              <a:rPr lang="en-US" dirty="0"/>
              <a:t>Pulsed beam with pulse length of ~4 – 10 µsec</a:t>
            </a:r>
          </a:p>
          <a:p>
            <a:r>
              <a:rPr lang="en-US" dirty="0"/>
              <a:t>Pion Focusing: Pulsed horns</a:t>
            </a:r>
          </a:p>
          <a:p>
            <a:pPr lvl="1"/>
            <a:r>
              <a:rPr lang="en-US" dirty="0"/>
              <a:t>Horns more efficient than quadrupole magnets</a:t>
            </a:r>
          </a:p>
          <a:p>
            <a:pPr lvl="1"/>
            <a:r>
              <a:rPr lang="en-US" dirty="0"/>
              <a:t>High currents: few hundred kA</a:t>
            </a:r>
          </a:p>
          <a:p>
            <a:r>
              <a:rPr lang="en-US" dirty="0"/>
              <a:t>Large Decay volume</a:t>
            </a:r>
          </a:p>
          <a:p>
            <a:pPr lvl="1"/>
            <a:r>
              <a:rPr lang="en-US" dirty="0"/>
              <a:t>Meters in cross-section and 100s of meters in length</a:t>
            </a:r>
          </a:p>
          <a:p>
            <a:r>
              <a:rPr lang="en-US" dirty="0"/>
              <a:t>Beam radiation dispersed over extended area</a:t>
            </a:r>
          </a:p>
          <a:p>
            <a:pPr marL="457200" lvl="1" indent="0">
              <a:buNone/>
            </a:pPr>
            <a:r>
              <a:rPr lang="en-US" dirty="0"/>
              <a:t>	Tritium, activation, corrosion, cooling</a:t>
            </a:r>
          </a:p>
        </p:txBody>
      </p:sp>
    </p:spTree>
    <p:extLst>
      <p:ext uri="{BB962C8B-B14F-4D97-AF65-F5344CB8AC3E}">
        <p14:creationId xmlns:p14="http://schemas.microsoft.com/office/powerpoint/2010/main" val="2424925616"/>
      </p:ext>
    </p:extLst>
  </p:cSld>
  <p:clrMapOvr>
    <a:masterClrMapping/>
  </p:clrMapOvr>
</p:sld>
</file>

<file path=ppt/theme/theme1.xml><?xml version="1.0" encoding="utf-8"?>
<a:theme xmlns:a="http://schemas.openxmlformats.org/drawingml/2006/main" name="FNAL_TemplatePC_060514">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FNAL_TemplatePC_060514</Template>
  <TotalTime>50345</TotalTime>
  <Words>2404</Words>
  <Application>Microsoft Office PowerPoint</Application>
  <PresentationFormat>On-screen Show (4:3)</PresentationFormat>
  <Paragraphs>412</Paragraphs>
  <Slides>34</Slides>
  <Notes>22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34</vt:i4>
      </vt:variant>
    </vt:vector>
  </HeadingPairs>
  <TitlesOfParts>
    <vt:vector size="51" baseType="lpstr">
      <vt:lpstr>MS PGothic</vt:lpstr>
      <vt:lpstr>MS PGothic</vt:lpstr>
      <vt:lpstr>Yu Gothic UI</vt:lpstr>
      <vt:lpstr>Arial</vt:lpstr>
      <vt:lpstr>Arial Unicode MS</vt:lpstr>
      <vt:lpstr>Calibri</vt:lpstr>
      <vt:lpstr>Cambria</vt:lpstr>
      <vt:lpstr>Cambria Math</vt:lpstr>
      <vt:lpstr>Century Schoolbook</vt:lpstr>
      <vt:lpstr>Helvetica</vt:lpstr>
      <vt:lpstr>Lucida Grande</vt:lpstr>
      <vt:lpstr>Symbol</vt:lpstr>
      <vt:lpstr>Times</vt:lpstr>
      <vt:lpstr>Times New Roman</vt:lpstr>
      <vt:lpstr>Wingdings</vt:lpstr>
      <vt:lpstr>小塚ゴシック Pro M</vt:lpstr>
      <vt:lpstr>FNAL_TemplatePC_060514</vt:lpstr>
      <vt:lpstr>PowerPoint Presentation</vt:lpstr>
      <vt:lpstr>The Nobel of Neutrinos</vt:lpstr>
      <vt:lpstr>The Nobel of Neutrinos</vt:lpstr>
      <vt:lpstr>Neutrinos are fundamental (-ly weird)</vt:lpstr>
      <vt:lpstr>If you don’t like the flavor of your neutrino, just wait</vt:lpstr>
      <vt:lpstr>Are Neutrinos the Reason Matter Exists?</vt:lpstr>
      <vt:lpstr>Fermilab Accelerator Complex</vt:lpstr>
      <vt:lpstr>The NuMI Facility “Neutrinos (ν – Nu) at the Main Injector”</vt:lpstr>
      <vt:lpstr>Defining Characteristics of Long Baseline Beams </vt:lpstr>
      <vt:lpstr>The NuMI Beam  “Neutrinos at the Main Injector”</vt:lpstr>
      <vt:lpstr>Neutrino Targets Around the World</vt:lpstr>
      <vt:lpstr>DUNE: Deep Underground Neutrino Experiment LBNF: Long-Baseline Neutrino Facility (1.2 MW -&gt; 2.4 MW!)</vt:lpstr>
      <vt:lpstr>High Power/Intensity Targetry Challenges</vt:lpstr>
      <vt:lpstr>Thermal Shock (stress waves)</vt:lpstr>
      <vt:lpstr>Stress wave example: T2K window</vt:lpstr>
      <vt:lpstr>Nu HPT R&amp;D Materials Exploratory Map</vt:lpstr>
      <vt:lpstr>Role of HiRadMat to Explore Thermal Shock in Nu Targets</vt:lpstr>
      <vt:lpstr>BeGrid1 (HRMT24) – experimental set-up</vt:lpstr>
      <vt:lpstr>BeGrid1 (HRMT24) – online results</vt:lpstr>
      <vt:lpstr>BeGrid1 (HRMT24) – Post Irradiation Examination Results</vt:lpstr>
      <vt:lpstr>BeGrid1 (HRMT24) – data analysis</vt:lpstr>
      <vt:lpstr>BeGrid2 (HRMT43)</vt:lpstr>
      <vt:lpstr>BeGrid2 (HRMT43) – 3-D printed specimen holders</vt:lpstr>
      <vt:lpstr>BeGrid2 – Remote handled installation &amp; beam impact</vt:lpstr>
      <vt:lpstr>PowerPoint Presentation</vt:lpstr>
      <vt:lpstr>Nu HPT R&amp;D Materials Exploratory Map</vt:lpstr>
      <vt:lpstr>PowerPoint Presentation</vt:lpstr>
      <vt:lpstr>Nu and Muon Related LOI’s</vt:lpstr>
      <vt:lpstr>PowerPoint Presentation</vt:lpstr>
      <vt:lpstr>Back-Up Slides Follow</vt:lpstr>
      <vt:lpstr>Why a Beam? – Controlled Laboratory Experiment</vt:lpstr>
      <vt:lpstr>Development of New Targetry Materials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 Heads meeting (new PowerPoint template…)</dc:title>
  <dc:creator>Bob Zwaska x6842 14373N</dc:creator>
  <cp:lastModifiedBy>Fiona Jacqueline Harden</cp:lastModifiedBy>
  <cp:revision>437</cp:revision>
  <cp:lastPrinted>2014-01-20T19:40:21Z</cp:lastPrinted>
  <dcterms:created xsi:type="dcterms:W3CDTF">2014-06-19T15:29:50Z</dcterms:created>
  <dcterms:modified xsi:type="dcterms:W3CDTF">2019-07-11T10:45:42Z</dcterms:modified>
</cp:coreProperties>
</file>