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32" r:id="rId2"/>
    <p:sldMasterId id="2147483744" r:id="rId3"/>
    <p:sldMasterId id="2147483757" r:id="rId4"/>
  </p:sldMasterIdLst>
  <p:notesMasterIdLst>
    <p:notesMasterId r:id="rId47"/>
  </p:notesMasterIdLst>
  <p:sldIdLst>
    <p:sldId id="256" r:id="rId5"/>
    <p:sldId id="257" r:id="rId6"/>
    <p:sldId id="1387" r:id="rId7"/>
    <p:sldId id="1386" r:id="rId8"/>
    <p:sldId id="1416" r:id="rId9"/>
    <p:sldId id="401" r:id="rId10"/>
    <p:sldId id="1385" r:id="rId11"/>
    <p:sldId id="1407" r:id="rId12"/>
    <p:sldId id="1413" r:id="rId13"/>
    <p:sldId id="1388" r:id="rId14"/>
    <p:sldId id="1391" r:id="rId15"/>
    <p:sldId id="1392" r:id="rId16"/>
    <p:sldId id="1393" r:id="rId17"/>
    <p:sldId id="1394" r:id="rId18"/>
    <p:sldId id="402" r:id="rId19"/>
    <p:sldId id="1399" r:id="rId20"/>
    <p:sldId id="1395" r:id="rId21"/>
    <p:sldId id="1400" r:id="rId22"/>
    <p:sldId id="1401" r:id="rId23"/>
    <p:sldId id="1403" r:id="rId24"/>
    <p:sldId id="1397" r:id="rId25"/>
    <p:sldId id="1404" r:id="rId26"/>
    <p:sldId id="1405" r:id="rId27"/>
    <p:sldId id="1408" r:id="rId28"/>
    <p:sldId id="1398" r:id="rId29"/>
    <p:sldId id="1414" r:id="rId30"/>
    <p:sldId id="1409" r:id="rId31"/>
    <p:sldId id="1410" r:id="rId32"/>
    <p:sldId id="1411" r:id="rId33"/>
    <p:sldId id="1396" r:id="rId34"/>
    <p:sldId id="1415" r:id="rId35"/>
    <p:sldId id="1412" r:id="rId36"/>
    <p:sldId id="471" r:id="rId37"/>
    <p:sldId id="472" r:id="rId38"/>
    <p:sldId id="462" r:id="rId39"/>
    <p:sldId id="264" r:id="rId40"/>
    <p:sldId id="265" r:id="rId41"/>
    <p:sldId id="259" r:id="rId42"/>
    <p:sldId id="270" r:id="rId43"/>
    <p:sldId id="266" r:id="rId44"/>
    <p:sldId id="463" r:id="rId45"/>
    <p:sldId id="464" r:id="rId46"/>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4004" autoAdjust="0"/>
  </p:normalViewPr>
  <p:slideViewPr>
    <p:cSldViewPr snapToGrid="0">
      <p:cViewPr varScale="1">
        <p:scale>
          <a:sx n="83" d="100"/>
          <a:sy n="83" d="100"/>
        </p:scale>
        <p:origin x="51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narik\Google%20&#12489;&#12521;&#12452;&#12502;\JKJ&#38306;&#36899;\etc\&#12510;&#12473;&#12479;&#12540;&#12503;&#12521;&#12531;2017\muon_Eng_1v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2nd TS</c:v>
          </c:tx>
          <c:spPr>
            <a:ln w="19050" cap="rnd">
              <a:solidFill>
                <a:srgbClr val="FF0000"/>
              </a:solidFill>
              <a:round/>
            </a:ln>
            <a:effectLst/>
          </c:spPr>
          <c:marker>
            <c:symbol val="none"/>
          </c:marker>
          <c:xVal>
            <c:numRef>
              <c:f>muon_Eng!$C$3:$C$102</c:f>
              <c:numCache>
                <c:formatCode>0.00E+00</c:formatCode>
                <c:ptCount val="100"/>
                <c:pt idx="0">
                  <c:v>0.25</c:v>
                </c:pt>
                <c:pt idx="1">
                  <c:v>0.75</c:v>
                </c:pt>
                <c:pt idx="2">
                  <c:v>1.25</c:v>
                </c:pt>
                <c:pt idx="3">
                  <c:v>1.75</c:v>
                </c:pt>
                <c:pt idx="4">
                  <c:v>2.25</c:v>
                </c:pt>
                <c:pt idx="5">
                  <c:v>2.75</c:v>
                </c:pt>
                <c:pt idx="6">
                  <c:v>3.25</c:v>
                </c:pt>
                <c:pt idx="7">
                  <c:v>3.75</c:v>
                </c:pt>
                <c:pt idx="8">
                  <c:v>4.25</c:v>
                </c:pt>
                <c:pt idx="9">
                  <c:v>4.75</c:v>
                </c:pt>
                <c:pt idx="10">
                  <c:v>5.25</c:v>
                </c:pt>
                <c:pt idx="11">
                  <c:v>5.75</c:v>
                </c:pt>
                <c:pt idx="12">
                  <c:v>6.25</c:v>
                </c:pt>
                <c:pt idx="13">
                  <c:v>6.75</c:v>
                </c:pt>
                <c:pt idx="14">
                  <c:v>7.25</c:v>
                </c:pt>
                <c:pt idx="15">
                  <c:v>7.75</c:v>
                </c:pt>
                <c:pt idx="16">
                  <c:v>8.25</c:v>
                </c:pt>
                <c:pt idx="17">
                  <c:v>8.75</c:v>
                </c:pt>
                <c:pt idx="18">
                  <c:v>9.25</c:v>
                </c:pt>
                <c:pt idx="19">
                  <c:v>9.75</c:v>
                </c:pt>
                <c:pt idx="20">
                  <c:v>10.25</c:v>
                </c:pt>
                <c:pt idx="21">
                  <c:v>10.75</c:v>
                </c:pt>
                <c:pt idx="22">
                  <c:v>11.25</c:v>
                </c:pt>
                <c:pt idx="23">
                  <c:v>11.75</c:v>
                </c:pt>
                <c:pt idx="24">
                  <c:v>12.25</c:v>
                </c:pt>
                <c:pt idx="25">
                  <c:v>12.75</c:v>
                </c:pt>
                <c:pt idx="26">
                  <c:v>13.25</c:v>
                </c:pt>
                <c:pt idx="27">
                  <c:v>13.75</c:v>
                </c:pt>
                <c:pt idx="28">
                  <c:v>14.25</c:v>
                </c:pt>
                <c:pt idx="29">
                  <c:v>14.75</c:v>
                </c:pt>
                <c:pt idx="30">
                  <c:v>15.25</c:v>
                </c:pt>
                <c:pt idx="31">
                  <c:v>15.75</c:v>
                </c:pt>
                <c:pt idx="32">
                  <c:v>16.25</c:v>
                </c:pt>
                <c:pt idx="33">
                  <c:v>16.75</c:v>
                </c:pt>
                <c:pt idx="34">
                  <c:v>17.25</c:v>
                </c:pt>
                <c:pt idx="35">
                  <c:v>17.75</c:v>
                </c:pt>
                <c:pt idx="36">
                  <c:v>18.25</c:v>
                </c:pt>
                <c:pt idx="37">
                  <c:v>18.75</c:v>
                </c:pt>
                <c:pt idx="38">
                  <c:v>19.25</c:v>
                </c:pt>
                <c:pt idx="39">
                  <c:v>19.75</c:v>
                </c:pt>
                <c:pt idx="40">
                  <c:v>20.25</c:v>
                </c:pt>
                <c:pt idx="41">
                  <c:v>20.75</c:v>
                </c:pt>
                <c:pt idx="42">
                  <c:v>21.25</c:v>
                </c:pt>
                <c:pt idx="43">
                  <c:v>21.75</c:v>
                </c:pt>
                <c:pt idx="44">
                  <c:v>22.25</c:v>
                </c:pt>
                <c:pt idx="45">
                  <c:v>22.75</c:v>
                </c:pt>
                <c:pt idx="46">
                  <c:v>23.25</c:v>
                </c:pt>
                <c:pt idx="47">
                  <c:v>23.75</c:v>
                </c:pt>
                <c:pt idx="48">
                  <c:v>24.25</c:v>
                </c:pt>
                <c:pt idx="49">
                  <c:v>24.75</c:v>
                </c:pt>
                <c:pt idx="50">
                  <c:v>25.25</c:v>
                </c:pt>
                <c:pt idx="51">
                  <c:v>25.75</c:v>
                </c:pt>
                <c:pt idx="52">
                  <c:v>26.25</c:v>
                </c:pt>
                <c:pt idx="53">
                  <c:v>26.75</c:v>
                </c:pt>
                <c:pt idx="54">
                  <c:v>27.25</c:v>
                </c:pt>
                <c:pt idx="55">
                  <c:v>27.75</c:v>
                </c:pt>
                <c:pt idx="56">
                  <c:v>28.25</c:v>
                </c:pt>
                <c:pt idx="57">
                  <c:v>28.75</c:v>
                </c:pt>
                <c:pt idx="58">
                  <c:v>29.25</c:v>
                </c:pt>
                <c:pt idx="59">
                  <c:v>29.75</c:v>
                </c:pt>
                <c:pt idx="60">
                  <c:v>30.25</c:v>
                </c:pt>
                <c:pt idx="61">
                  <c:v>30.75</c:v>
                </c:pt>
                <c:pt idx="62">
                  <c:v>31.25</c:v>
                </c:pt>
                <c:pt idx="63">
                  <c:v>31.75</c:v>
                </c:pt>
                <c:pt idx="64">
                  <c:v>32.25</c:v>
                </c:pt>
                <c:pt idx="65">
                  <c:v>32.75</c:v>
                </c:pt>
                <c:pt idx="66">
                  <c:v>33.25</c:v>
                </c:pt>
                <c:pt idx="67">
                  <c:v>33.75</c:v>
                </c:pt>
                <c:pt idx="68">
                  <c:v>34.25</c:v>
                </c:pt>
                <c:pt idx="69">
                  <c:v>34.75</c:v>
                </c:pt>
                <c:pt idx="70">
                  <c:v>35.25</c:v>
                </c:pt>
                <c:pt idx="71">
                  <c:v>35.75</c:v>
                </c:pt>
                <c:pt idx="72">
                  <c:v>36.25</c:v>
                </c:pt>
                <c:pt idx="73">
                  <c:v>36.75</c:v>
                </c:pt>
                <c:pt idx="74">
                  <c:v>37.25</c:v>
                </c:pt>
                <c:pt idx="75">
                  <c:v>37.75</c:v>
                </c:pt>
                <c:pt idx="76">
                  <c:v>38.25</c:v>
                </c:pt>
                <c:pt idx="77">
                  <c:v>38.75</c:v>
                </c:pt>
                <c:pt idx="78">
                  <c:v>39.25</c:v>
                </c:pt>
                <c:pt idx="79">
                  <c:v>39.75</c:v>
                </c:pt>
                <c:pt idx="80">
                  <c:v>40.25</c:v>
                </c:pt>
                <c:pt idx="81">
                  <c:v>40.75</c:v>
                </c:pt>
                <c:pt idx="82">
                  <c:v>41.25</c:v>
                </c:pt>
                <c:pt idx="83">
                  <c:v>41.75</c:v>
                </c:pt>
                <c:pt idx="84">
                  <c:v>42.25</c:v>
                </c:pt>
                <c:pt idx="85">
                  <c:v>42.75</c:v>
                </c:pt>
                <c:pt idx="86">
                  <c:v>43.25</c:v>
                </c:pt>
                <c:pt idx="87">
                  <c:v>43.75</c:v>
                </c:pt>
                <c:pt idx="88">
                  <c:v>44.25</c:v>
                </c:pt>
                <c:pt idx="89">
                  <c:v>44.75</c:v>
                </c:pt>
                <c:pt idx="90">
                  <c:v>45.25</c:v>
                </c:pt>
                <c:pt idx="91">
                  <c:v>45.75</c:v>
                </c:pt>
                <c:pt idx="92">
                  <c:v>46.25</c:v>
                </c:pt>
                <c:pt idx="93">
                  <c:v>46.75</c:v>
                </c:pt>
                <c:pt idx="94">
                  <c:v>47.25</c:v>
                </c:pt>
                <c:pt idx="95">
                  <c:v>47.75</c:v>
                </c:pt>
                <c:pt idx="96">
                  <c:v>48.25</c:v>
                </c:pt>
                <c:pt idx="97">
                  <c:v>48.75</c:v>
                </c:pt>
                <c:pt idx="98">
                  <c:v>49.25</c:v>
                </c:pt>
                <c:pt idx="99">
                  <c:v>49.75</c:v>
                </c:pt>
              </c:numCache>
            </c:numRef>
          </c:xVal>
          <c:yVal>
            <c:numRef>
              <c:f>muon_Eng!$H$3:$H$102</c:f>
              <c:numCache>
                <c:formatCode>General</c:formatCode>
                <c:ptCount val="100"/>
                <c:pt idx="0">
                  <c:v>1.0386105312767899E-6</c:v>
                </c:pt>
                <c:pt idx="1">
                  <c:v>1.6804182754511E-6</c:v>
                </c:pt>
                <c:pt idx="2">
                  <c:v>2.24506065007161E-6</c:v>
                </c:pt>
                <c:pt idx="3">
                  <c:v>3.9941423599577203E-6</c:v>
                </c:pt>
                <c:pt idx="4">
                  <c:v>3.6746816569958102E-6</c:v>
                </c:pt>
                <c:pt idx="5">
                  <c:v>4.9780499091538798E-6</c:v>
                </c:pt>
                <c:pt idx="6">
                  <c:v>4.9124691625101897E-6</c:v>
                </c:pt>
                <c:pt idx="7">
                  <c:v>6.0008346674381997E-6</c:v>
                </c:pt>
                <c:pt idx="8">
                  <c:v>1.9744909827811901E-6</c:v>
                </c:pt>
                <c:pt idx="9">
                  <c:v>5.3738905835061904E-9</c:v>
                </c:pt>
                <c:pt idx="10">
                  <c:v>2.41352855612036E-8</c:v>
                </c:pt>
                <c:pt idx="11">
                  <c:v>1.15753944816924E-8</c:v>
                </c:pt>
                <c:pt idx="12">
                  <c:v>6.5076128323704104E-8</c:v>
                </c:pt>
                <c:pt idx="13">
                  <c:v>1.01390975903794E-7</c:v>
                </c:pt>
                <c:pt idx="14">
                  <c:v>1.9137011649342199E-8</c:v>
                </c:pt>
                <c:pt idx="15">
                  <c:v>0</c:v>
                </c:pt>
                <c:pt idx="16">
                  <c:v>2.44278463770692E-8</c:v>
                </c:pt>
                <c:pt idx="17">
                  <c:v>1.0016575476889401E-7</c:v>
                </c:pt>
                <c:pt idx="18">
                  <c:v>5.0128037778842202E-8</c:v>
                </c:pt>
                <c:pt idx="19">
                  <c:v>9.2482597235457996E-8</c:v>
                </c:pt>
                <c:pt idx="20">
                  <c:v>4.4420156626351199E-8</c:v>
                </c:pt>
                <c:pt idx="21">
                  <c:v>6.6417195687705201E-8</c:v>
                </c:pt>
                <c:pt idx="22">
                  <c:v>2.6446319657000599E-8</c:v>
                </c:pt>
                <c:pt idx="23">
                  <c:v>3.9148171454545798E-8</c:v>
                </c:pt>
                <c:pt idx="24">
                  <c:v>1.1285189860317099E-7</c:v>
                </c:pt>
                <c:pt idx="25">
                  <c:v>2.0261309120245702E-8</c:v>
                </c:pt>
                <c:pt idx="26">
                  <c:v>8.1504694406570206E-8</c:v>
                </c:pt>
                <c:pt idx="27">
                  <c:v>3.6124388525465602E-8</c:v>
                </c:pt>
                <c:pt idx="28">
                  <c:v>1.19111521965449E-7</c:v>
                </c:pt>
                <c:pt idx="29">
                  <c:v>6.5991117184062098E-8</c:v>
                </c:pt>
                <c:pt idx="30">
                  <c:v>9.3248360444770606E-8</c:v>
                </c:pt>
                <c:pt idx="31">
                  <c:v>1.1955330843235999E-7</c:v>
                </c:pt>
                <c:pt idx="32">
                  <c:v>1.6565618062379E-7</c:v>
                </c:pt>
                <c:pt idx="33">
                  <c:v>5.5038739795484699E-8</c:v>
                </c:pt>
                <c:pt idx="34">
                  <c:v>0</c:v>
                </c:pt>
                <c:pt idx="35">
                  <c:v>0</c:v>
                </c:pt>
                <c:pt idx="36">
                  <c:v>3.6813575413846899E-8</c:v>
                </c:pt>
                <c:pt idx="37">
                  <c:v>2.5140595210352301E-8</c:v>
                </c:pt>
                <c:pt idx="38">
                  <c:v>0</c:v>
                </c:pt>
                <c:pt idx="39">
                  <c:v>2.0516563523349799E-8</c:v>
                </c:pt>
                <c:pt idx="40">
                  <c:v>3.5617806710074297E-8</c:v>
                </c:pt>
                <c:pt idx="41">
                  <c:v>0</c:v>
                </c:pt>
                <c:pt idx="42">
                  <c:v>0</c:v>
                </c:pt>
                <c:pt idx="43">
                  <c:v>3.1504283829280198E-8</c:v>
                </c:pt>
                <c:pt idx="44">
                  <c:v>7.0516974100639896E-8</c:v>
                </c:pt>
                <c:pt idx="45">
                  <c:v>5.8311886641443601E-8</c:v>
                </c:pt>
                <c:pt idx="46">
                  <c:v>7.9823942336899694E-8</c:v>
                </c:pt>
                <c:pt idx="47">
                  <c:v>0</c:v>
                </c:pt>
                <c:pt idx="48">
                  <c:v>8.3434810393119695E-8</c:v>
                </c:pt>
                <c:pt idx="49">
                  <c:v>1.8524008382810499E-8</c:v>
                </c:pt>
                <c:pt idx="50">
                  <c:v>2.0805197348398399E-8</c:v>
                </c:pt>
                <c:pt idx="51">
                  <c:v>3.7985782172717598E-8</c:v>
                </c:pt>
                <c:pt idx="52">
                  <c:v>8.8588985840415197E-8</c:v>
                </c:pt>
                <c:pt idx="53">
                  <c:v>1.83115581796115E-8</c:v>
                </c:pt>
                <c:pt idx="54">
                  <c:v>8.1017747545263801E-8</c:v>
                </c:pt>
                <c:pt idx="55">
                  <c:v>0</c:v>
                </c:pt>
                <c:pt idx="56">
                  <c:v>3.1007519490931301E-8</c:v>
                </c:pt>
                <c:pt idx="57">
                  <c:v>1.3962415849798099E-7</c:v>
                </c:pt>
                <c:pt idx="58">
                  <c:v>6.6719573980613303E-8</c:v>
                </c:pt>
                <c:pt idx="59">
                  <c:v>9.7573940829681998E-8</c:v>
                </c:pt>
                <c:pt idx="60">
                  <c:v>0</c:v>
                </c:pt>
                <c:pt idx="61">
                  <c:v>1.96526255436127E-8</c:v>
                </c:pt>
                <c:pt idx="62">
                  <c:v>1.69524266578522E-8</c:v>
                </c:pt>
                <c:pt idx="63">
                  <c:v>7.0247975229676302E-8</c:v>
                </c:pt>
                <c:pt idx="64">
                  <c:v>1.9196309210678701E-8</c:v>
                </c:pt>
                <c:pt idx="65">
                  <c:v>1.9454312507354799E-8</c:v>
                </c:pt>
                <c:pt idx="66">
                  <c:v>2.0300579028415599E-8</c:v>
                </c:pt>
                <c:pt idx="67">
                  <c:v>1.0810809369625E-7</c:v>
                </c:pt>
                <c:pt idx="68">
                  <c:v>1.6686765729082999E-7</c:v>
                </c:pt>
                <c:pt idx="69">
                  <c:v>3.09721765735784E-7</c:v>
                </c:pt>
                <c:pt idx="70">
                  <c:v>6.2486277879900995E-8</c:v>
                </c:pt>
                <c:pt idx="71">
                  <c:v>1.9267780443547899E-7</c:v>
                </c:pt>
                <c:pt idx="72">
                  <c:v>1.90201836725369E-8</c:v>
                </c:pt>
                <c:pt idx="73">
                  <c:v>5.5038739795484699E-8</c:v>
                </c:pt>
                <c:pt idx="74">
                  <c:v>0</c:v>
                </c:pt>
                <c:pt idx="75">
                  <c:v>4.4795184249373498E-8</c:v>
                </c:pt>
                <c:pt idx="76">
                  <c:v>1.9644771561978701E-8</c:v>
                </c:pt>
                <c:pt idx="77">
                  <c:v>1.6115388565211401E-8</c:v>
                </c:pt>
                <c:pt idx="78">
                  <c:v>1.7654179916847899E-8</c:v>
                </c:pt>
                <c:pt idx="79">
                  <c:v>3.6581882955644698E-8</c:v>
                </c:pt>
                <c:pt idx="80">
                  <c:v>4.4202208636008401E-8</c:v>
                </c:pt>
                <c:pt idx="81">
                  <c:v>7.3741033561386398E-8</c:v>
                </c:pt>
                <c:pt idx="82">
                  <c:v>7.32442692230375E-8</c:v>
                </c:pt>
                <c:pt idx="83">
                  <c:v>4.7712938426395001E-8</c:v>
                </c:pt>
                <c:pt idx="84">
                  <c:v>1.7053546671389601E-8</c:v>
                </c:pt>
                <c:pt idx="85">
                  <c:v>3.5884842085629402E-8</c:v>
                </c:pt>
                <c:pt idx="86">
                  <c:v>3.1404145563447002E-8</c:v>
                </c:pt>
                <c:pt idx="87">
                  <c:v>9.6548996226448394E-8</c:v>
                </c:pt>
                <c:pt idx="88">
                  <c:v>1.7088889588742499E-7</c:v>
                </c:pt>
                <c:pt idx="89">
                  <c:v>3.7832629530855099E-8</c:v>
                </c:pt>
                <c:pt idx="90">
                  <c:v>0</c:v>
                </c:pt>
                <c:pt idx="91">
                  <c:v>2.0059069093170799E-8</c:v>
                </c:pt>
                <c:pt idx="92">
                  <c:v>0</c:v>
                </c:pt>
                <c:pt idx="93">
                  <c:v>2.85865296522586E-8</c:v>
                </c:pt>
                <c:pt idx="94">
                  <c:v>3.7365317623633602E-8</c:v>
                </c:pt>
                <c:pt idx="95">
                  <c:v>1.9043352918357099E-8</c:v>
                </c:pt>
                <c:pt idx="96">
                  <c:v>3.9159952426996799E-8</c:v>
                </c:pt>
                <c:pt idx="97">
                  <c:v>0</c:v>
                </c:pt>
                <c:pt idx="98">
                  <c:v>1.2074907713613199E-7</c:v>
                </c:pt>
                <c:pt idx="99">
                  <c:v>4.2499858116844401E-8</c:v>
                </c:pt>
              </c:numCache>
            </c:numRef>
          </c:yVal>
          <c:smooth val="1"/>
          <c:extLst>
            <c:ext xmlns:c16="http://schemas.microsoft.com/office/drawing/2014/chart" uri="{C3380CC4-5D6E-409C-BE32-E72D297353CC}">
              <c16:uniqueId val="{00000000-B87B-4C76-BDEE-6A9EFEA19390}"/>
            </c:ext>
          </c:extLst>
        </c:ser>
        <c:ser>
          <c:idx val="1"/>
          <c:order val="1"/>
          <c:tx>
            <c:v>1st TS</c:v>
          </c:tx>
          <c:spPr>
            <a:ln w="19050" cap="rnd">
              <a:solidFill>
                <a:srgbClr val="0070C0"/>
              </a:solidFill>
              <a:round/>
            </a:ln>
            <a:effectLst/>
          </c:spPr>
          <c:marker>
            <c:symbol val="none"/>
          </c:marker>
          <c:xVal>
            <c:numRef>
              <c:f>muon_Eng!$L$3:$L$202</c:f>
              <c:numCache>
                <c:formatCode>0.00E+00</c:formatCode>
                <c:ptCount val="200"/>
                <c:pt idx="0">
                  <c:v>0.05</c:v>
                </c:pt>
                <c:pt idx="1">
                  <c:v>0.15</c:v>
                </c:pt>
                <c:pt idx="2">
                  <c:v>0.25</c:v>
                </c:pt>
                <c:pt idx="3">
                  <c:v>0.35</c:v>
                </c:pt>
                <c:pt idx="4">
                  <c:v>0.45</c:v>
                </c:pt>
                <c:pt idx="5">
                  <c:v>0.55000000000000004</c:v>
                </c:pt>
                <c:pt idx="6">
                  <c:v>0.65</c:v>
                </c:pt>
                <c:pt idx="7">
                  <c:v>0.75</c:v>
                </c:pt>
                <c:pt idx="8">
                  <c:v>0.85</c:v>
                </c:pt>
                <c:pt idx="9">
                  <c:v>0.95</c:v>
                </c:pt>
                <c:pt idx="10">
                  <c:v>1.05</c:v>
                </c:pt>
                <c:pt idx="11">
                  <c:v>1.1499999999999999</c:v>
                </c:pt>
                <c:pt idx="12">
                  <c:v>1.25</c:v>
                </c:pt>
                <c:pt idx="13">
                  <c:v>1.35</c:v>
                </c:pt>
                <c:pt idx="14">
                  <c:v>1.45</c:v>
                </c:pt>
                <c:pt idx="15">
                  <c:v>1.55</c:v>
                </c:pt>
                <c:pt idx="16">
                  <c:v>1.65</c:v>
                </c:pt>
                <c:pt idx="17">
                  <c:v>1.75</c:v>
                </c:pt>
                <c:pt idx="18">
                  <c:v>1.85</c:v>
                </c:pt>
                <c:pt idx="19">
                  <c:v>1.95</c:v>
                </c:pt>
                <c:pt idx="20">
                  <c:v>2.0499999999999998</c:v>
                </c:pt>
                <c:pt idx="21">
                  <c:v>2.15</c:v>
                </c:pt>
                <c:pt idx="22">
                  <c:v>2.25</c:v>
                </c:pt>
                <c:pt idx="23">
                  <c:v>2.3499999999999992</c:v>
                </c:pt>
                <c:pt idx="24">
                  <c:v>2.4500000000000002</c:v>
                </c:pt>
                <c:pt idx="25">
                  <c:v>2.5499999999999998</c:v>
                </c:pt>
                <c:pt idx="26">
                  <c:v>2.65</c:v>
                </c:pt>
                <c:pt idx="27">
                  <c:v>2.75</c:v>
                </c:pt>
                <c:pt idx="28">
                  <c:v>2.8499999999999992</c:v>
                </c:pt>
                <c:pt idx="29">
                  <c:v>2.95</c:v>
                </c:pt>
                <c:pt idx="30">
                  <c:v>3.05</c:v>
                </c:pt>
                <c:pt idx="31">
                  <c:v>3.15</c:v>
                </c:pt>
                <c:pt idx="32">
                  <c:v>3.25</c:v>
                </c:pt>
                <c:pt idx="33">
                  <c:v>3.3499999999999992</c:v>
                </c:pt>
                <c:pt idx="34">
                  <c:v>3.45</c:v>
                </c:pt>
                <c:pt idx="35">
                  <c:v>3.55</c:v>
                </c:pt>
                <c:pt idx="36">
                  <c:v>3.65</c:v>
                </c:pt>
                <c:pt idx="37">
                  <c:v>3.75</c:v>
                </c:pt>
                <c:pt idx="38">
                  <c:v>3.8499999999999992</c:v>
                </c:pt>
                <c:pt idx="39">
                  <c:v>3.95</c:v>
                </c:pt>
                <c:pt idx="40">
                  <c:v>4.05</c:v>
                </c:pt>
                <c:pt idx="41">
                  <c:v>4.1499999999999986</c:v>
                </c:pt>
                <c:pt idx="42">
                  <c:v>4.25</c:v>
                </c:pt>
                <c:pt idx="43">
                  <c:v>4.3499999999999996</c:v>
                </c:pt>
                <c:pt idx="44">
                  <c:v>4.45</c:v>
                </c:pt>
                <c:pt idx="45">
                  <c:v>4.55</c:v>
                </c:pt>
                <c:pt idx="46">
                  <c:v>4.6499999999999977</c:v>
                </c:pt>
                <c:pt idx="47">
                  <c:v>4.75</c:v>
                </c:pt>
                <c:pt idx="48">
                  <c:v>4.8499999999999996</c:v>
                </c:pt>
                <c:pt idx="49">
                  <c:v>4.95</c:v>
                </c:pt>
                <c:pt idx="50">
                  <c:v>5.05</c:v>
                </c:pt>
                <c:pt idx="51">
                  <c:v>5.1499999999999986</c:v>
                </c:pt>
                <c:pt idx="52">
                  <c:v>5.25</c:v>
                </c:pt>
                <c:pt idx="53">
                  <c:v>5.35</c:v>
                </c:pt>
                <c:pt idx="54">
                  <c:v>5.45</c:v>
                </c:pt>
                <c:pt idx="55">
                  <c:v>5.55</c:v>
                </c:pt>
                <c:pt idx="56">
                  <c:v>5.6499999999999977</c:v>
                </c:pt>
                <c:pt idx="57">
                  <c:v>5.75</c:v>
                </c:pt>
                <c:pt idx="58">
                  <c:v>5.85</c:v>
                </c:pt>
                <c:pt idx="59">
                  <c:v>5.95</c:v>
                </c:pt>
                <c:pt idx="60">
                  <c:v>6.05</c:v>
                </c:pt>
                <c:pt idx="61">
                  <c:v>6.1499999999999986</c:v>
                </c:pt>
                <c:pt idx="62">
                  <c:v>6.25</c:v>
                </c:pt>
                <c:pt idx="63">
                  <c:v>6.35</c:v>
                </c:pt>
                <c:pt idx="64">
                  <c:v>6.45</c:v>
                </c:pt>
                <c:pt idx="65">
                  <c:v>6.55</c:v>
                </c:pt>
                <c:pt idx="66">
                  <c:v>6.6499999999999977</c:v>
                </c:pt>
                <c:pt idx="67">
                  <c:v>6.75</c:v>
                </c:pt>
                <c:pt idx="68">
                  <c:v>6.85</c:v>
                </c:pt>
                <c:pt idx="69">
                  <c:v>6.95</c:v>
                </c:pt>
                <c:pt idx="70">
                  <c:v>7.05</c:v>
                </c:pt>
                <c:pt idx="71">
                  <c:v>7.1499999999999986</c:v>
                </c:pt>
                <c:pt idx="72">
                  <c:v>7.25</c:v>
                </c:pt>
                <c:pt idx="73">
                  <c:v>7.35</c:v>
                </c:pt>
                <c:pt idx="74">
                  <c:v>7.45</c:v>
                </c:pt>
                <c:pt idx="75">
                  <c:v>7.55</c:v>
                </c:pt>
                <c:pt idx="76">
                  <c:v>7.6499999999999977</c:v>
                </c:pt>
                <c:pt idx="77">
                  <c:v>7.75</c:v>
                </c:pt>
                <c:pt idx="78">
                  <c:v>7.85</c:v>
                </c:pt>
                <c:pt idx="79">
                  <c:v>7.95</c:v>
                </c:pt>
                <c:pt idx="80">
                  <c:v>8.0500000000000007</c:v>
                </c:pt>
                <c:pt idx="81">
                  <c:v>8.15</c:v>
                </c:pt>
                <c:pt idx="82">
                  <c:v>8.25</c:v>
                </c:pt>
                <c:pt idx="83">
                  <c:v>8.3500000000000032</c:v>
                </c:pt>
                <c:pt idx="84">
                  <c:v>8.4499999999999993</c:v>
                </c:pt>
                <c:pt idx="85">
                  <c:v>8.5500000000000007</c:v>
                </c:pt>
                <c:pt idx="86">
                  <c:v>8.65</c:v>
                </c:pt>
                <c:pt idx="87">
                  <c:v>8.75</c:v>
                </c:pt>
                <c:pt idx="88">
                  <c:v>8.8500000000000032</c:v>
                </c:pt>
                <c:pt idx="89">
                  <c:v>8.9499999999999993</c:v>
                </c:pt>
                <c:pt idx="90">
                  <c:v>9.0500000000000007</c:v>
                </c:pt>
                <c:pt idx="91">
                  <c:v>9.15</c:v>
                </c:pt>
                <c:pt idx="92">
                  <c:v>9.25</c:v>
                </c:pt>
                <c:pt idx="93">
                  <c:v>9.3500000000000032</c:v>
                </c:pt>
                <c:pt idx="94">
                  <c:v>9.4499999999999993</c:v>
                </c:pt>
                <c:pt idx="95">
                  <c:v>9.5500000000000007</c:v>
                </c:pt>
                <c:pt idx="96">
                  <c:v>9.65</c:v>
                </c:pt>
                <c:pt idx="97">
                  <c:v>9.75</c:v>
                </c:pt>
                <c:pt idx="98">
                  <c:v>9.8500000000000032</c:v>
                </c:pt>
                <c:pt idx="99">
                  <c:v>9.9499999999999993</c:v>
                </c:pt>
                <c:pt idx="100">
                  <c:v>10.050000000000001</c:v>
                </c:pt>
                <c:pt idx="101">
                  <c:v>10.15</c:v>
                </c:pt>
                <c:pt idx="102">
                  <c:v>10.25</c:v>
                </c:pt>
                <c:pt idx="103">
                  <c:v>10.35</c:v>
                </c:pt>
                <c:pt idx="104">
                  <c:v>10.45</c:v>
                </c:pt>
                <c:pt idx="105">
                  <c:v>10.55</c:v>
                </c:pt>
                <c:pt idx="106">
                  <c:v>10.65</c:v>
                </c:pt>
                <c:pt idx="107">
                  <c:v>10.75</c:v>
                </c:pt>
                <c:pt idx="108">
                  <c:v>10.85</c:v>
                </c:pt>
                <c:pt idx="109">
                  <c:v>10.95</c:v>
                </c:pt>
                <c:pt idx="110">
                  <c:v>11.05</c:v>
                </c:pt>
                <c:pt idx="111">
                  <c:v>11.15</c:v>
                </c:pt>
                <c:pt idx="112">
                  <c:v>11.25</c:v>
                </c:pt>
                <c:pt idx="113">
                  <c:v>11.35</c:v>
                </c:pt>
                <c:pt idx="114">
                  <c:v>11.45</c:v>
                </c:pt>
                <c:pt idx="115">
                  <c:v>11.55</c:v>
                </c:pt>
                <c:pt idx="116">
                  <c:v>11.65</c:v>
                </c:pt>
                <c:pt idx="117">
                  <c:v>11.75</c:v>
                </c:pt>
                <c:pt idx="118">
                  <c:v>11.85</c:v>
                </c:pt>
                <c:pt idx="119">
                  <c:v>11.95</c:v>
                </c:pt>
                <c:pt idx="120">
                  <c:v>12.05</c:v>
                </c:pt>
                <c:pt idx="121">
                  <c:v>12.15</c:v>
                </c:pt>
                <c:pt idx="122">
                  <c:v>12.25</c:v>
                </c:pt>
                <c:pt idx="123">
                  <c:v>12.35</c:v>
                </c:pt>
                <c:pt idx="124">
                  <c:v>12.45</c:v>
                </c:pt>
                <c:pt idx="125">
                  <c:v>12.55</c:v>
                </c:pt>
                <c:pt idx="126">
                  <c:v>12.65</c:v>
                </c:pt>
                <c:pt idx="127">
                  <c:v>12.75</c:v>
                </c:pt>
                <c:pt idx="128">
                  <c:v>12.85</c:v>
                </c:pt>
                <c:pt idx="129">
                  <c:v>12.95</c:v>
                </c:pt>
                <c:pt idx="130">
                  <c:v>13.05</c:v>
                </c:pt>
                <c:pt idx="131">
                  <c:v>13.15</c:v>
                </c:pt>
                <c:pt idx="132">
                  <c:v>13.25</c:v>
                </c:pt>
                <c:pt idx="133">
                  <c:v>13.35</c:v>
                </c:pt>
                <c:pt idx="134">
                  <c:v>13.45</c:v>
                </c:pt>
                <c:pt idx="135">
                  <c:v>13.55</c:v>
                </c:pt>
                <c:pt idx="136">
                  <c:v>13.65</c:v>
                </c:pt>
                <c:pt idx="137">
                  <c:v>13.75</c:v>
                </c:pt>
                <c:pt idx="138">
                  <c:v>13.85</c:v>
                </c:pt>
                <c:pt idx="139">
                  <c:v>13.95</c:v>
                </c:pt>
                <c:pt idx="140">
                  <c:v>14.05</c:v>
                </c:pt>
                <c:pt idx="141">
                  <c:v>14.15</c:v>
                </c:pt>
                <c:pt idx="142">
                  <c:v>14.25</c:v>
                </c:pt>
                <c:pt idx="143">
                  <c:v>14.35</c:v>
                </c:pt>
                <c:pt idx="144">
                  <c:v>14.45</c:v>
                </c:pt>
                <c:pt idx="145">
                  <c:v>14.55</c:v>
                </c:pt>
                <c:pt idx="146">
                  <c:v>14.65</c:v>
                </c:pt>
                <c:pt idx="147">
                  <c:v>14.75</c:v>
                </c:pt>
                <c:pt idx="148">
                  <c:v>14.85</c:v>
                </c:pt>
                <c:pt idx="149">
                  <c:v>14.95</c:v>
                </c:pt>
                <c:pt idx="150">
                  <c:v>15.05</c:v>
                </c:pt>
                <c:pt idx="151">
                  <c:v>15.15</c:v>
                </c:pt>
                <c:pt idx="152">
                  <c:v>15.25</c:v>
                </c:pt>
                <c:pt idx="153">
                  <c:v>15.35</c:v>
                </c:pt>
                <c:pt idx="154">
                  <c:v>15.45</c:v>
                </c:pt>
                <c:pt idx="155">
                  <c:v>15.55</c:v>
                </c:pt>
                <c:pt idx="156">
                  <c:v>15.65</c:v>
                </c:pt>
                <c:pt idx="157">
                  <c:v>15.75</c:v>
                </c:pt>
                <c:pt idx="158">
                  <c:v>15.85</c:v>
                </c:pt>
                <c:pt idx="159">
                  <c:v>15.95</c:v>
                </c:pt>
                <c:pt idx="160">
                  <c:v>16.05</c:v>
                </c:pt>
                <c:pt idx="161">
                  <c:v>16.149999999999999</c:v>
                </c:pt>
                <c:pt idx="162">
                  <c:v>16.25</c:v>
                </c:pt>
                <c:pt idx="163">
                  <c:v>16.350000000000001</c:v>
                </c:pt>
                <c:pt idx="164">
                  <c:v>16.45</c:v>
                </c:pt>
                <c:pt idx="165">
                  <c:v>16.55</c:v>
                </c:pt>
                <c:pt idx="166">
                  <c:v>16.649999999999999</c:v>
                </c:pt>
                <c:pt idx="167">
                  <c:v>16.75</c:v>
                </c:pt>
                <c:pt idx="168">
                  <c:v>16.850000000000001</c:v>
                </c:pt>
                <c:pt idx="169">
                  <c:v>16.95</c:v>
                </c:pt>
                <c:pt idx="170">
                  <c:v>17.05</c:v>
                </c:pt>
                <c:pt idx="171">
                  <c:v>17.149999999999999</c:v>
                </c:pt>
                <c:pt idx="172">
                  <c:v>17.25</c:v>
                </c:pt>
                <c:pt idx="173">
                  <c:v>17.350000000000001</c:v>
                </c:pt>
                <c:pt idx="174">
                  <c:v>17.45</c:v>
                </c:pt>
                <c:pt idx="175">
                  <c:v>17.55</c:v>
                </c:pt>
                <c:pt idx="176">
                  <c:v>17.649999999999999</c:v>
                </c:pt>
                <c:pt idx="177">
                  <c:v>17.75</c:v>
                </c:pt>
                <c:pt idx="178">
                  <c:v>17.850000000000001</c:v>
                </c:pt>
                <c:pt idx="179">
                  <c:v>17.95</c:v>
                </c:pt>
                <c:pt idx="180">
                  <c:v>18.05</c:v>
                </c:pt>
                <c:pt idx="181">
                  <c:v>18.149999999999999</c:v>
                </c:pt>
                <c:pt idx="182">
                  <c:v>18.25</c:v>
                </c:pt>
                <c:pt idx="183">
                  <c:v>18.350000000000001</c:v>
                </c:pt>
                <c:pt idx="184">
                  <c:v>18.45</c:v>
                </c:pt>
                <c:pt idx="185">
                  <c:v>18.55</c:v>
                </c:pt>
                <c:pt idx="186">
                  <c:v>18.649999999999999</c:v>
                </c:pt>
                <c:pt idx="187">
                  <c:v>18.75</c:v>
                </c:pt>
                <c:pt idx="188">
                  <c:v>18.850000000000001</c:v>
                </c:pt>
                <c:pt idx="189">
                  <c:v>18.95</c:v>
                </c:pt>
                <c:pt idx="190">
                  <c:v>19.05</c:v>
                </c:pt>
                <c:pt idx="191">
                  <c:v>19.149999999999999</c:v>
                </c:pt>
                <c:pt idx="192">
                  <c:v>19.25</c:v>
                </c:pt>
                <c:pt idx="193">
                  <c:v>19.350000000000001</c:v>
                </c:pt>
                <c:pt idx="194">
                  <c:v>19.45</c:v>
                </c:pt>
                <c:pt idx="195">
                  <c:v>19.55</c:v>
                </c:pt>
                <c:pt idx="196">
                  <c:v>19.649999999999999</c:v>
                </c:pt>
                <c:pt idx="197">
                  <c:v>19.75</c:v>
                </c:pt>
                <c:pt idx="198">
                  <c:v>19.850000000000001</c:v>
                </c:pt>
                <c:pt idx="199">
                  <c:v>19.95</c:v>
                </c:pt>
              </c:numCache>
            </c:numRef>
          </c:xVal>
          <c:yVal>
            <c:numRef>
              <c:f>muon_Eng!$Q$3:$Q$202</c:f>
              <c:numCache>
                <c:formatCode>0.00E+00</c:formatCode>
                <c:ptCount val="200"/>
                <c:pt idx="0">
                  <c:v>4.8468491459583403E-9</c:v>
                </c:pt>
                <c:pt idx="1">
                  <c:v>1.05803814024659E-8</c:v>
                </c:pt>
                <c:pt idx="2">
                  <c:v>1.4371404089405701E-8</c:v>
                </c:pt>
                <c:pt idx="3">
                  <c:v>1.7658012659885199E-8</c:v>
                </c:pt>
                <c:pt idx="4">
                  <c:v>1.92926461494011E-8</c:v>
                </c:pt>
                <c:pt idx="5">
                  <c:v>2.29869077826104E-8</c:v>
                </c:pt>
                <c:pt idx="6">
                  <c:v>2.5067144774111399E-8</c:v>
                </c:pt>
                <c:pt idx="7">
                  <c:v>2.5715820825224601E-8</c:v>
                </c:pt>
                <c:pt idx="8">
                  <c:v>2.9355041755142998E-8</c:v>
                </c:pt>
                <c:pt idx="9">
                  <c:v>2.9762192163048301E-8</c:v>
                </c:pt>
                <c:pt idx="10">
                  <c:v>3.2539360068821599E-8</c:v>
                </c:pt>
                <c:pt idx="11">
                  <c:v>3.5615607595216798E-8</c:v>
                </c:pt>
                <c:pt idx="12">
                  <c:v>3.6123288968036902E-8</c:v>
                </c:pt>
                <c:pt idx="13">
                  <c:v>3.8141448088702999E-8</c:v>
                </c:pt>
                <c:pt idx="14">
                  <c:v>3.9018580757585201E-8</c:v>
                </c:pt>
                <c:pt idx="15">
                  <c:v>4.03481027685844E-8</c:v>
                </c:pt>
                <c:pt idx="16">
                  <c:v>4.26980140734697E-8</c:v>
                </c:pt>
                <c:pt idx="17">
                  <c:v>4.4962474058177103E-8</c:v>
                </c:pt>
                <c:pt idx="18">
                  <c:v>4.7201801301656002E-8</c:v>
                </c:pt>
                <c:pt idx="19">
                  <c:v>4.8717305597747597E-8</c:v>
                </c:pt>
                <c:pt idx="20">
                  <c:v>5.1579924823698597E-8</c:v>
                </c:pt>
                <c:pt idx="21">
                  <c:v>5.07706505561339E-8</c:v>
                </c:pt>
                <c:pt idx="22">
                  <c:v>5.0466544387266598E-8</c:v>
                </c:pt>
                <c:pt idx="23">
                  <c:v>5.40052343522699E-8</c:v>
                </c:pt>
                <c:pt idx="24">
                  <c:v>5.6890473045326801E-8</c:v>
                </c:pt>
                <c:pt idx="25">
                  <c:v>5.6269694336977502E-8</c:v>
                </c:pt>
                <c:pt idx="26">
                  <c:v>5.93761011528471E-8</c:v>
                </c:pt>
                <c:pt idx="27">
                  <c:v>6.0419109913839102E-8</c:v>
                </c:pt>
                <c:pt idx="28">
                  <c:v>6.0587499280071294E-8</c:v>
                </c:pt>
                <c:pt idx="29">
                  <c:v>6.1668207152906206E-8</c:v>
                </c:pt>
                <c:pt idx="30">
                  <c:v>6.2243746927043802E-8</c:v>
                </c:pt>
                <c:pt idx="31">
                  <c:v>6.3583322034534497E-8</c:v>
                </c:pt>
                <c:pt idx="32">
                  <c:v>6.4882684756059496E-8</c:v>
                </c:pt>
                <c:pt idx="33">
                  <c:v>6.6131781995126599E-8</c:v>
                </c:pt>
                <c:pt idx="34">
                  <c:v>6.5905587324068101E-8</c:v>
                </c:pt>
                <c:pt idx="35">
                  <c:v>6.9776029473290699E-8</c:v>
                </c:pt>
                <c:pt idx="36">
                  <c:v>7.0658188690418703E-8</c:v>
                </c:pt>
                <c:pt idx="37">
                  <c:v>7.0715993995245102E-8</c:v>
                </c:pt>
                <c:pt idx="38">
                  <c:v>7.0876843539108604E-8</c:v>
                </c:pt>
                <c:pt idx="39">
                  <c:v>7.2409940754060406E-8</c:v>
                </c:pt>
                <c:pt idx="40">
                  <c:v>6.7788029642099398E-8</c:v>
                </c:pt>
                <c:pt idx="41">
                  <c:v>4.8689659582395802E-8</c:v>
                </c:pt>
                <c:pt idx="42">
                  <c:v>3.0400563790257803E-8</c:v>
                </c:pt>
                <c:pt idx="43">
                  <c:v>2.7922475505105899E-8</c:v>
                </c:pt>
                <c:pt idx="44">
                  <c:v>2.7784245428348199E-8</c:v>
                </c:pt>
                <c:pt idx="45">
                  <c:v>2.9269590434965499E-8</c:v>
                </c:pt>
                <c:pt idx="46">
                  <c:v>2.8842333834077001E-8</c:v>
                </c:pt>
                <c:pt idx="47">
                  <c:v>2.7100634866927099E-8</c:v>
                </c:pt>
                <c:pt idx="48">
                  <c:v>2.9639041731027399E-8</c:v>
                </c:pt>
                <c:pt idx="49">
                  <c:v>2.94681390906724E-8</c:v>
                </c:pt>
                <c:pt idx="50">
                  <c:v>2.8131077257304602E-8</c:v>
                </c:pt>
                <c:pt idx="51">
                  <c:v>2.8648811726615901E-8</c:v>
                </c:pt>
                <c:pt idx="52">
                  <c:v>2.89881037332038E-8</c:v>
                </c:pt>
                <c:pt idx="53">
                  <c:v>3.0631785009561798E-8</c:v>
                </c:pt>
                <c:pt idx="54">
                  <c:v>3.0993696483255598E-8</c:v>
                </c:pt>
                <c:pt idx="55">
                  <c:v>2.9397767415232E-8</c:v>
                </c:pt>
                <c:pt idx="56">
                  <c:v>2.9930581529280502E-8</c:v>
                </c:pt>
                <c:pt idx="57">
                  <c:v>2.9995926656475497E-8</c:v>
                </c:pt>
                <c:pt idx="58">
                  <c:v>3.0656917750790501E-8</c:v>
                </c:pt>
                <c:pt idx="59">
                  <c:v>3.0086404524898799E-8</c:v>
                </c:pt>
                <c:pt idx="60">
                  <c:v>2.9870262950331897E-8</c:v>
                </c:pt>
                <c:pt idx="61">
                  <c:v>3.1212351331945103E-8</c:v>
                </c:pt>
                <c:pt idx="62">
                  <c:v>3.0704669959125297E-8</c:v>
                </c:pt>
                <c:pt idx="63">
                  <c:v>3.3202864437259602E-8</c:v>
                </c:pt>
                <c:pt idx="64">
                  <c:v>3.26172715666308E-8</c:v>
                </c:pt>
                <c:pt idx="65">
                  <c:v>3.1742652171871399E-8</c:v>
                </c:pt>
                <c:pt idx="66">
                  <c:v>3.2056811437230099E-8</c:v>
                </c:pt>
                <c:pt idx="67">
                  <c:v>3.2926404283744003E-8</c:v>
                </c:pt>
                <c:pt idx="68">
                  <c:v>3.1938687553455101E-8</c:v>
                </c:pt>
                <c:pt idx="69">
                  <c:v>3.32028644372599E-8</c:v>
                </c:pt>
                <c:pt idx="70">
                  <c:v>3.2592138825402097E-8</c:v>
                </c:pt>
                <c:pt idx="71">
                  <c:v>3.3047041441641597E-8</c:v>
                </c:pt>
                <c:pt idx="72">
                  <c:v>3.3235537000857299E-8</c:v>
                </c:pt>
                <c:pt idx="73">
                  <c:v>3.4748528022825802E-8</c:v>
                </c:pt>
                <c:pt idx="74">
                  <c:v>3.3976952867104503E-8</c:v>
                </c:pt>
                <c:pt idx="75">
                  <c:v>3.4044811268422002E-8</c:v>
                </c:pt>
                <c:pt idx="76">
                  <c:v>3.3522050250864401E-8</c:v>
                </c:pt>
                <c:pt idx="77">
                  <c:v>3.2949023750849997E-8</c:v>
                </c:pt>
                <c:pt idx="78">
                  <c:v>3.5263749218014502E-8</c:v>
                </c:pt>
                <c:pt idx="79">
                  <c:v>3.42182271829002E-8</c:v>
                </c:pt>
                <c:pt idx="80">
                  <c:v>3.5215997009680301E-8</c:v>
                </c:pt>
                <c:pt idx="81">
                  <c:v>3.6485200441730603E-8</c:v>
                </c:pt>
                <c:pt idx="82">
                  <c:v>3.6055430566718801E-8</c:v>
                </c:pt>
                <c:pt idx="83">
                  <c:v>3.4592705027208101E-8</c:v>
                </c:pt>
                <c:pt idx="84">
                  <c:v>3.5123005867134E-8</c:v>
                </c:pt>
                <c:pt idx="85">
                  <c:v>3.4575112108348001E-8</c:v>
                </c:pt>
                <c:pt idx="86">
                  <c:v>3.5268775766260601E-8</c:v>
                </c:pt>
                <c:pt idx="87">
                  <c:v>3.3489377687266699E-8</c:v>
                </c:pt>
                <c:pt idx="88">
                  <c:v>3.6615890696119899E-8</c:v>
                </c:pt>
                <c:pt idx="89">
                  <c:v>3.5643253610568501E-8</c:v>
                </c:pt>
                <c:pt idx="90">
                  <c:v>3.75231826544766E-8</c:v>
                </c:pt>
                <c:pt idx="91">
                  <c:v>3.5944846505313101E-8</c:v>
                </c:pt>
                <c:pt idx="92">
                  <c:v>3.6786793336474502E-8</c:v>
                </c:pt>
                <c:pt idx="93">
                  <c:v>3.6718934935157598E-8</c:v>
                </c:pt>
                <c:pt idx="94">
                  <c:v>3.7357306562367097E-8</c:v>
                </c:pt>
                <c:pt idx="95">
                  <c:v>3.6786793336475203E-8</c:v>
                </c:pt>
                <c:pt idx="96">
                  <c:v>3.7322120724646897E-8</c:v>
                </c:pt>
                <c:pt idx="97">
                  <c:v>3.6349483639094798E-8</c:v>
                </c:pt>
                <c:pt idx="98">
                  <c:v>3.6980315443936303E-8</c:v>
                </c:pt>
                <c:pt idx="99">
                  <c:v>3.6377129654447103E-8</c:v>
                </c:pt>
                <c:pt idx="100">
                  <c:v>3.5683465996534397E-8</c:v>
                </c:pt>
                <c:pt idx="101">
                  <c:v>3.48390058912495E-8</c:v>
                </c:pt>
                <c:pt idx="102">
                  <c:v>3.7827288823343498E-8</c:v>
                </c:pt>
                <c:pt idx="103">
                  <c:v>3.7402545496578801E-8</c:v>
                </c:pt>
                <c:pt idx="104">
                  <c:v>3.5864421733381198E-8</c:v>
                </c:pt>
                <c:pt idx="105">
                  <c:v>3.64399615075189E-8</c:v>
                </c:pt>
                <c:pt idx="106">
                  <c:v>3.9078899336534303E-8</c:v>
                </c:pt>
                <c:pt idx="107">
                  <c:v>3.7362333110612197E-8</c:v>
                </c:pt>
                <c:pt idx="108">
                  <c:v>3.7980598544839298E-8</c:v>
                </c:pt>
                <c:pt idx="109">
                  <c:v>3.8339996744409999E-8</c:v>
                </c:pt>
                <c:pt idx="110">
                  <c:v>3.72592888715751E-8</c:v>
                </c:pt>
                <c:pt idx="111">
                  <c:v>3.6661129630331603E-8</c:v>
                </c:pt>
                <c:pt idx="112">
                  <c:v>3.8443040983447003E-8</c:v>
                </c:pt>
                <c:pt idx="113">
                  <c:v>3.8234439231249399E-8</c:v>
                </c:pt>
                <c:pt idx="114">
                  <c:v>3.8133908266334502E-8</c:v>
                </c:pt>
                <c:pt idx="115">
                  <c:v>3.9171890479080597E-8</c:v>
                </c:pt>
                <c:pt idx="116">
                  <c:v>3.8317377277304097E-8</c:v>
                </c:pt>
                <c:pt idx="117">
                  <c:v>3.8802439183017697E-8</c:v>
                </c:pt>
                <c:pt idx="118">
                  <c:v>3.9083925884780097E-8</c:v>
                </c:pt>
                <c:pt idx="119">
                  <c:v>3.6206227014091799E-8</c:v>
                </c:pt>
                <c:pt idx="120">
                  <c:v>3.9325200200575702E-8</c:v>
                </c:pt>
                <c:pt idx="121">
                  <c:v>3.7296987983418201E-8</c:v>
                </c:pt>
                <c:pt idx="122">
                  <c:v>3.6992881814549999E-8</c:v>
                </c:pt>
                <c:pt idx="123">
                  <c:v>3.8390262226867398E-8</c:v>
                </c:pt>
                <c:pt idx="124">
                  <c:v>3.7812209178606901E-8</c:v>
                </c:pt>
                <c:pt idx="125">
                  <c:v>3.7621200345268603E-8</c:v>
                </c:pt>
                <c:pt idx="126">
                  <c:v>3.8277164891338202E-8</c:v>
                </c:pt>
                <c:pt idx="127">
                  <c:v>3.7932846336504098E-8</c:v>
                </c:pt>
                <c:pt idx="128">
                  <c:v>3.7935359610627601E-8</c:v>
                </c:pt>
                <c:pt idx="129">
                  <c:v>4.0152067387000598E-8</c:v>
                </c:pt>
                <c:pt idx="130">
                  <c:v>3.91618373825891E-8</c:v>
                </c:pt>
                <c:pt idx="131">
                  <c:v>3.9146757737851802E-8</c:v>
                </c:pt>
                <c:pt idx="132">
                  <c:v>4.0707500968154499E-8</c:v>
                </c:pt>
                <c:pt idx="133">
                  <c:v>3.7822262275098398E-8</c:v>
                </c:pt>
                <c:pt idx="134">
                  <c:v>4.0089235533928801E-8</c:v>
                </c:pt>
                <c:pt idx="135">
                  <c:v>4.0134474468140498E-8</c:v>
                </c:pt>
                <c:pt idx="136">
                  <c:v>4.1567040718177402E-8</c:v>
                </c:pt>
                <c:pt idx="137">
                  <c:v>3.9928385990064299E-8</c:v>
                </c:pt>
                <c:pt idx="138">
                  <c:v>3.82545454242323E-8</c:v>
                </c:pt>
                <c:pt idx="139">
                  <c:v>3.9908279797082E-8</c:v>
                </c:pt>
                <c:pt idx="140">
                  <c:v>4.0126934645771902E-8</c:v>
                </c:pt>
                <c:pt idx="141">
                  <c:v>4.0018863858488401E-8</c:v>
                </c:pt>
                <c:pt idx="142">
                  <c:v>3.7952952529486999E-8</c:v>
                </c:pt>
                <c:pt idx="143">
                  <c:v>4.0755253176489798E-8</c:v>
                </c:pt>
                <c:pt idx="144">
                  <c:v>3.8523465755379601E-8</c:v>
                </c:pt>
                <c:pt idx="145">
                  <c:v>3.8948209082145E-8</c:v>
                </c:pt>
                <c:pt idx="146">
                  <c:v>4.0147040838754803E-8</c:v>
                </c:pt>
                <c:pt idx="147">
                  <c:v>4.0627076196222701E-8</c:v>
                </c:pt>
                <c:pt idx="148">
                  <c:v>4.0456173555868099E-8</c:v>
                </c:pt>
                <c:pt idx="149">
                  <c:v>4.0692421323418001E-8</c:v>
                </c:pt>
                <c:pt idx="150">
                  <c:v>3.9083925884780097E-8</c:v>
                </c:pt>
                <c:pt idx="151">
                  <c:v>3.9770049720324101E-8</c:v>
                </c:pt>
                <c:pt idx="152">
                  <c:v>4.01596072093685E-8</c:v>
                </c:pt>
                <c:pt idx="153">
                  <c:v>3.98178019286586E-8</c:v>
                </c:pt>
                <c:pt idx="154">
                  <c:v>3.9237235606275202E-8</c:v>
                </c:pt>
                <c:pt idx="155">
                  <c:v>3.8616456897925902E-8</c:v>
                </c:pt>
                <c:pt idx="156">
                  <c:v>3.9458403729087998E-8</c:v>
                </c:pt>
                <c:pt idx="157">
                  <c:v>4.1009093862899099E-8</c:v>
                </c:pt>
                <c:pt idx="158">
                  <c:v>3.8586297608451398E-8</c:v>
                </c:pt>
                <c:pt idx="159">
                  <c:v>3.8438014435202002E-8</c:v>
                </c:pt>
                <c:pt idx="160">
                  <c:v>3.98404213957638E-8</c:v>
                </c:pt>
                <c:pt idx="161">
                  <c:v>4.06346160185927E-8</c:v>
                </c:pt>
                <c:pt idx="162">
                  <c:v>4.0953801832195997E-8</c:v>
                </c:pt>
                <c:pt idx="163">
                  <c:v>3.9533801952774801E-8</c:v>
                </c:pt>
                <c:pt idx="164">
                  <c:v>3.8332456922040701E-8</c:v>
                </c:pt>
                <c:pt idx="165">
                  <c:v>3.9104032077762297E-8</c:v>
                </c:pt>
                <c:pt idx="166">
                  <c:v>3.8948209082145701E-8</c:v>
                </c:pt>
                <c:pt idx="167">
                  <c:v>4.0468739926481702E-8</c:v>
                </c:pt>
                <c:pt idx="168">
                  <c:v>4.16122796523899E-8</c:v>
                </c:pt>
                <c:pt idx="169">
                  <c:v>4.0224952336563098E-8</c:v>
                </c:pt>
                <c:pt idx="170">
                  <c:v>4.0297837286126398E-8</c:v>
                </c:pt>
                <c:pt idx="171">
                  <c:v>4.0282757641390602E-8</c:v>
                </c:pt>
                <c:pt idx="172">
                  <c:v>3.9317660378206398E-8</c:v>
                </c:pt>
                <c:pt idx="173">
                  <c:v>4.1283040742293597E-8</c:v>
                </c:pt>
                <c:pt idx="174">
                  <c:v>3.9754970075586101E-8</c:v>
                </c:pt>
                <c:pt idx="175">
                  <c:v>3.9300067459346298E-8</c:v>
                </c:pt>
                <c:pt idx="176">
                  <c:v>4.0240031981301799E-8</c:v>
                </c:pt>
                <c:pt idx="177">
                  <c:v>4.0878403608509803E-8</c:v>
                </c:pt>
                <c:pt idx="178">
                  <c:v>3.9340279845313702E-8</c:v>
                </c:pt>
                <c:pt idx="179">
                  <c:v>4.1770615922129297E-8</c:v>
                </c:pt>
                <c:pt idx="180">
                  <c:v>4.1330792950626798E-8</c:v>
                </c:pt>
                <c:pt idx="181">
                  <c:v>3.9428244439614202E-8</c:v>
                </c:pt>
                <c:pt idx="182">
                  <c:v>3.7754403873780198E-8</c:v>
                </c:pt>
                <c:pt idx="183">
                  <c:v>3.9390545327771101E-8</c:v>
                </c:pt>
                <c:pt idx="184">
                  <c:v>3.78323153715892E-8</c:v>
                </c:pt>
                <c:pt idx="185">
                  <c:v>4.05516779725365E-8</c:v>
                </c:pt>
                <c:pt idx="186">
                  <c:v>4.10241735076378E-8</c:v>
                </c:pt>
                <c:pt idx="187">
                  <c:v>3.7570934862810502E-8</c:v>
                </c:pt>
                <c:pt idx="188">
                  <c:v>3.9616739998829599E-8</c:v>
                </c:pt>
                <c:pt idx="189">
                  <c:v>4.1029200055882099E-8</c:v>
                </c:pt>
                <c:pt idx="190">
                  <c:v>4.0893483253247101E-8</c:v>
                </c:pt>
                <c:pt idx="191">
                  <c:v>3.9908279797082702E-8</c:v>
                </c:pt>
                <c:pt idx="192">
                  <c:v>3.8975855097495902E-8</c:v>
                </c:pt>
                <c:pt idx="193">
                  <c:v>3.7797129533870297E-8</c:v>
                </c:pt>
                <c:pt idx="194">
                  <c:v>4.0363182413321103E-8</c:v>
                </c:pt>
                <c:pt idx="195">
                  <c:v>3.9146757737851199E-8</c:v>
                </c:pt>
                <c:pt idx="196">
                  <c:v>4.1936492014240302E-8</c:v>
                </c:pt>
                <c:pt idx="197">
                  <c:v>3.7379926029472297E-8</c:v>
                </c:pt>
                <c:pt idx="198">
                  <c:v>4.0903536349740001E-8</c:v>
                </c:pt>
                <c:pt idx="199">
                  <c:v>4.1614792926511298E-8</c:v>
                </c:pt>
              </c:numCache>
            </c:numRef>
          </c:yVal>
          <c:smooth val="1"/>
          <c:extLst>
            <c:ext xmlns:c16="http://schemas.microsoft.com/office/drawing/2014/chart" uri="{C3380CC4-5D6E-409C-BE32-E72D297353CC}">
              <c16:uniqueId val="{00000001-B87B-4C76-BDEE-6A9EFEA19390}"/>
            </c:ext>
          </c:extLst>
        </c:ser>
        <c:dLbls>
          <c:showLegendKey val="0"/>
          <c:showVal val="0"/>
          <c:showCatName val="0"/>
          <c:showSerName val="0"/>
          <c:showPercent val="0"/>
          <c:showBubbleSize val="0"/>
        </c:dLbls>
        <c:axId val="305367416"/>
        <c:axId val="305374080"/>
      </c:scatterChart>
      <c:valAx>
        <c:axId val="305367416"/>
        <c:scaling>
          <c:orientation val="minMax"/>
          <c:max val="15"/>
          <c:min val="0"/>
        </c:scaling>
        <c:delete val="0"/>
        <c:axPos val="b"/>
        <c:majorGridlines>
          <c:spPr>
            <a:ln w="9525" cap="flat" cmpd="sng" algn="ctr">
              <a:solidFill>
                <a:schemeClr val="tx1">
                  <a:lumMod val="15000"/>
                  <a:lumOff val="85000"/>
                </a:schemeClr>
              </a:solidFill>
              <a:round/>
            </a:ln>
            <a:effectLst/>
          </c:spPr>
        </c:majorGridlines>
        <c:title>
          <c:tx>
            <c:rich>
              <a:bodyPr rot="0" vert="horz"/>
              <a:lstStyle/>
              <a:p>
                <a:pPr>
                  <a:defRPr/>
                </a:pPr>
                <a:r>
                  <a:rPr lang="en-US"/>
                  <a:t>Energy [MeV]</a:t>
                </a:r>
                <a:endParaRPr lang="ja-JP"/>
              </a:p>
            </c:rich>
          </c:tx>
          <c:overlay val="0"/>
          <c:spPr>
            <a:noFill/>
            <a:ln>
              <a:noFill/>
            </a:ln>
            <a:effectLst/>
          </c:spPr>
        </c:title>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ja-JP"/>
          </a:p>
        </c:txPr>
        <c:crossAx val="305374080"/>
        <c:crossesAt val="1.0000000000000001E-9"/>
        <c:crossBetween val="midCat"/>
      </c:valAx>
      <c:valAx>
        <c:axId val="305374080"/>
        <c:scaling>
          <c:logBase val="10"/>
          <c:orientation val="minMax"/>
          <c:max val="1.0000000000000001E-5"/>
          <c:min val="1.0000000000000001E-9"/>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pPr>
                <a:r>
                  <a:rPr lang="en-US"/>
                  <a:t> Intensity [a.u.]</a:t>
                </a:r>
                <a:endParaRPr lang="ja-JP"/>
              </a:p>
            </c:rich>
          </c:tx>
          <c:overlay val="0"/>
          <c:spPr>
            <a:noFill/>
            <a:ln>
              <a:noFill/>
            </a:ln>
            <a:effectLst/>
          </c:sp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ja-JP"/>
          </a:p>
        </c:txPr>
        <c:crossAx val="305367416"/>
        <c:crosses val="autoZero"/>
        <c:crossBetween val="midCat"/>
      </c:valAx>
      <c:spPr>
        <a:noFill/>
        <a:ln>
          <a:noFill/>
        </a:ln>
        <a:effectLst/>
      </c:spPr>
    </c:plotArea>
    <c:plotVisOnly val="1"/>
    <c:dispBlanksAs val="gap"/>
    <c:showDLblsOverMax val="0"/>
  </c:chart>
  <c:spPr>
    <a:solidFill>
      <a:schemeClr val="bg1"/>
    </a:solidFill>
    <a:ln>
      <a:noFill/>
    </a:ln>
    <a:effectLst/>
  </c:spPr>
  <c:txPr>
    <a:bodyPr/>
    <a:lstStyle/>
    <a:p>
      <a:pPr>
        <a:defRPr sz="800"/>
      </a:pPr>
      <a:endParaRPr lang="ja-JP"/>
    </a:p>
  </c:tx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4.png"/></Relationships>
</file>

<file path=ppt/drawings/drawing1.xml><?xml version="1.0" encoding="utf-8"?>
<c:userShapes xmlns:c="http://schemas.openxmlformats.org/drawingml/2006/chart">
  <cdr:relSizeAnchor xmlns:cdr="http://schemas.openxmlformats.org/drawingml/2006/chartDrawing">
    <cdr:from>
      <cdr:x>0.14375</cdr:x>
      <cdr:y>0.19924</cdr:y>
    </cdr:from>
    <cdr:to>
      <cdr:x>0.23101</cdr:x>
      <cdr:y>0.26202</cdr:y>
    </cdr:to>
    <cdr:sp macro="" textlink="">
      <cdr:nvSpPr>
        <cdr:cNvPr id="2" name="正方形/長方形 1"/>
        <cdr:cNvSpPr/>
      </cdr:nvSpPr>
      <cdr:spPr>
        <a:xfrm xmlns:a="http://schemas.openxmlformats.org/drawingml/2006/main">
          <a:off x="491618" y="452054"/>
          <a:ext cx="298420" cy="142433"/>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solidFill>
              <a:schemeClr val="bg1"/>
            </a:solidFill>
          </a:endParaRPr>
        </a:p>
      </cdr:txBody>
    </cdr:sp>
  </cdr:relSizeAnchor>
  <cdr:relSizeAnchor xmlns:cdr="http://schemas.openxmlformats.org/drawingml/2006/chartDrawing">
    <cdr:from>
      <cdr:x>0.14375</cdr:x>
      <cdr:y>0.41409</cdr:y>
    </cdr:from>
    <cdr:to>
      <cdr:x>0.23101</cdr:x>
      <cdr:y>0.47687</cdr:y>
    </cdr:to>
    <cdr:sp macro="" textlink="">
      <cdr:nvSpPr>
        <cdr:cNvPr id="3" name="正方形/長方形 2"/>
        <cdr:cNvSpPr/>
      </cdr:nvSpPr>
      <cdr:spPr>
        <a:xfrm xmlns:a="http://schemas.openxmlformats.org/drawingml/2006/main">
          <a:off x="491618" y="939505"/>
          <a:ext cx="298420" cy="142433"/>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solidFill>
              <a:schemeClr val="bg1"/>
            </a:solidFill>
          </a:endParaRPr>
        </a:p>
      </cdr:txBody>
    </cdr:sp>
  </cdr:relSizeAnchor>
  <cdr:relSizeAnchor xmlns:cdr="http://schemas.openxmlformats.org/drawingml/2006/chartDrawing">
    <cdr:from>
      <cdr:x>0.12516</cdr:x>
      <cdr:y>0.05944</cdr:y>
    </cdr:from>
    <cdr:to>
      <cdr:x>0.23637</cdr:x>
      <cdr:y>0.86003</cdr:y>
    </cdr:to>
    <cdr:sp macro="" textlink="">
      <cdr:nvSpPr>
        <cdr:cNvPr id="4" name="正方形/長方形 3"/>
        <cdr:cNvSpPr/>
      </cdr:nvSpPr>
      <cdr:spPr>
        <a:xfrm xmlns:a="http://schemas.openxmlformats.org/drawingml/2006/main">
          <a:off x="379552" y="115839"/>
          <a:ext cx="337252" cy="1560157"/>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solidFill>
              <a:schemeClr val="bg1"/>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0896E202-901A-4094-BCDE-65F2B1A4E8E6}" type="datetimeFigureOut">
              <a:rPr kumimoji="1" lang="ja-JP" altLang="en-US" smtClean="0"/>
              <a:t>2019/7/11</a:t>
            </a:fld>
            <a:endParaRPr kumimoji="1" lang="ja-JP" altLang="en-US"/>
          </a:p>
        </p:txBody>
      </p:sp>
      <p:sp>
        <p:nvSpPr>
          <p:cNvPr id="4" name="スライド イメージ プレースホルダー 3"/>
          <p:cNvSpPr>
            <a:spLocks noGrp="1" noRot="1" noChangeAspect="1"/>
          </p:cNvSpPr>
          <p:nvPr>
            <p:ph type="sldImg" idx="2"/>
          </p:nvPr>
        </p:nvSpPr>
        <p:spPr>
          <a:xfrm>
            <a:off x="1247775" y="1279525"/>
            <a:ext cx="46037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2B86D59C-D13C-4CE5-A028-7B50D04CB309}" type="slidenum">
              <a:rPr kumimoji="1" lang="ja-JP" altLang="en-US" smtClean="0"/>
              <a:t>‹#›</a:t>
            </a:fld>
            <a:endParaRPr kumimoji="1" lang="ja-JP" altLang="en-US"/>
          </a:p>
        </p:txBody>
      </p:sp>
    </p:spTree>
    <p:extLst>
      <p:ext uri="{BB962C8B-B14F-4D97-AF65-F5344CB8AC3E}">
        <p14:creationId xmlns:p14="http://schemas.microsoft.com/office/powerpoint/2010/main" val="278089635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B86D59C-D13C-4CE5-A028-7B50D04CB309}" type="slidenum">
              <a:rPr kumimoji="1" lang="ja-JP" altLang="en-US" smtClean="0"/>
              <a:t>2</a:t>
            </a:fld>
            <a:endParaRPr kumimoji="1" lang="ja-JP" altLang="en-US"/>
          </a:p>
        </p:txBody>
      </p:sp>
    </p:spTree>
    <p:extLst>
      <p:ext uri="{BB962C8B-B14F-4D97-AF65-F5344CB8AC3E}">
        <p14:creationId xmlns:p14="http://schemas.microsoft.com/office/powerpoint/2010/main" val="2835183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F1A77A-FDB5-4AEC-A75C-6C9AB34CFB0E}"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1101419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73202" rtl="0" eaLnBrk="1" fontAlgn="auto" latinLnBrk="0" hangingPunct="1">
              <a:lnSpc>
                <a:spcPct val="100000"/>
              </a:lnSpc>
              <a:spcBef>
                <a:spcPts val="0"/>
              </a:spcBef>
              <a:spcAft>
                <a:spcPts val="0"/>
              </a:spcAft>
              <a:buClrTx/>
              <a:buSzTx/>
              <a:buFontTx/>
              <a:buNone/>
              <a:tabLst/>
              <a:defRPr/>
            </a:pPr>
            <a:fld id="{3E88B58A-2496-4B50-B664-1CB70E26C2D1}" type="slidenum">
              <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73202" rtl="0" eaLnBrk="1" fontAlgn="auto" latinLnBrk="0" hangingPunct="1">
                <a:lnSpc>
                  <a:spcPct val="100000"/>
                </a:lnSpc>
                <a:spcBef>
                  <a:spcPts val="0"/>
                </a:spcBef>
                <a:spcAft>
                  <a:spcPts val="0"/>
                </a:spcAft>
                <a:buClrTx/>
                <a:buSzTx/>
                <a:buFontTx/>
                <a:buNone/>
                <a:tabLst/>
                <a:defRPr/>
              </a:pPr>
              <a:t>35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791829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F1A77A-FDB5-4AEC-A75C-6C9AB34CFB0E}"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981058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F1A77A-FDB5-4AEC-A75C-6C9AB34CFB0E}"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6808592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F1A77A-FDB5-4AEC-A75C-6C9AB34CFB0E}"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735295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B86D59C-D13C-4CE5-A028-7B50D04CB309}" type="slidenum">
              <a:rPr kumimoji="1" lang="ja-JP" altLang="en-US" smtClean="0"/>
              <a:t>4</a:t>
            </a:fld>
            <a:endParaRPr kumimoji="1" lang="ja-JP" altLang="en-US"/>
          </a:p>
        </p:txBody>
      </p:sp>
    </p:spTree>
    <p:extLst>
      <p:ext uri="{BB962C8B-B14F-4D97-AF65-F5344CB8AC3E}">
        <p14:creationId xmlns:p14="http://schemas.microsoft.com/office/powerpoint/2010/main" val="2724716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EF28D6BB-2810-5942-97A6-1B961B75A896}" type="slidenum">
              <a:rPr kumimoji="1" lang="ja-JP" altLang="en-US" smtClean="0">
                <a:solidFill>
                  <a:prstClr val="black"/>
                </a:solidFill>
              </a:rPr>
              <a:pPr/>
              <a:t>5</a:t>
            </a:fld>
            <a:endParaRPr kumimoji="1" lang="ja-JP" altLang="en-US">
              <a:solidFill>
                <a:prstClr val="black"/>
              </a:solidFill>
            </a:endParaRPr>
          </a:p>
        </p:txBody>
      </p:sp>
    </p:spTree>
    <p:extLst>
      <p:ext uri="{BB962C8B-B14F-4D97-AF65-F5344CB8AC3E}">
        <p14:creationId xmlns:p14="http://schemas.microsoft.com/office/powerpoint/2010/main" val="2501383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B86D59C-D13C-4CE5-A028-7B50D04CB309}" type="slidenum">
              <a:rPr kumimoji="1" lang="ja-JP" altLang="en-US" smtClean="0"/>
              <a:t>6</a:t>
            </a:fld>
            <a:endParaRPr kumimoji="1" lang="ja-JP" altLang="en-US"/>
          </a:p>
        </p:txBody>
      </p:sp>
    </p:spTree>
    <p:extLst>
      <p:ext uri="{BB962C8B-B14F-4D97-AF65-F5344CB8AC3E}">
        <p14:creationId xmlns:p14="http://schemas.microsoft.com/office/powerpoint/2010/main" val="251876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B86D59C-D13C-4CE5-A028-7B50D04CB309}" type="slidenum">
              <a:rPr kumimoji="1" lang="ja-JP" altLang="en-US" smtClean="0"/>
              <a:t>7</a:t>
            </a:fld>
            <a:endParaRPr kumimoji="1" lang="ja-JP" altLang="en-US"/>
          </a:p>
        </p:txBody>
      </p:sp>
    </p:spTree>
    <p:extLst>
      <p:ext uri="{BB962C8B-B14F-4D97-AF65-F5344CB8AC3E}">
        <p14:creationId xmlns:p14="http://schemas.microsoft.com/office/powerpoint/2010/main" val="2853426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B86D59C-D13C-4CE5-A028-7B50D04CB309}" type="slidenum">
              <a:rPr kumimoji="1" lang="ja-JP" altLang="en-US" smtClean="0"/>
              <a:t>8</a:t>
            </a:fld>
            <a:endParaRPr kumimoji="1" lang="ja-JP" altLang="en-US"/>
          </a:p>
        </p:txBody>
      </p:sp>
    </p:spTree>
    <p:extLst>
      <p:ext uri="{BB962C8B-B14F-4D97-AF65-F5344CB8AC3E}">
        <p14:creationId xmlns:p14="http://schemas.microsoft.com/office/powerpoint/2010/main" val="1740169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B86D59C-D13C-4CE5-A028-7B50D04CB309}" type="slidenum">
              <a:rPr kumimoji="1" lang="ja-JP" altLang="en-US" smtClean="0"/>
              <a:t>9</a:t>
            </a:fld>
            <a:endParaRPr kumimoji="1" lang="ja-JP" altLang="en-US"/>
          </a:p>
        </p:txBody>
      </p:sp>
    </p:spTree>
    <p:extLst>
      <p:ext uri="{BB962C8B-B14F-4D97-AF65-F5344CB8AC3E}">
        <p14:creationId xmlns:p14="http://schemas.microsoft.com/office/powerpoint/2010/main" val="3525167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B86D59C-D13C-4CE5-A028-7B50D04CB309}" type="slidenum">
              <a:rPr kumimoji="1" lang="ja-JP" altLang="en-US" smtClean="0"/>
              <a:t>11</a:t>
            </a:fld>
            <a:endParaRPr kumimoji="1" lang="ja-JP" altLang="en-US"/>
          </a:p>
        </p:txBody>
      </p:sp>
    </p:spTree>
    <p:extLst>
      <p:ext uri="{BB962C8B-B14F-4D97-AF65-F5344CB8AC3E}">
        <p14:creationId xmlns:p14="http://schemas.microsoft.com/office/powerpoint/2010/main" val="3168721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F1A77A-FDB5-4AEC-A75C-6C9AB34CFB0E}"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304138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063115" y="630937"/>
            <a:ext cx="5230368"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ja-JP" altLang="en-US"/>
              <a:t>マスター タイトルの書式設定</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fld id="{7ABC9C39-222E-451A-AB43-3880C44D54E5}" type="datetime1">
              <a:rPr kumimoji="1" lang="ja-JP" altLang="en-US" smtClean="0"/>
              <a:t>2019/7/11</a:t>
            </a:fld>
            <a:endParaRPr kumimoji="1" lang="ja-JP" altLang="en-US"/>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endParaRPr kumimoji="1" lang="ja-JP" altLang="en-US"/>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fld id="{316D67A7-978E-4FD7-9106-F7EBDE481E24}" type="slidenum">
              <a:rPr kumimoji="1" lang="ja-JP" altLang="en-US" smtClean="0"/>
              <a:t>‹#›</a:t>
            </a:fld>
            <a:endParaRPr kumimoji="1" lang="ja-JP" altLang="en-US"/>
          </a:p>
        </p:txBody>
      </p:sp>
      <p:sp>
        <p:nvSpPr>
          <p:cNvPr id="13" name="Rectangle 12"/>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6271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3868890-49F5-4A9D-9865-0B61D24AC561}" type="datetime1">
              <a:rPr kumimoji="1" lang="ja-JP" altLang="en-US" smtClean="0"/>
              <a:t>2019/7/11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16D67A7-978E-4FD7-9106-F7EBDE481E24}" type="slidenum">
              <a:rPr kumimoji="1" lang="ja-JP" altLang="en-US" smtClean="0"/>
              <a:t>‹#›</a:t>
            </a:fld>
            <a:endParaRPr kumimoji="1" lang="ja-JP" altLang="en-US"/>
          </a:p>
        </p:txBody>
      </p:sp>
    </p:spTree>
    <p:extLst>
      <p:ext uri="{BB962C8B-B14F-4D97-AF65-F5344CB8AC3E}">
        <p14:creationId xmlns:p14="http://schemas.microsoft.com/office/powerpoint/2010/main" val="1397176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911" y="382386"/>
            <a:ext cx="1771930" cy="5600404"/>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942974" y="382386"/>
            <a:ext cx="5809517" cy="560040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D67E448-C83E-430D-A4DD-4C277F0FB05D}" type="datetime1">
              <a:rPr kumimoji="1" lang="ja-JP" altLang="en-US" smtClean="0"/>
              <a:t>2019/7/11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16D67A7-978E-4FD7-9106-F7EBDE481E24}" type="slidenum">
              <a:rPr kumimoji="1" lang="ja-JP" altLang="en-US" smtClean="0"/>
              <a:t>‹#›</a:t>
            </a:fld>
            <a:endParaRPr kumimoji="1" lang="ja-JP" altLang="en-US"/>
          </a:p>
        </p:txBody>
      </p:sp>
    </p:spTree>
    <p:extLst>
      <p:ext uri="{BB962C8B-B14F-4D97-AF65-F5344CB8AC3E}">
        <p14:creationId xmlns:p14="http://schemas.microsoft.com/office/powerpoint/2010/main" val="1572595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FAD269E-7ABC-4E18-8608-47597DC9D41F}" type="datetime1">
              <a:rPr kumimoji="1" lang="ja-JP" altLang="en-US" smtClean="0"/>
              <a:t>2019/7/11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40698475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F9F11C9-4B1A-4C18-8E35-DB62FAC99374}" type="datetime1">
              <a:rPr kumimoji="1" lang="ja-JP" altLang="en-US" smtClean="0"/>
              <a:t>2019/7/11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2234059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1"/>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solidFill>
                  <a:schemeClr val="tx2"/>
                </a:solidFill>
              </a:defRPr>
            </a:lvl1pPr>
          </a:lstStyle>
          <a:p>
            <a:fld id="{4F882199-B753-4E53-83E2-AF6DBA76AB27}" type="datetime1">
              <a:rPr kumimoji="1" lang="ja-JP" altLang="en-US" smtClean="0"/>
              <a:t>2019/7/11</a:t>
            </a:fld>
            <a:endParaRPr kumimoji="1" lang="ja-JP" alt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1173652110"/>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1FEE9A9-05F1-40B3-B217-ACA2251C94ED}" type="datetime1">
              <a:rPr kumimoji="1" lang="ja-JP" altLang="en-US" smtClean="0"/>
              <a:t>2019/7/11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6817184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5B5BED7E-EFD1-437A-904E-B5715A4845C1}" type="datetime1">
              <a:rPr kumimoji="1" lang="ja-JP" altLang="en-US" smtClean="0"/>
              <a:t>2019/7/11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32252819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326428B-7A79-4151-916A-C3B776B40FC7}" type="datetime1">
              <a:rPr kumimoji="1" lang="ja-JP" altLang="en-US" smtClean="0"/>
              <a:t>2019/7/11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14351990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67E328-E97B-42D9-89AD-EFDD3294DD32}" type="datetime1">
              <a:rPr kumimoji="1" lang="ja-JP" altLang="en-US" smtClean="0"/>
              <a:t>2019/7/11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237358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283E377-D19D-4DFB-8AF4-7F2BE3F5EE59}" type="datetime1">
              <a:rPr kumimoji="1" lang="ja-JP" altLang="en-US" smtClean="0"/>
              <a:t>2019/7/11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4209727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05AE532-B389-473C-AF28-D8BCDD1A44C9}" type="datetime1">
              <a:rPr kumimoji="1" lang="ja-JP" altLang="en-US" smtClean="0"/>
              <a:t>2019/7/11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16D67A7-978E-4FD7-9106-F7EBDE481E24}" type="slidenum">
              <a:rPr kumimoji="1" lang="ja-JP" altLang="en-US" smtClean="0"/>
              <a:t>‹#›</a:t>
            </a:fld>
            <a:endParaRPr kumimoji="1" lang="ja-JP" altLang="en-US"/>
          </a:p>
        </p:txBody>
      </p:sp>
    </p:spTree>
    <p:extLst>
      <p:ext uri="{BB962C8B-B14F-4D97-AF65-F5344CB8AC3E}">
        <p14:creationId xmlns:p14="http://schemas.microsoft.com/office/powerpoint/2010/main" val="19570494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CD9616E-7359-4218-A6D1-99067044B993}" type="datetime1">
              <a:rPr kumimoji="1" lang="ja-JP" altLang="en-US" smtClean="0"/>
              <a:t>2019/7/11</a:t>
            </a:fld>
            <a:endParaRPr kumimoji="1" lang="ja-JP"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39557579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4F274F5-A1C4-45D8-B2BF-3FE7B72C337E}" type="datetime1">
              <a:rPr kumimoji="1" lang="ja-JP" altLang="en-US" smtClean="0"/>
              <a:t>2019/7/11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2380573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28650" y="6422855"/>
            <a:ext cx="2057397" cy="365125"/>
          </a:xfrm>
        </p:spPr>
        <p:txBody>
          <a:bodyPr/>
          <a:lstStyle/>
          <a:p>
            <a:fld id="{06C3D293-F53C-4137-9283-E8525BA5A3F2}" type="datetime1">
              <a:rPr kumimoji="1" lang="ja-JP" altLang="en-US" smtClean="0"/>
              <a:t>2019/7/11</a:t>
            </a:fld>
            <a:endParaRPr kumimoji="1" lang="ja-JP" altLang="en-US"/>
          </a:p>
        </p:txBody>
      </p:sp>
      <p:sp>
        <p:nvSpPr>
          <p:cNvPr id="5" name="Footer Placeholder 4"/>
          <p:cNvSpPr>
            <a:spLocks noGrp="1"/>
          </p:cNvSpPr>
          <p:nvPr>
            <p:ph type="ftr" sz="quarter" idx="11"/>
          </p:nvPr>
        </p:nvSpPr>
        <p:spPr>
          <a:xfrm>
            <a:off x="2832102" y="6422855"/>
            <a:ext cx="3209752" cy="365125"/>
          </a:xfrm>
        </p:spPr>
        <p:txBody>
          <a:bodyPr/>
          <a:lstStyle/>
          <a:p>
            <a:endParaRPr kumimoji="1" lang="ja-JP" altLang="en-US"/>
          </a:p>
        </p:txBody>
      </p:sp>
      <p:sp>
        <p:nvSpPr>
          <p:cNvPr id="6" name="Slide Number Placeholder 5"/>
          <p:cNvSpPr>
            <a:spLocks noGrp="1"/>
          </p:cNvSpPr>
          <p:nvPr>
            <p:ph type="sldNum" sz="quarter" idx="12"/>
          </p:nvPr>
        </p:nvSpPr>
        <p:spPr>
          <a:xfrm>
            <a:off x="6054787" y="6422855"/>
            <a:ext cx="659819" cy="365125"/>
          </a:xfrm>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16258930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0824CD8-6531-46FA-A116-3B57D94DC6C7}" type="datetime1">
              <a:rPr kumimoji="1" lang="ja-JP" altLang="en-US" smtClean="0"/>
              <a:t>2019/7/11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41233591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7610824-5965-4AB3-BA25-BC7B4FE7C27D}" type="datetime1">
              <a:rPr kumimoji="1" lang="ja-JP" altLang="en-US" smtClean="0"/>
              <a:t>2019/7/11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27055685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1"/>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solidFill>
                  <a:schemeClr val="tx2"/>
                </a:solidFill>
              </a:defRPr>
            </a:lvl1pPr>
          </a:lstStyle>
          <a:p>
            <a:fld id="{6451ABCE-B158-45A3-B11D-B08F09451CDE}" type="datetime1">
              <a:rPr kumimoji="1" lang="ja-JP" altLang="en-US" smtClean="0"/>
              <a:t>2019/7/11</a:t>
            </a:fld>
            <a:endParaRPr kumimoji="1" lang="ja-JP" alt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968086557"/>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5EE8A7A-86DD-4FF6-8680-A6FC862B8284}" type="datetime1">
              <a:rPr kumimoji="1" lang="ja-JP" altLang="en-US" smtClean="0"/>
              <a:t>2019/7/11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2555874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5B662AD-F6DB-4688-8CA0-C43B2C6E2768}" type="datetime1">
              <a:rPr kumimoji="1" lang="ja-JP" altLang="en-US" smtClean="0"/>
              <a:t>2019/7/11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2561687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C100D4E-7560-473E-B698-E3CAC4FDD051}" type="datetime1">
              <a:rPr kumimoji="1" lang="ja-JP" altLang="en-US" smtClean="0"/>
              <a:t>2019/7/11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17090490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146C51-4938-4D73-86BC-D7EF341EEB2F}" type="datetime1">
              <a:rPr kumimoji="1" lang="ja-JP" altLang="en-US" smtClean="0"/>
              <a:t>2019/7/11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14827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2432197" y="1073889"/>
            <a:ext cx="6140303" cy="4064627"/>
          </a:xfrm>
        </p:spPr>
        <p:txBody>
          <a:bodyPr anchor="b">
            <a:normAutofit/>
          </a:bodyPr>
          <a:lstStyle>
            <a:lvl1pPr>
              <a:defRPr sz="6300" spc="600" baseline="0">
                <a:solidFill>
                  <a:schemeClr val="tx2"/>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432198" y="5159782"/>
            <a:ext cx="5263116" cy="951135"/>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2427410" y="6375679"/>
            <a:ext cx="1120460" cy="348462"/>
          </a:xfrm>
        </p:spPr>
        <p:txBody>
          <a:bodyPr/>
          <a:lstStyle>
            <a:lvl1pPr>
              <a:defRPr baseline="0">
                <a:solidFill>
                  <a:schemeClr val="tx2"/>
                </a:solidFill>
              </a:defRPr>
            </a:lvl1pPr>
          </a:lstStyle>
          <a:p>
            <a:fld id="{2285D627-8D4E-4D05-9F91-BC4073BCB993}" type="datetime1">
              <a:rPr kumimoji="1" lang="ja-JP" altLang="en-US" smtClean="0"/>
              <a:t>2019/7/11</a:t>
            </a:fld>
            <a:endParaRPr kumimoji="1" lang="ja-JP" altLang="en-US"/>
          </a:p>
        </p:txBody>
      </p:sp>
      <p:sp>
        <p:nvSpPr>
          <p:cNvPr id="5" name="Footer Placeholder 4"/>
          <p:cNvSpPr>
            <a:spLocks noGrp="1"/>
          </p:cNvSpPr>
          <p:nvPr>
            <p:ph type="ftr" sz="quarter" idx="11"/>
          </p:nvPr>
        </p:nvSpPr>
        <p:spPr>
          <a:xfrm>
            <a:off x="3959298" y="6375679"/>
            <a:ext cx="3086100" cy="345796"/>
          </a:xfrm>
        </p:spPr>
        <p:txBody>
          <a:bodyPr/>
          <a:lstStyle>
            <a:lvl1pPr>
              <a:defRPr baseline="0">
                <a:solidFill>
                  <a:schemeClr val="tx2"/>
                </a:solidFill>
              </a:defRPr>
            </a:lvl1pPr>
          </a:lstStyle>
          <a:p>
            <a:endParaRPr kumimoji="1" lang="ja-JP" altLang="en-US"/>
          </a:p>
        </p:txBody>
      </p:sp>
      <p:sp>
        <p:nvSpPr>
          <p:cNvPr id="6" name="Slide Number Placeholder 5"/>
          <p:cNvSpPr>
            <a:spLocks noGrp="1"/>
          </p:cNvSpPr>
          <p:nvPr>
            <p:ph type="sldNum" sz="quarter" idx="12"/>
          </p:nvPr>
        </p:nvSpPr>
        <p:spPr>
          <a:xfrm>
            <a:off x="7456825" y="6375679"/>
            <a:ext cx="1115675" cy="345796"/>
          </a:xfrm>
        </p:spPr>
        <p:txBody>
          <a:bodyPr/>
          <a:lstStyle>
            <a:lvl1pPr>
              <a:defRPr baseline="0">
                <a:solidFill>
                  <a:schemeClr val="tx2"/>
                </a:solidFill>
              </a:defRPr>
            </a:lvl1pPr>
          </a:lstStyle>
          <a:p>
            <a:fld id="{316D67A7-978E-4FD7-9106-F7EBDE481E24}" type="slidenum">
              <a:rPr kumimoji="1" lang="ja-JP" altLang="en-US" smtClean="0"/>
              <a:t>‹#›</a:t>
            </a:fld>
            <a:endParaRPr kumimoji="1" lang="ja-JP" altLang="en-US"/>
          </a:p>
        </p:txBody>
      </p:sp>
      <p:sp>
        <p:nvSpPr>
          <p:cNvPr id="16" name="Freeform 11"/>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2110979" cy="6858000"/>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835152563"/>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54DD8B0-6E91-4D12-B990-5CA63F6CE8E4}" type="datetime1">
              <a:rPr kumimoji="1" lang="ja-JP" altLang="en-US" smtClean="0"/>
              <a:t>2019/7/11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36891371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EC11035-764F-4F01-B7C8-39313819F059}" type="datetime1">
              <a:rPr kumimoji="1" lang="ja-JP" altLang="en-US" smtClean="0"/>
              <a:t>2019/7/11</a:t>
            </a:fld>
            <a:endParaRPr kumimoji="1" lang="ja-JP"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10129443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8436695-77CC-4947-BA9D-D981974D5E37}" type="datetime1">
              <a:rPr kumimoji="1" lang="ja-JP" altLang="en-US" smtClean="0"/>
              <a:t>2019/7/11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20402904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28650" y="6422855"/>
            <a:ext cx="2057397" cy="365125"/>
          </a:xfrm>
        </p:spPr>
        <p:txBody>
          <a:bodyPr/>
          <a:lstStyle/>
          <a:p>
            <a:fld id="{8CFD7CBC-F965-4CB8-97F6-B063E45E59F1}" type="datetime1">
              <a:rPr kumimoji="1" lang="ja-JP" altLang="en-US" smtClean="0"/>
              <a:t>2019/7/11</a:t>
            </a:fld>
            <a:endParaRPr kumimoji="1" lang="ja-JP" altLang="en-US"/>
          </a:p>
        </p:txBody>
      </p:sp>
      <p:sp>
        <p:nvSpPr>
          <p:cNvPr id="5" name="Footer Placeholder 4"/>
          <p:cNvSpPr>
            <a:spLocks noGrp="1"/>
          </p:cNvSpPr>
          <p:nvPr>
            <p:ph type="ftr" sz="quarter" idx="11"/>
          </p:nvPr>
        </p:nvSpPr>
        <p:spPr>
          <a:xfrm>
            <a:off x="2832102" y="6422855"/>
            <a:ext cx="3209752" cy="365125"/>
          </a:xfrm>
        </p:spPr>
        <p:txBody>
          <a:bodyPr/>
          <a:lstStyle/>
          <a:p>
            <a:endParaRPr kumimoji="1" lang="ja-JP" altLang="en-US"/>
          </a:p>
        </p:txBody>
      </p:sp>
      <p:sp>
        <p:nvSpPr>
          <p:cNvPr id="6" name="Slide Number Placeholder 5"/>
          <p:cNvSpPr>
            <a:spLocks noGrp="1"/>
          </p:cNvSpPr>
          <p:nvPr>
            <p:ph type="sldNum" sz="quarter" idx="12"/>
          </p:nvPr>
        </p:nvSpPr>
        <p:spPr>
          <a:xfrm>
            <a:off x="6054787" y="6422855"/>
            <a:ext cx="659819" cy="365125"/>
          </a:xfrm>
        </p:spPr>
        <p:txBody>
          <a:body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33903146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空白 コピー">
    <p:spTree>
      <p:nvGrpSpPr>
        <p:cNvPr id="1" name=""/>
        <p:cNvGrpSpPr/>
        <p:nvPr/>
      </p:nvGrpSpPr>
      <p:grpSpPr>
        <a:xfrm>
          <a:off x="0" y="0"/>
          <a:ext cx="0" cy="0"/>
          <a:chOff x="0" y="0"/>
          <a:chExt cx="0" cy="0"/>
        </a:xfrm>
      </p:grpSpPr>
      <p:sp>
        <p:nvSpPr>
          <p:cNvPr id="18" name="Shape 18"/>
          <p:cNvSpPr>
            <a:spLocks noGrp="1"/>
          </p:cNvSpPr>
          <p:nvPr>
            <p:ph type="sldNum" sz="quarter" idx="2"/>
          </p:nvPr>
        </p:nvSpPr>
        <p:spPr>
          <a:xfrm>
            <a:off x="4424419" y="6549390"/>
            <a:ext cx="283732" cy="243143"/>
          </a:xfrm>
          <a:prstGeom prst="rect">
            <a:avLst/>
          </a:prstGeom>
        </p:spPr>
        <p:txBody>
          <a:bodyPr/>
          <a:lstStyle>
            <a:lvl1pPr>
              <a:defRPr sz="1080"/>
            </a:lvl1pPr>
          </a:lstStyle>
          <a:p>
            <a:fld id="{86CB4B4D-7CA3-9044-876B-883B54F8677D}" type="slidenum">
              <a:rPr/>
              <a:pPr/>
              <a:t>‹#›</a:t>
            </a:fld>
            <a:endParaRPr/>
          </a:p>
        </p:txBody>
      </p:sp>
    </p:spTree>
    <p:extLst>
      <p:ext uri="{BB962C8B-B14F-4D97-AF65-F5344CB8AC3E}">
        <p14:creationId xmlns:p14="http://schemas.microsoft.com/office/powerpoint/2010/main" val="152310777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68A311CF-53C9-462A-BBC7-D64A01BFBCBA}" type="datetime1">
              <a:rPr kumimoji="1" lang="ja-JP" altLang="en-US" smtClean="0"/>
              <a:t>2019/7/11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161327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5D8F119-A6C2-4389-B6CA-E19A79A2EE47}" type="datetime1">
              <a:rPr kumimoji="1" lang="ja-JP" altLang="en-US" smtClean="0"/>
              <a:t>2019/7/11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42867470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8DAAB49-8619-4314-B227-E5A28344473D}" type="datetime1">
              <a:rPr kumimoji="1" lang="ja-JP" altLang="en-US" smtClean="0"/>
              <a:t>2019/7/11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4788792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A7B5BC7-E57E-4917-B6FD-01F628C2ECB9}" type="datetime1">
              <a:rPr kumimoji="1" lang="ja-JP" altLang="en-US" smtClean="0"/>
              <a:t>2019/7/11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22178163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2872ACB-3B6D-4102-8FE2-8D9510FAEE4D}" type="datetime1">
              <a:rPr kumimoji="1" lang="ja-JP" altLang="en-US" smtClean="0"/>
              <a:t>2019/7/11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1717708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942975" y="2286000"/>
            <a:ext cx="3593592" cy="36195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985846" y="2286000"/>
            <a:ext cx="3593592" cy="36195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E98B705-D9C7-457C-93B9-40A9975F6FBB}" type="datetime1">
              <a:rPr kumimoji="1" lang="ja-JP" altLang="en-US" smtClean="0"/>
              <a:t>2019/7/11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16D67A7-978E-4FD7-9106-F7EBDE481E24}" type="slidenum">
              <a:rPr kumimoji="1" lang="ja-JP" altLang="en-US" smtClean="0"/>
              <a:t>‹#›</a:t>
            </a:fld>
            <a:endParaRPr kumimoji="1" lang="ja-JP" altLang="en-US"/>
          </a:p>
        </p:txBody>
      </p:sp>
    </p:spTree>
    <p:extLst>
      <p:ext uri="{BB962C8B-B14F-4D97-AF65-F5344CB8AC3E}">
        <p14:creationId xmlns:p14="http://schemas.microsoft.com/office/powerpoint/2010/main" val="1741534572"/>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3E3B152-FA1C-4F70-B4BF-B2E3CE0C1E07}" type="datetime1">
              <a:rPr kumimoji="1" lang="ja-JP" altLang="en-US" smtClean="0"/>
              <a:t>2019/7/11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12148083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E46046-8055-4B89-B5BE-BA7A958B5539}" type="datetime1">
              <a:rPr kumimoji="1" lang="ja-JP" altLang="en-US" smtClean="0"/>
              <a:t>2019/7/11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38359849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6FAD663F-31C7-4209-AEBA-598A68E474ED}" type="datetime1">
              <a:rPr kumimoji="1" lang="ja-JP" altLang="en-US" smtClean="0"/>
              <a:t>2019/7/11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5445696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7A830BB-4E0E-4121-A2CA-8238EEECFEF9}" type="datetime1">
              <a:rPr kumimoji="1" lang="ja-JP" altLang="en-US" smtClean="0"/>
              <a:t>2019/7/11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32472392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3FC26D0-3ABD-4B8A-AE01-33163B2E8C31}" type="datetime1">
              <a:rPr kumimoji="1" lang="ja-JP" altLang="en-US" smtClean="0"/>
              <a:t>2019/7/11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6293441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34F0B35-CB5B-4BB9-903F-B294D979C365}" type="datetime1">
              <a:rPr kumimoji="1" lang="ja-JP" altLang="en-US" smtClean="0"/>
              <a:t>2019/7/11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3620805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942975" y="381001"/>
            <a:ext cx="7629525" cy="14935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941832"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941832" y="2909102"/>
            <a:ext cx="3611880" cy="29963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975398"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4975398" y="2909102"/>
            <a:ext cx="3611880" cy="299639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B2F3184-1AA8-4F4A-B793-BFA6233E8694}" type="datetime1">
              <a:rPr kumimoji="1" lang="ja-JP" altLang="en-US" smtClean="0"/>
              <a:t>2019/7/11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16D67A7-978E-4FD7-9106-F7EBDE481E24}" type="slidenum">
              <a:rPr kumimoji="1" lang="ja-JP" altLang="en-US" smtClean="0"/>
              <a:t>‹#›</a:t>
            </a:fld>
            <a:endParaRPr kumimoji="1" lang="ja-JP" altLang="en-US"/>
          </a:p>
        </p:txBody>
      </p:sp>
    </p:spTree>
    <p:extLst>
      <p:ext uri="{BB962C8B-B14F-4D97-AF65-F5344CB8AC3E}">
        <p14:creationId xmlns:p14="http://schemas.microsoft.com/office/powerpoint/2010/main" val="388987179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3B5514D-4059-43CB-B743-4B4E793755F9}" type="datetime1">
              <a:rPr kumimoji="1" lang="ja-JP" altLang="en-US" smtClean="0"/>
              <a:t>2019/7/11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16D67A7-978E-4FD7-9106-F7EBDE481E24}" type="slidenum">
              <a:rPr kumimoji="1" lang="ja-JP" altLang="en-US" smtClean="0"/>
              <a:t>‹#›</a:t>
            </a:fld>
            <a:endParaRPr kumimoji="1" lang="ja-JP" altLang="en-US"/>
          </a:p>
        </p:txBody>
      </p:sp>
    </p:spTree>
    <p:extLst>
      <p:ext uri="{BB962C8B-B14F-4D97-AF65-F5344CB8AC3E}">
        <p14:creationId xmlns:p14="http://schemas.microsoft.com/office/powerpoint/2010/main" val="2129387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E7101-4E69-416C-B963-AF1AB0BAC43F}" type="datetime1">
              <a:rPr kumimoji="1" lang="ja-JP" altLang="en-US" smtClean="0"/>
              <a:t>2019/7/11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16D67A7-978E-4FD7-9106-F7EBDE481E24}" type="slidenum">
              <a:rPr kumimoji="1" lang="ja-JP" altLang="en-US" smtClean="0"/>
              <a:t>‹#›</a:t>
            </a:fld>
            <a:endParaRPr kumimoji="1" lang="ja-JP" altLang="en-US"/>
          </a:p>
        </p:txBody>
      </p:sp>
    </p:spTree>
    <p:extLst>
      <p:ext uri="{BB962C8B-B14F-4D97-AF65-F5344CB8AC3E}">
        <p14:creationId xmlns:p14="http://schemas.microsoft.com/office/powerpoint/2010/main" val="1654111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457200"/>
            <a:ext cx="2319086" cy="1196671"/>
          </a:xfrm>
        </p:spPr>
        <p:txBody>
          <a:bodyPr anchor="b">
            <a:normAutofit/>
          </a:bodyPr>
          <a:lstStyle>
            <a:lvl1pPr>
              <a:lnSpc>
                <a:spcPct val="100000"/>
              </a:lnSpc>
              <a:defRPr sz="1800" b="1" i="0" cap="all" spc="225" baseline="0">
                <a:solidFill>
                  <a:schemeClr val="accent1"/>
                </a:solidFill>
                <a:latin typeface="+mn-lt"/>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573788" y="920377"/>
            <a:ext cx="4618814" cy="49851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53414" y="1741336"/>
            <a:ext cx="2319086"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a:xfrm>
            <a:off x="573789" y="6375679"/>
            <a:ext cx="925016" cy="348462"/>
          </a:xfrm>
        </p:spPr>
        <p:txBody>
          <a:bodyPr/>
          <a:lstStyle/>
          <a:p>
            <a:fld id="{078F2C4F-9158-4E3F-94C9-77BE0BC30667}" type="datetime1">
              <a:rPr kumimoji="1" lang="ja-JP" altLang="en-US" smtClean="0"/>
              <a:t>2019/7/11</a:t>
            </a:fld>
            <a:endParaRPr kumimoji="1" lang="ja-JP" altLang="en-US"/>
          </a:p>
        </p:txBody>
      </p:sp>
      <p:sp>
        <p:nvSpPr>
          <p:cNvPr id="6" name="Footer Placeholder 5"/>
          <p:cNvSpPr>
            <a:spLocks noGrp="1"/>
          </p:cNvSpPr>
          <p:nvPr>
            <p:ph type="ftr" sz="quarter" idx="11"/>
          </p:nvPr>
        </p:nvSpPr>
        <p:spPr>
          <a:xfrm>
            <a:off x="1577716" y="6375679"/>
            <a:ext cx="2611634" cy="345796"/>
          </a:xfrm>
        </p:spPr>
        <p:txBody>
          <a:bodyPr/>
          <a:lstStyle/>
          <a:p>
            <a:endParaRPr kumimoji="1" lang="ja-JP" altLang="en-US"/>
          </a:p>
        </p:txBody>
      </p:sp>
      <p:sp>
        <p:nvSpPr>
          <p:cNvPr id="7" name="Slide Number Placeholder 6"/>
          <p:cNvSpPr>
            <a:spLocks noGrp="1"/>
          </p:cNvSpPr>
          <p:nvPr>
            <p:ph type="sldNum" sz="quarter" idx="12"/>
          </p:nvPr>
        </p:nvSpPr>
        <p:spPr>
          <a:xfrm>
            <a:off x="4268261" y="6375679"/>
            <a:ext cx="924342" cy="345796"/>
          </a:xfrm>
        </p:spPr>
        <p:txBody>
          <a:bodyPr/>
          <a:lstStyle/>
          <a:p>
            <a:fld id="{316D67A7-978E-4FD7-9106-F7EBDE481E24}" type="slidenum">
              <a:rPr kumimoji="1" lang="ja-JP" altLang="en-US" smtClean="0"/>
              <a:t>‹#›</a:t>
            </a:fld>
            <a:endParaRPr kumimoji="1" lang="ja-JP" altLang="en-US"/>
          </a:p>
        </p:txBody>
      </p:sp>
      <p:sp>
        <p:nvSpPr>
          <p:cNvPr id="8" name="Rectangle 7"/>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59373347"/>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11"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457200"/>
            <a:ext cx="2319088" cy="1196670"/>
          </a:xfrm>
        </p:spPr>
        <p:txBody>
          <a:bodyPr anchor="b">
            <a:normAutofit/>
          </a:bodyPr>
          <a:lstStyle>
            <a:lvl1pPr>
              <a:lnSpc>
                <a:spcPct val="100000"/>
              </a:lnSpc>
              <a:defRPr sz="1800" b="1" i="0" spc="225" baseline="0">
                <a:solidFill>
                  <a:schemeClr val="accent1"/>
                </a:solidFill>
                <a:latin typeface="+mn-lt"/>
              </a:defRPr>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6253413" y="1741336"/>
            <a:ext cx="2319088"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a:xfrm>
            <a:off x="574463" y="6375679"/>
            <a:ext cx="924342" cy="348462"/>
          </a:xfrm>
        </p:spPr>
        <p:txBody>
          <a:bodyPr/>
          <a:lstStyle/>
          <a:p>
            <a:fld id="{A20EFC0D-5B50-4B61-88AD-B0060A082D83}" type="datetime1">
              <a:rPr kumimoji="1" lang="ja-JP" altLang="en-US" smtClean="0"/>
              <a:t>2019/7/11</a:t>
            </a:fld>
            <a:endParaRPr kumimoji="1" lang="ja-JP" altLang="en-US"/>
          </a:p>
        </p:txBody>
      </p:sp>
      <p:sp>
        <p:nvSpPr>
          <p:cNvPr id="6" name="Footer Placeholder 5"/>
          <p:cNvSpPr>
            <a:spLocks noGrp="1"/>
          </p:cNvSpPr>
          <p:nvPr>
            <p:ph type="ftr" sz="quarter" idx="11"/>
          </p:nvPr>
        </p:nvSpPr>
        <p:spPr>
          <a:xfrm>
            <a:off x="1577716" y="6375679"/>
            <a:ext cx="2611634" cy="345796"/>
          </a:xfrm>
        </p:spPr>
        <p:txBody>
          <a:bodyPr/>
          <a:lstStyle/>
          <a:p>
            <a:endParaRPr kumimoji="1" lang="ja-JP" altLang="en-US"/>
          </a:p>
        </p:txBody>
      </p:sp>
      <p:sp>
        <p:nvSpPr>
          <p:cNvPr id="7" name="Slide Number Placeholder 6"/>
          <p:cNvSpPr>
            <a:spLocks noGrp="1"/>
          </p:cNvSpPr>
          <p:nvPr>
            <p:ph type="sldNum" sz="quarter" idx="12"/>
          </p:nvPr>
        </p:nvSpPr>
        <p:spPr>
          <a:xfrm>
            <a:off x="4256153" y="6375679"/>
            <a:ext cx="947460" cy="345796"/>
          </a:xfrm>
        </p:spPr>
        <p:txBody>
          <a:bodyPr/>
          <a:lstStyle/>
          <a:p>
            <a:fld id="{316D67A7-978E-4FD7-9106-F7EBDE481E24}" type="slidenum">
              <a:rPr kumimoji="1" lang="ja-JP" altLang="en-US" smtClean="0"/>
              <a:t>‹#›</a:t>
            </a:fld>
            <a:endParaRPr kumimoji="1" lang="ja-JP" altLang="en-US"/>
          </a:p>
        </p:txBody>
      </p:sp>
      <p:sp>
        <p:nvSpPr>
          <p:cNvPr id="13" name="Rectangle 12"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60993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fld id="{AF3290D3-DE04-4D0C-9C19-7FC381222112}" type="datetime1">
              <a:rPr kumimoji="1" lang="ja-JP" altLang="en-US" smtClean="0"/>
              <a:t>2019/7/11</a:t>
            </a:fld>
            <a:endParaRPr kumimoji="1" lang="ja-JP" altLang="en-US"/>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316D67A7-978E-4FD7-9106-F7EBDE481E24}" type="slidenum">
              <a:rPr kumimoji="1" lang="ja-JP" altLang="en-US" smtClean="0"/>
              <a:t>‹#›</a:t>
            </a:fld>
            <a:endParaRPr kumimoji="1" lang="ja-JP" altLang="en-US"/>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1" y="0"/>
            <a:ext cx="679090" cy="6858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258044619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685800" rtl="0" eaLnBrk="1" latinLnBrk="0" hangingPunct="1">
        <a:lnSpc>
          <a:spcPct val="90000"/>
        </a:lnSpc>
        <a:spcBef>
          <a:spcPct val="0"/>
        </a:spcBef>
        <a:buNone/>
        <a:defRPr kumimoji="1"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kumimoji="1"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kumimoji="1"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0" pos="594">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1A2D89ED-B9BF-44EA-A4FE-6409DE87968D}" type="datetime1">
              <a:rPr kumimoji="1" lang="ja-JP" altLang="en-US" smtClean="0"/>
              <a:t>2019/7/11</a:t>
            </a:fld>
            <a:endParaRPr kumimoji="1" lang="ja-JP" altLang="en-US"/>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kumimoji="1" lang="ja-JP" altLang="en-US"/>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2638456155"/>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defTabSz="914400" rtl="0" eaLnBrk="1" latinLnBrk="0" hangingPunct="1">
        <a:lnSpc>
          <a:spcPct val="85000"/>
        </a:lnSpc>
        <a:spcBef>
          <a:spcPct val="0"/>
        </a:spcBef>
        <a:buNone/>
        <a:defRPr kumimoji="1"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3E00C4FC-6263-4D7D-A14D-930946CA1AE1}" type="datetime1">
              <a:rPr kumimoji="1" lang="ja-JP" altLang="en-US" smtClean="0"/>
              <a:t>2019/7/11</a:t>
            </a:fld>
            <a:endParaRPr kumimoji="1" lang="ja-JP" altLang="en-US"/>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kumimoji="1" lang="ja-JP" altLang="en-US"/>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EBEBFF98-10D0-4330-9EA7-C7E5B66FA938}" type="slidenum">
              <a:rPr kumimoji="1" lang="ja-JP" altLang="en-US" smtClean="0"/>
              <a:t>‹#›</a:t>
            </a:fld>
            <a:endParaRPr kumimoji="1" lang="ja-JP" altLang="en-US"/>
          </a:p>
        </p:txBody>
      </p:sp>
    </p:spTree>
    <p:extLst>
      <p:ext uri="{BB962C8B-B14F-4D97-AF65-F5344CB8AC3E}">
        <p14:creationId xmlns:p14="http://schemas.microsoft.com/office/powerpoint/2010/main" val="1600530037"/>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hf hdr="0" ftr="0" dt="0"/>
  <p:txStyles>
    <p:titleStyle>
      <a:lvl1pPr algn="l" defTabSz="914400" rtl="0" eaLnBrk="1" latinLnBrk="0" hangingPunct="1">
        <a:lnSpc>
          <a:spcPct val="85000"/>
        </a:lnSpc>
        <a:spcBef>
          <a:spcPct val="0"/>
        </a:spcBef>
        <a:buNone/>
        <a:defRPr kumimoji="1"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B53C5D-417A-4F17-8277-34EEE0E58D08}" type="datetime1">
              <a:rPr kumimoji="1" lang="ja-JP" altLang="en-US" smtClean="0"/>
              <a:t>2019/7/11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920262-1562-461F-8061-710B2597574C}" type="slidenum">
              <a:rPr kumimoji="1" lang="ja-JP" altLang="en-US" smtClean="0"/>
              <a:t>‹#›</a:t>
            </a:fld>
            <a:endParaRPr kumimoji="1" lang="ja-JP" altLang="en-US"/>
          </a:p>
        </p:txBody>
      </p:sp>
    </p:spTree>
    <p:extLst>
      <p:ext uri="{BB962C8B-B14F-4D97-AF65-F5344CB8AC3E}">
        <p14:creationId xmlns:p14="http://schemas.microsoft.com/office/powerpoint/2010/main" val="3979318205"/>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6.png"/><Relationship Id="rId1" Type="http://schemas.openxmlformats.org/officeDocument/2006/relationships/slideLayout" Target="../slideLayouts/slideLayout3.xml"/><Relationship Id="rId5" Type="http://schemas.openxmlformats.org/officeDocument/2006/relationships/image" Target="../media/image3.gif"/><Relationship Id="rId4" Type="http://schemas.openxmlformats.org/officeDocument/2006/relationships/image" Target="../media/image2.gif"/></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png"/><Relationship Id="rId9" Type="http://schemas.openxmlformats.org/officeDocument/2006/relationships/image" Target="../media/image38.jpeg"/></Relationships>
</file>

<file path=ppt/slides/_rels/slide14.xml.rels><?xml version="1.0" encoding="UTF-8" standalone="yes"?>
<Relationships xmlns="http://schemas.openxmlformats.org/package/2006/relationships"><Relationship Id="rId8" Type="http://schemas.openxmlformats.org/officeDocument/2006/relationships/image" Target="../media/image45.tiff"/><Relationship Id="rId3" Type="http://schemas.openxmlformats.org/officeDocument/2006/relationships/image" Target="../media/image40.gif"/><Relationship Id="rId7" Type="http://schemas.openxmlformats.org/officeDocument/2006/relationships/image" Target="../media/image44.tiff"/><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tiff"/><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6.jpeg"/></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3.gif"/><Relationship Id="rId4" Type="http://schemas.openxmlformats.org/officeDocument/2006/relationships/image" Target="../media/image2.gif"/></Relationships>
</file>

<file path=ppt/slides/_rels/slide18.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9.png"/><Relationship Id="rId7" Type="http://schemas.openxmlformats.org/officeDocument/2006/relationships/image" Target="../media/image53.jpeg"/><Relationship Id="rId12" Type="http://schemas.openxmlformats.org/officeDocument/2006/relationships/image" Target="../media/image58.jpe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jpeg"/><Relationship Id="rId11" Type="http://schemas.openxmlformats.org/officeDocument/2006/relationships/image" Target="../media/image57.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jpeg"/><Relationship Id="rId9" Type="http://schemas.openxmlformats.org/officeDocument/2006/relationships/image" Target="../media/image55.jpeg"/></Relationships>
</file>

<file path=ppt/slides/_rels/slide19.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jpeg"/><Relationship Id="rId2" Type="http://schemas.openxmlformats.org/officeDocument/2006/relationships/image" Target="../media/image59.jpeg"/><Relationship Id="rId1"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6.png"/><Relationship Id="rId7" Type="http://schemas.openxmlformats.org/officeDocument/2006/relationships/image" Target="../media/image70.png"/><Relationship Id="rId12" Type="http://schemas.openxmlformats.org/officeDocument/2006/relationships/image" Target="../media/image75.png"/><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jpeg"/><Relationship Id="rId5" Type="http://schemas.openxmlformats.org/officeDocument/2006/relationships/image" Target="../media/image68.png"/><Relationship Id="rId10" Type="http://schemas.openxmlformats.org/officeDocument/2006/relationships/image" Target="../media/image73.jpeg"/><Relationship Id="rId4" Type="http://schemas.openxmlformats.org/officeDocument/2006/relationships/image" Target="../media/image67.png"/><Relationship Id="rId9" Type="http://schemas.openxmlformats.org/officeDocument/2006/relationships/image" Target="../media/image7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76.png"/><Relationship Id="rId1" Type="http://schemas.openxmlformats.org/officeDocument/2006/relationships/slideLayout" Target="../slideLayouts/slideLayout2.xml"/><Relationship Id="rId4" Type="http://schemas.openxmlformats.org/officeDocument/2006/relationships/image" Target="../media/image78.emf"/></Relationships>
</file>

<file path=ppt/slides/_rels/slide23.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2.jpeg"/><Relationship Id="rId4" Type="http://schemas.openxmlformats.org/officeDocument/2006/relationships/image" Target="../media/image81.jpeg"/></Relationships>
</file>

<file path=ppt/slides/_rels/slide24.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2.xml"/><Relationship Id="rId6" Type="http://schemas.openxmlformats.org/officeDocument/2006/relationships/image" Target="../media/image88.emf"/><Relationship Id="rId5" Type="http://schemas.openxmlformats.org/officeDocument/2006/relationships/image" Target="../media/image87.emf"/><Relationship Id="rId4" Type="http://schemas.openxmlformats.org/officeDocument/2006/relationships/image" Target="../media/image86.jpg"/></Relationships>
</file>

<file path=ppt/slides/_rels/slide2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emf"/><Relationship Id="rId1" Type="http://schemas.openxmlformats.org/officeDocument/2006/relationships/slideLayout" Target="../slideLayouts/slideLayout2.xml"/><Relationship Id="rId5" Type="http://schemas.openxmlformats.org/officeDocument/2006/relationships/image" Target="../media/image92.emf"/><Relationship Id="rId4" Type="http://schemas.openxmlformats.org/officeDocument/2006/relationships/image" Target="../media/image91.png"/></Relationships>
</file>

<file path=ppt/slides/_rels/slide27.x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jpeg"/><Relationship Id="rId7" Type="http://schemas.openxmlformats.org/officeDocument/2006/relationships/image" Target="../media/image100.png"/><Relationship Id="rId2" Type="http://schemas.openxmlformats.org/officeDocument/2006/relationships/image" Target="../media/image95.png"/><Relationship Id="rId1" Type="http://schemas.openxmlformats.org/officeDocument/2006/relationships/slideLayout" Target="../slideLayouts/slideLayout2.xml"/><Relationship Id="rId6" Type="http://schemas.openxmlformats.org/officeDocument/2006/relationships/image" Target="../media/image99.jpeg"/><Relationship Id="rId5" Type="http://schemas.openxmlformats.org/officeDocument/2006/relationships/image" Target="../media/image98.png"/><Relationship Id="rId4" Type="http://schemas.openxmlformats.org/officeDocument/2006/relationships/image" Target="../media/image97.jpeg"/></Relationships>
</file>

<file path=ppt/slides/_rels/slide29.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2.xml"/><Relationship Id="rId5" Type="http://schemas.openxmlformats.org/officeDocument/2006/relationships/image" Target="../media/image105.emf"/><Relationship Id="rId4" Type="http://schemas.openxmlformats.org/officeDocument/2006/relationships/image" Target="../media/image104.JPG"/></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9.xml"/><Relationship Id="rId1" Type="http://schemas.openxmlformats.org/officeDocument/2006/relationships/slideLayout" Target="../slideLayouts/slideLayout17.xml"/><Relationship Id="rId5" Type="http://schemas.openxmlformats.org/officeDocument/2006/relationships/image" Target="../media/image108.jpeg"/><Relationship Id="rId4" Type="http://schemas.openxmlformats.org/officeDocument/2006/relationships/image" Target="../media/image107.jpeg"/></Relationships>
</file>

<file path=ppt/slides/_rels/slide34.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10.xml"/><Relationship Id="rId1" Type="http://schemas.openxmlformats.org/officeDocument/2006/relationships/slideLayout" Target="../slideLayouts/slideLayout17.xml"/><Relationship Id="rId5" Type="http://schemas.openxmlformats.org/officeDocument/2006/relationships/image" Target="../media/image111.jpeg"/><Relationship Id="rId4" Type="http://schemas.openxmlformats.org/officeDocument/2006/relationships/image" Target="../media/image110.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4.xml"/><Relationship Id="rId1" Type="http://schemas.openxmlformats.org/officeDocument/2006/relationships/vmlDrawing" Target="../drawings/vmlDrawing1.vml"/><Relationship Id="rId6" Type="http://schemas.openxmlformats.org/officeDocument/2006/relationships/image" Target="../media/image113.emf"/><Relationship Id="rId5" Type="http://schemas.openxmlformats.org/officeDocument/2006/relationships/image" Target="../media/image112.wmf"/><Relationship Id="rId4" Type="http://schemas.openxmlformats.org/officeDocument/2006/relationships/oleObject" Target="../embeddings/oleObject1.bin"/></Relationships>
</file>

<file path=ppt/slides/_rels/slide36.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notesSlide" Target="../notesSlides/notesSlide12.xml"/><Relationship Id="rId1" Type="http://schemas.openxmlformats.org/officeDocument/2006/relationships/slideLayout" Target="../slideLayouts/slideLayout36.xml"/><Relationship Id="rId5" Type="http://schemas.openxmlformats.org/officeDocument/2006/relationships/image" Target="../media/image116.png"/><Relationship Id="rId4" Type="http://schemas.openxmlformats.org/officeDocument/2006/relationships/image" Target="../media/image115.png"/></Relationships>
</file>

<file path=ppt/slides/_rels/slide37.xml.rels><?xml version="1.0" encoding="UTF-8" standalone="yes"?>
<Relationships xmlns="http://schemas.openxmlformats.org/package/2006/relationships"><Relationship Id="rId3" Type="http://schemas.openxmlformats.org/officeDocument/2006/relationships/image" Target="../media/image117.jpg"/><Relationship Id="rId7" Type="http://schemas.openxmlformats.org/officeDocument/2006/relationships/image" Target="../media/image120.JPG"/><Relationship Id="rId2" Type="http://schemas.openxmlformats.org/officeDocument/2006/relationships/notesSlide" Target="../notesSlides/notesSlide13.xml"/><Relationship Id="rId1" Type="http://schemas.openxmlformats.org/officeDocument/2006/relationships/slideLayout" Target="../slideLayouts/slideLayout36.xml"/><Relationship Id="rId6" Type="http://schemas.openxmlformats.org/officeDocument/2006/relationships/image" Target="../media/image119.jpeg"/><Relationship Id="rId5" Type="http://schemas.openxmlformats.org/officeDocument/2006/relationships/image" Target="../media/image98.png"/><Relationship Id="rId4" Type="http://schemas.openxmlformats.org/officeDocument/2006/relationships/image" Target="../media/image118.png"/></Relationships>
</file>

<file path=ppt/slides/_rels/slide38.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14.xml"/><Relationship Id="rId1" Type="http://schemas.openxmlformats.org/officeDocument/2006/relationships/slideLayout" Target="../slideLayouts/slideLayout36.xml"/><Relationship Id="rId5" Type="http://schemas.openxmlformats.org/officeDocument/2006/relationships/image" Target="../media/image123.jpeg"/><Relationship Id="rId4" Type="http://schemas.openxmlformats.org/officeDocument/2006/relationships/image" Target="../media/image122.png"/></Relationships>
</file>

<file path=ppt/slides/_rels/slide39.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oleObject" Target="../embeddings/oleObject2.bin"/><Relationship Id="rId7" Type="http://schemas.openxmlformats.org/officeDocument/2006/relationships/image" Target="../media/image126.png"/><Relationship Id="rId2" Type="http://schemas.openxmlformats.org/officeDocument/2006/relationships/slideLayout" Target="../slideLayouts/slideLayout36.xml"/><Relationship Id="rId1" Type="http://schemas.openxmlformats.org/officeDocument/2006/relationships/vmlDrawing" Target="../drawings/vmlDrawing2.vml"/><Relationship Id="rId6" Type="http://schemas.openxmlformats.org/officeDocument/2006/relationships/image" Target="../media/image100.png"/><Relationship Id="rId5" Type="http://schemas.openxmlformats.org/officeDocument/2006/relationships/image" Target="../media/image125.png"/><Relationship Id="rId4" Type="http://schemas.openxmlformats.org/officeDocument/2006/relationships/image" Target="../media/image124.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40.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36.xml"/><Relationship Id="rId6" Type="http://schemas.openxmlformats.org/officeDocument/2006/relationships/image" Target="../media/image131.png"/><Relationship Id="rId5" Type="http://schemas.openxmlformats.org/officeDocument/2006/relationships/image" Target="../media/image130.jpeg"/><Relationship Id="rId4" Type="http://schemas.openxmlformats.org/officeDocument/2006/relationships/image" Target="../media/image129.jpeg"/></Relationships>
</file>

<file path=ppt/slides/_rels/slide41.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36.xml"/></Relationships>
</file>

<file path=ppt/slides/_rels/slide42.xml.rels><?xml version="1.0" encoding="UTF-8" standalone="yes"?>
<Relationships xmlns="http://schemas.openxmlformats.org/package/2006/relationships"><Relationship Id="rId3" Type="http://schemas.openxmlformats.org/officeDocument/2006/relationships/image" Target="../media/image135.JPG"/><Relationship Id="rId2" Type="http://schemas.openxmlformats.org/officeDocument/2006/relationships/image" Target="../media/image134.JPG"/><Relationship Id="rId1" Type="http://schemas.openxmlformats.org/officeDocument/2006/relationships/slideLayout" Target="../slideLayouts/slideLayout35.xml"/><Relationship Id="rId6" Type="http://schemas.openxmlformats.org/officeDocument/2006/relationships/image" Target="../media/image138.jpeg"/><Relationship Id="rId5" Type="http://schemas.openxmlformats.org/officeDocument/2006/relationships/image" Target="../media/image137.jpeg"/><Relationship Id="rId4" Type="http://schemas.openxmlformats.org/officeDocument/2006/relationships/image" Target="../media/image136.JP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g"/><Relationship Id="rId7"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g"/><Relationship Id="rId5" Type="http://schemas.openxmlformats.org/officeDocument/2006/relationships/image" Target="../media/image10.jpe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9E9AD4-A470-4DD8-8247-C02F6268FADF}"/>
              </a:ext>
            </a:extLst>
          </p:cNvPr>
          <p:cNvSpPr>
            <a:spLocks noGrp="1"/>
          </p:cNvSpPr>
          <p:nvPr>
            <p:ph type="ctrTitle"/>
          </p:nvPr>
        </p:nvSpPr>
        <p:spPr>
          <a:xfrm>
            <a:off x="232476" y="1453652"/>
            <a:ext cx="8826284" cy="2451921"/>
          </a:xfrm>
        </p:spPr>
        <p:txBody>
          <a:bodyPr>
            <a:normAutofit/>
          </a:bodyPr>
          <a:lstStyle/>
          <a:p>
            <a:r>
              <a:rPr lang="en-US" altLang="ja-JP" sz="2400" dirty="0"/>
              <a:t>Demands for Thermal Shock Experiments of Pulsed-Muon-Production </a:t>
            </a:r>
            <a:br>
              <a:rPr lang="en-US" altLang="ja-JP" sz="2400" dirty="0"/>
            </a:br>
            <a:r>
              <a:rPr lang="en-US" altLang="ja-JP" sz="2400" dirty="0"/>
              <a:t>Target Materials</a:t>
            </a:r>
            <a:endParaRPr kumimoji="1" lang="ja-JP" altLang="en-US" sz="2400" dirty="0"/>
          </a:p>
        </p:txBody>
      </p:sp>
      <p:sp>
        <p:nvSpPr>
          <p:cNvPr id="3" name="字幕 2">
            <a:extLst>
              <a:ext uri="{FF2B5EF4-FFF2-40B4-BE49-F238E27FC236}">
                <a16:creationId xmlns:a16="http://schemas.microsoft.com/office/drawing/2014/main" id="{0991EEB0-8F52-43D4-BBBB-8F6976C7021A}"/>
              </a:ext>
            </a:extLst>
          </p:cNvPr>
          <p:cNvSpPr>
            <a:spLocks noGrp="1"/>
          </p:cNvSpPr>
          <p:nvPr>
            <p:ph type="subTitle" idx="1"/>
          </p:nvPr>
        </p:nvSpPr>
        <p:spPr>
          <a:xfrm>
            <a:off x="844658" y="3719593"/>
            <a:ext cx="7787897" cy="2451920"/>
          </a:xfrm>
        </p:spPr>
        <p:txBody>
          <a:bodyPr>
            <a:normAutofit fontScale="92500" lnSpcReduction="20000"/>
          </a:bodyPr>
          <a:lstStyle/>
          <a:p>
            <a:r>
              <a:rPr lang="en-US" altLang="ja-JP" sz="1800" dirty="0" err="1"/>
              <a:t>HiRadMat</a:t>
            </a:r>
            <a:r>
              <a:rPr lang="en-US" altLang="ja-JP" sz="1800" dirty="0"/>
              <a:t> workshop at CERN</a:t>
            </a:r>
          </a:p>
          <a:p>
            <a:r>
              <a:rPr kumimoji="1" lang="en-US" altLang="ja-JP" sz="1800" dirty="0"/>
              <a:t>10</a:t>
            </a:r>
            <a:r>
              <a:rPr kumimoji="1" lang="en-US" altLang="ja-JP" sz="1800" baseline="30000" dirty="0"/>
              <a:t>th</a:t>
            </a:r>
            <a:r>
              <a:rPr kumimoji="1" lang="en-US" altLang="ja-JP" sz="1800" dirty="0"/>
              <a:t> July, 2019</a:t>
            </a:r>
          </a:p>
          <a:p>
            <a:r>
              <a:rPr lang="en-US" altLang="ja-JP" dirty="0"/>
              <a:t>J-PARC Center, MLF Division, Muon Section</a:t>
            </a:r>
          </a:p>
          <a:p>
            <a:r>
              <a:rPr lang="en-US" altLang="ja-JP" dirty="0"/>
              <a:t>High Energy Accelerator Research Organization, Institute of Material and Structural Science </a:t>
            </a:r>
          </a:p>
          <a:p>
            <a:r>
              <a:rPr lang="en-US" altLang="ja-JP" dirty="0"/>
              <a:t>(IMSS, KEK)</a:t>
            </a:r>
          </a:p>
          <a:p>
            <a:endParaRPr lang="en-US" altLang="ja-JP" sz="900" dirty="0"/>
          </a:p>
          <a:p>
            <a:r>
              <a:rPr lang="en-US" altLang="ja-JP" sz="2000" u="sng" dirty="0"/>
              <a:t>Shunsuke </a:t>
            </a:r>
            <a:r>
              <a:rPr lang="en-US" altLang="ja-JP" sz="2000" u="sng" dirty="0" err="1"/>
              <a:t>Makimura</a:t>
            </a:r>
            <a:endParaRPr lang="en-US" altLang="ja-JP" sz="2000" u="sng" dirty="0"/>
          </a:p>
          <a:p>
            <a:r>
              <a:rPr kumimoji="1" lang="en-US" altLang="ja-JP" sz="1700" b="0" dirty="0"/>
              <a:t>Shunsuke.makimura@kek.jp</a:t>
            </a:r>
            <a:endParaRPr kumimoji="1" lang="ja-JP" altLang="en-US" sz="1700" b="0" dirty="0"/>
          </a:p>
        </p:txBody>
      </p:sp>
      <p:pic>
        <p:nvPicPr>
          <p:cNvPr id="4" name="図 3" descr="rogo.gif">
            <a:extLst>
              <a:ext uri="{FF2B5EF4-FFF2-40B4-BE49-F238E27FC236}">
                <a16:creationId xmlns:a16="http://schemas.microsoft.com/office/drawing/2014/main" id="{31FC27AE-E21F-43E3-A888-C0D647613B5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6427" y="278770"/>
            <a:ext cx="1890793" cy="744858"/>
          </a:xfrm>
          <a:prstGeom prst="rect">
            <a:avLst/>
          </a:prstGeom>
        </p:spPr>
      </p:pic>
      <p:pic>
        <p:nvPicPr>
          <p:cNvPr id="5" name="図 4" descr="keklogo_blue.gif">
            <a:extLst>
              <a:ext uri="{FF2B5EF4-FFF2-40B4-BE49-F238E27FC236}">
                <a16:creationId xmlns:a16="http://schemas.microsoft.com/office/drawing/2014/main" id="{5C530140-C036-4E9E-A305-5EE82C5830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64900" y="278770"/>
            <a:ext cx="976144" cy="559088"/>
          </a:xfrm>
          <a:prstGeom prst="rect">
            <a:avLst/>
          </a:prstGeom>
        </p:spPr>
      </p:pic>
      <p:pic>
        <p:nvPicPr>
          <p:cNvPr id="6" name="Picture 8" descr="RaDIATE Red Transparent BG.png">
            <a:extLst>
              <a:ext uri="{FF2B5EF4-FFF2-40B4-BE49-F238E27FC236}">
                <a16:creationId xmlns:a16="http://schemas.microsoft.com/office/drawing/2014/main" id="{1BCCCF1C-7B82-438F-A798-7AD61F54A5D0}"/>
              </a:ext>
            </a:extLst>
          </p:cNvPr>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37000"/>
                    </a14:imgEffect>
                  </a14:imgLayer>
                </a14:imgProps>
              </a:ext>
              <a:ext uri="{28A0092B-C50C-407E-A947-70E740481C1C}">
                <a14:useLocalDpi xmlns:a14="http://schemas.microsoft.com/office/drawing/2010/main"/>
              </a:ext>
            </a:extLst>
          </a:blip>
          <a:stretch>
            <a:fillRect/>
          </a:stretch>
        </p:blipFill>
        <p:spPr>
          <a:xfrm>
            <a:off x="666427" y="5328375"/>
            <a:ext cx="991481" cy="1231482"/>
          </a:xfrm>
          <a:prstGeom prst="rect">
            <a:avLst/>
          </a:prstGeom>
        </p:spPr>
      </p:pic>
      <p:pic>
        <p:nvPicPr>
          <p:cNvPr id="7" name="Picture 2">
            <a:extLst>
              <a:ext uri="{FF2B5EF4-FFF2-40B4-BE49-F238E27FC236}">
                <a16:creationId xmlns:a16="http://schemas.microsoft.com/office/drawing/2014/main" id="{D79E87A2-624B-44AA-BBF6-E9AC7A2EBFBC}"/>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545478" y="6137496"/>
            <a:ext cx="1414987" cy="456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スライド番号プレースホルダー 8">
            <a:extLst>
              <a:ext uri="{FF2B5EF4-FFF2-40B4-BE49-F238E27FC236}">
                <a16:creationId xmlns:a16="http://schemas.microsoft.com/office/drawing/2014/main" id="{D0F1792E-6FAE-485C-A1BA-90362BDA1B8D}"/>
              </a:ext>
            </a:extLst>
          </p:cNvPr>
          <p:cNvSpPr>
            <a:spLocks noGrp="1"/>
          </p:cNvSpPr>
          <p:nvPr>
            <p:ph type="sldNum" sz="quarter" idx="12"/>
          </p:nvPr>
        </p:nvSpPr>
        <p:spPr/>
        <p:txBody>
          <a:bodyPr/>
          <a:lstStyle/>
          <a:p>
            <a:fld id="{316D67A7-978E-4FD7-9106-F7EBDE481E24}" type="slidenum">
              <a:rPr kumimoji="1" lang="ja-JP" altLang="en-US" smtClean="0"/>
              <a:t>1</a:t>
            </a:fld>
            <a:endParaRPr kumimoji="1" lang="ja-JP" altLang="en-US"/>
          </a:p>
        </p:txBody>
      </p:sp>
    </p:spTree>
    <p:extLst>
      <p:ext uri="{BB962C8B-B14F-4D97-AF65-F5344CB8AC3E}">
        <p14:creationId xmlns:p14="http://schemas.microsoft.com/office/powerpoint/2010/main" val="3795848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AECAB4-8CEE-4F80-8297-DE78BECD19B6}"/>
              </a:ext>
            </a:extLst>
          </p:cNvPr>
          <p:cNvSpPr>
            <a:spLocks noGrp="1"/>
          </p:cNvSpPr>
          <p:nvPr>
            <p:ph type="title"/>
          </p:nvPr>
        </p:nvSpPr>
        <p:spPr/>
        <p:txBody>
          <a:bodyPr/>
          <a:lstStyle/>
          <a:p>
            <a:r>
              <a:rPr kumimoji="1" lang="en-US" altLang="ja-JP" dirty="0"/>
              <a:t>Muon target</a:t>
            </a:r>
            <a:br>
              <a:rPr kumimoji="1" lang="en-US" altLang="ja-JP" dirty="0"/>
            </a:br>
            <a:r>
              <a:rPr kumimoji="1" lang="en-US" altLang="ja-JP" dirty="0"/>
              <a:t>at J-PARC</a:t>
            </a:r>
            <a:endParaRPr kumimoji="1" lang="ja-JP" altLang="en-US" dirty="0"/>
          </a:p>
        </p:txBody>
      </p:sp>
      <p:sp>
        <p:nvSpPr>
          <p:cNvPr id="3" name="テキスト プレースホルダー 2">
            <a:extLst>
              <a:ext uri="{FF2B5EF4-FFF2-40B4-BE49-F238E27FC236}">
                <a16:creationId xmlns:a16="http://schemas.microsoft.com/office/drawing/2014/main" id="{6E39034B-065E-4B53-943D-2F733D6373C5}"/>
              </a:ext>
            </a:extLst>
          </p:cNvPr>
          <p:cNvSpPr>
            <a:spLocks noGrp="1"/>
          </p:cNvSpPr>
          <p:nvPr>
            <p:ph type="body" idx="1"/>
          </p:nvPr>
        </p:nvSpPr>
        <p:spPr/>
        <p:txBody>
          <a:bodyPr/>
          <a:lstStyle/>
          <a:p>
            <a:endParaRPr kumimoji="1" lang="ja-JP" altLang="en-US"/>
          </a:p>
        </p:txBody>
      </p:sp>
      <p:pic>
        <p:nvPicPr>
          <p:cNvPr id="4" name="図 3">
            <a:extLst>
              <a:ext uri="{FF2B5EF4-FFF2-40B4-BE49-F238E27FC236}">
                <a16:creationId xmlns:a16="http://schemas.microsoft.com/office/drawing/2014/main" id="{3EAADE78-CB1E-46DF-940C-77042172C057}"/>
              </a:ext>
            </a:extLst>
          </p:cNvPr>
          <p:cNvPicPr>
            <a:picLocks noChangeAspect="1"/>
          </p:cNvPicPr>
          <p:nvPr/>
        </p:nvPicPr>
        <p:blipFill>
          <a:blip r:embed="rId2" cstate="print">
            <a:clrChange>
              <a:clrFrom>
                <a:srgbClr val="693D20"/>
              </a:clrFrom>
              <a:clrTo>
                <a:srgbClr val="693D20">
                  <a:alpha val="0"/>
                </a:srgbClr>
              </a:clrTo>
            </a:clrChange>
            <a:extLst>
              <a:ext uri="{BEBA8EAE-BF5A-486C-A8C5-ECC9F3942E4B}">
                <a14:imgProps xmlns:a14="http://schemas.microsoft.com/office/drawing/2010/main">
                  <a14:imgLayer r:embed="rId3">
                    <a14:imgEffect>
                      <a14:artisticPencilSketch/>
                    </a14:imgEffect>
                    <a14:imgEffect>
                      <a14:sharpenSoften amount="-50000"/>
                    </a14:imgEffect>
                  </a14:imgLayer>
                </a14:imgProps>
              </a:ext>
              <a:ext uri="{28A0092B-C50C-407E-A947-70E740481C1C}">
                <a14:useLocalDpi xmlns:a14="http://schemas.microsoft.com/office/drawing/2010/main"/>
              </a:ext>
            </a:extLst>
          </a:blip>
          <a:stretch>
            <a:fillRect/>
          </a:stretch>
        </p:blipFill>
        <p:spPr>
          <a:xfrm rot="20974859">
            <a:off x="2768655" y="549865"/>
            <a:ext cx="1809458" cy="2412611"/>
          </a:xfrm>
          <a:prstGeom prst="rect">
            <a:avLst/>
          </a:prstGeom>
          <a:ln>
            <a:noFill/>
          </a:ln>
          <a:effectLst>
            <a:outerShdw blurRad="292100" dist="139700" dir="2700000" algn="tl" rotWithShape="0">
              <a:srgbClr val="333333">
                <a:alpha val="65000"/>
              </a:srgbClr>
            </a:outerShdw>
            <a:softEdge rad="63500"/>
          </a:effectLst>
        </p:spPr>
      </p:pic>
      <p:pic>
        <p:nvPicPr>
          <p:cNvPr id="5" name="図 4" descr="rogo.gif">
            <a:extLst>
              <a:ext uri="{FF2B5EF4-FFF2-40B4-BE49-F238E27FC236}">
                <a16:creationId xmlns:a16="http://schemas.microsoft.com/office/drawing/2014/main" id="{D0A6906D-045A-4D71-A9D8-F2F47C0F4AE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005233" y="163682"/>
            <a:ext cx="1890793" cy="744858"/>
          </a:xfrm>
          <a:prstGeom prst="rect">
            <a:avLst/>
          </a:prstGeom>
        </p:spPr>
      </p:pic>
      <p:pic>
        <p:nvPicPr>
          <p:cNvPr id="6" name="図 5" descr="keklogo_blue.gif">
            <a:extLst>
              <a:ext uri="{FF2B5EF4-FFF2-40B4-BE49-F238E27FC236}">
                <a16:creationId xmlns:a16="http://schemas.microsoft.com/office/drawing/2014/main" id="{7D5CA1E7-D71F-4AD3-80F6-6BB8E91214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19144" y="5989896"/>
            <a:ext cx="976144" cy="559088"/>
          </a:xfrm>
          <a:prstGeom prst="rect">
            <a:avLst/>
          </a:prstGeom>
        </p:spPr>
      </p:pic>
      <p:sp>
        <p:nvSpPr>
          <p:cNvPr id="9" name="スライド番号プレースホルダー 5">
            <a:extLst>
              <a:ext uri="{FF2B5EF4-FFF2-40B4-BE49-F238E27FC236}">
                <a16:creationId xmlns:a16="http://schemas.microsoft.com/office/drawing/2014/main" id="{0AA25F8A-B822-4399-B19B-47F265F4D9C6}"/>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baseline="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10</a:t>
            </a:fld>
            <a:endParaRPr kumimoji="1" lang="ja-JP" altLang="en-US" dirty="0">
              <a:solidFill>
                <a:schemeClr val="bg1"/>
              </a:solidFill>
            </a:endParaRPr>
          </a:p>
        </p:txBody>
      </p:sp>
    </p:spTree>
    <p:extLst>
      <p:ext uri="{BB962C8B-B14F-4D97-AF65-F5344CB8AC3E}">
        <p14:creationId xmlns:p14="http://schemas.microsoft.com/office/powerpoint/2010/main" val="1372879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4">
            <a:extLst>
              <a:ext uri="{FF2B5EF4-FFF2-40B4-BE49-F238E27FC236}">
                <a16:creationId xmlns:a16="http://schemas.microsoft.com/office/drawing/2014/main" id="{555702A9-632E-4C3F-AED4-16BEE6D2ABBB}"/>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1338441" y="1878404"/>
            <a:ext cx="2930221" cy="193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タイトル 3">
            <a:extLst>
              <a:ext uri="{FF2B5EF4-FFF2-40B4-BE49-F238E27FC236}">
                <a16:creationId xmlns:a16="http://schemas.microsoft.com/office/drawing/2014/main" id="{A71046DF-BB16-41F0-9365-9DBB4B3C6D82}"/>
              </a:ext>
            </a:extLst>
          </p:cNvPr>
          <p:cNvSpPr>
            <a:spLocks noGrp="1"/>
          </p:cNvSpPr>
          <p:nvPr>
            <p:ph type="title"/>
          </p:nvPr>
        </p:nvSpPr>
        <p:spPr>
          <a:xfrm>
            <a:off x="989697" y="121126"/>
            <a:ext cx="7621255" cy="789458"/>
          </a:xfrm>
        </p:spPr>
        <p:txBody>
          <a:bodyPr>
            <a:normAutofit/>
          </a:bodyPr>
          <a:lstStyle/>
          <a:p>
            <a:r>
              <a:rPr kumimoji="1" lang="en-US" altLang="ja-JP" sz="4400" dirty="0"/>
              <a:t>Current Muon Target</a:t>
            </a:r>
            <a:endParaRPr kumimoji="1" lang="ja-JP" altLang="en-US" sz="4400" dirty="0"/>
          </a:p>
        </p:txBody>
      </p:sp>
      <p:sp>
        <p:nvSpPr>
          <p:cNvPr id="15" name="スライド番号プレースホルダー 2">
            <a:extLst>
              <a:ext uri="{FF2B5EF4-FFF2-40B4-BE49-F238E27FC236}">
                <a16:creationId xmlns:a16="http://schemas.microsoft.com/office/drawing/2014/main" id="{82C043AC-AE75-499F-BC15-D689EBC1EB23}"/>
              </a:ext>
            </a:extLst>
          </p:cNvPr>
          <p:cNvSpPr>
            <a:spLocks noGrp="1"/>
          </p:cNvSpPr>
          <p:nvPr>
            <p:ph type="sldNum" sz="quarter" idx="12"/>
          </p:nvPr>
        </p:nvSpPr>
        <p:spPr>
          <a:xfrm>
            <a:off x="7580091" y="5914039"/>
            <a:ext cx="395510" cy="279400"/>
          </a:xfrm>
        </p:spPr>
        <p:txBody>
          <a:bodyPr/>
          <a:lstStyle/>
          <a:p>
            <a:fld id="{802C7978-4DF7-4290-8899-BF2E816437AE}" type="slidenum">
              <a:rPr kumimoji="1" lang="ja-JP" altLang="en-US" sz="1400" smtClean="0">
                <a:solidFill>
                  <a:prstClr val="black"/>
                </a:solidFill>
              </a:rPr>
              <a:pPr/>
              <a:t>11</a:t>
            </a:fld>
            <a:endParaRPr kumimoji="1" lang="ja-JP" altLang="en-US" sz="1400" dirty="0">
              <a:solidFill>
                <a:prstClr val="black"/>
              </a:solidFill>
            </a:endParaRPr>
          </a:p>
        </p:txBody>
      </p:sp>
      <p:pic>
        <p:nvPicPr>
          <p:cNvPr id="16" name="図 15">
            <a:extLst>
              <a:ext uri="{FF2B5EF4-FFF2-40B4-BE49-F238E27FC236}">
                <a16:creationId xmlns:a16="http://schemas.microsoft.com/office/drawing/2014/main" id="{BF2F1A70-40A5-4080-96EC-770D6E46391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80000" y="3730979"/>
            <a:ext cx="3117184" cy="2337888"/>
          </a:xfrm>
          <a:prstGeom prst="rect">
            <a:avLst/>
          </a:prstGeom>
        </p:spPr>
      </p:pic>
      <p:pic>
        <p:nvPicPr>
          <p:cNvPr id="17" name="図 16">
            <a:extLst>
              <a:ext uri="{FF2B5EF4-FFF2-40B4-BE49-F238E27FC236}">
                <a16:creationId xmlns:a16="http://schemas.microsoft.com/office/drawing/2014/main" id="{F63D897E-2B70-4A83-AD89-D23574142CFF}"/>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393094" y="2270342"/>
            <a:ext cx="3750906" cy="4304757"/>
          </a:xfrm>
          <a:prstGeom prst="rect">
            <a:avLst/>
          </a:prstGeom>
        </p:spPr>
      </p:pic>
      <p:sp>
        <p:nvSpPr>
          <p:cNvPr id="23" name="矢印: 右 22">
            <a:extLst>
              <a:ext uri="{FF2B5EF4-FFF2-40B4-BE49-F238E27FC236}">
                <a16:creationId xmlns:a16="http://schemas.microsoft.com/office/drawing/2014/main" id="{2B930A37-6913-4E27-B4EA-C8E7E8B9AE96}"/>
              </a:ext>
            </a:extLst>
          </p:cNvPr>
          <p:cNvSpPr/>
          <p:nvPr/>
        </p:nvSpPr>
        <p:spPr>
          <a:xfrm>
            <a:off x="4409535" y="4360371"/>
            <a:ext cx="634481" cy="998375"/>
          </a:xfrm>
          <a:prstGeom prst="rightArrow">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sp>
        <p:nvSpPr>
          <p:cNvPr id="24" name="テキスト ボックス 23">
            <a:extLst>
              <a:ext uri="{FF2B5EF4-FFF2-40B4-BE49-F238E27FC236}">
                <a16:creationId xmlns:a16="http://schemas.microsoft.com/office/drawing/2014/main" id="{07D8E3FE-B1C9-420F-995F-AB9879EB64C9}"/>
              </a:ext>
            </a:extLst>
          </p:cNvPr>
          <p:cNvSpPr txBox="1"/>
          <p:nvPr/>
        </p:nvSpPr>
        <p:spPr>
          <a:xfrm>
            <a:off x="3095765" y="3555320"/>
            <a:ext cx="2727311" cy="738664"/>
          </a:xfrm>
          <a:prstGeom prst="rect">
            <a:avLst/>
          </a:prstGeom>
          <a:solidFill>
            <a:schemeClr val="bg1"/>
          </a:solidFill>
          <a:ln>
            <a:solidFill>
              <a:schemeClr val="tx1"/>
            </a:solidFill>
          </a:ln>
        </p:spPr>
        <p:txBody>
          <a:bodyPr wrap="square" rtlCol="0">
            <a:spAutoFit/>
          </a:bodyPr>
          <a:lstStyle/>
          <a:p>
            <a:r>
              <a:rPr kumimoji="1" lang="en-US" altLang="ja-JP" sz="1400" dirty="0">
                <a:solidFill>
                  <a:prstClr val="black"/>
                </a:solidFill>
              </a:rPr>
              <a:t>P-Beam diameter; 14 mm (2</a:t>
            </a:r>
            <a:r>
              <a:rPr kumimoji="1" lang="en-US" altLang="ja-JP" sz="1400" dirty="0">
                <a:solidFill>
                  <a:prstClr val="black"/>
                </a:solidFill>
                <a:latin typeface="Symbol" panose="05050102010706020507" pitchFamily="18" charset="2"/>
              </a:rPr>
              <a:t>s</a:t>
            </a:r>
            <a:r>
              <a:rPr kumimoji="1" lang="en-US" altLang="ja-JP" sz="1400" dirty="0">
                <a:solidFill>
                  <a:prstClr val="black"/>
                </a:solidFill>
              </a:rPr>
              <a:t>)</a:t>
            </a:r>
          </a:p>
          <a:p>
            <a:r>
              <a:rPr lang="en-US" altLang="ja-JP" sz="1400" dirty="0">
                <a:solidFill>
                  <a:prstClr val="black"/>
                </a:solidFill>
              </a:rPr>
              <a:t>4kW heat @ 1MW proton beam</a:t>
            </a:r>
          </a:p>
          <a:p>
            <a:r>
              <a:rPr lang="en-US" altLang="ja-JP" sz="1400" dirty="0">
                <a:solidFill>
                  <a:prstClr val="black"/>
                </a:solidFill>
              </a:rPr>
              <a:t>Thickness of graphite 20 mm</a:t>
            </a:r>
            <a:endParaRPr kumimoji="1" lang="ja-JP" altLang="en-US" sz="1400" dirty="0">
              <a:solidFill>
                <a:prstClr val="black"/>
              </a:solidFill>
            </a:endParaRPr>
          </a:p>
        </p:txBody>
      </p:sp>
      <p:sp>
        <p:nvSpPr>
          <p:cNvPr id="25" name="円/楕円 25">
            <a:extLst>
              <a:ext uri="{FF2B5EF4-FFF2-40B4-BE49-F238E27FC236}">
                <a16:creationId xmlns:a16="http://schemas.microsoft.com/office/drawing/2014/main" id="{23E72CF3-ECBF-46E1-ABA2-55E1684C9CBD}"/>
              </a:ext>
            </a:extLst>
          </p:cNvPr>
          <p:cNvSpPr/>
          <p:nvPr/>
        </p:nvSpPr>
        <p:spPr>
          <a:xfrm>
            <a:off x="2217513" y="4643535"/>
            <a:ext cx="318173" cy="21602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cxnSp>
        <p:nvCxnSpPr>
          <p:cNvPr id="26" name="直線矢印コネクタ 25">
            <a:extLst>
              <a:ext uri="{FF2B5EF4-FFF2-40B4-BE49-F238E27FC236}">
                <a16:creationId xmlns:a16="http://schemas.microsoft.com/office/drawing/2014/main" id="{301D3F0F-8067-42BF-84DE-40753CDE93D5}"/>
              </a:ext>
            </a:extLst>
          </p:cNvPr>
          <p:cNvCxnSpPr>
            <a:cxnSpLocks/>
          </p:cNvCxnSpPr>
          <p:nvPr/>
        </p:nvCxnSpPr>
        <p:spPr>
          <a:xfrm flipH="1">
            <a:off x="2606640" y="4169513"/>
            <a:ext cx="489125" cy="44583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C63E3A48-1E38-4E33-9269-D0AA6FC6F3AA}"/>
              </a:ext>
            </a:extLst>
          </p:cNvPr>
          <p:cNvCxnSpPr>
            <a:cxnSpLocks/>
          </p:cNvCxnSpPr>
          <p:nvPr/>
        </p:nvCxnSpPr>
        <p:spPr>
          <a:xfrm>
            <a:off x="5531396" y="4293984"/>
            <a:ext cx="1691849" cy="134567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円/楕円 25">
            <a:extLst>
              <a:ext uri="{FF2B5EF4-FFF2-40B4-BE49-F238E27FC236}">
                <a16:creationId xmlns:a16="http://schemas.microsoft.com/office/drawing/2014/main" id="{8F0EAA46-5B2F-45AD-B9F3-11846586FC77}"/>
              </a:ext>
            </a:extLst>
          </p:cNvPr>
          <p:cNvSpPr/>
          <p:nvPr/>
        </p:nvSpPr>
        <p:spPr>
          <a:xfrm>
            <a:off x="7276287" y="5543270"/>
            <a:ext cx="224867" cy="20333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cxnSp>
        <p:nvCxnSpPr>
          <p:cNvPr id="29" name="直線矢印コネクタ 28">
            <a:extLst>
              <a:ext uri="{FF2B5EF4-FFF2-40B4-BE49-F238E27FC236}">
                <a16:creationId xmlns:a16="http://schemas.microsoft.com/office/drawing/2014/main" id="{459CF9CD-B88E-41C1-8CC2-13023C47357A}"/>
              </a:ext>
            </a:extLst>
          </p:cNvPr>
          <p:cNvCxnSpPr/>
          <p:nvPr/>
        </p:nvCxnSpPr>
        <p:spPr>
          <a:xfrm flipV="1">
            <a:off x="1479461" y="4742953"/>
            <a:ext cx="485944" cy="8594"/>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526EE6DA-5D5D-467E-90AB-49FD1ACCEADA}"/>
              </a:ext>
            </a:extLst>
          </p:cNvPr>
          <p:cNvCxnSpPr/>
          <p:nvPr/>
        </p:nvCxnSpPr>
        <p:spPr>
          <a:xfrm flipH="1">
            <a:off x="2803552" y="4751547"/>
            <a:ext cx="512079" cy="0"/>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55DE69DF-F99A-435E-93D4-F9E6F6266DAE}"/>
              </a:ext>
            </a:extLst>
          </p:cNvPr>
          <p:cNvSpPr/>
          <p:nvPr/>
        </p:nvSpPr>
        <p:spPr>
          <a:xfrm>
            <a:off x="509359" y="4169513"/>
            <a:ext cx="783143" cy="338554"/>
          </a:xfrm>
          <a:prstGeom prst="rect">
            <a:avLst/>
          </a:prstGeom>
          <a:solidFill>
            <a:schemeClr val="bg1"/>
          </a:solidFill>
          <a:ln>
            <a:solidFill>
              <a:schemeClr val="tx1"/>
            </a:solidFill>
          </a:ln>
        </p:spPr>
        <p:txBody>
          <a:bodyPr wrap="square">
            <a:spAutoFit/>
          </a:bodyPr>
          <a:lstStyle/>
          <a:p>
            <a:r>
              <a:rPr lang="en-US" altLang="ja-JP" sz="1600" dirty="0">
                <a:solidFill>
                  <a:prstClr val="black"/>
                </a:solidFill>
                <a:latin typeface="Times New Roman" panose="02020603050405020304" pitchFamily="18" charset="0"/>
                <a:cs typeface="Times New Roman" panose="02020603050405020304" pitchFamily="18" charset="0"/>
              </a:rPr>
              <a:t>70 mm</a:t>
            </a:r>
            <a:endParaRPr lang="ja-JP" altLang="en-US" sz="1600" dirty="0">
              <a:solidFill>
                <a:prstClr val="black"/>
              </a:solidFill>
              <a:latin typeface="Times New Roman" panose="02020603050405020304" pitchFamily="18" charset="0"/>
              <a:cs typeface="Times New Roman" panose="02020603050405020304" pitchFamily="18" charset="0"/>
            </a:endParaRPr>
          </a:p>
        </p:txBody>
      </p:sp>
      <p:sp>
        <p:nvSpPr>
          <p:cNvPr id="32" name="テキスト ボックス 31">
            <a:extLst>
              <a:ext uri="{FF2B5EF4-FFF2-40B4-BE49-F238E27FC236}">
                <a16:creationId xmlns:a16="http://schemas.microsoft.com/office/drawing/2014/main" id="{17430E57-35B8-4CE0-BC94-09890EE1E3CF}"/>
              </a:ext>
            </a:extLst>
          </p:cNvPr>
          <p:cNvSpPr txBox="1"/>
          <p:nvPr/>
        </p:nvSpPr>
        <p:spPr>
          <a:xfrm>
            <a:off x="629441" y="5793103"/>
            <a:ext cx="3442250" cy="1077218"/>
          </a:xfrm>
          <a:prstGeom prst="rect">
            <a:avLst/>
          </a:prstGeom>
          <a:solidFill>
            <a:schemeClr val="bg1"/>
          </a:solidFill>
          <a:ln>
            <a:solidFill>
              <a:schemeClr val="tx1"/>
            </a:solidFill>
          </a:ln>
        </p:spPr>
        <p:txBody>
          <a:bodyPr wrap="square" rtlCol="0">
            <a:spAutoFit/>
          </a:bodyPr>
          <a:lstStyle/>
          <a:p>
            <a:r>
              <a:rPr kumimoji="1" lang="en-US" altLang="ja-JP" sz="1600" dirty="0">
                <a:solidFill>
                  <a:prstClr val="black"/>
                </a:solidFill>
              </a:rPr>
              <a:t>Fixed target, from 2008 to 2014</a:t>
            </a:r>
          </a:p>
          <a:p>
            <a:r>
              <a:rPr kumimoji="1" lang="en-US" altLang="ja-JP" sz="1600" dirty="0">
                <a:solidFill>
                  <a:prstClr val="black"/>
                </a:solidFill>
              </a:rPr>
              <a:t>Water-cooling by thermal conduction</a:t>
            </a:r>
          </a:p>
          <a:p>
            <a:r>
              <a:rPr kumimoji="1" lang="en-US" altLang="ja-JP" sz="1600" dirty="0">
                <a:solidFill>
                  <a:prstClr val="black"/>
                </a:solidFill>
              </a:rPr>
              <a:t>Lifetime: </a:t>
            </a:r>
            <a:r>
              <a:rPr kumimoji="1" lang="en-US" altLang="ja-JP" sz="1600" u="sng" dirty="0">
                <a:solidFill>
                  <a:srgbClr val="FF0000"/>
                </a:solidFill>
              </a:rPr>
              <a:t>Irradiation damage of graphite</a:t>
            </a:r>
          </a:p>
          <a:p>
            <a:r>
              <a:rPr kumimoji="1" lang="en-US" altLang="ja-JP" sz="1600" dirty="0">
                <a:solidFill>
                  <a:prstClr val="black"/>
                </a:solidFill>
              </a:rPr>
              <a:t>               </a:t>
            </a:r>
            <a:r>
              <a:rPr kumimoji="1" lang="en-US" altLang="ja-JP" sz="1600" u="sng" dirty="0">
                <a:solidFill>
                  <a:srgbClr val="FF0000"/>
                </a:solidFill>
              </a:rPr>
              <a:t>1 year </a:t>
            </a:r>
            <a:r>
              <a:rPr kumimoji="1" lang="en-US" altLang="ja-JP" sz="1600" dirty="0">
                <a:solidFill>
                  <a:prstClr val="black"/>
                </a:solidFill>
              </a:rPr>
              <a:t>at 1 MW operation</a:t>
            </a:r>
            <a:endParaRPr kumimoji="1" lang="ja-JP" altLang="en-US" sz="1600" dirty="0">
              <a:solidFill>
                <a:prstClr val="black"/>
              </a:solidFill>
            </a:endParaRPr>
          </a:p>
        </p:txBody>
      </p:sp>
      <p:sp>
        <p:nvSpPr>
          <p:cNvPr id="33" name="テキスト ボックス 32">
            <a:extLst>
              <a:ext uri="{FF2B5EF4-FFF2-40B4-BE49-F238E27FC236}">
                <a16:creationId xmlns:a16="http://schemas.microsoft.com/office/drawing/2014/main" id="{E783677B-511B-46F2-8B9A-97C22E9B7E68}"/>
              </a:ext>
            </a:extLst>
          </p:cNvPr>
          <p:cNvSpPr txBox="1"/>
          <p:nvPr/>
        </p:nvSpPr>
        <p:spPr>
          <a:xfrm>
            <a:off x="5039670" y="5793103"/>
            <a:ext cx="3913412" cy="1077218"/>
          </a:xfrm>
          <a:prstGeom prst="rect">
            <a:avLst/>
          </a:prstGeom>
          <a:solidFill>
            <a:schemeClr val="bg1"/>
          </a:solidFill>
          <a:ln>
            <a:solidFill>
              <a:schemeClr val="tx1"/>
            </a:solidFill>
          </a:ln>
        </p:spPr>
        <p:txBody>
          <a:bodyPr wrap="square" rtlCol="0">
            <a:spAutoFit/>
          </a:bodyPr>
          <a:lstStyle/>
          <a:p>
            <a:r>
              <a:rPr kumimoji="1" lang="en-US" altLang="ja-JP" sz="1600" dirty="0">
                <a:solidFill>
                  <a:prstClr val="black"/>
                </a:solidFill>
              </a:rPr>
              <a:t>Rotating target, from 2014</a:t>
            </a:r>
          </a:p>
          <a:p>
            <a:r>
              <a:rPr kumimoji="1" lang="en-US" altLang="ja-JP" sz="1600" dirty="0">
                <a:solidFill>
                  <a:prstClr val="black"/>
                </a:solidFill>
              </a:rPr>
              <a:t>Cooling by thermal radiation</a:t>
            </a:r>
          </a:p>
          <a:p>
            <a:r>
              <a:rPr kumimoji="1" lang="en-US" altLang="ja-JP" sz="1600" dirty="0">
                <a:solidFill>
                  <a:prstClr val="black"/>
                </a:solidFill>
              </a:rPr>
              <a:t>Lifetime: </a:t>
            </a:r>
            <a:r>
              <a:rPr kumimoji="1" lang="en-US" altLang="ja-JP" sz="1600" dirty="0">
                <a:solidFill>
                  <a:srgbClr val="FF0000"/>
                </a:solidFill>
              </a:rPr>
              <a:t>Bearings</a:t>
            </a:r>
          </a:p>
          <a:p>
            <a:r>
              <a:rPr kumimoji="1" lang="en-US" altLang="ja-JP" sz="1600" dirty="0">
                <a:solidFill>
                  <a:prstClr val="black"/>
                </a:solidFill>
              </a:rPr>
              <a:t>Aiming Lifetime: </a:t>
            </a:r>
            <a:r>
              <a:rPr kumimoji="1" lang="en-US" altLang="ja-JP" sz="1600" dirty="0">
                <a:solidFill>
                  <a:srgbClr val="FF0000"/>
                </a:solidFill>
              </a:rPr>
              <a:t>10 years </a:t>
            </a:r>
            <a:r>
              <a:rPr kumimoji="1" lang="en-US" altLang="ja-JP" sz="1600" dirty="0">
                <a:solidFill>
                  <a:prstClr val="black"/>
                </a:solidFill>
              </a:rPr>
              <a:t>at 1 MW operation</a:t>
            </a:r>
            <a:endParaRPr kumimoji="1" lang="ja-JP" altLang="en-US" sz="1600" dirty="0">
              <a:solidFill>
                <a:prstClr val="black"/>
              </a:solidFill>
            </a:endParaRPr>
          </a:p>
        </p:txBody>
      </p:sp>
      <p:cxnSp>
        <p:nvCxnSpPr>
          <p:cNvPr id="34" name="直線矢印コネクタ 33">
            <a:extLst>
              <a:ext uri="{FF2B5EF4-FFF2-40B4-BE49-F238E27FC236}">
                <a16:creationId xmlns:a16="http://schemas.microsoft.com/office/drawing/2014/main" id="{8E759D27-8E54-481C-B4A1-0DAF92768542}"/>
              </a:ext>
            </a:extLst>
          </p:cNvPr>
          <p:cNvCxnSpPr/>
          <p:nvPr/>
        </p:nvCxnSpPr>
        <p:spPr>
          <a:xfrm flipV="1">
            <a:off x="5896288" y="5145481"/>
            <a:ext cx="279949" cy="173355"/>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97CBCCE3-306A-490F-B807-FA7D2FD87C77}"/>
              </a:ext>
            </a:extLst>
          </p:cNvPr>
          <p:cNvCxnSpPr/>
          <p:nvPr/>
        </p:nvCxnSpPr>
        <p:spPr>
          <a:xfrm flipH="1">
            <a:off x="8560013" y="3342119"/>
            <a:ext cx="512078" cy="278297"/>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36" name="正方形/長方形 35">
            <a:extLst>
              <a:ext uri="{FF2B5EF4-FFF2-40B4-BE49-F238E27FC236}">
                <a16:creationId xmlns:a16="http://schemas.microsoft.com/office/drawing/2014/main" id="{73DAABE6-8426-4429-930A-46A805FAB57D}"/>
              </a:ext>
            </a:extLst>
          </p:cNvPr>
          <p:cNvSpPr/>
          <p:nvPr/>
        </p:nvSpPr>
        <p:spPr>
          <a:xfrm>
            <a:off x="8149812" y="2653900"/>
            <a:ext cx="922280" cy="338554"/>
          </a:xfrm>
          <a:prstGeom prst="rect">
            <a:avLst/>
          </a:prstGeom>
          <a:solidFill>
            <a:schemeClr val="bg1"/>
          </a:solidFill>
          <a:ln>
            <a:solidFill>
              <a:schemeClr val="tx1"/>
            </a:solidFill>
          </a:ln>
        </p:spPr>
        <p:txBody>
          <a:bodyPr wrap="square">
            <a:spAutoFit/>
          </a:bodyPr>
          <a:lstStyle/>
          <a:p>
            <a:r>
              <a:rPr lang="en-US" altLang="ja-JP" sz="1600" dirty="0">
                <a:solidFill>
                  <a:prstClr val="black"/>
                </a:solidFill>
                <a:latin typeface="Times New Roman" panose="02020603050405020304" pitchFamily="18" charset="0"/>
                <a:cs typeface="Times New Roman" panose="02020603050405020304" pitchFamily="18" charset="0"/>
              </a:rPr>
              <a:t>340 mm</a:t>
            </a:r>
            <a:endParaRPr lang="ja-JP" altLang="en-US" sz="1600" dirty="0">
              <a:solidFill>
                <a:prstClr val="black"/>
              </a:solidFill>
              <a:latin typeface="Times New Roman" panose="02020603050405020304" pitchFamily="18" charset="0"/>
              <a:cs typeface="Times New Roman" panose="02020603050405020304" pitchFamily="18" charset="0"/>
            </a:endParaRPr>
          </a:p>
        </p:txBody>
      </p:sp>
      <p:sp>
        <p:nvSpPr>
          <p:cNvPr id="37" name="正方形/長方形 36">
            <a:extLst>
              <a:ext uri="{FF2B5EF4-FFF2-40B4-BE49-F238E27FC236}">
                <a16:creationId xmlns:a16="http://schemas.microsoft.com/office/drawing/2014/main" id="{C6F4A450-574E-4F39-8D29-545CD6998E77}"/>
              </a:ext>
            </a:extLst>
          </p:cNvPr>
          <p:cNvSpPr/>
          <p:nvPr/>
        </p:nvSpPr>
        <p:spPr>
          <a:xfrm>
            <a:off x="880000" y="752319"/>
            <a:ext cx="7730952" cy="1060459"/>
          </a:xfrm>
          <a:prstGeom prst="rect">
            <a:avLst/>
          </a:prstGeom>
        </p:spPr>
        <p:txBody>
          <a:bodyPr wrap="square">
            <a:spAutoFit/>
          </a:bodyPr>
          <a:lstStyle/>
          <a:p>
            <a:pPr marL="285750" indent="-285750">
              <a:spcBef>
                <a:spcPct val="20000"/>
              </a:spcBef>
              <a:spcAft>
                <a:spcPts val="600"/>
              </a:spcAft>
              <a:buClr>
                <a:srgbClr val="83992A"/>
              </a:buClr>
              <a:buSzPct val="115000"/>
              <a:buFont typeface="Wingdings" panose="05000000000000000000" pitchFamily="2" charset="2"/>
              <a:buChar char="p"/>
            </a:pPr>
            <a:r>
              <a:rPr kumimoji="1" lang="en-US" altLang="ja-JP" dirty="0">
                <a:solidFill>
                  <a:prstClr val="black">
                    <a:lumMod val="85000"/>
                    <a:lumOff val="15000"/>
                  </a:prstClr>
                </a:solidFill>
              </a:rPr>
              <a:t> Target material is polycrystalline graphite, IG-430U.</a:t>
            </a:r>
          </a:p>
          <a:p>
            <a:pPr marL="285750" indent="-285750">
              <a:spcBef>
                <a:spcPct val="20000"/>
              </a:spcBef>
              <a:spcAft>
                <a:spcPts val="600"/>
              </a:spcAft>
              <a:buClr>
                <a:srgbClr val="83992A"/>
              </a:buClr>
              <a:buSzPct val="115000"/>
              <a:buFont typeface="Wingdings" panose="05000000000000000000" pitchFamily="2" charset="2"/>
              <a:buChar char="p"/>
            </a:pPr>
            <a:r>
              <a:rPr kumimoji="1" lang="en-US" altLang="ja-JP" dirty="0">
                <a:solidFill>
                  <a:prstClr val="black">
                    <a:lumMod val="85000"/>
                    <a:lumOff val="15000"/>
                  </a:prstClr>
                </a:solidFill>
              </a:rPr>
              <a:t>Fixed target was replaced with rotating target to disperse the radiation damage of graphite.</a:t>
            </a:r>
          </a:p>
        </p:txBody>
      </p:sp>
      <p:sp>
        <p:nvSpPr>
          <p:cNvPr id="22" name="スライド番号プレースホルダー 5">
            <a:extLst>
              <a:ext uri="{FF2B5EF4-FFF2-40B4-BE49-F238E27FC236}">
                <a16:creationId xmlns:a16="http://schemas.microsoft.com/office/drawing/2014/main" id="{26438960-E7CB-4D0E-B098-D3B540863484}"/>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11</a:t>
            </a:fld>
            <a:endParaRPr kumimoji="1" lang="ja-JP" altLang="en-US" dirty="0">
              <a:solidFill>
                <a:schemeClr val="bg1"/>
              </a:solidFill>
            </a:endParaRPr>
          </a:p>
        </p:txBody>
      </p:sp>
      <p:sp>
        <p:nvSpPr>
          <p:cNvPr id="38" name="正方形/長方形 37">
            <a:extLst>
              <a:ext uri="{FF2B5EF4-FFF2-40B4-BE49-F238E27FC236}">
                <a16:creationId xmlns:a16="http://schemas.microsoft.com/office/drawing/2014/main" id="{D7C00552-BA20-44F1-9C16-66FB9B7ED178}"/>
              </a:ext>
            </a:extLst>
          </p:cNvPr>
          <p:cNvSpPr/>
          <p:nvPr/>
        </p:nvSpPr>
        <p:spPr>
          <a:xfrm>
            <a:off x="629441" y="2136194"/>
            <a:ext cx="984700" cy="307777"/>
          </a:xfrm>
          <a:prstGeom prst="rect">
            <a:avLst/>
          </a:prstGeom>
          <a:solidFill>
            <a:schemeClr val="bg1"/>
          </a:solidFill>
          <a:ln>
            <a:solidFill>
              <a:schemeClr val="tx1"/>
            </a:solidFill>
          </a:ln>
        </p:spPr>
        <p:txBody>
          <a:bodyPr wrap="square">
            <a:spAutoFit/>
          </a:bodyPr>
          <a:lstStyle/>
          <a:p>
            <a:r>
              <a:rPr lang="en-US" altLang="ja-JP" sz="1400" dirty="0">
                <a:solidFill>
                  <a:prstClr val="black"/>
                </a:solidFill>
                <a:latin typeface="Times New Roman" panose="02020603050405020304" pitchFamily="18" charset="0"/>
                <a:cs typeface="Times New Roman" panose="02020603050405020304" pitchFamily="18" charset="0"/>
              </a:rPr>
              <a:t>Mu target</a:t>
            </a:r>
            <a:endParaRPr lang="ja-JP" altLang="en-US" sz="1400" dirty="0">
              <a:solidFill>
                <a:prstClr val="black"/>
              </a:solidFill>
              <a:latin typeface="Times New Roman" panose="02020603050405020304" pitchFamily="18" charset="0"/>
              <a:cs typeface="Times New Roman" panose="02020603050405020304" pitchFamily="18" charset="0"/>
            </a:endParaRPr>
          </a:p>
        </p:txBody>
      </p:sp>
      <p:sp>
        <p:nvSpPr>
          <p:cNvPr id="40" name="正方形/長方形 39">
            <a:extLst>
              <a:ext uri="{FF2B5EF4-FFF2-40B4-BE49-F238E27FC236}">
                <a16:creationId xmlns:a16="http://schemas.microsoft.com/office/drawing/2014/main" id="{558B85D7-F227-4DDC-AE39-7EF896A13EAC}"/>
              </a:ext>
            </a:extLst>
          </p:cNvPr>
          <p:cNvSpPr/>
          <p:nvPr/>
        </p:nvSpPr>
        <p:spPr>
          <a:xfrm>
            <a:off x="3917185" y="2700444"/>
            <a:ext cx="984700" cy="307777"/>
          </a:xfrm>
          <a:prstGeom prst="rect">
            <a:avLst/>
          </a:prstGeom>
          <a:solidFill>
            <a:schemeClr val="bg1"/>
          </a:solidFill>
          <a:ln>
            <a:solidFill>
              <a:schemeClr val="tx1"/>
            </a:solidFill>
          </a:ln>
        </p:spPr>
        <p:txBody>
          <a:bodyPr wrap="square">
            <a:spAutoFit/>
          </a:bodyPr>
          <a:lstStyle/>
          <a:p>
            <a:r>
              <a:rPr lang="en-US" altLang="ja-JP" sz="1400" dirty="0">
                <a:solidFill>
                  <a:prstClr val="black"/>
                </a:solidFill>
                <a:latin typeface="Times New Roman" panose="02020603050405020304" pitchFamily="18" charset="0"/>
                <a:cs typeface="Times New Roman" panose="02020603050405020304" pitchFamily="18" charset="0"/>
              </a:rPr>
              <a:t>N- target</a:t>
            </a:r>
            <a:endParaRPr lang="ja-JP" altLang="en-US" sz="1400" dirty="0">
              <a:solidFill>
                <a:prstClr val="black"/>
              </a:solidFill>
              <a:latin typeface="Times New Roman" panose="02020603050405020304" pitchFamily="18" charset="0"/>
              <a:cs typeface="Times New Roman" panose="02020603050405020304" pitchFamily="18" charset="0"/>
            </a:endParaRPr>
          </a:p>
        </p:txBody>
      </p:sp>
      <p:cxnSp>
        <p:nvCxnSpPr>
          <p:cNvPr id="3" name="直線矢印コネクタ 2">
            <a:extLst>
              <a:ext uri="{FF2B5EF4-FFF2-40B4-BE49-F238E27FC236}">
                <a16:creationId xmlns:a16="http://schemas.microsoft.com/office/drawing/2014/main" id="{AD51798A-9BDB-4701-9E33-D9B307D330F9}"/>
              </a:ext>
            </a:extLst>
          </p:cNvPr>
          <p:cNvCxnSpPr/>
          <p:nvPr/>
        </p:nvCxnSpPr>
        <p:spPr>
          <a:xfrm>
            <a:off x="1614141" y="2408449"/>
            <a:ext cx="458441" cy="31348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37825C9A-5477-43D8-8007-B13A10DA677F}"/>
              </a:ext>
            </a:extLst>
          </p:cNvPr>
          <p:cNvCxnSpPr>
            <a:cxnSpLocks/>
            <a:stCxn id="40" idx="1"/>
          </p:cNvCxnSpPr>
          <p:nvPr/>
        </p:nvCxnSpPr>
        <p:spPr>
          <a:xfrm flipH="1" flipV="1">
            <a:off x="3468492" y="2821821"/>
            <a:ext cx="448693" cy="3251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8090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4F497EE-8DDF-4362-A3D3-9B0959C14643}"/>
              </a:ext>
            </a:extLst>
          </p:cNvPr>
          <p:cNvPicPr>
            <a:picLocks noChangeAspect="1"/>
          </p:cNvPicPr>
          <p:nvPr/>
        </p:nvPicPr>
        <p:blipFill>
          <a:blip r:embed="rId2"/>
          <a:stretch>
            <a:fillRect/>
          </a:stretch>
        </p:blipFill>
        <p:spPr>
          <a:xfrm>
            <a:off x="0" y="858910"/>
            <a:ext cx="9144000" cy="5980152"/>
          </a:xfrm>
          <a:prstGeom prst="rect">
            <a:avLst/>
          </a:prstGeom>
        </p:spPr>
      </p:pic>
      <p:sp>
        <p:nvSpPr>
          <p:cNvPr id="2" name="タイトル 1">
            <a:extLst>
              <a:ext uri="{FF2B5EF4-FFF2-40B4-BE49-F238E27FC236}">
                <a16:creationId xmlns:a16="http://schemas.microsoft.com/office/drawing/2014/main" id="{221B2D1C-00B2-46FD-B1D7-764B9417F7A6}"/>
              </a:ext>
            </a:extLst>
          </p:cNvPr>
          <p:cNvSpPr>
            <a:spLocks noGrp="1"/>
          </p:cNvSpPr>
          <p:nvPr>
            <p:ph type="title"/>
          </p:nvPr>
        </p:nvSpPr>
        <p:spPr>
          <a:xfrm>
            <a:off x="986246" y="181561"/>
            <a:ext cx="7633742" cy="1492132"/>
          </a:xfrm>
        </p:spPr>
        <p:txBody>
          <a:bodyPr>
            <a:normAutofit/>
          </a:bodyPr>
          <a:lstStyle/>
          <a:p>
            <a:r>
              <a:rPr kumimoji="1" lang="en-US" altLang="ja-JP" sz="4400" dirty="0"/>
              <a:t>History of Beam operation</a:t>
            </a:r>
            <a:endParaRPr kumimoji="1" lang="ja-JP" altLang="en-US" sz="4400" dirty="0"/>
          </a:p>
        </p:txBody>
      </p:sp>
      <p:cxnSp>
        <p:nvCxnSpPr>
          <p:cNvPr id="14" name="直線コネクタ 13">
            <a:extLst>
              <a:ext uri="{FF2B5EF4-FFF2-40B4-BE49-F238E27FC236}">
                <a16:creationId xmlns:a16="http://schemas.microsoft.com/office/drawing/2014/main" id="{7A0F8AB9-12A5-41DB-86B1-3C92E45D782D}"/>
              </a:ext>
            </a:extLst>
          </p:cNvPr>
          <p:cNvCxnSpPr>
            <a:cxnSpLocks/>
          </p:cNvCxnSpPr>
          <p:nvPr/>
        </p:nvCxnSpPr>
        <p:spPr>
          <a:xfrm flipV="1">
            <a:off x="5013478" y="1304361"/>
            <a:ext cx="0" cy="4954772"/>
          </a:xfrm>
          <a:prstGeom prst="line">
            <a:avLst/>
          </a:prstGeom>
          <a:noFill/>
          <a:ln w="28575" cap="flat" cmpd="sng" algn="ctr">
            <a:solidFill>
              <a:srgbClr val="2C2C2C"/>
            </a:solidFill>
            <a:prstDash val="solid"/>
          </a:ln>
          <a:effectLst/>
        </p:spPr>
      </p:cxnSp>
      <p:cxnSp>
        <p:nvCxnSpPr>
          <p:cNvPr id="15" name="直線矢印コネクタ 14">
            <a:extLst>
              <a:ext uri="{FF2B5EF4-FFF2-40B4-BE49-F238E27FC236}">
                <a16:creationId xmlns:a16="http://schemas.microsoft.com/office/drawing/2014/main" id="{469ACAEA-A97B-4DDC-AB51-FF2182159FD2}"/>
              </a:ext>
            </a:extLst>
          </p:cNvPr>
          <p:cNvCxnSpPr/>
          <p:nvPr/>
        </p:nvCxnSpPr>
        <p:spPr>
          <a:xfrm>
            <a:off x="2585191" y="2581531"/>
            <a:ext cx="2328530" cy="0"/>
          </a:xfrm>
          <a:prstGeom prst="straightConnector1">
            <a:avLst/>
          </a:prstGeom>
          <a:noFill/>
          <a:ln w="28575" cap="flat" cmpd="sng" algn="ctr">
            <a:solidFill>
              <a:srgbClr val="2C2C2C"/>
            </a:solidFill>
            <a:prstDash val="solid"/>
            <a:tailEnd type="triangle"/>
          </a:ln>
          <a:effectLst/>
        </p:spPr>
      </p:cxnSp>
      <p:cxnSp>
        <p:nvCxnSpPr>
          <p:cNvPr id="16" name="直線矢印コネクタ 15">
            <a:extLst>
              <a:ext uri="{FF2B5EF4-FFF2-40B4-BE49-F238E27FC236}">
                <a16:creationId xmlns:a16="http://schemas.microsoft.com/office/drawing/2014/main" id="{72550AEC-29FE-48FD-89C0-C6C649225A03}"/>
              </a:ext>
            </a:extLst>
          </p:cNvPr>
          <p:cNvCxnSpPr>
            <a:cxnSpLocks/>
          </p:cNvCxnSpPr>
          <p:nvPr/>
        </p:nvCxnSpPr>
        <p:spPr>
          <a:xfrm>
            <a:off x="5042378" y="2578773"/>
            <a:ext cx="1460022" cy="0"/>
          </a:xfrm>
          <a:prstGeom prst="straightConnector1">
            <a:avLst/>
          </a:prstGeom>
          <a:noFill/>
          <a:ln w="28575" cap="flat" cmpd="sng" algn="ctr">
            <a:solidFill>
              <a:srgbClr val="2C2C2C"/>
            </a:solidFill>
            <a:prstDash val="solid"/>
            <a:tailEnd type="triangle"/>
          </a:ln>
          <a:effectLst/>
        </p:spPr>
      </p:cxnSp>
      <p:sp>
        <p:nvSpPr>
          <p:cNvPr id="17" name="テキスト ボックス 16">
            <a:extLst>
              <a:ext uri="{FF2B5EF4-FFF2-40B4-BE49-F238E27FC236}">
                <a16:creationId xmlns:a16="http://schemas.microsoft.com/office/drawing/2014/main" id="{9D2A6398-291E-463D-907D-4FD8CF05D2CD}"/>
              </a:ext>
            </a:extLst>
          </p:cNvPr>
          <p:cNvSpPr txBox="1"/>
          <p:nvPr/>
        </p:nvSpPr>
        <p:spPr>
          <a:xfrm>
            <a:off x="2762721" y="2166376"/>
            <a:ext cx="1627369" cy="369332"/>
          </a:xfrm>
          <a:prstGeom prst="rect">
            <a:avLst/>
          </a:prstGeom>
          <a:noFill/>
        </p:spPr>
        <p:txBody>
          <a:bodyPr wrap="none" rtlCol="0">
            <a:spAutoFit/>
          </a:bodyPr>
          <a:lstStyle/>
          <a:p>
            <a:r>
              <a:rPr kumimoji="1" lang="en-US" altLang="ja-JP" dirty="0">
                <a:solidFill>
                  <a:srgbClr val="2C2C2C"/>
                </a:solidFill>
                <a:latin typeface="Corbel" panose="020B0503020204020204"/>
                <a:ea typeface="ＭＳ ゴシック" panose="020B0609070205080204" pitchFamily="49" charset="-128"/>
              </a:rPr>
              <a:t>By Fixed target</a:t>
            </a:r>
            <a:endParaRPr kumimoji="1" lang="ja-JP" altLang="en-US" dirty="0">
              <a:solidFill>
                <a:srgbClr val="2C2C2C"/>
              </a:solidFill>
              <a:latin typeface="Corbel" panose="020B0503020204020204"/>
              <a:ea typeface="ＭＳ ゴシック" panose="020B0609070205080204" pitchFamily="49" charset="-128"/>
            </a:endParaRPr>
          </a:p>
        </p:txBody>
      </p:sp>
      <p:sp>
        <p:nvSpPr>
          <p:cNvPr id="18" name="テキスト ボックス 17">
            <a:extLst>
              <a:ext uri="{FF2B5EF4-FFF2-40B4-BE49-F238E27FC236}">
                <a16:creationId xmlns:a16="http://schemas.microsoft.com/office/drawing/2014/main" id="{B5098F8E-2E2A-4E17-9BEE-540EAF5586AD}"/>
              </a:ext>
            </a:extLst>
          </p:cNvPr>
          <p:cNvSpPr txBox="1"/>
          <p:nvPr/>
        </p:nvSpPr>
        <p:spPr>
          <a:xfrm>
            <a:off x="5392958" y="2165568"/>
            <a:ext cx="1938672" cy="369332"/>
          </a:xfrm>
          <a:prstGeom prst="rect">
            <a:avLst/>
          </a:prstGeom>
          <a:noFill/>
        </p:spPr>
        <p:txBody>
          <a:bodyPr wrap="none" rtlCol="0">
            <a:spAutoFit/>
          </a:bodyPr>
          <a:lstStyle/>
          <a:p>
            <a:r>
              <a:rPr kumimoji="1" lang="en-US" altLang="ja-JP" dirty="0">
                <a:solidFill>
                  <a:srgbClr val="2C2C2C"/>
                </a:solidFill>
                <a:latin typeface="Corbel" panose="020B0503020204020204"/>
                <a:ea typeface="ＭＳ ゴシック" panose="020B0609070205080204" pitchFamily="49" charset="-128"/>
              </a:rPr>
              <a:t>By Rotating target</a:t>
            </a:r>
            <a:endParaRPr kumimoji="1" lang="ja-JP" altLang="en-US" dirty="0">
              <a:solidFill>
                <a:srgbClr val="2C2C2C"/>
              </a:solidFill>
              <a:latin typeface="Corbel" panose="020B0503020204020204"/>
              <a:ea typeface="ＭＳ ゴシック" panose="020B0609070205080204" pitchFamily="49" charset="-128"/>
            </a:endParaRPr>
          </a:p>
        </p:txBody>
      </p:sp>
      <p:sp>
        <p:nvSpPr>
          <p:cNvPr id="19" name="テキスト ボックス 18">
            <a:extLst>
              <a:ext uri="{FF2B5EF4-FFF2-40B4-BE49-F238E27FC236}">
                <a16:creationId xmlns:a16="http://schemas.microsoft.com/office/drawing/2014/main" id="{0948D7CE-33EC-4B6B-9AC1-6FC4479C851F}"/>
              </a:ext>
            </a:extLst>
          </p:cNvPr>
          <p:cNvSpPr txBox="1"/>
          <p:nvPr/>
        </p:nvSpPr>
        <p:spPr>
          <a:xfrm>
            <a:off x="4493830" y="1010402"/>
            <a:ext cx="1097095" cy="369332"/>
          </a:xfrm>
          <a:prstGeom prst="rect">
            <a:avLst/>
          </a:prstGeom>
          <a:noFill/>
        </p:spPr>
        <p:txBody>
          <a:bodyPr wrap="none" rtlCol="0">
            <a:spAutoFit/>
          </a:bodyPr>
          <a:lstStyle/>
          <a:p>
            <a:r>
              <a:rPr kumimoji="1" lang="en-US" altLang="ja-JP" dirty="0">
                <a:solidFill>
                  <a:srgbClr val="2C2C2C"/>
                </a:solidFill>
                <a:latin typeface="Corbel" panose="020B0503020204020204"/>
                <a:ea typeface="ＭＳ ゴシック" panose="020B0609070205080204" pitchFamily="49" charset="-128"/>
              </a:rPr>
              <a:t>Oct. 2014</a:t>
            </a:r>
            <a:endParaRPr kumimoji="1" lang="ja-JP" altLang="en-US" dirty="0">
              <a:solidFill>
                <a:srgbClr val="2C2C2C"/>
              </a:solidFill>
              <a:latin typeface="Corbel" panose="020B0503020204020204"/>
              <a:ea typeface="ＭＳ ゴシック" panose="020B0609070205080204" pitchFamily="49" charset="-128"/>
            </a:endParaRPr>
          </a:p>
        </p:txBody>
      </p:sp>
      <p:sp>
        <p:nvSpPr>
          <p:cNvPr id="22" name="テキスト ボックス 21">
            <a:extLst>
              <a:ext uri="{FF2B5EF4-FFF2-40B4-BE49-F238E27FC236}">
                <a16:creationId xmlns:a16="http://schemas.microsoft.com/office/drawing/2014/main" id="{9BAC2294-0012-41DC-A818-418265412F15}"/>
              </a:ext>
            </a:extLst>
          </p:cNvPr>
          <p:cNvSpPr txBox="1"/>
          <p:nvPr/>
        </p:nvSpPr>
        <p:spPr>
          <a:xfrm>
            <a:off x="824434" y="2684593"/>
            <a:ext cx="3696858" cy="1815882"/>
          </a:xfrm>
          <a:prstGeom prst="rect">
            <a:avLst/>
          </a:prstGeom>
          <a:solidFill>
            <a:schemeClr val="bg1"/>
          </a:solidFill>
          <a:ln>
            <a:solidFill>
              <a:schemeClr val="tx1"/>
            </a:solidFill>
          </a:ln>
        </p:spPr>
        <p:txBody>
          <a:bodyPr wrap="square" rtlCol="0">
            <a:spAutoFit/>
          </a:bodyPr>
          <a:lstStyle/>
          <a:p>
            <a:r>
              <a:rPr kumimoji="1" lang="en-US" altLang="ja-JP" sz="1600" dirty="0">
                <a:solidFill>
                  <a:srgbClr val="2C2C2C"/>
                </a:solidFill>
                <a:latin typeface="Corbel" panose="020B0503020204020204"/>
                <a:ea typeface="ＭＳ ゴシック" panose="020B0609070205080204" pitchFamily="49" charset="-128"/>
              </a:rPr>
              <a:t>Rotating Target without replacement</a:t>
            </a:r>
          </a:p>
          <a:p>
            <a:pPr marL="285750" indent="-285750">
              <a:buFont typeface="Wingdings" panose="05000000000000000000" pitchFamily="2" charset="2"/>
              <a:buChar char="l"/>
            </a:pPr>
            <a:r>
              <a:rPr kumimoji="1" lang="en-US" altLang="ja-JP" sz="1600" dirty="0">
                <a:solidFill>
                  <a:srgbClr val="2C2C2C"/>
                </a:solidFill>
                <a:latin typeface="Corbel" panose="020B0503020204020204"/>
                <a:ea typeface="ＭＳ ゴシック" panose="020B0609070205080204" pitchFamily="49" charset="-128"/>
              </a:rPr>
              <a:t>Operational time:</a:t>
            </a:r>
          </a:p>
          <a:p>
            <a:r>
              <a:rPr kumimoji="1" lang="en-US" altLang="ja-JP" sz="1600" dirty="0">
                <a:solidFill>
                  <a:srgbClr val="2C2C2C"/>
                </a:solidFill>
                <a:latin typeface="Corbel" panose="020B0503020204020204"/>
                <a:ea typeface="ＭＳ ゴシック" panose="020B0609070205080204" pitchFamily="49" charset="-128"/>
              </a:rPr>
              <a:t>17000 hours (Nov. 2014 ~ July. 2019)</a:t>
            </a:r>
          </a:p>
          <a:p>
            <a:r>
              <a:rPr kumimoji="1" lang="en-US" altLang="ja-JP" sz="1600" dirty="0">
                <a:solidFill>
                  <a:srgbClr val="2C2C2C"/>
                </a:solidFill>
                <a:latin typeface="Corbel" panose="020B0503020204020204"/>
                <a:ea typeface="ＭＳ ゴシック" panose="020B0609070205080204" pitchFamily="49" charset="-128"/>
              </a:rPr>
              <a:t>6000 MWh</a:t>
            </a:r>
          </a:p>
          <a:p>
            <a:pPr marL="285750" indent="-285750">
              <a:buFont typeface="Wingdings" panose="05000000000000000000" pitchFamily="2" charset="2"/>
              <a:buChar char="l"/>
            </a:pPr>
            <a:r>
              <a:rPr kumimoji="1" lang="en-US" altLang="ja-JP" sz="1600" dirty="0">
                <a:solidFill>
                  <a:srgbClr val="2C2C2C"/>
                </a:solidFill>
                <a:latin typeface="Corbel" panose="020B0503020204020204"/>
                <a:ea typeface="ＭＳ ゴシック" panose="020B0609070205080204" pitchFamily="49" charset="-128"/>
              </a:rPr>
              <a:t>Rotation : ~16 M revolutions </a:t>
            </a:r>
          </a:p>
          <a:p>
            <a:r>
              <a:rPr kumimoji="1" lang="en-US" altLang="ja-JP" sz="1600" dirty="0">
                <a:solidFill>
                  <a:srgbClr val="2C2C2C"/>
                </a:solidFill>
                <a:latin typeface="Corbel" panose="020B0503020204020204"/>
                <a:ea typeface="ＭＳ ゴシック" panose="020B0609070205080204" pitchFamily="49" charset="-128"/>
              </a:rPr>
              <a:t>(4.5 M revolutions /year @ 15r.p.m.)</a:t>
            </a:r>
          </a:p>
          <a:p>
            <a:pPr marL="285750" indent="-285750">
              <a:buFont typeface="Wingdings" panose="05000000000000000000" pitchFamily="2" charset="2"/>
              <a:buChar char="l"/>
            </a:pPr>
            <a:r>
              <a:rPr kumimoji="1" lang="en-US" altLang="ja-JP" sz="1600" dirty="0">
                <a:solidFill>
                  <a:srgbClr val="2C2C2C"/>
                </a:solidFill>
                <a:latin typeface="Corbel" panose="020B0503020204020204"/>
                <a:ea typeface="ＭＳ ゴシック" panose="020B0609070205080204" pitchFamily="49" charset="-128"/>
              </a:rPr>
              <a:t>Stable 500-kW operation in 1 year</a:t>
            </a:r>
            <a:endParaRPr kumimoji="1" lang="ja-JP" altLang="en-US" sz="1600" dirty="0">
              <a:solidFill>
                <a:srgbClr val="2C2C2C"/>
              </a:solidFill>
              <a:latin typeface="Corbel" panose="020B0503020204020204"/>
              <a:ea typeface="ＭＳ ゴシック" panose="020B0609070205080204" pitchFamily="49" charset="-128"/>
            </a:endParaRPr>
          </a:p>
        </p:txBody>
      </p:sp>
      <p:sp>
        <p:nvSpPr>
          <p:cNvPr id="13" name="スライド番号プレースホルダー 5">
            <a:extLst>
              <a:ext uri="{FF2B5EF4-FFF2-40B4-BE49-F238E27FC236}">
                <a16:creationId xmlns:a16="http://schemas.microsoft.com/office/drawing/2014/main" id="{3B779ABD-F151-4AE5-989E-89DC6680D277}"/>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tx1"/>
                </a:solidFill>
              </a:rPr>
              <a:pPr/>
              <a:t>12</a:t>
            </a:fld>
            <a:endParaRPr kumimoji="1" lang="ja-JP" altLang="en-US" dirty="0">
              <a:solidFill>
                <a:schemeClr val="tx1"/>
              </a:solidFill>
            </a:endParaRPr>
          </a:p>
        </p:txBody>
      </p:sp>
    </p:spTree>
    <p:extLst>
      <p:ext uri="{BB962C8B-B14F-4D97-AF65-F5344CB8AC3E}">
        <p14:creationId xmlns:p14="http://schemas.microsoft.com/office/powerpoint/2010/main" val="3417869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B95E48-DE28-4843-A456-470134AE8B1F}"/>
              </a:ext>
            </a:extLst>
          </p:cNvPr>
          <p:cNvSpPr>
            <a:spLocks noGrp="1"/>
          </p:cNvSpPr>
          <p:nvPr>
            <p:ph type="title"/>
          </p:nvPr>
        </p:nvSpPr>
        <p:spPr>
          <a:xfrm>
            <a:off x="938758" y="95665"/>
            <a:ext cx="7633742" cy="1492132"/>
          </a:xfrm>
        </p:spPr>
        <p:txBody>
          <a:bodyPr/>
          <a:lstStyle/>
          <a:p>
            <a:r>
              <a:rPr kumimoji="1" lang="en-US" altLang="ja-JP" sz="1800" dirty="0"/>
              <a:t>Almost</a:t>
            </a:r>
            <a:r>
              <a:rPr kumimoji="1" lang="en-US" altLang="ja-JP" dirty="0"/>
              <a:t> 1-MW operation test</a:t>
            </a:r>
            <a:endParaRPr kumimoji="1" lang="ja-JP" altLang="en-US" dirty="0"/>
          </a:p>
        </p:txBody>
      </p:sp>
      <p:sp>
        <p:nvSpPr>
          <p:cNvPr id="4" name="テキスト ボックス 3">
            <a:extLst>
              <a:ext uri="{FF2B5EF4-FFF2-40B4-BE49-F238E27FC236}">
                <a16:creationId xmlns:a16="http://schemas.microsoft.com/office/drawing/2014/main" id="{6257D44A-3CF1-4028-BF06-2DC087C65321}"/>
              </a:ext>
            </a:extLst>
          </p:cNvPr>
          <p:cNvSpPr txBox="1"/>
          <p:nvPr/>
        </p:nvSpPr>
        <p:spPr>
          <a:xfrm>
            <a:off x="999985" y="922155"/>
            <a:ext cx="7511287" cy="369332"/>
          </a:xfrm>
          <a:prstGeom prst="rect">
            <a:avLst/>
          </a:prstGeom>
          <a:noFill/>
        </p:spPr>
        <p:txBody>
          <a:bodyPr wrap="none" rtlCol="0">
            <a:spAutoFit/>
          </a:bodyPr>
          <a:lstStyle/>
          <a:p>
            <a:r>
              <a:rPr kumimoji="1" lang="en-US" altLang="ja-JP" dirty="0"/>
              <a:t>The 1-MW operation for 11 hours was successfully completed on 3</a:t>
            </a:r>
            <a:r>
              <a:rPr kumimoji="1" lang="en-US" altLang="ja-JP" baseline="30000" dirty="0"/>
              <a:t>rd</a:t>
            </a:r>
            <a:r>
              <a:rPr kumimoji="1" lang="en-US" altLang="ja-JP" dirty="0"/>
              <a:t> July, 2019</a:t>
            </a:r>
            <a:endParaRPr kumimoji="1" lang="ja-JP" altLang="en-US" dirty="0"/>
          </a:p>
        </p:txBody>
      </p:sp>
      <p:pic>
        <p:nvPicPr>
          <p:cNvPr id="5" name="図 4">
            <a:extLst>
              <a:ext uri="{FF2B5EF4-FFF2-40B4-BE49-F238E27FC236}">
                <a16:creationId xmlns:a16="http://schemas.microsoft.com/office/drawing/2014/main" id="{BCBBAD2C-3A70-4BAF-AB21-9F0F8932D6B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64581" y="1475491"/>
            <a:ext cx="3912212" cy="2385775"/>
          </a:xfrm>
          <a:prstGeom prst="rect">
            <a:avLst/>
          </a:prstGeom>
        </p:spPr>
      </p:pic>
      <p:pic>
        <p:nvPicPr>
          <p:cNvPr id="6" name="図 5">
            <a:extLst>
              <a:ext uri="{FF2B5EF4-FFF2-40B4-BE49-F238E27FC236}">
                <a16:creationId xmlns:a16="http://schemas.microsoft.com/office/drawing/2014/main" id="{A62DF2AF-20A3-4462-BC3B-DEFBCB9E39B8}"/>
              </a:ext>
            </a:extLst>
          </p:cNvPr>
          <p:cNvPicPr>
            <a:picLocks noChangeAspect="1"/>
          </p:cNvPicPr>
          <p:nvPr/>
        </p:nvPicPr>
        <p:blipFill>
          <a:blip r:embed="rId3"/>
          <a:stretch>
            <a:fillRect/>
          </a:stretch>
        </p:blipFill>
        <p:spPr>
          <a:xfrm>
            <a:off x="4262032" y="1371679"/>
            <a:ext cx="4858721" cy="2593401"/>
          </a:xfrm>
          <a:prstGeom prst="rect">
            <a:avLst/>
          </a:prstGeom>
        </p:spPr>
      </p:pic>
      <p:sp>
        <p:nvSpPr>
          <p:cNvPr id="76" name="正方形/長方形 75">
            <a:extLst>
              <a:ext uri="{FF2B5EF4-FFF2-40B4-BE49-F238E27FC236}">
                <a16:creationId xmlns:a16="http://schemas.microsoft.com/office/drawing/2014/main" id="{108A77FC-F0D9-4740-8D73-1CF8418BD4F2}"/>
              </a:ext>
            </a:extLst>
          </p:cNvPr>
          <p:cNvSpPr/>
          <p:nvPr/>
        </p:nvSpPr>
        <p:spPr>
          <a:xfrm>
            <a:off x="9475477" y="965308"/>
            <a:ext cx="4264171" cy="5451131"/>
          </a:xfrm>
          <a:prstGeom prst="rect">
            <a:avLst/>
          </a:prstGeom>
          <a:solidFill>
            <a:srgbClr val="FFFFFF"/>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sp>
        <p:nvSpPr>
          <p:cNvPr id="77" name="下カーブ矢印 10">
            <a:extLst>
              <a:ext uri="{FF2B5EF4-FFF2-40B4-BE49-F238E27FC236}">
                <a16:creationId xmlns:a16="http://schemas.microsoft.com/office/drawing/2014/main" id="{522351C6-53E4-4AA7-A49A-985EB41AF780}"/>
              </a:ext>
            </a:extLst>
          </p:cNvPr>
          <p:cNvSpPr/>
          <p:nvPr/>
        </p:nvSpPr>
        <p:spPr>
          <a:xfrm>
            <a:off x="12848869" y="3633405"/>
            <a:ext cx="428626" cy="428624"/>
          </a:xfrm>
          <a:prstGeom prst="curvedDownArrow">
            <a:avLst/>
          </a:prstGeom>
          <a:solidFill>
            <a:srgbClr val="31B6FD"/>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black"/>
              </a:solidFill>
              <a:latin typeface="Corbel" panose="020B0503020204020204"/>
              <a:ea typeface="Meiryo UI"/>
            </a:endParaRPr>
          </a:p>
        </p:txBody>
      </p:sp>
      <p:sp>
        <p:nvSpPr>
          <p:cNvPr id="78" name="正方形/長方形 77">
            <a:extLst>
              <a:ext uri="{FF2B5EF4-FFF2-40B4-BE49-F238E27FC236}">
                <a16:creationId xmlns:a16="http://schemas.microsoft.com/office/drawing/2014/main" id="{FB890528-63B9-43EF-B151-C1308518EB3A}"/>
              </a:ext>
            </a:extLst>
          </p:cNvPr>
          <p:cNvSpPr/>
          <p:nvPr/>
        </p:nvSpPr>
        <p:spPr>
          <a:xfrm>
            <a:off x="11941834" y="2049546"/>
            <a:ext cx="257174" cy="600076"/>
          </a:xfrm>
          <a:prstGeom prst="rect">
            <a:avLst/>
          </a:prstGeom>
          <a:solidFill>
            <a:sysClr val="windowText" lastClr="000000">
              <a:lumMod val="65000"/>
              <a:lumOff val="35000"/>
            </a:sys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79" name="正方形/長方形 78">
            <a:extLst>
              <a:ext uri="{FF2B5EF4-FFF2-40B4-BE49-F238E27FC236}">
                <a16:creationId xmlns:a16="http://schemas.microsoft.com/office/drawing/2014/main" id="{544F5147-4A4D-47D0-8E1F-FFA2C65D427C}"/>
              </a:ext>
            </a:extLst>
          </p:cNvPr>
          <p:cNvSpPr/>
          <p:nvPr/>
        </p:nvSpPr>
        <p:spPr>
          <a:xfrm>
            <a:off x="12199008" y="2563895"/>
            <a:ext cx="428626" cy="85726"/>
          </a:xfrm>
          <a:prstGeom prst="rect">
            <a:avLst/>
          </a:prstGeom>
          <a:solidFill>
            <a:srgbClr val="00FF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80" name="正方形/長方形 79">
            <a:extLst>
              <a:ext uri="{FF2B5EF4-FFF2-40B4-BE49-F238E27FC236}">
                <a16:creationId xmlns:a16="http://schemas.microsoft.com/office/drawing/2014/main" id="{A595FB4D-D465-4AB4-95AD-ECE476CC896E}"/>
              </a:ext>
            </a:extLst>
          </p:cNvPr>
          <p:cNvSpPr/>
          <p:nvPr/>
        </p:nvSpPr>
        <p:spPr>
          <a:xfrm>
            <a:off x="12627634" y="2568004"/>
            <a:ext cx="98047" cy="508189"/>
          </a:xfrm>
          <a:prstGeom prst="rect">
            <a:avLst/>
          </a:prstGeom>
          <a:solidFill>
            <a:srgbClr val="00FF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81" name="正方形/長方形 80">
            <a:extLst>
              <a:ext uri="{FF2B5EF4-FFF2-40B4-BE49-F238E27FC236}">
                <a16:creationId xmlns:a16="http://schemas.microsoft.com/office/drawing/2014/main" id="{D179E8D2-B6F8-420A-8614-65B1B3710804}"/>
              </a:ext>
            </a:extLst>
          </p:cNvPr>
          <p:cNvSpPr/>
          <p:nvPr/>
        </p:nvSpPr>
        <p:spPr>
          <a:xfrm>
            <a:off x="12199008" y="2990466"/>
            <a:ext cx="428626" cy="85726"/>
          </a:xfrm>
          <a:prstGeom prst="rect">
            <a:avLst/>
          </a:prstGeom>
          <a:solidFill>
            <a:srgbClr val="31B6FD"/>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82" name="正方形/長方形 81">
            <a:extLst>
              <a:ext uri="{FF2B5EF4-FFF2-40B4-BE49-F238E27FC236}">
                <a16:creationId xmlns:a16="http://schemas.microsoft.com/office/drawing/2014/main" id="{98BC7BA8-8D1E-4D82-9A06-07D5BFDB1AB4}"/>
              </a:ext>
            </a:extLst>
          </p:cNvPr>
          <p:cNvSpPr/>
          <p:nvPr/>
        </p:nvSpPr>
        <p:spPr>
          <a:xfrm>
            <a:off x="12199008" y="2990467"/>
            <a:ext cx="85726" cy="342900"/>
          </a:xfrm>
          <a:prstGeom prst="rect">
            <a:avLst/>
          </a:prstGeom>
          <a:solidFill>
            <a:srgbClr val="31B6FD"/>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83" name="正方形/長方形 82">
            <a:extLst>
              <a:ext uri="{FF2B5EF4-FFF2-40B4-BE49-F238E27FC236}">
                <a16:creationId xmlns:a16="http://schemas.microsoft.com/office/drawing/2014/main" id="{05BCE039-2A17-4FEE-97E7-38096F4405B5}"/>
              </a:ext>
            </a:extLst>
          </p:cNvPr>
          <p:cNvSpPr/>
          <p:nvPr/>
        </p:nvSpPr>
        <p:spPr>
          <a:xfrm>
            <a:off x="12284734" y="3247643"/>
            <a:ext cx="428624" cy="85724"/>
          </a:xfrm>
          <a:prstGeom prst="rect">
            <a:avLst/>
          </a:prstGeom>
          <a:solidFill>
            <a:srgbClr val="31B6FD"/>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84" name="正方形/長方形 83">
            <a:extLst>
              <a:ext uri="{FF2B5EF4-FFF2-40B4-BE49-F238E27FC236}">
                <a16:creationId xmlns:a16="http://schemas.microsoft.com/office/drawing/2014/main" id="{ACD61AE4-4DF4-4EE1-886F-09F0B56926AE}"/>
              </a:ext>
            </a:extLst>
          </p:cNvPr>
          <p:cNvSpPr/>
          <p:nvPr/>
        </p:nvSpPr>
        <p:spPr>
          <a:xfrm>
            <a:off x="12627634" y="3247642"/>
            <a:ext cx="85724" cy="1260900"/>
          </a:xfrm>
          <a:prstGeom prst="rect">
            <a:avLst/>
          </a:prstGeom>
          <a:solidFill>
            <a:srgbClr val="31B6FD"/>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85" name="正方形/長方形 84">
            <a:extLst>
              <a:ext uri="{FF2B5EF4-FFF2-40B4-BE49-F238E27FC236}">
                <a16:creationId xmlns:a16="http://schemas.microsoft.com/office/drawing/2014/main" id="{A3A06BCE-F175-4C00-959F-312A464D2D6D}"/>
              </a:ext>
            </a:extLst>
          </p:cNvPr>
          <p:cNvSpPr/>
          <p:nvPr/>
        </p:nvSpPr>
        <p:spPr>
          <a:xfrm>
            <a:off x="11256034" y="3676266"/>
            <a:ext cx="1371600" cy="85726"/>
          </a:xfrm>
          <a:prstGeom prst="rect">
            <a:avLst/>
          </a:prstGeom>
          <a:solidFill>
            <a:srgbClr val="4584D3">
              <a:lumMod val="60000"/>
              <a:lumOff val="4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86" name="正方形/長方形 85">
            <a:extLst>
              <a:ext uri="{FF2B5EF4-FFF2-40B4-BE49-F238E27FC236}">
                <a16:creationId xmlns:a16="http://schemas.microsoft.com/office/drawing/2014/main" id="{46C40B2F-631D-4AC1-A6D3-23BA1487345A}"/>
              </a:ext>
            </a:extLst>
          </p:cNvPr>
          <p:cNvSpPr/>
          <p:nvPr/>
        </p:nvSpPr>
        <p:spPr>
          <a:xfrm>
            <a:off x="11941834" y="2819016"/>
            <a:ext cx="600074" cy="85726"/>
          </a:xfrm>
          <a:prstGeom prst="rect">
            <a:avLst/>
          </a:prstGeom>
          <a:solidFill>
            <a:srgbClr val="FFC0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87" name="正方形/長方形 86">
            <a:extLst>
              <a:ext uri="{FF2B5EF4-FFF2-40B4-BE49-F238E27FC236}">
                <a16:creationId xmlns:a16="http://schemas.microsoft.com/office/drawing/2014/main" id="{74BBC276-4F50-401A-983C-CC3FFC97134B}"/>
              </a:ext>
            </a:extLst>
          </p:cNvPr>
          <p:cNvSpPr/>
          <p:nvPr/>
        </p:nvSpPr>
        <p:spPr>
          <a:xfrm>
            <a:off x="11427484" y="2819016"/>
            <a:ext cx="685800" cy="771526"/>
          </a:xfrm>
          <a:prstGeom prst="rect">
            <a:avLst/>
          </a:prstGeom>
          <a:solidFill>
            <a:srgbClr val="FFC0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88" name="正方形/長方形 87">
            <a:extLst>
              <a:ext uri="{FF2B5EF4-FFF2-40B4-BE49-F238E27FC236}">
                <a16:creationId xmlns:a16="http://schemas.microsoft.com/office/drawing/2014/main" id="{2DC20684-4616-4A29-841D-25D69F7AD1AB}"/>
              </a:ext>
            </a:extLst>
          </p:cNvPr>
          <p:cNvSpPr/>
          <p:nvPr/>
        </p:nvSpPr>
        <p:spPr>
          <a:xfrm>
            <a:off x="12113284" y="3419093"/>
            <a:ext cx="342900" cy="171450"/>
          </a:xfrm>
          <a:prstGeom prst="rect">
            <a:avLst/>
          </a:prstGeom>
          <a:solidFill>
            <a:srgbClr val="FFC0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89" name="正方形/長方形 88">
            <a:extLst>
              <a:ext uri="{FF2B5EF4-FFF2-40B4-BE49-F238E27FC236}">
                <a16:creationId xmlns:a16="http://schemas.microsoft.com/office/drawing/2014/main" id="{C1354D47-C9EC-4F47-8E50-9B190D067FC1}"/>
              </a:ext>
            </a:extLst>
          </p:cNvPr>
          <p:cNvSpPr/>
          <p:nvPr/>
        </p:nvSpPr>
        <p:spPr>
          <a:xfrm>
            <a:off x="12113284" y="3504817"/>
            <a:ext cx="171450" cy="171450"/>
          </a:xfrm>
          <a:prstGeom prst="rect">
            <a:avLst/>
          </a:prstGeom>
          <a:solidFill>
            <a:srgbClr val="00B05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90" name="正方形/長方形 89">
            <a:extLst>
              <a:ext uri="{FF2B5EF4-FFF2-40B4-BE49-F238E27FC236}">
                <a16:creationId xmlns:a16="http://schemas.microsoft.com/office/drawing/2014/main" id="{B066F48E-B377-4126-BCA3-B4D6F1A425B9}"/>
              </a:ext>
            </a:extLst>
          </p:cNvPr>
          <p:cNvSpPr/>
          <p:nvPr/>
        </p:nvSpPr>
        <p:spPr>
          <a:xfrm>
            <a:off x="11513209" y="3504817"/>
            <a:ext cx="171450" cy="171450"/>
          </a:xfrm>
          <a:prstGeom prst="rect">
            <a:avLst/>
          </a:prstGeom>
          <a:solidFill>
            <a:srgbClr val="00B05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91" name="直角三角形 90">
            <a:extLst>
              <a:ext uri="{FF2B5EF4-FFF2-40B4-BE49-F238E27FC236}">
                <a16:creationId xmlns:a16="http://schemas.microsoft.com/office/drawing/2014/main" id="{8564DCCC-EEF5-4FBE-B197-C721D998983D}"/>
              </a:ext>
            </a:extLst>
          </p:cNvPr>
          <p:cNvSpPr/>
          <p:nvPr/>
        </p:nvSpPr>
        <p:spPr>
          <a:xfrm flipH="1">
            <a:off x="10998858" y="3419092"/>
            <a:ext cx="257176" cy="342900"/>
          </a:xfrm>
          <a:prstGeom prst="rtTriangle">
            <a:avLst/>
          </a:prstGeom>
          <a:solidFill>
            <a:srgbClr val="4584D3">
              <a:lumMod val="60000"/>
              <a:lumOff val="4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cxnSp>
        <p:nvCxnSpPr>
          <p:cNvPr id="92" name="直線コネクタ 91">
            <a:extLst>
              <a:ext uri="{FF2B5EF4-FFF2-40B4-BE49-F238E27FC236}">
                <a16:creationId xmlns:a16="http://schemas.microsoft.com/office/drawing/2014/main" id="{61C77AF1-9E84-4C8C-860E-2591749DC2BF}"/>
              </a:ext>
            </a:extLst>
          </p:cNvPr>
          <p:cNvCxnSpPr/>
          <p:nvPr/>
        </p:nvCxnSpPr>
        <p:spPr>
          <a:xfrm>
            <a:off x="10484508" y="3869381"/>
            <a:ext cx="2486026" cy="0"/>
          </a:xfrm>
          <a:prstGeom prst="line">
            <a:avLst/>
          </a:prstGeom>
          <a:noFill/>
          <a:ln w="9525" cap="flat" cmpd="sng" algn="ctr">
            <a:solidFill>
              <a:srgbClr val="31B6FD"/>
            </a:solidFill>
            <a:prstDash val="solid"/>
          </a:ln>
          <a:effectLst/>
        </p:spPr>
      </p:cxnSp>
      <p:sp>
        <p:nvSpPr>
          <p:cNvPr id="93" name="正方形/長方形 92">
            <a:extLst>
              <a:ext uri="{FF2B5EF4-FFF2-40B4-BE49-F238E27FC236}">
                <a16:creationId xmlns:a16="http://schemas.microsoft.com/office/drawing/2014/main" id="{725F22B6-A7EE-4440-99D8-01DFEDF06D74}"/>
              </a:ext>
            </a:extLst>
          </p:cNvPr>
          <p:cNvSpPr/>
          <p:nvPr/>
        </p:nvSpPr>
        <p:spPr>
          <a:xfrm>
            <a:off x="12370458" y="3761992"/>
            <a:ext cx="257176" cy="257174"/>
          </a:xfrm>
          <a:prstGeom prst="rect">
            <a:avLst/>
          </a:prstGeom>
          <a:solidFill>
            <a:srgbClr val="4584D3">
              <a:lumMod val="60000"/>
              <a:lumOff val="4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94" name="直角三角形 93">
            <a:extLst>
              <a:ext uri="{FF2B5EF4-FFF2-40B4-BE49-F238E27FC236}">
                <a16:creationId xmlns:a16="http://schemas.microsoft.com/office/drawing/2014/main" id="{D34D08F6-1560-43AC-AAFE-3AD7E9B3EA03}"/>
              </a:ext>
            </a:extLst>
          </p:cNvPr>
          <p:cNvSpPr/>
          <p:nvPr/>
        </p:nvSpPr>
        <p:spPr>
          <a:xfrm flipV="1">
            <a:off x="10913134" y="3419092"/>
            <a:ext cx="257174" cy="342900"/>
          </a:xfrm>
          <a:prstGeom prst="rtTriangle">
            <a:avLst/>
          </a:prstGeom>
          <a:solidFill>
            <a:srgbClr val="4584D3">
              <a:lumMod val="60000"/>
              <a:lumOff val="4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95" name="正方形/長方形 94">
            <a:extLst>
              <a:ext uri="{FF2B5EF4-FFF2-40B4-BE49-F238E27FC236}">
                <a16:creationId xmlns:a16="http://schemas.microsoft.com/office/drawing/2014/main" id="{DE121C11-7D49-400A-B2BB-4DABAEABE504}"/>
              </a:ext>
            </a:extLst>
          </p:cNvPr>
          <p:cNvSpPr/>
          <p:nvPr/>
        </p:nvSpPr>
        <p:spPr>
          <a:xfrm>
            <a:off x="10913134" y="1218311"/>
            <a:ext cx="101660" cy="2200782"/>
          </a:xfrm>
          <a:prstGeom prst="rect">
            <a:avLst/>
          </a:prstGeom>
          <a:solidFill>
            <a:srgbClr val="31B6FD"/>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96" name="正方形/長方形 95">
            <a:extLst>
              <a:ext uri="{FF2B5EF4-FFF2-40B4-BE49-F238E27FC236}">
                <a16:creationId xmlns:a16="http://schemas.microsoft.com/office/drawing/2014/main" id="{C0B8F6DF-9904-4BBB-8320-C48FB3757D7F}"/>
              </a:ext>
            </a:extLst>
          </p:cNvPr>
          <p:cNvSpPr/>
          <p:nvPr/>
        </p:nvSpPr>
        <p:spPr>
          <a:xfrm>
            <a:off x="10998858" y="3076192"/>
            <a:ext cx="182880" cy="182880"/>
          </a:xfrm>
          <a:prstGeom prst="rect">
            <a:avLst/>
          </a:prstGeom>
          <a:solidFill>
            <a:srgbClr val="00B05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97" name="正方形/長方形 96">
            <a:extLst>
              <a:ext uri="{FF2B5EF4-FFF2-40B4-BE49-F238E27FC236}">
                <a16:creationId xmlns:a16="http://schemas.microsoft.com/office/drawing/2014/main" id="{9B2E5742-43C5-444D-8393-EF6903437806}"/>
              </a:ext>
            </a:extLst>
          </p:cNvPr>
          <p:cNvSpPr/>
          <p:nvPr/>
        </p:nvSpPr>
        <p:spPr>
          <a:xfrm>
            <a:off x="10998858" y="1790317"/>
            <a:ext cx="182880" cy="182880"/>
          </a:xfrm>
          <a:prstGeom prst="rect">
            <a:avLst/>
          </a:prstGeom>
          <a:solidFill>
            <a:srgbClr val="00B05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98" name="正方形/長方形 97">
            <a:extLst>
              <a:ext uri="{FF2B5EF4-FFF2-40B4-BE49-F238E27FC236}">
                <a16:creationId xmlns:a16="http://schemas.microsoft.com/office/drawing/2014/main" id="{E7BED274-C2D4-4125-81F1-D1744E59EB59}"/>
              </a:ext>
            </a:extLst>
          </p:cNvPr>
          <p:cNvSpPr/>
          <p:nvPr/>
        </p:nvSpPr>
        <p:spPr>
          <a:xfrm>
            <a:off x="11170308" y="1010912"/>
            <a:ext cx="274507" cy="2322455"/>
          </a:xfrm>
          <a:prstGeom prst="rect">
            <a:avLst/>
          </a:prstGeom>
          <a:solidFill>
            <a:sysClr val="windowText" lastClr="000000">
              <a:lumMod val="50000"/>
              <a:lumOff val="50000"/>
            </a:sys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99" name="円/楕円 32">
            <a:extLst>
              <a:ext uri="{FF2B5EF4-FFF2-40B4-BE49-F238E27FC236}">
                <a16:creationId xmlns:a16="http://schemas.microsoft.com/office/drawing/2014/main" id="{EE536315-AC7C-4270-AC8C-8F10A6A0FE36}"/>
              </a:ext>
            </a:extLst>
          </p:cNvPr>
          <p:cNvSpPr/>
          <p:nvPr/>
        </p:nvSpPr>
        <p:spPr>
          <a:xfrm flipV="1">
            <a:off x="11513209" y="2904743"/>
            <a:ext cx="171450" cy="171450"/>
          </a:xfrm>
          <a:prstGeom prst="ellipse">
            <a:avLst/>
          </a:prstGeom>
          <a:solidFill>
            <a:srgbClr val="073E87">
              <a:lumMod val="20000"/>
              <a:lumOff val="8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00" name="円/楕円 33">
            <a:extLst>
              <a:ext uri="{FF2B5EF4-FFF2-40B4-BE49-F238E27FC236}">
                <a16:creationId xmlns:a16="http://schemas.microsoft.com/office/drawing/2014/main" id="{6AF95B77-7463-478C-A411-CAB975725C31}"/>
              </a:ext>
            </a:extLst>
          </p:cNvPr>
          <p:cNvSpPr/>
          <p:nvPr/>
        </p:nvSpPr>
        <p:spPr>
          <a:xfrm flipV="1">
            <a:off x="11770384" y="2904743"/>
            <a:ext cx="171450" cy="171450"/>
          </a:xfrm>
          <a:prstGeom prst="ellipse">
            <a:avLst/>
          </a:prstGeom>
          <a:solidFill>
            <a:srgbClr val="073E87">
              <a:lumMod val="20000"/>
              <a:lumOff val="8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cxnSp>
        <p:nvCxnSpPr>
          <p:cNvPr id="101" name="直線コネクタ 100">
            <a:extLst>
              <a:ext uri="{FF2B5EF4-FFF2-40B4-BE49-F238E27FC236}">
                <a16:creationId xmlns:a16="http://schemas.microsoft.com/office/drawing/2014/main" id="{F0D3F69C-D5C1-4039-9049-B77993D93E96}"/>
              </a:ext>
            </a:extLst>
          </p:cNvPr>
          <p:cNvCxnSpPr/>
          <p:nvPr/>
        </p:nvCxnSpPr>
        <p:spPr>
          <a:xfrm flipH="1">
            <a:off x="10741683" y="873739"/>
            <a:ext cx="13882" cy="3232902"/>
          </a:xfrm>
          <a:prstGeom prst="line">
            <a:avLst/>
          </a:prstGeom>
          <a:noFill/>
          <a:ln w="9525" cap="flat" cmpd="sng" algn="ctr">
            <a:solidFill>
              <a:srgbClr val="31B6FD"/>
            </a:solidFill>
            <a:prstDash val="solid"/>
          </a:ln>
          <a:effectLst/>
        </p:spPr>
      </p:cxnSp>
      <p:sp>
        <p:nvSpPr>
          <p:cNvPr id="102" name="正方形/長方形 101">
            <a:extLst>
              <a:ext uri="{FF2B5EF4-FFF2-40B4-BE49-F238E27FC236}">
                <a16:creationId xmlns:a16="http://schemas.microsoft.com/office/drawing/2014/main" id="{D8A0B9A6-9FCA-415E-970F-BF93B8BFF6FF}"/>
              </a:ext>
            </a:extLst>
          </p:cNvPr>
          <p:cNvSpPr/>
          <p:nvPr/>
        </p:nvSpPr>
        <p:spPr>
          <a:xfrm>
            <a:off x="11515947" y="1703907"/>
            <a:ext cx="345638" cy="1122641"/>
          </a:xfrm>
          <a:prstGeom prst="rect">
            <a:avLst/>
          </a:prstGeom>
          <a:solidFill>
            <a:srgbClr val="FFC0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03" name="正方形/長方形 102">
            <a:extLst>
              <a:ext uri="{FF2B5EF4-FFF2-40B4-BE49-F238E27FC236}">
                <a16:creationId xmlns:a16="http://schemas.microsoft.com/office/drawing/2014/main" id="{9F1F0C3D-608A-4C0D-B4DB-A2E505415AD8}"/>
              </a:ext>
            </a:extLst>
          </p:cNvPr>
          <p:cNvSpPr/>
          <p:nvPr/>
        </p:nvSpPr>
        <p:spPr>
          <a:xfrm>
            <a:off x="11861585" y="1703907"/>
            <a:ext cx="345638" cy="172819"/>
          </a:xfrm>
          <a:prstGeom prst="rect">
            <a:avLst/>
          </a:prstGeom>
          <a:solidFill>
            <a:srgbClr val="FFC0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04" name="円/楕円 37">
            <a:extLst>
              <a:ext uri="{FF2B5EF4-FFF2-40B4-BE49-F238E27FC236}">
                <a16:creationId xmlns:a16="http://schemas.microsoft.com/office/drawing/2014/main" id="{B7EF628B-BC5F-4FCF-849D-428878A1A5B8}"/>
              </a:ext>
            </a:extLst>
          </p:cNvPr>
          <p:cNvSpPr/>
          <p:nvPr/>
        </p:nvSpPr>
        <p:spPr>
          <a:xfrm flipV="1">
            <a:off x="11602356" y="2395179"/>
            <a:ext cx="172819" cy="172824"/>
          </a:xfrm>
          <a:prstGeom prst="ellipse">
            <a:avLst/>
          </a:prstGeom>
          <a:solidFill>
            <a:srgbClr val="073E87">
              <a:lumMod val="20000"/>
              <a:lumOff val="8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05" name="円/楕円 38">
            <a:extLst>
              <a:ext uri="{FF2B5EF4-FFF2-40B4-BE49-F238E27FC236}">
                <a16:creationId xmlns:a16="http://schemas.microsoft.com/office/drawing/2014/main" id="{3FAC0500-7EFD-4EB4-A434-4D75264A6E41}"/>
              </a:ext>
            </a:extLst>
          </p:cNvPr>
          <p:cNvSpPr/>
          <p:nvPr/>
        </p:nvSpPr>
        <p:spPr>
          <a:xfrm flipV="1">
            <a:off x="11602356" y="2049545"/>
            <a:ext cx="172819" cy="172824"/>
          </a:xfrm>
          <a:prstGeom prst="ellipse">
            <a:avLst/>
          </a:prstGeom>
          <a:solidFill>
            <a:srgbClr val="073E87">
              <a:lumMod val="20000"/>
              <a:lumOff val="8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06" name="下カーブ矢印 39">
            <a:extLst>
              <a:ext uri="{FF2B5EF4-FFF2-40B4-BE49-F238E27FC236}">
                <a16:creationId xmlns:a16="http://schemas.microsoft.com/office/drawing/2014/main" id="{8EB40705-DA65-4F16-A131-D0EAC6543317}"/>
              </a:ext>
            </a:extLst>
          </p:cNvPr>
          <p:cNvSpPr/>
          <p:nvPr/>
        </p:nvSpPr>
        <p:spPr>
          <a:xfrm rot="5190404">
            <a:off x="10583690" y="970480"/>
            <a:ext cx="428624" cy="428626"/>
          </a:xfrm>
          <a:prstGeom prst="curvedDownArrow">
            <a:avLst>
              <a:gd name="adj1" fmla="val 25000"/>
              <a:gd name="adj2" fmla="val 50000"/>
              <a:gd name="adj3" fmla="val 25000"/>
            </a:avLst>
          </a:prstGeom>
          <a:solidFill>
            <a:srgbClr val="31B6FD"/>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black"/>
              </a:solidFill>
              <a:latin typeface="Corbel" panose="020B0503020204020204"/>
              <a:ea typeface="Meiryo UI"/>
            </a:endParaRPr>
          </a:p>
        </p:txBody>
      </p:sp>
      <p:sp>
        <p:nvSpPr>
          <p:cNvPr id="109" name="正方形/長方形 108">
            <a:extLst>
              <a:ext uri="{FF2B5EF4-FFF2-40B4-BE49-F238E27FC236}">
                <a16:creationId xmlns:a16="http://schemas.microsoft.com/office/drawing/2014/main" id="{7CD4926F-0DCB-49F1-9B28-9308B16D1FCC}"/>
              </a:ext>
            </a:extLst>
          </p:cNvPr>
          <p:cNvSpPr/>
          <p:nvPr/>
        </p:nvSpPr>
        <p:spPr>
          <a:xfrm>
            <a:off x="11247853" y="4019166"/>
            <a:ext cx="1371600" cy="85726"/>
          </a:xfrm>
          <a:prstGeom prst="rect">
            <a:avLst/>
          </a:prstGeom>
          <a:solidFill>
            <a:srgbClr val="4584D3">
              <a:lumMod val="60000"/>
              <a:lumOff val="4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10" name="正方形/長方形 109">
            <a:extLst>
              <a:ext uri="{FF2B5EF4-FFF2-40B4-BE49-F238E27FC236}">
                <a16:creationId xmlns:a16="http://schemas.microsoft.com/office/drawing/2014/main" id="{50249A51-C219-42EC-90E2-770709109538}"/>
              </a:ext>
            </a:extLst>
          </p:cNvPr>
          <p:cNvSpPr/>
          <p:nvPr/>
        </p:nvSpPr>
        <p:spPr>
          <a:xfrm>
            <a:off x="11966040" y="4935300"/>
            <a:ext cx="600074" cy="85726"/>
          </a:xfrm>
          <a:prstGeom prst="rect">
            <a:avLst/>
          </a:prstGeom>
          <a:solidFill>
            <a:srgbClr val="FFC0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11" name="正方形/長方形 110">
            <a:extLst>
              <a:ext uri="{FF2B5EF4-FFF2-40B4-BE49-F238E27FC236}">
                <a16:creationId xmlns:a16="http://schemas.microsoft.com/office/drawing/2014/main" id="{AF968781-15B7-4699-A5CB-10274A63E599}"/>
              </a:ext>
            </a:extLst>
          </p:cNvPr>
          <p:cNvSpPr/>
          <p:nvPr/>
        </p:nvSpPr>
        <p:spPr>
          <a:xfrm>
            <a:off x="11444815" y="4251366"/>
            <a:ext cx="685800" cy="771526"/>
          </a:xfrm>
          <a:prstGeom prst="rect">
            <a:avLst/>
          </a:prstGeom>
          <a:solidFill>
            <a:srgbClr val="FFC0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12" name="正方形/長方形 111">
            <a:extLst>
              <a:ext uri="{FF2B5EF4-FFF2-40B4-BE49-F238E27FC236}">
                <a16:creationId xmlns:a16="http://schemas.microsoft.com/office/drawing/2014/main" id="{2976F971-C3F7-4917-A671-777BEEFB8DBB}"/>
              </a:ext>
            </a:extLst>
          </p:cNvPr>
          <p:cNvSpPr/>
          <p:nvPr/>
        </p:nvSpPr>
        <p:spPr>
          <a:xfrm>
            <a:off x="12114989" y="4251367"/>
            <a:ext cx="342900" cy="171450"/>
          </a:xfrm>
          <a:prstGeom prst="rect">
            <a:avLst/>
          </a:prstGeom>
          <a:solidFill>
            <a:srgbClr val="FFC0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13" name="円/楕円 50">
            <a:extLst>
              <a:ext uri="{FF2B5EF4-FFF2-40B4-BE49-F238E27FC236}">
                <a16:creationId xmlns:a16="http://schemas.microsoft.com/office/drawing/2014/main" id="{4F78C3E0-88B6-4890-97B8-88423B24F550}"/>
              </a:ext>
            </a:extLst>
          </p:cNvPr>
          <p:cNvSpPr/>
          <p:nvPr/>
        </p:nvSpPr>
        <p:spPr>
          <a:xfrm flipV="1">
            <a:off x="11530540" y="4337093"/>
            <a:ext cx="171450" cy="171450"/>
          </a:xfrm>
          <a:prstGeom prst="ellipse">
            <a:avLst/>
          </a:prstGeom>
          <a:solidFill>
            <a:srgbClr val="073E87">
              <a:lumMod val="20000"/>
              <a:lumOff val="8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14" name="円/楕円 51">
            <a:extLst>
              <a:ext uri="{FF2B5EF4-FFF2-40B4-BE49-F238E27FC236}">
                <a16:creationId xmlns:a16="http://schemas.microsoft.com/office/drawing/2014/main" id="{62AB7C2D-6072-408C-B7D5-1079A9165363}"/>
              </a:ext>
            </a:extLst>
          </p:cNvPr>
          <p:cNvSpPr/>
          <p:nvPr/>
        </p:nvSpPr>
        <p:spPr>
          <a:xfrm flipV="1">
            <a:off x="11787716" y="4337093"/>
            <a:ext cx="171450" cy="171450"/>
          </a:xfrm>
          <a:prstGeom prst="ellipse">
            <a:avLst/>
          </a:prstGeom>
          <a:solidFill>
            <a:srgbClr val="073E87">
              <a:lumMod val="20000"/>
              <a:lumOff val="8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15" name="正方形/長方形 114">
            <a:extLst>
              <a:ext uri="{FF2B5EF4-FFF2-40B4-BE49-F238E27FC236}">
                <a16:creationId xmlns:a16="http://schemas.microsoft.com/office/drawing/2014/main" id="{C57BC9F5-02C3-4D07-AA3E-9F17423FF95B}"/>
              </a:ext>
            </a:extLst>
          </p:cNvPr>
          <p:cNvSpPr/>
          <p:nvPr/>
        </p:nvSpPr>
        <p:spPr>
          <a:xfrm>
            <a:off x="12130616" y="4106641"/>
            <a:ext cx="171450" cy="171450"/>
          </a:xfrm>
          <a:prstGeom prst="rect">
            <a:avLst/>
          </a:prstGeom>
          <a:solidFill>
            <a:srgbClr val="00B05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16" name="正方形/長方形 115">
            <a:extLst>
              <a:ext uri="{FF2B5EF4-FFF2-40B4-BE49-F238E27FC236}">
                <a16:creationId xmlns:a16="http://schemas.microsoft.com/office/drawing/2014/main" id="{9138B1EF-E443-4357-8FFC-F10EF9C0415A}"/>
              </a:ext>
            </a:extLst>
          </p:cNvPr>
          <p:cNvSpPr/>
          <p:nvPr/>
        </p:nvSpPr>
        <p:spPr>
          <a:xfrm>
            <a:off x="11505028" y="4106641"/>
            <a:ext cx="171450" cy="171450"/>
          </a:xfrm>
          <a:prstGeom prst="rect">
            <a:avLst/>
          </a:prstGeom>
          <a:solidFill>
            <a:srgbClr val="00B05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17" name="正方形/長方形 116">
            <a:extLst>
              <a:ext uri="{FF2B5EF4-FFF2-40B4-BE49-F238E27FC236}">
                <a16:creationId xmlns:a16="http://schemas.microsoft.com/office/drawing/2014/main" id="{B51A4502-221B-441E-BEB1-9E95ABF7E712}"/>
              </a:ext>
            </a:extLst>
          </p:cNvPr>
          <p:cNvSpPr/>
          <p:nvPr/>
        </p:nvSpPr>
        <p:spPr>
          <a:xfrm>
            <a:off x="12219753" y="4801172"/>
            <a:ext cx="428626" cy="85726"/>
          </a:xfrm>
          <a:prstGeom prst="rect">
            <a:avLst/>
          </a:prstGeom>
          <a:solidFill>
            <a:srgbClr val="31B6FD"/>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18" name="正方形/長方形 117">
            <a:extLst>
              <a:ext uri="{FF2B5EF4-FFF2-40B4-BE49-F238E27FC236}">
                <a16:creationId xmlns:a16="http://schemas.microsoft.com/office/drawing/2014/main" id="{B8E7D806-0865-4020-9646-6E0D9C8E020D}"/>
              </a:ext>
            </a:extLst>
          </p:cNvPr>
          <p:cNvSpPr/>
          <p:nvPr/>
        </p:nvSpPr>
        <p:spPr>
          <a:xfrm>
            <a:off x="12648379" y="4805280"/>
            <a:ext cx="98047" cy="508189"/>
          </a:xfrm>
          <a:prstGeom prst="rect">
            <a:avLst/>
          </a:prstGeom>
          <a:solidFill>
            <a:srgbClr val="00FF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19" name="正方形/長方形 118">
            <a:extLst>
              <a:ext uri="{FF2B5EF4-FFF2-40B4-BE49-F238E27FC236}">
                <a16:creationId xmlns:a16="http://schemas.microsoft.com/office/drawing/2014/main" id="{7B2D0946-4DC3-4157-8BA6-EABA65F4468A}"/>
              </a:ext>
            </a:extLst>
          </p:cNvPr>
          <p:cNvSpPr/>
          <p:nvPr/>
        </p:nvSpPr>
        <p:spPr>
          <a:xfrm>
            <a:off x="12219753" y="5227743"/>
            <a:ext cx="428626" cy="85726"/>
          </a:xfrm>
          <a:prstGeom prst="rect">
            <a:avLst/>
          </a:prstGeom>
          <a:solidFill>
            <a:srgbClr val="00FF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20" name="正方形/長方形 119">
            <a:extLst>
              <a:ext uri="{FF2B5EF4-FFF2-40B4-BE49-F238E27FC236}">
                <a16:creationId xmlns:a16="http://schemas.microsoft.com/office/drawing/2014/main" id="{5E1A49E2-7727-4151-B466-518FB75355CC}"/>
              </a:ext>
            </a:extLst>
          </p:cNvPr>
          <p:cNvSpPr/>
          <p:nvPr/>
        </p:nvSpPr>
        <p:spPr>
          <a:xfrm>
            <a:off x="12219753" y="4520121"/>
            <a:ext cx="85726" cy="342900"/>
          </a:xfrm>
          <a:prstGeom prst="rect">
            <a:avLst/>
          </a:prstGeom>
          <a:solidFill>
            <a:srgbClr val="31B6FD"/>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21" name="正方形/長方形 120">
            <a:extLst>
              <a:ext uri="{FF2B5EF4-FFF2-40B4-BE49-F238E27FC236}">
                <a16:creationId xmlns:a16="http://schemas.microsoft.com/office/drawing/2014/main" id="{0DDB5EBD-80E4-4D19-8236-7FCFB9BF4254}"/>
              </a:ext>
            </a:extLst>
          </p:cNvPr>
          <p:cNvSpPr/>
          <p:nvPr/>
        </p:nvSpPr>
        <p:spPr>
          <a:xfrm>
            <a:off x="12240249" y="4487982"/>
            <a:ext cx="428624" cy="85724"/>
          </a:xfrm>
          <a:prstGeom prst="rect">
            <a:avLst/>
          </a:prstGeom>
          <a:solidFill>
            <a:srgbClr val="31B6FD"/>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22" name="正方形/長方形 121">
            <a:extLst>
              <a:ext uri="{FF2B5EF4-FFF2-40B4-BE49-F238E27FC236}">
                <a16:creationId xmlns:a16="http://schemas.microsoft.com/office/drawing/2014/main" id="{E6F72765-80ED-469F-B6BB-567B98E2BD09}"/>
              </a:ext>
            </a:extLst>
          </p:cNvPr>
          <p:cNvSpPr/>
          <p:nvPr/>
        </p:nvSpPr>
        <p:spPr>
          <a:xfrm>
            <a:off x="12004906" y="5227743"/>
            <a:ext cx="257174" cy="600076"/>
          </a:xfrm>
          <a:prstGeom prst="rect">
            <a:avLst/>
          </a:prstGeom>
          <a:solidFill>
            <a:sysClr val="windowText" lastClr="000000">
              <a:lumMod val="65000"/>
              <a:lumOff val="35000"/>
            </a:sys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23" name="正方形/長方形 122">
            <a:extLst>
              <a:ext uri="{FF2B5EF4-FFF2-40B4-BE49-F238E27FC236}">
                <a16:creationId xmlns:a16="http://schemas.microsoft.com/office/drawing/2014/main" id="{EB424338-0F99-4C87-B3C4-C7314F7C2F0B}"/>
              </a:ext>
            </a:extLst>
          </p:cNvPr>
          <p:cNvSpPr/>
          <p:nvPr/>
        </p:nvSpPr>
        <p:spPr>
          <a:xfrm>
            <a:off x="11596531" y="5028596"/>
            <a:ext cx="345638" cy="1122641"/>
          </a:xfrm>
          <a:prstGeom prst="rect">
            <a:avLst/>
          </a:prstGeom>
          <a:solidFill>
            <a:srgbClr val="FFC0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24" name="正方形/長方形 123">
            <a:extLst>
              <a:ext uri="{FF2B5EF4-FFF2-40B4-BE49-F238E27FC236}">
                <a16:creationId xmlns:a16="http://schemas.microsoft.com/office/drawing/2014/main" id="{B76F1D57-B6A2-4547-B313-DD47B9BD4744}"/>
              </a:ext>
            </a:extLst>
          </p:cNvPr>
          <p:cNvSpPr/>
          <p:nvPr/>
        </p:nvSpPr>
        <p:spPr>
          <a:xfrm>
            <a:off x="11942170" y="5978418"/>
            <a:ext cx="345638" cy="172819"/>
          </a:xfrm>
          <a:prstGeom prst="rect">
            <a:avLst/>
          </a:prstGeom>
          <a:solidFill>
            <a:srgbClr val="FFC00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25" name="円/楕円 62">
            <a:extLst>
              <a:ext uri="{FF2B5EF4-FFF2-40B4-BE49-F238E27FC236}">
                <a16:creationId xmlns:a16="http://schemas.microsoft.com/office/drawing/2014/main" id="{BEB133FA-D81F-4A0F-8437-32C1DBF707E4}"/>
              </a:ext>
            </a:extLst>
          </p:cNvPr>
          <p:cNvSpPr/>
          <p:nvPr/>
        </p:nvSpPr>
        <p:spPr>
          <a:xfrm flipV="1">
            <a:off x="11682941" y="5719868"/>
            <a:ext cx="172819" cy="172824"/>
          </a:xfrm>
          <a:prstGeom prst="ellipse">
            <a:avLst/>
          </a:prstGeom>
          <a:solidFill>
            <a:srgbClr val="073E87">
              <a:lumMod val="20000"/>
              <a:lumOff val="8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26" name="円/楕円 63">
            <a:extLst>
              <a:ext uri="{FF2B5EF4-FFF2-40B4-BE49-F238E27FC236}">
                <a16:creationId xmlns:a16="http://schemas.microsoft.com/office/drawing/2014/main" id="{F1586515-E195-4EF0-BCEB-5F609F18A2DE}"/>
              </a:ext>
            </a:extLst>
          </p:cNvPr>
          <p:cNvSpPr/>
          <p:nvPr/>
        </p:nvSpPr>
        <p:spPr>
          <a:xfrm flipV="1">
            <a:off x="11682941" y="5374234"/>
            <a:ext cx="172819" cy="172824"/>
          </a:xfrm>
          <a:prstGeom prst="ellipse">
            <a:avLst/>
          </a:prstGeom>
          <a:solidFill>
            <a:srgbClr val="073E87">
              <a:lumMod val="20000"/>
              <a:lumOff val="8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27" name="直角三角形 126">
            <a:extLst>
              <a:ext uri="{FF2B5EF4-FFF2-40B4-BE49-F238E27FC236}">
                <a16:creationId xmlns:a16="http://schemas.microsoft.com/office/drawing/2014/main" id="{726762E6-B445-4C89-9207-BD7B4BAF1720}"/>
              </a:ext>
            </a:extLst>
          </p:cNvPr>
          <p:cNvSpPr/>
          <p:nvPr/>
        </p:nvSpPr>
        <p:spPr>
          <a:xfrm flipH="1" flipV="1">
            <a:off x="10982565" y="4012083"/>
            <a:ext cx="289760" cy="276448"/>
          </a:xfrm>
          <a:prstGeom prst="rtTriangle">
            <a:avLst/>
          </a:prstGeom>
          <a:solidFill>
            <a:srgbClr val="4584D3">
              <a:lumMod val="60000"/>
              <a:lumOff val="4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28" name="直角三角形 127">
            <a:extLst>
              <a:ext uri="{FF2B5EF4-FFF2-40B4-BE49-F238E27FC236}">
                <a16:creationId xmlns:a16="http://schemas.microsoft.com/office/drawing/2014/main" id="{27F67AC8-26E8-459D-B2DD-A5964B44D525}"/>
              </a:ext>
            </a:extLst>
          </p:cNvPr>
          <p:cNvSpPr/>
          <p:nvPr/>
        </p:nvSpPr>
        <p:spPr>
          <a:xfrm flipH="1" flipV="1">
            <a:off x="10374130" y="3419092"/>
            <a:ext cx="240272" cy="342900"/>
          </a:xfrm>
          <a:prstGeom prst="rtTriangle">
            <a:avLst/>
          </a:prstGeom>
          <a:solidFill>
            <a:srgbClr val="4584D3">
              <a:lumMod val="60000"/>
              <a:lumOff val="40000"/>
            </a:srgb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29" name="正方形/長方形 128">
            <a:extLst>
              <a:ext uri="{FF2B5EF4-FFF2-40B4-BE49-F238E27FC236}">
                <a16:creationId xmlns:a16="http://schemas.microsoft.com/office/drawing/2014/main" id="{A0E97501-2E41-49A0-89B9-9BD2A9624087}"/>
              </a:ext>
            </a:extLst>
          </p:cNvPr>
          <p:cNvSpPr/>
          <p:nvPr/>
        </p:nvSpPr>
        <p:spPr>
          <a:xfrm>
            <a:off x="10507254" y="1245568"/>
            <a:ext cx="101660" cy="2200782"/>
          </a:xfrm>
          <a:prstGeom prst="rect">
            <a:avLst/>
          </a:prstGeom>
          <a:solidFill>
            <a:srgbClr val="31B6FD"/>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30" name="正方形/長方形 129">
            <a:extLst>
              <a:ext uri="{FF2B5EF4-FFF2-40B4-BE49-F238E27FC236}">
                <a16:creationId xmlns:a16="http://schemas.microsoft.com/office/drawing/2014/main" id="{5C1DA042-B405-4687-AB70-4DCE00B8558C}"/>
              </a:ext>
            </a:extLst>
          </p:cNvPr>
          <p:cNvSpPr/>
          <p:nvPr/>
        </p:nvSpPr>
        <p:spPr>
          <a:xfrm>
            <a:off x="10311385" y="3076192"/>
            <a:ext cx="182880" cy="182880"/>
          </a:xfrm>
          <a:prstGeom prst="rect">
            <a:avLst/>
          </a:prstGeom>
          <a:solidFill>
            <a:srgbClr val="00B05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31" name="正方形/長方形 130">
            <a:extLst>
              <a:ext uri="{FF2B5EF4-FFF2-40B4-BE49-F238E27FC236}">
                <a16:creationId xmlns:a16="http://schemas.microsoft.com/office/drawing/2014/main" id="{D7588322-9879-4FCD-8252-B31360AD8F13}"/>
              </a:ext>
            </a:extLst>
          </p:cNvPr>
          <p:cNvSpPr/>
          <p:nvPr/>
        </p:nvSpPr>
        <p:spPr>
          <a:xfrm>
            <a:off x="10311385" y="1790317"/>
            <a:ext cx="182880" cy="182880"/>
          </a:xfrm>
          <a:prstGeom prst="rect">
            <a:avLst/>
          </a:prstGeom>
          <a:solidFill>
            <a:srgbClr val="00B050"/>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32" name="正方形/長方形 131">
            <a:extLst>
              <a:ext uri="{FF2B5EF4-FFF2-40B4-BE49-F238E27FC236}">
                <a16:creationId xmlns:a16="http://schemas.microsoft.com/office/drawing/2014/main" id="{E01CC951-F0E9-48AF-A6BD-829D2D5D0FE2}"/>
              </a:ext>
            </a:extLst>
          </p:cNvPr>
          <p:cNvSpPr/>
          <p:nvPr/>
        </p:nvSpPr>
        <p:spPr>
          <a:xfrm>
            <a:off x="10058098" y="1010913"/>
            <a:ext cx="259715" cy="2279592"/>
          </a:xfrm>
          <a:prstGeom prst="rect">
            <a:avLst/>
          </a:prstGeom>
          <a:solidFill>
            <a:sysClr val="windowText" lastClr="000000">
              <a:lumMod val="50000"/>
              <a:lumOff val="50000"/>
            </a:sysClr>
          </a:solidFill>
          <a:ln w="15875" cap="flat" cmpd="sng" algn="ctr">
            <a:solidFill>
              <a:srgbClr val="31B6FD">
                <a:shade val="50000"/>
                <a:shade val="75000"/>
                <a:lumMod val="80000"/>
              </a:srgbClr>
            </a:solidFill>
            <a:prstDash val="solid"/>
          </a:ln>
          <a:effectLst/>
        </p:spPr>
        <p:txBody>
          <a:bodyPr anchor="ctr"/>
          <a:lstStyle/>
          <a:p>
            <a:pPr algn="ctr">
              <a:defRPr/>
            </a:pPr>
            <a:endParaRPr lang="ja-JP" altLang="en-US" sz="2160" kern="0">
              <a:solidFill>
                <a:prstClr val="white"/>
              </a:solidFill>
              <a:latin typeface="Corbel" panose="020B0503020204020204"/>
              <a:ea typeface="Meiryo UI"/>
            </a:endParaRPr>
          </a:p>
        </p:txBody>
      </p:sp>
      <p:sp>
        <p:nvSpPr>
          <p:cNvPr id="133" name="右矢印 70">
            <a:extLst>
              <a:ext uri="{FF2B5EF4-FFF2-40B4-BE49-F238E27FC236}">
                <a16:creationId xmlns:a16="http://schemas.microsoft.com/office/drawing/2014/main" id="{A324F348-6C70-4719-929C-E3F8B7C83895}"/>
              </a:ext>
            </a:extLst>
          </p:cNvPr>
          <p:cNvSpPr/>
          <p:nvPr/>
        </p:nvSpPr>
        <p:spPr>
          <a:xfrm>
            <a:off x="9790387" y="5456115"/>
            <a:ext cx="2878488" cy="260819"/>
          </a:xfrm>
          <a:prstGeom prst="rightArrow">
            <a:avLst/>
          </a:prstGeom>
          <a:solidFill>
            <a:srgbClr val="05E0DB">
              <a:lumMod val="20000"/>
              <a:lumOff val="80000"/>
            </a:srgbClr>
          </a:solidFill>
          <a:ln w="15875" cap="flat" cmpd="sng" algn="ctr">
            <a:solidFill>
              <a:srgbClr val="FF0000"/>
            </a:solidFill>
            <a:prstDash val="solid"/>
          </a:ln>
          <a:effectLst/>
        </p:spPr>
        <p:txBody>
          <a:bodyPr rtlCol="0" anchor="ctr"/>
          <a:lstStyle/>
          <a:p>
            <a:pPr algn="ctr">
              <a:defRPr/>
            </a:pPr>
            <a:endParaRPr lang="ja-JP" altLang="en-US" sz="2160" kern="0">
              <a:solidFill>
                <a:prstClr val="white"/>
              </a:solidFill>
              <a:latin typeface="Corbel" panose="020B0503020204020204"/>
              <a:ea typeface="Meiryo UI"/>
            </a:endParaRPr>
          </a:p>
        </p:txBody>
      </p:sp>
      <p:sp>
        <p:nvSpPr>
          <p:cNvPr id="134" name="Rectangle 10">
            <a:extLst>
              <a:ext uri="{FF2B5EF4-FFF2-40B4-BE49-F238E27FC236}">
                <a16:creationId xmlns:a16="http://schemas.microsoft.com/office/drawing/2014/main" id="{402B1B76-CC2F-4E2C-9955-447BE5D73BAF}"/>
              </a:ext>
            </a:extLst>
          </p:cNvPr>
          <p:cNvSpPr>
            <a:spLocks noChangeArrowheads="1"/>
          </p:cNvSpPr>
          <p:nvPr/>
        </p:nvSpPr>
        <p:spPr bwMode="auto">
          <a:xfrm>
            <a:off x="12305479" y="5963923"/>
            <a:ext cx="1450648" cy="369332"/>
          </a:xfrm>
          <a:prstGeom prst="rect">
            <a:avLst/>
          </a:prstGeom>
          <a:solidFill>
            <a:sysClr val="window" lastClr="FFFFFF"/>
          </a:solidFill>
          <a:ln w="9525">
            <a:solidFill>
              <a:sysClr val="windowText" lastClr="000000"/>
            </a:solidFill>
            <a:miter lim="800000"/>
            <a:headEnd/>
            <a:tailEnd/>
          </a:ln>
        </p:spPr>
        <p:txBody>
          <a:bodyPr wrap="square">
            <a:spAutoFit/>
          </a:bodyPr>
          <a:lstStyle/>
          <a:p>
            <a:pPr>
              <a:defRPr/>
            </a:pPr>
            <a:r>
              <a:rPr lang="en-US" altLang="ja-JP" kern="0" dirty="0">
                <a:solidFill>
                  <a:prstClr val="black"/>
                </a:solidFill>
                <a:latin typeface="Tempus Sans ITC" panose="04020404030D07020202" pitchFamily="82" charset="0"/>
                <a:ea typeface="Meiryo UI"/>
              </a:rPr>
              <a:t>Proton beam</a:t>
            </a:r>
          </a:p>
        </p:txBody>
      </p:sp>
      <p:sp>
        <p:nvSpPr>
          <p:cNvPr id="135" name="Rectangle 10">
            <a:extLst>
              <a:ext uri="{FF2B5EF4-FFF2-40B4-BE49-F238E27FC236}">
                <a16:creationId xmlns:a16="http://schemas.microsoft.com/office/drawing/2014/main" id="{8E19990E-AF9A-4C40-874D-0EA173088133}"/>
              </a:ext>
            </a:extLst>
          </p:cNvPr>
          <p:cNvSpPr>
            <a:spLocks noChangeArrowheads="1"/>
          </p:cNvSpPr>
          <p:nvPr/>
        </p:nvSpPr>
        <p:spPr bwMode="auto">
          <a:xfrm>
            <a:off x="12486298" y="1703907"/>
            <a:ext cx="1048399" cy="646331"/>
          </a:xfrm>
          <a:prstGeom prst="rect">
            <a:avLst/>
          </a:prstGeom>
          <a:solidFill>
            <a:sysClr val="window" lastClr="FFFFFF"/>
          </a:solidFill>
          <a:ln w="9525">
            <a:solidFill>
              <a:sysClr val="windowText" lastClr="000000"/>
            </a:solidFill>
            <a:miter lim="800000"/>
            <a:headEnd/>
            <a:tailEnd/>
          </a:ln>
        </p:spPr>
        <p:txBody>
          <a:bodyPr wrap="square">
            <a:spAutoFit/>
          </a:bodyPr>
          <a:lstStyle/>
          <a:p>
            <a:pPr>
              <a:defRPr/>
            </a:pPr>
            <a:r>
              <a:rPr lang="en-US" altLang="ja-JP" kern="0" dirty="0">
                <a:solidFill>
                  <a:prstClr val="black"/>
                </a:solidFill>
                <a:latin typeface="Tempus Sans ITC" panose="04020404030D07020202" pitchFamily="82" charset="0"/>
                <a:ea typeface="Meiryo UI"/>
              </a:rPr>
              <a:t>Rotation shaft</a:t>
            </a:r>
          </a:p>
        </p:txBody>
      </p:sp>
      <p:cxnSp>
        <p:nvCxnSpPr>
          <p:cNvPr id="136" name="直線矢印コネクタ 135">
            <a:extLst>
              <a:ext uri="{FF2B5EF4-FFF2-40B4-BE49-F238E27FC236}">
                <a16:creationId xmlns:a16="http://schemas.microsoft.com/office/drawing/2014/main" id="{88DB3F55-CD46-4BA9-B877-3683BD0AB441}"/>
              </a:ext>
            </a:extLst>
          </p:cNvPr>
          <p:cNvCxnSpPr>
            <a:cxnSpLocks/>
            <a:stCxn id="135" idx="2"/>
          </p:cNvCxnSpPr>
          <p:nvPr/>
        </p:nvCxnSpPr>
        <p:spPr>
          <a:xfrm flipH="1">
            <a:off x="12488434" y="2350238"/>
            <a:ext cx="522064" cy="1384430"/>
          </a:xfrm>
          <a:prstGeom prst="straightConnector1">
            <a:avLst/>
          </a:prstGeom>
          <a:noFill/>
          <a:ln w="19050" cap="flat" cmpd="sng" algn="ctr">
            <a:solidFill>
              <a:sysClr val="windowText" lastClr="000000"/>
            </a:solidFill>
            <a:prstDash val="solid"/>
            <a:tailEnd type="arrow"/>
          </a:ln>
          <a:effectLst/>
        </p:spPr>
      </p:cxnSp>
      <p:sp>
        <p:nvSpPr>
          <p:cNvPr id="137" name="角丸四角形 74">
            <a:extLst>
              <a:ext uri="{FF2B5EF4-FFF2-40B4-BE49-F238E27FC236}">
                <a16:creationId xmlns:a16="http://schemas.microsoft.com/office/drawing/2014/main" id="{339B0483-3193-4C8A-AD80-F0FF6DA38C34}"/>
              </a:ext>
            </a:extLst>
          </p:cNvPr>
          <p:cNvSpPr/>
          <p:nvPr/>
        </p:nvSpPr>
        <p:spPr>
          <a:xfrm>
            <a:off x="9893095" y="3842579"/>
            <a:ext cx="2394713" cy="106271"/>
          </a:xfrm>
          <a:prstGeom prst="roundRect">
            <a:avLst/>
          </a:prstGeom>
          <a:solidFill>
            <a:srgbClr val="FF0000"/>
          </a:solidFill>
          <a:ln w="15875" cap="flat" cmpd="sng" algn="ctr">
            <a:solidFill>
              <a:srgbClr val="31B6FD">
                <a:shade val="50000"/>
                <a:shade val="75000"/>
                <a:lumMod val="80000"/>
              </a:srgbClr>
            </a:solidFill>
            <a:prstDash val="solid"/>
          </a:ln>
          <a:effectLst/>
        </p:spPr>
        <p:txBody>
          <a:bodyPr rtlCol="0" anchor="ctr"/>
          <a:lstStyle/>
          <a:p>
            <a:pPr algn="ctr">
              <a:defRPr/>
            </a:pPr>
            <a:r>
              <a:rPr lang="en-US" altLang="ja-JP" sz="2160" kern="0" dirty="0">
                <a:solidFill>
                  <a:prstClr val="white"/>
                </a:solidFill>
                <a:latin typeface="Corbel" panose="020B0503020204020204"/>
                <a:ea typeface="Meiryo UI"/>
              </a:rPr>
              <a:t>                </a:t>
            </a:r>
            <a:endParaRPr lang="ja-JP" altLang="en-US" sz="2160" kern="0" dirty="0">
              <a:solidFill>
                <a:prstClr val="white"/>
              </a:solidFill>
              <a:latin typeface="Corbel" panose="020B0503020204020204"/>
              <a:ea typeface="Meiryo UI"/>
            </a:endParaRPr>
          </a:p>
        </p:txBody>
      </p:sp>
      <p:sp>
        <p:nvSpPr>
          <p:cNvPr id="138" name="Rectangle 10">
            <a:extLst>
              <a:ext uri="{FF2B5EF4-FFF2-40B4-BE49-F238E27FC236}">
                <a16:creationId xmlns:a16="http://schemas.microsoft.com/office/drawing/2014/main" id="{75E21FD7-848D-43BF-B04E-A3D2FBCA01DE}"/>
              </a:ext>
            </a:extLst>
          </p:cNvPr>
          <p:cNvSpPr>
            <a:spLocks noChangeArrowheads="1"/>
          </p:cNvSpPr>
          <p:nvPr/>
        </p:nvSpPr>
        <p:spPr bwMode="auto">
          <a:xfrm>
            <a:off x="9893095" y="4762955"/>
            <a:ext cx="1420117" cy="640828"/>
          </a:xfrm>
          <a:prstGeom prst="rect">
            <a:avLst/>
          </a:prstGeom>
          <a:solidFill>
            <a:sysClr val="window" lastClr="FFFFFF"/>
          </a:solidFill>
          <a:ln w="9525">
            <a:solidFill>
              <a:sysClr val="windowText" lastClr="000000"/>
            </a:solidFill>
            <a:miter lim="800000"/>
            <a:headEnd/>
            <a:tailEnd/>
          </a:ln>
        </p:spPr>
        <p:txBody>
          <a:bodyPr wrap="square">
            <a:spAutoFit/>
          </a:bodyPr>
          <a:lstStyle/>
          <a:p>
            <a:pPr>
              <a:defRPr/>
            </a:pPr>
            <a:r>
              <a:rPr lang="en-US" altLang="ja-JP" kern="0" dirty="0">
                <a:solidFill>
                  <a:srgbClr val="FF0000"/>
                </a:solidFill>
                <a:latin typeface="Tempus Sans ITC" panose="04020404030D07020202" pitchFamily="82" charset="0"/>
                <a:ea typeface="Meiryo UI"/>
              </a:rPr>
              <a:t>Temperature of axis</a:t>
            </a:r>
          </a:p>
        </p:txBody>
      </p:sp>
      <p:cxnSp>
        <p:nvCxnSpPr>
          <p:cNvPr id="139" name="直線矢印コネクタ 138">
            <a:extLst>
              <a:ext uri="{FF2B5EF4-FFF2-40B4-BE49-F238E27FC236}">
                <a16:creationId xmlns:a16="http://schemas.microsoft.com/office/drawing/2014/main" id="{80A193C3-04F0-4E39-8614-65BBA5040DCE}"/>
              </a:ext>
            </a:extLst>
          </p:cNvPr>
          <p:cNvCxnSpPr>
            <a:cxnSpLocks/>
          </p:cNvCxnSpPr>
          <p:nvPr/>
        </p:nvCxnSpPr>
        <p:spPr>
          <a:xfrm flipV="1">
            <a:off x="10850962" y="3952174"/>
            <a:ext cx="23440" cy="804436"/>
          </a:xfrm>
          <a:prstGeom prst="straightConnector1">
            <a:avLst/>
          </a:prstGeom>
          <a:noFill/>
          <a:ln w="28575" cap="flat" cmpd="sng" algn="ctr">
            <a:solidFill>
              <a:srgbClr val="FF0000"/>
            </a:solidFill>
            <a:prstDash val="solid"/>
            <a:tailEnd type="arrow"/>
          </a:ln>
          <a:effectLst/>
        </p:spPr>
      </p:cxnSp>
      <p:cxnSp>
        <p:nvCxnSpPr>
          <p:cNvPr id="140" name="直線矢印コネクタ 139">
            <a:extLst>
              <a:ext uri="{FF2B5EF4-FFF2-40B4-BE49-F238E27FC236}">
                <a16:creationId xmlns:a16="http://schemas.microsoft.com/office/drawing/2014/main" id="{D7EA9614-5AF0-42E3-BF88-C13A2C3DAFD2}"/>
              </a:ext>
            </a:extLst>
          </p:cNvPr>
          <p:cNvCxnSpPr>
            <a:cxnSpLocks/>
          </p:cNvCxnSpPr>
          <p:nvPr/>
        </p:nvCxnSpPr>
        <p:spPr>
          <a:xfrm flipH="1" flipV="1">
            <a:off x="12648379" y="5769267"/>
            <a:ext cx="163227" cy="187194"/>
          </a:xfrm>
          <a:prstGeom prst="straightConnector1">
            <a:avLst/>
          </a:prstGeom>
          <a:noFill/>
          <a:ln w="19050" cap="flat" cmpd="sng" algn="ctr">
            <a:solidFill>
              <a:sysClr val="windowText" lastClr="000000">
                <a:lumMod val="65000"/>
                <a:lumOff val="35000"/>
              </a:sysClr>
            </a:solidFill>
            <a:prstDash val="solid"/>
            <a:tailEnd type="arrow"/>
          </a:ln>
          <a:effectLst/>
        </p:spPr>
      </p:cxnSp>
      <p:cxnSp>
        <p:nvCxnSpPr>
          <p:cNvPr id="141" name="直線矢印コネクタ 140">
            <a:extLst>
              <a:ext uri="{FF2B5EF4-FFF2-40B4-BE49-F238E27FC236}">
                <a16:creationId xmlns:a16="http://schemas.microsoft.com/office/drawing/2014/main" id="{CF63A023-9A80-4388-ADA7-86BE4C248106}"/>
              </a:ext>
            </a:extLst>
          </p:cNvPr>
          <p:cNvCxnSpPr>
            <a:cxnSpLocks/>
          </p:cNvCxnSpPr>
          <p:nvPr/>
        </p:nvCxnSpPr>
        <p:spPr>
          <a:xfrm flipV="1">
            <a:off x="11177702" y="5790501"/>
            <a:ext cx="772281" cy="235490"/>
          </a:xfrm>
          <a:prstGeom prst="straightConnector1">
            <a:avLst/>
          </a:prstGeom>
          <a:noFill/>
          <a:ln w="19050" cap="flat" cmpd="sng" algn="ctr">
            <a:solidFill>
              <a:sysClr val="windowText" lastClr="000000">
                <a:lumMod val="65000"/>
                <a:lumOff val="35000"/>
              </a:sysClr>
            </a:solidFill>
            <a:prstDash val="solid"/>
            <a:tailEnd type="arrow"/>
          </a:ln>
          <a:effectLst/>
        </p:spPr>
      </p:cxnSp>
      <p:cxnSp>
        <p:nvCxnSpPr>
          <p:cNvPr id="143" name="直線矢印コネクタ 142">
            <a:extLst>
              <a:ext uri="{FF2B5EF4-FFF2-40B4-BE49-F238E27FC236}">
                <a16:creationId xmlns:a16="http://schemas.microsoft.com/office/drawing/2014/main" id="{89F60DD1-EB90-488E-9202-B190BCB580F6}"/>
              </a:ext>
            </a:extLst>
          </p:cNvPr>
          <p:cNvCxnSpPr>
            <a:cxnSpLocks/>
            <a:stCxn id="144" idx="3"/>
            <a:endCxn id="90" idx="1"/>
          </p:cNvCxnSpPr>
          <p:nvPr/>
        </p:nvCxnSpPr>
        <p:spPr>
          <a:xfrm>
            <a:off x="10452256" y="2677352"/>
            <a:ext cx="1060953" cy="913190"/>
          </a:xfrm>
          <a:prstGeom prst="straightConnector1">
            <a:avLst/>
          </a:prstGeom>
          <a:noFill/>
          <a:ln w="19050" cap="flat" cmpd="sng" algn="ctr">
            <a:solidFill>
              <a:srgbClr val="00B050"/>
            </a:solidFill>
            <a:prstDash val="solid"/>
            <a:tailEnd type="arrow"/>
          </a:ln>
          <a:effectLst/>
        </p:spPr>
      </p:cxnSp>
      <p:sp>
        <p:nvSpPr>
          <p:cNvPr id="144" name="Rectangle 10">
            <a:extLst>
              <a:ext uri="{FF2B5EF4-FFF2-40B4-BE49-F238E27FC236}">
                <a16:creationId xmlns:a16="http://schemas.microsoft.com/office/drawing/2014/main" id="{B434A077-1A1B-4205-A4F1-CC1AC915B65D}"/>
              </a:ext>
            </a:extLst>
          </p:cNvPr>
          <p:cNvSpPr>
            <a:spLocks noChangeArrowheads="1"/>
          </p:cNvSpPr>
          <p:nvPr/>
        </p:nvSpPr>
        <p:spPr bwMode="auto">
          <a:xfrm>
            <a:off x="9533443" y="2492686"/>
            <a:ext cx="918813" cy="369332"/>
          </a:xfrm>
          <a:prstGeom prst="rect">
            <a:avLst/>
          </a:prstGeom>
          <a:solidFill>
            <a:sysClr val="window" lastClr="FFFFFF"/>
          </a:solidFill>
          <a:ln w="9525">
            <a:solidFill>
              <a:sysClr val="windowText" lastClr="000000"/>
            </a:solidFill>
            <a:miter lim="800000"/>
            <a:headEnd/>
            <a:tailEnd/>
          </a:ln>
        </p:spPr>
        <p:txBody>
          <a:bodyPr wrap="square">
            <a:spAutoFit/>
          </a:bodyPr>
          <a:lstStyle/>
          <a:p>
            <a:pPr>
              <a:defRPr/>
            </a:pPr>
            <a:r>
              <a:rPr lang="en-US" altLang="ja-JP" kern="0" dirty="0">
                <a:solidFill>
                  <a:prstClr val="black"/>
                </a:solidFill>
                <a:latin typeface="Tempus Sans ITC" panose="04020404030D07020202" pitchFamily="82" charset="0"/>
                <a:ea typeface="Meiryo UI"/>
              </a:rPr>
              <a:t>Bearing</a:t>
            </a:r>
          </a:p>
        </p:txBody>
      </p:sp>
      <p:sp>
        <p:nvSpPr>
          <p:cNvPr id="147" name="Rectangle 10">
            <a:extLst>
              <a:ext uri="{FF2B5EF4-FFF2-40B4-BE49-F238E27FC236}">
                <a16:creationId xmlns:a16="http://schemas.microsoft.com/office/drawing/2014/main" id="{5FBE44B9-6BD5-407F-A6E9-411AD3681246}"/>
              </a:ext>
            </a:extLst>
          </p:cNvPr>
          <p:cNvSpPr>
            <a:spLocks noChangeArrowheads="1"/>
          </p:cNvSpPr>
          <p:nvPr/>
        </p:nvSpPr>
        <p:spPr bwMode="auto">
          <a:xfrm>
            <a:off x="10058098" y="5905983"/>
            <a:ext cx="1123919" cy="369332"/>
          </a:xfrm>
          <a:prstGeom prst="rect">
            <a:avLst/>
          </a:prstGeom>
          <a:solidFill>
            <a:sysClr val="window" lastClr="FFFFFF"/>
          </a:solidFill>
          <a:ln w="9525">
            <a:solidFill>
              <a:sysClr val="windowText" lastClr="000000"/>
            </a:solidFill>
            <a:miter lim="800000"/>
            <a:headEnd/>
            <a:tailEnd/>
          </a:ln>
        </p:spPr>
        <p:txBody>
          <a:bodyPr wrap="square">
            <a:spAutoFit/>
          </a:bodyPr>
          <a:lstStyle/>
          <a:p>
            <a:pPr>
              <a:defRPr/>
            </a:pPr>
            <a:r>
              <a:rPr lang="en-US" altLang="ja-JP" kern="0" dirty="0">
                <a:solidFill>
                  <a:prstClr val="black"/>
                </a:solidFill>
                <a:latin typeface="Tempus Sans ITC" panose="04020404030D07020202" pitchFamily="82" charset="0"/>
                <a:ea typeface="Meiryo UI"/>
              </a:rPr>
              <a:t>Graphite</a:t>
            </a:r>
          </a:p>
        </p:txBody>
      </p:sp>
      <p:pic>
        <p:nvPicPr>
          <p:cNvPr id="157" name="図 156">
            <a:extLst>
              <a:ext uri="{FF2B5EF4-FFF2-40B4-BE49-F238E27FC236}">
                <a16:creationId xmlns:a16="http://schemas.microsoft.com/office/drawing/2014/main" id="{13577E55-FF3E-45B7-8BEB-A2DF5DDF2F8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141742" y="3948850"/>
            <a:ext cx="2253230" cy="2890219"/>
          </a:xfrm>
          <a:prstGeom prst="rect">
            <a:avLst/>
          </a:prstGeom>
        </p:spPr>
      </p:pic>
      <p:pic>
        <p:nvPicPr>
          <p:cNvPr id="158" name="Picture 2" descr="D:\20140801ビームライン確認装置及び回転標的準備\写真\DSC04885.JPG">
            <a:extLst>
              <a:ext uri="{FF2B5EF4-FFF2-40B4-BE49-F238E27FC236}">
                <a16:creationId xmlns:a16="http://schemas.microsoft.com/office/drawing/2014/main" id="{540D4BD6-6057-43C6-877A-299FE96D07DC}"/>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3199226" y="1644785"/>
            <a:ext cx="2921717" cy="2691362"/>
          </a:xfrm>
          <a:prstGeom prst="rect">
            <a:avLst/>
          </a:prstGeom>
          <a:noFill/>
          <a:extLst>
            <a:ext uri="{909E8E84-426E-40DD-AFC4-6F175D3DCCD1}">
              <a14:hiddenFill xmlns:a14="http://schemas.microsoft.com/office/drawing/2010/main">
                <a:solidFill>
                  <a:srgbClr val="FFFFFF"/>
                </a:solidFill>
              </a14:hiddenFill>
            </a:ext>
          </a:extLst>
        </p:spPr>
      </p:pic>
      <p:sp>
        <p:nvSpPr>
          <p:cNvPr id="159" name="正方形/長方形 158">
            <a:extLst>
              <a:ext uri="{FF2B5EF4-FFF2-40B4-BE49-F238E27FC236}">
                <a16:creationId xmlns:a16="http://schemas.microsoft.com/office/drawing/2014/main" id="{55894DC9-2273-41F1-AC2A-0AE4BAB8EF27}"/>
              </a:ext>
            </a:extLst>
          </p:cNvPr>
          <p:cNvSpPr/>
          <p:nvPr/>
        </p:nvSpPr>
        <p:spPr>
          <a:xfrm>
            <a:off x="-3087069" y="3327358"/>
            <a:ext cx="397150" cy="536041"/>
          </a:xfrm>
          <a:prstGeom prst="rect">
            <a:avLst/>
          </a:prstGeom>
          <a:noFill/>
          <a:ln w="28575" cap="flat" cmpd="sng" algn="ctr">
            <a:solidFill>
              <a:srgbClr val="FF0000"/>
            </a:solidFill>
            <a:prstDash val="solid"/>
          </a:ln>
          <a:effectLst/>
        </p:spPr>
        <p:txBody>
          <a:bodyPr rtlCol="0" anchor="ctr"/>
          <a:lstStyle/>
          <a:p>
            <a:pPr algn="ctr" defTabSz="914400">
              <a:defRPr/>
            </a:pPr>
            <a:endParaRPr lang="ja-JP" altLang="en-US" sz="2160" kern="0">
              <a:solidFill>
                <a:prstClr val="white"/>
              </a:solidFill>
              <a:latin typeface="Corbel" panose="020B0503020204020204"/>
              <a:ea typeface="Meiryo UI"/>
            </a:endParaRPr>
          </a:p>
        </p:txBody>
      </p:sp>
      <p:sp>
        <p:nvSpPr>
          <p:cNvPr id="160" name="正方形/長方形 159">
            <a:extLst>
              <a:ext uri="{FF2B5EF4-FFF2-40B4-BE49-F238E27FC236}">
                <a16:creationId xmlns:a16="http://schemas.microsoft.com/office/drawing/2014/main" id="{AC857BE1-B33C-49EB-BD7B-2211A8593758}"/>
              </a:ext>
            </a:extLst>
          </p:cNvPr>
          <p:cNvSpPr/>
          <p:nvPr/>
        </p:nvSpPr>
        <p:spPr>
          <a:xfrm>
            <a:off x="-759133" y="3238789"/>
            <a:ext cx="542856" cy="624610"/>
          </a:xfrm>
          <a:prstGeom prst="rect">
            <a:avLst/>
          </a:prstGeom>
          <a:noFill/>
          <a:ln w="28575" cap="flat" cmpd="sng" algn="ctr">
            <a:solidFill>
              <a:srgbClr val="FF0000"/>
            </a:solidFill>
            <a:prstDash val="solid"/>
          </a:ln>
          <a:effectLst/>
        </p:spPr>
        <p:txBody>
          <a:bodyPr rtlCol="0" anchor="ctr"/>
          <a:lstStyle/>
          <a:p>
            <a:pPr algn="ctr" defTabSz="914400">
              <a:defRPr/>
            </a:pPr>
            <a:endParaRPr lang="ja-JP" altLang="en-US" sz="2160" kern="0">
              <a:solidFill>
                <a:prstClr val="white"/>
              </a:solidFill>
              <a:latin typeface="Corbel" panose="020B0503020204020204"/>
              <a:ea typeface="Meiryo UI"/>
            </a:endParaRPr>
          </a:p>
        </p:txBody>
      </p:sp>
      <p:cxnSp>
        <p:nvCxnSpPr>
          <p:cNvPr id="161" name="直線矢印コネクタ 160">
            <a:extLst>
              <a:ext uri="{FF2B5EF4-FFF2-40B4-BE49-F238E27FC236}">
                <a16:creationId xmlns:a16="http://schemas.microsoft.com/office/drawing/2014/main" id="{A6BDD04F-7608-41D5-B663-70BC3FFECCDA}"/>
              </a:ext>
            </a:extLst>
          </p:cNvPr>
          <p:cNvCxnSpPr/>
          <p:nvPr/>
        </p:nvCxnSpPr>
        <p:spPr>
          <a:xfrm flipH="1" flipV="1">
            <a:off x="-2633122" y="3662513"/>
            <a:ext cx="432048" cy="452036"/>
          </a:xfrm>
          <a:prstGeom prst="straightConnector1">
            <a:avLst/>
          </a:prstGeom>
          <a:noFill/>
          <a:ln w="28575" cap="flat" cmpd="sng" algn="ctr">
            <a:solidFill>
              <a:srgbClr val="FF0000"/>
            </a:solidFill>
            <a:prstDash val="solid"/>
            <a:tailEnd type="arrow"/>
          </a:ln>
          <a:effectLst/>
        </p:spPr>
      </p:cxnSp>
      <p:cxnSp>
        <p:nvCxnSpPr>
          <p:cNvPr id="162" name="直線矢印コネクタ 161">
            <a:extLst>
              <a:ext uri="{FF2B5EF4-FFF2-40B4-BE49-F238E27FC236}">
                <a16:creationId xmlns:a16="http://schemas.microsoft.com/office/drawing/2014/main" id="{6204F603-4C70-4743-BDCC-515450FE1BBA}"/>
              </a:ext>
            </a:extLst>
          </p:cNvPr>
          <p:cNvCxnSpPr>
            <a:cxnSpLocks/>
          </p:cNvCxnSpPr>
          <p:nvPr/>
        </p:nvCxnSpPr>
        <p:spPr>
          <a:xfrm flipV="1">
            <a:off x="-1128980" y="3863397"/>
            <a:ext cx="269174" cy="278850"/>
          </a:xfrm>
          <a:prstGeom prst="straightConnector1">
            <a:avLst/>
          </a:prstGeom>
          <a:noFill/>
          <a:ln w="28575" cap="flat" cmpd="sng" algn="ctr">
            <a:solidFill>
              <a:srgbClr val="FF0000"/>
            </a:solidFill>
            <a:prstDash val="solid"/>
            <a:tailEnd type="arrow"/>
          </a:ln>
          <a:effectLst/>
        </p:spPr>
      </p:cxnSp>
      <p:sp>
        <p:nvSpPr>
          <p:cNvPr id="163" name="Rectangle 10">
            <a:extLst>
              <a:ext uri="{FF2B5EF4-FFF2-40B4-BE49-F238E27FC236}">
                <a16:creationId xmlns:a16="http://schemas.microsoft.com/office/drawing/2014/main" id="{884D6538-C318-497D-9587-997FECFFD670}"/>
              </a:ext>
            </a:extLst>
          </p:cNvPr>
          <p:cNvSpPr>
            <a:spLocks noChangeArrowheads="1"/>
          </p:cNvSpPr>
          <p:nvPr/>
        </p:nvSpPr>
        <p:spPr bwMode="auto">
          <a:xfrm>
            <a:off x="-3087070" y="4142247"/>
            <a:ext cx="3037183" cy="683264"/>
          </a:xfrm>
          <a:prstGeom prst="rect">
            <a:avLst/>
          </a:prstGeom>
          <a:solidFill>
            <a:sysClr val="window" lastClr="FFFFFF"/>
          </a:solidFill>
          <a:ln w="9525">
            <a:solidFill>
              <a:sysClr val="windowText" lastClr="000000"/>
            </a:solidFill>
            <a:miter lim="800000"/>
            <a:headEnd/>
            <a:tailEnd/>
          </a:ln>
        </p:spPr>
        <p:txBody>
          <a:bodyPr wrap="square">
            <a:spAutoFit/>
          </a:bodyPr>
          <a:lstStyle/>
          <a:p>
            <a:pPr defTabSz="914400">
              <a:defRPr/>
            </a:pPr>
            <a:r>
              <a:rPr lang="en-US" altLang="ja-JP" sz="1920" kern="0" dirty="0">
                <a:solidFill>
                  <a:srgbClr val="FF0000"/>
                </a:solidFill>
                <a:latin typeface="Tempus Sans ITC" panose="04020404030D07020202" pitchFamily="82" charset="0"/>
                <a:ea typeface="Meiryo UI"/>
              </a:rPr>
              <a:t>T-left &amp; T-Right to measure temp. of graphite</a:t>
            </a:r>
          </a:p>
        </p:txBody>
      </p:sp>
      <p:pic>
        <p:nvPicPr>
          <p:cNvPr id="164" name="図 163">
            <a:extLst>
              <a:ext uri="{FF2B5EF4-FFF2-40B4-BE49-F238E27FC236}">
                <a16:creationId xmlns:a16="http://schemas.microsoft.com/office/drawing/2014/main" id="{19E001C9-B3D3-4342-B934-610DCDF6732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2798414" y="4863021"/>
            <a:ext cx="2232247" cy="1658534"/>
          </a:xfrm>
          <a:prstGeom prst="rect">
            <a:avLst/>
          </a:prstGeom>
        </p:spPr>
      </p:pic>
      <p:sp>
        <p:nvSpPr>
          <p:cNvPr id="166" name="Rectangle 10">
            <a:extLst>
              <a:ext uri="{FF2B5EF4-FFF2-40B4-BE49-F238E27FC236}">
                <a16:creationId xmlns:a16="http://schemas.microsoft.com/office/drawing/2014/main" id="{BE4923A2-3798-4754-AAB3-69CD87CB07D2}"/>
              </a:ext>
            </a:extLst>
          </p:cNvPr>
          <p:cNvSpPr>
            <a:spLocks noChangeArrowheads="1"/>
          </p:cNvSpPr>
          <p:nvPr/>
        </p:nvSpPr>
        <p:spPr bwMode="auto">
          <a:xfrm>
            <a:off x="-3087071" y="6280139"/>
            <a:ext cx="2809562" cy="399471"/>
          </a:xfrm>
          <a:prstGeom prst="rect">
            <a:avLst/>
          </a:prstGeom>
          <a:solidFill>
            <a:sysClr val="window" lastClr="FFFFFF"/>
          </a:solidFill>
          <a:ln w="9525">
            <a:solidFill>
              <a:sysClr val="windowText" lastClr="000000"/>
            </a:solidFill>
            <a:miter lim="800000"/>
            <a:headEnd/>
            <a:tailEnd/>
          </a:ln>
        </p:spPr>
        <p:txBody>
          <a:bodyPr wrap="square">
            <a:spAutoFit/>
          </a:bodyPr>
          <a:lstStyle/>
          <a:p>
            <a:pPr defTabSz="914400">
              <a:defRPr/>
            </a:pPr>
            <a:r>
              <a:rPr lang="en-US" altLang="ja-JP" sz="1920" kern="0" dirty="0">
                <a:solidFill>
                  <a:srgbClr val="FF0000"/>
                </a:solidFill>
                <a:latin typeface="Tempus Sans ITC" panose="04020404030D07020202" pitchFamily="82" charset="0"/>
                <a:ea typeface="Meiryo UI"/>
              </a:rPr>
              <a:t>Thermally-insulated T.C.</a:t>
            </a:r>
          </a:p>
        </p:txBody>
      </p:sp>
      <p:pic>
        <p:nvPicPr>
          <p:cNvPr id="167" name="図 166">
            <a:extLst>
              <a:ext uri="{FF2B5EF4-FFF2-40B4-BE49-F238E27FC236}">
                <a16:creationId xmlns:a16="http://schemas.microsoft.com/office/drawing/2014/main" id="{23BF7126-2384-4724-A80D-1552650A43E4}"/>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284558" y="3982461"/>
            <a:ext cx="1778245" cy="2883640"/>
          </a:xfrm>
          <a:prstGeom prst="rect">
            <a:avLst/>
          </a:prstGeom>
        </p:spPr>
      </p:pic>
      <p:pic>
        <p:nvPicPr>
          <p:cNvPr id="169" name="図 168">
            <a:extLst>
              <a:ext uri="{FF2B5EF4-FFF2-40B4-BE49-F238E27FC236}">
                <a16:creationId xmlns:a16="http://schemas.microsoft.com/office/drawing/2014/main" id="{E1FD2396-9E3C-47BC-91A1-19AF2D2B4746}"/>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77215" y="3988853"/>
            <a:ext cx="2595412" cy="2254946"/>
          </a:xfrm>
          <a:prstGeom prst="rect">
            <a:avLst/>
          </a:prstGeom>
        </p:spPr>
      </p:pic>
      <p:pic>
        <p:nvPicPr>
          <p:cNvPr id="171" name="図 170">
            <a:extLst>
              <a:ext uri="{FF2B5EF4-FFF2-40B4-BE49-F238E27FC236}">
                <a16:creationId xmlns:a16="http://schemas.microsoft.com/office/drawing/2014/main" id="{53B15E51-37FC-4D47-8380-B45EB991167A}"/>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2723502" y="3977234"/>
            <a:ext cx="2317108" cy="2257239"/>
          </a:xfrm>
          <a:prstGeom prst="rect">
            <a:avLst/>
          </a:prstGeom>
        </p:spPr>
      </p:pic>
      <p:sp>
        <p:nvSpPr>
          <p:cNvPr id="172" name="正方形/長方形 171">
            <a:extLst>
              <a:ext uri="{FF2B5EF4-FFF2-40B4-BE49-F238E27FC236}">
                <a16:creationId xmlns:a16="http://schemas.microsoft.com/office/drawing/2014/main" id="{9D53D8ED-1853-48FC-8E58-B3F6D39D2D6C}"/>
              </a:ext>
            </a:extLst>
          </p:cNvPr>
          <p:cNvSpPr/>
          <p:nvPr/>
        </p:nvSpPr>
        <p:spPr>
          <a:xfrm>
            <a:off x="881472" y="6246220"/>
            <a:ext cx="3968960" cy="646331"/>
          </a:xfrm>
          <a:prstGeom prst="rect">
            <a:avLst/>
          </a:prstGeom>
        </p:spPr>
        <p:txBody>
          <a:bodyPr wrap="square">
            <a:spAutoFit/>
          </a:bodyPr>
          <a:lstStyle/>
          <a:p>
            <a:r>
              <a:rPr lang="en-US" altLang="ja-JP" dirty="0"/>
              <a:t>The results were in good agreement with predictions from the simulations.</a:t>
            </a:r>
            <a:endParaRPr lang="ja-JP" altLang="en-US" dirty="0"/>
          </a:p>
        </p:txBody>
      </p:sp>
      <p:sp>
        <p:nvSpPr>
          <p:cNvPr id="107" name="正方形/長方形 106">
            <a:extLst>
              <a:ext uri="{FF2B5EF4-FFF2-40B4-BE49-F238E27FC236}">
                <a16:creationId xmlns:a16="http://schemas.microsoft.com/office/drawing/2014/main" id="{EE294B6A-C9C4-4D6F-8C8D-E9423CE76C7C}"/>
              </a:ext>
            </a:extLst>
          </p:cNvPr>
          <p:cNvSpPr/>
          <p:nvPr/>
        </p:nvSpPr>
        <p:spPr>
          <a:xfrm>
            <a:off x="5764434" y="2720540"/>
            <a:ext cx="1905490" cy="338554"/>
          </a:xfrm>
          <a:prstGeom prst="rect">
            <a:avLst/>
          </a:prstGeom>
          <a:solidFill>
            <a:schemeClr val="bg1"/>
          </a:solidFill>
          <a:ln>
            <a:solidFill>
              <a:schemeClr val="tx1"/>
            </a:solidFill>
          </a:ln>
        </p:spPr>
        <p:txBody>
          <a:bodyPr wrap="square">
            <a:spAutoFit/>
          </a:bodyPr>
          <a:lstStyle/>
          <a:p>
            <a:r>
              <a:rPr lang="en-US" altLang="ja-JP" sz="1600" dirty="0"/>
              <a:t>Thermal equilibrium</a:t>
            </a:r>
            <a:endParaRPr lang="ja-JP" altLang="en-US" sz="1600" dirty="0"/>
          </a:p>
        </p:txBody>
      </p:sp>
      <p:sp>
        <p:nvSpPr>
          <p:cNvPr id="108" name="スライド番号プレースホルダー 5">
            <a:extLst>
              <a:ext uri="{FF2B5EF4-FFF2-40B4-BE49-F238E27FC236}">
                <a16:creationId xmlns:a16="http://schemas.microsoft.com/office/drawing/2014/main" id="{16C9A887-1D2D-4F96-80AE-89A19CFC47CD}"/>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13</a:t>
            </a:fld>
            <a:endParaRPr kumimoji="1" lang="ja-JP" altLang="en-US" dirty="0">
              <a:solidFill>
                <a:schemeClr val="bg1"/>
              </a:solidFill>
            </a:endParaRPr>
          </a:p>
        </p:txBody>
      </p:sp>
    </p:spTree>
    <p:extLst>
      <p:ext uri="{BB962C8B-B14F-4D97-AF65-F5344CB8AC3E}">
        <p14:creationId xmlns:p14="http://schemas.microsoft.com/office/powerpoint/2010/main" val="3365761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7883A1-1A95-42C6-B40C-5865FF727A49}"/>
              </a:ext>
            </a:extLst>
          </p:cNvPr>
          <p:cNvSpPr>
            <a:spLocks noGrp="1"/>
          </p:cNvSpPr>
          <p:nvPr>
            <p:ph type="title"/>
          </p:nvPr>
        </p:nvSpPr>
        <p:spPr>
          <a:xfrm>
            <a:off x="949269" y="256940"/>
            <a:ext cx="7633742" cy="1492132"/>
          </a:xfrm>
        </p:spPr>
        <p:txBody>
          <a:bodyPr>
            <a:normAutofit fontScale="90000"/>
          </a:bodyPr>
          <a:lstStyle/>
          <a:p>
            <a:r>
              <a:rPr lang="en-US" altLang="ja-JP" sz="4400" dirty="0"/>
              <a:t>MLF 2</a:t>
            </a:r>
            <a:r>
              <a:rPr lang="en-US" altLang="ja-JP" sz="4400" baseline="30000" dirty="0"/>
              <a:t>nd</a:t>
            </a:r>
            <a:r>
              <a:rPr lang="en-US" altLang="ja-JP" sz="4400" dirty="0"/>
              <a:t> Target Station (TS2)</a:t>
            </a:r>
            <a:br>
              <a:rPr lang="en-US" altLang="ja-JP" sz="4400" dirty="0"/>
            </a:br>
            <a:r>
              <a:rPr lang="en-US" altLang="ja-JP" sz="3100" dirty="0"/>
              <a:t>Proposal of Future Project was submitted</a:t>
            </a:r>
            <a:endParaRPr kumimoji="1" lang="ja-JP" altLang="en-US" sz="3100" dirty="0"/>
          </a:p>
        </p:txBody>
      </p:sp>
      <p:pic>
        <p:nvPicPr>
          <p:cNvPr id="4" name="Picture 2">
            <a:extLst>
              <a:ext uri="{FF2B5EF4-FFF2-40B4-BE49-F238E27FC236}">
                <a16:creationId xmlns:a16="http://schemas.microsoft.com/office/drawing/2014/main" id="{36A6D387-7815-4820-B10D-6DACE8C57DC8}"/>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6200000">
            <a:off x="1198572" y="940890"/>
            <a:ext cx="2971867" cy="42260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正方形/長方形 4">
            <a:extLst>
              <a:ext uri="{FF2B5EF4-FFF2-40B4-BE49-F238E27FC236}">
                <a16:creationId xmlns:a16="http://schemas.microsoft.com/office/drawing/2014/main" id="{4AF4AF11-C213-4F33-9C7D-899F9BBEA829}"/>
              </a:ext>
            </a:extLst>
          </p:cNvPr>
          <p:cNvSpPr/>
          <p:nvPr/>
        </p:nvSpPr>
        <p:spPr>
          <a:xfrm>
            <a:off x="1848366" y="1913950"/>
            <a:ext cx="1367481" cy="766119"/>
          </a:xfrm>
          <a:prstGeom prst="rect">
            <a:avLst/>
          </a:prstGeom>
          <a:noFill/>
          <a:ln w="38100" cap="rnd" cmpd="sng" algn="ctr">
            <a:solidFill>
              <a:srgbClr val="FF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Garamond" panose="02020404030301010803"/>
              <a:ea typeface="ＭＳ Ｐ明朝" panose="02020600040205080304" pitchFamily="18" charset="-128"/>
              <a:cs typeface="+mn-cs"/>
            </a:endParaRPr>
          </a:p>
        </p:txBody>
      </p:sp>
      <p:sp>
        <p:nvSpPr>
          <p:cNvPr id="6" name="正方形/長方形 5">
            <a:extLst>
              <a:ext uri="{FF2B5EF4-FFF2-40B4-BE49-F238E27FC236}">
                <a16:creationId xmlns:a16="http://schemas.microsoft.com/office/drawing/2014/main" id="{19A73F2F-CC44-4DA5-8035-375B0F678A10}"/>
              </a:ext>
            </a:extLst>
          </p:cNvPr>
          <p:cNvSpPr/>
          <p:nvPr/>
        </p:nvSpPr>
        <p:spPr>
          <a:xfrm>
            <a:off x="2692743" y="2906610"/>
            <a:ext cx="1367481" cy="766119"/>
          </a:xfrm>
          <a:prstGeom prst="rect">
            <a:avLst/>
          </a:prstGeom>
          <a:noFill/>
          <a:ln w="38100" cap="rnd" cmpd="sng" algn="ctr">
            <a:solidFill>
              <a:srgbClr val="FF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Garamond" panose="02020404030301010803"/>
              <a:ea typeface="ＭＳ Ｐ明朝" panose="02020600040205080304" pitchFamily="18" charset="-128"/>
              <a:cs typeface="+mn-cs"/>
            </a:endParaRPr>
          </a:p>
        </p:txBody>
      </p:sp>
      <p:cxnSp>
        <p:nvCxnSpPr>
          <p:cNvPr id="7" name="直線コネクタ 6">
            <a:extLst>
              <a:ext uri="{FF2B5EF4-FFF2-40B4-BE49-F238E27FC236}">
                <a16:creationId xmlns:a16="http://schemas.microsoft.com/office/drawing/2014/main" id="{9A6DE0DE-1D21-4B07-90D6-841F9D0B476B}"/>
              </a:ext>
            </a:extLst>
          </p:cNvPr>
          <p:cNvCxnSpPr/>
          <p:nvPr/>
        </p:nvCxnSpPr>
        <p:spPr>
          <a:xfrm>
            <a:off x="571499" y="1913950"/>
            <a:ext cx="733170" cy="383059"/>
          </a:xfrm>
          <a:prstGeom prst="line">
            <a:avLst/>
          </a:prstGeom>
          <a:noFill/>
          <a:ln w="57150" cap="rnd" cmpd="sng" algn="ctr">
            <a:solidFill>
              <a:srgbClr val="00B0F0"/>
            </a:solidFill>
            <a:prstDash val="solid"/>
          </a:ln>
          <a:effectLst/>
        </p:spPr>
      </p:cxnSp>
      <p:cxnSp>
        <p:nvCxnSpPr>
          <p:cNvPr id="8" name="直線コネクタ 7">
            <a:extLst>
              <a:ext uri="{FF2B5EF4-FFF2-40B4-BE49-F238E27FC236}">
                <a16:creationId xmlns:a16="http://schemas.microsoft.com/office/drawing/2014/main" id="{0E64A1BD-34E2-4EFD-8497-10982AB86313}"/>
              </a:ext>
            </a:extLst>
          </p:cNvPr>
          <p:cNvCxnSpPr/>
          <p:nvPr/>
        </p:nvCxnSpPr>
        <p:spPr>
          <a:xfrm>
            <a:off x="1408131" y="2410280"/>
            <a:ext cx="440235" cy="615777"/>
          </a:xfrm>
          <a:prstGeom prst="line">
            <a:avLst/>
          </a:prstGeom>
          <a:noFill/>
          <a:ln w="57150" cap="rnd" cmpd="sng" algn="ctr">
            <a:solidFill>
              <a:srgbClr val="00B0F0"/>
            </a:solidFill>
            <a:prstDash val="solid"/>
          </a:ln>
          <a:effectLst/>
        </p:spPr>
      </p:cxnSp>
      <p:cxnSp>
        <p:nvCxnSpPr>
          <p:cNvPr id="9" name="直線コネクタ 8">
            <a:extLst>
              <a:ext uri="{FF2B5EF4-FFF2-40B4-BE49-F238E27FC236}">
                <a16:creationId xmlns:a16="http://schemas.microsoft.com/office/drawing/2014/main" id="{B802EA09-B115-4E3A-8851-3537DDAD4358}"/>
              </a:ext>
            </a:extLst>
          </p:cNvPr>
          <p:cNvCxnSpPr/>
          <p:nvPr/>
        </p:nvCxnSpPr>
        <p:spPr>
          <a:xfrm>
            <a:off x="1848366" y="3026057"/>
            <a:ext cx="683740" cy="263612"/>
          </a:xfrm>
          <a:prstGeom prst="line">
            <a:avLst/>
          </a:prstGeom>
          <a:noFill/>
          <a:ln w="57150" cap="rnd" cmpd="sng" algn="ctr">
            <a:solidFill>
              <a:srgbClr val="00B0F0"/>
            </a:solidFill>
            <a:prstDash val="solid"/>
          </a:ln>
          <a:effectLst/>
        </p:spPr>
      </p:cxnSp>
      <p:cxnSp>
        <p:nvCxnSpPr>
          <p:cNvPr id="10" name="直線コネクタ 9">
            <a:extLst>
              <a:ext uri="{FF2B5EF4-FFF2-40B4-BE49-F238E27FC236}">
                <a16:creationId xmlns:a16="http://schemas.microsoft.com/office/drawing/2014/main" id="{4B1CDE30-ED9E-4E0B-B70D-2BC6800F17E7}"/>
              </a:ext>
            </a:extLst>
          </p:cNvPr>
          <p:cNvCxnSpPr/>
          <p:nvPr/>
        </p:nvCxnSpPr>
        <p:spPr>
          <a:xfrm flipV="1">
            <a:off x="1418183" y="2280496"/>
            <a:ext cx="1454640" cy="43473"/>
          </a:xfrm>
          <a:prstGeom prst="line">
            <a:avLst/>
          </a:prstGeom>
          <a:noFill/>
          <a:ln w="57150" cap="rnd" cmpd="sng" algn="ctr">
            <a:solidFill>
              <a:srgbClr val="00B0F0"/>
            </a:solidFill>
            <a:prstDash val="solid"/>
            <a:tailEnd type="stealth"/>
          </a:ln>
          <a:effectLst/>
        </p:spPr>
      </p:cxnSp>
      <p:cxnSp>
        <p:nvCxnSpPr>
          <p:cNvPr id="11" name="直線コネクタ 10">
            <a:extLst>
              <a:ext uri="{FF2B5EF4-FFF2-40B4-BE49-F238E27FC236}">
                <a16:creationId xmlns:a16="http://schemas.microsoft.com/office/drawing/2014/main" id="{998785DE-97D8-455B-B89C-ADD663D450B1}"/>
              </a:ext>
            </a:extLst>
          </p:cNvPr>
          <p:cNvCxnSpPr/>
          <p:nvPr/>
        </p:nvCxnSpPr>
        <p:spPr>
          <a:xfrm flipV="1">
            <a:off x="2569176" y="3262710"/>
            <a:ext cx="879145" cy="26959"/>
          </a:xfrm>
          <a:prstGeom prst="line">
            <a:avLst/>
          </a:prstGeom>
          <a:noFill/>
          <a:ln w="57150" cap="rnd" cmpd="sng" algn="ctr">
            <a:solidFill>
              <a:srgbClr val="00B0F0"/>
            </a:solidFill>
            <a:prstDash val="solid"/>
            <a:tailEnd type="stealth"/>
          </a:ln>
          <a:effectLst/>
        </p:spPr>
      </p:cxnSp>
      <p:sp>
        <p:nvSpPr>
          <p:cNvPr id="12" name="正方形/長方形 11">
            <a:extLst>
              <a:ext uri="{FF2B5EF4-FFF2-40B4-BE49-F238E27FC236}">
                <a16:creationId xmlns:a16="http://schemas.microsoft.com/office/drawing/2014/main" id="{BF0766F8-B43A-4FA4-9A3D-798C6EDA0BF2}"/>
              </a:ext>
            </a:extLst>
          </p:cNvPr>
          <p:cNvSpPr/>
          <p:nvPr/>
        </p:nvSpPr>
        <p:spPr>
          <a:xfrm>
            <a:off x="136172" y="1451483"/>
            <a:ext cx="3693943" cy="369332"/>
          </a:xfrm>
          <a:prstGeom prst="rect">
            <a:avLst/>
          </a:prstGeom>
          <a:solidFill>
            <a:sysClr val="window" lastClr="FFFFFF"/>
          </a:solidFill>
          <a:ln>
            <a:solidFill>
              <a:sysClr val="windowText" lastClr="000000"/>
            </a:solidFill>
          </a:ln>
        </p:spPr>
        <p:txBody>
          <a:bodyPr wrap="square">
            <a:spAutoFit/>
          </a:bodyPr>
          <a:lstStyle/>
          <a:p>
            <a:pPr marL="0" marR="0" lvl="0" indent="0" algn="l" defTabSz="914400" rtl="0" eaLnBrk="1" fontAlgn="auto" latinLnBrk="0" hangingPunct="1">
              <a:lnSpc>
                <a:spcPct val="100000"/>
              </a:lnSpc>
              <a:spcBef>
                <a:spcPct val="20000"/>
              </a:spcBef>
              <a:spcAft>
                <a:spcPts val="600"/>
              </a:spcAft>
              <a:buClr>
                <a:srgbClr val="83992A"/>
              </a:buClr>
              <a:buSzPct val="115000"/>
              <a:buFontTx/>
              <a:buNone/>
              <a:tabLst/>
              <a:defRPr/>
            </a:pPr>
            <a:r>
              <a:rPr kumimoji="1" lang="en-US" altLang="ja-JP" sz="1800" b="0" i="0" u="none" strike="noStrike" kern="0" cap="none" spc="0" normalizeH="0" baseline="0" noProof="0" dirty="0">
                <a:ln>
                  <a:noFill/>
                </a:ln>
                <a:solidFill>
                  <a:prstClr val="black">
                    <a:lumMod val="85000"/>
                    <a:lumOff val="15000"/>
                  </a:prstClr>
                </a:solidFill>
                <a:effectLst/>
                <a:uLnTx/>
                <a:uFillTx/>
                <a:latin typeface="Garamond" panose="02020404030301010803"/>
                <a:ea typeface="ＭＳ Ｐ明朝" panose="02020600040205080304" pitchFamily="18" charset="-128"/>
                <a:cs typeface="+mn-cs"/>
              </a:rPr>
              <a:t>Current MLF facility: tandem target</a:t>
            </a:r>
          </a:p>
        </p:txBody>
      </p:sp>
      <p:sp>
        <p:nvSpPr>
          <p:cNvPr id="13" name="正方形/長方形 12">
            <a:extLst>
              <a:ext uri="{FF2B5EF4-FFF2-40B4-BE49-F238E27FC236}">
                <a16:creationId xmlns:a16="http://schemas.microsoft.com/office/drawing/2014/main" id="{75B2B4C5-5ECC-4200-B204-179027F7D16C}"/>
              </a:ext>
            </a:extLst>
          </p:cNvPr>
          <p:cNvSpPr/>
          <p:nvPr/>
        </p:nvSpPr>
        <p:spPr>
          <a:xfrm>
            <a:off x="1106226" y="3843371"/>
            <a:ext cx="3849020" cy="383060"/>
          </a:xfrm>
          <a:prstGeom prst="rect">
            <a:avLst/>
          </a:prstGeom>
          <a:solidFill>
            <a:sysClr val="window" lastClr="FFFFFF"/>
          </a:solidFill>
          <a:ln>
            <a:solidFill>
              <a:sysClr val="windowText" lastClr="000000"/>
            </a:solidFill>
          </a:ln>
        </p:spPr>
        <p:txBody>
          <a:bodyPr wrap="square">
            <a:spAutoFit/>
          </a:bodyPr>
          <a:lstStyle/>
          <a:p>
            <a:pPr marL="0" marR="0" lvl="0" indent="0" algn="l" defTabSz="914400" rtl="0" eaLnBrk="1" fontAlgn="auto" latinLnBrk="0" hangingPunct="1">
              <a:lnSpc>
                <a:spcPct val="100000"/>
              </a:lnSpc>
              <a:spcBef>
                <a:spcPct val="20000"/>
              </a:spcBef>
              <a:spcAft>
                <a:spcPts val="600"/>
              </a:spcAft>
              <a:buClr>
                <a:srgbClr val="83992A"/>
              </a:buClr>
              <a:buSzPct val="115000"/>
              <a:buFontTx/>
              <a:buNone/>
              <a:tabLst/>
              <a:defRPr/>
            </a:pPr>
            <a:r>
              <a:rPr kumimoji="1" lang="en-US" altLang="ja-JP" sz="1800" b="0" i="0" u="none" strike="noStrike" kern="0" cap="none" spc="0" normalizeH="0" baseline="0" noProof="0" dirty="0">
                <a:ln>
                  <a:noFill/>
                </a:ln>
                <a:solidFill>
                  <a:prstClr val="black">
                    <a:lumMod val="85000"/>
                    <a:lumOff val="15000"/>
                  </a:prstClr>
                </a:solidFill>
                <a:effectLst/>
                <a:uLnTx/>
                <a:uFillTx/>
                <a:latin typeface="Garamond" panose="02020404030301010803"/>
                <a:ea typeface="ＭＳ Ｐ明朝" panose="02020600040205080304" pitchFamily="18" charset="-128"/>
                <a:cs typeface="+mn-cs"/>
              </a:rPr>
              <a:t>MLF 2</a:t>
            </a:r>
            <a:r>
              <a:rPr kumimoji="1" lang="en-US" altLang="ja-JP" sz="1800" b="0" i="0" u="none" strike="noStrike" kern="0" cap="none" spc="0" normalizeH="0" baseline="30000" noProof="0" dirty="0">
                <a:ln>
                  <a:noFill/>
                </a:ln>
                <a:solidFill>
                  <a:prstClr val="black">
                    <a:lumMod val="85000"/>
                    <a:lumOff val="15000"/>
                  </a:prstClr>
                </a:solidFill>
                <a:effectLst/>
                <a:uLnTx/>
                <a:uFillTx/>
                <a:latin typeface="Garamond" panose="02020404030301010803"/>
                <a:ea typeface="ＭＳ Ｐ明朝" panose="02020600040205080304" pitchFamily="18" charset="-128"/>
                <a:cs typeface="+mn-cs"/>
              </a:rPr>
              <a:t>nd</a:t>
            </a:r>
            <a:r>
              <a:rPr kumimoji="1" lang="en-US" altLang="ja-JP" sz="1800" b="0" i="0" u="none" strike="noStrike" kern="0" cap="none" spc="0" normalizeH="0" baseline="0" noProof="0" dirty="0">
                <a:ln>
                  <a:noFill/>
                </a:ln>
                <a:solidFill>
                  <a:prstClr val="black">
                    <a:lumMod val="85000"/>
                    <a:lumOff val="15000"/>
                  </a:prstClr>
                </a:solidFill>
                <a:effectLst/>
                <a:uLnTx/>
                <a:uFillTx/>
                <a:latin typeface="Garamond" panose="02020404030301010803"/>
                <a:ea typeface="ＭＳ Ｐ明朝" panose="02020600040205080304" pitchFamily="18" charset="-128"/>
                <a:cs typeface="+mn-cs"/>
              </a:rPr>
              <a:t> target station: common target</a:t>
            </a:r>
          </a:p>
        </p:txBody>
      </p:sp>
      <p:sp>
        <p:nvSpPr>
          <p:cNvPr id="14" name="楕円 13">
            <a:extLst>
              <a:ext uri="{FF2B5EF4-FFF2-40B4-BE49-F238E27FC236}">
                <a16:creationId xmlns:a16="http://schemas.microsoft.com/office/drawing/2014/main" id="{3EC8453F-D517-4662-9545-889F65983475}"/>
              </a:ext>
            </a:extLst>
          </p:cNvPr>
          <p:cNvSpPr/>
          <p:nvPr/>
        </p:nvSpPr>
        <p:spPr>
          <a:xfrm>
            <a:off x="2082595" y="2250016"/>
            <a:ext cx="152400" cy="12978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sp>
        <p:nvSpPr>
          <p:cNvPr id="15" name="楕円 14">
            <a:extLst>
              <a:ext uri="{FF2B5EF4-FFF2-40B4-BE49-F238E27FC236}">
                <a16:creationId xmlns:a16="http://schemas.microsoft.com/office/drawing/2014/main" id="{29B20FD5-B1DA-4095-BD1B-419A5A5B089F}"/>
              </a:ext>
            </a:extLst>
          </p:cNvPr>
          <p:cNvSpPr/>
          <p:nvPr/>
        </p:nvSpPr>
        <p:spPr>
          <a:xfrm>
            <a:off x="2773475" y="2229696"/>
            <a:ext cx="152400" cy="12978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sp>
        <p:nvSpPr>
          <p:cNvPr id="16" name="楕円 15">
            <a:extLst>
              <a:ext uri="{FF2B5EF4-FFF2-40B4-BE49-F238E27FC236}">
                <a16:creationId xmlns:a16="http://schemas.microsoft.com/office/drawing/2014/main" id="{1BF8DF37-4513-4BE8-BBA1-F432504FB769}"/>
              </a:ext>
            </a:extLst>
          </p:cNvPr>
          <p:cNvSpPr/>
          <p:nvPr/>
        </p:nvSpPr>
        <p:spPr>
          <a:xfrm>
            <a:off x="3423714" y="3116677"/>
            <a:ext cx="264161" cy="26443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grpSp>
        <p:nvGrpSpPr>
          <p:cNvPr id="17" name="グループ化 16">
            <a:extLst>
              <a:ext uri="{FF2B5EF4-FFF2-40B4-BE49-F238E27FC236}">
                <a16:creationId xmlns:a16="http://schemas.microsoft.com/office/drawing/2014/main" id="{8541E8B1-1BCB-4618-BFA5-B1687F71E471}"/>
              </a:ext>
            </a:extLst>
          </p:cNvPr>
          <p:cNvGrpSpPr/>
          <p:nvPr/>
        </p:nvGrpSpPr>
        <p:grpSpPr>
          <a:xfrm>
            <a:off x="5106982" y="1532850"/>
            <a:ext cx="3733537" cy="3024518"/>
            <a:chOff x="323528" y="2368293"/>
            <a:chExt cx="4628717" cy="4082872"/>
          </a:xfrm>
        </p:grpSpPr>
        <p:cxnSp>
          <p:nvCxnSpPr>
            <p:cNvPr id="48" name="直線コネクタ 47">
              <a:extLst>
                <a:ext uri="{FF2B5EF4-FFF2-40B4-BE49-F238E27FC236}">
                  <a16:creationId xmlns:a16="http://schemas.microsoft.com/office/drawing/2014/main" id="{C1C66CA7-2884-4570-A9E0-84320C68A5E7}"/>
                </a:ext>
              </a:extLst>
            </p:cNvPr>
            <p:cNvCxnSpPr/>
            <p:nvPr/>
          </p:nvCxnSpPr>
          <p:spPr>
            <a:xfrm>
              <a:off x="323528" y="3313689"/>
              <a:ext cx="2045259" cy="0"/>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83F5FB38-0F6E-4DA6-9576-08689D7E053D}"/>
                </a:ext>
              </a:extLst>
            </p:cNvPr>
            <p:cNvSpPr/>
            <p:nvPr/>
          </p:nvSpPr>
          <p:spPr>
            <a:xfrm>
              <a:off x="539552" y="2737625"/>
              <a:ext cx="144016"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1BEDEEC5-7BDE-43EE-8240-B96A2CED55F0}"/>
                </a:ext>
              </a:extLst>
            </p:cNvPr>
            <p:cNvSpPr/>
            <p:nvPr/>
          </p:nvSpPr>
          <p:spPr>
            <a:xfrm>
              <a:off x="827584" y="2737625"/>
              <a:ext cx="144016"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a:extLst>
                <a:ext uri="{FF2B5EF4-FFF2-40B4-BE49-F238E27FC236}">
                  <a16:creationId xmlns:a16="http://schemas.microsoft.com/office/drawing/2014/main" id="{EDB80A66-0423-4301-A6F9-0B94335AC75B}"/>
                </a:ext>
              </a:extLst>
            </p:cNvPr>
            <p:cNvSpPr/>
            <p:nvPr/>
          </p:nvSpPr>
          <p:spPr>
            <a:xfrm>
              <a:off x="1115616" y="2737625"/>
              <a:ext cx="144016"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a:extLst>
                <a:ext uri="{FF2B5EF4-FFF2-40B4-BE49-F238E27FC236}">
                  <a16:creationId xmlns:a16="http://schemas.microsoft.com/office/drawing/2014/main" id="{7325CBC4-725F-44A8-A401-7019151C81B0}"/>
                </a:ext>
              </a:extLst>
            </p:cNvPr>
            <p:cNvSpPr/>
            <p:nvPr/>
          </p:nvSpPr>
          <p:spPr>
            <a:xfrm>
              <a:off x="1403648" y="2737625"/>
              <a:ext cx="144016"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a:extLst>
                <a:ext uri="{FF2B5EF4-FFF2-40B4-BE49-F238E27FC236}">
                  <a16:creationId xmlns:a16="http://schemas.microsoft.com/office/drawing/2014/main" id="{EFCF555F-92EC-4F9C-9AD3-43384578772E}"/>
                </a:ext>
              </a:extLst>
            </p:cNvPr>
            <p:cNvSpPr/>
            <p:nvPr/>
          </p:nvSpPr>
          <p:spPr>
            <a:xfrm>
              <a:off x="1691680" y="2737625"/>
              <a:ext cx="144016"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a:extLst>
                <a:ext uri="{FF2B5EF4-FFF2-40B4-BE49-F238E27FC236}">
                  <a16:creationId xmlns:a16="http://schemas.microsoft.com/office/drawing/2014/main" id="{388368F5-0ACD-47E9-8A5B-776A8EF135A5}"/>
                </a:ext>
              </a:extLst>
            </p:cNvPr>
            <p:cNvSpPr/>
            <p:nvPr/>
          </p:nvSpPr>
          <p:spPr>
            <a:xfrm>
              <a:off x="1979712" y="2737625"/>
              <a:ext cx="144016"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 name="直線コネクタ 54">
              <a:extLst>
                <a:ext uri="{FF2B5EF4-FFF2-40B4-BE49-F238E27FC236}">
                  <a16:creationId xmlns:a16="http://schemas.microsoft.com/office/drawing/2014/main" id="{8D2E90DF-F33D-47D1-B51F-08FAF1665B74}"/>
                </a:ext>
              </a:extLst>
            </p:cNvPr>
            <p:cNvCxnSpPr/>
            <p:nvPr/>
          </p:nvCxnSpPr>
          <p:spPr>
            <a:xfrm>
              <a:off x="2454910" y="3313689"/>
              <a:ext cx="2045259" cy="0"/>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0D4D18E5-F532-4387-920C-148AE2107B50}"/>
                </a:ext>
              </a:extLst>
            </p:cNvPr>
            <p:cNvSpPr/>
            <p:nvPr/>
          </p:nvSpPr>
          <p:spPr>
            <a:xfrm>
              <a:off x="2670934" y="2737626"/>
              <a:ext cx="56681"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a:extLst>
                <a:ext uri="{FF2B5EF4-FFF2-40B4-BE49-F238E27FC236}">
                  <a16:creationId xmlns:a16="http://schemas.microsoft.com/office/drawing/2014/main" id="{95545CFC-DA8D-4A75-81ED-B5D3B335175E}"/>
                </a:ext>
              </a:extLst>
            </p:cNvPr>
            <p:cNvSpPr txBox="1"/>
            <p:nvPr/>
          </p:nvSpPr>
          <p:spPr>
            <a:xfrm>
              <a:off x="611559" y="3414915"/>
              <a:ext cx="1755227" cy="872498"/>
            </a:xfrm>
            <a:prstGeom prst="rect">
              <a:avLst/>
            </a:prstGeom>
            <a:noFill/>
          </p:spPr>
          <p:txBody>
            <a:bodyPr wrap="none" rtlCol="0">
              <a:spAutoFit/>
            </a:bodyPr>
            <a:lstStyle/>
            <a:p>
              <a:r>
                <a:rPr kumimoji="1" lang="en-US" altLang="ja-JP" dirty="0"/>
                <a:t>1.5MW 25Hz</a:t>
              </a:r>
            </a:p>
            <a:p>
              <a:r>
                <a:rPr kumimoji="1" lang="en-US" altLang="ja-JP" dirty="0"/>
                <a:t>Double pulse</a:t>
              </a:r>
              <a:endParaRPr kumimoji="1" lang="ja-JP" altLang="en-US" dirty="0"/>
            </a:p>
          </p:txBody>
        </p:sp>
        <p:sp>
          <p:nvSpPr>
            <p:cNvPr id="58" name="テキスト ボックス 57">
              <a:extLst>
                <a:ext uri="{FF2B5EF4-FFF2-40B4-BE49-F238E27FC236}">
                  <a16:creationId xmlns:a16="http://schemas.microsoft.com/office/drawing/2014/main" id="{B6AA0633-B902-4E53-AAE4-EA163335BD00}"/>
                </a:ext>
              </a:extLst>
            </p:cNvPr>
            <p:cNvSpPr txBox="1"/>
            <p:nvPr/>
          </p:nvSpPr>
          <p:spPr>
            <a:xfrm>
              <a:off x="2605913" y="3445801"/>
              <a:ext cx="1882417" cy="872498"/>
            </a:xfrm>
            <a:prstGeom prst="rect">
              <a:avLst/>
            </a:prstGeom>
            <a:noFill/>
          </p:spPr>
          <p:txBody>
            <a:bodyPr wrap="none" rtlCol="0">
              <a:spAutoFit/>
            </a:bodyPr>
            <a:lstStyle/>
            <a:p>
              <a:r>
                <a:rPr kumimoji="1" lang="en-US" altLang="ja-JP" dirty="0"/>
                <a:t>0.75MW 25Hz</a:t>
              </a:r>
            </a:p>
            <a:p>
              <a:r>
                <a:rPr kumimoji="1" lang="en-US" altLang="ja-JP" dirty="0"/>
                <a:t>Single pulse</a:t>
              </a:r>
              <a:endParaRPr kumimoji="1" lang="ja-JP" altLang="en-US" dirty="0"/>
            </a:p>
          </p:txBody>
        </p:sp>
        <p:sp>
          <p:nvSpPr>
            <p:cNvPr id="59" name="テキスト ボックス 58">
              <a:extLst>
                <a:ext uri="{FF2B5EF4-FFF2-40B4-BE49-F238E27FC236}">
                  <a16:creationId xmlns:a16="http://schemas.microsoft.com/office/drawing/2014/main" id="{1A9E78BF-3B0B-46BB-BE59-91BB6EC52B7F}"/>
                </a:ext>
              </a:extLst>
            </p:cNvPr>
            <p:cNvSpPr txBox="1"/>
            <p:nvPr/>
          </p:nvSpPr>
          <p:spPr>
            <a:xfrm>
              <a:off x="339533" y="2368293"/>
              <a:ext cx="536878" cy="369332"/>
            </a:xfrm>
            <a:prstGeom prst="rect">
              <a:avLst/>
            </a:prstGeom>
            <a:noFill/>
          </p:spPr>
          <p:txBody>
            <a:bodyPr wrap="none" rtlCol="0">
              <a:spAutoFit/>
            </a:bodyPr>
            <a:lstStyle/>
            <a:p>
              <a:r>
                <a:rPr kumimoji="1" lang="en-US" altLang="ja-JP" dirty="0"/>
                <a:t>RCS</a:t>
              </a:r>
              <a:endParaRPr lang="en-US" altLang="ja-JP" dirty="0"/>
            </a:p>
          </p:txBody>
        </p:sp>
        <p:sp>
          <p:nvSpPr>
            <p:cNvPr id="60" name="テキスト ボックス 59">
              <a:extLst>
                <a:ext uri="{FF2B5EF4-FFF2-40B4-BE49-F238E27FC236}">
                  <a16:creationId xmlns:a16="http://schemas.microsoft.com/office/drawing/2014/main" id="{1FE0F6F2-7B0F-492A-9105-3386F81EB330}"/>
                </a:ext>
              </a:extLst>
            </p:cNvPr>
            <p:cNvSpPr txBox="1"/>
            <p:nvPr/>
          </p:nvSpPr>
          <p:spPr>
            <a:xfrm>
              <a:off x="2525867" y="2384299"/>
              <a:ext cx="518540" cy="369332"/>
            </a:xfrm>
            <a:prstGeom prst="rect">
              <a:avLst/>
            </a:prstGeom>
            <a:noFill/>
          </p:spPr>
          <p:txBody>
            <a:bodyPr wrap="none" rtlCol="0">
              <a:spAutoFit/>
            </a:bodyPr>
            <a:lstStyle/>
            <a:p>
              <a:r>
                <a:rPr lang="en-US" altLang="ja-JP" dirty="0"/>
                <a:t>TS1</a:t>
              </a:r>
            </a:p>
          </p:txBody>
        </p:sp>
        <p:sp>
          <p:nvSpPr>
            <p:cNvPr id="61" name="下矢印 53">
              <a:extLst>
                <a:ext uri="{FF2B5EF4-FFF2-40B4-BE49-F238E27FC236}">
                  <a16:creationId xmlns:a16="http://schemas.microsoft.com/office/drawing/2014/main" id="{FB910D7A-C17C-4D31-91AA-B2B6925A2412}"/>
                </a:ext>
              </a:extLst>
            </p:cNvPr>
            <p:cNvSpPr/>
            <p:nvPr/>
          </p:nvSpPr>
          <p:spPr>
            <a:xfrm>
              <a:off x="1499440" y="4413297"/>
              <a:ext cx="276309" cy="360040"/>
            </a:xfrm>
            <a:prstGeom prst="down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下矢印 54">
              <a:extLst>
                <a:ext uri="{FF2B5EF4-FFF2-40B4-BE49-F238E27FC236}">
                  <a16:creationId xmlns:a16="http://schemas.microsoft.com/office/drawing/2014/main" id="{B8FC72FA-6582-4FAF-87B7-6A044E60FF71}"/>
                </a:ext>
              </a:extLst>
            </p:cNvPr>
            <p:cNvSpPr/>
            <p:nvPr/>
          </p:nvSpPr>
          <p:spPr>
            <a:xfrm>
              <a:off x="2238886" y="2872349"/>
              <a:ext cx="276309" cy="360040"/>
            </a:xfrm>
            <a:prstGeom prst="downArrow">
              <a:avLst/>
            </a:prstGeom>
            <a:solidFill>
              <a:srgbClr val="92D050"/>
            </a:solidFill>
            <a:ln>
              <a:solidFill>
                <a:srgbClr val="92D050"/>
              </a:solid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4" name="グループ化 63">
              <a:extLst>
                <a:ext uri="{FF2B5EF4-FFF2-40B4-BE49-F238E27FC236}">
                  <a16:creationId xmlns:a16="http://schemas.microsoft.com/office/drawing/2014/main" id="{20940600-7638-4388-A286-ABD7A68BC05B}"/>
                </a:ext>
              </a:extLst>
            </p:cNvPr>
            <p:cNvGrpSpPr/>
            <p:nvPr/>
          </p:nvGrpSpPr>
          <p:grpSpPr>
            <a:xfrm>
              <a:off x="572328" y="4346763"/>
              <a:ext cx="4379917" cy="2104402"/>
              <a:chOff x="2607310" y="2409332"/>
              <a:chExt cx="4379917" cy="2104402"/>
            </a:xfrm>
          </p:grpSpPr>
          <p:cxnSp>
            <p:nvCxnSpPr>
              <p:cNvPr id="65" name="直線コネクタ 64">
                <a:extLst>
                  <a:ext uri="{FF2B5EF4-FFF2-40B4-BE49-F238E27FC236}">
                    <a16:creationId xmlns:a16="http://schemas.microsoft.com/office/drawing/2014/main" id="{FABAABBD-5C5A-450E-8DF6-161A79FA0C0A}"/>
                  </a:ext>
                </a:extLst>
              </p:cNvPr>
              <p:cNvCxnSpPr/>
              <p:nvPr/>
            </p:nvCxnSpPr>
            <p:spPr>
              <a:xfrm>
                <a:off x="2607310" y="3466089"/>
                <a:ext cx="2045259" cy="0"/>
              </a:xfrm>
              <a:prstGeom prst="line">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6" name="テキスト ボックス 65">
                <a:extLst>
                  <a:ext uri="{FF2B5EF4-FFF2-40B4-BE49-F238E27FC236}">
                    <a16:creationId xmlns:a16="http://schemas.microsoft.com/office/drawing/2014/main" id="{F266147C-4B7C-403A-8D91-0470A8B39A73}"/>
                  </a:ext>
                </a:extLst>
              </p:cNvPr>
              <p:cNvSpPr txBox="1"/>
              <p:nvPr/>
            </p:nvSpPr>
            <p:spPr>
              <a:xfrm>
                <a:off x="4568939" y="2574803"/>
                <a:ext cx="2099038" cy="872497"/>
              </a:xfrm>
              <a:prstGeom prst="rect">
                <a:avLst/>
              </a:prstGeom>
              <a:noFill/>
            </p:spPr>
            <p:txBody>
              <a:bodyPr wrap="none" rtlCol="0">
                <a:spAutoFit/>
              </a:bodyPr>
              <a:lstStyle/>
              <a:p>
                <a:r>
                  <a:rPr kumimoji="1" lang="en-US" altLang="ja-JP" dirty="0">
                    <a:solidFill>
                      <a:srgbClr val="FF0000"/>
                    </a:solidFill>
                  </a:rPr>
                  <a:t>0.75MW 12.5Hz</a:t>
                </a:r>
              </a:p>
              <a:p>
                <a:r>
                  <a:rPr kumimoji="1" lang="en-US" altLang="ja-JP" dirty="0">
                    <a:solidFill>
                      <a:srgbClr val="FF0000"/>
                    </a:solidFill>
                  </a:rPr>
                  <a:t>Single pulse</a:t>
                </a:r>
                <a:endParaRPr kumimoji="1" lang="ja-JP" altLang="en-US" dirty="0">
                  <a:solidFill>
                    <a:srgbClr val="FF0000"/>
                  </a:solidFill>
                </a:endParaRPr>
              </a:p>
            </p:txBody>
          </p:sp>
          <p:sp>
            <p:nvSpPr>
              <p:cNvPr id="67" name="テキスト ボックス 66">
                <a:extLst>
                  <a:ext uri="{FF2B5EF4-FFF2-40B4-BE49-F238E27FC236}">
                    <a16:creationId xmlns:a16="http://schemas.microsoft.com/office/drawing/2014/main" id="{EC1E3FC3-E608-49AD-B5FD-0AEE74B0FE65}"/>
                  </a:ext>
                </a:extLst>
              </p:cNvPr>
              <p:cNvSpPr txBox="1"/>
              <p:nvPr/>
            </p:nvSpPr>
            <p:spPr>
              <a:xfrm>
                <a:off x="2668011" y="2409332"/>
                <a:ext cx="518540" cy="369332"/>
              </a:xfrm>
              <a:prstGeom prst="rect">
                <a:avLst/>
              </a:prstGeom>
              <a:noFill/>
            </p:spPr>
            <p:txBody>
              <a:bodyPr wrap="none" rtlCol="0">
                <a:spAutoFit/>
              </a:bodyPr>
              <a:lstStyle/>
              <a:p>
                <a:r>
                  <a:rPr lang="en-US" altLang="ja-JP" dirty="0">
                    <a:solidFill>
                      <a:srgbClr val="FF0000"/>
                    </a:solidFill>
                  </a:rPr>
                  <a:t>TS2</a:t>
                </a:r>
              </a:p>
            </p:txBody>
          </p:sp>
          <p:sp>
            <p:nvSpPr>
              <p:cNvPr id="79" name="テキスト ボックス 78">
                <a:extLst>
                  <a:ext uri="{FF2B5EF4-FFF2-40B4-BE49-F238E27FC236}">
                    <a16:creationId xmlns:a16="http://schemas.microsoft.com/office/drawing/2014/main" id="{6D9081CE-78FA-4647-AA04-7AA65B3A1205}"/>
                  </a:ext>
                </a:extLst>
              </p:cNvPr>
              <p:cNvSpPr txBox="1"/>
              <p:nvPr/>
            </p:nvSpPr>
            <p:spPr>
              <a:xfrm>
                <a:off x="2642952" y="3641236"/>
                <a:ext cx="4344275" cy="872498"/>
              </a:xfrm>
              <a:prstGeom prst="rect">
                <a:avLst/>
              </a:prstGeom>
              <a:noFill/>
            </p:spPr>
            <p:txBody>
              <a:bodyPr wrap="square" rtlCol="0">
                <a:spAutoFit/>
              </a:bodyPr>
              <a:lstStyle/>
              <a:p>
                <a:r>
                  <a:rPr kumimoji="1" lang="en-US" altLang="ja-JP" dirty="0"/>
                  <a:t>One of the plans for time structure</a:t>
                </a:r>
              </a:p>
              <a:p>
                <a:r>
                  <a:rPr kumimoji="1" lang="en-US" altLang="ja-JP" dirty="0">
                    <a:solidFill>
                      <a:srgbClr val="FF0000"/>
                    </a:solidFill>
                  </a:rPr>
                  <a:t> --Science by higher peak intensity</a:t>
                </a:r>
                <a:endParaRPr kumimoji="1" lang="ja-JP" altLang="en-US" dirty="0">
                  <a:solidFill>
                    <a:srgbClr val="FF0000"/>
                  </a:solidFill>
                </a:endParaRPr>
              </a:p>
            </p:txBody>
          </p:sp>
        </p:grpSp>
      </p:grpSp>
      <p:sp>
        <p:nvSpPr>
          <p:cNvPr id="68" name="正方形/長方形 67">
            <a:extLst>
              <a:ext uri="{FF2B5EF4-FFF2-40B4-BE49-F238E27FC236}">
                <a16:creationId xmlns:a16="http://schemas.microsoft.com/office/drawing/2014/main" id="{CE2BE5AD-88B8-4A48-894B-C88ACE3D7BF0}"/>
              </a:ext>
            </a:extLst>
          </p:cNvPr>
          <p:cNvSpPr/>
          <p:nvPr/>
        </p:nvSpPr>
        <p:spPr>
          <a:xfrm>
            <a:off x="7230628" y="1788004"/>
            <a:ext cx="45719" cy="426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a:extLst>
              <a:ext uri="{FF2B5EF4-FFF2-40B4-BE49-F238E27FC236}">
                <a16:creationId xmlns:a16="http://schemas.microsoft.com/office/drawing/2014/main" id="{66FD7B11-5D0A-4322-8E7F-3413C94395EB}"/>
              </a:ext>
            </a:extLst>
          </p:cNvPr>
          <p:cNvSpPr/>
          <p:nvPr/>
        </p:nvSpPr>
        <p:spPr>
          <a:xfrm>
            <a:off x="7483547" y="1788004"/>
            <a:ext cx="45719" cy="426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a:extLst>
              <a:ext uri="{FF2B5EF4-FFF2-40B4-BE49-F238E27FC236}">
                <a16:creationId xmlns:a16="http://schemas.microsoft.com/office/drawing/2014/main" id="{FB8B4D37-000C-4393-A102-2F5323BFA0B6}"/>
              </a:ext>
            </a:extLst>
          </p:cNvPr>
          <p:cNvSpPr/>
          <p:nvPr/>
        </p:nvSpPr>
        <p:spPr>
          <a:xfrm>
            <a:off x="7736467" y="1778277"/>
            <a:ext cx="45719" cy="426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a:extLst>
              <a:ext uri="{FF2B5EF4-FFF2-40B4-BE49-F238E27FC236}">
                <a16:creationId xmlns:a16="http://schemas.microsoft.com/office/drawing/2014/main" id="{D868B486-964F-4365-B763-FEA154C7EBA7}"/>
              </a:ext>
            </a:extLst>
          </p:cNvPr>
          <p:cNvSpPr/>
          <p:nvPr/>
        </p:nvSpPr>
        <p:spPr>
          <a:xfrm>
            <a:off x="7969931" y="1788004"/>
            <a:ext cx="45719" cy="426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a:extLst>
              <a:ext uri="{FF2B5EF4-FFF2-40B4-BE49-F238E27FC236}">
                <a16:creationId xmlns:a16="http://schemas.microsoft.com/office/drawing/2014/main" id="{8454F363-5BE3-48F7-9055-CB389DC70A4D}"/>
              </a:ext>
            </a:extLst>
          </p:cNvPr>
          <p:cNvSpPr/>
          <p:nvPr/>
        </p:nvSpPr>
        <p:spPr>
          <a:xfrm>
            <a:off x="8222850" y="1797732"/>
            <a:ext cx="45719" cy="426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a:extLst>
              <a:ext uri="{FF2B5EF4-FFF2-40B4-BE49-F238E27FC236}">
                <a16:creationId xmlns:a16="http://schemas.microsoft.com/office/drawing/2014/main" id="{F70796D5-6CB7-4601-B236-1610D72F5983}"/>
              </a:ext>
            </a:extLst>
          </p:cNvPr>
          <p:cNvSpPr/>
          <p:nvPr/>
        </p:nvSpPr>
        <p:spPr>
          <a:xfrm>
            <a:off x="5528287" y="3311053"/>
            <a:ext cx="45719" cy="426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正方形/長方形 73">
            <a:extLst>
              <a:ext uri="{FF2B5EF4-FFF2-40B4-BE49-F238E27FC236}">
                <a16:creationId xmlns:a16="http://schemas.microsoft.com/office/drawing/2014/main" id="{BAF2B12C-95A0-48BA-8A9A-52968A53AAE2}"/>
              </a:ext>
            </a:extLst>
          </p:cNvPr>
          <p:cNvSpPr/>
          <p:nvPr/>
        </p:nvSpPr>
        <p:spPr>
          <a:xfrm>
            <a:off x="5752024" y="3301325"/>
            <a:ext cx="45719" cy="426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a:extLst>
              <a:ext uri="{FF2B5EF4-FFF2-40B4-BE49-F238E27FC236}">
                <a16:creationId xmlns:a16="http://schemas.microsoft.com/office/drawing/2014/main" id="{4CE64536-EF79-480A-8BA9-6318ABBFBCD3}"/>
              </a:ext>
            </a:extLst>
          </p:cNvPr>
          <p:cNvSpPr/>
          <p:nvPr/>
        </p:nvSpPr>
        <p:spPr>
          <a:xfrm>
            <a:off x="6004943" y="3311053"/>
            <a:ext cx="45719" cy="426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正方形/長方形 75">
            <a:extLst>
              <a:ext uri="{FF2B5EF4-FFF2-40B4-BE49-F238E27FC236}">
                <a16:creationId xmlns:a16="http://schemas.microsoft.com/office/drawing/2014/main" id="{0BD72CA7-3704-4AA9-8F6E-51552F443CD9}"/>
              </a:ext>
            </a:extLst>
          </p:cNvPr>
          <p:cNvSpPr/>
          <p:nvPr/>
        </p:nvSpPr>
        <p:spPr>
          <a:xfrm>
            <a:off x="6238407" y="3301326"/>
            <a:ext cx="45719" cy="426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正方形/長方形 76">
            <a:extLst>
              <a:ext uri="{FF2B5EF4-FFF2-40B4-BE49-F238E27FC236}">
                <a16:creationId xmlns:a16="http://schemas.microsoft.com/office/drawing/2014/main" id="{CCDC635A-BD8A-4665-928E-0A373A7025EA}"/>
              </a:ext>
            </a:extLst>
          </p:cNvPr>
          <p:cNvSpPr/>
          <p:nvPr/>
        </p:nvSpPr>
        <p:spPr>
          <a:xfrm>
            <a:off x="6442688" y="3311053"/>
            <a:ext cx="45719" cy="426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正方形/長方形 77">
            <a:extLst>
              <a:ext uri="{FF2B5EF4-FFF2-40B4-BE49-F238E27FC236}">
                <a16:creationId xmlns:a16="http://schemas.microsoft.com/office/drawing/2014/main" id="{27C51E9E-25ED-48C1-81F4-F3FF982C2E81}"/>
              </a:ext>
            </a:extLst>
          </p:cNvPr>
          <p:cNvSpPr/>
          <p:nvPr/>
        </p:nvSpPr>
        <p:spPr>
          <a:xfrm>
            <a:off x="6656696" y="3311053"/>
            <a:ext cx="45719" cy="4267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0" name="Grafik 3" descr="3pgk_mode9.gif">
            <a:extLst>
              <a:ext uri="{FF2B5EF4-FFF2-40B4-BE49-F238E27FC236}">
                <a16:creationId xmlns:a16="http://schemas.microsoft.com/office/drawing/2014/main" id="{77DE4EFF-479B-420A-B1C3-7A634009AF33}"/>
              </a:ext>
            </a:extLst>
          </p:cNvPr>
          <p:cNvPicPr>
            <a:picLocks noChangeAspect="1"/>
          </p:cNvPicPr>
          <p:nvPr/>
        </p:nvPicPr>
        <p:blipFill>
          <a:blip r:embed="rId3" cstate="print">
            <a:alphaModFix amt="60000"/>
            <a:extLst>
              <a:ext uri="{28A0092B-C50C-407E-A947-70E740481C1C}">
                <a14:useLocalDpi xmlns:a14="http://schemas.microsoft.com/office/drawing/2010/main"/>
              </a:ext>
            </a:extLst>
          </a:blip>
          <a:srcRect/>
          <a:stretch>
            <a:fillRect/>
          </a:stretch>
        </p:blipFill>
        <p:spPr bwMode="auto">
          <a:xfrm>
            <a:off x="4719416" y="5038502"/>
            <a:ext cx="1201295" cy="1441555"/>
          </a:xfrm>
          <a:prstGeom prst="rect">
            <a:avLst/>
          </a:prstGeom>
          <a:noFill/>
          <a:ln w="9525">
            <a:noFill/>
            <a:miter lim="800000"/>
            <a:headEnd/>
            <a:tailEnd/>
          </a:ln>
          <a:effectLst>
            <a:softEdge rad="152400"/>
          </a:effectLst>
        </p:spPr>
      </p:pic>
      <p:pic>
        <p:nvPicPr>
          <p:cNvPr id="81" name="図 80">
            <a:extLst>
              <a:ext uri="{FF2B5EF4-FFF2-40B4-BE49-F238E27FC236}">
                <a16:creationId xmlns:a16="http://schemas.microsoft.com/office/drawing/2014/main" id="{19DECCF1-006E-47CC-841D-99A6E92F5B56}"/>
              </a:ext>
            </a:extLst>
          </p:cNvPr>
          <p:cNvPicPr>
            <a:picLocks noChangeAspect="1"/>
          </p:cNvPicPr>
          <p:nvPr/>
        </p:nvPicPr>
        <p:blipFill>
          <a:blip r:embed="rId4" cstate="print">
            <a:alphaModFix amt="54000"/>
            <a:extLst>
              <a:ext uri="{28A0092B-C50C-407E-A947-70E740481C1C}">
                <a14:useLocalDpi xmlns:a14="http://schemas.microsoft.com/office/drawing/2010/main"/>
              </a:ext>
            </a:extLst>
          </a:blip>
          <a:stretch>
            <a:fillRect/>
          </a:stretch>
        </p:blipFill>
        <p:spPr>
          <a:xfrm>
            <a:off x="702524" y="4509153"/>
            <a:ext cx="1176240" cy="1117089"/>
          </a:xfrm>
          <a:prstGeom prst="rect">
            <a:avLst/>
          </a:prstGeom>
          <a:effectLst>
            <a:softEdge rad="127000"/>
          </a:effectLst>
        </p:spPr>
      </p:pic>
      <p:sp>
        <p:nvSpPr>
          <p:cNvPr id="82" name="テキスト ボックス 81">
            <a:extLst>
              <a:ext uri="{FF2B5EF4-FFF2-40B4-BE49-F238E27FC236}">
                <a16:creationId xmlns:a16="http://schemas.microsoft.com/office/drawing/2014/main" id="{C5666154-D383-4C5A-A4B1-5D03A7D10743}"/>
              </a:ext>
            </a:extLst>
          </p:cNvPr>
          <p:cNvSpPr txBox="1"/>
          <p:nvPr/>
        </p:nvSpPr>
        <p:spPr>
          <a:xfrm>
            <a:off x="650345" y="4639359"/>
            <a:ext cx="3481755" cy="923330"/>
          </a:xfrm>
          <a:prstGeom prst="rect">
            <a:avLst/>
          </a:prstGeom>
          <a:solidFill>
            <a:schemeClr val="accent2">
              <a:lumMod val="20000"/>
              <a:lumOff val="80000"/>
              <a:alpha val="45000"/>
            </a:schemeClr>
          </a:solidFill>
          <a:ln w="28575">
            <a:solidFill>
              <a:srgbClr val="FFC000"/>
            </a:solidFill>
          </a:ln>
        </p:spPr>
        <p:txBody>
          <a:bodyPr wrap="square" rtlCol="0">
            <a:spAutoFit/>
          </a:bodyPr>
          <a:lstStyle/>
          <a:p>
            <a:pPr algn="ctr"/>
            <a:r>
              <a:rPr kumimoji="1" lang="en-US" altLang="ja-JP" dirty="0"/>
              <a:t>Extreme</a:t>
            </a:r>
            <a:r>
              <a:rPr kumimoji="1" lang="ja-JP" altLang="en-US" dirty="0"/>
              <a:t> </a:t>
            </a:r>
            <a:r>
              <a:rPr kumimoji="1" lang="en-US" altLang="ja-JP" dirty="0"/>
              <a:t>Condition</a:t>
            </a:r>
            <a:r>
              <a:rPr kumimoji="1" lang="ja-JP" altLang="en-US" dirty="0"/>
              <a:t> </a:t>
            </a:r>
            <a:endParaRPr kumimoji="1" lang="en-US" altLang="ja-JP" dirty="0"/>
          </a:p>
          <a:p>
            <a:pPr algn="ctr"/>
            <a:r>
              <a:rPr kumimoji="1" lang="en-US" altLang="ja-JP" dirty="0"/>
              <a:t>(High pressure,</a:t>
            </a:r>
            <a:r>
              <a:rPr kumimoji="1" lang="ja-JP" altLang="en-US" dirty="0"/>
              <a:t> </a:t>
            </a:r>
            <a:r>
              <a:rPr kumimoji="1" lang="en-US" altLang="ja-JP" dirty="0"/>
              <a:t>High</a:t>
            </a:r>
            <a:r>
              <a:rPr kumimoji="1" lang="ja-JP" altLang="en-US" dirty="0"/>
              <a:t> </a:t>
            </a:r>
            <a:r>
              <a:rPr kumimoji="1" lang="en-US" altLang="ja-JP" dirty="0"/>
              <a:t>external field)</a:t>
            </a:r>
          </a:p>
          <a:p>
            <a:pPr algn="ctr"/>
            <a:r>
              <a:rPr kumimoji="1" lang="en-US" altLang="ja-JP" dirty="0">
                <a:solidFill>
                  <a:srgbClr val="0070C0"/>
                </a:solidFill>
              </a:rPr>
              <a:t>Muon Micro Beam</a:t>
            </a:r>
            <a:r>
              <a:rPr kumimoji="1" lang="ja-JP" altLang="en-US" dirty="0"/>
              <a:t>：</a:t>
            </a:r>
            <a:r>
              <a:rPr kumimoji="1" lang="en-US" altLang="ja-JP" dirty="0"/>
              <a:t>small sample</a:t>
            </a:r>
          </a:p>
        </p:txBody>
      </p:sp>
      <p:pic>
        <p:nvPicPr>
          <p:cNvPr id="83" name="Picture 2">
            <a:extLst>
              <a:ext uri="{FF2B5EF4-FFF2-40B4-BE49-F238E27FC236}">
                <a16:creationId xmlns:a16="http://schemas.microsoft.com/office/drawing/2014/main" id="{9DB1547C-AB4A-4606-8D12-AC349626B335}"/>
              </a:ext>
            </a:extLst>
          </p:cNvPr>
          <p:cNvPicPr>
            <a:picLocks noChangeAspect="1" noChangeArrowheads="1"/>
          </p:cNvPicPr>
          <p:nvPr/>
        </p:nvPicPr>
        <p:blipFill>
          <a:blip r:embed="rId5" cstate="print">
            <a:alphaModFix amt="64000"/>
            <a:extLst>
              <a:ext uri="{28A0092B-C50C-407E-A947-70E740481C1C}">
                <a14:useLocalDpi xmlns:a14="http://schemas.microsoft.com/office/drawing/2010/main"/>
              </a:ext>
            </a:extLst>
          </a:blip>
          <a:srcRect/>
          <a:stretch>
            <a:fillRect/>
          </a:stretch>
        </p:blipFill>
        <p:spPr bwMode="auto">
          <a:xfrm>
            <a:off x="6459152" y="4622649"/>
            <a:ext cx="2155533" cy="1999335"/>
          </a:xfrm>
          <a:prstGeom prst="rect">
            <a:avLst/>
          </a:prstGeom>
          <a:noFill/>
          <a:ln w="9525">
            <a:noFill/>
            <a:miter lim="800000"/>
            <a:headEnd/>
            <a:tailEnd/>
          </a:ln>
          <a:effectLst>
            <a:softEdge rad="152400"/>
          </a:effectLst>
        </p:spPr>
      </p:pic>
      <p:pic>
        <p:nvPicPr>
          <p:cNvPr id="94" name="pasted-image.tiff">
            <a:extLst>
              <a:ext uri="{FF2B5EF4-FFF2-40B4-BE49-F238E27FC236}">
                <a16:creationId xmlns:a16="http://schemas.microsoft.com/office/drawing/2014/main" id="{50BBF6AA-9EFF-47BF-AE50-49356D8008D9}"/>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877206" y="6001831"/>
            <a:ext cx="1307118" cy="613917"/>
          </a:xfrm>
          <a:prstGeom prst="rect">
            <a:avLst/>
          </a:prstGeom>
          <a:ln w="12700" cap="flat">
            <a:noFill/>
            <a:miter lim="400000"/>
          </a:ln>
          <a:effectLst>
            <a:softEdge rad="101600"/>
          </a:effectLst>
        </p:spPr>
      </p:pic>
      <p:pic>
        <p:nvPicPr>
          <p:cNvPr id="95" name="pasted-image.tiff">
            <a:extLst>
              <a:ext uri="{FF2B5EF4-FFF2-40B4-BE49-F238E27FC236}">
                <a16:creationId xmlns:a16="http://schemas.microsoft.com/office/drawing/2014/main" id="{63C9C419-CC7D-45A7-830D-823866D5C22A}"/>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115095" y="5860331"/>
            <a:ext cx="1742147" cy="785993"/>
          </a:xfrm>
          <a:prstGeom prst="rect">
            <a:avLst/>
          </a:prstGeom>
          <a:ln w="12700" cap="flat">
            <a:noFill/>
            <a:miter lim="400000"/>
          </a:ln>
          <a:effectLst>
            <a:softEdge rad="101600"/>
          </a:effectLst>
        </p:spPr>
      </p:pic>
      <p:pic>
        <p:nvPicPr>
          <p:cNvPr id="96" name="pasted-image.tiff">
            <a:extLst>
              <a:ext uri="{FF2B5EF4-FFF2-40B4-BE49-F238E27FC236}">
                <a16:creationId xmlns:a16="http://schemas.microsoft.com/office/drawing/2014/main" id="{822A1CBF-C288-4CAF-93A6-8AA82ABF66AB}"/>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706336" y="5740182"/>
            <a:ext cx="1307119" cy="1179444"/>
          </a:xfrm>
          <a:prstGeom prst="rect">
            <a:avLst/>
          </a:prstGeom>
          <a:ln w="12700" cap="flat">
            <a:noFill/>
            <a:miter lim="400000"/>
          </a:ln>
          <a:effectLst>
            <a:softEdge rad="101600"/>
          </a:effectLst>
        </p:spPr>
      </p:pic>
      <p:pic>
        <p:nvPicPr>
          <p:cNvPr id="97" name="図 96">
            <a:extLst>
              <a:ext uri="{FF2B5EF4-FFF2-40B4-BE49-F238E27FC236}">
                <a16:creationId xmlns:a16="http://schemas.microsoft.com/office/drawing/2014/main" id="{F64C7472-319E-4C2C-9B67-C063AE4E96E8}"/>
              </a:ext>
            </a:extLst>
          </p:cNvPr>
          <p:cNvPicPr>
            <a:picLocks noChangeAspect="1"/>
          </p:cNvPicPr>
          <p:nvPr/>
        </p:nvPicPr>
        <p:blipFill>
          <a:blip r:embed="rId9" cstate="print">
            <a:alphaModFix amt="73000"/>
            <a:extLst>
              <a:ext uri="{28A0092B-C50C-407E-A947-70E740481C1C}">
                <a14:useLocalDpi xmlns:a14="http://schemas.microsoft.com/office/drawing/2010/main"/>
              </a:ext>
            </a:extLst>
          </a:blip>
          <a:stretch>
            <a:fillRect/>
          </a:stretch>
        </p:blipFill>
        <p:spPr>
          <a:xfrm>
            <a:off x="5286803" y="4724551"/>
            <a:ext cx="1642746" cy="986862"/>
          </a:xfrm>
          <a:prstGeom prst="rect">
            <a:avLst/>
          </a:prstGeom>
          <a:effectLst>
            <a:softEdge rad="177800"/>
          </a:effectLst>
        </p:spPr>
      </p:pic>
      <p:sp>
        <p:nvSpPr>
          <p:cNvPr id="98" name="テキスト ボックス 97">
            <a:extLst>
              <a:ext uri="{FF2B5EF4-FFF2-40B4-BE49-F238E27FC236}">
                <a16:creationId xmlns:a16="http://schemas.microsoft.com/office/drawing/2014/main" id="{A3F228AE-EC49-4E81-83BF-B1FEFCF241E9}"/>
              </a:ext>
            </a:extLst>
          </p:cNvPr>
          <p:cNvSpPr txBox="1"/>
          <p:nvPr/>
        </p:nvSpPr>
        <p:spPr>
          <a:xfrm>
            <a:off x="4476023" y="4720214"/>
            <a:ext cx="4166012" cy="646331"/>
          </a:xfrm>
          <a:prstGeom prst="rect">
            <a:avLst/>
          </a:prstGeom>
          <a:solidFill>
            <a:schemeClr val="accent2">
              <a:lumMod val="20000"/>
              <a:lumOff val="80000"/>
              <a:alpha val="59000"/>
            </a:schemeClr>
          </a:solidFill>
          <a:ln w="28575">
            <a:solidFill>
              <a:srgbClr val="FFC000"/>
            </a:solidFill>
          </a:ln>
        </p:spPr>
        <p:txBody>
          <a:bodyPr wrap="none" rtlCol="0">
            <a:spAutoFit/>
          </a:bodyPr>
          <a:lstStyle/>
          <a:p>
            <a:pPr algn="ctr"/>
            <a:r>
              <a:rPr kumimoji="1" lang="en-US" altLang="ja-JP" dirty="0"/>
              <a:t>Bio</a:t>
            </a:r>
            <a:r>
              <a:rPr kumimoji="1" lang="ja-JP" altLang="en-US" dirty="0"/>
              <a:t> </a:t>
            </a:r>
            <a:r>
              <a:rPr kumimoji="1" lang="en-US" altLang="ja-JP" dirty="0"/>
              <a:t>Science</a:t>
            </a:r>
            <a:r>
              <a:rPr kumimoji="1" lang="ja-JP" altLang="en-US" dirty="0"/>
              <a:t>（</a:t>
            </a:r>
            <a:r>
              <a:rPr kumimoji="1" lang="en-US" altLang="ja-JP" dirty="0"/>
              <a:t>soft matter</a:t>
            </a:r>
            <a:r>
              <a:rPr kumimoji="1" lang="ja-JP" altLang="en-US" dirty="0"/>
              <a:t>）</a:t>
            </a:r>
            <a:endParaRPr kumimoji="1" lang="en-US" altLang="ja-JP" dirty="0"/>
          </a:p>
          <a:p>
            <a:pPr algn="ctr"/>
            <a:r>
              <a:rPr kumimoji="1" lang="en-US" altLang="ja-JP" dirty="0">
                <a:solidFill>
                  <a:srgbClr val="0070C0"/>
                </a:solidFill>
              </a:rPr>
              <a:t>Muon Micro Beam</a:t>
            </a:r>
            <a:r>
              <a:rPr kumimoji="1" lang="en-US" altLang="ja-JP" dirty="0">
                <a:solidFill>
                  <a:schemeClr val="accent5"/>
                </a:solidFill>
              </a:rPr>
              <a:t> </a:t>
            </a:r>
            <a:r>
              <a:rPr kumimoji="1" lang="ja-JP" altLang="en-US" dirty="0"/>
              <a:t>：</a:t>
            </a:r>
            <a:r>
              <a:rPr kumimoji="1" lang="en-US" altLang="ja-JP" dirty="0">
                <a:solidFill>
                  <a:prstClr val="black"/>
                </a:solidFill>
                <a:latin typeface="ＭＳ Ｐゴシック"/>
                <a:ea typeface="ＭＳ Ｐゴシック"/>
              </a:rPr>
              <a:t>small</a:t>
            </a:r>
            <a:r>
              <a:rPr kumimoji="1" lang="ja-JP" altLang="en-US" dirty="0">
                <a:solidFill>
                  <a:prstClr val="black"/>
                </a:solidFill>
                <a:latin typeface="ＭＳ Ｐゴシック"/>
                <a:ea typeface="ＭＳ Ｐゴシック"/>
              </a:rPr>
              <a:t> </a:t>
            </a:r>
            <a:r>
              <a:rPr kumimoji="1" lang="en-US" altLang="ja-JP" dirty="0">
                <a:solidFill>
                  <a:prstClr val="black"/>
                </a:solidFill>
                <a:latin typeface="ＭＳ Ｐゴシック"/>
                <a:ea typeface="ＭＳ Ｐゴシック"/>
              </a:rPr>
              <a:t>protein</a:t>
            </a:r>
            <a:r>
              <a:rPr kumimoji="1" lang="ja-JP" altLang="en-US" dirty="0">
                <a:solidFill>
                  <a:prstClr val="black"/>
                </a:solidFill>
                <a:latin typeface="ＭＳ Ｐゴシック"/>
                <a:ea typeface="ＭＳ Ｐゴシック"/>
              </a:rPr>
              <a:t> </a:t>
            </a:r>
            <a:r>
              <a:rPr kumimoji="1" lang="en-US" altLang="ja-JP" dirty="0">
                <a:solidFill>
                  <a:prstClr val="black"/>
                </a:solidFill>
                <a:latin typeface="ＭＳ Ｐゴシック"/>
                <a:ea typeface="ＭＳ Ｐゴシック"/>
              </a:rPr>
              <a:t>crystal</a:t>
            </a:r>
            <a:endParaRPr lang="en-US" altLang="ja-JP" dirty="0">
              <a:solidFill>
                <a:prstClr val="black"/>
              </a:solidFill>
              <a:latin typeface="ＭＳ Ｐゴシック"/>
              <a:ea typeface="ＭＳ Ｐゴシック"/>
            </a:endParaRPr>
          </a:p>
        </p:txBody>
      </p:sp>
      <p:sp>
        <p:nvSpPr>
          <p:cNvPr id="99" name="テキスト ボックス 98">
            <a:extLst>
              <a:ext uri="{FF2B5EF4-FFF2-40B4-BE49-F238E27FC236}">
                <a16:creationId xmlns:a16="http://schemas.microsoft.com/office/drawing/2014/main" id="{75D48205-9287-44C8-81F3-A5889484D033}"/>
              </a:ext>
            </a:extLst>
          </p:cNvPr>
          <p:cNvSpPr txBox="1"/>
          <p:nvPr/>
        </p:nvSpPr>
        <p:spPr>
          <a:xfrm>
            <a:off x="1517885" y="5655235"/>
            <a:ext cx="4808817" cy="1138773"/>
          </a:xfrm>
          <a:prstGeom prst="rect">
            <a:avLst/>
          </a:prstGeom>
          <a:solidFill>
            <a:schemeClr val="accent2">
              <a:lumMod val="20000"/>
              <a:lumOff val="80000"/>
              <a:alpha val="72000"/>
            </a:schemeClr>
          </a:solidFill>
          <a:ln w="28575">
            <a:solidFill>
              <a:srgbClr val="FFC000"/>
            </a:solidFill>
          </a:ln>
        </p:spPr>
        <p:txBody>
          <a:bodyPr wrap="none" rtlCol="0">
            <a:spAutoFit/>
          </a:bodyPr>
          <a:lstStyle/>
          <a:p>
            <a:pPr algn="ctr"/>
            <a:r>
              <a:rPr kumimoji="1" lang="en-US" altLang="ja-JP" dirty="0"/>
              <a:t>Real</a:t>
            </a:r>
            <a:r>
              <a:rPr kumimoji="1" lang="ja-JP" altLang="en-US" dirty="0"/>
              <a:t> </a:t>
            </a:r>
            <a:r>
              <a:rPr kumimoji="1" lang="en-US" altLang="ja-JP" dirty="0"/>
              <a:t>Space, Real time</a:t>
            </a:r>
            <a:r>
              <a:rPr kumimoji="1" lang="ja-JP" altLang="en-US" dirty="0"/>
              <a:t>（</a:t>
            </a:r>
            <a:r>
              <a:rPr kumimoji="1" lang="en-US" altLang="ja-JP" dirty="0"/>
              <a:t>nonuniform system</a:t>
            </a:r>
            <a:r>
              <a:rPr kumimoji="1" lang="ja-JP" altLang="en-US" dirty="0"/>
              <a:t>）</a:t>
            </a:r>
            <a:endParaRPr kumimoji="1" lang="en-US" altLang="ja-JP" dirty="0"/>
          </a:p>
          <a:p>
            <a:pPr algn="ctr"/>
            <a:r>
              <a:rPr kumimoji="1" lang="en-US" altLang="ja-JP" dirty="0">
                <a:solidFill>
                  <a:schemeClr val="accent5"/>
                </a:solidFill>
              </a:rPr>
              <a:t>Muon Micro Beam,</a:t>
            </a:r>
            <a:r>
              <a:rPr kumimoji="1" lang="en-US" altLang="ja-JP" dirty="0">
                <a:solidFill>
                  <a:srgbClr val="0070C0"/>
                </a:solidFill>
                <a:latin typeface="ＭＳ Ｐゴシック"/>
                <a:ea typeface="ＭＳ Ｐゴシック"/>
              </a:rPr>
              <a:t> Stroboscopic measurement</a:t>
            </a:r>
            <a:endParaRPr kumimoji="1" lang="en-US" altLang="ja-JP" dirty="0">
              <a:solidFill>
                <a:schemeClr val="accent5"/>
              </a:solidFill>
            </a:endParaRPr>
          </a:p>
          <a:p>
            <a:pPr algn="ctr"/>
            <a:r>
              <a:rPr kumimoji="1" lang="en-US" altLang="ja-JP" sz="1400" dirty="0"/>
              <a:t>Imaging, In situ, Operand, Element analysis</a:t>
            </a:r>
          </a:p>
          <a:p>
            <a:pPr algn="ctr"/>
            <a:r>
              <a:rPr kumimoji="1" lang="en-US" altLang="ja-JP" dirty="0"/>
              <a:t>Industrial applications, </a:t>
            </a:r>
            <a:endParaRPr kumimoji="1" lang="ja-JP" altLang="en-US" dirty="0"/>
          </a:p>
        </p:txBody>
      </p:sp>
      <p:sp>
        <p:nvSpPr>
          <p:cNvPr id="63" name="スライド番号プレースホルダー 5">
            <a:extLst>
              <a:ext uri="{FF2B5EF4-FFF2-40B4-BE49-F238E27FC236}">
                <a16:creationId xmlns:a16="http://schemas.microsoft.com/office/drawing/2014/main" id="{1158FDBB-F384-4ABE-8F58-F599A5DDA69D}"/>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14</a:t>
            </a:fld>
            <a:endParaRPr kumimoji="1" lang="ja-JP" altLang="en-US" dirty="0">
              <a:solidFill>
                <a:schemeClr val="bg1"/>
              </a:solidFill>
            </a:endParaRPr>
          </a:p>
        </p:txBody>
      </p:sp>
    </p:spTree>
    <p:extLst>
      <p:ext uri="{BB962C8B-B14F-4D97-AF65-F5344CB8AC3E}">
        <p14:creationId xmlns:p14="http://schemas.microsoft.com/office/powerpoint/2010/main" val="3847061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187424-B6F3-4F5D-9961-5935024B864B}"/>
              </a:ext>
            </a:extLst>
          </p:cNvPr>
          <p:cNvSpPr>
            <a:spLocks noGrp="1"/>
          </p:cNvSpPr>
          <p:nvPr>
            <p:ph type="title"/>
          </p:nvPr>
        </p:nvSpPr>
        <p:spPr/>
        <p:txBody>
          <a:bodyPr>
            <a:normAutofit/>
          </a:bodyPr>
          <a:lstStyle/>
          <a:p>
            <a:r>
              <a:rPr kumimoji="1" lang="en-US" altLang="ja-JP" sz="3600" dirty="0"/>
              <a:t>Demands for New Target Materials</a:t>
            </a:r>
            <a:endParaRPr kumimoji="1" lang="ja-JP" altLang="en-US" sz="3600" dirty="0"/>
          </a:p>
        </p:txBody>
      </p:sp>
      <p:pic>
        <p:nvPicPr>
          <p:cNvPr id="4" name="図 3">
            <a:extLst>
              <a:ext uri="{FF2B5EF4-FFF2-40B4-BE49-F238E27FC236}">
                <a16:creationId xmlns:a16="http://schemas.microsoft.com/office/drawing/2014/main" id="{590AF7B4-4FA7-432B-9CDB-7EC65164E7B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114800" y="1085704"/>
            <a:ext cx="5029200" cy="2701074"/>
          </a:xfrm>
          <a:prstGeom prst="rect">
            <a:avLst/>
          </a:prstGeom>
        </p:spPr>
      </p:pic>
      <p:grpSp>
        <p:nvGrpSpPr>
          <p:cNvPr id="8" name="グループ化 7">
            <a:extLst>
              <a:ext uri="{FF2B5EF4-FFF2-40B4-BE49-F238E27FC236}">
                <a16:creationId xmlns:a16="http://schemas.microsoft.com/office/drawing/2014/main" id="{EDDBF019-EF61-4F62-AA48-0355D0602C36}"/>
              </a:ext>
            </a:extLst>
          </p:cNvPr>
          <p:cNvGrpSpPr/>
          <p:nvPr/>
        </p:nvGrpSpPr>
        <p:grpSpPr>
          <a:xfrm>
            <a:off x="4201621" y="4259476"/>
            <a:ext cx="3089213" cy="2147344"/>
            <a:chOff x="5773953" y="1722913"/>
            <a:chExt cx="3483750" cy="2500057"/>
          </a:xfrm>
        </p:grpSpPr>
        <p:graphicFrame>
          <p:nvGraphicFramePr>
            <p:cNvPr id="9" name="グラフ 8">
              <a:extLst>
                <a:ext uri="{FF2B5EF4-FFF2-40B4-BE49-F238E27FC236}">
                  <a16:creationId xmlns:a16="http://schemas.microsoft.com/office/drawing/2014/main" id="{363324ED-4104-49E3-A5A0-CC026C236C6A}"/>
                </a:ext>
              </a:extLst>
            </p:cNvPr>
            <p:cNvGraphicFramePr>
              <a:graphicFrameLocks/>
            </p:cNvGraphicFramePr>
            <p:nvPr>
              <p:extLst>
                <p:ext uri="{D42A27DB-BD31-4B8C-83A1-F6EECF244321}">
                  <p14:modId xmlns:p14="http://schemas.microsoft.com/office/powerpoint/2010/main" val="2321302663"/>
                </p:ext>
              </p:extLst>
            </p:nvPr>
          </p:nvGraphicFramePr>
          <p:xfrm>
            <a:off x="5773953" y="1954117"/>
            <a:ext cx="3419873" cy="2268853"/>
          </p:xfrm>
          <a:graphic>
            <a:graphicData uri="http://schemas.openxmlformats.org/drawingml/2006/chart">
              <c:chart xmlns:c="http://schemas.openxmlformats.org/drawingml/2006/chart" xmlns:r="http://schemas.openxmlformats.org/officeDocument/2006/relationships" r:id="rId3"/>
            </a:graphicData>
          </a:graphic>
        </p:graphicFrame>
        <p:sp>
          <p:nvSpPr>
            <p:cNvPr id="10" name="テキスト ボックス 9">
              <a:extLst>
                <a:ext uri="{FF2B5EF4-FFF2-40B4-BE49-F238E27FC236}">
                  <a16:creationId xmlns:a16="http://schemas.microsoft.com/office/drawing/2014/main" id="{CFBDDEDE-D3D8-47DC-91F3-D11C49E4F7E0}"/>
                </a:ext>
              </a:extLst>
            </p:cNvPr>
            <p:cNvSpPr txBox="1"/>
            <p:nvPr/>
          </p:nvSpPr>
          <p:spPr>
            <a:xfrm>
              <a:off x="6790073" y="1722913"/>
              <a:ext cx="2204116" cy="394163"/>
            </a:xfrm>
            <a:prstGeom prst="rect">
              <a:avLst/>
            </a:prstGeom>
            <a:noFill/>
          </p:spPr>
          <p:txBody>
            <a:bodyPr wrap="square" rtlCol="0">
              <a:spAutoFit/>
            </a:bodyPr>
            <a:lstStyle/>
            <a:p>
              <a:pPr defTabSz="914400"/>
              <a:r>
                <a:rPr lang="en-US" altLang="ja-JP" sz="1600" dirty="0">
                  <a:solidFill>
                    <a:prstClr val="black"/>
                  </a:solidFill>
                  <a:latin typeface="Calibri"/>
                  <a:ea typeface="ＭＳ Ｐゴシック"/>
                </a:rPr>
                <a:t>Muon intensity</a:t>
              </a:r>
              <a:endParaRPr lang="en-US" altLang="ja-JP" sz="1600" baseline="30000" dirty="0">
                <a:solidFill>
                  <a:prstClr val="black"/>
                </a:solidFill>
                <a:latin typeface="Symbol" panose="05050102010706020507" pitchFamily="18" charset="2"/>
                <a:ea typeface="ＭＳ Ｐゴシック"/>
              </a:endParaRPr>
            </a:p>
          </p:txBody>
        </p:sp>
        <p:cxnSp>
          <p:nvCxnSpPr>
            <p:cNvPr id="11" name="直線矢印コネクタ 10">
              <a:extLst>
                <a:ext uri="{FF2B5EF4-FFF2-40B4-BE49-F238E27FC236}">
                  <a16:creationId xmlns:a16="http://schemas.microsoft.com/office/drawing/2014/main" id="{BE0964B4-81CB-40D7-AE77-51B4A2954ADA}"/>
                </a:ext>
              </a:extLst>
            </p:cNvPr>
            <p:cNvCxnSpPr/>
            <p:nvPr/>
          </p:nvCxnSpPr>
          <p:spPr>
            <a:xfrm flipV="1">
              <a:off x="7100690" y="2177776"/>
              <a:ext cx="233" cy="7101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E84D1CF6-6E6D-409D-BD47-360E95228299}"/>
                </a:ext>
              </a:extLst>
            </p:cNvPr>
            <p:cNvSpPr txBox="1"/>
            <p:nvPr/>
          </p:nvSpPr>
          <p:spPr>
            <a:xfrm>
              <a:off x="7511790" y="2219078"/>
              <a:ext cx="1298512" cy="429997"/>
            </a:xfrm>
            <a:prstGeom prst="rect">
              <a:avLst/>
            </a:prstGeom>
            <a:noFill/>
          </p:spPr>
          <p:txBody>
            <a:bodyPr wrap="square" rtlCol="0">
              <a:spAutoFit/>
            </a:bodyPr>
            <a:lstStyle/>
            <a:p>
              <a:pPr defTabSz="914400"/>
              <a:r>
                <a:rPr lang="en-US" altLang="ja-JP" dirty="0">
                  <a:solidFill>
                    <a:prstClr val="black"/>
                  </a:solidFill>
                  <a:latin typeface="Calibri"/>
                  <a:ea typeface="ＭＳ Ｐゴシック"/>
                </a:rPr>
                <a:t>x 50</a:t>
              </a:r>
              <a:endParaRPr lang="ja-JP" altLang="en-US" dirty="0">
                <a:solidFill>
                  <a:prstClr val="black"/>
                </a:solidFill>
                <a:latin typeface="Calibri"/>
                <a:ea typeface="ＭＳ Ｐゴシック"/>
              </a:endParaRPr>
            </a:p>
          </p:txBody>
        </p:sp>
        <p:sp>
          <p:nvSpPr>
            <p:cNvPr id="13" name="テキスト ボックス 12">
              <a:extLst>
                <a:ext uri="{FF2B5EF4-FFF2-40B4-BE49-F238E27FC236}">
                  <a16:creationId xmlns:a16="http://schemas.microsoft.com/office/drawing/2014/main" id="{92FBB410-1B40-4801-B5E5-5F9C92C304A6}"/>
                </a:ext>
              </a:extLst>
            </p:cNvPr>
            <p:cNvSpPr txBox="1"/>
            <p:nvPr/>
          </p:nvSpPr>
          <p:spPr>
            <a:xfrm>
              <a:off x="6126426" y="2014394"/>
              <a:ext cx="520988" cy="358331"/>
            </a:xfrm>
            <a:prstGeom prst="rect">
              <a:avLst/>
            </a:prstGeom>
            <a:solidFill>
              <a:schemeClr val="bg1"/>
            </a:solidFill>
          </p:spPr>
          <p:txBody>
            <a:bodyPr wrap="none" rtlCol="0">
              <a:spAutoFit/>
            </a:bodyPr>
            <a:lstStyle/>
            <a:p>
              <a:r>
                <a:rPr kumimoji="1" lang="en-US" altLang="ja-JP" sz="1400" dirty="0"/>
                <a:t>10</a:t>
              </a:r>
              <a:r>
                <a:rPr kumimoji="1" lang="en-US" altLang="ja-JP" sz="1400" baseline="30000" dirty="0"/>
                <a:t>-5</a:t>
              </a:r>
              <a:endParaRPr kumimoji="1" lang="ja-JP" altLang="en-US" sz="1400" baseline="30000" dirty="0"/>
            </a:p>
          </p:txBody>
        </p:sp>
        <p:sp>
          <p:nvSpPr>
            <p:cNvPr id="14" name="テキスト ボックス 13">
              <a:extLst>
                <a:ext uri="{FF2B5EF4-FFF2-40B4-BE49-F238E27FC236}">
                  <a16:creationId xmlns:a16="http://schemas.microsoft.com/office/drawing/2014/main" id="{9ED74B67-C83E-4951-9EF6-DF495B87CE1A}"/>
                </a:ext>
              </a:extLst>
            </p:cNvPr>
            <p:cNvSpPr txBox="1"/>
            <p:nvPr/>
          </p:nvSpPr>
          <p:spPr>
            <a:xfrm>
              <a:off x="6139400" y="2575814"/>
              <a:ext cx="520988" cy="358331"/>
            </a:xfrm>
            <a:prstGeom prst="rect">
              <a:avLst/>
            </a:prstGeom>
            <a:noFill/>
          </p:spPr>
          <p:txBody>
            <a:bodyPr wrap="none" rtlCol="0">
              <a:spAutoFit/>
            </a:bodyPr>
            <a:lstStyle/>
            <a:p>
              <a:r>
                <a:rPr kumimoji="1" lang="en-US" altLang="ja-JP" sz="1400" dirty="0"/>
                <a:t>10</a:t>
              </a:r>
              <a:r>
                <a:rPr kumimoji="1" lang="en-US" altLang="ja-JP" sz="1400" baseline="30000" dirty="0"/>
                <a:t>-7</a:t>
              </a:r>
              <a:endParaRPr kumimoji="1" lang="ja-JP" altLang="en-US" sz="1400" baseline="30000" dirty="0"/>
            </a:p>
          </p:txBody>
        </p:sp>
        <p:sp>
          <p:nvSpPr>
            <p:cNvPr id="15" name="テキスト ボックス 14">
              <a:extLst>
                <a:ext uri="{FF2B5EF4-FFF2-40B4-BE49-F238E27FC236}">
                  <a16:creationId xmlns:a16="http://schemas.microsoft.com/office/drawing/2014/main" id="{E396C77F-1072-46BF-A05A-5CFF287FBE3E}"/>
                </a:ext>
              </a:extLst>
            </p:cNvPr>
            <p:cNvSpPr txBox="1"/>
            <p:nvPr/>
          </p:nvSpPr>
          <p:spPr>
            <a:xfrm>
              <a:off x="6125678" y="3163933"/>
              <a:ext cx="520988" cy="358331"/>
            </a:xfrm>
            <a:prstGeom prst="rect">
              <a:avLst/>
            </a:prstGeom>
            <a:noFill/>
          </p:spPr>
          <p:txBody>
            <a:bodyPr wrap="none" rtlCol="0">
              <a:spAutoFit/>
            </a:bodyPr>
            <a:lstStyle/>
            <a:p>
              <a:r>
                <a:rPr kumimoji="1" lang="en-US" altLang="ja-JP" sz="1400" dirty="0"/>
                <a:t>10</a:t>
              </a:r>
              <a:r>
                <a:rPr kumimoji="1" lang="en-US" altLang="ja-JP" sz="1400" baseline="30000" dirty="0"/>
                <a:t>-9</a:t>
              </a:r>
              <a:endParaRPr kumimoji="1" lang="ja-JP" altLang="en-US" sz="1400" baseline="30000" dirty="0"/>
            </a:p>
          </p:txBody>
        </p:sp>
        <p:sp>
          <p:nvSpPr>
            <p:cNvPr id="16" name="正方形/長方形 15">
              <a:extLst>
                <a:ext uri="{FF2B5EF4-FFF2-40B4-BE49-F238E27FC236}">
                  <a16:creationId xmlns:a16="http://schemas.microsoft.com/office/drawing/2014/main" id="{BF7416C6-C63B-4D02-949E-5DBD81D46F08}"/>
                </a:ext>
              </a:extLst>
            </p:cNvPr>
            <p:cNvSpPr/>
            <p:nvPr/>
          </p:nvSpPr>
          <p:spPr>
            <a:xfrm>
              <a:off x="6481206" y="3697757"/>
              <a:ext cx="2584866" cy="1494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49A39F33-EEDE-4E5B-8A76-EA098946E3F0}"/>
                </a:ext>
              </a:extLst>
            </p:cNvPr>
            <p:cNvSpPr txBox="1"/>
            <p:nvPr/>
          </p:nvSpPr>
          <p:spPr>
            <a:xfrm>
              <a:off x="7014705" y="3719513"/>
              <a:ext cx="1869580" cy="358331"/>
            </a:xfrm>
            <a:prstGeom prst="rect">
              <a:avLst/>
            </a:prstGeom>
            <a:solidFill>
              <a:schemeClr val="bg1"/>
            </a:solidFill>
          </p:spPr>
          <p:txBody>
            <a:bodyPr wrap="square" rtlCol="0">
              <a:spAutoFit/>
            </a:bodyPr>
            <a:lstStyle/>
            <a:p>
              <a:r>
                <a:rPr lang="en-US" altLang="ja-JP" sz="1400" dirty="0"/>
                <a:t>Energy [MeV]</a:t>
              </a:r>
              <a:endParaRPr lang="ja-JP" altLang="en-US" sz="1400" dirty="0"/>
            </a:p>
          </p:txBody>
        </p:sp>
        <p:sp>
          <p:nvSpPr>
            <p:cNvPr id="18" name="テキスト ボックス 17">
              <a:extLst>
                <a:ext uri="{FF2B5EF4-FFF2-40B4-BE49-F238E27FC236}">
                  <a16:creationId xmlns:a16="http://schemas.microsoft.com/office/drawing/2014/main" id="{C2D0C2C3-A5DE-4E3A-AFD1-442B0CD1421C}"/>
                </a:ext>
              </a:extLst>
            </p:cNvPr>
            <p:cNvSpPr txBox="1"/>
            <p:nvPr/>
          </p:nvSpPr>
          <p:spPr>
            <a:xfrm rot="16200000">
              <a:off x="5343156" y="2692797"/>
              <a:ext cx="1416899" cy="347085"/>
            </a:xfrm>
            <a:prstGeom prst="rect">
              <a:avLst/>
            </a:prstGeom>
            <a:solidFill>
              <a:schemeClr val="bg1"/>
            </a:solidFill>
          </p:spPr>
          <p:txBody>
            <a:bodyPr wrap="none" rtlCol="0">
              <a:spAutoFit/>
            </a:bodyPr>
            <a:lstStyle/>
            <a:p>
              <a:r>
                <a:rPr lang="en-US" altLang="ja-JP" sz="1400" dirty="0"/>
                <a:t>Intensity [</a:t>
              </a:r>
              <a:r>
                <a:rPr lang="en-US" altLang="ja-JP" sz="1400" dirty="0" err="1"/>
                <a:t>a.u</a:t>
              </a:r>
              <a:r>
                <a:rPr lang="en-US" altLang="ja-JP" sz="1400" dirty="0"/>
                <a:t>.]</a:t>
              </a:r>
              <a:endParaRPr kumimoji="1" lang="ja-JP" altLang="en-US" sz="1400" dirty="0"/>
            </a:p>
          </p:txBody>
        </p:sp>
        <p:sp>
          <p:nvSpPr>
            <p:cNvPr id="19" name="テキスト ボックス 18">
              <a:extLst>
                <a:ext uri="{FF2B5EF4-FFF2-40B4-BE49-F238E27FC236}">
                  <a16:creationId xmlns:a16="http://schemas.microsoft.com/office/drawing/2014/main" id="{4C3F614F-005E-40B1-92BB-607A98484152}"/>
                </a:ext>
              </a:extLst>
            </p:cNvPr>
            <p:cNvSpPr txBox="1"/>
            <p:nvPr/>
          </p:nvSpPr>
          <p:spPr>
            <a:xfrm>
              <a:off x="6526560" y="3527502"/>
              <a:ext cx="2731143" cy="358331"/>
            </a:xfrm>
            <a:prstGeom prst="rect">
              <a:avLst/>
            </a:prstGeom>
            <a:noFill/>
          </p:spPr>
          <p:txBody>
            <a:bodyPr wrap="square" rtlCol="0">
              <a:spAutoFit/>
            </a:bodyPr>
            <a:lstStyle/>
            <a:p>
              <a:r>
                <a:rPr lang="en-US" altLang="ja-JP" sz="1400" dirty="0"/>
                <a:t>0          5          10         15</a:t>
              </a:r>
              <a:endParaRPr kumimoji="1" lang="ja-JP" altLang="en-US" sz="1400" dirty="0"/>
            </a:p>
          </p:txBody>
        </p:sp>
      </p:grpSp>
      <p:graphicFrame>
        <p:nvGraphicFramePr>
          <p:cNvPr id="6" name="表 5">
            <a:extLst>
              <a:ext uri="{FF2B5EF4-FFF2-40B4-BE49-F238E27FC236}">
                <a16:creationId xmlns:a16="http://schemas.microsoft.com/office/drawing/2014/main" id="{2BF9FC48-8E80-4B04-BB86-CBD6A00DB386}"/>
              </a:ext>
            </a:extLst>
          </p:cNvPr>
          <p:cNvGraphicFramePr>
            <a:graphicFrameLocks noGrp="1"/>
          </p:cNvGraphicFramePr>
          <p:nvPr>
            <p:extLst>
              <p:ext uri="{D42A27DB-BD31-4B8C-83A1-F6EECF244321}">
                <p14:modId xmlns:p14="http://schemas.microsoft.com/office/powerpoint/2010/main" val="4150568133"/>
              </p:ext>
            </p:extLst>
          </p:nvPr>
        </p:nvGraphicFramePr>
        <p:xfrm>
          <a:off x="7148457" y="4113087"/>
          <a:ext cx="1504792" cy="2697442"/>
        </p:xfrm>
        <a:graphic>
          <a:graphicData uri="http://schemas.openxmlformats.org/drawingml/2006/table">
            <a:tbl>
              <a:tblPr firstRow="1" bandRow="1">
                <a:tableStyleId>{5C22544A-7EE6-4342-B048-85BDC9FD1C3A}</a:tableStyleId>
              </a:tblPr>
              <a:tblGrid>
                <a:gridCol w="682172">
                  <a:extLst>
                    <a:ext uri="{9D8B030D-6E8A-4147-A177-3AD203B41FA5}">
                      <a16:colId xmlns:a16="http://schemas.microsoft.com/office/drawing/2014/main" val="2548951817"/>
                    </a:ext>
                  </a:extLst>
                </a:gridCol>
                <a:gridCol w="822620">
                  <a:extLst>
                    <a:ext uri="{9D8B030D-6E8A-4147-A177-3AD203B41FA5}">
                      <a16:colId xmlns:a16="http://schemas.microsoft.com/office/drawing/2014/main" val="2874511178"/>
                    </a:ext>
                  </a:extLst>
                </a:gridCol>
              </a:tblGrid>
              <a:tr h="506888">
                <a:tc>
                  <a:txBody>
                    <a:bodyPr/>
                    <a:lstStyle/>
                    <a:p>
                      <a:endParaRPr kumimoji="1" lang="ja-JP" altLang="en-US" dirty="0"/>
                    </a:p>
                  </a:txBody>
                  <a:tcPr/>
                </a:tc>
                <a:tc>
                  <a:txBody>
                    <a:bodyPr/>
                    <a:lstStyle/>
                    <a:p>
                      <a:r>
                        <a:rPr kumimoji="1" lang="en-US" altLang="ja-JP" sz="1400" dirty="0"/>
                        <a:t>Density</a:t>
                      </a:r>
                      <a:endParaRPr kumimoji="1" lang="ja-JP" altLang="en-US" sz="1400" dirty="0"/>
                    </a:p>
                  </a:txBody>
                  <a:tcPr/>
                </a:tc>
                <a:extLst>
                  <a:ext uri="{0D108BD9-81ED-4DB2-BD59-A6C34878D82A}">
                    <a16:rowId xmlns:a16="http://schemas.microsoft.com/office/drawing/2014/main" val="2489776233"/>
                  </a:ext>
                </a:extLst>
              </a:tr>
              <a:tr h="367233">
                <a:tc>
                  <a:txBody>
                    <a:bodyPr/>
                    <a:lstStyle/>
                    <a:p>
                      <a:endParaRPr kumimoji="1" lang="ja-JP" altLang="en-US"/>
                    </a:p>
                  </a:txBody>
                  <a:tcPr/>
                </a:tc>
                <a:tc>
                  <a:txBody>
                    <a:bodyPr/>
                    <a:lstStyle/>
                    <a:p>
                      <a:r>
                        <a:rPr kumimoji="1" lang="en-US" altLang="ja-JP" sz="1200" dirty="0"/>
                        <a:t>g/cc</a:t>
                      </a:r>
                      <a:endParaRPr kumimoji="1" lang="ja-JP" altLang="en-US" sz="1200" dirty="0"/>
                    </a:p>
                  </a:txBody>
                  <a:tcPr/>
                </a:tc>
                <a:extLst>
                  <a:ext uri="{0D108BD9-81ED-4DB2-BD59-A6C34878D82A}">
                    <a16:rowId xmlns:a16="http://schemas.microsoft.com/office/drawing/2014/main" val="1008751055"/>
                  </a:ext>
                </a:extLst>
              </a:tr>
              <a:tr h="367233">
                <a:tc>
                  <a:txBody>
                    <a:bodyPr/>
                    <a:lstStyle/>
                    <a:p>
                      <a:r>
                        <a:rPr kumimoji="1" lang="en-US" altLang="ja-JP" dirty="0"/>
                        <a:t>W</a:t>
                      </a:r>
                      <a:endParaRPr kumimoji="1" lang="ja-JP" altLang="en-US" dirty="0"/>
                    </a:p>
                  </a:txBody>
                  <a:tcPr/>
                </a:tc>
                <a:tc>
                  <a:txBody>
                    <a:bodyPr/>
                    <a:lstStyle/>
                    <a:p>
                      <a:r>
                        <a:rPr kumimoji="1" lang="en-US" altLang="ja-JP" dirty="0"/>
                        <a:t>19.3</a:t>
                      </a:r>
                      <a:endParaRPr kumimoji="1" lang="ja-JP" altLang="en-US" dirty="0"/>
                    </a:p>
                  </a:txBody>
                  <a:tcPr/>
                </a:tc>
                <a:extLst>
                  <a:ext uri="{0D108BD9-81ED-4DB2-BD59-A6C34878D82A}">
                    <a16:rowId xmlns:a16="http://schemas.microsoft.com/office/drawing/2014/main" val="2166234012"/>
                  </a:ext>
                </a:extLst>
              </a:tr>
              <a:tr h="367233">
                <a:tc>
                  <a:txBody>
                    <a:bodyPr/>
                    <a:lstStyle/>
                    <a:p>
                      <a:r>
                        <a:rPr kumimoji="1" lang="en-US" altLang="ja-JP" dirty="0"/>
                        <a:t>Hg</a:t>
                      </a:r>
                      <a:endParaRPr kumimoji="1" lang="ja-JP" altLang="en-US" dirty="0"/>
                    </a:p>
                  </a:txBody>
                  <a:tcPr/>
                </a:tc>
                <a:tc>
                  <a:txBody>
                    <a:bodyPr/>
                    <a:lstStyle/>
                    <a:p>
                      <a:r>
                        <a:rPr kumimoji="1" lang="en-US" altLang="ja-JP" dirty="0"/>
                        <a:t>13.5</a:t>
                      </a:r>
                      <a:endParaRPr kumimoji="1" lang="ja-JP" altLang="en-US" dirty="0"/>
                    </a:p>
                  </a:txBody>
                  <a:tcPr/>
                </a:tc>
                <a:extLst>
                  <a:ext uri="{0D108BD9-81ED-4DB2-BD59-A6C34878D82A}">
                    <a16:rowId xmlns:a16="http://schemas.microsoft.com/office/drawing/2014/main" val="3404075904"/>
                  </a:ext>
                </a:extLst>
              </a:tr>
              <a:tr h="367233">
                <a:tc>
                  <a:txBody>
                    <a:bodyPr/>
                    <a:lstStyle/>
                    <a:p>
                      <a:r>
                        <a:rPr kumimoji="1" lang="en-US" altLang="ja-JP" dirty="0" err="1"/>
                        <a:t>Pb</a:t>
                      </a:r>
                      <a:endParaRPr kumimoji="1" lang="ja-JP" altLang="en-US" dirty="0"/>
                    </a:p>
                  </a:txBody>
                  <a:tcPr/>
                </a:tc>
                <a:tc>
                  <a:txBody>
                    <a:bodyPr/>
                    <a:lstStyle/>
                    <a:p>
                      <a:r>
                        <a:rPr kumimoji="1" lang="en-US" altLang="ja-JP" dirty="0"/>
                        <a:t>11.4</a:t>
                      </a:r>
                      <a:endParaRPr kumimoji="1" lang="ja-JP" altLang="en-US" dirty="0"/>
                    </a:p>
                  </a:txBody>
                  <a:tcPr/>
                </a:tc>
                <a:extLst>
                  <a:ext uri="{0D108BD9-81ED-4DB2-BD59-A6C34878D82A}">
                    <a16:rowId xmlns:a16="http://schemas.microsoft.com/office/drawing/2014/main" val="1019273556"/>
                  </a:ext>
                </a:extLst>
              </a:tr>
              <a:tr h="367233">
                <a:tc>
                  <a:txBody>
                    <a:bodyPr/>
                    <a:lstStyle/>
                    <a:p>
                      <a:r>
                        <a:rPr kumimoji="1" lang="en-US" altLang="ja-JP" dirty="0" err="1"/>
                        <a:t>PbBi</a:t>
                      </a:r>
                      <a:endParaRPr kumimoji="1" lang="ja-JP" altLang="en-US" dirty="0"/>
                    </a:p>
                  </a:txBody>
                  <a:tcPr/>
                </a:tc>
                <a:tc>
                  <a:txBody>
                    <a:bodyPr/>
                    <a:lstStyle/>
                    <a:p>
                      <a:r>
                        <a:rPr kumimoji="1" lang="en-US" altLang="ja-JP" dirty="0"/>
                        <a:t>10.6</a:t>
                      </a:r>
                      <a:endParaRPr kumimoji="1" lang="ja-JP" altLang="en-US" dirty="0"/>
                    </a:p>
                  </a:txBody>
                  <a:tcPr/>
                </a:tc>
                <a:extLst>
                  <a:ext uri="{0D108BD9-81ED-4DB2-BD59-A6C34878D82A}">
                    <a16:rowId xmlns:a16="http://schemas.microsoft.com/office/drawing/2014/main" val="534054991"/>
                  </a:ext>
                </a:extLst>
              </a:tr>
              <a:tr h="354389">
                <a:tc>
                  <a:txBody>
                    <a:bodyPr/>
                    <a:lstStyle/>
                    <a:p>
                      <a:r>
                        <a:rPr kumimoji="1" lang="en-US" altLang="ja-JP" dirty="0"/>
                        <a:t>Fe</a:t>
                      </a:r>
                      <a:endParaRPr kumimoji="1" lang="ja-JP" altLang="en-US" dirty="0"/>
                    </a:p>
                  </a:txBody>
                  <a:tcPr/>
                </a:tc>
                <a:tc>
                  <a:txBody>
                    <a:bodyPr/>
                    <a:lstStyle/>
                    <a:p>
                      <a:r>
                        <a:rPr kumimoji="1" lang="en-US" altLang="ja-JP" dirty="0"/>
                        <a:t>7.87</a:t>
                      </a:r>
                      <a:endParaRPr kumimoji="1" lang="ja-JP" altLang="en-US" dirty="0"/>
                    </a:p>
                  </a:txBody>
                  <a:tcPr/>
                </a:tc>
                <a:extLst>
                  <a:ext uri="{0D108BD9-81ED-4DB2-BD59-A6C34878D82A}">
                    <a16:rowId xmlns:a16="http://schemas.microsoft.com/office/drawing/2014/main" val="401333770"/>
                  </a:ext>
                </a:extLst>
              </a:tr>
            </a:tbl>
          </a:graphicData>
        </a:graphic>
      </p:graphicFrame>
      <p:sp>
        <p:nvSpPr>
          <p:cNvPr id="7" name="正方形/長方形 6">
            <a:extLst>
              <a:ext uri="{FF2B5EF4-FFF2-40B4-BE49-F238E27FC236}">
                <a16:creationId xmlns:a16="http://schemas.microsoft.com/office/drawing/2014/main" id="{1F6E02C4-46D0-4FA8-977D-E2CE04319DAA}"/>
              </a:ext>
            </a:extLst>
          </p:cNvPr>
          <p:cNvSpPr/>
          <p:nvPr/>
        </p:nvSpPr>
        <p:spPr>
          <a:xfrm>
            <a:off x="7154207" y="4963132"/>
            <a:ext cx="1562880" cy="38984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sp>
        <p:nvSpPr>
          <p:cNvPr id="20" name="テキスト ボックス 19">
            <a:extLst>
              <a:ext uri="{FF2B5EF4-FFF2-40B4-BE49-F238E27FC236}">
                <a16:creationId xmlns:a16="http://schemas.microsoft.com/office/drawing/2014/main" id="{2AEB00F8-E5E3-4F19-B510-E8109C812C80}"/>
              </a:ext>
            </a:extLst>
          </p:cNvPr>
          <p:cNvSpPr txBox="1"/>
          <p:nvPr/>
        </p:nvSpPr>
        <p:spPr>
          <a:xfrm>
            <a:off x="607134" y="1321669"/>
            <a:ext cx="3593650" cy="2215991"/>
          </a:xfrm>
          <a:prstGeom prst="rect">
            <a:avLst/>
          </a:prstGeom>
          <a:noFill/>
        </p:spPr>
        <p:txBody>
          <a:bodyPr wrap="square" rtlCol="0">
            <a:spAutoFit/>
          </a:bodyPr>
          <a:lstStyle/>
          <a:p>
            <a:r>
              <a:rPr kumimoji="1" lang="en-US" altLang="ja-JP" dirty="0"/>
              <a:t>For MLF TS1: </a:t>
            </a:r>
          </a:p>
          <a:p>
            <a:pPr marL="285750" indent="-285750">
              <a:buFont typeface="Wingdings" panose="05000000000000000000" pitchFamily="2" charset="2"/>
              <a:buChar char="p"/>
            </a:pPr>
            <a:r>
              <a:rPr kumimoji="1" lang="en-US" altLang="ja-JP" dirty="0"/>
              <a:t>Graphite is the most popular and excellent target material.</a:t>
            </a:r>
          </a:p>
          <a:p>
            <a:pPr marL="285750" indent="-285750">
              <a:buFont typeface="Wingdings" panose="05000000000000000000" pitchFamily="2" charset="2"/>
              <a:buChar char="p"/>
            </a:pPr>
            <a:r>
              <a:rPr kumimoji="1" lang="en-US" altLang="ja-JP" dirty="0"/>
              <a:t>Demands for Graphite-substitute material</a:t>
            </a:r>
            <a:endParaRPr kumimoji="1" lang="en-US" altLang="ja-JP" sz="800" dirty="0"/>
          </a:p>
          <a:p>
            <a:pPr marL="742950" lvl="1" indent="-285750">
              <a:buFont typeface="Wingdings" panose="05000000000000000000" pitchFamily="2" charset="2"/>
              <a:buChar char="l"/>
            </a:pPr>
            <a:r>
              <a:rPr kumimoji="1" lang="en-US" altLang="ja-JP" sz="1600" dirty="0"/>
              <a:t>Higher oxidation resistance:</a:t>
            </a:r>
          </a:p>
          <a:p>
            <a:pPr lvl="1"/>
            <a:r>
              <a:rPr kumimoji="1" lang="en-US" altLang="ja-JP" sz="1600" dirty="0"/>
              <a:t>      </a:t>
            </a:r>
            <a:r>
              <a:rPr kumimoji="1" lang="en-US" altLang="ja-JP" sz="1600" u="sng" dirty="0" err="1">
                <a:solidFill>
                  <a:srgbClr val="FF0000"/>
                </a:solidFill>
              </a:rPr>
              <a:t>SiC</a:t>
            </a:r>
            <a:r>
              <a:rPr kumimoji="1" lang="en-US" altLang="ja-JP" sz="1600" u="sng" dirty="0">
                <a:solidFill>
                  <a:srgbClr val="FF0000"/>
                </a:solidFill>
              </a:rPr>
              <a:t>-coated graphite</a:t>
            </a:r>
          </a:p>
          <a:p>
            <a:pPr marL="742950" lvl="1" indent="-285750">
              <a:buFont typeface="Wingdings" panose="05000000000000000000" pitchFamily="2" charset="2"/>
              <a:buChar char="l"/>
            </a:pPr>
            <a:r>
              <a:rPr kumimoji="1" lang="en-US" altLang="ja-JP" sz="1600" dirty="0"/>
              <a:t>Higher density: </a:t>
            </a:r>
            <a:r>
              <a:rPr kumimoji="1" lang="en-US" altLang="ja-JP" sz="1600" u="sng" dirty="0">
                <a:solidFill>
                  <a:srgbClr val="FF0000"/>
                </a:solidFill>
              </a:rPr>
              <a:t>NITE </a:t>
            </a:r>
            <a:r>
              <a:rPr kumimoji="1" lang="en-US" altLang="ja-JP" sz="1600" u="sng" dirty="0" err="1">
                <a:solidFill>
                  <a:srgbClr val="FF0000"/>
                </a:solidFill>
              </a:rPr>
              <a:t>SiC</a:t>
            </a:r>
            <a:r>
              <a:rPr kumimoji="1" lang="en-US" altLang="ja-JP" sz="1600" u="sng" dirty="0">
                <a:solidFill>
                  <a:srgbClr val="FF0000"/>
                </a:solidFill>
              </a:rPr>
              <a:t>/</a:t>
            </a:r>
            <a:r>
              <a:rPr kumimoji="1" lang="en-US" altLang="ja-JP" sz="1600" u="sng" dirty="0" err="1">
                <a:solidFill>
                  <a:srgbClr val="FF0000"/>
                </a:solidFill>
              </a:rPr>
              <a:t>SiC</a:t>
            </a:r>
            <a:endParaRPr kumimoji="1" lang="en-US" altLang="ja-JP" sz="1600" u="sng" dirty="0">
              <a:solidFill>
                <a:srgbClr val="FF0000"/>
              </a:solidFill>
            </a:endParaRPr>
          </a:p>
        </p:txBody>
      </p:sp>
      <p:cxnSp>
        <p:nvCxnSpPr>
          <p:cNvPr id="22" name="直線矢印コネクタ 21">
            <a:extLst>
              <a:ext uri="{FF2B5EF4-FFF2-40B4-BE49-F238E27FC236}">
                <a16:creationId xmlns:a16="http://schemas.microsoft.com/office/drawing/2014/main" id="{195789E7-00BA-41DC-9319-DE26B3E6144D}"/>
              </a:ext>
            </a:extLst>
          </p:cNvPr>
          <p:cNvCxnSpPr>
            <a:cxnSpLocks/>
          </p:cNvCxnSpPr>
          <p:nvPr/>
        </p:nvCxnSpPr>
        <p:spPr>
          <a:xfrm flipH="1" flipV="1">
            <a:off x="4238787" y="2657960"/>
            <a:ext cx="1265304" cy="1030402"/>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A8163751-1078-4BA6-A75F-192206773934}"/>
              </a:ext>
            </a:extLst>
          </p:cNvPr>
          <p:cNvCxnSpPr>
            <a:cxnSpLocks/>
          </p:cNvCxnSpPr>
          <p:nvPr/>
        </p:nvCxnSpPr>
        <p:spPr>
          <a:xfrm>
            <a:off x="8034444" y="1799957"/>
            <a:ext cx="583895" cy="207074"/>
          </a:xfrm>
          <a:prstGeom prst="straightConnector1">
            <a:avLst/>
          </a:prstGeom>
          <a:ln w="38100">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1DD22ED6-B20A-4F60-8FCF-15FC8C327C86}"/>
              </a:ext>
            </a:extLst>
          </p:cNvPr>
          <p:cNvCxnSpPr>
            <a:cxnSpLocks/>
          </p:cNvCxnSpPr>
          <p:nvPr/>
        </p:nvCxnSpPr>
        <p:spPr>
          <a:xfrm flipH="1">
            <a:off x="7148457" y="1814306"/>
            <a:ext cx="885987" cy="104017"/>
          </a:xfrm>
          <a:prstGeom prst="line">
            <a:avLst/>
          </a:prstGeom>
          <a:ln w="381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2ACEE778-199C-4E59-ACDC-1100058414BC}"/>
              </a:ext>
            </a:extLst>
          </p:cNvPr>
          <p:cNvCxnSpPr>
            <a:cxnSpLocks/>
          </p:cNvCxnSpPr>
          <p:nvPr/>
        </p:nvCxnSpPr>
        <p:spPr>
          <a:xfrm flipH="1">
            <a:off x="5573902" y="1922344"/>
            <a:ext cx="1574556" cy="724581"/>
          </a:xfrm>
          <a:prstGeom prst="line">
            <a:avLst/>
          </a:prstGeom>
          <a:ln w="381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CF06F59D-8895-467E-ADE5-695D40B68651}"/>
              </a:ext>
            </a:extLst>
          </p:cNvPr>
          <p:cNvCxnSpPr>
            <a:cxnSpLocks/>
          </p:cNvCxnSpPr>
          <p:nvPr/>
        </p:nvCxnSpPr>
        <p:spPr>
          <a:xfrm flipH="1">
            <a:off x="5422976" y="2657960"/>
            <a:ext cx="150926" cy="239368"/>
          </a:xfrm>
          <a:prstGeom prst="line">
            <a:avLst/>
          </a:prstGeom>
          <a:ln w="381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FFD2194B-F9E2-4AFF-88A1-AD70DD6F7ECE}"/>
              </a:ext>
            </a:extLst>
          </p:cNvPr>
          <p:cNvSpPr txBox="1"/>
          <p:nvPr/>
        </p:nvSpPr>
        <p:spPr>
          <a:xfrm>
            <a:off x="4238787" y="3262393"/>
            <a:ext cx="832920" cy="369332"/>
          </a:xfrm>
          <a:prstGeom prst="rect">
            <a:avLst/>
          </a:prstGeom>
          <a:noFill/>
        </p:spPr>
        <p:txBody>
          <a:bodyPr wrap="none" rtlCol="0">
            <a:spAutoFit/>
          </a:bodyPr>
          <a:lstStyle/>
          <a:p>
            <a:r>
              <a:rPr kumimoji="1" lang="en-US" altLang="ja-JP" dirty="0">
                <a:solidFill>
                  <a:srgbClr val="FFFF00"/>
                </a:solidFill>
              </a:rPr>
              <a:t>Proton</a:t>
            </a:r>
            <a:endParaRPr kumimoji="1" lang="ja-JP" altLang="en-US" dirty="0">
              <a:solidFill>
                <a:srgbClr val="FFFF00"/>
              </a:solidFill>
            </a:endParaRPr>
          </a:p>
        </p:txBody>
      </p:sp>
      <p:sp>
        <p:nvSpPr>
          <p:cNvPr id="39" name="テキスト ボックス 38">
            <a:extLst>
              <a:ext uri="{FF2B5EF4-FFF2-40B4-BE49-F238E27FC236}">
                <a16:creationId xmlns:a16="http://schemas.microsoft.com/office/drawing/2014/main" id="{ADF6819F-DEE4-4E04-BD8F-6B4465B38ABF}"/>
              </a:ext>
            </a:extLst>
          </p:cNvPr>
          <p:cNvSpPr txBox="1"/>
          <p:nvPr/>
        </p:nvSpPr>
        <p:spPr>
          <a:xfrm>
            <a:off x="4503090" y="1181701"/>
            <a:ext cx="1342034" cy="369332"/>
          </a:xfrm>
          <a:prstGeom prst="rect">
            <a:avLst/>
          </a:prstGeom>
          <a:noFill/>
        </p:spPr>
        <p:txBody>
          <a:bodyPr wrap="none" rtlCol="0">
            <a:spAutoFit/>
          </a:bodyPr>
          <a:lstStyle/>
          <a:p>
            <a:r>
              <a:rPr kumimoji="1" lang="en-US" altLang="ja-JP" dirty="0">
                <a:solidFill>
                  <a:schemeClr val="bg1"/>
                </a:solidFill>
              </a:rPr>
              <a:t>Muon Target</a:t>
            </a:r>
            <a:endParaRPr kumimoji="1" lang="ja-JP" altLang="en-US" dirty="0">
              <a:solidFill>
                <a:schemeClr val="bg1"/>
              </a:solidFill>
            </a:endParaRPr>
          </a:p>
        </p:txBody>
      </p:sp>
      <p:cxnSp>
        <p:nvCxnSpPr>
          <p:cNvPr id="41" name="直線矢印コネクタ 40">
            <a:extLst>
              <a:ext uri="{FF2B5EF4-FFF2-40B4-BE49-F238E27FC236}">
                <a16:creationId xmlns:a16="http://schemas.microsoft.com/office/drawing/2014/main" id="{DBA6DA2C-600B-4989-A2A7-81DFB94BBE82}"/>
              </a:ext>
            </a:extLst>
          </p:cNvPr>
          <p:cNvCxnSpPr/>
          <p:nvPr/>
        </p:nvCxnSpPr>
        <p:spPr>
          <a:xfrm flipH="1">
            <a:off x="5005953" y="1566807"/>
            <a:ext cx="65754" cy="74863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79D7791E-D1E4-4086-80D5-00E1EE8FD5CC}"/>
              </a:ext>
            </a:extLst>
          </p:cNvPr>
          <p:cNvSpPr txBox="1"/>
          <p:nvPr/>
        </p:nvSpPr>
        <p:spPr>
          <a:xfrm>
            <a:off x="6865309" y="2059416"/>
            <a:ext cx="1670457" cy="369332"/>
          </a:xfrm>
          <a:prstGeom prst="rect">
            <a:avLst/>
          </a:prstGeom>
          <a:noFill/>
        </p:spPr>
        <p:txBody>
          <a:bodyPr wrap="none" rtlCol="0">
            <a:spAutoFit/>
          </a:bodyPr>
          <a:lstStyle/>
          <a:p>
            <a:r>
              <a:rPr kumimoji="1" lang="en-US" altLang="ja-JP" dirty="0">
                <a:solidFill>
                  <a:schemeClr val="accent3">
                    <a:lumMod val="60000"/>
                    <a:lumOff val="40000"/>
                  </a:schemeClr>
                </a:solidFill>
              </a:rPr>
              <a:t>Muon transport</a:t>
            </a:r>
            <a:endParaRPr kumimoji="1" lang="ja-JP" altLang="en-US" dirty="0">
              <a:solidFill>
                <a:schemeClr val="accent3">
                  <a:lumMod val="60000"/>
                  <a:lumOff val="40000"/>
                </a:schemeClr>
              </a:solidFill>
            </a:endParaRPr>
          </a:p>
        </p:txBody>
      </p:sp>
      <p:sp>
        <p:nvSpPr>
          <p:cNvPr id="43" name="テキスト ボックス 42">
            <a:extLst>
              <a:ext uri="{FF2B5EF4-FFF2-40B4-BE49-F238E27FC236}">
                <a16:creationId xmlns:a16="http://schemas.microsoft.com/office/drawing/2014/main" id="{8AB9EE57-2C05-4D27-A464-6A0EE54C922E}"/>
              </a:ext>
            </a:extLst>
          </p:cNvPr>
          <p:cNvSpPr txBox="1"/>
          <p:nvPr/>
        </p:nvSpPr>
        <p:spPr>
          <a:xfrm>
            <a:off x="6421315" y="2523297"/>
            <a:ext cx="2568408" cy="1077218"/>
          </a:xfrm>
          <a:prstGeom prst="rect">
            <a:avLst/>
          </a:prstGeom>
          <a:noFill/>
          <a:ln>
            <a:solidFill>
              <a:schemeClr val="bg1"/>
            </a:solidFill>
          </a:ln>
        </p:spPr>
        <p:txBody>
          <a:bodyPr wrap="square" rtlCol="0">
            <a:spAutoFit/>
          </a:bodyPr>
          <a:lstStyle/>
          <a:p>
            <a:r>
              <a:rPr kumimoji="1" lang="en-US" altLang="ja-JP" sz="1600" dirty="0">
                <a:solidFill>
                  <a:schemeClr val="bg1"/>
                </a:solidFill>
              </a:rPr>
              <a:t>Higher density leads higher efficiency of muon transport, because of lower spatial volume of mu/pion on target.</a:t>
            </a:r>
            <a:endParaRPr kumimoji="1" lang="ja-JP" altLang="en-US" sz="1600" dirty="0">
              <a:solidFill>
                <a:schemeClr val="bg1"/>
              </a:solidFill>
            </a:endParaRPr>
          </a:p>
        </p:txBody>
      </p:sp>
      <p:cxnSp>
        <p:nvCxnSpPr>
          <p:cNvPr id="45" name="直線コネクタ 44">
            <a:extLst>
              <a:ext uri="{FF2B5EF4-FFF2-40B4-BE49-F238E27FC236}">
                <a16:creationId xmlns:a16="http://schemas.microsoft.com/office/drawing/2014/main" id="{7446D57B-A9C2-4496-8F14-CA2DEC8A6E9E}"/>
              </a:ext>
            </a:extLst>
          </p:cNvPr>
          <p:cNvCxnSpPr/>
          <p:nvPr/>
        </p:nvCxnSpPr>
        <p:spPr>
          <a:xfrm>
            <a:off x="1007390" y="3975315"/>
            <a:ext cx="776465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EC93972-F87F-47FA-B1BD-228FFE12E56E}"/>
              </a:ext>
            </a:extLst>
          </p:cNvPr>
          <p:cNvSpPr txBox="1"/>
          <p:nvPr/>
        </p:nvSpPr>
        <p:spPr>
          <a:xfrm>
            <a:off x="805912" y="4169147"/>
            <a:ext cx="3433886" cy="2585323"/>
          </a:xfrm>
          <a:prstGeom prst="rect">
            <a:avLst/>
          </a:prstGeom>
          <a:noFill/>
        </p:spPr>
        <p:txBody>
          <a:bodyPr wrap="square" rtlCol="0">
            <a:spAutoFit/>
          </a:bodyPr>
          <a:lstStyle/>
          <a:p>
            <a:r>
              <a:rPr kumimoji="1" lang="en-US" altLang="ja-JP" dirty="0"/>
              <a:t>For MLF TS2: </a:t>
            </a:r>
          </a:p>
          <a:p>
            <a:pPr marL="285750" indent="-285750">
              <a:buFont typeface="Wingdings" panose="05000000000000000000" pitchFamily="2" charset="2"/>
              <a:buChar char="p"/>
            </a:pPr>
            <a:r>
              <a:rPr kumimoji="1" lang="en-US" altLang="ja-JP" dirty="0"/>
              <a:t>Common target with Neutron target</a:t>
            </a:r>
          </a:p>
          <a:p>
            <a:pPr marL="285750" indent="-285750">
              <a:buFont typeface="Wingdings" panose="05000000000000000000" pitchFamily="2" charset="2"/>
              <a:buChar char="p"/>
            </a:pPr>
            <a:r>
              <a:rPr kumimoji="1" lang="en-US" altLang="ja-JP" dirty="0"/>
              <a:t>Tungsten is desired for higher efficiency of Muon and Neutron</a:t>
            </a:r>
            <a:r>
              <a:rPr kumimoji="1" lang="ja-JP" altLang="en-US" dirty="0"/>
              <a:t> </a:t>
            </a:r>
            <a:r>
              <a:rPr kumimoji="1" lang="en-US" altLang="ja-JP" dirty="0"/>
              <a:t>production.</a:t>
            </a:r>
          </a:p>
          <a:p>
            <a:pPr marL="285750" indent="-285750">
              <a:buFont typeface="Wingdings" panose="05000000000000000000" pitchFamily="2" charset="2"/>
              <a:buChar char="p"/>
            </a:pPr>
            <a:r>
              <a:rPr kumimoji="1" lang="en-US" altLang="ja-JP" u="sng" dirty="0">
                <a:solidFill>
                  <a:srgbClr val="FF0000"/>
                </a:solidFill>
              </a:rPr>
              <a:t>TFGR W-</a:t>
            </a:r>
            <a:r>
              <a:rPr kumimoji="1" lang="en-US" altLang="ja-JP" u="sng" dirty="0" err="1">
                <a:solidFill>
                  <a:srgbClr val="FF0000"/>
                </a:solidFill>
              </a:rPr>
              <a:t>TiC</a:t>
            </a:r>
            <a:r>
              <a:rPr kumimoji="1" lang="en-US" altLang="ja-JP" u="sng" dirty="0">
                <a:solidFill>
                  <a:srgbClr val="FF0000"/>
                </a:solidFill>
              </a:rPr>
              <a:t> tungsten</a:t>
            </a:r>
            <a:r>
              <a:rPr kumimoji="1" lang="en-US" altLang="ja-JP" dirty="0"/>
              <a:t>: solution to recrystallize and irradiation embrittlement</a:t>
            </a:r>
          </a:p>
        </p:txBody>
      </p:sp>
      <p:sp>
        <p:nvSpPr>
          <p:cNvPr id="3" name="テキスト ボックス 2">
            <a:extLst>
              <a:ext uri="{FF2B5EF4-FFF2-40B4-BE49-F238E27FC236}">
                <a16:creationId xmlns:a16="http://schemas.microsoft.com/office/drawing/2014/main" id="{AF4DF4FC-A1F7-41EC-A2F2-B7817D4A9711}"/>
              </a:ext>
            </a:extLst>
          </p:cNvPr>
          <p:cNvSpPr txBox="1"/>
          <p:nvPr/>
        </p:nvSpPr>
        <p:spPr>
          <a:xfrm>
            <a:off x="5096848" y="6406382"/>
            <a:ext cx="1194558" cy="369332"/>
          </a:xfrm>
          <a:prstGeom prst="rect">
            <a:avLst/>
          </a:prstGeom>
          <a:noFill/>
        </p:spPr>
        <p:txBody>
          <a:bodyPr wrap="none" rtlCol="0">
            <a:spAutoFit/>
          </a:bodyPr>
          <a:lstStyle/>
          <a:p>
            <a:r>
              <a:rPr kumimoji="1" lang="en-US" altLang="ja-JP" dirty="0"/>
              <a:t>TS1 vs TS2</a:t>
            </a:r>
            <a:endParaRPr kumimoji="1" lang="ja-JP" altLang="en-US" dirty="0"/>
          </a:p>
        </p:txBody>
      </p:sp>
      <p:sp>
        <p:nvSpPr>
          <p:cNvPr id="35" name="スライド番号プレースホルダー 5">
            <a:extLst>
              <a:ext uri="{FF2B5EF4-FFF2-40B4-BE49-F238E27FC236}">
                <a16:creationId xmlns:a16="http://schemas.microsoft.com/office/drawing/2014/main" id="{A40CFB8C-B78D-472B-AB7E-A55F8DCF6748}"/>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15</a:t>
            </a:fld>
            <a:endParaRPr kumimoji="1" lang="ja-JP" altLang="en-US" dirty="0">
              <a:solidFill>
                <a:schemeClr val="bg1"/>
              </a:solidFill>
            </a:endParaRPr>
          </a:p>
        </p:txBody>
      </p:sp>
    </p:spTree>
    <p:extLst>
      <p:ext uri="{BB962C8B-B14F-4D97-AF65-F5344CB8AC3E}">
        <p14:creationId xmlns:p14="http://schemas.microsoft.com/office/powerpoint/2010/main" val="3323729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正方形/長方形 49"/>
          <p:cNvSpPr/>
          <p:nvPr/>
        </p:nvSpPr>
        <p:spPr>
          <a:xfrm>
            <a:off x="4738457" y="3320162"/>
            <a:ext cx="4292258" cy="249761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441872" y="3532978"/>
            <a:ext cx="4248868" cy="214301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CE069D44-CFAE-4B30-BDB3-8347E3288591}"/>
              </a:ext>
            </a:extLst>
          </p:cNvPr>
          <p:cNvSpPr/>
          <p:nvPr/>
        </p:nvSpPr>
        <p:spPr>
          <a:xfrm>
            <a:off x="4249036" y="4663498"/>
            <a:ext cx="177378" cy="43652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773BC125-E216-488C-BA53-5C2E715D58C5}"/>
              </a:ext>
            </a:extLst>
          </p:cNvPr>
          <p:cNvSpPr/>
          <p:nvPr/>
        </p:nvSpPr>
        <p:spPr>
          <a:xfrm>
            <a:off x="4250738" y="4168607"/>
            <a:ext cx="275563" cy="811776"/>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E64EAC10-E022-4A78-AD39-D53CD3E976E1}"/>
              </a:ext>
            </a:extLst>
          </p:cNvPr>
          <p:cNvSpPr>
            <a:spLocks noGrp="1"/>
          </p:cNvSpPr>
          <p:nvPr>
            <p:ph type="title"/>
          </p:nvPr>
        </p:nvSpPr>
        <p:spPr/>
        <p:txBody>
          <a:bodyPr/>
          <a:lstStyle/>
          <a:p>
            <a:r>
              <a:rPr kumimoji="1" lang="en-US" altLang="ja-JP" dirty="0"/>
              <a:t>Why </a:t>
            </a:r>
            <a:r>
              <a:rPr kumimoji="1" lang="en-US" altLang="ja-JP" dirty="0" err="1"/>
              <a:t>HiRadmat</a:t>
            </a:r>
            <a:r>
              <a:rPr kumimoji="1" lang="en-US" altLang="ja-JP" dirty="0"/>
              <a:t>?</a:t>
            </a:r>
            <a:endParaRPr kumimoji="1" lang="ja-JP" altLang="en-US" dirty="0"/>
          </a:p>
        </p:txBody>
      </p:sp>
      <p:sp>
        <p:nvSpPr>
          <p:cNvPr id="4" name="テキスト ボックス 3">
            <a:extLst>
              <a:ext uri="{FF2B5EF4-FFF2-40B4-BE49-F238E27FC236}">
                <a16:creationId xmlns:a16="http://schemas.microsoft.com/office/drawing/2014/main" id="{26CB7EF0-12EC-4A4F-91F3-7B15EAAE0D07}"/>
              </a:ext>
            </a:extLst>
          </p:cNvPr>
          <p:cNvSpPr txBox="1"/>
          <p:nvPr/>
        </p:nvSpPr>
        <p:spPr>
          <a:xfrm>
            <a:off x="1008993" y="1221560"/>
            <a:ext cx="7633742" cy="707886"/>
          </a:xfrm>
          <a:prstGeom prst="rect">
            <a:avLst/>
          </a:prstGeom>
          <a:noFill/>
        </p:spPr>
        <p:txBody>
          <a:bodyPr wrap="square" rtlCol="0">
            <a:spAutoFit/>
          </a:bodyPr>
          <a:lstStyle/>
          <a:p>
            <a:r>
              <a:rPr kumimoji="1" lang="en-US" altLang="ja-JP" sz="2000" dirty="0"/>
              <a:t>Rotating Target can disperse total heat density and radiation damage of target material.  However,,,</a:t>
            </a:r>
            <a:endParaRPr kumimoji="1" lang="ja-JP" altLang="en-US" sz="2000" dirty="0"/>
          </a:p>
        </p:txBody>
      </p:sp>
      <p:sp>
        <p:nvSpPr>
          <p:cNvPr id="5" name="テキスト ボックス 4">
            <a:extLst>
              <a:ext uri="{FF2B5EF4-FFF2-40B4-BE49-F238E27FC236}">
                <a16:creationId xmlns:a16="http://schemas.microsoft.com/office/drawing/2014/main" id="{930DEA4D-A0DF-413C-A744-96E607F78439}"/>
              </a:ext>
            </a:extLst>
          </p:cNvPr>
          <p:cNvSpPr txBox="1"/>
          <p:nvPr/>
        </p:nvSpPr>
        <p:spPr>
          <a:xfrm>
            <a:off x="1008993" y="1912491"/>
            <a:ext cx="7633742" cy="1354217"/>
          </a:xfrm>
          <a:prstGeom prst="rect">
            <a:avLst/>
          </a:prstGeom>
          <a:noFill/>
        </p:spPr>
        <p:txBody>
          <a:bodyPr wrap="square" rtlCol="0">
            <a:spAutoFit/>
          </a:bodyPr>
          <a:lstStyle/>
          <a:p>
            <a:r>
              <a:rPr kumimoji="1" lang="en-US" altLang="ja-JP" sz="2000" dirty="0"/>
              <a:t>Time width of proton beam for the pulsed muon is about 100 ns.</a:t>
            </a:r>
          </a:p>
          <a:p>
            <a:r>
              <a:rPr kumimoji="1" lang="en-US" altLang="ja-JP" sz="2000" dirty="0"/>
              <a:t>Too short to disperse the local heat density.</a:t>
            </a:r>
          </a:p>
          <a:p>
            <a:r>
              <a:rPr kumimoji="1" lang="en-US" altLang="ja-JP" sz="2000" dirty="0"/>
              <a:t>For application of new target materials, </a:t>
            </a:r>
          </a:p>
          <a:p>
            <a:r>
              <a:rPr kumimoji="1" lang="en-US" altLang="ja-JP" sz="2200" dirty="0"/>
              <a:t>     </a:t>
            </a:r>
            <a:r>
              <a:rPr kumimoji="1" lang="en-US" altLang="ja-JP" sz="2200" i="1" u="sng" dirty="0"/>
              <a:t>Thermal shock resistance against H.E. proton beam is essential.</a:t>
            </a:r>
            <a:endParaRPr kumimoji="1" lang="ja-JP" altLang="en-US" sz="2200" i="1" u="sng" dirty="0"/>
          </a:p>
        </p:txBody>
      </p:sp>
      <p:sp>
        <p:nvSpPr>
          <p:cNvPr id="6" name="テキスト ボックス 5">
            <a:extLst>
              <a:ext uri="{FF2B5EF4-FFF2-40B4-BE49-F238E27FC236}">
                <a16:creationId xmlns:a16="http://schemas.microsoft.com/office/drawing/2014/main" id="{4B101808-A9B3-4245-97A1-0CCF10CDBC26}"/>
              </a:ext>
            </a:extLst>
          </p:cNvPr>
          <p:cNvSpPr txBox="1"/>
          <p:nvPr/>
        </p:nvSpPr>
        <p:spPr>
          <a:xfrm>
            <a:off x="589798" y="3640969"/>
            <a:ext cx="4090442" cy="369332"/>
          </a:xfrm>
          <a:prstGeom prst="rect">
            <a:avLst/>
          </a:prstGeom>
          <a:noFill/>
        </p:spPr>
        <p:txBody>
          <a:bodyPr wrap="square" rtlCol="0">
            <a:spAutoFit/>
          </a:bodyPr>
          <a:lstStyle/>
          <a:p>
            <a:r>
              <a:rPr kumimoji="1" lang="en-US" altLang="ja-JP" u="sng" dirty="0"/>
              <a:t>Unique aspect of H.E. proton irradiation</a:t>
            </a:r>
            <a:endParaRPr kumimoji="1" lang="ja-JP" altLang="en-US" u="sng" dirty="0"/>
          </a:p>
        </p:txBody>
      </p:sp>
      <p:sp>
        <p:nvSpPr>
          <p:cNvPr id="7" name="テキスト ボックス 6">
            <a:extLst>
              <a:ext uri="{FF2B5EF4-FFF2-40B4-BE49-F238E27FC236}">
                <a16:creationId xmlns:a16="http://schemas.microsoft.com/office/drawing/2014/main" id="{E656073F-01CC-44A5-92E2-0469C3E23044}"/>
              </a:ext>
            </a:extLst>
          </p:cNvPr>
          <p:cNvSpPr txBox="1"/>
          <p:nvPr/>
        </p:nvSpPr>
        <p:spPr>
          <a:xfrm>
            <a:off x="690291" y="6045693"/>
            <a:ext cx="8271145" cy="830997"/>
          </a:xfrm>
          <a:prstGeom prst="rect">
            <a:avLst/>
          </a:prstGeom>
          <a:noFill/>
        </p:spPr>
        <p:txBody>
          <a:bodyPr wrap="square" rtlCol="0">
            <a:spAutoFit/>
          </a:bodyPr>
          <a:lstStyle/>
          <a:p>
            <a:pPr algn="ctr"/>
            <a:r>
              <a:rPr kumimoji="1" lang="en-US" altLang="ja-JP" sz="2400" i="1" u="sng" dirty="0" err="1">
                <a:solidFill>
                  <a:srgbClr val="FF0000"/>
                </a:solidFill>
              </a:rPr>
              <a:t>HiRadMat</a:t>
            </a:r>
            <a:r>
              <a:rPr kumimoji="1" lang="en-US" altLang="ja-JP" sz="2400" i="1" u="sng" dirty="0">
                <a:solidFill>
                  <a:srgbClr val="FF0000"/>
                </a:solidFill>
              </a:rPr>
              <a:t> is an unique facility to investigate thermal shock </a:t>
            </a:r>
          </a:p>
          <a:p>
            <a:pPr algn="ctr"/>
            <a:r>
              <a:rPr kumimoji="1" lang="en-US" altLang="ja-JP" sz="2400" i="1" u="sng" dirty="0">
                <a:solidFill>
                  <a:srgbClr val="FF0000"/>
                </a:solidFill>
              </a:rPr>
              <a:t>for higher peak intensity to new target materials.</a:t>
            </a:r>
            <a:endParaRPr kumimoji="1" lang="ja-JP" altLang="en-US" sz="2400" i="1" u="sng" dirty="0">
              <a:solidFill>
                <a:srgbClr val="FF0000"/>
              </a:solidFill>
            </a:endParaRPr>
          </a:p>
        </p:txBody>
      </p:sp>
      <p:sp>
        <p:nvSpPr>
          <p:cNvPr id="8" name="正方形/長方形 7">
            <a:extLst>
              <a:ext uri="{FF2B5EF4-FFF2-40B4-BE49-F238E27FC236}">
                <a16:creationId xmlns:a16="http://schemas.microsoft.com/office/drawing/2014/main" id="{7398B45C-8088-4391-B9BC-9C5B311D15E3}"/>
              </a:ext>
            </a:extLst>
          </p:cNvPr>
          <p:cNvSpPr/>
          <p:nvPr/>
        </p:nvSpPr>
        <p:spPr>
          <a:xfrm>
            <a:off x="3162450" y="4424297"/>
            <a:ext cx="1208869" cy="852459"/>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矢印: 右 8">
            <a:extLst>
              <a:ext uri="{FF2B5EF4-FFF2-40B4-BE49-F238E27FC236}">
                <a16:creationId xmlns:a16="http://schemas.microsoft.com/office/drawing/2014/main" id="{CAEBEF1D-8578-4E34-B78E-B3A418D0F943}"/>
              </a:ext>
            </a:extLst>
          </p:cNvPr>
          <p:cNvSpPr/>
          <p:nvPr/>
        </p:nvSpPr>
        <p:spPr>
          <a:xfrm rot="20024068">
            <a:off x="2554143" y="4982375"/>
            <a:ext cx="984142" cy="464949"/>
          </a:xfrm>
          <a:prstGeom prst="rightArrow">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楕円 9">
            <a:extLst>
              <a:ext uri="{FF2B5EF4-FFF2-40B4-BE49-F238E27FC236}">
                <a16:creationId xmlns:a16="http://schemas.microsoft.com/office/drawing/2014/main" id="{E1FB6E2B-83E0-4C81-9661-362DDE1B9041}"/>
              </a:ext>
            </a:extLst>
          </p:cNvPr>
          <p:cNvSpPr/>
          <p:nvPr/>
        </p:nvSpPr>
        <p:spPr>
          <a:xfrm>
            <a:off x="3590358" y="4628849"/>
            <a:ext cx="395207" cy="410705"/>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平行四辺形 10">
            <a:extLst>
              <a:ext uri="{FF2B5EF4-FFF2-40B4-BE49-F238E27FC236}">
                <a16:creationId xmlns:a16="http://schemas.microsoft.com/office/drawing/2014/main" id="{059F58A4-4FE1-4927-8C15-6A80CAB61B1A}"/>
              </a:ext>
            </a:extLst>
          </p:cNvPr>
          <p:cNvSpPr/>
          <p:nvPr/>
        </p:nvSpPr>
        <p:spPr>
          <a:xfrm>
            <a:off x="3162450" y="4168606"/>
            <a:ext cx="1363851" cy="278082"/>
          </a:xfrm>
          <a:prstGeom prst="parallelogram">
            <a:avLst>
              <a:gd name="adj" fmla="val 60012"/>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斜め縞 13">
            <a:extLst>
              <a:ext uri="{FF2B5EF4-FFF2-40B4-BE49-F238E27FC236}">
                <a16:creationId xmlns:a16="http://schemas.microsoft.com/office/drawing/2014/main" id="{EFCF5FC2-AD0A-418A-922A-CB00AFDAE713}"/>
              </a:ext>
            </a:extLst>
          </p:cNvPr>
          <p:cNvSpPr/>
          <p:nvPr/>
        </p:nvSpPr>
        <p:spPr>
          <a:xfrm>
            <a:off x="4373021" y="4980383"/>
            <a:ext cx="154982" cy="278081"/>
          </a:xfrm>
          <a:prstGeom prst="diagStripe">
            <a:avLst>
              <a:gd name="adj" fmla="val 33696"/>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18" name="直線コネクタ 17">
            <a:extLst>
              <a:ext uri="{FF2B5EF4-FFF2-40B4-BE49-F238E27FC236}">
                <a16:creationId xmlns:a16="http://schemas.microsoft.com/office/drawing/2014/main" id="{B23CEC0D-B286-4D7B-90D1-9C58AA70FF6D}"/>
              </a:ext>
            </a:extLst>
          </p:cNvPr>
          <p:cNvCxnSpPr/>
          <p:nvPr/>
        </p:nvCxnSpPr>
        <p:spPr>
          <a:xfrm flipV="1">
            <a:off x="4371319" y="4980383"/>
            <a:ext cx="154982" cy="29637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3001AB8C-FC44-41A9-B0B3-45C24D99D580}"/>
              </a:ext>
            </a:extLst>
          </p:cNvPr>
          <p:cNvCxnSpPr>
            <a:cxnSpLocks/>
          </p:cNvCxnSpPr>
          <p:nvPr/>
        </p:nvCxnSpPr>
        <p:spPr>
          <a:xfrm>
            <a:off x="4526301" y="3982630"/>
            <a:ext cx="0" cy="8117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0" name="Group 214">
            <a:extLst>
              <a:ext uri="{FF2B5EF4-FFF2-40B4-BE49-F238E27FC236}">
                <a16:creationId xmlns:a16="http://schemas.microsoft.com/office/drawing/2014/main" id="{B36833F5-3AF0-4D58-B216-A9C2F538819E}"/>
              </a:ext>
            </a:extLst>
          </p:cNvPr>
          <p:cNvGrpSpPr>
            <a:grpSpLocks/>
          </p:cNvGrpSpPr>
          <p:nvPr/>
        </p:nvGrpSpPr>
        <p:grpSpPr bwMode="auto">
          <a:xfrm rot="18924227">
            <a:off x="3431214" y="4634424"/>
            <a:ext cx="288925" cy="53975"/>
            <a:chOff x="217" y="1525"/>
            <a:chExt cx="1451" cy="65"/>
          </a:xfrm>
        </p:grpSpPr>
        <p:sp>
          <p:nvSpPr>
            <p:cNvPr id="31" name="Freeform 215">
              <a:extLst>
                <a:ext uri="{FF2B5EF4-FFF2-40B4-BE49-F238E27FC236}">
                  <a16:creationId xmlns:a16="http://schemas.microsoft.com/office/drawing/2014/main" id="{F79AE16F-36AF-48F1-9F28-417D5C2EAADD}"/>
                </a:ext>
              </a:extLst>
            </p:cNvPr>
            <p:cNvSpPr>
              <a:spLocks/>
            </p:cNvSpPr>
            <p:nvPr/>
          </p:nvSpPr>
          <p:spPr bwMode="auto">
            <a:xfrm>
              <a:off x="217" y="1525"/>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216">
              <a:extLst>
                <a:ext uri="{FF2B5EF4-FFF2-40B4-BE49-F238E27FC236}">
                  <a16:creationId xmlns:a16="http://schemas.microsoft.com/office/drawing/2014/main" id="{E123399C-F4F5-41A0-B9F5-5349F79E408F}"/>
                </a:ext>
              </a:extLst>
            </p:cNvPr>
            <p:cNvSpPr>
              <a:spLocks/>
            </p:cNvSpPr>
            <p:nvPr/>
          </p:nvSpPr>
          <p:spPr bwMode="auto">
            <a:xfrm>
              <a:off x="217" y="1525"/>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3" name="Freeform 217">
              <a:extLst>
                <a:ext uri="{FF2B5EF4-FFF2-40B4-BE49-F238E27FC236}">
                  <a16:creationId xmlns:a16="http://schemas.microsoft.com/office/drawing/2014/main" id="{4185E86F-5DE6-46E6-935E-2F64611E8952}"/>
                </a:ext>
              </a:extLst>
            </p:cNvPr>
            <p:cNvSpPr>
              <a:spLocks/>
            </p:cNvSpPr>
            <p:nvPr/>
          </p:nvSpPr>
          <p:spPr bwMode="auto">
            <a:xfrm>
              <a:off x="217" y="1544"/>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4" name="Group 214">
            <a:extLst>
              <a:ext uri="{FF2B5EF4-FFF2-40B4-BE49-F238E27FC236}">
                <a16:creationId xmlns:a16="http://schemas.microsoft.com/office/drawing/2014/main" id="{0DD9D3D7-DF0B-4EC0-B02A-EE445CD99D16}"/>
              </a:ext>
            </a:extLst>
          </p:cNvPr>
          <p:cNvGrpSpPr>
            <a:grpSpLocks/>
          </p:cNvGrpSpPr>
          <p:nvPr/>
        </p:nvGrpSpPr>
        <p:grpSpPr bwMode="auto">
          <a:xfrm rot="18924227">
            <a:off x="3841098" y="4985896"/>
            <a:ext cx="288925" cy="53975"/>
            <a:chOff x="217" y="1525"/>
            <a:chExt cx="1451" cy="65"/>
          </a:xfrm>
        </p:grpSpPr>
        <p:sp>
          <p:nvSpPr>
            <p:cNvPr id="35" name="Freeform 215">
              <a:extLst>
                <a:ext uri="{FF2B5EF4-FFF2-40B4-BE49-F238E27FC236}">
                  <a16:creationId xmlns:a16="http://schemas.microsoft.com/office/drawing/2014/main" id="{059286A2-5FCB-4DEF-BB35-3D9D3D2741E5}"/>
                </a:ext>
              </a:extLst>
            </p:cNvPr>
            <p:cNvSpPr>
              <a:spLocks/>
            </p:cNvSpPr>
            <p:nvPr/>
          </p:nvSpPr>
          <p:spPr bwMode="auto">
            <a:xfrm>
              <a:off x="217" y="1525"/>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6" name="Freeform 216">
              <a:extLst>
                <a:ext uri="{FF2B5EF4-FFF2-40B4-BE49-F238E27FC236}">
                  <a16:creationId xmlns:a16="http://schemas.microsoft.com/office/drawing/2014/main" id="{1F35492A-05D4-40F0-B8A6-955285A92C91}"/>
                </a:ext>
              </a:extLst>
            </p:cNvPr>
            <p:cNvSpPr>
              <a:spLocks/>
            </p:cNvSpPr>
            <p:nvPr/>
          </p:nvSpPr>
          <p:spPr bwMode="auto">
            <a:xfrm>
              <a:off x="217" y="1525"/>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7" name="Freeform 217">
              <a:extLst>
                <a:ext uri="{FF2B5EF4-FFF2-40B4-BE49-F238E27FC236}">
                  <a16:creationId xmlns:a16="http://schemas.microsoft.com/office/drawing/2014/main" id="{9DC70E58-870F-4487-911C-B2469E0C366D}"/>
                </a:ext>
              </a:extLst>
            </p:cNvPr>
            <p:cNvSpPr>
              <a:spLocks/>
            </p:cNvSpPr>
            <p:nvPr/>
          </p:nvSpPr>
          <p:spPr bwMode="auto">
            <a:xfrm>
              <a:off x="217" y="1544"/>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38" name="Group 214">
            <a:extLst>
              <a:ext uri="{FF2B5EF4-FFF2-40B4-BE49-F238E27FC236}">
                <a16:creationId xmlns:a16="http://schemas.microsoft.com/office/drawing/2014/main" id="{4D0C368B-70C2-4EF9-9C93-F79C4B9E76FC}"/>
              </a:ext>
            </a:extLst>
          </p:cNvPr>
          <p:cNvGrpSpPr>
            <a:grpSpLocks/>
          </p:cNvGrpSpPr>
          <p:nvPr/>
        </p:nvGrpSpPr>
        <p:grpSpPr bwMode="auto">
          <a:xfrm rot="2950280">
            <a:off x="3880057" y="4652674"/>
            <a:ext cx="288925" cy="53975"/>
            <a:chOff x="217" y="1525"/>
            <a:chExt cx="1451" cy="65"/>
          </a:xfrm>
        </p:grpSpPr>
        <p:sp>
          <p:nvSpPr>
            <p:cNvPr id="39" name="Freeform 215">
              <a:extLst>
                <a:ext uri="{FF2B5EF4-FFF2-40B4-BE49-F238E27FC236}">
                  <a16:creationId xmlns:a16="http://schemas.microsoft.com/office/drawing/2014/main" id="{DE3FC213-B9FB-4274-8556-E35F5FE9ABC2}"/>
                </a:ext>
              </a:extLst>
            </p:cNvPr>
            <p:cNvSpPr>
              <a:spLocks/>
            </p:cNvSpPr>
            <p:nvPr/>
          </p:nvSpPr>
          <p:spPr bwMode="auto">
            <a:xfrm>
              <a:off x="217" y="1525"/>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0" name="Freeform 216">
              <a:extLst>
                <a:ext uri="{FF2B5EF4-FFF2-40B4-BE49-F238E27FC236}">
                  <a16:creationId xmlns:a16="http://schemas.microsoft.com/office/drawing/2014/main" id="{62B75C95-1CA6-4529-9A83-549EEC9286E0}"/>
                </a:ext>
              </a:extLst>
            </p:cNvPr>
            <p:cNvSpPr>
              <a:spLocks/>
            </p:cNvSpPr>
            <p:nvPr/>
          </p:nvSpPr>
          <p:spPr bwMode="auto">
            <a:xfrm>
              <a:off x="217" y="1525"/>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 name="Freeform 217">
              <a:extLst>
                <a:ext uri="{FF2B5EF4-FFF2-40B4-BE49-F238E27FC236}">
                  <a16:creationId xmlns:a16="http://schemas.microsoft.com/office/drawing/2014/main" id="{202A1CFA-12B3-4801-B650-0F4AA6E866DF}"/>
                </a:ext>
              </a:extLst>
            </p:cNvPr>
            <p:cNvSpPr>
              <a:spLocks/>
            </p:cNvSpPr>
            <p:nvPr/>
          </p:nvSpPr>
          <p:spPr bwMode="auto">
            <a:xfrm>
              <a:off x="217" y="1544"/>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nvGrpSpPr>
          <p:cNvPr id="42" name="Group 214">
            <a:extLst>
              <a:ext uri="{FF2B5EF4-FFF2-40B4-BE49-F238E27FC236}">
                <a16:creationId xmlns:a16="http://schemas.microsoft.com/office/drawing/2014/main" id="{6BD2AD83-BA85-4719-A2C6-78528E15949D}"/>
              </a:ext>
            </a:extLst>
          </p:cNvPr>
          <p:cNvGrpSpPr>
            <a:grpSpLocks/>
          </p:cNvGrpSpPr>
          <p:nvPr/>
        </p:nvGrpSpPr>
        <p:grpSpPr bwMode="auto">
          <a:xfrm rot="2950280">
            <a:off x="3450665" y="4986678"/>
            <a:ext cx="288925" cy="53975"/>
            <a:chOff x="217" y="1525"/>
            <a:chExt cx="1451" cy="65"/>
          </a:xfrm>
        </p:grpSpPr>
        <p:sp>
          <p:nvSpPr>
            <p:cNvPr id="43" name="Freeform 215">
              <a:extLst>
                <a:ext uri="{FF2B5EF4-FFF2-40B4-BE49-F238E27FC236}">
                  <a16:creationId xmlns:a16="http://schemas.microsoft.com/office/drawing/2014/main" id="{A691A471-23AB-4710-8B19-8BC7C150C77B}"/>
                </a:ext>
              </a:extLst>
            </p:cNvPr>
            <p:cNvSpPr>
              <a:spLocks/>
            </p:cNvSpPr>
            <p:nvPr/>
          </p:nvSpPr>
          <p:spPr bwMode="auto">
            <a:xfrm>
              <a:off x="217" y="1525"/>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4" name="Freeform 216">
              <a:extLst>
                <a:ext uri="{FF2B5EF4-FFF2-40B4-BE49-F238E27FC236}">
                  <a16:creationId xmlns:a16="http://schemas.microsoft.com/office/drawing/2014/main" id="{38218616-0A38-4146-A662-3D744D4C4D6A}"/>
                </a:ext>
              </a:extLst>
            </p:cNvPr>
            <p:cNvSpPr>
              <a:spLocks/>
            </p:cNvSpPr>
            <p:nvPr/>
          </p:nvSpPr>
          <p:spPr bwMode="auto">
            <a:xfrm>
              <a:off x="217" y="1525"/>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5" name="Freeform 217">
              <a:extLst>
                <a:ext uri="{FF2B5EF4-FFF2-40B4-BE49-F238E27FC236}">
                  <a16:creationId xmlns:a16="http://schemas.microsoft.com/office/drawing/2014/main" id="{2B463AD0-4251-4BB0-8F7D-3D08D38F876B}"/>
                </a:ext>
              </a:extLst>
            </p:cNvPr>
            <p:cNvSpPr>
              <a:spLocks/>
            </p:cNvSpPr>
            <p:nvPr/>
          </p:nvSpPr>
          <p:spPr bwMode="auto">
            <a:xfrm>
              <a:off x="217" y="1544"/>
              <a:ext cx="1451" cy="46"/>
            </a:xfrm>
            <a:custGeom>
              <a:avLst/>
              <a:gdLst>
                <a:gd name="T0" fmla="*/ 0 w 1451"/>
                <a:gd name="T1" fmla="*/ 91 h 91"/>
                <a:gd name="T2" fmla="*/ 181 w 1451"/>
                <a:gd name="T3" fmla="*/ 0 h 91"/>
                <a:gd name="T4" fmla="*/ 363 w 1451"/>
                <a:gd name="T5" fmla="*/ 91 h 91"/>
                <a:gd name="T6" fmla="*/ 544 w 1451"/>
                <a:gd name="T7" fmla="*/ 0 h 91"/>
                <a:gd name="T8" fmla="*/ 726 w 1451"/>
                <a:gd name="T9" fmla="*/ 91 h 91"/>
                <a:gd name="T10" fmla="*/ 907 w 1451"/>
                <a:gd name="T11" fmla="*/ 0 h 91"/>
                <a:gd name="T12" fmla="*/ 1089 w 1451"/>
                <a:gd name="T13" fmla="*/ 91 h 91"/>
                <a:gd name="T14" fmla="*/ 1270 w 1451"/>
                <a:gd name="T15" fmla="*/ 0 h 91"/>
                <a:gd name="T16" fmla="*/ 1451 w 1451"/>
                <a:gd name="T1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1"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0" y="45"/>
                    <a:pt x="1451" y="91"/>
                  </a:cubicBezTo>
                </a:path>
              </a:pathLst>
            </a:custGeom>
            <a:noFill/>
            <a:ln w="127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46" name="テキスト ボックス 45">
            <a:extLst>
              <a:ext uri="{FF2B5EF4-FFF2-40B4-BE49-F238E27FC236}">
                <a16:creationId xmlns:a16="http://schemas.microsoft.com/office/drawing/2014/main" id="{4B101808-A9B3-4245-97A1-0CCF10CDBC26}"/>
              </a:ext>
            </a:extLst>
          </p:cNvPr>
          <p:cNvSpPr txBox="1"/>
          <p:nvPr/>
        </p:nvSpPr>
        <p:spPr>
          <a:xfrm>
            <a:off x="603975" y="4398316"/>
            <a:ext cx="2398687" cy="646331"/>
          </a:xfrm>
          <a:prstGeom prst="rect">
            <a:avLst/>
          </a:prstGeom>
          <a:noFill/>
        </p:spPr>
        <p:txBody>
          <a:bodyPr wrap="square" rtlCol="0">
            <a:spAutoFit/>
          </a:bodyPr>
          <a:lstStyle/>
          <a:p>
            <a:r>
              <a:rPr kumimoji="1" lang="en-US" altLang="ja-JP" dirty="0"/>
              <a:t>Thermal shock on local volume of beam path</a:t>
            </a:r>
            <a:endParaRPr kumimoji="1" lang="ja-JP" altLang="en-US" dirty="0"/>
          </a:p>
        </p:txBody>
      </p:sp>
      <p:sp>
        <p:nvSpPr>
          <p:cNvPr id="48" name="正方形/長方形 47"/>
          <p:cNvSpPr/>
          <p:nvPr/>
        </p:nvSpPr>
        <p:spPr>
          <a:xfrm>
            <a:off x="6663003" y="3691805"/>
            <a:ext cx="1909497" cy="584775"/>
          </a:xfrm>
          <a:prstGeom prst="rect">
            <a:avLst/>
          </a:prstGeom>
        </p:spPr>
        <p:txBody>
          <a:bodyPr wrap="none">
            <a:spAutoFit/>
          </a:bodyPr>
          <a:lstStyle/>
          <a:p>
            <a:pPr lvl="0"/>
            <a:r>
              <a:rPr lang="en-US" altLang="ja-JP" sz="1600" dirty="0">
                <a:solidFill>
                  <a:prstClr val="black"/>
                </a:solidFill>
                <a:latin typeface="Tempus Sans ITC" panose="04020404030D07020202" pitchFamily="82" charset="0"/>
              </a:rPr>
              <a:t>E; Young’s modulus</a:t>
            </a:r>
          </a:p>
          <a:p>
            <a:pPr lvl="0"/>
            <a:r>
              <a:rPr lang="en-US" altLang="ja-JP" sz="1600" dirty="0">
                <a:solidFill>
                  <a:prstClr val="black"/>
                </a:solidFill>
                <a:latin typeface="Symbol" panose="05050102010706020507" pitchFamily="18" charset="2"/>
              </a:rPr>
              <a:t>a</a:t>
            </a:r>
            <a:r>
              <a:rPr lang="en-US" altLang="ja-JP" sz="1600" dirty="0">
                <a:solidFill>
                  <a:prstClr val="black"/>
                </a:solidFill>
                <a:latin typeface="Tempus Sans ITC" panose="04020404030D07020202" pitchFamily="82" charset="0"/>
              </a:rPr>
              <a:t>; Th. Expansion</a:t>
            </a:r>
            <a:r>
              <a:rPr lang="ja-JP" altLang="en-US" sz="1600" dirty="0">
                <a:solidFill>
                  <a:prstClr val="black"/>
                </a:solidFill>
                <a:latin typeface="Tempus Sans ITC" panose="04020404030D07020202" pitchFamily="82" charset="0"/>
              </a:rPr>
              <a:t>　</a:t>
            </a:r>
            <a:endParaRPr lang="en-US" altLang="ja-JP" sz="1600" dirty="0">
              <a:solidFill>
                <a:prstClr val="black"/>
              </a:solidFill>
              <a:latin typeface="Tempus Sans ITC" panose="04020404030D07020202" pitchFamily="82" charset="0"/>
            </a:endParaRPr>
          </a:p>
        </p:txBody>
      </p:sp>
      <p:sp>
        <p:nvSpPr>
          <p:cNvPr id="49" name="テキスト ボックス 48">
            <a:extLst>
              <a:ext uri="{FF2B5EF4-FFF2-40B4-BE49-F238E27FC236}">
                <a16:creationId xmlns:a16="http://schemas.microsoft.com/office/drawing/2014/main" id="{4B101808-A9B3-4245-97A1-0CCF10CDBC26}"/>
              </a:ext>
            </a:extLst>
          </p:cNvPr>
          <p:cNvSpPr txBox="1"/>
          <p:nvPr/>
        </p:nvSpPr>
        <p:spPr>
          <a:xfrm>
            <a:off x="4972327" y="3359594"/>
            <a:ext cx="3875494" cy="369332"/>
          </a:xfrm>
          <a:prstGeom prst="rect">
            <a:avLst/>
          </a:prstGeom>
          <a:noFill/>
        </p:spPr>
        <p:txBody>
          <a:bodyPr wrap="square" rtlCol="0">
            <a:spAutoFit/>
          </a:bodyPr>
          <a:lstStyle/>
          <a:p>
            <a:r>
              <a:rPr kumimoji="1" lang="en-US" altLang="ja-JP" dirty="0"/>
              <a:t>Compressive stress </a:t>
            </a:r>
            <a:r>
              <a:rPr kumimoji="1" lang="en-US" altLang="ja-JP" i="1" dirty="0"/>
              <a:t>P</a:t>
            </a:r>
            <a:r>
              <a:rPr kumimoji="1" lang="en-US" altLang="ja-JP" dirty="0"/>
              <a:t> by thermal shock</a:t>
            </a:r>
            <a:endParaRPr kumimoji="1" lang="ja-JP" altLang="en-US" dirty="0"/>
          </a:p>
        </p:txBody>
      </p:sp>
      <mc:AlternateContent xmlns:mc="http://schemas.openxmlformats.org/markup-compatibility/2006" xmlns:a14="http://schemas.microsoft.com/office/drawing/2010/main">
        <mc:Choice Requires="a14">
          <p:sp>
            <p:nvSpPr>
              <p:cNvPr id="12" name="テキスト ボックス 11"/>
              <p:cNvSpPr txBox="1"/>
              <p:nvPr/>
            </p:nvSpPr>
            <p:spPr>
              <a:xfrm>
                <a:off x="5286449" y="3817007"/>
                <a:ext cx="1515284" cy="307777"/>
              </a:xfrm>
              <a:prstGeom prst="rect">
                <a:avLst/>
              </a:prstGeom>
              <a:noFill/>
            </p:spPr>
            <p:txBody>
              <a:bodyPr wrap="square" lIns="0" tIns="0" rIns="0" bIns="0" rtlCol="0">
                <a:spAutoFit/>
              </a:bodyPr>
              <a:lstStyle/>
              <a:p>
                <a:r>
                  <a:rPr kumimoji="1" lang="en-US" altLang="ja-JP" sz="2000" i="1" dirty="0"/>
                  <a:t>P</a:t>
                </a:r>
                <a14:m>
                  <m:oMath xmlns:m="http://schemas.openxmlformats.org/officeDocument/2006/math">
                    <m:r>
                      <a:rPr kumimoji="1" lang="en-US" altLang="ja-JP" sz="2000" b="0" i="1" smtClean="0">
                        <a:latin typeface="Cambria Math" panose="02040503050406030204" pitchFamily="18" charset="0"/>
                        <a:ea typeface="Cambria Math" panose="02040503050406030204" pitchFamily="18" charset="0"/>
                      </a:rPr>
                      <m:t> </m:t>
                    </m:r>
                    <m:r>
                      <a:rPr kumimoji="1" lang="en-US" altLang="ja-JP" sz="2000" i="1" smtClean="0">
                        <a:latin typeface="Cambria Math" panose="02040503050406030204" pitchFamily="18" charset="0"/>
                        <a:ea typeface="Cambria Math" panose="02040503050406030204" pitchFamily="18" charset="0"/>
                      </a:rPr>
                      <m:t>∝</m:t>
                    </m:r>
                    <m:r>
                      <a:rPr kumimoji="1" lang="en-US" altLang="ja-JP" sz="2000" i="1" smtClean="0">
                        <a:latin typeface="Cambria Math" panose="02040503050406030204" pitchFamily="18" charset="0"/>
                      </a:rPr>
                      <m:t>𝐸</m:t>
                    </m:r>
                    <m:r>
                      <a:rPr kumimoji="1" lang="ja-JP" altLang="en-US" sz="2000" b="0" i="1" smtClean="0">
                        <a:latin typeface="Cambria Math" panose="02040503050406030204" pitchFamily="18" charset="0"/>
                      </a:rPr>
                      <m:t>𝛼</m:t>
                    </m:r>
                    <m:r>
                      <a:rPr kumimoji="1" lang="en-US" altLang="ja-JP" sz="2000" b="0" i="1" smtClean="0">
                        <a:latin typeface="Cambria Math" panose="02040503050406030204" pitchFamily="18" charset="0"/>
                        <a:ea typeface="Cambria Math" panose="02040503050406030204" pitchFamily="18" charset="0"/>
                      </a:rPr>
                      <m:t>∆</m:t>
                    </m:r>
                    <m:r>
                      <a:rPr kumimoji="1" lang="en-US" altLang="ja-JP" sz="2000" b="0" i="1" smtClean="0">
                        <a:latin typeface="Cambria Math" panose="02040503050406030204" pitchFamily="18" charset="0"/>
                        <a:ea typeface="Cambria Math" panose="02040503050406030204" pitchFamily="18" charset="0"/>
                      </a:rPr>
                      <m:t>𝑇</m:t>
                    </m:r>
                  </m:oMath>
                </a14:m>
                <a:endParaRPr kumimoji="1" lang="ja-JP" altLang="en-US" sz="2000" dirty="0"/>
              </a:p>
            </p:txBody>
          </p:sp>
        </mc:Choice>
        <mc:Fallback xmlns="">
          <p:sp>
            <p:nvSpPr>
              <p:cNvPr id="12" name="テキスト ボックス 11"/>
              <p:cNvSpPr txBox="1">
                <a:spLocks noRot="1" noChangeAspect="1" noMove="1" noResize="1" noEditPoints="1" noAdjustHandles="1" noChangeArrowheads="1" noChangeShapeType="1" noTextEdit="1"/>
              </p:cNvSpPr>
              <p:nvPr/>
            </p:nvSpPr>
            <p:spPr>
              <a:xfrm>
                <a:off x="5286449" y="3817007"/>
                <a:ext cx="1515284" cy="307777"/>
              </a:xfrm>
              <a:prstGeom prst="rect">
                <a:avLst/>
              </a:prstGeom>
              <a:blipFill>
                <a:blip r:embed="rId2"/>
                <a:stretch>
                  <a:fillRect l="-10040" t="-25490" b="-49020"/>
                </a:stretch>
              </a:blipFill>
            </p:spPr>
            <p:txBody>
              <a:bodyPr/>
              <a:lstStyle/>
              <a:p>
                <a:r>
                  <a:rPr lang="ja-JP" altLang="en-US">
                    <a:noFill/>
                  </a:rPr>
                  <a:t> </a:t>
                </a:r>
              </a:p>
            </p:txBody>
          </p:sp>
        </mc:Fallback>
      </mc:AlternateContent>
      <p:graphicFrame>
        <p:nvGraphicFramePr>
          <p:cNvPr id="13" name="表 12"/>
          <p:cNvGraphicFramePr>
            <a:graphicFrameLocks noGrp="1"/>
          </p:cNvGraphicFramePr>
          <p:nvPr>
            <p:extLst>
              <p:ext uri="{D42A27DB-BD31-4B8C-83A1-F6EECF244321}">
                <p14:modId xmlns:p14="http://schemas.microsoft.com/office/powerpoint/2010/main" val="162437386"/>
              </p:ext>
            </p:extLst>
          </p:nvPr>
        </p:nvGraphicFramePr>
        <p:xfrm>
          <a:off x="4969194" y="4307026"/>
          <a:ext cx="3881760" cy="960447"/>
        </p:xfrm>
        <a:graphic>
          <a:graphicData uri="http://schemas.openxmlformats.org/drawingml/2006/table">
            <a:tbl>
              <a:tblPr firstRow="1" bandRow="1">
                <a:tableStyleId>{5940675A-B579-460E-94D1-54222C63F5DA}</a:tableStyleId>
              </a:tblPr>
              <a:tblGrid>
                <a:gridCol w="970440">
                  <a:extLst>
                    <a:ext uri="{9D8B030D-6E8A-4147-A177-3AD203B41FA5}">
                      <a16:colId xmlns:a16="http://schemas.microsoft.com/office/drawing/2014/main" val="20000"/>
                    </a:ext>
                  </a:extLst>
                </a:gridCol>
                <a:gridCol w="970440">
                  <a:extLst>
                    <a:ext uri="{9D8B030D-6E8A-4147-A177-3AD203B41FA5}">
                      <a16:colId xmlns:a16="http://schemas.microsoft.com/office/drawing/2014/main" val="20001"/>
                    </a:ext>
                  </a:extLst>
                </a:gridCol>
                <a:gridCol w="970440">
                  <a:extLst>
                    <a:ext uri="{9D8B030D-6E8A-4147-A177-3AD203B41FA5}">
                      <a16:colId xmlns:a16="http://schemas.microsoft.com/office/drawing/2014/main" val="20002"/>
                    </a:ext>
                  </a:extLst>
                </a:gridCol>
                <a:gridCol w="970440">
                  <a:extLst>
                    <a:ext uri="{9D8B030D-6E8A-4147-A177-3AD203B41FA5}">
                      <a16:colId xmlns:a16="http://schemas.microsoft.com/office/drawing/2014/main" val="20003"/>
                    </a:ext>
                  </a:extLst>
                </a:gridCol>
              </a:tblGrid>
              <a:tr h="320149">
                <a:tc>
                  <a:txBody>
                    <a:bodyPr/>
                    <a:lstStyle/>
                    <a:p>
                      <a:r>
                        <a:rPr kumimoji="1" lang="en-US" altLang="ja-JP" dirty="0"/>
                        <a:t>* R.T.</a:t>
                      </a:r>
                      <a:endParaRPr kumimoji="1" lang="ja-JP" altLang="en-US" dirty="0"/>
                    </a:p>
                  </a:txBody>
                  <a:tcPr/>
                </a:tc>
                <a:tc>
                  <a:txBody>
                    <a:bodyPr/>
                    <a:lstStyle/>
                    <a:p>
                      <a:r>
                        <a:rPr kumimoji="1" lang="en-US" altLang="ja-JP" dirty="0"/>
                        <a:t>Graphite</a:t>
                      </a:r>
                      <a:endParaRPr kumimoji="1" lang="ja-JP" altLang="en-US" dirty="0"/>
                    </a:p>
                  </a:txBody>
                  <a:tcPr/>
                </a:tc>
                <a:tc>
                  <a:txBody>
                    <a:bodyPr/>
                    <a:lstStyle/>
                    <a:p>
                      <a:r>
                        <a:rPr kumimoji="1" lang="en-US" altLang="ja-JP" dirty="0" err="1"/>
                        <a:t>SiC</a:t>
                      </a:r>
                      <a:endParaRPr kumimoji="1" lang="ja-JP" altLang="en-US" dirty="0"/>
                    </a:p>
                  </a:txBody>
                  <a:tcPr/>
                </a:tc>
                <a:tc>
                  <a:txBody>
                    <a:bodyPr/>
                    <a:lstStyle/>
                    <a:p>
                      <a:r>
                        <a:rPr kumimoji="1" lang="en-US" altLang="ja-JP" dirty="0"/>
                        <a:t>Tungsten</a:t>
                      </a:r>
                      <a:endParaRPr kumimoji="1" lang="ja-JP" altLang="en-US" dirty="0"/>
                    </a:p>
                  </a:txBody>
                  <a:tcPr/>
                </a:tc>
                <a:extLst>
                  <a:ext uri="{0D108BD9-81ED-4DB2-BD59-A6C34878D82A}">
                    <a16:rowId xmlns:a16="http://schemas.microsoft.com/office/drawing/2014/main" val="10000"/>
                  </a:ext>
                </a:extLst>
              </a:tr>
              <a:tr h="320149">
                <a:tc>
                  <a:txBody>
                    <a:bodyPr/>
                    <a:lstStyle/>
                    <a:p>
                      <a:r>
                        <a:rPr kumimoji="1" lang="en-US" altLang="ja-JP" i="1" dirty="0"/>
                        <a:t>E</a:t>
                      </a:r>
                      <a:r>
                        <a:rPr kumimoji="1" lang="en-US" altLang="ja-JP" dirty="0"/>
                        <a:t> (</a:t>
                      </a:r>
                      <a:r>
                        <a:rPr kumimoji="1" lang="en-US" altLang="ja-JP" dirty="0" err="1"/>
                        <a:t>GPa</a:t>
                      </a:r>
                      <a:r>
                        <a:rPr kumimoji="1" lang="en-US" altLang="ja-JP" dirty="0"/>
                        <a:t>)</a:t>
                      </a:r>
                      <a:endParaRPr kumimoji="1" lang="ja-JP" altLang="en-US" dirty="0"/>
                    </a:p>
                  </a:txBody>
                  <a:tcPr/>
                </a:tc>
                <a:tc>
                  <a:txBody>
                    <a:bodyPr/>
                    <a:lstStyle/>
                    <a:p>
                      <a:r>
                        <a:rPr kumimoji="1" lang="en-US" altLang="ja-JP" dirty="0"/>
                        <a:t>11</a:t>
                      </a:r>
                      <a:endParaRPr kumimoji="1" lang="ja-JP" altLang="en-US" dirty="0"/>
                    </a:p>
                  </a:txBody>
                  <a:tcPr/>
                </a:tc>
                <a:tc>
                  <a:txBody>
                    <a:bodyPr/>
                    <a:lstStyle/>
                    <a:p>
                      <a:r>
                        <a:rPr kumimoji="1" lang="en-US" altLang="ja-JP" dirty="0"/>
                        <a:t>440</a:t>
                      </a:r>
                      <a:endParaRPr kumimoji="1" lang="ja-JP" altLang="en-US" dirty="0"/>
                    </a:p>
                  </a:txBody>
                  <a:tcPr/>
                </a:tc>
                <a:tc>
                  <a:txBody>
                    <a:bodyPr/>
                    <a:lstStyle/>
                    <a:p>
                      <a:r>
                        <a:rPr kumimoji="1" lang="en-US" altLang="ja-JP" dirty="0"/>
                        <a:t>411</a:t>
                      </a:r>
                      <a:endParaRPr kumimoji="1" lang="ja-JP" altLang="en-US" dirty="0"/>
                    </a:p>
                  </a:txBody>
                  <a:tcPr/>
                </a:tc>
                <a:extLst>
                  <a:ext uri="{0D108BD9-81ED-4DB2-BD59-A6C34878D82A}">
                    <a16:rowId xmlns:a16="http://schemas.microsoft.com/office/drawing/2014/main" val="10001"/>
                  </a:ext>
                </a:extLst>
              </a:tr>
              <a:tr h="320149">
                <a:tc>
                  <a:txBody>
                    <a:bodyPr/>
                    <a:lstStyle/>
                    <a:p>
                      <a:r>
                        <a:rPr kumimoji="1" lang="en-US" altLang="ja-JP" i="1" dirty="0">
                          <a:latin typeface="Symbol" panose="05050102010706020507" pitchFamily="18" charset="2"/>
                        </a:rPr>
                        <a:t>a</a:t>
                      </a:r>
                      <a:r>
                        <a:rPr kumimoji="1" lang="en-US" altLang="ja-JP" dirty="0"/>
                        <a:t> (ppm/K)</a:t>
                      </a:r>
                      <a:endParaRPr kumimoji="1" lang="ja-JP" altLang="en-US" dirty="0"/>
                    </a:p>
                  </a:txBody>
                  <a:tcPr/>
                </a:tc>
                <a:tc>
                  <a:txBody>
                    <a:bodyPr/>
                    <a:lstStyle/>
                    <a:p>
                      <a:r>
                        <a:rPr kumimoji="1" lang="en-US" altLang="ja-JP" dirty="0"/>
                        <a:t>6</a:t>
                      </a:r>
                      <a:endParaRPr kumimoji="1" lang="ja-JP" altLang="en-US" dirty="0"/>
                    </a:p>
                  </a:txBody>
                  <a:tcPr/>
                </a:tc>
                <a:tc>
                  <a:txBody>
                    <a:bodyPr/>
                    <a:lstStyle/>
                    <a:p>
                      <a:r>
                        <a:rPr kumimoji="1" lang="en-US" altLang="ja-JP" dirty="0"/>
                        <a:t>4.3</a:t>
                      </a:r>
                      <a:endParaRPr kumimoji="1" lang="ja-JP" altLang="en-US" dirty="0"/>
                    </a:p>
                  </a:txBody>
                  <a:tcPr/>
                </a:tc>
                <a:tc>
                  <a:txBody>
                    <a:bodyPr/>
                    <a:lstStyle/>
                    <a:p>
                      <a:r>
                        <a:rPr kumimoji="1" lang="en-US" altLang="ja-JP" dirty="0"/>
                        <a:t>4.5</a:t>
                      </a:r>
                      <a:endParaRPr kumimoji="1" lang="ja-JP" altLang="en-US" dirty="0"/>
                    </a:p>
                  </a:txBody>
                  <a:tcPr/>
                </a:tc>
                <a:extLst>
                  <a:ext uri="{0D108BD9-81ED-4DB2-BD59-A6C34878D82A}">
                    <a16:rowId xmlns:a16="http://schemas.microsoft.com/office/drawing/2014/main" val="10002"/>
                  </a:ext>
                </a:extLst>
              </a:tr>
            </a:tbl>
          </a:graphicData>
        </a:graphic>
      </p:graphicFrame>
      <p:sp>
        <p:nvSpPr>
          <p:cNvPr id="51" name="テキスト ボックス 50">
            <a:extLst>
              <a:ext uri="{FF2B5EF4-FFF2-40B4-BE49-F238E27FC236}">
                <a16:creationId xmlns:a16="http://schemas.microsoft.com/office/drawing/2014/main" id="{26CB7EF0-12EC-4A4F-91F3-7B15EAAE0D07}"/>
              </a:ext>
            </a:extLst>
          </p:cNvPr>
          <p:cNvSpPr txBox="1"/>
          <p:nvPr/>
        </p:nvSpPr>
        <p:spPr>
          <a:xfrm>
            <a:off x="798349" y="5754711"/>
            <a:ext cx="7914559" cy="369332"/>
          </a:xfrm>
          <a:prstGeom prst="rect">
            <a:avLst/>
          </a:prstGeom>
          <a:noFill/>
        </p:spPr>
        <p:txBody>
          <a:bodyPr wrap="square" rtlCol="0">
            <a:spAutoFit/>
          </a:bodyPr>
          <a:lstStyle/>
          <a:p>
            <a:r>
              <a:rPr kumimoji="1" lang="en-US" altLang="ja-JP" dirty="0"/>
              <a:t>Combination of proton-irradiation damage of materials must be considered as well.</a:t>
            </a:r>
            <a:endParaRPr kumimoji="1" lang="ja-JP" altLang="en-US" dirty="0"/>
          </a:p>
        </p:txBody>
      </p:sp>
      <p:sp>
        <p:nvSpPr>
          <p:cNvPr id="47" name="テキスト ボックス 46">
            <a:extLst>
              <a:ext uri="{FF2B5EF4-FFF2-40B4-BE49-F238E27FC236}">
                <a16:creationId xmlns:a16="http://schemas.microsoft.com/office/drawing/2014/main" id="{1704E619-6382-42A9-8D8E-1F37CF883F06}"/>
              </a:ext>
            </a:extLst>
          </p:cNvPr>
          <p:cNvSpPr txBox="1"/>
          <p:nvPr/>
        </p:nvSpPr>
        <p:spPr>
          <a:xfrm>
            <a:off x="4946838" y="5355554"/>
            <a:ext cx="4013135" cy="338554"/>
          </a:xfrm>
          <a:prstGeom prst="rect">
            <a:avLst/>
          </a:prstGeom>
          <a:noFill/>
        </p:spPr>
        <p:txBody>
          <a:bodyPr wrap="square" rtlCol="0">
            <a:spAutoFit/>
          </a:bodyPr>
          <a:lstStyle/>
          <a:p>
            <a:r>
              <a:rPr kumimoji="1" lang="en-US" altLang="ja-JP" sz="1600" dirty="0"/>
              <a:t>Graphite: Excellent thermal resistant material</a:t>
            </a:r>
            <a:endParaRPr kumimoji="1" lang="ja-JP" altLang="en-US" sz="1600" dirty="0"/>
          </a:p>
        </p:txBody>
      </p:sp>
      <p:sp>
        <p:nvSpPr>
          <p:cNvPr id="17" name="正方形/長方形 16">
            <a:extLst>
              <a:ext uri="{FF2B5EF4-FFF2-40B4-BE49-F238E27FC236}">
                <a16:creationId xmlns:a16="http://schemas.microsoft.com/office/drawing/2014/main" id="{CB02DA3E-9488-4A97-B71A-71F7E2AFA5E4}"/>
              </a:ext>
            </a:extLst>
          </p:cNvPr>
          <p:cNvSpPr/>
          <p:nvPr/>
        </p:nvSpPr>
        <p:spPr>
          <a:xfrm>
            <a:off x="5835112" y="4563022"/>
            <a:ext cx="3063559" cy="417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スライド番号プレースホルダー 5">
            <a:extLst>
              <a:ext uri="{FF2B5EF4-FFF2-40B4-BE49-F238E27FC236}">
                <a16:creationId xmlns:a16="http://schemas.microsoft.com/office/drawing/2014/main" id="{54027581-DB88-43C8-9403-579B6E30B09B}"/>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16</a:t>
            </a:fld>
            <a:endParaRPr kumimoji="1" lang="ja-JP" altLang="en-US" dirty="0">
              <a:solidFill>
                <a:schemeClr val="bg1"/>
              </a:solidFill>
            </a:endParaRPr>
          </a:p>
        </p:txBody>
      </p:sp>
    </p:spTree>
    <p:extLst>
      <p:ext uri="{BB962C8B-B14F-4D97-AF65-F5344CB8AC3E}">
        <p14:creationId xmlns:p14="http://schemas.microsoft.com/office/powerpoint/2010/main" val="1770112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1BEBD4A-14A0-4491-9EF5-6E4A4DAF4F42}"/>
              </a:ext>
            </a:extLst>
          </p:cNvPr>
          <p:cNvSpPr>
            <a:spLocks noGrp="1"/>
          </p:cNvSpPr>
          <p:nvPr>
            <p:ph type="title"/>
          </p:nvPr>
        </p:nvSpPr>
        <p:spPr/>
        <p:txBody>
          <a:bodyPr>
            <a:normAutofit/>
          </a:bodyPr>
          <a:lstStyle/>
          <a:p>
            <a:r>
              <a:rPr kumimoji="1" lang="en-US" altLang="ja-JP" sz="4400" dirty="0"/>
              <a:t>Previous research at </a:t>
            </a:r>
            <a:r>
              <a:rPr kumimoji="1" lang="en-US" altLang="ja-JP" sz="4400" dirty="0" err="1"/>
              <a:t>HiRadMat</a:t>
            </a:r>
            <a:r>
              <a:rPr kumimoji="1" lang="en-US" altLang="ja-JP" sz="4400" dirty="0"/>
              <a:t> 1</a:t>
            </a:r>
            <a:endParaRPr kumimoji="1" lang="ja-JP" altLang="en-US" sz="4400" dirty="0"/>
          </a:p>
        </p:txBody>
      </p:sp>
      <p:sp>
        <p:nvSpPr>
          <p:cNvPr id="8" name="テキスト ボックス 7">
            <a:extLst>
              <a:ext uri="{FF2B5EF4-FFF2-40B4-BE49-F238E27FC236}">
                <a16:creationId xmlns:a16="http://schemas.microsoft.com/office/drawing/2014/main" id="{73F96590-3FDA-4B18-8566-D5E934D16CDA}"/>
              </a:ext>
            </a:extLst>
          </p:cNvPr>
          <p:cNvSpPr txBox="1"/>
          <p:nvPr/>
        </p:nvSpPr>
        <p:spPr>
          <a:xfrm rot="20578735">
            <a:off x="3055123" y="2054682"/>
            <a:ext cx="5245347" cy="830997"/>
          </a:xfrm>
          <a:prstGeom prst="rect">
            <a:avLst/>
          </a:prstGeom>
          <a:noFill/>
        </p:spPr>
        <p:txBody>
          <a:bodyPr wrap="none" rtlCol="0">
            <a:spAutoFit/>
          </a:bodyPr>
          <a:lstStyle/>
          <a:p>
            <a:r>
              <a:rPr kumimoji="1" lang="en-US" altLang="ja-JP" sz="4800" dirty="0" err="1">
                <a:latin typeface="Bradley Hand ITC" panose="03070402050302030203" pitchFamily="66" charset="0"/>
              </a:rPr>
              <a:t>SiC</a:t>
            </a:r>
            <a:r>
              <a:rPr kumimoji="1" lang="en-US" altLang="ja-JP" sz="4800" dirty="0">
                <a:latin typeface="Bradley Hand ITC" panose="03070402050302030203" pitchFamily="66" charset="0"/>
              </a:rPr>
              <a:t>-coated graphite</a:t>
            </a:r>
            <a:endParaRPr kumimoji="1" lang="ja-JP" altLang="en-US" sz="4800" dirty="0">
              <a:latin typeface="Bradley Hand ITC" panose="03070402050302030203" pitchFamily="66" charset="0"/>
            </a:endParaRPr>
          </a:p>
        </p:txBody>
      </p:sp>
      <p:pic>
        <p:nvPicPr>
          <p:cNvPr id="5" name="Picture 8" descr="RaDIATE Red Transparent BG.png">
            <a:extLst>
              <a:ext uri="{FF2B5EF4-FFF2-40B4-BE49-F238E27FC236}">
                <a16:creationId xmlns:a16="http://schemas.microsoft.com/office/drawing/2014/main" id="{1BCCCF1C-7B82-438F-A798-7AD61F54A5D0}"/>
              </a:ext>
            </a:extLst>
          </p:cNvPr>
          <p:cNvPicPr>
            <a:picLocks noChangeAspect="1"/>
          </p:cNvPicPr>
          <p:nvPr/>
        </p:nvPicPr>
        <p:blipFill>
          <a:blip r:embed="rId2" cstate="screen">
            <a:extLst>
              <a:ext uri="{BEBA8EAE-BF5A-486C-A8C5-ECC9F3942E4B}">
                <a14:imgProps xmlns:a14="http://schemas.microsoft.com/office/drawing/2010/main">
                  <a14:imgLayer r:embed="rId3">
                    <a14:imgEffect>
                      <a14:brightnessContrast bright="37000"/>
                    </a14:imgEffect>
                  </a14:imgLayer>
                </a14:imgProps>
              </a:ext>
              <a:ext uri="{28A0092B-C50C-407E-A947-70E740481C1C}">
                <a14:useLocalDpi xmlns:a14="http://schemas.microsoft.com/office/drawing/2010/main"/>
              </a:ext>
            </a:extLst>
          </a:blip>
          <a:stretch>
            <a:fillRect/>
          </a:stretch>
        </p:blipFill>
        <p:spPr>
          <a:xfrm>
            <a:off x="262215" y="2837093"/>
            <a:ext cx="991481" cy="1231482"/>
          </a:xfrm>
          <a:prstGeom prst="rect">
            <a:avLst/>
          </a:prstGeom>
        </p:spPr>
      </p:pic>
      <p:sp>
        <p:nvSpPr>
          <p:cNvPr id="2" name="テキスト ボックス 1">
            <a:extLst>
              <a:ext uri="{FF2B5EF4-FFF2-40B4-BE49-F238E27FC236}">
                <a16:creationId xmlns:a16="http://schemas.microsoft.com/office/drawing/2014/main" id="{5BE5E5F4-48D7-4A88-A128-C6C620F865BB}"/>
              </a:ext>
            </a:extLst>
          </p:cNvPr>
          <p:cNvSpPr txBox="1"/>
          <p:nvPr/>
        </p:nvSpPr>
        <p:spPr>
          <a:xfrm>
            <a:off x="2016037" y="5805230"/>
            <a:ext cx="4871655" cy="646331"/>
          </a:xfrm>
          <a:prstGeom prst="rect">
            <a:avLst/>
          </a:prstGeom>
          <a:noFill/>
        </p:spPr>
        <p:txBody>
          <a:bodyPr wrap="none" rtlCol="0">
            <a:spAutoFit/>
          </a:bodyPr>
          <a:lstStyle/>
          <a:p>
            <a:r>
              <a:rPr kumimoji="1" lang="en-US" altLang="ja-JP" dirty="0"/>
              <a:t>Thanks to CERN collaboration</a:t>
            </a:r>
          </a:p>
          <a:p>
            <a:r>
              <a:rPr kumimoji="1" lang="en-US" altLang="ja-JP" dirty="0"/>
              <a:t>This program is supported by US-JP collaboration.</a:t>
            </a:r>
            <a:endParaRPr kumimoji="1" lang="ja-JP" altLang="en-US" dirty="0"/>
          </a:p>
        </p:txBody>
      </p:sp>
      <p:pic>
        <p:nvPicPr>
          <p:cNvPr id="6" name="図 5" descr="rogo.gif">
            <a:extLst>
              <a:ext uri="{FF2B5EF4-FFF2-40B4-BE49-F238E27FC236}">
                <a16:creationId xmlns:a16="http://schemas.microsoft.com/office/drawing/2014/main" id="{41383A1B-6A3A-41FF-AC3F-128BF743FC4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005233" y="163682"/>
            <a:ext cx="1890793" cy="744858"/>
          </a:xfrm>
          <a:prstGeom prst="rect">
            <a:avLst/>
          </a:prstGeom>
        </p:spPr>
      </p:pic>
      <p:pic>
        <p:nvPicPr>
          <p:cNvPr id="7" name="図 6" descr="keklogo_blue.gif">
            <a:extLst>
              <a:ext uri="{FF2B5EF4-FFF2-40B4-BE49-F238E27FC236}">
                <a16:creationId xmlns:a16="http://schemas.microsoft.com/office/drawing/2014/main" id="{DB8A4337-1FE6-412D-B3AD-AB9560D192B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19144" y="5989896"/>
            <a:ext cx="976144" cy="559088"/>
          </a:xfrm>
          <a:prstGeom prst="rect">
            <a:avLst/>
          </a:prstGeom>
        </p:spPr>
      </p:pic>
      <p:sp>
        <p:nvSpPr>
          <p:cNvPr id="10" name="スライド番号プレースホルダー 5">
            <a:extLst>
              <a:ext uri="{FF2B5EF4-FFF2-40B4-BE49-F238E27FC236}">
                <a16:creationId xmlns:a16="http://schemas.microsoft.com/office/drawing/2014/main" id="{94495622-E557-40E6-94C7-07AAF1D953FD}"/>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baseline="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17</a:t>
            </a:fld>
            <a:endParaRPr kumimoji="1" lang="ja-JP" altLang="en-US" dirty="0">
              <a:solidFill>
                <a:schemeClr val="bg1"/>
              </a:solidFill>
            </a:endParaRPr>
          </a:p>
        </p:txBody>
      </p:sp>
    </p:spTree>
    <p:extLst>
      <p:ext uri="{BB962C8B-B14F-4D97-AF65-F5344CB8AC3E}">
        <p14:creationId xmlns:p14="http://schemas.microsoft.com/office/powerpoint/2010/main" val="334508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723328" y="1314671"/>
            <a:ext cx="8026859" cy="250150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p:cNvPicPr>
            <a:picLocks noChangeAspect="1"/>
          </p:cNvPicPr>
          <p:nvPr/>
        </p:nvPicPr>
        <p:blipFill>
          <a:blip r:embed="rId2"/>
          <a:stretch>
            <a:fillRect/>
          </a:stretch>
        </p:blipFill>
        <p:spPr>
          <a:xfrm>
            <a:off x="1135390" y="1925604"/>
            <a:ext cx="1874266" cy="1803035"/>
          </a:xfrm>
          <a:prstGeom prst="rect">
            <a:avLst/>
          </a:prstGeom>
        </p:spPr>
      </p:pic>
      <p:sp>
        <p:nvSpPr>
          <p:cNvPr id="2" name="タイトル 1">
            <a:extLst>
              <a:ext uri="{FF2B5EF4-FFF2-40B4-BE49-F238E27FC236}">
                <a16:creationId xmlns:a16="http://schemas.microsoft.com/office/drawing/2014/main" id="{E64EAC10-E022-4A78-AD39-D53CD3E976E1}"/>
              </a:ext>
            </a:extLst>
          </p:cNvPr>
          <p:cNvSpPr>
            <a:spLocks noGrp="1"/>
          </p:cNvSpPr>
          <p:nvPr>
            <p:ph type="title"/>
          </p:nvPr>
        </p:nvSpPr>
        <p:spPr>
          <a:xfrm>
            <a:off x="798952" y="155373"/>
            <a:ext cx="7732241" cy="696772"/>
          </a:xfrm>
        </p:spPr>
        <p:txBody>
          <a:bodyPr>
            <a:normAutofit/>
          </a:bodyPr>
          <a:lstStyle/>
          <a:p>
            <a:r>
              <a:rPr kumimoji="1" lang="en-US" altLang="ja-JP" sz="3600" dirty="0"/>
              <a:t>Motivation of </a:t>
            </a:r>
            <a:r>
              <a:rPr kumimoji="1" lang="en-US" altLang="ja-JP" sz="3600" dirty="0" err="1"/>
              <a:t>SiC</a:t>
            </a:r>
            <a:r>
              <a:rPr lang="en-US" altLang="ja-JP" sz="3600" dirty="0"/>
              <a:t>-</a:t>
            </a:r>
            <a:r>
              <a:rPr kumimoji="1" lang="en-US" altLang="ja-JP" sz="3600" dirty="0"/>
              <a:t>coated graphite</a:t>
            </a:r>
            <a:endParaRPr kumimoji="1" lang="ja-JP" altLang="en-US" sz="3600" dirty="0"/>
          </a:p>
        </p:txBody>
      </p:sp>
      <p:sp>
        <p:nvSpPr>
          <p:cNvPr id="4" name="テキスト ボックス 3">
            <a:extLst>
              <a:ext uri="{FF2B5EF4-FFF2-40B4-BE49-F238E27FC236}">
                <a16:creationId xmlns:a16="http://schemas.microsoft.com/office/drawing/2014/main" id="{26CB7EF0-12EC-4A4F-91F3-7B15EAAE0D07}"/>
              </a:ext>
            </a:extLst>
          </p:cNvPr>
          <p:cNvSpPr txBox="1"/>
          <p:nvPr/>
        </p:nvSpPr>
        <p:spPr>
          <a:xfrm>
            <a:off x="4287809" y="1473370"/>
            <a:ext cx="4165258" cy="338554"/>
          </a:xfrm>
          <a:prstGeom prst="rect">
            <a:avLst/>
          </a:prstGeom>
          <a:noFill/>
          <a:ln>
            <a:solidFill>
              <a:schemeClr val="tx1"/>
            </a:solidFill>
          </a:ln>
        </p:spPr>
        <p:txBody>
          <a:bodyPr wrap="square" rtlCol="0">
            <a:spAutoFit/>
          </a:bodyPr>
          <a:lstStyle/>
          <a:p>
            <a:r>
              <a:rPr kumimoji="1" lang="en-US" altLang="ja-JP" sz="1600" dirty="0"/>
              <a:t>Graphite is easily oxidized at high temperature.</a:t>
            </a:r>
            <a:endParaRPr kumimoji="1" lang="ja-JP" altLang="en-US" sz="1600" dirty="0"/>
          </a:p>
        </p:txBody>
      </p:sp>
      <p:sp>
        <p:nvSpPr>
          <p:cNvPr id="99" name="テキスト ボックス 98">
            <a:extLst>
              <a:ext uri="{FF2B5EF4-FFF2-40B4-BE49-F238E27FC236}">
                <a16:creationId xmlns:a16="http://schemas.microsoft.com/office/drawing/2014/main" id="{102E6EE9-FF2D-4351-9FF7-AF589536FB2A}"/>
              </a:ext>
            </a:extLst>
          </p:cNvPr>
          <p:cNvSpPr txBox="1"/>
          <p:nvPr/>
        </p:nvSpPr>
        <p:spPr>
          <a:xfrm>
            <a:off x="2061525" y="1659082"/>
            <a:ext cx="1896262" cy="338554"/>
          </a:xfrm>
          <a:prstGeom prst="rect">
            <a:avLst/>
          </a:prstGeom>
          <a:noFill/>
          <a:ln>
            <a:noFill/>
          </a:ln>
        </p:spPr>
        <p:txBody>
          <a:bodyPr wrap="square" rtlCol="0">
            <a:spAutoFit/>
          </a:bodyPr>
          <a:lstStyle/>
          <a:p>
            <a:pPr>
              <a:defRPr/>
            </a:pPr>
            <a:r>
              <a:rPr lang="en-US" altLang="ja-JP" sz="1600" kern="0" dirty="0">
                <a:solidFill>
                  <a:srgbClr val="333399"/>
                </a:solidFill>
                <a:latin typeface="Arial"/>
                <a:ea typeface="ＭＳ ゴシック" panose="020B0609070205080204" pitchFamily="49" charset="-128"/>
              </a:rPr>
              <a:t>Hot graphite target</a:t>
            </a:r>
          </a:p>
        </p:txBody>
      </p:sp>
      <p:cxnSp>
        <p:nvCxnSpPr>
          <p:cNvPr id="100" name="直線矢印コネクタ 99">
            <a:extLst>
              <a:ext uri="{FF2B5EF4-FFF2-40B4-BE49-F238E27FC236}">
                <a16:creationId xmlns:a16="http://schemas.microsoft.com/office/drawing/2014/main" id="{B67CFC1B-2568-41DB-A1B2-274D943A74D1}"/>
              </a:ext>
            </a:extLst>
          </p:cNvPr>
          <p:cNvCxnSpPr>
            <a:cxnSpLocks/>
          </p:cNvCxnSpPr>
          <p:nvPr/>
        </p:nvCxnSpPr>
        <p:spPr bwMode="auto">
          <a:xfrm flipH="1">
            <a:off x="2367104" y="2008333"/>
            <a:ext cx="170268" cy="361951"/>
          </a:xfrm>
          <a:prstGeom prst="straightConnector1">
            <a:avLst/>
          </a:prstGeom>
          <a:solidFill>
            <a:srgbClr val="BBE0E3"/>
          </a:solidFill>
          <a:ln w="9525" cap="flat" cmpd="sng" algn="ctr">
            <a:solidFill>
              <a:srgbClr val="000000"/>
            </a:solidFill>
            <a:prstDash val="solid"/>
            <a:round/>
            <a:headEnd type="none" w="med" len="med"/>
            <a:tailEnd type="triangle"/>
          </a:ln>
          <a:effectLst/>
        </p:spPr>
      </p:cxnSp>
      <p:sp>
        <p:nvSpPr>
          <p:cNvPr id="101" name="テキスト ボックス 100">
            <a:extLst>
              <a:ext uri="{FF2B5EF4-FFF2-40B4-BE49-F238E27FC236}">
                <a16:creationId xmlns:a16="http://schemas.microsoft.com/office/drawing/2014/main" id="{478933B1-0B41-417A-8DA8-5821A58A02E1}"/>
              </a:ext>
            </a:extLst>
          </p:cNvPr>
          <p:cNvSpPr txBox="1"/>
          <p:nvPr/>
        </p:nvSpPr>
        <p:spPr>
          <a:xfrm>
            <a:off x="1848519" y="3171411"/>
            <a:ext cx="2719589" cy="523220"/>
          </a:xfrm>
          <a:prstGeom prst="rect">
            <a:avLst/>
          </a:prstGeom>
          <a:noFill/>
          <a:ln>
            <a:solidFill>
              <a:srgbClr val="002060"/>
            </a:solidFill>
          </a:ln>
        </p:spPr>
        <p:txBody>
          <a:bodyPr wrap="square" rtlCol="0">
            <a:spAutoFit/>
          </a:bodyPr>
          <a:lstStyle/>
          <a:p>
            <a:pPr>
              <a:defRPr/>
            </a:pPr>
            <a:r>
              <a:rPr lang="en-US" altLang="ja-JP" sz="1400" kern="0" dirty="0">
                <a:solidFill>
                  <a:srgbClr val="333399"/>
                </a:solidFill>
                <a:latin typeface="Arial"/>
                <a:ea typeface="ＭＳ ゴシック" panose="020B0609070205080204" pitchFamily="49" charset="-128"/>
              </a:rPr>
              <a:t>Unexpected air introduction to vacuum during beam operation</a:t>
            </a:r>
          </a:p>
        </p:txBody>
      </p:sp>
      <p:sp>
        <p:nvSpPr>
          <p:cNvPr id="115" name="矢印: 右 19">
            <a:extLst>
              <a:ext uri="{FF2B5EF4-FFF2-40B4-BE49-F238E27FC236}">
                <a16:creationId xmlns:a16="http://schemas.microsoft.com/office/drawing/2014/main" id="{5B61F6BE-01E3-47EE-9EF0-300357E47F56}"/>
              </a:ext>
            </a:extLst>
          </p:cNvPr>
          <p:cNvSpPr/>
          <p:nvPr/>
        </p:nvSpPr>
        <p:spPr bwMode="auto">
          <a:xfrm>
            <a:off x="3442167" y="2282119"/>
            <a:ext cx="583290" cy="529139"/>
          </a:xfrm>
          <a:prstGeom prst="rightArrow">
            <a:avLst/>
          </a:prstGeom>
          <a:solidFill>
            <a:srgbClr val="DAEDEF">
              <a:lumMod val="50000"/>
            </a:srgb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1281113" eaLnBrk="1" fontAlgn="base" latinLnBrk="0" hangingPunct="1">
              <a:lnSpc>
                <a:spcPct val="100000"/>
              </a:lnSpc>
              <a:spcBef>
                <a:spcPct val="0"/>
              </a:spcBef>
              <a:spcAft>
                <a:spcPct val="0"/>
              </a:spcAft>
              <a:buClrTx/>
              <a:buSzTx/>
              <a:buFontTx/>
              <a:buNone/>
              <a:tabLst/>
              <a:defRPr/>
            </a:pPr>
            <a:endParaRPr kumimoji="1" lang="ja-JP" altLang="en-US" sz="2400" b="0" i="0" u="none" strike="noStrike" kern="0" cap="none" spc="0" normalizeH="0" baseline="0" noProof="0">
              <a:ln>
                <a:noFill/>
              </a:ln>
              <a:solidFill>
                <a:srgbClr val="000000"/>
              </a:solidFill>
              <a:effectLst/>
              <a:uLnTx/>
              <a:uFillTx/>
              <a:latin typeface="Arial" charset="0"/>
              <a:ea typeface="ＭＳ Ｐゴシック" pitchFamily="50" charset="-128"/>
            </a:endParaRPr>
          </a:p>
        </p:txBody>
      </p:sp>
      <p:sp>
        <p:nvSpPr>
          <p:cNvPr id="116" name="テキスト ボックス 115">
            <a:extLst>
              <a:ext uri="{FF2B5EF4-FFF2-40B4-BE49-F238E27FC236}">
                <a16:creationId xmlns:a16="http://schemas.microsoft.com/office/drawing/2014/main" id="{83374DEE-1C2F-4169-99CC-731705FCE30C}"/>
              </a:ext>
            </a:extLst>
          </p:cNvPr>
          <p:cNvSpPr txBox="1"/>
          <p:nvPr/>
        </p:nvSpPr>
        <p:spPr>
          <a:xfrm>
            <a:off x="6514325" y="2863634"/>
            <a:ext cx="2039743" cy="830997"/>
          </a:xfrm>
          <a:prstGeom prst="rect">
            <a:avLst/>
          </a:prstGeom>
          <a:noFill/>
          <a:ln>
            <a:solidFill>
              <a:srgbClr val="002060"/>
            </a:solidFill>
          </a:ln>
        </p:spPr>
        <p:txBody>
          <a:bodyPr wrap="square" rtlCol="0">
            <a:spAutoFit/>
          </a:bodyPr>
          <a:lstStyle/>
          <a:p>
            <a:pPr>
              <a:defRPr/>
            </a:pPr>
            <a:r>
              <a:rPr lang="en-US" altLang="ja-JP" sz="1600" kern="0" dirty="0">
                <a:solidFill>
                  <a:srgbClr val="333399"/>
                </a:solidFill>
                <a:latin typeface="Arial"/>
                <a:ea typeface="ＭＳ ゴシック" panose="020B0609070205080204" pitchFamily="49" charset="-128"/>
              </a:rPr>
              <a:t>Graphite-oxidation contaminants complicate recovery.</a:t>
            </a:r>
          </a:p>
        </p:txBody>
      </p:sp>
      <p:pic>
        <p:nvPicPr>
          <p:cNvPr id="20" name="図 19"/>
          <p:cNvPicPr>
            <a:picLocks noChangeAspect="1"/>
          </p:cNvPicPr>
          <p:nvPr/>
        </p:nvPicPr>
        <p:blipFill>
          <a:blip r:embed="rId3"/>
          <a:stretch>
            <a:fillRect/>
          </a:stretch>
        </p:blipFill>
        <p:spPr>
          <a:xfrm>
            <a:off x="4628917" y="1913269"/>
            <a:ext cx="1775993" cy="1573505"/>
          </a:xfrm>
          <a:prstGeom prst="rect">
            <a:avLst/>
          </a:prstGeom>
        </p:spPr>
      </p:pic>
      <p:sp>
        <p:nvSpPr>
          <p:cNvPr id="145" name="テキスト ボックス 144">
            <a:extLst>
              <a:ext uri="{FF2B5EF4-FFF2-40B4-BE49-F238E27FC236}">
                <a16:creationId xmlns:a16="http://schemas.microsoft.com/office/drawing/2014/main" id="{26CB7EF0-12EC-4A4F-91F3-7B15EAAE0D07}"/>
              </a:ext>
            </a:extLst>
          </p:cNvPr>
          <p:cNvSpPr txBox="1"/>
          <p:nvPr/>
        </p:nvSpPr>
        <p:spPr>
          <a:xfrm>
            <a:off x="862093" y="1337487"/>
            <a:ext cx="3233494" cy="400110"/>
          </a:xfrm>
          <a:prstGeom prst="rect">
            <a:avLst/>
          </a:prstGeom>
          <a:noFill/>
        </p:spPr>
        <p:txBody>
          <a:bodyPr wrap="square" rtlCol="0">
            <a:spAutoFit/>
          </a:bodyPr>
          <a:lstStyle/>
          <a:p>
            <a:r>
              <a:rPr kumimoji="1" lang="en-US" altLang="ja-JP" sz="2000" u="sng" dirty="0"/>
              <a:t>In case of graphite target</a:t>
            </a:r>
            <a:endParaRPr kumimoji="1" lang="ja-JP" altLang="en-US" sz="2000" u="sng" dirty="0"/>
          </a:p>
        </p:txBody>
      </p:sp>
      <p:pic>
        <p:nvPicPr>
          <p:cNvPr id="146" name="図 145">
            <a:extLst>
              <a:ext uri="{FF2B5EF4-FFF2-40B4-BE49-F238E27FC236}">
                <a16:creationId xmlns:a16="http://schemas.microsoft.com/office/drawing/2014/main" id="{7BF91CE8-CBAD-4FC2-9F86-E7B980B6E37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388185" y="4331859"/>
            <a:ext cx="1879349" cy="1540962"/>
          </a:xfrm>
          <a:prstGeom prst="rect">
            <a:avLst/>
          </a:prstGeom>
        </p:spPr>
      </p:pic>
      <p:cxnSp>
        <p:nvCxnSpPr>
          <p:cNvPr id="147" name="直線矢印コネクタ 146">
            <a:extLst>
              <a:ext uri="{FF2B5EF4-FFF2-40B4-BE49-F238E27FC236}">
                <a16:creationId xmlns:a16="http://schemas.microsoft.com/office/drawing/2014/main" id="{1EDFC04A-20D8-4E79-A18D-AB690663F1CE}"/>
              </a:ext>
            </a:extLst>
          </p:cNvPr>
          <p:cNvCxnSpPr>
            <a:cxnSpLocks/>
          </p:cNvCxnSpPr>
          <p:nvPr/>
        </p:nvCxnSpPr>
        <p:spPr bwMode="auto">
          <a:xfrm flipV="1">
            <a:off x="4992341" y="5049663"/>
            <a:ext cx="348411" cy="37784"/>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cxnSp>
        <p:nvCxnSpPr>
          <p:cNvPr id="148" name="直線矢印コネクタ 147">
            <a:extLst>
              <a:ext uri="{FF2B5EF4-FFF2-40B4-BE49-F238E27FC236}">
                <a16:creationId xmlns:a16="http://schemas.microsoft.com/office/drawing/2014/main" id="{EC51EB46-AB09-4FE1-82D8-258FE7727BFC}"/>
              </a:ext>
            </a:extLst>
          </p:cNvPr>
          <p:cNvCxnSpPr>
            <a:cxnSpLocks/>
          </p:cNvCxnSpPr>
          <p:nvPr/>
        </p:nvCxnSpPr>
        <p:spPr bwMode="auto">
          <a:xfrm flipV="1">
            <a:off x="3224592" y="5087447"/>
            <a:ext cx="305728" cy="1800"/>
          </a:xfrm>
          <a:prstGeom prst="straightConnector1">
            <a:avLst/>
          </a:prstGeom>
          <a:solidFill>
            <a:schemeClr val="accent1"/>
          </a:solidFill>
          <a:ln w="57150" cap="flat" cmpd="sng" algn="ctr">
            <a:solidFill>
              <a:srgbClr val="FF0000"/>
            </a:solidFill>
            <a:prstDash val="solid"/>
            <a:round/>
            <a:headEnd type="none" w="med" len="med"/>
            <a:tailEnd type="triangle"/>
          </a:ln>
          <a:effectLst/>
        </p:spPr>
      </p:cxnSp>
      <p:pic>
        <p:nvPicPr>
          <p:cNvPr id="149" name="図 148">
            <a:extLst>
              <a:ext uri="{FF2B5EF4-FFF2-40B4-BE49-F238E27FC236}">
                <a16:creationId xmlns:a16="http://schemas.microsoft.com/office/drawing/2014/main" id="{BACC0274-6F2D-4002-936B-98FD6557FDE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420752" y="4290951"/>
            <a:ext cx="3431434" cy="1749548"/>
          </a:xfrm>
          <a:prstGeom prst="rect">
            <a:avLst/>
          </a:prstGeom>
        </p:spPr>
      </p:pic>
      <p:sp>
        <p:nvSpPr>
          <p:cNvPr id="150" name="サブタイトル 2">
            <a:extLst>
              <a:ext uri="{FF2B5EF4-FFF2-40B4-BE49-F238E27FC236}">
                <a16:creationId xmlns:a16="http://schemas.microsoft.com/office/drawing/2014/main" id="{8FE70A6C-507D-4756-84DA-B5E63935A61A}"/>
              </a:ext>
            </a:extLst>
          </p:cNvPr>
          <p:cNvSpPr txBox="1">
            <a:spLocks/>
          </p:cNvSpPr>
          <p:nvPr/>
        </p:nvSpPr>
        <p:spPr>
          <a:xfrm>
            <a:off x="9667598" y="2830066"/>
            <a:ext cx="4310744" cy="1334277"/>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a:lstStyle>
          <a:p>
            <a:pPr marL="0" indent="0">
              <a:buNone/>
            </a:pPr>
            <a:endParaRPr lang="en-US" altLang="ja-JP" sz="1800" dirty="0"/>
          </a:p>
        </p:txBody>
      </p:sp>
      <p:pic>
        <p:nvPicPr>
          <p:cNvPr id="151" name="図 150">
            <a:extLst>
              <a:ext uri="{FF2B5EF4-FFF2-40B4-BE49-F238E27FC236}">
                <a16:creationId xmlns:a16="http://schemas.microsoft.com/office/drawing/2014/main" id="{1A417C0B-17B2-45F3-85F8-E3F47DD92BDD}"/>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9411086" y="4531401"/>
            <a:ext cx="1987495" cy="1335471"/>
          </a:xfrm>
          <a:prstGeom prst="rect">
            <a:avLst/>
          </a:prstGeom>
        </p:spPr>
      </p:pic>
      <p:pic>
        <p:nvPicPr>
          <p:cNvPr id="152" name="図 151">
            <a:extLst>
              <a:ext uri="{FF2B5EF4-FFF2-40B4-BE49-F238E27FC236}">
                <a16:creationId xmlns:a16="http://schemas.microsoft.com/office/drawing/2014/main" id="{57474D09-EDA8-4D1F-ABA2-8A7A561260F0}"/>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9411086" y="2757800"/>
            <a:ext cx="2029336" cy="1429223"/>
          </a:xfrm>
          <a:prstGeom prst="rect">
            <a:avLst/>
          </a:prstGeom>
        </p:spPr>
      </p:pic>
      <p:pic>
        <p:nvPicPr>
          <p:cNvPr id="153" name="図 152">
            <a:extLst>
              <a:ext uri="{FF2B5EF4-FFF2-40B4-BE49-F238E27FC236}">
                <a16:creationId xmlns:a16="http://schemas.microsoft.com/office/drawing/2014/main" id="{1C44B397-128B-4B9D-88F7-4F19F0AF7019}"/>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12028859" y="4506279"/>
            <a:ext cx="2090058" cy="1298677"/>
          </a:xfrm>
          <a:prstGeom prst="rect">
            <a:avLst/>
          </a:prstGeom>
        </p:spPr>
      </p:pic>
      <p:pic>
        <p:nvPicPr>
          <p:cNvPr id="154" name="図 153">
            <a:extLst>
              <a:ext uri="{FF2B5EF4-FFF2-40B4-BE49-F238E27FC236}">
                <a16:creationId xmlns:a16="http://schemas.microsoft.com/office/drawing/2014/main" id="{5A4D5E82-BF08-4F7B-B8E5-F61C9CCD9CDF}"/>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12013312" y="2702172"/>
            <a:ext cx="2090059" cy="1363613"/>
          </a:xfrm>
          <a:prstGeom prst="rect">
            <a:avLst/>
          </a:prstGeom>
        </p:spPr>
      </p:pic>
      <p:sp>
        <p:nvSpPr>
          <p:cNvPr id="155" name="サブタイトル 2">
            <a:extLst>
              <a:ext uri="{FF2B5EF4-FFF2-40B4-BE49-F238E27FC236}">
                <a16:creationId xmlns:a16="http://schemas.microsoft.com/office/drawing/2014/main" id="{5CFD5ED2-E9CD-4546-82E5-DE6E9D731E99}"/>
              </a:ext>
            </a:extLst>
          </p:cNvPr>
          <p:cNvSpPr txBox="1">
            <a:spLocks/>
          </p:cNvSpPr>
          <p:nvPr/>
        </p:nvSpPr>
        <p:spPr>
          <a:xfrm>
            <a:off x="9280597" y="4513121"/>
            <a:ext cx="1260742" cy="474981"/>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a:lstStyle>
          <a:p>
            <a:pPr marL="0" indent="0">
              <a:buNone/>
            </a:pPr>
            <a:r>
              <a:rPr lang="en-US" altLang="ja-JP" sz="1800" dirty="0"/>
              <a:t>IG-430U</a:t>
            </a:r>
          </a:p>
        </p:txBody>
      </p:sp>
      <p:sp>
        <p:nvSpPr>
          <p:cNvPr id="156" name="サブタイトル 2">
            <a:extLst>
              <a:ext uri="{FF2B5EF4-FFF2-40B4-BE49-F238E27FC236}">
                <a16:creationId xmlns:a16="http://schemas.microsoft.com/office/drawing/2014/main" id="{54FB66CD-A8DF-4EE5-8329-B43BBF9E9626}"/>
              </a:ext>
            </a:extLst>
          </p:cNvPr>
          <p:cNvSpPr txBox="1">
            <a:spLocks/>
          </p:cNvSpPr>
          <p:nvPr/>
        </p:nvSpPr>
        <p:spPr>
          <a:xfrm>
            <a:off x="9323077" y="2746734"/>
            <a:ext cx="2266628" cy="373025"/>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a:lstStyle>
          <a:p>
            <a:pPr marL="0" indent="0">
              <a:buNone/>
            </a:pPr>
            <a:r>
              <a:rPr lang="en-US" altLang="ja-JP" sz="1800" dirty="0" err="1"/>
              <a:t>SiC</a:t>
            </a:r>
            <a:r>
              <a:rPr lang="en-US" altLang="ja-JP" sz="1800" dirty="0"/>
              <a:t>-coated graphite</a:t>
            </a:r>
          </a:p>
        </p:txBody>
      </p:sp>
      <p:sp>
        <p:nvSpPr>
          <p:cNvPr id="157" name="サブタイトル 2">
            <a:extLst>
              <a:ext uri="{FF2B5EF4-FFF2-40B4-BE49-F238E27FC236}">
                <a16:creationId xmlns:a16="http://schemas.microsoft.com/office/drawing/2014/main" id="{85BEDEC6-5EFC-4FE1-AA38-488148F47FC5}"/>
              </a:ext>
            </a:extLst>
          </p:cNvPr>
          <p:cNvSpPr txBox="1">
            <a:spLocks/>
          </p:cNvSpPr>
          <p:nvPr/>
        </p:nvSpPr>
        <p:spPr>
          <a:xfrm>
            <a:off x="9411086" y="5514246"/>
            <a:ext cx="868621" cy="480526"/>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a:lstStyle>
          <a:p>
            <a:pPr marL="0" indent="0">
              <a:buNone/>
            </a:pPr>
            <a:r>
              <a:rPr lang="en-US" altLang="ja-JP" sz="1800" dirty="0"/>
              <a:t>Fresh</a:t>
            </a:r>
          </a:p>
        </p:txBody>
      </p:sp>
      <p:sp>
        <p:nvSpPr>
          <p:cNvPr id="158" name="サブタイトル 2">
            <a:extLst>
              <a:ext uri="{FF2B5EF4-FFF2-40B4-BE49-F238E27FC236}">
                <a16:creationId xmlns:a16="http://schemas.microsoft.com/office/drawing/2014/main" id="{3FDA047C-60DB-4B21-A195-EA914B62FA9B}"/>
              </a:ext>
            </a:extLst>
          </p:cNvPr>
          <p:cNvSpPr txBox="1">
            <a:spLocks/>
          </p:cNvSpPr>
          <p:nvPr/>
        </p:nvSpPr>
        <p:spPr>
          <a:xfrm>
            <a:off x="9411086" y="3819937"/>
            <a:ext cx="868621" cy="480526"/>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a:lstStyle>
          <a:p>
            <a:pPr marL="0" indent="0">
              <a:buNone/>
            </a:pPr>
            <a:r>
              <a:rPr lang="en-US" altLang="ja-JP" sz="1800" dirty="0"/>
              <a:t>Fresh</a:t>
            </a:r>
          </a:p>
        </p:txBody>
      </p:sp>
      <p:sp>
        <p:nvSpPr>
          <p:cNvPr id="159" name="サブタイトル 2">
            <a:extLst>
              <a:ext uri="{FF2B5EF4-FFF2-40B4-BE49-F238E27FC236}">
                <a16:creationId xmlns:a16="http://schemas.microsoft.com/office/drawing/2014/main" id="{E3E3A0FB-5550-46A4-8784-14AEA1A2B2C0}"/>
              </a:ext>
            </a:extLst>
          </p:cNvPr>
          <p:cNvSpPr txBox="1">
            <a:spLocks/>
          </p:cNvSpPr>
          <p:nvPr/>
        </p:nvSpPr>
        <p:spPr>
          <a:xfrm>
            <a:off x="12044828" y="5419325"/>
            <a:ext cx="1240823" cy="385631"/>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a:lstStyle>
          <a:p>
            <a:pPr marL="0" indent="0">
              <a:buNone/>
            </a:pPr>
            <a:r>
              <a:rPr lang="en-US" altLang="ja-JP" sz="1800" dirty="0"/>
              <a:t>20 min</a:t>
            </a:r>
          </a:p>
        </p:txBody>
      </p:sp>
      <p:sp>
        <p:nvSpPr>
          <p:cNvPr id="160" name="矢印: 右 180">
            <a:extLst>
              <a:ext uri="{FF2B5EF4-FFF2-40B4-BE49-F238E27FC236}">
                <a16:creationId xmlns:a16="http://schemas.microsoft.com/office/drawing/2014/main" id="{CE368771-313D-4BC2-85D1-AA39DFC4BFBE}"/>
              </a:ext>
            </a:extLst>
          </p:cNvPr>
          <p:cNvSpPr/>
          <p:nvPr/>
        </p:nvSpPr>
        <p:spPr>
          <a:xfrm>
            <a:off x="11565451" y="3131347"/>
            <a:ext cx="404136" cy="811763"/>
          </a:xfrm>
          <a:prstGeom prst="right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矢印: 右 181">
            <a:extLst>
              <a:ext uri="{FF2B5EF4-FFF2-40B4-BE49-F238E27FC236}">
                <a16:creationId xmlns:a16="http://schemas.microsoft.com/office/drawing/2014/main" id="{EB1E0223-9A23-4EAD-ACB6-171D2113C157}"/>
              </a:ext>
            </a:extLst>
          </p:cNvPr>
          <p:cNvSpPr/>
          <p:nvPr/>
        </p:nvSpPr>
        <p:spPr>
          <a:xfrm>
            <a:off x="11492729" y="4783677"/>
            <a:ext cx="404136" cy="811763"/>
          </a:xfrm>
          <a:prstGeom prst="right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サブタイトル 2">
            <a:extLst>
              <a:ext uri="{FF2B5EF4-FFF2-40B4-BE49-F238E27FC236}">
                <a16:creationId xmlns:a16="http://schemas.microsoft.com/office/drawing/2014/main" id="{37C296EA-FEF7-4661-A389-CE8F3DE7CA1A}"/>
              </a:ext>
            </a:extLst>
          </p:cNvPr>
          <p:cNvSpPr txBox="1">
            <a:spLocks/>
          </p:cNvSpPr>
          <p:nvPr/>
        </p:nvSpPr>
        <p:spPr>
          <a:xfrm>
            <a:off x="12013312" y="3718363"/>
            <a:ext cx="1160715" cy="448508"/>
          </a:xfrm>
          <a:prstGeom prst="rect">
            <a:avLst/>
          </a:prstGeom>
        </p:spPr>
        <p:txBody>
          <a:bodyPr vert="horz" lIns="91440" tIns="45720" rIns="91440" bIns="4572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a:lstStyle>
          <a:p>
            <a:pPr marL="0" indent="0">
              <a:buNone/>
            </a:pPr>
            <a:r>
              <a:rPr lang="en-US" altLang="ja-JP" sz="1800" dirty="0"/>
              <a:t>60 min</a:t>
            </a:r>
          </a:p>
        </p:txBody>
      </p:sp>
      <p:sp>
        <p:nvSpPr>
          <p:cNvPr id="163" name="サブタイトル 2">
            <a:extLst>
              <a:ext uri="{FF2B5EF4-FFF2-40B4-BE49-F238E27FC236}">
                <a16:creationId xmlns:a16="http://schemas.microsoft.com/office/drawing/2014/main" id="{FCED2A6F-2189-440B-A8A1-A8C91A2A4AD1}"/>
              </a:ext>
            </a:extLst>
          </p:cNvPr>
          <p:cNvSpPr txBox="1">
            <a:spLocks/>
          </p:cNvSpPr>
          <p:nvPr/>
        </p:nvSpPr>
        <p:spPr>
          <a:xfrm>
            <a:off x="629821" y="6257165"/>
            <a:ext cx="3698038" cy="527064"/>
          </a:xfrm>
          <a:prstGeom prst="rect">
            <a:avLst/>
          </a:prstGeom>
          <a:solidFill>
            <a:schemeClr val="bg1"/>
          </a:solidFill>
          <a:ln>
            <a:solidFill>
              <a:schemeClr val="tx1"/>
            </a:solidFill>
          </a:ln>
        </p:spPr>
        <p:txBody>
          <a:bodyPr vert="horz" lIns="91440" tIns="45720" rIns="91440" bIns="4572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a:lstStyle>
          <a:p>
            <a:pPr marL="0" indent="0">
              <a:buNone/>
            </a:pPr>
            <a:r>
              <a:rPr lang="en-US" altLang="ja-JP" sz="1600" dirty="0"/>
              <a:t>Volume loss was observed on graphite and not observed on </a:t>
            </a:r>
            <a:r>
              <a:rPr lang="en-US" altLang="ja-JP" sz="1600" dirty="0" err="1"/>
              <a:t>SiC</a:t>
            </a:r>
            <a:r>
              <a:rPr lang="en-US" altLang="ja-JP" sz="1600" dirty="0"/>
              <a:t> coated graphite.</a:t>
            </a:r>
          </a:p>
        </p:txBody>
      </p:sp>
      <p:pic>
        <p:nvPicPr>
          <p:cNvPr id="23" name="図 22"/>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4545280" y="6151289"/>
            <a:ext cx="2344937" cy="738816"/>
          </a:xfrm>
          <a:prstGeom prst="rect">
            <a:avLst/>
          </a:prstGeom>
        </p:spPr>
      </p:pic>
      <p:pic>
        <p:nvPicPr>
          <p:cNvPr id="24" name="図 23"/>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6920393" y="6151289"/>
            <a:ext cx="1998093" cy="619837"/>
          </a:xfrm>
          <a:prstGeom prst="rect">
            <a:avLst/>
          </a:prstGeom>
        </p:spPr>
      </p:pic>
      <p:pic>
        <p:nvPicPr>
          <p:cNvPr id="181" name="図 180">
            <a:extLst>
              <a:ext uri="{FF2B5EF4-FFF2-40B4-BE49-F238E27FC236}">
                <a16:creationId xmlns:a16="http://schemas.microsoft.com/office/drawing/2014/main" id="{28619E86-0BC8-4DB9-AD62-10E6424827B6}"/>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a:stretch/>
        </p:blipFill>
        <p:spPr>
          <a:xfrm>
            <a:off x="177237" y="4334874"/>
            <a:ext cx="2993319" cy="1846244"/>
          </a:xfrm>
          <a:prstGeom prst="rect">
            <a:avLst/>
          </a:prstGeom>
        </p:spPr>
      </p:pic>
      <p:sp>
        <p:nvSpPr>
          <p:cNvPr id="182" name="テキスト ボックス 181">
            <a:extLst>
              <a:ext uri="{FF2B5EF4-FFF2-40B4-BE49-F238E27FC236}">
                <a16:creationId xmlns:a16="http://schemas.microsoft.com/office/drawing/2014/main" id="{26CB7EF0-12EC-4A4F-91F3-7B15EAAE0D07}"/>
              </a:ext>
            </a:extLst>
          </p:cNvPr>
          <p:cNvSpPr txBox="1"/>
          <p:nvPr/>
        </p:nvSpPr>
        <p:spPr>
          <a:xfrm>
            <a:off x="813149" y="3855702"/>
            <a:ext cx="4689846" cy="400110"/>
          </a:xfrm>
          <a:prstGeom prst="rect">
            <a:avLst/>
          </a:prstGeom>
          <a:noFill/>
        </p:spPr>
        <p:txBody>
          <a:bodyPr wrap="square" rtlCol="0">
            <a:spAutoFit/>
          </a:bodyPr>
          <a:lstStyle/>
          <a:p>
            <a:r>
              <a:rPr kumimoji="1" lang="en-US" altLang="ja-JP" sz="2000" u="sng" dirty="0"/>
              <a:t>Oxidation tests of </a:t>
            </a:r>
            <a:r>
              <a:rPr kumimoji="1" lang="en-US" altLang="ja-JP" sz="2000" u="sng" dirty="0" err="1"/>
              <a:t>SiC</a:t>
            </a:r>
            <a:r>
              <a:rPr kumimoji="1" lang="en-US" altLang="ja-JP" sz="2000" u="sng" dirty="0"/>
              <a:t>-coated graphite</a:t>
            </a:r>
            <a:endParaRPr kumimoji="1" lang="ja-JP" altLang="en-US" sz="2000" u="sng" dirty="0"/>
          </a:p>
        </p:txBody>
      </p:sp>
      <p:sp>
        <p:nvSpPr>
          <p:cNvPr id="183" name="サブタイトル 2">
            <a:extLst>
              <a:ext uri="{FF2B5EF4-FFF2-40B4-BE49-F238E27FC236}">
                <a16:creationId xmlns:a16="http://schemas.microsoft.com/office/drawing/2014/main" id="{FCED2A6F-2189-440B-A8A1-A8C91A2A4AD1}"/>
              </a:ext>
            </a:extLst>
          </p:cNvPr>
          <p:cNvSpPr txBox="1">
            <a:spLocks/>
          </p:cNvSpPr>
          <p:nvPr/>
        </p:nvSpPr>
        <p:spPr>
          <a:xfrm>
            <a:off x="5538137" y="3909303"/>
            <a:ext cx="2987097" cy="335141"/>
          </a:xfrm>
          <a:prstGeom prst="rect">
            <a:avLst/>
          </a:prstGeom>
          <a:solidFill>
            <a:schemeClr val="bg1"/>
          </a:solidFill>
          <a:ln>
            <a:solidFill>
              <a:schemeClr val="tx1"/>
            </a:solidFill>
          </a:ln>
        </p:spPr>
        <p:txBody>
          <a:bodyPr vert="horz" lIns="91440" tIns="45720" rIns="91440" bIns="45720" rtlCol="0">
            <a:noAutofit/>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kumimoji="1"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kumimoji="1" sz="1600" kern="1200">
                <a:solidFill>
                  <a:schemeClr val="tx1"/>
                </a:solidFill>
                <a:latin typeface="+mn-lt"/>
                <a:ea typeface="+mn-ea"/>
                <a:cs typeface="+mn-cs"/>
              </a:defRPr>
            </a:lvl9pPr>
          </a:lstStyle>
          <a:p>
            <a:pPr marL="0" indent="0">
              <a:buNone/>
            </a:pPr>
            <a:r>
              <a:rPr lang="en-US" altLang="ja-JP" sz="1600" dirty="0"/>
              <a:t>Much higher oxidation resistance</a:t>
            </a:r>
          </a:p>
        </p:txBody>
      </p:sp>
      <p:sp>
        <p:nvSpPr>
          <p:cNvPr id="37" name="テキスト ボックス 36">
            <a:extLst>
              <a:ext uri="{FF2B5EF4-FFF2-40B4-BE49-F238E27FC236}">
                <a16:creationId xmlns:a16="http://schemas.microsoft.com/office/drawing/2014/main" id="{B68FF95C-0BBA-48EB-AE3C-C204C722E2C9}"/>
              </a:ext>
            </a:extLst>
          </p:cNvPr>
          <p:cNvSpPr txBox="1"/>
          <p:nvPr/>
        </p:nvSpPr>
        <p:spPr>
          <a:xfrm>
            <a:off x="798951" y="710517"/>
            <a:ext cx="6902503" cy="461665"/>
          </a:xfrm>
          <a:prstGeom prst="rect">
            <a:avLst/>
          </a:prstGeom>
          <a:noFill/>
        </p:spPr>
        <p:txBody>
          <a:bodyPr wrap="square" rtlCol="0">
            <a:spAutoFit/>
          </a:bodyPr>
          <a:lstStyle/>
          <a:p>
            <a:r>
              <a:rPr kumimoji="1" lang="en-US" altLang="ja-JP" sz="2400" u="sng" dirty="0" err="1"/>
              <a:t>SiC</a:t>
            </a:r>
            <a:r>
              <a:rPr kumimoji="1" lang="en-US" altLang="ja-JP" sz="2400" u="sng" dirty="0"/>
              <a:t>-coating on graphite improves oxidation resistance.</a:t>
            </a:r>
            <a:endParaRPr kumimoji="1" lang="ja-JP" altLang="en-US" sz="2400" u="sng" dirty="0"/>
          </a:p>
        </p:txBody>
      </p:sp>
      <p:sp>
        <p:nvSpPr>
          <p:cNvPr id="39" name="スライド番号プレースホルダー 5">
            <a:extLst>
              <a:ext uri="{FF2B5EF4-FFF2-40B4-BE49-F238E27FC236}">
                <a16:creationId xmlns:a16="http://schemas.microsoft.com/office/drawing/2014/main" id="{88FF9E3E-6F07-4A71-BFE1-80830B16B666}"/>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18</a:t>
            </a:fld>
            <a:endParaRPr kumimoji="1" lang="ja-JP" altLang="en-US" dirty="0">
              <a:solidFill>
                <a:schemeClr val="bg1"/>
              </a:solidFill>
            </a:endParaRPr>
          </a:p>
        </p:txBody>
      </p:sp>
    </p:spTree>
    <p:extLst>
      <p:ext uri="{BB962C8B-B14F-4D97-AF65-F5344CB8AC3E}">
        <p14:creationId xmlns:p14="http://schemas.microsoft.com/office/powerpoint/2010/main" val="3406144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表 36">
            <a:extLst>
              <a:ext uri="{FF2B5EF4-FFF2-40B4-BE49-F238E27FC236}">
                <a16:creationId xmlns:a16="http://schemas.microsoft.com/office/drawing/2014/main" id="{590B6047-56C3-4AED-B3F6-849CA13EEA28}"/>
              </a:ext>
            </a:extLst>
          </p:cNvPr>
          <p:cNvGraphicFramePr>
            <a:graphicFrameLocks noGrp="1"/>
          </p:cNvGraphicFramePr>
          <p:nvPr>
            <p:extLst>
              <p:ext uri="{D42A27DB-BD31-4B8C-83A1-F6EECF244321}">
                <p14:modId xmlns:p14="http://schemas.microsoft.com/office/powerpoint/2010/main" val="1624799596"/>
              </p:ext>
            </p:extLst>
          </p:nvPr>
        </p:nvGraphicFramePr>
        <p:xfrm>
          <a:off x="3494705" y="1372799"/>
          <a:ext cx="5538624" cy="2072880"/>
        </p:xfrm>
        <a:graphic>
          <a:graphicData uri="http://schemas.openxmlformats.org/drawingml/2006/table">
            <a:tbl>
              <a:tblPr firstRow="1" bandRow="1">
                <a:gradFill rotWithShape="1">
                  <a:gsLst>
                    <a:gs pos="0">
                      <a:srgbClr val="BBE0E3">
                        <a:tint val="50000"/>
                        <a:satMod val="300000"/>
                      </a:srgbClr>
                    </a:gs>
                    <a:gs pos="35000">
                      <a:srgbClr val="BBE0E3">
                        <a:tint val="37000"/>
                        <a:satMod val="300000"/>
                      </a:srgbClr>
                    </a:gs>
                    <a:gs pos="100000">
                      <a:srgbClr val="BBE0E3">
                        <a:tint val="15000"/>
                        <a:satMod val="350000"/>
                      </a:srgbClr>
                    </a:gs>
                  </a:gsLst>
                  <a:lin ang="16200000" scaled="1"/>
                </a:gradFill>
                <a:effectLst>
                  <a:outerShdw blurRad="40000" dist="20000" dir="5400000" rotWithShape="0">
                    <a:srgbClr val="000000">
                      <a:alpha val="38000"/>
                    </a:srgbClr>
                  </a:outerShdw>
                </a:effectLst>
              </a:tblPr>
              <a:tblGrid>
                <a:gridCol w="1206070">
                  <a:extLst>
                    <a:ext uri="{9D8B030D-6E8A-4147-A177-3AD203B41FA5}">
                      <a16:colId xmlns:a16="http://schemas.microsoft.com/office/drawing/2014/main" val="20001"/>
                    </a:ext>
                  </a:extLst>
                </a:gridCol>
                <a:gridCol w="885444">
                  <a:extLst>
                    <a:ext uri="{9D8B030D-6E8A-4147-A177-3AD203B41FA5}">
                      <a16:colId xmlns:a16="http://schemas.microsoft.com/office/drawing/2014/main" val="20002"/>
                    </a:ext>
                  </a:extLst>
                </a:gridCol>
                <a:gridCol w="664083">
                  <a:extLst>
                    <a:ext uri="{9D8B030D-6E8A-4147-A177-3AD203B41FA5}">
                      <a16:colId xmlns:a16="http://schemas.microsoft.com/office/drawing/2014/main" val="984041355"/>
                    </a:ext>
                  </a:extLst>
                </a:gridCol>
                <a:gridCol w="2783027">
                  <a:extLst>
                    <a:ext uri="{9D8B030D-6E8A-4147-A177-3AD203B41FA5}">
                      <a16:colId xmlns:a16="http://schemas.microsoft.com/office/drawing/2014/main" val="2015903129"/>
                    </a:ext>
                  </a:extLst>
                </a:gridCol>
              </a:tblGrid>
              <a:tr h="426291">
                <a:tc>
                  <a:txBody>
                    <a:bodyPr/>
                    <a:lstStyle>
                      <a:lvl1pPr marL="0" algn="l" defTabSz="685800" rtl="0" eaLnBrk="1" latinLnBrk="0" hangingPunct="1">
                        <a:defRPr kumimoji="1" sz="1350" b="1" kern="1200">
                          <a:solidFill>
                            <a:schemeClr val="lt1"/>
                          </a:solidFill>
                          <a:latin typeface="Arial"/>
                          <a:ea typeface="ＭＳ Ｐゴシック"/>
                        </a:defRPr>
                      </a:lvl1pPr>
                      <a:lvl2pPr marL="342900" algn="l" defTabSz="685800" rtl="0" eaLnBrk="1" latinLnBrk="0" hangingPunct="1">
                        <a:defRPr kumimoji="1" sz="1350" b="1" kern="1200">
                          <a:solidFill>
                            <a:schemeClr val="lt1"/>
                          </a:solidFill>
                          <a:latin typeface="Arial"/>
                          <a:ea typeface="ＭＳ Ｐゴシック"/>
                        </a:defRPr>
                      </a:lvl2pPr>
                      <a:lvl3pPr marL="685800" algn="l" defTabSz="685800" rtl="0" eaLnBrk="1" latinLnBrk="0" hangingPunct="1">
                        <a:defRPr kumimoji="1" sz="1350" b="1" kern="1200">
                          <a:solidFill>
                            <a:schemeClr val="lt1"/>
                          </a:solidFill>
                          <a:latin typeface="Arial"/>
                          <a:ea typeface="ＭＳ Ｐゴシック"/>
                        </a:defRPr>
                      </a:lvl3pPr>
                      <a:lvl4pPr marL="1028700" algn="l" defTabSz="685800" rtl="0" eaLnBrk="1" latinLnBrk="0" hangingPunct="1">
                        <a:defRPr kumimoji="1" sz="1350" b="1" kern="1200">
                          <a:solidFill>
                            <a:schemeClr val="lt1"/>
                          </a:solidFill>
                          <a:latin typeface="Arial"/>
                          <a:ea typeface="ＭＳ Ｐゴシック"/>
                        </a:defRPr>
                      </a:lvl4pPr>
                      <a:lvl5pPr marL="1371600" algn="l" defTabSz="685800" rtl="0" eaLnBrk="1" latinLnBrk="0" hangingPunct="1">
                        <a:defRPr kumimoji="1" sz="1350" b="1" kern="1200">
                          <a:solidFill>
                            <a:schemeClr val="lt1"/>
                          </a:solidFill>
                          <a:latin typeface="Arial"/>
                          <a:ea typeface="ＭＳ Ｐゴシック"/>
                        </a:defRPr>
                      </a:lvl5pPr>
                      <a:lvl6pPr marL="1714500" algn="l" defTabSz="685800" rtl="0" eaLnBrk="1" latinLnBrk="0" hangingPunct="1">
                        <a:defRPr kumimoji="1" sz="1350" b="1" kern="1200">
                          <a:solidFill>
                            <a:schemeClr val="lt1"/>
                          </a:solidFill>
                          <a:latin typeface="Arial"/>
                          <a:ea typeface="ＭＳ Ｐゴシック"/>
                        </a:defRPr>
                      </a:lvl6pPr>
                      <a:lvl7pPr marL="2057400" algn="l" defTabSz="685800" rtl="0" eaLnBrk="1" latinLnBrk="0" hangingPunct="1">
                        <a:defRPr kumimoji="1" sz="1350" b="1" kern="1200">
                          <a:solidFill>
                            <a:schemeClr val="lt1"/>
                          </a:solidFill>
                          <a:latin typeface="Arial"/>
                          <a:ea typeface="ＭＳ Ｐゴシック"/>
                        </a:defRPr>
                      </a:lvl7pPr>
                      <a:lvl8pPr marL="2400300" algn="l" defTabSz="685800" rtl="0" eaLnBrk="1" latinLnBrk="0" hangingPunct="1">
                        <a:defRPr kumimoji="1" sz="1350" b="1" kern="1200">
                          <a:solidFill>
                            <a:schemeClr val="lt1"/>
                          </a:solidFill>
                          <a:latin typeface="Arial"/>
                          <a:ea typeface="ＭＳ Ｐゴシック"/>
                        </a:defRPr>
                      </a:lvl8pPr>
                      <a:lvl9pPr marL="2743200" algn="l" defTabSz="685800" rtl="0" eaLnBrk="1" latinLnBrk="0" hangingPunct="1">
                        <a:defRPr kumimoji="1" sz="1350" b="1" kern="1200">
                          <a:solidFill>
                            <a:schemeClr val="lt1"/>
                          </a:solidFill>
                          <a:latin typeface="Arial"/>
                          <a:ea typeface="ＭＳ Ｐゴシック"/>
                        </a:defRPr>
                      </a:lvl9pPr>
                    </a:lstStyle>
                    <a:p>
                      <a:r>
                        <a:rPr kumimoji="1" lang="en-US" altLang="ja-JP" sz="1200" dirty="0">
                          <a:solidFill>
                            <a:schemeClr val="tx1"/>
                          </a:solidFill>
                        </a:rPr>
                        <a:t>No.</a:t>
                      </a:r>
                      <a:endParaRPr kumimoji="1" lang="ja-JP" altLang="en-US" sz="1200" dirty="0">
                        <a:solidFill>
                          <a:schemeClr val="tx1"/>
                        </a:solidFill>
                      </a:endParaRPr>
                    </a:p>
                  </a:txBody>
                  <a:tcPr>
                    <a:lnL w="9525" cap="flat" cmpd="sng" algn="ctr">
                      <a:solidFill>
                        <a:srgbClr val="BBE0E3">
                          <a:shade val="95000"/>
                          <a:satMod val="105000"/>
                        </a:srgbClr>
                      </a:solidFill>
                      <a:prstDash val="solid"/>
                    </a:lnL>
                    <a:lnR>
                      <a:noFill/>
                    </a:lnR>
                    <a:lnT w="9525" cap="flat" cmpd="sng" algn="ctr">
                      <a:solidFill>
                        <a:srgbClr val="BBE0E3">
                          <a:shade val="95000"/>
                          <a:satMod val="105000"/>
                        </a:srgbClr>
                      </a:solidFill>
                      <a:prstDash val="solid"/>
                    </a:lnT>
                    <a:lnB w="25400" cap="flat" cmpd="sng" algn="ctr">
                      <a:solidFill>
                        <a:srgbClr val="FFFFFF"/>
                      </a:solidFill>
                      <a:prstDash val="solid"/>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kumimoji="1" sz="1800" b="1" kern="1200">
                          <a:solidFill>
                            <a:schemeClr val="lt1"/>
                          </a:solidFill>
                          <a:latin typeface="游ゴシック" panose="020F0502020204030204"/>
                          <a:ea typeface="ＭＳ Ｐゴシック"/>
                        </a:defRPr>
                      </a:lvl1pPr>
                      <a:lvl2pPr marL="457200" algn="l" defTabSz="914400" rtl="0" eaLnBrk="1" latinLnBrk="0" hangingPunct="1">
                        <a:defRPr kumimoji="1" sz="1800" b="1" kern="1200">
                          <a:solidFill>
                            <a:schemeClr val="lt1"/>
                          </a:solidFill>
                          <a:latin typeface="游ゴシック" panose="020F0502020204030204"/>
                          <a:ea typeface="ＭＳ Ｐゴシック"/>
                        </a:defRPr>
                      </a:lvl2pPr>
                      <a:lvl3pPr marL="914400" algn="l" defTabSz="914400" rtl="0" eaLnBrk="1" latinLnBrk="0" hangingPunct="1">
                        <a:defRPr kumimoji="1" sz="1800" b="1" kern="1200">
                          <a:solidFill>
                            <a:schemeClr val="lt1"/>
                          </a:solidFill>
                          <a:latin typeface="游ゴシック" panose="020F0502020204030204"/>
                          <a:ea typeface="ＭＳ Ｐゴシック"/>
                        </a:defRPr>
                      </a:lvl3pPr>
                      <a:lvl4pPr marL="1371600" algn="l" defTabSz="914400" rtl="0" eaLnBrk="1" latinLnBrk="0" hangingPunct="1">
                        <a:defRPr kumimoji="1" sz="1800" b="1" kern="1200">
                          <a:solidFill>
                            <a:schemeClr val="lt1"/>
                          </a:solidFill>
                          <a:latin typeface="游ゴシック" panose="020F0502020204030204"/>
                          <a:ea typeface="ＭＳ Ｐゴシック"/>
                        </a:defRPr>
                      </a:lvl4pPr>
                      <a:lvl5pPr marL="1828800" algn="l" defTabSz="914400" rtl="0" eaLnBrk="1" latinLnBrk="0" hangingPunct="1">
                        <a:defRPr kumimoji="1" sz="1800" b="1" kern="1200">
                          <a:solidFill>
                            <a:schemeClr val="lt1"/>
                          </a:solidFill>
                          <a:latin typeface="游ゴシック" panose="020F0502020204030204"/>
                          <a:ea typeface="ＭＳ Ｐゴシック"/>
                        </a:defRPr>
                      </a:lvl5pPr>
                      <a:lvl6pPr marL="2286000" algn="l" defTabSz="914400" rtl="0" eaLnBrk="1" latinLnBrk="0" hangingPunct="1">
                        <a:defRPr kumimoji="1" sz="1800" b="1" kern="1200">
                          <a:solidFill>
                            <a:schemeClr val="lt1"/>
                          </a:solidFill>
                          <a:latin typeface="游ゴシック" panose="020F0502020204030204"/>
                          <a:ea typeface="ＭＳ Ｐゴシック"/>
                        </a:defRPr>
                      </a:lvl6pPr>
                      <a:lvl7pPr marL="2743200" algn="l" defTabSz="914400" rtl="0" eaLnBrk="1" latinLnBrk="0" hangingPunct="1">
                        <a:defRPr kumimoji="1" sz="1800" b="1" kern="1200">
                          <a:solidFill>
                            <a:schemeClr val="lt1"/>
                          </a:solidFill>
                          <a:latin typeface="游ゴシック" panose="020F0502020204030204"/>
                          <a:ea typeface="ＭＳ Ｐゴシック"/>
                        </a:defRPr>
                      </a:lvl7pPr>
                      <a:lvl8pPr marL="3200400" algn="l" defTabSz="914400" rtl="0" eaLnBrk="1" latinLnBrk="0" hangingPunct="1">
                        <a:defRPr kumimoji="1" sz="1800" b="1" kern="1200">
                          <a:solidFill>
                            <a:schemeClr val="lt1"/>
                          </a:solidFill>
                          <a:latin typeface="游ゴシック" panose="020F0502020204030204"/>
                          <a:ea typeface="ＭＳ Ｐゴシック"/>
                        </a:defRPr>
                      </a:lvl8pPr>
                      <a:lvl9pPr marL="3657600" algn="l" defTabSz="914400" rtl="0" eaLnBrk="1" latinLnBrk="0" hangingPunct="1">
                        <a:defRPr kumimoji="1" sz="1800" b="1" kern="1200">
                          <a:solidFill>
                            <a:schemeClr val="lt1"/>
                          </a:solidFill>
                          <a:latin typeface="游ゴシック" panose="020F0502020204030204"/>
                          <a:ea typeface="ＭＳ Ｐゴシック"/>
                        </a:defRPr>
                      </a:lvl9pPr>
                    </a:lstStyle>
                    <a:p>
                      <a:r>
                        <a:rPr kumimoji="1" lang="en-US" altLang="ja-JP" sz="1200" dirty="0">
                          <a:solidFill>
                            <a:schemeClr val="tx1"/>
                          </a:solidFill>
                        </a:rPr>
                        <a:t>Substrate Material</a:t>
                      </a:r>
                      <a:endParaRPr kumimoji="1" lang="ja-JP" altLang="en-US" sz="1200" dirty="0">
                        <a:solidFill>
                          <a:schemeClr val="tx1"/>
                        </a:solidFill>
                      </a:endParaRPr>
                    </a:p>
                  </a:txBody>
                  <a:tcPr marL="68580" marR="68580" marT="34290" marB="34290">
                    <a:lnL>
                      <a:noFill/>
                    </a:lnL>
                    <a:lnR>
                      <a:noFill/>
                    </a:lnR>
                    <a:lnT w="9525" cap="flat" cmpd="sng" algn="ctr">
                      <a:solidFill>
                        <a:srgbClr val="BBE0E3">
                          <a:shade val="95000"/>
                          <a:satMod val="105000"/>
                        </a:srgbClr>
                      </a:solidFill>
                      <a:prstDash val="solid"/>
                    </a:lnT>
                    <a:lnB w="25400" cap="flat" cmpd="sng" algn="ctr">
                      <a:solidFill>
                        <a:srgbClr val="FFFFFF"/>
                      </a:solidFill>
                      <a:prstDash val="solid"/>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kumimoji="1" sz="1800" b="1" kern="1200">
                          <a:solidFill>
                            <a:schemeClr val="lt1"/>
                          </a:solidFill>
                          <a:latin typeface="游ゴシック" panose="020F0502020204030204"/>
                          <a:ea typeface="ＭＳ Ｐゴシック"/>
                        </a:defRPr>
                      </a:lvl1pPr>
                      <a:lvl2pPr marL="457200" algn="l" defTabSz="914400" rtl="0" eaLnBrk="1" latinLnBrk="0" hangingPunct="1">
                        <a:defRPr kumimoji="1" sz="1800" b="1" kern="1200">
                          <a:solidFill>
                            <a:schemeClr val="lt1"/>
                          </a:solidFill>
                          <a:latin typeface="游ゴシック" panose="020F0502020204030204"/>
                          <a:ea typeface="ＭＳ Ｐゴシック"/>
                        </a:defRPr>
                      </a:lvl2pPr>
                      <a:lvl3pPr marL="914400" algn="l" defTabSz="914400" rtl="0" eaLnBrk="1" latinLnBrk="0" hangingPunct="1">
                        <a:defRPr kumimoji="1" sz="1800" b="1" kern="1200">
                          <a:solidFill>
                            <a:schemeClr val="lt1"/>
                          </a:solidFill>
                          <a:latin typeface="游ゴシック" panose="020F0502020204030204"/>
                          <a:ea typeface="ＭＳ Ｐゴシック"/>
                        </a:defRPr>
                      </a:lvl3pPr>
                      <a:lvl4pPr marL="1371600" algn="l" defTabSz="914400" rtl="0" eaLnBrk="1" latinLnBrk="0" hangingPunct="1">
                        <a:defRPr kumimoji="1" sz="1800" b="1" kern="1200">
                          <a:solidFill>
                            <a:schemeClr val="lt1"/>
                          </a:solidFill>
                          <a:latin typeface="游ゴシック" panose="020F0502020204030204"/>
                          <a:ea typeface="ＭＳ Ｐゴシック"/>
                        </a:defRPr>
                      </a:lvl4pPr>
                      <a:lvl5pPr marL="1828800" algn="l" defTabSz="914400" rtl="0" eaLnBrk="1" latinLnBrk="0" hangingPunct="1">
                        <a:defRPr kumimoji="1" sz="1800" b="1" kern="1200">
                          <a:solidFill>
                            <a:schemeClr val="lt1"/>
                          </a:solidFill>
                          <a:latin typeface="游ゴシック" panose="020F0502020204030204"/>
                          <a:ea typeface="ＭＳ Ｐゴシック"/>
                        </a:defRPr>
                      </a:lvl5pPr>
                      <a:lvl6pPr marL="2286000" algn="l" defTabSz="914400" rtl="0" eaLnBrk="1" latinLnBrk="0" hangingPunct="1">
                        <a:defRPr kumimoji="1" sz="1800" b="1" kern="1200">
                          <a:solidFill>
                            <a:schemeClr val="lt1"/>
                          </a:solidFill>
                          <a:latin typeface="游ゴシック" panose="020F0502020204030204"/>
                          <a:ea typeface="ＭＳ Ｐゴシック"/>
                        </a:defRPr>
                      </a:lvl6pPr>
                      <a:lvl7pPr marL="2743200" algn="l" defTabSz="914400" rtl="0" eaLnBrk="1" latinLnBrk="0" hangingPunct="1">
                        <a:defRPr kumimoji="1" sz="1800" b="1" kern="1200">
                          <a:solidFill>
                            <a:schemeClr val="lt1"/>
                          </a:solidFill>
                          <a:latin typeface="游ゴシック" panose="020F0502020204030204"/>
                          <a:ea typeface="ＭＳ Ｐゴシック"/>
                        </a:defRPr>
                      </a:lvl7pPr>
                      <a:lvl8pPr marL="3200400" algn="l" defTabSz="914400" rtl="0" eaLnBrk="1" latinLnBrk="0" hangingPunct="1">
                        <a:defRPr kumimoji="1" sz="1800" b="1" kern="1200">
                          <a:solidFill>
                            <a:schemeClr val="lt1"/>
                          </a:solidFill>
                          <a:latin typeface="游ゴシック" panose="020F0502020204030204"/>
                          <a:ea typeface="ＭＳ Ｐゴシック"/>
                        </a:defRPr>
                      </a:lvl8pPr>
                      <a:lvl9pPr marL="3657600" algn="l" defTabSz="914400" rtl="0" eaLnBrk="1" latinLnBrk="0" hangingPunct="1">
                        <a:defRPr kumimoji="1" sz="1800" b="1" kern="1200">
                          <a:solidFill>
                            <a:schemeClr val="lt1"/>
                          </a:solidFill>
                          <a:latin typeface="游ゴシック" panose="020F0502020204030204"/>
                          <a:ea typeface="ＭＳ Ｐゴシック"/>
                        </a:defRPr>
                      </a:lvl9pPr>
                    </a:lstStyle>
                    <a:p>
                      <a:r>
                        <a:rPr kumimoji="1" lang="en-US" altLang="ja-JP" sz="1200" dirty="0">
                          <a:solidFill>
                            <a:schemeClr val="tx1"/>
                          </a:solidFill>
                        </a:rPr>
                        <a:t>Crack</a:t>
                      </a:r>
                      <a:endParaRPr kumimoji="1" lang="ja-JP" altLang="en-US" sz="1200" dirty="0">
                        <a:solidFill>
                          <a:schemeClr val="tx1"/>
                        </a:solidFill>
                      </a:endParaRPr>
                    </a:p>
                  </a:txBody>
                  <a:tcPr marL="68580" marR="68580" marT="34290" marB="34290">
                    <a:lnL>
                      <a:noFill/>
                    </a:lnL>
                    <a:lnR>
                      <a:noFill/>
                    </a:lnR>
                    <a:lnT w="9525" cap="flat" cmpd="sng" algn="ctr">
                      <a:solidFill>
                        <a:srgbClr val="BBE0E3">
                          <a:shade val="95000"/>
                          <a:satMod val="105000"/>
                        </a:srgbClr>
                      </a:solidFill>
                      <a:prstDash val="solid"/>
                    </a:lnT>
                    <a:lnB w="25400" cap="flat" cmpd="sng" algn="ctr">
                      <a:solidFill>
                        <a:srgbClr val="FFFFFF"/>
                      </a:solidFill>
                      <a:prstDash val="solid"/>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kumimoji="1" sz="1800" b="1" kern="1200">
                          <a:solidFill>
                            <a:schemeClr val="lt1"/>
                          </a:solidFill>
                          <a:latin typeface="游ゴシック" panose="020F0502020204030204"/>
                          <a:ea typeface="ＭＳ Ｐゴシック"/>
                        </a:defRPr>
                      </a:lvl1pPr>
                      <a:lvl2pPr marL="457200" algn="l" defTabSz="914400" rtl="0" eaLnBrk="1" latinLnBrk="0" hangingPunct="1">
                        <a:defRPr kumimoji="1" sz="1800" b="1" kern="1200">
                          <a:solidFill>
                            <a:schemeClr val="lt1"/>
                          </a:solidFill>
                          <a:latin typeface="游ゴシック" panose="020F0502020204030204"/>
                          <a:ea typeface="ＭＳ Ｐゴシック"/>
                        </a:defRPr>
                      </a:lvl2pPr>
                      <a:lvl3pPr marL="914400" algn="l" defTabSz="914400" rtl="0" eaLnBrk="1" latinLnBrk="0" hangingPunct="1">
                        <a:defRPr kumimoji="1" sz="1800" b="1" kern="1200">
                          <a:solidFill>
                            <a:schemeClr val="lt1"/>
                          </a:solidFill>
                          <a:latin typeface="游ゴシック" panose="020F0502020204030204"/>
                          <a:ea typeface="ＭＳ Ｐゴシック"/>
                        </a:defRPr>
                      </a:lvl3pPr>
                      <a:lvl4pPr marL="1371600" algn="l" defTabSz="914400" rtl="0" eaLnBrk="1" latinLnBrk="0" hangingPunct="1">
                        <a:defRPr kumimoji="1" sz="1800" b="1" kern="1200">
                          <a:solidFill>
                            <a:schemeClr val="lt1"/>
                          </a:solidFill>
                          <a:latin typeface="游ゴシック" panose="020F0502020204030204"/>
                          <a:ea typeface="ＭＳ Ｐゴシック"/>
                        </a:defRPr>
                      </a:lvl4pPr>
                      <a:lvl5pPr marL="1828800" algn="l" defTabSz="914400" rtl="0" eaLnBrk="1" latinLnBrk="0" hangingPunct="1">
                        <a:defRPr kumimoji="1" sz="1800" b="1" kern="1200">
                          <a:solidFill>
                            <a:schemeClr val="lt1"/>
                          </a:solidFill>
                          <a:latin typeface="游ゴシック" panose="020F0502020204030204"/>
                          <a:ea typeface="ＭＳ Ｐゴシック"/>
                        </a:defRPr>
                      </a:lvl5pPr>
                      <a:lvl6pPr marL="2286000" algn="l" defTabSz="914400" rtl="0" eaLnBrk="1" latinLnBrk="0" hangingPunct="1">
                        <a:defRPr kumimoji="1" sz="1800" b="1" kern="1200">
                          <a:solidFill>
                            <a:schemeClr val="lt1"/>
                          </a:solidFill>
                          <a:latin typeface="游ゴシック" panose="020F0502020204030204"/>
                          <a:ea typeface="ＭＳ Ｐゴシック"/>
                        </a:defRPr>
                      </a:lvl6pPr>
                      <a:lvl7pPr marL="2743200" algn="l" defTabSz="914400" rtl="0" eaLnBrk="1" latinLnBrk="0" hangingPunct="1">
                        <a:defRPr kumimoji="1" sz="1800" b="1" kern="1200">
                          <a:solidFill>
                            <a:schemeClr val="lt1"/>
                          </a:solidFill>
                          <a:latin typeface="游ゴシック" panose="020F0502020204030204"/>
                          <a:ea typeface="ＭＳ Ｐゴシック"/>
                        </a:defRPr>
                      </a:lvl7pPr>
                      <a:lvl8pPr marL="3200400" algn="l" defTabSz="914400" rtl="0" eaLnBrk="1" latinLnBrk="0" hangingPunct="1">
                        <a:defRPr kumimoji="1" sz="1800" b="1" kern="1200">
                          <a:solidFill>
                            <a:schemeClr val="lt1"/>
                          </a:solidFill>
                          <a:latin typeface="游ゴシック" panose="020F0502020204030204"/>
                          <a:ea typeface="ＭＳ Ｐゴシック"/>
                        </a:defRPr>
                      </a:lvl8pPr>
                      <a:lvl9pPr marL="3657600" algn="l" defTabSz="914400" rtl="0" eaLnBrk="1" latinLnBrk="0" hangingPunct="1">
                        <a:defRPr kumimoji="1" sz="1800" b="1" kern="1200">
                          <a:solidFill>
                            <a:schemeClr val="lt1"/>
                          </a:solidFill>
                          <a:latin typeface="游ゴシック" panose="020F0502020204030204"/>
                          <a:ea typeface="ＭＳ Ｐゴシック"/>
                        </a:defRPr>
                      </a:lvl9pPr>
                    </a:lstStyle>
                    <a:p>
                      <a:r>
                        <a:rPr kumimoji="1" lang="en-US" altLang="ja-JP" sz="1200" dirty="0">
                          <a:solidFill>
                            <a:schemeClr val="tx1"/>
                          </a:solidFill>
                        </a:rPr>
                        <a:t>PIE (Newly revised, 14th March)</a:t>
                      </a:r>
                      <a:endParaRPr kumimoji="1" lang="ja-JP" altLang="en-US" sz="1200" dirty="0">
                        <a:solidFill>
                          <a:schemeClr val="tx1"/>
                        </a:solidFill>
                      </a:endParaRPr>
                    </a:p>
                  </a:txBody>
                  <a:tcPr marL="68580" marR="68580" marT="34290" marB="34290">
                    <a:lnL>
                      <a:noFill/>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25400" cap="flat" cmpd="sng" algn="ctr">
                      <a:solidFill>
                        <a:srgbClr val="FFFFFF"/>
                      </a:solidFill>
                      <a:prstDash val="solid"/>
                    </a:lnB>
                    <a:lnTlToBr w="12700" cmpd="sng">
                      <a:noFill/>
                      <a:prstDash val="solid"/>
                    </a:lnTlToBr>
                    <a:lnBlToTr w="12700" cmpd="sng">
                      <a:noFill/>
                      <a:prstDash val="solid"/>
                    </a:lnBlToTr>
                    <a:solidFill>
                      <a:srgbClr val="BBE0E3"/>
                    </a:solidFill>
                  </a:tcPr>
                </a:tc>
                <a:extLst>
                  <a:ext uri="{0D108BD9-81ED-4DB2-BD59-A6C34878D82A}">
                    <a16:rowId xmlns:a16="http://schemas.microsoft.com/office/drawing/2014/main" val="10000"/>
                  </a:ext>
                </a:extLst>
              </a:tr>
              <a:tr h="327708">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C-14 (Toyo-t)</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25400" cap="flat" cmpd="sng" algn="ctr">
                      <a:solidFill>
                        <a:srgbClr val="FFFFFF"/>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IG-110U</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25400" cap="flat" cmpd="sng" algn="ctr">
                      <a:solidFill>
                        <a:srgbClr val="FFFFFF"/>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Yes</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25400" cap="flat" cmpd="sng" algn="ctr">
                      <a:solidFill>
                        <a:srgbClr val="FFFFFF"/>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SEM, TEM</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25400" cap="flat" cmpd="sng" algn="ctr">
                      <a:solidFill>
                        <a:srgbClr val="FFFFFF"/>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extLst>
                  <a:ext uri="{0D108BD9-81ED-4DB2-BD59-A6C34878D82A}">
                    <a16:rowId xmlns:a16="http://schemas.microsoft.com/office/drawing/2014/main" val="10002"/>
                  </a:ext>
                </a:extLst>
              </a:tr>
              <a:tr h="327708">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C-9 (Toyo-t)</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IG-110U</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Yes</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(TEM)</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7708">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B-4 (Toyo-t)</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IG-610U</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No</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err="1"/>
                        <a:t>HiRadMat</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extLst>
                  <a:ext uri="{0D108BD9-81ED-4DB2-BD59-A6C34878D82A}">
                    <a16:rowId xmlns:a16="http://schemas.microsoft.com/office/drawing/2014/main" val="10004"/>
                  </a:ext>
                </a:extLst>
              </a:tr>
              <a:tr h="327708">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B-6 (Toyo-t)</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a:t>IG-610U</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No</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SEM</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27708">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No.2 (Ibiden)</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ETU-10</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No</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tc>
                  <a:txBody>
                    <a:bodyPr/>
                    <a:lstStyle>
                      <a:lvl1pPr marL="0" algn="l" defTabSz="914400" rtl="0" eaLnBrk="1" latinLnBrk="0" hangingPunct="1">
                        <a:defRPr kumimoji="1" sz="1800" kern="1200">
                          <a:solidFill>
                            <a:schemeClr val="dk1"/>
                          </a:solidFill>
                          <a:latin typeface="游ゴシック" panose="020F0502020204030204"/>
                          <a:ea typeface="ＭＳ Ｐゴシック"/>
                        </a:defRPr>
                      </a:lvl1pPr>
                      <a:lvl2pPr marL="457200" algn="l" defTabSz="914400" rtl="0" eaLnBrk="1" latinLnBrk="0" hangingPunct="1">
                        <a:defRPr kumimoji="1" sz="1800" kern="1200">
                          <a:solidFill>
                            <a:schemeClr val="dk1"/>
                          </a:solidFill>
                          <a:latin typeface="游ゴシック" panose="020F0502020204030204"/>
                          <a:ea typeface="ＭＳ Ｐゴシック"/>
                        </a:defRPr>
                      </a:lvl2pPr>
                      <a:lvl3pPr marL="914400" algn="l" defTabSz="914400" rtl="0" eaLnBrk="1" latinLnBrk="0" hangingPunct="1">
                        <a:defRPr kumimoji="1" sz="1800" kern="1200">
                          <a:solidFill>
                            <a:schemeClr val="dk1"/>
                          </a:solidFill>
                          <a:latin typeface="游ゴシック" panose="020F0502020204030204"/>
                          <a:ea typeface="ＭＳ Ｐゴシック"/>
                        </a:defRPr>
                      </a:lvl3pPr>
                      <a:lvl4pPr marL="1371600" algn="l" defTabSz="914400" rtl="0" eaLnBrk="1" latinLnBrk="0" hangingPunct="1">
                        <a:defRPr kumimoji="1" sz="1800" kern="1200">
                          <a:solidFill>
                            <a:schemeClr val="dk1"/>
                          </a:solidFill>
                          <a:latin typeface="游ゴシック" panose="020F0502020204030204"/>
                          <a:ea typeface="ＭＳ Ｐゴシック"/>
                        </a:defRPr>
                      </a:lvl4pPr>
                      <a:lvl5pPr marL="1828800" algn="l" defTabSz="914400" rtl="0" eaLnBrk="1" latinLnBrk="0" hangingPunct="1">
                        <a:defRPr kumimoji="1" sz="1800" kern="1200">
                          <a:solidFill>
                            <a:schemeClr val="dk1"/>
                          </a:solidFill>
                          <a:latin typeface="游ゴシック" panose="020F0502020204030204"/>
                          <a:ea typeface="ＭＳ Ｐゴシック"/>
                        </a:defRPr>
                      </a:lvl5pPr>
                      <a:lvl6pPr marL="2286000" algn="l" defTabSz="914400" rtl="0" eaLnBrk="1" latinLnBrk="0" hangingPunct="1">
                        <a:defRPr kumimoji="1" sz="1800" kern="1200">
                          <a:solidFill>
                            <a:schemeClr val="dk1"/>
                          </a:solidFill>
                          <a:latin typeface="游ゴシック" panose="020F0502020204030204"/>
                          <a:ea typeface="ＭＳ Ｐゴシック"/>
                        </a:defRPr>
                      </a:lvl6pPr>
                      <a:lvl7pPr marL="2743200" algn="l" defTabSz="914400" rtl="0" eaLnBrk="1" latinLnBrk="0" hangingPunct="1">
                        <a:defRPr kumimoji="1" sz="1800" kern="1200">
                          <a:solidFill>
                            <a:schemeClr val="dk1"/>
                          </a:solidFill>
                          <a:latin typeface="游ゴシック" panose="020F0502020204030204"/>
                          <a:ea typeface="ＭＳ Ｐゴシック"/>
                        </a:defRPr>
                      </a:lvl7pPr>
                      <a:lvl8pPr marL="3200400" algn="l" defTabSz="914400" rtl="0" eaLnBrk="1" latinLnBrk="0" hangingPunct="1">
                        <a:defRPr kumimoji="1" sz="1800" kern="1200">
                          <a:solidFill>
                            <a:schemeClr val="dk1"/>
                          </a:solidFill>
                          <a:latin typeface="游ゴシック" panose="020F0502020204030204"/>
                          <a:ea typeface="ＭＳ Ｐゴシック"/>
                        </a:defRPr>
                      </a:lvl8pPr>
                      <a:lvl9pPr marL="3657600" algn="l" defTabSz="914400" rtl="0" eaLnBrk="1" latinLnBrk="0" hangingPunct="1">
                        <a:defRPr kumimoji="1" sz="1800" kern="1200">
                          <a:solidFill>
                            <a:schemeClr val="dk1"/>
                          </a:solidFill>
                          <a:latin typeface="游ゴシック" panose="020F0502020204030204"/>
                          <a:ea typeface="ＭＳ Ｐゴシック"/>
                        </a:defRPr>
                      </a:lvl9pPr>
                    </a:lstStyle>
                    <a:p>
                      <a:r>
                        <a:rPr kumimoji="1" lang="en-US" altLang="ja-JP" sz="1200" dirty="0"/>
                        <a:t>SEM after TDS, 1300K TDS, </a:t>
                      </a:r>
                      <a:endParaRPr kumimoji="1" lang="ja-JP" altLang="en-US" sz="1200" dirty="0">
                        <a:solidFill>
                          <a:schemeClr val="bg1"/>
                        </a:solidFill>
                      </a:endParaRPr>
                    </a:p>
                  </a:txBody>
                  <a:tcPr marL="68580" marR="68580" marT="34290" marB="34290">
                    <a:lnL w="9525" cap="flat" cmpd="sng" algn="ctr">
                      <a:solidFill>
                        <a:srgbClr val="BBE0E3">
                          <a:shade val="95000"/>
                          <a:satMod val="105000"/>
                        </a:srgbClr>
                      </a:solidFill>
                      <a:prstDash val="solid"/>
                    </a:lnL>
                    <a:lnR w="9525" cap="flat" cmpd="sng" algn="ctr">
                      <a:solidFill>
                        <a:srgbClr val="BBE0E3">
                          <a:shade val="95000"/>
                          <a:satMod val="105000"/>
                        </a:srgbClr>
                      </a:solidFill>
                      <a:prstDash val="solid"/>
                    </a:lnR>
                    <a:lnT w="9525" cap="flat" cmpd="sng" algn="ctr">
                      <a:solidFill>
                        <a:srgbClr val="BBE0E3">
                          <a:shade val="95000"/>
                          <a:satMod val="105000"/>
                        </a:srgbClr>
                      </a:solidFill>
                      <a:prstDash val="solid"/>
                    </a:lnT>
                    <a:lnB w="9525" cap="flat" cmpd="sng" algn="ctr">
                      <a:solidFill>
                        <a:srgbClr val="BBE0E3">
                          <a:shade val="95000"/>
                          <a:satMod val="105000"/>
                        </a:srgbClr>
                      </a:solidFill>
                      <a:prstDash val="solid"/>
                    </a:lnB>
                    <a:lnTlToBr w="12700" cmpd="sng">
                      <a:noFill/>
                      <a:prstDash val="solid"/>
                    </a:lnTlToBr>
                    <a:lnBlToTr w="12700" cmpd="sng">
                      <a:noFill/>
                      <a:prstDash val="solid"/>
                    </a:lnBlToTr>
                    <a:solidFill>
                      <a:srgbClr val="BBE0E3">
                        <a:alpha val="40000"/>
                      </a:srgbClr>
                    </a:solidFill>
                  </a:tcPr>
                </a:tc>
                <a:extLst>
                  <a:ext uri="{0D108BD9-81ED-4DB2-BD59-A6C34878D82A}">
                    <a16:rowId xmlns:a16="http://schemas.microsoft.com/office/drawing/2014/main" val="10006"/>
                  </a:ext>
                </a:extLst>
              </a:tr>
            </a:tbl>
          </a:graphicData>
        </a:graphic>
      </p:graphicFrame>
      <p:sp>
        <p:nvSpPr>
          <p:cNvPr id="2" name="タイトル 1"/>
          <p:cNvSpPr>
            <a:spLocks noGrp="1"/>
          </p:cNvSpPr>
          <p:nvPr>
            <p:ph type="title"/>
          </p:nvPr>
        </p:nvSpPr>
        <p:spPr>
          <a:xfrm>
            <a:off x="966528" y="243856"/>
            <a:ext cx="7633742" cy="1492132"/>
          </a:xfrm>
        </p:spPr>
        <p:txBody>
          <a:bodyPr>
            <a:normAutofit/>
          </a:bodyPr>
          <a:lstStyle/>
          <a:p>
            <a:r>
              <a:rPr kumimoji="1" lang="en-US" altLang="ja-JP" sz="3600" dirty="0"/>
              <a:t>Proton Irradiation at BLIP, BNL </a:t>
            </a:r>
            <a:br>
              <a:rPr kumimoji="1" lang="en-US" altLang="ja-JP" sz="3600" dirty="0"/>
            </a:br>
            <a:r>
              <a:rPr kumimoji="1" lang="en-US" altLang="ja-JP" sz="3600" dirty="0"/>
              <a:t>and PIE tests under </a:t>
            </a:r>
            <a:r>
              <a:rPr kumimoji="1" lang="en-US" altLang="ja-JP" sz="3600" dirty="0" err="1"/>
              <a:t>RaDIATE</a:t>
            </a:r>
            <a:r>
              <a:rPr kumimoji="1" lang="en-US" altLang="ja-JP" sz="3600" dirty="0"/>
              <a:t> </a:t>
            </a:r>
            <a:r>
              <a:rPr kumimoji="1" lang="en-US" altLang="ja-JP" sz="3600" dirty="0" err="1"/>
              <a:t>collab</a:t>
            </a:r>
            <a:r>
              <a:rPr kumimoji="1" lang="en-US" altLang="ja-JP" sz="3600" dirty="0"/>
              <a:t>.</a:t>
            </a:r>
            <a:endParaRPr kumimoji="1" lang="ja-JP" altLang="en-US" sz="3600" dirty="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84698" y="1372799"/>
            <a:ext cx="2555947" cy="2109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図 3"/>
          <p:cNvPicPr>
            <a:picLocks noChangeAspect="1"/>
          </p:cNvPicPr>
          <p:nvPr/>
        </p:nvPicPr>
        <p:blipFill rotWithShape="1">
          <a:blip r:embed="rId3" cstate="print">
            <a:extLst>
              <a:ext uri="{28A0092B-C50C-407E-A947-70E740481C1C}">
                <a14:useLocalDpi xmlns:a14="http://schemas.microsoft.com/office/drawing/2010/main"/>
              </a:ext>
            </a:extLst>
          </a:blip>
          <a:srcRect t="-2429"/>
          <a:stretch/>
        </p:blipFill>
        <p:spPr bwMode="auto">
          <a:xfrm>
            <a:off x="7502709" y="1568885"/>
            <a:ext cx="1530620" cy="1527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正方形/長方形 28">
            <a:extLst>
              <a:ext uri="{FF2B5EF4-FFF2-40B4-BE49-F238E27FC236}">
                <a16:creationId xmlns:a16="http://schemas.microsoft.com/office/drawing/2014/main" id="{7BA3605F-67C3-4833-9552-2DFE6166561D}"/>
              </a:ext>
            </a:extLst>
          </p:cNvPr>
          <p:cNvSpPr/>
          <p:nvPr/>
        </p:nvSpPr>
        <p:spPr>
          <a:xfrm>
            <a:off x="8621037" y="1624330"/>
            <a:ext cx="412292" cy="338554"/>
          </a:xfrm>
          <a:prstGeom prst="rect">
            <a:avLst/>
          </a:prstGeom>
        </p:spPr>
        <p:txBody>
          <a:bodyPr wrap="none">
            <a:spAutoFit/>
          </a:bodyPr>
          <a:lstStyle/>
          <a:p>
            <a:pPr defTabSz="914400" fontAlgn="base">
              <a:spcBef>
                <a:spcPct val="0"/>
              </a:spcBef>
              <a:spcAft>
                <a:spcPct val="0"/>
              </a:spcAft>
            </a:pPr>
            <a:r>
              <a:rPr kumimoji="1" lang="en-US" altLang="ja-JP" sz="1600" dirty="0">
                <a:solidFill>
                  <a:srgbClr val="FF0000"/>
                </a:solidFill>
                <a:latin typeface="Arial" charset="0"/>
                <a:ea typeface="ＭＳ Ｐゴシック" pitchFamily="50" charset="-128"/>
              </a:rPr>
              <a:t>14</a:t>
            </a:r>
            <a:endParaRPr kumimoji="1" lang="ja-JP" altLang="en-US" sz="1600" dirty="0">
              <a:solidFill>
                <a:srgbClr val="FF0000"/>
              </a:solidFill>
              <a:latin typeface="Arial" charset="0"/>
              <a:ea typeface="ＭＳ Ｐゴシック" pitchFamily="50" charset="-128"/>
            </a:endParaRPr>
          </a:p>
        </p:txBody>
      </p:sp>
      <p:cxnSp>
        <p:nvCxnSpPr>
          <p:cNvPr id="30" name="直線矢印コネクタ 29">
            <a:extLst>
              <a:ext uri="{FF2B5EF4-FFF2-40B4-BE49-F238E27FC236}">
                <a16:creationId xmlns:a16="http://schemas.microsoft.com/office/drawing/2014/main" id="{272D1D53-009D-44E9-9CE0-D68405525CF1}"/>
              </a:ext>
            </a:extLst>
          </p:cNvPr>
          <p:cNvCxnSpPr>
            <a:cxnSpLocks/>
          </p:cNvCxnSpPr>
          <p:nvPr/>
        </p:nvCxnSpPr>
        <p:spPr bwMode="auto">
          <a:xfrm>
            <a:off x="7883196" y="1789948"/>
            <a:ext cx="261624" cy="116890"/>
          </a:xfrm>
          <a:prstGeom prst="straightConnector1">
            <a:avLst/>
          </a:prstGeom>
          <a:gradFill rotWithShape="0">
            <a:gsLst>
              <a:gs pos="0">
                <a:srgbClr val="FFFFFF"/>
              </a:gs>
              <a:gs pos="100000">
                <a:srgbClr val="BBE0E3"/>
              </a:gs>
            </a:gsLst>
            <a:path path="rect">
              <a:fillToRect l="50000" t="50000" r="50000" b="50000"/>
            </a:path>
          </a:gradFill>
          <a:ln w="9525" cap="flat" cmpd="sng" algn="ctr">
            <a:solidFill>
              <a:srgbClr val="FF5050"/>
            </a:solidFill>
            <a:prstDash val="solid"/>
            <a:round/>
            <a:headEnd type="none" w="med" len="med"/>
            <a:tailEnd type="triangle"/>
          </a:ln>
          <a:effectLst/>
        </p:spPr>
      </p:cxnSp>
      <p:cxnSp>
        <p:nvCxnSpPr>
          <p:cNvPr id="31" name="直線矢印コネクタ 30">
            <a:extLst>
              <a:ext uri="{FF2B5EF4-FFF2-40B4-BE49-F238E27FC236}">
                <a16:creationId xmlns:a16="http://schemas.microsoft.com/office/drawing/2014/main" id="{DB15184C-8BD1-4ED4-B7D8-A3728D6DDC37}"/>
              </a:ext>
            </a:extLst>
          </p:cNvPr>
          <p:cNvCxnSpPr>
            <a:cxnSpLocks/>
          </p:cNvCxnSpPr>
          <p:nvPr/>
        </p:nvCxnSpPr>
        <p:spPr bwMode="auto">
          <a:xfrm flipH="1">
            <a:off x="8393867" y="1951471"/>
            <a:ext cx="278218" cy="338554"/>
          </a:xfrm>
          <a:prstGeom prst="straightConnector1">
            <a:avLst/>
          </a:prstGeom>
          <a:gradFill rotWithShape="0">
            <a:gsLst>
              <a:gs pos="0">
                <a:srgbClr val="FFFFFF"/>
              </a:gs>
              <a:gs pos="100000">
                <a:srgbClr val="BBE0E3"/>
              </a:gs>
            </a:gsLst>
            <a:path path="rect">
              <a:fillToRect l="50000" t="50000" r="50000" b="50000"/>
            </a:path>
          </a:gradFill>
          <a:ln w="9525" cap="flat" cmpd="sng" algn="ctr">
            <a:solidFill>
              <a:srgbClr val="FF5050"/>
            </a:solidFill>
            <a:prstDash val="solid"/>
            <a:round/>
            <a:headEnd type="none" w="med" len="med"/>
            <a:tailEnd type="triangle"/>
          </a:ln>
          <a:effectLst/>
        </p:spPr>
      </p:cxnSp>
      <p:sp>
        <p:nvSpPr>
          <p:cNvPr id="32" name="正方形/長方形 31">
            <a:extLst>
              <a:ext uri="{FF2B5EF4-FFF2-40B4-BE49-F238E27FC236}">
                <a16:creationId xmlns:a16="http://schemas.microsoft.com/office/drawing/2014/main" id="{7E41DF3B-AFD3-414D-BACB-E5B8185AC85E}"/>
              </a:ext>
            </a:extLst>
          </p:cNvPr>
          <p:cNvSpPr/>
          <p:nvPr/>
        </p:nvSpPr>
        <p:spPr>
          <a:xfrm>
            <a:off x="8600270" y="2673273"/>
            <a:ext cx="298480" cy="338554"/>
          </a:xfrm>
          <a:prstGeom prst="rect">
            <a:avLst/>
          </a:prstGeom>
        </p:spPr>
        <p:txBody>
          <a:bodyPr wrap="none">
            <a:spAutoFit/>
          </a:bodyPr>
          <a:lstStyle/>
          <a:p>
            <a:pPr defTabSz="914400" fontAlgn="base">
              <a:spcBef>
                <a:spcPct val="0"/>
              </a:spcBef>
              <a:spcAft>
                <a:spcPct val="0"/>
              </a:spcAft>
            </a:pPr>
            <a:r>
              <a:rPr kumimoji="1" lang="en-US" altLang="ja-JP" sz="1600" dirty="0">
                <a:solidFill>
                  <a:srgbClr val="FF0000"/>
                </a:solidFill>
                <a:latin typeface="Arial" charset="0"/>
                <a:ea typeface="ＭＳ Ｐゴシック" pitchFamily="50" charset="-128"/>
              </a:rPr>
              <a:t>6</a:t>
            </a:r>
            <a:endParaRPr kumimoji="1" lang="ja-JP" altLang="en-US" sz="1600" dirty="0">
              <a:solidFill>
                <a:srgbClr val="FF0000"/>
              </a:solidFill>
              <a:latin typeface="Arial" charset="0"/>
              <a:ea typeface="ＭＳ Ｐゴシック" pitchFamily="50" charset="-128"/>
            </a:endParaRPr>
          </a:p>
        </p:txBody>
      </p:sp>
      <p:cxnSp>
        <p:nvCxnSpPr>
          <p:cNvPr id="33" name="直線矢印コネクタ 32">
            <a:extLst>
              <a:ext uri="{FF2B5EF4-FFF2-40B4-BE49-F238E27FC236}">
                <a16:creationId xmlns:a16="http://schemas.microsoft.com/office/drawing/2014/main" id="{F8F350DF-A894-42A4-A1A7-C0AA9CB33308}"/>
              </a:ext>
            </a:extLst>
          </p:cNvPr>
          <p:cNvCxnSpPr>
            <a:cxnSpLocks/>
          </p:cNvCxnSpPr>
          <p:nvPr/>
        </p:nvCxnSpPr>
        <p:spPr bwMode="auto">
          <a:xfrm flipH="1" flipV="1">
            <a:off x="8671837" y="2431141"/>
            <a:ext cx="155346" cy="113343"/>
          </a:xfrm>
          <a:prstGeom prst="straightConnector1">
            <a:avLst/>
          </a:prstGeom>
          <a:gradFill rotWithShape="0">
            <a:gsLst>
              <a:gs pos="0">
                <a:srgbClr val="FFFFFF"/>
              </a:gs>
              <a:gs pos="100000">
                <a:srgbClr val="BBE0E3"/>
              </a:gs>
            </a:gsLst>
            <a:path path="rect">
              <a:fillToRect l="50000" t="50000" r="50000" b="50000"/>
            </a:path>
          </a:gradFill>
          <a:ln w="9525" cap="flat" cmpd="sng" algn="ctr">
            <a:solidFill>
              <a:srgbClr val="FF5050"/>
            </a:solidFill>
            <a:prstDash val="solid"/>
            <a:round/>
            <a:headEnd type="none" w="med" len="med"/>
            <a:tailEnd type="triangle"/>
          </a:ln>
          <a:effectLst/>
        </p:spPr>
      </p:cxnSp>
      <p:cxnSp>
        <p:nvCxnSpPr>
          <p:cNvPr id="34" name="直線矢印コネクタ 33">
            <a:extLst>
              <a:ext uri="{FF2B5EF4-FFF2-40B4-BE49-F238E27FC236}">
                <a16:creationId xmlns:a16="http://schemas.microsoft.com/office/drawing/2014/main" id="{634304FB-AAE8-4BD0-BEF8-C1518640ECE3}"/>
              </a:ext>
            </a:extLst>
          </p:cNvPr>
          <p:cNvCxnSpPr>
            <a:cxnSpLocks/>
          </p:cNvCxnSpPr>
          <p:nvPr/>
        </p:nvCxnSpPr>
        <p:spPr bwMode="auto">
          <a:xfrm flipH="1" flipV="1">
            <a:off x="8393868" y="2702349"/>
            <a:ext cx="227169" cy="118174"/>
          </a:xfrm>
          <a:prstGeom prst="straightConnector1">
            <a:avLst/>
          </a:prstGeom>
          <a:gradFill rotWithShape="0">
            <a:gsLst>
              <a:gs pos="0">
                <a:srgbClr val="FFFFFF"/>
              </a:gs>
              <a:gs pos="100000">
                <a:srgbClr val="BBE0E3"/>
              </a:gs>
            </a:gsLst>
            <a:path path="rect">
              <a:fillToRect l="50000" t="50000" r="50000" b="50000"/>
            </a:path>
          </a:gradFill>
          <a:ln w="9525" cap="flat" cmpd="sng" algn="ctr">
            <a:solidFill>
              <a:srgbClr val="FF5050"/>
            </a:solidFill>
            <a:prstDash val="solid"/>
            <a:round/>
            <a:headEnd type="none" w="med" len="med"/>
            <a:tailEnd type="triangle"/>
          </a:ln>
          <a:effectLst/>
        </p:spPr>
      </p:cxnSp>
      <p:sp>
        <p:nvSpPr>
          <p:cNvPr id="35" name="正方形/長方形 34">
            <a:extLst>
              <a:ext uri="{FF2B5EF4-FFF2-40B4-BE49-F238E27FC236}">
                <a16:creationId xmlns:a16="http://schemas.microsoft.com/office/drawing/2014/main" id="{5C49FD87-A359-4BF5-96C0-471D3BFA5047}"/>
              </a:ext>
            </a:extLst>
          </p:cNvPr>
          <p:cNvSpPr/>
          <p:nvPr/>
        </p:nvSpPr>
        <p:spPr>
          <a:xfrm>
            <a:off x="7436119" y="1808719"/>
            <a:ext cx="298480" cy="338554"/>
          </a:xfrm>
          <a:prstGeom prst="rect">
            <a:avLst/>
          </a:prstGeom>
        </p:spPr>
        <p:txBody>
          <a:bodyPr wrap="none">
            <a:spAutoFit/>
          </a:bodyPr>
          <a:lstStyle/>
          <a:p>
            <a:pPr defTabSz="914400" fontAlgn="base">
              <a:spcBef>
                <a:spcPct val="0"/>
              </a:spcBef>
              <a:spcAft>
                <a:spcPct val="0"/>
              </a:spcAft>
            </a:pPr>
            <a:r>
              <a:rPr kumimoji="1" lang="en-US" altLang="ja-JP" sz="1600" dirty="0">
                <a:solidFill>
                  <a:srgbClr val="FF0000"/>
                </a:solidFill>
                <a:latin typeface="Arial" charset="0"/>
                <a:ea typeface="ＭＳ Ｐゴシック" pitchFamily="50" charset="-128"/>
              </a:rPr>
              <a:t>2</a:t>
            </a:r>
            <a:endParaRPr kumimoji="1" lang="ja-JP" altLang="en-US" sz="1600" dirty="0">
              <a:solidFill>
                <a:srgbClr val="FF0000"/>
              </a:solidFill>
              <a:latin typeface="Arial" charset="0"/>
              <a:ea typeface="ＭＳ Ｐゴシック" pitchFamily="50" charset="-128"/>
            </a:endParaRPr>
          </a:p>
        </p:txBody>
      </p:sp>
      <p:cxnSp>
        <p:nvCxnSpPr>
          <p:cNvPr id="36" name="直線矢印コネクタ 35">
            <a:extLst>
              <a:ext uri="{FF2B5EF4-FFF2-40B4-BE49-F238E27FC236}">
                <a16:creationId xmlns:a16="http://schemas.microsoft.com/office/drawing/2014/main" id="{DC3672D0-98CA-472F-A334-C6DD5B23C0A4}"/>
              </a:ext>
            </a:extLst>
          </p:cNvPr>
          <p:cNvCxnSpPr>
            <a:cxnSpLocks/>
          </p:cNvCxnSpPr>
          <p:nvPr/>
        </p:nvCxnSpPr>
        <p:spPr bwMode="auto">
          <a:xfrm>
            <a:off x="7695719" y="2016128"/>
            <a:ext cx="165978" cy="273897"/>
          </a:xfrm>
          <a:prstGeom prst="straightConnector1">
            <a:avLst/>
          </a:prstGeom>
          <a:gradFill rotWithShape="0">
            <a:gsLst>
              <a:gs pos="0">
                <a:srgbClr val="FFFFFF"/>
              </a:gs>
              <a:gs pos="100000">
                <a:srgbClr val="BBE0E3"/>
              </a:gs>
            </a:gsLst>
            <a:path path="rect">
              <a:fillToRect l="50000" t="50000" r="50000" b="50000"/>
            </a:path>
          </a:gradFill>
          <a:ln w="9525" cap="flat" cmpd="sng" algn="ctr">
            <a:solidFill>
              <a:srgbClr val="FF5050"/>
            </a:solidFill>
            <a:prstDash val="solid"/>
            <a:round/>
            <a:headEnd type="none" w="med" len="med"/>
            <a:tailEnd type="triangle"/>
          </a:ln>
          <a:effectLst/>
        </p:spPr>
      </p:cxnSp>
      <p:sp>
        <p:nvSpPr>
          <p:cNvPr id="38" name="正方形/長方形 37">
            <a:extLst>
              <a:ext uri="{FF2B5EF4-FFF2-40B4-BE49-F238E27FC236}">
                <a16:creationId xmlns:a16="http://schemas.microsoft.com/office/drawing/2014/main" id="{1BC3ABEF-0EC2-49B0-A0EE-FD7AC3044860}"/>
              </a:ext>
            </a:extLst>
          </p:cNvPr>
          <p:cNvSpPr/>
          <p:nvPr/>
        </p:nvSpPr>
        <p:spPr>
          <a:xfrm>
            <a:off x="7625679" y="1539047"/>
            <a:ext cx="298480" cy="338554"/>
          </a:xfrm>
          <a:prstGeom prst="rect">
            <a:avLst/>
          </a:prstGeom>
        </p:spPr>
        <p:txBody>
          <a:bodyPr wrap="none">
            <a:spAutoFit/>
          </a:bodyPr>
          <a:lstStyle/>
          <a:p>
            <a:pPr defTabSz="914400" fontAlgn="base">
              <a:spcBef>
                <a:spcPct val="0"/>
              </a:spcBef>
              <a:spcAft>
                <a:spcPct val="0"/>
              </a:spcAft>
            </a:pPr>
            <a:r>
              <a:rPr kumimoji="1" lang="en-US" altLang="ja-JP" sz="1600" dirty="0">
                <a:solidFill>
                  <a:srgbClr val="FF0000"/>
                </a:solidFill>
                <a:latin typeface="Arial" charset="0"/>
                <a:ea typeface="ＭＳ Ｐゴシック" pitchFamily="50" charset="-128"/>
              </a:rPr>
              <a:t>9</a:t>
            </a:r>
            <a:endParaRPr kumimoji="1" lang="ja-JP" altLang="en-US" sz="1600" dirty="0">
              <a:solidFill>
                <a:srgbClr val="FF0000"/>
              </a:solidFill>
              <a:latin typeface="Arial" charset="0"/>
              <a:ea typeface="ＭＳ Ｐゴシック" pitchFamily="50" charset="-128"/>
            </a:endParaRPr>
          </a:p>
        </p:txBody>
      </p:sp>
      <p:sp>
        <p:nvSpPr>
          <p:cNvPr id="39" name="正方形/長方形 38">
            <a:extLst>
              <a:ext uri="{FF2B5EF4-FFF2-40B4-BE49-F238E27FC236}">
                <a16:creationId xmlns:a16="http://schemas.microsoft.com/office/drawing/2014/main" id="{BDCEF540-2A10-4641-8F75-232F8627903D}"/>
              </a:ext>
            </a:extLst>
          </p:cNvPr>
          <p:cNvSpPr/>
          <p:nvPr/>
        </p:nvSpPr>
        <p:spPr>
          <a:xfrm>
            <a:off x="8763643" y="2375207"/>
            <a:ext cx="298480" cy="338554"/>
          </a:xfrm>
          <a:prstGeom prst="rect">
            <a:avLst/>
          </a:prstGeom>
        </p:spPr>
        <p:txBody>
          <a:bodyPr wrap="none">
            <a:spAutoFit/>
          </a:bodyPr>
          <a:lstStyle/>
          <a:p>
            <a:pPr defTabSz="914400" fontAlgn="base">
              <a:spcBef>
                <a:spcPct val="0"/>
              </a:spcBef>
              <a:spcAft>
                <a:spcPct val="0"/>
              </a:spcAft>
            </a:pPr>
            <a:r>
              <a:rPr kumimoji="1" lang="en-US" altLang="ja-JP" sz="1600" dirty="0">
                <a:solidFill>
                  <a:srgbClr val="FF0000"/>
                </a:solidFill>
                <a:latin typeface="Arial" charset="0"/>
                <a:ea typeface="ＭＳ Ｐゴシック" pitchFamily="50" charset="-128"/>
              </a:rPr>
              <a:t>4</a:t>
            </a:r>
            <a:endParaRPr kumimoji="1" lang="ja-JP" altLang="en-US" sz="1600" dirty="0">
              <a:solidFill>
                <a:srgbClr val="FF0000"/>
              </a:solidFill>
              <a:latin typeface="Arial" charset="0"/>
              <a:ea typeface="ＭＳ Ｐゴシック" pitchFamily="50" charset="-128"/>
            </a:endParaRPr>
          </a:p>
        </p:txBody>
      </p:sp>
      <p:sp>
        <p:nvSpPr>
          <p:cNvPr id="57" name="テキスト ボックス 56">
            <a:extLst>
              <a:ext uri="{FF2B5EF4-FFF2-40B4-BE49-F238E27FC236}">
                <a16:creationId xmlns:a16="http://schemas.microsoft.com/office/drawing/2014/main" id="{3D06044B-9810-4ABF-B2F8-A8AE8078AF09}"/>
              </a:ext>
            </a:extLst>
          </p:cNvPr>
          <p:cNvSpPr txBox="1"/>
          <p:nvPr/>
        </p:nvSpPr>
        <p:spPr>
          <a:xfrm>
            <a:off x="784698" y="6168544"/>
            <a:ext cx="3828175" cy="584775"/>
          </a:xfrm>
          <a:prstGeom prst="rect">
            <a:avLst/>
          </a:prstGeom>
          <a:noFill/>
          <a:ln>
            <a:noFill/>
          </a:ln>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u="sng" kern="0" dirty="0">
                <a:solidFill>
                  <a:schemeClr val="accent2"/>
                </a:solidFill>
                <a:latin typeface="+mn-lt"/>
                <a:ea typeface="ＭＳ ゴシック" panose="020B0609070205080204" pitchFamily="49" charset="-128"/>
              </a:rPr>
              <a:t>SEM microscope analysis of cold specimens</a:t>
            </a:r>
          </a:p>
          <a:p>
            <a:pPr marR="0" lvl="0" defTabSz="457200" eaLnBrk="1" fontAlgn="auto" latinLnBrk="0" hangingPunct="1">
              <a:lnSpc>
                <a:spcPct val="100000"/>
              </a:lnSpc>
              <a:spcBef>
                <a:spcPts val="0"/>
              </a:spcBef>
              <a:spcAft>
                <a:spcPts val="0"/>
              </a:spcAft>
              <a:buClrTx/>
              <a:buSzTx/>
              <a:tabLst/>
              <a:defRPr/>
            </a:pPr>
            <a:r>
              <a:rPr kumimoji="0" lang="en-US" altLang="ja-JP" sz="1600" kern="0" dirty="0" err="1">
                <a:solidFill>
                  <a:schemeClr val="accent2"/>
                </a:solidFill>
                <a:latin typeface="+mn-lt"/>
                <a:ea typeface="ＭＳ ゴシック" panose="020B0609070205080204" pitchFamily="49" charset="-128"/>
              </a:rPr>
              <a:t>SiC</a:t>
            </a:r>
            <a:r>
              <a:rPr kumimoji="0" lang="en-US" altLang="ja-JP" sz="1600" kern="0" dirty="0">
                <a:solidFill>
                  <a:schemeClr val="accent2"/>
                </a:solidFill>
                <a:latin typeface="+mn-lt"/>
                <a:ea typeface="ＭＳ ゴシック" panose="020B0609070205080204" pitchFamily="49" charset="-128"/>
              </a:rPr>
              <a:t> coating deposited by CVD is intact. </a:t>
            </a:r>
          </a:p>
        </p:txBody>
      </p:sp>
      <p:pic>
        <p:nvPicPr>
          <p:cNvPr id="58" name="図 57">
            <a:extLst>
              <a:ext uri="{FF2B5EF4-FFF2-40B4-BE49-F238E27FC236}">
                <a16:creationId xmlns:a16="http://schemas.microsoft.com/office/drawing/2014/main" id="{2B6580E8-55FB-4903-BFFF-5AC1A583F4E3}"/>
              </a:ext>
            </a:extLst>
          </p:cNvPr>
          <p:cNvPicPr>
            <a:picLocks noChangeAspect="1"/>
          </p:cNvPicPr>
          <p:nvPr/>
        </p:nvPicPr>
        <p:blipFill>
          <a:blip r:embed="rId4"/>
          <a:stretch>
            <a:fillRect/>
          </a:stretch>
        </p:blipFill>
        <p:spPr>
          <a:xfrm>
            <a:off x="636573" y="3640800"/>
            <a:ext cx="2550849" cy="2036775"/>
          </a:xfrm>
          <a:prstGeom prst="rect">
            <a:avLst/>
          </a:prstGeom>
        </p:spPr>
      </p:pic>
      <p:grpSp>
        <p:nvGrpSpPr>
          <p:cNvPr id="59" name="グループ化 58">
            <a:extLst>
              <a:ext uri="{FF2B5EF4-FFF2-40B4-BE49-F238E27FC236}">
                <a16:creationId xmlns:a16="http://schemas.microsoft.com/office/drawing/2014/main" id="{BD8769A3-8C86-4B49-8E8B-BC0BC6AC10E4}"/>
              </a:ext>
            </a:extLst>
          </p:cNvPr>
          <p:cNvGrpSpPr/>
          <p:nvPr/>
        </p:nvGrpSpPr>
        <p:grpSpPr>
          <a:xfrm>
            <a:off x="3340645" y="3504396"/>
            <a:ext cx="1664208" cy="2204342"/>
            <a:chOff x="1960880" y="3498656"/>
            <a:chExt cx="2157321" cy="2857500"/>
          </a:xfrm>
        </p:grpSpPr>
        <p:pic>
          <p:nvPicPr>
            <p:cNvPr id="60" name="図 59">
              <a:extLst>
                <a:ext uri="{FF2B5EF4-FFF2-40B4-BE49-F238E27FC236}">
                  <a16:creationId xmlns:a16="http://schemas.microsoft.com/office/drawing/2014/main" id="{534751EC-0C36-42AC-8DBC-732F9D16B045}"/>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960880" y="3498656"/>
              <a:ext cx="1845684" cy="2857500"/>
            </a:xfrm>
            <a:prstGeom prst="rect">
              <a:avLst/>
            </a:prstGeom>
          </p:spPr>
        </p:pic>
        <p:sp>
          <p:nvSpPr>
            <p:cNvPr id="61" name="正方形/長方形 60">
              <a:extLst>
                <a:ext uri="{FF2B5EF4-FFF2-40B4-BE49-F238E27FC236}">
                  <a16:creationId xmlns:a16="http://schemas.microsoft.com/office/drawing/2014/main" id="{5888E532-D886-41C0-9662-A3F010E20E74}"/>
                </a:ext>
              </a:extLst>
            </p:cNvPr>
            <p:cNvSpPr/>
            <p:nvPr/>
          </p:nvSpPr>
          <p:spPr>
            <a:xfrm>
              <a:off x="1960880" y="5334165"/>
              <a:ext cx="2157321" cy="957534"/>
            </a:xfrm>
            <a:prstGeom prst="rect">
              <a:avLst/>
            </a:prstGeom>
          </p:spPr>
          <p:txBody>
            <a:bodyPr wrap="square">
              <a:spAutoFit/>
            </a:bodyPr>
            <a:lstStyle/>
            <a:p>
              <a:r>
                <a:rPr lang="en-US" altLang="ja-JP" sz="1400" b="1" dirty="0">
                  <a:solidFill>
                    <a:srgbClr val="FFFF00"/>
                  </a:solidFill>
                  <a:effectLst>
                    <a:outerShdw blurRad="38100" dist="38100" dir="2700000" algn="tl">
                      <a:srgbClr val="000000">
                        <a:alpha val="43137"/>
                      </a:srgbClr>
                    </a:outerShdw>
                  </a:effectLst>
                </a:rPr>
                <a:t>after re-polishing with no colloidal silica </a:t>
              </a:r>
              <a:endParaRPr lang="ja-JP" altLang="en-US" sz="1400" b="1" dirty="0">
                <a:solidFill>
                  <a:srgbClr val="FFFF00"/>
                </a:solidFill>
                <a:effectLst>
                  <a:outerShdw blurRad="38100" dist="38100" dir="2700000" algn="tl">
                    <a:srgbClr val="000000">
                      <a:alpha val="43137"/>
                    </a:srgbClr>
                  </a:outerShdw>
                </a:effectLst>
              </a:endParaRPr>
            </a:p>
          </p:txBody>
        </p:sp>
      </p:grpSp>
      <p:sp>
        <p:nvSpPr>
          <p:cNvPr id="69" name="テキスト ボックス 68">
            <a:extLst>
              <a:ext uri="{FF2B5EF4-FFF2-40B4-BE49-F238E27FC236}">
                <a16:creationId xmlns:a16="http://schemas.microsoft.com/office/drawing/2014/main" id="{F1FF5E2A-7AB8-4EF7-8000-68120C8CEB52}"/>
              </a:ext>
            </a:extLst>
          </p:cNvPr>
          <p:cNvSpPr txBox="1"/>
          <p:nvPr/>
        </p:nvSpPr>
        <p:spPr>
          <a:xfrm>
            <a:off x="4653174" y="5922322"/>
            <a:ext cx="4245576" cy="830997"/>
          </a:xfrm>
          <a:prstGeom prst="rect">
            <a:avLst/>
          </a:prstGeom>
          <a:noFill/>
          <a:ln>
            <a:noFill/>
          </a:ln>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u="sng" kern="0" dirty="0">
                <a:solidFill>
                  <a:schemeClr val="accent2"/>
                </a:solidFill>
                <a:latin typeface="+mn-lt"/>
                <a:ea typeface="ＭＳ ゴシック" panose="020B0609070205080204" pitchFamily="49" charset="-128"/>
              </a:rPr>
              <a:t>Visual check of irradiated specimens</a:t>
            </a:r>
          </a:p>
          <a:p>
            <a:pPr marR="0" lvl="0" defTabSz="457200" eaLnBrk="1" fontAlgn="auto" latinLnBrk="0" hangingPunct="1">
              <a:lnSpc>
                <a:spcPct val="100000"/>
              </a:lnSpc>
              <a:spcBef>
                <a:spcPts val="0"/>
              </a:spcBef>
              <a:spcAft>
                <a:spcPts val="0"/>
              </a:spcAft>
              <a:buClrTx/>
              <a:buSzTx/>
              <a:tabLst/>
              <a:defRPr/>
            </a:pPr>
            <a:r>
              <a:rPr kumimoji="0" lang="en-US" altLang="ja-JP" sz="1600" kern="0" dirty="0">
                <a:solidFill>
                  <a:schemeClr val="accent2"/>
                </a:solidFill>
                <a:latin typeface="+mn-lt"/>
                <a:ea typeface="ＭＳ ゴシック" panose="020B0609070205080204" pitchFamily="49" charset="-128"/>
              </a:rPr>
              <a:t>Crack was observed only on IG-110U substrate specimens, that was not designed for </a:t>
            </a:r>
            <a:r>
              <a:rPr kumimoji="0" lang="en-US" altLang="ja-JP" sz="1600" kern="0" dirty="0" err="1">
                <a:solidFill>
                  <a:schemeClr val="accent2"/>
                </a:solidFill>
                <a:latin typeface="+mn-lt"/>
                <a:ea typeface="ＭＳ ゴシック" panose="020B0609070205080204" pitchFamily="49" charset="-128"/>
              </a:rPr>
              <a:t>SiC</a:t>
            </a:r>
            <a:r>
              <a:rPr kumimoji="0" lang="en-US" altLang="ja-JP" sz="1600" kern="0" dirty="0">
                <a:solidFill>
                  <a:schemeClr val="accent2"/>
                </a:solidFill>
                <a:latin typeface="+mn-lt"/>
                <a:ea typeface="ＭＳ ゴシック" panose="020B0609070205080204" pitchFamily="49" charset="-128"/>
              </a:rPr>
              <a:t> coating </a:t>
            </a:r>
          </a:p>
        </p:txBody>
      </p:sp>
      <p:pic>
        <p:nvPicPr>
          <p:cNvPr id="70" name="図 69">
            <a:extLst>
              <a:ext uri="{FF2B5EF4-FFF2-40B4-BE49-F238E27FC236}">
                <a16:creationId xmlns:a16="http://schemas.microsoft.com/office/drawing/2014/main" id="{45415F50-E32F-4241-AC58-76DE3E1C3159}"/>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472026" y="3648571"/>
            <a:ext cx="1088801" cy="1935646"/>
          </a:xfrm>
          <a:prstGeom prst="rect">
            <a:avLst/>
          </a:prstGeom>
        </p:spPr>
      </p:pic>
      <p:pic>
        <p:nvPicPr>
          <p:cNvPr id="71" name="図 70">
            <a:extLst>
              <a:ext uri="{FF2B5EF4-FFF2-40B4-BE49-F238E27FC236}">
                <a16:creationId xmlns:a16="http://schemas.microsoft.com/office/drawing/2014/main" id="{E708B346-CE82-40F3-AB35-6F568E8033C3}"/>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224143" y="3632208"/>
            <a:ext cx="1134940" cy="2018214"/>
          </a:xfrm>
          <a:prstGeom prst="rect">
            <a:avLst/>
          </a:prstGeom>
        </p:spPr>
      </p:pic>
      <p:sp>
        <p:nvSpPr>
          <p:cNvPr id="72" name="テキスト ボックス 71">
            <a:extLst>
              <a:ext uri="{FF2B5EF4-FFF2-40B4-BE49-F238E27FC236}">
                <a16:creationId xmlns:a16="http://schemas.microsoft.com/office/drawing/2014/main" id="{C2365455-3A27-47DB-BE52-87DA6AA09441}"/>
              </a:ext>
            </a:extLst>
          </p:cNvPr>
          <p:cNvSpPr txBox="1"/>
          <p:nvPr/>
        </p:nvSpPr>
        <p:spPr>
          <a:xfrm>
            <a:off x="7650932" y="4227768"/>
            <a:ext cx="1247818" cy="954107"/>
          </a:xfrm>
          <a:prstGeom prst="rect">
            <a:avLst/>
          </a:prstGeom>
          <a:noFill/>
          <a:ln>
            <a:solidFill>
              <a:srgbClr val="002060"/>
            </a:solidFill>
          </a:ln>
        </p:spPr>
        <p:txBody>
          <a:bodyPr wrap="square" rtlCol="0">
            <a:spAutoFit/>
          </a:bodyPr>
          <a:lstStyle/>
          <a:p>
            <a:pPr marR="0" lvl="0" defTabSz="457200" eaLnBrk="1" fontAlgn="auto" latinLnBrk="0" hangingPunct="1">
              <a:lnSpc>
                <a:spcPct val="100000"/>
              </a:lnSpc>
              <a:spcBef>
                <a:spcPts val="0"/>
              </a:spcBef>
              <a:spcAft>
                <a:spcPts val="0"/>
              </a:spcAft>
              <a:buClrTx/>
              <a:buSzTx/>
              <a:tabLst/>
              <a:defRPr/>
            </a:pPr>
            <a:r>
              <a:rPr kumimoji="0" lang="en-US" altLang="ja-JP" sz="1400" kern="0" dirty="0" err="1">
                <a:solidFill>
                  <a:schemeClr val="accent2"/>
                </a:solidFill>
                <a:latin typeface="+mn-lt"/>
                <a:ea typeface="ＭＳ ゴシック" panose="020B0609070205080204" pitchFamily="49" charset="-128"/>
              </a:rPr>
              <a:t>SiC</a:t>
            </a:r>
            <a:r>
              <a:rPr kumimoji="0" lang="en-US" altLang="ja-JP" sz="1400" kern="0" dirty="0">
                <a:solidFill>
                  <a:schemeClr val="accent2"/>
                </a:solidFill>
                <a:latin typeface="+mn-lt"/>
                <a:ea typeface="ＭＳ ゴシック" panose="020B0609070205080204" pitchFamily="49" charset="-128"/>
              </a:rPr>
              <a:t> </a:t>
            </a:r>
            <a:r>
              <a:rPr lang="en-US" altLang="ja-JP" sz="1400" kern="0" dirty="0">
                <a:solidFill>
                  <a:schemeClr val="accent2"/>
                </a:solidFill>
                <a:ea typeface="ＭＳ ゴシック" panose="020B0609070205080204" pitchFamily="49" charset="-128"/>
              </a:rPr>
              <a:t>coated IG-110 were f</a:t>
            </a:r>
            <a:r>
              <a:rPr kumimoji="0" lang="en-US" altLang="ja-JP" sz="1400" kern="0" dirty="0">
                <a:solidFill>
                  <a:schemeClr val="accent2"/>
                </a:solidFill>
                <a:latin typeface="+mn-lt"/>
                <a:ea typeface="ＭＳ ゴシック" panose="020B0609070205080204" pitchFamily="49" charset="-128"/>
              </a:rPr>
              <a:t>inally broken to pieces</a:t>
            </a:r>
          </a:p>
        </p:txBody>
      </p:sp>
      <p:sp>
        <p:nvSpPr>
          <p:cNvPr id="3" name="正方形/長方形 2">
            <a:extLst>
              <a:ext uri="{FF2B5EF4-FFF2-40B4-BE49-F238E27FC236}">
                <a16:creationId xmlns:a16="http://schemas.microsoft.com/office/drawing/2014/main" id="{ED6FBA01-C378-4CB5-B0C2-C5461EF08661}"/>
              </a:ext>
            </a:extLst>
          </p:cNvPr>
          <p:cNvSpPr/>
          <p:nvPr/>
        </p:nvSpPr>
        <p:spPr>
          <a:xfrm>
            <a:off x="635858" y="5624563"/>
            <a:ext cx="4576574" cy="338554"/>
          </a:xfrm>
          <a:prstGeom prst="rect">
            <a:avLst/>
          </a:prstGeom>
        </p:spPr>
        <p:txBody>
          <a:bodyPr wrap="none">
            <a:spAutoFit/>
          </a:bodyPr>
          <a:lstStyle/>
          <a:p>
            <a:r>
              <a:rPr lang="en-US" altLang="ja-JP" sz="1600" dirty="0"/>
              <a:t>PIE testing at Pacific Northwest National Laboratory</a:t>
            </a:r>
            <a:endParaRPr lang="ja-JP" altLang="en-US" sz="1600" dirty="0"/>
          </a:p>
        </p:txBody>
      </p:sp>
      <p:sp>
        <p:nvSpPr>
          <p:cNvPr id="40" name="スライド番号プレースホルダー 5">
            <a:extLst>
              <a:ext uri="{FF2B5EF4-FFF2-40B4-BE49-F238E27FC236}">
                <a16:creationId xmlns:a16="http://schemas.microsoft.com/office/drawing/2014/main" id="{2E74676D-F05E-4738-881A-43058208B16B}"/>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19</a:t>
            </a:fld>
            <a:endParaRPr kumimoji="1" lang="ja-JP" altLang="en-US" dirty="0">
              <a:solidFill>
                <a:schemeClr val="bg1"/>
              </a:solidFill>
            </a:endParaRPr>
          </a:p>
        </p:txBody>
      </p:sp>
    </p:spTree>
    <p:extLst>
      <p:ext uri="{BB962C8B-B14F-4D97-AF65-F5344CB8AC3E}">
        <p14:creationId xmlns:p14="http://schemas.microsoft.com/office/powerpoint/2010/main" val="786655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C83FED-1F90-428C-993A-A20A7516CA1A}"/>
              </a:ext>
            </a:extLst>
          </p:cNvPr>
          <p:cNvSpPr>
            <a:spLocks noGrp="1"/>
          </p:cNvSpPr>
          <p:nvPr>
            <p:ph type="title"/>
          </p:nvPr>
        </p:nvSpPr>
        <p:spPr/>
        <p:txBody>
          <a:bodyPr/>
          <a:lstStyle/>
          <a:p>
            <a:r>
              <a:rPr kumimoji="1" lang="en-US" altLang="ja-JP" dirty="0"/>
              <a:t>Contents</a:t>
            </a:r>
            <a:endParaRPr kumimoji="1" lang="ja-JP" altLang="en-US" dirty="0"/>
          </a:p>
        </p:txBody>
      </p:sp>
      <p:sp>
        <p:nvSpPr>
          <p:cNvPr id="3" name="コンテンツ プレースホルダー 2">
            <a:extLst>
              <a:ext uri="{FF2B5EF4-FFF2-40B4-BE49-F238E27FC236}">
                <a16:creationId xmlns:a16="http://schemas.microsoft.com/office/drawing/2014/main" id="{C19B5200-8425-4BE2-BD98-6092F92319CD}"/>
              </a:ext>
            </a:extLst>
          </p:cNvPr>
          <p:cNvSpPr>
            <a:spLocks noGrp="1"/>
          </p:cNvSpPr>
          <p:nvPr>
            <p:ph idx="1"/>
          </p:nvPr>
        </p:nvSpPr>
        <p:spPr>
          <a:xfrm>
            <a:off x="765339" y="2280815"/>
            <a:ext cx="4421518" cy="3444764"/>
          </a:xfrm>
        </p:spPr>
        <p:txBody>
          <a:bodyPr>
            <a:normAutofit fontScale="92500" lnSpcReduction="10000"/>
          </a:bodyPr>
          <a:lstStyle/>
          <a:p>
            <a:pPr marL="514350" indent="-514350">
              <a:buFont typeface="+mj-lt"/>
              <a:buAutoNum type="arabicPeriod"/>
            </a:pPr>
            <a:r>
              <a:rPr kumimoji="1" lang="en-US" altLang="ja-JP" sz="2400" dirty="0"/>
              <a:t>Muon Science &amp; Pulsed Muon</a:t>
            </a:r>
          </a:p>
          <a:p>
            <a:pPr marL="514350" indent="-514350">
              <a:buFont typeface="+mj-lt"/>
              <a:buAutoNum type="arabicPeriod"/>
            </a:pPr>
            <a:r>
              <a:rPr lang="en-US" altLang="ja-JP" sz="2400" dirty="0"/>
              <a:t>Muon Target at J-PARC</a:t>
            </a:r>
          </a:p>
          <a:p>
            <a:pPr marL="514350" indent="-514350">
              <a:buFont typeface="+mj-lt"/>
              <a:buAutoNum type="arabicPeriod"/>
            </a:pPr>
            <a:r>
              <a:rPr lang="en-US" altLang="ja-JP" sz="2400" dirty="0"/>
              <a:t>Previous Research at </a:t>
            </a:r>
            <a:r>
              <a:rPr lang="en-US" altLang="ja-JP" sz="2400" dirty="0" err="1"/>
              <a:t>HiRadMat</a:t>
            </a:r>
            <a:endParaRPr lang="en-US" altLang="ja-JP" sz="2400" dirty="0"/>
          </a:p>
          <a:p>
            <a:pPr lvl="1">
              <a:buClr>
                <a:schemeClr val="bg2">
                  <a:lumMod val="50000"/>
                </a:schemeClr>
              </a:buClr>
              <a:buFont typeface="Wingdings" panose="05000000000000000000" pitchFamily="2" charset="2"/>
              <a:buChar char="l"/>
            </a:pPr>
            <a:r>
              <a:rPr lang="en-US" altLang="ja-JP" sz="2200" dirty="0" err="1"/>
              <a:t>SiC</a:t>
            </a:r>
            <a:r>
              <a:rPr lang="en-US" altLang="ja-JP" sz="2200" dirty="0"/>
              <a:t>-coated graphite</a:t>
            </a:r>
          </a:p>
          <a:p>
            <a:pPr lvl="1">
              <a:buClr>
                <a:schemeClr val="bg2">
                  <a:lumMod val="50000"/>
                </a:schemeClr>
              </a:buClr>
              <a:buFont typeface="Wingdings" panose="05000000000000000000" pitchFamily="2" charset="2"/>
              <a:buChar char="l"/>
            </a:pPr>
            <a:r>
              <a:rPr kumimoji="1" lang="en-US" altLang="ja-JP" sz="2200" dirty="0"/>
              <a:t>NITE </a:t>
            </a:r>
            <a:r>
              <a:rPr kumimoji="1" lang="en-US" altLang="ja-JP" sz="2200" dirty="0" err="1"/>
              <a:t>SiC</a:t>
            </a:r>
            <a:r>
              <a:rPr kumimoji="1" lang="en-US" altLang="ja-JP" sz="2200" dirty="0"/>
              <a:t>/</a:t>
            </a:r>
            <a:r>
              <a:rPr kumimoji="1" lang="en-US" altLang="ja-JP" sz="2200" dirty="0" err="1"/>
              <a:t>SiC</a:t>
            </a:r>
            <a:endParaRPr kumimoji="1" lang="en-US" altLang="ja-JP" sz="2200" dirty="0"/>
          </a:p>
          <a:p>
            <a:pPr lvl="1">
              <a:buClr>
                <a:schemeClr val="bg2">
                  <a:lumMod val="50000"/>
                </a:schemeClr>
              </a:buClr>
              <a:buFont typeface="Wingdings" panose="05000000000000000000" pitchFamily="2" charset="2"/>
              <a:buChar char="l"/>
            </a:pPr>
            <a:r>
              <a:rPr lang="en-US" altLang="ja-JP" sz="2200" dirty="0"/>
              <a:t>TFGR W-</a:t>
            </a:r>
            <a:r>
              <a:rPr lang="en-US" altLang="ja-JP" sz="2200" dirty="0" err="1"/>
              <a:t>TiC</a:t>
            </a:r>
            <a:r>
              <a:rPr lang="en-US" altLang="ja-JP" sz="2200" dirty="0"/>
              <a:t>, tungsten alloy</a:t>
            </a:r>
          </a:p>
          <a:p>
            <a:pPr marL="514350" indent="-514350">
              <a:buFont typeface="+mj-lt"/>
              <a:buAutoNum type="arabicPeriod"/>
            </a:pPr>
            <a:r>
              <a:rPr lang="en-US" altLang="ja-JP" sz="2400" dirty="0"/>
              <a:t>Summary and </a:t>
            </a:r>
          </a:p>
          <a:p>
            <a:pPr marL="0" indent="0">
              <a:buNone/>
            </a:pPr>
            <a:r>
              <a:rPr kumimoji="1" lang="en-US" altLang="ja-JP" sz="2400" dirty="0"/>
              <a:t>       Expect to </a:t>
            </a:r>
            <a:r>
              <a:rPr kumimoji="1" lang="en-US" altLang="ja-JP" sz="2400" dirty="0" err="1"/>
              <a:t>HiRadMat</a:t>
            </a:r>
            <a:r>
              <a:rPr kumimoji="1" lang="en-US" altLang="ja-JP" sz="2400" dirty="0"/>
              <a:t> facility</a:t>
            </a:r>
          </a:p>
        </p:txBody>
      </p:sp>
      <p:sp>
        <p:nvSpPr>
          <p:cNvPr id="5" name="テキスト ボックス 4">
            <a:extLst>
              <a:ext uri="{FF2B5EF4-FFF2-40B4-BE49-F238E27FC236}">
                <a16:creationId xmlns:a16="http://schemas.microsoft.com/office/drawing/2014/main" id="{B1288021-AA68-4A97-8A27-55C2CCDFAF19}"/>
              </a:ext>
            </a:extLst>
          </p:cNvPr>
          <p:cNvSpPr txBox="1"/>
          <p:nvPr/>
        </p:nvSpPr>
        <p:spPr>
          <a:xfrm>
            <a:off x="5186857" y="720193"/>
            <a:ext cx="3594678" cy="5755422"/>
          </a:xfrm>
          <a:prstGeom prst="rect">
            <a:avLst/>
          </a:prstGeom>
          <a:noFill/>
          <a:ln>
            <a:solidFill>
              <a:schemeClr val="tx1"/>
            </a:solidFill>
          </a:ln>
        </p:spPr>
        <p:txBody>
          <a:bodyPr wrap="square" rtlCol="0">
            <a:spAutoFit/>
          </a:bodyPr>
          <a:lstStyle/>
          <a:p>
            <a:pPr marL="285750" indent="-285750">
              <a:buFont typeface="Wingdings" panose="05000000000000000000" pitchFamily="2" charset="2"/>
              <a:buChar char="l"/>
            </a:pPr>
            <a:r>
              <a:rPr kumimoji="1" lang="en-US" altLang="ja-JP" sz="1600" dirty="0">
                <a:solidFill>
                  <a:schemeClr val="tx1">
                    <a:lumMod val="65000"/>
                    <a:lumOff val="35000"/>
                  </a:schemeClr>
                </a:solidFill>
              </a:rPr>
              <a:t>J-PARC, Muon</a:t>
            </a:r>
          </a:p>
          <a:p>
            <a:r>
              <a:rPr kumimoji="1" lang="en-US" altLang="ja-JP" sz="1600" dirty="0">
                <a:solidFill>
                  <a:schemeClr val="tx1">
                    <a:lumMod val="65000"/>
                    <a:lumOff val="35000"/>
                  </a:schemeClr>
                </a:solidFill>
              </a:rPr>
              <a:t>S. </a:t>
            </a:r>
            <a:r>
              <a:rPr kumimoji="1" lang="en-US" altLang="ja-JP" sz="1600" dirty="0" err="1">
                <a:solidFill>
                  <a:schemeClr val="tx1">
                    <a:lumMod val="65000"/>
                    <a:lumOff val="35000"/>
                  </a:schemeClr>
                </a:solidFill>
              </a:rPr>
              <a:t>Makimura</a:t>
            </a:r>
            <a:r>
              <a:rPr kumimoji="1" lang="en-US" altLang="ja-JP" sz="1600" dirty="0">
                <a:solidFill>
                  <a:schemeClr val="tx1">
                    <a:lumMod val="65000"/>
                    <a:lumOff val="35000"/>
                  </a:schemeClr>
                </a:solidFill>
              </a:rPr>
              <a:t>, N. Kawamura, S. Matoba, T. Yamazaki, K. Shimomura, and Muon Section</a:t>
            </a:r>
          </a:p>
          <a:p>
            <a:pPr marL="285750" indent="-285750">
              <a:buFont typeface="Wingdings" panose="05000000000000000000" pitchFamily="2" charset="2"/>
              <a:buChar char="l"/>
            </a:pPr>
            <a:r>
              <a:rPr kumimoji="1" lang="en-US" altLang="ja-JP" sz="1600" dirty="0">
                <a:solidFill>
                  <a:schemeClr val="tx1">
                    <a:lumMod val="65000"/>
                    <a:lumOff val="35000"/>
                  </a:schemeClr>
                </a:solidFill>
              </a:rPr>
              <a:t>J-PARC</a:t>
            </a:r>
          </a:p>
          <a:p>
            <a:r>
              <a:rPr kumimoji="1" lang="en-US" altLang="ja-JP" sz="1600" dirty="0">
                <a:solidFill>
                  <a:schemeClr val="tx1">
                    <a:lumMod val="65000"/>
                    <a:lumOff val="35000"/>
                  </a:schemeClr>
                </a:solidFill>
              </a:rPr>
              <a:t>T. Ishida, E. Wakai, and J-PARC</a:t>
            </a:r>
          </a:p>
          <a:p>
            <a:pPr marL="285750" indent="-285750">
              <a:buFont typeface="Wingdings" panose="05000000000000000000" pitchFamily="2" charset="2"/>
              <a:buChar char="l"/>
            </a:pPr>
            <a:r>
              <a:rPr kumimoji="1" lang="en-US" altLang="ja-JP" sz="1600" dirty="0">
                <a:solidFill>
                  <a:schemeClr val="tx1">
                    <a:lumMod val="65000"/>
                    <a:lumOff val="35000"/>
                  </a:schemeClr>
                </a:solidFill>
              </a:rPr>
              <a:t>NITE-</a:t>
            </a:r>
            <a:r>
              <a:rPr kumimoji="1" lang="en-US" altLang="ja-JP" sz="1600" dirty="0" err="1">
                <a:solidFill>
                  <a:schemeClr val="tx1">
                    <a:lumMod val="65000"/>
                    <a:lumOff val="35000"/>
                  </a:schemeClr>
                </a:solidFill>
              </a:rPr>
              <a:t>SiC</a:t>
            </a:r>
            <a:r>
              <a:rPr kumimoji="1" lang="en-US" altLang="ja-JP" sz="1600" dirty="0">
                <a:solidFill>
                  <a:schemeClr val="tx1">
                    <a:lumMod val="65000"/>
                    <a:lumOff val="35000"/>
                  </a:schemeClr>
                </a:solidFill>
              </a:rPr>
              <a:t>/</a:t>
            </a:r>
            <a:r>
              <a:rPr kumimoji="1" lang="en-US" altLang="ja-JP" sz="1600" dirty="0" err="1">
                <a:solidFill>
                  <a:schemeClr val="tx1">
                    <a:lumMod val="65000"/>
                    <a:lumOff val="35000"/>
                  </a:schemeClr>
                </a:solidFill>
              </a:rPr>
              <a:t>SiC</a:t>
            </a:r>
            <a:endParaRPr kumimoji="1" lang="en-US" altLang="ja-JP" sz="1600" dirty="0">
              <a:solidFill>
                <a:schemeClr val="tx1">
                  <a:lumMod val="65000"/>
                  <a:lumOff val="35000"/>
                </a:schemeClr>
              </a:solidFill>
            </a:endParaRPr>
          </a:p>
          <a:p>
            <a:r>
              <a:rPr kumimoji="1" lang="en-US" altLang="ja-JP" sz="1600" dirty="0">
                <a:solidFill>
                  <a:schemeClr val="tx1">
                    <a:lumMod val="65000"/>
                    <a:lumOff val="35000"/>
                  </a:schemeClr>
                </a:solidFill>
              </a:rPr>
              <a:t>N. Nakazato, H. Kishimoto, J.S. Park, and </a:t>
            </a:r>
            <a:r>
              <a:rPr kumimoji="1" lang="en-US" altLang="ja-JP" sz="1600" dirty="0" err="1">
                <a:solidFill>
                  <a:schemeClr val="tx1">
                    <a:lumMod val="65000"/>
                    <a:lumOff val="35000"/>
                  </a:schemeClr>
                </a:solidFill>
              </a:rPr>
              <a:t>Muroran</a:t>
            </a:r>
            <a:r>
              <a:rPr kumimoji="1" lang="en-US" altLang="ja-JP" sz="1600" dirty="0">
                <a:solidFill>
                  <a:schemeClr val="tx1">
                    <a:lumMod val="65000"/>
                    <a:lumOff val="35000"/>
                  </a:schemeClr>
                </a:solidFill>
              </a:rPr>
              <a:t> Institute of Technology</a:t>
            </a:r>
          </a:p>
          <a:p>
            <a:r>
              <a:rPr kumimoji="1" lang="en-US" altLang="ja-JP" sz="1600" dirty="0">
                <a:solidFill>
                  <a:schemeClr val="tx1">
                    <a:lumMod val="65000"/>
                    <a:lumOff val="35000"/>
                  </a:schemeClr>
                </a:solidFill>
              </a:rPr>
              <a:t>A. Sato, D. Tomono, K. Ninomiya, M. Aoki and Osaka University</a:t>
            </a:r>
          </a:p>
          <a:p>
            <a:pPr marL="285750" indent="-285750">
              <a:buFont typeface="Wingdings" panose="05000000000000000000" pitchFamily="2" charset="2"/>
              <a:buChar char="l"/>
            </a:pPr>
            <a:r>
              <a:rPr kumimoji="1" lang="en-US" altLang="ja-JP" sz="1600" dirty="0">
                <a:solidFill>
                  <a:schemeClr val="tx1">
                    <a:lumMod val="65000"/>
                    <a:lumOff val="35000"/>
                  </a:schemeClr>
                </a:solidFill>
              </a:rPr>
              <a:t>TFGR W-</a:t>
            </a:r>
            <a:r>
              <a:rPr kumimoji="1" lang="en-US" altLang="ja-JP" sz="1600" dirty="0" err="1">
                <a:solidFill>
                  <a:schemeClr val="tx1">
                    <a:lumMod val="65000"/>
                    <a:lumOff val="35000"/>
                  </a:schemeClr>
                </a:solidFill>
              </a:rPr>
              <a:t>TiC</a:t>
            </a:r>
            <a:r>
              <a:rPr kumimoji="1" lang="en-US" altLang="ja-JP" sz="1600" dirty="0">
                <a:solidFill>
                  <a:schemeClr val="tx1">
                    <a:lumMod val="65000"/>
                    <a:lumOff val="35000"/>
                  </a:schemeClr>
                </a:solidFill>
              </a:rPr>
              <a:t>, tungsten alloy</a:t>
            </a:r>
          </a:p>
          <a:p>
            <a:r>
              <a:rPr kumimoji="1" lang="en-US" altLang="ja-JP" sz="1600" dirty="0">
                <a:solidFill>
                  <a:schemeClr val="tx1">
                    <a:lumMod val="65000"/>
                    <a:lumOff val="35000"/>
                  </a:schemeClr>
                </a:solidFill>
              </a:rPr>
              <a:t>H. Kurishita,  K. </a:t>
            </a:r>
            <a:r>
              <a:rPr kumimoji="1" lang="en-US" altLang="ja-JP" sz="1600" dirty="0" err="1">
                <a:solidFill>
                  <a:schemeClr val="tx1">
                    <a:lumMod val="65000"/>
                    <a:lumOff val="35000"/>
                  </a:schemeClr>
                </a:solidFill>
              </a:rPr>
              <a:t>Niikura</a:t>
            </a:r>
            <a:r>
              <a:rPr kumimoji="1" lang="en-US" altLang="ja-JP" sz="1600" dirty="0">
                <a:solidFill>
                  <a:schemeClr val="tx1">
                    <a:lumMod val="65000"/>
                    <a:lumOff val="35000"/>
                  </a:schemeClr>
                </a:solidFill>
              </a:rPr>
              <a:t>, H.C. Jung, M. </a:t>
            </a:r>
            <a:r>
              <a:rPr kumimoji="1" lang="en-US" altLang="ja-JP" sz="1600" dirty="0" err="1">
                <a:solidFill>
                  <a:schemeClr val="tx1">
                    <a:lumMod val="65000"/>
                    <a:lumOff val="35000"/>
                  </a:schemeClr>
                </a:solidFill>
              </a:rPr>
              <a:t>Onoi</a:t>
            </a:r>
            <a:r>
              <a:rPr kumimoji="1" lang="en-US" altLang="ja-JP" sz="1600" dirty="0">
                <a:solidFill>
                  <a:schemeClr val="tx1">
                    <a:lumMod val="65000"/>
                    <a:lumOff val="35000"/>
                  </a:schemeClr>
                </a:solidFill>
              </a:rPr>
              <a:t>, H. </a:t>
            </a:r>
            <a:r>
              <a:rPr kumimoji="1" lang="en-US" altLang="ja-JP" sz="1600" dirty="0" err="1">
                <a:solidFill>
                  <a:schemeClr val="tx1">
                    <a:lumMod val="65000"/>
                    <a:lumOff val="35000"/>
                  </a:schemeClr>
                </a:solidFill>
              </a:rPr>
              <a:t>Ishizaki</a:t>
            </a:r>
            <a:r>
              <a:rPr kumimoji="1" lang="en-US" altLang="ja-JP" sz="1600" dirty="0">
                <a:solidFill>
                  <a:schemeClr val="tx1">
                    <a:lumMod val="65000"/>
                    <a:lumOff val="35000"/>
                  </a:schemeClr>
                </a:solidFill>
              </a:rPr>
              <a:t>, and Metal Technology Co., LTD</a:t>
            </a:r>
          </a:p>
          <a:p>
            <a:pPr marL="285750" indent="-285750">
              <a:buFont typeface="Wingdings" panose="05000000000000000000" pitchFamily="2" charset="2"/>
              <a:buChar char="l"/>
            </a:pPr>
            <a:r>
              <a:rPr kumimoji="1" lang="en-US" altLang="ja-JP" sz="1600" dirty="0" err="1">
                <a:solidFill>
                  <a:schemeClr val="tx1">
                    <a:lumMod val="65000"/>
                    <a:lumOff val="35000"/>
                  </a:schemeClr>
                </a:solidFill>
              </a:rPr>
              <a:t>HiRadMat</a:t>
            </a:r>
            <a:endParaRPr kumimoji="1" lang="en-US" altLang="ja-JP" sz="1600" dirty="0">
              <a:solidFill>
                <a:schemeClr val="tx1">
                  <a:lumMod val="65000"/>
                  <a:lumOff val="35000"/>
                </a:schemeClr>
              </a:solidFill>
            </a:endParaRPr>
          </a:p>
          <a:p>
            <a:r>
              <a:rPr kumimoji="1" lang="en-US" altLang="ja-JP" sz="1600" dirty="0">
                <a:solidFill>
                  <a:schemeClr val="tx1">
                    <a:lumMod val="65000"/>
                    <a:lumOff val="35000"/>
                  </a:schemeClr>
                </a:solidFill>
              </a:rPr>
              <a:t>M. Calviani, I. L. Garcia, C. Torregrosa, J. B. Descarrega, E. Fornasiere and CERN collaboration</a:t>
            </a:r>
          </a:p>
          <a:p>
            <a:pPr marL="285750" indent="-285750">
              <a:buFont typeface="Wingdings" panose="05000000000000000000" pitchFamily="2" charset="2"/>
              <a:buChar char="l"/>
            </a:pPr>
            <a:r>
              <a:rPr kumimoji="1" lang="en-US" altLang="ja-JP" sz="1600" dirty="0">
                <a:solidFill>
                  <a:schemeClr val="tx1">
                    <a:lumMod val="65000"/>
                    <a:lumOff val="35000"/>
                  </a:schemeClr>
                </a:solidFill>
              </a:rPr>
              <a:t>Irradiation, PIE, and </a:t>
            </a:r>
            <a:r>
              <a:rPr kumimoji="1" lang="en-US" altLang="ja-JP" sz="1600" dirty="0" err="1">
                <a:solidFill>
                  <a:schemeClr val="tx1">
                    <a:lumMod val="65000"/>
                    <a:lumOff val="35000"/>
                  </a:schemeClr>
                </a:solidFill>
              </a:rPr>
              <a:t>SiC</a:t>
            </a:r>
            <a:r>
              <a:rPr kumimoji="1" lang="en-US" altLang="ja-JP" sz="1600" dirty="0">
                <a:solidFill>
                  <a:schemeClr val="tx1">
                    <a:lumMod val="65000"/>
                    <a:lumOff val="35000"/>
                  </a:schemeClr>
                </a:solidFill>
              </a:rPr>
              <a:t>-coated graphite</a:t>
            </a:r>
          </a:p>
          <a:p>
            <a:r>
              <a:rPr kumimoji="1" lang="en-US" altLang="ja-JP" sz="1600" dirty="0">
                <a:solidFill>
                  <a:schemeClr val="tx1">
                    <a:lumMod val="65000"/>
                    <a:lumOff val="35000"/>
                  </a:schemeClr>
                </a:solidFill>
              </a:rPr>
              <a:t>P. Hurh, K. Ammigan, N. Simos, D. Senor,  A. Casella,  and </a:t>
            </a:r>
            <a:r>
              <a:rPr kumimoji="1" lang="en-US" altLang="ja-JP" sz="1600" dirty="0" err="1">
                <a:solidFill>
                  <a:schemeClr val="tx1">
                    <a:lumMod val="65000"/>
                    <a:lumOff val="35000"/>
                  </a:schemeClr>
                </a:solidFill>
              </a:rPr>
              <a:t>RaDAITE</a:t>
            </a:r>
            <a:r>
              <a:rPr kumimoji="1" lang="en-US" altLang="ja-JP" sz="1600" dirty="0">
                <a:solidFill>
                  <a:schemeClr val="tx1">
                    <a:lumMod val="65000"/>
                    <a:lumOff val="35000"/>
                  </a:schemeClr>
                </a:solidFill>
              </a:rPr>
              <a:t> collaboration</a:t>
            </a:r>
            <a:endParaRPr kumimoji="1" lang="ja-JP" altLang="en-US" sz="1600" dirty="0">
              <a:solidFill>
                <a:schemeClr val="tx1">
                  <a:lumMod val="65000"/>
                  <a:lumOff val="35000"/>
                </a:schemeClr>
              </a:solidFill>
            </a:endParaRPr>
          </a:p>
        </p:txBody>
      </p:sp>
      <p:sp>
        <p:nvSpPr>
          <p:cNvPr id="7" name="スライド番号プレースホルダー 5">
            <a:extLst>
              <a:ext uri="{FF2B5EF4-FFF2-40B4-BE49-F238E27FC236}">
                <a16:creationId xmlns:a16="http://schemas.microsoft.com/office/drawing/2014/main" id="{F27F4FB7-C180-4CCB-9B9C-DADCCA53FF3F}"/>
              </a:ext>
            </a:extLst>
          </p:cNvPr>
          <p:cNvSpPr>
            <a:spLocks noGrp="1"/>
          </p:cNvSpPr>
          <p:nvPr>
            <p:ph type="sldNum" sz="quarter" idx="12"/>
          </p:nvPr>
        </p:nvSpPr>
        <p:spPr>
          <a:xfrm>
            <a:off x="0" y="6298931"/>
            <a:ext cx="389792" cy="353367"/>
          </a:xfrm>
        </p:spPr>
        <p:txBody>
          <a:bodyPr/>
          <a:lstStyle/>
          <a:p>
            <a:fld id="{316D67A7-978E-4FD7-9106-F7EBDE481E24}" type="slidenum">
              <a:rPr kumimoji="1" lang="ja-JP" altLang="en-US" smtClean="0">
                <a:solidFill>
                  <a:schemeClr val="bg1"/>
                </a:solidFill>
              </a:rPr>
              <a:t>2</a:t>
            </a:fld>
            <a:endParaRPr kumimoji="1" lang="ja-JP" altLang="en-US" dirty="0">
              <a:solidFill>
                <a:schemeClr val="bg1"/>
              </a:solidFill>
            </a:endParaRPr>
          </a:p>
        </p:txBody>
      </p:sp>
    </p:spTree>
    <p:extLst>
      <p:ext uri="{BB962C8B-B14F-4D97-AF65-F5344CB8AC3E}">
        <p14:creationId xmlns:p14="http://schemas.microsoft.com/office/powerpoint/2010/main" val="19063737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73496" y="63688"/>
            <a:ext cx="6233223" cy="1666752"/>
          </a:xfrm>
        </p:spPr>
        <p:txBody>
          <a:bodyPr>
            <a:normAutofit/>
          </a:bodyPr>
          <a:lstStyle/>
          <a:p>
            <a:r>
              <a:rPr lang="en-US" altLang="ja-JP" sz="3600" dirty="0"/>
              <a:t>Thermal shock experiments at </a:t>
            </a:r>
            <a:r>
              <a:rPr lang="en-US" altLang="ja-JP" sz="3600" dirty="0" err="1"/>
              <a:t>HiRadMat</a:t>
            </a:r>
            <a:r>
              <a:rPr lang="en-US" altLang="ja-JP" sz="3600" dirty="0"/>
              <a:t>, HRT43</a:t>
            </a:r>
            <a:endParaRPr kumimoji="1" lang="ja-JP" altLang="en-US" sz="3600" dirty="0"/>
          </a:p>
        </p:txBody>
      </p:sp>
      <p:sp>
        <p:nvSpPr>
          <p:cNvPr id="25" name="コンテンツ プレースホルダー 2"/>
          <p:cNvSpPr>
            <a:spLocks noGrp="1"/>
          </p:cNvSpPr>
          <p:nvPr>
            <p:ph idx="1"/>
          </p:nvPr>
        </p:nvSpPr>
        <p:spPr>
          <a:xfrm>
            <a:off x="462585" y="1059924"/>
            <a:ext cx="8922197" cy="716411"/>
          </a:xfrm>
        </p:spPr>
        <p:txBody>
          <a:bodyPr>
            <a:normAutofit lnSpcReduction="10000"/>
          </a:bodyPr>
          <a:lstStyle/>
          <a:p>
            <a:r>
              <a:rPr lang="en-US" altLang="ja-JP" sz="2000" dirty="0" err="1">
                <a:latin typeface="+mn-lt"/>
              </a:rPr>
              <a:t>SiC</a:t>
            </a:r>
            <a:r>
              <a:rPr lang="en-US" altLang="ja-JP" sz="2000" dirty="0">
                <a:latin typeface="+mn-lt"/>
              </a:rPr>
              <a:t>-coated graphite / Titanium Alloy (cold &amp; irradiated at BLIP) exposed to thermal shock at </a:t>
            </a:r>
            <a:r>
              <a:rPr lang="en-US" altLang="ja-JP" sz="2000" dirty="0" err="1">
                <a:latin typeface="+mn-lt"/>
              </a:rPr>
              <a:t>HiRadMat</a:t>
            </a:r>
            <a:r>
              <a:rPr lang="en-US" altLang="ja-JP" sz="2000" dirty="0">
                <a:latin typeface="+mn-lt"/>
              </a:rPr>
              <a:t> </a:t>
            </a:r>
            <a:r>
              <a:rPr lang="en-US" altLang="ja-JP" dirty="0"/>
              <a:t>on 1st</a:t>
            </a:r>
            <a:r>
              <a:rPr lang="en-US" altLang="ja-JP" sz="2000" dirty="0">
                <a:latin typeface="+mn-lt"/>
              </a:rPr>
              <a:t> Oct, 2018 </a:t>
            </a:r>
          </a:p>
        </p:txBody>
      </p:sp>
      <p:sp>
        <p:nvSpPr>
          <p:cNvPr id="26" name="コンテンツ プレースホルダー 2"/>
          <p:cNvSpPr txBox="1">
            <a:spLocks/>
          </p:cNvSpPr>
          <p:nvPr/>
        </p:nvSpPr>
        <p:spPr bwMode="auto">
          <a:xfrm>
            <a:off x="618256" y="6033266"/>
            <a:ext cx="8052020" cy="82473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FF"/>
              </a:buClr>
              <a:buSzPct val="65000"/>
              <a:buFont typeface="Wingdings" pitchFamily="2" charset="2"/>
              <a:buBlip>
                <a:blip r:embed="rId2"/>
              </a:buBlip>
              <a:defRPr kumimoji="1" sz="2800">
                <a:solidFill>
                  <a:srgbClr val="006699"/>
                </a:solidFill>
                <a:latin typeface="Verdana" pitchFamily="34" charset="0"/>
                <a:ea typeface="+mn-ea"/>
                <a:cs typeface="Verdana" pitchFamily="34" charset="0"/>
              </a:defRPr>
            </a:lvl1pPr>
            <a:lvl2pPr marL="742950" indent="-285750" algn="l" rtl="0" eaLnBrk="0" fontAlgn="base" hangingPunct="0">
              <a:spcBef>
                <a:spcPct val="20000"/>
              </a:spcBef>
              <a:spcAft>
                <a:spcPct val="0"/>
              </a:spcAft>
              <a:buClr>
                <a:schemeClr val="accent2"/>
              </a:buClr>
              <a:buSzPct val="65000"/>
              <a:buFont typeface="Wingdings" pitchFamily="2" charset="2"/>
              <a:buBlip>
                <a:blip r:embed="rId3"/>
              </a:buBlip>
              <a:defRPr kumimoji="1" sz="2400">
                <a:solidFill>
                  <a:schemeClr val="tx1"/>
                </a:solidFill>
                <a:latin typeface="Verdana" pitchFamily="34" charset="0"/>
                <a:ea typeface="+mn-ea"/>
                <a:cs typeface="Verdana" pitchFamily="34" charset="0"/>
              </a:defRPr>
            </a:lvl2pPr>
            <a:lvl3pPr marL="1143000" indent="-228600" algn="l" rtl="0" eaLnBrk="0" fontAlgn="base" hangingPunct="0">
              <a:spcBef>
                <a:spcPct val="20000"/>
              </a:spcBef>
              <a:spcAft>
                <a:spcPct val="0"/>
              </a:spcAft>
              <a:buClr>
                <a:srgbClr val="0000FF"/>
              </a:buClr>
              <a:buSzPct val="65000"/>
              <a:buFont typeface="Wingdings" pitchFamily="2" charset="2"/>
              <a:buBlip>
                <a:blip r:embed="rId4"/>
              </a:buBlip>
              <a:defRPr kumimoji="1" sz="2400">
                <a:solidFill>
                  <a:schemeClr val="tx1"/>
                </a:solidFill>
                <a:latin typeface="Verdana" pitchFamily="34" charset="0"/>
                <a:ea typeface="+mn-ea"/>
                <a:cs typeface="Verdana" pitchFamily="34" charset="0"/>
              </a:defRPr>
            </a:lvl3pPr>
            <a:lvl4pPr marL="1600200" indent="-228600" algn="l" rtl="0" eaLnBrk="0" fontAlgn="base" hangingPunct="0">
              <a:spcBef>
                <a:spcPct val="20000"/>
              </a:spcBef>
              <a:spcAft>
                <a:spcPct val="0"/>
              </a:spcAft>
              <a:buClr>
                <a:schemeClr val="accent2"/>
              </a:buClr>
              <a:buSzPct val="65000"/>
              <a:buFont typeface="Wingdings" pitchFamily="2" charset="2"/>
              <a:buBlip>
                <a:blip r:embed="rId5"/>
              </a:buBlip>
              <a:defRPr kumimoji="1" sz="2000">
                <a:solidFill>
                  <a:schemeClr val="tx1"/>
                </a:solidFill>
                <a:latin typeface="Verdana" pitchFamily="34" charset="0"/>
                <a:ea typeface="+mn-ea"/>
                <a:cs typeface="Verdana" pitchFamily="34" charset="0"/>
              </a:defRPr>
            </a:lvl4pPr>
            <a:lvl5pPr marL="2057400" indent="-228600" algn="l" rtl="0" eaLnBrk="0" fontAlgn="base" hangingPunct="0">
              <a:spcBef>
                <a:spcPct val="20000"/>
              </a:spcBef>
              <a:spcAft>
                <a:spcPct val="0"/>
              </a:spcAft>
              <a:buClr>
                <a:srgbClr val="0000FF"/>
              </a:buClr>
              <a:buSzPct val="65000"/>
              <a:buFont typeface="Wingdings" pitchFamily="2" charset="2"/>
              <a:buBlip>
                <a:blip r:embed="rId6"/>
              </a:buBlip>
              <a:defRPr kumimoji="1" sz="2000">
                <a:solidFill>
                  <a:schemeClr val="tx1"/>
                </a:solidFill>
                <a:latin typeface="Verdana" pitchFamily="34" charset="0"/>
                <a:ea typeface="+mn-ea"/>
                <a:cs typeface="Verdana" pitchFamily="34" charset="0"/>
              </a:defRPr>
            </a:lvl5pPr>
            <a:lvl6pPr marL="2514600" indent="-228600" algn="l" rtl="0" eaLnBrk="1" fontAlgn="base" hangingPunct="1">
              <a:spcBef>
                <a:spcPct val="20000"/>
              </a:spcBef>
              <a:spcAft>
                <a:spcPct val="0"/>
              </a:spcAft>
              <a:buClr>
                <a:srgbClr val="0000FF"/>
              </a:buClr>
              <a:buSzPct val="65000"/>
              <a:buFont typeface="Wingdings" pitchFamily="2" charset="2"/>
              <a:buBlip>
                <a:blip r:embed="rId6"/>
              </a:buBlip>
              <a:defRPr kumimoji="1" sz="2000">
                <a:solidFill>
                  <a:schemeClr val="tx1"/>
                </a:solidFill>
                <a:effectLst>
                  <a:outerShdw blurRad="38100" dist="38100" dir="2700000" algn="tl">
                    <a:srgbClr val="C0C0C0"/>
                  </a:outerShdw>
                </a:effectLst>
                <a:latin typeface="+mn-lt"/>
                <a:ea typeface="+mn-ea"/>
              </a:defRPr>
            </a:lvl6pPr>
            <a:lvl7pPr marL="2971800" indent="-228600" algn="l" rtl="0" eaLnBrk="1" fontAlgn="base" hangingPunct="1">
              <a:spcBef>
                <a:spcPct val="20000"/>
              </a:spcBef>
              <a:spcAft>
                <a:spcPct val="0"/>
              </a:spcAft>
              <a:buClr>
                <a:srgbClr val="0000FF"/>
              </a:buClr>
              <a:buSzPct val="65000"/>
              <a:buFont typeface="Wingdings" pitchFamily="2" charset="2"/>
              <a:buBlip>
                <a:blip r:embed="rId6"/>
              </a:buBlip>
              <a:defRPr kumimoji="1" sz="2000">
                <a:solidFill>
                  <a:schemeClr val="tx1"/>
                </a:solidFill>
                <a:effectLst>
                  <a:outerShdw blurRad="38100" dist="38100" dir="2700000" algn="tl">
                    <a:srgbClr val="C0C0C0"/>
                  </a:outerShdw>
                </a:effectLst>
                <a:latin typeface="+mn-lt"/>
                <a:ea typeface="+mn-ea"/>
              </a:defRPr>
            </a:lvl7pPr>
            <a:lvl8pPr marL="3429000" indent="-228600" algn="l" rtl="0" eaLnBrk="1" fontAlgn="base" hangingPunct="1">
              <a:spcBef>
                <a:spcPct val="20000"/>
              </a:spcBef>
              <a:spcAft>
                <a:spcPct val="0"/>
              </a:spcAft>
              <a:buClr>
                <a:srgbClr val="0000FF"/>
              </a:buClr>
              <a:buSzPct val="65000"/>
              <a:buFont typeface="Wingdings" pitchFamily="2" charset="2"/>
              <a:buBlip>
                <a:blip r:embed="rId6"/>
              </a:buBlip>
              <a:defRPr kumimoji="1" sz="2000">
                <a:solidFill>
                  <a:schemeClr val="tx1"/>
                </a:solidFill>
                <a:effectLst>
                  <a:outerShdw blurRad="38100" dist="38100" dir="2700000" algn="tl">
                    <a:srgbClr val="C0C0C0"/>
                  </a:outerShdw>
                </a:effectLst>
                <a:latin typeface="+mn-lt"/>
                <a:ea typeface="+mn-ea"/>
              </a:defRPr>
            </a:lvl8pPr>
            <a:lvl9pPr marL="3886200" indent="-228600" algn="l" rtl="0" eaLnBrk="1" fontAlgn="base" hangingPunct="1">
              <a:spcBef>
                <a:spcPct val="20000"/>
              </a:spcBef>
              <a:spcAft>
                <a:spcPct val="0"/>
              </a:spcAft>
              <a:buClr>
                <a:srgbClr val="0000FF"/>
              </a:buClr>
              <a:buSzPct val="65000"/>
              <a:buFont typeface="Wingdings" pitchFamily="2" charset="2"/>
              <a:buBlip>
                <a:blip r:embed="rId6"/>
              </a:buBlip>
              <a:defRPr kumimoji="1" sz="2000">
                <a:solidFill>
                  <a:schemeClr val="tx1"/>
                </a:solidFill>
                <a:effectLst>
                  <a:outerShdw blurRad="38100" dist="38100" dir="2700000" algn="tl">
                    <a:srgbClr val="C0C0C0"/>
                  </a:outerShdw>
                </a:effectLst>
                <a:latin typeface="+mn-lt"/>
                <a:ea typeface="+mn-ea"/>
              </a:defRPr>
            </a:lvl9pPr>
          </a:lstStyle>
          <a:p>
            <a:pPr defTabSz="914400">
              <a:buFont typeface="Wingdings" pitchFamily="2" charset="2"/>
              <a:buChar char="Ø"/>
            </a:pPr>
            <a:r>
              <a:rPr lang="en-US" altLang="ja-JP" sz="2000" kern="0" dirty="0">
                <a:solidFill>
                  <a:srgbClr val="FF0000"/>
                </a:solidFill>
                <a:latin typeface="Arial"/>
              </a:rPr>
              <a:t>How did the </a:t>
            </a:r>
            <a:r>
              <a:rPr lang="en-US" altLang="ja-JP" sz="2000" kern="0" dirty="0" err="1">
                <a:solidFill>
                  <a:srgbClr val="FF0000"/>
                </a:solidFill>
                <a:latin typeface="Arial"/>
              </a:rPr>
              <a:t>SiC</a:t>
            </a:r>
            <a:r>
              <a:rPr lang="en-US" altLang="ja-JP" sz="2000" kern="0" dirty="0">
                <a:solidFill>
                  <a:srgbClr val="FF0000"/>
                </a:solidFill>
                <a:latin typeface="Arial"/>
              </a:rPr>
              <a:t>-coating on graphite behave ?</a:t>
            </a:r>
          </a:p>
          <a:p>
            <a:pPr defTabSz="914400">
              <a:buFont typeface="Wingdings" pitchFamily="2" charset="2"/>
              <a:buChar char="Ø"/>
            </a:pPr>
            <a:r>
              <a:rPr lang="en-US" altLang="ja-JP" sz="2000" b="1" i="1" kern="0" dirty="0">
                <a:solidFill>
                  <a:srgbClr val="FF0000"/>
                </a:solidFill>
                <a:latin typeface="Arial"/>
              </a:rPr>
              <a:t>How different between irradiated at BLIP / un-irradiated ?</a:t>
            </a:r>
          </a:p>
        </p:txBody>
      </p:sp>
      <p:pic>
        <p:nvPicPr>
          <p:cNvPr id="27" name="Picture 7">
            <a:extLst>
              <a:ext uri="{FF2B5EF4-FFF2-40B4-BE49-F238E27FC236}">
                <a16:creationId xmlns:a16="http://schemas.microsoft.com/office/drawing/2014/main" id="{8FEAECEE-28E8-4726-83FA-22610AA7CE8D}"/>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981153" y="1905788"/>
            <a:ext cx="3728498" cy="1804625"/>
          </a:xfrm>
          <a:prstGeom prst="rect">
            <a:avLst/>
          </a:prstGeom>
        </p:spPr>
      </p:pic>
      <p:sp>
        <p:nvSpPr>
          <p:cNvPr id="40" name="テキスト ボックス 39"/>
          <p:cNvSpPr txBox="1"/>
          <p:nvPr/>
        </p:nvSpPr>
        <p:spPr>
          <a:xfrm>
            <a:off x="6735539" y="2100806"/>
            <a:ext cx="2267247" cy="1354217"/>
          </a:xfrm>
          <a:prstGeom prst="rect">
            <a:avLst/>
          </a:prstGeom>
          <a:solidFill>
            <a:srgbClr val="FFFFCC"/>
          </a:solidFill>
          <a:ln>
            <a:solidFill>
              <a:srgbClr val="FF0000"/>
            </a:solidFill>
          </a:ln>
        </p:spPr>
        <p:txBody>
          <a:bodyPr wrap="square" rtlCol="0">
            <a:spAutoFit/>
          </a:bodyPr>
          <a:lstStyle/>
          <a:p>
            <a:pPr algn="ctr" defTabSz="914400"/>
            <a:r>
              <a:rPr kumimoji="1" lang="en-US" altLang="ja-JP" b="1" dirty="0">
                <a:solidFill>
                  <a:srgbClr val="FF0000"/>
                </a:solidFill>
              </a:rPr>
              <a:t>BOX-3</a:t>
            </a:r>
          </a:p>
          <a:p>
            <a:pPr marL="285750" indent="-285750" defTabSz="914400">
              <a:buFont typeface="Arial" panose="020B0604020202020204" pitchFamily="34" charset="0"/>
              <a:buChar char="•"/>
            </a:pPr>
            <a:r>
              <a:rPr kumimoji="1" lang="en-US" altLang="ja-JP" sz="1600" dirty="0">
                <a:solidFill>
                  <a:srgbClr val="000000"/>
                </a:solidFill>
              </a:rPr>
              <a:t>Ti-6Al-4V  Gr5 </a:t>
            </a:r>
          </a:p>
          <a:p>
            <a:pPr marL="285750" indent="-285750" defTabSz="914400">
              <a:buFont typeface="Arial" panose="020B0604020202020204" pitchFamily="34" charset="0"/>
              <a:buChar char="•"/>
            </a:pPr>
            <a:r>
              <a:rPr kumimoji="1" lang="en-US" altLang="ja-JP" sz="1600" dirty="0">
                <a:solidFill>
                  <a:srgbClr val="000000"/>
                </a:solidFill>
              </a:rPr>
              <a:t>Ti-3Al-2.5V Gr9</a:t>
            </a:r>
          </a:p>
          <a:p>
            <a:pPr marL="285750" indent="-285750" defTabSz="914400">
              <a:buFont typeface="Arial" panose="020B0604020202020204" pitchFamily="34" charset="0"/>
              <a:buChar char="•"/>
            </a:pPr>
            <a:r>
              <a:rPr kumimoji="1" lang="en-US" altLang="ja-JP" sz="1600" dirty="0" err="1">
                <a:solidFill>
                  <a:srgbClr val="000000"/>
                </a:solidFill>
              </a:rPr>
              <a:t>SiC</a:t>
            </a:r>
            <a:r>
              <a:rPr kumimoji="1" lang="en-US" altLang="ja-JP" sz="1600" dirty="0">
                <a:solidFill>
                  <a:srgbClr val="000000"/>
                </a:solidFill>
              </a:rPr>
              <a:t>-coated Graphite IG-630U </a:t>
            </a:r>
            <a:endParaRPr kumimoji="1" lang="ja-JP" altLang="en-US" sz="1600" dirty="0">
              <a:solidFill>
                <a:srgbClr val="000000"/>
              </a:solidFill>
            </a:endParaRPr>
          </a:p>
        </p:txBody>
      </p:sp>
      <p:pic>
        <p:nvPicPr>
          <p:cNvPr id="41" name="図 40"/>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97213" y="1864009"/>
            <a:ext cx="1679478" cy="1827809"/>
          </a:xfrm>
          <a:prstGeom prst="rect">
            <a:avLst/>
          </a:prstGeom>
          <a:effectLst>
            <a:outerShdw blurRad="50800" dist="38100" dir="2700000" algn="tl" rotWithShape="0">
              <a:prstClr val="black">
                <a:alpha val="40000"/>
              </a:prstClr>
            </a:outerShdw>
          </a:effectLst>
        </p:spPr>
      </p:pic>
      <p:sp>
        <p:nvSpPr>
          <p:cNvPr id="42" name="正方形/長方形 41"/>
          <p:cNvSpPr/>
          <p:nvPr/>
        </p:nvSpPr>
        <p:spPr>
          <a:xfrm>
            <a:off x="1822685" y="1996596"/>
            <a:ext cx="1343239" cy="1635965"/>
          </a:xfrm>
          <a:prstGeom prst="rect">
            <a:avLst/>
          </a:prstGeom>
          <a:noFill/>
        </p:spPr>
        <p:txBody>
          <a:bodyPr wrap="square">
            <a:spAutoFit/>
          </a:bodyPr>
          <a:lstStyle/>
          <a:p>
            <a:pPr defTabSz="914400"/>
            <a:r>
              <a:rPr kumimoji="1" lang="en-US" altLang="ja-JP" sz="1400" dirty="0">
                <a:solidFill>
                  <a:srgbClr val="000000"/>
                </a:solidFill>
              </a:rPr>
              <a:t>3 boxes with irradiated-specimens assembled at PNNL hot-cell</a:t>
            </a:r>
          </a:p>
          <a:p>
            <a:pPr defTabSz="914400"/>
            <a:r>
              <a:rPr kumimoji="1" lang="en-US" altLang="ja-JP" sz="1400" dirty="0">
                <a:solidFill>
                  <a:srgbClr val="000000"/>
                </a:solidFill>
              </a:rPr>
              <a:t>(Exported to CERN) </a:t>
            </a:r>
          </a:p>
        </p:txBody>
      </p:sp>
      <p:pic>
        <p:nvPicPr>
          <p:cNvPr id="43" name="Picture 8">
            <a:extLst>
              <a:ext uri="{FF2B5EF4-FFF2-40B4-BE49-F238E27FC236}">
                <a16:creationId xmlns:a16="http://schemas.microsoft.com/office/drawing/2014/main" id="{4421356E-7E47-4A29-B13B-2D7BC5642843}"/>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l="-455"/>
          <a:stretch/>
        </p:blipFill>
        <p:spPr>
          <a:xfrm>
            <a:off x="149181" y="3851656"/>
            <a:ext cx="3840927" cy="2153603"/>
          </a:xfrm>
          <a:prstGeom prst="rect">
            <a:avLst/>
          </a:prstGeom>
        </p:spPr>
      </p:pic>
      <p:pic>
        <p:nvPicPr>
          <p:cNvPr id="44" name="図 43"/>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4181790" y="3851656"/>
            <a:ext cx="2118350" cy="2150410"/>
          </a:xfrm>
          <a:prstGeom prst="rect">
            <a:avLst/>
          </a:prstGeom>
        </p:spPr>
      </p:pic>
      <p:pic>
        <p:nvPicPr>
          <p:cNvPr id="45" name="図 44"/>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6452755" y="3850877"/>
            <a:ext cx="2530306" cy="2150410"/>
          </a:xfrm>
          <a:prstGeom prst="rect">
            <a:avLst/>
          </a:prstGeom>
        </p:spPr>
      </p:pic>
      <p:sp>
        <p:nvSpPr>
          <p:cNvPr id="46" name="正方形/長方形 45"/>
          <p:cNvSpPr/>
          <p:nvPr/>
        </p:nvSpPr>
        <p:spPr>
          <a:xfrm>
            <a:off x="4089801" y="5694712"/>
            <a:ext cx="833883" cy="338554"/>
          </a:xfrm>
          <a:prstGeom prst="rect">
            <a:avLst/>
          </a:prstGeom>
          <a:solidFill>
            <a:schemeClr val="bg1"/>
          </a:solidFill>
        </p:spPr>
        <p:txBody>
          <a:bodyPr wrap="none">
            <a:spAutoFit/>
          </a:bodyPr>
          <a:lstStyle/>
          <a:p>
            <a:pPr defTabSz="914400"/>
            <a:r>
              <a:rPr kumimoji="1" lang="en-US" altLang="ja-JP" sz="1600" dirty="0">
                <a:solidFill>
                  <a:srgbClr val="000000"/>
                </a:solidFill>
              </a:rPr>
              <a:t>Sep.26</a:t>
            </a:r>
          </a:p>
        </p:txBody>
      </p:sp>
      <p:sp>
        <p:nvSpPr>
          <p:cNvPr id="47" name="正方形/長方形 46"/>
          <p:cNvSpPr/>
          <p:nvPr/>
        </p:nvSpPr>
        <p:spPr>
          <a:xfrm>
            <a:off x="6670290" y="5534253"/>
            <a:ext cx="2368198" cy="523220"/>
          </a:xfrm>
          <a:prstGeom prst="rect">
            <a:avLst/>
          </a:prstGeom>
          <a:solidFill>
            <a:srgbClr val="FFFFCC"/>
          </a:solidFill>
          <a:ln>
            <a:solidFill>
              <a:srgbClr val="FF0000"/>
            </a:solidFill>
          </a:ln>
          <a:effectLst>
            <a:outerShdw blurRad="50800" dist="38100" dir="2700000" algn="tl" rotWithShape="0">
              <a:prstClr val="black">
                <a:alpha val="40000"/>
              </a:prstClr>
            </a:outerShdw>
          </a:effectLst>
        </p:spPr>
        <p:txBody>
          <a:bodyPr wrap="square">
            <a:spAutoFit/>
          </a:bodyPr>
          <a:lstStyle/>
          <a:p>
            <a:pPr defTabSz="914400"/>
            <a:r>
              <a:rPr kumimoji="1" lang="en-US" altLang="ja-JP" sz="1400" dirty="0">
                <a:solidFill>
                  <a:srgbClr val="FF0000"/>
                </a:solidFill>
              </a:rPr>
              <a:t>Oct.1(Mon)-2(Tue) 4:00am</a:t>
            </a:r>
          </a:p>
          <a:p>
            <a:pPr defTabSz="914400"/>
            <a:r>
              <a:rPr kumimoji="1" lang="en-US" altLang="ja-JP" sz="1400" dirty="0">
                <a:solidFill>
                  <a:srgbClr val="FF0000"/>
                </a:solidFill>
              </a:rPr>
              <a:t>exposure completed !</a:t>
            </a:r>
            <a:endParaRPr kumimoji="1" lang="ja-JP" altLang="en-US" sz="1400" dirty="0">
              <a:solidFill>
                <a:srgbClr val="FF0000"/>
              </a:solidFill>
            </a:endParaRPr>
          </a:p>
        </p:txBody>
      </p:sp>
      <p:sp>
        <p:nvSpPr>
          <p:cNvPr id="48" name="テキスト ボックス 47"/>
          <p:cNvSpPr txBox="1"/>
          <p:nvPr/>
        </p:nvSpPr>
        <p:spPr>
          <a:xfrm>
            <a:off x="7240915" y="6094440"/>
            <a:ext cx="1903085" cy="261610"/>
          </a:xfrm>
          <a:prstGeom prst="rect">
            <a:avLst/>
          </a:prstGeom>
          <a:noFill/>
        </p:spPr>
        <p:txBody>
          <a:bodyPr wrap="none" rtlCol="0">
            <a:spAutoFit/>
          </a:bodyPr>
          <a:lstStyle/>
          <a:p>
            <a:pPr defTabSz="914400"/>
            <a:r>
              <a:rPr kumimoji="1" lang="en-US" altLang="ja-JP" sz="1100" dirty="0" err="1">
                <a:solidFill>
                  <a:srgbClr val="000000"/>
                </a:solidFill>
              </a:rPr>
              <a:t>K.Ammigan</a:t>
            </a:r>
            <a:r>
              <a:rPr kumimoji="1" lang="en-US" altLang="ja-JP" sz="1100" dirty="0">
                <a:solidFill>
                  <a:srgbClr val="000000"/>
                </a:solidFill>
              </a:rPr>
              <a:t>, RaDIATE2018</a:t>
            </a:r>
            <a:endParaRPr kumimoji="1" lang="ja-JP" altLang="en-US" sz="1100" dirty="0">
              <a:solidFill>
                <a:srgbClr val="000000"/>
              </a:solidFill>
            </a:endParaRPr>
          </a:p>
        </p:txBody>
      </p:sp>
      <p:sp>
        <p:nvSpPr>
          <p:cNvPr id="49" name="正方形/長方形 48"/>
          <p:cNvSpPr/>
          <p:nvPr/>
        </p:nvSpPr>
        <p:spPr>
          <a:xfrm>
            <a:off x="149063" y="3822797"/>
            <a:ext cx="2393604" cy="338554"/>
          </a:xfrm>
          <a:prstGeom prst="rect">
            <a:avLst/>
          </a:prstGeom>
          <a:solidFill>
            <a:schemeClr val="bg1"/>
          </a:solidFill>
        </p:spPr>
        <p:txBody>
          <a:bodyPr wrap="none">
            <a:spAutoFit/>
          </a:bodyPr>
          <a:lstStyle/>
          <a:p>
            <a:pPr defTabSz="914400"/>
            <a:r>
              <a:rPr kumimoji="1" lang="en-US" altLang="ja-JP" sz="1600" dirty="0">
                <a:solidFill>
                  <a:srgbClr val="000000"/>
                </a:solidFill>
              </a:rPr>
              <a:t>Assembly at CERN-BA7</a:t>
            </a:r>
          </a:p>
        </p:txBody>
      </p:sp>
      <p:pic>
        <p:nvPicPr>
          <p:cNvPr id="50" name="Picture 4">
            <a:extLst>
              <a:ext uri="{FF2B5EF4-FFF2-40B4-BE49-F238E27FC236}">
                <a16:creationId xmlns:a16="http://schemas.microsoft.com/office/drawing/2014/main" id="{1BC5A655-BCFC-40A0-912E-056B0BD0C636}"/>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6355816" y="3710413"/>
            <a:ext cx="1512303" cy="576395"/>
          </a:xfrm>
          <a:prstGeom prst="rect">
            <a:avLst/>
          </a:prstGeom>
        </p:spPr>
      </p:pic>
      <p:sp>
        <p:nvSpPr>
          <p:cNvPr id="51" name="正方形/長方形 50"/>
          <p:cNvSpPr/>
          <p:nvPr/>
        </p:nvSpPr>
        <p:spPr>
          <a:xfrm>
            <a:off x="6801640" y="3637708"/>
            <a:ext cx="1109599" cy="307777"/>
          </a:xfrm>
          <a:prstGeom prst="rect">
            <a:avLst/>
          </a:prstGeom>
        </p:spPr>
        <p:txBody>
          <a:bodyPr wrap="none">
            <a:spAutoFit/>
          </a:bodyPr>
          <a:lstStyle/>
          <a:p>
            <a:pPr defTabSz="914400"/>
            <a:r>
              <a:rPr kumimoji="1" lang="en-US" altLang="ja-JP" sz="1400" b="1" dirty="0">
                <a:solidFill>
                  <a:srgbClr val="3366CC"/>
                </a:solidFill>
              </a:rPr>
              <a:t>LDV signal</a:t>
            </a:r>
          </a:p>
        </p:txBody>
      </p:sp>
      <p:sp>
        <p:nvSpPr>
          <p:cNvPr id="20" name="スライド番号プレースホルダー 5">
            <a:extLst>
              <a:ext uri="{FF2B5EF4-FFF2-40B4-BE49-F238E27FC236}">
                <a16:creationId xmlns:a16="http://schemas.microsoft.com/office/drawing/2014/main" id="{273A7ACE-20D6-4C4B-8DF9-41BAF6EAA024}"/>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20</a:t>
            </a:fld>
            <a:endParaRPr kumimoji="1" lang="ja-JP" altLang="en-US" dirty="0">
              <a:solidFill>
                <a:schemeClr val="bg1"/>
              </a:solidFill>
            </a:endParaRPr>
          </a:p>
        </p:txBody>
      </p:sp>
    </p:spTree>
    <p:extLst>
      <p:ext uri="{BB962C8B-B14F-4D97-AF65-F5344CB8AC3E}">
        <p14:creationId xmlns:p14="http://schemas.microsoft.com/office/powerpoint/2010/main" val="3801182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1BEBD4A-14A0-4491-9EF5-6E4A4DAF4F42}"/>
              </a:ext>
            </a:extLst>
          </p:cNvPr>
          <p:cNvSpPr>
            <a:spLocks noGrp="1"/>
          </p:cNvSpPr>
          <p:nvPr>
            <p:ph type="title"/>
          </p:nvPr>
        </p:nvSpPr>
        <p:spPr/>
        <p:txBody>
          <a:bodyPr>
            <a:normAutofit/>
          </a:bodyPr>
          <a:lstStyle/>
          <a:p>
            <a:r>
              <a:rPr kumimoji="1" lang="en-US" altLang="ja-JP" sz="4400" dirty="0"/>
              <a:t>Previous research at </a:t>
            </a:r>
            <a:r>
              <a:rPr kumimoji="1" lang="en-US" altLang="ja-JP" sz="4400" dirty="0" err="1"/>
              <a:t>HiRadMat</a:t>
            </a:r>
            <a:r>
              <a:rPr kumimoji="1" lang="en-US" altLang="ja-JP" sz="4400" dirty="0"/>
              <a:t> 2</a:t>
            </a:r>
            <a:endParaRPr kumimoji="1" lang="ja-JP" altLang="en-US" sz="4400" dirty="0"/>
          </a:p>
        </p:txBody>
      </p:sp>
      <p:sp>
        <p:nvSpPr>
          <p:cNvPr id="7" name="テキスト ボックス 6">
            <a:extLst>
              <a:ext uri="{FF2B5EF4-FFF2-40B4-BE49-F238E27FC236}">
                <a16:creationId xmlns:a16="http://schemas.microsoft.com/office/drawing/2014/main" id="{5116A0CF-2BBD-4A67-91CE-A0D6DA071B85}"/>
              </a:ext>
            </a:extLst>
          </p:cNvPr>
          <p:cNvSpPr txBox="1"/>
          <p:nvPr/>
        </p:nvSpPr>
        <p:spPr>
          <a:xfrm rot="20578735">
            <a:off x="4398345" y="1116535"/>
            <a:ext cx="3967753" cy="830997"/>
          </a:xfrm>
          <a:prstGeom prst="rect">
            <a:avLst/>
          </a:prstGeom>
          <a:noFill/>
        </p:spPr>
        <p:txBody>
          <a:bodyPr wrap="none" rtlCol="0">
            <a:spAutoFit/>
          </a:bodyPr>
          <a:lstStyle/>
          <a:p>
            <a:r>
              <a:rPr kumimoji="1" lang="en-US" altLang="ja-JP" sz="4800" dirty="0">
                <a:latin typeface="Bradley Hand ITC" panose="03070402050302030203" pitchFamily="66" charset="0"/>
              </a:rPr>
              <a:t>NITE </a:t>
            </a:r>
            <a:r>
              <a:rPr kumimoji="1" lang="en-US" altLang="ja-JP" sz="4800" dirty="0" err="1">
                <a:latin typeface="Bradley Hand ITC" panose="03070402050302030203" pitchFamily="66" charset="0"/>
              </a:rPr>
              <a:t>SiC</a:t>
            </a:r>
            <a:r>
              <a:rPr kumimoji="1" lang="en-US" altLang="ja-JP" sz="4800" dirty="0">
                <a:latin typeface="Bradley Hand ITC" panose="03070402050302030203" pitchFamily="66" charset="0"/>
              </a:rPr>
              <a:t>/</a:t>
            </a:r>
            <a:r>
              <a:rPr kumimoji="1" lang="en-US" altLang="ja-JP" sz="4800" dirty="0" err="1">
                <a:latin typeface="Bradley Hand ITC" panose="03070402050302030203" pitchFamily="66" charset="0"/>
              </a:rPr>
              <a:t>SiC</a:t>
            </a:r>
            <a:endParaRPr kumimoji="1" lang="ja-JP" altLang="en-US" sz="4800" dirty="0">
              <a:latin typeface="Bradley Hand ITC" panose="03070402050302030203" pitchFamily="66" charset="0"/>
            </a:endParaRPr>
          </a:p>
        </p:txBody>
      </p:sp>
      <p:sp>
        <p:nvSpPr>
          <p:cNvPr id="5" name="テキスト ボックス 4">
            <a:extLst>
              <a:ext uri="{FF2B5EF4-FFF2-40B4-BE49-F238E27FC236}">
                <a16:creationId xmlns:a16="http://schemas.microsoft.com/office/drawing/2014/main" id="{BCACFB2D-87D0-4066-8319-FFDBB9B4E71E}"/>
              </a:ext>
            </a:extLst>
          </p:cNvPr>
          <p:cNvSpPr txBox="1"/>
          <p:nvPr/>
        </p:nvSpPr>
        <p:spPr>
          <a:xfrm>
            <a:off x="1799336" y="5857169"/>
            <a:ext cx="7171963" cy="646331"/>
          </a:xfrm>
          <a:prstGeom prst="rect">
            <a:avLst/>
          </a:prstGeom>
          <a:noFill/>
        </p:spPr>
        <p:txBody>
          <a:bodyPr wrap="none" rtlCol="0">
            <a:spAutoFit/>
          </a:bodyPr>
          <a:lstStyle/>
          <a:p>
            <a:r>
              <a:rPr kumimoji="1" lang="en-US" altLang="ja-JP" dirty="0"/>
              <a:t>Thanks to CERN collaboration</a:t>
            </a:r>
          </a:p>
          <a:p>
            <a:r>
              <a:rPr lang="en-US" altLang="ja-JP" dirty="0"/>
              <a:t>This program is supported by JSPS KAKENHI Grant Number JP16H03994.</a:t>
            </a:r>
            <a:endParaRPr kumimoji="1" lang="ja-JP" altLang="en-US" dirty="0"/>
          </a:p>
        </p:txBody>
      </p:sp>
      <p:sp>
        <p:nvSpPr>
          <p:cNvPr id="8" name="スライド番号プレースホルダー 5">
            <a:extLst>
              <a:ext uri="{FF2B5EF4-FFF2-40B4-BE49-F238E27FC236}">
                <a16:creationId xmlns:a16="http://schemas.microsoft.com/office/drawing/2014/main" id="{A5C1D31B-705E-44E4-818B-EF96FF2872ED}"/>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baseline="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21</a:t>
            </a:fld>
            <a:endParaRPr kumimoji="1" lang="ja-JP" altLang="en-US" dirty="0">
              <a:solidFill>
                <a:schemeClr val="bg1"/>
              </a:solidFill>
            </a:endParaRPr>
          </a:p>
        </p:txBody>
      </p:sp>
    </p:spTree>
    <p:extLst>
      <p:ext uri="{BB962C8B-B14F-4D97-AF65-F5344CB8AC3E}">
        <p14:creationId xmlns:p14="http://schemas.microsoft.com/office/powerpoint/2010/main" val="2899865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4EAC10-E022-4A78-AD39-D53CD3E976E1}"/>
              </a:ext>
            </a:extLst>
          </p:cNvPr>
          <p:cNvSpPr>
            <a:spLocks noGrp="1"/>
          </p:cNvSpPr>
          <p:nvPr>
            <p:ph type="title"/>
          </p:nvPr>
        </p:nvSpPr>
        <p:spPr>
          <a:xfrm>
            <a:off x="876070" y="342660"/>
            <a:ext cx="7732241" cy="696772"/>
          </a:xfrm>
        </p:spPr>
        <p:txBody>
          <a:bodyPr>
            <a:normAutofit/>
          </a:bodyPr>
          <a:lstStyle/>
          <a:p>
            <a:r>
              <a:rPr kumimoji="1" lang="en-US" altLang="ja-JP" sz="3600" dirty="0"/>
              <a:t>Motivation of NITE </a:t>
            </a:r>
            <a:r>
              <a:rPr kumimoji="1" lang="en-US" altLang="ja-JP" sz="3600" dirty="0" err="1"/>
              <a:t>SiC</a:t>
            </a:r>
            <a:r>
              <a:rPr kumimoji="1" lang="en-US" altLang="ja-JP" sz="3600" dirty="0"/>
              <a:t>/</a:t>
            </a:r>
            <a:r>
              <a:rPr kumimoji="1" lang="en-US" altLang="ja-JP" sz="3600" dirty="0" err="1"/>
              <a:t>SiC</a:t>
            </a:r>
            <a:endParaRPr kumimoji="1" lang="ja-JP" altLang="en-US" sz="3600" dirty="0"/>
          </a:p>
        </p:txBody>
      </p:sp>
      <p:graphicFrame>
        <p:nvGraphicFramePr>
          <p:cNvPr id="37" name="表 36">
            <a:extLst>
              <a:ext uri="{FF2B5EF4-FFF2-40B4-BE49-F238E27FC236}">
                <a16:creationId xmlns:a16="http://schemas.microsoft.com/office/drawing/2014/main" id="{0E9D8DFE-2A1C-4D42-8415-0E03325A82DA}"/>
              </a:ext>
            </a:extLst>
          </p:cNvPr>
          <p:cNvGraphicFramePr>
            <a:graphicFrameLocks noGrp="1"/>
          </p:cNvGraphicFramePr>
          <p:nvPr>
            <p:extLst>
              <p:ext uri="{D42A27DB-BD31-4B8C-83A1-F6EECF244321}">
                <p14:modId xmlns:p14="http://schemas.microsoft.com/office/powerpoint/2010/main" val="1743958321"/>
              </p:ext>
            </p:extLst>
          </p:nvPr>
        </p:nvGraphicFramePr>
        <p:xfrm>
          <a:off x="5936542" y="4566777"/>
          <a:ext cx="3108053" cy="2001520"/>
        </p:xfrm>
        <a:graphic>
          <a:graphicData uri="http://schemas.openxmlformats.org/drawingml/2006/table">
            <a:tbl>
              <a:tblPr firstRow="1" bandRow="1">
                <a:tableStyleId>{D113A9D2-9D6B-4929-AA2D-F23B5EE8CBE7}</a:tableStyleId>
              </a:tblPr>
              <a:tblGrid>
                <a:gridCol w="1286453">
                  <a:extLst>
                    <a:ext uri="{9D8B030D-6E8A-4147-A177-3AD203B41FA5}">
                      <a16:colId xmlns:a16="http://schemas.microsoft.com/office/drawing/2014/main" val="3117781811"/>
                    </a:ext>
                  </a:extLst>
                </a:gridCol>
                <a:gridCol w="910800">
                  <a:extLst>
                    <a:ext uri="{9D8B030D-6E8A-4147-A177-3AD203B41FA5}">
                      <a16:colId xmlns:a16="http://schemas.microsoft.com/office/drawing/2014/main" val="2159274396"/>
                    </a:ext>
                  </a:extLst>
                </a:gridCol>
                <a:gridCol w="910800">
                  <a:extLst>
                    <a:ext uri="{9D8B030D-6E8A-4147-A177-3AD203B41FA5}">
                      <a16:colId xmlns:a16="http://schemas.microsoft.com/office/drawing/2014/main" val="2133286669"/>
                    </a:ext>
                  </a:extLst>
                </a:gridCol>
              </a:tblGrid>
              <a:tr h="370840">
                <a:tc>
                  <a:txBody>
                    <a:bodyPr/>
                    <a:lstStyle>
                      <a:lvl1pPr marL="0" algn="l" defTabSz="685800" rtl="0" eaLnBrk="1" latinLnBrk="0" hangingPunct="1">
                        <a:defRPr kumimoji="1" sz="1350" b="1" kern="1200">
                          <a:solidFill>
                            <a:schemeClr val="lt1"/>
                          </a:solidFill>
                          <a:latin typeface="Segoe UI"/>
                          <a:ea typeface="游ゴシック"/>
                        </a:defRPr>
                      </a:lvl1pPr>
                      <a:lvl2pPr marL="342900" algn="l" defTabSz="685800" rtl="0" eaLnBrk="1" latinLnBrk="0" hangingPunct="1">
                        <a:defRPr kumimoji="1" sz="1350" b="1" kern="1200">
                          <a:solidFill>
                            <a:schemeClr val="lt1"/>
                          </a:solidFill>
                          <a:latin typeface="Segoe UI"/>
                          <a:ea typeface="游ゴシック"/>
                        </a:defRPr>
                      </a:lvl2pPr>
                      <a:lvl3pPr marL="685800" algn="l" defTabSz="685800" rtl="0" eaLnBrk="1" latinLnBrk="0" hangingPunct="1">
                        <a:defRPr kumimoji="1" sz="1350" b="1" kern="1200">
                          <a:solidFill>
                            <a:schemeClr val="lt1"/>
                          </a:solidFill>
                          <a:latin typeface="Segoe UI"/>
                          <a:ea typeface="游ゴシック"/>
                        </a:defRPr>
                      </a:lvl3pPr>
                      <a:lvl4pPr marL="1028700" algn="l" defTabSz="685800" rtl="0" eaLnBrk="1" latinLnBrk="0" hangingPunct="1">
                        <a:defRPr kumimoji="1" sz="1350" b="1" kern="1200">
                          <a:solidFill>
                            <a:schemeClr val="lt1"/>
                          </a:solidFill>
                          <a:latin typeface="Segoe UI"/>
                          <a:ea typeface="游ゴシック"/>
                        </a:defRPr>
                      </a:lvl4pPr>
                      <a:lvl5pPr marL="1371600" algn="l" defTabSz="685800" rtl="0" eaLnBrk="1" latinLnBrk="0" hangingPunct="1">
                        <a:defRPr kumimoji="1" sz="1350" b="1" kern="1200">
                          <a:solidFill>
                            <a:schemeClr val="lt1"/>
                          </a:solidFill>
                          <a:latin typeface="Segoe UI"/>
                          <a:ea typeface="游ゴシック"/>
                        </a:defRPr>
                      </a:lvl5pPr>
                      <a:lvl6pPr marL="1714500" algn="l" defTabSz="685800" rtl="0" eaLnBrk="1" latinLnBrk="0" hangingPunct="1">
                        <a:defRPr kumimoji="1" sz="1350" b="1" kern="1200">
                          <a:solidFill>
                            <a:schemeClr val="lt1"/>
                          </a:solidFill>
                          <a:latin typeface="Segoe UI"/>
                          <a:ea typeface="游ゴシック"/>
                        </a:defRPr>
                      </a:lvl6pPr>
                      <a:lvl7pPr marL="2057400" algn="l" defTabSz="685800" rtl="0" eaLnBrk="1" latinLnBrk="0" hangingPunct="1">
                        <a:defRPr kumimoji="1" sz="1350" b="1" kern="1200">
                          <a:solidFill>
                            <a:schemeClr val="lt1"/>
                          </a:solidFill>
                          <a:latin typeface="Segoe UI"/>
                          <a:ea typeface="游ゴシック"/>
                        </a:defRPr>
                      </a:lvl7pPr>
                      <a:lvl8pPr marL="2400300" algn="l" defTabSz="685800" rtl="0" eaLnBrk="1" latinLnBrk="0" hangingPunct="1">
                        <a:defRPr kumimoji="1" sz="1350" b="1" kern="1200">
                          <a:solidFill>
                            <a:schemeClr val="lt1"/>
                          </a:solidFill>
                          <a:latin typeface="Segoe UI"/>
                          <a:ea typeface="游ゴシック"/>
                        </a:defRPr>
                      </a:lvl8pPr>
                      <a:lvl9pPr marL="2743200" algn="l" defTabSz="685800" rtl="0" eaLnBrk="1" latinLnBrk="0" hangingPunct="1">
                        <a:defRPr kumimoji="1" sz="1350" b="1" kern="1200">
                          <a:solidFill>
                            <a:schemeClr val="lt1"/>
                          </a:solidFill>
                          <a:latin typeface="Segoe UI"/>
                          <a:ea typeface="游ゴシック"/>
                        </a:defRPr>
                      </a:lvl9pPr>
                    </a:lstStyle>
                    <a:p>
                      <a:pPr algn="ct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685800" rtl="0" eaLnBrk="1" latinLnBrk="0" hangingPunct="1">
                        <a:defRPr kumimoji="1" sz="1350" b="1" kern="1200">
                          <a:solidFill>
                            <a:schemeClr val="lt1"/>
                          </a:solidFill>
                          <a:latin typeface="Segoe UI"/>
                          <a:ea typeface="游ゴシック"/>
                        </a:defRPr>
                      </a:lvl1pPr>
                      <a:lvl2pPr marL="342900" algn="l" defTabSz="685800" rtl="0" eaLnBrk="1" latinLnBrk="0" hangingPunct="1">
                        <a:defRPr kumimoji="1" sz="1350" b="1" kern="1200">
                          <a:solidFill>
                            <a:schemeClr val="lt1"/>
                          </a:solidFill>
                          <a:latin typeface="Segoe UI"/>
                          <a:ea typeface="游ゴシック"/>
                        </a:defRPr>
                      </a:lvl2pPr>
                      <a:lvl3pPr marL="685800" algn="l" defTabSz="685800" rtl="0" eaLnBrk="1" latinLnBrk="0" hangingPunct="1">
                        <a:defRPr kumimoji="1" sz="1350" b="1" kern="1200">
                          <a:solidFill>
                            <a:schemeClr val="lt1"/>
                          </a:solidFill>
                          <a:latin typeface="Segoe UI"/>
                          <a:ea typeface="游ゴシック"/>
                        </a:defRPr>
                      </a:lvl3pPr>
                      <a:lvl4pPr marL="1028700" algn="l" defTabSz="685800" rtl="0" eaLnBrk="1" latinLnBrk="0" hangingPunct="1">
                        <a:defRPr kumimoji="1" sz="1350" b="1" kern="1200">
                          <a:solidFill>
                            <a:schemeClr val="lt1"/>
                          </a:solidFill>
                          <a:latin typeface="Segoe UI"/>
                          <a:ea typeface="游ゴシック"/>
                        </a:defRPr>
                      </a:lvl4pPr>
                      <a:lvl5pPr marL="1371600" algn="l" defTabSz="685800" rtl="0" eaLnBrk="1" latinLnBrk="0" hangingPunct="1">
                        <a:defRPr kumimoji="1" sz="1350" b="1" kern="1200">
                          <a:solidFill>
                            <a:schemeClr val="lt1"/>
                          </a:solidFill>
                          <a:latin typeface="Segoe UI"/>
                          <a:ea typeface="游ゴシック"/>
                        </a:defRPr>
                      </a:lvl5pPr>
                      <a:lvl6pPr marL="1714500" algn="l" defTabSz="685800" rtl="0" eaLnBrk="1" latinLnBrk="0" hangingPunct="1">
                        <a:defRPr kumimoji="1" sz="1350" b="1" kern="1200">
                          <a:solidFill>
                            <a:schemeClr val="lt1"/>
                          </a:solidFill>
                          <a:latin typeface="Segoe UI"/>
                          <a:ea typeface="游ゴシック"/>
                        </a:defRPr>
                      </a:lvl6pPr>
                      <a:lvl7pPr marL="2057400" algn="l" defTabSz="685800" rtl="0" eaLnBrk="1" latinLnBrk="0" hangingPunct="1">
                        <a:defRPr kumimoji="1" sz="1350" b="1" kern="1200">
                          <a:solidFill>
                            <a:schemeClr val="lt1"/>
                          </a:solidFill>
                          <a:latin typeface="Segoe UI"/>
                          <a:ea typeface="游ゴシック"/>
                        </a:defRPr>
                      </a:lvl7pPr>
                      <a:lvl8pPr marL="2400300" algn="l" defTabSz="685800" rtl="0" eaLnBrk="1" latinLnBrk="0" hangingPunct="1">
                        <a:defRPr kumimoji="1" sz="1350" b="1" kern="1200">
                          <a:solidFill>
                            <a:schemeClr val="lt1"/>
                          </a:solidFill>
                          <a:latin typeface="Segoe UI"/>
                          <a:ea typeface="游ゴシック"/>
                        </a:defRPr>
                      </a:lvl8pPr>
                      <a:lvl9pPr marL="2743200" algn="l" defTabSz="685800" rtl="0" eaLnBrk="1" latinLnBrk="0" hangingPunct="1">
                        <a:defRPr kumimoji="1" sz="1350" b="1" kern="1200">
                          <a:solidFill>
                            <a:schemeClr val="lt1"/>
                          </a:solidFill>
                          <a:latin typeface="Segoe UI"/>
                          <a:ea typeface="游ゴシック"/>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tx1"/>
                          </a:solidFill>
                        </a:rPr>
                        <a:t>Graphite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tx1"/>
                          </a:solidFill>
                        </a:rPr>
                        <a:t>ABLA</a:t>
                      </a: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685800" rtl="0" eaLnBrk="1" latinLnBrk="0" hangingPunct="1">
                        <a:defRPr kumimoji="1" sz="1350" b="1" kern="1200">
                          <a:solidFill>
                            <a:schemeClr val="lt1"/>
                          </a:solidFill>
                          <a:latin typeface="Segoe UI"/>
                          <a:ea typeface="游ゴシック"/>
                        </a:defRPr>
                      </a:lvl1pPr>
                      <a:lvl2pPr marL="342900" algn="l" defTabSz="685800" rtl="0" eaLnBrk="1" latinLnBrk="0" hangingPunct="1">
                        <a:defRPr kumimoji="1" sz="1350" b="1" kern="1200">
                          <a:solidFill>
                            <a:schemeClr val="lt1"/>
                          </a:solidFill>
                          <a:latin typeface="Segoe UI"/>
                          <a:ea typeface="游ゴシック"/>
                        </a:defRPr>
                      </a:lvl2pPr>
                      <a:lvl3pPr marL="685800" algn="l" defTabSz="685800" rtl="0" eaLnBrk="1" latinLnBrk="0" hangingPunct="1">
                        <a:defRPr kumimoji="1" sz="1350" b="1" kern="1200">
                          <a:solidFill>
                            <a:schemeClr val="lt1"/>
                          </a:solidFill>
                          <a:latin typeface="Segoe UI"/>
                          <a:ea typeface="游ゴシック"/>
                        </a:defRPr>
                      </a:lvl3pPr>
                      <a:lvl4pPr marL="1028700" algn="l" defTabSz="685800" rtl="0" eaLnBrk="1" latinLnBrk="0" hangingPunct="1">
                        <a:defRPr kumimoji="1" sz="1350" b="1" kern="1200">
                          <a:solidFill>
                            <a:schemeClr val="lt1"/>
                          </a:solidFill>
                          <a:latin typeface="Segoe UI"/>
                          <a:ea typeface="游ゴシック"/>
                        </a:defRPr>
                      </a:lvl4pPr>
                      <a:lvl5pPr marL="1371600" algn="l" defTabSz="685800" rtl="0" eaLnBrk="1" latinLnBrk="0" hangingPunct="1">
                        <a:defRPr kumimoji="1" sz="1350" b="1" kern="1200">
                          <a:solidFill>
                            <a:schemeClr val="lt1"/>
                          </a:solidFill>
                          <a:latin typeface="Segoe UI"/>
                          <a:ea typeface="游ゴシック"/>
                        </a:defRPr>
                      </a:lvl5pPr>
                      <a:lvl6pPr marL="1714500" algn="l" defTabSz="685800" rtl="0" eaLnBrk="1" latinLnBrk="0" hangingPunct="1">
                        <a:defRPr kumimoji="1" sz="1350" b="1" kern="1200">
                          <a:solidFill>
                            <a:schemeClr val="lt1"/>
                          </a:solidFill>
                          <a:latin typeface="Segoe UI"/>
                          <a:ea typeface="游ゴシック"/>
                        </a:defRPr>
                      </a:lvl6pPr>
                      <a:lvl7pPr marL="2057400" algn="l" defTabSz="685800" rtl="0" eaLnBrk="1" latinLnBrk="0" hangingPunct="1">
                        <a:defRPr kumimoji="1" sz="1350" b="1" kern="1200">
                          <a:solidFill>
                            <a:schemeClr val="lt1"/>
                          </a:solidFill>
                          <a:latin typeface="Segoe UI"/>
                          <a:ea typeface="游ゴシック"/>
                        </a:defRPr>
                      </a:lvl7pPr>
                      <a:lvl8pPr marL="2400300" algn="l" defTabSz="685800" rtl="0" eaLnBrk="1" latinLnBrk="0" hangingPunct="1">
                        <a:defRPr kumimoji="1" sz="1350" b="1" kern="1200">
                          <a:solidFill>
                            <a:schemeClr val="lt1"/>
                          </a:solidFill>
                          <a:latin typeface="Segoe UI"/>
                          <a:ea typeface="游ゴシック"/>
                        </a:defRPr>
                      </a:lvl8pPr>
                      <a:lvl9pPr marL="2743200" algn="l" defTabSz="685800" rtl="0" eaLnBrk="1" latinLnBrk="0" hangingPunct="1">
                        <a:defRPr kumimoji="1" sz="1350" b="1" kern="1200">
                          <a:solidFill>
                            <a:schemeClr val="lt1"/>
                          </a:solidFill>
                          <a:latin typeface="Segoe UI"/>
                          <a:ea typeface="游ゴシック"/>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dirty="0" err="1">
                          <a:solidFill>
                            <a:schemeClr val="tx1"/>
                          </a:solidFill>
                        </a:rPr>
                        <a:t>SiC</a:t>
                      </a:r>
                      <a:endParaRPr kumimoji="1" lang="en-US" altLang="ja-JP" sz="140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dirty="0">
                          <a:solidFill>
                            <a:schemeClr val="tx1"/>
                          </a:solidFill>
                        </a:rPr>
                        <a:t>ABLA</a:t>
                      </a: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7372663"/>
                  </a:ext>
                </a:extLst>
              </a:tr>
              <a:tr h="370840">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r>
                        <a:rPr kumimoji="1" lang="en-US" altLang="ja-JP" sz="1400" dirty="0"/>
                        <a:t>Proton 1MW</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pPr algn="r"/>
                      <a:r>
                        <a:rPr kumimoji="1" lang="en-US" altLang="ja-JP" sz="1400" dirty="0"/>
                        <a:t>2e15</a:t>
                      </a:r>
                      <a:endParaRPr kumimoji="1" lang="ja-JP" alt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pPr algn="r"/>
                      <a:r>
                        <a:rPr kumimoji="1" lang="en-US" altLang="ja-JP" sz="1400" dirty="0"/>
                        <a:t>2e15</a:t>
                      </a: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27577979"/>
                  </a:ext>
                </a:extLst>
              </a:tr>
              <a:tr h="370840">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r>
                        <a:rPr kumimoji="1" lang="en-US" altLang="ja-JP" sz="1400" dirty="0"/>
                        <a:t>Surface μ (4π)</a:t>
                      </a:r>
                      <a:endParaRPr lang="ja-JP" altLang="en-US" sz="1400" baseline="30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pPr algn="r"/>
                      <a:r>
                        <a:rPr lang="en-US" altLang="ja-JP" sz="1400" dirty="0"/>
                        <a:t>5.58e10</a:t>
                      </a:r>
                      <a:endParaRPr lang="ja-JP" alt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pPr algn="r"/>
                      <a:r>
                        <a:rPr kumimoji="1" lang="en-US" altLang="ja-JP" sz="1400" dirty="0"/>
                        <a:t>8.50e10</a:t>
                      </a: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91175574"/>
                  </a:ext>
                </a:extLst>
              </a:tr>
              <a:tr h="370840">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r>
                        <a:rPr kumimoji="1" lang="en-US" altLang="ja-JP" sz="1400" dirty="0"/>
                        <a:t>hs1ent</a:t>
                      </a:r>
                      <a:endParaRPr lang="ja-JP"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pPr algn="r"/>
                      <a:r>
                        <a:rPr lang="en-US" altLang="ja-JP" sz="1400" dirty="0"/>
                        <a:t>6.25e8</a:t>
                      </a:r>
                      <a:endParaRPr lang="ja-JP" altLang="en-US"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pPr algn="r"/>
                      <a:r>
                        <a:rPr kumimoji="1" lang="en-US" altLang="ja-JP" sz="1400" dirty="0"/>
                        <a:t>9.93e8</a:t>
                      </a:r>
                      <a:endParaRPr kumimoji="1" lang="ja-JP" alt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74152240"/>
                  </a:ext>
                </a:extLst>
              </a:tr>
              <a:tr h="370840">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r>
                        <a:rPr kumimoji="1" lang="en-US" altLang="ja-JP" sz="1400" dirty="0"/>
                        <a:t>Focal point</a:t>
                      </a:r>
                      <a:endParaRPr kumimoji="1" lang="ja-JP" altLang="en-US" sz="1400" b="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pPr algn="r"/>
                      <a:r>
                        <a:rPr kumimoji="1" lang="en-US" altLang="ja-JP" sz="1400" dirty="0"/>
                        <a:t>1.62e8</a:t>
                      </a:r>
                      <a:endParaRPr kumimoji="1" lang="ja-JP" altLang="en-US" sz="1400" b="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685800" rtl="0" eaLnBrk="1" latinLnBrk="0" hangingPunct="1">
                        <a:defRPr kumimoji="1" sz="1350" kern="1200">
                          <a:solidFill>
                            <a:schemeClr val="dk1"/>
                          </a:solidFill>
                          <a:latin typeface="Segoe UI"/>
                          <a:ea typeface="游ゴシック"/>
                        </a:defRPr>
                      </a:lvl1pPr>
                      <a:lvl2pPr marL="342900" algn="l" defTabSz="685800" rtl="0" eaLnBrk="1" latinLnBrk="0" hangingPunct="1">
                        <a:defRPr kumimoji="1" sz="1350" kern="1200">
                          <a:solidFill>
                            <a:schemeClr val="dk1"/>
                          </a:solidFill>
                          <a:latin typeface="Segoe UI"/>
                          <a:ea typeface="游ゴシック"/>
                        </a:defRPr>
                      </a:lvl2pPr>
                      <a:lvl3pPr marL="685800" algn="l" defTabSz="685800" rtl="0" eaLnBrk="1" latinLnBrk="0" hangingPunct="1">
                        <a:defRPr kumimoji="1" sz="1350" kern="1200">
                          <a:solidFill>
                            <a:schemeClr val="dk1"/>
                          </a:solidFill>
                          <a:latin typeface="Segoe UI"/>
                          <a:ea typeface="游ゴシック"/>
                        </a:defRPr>
                      </a:lvl3pPr>
                      <a:lvl4pPr marL="1028700" algn="l" defTabSz="685800" rtl="0" eaLnBrk="1" latinLnBrk="0" hangingPunct="1">
                        <a:defRPr kumimoji="1" sz="1350" kern="1200">
                          <a:solidFill>
                            <a:schemeClr val="dk1"/>
                          </a:solidFill>
                          <a:latin typeface="Segoe UI"/>
                          <a:ea typeface="游ゴシック"/>
                        </a:defRPr>
                      </a:lvl4pPr>
                      <a:lvl5pPr marL="1371600" algn="l" defTabSz="685800" rtl="0" eaLnBrk="1" latinLnBrk="0" hangingPunct="1">
                        <a:defRPr kumimoji="1" sz="1350" kern="1200">
                          <a:solidFill>
                            <a:schemeClr val="dk1"/>
                          </a:solidFill>
                          <a:latin typeface="Segoe UI"/>
                          <a:ea typeface="游ゴシック"/>
                        </a:defRPr>
                      </a:lvl5pPr>
                      <a:lvl6pPr marL="1714500" algn="l" defTabSz="685800" rtl="0" eaLnBrk="1" latinLnBrk="0" hangingPunct="1">
                        <a:defRPr kumimoji="1" sz="1350" kern="1200">
                          <a:solidFill>
                            <a:schemeClr val="dk1"/>
                          </a:solidFill>
                          <a:latin typeface="Segoe UI"/>
                          <a:ea typeface="游ゴシック"/>
                        </a:defRPr>
                      </a:lvl6pPr>
                      <a:lvl7pPr marL="2057400" algn="l" defTabSz="685800" rtl="0" eaLnBrk="1" latinLnBrk="0" hangingPunct="1">
                        <a:defRPr kumimoji="1" sz="1350" kern="1200">
                          <a:solidFill>
                            <a:schemeClr val="dk1"/>
                          </a:solidFill>
                          <a:latin typeface="Segoe UI"/>
                          <a:ea typeface="游ゴシック"/>
                        </a:defRPr>
                      </a:lvl7pPr>
                      <a:lvl8pPr marL="2400300" algn="l" defTabSz="685800" rtl="0" eaLnBrk="1" latinLnBrk="0" hangingPunct="1">
                        <a:defRPr kumimoji="1" sz="1350" kern="1200">
                          <a:solidFill>
                            <a:schemeClr val="dk1"/>
                          </a:solidFill>
                          <a:latin typeface="Segoe UI"/>
                          <a:ea typeface="游ゴシック"/>
                        </a:defRPr>
                      </a:lvl8pPr>
                      <a:lvl9pPr marL="2743200" algn="l" defTabSz="685800" rtl="0" eaLnBrk="1" latinLnBrk="0" hangingPunct="1">
                        <a:defRPr kumimoji="1" sz="1350" kern="1200">
                          <a:solidFill>
                            <a:schemeClr val="dk1"/>
                          </a:solidFill>
                          <a:latin typeface="Segoe UI"/>
                          <a:ea typeface="游ゴシック"/>
                        </a:defRPr>
                      </a:lvl9pPr>
                    </a:lstStyle>
                    <a:p>
                      <a:pPr algn="r"/>
                      <a:r>
                        <a:rPr kumimoji="1" lang="en-US" altLang="ja-JP" sz="1400" dirty="0"/>
                        <a:t>2.75e8</a:t>
                      </a:r>
                      <a:endParaRPr kumimoji="1" lang="ja-JP" altLang="en-US" sz="14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0849311"/>
                  </a:ext>
                </a:extLst>
              </a:tr>
            </a:tbl>
          </a:graphicData>
        </a:graphic>
      </p:graphicFrame>
      <p:sp>
        <p:nvSpPr>
          <p:cNvPr id="38" name="テキスト ボックス 37">
            <a:extLst>
              <a:ext uri="{FF2B5EF4-FFF2-40B4-BE49-F238E27FC236}">
                <a16:creationId xmlns:a16="http://schemas.microsoft.com/office/drawing/2014/main" id="{F08BEE1A-5A66-42F9-B2D5-7A5A8D794B83}"/>
              </a:ext>
            </a:extLst>
          </p:cNvPr>
          <p:cNvSpPr txBox="1"/>
          <p:nvPr/>
        </p:nvSpPr>
        <p:spPr>
          <a:xfrm>
            <a:off x="7895113" y="4156266"/>
            <a:ext cx="1149482" cy="369332"/>
          </a:xfrm>
          <a:prstGeom prst="rect">
            <a:avLst/>
          </a:prstGeom>
          <a:noFill/>
        </p:spPr>
        <p:txBody>
          <a:bodyPr wrap="none" rtlCol="0">
            <a:spAutoFit/>
          </a:bodyPr>
          <a:lstStyle/>
          <a:p>
            <a:r>
              <a:rPr kumimoji="1" lang="en-US" altLang="ja-JP" dirty="0"/>
              <a:t>Rate [1/s]</a:t>
            </a:r>
            <a:endParaRPr kumimoji="1" lang="ja-JP" altLang="en-US" dirty="0"/>
          </a:p>
        </p:txBody>
      </p:sp>
      <p:pic>
        <p:nvPicPr>
          <p:cNvPr id="3" name="図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752729" y="289703"/>
            <a:ext cx="1976767" cy="3597324"/>
          </a:xfrm>
          <a:prstGeom prst="rect">
            <a:avLst/>
          </a:prstGeom>
        </p:spPr>
      </p:pic>
      <p:sp>
        <p:nvSpPr>
          <p:cNvPr id="6" name="正方形/長方形 5"/>
          <p:cNvSpPr/>
          <p:nvPr/>
        </p:nvSpPr>
        <p:spPr>
          <a:xfrm>
            <a:off x="7266742" y="6125372"/>
            <a:ext cx="1777853" cy="44292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979890" y="977514"/>
            <a:ext cx="5651654" cy="2554545"/>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t>Higher transport efficiency by </a:t>
            </a:r>
            <a:r>
              <a:rPr kumimoji="1" lang="en-US" altLang="ja-JP" sz="2000" dirty="0" err="1"/>
              <a:t>SiC</a:t>
            </a:r>
            <a:r>
              <a:rPr kumimoji="1" lang="en-US" altLang="ja-JP" sz="2000" dirty="0"/>
              <a:t> target material, which is denser than graphite. (1.8 vs 3.2 g/cc) </a:t>
            </a:r>
          </a:p>
          <a:p>
            <a:pPr marL="342900" indent="-342900">
              <a:buFont typeface="Wingdings" panose="05000000000000000000" pitchFamily="2" charset="2"/>
              <a:buChar char="l"/>
            </a:pPr>
            <a:r>
              <a:rPr kumimoji="1" lang="en-US" altLang="ja-JP" sz="2000" dirty="0"/>
              <a:t>For </a:t>
            </a:r>
            <a:r>
              <a:rPr kumimoji="1" lang="en-US" altLang="ja-JP" sz="2000" dirty="0" err="1"/>
              <a:t>DeeMe</a:t>
            </a:r>
            <a:r>
              <a:rPr kumimoji="1" lang="en-US" altLang="ja-JP" sz="2000" dirty="0"/>
              <a:t>, 6 times larger efficiency can be expected.</a:t>
            </a:r>
          </a:p>
          <a:p>
            <a:pPr marL="342900" indent="-342900">
              <a:buFont typeface="Wingdings" panose="05000000000000000000" pitchFamily="2" charset="2"/>
              <a:buChar char="l"/>
            </a:pPr>
            <a:r>
              <a:rPr kumimoji="1" lang="en-US" altLang="ja-JP" sz="2000" dirty="0"/>
              <a:t>Beamline simulation for H line J-PARC, MLF through G4 beamline by T. Yamazaki</a:t>
            </a:r>
          </a:p>
          <a:p>
            <a:pPr marL="342900" indent="-342900">
              <a:buFont typeface="Wingdings" panose="05000000000000000000" pitchFamily="2" charset="2"/>
              <a:buChar char="l"/>
            </a:pPr>
            <a:r>
              <a:rPr kumimoji="1" lang="en-US" altLang="ja-JP" sz="2000" dirty="0"/>
              <a:t>1.7 times larger surface-muon-yield at H-line experimental area.</a:t>
            </a:r>
            <a:endParaRPr kumimoji="1" lang="ja-JP" altLang="en-US" sz="2000" dirty="0"/>
          </a:p>
        </p:txBody>
      </p:sp>
      <p:pic>
        <p:nvPicPr>
          <p:cNvPr id="59" name="図 58">
            <a:extLst>
              <a:ext uri="{FF2B5EF4-FFF2-40B4-BE49-F238E27FC236}">
                <a16:creationId xmlns:a16="http://schemas.microsoft.com/office/drawing/2014/main" id="{F755B4FA-868C-4136-B1BB-60D2AAD0AB76}"/>
              </a:ext>
            </a:extLst>
          </p:cNvPr>
          <p:cNvPicPr>
            <a:picLocks noChangeAspect="1"/>
          </p:cNvPicPr>
          <p:nvPr/>
        </p:nvPicPr>
        <p:blipFill>
          <a:blip r:embed="rId3"/>
          <a:stretch>
            <a:fillRect/>
          </a:stretch>
        </p:blipFill>
        <p:spPr>
          <a:xfrm>
            <a:off x="859168" y="3579877"/>
            <a:ext cx="2313747" cy="1357204"/>
          </a:xfrm>
          <a:prstGeom prst="rect">
            <a:avLst/>
          </a:prstGeom>
        </p:spPr>
      </p:pic>
      <p:pic>
        <p:nvPicPr>
          <p:cNvPr id="60" name="図 59">
            <a:extLst>
              <a:ext uri="{FF2B5EF4-FFF2-40B4-BE49-F238E27FC236}">
                <a16:creationId xmlns:a16="http://schemas.microsoft.com/office/drawing/2014/main" id="{A09AACEC-4D23-4E64-993D-E6C16595E1D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345385" y="3552717"/>
            <a:ext cx="2106971" cy="1384364"/>
          </a:xfrm>
          <a:prstGeom prst="rect">
            <a:avLst/>
          </a:prstGeom>
        </p:spPr>
      </p:pic>
      <p:sp>
        <p:nvSpPr>
          <p:cNvPr id="61" name="テキスト ボックス 60">
            <a:extLst>
              <a:ext uri="{FF2B5EF4-FFF2-40B4-BE49-F238E27FC236}">
                <a16:creationId xmlns:a16="http://schemas.microsoft.com/office/drawing/2014/main" id="{CD09769A-F40A-4ABA-A247-EE10F3B284D2}"/>
              </a:ext>
            </a:extLst>
          </p:cNvPr>
          <p:cNvSpPr txBox="1"/>
          <p:nvPr/>
        </p:nvSpPr>
        <p:spPr>
          <a:xfrm>
            <a:off x="544069" y="3675512"/>
            <a:ext cx="1263487" cy="307777"/>
          </a:xfrm>
          <a:prstGeom prst="rect">
            <a:avLst/>
          </a:prstGeom>
          <a:solidFill>
            <a:srgbClr val="FFFFFF"/>
          </a:solidFill>
          <a:ln>
            <a:solidFill>
              <a:srgbClr val="2C2C2C"/>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0" i="0" u="none" strike="noStrike" kern="0" cap="none" spc="0" normalizeH="0" baseline="0" noProof="0" dirty="0">
                <a:ln>
                  <a:noFill/>
                </a:ln>
                <a:effectLst/>
                <a:uLnTx/>
                <a:uFillTx/>
                <a:latin typeface="Corbel" panose="020B0503020204020204"/>
                <a:ea typeface="ＭＳ ゴシック" panose="020B0609070205080204" pitchFamily="49" charset="-128"/>
              </a:rPr>
              <a:t>Monolithic </a:t>
            </a:r>
            <a:r>
              <a:rPr kumimoji="1" lang="en-US" altLang="ja-JP" sz="1400" b="0" i="0" u="none" strike="noStrike" kern="0" cap="none" spc="0" normalizeH="0" baseline="0" noProof="0" dirty="0" err="1">
                <a:ln>
                  <a:noFill/>
                </a:ln>
                <a:effectLst/>
                <a:uLnTx/>
                <a:uFillTx/>
                <a:latin typeface="Corbel" panose="020B0503020204020204"/>
                <a:ea typeface="ＭＳ ゴシック" panose="020B0609070205080204" pitchFamily="49" charset="-128"/>
              </a:rPr>
              <a:t>SiC</a:t>
            </a:r>
            <a:endParaRPr kumimoji="1" lang="ja-JP" altLang="en-US" sz="1400" b="0" i="0" u="none" strike="noStrike" kern="0" cap="none" spc="0" normalizeH="0" baseline="0" noProof="0" dirty="0">
              <a:ln>
                <a:noFill/>
              </a:ln>
              <a:effectLst/>
              <a:uLnTx/>
              <a:uFillTx/>
              <a:latin typeface="Corbel" panose="020B0503020204020204"/>
              <a:ea typeface="ＭＳ ゴシック" panose="020B0609070205080204" pitchFamily="49" charset="-128"/>
            </a:endParaRPr>
          </a:p>
        </p:txBody>
      </p:sp>
      <p:sp>
        <p:nvSpPr>
          <p:cNvPr id="62" name="テキスト ボックス 61">
            <a:extLst>
              <a:ext uri="{FF2B5EF4-FFF2-40B4-BE49-F238E27FC236}">
                <a16:creationId xmlns:a16="http://schemas.microsoft.com/office/drawing/2014/main" id="{52A55643-AC51-4C8B-919D-CE5430FC4628}"/>
              </a:ext>
            </a:extLst>
          </p:cNvPr>
          <p:cNvSpPr txBox="1"/>
          <p:nvPr/>
        </p:nvSpPr>
        <p:spPr>
          <a:xfrm>
            <a:off x="3111312" y="3983289"/>
            <a:ext cx="965329" cy="523220"/>
          </a:xfrm>
          <a:prstGeom prst="rect">
            <a:avLst/>
          </a:prstGeom>
          <a:solidFill>
            <a:srgbClr val="FFFFFF"/>
          </a:solidFill>
          <a:ln>
            <a:solidFill>
              <a:srgbClr val="2C2C2C"/>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0" i="0" u="none" strike="noStrike" kern="0" cap="none" spc="0" normalizeH="0" baseline="0" noProof="0" dirty="0" err="1">
                <a:ln>
                  <a:noFill/>
                </a:ln>
                <a:effectLst/>
                <a:uLnTx/>
                <a:uFillTx/>
                <a:latin typeface="Corbel" panose="020B0503020204020204"/>
                <a:ea typeface="ＭＳ ゴシック" panose="020B0609070205080204" pitchFamily="49" charset="-128"/>
              </a:rPr>
              <a:t>SiC</a:t>
            </a:r>
            <a:r>
              <a:rPr kumimoji="1" lang="en-US" altLang="ja-JP" sz="1400" b="0" i="0" u="none" strike="noStrike" kern="0" cap="none" spc="0" normalizeH="0" baseline="0" noProof="0" dirty="0">
                <a:ln>
                  <a:noFill/>
                </a:ln>
                <a:effectLst/>
                <a:uLnTx/>
                <a:uFillTx/>
                <a:latin typeface="Corbel" panose="020B0503020204020204"/>
                <a:ea typeface="ＭＳ ゴシック" panose="020B0609070205080204" pitchFamily="49" charset="-128"/>
              </a:rPr>
              <a:t>/</a:t>
            </a:r>
            <a:r>
              <a:rPr kumimoji="1" lang="en-US" altLang="ja-JP" sz="1400" b="0" i="0" u="none" strike="noStrike" kern="0" cap="none" spc="0" normalizeH="0" baseline="0" noProof="0" dirty="0" err="1">
                <a:ln>
                  <a:noFill/>
                </a:ln>
                <a:effectLst/>
                <a:uLnTx/>
                <a:uFillTx/>
                <a:latin typeface="Corbel" panose="020B0503020204020204"/>
                <a:ea typeface="ＭＳ ゴシック" panose="020B0609070205080204" pitchFamily="49" charset="-128"/>
              </a:rPr>
              <a:t>SiC</a:t>
            </a:r>
            <a:endParaRPr kumimoji="1" lang="en-US" altLang="ja-JP" sz="1400" b="0" i="0" u="none" strike="noStrike" kern="0" cap="none" spc="0" normalizeH="0" baseline="0" noProof="0" dirty="0">
              <a:ln>
                <a:noFill/>
              </a:ln>
              <a:effectLst/>
              <a:uLnTx/>
              <a:uFillTx/>
              <a:latin typeface="Corbel" panose="020B0503020204020204"/>
              <a:ea typeface="ＭＳ ゴシック" panose="020B0609070205080204" pitchFamily="49"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0" i="0" u="none" strike="noStrike" kern="0" cap="none" spc="0" normalizeH="0" baseline="0" noProof="0" dirty="0">
                <a:ln>
                  <a:noFill/>
                </a:ln>
                <a:effectLst/>
                <a:uLnTx/>
                <a:uFillTx/>
                <a:latin typeface="Corbel" panose="020B0503020204020204"/>
                <a:ea typeface="ＭＳ ゴシック" panose="020B0609070205080204" pitchFamily="49" charset="-128"/>
              </a:rPr>
              <a:t>composite</a:t>
            </a:r>
            <a:endParaRPr kumimoji="1" lang="ja-JP" altLang="en-US" sz="1400" b="0" i="0" u="none" strike="noStrike" kern="0" cap="none" spc="0" normalizeH="0" baseline="0" noProof="0" dirty="0">
              <a:ln>
                <a:noFill/>
              </a:ln>
              <a:effectLst/>
              <a:uLnTx/>
              <a:uFillTx/>
              <a:latin typeface="Corbel" panose="020B0503020204020204"/>
              <a:ea typeface="ＭＳ ゴシック" panose="020B0609070205080204" pitchFamily="49" charset="-128"/>
            </a:endParaRPr>
          </a:p>
        </p:txBody>
      </p:sp>
      <p:sp>
        <p:nvSpPr>
          <p:cNvPr id="12" name="テキスト ボックス 11">
            <a:extLst>
              <a:ext uri="{FF2B5EF4-FFF2-40B4-BE49-F238E27FC236}">
                <a16:creationId xmlns:a16="http://schemas.microsoft.com/office/drawing/2014/main" id="{CFD0F965-B48F-4971-B7D1-40A8649E785B}"/>
              </a:ext>
            </a:extLst>
          </p:cNvPr>
          <p:cNvSpPr txBox="1"/>
          <p:nvPr/>
        </p:nvSpPr>
        <p:spPr>
          <a:xfrm>
            <a:off x="844148" y="4937081"/>
            <a:ext cx="5126939" cy="2001520"/>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t>Monolithic Silicon Carbide cannot be used as target material, because it is brittle.</a:t>
            </a:r>
          </a:p>
          <a:p>
            <a:pPr marL="342900" indent="-342900">
              <a:buFont typeface="Wingdings" panose="05000000000000000000" pitchFamily="2" charset="2"/>
              <a:buChar char="l"/>
            </a:pPr>
            <a:r>
              <a:rPr kumimoji="1" lang="en-US" altLang="ja-JP" sz="2000" dirty="0"/>
              <a:t>NITE-</a:t>
            </a:r>
            <a:r>
              <a:rPr kumimoji="1" lang="en-US" altLang="ja-JP" sz="2000" dirty="0" err="1"/>
              <a:t>SiC</a:t>
            </a:r>
            <a:r>
              <a:rPr kumimoji="1" lang="en-US" altLang="ja-JP" sz="2000" dirty="0"/>
              <a:t>/</a:t>
            </a:r>
            <a:r>
              <a:rPr kumimoji="1" lang="en-US" altLang="ja-JP" sz="2000" dirty="0" err="1"/>
              <a:t>SiC</a:t>
            </a:r>
            <a:r>
              <a:rPr kumimoji="1" lang="en-US" altLang="ja-JP" sz="2000" dirty="0"/>
              <a:t>: developed at </a:t>
            </a:r>
            <a:r>
              <a:rPr kumimoji="1" lang="en-US" altLang="ja-JP" sz="2000" dirty="0" err="1"/>
              <a:t>Muroran</a:t>
            </a:r>
            <a:r>
              <a:rPr kumimoji="1" lang="en-US" altLang="ja-JP" sz="2000" dirty="0"/>
              <a:t> Institute of Technology for fusion material</a:t>
            </a:r>
          </a:p>
          <a:p>
            <a:pPr marL="342900" indent="-342900">
              <a:buFont typeface="Wingdings" panose="05000000000000000000" pitchFamily="2" charset="2"/>
              <a:buChar char="l"/>
            </a:pPr>
            <a:r>
              <a:rPr kumimoji="1" lang="en-US" altLang="ja-JP" sz="2000" dirty="0"/>
              <a:t>Pseudo-ductility to disturb the propagation of crack</a:t>
            </a:r>
          </a:p>
        </p:txBody>
      </p:sp>
      <p:sp>
        <p:nvSpPr>
          <p:cNvPr id="15" name="スライド番号プレースホルダー 5">
            <a:extLst>
              <a:ext uri="{FF2B5EF4-FFF2-40B4-BE49-F238E27FC236}">
                <a16:creationId xmlns:a16="http://schemas.microsoft.com/office/drawing/2014/main" id="{82C68942-40CF-46E1-8846-B54F7E44CBEB}"/>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22</a:t>
            </a:fld>
            <a:endParaRPr kumimoji="1" lang="ja-JP" altLang="en-US" dirty="0">
              <a:solidFill>
                <a:schemeClr val="bg1"/>
              </a:solidFill>
            </a:endParaRPr>
          </a:p>
        </p:txBody>
      </p:sp>
    </p:spTree>
    <p:extLst>
      <p:ext uri="{BB962C8B-B14F-4D97-AF65-F5344CB8AC3E}">
        <p14:creationId xmlns:p14="http://schemas.microsoft.com/office/powerpoint/2010/main" val="7772728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23BB214-D002-41F9-8BC0-151B1ACD28F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05434" y="2549978"/>
            <a:ext cx="2378990" cy="1338182"/>
          </a:xfrm>
          <a:prstGeom prst="rect">
            <a:avLst/>
          </a:prstGeom>
        </p:spPr>
      </p:pic>
      <p:sp>
        <p:nvSpPr>
          <p:cNvPr id="2" name="タイトル 1">
            <a:extLst>
              <a:ext uri="{FF2B5EF4-FFF2-40B4-BE49-F238E27FC236}">
                <a16:creationId xmlns:a16="http://schemas.microsoft.com/office/drawing/2014/main" id="{E64EAC10-E022-4A78-AD39-D53CD3E976E1}"/>
              </a:ext>
            </a:extLst>
          </p:cNvPr>
          <p:cNvSpPr>
            <a:spLocks noGrp="1"/>
          </p:cNvSpPr>
          <p:nvPr>
            <p:ph type="title"/>
          </p:nvPr>
        </p:nvSpPr>
        <p:spPr>
          <a:xfrm>
            <a:off x="876070" y="90203"/>
            <a:ext cx="7787483" cy="1198347"/>
          </a:xfrm>
        </p:spPr>
        <p:txBody>
          <a:bodyPr>
            <a:normAutofit/>
          </a:bodyPr>
          <a:lstStyle/>
          <a:p>
            <a:r>
              <a:rPr kumimoji="1" lang="en-US" altLang="ja-JP" sz="3600" dirty="0"/>
              <a:t>Progress on NITE </a:t>
            </a:r>
            <a:r>
              <a:rPr kumimoji="1" lang="en-US" altLang="ja-JP" sz="3600" dirty="0" err="1"/>
              <a:t>SiC</a:t>
            </a:r>
            <a:r>
              <a:rPr kumimoji="1" lang="en-US" altLang="ja-JP" sz="3600" dirty="0"/>
              <a:t>/</a:t>
            </a:r>
            <a:r>
              <a:rPr kumimoji="1" lang="en-US" altLang="ja-JP" sz="3600" dirty="0" err="1"/>
              <a:t>SiC</a:t>
            </a:r>
            <a:r>
              <a:rPr kumimoji="1" lang="en-US" altLang="ja-JP" sz="3600" dirty="0"/>
              <a:t> </a:t>
            </a:r>
            <a:br>
              <a:rPr kumimoji="1" lang="en-US" altLang="ja-JP" sz="3600" dirty="0"/>
            </a:br>
            <a:r>
              <a:rPr kumimoji="1" lang="en-US" altLang="ja-JP" sz="3600" dirty="0"/>
              <a:t>as target material</a:t>
            </a:r>
            <a:endParaRPr kumimoji="1" lang="ja-JP" altLang="en-US" sz="3600" dirty="0"/>
          </a:p>
        </p:txBody>
      </p:sp>
      <p:sp>
        <p:nvSpPr>
          <p:cNvPr id="7" name="テキスト ボックス 6"/>
          <p:cNvSpPr txBox="1"/>
          <p:nvPr/>
        </p:nvSpPr>
        <p:spPr>
          <a:xfrm>
            <a:off x="876070" y="1113170"/>
            <a:ext cx="7666568" cy="14773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dirty="0"/>
              <a:t>392 MeV, 0.5 </a:t>
            </a:r>
            <a:r>
              <a:rPr kumimoji="1" lang="en-US" altLang="ja-JP" dirty="0">
                <a:latin typeface="Symbol" panose="05050102010706020507" pitchFamily="18" charset="2"/>
              </a:rPr>
              <a:t>m</a:t>
            </a:r>
            <a:r>
              <a:rPr kumimoji="1" lang="en-US" altLang="ja-JP" dirty="0"/>
              <a:t>A, 30 min. Proton-irradiation tests at RCNP, Osaka university</a:t>
            </a:r>
          </a:p>
          <a:p>
            <a:pPr marL="342900" indent="-342900">
              <a:buFont typeface="Wingdings" panose="05000000000000000000" pitchFamily="2" charset="2"/>
              <a:buChar char="l"/>
            </a:pPr>
            <a:r>
              <a:rPr kumimoji="1" lang="en-US" altLang="ja-JP" dirty="0"/>
              <a:t>Higher residual radiation dose (400 times higher dose than that of graphite after 1 year cooling)</a:t>
            </a:r>
          </a:p>
          <a:p>
            <a:pPr marL="342900" indent="-342900">
              <a:buFont typeface="Wingdings" panose="05000000000000000000" pitchFamily="2" charset="2"/>
              <a:buChar char="l"/>
            </a:pPr>
            <a:r>
              <a:rPr kumimoji="1" lang="en-US" altLang="ja-JP" dirty="0"/>
              <a:t>Tritium emission of NITE-</a:t>
            </a:r>
            <a:r>
              <a:rPr kumimoji="1" lang="en-US" altLang="ja-JP" dirty="0" err="1"/>
              <a:t>SiC</a:t>
            </a:r>
            <a:r>
              <a:rPr kumimoji="1" lang="en-US" altLang="ja-JP" dirty="0"/>
              <a:t>/</a:t>
            </a:r>
            <a:r>
              <a:rPr kumimoji="1" lang="en-US" altLang="ja-JP" dirty="0" err="1"/>
              <a:t>SiC</a:t>
            </a:r>
            <a:r>
              <a:rPr kumimoji="1" lang="en-US" altLang="ja-JP" dirty="0"/>
              <a:t> is completely different from CVD-</a:t>
            </a:r>
            <a:r>
              <a:rPr kumimoji="1" lang="en-US" altLang="ja-JP" dirty="0" err="1"/>
              <a:t>SiC</a:t>
            </a:r>
            <a:r>
              <a:rPr kumimoji="1" lang="en-US" altLang="ja-JP" dirty="0"/>
              <a:t>, probably, because of the effect of graphite matrix.</a:t>
            </a:r>
            <a:endParaRPr kumimoji="1" lang="ja-JP" altLang="en-US" dirty="0"/>
          </a:p>
        </p:txBody>
      </p:sp>
      <p:pic>
        <p:nvPicPr>
          <p:cNvPr id="6" name="図 5" descr="室内, 台所, 天井, 床 が含まれている画像&#10;&#10;非常に高い精度で生成された説明">
            <a:extLst>
              <a:ext uri="{FF2B5EF4-FFF2-40B4-BE49-F238E27FC236}">
                <a16:creationId xmlns:a16="http://schemas.microsoft.com/office/drawing/2014/main" id="{7E8369B9-50DE-4A47-BF59-DE8C0260A01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25061" y="2662623"/>
            <a:ext cx="3036277" cy="1458837"/>
          </a:xfrm>
          <a:prstGeom prst="rect">
            <a:avLst/>
          </a:prstGeom>
        </p:spPr>
      </p:pic>
      <p:sp>
        <p:nvSpPr>
          <p:cNvPr id="8" name="テキスト ボックス 7">
            <a:extLst>
              <a:ext uri="{FF2B5EF4-FFF2-40B4-BE49-F238E27FC236}">
                <a16:creationId xmlns:a16="http://schemas.microsoft.com/office/drawing/2014/main" id="{1AFE3919-DABF-4351-A677-7621B0FC08E4}"/>
              </a:ext>
            </a:extLst>
          </p:cNvPr>
          <p:cNvSpPr txBox="1"/>
          <p:nvPr/>
        </p:nvSpPr>
        <p:spPr>
          <a:xfrm>
            <a:off x="511730" y="3936240"/>
            <a:ext cx="2863284" cy="307777"/>
          </a:xfrm>
          <a:prstGeom prst="rect">
            <a:avLst/>
          </a:prstGeom>
          <a:solidFill>
            <a:srgbClr val="FFFFFF"/>
          </a:solidFill>
          <a:ln>
            <a:solidFill>
              <a:schemeClr val="tx1"/>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0" i="0" u="none" strike="noStrike" kern="0" cap="none" spc="0" normalizeH="0" baseline="0" noProof="0" dirty="0">
                <a:ln>
                  <a:noFill/>
                </a:ln>
                <a:solidFill>
                  <a:srgbClr val="2C2C2C"/>
                </a:solidFill>
                <a:effectLst/>
                <a:uLnTx/>
                <a:uFillTx/>
                <a:latin typeface="Corbel" panose="020B0503020204020204"/>
                <a:ea typeface="ＭＳ ゴシック" panose="020B0609070205080204" pitchFamily="49" charset="-128"/>
              </a:rPr>
              <a:t>Sample holder at the irradiation</a:t>
            </a:r>
            <a:r>
              <a:rPr kumimoji="1" lang="en-US" altLang="ja-JP" sz="1400" b="0" i="0" u="none" strike="noStrike" kern="0" cap="none" spc="0" normalizeH="0" noProof="0" dirty="0">
                <a:ln>
                  <a:noFill/>
                </a:ln>
                <a:solidFill>
                  <a:srgbClr val="2C2C2C"/>
                </a:solidFill>
                <a:effectLst/>
                <a:uLnTx/>
                <a:uFillTx/>
                <a:latin typeface="Corbel" panose="020B0503020204020204"/>
                <a:ea typeface="ＭＳ ゴシック" panose="020B0609070205080204" pitchFamily="49" charset="-128"/>
              </a:rPr>
              <a:t> test</a:t>
            </a:r>
            <a:endParaRPr kumimoji="1" lang="en-US" altLang="ja-JP" sz="1400" b="0" i="0" u="none" strike="noStrike" kern="0" cap="none" spc="0" normalizeH="0" baseline="0" noProof="0" dirty="0">
              <a:ln>
                <a:noFill/>
              </a:ln>
              <a:solidFill>
                <a:srgbClr val="2C2C2C"/>
              </a:solidFill>
              <a:effectLst/>
              <a:uLnTx/>
              <a:uFillTx/>
              <a:latin typeface="Corbel" panose="020B0503020204020204"/>
              <a:ea typeface="ＭＳ ゴシック" panose="020B0609070205080204" pitchFamily="49" charset="-128"/>
            </a:endParaRPr>
          </a:p>
        </p:txBody>
      </p:sp>
      <p:pic>
        <p:nvPicPr>
          <p:cNvPr id="3" name="図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58682" y="4265708"/>
            <a:ext cx="3665837" cy="2062033"/>
          </a:xfrm>
          <a:prstGeom prst="rect">
            <a:avLst/>
          </a:prstGeom>
        </p:spPr>
      </p:pic>
      <p:sp>
        <p:nvSpPr>
          <p:cNvPr id="10" name="テキスト ボックス 9">
            <a:extLst>
              <a:ext uri="{FF2B5EF4-FFF2-40B4-BE49-F238E27FC236}">
                <a16:creationId xmlns:a16="http://schemas.microsoft.com/office/drawing/2014/main" id="{1AFE3919-DABF-4351-A677-7621B0FC08E4}"/>
              </a:ext>
            </a:extLst>
          </p:cNvPr>
          <p:cNvSpPr txBox="1"/>
          <p:nvPr/>
        </p:nvSpPr>
        <p:spPr>
          <a:xfrm>
            <a:off x="472488" y="6228410"/>
            <a:ext cx="4099512" cy="523220"/>
          </a:xfrm>
          <a:prstGeom prst="rect">
            <a:avLst/>
          </a:prstGeom>
          <a:solidFill>
            <a:srgbClr val="FFFFFF"/>
          </a:solidFill>
          <a:ln>
            <a:solidFill>
              <a:schemeClr val="tx1"/>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0" i="0" u="none" strike="noStrike" kern="0" cap="none" spc="0" normalizeH="0" baseline="0" noProof="0" dirty="0">
                <a:ln>
                  <a:noFill/>
                </a:ln>
                <a:solidFill>
                  <a:srgbClr val="2C2C2C"/>
                </a:solidFill>
                <a:effectLst/>
                <a:uLnTx/>
                <a:uFillTx/>
                <a:latin typeface="Corbel" panose="020B0503020204020204"/>
                <a:ea typeface="ＭＳ ゴシック" panose="020B0609070205080204" pitchFamily="49" charset="-128"/>
              </a:rPr>
              <a:t>Two tube furnace and 3H traps, which can distinguish HT</a:t>
            </a:r>
            <a:r>
              <a:rPr kumimoji="1" lang="en-US" altLang="ja-JP" sz="1400" b="0" i="0" u="none" strike="noStrike" kern="0" cap="none" spc="0" normalizeH="0" noProof="0" dirty="0">
                <a:ln>
                  <a:noFill/>
                </a:ln>
                <a:solidFill>
                  <a:srgbClr val="2C2C2C"/>
                </a:solidFill>
                <a:effectLst/>
                <a:uLnTx/>
                <a:uFillTx/>
                <a:latin typeface="Corbel" panose="020B0503020204020204"/>
                <a:ea typeface="ＭＳ ゴシック" panose="020B0609070205080204" pitchFamily="49" charset="-128"/>
              </a:rPr>
              <a:t> with HTO.</a:t>
            </a:r>
            <a:endParaRPr kumimoji="1" lang="en-US" altLang="ja-JP" sz="1400" b="0" i="0" u="none" strike="noStrike" kern="0" cap="none" spc="0" normalizeH="0" baseline="0" noProof="0" dirty="0">
              <a:ln>
                <a:noFill/>
              </a:ln>
              <a:solidFill>
                <a:srgbClr val="2C2C2C"/>
              </a:solidFill>
              <a:effectLst/>
              <a:uLnTx/>
              <a:uFillTx/>
              <a:latin typeface="Corbel" panose="020B0503020204020204"/>
              <a:ea typeface="ＭＳ ゴシック" panose="020B0609070205080204" pitchFamily="49" charset="-128"/>
            </a:endParaRPr>
          </a:p>
        </p:txBody>
      </p:sp>
      <p:pic>
        <p:nvPicPr>
          <p:cNvPr id="11" name="図 10"/>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rot="5400000">
            <a:off x="4438703" y="2266895"/>
            <a:ext cx="1576522" cy="2215978"/>
          </a:xfrm>
          <a:prstGeom prst="rect">
            <a:avLst/>
          </a:prstGeom>
        </p:spPr>
      </p:pic>
      <p:sp>
        <p:nvSpPr>
          <p:cNvPr id="12" name="テキスト ボックス 11">
            <a:extLst>
              <a:ext uri="{FF2B5EF4-FFF2-40B4-BE49-F238E27FC236}">
                <a16:creationId xmlns:a16="http://schemas.microsoft.com/office/drawing/2014/main" id="{1AFE3919-DABF-4351-A677-7621B0FC08E4}"/>
              </a:ext>
            </a:extLst>
          </p:cNvPr>
          <p:cNvSpPr txBox="1"/>
          <p:nvPr/>
        </p:nvSpPr>
        <p:spPr>
          <a:xfrm>
            <a:off x="3974669" y="3885807"/>
            <a:ext cx="5080237" cy="307777"/>
          </a:xfrm>
          <a:prstGeom prst="rect">
            <a:avLst/>
          </a:prstGeom>
          <a:solidFill>
            <a:srgbClr val="FFFFFF"/>
          </a:solidFill>
          <a:ln>
            <a:solidFill>
              <a:schemeClr val="tx1"/>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0" i="0" u="none" strike="noStrike" kern="0" cap="none" spc="0" normalizeH="0" baseline="0" noProof="0" dirty="0">
                <a:ln>
                  <a:noFill/>
                </a:ln>
                <a:solidFill>
                  <a:srgbClr val="2C2C2C"/>
                </a:solidFill>
                <a:effectLst/>
                <a:uLnTx/>
                <a:uFillTx/>
                <a:latin typeface="Corbel" panose="020B0503020204020204"/>
                <a:ea typeface="ＭＳ ゴシック" panose="020B0609070205080204" pitchFamily="49" charset="-128"/>
              </a:rPr>
              <a:t>Measurement of residual radionuclides for validation of simulation</a:t>
            </a:r>
          </a:p>
        </p:txBody>
      </p:sp>
      <p:pic>
        <p:nvPicPr>
          <p:cNvPr id="5" name="図 4">
            <a:extLst>
              <a:ext uri="{FF2B5EF4-FFF2-40B4-BE49-F238E27FC236}">
                <a16:creationId xmlns:a16="http://schemas.microsoft.com/office/drawing/2014/main" id="{D39B0244-2404-4847-82B8-652831A13012}"/>
              </a:ext>
            </a:extLst>
          </p:cNvPr>
          <p:cNvPicPr>
            <a:picLocks noChangeAspect="1"/>
          </p:cNvPicPr>
          <p:nvPr/>
        </p:nvPicPr>
        <p:blipFill>
          <a:blip r:embed="rId6"/>
          <a:stretch>
            <a:fillRect/>
          </a:stretch>
        </p:blipFill>
        <p:spPr>
          <a:xfrm>
            <a:off x="4769811" y="4244017"/>
            <a:ext cx="3665838" cy="2616017"/>
          </a:xfrm>
          <a:prstGeom prst="rect">
            <a:avLst/>
          </a:prstGeom>
        </p:spPr>
      </p:pic>
      <p:sp>
        <p:nvSpPr>
          <p:cNvPr id="13" name="テキスト ボックス 12">
            <a:extLst>
              <a:ext uri="{FF2B5EF4-FFF2-40B4-BE49-F238E27FC236}">
                <a16:creationId xmlns:a16="http://schemas.microsoft.com/office/drawing/2014/main" id="{CC4920B3-5922-4B22-A268-157ADFB07F87}"/>
              </a:ext>
            </a:extLst>
          </p:cNvPr>
          <p:cNvSpPr txBox="1"/>
          <p:nvPr/>
        </p:nvSpPr>
        <p:spPr>
          <a:xfrm rot="20637260">
            <a:off x="5560457" y="5590941"/>
            <a:ext cx="1042273" cy="307777"/>
          </a:xfrm>
          <a:prstGeom prst="rect">
            <a:avLst/>
          </a:prstGeom>
          <a:solidFill>
            <a:srgbClr val="FFFFFF"/>
          </a:solidFill>
          <a:ln>
            <a:solidFill>
              <a:schemeClr val="tx1"/>
            </a:solid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0" i="0" u="none" strike="noStrike" kern="0" cap="none" spc="0" normalizeH="0" baseline="0" noProof="0" dirty="0">
                <a:ln>
                  <a:noFill/>
                </a:ln>
                <a:solidFill>
                  <a:srgbClr val="2C2C2C"/>
                </a:solidFill>
                <a:effectLst/>
                <a:uLnTx/>
                <a:uFillTx/>
                <a:latin typeface="Corbel" panose="020B0503020204020204"/>
                <a:ea typeface="ＭＳ ゴシック" panose="020B0609070205080204" pitchFamily="49" charset="-128"/>
              </a:rPr>
              <a:t>Preliminary</a:t>
            </a:r>
          </a:p>
        </p:txBody>
      </p:sp>
      <p:sp>
        <p:nvSpPr>
          <p:cNvPr id="15" name="スライド番号プレースホルダー 5">
            <a:extLst>
              <a:ext uri="{FF2B5EF4-FFF2-40B4-BE49-F238E27FC236}">
                <a16:creationId xmlns:a16="http://schemas.microsoft.com/office/drawing/2014/main" id="{678D9A8F-58D1-4073-8811-6D71D25D936B}"/>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23</a:t>
            </a:fld>
            <a:endParaRPr kumimoji="1" lang="ja-JP" altLang="en-US" dirty="0">
              <a:solidFill>
                <a:schemeClr val="bg1"/>
              </a:solidFill>
            </a:endParaRPr>
          </a:p>
        </p:txBody>
      </p:sp>
    </p:spTree>
    <p:extLst>
      <p:ext uri="{BB962C8B-B14F-4D97-AF65-F5344CB8AC3E}">
        <p14:creationId xmlns:p14="http://schemas.microsoft.com/office/powerpoint/2010/main" val="19149895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799438" y="2430585"/>
            <a:ext cx="3087488" cy="4377316"/>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873495" y="110102"/>
            <a:ext cx="6233223" cy="1666752"/>
          </a:xfrm>
        </p:spPr>
        <p:txBody>
          <a:bodyPr>
            <a:normAutofit/>
          </a:bodyPr>
          <a:lstStyle/>
          <a:p>
            <a:r>
              <a:rPr lang="en-US" altLang="ja-JP" sz="3600" dirty="0"/>
              <a:t>Thermal shock experiments at </a:t>
            </a:r>
            <a:r>
              <a:rPr lang="en-US" altLang="ja-JP" sz="3600" dirty="0" err="1"/>
              <a:t>HiRadMat</a:t>
            </a:r>
            <a:r>
              <a:rPr lang="en-US" altLang="ja-JP" sz="3600" dirty="0"/>
              <a:t>, HRT35</a:t>
            </a:r>
            <a:endParaRPr kumimoji="1" lang="ja-JP" altLang="en-US" sz="3600" dirty="0"/>
          </a:p>
        </p:txBody>
      </p:sp>
      <p:sp>
        <p:nvSpPr>
          <p:cNvPr id="25" name="コンテンツ プレースホルダー 2"/>
          <p:cNvSpPr>
            <a:spLocks noGrp="1"/>
          </p:cNvSpPr>
          <p:nvPr>
            <p:ph idx="1"/>
          </p:nvPr>
        </p:nvSpPr>
        <p:spPr>
          <a:xfrm>
            <a:off x="740972" y="1080666"/>
            <a:ext cx="8145954" cy="1683276"/>
          </a:xfrm>
        </p:spPr>
        <p:txBody>
          <a:bodyPr>
            <a:normAutofit lnSpcReduction="10000"/>
          </a:bodyPr>
          <a:lstStyle/>
          <a:p>
            <a:r>
              <a:rPr lang="es-ES" altLang="ja-JP" sz="1800" dirty="0"/>
              <a:t>To confirm the resistance to thermal shock resiatance</a:t>
            </a:r>
          </a:p>
          <a:p>
            <a:r>
              <a:rPr lang="es-ES" altLang="ja-JP" sz="1800" dirty="0"/>
              <a:t>NITE SiC/SiC was included in the experiments for </a:t>
            </a:r>
            <a:r>
              <a:rPr lang="en-US" altLang="ja-JP" sz="1800" dirty="0"/>
              <a:t>coated low-Z absorbing materials for the Target Dump Internal in August 2017.</a:t>
            </a:r>
            <a:r>
              <a:rPr lang="es-ES" altLang="ja-JP" sz="1800" dirty="0"/>
              <a:t> </a:t>
            </a:r>
          </a:p>
          <a:p>
            <a:r>
              <a:rPr lang="es-ES" altLang="ja-JP" sz="1800" dirty="0"/>
              <a:t>PIE testing conducted by </a:t>
            </a:r>
            <a:r>
              <a:rPr lang="es-ES" altLang="ja-JP" sz="1800" b="1" dirty="0"/>
              <a:t>J. Maestre C. Bahamonde and I. Lamas</a:t>
            </a:r>
            <a:r>
              <a:rPr lang="en-US" altLang="ja-JP" sz="1800" dirty="0"/>
              <a:t> (Results of PIE from Slides of IWSMT14 at Iwaki)</a:t>
            </a:r>
          </a:p>
        </p:txBody>
      </p:sp>
      <p:pic>
        <p:nvPicPr>
          <p:cNvPr id="18" name="図 17" descr="室内, 壁, 物体 が含まれている画像&#10;&#10;非常に高い精度で生成された説明">
            <a:extLst>
              <a:ext uri="{FF2B5EF4-FFF2-40B4-BE49-F238E27FC236}">
                <a16:creationId xmlns:a16="http://schemas.microsoft.com/office/drawing/2014/main" id="{D16BF689-74A5-46D0-BD4C-27FBC468980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662103" y="4599791"/>
            <a:ext cx="2580811" cy="1935608"/>
          </a:xfrm>
          <a:prstGeom prst="rect">
            <a:avLst/>
          </a:prstGeom>
        </p:spPr>
      </p:pic>
      <p:pic>
        <p:nvPicPr>
          <p:cNvPr id="19" name="図 18" descr="室内, 物体, 座っている が含まれている画像&#10;&#10;高い精度で生成された説明">
            <a:extLst>
              <a:ext uri="{FF2B5EF4-FFF2-40B4-BE49-F238E27FC236}">
                <a16:creationId xmlns:a16="http://schemas.microsoft.com/office/drawing/2014/main" id="{EA84B0FB-0174-4A3F-9497-D0BE5514251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73495" y="2792861"/>
            <a:ext cx="2158029" cy="1494885"/>
          </a:xfrm>
          <a:prstGeom prst="rect">
            <a:avLst/>
          </a:prstGeom>
        </p:spPr>
      </p:pic>
      <p:pic>
        <p:nvPicPr>
          <p:cNvPr id="20" name="図 19">
            <a:extLst>
              <a:ext uri="{FF2B5EF4-FFF2-40B4-BE49-F238E27FC236}">
                <a16:creationId xmlns:a16="http://schemas.microsoft.com/office/drawing/2014/main" id="{619D94DE-FC70-447B-B696-690C34F6400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114242" y="2792861"/>
            <a:ext cx="2500705" cy="3075643"/>
          </a:xfrm>
          <a:prstGeom prst="rect">
            <a:avLst/>
          </a:prstGeom>
        </p:spPr>
      </p:pic>
      <p:sp>
        <p:nvSpPr>
          <p:cNvPr id="21" name="正方形/長方形 20">
            <a:extLst>
              <a:ext uri="{FF2B5EF4-FFF2-40B4-BE49-F238E27FC236}">
                <a16:creationId xmlns:a16="http://schemas.microsoft.com/office/drawing/2014/main" id="{C0F70A14-E8DC-4CF3-91DD-599B02527025}"/>
              </a:ext>
            </a:extLst>
          </p:cNvPr>
          <p:cNvSpPr/>
          <p:nvPr/>
        </p:nvSpPr>
        <p:spPr bwMode="auto">
          <a:xfrm>
            <a:off x="4172150" y="4533975"/>
            <a:ext cx="828217" cy="626076"/>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281113" rtl="0" eaLnBrk="1" fontAlgn="base" latinLnBrk="0" hangingPunct="1">
              <a:lnSpc>
                <a:spcPct val="100000"/>
              </a:lnSpc>
              <a:spcBef>
                <a:spcPct val="0"/>
              </a:spcBef>
              <a:spcAft>
                <a:spcPct val="0"/>
              </a:spcAft>
              <a:buClrTx/>
              <a:buSzTx/>
              <a:buFontTx/>
              <a:buNone/>
              <a:tabLst/>
            </a:pPr>
            <a:endParaRPr kumimoji="1" lang="ja-JP" altLang="en-US" sz="2400" b="0" i="0" u="none" strike="noStrike" cap="none" normalizeH="0" baseline="0">
              <a:ln>
                <a:noFill/>
              </a:ln>
              <a:solidFill>
                <a:schemeClr val="tx1"/>
              </a:solidFill>
              <a:effectLst/>
              <a:latin typeface="Arial" charset="0"/>
              <a:ea typeface="ＭＳ Ｐゴシック" pitchFamily="50" charset="-128"/>
            </a:endParaRPr>
          </a:p>
        </p:txBody>
      </p:sp>
      <p:sp>
        <p:nvSpPr>
          <p:cNvPr id="22" name="テキスト ボックス 21"/>
          <p:cNvSpPr txBox="1"/>
          <p:nvPr/>
        </p:nvSpPr>
        <p:spPr>
          <a:xfrm>
            <a:off x="3114241" y="5952426"/>
            <a:ext cx="2685197" cy="738664"/>
          </a:xfrm>
          <a:prstGeom prst="rect">
            <a:avLst/>
          </a:prstGeom>
          <a:noFill/>
        </p:spPr>
        <p:txBody>
          <a:bodyPr wrap="square" rtlCol="0">
            <a:spAutoFit/>
          </a:bodyPr>
          <a:lstStyle/>
          <a:p>
            <a:r>
              <a:rPr kumimoji="1" lang="en-US" altLang="ja-JP" sz="1400" dirty="0"/>
              <a:t>Stripe-like damage was observed.</a:t>
            </a:r>
          </a:p>
          <a:p>
            <a:r>
              <a:rPr lang="en-US" altLang="ja-JP" sz="1400" kern="0" dirty="0"/>
              <a:t>440 GeV, 1.2E11 protons/pulse, Gaussian, </a:t>
            </a:r>
            <a:r>
              <a:rPr lang="en-US" altLang="ja-JP" sz="1400" kern="0" dirty="0">
                <a:latin typeface="Symbol" panose="05050102010706020507" pitchFamily="18" charset="2"/>
              </a:rPr>
              <a:t>s</a:t>
            </a:r>
            <a:r>
              <a:rPr lang="en-US" altLang="ja-JP" sz="1400" kern="0" dirty="0"/>
              <a:t>=0.3 mm.</a:t>
            </a:r>
            <a:endParaRPr lang="ja-JP" altLang="en-US" sz="1400" dirty="0"/>
          </a:p>
        </p:txBody>
      </p:sp>
      <p:pic>
        <p:nvPicPr>
          <p:cNvPr id="4" name="図 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308181" y="2516413"/>
            <a:ext cx="1781809" cy="1535398"/>
          </a:xfrm>
          <a:prstGeom prst="rect">
            <a:avLst/>
          </a:prstGeom>
        </p:spPr>
      </p:pic>
      <p:pic>
        <p:nvPicPr>
          <p:cNvPr id="6" name="図 5"/>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308181" y="4324445"/>
            <a:ext cx="1932569" cy="1439193"/>
          </a:xfrm>
          <a:prstGeom prst="rect">
            <a:avLst/>
          </a:prstGeom>
        </p:spPr>
      </p:pic>
      <p:sp>
        <p:nvSpPr>
          <p:cNvPr id="28" name="テキスト ボックス 27"/>
          <p:cNvSpPr txBox="1"/>
          <p:nvPr/>
        </p:nvSpPr>
        <p:spPr>
          <a:xfrm>
            <a:off x="6080108" y="5774662"/>
            <a:ext cx="2685197" cy="523220"/>
          </a:xfrm>
          <a:prstGeom prst="rect">
            <a:avLst/>
          </a:prstGeom>
          <a:noFill/>
        </p:spPr>
        <p:txBody>
          <a:bodyPr wrap="square" rtlCol="0">
            <a:spAutoFit/>
          </a:bodyPr>
          <a:lstStyle/>
          <a:p>
            <a:r>
              <a:rPr kumimoji="1" lang="en-US" altLang="ja-JP" sz="1400" dirty="0"/>
              <a:t>Results of SEM observation</a:t>
            </a:r>
          </a:p>
          <a:p>
            <a:r>
              <a:rPr kumimoji="1" lang="en-US" altLang="ja-JP" sz="1400" dirty="0"/>
              <a:t>(Top view, upstream, Deep impact)</a:t>
            </a:r>
            <a:endParaRPr lang="ja-JP" altLang="en-US" sz="1400" dirty="0"/>
          </a:p>
        </p:txBody>
      </p:sp>
      <p:sp>
        <p:nvSpPr>
          <p:cNvPr id="29" name="テキスト ボックス 28"/>
          <p:cNvSpPr txBox="1"/>
          <p:nvPr/>
        </p:nvSpPr>
        <p:spPr>
          <a:xfrm>
            <a:off x="6201729" y="4027770"/>
            <a:ext cx="2685197" cy="307777"/>
          </a:xfrm>
          <a:prstGeom prst="rect">
            <a:avLst/>
          </a:prstGeom>
          <a:noFill/>
        </p:spPr>
        <p:txBody>
          <a:bodyPr wrap="square" rtlCol="0">
            <a:spAutoFit/>
          </a:bodyPr>
          <a:lstStyle/>
          <a:p>
            <a:r>
              <a:rPr kumimoji="1" lang="en-US" altLang="ja-JP" sz="1400" dirty="0"/>
              <a:t>Temperature rise: 2100 K</a:t>
            </a:r>
            <a:endParaRPr lang="ja-JP" altLang="en-US" sz="1400" dirty="0"/>
          </a:p>
        </p:txBody>
      </p:sp>
      <p:sp>
        <p:nvSpPr>
          <p:cNvPr id="30" name="テキスト ボックス 29"/>
          <p:cNvSpPr txBox="1"/>
          <p:nvPr/>
        </p:nvSpPr>
        <p:spPr>
          <a:xfrm>
            <a:off x="6032018" y="6278081"/>
            <a:ext cx="2781375" cy="523220"/>
          </a:xfrm>
          <a:prstGeom prst="rect">
            <a:avLst/>
          </a:prstGeom>
          <a:noFill/>
        </p:spPr>
        <p:txBody>
          <a:bodyPr wrap="square" rtlCol="0">
            <a:spAutoFit/>
          </a:bodyPr>
          <a:lstStyle/>
          <a:p>
            <a:r>
              <a:rPr kumimoji="1" lang="en-US" altLang="ja-JP" sz="1400" u="sng" dirty="0"/>
              <a:t>Disturbance of crack propagation was observed.</a:t>
            </a:r>
            <a:endParaRPr lang="ja-JP" altLang="en-US" sz="1400" u="sng" dirty="0"/>
          </a:p>
        </p:txBody>
      </p:sp>
      <p:sp>
        <p:nvSpPr>
          <p:cNvPr id="17" name="スライド番号プレースホルダー 5">
            <a:extLst>
              <a:ext uri="{FF2B5EF4-FFF2-40B4-BE49-F238E27FC236}">
                <a16:creationId xmlns:a16="http://schemas.microsoft.com/office/drawing/2014/main" id="{5A289328-B37A-4060-9653-573ADB9AAAF2}"/>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24</a:t>
            </a:fld>
            <a:endParaRPr kumimoji="1" lang="ja-JP" altLang="en-US" dirty="0">
              <a:solidFill>
                <a:schemeClr val="bg1"/>
              </a:solidFill>
            </a:endParaRPr>
          </a:p>
        </p:txBody>
      </p:sp>
    </p:spTree>
    <p:extLst>
      <p:ext uri="{BB962C8B-B14F-4D97-AF65-F5344CB8AC3E}">
        <p14:creationId xmlns:p14="http://schemas.microsoft.com/office/powerpoint/2010/main" val="5355278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1BEBD4A-14A0-4491-9EF5-6E4A4DAF4F42}"/>
              </a:ext>
            </a:extLst>
          </p:cNvPr>
          <p:cNvSpPr>
            <a:spLocks noGrp="1"/>
          </p:cNvSpPr>
          <p:nvPr>
            <p:ph type="title"/>
          </p:nvPr>
        </p:nvSpPr>
        <p:spPr/>
        <p:txBody>
          <a:bodyPr>
            <a:normAutofit/>
          </a:bodyPr>
          <a:lstStyle/>
          <a:p>
            <a:r>
              <a:rPr kumimoji="1" lang="en-US" altLang="ja-JP" sz="4400" dirty="0"/>
              <a:t>Previous research at </a:t>
            </a:r>
            <a:r>
              <a:rPr kumimoji="1" lang="en-US" altLang="ja-JP" sz="4400" dirty="0" err="1"/>
              <a:t>HiRadMat</a:t>
            </a:r>
            <a:r>
              <a:rPr kumimoji="1" lang="en-US" altLang="ja-JP" sz="4400" dirty="0"/>
              <a:t> 3</a:t>
            </a:r>
            <a:endParaRPr kumimoji="1" lang="ja-JP" altLang="en-US" sz="4400" dirty="0"/>
          </a:p>
        </p:txBody>
      </p:sp>
      <p:sp>
        <p:nvSpPr>
          <p:cNvPr id="7" name="テキスト ボックス 6">
            <a:extLst>
              <a:ext uri="{FF2B5EF4-FFF2-40B4-BE49-F238E27FC236}">
                <a16:creationId xmlns:a16="http://schemas.microsoft.com/office/drawing/2014/main" id="{E160DBB0-5DDE-4C8B-97A4-F9BD5DBC121B}"/>
              </a:ext>
            </a:extLst>
          </p:cNvPr>
          <p:cNvSpPr txBox="1"/>
          <p:nvPr/>
        </p:nvSpPr>
        <p:spPr>
          <a:xfrm rot="20578735">
            <a:off x="2910899" y="1759277"/>
            <a:ext cx="5333511" cy="707886"/>
          </a:xfrm>
          <a:prstGeom prst="rect">
            <a:avLst/>
          </a:prstGeom>
          <a:noFill/>
        </p:spPr>
        <p:txBody>
          <a:bodyPr wrap="none" rtlCol="0">
            <a:spAutoFit/>
          </a:bodyPr>
          <a:lstStyle/>
          <a:p>
            <a:r>
              <a:rPr kumimoji="1" lang="en-US" altLang="ja-JP" sz="4000" dirty="0">
                <a:latin typeface="Bradley Hand ITC" panose="03070402050302030203" pitchFamily="66" charset="0"/>
              </a:rPr>
              <a:t>TFGR W-</a:t>
            </a:r>
            <a:r>
              <a:rPr kumimoji="1" lang="en-US" altLang="ja-JP" sz="4000" dirty="0" err="1">
                <a:latin typeface="Bradley Hand ITC" panose="03070402050302030203" pitchFamily="66" charset="0"/>
              </a:rPr>
              <a:t>TiC</a:t>
            </a:r>
            <a:r>
              <a:rPr kumimoji="1" lang="en-US" altLang="ja-JP" sz="4000" dirty="0">
                <a:latin typeface="Bradley Hand ITC" panose="03070402050302030203" pitchFamily="66" charset="0"/>
              </a:rPr>
              <a:t>, tungsten</a:t>
            </a:r>
            <a:endParaRPr kumimoji="1" lang="ja-JP" altLang="en-US" sz="4000" dirty="0">
              <a:latin typeface="Bradley Hand ITC" panose="03070402050302030203" pitchFamily="66" charset="0"/>
            </a:endParaRPr>
          </a:p>
        </p:txBody>
      </p:sp>
      <p:pic>
        <p:nvPicPr>
          <p:cNvPr id="5" name="Picture 2">
            <a:extLst>
              <a:ext uri="{FF2B5EF4-FFF2-40B4-BE49-F238E27FC236}">
                <a16:creationId xmlns:a16="http://schemas.microsoft.com/office/drawing/2014/main" id="{BA9BF291-CE05-4B3D-8011-092CA23EC5F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396398" y="249847"/>
            <a:ext cx="1414987" cy="456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図 5" descr="keklogo_blue.gif">
            <a:extLst>
              <a:ext uri="{FF2B5EF4-FFF2-40B4-BE49-F238E27FC236}">
                <a16:creationId xmlns:a16="http://schemas.microsoft.com/office/drawing/2014/main" id="{5C530140-C036-4E9E-A305-5EE82C5830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75448" y="6049065"/>
            <a:ext cx="976144" cy="559088"/>
          </a:xfrm>
          <a:prstGeom prst="rect">
            <a:avLst/>
          </a:prstGeom>
        </p:spPr>
      </p:pic>
      <p:sp>
        <p:nvSpPr>
          <p:cNvPr id="8" name="テキスト ボックス 7">
            <a:extLst>
              <a:ext uri="{FF2B5EF4-FFF2-40B4-BE49-F238E27FC236}">
                <a16:creationId xmlns:a16="http://schemas.microsoft.com/office/drawing/2014/main" id="{8FB1A43A-438C-48CB-A127-B3362426C10B}"/>
              </a:ext>
            </a:extLst>
          </p:cNvPr>
          <p:cNvSpPr txBox="1"/>
          <p:nvPr/>
        </p:nvSpPr>
        <p:spPr>
          <a:xfrm>
            <a:off x="1923048" y="5506179"/>
            <a:ext cx="5671122" cy="1200329"/>
          </a:xfrm>
          <a:prstGeom prst="rect">
            <a:avLst/>
          </a:prstGeom>
          <a:noFill/>
        </p:spPr>
        <p:txBody>
          <a:bodyPr wrap="square" rtlCol="0">
            <a:spAutoFit/>
          </a:bodyPr>
          <a:lstStyle/>
          <a:p>
            <a:r>
              <a:rPr kumimoji="1" lang="en-US" altLang="ja-JP" dirty="0"/>
              <a:t>Thanks to CERN collaboration</a:t>
            </a:r>
          </a:p>
          <a:p>
            <a:r>
              <a:rPr kumimoji="1" lang="en-US" altLang="ja-JP" dirty="0"/>
              <a:t>This program is supported by MTC-KEK collaboration, </a:t>
            </a:r>
            <a:r>
              <a:rPr lang="en-US" altLang="ja-JP" dirty="0"/>
              <a:t>This program is supported by JSPS KAKENHI Grant Number 19H01913.</a:t>
            </a:r>
            <a:endParaRPr kumimoji="1" lang="ja-JP" altLang="en-US" dirty="0"/>
          </a:p>
        </p:txBody>
      </p:sp>
      <p:sp>
        <p:nvSpPr>
          <p:cNvPr id="9" name="スライド番号プレースホルダー 5">
            <a:extLst>
              <a:ext uri="{FF2B5EF4-FFF2-40B4-BE49-F238E27FC236}">
                <a16:creationId xmlns:a16="http://schemas.microsoft.com/office/drawing/2014/main" id="{704CCE08-7154-4694-964E-B3D6FBFF233E}"/>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baseline="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25</a:t>
            </a:fld>
            <a:endParaRPr kumimoji="1" lang="ja-JP" altLang="en-US" dirty="0">
              <a:solidFill>
                <a:schemeClr val="bg1"/>
              </a:solidFill>
            </a:endParaRPr>
          </a:p>
        </p:txBody>
      </p:sp>
    </p:spTree>
    <p:extLst>
      <p:ext uri="{BB962C8B-B14F-4D97-AF65-F5344CB8AC3E}">
        <p14:creationId xmlns:p14="http://schemas.microsoft.com/office/powerpoint/2010/main" val="5617303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E3D422A-84BB-4C94-95D1-3411C2FCD5F2}"/>
              </a:ext>
            </a:extLst>
          </p:cNvPr>
          <p:cNvPicPr>
            <a:picLocks noChangeAspect="1"/>
          </p:cNvPicPr>
          <p:nvPr/>
        </p:nvPicPr>
        <p:blipFill>
          <a:blip r:embed="rId2"/>
          <a:stretch>
            <a:fillRect/>
          </a:stretch>
        </p:blipFill>
        <p:spPr>
          <a:xfrm>
            <a:off x="5437421" y="2432625"/>
            <a:ext cx="3425125" cy="3166175"/>
          </a:xfrm>
          <a:prstGeom prst="rect">
            <a:avLst/>
          </a:prstGeom>
        </p:spPr>
      </p:pic>
      <p:sp>
        <p:nvSpPr>
          <p:cNvPr id="2" name="タイトル 1">
            <a:extLst>
              <a:ext uri="{FF2B5EF4-FFF2-40B4-BE49-F238E27FC236}">
                <a16:creationId xmlns:a16="http://schemas.microsoft.com/office/drawing/2014/main" id="{E64EAC10-E022-4A78-AD39-D53CD3E976E1}"/>
              </a:ext>
            </a:extLst>
          </p:cNvPr>
          <p:cNvSpPr>
            <a:spLocks noGrp="1"/>
          </p:cNvSpPr>
          <p:nvPr>
            <p:ph type="title"/>
          </p:nvPr>
        </p:nvSpPr>
        <p:spPr>
          <a:xfrm>
            <a:off x="876070" y="342660"/>
            <a:ext cx="7732241" cy="696772"/>
          </a:xfrm>
        </p:spPr>
        <p:txBody>
          <a:bodyPr>
            <a:normAutofit/>
          </a:bodyPr>
          <a:lstStyle/>
          <a:p>
            <a:r>
              <a:rPr kumimoji="1" lang="en-US" altLang="ja-JP" sz="3600" dirty="0"/>
              <a:t>Tungsten as target material</a:t>
            </a:r>
            <a:endParaRPr kumimoji="1" lang="ja-JP" altLang="en-US" sz="3600" dirty="0"/>
          </a:p>
        </p:txBody>
      </p:sp>
      <p:sp>
        <p:nvSpPr>
          <p:cNvPr id="3" name="コンテンツ プレースホルダー 2">
            <a:extLst>
              <a:ext uri="{FF2B5EF4-FFF2-40B4-BE49-F238E27FC236}">
                <a16:creationId xmlns:a16="http://schemas.microsoft.com/office/drawing/2014/main" id="{16CD9FC2-2452-46C9-9F41-A2D16A35129C}"/>
              </a:ext>
            </a:extLst>
          </p:cNvPr>
          <p:cNvSpPr>
            <a:spLocks noGrp="1"/>
          </p:cNvSpPr>
          <p:nvPr>
            <p:ph idx="1"/>
          </p:nvPr>
        </p:nvSpPr>
        <p:spPr>
          <a:xfrm>
            <a:off x="733716" y="951812"/>
            <a:ext cx="8128830" cy="1752851"/>
          </a:xfrm>
        </p:spPr>
        <p:txBody>
          <a:bodyPr>
            <a:normAutofit lnSpcReduction="10000"/>
          </a:bodyPr>
          <a:lstStyle/>
          <a:p>
            <a:r>
              <a:rPr lang="en-US" altLang="ja-JP" dirty="0"/>
              <a:t>Tungsten is expected as the target material. </a:t>
            </a:r>
          </a:p>
          <a:p>
            <a:r>
              <a:rPr lang="en-US" altLang="ja-JP" dirty="0"/>
              <a:t>For use of tungsten as muon production target, the boundary between cooling material and vacuum in beamline disturb transportation of muon. Thermal radiation cooling is desired. It should be used at high temperature. (MLF TS2, COMET, mu2e,,,)</a:t>
            </a:r>
          </a:p>
        </p:txBody>
      </p:sp>
      <p:sp>
        <p:nvSpPr>
          <p:cNvPr id="5" name="正方形/長方形 4">
            <a:extLst>
              <a:ext uri="{FF2B5EF4-FFF2-40B4-BE49-F238E27FC236}">
                <a16:creationId xmlns:a16="http://schemas.microsoft.com/office/drawing/2014/main" id="{0F2F149F-1D38-459D-93EA-56623265CFB1}"/>
              </a:ext>
            </a:extLst>
          </p:cNvPr>
          <p:cNvSpPr/>
          <p:nvPr/>
        </p:nvSpPr>
        <p:spPr>
          <a:xfrm>
            <a:off x="6831863" y="3943232"/>
            <a:ext cx="1552028" cy="276999"/>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effectLst/>
                <a:uLnTx/>
                <a:uFillTx/>
                <a:latin typeface="Arial" panose="020B0604020202020204" pitchFamily="34" charset="0"/>
                <a:ea typeface="ＭＳ ゴシック" panose="020B0609070205080204" pitchFamily="49" charset="-128"/>
                <a:cs typeface="Times New Roman" panose="02020603050405020304" pitchFamily="18" charset="0"/>
              </a:rPr>
              <a:t>H. Bolt et al., (2002)</a:t>
            </a:r>
            <a:endParaRPr kumimoji="0" lang="ja-JP" altLang="en-US" sz="1200" b="0" i="0" u="none" strike="noStrike" kern="1200" cap="none" spc="0" normalizeH="0" baseline="0" noProof="0" dirty="0">
              <a:ln>
                <a:noFill/>
              </a:ln>
              <a:effectLst/>
              <a:uLnTx/>
              <a:uFillTx/>
              <a:latin typeface="Corbel" panose="020B0503020204020204"/>
              <a:ea typeface="ＭＳ ゴシック" panose="020B0609070205080204" pitchFamily="49" charset="-128"/>
            </a:endParaRPr>
          </a:p>
        </p:txBody>
      </p:sp>
      <p:sp>
        <p:nvSpPr>
          <p:cNvPr id="6" name="テキスト ボックス 5">
            <a:extLst>
              <a:ext uri="{FF2B5EF4-FFF2-40B4-BE49-F238E27FC236}">
                <a16:creationId xmlns:a16="http://schemas.microsoft.com/office/drawing/2014/main" id="{B081E726-5F45-4C79-BC02-AC4EF6B58758}"/>
              </a:ext>
            </a:extLst>
          </p:cNvPr>
          <p:cNvSpPr txBox="1"/>
          <p:nvPr/>
        </p:nvSpPr>
        <p:spPr>
          <a:xfrm>
            <a:off x="5499763" y="5598800"/>
            <a:ext cx="3589441"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effectLst/>
                <a:uLnTx/>
                <a:uFillTx/>
                <a:latin typeface="HGP明朝E" panose="02020900000000000000" pitchFamily="18" charset="-128"/>
                <a:ea typeface="HGP明朝E" panose="02020900000000000000" pitchFamily="18" charset="-128"/>
                <a:cs typeface="+mn-cs"/>
              </a:rPr>
              <a:t>Ductile to Brittle Transition Temperature should be less than room temperature.</a:t>
            </a:r>
            <a:endParaRPr kumimoji="1" lang="ja-JP" altLang="en-US" sz="1400" b="0" i="0" u="none" strike="noStrike" kern="1200" cap="none" spc="0" normalizeH="0" baseline="0" noProof="0" dirty="0">
              <a:ln>
                <a:noFill/>
              </a:ln>
              <a:effectLst/>
              <a:uLnTx/>
              <a:uFillTx/>
              <a:latin typeface="HGP明朝E" panose="02020900000000000000" pitchFamily="18" charset="-128"/>
              <a:ea typeface="HGP明朝E" panose="02020900000000000000" pitchFamily="18" charset="-128"/>
              <a:cs typeface="+mn-cs"/>
            </a:endParaRPr>
          </a:p>
        </p:txBody>
      </p:sp>
      <p:pic>
        <p:nvPicPr>
          <p:cNvPr id="8" name="Picture 23">
            <a:extLst>
              <a:ext uri="{FF2B5EF4-FFF2-40B4-BE49-F238E27FC236}">
                <a16:creationId xmlns:a16="http://schemas.microsoft.com/office/drawing/2014/main" id="{E4D280B5-88E4-4EF9-B708-6DE0D8F7656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86731" y="2636981"/>
            <a:ext cx="1714358" cy="1589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
            <a:extLst>
              <a:ext uri="{FF2B5EF4-FFF2-40B4-BE49-F238E27FC236}">
                <a16:creationId xmlns:a16="http://schemas.microsoft.com/office/drawing/2014/main" id="{13C33B29-8E8C-4F31-B93B-09904F26AAD3}"/>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67751" y="4025101"/>
            <a:ext cx="2130617" cy="1596615"/>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8" name="テキスト ボックス 26">
            <a:extLst>
              <a:ext uri="{FF2B5EF4-FFF2-40B4-BE49-F238E27FC236}">
                <a16:creationId xmlns:a16="http://schemas.microsoft.com/office/drawing/2014/main" id="{2F94A4FE-F499-4226-9D7A-9B94E53C64D9}"/>
              </a:ext>
            </a:extLst>
          </p:cNvPr>
          <p:cNvSpPr txBox="1">
            <a:spLocks noChangeArrowheads="1"/>
          </p:cNvSpPr>
          <p:nvPr/>
        </p:nvSpPr>
        <p:spPr bwMode="auto">
          <a:xfrm>
            <a:off x="2807539" y="4127036"/>
            <a:ext cx="2532062"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1" lang="en-US" altLang="ja-JP" sz="1300" b="1" i="0" u="none" strike="noStrike" kern="1200" cap="none" spc="0" normalizeH="0" baseline="0" noProof="0" dirty="0" err="1">
                <a:ln>
                  <a:noFill/>
                </a:ln>
                <a:effectLst/>
                <a:uLnTx/>
                <a:uFillTx/>
                <a:latin typeface="Times New Roman" panose="02020603050405020304" pitchFamily="18" charset="0"/>
                <a:ea typeface="Osaka"/>
                <a:cs typeface="Times New Roman" panose="02020603050405020304" pitchFamily="18" charset="0"/>
              </a:rPr>
              <a:t>J.Reiser</a:t>
            </a:r>
            <a:r>
              <a:rPr kumimoji="1" lang="en-US" altLang="ja-JP" sz="1300" b="1" i="0" u="none" strike="noStrike" kern="1200" cap="none" spc="0" normalizeH="0" baseline="0" noProof="0" dirty="0">
                <a:ln>
                  <a:noFill/>
                </a:ln>
                <a:effectLst/>
                <a:uLnTx/>
                <a:uFillTx/>
                <a:latin typeface="Times New Roman" panose="02020603050405020304" pitchFamily="18" charset="0"/>
                <a:ea typeface="Osaka"/>
                <a:cs typeface="Times New Roman" panose="02020603050405020304" pitchFamily="18" charset="0"/>
              </a:rPr>
              <a:t> et al. JNM, 423 (2012) 1.</a:t>
            </a:r>
            <a:endParaRPr kumimoji="1" lang="ja-JP" altLang="en-US" sz="1300" b="1" i="0" u="none" strike="noStrike" kern="1200" cap="none" spc="0" normalizeH="0" baseline="0" noProof="0" dirty="0">
              <a:ln>
                <a:noFill/>
              </a:ln>
              <a:effectLst/>
              <a:uLnTx/>
              <a:uFillTx/>
              <a:latin typeface="Times New Roman" panose="02020603050405020304" pitchFamily="18" charset="0"/>
              <a:ea typeface="Osaka"/>
              <a:cs typeface="Times New Roman" panose="02020603050405020304" pitchFamily="18" charset="0"/>
            </a:endParaRPr>
          </a:p>
        </p:txBody>
      </p:sp>
      <p:sp>
        <p:nvSpPr>
          <p:cNvPr id="19" name="正方形/長方形 18">
            <a:extLst>
              <a:ext uri="{FF2B5EF4-FFF2-40B4-BE49-F238E27FC236}">
                <a16:creationId xmlns:a16="http://schemas.microsoft.com/office/drawing/2014/main" id="{9BEA7AEC-7A24-4ECF-8ECB-49D02864BB36}"/>
              </a:ext>
            </a:extLst>
          </p:cNvPr>
          <p:cNvSpPr/>
          <p:nvPr/>
        </p:nvSpPr>
        <p:spPr>
          <a:xfrm>
            <a:off x="995833" y="5598800"/>
            <a:ext cx="1377300" cy="307777"/>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00" cap="none" spc="0" normalizeH="0" baseline="0" noProof="0" dirty="0">
                <a:ln>
                  <a:noFill/>
                </a:ln>
                <a:effectLst/>
                <a:uLnTx/>
                <a:uFillTx/>
                <a:latin typeface="ＭＳ Ｐゴシック" panose="020B0600070205080204" pitchFamily="50" charset="-128"/>
                <a:ea typeface="ＭＳ ゴシック" panose="020B0609070205080204" pitchFamily="49" charset="-128"/>
                <a:cs typeface="Times New Roman" panose="02020603050405020304" pitchFamily="18" charset="0"/>
              </a:rPr>
              <a:t>G. </a:t>
            </a:r>
            <a:r>
              <a:rPr kumimoji="0" lang="en-US" altLang="ja-JP" sz="1400" b="0" i="0" u="none" strike="noStrike" kern="100" cap="none" spc="0" normalizeH="0" baseline="0" noProof="0" dirty="0" err="1">
                <a:ln>
                  <a:noFill/>
                </a:ln>
                <a:effectLst/>
                <a:uLnTx/>
                <a:uFillTx/>
                <a:latin typeface="ＭＳ Ｐゴシック" panose="020B0600070205080204" pitchFamily="50" charset="-128"/>
                <a:ea typeface="ＭＳ ゴシック" panose="020B0609070205080204" pitchFamily="49" charset="-128"/>
                <a:cs typeface="Times New Roman" panose="02020603050405020304" pitchFamily="18" charset="0"/>
              </a:rPr>
              <a:t>Pintsuk</a:t>
            </a:r>
            <a:r>
              <a:rPr kumimoji="0" lang="en-US" altLang="ja-JP" sz="1400" b="0" i="0" u="none" strike="noStrike" kern="100" cap="none" spc="0" normalizeH="0" baseline="0" noProof="0" dirty="0">
                <a:ln>
                  <a:noFill/>
                </a:ln>
                <a:effectLst/>
                <a:uLnTx/>
                <a:uFillTx/>
                <a:latin typeface="ＭＳ Ｐゴシック" panose="020B0600070205080204" pitchFamily="50" charset="-128"/>
                <a:ea typeface="ＭＳ ゴシック" panose="020B0609070205080204" pitchFamily="49" charset="-128"/>
                <a:cs typeface="Times New Roman" panose="02020603050405020304" pitchFamily="18" charset="0"/>
              </a:rPr>
              <a:t> et al.</a:t>
            </a:r>
            <a:endParaRPr kumimoji="0" lang="ja-JP" altLang="en-US" sz="1400" b="0" i="0" u="none" strike="noStrike" kern="1200" cap="none" spc="0" normalizeH="0" baseline="0" noProof="0" dirty="0">
              <a:ln>
                <a:noFill/>
              </a:ln>
              <a:effectLst/>
              <a:uLnTx/>
              <a:uFillTx/>
              <a:latin typeface="Corbel" panose="020B0503020204020204"/>
              <a:ea typeface="ＭＳ ゴシック" panose="020B0609070205080204" pitchFamily="49" charset="-128"/>
            </a:endParaRPr>
          </a:p>
        </p:txBody>
      </p:sp>
      <p:sp>
        <p:nvSpPr>
          <p:cNvPr id="12" name="コンテンツ プレースホルダー 2">
            <a:extLst>
              <a:ext uri="{FF2B5EF4-FFF2-40B4-BE49-F238E27FC236}">
                <a16:creationId xmlns:a16="http://schemas.microsoft.com/office/drawing/2014/main" id="{0F246DA9-AECD-43BE-9E89-F6DFE6C7EA40}"/>
              </a:ext>
            </a:extLst>
          </p:cNvPr>
          <p:cNvSpPr txBox="1">
            <a:spLocks/>
          </p:cNvSpPr>
          <p:nvPr/>
        </p:nvSpPr>
        <p:spPr>
          <a:xfrm>
            <a:off x="448565" y="2897521"/>
            <a:ext cx="2426043" cy="1062958"/>
          </a:xfrm>
          <a:prstGeom prst="rect">
            <a:avLst/>
          </a:prstGeom>
          <a:solidFill>
            <a:schemeClr val="bg1"/>
          </a:solidFill>
          <a:ln>
            <a:solidFill>
              <a:schemeClr val="tx1"/>
            </a:solidFill>
          </a:ln>
        </p:spPr>
        <p:txBody>
          <a:bodyPr vert="horz" lIns="91440" tIns="45720" rIns="91440" bIns="45720" rtlCol="0">
            <a:normAutofit/>
          </a:bodyPr>
          <a:lst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kumimoji="1"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kumimoji="1"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kumimoji="1"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kumimoji="1" sz="1400" kern="1200" baseline="0">
                <a:solidFill>
                  <a:schemeClr val="tx1">
                    <a:lumMod val="65000"/>
                    <a:lumOff val="35000"/>
                  </a:schemeClr>
                </a:solidFill>
                <a:latin typeface="+mn-lt"/>
                <a:ea typeface="+mn-ea"/>
                <a:cs typeface="+mn-cs"/>
              </a:defRPr>
            </a:lvl9pPr>
          </a:lstStyle>
          <a:p>
            <a:pPr>
              <a:buFont typeface="Wingdings" panose="05000000000000000000" pitchFamily="2" charset="2"/>
              <a:buChar char="ü"/>
            </a:pPr>
            <a:r>
              <a:rPr lang="en-US" altLang="ja-JP" sz="1600" dirty="0"/>
              <a:t>Tungsten is brittle.</a:t>
            </a:r>
          </a:p>
          <a:p>
            <a:pPr>
              <a:buFont typeface="Wingdings" panose="05000000000000000000" pitchFamily="2" charset="2"/>
              <a:buChar char="ü"/>
            </a:pPr>
            <a:r>
              <a:rPr lang="en-US" altLang="ja-JP" sz="1600" dirty="0"/>
              <a:t>Brittleness is improved by heavy plastic working.</a:t>
            </a:r>
          </a:p>
        </p:txBody>
      </p:sp>
      <p:sp>
        <p:nvSpPr>
          <p:cNvPr id="9" name="正方形/長方形 8">
            <a:extLst>
              <a:ext uri="{FF2B5EF4-FFF2-40B4-BE49-F238E27FC236}">
                <a16:creationId xmlns:a16="http://schemas.microsoft.com/office/drawing/2014/main" id="{09E5DCE9-86B6-4164-BBB4-0D1EC8137B74}"/>
              </a:ext>
            </a:extLst>
          </p:cNvPr>
          <p:cNvSpPr/>
          <p:nvPr/>
        </p:nvSpPr>
        <p:spPr>
          <a:xfrm>
            <a:off x="1072417" y="6122020"/>
            <a:ext cx="6858000" cy="745973"/>
          </a:xfrm>
          <a:prstGeom prst="rect">
            <a:avLst/>
          </a:prstGeom>
        </p:spPr>
        <p:txBody>
          <a:bodyPr wrap="square">
            <a:spAutoFit/>
          </a:bodyPr>
          <a:lstStyle/>
          <a:p>
            <a:pPr marL="228600" lvl="0" indent="-228600" defTabSz="685800">
              <a:lnSpc>
                <a:spcPct val="110000"/>
              </a:lnSpc>
              <a:spcBef>
                <a:spcPts val="700"/>
              </a:spcBef>
              <a:buClr>
                <a:srgbClr val="2A1A00"/>
              </a:buClr>
              <a:buFont typeface="Arial" panose="020B0604020202020204" pitchFamily="34" charset="0"/>
              <a:buChar char="•"/>
            </a:pPr>
            <a:r>
              <a:rPr kumimoji="1" lang="en-US" altLang="ja-JP" sz="2000" dirty="0">
                <a:solidFill>
                  <a:prstClr val="black">
                    <a:lumMod val="65000"/>
                    <a:lumOff val="35000"/>
                  </a:prstClr>
                </a:solidFill>
              </a:rPr>
              <a:t>The use of W as target material is limited by “recrystallization embrittlement” and “irradiation embrittlement”.</a:t>
            </a:r>
          </a:p>
        </p:txBody>
      </p:sp>
      <p:pic>
        <p:nvPicPr>
          <p:cNvPr id="7" name="図 6">
            <a:extLst>
              <a:ext uri="{FF2B5EF4-FFF2-40B4-BE49-F238E27FC236}">
                <a16:creationId xmlns:a16="http://schemas.microsoft.com/office/drawing/2014/main" id="{21FE526F-7FE0-4756-AFEA-0805DA38E2DB}"/>
              </a:ext>
            </a:extLst>
          </p:cNvPr>
          <p:cNvPicPr>
            <a:picLocks noChangeAspect="1"/>
          </p:cNvPicPr>
          <p:nvPr/>
        </p:nvPicPr>
        <p:blipFill>
          <a:blip r:embed="rId5"/>
          <a:stretch>
            <a:fillRect/>
          </a:stretch>
        </p:blipFill>
        <p:spPr>
          <a:xfrm>
            <a:off x="2871912" y="4595103"/>
            <a:ext cx="2395800" cy="1269900"/>
          </a:xfrm>
          <a:prstGeom prst="rect">
            <a:avLst/>
          </a:prstGeom>
        </p:spPr>
      </p:pic>
      <p:sp>
        <p:nvSpPr>
          <p:cNvPr id="15" name="正方形/長方形 14">
            <a:extLst>
              <a:ext uri="{FF2B5EF4-FFF2-40B4-BE49-F238E27FC236}">
                <a16:creationId xmlns:a16="http://schemas.microsoft.com/office/drawing/2014/main" id="{4EABD4D3-0CD0-4F80-98B8-2139CB567C0D}"/>
              </a:ext>
            </a:extLst>
          </p:cNvPr>
          <p:cNvSpPr/>
          <p:nvPr/>
        </p:nvSpPr>
        <p:spPr>
          <a:xfrm>
            <a:off x="2950737" y="4492064"/>
            <a:ext cx="744480" cy="276999"/>
          </a:xfrm>
          <a:prstGeom prst="rect">
            <a:avLst/>
          </a:prstGeom>
          <a:solidFill>
            <a:schemeClr val="bg1"/>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effectLst/>
                <a:uLnTx/>
                <a:uFillTx/>
                <a:latin typeface="Arial" panose="020B0604020202020204" pitchFamily="34" charset="0"/>
                <a:ea typeface="ＭＳ ゴシック" panose="020B0609070205080204" pitchFamily="49" charset="-128"/>
                <a:cs typeface="Times New Roman" panose="02020603050405020304" pitchFamily="18" charset="0"/>
              </a:rPr>
              <a:t>brittle</a:t>
            </a:r>
            <a:endParaRPr kumimoji="0" lang="ja-JP" altLang="en-US" sz="1200" b="0" i="0" u="none" strike="noStrike" kern="1200" cap="none" spc="0" normalizeH="0" baseline="0" noProof="0" dirty="0">
              <a:ln>
                <a:noFill/>
              </a:ln>
              <a:effectLst/>
              <a:uLnTx/>
              <a:uFillTx/>
              <a:latin typeface="Corbel" panose="020B0503020204020204"/>
              <a:ea typeface="ＭＳ ゴシック" panose="020B0609070205080204" pitchFamily="49" charset="-128"/>
            </a:endParaRPr>
          </a:p>
        </p:txBody>
      </p:sp>
      <p:sp>
        <p:nvSpPr>
          <p:cNvPr id="16" name="正方形/長方形 15">
            <a:extLst>
              <a:ext uri="{FF2B5EF4-FFF2-40B4-BE49-F238E27FC236}">
                <a16:creationId xmlns:a16="http://schemas.microsoft.com/office/drawing/2014/main" id="{A250147B-DBF5-4CFC-B682-938C55E612D9}"/>
              </a:ext>
            </a:extLst>
          </p:cNvPr>
          <p:cNvSpPr/>
          <p:nvPr/>
        </p:nvSpPr>
        <p:spPr>
          <a:xfrm>
            <a:off x="3875304" y="4417231"/>
            <a:ext cx="1274270" cy="276999"/>
          </a:xfrm>
          <a:prstGeom prst="rect">
            <a:avLst/>
          </a:prstGeom>
          <a:solidFill>
            <a:schemeClr val="bg1"/>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effectLst/>
                <a:uLnTx/>
                <a:uFillTx/>
                <a:latin typeface="Arial" panose="020B0604020202020204" pitchFamily="34" charset="0"/>
                <a:ea typeface="ＭＳ ゴシック" panose="020B0609070205080204" pitchFamily="49" charset="-128"/>
                <a:cs typeface="Times New Roman" panose="02020603050405020304" pitchFamily="18" charset="0"/>
              </a:rPr>
              <a:t>Plastic working</a:t>
            </a:r>
            <a:endParaRPr kumimoji="0" lang="ja-JP" altLang="en-US" sz="1200" b="0" i="0" u="none" strike="noStrike" kern="1200" cap="none" spc="0" normalizeH="0" baseline="0" noProof="0" dirty="0">
              <a:ln>
                <a:noFill/>
              </a:ln>
              <a:effectLst/>
              <a:uLnTx/>
              <a:uFillTx/>
              <a:latin typeface="Corbel" panose="020B0503020204020204"/>
              <a:ea typeface="ＭＳ ゴシック" panose="020B0609070205080204" pitchFamily="49" charset="-128"/>
            </a:endParaRPr>
          </a:p>
        </p:txBody>
      </p:sp>
      <p:sp>
        <p:nvSpPr>
          <p:cNvPr id="20" name="正方形/長方形 19">
            <a:extLst>
              <a:ext uri="{FF2B5EF4-FFF2-40B4-BE49-F238E27FC236}">
                <a16:creationId xmlns:a16="http://schemas.microsoft.com/office/drawing/2014/main" id="{FD20BF0E-F5F8-43AC-A2F7-F52557083B7B}"/>
              </a:ext>
            </a:extLst>
          </p:cNvPr>
          <p:cNvSpPr/>
          <p:nvPr/>
        </p:nvSpPr>
        <p:spPr>
          <a:xfrm>
            <a:off x="3965736" y="4630563"/>
            <a:ext cx="987885" cy="283929"/>
          </a:xfrm>
          <a:prstGeom prst="rect">
            <a:avLst/>
          </a:prstGeom>
          <a:solidFill>
            <a:schemeClr val="bg1"/>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effectLst/>
                <a:uLnTx/>
                <a:uFillTx/>
                <a:latin typeface="Arial" panose="020B0604020202020204" pitchFamily="34" charset="0"/>
                <a:ea typeface="ＭＳ ゴシック" panose="020B0609070205080204" pitchFamily="49" charset="-128"/>
                <a:cs typeface="Times New Roman" panose="02020603050405020304" pitchFamily="18" charset="0"/>
              </a:rPr>
              <a:t>Ductile</a:t>
            </a:r>
            <a:endParaRPr kumimoji="0" lang="ja-JP" altLang="en-US" sz="1200" b="0" i="0" u="none" strike="noStrike" kern="1200" cap="none" spc="0" normalizeH="0" baseline="0" noProof="0" dirty="0">
              <a:ln>
                <a:noFill/>
              </a:ln>
              <a:effectLst/>
              <a:uLnTx/>
              <a:uFillTx/>
              <a:latin typeface="Corbel" panose="020B0503020204020204"/>
              <a:ea typeface="ＭＳ ゴシック" panose="020B0609070205080204" pitchFamily="49" charset="-128"/>
            </a:endParaRPr>
          </a:p>
        </p:txBody>
      </p:sp>
      <p:sp>
        <p:nvSpPr>
          <p:cNvPr id="21" name="正方形/長方形 20">
            <a:extLst>
              <a:ext uri="{FF2B5EF4-FFF2-40B4-BE49-F238E27FC236}">
                <a16:creationId xmlns:a16="http://schemas.microsoft.com/office/drawing/2014/main" id="{980D6836-8F30-4E2F-BEB8-E2AB135D05B9}"/>
              </a:ext>
            </a:extLst>
          </p:cNvPr>
          <p:cNvSpPr/>
          <p:nvPr/>
        </p:nvSpPr>
        <p:spPr>
          <a:xfrm>
            <a:off x="3679698" y="5658056"/>
            <a:ext cx="1532218" cy="461665"/>
          </a:xfrm>
          <a:prstGeom prst="rect">
            <a:avLst/>
          </a:prstGeom>
          <a:solidFill>
            <a:schemeClr val="bg1"/>
          </a:solid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effectLst/>
                <a:uLnTx/>
                <a:uFillTx/>
                <a:latin typeface="Arial" panose="020B0604020202020204" pitchFamily="34" charset="0"/>
                <a:ea typeface="ＭＳ ゴシック" panose="020B0609070205080204" pitchFamily="49" charset="-128"/>
                <a:cs typeface="Times New Roman" panose="02020603050405020304" pitchFamily="18" charset="0"/>
              </a:rPr>
              <a:t>Recrystallization embrittlement</a:t>
            </a:r>
            <a:endParaRPr kumimoji="0" lang="ja-JP" altLang="en-US" sz="1200" b="0" i="0" u="none" strike="noStrike" kern="1200" cap="none" spc="0" normalizeH="0" baseline="0" noProof="0" dirty="0">
              <a:ln>
                <a:noFill/>
              </a:ln>
              <a:effectLst/>
              <a:uLnTx/>
              <a:uFillTx/>
              <a:latin typeface="Corbel" panose="020B0503020204020204"/>
              <a:ea typeface="ＭＳ ゴシック" panose="020B0609070205080204" pitchFamily="49" charset="-128"/>
            </a:endParaRPr>
          </a:p>
        </p:txBody>
      </p:sp>
      <p:sp>
        <p:nvSpPr>
          <p:cNvPr id="22" name="正方形/長方形 21">
            <a:extLst>
              <a:ext uri="{FF2B5EF4-FFF2-40B4-BE49-F238E27FC236}">
                <a16:creationId xmlns:a16="http://schemas.microsoft.com/office/drawing/2014/main" id="{F82E1A85-3811-4CD8-A351-BCCAEBBCC6BD}"/>
              </a:ext>
            </a:extLst>
          </p:cNvPr>
          <p:cNvSpPr/>
          <p:nvPr/>
        </p:nvSpPr>
        <p:spPr>
          <a:xfrm>
            <a:off x="7670386" y="3420012"/>
            <a:ext cx="1244371" cy="461665"/>
          </a:xfrm>
          <a:prstGeom prst="rect">
            <a:avLst/>
          </a:prstGeom>
          <a:solidFill>
            <a:schemeClr val="bg1"/>
          </a:solidFill>
          <a:ln>
            <a:solidFill>
              <a:schemeClr val="tx1"/>
            </a:solidFill>
          </a:ln>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effectLst/>
                <a:uLnTx/>
                <a:uFillTx/>
                <a:latin typeface="Arial" panose="020B0604020202020204" pitchFamily="34" charset="0"/>
                <a:ea typeface="ＭＳ ゴシック" panose="020B0609070205080204" pitchFamily="49" charset="-128"/>
                <a:cs typeface="Times New Roman" panose="02020603050405020304" pitchFamily="18" charset="0"/>
              </a:rPr>
              <a:t>Irradiation embrittlement</a:t>
            </a:r>
            <a:endParaRPr kumimoji="0" lang="ja-JP" altLang="en-US" sz="1200" b="0" i="0" u="none" strike="noStrike" kern="1200" cap="none" spc="0" normalizeH="0" baseline="0" noProof="0" dirty="0">
              <a:ln>
                <a:noFill/>
              </a:ln>
              <a:effectLst/>
              <a:uLnTx/>
              <a:uFillTx/>
              <a:latin typeface="Corbel" panose="020B0503020204020204"/>
              <a:ea typeface="ＭＳ ゴシック" panose="020B0609070205080204" pitchFamily="49" charset="-128"/>
            </a:endParaRPr>
          </a:p>
        </p:txBody>
      </p:sp>
      <p:sp>
        <p:nvSpPr>
          <p:cNvPr id="23" name="スライド番号プレースホルダー 5">
            <a:extLst>
              <a:ext uri="{FF2B5EF4-FFF2-40B4-BE49-F238E27FC236}">
                <a16:creationId xmlns:a16="http://schemas.microsoft.com/office/drawing/2014/main" id="{8705B508-BA14-4241-B279-7E29F0387368}"/>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26</a:t>
            </a:fld>
            <a:endParaRPr kumimoji="1" lang="ja-JP" altLang="en-US" dirty="0">
              <a:solidFill>
                <a:schemeClr val="bg1"/>
              </a:solidFill>
            </a:endParaRPr>
          </a:p>
        </p:txBody>
      </p:sp>
    </p:spTree>
    <p:extLst>
      <p:ext uri="{BB962C8B-B14F-4D97-AF65-F5344CB8AC3E}">
        <p14:creationId xmlns:p14="http://schemas.microsoft.com/office/powerpoint/2010/main" val="16774423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 name="図 192">
            <a:extLst>
              <a:ext uri="{FF2B5EF4-FFF2-40B4-BE49-F238E27FC236}">
                <a16:creationId xmlns:a16="http://schemas.microsoft.com/office/drawing/2014/main" id="{05851BBF-D6F8-4FD3-BC01-12D31AF207E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699" t="10579"/>
          <a:stretch/>
        </p:blipFill>
        <p:spPr>
          <a:xfrm>
            <a:off x="5862799" y="3981855"/>
            <a:ext cx="3067307" cy="2783017"/>
          </a:xfrm>
          <a:prstGeom prst="rect">
            <a:avLst/>
          </a:prstGeom>
        </p:spPr>
      </p:pic>
      <p:sp>
        <p:nvSpPr>
          <p:cNvPr id="2" name="タイトル 1">
            <a:extLst>
              <a:ext uri="{FF2B5EF4-FFF2-40B4-BE49-F238E27FC236}">
                <a16:creationId xmlns:a16="http://schemas.microsoft.com/office/drawing/2014/main" id="{E64EAC10-E022-4A78-AD39-D53CD3E976E1}"/>
              </a:ext>
            </a:extLst>
          </p:cNvPr>
          <p:cNvSpPr>
            <a:spLocks noGrp="1"/>
          </p:cNvSpPr>
          <p:nvPr>
            <p:ph type="title"/>
          </p:nvPr>
        </p:nvSpPr>
        <p:spPr>
          <a:xfrm>
            <a:off x="876070" y="265168"/>
            <a:ext cx="7732241" cy="696772"/>
          </a:xfrm>
        </p:spPr>
        <p:txBody>
          <a:bodyPr>
            <a:normAutofit/>
          </a:bodyPr>
          <a:lstStyle/>
          <a:p>
            <a:r>
              <a:rPr kumimoji="1" lang="en-US" altLang="ja-JP" sz="3600" dirty="0"/>
              <a:t>Motivation of TFGR W-</a:t>
            </a:r>
            <a:r>
              <a:rPr kumimoji="1" lang="en-US" altLang="ja-JP" sz="3600" dirty="0" err="1"/>
              <a:t>TiC</a:t>
            </a:r>
            <a:r>
              <a:rPr kumimoji="1" lang="en-US" altLang="ja-JP" sz="3600" dirty="0"/>
              <a:t> tungsten</a:t>
            </a:r>
            <a:endParaRPr kumimoji="1" lang="ja-JP" altLang="en-US" sz="3600" dirty="0"/>
          </a:p>
        </p:txBody>
      </p:sp>
      <p:sp>
        <p:nvSpPr>
          <p:cNvPr id="3" name="コンテンツ プレースホルダー 2">
            <a:extLst>
              <a:ext uri="{FF2B5EF4-FFF2-40B4-BE49-F238E27FC236}">
                <a16:creationId xmlns:a16="http://schemas.microsoft.com/office/drawing/2014/main" id="{16CD9FC2-2452-46C9-9F41-A2D16A35129C}"/>
              </a:ext>
            </a:extLst>
          </p:cNvPr>
          <p:cNvSpPr>
            <a:spLocks noGrp="1"/>
          </p:cNvSpPr>
          <p:nvPr>
            <p:ph idx="1"/>
          </p:nvPr>
        </p:nvSpPr>
        <p:spPr>
          <a:xfrm>
            <a:off x="738725" y="813594"/>
            <a:ext cx="8093062" cy="1231070"/>
          </a:xfrm>
        </p:spPr>
        <p:txBody>
          <a:bodyPr>
            <a:normAutofit/>
          </a:bodyPr>
          <a:lstStyle/>
          <a:p>
            <a:r>
              <a:rPr lang="en-US" altLang="ja-JP" sz="2400" u="sng" dirty="0"/>
              <a:t>T</a:t>
            </a:r>
            <a:r>
              <a:rPr lang="en-US" altLang="ja-JP" dirty="0"/>
              <a:t>oughened </a:t>
            </a:r>
            <a:r>
              <a:rPr lang="en-US" altLang="ja-JP" sz="2400" u="sng" dirty="0"/>
              <a:t>F</a:t>
            </a:r>
            <a:r>
              <a:rPr lang="en-US" altLang="ja-JP" dirty="0"/>
              <a:t>ine-</a:t>
            </a:r>
            <a:r>
              <a:rPr lang="en-US" altLang="ja-JP" sz="2400" u="sng" dirty="0"/>
              <a:t>G</a:t>
            </a:r>
            <a:r>
              <a:rPr lang="en-US" altLang="ja-JP" dirty="0"/>
              <a:t>rained </a:t>
            </a:r>
            <a:r>
              <a:rPr lang="en-US" altLang="ja-JP" sz="2400" u="sng" dirty="0"/>
              <a:t>R</a:t>
            </a:r>
            <a:r>
              <a:rPr lang="en-US" altLang="ja-JP" dirty="0"/>
              <a:t>ecrystallized W-</a:t>
            </a:r>
            <a:r>
              <a:rPr lang="en-US" altLang="ja-JP" dirty="0" err="1"/>
              <a:t>TiC</a:t>
            </a:r>
            <a:r>
              <a:rPr lang="en-US" altLang="ja-JP" dirty="0"/>
              <a:t>, (TFGR W-</a:t>
            </a:r>
            <a:r>
              <a:rPr lang="en-US" altLang="ja-JP" dirty="0" err="1"/>
              <a:t>TiC</a:t>
            </a:r>
            <a:r>
              <a:rPr lang="en-US" altLang="ja-JP" dirty="0"/>
              <a:t>) is developed by Prof. Kurishita at Tohoku University. Now the activities are transferred to KEK and Metal Technology Co. LTD collaboration.</a:t>
            </a:r>
          </a:p>
        </p:txBody>
      </p:sp>
      <p:sp>
        <p:nvSpPr>
          <p:cNvPr id="22" name="正方形/長方形 21">
            <a:extLst>
              <a:ext uri="{FF2B5EF4-FFF2-40B4-BE49-F238E27FC236}">
                <a16:creationId xmlns:a16="http://schemas.microsoft.com/office/drawing/2014/main" id="{E1C6F0D8-384D-416A-8D7C-816BCC7AB6F6}"/>
              </a:ext>
            </a:extLst>
          </p:cNvPr>
          <p:cNvSpPr/>
          <p:nvPr/>
        </p:nvSpPr>
        <p:spPr>
          <a:xfrm>
            <a:off x="936449" y="1930593"/>
            <a:ext cx="5838414" cy="1477328"/>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i="0" u="none" strike="noStrike" kern="1200" cap="none" spc="0" normalizeH="0" baseline="0" noProof="0" dirty="0">
                <a:ln>
                  <a:noFill/>
                </a:ln>
                <a:solidFill>
                  <a:schemeClr val="tx1">
                    <a:lumMod val="65000"/>
                    <a:lumOff val="35000"/>
                  </a:schemeClr>
                </a:solidFill>
                <a:effectLst/>
                <a:uLnTx/>
                <a:uFillTx/>
                <a:ea typeface="ＭＳ ゴシック" panose="020B0609070205080204" pitchFamily="49" charset="-128"/>
                <a:cs typeface="Times New Roman" pitchFamily="18" charset="0"/>
              </a:rPr>
              <a:t>Equiaxed, fine grains with </a:t>
            </a:r>
            <a:r>
              <a:rPr kumimoji="1" lang="en-US" altLang="ja-JP" i="0" u="none" strike="noStrike" kern="1200" cap="none" spc="0" normalizeH="0" baseline="0" noProof="0" dirty="0" err="1">
                <a:ln>
                  <a:noFill/>
                </a:ln>
                <a:solidFill>
                  <a:schemeClr val="tx1">
                    <a:lumMod val="65000"/>
                    <a:lumOff val="35000"/>
                  </a:schemeClr>
                </a:solidFill>
                <a:effectLst/>
                <a:uLnTx/>
                <a:uFillTx/>
                <a:ea typeface="ＭＳ ゴシック" panose="020B0609070205080204" pitchFamily="49" charset="-128"/>
                <a:cs typeface="Times New Roman" pitchFamily="18" charset="0"/>
              </a:rPr>
              <a:t>TiC</a:t>
            </a:r>
            <a:r>
              <a:rPr kumimoji="1" lang="en-US" altLang="ja-JP" i="0" u="none" strike="noStrike" kern="1200" cap="none" spc="0" normalizeH="0" baseline="0" noProof="0" dirty="0">
                <a:ln>
                  <a:noFill/>
                </a:ln>
                <a:solidFill>
                  <a:schemeClr val="tx1">
                    <a:lumMod val="65000"/>
                    <a:lumOff val="35000"/>
                  </a:schemeClr>
                </a:solidFill>
                <a:effectLst/>
                <a:uLnTx/>
                <a:uFillTx/>
                <a:ea typeface="ＭＳ ゴシック" panose="020B0609070205080204" pitchFamily="49" charset="-128"/>
                <a:cs typeface="Times New Roman" pitchFamily="18" charset="0"/>
              </a:rPr>
              <a:t> precipitates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i="0" u="none" strike="noStrike" kern="1200" cap="none" spc="0" normalizeH="0" baseline="0" noProof="0" dirty="0">
                <a:ln>
                  <a:noFill/>
                </a:ln>
                <a:solidFill>
                  <a:schemeClr val="tx1">
                    <a:lumMod val="65000"/>
                    <a:lumOff val="35000"/>
                  </a:schemeClr>
                </a:solidFill>
                <a:effectLst/>
                <a:uLnTx/>
                <a:uFillTx/>
                <a:ea typeface="ＭＳ ゴシック" panose="020B0609070205080204" pitchFamily="49" charset="-128"/>
                <a:cs typeface="Times New Roman" pitchFamily="18" charset="0"/>
              </a:rPr>
              <a:t>GB reinforced  by </a:t>
            </a:r>
            <a:r>
              <a:rPr kumimoji="1" lang="en-US" altLang="ja-JP" i="0" u="none" strike="noStrike" kern="1200" cap="none" spc="0" normalizeH="0" baseline="0" noProof="0" dirty="0" err="1">
                <a:ln>
                  <a:noFill/>
                </a:ln>
                <a:solidFill>
                  <a:schemeClr val="tx1">
                    <a:lumMod val="65000"/>
                    <a:lumOff val="35000"/>
                  </a:schemeClr>
                </a:solidFill>
                <a:effectLst/>
                <a:uLnTx/>
                <a:uFillTx/>
                <a:ea typeface="ＭＳ ゴシック" panose="020B0609070205080204" pitchFamily="49" charset="-128"/>
                <a:cs typeface="Times New Roman" pitchFamily="18" charset="0"/>
              </a:rPr>
              <a:t>TiC</a:t>
            </a:r>
            <a:r>
              <a:rPr kumimoji="1" lang="en-US" altLang="ja-JP" i="0" u="none" strike="noStrike" kern="1200" cap="none" spc="0" normalizeH="0" baseline="0" noProof="0" dirty="0">
                <a:ln>
                  <a:noFill/>
                </a:ln>
                <a:solidFill>
                  <a:schemeClr val="tx1">
                    <a:lumMod val="65000"/>
                    <a:lumOff val="35000"/>
                  </a:schemeClr>
                </a:solidFill>
                <a:effectLst/>
                <a:uLnTx/>
                <a:uFillTx/>
                <a:ea typeface="ＭＳ ゴシック" panose="020B0609070205080204" pitchFamily="49" charset="-128"/>
                <a:cs typeface="Times New Roman" pitchFamily="18" charset="0"/>
              </a:rPr>
              <a:t> enrichment</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i="0" u="none" strike="noStrike" kern="1200" cap="none" spc="0" normalizeH="0" baseline="0" noProof="0" dirty="0">
                <a:ln>
                  <a:noFill/>
                </a:ln>
                <a:solidFill>
                  <a:schemeClr val="tx1">
                    <a:lumMod val="65000"/>
                    <a:lumOff val="35000"/>
                  </a:schemeClr>
                </a:solidFill>
                <a:effectLst/>
                <a:uLnTx/>
                <a:uFillTx/>
                <a:ea typeface="ＭＳ ゴシック" panose="020B0609070205080204" pitchFamily="49" charset="-128"/>
                <a:cs typeface="Times New Roman" pitchFamily="18" charset="0"/>
              </a:rPr>
              <a:t>No recrystallization embrittlement</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i="0" u="none" strike="noStrike" kern="1200" cap="none" spc="0" normalizeH="0" baseline="0" noProof="0" dirty="0">
                <a:ln>
                  <a:noFill/>
                </a:ln>
                <a:solidFill>
                  <a:schemeClr val="tx1">
                    <a:lumMod val="65000"/>
                    <a:lumOff val="35000"/>
                  </a:schemeClr>
                </a:solidFill>
                <a:effectLst/>
                <a:uLnTx/>
                <a:uFillTx/>
                <a:ea typeface="ＭＳ ゴシック" panose="020B0609070205080204" pitchFamily="49" charset="-128"/>
                <a:cs typeface="Times New Roman" pitchFamily="18" charset="0"/>
              </a:rPr>
              <a:t>High sink density: Resistance to irradiation is anticipated.</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i="0" u="none" strike="noStrike" kern="1200" cap="none" spc="0" normalizeH="0" baseline="0" noProof="0" dirty="0">
                <a:ln>
                  <a:noFill/>
                </a:ln>
                <a:solidFill>
                  <a:schemeClr val="tx1">
                    <a:lumMod val="65000"/>
                    <a:lumOff val="35000"/>
                  </a:schemeClr>
                </a:solidFill>
                <a:effectLst/>
                <a:uLnTx/>
                <a:uFillTx/>
                <a:ea typeface="ＭＳ ゴシック" panose="020B0609070205080204" pitchFamily="49" charset="-128"/>
                <a:cs typeface="Times New Roman" pitchFamily="18" charset="0"/>
              </a:rPr>
              <a:t>DBTT (nil-ductility </a:t>
            </a:r>
            <a:r>
              <a:rPr kumimoji="1" lang="en-US" altLang="ja-JP" i="0" u="none" strike="noStrike" kern="1200" cap="none" spc="0" normalizeH="0" baseline="0" noProof="0" dirty="0" err="1">
                <a:ln>
                  <a:noFill/>
                </a:ln>
                <a:solidFill>
                  <a:schemeClr val="tx1">
                    <a:lumMod val="65000"/>
                    <a:lumOff val="35000"/>
                  </a:schemeClr>
                </a:solidFill>
                <a:effectLst/>
                <a:uLnTx/>
                <a:uFillTx/>
                <a:ea typeface="ＭＳ ゴシック" panose="020B0609070205080204" pitchFamily="49" charset="-128"/>
                <a:cs typeface="Times New Roman" pitchFamily="18" charset="0"/>
              </a:rPr>
              <a:t>tem</a:t>
            </a:r>
            <a:r>
              <a:rPr kumimoji="1" lang="en-US" altLang="ja-JP" i="0" u="none" strike="noStrike" kern="1200" cap="none" spc="0" normalizeH="0" baseline="0" noProof="0" dirty="0">
                <a:ln>
                  <a:noFill/>
                </a:ln>
                <a:solidFill>
                  <a:schemeClr val="tx1">
                    <a:lumMod val="65000"/>
                    <a:lumOff val="35000"/>
                  </a:schemeClr>
                </a:solidFill>
                <a:effectLst/>
                <a:uLnTx/>
                <a:uFillTx/>
                <a:ea typeface="ＭＳ ゴシック" panose="020B0609070205080204" pitchFamily="49" charset="-128"/>
                <a:cs typeface="Times New Roman" pitchFamily="18" charset="0"/>
              </a:rPr>
              <a:t>.)  &lt; RT</a:t>
            </a:r>
          </a:p>
        </p:txBody>
      </p:sp>
      <p:pic>
        <p:nvPicPr>
          <p:cNvPr id="23" name="図 22">
            <a:extLst>
              <a:ext uri="{FF2B5EF4-FFF2-40B4-BE49-F238E27FC236}">
                <a16:creationId xmlns:a16="http://schemas.microsoft.com/office/drawing/2014/main" id="{E808F381-5CD3-49C3-B93D-7B201C646B3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6333" r="3378"/>
          <a:stretch/>
        </p:blipFill>
        <p:spPr>
          <a:xfrm>
            <a:off x="6774863" y="1930593"/>
            <a:ext cx="1362945" cy="1547786"/>
          </a:xfrm>
          <a:prstGeom prst="rect">
            <a:avLst/>
          </a:prstGeom>
        </p:spPr>
      </p:pic>
      <p:sp>
        <p:nvSpPr>
          <p:cNvPr id="79" name="正方形/長方形 78">
            <a:extLst>
              <a:ext uri="{FF2B5EF4-FFF2-40B4-BE49-F238E27FC236}">
                <a16:creationId xmlns:a16="http://schemas.microsoft.com/office/drawing/2014/main" id="{B2D4A80C-7529-4511-8935-4E002A2500E8}"/>
              </a:ext>
            </a:extLst>
          </p:cNvPr>
          <p:cNvSpPr/>
          <p:nvPr/>
        </p:nvSpPr>
        <p:spPr>
          <a:xfrm>
            <a:off x="21144" y="3489976"/>
            <a:ext cx="5718875" cy="3330926"/>
          </a:xfrm>
          <a:prstGeom prst="rect">
            <a:avLst/>
          </a:prstGeom>
          <a:solidFill>
            <a:srgbClr val="FFFFFF"/>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cxnSp>
        <p:nvCxnSpPr>
          <p:cNvPr id="80" name="直線コネクタ 79">
            <a:extLst>
              <a:ext uri="{FF2B5EF4-FFF2-40B4-BE49-F238E27FC236}">
                <a16:creationId xmlns:a16="http://schemas.microsoft.com/office/drawing/2014/main" id="{D13EC552-AFF5-410D-A2EA-23E91CECDE68}"/>
              </a:ext>
            </a:extLst>
          </p:cNvPr>
          <p:cNvCxnSpPr/>
          <p:nvPr/>
        </p:nvCxnSpPr>
        <p:spPr>
          <a:xfrm flipH="1">
            <a:off x="673638" y="4243348"/>
            <a:ext cx="14289" cy="2226247"/>
          </a:xfrm>
          <a:prstGeom prst="line">
            <a:avLst/>
          </a:prstGeom>
          <a:noFill/>
          <a:ln w="9525" cap="flat" cmpd="sng" algn="ctr">
            <a:solidFill>
              <a:sysClr val="windowText" lastClr="000000"/>
            </a:solidFill>
            <a:prstDash val="solid"/>
            <a:headEnd type="triangle"/>
            <a:tailEnd type="none"/>
          </a:ln>
          <a:effectLst/>
        </p:spPr>
      </p:cxnSp>
      <p:cxnSp>
        <p:nvCxnSpPr>
          <p:cNvPr id="81" name="直線コネクタ 80">
            <a:extLst>
              <a:ext uri="{FF2B5EF4-FFF2-40B4-BE49-F238E27FC236}">
                <a16:creationId xmlns:a16="http://schemas.microsoft.com/office/drawing/2014/main" id="{C85625CE-9DDC-4678-9148-E8E96CD91E81}"/>
              </a:ext>
            </a:extLst>
          </p:cNvPr>
          <p:cNvCxnSpPr/>
          <p:nvPr/>
        </p:nvCxnSpPr>
        <p:spPr>
          <a:xfrm flipV="1">
            <a:off x="676812" y="6444195"/>
            <a:ext cx="4966533" cy="16607"/>
          </a:xfrm>
          <a:prstGeom prst="line">
            <a:avLst/>
          </a:prstGeom>
          <a:noFill/>
          <a:ln w="9525" cap="flat" cmpd="sng" algn="ctr">
            <a:solidFill>
              <a:sysClr val="windowText" lastClr="000000"/>
            </a:solidFill>
            <a:prstDash val="solid"/>
            <a:tailEnd type="triangle"/>
          </a:ln>
          <a:effectLst/>
        </p:spPr>
      </p:cxnSp>
      <p:sp>
        <p:nvSpPr>
          <p:cNvPr id="82" name="テキスト ボックス 35">
            <a:extLst>
              <a:ext uri="{FF2B5EF4-FFF2-40B4-BE49-F238E27FC236}">
                <a16:creationId xmlns:a16="http://schemas.microsoft.com/office/drawing/2014/main" id="{04D6FCF1-EE53-4D60-B954-8648A0146946}"/>
              </a:ext>
            </a:extLst>
          </p:cNvPr>
          <p:cNvSpPr txBox="1">
            <a:spLocks noChangeArrowheads="1"/>
          </p:cNvSpPr>
          <p:nvPr/>
        </p:nvSpPr>
        <p:spPr bwMode="auto">
          <a:xfrm rot="16200000">
            <a:off x="-457657" y="5125422"/>
            <a:ext cx="1253869" cy="338554"/>
          </a:xfrm>
          <a:prstGeom prst="rect">
            <a:avLst/>
          </a:prstGeom>
          <a:noFill/>
          <a:ln w="9525">
            <a:noFill/>
            <a:miter lim="800000"/>
            <a:headEnd/>
            <a:tailEnd/>
          </a:ln>
        </p:spPr>
        <p:txBody>
          <a:bodyPr wrap="none">
            <a:spAutoFit/>
          </a:bodyPr>
          <a:lstStyle/>
          <a:p>
            <a:pPr defTabSz="914400">
              <a:defRPr/>
            </a:pPr>
            <a:r>
              <a:rPr lang="en-US" altLang="ja-JP" sz="1600" kern="0" dirty="0">
                <a:solidFill>
                  <a:sysClr val="windowText" lastClr="000000"/>
                </a:solidFill>
                <a:latin typeface="Times New Roman" pitchFamily="18" charset="0"/>
                <a:ea typeface="ＭＳ Ｐゴシック" panose="020B0600070205080204" pitchFamily="50" charset="-128"/>
                <a:cs typeface="Times New Roman" pitchFamily="18" charset="0"/>
              </a:rPr>
              <a:t>Stress</a:t>
            </a:r>
            <a:r>
              <a:rPr lang="ja-JP" altLang="en-US" sz="1600" kern="0" dirty="0">
                <a:solidFill>
                  <a:sysClr val="windowText" lastClr="000000"/>
                </a:solidFill>
                <a:latin typeface="Times New Roman" pitchFamily="18" charset="0"/>
                <a:ea typeface="ＭＳ Ｐゴシック" panose="020B0600070205080204" pitchFamily="50" charset="-128"/>
                <a:cs typeface="Times New Roman" pitchFamily="18" charset="0"/>
              </a:rPr>
              <a:t> </a:t>
            </a:r>
            <a:r>
              <a:rPr lang="en-US" altLang="ja-JP" sz="1600" kern="0" dirty="0">
                <a:solidFill>
                  <a:sysClr val="windowText" lastClr="000000"/>
                </a:solidFill>
                <a:latin typeface="Times New Roman" pitchFamily="18" charset="0"/>
                <a:ea typeface="ＭＳ Ｐゴシック" panose="020B0600070205080204" pitchFamily="50" charset="-128"/>
                <a:cs typeface="Times New Roman" pitchFamily="18" charset="0"/>
              </a:rPr>
              <a:t>(</a:t>
            </a:r>
            <a:r>
              <a:rPr lang="en-US" altLang="ja-JP" sz="1600" kern="0" dirty="0" err="1">
                <a:solidFill>
                  <a:sysClr val="windowText" lastClr="000000"/>
                </a:solidFill>
                <a:latin typeface="Times New Roman" pitchFamily="18" charset="0"/>
                <a:ea typeface="ＭＳ Ｐゴシック" panose="020B0600070205080204" pitchFamily="50" charset="-128"/>
                <a:cs typeface="Times New Roman" pitchFamily="18" charset="0"/>
              </a:rPr>
              <a:t>MPa</a:t>
            </a:r>
            <a:r>
              <a:rPr lang="en-US" altLang="ja-JP" sz="1600" kern="0" dirty="0">
                <a:solidFill>
                  <a:sysClr val="windowText" lastClr="000000"/>
                </a:solidFill>
                <a:latin typeface="Times New Roman" pitchFamily="18" charset="0"/>
                <a:ea typeface="ＭＳ Ｐゴシック" panose="020B0600070205080204" pitchFamily="50" charset="-128"/>
                <a:cs typeface="Times New Roman" pitchFamily="18" charset="0"/>
              </a:rPr>
              <a:t>)</a:t>
            </a:r>
            <a:endParaRPr lang="ja-JP" altLang="en-US" sz="1600" kern="0" dirty="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sp>
        <p:nvSpPr>
          <p:cNvPr id="83" name="テキスト ボックス 36">
            <a:extLst>
              <a:ext uri="{FF2B5EF4-FFF2-40B4-BE49-F238E27FC236}">
                <a16:creationId xmlns:a16="http://schemas.microsoft.com/office/drawing/2014/main" id="{6A76AF91-1A45-4B16-AACB-A816AE83EFAE}"/>
              </a:ext>
            </a:extLst>
          </p:cNvPr>
          <p:cNvSpPr txBox="1">
            <a:spLocks noChangeArrowheads="1"/>
          </p:cNvSpPr>
          <p:nvPr/>
        </p:nvSpPr>
        <p:spPr bwMode="auto">
          <a:xfrm>
            <a:off x="233900" y="5078373"/>
            <a:ext cx="463550" cy="260350"/>
          </a:xfrm>
          <a:prstGeom prst="rect">
            <a:avLst/>
          </a:prstGeom>
          <a:noFill/>
          <a:ln w="9525">
            <a:noFill/>
            <a:miter lim="800000"/>
            <a:headEnd/>
            <a:tailEnd/>
          </a:ln>
        </p:spPr>
        <p:txBody>
          <a:bodyPr wrap="none">
            <a:spAutoFit/>
          </a:bodyPr>
          <a:lstStyle/>
          <a:p>
            <a:pPr defTabSz="914400">
              <a:defRPr/>
            </a:pPr>
            <a:r>
              <a:rPr lang="en-US" altLang="ja-JP" sz="1100" b="1" kern="0">
                <a:solidFill>
                  <a:sysClr val="windowText" lastClr="000000"/>
                </a:solidFill>
                <a:latin typeface="Times New Roman" pitchFamily="18" charset="0"/>
                <a:ea typeface="ＭＳ Ｐゴシック" panose="020B0600070205080204" pitchFamily="50" charset="-128"/>
                <a:cs typeface="Times New Roman" pitchFamily="18" charset="0"/>
              </a:rPr>
              <a:t>1500</a:t>
            </a:r>
            <a:endParaRPr lang="ja-JP" altLang="en-US" sz="1100" b="1" kern="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cxnSp>
        <p:nvCxnSpPr>
          <p:cNvPr id="84" name="直線コネクタ 83">
            <a:extLst>
              <a:ext uri="{FF2B5EF4-FFF2-40B4-BE49-F238E27FC236}">
                <a16:creationId xmlns:a16="http://schemas.microsoft.com/office/drawing/2014/main" id="{CE38CF84-A3AB-437A-8C03-AA64BEBD763D}"/>
              </a:ext>
            </a:extLst>
          </p:cNvPr>
          <p:cNvCxnSpPr/>
          <p:nvPr/>
        </p:nvCxnSpPr>
        <p:spPr>
          <a:xfrm>
            <a:off x="633951" y="5195848"/>
            <a:ext cx="109537" cy="0"/>
          </a:xfrm>
          <a:prstGeom prst="line">
            <a:avLst/>
          </a:prstGeom>
          <a:noFill/>
          <a:ln w="9525" cap="flat" cmpd="sng" algn="ctr">
            <a:solidFill>
              <a:sysClr val="windowText" lastClr="000000"/>
            </a:solidFill>
            <a:prstDash val="solid"/>
          </a:ln>
          <a:effectLst/>
        </p:spPr>
      </p:cxnSp>
      <p:sp>
        <p:nvSpPr>
          <p:cNvPr id="85" name="テキスト ボックス 38">
            <a:extLst>
              <a:ext uri="{FF2B5EF4-FFF2-40B4-BE49-F238E27FC236}">
                <a16:creationId xmlns:a16="http://schemas.microsoft.com/office/drawing/2014/main" id="{AFD1A4AC-7C7E-4EAE-84B4-717CB19797D2}"/>
              </a:ext>
            </a:extLst>
          </p:cNvPr>
          <p:cNvSpPr txBox="1">
            <a:spLocks noChangeArrowheads="1"/>
          </p:cNvSpPr>
          <p:nvPr/>
        </p:nvSpPr>
        <p:spPr bwMode="auto">
          <a:xfrm>
            <a:off x="265650" y="5918160"/>
            <a:ext cx="393700" cy="260350"/>
          </a:xfrm>
          <a:prstGeom prst="rect">
            <a:avLst/>
          </a:prstGeom>
          <a:noFill/>
          <a:ln w="9525">
            <a:noFill/>
            <a:miter lim="800000"/>
            <a:headEnd/>
            <a:tailEnd/>
          </a:ln>
        </p:spPr>
        <p:txBody>
          <a:bodyPr wrap="none">
            <a:spAutoFit/>
          </a:bodyPr>
          <a:lstStyle/>
          <a:p>
            <a:pPr defTabSz="914400">
              <a:defRPr/>
            </a:pPr>
            <a:r>
              <a:rPr lang="en-US" altLang="ja-JP" sz="1100" b="1" kern="0">
                <a:solidFill>
                  <a:sysClr val="windowText" lastClr="000000"/>
                </a:solidFill>
                <a:latin typeface="Times New Roman" pitchFamily="18" charset="0"/>
                <a:ea typeface="ＭＳ Ｐゴシック" panose="020B0600070205080204" pitchFamily="50" charset="-128"/>
                <a:cs typeface="Times New Roman" pitchFamily="18" charset="0"/>
              </a:rPr>
              <a:t>500</a:t>
            </a:r>
            <a:endParaRPr lang="ja-JP" altLang="en-US" sz="1100" b="1" kern="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cxnSp>
        <p:nvCxnSpPr>
          <p:cNvPr id="86" name="直線コネクタ 85">
            <a:extLst>
              <a:ext uri="{FF2B5EF4-FFF2-40B4-BE49-F238E27FC236}">
                <a16:creationId xmlns:a16="http://schemas.microsoft.com/office/drawing/2014/main" id="{D4A12791-F703-4607-94C7-39F4835EECBD}"/>
              </a:ext>
            </a:extLst>
          </p:cNvPr>
          <p:cNvCxnSpPr/>
          <p:nvPr/>
        </p:nvCxnSpPr>
        <p:spPr>
          <a:xfrm>
            <a:off x="614901" y="6053098"/>
            <a:ext cx="109537" cy="0"/>
          </a:xfrm>
          <a:prstGeom prst="line">
            <a:avLst/>
          </a:prstGeom>
          <a:noFill/>
          <a:ln w="9525" cap="flat" cmpd="sng" algn="ctr">
            <a:solidFill>
              <a:sysClr val="windowText" lastClr="000000"/>
            </a:solidFill>
            <a:prstDash val="sysDash"/>
          </a:ln>
          <a:effectLst/>
        </p:spPr>
      </p:cxnSp>
      <p:sp>
        <p:nvSpPr>
          <p:cNvPr id="87" name="テキスト ボックス 40">
            <a:extLst>
              <a:ext uri="{FF2B5EF4-FFF2-40B4-BE49-F238E27FC236}">
                <a16:creationId xmlns:a16="http://schemas.microsoft.com/office/drawing/2014/main" id="{F3FEB588-5444-461E-A44A-266BD9AFDD61}"/>
              </a:ext>
            </a:extLst>
          </p:cNvPr>
          <p:cNvSpPr txBox="1">
            <a:spLocks noChangeArrowheads="1"/>
          </p:cNvSpPr>
          <p:nvPr/>
        </p:nvSpPr>
        <p:spPr bwMode="auto">
          <a:xfrm>
            <a:off x="233900" y="5481598"/>
            <a:ext cx="463550" cy="260350"/>
          </a:xfrm>
          <a:prstGeom prst="rect">
            <a:avLst/>
          </a:prstGeom>
          <a:noFill/>
          <a:ln w="9525">
            <a:noFill/>
            <a:miter lim="800000"/>
            <a:headEnd/>
            <a:tailEnd/>
          </a:ln>
        </p:spPr>
        <p:txBody>
          <a:bodyPr wrap="none">
            <a:spAutoFit/>
          </a:bodyPr>
          <a:lstStyle/>
          <a:p>
            <a:pPr defTabSz="914400">
              <a:defRPr/>
            </a:pPr>
            <a:r>
              <a:rPr lang="en-US" altLang="ja-JP" sz="1100" b="1" kern="0">
                <a:solidFill>
                  <a:sysClr val="windowText" lastClr="000000"/>
                </a:solidFill>
                <a:latin typeface="Times New Roman" pitchFamily="18" charset="0"/>
                <a:ea typeface="ＭＳ Ｐゴシック" panose="020B0600070205080204" pitchFamily="50" charset="-128"/>
                <a:cs typeface="Times New Roman" pitchFamily="18" charset="0"/>
              </a:rPr>
              <a:t>1000</a:t>
            </a:r>
            <a:endParaRPr lang="ja-JP" altLang="en-US" sz="1100" b="1" kern="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cxnSp>
        <p:nvCxnSpPr>
          <p:cNvPr id="88" name="直線コネクタ 87">
            <a:extLst>
              <a:ext uri="{FF2B5EF4-FFF2-40B4-BE49-F238E27FC236}">
                <a16:creationId xmlns:a16="http://schemas.microsoft.com/office/drawing/2014/main" id="{4DD57601-33AB-4D41-B23D-880EC229BEEC}"/>
              </a:ext>
            </a:extLst>
          </p:cNvPr>
          <p:cNvCxnSpPr/>
          <p:nvPr/>
        </p:nvCxnSpPr>
        <p:spPr>
          <a:xfrm>
            <a:off x="629187" y="5614948"/>
            <a:ext cx="109538" cy="0"/>
          </a:xfrm>
          <a:prstGeom prst="line">
            <a:avLst/>
          </a:prstGeom>
          <a:noFill/>
          <a:ln w="9525" cap="flat" cmpd="sng" algn="ctr">
            <a:solidFill>
              <a:sysClr val="windowText" lastClr="000000"/>
            </a:solidFill>
            <a:prstDash val="sysDash"/>
          </a:ln>
          <a:effectLst/>
        </p:spPr>
      </p:cxnSp>
      <p:cxnSp>
        <p:nvCxnSpPr>
          <p:cNvPr id="89" name="直線コネクタ 88">
            <a:extLst>
              <a:ext uri="{FF2B5EF4-FFF2-40B4-BE49-F238E27FC236}">
                <a16:creationId xmlns:a16="http://schemas.microsoft.com/office/drawing/2014/main" id="{814C80DD-0BEF-4C73-A122-7601A0ABDE4D}"/>
              </a:ext>
            </a:extLst>
          </p:cNvPr>
          <p:cNvCxnSpPr/>
          <p:nvPr/>
        </p:nvCxnSpPr>
        <p:spPr>
          <a:xfrm>
            <a:off x="643476" y="4795798"/>
            <a:ext cx="109537" cy="0"/>
          </a:xfrm>
          <a:prstGeom prst="line">
            <a:avLst/>
          </a:prstGeom>
          <a:noFill/>
          <a:ln w="9525" cap="flat" cmpd="sng" algn="ctr">
            <a:solidFill>
              <a:sysClr val="windowText" lastClr="000000"/>
            </a:solidFill>
            <a:prstDash val="solid"/>
          </a:ln>
          <a:effectLst/>
        </p:spPr>
      </p:cxnSp>
      <p:sp>
        <p:nvSpPr>
          <p:cNvPr id="90" name="テキスト ボックス 45">
            <a:extLst>
              <a:ext uri="{FF2B5EF4-FFF2-40B4-BE49-F238E27FC236}">
                <a16:creationId xmlns:a16="http://schemas.microsoft.com/office/drawing/2014/main" id="{58F0DD44-465D-4DBD-ACB4-8B0ED4F73514}"/>
              </a:ext>
            </a:extLst>
          </p:cNvPr>
          <p:cNvSpPr txBox="1">
            <a:spLocks noChangeArrowheads="1"/>
          </p:cNvSpPr>
          <p:nvPr/>
        </p:nvSpPr>
        <p:spPr bwMode="auto">
          <a:xfrm>
            <a:off x="233900" y="4691023"/>
            <a:ext cx="463550" cy="260350"/>
          </a:xfrm>
          <a:prstGeom prst="rect">
            <a:avLst/>
          </a:prstGeom>
          <a:noFill/>
          <a:ln w="9525">
            <a:noFill/>
            <a:miter lim="800000"/>
            <a:headEnd/>
            <a:tailEnd/>
          </a:ln>
        </p:spPr>
        <p:txBody>
          <a:bodyPr wrap="none">
            <a:spAutoFit/>
          </a:bodyPr>
          <a:lstStyle/>
          <a:p>
            <a:pPr defTabSz="914400">
              <a:defRPr/>
            </a:pPr>
            <a:r>
              <a:rPr lang="en-US" altLang="ja-JP" sz="1100" b="1" kern="0">
                <a:solidFill>
                  <a:sysClr val="windowText" lastClr="000000"/>
                </a:solidFill>
                <a:latin typeface="Times New Roman" pitchFamily="18" charset="0"/>
                <a:ea typeface="ＭＳ Ｐゴシック" panose="020B0600070205080204" pitchFamily="50" charset="-128"/>
                <a:cs typeface="Times New Roman" pitchFamily="18" charset="0"/>
              </a:rPr>
              <a:t>2000</a:t>
            </a:r>
            <a:endParaRPr lang="ja-JP" altLang="en-US" sz="1100" b="1" kern="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cxnSp>
        <p:nvCxnSpPr>
          <p:cNvPr id="91" name="直線コネクタ 90">
            <a:extLst>
              <a:ext uri="{FF2B5EF4-FFF2-40B4-BE49-F238E27FC236}">
                <a16:creationId xmlns:a16="http://schemas.microsoft.com/office/drawing/2014/main" id="{3E1D3E48-23CC-414A-9452-B6CFF4B943D0}"/>
              </a:ext>
            </a:extLst>
          </p:cNvPr>
          <p:cNvCxnSpPr/>
          <p:nvPr/>
        </p:nvCxnSpPr>
        <p:spPr>
          <a:xfrm>
            <a:off x="632362" y="4456073"/>
            <a:ext cx="109538" cy="0"/>
          </a:xfrm>
          <a:prstGeom prst="line">
            <a:avLst/>
          </a:prstGeom>
          <a:noFill/>
          <a:ln w="9525" cap="flat" cmpd="sng" algn="ctr">
            <a:solidFill>
              <a:sysClr val="windowText" lastClr="000000"/>
            </a:solidFill>
            <a:prstDash val="solid"/>
          </a:ln>
          <a:effectLst/>
        </p:spPr>
      </p:cxnSp>
      <p:sp>
        <p:nvSpPr>
          <p:cNvPr id="92" name="テキスト ボックス 47">
            <a:extLst>
              <a:ext uri="{FF2B5EF4-FFF2-40B4-BE49-F238E27FC236}">
                <a16:creationId xmlns:a16="http://schemas.microsoft.com/office/drawing/2014/main" id="{40C924F8-8FE6-4460-A56A-5413CE1E6CB2}"/>
              </a:ext>
            </a:extLst>
          </p:cNvPr>
          <p:cNvSpPr txBox="1">
            <a:spLocks noChangeArrowheads="1"/>
          </p:cNvSpPr>
          <p:nvPr/>
        </p:nvSpPr>
        <p:spPr bwMode="auto">
          <a:xfrm>
            <a:off x="233900" y="4330660"/>
            <a:ext cx="463550" cy="260350"/>
          </a:xfrm>
          <a:prstGeom prst="rect">
            <a:avLst/>
          </a:prstGeom>
          <a:noFill/>
          <a:ln w="9525">
            <a:noFill/>
            <a:miter lim="800000"/>
            <a:headEnd/>
            <a:tailEnd/>
          </a:ln>
        </p:spPr>
        <p:txBody>
          <a:bodyPr wrap="none">
            <a:spAutoFit/>
          </a:bodyPr>
          <a:lstStyle/>
          <a:p>
            <a:pPr defTabSz="914400">
              <a:defRPr/>
            </a:pPr>
            <a:r>
              <a:rPr lang="en-US" altLang="ja-JP" sz="1100" b="1" kern="0">
                <a:solidFill>
                  <a:sysClr val="windowText" lastClr="000000"/>
                </a:solidFill>
                <a:latin typeface="Times New Roman" pitchFamily="18" charset="0"/>
                <a:ea typeface="ＭＳ Ｐゴシック" panose="020B0600070205080204" pitchFamily="50" charset="-128"/>
                <a:cs typeface="Times New Roman" pitchFamily="18" charset="0"/>
              </a:rPr>
              <a:t>2500</a:t>
            </a:r>
            <a:endParaRPr lang="ja-JP" altLang="en-US" sz="1100" b="1" kern="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cxnSp>
        <p:nvCxnSpPr>
          <p:cNvPr id="93" name="直線コネクタ 92">
            <a:extLst>
              <a:ext uri="{FF2B5EF4-FFF2-40B4-BE49-F238E27FC236}">
                <a16:creationId xmlns:a16="http://schemas.microsoft.com/office/drawing/2014/main" id="{E116D830-137D-4D82-B2B2-555A588B6B67}"/>
              </a:ext>
            </a:extLst>
          </p:cNvPr>
          <p:cNvCxnSpPr/>
          <p:nvPr/>
        </p:nvCxnSpPr>
        <p:spPr>
          <a:xfrm flipV="1">
            <a:off x="2478639" y="5340028"/>
            <a:ext cx="517525" cy="1093787"/>
          </a:xfrm>
          <a:prstGeom prst="line">
            <a:avLst/>
          </a:prstGeom>
          <a:noFill/>
          <a:ln w="28575" cap="flat" cmpd="sng" algn="ctr">
            <a:solidFill>
              <a:srgbClr val="FF0000"/>
            </a:solidFill>
            <a:prstDash val="solid"/>
          </a:ln>
          <a:effectLst/>
        </p:spPr>
      </p:cxnSp>
      <p:cxnSp>
        <p:nvCxnSpPr>
          <p:cNvPr id="94" name="直線コネクタ 93">
            <a:extLst>
              <a:ext uri="{FF2B5EF4-FFF2-40B4-BE49-F238E27FC236}">
                <a16:creationId xmlns:a16="http://schemas.microsoft.com/office/drawing/2014/main" id="{B6FEAA19-84C3-4DC9-87D7-07042576A13F}"/>
              </a:ext>
            </a:extLst>
          </p:cNvPr>
          <p:cNvCxnSpPr/>
          <p:nvPr/>
        </p:nvCxnSpPr>
        <p:spPr>
          <a:xfrm flipV="1">
            <a:off x="2015088" y="5482903"/>
            <a:ext cx="433388" cy="949325"/>
          </a:xfrm>
          <a:prstGeom prst="line">
            <a:avLst/>
          </a:prstGeom>
          <a:noFill/>
          <a:ln w="28575" cap="flat" cmpd="sng" algn="ctr">
            <a:solidFill>
              <a:sysClr val="windowText" lastClr="000000"/>
            </a:solidFill>
            <a:prstDash val="sysDash"/>
          </a:ln>
          <a:effectLst/>
        </p:spPr>
      </p:cxnSp>
      <p:cxnSp>
        <p:nvCxnSpPr>
          <p:cNvPr id="95" name="直線矢印コネクタ 94">
            <a:extLst>
              <a:ext uri="{FF2B5EF4-FFF2-40B4-BE49-F238E27FC236}">
                <a16:creationId xmlns:a16="http://schemas.microsoft.com/office/drawing/2014/main" id="{F2D903F0-4987-438B-96D0-EB7CB611CFBF}"/>
              </a:ext>
            </a:extLst>
          </p:cNvPr>
          <p:cNvCxnSpPr/>
          <p:nvPr/>
        </p:nvCxnSpPr>
        <p:spPr>
          <a:xfrm flipH="1">
            <a:off x="3004101" y="5349552"/>
            <a:ext cx="0" cy="368300"/>
          </a:xfrm>
          <a:prstGeom prst="straightConnector1">
            <a:avLst/>
          </a:prstGeom>
          <a:noFill/>
          <a:ln w="28575" cap="flat" cmpd="sng" algn="ctr">
            <a:solidFill>
              <a:srgbClr val="FF0000"/>
            </a:solidFill>
            <a:prstDash val="solid"/>
            <a:headEnd type="none" w="med" len="med"/>
            <a:tailEnd type="triangle" w="med" len="med"/>
          </a:ln>
          <a:effectLst/>
        </p:spPr>
      </p:cxnSp>
      <p:cxnSp>
        <p:nvCxnSpPr>
          <p:cNvPr id="96" name="直線矢印コネクタ 95">
            <a:extLst>
              <a:ext uri="{FF2B5EF4-FFF2-40B4-BE49-F238E27FC236}">
                <a16:creationId xmlns:a16="http://schemas.microsoft.com/office/drawing/2014/main" id="{D5BCCB16-56B8-4B5C-AE17-86620746B232}"/>
              </a:ext>
            </a:extLst>
          </p:cNvPr>
          <p:cNvCxnSpPr/>
          <p:nvPr/>
        </p:nvCxnSpPr>
        <p:spPr>
          <a:xfrm>
            <a:off x="2448476" y="5478139"/>
            <a:ext cx="0" cy="363538"/>
          </a:xfrm>
          <a:prstGeom prst="straightConnector1">
            <a:avLst/>
          </a:prstGeom>
          <a:noFill/>
          <a:ln w="28575" cap="flat" cmpd="sng" algn="ctr">
            <a:solidFill>
              <a:sysClr val="windowText" lastClr="000000"/>
            </a:solidFill>
            <a:prstDash val="sysDash"/>
            <a:headEnd type="none" w="med" len="med"/>
            <a:tailEnd type="triangle" w="med" len="med"/>
          </a:ln>
          <a:effectLst/>
        </p:spPr>
      </p:cxnSp>
      <p:sp>
        <p:nvSpPr>
          <p:cNvPr id="97" name="テキスト ボックス 81">
            <a:extLst>
              <a:ext uri="{FF2B5EF4-FFF2-40B4-BE49-F238E27FC236}">
                <a16:creationId xmlns:a16="http://schemas.microsoft.com/office/drawing/2014/main" id="{C7D6E128-E73A-4192-A4D9-60F73A25631A}"/>
              </a:ext>
            </a:extLst>
          </p:cNvPr>
          <p:cNvSpPr txBox="1">
            <a:spLocks noChangeArrowheads="1"/>
          </p:cNvSpPr>
          <p:nvPr/>
        </p:nvSpPr>
        <p:spPr bwMode="auto">
          <a:xfrm>
            <a:off x="2750048" y="4956145"/>
            <a:ext cx="838200" cy="338554"/>
          </a:xfrm>
          <a:prstGeom prst="rect">
            <a:avLst/>
          </a:prstGeom>
          <a:noFill/>
          <a:ln w="9525">
            <a:noFill/>
            <a:miter lim="800000"/>
            <a:headEnd/>
            <a:tailEnd/>
          </a:ln>
        </p:spPr>
        <p:txBody>
          <a:bodyPr>
            <a:spAutoFit/>
          </a:bodyPr>
          <a:lstStyle/>
          <a:p>
            <a:pPr defTabSz="914400">
              <a:defRPr/>
            </a:pPr>
            <a:r>
              <a:rPr lang="en-US" altLang="ja-JP" sz="1600" b="1" kern="0" dirty="0">
                <a:solidFill>
                  <a:srgbClr val="FF0000"/>
                </a:solidFill>
                <a:latin typeface="Times New Roman" pitchFamily="18" charset="0"/>
                <a:ea typeface="ＭＳ Ｐゴシック" panose="020B0600070205080204" pitchFamily="50" charset="-128"/>
                <a:cs typeface="Times New Roman" pitchFamily="18" charset="0"/>
              </a:rPr>
              <a:t>1320 </a:t>
            </a:r>
            <a:endParaRPr lang="ja-JP" altLang="en-US" sz="1600" b="1" kern="0" dirty="0">
              <a:solidFill>
                <a:srgbClr val="FF0000"/>
              </a:solidFill>
              <a:latin typeface="Times New Roman" pitchFamily="18" charset="0"/>
              <a:ea typeface="ＭＳ Ｐゴシック" panose="020B0600070205080204" pitchFamily="50" charset="-128"/>
              <a:cs typeface="Times New Roman" pitchFamily="18" charset="0"/>
            </a:endParaRPr>
          </a:p>
        </p:txBody>
      </p:sp>
      <p:sp>
        <p:nvSpPr>
          <p:cNvPr id="98" name="テキスト ボックス 82">
            <a:extLst>
              <a:ext uri="{FF2B5EF4-FFF2-40B4-BE49-F238E27FC236}">
                <a16:creationId xmlns:a16="http://schemas.microsoft.com/office/drawing/2014/main" id="{2F45AB7A-1BE6-4384-BEAC-5A5B798B5A31}"/>
              </a:ext>
            </a:extLst>
          </p:cNvPr>
          <p:cNvSpPr txBox="1">
            <a:spLocks noChangeArrowheads="1"/>
          </p:cNvSpPr>
          <p:nvPr/>
        </p:nvSpPr>
        <p:spPr bwMode="auto">
          <a:xfrm>
            <a:off x="2101325" y="5015175"/>
            <a:ext cx="1027112" cy="338554"/>
          </a:xfrm>
          <a:prstGeom prst="rect">
            <a:avLst/>
          </a:prstGeom>
          <a:noFill/>
          <a:ln w="9525">
            <a:noFill/>
            <a:miter lim="800000"/>
            <a:headEnd/>
            <a:tailEnd/>
          </a:ln>
        </p:spPr>
        <p:txBody>
          <a:bodyPr>
            <a:spAutoFit/>
          </a:bodyPr>
          <a:lstStyle/>
          <a:p>
            <a:pPr defTabSz="914400">
              <a:defRPr/>
            </a:pPr>
            <a:r>
              <a:rPr lang="en-US" altLang="ja-JP" sz="1600" b="1" kern="0" dirty="0">
                <a:solidFill>
                  <a:sysClr val="windowText" lastClr="000000"/>
                </a:solidFill>
                <a:latin typeface="Times New Roman" pitchFamily="18" charset="0"/>
                <a:ea typeface="ＭＳ Ｐゴシック" panose="020B0600070205080204" pitchFamily="50" charset="-128"/>
                <a:cs typeface="Times New Roman" pitchFamily="18" charset="0"/>
              </a:rPr>
              <a:t>1230</a:t>
            </a:r>
            <a:endParaRPr lang="ja-JP" altLang="en-US" sz="1600" b="1" kern="0" dirty="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cxnSp>
        <p:nvCxnSpPr>
          <p:cNvPr id="99" name="直線コネクタ 141">
            <a:extLst>
              <a:ext uri="{FF2B5EF4-FFF2-40B4-BE49-F238E27FC236}">
                <a16:creationId xmlns:a16="http://schemas.microsoft.com/office/drawing/2014/main" id="{E85DE84C-68AE-420D-8227-8B8BE9E47772}"/>
              </a:ext>
            </a:extLst>
          </p:cNvPr>
          <p:cNvCxnSpPr>
            <a:cxnSpLocks noChangeShapeType="1"/>
          </p:cNvCxnSpPr>
          <p:nvPr/>
        </p:nvCxnSpPr>
        <p:spPr bwMode="auto">
          <a:xfrm flipV="1">
            <a:off x="2173996" y="3685976"/>
            <a:ext cx="476250" cy="1588"/>
          </a:xfrm>
          <a:prstGeom prst="line">
            <a:avLst/>
          </a:prstGeom>
          <a:noFill/>
          <a:ln w="57150" algn="ctr">
            <a:solidFill>
              <a:sysClr val="windowText" lastClr="000000"/>
            </a:solidFill>
            <a:prstDash val="sysDot"/>
            <a:round/>
            <a:headEnd/>
            <a:tailEnd/>
          </a:ln>
        </p:spPr>
      </p:cxnSp>
      <p:cxnSp>
        <p:nvCxnSpPr>
          <p:cNvPr id="100" name="直線コネクタ 153">
            <a:extLst>
              <a:ext uri="{FF2B5EF4-FFF2-40B4-BE49-F238E27FC236}">
                <a16:creationId xmlns:a16="http://schemas.microsoft.com/office/drawing/2014/main" id="{D120BEB8-E0BB-4923-B754-CA599BEA85CD}"/>
              </a:ext>
            </a:extLst>
          </p:cNvPr>
          <p:cNvCxnSpPr>
            <a:cxnSpLocks noChangeShapeType="1"/>
          </p:cNvCxnSpPr>
          <p:nvPr/>
        </p:nvCxnSpPr>
        <p:spPr bwMode="auto">
          <a:xfrm>
            <a:off x="2032544" y="3993982"/>
            <a:ext cx="504825" cy="0"/>
          </a:xfrm>
          <a:prstGeom prst="line">
            <a:avLst/>
          </a:prstGeom>
          <a:noFill/>
          <a:ln w="57150" algn="ctr">
            <a:solidFill>
              <a:srgbClr val="FF0000"/>
            </a:solidFill>
            <a:round/>
            <a:headEnd/>
            <a:tailEnd/>
          </a:ln>
        </p:spPr>
      </p:cxnSp>
      <p:sp>
        <p:nvSpPr>
          <p:cNvPr id="101" name="テキスト ボックス 68">
            <a:extLst>
              <a:ext uri="{FF2B5EF4-FFF2-40B4-BE49-F238E27FC236}">
                <a16:creationId xmlns:a16="http://schemas.microsoft.com/office/drawing/2014/main" id="{6BAF7A93-0B8D-453F-9AFB-6BA8390A0B5F}"/>
              </a:ext>
            </a:extLst>
          </p:cNvPr>
          <p:cNvSpPr txBox="1">
            <a:spLocks noChangeArrowheads="1"/>
          </p:cNvSpPr>
          <p:nvPr/>
        </p:nvSpPr>
        <p:spPr bwMode="auto">
          <a:xfrm>
            <a:off x="2488567" y="6488668"/>
            <a:ext cx="1003990" cy="369332"/>
          </a:xfrm>
          <a:prstGeom prst="rect">
            <a:avLst/>
          </a:prstGeom>
          <a:noFill/>
          <a:ln w="9525">
            <a:noFill/>
            <a:miter lim="800000"/>
            <a:headEnd/>
            <a:tailEnd/>
          </a:ln>
        </p:spPr>
        <p:txBody>
          <a:bodyPr wrap="square">
            <a:spAutoFit/>
          </a:bodyPr>
          <a:lstStyle/>
          <a:p>
            <a:pPr defTabSz="914400">
              <a:defRPr/>
            </a:pPr>
            <a:r>
              <a:rPr lang="en-US" altLang="ja-JP" kern="0" dirty="0">
                <a:solidFill>
                  <a:sysClr val="windowText" lastClr="000000"/>
                </a:solidFill>
                <a:latin typeface="Times New Roman" pitchFamily="18" charset="0"/>
                <a:ea typeface="HGP創英角ｺﾞｼｯｸUB" pitchFamily="50" charset="-128"/>
                <a:cs typeface="Times New Roman" pitchFamily="18" charset="0"/>
              </a:rPr>
              <a:t>Strain</a:t>
            </a:r>
            <a:endParaRPr lang="ja-JP" altLang="en-US" kern="0" dirty="0">
              <a:solidFill>
                <a:sysClr val="windowText" lastClr="000000"/>
              </a:solidFill>
              <a:latin typeface="Times New Roman" pitchFamily="18" charset="0"/>
              <a:ea typeface="HGP創英角ｺﾞｼｯｸUB" pitchFamily="50" charset="-128"/>
              <a:cs typeface="Times New Roman" pitchFamily="18" charset="0"/>
            </a:endParaRPr>
          </a:p>
        </p:txBody>
      </p:sp>
      <p:cxnSp>
        <p:nvCxnSpPr>
          <p:cNvPr id="102" name="直線コネクタ 101">
            <a:extLst>
              <a:ext uri="{FF2B5EF4-FFF2-40B4-BE49-F238E27FC236}">
                <a16:creationId xmlns:a16="http://schemas.microsoft.com/office/drawing/2014/main" id="{D127F571-F553-4B21-BFAA-B2B9DDC84767}"/>
              </a:ext>
            </a:extLst>
          </p:cNvPr>
          <p:cNvCxnSpPr/>
          <p:nvPr/>
        </p:nvCxnSpPr>
        <p:spPr>
          <a:xfrm flipV="1">
            <a:off x="3726414" y="5732140"/>
            <a:ext cx="354013" cy="690563"/>
          </a:xfrm>
          <a:prstGeom prst="line">
            <a:avLst/>
          </a:prstGeom>
          <a:noFill/>
          <a:ln w="28575" cap="flat" cmpd="sng" algn="ctr">
            <a:solidFill>
              <a:srgbClr val="FF0000"/>
            </a:solidFill>
            <a:prstDash val="solid"/>
          </a:ln>
          <a:effectLst/>
        </p:spPr>
      </p:cxnSp>
      <p:cxnSp>
        <p:nvCxnSpPr>
          <p:cNvPr id="103" name="直線コネクタ 102">
            <a:extLst>
              <a:ext uri="{FF2B5EF4-FFF2-40B4-BE49-F238E27FC236}">
                <a16:creationId xmlns:a16="http://schemas.microsoft.com/office/drawing/2014/main" id="{6D9BE023-D224-446B-9E8F-E160A8B4D6F8}"/>
              </a:ext>
            </a:extLst>
          </p:cNvPr>
          <p:cNvCxnSpPr/>
          <p:nvPr/>
        </p:nvCxnSpPr>
        <p:spPr>
          <a:xfrm flipV="1">
            <a:off x="3310489" y="5798815"/>
            <a:ext cx="290513" cy="614363"/>
          </a:xfrm>
          <a:prstGeom prst="line">
            <a:avLst/>
          </a:prstGeom>
          <a:noFill/>
          <a:ln w="28575" cap="flat" cmpd="sng" algn="ctr">
            <a:solidFill>
              <a:sysClr val="windowText" lastClr="000000"/>
            </a:solidFill>
            <a:prstDash val="sysDash"/>
          </a:ln>
          <a:effectLst/>
        </p:spPr>
      </p:cxnSp>
      <p:cxnSp>
        <p:nvCxnSpPr>
          <p:cNvPr id="104" name="直線矢印コネクタ 103">
            <a:extLst>
              <a:ext uri="{FF2B5EF4-FFF2-40B4-BE49-F238E27FC236}">
                <a16:creationId xmlns:a16="http://schemas.microsoft.com/office/drawing/2014/main" id="{05AA385E-21C2-4FB7-B629-EFD8F37BED34}"/>
              </a:ext>
            </a:extLst>
          </p:cNvPr>
          <p:cNvCxnSpPr/>
          <p:nvPr/>
        </p:nvCxnSpPr>
        <p:spPr>
          <a:xfrm flipH="1">
            <a:off x="4082013" y="5740077"/>
            <a:ext cx="0" cy="311150"/>
          </a:xfrm>
          <a:prstGeom prst="straightConnector1">
            <a:avLst/>
          </a:prstGeom>
          <a:noFill/>
          <a:ln w="28575" cap="flat" cmpd="sng" algn="ctr">
            <a:solidFill>
              <a:srgbClr val="FF0000"/>
            </a:solidFill>
            <a:prstDash val="solid"/>
            <a:headEnd type="none" w="med" len="med"/>
            <a:tailEnd type="triangle" w="med" len="med"/>
          </a:ln>
          <a:effectLst/>
        </p:spPr>
      </p:cxnSp>
      <p:cxnSp>
        <p:nvCxnSpPr>
          <p:cNvPr id="105" name="直線矢印コネクタ 104">
            <a:extLst>
              <a:ext uri="{FF2B5EF4-FFF2-40B4-BE49-F238E27FC236}">
                <a16:creationId xmlns:a16="http://schemas.microsoft.com/office/drawing/2014/main" id="{967A6044-169E-4437-8355-A7722B717477}"/>
              </a:ext>
            </a:extLst>
          </p:cNvPr>
          <p:cNvCxnSpPr/>
          <p:nvPr/>
        </p:nvCxnSpPr>
        <p:spPr>
          <a:xfrm>
            <a:off x="3601001" y="5806752"/>
            <a:ext cx="0" cy="241300"/>
          </a:xfrm>
          <a:prstGeom prst="straightConnector1">
            <a:avLst/>
          </a:prstGeom>
          <a:noFill/>
          <a:ln w="28575" cap="flat" cmpd="sng" algn="ctr">
            <a:solidFill>
              <a:sysClr val="windowText" lastClr="000000"/>
            </a:solidFill>
            <a:prstDash val="sysDash"/>
            <a:headEnd type="none" w="med" len="med"/>
            <a:tailEnd type="triangle" w="med" len="med"/>
          </a:ln>
          <a:effectLst/>
        </p:spPr>
      </p:cxnSp>
      <p:sp>
        <p:nvSpPr>
          <p:cNvPr id="106" name="テキスト ボックス 83">
            <a:extLst>
              <a:ext uri="{FF2B5EF4-FFF2-40B4-BE49-F238E27FC236}">
                <a16:creationId xmlns:a16="http://schemas.microsoft.com/office/drawing/2014/main" id="{54139540-AA0F-4A25-A6EE-52769C728CFC}"/>
              </a:ext>
            </a:extLst>
          </p:cNvPr>
          <p:cNvSpPr txBox="1">
            <a:spLocks noChangeArrowheads="1"/>
          </p:cNvSpPr>
          <p:nvPr/>
        </p:nvSpPr>
        <p:spPr bwMode="auto">
          <a:xfrm>
            <a:off x="3385101" y="5476552"/>
            <a:ext cx="792162" cy="338554"/>
          </a:xfrm>
          <a:prstGeom prst="rect">
            <a:avLst/>
          </a:prstGeom>
          <a:noFill/>
          <a:ln w="9525">
            <a:noFill/>
            <a:miter lim="800000"/>
            <a:headEnd/>
            <a:tailEnd/>
          </a:ln>
        </p:spPr>
        <p:txBody>
          <a:bodyPr>
            <a:spAutoFit/>
          </a:bodyPr>
          <a:lstStyle/>
          <a:p>
            <a:pPr defTabSz="914400">
              <a:defRPr/>
            </a:pPr>
            <a:r>
              <a:rPr lang="en-US" altLang="ja-JP" sz="1600" b="1" kern="0">
                <a:solidFill>
                  <a:sysClr val="windowText" lastClr="000000"/>
                </a:solidFill>
                <a:latin typeface="Times New Roman" pitchFamily="18" charset="0"/>
                <a:ea typeface="ＭＳ Ｐゴシック" panose="020B0600070205080204" pitchFamily="50" charset="-128"/>
                <a:cs typeface="Times New Roman" pitchFamily="18" charset="0"/>
              </a:rPr>
              <a:t>840</a:t>
            </a:r>
            <a:endParaRPr lang="ja-JP" altLang="en-US" sz="1600" b="1" kern="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sp>
        <p:nvSpPr>
          <p:cNvPr id="107" name="テキスト ボックス 84">
            <a:extLst>
              <a:ext uri="{FF2B5EF4-FFF2-40B4-BE49-F238E27FC236}">
                <a16:creationId xmlns:a16="http://schemas.microsoft.com/office/drawing/2014/main" id="{5D0E0662-548B-4EC5-8434-5EBAA6E5792F}"/>
              </a:ext>
            </a:extLst>
          </p:cNvPr>
          <p:cNvSpPr txBox="1">
            <a:spLocks noChangeArrowheads="1"/>
          </p:cNvSpPr>
          <p:nvPr/>
        </p:nvSpPr>
        <p:spPr bwMode="auto">
          <a:xfrm>
            <a:off x="3889926" y="5373364"/>
            <a:ext cx="747712" cy="338554"/>
          </a:xfrm>
          <a:prstGeom prst="rect">
            <a:avLst/>
          </a:prstGeom>
          <a:noFill/>
          <a:ln w="9525">
            <a:noFill/>
            <a:miter lim="800000"/>
            <a:headEnd/>
            <a:tailEnd/>
          </a:ln>
        </p:spPr>
        <p:txBody>
          <a:bodyPr>
            <a:spAutoFit/>
          </a:bodyPr>
          <a:lstStyle/>
          <a:p>
            <a:pPr defTabSz="914400">
              <a:defRPr/>
            </a:pPr>
            <a:r>
              <a:rPr lang="en-US" altLang="ja-JP" sz="1600" b="1" kern="0">
                <a:solidFill>
                  <a:srgbClr val="FF0000"/>
                </a:solidFill>
                <a:latin typeface="Times New Roman" pitchFamily="18" charset="0"/>
                <a:ea typeface="ＭＳ Ｐゴシック" panose="020B0600070205080204" pitchFamily="50" charset="-128"/>
                <a:cs typeface="Times New Roman" pitchFamily="18" charset="0"/>
              </a:rPr>
              <a:t>870</a:t>
            </a:r>
            <a:endParaRPr lang="ja-JP" altLang="en-US" sz="1600" b="1" kern="0">
              <a:solidFill>
                <a:srgbClr val="FF0000"/>
              </a:solidFill>
              <a:latin typeface="Times New Roman" pitchFamily="18" charset="0"/>
              <a:ea typeface="ＭＳ Ｐゴシック" panose="020B0600070205080204" pitchFamily="50" charset="-128"/>
              <a:cs typeface="Times New Roman" pitchFamily="18" charset="0"/>
            </a:endParaRPr>
          </a:p>
        </p:txBody>
      </p:sp>
      <p:cxnSp>
        <p:nvCxnSpPr>
          <p:cNvPr id="108" name="直線コネクタ 107">
            <a:extLst>
              <a:ext uri="{FF2B5EF4-FFF2-40B4-BE49-F238E27FC236}">
                <a16:creationId xmlns:a16="http://schemas.microsoft.com/office/drawing/2014/main" id="{AE10A007-E2FE-402C-A4FE-5D16912CECC7}"/>
              </a:ext>
            </a:extLst>
          </p:cNvPr>
          <p:cNvCxnSpPr/>
          <p:nvPr/>
        </p:nvCxnSpPr>
        <p:spPr>
          <a:xfrm flipV="1">
            <a:off x="5101189" y="6138539"/>
            <a:ext cx="144463" cy="317500"/>
          </a:xfrm>
          <a:prstGeom prst="line">
            <a:avLst/>
          </a:prstGeom>
          <a:noFill/>
          <a:ln w="28575" cap="flat" cmpd="sng" algn="ctr">
            <a:solidFill>
              <a:srgbClr val="FF0000"/>
            </a:solidFill>
            <a:prstDash val="solid"/>
          </a:ln>
          <a:effectLst/>
        </p:spPr>
      </p:cxnSp>
      <p:cxnSp>
        <p:nvCxnSpPr>
          <p:cNvPr id="109" name="直線コネクタ 108">
            <a:extLst>
              <a:ext uri="{FF2B5EF4-FFF2-40B4-BE49-F238E27FC236}">
                <a16:creationId xmlns:a16="http://schemas.microsoft.com/office/drawing/2014/main" id="{E6A23C0E-5A53-40BE-AE45-A08E0CB88733}"/>
              </a:ext>
            </a:extLst>
          </p:cNvPr>
          <p:cNvCxnSpPr/>
          <p:nvPr/>
        </p:nvCxnSpPr>
        <p:spPr>
          <a:xfrm flipV="1">
            <a:off x="4607477" y="6219502"/>
            <a:ext cx="96837" cy="215900"/>
          </a:xfrm>
          <a:prstGeom prst="line">
            <a:avLst/>
          </a:prstGeom>
          <a:noFill/>
          <a:ln w="28575" cap="flat" cmpd="sng" algn="ctr">
            <a:solidFill>
              <a:sysClr val="windowText" lastClr="000000"/>
            </a:solidFill>
            <a:prstDash val="sysDash"/>
          </a:ln>
          <a:effectLst/>
        </p:spPr>
      </p:cxnSp>
      <p:cxnSp>
        <p:nvCxnSpPr>
          <p:cNvPr id="110" name="直線矢印コネクタ 109">
            <a:extLst>
              <a:ext uri="{FF2B5EF4-FFF2-40B4-BE49-F238E27FC236}">
                <a16:creationId xmlns:a16="http://schemas.microsoft.com/office/drawing/2014/main" id="{C4F3E415-5CD1-44C4-84E2-71BB7EF988C9}"/>
              </a:ext>
            </a:extLst>
          </p:cNvPr>
          <p:cNvCxnSpPr/>
          <p:nvPr/>
        </p:nvCxnSpPr>
        <p:spPr>
          <a:xfrm flipH="1">
            <a:off x="5248826" y="6143302"/>
            <a:ext cx="0" cy="184150"/>
          </a:xfrm>
          <a:prstGeom prst="straightConnector1">
            <a:avLst/>
          </a:prstGeom>
          <a:noFill/>
          <a:ln w="28575" cap="flat" cmpd="sng" algn="ctr">
            <a:solidFill>
              <a:srgbClr val="FF0000"/>
            </a:solidFill>
            <a:prstDash val="solid"/>
            <a:headEnd type="none" w="med" len="med"/>
            <a:tailEnd type="triangle" w="med" len="med"/>
          </a:ln>
          <a:effectLst/>
        </p:spPr>
      </p:cxnSp>
      <p:cxnSp>
        <p:nvCxnSpPr>
          <p:cNvPr id="111" name="直線矢印コネクタ 110">
            <a:extLst>
              <a:ext uri="{FF2B5EF4-FFF2-40B4-BE49-F238E27FC236}">
                <a16:creationId xmlns:a16="http://schemas.microsoft.com/office/drawing/2014/main" id="{CECDDA8F-44A7-4D49-A801-5266FEB8B0D2}"/>
              </a:ext>
            </a:extLst>
          </p:cNvPr>
          <p:cNvCxnSpPr/>
          <p:nvPr/>
        </p:nvCxnSpPr>
        <p:spPr>
          <a:xfrm>
            <a:off x="4707488" y="6219503"/>
            <a:ext cx="0" cy="180975"/>
          </a:xfrm>
          <a:prstGeom prst="straightConnector1">
            <a:avLst/>
          </a:prstGeom>
          <a:noFill/>
          <a:ln w="28575" cap="flat" cmpd="sng" algn="ctr">
            <a:solidFill>
              <a:sysClr val="windowText" lastClr="000000"/>
            </a:solidFill>
            <a:prstDash val="sysDash"/>
            <a:headEnd type="none" w="med" len="med"/>
            <a:tailEnd type="triangle" w="med" len="med"/>
          </a:ln>
          <a:effectLst/>
        </p:spPr>
      </p:cxnSp>
      <p:sp>
        <p:nvSpPr>
          <p:cNvPr id="112" name="テキスト ボックス 109">
            <a:extLst>
              <a:ext uri="{FF2B5EF4-FFF2-40B4-BE49-F238E27FC236}">
                <a16:creationId xmlns:a16="http://schemas.microsoft.com/office/drawing/2014/main" id="{2910A135-DD5B-4D66-A9C2-4E9E2BAEF4A8}"/>
              </a:ext>
            </a:extLst>
          </p:cNvPr>
          <p:cNvSpPr txBox="1">
            <a:spLocks noChangeArrowheads="1"/>
          </p:cNvSpPr>
          <p:nvPr/>
        </p:nvSpPr>
        <p:spPr bwMode="auto">
          <a:xfrm>
            <a:off x="4429677" y="5909939"/>
            <a:ext cx="573087" cy="338554"/>
          </a:xfrm>
          <a:prstGeom prst="rect">
            <a:avLst/>
          </a:prstGeom>
          <a:noFill/>
          <a:ln w="9525">
            <a:noFill/>
            <a:miter lim="800000"/>
            <a:headEnd/>
            <a:tailEnd/>
          </a:ln>
        </p:spPr>
        <p:txBody>
          <a:bodyPr>
            <a:spAutoFit/>
          </a:bodyPr>
          <a:lstStyle/>
          <a:p>
            <a:pPr defTabSz="914400">
              <a:defRPr/>
            </a:pPr>
            <a:r>
              <a:rPr lang="en-US" altLang="ja-JP" sz="1600" b="1" kern="0">
                <a:solidFill>
                  <a:sysClr val="windowText" lastClr="000000"/>
                </a:solidFill>
                <a:latin typeface="Times New Roman" pitchFamily="18" charset="0"/>
                <a:ea typeface="ＭＳ Ｐゴシック" panose="020B0600070205080204" pitchFamily="50" charset="-128"/>
                <a:cs typeface="Times New Roman" pitchFamily="18" charset="0"/>
              </a:rPr>
              <a:t>250</a:t>
            </a:r>
            <a:endParaRPr lang="ja-JP" altLang="en-US" sz="1600" b="1" kern="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sp>
        <p:nvSpPr>
          <p:cNvPr id="113" name="テキスト ボックス 110">
            <a:extLst>
              <a:ext uri="{FF2B5EF4-FFF2-40B4-BE49-F238E27FC236}">
                <a16:creationId xmlns:a16="http://schemas.microsoft.com/office/drawing/2014/main" id="{A70D6737-D5C4-4513-8E06-8705A16034FB}"/>
              </a:ext>
            </a:extLst>
          </p:cNvPr>
          <p:cNvSpPr txBox="1">
            <a:spLocks noChangeArrowheads="1"/>
          </p:cNvSpPr>
          <p:nvPr/>
        </p:nvSpPr>
        <p:spPr bwMode="auto">
          <a:xfrm>
            <a:off x="4985302" y="5836914"/>
            <a:ext cx="555625" cy="338554"/>
          </a:xfrm>
          <a:prstGeom prst="rect">
            <a:avLst/>
          </a:prstGeom>
          <a:noFill/>
          <a:ln w="9525">
            <a:noFill/>
            <a:miter lim="800000"/>
            <a:headEnd/>
            <a:tailEnd/>
          </a:ln>
        </p:spPr>
        <p:txBody>
          <a:bodyPr>
            <a:spAutoFit/>
          </a:bodyPr>
          <a:lstStyle/>
          <a:p>
            <a:pPr defTabSz="914400">
              <a:defRPr/>
            </a:pPr>
            <a:r>
              <a:rPr lang="en-US" altLang="ja-JP" sz="1600" b="1" kern="0">
                <a:solidFill>
                  <a:srgbClr val="FF0000"/>
                </a:solidFill>
                <a:latin typeface="Times New Roman" pitchFamily="18" charset="0"/>
                <a:ea typeface="ＭＳ Ｐゴシック" panose="020B0600070205080204" pitchFamily="50" charset="-128"/>
                <a:cs typeface="Times New Roman" pitchFamily="18" charset="0"/>
              </a:rPr>
              <a:t>320</a:t>
            </a:r>
            <a:endParaRPr lang="ja-JP" altLang="en-US" sz="1600" b="1" kern="0">
              <a:solidFill>
                <a:srgbClr val="FF0000"/>
              </a:solidFill>
              <a:latin typeface="Times New Roman" pitchFamily="18" charset="0"/>
              <a:ea typeface="ＭＳ Ｐゴシック" panose="020B0600070205080204" pitchFamily="50" charset="-128"/>
              <a:cs typeface="Times New Roman" pitchFamily="18" charset="0"/>
            </a:endParaRPr>
          </a:p>
        </p:txBody>
      </p:sp>
      <p:sp>
        <p:nvSpPr>
          <p:cNvPr id="114" name="正方形/長方形 111">
            <a:extLst>
              <a:ext uri="{FF2B5EF4-FFF2-40B4-BE49-F238E27FC236}">
                <a16:creationId xmlns:a16="http://schemas.microsoft.com/office/drawing/2014/main" id="{29C5762C-A4EA-46CA-8EAB-03DBED4D450B}"/>
              </a:ext>
            </a:extLst>
          </p:cNvPr>
          <p:cNvSpPr>
            <a:spLocks noChangeArrowheads="1"/>
          </p:cNvSpPr>
          <p:nvPr/>
        </p:nvSpPr>
        <p:spPr bwMode="auto">
          <a:xfrm>
            <a:off x="4753034" y="5362146"/>
            <a:ext cx="562401" cy="286232"/>
          </a:xfrm>
          <a:prstGeom prst="rect">
            <a:avLst/>
          </a:prstGeom>
          <a:noFill/>
          <a:ln w="9525">
            <a:solidFill>
              <a:sysClr val="windowText" lastClr="000000"/>
            </a:solidFill>
            <a:miter lim="800000"/>
            <a:headEnd/>
            <a:tailEnd/>
          </a:ln>
        </p:spPr>
        <p:txBody>
          <a:bodyPr wrap="square">
            <a:spAutoFit/>
          </a:bodyPr>
          <a:lstStyle/>
          <a:p>
            <a:pPr algn="ctr" defTabSz="914400">
              <a:lnSpc>
                <a:spcPct val="90000"/>
              </a:lnSpc>
              <a:defRPr/>
            </a:pPr>
            <a:r>
              <a:rPr lang="en-US" altLang="ja-JP" sz="1400" b="1" kern="0" dirty="0">
                <a:solidFill>
                  <a:sysClr val="windowText" lastClr="000000"/>
                </a:solidFill>
                <a:latin typeface="Times New Roman" pitchFamily="18" charset="0"/>
                <a:ea typeface="ＭＳ Ｐゴシック" panose="020B0600070205080204" pitchFamily="50" charset="-128"/>
                <a:cs typeface="Times New Roman" pitchFamily="18" charset="0"/>
              </a:rPr>
              <a:t>Z</a:t>
            </a:r>
            <a:endParaRPr lang="ja-JP" altLang="en-US" sz="1400" b="1" kern="0" dirty="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sp>
        <p:nvSpPr>
          <p:cNvPr id="115" name="正方形/長方形 112">
            <a:extLst>
              <a:ext uri="{FF2B5EF4-FFF2-40B4-BE49-F238E27FC236}">
                <a16:creationId xmlns:a16="http://schemas.microsoft.com/office/drawing/2014/main" id="{4D224E27-43E2-4450-AD2B-E0777EBE8C75}"/>
              </a:ext>
            </a:extLst>
          </p:cNvPr>
          <p:cNvSpPr>
            <a:spLocks noChangeArrowheads="1"/>
          </p:cNvSpPr>
          <p:nvPr/>
        </p:nvSpPr>
        <p:spPr bwMode="auto">
          <a:xfrm>
            <a:off x="2185362" y="4273228"/>
            <a:ext cx="1079500" cy="286232"/>
          </a:xfrm>
          <a:prstGeom prst="rect">
            <a:avLst/>
          </a:prstGeom>
          <a:noFill/>
          <a:ln w="9525">
            <a:solidFill>
              <a:sysClr val="windowText" lastClr="000000"/>
            </a:solidFill>
            <a:miter lim="800000"/>
            <a:headEnd/>
            <a:tailEnd/>
          </a:ln>
        </p:spPr>
        <p:txBody>
          <a:bodyPr>
            <a:spAutoFit/>
          </a:bodyPr>
          <a:lstStyle/>
          <a:p>
            <a:pPr algn="ctr" defTabSz="914400">
              <a:lnSpc>
                <a:spcPct val="90000"/>
              </a:lnSpc>
              <a:defRPr/>
            </a:pPr>
            <a:r>
              <a:rPr lang="en-US" altLang="ja-JP" sz="1400" b="1" kern="0">
                <a:solidFill>
                  <a:sysClr val="windowText" lastClr="000000"/>
                </a:solidFill>
                <a:latin typeface="Times New Roman" pitchFamily="18" charset="0"/>
                <a:ea typeface="ＭＳ Ｐゴシック" panose="020B0600070205080204" pitchFamily="50" charset="-128"/>
                <a:cs typeface="Times New Roman" pitchFamily="18" charset="0"/>
              </a:rPr>
              <a:t>10 mm t</a:t>
            </a:r>
            <a:endParaRPr lang="ja-JP" altLang="en-US" sz="1400" b="1" kern="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sp>
        <p:nvSpPr>
          <p:cNvPr id="116" name="テキスト ボックス 38">
            <a:extLst>
              <a:ext uri="{FF2B5EF4-FFF2-40B4-BE49-F238E27FC236}">
                <a16:creationId xmlns:a16="http://schemas.microsoft.com/office/drawing/2014/main" id="{B54449DD-C4ED-44E3-BF25-58F62AA5D23E}"/>
              </a:ext>
            </a:extLst>
          </p:cNvPr>
          <p:cNvSpPr txBox="1">
            <a:spLocks noChangeArrowheads="1"/>
          </p:cNvSpPr>
          <p:nvPr/>
        </p:nvSpPr>
        <p:spPr bwMode="auto">
          <a:xfrm>
            <a:off x="336334" y="6359553"/>
            <a:ext cx="254000" cy="260350"/>
          </a:xfrm>
          <a:prstGeom prst="rect">
            <a:avLst/>
          </a:prstGeom>
          <a:noFill/>
          <a:ln w="9525">
            <a:noFill/>
            <a:miter lim="800000"/>
            <a:headEnd/>
            <a:tailEnd/>
          </a:ln>
        </p:spPr>
        <p:txBody>
          <a:bodyPr wrap="none">
            <a:spAutoFit/>
          </a:bodyPr>
          <a:lstStyle/>
          <a:p>
            <a:pPr defTabSz="914400">
              <a:defRPr/>
            </a:pPr>
            <a:r>
              <a:rPr lang="en-US" altLang="ja-JP" sz="1100" b="1" kern="0" dirty="0">
                <a:solidFill>
                  <a:sysClr val="windowText" lastClr="000000"/>
                </a:solidFill>
                <a:latin typeface="Times New Roman" pitchFamily="18" charset="0"/>
                <a:ea typeface="ＭＳ Ｐゴシック" panose="020B0600070205080204" pitchFamily="50" charset="-128"/>
                <a:cs typeface="Times New Roman" pitchFamily="18" charset="0"/>
              </a:rPr>
              <a:t>0</a:t>
            </a:r>
            <a:endParaRPr lang="ja-JP" altLang="en-US" sz="1100" b="1" kern="0" dirty="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sp>
        <p:nvSpPr>
          <p:cNvPr id="117" name="正方形/長方形 7">
            <a:extLst>
              <a:ext uri="{FF2B5EF4-FFF2-40B4-BE49-F238E27FC236}">
                <a16:creationId xmlns:a16="http://schemas.microsoft.com/office/drawing/2014/main" id="{C92DC537-B0A2-41A7-8C0F-F8AE0217BEE5}"/>
              </a:ext>
            </a:extLst>
          </p:cNvPr>
          <p:cNvSpPr>
            <a:spLocks noChangeArrowheads="1"/>
          </p:cNvSpPr>
          <p:nvPr/>
        </p:nvSpPr>
        <p:spPr bwMode="auto">
          <a:xfrm>
            <a:off x="3689443" y="4988100"/>
            <a:ext cx="500062" cy="307777"/>
          </a:xfrm>
          <a:prstGeom prst="rect">
            <a:avLst/>
          </a:prstGeom>
          <a:noFill/>
          <a:ln w="9525">
            <a:solidFill>
              <a:sysClr val="windowText" lastClr="000000"/>
            </a:solidFill>
            <a:miter lim="800000"/>
            <a:headEnd/>
            <a:tailEnd/>
          </a:ln>
        </p:spPr>
        <p:txBody>
          <a:bodyPr>
            <a:spAutoFit/>
          </a:bodyPr>
          <a:lstStyle/>
          <a:p>
            <a:pPr algn="ctr" defTabSz="914400">
              <a:defRPr/>
            </a:pPr>
            <a:r>
              <a:rPr lang="en-US" altLang="ja-JP" sz="1400" b="1" kern="0" dirty="0">
                <a:solidFill>
                  <a:sysClr val="windowText" lastClr="000000"/>
                </a:solidFill>
                <a:latin typeface="Times New Roman" pitchFamily="18" charset="0"/>
                <a:ea typeface="ＭＳ Ｐゴシック" panose="020B0600070205080204" pitchFamily="50" charset="-128"/>
                <a:cs typeface="Times New Roman" pitchFamily="18" charset="0"/>
              </a:rPr>
              <a:t>X</a:t>
            </a:r>
          </a:p>
        </p:txBody>
      </p:sp>
      <p:sp>
        <p:nvSpPr>
          <p:cNvPr id="118" name="テキスト ボックス 8">
            <a:extLst>
              <a:ext uri="{FF2B5EF4-FFF2-40B4-BE49-F238E27FC236}">
                <a16:creationId xmlns:a16="http://schemas.microsoft.com/office/drawing/2014/main" id="{507A9E73-A8C2-4229-B28C-D31B0D974C78}"/>
              </a:ext>
            </a:extLst>
          </p:cNvPr>
          <p:cNvSpPr txBox="1">
            <a:spLocks noChangeArrowheads="1"/>
          </p:cNvSpPr>
          <p:nvPr/>
        </p:nvSpPr>
        <p:spPr bwMode="auto">
          <a:xfrm flipH="1">
            <a:off x="2458313" y="4671584"/>
            <a:ext cx="491403" cy="307777"/>
          </a:xfrm>
          <a:prstGeom prst="rect">
            <a:avLst/>
          </a:prstGeom>
          <a:noFill/>
          <a:ln w="9525">
            <a:solidFill>
              <a:sysClr val="windowText" lastClr="000000"/>
            </a:solidFill>
            <a:miter lim="800000"/>
            <a:headEnd/>
            <a:tailEnd/>
          </a:ln>
        </p:spPr>
        <p:txBody>
          <a:bodyPr wrap="square">
            <a:spAutoFit/>
          </a:bodyPr>
          <a:lstStyle/>
          <a:p>
            <a:pPr algn="ctr" defTabSz="914400">
              <a:defRPr/>
            </a:pPr>
            <a:r>
              <a:rPr lang="en-US" altLang="ja-JP" sz="1400" b="1" kern="0" dirty="0">
                <a:solidFill>
                  <a:sysClr val="windowText" lastClr="000000"/>
                </a:solidFill>
                <a:latin typeface="Times New Roman" pitchFamily="18" charset="0"/>
                <a:ea typeface="ＭＳ Ｐゴシック" panose="020B0600070205080204" pitchFamily="50" charset="-128"/>
                <a:cs typeface="Times New Roman" pitchFamily="18" charset="0"/>
              </a:rPr>
              <a:t>Y </a:t>
            </a:r>
            <a:endParaRPr lang="ja-JP" altLang="en-US" sz="1400" b="1" kern="0" dirty="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sp>
        <p:nvSpPr>
          <p:cNvPr id="119" name="テキスト ボックス 118">
            <a:extLst>
              <a:ext uri="{FF2B5EF4-FFF2-40B4-BE49-F238E27FC236}">
                <a16:creationId xmlns:a16="http://schemas.microsoft.com/office/drawing/2014/main" id="{99FCD035-42F1-48ED-BB0A-419EAF10F5A4}"/>
              </a:ext>
            </a:extLst>
          </p:cNvPr>
          <p:cNvSpPr txBox="1"/>
          <p:nvPr/>
        </p:nvSpPr>
        <p:spPr>
          <a:xfrm>
            <a:off x="3643790" y="4299693"/>
            <a:ext cx="1666108" cy="523220"/>
          </a:xfrm>
          <a:prstGeom prst="rect">
            <a:avLst/>
          </a:prstGeom>
          <a:noFill/>
          <a:ln>
            <a:solidFill>
              <a:srgbClr val="2C2C2C"/>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0" i="0" u="none" strike="noStrike" kern="0" cap="none" spc="0" normalizeH="0" baseline="0" noProof="0" dirty="0">
                <a:ln>
                  <a:noFill/>
                </a:ln>
                <a:solidFill>
                  <a:sysClr val="windowText" lastClr="000000"/>
                </a:solidFill>
                <a:effectLst/>
                <a:uLnTx/>
                <a:uFillTx/>
                <a:latin typeface="HGP創英角ｺﾞｼｯｸUB" pitchFamily="50" charset="-128"/>
                <a:ea typeface="HGP創英角ｺﾞｼｯｸUB" pitchFamily="50" charset="-128"/>
              </a:rPr>
              <a:t>Number is fracture strength</a:t>
            </a:r>
            <a:endParaRPr kumimoji="1" lang="ja-JP" altLang="en-US" sz="1400" b="0" i="0" u="none" strike="noStrike" kern="0" cap="none" spc="0" normalizeH="0" baseline="0" noProof="0" dirty="0">
              <a:ln>
                <a:noFill/>
              </a:ln>
              <a:solidFill>
                <a:sysClr val="windowText" lastClr="000000"/>
              </a:solidFill>
              <a:effectLst/>
              <a:uLnTx/>
              <a:uFillTx/>
              <a:latin typeface="HGP創英角ｺﾞｼｯｸUB" pitchFamily="50" charset="-128"/>
              <a:ea typeface="HGP創英角ｺﾞｼｯｸUB" pitchFamily="50" charset="-128"/>
            </a:endParaRPr>
          </a:p>
        </p:txBody>
      </p:sp>
      <p:sp>
        <p:nvSpPr>
          <p:cNvPr id="120" name="Rectangle 7">
            <a:extLst>
              <a:ext uri="{FF2B5EF4-FFF2-40B4-BE49-F238E27FC236}">
                <a16:creationId xmlns:a16="http://schemas.microsoft.com/office/drawing/2014/main" id="{14DF8B63-B25D-49AA-9C5E-61E03923C45A}"/>
              </a:ext>
            </a:extLst>
          </p:cNvPr>
          <p:cNvSpPr>
            <a:spLocks noChangeArrowheads="1"/>
          </p:cNvSpPr>
          <p:nvPr/>
        </p:nvSpPr>
        <p:spPr bwMode="auto">
          <a:xfrm>
            <a:off x="5415680" y="4596859"/>
            <a:ext cx="166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24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24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2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defTabSz="914400" eaLnBrk="1" hangingPunct="1">
              <a:defRPr/>
            </a:pPr>
            <a:endParaRPr lang="ja-JP" altLang="en-US" sz="1800">
              <a:solidFill>
                <a:srgbClr val="000000"/>
              </a:solidFill>
              <a:latin typeface="Calibri" panose="020F0502020204030204" pitchFamily="34" charset="0"/>
            </a:endParaRPr>
          </a:p>
        </p:txBody>
      </p:sp>
      <p:sp>
        <p:nvSpPr>
          <p:cNvPr id="121" name="Rectangle 9">
            <a:extLst>
              <a:ext uri="{FF2B5EF4-FFF2-40B4-BE49-F238E27FC236}">
                <a16:creationId xmlns:a16="http://schemas.microsoft.com/office/drawing/2014/main" id="{2D9BA1E2-EA24-4EA1-9901-35590EC3D3CD}"/>
              </a:ext>
            </a:extLst>
          </p:cNvPr>
          <p:cNvSpPr>
            <a:spLocks noChangeArrowheads="1"/>
          </p:cNvSpPr>
          <p:nvPr/>
        </p:nvSpPr>
        <p:spPr bwMode="auto">
          <a:xfrm>
            <a:off x="5415680" y="4596859"/>
            <a:ext cx="166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24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24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2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defTabSz="914400" eaLnBrk="1" hangingPunct="1">
              <a:defRPr/>
            </a:pPr>
            <a:endParaRPr lang="ja-JP" altLang="en-US" sz="1800">
              <a:solidFill>
                <a:srgbClr val="000000"/>
              </a:solidFill>
              <a:latin typeface="Calibri" panose="020F0502020204030204" pitchFamily="34" charset="0"/>
            </a:endParaRPr>
          </a:p>
        </p:txBody>
      </p:sp>
      <p:cxnSp>
        <p:nvCxnSpPr>
          <p:cNvPr id="122" name="直線コネクタ 121">
            <a:extLst>
              <a:ext uri="{FF2B5EF4-FFF2-40B4-BE49-F238E27FC236}">
                <a16:creationId xmlns:a16="http://schemas.microsoft.com/office/drawing/2014/main" id="{44470D33-ECC3-4227-930F-5D1E00FA4EA1}"/>
              </a:ext>
            </a:extLst>
          </p:cNvPr>
          <p:cNvCxnSpPr/>
          <p:nvPr/>
        </p:nvCxnSpPr>
        <p:spPr>
          <a:xfrm flipV="1">
            <a:off x="1186942" y="5590378"/>
            <a:ext cx="393700" cy="876300"/>
          </a:xfrm>
          <a:prstGeom prst="line">
            <a:avLst/>
          </a:prstGeom>
          <a:noFill/>
          <a:ln w="28575" cap="flat" cmpd="sng" algn="ctr">
            <a:solidFill>
              <a:srgbClr val="FF0000"/>
            </a:solidFill>
            <a:prstDash val="solid"/>
          </a:ln>
          <a:effectLst/>
        </p:spPr>
      </p:cxnSp>
      <p:cxnSp>
        <p:nvCxnSpPr>
          <p:cNvPr id="123" name="直線コネクタ 122">
            <a:extLst>
              <a:ext uri="{FF2B5EF4-FFF2-40B4-BE49-F238E27FC236}">
                <a16:creationId xmlns:a16="http://schemas.microsoft.com/office/drawing/2014/main" id="{5D82E2E8-0910-4324-ABB7-2FB89EFDE1E3}"/>
              </a:ext>
            </a:extLst>
          </p:cNvPr>
          <p:cNvCxnSpPr/>
          <p:nvPr/>
        </p:nvCxnSpPr>
        <p:spPr>
          <a:xfrm flipV="1">
            <a:off x="713867" y="5017290"/>
            <a:ext cx="576263" cy="1427163"/>
          </a:xfrm>
          <a:prstGeom prst="line">
            <a:avLst/>
          </a:prstGeom>
          <a:noFill/>
          <a:ln w="28575" cap="flat" cmpd="sng" algn="ctr">
            <a:solidFill>
              <a:sysClr val="windowText" lastClr="000000"/>
            </a:solidFill>
            <a:prstDash val="sysDash"/>
          </a:ln>
          <a:effectLst/>
        </p:spPr>
      </p:cxnSp>
      <p:cxnSp>
        <p:nvCxnSpPr>
          <p:cNvPr id="124" name="直線矢印コネクタ 123">
            <a:extLst>
              <a:ext uri="{FF2B5EF4-FFF2-40B4-BE49-F238E27FC236}">
                <a16:creationId xmlns:a16="http://schemas.microsoft.com/office/drawing/2014/main" id="{F7E1C3F8-3284-4BD0-87A4-398E326E6B3A}"/>
              </a:ext>
            </a:extLst>
          </p:cNvPr>
          <p:cNvCxnSpPr/>
          <p:nvPr/>
        </p:nvCxnSpPr>
        <p:spPr>
          <a:xfrm flipH="1">
            <a:off x="1580642" y="5598315"/>
            <a:ext cx="0" cy="368300"/>
          </a:xfrm>
          <a:prstGeom prst="straightConnector1">
            <a:avLst/>
          </a:prstGeom>
          <a:noFill/>
          <a:ln w="28575" cap="flat" cmpd="sng" algn="ctr">
            <a:solidFill>
              <a:srgbClr val="FF0000"/>
            </a:solidFill>
            <a:prstDash val="solid"/>
            <a:headEnd type="none" w="med" len="med"/>
            <a:tailEnd type="triangle" w="med" len="med"/>
          </a:ln>
          <a:effectLst/>
        </p:spPr>
      </p:cxnSp>
      <p:cxnSp>
        <p:nvCxnSpPr>
          <p:cNvPr id="125" name="直線矢印コネクタ 124">
            <a:extLst>
              <a:ext uri="{FF2B5EF4-FFF2-40B4-BE49-F238E27FC236}">
                <a16:creationId xmlns:a16="http://schemas.microsoft.com/office/drawing/2014/main" id="{CABB2D1C-C272-42F7-8A9B-9404C7FBC80F}"/>
              </a:ext>
            </a:extLst>
          </p:cNvPr>
          <p:cNvCxnSpPr/>
          <p:nvPr/>
        </p:nvCxnSpPr>
        <p:spPr>
          <a:xfrm>
            <a:off x="1553655" y="4768053"/>
            <a:ext cx="0" cy="363537"/>
          </a:xfrm>
          <a:prstGeom prst="straightConnector1">
            <a:avLst/>
          </a:prstGeom>
          <a:noFill/>
          <a:ln w="28575" cap="flat" cmpd="sng" algn="ctr">
            <a:solidFill>
              <a:sysClr val="windowText" lastClr="000000"/>
            </a:solidFill>
            <a:prstDash val="sysDash"/>
            <a:headEnd type="none" w="med" len="med"/>
            <a:tailEnd type="triangle" w="med" len="med"/>
          </a:ln>
          <a:effectLst/>
        </p:spPr>
      </p:cxnSp>
      <p:sp>
        <p:nvSpPr>
          <p:cNvPr id="126" name="テキスト ボックス 60">
            <a:extLst>
              <a:ext uri="{FF2B5EF4-FFF2-40B4-BE49-F238E27FC236}">
                <a16:creationId xmlns:a16="http://schemas.microsoft.com/office/drawing/2014/main" id="{3D48BCC9-C6CF-4EE8-B576-07B7394DC4E1}"/>
              </a:ext>
            </a:extLst>
          </p:cNvPr>
          <p:cNvSpPr txBox="1">
            <a:spLocks noChangeArrowheads="1"/>
          </p:cNvSpPr>
          <p:nvPr/>
        </p:nvSpPr>
        <p:spPr bwMode="auto">
          <a:xfrm>
            <a:off x="820230" y="4582315"/>
            <a:ext cx="676275" cy="304800"/>
          </a:xfrm>
          <a:prstGeom prst="rect">
            <a:avLst/>
          </a:prstGeom>
          <a:noFill/>
          <a:ln w="9525">
            <a:noFill/>
            <a:miter lim="800000"/>
            <a:headEnd/>
            <a:tailEnd/>
          </a:ln>
        </p:spPr>
        <p:txBody>
          <a:bodyPr>
            <a:spAutoFit/>
          </a:bodyPr>
          <a:lstStyle/>
          <a:p>
            <a:pPr defTabSz="914400">
              <a:defRPr/>
            </a:pPr>
            <a:r>
              <a:rPr kumimoji="1" lang="en-US" altLang="ja-JP" sz="1400" b="1">
                <a:solidFill>
                  <a:prstClr val="black"/>
                </a:solidFill>
                <a:latin typeface="Times New Roman" pitchFamily="18" charset="0"/>
                <a:ea typeface="ＭＳ Ｐゴシック" panose="020B0600070205080204" pitchFamily="50" charset="-128"/>
                <a:cs typeface="Times New Roman" pitchFamily="18" charset="0"/>
              </a:rPr>
              <a:t>2150</a:t>
            </a:r>
            <a:endParaRPr kumimoji="1" lang="ja-JP" altLang="en-US" sz="1400" b="1">
              <a:solidFill>
                <a:prstClr val="black"/>
              </a:solidFill>
              <a:latin typeface="Times New Roman" pitchFamily="18" charset="0"/>
              <a:ea typeface="ＭＳ Ｐゴシック" panose="020B0600070205080204" pitchFamily="50" charset="-128"/>
              <a:cs typeface="Times New Roman" pitchFamily="18" charset="0"/>
            </a:endParaRPr>
          </a:p>
        </p:txBody>
      </p:sp>
      <p:sp>
        <p:nvSpPr>
          <p:cNvPr id="127" name="正方形/長方形 72">
            <a:extLst>
              <a:ext uri="{FF2B5EF4-FFF2-40B4-BE49-F238E27FC236}">
                <a16:creationId xmlns:a16="http://schemas.microsoft.com/office/drawing/2014/main" id="{E12B6581-A505-47CE-902A-A71A169B4364}"/>
              </a:ext>
            </a:extLst>
          </p:cNvPr>
          <p:cNvSpPr>
            <a:spLocks noChangeArrowheads="1"/>
          </p:cNvSpPr>
          <p:nvPr/>
        </p:nvSpPr>
        <p:spPr bwMode="auto">
          <a:xfrm>
            <a:off x="785875" y="3739292"/>
            <a:ext cx="984250" cy="307777"/>
          </a:xfrm>
          <a:prstGeom prst="rect">
            <a:avLst/>
          </a:prstGeom>
          <a:noFill/>
          <a:ln w="9525">
            <a:solidFill>
              <a:sysClr val="windowText" lastClr="000000"/>
            </a:solidFill>
            <a:miter lim="800000"/>
            <a:headEnd/>
            <a:tailEnd/>
          </a:ln>
        </p:spPr>
        <p:txBody>
          <a:bodyPr>
            <a:spAutoFit/>
          </a:bodyPr>
          <a:lstStyle/>
          <a:p>
            <a:pPr defTabSz="914400">
              <a:defRPr/>
            </a:pPr>
            <a:r>
              <a:rPr kumimoji="1" lang="en-US" altLang="ja-JP" sz="1400" b="1" kern="0" dirty="0">
                <a:solidFill>
                  <a:prstClr val="black"/>
                </a:solidFill>
                <a:latin typeface="Times New Roman" pitchFamily="18" charset="0"/>
                <a:ea typeface="ＭＳ Ｐゴシック" panose="020B0600070205080204" pitchFamily="50" charset="-128"/>
                <a:cs typeface="Times New Roman" pitchFamily="18" charset="0"/>
              </a:rPr>
              <a:t>1.5 mm t</a:t>
            </a:r>
            <a:endParaRPr kumimoji="1" lang="ja-JP" altLang="en-US" sz="1400" b="1" kern="0" dirty="0">
              <a:solidFill>
                <a:prstClr val="black"/>
              </a:solidFill>
              <a:latin typeface="Times New Roman" pitchFamily="18" charset="0"/>
              <a:ea typeface="ＭＳ Ｐゴシック" panose="020B0600070205080204" pitchFamily="50" charset="-128"/>
              <a:cs typeface="Times New Roman" pitchFamily="18" charset="0"/>
            </a:endParaRPr>
          </a:p>
        </p:txBody>
      </p:sp>
      <p:sp>
        <p:nvSpPr>
          <p:cNvPr id="128" name="円弧 127">
            <a:extLst>
              <a:ext uri="{FF2B5EF4-FFF2-40B4-BE49-F238E27FC236}">
                <a16:creationId xmlns:a16="http://schemas.microsoft.com/office/drawing/2014/main" id="{513C0715-7037-4A0D-8256-43A62C83CE35}"/>
              </a:ext>
            </a:extLst>
          </p:cNvPr>
          <p:cNvSpPr/>
          <p:nvPr/>
        </p:nvSpPr>
        <p:spPr>
          <a:xfrm rot="1080000" flipH="1">
            <a:off x="1299655" y="4756940"/>
            <a:ext cx="355600" cy="566738"/>
          </a:xfrm>
          <a:prstGeom prst="arc">
            <a:avLst/>
          </a:prstGeom>
          <a:noFill/>
          <a:ln w="28575" cap="flat" cmpd="sng" algn="ctr">
            <a:solidFill>
              <a:sysClr val="windowText" lastClr="000000"/>
            </a:solidFill>
            <a:prstDash val="sysDash"/>
          </a:ln>
          <a:effectLst/>
        </p:spPr>
        <p:txBody>
          <a:bodyPr anchor="ctr"/>
          <a:lstStyle/>
          <a:p>
            <a:pPr algn="ctr" defTabSz="914400">
              <a:defRPr/>
            </a:pPr>
            <a:endParaRPr kumimoji="1" lang="ja-JP" altLang="en-US" kern="0">
              <a:solidFill>
                <a:prstClr val="black"/>
              </a:solidFill>
              <a:latin typeface="Calibri"/>
              <a:ea typeface="ＭＳ Ｐゴシック" panose="020B0600070205080204" pitchFamily="50" charset="-128"/>
            </a:endParaRPr>
          </a:p>
        </p:txBody>
      </p:sp>
      <p:sp>
        <p:nvSpPr>
          <p:cNvPr id="129" name="テキスト ボックス 59">
            <a:extLst>
              <a:ext uri="{FF2B5EF4-FFF2-40B4-BE49-F238E27FC236}">
                <a16:creationId xmlns:a16="http://schemas.microsoft.com/office/drawing/2014/main" id="{C197146F-D75B-422E-BF71-F08169149EC6}"/>
              </a:ext>
            </a:extLst>
          </p:cNvPr>
          <p:cNvSpPr txBox="1">
            <a:spLocks noChangeArrowheads="1"/>
          </p:cNvSpPr>
          <p:nvPr/>
        </p:nvSpPr>
        <p:spPr bwMode="auto">
          <a:xfrm>
            <a:off x="1246622" y="5223148"/>
            <a:ext cx="762000" cy="304800"/>
          </a:xfrm>
          <a:prstGeom prst="rect">
            <a:avLst/>
          </a:prstGeom>
          <a:noFill/>
          <a:ln w="9525">
            <a:noFill/>
            <a:miter lim="800000"/>
            <a:headEnd/>
            <a:tailEnd/>
          </a:ln>
        </p:spPr>
        <p:txBody>
          <a:bodyPr>
            <a:spAutoFit/>
          </a:bodyPr>
          <a:lstStyle/>
          <a:p>
            <a:pPr defTabSz="914400">
              <a:defRPr/>
            </a:pPr>
            <a:r>
              <a:rPr kumimoji="1" lang="en-US" altLang="ja-JP" sz="1400" b="1" dirty="0">
                <a:solidFill>
                  <a:srgbClr val="FF0000"/>
                </a:solidFill>
                <a:latin typeface="Times New Roman" pitchFamily="18" charset="0"/>
                <a:ea typeface="ＭＳ Ｐゴシック" panose="020B0600070205080204" pitchFamily="50" charset="-128"/>
                <a:cs typeface="Times New Roman" pitchFamily="18" charset="0"/>
              </a:rPr>
              <a:t>1100</a:t>
            </a:r>
            <a:endParaRPr kumimoji="1" lang="ja-JP" altLang="en-US" sz="1400" b="1" dirty="0">
              <a:solidFill>
                <a:srgbClr val="FF0000"/>
              </a:solidFill>
              <a:latin typeface="Times New Roman" pitchFamily="18" charset="0"/>
              <a:ea typeface="ＭＳ Ｐゴシック" panose="020B0600070205080204" pitchFamily="50" charset="-128"/>
              <a:cs typeface="Times New Roman" pitchFamily="18" charset="0"/>
            </a:endParaRPr>
          </a:p>
        </p:txBody>
      </p:sp>
      <p:sp>
        <p:nvSpPr>
          <p:cNvPr id="130" name="テキスト ボックス 8">
            <a:extLst>
              <a:ext uri="{FF2B5EF4-FFF2-40B4-BE49-F238E27FC236}">
                <a16:creationId xmlns:a16="http://schemas.microsoft.com/office/drawing/2014/main" id="{538A302E-1F32-4710-97A2-9918C5C9064F}"/>
              </a:ext>
            </a:extLst>
          </p:cNvPr>
          <p:cNvSpPr txBox="1">
            <a:spLocks noChangeArrowheads="1"/>
          </p:cNvSpPr>
          <p:nvPr/>
        </p:nvSpPr>
        <p:spPr bwMode="auto">
          <a:xfrm flipH="1">
            <a:off x="1073907" y="4171340"/>
            <a:ext cx="491403" cy="307777"/>
          </a:xfrm>
          <a:prstGeom prst="rect">
            <a:avLst/>
          </a:prstGeom>
          <a:noFill/>
          <a:ln w="9525">
            <a:solidFill>
              <a:sysClr val="windowText" lastClr="000000"/>
            </a:solidFill>
            <a:miter lim="800000"/>
            <a:headEnd/>
            <a:tailEnd/>
          </a:ln>
        </p:spPr>
        <p:txBody>
          <a:bodyPr wrap="square">
            <a:spAutoFit/>
          </a:bodyPr>
          <a:lstStyle/>
          <a:p>
            <a:pPr algn="ctr" defTabSz="914400">
              <a:defRPr/>
            </a:pPr>
            <a:r>
              <a:rPr lang="en-US" altLang="ja-JP" sz="1400" b="1" kern="0" dirty="0">
                <a:solidFill>
                  <a:sysClr val="windowText" lastClr="000000"/>
                </a:solidFill>
                <a:latin typeface="Times New Roman" pitchFamily="18" charset="0"/>
                <a:ea typeface="ＭＳ Ｐゴシック" panose="020B0600070205080204" pitchFamily="50" charset="-128"/>
                <a:cs typeface="Times New Roman" pitchFamily="18" charset="0"/>
              </a:rPr>
              <a:t>Y </a:t>
            </a:r>
            <a:endParaRPr lang="ja-JP" altLang="en-US" sz="1400" b="1" kern="0" dirty="0">
              <a:solidFill>
                <a:sysClr val="windowText" lastClr="000000"/>
              </a:solidFill>
              <a:latin typeface="Times New Roman" pitchFamily="18" charset="0"/>
              <a:ea typeface="ＭＳ Ｐゴシック" panose="020B0600070205080204" pitchFamily="50" charset="-128"/>
              <a:cs typeface="Times New Roman" pitchFamily="18" charset="0"/>
            </a:endParaRPr>
          </a:p>
        </p:txBody>
      </p:sp>
      <p:sp>
        <p:nvSpPr>
          <p:cNvPr id="131" name="正方形/長方形 43">
            <a:extLst>
              <a:ext uri="{FF2B5EF4-FFF2-40B4-BE49-F238E27FC236}">
                <a16:creationId xmlns:a16="http://schemas.microsoft.com/office/drawing/2014/main" id="{73DA996E-51C2-4FDB-B582-2F9E77FDB460}"/>
              </a:ext>
            </a:extLst>
          </p:cNvPr>
          <p:cNvSpPr>
            <a:spLocks noChangeArrowheads="1"/>
          </p:cNvSpPr>
          <p:nvPr/>
        </p:nvSpPr>
        <p:spPr bwMode="auto">
          <a:xfrm>
            <a:off x="2838619" y="3493860"/>
            <a:ext cx="1080680" cy="307777"/>
          </a:xfrm>
          <a:prstGeom prst="rect">
            <a:avLst/>
          </a:prstGeom>
          <a:noFill/>
          <a:ln w="9525">
            <a:noFill/>
            <a:miter lim="800000"/>
            <a:headEnd/>
            <a:tailEnd/>
          </a:ln>
        </p:spPr>
        <p:txBody>
          <a:bodyPr wrap="none">
            <a:spAutoFit/>
          </a:bodyPr>
          <a:lstStyle/>
          <a:p>
            <a:pPr>
              <a:defRPr/>
            </a:pPr>
            <a:r>
              <a:rPr lang="en-US" altLang="ja-JP" sz="1400" b="1" dirty="0">
                <a:solidFill>
                  <a:srgbClr val="2C2C2C"/>
                </a:solidFill>
                <a:latin typeface="Times New Roman" pitchFamily="18" charset="0"/>
                <a:ea typeface="ＭＳ ゴシック" panose="020B0609070205080204" pitchFamily="49" charset="-128"/>
                <a:cs typeface="Times New Roman" pitchFamily="18" charset="0"/>
              </a:rPr>
              <a:t>As-received</a:t>
            </a:r>
          </a:p>
        </p:txBody>
      </p:sp>
      <p:sp>
        <p:nvSpPr>
          <p:cNvPr id="132" name="正方形/長方形 67">
            <a:extLst>
              <a:ext uri="{FF2B5EF4-FFF2-40B4-BE49-F238E27FC236}">
                <a16:creationId xmlns:a16="http://schemas.microsoft.com/office/drawing/2014/main" id="{81BEA85D-08D1-4FE4-8F5A-F6D228FC7AF7}"/>
              </a:ext>
            </a:extLst>
          </p:cNvPr>
          <p:cNvSpPr>
            <a:spLocks noChangeArrowheads="1"/>
          </p:cNvSpPr>
          <p:nvPr/>
        </p:nvSpPr>
        <p:spPr bwMode="auto">
          <a:xfrm>
            <a:off x="2813219" y="3782785"/>
            <a:ext cx="2252663" cy="307777"/>
          </a:xfrm>
          <a:prstGeom prst="rect">
            <a:avLst/>
          </a:prstGeom>
          <a:noFill/>
          <a:ln w="9525">
            <a:noFill/>
            <a:miter lim="800000"/>
            <a:headEnd/>
            <a:tailEnd/>
          </a:ln>
        </p:spPr>
        <p:txBody>
          <a:bodyPr>
            <a:spAutoFit/>
          </a:bodyPr>
          <a:lstStyle/>
          <a:p>
            <a:pPr>
              <a:defRPr/>
            </a:pPr>
            <a:r>
              <a:rPr lang="en-US" altLang="ja-JP" sz="1400" b="1" dirty="0">
                <a:solidFill>
                  <a:srgbClr val="FF0000"/>
                </a:solidFill>
                <a:latin typeface="Times New Roman" pitchFamily="18" charset="0"/>
                <a:ea typeface="ＭＳ ゴシック" panose="020B0609070205080204" pitchFamily="49" charset="-128"/>
                <a:cs typeface="Times New Roman" pitchFamily="18" charset="0"/>
              </a:rPr>
              <a:t>1240</a:t>
            </a:r>
            <a:r>
              <a:rPr lang="ja-JP" altLang="en-US" sz="1400" b="1" dirty="0">
                <a:solidFill>
                  <a:srgbClr val="FF0000"/>
                </a:solidFill>
                <a:latin typeface="Times New Roman"/>
                <a:ea typeface="ＭＳ ゴシック" panose="020B0609070205080204" pitchFamily="49" charset="-128"/>
                <a:cs typeface="Times New Roman"/>
              </a:rPr>
              <a:t>˚</a:t>
            </a:r>
            <a:r>
              <a:rPr lang="en-US" altLang="ja-JP" sz="1400" b="1" dirty="0">
                <a:solidFill>
                  <a:srgbClr val="FF0000"/>
                </a:solidFill>
                <a:latin typeface="Times New Roman"/>
                <a:ea typeface="ＭＳ ゴシック" panose="020B0609070205080204" pitchFamily="49" charset="-128"/>
                <a:cs typeface="Times New Roman"/>
              </a:rPr>
              <a:t>C</a:t>
            </a:r>
            <a:r>
              <a:rPr lang="ja-JP" altLang="en-US" sz="1400" b="1" dirty="0">
                <a:solidFill>
                  <a:srgbClr val="FF0000"/>
                </a:solidFill>
                <a:latin typeface="Times New Roman" pitchFamily="18" charset="0"/>
                <a:ea typeface="ＭＳ ゴシック" panose="020B0609070205080204" pitchFamily="49" charset="-128"/>
                <a:cs typeface="Times New Roman" pitchFamily="18" charset="0"/>
              </a:rPr>
              <a:t>　</a:t>
            </a:r>
            <a:r>
              <a:rPr lang="en-US" altLang="ja-JP" sz="1400" b="1" dirty="0">
                <a:solidFill>
                  <a:srgbClr val="FF0000"/>
                </a:solidFill>
                <a:latin typeface="Times New Roman" pitchFamily="18" charset="0"/>
                <a:ea typeface="ＭＳ ゴシック" panose="020B0609070205080204" pitchFamily="49" charset="-128"/>
                <a:cs typeface="Times New Roman" pitchFamily="18" charset="0"/>
              </a:rPr>
              <a:t>x 1 hr anneal</a:t>
            </a:r>
            <a:endParaRPr lang="ja-JP" altLang="en-US" sz="1400" b="1" dirty="0">
              <a:solidFill>
                <a:srgbClr val="FF0000"/>
              </a:solidFill>
              <a:latin typeface="Times New Roman" pitchFamily="18" charset="0"/>
              <a:ea typeface="ＭＳ ゴシック" panose="020B0609070205080204" pitchFamily="49" charset="-128"/>
              <a:cs typeface="Times New Roman" pitchFamily="18" charset="0"/>
            </a:endParaRPr>
          </a:p>
        </p:txBody>
      </p:sp>
      <p:sp>
        <p:nvSpPr>
          <p:cNvPr id="133" name="テキスト ボックス 37">
            <a:extLst>
              <a:ext uri="{FF2B5EF4-FFF2-40B4-BE49-F238E27FC236}">
                <a16:creationId xmlns:a16="http://schemas.microsoft.com/office/drawing/2014/main" id="{0037515A-3543-4C6A-B41F-9E1441889527}"/>
              </a:ext>
            </a:extLst>
          </p:cNvPr>
          <p:cNvSpPr txBox="1">
            <a:spLocks noChangeArrowheads="1"/>
          </p:cNvSpPr>
          <p:nvPr/>
        </p:nvSpPr>
        <p:spPr bwMode="auto">
          <a:xfrm>
            <a:off x="679205" y="6501728"/>
            <a:ext cx="1579278" cy="307777"/>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24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24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2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Pure hot-rolled W</a:t>
            </a:r>
            <a:endParaRPr kumimoji="1" lang="ja-JP" altLang="en-US" sz="1400" b="1" i="0" u="none" strike="noStrike" kern="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56" name="Rectangle 7">
            <a:extLst>
              <a:ext uri="{FF2B5EF4-FFF2-40B4-BE49-F238E27FC236}">
                <a16:creationId xmlns:a16="http://schemas.microsoft.com/office/drawing/2014/main" id="{596A85E7-566B-48B8-AE99-F64D3BA6625A}"/>
              </a:ext>
            </a:extLst>
          </p:cNvPr>
          <p:cNvSpPr>
            <a:spLocks noChangeArrowheads="1"/>
          </p:cNvSpPr>
          <p:nvPr/>
        </p:nvSpPr>
        <p:spPr bwMode="auto">
          <a:xfrm>
            <a:off x="5595867" y="4248832"/>
            <a:ext cx="166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24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24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2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defTabSz="914400" eaLnBrk="1" hangingPunct="1">
              <a:defRPr/>
            </a:pPr>
            <a:endParaRPr lang="ja-JP" altLang="en-US" sz="1800">
              <a:solidFill>
                <a:srgbClr val="000000"/>
              </a:solidFill>
              <a:latin typeface="Calibri" panose="020F0502020204030204" pitchFamily="34" charset="0"/>
            </a:endParaRPr>
          </a:p>
        </p:txBody>
      </p:sp>
      <p:sp>
        <p:nvSpPr>
          <p:cNvPr id="157" name="Rectangle 8">
            <a:extLst>
              <a:ext uri="{FF2B5EF4-FFF2-40B4-BE49-F238E27FC236}">
                <a16:creationId xmlns:a16="http://schemas.microsoft.com/office/drawing/2014/main" id="{6D0CBB34-41D0-4E27-A6DE-6FABC7F617B8}"/>
              </a:ext>
            </a:extLst>
          </p:cNvPr>
          <p:cNvSpPr>
            <a:spLocks noChangeArrowheads="1"/>
          </p:cNvSpPr>
          <p:nvPr/>
        </p:nvSpPr>
        <p:spPr bwMode="auto">
          <a:xfrm>
            <a:off x="5359330" y="4166069"/>
            <a:ext cx="990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24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24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2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defTabSz="914400" eaLnBrk="1" hangingPunct="1">
              <a:defRPr/>
            </a:pPr>
            <a:endParaRPr lang="ja-JP" altLang="en-US" sz="1800">
              <a:solidFill>
                <a:srgbClr val="000000"/>
              </a:solidFill>
              <a:latin typeface="Calibri" panose="020F0502020204030204" pitchFamily="34" charset="0"/>
            </a:endParaRPr>
          </a:p>
        </p:txBody>
      </p:sp>
      <p:sp>
        <p:nvSpPr>
          <p:cNvPr id="158" name="Rectangle 9">
            <a:extLst>
              <a:ext uri="{FF2B5EF4-FFF2-40B4-BE49-F238E27FC236}">
                <a16:creationId xmlns:a16="http://schemas.microsoft.com/office/drawing/2014/main" id="{BB47CBB9-FFAE-4760-8855-3C7F1384B891}"/>
              </a:ext>
            </a:extLst>
          </p:cNvPr>
          <p:cNvSpPr>
            <a:spLocks noChangeArrowheads="1"/>
          </p:cNvSpPr>
          <p:nvPr/>
        </p:nvSpPr>
        <p:spPr bwMode="auto">
          <a:xfrm>
            <a:off x="5595867" y="4248832"/>
            <a:ext cx="1666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24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24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2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defTabSz="914400" eaLnBrk="1" hangingPunct="1">
              <a:defRPr/>
            </a:pPr>
            <a:endParaRPr lang="ja-JP" altLang="en-US" sz="1800">
              <a:solidFill>
                <a:srgbClr val="000000"/>
              </a:solidFill>
              <a:latin typeface="Calibri" panose="020F0502020204030204" pitchFamily="34" charset="0"/>
            </a:endParaRPr>
          </a:p>
        </p:txBody>
      </p:sp>
      <p:sp>
        <p:nvSpPr>
          <p:cNvPr id="163" name="テキスト ボックス 37">
            <a:extLst>
              <a:ext uri="{FF2B5EF4-FFF2-40B4-BE49-F238E27FC236}">
                <a16:creationId xmlns:a16="http://schemas.microsoft.com/office/drawing/2014/main" id="{05465E8D-6948-416C-8CF9-4467CF026284}"/>
              </a:ext>
            </a:extLst>
          </p:cNvPr>
          <p:cNvSpPr txBox="1">
            <a:spLocks noChangeArrowheads="1"/>
          </p:cNvSpPr>
          <p:nvPr/>
        </p:nvSpPr>
        <p:spPr bwMode="auto">
          <a:xfrm>
            <a:off x="7439320" y="5307275"/>
            <a:ext cx="1420582" cy="338554"/>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24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24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2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defTabSz="914400" eaLnBrk="1" hangingPunct="1">
              <a:defRPr/>
            </a:pPr>
            <a:r>
              <a:rPr lang="en-US" altLang="ja-JP" sz="1600" b="1" kern="0" dirty="0">
                <a:solidFill>
                  <a:srgbClr val="000000"/>
                </a:solidFill>
                <a:latin typeface="Times New Roman" panose="02020603050405020304" pitchFamily="18" charset="0"/>
                <a:cs typeface="Times New Roman" panose="02020603050405020304" pitchFamily="18" charset="0"/>
              </a:rPr>
              <a:t>TFGR W-</a:t>
            </a:r>
            <a:r>
              <a:rPr lang="en-US" altLang="ja-JP" sz="1600" b="1" kern="0" dirty="0" err="1">
                <a:solidFill>
                  <a:srgbClr val="000000"/>
                </a:solidFill>
                <a:latin typeface="Times New Roman" panose="02020603050405020304" pitchFamily="18" charset="0"/>
                <a:cs typeface="Times New Roman" panose="02020603050405020304" pitchFamily="18" charset="0"/>
              </a:rPr>
              <a:t>TiC</a:t>
            </a:r>
            <a:endParaRPr lang="ja-JP" altLang="en-US" sz="1600" b="1" kern="0" dirty="0">
              <a:solidFill>
                <a:srgbClr val="000000"/>
              </a:solidFill>
              <a:latin typeface="Times New Roman" panose="02020603050405020304" pitchFamily="18" charset="0"/>
              <a:cs typeface="Times New Roman" panose="02020603050405020304" pitchFamily="18" charset="0"/>
            </a:endParaRPr>
          </a:p>
        </p:txBody>
      </p:sp>
      <p:sp>
        <p:nvSpPr>
          <p:cNvPr id="165" name="Line 13">
            <a:extLst>
              <a:ext uri="{FF2B5EF4-FFF2-40B4-BE49-F238E27FC236}">
                <a16:creationId xmlns:a16="http://schemas.microsoft.com/office/drawing/2014/main" id="{80AB387A-9A5C-4B97-8434-0419E2494156}"/>
              </a:ext>
            </a:extLst>
          </p:cNvPr>
          <p:cNvSpPr>
            <a:spLocks noChangeShapeType="1"/>
          </p:cNvSpPr>
          <p:nvPr/>
        </p:nvSpPr>
        <p:spPr bwMode="auto">
          <a:xfrm rot="20836842">
            <a:off x="7805290" y="4449403"/>
            <a:ext cx="30417" cy="270711"/>
          </a:xfrm>
          <a:prstGeom prst="line">
            <a:avLst/>
          </a:prstGeom>
          <a:noFill/>
          <a:ln w="254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defTabSz="914400">
              <a:defRPr/>
            </a:pPr>
            <a:endParaRPr kumimoji="1" lang="ja-JP" altLang="en-US">
              <a:solidFill>
                <a:prstClr val="black"/>
              </a:solidFill>
              <a:latin typeface="Calibri"/>
              <a:ea typeface="ＭＳ Ｐゴシック" panose="020B0600070205080204" pitchFamily="50" charset="-128"/>
            </a:endParaRPr>
          </a:p>
        </p:txBody>
      </p:sp>
      <p:sp>
        <p:nvSpPr>
          <p:cNvPr id="194" name="テキスト ボックス 193">
            <a:extLst>
              <a:ext uri="{FF2B5EF4-FFF2-40B4-BE49-F238E27FC236}">
                <a16:creationId xmlns:a16="http://schemas.microsoft.com/office/drawing/2014/main" id="{8569A44D-417B-414D-81CE-484B667FC67F}"/>
              </a:ext>
            </a:extLst>
          </p:cNvPr>
          <p:cNvSpPr txBox="1"/>
          <p:nvPr/>
        </p:nvSpPr>
        <p:spPr>
          <a:xfrm>
            <a:off x="6495024" y="3873681"/>
            <a:ext cx="2364878" cy="584775"/>
          </a:xfrm>
          <a:prstGeom prst="rect">
            <a:avLst/>
          </a:prstGeom>
          <a:solidFill>
            <a:schemeClr val="bg1"/>
          </a:solidFill>
          <a:ln>
            <a:solidFill>
              <a:schemeClr val="tx1"/>
            </a:solidFill>
          </a:ln>
        </p:spPr>
        <p:txBody>
          <a:bodyPr wrap="none" rtlCol="0">
            <a:spAutoFit/>
          </a:bodyPr>
          <a:lstStyle/>
          <a:p>
            <a:r>
              <a:rPr kumimoji="1" lang="en-US" altLang="ja-JP" sz="1600" dirty="0"/>
              <a:t>1650 </a:t>
            </a:r>
            <a:r>
              <a:rPr kumimoji="1" lang="en-US" altLang="ja-JP" sz="1600" dirty="0" err="1"/>
              <a:t>degC</a:t>
            </a:r>
            <a:r>
              <a:rPr kumimoji="1" lang="en-US" altLang="ja-JP" sz="1600" dirty="0"/>
              <a:t> GSMM</a:t>
            </a:r>
          </a:p>
          <a:p>
            <a:r>
              <a:rPr kumimoji="1" lang="en-US" altLang="ja-JP" sz="1600" dirty="0"/>
              <a:t>Fracture strength: 3.2 </a:t>
            </a:r>
            <a:r>
              <a:rPr kumimoji="1" lang="en-US" altLang="ja-JP" sz="1600" dirty="0" err="1"/>
              <a:t>GPa</a:t>
            </a:r>
            <a:endParaRPr kumimoji="1" lang="ja-JP" altLang="en-US" sz="1600" dirty="0"/>
          </a:p>
        </p:txBody>
      </p:sp>
      <p:sp>
        <p:nvSpPr>
          <p:cNvPr id="195" name="正方形/長方形 194">
            <a:extLst>
              <a:ext uri="{FF2B5EF4-FFF2-40B4-BE49-F238E27FC236}">
                <a16:creationId xmlns:a16="http://schemas.microsoft.com/office/drawing/2014/main" id="{57459EB7-19D9-4198-B4DF-E96937D3F9F0}"/>
              </a:ext>
            </a:extLst>
          </p:cNvPr>
          <p:cNvSpPr/>
          <p:nvPr/>
        </p:nvSpPr>
        <p:spPr>
          <a:xfrm>
            <a:off x="6190058" y="3500663"/>
            <a:ext cx="2532553" cy="307777"/>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schemeClr val="tx1">
                    <a:lumMod val="65000"/>
                    <a:lumOff val="35000"/>
                  </a:schemeClr>
                </a:solidFill>
                <a:effectLst/>
                <a:uLnTx/>
                <a:uFillTx/>
                <a:latin typeface="Corbel" panose="020B0503020204020204"/>
                <a:ea typeface="ＭＳ ゴシック" panose="020B0609070205080204" pitchFamily="49" charset="-128"/>
                <a:cs typeface="+mn-cs"/>
              </a:rPr>
              <a:t>Mater. Trans. 54 (2013) 456-465.</a:t>
            </a:r>
          </a:p>
        </p:txBody>
      </p:sp>
      <p:sp>
        <p:nvSpPr>
          <p:cNvPr id="196" name="テキスト ボックス 37">
            <a:extLst>
              <a:ext uri="{FF2B5EF4-FFF2-40B4-BE49-F238E27FC236}">
                <a16:creationId xmlns:a16="http://schemas.microsoft.com/office/drawing/2014/main" id="{F1291408-B271-413F-9980-673F3E46377A}"/>
              </a:ext>
            </a:extLst>
          </p:cNvPr>
          <p:cNvSpPr txBox="1">
            <a:spLocks noChangeArrowheads="1"/>
          </p:cNvSpPr>
          <p:nvPr/>
        </p:nvSpPr>
        <p:spPr bwMode="auto">
          <a:xfrm>
            <a:off x="3655772" y="6515435"/>
            <a:ext cx="2266967" cy="307777"/>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sz="2400">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sz="2400">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sz="24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3-points bending test at RT</a:t>
            </a:r>
            <a:endParaRPr kumimoji="1" lang="ja-JP" altLang="en-US" sz="1400" b="1" i="0" u="none" strike="noStrike" kern="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2" name="スライド番号プレースホルダー 5">
            <a:extLst>
              <a:ext uri="{FF2B5EF4-FFF2-40B4-BE49-F238E27FC236}">
                <a16:creationId xmlns:a16="http://schemas.microsoft.com/office/drawing/2014/main" id="{5B191973-3435-435C-B40C-4C24ED713C22}"/>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tx1"/>
                </a:solidFill>
              </a:rPr>
              <a:pPr/>
              <a:t>27</a:t>
            </a:fld>
            <a:endParaRPr kumimoji="1" lang="ja-JP" altLang="en-US" dirty="0">
              <a:solidFill>
                <a:schemeClr val="tx1"/>
              </a:solidFill>
            </a:endParaRPr>
          </a:p>
        </p:txBody>
      </p:sp>
    </p:spTree>
    <p:extLst>
      <p:ext uri="{BB962C8B-B14F-4D97-AF65-F5344CB8AC3E}">
        <p14:creationId xmlns:p14="http://schemas.microsoft.com/office/powerpoint/2010/main" val="24887694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1187832B-F891-4886-98AF-CF519D4C2EA3}"/>
              </a:ext>
            </a:extLst>
          </p:cNvPr>
          <p:cNvPicPr>
            <a:picLocks noChangeAspect="1"/>
          </p:cNvPicPr>
          <p:nvPr/>
        </p:nvPicPr>
        <p:blipFill>
          <a:blip r:embed="rId2"/>
          <a:stretch>
            <a:fillRect/>
          </a:stretch>
        </p:blipFill>
        <p:spPr>
          <a:xfrm>
            <a:off x="7080402" y="4578253"/>
            <a:ext cx="1804572" cy="2139881"/>
          </a:xfrm>
          <a:prstGeom prst="rect">
            <a:avLst/>
          </a:prstGeom>
        </p:spPr>
      </p:pic>
      <p:sp>
        <p:nvSpPr>
          <p:cNvPr id="2" name="タイトル 1">
            <a:extLst>
              <a:ext uri="{FF2B5EF4-FFF2-40B4-BE49-F238E27FC236}">
                <a16:creationId xmlns:a16="http://schemas.microsoft.com/office/drawing/2014/main" id="{E64EAC10-E022-4A78-AD39-D53CD3E976E1}"/>
              </a:ext>
            </a:extLst>
          </p:cNvPr>
          <p:cNvSpPr>
            <a:spLocks noGrp="1"/>
          </p:cNvSpPr>
          <p:nvPr>
            <p:ph type="title"/>
          </p:nvPr>
        </p:nvSpPr>
        <p:spPr>
          <a:xfrm>
            <a:off x="835809" y="256979"/>
            <a:ext cx="8114462" cy="610927"/>
          </a:xfrm>
        </p:spPr>
        <p:txBody>
          <a:bodyPr>
            <a:normAutofit/>
          </a:bodyPr>
          <a:lstStyle/>
          <a:p>
            <a:r>
              <a:rPr kumimoji="1" lang="en-US" altLang="ja-JP" sz="3200" dirty="0"/>
              <a:t>Progress of development for TFGR W-</a:t>
            </a:r>
            <a:r>
              <a:rPr kumimoji="1" lang="en-US" altLang="ja-JP" sz="3200" dirty="0" err="1"/>
              <a:t>TiC</a:t>
            </a:r>
            <a:endParaRPr kumimoji="1" lang="ja-JP" altLang="en-US" sz="3200" dirty="0"/>
          </a:p>
        </p:txBody>
      </p:sp>
      <p:pic>
        <p:nvPicPr>
          <p:cNvPr id="3" name="図 2">
            <a:extLst>
              <a:ext uri="{FF2B5EF4-FFF2-40B4-BE49-F238E27FC236}">
                <a16:creationId xmlns:a16="http://schemas.microsoft.com/office/drawing/2014/main" id="{4B69BF5B-DA5B-4AB7-ABC1-B8990F22F77E}"/>
              </a:ext>
            </a:extLst>
          </p:cNvPr>
          <p:cNvPicPr/>
          <p:nvPr/>
        </p:nvPicPr>
        <p:blipFill rotWithShape="1">
          <a:blip r:embed="rId3" cstate="print">
            <a:extLst>
              <a:ext uri="{28A0092B-C50C-407E-A947-70E740481C1C}">
                <a14:useLocalDpi xmlns:a14="http://schemas.microsoft.com/office/drawing/2010/main"/>
              </a:ext>
            </a:extLst>
          </a:blip>
          <a:srcRect t="-737"/>
          <a:stretch/>
        </p:blipFill>
        <p:spPr>
          <a:xfrm>
            <a:off x="126557" y="927396"/>
            <a:ext cx="2643983" cy="1826722"/>
          </a:xfrm>
          <a:prstGeom prst="rect">
            <a:avLst/>
          </a:prstGeom>
        </p:spPr>
      </p:pic>
      <p:pic>
        <p:nvPicPr>
          <p:cNvPr id="4" name="図 3">
            <a:extLst>
              <a:ext uri="{FF2B5EF4-FFF2-40B4-BE49-F238E27FC236}">
                <a16:creationId xmlns:a16="http://schemas.microsoft.com/office/drawing/2014/main" id="{361C8EFC-52D4-4694-9DE2-F62D62A418B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16200000">
            <a:off x="3589918" y="439598"/>
            <a:ext cx="1811115" cy="2786711"/>
          </a:xfrm>
          <a:prstGeom prst="rect">
            <a:avLst/>
          </a:prstGeom>
        </p:spPr>
      </p:pic>
      <p:pic>
        <p:nvPicPr>
          <p:cNvPr id="5" name="Picture 4">
            <a:extLst>
              <a:ext uri="{FF2B5EF4-FFF2-40B4-BE49-F238E27FC236}">
                <a16:creationId xmlns:a16="http://schemas.microsoft.com/office/drawing/2014/main" id="{6C92681F-D635-4784-9307-7C6F936EA20E}"/>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324321" y="2274405"/>
            <a:ext cx="1564510" cy="78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a:extLst>
              <a:ext uri="{FF2B5EF4-FFF2-40B4-BE49-F238E27FC236}">
                <a16:creationId xmlns:a16="http://schemas.microsoft.com/office/drawing/2014/main" id="{4FBA81DD-F9F4-41F6-8387-C5AF53B38E0E}"/>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6193772" y="866182"/>
            <a:ext cx="1123503" cy="1417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a:extLst>
              <a:ext uri="{FF2B5EF4-FFF2-40B4-BE49-F238E27FC236}">
                <a16:creationId xmlns:a16="http://schemas.microsoft.com/office/drawing/2014/main" id="{25AE527B-CE21-4014-A01B-AA55295CCE00}"/>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7111032" y="3057264"/>
            <a:ext cx="1944216" cy="1417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a:extLst>
              <a:ext uri="{FF2B5EF4-FFF2-40B4-BE49-F238E27FC236}">
                <a16:creationId xmlns:a16="http://schemas.microsoft.com/office/drawing/2014/main" id="{CDF71EA8-64A4-42BF-8020-1516B0F32D6B}"/>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846753" y="833270"/>
            <a:ext cx="864096" cy="1332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テキスト ボックス 8">
            <a:extLst>
              <a:ext uri="{FF2B5EF4-FFF2-40B4-BE49-F238E27FC236}">
                <a16:creationId xmlns:a16="http://schemas.microsoft.com/office/drawing/2014/main" id="{098EF4E6-F961-41B8-B1F7-B12A9D266E79}"/>
              </a:ext>
            </a:extLst>
          </p:cNvPr>
          <p:cNvSpPr txBox="1"/>
          <p:nvPr/>
        </p:nvSpPr>
        <p:spPr>
          <a:xfrm>
            <a:off x="292643" y="2667992"/>
            <a:ext cx="2045047" cy="338554"/>
          </a:xfrm>
          <a:prstGeom prst="rect">
            <a:avLst/>
          </a:prstGeom>
          <a:solidFill>
            <a:schemeClr val="bg1"/>
          </a:solidFill>
          <a:ln>
            <a:solidFill>
              <a:schemeClr val="tx1"/>
            </a:solidFill>
          </a:ln>
        </p:spPr>
        <p:txBody>
          <a:bodyPr wrap="none" rtlCol="0">
            <a:spAutoFit/>
          </a:bodyPr>
          <a:lstStyle/>
          <a:p>
            <a:r>
              <a:rPr kumimoji="1" lang="en-US" altLang="ja-JP" sz="1600" dirty="0"/>
              <a:t>Purification of Powder</a:t>
            </a:r>
            <a:endParaRPr kumimoji="1" lang="ja-JP" altLang="en-US" sz="1600" dirty="0"/>
          </a:p>
        </p:txBody>
      </p:sp>
      <p:sp>
        <p:nvSpPr>
          <p:cNvPr id="10" name="テキスト ボックス 9">
            <a:extLst>
              <a:ext uri="{FF2B5EF4-FFF2-40B4-BE49-F238E27FC236}">
                <a16:creationId xmlns:a16="http://schemas.microsoft.com/office/drawing/2014/main" id="{89CE8A15-CEA5-4953-B46D-2CAC86AA78B1}"/>
              </a:ext>
            </a:extLst>
          </p:cNvPr>
          <p:cNvSpPr txBox="1"/>
          <p:nvPr/>
        </p:nvSpPr>
        <p:spPr>
          <a:xfrm>
            <a:off x="3028630" y="2410933"/>
            <a:ext cx="1243722" cy="584775"/>
          </a:xfrm>
          <a:prstGeom prst="rect">
            <a:avLst/>
          </a:prstGeom>
          <a:solidFill>
            <a:schemeClr val="bg1"/>
          </a:solidFill>
          <a:ln>
            <a:solidFill>
              <a:schemeClr val="tx1"/>
            </a:solidFill>
          </a:ln>
        </p:spPr>
        <p:txBody>
          <a:bodyPr wrap="square" rtlCol="0">
            <a:spAutoFit/>
          </a:bodyPr>
          <a:lstStyle/>
          <a:p>
            <a:r>
              <a:rPr kumimoji="1" lang="en-US" altLang="ja-JP" sz="1600" dirty="0"/>
              <a:t>Mechanical alloying</a:t>
            </a:r>
            <a:endParaRPr kumimoji="1" lang="ja-JP" altLang="en-US" sz="1600" dirty="0"/>
          </a:p>
        </p:txBody>
      </p:sp>
      <p:sp>
        <p:nvSpPr>
          <p:cNvPr id="11" name="テキスト ボックス 10">
            <a:extLst>
              <a:ext uri="{FF2B5EF4-FFF2-40B4-BE49-F238E27FC236}">
                <a16:creationId xmlns:a16="http://schemas.microsoft.com/office/drawing/2014/main" id="{32C1136D-DB2B-4DFB-A153-62A794EBD95E}"/>
              </a:ext>
            </a:extLst>
          </p:cNvPr>
          <p:cNvSpPr txBox="1"/>
          <p:nvPr/>
        </p:nvSpPr>
        <p:spPr>
          <a:xfrm>
            <a:off x="6220411" y="2237398"/>
            <a:ext cx="1047424" cy="338554"/>
          </a:xfrm>
          <a:prstGeom prst="rect">
            <a:avLst/>
          </a:prstGeom>
          <a:solidFill>
            <a:schemeClr val="bg1"/>
          </a:solidFill>
          <a:ln>
            <a:solidFill>
              <a:schemeClr val="tx1"/>
            </a:solidFill>
          </a:ln>
        </p:spPr>
        <p:txBody>
          <a:bodyPr wrap="square" rtlCol="0">
            <a:spAutoFit/>
          </a:bodyPr>
          <a:lstStyle/>
          <a:p>
            <a:r>
              <a:rPr kumimoji="1" lang="en-US" altLang="ja-JP" sz="1600" dirty="0"/>
              <a:t>Sintering</a:t>
            </a:r>
            <a:endParaRPr kumimoji="1" lang="ja-JP" altLang="en-US" sz="1600" dirty="0"/>
          </a:p>
        </p:txBody>
      </p:sp>
      <p:sp>
        <p:nvSpPr>
          <p:cNvPr id="14" name="矢印: 右 13">
            <a:extLst>
              <a:ext uri="{FF2B5EF4-FFF2-40B4-BE49-F238E27FC236}">
                <a16:creationId xmlns:a16="http://schemas.microsoft.com/office/drawing/2014/main" id="{D87E9CBC-C7BF-407B-A907-0C1865BD5159}"/>
              </a:ext>
            </a:extLst>
          </p:cNvPr>
          <p:cNvSpPr/>
          <p:nvPr/>
        </p:nvSpPr>
        <p:spPr>
          <a:xfrm>
            <a:off x="2770540" y="1535294"/>
            <a:ext cx="441967" cy="610926"/>
          </a:xfrm>
          <a:prstGeom prst="rightArrow">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3D0BEBC2-4F63-4F5B-A9F7-6084D5950EE6}"/>
              </a:ext>
            </a:extLst>
          </p:cNvPr>
          <p:cNvSpPr/>
          <p:nvPr/>
        </p:nvSpPr>
        <p:spPr>
          <a:xfrm>
            <a:off x="5738766" y="1527490"/>
            <a:ext cx="441967" cy="610926"/>
          </a:xfrm>
          <a:prstGeom prst="rightArrow">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EBC60F15-7F69-4E6E-BA08-6F1AA63F8546}"/>
              </a:ext>
            </a:extLst>
          </p:cNvPr>
          <p:cNvSpPr/>
          <p:nvPr/>
        </p:nvSpPr>
        <p:spPr>
          <a:xfrm>
            <a:off x="7330314" y="1520593"/>
            <a:ext cx="441967" cy="610926"/>
          </a:xfrm>
          <a:prstGeom prst="rightArrow">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矢印: 右 16">
            <a:extLst>
              <a:ext uri="{FF2B5EF4-FFF2-40B4-BE49-F238E27FC236}">
                <a16:creationId xmlns:a16="http://schemas.microsoft.com/office/drawing/2014/main" id="{773C18D8-8C07-48BC-88C5-C9C8817D2B21}"/>
              </a:ext>
            </a:extLst>
          </p:cNvPr>
          <p:cNvSpPr/>
          <p:nvPr/>
        </p:nvSpPr>
        <p:spPr>
          <a:xfrm rot="5400000">
            <a:off x="7667673" y="2375099"/>
            <a:ext cx="1172717" cy="632876"/>
          </a:xfrm>
          <a:prstGeom prst="rightArrow">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152637EE-CD3A-477E-BB74-6BD045A45834}"/>
              </a:ext>
            </a:extLst>
          </p:cNvPr>
          <p:cNvSpPr txBox="1"/>
          <p:nvPr/>
        </p:nvSpPr>
        <p:spPr>
          <a:xfrm>
            <a:off x="7875462" y="2258907"/>
            <a:ext cx="864097" cy="597963"/>
          </a:xfrm>
          <a:prstGeom prst="rect">
            <a:avLst/>
          </a:prstGeom>
          <a:solidFill>
            <a:schemeClr val="bg1"/>
          </a:solidFill>
          <a:ln>
            <a:solidFill>
              <a:schemeClr val="tx1"/>
            </a:solidFill>
          </a:ln>
        </p:spPr>
        <p:txBody>
          <a:bodyPr wrap="square" rtlCol="0">
            <a:spAutoFit/>
          </a:bodyPr>
          <a:lstStyle/>
          <a:p>
            <a:r>
              <a:rPr kumimoji="1" lang="en-US" altLang="ja-JP" sz="1600" dirty="0"/>
              <a:t>GSMM process</a:t>
            </a:r>
            <a:endParaRPr kumimoji="1" lang="ja-JP" altLang="en-US" sz="1600" dirty="0"/>
          </a:p>
        </p:txBody>
      </p:sp>
      <p:sp>
        <p:nvSpPr>
          <p:cNvPr id="18" name="テキスト ボックス 17">
            <a:extLst>
              <a:ext uri="{FF2B5EF4-FFF2-40B4-BE49-F238E27FC236}">
                <a16:creationId xmlns:a16="http://schemas.microsoft.com/office/drawing/2014/main" id="{F20708D1-ACAA-4EAA-B221-6A7624CE6688}"/>
              </a:ext>
            </a:extLst>
          </p:cNvPr>
          <p:cNvSpPr txBox="1"/>
          <p:nvPr/>
        </p:nvSpPr>
        <p:spPr>
          <a:xfrm>
            <a:off x="900230" y="3112022"/>
            <a:ext cx="5151667" cy="707886"/>
          </a:xfrm>
          <a:prstGeom prst="rect">
            <a:avLst/>
          </a:prstGeom>
          <a:noFill/>
          <a:ln>
            <a:solidFill>
              <a:schemeClr val="tx1"/>
            </a:solidFill>
          </a:ln>
        </p:spPr>
        <p:txBody>
          <a:bodyPr wrap="none" rtlCol="0">
            <a:spAutoFit/>
          </a:bodyPr>
          <a:lstStyle/>
          <a:p>
            <a:pPr marL="342900" indent="-342900">
              <a:buFont typeface="Wingdings" panose="05000000000000000000" pitchFamily="2" charset="2"/>
              <a:buChar char="l"/>
            </a:pPr>
            <a:r>
              <a:rPr kumimoji="1" lang="en-US" altLang="ja-JP" sz="2000" dirty="0">
                <a:solidFill>
                  <a:schemeClr val="tx1">
                    <a:lumMod val="65000"/>
                    <a:lumOff val="35000"/>
                  </a:schemeClr>
                </a:solidFill>
              </a:rPr>
              <a:t>The apparatuses for fabrication is ready.</a:t>
            </a:r>
          </a:p>
          <a:p>
            <a:pPr marL="342900" indent="-342900">
              <a:buFont typeface="Wingdings" panose="05000000000000000000" pitchFamily="2" charset="2"/>
              <a:buChar char="l"/>
            </a:pPr>
            <a:r>
              <a:rPr kumimoji="1" lang="en-US" altLang="ja-JP" sz="2000" dirty="0">
                <a:solidFill>
                  <a:schemeClr val="tx1">
                    <a:lumMod val="65000"/>
                    <a:lumOff val="35000"/>
                  </a:schemeClr>
                </a:solidFill>
              </a:rPr>
              <a:t>Revival of TFGR W-</a:t>
            </a:r>
            <a:r>
              <a:rPr kumimoji="1" lang="en-US" altLang="ja-JP" sz="2000" dirty="0" err="1">
                <a:solidFill>
                  <a:schemeClr val="tx1">
                    <a:lumMod val="65000"/>
                    <a:lumOff val="35000"/>
                  </a:schemeClr>
                </a:solidFill>
              </a:rPr>
              <a:t>TiC</a:t>
            </a:r>
            <a:r>
              <a:rPr kumimoji="1" lang="en-US" altLang="ja-JP" sz="2000" dirty="0">
                <a:solidFill>
                  <a:schemeClr val="tx1">
                    <a:lumMod val="65000"/>
                    <a:lumOff val="35000"/>
                  </a:schemeClr>
                </a:solidFill>
              </a:rPr>
              <a:t> is almost completed.</a:t>
            </a:r>
            <a:endParaRPr kumimoji="1" lang="ja-JP" altLang="en-US" sz="2000" dirty="0">
              <a:solidFill>
                <a:schemeClr val="tx1">
                  <a:lumMod val="65000"/>
                  <a:lumOff val="35000"/>
                </a:schemeClr>
              </a:solidFill>
            </a:endParaRPr>
          </a:p>
        </p:txBody>
      </p:sp>
      <p:sp>
        <p:nvSpPr>
          <p:cNvPr id="19" name="テキスト ボックス 18">
            <a:extLst>
              <a:ext uri="{FF2B5EF4-FFF2-40B4-BE49-F238E27FC236}">
                <a16:creationId xmlns:a16="http://schemas.microsoft.com/office/drawing/2014/main" id="{E8FF728E-D52B-4194-AEBC-1CB2D14CE386}"/>
              </a:ext>
            </a:extLst>
          </p:cNvPr>
          <p:cNvSpPr txBox="1"/>
          <p:nvPr/>
        </p:nvSpPr>
        <p:spPr>
          <a:xfrm>
            <a:off x="786629" y="3851455"/>
            <a:ext cx="5993879" cy="3016210"/>
          </a:xfrm>
          <a:prstGeom prst="rect">
            <a:avLst/>
          </a:prstGeom>
          <a:noFill/>
          <a:ln>
            <a:noFill/>
          </a:ln>
        </p:spPr>
        <p:txBody>
          <a:bodyPr wrap="square" rtlCol="0">
            <a:spAutoFit/>
          </a:bodyPr>
          <a:lstStyle/>
          <a:p>
            <a:r>
              <a:rPr kumimoji="1" lang="en-US" altLang="ja-JP" sz="2000" dirty="0">
                <a:solidFill>
                  <a:schemeClr val="tx1">
                    <a:lumMod val="65000"/>
                    <a:lumOff val="35000"/>
                  </a:schemeClr>
                </a:solidFill>
              </a:rPr>
              <a:t>Future plans in up-coming three years:</a:t>
            </a:r>
          </a:p>
          <a:p>
            <a:pPr marL="342900" indent="-342900">
              <a:buFont typeface="Wingdings" panose="05000000000000000000" pitchFamily="2" charset="2"/>
              <a:buChar char="l"/>
            </a:pPr>
            <a:r>
              <a:rPr kumimoji="1" lang="en-US" altLang="ja-JP" sz="2000" dirty="0">
                <a:solidFill>
                  <a:schemeClr val="tx1">
                    <a:lumMod val="65000"/>
                    <a:lumOff val="35000"/>
                  </a:schemeClr>
                </a:solidFill>
              </a:rPr>
              <a:t>Economical and Mass production under collaboration with industries</a:t>
            </a:r>
          </a:p>
          <a:p>
            <a:pPr lvl="1"/>
            <a:r>
              <a:rPr kumimoji="1" lang="en-US" altLang="ja-JP" dirty="0">
                <a:solidFill>
                  <a:schemeClr val="tx1">
                    <a:lumMod val="65000"/>
                    <a:lumOff val="35000"/>
                  </a:schemeClr>
                </a:solidFill>
              </a:rPr>
              <a:t>Funding from Ministry of Economy, Trade and Industry was approved in June, 2019</a:t>
            </a:r>
          </a:p>
          <a:p>
            <a:pPr marL="342900" indent="-342900">
              <a:buFont typeface="Wingdings" panose="05000000000000000000" pitchFamily="2" charset="2"/>
              <a:buChar char="l"/>
            </a:pPr>
            <a:r>
              <a:rPr kumimoji="1" lang="en-US" altLang="ja-JP" sz="2000" dirty="0">
                <a:solidFill>
                  <a:schemeClr val="tx1">
                    <a:lumMod val="65000"/>
                    <a:lumOff val="35000"/>
                  </a:schemeClr>
                </a:solidFill>
              </a:rPr>
              <a:t>Higher-temperature resistance by W-</a:t>
            </a:r>
            <a:r>
              <a:rPr kumimoji="1" lang="en-US" altLang="ja-JP" sz="2000" dirty="0" err="1">
                <a:solidFill>
                  <a:schemeClr val="tx1">
                    <a:lumMod val="65000"/>
                    <a:lumOff val="35000"/>
                  </a:schemeClr>
                </a:solidFill>
              </a:rPr>
              <a:t>TaC</a:t>
            </a:r>
            <a:endParaRPr kumimoji="1" lang="en-US" altLang="ja-JP" sz="2000" dirty="0">
              <a:solidFill>
                <a:schemeClr val="tx1">
                  <a:lumMod val="65000"/>
                  <a:lumOff val="35000"/>
                </a:schemeClr>
              </a:solidFill>
            </a:endParaRPr>
          </a:p>
          <a:p>
            <a:pPr lvl="1"/>
            <a:r>
              <a:rPr kumimoji="1" lang="en-US" altLang="ja-JP" dirty="0">
                <a:solidFill>
                  <a:schemeClr val="tx1">
                    <a:lumMod val="65000"/>
                    <a:lumOff val="35000"/>
                  </a:schemeClr>
                </a:solidFill>
              </a:rPr>
              <a:t>Funding, JSPS </a:t>
            </a:r>
            <a:r>
              <a:rPr kumimoji="1" lang="en-US" altLang="ja-JP" dirty="0" err="1">
                <a:solidFill>
                  <a:schemeClr val="tx1">
                    <a:lumMod val="65000"/>
                    <a:lumOff val="35000"/>
                  </a:schemeClr>
                </a:solidFill>
              </a:rPr>
              <a:t>Kakenhi</a:t>
            </a:r>
            <a:r>
              <a:rPr kumimoji="1" lang="en-US" altLang="ja-JP" dirty="0">
                <a:solidFill>
                  <a:schemeClr val="tx1">
                    <a:lumMod val="65000"/>
                    <a:lumOff val="35000"/>
                  </a:schemeClr>
                </a:solidFill>
              </a:rPr>
              <a:t> was approved in April, 2019</a:t>
            </a:r>
          </a:p>
          <a:p>
            <a:pPr marL="342900" lvl="0" indent="-342900">
              <a:buFont typeface="Wingdings" panose="05000000000000000000" pitchFamily="2" charset="2"/>
              <a:buChar char="l"/>
            </a:pPr>
            <a:r>
              <a:rPr kumimoji="1" lang="en-US" altLang="ja-JP" sz="2000" dirty="0">
                <a:solidFill>
                  <a:prstClr val="black">
                    <a:lumMod val="65000"/>
                    <a:lumOff val="35000"/>
                  </a:prstClr>
                </a:solidFill>
              </a:rPr>
              <a:t>Study for irradiation effect</a:t>
            </a:r>
          </a:p>
          <a:p>
            <a:pPr lvl="1"/>
            <a:r>
              <a:rPr kumimoji="1" lang="en-US" altLang="ja-JP" dirty="0">
                <a:solidFill>
                  <a:prstClr val="black">
                    <a:lumMod val="65000"/>
                    <a:lumOff val="35000"/>
                  </a:prstClr>
                </a:solidFill>
              </a:rPr>
              <a:t>Ion-irradiation at HIT, Tokyo University in Aug. 2019, </a:t>
            </a:r>
          </a:p>
          <a:p>
            <a:pPr lvl="1"/>
            <a:r>
              <a:rPr kumimoji="1" lang="en-US" altLang="ja-JP" dirty="0">
                <a:solidFill>
                  <a:prstClr val="black">
                    <a:lumMod val="65000"/>
                    <a:lumOff val="35000"/>
                  </a:prstClr>
                </a:solidFill>
              </a:rPr>
              <a:t>and H.E. proton irradiation under </a:t>
            </a:r>
            <a:r>
              <a:rPr kumimoji="1" lang="en-US" altLang="ja-JP" dirty="0" err="1">
                <a:solidFill>
                  <a:prstClr val="black">
                    <a:lumMod val="65000"/>
                    <a:lumOff val="35000"/>
                  </a:prstClr>
                </a:solidFill>
              </a:rPr>
              <a:t>RaDIATE</a:t>
            </a:r>
            <a:r>
              <a:rPr kumimoji="1" lang="en-US" altLang="ja-JP" dirty="0">
                <a:solidFill>
                  <a:prstClr val="black">
                    <a:lumMod val="65000"/>
                    <a:lumOff val="35000"/>
                  </a:prstClr>
                </a:solidFill>
              </a:rPr>
              <a:t> collaboration</a:t>
            </a:r>
            <a:endParaRPr kumimoji="1" lang="en-US" altLang="ja-JP" dirty="0">
              <a:solidFill>
                <a:schemeClr val="tx1">
                  <a:lumMod val="65000"/>
                  <a:lumOff val="35000"/>
                </a:schemeClr>
              </a:solidFill>
            </a:endParaRPr>
          </a:p>
        </p:txBody>
      </p:sp>
      <p:sp>
        <p:nvSpPr>
          <p:cNvPr id="22" name="テキスト ボックス 21">
            <a:extLst>
              <a:ext uri="{FF2B5EF4-FFF2-40B4-BE49-F238E27FC236}">
                <a16:creationId xmlns:a16="http://schemas.microsoft.com/office/drawing/2014/main" id="{FEE463F1-1E1E-4FA6-A472-9CFA0E2C6E10}"/>
              </a:ext>
            </a:extLst>
          </p:cNvPr>
          <p:cNvSpPr txBox="1"/>
          <p:nvPr/>
        </p:nvSpPr>
        <p:spPr>
          <a:xfrm>
            <a:off x="7228026" y="6276027"/>
            <a:ext cx="1589446" cy="523220"/>
          </a:xfrm>
          <a:prstGeom prst="rect">
            <a:avLst/>
          </a:prstGeom>
          <a:solidFill>
            <a:schemeClr val="bg1"/>
          </a:solidFill>
          <a:ln>
            <a:solidFill>
              <a:schemeClr val="tx1"/>
            </a:solidFill>
          </a:ln>
        </p:spPr>
        <p:txBody>
          <a:bodyPr wrap="square" rtlCol="0">
            <a:spAutoFit/>
          </a:bodyPr>
          <a:lstStyle/>
          <a:p>
            <a:r>
              <a:rPr kumimoji="1" lang="en-US" altLang="ja-JP" sz="1400" dirty="0"/>
              <a:t>New Sintering &amp; GSMM apparatus</a:t>
            </a:r>
            <a:endParaRPr kumimoji="1" lang="ja-JP" altLang="en-US" sz="1400" dirty="0"/>
          </a:p>
        </p:txBody>
      </p:sp>
      <p:sp>
        <p:nvSpPr>
          <p:cNvPr id="23" name="テキスト ボックス 22">
            <a:extLst>
              <a:ext uri="{FF2B5EF4-FFF2-40B4-BE49-F238E27FC236}">
                <a16:creationId xmlns:a16="http://schemas.microsoft.com/office/drawing/2014/main" id="{7B187C20-E673-4464-B880-878B8057184C}"/>
              </a:ext>
            </a:extLst>
          </p:cNvPr>
          <p:cNvSpPr txBox="1"/>
          <p:nvPr/>
        </p:nvSpPr>
        <p:spPr>
          <a:xfrm rot="20626923">
            <a:off x="7438818" y="4709547"/>
            <a:ext cx="1432389" cy="338554"/>
          </a:xfrm>
          <a:prstGeom prst="rect">
            <a:avLst/>
          </a:prstGeom>
          <a:solidFill>
            <a:schemeClr val="bg1"/>
          </a:solidFill>
          <a:ln>
            <a:solidFill>
              <a:schemeClr val="tx1"/>
            </a:solidFill>
          </a:ln>
        </p:spPr>
        <p:txBody>
          <a:bodyPr wrap="square" rtlCol="0">
            <a:spAutoFit/>
          </a:bodyPr>
          <a:lstStyle/>
          <a:p>
            <a:r>
              <a:rPr kumimoji="1" lang="en-US" altLang="ja-JP" sz="1600" dirty="0">
                <a:latin typeface="Tempus Sans ITC" panose="04020404030007020202" pitchFamily="82" charset="0"/>
              </a:rPr>
              <a:t>Confidential!!</a:t>
            </a:r>
            <a:endParaRPr kumimoji="1" lang="ja-JP" altLang="en-US" sz="1600" dirty="0">
              <a:latin typeface="Tempus Sans ITC" panose="04020404030007020202" pitchFamily="82" charset="0"/>
            </a:endParaRPr>
          </a:p>
        </p:txBody>
      </p:sp>
      <p:sp>
        <p:nvSpPr>
          <p:cNvPr id="24" name="スライド番号プレースホルダー 5">
            <a:extLst>
              <a:ext uri="{FF2B5EF4-FFF2-40B4-BE49-F238E27FC236}">
                <a16:creationId xmlns:a16="http://schemas.microsoft.com/office/drawing/2014/main" id="{C5007114-715F-4F48-AC4B-89B973FBFAD4}"/>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28</a:t>
            </a:fld>
            <a:endParaRPr kumimoji="1" lang="ja-JP" altLang="en-US" dirty="0">
              <a:solidFill>
                <a:schemeClr val="bg1"/>
              </a:solidFill>
            </a:endParaRPr>
          </a:p>
        </p:txBody>
      </p:sp>
    </p:spTree>
    <p:extLst>
      <p:ext uri="{BB962C8B-B14F-4D97-AF65-F5344CB8AC3E}">
        <p14:creationId xmlns:p14="http://schemas.microsoft.com/office/powerpoint/2010/main" val="40797004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73494" y="341577"/>
            <a:ext cx="7891811" cy="1123662"/>
          </a:xfrm>
        </p:spPr>
        <p:txBody>
          <a:bodyPr>
            <a:normAutofit/>
          </a:bodyPr>
          <a:lstStyle/>
          <a:p>
            <a:r>
              <a:rPr lang="en-US" altLang="ja-JP" sz="3200" dirty="0"/>
              <a:t>Thermal shock experiments at </a:t>
            </a:r>
            <a:r>
              <a:rPr lang="en-US" altLang="ja-JP" sz="3200" dirty="0" err="1"/>
              <a:t>HiRadMat</a:t>
            </a:r>
            <a:r>
              <a:rPr lang="en-US" altLang="ja-JP" sz="3200" dirty="0"/>
              <a:t>, HRT48 PROTAD, Sep. 28, 2018</a:t>
            </a:r>
            <a:endParaRPr kumimoji="1" lang="ja-JP" altLang="en-US" sz="3200" dirty="0"/>
          </a:p>
        </p:txBody>
      </p:sp>
      <p:graphicFrame>
        <p:nvGraphicFramePr>
          <p:cNvPr id="16" name="Table 12">
            <a:extLst>
              <a:ext uri="{FF2B5EF4-FFF2-40B4-BE49-F238E27FC236}">
                <a16:creationId xmlns:a16="http://schemas.microsoft.com/office/drawing/2014/main" id="{042587D4-1B0C-4BD0-869D-5EFA91A032F4}"/>
              </a:ext>
            </a:extLst>
          </p:cNvPr>
          <p:cNvGraphicFramePr>
            <a:graphicFrameLocks noGrp="1"/>
          </p:cNvGraphicFramePr>
          <p:nvPr>
            <p:extLst>
              <p:ext uri="{D42A27DB-BD31-4B8C-83A1-F6EECF244321}">
                <p14:modId xmlns:p14="http://schemas.microsoft.com/office/powerpoint/2010/main" val="1133601432"/>
              </p:ext>
            </p:extLst>
          </p:nvPr>
        </p:nvGraphicFramePr>
        <p:xfrm>
          <a:off x="336765" y="4608977"/>
          <a:ext cx="3903982" cy="2164080"/>
        </p:xfrm>
        <a:graphic>
          <a:graphicData uri="http://schemas.openxmlformats.org/drawingml/2006/table">
            <a:tbl>
              <a:tblPr firstRow="1" bandRow="1">
                <a:tableStyleId>{35758FB7-9AC5-4552-8A53-C91805E547FA}</a:tableStyleId>
              </a:tblPr>
              <a:tblGrid>
                <a:gridCol w="2168784">
                  <a:extLst>
                    <a:ext uri="{9D8B030D-6E8A-4147-A177-3AD203B41FA5}">
                      <a16:colId xmlns:a16="http://schemas.microsoft.com/office/drawing/2014/main" val="20000"/>
                    </a:ext>
                  </a:extLst>
                </a:gridCol>
                <a:gridCol w="1735198">
                  <a:extLst>
                    <a:ext uri="{9D8B030D-6E8A-4147-A177-3AD203B41FA5}">
                      <a16:colId xmlns:a16="http://schemas.microsoft.com/office/drawing/2014/main" val="20001"/>
                    </a:ext>
                  </a:extLst>
                </a:gridCol>
              </a:tblGrid>
              <a:tr h="278629">
                <a:tc gridSpan="2">
                  <a:txBody>
                    <a:bodyPr/>
                    <a:lstStyle>
                      <a:lvl1pPr marL="0" algn="l" defTabSz="914400" rtl="0" eaLnBrk="1" latinLnBrk="0" hangingPunct="1">
                        <a:defRPr kumimoji="1" sz="1800" b="1" kern="1200">
                          <a:solidFill>
                            <a:schemeClr val="bg1"/>
                          </a:solidFill>
                          <a:latin typeface="Calibri"/>
                          <a:ea typeface="ＭＳ Ｐゴシック"/>
                        </a:defRPr>
                      </a:lvl1pPr>
                      <a:lvl2pPr marL="457200" algn="l" defTabSz="914400" rtl="0" eaLnBrk="1" latinLnBrk="0" hangingPunct="1">
                        <a:defRPr kumimoji="1" sz="1800" b="1" kern="1200">
                          <a:solidFill>
                            <a:schemeClr val="bg1"/>
                          </a:solidFill>
                          <a:latin typeface="Calibri"/>
                          <a:ea typeface="ＭＳ Ｐゴシック"/>
                        </a:defRPr>
                      </a:lvl2pPr>
                      <a:lvl3pPr marL="914400" algn="l" defTabSz="914400" rtl="0" eaLnBrk="1" latinLnBrk="0" hangingPunct="1">
                        <a:defRPr kumimoji="1" sz="1800" b="1" kern="1200">
                          <a:solidFill>
                            <a:schemeClr val="bg1"/>
                          </a:solidFill>
                          <a:latin typeface="Calibri"/>
                          <a:ea typeface="ＭＳ Ｐゴシック"/>
                        </a:defRPr>
                      </a:lvl3pPr>
                      <a:lvl4pPr marL="1371600" algn="l" defTabSz="914400" rtl="0" eaLnBrk="1" latinLnBrk="0" hangingPunct="1">
                        <a:defRPr kumimoji="1" sz="1800" b="1" kern="1200">
                          <a:solidFill>
                            <a:schemeClr val="bg1"/>
                          </a:solidFill>
                          <a:latin typeface="Calibri"/>
                          <a:ea typeface="ＭＳ Ｐゴシック"/>
                        </a:defRPr>
                      </a:lvl4pPr>
                      <a:lvl5pPr marL="1828800" algn="l" defTabSz="914400" rtl="0" eaLnBrk="1" latinLnBrk="0" hangingPunct="1">
                        <a:defRPr kumimoji="1" sz="1800" b="1" kern="1200">
                          <a:solidFill>
                            <a:schemeClr val="bg1"/>
                          </a:solidFill>
                          <a:latin typeface="Calibri"/>
                          <a:ea typeface="ＭＳ Ｐゴシック"/>
                        </a:defRPr>
                      </a:lvl5pPr>
                      <a:lvl6pPr marL="2286000" algn="l" defTabSz="914400" rtl="0" eaLnBrk="1" latinLnBrk="0" hangingPunct="1">
                        <a:defRPr kumimoji="1" sz="1800" b="1" kern="1200">
                          <a:solidFill>
                            <a:schemeClr val="bg1"/>
                          </a:solidFill>
                          <a:latin typeface="Calibri"/>
                          <a:ea typeface="ＭＳ Ｐゴシック"/>
                        </a:defRPr>
                      </a:lvl6pPr>
                      <a:lvl7pPr marL="2743200" algn="l" defTabSz="914400" rtl="0" eaLnBrk="1" latinLnBrk="0" hangingPunct="1">
                        <a:defRPr kumimoji="1" sz="1800" b="1" kern="1200">
                          <a:solidFill>
                            <a:schemeClr val="bg1"/>
                          </a:solidFill>
                          <a:latin typeface="Calibri"/>
                          <a:ea typeface="ＭＳ Ｐゴシック"/>
                        </a:defRPr>
                      </a:lvl7pPr>
                      <a:lvl8pPr marL="3200400" algn="l" defTabSz="914400" rtl="0" eaLnBrk="1" latinLnBrk="0" hangingPunct="1">
                        <a:defRPr kumimoji="1" sz="1800" b="1" kern="1200">
                          <a:solidFill>
                            <a:schemeClr val="bg1"/>
                          </a:solidFill>
                          <a:latin typeface="Calibri"/>
                          <a:ea typeface="ＭＳ Ｐゴシック"/>
                        </a:defRPr>
                      </a:lvl8pPr>
                      <a:lvl9pPr marL="3657600" algn="l" defTabSz="914400" rtl="0" eaLnBrk="1" latinLnBrk="0" hangingPunct="1">
                        <a:defRPr kumimoji="1" sz="1800" b="1" kern="1200">
                          <a:solidFill>
                            <a:schemeClr val="bg1"/>
                          </a:solidFill>
                          <a:latin typeface="Calibri"/>
                          <a:ea typeface="ＭＳ Ｐゴシック"/>
                        </a:defRPr>
                      </a:lvl9pPr>
                    </a:lstStyle>
                    <a:p>
                      <a:pPr algn="ctr"/>
                      <a:r>
                        <a:rPr lang="en-US" sz="1600" dirty="0"/>
                        <a:t>Beam</a:t>
                      </a:r>
                      <a:r>
                        <a:rPr lang="en-US" sz="1600" baseline="0" dirty="0"/>
                        <a:t> Parameters</a:t>
                      </a:r>
                      <a:endParaRPr lang="en-US" sz="1600" dirty="0">
                        <a:latin typeface="Helvetica" panose="020B0604020202020204" pitchFamily="34" charset="0"/>
                        <a:cs typeface="Helvetica" panose="020B0604020202020204" pitchFamily="34" charset="0"/>
                      </a:endParaRPr>
                    </a:p>
                  </a:txBody>
                  <a:tcPr anchor="ctr"/>
                </a:tc>
                <a:tc hMerge="1">
                  <a:txBody>
                    <a:bodyPr/>
                    <a:lstStyle/>
                    <a:p>
                      <a:endParaRPr lang="en-US" dirty="0"/>
                    </a:p>
                  </a:txBody>
                  <a:tcPr/>
                </a:tc>
                <a:extLst>
                  <a:ext uri="{0D108BD9-81ED-4DB2-BD59-A6C34878D82A}">
                    <a16:rowId xmlns:a16="http://schemas.microsoft.com/office/drawing/2014/main" val="10000"/>
                  </a:ext>
                </a:extLst>
              </a:tr>
              <a:tr h="249456">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dirty="0"/>
                        <a:t>Beam</a:t>
                      </a:r>
                      <a:r>
                        <a:rPr lang="en-US" sz="1400" baseline="0" dirty="0"/>
                        <a:t> energy</a:t>
                      </a:r>
                      <a:endParaRPr lang="en-US" sz="1400" dirty="0">
                        <a:solidFill>
                          <a:schemeClr val="accent6">
                            <a:lumMod val="50000"/>
                          </a:schemeClr>
                        </a:solidFill>
                        <a:latin typeface="Helvetica" panose="020B0604020202020204" pitchFamily="34" charset="0"/>
                        <a:cs typeface="Helvetica" panose="020B0604020202020204" pitchFamily="34" charset="0"/>
                      </a:endParaRPr>
                    </a:p>
                  </a:txBody>
                  <a:tcPr anchor="ctr"/>
                </a:tc>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dirty="0"/>
                        <a:t>440 GeV</a:t>
                      </a:r>
                      <a:endParaRPr lang="en-US" sz="1400" dirty="0">
                        <a:solidFill>
                          <a:schemeClr val="accent6">
                            <a:lumMod val="50000"/>
                          </a:schemeClr>
                        </a:solidFill>
                        <a:latin typeface="Helvetica" panose="020B0604020202020204" pitchFamily="34" charset="0"/>
                        <a:cs typeface="Helvetica" panose="020B0604020202020204" pitchFamily="34" charset="0"/>
                      </a:endParaRPr>
                    </a:p>
                  </a:txBody>
                  <a:tcPr anchor="ctr"/>
                </a:tc>
                <a:extLst>
                  <a:ext uri="{0D108BD9-81ED-4DB2-BD59-A6C34878D82A}">
                    <a16:rowId xmlns:a16="http://schemas.microsoft.com/office/drawing/2014/main" val="10001"/>
                  </a:ext>
                </a:extLst>
              </a:tr>
              <a:tr h="249456">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dirty="0"/>
                        <a:t>Max. bunch intensity</a:t>
                      </a:r>
                      <a:endParaRPr lang="en-US" sz="1400" dirty="0">
                        <a:solidFill>
                          <a:schemeClr val="accent6">
                            <a:lumMod val="50000"/>
                          </a:schemeClr>
                        </a:solidFill>
                        <a:latin typeface="Helvetica" panose="020B0604020202020204" pitchFamily="34" charset="0"/>
                        <a:cs typeface="Helvetica" panose="020B0604020202020204" pitchFamily="34" charset="0"/>
                      </a:endParaRPr>
                    </a:p>
                  </a:txBody>
                  <a:tcPr anchor="ctr"/>
                </a:tc>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baseline="0" dirty="0"/>
                        <a:t>1.2 x 10</a:t>
                      </a:r>
                      <a:r>
                        <a:rPr lang="en-US" sz="1400" baseline="30000" dirty="0"/>
                        <a:t>11</a:t>
                      </a:r>
                      <a:endParaRPr lang="en-US" sz="1400" baseline="30000" dirty="0">
                        <a:solidFill>
                          <a:schemeClr val="accent6">
                            <a:lumMod val="50000"/>
                          </a:schemeClr>
                        </a:solidFill>
                        <a:latin typeface="Helvetica" panose="020B0604020202020204" pitchFamily="34" charset="0"/>
                        <a:cs typeface="Helvetica" panose="020B0604020202020204" pitchFamily="34" charset="0"/>
                      </a:endParaRPr>
                    </a:p>
                  </a:txBody>
                  <a:tcPr anchor="ctr"/>
                </a:tc>
                <a:extLst>
                  <a:ext uri="{0D108BD9-81ED-4DB2-BD59-A6C34878D82A}">
                    <a16:rowId xmlns:a16="http://schemas.microsoft.com/office/drawing/2014/main" val="10002"/>
                  </a:ext>
                </a:extLst>
              </a:tr>
              <a:tr h="249456">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dirty="0"/>
                        <a:t>No. of bunches</a:t>
                      </a:r>
                      <a:endParaRPr lang="en-US" sz="1400" dirty="0">
                        <a:solidFill>
                          <a:schemeClr val="accent6">
                            <a:lumMod val="50000"/>
                          </a:schemeClr>
                        </a:solidFill>
                        <a:latin typeface="Helvetica" panose="020B0604020202020204" pitchFamily="34" charset="0"/>
                        <a:cs typeface="Helvetica" panose="020B0604020202020204" pitchFamily="34" charset="0"/>
                      </a:endParaRPr>
                    </a:p>
                  </a:txBody>
                  <a:tcPr anchor="ctr"/>
                </a:tc>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dirty="0"/>
                        <a:t>1 – 288</a:t>
                      </a:r>
                      <a:endParaRPr lang="en-US" sz="1400" dirty="0">
                        <a:solidFill>
                          <a:schemeClr val="accent6">
                            <a:lumMod val="50000"/>
                          </a:schemeClr>
                        </a:solidFill>
                        <a:latin typeface="Helvetica" panose="020B0604020202020204" pitchFamily="34" charset="0"/>
                        <a:cs typeface="Helvetica" panose="020B0604020202020204" pitchFamily="34" charset="0"/>
                      </a:endParaRPr>
                    </a:p>
                  </a:txBody>
                  <a:tcPr anchor="ctr"/>
                </a:tc>
                <a:extLst>
                  <a:ext uri="{0D108BD9-81ED-4DB2-BD59-A6C34878D82A}">
                    <a16:rowId xmlns:a16="http://schemas.microsoft.com/office/drawing/2014/main" val="10003"/>
                  </a:ext>
                </a:extLst>
              </a:tr>
              <a:tr h="249456">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dirty="0"/>
                        <a:t>Max. pulse intensity</a:t>
                      </a:r>
                      <a:endParaRPr lang="en-US" sz="1400" dirty="0">
                        <a:solidFill>
                          <a:schemeClr val="accent6">
                            <a:lumMod val="50000"/>
                          </a:schemeClr>
                        </a:solidFill>
                        <a:latin typeface="Helvetica" panose="020B0604020202020204" pitchFamily="34" charset="0"/>
                        <a:cs typeface="Helvetica" panose="020B0604020202020204" pitchFamily="34" charset="0"/>
                      </a:endParaRPr>
                    </a:p>
                  </a:txBody>
                  <a:tcPr anchor="ctr"/>
                </a:tc>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baseline="0" dirty="0"/>
                        <a:t>3.5 x 10</a:t>
                      </a:r>
                      <a:r>
                        <a:rPr lang="en-US" sz="1400" baseline="30000" dirty="0"/>
                        <a:t>13</a:t>
                      </a:r>
                      <a:r>
                        <a:rPr lang="en-US" sz="1400" baseline="0" dirty="0"/>
                        <a:t> </a:t>
                      </a:r>
                      <a:r>
                        <a:rPr lang="en-US" sz="1400" baseline="0" dirty="0" err="1"/>
                        <a:t>ppp</a:t>
                      </a:r>
                      <a:endParaRPr lang="en-US" sz="1400" dirty="0">
                        <a:solidFill>
                          <a:schemeClr val="accent6">
                            <a:lumMod val="50000"/>
                          </a:schemeClr>
                        </a:solidFill>
                        <a:latin typeface="Helvetica" panose="020B0604020202020204" pitchFamily="34" charset="0"/>
                        <a:cs typeface="Helvetica" panose="020B0604020202020204" pitchFamily="34" charset="0"/>
                      </a:endParaRPr>
                    </a:p>
                  </a:txBody>
                  <a:tcPr anchor="ctr"/>
                </a:tc>
                <a:extLst>
                  <a:ext uri="{0D108BD9-81ED-4DB2-BD59-A6C34878D82A}">
                    <a16:rowId xmlns:a16="http://schemas.microsoft.com/office/drawing/2014/main" val="10004"/>
                  </a:ext>
                </a:extLst>
              </a:tr>
              <a:tr h="0">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dirty="0"/>
                        <a:t>Max. pulse length</a:t>
                      </a:r>
                      <a:endParaRPr lang="en-US" sz="1400" dirty="0">
                        <a:solidFill>
                          <a:schemeClr val="accent6">
                            <a:lumMod val="50000"/>
                          </a:schemeClr>
                        </a:solidFill>
                        <a:latin typeface="Helvetica" panose="020B0604020202020204" pitchFamily="34" charset="0"/>
                        <a:cs typeface="Helvetica" panose="020B0604020202020204" pitchFamily="34" charset="0"/>
                      </a:endParaRPr>
                    </a:p>
                  </a:txBody>
                  <a:tcPr anchor="ctr"/>
                </a:tc>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dirty="0"/>
                        <a:t>7.2 µs</a:t>
                      </a:r>
                      <a:endParaRPr lang="en-US" sz="1400" dirty="0">
                        <a:solidFill>
                          <a:schemeClr val="accent6">
                            <a:lumMod val="50000"/>
                          </a:schemeClr>
                        </a:solidFill>
                        <a:latin typeface="Helvetica" panose="020B0604020202020204" pitchFamily="34" charset="0"/>
                        <a:cs typeface="Helvetica" panose="020B0604020202020204" pitchFamily="34" charset="0"/>
                      </a:endParaRPr>
                    </a:p>
                  </a:txBody>
                  <a:tcPr anchor="ctr"/>
                </a:tc>
                <a:extLst>
                  <a:ext uri="{0D108BD9-81ED-4DB2-BD59-A6C34878D82A}">
                    <a16:rowId xmlns:a16="http://schemas.microsoft.com/office/drawing/2014/main" val="10005"/>
                  </a:ext>
                </a:extLst>
              </a:tr>
              <a:tr h="249456">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dirty="0"/>
                        <a:t>Gaussian beam size</a:t>
                      </a:r>
                      <a:endParaRPr lang="en-US" sz="1400" dirty="0">
                        <a:solidFill>
                          <a:schemeClr val="accent6">
                            <a:lumMod val="50000"/>
                          </a:schemeClr>
                        </a:solidFill>
                        <a:latin typeface="Helvetica" panose="020B0604020202020204" pitchFamily="34" charset="0"/>
                        <a:cs typeface="Helvetica" panose="020B0604020202020204" pitchFamily="34" charset="0"/>
                      </a:endParaRPr>
                    </a:p>
                  </a:txBody>
                  <a:tcPr anchor="ctr"/>
                </a:tc>
                <a:tc>
                  <a:txBody>
                    <a:bodyPr/>
                    <a:lstStyle>
                      <a:lvl1pPr marL="0" algn="l" defTabSz="914400" rtl="0" eaLnBrk="1" latinLnBrk="0" hangingPunct="1">
                        <a:defRPr kumimoji="1" sz="1800" kern="1200">
                          <a:solidFill>
                            <a:schemeClr val="tx1"/>
                          </a:solidFill>
                          <a:latin typeface="Calibri"/>
                          <a:ea typeface="ＭＳ Ｐゴシック"/>
                        </a:defRPr>
                      </a:lvl1pPr>
                      <a:lvl2pPr marL="457200" algn="l" defTabSz="914400" rtl="0" eaLnBrk="1" latinLnBrk="0" hangingPunct="1">
                        <a:defRPr kumimoji="1" sz="1800" kern="1200">
                          <a:solidFill>
                            <a:schemeClr val="tx1"/>
                          </a:solidFill>
                          <a:latin typeface="Calibri"/>
                          <a:ea typeface="ＭＳ Ｐゴシック"/>
                        </a:defRPr>
                      </a:lvl2pPr>
                      <a:lvl3pPr marL="914400" algn="l" defTabSz="914400" rtl="0" eaLnBrk="1" latinLnBrk="0" hangingPunct="1">
                        <a:defRPr kumimoji="1" sz="1800" kern="1200">
                          <a:solidFill>
                            <a:schemeClr val="tx1"/>
                          </a:solidFill>
                          <a:latin typeface="Calibri"/>
                          <a:ea typeface="ＭＳ Ｐゴシック"/>
                        </a:defRPr>
                      </a:lvl3pPr>
                      <a:lvl4pPr marL="1371600" algn="l" defTabSz="914400" rtl="0" eaLnBrk="1" latinLnBrk="0" hangingPunct="1">
                        <a:defRPr kumimoji="1" sz="1800" kern="1200">
                          <a:solidFill>
                            <a:schemeClr val="tx1"/>
                          </a:solidFill>
                          <a:latin typeface="Calibri"/>
                          <a:ea typeface="ＭＳ Ｐゴシック"/>
                        </a:defRPr>
                      </a:lvl4pPr>
                      <a:lvl5pPr marL="1828800" algn="l" defTabSz="914400" rtl="0" eaLnBrk="1" latinLnBrk="0" hangingPunct="1">
                        <a:defRPr kumimoji="1" sz="1800" kern="1200">
                          <a:solidFill>
                            <a:schemeClr val="tx1"/>
                          </a:solidFill>
                          <a:latin typeface="Calibri"/>
                          <a:ea typeface="ＭＳ Ｐゴシック"/>
                        </a:defRPr>
                      </a:lvl5pPr>
                      <a:lvl6pPr marL="2286000" algn="l" defTabSz="914400" rtl="0" eaLnBrk="1" latinLnBrk="0" hangingPunct="1">
                        <a:defRPr kumimoji="1" sz="1800" kern="1200">
                          <a:solidFill>
                            <a:schemeClr val="tx1"/>
                          </a:solidFill>
                          <a:latin typeface="Calibri"/>
                          <a:ea typeface="ＭＳ Ｐゴシック"/>
                        </a:defRPr>
                      </a:lvl6pPr>
                      <a:lvl7pPr marL="2743200" algn="l" defTabSz="914400" rtl="0" eaLnBrk="1" latinLnBrk="0" hangingPunct="1">
                        <a:defRPr kumimoji="1" sz="1800" kern="1200">
                          <a:solidFill>
                            <a:schemeClr val="tx1"/>
                          </a:solidFill>
                          <a:latin typeface="Calibri"/>
                          <a:ea typeface="ＭＳ Ｐゴシック"/>
                        </a:defRPr>
                      </a:lvl7pPr>
                      <a:lvl8pPr marL="3200400" algn="l" defTabSz="914400" rtl="0" eaLnBrk="1" latinLnBrk="0" hangingPunct="1">
                        <a:defRPr kumimoji="1" sz="1800" kern="1200">
                          <a:solidFill>
                            <a:schemeClr val="tx1"/>
                          </a:solidFill>
                          <a:latin typeface="Calibri"/>
                          <a:ea typeface="ＭＳ Ｐゴシック"/>
                        </a:defRPr>
                      </a:lvl8pPr>
                      <a:lvl9pPr marL="3657600" algn="l" defTabSz="914400" rtl="0" eaLnBrk="1" latinLnBrk="0" hangingPunct="1">
                        <a:defRPr kumimoji="1" sz="1800" kern="1200">
                          <a:solidFill>
                            <a:schemeClr val="tx1"/>
                          </a:solidFill>
                          <a:latin typeface="Calibri"/>
                          <a:ea typeface="ＭＳ Ｐゴシック"/>
                        </a:defRPr>
                      </a:lvl9pPr>
                    </a:lstStyle>
                    <a:p>
                      <a:r>
                        <a:rPr lang="en-US" sz="1400" dirty="0"/>
                        <a:t>1</a:t>
                      </a:r>
                      <a:r>
                        <a:rPr lang="el-GR" sz="1400" dirty="0"/>
                        <a:t>σ</a:t>
                      </a:r>
                      <a:r>
                        <a:rPr lang="en-US" sz="1400" dirty="0"/>
                        <a:t>: 0.1</a:t>
                      </a:r>
                      <a:r>
                        <a:rPr lang="en-US" sz="1400" baseline="0" dirty="0"/>
                        <a:t> – 2 mm</a:t>
                      </a:r>
                      <a:endParaRPr lang="en-US" sz="1400" dirty="0">
                        <a:solidFill>
                          <a:schemeClr val="accent6">
                            <a:lumMod val="50000"/>
                          </a:schemeClr>
                        </a:solidFill>
                        <a:latin typeface="Helvetica" panose="020B0604020202020204" pitchFamily="34" charset="0"/>
                        <a:cs typeface="Helvetica" panose="020B0604020202020204" pitchFamily="34" charset="0"/>
                      </a:endParaRPr>
                    </a:p>
                  </a:txBody>
                  <a:tcPr anchor="ctr"/>
                </a:tc>
                <a:extLst>
                  <a:ext uri="{0D108BD9-81ED-4DB2-BD59-A6C34878D82A}">
                    <a16:rowId xmlns:a16="http://schemas.microsoft.com/office/drawing/2014/main" val="10006"/>
                  </a:ext>
                </a:extLst>
              </a:tr>
            </a:tbl>
          </a:graphicData>
        </a:graphic>
      </p:graphicFrame>
      <p:pic>
        <p:nvPicPr>
          <p:cNvPr id="17" name="図 16">
            <a:extLst>
              <a:ext uri="{FF2B5EF4-FFF2-40B4-BE49-F238E27FC236}">
                <a16:creationId xmlns:a16="http://schemas.microsoft.com/office/drawing/2014/main" id="{D7F9F99E-12BC-4DE0-B60E-DEC27A7352A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5839156" y="2327554"/>
            <a:ext cx="3727665" cy="2795749"/>
          </a:xfrm>
          <a:prstGeom prst="rect">
            <a:avLst/>
          </a:prstGeom>
        </p:spPr>
      </p:pic>
      <p:pic>
        <p:nvPicPr>
          <p:cNvPr id="23" name="図 22">
            <a:extLst>
              <a:ext uri="{FF2B5EF4-FFF2-40B4-BE49-F238E27FC236}">
                <a16:creationId xmlns:a16="http://schemas.microsoft.com/office/drawing/2014/main" id="{D2580D29-55A5-4D2C-B670-D0788FE7B73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089110" y="2647728"/>
            <a:ext cx="1983494" cy="1741295"/>
          </a:xfrm>
          <a:prstGeom prst="rect">
            <a:avLst/>
          </a:prstGeom>
        </p:spPr>
      </p:pic>
      <p:pic>
        <p:nvPicPr>
          <p:cNvPr id="24" name="図 23">
            <a:extLst>
              <a:ext uri="{FF2B5EF4-FFF2-40B4-BE49-F238E27FC236}">
                <a16:creationId xmlns:a16="http://schemas.microsoft.com/office/drawing/2014/main" id="{4484E8BC-6EA2-4A31-984A-F12CD266710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232421" y="4693920"/>
            <a:ext cx="2885439" cy="2164080"/>
          </a:xfrm>
          <a:prstGeom prst="rect">
            <a:avLst/>
          </a:prstGeom>
        </p:spPr>
      </p:pic>
      <p:pic>
        <p:nvPicPr>
          <p:cNvPr id="26" name="図 25">
            <a:extLst>
              <a:ext uri="{FF2B5EF4-FFF2-40B4-BE49-F238E27FC236}">
                <a16:creationId xmlns:a16="http://schemas.microsoft.com/office/drawing/2014/main" id="{3288ADD5-8276-40B0-B535-90AAE60AB6C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7601" y="2566107"/>
            <a:ext cx="3422310" cy="1904538"/>
          </a:xfrm>
          <a:prstGeom prst="rect">
            <a:avLst/>
          </a:prstGeom>
        </p:spPr>
      </p:pic>
      <p:sp>
        <p:nvSpPr>
          <p:cNvPr id="8" name="テキスト ボックス 7">
            <a:extLst>
              <a:ext uri="{FF2B5EF4-FFF2-40B4-BE49-F238E27FC236}">
                <a16:creationId xmlns:a16="http://schemas.microsoft.com/office/drawing/2014/main" id="{86EC87BD-3A48-4C02-A1F6-E6A0994A7A61}"/>
              </a:ext>
            </a:extLst>
          </p:cNvPr>
          <p:cNvSpPr txBox="1"/>
          <p:nvPr/>
        </p:nvSpPr>
        <p:spPr>
          <a:xfrm>
            <a:off x="876053" y="1559364"/>
            <a:ext cx="5196551" cy="830997"/>
          </a:xfrm>
          <a:prstGeom prst="rect">
            <a:avLst/>
          </a:prstGeom>
          <a:noFill/>
          <a:ln>
            <a:noFill/>
          </a:ln>
        </p:spPr>
        <p:txBody>
          <a:bodyPr wrap="none" rtlCol="0">
            <a:spAutoFit/>
          </a:bodyPr>
          <a:lstStyle/>
          <a:p>
            <a:pPr marL="342900" indent="-342900">
              <a:buFont typeface="Wingdings" panose="05000000000000000000" pitchFamily="2" charset="2"/>
              <a:buChar char="l"/>
            </a:pPr>
            <a:r>
              <a:rPr kumimoji="1" lang="en-US" altLang="ja-JP" sz="2400" dirty="0">
                <a:solidFill>
                  <a:schemeClr val="tx1">
                    <a:lumMod val="65000"/>
                    <a:lumOff val="35000"/>
                  </a:schemeClr>
                </a:solidFill>
              </a:rPr>
              <a:t>TFGR W-</a:t>
            </a:r>
            <a:r>
              <a:rPr kumimoji="1" lang="en-US" altLang="ja-JP" sz="2400" dirty="0" err="1">
                <a:solidFill>
                  <a:schemeClr val="tx1">
                    <a:lumMod val="65000"/>
                    <a:lumOff val="35000"/>
                  </a:schemeClr>
                </a:solidFill>
              </a:rPr>
              <a:t>TiC</a:t>
            </a:r>
            <a:r>
              <a:rPr kumimoji="1" lang="en-US" altLang="ja-JP" sz="2400" dirty="0">
                <a:solidFill>
                  <a:schemeClr val="tx1">
                    <a:lumMod val="65000"/>
                    <a:lumOff val="35000"/>
                  </a:schemeClr>
                </a:solidFill>
              </a:rPr>
              <a:t> was included in HRT48.</a:t>
            </a:r>
          </a:p>
          <a:p>
            <a:pPr marL="342900" indent="-342900">
              <a:buFont typeface="Wingdings" panose="05000000000000000000" pitchFamily="2" charset="2"/>
              <a:buChar char="l"/>
            </a:pPr>
            <a:r>
              <a:rPr kumimoji="1" lang="en-US" altLang="ja-JP" sz="2400" dirty="0">
                <a:solidFill>
                  <a:schemeClr val="tx1">
                    <a:lumMod val="65000"/>
                    <a:lumOff val="35000"/>
                  </a:schemeClr>
                </a:solidFill>
              </a:rPr>
              <a:t>We are waiting for PIE testing.</a:t>
            </a:r>
            <a:endParaRPr kumimoji="1" lang="ja-JP" altLang="en-US" sz="2400" dirty="0">
              <a:solidFill>
                <a:schemeClr val="tx1">
                  <a:lumMod val="65000"/>
                  <a:lumOff val="35000"/>
                </a:schemeClr>
              </a:solidFill>
            </a:endParaRPr>
          </a:p>
        </p:txBody>
      </p:sp>
      <p:sp>
        <p:nvSpPr>
          <p:cNvPr id="11" name="スライド番号プレースホルダー 5">
            <a:extLst>
              <a:ext uri="{FF2B5EF4-FFF2-40B4-BE49-F238E27FC236}">
                <a16:creationId xmlns:a16="http://schemas.microsoft.com/office/drawing/2014/main" id="{20A74794-A5EE-43A6-9482-0AC4595D4BC9}"/>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29</a:t>
            </a:fld>
            <a:endParaRPr kumimoji="1" lang="ja-JP" altLang="en-US" dirty="0">
              <a:solidFill>
                <a:schemeClr val="bg1"/>
              </a:solidFill>
            </a:endParaRPr>
          </a:p>
        </p:txBody>
      </p:sp>
    </p:spTree>
    <p:extLst>
      <p:ext uri="{BB962C8B-B14F-4D97-AF65-F5344CB8AC3E}">
        <p14:creationId xmlns:p14="http://schemas.microsoft.com/office/powerpoint/2010/main" val="4200450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AECAB4-8CEE-4F80-8297-DE78BECD19B6}"/>
              </a:ext>
            </a:extLst>
          </p:cNvPr>
          <p:cNvSpPr>
            <a:spLocks noGrp="1"/>
          </p:cNvSpPr>
          <p:nvPr>
            <p:ph type="title"/>
          </p:nvPr>
        </p:nvSpPr>
        <p:spPr/>
        <p:txBody>
          <a:bodyPr/>
          <a:lstStyle/>
          <a:p>
            <a:r>
              <a:rPr kumimoji="1" lang="en-US" altLang="ja-JP" dirty="0"/>
              <a:t>Muon Science</a:t>
            </a:r>
            <a:br>
              <a:rPr kumimoji="1" lang="en-US" altLang="ja-JP" dirty="0"/>
            </a:br>
            <a:r>
              <a:rPr kumimoji="1" lang="en-US" altLang="ja-JP" dirty="0"/>
              <a:t>&amp; Pulsed Muon</a:t>
            </a:r>
            <a:endParaRPr kumimoji="1" lang="ja-JP" altLang="en-US" dirty="0"/>
          </a:p>
        </p:txBody>
      </p:sp>
      <p:sp>
        <p:nvSpPr>
          <p:cNvPr id="3" name="テキスト プレースホルダー 2">
            <a:extLst>
              <a:ext uri="{FF2B5EF4-FFF2-40B4-BE49-F238E27FC236}">
                <a16:creationId xmlns:a16="http://schemas.microsoft.com/office/drawing/2014/main" id="{6E39034B-065E-4B53-943D-2F733D6373C5}"/>
              </a:ext>
            </a:extLst>
          </p:cNvPr>
          <p:cNvSpPr>
            <a:spLocks noGrp="1"/>
          </p:cNvSpPr>
          <p:nvPr>
            <p:ph type="body" idx="1"/>
          </p:nvPr>
        </p:nvSpPr>
        <p:spPr/>
        <p:txBody>
          <a:bodyPr/>
          <a:lstStyle/>
          <a:p>
            <a:endParaRPr kumimoji="1" lang="ja-JP" altLang="en-US"/>
          </a:p>
        </p:txBody>
      </p:sp>
      <p:pic>
        <p:nvPicPr>
          <p:cNvPr id="4" name="図 3" descr="rogo.gif">
            <a:extLst>
              <a:ext uri="{FF2B5EF4-FFF2-40B4-BE49-F238E27FC236}">
                <a16:creationId xmlns:a16="http://schemas.microsoft.com/office/drawing/2014/main" id="{4A42F2CA-C7CF-4426-B71A-61FA3D3F3E8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005233" y="163682"/>
            <a:ext cx="1890793" cy="744858"/>
          </a:xfrm>
          <a:prstGeom prst="rect">
            <a:avLst/>
          </a:prstGeom>
        </p:spPr>
      </p:pic>
      <p:pic>
        <p:nvPicPr>
          <p:cNvPr id="5" name="図 4" descr="keklogo_blue.gif">
            <a:extLst>
              <a:ext uri="{FF2B5EF4-FFF2-40B4-BE49-F238E27FC236}">
                <a16:creationId xmlns:a16="http://schemas.microsoft.com/office/drawing/2014/main" id="{234031E9-BE48-434F-99E3-E89290EB1A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19144" y="5989896"/>
            <a:ext cx="976144" cy="559088"/>
          </a:xfrm>
          <a:prstGeom prst="rect">
            <a:avLst/>
          </a:prstGeom>
        </p:spPr>
      </p:pic>
      <p:sp>
        <p:nvSpPr>
          <p:cNvPr id="8" name="スライド番号プレースホルダー 5">
            <a:extLst>
              <a:ext uri="{FF2B5EF4-FFF2-40B4-BE49-F238E27FC236}">
                <a16:creationId xmlns:a16="http://schemas.microsoft.com/office/drawing/2014/main" id="{4BD1716F-62FA-420D-A667-C7D94A5C2101}"/>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baseline="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3</a:t>
            </a:fld>
            <a:endParaRPr kumimoji="1" lang="ja-JP" altLang="en-US" dirty="0">
              <a:solidFill>
                <a:schemeClr val="bg1"/>
              </a:solidFill>
            </a:endParaRPr>
          </a:p>
        </p:txBody>
      </p:sp>
    </p:spTree>
    <p:extLst>
      <p:ext uri="{BB962C8B-B14F-4D97-AF65-F5344CB8AC3E}">
        <p14:creationId xmlns:p14="http://schemas.microsoft.com/office/powerpoint/2010/main" val="37336493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1BEBD4A-14A0-4491-9EF5-6E4A4DAF4F42}"/>
              </a:ext>
            </a:extLst>
          </p:cNvPr>
          <p:cNvSpPr>
            <a:spLocks noGrp="1"/>
          </p:cNvSpPr>
          <p:nvPr>
            <p:ph type="title"/>
          </p:nvPr>
        </p:nvSpPr>
        <p:spPr>
          <a:xfrm>
            <a:off x="2432198" y="965401"/>
            <a:ext cx="6140303" cy="4064627"/>
          </a:xfrm>
        </p:spPr>
        <p:txBody>
          <a:bodyPr>
            <a:normAutofit/>
          </a:bodyPr>
          <a:lstStyle/>
          <a:p>
            <a:r>
              <a:rPr lang="en-US" altLang="ja-JP" sz="4800" dirty="0"/>
              <a:t>Summary &amp;</a:t>
            </a:r>
            <a:br>
              <a:rPr lang="en-US" altLang="ja-JP" sz="4800" dirty="0"/>
            </a:br>
            <a:r>
              <a:rPr lang="en-US" altLang="ja-JP" sz="4800" dirty="0"/>
              <a:t>Expect to </a:t>
            </a:r>
            <a:r>
              <a:rPr lang="en-US" altLang="ja-JP" sz="4800" dirty="0" err="1"/>
              <a:t>HiRadMat</a:t>
            </a:r>
            <a:r>
              <a:rPr lang="en-US" altLang="ja-JP" sz="4800" dirty="0"/>
              <a:t> facility</a:t>
            </a:r>
          </a:p>
        </p:txBody>
      </p:sp>
      <p:sp>
        <p:nvSpPr>
          <p:cNvPr id="5" name="テキスト プレースホルダー 4">
            <a:extLst>
              <a:ext uri="{FF2B5EF4-FFF2-40B4-BE49-F238E27FC236}">
                <a16:creationId xmlns:a16="http://schemas.microsoft.com/office/drawing/2014/main" id="{118A8223-1E5B-4767-AC25-08DA55ECFA79}"/>
              </a:ext>
            </a:extLst>
          </p:cNvPr>
          <p:cNvSpPr>
            <a:spLocks noGrp="1"/>
          </p:cNvSpPr>
          <p:nvPr>
            <p:ph type="body" idx="1"/>
          </p:nvPr>
        </p:nvSpPr>
        <p:spPr/>
        <p:txBody>
          <a:bodyPr/>
          <a:lstStyle/>
          <a:p>
            <a:endParaRPr kumimoji="1" lang="ja-JP" altLang="en-US" dirty="0"/>
          </a:p>
        </p:txBody>
      </p:sp>
      <p:sp>
        <p:nvSpPr>
          <p:cNvPr id="6" name="スライド番号プレースホルダー 5">
            <a:extLst>
              <a:ext uri="{FF2B5EF4-FFF2-40B4-BE49-F238E27FC236}">
                <a16:creationId xmlns:a16="http://schemas.microsoft.com/office/drawing/2014/main" id="{AD01BF47-32FE-42EA-92CC-9ECEFF238DF9}"/>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baseline="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30</a:t>
            </a:fld>
            <a:endParaRPr kumimoji="1" lang="ja-JP" altLang="en-US" dirty="0">
              <a:solidFill>
                <a:schemeClr val="bg1"/>
              </a:solidFill>
            </a:endParaRPr>
          </a:p>
        </p:txBody>
      </p:sp>
    </p:spTree>
    <p:extLst>
      <p:ext uri="{BB962C8B-B14F-4D97-AF65-F5344CB8AC3E}">
        <p14:creationId xmlns:p14="http://schemas.microsoft.com/office/powerpoint/2010/main" val="40401834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58735" y="140099"/>
            <a:ext cx="7891811" cy="1123662"/>
          </a:xfrm>
        </p:spPr>
        <p:txBody>
          <a:bodyPr>
            <a:normAutofit/>
          </a:bodyPr>
          <a:lstStyle/>
          <a:p>
            <a:r>
              <a:rPr lang="en-US" altLang="ja-JP" sz="3600" dirty="0"/>
              <a:t>Summary &amp; </a:t>
            </a:r>
            <a:br>
              <a:rPr lang="en-US" altLang="ja-JP" sz="3600" dirty="0"/>
            </a:br>
            <a:r>
              <a:rPr lang="en-US" altLang="ja-JP" sz="3600" dirty="0"/>
              <a:t>EXPECT to </a:t>
            </a:r>
            <a:r>
              <a:rPr lang="en-US" altLang="ja-JP" sz="3600" dirty="0" err="1"/>
              <a:t>Hiradmat</a:t>
            </a:r>
            <a:r>
              <a:rPr lang="en-US" altLang="ja-JP" sz="3600" dirty="0"/>
              <a:t> facility</a:t>
            </a:r>
            <a:endParaRPr kumimoji="1" lang="ja-JP" altLang="en-US" sz="3600" dirty="0"/>
          </a:p>
        </p:txBody>
      </p:sp>
      <p:sp>
        <p:nvSpPr>
          <p:cNvPr id="8" name="テキスト ボックス 7">
            <a:extLst>
              <a:ext uri="{FF2B5EF4-FFF2-40B4-BE49-F238E27FC236}">
                <a16:creationId xmlns:a16="http://schemas.microsoft.com/office/drawing/2014/main" id="{86EC87BD-3A48-4C02-A1F6-E6A0994A7A61}"/>
              </a:ext>
            </a:extLst>
          </p:cNvPr>
          <p:cNvSpPr txBox="1"/>
          <p:nvPr/>
        </p:nvSpPr>
        <p:spPr>
          <a:xfrm>
            <a:off x="820264" y="1065515"/>
            <a:ext cx="8030282" cy="2616101"/>
          </a:xfrm>
          <a:prstGeom prst="rect">
            <a:avLst/>
          </a:prstGeom>
          <a:noFill/>
          <a:ln>
            <a:noFill/>
          </a:ln>
        </p:spPr>
        <p:txBody>
          <a:bodyPr wrap="square" rtlCol="0">
            <a:spAutoFit/>
          </a:bodyPr>
          <a:lstStyle/>
          <a:p>
            <a:r>
              <a:rPr kumimoji="1" lang="en-US" altLang="ja-JP" sz="2400" u="sng" dirty="0">
                <a:solidFill>
                  <a:schemeClr val="tx1">
                    <a:lumMod val="65000"/>
                    <a:lumOff val="35000"/>
                  </a:schemeClr>
                </a:solidFill>
              </a:rPr>
              <a:t>Summary</a:t>
            </a:r>
          </a:p>
          <a:p>
            <a:pPr marL="342900" indent="-342900">
              <a:buFont typeface="Wingdings" panose="05000000000000000000" pitchFamily="2" charset="2"/>
              <a:buChar char="l"/>
            </a:pPr>
            <a:r>
              <a:rPr kumimoji="1" lang="en-US" altLang="ja-JP" sz="2000" dirty="0">
                <a:solidFill>
                  <a:schemeClr val="tx1">
                    <a:lumMod val="65000"/>
                    <a:lumOff val="35000"/>
                  </a:schemeClr>
                </a:solidFill>
              </a:rPr>
              <a:t>Pulsed muon contributes to various, brand-new and unique science in material science, fundamental physics, and industrial use.</a:t>
            </a:r>
          </a:p>
          <a:p>
            <a:pPr marL="342900" indent="-342900">
              <a:buFont typeface="Wingdings" panose="05000000000000000000" pitchFamily="2" charset="2"/>
              <a:buChar char="l"/>
            </a:pPr>
            <a:r>
              <a:rPr kumimoji="1" lang="en-US" altLang="ja-JP" sz="2000" dirty="0">
                <a:solidFill>
                  <a:schemeClr val="tx1">
                    <a:lumMod val="65000"/>
                    <a:lumOff val="35000"/>
                  </a:schemeClr>
                </a:solidFill>
              </a:rPr>
              <a:t>Higher peak intensity is desired in muon community, i.e. MLF TS2.</a:t>
            </a:r>
          </a:p>
          <a:p>
            <a:pPr marL="342900" indent="-342900">
              <a:buFont typeface="Wingdings" panose="05000000000000000000" pitchFamily="2" charset="2"/>
              <a:buChar char="l"/>
            </a:pPr>
            <a:r>
              <a:rPr kumimoji="1" lang="en-US" altLang="ja-JP" sz="2000" dirty="0">
                <a:solidFill>
                  <a:schemeClr val="tx1">
                    <a:lumMod val="65000"/>
                    <a:lumOff val="35000"/>
                  </a:schemeClr>
                </a:solidFill>
              </a:rPr>
              <a:t>Further thermal shock resistance is required to the new target materials.</a:t>
            </a:r>
          </a:p>
          <a:p>
            <a:pPr marL="342900" indent="-342900">
              <a:buFont typeface="Wingdings" panose="05000000000000000000" pitchFamily="2" charset="2"/>
              <a:buChar char="l"/>
            </a:pPr>
            <a:r>
              <a:rPr kumimoji="1" lang="en-US" altLang="ja-JP" sz="2000" dirty="0">
                <a:solidFill>
                  <a:schemeClr val="tx1">
                    <a:lumMod val="65000"/>
                    <a:lumOff val="35000"/>
                  </a:schemeClr>
                </a:solidFill>
              </a:rPr>
              <a:t>Developments of new target material, </a:t>
            </a:r>
            <a:r>
              <a:rPr kumimoji="1" lang="en-US" altLang="ja-JP" sz="2000" dirty="0" err="1">
                <a:solidFill>
                  <a:schemeClr val="tx1">
                    <a:lumMod val="65000"/>
                    <a:lumOff val="35000"/>
                  </a:schemeClr>
                </a:solidFill>
              </a:rPr>
              <a:t>SiC</a:t>
            </a:r>
            <a:r>
              <a:rPr kumimoji="1" lang="en-US" altLang="ja-JP" sz="2000" dirty="0">
                <a:solidFill>
                  <a:schemeClr val="tx1">
                    <a:lumMod val="65000"/>
                    <a:lumOff val="35000"/>
                  </a:schemeClr>
                </a:solidFill>
              </a:rPr>
              <a:t>-coated graphite, NITE </a:t>
            </a:r>
            <a:r>
              <a:rPr kumimoji="1" lang="en-US" altLang="ja-JP" sz="2000" dirty="0" err="1">
                <a:solidFill>
                  <a:schemeClr val="tx1">
                    <a:lumMod val="65000"/>
                    <a:lumOff val="35000"/>
                  </a:schemeClr>
                </a:solidFill>
              </a:rPr>
              <a:t>SiC</a:t>
            </a:r>
            <a:r>
              <a:rPr kumimoji="1" lang="en-US" altLang="ja-JP" sz="2000" dirty="0">
                <a:solidFill>
                  <a:schemeClr val="tx1">
                    <a:lumMod val="65000"/>
                    <a:lumOff val="35000"/>
                  </a:schemeClr>
                </a:solidFill>
              </a:rPr>
              <a:t>/</a:t>
            </a:r>
            <a:r>
              <a:rPr kumimoji="1" lang="en-US" altLang="ja-JP" sz="2000" dirty="0" err="1">
                <a:solidFill>
                  <a:schemeClr val="tx1">
                    <a:lumMod val="65000"/>
                    <a:lumOff val="35000"/>
                  </a:schemeClr>
                </a:solidFill>
              </a:rPr>
              <a:t>SiC</a:t>
            </a:r>
            <a:r>
              <a:rPr kumimoji="1" lang="en-US" altLang="ja-JP" sz="2000" dirty="0">
                <a:solidFill>
                  <a:schemeClr val="tx1">
                    <a:lumMod val="65000"/>
                    <a:lumOff val="35000"/>
                  </a:schemeClr>
                </a:solidFill>
              </a:rPr>
              <a:t>, and TFGR W-</a:t>
            </a:r>
            <a:r>
              <a:rPr kumimoji="1" lang="en-US" altLang="ja-JP" sz="2000" dirty="0" err="1">
                <a:solidFill>
                  <a:schemeClr val="tx1">
                    <a:lumMod val="65000"/>
                    <a:lumOff val="35000"/>
                  </a:schemeClr>
                </a:solidFill>
              </a:rPr>
              <a:t>TiC</a:t>
            </a:r>
            <a:r>
              <a:rPr kumimoji="1" lang="en-US" altLang="ja-JP" sz="2000" dirty="0">
                <a:solidFill>
                  <a:schemeClr val="tx1">
                    <a:lumMod val="65000"/>
                    <a:lumOff val="35000"/>
                  </a:schemeClr>
                </a:solidFill>
              </a:rPr>
              <a:t> are in progress, including thermal shock testing at </a:t>
            </a:r>
            <a:r>
              <a:rPr kumimoji="1" lang="en-US" altLang="ja-JP" sz="2000" dirty="0" err="1">
                <a:solidFill>
                  <a:schemeClr val="tx1">
                    <a:lumMod val="65000"/>
                    <a:lumOff val="35000"/>
                  </a:schemeClr>
                </a:solidFill>
              </a:rPr>
              <a:t>HiRadMat</a:t>
            </a:r>
            <a:r>
              <a:rPr kumimoji="1" lang="en-US" altLang="ja-JP" sz="2000" dirty="0">
                <a:solidFill>
                  <a:schemeClr val="tx1">
                    <a:lumMod val="65000"/>
                    <a:lumOff val="35000"/>
                  </a:schemeClr>
                </a:solidFill>
              </a:rPr>
              <a:t>.</a:t>
            </a:r>
            <a:endParaRPr kumimoji="1" lang="ja-JP" altLang="en-US" sz="2000" dirty="0">
              <a:solidFill>
                <a:schemeClr val="tx1">
                  <a:lumMod val="65000"/>
                  <a:lumOff val="35000"/>
                </a:schemeClr>
              </a:solidFill>
            </a:endParaRPr>
          </a:p>
        </p:txBody>
      </p:sp>
      <p:sp>
        <p:nvSpPr>
          <p:cNvPr id="9" name="テキスト ボックス 8">
            <a:extLst>
              <a:ext uri="{FF2B5EF4-FFF2-40B4-BE49-F238E27FC236}">
                <a16:creationId xmlns:a16="http://schemas.microsoft.com/office/drawing/2014/main" id="{0C04019F-FF94-46D0-8BF2-070103E9AEB1}"/>
              </a:ext>
            </a:extLst>
          </p:cNvPr>
          <p:cNvSpPr txBox="1"/>
          <p:nvPr/>
        </p:nvSpPr>
        <p:spPr>
          <a:xfrm>
            <a:off x="873492" y="5332906"/>
            <a:ext cx="7579883" cy="1384995"/>
          </a:xfrm>
          <a:prstGeom prst="rect">
            <a:avLst/>
          </a:prstGeom>
          <a:noFill/>
          <a:ln>
            <a:noFill/>
          </a:ln>
        </p:spPr>
        <p:txBody>
          <a:bodyPr wrap="square" rtlCol="0">
            <a:spAutoFit/>
          </a:bodyPr>
          <a:lstStyle/>
          <a:p>
            <a:r>
              <a:rPr kumimoji="1" lang="en-US" altLang="ja-JP" sz="2400" u="sng" dirty="0">
                <a:solidFill>
                  <a:schemeClr val="tx1">
                    <a:lumMod val="65000"/>
                    <a:lumOff val="35000"/>
                  </a:schemeClr>
                </a:solidFill>
              </a:rPr>
              <a:t>Expect to </a:t>
            </a:r>
            <a:r>
              <a:rPr kumimoji="1" lang="en-US" altLang="ja-JP" sz="2400" u="sng" dirty="0" err="1">
                <a:solidFill>
                  <a:schemeClr val="tx1">
                    <a:lumMod val="65000"/>
                    <a:lumOff val="35000"/>
                  </a:schemeClr>
                </a:solidFill>
              </a:rPr>
              <a:t>HiRadMat</a:t>
            </a:r>
            <a:r>
              <a:rPr kumimoji="1" lang="en-US" altLang="ja-JP" sz="2400" u="sng" dirty="0">
                <a:solidFill>
                  <a:schemeClr val="tx1">
                    <a:lumMod val="65000"/>
                    <a:lumOff val="35000"/>
                  </a:schemeClr>
                </a:solidFill>
              </a:rPr>
              <a:t> Facility</a:t>
            </a:r>
          </a:p>
          <a:p>
            <a:pPr marL="342900" indent="-342900">
              <a:buFont typeface="Wingdings" panose="05000000000000000000" pitchFamily="2" charset="2"/>
              <a:buChar char="l"/>
            </a:pPr>
            <a:r>
              <a:rPr kumimoji="1" lang="en-US" altLang="ja-JP" sz="2000" dirty="0" err="1">
                <a:solidFill>
                  <a:schemeClr val="tx1">
                    <a:lumMod val="65000"/>
                    <a:lumOff val="35000"/>
                  </a:schemeClr>
                </a:solidFill>
              </a:rPr>
              <a:t>HiRadMat</a:t>
            </a:r>
            <a:r>
              <a:rPr kumimoji="1" lang="en-US" altLang="ja-JP" sz="2000" dirty="0">
                <a:solidFill>
                  <a:schemeClr val="tx1">
                    <a:lumMod val="65000"/>
                    <a:lumOff val="35000"/>
                  </a:schemeClr>
                </a:solidFill>
              </a:rPr>
              <a:t> is an unique facility to investigate thermal shock for higher intensity to new target materials.</a:t>
            </a:r>
          </a:p>
          <a:p>
            <a:pPr marL="342900" indent="-342900">
              <a:buFont typeface="Wingdings" panose="05000000000000000000" pitchFamily="2" charset="2"/>
              <a:buChar char="l"/>
            </a:pPr>
            <a:r>
              <a:rPr kumimoji="1" lang="en-US" altLang="ja-JP" sz="2000" dirty="0">
                <a:solidFill>
                  <a:schemeClr val="tx1">
                    <a:lumMod val="65000"/>
                    <a:lumOff val="35000"/>
                  </a:schemeClr>
                </a:solidFill>
              </a:rPr>
              <a:t>I always appreciate kind collaborations with CERN and </a:t>
            </a:r>
            <a:r>
              <a:rPr kumimoji="1" lang="en-US" altLang="ja-JP" sz="2000" dirty="0" err="1">
                <a:solidFill>
                  <a:schemeClr val="tx1">
                    <a:lumMod val="65000"/>
                    <a:lumOff val="35000"/>
                  </a:schemeClr>
                </a:solidFill>
              </a:rPr>
              <a:t>RaDIATE</a:t>
            </a:r>
            <a:r>
              <a:rPr kumimoji="1" lang="en-US" altLang="ja-JP" sz="2000" dirty="0">
                <a:solidFill>
                  <a:schemeClr val="tx1">
                    <a:lumMod val="65000"/>
                    <a:lumOff val="35000"/>
                  </a:schemeClr>
                </a:solidFill>
              </a:rPr>
              <a:t>.</a:t>
            </a:r>
            <a:endParaRPr kumimoji="1" lang="ja-JP" altLang="en-US" sz="2000" dirty="0">
              <a:solidFill>
                <a:schemeClr val="tx1">
                  <a:lumMod val="65000"/>
                  <a:lumOff val="35000"/>
                </a:schemeClr>
              </a:solidFill>
            </a:endParaRPr>
          </a:p>
        </p:txBody>
      </p:sp>
      <p:sp>
        <p:nvSpPr>
          <p:cNvPr id="10" name="テキスト ボックス 9">
            <a:extLst>
              <a:ext uri="{FF2B5EF4-FFF2-40B4-BE49-F238E27FC236}">
                <a16:creationId xmlns:a16="http://schemas.microsoft.com/office/drawing/2014/main" id="{2A562A3A-EA59-40B6-A7AD-9C52305B76EE}"/>
              </a:ext>
            </a:extLst>
          </p:cNvPr>
          <p:cNvSpPr txBox="1"/>
          <p:nvPr/>
        </p:nvSpPr>
        <p:spPr>
          <a:xfrm>
            <a:off x="873492" y="3677357"/>
            <a:ext cx="7579883" cy="1631216"/>
          </a:xfrm>
          <a:prstGeom prst="rect">
            <a:avLst/>
          </a:prstGeom>
          <a:noFill/>
          <a:ln>
            <a:noFill/>
          </a:ln>
        </p:spPr>
        <p:txBody>
          <a:bodyPr wrap="square" rtlCol="0">
            <a:spAutoFit/>
          </a:bodyPr>
          <a:lstStyle/>
          <a:p>
            <a:r>
              <a:rPr kumimoji="1" lang="en-US" altLang="ja-JP" sz="2000" u="sng" dirty="0">
                <a:solidFill>
                  <a:schemeClr val="tx1">
                    <a:lumMod val="65000"/>
                    <a:lumOff val="35000"/>
                  </a:schemeClr>
                </a:solidFill>
              </a:rPr>
              <a:t>My personal suggestion to </a:t>
            </a:r>
            <a:r>
              <a:rPr kumimoji="1" lang="en-US" altLang="ja-JP" sz="2000" u="sng" dirty="0" err="1">
                <a:solidFill>
                  <a:schemeClr val="tx1">
                    <a:lumMod val="65000"/>
                    <a:lumOff val="35000"/>
                  </a:schemeClr>
                </a:solidFill>
              </a:rPr>
              <a:t>HiRadMat</a:t>
            </a:r>
            <a:r>
              <a:rPr kumimoji="1" lang="en-US" altLang="ja-JP" sz="2000" u="sng" dirty="0">
                <a:solidFill>
                  <a:schemeClr val="tx1">
                    <a:lumMod val="65000"/>
                    <a:lumOff val="35000"/>
                  </a:schemeClr>
                </a:solidFill>
              </a:rPr>
              <a:t> as one of the users</a:t>
            </a:r>
          </a:p>
          <a:p>
            <a:pPr marL="342900" indent="-342900">
              <a:buFont typeface="Wingdings" panose="05000000000000000000" pitchFamily="2" charset="2"/>
              <a:buChar char="l"/>
            </a:pPr>
            <a:r>
              <a:rPr kumimoji="1" lang="en-US" altLang="ja-JP" sz="2000" dirty="0">
                <a:solidFill>
                  <a:schemeClr val="tx1">
                    <a:lumMod val="65000"/>
                    <a:lumOff val="35000"/>
                  </a:schemeClr>
                </a:solidFill>
              </a:rPr>
              <a:t>How to connect between the results of </a:t>
            </a:r>
            <a:r>
              <a:rPr kumimoji="1" lang="en-US" altLang="ja-JP" sz="2000" dirty="0" err="1">
                <a:solidFill>
                  <a:schemeClr val="tx1">
                    <a:lumMod val="65000"/>
                    <a:lumOff val="35000"/>
                  </a:schemeClr>
                </a:solidFill>
              </a:rPr>
              <a:t>HiRadMat</a:t>
            </a:r>
            <a:r>
              <a:rPr kumimoji="1" lang="en-US" altLang="ja-JP" sz="2000" dirty="0">
                <a:solidFill>
                  <a:schemeClr val="tx1">
                    <a:lumMod val="65000"/>
                    <a:lumOff val="35000"/>
                  </a:schemeClr>
                </a:solidFill>
              </a:rPr>
              <a:t> and the evaluation of actual long-term operation</a:t>
            </a:r>
          </a:p>
          <a:p>
            <a:pPr marL="342900" indent="-342900">
              <a:buFont typeface="Wingdings" panose="05000000000000000000" pitchFamily="2" charset="2"/>
              <a:buChar char="l"/>
            </a:pPr>
            <a:r>
              <a:rPr kumimoji="1" lang="en-US" altLang="ja-JP" sz="2000" dirty="0">
                <a:solidFill>
                  <a:schemeClr val="tx1">
                    <a:lumMod val="65000"/>
                    <a:lumOff val="35000"/>
                  </a:schemeClr>
                </a:solidFill>
              </a:rPr>
              <a:t>Saving time of PIE testing after irradiation, Upgrade of remote handling replacement?</a:t>
            </a:r>
          </a:p>
        </p:txBody>
      </p:sp>
      <p:sp>
        <p:nvSpPr>
          <p:cNvPr id="11" name="スライド番号プレースホルダー 5">
            <a:extLst>
              <a:ext uri="{FF2B5EF4-FFF2-40B4-BE49-F238E27FC236}">
                <a16:creationId xmlns:a16="http://schemas.microsoft.com/office/drawing/2014/main" id="{F2C1EDC5-3143-42FE-9C38-1ED43E2BE541}"/>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31</a:t>
            </a:fld>
            <a:endParaRPr kumimoji="1" lang="ja-JP" altLang="en-US" dirty="0">
              <a:solidFill>
                <a:schemeClr val="bg1"/>
              </a:solidFill>
            </a:endParaRPr>
          </a:p>
        </p:txBody>
      </p:sp>
    </p:spTree>
    <p:extLst>
      <p:ext uri="{BB962C8B-B14F-4D97-AF65-F5344CB8AC3E}">
        <p14:creationId xmlns:p14="http://schemas.microsoft.com/office/powerpoint/2010/main" val="37654277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1BEBD4A-14A0-4491-9EF5-6E4A4DAF4F42}"/>
              </a:ext>
            </a:extLst>
          </p:cNvPr>
          <p:cNvSpPr>
            <a:spLocks noGrp="1"/>
          </p:cNvSpPr>
          <p:nvPr>
            <p:ph type="title"/>
          </p:nvPr>
        </p:nvSpPr>
        <p:spPr/>
        <p:txBody>
          <a:bodyPr/>
          <a:lstStyle/>
          <a:p>
            <a:r>
              <a:rPr kumimoji="1" lang="en-US" altLang="ja-JP" dirty="0"/>
              <a:t>Back up slides</a:t>
            </a:r>
            <a:endParaRPr kumimoji="1" lang="ja-JP" altLang="en-US" dirty="0"/>
          </a:p>
        </p:txBody>
      </p:sp>
      <p:sp>
        <p:nvSpPr>
          <p:cNvPr id="5" name="テキスト プレースホルダー 4">
            <a:extLst>
              <a:ext uri="{FF2B5EF4-FFF2-40B4-BE49-F238E27FC236}">
                <a16:creationId xmlns:a16="http://schemas.microsoft.com/office/drawing/2014/main" id="{118A8223-1E5B-4767-AC25-08DA55ECFA79}"/>
              </a:ext>
            </a:extLst>
          </p:cNvPr>
          <p:cNvSpPr>
            <a:spLocks noGrp="1"/>
          </p:cNvSpPr>
          <p:nvPr>
            <p:ph type="body" idx="1"/>
          </p:nvPr>
        </p:nvSpPr>
        <p:spPr/>
        <p:txBody>
          <a:bodyPr/>
          <a:lstStyle/>
          <a:p>
            <a:endParaRPr kumimoji="1" lang="ja-JP" altLang="en-US"/>
          </a:p>
        </p:txBody>
      </p:sp>
      <p:sp>
        <p:nvSpPr>
          <p:cNvPr id="3" name="スライド番号プレースホルダー 2">
            <a:extLst>
              <a:ext uri="{FF2B5EF4-FFF2-40B4-BE49-F238E27FC236}">
                <a16:creationId xmlns:a16="http://schemas.microsoft.com/office/drawing/2014/main" id="{BCFA7207-825C-4750-8663-3F30A80353A8}"/>
              </a:ext>
            </a:extLst>
          </p:cNvPr>
          <p:cNvSpPr>
            <a:spLocks noGrp="1"/>
          </p:cNvSpPr>
          <p:nvPr>
            <p:ph type="sldNum" sz="quarter" idx="12"/>
          </p:nvPr>
        </p:nvSpPr>
        <p:spPr/>
        <p:txBody>
          <a:bodyPr/>
          <a:lstStyle/>
          <a:p>
            <a:fld id="{316D67A7-978E-4FD7-9106-F7EBDE481E24}" type="slidenum">
              <a:rPr kumimoji="1" lang="ja-JP" altLang="en-US" smtClean="0"/>
              <a:t>32</a:t>
            </a:fld>
            <a:endParaRPr kumimoji="1" lang="ja-JP" altLang="en-US"/>
          </a:p>
        </p:txBody>
      </p:sp>
    </p:spTree>
    <p:extLst>
      <p:ext uri="{BB962C8B-B14F-4D97-AF65-F5344CB8AC3E}">
        <p14:creationId xmlns:p14="http://schemas.microsoft.com/office/powerpoint/2010/main" val="26257421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cstate="print">
            <a:extLst>
              <a:ext uri="{28A0092B-C50C-407E-A947-70E740481C1C}">
                <a14:useLocalDpi xmlns:a14="http://schemas.microsoft.com/office/drawing/2010/main"/>
              </a:ext>
            </a:extLst>
          </a:blip>
          <a:srcRect l="-415"/>
          <a:stretch/>
        </p:blipFill>
        <p:spPr>
          <a:xfrm rot="5400000">
            <a:off x="4891730" y="2609528"/>
            <a:ext cx="6624736" cy="1872208"/>
          </a:xfrm>
          <a:prstGeom prst="rect">
            <a:avLst/>
          </a:prstGeom>
        </p:spPr>
      </p:pic>
      <p:sp>
        <p:nvSpPr>
          <p:cNvPr id="4" name="テキスト ボックス 3"/>
          <p:cNvSpPr txBox="1"/>
          <p:nvPr/>
        </p:nvSpPr>
        <p:spPr>
          <a:xfrm>
            <a:off x="425671" y="740358"/>
            <a:ext cx="585069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a:ln>
                  <a:noFill/>
                </a:ln>
                <a:solidFill>
                  <a:srgbClr val="099BDD"/>
                </a:solidFill>
                <a:effectLst/>
                <a:uLnTx/>
                <a:uFillTx/>
                <a:latin typeface="Corbel" panose="020B0503020204020204"/>
                <a:ea typeface="ＭＳ ゴシック" panose="020B0609070205080204" pitchFamily="49" charset="-128"/>
                <a:cs typeface="+mn-cs"/>
              </a:rPr>
              <a:t>What happened to Muon Target?</a:t>
            </a:r>
          </a:p>
        </p:txBody>
      </p:sp>
      <p:sp>
        <p:nvSpPr>
          <p:cNvPr id="23" name="円/楕円 22"/>
          <p:cNvSpPr/>
          <p:nvPr/>
        </p:nvSpPr>
        <p:spPr>
          <a:xfrm>
            <a:off x="8100392" y="1228127"/>
            <a:ext cx="273523" cy="28306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sp>
        <p:nvSpPr>
          <p:cNvPr id="24" name="円/楕円 23"/>
          <p:cNvSpPr/>
          <p:nvPr/>
        </p:nvSpPr>
        <p:spPr>
          <a:xfrm>
            <a:off x="8123198" y="2506058"/>
            <a:ext cx="250717" cy="263224"/>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cxnSp>
        <p:nvCxnSpPr>
          <p:cNvPr id="25" name="直線矢印コネクタ 24"/>
          <p:cNvCxnSpPr>
            <a:cxnSpLocks/>
          </p:cNvCxnSpPr>
          <p:nvPr/>
        </p:nvCxnSpPr>
        <p:spPr>
          <a:xfrm>
            <a:off x="7465890" y="2311513"/>
            <a:ext cx="579709" cy="30801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cxnSpLocks/>
          </p:cNvCxnSpPr>
          <p:nvPr/>
        </p:nvCxnSpPr>
        <p:spPr>
          <a:xfrm flipV="1">
            <a:off x="7465890" y="1465757"/>
            <a:ext cx="579709" cy="27750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正方形/長方形 9"/>
          <p:cNvSpPr/>
          <p:nvPr/>
        </p:nvSpPr>
        <p:spPr>
          <a:xfrm>
            <a:off x="7812360" y="5013176"/>
            <a:ext cx="864096" cy="100811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sp>
        <p:nvSpPr>
          <p:cNvPr id="14" name="テキスト ボックス 13"/>
          <p:cNvSpPr txBox="1"/>
          <p:nvPr/>
        </p:nvSpPr>
        <p:spPr>
          <a:xfrm>
            <a:off x="6601794" y="1718606"/>
            <a:ext cx="1152128" cy="648072"/>
          </a:xfrm>
          <a:prstGeom prst="rect">
            <a:avLst/>
          </a:prstGeom>
          <a:solidFill>
            <a:schemeClr val="tx1"/>
          </a:solidFill>
          <a:ln>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2C2C2C"/>
                </a:solidFill>
                <a:effectLst/>
                <a:uLnTx/>
                <a:uFillTx/>
                <a:latin typeface="Corbel" panose="020B0503020204020204"/>
                <a:ea typeface="ＭＳ ゴシック" panose="020B0609070205080204" pitchFamily="49" charset="-128"/>
                <a:cs typeface="+mn-cs"/>
              </a:rPr>
              <a:t>Flexible couplings</a:t>
            </a:r>
            <a:endParaRPr kumimoji="1" lang="ja-JP" altLang="en-US" sz="1800" b="0" i="0" u="none" strike="noStrike" kern="1200" cap="none" spc="0" normalizeH="0" baseline="0" noProof="0" dirty="0">
              <a:ln>
                <a:noFill/>
              </a:ln>
              <a:solidFill>
                <a:srgbClr val="2C2C2C"/>
              </a:solidFill>
              <a:effectLst/>
              <a:uLnTx/>
              <a:uFillTx/>
              <a:latin typeface="Corbel" panose="020B0503020204020204"/>
              <a:ea typeface="ＭＳ ゴシック" panose="020B0609070205080204" pitchFamily="49" charset="-128"/>
              <a:cs typeface="+mn-cs"/>
            </a:endParaRPr>
          </a:p>
        </p:txBody>
      </p:sp>
      <p:sp>
        <p:nvSpPr>
          <p:cNvPr id="32" name="テキスト ボックス 31"/>
          <p:cNvSpPr txBox="1"/>
          <p:nvPr/>
        </p:nvSpPr>
        <p:spPr>
          <a:xfrm>
            <a:off x="7373859" y="6198399"/>
            <a:ext cx="1750746" cy="369332"/>
          </a:xfrm>
          <a:prstGeom prst="rect">
            <a:avLst/>
          </a:prstGeom>
          <a:solidFill>
            <a:schemeClr val="tx1"/>
          </a:solidFill>
          <a:ln>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2C2C2C"/>
                </a:solidFill>
                <a:effectLst/>
                <a:uLnTx/>
                <a:uFillTx/>
                <a:latin typeface="Corbel" panose="020B0503020204020204"/>
                <a:ea typeface="ＭＳ ゴシック" panose="020B0609070205080204" pitchFamily="49" charset="-128"/>
                <a:cs typeface="+mn-cs"/>
              </a:rPr>
              <a:t>Rotating target</a:t>
            </a:r>
            <a:endParaRPr kumimoji="1" lang="ja-JP" altLang="en-US" sz="1800" b="0" i="0" u="none" strike="noStrike" kern="1200" cap="none" spc="0" normalizeH="0" baseline="0" noProof="0" dirty="0">
              <a:ln>
                <a:noFill/>
              </a:ln>
              <a:solidFill>
                <a:srgbClr val="2C2C2C"/>
              </a:solidFill>
              <a:effectLst/>
              <a:uLnTx/>
              <a:uFillTx/>
              <a:latin typeface="Corbel" panose="020B0503020204020204"/>
              <a:ea typeface="ＭＳ ゴシック" panose="020B0609070205080204" pitchFamily="49" charset="-128"/>
              <a:cs typeface="+mn-cs"/>
            </a:endParaRPr>
          </a:p>
        </p:txBody>
      </p:sp>
      <p:cxnSp>
        <p:nvCxnSpPr>
          <p:cNvPr id="33" name="直線矢印コネクタ 32"/>
          <p:cNvCxnSpPr>
            <a:cxnSpLocks/>
            <a:stCxn id="32" idx="0"/>
          </p:cNvCxnSpPr>
          <p:nvPr/>
        </p:nvCxnSpPr>
        <p:spPr>
          <a:xfrm flipV="1">
            <a:off x="8249232" y="5885786"/>
            <a:ext cx="80900" cy="31261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47" name="図 4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298972" y="4747639"/>
            <a:ext cx="2189563" cy="1514872"/>
          </a:xfrm>
          <a:prstGeom prst="rect">
            <a:avLst/>
          </a:prstGeom>
        </p:spPr>
      </p:pic>
      <p:pic>
        <p:nvPicPr>
          <p:cNvPr id="49" name="図 4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735261" y="3108896"/>
            <a:ext cx="1503536" cy="1475430"/>
          </a:xfrm>
          <a:prstGeom prst="rect">
            <a:avLst/>
          </a:prstGeom>
        </p:spPr>
      </p:pic>
      <p:sp>
        <p:nvSpPr>
          <p:cNvPr id="50" name="正方形/長方形 49"/>
          <p:cNvSpPr/>
          <p:nvPr/>
        </p:nvSpPr>
        <p:spPr>
          <a:xfrm rot="21298333">
            <a:off x="5867546" y="3665479"/>
            <a:ext cx="1158240" cy="130629"/>
          </a:xfrm>
          <a:prstGeom prst="rect">
            <a:avLst/>
          </a:prstGeom>
          <a:noFill/>
          <a:ln w="28575" cap="flat" cmpd="sng" algn="ctr">
            <a:solidFill>
              <a:srgbClr val="FF0000"/>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51" name="正方形/長方形 50"/>
          <p:cNvSpPr/>
          <p:nvPr/>
        </p:nvSpPr>
        <p:spPr>
          <a:xfrm rot="21298333">
            <a:off x="5909999" y="3955823"/>
            <a:ext cx="306541" cy="140925"/>
          </a:xfrm>
          <a:prstGeom prst="rect">
            <a:avLst/>
          </a:prstGeom>
          <a:noFill/>
          <a:ln w="28575"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52" name="正方形/長方形 51"/>
          <p:cNvSpPr/>
          <p:nvPr/>
        </p:nvSpPr>
        <p:spPr>
          <a:xfrm rot="21298333">
            <a:off x="6810674" y="3847974"/>
            <a:ext cx="213413" cy="127941"/>
          </a:xfrm>
          <a:prstGeom prst="rect">
            <a:avLst/>
          </a:prstGeom>
          <a:noFill/>
          <a:ln w="28575"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53" name="テキスト ボックス 52"/>
          <p:cNvSpPr txBox="1"/>
          <p:nvPr/>
        </p:nvSpPr>
        <p:spPr>
          <a:xfrm>
            <a:off x="5646353" y="2943695"/>
            <a:ext cx="2108269" cy="276999"/>
          </a:xfrm>
          <a:prstGeom prst="rect">
            <a:avLst/>
          </a:prstGeom>
          <a:solidFill>
            <a:sysClr val="window" lastClr="FFFFFF"/>
          </a:solidFill>
          <a:ln>
            <a:solidFill>
              <a:sysClr val="windowText" lastClr="00000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Wrong directions of machining</a:t>
            </a:r>
            <a:endParaRPr kumimoji="0" lang="ja-JP" altLang="en-US" sz="1200" b="0" i="0" u="none"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54" name="直線矢印コネクタ 53"/>
          <p:cNvCxnSpPr/>
          <p:nvPr/>
        </p:nvCxnSpPr>
        <p:spPr>
          <a:xfrm flipV="1">
            <a:off x="6805478" y="4060976"/>
            <a:ext cx="88585" cy="373429"/>
          </a:xfrm>
          <a:prstGeom prst="straightConnector1">
            <a:avLst/>
          </a:prstGeom>
          <a:noFill/>
          <a:ln w="6350" cap="flat" cmpd="sng" algn="ctr">
            <a:solidFill>
              <a:srgbClr val="FF0000"/>
            </a:solidFill>
            <a:prstDash val="solid"/>
            <a:miter lim="800000"/>
            <a:tailEnd type="triangle"/>
          </a:ln>
          <a:effectLst/>
        </p:spPr>
      </p:cxnSp>
      <p:sp>
        <p:nvSpPr>
          <p:cNvPr id="55" name="テキスト ボックス 54"/>
          <p:cNvSpPr txBox="1"/>
          <p:nvPr/>
        </p:nvSpPr>
        <p:spPr>
          <a:xfrm>
            <a:off x="5138138" y="6232913"/>
            <a:ext cx="2167975" cy="338554"/>
          </a:xfrm>
          <a:prstGeom prst="rect">
            <a:avLst/>
          </a:prstGeom>
          <a:solidFill>
            <a:sysClr val="window" lastClr="FFFFFF"/>
          </a:solidFill>
          <a:ln>
            <a:solidFill>
              <a:sysClr val="windowText" lastClr="00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Broken flexible coupling</a:t>
            </a:r>
            <a:endParaRPr kumimoji="0" lang="ja-JP" altLang="en-US" sz="1600" b="0" i="0" u="none"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56" name="直線矢印コネクタ 55"/>
          <p:cNvCxnSpPr/>
          <p:nvPr/>
        </p:nvCxnSpPr>
        <p:spPr>
          <a:xfrm>
            <a:off x="6222875" y="3229341"/>
            <a:ext cx="223791" cy="385635"/>
          </a:xfrm>
          <a:prstGeom prst="straightConnector1">
            <a:avLst/>
          </a:prstGeom>
          <a:noFill/>
          <a:ln w="6350" cap="flat" cmpd="sng" algn="ctr">
            <a:solidFill>
              <a:srgbClr val="FF0000"/>
            </a:solidFill>
            <a:prstDash val="solid"/>
            <a:miter lim="800000"/>
            <a:tailEnd type="triangle"/>
          </a:ln>
          <a:effectLst/>
        </p:spPr>
      </p:cxnSp>
      <p:cxnSp>
        <p:nvCxnSpPr>
          <p:cNvPr id="57" name="直線矢印コネクタ 56"/>
          <p:cNvCxnSpPr/>
          <p:nvPr/>
        </p:nvCxnSpPr>
        <p:spPr>
          <a:xfrm flipH="1" flipV="1">
            <a:off x="6124215" y="4173448"/>
            <a:ext cx="97911" cy="260957"/>
          </a:xfrm>
          <a:prstGeom prst="straightConnector1">
            <a:avLst/>
          </a:prstGeom>
          <a:noFill/>
          <a:ln w="6350" cap="flat" cmpd="sng" algn="ctr">
            <a:solidFill>
              <a:srgbClr val="FF0000"/>
            </a:solidFill>
            <a:prstDash val="solid"/>
            <a:miter lim="800000"/>
            <a:tailEnd type="triangle"/>
          </a:ln>
          <a:effectLst/>
        </p:spPr>
      </p:cxnSp>
      <p:sp>
        <p:nvSpPr>
          <p:cNvPr id="59" name="テキスト ボックス 58"/>
          <p:cNvSpPr txBox="1"/>
          <p:nvPr/>
        </p:nvSpPr>
        <p:spPr>
          <a:xfrm>
            <a:off x="5043391" y="4423144"/>
            <a:ext cx="2582758" cy="276999"/>
          </a:xfrm>
          <a:prstGeom prst="rect">
            <a:avLst/>
          </a:prstGeom>
          <a:solidFill>
            <a:sysClr val="window" lastClr="FFFFFF"/>
          </a:solidFill>
          <a:ln>
            <a:solidFill>
              <a:sysClr val="windowText" lastClr="000000"/>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Machining for key should be solid line.</a:t>
            </a:r>
            <a:endParaRPr kumimoji="0" lang="ja-JP" altLang="en-US" sz="1200" b="0" i="0" u="none"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62" name="正方形/長方形 61"/>
          <p:cNvSpPr/>
          <p:nvPr/>
        </p:nvSpPr>
        <p:spPr>
          <a:xfrm>
            <a:off x="7976156" y="695182"/>
            <a:ext cx="455884" cy="35583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sp>
        <p:nvSpPr>
          <p:cNvPr id="63" name="テキスト ボックス 62"/>
          <p:cNvSpPr txBox="1"/>
          <p:nvPr/>
        </p:nvSpPr>
        <p:spPr>
          <a:xfrm>
            <a:off x="6251988" y="429375"/>
            <a:ext cx="1501934" cy="338554"/>
          </a:xfrm>
          <a:prstGeom prst="rect">
            <a:avLst/>
          </a:prstGeom>
          <a:solidFill>
            <a:schemeClr val="tx1"/>
          </a:solidFill>
          <a:ln>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2C2C2C"/>
                </a:solidFill>
                <a:effectLst/>
                <a:uLnTx/>
                <a:uFillTx/>
                <a:latin typeface="Corbel" panose="020B0503020204020204"/>
                <a:ea typeface="ＭＳ ゴシック" panose="020B0609070205080204" pitchFamily="49" charset="-128"/>
                <a:cs typeface="+mn-cs"/>
              </a:rPr>
              <a:t>Rotation motor</a:t>
            </a:r>
            <a:endParaRPr kumimoji="1" lang="ja-JP" altLang="en-US" sz="1600" b="0" i="0" u="none" strike="noStrike" kern="1200" cap="none" spc="0" normalizeH="0" baseline="0" noProof="0" dirty="0">
              <a:ln>
                <a:noFill/>
              </a:ln>
              <a:solidFill>
                <a:srgbClr val="2C2C2C"/>
              </a:solidFill>
              <a:effectLst/>
              <a:uLnTx/>
              <a:uFillTx/>
              <a:latin typeface="Corbel" panose="020B0503020204020204"/>
              <a:ea typeface="ＭＳ ゴシック" panose="020B0609070205080204" pitchFamily="49" charset="-128"/>
              <a:cs typeface="+mn-cs"/>
            </a:endParaRPr>
          </a:p>
        </p:txBody>
      </p:sp>
      <p:cxnSp>
        <p:nvCxnSpPr>
          <p:cNvPr id="65" name="直線コネクタ 64"/>
          <p:cNvCxnSpPr/>
          <p:nvPr/>
        </p:nvCxnSpPr>
        <p:spPr>
          <a:xfrm>
            <a:off x="8209501" y="446049"/>
            <a:ext cx="99513" cy="4927167"/>
          </a:xfrm>
          <a:prstGeom prst="line">
            <a:avLst/>
          </a:prstGeom>
          <a:ln w="28575">
            <a:solidFill>
              <a:srgbClr val="FFFF00"/>
            </a:solidFill>
            <a:prstDash val="dash"/>
          </a:ln>
        </p:spPr>
        <p:style>
          <a:lnRef idx="1">
            <a:schemeClr val="accent1"/>
          </a:lnRef>
          <a:fillRef idx="0">
            <a:schemeClr val="accent1"/>
          </a:fillRef>
          <a:effectRef idx="0">
            <a:schemeClr val="accent1"/>
          </a:effectRef>
          <a:fontRef idx="minor">
            <a:schemeClr val="tx1"/>
          </a:fontRef>
        </p:style>
      </p:cxnSp>
      <p:sp>
        <p:nvSpPr>
          <p:cNvPr id="66" name="円弧 65"/>
          <p:cNvSpPr/>
          <p:nvPr/>
        </p:nvSpPr>
        <p:spPr>
          <a:xfrm>
            <a:off x="8020749" y="5265583"/>
            <a:ext cx="547462" cy="501742"/>
          </a:xfrm>
          <a:prstGeom prst="arc">
            <a:avLst>
              <a:gd name="adj1" fmla="val 18007344"/>
              <a:gd name="adj2" fmla="val 13566301"/>
            </a:avLst>
          </a:prstGeom>
          <a:ln w="28575">
            <a:solidFill>
              <a:srgbClr val="FFFF00"/>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sp>
        <p:nvSpPr>
          <p:cNvPr id="67" name="円弧 66"/>
          <p:cNvSpPr/>
          <p:nvPr/>
        </p:nvSpPr>
        <p:spPr>
          <a:xfrm>
            <a:off x="7953261" y="348343"/>
            <a:ext cx="501673" cy="195413"/>
          </a:xfrm>
          <a:prstGeom prst="arc">
            <a:avLst>
              <a:gd name="adj1" fmla="val 18007344"/>
              <a:gd name="adj2" fmla="val 13566301"/>
            </a:avLst>
          </a:prstGeom>
          <a:ln w="28575">
            <a:solidFill>
              <a:srgbClr val="FFFF00"/>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Corbel" panose="020B0503020204020204"/>
              <a:ea typeface="ＭＳ ゴシック" panose="020B0609070205080204" pitchFamily="49" charset="-128"/>
              <a:cs typeface="+mn-cs"/>
            </a:endParaRPr>
          </a:p>
        </p:txBody>
      </p:sp>
      <p:cxnSp>
        <p:nvCxnSpPr>
          <p:cNvPr id="69" name="直線矢印コネクタ 68"/>
          <p:cNvCxnSpPr>
            <a:cxnSpLocks/>
          </p:cNvCxnSpPr>
          <p:nvPr/>
        </p:nvCxnSpPr>
        <p:spPr>
          <a:xfrm flipV="1">
            <a:off x="7743661" y="505330"/>
            <a:ext cx="277088" cy="6747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1" name="テキスト ボックス 70"/>
          <p:cNvSpPr txBox="1"/>
          <p:nvPr/>
        </p:nvSpPr>
        <p:spPr>
          <a:xfrm>
            <a:off x="108895" y="1844824"/>
            <a:ext cx="5258924" cy="4893647"/>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sz="2400" b="0" i="0" u="none"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rPr>
              <a:t>Rotating target has been successfully operated for 4 years.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sz="2400" b="0" i="0" u="none"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rPr>
              <a:t>On this regular maintenance: replacement of rotation feedthrough from air to vacuum, the flexible coupling was broken.</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sz="2400" b="0" i="0" u="none"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rPr>
              <a:t>During operation, it was intact.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sz="2400" b="0" i="0" u="none"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rPr>
              <a:t>We found the mistake of the machining process.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sz="2400" b="0" i="0" u="none"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rPr>
              <a:t>We can replace the broken one.</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sz="2400" b="0" i="0" u="none"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rPr>
              <a:t>But the problem is that two couplings are used in the rotating target. The lower one cannot be replaced easily.</a:t>
            </a:r>
          </a:p>
        </p:txBody>
      </p:sp>
      <p:sp>
        <p:nvSpPr>
          <p:cNvPr id="5" name="スライド番号プレースホルダー 4">
            <a:extLst>
              <a:ext uri="{FF2B5EF4-FFF2-40B4-BE49-F238E27FC236}">
                <a16:creationId xmlns:a16="http://schemas.microsoft.com/office/drawing/2014/main" id="{192A4ABC-7299-4DBC-8A36-A68A377F9070}"/>
              </a:ext>
            </a:extLst>
          </p:cNvPr>
          <p:cNvSpPr>
            <a:spLocks noGrp="1"/>
          </p:cNvSpPr>
          <p:nvPr>
            <p:ph type="sldNum" sz="quarter" idx="12"/>
          </p:nvPr>
        </p:nvSpPr>
        <p:spPr/>
        <p:txBody>
          <a:bodyPr/>
          <a:lstStyle/>
          <a:p>
            <a:fld id="{EBEBFF98-10D0-4330-9EA7-C7E5B66FA938}" type="slidenum">
              <a:rPr kumimoji="1" lang="ja-JP" altLang="en-US" smtClean="0"/>
              <a:t>33</a:t>
            </a:fld>
            <a:endParaRPr kumimoji="1" lang="ja-JP" altLang="en-US"/>
          </a:p>
        </p:txBody>
      </p:sp>
    </p:spTree>
    <p:extLst>
      <p:ext uri="{BB962C8B-B14F-4D97-AF65-F5344CB8AC3E}">
        <p14:creationId xmlns:p14="http://schemas.microsoft.com/office/powerpoint/2010/main" val="17869485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95536" y="522432"/>
            <a:ext cx="5049901" cy="10783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a:ln>
                  <a:noFill/>
                </a:ln>
                <a:solidFill>
                  <a:srgbClr val="099BDD"/>
                </a:solidFill>
                <a:effectLst/>
                <a:uLnTx/>
                <a:uFillTx/>
                <a:latin typeface="Corbel" panose="020B0503020204020204"/>
                <a:ea typeface="ＭＳ ゴシック" panose="020B0609070205080204" pitchFamily="49" charset="-128"/>
                <a:cs typeface="+mn-cs"/>
              </a:rPr>
              <a:t>For beam operation,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a:ln>
                  <a:noFill/>
                </a:ln>
                <a:solidFill>
                  <a:srgbClr val="099BDD"/>
                </a:solidFill>
                <a:effectLst/>
                <a:uLnTx/>
                <a:uFillTx/>
                <a:latin typeface="Corbel" panose="020B0503020204020204"/>
                <a:ea typeface="ＭＳ ゴシック" panose="020B0609070205080204" pitchFamily="49" charset="-128"/>
                <a:cs typeface="+mn-cs"/>
              </a:rPr>
              <a:t>and replacement of target</a:t>
            </a:r>
          </a:p>
        </p:txBody>
      </p:sp>
      <p:sp>
        <p:nvSpPr>
          <p:cNvPr id="73" name="正方形/長方形 72"/>
          <p:cNvSpPr/>
          <p:nvPr/>
        </p:nvSpPr>
        <p:spPr>
          <a:xfrm>
            <a:off x="179512" y="1857288"/>
            <a:ext cx="6045875" cy="3416320"/>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sz="2400" b="0" i="0" u="none"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rPr>
              <a:t>It has been confirmed that the rotating target is not damaged with 500-kW proton beam even without rotation through FEM simulation . Furthermore Monitoring system is upgraded.</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sz="2400" b="0" i="0" u="none"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rPr>
              <a:t>The main issue is emission of tritium.</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sz="2400" b="0" i="0" u="none"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rPr>
              <a:t>The exhaust of vacuum pump is temporarily stored in a buffer tank system and is vented after measurement of concentration of RI.</a:t>
            </a:r>
            <a:endParaRPr kumimoji="1" lang="ja-JP" altLang="en-US" sz="2400" b="0" i="0" u="none"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endParaRPr>
          </a:p>
        </p:txBody>
      </p:sp>
      <p:sp>
        <p:nvSpPr>
          <p:cNvPr id="74" name="正方形/長方形 73"/>
          <p:cNvSpPr/>
          <p:nvPr/>
        </p:nvSpPr>
        <p:spPr>
          <a:xfrm>
            <a:off x="188680" y="5273607"/>
            <a:ext cx="5895488" cy="1569660"/>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sz="2400" b="0" i="0" u="sng"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rPr>
              <a:t>500-kW operation is now going on.</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kumimoji="1" lang="en-US" altLang="ja-JP" sz="2400" b="0" i="0" u="sng"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rPr>
              <a:t>The target will be replaced with a new and appropriate one during next new-year maintenance interval.</a:t>
            </a:r>
            <a:endParaRPr kumimoji="1" lang="ja-JP" altLang="en-US" sz="2400" b="0" i="0" u="sng"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endParaRPr>
          </a:p>
        </p:txBody>
      </p:sp>
      <p:pic>
        <p:nvPicPr>
          <p:cNvPr id="34" name="図 33">
            <a:extLst>
              <a:ext uri="{FF2B5EF4-FFF2-40B4-BE49-F238E27FC236}">
                <a16:creationId xmlns:a16="http://schemas.microsoft.com/office/drawing/2014/main" id="{6D2D2535-E900-4BB5-842E-198FCC2E34D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170157" y="-8717"/>
            <a:ext cx="2954136" cy="1997557"/>
          </a:xfrm>
          <a:prstGeom prst="rect">
            <a:avLst/>
          </a:prstGeom>
        </p:spPr>
      </p:pic>
      <p:pic>
        <p:nvPicPr>
          <p:cNvPr id="35" name="図 34">
            <a:extLst>
              <a:ext uri="{FF2B5EF4-FFF2-40B4-BE49-F238E27FC236}">
                <a16:creationId xmlns:a16="http://schemas.microsoft.com/office/drawing/2014/main" id="{12DFD2AD-037E-443E-9DA7-3EBDF14B71B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25387" y="1857287"/>
            <a:ext cx="2898906" cy="2174180"/>
          </a:xfrm>
          <a:prstGeom prst="rect">
            <a:avLst/>
          </a:prstGeom>
        </p:spPr>
      </p:pic>
      <p:pic>
        <p:nvPicPr>
          <p:cNvPr id="37" name="Picture 5" descr="キャスク">
            <a:extLst>
              <a:ext uri="{FF2B5EF4-FFF2-40B4-BE49-F238E27FC236}">
                <a16:creationId xmlns:a16="http://schemas.microsoft.com/office/drawing/2014/main" id="{748BA3BC-F9BD-4475-9589-A71E81B4BBFC}"/>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684984" y="4031467"/>
            <a:ext cx="1979712" cy="2974118"/>
          </a:xfrm>
          <a:prstGeom prst="rect">
            <a:avLst/>
          </a:prstGeom>
          <a:noFill/>
        </p:spPr>
      </p:pic>
      <p:sp>
        <p:nvSpPr>
          <p:cNvPr id="3" name="スライド番号プレースホルダー 2">
            <a:extLst>
              <a:ext uri="{FF2B5EF4-FFF2-40B4-BE49-F238E27FC236}">
                <a16:creationId xmlns:a16="http://schemas.microsoft.com/office/drawing/2014/main" id="{CB733D54-F3E1-4DD9-94E4-130840BB3FB3}"/>
              </a:ext>
            </a:extLst>
          </p:cNvPr>
          <p:cNvSpPr>
            <a:spLocks noGrp="1"/>
          </p:cNvSpPr>
          <p:nvPr>
            <p:ph type="sldNum" sz="quarter" idx="12"/>
          </p:nvPr>
        </p:nvSpPr>
        <p:spPr/>
        <p:txBody>
          <a:bodyPr/>
          <a:lstStyle/>
          <a:p>
            <a:fld id="{EBEBFF98-10D0-4330-9EA7-C7E5B66FA938}" type="slidenum">
              <a:rPr kumimoji="1" lang="ja-JP" altLang="en-US" smtClean="0"/>
              <a:t>34</a:t>
            </a:fld>
            <a:endParaRPr kumimoji="1" lang="ja-JP" altLang="en-US"/>
          </a:p>
        </p:txBody>
      </p:sp>
    </p:spTree>
    <p:extLst>
      <p:ext uri="{BB962C8B-B14F-4D97-AF65-F5344CB8AC3E}">
        <p14:creationId xmlns:p14="http://schemas.microsoft.com/office/powerpoint/2010/main" val="305496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サブタイトル 2"/>
          <p:cNvSpPr txBox="1">
            <a:spLocks/>
          </p:cNvSpPr>
          <p:nvPr/>
        </p:nvSpPr>
        <p:spPr>
          <a:xfrm>
            <a:off x="743351" y="360505"/>
            <a:ext cx="7861091" cy="701219"/>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kumimoji="1"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kumimoji="1"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kumimoji="1"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9pPr>
          </a:lstStyle>
          <a:p>
            <a:pPr marL="0" marR="0" lvl="0" indent="0" algn="ctr" defTabSz="457200" rtl="0" eaLnBrk="1" fontAlgn="auto" latinLnBrk="0" hangingPunct="1">
              <a:lnSpc>
                <a:spcPct val="100000"/>
              </a:lnSpc>
              <a:spcBef>
                <a:spcPts val="1000"/>
              </a:spcBef>
              <a:spcAft>
                <a:spcPts val="0"/>
              </a:spcAft>
              <a:buClr>
                <a:srgbClr val="FFC000"/>
              </a:buClr>
              <a:buSzPct val="80000"/>
              <a:buFont typeface="Wingdings 3" charset="2"/>
              <a:buNone/>
              <a:tabLst/>
              <a:defRPr/>
            </a:pPr>
            <a:r>
              <a:rPr kumimoji="1" lang="en-US" altLang="ja-JP" sz="2800" b="0" i="0" u="none" strike="noStrike" kern="1200" cap="none" spc="0" normalizeH="0" baseline="0" noProof="0" dirty="0">
                <a:ln>
                  <a:noFill/>
                </a:ln>
                <a:solidFill>
                  <a:srgbClr val="099BDD"/>
                </a:solidFill>
                <a:effectLst/>
                <a:uLnTx/>
                <a:uFillTx/>
                <a:latin typeface="Corbel" panose="020B0503020204020204"/>
                <a:ea typeface="ＭＳ ゴシック" panose="020B0609070205080204" pitchFamily="49" charset="-128"/>
                <a:cs typeface="+mn-cs"/>
              </a:rPr>
              <a:t>Insufficient research for irradiation effect of W-</a:t>
            </a:r>
            <a:r>
              <a:rPr kumimoji="1" lang="en-US" altLang="ja-JP" sz="2800" b="0" i="0" u="none" strike="noStrike" kern="1200" cap="none" spc="0" normalizeH="0" baseline="0" noProof="0" dirty="0" err="1">
                <a:ln>
                  <a:noFill/>
                </a:ln>
                <a:solidFill>
                  <a:srgbClr val="099BDD"/>
                </a:solidFill>
                <a:effectLst/>
                <a:uLnTx/>
                <a:uFillTx/>
                <a:latin typeface="Corbel" panose="020B0503020204020204"/>
                <a:ea typeface="ＭＳ ゴシック" panose="020B0609070205080204" pitchFamily="49" charset="-128"/>
                <a:cs typeface="+mn-cs"/>
              </a:rPr>
              <a:t>TiC</a:t>
            </a:r>
            <a:endParaRPr kumimoji="1" lang="en-US" altLang="ja-JP" sz="2800" b="0" i="0" u="none" strike="noStrike" kern="1200" cap="none" spc="0" normalizeH="0" baseline="0" noProof="0" dirty="0">
              <a:ln>
                <a:noFill/>
              </a:ln>
              <a:solidFill>
                <a:srgbClr val="099BDD"/>
              </a:solidFill>
              <a:effectLst/>
              <a:uLnTx/>
              <a:uFillTx/>
              <a:latin typeface="Corbel" panose="020B0503020204020204"/>
              <a:ea typeface="ＭＳ ゴシック" panose="020B0609070205080204" pitchFamily="49" charset="-128"/>
              <a:cs typeface="+mn-cs"/>
            </a:endParaRPr>
          </a:p>
        </p:txBody>
      </p:sp>
      <p:sp>
        <p:nvSpPr>
          <p:cNvPr id="123" name="スライド番号プレースホルダー 3">
            <a:extLst>
              <a:ext uri="{FF2B5EF4-FFF2-40B4-BE49-F238E27FC236}">
                <a16:creationId xmlns:a16="http://schemas.microsoft.com/office/drawing/2014/main" id="{FEC1C89B-285A-44BB-95CE-99E231F16041}"/>
              </a:ext>
            </a:extLst>
          </p:cNvPr>
          <p:cNvSpPr>
            <a:spLocks noGrp="1"/>
          </p:cNvSpPr>
          <p:nvPr>
            <p:ph type="sldNum" sz="quarter" idx="12"/>
          </p:nvPr>
        </p:nvSpPr>
        <p:spPr>
          <a:xfrm>
            <a:off x="8758846" y="6422855"/>
            <a:ext cx="709698" cy="365125"/>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EBEBFF98-10D0-4330-9EA7-C7E5B66FA938}" type="slidenum">
              <a:rPr kumimoji="1" lang="ja-JP" altLang="en-US" sz="1200" b="0" i="0" u="none" strike="noStrike" kern="1200" cap="none" spc="0" normalizeH="0" baseline="0" noProof="0" smtClean="0">
                <a:ln>
                  <a:noFill/>
                </a:ln>
                <a:solidFill>
                  <a:srgbClr val="FFFFFF"/>
                </a:solidFill>
                <a:effectLst/>
                <a:uLnTx/>
                <a:uFillTx/>
                <a:latin typeface="Corbel" panose="020B0503020204020204"/>
                <a:ea typeface="ＭＳ ゴシック" panose="020B0609070205080204" pitchFamily="49" charset="-128"/>
                <a:cs typeface="+mn-cs"/>
              </a:rPr>
              <a:pPr marL="0" marR="0" lvl="0" indent="0" algn="l" defTabSz="457200" rtl="0" eaLnBrk="1" fontAlgn="auto" latinLnBrk="0" hangingPunct="1">
                <a:lnSpc>
                  <a:spcPct val="100000"/>
                </a:lnSpc>
                <a:spcBef>
                  <a:spcPts val="0"/>
                </a:spcBef>
                <a:spcAft>
                  <a:spcPts val="0"/>
                </a:spcAft>
                <a:buClrTx/>
                <a:buSzTx/>
                <a:buFontTx/>
                <a:buNone/>
                <a:tabLst/>
                <a:defRPr/>
              </a:pPr>
              <a:t>35</a:t>
            </a:fld>
            <a:endParaRPr kumimoji="1" lang="ja-JP" altLang="en-US" sz="1200" b="0" i="0" u="none" strike="noStrike" kern="1200" cap="none" spc="0" normalizeH="0" baseline="0" noProof="0" dirty="0">
              <a:ln>
                <a:noFill/>
              </a:ln>
              <a:solidFill>
                <a:srgbClr val="FFFFFF"/>
              </a:solidFill>
              <a:effectLst/>
              <a:uLnTx/>
              <a:uFillTx/>
              <a:latin typeface="Corbel" panose="020B0503020204020204"/>
              <a:ea typeface="ＭＳ ゴシック" panose="020B0609070205080204" pitchFamily="49" charset="-128"/>
              <a:cs typeface="+mn-cs"/>
            </a:endParaRPr>
          </a:p>
        </p:txBody>
      </p:sp>
      <p:graphicFrame>
        <p:nvGraphicFramePr>
          <p:cNvPr id="24" name="Object 48">
            <a:extLst>
              <a:ext uri="{FF2B5EF4-FFF2-40B4-BE49-F238E27FC236}">
                <a16:creationId xmlns:a16="http://schemas.microsoft.com/office/drawing/2014/main" id="{0581826E-AF91-4E6D-BFAD-38C976DC202C}"/>
              </a:ext>
            </a:extLst>
          </p:cNvPr>
          <p:cNvGraphicFramePr>
            <a:graphicFrameLocks noChangeAspect="1"/>
          </p:cNvGraphicFramePr>
          <p:nvPr/>
        </p:nvGraphicFramePr>
        <p:xfrm>
          <a:off x="-160784" y="2357966"/>
          <a:ext cx="4500563" cy="3600450"/>
        </p:xfrm>
        <a:graphic>
          <a:graphicData uri="http://schemas.openxmlformats.org/presentationml/2006/ole">
            <mc:AlternateContent xmlns:mc="http://schemas.openxmlformats.org/markup-compatibility/2006">
              <mc:Choice xmlns:v="urn:schemas-microsoft-com:vml" Requires="v">
                <p:oleObj spid="_x0000_s1041" name="ｸﾞﾗﾌ" r:id="rId4" imgW="3558845" imgH="2512771" progId="Origin50.Graph">
                  <p:embed/>
                </p:oleObj>
              </mc:Choice>
              <mc:Fallback>
                <p:oleObj name="ｸﾞﾗﾌ" r:id="rId4" imgW="3558845" imgH="2512771" progId="Origin50.Graph">
                  <p:embed/>
                  <p:pic>
                    <p:nvPicPr>
                      <p:cNvPr id="24" name="Object 48">
                        <a:extLst>
                          <a:ext uri="{FF2B5EF4-FFF2-40B4-BE49-F238E27FC236}">
                            <a16:creationId xmlns:a16="http://schemas.microsoft.com/office/drawing/2014/main" id="{0581826E-AF91-4E6D-BFAD-38C976DC20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784" y="2357966"/>
                        <a:ext cx="4500563" cy="360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 name="Line 49">
            <a:extLst>
              <a:ext uri="{FF2B5EF4-FFF2-40B4-BE49-F238E27FC236}">
                <a16:creationId xmlns:a16="http://schemas.microsoft.com/office/drawing/2014/main" id="{F652F200-57FB-48C8-A7B2-2A09C0937FA8}"/>
              </a:ext>
            </a:extLst>
          </p:cNvPr>
          <p:cNvSpPr>
            <a:spLocks noChangeShapeType="1"/>
          </p:cNvSpPr>
          <p:nvPr/>
        </p:nvSpPr>
        <p:spPr bwMode="auto">
          <a:xfrm>
            <a:off x="2360166" y="2284941"/>
            <a:ext cx="34925" cy="3386137"/>
          </a:xfrm>
          <a:prstGeom prst="line">
            <a:avLst/>
          </a:prstGeom>
          <a:noFill/>
          <a:ln w="25400">
            <a:solidFill>
              <a:sysClr val="windowText" lastClr="000000"/>
            </a:solidFill>
            <a:prstDash val="dashDot"/>
            <a:round/>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Times New Roman" panose="02020603050405020304" pitchFamily="18" charset="0"/>
              <a:ea typeface="ＭＳ Ｐゴシック" panose="020B0600070205080204" pitchFamily="50" charset="-128"/>
              <a:cs typeface="+mn-cs"/>
            </a:endParaRPr>
          </a:p>
        </p:txBody>
      </p:sp>
      <p:sp>
        <p:nvSpPr>
          <p:cNvPr id="26" name="Text Box 50">
            <a:extLst>
              <a:ext uri="{FF2B5EF4-FFF2-40B4-BE49-F238E27FC236}">
                <a16:creationId xmlns:a16="http://schemas.microsoft.com/office/drawing/2014/main" id="{A27447FA-C9D3-4A85-9EBB-0B2B8E40C32A}"/>
              </a:ext>
            </a:extLst>
          </p:cNvPr>
          <p:cNvSpPr txBox="1">
            <a:spLocks noChangeArrowheads="1"/>
          </p:cNvSpPr>
          <p:nvPr/>
        </p:nvSpPr>
        <p:spPr bwMode="auto">
          <a:xfrm>
            <a:off x="680607" y="2250016"/>
            <a:ext cx="16732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1" i="0" u="none" strike="noStrike" kern="1200" cap="none" spc="0" normalizeH="0" baseline="0" noProof="0">
                <a:ln>
                  <a:noFill/>
                </a:ln>
                <a:solidFill>
                  <a:srgbClr val="FFFFFF"/>
                </a:solidFill>
                <a:effectLst/>
                <a:uLnTx/>
                <a:uFillTx/>
                <a:latin typeface="Times New Roman" panose="02020603050405020304" pitchFamily="18" charset="0"/>
                <a:ea typeface="ＭＳ ゴシック" panose="020B0609070205080204" pitchFamily="49" charset="-128"/>
                <a:cs typeface="+mn-cs"/>
              </a:rPr>
              <a:t>Before irr.</a:t>
            </a:r>
          </a:p>
        </p:txBody>
      </p:sp>
      <p:sp>
        <p:nvSpPr>
          <p:cNvPr id="27" name="Text Box 51">
            <a:extLst>
              <a:ext uri="{FF2B5EF4-FFF2-40B4-BE49-F238E27FC236}">
                <a16:creationId xmlns:a16="http://schemas.microsoft.com/office/drawing/2014/main" id="{B3FFAED8-423A-4A65-9E6A-93A1A7768330}"/>
              </a:ext>
            </a:extLst>
          </p:cNvPr>
          <p:cNvSpPr txBox="1">
            <a:spLocks noChangeArrowheads="1"/>
          </p:cNvSpPr>
          <p:nvPr/>
        </p:nvSpPr>
        <p:spPr bwMode="auto">
          <a:xfrm>
            <a:off x="2264932" y="2250016"/>
            <a:ext cx="17891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2000" b="1" i="0" u="none" strike="noStrike" kern="1200" cap="none" spc="0" normalizeH="0" baseline="0" noProof="0">
                <a:ln>
                  <a:noFill/>
                </a:ln>
                <a:solidFill>
                  <a:srgbClr val="FFFFFF"/>
                </a:solidFill>
                <a:effectLst/>
                <a:uLnTx/>
                <a:uFillTx/>
                <a:latin typeface="Times New Roman" panose="02020603050405020304" pitchFamily="18" charset="0"/>
                <a:ea typeface="ＭＳ ゴシック" panose="020B0609070205080204" pitchFamily="49" charset="-128"/>
                <a:cs typeface="+mn-cs"/>
              </a:rPr>
              <a:t>After irr.</a:t>
            </a:r>
          </a:p>
        </p:txBody>
      </p:sp>
      <p:sp>
        <p:nvSpPr>
          <p:cNvPr id="28" name="Text Box 52">
            <a:extLst>
              <a:ext uri="{FF2B5EF4-FFF2-40B4-BE49-F238E27FC236}">
                <a16:creationId xmlns:a16="http://schemas.microsoft.com/office/drawing/2014/main" id="{72A27EB4-20FB-43FC-8318-CDFC409BABBE}"/>
              </a:ext>
            </a:extLst>
          </p:cNvPr>
          <p:cNvSpPr txBox="1">
            <a:spLocks noChangeArrowheads="1"/>
          </p:cNvSpPr>
          <p:nvPr/>
        </p:nvSpPr>
        <p:spPr bwMode="auto">
          <a:xfrm>
            <a:off x="667891" y="5166253"/>
            <a:ext cx="949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800" b="1" i="0" u="none" strike="noStrike" kern="1200" cap="none" spc="0" normalizeH="0" baseline="0" noProof="0">
                <a:ln>
                  <a:noFill/>
                </a:ln>
                <a:solidFill>
                  <a:srgbClr val="006600"/>
                </a:solidFill>
                <a:effectLst/>
                <a:uLnTx/>
                <a:uFillTx/>
                <a:latin typeface="Symbol" panose="05050102010706020507" pitchFamily="18" charset="2"/>
                <a:ea typeface="ＭＳ ゴシック" panose="020B0609070205080204" pitchFamily="49" charset="-128"/>
                <a:cs typeface="+mn-cs"/>
              </a:rPr>
              <a:t>521</a:t>
            </a:r>
          </a:p>
        </p:txBody>
      </p:sp>
      <p:sp>
        <p:nvSpPr>
          <p:cNvPr id="29" name="Text Box 53">
            <a:extLst>
              <a:ext uri="{FF2B5EF4-FFF2-40B4-BE49-F238E27FC236}">
                <a16:creationId xmlns:a16="http://schemas.microsoft.com/office/drawing/2014/main" id="{478531D7-B4F1-42BF-BCCF-C8E1A178DCBD}"/>
              </a:ext>
            </a:extLst>
          </p:cNvPr>
          <p:cNvSpPr txBox="1">
            <a:spLocks noChangeArrowheads="1"/>
          </p:cNvSpPr>
          <p:nvPr/>
        </p:nvSpPr>
        <p:spPr bwMode="auto">
          <a:xfrm>
            <a:off x="594866" y="3545416"/>
            <a:ext cx="949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600" b="1" i="0" u="none" strike="noStrike" kern="1200" cap="none" spc="0" normalizeH="0" baseline="0" noProof="0">
                <a:ln>
                  <a:noFill/>
                </a:ln>
                <a:solidFill>
                  <a:srgbClr val="C00000"/>
                </a:solidFill>
                <a:effectLst/>
                <a:uLnTx/>
                <a:uFillTx/>
                <a:latin typeface="Symbol" panose="05050102010706020507" pitchFamily="18" charset="2"/>
                <a:ea typeface="ＭＳ ゴシック" panose="020B0609070205080204" pitchFamily="49" charset="-128"/>
                <a:cs typeface="+mn-cs"/>
              </a:rPr>
              <a:t>1039</a:t>
            </a:r>
          </a:p>
        </p:txBody>
      </p:sp>
      <p:sp>
        <p:nvSpPr>
          <p:cNvPr id="30" name="Text Box 54">
            <a:extLst>
              <a:ext uri="{FF2B5EF4-FFF2-40B4-BE49-F238E27FC236}">
                <a16:creationId xmlns:a16="http://schemas.microsoft.com/office/drawing/2014/main" id="{95F60F6B-59DE-44A4-BAD5-AF1E8012F311}"/>
              </a:ext>
            </a:extLst>
          </p:cNvPr>
          <p:cNvSpPr txBox="1">
            <a:spLocks noChangeArrowheads="1"/>
          </p:cNvSpPr>
          <p:nvPr/>
        </p:nvSpPr>
        <p:spPr bwMode="auto">
          <a:xfrm>
            <a:off x="631379" y="3078691"/>
            <a:ext cx="949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600" b="1" i="0" u="none" strike="noStrike" kern="1200" cap="none" spc="0" normalizeH="0" baseline="0" noProof="0">
                <a:ln>
                  <a:noFill/>
                </a:ln>
                <a:solidFill>
                  <a:srgbClr val="0000CC"/>
                </a:solidFill>
                <a:effectLst/>
                <a:uLnTx/>
                <a:uFillTx/>
                <a:latin typeface="Symbol" panose="05050102010706020507" pitchFamily="18" charset="2"/>
                <a:ea typeface="ＭＳ ゴシック" panose="020B0609070205080204" pitchFamily="49" charset="-128"/>
                <a:cs typeface="+mn-cs"/>
              </a:rPr>
              <a:t>1164</a:t>
            </a:r>
          </a:p>
        </p:txBody>
      </p:sp>
      <p:sp>
        <p:nvSpPr>
          <p:cNvPr id="31" name="Text Box 55">
            <a:extLst>
              <a:ext uri="{FF2B5EF4-FFF2-40B4-BE49-F238E27FC236}">
                <a16:creationId xmlns:a16="http://schemas.microsoft.com/office/drawing/2014/main" id="{10001711-CBB7-4F40-AD06-0E8D609FF749}"/>
              </a:ext>
            </a:extLst>
          </p:cNvPr>
          <p:cNvSpPr txBox="1">
            <a:spLocks noChangeArrowheads="1"/>
          </p:cNvSpPr>
          <p:nvPr/>
        </p:nvSpPr>
        <p:spPr bwMode="auto">
          <a:xfrm>
            <a:off x="3187254" y="3186641"/>
            <a:ext cx="828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600" b="1" i="0" u="none" strike="noStrike" kern="1200" cap="none" spc="0" normalizeH="0" baseline="0" noProof="0">
                <a:ln>
                  <a:noFill/>
                </a:ln>
                <a:solidFill>
                  <a:srgbClr val="0000CC"/>
                </a:solidFill>
                <a:effectLst/>
                <a:uLnTx/>
                <a:uFillTx/>
                <a:latin typeface="Symbol" panose="05050102010706020507" pitchFamily="18" charset="2"/>
                <a:ea typeface="ＭＳ ゴシック" panose="020B0609070205080204" pitchFamily="49" charset="-128"/>
                <a:cs typeface="+mn-cs"/>
              </a:rPr>
              <a:t>1108</a:t>
            </a:r>
          </a:p>
        </p:txBody>
      </p:sp>
      <p:sp>
        <p:nvSpPr>
          <p:cNvPr id="32" name="Text Box 56">
            <a:extLst>
              <a:ext uri="{FF2B5EF4-FFF2-40B4-BE49-F238E27FC236}">
                <a16:creationId xmlns:a16="http://schemas.microsoft.com/office/drawing/2014/main" id="{EAF496D5-8840-485A-8A20-9B582944B619}"/>
              </a:ext>
            </a:extLst>
          </p:cNvPr>
          <p:cNvSpPr txBox="1">
            <a:spLocks noChangeArrowheads="1"/>
          </p:cNvSpPr>
          <p:nvPr/>
        </p:nvSpPr>
        <p:spPr bwMode="auto">
          <a:xfrm>
            <a:off x="3115816" y="3545416"/>
            <a:ext cx="949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600" b="1" i="0" u="none" strike="noStrike" kern="1200" cap="none" spc="0" normalizeH="0" baseline="0" noProof="0">
                <a:ln>
                  <a:noFill/>
                </a:ln>
                <a:solidFill>
                  <a:srgbClr val="C00000"/>
                </a:solidFill>
                <a:effectLst/>
                <a:uLnTx/>
                <a:uFillTx/>
                <a:latin typeface="Symbol" panose="05050102010706020507" pitchFamily="18" charset="2"/>
                <a:ea typeface="ＭＳ ゴシック" panose="020B0609070205080204" pitchFamily="49" charset="-128"/>
                <a:cs typeface="+mn-cs"/>
              </a:rPr>
              <a:t>1034</a:t>
            </a:r>
          </a:p>
        </p:txBody>
      </p:sp>
      <p:sp>
        <p:nvSpPr>
          <p:cNvPr id="33" name="Text Box 57">
            <a:extLst>
              <a:ext uri="{FF2B5EF4-FFF2-40B4-BE49-F238E27FC236}">
                <a16:creationId xmlns:a16="http://schemas.microsoft.com/office/drawing/2014/main" id="{04621462-E785-44D6-8149-32C0C8FF8F68}"/>
              </a:ext>
            </a:extLst>
          </p:cNvPr>
          <p:cNvSpPr txBox="1">
            <a:spLocks noChangeArrowheads="1"/>
          </p:cNvSpPr>
          <p:nvPr/>
        </p:nvSpPr>
        <p:spPr bwMode="auto">
          <a:xfrm>
            <a:off x="3150741" y="4913841"/>
            <a:ext cx="949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en-US" altLang="ja-JP" sz="1800" b="1" i="0" u="none" strike="noStrike" kern="1200" cap="none" spc="0" normalizeH="0" baseline="0" noProof="0">
                <a:ln>
                  <a:noFill/>
                </a:ln>
                <a:solidFill>
                  <a:srgbClr val="006600"/>
                </a:solidFill>
                <a:effectLst/>
                <a:uLnTx/>
                <a:uFillTx/>
                <a:latin typeface="Symbol" panose="05050102010706020507" pitchFamily="18" charset="2"/>
                <a:ea typeface="ＭＳ ゴシック" panose="020B0609070205080204" pitchFamily="49" charset="-128"/>
                <a:cs typeface="+mn-cs"/>
              </a:rPr>
              <a:t>619</a:t>
            </a:r>
          </a:p>
        </p:txBody>
      </p:sp>
      <p:sp>
        <p:nvSpPr>
          <p:cNvPr id="34" name="Text Box 58">
            <a:extLst>
              <a:ext uri="{FF2B5EF4-FFF2-40B4-BE49-F238E27FC236}">
                <a16:creationId xmlns:a16="http://schemas.microsoft.com/office/drawing/2014/main" id="{DDAB512F-B85E-4E0F-ADC1-F8F08E1A0104}"/>
              </a:ext>
            </a:extLst>
          </p:cNvPr>
          <p:cNvSpPr txBox="1">
            <a:spLocks noChangeArrowheads="1"/>
          </p:cNvSpPr>
          <p:nvPr/>
        </p:nvSpPr>
        <p:spPr bwMode="auto">
          <a:xfrm rot="16200000">
            <a:off x="50600" y="3932215"/>
            <a:ext cx="620713"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000" b="1" i="1" u="none" strike="noStrike" kern="1200" cap="none" spc="0" normalizeH="0" baseline="0" noProof="0">
                <a:ln>
                  <a:noFill/>
                </a:ln>
                <a:solidFill>
                  <a:prstClr val="black"/>
                </a:solidFill>
                <a:effectLst/>
                <a:uLnTx/>
                <a:uFillTx/>
                <a:latin typeface="Times New Roman" panose="02020603050405020304" pitchFamily="18" charset="0"/>
                <a:ea typeface="ＭＳ 明朝" panose="02020609040205080304" pitchFamily="17" charset="-128"/>
                <a:cs typeface="+mn-cs"/>
              </a:rPr>
              <a:t>HV</a:t>
            </a:r>
          </a:p>
        </p:txBody>
      </p:sp>
      <p:sp>
        <p:nvSpPr>
          <p:cNvPr id="35" name="Rectangle 59">
            <a:extLst>
              <a:ext uri="{FF2B5EF4-FFF2-40B4-BE49-F238E27FC236}">
                <a16:creationId xmlns:a16="http://schemas.microsoft.com/office/drawing/2014/main" id="{890FE118-A104-4CF2-AD18-25BC4537FE40}"/>
              </a:ext>
            </a:extLst>
          </p:cNvPr>
          <p:cNvSpPr>
            <a:spLocks noChangeArrowheads="1"/>
          </p:cNvSpPr>
          <p:nvPr/>
        </p:nvSpPr>
        <p:spPr bwMode="auto">
          <a:xfrm>
            <a:off x="850454" y="2753253"/>
            <a:ext cx="3128962" cy="3698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0" cap="none" spc="0" normalizeH="0" baseline="0" noProof="0">
                <a:ln>
                  <a:noFill/>
                </a:ln>
                <a:solidFill>
                  <a:srgbClr val="0000FF"/>
                </a:solidFill>
                <a:effectLst/>
                <a:uLnTx/>
                <a:uFillTx/>
                <a:latin typeface="Times New Roman" panose="02020603050405020304" pitchFamily="18" charset="0"/>
                <a:ea typeface="ＭＳ ゴシック" panose="020B0609070205080204" pitchFamily="49" charset="-128"/>
                <a:cs typeface="+mn-cs"/>
              </a:rPr>
              <a:t>Nanostructured</a:t>
            </a:r>
            <a:r>
              <a:rPr kumimoji="1" lang="en-US" altLang="ja-JP" sz="1700" b="1" i="0" u="none" strike="noStrike" kern="0" cap="none" spc="0" normalizeH="0" baseline="0" noProof="0">
                <a:ln>
                  <a:noFill/>
                </a:ln>
                <a:solidFill>
                  <a:srgbClr val="0000FF"/>
                </a:solidFill>
                <a:effectLst/>
                <a:uLnTx/>
                <a:uFillTx/>
                <a:latin typeface="Times New Roman" panose="02020603050405020304" pitchFamily="18" charset="0"/>
                <a:ea typeface="ＭＳ ゴシック" panose="020B0609070205080204" pitchFamily="49" charset="-128"/>
                <a:cs typeface="+mn-cs"/>
              </a:rPr>
              <a:t> W-0.5TiC/Ar)</a:t>
            </a:r>
          </a:p>
        </p:txBody>
      </p:sp>
      <p:sp>
        <p:nvSpPr>
          <p:cNvPr id="36" name="Rectangle 60">
            <a:extLst>
              <a:ext uri="{FF2B5EF4-FFF2-40B4-BE49-F238E27FC236}">
                <a16:creationId xmlns:a16="http://schemas.microsoft.com/office/drawing/2014/main" id="{48A4E1A5-52D5-494D-9070-4C70D54397F9}"/>
              </a:ext>
            </a:extLst>
          </p:cNvPr>
          <p:cNvSpPr>
            <a:spLocks noChangeArrowheads="1"/>
          </p:cNvSpPr>
          <p:nvPr/>
        </p:nvSpPr>
        <p:spPr bwMode="auto">
          <a:xfrm>
            <a:off x="950466" y="3870853"/>
            <a:ext cx="2941638" cy="369888"/>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0" cap="none" spc="0" normalizeH="0" baseline="0" noProof="0">
                <a:ln>
                  <a:noFill/>
                </a:ln>
                <a:solidFill>
                  <a:srgbClr val="C00000"/>
                </a:solidFill>
                <a:effectLst/>
                <a:uLnTx/>
                <a:uFillTx/>
                <a:latin typeface="Times New Roman" panose="02020603050405020304" pitchFamily="18" charset="0"/>
                <a:ea typeface="ＭＳ ゴシック" panose="020B0609070205080204" pitchFamily="49" charset="-128"/>
                <a:cs typeface="+mn-cs"/>
              </a:rPr>
              <a:t>Nanostructured</a:t>
            </a:r>
            <a:r>
              <a:rPr kumimoji="1" lang="en-US" altLang="ja-JP" sz="1700" b="1" i="0" u="none" strike="noStrike" kern="0" cap="none" spc="0" normalizeH="0" baseline="0" noProof="0">
                <a:ln>
                  <a:noFill/>
                </a:ln>
                <a:solidFill>
                  <a:srgbClr val="C00000"/>
                </a:solidFill>
                <a:effectLst/>
                <a:uLnTx/>
                <a:uFillTx/>
                <a:latin typeface="Times New Roman" panose="02020603050405020304" pitchFamily="18" charset="0"/>
                <a:ea typeface="ＭＳ ゴシック" panose="020B0609070205080204" pitchFamily="49" charset="-128"/>
                <a:cs typeface="+mn-cs"/>
              </a:rPr>
              <a:t> W-0.5TiC/H</a:t>
            </a:r>
            <a:endParaRPr kumimoji="1" lang="en-US" altLang="ja-JP" sz="1700" b="1" i="0" u="none" strike="noStrike" kern="0" cap="none" spc="0" normalizeH="0" baseline="-25000" noProof="0">
              <a:ln>
                <a:noFill/>
              </a:ln>
              <a:solidFill>
                <a:srgbClr val="C00000"/>
              </a:solidFill>
              <a:effectLst/>
              <a:uLnTx/>
              <a:uFillTx/>
              <a:latin typeface="Times New Roman" panose="02020603050405020304" pitchFamily="18" charset="0"/>
              <a:ea typeface="ＭＳ ゴシック" panose="020B0609070205080204" pitchFamily="49" charset="-128"/>
              <a:cs typeface="+mn-cs"/>
            </a:endParaRPr>
          </a:p>
        </p:txBody>
      </p:sp>
      <p:sp>
        <p:nvSpPr>
          <p:cNvPr id="37" name="Rectangle 61">
            <a:extLst>
              <a:ext uri="{FF2B5EF4-FFF2-40B4-BE49-F238E27FC236}">
                <a16:creationId xmlns:a16="http://schemas.microsoft.com/office/drawing/2014/main" id="{78ED5D74-FF20-45CE-AEC7-B349B99582A8}"/>
              </a:ext>
            </a:extLst>
          </p:cNvPr>
          <p:cNvSpPr>
            <a:spLocks noChangeArrowheads="1"/>
          </p:cNvSpPr>
          <p:nvPr/>
        </p:nvSpPr>
        <p:spPr bwMode="auto">
          <a:xfrm>
            <a:off x="667892" y="4518553"/>
            <a:ext cx="3671888" cy="338554"/>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srgbClr val="006600"/>
                </a:solidFill>
                <a:effectLst/>
                <a:uLnTx/>
                <a:uFillTx/>
                <a:latin typeface="Times New Roman" panose="02020603050405020304" pitchFamily="18" charset="0"/>
                <a:ea typeface="ＭＳ ゴシック" panose="020B0609070205080204" pitchFamily="49" charset="-128"/>
                <a:cs typeface="+mn-cs"/>
              </a:rPr>
              <a:t>Pure W (Commercially available, SR</a:t>
            </a:r>
            <a:r>
              <a:rPr kumimoji="1" lang="ja-JP" altLang="en-US" sz="1600" b="1" i="0" u="none" strike="noStrike" kern="1200" cap="none" spc="0" normalizeH="0" baseline="0" noProof="0" dirty="0">
                <a:ln>
                  <a:noFill/>
                </a:ln>
                <a:solidFill>
                  <a:srgbClr val="006600"/>
                </a:solidFill>
                <a:effectLst/>
                <a:uLnTx/>
                <a:uFillTx/>
                <a:latin typeface="Times New Roman" panose="02020603050405020304" pitchFamily="18" charset="0"/>
                <a:ea typeface="ＭＳ ゴシック" panose="020B0609070205080204" pitchFamily="49" charset="-128"/>
                <a:cs typeface="+mn-cs"/>
              </a:rPr>
              <a:t>）</a:t>
            </a:r>
          </a:p>
        </p:txBody>
      </p:sp>
      <p:sp>
        <p:nvSpPr>
          <p:cNvPr id="38" name="Text Box 62">
            <a:extLst>
              <a:ext uri="{FF2B5EF4-FFF2-40B4-BE49-F238E27FC236}">
                <a16:creationId xmlns:a16="http://schemas.microsoft.com/office/drawing/2014/main" id="{DE6E23EE-8CF5-4048-89B1-AEE0654B803A}"/>
              </a:ext>
            </a:extLst>
          </p:cNvPr>
          <p:cNvSpPr txBox="1">
            <a:spLocks noChangeArrowheads="1"/>
          </p:cNvSpPr>
          <p:nvPr/>
        </p:nvSpPr>
        <p:spPr bwMode="auto">
          <a:xfrm>
            <a:off x="791732" y="1829328"/>
            <a:ext cx="29495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200" b="1" i="0" u="none" strike="noStrike" kern="1200" cap="none" spc="0" normalizeH="0" baseline="0" noProof="0" dirty="0">
                <a:ln>
                  <a:noFill/>
                </a:ln>
                <a:solidFill>
                  <a:srgbClr val="FFFF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Vickers microhardness</a:t>
            </a:r>
          </a:p>
        </p:txBody>
      </p:sp>
      <p:sp>
        <p:nvSpPr>
          <p:cNvPr id="39" name="Text Box 63">
            <a:extLst>
              <a:ext uri="{FF2B5EF4-FFF2-40B4-BE49-F238E27FC236}">
                <a16:creationId xmlns:a16="http://schemas.microsoft.com/office/drawing/2014/main" id="{FEED5F68-A1D6-41A3-9E8B-168DC1814929}"/>
              </a:ext>
            </a:extLst>
          </p:cNvPr>
          <p:cNvSpPr txBox="1">
            <a:spLocks noChangeArrowheads="1"/>
          </p:cNvSpPr>
          <p:nvPr/>
        </p:nvSpPr>
        <p:spPr bwMode="auto">
          <a:xfrm>
            <a:off x="609657" y="5644885"/>
            <a:ext cx="3311525" cy="430887"/>
          </a:xfrm>
          <a:prstGeom prst="rect">
            <a:avLst/>
          </a:prstGeom>
          <a:solidFill>
            <a:srgbClr val="FFFFCC"/>
          </a:solidFill>
          <a:ln w="19050">
            <a:solidFill>
              <a:srgbClr val="993300"/>
            </a:solidFill>
            <a:miter lim="800000"/>
            <a:headEnd/>
            <a:tailEnd/>
          </a:ln>
        </p:spPr>
        <p:txBody>
          <a:bodyPr>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200" b="1" i="0" u="none" strike="noStrike" kern="1200" cap="none" spc="0" normalizeH="0" baseline="0" noProof="0" dirty="0">
                <a:ln>
                  <a:noFill/>
                </a:ln>
                <a:solidFill>
                  <a:srgbClr val="0033CC"/>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22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No radiation hardening</a:t>
            </a:r>
          </a:p>
        </p:txBody>
      </p:sp>
      <p:sp>
        <p:nvSpPr>
          <p:cNvPr id="42" name="テキスト ボックス 29">
            <a:extLst>
              <a:ext uri="{FF2B5EF4-FFF2-40B4-BE49-F238E27FC236}">
                <a16:creationId xmlns:a16="http://schemas.microsoft.com/office/drawing/2014/main" id="{0402D529-571E-4B27-9817-A001B2CDA509}"/>
              </a:ext>
            </a:extLst>
          </p:cNvPr>
          <p:cNvSpPr txBox="1">
            <a:spLocks noChangeArrowheads="1"/>
          </p:cNvSpPr>
          <p:nvPr/>
        </p:nvSpPr>
        <p:spPr bwMode="auto">
          <a:xfrm>
            <a:off x="2736404" y="5213878"/>
            <a:ext cx="1171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0" cap="none" spc="0" normalizeH="0" baseline="0" noProof="0">
                <a:ln>
                  <a:noFill/>
                </a:ln>
                <a:solidFill>
                  <a:srgbClr val="006600"/>
                </a:solidFill>
                <a:effectLst/>
                <a:uLnTx/>
                <a:uFillTx/>
                <a:latin typeface="Symbol" panose="05050102010706020507" pitchFamily="18" charset="2"/>
                <a:ea typeface="ＭＳ Ｐゴシック" panose="020B0600070205080204" pitchFamily="50" charset="-128"/>
                <a:cs typeface="+mn-cs"/>
              </a:rPr>
              <a:t>D</a:t>
            </a:r>
            <a:r>
              <a:rPr kumimoji="1" lang="en-US" altLang="ja-JP" sz="1800" b="1" i="1" u="none" strike="noStrike" kern="0" cap="none" spc="0" normalizeH="0" baseline="0" noProof="0">
                <a:ln>
                  <a:noFill/>
                </a:ln>
                <a:solidFill>
                  <a:srgbClr val="006600"/>
                </a:solidFill>
                <a:effectLst/>
                <a:uLnTx/>
                <a:uFillTx/>
                <a:latin typeface="Times New Roman" panose="02020603050405020304" pitchFamily="18" charset="0"/>
                <a:ea typeface="ＭＳ Ｐゴシック" panose="020B0600070205080204" pitchFamily="50" charset="-128"/>
                <a:cs typeface="+mn-cs"/>
              </a:rPr>
              <a:t>HV</a:t>
            </a:r>
            <a:r>
              <a:rPr kumimoji="1" lang="en-US" altLang="ja-JP" sz="1800" b="1" i="0" u="none" strike="noStrike" kern="0" cap="none" spc="0" normalizeH="0" baseline="0" noProof="0">
                <a:ln>
                  <a:noFill/>
                </a:ln>
                <a:solidFill>
                  <a:srgbClr val="006600"/>
                </a:solidFill>
                <a:effectLst/>
                <a:uLnTx/>
                <a:uFillTx/>
                <a:latin typeface="Times New Roman" panose="02020603050405020304" pitchFamily="18" charset="0"/>
                <a:ea typeface="ＭＳ Ｐゴシック" panose="020B0600070205080204" pitchFamily="50" charset="-128"/>
                <a:cs typeface="+mn-cs"/>
              </a:rPr>
              <a:t> = 98</a:t>
            </a:r>
            <a:endParaRPr kumimoji="1" lang="ja-JP" altLang="en-US" sz="1800" b="1" i="0" u="none" strike="noStrike" kern="0" cap="none" spc="0" normalizeH="0" baseline="0" noProof="0">
              <a:ln>
                <a:noFill/>
              </a:ln>
              <a:solidFill>
                <a:srgbClr val="006600"/>
              </a:solidFill>
              <a:effectLst/>
              <a:uLnTx/>
              <a:uFillTx/>
              <a:latin typeface="Times New Roman" panose="02020603050405020304" pitchFamily="18" charset="0"/>
              <a:ea typeface="ＭＳ Ｐゴシック" panose="020B0600070205080204" pitchFamily="50" charset="-128"/>
              <a:cs typeface="+mn-cs"/>
            </a:endParaRPr>
          </a:p>
        </p:txBody>
      </p:sp>
      <p:sp>
        <p:nvSpPr>
          <p:cNvPr id="44" name="テキスト ボックス 30">
            <a:extLst>
              <a:ext uri="{FF2B5EF4-FFF2-40B4-BE49-F238E27FC236}">
                <a16:creationId xmlns:a16="http://schemas.microsoft.com/office/drawing/2014/main" id="{D38CF8DB-5277-474A-A9B0-6390D0AC5917}"/>
              </a:ext>
            </a:extLst>
          </p:cNvPr>
          <p:cNvSpPr txBox="1">
            <a:spLocks noChangeArrowheads="1"/>
          </p:cNvSpPr>
          <p:nvPr/>
        </p:nvSpPr>
        <p:spPr bwMode="auto">
          <a:xfrm>
            <a:off x="733524" y="6138597"/>
            <a:ext cx="3008312" cy="307975"/>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300" b="1" i="0" u="none" strike="noStrike" kern="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mn-cs"/>
              </a:rPr>
              <a:t>H.Kurishita</a:t>
            </a:r>
            <a:r>
              <a:rPr kumimoji="1" lang="en-US" altLang="ja-JP" sz="1300" b="1" i="0" u="none" strike="noStrike" kern="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mn-cs"/>
              </a:rPr>
              <a:t> et al. </a:t>
            </a:r>
            <a:r>
              <a:rPr kumimoji="1" lang="en-US" altLang="ja-JP" sz="1400" b="1" i="0" u="none" strike="noStrike" kern="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mn-cs"/>
              </a:rPr>
              <a:t>JNM 377 (2008) 34.</a:t>
            </a:r>
            <a:endParaRPr kumimoji="1" lang="ja-JP" altLang="en-US" sz="1300" b="1" i="0" u="none" strike="noStrike" kern="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mn-cs"/>
            </a:endParaRPr>
          </a:p>
        </p:txBody>
      </p:sp>
      <p:sp>
        <p:nvSpPr>
          <p:cNvPr id="45" name="Rectangle 47">
            <a:extLst>
              <a:ext uri="{FF2B5EF4-FFF2-40B4-BE49-F238E27FC236}">
                <a16:creationId xmlns:a16="http://schemas.microsoft.com/office/drawing/2014/main" id="{35EC9CDB-B5B0-4C7E-8D5B-FCB67DAFD920}"/>
              </a:ext>
            </a:extLst>
          </p:cNvPr>
          <p:cNvSpPr>
            <a:spLocks noChangeArrowheads="1"/>
          </p:cNvSpPr>
          <p:nvPr/>
        </p:nvSpPr>
        <p:spPr bwMode="auto">
          <a:xfrm>
            <a:off x="143405" y="1098205"/>
            <a:ext cx="3956661" cy="674031"/>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en-US" altLang="ja-JP" sz="2000" b="1" i="1" u="none" strike="noStrike" kern="1200" cap="none" spc="0" normalizeH="0" baseline="0" noProof="0" dirty="0" err="1">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a:t>
            </a:r>
            <a:r>
              <a:rPr kumimoji="1" lang="en-US" altLang="ja-JP" sz="2000" b="1" i="1" u="none" strike="noStrike" kern="1200" cap="none" spc="0" normalizeH="0" baseline="-6000" noProof="0" dirty="0" err="1">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irr</a:t>
            </a:r>
            <a:r>
              <a:rPr kumimoji="1" lang="en-US" altLang="ja-JP" sz="2000" b="1"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873K, 2×10</a:t>
            </a:r>
            <a:r>
              <a:rPr kumimoji="1" lang="en-US" altLang="ja-JP" sz="1800" b="1" i="0" u="none" strike="noStrike" kern="1200" cap="none" spc="0" normalizeH="0" baseline="3000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24</a:t>
            </a:r>
            <a:r>
              <a:rPr kumimoji="1" lang="en-US" altLang="ja-JP" sz="18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n/m</a:t>
            </a:r>
            <a:r>
              <a:rPr kumimoji="1" lang="en-US" altLang="ja-JP" sz="1800" b="1" i="0" u="none" strike="noStrike" kern="1200" cap="none" spc="0" normalizeH="0" baseline="3000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2</a:t>
            </a:r>
            <a:r>
              <a:rPr kumimoji="1" lang="en-US" altLang="ja-JP" sz="18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700" b="1" i="1" u="none" strike="noStrike" kern="1200" cap="none" spc="0" normalizeH="0" baseline="0" noProof="0" dirty="0" err="1">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E</a:t>
            </a:r>
            <a:r>
              <a:rPr kumimoji="1" lang="en-US" altLang="ja-JP" sz="1700" b="1" i="1" u="none" strike="noStrike" kern="1200" cap="none" spc="0" normalizeH="0" baseline="-8000" noProof="0" dirty="0" err="1">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n</a:t>
            </a:r>
            <a:r>
              <a:rPr kumimoji="1" lang="en-US" altLang="ja-JP" sz="17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&gt;1 MeV</a:t>
            </a:r>
            <a:r>
              <a:rPr kumimoji="1" lang="en-US" altLang="ja-JP" sz="18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0.08 </a:t>
            </a:r>
            <a:r>
              <a:rPr kumimoji="1" lang="en-US" altLang="ja-JP" sz="1800" b="1" i="0" u="none" strike="noStrike" kern="1200" cap="none" spc="0" normalizeH="0" baseline="0" noProof="0" dirty="0" err="1">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dpa</a:t>
            </a:r>
            <a:r>
              <a:rPr kumimoji="1" lang="en-US" altLang="ja-JP" sz="18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JMTR</a:t>
            </a:r>
          </a:p>
        </p:txBody>
      </p:sp>
      <p:sp>
        <p:nvSpPr>
          <p:cNvPr id="46" name="Text Box 62">
            <a:extLst>
              <a:ext uri="{FF2B5EF4-FFF2-40B4-BE49-F238E27FC236}">
                <a16:creationId xmlns:a16="http://schemas.microsoft.com/office/drawing/2014/main" id="{255AF90A-FEF0-4D66-82BF-6144122222DC}"/>
              </a:ext>
            </a:extLst>
          </p:cNvPr>
          <p:cNvSpPr txBox="1">
            <a:spLocks noChangeArrowheads="1"/>
          </p:cNvSpPr>
          <p:nvPr/>
        </p:nvSpPr>
        <p:spPr bwMode="auto">
          <a:xfrm>
            <a:off x="1505838" y="6437076"/>
            <a:ext cx="166423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200" b="0" i="0" u="sng" strike="noStrike" kern="1200" cap="none" spc="0" normalizeH="0" baseline="0" noProof="0" dirty="0">
                <a:ln>
                  <a:noFill/>
                </a:ln>
                <a:solidFill>
                  <a:srgbClr val="FFFF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W/O GSMM</a:t>
            </a:r>
          </a:p>
        </p:txBody>
      </p:sp>
      <p:cxnSp>
        <p:nvCxnSpPr>
          <p:cNvPr id="3" name="直線コネクタ 2">
            <a:extLst>
              <a:ext uri="{FF2B5EF4-FFF2-40B4-BE49-F238E27FC236}">
                <a16:creationId xmlns:a16="http://schemas.microsoft.com/office/drawing/2014/main" id="{2C266B5A-A79C-40D3-ABC2-4F7C43EADF9A}"/>
              </a:ext>
            </a:extLst>
          </p:cNvPr>
          <p:cNvCxnSpPr/>
          <p:nvPr/>
        </p:nvCxnSpPr>
        <p:spPr>
          <a:xfrm>
            <a:off x="4139952" y="1151032"/>
            <a:ext cx="0" cy="546186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47" name="図 46">
            <a:extLst>
              <a:ext uri="{FF2B5EF4-FFF2-40B4-BE49-F238E27FC236}">
                <a16:creationId xmlns:a16="http://schemas.microsoft.com/office/drawing/2014/main" id="{314A457E-F765-423A-97C1-A87744D09804}"/>
              </a:ext>
            </a:extLst>
          </p:cNvPr>
          <p:cNvPicPr>
            <a:picLocks noChangeAspect="1"/>
          </p:cNvPicPr>
          <p:nvPr/>
        </p:nvPicPr>
        <p:blipFill rotWithShape="1">
          <a:blip r:embed="rId6"/>
          <a:srcRect r="46259"/>
          <a:stretch/>
        </p:blipFill>
        <p:spPr>
          <a:xfrm>
            <a:off x="4198491" y="2011494"/>
            <a:ext cx="2729089" cy="2134393"/>
          </a:xfrm>
          <a:prstGeom prst="rect">
            <a:avLst/>
          </a:prstGeom>
        </p:spPr>
      </p:pic>
      <p:pic>
        <p:nvPicPr>
          <p:cNvPr id="49" name="図 48">
            <a:extLst>
              <a:ext uri="{FF2B5EF4-FFF2-40B4-BE49-F238E27FC236}">
                <a16:creationId xmlns:a16="http://schemas.microsoft.com/office/drawing/2014/main" id="{79CB8DFB-047E-458A-AD9D-81CB8A218BF2}"/>
              </a:ext>
            </a:extLst>
          </p:cNvPr>
          <p:cNvPicPr>
            <a:picLocks noChangeAspect="1"/>
          </p:cNvPicPr>
          <p:nvPr/>
        </p:nvPicPr>
        <p:blipFill rotWithShape="1">
          <a:blip r:embed="rId6"/>
          <a:srcRect l="51538" t="-3001" b="1"/>
          <a:stretch/>
        </p:blipFill>
        <p:spPr>
          <a:xfrm>
            <a:off x="4223981" y="4050876"/>
            <a:ext cx="2689072" cy="2402169"/>
          </a:xfrm>
          <a:prstGeom prst="rect">
            <a:avLst/>
          </a:prstGeom>
        </p:spPr>
      </p:pic>
      <p:sp>
        <p:nvSpPr>
          <p:cNvPr id="50" name="テキスト ボックス 30">
            <a:extLst>
              <a:ext uri="{FF2B5EF4-FFF2-40B4-BE49-F238E27FC236}">
                <a16:creationId xmlns:a16="http://schemas.microsoft.com/office/drawing/2014/main" id="{3ABE1229-7AA9-4259-9D86-08998583E916}"/>
              </a:ext>
            </a:extLst>
          </p:cNvPr>
          <p:cNvSpPr txBox="1">
            <a:spLocks noChangeArrowheads="1"/>
          </p:cNvSpPr>
          <p:nvPr/>
        </p:nvSpPr>
        <p:spPr bwMode="auto">
          <a:xfrm>
            <a:off x="4851043" y="6498531"/>
            <a:ext cx="3682418" cy="307777"/>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300" b="1" i="0" u="none" strike="noStrike" kern="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mn-cs"/>
              </a:rPr>
              <a:t>H.Kurishita</a:t>
            </a:r>
            <a:r>
              <a:rPr kumimoji="1" lang="en-US" altLang="ja-JP" sz="1300" b="1" i="0" u="none" strike="noStrike" kern="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mn-cs"/>
              </a:rPr>
              <a:t> et al. </a:t>
            </a:r>
            <a:r>
              <a:rPr kumimoji="1" lang="en-US" altLang="ja-JP" sz="1400" b="1" i="0" u="none" strike="noStrike" kern="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mn-cs"/>
              </a:rPr>
              <a:t>Phys. </a:t>
            </a:r>
            <a:r>
              <a:rPr kumimoji="1" lang="en-US" altLang="ja-JP" sz="1400" b="1" i="0" u="none" strike="noStrike" kern="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mn-cs"/>
              </a:rPr>
              <a:t>Scr</a:t>
            </a:r>
            <a:r>
              <a:rPr kumimoji="1" lang="en-US" altLang="ja-JP" sz="1400" b="1" i="0" u="none" strike="noStrike" kern="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mn-cs"/>
              </a:rPr>
              <a:t>. T159(2014)014032</a:t>
            </a:r>
            <a:endParaRPr kumimoji="1" lang="ja-JP" altLang="en-US" sz="1300" b="1" i="0" u="none" strike="noStrike" kern="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mn-cs"/>
            </a:endParaRPr>
          </a:p>
        </p:txBody>
      </p:sp>
      <p:sp>
        <p:nvSpPr>
          <p:cNvPr id="51" name="Text Box 62">
            <a:extLst>
              <a:ext uri="{FF2B5EF4-FFF2-40B4-BE49-F238E27FC236}">
                <a16:creationId xmlns:a16="http://schemas.microsoft.com/office/drawing/2014/main" id="{A1D273A6-4526-48C3-91CB-BFC802DC8BA7}"/>
              </a:ext>
            </a:extLst>
          </p:cNvPr>
          <p:cNvSpPr txBox="1">
            <a:spLocks noChangeArrowheads="1"/>
          </p:cNvSpPr>
          <p:nvPr/>
        </p:nvSpPr>
        <p:spPr bwMode="auto">
          <a:xfrm>
            <a:off x="4198491" y="6109404"/>
            <a:ext cx="10695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0" i="0" u="sng"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TFGR-W</a:t>
            </a:r>
          </a:p>
        </p:txBody>
      </p:sp>
      <p:sp>
        <p:nvSpPr>
          <p:cNvPr id="52" name="Rectangle 47">
            <a:extLst>
              <a:ext uri="{FF2B5EF4-FFF2-40B4-BE49-F238E27FC236}">
                <a16:creationId xmlns:a16="http://schemas.microsoft.com/office/drawing/2014/main" id="{3107F1BC-7140-453C-B91C-D29045E237B6}"/>
              </a:ext>
            </a:extLst>
          </p:cNvPr>
          <p:cNvSpPr>
            <a:spLocks noChangeArrowheads="1"/>
          </p:cNvSpPr>
          <p:nvPr/>
        </p:nvSpPr>
        <p:spPr bwMode="auto">
          <a:xfrm>
            <a:off x="4581096" y="1061724"/>
            <a:ext cx="4066947" cy="855619"/>
          </a:xfrm>
          <a:prstGeom prst="rect">
            <a:avLst/>
          </a:prstGeom>
          <a:solidFill>
            <a:schemeClr val="tx1"/>
          </a:solidFill>
          <a:ln w="9525">
            <a:solidFill>
              <a:schemeClr val="bg1"/>
            </a:solidFill>
            <a:miter lim="800000"/>
            <a:headEnd/>
            <a:tailEnd/>
          </a:ln>
        </p:spPr>
        <p:txBody>
          <a:bodyPr wrap="non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1" lang="en-US" altLang="ja-JP" sz="1600" b="1" i="1" u="none" strike="noStrike" kern="1200" cap="none" spc="0" normalizeH="0" baseline="0" noProof="0" dirty="0" err="1">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a:t>
            </a:r>
            <a:r>
              <a:rPr kumimoji="1" lang="en-US" altLang="ja-JP" sz="1600" b="1" i="1" u="none" strike="noStrike" kern="1200" cap="none" spc="0" normalizeH="0" baseline="-6000" noProof="0" dirty="0" err="1">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irr</a:t>
            </a:r>
            <a:r>
              <a:rPr kumimoji="1" lang="en-US" altLang="ja-JP" sz="1600" b="1"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RT, 1-2×10</a:t>
            </a:r>
            <a:r>
              <a:rPr kumimoji="1" lang="en-US" altLang="ja-JP" sz="1600" b="1" i="0" u="none" strike="noStrike" kern="1200" cap="none" spc="0" normalizeH="0" baseline="3000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19</a:t>
            </a:r>
            <a:r>
              <a:rPr kumimoji="1" lang="en-US" altLang="ja-JP" sz="16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ions/m</a:t>
            </a:r>
            <a:r>
              <a:rPr kumimoji="1" lang="en-US" altLang="ja-JP" sz="1600" b="1" i="0" u="none" strike="noStrike" kern="1200" cap="none" spc="0" normalizeH="0" baseline="3000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2</a:t>
            </a:r>
            <a:r>
              <a:rPr kumimoji="1" lang="en-US" altLang="ja-JP" sz="16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(2.4 MeV Cu2+), </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1" lang="en-US" altLang="ja-JP" sz="16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2-4 </a:t>
            </a:r>
            <a:r>
              <a:rPr kumimoji="1" lang="en-US" altLang="ja-JP" sz="1600" b="1" i="0" u="none" strike="noStrike" kern="1200" cap="none" spc="0" normalizeH="0" baseline="0" noProof="0" dirty="0" err="1">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dpa</a:t>
            </a:r>
            <a:r>
              <a:rPr kumimoji="1" lang="en-US" altLang="ja-JP" sz="16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Tohoku Univ. IMR</a:t>
            </a:r>
          </a:p>
          <a:p>
            <a:pPr marL="0" marR="0" lvl="0" indent="0" algn="l" defTabSz="914400" rtl="0" eaLnBrk="1" fontAlgn="base" latinLnBrk="0" hangingPunct="1">
              <a:lnSpc>
                <a:spcPct val="90000"/>
              </a:lnSpc>
              <a:spcBef>
                <a:spcPct val="20000"/>
              </a:spcBef>
              <a:spcAft>
                <a:spcPct val="0"/>
              </a:spcAft>
              <a:buClrTx/>
              <a:buSzTx/>
              <a:buFontTx/>
              <a:buNone/>
              <a:tabLst/>
              <a:defRPr/>
            </a:pPr>
            <a:r>
              <a:rPr kumimoji="1" lang="en-US" altLang="ja-JP" sz="1600" b="1" i="1" u="none" strike="noStrike" kern="1200" cap="none" spc="0" normalizeH="0" baseline="0" noProof="0" dirty="0" err="1">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a:t>
            </a:r>
            <a:r>
              <a:rPr kumimoji="1" lang="en-US" altLang="ja-JP" sz="1600" b="1" i="1" u="none" strike="noStrike" kern="1200" cap="none" spc="0" normalizeH="0" baseline="-6000" noProof="0" dirty="0" err="1">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irr</a:t>
            </a:r>
            <a:r>
              <a:rPr kumimoji="1" lang="en-US" altLang="ja-JP" sz="1600" b="1" i="1"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RT, 1×10</a:t>
            </a:r>
            <a:r>
              <a:rPr kumimoji="1" lang="en-US" altLang="ja-JP" sz="1600" b="1" i="0" u="none" strike="noStrike" kern="1200" cap="none" spc="0" normalizeH="0" baseline="3000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21</a:t>
            </a:r>
            <a:r>
              <a:rPr kumimoji="1" lang="en-US" altLang="ja-JP" sz="16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D2+/m</a:t>
            </a:r>
            <a:r>
              <a:rPr kumimoji="1" lang="en-US" altLang="ja-JP" sz="1600" b="1" i="0" u="none" strike="noStrike" kern="1200" cap="none" spc="0" normalizeH="0" baseline="3000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2</a:t>
            </a:r>
            <a:r>
              <a:rPr kumimoji="1" lang="en-US" altLang="ja-JP" sz="16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(2.0 keV D2+)</a:t>
            </a:r>
          </a:p>
        </p:txBody>
      </p:sp>
      <p:sp>
        <p:nvSpPr>
          <p:cNvPr id="40" name="Text Box 62">
            <a:extLst>
              <a:ext uri="{FF2B5EF4-FFF2-40B4-BE49-F238E27FC236}">
                <a16:creationId xmlns:a16="http://schemas.microsoft.com/office/drawing/2014/main" id="{51D8FB37-C87C-40E4-BE18-F09C6909D4B9}"/>
              </a:ext>
            </a:extLst>
          </p:cNvPr>
          <p:cNvSpPr txBox="1">
            <a:spLocks noChangeArrowheads="1"/>
          </p:cNvSpPr>
          <p:nvPr/>
        </p:nvSpPr>
        <p:spPr bwMode="auto">
          <a:xfrm>
            <a:off x="6953070" y="2118001"/>
            <a:ext cx="230182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FFFF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Thermal Desorption Spectroscopy of D2</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800" b="0" i="0" u="none" strike="noStrike" kern="1200" cap="none" spc="0" normalizeH="0" baseline="0" noProof="0" dirty="0">
              <a:ln>
                <a:noFill/>
              </a:ln>
              <a:solidFill>
                <a:srgbClr val="FFFF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FFFF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The D retention in pure W is significantly increased by Cu2+ irradiation, while that in TFGR is relatively insensitive to the damage level.</a:t>
            </a:r>
          </a:p>
        </p:txBody>
      </p:sp>
      <p:sp>
        <p:nvSpPr>
          <p:cNvPr id="41" name="Text Box 62">
            <a:extLst>
              <a:ext uri="{FF2B5EF4-FFF2-40B4-BE49-F238E27FC236}">
                <a16:creationId xmlns:a16="http://schemas.microsoft.com/office/drawing/2014/main" id="{FF3EC164-06B2-4D55-AE03-B3DBECAD31A8}"/>
              </a:ext>
            </a:extLst>
          </p:cNvPr>
          <p:cNvSpPr txBox="1">
            <a:spLocks noChangeArrowheads="1"/>
          </p:cNvSpPr>
          <p:nvPr/>
        </p:nvSpPr>
        <p:spPr bwMode="auto">
          <a:xfrm>
            <a:off x="6997081" y="5070913"/>
            <a:ext cx="2050001" cy="12003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kumimoji="1">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defRPr kumimoji="1">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defRPr kumimoji="1">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FFFFFF"/>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Irradiation effect research of TFGR is mainly for  D retention.</a:t>
            </a:r>
          </a:p>
        </p:txBody>
      </p:sp>
    </p:spTree>
    <p:extLst>
      <p:ext uri="{BB962C8B-B14F-4D97-AF65-F5344CB8AC3E}">
        <p14:creationId xmlns:p14="http://schemas.microsoft.com/office/powerpoint/2010/main" val="40002788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16632"/>
            <a:ext cx="8219256" cy="922114"/>
          </a:xfrm>
        </p:spPr>
        <p:txBody>
          <a:bodyPr>
            <a:normAutofit fontScale="90000"/>
          </a:bodyPr>
          <a:lstStyle/>
          <a:p>
            <a:r>
              <a:rPr kumimoji="1" lang="en-US" altLang="ja-JP" sz="4000" b="1" dirty="0">
                <a:latin typeface="Times New Roman" panose="02020603050405020304" pitchFamily="18" charset="0"/>
                <a:cs typeface="Times New Roman" panose="02020603050405020304" pitchFamily="18" charset="0"/>
              </a:rPr>
              <a:t>Current status of W development (1)</a:t>
            </a:r>
            <a:br>
              <a:rPr kumimoji="1" lang="en-US" altLang="ja-JP" sz="4000" b="1" dirty="0">
                <a:latin typeface="Times New Roman" panose="02020603050405020304" pitchFamily="18" charset="0"/>
                <a:cs typeface="Times New Roman" panose="02020603050405020304" pitchFamily="18" charset="0"/>
              </a:rPr>
            </a:br>
            <a:r>
              <a:rPr lang="en-US" altLang="ja-JP" sz="3100" b="1" dirty="0">
                <a:latin typeface="Times New Roman" panose="02020603050405020304" pitchFamily="18" charset="0"/>
                <a:cs typeface="Times New Roman" panose="02020603050405020304" pitchFamily="18" charset="0"/>
              </a:rPr>
              <a:t>Preparation and handling of purified powders</a:t>
            </a:r>
            <a:endParaRPr kumimoji="1" lang="ja-JP" altLang="en-US" sz="3100" b="1" dirty="0">
              <a:latin typeface="Times New Roman" panose="02020603050405020304" pitchFamily="18" charset="0"/>
              <a:cs typeface="Times New Roman" panose="02020603050405020304" pitchFamily="18" charset="0"/>
            </a:endParaRPr>
          </a:p>
        </p:txBody>
      </p:sp>
      <p:sp>
        <p:nvSpPr>
          <p:cNvPr id="3" name="コンテンツ プレースホルダー 2"/>
          <p:cNvSpPr>
            <a:spLocks noGrp="1"/>
          </p:cNvSpPr>
          <p:nvPr>
            <p:ph idx="1"/>
          </p:nvPr>
        </p:nvSpPr>
        <p:spPr>
          <a:xfrm>
            <a:off x="467544" y="1196752"/>
            <a:ext cx="4320480" cy="3312368"/>
          </a:xfrm>
        </p:spPr>
        <p:txBody>
          <a:bodyPr>
            <a:noAutofit/>
          </a:bodyPr>
          <a:lstStyle/>
          <a:p>
            <a:pPr marL="0" indent="0" algn="just">
              <a:lnSpc>
                <a:spcPts val="2400"/>
              </a:lnSpc>
              <a:spcBef>
                <a:spcPts val="800"/>
              </a:spcBef>
              <a:buNone/>
            </a:pPr>
            <a:r>
              <a:rPr lang="en-US" altLang="ja-JP" sz="1900" b="1" dirty="0">
                <a:latin typeface="Times New Roman" panose="02020603050405020304" pitchFamily="18" charset="0"/>
                <a:cs typeface="Times New Roman" panose="02020603050405020304" pitchFamily="18" charset="0"/>
              </a:rPr>
              <a:t>Setup of </a:t>
            </a:r>
            <a:r>
              <a:rPr lang="en-US" altLang="ja-JP" sz="1900" b="1" dirty="0">
                <a:solidFill>
                  <a:schemeClr val="accent2"/>
                </a:solidFill>
                <a:latin typeface="Times New Roman" panose="02020603050405020304" pitchFamily="18" charset="0"/>
                <a:cs typeface="Times New Roman" panose="02020603050405020304" pitchFamily="18" charset="0"/>
              </a:rPr>
              <a:t>High-purity </a:t>
            </a:r>
            <a:r>
              <a:rPr kumimoji="1" lang="en-US" altLang="ja-JP" sz="1900" b="1" dirty="0">
                <a:solidFill>
                  <a:schemeClr val="accent2"/>
                </a:solidFill>
                <a:latin typeface="Times New Roman" panose="02020603050405020304" pitchFamily="18" charset="0"/>
                <a:cs typeface="Times New Roman" panose="02020603050405020304" pitchFamily="18" charset="0"/>
              </a:rPr>
              <a:t>glove box (GB) with vacuum chamber/furnace </a:t>
            </a:r>
            <a:r>
              <a:rPr lang="en-US" altLang="ja-JP" sz="1900" b="1" dirty="0">
                <a:latin typeface="Times New Roman" panose="02020603050405020304" pitchFamily="18" charset="0"/>
                <a:cs typeface="Times New Roman" panose="02020603050405020304" pitchFamily="18" charset="0"/>
              </a:rPr>
              <a:t>for handing highly pure powders without gaseous contaminations</a:t>
            </a:r>
            <a:endParaRPr kumimoji="1" lang="en-US" altLang="ja-JP" sz="1900" b="1" dirty="0">
              <a:latin typeface="Times New Roman" panose="02020603050405020304" pitchFamily="18" charset="0"/>
              <a:cs typeface="Times New Roman" panose="02020603050405020304" pitchFamily="18" charset="0"/>
            </a:endParaRPr>
          </a:p>
          <a:p>
            <a:pPr algn="just">
              <a:lnSpc>
                <a:spcPts val="2400"/>
              </a:lnSpc>
              <a:spcBef>
                <a:spcPts val="800"/>
              </a:spcBef>
            </a:pPr>
            <a:r>
              <a:rPr lang="en-US" altLang="ja-JP" sz="1900" b="1" dirty="0">
                <a:latin typeface="Times New Roman" panose="02020603050405020304" pitchFamily="18" charset="0"/>
                <a:cs typeface="Times New Roman" panose="02020603050405020304" pitchFamily="18" charset="0"/>
              </a:rPr>
              <a:t>P</a:t>
            </a:r>
            <a:r>
              <a:rPr kumimoji="1" lang="en-US" altLang="ja-JP" sz="1900" b="1" dirty="0">
                <a:latin typeface="Times New Roman" panose="02020603050405020304" pitchFamily="18" charset="0"/>
                <a:cs typeface="Times New Roman" panose="02020603050405020304" pitchFamily="18" charset="0"/>
              </a:rPr>
              <a:t>urification and (remote) handling of starting powders (</a:t>
            </a:r>
            <a:r>
              <a:rPr lang="en-US" altLang="ja-JP" sz="1900" b="1" dirty="0">
                <a:latin typeface="Times New Roman" panose="02020603050405020304" pitchFamily="18" charset="0"/>
                <a:cs typeface="Times New Roman" panose="02020603050405020304" pitchFamily="18" charset="0"/>
              </a:rPr>
              <a:t>W, </a:t>
            </a:r>
            <a:r>
              <a:rPr lang="en-US" altLang="ja-JP" sz="1900" b="1" dirty="0" err="1">
                <a:latin typeface="Times New Roman" panose="02020603050405020304" pitchFamily="18" charset="0"/>
                <a:cs typeface="Times New Roman" panose="02020603050405020304" pitchFamily="18" charset="0"/>
              </a:rPr>
              <a:t>TiCx</a:t>
            </a:r>
            <a:r>
              <a:rPr lang="en-US" altLang="ja-JP" sz="1900" b="1" dirty="0">
                <a:latin typeface="Times New Roman" panose="02020603050405020304" pitchFamily="18" charset="0"/>
                <a:cs typeface="Times New Roman" panose="02020603050405020304" pitchFamily="18" charset="0"/>
              </a:rPr>
              <a:t>,)</a:t>
            </a:r>
            <a:r>
              <a:rPr lang="ja-JP" altLang="en-US" sz="1900" b="1" dirty="0">
                <a:latin typeface="Times New Roman" panose="02020603050405020304" pitchFamily="18" charset="0"/>
                <a:cs typeface="Times New Roman" panose="02020603050405020304" pitchFamily="18" charset="0"/>
              </a:rPr>
              <a:t> </a:t>
            </a:r>
            <a:r>
              <a:rPr lang="en-US" altLang="ja-JP" sz="1900" b="1" dirty="0">
                <a:latin typeface="Times New Roman" panose="02020603050405020304" pitchFamily="18" charset="0"/>
                <a:cs typeface="Times New Roman" panose="02020603050405020304" pitchFamily="18" charset="0"/>
              </a:rPr>
              <a:t>and </a:t>
            </a:r>
            <a:r>
              <a:rPr lang="en-US" altLang="ja-JP" sz="1900" b="1" dirty="0" err="1">
                <a:latin typeface="Times New Roman" panose="02020603050405020304" pitchFamily="18" charset="0"/>
                <a:cs typeface="Times New Roman" panose="02020603050405020304" pitchFamily="18" charset="0"/>
              </a:rPr>
              <a:t>MAed</a:t>
            </a:r>
            <a:r>
              <a:rPr lang="en-US" altLang="ja-JP" sz="1900" b="1" dirty="0">
                <a:latin typeface="Times New Roman" panose="02020603050405020304" pitchFamily="18" charset="0"/>
                <a:cs typeface="Times New Roman" panose="02020603050405020304" pitchFamily="18" charset="0"/>
              </a:rPr>
              <a:t> powders (W-</a:t>
            </a:r>
            <a:r>
              <a:rPr lang="en-US" altLang="ja-JP" sz="1900" b="1" dirty="0" err="1">
                <a:latin typeface="Times New Roman" panose="02020603050405020304" pitchFamily="18" charset="0"/>
                <a:cs typeface="Times New Roman" panose="02020603050405020304" pitchFamily="18" charset="0"/>
              </a:rPr>
              <a:t>Ti</a:t>
            </a:r>
            <a:r>
              <a:rPr lang="en-US" altLang="ja-JP" sz="1900" b="1" dirty="0">
                <a:latin typeface="Times New Roman" panose="02020603050405020304" pitchFamily="18" charset="0"/>
                <a:cs typeface="Times New Roman" panose="02020603050405020304" pitchFamily="18" charset="0"/>
              </a:rPr>
              <a:t>-C)</a:t>
            </a:r>
          </a:p>
          <a:p>
            <a:pPr algn="just">
              <a:lnSpc>
                <a:spcPts val="2400"/>
              </a:lnSpc>
              <a:spcBef>
                <a:spcPts val="800"/>
              </a:spcBef>
            </a:pPr>
            <a:r>
              <a:rPr lang="en-US" altLang="ja-JP" sz="1900" b="1" dirty="0">
                <a:latin typeface="Times New Roman" panose="02020603050405020304" pitchFamily="18" charset="0"/>
                <a:cs typeface="Times New Roman" panose="02020603050405020304" pitchFamily="18" charset="0"/>
              </a:rPr>
              <a:t>Fully degassing of MA vessels and balls, HIP capsule etc. before use</a:t>
            </a:r>
          </a:p>
          <a:p>
            <a:pPr marL="0" indent="0" algn="just">
              <a:spcBef>
                <a:spcPts val="800"/>
              </a:spcBef>
              <a:buNone/>
            </a:pPr>
            <a:endParaRPr lang="en-US" altLang="ja-JP" sz="2000" b="1" dirty="0">
              <a:latin typeface="Times New Roman" panose="02020603050405020304" pitchFamily="18" charset="0"/>
              <a:cs typeface="Times New Roman" panose="02020603050405020304" pitchFamily="18" charset="0"/>
            </a:endParaRPr>
          </a:p>
        </p:txBody>
      </p:sp>
      <p:pic>
        <p:nvPicPr>
          <p:cNvPr id="5" name="図 4">
            <a:extLst>
              <a:ext uri="{FF2B5EF4-FFF2-40B4-BE49-F238E27FC236}">
                <a16:creationId xmlns:a16="http://schemas.microsoft.com/office/drawing/2014/main" id="{636A0042-4D88-49E7-AC1B-7266FADB9EBA}"/>
              </a:ext>
            </a:extLst>
          </p:cNvPr>
          <p:cNvPicPr/>
          <p:nvPr/>
        </p:nvPicPr>
        <p:blipFill rotWithShape="1">
          <a:blip r:embed="rId3" cstate="print">
            <a:extLst>
              <a:ext uri="{28A0092B-C50C-407E-A947-70E740481C1C}">
                <a14:useLocalDpi xmlns:a14="http://schemas.microsoft.com/office/drawing/2010/main" val="0"/>
              </a:ext>
            </a:extLst>
          </a:blip>
          <a:srcRect t="-737"/>
          <a:stretch/>
        </p:blipFill>
        <p:spPr>
          <a:xfrm>
            <a:off x="5306647" y="2608962"/>
            <a:ext cx="3127341" cy="2095772"/>
          </a:xfrm>
          <a:prstGeom prst="rect">
            <a:avLst/>
          </a:prstGeom>
        </p:spPr>
      </p:pic>
      <p:graphicFrame>
        <p:nvGraphicFramePr>
          <p:cNvPr id="6" name="表 5"/>
          <p:cNvGraphicFramePr>
            <a:graphicFrameLocks noGrp="1"/>
          </p:cNvGraphicFramePr>
          <p:nvPr/>
        </p:nvGraphicFramePr>
        <p:xfrm>
          <a:off x="251520" y="4875201"/>
          <a:ext cx="8435280" cy="1371600"/>
        </p:xfrm>
        <a:graphic>
          <a:graphicData uri="http://schemas.openxmlformats.org/drawingml/2006/table">
            <a:tbl>
              <a:tblPr firstRow="1" bandRow="1">
                <a:tableStyleId>{5940675A-B579-460E-94D1-54222C63F5DA}</a:tableStyleId>
              </a:tblPr>
              <a:tblGrid>
                <a:gridCol w="1612427">
                  <a:extLst>
                    <a:ext uri="{9D8B030D-6E8A-4147-A177-3AD203B41FA5}">
                      <a16:colId xmlns:a16="http://schemas.microsoft.com/office/drawing/2014/main" val="20000"/>
                    </a:ext>
                  </a:extLst>
                </a:gridCol>
                <a:gridCol w="914972">
                  <a:extLst>
                    <a:ext uri="{9D8B030D-6E8A-4147-A177-3AD203B41FA5}">
                      <a16:colId xmlns:a16="http://schemas.microsoft.com/office/drawing/2014/main" val="20001"/>
                    </a:ext>
                  </a:extLst>
                </a:gridCol>
                <a:gridCol w="1037872">
                  <a:extLst>
                    <a:ext uri="{9D8B030D-6E8A-4147-A177-3AD203B41FA5}">
                      <a16:colId xmlns:a16="http://schemas.microsoft.com/office/drawing/2014/main" val="20002"/>
                    </a:ext>
                  </a:extLst>
                </a:gridCol>
                <a:gridCol w="1117707">
                  <a:extLst>
                    <a:ext uri="{9D8B030D-6E8A-4147-A177-3AD203B41FA5}">
                      <a16:colId xmlns:a16="http://schemas.microsoft.com/office/drawing/2014/main" val="20003"/>
                    </a:ext>
                  </a:extLst>
                </a:gridCol>
                <a:gridCol w="1197214">
                  <a:extLst>
                    <a:ext uri="{9D8B030D-6E8A-4147-A177-3AD203B41FA5}">
                      <a16:colId xmlns:a16="http://schemas.microsoft.com/office/drawing/2014/main" val="20004"/>
                    </a:ext>
                  </a:extLst>
                </a:gridCol>
                <a:gridCol w="1277544">
                  <a:extLst>
                    <a:ext uri="{9D8B030D-6E8A-4147-A177-3AD203B41FA5}">
                      <a16:colId xmlns:a16="http://schemas.microsoft.com/office/drawing/2014/main" val="20005"/>
                    </a:ext>
                  </a:extLst>
                </a:gridCol>
                <a:gridCol w="1277544">
                  <a:extLst>
                    <a:ext uri="{9D8B030D-6E8A-4147-A177-3AD203B41FA5}">
                      <a16:colId xmlns:a16="http://schemas.microsoft.com/office/drawing/2014/main" val="20006"/>
                    </a:ext>
                  </a:extLst>
                </a:gridCol>
              </a:tblGrid>
              <a:tr h="328427">
                <a:tc>
                  <a:txBody>
                    <a:bodyPr/>
                    <a:lstStyle/>
                    <a:p>
                      <a:pPr algn="ctr"/>
                      <a:endParaRPr kumimoji="1" lang="ja-JP" altLang="en-US" sz="1800" b="1" dirty="0">
                        <a:latin typeface="Times New Roman" panose="02020603050405020304" pitchFamily="18" charset="0"/>
                        <a:cs typeface="Times New Roman" panose="02020603050405020304" pitchFamily="18" charset="0"/>
                      </a:endParaRPr>
                    </a:p>
                  </a:txBody>
                  <a:tcPr/>
                </a:tc>
                <a:tc gridSpan="3">
                  <a:txBody>
                    <a:bodyPr/>
                    <a:lstStyle/>
                    <a:p>
                      <a:pPr algn="ctr"/>
                      <a:r>
                        <a:rPr lang="en-US" altLang="ja-JP" sz="1800" b="1" dirty="0">
                          <a:latin typeface="Times New Roman" panose="02020603050405020304" pitchFamily="18" charset="0"/>
                          <a:cs typeface="Times New Roman" panose="02020603050405020304" pitchFamily="18" charset="0"/>
                        </a:rPr>
                        <a:t>High-Purity GB, KEK/MTC</a:t>
                      </a:r>
                      <a:endParaRPr lang="ja-JP" altLang="en-US" sz="1800" b="1" dirty="0">
                        <a:latin typeface="Times New Roman" panose="02020603050405020304" pitchFamily="18" charset="0"/>
                        <a:cs typeface="Times New Roman" panose="02020603050405020304" pitchFamily="18" charset="0"/>
                      </a:endParaRPr>
                    </a:p>
                  </a:txBody>
                  <a:tcPr/>
                </a:tc>
                <a:tc hMerge="1">
                  <a:txBody>
                    <a:bodyPr/>
                    <a:lstStyle/>
                    <a:p>
                      <a:endParaRPr lang="ja-JP" altLang="en-US" dirty="0"/>
                    </a:p>
                  </a:txBody>
                  <a:tcPr/>
                </a:tc>
                <a:tc hMerge="1">
                  <a:txBody>
                    <a:bodyPr/>
                    <a:lstStyle/>
                    <a:p>
                      <a:endParaRPr lang="ja-JP" altLang="en-US" dirty="0"/>
                    </a:p>
                  </a:txBody>
                  <a:tcPr/>
                </a:tc>
                <a:tc gridSpan="3">
                  <a:txBody>
                    <a:bodyPr/>
                    <a:lstStyle/>
                    <a:p>
                      <a:pPr algn="ctr"/>
                      <a:r>
                        <a:rPr kumimoji="1" lang="en-US" altLang="ja-JP" sz="1800" b="1" dirty="0">
                          <a:latin typeface="Times New Roman" panose="02020603050405020304" pitchFamily="18" charset="0"/>
                          <a:cs typeface="Times New Roman" panose="02020603050405020304" pitchFamily="18" charset="0"/>
                        </a:rPr>
                        <a:t>Typical GB, KEK/NIFS</a:t>
                      </a:r>
                      <a:endParaRPr kumimoji="1" lang="ja-JP" altLang="en-US" sz="1800" b="1" dirty="0">
                        <a:latin typeface="Times New Roman" panose="02020603050405020304" pitchFamily="18" charset="0"/>
                        <a:cs typeface="Times New Roman" panose="02020603050405020304" pitchFamily="18" charset="0"/>
                      </a:endParaRPr>
                    </a:p>
                  </a:txBody>
                  <a:tcPr/>
                </a:tc>
                <a:tc hMerge="1">
                  <a:txBody>
                    <a:bodyPr/>
                    <a:lstStyle/>
                    <a:p>
                      <a:pPr algn="ctr"/>
                      <a:endParaRPr kumimoji="1" lang="ja-JP" altLang="en-US" b="1" dirty="0">
                        <a:latin typeface="Times New Roman" panose="02020603050405020304" pitchFamily="18" charset="0"/>
                        <a:cs typeface="Times New Roman" panose="02020603050405020304" pitchFamily="18" charset="0"/>
                      </a:endParaRPr>
                    </a:p>
                  </a:txBody>
                  <a:tcPr/>
                </a:tc>
                <a:tc hMerge="1">
                  <a:txBody>
                    <a:bodyPr/>
                    <a:lstStyle/>
                    <a:p>
                      <a:pPr algn="ctr"/>
                      <a:endParaRPr kumimoji="1" lang="ja-JP" altLang="en-US"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28427">
                <a:tc>
                  <a:txBody>
                    <a:bodyPr/>
                    <a:lstStyle/>
                    <a:p>
                      <a:pPr algn="ctr"/>
                      <a:r>
                        <a:rPr kumimoji="1" lang="en-US" altLang="ja-JP" sz="1800" b="1" dirty="0">
                          <a:latin typeface="Times New Roman" panose="02020603050405020304" pitchFamily="18" charset="0"/>
                          <a:cs typeface="Times New Roman" panose="02020603050405020304" pitchFamily="18" charset="0"/>
                        </a:rPr>
                        <a:t>Impurity</a:t>
                      </a:r>
                      <a:endParaRPr kumimoji="1" lang="ja-JP" altLang="en-US" sz="18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800" b="1" dirty="0">
                          <a:latin typeface="Times New Roman" panose="02020603050405020304" pitchFamily="18" charset="0"/>
                          <a:cs typeface="Times New Roman" panose="02020603050405020304" pitchFamily="18" charset="0"/>
                        </a:rPr>
                        <a:t>O</a:t>
                      </a:r>
                      <a:endParaRPr kumimoji="1" lang="ja-JP" altLang="en-US" sz="1800" b="1" dirty="0">
                        <a:latin typeface="Times New Roman" panose="02020603050405020304" pitchFamily="18" charset="0"/>
                        <a:cs typeface="Times New Roman" panose="02020603050405020304" pitchFamily="18" charset="0"/>
                      </a:endParaRPr>
                    </a:p>
                  </a:txBody>
                  <a:tcPr>
                    <a:solidFill>
                      <a:schemeClr val="accent2">
                        <a:lumMod val="20000"/>
                        <a:lumOff val="80000"/>
                      </a:schemeClr>
                    </a:solidFill>
                  </a:tcPr>
                </a:tc>
                <a:tc>
                  <a:txBody>
                    <a:bodyPr/>
                    <a:lstStyle/>
                    <a:p>
                      <a:pPr algn="ctr"/>
                      <a:r>
                        <a:rPr kumimoji="1" lang="en-US" altLang="ja-JP" sz="1800" b="1" dirty="0">
                          <a:latin typeface="Times New Roman" panose="02020603050405020304" pitchFamily="18" charset="0"/>
                          <a:cs typeface="Times New Roman" panose="02020603050405020304" pitchFamily="18" charset="0"/>
                        </a:rPr>
                        <a:t>N</a:t>
                      </a:r>
                      <a:endParaRPr kumimoji="1" lang="ja-JP" altLang="en-US" sz="1800" b="1" dirty="0">
                        <a:latin typeface="Times New Roman" panose="02020603050405020304" pitchFamily="18" charset="0"/>
                        <a:cs typeface="Times New Roman" panose="02020603050405020304" pitchFamily="18" charset="0"/>
                      </a:endParaRPr>
                    </a:p>
                  </a:txBody>
                  <a:tcPr>
                    <a:solidFill>
                      <a:schemeClr val="accent2">
                        <a:lumMod val="20000"/>
                        <a:lumOff val="80000"/>
                      </a:schemeClr>
                    </a:solidFill>
                  </a:tcPr>
                </a:tc>
                <a:tc>
                  <a:txBody>
                    <a:bodyPr/>
                    <a:lstStyle/>
                    <a:p>
                      <a:pPr algn="ctr"/>
                      <a:r>
                        <a:rPr kumimoji="1" lang="en-US" altLang="ja-JP" sz="1800" b="1" dirty="0">
                          <a:latin typeface="Times New Roman" panose="02020603050405020304" pitchFamily="18" charset="0"/>
                          <a:cs typeface="Times New Roman" panose="02020603050405020304" pitchFamily="18" charset="0"/>
                        </a:rPr>
                        <a:t>Mo</a:t>
                      </a:r>
                      <a:endParaRPr kumimoji="1" lang="ja-JP" altLang="en-US" sz="1800" b="1" dirty="0">
                        <a:latin typeface="Times New Roman" panose="02020603050405020304" pitchFamily="18" charset="0"/>
                        <a:cs typeface="Times New Roman" panose="02020603050405020304" pitchFamily="18" charset="0"/>
                      </a:endParaRPr>
                    </a:p>
                  </a:txBody>
                  <a:tcPr>
                    <a:solidFill>
                      <a:schemeClr val="accent2">
                        <a:lumMod val="20000"/>
                        <a:lumOff val="80000"/>
                      </a:schemeClr>
                    </a:solidFill>
                  </a:tcPr>
                </a:tc>
                <a:tc>
                  <a:txBody>
                    <a:bodyPr/>
                    <a:lstStyle/>
                    <a:p>
                      <a:pPr algn="ctr"/>
                      <a:r>
                        <a:rPr kumimoji="1" lang="en-US" altLang="ja-JP" sz="1800" b="1" dirty="0">
                          <a:latin typeface="Times New Roman" panose="02020603050405020304" pitchFamily="18" charset="0"/>
                          <a:cs typeface="Times New Roman" panose="02020603050405020304" pitchFamily="18" charset="0"/>
                        </a:rPr>
                        <a:t>O</a:t>
                      </a:r>
                      <a:endParaRPr kumimoji="1" lang="ja-JP" altLang="en-US" sz="1800" b="1" dirty="0">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pPr algn="ctr"/>
                      <a:r>
                        <a:rPr kumimoji="1" lang="en-US" altLang="ja-JP" sz="1800" b="1" dirty="0">
                          <a:latin typeface="Times New Roman" panose="02020603050405020304" pitchFamily="18" charset="0"/>
                          <a:cs typeface="Times New Roman" panose="02020603050405020304" pitchFamily="18" charset="0"/>
                        </a:rPr>
                        <a:t>N</a:t>
                      </a:r>
                      <a:endParaRPr kumimoji="1" lang="ja-JP" altLang="en-US" sz="1800" b="1" dirty="0">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pPr algn="ctr"/>
                      <a:r>
                        <a:rPr kumimoji="1" lang="en-US" altLang="ja-JP" sz="1800" b="1" dirty="0">
                          <a:latin typeface="Times New Roman" panose="02020603050405020304" pitchFamily="18" charset="0"/>
                          <a:cs typeface="Times New Roman" panose="02020603050405020304" pitchFamily="18" charset="0"/>
                        </a:rPr>
                        <a:t>Mo</a:t>
                      </a:r>
                      <a:endParaRPr kumimoji="1" lang="ja-JP" altLang="en-US" sz="1800" b="1" dirty="0">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extLst>
                  <a:ext uri="{0D108BD9-81ED-4DB2-BD59-A6C34878D82A}">
                    <a16:rowId xmlns:a16="http://schemas.microsoft.com/office/drawing/2014/main" val="10001"/>
                  </a:ext>
                </a:extLst>
              </a:tr>
              <a:tr h="56728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800" b="1" dirty="0">
                          <a:latin typeface="Times New Roman" panose="02020603050405020304" pitchFamily="18" charset="0"/>
                          <a:cs typeface="Times New Roman" panose="02020603050405020304" pitchFamily="18" charset="0"/>
                        </a:rPr>
                        <a:t>Content</a:t>
                      </a:r>
                      <a:r>
                        <a:rPr lang="en-US" altLang="ja-JP" sz="1800" b="1" baseline="0" dirty="0">
                          <a:latin typeface="Times New Roman" panose="02020603050405020304" pitchFamily="18" charset="0"/>
                          <a:cs typeface="Times New Roman" panose="02020603050405020304" pitchFamily="18" charset="0"/>
                        </a:rPr>
                        <a:t> (</a:t>
                      </a:r>
                      <a:r>
                        <a:rPr lang="en-US" altLang="ja-JP" sz="1800" b="1" baseline="0" dirty="0" err="1">
                          <a:latin typeface="Times New Roman" panose="02020603050405020304" pitchFamily="18" charset="0"/>
                          <a:cs typeface="Times New Roman" panose="02020603050405020304" pitchFamily="18" charset="0"/>
                        </a:rPr>
                        <a:t>wt</a:t>
                      </a:r>
                      <a:r>
                        <a:rPr lang="en-US" altLang="ja-JP" sz="1800" b="1" baseline="0" dirty="0">
                          <a:latin typeface="Times New Roman" panose="02020603050405020304" pitchFamily="18" charset="0"/>
                          <a:cs typeface="Times New Roman" panose="02020603050405020304" pitchFamily="18" charset="0"/>
                        </a:rPr>
                        <a:t>%)</a:t>
                      </a:r>
                      <a:endParaRPr lang="en-US" altLang="ja-JP" sz="1800"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sz="1800" b="1" dirty="0">
                          <a:latin typeface="Times New Roman" panose="02020603050405020304" pitchFamily="18" charset="0"/>
                          <a:cs typeface="Times New Roman" panose="02020603050405020304" pitchFamily="18" charset="0"/>
                        </a:rPr>
                        <a:t>0.091</a:t>
                      </a:r>
                      <a:endParaRPr kumimoji="1" lang="ja-JP" altLang="en-US" sz="1800" b="1"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800" b="1" dirty="0">
                          <a:latin typeface="Times New Roman" panose="02020603050405020304" pitchFamily="18" charset="0"/>
                          <a:cs typeface="Times New Roman" panose="02020603050405020304" pitchFamily="18" charset="0"/>
                        </a:rPr>
                        <a:t>0.009</a:t>
                      </a:r>
                      <a:endParaRPr kumimoji="1" lang="ja-JP" altLang="en-US" sz="1800" b="1"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800" b="1" dirty="0">
                          <a:latin typeface="Times New Roman" panose="02020603050405020304" pitchFamily="18" charset="0"/>
                          <a:cs typeface="Times New Roman" panose="02020603050405020304" pitchFamily="18" charset="0"/>
                        </a:rPr>
                        <a:t>1.98</a:t>
                      </a:r>
                      <a:endParaRPr kumimoji="1" lang="ja-JP" altLang="en-US" sz="1800" b="1"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800" b="1" dirty="0">
                          <a:latin typeface="Times New Roman" panose="02020603050405020304" pitchFamily="18" charset="0"/>
                          <a:cs typeface="Times New Roman" panose="02020603050405020304" pitchFamily="18" charset="0"/>
                        </a:rPr>
                        <a:t>1.0</a:t>
                      </a:r>
                      <a:endParaRPr kumimoji="1" lang="ja-JP" altLang="en-US" sz="1800" b="1"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800" b="1" dirty="0">
                          <a:latin typeface="Times New Roman" panose="02020603050405020304" pitchFamily="18" charset="0"/>
                          <a:cs typeface="Times New Roman" panose="02020603050405020304" pitchFamily="18" charset="0"/>
                        </a:rPr>
                        <a:t>0.18</a:t>
                      </a:r>
                      <a:endParaRPr kumimoji="1" lang="ja-JP" altLang="en-US" sz="1800" b="1"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800" b="1" dirty="0">
                          <a:latin typeface="Times New Roman" panose="02020603050405020304" pitchFamily="18" charset="0"/>
                          <a:cs typeface="Times New Roman" panose="02020603050405020304" pitchFamily="18" charset="0"/>
                        </a:rPr>
                        <a:t>1.25</a:t>
                      </a:r>
                      <a:endParaRPr kumimoji="1" lang="ja-JP" altLang="en-US" sz="1800" b="1"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2"/>
                  </a:ext>
                </a:extLst>
              </a:tr>
            </a:tbl>
          </a:graphicData>
        </a:graphic>
      </p:graphicFrame>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5" y="1197160"/>
            <a:ext cx="1794263" cy="1372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6" y="1404827"/>
            <a:ext cx="1444396" cy="10880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テキスト ボックス 9"/>
          <p:cNvSpPr txBox="1"/>
          <p:nvPr/>
        </p:nvSpPr>
        <p:spPr>
          <a:xfrm>
            <a:off x="7948190" y="1509477"/>
            <a:ext cx="1160314" cy="784830"/>
          </a:xfrm>
          <a:prstGeom prst="rect">
            <a:avLst/>
          </a:prstGeom>
          <a:solidFill>
            <a:schemeClr val="bg1"/>
          </a:solid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en-US" altLang="ja-JP" sz="15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Powders in Ta boat for purification</a:t>
            </a:r>
            <a:endParaRPr kumimoji="1" lang="ja-JP" altLang="en-US" sz="15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cxnSp>
        <p:nvCxnSpPr>
          <p:cNvPr id="13" name="直線矢印コネクタ 12"/>
          <p:cNvCxnSpPr>
            <a:cxnSpLocks/>
          </p:cNvCxnSpPr>
          <p:nvPr/>
        </p:nvCxnSpPr>
        <p:spPr>
          <a:xfrm>
            <a:off x="4788024" y="1844824"/>
            <a:ext cx="512685" cy="97032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350558" y="4451414"/>
            <a:ext cx="455445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Comparison of impurity content in </a:t>
            </a:r>
            <a:r>
              <a:rPr kumimoji="1" lang="en-US" altLang="ja-JP" sz="1600" b="1"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MAed</a:t>
            </a: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powder</a:t>
            </a:r>
            <a:endParaRPr kumimoji="1" lang="ja-JP" altLang="en-US"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7" name="矢印: 右 6">
            <a:extLst>
              <a:ext uri="{FF2B5EF4-FFF2-40B4-BE49-F238E27FC236}">
                <a16:creationId xmlns:a16="http://schemas.microsoft.com/office/drawing/2014/main" id="{CF7EB5C3-048B-4D33-9E6F-FC615F2992D0}"/>
              </a:ext>
            </a:extLst>
          </p:cNvPr>
          <p:cNvSpPr/>
          <p:nvPr/>
        </p:nvSpPr>
        <p:spPr>
          <a:xfrm flipH="1">
            <a:off x="4752019" y="5817488"/>
            <a:ext cx="324036" cy="264544"/>
          </a:xfrm>
          <a:prstGeom prst="rightArrow">
            <a:avLst/>
          </a:prstGeom>
          <a:solidFill>
            <a:srgbClr val="FF3399"/>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9" name="スライド番号プレースホルダー 8">
            <a:extLst>
              <a:ext uri="{FF2B5EF4-FFF2-40B4-BE49-F238E27FC236}">
                <a16:creationId xmlns:a16="http://schemas.microsoft.com/office/drawing/2014/main" id="{73847EFA-9BF6-4C74-9F2F-E6ED2D815EDB}"/>
              </a:ext>
            </a:extLst>
          </p:cNvPr>
          <p:cNvSpPr>
            <a:spLocks noGrp="1"/>
          </p:cNvSpPr>
          <p:nvPr>
            <p:ph type="sldNum" sz="quarter" idx="12"/>
          </p:nvPr>
        </p:nvSpPr>
        <p:spPr/>
        <p:txBody>
          <a:bodyPr/>
          <a:lstStyle/>
          <a:p>
            <a:fld id="{98920262-1562-461F-8061-710B2597574C}" type="slidenum">
              <a:rPr kumimoji="1" lang="ja-JP" altLang="en-US" smtClean="0"/>
              <a:t>36</a:t>
            </a:fld>
            <a:endParaRPr kumimoji="1" lang="ja-JP" altLang="en-US"/>
          </a:p>
        </p:txBody>
      </p:sp>
    </p:spTree>
    <p:extLst>
      <p:ext uri="{BB962C8B-B14F-4D97-AF65-F5344CB8AC3E}">
        <p14:creationId xmlns:p14="http://schemas.microsoft.com/office/powerpoint/2010/main" val="15595103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16632"/>
            <a:ext cx="8219256" cy="922114"/>
          </a:xfrm>
        </p:spPr>
        <p:txBody>
          <a:bodyPr>
            <a:normAutofit fontScale="90000"/>
          </a:bodyPr>
          <a:lstStyle/>
          <a:p>
            <a:r>
              <a:rPr kumimoji="1" lang="en-US" altLang="ja-JP" sz="4000" b="1" dirty="0">
                <a:latin typeface="Times New Roman" panose="02020603050405020304" pitchFamily="18" charset="0"/>
                <a:cs typeface="Times New Roman" panose="02020603050405020304" pitchFamily="18" charset="0"/>
              </a:rPr>
              <a:t>Current status of W development (2)</a:t>
            </a:r>
            <a:br>
              <a:rPr kumimoji="1" lang="en-US" altLang="ja-JP" sz="4000" b="1" dirty="0">
                <a:latin typeface="Times New Roman" panose="02020603050405020304" pitchFamily="18" charset="0"/>
                <a:cs typeface="Times New Roman" panose="02020603050405020304" pitchFamily="18" charset="0"/>
              </a:rPr>
            </a:br>
            <a:r>
              <a:rPr lang="en-US" altLang="ja-JP" sz="3100" b="1" dirty="0">
                <a:latin typeface="Times New Roman" panose="02020603050405020304" pitchFamily="18" charset="0"/>
                <a:cs typeface="Times New Roman" panose="02020603050405020304" pitchFamily="18" charset="0"/>
              </a:rPr>
              <a:t>Mechanical</a:t>
            </a:r>
            <a:r>
              <a:rPr lang="ja-JP" altLang="en-US" sz="3100" b="1" dirty="0">
                <a:latin typeface="Times New Roman" panose="02020603050405020304" pitchFamily="18" charset="0"/>
                <a:cs typeface="Times New Roman" panose="02020603050405020304" pitchFamily="18" charset="0"/>
              </a:rPr>
              <a:t> </a:t>
            </a:r>
            <a:r>
              <a:rPr lang="en-US" altLang="ja-JP" sz="3100" b="1" dirty="0">
                <a:latin typeface="Times New Roman" panose="02020603050405020304" pitchFamily="18" charset="0"/>
                <a:cs typeface="Times New Roman" panose="02020603050405020304" pitchFamily="18" charset="0"/>
              </a:rPr>
              <a:t>Alloying (MA) in </a:t>
            </a:r>
            <a:r>
              <a:rPr lang="en-US" altLang="ja-JP" sz="3100" b="1" i="1" dirty="0">
                <a:latin typeface="Times New Roman" panose="02020603050405020304" pitchFamily="18" charset="0"/>
                <a:cs typeface="Times New Roman" panose="02020603050405020304" pitchFamily="18" charset="0"/>
              </a:rPr>
              <a:t>vacuum</a:t>
            </a:r>
            <a:endParaRPr kumimoji="1" lang="ja-JP" altLang="en-US" sz="3100" b="1" i="1" dirty="0">
              <a:latin typeface="Times New Roman" panose="02020603050405020304" pitchFamily="18" charset="0"/>
              <a:cs typeface="Times New Roman" panose="02020603050405020304" pitchFamily="18" charset="0"/>
            </a:endParaRPr>
          </a:p>
        </p:txBody>
      </p:sp>
      <p:sp>
        <p:nvSpPr>
          <p:cNvPr id="3" name="コンテンツ プレースホルダー 2"/>
          <p:cNvSpPr>
            <a:spLocks noGrp="1"/>
          </p:cNvSpPr>
          <p:nvPr>
            <p:ph idx="1"/>
          </p:nvPr>
        </p:nvSpPr>
        <p:spPr>
          <a:xfrm>
            <a:off x="517117" y="2638253"/>
            <a:ext cx="5752720" cy="1024314"/>
          </a:xfrm>
        </p:spPr>
        <p:txBody>
          <a:bodyPr>
            <a:noAutofit/>
          </a:bodyPr>
          <a:lstStyle/>
          <a:p>
            <a:pPr algn="just">
              <a:lnSpc>
                <a:spcPts val="2300"/>
              </a:lnSpc>
              <a:buFont typeface="Wingdings" panose="05000000000000000000" pitchFamily="2" charset="2"/>
              <a:buChar char="Ø"/>
            </a:pPr>
            <a:r>
              <a:rPr lang="en-US" altLang="ja-JP" sz="1900" b="1" dirty="0">
                <a:latin typeface="Times New Roman" panose="02020603050405020304" pitchFamily="18" charset="0"/>
                <a:cs typeface="Times New Roman" panose="02020603050405020304" pitchFamily="18" charset="0"/>
              </a:rPr>
              <a:t>Setup of </a:t>
            </a:r>
            <a:r>
              <a:rPr lang="en-US" altLang="ja-JP" sz="1900" b="1" dirty="0">
                <a:solidFill>
                  <a:srgbClr val="CC3300"/>
                </a:solidFill>
                <a:latin typeface="Times New Roman" panose="02020603050405020304" pitchFamily="18" charset="0"/>
                <a:cs typeface="Times New Roman" panose="02020603050405020304" pitchFamily="18" charset="0"/>
              </a:rPr>
              <a:t>3MPDA high energy ball mill with cooling system (~ -20ºC) </a:t>
            </a:r>
            <a:r>
              <a:rPr lang="en-US" altLang="ja-JP" sz="1900" b="1" dirty="0">
                <a:latin typeface="Times New Roman" panose="02020603050405020304" pitchFamily="18" charset="0"/>
                <a:cs typeface="Times New Roman" panose="02020603050405020304" pitchFamily="18" charset="0"/>
              </a:rPr>
              <a:t>to prevent strong adhesion of </a:t>
            </a:r>
            <a:r>
              <a:rPr lang="en-US" altLang="ja-JP" sz="1900" b="1" dirty="0" err="1">
                <a:latin typeface="Times New Roman" panose="02020603050405020304" pitchFamily="18" charset="0"/>
                <a:cs typeface="Times New Roman" panose="02020603050405020304" pitchFamily="18" charset="0"/>
              </a:rPr>
              <a:t>MAed</a:t>
            </a:r>
            <a:r>
              <a:rPr lang="en-US" altLang="ja-JP" sz="1900" b="1" dirty="0">
                <a:latin typeface="Times New Roman" panose="02020603050405020304" pitchFamily="18" charset="0"/>
                <a:cs typeface="Times New Roman" panose="02020603050405020304" pitchFamily="18" charset="0"/>
              </a:rPr>
              <a:t> powder to the vessel inner walls</a:t>
            </a:r>
          </a:p>
        </p:txBody>
      </p:sp>
      <p:sp>
        <p:nvSpPr>
          <p:cNvPr id="7" name="下矢印 6"/>
          <p:cNvSpPr/>
          <p:nvPr/>
        </p:nvSpPr>
        <p:spPr>
          <a:xfrm>
            <a:off x="2605102" y="4606031"/>
            <a:ext cx="360040" cy="21602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pic>
        <p:nvPicPr>
          <p:cNvPr id="9" name="図 8">
            <a:extLst>
              <a:ext uri="{FF2B5EF4-FFF2-40B4-BE49-F238E27FC236}">
                <a16:creationId xmlns:a16="http://schemas.microsoft.com/office/drawing/2014/main" id="{A7B96739-7D90-4ED2-AB21-2735B5AEC246}"/>
              </a:ext>
            </a:extLst>
          </p:cNvPr>
          <p:cNvPicPr>
            <a:picLocks noChangeAspect="1"/>
          </p:cNvPicPr>
          <p:nvPr/>
        </p:nvPicPr>
        <p:blipFill rotWithShape="1">
          <a:blip r:embed="rId3">
            <a:extLst>
              <a:ext uri="{28A0092B-C50C-407E-A947-70E740481C1C}">
                <a14:useLocalDpi xmlns:a14="http://schemas.microsoft.com/office/drawing/2010/main" val="0"/>
              </a:ext>
            </a:extLst>
          </a:blip>
          <a:srcRect r="28330" b="38018"/>
          <a:stretch/>
        </p:blipFill>
        <p:spPr>
          <a:xfrm rot="16200000">
            <a:off x="1301366" y="3485741"/>
            <a:ext cx="2229349" cy="3430236"/>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4188" y="1116942"/>
            <a:ext cx="2170778" cy="2162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正方形/長方形 9"/>
          <p:cNvSpPr/>
          <p:nvPr/>
        </p:nvSpPr>
        <p:spPr>
          <a:xfrm>
            <a:off x="755576" y="1159682"/>
            <a:ext cx="5536694" cy="665631"/>
          </a:xfrm>
          <a:prstGeom prst="rect">
            <a:avLst/>
          </a:prstGeom>
          <a:ln w="28575">
            <a:noFill/>
          </a:ln>
        </p:spPr>
        <p:txBody>
          <a:bodyPr wrap="square">
            <a:spAutoFit/>
          </a:bodyPr>
          <a:lstStyle/>
          <a:p>
            <a:pPr marL="0" marR="0" lvl="0" indent="0" algn="just" defTabSz="914400" rtl="0" eaLnBrk="1" fontAlgn="auto" latinLnBrk="0" hangingPunct="1">
              <a:lnSpc>
                <a:spcPts val="2300"/>
              </a:lnSpc>
              <a:spcBef>
                <a:spcPts val="600"/>
              </a:spcBef>
              <a:spcAft>
                <a:spcPts val="0"/>
              </a:spcAft>
              <a:buClrTx/>
              <a:buSzTx/>
              <a:buFontTx/>
              <a:buNone/>
              <a:tabLst/>
              <a:defRPr/>
            </a:pPr>
            <a:r>
              <a:rPr kumimoji="1" lang="en-US" altLang="ja-JP" sz="1900" b="1" i="0" u="none" strike="noStrike" kern="1200" cap="none" spc="0" normalizeH="0" baseline="0" noProof="0" dirty="0">
                <a:ln>
                  <a:noFill/>
                </a:ln>
                <a:solidFill>
                  <a:prstClr val="black"/>
                </a:solidFill>
                <a:effectLst/>
                <a:uLnTx/>
                <a:uFillTx/>
                <a:latin typeface="Times New Roman" pitchFamily="18" charset="0"/>
                <a:ea typeface="HG丸ｺﾞｼｯｸM-PRO" pitchFamily="50" charset="-128"/>
                <a:cs typeface="Times New Roman" pitchFamily="18" charset="0"/>
              </a:rPr>
              <a:t>MA: Introduction of ultrafine grains (~20 nm) and alloying by using high energy ball milling</a:t>
            </a:r>
          </a:p>
        </p:txBody>
      </p:sp>
      <p:sp>
        <p:nvSpPr>
          <p:cNvPr id="11" name="テキスト ボックス 10"/>
          <p:cNvSpPr txBox="1"/>
          <p:nvPr/>
        </p:nvSpPr>
        <p:spPr>
          <a:xfrm>
            <a:off x="4371092" y="5085912"/>
            <a:ext cx="2088232" cy="877163"/>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en-US" altLang="ja-JP" sz="17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Mo impurity (~ 2%) coming from TZM balls and vessels</a:t>
            </a:r>
            <a:endParaRPr kumimoji="1" lang="ja-JP" altLang="en-US" sz="17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2" name="正方形/長方形 11"/>
          <p:cNvSpPr/>
          <p:nvPr/>
        </p:nvSpPr>
        <p:spPr>
          <a:xfrm>
            <a:off x="8028384" y="1322184"/>
            <a:ext cx="992579"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3MPDA</a:t>
            </a:r>
            <a:endParaRPr kumimoji="1" lang="ja-JP" altLang="en-US"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3" name="テキスト ボックス 12"/>
          <p:cNvSpPr txBox="1"/>
          <p:nvPr/>
        </p:nvSpPr>
        <p:spPr>
          <a:xfrm>
            <a:off x="4388708" y="5949702"/>
            <a:ext cx="2070616" cy="846386"/>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 SEM, (b) EDS(</a:t>
            </a:r>
            <a:r>
              <a:rPr kumimoji="1" lang="en-US" altLang="ja-JP" sz="1600" b="1"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Ti</a:t>
            </a: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mapping for </a:t>
            </a:r>
            <a:r>
              <a:rPr kumimoji="1" lang="en-US" altLang="ja-JP" sz="1600" b="1"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MAed</a:t>
            </a: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W-1.2%TiC </a:t>
            </a:r>
            <a:r>
              <a:rPr kumimoji="1" lang="en-US" altLang="ja-JP" sz="17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powder </a:t>
            </a:r>
            <a:endParaRPr kumimoji="1" lang="ja-JP" altLang="en-US" sz="17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6427" y="4002952"/>
            <a:ext cx="2203367" cy="1108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図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062" y="3433283"/>
            <a:ext cx="2043402" cy="1532552"/>
          </a:xfrm>
          <a:prstGeom prst="rect">
            <a:avLst/>
          </a:prstGeom>
        </p:spPr>
      </p:pic>
      <p:pic>
        <p:nvPicPr>
          <p:cNvPr id="19" name="図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53467" y="5024090"/>
            <a:ext cx="2094997" cy="1614310"/>
          </a:xfrm>
          <a:prstGeom prst="rect">
            <a:avLst/>
          </a:prstGeom>
        </p:spPr>
      </p:pic>
      <p:sp>
        <p:nvSpPr>
          <p:cNvPr id="4" name="テキスト ボックス 3"/>
          <p:cNvSpPr txBox="1"/>
          <p:nvPr/>
        </p:nvSpPr>
        <p:spPr>
          <a:xfrm>
            <a:off x="6509689" y="2751452"/>
            <a:ext cx="2340259" cy="553998"/>
          </a:xfrm>
          <a:prstGeom prst="rect">
            <a:avLst/>
          </a:prstGeom>
          <a:solidFill>
            <a:schemeClr val="bg1"/>
          </a:solidFill>
        </p:spPr>
        <p:txBody>
          <a:bodyPr wrap="square" rtlCol="0">
            <a:spAutoFit/>
          </a:bodyPr>
          <a:lstStyle/>
          <a:p>
            <a:pPr marL="0" marR="0" lvl="0" indent="0" algn="just" defTabSz="914400" rtl="0" eaLnBrk="1" fontAlgn="auto" latinLnBrk="0" hangingPunct="1">
              <a:lnSpc>
                <a:spcPts val="18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Powder with hard balls in a vessel (TZM)</a:t>
            </a:r>
            <a:endParaRPr kumimoji="1" lang="ja-JP" altLang="en-US"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5" name="テキスト ボックス 4"/>
          <p:cNvSpPr txBox="1"/>
          <p:nvPr/>
        </p:nvSpPr>
        <p:spPr>
          <a:xfrm>
            <a:off x="6657153" y="3386468"/>
            <a:ext cx="45397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white"/>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a:t>
            </a:r>
            <a:endParaRPr kumimoji="1" lang="ja-JP" altLang="en-US" sz="1800" b="1" i="0" u="none" strike="noStrike" kern="1200" cap="none" spc="0" normalizeH="0" baseline="0" noProof="0" dirty="0">
              <a:ln>
                <a:noFill/>
              </a:ln>
              <a:solidFill>
                <a:prstClr val="white"/>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6" name="テキスト ボックス 15"/>
          <p:cNvSpPr txBox="1"/>
          <p:nvPr/>
        </p:nvSpPr>
        <p:spPr>
          <a:xfrm>
            <a:off x="6647176" y="4970644"/>
            <a:ext cx="46679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white"/>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a:t>
            </a:r>
            <a:endParaRPr kumimoji="1" lang="ja-JP" altLang="en-US" sz="1800" b="1" i="0" u="none" strike="noStrike" kern="1200" cap="none" spc="0" normalizeH="0" baseline="0" noProof="0" dirty="0">
              <a:ln>
                <a:noFill/>
              </a:ln>
              <a:solidFill>
                <a:prstClr val="white"/>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7" name="正方形/長方形 16">
            <a:extLst>
              <a:ext uri="{FF2B5EF4-FFF2-40B4-BE49-F238E27FC236}">
                <a16:creationId xmlns:a16="http://schemas.microsoft.com/office/drawing/2014/main" id="{06C0014E-B446-463F-8BE7-C3D0DF7D353E}"/>
              </a:ext>
            </a:extLst>
          </p:cNvPr>
          <p:cNvSpPr/>
          <p:nvPr/>
        </p:nvSpPr>
        <p:spPr>
          <a:xfrm>
            <a:off x="801296" y="1860495"/>
            <a:ext cx="5067534" cy="742576"/>
          </a:xfrm>
          <a:prstGeom prst="rect">
            <a:avLst/>
          </a:prstGeom>
          <a:ln w="28575">
            <a:solidFill>
              <a:srgbClr val="C00000"/>
            </a:solidFill>
          </a:ln>
        </p:spPr>
        <p:txBody>
          <a:bodyPr wrap="square">
            <a:spAutoFit/>
          </a:bodyPr>
          <a:lstStyle/>
          <a:p>
            <a:pPr marL="0" marR="0" lvl="0" indent="0" algn="just" defTabSz="914400" rtl="0" eaLnBrk="1" fontAlgn="auto" latinLnBrk="0" hangingPunct="1">
              <a:lnSpc>
                <a:spcPts val="2300"/>
              </a:lnSpc>
              <a:spcBef>
                <a:spcPts val="600"/>
              </a:spcBef>
              <a:spcAft>
                <a:spcPts val="0"/>
              </a:spcAft>
              <a:buClrTx/>
              <a:buSzTx/>
              <a:buFontTx/>
              <a:buNone/>
              <a:tabLst/>
              <a:defRPr/>
            </a:pPr>
            <a:r>
              <a:rPr kumimoji="1" lang="en-US" altLang="ja-JP" sz="1900" b="1" i="0" u="none" strike="noStrike" kern="1200" cap="none" spc="0" normalizeH="0" baseline="0" noProof="0" dirty="0">
                <a:ln>
                  <a:noFill/>
                </a:ln>
                <a:solidFill>
                  <a:prstClr val="black"/>
                </a:solidFill>
                <a:effectLst/>
                <a:uLnTx/>
                <a:uFillTx/>
                <a:latin typeface="Times New Roman" pitchFamily="18" charset="0"/>
                <a:ea typeface="HG丸ｺﾞｼｯｸM-PRO" pitchFamily="50" charset="-128"/>
                <a:cs typeface="Times New Roman" pitchFamily="18" charset="0"/>
              </a:rPr>
              <a:t>The MA Vessel is filled with</a:t>
            </a:r>
          </a:p>
          <a:p>
            <a:pPr marL="0" marR="0" lvl="0" indent="0" algn="just" defTabSz="914400" rtl="0" eaLnBrk="1" fontAlgn="auto" latinLnBrk="0" hangingPunct="1">
              <a:lnSpc>
                <a:spcPts val="2300"/>
              </a:lnSpc>
              <a:spcBef>
                <a:spcPts val="600"/>
              </a:spcBef>
              <a:spcAft>
                <a:spcPts val="0"/>
              </a:spcAft>
              <a:buClrTx/>
              <a:buSzTx/>
              <a:buFontTx/>
              <a:buNone/>
              <a:tabLst/>
              <a:defRPr/>
            </a:pPr>
            <a:r>
              <a:rPr kumimoji="1" lang="en-US" altLang="ja-JP" sz="1900" b="1" i="0" u="none" strike="noStrike" kern="1200" cap="none" spc="0" normalizeH="0" baseline="0" noProof="0" dirty="0">
                <a:ln>
                  <a:noFill/>
                </a:ln>
                <a:solidFill>
                  <a:prstClr val="black"/>
                </a:solidFill>
                <a:effectLst/>
                <a:uLnTx/>
                <a:uFillTx/>
                <a:latin typeface="Times New Roman" pitchFamily="18" charset="0"/>
                <a:ea typeface="HG丸ｺﾞｼｯｸM-PRO" pitchFamily="50" charset="-128"/>
                <a:cs typeface="Times New Roman" pitchFamily="18" charset="0"/>
              </a:rPr>
              <a:t>Previous work: Hydrogen, This work: Vacuum</a:t>
            </a:r>
          </a:p>
        </p:txBody>
      </p:sp>
      <p:sp>
        <p:nvSpPr>
          <p:cNvPr id="6" name="正方形/長方形 5">
            <a:extLst>
              <a:ext uri="{FF2B5EF4-FFF2-40B4-BE49-F238E27FC236}">
                <a16:creationId xmlns:a16="http://schemas.microsoft.com/office/drawing/2014/main" id="{BAC64784-7DFE-48D9-AE82-1BC2721F331D}"/>
              </a:ext>
            </a:extLst>
          </p:cNvPr>
          <p:cNvSpPr/>
          <p:nvPr/>
        </p:nvSpPr>
        <p:spPr>
          <a:xfrm>
            <a:off x="1042416" y="3621867"/>
            <a:ext cx="4702121"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3MPDA: 3 Mutually Perpendicular Directions Agitation</a:t>
            </a:r>
            <a:endParaRPr kumimoji="1" lang="ja-JP" altLang="en-US" sz="16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4" name="スライド番号プレースホルダー 13">
            <a:extLst>
              <a:ext uri="{FF2B5EF4-FFF2-40B4-BE49-F238E27FC236}">
                <a16:creationId xmlns:a16="http://schemas.microsoft.com/office/drawing/2014/main" id="{FA5E125C-0A50-4661-8CD5-825E01535596}"/>
              </a:ext>
            </a:extLst>
          </p:cNvPr>
          <p:cNvSpPr>
            <a:spLocks noGrp="1"/>
          </p:cNvSpPr>
          <p:nvPr>
            <p:ph type="sldNum" sz="quarter" idx="12"/>
          </p:nvPr>
        </p:nvSpPr>
        <p:spPr/>
        <p:txBody>
          <a:bodyPr/>
          <a:lstStyle/>
          <a:p>
            <a:fld id="{98920262-1562-461F-8061-710B2597574C}" type="slidenum">
              <a:rPr kumimoji="1" lang="ja-JP" altLang="en-US" smtClean="0"/>
              <a:t>37</a:t>
            </a:fld>
            <a:endParaRPr kumimoji="1" lang="ja-JP" altLang="en-US"/>
          </a:p>
        </p:txBody>
      </p:sp>
    </p:spTree>
    <p:extLst>
      <p:ext uri="{BB962C8B-B14F-4D97-AF65-F5344CB8AC3E}">
        <p14:creationId xmlns:p14="http://schemas.microsoft.com/office/powerpoint/2010/main" val="9061647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16632"/>
            <a:ext cx="8219256" cy="922114"/>
          </a:xfrm>
        </p:spPr>
        <p:txBody>
          <a:bodyPr>
            <a:normAutofit fontScale="90000"/>
          </a:bodyPr>
          <a:lstStyle/>
          <a:p>
            <a:r>
              <a:rPr kumimoji="1" lang="en-US" altLang="ja-JP" sz="4000" b="1" dirty="0">
                <a:latin typeface="Times New Roman" panose="02020603050405020304" pitchFamily="18" charset="0"/>
                <a:cs typeface="Times New Roman" panose="02020603050405020304" pitchFamily="18" charset="0"/>
              </a:rPr>
              <a:t>Current status of W development (3)</a:t>
            </a:r>
            <a:br>
              <a:rPr kumimoji="1" lang="en-US" altLang="ja-JP" sz="4000" b="1" dirty="0">
                <a:latin typeface="Times New Roman" panose="02020603050405020304" pitchFamily="18" charset="0"/>
                <a:cs typeface="Times New Roman" panose="02020603050405020304" pitchFamily="18" charset="0"/>
              </a:rPr>
            </a:br>
            <a:r>
              <a:rPr lang="en-US" altLang="ja-JP" sz="3100" b="1" dirty="0">
                <a:latin typeface="Times New Roman" panose="02020603050405020304" pitchFamily="18" charset="0"/>
                <a:cs typeface="Times New Roman" panose="02020603050405020304" pitchFamily="18" charset="0"/>
              </a:rPr>
              <a:t>HIP (Hot Isostatic Pressing)</a:t>
            </a:r>
            <a:endParaRPr kumimoji="1" lang="ja-JP" altLang="en-US" sz="3100" b="1" i="1" dirty="0">
              <a:latin typeface="Times New Roman" panose="02020603050405020304" pitchFamily="18" charset="0"/>
              <a:cs typeface="Times New Roman" panose="02020603050405020304" pitchFamily="18" charset="0"/>
            </a:endParaRPr>
          </a:p>
        </p:txBody>
      </p:sp>
      <p:sp>
        <p:nvSpPr>
          <p:cNvPr id="10" name="正方形/長方形 9"/>
          <p:cNvSpPr/>
          <p:nvPr/>
        </p:nvSpPr>
        <p:spPr>
          <a:xfrm>
            <a:off x="899592" y="1253078"/>
            <a:ext cx="7272808" cy="784830"/>
          </a:xfrm>
          <a:prstGeom prst="rect">
            <a:avLst/>
          </a:prstGeom>
          <a:ln w="19050">
            <a:solidFill>
              <a:srgbClr val="C00000"/>
            </a:solidFill>
          </a:ln>
        </p:spPr>
        <p:txBody>
          <a:bodyPr wrap="square">
            <a:spAutoFit/>
          </a:bodyPr>
          <a:lstStyle/>
          <a:p>
            <a:pPr marL="0" marR="0" lvl="0" indent="0" algn="just" defTabSz="914400" rtl="0" eaLnBrk="1" fontAlgn="auto" latinLnBrk="0" hangingPunct="1">
              <a:lnSpc>
                <a:spcPts val="2700"/>
              </a:lnSpc>
              <a:spcBef>
                <a:spcPts val="0"/>
              </a:spcBef>
              <a:spcAft>
                <a:spcPts val="0"/>
              </a:spcAft>
              <a:buClrTx/>
              <a:buSzTx/>
              <a:buFontTx/>
              <a:buNone/>
              <a:tabLst/>
              <a:defRPr/>
            </a:pPr>
            <a:r>
              <a:rPr kumimoji="1" lang="en-US" altLang="ja-JP" sz="2100" b="1" i="0" u="none" strike="noStrike" kern="1200" cap="none" spc="0" normalizeH="0" baseline="0" noProof="0" dirty="0">
                <a:ln>
                  <a:noFill/>
                </a:ln>
                <a:solidFill>
                  <a:prstClr val="black"/>
                </a:solidFill>
                <a:effectLst/>
                <a:uLnTx/>
                <a:uFillTx/>
                <a:latin typeface="Times New Roman" pitchFamily="18" charset="0"/>
                <a:ea typeface="HG丸ｺﾞｼｯｸM-PRO" pitchFamily="50" charset="-128"/>
                <a:cs typeface="Times New Roman" pitchFamily="18" charset="0"/>
              </a:rPr>
              <a:t>HIP: </a:t>
            </a:r>
            <a:r>
              <a:rPr kumimoji="1" lang="en-US" altLang="ja-JP" sz="2100" b="1" i="0" u="none" strike="noStrike" kern="1200" cap="none" spc="0" normalizeH="0" baseline="0" noProof="0" dirty="0">
                <a:ln>
                  <a:noFill/>
                </a:ln>
                <a:solidFill>
                  <a:srgbClr val="000000"/>
                </a:solidFill>
                <a:effectLst/>
                <a:uLnTx/>
                <a:uFillTx/>
                <a:latin typeface="Times New Roman" panose="02020603050405020304" pitchFamily="18" charset="0"/>
                <a:ea typeface="HGS創英角ｺﾞｼｯｸUB" pitchFamily="50" charset="-128"/>
                <a:cs typeface="Times New Roman" panose="02020603050405020304" pitchFamily="18" charset="0"/>
              </a:rPr>
              <a:t>Densification of </a:t>
            </a:r>
            <a:r>
              <a:rPr kumimoji="1" lang="en-US" altLang="ja-JP" sz="2100" b="1" i="0" u="none" strike="noStrike" kern="1200" cap="none" spc="0" normalizeH="0" baseline="0" noProof="0" dirty="0" err="1">
                <a:ln>
                  <a:noFill/>
                </a:ln>
                <a:solidFill>
                  <a:srgbClr val="000000"/>
                </a:solidFill>
                <a:effectLst/>
                <a:uLnTx/>
                <a:uFillTx/>
                <a:latin typeface="Times New Roman" panose="02020603050405020304" pitchFamily="18" charset="0"/>
                <a:ea typeface="HGS創英角ｺﾞｼｯｸUB" pitchFamily="50" charset="-128"/>
                <a:cs typeface="Times New Roman" panose="02020603050405020304" pitchFamily="18" charset="0"/>
              </a:rPr>
              <a:t>MAed</a:t>
            </a:r>
            <a:r>
              <a:rPr kumimoji="1" lang="en-US" altLang="ja-JP" sz="2100" b="1" i="0" u="none" strike="noStrike" kern="1200" cap="none" spc="0" normalizeH="0" baseline="0" noProof="0" dirty="0">
                <a:ln>
                  <a:noFill/>
                </a:ln>
                <a:solidFill>
                  <a:srgbClr val="000000"/>
                </a:solidFill>
                <a:effectLst/>
                <a:uLnTx/>
                <a:uFillTx/>
                <a:latin typeface="Times New Roman" panose="02020603050405020304" pitchFamily="18" charset="0"/>
                <a:ea typeface="HGS創英角ｺﾞｼｯｸUB" pitchFamily="50" charset="-128"/>
                <a:cs typeface="Times New Roman" panose="02020603050405020304" pitchFamily="18" charset="0"/>
              </a:rPr>
              <a:t> powder </a:t>
            </a:r>
            <a:r>
              <a:rPr kumimoji="1" lang="en-US" altLang="ja-JP" sz="2100" b="1" i="1" u="none" strike="noStrike" kern="1200" cap="none" spc="0" normalizeH="0" baseline="0" noProof="0" dirty="0">
                <a:ln>
                  <a:noFill/>
                </a:ln>
                <a:solidFill>
                  <a:srgbClr val="000000"/>
                </a:solidFill>
                <a:effectLst/>
                <a:uLnTx/>
                <a:uFillTx/>
                <a:latin typeface="Times New Roman" panose="02020603050405020304" pitchFamily="18" charset="0"/>
                <a:ea typeface="HGS創英角ｺﾞｼｯｸUB" pitchFamily="50" charset="-128"/>
                <a:cs typeface="Times New Roman" panose="02020603050405020304" pitchFamily="18" charset="0"/>
              </a:rPr>
              <a:t>without exposure to air</a:t>
            </a:r>
          </a:p>
          <a:p>
            <a:pPr marL="0" marR="0" lvl="0" indent="0" algn="just" defTabSz="914400" rtl="0" eaLnBrk="1" fontAlgn="auto" latinLnBrk="0" hangingPunct="1">
              <a:lnSpc>
                <a:spcPts val="2700"/>
              </a:lnSpc>
              <a:spcBef>
                <a:spcPts val="0"/>
              </a:spcBef>
              <a:spcAft>
                <a:spcPts val="0"/>
              </a:spcAft>
              <a:buClrTx/>
              <a:buSzTx/>
              <a:buFontTx/>
              <a:buNone/>
              <a:tabLst/>
              <a:defRPr/>
            </a:pPr>
            <a:r>
              <a:rPr kumimoji="1" lang="en-US" altLang="ja-JP" sz="2100" b="1" i="0" u="none" strike="noStrike" kern="1200" cap="none" spc="0" normalizeH="0" baseline="0" noProof="0" dirty="0">
                <a:ln>
                  <a:noFill/>
                </a:ln>
                <a:solidFill>
                  <a:srgbClr val="000000"/>
                </a:solidFill>
                <a:effectLst/>
                <a:uLnTx/>
                <a:uFillTx/>
                <a:latin typeface="Times New Roman" panose="02020603050405020304" pitchFamily="18" charset="0"/>
                <a:ea typeface="HGS創英角ｺﾞｼｯｸUB" pitchFamily="50" charset="-128"/>
                <a:cs typeface="Times New Roman" panose="02020603050405020304" pitchFamily="18" charset="0"/>
              </a:rPr>
              <a:t>         Densified compacts with </a:t>
            </a:r>
            <a:r>
              <a:rPr kumimoji="1" lang="en-US" altLang="ja-JP" sz="2100" b="1" i="0" u="none" strike="noStrike" kern="1200" cap="none" spc="0" normalizeH="0" baseline="0" noProof="0" dirty="0" err="1">
                <a:ln>
                  <a:noFill/>
                </a:ln>
                <a:solidFill>
                  <a:srgbClr val="000000"/>
                </a:solidFill>
                <a:effectLst/>
                <a:uLnTx/>
                <a:uFillTx/>
                <a:latin typeface="Times New Roman" panose="02020603050405020304" pitchFamily="18" charset="0"/>
                <a:ea typeface="HGS創英角ｺﾞｼｯｸUB" pitchFamily="50" charset="-128"/>
                <a:cs typeface="Times New Roman" panose="02020603050405020304" pitchFamily="18" charset="0"/>
              </a:rPr>
              <a:t>equiaxed</a:t>
            </a:r>
            <a:r>
              <a:rPr kumimoji="1" lang="en-US" altLang="ja-JP" sz="2100" b="1" i="0" u="none" strike="noStrike" kern="1200" cap="none" spc="0" normalizeH="0" baseline="0" noProof="0" dirty="0">
                <a:ln>
                  <a:noFill/>
                </a:ln>
                <a:solidFill>
                  <a:srgbClr val="000000"/>
                </a:solidFill>
                <a:effectLst/>
                <a:uLnTx/>
                <a:uFillTx/>
                <a:latin typeface="Times New Roman" panose="02020603050405020304" pitchFamily="18" charset="0"/>
                <a:ea typeface="HGS創英角ｺﾞｼｯｸUB" pitchFamily="50" charset="-128"/>
                <a:cs typeface="Times New Roman" panose="02020603050405020304" pitchFamily="18" charset="0"/>
              </a:rPr>
              <a:t>, ultra-fine grains</a:t>
            </a: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8059" y="2308907"/>
            <a:ext cx="1447591" cy="18267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2124646"/>
            <a:ext cx="3143434" cy="2585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テキスト ボックス 5"/>
          <p:cNvSpPr txBox="1"/>
          <p:nvPr/>
        </p:nvSpPr>
        <p:spPr>
          <a:xfrm>
            <a:off x="6156176" y="4164890"/>
            <a:ext cx="3042949" cy="3539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700" b="1"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HIPed</a:t>
            </a:r>
            <a:r>
              <a:rPr kumimoji="1" lang="en-US" altLang="ja-JP" sz="17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W-1.2wt%TiC compact</a:t>
            </a:r>
            <a:endParaRPr kumimoji="1" lang="ja-JP" altLang="en-US" sz="17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8" name="テキスト ボックス 7"/>
          <p:cNvSpPr txBox="1"/>
          <p:nvPr/>
        </p:nvSpPr>
        <p:spPr>
          <a:xfrm>
            <a:off x="6355114" y="4469050"/>
            <a:ext cx="2132315" cy="3539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7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Density : 17.92 g/cm</a:t>
            </a:r>
            <a:r>
              <a:rPr kumimoji="1" lang="en-US" altLang="ja-JP" sz="1700" b="1" i="0" u="none" strike="noStrike" kern="1200" cap="none" spc="0" normalizeH="0" baseline="3000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3</a:t>
            </a:r>
            <a:endParaRPr kumimoji="1" lang="ja-JP" altLang="en-US" sz="1700" b="1" i="0" u="none" strike="noStrike" kern="1200" cap="none" spc="0" normalizeH="0" baseline="3000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graphicFrame>
        <p:nvGraphicFramePr>
          <p:cNvPr id="18" name="表 17"/>
          <p:cNvGraphicFramePr>
            <a:graphicFrameLocks noGrp="1"/>
          </p:cNvGraphicFramePr>
          <p:nvPr/>
        </p:nvGraphicFramePr>
        <p:xfrm>
          <a:off x="865474" y="5341278"/>
          <a:ext cx="7738973" cy="1256074"/>
        </p:xfrm>
        <a:graphic>
          <a:graphicData uri="http://schemas.openxmlformats.org/drawingml/2006/table">
            <a:tbl>
              <a:tblPr firstRow="1" bandRow="1">
                <a:tableStyleId>{5940675A-B579-460E-94D1-54222C63F5DA}</a:tableStyleId>
              </a:tblPr>
              <a:tblGrid>
                <a:gridCol w="1978334">
                  <a:extLst>
                    <a:ext uri="{9D8B030D-6E8A-4147-A177-3AD203B41FA5}">
                      <a16:colId xmlns:a16="http://schemas.microsoft.com/office/drawing/2014/main" val="20000"/>
                    </a:ext>
                  </a:extLst>
                </a:gridCol>
                <a:gridCol w="1152128">
                  <a:extLst>
                    <a:ext uri="{9D8B030D-6E8A-4147-A177-3AD203B41FA5}">
                      <a16:colId xmlns:a16="http://schemas.microsoft.com/office/drawing/2014/main" val="20001"/>
                    </a:ext>
                  </a:extLst>
                </a:gridCol>
                <a:gridCol w="1224136">
                  <a:extLst>
                    <a:ext uri="{9D8B030D-6E8A-4147-A177-3AD203B41FA5}">
                      <a16:colId xmlns:a16="http://schemas.microsoft.com/office/drawing/2014/main" val="20002"/>
                    </a:ext>
                  </a:extLst>
                </a:gridCol>
                <a:gridCol w="1152128">
                  <a:extLst>
                    <a:ext uri="{9D8B030D-6E8A-4147-A177-3AD203B41FA5}">
                      <a16:colId xmlns:a16="http://schemas.microsoft.com/office/drawing/2014/main" val="20003"/>
                    </a:ext>
                  </a:extLst>
                </a:gridCol>
                <a:gridCol w="1152128">
                  <a:extLst>
                    <a:ext uri="{9D8B030D-6E8A-4147-A177-3AD203B41FA5}">
                      <a16:colId xmlns:a16="http://schemas.microsoft.com/office/drawing/2014/main" val="20004"/>
                    </a:ext>
                  </a:extLst>
                </a:gridCol>
                <a:gridCol w="1080119">
                  <a:extLst>
                    <a:ext uri="{9D8B030D-6E8A-4147-A177-3AD203B41FA5}">
                      <a16:colId xmlns:a16="http://schemas.microsoft.com/office/drawing/2014/main" val="20005"/>
                    </a:ext>
                  </a:extLst>
                </a:gridCol>
              </a:tblGrid>
              <a:tr h="441510">
                <a:tc>
                  <a:txBody>
                    <a:bodyPr/>
                    <a:lstStyle/>
                    <a:p>
                      <a:pPr algn="ct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err="1">
                          <a:latin typeface="Times New Roman" panose="02020603050405020304" pitchFamily="18" charset="0"/>
                          <a:cs typeface="Times New Roman" panose="02020603050405020304" pitchFamily="18" charset="0"/>
                        </a:rPr>
                        <a:t>Ti</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C</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solidFill>
                            <a:srgbClr val="C00000"/>
                          </a:solidFill>
                          <a:latin typeface="Times New Roman" panose="02020603050405020304" pitchFamily="18" charset="0"/>
                          <a:cs typeface="Times New Roman" panose="02020603050405020304" pitchFamily="18" charset="0"/>
                        </a:rPr>
                        <a:t>O</a:t>
                      </a:r>
                      <a:endParaRPr kumimoji="1" lang="ja-JP" altLang="en-US" b="1" dirty="0">
                        <a:solidFill>
                          <a:srgbClr val="C00000"/>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N</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Mo</a:t>
                      </a:r>
                      <a:endParaRPr kumimoji="1" lang="ja-JP" altLang="en-US"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39463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800" b="1" dirty="0" err="1">
                          <a:latin typeface="Times New Roman" panose="02020603050405020304" pitchFamily="18" charset="0"/>
                          <a:cs typeface="Times New Roman" panose="02020603050405020304" pitchFamily="18" charset="0"/>
                        </a:rPr>
                        <a:t>HIPed</a:t>
                      </a:r>
                      <a:r>
                        <a:rPr lang="en-US" altLang="ja-JP" sz="1800" b="1" dirty="0">
                          <a:latin typeface="Times New Roman" panose="02020603050405020304" pitchFamily="18" charset="0"/>
                          <a:cs typeface="Times New Roman" panose="02020603050405020304" pitchFamily="18" charset="0"/>
                        </a:rPr>
                        <a:t> compact</a:t>
                      </a: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0.88</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0.23</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solidFill>
                            <a:srgbClr val="C00000"/>
                          </a:solidFill>
                          <a:latin typeface="Times New Roman" panose="02020603050405020304" pitchFamily="18" charset="0"/>
                          <a:cs typeface="Times New Roman" panose="02020603050405020304" pitchFamily="18" charset="0"/>
                        </a:rPr>
                        <a:t>0.038</a:t>
                      </a:r>
                      <a:endParaRPr kumimoji="1" lang="ja-JP" altLang="en-US" b="1" dirty="0">
                        <a:solidFill>
                          <a:srgbClr val="C00000"/>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0.010</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419925">
                <a:tc>
                  <a:txBody>
                    <a:bodyPr/>
                    <a:lstStyle/>
                    <a:p>
                      <a:pPr algn="ctr"/>
                      <a:r>
                        <a:rPr kumimoji="1" lang="en-US" altLang="ja-JP" b="1" dirty="0" err="1">
                          <a:latin typeface="Times New Roman" panose="02020603050405020304" pitchFamily="18" charset="0"/>
                          <a:cs typeface="Times New Roman" panose="02020603050405020304" pitchFamily="18" charset="0"/>
                        </a:rPr>
                        <a:t>MAed</a:t>
                      </a:r>
                      <a:r>
                        <a:rPr kumimoji="1" lang="en-US" altLang="ja-JP" b="1" dirty="0">
                          <a:latin typeface="Times New Roman" panose="02020603050405020304" pitchFamily="18" charset="0"/>
                          <a:cs typeface="Times New Roman" panose="02020603050405020304" pitchFamily="18" charset="0"/>
                        </a:rPr>
                        <a:t> powder</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solidFill>
                            <a:srgbClr val="C00000"/>
                          </a:solidFill>
                          <a:latin typeface="Times New Roman" panose="02020603050405020304" pitchFamily="18" charset="0"/>
                          <a:cs typeface="Times New Roman" panose="02020603050405020304" pitchFamily="18" charset="0"/>
                        </a:rPr>
                        <a:t>0.091</a:t>
                      </a:r>
                      <a:endParaRPr kumimoji="1" lang="ja-JP" altLang="en-US" b="1" dirty="0">
                        <a:solidFill>
                          <a:srgbClr val="C00000"/>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0.009</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1.98</a:t>
                      </a:r>
                      <a:endParaRPr kumimoji="1" lang="ja-JP" altLang="en-US"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bl>
          </a:graphicData>
        </a:graphic>
      </p:graphicFrame>
      <p:sp>
        <p:nvSpPr>
          <p:cNvPr id="14" name="テキスト ボックス 13"/>
          <p:cNvSpPr txBox="1"/>
          <p:nvPr/>
        </p:nvSpPr>
        <p:spPr>
          <a:xfrm>
            <a:off x="995346" y="4846319"/>
            <a:ext cx="7479227"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Chemical compositions (</a:t>
            </a:r>
            <a:r>
              <a:rPr kumimoji="1" lang="en-US" altLang="ja-JP" sz="2000" b="1"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wt</a:t>
            </a:r>
            <a:r>
              <a:rPr kumimoji="1" lang="en-US" altLang="ja-JP" sz="20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of W-1.2%TiC before and after HIP</a:t>
            </a:r>
            <a:endParaRPr kumimoji="1" lang="ja-JP" altLang="en-US" sz="20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614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91836" y="2331650"/>
            <a:ext cx="1297666" cy="18174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テキスト ボックス 14"/>
          <p:cNvSpPr txBox="1"/>
          <p:nvPr/>
        </p:nvSpPr>
        <p:spPr>
          <a:xfrm>
            <a:off x="3707904" y="4149080"/>
            <a:ext cx="2736304" cy="61555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7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Steel capsule filled with </a:t>
            </a:r>
            <a:r>
              <a:rPr kumimoji="1" lang="en-US" altLang="ja-JP" sz="1700" b="1"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MAed</a:t>
            </a:r>
            <a:r>
              <a:rPr kumimoji="1" lang="en-US" altLang="ja-JP" sz="17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W-1.2%TiC powder</a:t>
            </a:r>
            <a:endParaRPr kumimoji="1" lang="ja-JP" altLang="en-US" sz="17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6" name="右矢印 15"/>
          <p:cNvSpPr/>
          <p:nvPr/>
        </p:nvSpPr>
        <p:spPr>
          <a:xfrm>
            <a:off x="6048164" y="3114134"/>
            <a:ext cx="216024" cy="314865"/>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7" name="テキスト ボックス 16"/>
          <p:cNvSpPr txBox="1"/>
          <p:nvPr/>
        </p:nvSpPr>
        <p:spPr>
          <a:xfrm>
            <a:off x="3240878" y="3030192"/>
            <a:ext cx="45397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rPr>
              <a:t>3h</a:t>
            </a:r>
            <a:endParaRPr kumimoji="1" lang="ja-JP" altLang="en-US" sz="18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8F2BEB1E-3853-4273-A290-B9BC02802A9D}"/>
              </a:ext>
            </a:extLst>
          </p:cNvPr>
          <p:cNvSpPr>
            <a:spLocks noGrp="1"/>
          </p:cNvSpPr>
          <p:nvPr>
            <p:ph type="sldNum" sz="quarter" idx="12"/>
          </p:nvPr>
        </p:nvSpPr>
        <p:spPr/>
        <p:txBody>
          <a:bodyPr/>
          <a:lstStyle/>
          <a:p>
            <a:fld id="{98920262-1562-461F-8061-710B2597574C}" type="slidenum">
              <a:rPr kumimoji="1" lang="ja-JP" altLang="en-US" smtClean="0"/>
              <a:t>38</a:t>
            </a:fld>
            <a:endParaRPr kumimoji="1" lang="ja-JP" altLang="en-US"/>
          </a:p>
        </p:txBody>
      </p:sp>
    </p:spTree>
    <p:extLst>
      <p:ext uri="{BB962C8B-B14F-4D97-AF65-F5344CB8AC3E}">
        <p14:creationId xmlns:p14="http://schemas.microsoft.com/office/powerpoint/2010/main" val="28263283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p:cNvSpPr>
            <a:spLocks noGrp="1"/>
          </p:cNvSpPr>
          <p:nvPr>
            <p:ph type="title"/>
          </p:nvPr>
        </p:nvSpPr>
        <p:spPr>
          <a:xfrm>
            <a:off x="179388" y="180430"/>
            <a:ext cx="8785225" cy="777875"/>
          </a:xfrm>
        </p:spPr>
        <p:txBody>
          <a:bodyPr>
            <a:noAutofit/>
          </a:bodyPr>
          <a:lstStyle/>
          <a:p>
            <a:pPr>
              <a:lnSpc>
                <a:spcPts val="3400"/>
              </a:lnSpc>
            </a:pPr>
            <a:r>
              <a:rPr lang="en-US" altLang="ja-JP" sz="3200" b="1" dirty="0">
                <a:latin typeface="Times New Roman" pitchFamily="18" charset="0"/>
                <a:cs typeface="Times New Roman" pitchFamily="18" charset="0"/>
              </a:rPr>
              <a:t>GSMM (Grain boundary sliding-based microstructural modification) process</a:t>
            </a:r>
            <a:endParaRPr lang="ja-JP" altLang="en-US" sz="3200" b="1" dirty="0">
              <a:latin typeface="Times New Roman" pitchFamily="18" charset="0"/>
              <a:cs typeface="Times New Roman" pitchFamily="18" charset="0"/>
            </a:endParaRPr>
          </a:p>
        </p:txBody>
      </p:sp>
      <p:sp>
        <p:nvSpPr>
          <p:cNvPr id="27651" name="コンテンツ プレースホルダ 2"/>
          <p:cNvSpPr>
            <a:spLocks noGrp="1"/>
          </p:cNvSpPr>
          <p:nvPr>
            <p:ph idx="1"/>
          </p:nvPr>
        </p:nvSpPr>
        <p:spPr>
          <a:xfrm>
            <a:off x="572656" y="1026626"/>
            <a:ext cx="8243664" cy="987902"/>
          </a:xfrm>
          <a:ln>
            <a:solidFill>
              <a:schemeClr val="tx1"/>
            </a:solidFill>
          </a:ln>
        </p:spPr>
        <p:txBody>
          <a:bodyPr>
            <a:normAutofit fontScale="25000" lnSpcReduction="20000"/>
          </a:bodyPr>
          <a:lstStyle/>
          <a:p>
            <a:pPr marL="1073150" indent="-1073150">
              <a:lnSpc>
                <a:spcPts val="2200"/>
              </a:lnSpc>
              <a:spcBef>
                <a:spcPts val="300"/>
              </a:spcBef>
              <a:buNone/>
              <a:defRPr/>
            </a:pPr>
            <a:r>
              <a:rPr lang="en-US" altLang="ja-JP" sz="8000" b="1" dirty="0">
                <a:latin typeface="Times New Roman" pitchFamily="18" charset="0"/>
                <a:cs typeface="Times New Roman" pitchFamily="18" charset="0"/>
              </a:rPr>
              <a:t>GSMM : </a:t>
            </a:r>
            <a:r>
              <a:rPr lang="en-US" altLang="ja-JP" sz="8000" b="1" u="sng" dirty="0">
                <a:solidFill>
                  <a:srgbClr val="FF0000"/>
                </a:solidFill>
                <a:latin typeface="Times New Roman" pitchFamily="18" charset="0"/>
                <a:cs typeface="Times New Roman" pitchFamily="18" charset="0"/>
              </a:rPr>
              <a:t>Reinforcement of</a:t>
            </a:r>
            <a:r>
              <a:rPr lang="en-US" altLang="ja-JP" sz="8000" b="1" dirty="0">
                <a:latin typeface="Times New Roman" pitchFamily="18" charset="0"/>
                <a:cs typeface="Times New Roman" pitchFamily="18" charset="0"/>
              </a:rPr>
              <a:t> intrinsically weak </a:t>
            </a:r>
            <a:r>
              <a:rPr lang="en-US" altLang="ja-JP" sz="8000" b="1" u="sng" dirty="0">
                <a:solidFill>
                  <a:srgbClr val="FF0000"/>
                </a:solidFill>
                <a:latin typeface="Times New Roman" pitchFamily="18" charset="0"/>
                <a:cs typeface="Times New Roman" pitchFamily="18" charset="0"/>
              </a:rPr>
              <a:t>GBs</a:t>
            </a:r>
            <a:r>
              <a:rPr lang="en-US" altLang="ja-JP" sz="8000" b="1" dirty="0">
                <a:latin typeface="Times New Roman" pitchFamily="18" charset="0"/>
                <a:cs typeface="Times New Roman" pitchFamily="18" charset="0"/>
              </a:rPr>
              <a:t> in W </a:t>
            </a:r>
            <a:r>
              <a:rPr lang="en-US" altLang="ja-JP" sz="8000" b="1" i="1" dirty="0">
                <a:solidFill>
                  <a:srgbClr val="9900CC"/>
                </a:solidFill>
                <a:latin typeface="Times New Roman" pitchFamily="18" charset="0"/>
                <a:ea typeface="HGP創英角ｺﾞｼｯｸUB" pitchFamily="50" charset="-128"/>
              </a:rPr>
              <a:t>by enhancement and optimization of </a:t>
            </a:r>
            <a:r>
              <a:rPr lang="en-US" altLang="ja-JP" sz="8000" b="1" i="1" u="sng" dirty="0" err="1">
                <a:solidFill>
                  <a:srgbClr val="FF0000"/>
                </a:solidFill>
                <a:latin typeface="Times New Roman" pitchFamily="18" charset="0"/>
                <a:ea typeface="HGP創英角ｺﾞｼｯｸUB" pitchFamily="50" charset="-128"/>
              </a:rPr>
              <a:t>TiC</a:t>
            </a:r>
            <a:r>
              <a:rPr lang="en-US" altLang="ja-JP" sz="8000" b="1" i="1" u="sng" dirty="0">
                <a:solidFill>
                  <a:srgbClr val="FF0000"/>
                </a:solidFill>
                <a:latin typeface="Times New Roman" pitchFamily="18" charset="0"/>
                <a:ea typeface="HGP創英角ｺﾞｼｯｸUB" pitchFamily="50" charset="-128"/>
              </a:rPr>
              <a:t> precipitation </a:t>
            </a:r>
            <a:r>
              <a:rPr lang="en-US" altLang="ja-JP" sz="8000" b="1" i="1" dirty="0">
                <a:solidFill>
                  <a:srgbClr val="9900CC"/>
                </a:solidFill>
                <a:latin typeface="Times New Roman" pitchFamily="18" charset="0"/>
                <a:ea typeface="HGP創英角ｺﾞｼｯｸUB" pitchFamily="50" charset="-128"/>
              </a:rPr>
              <a:t>and </a:t>
            </a:r>
            <a:r>
              <a:rPr lang="en-US" altLang="ja-JP" sz="8000" b="1" i="1" dirty="0">
                <a:solidFill>
                  <a:srgbClr val="CC00CC"/>
                </a:solidFill>
                <a:latin typeface="Times New Roman" pitchFamily="18" charset="0"/>
                <a:ea typeface="HGP創英角ｺﾞｼｯｸUB" pitchFamily="50" charset="-128"/>
              </a:rPr>
              <a:t>their </a:t>
            </a:r>
            <a:r>
              <a:rPr lang="en-US" altLang="ja-JP" sz="8000" b="1" i="1" dirty="0">
                <a:solidFill>
                  <a:srgbClr val="9900CC"/>
                </a:solidFill>
                <a:latin typeface="Times New Roman" pitchFamily="18" charset="0"/>
                <a:ea typeface="HGP創英角ｺﾞｼｯｸUB" pitchFamily="50" charset="-128"/>
              </a:rPr>
              <a:t>segregation</a:t>
            </a:r>
            <a:endParaRPr lang="en-US" altLang="ja-JP" sz="8000" b="1" dirty="0">
              <a:latin typeface="Times New Roman" panose="02020603050405020304" pitchFamily="18" charset="0"/>
              <a:cs typeface="Times New Roman" panose="02020603050405020304" pitchFamily="18" charset="0"/>
            </a:endParaRPr>
          </a:p>
          <a:p>
            <a:pPr marL="0" indent="0">
              <a:lnSpc>
                <a:spcPts val="2200"/>
              </a:lnSpc>
              <a:spcBef>
                <a:spcPts val="300"/>
              </a:spcBef>
              <a:buNone/>
              <a:defRPr/>
            </a:pPr>
            <a:r>
              <a:rPr lang="en-US" altLang="ja-JP" sz="8000" b="1" dirty="0">
                <a:latin typeface="Times New Roman" panose="02020603050405020304" pitchFamily="18" charset="0"/>
                <a:cs typeface="Times New Roman" panose="02020603050405020304" pitchFamily="18" charset="0"/>
              </a:rPr>
              <a:t>                </a:t>
            </a:r>
            <a:r>
              <a:rPr lang="en-US" altLang="ja-JP" sz="8000" b="1" u="sng" dirty="0">
                <a:solidFill>
                  <a:srgbClr val="FF0000"/>
                </a:solidFill>
                <a:latin typeface="Times New Roman" panose="02020603050405020304" pitchFamily="18" charset="0"/>
                <a:cs typeface="Times New Roman" panose="02020603050405020304" pitchFamily="18" charset="0"/>
              </a:rPr>
              <a:t>Removal of the residual bubbles/pores through GB diffusion</a:t>
            </a:r>
          </a:p>
          <a:p>
            <a:pPr marL="265113" indent="-265113" algn="just">
              <a:lnSpc>
                <a:spcPts val="2800"/>
              </a:lnSpc>
              <a:defRPr/>
            </a:pPr>
            <a:endParaRPr lang="en-US" altLang="ja-JP" sz="2200" b="1" dirty="0">
              <a:latin typeface="Times New Roman" pitchFamily="18" charset="0"/>
              <a:cs typeface="Times New Roman" pitchFamily="18" charset="0"/>
            </a:endParaRPr>
          </a:p>
          <a:p>
            <a:pPr marL="265113" indent="-265113" algn="just">
              <a:lnSpc>
                <a:spcPts val="2800"/>
              </a:lnSpc>
              <a:defRPr/>
            </a:pPr>
            <a:endParaRPr lang="en-US" altLang="ja-JP" sz="2200" b="1" dirty="0">
              <a:latin typeface="Times New Roman" pitchFamily="18" charset="0"/>
              <a:cs typeface="Times New Roman" pitchFamily="18" charset="0"/>
            </a:endParaRPr>
          </a:p>
          <a:p>
            <a:pPr marL="265113" indent="-265113" algn="just">
              <a:lnSpc>
                <a:spcPts val="2800"/>
              </a:lnSpc>
              <a:defRPr/>
            </a:pPr>
            <a:endParaRPr lang="en-US" altLang="ja-JP" sz="2200" b="1" dirty="0">
              <a:latin typeface="Times New Roman" pitchFamily="18" charset="0"/>
              <a:cs typeface="Times New Roman" pitchFamily="18" charset="0"/>
            </a:endParaRPr>
          </a:p>
          <a:p>
            <a:pPr marL="265113" indent="-265113" algn="just">
              <a:lnSpc>
                <a:spcPts val="2800"/>
              </a:lnSpc>
              <a:defRPr/>
            </a:pPr>
            <a:endParaRPr lang="en-US" altLang="ja-JP" sz="2200" b="1" dirty="0">
              <a:latin typeface="Times New Roman" pitchFamily="18" charset="0"/>
              <a:cs typeface="Times New Roman" pitchFamily="18" charset="0"/>
            </a:endParaRPr>
          </a:p>
          <a:p>
            <a:pPr marL="265113" indent="-265113" algn="just">
              <a:lnSpc>
                <a:spcPts val="2800"/>
              </a:lnSpc>
              <a:defRPr/>
            </a:pPr>
            <a:endParaRPr lang="en-US" altLang="ja-JP" sz="2200" b="1" dirty="0">
              <a:latin typeface="Times New Roman" pitchFamily="18" charset="0"/>
              <a:cs typeface="Times New Roman" pitchFamily="18" charset="0"/>
            </a:endParaRPr>
          </a:p>
        </p:txBody>
      </p:sp>
      <p:graphicFrame>
        <p:nvGraphicFramePr>
          <p:cNvPr id="18436" name="Object 3"/>
          <p:cNvGraphicFramePr>
            <a:graphicFrameLocks noGrp="1" noChangeAspect="1"/>
          </p:cNvGraphicFramePr>
          <p:nvPr/>
        </p:nvGraphicFramePr>
        <p:xfrm>
          <a:off x="539552" y="3182135"/>
          <a:ext cx="4679233" cy="1993900"/>
        </p:xfrm>
        <a:graphic>
          <a:graphicData uri="http://schemas.openxmlformats.org/presentationml/2006/ole">
            <mc:AlternateContent xmlns:mc="http://schemas.openxmlformats.org/markup-compatibility/2006">
              <mc:Choice xmlns:v="urn:schemas-microsoft-com:vml" Requires="v">
                <p:oleObj spid="_x0000_s2065" name="Photo Editor 写真" r:id="rId3" imgW="6866667" imgH="3057143" progId="">
                  <p:embed/>
                </p:oleObj>
              </mc:Choice>
              <mc:Fallback>
                <p:oleObj name="Photo Editor 写真" r:id="rId3" imgW="6866667" imgH="3057143" progId="">
                  <p:embed/>
                  <p:pic>
                    <p:nvPicPr>
                      <p:cNvPr id="18436" name="Object 3"/>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3182135"/>
                        <a:ext cx="4679233" cy="1993900"/>
                      </a:xfrm>
                      <a:prstGeom prst="rect">
                        <a:avLst/>
                      </a:prstGeom>
                      <a:noFill/>
                      <a:ln>
                        <a:noFill/>
                      </a:ln>
                    </p:spPr>
                  </p:pic>
                </p:oleObj>
              </mc:Fallback>
            </mc:AlternateContent>
          </a:graphicData>
        </a:graphic>
      </p:graphicFrame>
      <p:sp>
        <p:nvSpPr>
          <p:cNvPr id="18439" name="Text Box 12"/>
          <p:cNvSpPr txBox="1">
            <a:spLocks noChangeArrowheads="1"/>
          </p:cNvSpPr>
          <p:nvPr/>
        </p:nvSpPr>
        <p:spPr bwMode="auto">
          <a:xfrm>
            <a:off x="1187252" y="4612471"/>
            <a:ext cx="2682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6" tIns="45713" rIns="91426" bIns="45713">
            <a:spAutoFit/>
          </a:bodyP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1" lang="ja-JP" altLang="en-US" sz="1800" b="1" i="0" u="none" strike="noStrike" kern="1200" cap="none" spc="0" normalizeH="0" baseline="0" noProof="0">
              <a:ln>
                <a:noFill/>
              </a:ln>
              <a:solidFill>
                <a:srgbClr val="000000"/>
              </a:solidFill>
              <a:effectLst/>
              <a:uLnTx/>
              <a:uFillTx/>
              <a:latin typeface="Helvetica" pitchFamily="34" charset="0"/>
              <a:ea typeface="Osaka"/>
              <a:cs typeface="Osaka"/>
            </a:endParaRPr>
          </a:p>
        </p:txBody>
      </p:sp>
      <p:sp>
        <p:nvSpPr>
          <p:cNvPr id="3081" name="正方形/長方形 32"/>
          <p:cNvSpPr>
            <a:spLocks noChangeArrowheads="1"/>
          </p:cNvSpPr>
          <p:nvPr/>
        </p:nvSpPr>
        <p:spPr bwMode="auto">
          <a:xfrm>
            <a:off x="1924946" y="2999958"/>
            <a:ext cx="2808312" cy="656590"/>
          </a:xfrm>
          <a:prstGeom prst="rect">
            <a:avLst/>
          </a:prstGeom>
          <a:solidFill>
            <a:schemeClr val="bg1"/>
          </a:solidFill>
          <a:ln w="9525">
            <a:noFill/>
            <a:miter lim="800000"/>
            <a:headEnd/>
            <a:tailEnd/>
          </a:ln>
        </p:spPr>
        <p:txBody>
          <a:bodyPr wrap="square">
            <a:spAutoFit/>
          </a:bodyPr>
          <a:lstStyle/>
          <a:p>
            <a:pPr marL="0" marR="0" lvl="0" indent="0" algn="ctr" defTabSz="914400" rtl="0" eaLnBrk="1" fontAlgn="auto" latinLnBrk="0" hangingPunct="1">
              <a:lnSpc>
                <a:spcPts val="2200"/>
              </a:lnSpc>
              <a:spcBef>
                <a:spcPts val="0"/>
              </a:spcBef>
              <a:spcAft>
                <a:spcPts val="0"/>
              </a:spcAft>
              <a:buClrTx/>
              <a:buSzTx/>
              <a:buFontTx/>
              <a:buNone/>
              <a:tabLst/>
              <a:defRPr/>
            </a:pPr>
            <a:endParaRPr kumimoji="1" lang="en-US" altLang="ja-JP" sz="1750" b="1" i="0" u="none" strike="noStrike" kern="1200" cap="none" spc="0" normalizeH="0" baseline="0" noProof="0" dirty="0">
              <a:ln>
                <a:noFill/>
              </a:ln>
              <a:solidFill>
                <a:srgbClr val="000000"/>
              </a:solidFill>
              <a:effectLst/>
              <a:uLnTx/>
              <a:uFillTx/>
              <a:latin typeface="Calibri"/>
              <a:ea typeface="HGP創英角ｺﾞｼｯｸUB" pitchFamily="50" charset="-128"/>
              <a:cs typeface="Osaka"/>
            </a:endParaRPr>
          </a:p>
          <a:p>
            <a:pPr marL="0" marR="0" lvl="0" indent="0" algn="ctr" defTabSz="914400" rtl="0" eaLnBrk="1" fontAlgn="auto" latinLnBrk="0" hangingPunct="1">
              <a:lnSpc>
                <a:spcPts val="2200"/>
              </a:lnSpc>
              <a:spcBef>
                <a:spcPts val="0"/>
              </a:spcBef>
              <a:spcAft>
                <a:spcPts val="0"/>
              </a:spcAft>
              <a:buClrTx/>
              <a:buSzTx/>
              <a:buFontTx/>
              <a:buNone/>
              <a:tabLst/>
              <a:defRPr/>
            </a:pPr>
            <a:endParaRPr kumimoji="1" lang="ja-JP" altLang="en-US" sz="1750" b="1" i="0" u="none" strike="noStrike" kern="1200" cap="none" spc="0" normalizeH="0" baseline="0" noProof="0" dirty="0">
              <a:ln>
                <a:noFill/>
              </a:ln>
              <a:solidFill>
                <a:srgbClr val="000000"/>
              </a:solidFill>
              <a:effectLst/>
              <a:uLnTx/>
              <a:uFillTx/>
              <a:latin typeface="Calibri"/>
              <a:ea typeface="HGP創英角ｺﾞｼｯｸUB" pitchFamily="50" charset="-128"/>
              <a:cs typeface="Osaka"/>
            </a:endParaRPr>
          </a:p>
        </p:txBody>
      </p:sp>
      <p:sp>
        <p:nvSpPr>
          <p:cNvPr id="18442" name="Text Box 16"/>
          <p:cNvSpPr txBox="1">
            <a:spLocks noChangeArrowheads="1"/>
          </p:cNvSpPr>
          <p:nvPr/>
        </p:nvSpPr>
        <p:spPr bwMode="auto">
          <a:xfrm>
            <a:off x="432792" y="4293096"/>
            <a:ext cx="1618928" cy="900232"/>
          </a:xfrm>
          <a:prstGeom prst="rect">
            <a:avLst/>
          </a:prstGeom>
          <a:solidFill>
            <a:schemeClr val="bg1"/>
          </a:solidFill>
          <a:ln>
            <a:noFill/>
          </a:ln>
        </p:spPr>
        <p:txBody>
          <a:bodyPr wrap="square" lIns="91426" tIns="45713" rIns="91426" bIns="45713">
            <a:spAutoFit/>
          </a:bodyP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marL="0" marR="0" lvl="0" indent="0" algn="l" defTabSz="914400" rtl="0" eaLnBrk="1" fontAlgn="auto" latinLnBrk="0" hangingPunct="1">
              <a:lnSpc>
                <a:spcPts val="2100"/>
              </a:lnSpc>
              <a:spcBef>
                <a:spcPct val="0"/>
              </a:spcBef>
              <a:spcAft>
                <a:spcPts val="0"/>
              </a:spcAft>
              <a:buClrTx/>
              <a:buSzTx/>
              <a:buFontTx/>
              <a:buNone/>
              <a:tabLst/>
              <a:defRPr/>
            </a:pPr>
            <a:r>
              <a:rPr kumimoji="1" lang="en-US" altLang="ja-JP" sz="1600" b="1" i="1" u="none" strike="noStrike" kern="1200" cap="none" spc="0" normalizeH="0" baseline="0" noProof="0" dirty="0">
                <a:ln>
                  <a:noFill/>
                </a:ln>
                <a:solidFill>
                  <a:srgbClr val="000000"/>
                </a:solidFill>
                <a:effectLst/>
                <a:uLnTx/>
                <a:uFillTx/>
                <a:latin typeface="Symbol" pitchFamily="18" charset="2"/>
                <a:ea typeface="HGP創英角ｺﾞｼｯｸUB" pitchFamily="50" charset="-128"/>
                <a:cs typeface="Osaka"/>
              </a:rPr>
              <a:t>g</a:t>
            </a:r>
            <a:r>
              <a:rPr kumimoji="1" lang="en-US" altLang="ja-JP" sz="1600" b="1" i="0" u="none" strike="noStrike" kern="1200" cap="none" spc="0" normalizeH="0" baseline="0" noProof="0" dirty="0">
                <a:ln>
                  <a:noFill/>
                </a:ln>
                <a:solidFill>
                  <a:srgbClr val="000000"/>
                </a:solidFill>
                <a:effectLst/>
                <a:uLnTx/>
                <a:uFillTx/>
                <a:latin typeface="Symbol" pitchFamily="18" charset="2"/>
                <a:ea typeface="HGP創英角ｺﾞｼｯｸUB" pitchFamily="50" charset="-128"/>
                <a:cs typeface="Osaka"/>
              </a:rPr>
              <a:t> </a:t>
            </a:r>
            <a:r>
              <a:rPr kumimoji="1" lang="en-US" altLang="ja-JP" sz="1600" b="0" i="0" u="none" strike="noStrike" kern="1200" cap="none" spc="0" normalizeH="0" baseline="0" noProof="0" dirty="0">
                <a:ln>
                  <a:noFill/>
                </a:ln>
                <a:solidFill>
                  <a:srgbClr val="000000"/>
                </a:solidFill>
                <a:effectLst/>
                <a:uLnTx/>
                <a:uFillTx/>
                <a:latin typeface="Times New Roman" pitchFamily="18" charset="0"/>
                <a:ea typeface="HGP創英角ｺﾞｼｯｸUB" pitchFamily="50" charset="-128"/>
                <a:cs typeface="Times New Roman" pitchFamily="18" charset="0"/>
              </a:rPr>
              <a:t>(</a:t>
            </a:r>
            <a:r>
              <a:rPr kumimoji="1" lang="en-US" altLang="ja-JP" sz="1600" b="1" i="0" u="none" strike="noStrike" kern="1200" cap="none" spc="0" normalizeH="0" baseline="0" noProof="0" dirty="0">
                <a:ln>
                  <a:noFill/>
                </a:ln>
                <a:solidFill>
                  <a:srgbClr val="000000"/>
                </a:solidFill>
                <a:effectLst/>
                <a:uLnTx/>
                <a:uFillTx/>
                <a:latin typeface="Times New Roman" pitchFamily="18" charset="0"/>
                <a:ea typeface="HGP創英角ｺﾞｼｯｸUB" pitchFamily="50" charset="-128"/>
                <a:cs typeface="Times New Roman" pitchFamily="18" charset="0"/>
              </a:rPr>
              <a:t>shear strain) </a:t>
            </a:r>
          </a:p>
          <a:p>
            <a:pPr marL="0" marR="0" lvl="0" indent="0" algn="ctr" defTabSz="914400" rtl="0" eaLnBrk="1" fontAlgn="auto" latinLnBrk="0" hangingPunct="1">
              <a:lnSpc>
                <a:spcPts val="2100"/>
              </a:lnSpc>
              <a:spcBef>
                <a:spcPct val="0"/>
              </a:spcBef>
              <a:spcAft>
                <a:spcPts val="0"/>
              </a:spcAft>
              <a:buClrTx/>
              <a:buSzTx/>
              <a:buFont typeface="Arial" pitchFamily="34" charset="0"/>
              <a:buNone/>
              <a:tabLst/>
              <a:defRPr/>
            </a:pPr>
            <a:r>
              <a:rPr kumimoji="1" lang="en-US" altLang="ja-JP" sz="1600" b="1" i="1" u="none" strike="noStrike" kern="1200" cap="none" spc="0" normalizeH="0" baseline="0" noProof="0" dirty="0">
                <a:ln>
                  <a:noFill/>
                </a:ln>
                <a:solidFill>
                  <a:srgbClr val="000000"/>
                </a:solidFill>
                <a:effectLst/>
                <a:uLnTx/>
                <a:uFillTx/>
                <a:latin typeface="Symbol" panose="05050102010706020507" pitchFamily="18" charset="2"/>
                <a:ea typeface="HGP創英角ｺﾞｼｯｸUB" pitchFamily="50" charset="-128"/>
                <a:cs typeface="Times New Roman" pitchFamily="18" charset="0"/>
              </a:rPr>
              <a:t>g</a:t>
            </a:r>
            <a:r>
              <a:rPr kumimoji="1" lang="en-US" altLang="ja-JP" sz="1600" b="1" i="0" u="none" strike="noStrike" kern="1200" cap="none" spc="0" normalizeH="0" baseline="0" noProof="0" dirty="0">
                <a:ln>
                  <a:noFill/>
                </a:ln>
                <a:solidFill>
                  <a:srgbClr val="000000"/>
                </a:solidFill>
                <a:effectLst/>
                <a:uLnTx/>
                <a:uFillTx/>
                <a:latin typeface="Symbol" panose="05050102010706020507" pitchFamily="18" charset="2"/>
                <a:ea typeface="HGP創英角ｺﾞｼｯｸUB" pitchFamily="50" charset="-128"/>
                <a:cs typeface="Times New Roman" pitchFamily="18" charset="0"/>
              </a:rPr>
              <a:t>  </a:t>
            </a:r>
            <a:r>
              <a:rPr kumimoji="1" lang="en-US" altLang="ja-JP" sz="1600" b="1" i="0" u="none" strike="noStrike" kern="1200" cap="none" spc="0" normalizeH="0" baseline="0" noProof="0" dirty="0">
                <a:ln>
                  <a:noFill/>
                </a:ln>
                <a:solidFill>
                  <a:srgbClr val="000000"/>
                </a:solidFill>
                <a:effectLst/>
                <a:uLnTx/>
                <a:uFillTx/>
                <a:latin typeface="Times New Roman" pitchFamily="18" charset="0"/>
                <a:ea typeface="HGP創英角ｺﾞｼｯｸUB" pitchFamily="50" charset="-128"/>
                <a:cs typeface="Times New Roman" pitchFamily="18" charset="0"/>
              </a:rPr>
              <a:t>= 0</a:t>
            </a:r>
          </a:p>
          <a:p>
            <a:pPr marL="342900" marR="0" lvl="0" indent="-342900" algn="ctr" defTabSz="914400" rtl="0" eaLnBrk="1" fontAlgn="auto" latinLnBrk="0" hangingPunct="1">
              <a:lnSpc>
                <a:spcPts val="2100"/>
              </a:lnSpc>
              <a:spcBef>
                <a:spcPct val="0"/>
              </a:spcBef>
              <a:spcAft>
                <a:spcPts val="0"/>
              </a:spcAft>
              <a:buClrTx/>
              <a:buSzTx/>
              <a:buFont typeface="Symbol" pitchFamily="18" charset="2"/>
              <a:buChar char="g"/>
              <a:tabLst/>
              <a:defRPr/>
            </a:pPr>
            <a:endParaRPr kumimoji="1" lang="ja-JP" altLang="en-US" sz="2000" b="1" i="0" u="none" strike="noStrike" kern="1200" cap="none" spc="0" normalizeH="0" baseline="0" noProof="0" dirty="0">
              <a:ln>
                <a:noFill/>
              </a:ln>
              <a:solidFill>
                <a:srgbClr val="000000"/>
              </a:solidFill>
              <a:effectLst/>
              <a:uLnTx/>
              <a:uFillTx/>
              <a:latin typeface="Times New Roman" pitchFamily="18" charset="0"/>
              <a:ea typeface="HGP創英角ｺﾞｼｯｸUB" pitchFamily="50" charset="-128"/>
              <a:cs typeface="Times New Roman" pitchFamily="18" charset="0"/>
            </a:endParaRPr>
          </a:p>
        </p:txBody>
      </p:sp>
      <p:sp>
        <p:nvSpPr>
          <p:cNvPr id="18443" name="Text Box 16"/>
          <p:cNvSpPr txBox="1">
            <a:spLocks noChangeArrowheads="1"/>
          </p:cNvSpPr>
          <p:nvPr/>
        </p:nvSpPr>
        <p:spPr bwMode="auto">
          <a:xfrm>
            <a:off x="2349202" y="4688767"/>
            <a:ext cx="782638" cy="4778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6" tIns="45713" rIns="91426" bIns="45713">
            <a:spAutoFit/>
          </a:bodyP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marL="0" marR="0" lvl="0" indent="0" algn="l" defTabSz="914400" rtl="0" eaLnBrk="1" fontAlgn="auto" latinLnBrk="0" hangingPunct="1">
              <a:lnSpc>
                <a:spcPts val="1500"/>
              </a:lnSpc>
              <a:spcBef>
                <a:spcPct val="0"/>
              </a:spcBef>
              <a:spcAft>
                <a:spcPts val="0"/>
              </a:spcAft>
              <a:buClrTx/>
              <a:buSzTx/>
              <a:buFontTx/>
              <a:buNone/>
              <a:tabLst/>
              <a:defRPr/>
            </a:pPr>
            <a:r>
              <a:rPr kumimoji="1" lang="en-US" altLang="ja-JP" sz="1600" b="1" i="1" u="none" strike="noStrike" kern="1200" cap="none" spc="0" normalizeH="0" baseline="0" noProof="0" dirty="0">
                <a:ln>
                  <a:noFill/>
                </a:ln>
                <a:solidFill>
                  <a:srgbClr val="000000"/>
                </a:solidFill>
                <a:effectLst/>
                <a:uLnTx/>
                <a:uFillTx/>
                <a:latin typeface="Symbol" pitchFamily="18" charset="2"/>
                <a:ea typeface="HGP創英角ｺﾞｼｯｸUB" pitchFamily="50" charset="-128"/>
                <a:cs typeface="Osaka"/>
              </a:rPr>
              <a:t>g</a:t>
            </a:r>
            <a:r>
              <a:rPr kumimoji="1" lang="en-US" altLang="ja-JP" sz="1600" b="1" i="0" u="none" strike="noStrike" kern="1200" cap="none" spc="0" normalizeH="0" baseline="0" noProof="0" dirty="0">
                <a:ln>
                  <a:noFill/>
                </a:ln>
                <a:solidFill>
                  <a:srgbClr val="000000"/>
                </a:solidFill>
                <a:effectLst/>
                <a:uLnTx/>
                <a:uFillTx/>
                <a:latin typeface="Symbol" pitchFamily="18" charset="2"/>
                <a:ea typeface="HGP創英角ｺﾞｼｯｸUB" pitchFamily="50" charset="-128"/>
                <a:cs typeface="Osaka"/>
              </a:rPr>
              <a:t> </a:t>
            </a:r>
            <a:r>
              <a:rPr kumimoji="1" lang="en-US" altLang="ja-JP" sz="1600" b="1" i="0" u="none" strike="noStrike" kern="1200" cap="none" spc="0" normalizeH="0" baseline="0" noProof="0" dirty="0">
                <a:ln>
                  <a:noFill/>
                </a:ln>
                <a:solidFill>
                  <a:srgbClr val="000000"/>
                </a:solidFill>
                <a:effectLst/>
                <a:uLnTx/>
                <a:uFillTx/>
                <a:latin typeface="Times New Roman" pitchFamily="18" charset="0"/>
                <a:ea typeface="HGP創英角ｺﾞｼｯｸUB" pitchFamily="50" charset="-128"/>
                <a:cs typeface="Times New Roman" pitchFamily="18" charset="0"/>
              </a:rPr>
              <a:t> = 1</a:t>
            </a:r>
          </a:p>
          <a:p>
            <a:pPr marL="0" marR="0" lvl="0" indent="0" algn="l" defTabSz="914400" rtl="0" eaLnBrk="1" fontAlgn="auto" latinLnBrk="0" hangingPunct="1">
              <a:lnSpc>
                <a:spcPts val="1500"/>
              </a:lnSpc>
              <a:spcBef>
                <a:spcPct val="0"/>
              </a:spcBef>
              <a:spcAft>
                <a:spcPts val="0"/>
              </a:spcAft>
              <a:buClrTx/>
              <a:buSzTx/>
              <a:buFont typeface="Symbol" pitchFamily="18" charset="2"/>
              <a:buChar char="g"/>
              <a:tabLst/>
              <a:defRPr/>
            </a:pPr>
            <a:endParaRPr kumimoji="1" lang="ja-JP" altLang="en-US" sz="1600" b="1" i="0" u="none" strike="noStrike" kern="1200" cap="none" spc="0" normalizeH="0" baseline="0" noProof="0" dirty="0">
              <a:ln>
                <a:noFill/>
              </a:ln>
              <a:solidFill>
                <a:srgbClr val="000000"/>
              </a:solidFill>
              <a:effectLst/>
              <a:uLnTx/>
              <a:uFillTx/>
              <a:latin typeface="Times New Roman" pitchFamily="18" charset="0"/>
              <a:ea typeface="HGP創英角ｺﾞｼｯｸUB" pitchFamily="50" charset="-128"/>
              <a:cs typeface="Times New Roman" pitchFamily="18" charset="0"/>
            </a:endParaRPr>
          </a:p>
        </p:txBody>
      </p:sp>
      <p:sp>
        <p:nvSpPr>
          <p:cNvPr id="18444" name="Text Box 16"/>
          <p:cNvSpPr txBox="1">
            <a:spLocks noChangeArrowheads="1"/>
          </p:cNvSpPr>
          <p:nvPr/>
        </p:nvSpPr>
        <p:spPr bwMode="auto">
          <a:xfrm>
            <a:off x="3680246" y="4662548"/>
            <a:ext cx="782637" cy="476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6" tIns="45713" rIns="91426" bIns="45713">
            <a:spAutoFit/>
          </a:bodyP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marL="0" marR="0" lvl="0" indent="0" algn="l" defTabSz="914400" rtl="0" eaLnBrk="1" fontAlgn="auto" latinLnBrk="0" hangingPunct="1">
              <a:lnSpc>
                <a:spcPts val="1500"/>
              </a:lnSpc>
              <a:spcBef>
                <a:spcPct val="0"/>
              </a:spcBef>
              <a:spcAft>
                <a:spcPts val="0"/>
              </a:spcAft>
              <a:buClrTx/>
              <a:buSzTx/>
              <a:buFontTx/>
              <a:buNone/>
              <a:tabLst/>
              <a:defRPr/>
            </a:pPr>
            <a:r>
              <a:rPr kumimoji="1" lang="en-US" altLang="ja-JP" sz="1600" b="1" i="1" u="none" strike="noStrike" kern="1200" cap="none" spc="0" normalizeH="0" baseline="0" noProof="0" dirty="0">
                <a:ln>
                  <a:noFill/>
                </a:ln>
                <a:solidFill>
                  <a:srgbClr val="000000"/>
                </a:solidFill>
                <a:effectLst/>
                <a:uLnTx/>
                <a:uFillTx/>
                <a:latin typeface="Symbol" pitchFamily="18" charset="2"/>
                <a:ea typeface="HGP創英角ｺﾞｼｯｸUB" pitchFamily="50" charset="-128"/>
                <a:cs typeface="Osaka"/>
              </a:rPr>
              <a:t>g</a:t>
            </a:r>
            <a:r>
              <a:rPr kumimoji="1" lang="en-US" altLang="ja-JP" sz="1600" b="1" i="0" u="none" strike="noStrike" kern="1200" cap="none" spc="0" normalizeH="0" baseline="0" noProof="0" dirty="0">
                <a:ln>
                  <a:noFill/>
                </a:ln>
                <a:solidFill>
                  <a:srgbClr val="000000"/>
                </a:solidFill>
                <a:effectLst/>
                <a:uLnTx/>
                <a:uFillTx/>
                <a:latin typeface="Symbol" pitchFamily="18" charset="2"/>
                <a:ea typeface="HGP創英角ｺﾞｼｯｸUB" pitchFamily="50" charset="-128"/>
                <a:cs typeface="Osaka"/>
              </a:rPr>
              <a:t> </a:t>
            </a:r>
            <a:r>
              <a:rPr kumimoji="1" lang="en-US" altLang="ja-JP" sz="1600" b="1" i="0" u="none" strike="noStrike" kern="1200" cap="none" spc="0" normalizeH="0" baseline="0" noProof="0" dirty="0">
                <a:ln>
                  <a:noFill/>
                </a:ln>
                <a:solidFill>
                  <a:srgbClr val="000000"/>
                </a:solidFill>
                <a:effectLst/>
                <a:uLnTx/>
                <a:uFillTx/>
                <a:latin typeface="Times New Roman" pitchFamily="18" charset="0"/>
                <a:ea typeface="HGP創英角ｺﾞｼｯｸUB" pitchFamily="50" charset="-128"/>
                <a:cs typeface="Times New Roman" pitchFamily="18" charset="0"/>
              </a:rPr>
              <a:t> = 2</a:t>
            </a:r>
          </a:p>
          <a:p>
            <a:pPr marL="0" marR="0" lvl="0" indent="0" algn="l" defTabSz="914400" rtl="0" eaLnBrk="1" fontAlgn="auto" latinLnBrk="0" hangingPunct="1">
              <a:lnSpc>
                <a:spcPts val="1500"/>
              </a:lnSpc>
              <a:spcBef>
                <a:spcPct val="0"/>
              </a:spcBef>
              <a:spcAft>
                <a:spcPts val="0"/>
              </a:spcAft>
              <a:buClrTx/>
              <a:buSzTx/>
              <a:buFont typeface="Symbol" pitchFamily="18" charset="2"/>
              <a:buChar char="g"/>
              <a:tabLst/>
              <a:defRPr/>
            </a:pPr>
            <a:endParaRPr kumimoji="1" lang="ja-JP" altLang="en-US" sz="1600" b="1" i="0" u="none" strike="noStrike" kern="1200" cap="none" spc="0" normalizeH="0" baseline="0" noProof="0" dirty="0">
              <a:ln>
                <a:noFill/>
              </a:ln>
              <a:solidFill>
                <a:srgbClr val="000000"/>
              </a:solidFill>
              <a:effectLst/>
              <a:uLnTx/>
              <a:uFillTx/>
              <a:latin typeface="Times New Roman" pitchFamily="18" charset="0"/>
              <a:ea typeface="HGP創英角ｺﾞｼｯｸUB" pitchFamily="50" charset="-128"/>
              <a:cs typeface="Times New Roman" pitchFamily="18" charset="0"/>
            </a:endParaRPr>
          </a:p>
        </p:txBody>
      </p:sp>
      <p:sp>
        <p:nvSpPr>
          <p:cNvPr id="18445" name="テキスト ボックス 12"/>
          <p:cNvSpPr txBox="1">
            <a:spLocks noChangeArrowheads="1"/>
          </p:cNvSpPr>
          <p:nvPr/>
        </p:nvSpPr>
        <p:spPr bwMode="auto">
          <a:xfrm>
            <a:off x="593006" y="2975759"/>
            <a:ext cx="11030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Times New Roman" pitchFamily="18" charset="0"/>
                <a:ea typeface="ＭＳ Ｐゴシック" pitchFamily="50" charset="-128"/>
                <a:cs typeface="+mn-cs"/>
              </a:rPr>
              <a:t>Shear stress</a:t>
            </a:r>
            <a:endParaRPr kumimoji="1" lang="ja-JP" altLang="en-US" sz="1400" b="1" i="0" u="none" strike="noStrike" kern="1200" cap="none" spc="0" normalizeH="0" baseline="0" noProof="0" dirty="0">
              <a:ln>
                <a:noFill/>
              </a:ln>
              <a:solidFill>
                <a:prstClr val="black"/>
              </a:solidFill>
              <a:effectLst/>
              <a:uLnTx/>
              <a:uFillTx/>
              <a:latin typeface="Times New Roman" pitchFamily="18" charset="0"/>
              <a:ea typeface="ＭＳ Ｐゴシック" pitchFamily="50" charset="-128"/>
              <a:cs typeface="+mn-cs"/>
            </a:endParaRPr>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95736" y="4980897"/>
            <a:ext cx="1512168" cy="1832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 Box 11"/>
          <p:cNvSpPr txBox="1">
            <a:spLocks noChangeArrowheads="1"/>
          </p:cNvSpPr>
          <p:nvPr/>
        </p:nvSpPr>
        <p:spPr bwMode="auto">
          <a:xfrm>
            <a:off x="2434903" y="3501008"/>
            <a:ext cx="2497137" cy="292100"/>
          </a:xfrm>
          <a:prstGeom prst="rect">
            <a:avLst/>
          </a:prstGeom>
          <a:noFill/>
          <a:ln w="9525">
            <a:noFill/>
            <a:miter lim="800000"/>
            <a:headEnd/>
            <a:tailEnd/>
          </a:ln>
        </p:spPr>
        <p:txBody>
          <a:bodyPr lIns="91426" tIns="45713" rIns="91426" bIns="4571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300" b="1" i="0" u="none" strike="noStrike" kern="1200" cap="none" spc="0" normalizeH="0" baseline="0" noProof="0" dirty="0">
                <a:ln>
                  <a:noFill/>
                </a:ln>
                <a:solidFill>
                  <a:srgbClr val="000000"/>
                </a:solidFill>
                <a:effectLst/>
                <a:uLnTx/>
                <a:uFillTx/>
                <a:latin typeface="Times New Roman" panose="02020603050405020304" pitchFamily="18" charset="0"/>
                <a:ea typeface="HGP創英角ｺﾞｼｯｸUB" pitchFamily="50" charset="-128"/>
                <a:cs typeface="Times New Roman" panose="02020603050405020304" pitchFamily="18" charset="0"/>
              </a:rPr>
              <a:t>N. </a:t>
            </a:r>
            <a:r>
              <a:rPr kumimoji="1" lang="en-US" altLang="ja-JP" sz="1300" b="1" i="0" u="none" strike="noStrike" kern="1200" cap="none" spc="0" normalizeH="0" baseline="0" noProof="0" dirty="0" err="1">
                <a:ln>
                  <a:noFill/>
                </a:ln>
                <a:solidFill>
                  <a:srgbClr val="000000"/>
                </a:solidFill>
                <a:effectLst/>
                <a:uLnTx/>
                <a:uFillTx/>
                <a:latin typeface="Times New Roman" panose="02020603050405020304" pitchFamily="18" charset="0"/>
                <a:ea typeface="HGP創英角ｺﾞｼｯｸUB" pitchFamily="50" charset="-128"/>
                <a:cs typeface="Times New Roman" panose="02020603050405020304" pitchFamily="18" charset="0"/>
              </a:rPr>
              <a:t>Wakai</a:t>
            </a:r>
            <a:r>
              <a:rPr kumimoji="1" lang="en-US" altLang="ja-JP" sz="1300" b="1" i="0" u="none" strike="noStrike" kern="1200" cap="none" spc="0" normalizeH="0" baseline="0" noProof="0" dirty="0">
                <a:ln>
                  <a:noFill/>
                </a:ln>
                <a:solidFill>
                  <a:srgbClr val="000000"/>
                </a:solidFill>
                <a:effectLst/>
                <a:uLnTx/>
                <a:uFillTx/>
                <a:latin typeface="Times New Roman" panose="02020603050405020304" pitchFamily="18" charset="0"/>
                <a:ea typeface="HGP創英角ｺﾞｼｯｸUB" pitchFamily="50" charset="-128"/>
                <a:cs typeface="Times New Roman" panose="02020603050405020304" pitchFamily="18" charset="0"/>
              </a:rPr>
              <a:t>, </a:t>
            </a:r>
            <a:r>
              <a:rPr kumimoji="1" lang="en-US" altLang="ja-JP" sz="1300" b="1" i="0" u="none" strike="noStrike" kern="1200" cap="none" spc="0" normalizeH="0" baseline="0" noProof="0" dirty="0" err="1">
                <a:ln>
                  <a:noFill/>
                </a:ln>
                <a:solidFill>
                  <a:srgbClr val="000000"/>
                </a:solidFill>
                <a:effectLst/>
                <a:uLnTx/>
                <a:uFillTx/>
                <a:latin typeface="Times New Roman" panose="02020603050405020304" pitchFamily="18" charset="0"/>
                <a:ea typeface="HGP創英角ｺﾞｼｯｸUB" pitchFamily="50" charset="-128"/>
                <a:cs typeface="Times New Roman" panose="02020603050405020304" pitchFamily="18" charset="0"/>
              </a:rPr>
              <a:t>Materia</a:t>
            </a:r>
            <a:r>
              <a:rPr kumimoji="1" lang="en-US" altLang="ja-JP" sz="1300" b="1" i="0" u="none" strike="noStrike" kern="1200" cap="none" spc="0" normalizeH="0" baseline="0" noProof="0" dirty="0">
                <a:ln>
                  <a:noFill/>
                </a:ln>
                <a:solidFill>
                  <a:srgbClr val="000000"/>
                </a:solidFill>
                <a:effectLst/>
                <a:uLnTx/>
                <a:uFillTx/>
                <a:latin typeface="Times New Roman" panose="02020603050405020304" pitchFamily="18" charset="0"/>
                <a:ea typeface="HGP創英角ｺﾞｼｯｸUB" pitchFamily="50" charset="-128"/>
                <a:cs typeface="Times New Roman" panose="02020603050405020304" pitchFamily="18" charset="0"/>
              </a:rPr>
              <a:t> </a:t>
            </a:r>
            <a:r>
              <a:rPr kumimoji="1" lang="en-US" altLang="ja-JP" sz="1300" b="1" i="0" u="none" strike="noStrike" kern="1200" cap="none" spc="0" normalizeH="0" baseline="0" noProof="0" dirty="0">
                <a:ln>
                  <a:noFill/>
                </a:ln>
                <a:solidFill>
                  <a:srgbClr val="0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45 (2006) 644.</a:t>
            </a:r>
          </a:p>
        </p:txBody>
      </p:sp>
      <p:pic>
        <p:nvPicPr>
          <p:cNvPr id="2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39952" y="5290109"/>
            <a:ext cx="1944216" cy="1417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右矢印 22"/>
          <p:cNvSpPr/>
          <p:nvPr/>
        </p:nvSpPr>
        <p:spPr>
          <a:xfrm>
            <a:off x="1907704" y="5739703"/>
            <a:ext cx="216024" cy="314865"/>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4" name="右矢印 23"/>
          <p:cNvSpPr/>
          <p:nvPr/>
        </p:nvSpPr>
        <p:spPr>
          <a:xfrm>
            <a:off x="3707904" y="5778431"/>
            <a:ext cx="216024" cy="314865"/>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pic>
        <p:nvPicPr>
          <p:cNvPr id="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1409" y="4721270"/>
            <a:ext cx="2965018" cy="20726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0767" y="5230892"/>
            <a:ext cx="864096" cy="1332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右矢印 27"/>
          <p:cNvSpPr/>
          <p:nvPr/>
        </p:nvSpPr>
        <p:spPr>
          <a:xfrm>
            <a:off x="6237843" y="5751060"/>
            <a:ext cx="216024" cy="314865"/>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 name="テキスト ボックス 2"/>
          <p:cNvSpPr txBox="1"/>
          <p:nvPr/>
        </p:nvSpPr>
        <p:spPr>
          <a:xfrm>
            <a:off x="611560" y="6511766"/>
            <a:ext cx="119936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8</a:t>
            </a:r>
            <a:r>
              <a:rPr kumimoji="1" lang="en-US" altLang="ja-JP" sz="1600" b="0" i="0" u="none" strike="noStrike" kern="1200" cap="none" spc="0" normalizeH="0" baseline="0" noProof="0" dirty="0">
                <a:ln>
                  <a:noFill/>
                </a:ln>
                <a:solidFill>
                  <a:prstClr val="black"/>
                </a:solidFill>
                <a:effectLst/>
                <a:uLnTx/>
                <a:uFillTx/>
                <a:latin typeface="Symbol" panose="05050102010706020507" pitchFamily="18" charset="2"/>
                <a:ea typeface="ＭＳ Ｐゴシック" panose="020B0600070205080204" pitchFamily="50" charset="-128"/>
                <a:cs typeface="+mn-cs"/>
              </a:rPr>
              <a:t>f </a:t>
            </a: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x 20 mm</a:t>
            </a:r>
            <a:endParaRPr kumimoji="1" lang="ja-JP" altLang="en-US"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4" name="テキスト ボックス 3"/>
          <p:cNvSpPr txBox="1"/>
          <p:nvPr/>
        </p:nvSpPr>
        <p:spPr>
          <a:xfrm>
            <a:off x="4049880" y="5014258"/>
            <a:ext cx="2113079"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Reduction ratio: 85.3%</a:t>
            </a:r>
            <a:endParaRPr kumimoji="1" lang="ja-JP" altLang="en-US" sz="15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6" name="テキスト ボックス 5"/>
          <p:cNvSpPr txBox="1"/>
          <p:nvPr/>
        </p:nvSpPr>
        <p:spPr>
          <a:xfrm>
            <a:off x="1822883" y="5013176"/>
            <a:ext cx="73289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1650ºC</a:t>
            </a:r>
            <a:endParaRPr kumimoji="1" lang="ja-JP" altLang="en-US" sz="14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7" name="テキスト ボックス 6"/>
          <p:cNvSpPr txBox="1"/>
          <p:nvPr/>
        </p:nvSpPr>
        <p:spPr>
          <a:xfrm>
            <a:off x="2242155" y="3066256"/>
            <a:ext cx="6182142" cy="369332"/>
          </a:xfrm>
          <a:prstGeom prst="rect">
            <a:avLst/>
          </a:prstGeom>
          <a:noFill/>
          <a:ln w="12700">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sng"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Superplastic deformation by GB sliding at high temperature </a:t>
            </a:r>
            <a:endParaRPr kumimoji="1" lang="ja-JP" altLang="en-US" sz="1800" b="1" i="0" u="sng" strike="noStrike" kern="1200" cap="none" spc="0" normalizeH="0" baseline="0" noProof="0" dirty="0">
              <a:ln>
                <a:noFill/>
              </a:ln>
              <a:solidFill>
                <a:srgbClr val="FF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5" name="テキスト ボックス 24"/>
          <p:cNvSpPr txBox="1"/>
          <p:nvPr/>
        </p:nvSpPr>
        <p:spPr>
          <a:xfrm>
            <a:off x="5290473" y="3789293"/>
            <a:ext cx="3678383" cy="923330"/>
          </a:xfrm>
          <a:prstGeom prst="rect">
            <a:avLst/>
          </a:prstGeom>
          <a:noFill/>
          <a:ln w="19050">
            <a:solidFill>
              <a:schemeClr val="tx1"/>
            </a:solidFill>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The number of GSMM operations at 1650ºC attempted to date is </a:t>
            </a:r>
            <a:r>
              <a:rPr kumimoji="1" lang="en-US" altLang="ja-JP" sz="1800" b="1" i="1" u="none" strike="noStrike" kern="1200" cap="none" spc="0" normalizeH="0" baseline="0" noProof="0" dirty="0">
                <a:ln>
                  <a:noFill/>
                </a:ln>
                <a:solidFill>
                  <a:srgbClr val="C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10 times</a:t>
            </a:r>
            <a:r>
              <a:rPr kumimoji="1" lang="en-US" altLang="ja-JP" sz="1800" b="1" i="0" u="none" strike="noStrike" kern="1200" cap="none" spc="0" normalizeH="0" baseline="0" noProof="0" dirty="0">
                <a:ln>
                  <a:noFill/>
                </a:ln>
                <a:solidFill>
                  <a:srgbClr val="C000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with various final loads </a:t>
            </a:r>
            <a:endParaRPr kumimoji="1" lang="ja-JP" altLang="en-US"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7" name="コンテンツ プレースホルダ 2">
            <a:extLst>
              <a:ext uri="{FF2B5EF4-FFF2-40B4-BE49-F238E27FC236}">
                <a16:creationId xmlns:a16="http://schemas.microsoft.com/office/drawing/2014/main" id="{F35A34AF-7CBE-46C9-B2E1-E4C5243CA701}"/>
              </a:ext>
            </a:extLst>
          </p:cNvPr>
          <p:cNvSpPr txBox="1">
            <a:spLocks/>
          </p:cNvSpPr>
          <p:nvPr/>
        </p:nvSpPr>
        <p:spPr>
          <a:xfrm>
            <a:off x="572656" y="2077968"/>
            <a:ext cx="8168216" cy="1023050"/>
          </a:xfrm>
          <a:prstGeom prst="rect">
            <a:avLst/>
          </a:prstGeom>
          <a:ln>
            <a:no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marR="0" lvl="0" indent="0" algn="just" defTabSz="914400" rtl="0" eaLnBrk="1" fontAlgn="auto" latinLnBrk="0" hangingPunct="1">
              <a:lnSpc>
                <a:spcPts val="2100"/>
              </a:lnSpc>
              <a:spcBef>
                <a:spcPts val="300"/>
              </a:spcBef>
              <a:spcAft>
                <a:spcPts val="0"/>
              </a:spcAft>
              <a:buClrTx/>
              <a:buSzTx/>
              <a:buFont typeface="Arial" panose="020B0604020202020204" pitchFamily="34" charset="0"/>
              <a:buNone/>
              <a:tabLst/>
              <a:defRPr/>
            </a:pPr>
            <a:r>
              <a:rPr kumimoji="1" lang="en-US" altLang="ja-JP" sz="1800" b="1" i="0" u="none" strike="noStrike" kern="1200" cap="none" spc="0" normalizeH="0" baseline="0" noProof="0" dirty="0">
                <a:ln>
                  <a:noFill/>
                </a:ln>
                <a:solidFill>
                  <a:prstClr val="black"/>
                </a:solidFill>
                <a:effectLst/>
                <a:uLnTx/>
                <a:uFillTx/>
                <a:latin typeface="Times New Roman" pitchFamily="18" charset="0"/>
                <a:ea typeface="ＭＳ Ｐゴシック" panose="020B0600070205080204" pitchFamily="50" charset="-128"/>
                <a:cs typeface="Times New Roman" pitchFamily="18" charset="0"/>
              </a:rPr>
              <a:t>by using </a:t>
            </a:r>
            <a:r>
              <a:rPr kumimoji="1" lang="en-US" altLang="ja-JP" sz="1800" b="1" i="0" u="none" strike="noStrike" kern="1200" cap="none" spc="0" normalizeH="0" baseline="0" noProof="0" dirty="0">
                <a:ln>
                  <a:noFill/>
                </a:ln>
                <a:solidFill>
                  <a:prstClr val="black"/>
                </a:solidFill>
                <a:effectLst/>
                <a:uLnTx/>
                <a:uFillTx/>
                <a:latin typeface="Times New Roman" pitchFamily="18" charset="0"/>
                <a:ea typeface="HGP創英角ｺﾞｼｯｸUB" pitchFamily="50" charset="-128"/>
                <a:cs typeface="+mn-cs"/>
              </a:rPr>
              <a:t>superplastic deformation, driven by GB sliding</a:t>
            </a:r>
            <a:r>
              <a:rPr kumimoji="1" lang="en-US" altLang="ja-JP" sz="1800" b="1" i="0" u="none" strike="noStrike" kern="1200" cap="none" spc="0" normalizeH="0" baseline="0" noProof="0" dirty="0">
                <a:ln>
                  <a:noFill/>
                </a:ln>
                <a:solidFill>
                  <a:prstClr val="black"/>
                </a:solidFill>
                <a:effectLst/>
                <a:uLnTx/>
                <a:uFillTx/>
                <a:latin typeface="Times New Roman" pitchFamily="18" charset="0"/>
                <a:ea typeface="ＭＳ Ｐゴシック" panose="020B0600070205080204" pitchFamily="50" charset="-128"/>
                <a:cs typeface="Times New Roman" pitchFamily="18" charset="0"/>
              </a:rPr>
              <a:t>, where the recrystallized, equiaxed grain geometry is maintained and active grain rotation and extensive relative displacement of the adjacent grains are operative.</a:t>
            </a:r>
          </a:p>
        </p:txBody>
      </p:sp>
      <p:sp>
        <p:nvSpPr>
          <p:cNvPr id="5" name="スライド番号プレースホルダー 4">
            <a:extLst>
              <a:ext uri="{FF2B5EF4-FFF2-40B4-BE49-F238E27FC236}">
                <a16:creationId xmlns:a16="http://schemas.microsoft.com/office/drawing/2014/main" id="{D99EBD0F-FA27-4873-83F1-584FBDEF5EF4}"/>
              </a:ext>
            </a:extLst>
          </p:cNvPr>
          <p:cNvSpPr>
            <a:spLocks noGrp="1"/>
          </p:cNvSpPr>
          <p:nvPr>
            <p:ph type="sldNum" sz="quarter" idx="12"/>
          </p:nvPr>
        </p:nvSpPr>
        <p:spPr/>
        <p:txBody>
          <a:bodyPr/>
          <a:lstStyle/>
          <a:p>
            <a:fld id="{98920262-1562-461F-8061-710B2597574C}" type="slidenum">
              <a:rPr kumimoji="1" lang="ja-JP" altLang="en-US" smtClean="0"/>
              <a:t>39</a:t>
            </a:fld>
            <a:endParaRPr kumimoji="1" lang="ja-JP" altLang="en-US"/>
          </a:p>
        </p:txBody>
      </p:sp>
    </p:spTree>
    <p:extLst>
      <p:ext uri="{BB962C8B-B14F-4D97-AF65-F5344CB8AC3E}">
        <p14:creationId xmlns:p14="http://schemas.microsoft.com/office/powerpoint/2010/main" val="2071085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16DFCF-E761-4F05-9762-67BD47A494E8}"/>
              </a:ext>
            </a:extLst>
          </p:cNvPr>
          <p:cNvSpPr>
            <a:spLocks noGrp="1"/>
          </p:cNvSpPr>
          <p:nvPr>
            <p:ph type="title"/>
          </p:nvPr>
        </p:nvSpPr>
        <p:spPr/>
        <p:txBody>
          <a:bodyPr/>
          <a:lstStyle/>
          <a:p>
            <a:r>
              <a:rPr kumimoji="1" lang="en-US" altLang="ja-JP" dirty="0"/>
              <a:t>Muon</a:t>
            </a:r>
            <a:endParaRPr kumimoji="1" lang="ja-JP" altLang="en-US" dirty="0"/>
          </a:p>
        </p:txBody>
      </p:sp>
      <p:sp>
        <p:nvSpPr>
          <p:cNvPr id="3" name="コンテンツ プレースホルダー 2">
            <a:extLst>
              <a:ext uri="{FF2B5EF4-FFF2-40B4-BE49-F238E27FC236}">
                <a16:creationId xmlns:a16="http://schemas.microsoft.com/office/drawing/2014/main" id="{ACFE74CD-4A3C-4531-8E45-6BFF6E6DC82E}"/>
              </a:ext>
            </a:extLst>
          </p:cNvPr>
          <p:cNvSpPr>
            <a:spLocks noGrp="1"/>
          </p:cNvSpPr>
          <p:nvPr>
            <p:ph idx="1"/>
          </p:nvPr>
        </p:nvSpPr>
        <p:spPr>
          <a:xfrm>
            <a:off x="845123" y="1603298"/>
            <a:ext cx="5509182" cy="2502540"/>
          </a:xfrm>
        </p:spPr>
        <p:txBody>
          <a:bodyPr/>
          <a:lstStyle/>
          <a:p>
            <a:r>
              <a:rPr kumimoji="1" lang="en-US" altLang="ja-JP" dirty="0"/>
              <a:t>Muon is classified with a lepton.</a:t>
            </a:r>
          </a:p>
          <a:p>
            <a:r>
              <a:rPr lang="en-US" altLang="ja-JP" dirty="0"/>
              <a:t>It is one of the most popular cosmic rays</a:t>
            </a:r>
          </a:p>
          <a:p>
            <a:r>
              <a:rPr lang="en-US" altLang="ja-JP" dirty="0"/>
              <a:t>A cosmic muon reach on your palm in a second.</a:t>
            </a:r>
          </a:p>
          <a:p>
            <a:r>
              <a:rPr lang="en-US" altLang="ja-JP" i="1" dirty="0">
                <a:latin typeface="Symbol" panose="05050102010706020507" pitchFamily="18" charset="2"/>
              </a:rPr>
              <a:t>m</a:t>
            </a:r>
            <a:r>
              <a:rPr lang="en-US" altLang="ja-JP" dirty="0"/>
              <a:t>+: like the isotopes of hydrogen</a:t>
            </a:r>
          </a:p>
          <a:p>
            <a:r>
              <a:rPr lang="en-US" altLang="ja-JP" i="1" dirty="0">
                <a:latin typeface="Symbol" panose="05050102010706020507" pitchFamily="18" charset="2"/>
              </a:rPr>
              <a:t>m </a:t>
            </a:r>
            <a:r>
              <a:rPr kumimoji="1" lang="en-US" altLang="ja-JP" dirty="0"/>
              <a:t>-: 200 times larger mass than electron</a:t>
            </a:r>
          </a:p>
        </p:txBody>
      </p:sp>
      <p:pic>
        <p:nvPicPr>
          <p:cNvPr id="5" name="図 4">
            <a:extLst>
              <a:ext uri="{FF2B5EF4-FFF2-40B4-BE49-F238E27FC236}">
                <a16:creationId xmlns:a16="http://schemas.microsoft.com/office/drawing/2014/main" id="{5DE94B33-690A-4224-9B83-99B6F063C51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27735" y="1325883"/>
            <a:ext cx="2438400" cy="2438400"/>
          </a:xfrm>
          <a:prstGeom prst="rect">
            <a:avLst/>
          </a:prstGeom>
        </p:spPr>
      </p:pic>
      <p:pic>
        <p:nvPicPr>
          <p:cNvPr id="6" name="図 5">
            <a:extLst>
              <a:ext uri="{FF2B5EF4-FFF2-40B4-BE49-F238E27FC236}">
                <a16:creationId xmlns:a16="http://schemas.microsoft.com/office/drawing/2014/main" id="{3ABC1B15-CA56-434D-89FD-E2C1B522793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34393" y="4312917"/>
            <a:ext cx="4122888" cy="2502539"/>
          </a:xfrm>
          <a:prstGeom prst="rect">
            <a:avLst/>
          </a:prstGeom>
        </p:spPr>
      </p:pic>
      <p:sp>
        <p:nvSpPr>
          <p:cNvPr id="8" name="正方形/長方形 7">
            <a:extLst>
              <a:ext uri="{FF2B5EF4-FFF2-40B4-BE49-F238E27FC236}">
                <a16:creationId xmlns:a16="http://schemas.microsoft.com/office/drawing/2014/main" id="{00C0B4A9-1089-4455-A9D0-879806EEF404}"/>
              </a:ext>
            </a:extLst>
          </p:cNvPr>
          <p:cNvSpPr/>
          <p:nvPr/>
        </p:nvSpPr>
        <p:spPr>
          <a:xfrm>
            <a:off x="1030637" y="4491741"/>
            <a:ext cx="3541363" cy="2188804"/>
          </a:xfrm>
          <a:prstGeom prst="rect">
            <a:avLst/>
          </a:prstGeom>
        </p:spPr>
        <p:txBody>
          <a:bodyPr wrap="square">
            <a:spAutoFit/>
          </a:bodyPr>
          <a:lstStyle/>
          <a:p>
            <a:pPr marL="228600" lvl="0" indent="-228600" defTabSz="685800">
              <a:lnSpc>
                <a:spcPct val="110000"/>
              </a:lnSpc>
              <a:spcBef>
                <a:spcPts val="700"/>
              </a:spcBef>
              <a:buClr>
                <a:srgbClr val="2A1A00"/>
              </a:buClr>
              <a:buFont typeface="Arial" panose="020B0604020202020204" pitchFamily="34" charset="0"/>
              <a:buChar char="•"/>
            </a:pPr>
            <a:r>
              <a:rPr kumimoji="1" lang="en-US" altLang="ja-JP" sz="2000" dirty="0">
                <a:solidFill>
                  <a:prstClr val="black">
                    <a:lumMod val="65000"/>
                    <a:lumOff val="35000"/>
                  </a:prstClr>
                </a:solidFill>
              </a:rPr>
              <a:t>A pion decays into a muon and a neutrino.  </a:t>
            </a:r>
          </a:p>
          <a:p>
            <a:pPr marL="228600" lvl="0" indent="-228600" defTabSz="685800">
              <a:lnSpc>
                <a:spcPct val="110000"/>
              </a:lnSpc>
              <a:spcBef>
                <a:spcPts val="700"/>
              </a:spcBef>
              <a:buClr>
                <a:srgbClr val="2A1A00"/>
              </a:buClr>
              <a:buFont typeface="Arial" panose="020B0604020202020204" pitchFamily="34" charset="0"/>
              <a:buChar char="•"/>
            </a:pPr>
            <a:r>
              <a:rPr kumimoji="1" lang="en-US" altLang="ja-JP" sz="2000" dirty="0">
                <a:solidFill>
                  <a:prstClr val="black">
                    <a:lumMod val="65000"/>
                    <a:lumOff val="35000"/>
                  </a:prstClr>
                </a:solidFill>
              </a:rPr>
              <a:t>The decay of the positive muon into a positron and two neutrinos occurs after a mean lifetime of 2.2 </a:t>
            </a:r>
            <a:r>
              <a:rPr kumimoji="1" lang="en-US" altLang="ja-JP" sz="2000" dirty="0" err="1">
                <a:solidFill>
                  <a:prstClr val="black">
                    <a:lumMod val="65000"/>
                    <a:lumOff val="35000"/>
                  </a:prstClr>
                </a:solidFill>
                <a:latin typeface="Symbol" panose="05050102010706020507" pitchFamily="18" charset="2"/>
              </a:rPr>
              <a:t>m</a:t>
            </a:r>
            <a:r>
              <a:rPr kumimoji="1" lang="en-US" altLang="ja-JP" sz="2000" dirty="0" err="1">
                <a:solidFill>
                  <a:prstClr val="black">
                    <a:lumMod val="65000"/>
                    <a:lumOff val="35000"/>
                  </a:prstClr>
                </a:solidFill>
              </a:rPr>
              <a:t>sec</a:t>
            </a:r>
            <a:endParaRPr kumimoji="1" lang="ja-JP" altLang="en-US" sz="2000" dirty="0">
              <a:solidFill>
                <a:prstClr val="black">
                  <a:lumMod val="65000"/>
                  <a:lumOff val="35000"/>
                </a:prstClr>
              </a:solidFill>
            </a:endParaRPr>
          </a:p>
        </p:txBody>
      </p:sp>
      <p:sp>
        <p:nvSpPr>
          <p:cNvPr id="9" name="スライド番号プレースホルダー 5">
            <a:extLst>
              <a:ext uri="{FF2B5EF4-FFF2-40B4-BE49-F238E27FC236}">
                <a16:creationId xmlns:a16="http://schemas.microsoft.com/office/drawing/2014/main" id="{076E7465-C072-402A-971F-AA67E6EFCD32}"/>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4</a:t>
            </a:fld>
            <a:endParaRPr kumimoji="1" lang="ja-JP" altLang="en-US" dirty="0">
              <a:solidFill>
                <a:schemeClr val="bg1"/>
              </a:solidFill>
            </a:endParaRPr>
          </a:p>
        </p:txBody>
      </p:sp>
    </p:spTree>
    <p:extLst>
      <p:ext uri="{BB962C8B-B14F-4D97-AF65-F5344CB8AC3E}">
        <p14:creationId xmlns:p14="http://schemas.microsoft.com/office/powerpoint/2010/main" val="30393839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8864" y="63467"/>
            <a:ext cx="8229600" cy="720080"/>
          </a:xfrm>
        </p:spPr>
        <p:txBody>
          <a:bodyPr>
            <a:noAutofit/>
          </a:bodyPr>
          <a:lstStyle/>
          <a:p>
            <a:r>
              <a:rPr kumimoji="1" lang="en-US" altLang="ja-JP" sz="3600" b="1" dirty="0">
                <a:latin typeface="Times New Roman" panose="02020603050405020304" pitchFamily="18" charset="0"/>
                <a:cs typeface="Times New Roman" panose="02020603050405020304" pitchFamily="18" charset="0"/>
              </a:rPr>
              <a:t>Three point bend (3PB) testing</a:t>
            </a:r>
            <a:r>
              <a:rPr lang="en-US" altLang="ja-JP" sz="3600" b="1" dirty="0">
                <a:latin typeface="Times New Roman" panose="02020603050405020304" pitchFamily="18" charset="0"/>
                <a:cs typeface="Times New Roman" panose="02020603050405020304" pitchFamily="18" charset="0"/>
              </a:rPr>
              <a:t> at RT</a:t>
            </a:r>
            <a:endParaRPr kumimoji="1" lang="ja-JP" altLang="en-US" sz="3600" b="1" dirty="0">
              <a:latin typeface="Times New Roman" panose="02020603050405020304" pitchFamily="18" charset="0"/>
              <a:cs typeface="Times New Roman" panose="02020603050405020304" pitchFamily="18" charset="0"/>
            </a:endParaRP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79912" y="2231765"/>
            <a:ext cx="2438329" cy="3780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2279" y="3292934"/>
            <a:ext cx="2476159" cy="2944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546789" y="908720"/>
            <a:ext cx="8227780" cy="1107996"/>
          </a:xfrm>
          <a:prstGeom prst="rect">
            <a:avLst/>
          </a:prstGeom>
          <a:no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2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3PB testing : Demonstrate that the fabricated W alloys exhibit very high fracture strength ( &gt; 2~3 </a:t>
            </a:r>
            <a:r>
              <a:rPr kumimoji="1" lang="en-US" altLang="ja-JP" sz="2200" b="1"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GPa</a:t>
            </a:r>
            <a:r>
              <a:rPr kumimoji="1" lang="en-US" altLang="ja-JP" sz="22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and appreciable ductility </a:t>
            </a:r>
            <a:r>
              <a:rPr kumimoji="1" lang="en-US" altLang="ja-JP" sz="2200" b="1" i="1" u="none" strike="noStrike" kern="1200" cap="none" spc="0" normalizeH="0" baseline="0" noProof="0" dirty="0">
                <a:ln>
                  <a:noFill/>
                </a:ln>
                <a:solidFill>
                  <a:srgbClr val="CC33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at RT in the nanostructured, recrystallized state</a:t>
            </a:r>
            <a:endParaRPr kumimoji="1" lang="ja-JP" altLang="en-US" sz="2200" b="1" i="1" u="none" strike="noStrike" kern="1200" cap="none" spc="0" normalizeH="0" baseline="0" noProof="0" dirty="0">
              <a:ln>
                <a:noFill/>
              </a:ln>
              <a:solidFill>
                <a:srgbClr val="CC3300"/>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8609" t="7099" r="15610" b="8324"/>
          <a:stretch/>
        </p:blipFill>
        <p:spPr bwMode="auto">
          <a:xfrm rot="5400000">
            <a:off x="6781188" y="4057670"/>
            <a:ext cx="1728192" cy="2080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8827" t="9486" r="13959" b="8359"/>
          <a:stretch/>
        </p:blipFill>
        <p:spPr bwMode="auto">
          <a:xfrm rot="5400000">
            <a:off x="6803060" y="2089445"/>
            <a:ext cx="1720704" cy="2006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下矢印 9"/>
          <p:cNvSpPr/>
          <p:nvPr/>
        </p:nvSpPr>
        <p:spPr>
          <a:xfrm>
            <a:off x="7500128" y="3983798"/>
            <a:ext cx="360040" cy="21602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 name="テキスト ボックス 5"/>
          <p:cNvSpPr txBox="1"/>
          <p:nvPr/>
        </p:nvSpPr>
        <p:spPr>
          <a:xfrm>
            <a:off x="6542285" y="6085346"/>
            <a:ext cx="2422204" cy="630942"/>
          </a:xfrm>
          <a:prstGeom prst="rect">
            <a:avLst/>
          </a:prstGeom>
          <a:noFill/>
        </p:spPr>
        <p:txBody>
          <a:bodyPr wrap="square" rtlCol="0">
            <a:spAutoFit/>
          </a:bodyPr>
          <a:lstStyle/>
          <a:p>
            <a:pPr marL="0" marR="0" lvl="0" indent="0" algn="l" defTabSz="914400" rtl="0" eaLnBrk="1" fontAlgn="auto" latinLnBrk="0" hangingPunct="1">
              <a:lnSpc>
                <a:spcPts val="21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Specimen deflection during 3PB testing</a:t>
            </a:r>
            <a:endParaRPr kumimoji="1" lang="ja-JP" altLang="en-US"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1" name="正方形/長方形 10"/>
          <p:cNvSpPr/>
          <p:nvPr/>
        </p:nvSpPr>
        <p:spPr>
          <a:xfrm>
            <a:off x="683568" y="2060848"/>
            <a:ext cx="288032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3PB specimen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1.1 mm x 0.9 mm x 15 mm</a:t>
            </a:r>
          </a:p>
        </p:txBody>
      </p:sp>
      <p:sp>
        <p:nvSpPr>
          <p:cNvPr id="12" name="テキスト ボックス 11"/>
          <p:cNvSpPr txBox="1"/>
          <p:nvPr/>
        </p:nvSpPr>
        <p:spPr>
          <a:xfrm>
            <a:off x="1007394" y="6300028"/>
            <a:ext cx="222593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3PB test fixture used</a:t>
            </a:r>
            <a:endParaRPr kumimoji="1" lang="ja-JP" altLang="en-US"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4" name="テキスト ボックス 13"/>
          <p:cNvSpPr txBox="1"/>
          <p:nvPr/>
        </p:nvSpPr>
        <p:spPr>
          <a:xfrm>
            <a:off x="3694848" y="6050764"/>
            <a:ext cx="2592288" cy="646331"/>
          </a:xfrm>
          <a:prstGeom prst="rect">
            <a:avLst/>
          </a:prstGeom>
          <a:noFill/>
        </p:spPr>
        <p:txBody>
          <a:bodyPr wrap="square" rtlCol="0">
            <a:spAutoFit/>
          </a:bodyPr>
          <a:lstStyle/>
          <a:p>
            <a:pPr marL="0" marR="0" lvl="0" indent="0" algn="l" defTabSz="914400" rtl="0" eaLnBrk="1" fontAlgn="auto" latinLnBrk="0" hangingPunct="1">
              <a:lnSpc>
                <a:spcPts val="21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Overview of 3PB testing at RT and 0.3mm/min</a:t>
            </a:r>
            <a:endParaRPr kumimoji="1" lang="ja-JP" altLang="en-US"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8196"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29217" y="2661643"/>
            <a:ext cx="1359793" cy="542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スライド番号プレースホルダー 7">
            <a:extLst>
              <a:ext uri="{FF2B5EF4-FFF2-40B4-BE49-F238E27FC236}">
                <a16:creationId xmlns:a16="http://schemas.microsoft.com/office/drawing/2014/main" id="{39B4D519-2944-4AFA-B375-8AF69BB2AA9D}"/>
              </a:ext>
            </a:extLst>
          </p:cNvPr>
          <p:cNvSpPr>
            <a:spLocks noGrp="1"/>
          </p:cNvSpPr>
          <p:nvPr>
            <p:ph type="sldNum" sz="quarter" idx="12"/>
          </p:nvPr>
        </p:nvSpPr>
        <p:spPr/>
        <p:txBody>
          <a:bodyPr/>
          <a:lstStyle/>
          <a:p>
            <a:fld id="{98920262-1562-461F-8061-710B2597574C}" type="slidenum">
              <a:rPr kumimoji="1" lang="ja-JP" altLang="en-US" smtClean="0"/>
              <a:t>40</a:t>
            </a:fld>
            <a:endParaRPr kumimoji="1" lang="ja-JP" altLang="en-US"/>
          </a:p>
        </p:txBody>
      </p:sp>
    </p:spTree>
    <p:extLst>
      <p:ext uri="{BB962C8B-B14F-4D97-AF65-F5344CB8AC3E}">
        <p14:creationId xmlns:p14="http://schemas.microsoft.com/office/powerpoint/2010/main" val="22196611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8864" y="-27384"/>
            <a:ext cx="8229600" cy="720080"/>
          </a:xfrm>
        </p:spPr>
        <p:txBody>
          <a:bodyPr>
            <a:noAutofit/>
          </a:bodyPr>
          <a:lstStyle/>
          <a:p>
            <a:r>
              <a:rPr kumimoji="1" lang="en-US" altLang="ja-JP" sz="3600" b="1" dirty="0">
                <a:latin typeface="Times New Roman" panose="02020603050405020304" pitchFamily="18" charset="0"/>
                <a:cs typeface="Times New Roman" panose="02020603050405020304" pitchFamily="18" charset="0"/>
              </a:rPr>
              <a:t>3PB test results at RT</a:t>
            </a:r>
            <a:endParaRPr kumimoji="1" lang="ja-JP" altLang="en-US" sz="3600" b="1" dirty="0">
              <a:latin typeface="Times New Roman" panose="02020603050405020304" pitchFamily="18" charset="0"/>
              <a:cs typeface="Times New Roman" panose="02020603050405020304" pitchFamily="18" charset="0"/>
            </a:endParaRPr>
          </a:p>
        </p:txBody>
      </p:sp>
      <p:sp>
        <p:nvSpPr>
          <p:cNvPr id="5" name="テキスト ボックス 4"/>
          <p:cNvSpPr txBox="1"/>
          <p:nvPr/>
        </p:nvSpPr>
        <p:spPr>
          <a:xfrm>
            <a:off x="971599" y="764704"/>
            <a:ext cx="7560841" cy="446276"/>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3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W-1.2wt%TiC in the nanostructured, recrystallized state</a:t>
            </a:r>
            <a:endParaRPr kumimoji="1" lang="ja-JP" altLang="en-US" sz="23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527046"/>
            <a:ext cx="5353246" cy="365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テキスト ボックス 12"/>
          <p:cNvSpPr txBox="1"/>
          <p:nvPr/>
        </p:nvSpPr>
        <p:spPr>
          <a:xfrm>
            <a:off x="1043608" y="1298236"/>
            <a:ext cx="4387740" cy="3539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7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#8 specimen: MA-HIP-GSMM (RR : 82. 9%)</a:t>
            </a:r>
            <a:endParaRPr kumimoji="1" lang="ja-JP" altLang="en-US" sz="17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5" name="テキスト ボックス 14"/>
          <p:cNvSpPr txBox="1"/>
          <p:nvPr/>
        </p:nvSpPr>
        <p:spPr>
          <a:xfrm>
            <a:off x="5771703" y="1844824"/>
            <a:ext cx="3192785" cy="2208297"/>
          </a:xfrm>
          <a:prstGeom prst="rect">
            <a:avLst/>
          </a:prstGeom>
          <a:noFill/>
          <a:ln>
            <a:solidFill>
              <a:schemeClr val="tx1"/>
            </a:solidFill>
          </a:ln>
        </p:spPr>
        <p:txBody>
          <a:bodyPr wrap="square" rtlCol="0">
            <a:spAutoFit/>
          </a:bodyPr>
          <a:lstStyle/>
          <a:p>
            <a:pPr marL="0" marR="0" lvl="0" indent="0" algn="just" defTabSz="914400" rtl="0" eaLnBrk="1" fontAlgn="auto" latinLnBrk="0" hangingPunct="1">
              <a:lnSpc>
                <a:spcPts val="2700"/>
              </a:lnSpc>
              <a:spcBef>
                <a:spcPts val="0"/>
              </a:spcBef>
              <a:spcAft>
                <a:spcPts val="0"/>
              </a:spcAft>
              <a:buClrTx/>
              <a:buSzTx/>
              <a:buFontTx/>
              <a:buNone/>
              <a:tabLst/>
              <a:defRPr/>
            </a:pPr>
            <a:r>
              <a:rPr kumimoji="1" lang="en-US" altLang="ja-JP" sz="19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Very high fracture strength of 2590 MPa and slight ductility at RT </a:t>
            </a:r>
          </a:p>
          <a:p>
            <a:pPr marL="0" marR="0" lvl="0" indent="0" algn="just" defTabSz="914400" rtl="0" eaLnBrk="1" fontAlgn="auto" latinLnBrk="0" hangingPunct="1">
              <a:lnSpc>
                <a:spcPts val="2700"/>
              </a:lnSpc>
              <a:spcBef>
                <a:spcPts val="300"/>
              </a:spcBef>
              <a:spcAft>
                <a:spcPts val="0"/>
              </a:spcAft>
              <a:buClrTx/>
              <a:buSzTx/>
              <a:buFontTx/>
              <a:buNone/>
              <a:tabLst/>
              <a:defRPr/>
            </a:pPr>
            <a:r>
              <a:rPr kumimoji="1" lang="ja-JP" altLang="en-US" sz="19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9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TFGR (Toughened, Fine Grained, Recrystallized) W- 1.2%TiC alloy</a:t>
            </a:r>
            <a:endParaRPr kumimoji="1" lang="ja-JP" altLang="en-US" sz="19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8" name="テキスト ボックス 17"/>
          <p:cNvSpPr txBox="1"/>
          <p:nvPr/>
        </p:nvSpPr>
        <p:spPr>
          <a:xfrm>
            <a:off x="3093938" y="5441095"/>
            <a:ext cx="2233117" cy="92333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#8 specimen </a:t>
            </a:r>
            <a:r>
              <a:rPr kumimoji="1" lang="en-US" altLang="ja-JP" sz="1800" b="1" i="0" u="none" strike="noStrike" kern="1200" cap="none" spc="0" normalizeH="0" baseline="0" noProof="0" dirty="0">
                <a:ln>
                  <a:noFill/>
                </a:ln>
                <a:solidFill>
                  <a:srgbClr val="1F497D">
                    <a:lumMod val="75000"/>
                  </a:srgbClr>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broken in two pieces after testing</a:t>
            </a:r>
            <a:endParaRPr kumimoji="1" lang="ja-JP" altLang="en-US" sz="1800" b="1" i="0" u="none" strike="noStrike" kern="1200" cap="none" spc="0" normalizeH="0" baseline="0" noProof="0" dirty="0">
              <a:ln>
                <a:noFill/>
              </a:ln>
              <a:solidFill>
                <a:srgbClr val="1F497D">
                  <a:lumMod val="75000"/>
                </a:srgbClr>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6" y="5237230"/>
            <a:ext cx="2391733" cy="1368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テキスト ボックス 2"/>
          <p:cNvSpPr txBox="1"/>
          <p:nvPr/>
        </p:nvSpPr>
        <p:spPr>
          <a:xfrm>
            <a:off x="5580112" y="4686965"/>
            <a:ext cx="3384376" cy="1611403"/>
          </a:xfrm>
          <a:prstGeom prst="rect">
            <a:avLst/>
          </a:prstGeom>
          <a:noFill/>
          <a:ln>
            <a:solidFill>
              <a:schemeClr val="tx1"/>
            </a:solidFill>
          </a:ln>
        </p:spPr>
        <p:txBody>
          <a:bodyPr wrap="square" rtlCol="0">
            <a:spAutoFit/>
          </a:bodyPr>
          <a:lstStyle/>
          <a:p>
            <a:pPr marL="0" marR="0" lvl="0" indent="0" algn="just" defTabSz="914400" rtl="0" eaLnBrk="1" fontAlgn="auto" latinLnBrk="0" hangingPunct="1">
              <a:lnSpc>
                <a:spcPts val="2400"/>
              </a:lnSpc>
              <a:spcBef>
                <a:spcPts val="0"/>
              </a:spcBef>
              <a:spcAft>
                <a:spcPts val="0"/>
              </a:spcAft>
              <a:buClrTx/>
              <a:buSzTx/>
              <a:buFontTx/>
              <a:buNone/>
              <a:tabLst/>
              <a:defRPr/>
            </a:pPr>
            <a:r>
              <a:rPr kumimoji="1" lang="en-US" altLang="ja-JP" sz="19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In order to manufacture much more ductile W-1.2%TiC alloys, the microstructure of the #8 specimen has thoroughly been examined.</a:t>
            </a:r>
          </a:p>
        </p:txBody>
      </p:sp>
      <p:sp>
        <p:nvSpPr>
          <p:cNvPr id="4" name="下矢印 3"/>
          <p:cNvSpPr/>
          <p:nvPr/>
        </p:nvSpPr>
        <p:spPr>
          <a:xfrm>
            <a:off x="7194349" y="4221088"/>
            <a:ext cx="360040" cy="288032"/>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7" name="スライド番号プレースホルダー 6">
            <a:extLst>
              <a:ext uri="{FF2B5EF4-FFF2-40B4-BE49-F238E27FC236}">
                <a16:creationId xmlns:a16="http://schemas.microsoft.com/office/drawing/2014/main" id="{29CE0D21-DA9D-4342-A152-25F35A168925}"/>
              </a:ext>
            </a:extLst>
          </p:cNvPr>
          <p:cNvSpPr>
            <a:spLocks noGrp="1"/>
          </p:cNvSpPr>
          <p:nvPr>
            <p:ph type="sldNum" sz="quarter" idx="12"/>
          </p:nvPr>
        </p:nvSpPr>
        <p:spPr/>
        <p:txBody>
          <a:bodyPr/>
          <a:lstStyle/>
          <a:p>
            <a:fld id="{98920262-1562-461F-8061-710B2597574C}" type="slidenum">
              <a:rPr kumimoji="1" lang="ja-JP" altLang="en-US" smtClean="0"/>
              <a:t>41</a:t>
            </a:fld>
            <a:endParaRPr kumimoji="1" lang="ja-JP" altLang="en-US"/>
          </a:p>
        </p:txBody>
      </p:sp>
    </p:spTree>
    <p:extLst>
      <p:ext uri="{BB962C8B-B14F-4D97-AF65-F5344CB8AC3E}">
        <p14:creationId xmlns:p14="http://schemas.microsoft.com/office/powerpoint/2010/main" val="16021004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1281888" y="1542022"/>
            <a:ext cx="100811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SEM</a:t>
            </a:r>
            <a:endParaRPr kumimoji="1" lang="ja-JP" altLang="en-US" sz="20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954" y="2928136"/>
            <a:ext cx="2563862" cy="1975595"/>
          </a:xfrm>
          <a:prstGeom prst="rect">
            <a:avLst/>
          </a:prstGeom>
        </p:spPr>
      </p:pic>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6144" y="2904082"/>
            <a:ext cx="2577499" cy="1986104"/>
          </a:xfrm>
          <a:prstGeom prst="rect">
            <a:avLst/>
          </a:prstGeom>
          <a:ln>
            <a:noFill/>
          </a:ln>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0440" y="2873818"/>
            <a:ext cx="2577499" cy="1986104"/>
          </a:xfrm>
          <a:prstGeom prst="rect">
            <a:avLst/>
          </a:prstGeom>
          <a:ln>
            <a:noFill/>
          </a:ln>
        </p:spPr>
      </p:pic>
      <p:pic>
        <p:nvPicPr>
          <p:cNvPr id="30" name="図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16016" y="857738"/>
            <a:ext cx="2528788" cy="1896591"/>
          </a:xfrm>
          <a:prstGeom prst="rect">
            <a:avLst/>
          </a:prstGeom>
        </p:spPr>
      </p:pic>
      <p:pic>
        <p:nvPicPr>
          <p:cNvPr id="17" name="図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73976" y="857738"/>
            <a:ext cx="2535691" cy="1901768"/>
          </a:xfrm>
          <a:prstGeom prst="rect">
            <a:avLst/>
          </a:prstGeom>
        </p:spPr>
      </p:pic>
      <p:sp>
        <p:nvSpPr>
          <p:cNvPr id="18" name="タイトル 1"/>
          <p:cNvSpPr txBox="1">
            <a:spLocks/>
          </p:cNvSpPr>
          <p:nvPr/>
        </p:nvSpPr>
        <p:spPr>
          <a:xfrm>
            <a:off x="479456" y="77825"/>
            <a:ext cx="8348483" cy="74110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ts val="200"/>
              </a:spcBef>
              <a:spcAft>
                <a:spcPts val="0"/>
              </a:spcAft>
              <a:buClrTx/>
              <a:buSzTx/>
              <a:buFontTx/>
              <a:buNone/>
              <a:tabLst/>
              <a:defRPr/>
            </a:pPr>
            <a:r>
              <a:rPr kumimoji="1" lang="en-US" altLang="ja-JP" sz="3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Microstructures of #8 specimen </a:t>
            </a:r>
            <a:r>
              <a:rPr kumimoji="1" lang="en-US" altLang="ja-JP" sz="33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SEM, EDS</a:t>
            </a:r>
            <a:endParaRPr kumimoji="1" lang="ja-JP" altLang="en-US" sz="33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9" name="正方形/長方形 18"/>
          <p:cNvSpPr/>
          <p:nvPr/>
        </p:nvSpPr>
        <p:spPr>
          <a:xfrm>
            <a:off x="3055659" y="2030751"/>
            <a:ext cx="360039" cy="307538"/>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cxnSp>
        <p:nvCxnSpPr>
          <p:cNvPr id="8" name="直線コネクタ 7"/>
          <p:cNvCxnSpPr/>
          <p:nvPr/>
        </p:nvCxnSpPr>
        <p:spPr>
          <a:xfrm flipV="1">
            <a:off x="3415698" y="857738"/>
            <a:ext cx="1300318" cy="11730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3442128" y="2338289"/>
            <a:ext cx="1273888" cy="39139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flipH="1">
            <a:off x="993856" y="2768590"/>
            <a:ext cx="3722160" cy="1052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7209779" y="2743948"/>
            <a:ext cx="1618160" cy="12987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993856" y="2873962"/>
            <a:ext cx="374911"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Ti</a:t>
            </a:r>
            <a:endParaRPr kumimoji="1" lang="ja-JP" altLang="en-US"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4" name="テキスト ボックス 33"/>
          <p:cNvSpPr txBox="1"/>
          <p:nvPr/>
        </p:nvSpPr>
        <p:spPr>
          <a:xfrm>
            <a:off x="246469" y="3558246"/>
            <a:ext cx="74738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EDS</a:t>
            </a:r>
            <a:endParaRPr kumimoji="1" lang="ja-JP" altLang="en-US" sz="20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5" name="テキスト ボックス 34"/>
          <p:cNvSpPr txBox="1"/>
          <p:nvPr/>
        </p:nvSpPr>
        <p:spPr>
          <a:xfrm>
            <a:off x="6273735" y="2901537"/>
            <a:ext cx="344966"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O</a:t>
            </a:r>
            <a:endParaRPr kumimoji="1" lang="ja-JP" altLang="en-US"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36" name="テキスト ボックス 35"/>
          <p:cNvSpPr txBox="1"/>
          <p:nvPr/>
        </p:nvSpPr>
        <p:spPr>
          <a:xfrm>
            <a:off x="3595520" y="2919227"/>
            <a:ext cx="332142"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C</a:t>
            </a:r>
            <a:endParaRPr kumimoji="1" lang="ja-JP" altLang="en-US"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cxnSp>
        <p:nvCxnSpPr>
          <p:cNvPr id="38" name="直線コネクタ 37"/>
          <p:cNvCxnSpPr/>
          <p:nvPr/>
        </p:nvCxnSpPr>
        <p:spPr>
          <a:xfrm>
            <a:off x="7598445" y="2184520"/>
            <a:ext cx="596211" cy="27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7611223" y="2171988"/>
            <a:ext cx="628698"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3 </a:t>
            </a:r>
            <a:r>
              <a:rPr kumimoji="1" lang="en-US" altLang="ja-JP" sz="1600" b="1" i="0" u="none" strike="noStrike" kern="1200" cap="none" spc="0" normalizeH="0" baseline="0" noProof="0" dirty="0">
                <a:ln>
                  <a:noFill/>
                </a:ln>
                <a:solidFill>
                  <a:prstClr val="black"/>
                </a:solidFill>
                <a:effectLst/>
                <a:uLnTx/>
                <a:uFillTx/>
                <a:latin typeface="Symbol" panose="05050102010706020507" pitchFamily="18" charset="2"/>
                <a:ea typeface="ＭＳ Ｐゴシック" panose="020B0600070205080204" pitchFamily="50" charset="-128"/>
                <a:cs typeface="Times New Roman" panose="02020603050405020304" pitchFamily="18" charset="0"/>
              </a:rPr>
              <a:t>m</a:t>
            </a:r>
            <a:r>
              <a:rPr kumimoji="1" lang="en-US" altLang="ja-JP"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m</a:t>
            </a:r>
            <a:endParaRPr kumimoji="1" lang="ja-JP" altLang="en-US" sz="16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44" name="テキスト ボックス 43"/>
          <p:cNvSpPr txBox="1"/>
          <p:nvPr/>
        </p:nvSpPr>
        <p:spPr>
          <a:xfrm>
            <a:off x="408061" y="4922630"/>
            <a:ext cx="8524365" cy="1374735"/>
          </a:xfrm>
          <a:prstGeom prst="rect">
            <a:avLst/>
          </a:prstGeom>
          <a:noFill/>
        </p:spPr>
        <p:txBody>
          <a:bodyPr wrap="square" rtlCol="0">
            <a:spAutoFit/>
          </a:bodyPr>
          <a:lstStyle/>
          <a:p>
            <a:pPr marL="0" marR="0" lvl="0" indent="0" algn="just" defTabSz="914400" rtl="0" eaLnBrk="1" fontAlgn="auto" latinLnBrk="0" hangingPunct="1">
              <a:lnSpc>
                <a:spcPts val="2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 large precipitate of titanium oxy-carbide with approximately 1 </a:t>
            </a:r>
            <a:r>
              <a:rPr kumimoji="1" lang="en-US" altLang="ja-JP" sz="1800" b="1" i="0" u="none" strike="noStrike" kern="1200" cap="none" spc="0" normalizeH="0" baseline="0" noProof="0" dirty="0">
                <a:ln>
                  <a:noFill/>
                </a:ln>
                <a:solidFill>
                  <a:prstClr val="black"/>
                </a:solidFill>
                <a:effectLst/>
                <a:uLnTx/>
                <a:uFillTx/>
                <a:latin typeface="Symbol" panose="05050102010706020507" pitchFamily="18" charset="2"/>
                <a:ea typeface="ＭＳ Ｐゴシック" panose="020B0600070205080204" pitchFamily="50" charset="-128"/>
                <a:cs typeface="Times New Roman" panose="02020603050405020304" pitchFamily="18" charset="0"/>
              </a:rPr>
              <a:t>m</a:t>
            </a: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m diameter observed is attributable to locally insufficient progress of the MA process; the starting </a:t>
            </a:r>
            <a:r>
              <a:rPr kumimoji="1" lang="en-US" altLang="ja-JP" sz="1800" b="1"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TiC</a:t>
            </a: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phase has not completely been decomposed into </a:t>
            </a:r>
            <a:r>
              <a:rPr kumimoji="1" lang="en-US" altLang="ja-JP" sz="1800" b="1" i="0" u="none" strike="noStrike" kern="1200" cap="none" spc="0" normalizeH="0" baseline="0" noProof="0" dirty="0" err="1">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Ti</a:t>
            </a: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and C solutes in the W matrix by MA.  The optimization of the MA process is required for ductility enhancement of W-1.2%TiC</a:t>
            </a:r>
            <a:r>
              <a:rPr kumimoji="1" lang="ja-JP" altLang="en-US"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alloy.</a:t>
            </a:r>
            <a:endParaRPr kumimoji="1" lang="ja-JP" altLang="en-US" sz="18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21" name="テキスト ボックス 20">
            <a:extLst>
              <a:ext uri="{FF2B5EF4-FFF2-40B4-BE49-F238E27FC236}">
                <a16:creationId xmlns:a16="http://schemas.microsoft.com/office/drawing/2014/main" id="{D34E853B-B9E5-4572-97C1-4ACE7EAF6EAF}"/>
              </a:ext>
            </a:extLst>
          </p:cNvPr>
          <p:cNvSpPr txBox="1"/>
          <p:nvPr/>
        </p:nvSpPr>
        <p:spPr>
          <a:xfrm>
            <a:off x="1014384" y="6353090"/>
            <a:ext cx="7438652" cy="380297"/>
          </a:xfrm>
          <a:prstGeom prst="rect">
            <a:avLst/>
          </a:prstGeom>
          <a:noFill/>
          <a:ln>
            <a:solidFill>
              <a:schemeClr val="tx1"/>
            </a:solidFill>
          </a:ln>
        </p:spPr>
        <p:txBody>
          <a:bodyPr wrap="square" rtlCol="0">
            <a:spAutoFit/>
          </a:bodyPr>
          <a:lstStyle/>
          <a:p>
            <a:pPr marL="0" marR="0" lvl="0" indent="0" algn="just" defTabSz="914400" rtl="0" eaLnBrk="1" fontAlgn="auto" latinLnBrk="0" hangingPunct="1">
              <a:lnSpc>
                <a:spcPts val="2400"/>
              </a:lnSpc>
              <a:spcBef>
                <a:spcPts val="0"/>
              </a:spcBef>
              <a:spcAft>
                <a:spcPts val="0"/>
              </a:spcAft>
              <a:buClrTx/>
              <a:buSzTx/>
              <a:buFontTx/>
              <a:buNone/>
              <a:tabLst/>
              <a:defRPr/>
            </a:pPr>
            <a:r>
              <a:rPr kumimoji="1" lang="en-US" altLang="ja-JP" sz="1900" b="1" i="0" u="none" strike="noStrike" kern="1200" cap="none" spc="0" normalizeH="0" baseline="0" noProof="0" dirty="0">
                <a:ln>
                  <a:noFill/>
                </a:ln>
                <a:solidFill>
                  <a:prstClr val="black"/>
                </a:solidFill>
                <a:effectLst/>
                <a:uLnTx/>
                <a:uFillTx/>
                <a:latin typeface="Times New Roman" panose="02020603050405020304" pitchFamily="18" charset="0"/>
                <a:ea typeface="ＭＳ Ｐゴシック" panose="020B0600070205080204" pitchFamily="50" charset="-128"/>
                <a:cs typeface="Times New Roman" panose="02020603050405020304" pitchFamily="18" charset="0"/>
              </a:rPr>
              <a:t>TEM analysis by Prof. Sakamoto at Ehime University will come soon.</a:t>
            </a:r>
          </a:p>
        </p:txBody>
      </p:sp>
      <p:sp>
        <p:nvSpPr>
          <p:cNvPr id="5" name="スライド番号プレースホルダー 4">
            <a:extLst>
              <a:ext uri="{FF2B5EF4-FFF2-40B4-BE49-F238E27FC236}">
                <a16:creationId xmlns:a16="http://schemas.microsoft.com/office/drawing/2014/main" id="{68596CE3-A799-4DF6-A31E-32A1BC76C312}"/>
              </a:ext>
            </a:extLst>
          </p:cNvPr>
          <p:cNvSpPr>
            <a:spLocks noGrp="1"/>
          </p:cNvSpPr>
          <p:nvPr>
            <p:ph type="sldNum" sz="quarter" idx="12"/>
          </p:nvPr>
        </p:nvSpPr>
        <p:spPr/>
        <p:txBody>
          <a:bodyPr/>
          <a:lstStyle/>
          <a:p>
            <a:fld id="{98920262-1562-461F-8061-710B2597574C}" type="slidenum">
              <a:rPr kumimoji="1" lang="ja-JP" altLang="en-US" smtClean="0"/>
              <a:t>42</a:t>
            </a:fld>
            <a:endParaRPr kumimoji="1" lang="ja-JP" altLang="en-US"/>
          </a:p>
        </p:txBody>
      </p:sp>
    </p:spTree>
    <p:extLst>
      <p:ext uri="{BB962C8B-B14F-4D97-AF65-F5344CB8AC3E}">
        <p14:creationId xmlns:p14="http://schemas.microsoft.com/office/powerpoint/2010/main" val="812729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a:extLst>
              <a:ext uri="{FF2B5EF4-FFF2-40B4-BE49-F238E27FC236}">
                <a16:creationId xmlns:a16="http://schemas.microsoft.com/office/drawing/2014/main" id="{5B94EB07-31E3-4E34-BD81-1DF9BD5A08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6433" y="4509494"/>
            <a:ext cx="2257387" cy="1595972"/>
          </a:xfrm>
          <a:prstGeom prst="rect">
            <a:avLst/>
          </a:prstGeom>
        </p:spPr>
      </p:pic>
      <p:sp>
        <p:nvSpPr>
          <p:cNvPr id="29" name="正方形/長方形 28">
            <a:extLst>
              <a:ext uri="{FF2B5EF4-FFF2-40B4-BE49-F238E27FC236}">
                <a16:creationId xmlns:a16="http://schemas.microsoft.com/office/drawing/2014/main" id="{BC04319C-F3C1-4DCA-B424-9F4748E3606D}"/>
              </a:ext>
            </a:extLst>
          </p:cNvPr>
          <p:cNvSpPr/>
          <p:nvPr/>
        </p:nvSpPr>
        <p:spPr>
          <a:xfrm>
            <a:off x="4738281" y="1320396"/>
            <a:ext cx="4298296" cy="1892952"/>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88054DA8-850E-4E15-A02B-5DB3F17B2503}"/>
              </a:ext>
            </a:extLst>
          </p:cNvPr>
          <p:cNvSpPr/>
          <p:nvPr/>
        </p:nvSpPr>
        <p:spPr>
          <a:xfrm>
            <a:off x="544010" y="1320395"/>
            <a:ext cx="4082736" cy="2694477"/>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E784D145-5BC2-4A2C-9AC0-E72A6871E61E}"/>
              </a:ext>
            </a:extLst>
          </p:cNvPr>
          <p:cNvSpPr txBox="1"/>
          <p:nvPr/>
        </p:nvSpPr>
        <p:spPr>
          <a:xfrm>
            <a:off x="713558" y="1320395"/>
            <a:ext cx="3327258" cy="400110"/>
          </a:xfrm>
          <a:prstGeom prst="rect">
            <a:avLst/>
          </a:prstGeom>
          <a:noFill/>
        </p:spPr>
        <p:txBody>
          <a:bodyPr wrap="none" rtlCol="0">
            <a:spAutoFit/>
          </a:bodyPr>
          <a:lstStyle/>
          <a:p>
            <a:r>
              <a:rPr kumimoji="1" lang="en-US" altLang="ja-JP" sz="2000" dirty="0">
                <a:solidFill>
                  <a:srgbClr val="0070C0"/>
                </a:solidFill>
              </a:rPr>
              <a:t>Material and Life Science (</a:t>
            </a:r>
            <a:r>
              <a:rPr kumimoji="1" lang="en-US" altLang="ja-JP" sz="2000" i="1" dirty="0">
                <a:solidFill>
                  <a:srgbClr val="0070C0"/>
                </a:solidFill>
                <a:latin typeface="Symbol" panose="05050102010706020507" pitchFamily="18" charset="2"/>
              </a:rPr>
              <a:t>m</a:t>
            </a:r>
            <a:r>
              <a:rPr kumimoji="1" lang="en-US" altLang="ja-JP" sz="2000" dirty="0">
                <a:solidFill>
                  <a:srgbClr val="0070C0"/>
                </a:solidFill>
              </a:rPr>
              <a:t>+)</a:t>
            </a:r>
            <a:endParaRPr kumimoji="1" lang="ja-JP" altLang="en-US" sz="2000" dirty="0">
              <a:solidFill>
                <a:srgbClr val="0070C0"/>
              </a:solidFill>
            </a:endParaRPr>
          </a:p>
        </p:txBody>
      </p:sp>
      <p:sp>
        <p:nvSpPr>
          <p:cNvPr id="9" name="テキスト ボックス 8">
            <a:extLst>
              <a:ext uri="{FF2B5EF4-FFF2-40B4-BE49-F238E27FC236}">
                <a16:creationId xmlns:a16="http://schemas.microsoft.com/office/drawing/2014/main" id="{4F3C13D6-7F40-4EC8-957D-AE70CFCEAC72}"/>
              </a:ext>
            </a:extLst>
          </p:cNvPr>
          <p:cNvSpPr txBox="1"/>
          <p:nvPr/>
        </p:nvSpPr>
        <p:spPr>
          <a:xfrm>
            <a:off x="693667" y="4079619"/>
            <a:ext cx="4126835" cy="400110"/>
          </a:xfrm>
          <a:prstGeom prst="rect">
            <a:avLst/>
          </a:prstGeom>
          <a:noFill/>
        </p:spPr>
        <p:txBody>
          <a:bodyPr wrap="none" rtlCol="0">
            <a:spAutoFit/>
          </a:bodyPr>
          <a:lstStyle/>
          <a:p>
            <a:r>
              <a:rPr kumimoji="1" lang="en-US" altLang="ja-JP" sz="2000" dirty="0">
                <a:solidFill>
                  <a:srgbClr val="0070C0"/>
                </a:solidFill>
              </a:rPr>
              <a:t>Nondestructive Element Analysis (</a:t>
            </a:r>
            <a:r>
              <a:rPr kumimoji="1" lang="en-US" altLang="ja-JP" sz="2000" i="1" dirty="0">
                <a:solidFill>
                  <a:srgbClr val="0070C0"/>
                </a:solidFill>
                <a:latin typeface="Symbol" panose="05050102010706020507" pitchFamily="18" charset="2"/>
              </a:rPr>
              <a:t>m</a:t>
            </a:r>
            <a:r>
              <a:rPr kumimoji="1" lang="en-US" altLang="ja-JP" sz="2000" dirty="0">
                <a:solidFill>
                  <a:srgbClr val="0070C0"/>
                </a:solidFill>
              </a:rPr>
              <a:t>-)</a:t>
            </a:r>
            <a:endParaRPr kumimoji="1" lang="ja-JP" altLang="en-US" sz="2000" dirty="0">
              <a:solidFill>
                <a:srgbClr val="0070C0"/>
              </a:solidFill>
            </a:endParaRPr>
          </a:p>
        </p:txBody>
      </p:sp>
      <p:sp>
        <p:nvSpPr>
          <p:cNvPr id="10" name="テキスト ボックス 9">
            <a:extLst>
              <a:ext uri="{FF2B5EF4-FFF2-40B4-BE49-F238E27FC236}">
                <a16:creationId xmlns:a16="http://schemas.microsoft.com/office/drawing/2014/main" id="{080FCBA6-9572-4E6D-8E11-3D757B41D88C}"/>
              </a:ext>
            </a:extLst>
          </p:cNvPr>
          <p:cNvSpPr txBox="1"/>
          <p:nvPr/>
        </p:nvSpPr>
        <p:spPr>
          <a:xfrm>
            <a:off x="5047900" y="1325870"/>
            <a:ext cx="2301207" cy="400110"/>
          </a:xfrm>
          <a:prstGeom prst="rect">
            <a:avLst/>
          </a:prstGeom>
          <a:noFill/>
        </p:spPr>
        <p:txBody>
          <a:bodyPr wrap="none" rtlCol="0">
            <a:spAutoFit/>
          </a:bodyPr>
          <a:lstStyle/>
          <a:p>
            <a:r>
              <a:rPr kumimoji="1" lang="en-US" altLang="ja-JP" sz="2000" dirty="0">
                <a:solidFill>
                  <a:srgbClr val="0070C0"/>
                </a:solidFill>
              </a:rPr>
              <a:t>Fundamenta</a:t>
            </a:r>
            <a:r>
              <a:rPr lang="en-US" altLang="ja-JP" sz="2000" dirty="0">
                <a:solidFill>
                  <a:srgbClr val="0070C0"/>
                </a:solidFill>
              </a:rPr>
              <a:t>l Physics</a:t>
            </a:r>
            <a:endParaRPr kumimoji="1" lang="ja-JP" altLang="en-US" sz="2000" dirty="0">
              <a:solidFill>
                <a:srgbClr val="0070C0"/>
              </a:solidFill>
            </a:endParaRPr>
          </a:p>
        </p:txBody>
      </p:sp>
      <p:pic>
        <p:nvPicPr>
          <p:cNvPr id="24" name="図 23">
            <a:extLst>
              <a:ext uri="{FF2B5EF4-FFF2-40B4-BE49-F238E27FC236}">
                <a16:creationId xmlns:a16="http://schemas.microsoft.com/office/drawing/2014/main" id="{CF14DCD2-8E62-487E-891D-4B0FF5D7555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983637" y="1945792"/>
            <a:ext cx="3566482" cy="1183880"/>
          </a:xfrm>
          <a:prstGeom prst="rect">
            <a:avLst/>
          </a:prstGeom>
        </p:spPr>
      </p:pic>
      <p:sp>
        <p:nvSpPr>
          <p:cNvPr id="28" name="テキスト ボックス 27">
            <a:extLst>
              <a:ext uri="{FF2B5EF4-FFF2-40B4-BE49-F238E27FC236}">
                <a16:creationId xmlns:a16="http://schemas.microsoft.com/office/drawing/2014/main" id="{E10B2691-B9E7-4E15-8FDC-991C8EBFC908}"/>
              </a:ext>
            </a:extLst>
          </p:cNvPr>
          <p:cNvSpPr txBox="1"/>
          <p:nvPr/>
        </p:nvSpPr>
        <p:spPr>
          <a:xfrm>
            <a:off x="4738281" y="1599705"/>
            <a:ext cx="4298296" cy="338554"/>
          </a:xfrm>
          <a:prstGeom prst="rect">
            <a:avLst/>
          </a:prstGeom>
          <a:noFill/>
        </p:spPr>
        <p:txBody>
          <a:bodyPr wrap="square" rtlCol="0">
            <a:spAutoFit/>
          </a:bodyPr>
          <a:lstStyle/>
          <a:p>
            <a:r>
              <a:rPr kumimoji="1" lang="en-US" altLang="ja-JP" sz="1600" b="1" dirty="0">
                <a:solidFill>
                  <a:srgbClr val="FF0000"/>
                </a:solidFill>
              </a:rPr>
              <a:t>Muon g-2,Mu HFS, </a:t>
            </a:r>
            <a:r>
              <a:rPr kumimoji="1" lang="en-US" altLang="ja-JP" sz="1600" b="1" dirty="0">
                <a:solidFill>
                  <a:srgbClr val="FF0000"/>
                </a:solidFill>
                <a:latin typeface="Symbol" panose="05050102010706020507" pitchFamily="18" charset="2"/>
              </a:rPr>
              <a:t>m</a:t>
            </a:r>
            <a:r>
              <a:rPr kumimoji="1" lang="en-US" altLang="ja-JP" sz="1600" b="1" dirty="0">
                <a:solidFill>
                  <a:srgbClr val="FF0000"/>
                </a:solidFill>
              </a:rPr>
              <a:t>-e conversion etc.</a:t>
            </a:r>
            <a:endParaRPr kumimoji="1" lang="ja-JP" altLang="en-US" sz="1600" b="1" dirty="0">
              <a:solidFill>
                <a:srgbClr val="FF0000"/>
              </a:solidFill>
            </a:endParaRPr>
          </a:p>
        </p:txBody>
      </p:sp>
      <p:sp>
        <p:nvSpPr>
          <p:cNvPr id="17" name="テキスト ボックス 16">
            <a:extLst>
              <a:ext uri="{FF2B5EF4-FFF2-40B4-BE49-F238E27FC236}">
                <a16:creationId xmlns:a16="http://schemas.microsoft.com/office/drawing/2014/main" id="{CADD87A3-0350-4FA3-A2EB-A2FBD7A3D79C}"/>
              </a:ext>
            </a:extLst>
          </p:cNvPr>
          <p:cNvSpPr txBox="1"/>
          <p:nvPr/>
        </p:nvSpPr>
        <p:spPr>
          <a:xfrm>
            <a:off x="4802431" y="3980932"/>
            <a:ext cx="3873496" cy="338554"/>
          </a:xfrm>
          <a:prstGeom prst="rect">
            <a:avLst/>
          </a:prstGeom>
          <a:solidFill>
            <a:schemeClr val="bg1"/>
          </a:solidFill>
          <a:ln>
            <a:solidFill>
              <a:schemeClr val="tx1"/>
            </a:solidFill>
          </a:ln>
        </p:spPr>
        <p:txBody>
          <a:bodyPr wrap="none" rtlCol="0">
            <a:spAutoFit/>
          </a:bodyPr>
          <a:lstStyle/>
          <a:p>
            <a:r>
              <a:rPr kumimoji="1" lang="en-US" altLang="ja-JP" sz="1600" dirty="0"/>
              <a:t>Sample from </a:t>
            </a:r>
            <a:r>
              <a:rPr kumimoji="1" lang="en-US" altLang="ja-JP" sz="1600" dirty="0" err="1"/>
              <a:t>Ryugu</a:t>
            </a:r>
            <a:r>
              <a:rPr kumimoji="1" lang="en-US" altLang="ja-JP" sz="1600" dirty="0"/>
              <a:t> can be kept in a vacuum</a:t>
            </a:r>
            <a:endParaRPr kumimoji="1" lang="ja-JP" altLang="en-US" sz="1600" dirty="0"/>
          </a:p>
        </p:txBody>
      </p:sp>
      <p:sp>
        <p:nvSpPr>
          <p:cNvPr id="18" name="テキスト ボックス 17">
            <a:extLst>
              <a:ext uri="{FF2B5EF4-FFF2-40B4-BE49-F238E27FC236}">
                <a16:creationId xmlns:a16="http://schemas.microsoft.com/office/drawing/2014/main" id="{EB452CC5-6425-4D0D-B388-E01E7C25BADD}"/>
              </a:ext>
            </a:extLst>
          </p:cNvPr>
          <p:cNvSpPr txBox="1"/>
          <p:nvPr/>
        </p:nvSpPr>
        <p:spPr>
          <a:xfrm>
            <a:off x="693667" y="1661337"/>
            <a:ext cx="3401751" cy="523220"/>
          </a:xfrm>
          <a:prstGeom prst="rect">
            <a:avLst/>
          </a:prstGeom>
          <a:noFill/>
        </p:spPr>
        <p:txBody>
          <a:bodyPr wrap="square" rtlCol="0">
            <a:spAutoFit/>
          </a:bodyPr>
          <a:lstStyle/>
          <a:p>
            <a:r>
              <a:rPr kumimoji="1" lang="en-US" altLang="ja-JP" sz="1400" b="1" dirty="0">
                <a:solidFill>
                  <a:srgbClr val="FF0000"/>
                </a:solidFill>
              </a:rPr>
              <a:t>Superconductor </a:t>
            </a:r>
            <a:r>
              <a:rPr lang="en-US" altLang="ja-JP" sz="1400" b="1" dirty="0">
                <a:solidFill>
                  <a:srgbClr val="FF0000"/>
                </a:solidFill>
              </a:rPr>
              <a:t>Hydrogen in matter</a:t>
            </a:r>
          </a:p>
          <a:p>
            <a:r>
              <a:rPr kumimoji="1" lang="en-US" altLang="ja-JP" sz="1400" b="1" dirty="0">
                <a:solidFill>
                  <a:srgbClr val="FF0000"/>
                </a:solidFill>
              </a:rPr>
              <a:t>Ion diffusion </a:t>
            </a:r>
            <a:r>
              <a:rPr lang="en-US" altLang="ja-JP" sz="1400" b="1" dirty="0">
                <a:solidFill>
                  <a:srgbClr val="FF0000"/>
                </a:solidFill>
              </a:rPr>
              <a:t>Biomaterial etc. etc.</a:t>
            </a:r>
          </a:p>
        </p:txBody>
      </p:sp>
      <p:sp>
        <p:nvSpPr>
          <p:cNvPr id="16" name="正方形/長方形 15">
            <a:extLst>
              <a:ext uri="{FF2B5EF4-FFF2-40B4-BE49-F238E27FC236}">
                <a16:creationId xmlns:a16="http://schemas.microsoft.com/office/drawing/2014/main" id="{BA1EB636-0D74-49D7-BD3D-7B42A95ECCEB}"/>
              </a:ext>
            </a:extLst>
          </p:cNvPr>
          <p:cNvSpPr/>
          <p:nvPr/>
        </p:nvSpPr>
        <p:spPr>
          <a:xfrm>
            <a:off x="3690321" y="1979742"/>
            <a:ext cx="849406" cy="338554"/>
          </a:xfrm>
          <a:prstGeom prst="rect">
            <a:avLst/>
          </a:prstGeom>
          <a:ln>
            <a:solidFill>
              <a:schemeClr val="tx1"/>
            </a:solidFill>
          </a:ln>
        </p:spPr>
        <p:txBody>
          <a:bodyPr wrap="square">
            <a:spAutoFit/>
          </a:bodyPr>
          <a:lstStyle/>
          <a:p>
            <a:r>
              <a:rPr kumimoji="1" lang="en-US" altLang="ja-JP" sz="1600" dirty="0">
                <a:solidFill>
                  <a:prstClr val="black"/>
                </a:solidFill>
              </a:rPr>
              <a:t>by </a:t>
            </a:r>
            <a:r>
              <a:rPr kumimoji="1" lang="en-US" altLang="ja-JP" sz="1600" dirty="0" err="1">
                <a:solidFill>
                  <a:prstClr val="black"/>
                </a:solidFill>
                <a:latin typeface="Symbol" panose="05050102010706020507" pitchFamily="18" charset="2"/>
              </a:rPr>
              <a:t>m</a:t>
            </a:r>
            <a:r>
              <a:rPr kumimoji="1" lang="en-US" altLang="ja-JP" sz="1600" dirty="0" err="1">
                <a:solidFill>
                  <a:prstClr val="black"/>
                </a:solidFill>
              </a:rPr>
              <a:t>SR</a:t>
            </a:r>
            <a:endParaRPr kumimoji="1" lang="ja-JP" altLang="en-US" sz="1600" dirty="0">
              <a:solidFill>
                <a:prstClr val="black"/>
              </a:solidFill>
            </a:endParaRPr>
          </a:p>
        </p:txBody>
      </p:sp>
      <p:sp>
        <p:nvSpPr>
          <p:cNvPr id="26" name="タイトル 1">
            <a:extLst>
              <a:ext uri="{FF2B5EF4-FFF2-40B4-BE49-F238E27FC236}">
                <a16:creationId xmlns:a16="http://schemas.microsoft.com/office/drawing/2014/main" id="{229F3B04-D4CC-4B45-A9A0-80CE6B299949}"/>
              </a:ext>
            </a:extLst>
          </p:cNvPr>
          <p:cNvSpPr>
            <a:spLocks noGrp="1"/>
          </p:cNvSpPr>
          <p:nvPr>
            <p:ph type="title"/>
          </p:nvPr>
        </p:nvSpPr>
        <p:spPr>
          <a:xfrm>
            <a:off x="928289" y="183828"/>
            <a:ext cx="7781758" cy="1264259"/>
          </a:xfrm>
        </p:spPr>
        <p:txBody>
          <a:bodyPr>
            <a:normAutofit fontScale="90000"/>
          </a:bodyPr>
          <a:lstStyle/>
          <a:p>
            <a:r>
              <a:rPr lang="en-US" altLang="ja-JP" sz="4400" dirty="0"/>
              <a:t>Topics explored by Muon</a:t>
            </a:r>
            <a:br>
              <a:rPr lang="en-US" altLang="ja-JP" sz="4400" dirty="0"/>
            </a:br>
            <a:r>
              <a:rPr lang="en-US" altLang="ja-JP" sz="4400" dirty="0"/>
              <a:t>Various &amp; Unique science</a:t>
            </a:r>
          </a:p>
        </p:txBody>
      </p:sp>
      <p:pic>
        <p:nvPicPr>
          <p:cNvPr id="1026" name="Picture 2" descr="ããã¥ãªã³éç ´å£åæãã®ç»åæ¤ç´¢çµæ">
            <a:extLst>
              <a:ext uri="{FF2B5EF4-FFF2-40B4-BE49-F238E27FC236}">
                <a16:creationId xmlns:a16="http://schemas.microsoft.com/office/drawing/2014/main" id="{EA75280B-EA9F-4633-9021-B937A068B741}"/>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38431" y="4462281"/>
            <a:ext cx="2026111" cy="1823500"/>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C83C6C3F-7494-4917-B06B-BD0988BEF05D}"/>
              </a:ext>
            </a:extLst>
          </p:cNvPr>
          <p:cNvSpPr txBox="1"/>
          <p:nvPr/>
        </p:nvSpPr>
        <p:spPr>
          <a:xfrm>
            <a:off x="293381" y="4501514"/>
            <a:ext cx="706604" cy="276999"/>
          </a:xfrm>
          <a:prstGeom prst="rect">
            <a:avLst/>
          </a:prstGeom>
          <a:solidFill>
            <a:schemeClr val="bg1"/>
          </a:solidFill>
        </p:spPr>
        <p:txBody>
          <a:bodyPr wrap="none" rtlCol="0">
            <a:spAutoFit/>
          </a:bodyPr>
          <a:lstStyle/>
          <a:p>
            <a:r>
              <a:rPr kumimoji="1" lang="en-US" altLang="ja-JP" sz="1200" dirty="0">
                <a:solidFill>
                  <a:prstClr val="black"/>
                </a:solidFill>
              </a:rPr>
              <a:t>Electron</a:t>
            </a:r>
            <a:endParaRPr kumimoji="1" lang="ja-JP" altLang="en-US" sz="1200" dirty="0">
              <a:solidFill>
                <a:prstClr val="black"/>
              </a:solidFill>
            </a:endParaRPr>
          </a:p>
        </p:txBody>
      </p:sp>
      <p:sp>
        <p:nvSpPr>
          <p:cNvPr id="27" name="テキスト ボックス 26">
            <a:extLst>
              <a:ext uri="{FF2B5EF4-FFF2-40B4-BE49-F238E27FC236}">
                <a16:creationId xmlns:a16="http://schemas.microsoft.com/office/drawing/2014/main" id="{E741342D-6D94-47EA-A4AF-1A385ECA74D6}"/>
              </a:ext>
            </a:extLst>
          </p:cNvPr>
          <p:cNvSpPr txBox="1"/>
          <p:nvPr/>
        </p:nvSpPr>
        <p:spPr>
          <a:xfrm>
            <a:off x="1127413" y="4505031"/>
            <a:ext cx="1135375" cy="276999"/>
          </a:xfrm>
          <a:prstGeom prst="rect">
            <a:avLst/>
          </a:prstGeom>
          <a:solidFill>
            <a:schemeClr val="bg1"/>
          </a:solidFill>
        </p:spPr>
        <p:txBody>
          <a:bodyPr wrap="none" rtlCol="0">
            <a:spAutoFit/>
          </a:bodyPr>
          <a:lstStyle/>
          <a:p>
            <a:r>
              <a:rPr kumimoji="1" lang="en-US" altLang="ja-JP" sz="1200" dirty="0">
                <a:solidFill>
                  <a:prstClr val="black"/>
                </a:solidFill>
              </a:rPr>
              <a:t>Negative Muon</a:t>
            </a:r>
            <a:endParaRPr kumimoji="1" lang="ja-JP" altLang="en-US" sz="1200" dirty="0">
              <a:solidFill>
                <a:prstClr val="black"/>
              </a:solidFill>
            </a:endParaRPr>
          </a:p>
        </p:txBody>
      </p:sp>
      <p:sp>
        <p:nvSpPr>
          <p:cNvPr id="30" name="テキスト ボックス 29">
            <a:extLst>
              <a:ext uri="{FF2B5EF4-FFF2-40B4-BE49-F238E27FC236}">
                <a16:creationId xmlns:a16="http://schemas.microsoft.com/office/drawing/2014/main" id="{F2EE9882-C077-4C15-85E2-4C514D598430}"/>
              </a:ext>
            </a:extLst>
          </p:cNvPr>
          <p:cNvSpPr txBox="1"/>
          <p:nvPr/>
        </p:nvSpPr>
        <p:spPr>
          <a:xfrm>
            <a:off x="690075" y="4937366"/>
            <a:ext cx="413896" cy="215444"/>
          </a:xfrm>
          <a:prstGeom prst="rect">
            <a:avLst/>
          </a:prstGeom>
          <a:solidFill>
            <a:schemeClr val="bg1"/>
          </a:solidFill>
        </p:spPr>
        <p:txBody>
          <a:bodyPr wrap="none" rtlCol="0">
            <a:spAutoFit/>
          </a:bodyPr>
          <a:lstStyle/>
          <a:p>
            <a:r>
              <a:rPr kumimoji="1" lang="en-US" altLang="ja-JP" sz="800" dirty="0">
                <a:solidFill>
                  <a:prstClr val="black"/>
                </a:solidFill>
              </a:rPr>
              <a:t>X ray</a:t>
            </a:r>
            <a:endParaRPr kumimoji="1" lang="ja-JP" altLang="en-US" sz="800" dirty="0">
              <a:solidFill>
                <a:prstClr val="black"/>
              </a:solidFill>
            </a:endParaRPr>
          </a:p>
        </p:txBody>
      </p:sp>
      <p:sp>
        <p:nvSpPr>
          <p:cNvPr id="31" name="テキスト ボックス 30">
            <a:extLst>
              <a:ext uri="{FF2B5EF4-FFF2-40B4-BE49-F238E27FC236}">
                <a16:creationId xmlns:a16="http://schemas.microsoft.com/office/drawing/2014/main" id="{A88F28AC-5E66-4E00-85E5-EBE7575AF8DE}"/>
              </a:ext>
            </a:extLst>
          </p:cNvPr>
          <p:cNvSpPr txBox="1"/>
          <p:nvPr/>
        </p:nvSpPr>
        <p:spPr>
          <a:xfrm>
            <a:off x="1813617" y="4899181"/>
            <a:ext cx="418152" cy="215444"/>
          </a:xfrm>
          <a:prstGeom prst="rect">
            <a:avLst/>
          </a:prstGeom>
          <a:solidFill>
            <a:schemeClr val="bg1"/>
          </a:solidFill>
        </p:spPr>
        <p:txBody>
          <a:bodyPr wrap="square" rtlCol="0">
            <a:spAutoFit/>
          </a:bodyPr>
          <a:lstStyle/>
          <a:p>
            <a:r>
              <a:rPr kumimoji="1" lang="en-US" altLang="ja-JP" sz="800" dirty="0">
                <a:solidFill>
                  <a:prstClr val="black"/>
                </a:solidFill>
              </a:rPr>
              <a:t>X ray</a:t>
            </a:r>
            <a:endParaRPr kumimoji="1" lang="ja-JP" altLang="en-US" sz="800" dirty="0">
              <a:solidFill>
                <a:prstClr val="black"/>
              </a:solidFill>
            </a:endParaRPr>
          </a:p>
        </p:txBody>
      </p:sp>
      <p:pic>
        <p:nvPicPr>
          <p:cNvPr id="33" name="Picture 4" descr="C:\Documents and Settings\shimo\My Documents\My Pictures\GaN1.jpg">
            <a:extLst>
              <a:ext uri="{FF2B5EF4-FFF2-40B4-BE49-F238E27FC236}">
                <a16:creationId xmlns:a16="http://schemas.microsoft.com/office/drawing/2014/main" id="{D419D24B-3B50-414B-AE14-012773E5EDBD}"/>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693668" y="2195970"/>
            <a:ext cx="1556256" cy="760064"/>
          </a:xfrm>
          <a:prstGeom prst="rect">
            <a:avLst/>
          </a:prstGeom>
          <a:noFill/>
          <a:ln w="9525">
            <a:noFill/>
            <a:miter lim="800000"/>
            <a:headEnd/>
            <a:tailEnd/>
          </a:ln>
        </p:spPr>
      </p:pic>
      <p:pic>
        <p:nvPicPr>
          <p:cNvPr id="1028" name="Picture 4" descr="ããµã¤ããã©ã¼ãã®ç»åæ¤ç´¢çµæ">
            <a:extLst>
              <a:ext uri="{FF2B5EF4-FFF2-40B4-BE49-F238E27FC236}">
                <a16:creationId xmlns:a16="http://schemas.microsoft.com/office/drawing/2014/main" id="{75EA3874-F031-4B55-AA08-61C80FE9E737}"/>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93667" y="2979255"/>
            <a:ext cx="1556256" cy="1035617"/>
          </a:xfrm>
          <a:prstGeom prst="rect">
            <a:avLst/>
          </a:prstGeom>
          <a:noFill/>
          <a:extLst>
            <a:ext uri="{909E8E84-426E-40DD-AFC4-6F175D3DCCD1}">
              <a14:hiddenFill xmlns:a14="http://schemas.microsoft.com/office/drawing/2010/main">
                <a:solidFill>
                  <a:srgbClr val="FFFFFF"/>
                </a:solidFill>
              </a14:hiddenFill>
            </a:ext>
          </a:extLst>
        </p:spPr>
      </p:pic>
      <p:sp>
        <p:nvSpPr>
          <p:cNvPr id="15" name="テキスト ボックス 14">
            <a:extLst>
              <a:ext uri="{FF2B5EF4-FFF2-40B4-BE49-F238E27FC236}">
                <a16:creationId xmlns:a16="http://schemas.microsoft.com/office/drawing/2014/main" id="{956CC9C5-D0D1-4E83-A2C3-82C44BD3CC5F}"/>
              </a:ext>
            </a:extLst>
          </p:cNvPr>
          <p:cNvSpPr txBox="1"/>
          <p:nvPr/>
        </p:nvSpPr>
        <p:spPr>
          <a:xfrm>
            <a:off x="2289136" y="2197524"/>
            <a:ext cx="2582966" cy="1661993"/>
          </a:xfrm>
          <a:prstGeom prst="rect">
            <a:avLst/>
          </a:prstGeom>
          <a:noFill/>
        </p:spPr>
        <p:txBody>
          <a:bodyPr wrap="square" rtlCol="0">
            <a:spAutoFit/>
          </a:bodyPr>
          <a:lstStyle/>
          <a:p>
            <a:r>
              <a:rPr kumimoji="1" lang="en-US" altLang="ja-JP" sz="1400" dirty="0">
                <a:solidFill>
                  <a:prstClr val="black"/>
                </a:solidFill>
              </a:rPr>
              <a:t>For ex.</a:t>
            </a:r>
          </a:p>
          <a:p>
            <a:r>
              <a:rPr kumimoji="1" lang="en-US" altLang="ja-JP" sz="1400" dirty="0">
                <a:solidFill>
                  <a:prstClr val="black"/>
                </a:solidFill>
              </a:rPr>
              <a:t>Many useful semiconductors</a:t>
            </a:r>
          </a:p>
          <a:p>
            <a:r>
              <a:rPr kumimoji="1" lang="en-US" altLang="ja-JP" sz="1400" dirty="0">
                <a:solidFill>
                  <a:prstClr val="black"/>
                </a:solidFill>
              </a:rPr>
              <a:t>(</a:t>
            </a:r>
            <a:r>
              <a:rPr kumimoji="1" lang="en-US" altLang="ja-JP" sz="1400" dirty="0" err="1">
                <a:solidFill>
                  <a:prstClr val="black"/>
                </a:solidFill>
              </a:rPr>
              <a:t>GaN</a:t>
            </a:r>
            <a:r>
              <a:rPr kumimoji="1" lang="en-US" altLang="ja-JP" sz="1400" dirty="0">
                <a:solidFill>
                  <a:prstClr val="black"/>
                </a:solidFill>
              </a:rPr>
              <a:t>, TiO</a:t>
            </a:r>
            <a:r>
              <a:rPr kumimoji="1" lang="en-US" altLang="ja-JP" sz="1400" baseline="-25000" dirty="0">
                <a:solidFill>
                  <a:prstClr val="black"/>
                </a:solidFill>
              </a:rPr>
              <a:t>2</a:t>
            </a:r>
            <a:r>
              <a:rPr kumimoji="1" lang="en-US" altLang="ja-JP" sz="1400" dirty="0">
                <a:solidFill>
                  <a:prstClr val="black"/>
                </a:solidFill>
              </a:rPr>
              <a:t> etc. ) exhibit </a:t>
            </a:r>
            <a:r>
              <a:rPr kumimoji="1" lang="en-US" altLang="ja-JP" sz="1400" dirty="0">
                <a:solidFill>
                  <a:srgbClr val="FF0000"/>
                </a:solidFill>
              </a:rPr>
              <a:t>n type</a:t>
            </a:r>
          </a:p>
          <a:p>
            <a:r>
              <a:rPr kumimoji="1" lang="en-US" altLang="ja-JP" sz="1400" dirty="0">
                <a:solidFill>
                  <a:prstClr val="black"/>
                </a:solidFill>
              </a:rPr>
              <a:t>conductivity. Why?</a:t>
            </a:r>
          </a:p>
          <a:p>
            <a:r>
              <a:rPr kumimoji="1" lang="en-US" altLang="ja-JP" dirty="0">
                <a:solidFill>
                  <a:prstClr val="black"/>
                </a:solidFill>
              </a:rPr>
              <a:t>  </a:t>
            </a:r>
            <a:r>
              <a:rPr kumimoji="1" lang="ja-JP" altLang="en-US" dirty="0">
                <a:solidFill>
                  <a:prstClr val="black"/>
                </a:solidFill>
              </a:rPr>
              <a:t>↓ </a:t>
            </a:r>
            <a:r>
              <a:rPr kumimoji="1" lang="en-US" altLang="ja-JP" sz="1400" dirty="0">
                <a:solidFill>
                  <a:srgbClr val="FF0000"/>
                </a:solidFill>
              </a:rPr>
              <a:t>Muonium ~ Hydrogen</a:t>
            </a:r>
          </a:p>
          <a:p>
            <a:r>
              <a:rPr kumimoji="1" lang="en-US" altLang="ja-JP" sz="1400" dirty="0">
                <a:solidFill>
                  <a:prstClr val="black"/>
                </a:solidFill>
              </a:rPr>
              <a:t>Hydrogen</a:t>
            </a:r>
            <a:r>
              <a:rPr kumimoji="1" lang="ja-JP" altLang="en-US" sz="1400" dirty="0">
                <a:solidFill>
                  <a:prstClr val="black"/>
                </a:solidFill>
              </a:rPr>
              <a:t> </a:t>
            </a:r>
            <a:r>
              <a:rPr kumimoji="1" lang="en-US" altLang="ja-JP" sz="1400" dirty="0">
                <a:solidFill>
                  <a:prstClr val="black"/>
                </a:solidFill>
              </a:rPr>
              <a:t>impurity plays as a </a:t>
            </a:r>
            <a:r>
              <a:rPr kumimoji="1" lang="en-US" altLang="ja-JP" sz="1400" dirty="0">
                <a:solidFill>
                  <a:srgbClr val="FF0000"/>
                </a:solidFill>
              </a:rPr>
              <a:t>donor</a:t>
            </a:r>
            <a:r>
              <a:rPr kumimoji="1" lang="en-US" altLang="ja-JP" sz="1400" dirty="0">
                <a:solidFill>
                  <a:prstClr val="black"/>
                </a:solidFill>
              </a:rPr>
              <a:t>. </a:t>
            </a:r>
          </a:p>
        </p:txBody>
      </p:sp>
      <p:sp>
        <p:nvSpPr>
          <p:cNvPr id="25" name="正方形/長方形 24">
            <a:extLst>
              <a:ext uri="{FF2B5EF4-FFF2-40B4-BE49-F238E27FC236}">
                <a16:creationId xmlns:a16="http://schemas.microsoft.com/office/drawing/2014/main" id="{7DC717EA-A927-4436-80A3-E4C755E90CC7}"/>
              </a:ext>
            </a:extLst>
          </p:cNvPr>
          <p:cNvSpPr/>
          <p:nvPr/>
        </p:nvSpPr>
        <p:spPr>
          <a:xfrm>
            <a:off x="482078" y="6316358"/>
            <a:ext cx="4517254" cy="523220"/>
          </a:xfrm>
          <a:prstGeom prst="rect">
            <a:avLst/>
          </a:prstGeom>
          <a:solidFill>
            <a:schemeClr val="bg1"/>
          </a:solidFill>
          <a:ln>
            <a:solidFill>
              <a:schemeClr val="tx1"/>
            </a:solidFill>
          </a:ln>
        </p:spPr>
        <p:txBody>
          <a:bodyPr wrap="square">
            <a:spAutoFit/>
          </a:bodyPr>
          <a:lstStyle/>
          <a:p>
            <a:r>
              <a:rPr kumimoji="1" lang="en-US" altLang="ja-JP" sz="1400" dirty="0">
                <a:solidFill>
                  <a:prstClr val="black"/>
                </a:solidFill>
              </a:rPr>
              <a:t>Characteristic Muonic X-ray ~ Higher transmittance by heavy mass of negative muon</a:t>
            </a:r>
            <a:endParaRPr kumimoji="1" lang="ja-JP" altLang="en-US" sz="1400" dirty="0">
              <a:solidFill>
                <a:prstClr val="black"/>
              </a:solidFill>
            </a:endParaRPr>
          </a:p>
        </p:txBody>
      </p:sp>
      <p:sp>
        <p:nvSpPr>
          <p:cNvPr id="32" name="正方形/長方形 31">
            <a:extLst>
              <a:ext uri="{FF2B5EF4-FFF2-40B4-BE49-F238E27FC236}">
                <a16:creationId xmlns:a16="http://schemas.microsoft.com/office/drawing/2014/main" id="{D7502EBD-A04D-4BAB-8176-21CA54D93122}"/>
              </a:ext>
            </a:extLst>
          </p:cNvPr>
          <p:cNvSpPr/>
          <p:nvPr/>
        </p:nvSpPr>
        <p:spPr>
          <a:xfrm>
            <a:off x="2274615" y="5951577"/>
            <a:ext cx="3035912" cy="307777"/>
          </a:xfrm>
          <a:prstGeom prst="rect">
            <a:avLst/>
          </a:prstGeom>
          <a:solidFill>
            <a:schemeClr val="bg1"/>
          </a:solidFill>
          <a:ln>
            <a:solidFill>
              <a:schemeClr val="tx1"/>
            </a:solidFill>
          </a:ln>
        </p:spPr>
        <p:txBody>
          <a:bodyPr wrap="square">
            <a:spAutoFit/>
          </a:bodyPr>
          <a:lstStyle/>
          <a:p>
            <a:r>
              <a:rPr kumimoji="1" lang="en-US" altLang="ja-JP" sz="1400" dirty="0">
                <a:solidFill>
                  <a:prstClr val="black"/>
                </a:solidFill>
              </a:rPr>
              <a:t>Asteroid explorer~Hayabusa2 (JAXA)</a:t>
            </a:r>
            <a:endParaRPr kumimoji="1" lang="ja-JP" altLang="en-US" sz="1400" dirty="0">
              <a:solidFill>
                <a:prstClr val="black"/>
              </a:solidFill>
            </a:endParaRPr>
          </a:p>
        </p:txBody>
      </p:sp>
      <p:pic>
        <p:nvPicPr>
          <p:cNvPr id="21" name="図 20">
            <a:extLst>
              <a:ext uri="{FF2B5EF4-FFF2-40B4-BE49-F238E27FC236}">
                <a16:creationId xmlns:a16="http://schemas.microsoft.com/office/drawing/2014/main" id="{973D5782-1E85-4CD4-A4EE-29C67B5C1A57}"/>
              </a:ext>
            </a:extLst>
          </p:cNvPr>
          <p:cNvPicPr>
            <a:picLocks noChangeAspect="1"/>
          </p:cNvPicPr>
          <p:nvPr/>
        </p:nvPicPr>
        <p:blipFill>
          <a:blip r:embed="rId8"/>
          <a:stretch>
            <a:fillRect/>
          </a:stretch>
        </p:blipFill>
        <p:spPr>
          <a:xfrm>
            <a:off x="5794728" y="3309992"/>
            <a:ext cx="1063675" cy="590646"/>
          </a:xfrm>
          <a:prstGeom prst="rect">
            <a:avLst/>
          </a:prstGeom>
        </p:spPr>
      </p:pic>
      <p:pic>
        <p:nvPicPr>
          <p:cNvPr id="22" name="図 21">
            <a:extLst>
              <a:ext uri="{FF2B5EF4-FFF2-40B4-BE49-F238E27FC236}">
                <a16:creationId xmlns:a16="http://schemas.microsoft.com/office/drawing/2014/main" id="{63100FE5-9592-481E-803C-18267DB3D467}"/>
              </a:ext>
            </a:extLst>
          </p:cNvPr>
          <p:cNvPicPr>
            <a:picLocks noChangeAspect="1"/>
          </p:cNvPicPr>
          <p:nvPr/>
        </p:nvPicPr>
        <p:blipFill>
          <a:blip r:embed="rId9"/>
          <a:stretch>
            <a:fillRect/>
          </a:stretch>
        </p:blipFill>
        <p:spPr>
          <a:xfrm>
            <a:off x="7222008" y="3360534"/>
            <a:ext cx="1063675" cy="547179"/>
          </a:xfrm>
          <a:prstGeom prst="rect">
            <a:avLst/>
          </a:prstGeom>
        </p:spPr>
      </p:pic>
      <p:pic>
        <p:nvPicPr>
          <p:cNvPr id="65" name="Picture 2">
            <a:extLst>
              <a:ext uri="{FF2B5EF4-FFF2-40B4-BE49-F238E27FC236}">
                <a16:creationId xmlns:a16="http://schemas.microsoft.com/office/drawing/2014/main" id="{BFE652F3-2B06-4F1D-B6C6-6CBB50C9C107}"/>
              </a:ext>
            </a:extLst>
          </p:cNvPr>
          <p:cNvPicPr>
            <a:picLocks noChangeAspect="1" noChangeArrowheads="1"/>
          </p:cNvPicPr>
          <p:nvPr/>
        </p:nvPicPr>
        <p:blipFill rotWithShape="1">
          <a:blip r:embed="rId10">
            <a:extLst>
              <a:ext uri="{28A0092B-C50C-407E-A947-70E740481C1C}">
                <a14:useLocalDpi xmlns:a14="http://schemas.microsoft.com/office/drawing/2010/main"/>
              </a:ext>
            </a:extLst>
          </a:blip>
          <a:srcRect l="2100" t="18200" r="13901" b="2001"/>
          <a:stretch/>
        </p:blipFill>
        <p:spPr bwMode="auto">
          <a:xfrm>
            <a:off x="5546832" y="4491482"/>
            <a:ext cx="3268703" cy="2328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6" name="正方形/長方形 65">
            <a:extLst>
              <a:ext uri="{FF2B5EF4-FFF2-40B4-BE49-F238E27FC236}">
                <a16:creationId xmlns:a16="http://schemas.microsoft.com/office/drawing/2014/main" id="{C6A246C4-6DFD-46A2-8685-64871417D139}"/>
              </a:ext>
            </a:extLst>
          </p:cNvPr>
          <p:cNvSpPr/>
          <p:nvPr/>
        </p:nvSpPr>
        <p:spPr>
          <a:xfrm>
            <a:off x="4837578" y="3544484"/>
            <a:ext cx="880665" cy="307777"/>
          </a:xfrm>
          <a:prstGeom prst="rect">
            <a:avLst/>
          </a:prstGeom>
          <a:solidFill>
            <a:schemeClr val="bg1"/>
          </a:solidFill>
          <a:ln>
            <a:solidFill>
              <a:schemeClr val="tx1"/>
            </a:solidFill>
          </a:ln>
        </p:spPr>
        <p:txBody>
          <a:bodyPr wrap="square">
            <a:spAutoFit/>
          </a:bodyPr>
          <a:lstStyle/>
          <a:p>
            <a:r>
              <a:rPr kumimoji="1" lang="en-US" altLang="ja-JP" sz="1400" dirty="0">
                <a:solidFill>
                  <a:prstClr val="black"/>
                </a:solidFill>
              </a:rPr>
              <a:t>Electron</a:t>
            </a:r>
            <a:endParaRPr kumimoji="1" lang="ja-JP" altLang="en-US" sz="1400" dirty="0">
              <a:solidFill>
                <a:prstClr val="black"/>
              </a:solidFill>
            </a:endParaRPr>
          </a:p>
        </p:txBody>
      </p:sp>
      <p:sp>
        <p:nvSpPr>
          <p:cNvPr id="67" name="正方形/長方形 66">
            <a:extLst>
              <a:ext uri="{FF2B5EF4-FFF2-40B4-BE49-F238E27FC236}">
                <a16:creationId xmlns:a16="http://schemas.microsoft.com/office/drawing/2014/main" id="{81A99030-C731-4986-BE99-7CD2EC5FA5B7}"/>
              </a:ext>
            </a:extLst>
          </p:cNvPr>
          <p:cNvSpPr/>
          <p:nvPr/>
        </p:nvSpPr>
        <p:spPr>
          <a:xfrm>
            <a:off x="8385813" y="3544484"/>
            <a:ext cx="685288" cy="307777"/>
          </a:xfrm>
          <a:prstGeom prst="rect">
            <a:avLst/>
          </a:prstGeom>
          <a:solidFill>
            <a:schemeClr val="bg1"/>
          </a:solidFill>
          <a:ln>
            <a:solidFill>
              <a:schemeClr val="tx1"/>
            </a:solidFill>
          </a:ln>
        </p:spPr>
        <p:txBody>
          <a:bodyPr wrap="square">
            <a:spAutoFit/>
          </a:bodyPr>
          <a:lstStyle/>
          <a:p>
            <a:r>
              <a:rPr kumimoji="1" lang="en-US" altLang="ja-JP" sz="1400" dirty="0">
                <a:solidFill>
                  <a:prstClr val="black"/>
                </a:solidFill>
              </a:rPr>
              <a:t>Muon</a:t>
            </a:r>
            <a:endParaRPr kumimoji="1" lang="ja-JP" altLang="en-US" sz="1400" dirty="0">
              <a:solidFill>
                <a:prstClr val="black"/>
              </a:solidFill>
            </a:endParaRPr>
          </a:p>
        </p:txBody>
      </p:sp>
      <p:sp>
        <p:nvSpPr>
          <p:cNvPr id="68" name="正方形/長方形 67">
            <a:extLst>
              <a:ext uri="{FF2B5EF4-FFF2-40B4-BE49-F238E27FC236}">
                <a16:creationId xmlns:a16="http://schemas.microsoft.com/office/drawing/2014/main" id="{9B721F0A-B9F7-4C34-BFDA-AEBE7A546D61}"/>
              </a:ext>
            </a:extLst>
          </p:cNvPr>
          <p:cNvSpPr/>
          <p:nvPr/>
        </p:nvSpPr>
        <p:spPr>
          <a:xfrm>
            <a:off x="4994800" y="6483400"/>
            <a:ext cx="4069054" cy="307777"/>
          </a:xfrm>
          <a:prstGeom prst="rect">
            <a:avLst/>
          </a:prstGeom>
          <a:solidFill>
            <a:schemeClr val="bg1"/>
          </a:solidFill>
          <a:ln>
            <a:solidFill>
              <a:schemeClr val="tx1"/>
            </a:solidFill>
          </a:ln>
        </p:spPr>
        <p:txBody>
          <a:bodyPr wrap="square">
            <a:spAutoFit/>
          </a:bodyPr>
          <a:lstStyle/>
          <a:p>
            <a:r>
              <a:rPr kumimoji="1" lang="en-US" altLang="ja-JP" sz="1400" dirty="0">
                <a:solidFill>
                  <a:prstClr val="black"/>
                </a:solidFill>
              </a:rPr>
              <a:t>The scheme was successfully validated at J-PARC MLF</a:t>
            </a:r>
            <a:endParaRPr kumimoji="1" lang="ja-JP" altLang="en-US" sz="1400" dirty="0">
              <a:solidFill>
                <a:prstClr val="black"/>
              </a:solidFill>
            </a:endParaRPr>
          </a:p>
        </p:txBody>
      </p:sp>
      <p:sp>
        <p:nvSpPr>
          <p:cNvPr id="3" name="正方形/長方形 2">
            <a:extLst>
              <a:ext uri="{FF2B5EF4-FFF2-40B4-BE49-F238E27FC236}">
                <a16:creationId xmlns:a16="http://schemas.microsoft.com/office/drawing/2014/main" id="{2E1FC18D-76C1-4693-8D2A-D8B82A023638}"/>
              </a:ext>
            </a:extLst>
          </p:cNvPr>
          <p:cNvSpPr/>
          <p:nvPr/>
        </p:nvSpPr>
        <p:spPr>
          <a:xfrm>
            <a:off x="5420601" y="4449763"/>
            <a:ext cx="3852747" cy="261610"/>
          </a:xfrm>
          <a:prstGeom prst="rect">
            <a:avLst/>
          </a:prstGeom>
        </p:spPr>
        <p:txBody>
          <a:bodyPr wrap="square">
            <a:spAutoFit/>
          </a:bodyPr>
          <a:lstStyle/>
          <a:p>
            <a:r>
              <a:rPr lang="en-US" altLang="ja-JP" sz="1100" dirty="0">
                <a:solidFill>
                  <a:srgbClr val="222222"/>
                </a:solidFill>
                <a:latin typeface="Arial" panose="020B0604020202020204" pitchFamily="34" charset="0"/>
              </a:rPr>
              <a:t>Scientific Reports volume 4, Article number: 5072 (2014)</a:t>
            </a:r>
            <a:endParaRPr lang="ja-JP" altLang="en-US" sz="1100" dirty="0"/>
          </a:p>
        </p:txBody>
      </p:sp>
      <p:sp>
        <p:nvSpPr>
          <p:cNvPr id="34" name="テキスト ボックス 33">
            <a:extLst>
              <a:ext uri="{FF2B5EF4-FFF2-40B4-BE49-F238E27FC236}">
                <a16:creationId xmlns:a16="http://schemas.microsoft.com/office/drawing/2014/main" id="{02AA6260-3DDB-404C-84A2-DA613D0E4538}"/>
              </a:ext>
            </a:extLst>
          </p:cNvPr>
          <p:cNvSpPr txBox="1"/>
          <p:nvPr/>
        </p:nvSpPr>
        <p:spPr>
          <a:xfrm>
            <a:off x="2491856" y="4806594"/>
            <a:ext cx="2453895" cy="1077218"/>
          </a:xfrm>
          <a:prstGeom prst="rect">
            <a:avLst/>
          </a:prstGeom>
          <a:solidFill>
            <a:schemeClr val="bg1"/>
          </a:solidFill>
          <a:ln>
            <a:solidFill>
              <a:schemeClr val="tx1"/>
            </a:solidFill>
          </a:ln>
        </p:spPr>
        <p:txBody>
          <a:bodyPr wrap="square" rtlCol="0">
            <a:spAutoFit/>
          </a:bodyPr>
          <a:lstStyle/>
          <a:p>
            <a:r>
              <a:rPr kumimoji="1" lang="en-US" altLang="ja-JP" sz="1600" dirty="0"/>
              <a:t>Hayabusa2 successfully touched down to </a:t>
            </a:r>
            <a:r>
              <a:rPr kumimoji="1" lang="en-US" altLang="ja-JP" sz="1600" dirty="0" err="1"/>
              <a:t>Ryugu</a:t>
            </a:r>
            <a:r>
              <a:rPr kumimoji="1" lang="en-US" altLang="ja-JP" sz="1600" dirty="0"/>
              <a:t>, and picked up the materials this morning!!</a:t>
            </a:r>
            <a:endParaRPr kumimoji="1" lang="ja-JP" altLang="en-US" sz="1600" dirty="0"/>
          </a:p>
        </p:txBody>
      </p:sp>
      <p:sp>
        <p:nvSpPr>
          <p:cNvPr id="35" name="スライド番号プレースホルダー 5">
            <a:extLst>
              <a:ext uri="{FF2B5EF4-FFF2-40B4-BE49-F238E27FC236}">
                <a16:creationId xmlns:a16="http://schemas.microsoft.com/office/drawing/2014/main" id="{A0324168-C6FB-428C-B0DA-8AE67AAC7A75}"/>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5</a:t>
            </a:fld>
            <a:endParaRPr kumimoji="1" lang="ja-JP" altLang="en-US" dirty="0">
              <a:solidFill>
                <a:schemeClr val="bg1"/>
              </a:solidFill>
            </a:endParaRPr>
          </a:p>
        </p:txBody>
      </p:sp>
      <p:pic>
        <p:nvPicPr>
          <p:cNvPr id="6" name="図 5">
            <a:extLst>
              <a:ext uri="{FF2B5EF4-FFF2-40B4-BE49-F238E27FC236}">
                <a16:creationId xmlns:a16="http://schemas.microsoft.com/office/drawing/2014/main" id="{7E11233C-FCA9-425E-95AA-294BA6205DC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3539" y="4479424"/>
            <a:ext cx="2079998" cy="1455999"/>
          </a:xfrm>
          <a:prstGeom prst="rect">
            <a:avLst/>
          </a:prstGeom>
        </p:spPr>
      </p:pic>
      <p:sp>
        <p:nvSpPr>
          <p:cNvPr id="36" name="正方形/長方形 35">
            <a:extLst>
              <a:ext uri="{FF2B5EF4-FFF2-40B4-BE49-F238E27FC236}">
                <a16:creationId xmlns:a16="http://schemas.microsoft.com/office/drawing/2014/main" id="{DDB2B8B9-ED57-4E1F-A7EE-56097BD82520}"/>
              </a:ext>
            </a:extLst>
          </p:cNvPr>
          <p:cNvSpPr/>
          <p:nvPr/>
        </p:nvSpPr>
        <p:spPr>
          <a:xfrm>
            <a:off x="111536" y="5793138"/>
            <a:ext cx="2079780" cy="523220"/>
          </a:xfrm>
          <a:prstGeom prst="rect">
            <a:avLst/>
          </a:prstGeom>
          <a:solidFill>
            <a:schemeClr val="bg1"/>
          </a:solidFill>
          <a:ln>
            <a:solidFill>
              <a:schemeClr val="tx1"/>
            </a:solidFill>
          </a:ln>
        </p:spPr>
        <p:txBody>
          <a:bodyPr wrap="square">
            <a:spAutoFit/>
          </a:bodyPr>
          <a:lstStyle/>
          <a:p>
            <a:r>
              <a:rPr kumimoji="1" lang="en-US" altLang="ja-JP" sz="1400" dirty="0">
                <a:solidFill>
                  <a:prstClr val="black"/>
                </a:solidFill>
              </a:rPr>
              <a:t>JAXA, University of Tokyo and collaborators</a:t>
            </a:r>
            <a:endParaRPr kumimoji="1" lang="ja-JP" altLang="en-US" sz="1400" dirty="0">
              <a:solidFill>
                <a:prstClr val="black"/>
              </a:solidFill>
            </a:endParaRPr>
          </a:p>
        </p:txBody>
      </p:sp>
    </p:spTree>
    <p:extLst>
      <p:ext uri="{BB962C8B-B14F-4D97-AF65-F5344CB8AC3E}">
        <p14:creationId xmlns:p14="http://schemas.microsoft.com/office/powerpoint/2010/main" val="1768822813"/>
      </p:ext>
    </p:extLst>
  </p:cSld>
  <p:clrMapOvr>
    <a:masterClrMapping/>
  </p:clrMapOvr>
  <mc:AlternateContent xmlns:mc="http://schemas.openxmlformats.org/markup-compatibility/2006" xmlns:p14="http://schemas.microsoft.com/office/powerpoint/2010/main">
    <mc:Choice Requires="p14">
      <p:transition spd="slow" p14:dur="2000" advTm="2642"/>
    </mc:Choice>
    <mc:Fallback xmlns="">
      <p:transition spd="slow" advTm="264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10"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nodeType="with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fade">
                                      <p:cBhvr>
                                        <p:cTn id="38" dur="500"/>
                                        <p:tgtEl>
                                          <p:spTgt spid="6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fade">
                                      <p:cBhvr>
                                        <p:cTn id="41" dur="500"/>
                                        <p:tgtEl>
                                          <p:spTgt spid="6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8"/>
                                        </p:tgtEl>
                                        <p:attrNameLst>
                                          <p:attrName>style.visibility</p:attrName>
                                        </p:attrNameLst>
                                      </p:cBhvr>
                                      <p:to>
                                        <p:strVal val="visible"/>
                                      </p:to>
                                    </p:set>
                                    <p:animEffect transition="in" filter="fade">
                                      <p:cBhvr>
                                        <p:cTn id="44" dur="500"/>
                                        <p:tgtEl>
                                          <p:spTgt spid="6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66" grpId="0" animBg="1"/>
      <p:bldP spid="67" grpId="0" animBg="1"/>
      <p:bldP spid="68" grpId="0" animBg="1"/>
      <p:bldP spid="3" grpId="0"/>
      <p:bldP spid="34" grpId="0" animBg="1"/>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orldatlas_800">
            <a:extLst>
              <a:ext uri="{FF2B5EF4-FFF2-40B4-BE49-F238E27FC236}">
                <a16:creationId xmlns:a16="http://schemas.microsoft.com/office/drawing/2014/main" id="{6E2F03F7-F373-41CC-8E66-9E4FA710E8F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0974" y="1118066"/>
            <a:ext cx="8457995" cy="5328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5">
            <a:extLst>
              <a:ext uri="{FF2B5EF4-FFF2-40B4-BE49-F238E27FC236}">
                <a16:creationId xmlns:a16="http://schemas.microsoft.com/office/drawing/2014/main" id="{023F4D37-411D-4080-9F19-464AE9C69816}"/>
              </a:ext>
            </a:extLst>
          </p:cNvPr>
          <p:cNvSpPr>
            <a:spLocks noChangeArrowheads="1"/>
          </p:cNvSpPr>
          <p:nvPr/>
        </p:nvSpPr>
        <p:spPr bwMode="auto">
          <a:xfrm>
            <a:off x="6465670" y="2558226"/>
            <a:ext cx="152400" cy="152400"/>
          </a:xfrm>
          <a:prstGeom prst="ellipse">
            <a:avLst/>
          </a:prstGeom>
          <a:solidFill>
            <a:srgbClr val="0000FF"/>
          </a:solidFill>
          <a:ln w="9525">
            <a:solidFill>
              <a:srgbClr val="0000FF"/>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Meiryo UI"/>
              <a:cs typeface="+mn-cs"/>
            </a:endParaRPr>
          </a:p>
        </p:txBody>
      </p:sp>
      <p:sp>
        <p:nvSpPr>
          <p:cNvPr id="6" name="Oval 7">
            <a:extLst>
              <a:ext uri="{FF2B5EF4-FFF2-40B4-BE49-F238E27FC236}">
                <a16:creationId xmlns:a16="http://schemas.microsoft.com/office/drawing/2014/main" id="{E846E0A0-A290-4E8A-9E46-0796EE7F4628}"/>
              </a:ext>
            </a:extLst>
          </p:cNvPr>
          <p:cNvSpPr>
            <a:spLocks noChangeArrowheads="1"/>
          </p:cNvSpPr>
          <p:nvPr/>
        </p:nvSpPr>
        <p:spPr bwMode="auto">
          <a:xfrm>
            <a:off x="705030" y="2414210"/>
            <a:ext cx="152400" cy="152400"/>
          </a:xfrm>
          <a:prstGeom prst="ellipse">
            <a:avLst/>
          </a:prstGeom>
          <a:gradFill rotWithShape="0">
            <a:gsLst>
              <a:gs pos="0">
                <a:srgbClr val="FF0000"/>
              </a:gs>
              <a:gs pos="100000">
                <a:srgbClr val="760000"/>
              </a:gs>
            </a:gsLst>
            <a:lin ang="2700000" scaled="1"/>
          </a:gradFill>
          <a:ln w="952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Meiryo UI"/>
              <a:cs typeface="+mn-cs"/>
            </a:endParaRPr>
          </a:p>
        </p:txBody>
      </p:sp>
      <p:sp>
        <p:nvSpPr>
          <p:cNvPr id="7" name="Oval 8">
            <a:extLst>
              <a:ext uri="{FF2B5EF4-FFF2-40B4-BE49-F238E27FC236}">
                <a16:creationId xmlns:a16="http://schemas.microsoft.com/office/drawing/2014/main" id="{CE830D9C-FB82-4F54-BD23-5828111C1CA9}"/>
              </a:ext>
            </a:extLst>
          </p:cNvPr>
          <p:cNvSpPr>
            <a:spLocks noChangeArrowheads="1"/>
          </p:cNvSpPr>
          <p:nvPr/>
        </p:nvSpPr>
        <p:spPr bwMode="auto">
          <a:xfrm>
            <a:off x="1137078" y="2558226"/>
            <a:ext cx="152400" cy="152400"/>
          </a:xfrm>
          <a:prstGeom prst="ellipse">
            <a:avLst/>
          </a:prstGeom>
          <a:solidFill>
            <a:srgbClr val="0000FF"/>
          </a:solidFill>
          <a:ln w="9525">
            <a:solidFill>
              <a:srgbClr val="0000FF"/>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Meiryo UI"/>
              <a:cs typeface="+mn-cs"/>
            </a:endParaRPr>
          </a:p>
        </p:txBody>
      </p:sp>
      <p:sp>
        <p:nvSpPr>
          <p:cNvPr id="8" name="Rectangle 21">
            <a:extLst>
              <a:ext uri="{FF2B5EF4-FFF2-40B4-BE49-F238E27FC236}">
                <a16:creationId xmlns:a16="http://schemas.microsoft.com/office/drawing/2014/main" id="{70025A92-3579-4DF3-B6A6-E8915B8E23B0}"/>
              </a:ext>
            </a:extLst>
          </p:cNvPr>
          <p:cNvSpPr>
            <a:spLocks noChangeArrowheads="1"/>
          </p:cNvSpPr>
          <p:nvPr/>
        </p:nvSpPr>
        <p:spPr bwMode="auto">
          <a:xfrm>
            <a:off x="705030" y="2949819"/>
            <a:ext cx="1313629" cy="369332"/>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rPr>
              <a:t>PSI</a:t>
            </a:r>
            <a:r>
              <a:rPr kumimoji="1" lang="en-US" altLang="ja-JP" sz="1800" b="0" i="0" u="none" strike="noStrike" kern="1200" cap="none" spc="0" normalizeH="0" baseline="0" noProof="0" dirty="0">
                <a:ln>
                  <a:noFill/>
                </a:ln>
                <a:solidFill>
                  <a:srgbClr val="FF0000"/>
                </a:solidFill>
                <a:effectLst/>
                <a:uLnTx/>
                <a:uFillTx/>
                <a:latin typeface="ＤＦＰ太丸ゴシック体" charset="0"/>
                <a:ea typeface="Meiryo UI"/>
                <a:cs typeface="+mn-cs"/>
              </a:rPr>
              <a:t> </a:t>
            </a:r>
            <a:r>
              <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rPr>
              <a:t>(</a:t>
            </a:r>
            <a:r>
              <a:rPr kumimoji="1" lang="en-US" altLang="ja-JP" sz="1800" b="0" i="0" u="none" strike="noStrike" kern="1200" cap="none" spc="0" normalizeH="0" baseline="0" noProof="0" dirty="0">
                <a:ln>
                  <a:noFill/>
                </a:ln>
                <a:solidFill>
                  <a:srgbClr val="0000FF"/>
                </a:solidFill>
                <a:effectLst/>
                <a:uLnTx/>
                <a:uFillTx/>
                <a:latin typeface="ＤＦＰ太丸ゴシック体" charset="0"/>
                <a:ea typeface="Meiryo UI"/>
                <a:cs typeface="+mn-cs"/>
              </a:rPr>
              <a:t>DC</a:t>
            </a:r>
            <a:r>
              <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rPr>
              <a:t>)</a:t>
            </a:r>
          </a:p>
        </p:txBody>
      </p:sp>
      <p:sp>
        <p:nvSpPr>
          <p:cNvPr id="9" name="Rectangle 24">
            <a:extLst>
              <a:ext uri="{FF2B5EF4-FFF2-40B4-BE49-F238E27FC236}">
                <a16:creationId xmlns:a16="http://schemas.microsoft.com/office/drawing/2014/main" id="{C331692A-F212-4632-B881-771B5560FFC3}"/>
              </a:ext>
            </a:extLst>
          </p:cNvPr>
          <p:cNvSpPr>
            <a:spLocks noChangeArrowheads="1"/>
          </p:cNvSpPr>
          <p:nvPr/>
        </p:nvSpPr>
        <p:spPr bwMode="auto">
          <a:xfrm>
            <a:off x="5169526" y="1406098"/>
            <a:ext cx="1109206" cy="665310"/>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rPr>
              <a:t>TRIUMF</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0000"/>
                </a:solidFill>
                <a:effectLst/>
                <a:uLnTx/>
                <a:uFillTx/>
                <a:latin typeface="ＤＦＰ太丸ゴシック体" charset="0"/>
                <a:ea typeface="Meiryo UI"/>
                <a:cs typeface="+mn-cs"/>
              </a:rPr>
              <a:t>   </a:t>
            </a:r>
            <a:r>
              <a:rPr kumimoji="1" lang="en-US" altLang="ja-JP" sz="1800" b="0" i="0" u="none" strike="noStrike" kern="1200" cap="none" spc="0" normalizeH="0" baseline="0" noProof="0" dirty="0">
                <a:ln>
                  <a:noFill/>
                </a:ln>
                <a:solidFill>
                  <a:prstClr val="black"/>
                </a:solidFill>
                <a:effectLst/>
                <a:uLnTx/>
                <a:uFillTx/>
                <a:latin typeface="ＤＦＰ太丸ゴシック体" charset="0"/>
                <a:ea typeface="Meiryo UI"/>
                <a:cs typeface="+mn-cs"/>
              </a:rPr>
              <a:t>(</a:t>
            </a:r>
            <a:r>
              <a:rPr kumimoji="1" lang="en-US" altLang="ja-JP" sz="1800" b="0" i="0" u="none" strike="noStrike" kern="1200" cap="none" spc="0" normalizeH="0" baseline="0" noProof="0" dirty="0">
                <a:ln>
                  <a:noFill/>
                </a:ln>
                <a:solidFill>
                  <a:srgbClr val="0000FF"/>
                </a:solidFill>
                <a:effectLst/>
                <a:uLnTx/>
                <a:uFillTx/>
                <a:latin typeface="ＤＦＰ太丸ゴシック体" charset="0"/>
                <a:ea typeface="Meiryo UI"/>
                <a:cs typeface="+mn-cs"/>
              </a:rPr>
              <a:t>DC</a:t>
            </a:r>
            <a:r>
              <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rPr>
              <a:t>)</a:t>
            </a:r>
          </a:p>
        </p:txBody>
      </p:sp>
      <p:pic>
        <p:nvPicPr>
          <p:cNvPr id="10" name="Picture 38">
            <a:extLst>
              <a:ext uri="{FF2B5EF4-FFF2-40B4-BE49-F238E27FC236}">
                <a16:creationId xmlns:a16="http://schemas.microsoft.com/office/drawing/2014/main" id="{D30EE187-666C-4680-B101-B89E68487C0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28966" y="3350315"/>
            <a:ext cx="1846981" cy="138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Oval 14">
            <a:extLst>
              <a:ext uri="{FF2B5EF4-FFF2-40B4-BE49-F238E27FC236}">
                <a16:creationId xmlns:a16="http://schemas.microsoft.com/office/drawing/2014/main" id="{21445D86-FAC3-46F9-BB28-FBF600FE6957}"/>
              </a:ext>
            </a:extLst>
          </p:cNvPr>
          <p:cNvSpPr>
            <a:spLocks noChangeArrowheads="1"/>
          </p:cNvSpPr>
          <p:nvPr/>
        </p:nvSpPr>
        <p:spPr bwMode="auto">
          <a:xfrm>
            <a:off x="4161414" y="2918266"/>
            <a:ext cx="152400" cy="152400"/>
          </a:xfrm>
          <a:prstGeom prst="ellipse">
            <a:avLst/>
          </a:prstGeom>
          <a:gradFill rotWithShape="0">
            <a:gsLst>
              <a:gs pos="0">
                <a:srgbClr val="FF0000"/>
              </a:gs>
              <a:gs pos="100000">
                <a:srgbClr val="760000"/>
              </a:gs>
            </a:gsLst>
            <a:lin ang="2700000" scaled="1"/>
          </a:gradFill>
          <a:ln w="9525">
            <a:solidFill>
              <a:schemeClr val="tx1"/>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FF"/>
              </a:solidFill>
              <a:effectLst/>
              <a:uLnTx/>
              <a:uFillTx/>
              <a:latin typeface="Calibri"/>
              <a:ea typeface="Meiryo UI"/>
              <a:cs typeface="+mn-cs"/>
            </a:endParaRPr>
          </a:p>
        </p:txBody>
      </p:sp>
      <p:sp>
        <p:nvSpPr>
          <p:cNvPr id="12" name="Rectangle 25">
            <a:extLst>
              <a:ext uri="{FF2B5EF4-FFF2-40B4-BE49-F238E27FC236}">
                <a16:creationId xmlns:a16="http://schemas.microsoft.com/office/drawing/2014/main" id="{C6AC5BC9-1839-460D-B51B-4667B5C5F160}"/>
              </a:ext>
            </a:extLst>
          </p:cNvPr>
          <p:cNvSpPr>
            <a:spLocks noChangeArrowheads="1"/>
          </p:cNvSpPr>
          <p:nvPr/>
        </p:nvSpPr>
        <p:spPr bwMode="auto">
          <a:xfrm>
            <a:off x="4521454" y="2342202"/>
            <a:ext cx="1634721" cy="797049"/>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solidFill>
                    <a:srgbClr val="000000"/>
                  </a:solidFill>
                </a:ln>
                <a:solidFill>
                  <a:prstClr val="black"/>
                </a:solidFill>
                <a:effectLst/>
                <a:uLnTx/>
                <a:uFillTx/>
                <a:latin typeface="ＤＦＰ太丸ゴシック体" charset="0"/>
                <a:ea typeface="Meiryo UI"/>
                <a:cs typeface="+mn-cs"/>
              </a:rPr>
              <a:t>J-PARC</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rPr>
              <a:t> (</a:t>
            </a:r>
            <a:r>
              <a:rPr kumimoji="1" lang="en-US" altLang="ja-JP" sz="1800" b="0" i="0" u="none" strike="noStrike" kern="1200" cap="none" spc="0" normalizeH="0" baseline="0" noProof="0" dirty="0">
                <a:ln>
                  <a:noFill/>
                </a:ln>
                <a:solidFill>
                  <a:srgbClr val="FF0000"/>
                </a:solidFill>
                <a:effectLst/>
                <a:uLnTx/>
                <a:uFillTx/>
                <a:latin typeface="ＤＦＰ太丸ゴシック体" charset="0"/>
                <a:ea typeface="Meiryo UI"/>
                <a:cs typeface="+mn-cs"/>
              </a:rPr>
              <a:t>pulse</a:t>
            </a:r>
            <a:r>
              <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rPr>
              <a:t>)</a:t>
            </a:r>
          </a:p>
        </p:txBody>
      </p:sp>
      <p:pic>
        <p:nvPicPr>
          <p:cNvPr id="14" name="Picture 20" descr="ISIS">
            <a:extLst>
              <a:ext uri="{FF2B5EF4-FFF2-40B4-BE49-F238E27FC236}">
                <a16:creationId xmlns:a16="http://schemas.microsoft.com/office/drawing/2014/main" id="{44C9FE7F-E605-4A34-8D27-F66E6994E1AF}"/>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65070" y="1102300"/>
            <a:ext cx="1800200" cy="1366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23">
            <a:extLst>
              <a:ext uri="{FF2B5EF4-FFF2-40B4-BE49-F238E27FC236}">
                <a16:creationId xmlns:a16="http://schemas.microsoft.com/office/drawing/2014/main" id="{BC032039-75CA-47B3-8B23-F7B43B1ECD29}"/>
              </a:ext>
            </a:extLst>
          </p:cNvPr>
          <p:cNvSpPr>
            <a:spLocks noChangeArrowheads="1"/>
          </p:cNvSpPr>
          <p:nvPr/>
        </p:nvSpPr>
        <p:spPr bwMode="auto">
          <a:xfrm>
            <a:off x="29665" y="1190075"/>
            <a:ext cx="1070016" cy="646331"/>
          </a:xfrm>
          <a:prstGeom prst="rect">
            <a:avLst/>
          </a:prstGeom>
          <a:solidFill>
            <a:schemeClr val="bg1"/>
          </a:solidFill>
          <a:ln>
            <a:solidFill>
              <a:schemeClr val="tx1"/>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rPr>
              <a:t>ISIS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rPr>
              <a:t>(</a:t>
            </a:r>
            <a:r>
              <a:rPr kumimoji="1" lang="en-US" altLang="ja-JP" sz="1800" b="0" i="0" u="none" strike="noStrike" kern="1200" cap="none" spc="0" normalizeH="0" baseline="0" noProof="0" dirty="0">
                <a:ln>
                  <a:noFill/>
                </a:ln>
                <a:solidFill>
                  <a:srgbClr val="FF0000"/>
                </a:solidFill>
                <a:effectLst/>
                <a:uLnTx/>
                <a:uFillTx/>
                <a:latin typeface="ＤＦＰ太丸ゴシック体" charset="0"/>
                <a:ea typeface="Meiryo UI"/>
                <a:cs typeface="+mn-cs"/>
              </a:rPr>
              <a:t>pulse</a:t>
            </a:r>
            <a:r>
              <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rPr>
              <a:t>)</a:t>
            </a:r>
          </a:p>
        </p:txBody>
      </p:sp>
      <p:pic>
        <p:nvPicPr>
          <p:cNvPr id="16" name="Picture 22" descr="TRIUMF">
            <a:extLst>
              <a:ext uri="{FF2B5EF4-FFF2-40B4-BE49-F238E27FC236}">
                <a16:creationId xmlns:a16="http://schemas.microsoft.com/office/drawing/2014/main" id="{A51DD26E-1BEF-48FD-BED2-B559239DA01D}"/>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625958" y="1046058"/>
            <a:ext cx="2520280" cy="1298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タイトル 27">
            <a:extLst>
              <a:ext uri="{FF2B5EF4-FFF2-40B4-BE49-F238E27FC236}">
                <a16:creationId xmlns:a16="http://schemas.microsoft.com/office/drawing/2014/main" id="{59133E3F-0668-48F3-8306-36030811C147}"/>
              </a:ext>
            </a:extLst>
          </p:cNvPr>
          <p:cNvSpPr>
            <a:spLocks noGrp="1"/>
          </p:cNvSpPr>
          <p:nvPr>
            <p:ph type="title"/>
          </p:nvPr>
        </p:nvSpPr>
        <p:spPr>
          <a:xfrm>
            <a:off x="1065121" y="463217"/>
            <a:ext cx="7593848" cy="965230"/>
          </a:xfrm>
        </p:spPr>
        <p:txBody>
          <a:bodyPr>
            <a:normAutofit/>
          </a:bodyPr>
          <a:lstStyle/>
          <a:p>
            <a:r>
              <a:rPr lang="en-US" altLang="ja-JP" sz="4000" dirty="0"/>
              <a:t>Muon Facilities in the world</a:t>
            </a:r>
            <a:endParaRPr lang="ja-JP" altLang="en-US" sz="4000" dirty="0"/>
          </a:p>
        </p:txBody>
      </p:sp>
      <p:sp>
        <p:nvSpPr>
          <p:cNvPr id="26" name="Oval 5">
            <a:extLst>
              <a:ext uri="{FF2B5EF4-FFF2-40B4-BE49-F238E27FC236}">
                <a16:creationId xmlns:a16="http://schemas.microsoft.com/office/drawing/2014/main" id="{20C9B5A3-F17A-45C3-91E7-6246F81DBE03}"/>
              </a:ext>
            </a:extLst>
          </p:cNvPr>
          <p:cNvSpPr>
            <a:spLocks noChangeArrowheads="1"/>
          </p:cNvSpPr>
          <p:nvPr/>
        </p:nvSpPr>
        <p:spPr bwMode="auto">
          <a:xfrm>
            <a:off x="3973010" y="3013144"/>
            <a:ext cx="152400" cy="152400"/>
          </a:xfrm>
          <a:prstGeom prst="ellipse">
            <a:avLst/>
          </a:prstGeom>
          <a:solidFill>
            <a:srgbClr val="0000FF"/>
          </a:solidFill>
          <a:ln w="9525">
            <a:solidFill>
              <a:srgbClr val="0000FF"/>
            </a:solidFill>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a:ea typeface="Meiryo UI"/>
              <a:cs typeface="+mn-cs"/>
            </a:endParaRPr>
          </a:p>
        </p:txBody>
      </p:sp>
      <p:sp>
        <p:nvSpPr>
          <p:cNvPr id="27" name="Rectangle 24">
            <a:extLst>
              <a:ext uri="{FF2B5EF4-FFF2-40B4-BE49-F238E27FC236}">
                <a16:creationId xmlns:a16="http://schemas.microsoft.com/office/drawing/2014/main" id="{10AC4A0A-1E46-49C1-91F5-280E28092602}"/>
              </a:ext>
            </a:extLst>
          </p:cNvPr>
          <p:cNvSpPr>
            <a:spLocks noChangeArrowheads="1"/>
          </p:cNvSpPr>
          <p:nvPr/>
        </p:nvSpPr>
        <p:spPr bwMode="auto">
          <a:xfrm>
            <a:off x="3652174" y="3269072"/>
            <a:ext cx="1993837" cy="369332"/>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solidFill>
                  <a:srgbClr val="000000"/>
                </a:solidFill>
                <a:latin typeface="ＤＦＰ太丸ゴシック体" charset="0"/>
                <a:ea typeface="Meiryo UI"/>
              </a:rPr>
              <a:t>RCNP, Osaka</a:t>
            </a:r>
            <a:r>
              <a:rPr kumimoji="1" lang="en-US" altLang="ja-JP" sz="1800" b="0" i="0" u="none" strike="noStrike" kern="1200" cap="none" spc="0" normalizeH="0" baseline="0" noProof="0" dirty="0">
                <a:ln>
                  <a:noFill/>
                </a:ln>
                <a:solidFill>
                  <a:srgbClr val="FF0000"/>
                </a:solidFill>
                <a:effectLst/>
                <a:uLnTx/>
                <a:uFillTx/>
                <a:latin typeface="ＤＦＰ太丸ゴシック体" charset="0"/>
                <a:ea typeface="Meiryo UI"/>
                <a:cs typeface="+mn-cs"/>
              </a:rPr>
              <a:t>  </a:t>
            </a:r>
            <a:r>
              <a:rPr kumimoji="1" lang="en-US" altLang="ja-JP" sz="1800" b="0" i="0" u="none" strike="noStrike" kern="1200" cap="none" spc="0" normalizeH="0" baseline="0" noProof="0" dirty="0">
                <a:ln>
                  <a:noFill/>
                </a:ln>
                <a:solidFill>
                  <a:prstClr val="black"/>
                </a:solidFill>
                <a:effectLst/>
                <a:uLnTx/>
                <a:uFillTx/>
                <a:latin typeface="ＤＦＰ太丸ゴシック体" charset="0"/>
                <a:ea typeface="Meiryo UI"/>
                <a:cs typeface="+mn-cs"/>
              </a:rPr>
              <a:t>(</a:t>
            </a:r>
            <a:r>
              <a:rPr kumimoji="1" lang="en-US" altLang="ja-JP" sz="1800" b="0" i="0" u="none" strike="noStrike" kern="1200" cap="none" spc="0" normalizeH="0" baseline="0" noProof="0" dirty="0">
                <a:ln>
                  <a:noFill/>
                </a:ln>
                <a:solidFill>
                  <a:srgbClr val="0000FF"/>
                </a:solidFill>
                <a:effectLst/>
                <a:uLnTx/>
                <a:uFillTx/>
                <a:latin typeface="ＤＦＰ太丸ゴシック体" charset="0"/>
                <a:ea typeface="Meiryo UI"/>
                <a:cs typeface="+mn-cs"/>
              </a:rPr>
              <a:t>DC</a:t>
            </a:r>
            <a:r>
              <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rPr>
              <a:t>)</a:t>
            </a:r>
          </a:p>
        </p:txBody>
      </p:sp>
      <p:sp>
        <p:nvSpPr>
          <p:cNvPr id="29" name="Rectangle 25">
            <a:extLst>
              <a:ext uri="{FF2B5EF4-FFF2-40B4-BE49-F238E27FC236}">
                <a16:creationId xmlns:a16="http://schemas.microsoft.com/office/drawing/2014/main" id="{BC255BF1-4F29-49B3-A3ED-37B6FE76DF80}"/>
              </a:ext>
            </a:extLst>
          </p:cNvPr>
          <p:cNvSpPr>
            <a:spLocks noChangeArrowheads="1"/>
          </p:cNvSpPr>
          <p:nvPr/>
        </p:nvSpPr>
        <p:spPr bwMode="auto">
          <a:xfrm>
            <a:off x="3036420" y="4905305"/>
            <a:ext cx="5793858" cy="1384995"/>
          </a:xfrm>
          <a:prstGeom prst="rect">
            <a:avLst/>
          </a:prstGeom>
          <a:solidFill>
            <a:schemeClr val="bg1"/>
          </a:solidFill>
          <a:ln>
            <a:solidFill>
              <a:schemeClr val="tx1"/>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solidFill>
                    <a:srgbClr val="000000"/>
                  </a:solidFill>
                </a:ln>
                <a:solidFill>
                  <a:prstClr val="black"/>
                </a:solidFill>
                <a:effectLst/>
                <a:uLnTx/>
                <a:uFillTx/>
                <a:latin typeface="ＤＦＰ太丸ゴシック体" charset="0"/>
                <a:ea typeface="Meiryo UI"/>
                <a:cs typeface="+mn-cs"/>
              </a:rPr>
              <a:t>Opportunity of experiments is limited.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dirty="0">
                <a:ln>
                  <a:solidFill>
                    <a:srgbClr val="000000"/>
                  </a:solidFill>
                </a:ln>
                <a:solidFill>
                  <a:prstClr val="black"/>
                </a:solidFill>
                <a:latin typeface="ＤＦＰ太丸ゴシック体" charset="0"/>
                <a:ea typeface="Meiryo UI"/>
              </a:rPr>
              <a:t>Two kinds of muon facility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dirty="0">
                <a:ln>
                  <a:solidFill>
                    <a:srgbClr val="000000"/>
                  </a:solidFill>
                </a:ln>
                <a:solidFill>
                  <a:prstClr val="black"/>
                </a:solidFill>
                <a:latin typeface="ＤＦＰ太丸ゴシック体" charset="0"/>
                <a:ea typeface="Meiryo UI"/>
              </a:rPr>
              <a:t>DC muon beam VS Pulsed muon beam</a:t>
            </a:r>
            <a:endParaRPr kumimoji="1" lang="en-US" altLang="ja-JP" sz="1800" b="0" i="0" u="none" strike="noStrike" kern="1200" cap="none" spc="0" normalizeH="0" baseline="0" noProof="0" dirty="0">
              <a:ln>
                <a:noFill/>
              </a:ln>
              <a:solidFill>
                <a:srgbClr val="000000"/>
              </a:solidFill>
              <a:effectLst/>
              <a:uLnTx/>
              <a:uFillTx/>
              <a:latin typeface="ＤＦＰ太丸ゴシック体" charset="0"/>
              <a:ea typeface="Meiryo UI"/>
              <a:cs typeface="+mn-cs"/>
            </a:endParaRPr>
          </a:p>
        </p:txBody>
      </p:sp>
      <p:sp>
        <p:nvSpPr>
          <p:cNvPr id="30" name="スライド番号プレースホルダー 5">
            <a:extLst>
              <a:ext uri="{FF2B5EF4-FFF2-40B4-BE49-F238E27FC236}">
                <a16:creationId xmlns:a16="http://schemas.microsoft.com/office/drawing/2014/main" id="{C7FF3713-1C3A-4367-88B2-B0D636C49820}"/>
              </a:ext>
            </a:extLst>
          </p:cNvPr>
          <p:cNvSpPr txBox="1">
            <a:spLocks/>
          </p:cNvSpPr>
          <p:nvPr/>
        </p:nvSpPr>
        <p:spPr>
          <a:xfrm>
            <a:off x="0" y="6341982"/>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6</a:t>
            </a:fld>
            <a:endParaRPr kumimoji="1" lang="ja-JP" altLang="en-US" dirty="0">
              <a:solidFill>
                <a:schemeClr val="bg1"/>
              </a:solidFill>
            </a:endParaRPr>
          </a:p>
        </p:txBody>
      </p:sp>
    </p:spTree>
    <p:extLst>
      <p:ext uri="{BB962C8B-B14F-4D97-AF65-F5344CB8AC3E}">
        <p14:creationId xmlns:p14="http://schemas.microsoft.com/office/powerpoint/2010/main" val="2931741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CC95CAFF-8192-431B-856A-2F0176E7064B}"/>
              </a:ext>
            </a:extLst>
          </p:cNvPr>
          <p:cNvSpPr/>
          <p:nvPr/>
        </p:nvSpPr>
        <p:spPr>
          <a:xfrm>
            <a:off x="788815" y="878582"/>
            <a:ext cx="7930579" cy="5825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a:extLst>
              <a:ext uri="{FF2B5EF4-FFF2-40B4-BE49-F238E27FC236}">
                <a16:creationId xmlns:a16="http://schemas.microsoft.com/office/drawing/2014/main" id="{EF3DF821-E353-4C03-A838-D8807AC1B33D}"/>
              </a:ext>
            </a:extLst>
          </p:cNvPr>
          <p:cNvSpPr>
            <a:spLocks noGrp="1"/>
          </p:cNvSpPr>
          <p:nvPr>
            <p:ph type="title"/>
          </p:nvPr>
        </p:nvSpPr>
        <p:spPr>
          <a:xfrm>
            <a:off x="1022888" y="274638"/>
            <a:ext cx="7462434" cy="608766"/>
          </a:xfrm>
        </p:spPr>
        <p:txBody>
          <a:bodyPr>
            <a:normAutofit/>
          </a:bodyPr>
          <a:lstStyle/>
          <a:p>
            <a:r>
              <a:rPr lang="en-US" altLang="ja-JP" sz="3200" dirty="0"/>
              <a:t>continuous DC Muon </a:t>
            </a:r>
            <a:r>
              <a:rPr kumimoji="1" lang="en-US" altLang="ja-JP" sz="3200" dirty="0"/>
              <a:t>vs. </a:t>
            </a:r>
            <a:r>
              <a:rPr lang="en-US" altLang="ja-JP" sz="3200" dirty="0"/>
              <a:t>Pulsed muon </a:t>
            </a:r>
            <a:endParaRPr kumimoji="1" lang="ja-JP" altLang="en-US" sz="3200" dirty="0"/>
          </a:p>
        </p:txBody>
      </p:sp>
      <p:cxnSp>
        <p:nvCxnSpPr>
          <p:cNvPr id="8" name="直線矢印コネクタ 7">
            <a:extLst>
              <a:ext uri="{FF2B5EF4-FFF2-40B4-BE49-F238E27FC236}">
                <a16:creationId xmlns:a16="http://schemas.microsoft.com/office/drawing/2014/main" id="{F92D19D0-869C-441F-92AE-6E986F010434}"/>
              </a:ext>
            </a:extLst>
          </p:cNvPr>
          <p:cNvCxnSpPr/>
          <p:nvPr/>
        </p:nvCxnSpPr>
        <p:spPr>
          <a:xfrm>
            <a:off x="2224002" y="3840663"/>
            <a:ext cx="4014061" cy="0"/>
          </a:xfrm>
          <a:prstGeom prst="straightConnector1">
            <a:avLst/>
          </a:prstGeom>
          <a:ln w="12700">
            <a:solidFill>
              <a:schemeClr val="tx1"/>
            </a:solidFill>
            <a:headEnd w="med" len="lg"/>
            <a:tailEnd type="triangle" w="lg" len="lg"/>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FADCF586-B8D2-4FEE-8F84-0902B4F91305}"/>
              </a:ext>
            </a:extLst>
          </p:cNvPr>
          <p:cNvCxnSpPr>
            <a:cxnSpLocks/>
          </p:cNvCxnSpPr>
          <p:nvPr/>
        </p:nvCxnSpPr>
        <p:spPr>
          <a:xfrm flipV="1">
            <a:off x="2376402" y="3057413"/>
            <a:ext cx="0" cy="935651"/>
          </a:xfrm>
          <a:prstGeom prst="straightConnector1">
            <a:avLst/>
          </a:prstGeom>
          <a:ln w="12700">
            <a:solidFill>
              <a:schemeClr val="tx1"/>
            </a:solidFill>
            <a:headEnd w="med" len="lg"/>
            <a:tailEnd type="triangle" w="lg" len="lg"/>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8D390CD3-0BE6-4A76-BEA5-244743BA4CAE}"/>
              </a:ext>
            </a:extLst>
          </p:cNvPr>
          <p:cNvSpPr/>
          <p:nvPr/>
        </p:nvSpPr>
        <p:spPr>
          <a:xfrm>
            <a:off x="2376403" y="3615938"/>
            <a:ext cx="3505198" cy="224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2BB79C63-E27C-4858-980E-6BDD2B0BD5FD}"/>
              </a:ext>
            </a:extLst>
          </p:cNvPr>
          <p:cNvSpPr/>
          <p:nvPr/>
        </p:nvSpPr>
        <p:spPr>
          <a:xfrm>
            <a:off x="2603712" y="3139365"/>
            <a:ext cx="77460" cy="709047"/>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5570B7FF-DADD-4694-B56E-4304BDB60B57}"/>
              </a:ext>
            </a:extLst>
          </p:cNvPr>
          <p:cNvSpPr/>
          <p:nvPr/>
        </p:nvSpPr>
        <p:spPr>
          <a:xfrm>
            <a:off x="2748363" y="3144534"/>
            <a:ext cx="77460" cy="709047"/>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04E70F99-FC39-41AA-A1A8-C88B890FF9E4}"/>
              </a:ext>
            </a:extLst>
          </p:cNvPr>
          <p:cNvSpPr/>
          <p:nvPr/>
        </p:nvSpPr>
        <p:spPr>
          <a:xfrm>
            <a:off x="3728662" y="3134202"/>
            <a:ext cx="77460" cy="709047"/>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447F916D-F71F-472C-92E9-4872D6A62221}"/>
              </a:ext>
            </a:extLst>
          </p:cNvPr>
          <p:cNvSpPr/>
          <p:nvPr/>
        </p:nvSpPr>
        <p:spPr>
          <a:xfrm>
            <a:off x="3873313" y="3139371"/>
            <a:ext cx="77460" cy="709047"/>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F2462D8A-E978-4EB5-8ECA-A6CED7FD3BB7}"/>
              </a:ext>
            </a:extLst>
          </p:cNvPr>
          <p:cNvSpPr/>
          <p:nvPr/>
        </p:nvSpPr>
        <p:spPr>
          <a:xfrm>
            <a:off x="4853612" y="3129039"/>
            <a:ext cx="77460" cy="709047"/>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C42066EC-9605-4AB4-B0DD-37328598EE21}"/>
              </a:ext>
            </a:extLst>
          </p:cNvPr>
          <p:cNvSpPr/>
          <p:nvPr/>
        </p:nvSpPr>
        <p:spPr>
          <a:xfrm>
            <a:off x="4998263" y="3134208"/>
            <a:ext cx="77460" cy="709047"/>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82FD748F-F0D4-4128-BD16-2DDAF382ACAB}"/>
              </a:ext>
            </a:extLst>
          </p:cNvPr>
          <p:cNvSpPr txBox="1"/>
          <p:nvPr/>
        </p:nvSpPr>
        <p:spPr>
          <a:xfrm>
            <a:off x="5929368" y="3838086"/>
            <a:ext cx="554960" cy="338554"/>
          </a:xfrm>
          <a:prstGeom prst="rect">
            <a:avLst/>
          </a:prstGeom>
          <a:noFill/>
        </p:spPr>
        <p:txBody>
          <a:bodyPr wrap="none" rtlCol="0">
            <a:spAutoFit/>
          </a:bodyPr>
          <a:lstStyle/>
          <a:p>
            <a:r>
              <a:rPr kumimoji="1" lang="en-US" altLang="ja-JP" sz="1600" dirty="0"/>
              <a:t>time</a:t>
            </a:r>
            <a:endParaRPr kumimoji="1" lang="ja-JP" altLang="en-US" sz="1600" dirty="0"/>
          </a:p>
        </p:txBody>
      </p:sp>
      <p:sp>
        <p:nvSpPr>
          <p:cNvPr id="23" name="テキスト ボックス 22">
            <a:extLst>
              <a:ext uri="{FF2B5EF4-FFF2-40B4-BE49-F238E27FC236}">
                <a16:creationId xmlns:a16="http://schemas.microsoft.com/office/drawing/2014/main" id="{CE40862E-C092-468C-A8AD-DEF1B0BD0F9E}"/>
              </a:ext>
            </a:extLst>
          </p:cNvPr>
          <p:cNvSpPr txBox="1"/>
          <p:nvPr/>
        </p:nvSpPr>
        <p:spPr>
          <a:xfrm>
            <a:off x="1911368" y="2718859"/>
            <a:ext cx="883575" cy="338554"/>
          </a:xfrm>
          <a:prstGeom prst="rect">
            <a:avLst/>
          </a:prstGeom>
          <a:noFill/>
        </p:spPr>
        <p:txBody>
          <a:bodyPr wrap="none" rtlCol="0">
            <a:spAutoFit/>
          </a:bodyPr>
          <a:lstStyle/>
          <a:p>
            <a:r>
              <a:rPr kumimoji="1" lang="en-US" altLang="ja-JP" sz="1600" dirty="0"/>
              <a:t>intensity</a:t>
            </a:r>
            <a:endParaRPr kumimoji="1" lang="ja-JP" altLang="en-US" sz="1600" dirty="0"/>
          </a:p>
        </p:txBody>
      </p:sp>
      <p:sp>
        <p:nvSpPr>
          <p:cNvPr id="26" name="テキスト ボックス 25">
            <a:extLst>
              <a:ext uri="{FF2B5EF4-FFF2-40B4-BE49-F238E27FC236}">
                <a16:creationId xmlns:a16="http://schemas.microsoft.com/office/drawing/2014/main" id="{384C0899-59BA-4EDD-876A-143ECF31B8F0}"/>
              </a:ext>
            </a:extLst>
          </p:cNvPr>
          <p:cNvSpPr txBox="1"/>
          <p:nvPr/>
        </p:nvSpPr>
        <p:spPr>
          <a:xfrm>
            <a:off x="5932020" y="3157665"/>
            <a:ext cx="1017843" cy="338554"/>
          </a:xfrm>
          <a:prstGeom prst="rect">
            <a:avLst/>
          </a:prstGeom>
          <a:noFill/>
        </p:spPr>
        <p:txBody>
          <a:bodyPr wrap="none" rtlCol="0">
            <a:spAutoFit/>
          </a:bodyPr>
          <a:lstStyle/>
          <a:p>
            <a:r>
              <a:rPr kumimoji="1" lang="en-US" altLang="ja-JP" sz="1600" dirty="0">
                <a:solidFill>
                  <a:schemeClr val="tx2">
                    <a:lumMod val="50000"/>
                    <a:lumOff val="50000"/>
                  </a:schemeClr>
                </a:solidFill>
              </a:rPr>
              <a:t>DC muon</a:t>
            </a:r>
            <a:endParaRPr kumimoji="1" lang="ja-JP" altLang="en-US" sz="1600" dirty="0">
              <a:solidFill>
                <a:schemeClr val="tx2">
                  <a:lumMod val="50000"/>
                  <a:lumOff val="50000"/>
                </a:schemeClr>
              </a:solidFill>
            </a:endParaRPr>
          </a:p>
        </p:txBody>
      </p:sp>
      <p:cxnSp>
        <p:nvCxnSpPr>
          <p:cNvPr id="28" name="直線矢印コネクタ 27">
            <a:extLst>
              <a:ext uri="{FF2B5EF4-FFF2-40B4-BE49-F238E27FC236}">
                <a16:creationId xmlns:a16="http://schemas.microsoft.com/office/drawing/2014/main" id="{8FCAC24B-089A-40C8-B608-4ECEBD412E94}"/>
              </a:ext>
            </a:extLst>
          </p:cNvPr>
          <p:cNvCxnSpPr>
            <a:cxnSpLocks/>
            <a:stCxn id="26" idx="1"/>
          </p:cNvCxnSpPr>
          <p:nvPr/>
        </p:nvCxnSpPr>
        <p:spPr>
          <a:xfrm flipH="1">
            <a:off x="5637504" y="3326942"/>
            <a:ext cx="294516" cy="259915"/>
          </a:xfrm>
          <a:prstGeom prst="straightConnector1">
            <a:avLst/>
          </a:prstGeom>
          <a:ln w="19050">
            <a:tailEnd type="triangle" w="lg" len="med"/>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0FF0AD5B-02EC-4546-AC50-76A46F4A5D4C}"/>
              </a:ext>
            </a:extLst>
          </p:cNvPr>
          <p:cNvSpPr txBox="1"/>
          <p:nvPr/>
        </p:nvSpPr>
        <p:spPr>
          <a:xfrm>
            <a:off x="3560930" y="2618415"/>
            <a:ext cx="3701206" cy="338554"/>
          </a:xfrm>
          <a:prstGeom prst="rect">
            <a:avLst/>
          </a:prstGeom>
          <a:noFill/>
        </p:spPr>
        <p:txBody>
          <a:bodyPr wrap="none" rtlCol="0">
            <a:spAutoFit/>
          </a:bodyPr>
          <a:lstStyle/>
          <a:p>
            <a:r>
              <a:rPr kumimoji="1" lang="en-US" altLang="ja-JP" sz="1600" dirty="0">
                <a:solidFill>
                  <a:srgbClr val="0070C0"/>
                </a:solidFill>
              </a:rPr>
              <a:t>Pulsed muon (150 ns, double pulse, 25 Hz)</a:t>
            </a:r>
            <a:endParaRPr kumimoji="1" lang="ja-JP" altLang="en-US" sz="1600" dirty="0">
              <a:solidFill>
                <a:srgbClr val="0070C0"/>
              </a:solidFill>
            </a:endParaRPr>
          </a:p>
        </p:txBody>
      </p:sp>
      <p:cxnSp>
        <p:nvCxnSpPr>
          <p:cNvPr id="30" name="直線矢印コネクタ 29">
            <a:extLst>
              <a:ext uri="{FF2B5EF4-FFF2-40B4-BE49-F238E27FC236}">
                <a16:creationId xmlns:a16="http://schemas.microsoft.com/office/drawing/2014/main" id="{EBF900F3-3F35-4918-9246-F319D08ABC39}"/>
              </a:ext>
            </a:extLst>
          </p:cNvPr>
          <p:cNvCxnSpPr>
            <a:cxnSpLocks/>
          </p:cNvCxnSpPr>
          <p:nvPr/>
        </p:nvCxnSpPr>
        <p:spPr>
          <a:xfrm flipH="1">
            <a:off x="2929229" y="2898091"/>
            <a:ext cx="668934" cy="362998"/>
          </a:xfrm>
          <a:prstGeom prst="straightConnector1">
            <a:avLst/>
          </a:prstGeom>
          <a:ln w="19050">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75D0D4C0-328E-43EC-A29E-1ACCE94D9ED8}"/>
              </a:ext>
            </a:extLst>
          </p:cNvPr>
          <p:cNvCxnSpPr>
            <a:cxnSpLocks/>
          </p:cNvCxnSpPr>
          <p:nvPr/>
        </p:nvCxnSpPr>
        <p:spPr>
          <a:xfrm>
            <a:off x="4011538" y="3411876"/>
            <a:ext cx="761936" cy="0"/>
          </a:xfrm>
          <a:prstGeom prst="straightConnector1">
            <a:avLst/>
          </a:prstGeom>
          <a:ln w="1270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58F27788-ABCA-42CE-90B8-DE6861D62F2A}"/>
              </a:ext>
            </a:extLst>
          </p:cNvPr>
          <p:cNvSpPr txBox="1"/>
          <p:nvPr/>
        </p:nvSpPr>
        <p:spPr>
          <a:xfrm>
            <a:off x="4121545" y="3057413"/>
            <a:ext cx="664875" cy="307777"/>
          </a:xfrm>
          <a:prstGeom prst="rect">
            <a:avLst/>
          </a:prstGeom>
          <a:noFill/>
        </p:spPr>
        <p:txBody>
          <a:bodyPr wrap="square" rtlCol="0">
            <a:spAutoFit/>
          </a:bodyPr>
          <a:lstStyle/>
          <a:p>
            <a:r>
              <a:rPr kumimoji="1" lang="en-US" altLang="ja-JP" sz="1400" dirty="0"/>
              <a:t>40ms</a:t>
            </a:r>
            <a:endParaRPr kumimoji="1" lang="ja-JP" altLang="en-US" sz="1400" dirty="0"/>
          </a:p>
        </p:txBody>
      </p:sp>
      <p:sp>
        <p:nvSpPr>
          <p:cNvPr id="37" name="正方形/長方形 36">
            <a:extLst>
              <a:ext uri="{FF2B5EF4-FFF2-40B4-BE49-F238E27FC236}">
                <a16:creationId xmlns:a16="http://schemas.microsoft.com/office/drawing/2014/main" id="{5CEED2A8-7303-4846-9246-4757B5F81CFC}"/>
              </a:ext>
            </a:extLst>
          </p:cNvPr>
          <p:cNvSpPr/>
          <p:nvPr/>
        </p:nvSpPr>
        <p:spPr>
          <a:xfrm>
            <a:off x="1705605" y="4119122"/>
            <a:ext cx="6906947" cy="1508105"/>
          </a:xfrm>
          <a:prstGeom prst="rect">
            <a:avLst/>
          </a:prstGeom>
        </p:spPr>
        <p:txBody>
          <a:bodyPr wrap="square">
            <a:spAutoFit/>
          </a:bodyPr>
          <a:lstStyle/>
          <a:p>
            <a:r>
              <a:rPr lang="en-US" altLang="ja-JP" sz="2000" u="sng" dirty="0"/>
              <a:t>Pulsed muon</a:t>
            </a:r>
          </a:p>
          <a:p>
            <a:pPr marL="285750" indent="-285750">
              <a:buFont typeface="Wingdings" panose="05000000000000000000" pitchFamily="2" charset="2"/>
              <a:buChar char="l"/>
            </a:pPr>
            <a:r>
              <a:rPr kumimoji="1" lang="en-US" altLang="ja-JP" dirty="0"/>
              <a:t>Pulsed muon can be used with synchronized pulsed devices.</a:t>
            </a:r>
            <a:br>
              <a:rPr kumimoji="1" lang="en-US" altLang="ja-JP" dirty="0"/>
            </a:br>
            <a:r>
              <a:rPr kumimoji="1" lang="en-US" altLang="ja-JP" dirty="0"/>
              <a:t>	</a:t>
            </a:r>
            <a:r>
              <a:rPr lang="en-US" altLang="ja-JP" dirty="0"/>
              <a:t>e.g. laser resonant ionization of muonium</a:t>
            </a:r>
          </a:p>
          <a:p>
            <a:pPr marL="285750" indent="-285750">
              <a:buFont typeface="Wingdings" panose="05000000000000000000" pitchFamily="2" charset="2"/>
              <a:buChar char="l"/>
            </a:pPr>
            <a:r>
              <a:rPr lang="en-US" altLang="ja-JP" dirty="0"/>
              <a:t>Synchronizing measurement with muon incident can be conducted to reduce background</a:t>
            </a:r>
          </a:p>
        </p:txBody>
      </p:sp>
      <p:sp>
        <p:nvSpPr>
          <p:cNvPr id="38" name="正方形/長方形 37">
            <a:extLst>
              <a:ext uri="{FF2B5EF4-FFF2-40B4-BE49-F238E27FC236}">
                <a16:creationId xmlns:a16="http://schemas.microsoft.com/office/drawing/2014/main" id="{69BFF962-4DA0-44F2-BDFF-C353EA1906E5}"/>
              </a:ext>
            </a:extLst>
          </p:cNvPr>
          <p:cNvSpPr/>
          <p:nvPr/>
        </p:nvSpPr>
        <p:spPr>
          <a:xfrm>
            <a:off x="1637604" y="1129214"/>
            <a:ext cx="6791945" cy="1354217"/>
          </a:xfrm>
          <a:prstGeom prst="rect">
            <a:avLst/>
          </a:prstGeom>
        </p:spPr>
        <p:txBody>
          <a:bodyPr wrap="square">
            <a:spAutoFit/>
          </a:bodyPr>
          <a:lstStyle/>
          <a:p>
            <a:r>
              <a:rPr lang="en-US" altLang="ja-JP" u="sng" dirty="0"/>
              <a:t>Continuous DC muon</a:t>
            </a:r>
          </a:p>
          <a:p>
            <a:pPr marL="285750" indent="-285750">
              <a:buFont typeface="Wingdings" panose="05000000000000000000" pitchFamily="2" charset="2"/>
              <a:buChar char="l"/>
            </a:pPr>
            <a:r>
              <a:rPr lang="en-US" altLang="ja-JP" sz="1600" dirty="0"/>
              <a:t>Fine time resolution – Sub-</a:t>
            </a:r>
            <a:r>
              <a:rPr lang="en-US" altLang="ja-JP" sz="1600" dirty="0" err="1"/>
              <a:t>ps</a:t>
            </a:r>
            <a:r>
              <a:rPr lang="en-US" altLang="ja-JP" sz="1600" dirty="0"/>
              <a:t> order</a:t>
            </a:r>
            <a:br>
              <a:rPr lang="en-US" altLang="ja-JP" sz="1600" dirty="0"/>
            </a:br>
            <a:r>
              <a:rPr lang="en-US" altLang="ja-JP" sz="1600" dirty="0"/>
              <a:t>	Fast muon spin depolarization</a:t>
            </a:r>
          </a:p>
          <a:p>
            <a:r>
              <a:rPr lang="en-US" altLang="ja-JP" sz="1600" dirty="0"/>
              <a:t>        High frequency (field) muon spin rotation is observable.</a:t>
            </a:r>
          </a:p>
          <a:p>
            <a:pPr marL="285750" indent="-285750">
              <a:buFont typeface="Wingdings" panose="05000000000000000000" pitchFamily="2" charset="2"/>
              <a:buChar char="l"/>
            </a:pPr>
            <a:r>
              <a:rPr lang="en-US" altLang="ja-JP" sz="1600" dirty="0"/>
              <a:t>Low peak intensity is beneficial to avoid saturation of the positron detectors.</a:t>
            </a:r>
          </a:p>
        </p:txBody>
      </p:sp>
      <p:sp>
        <p:nvSpPr>
          <p:cNvPr id="39" name="正方形/長方形 38">
            <a:extLst>
              <a:ext uri="{FF2B5EF4-FFF2-40B4-BE49-F238E27FC236}">
                <a16:creationId xmlns:a16="http://schemas.microsoft.com/office/drawing/2014/main" id="{9B69BFC3-8A11-4801-A85D-72C94EC2C06C}"/>
              </a:ext>
            </a:extLst>
          </p:cNvPr>
          <p:cNvSpPr/>
          <p:nvPr/>
        </p:nvSpPr>
        <p:spPr>
          <a:xfrm>
            <a:off x="1256838" y="5750270"/>
            <a:ext cx="7151917" cy="830997"/>
          </a:xfrm>
          <a:prstGeom prst="rect">
            <a:avLst/>
          </a:prstGeom>
        </p:spPr>
        <p:txBody>
          <a:bodyPr wrap="square">
            <a:spAutoFit/>
          </a:bodyPr>
          <a:lstStyle/>
          <a:p>
            <a:r>
              <a:rPr lang="en-US" altLang="ja-JP" sz="2400" u="sng" dirty="0"/>
              <a:t>Pulsed muon and DC muon are complemental.</a:t>
            </a:r>
          </a:p>
          <a:p>
            <a:r>
              <a:rPr lang="en-US" altLang="ja-JP" sz="2400" u="sng" dirty="0"/>
              <a:t>Demands for further peak intensity of pulsed muon!!</a:t>
            </a:r>
          </a:p>
        </p:txBody>
      </p:sp>
      <p:sp>
        <p:nvSpPr>
          <p:cNvPr id="27" name="スライド番号プレースホルダー 5">
            <a:extLst>
              <a:ext uri="{FF2B5EF4-FFF2-40B4-BE49-F238E27FC236}">
                <a16:creationId xmlns:a16="http://schemas.microsoft.com/office/drawing/2014/main" id="{63F709EE-9230-4D60-8ACB-FDFA1E0092D3}"/>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7</a:t>
            </a:fld>
            <a:endParaRPr kumimoji="1" lang="ja-JP" altLang="en-US" dirty="0">
              <a:solidFill>
                <a:schemeClr val="bg1"/>
              </a:solidFill>
            </a:endParaRPr>
          </a:p>
        </p:txBody>
      </p:sp>
    </p:spTree>
    <p:extLst>
      <p:ext uri="{BB962C8B-B14F-4D97-AF65-F5344CB8AC3E}">
        <p14:creationId xmlns:p14="http://schemas.microsoft.com/office/powerpoint/2010/main" val="1501905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46C145-E8C9-40BF-91AD-563A5109CCE3}"/>
              </a:ext>
            </a:extLst>
          </p:cNvPr>
          <p:cNvSpPr>
            <a:spLocks noGrp="1"/>
          </p:cNvSpPr>
          <p:nvPr>
            <p:ph type="title"/>
          </p:nvPr>
        </p:nvSpPr>
        <p:spPr>
          <a:xfrm>
            <a:off x="783775" y="132047"/>
            <a:ext cx="7910775" cy="674177"/>
          </a:xfrm>
        </p:spPr>
        <p:txBody>
          <a:bodyPr>
            <a:normAutofit/>
          </a:bodyPr>
          <a:lstStyle/>
          <a:p>
            <a:r>
              <a:rPr kumimoji="1" lang="en-US" altLang="ja-JP" sz="4000" dirty="0"/>
              <a:t>Unique science by pulsed muon 1</a:t>
            </a:r>
            <a:endParaRPr kumimoji="1" lang="ja-JP" altLang="en-US" sz="4000" dirty="0"/>
          </a:p>
        </p:txBody>
      </p:sp>
      <p:sp>
        <p:nvSpPr>
          <p:cNvPr id="4" name="正方形/長方形 3">
            <a:extLst>
              <a:ext uri="{FF2B5EF4-FFF2-40B4-BE49-F238E27FC236}">
                <a16:creationId xmlns:a16="http://schemas.microsoft.com/office/drawing/2014/main" id="{BC59A938-E7D3-4A59-80D5-D63213F9857E}"/>
              </a:ext>
            </a:extLst>
          </p:cNvPr>
          <p:cNvSpPr/>
          <p:nvPr/>
        </p:nvSpPr>
        <p:spPr>
          <a:xfrm>
            <a:off x="4942716" y="806224"/>
            <a:ext cx="3990477" cy="602654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solidFill>
                <a:prstClr val="black"/>
              </a:solidFill>
            </a:endParaRPr>
          </a:p>
        </p:txBody>
      </p:sp>
      <p:sp>
        <p:nvSpPr>
          <p:cNvPr id="5" name="テキスト ボックス 4">
            <a:extLst>
              <a:ext uri="{FF2B5EF4-FFF2-40B4-BE49-F238E27FC236}">
                <a16:creationId xmlns:a16="http://schemas.microsoft.com/office/drawing/2014/main" id="{68BEB10A-3D59-42B0-A839-0A8EB2AE165D}"/>
              </a:ext>
            </a:extLst>
          </p:cNvPr>
          <p:cNvSpPr txBox="1"/>
          <p:nvPr/>
        </p:nvSpPr>
        <p:spPr>
          <a:xfrm>
            <a:off x="5233145" y="868529"/>
            <a:ext cx="3103542" cy="677108"/>
          </a:xfrm>
          <a:prstGeom prst="rect">
            <a:avLst/>
          </a:prstGeom>
          <a:noFill/>
        </p:spPr>
        <p:txBody>
          <a:bodyPr wrap="none" rtlCol="0">
            <a:spAutoFit/>
          </a:bodyPr>
          <a:lstStyle/>
          <a:p>
            <a:r>
              <a:rPr kumimoji="1" lang="en-US" altLang="ja-JP" sz="2000" dirty="0">
                <a:solidFill>
                  <a:prstClr val="black"/>
                </a:solidFill>
              </a:rPr>
              <a:t>Ultra slow muon generation</a:t>
            </a:r>
            <a:br>
              <a:rPr kumimoji="1" lang="en-US" altLang="ja-JP" sz="2000" dirty="0">
                <a:solidFill>
                  <a:prstClr val="black"/>
                </a:solidFill>
              </a:rPr>
            </a:br>
            <a:r>
              <a:rPr kumimoji="1" lang="en-US" altLang="ja-JP" dirty="0">
                <a:solidFill>
                  <a:prstClr val="black"/>
                </a:solidFill>
              </a:rPr>
              <a:t>laser resonant ionization of Mu</a:t>
            </a:r>
            <a:endParaRPr kumimoji="1" lang="ja-JP" altLang="en-US" dirty="0">
              <a:solidFill>
                <a:prstClr val="black"/>
              </a:solidFill>
            </a:endParaRPr>
          </a:p>
        </p:txBody>
      </p:sp>
      <p:pic>
        <p:nvPicPr>
          <p:cNvPr id="7" name="Picture 2" descr="D:\Desktop\ミュオン顕微鏡全体図_eng（カラー）.png">
            <a:extLst>
              <a:ext uri="{FF2B5EF4-FFF2-40B4-BE49-F238E27FC236}">
                <a16:creationId xmlns:a16="http://schemas.microsoft.com/office/drawing/2014/main" id="{F5B8BA86-32B7-4B2F-99F0-E97FF4B019F4}"/>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817604" y="1634845"/>
            <a:ext cx="2239065" cy="187429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Desktop\ミュオン顕微鏡全体図_eng（カラー）.png">
            <a:extLst>
              <a:ext uri="{FF2B5EF4-FFF2-40B4-BE49-F238E27FC236}">
                <a16:creationId xmlns:a16="http://schemas.microsoft.com/office/drawing/2014/main" id="{5F18C344-6A24-472C-8DD7-2B64BFCE776F}"/>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5816543" y="3567571"/>
            <a:ext cx="2357818" cy="2126246"/>
          </a:xfrm>
          <a:prstGeom prst="rect">
            <a:avLst/>
          </a:prstGeom>
          <a:noFill/>
          <a:extLst>
            <a:ext uri="{909E8E84-426E-40DD-AFC4-6F175D3DCCD1}">
              <a14:hiddenFill xmlns:a14="http://schemas.microsoft.com/office/drawing/2010/main">
                <a:solidFill>
                  <a:srgbClr val="FFFFFF"/>
                </a:solidFill>
              </a14:hiddenFill>
            </a:ext>
          </a:extLst>
        </p:spPr>
      </p:pic>
      <p:sp>
        <p:nvSpPr>
          <p:cNvPr id="9" name="正方形/長方形 8">
            <a:extLst>
              <a:ext uri="{FF2B5EF4-FFF2-40B4-BE49-F238E27FC236}">
                <a16:creationId xmlns:a16="http://schemas.microsoft.com/office/drawing/2014/main" id="{11999805-1606-4D02-B39D-315D49B69C56}"/>
              </a:ext>
            </a:extLst>
          </p:cNvPr>
          <p:cNvSpPr/>
          <p:nvPr/>
        </p:nvSpPr>
        <p:spPr>
          <a:xfrm>
            <a:off x="5261055" y="4611131"/>
            <a:ext cx="296092" cy="185869"/>
          </a:xfrm>
          <a:prstGeom prst="rect">
            <a:avLst/>
          </a:prstGeom>
          <a:gradFill>
            <a:gsLst>
              <a:gs pos="0">
                <a:schemeClr val="accent1">
                  <a:lumMod val="105000"/>
                  <a:satMod val="103000"/>
                  <a:tint val="73000"/>
                </a:schemeClr>
              </a:gs>
              <a:gs pos="100000">
                <a:schemeClr val="accent1">
                  <a:lumMod val="105000"/>
                  <a:satMod val="109000"/>
                  <a:tint val="81000"/>
                </a:schemeClr>
              </a:gs>
            </a:gsLs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solidFill>
                <a:prstClr val="black"/>
              </a:solidFill>
            </a:endParaRPr>
          </a:p>
        </p:txBody>
      </p:sp>
      <p:sp>
        <p:nvSpPr>
          <p:cNvPr id="10" name="正方形/長方形 9">
            <a:extLst>
              <a:ext uri="{FF2B5EF4-FFF2-40B4-BE49-F238E27FC236}">
                <a16:creationId xmlns:a16="http://schemas.microsoft.com/office/drawing/2014/main" id="{8DB759F9-E05D-48B6-AC99-F2AB0FA0FDE9}"/>
              </a:ext>
            </a:extLst>
          </p:cNvPr>
          <p:cNvSpPr/>
          <p:nvPr/>
        </p:nvSpPr>
        <p:spPr>
          <a:xfrm>
            <a:off x="140664" y="806224"/>
            <a:ext cx="4584638" cy="603319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a:solidFill>
                  <a:prstClr val="black"/>
                </a:solidFill>
              </a:rPr>
              <a:t> </a:t>
            </a:r>
            <a:endParaRPr kumimoji="1" lang="ja-JP" altLang="en-US" dirty="0">
              <a:solidFill>
                <a:prstClr val="black"/>
              </a:solidFill>
            </a:endParaRPr>
          </a:p>
        </p:txBody>
      </p:sp>
      <p:sp>
        <p:nvSpPr>
          <p:cNvPr id="12" name="テキスト ボックス 11">
            <a:extLst>
              <a:ext uri="{FF2B5EF4-FFF2-40B4-BE49-F238E27FC236}">
                <a16:creationId xmlns:a16="http://schemas.microsoft.com/office/drawing/2014/main" id="{8F2D978D-7038-4CA0-B95B-67CC3D0B62BB}"/>
              </a:ext>
            </a:extLst>
          </p:cNvPr>
          <p:cNvSpPr txBox="1"/>
          <p:nvPr/>
        </p:nvSpPr>
        <p:spPr>
          <a:xfrm>
            <a:off x="697572" y="868529"/>
            <a:ext cx="3470822" cy="646331"/>
          </a:xfrm>
          <a:prstGeom prst="rect">
            <a:avLst/>
          </a:prstGeom>
          <a:noFill/>
        </p:spPr>
        <p:txBody>
          <a:bodyPr wrap="none" rtlCol="0">
            <a:spAutoFit/>
          </a:bodyPr>
          <a:lstStyle/>
          <a:p>
            <a:pPr algn="ctr"/>
            <a:r>
              <a:rPr kumimoji="1" lang="en-US" altLang="ja-JP" sz="2000" dirty="0">
                <a:solidFill>
                  <a:prstClr val="black"/>
                </a:solidFill>
              </a:rPr>
              <a:t>Transmission Muon Microscope</a:t>
            </a:r>
          </a:p>
          <a:p>
            <a:pPr algn="ctr"/>
            <a:r>
              <a:rPr kumimoji="1" lang="en-US" altLang="ja-JP" sz="1600" dirty="0">
                <a:solidFill>
                  <a:prstClr val="black"/>
                </a:solidFill>
              </a:rPr>
              <a:t>(Stage of feasibility study)</a:t>
            </a:r>
            <a:endParaRPr kumimoji="1" lang="ja-JP" altLang="en-US" sz="1600" dirty="0">
              <a:solidFill>
                <a:prstClr val="black"/>
              </a:solidFill>
            </a:endParaRPr>
          </a:p>
        </p:txBody>
      </p:sp>
      <p:pic>
        <p:nvPicPr>
          <p:cNvPr id="20" name="図 4" descr="細胞イメージ_rev5(eng).png">
            <a:extLst>
              <a:ext uri="{FF2B5EF4-FFF2-40B4-BE49-F238E27FC236}">
                <a16:creationId xmlns:a16="http://schemas.microsoft.com/office/drawing/2014/main" id="{A945A38C-D25D-43B9-949C-B305DCEC2076}"/>
              </a:ext>
            </a:extLst>
          </p:cNvPr>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387921" y="1514860"/>
            <a:ext cx="4121839" cy="3291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テキスト ボックス 2">
            <a:extLst>
              <a:ext uri="{FF2B5EF4-FFF2-40B4-BE49-F238E27FC236}">
                <a16:creationId xmlns:a16="http://schemas.microsoft.com/office/drawing/2014/main" id="{0F7D26BC-BF43-413A-B588-35CA6A54FE49}"/>
              </a:ext>
            </a:extLst>
          </p:cNvPr>
          <p:cNvSpPr txBox="1"/>
          <p:nvPr/>
        </p:nvSpPr>
        <p:spPr>
          <a:xfrm>
            <a:off x="410678" y="6309550"/>
            <a:ext cx="4358116" cy="523220"/>
          </a:xfrm>
          <a:prstGeom prst="rect">
            <a:avLst/>
          </a:prstGeom>
          <a:noFill/>
        </p:spPr>
        <p:txBody>
          <a:bodyPr wrap="none" rtlCol="0">
            <a:spAutoFit/>
          </a:bodyPr>
          <a:lstStyle/>
          <a:p>
            <a:r>
              <a:rPr lang="en-US" altLang="ja-JP" sz="1400" b="1" dirty="0">
                <a:solidFill>
                  <a:prstClr val="black"/>
                </a:solidFill>
                <a:latin typeface="メイリオ" panose="020B0604030504040204" pitchFamily="34" charset="-128"/>
              </a:rPr>
              <a:t>Applying re-accelerated high-quality muons</a:t>
            </a:r>
          </a:p>
          <a:p>
            <a:r>
              <a:rPr kumimoji="1" lang="en-US" altLang="ja-JP" sz="1400" b="1" dirty="0">
                <a:solidFill>
                  <a:prstClr val="black"/>
                </a:solidFill>
                <a:latin typeface="メイリオ" panose="020B0604030504040204" pitchFamily="34" charset="-128"/>
              </a:rPr>
              <a:t>(Narrow time and energy width)</a:t>
            </a:r>
            <a:endParaRPr kumimoji="1" lang="ja-JP" altLang="en-US" sz="1400" dirty="0">
              <a:solidFill>
                <a:prstClr val="black"/>
              </a:solidFill>
            </a:endParaRPr>
          </a:p>
        </p:txBody>
      </p:sp>
      <p:sp>
        <p:nvSpPr>
          <p:cNvPr id="23" name="テキスト ボックス 22">
            <a:extLst>
              <a:ext uri="{FF2B5EF4-FFF2-40B4-BE49-F238E27FC236}">
                <a16:creationId xmlns:a16="http://schemas.microsoft.com/office/drawing/2014/main" id="{DD63681C-BE2F-440B-967D-1136A4A2D904}"/>
              </a:ext>
            </a:extLst>
          </p:cNvPr>
          <p:cNvSpPr txBox="1"/>
          <p:nvPr/>
        </p:nvSpPr>
        <p:spPr>
          <a:xfrm>
            <a:off x="572153" y="4746628"/>
            <a:ext cx="4184864" cy="1611538"/>
          </a:xfrm>
          <a:prstGeom prst="rect">
            <a:avLst/>
          </a:prstGeom>
          <a:noFill/>
        </p:spPr>
        <p:txBody>
          <a:bodyPr wrap="square" rtlCol="0">
            <a:spAutoFit/>
          </a:bodyPr>
          <a:lstStyle/>
          <a:p>
            <a:r>
              <a:rPr lang="en-US" altLang="ja-JP" sz="1400" dirty="0">
                <a:solidFill>
                  <a:prstClr val="black"/>
                </a:solidFill>
                <a:latin typeface="Meiryo UI" pitchFamily="50" charset="-128"/>
                <a:ea typeface="Meiryo UI" pitchFamily="50" charset="-128"/>
              </a:rPr>
              <a:t>Electron Microscope can observe sample </a:t>
            </a:r>
          </a:p>
          <a:p>
            <a:r>
              <a:rPr lang="en-US" altLang="ja-JP" sz="1400" dirty="0">
                <a:solidFill>
                  <a:prstClr val="black"/>
                </a:solidFill>
                <a:latin typeface="Meiryo UI" pitchFamily="50" charset="-128"/>
                <a:ea typeface="Meiryo UI" pitchFamily="50" charset="-128"/>
              </a:rPr>
              <a:t>less than 1</a:t>
            </a:r>
            <a:r>
              <a:rPr lang="en-US" altLang="ja-JP" sz="1400" dirty="0">
                <a:solidFill>
                  <a:prstClr val="black"/>
                </a:solidFill>
                <a:latin typeface="Symbol" pitchFamily="2" charset="2"/>
                <a:ea typeface="Meiryo UI" pitchFamily="50" charset="-128"/>
                <a:cs typeface="Symbol" pitchFamily="2" charset="2"/>
              </a:rPr>
              <a:t>m</a:t>
            </a:r>
            <a:r>
              <a:rPr lang="en-US" altLang="ja-JP" sz="1400" dirty="0">
                <a:solidFill>
                  <a:prstClr val="black"/>
                </a:solidFill>
                <a:latin typeface="Meiryo UI" pitchFamily="50" charset="-128"/>
                <a:ea typeface="Meiryo UI" pitchFamily="50" charset="-128"/>
              </a:rPr>
              <a:t>m thickness. </a:t>
            </a:r>
          </a:p>
          <a:p>
            <a:r>
              <a:rPr lang="en-US" altLang="ja-JP" sz="1400" dirty="0">
                <a:solidFill>
                  <a:prstClr val="black"/>
                </a:solidFill>
                <a:latin typeface="Meiryo UI" pitchFamily="50" charset="-128"/>
                <a:ea typeface="Meiryo UI" pitchFamily="50" charset="-128"/>
              </a:rPr>
              <a:t>Muon Microscope can observe 200 times thicker samples, </a:t>
            </a:r>
          </a:p>
          <a:p>
            <a:r>
              <a:rPr lang="en-US" altLang="ja-JP" sz="1400" dirty="0">
                <a:solidFill>
                  <a:prstClr val="black"/>
                </a:solidFill>
                <a:latin typeface="Meiryo UI" pitchFamily="50" charset="-128"/>
                <a:ea typeface="Meiryo UI" pitchFamily="50" charset="-128"/>
              </a:rPr>
              <a:t>because of 200 times heavier mass, </a:t>
            </a:r>
          </a:p>
          <a:p>
            <a:r>
              <a:rPr lang="en-US" altLang="ja-JP" sz="1400" dirty="0">
                <a:solidFill>
                  <a:prstClr val="black"/>
                </a:solidFill>
                <a:latin typeface="Meiryo UI" pitchFamily="50" charset="-128"/>
                <a:ea typeface="Meiryo UI" pitchFamily="50" charset="-128"/>
              </a:rPr>
              <a:t>enabling us to observe </a:t>
            </a:r>
            <a:r>
              <a:rPr lang="en-US" altLang="ja-JP" sz="1400" dirty="0">
                <a:solidFill>
                  <a:srgbClr val="FF0000"/>
                </a:solidFill>
                <a:latin typeface="Meiryo UI" pitchFamily="50" charset="-128"/>
                <a:ea typeface="Meiryo UI" pitchFamily="50" charset="-128"/>
              </a:rPr>
              <a:t>alive cell </a:t>
            </a:r>
            <a:r>
              <a:rPr lang="en-US" altLang="ja-JP" sz="1400" dirty="0">
                <a:solidFill>
                  <a:prstClr val="black"/>
                </a:solidFill>
                <a:latin typeface="Meiryo UI" pitchFamily="50" charset="-128"/>
                <a:ea typeface="Meiryo UI" pitchFamily="50" charset="-128"/>
              </a:rPr>
              <a:t>through </a:t>
            </a:r>
          </a:p>
          <a:p>
            <a:r>
              <a:rPr lang="en-US" altLang="ja-JP" sz="1400" dirty="0">
                <a:solidFill>
                  <a:prstClr val="black"/>
                </a:solidFill>
                <a:latin typeface="Meiryo UI" pitchFamily="50" charset="-128"/>
                <a:ea typeface="Meiryo UI" pitchFamily="50" charset="-128"/>
              </a:rPr>
              <a:t>a window!</a:t>
            </a:r>
            <a:endParaRPr lang="ja-JP" altLang="en-US" sz="1400" dirty="0">
              <a:solidFill>
                <a:prstClr val="black"/>
              </a:solidFill>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1BF27EA7-53BE-45B3-A6BD-F5FED919DF8F}"/>
              </a:ext>
            </a:extLst>
          </p:cNvPr>
          <p:cNvSpPr txBox="1"/>
          <p:nvPr/>
        </p:nvSpPr>
        <p:spPr>
          <a:xfrm>
            <a:off x="5114421" y="5910156"/>
            <a:ext cx="3818772" cy="738664"/>
          </a:xfrm>
          <a:prstGeom prst="rect">
            <a:avLst/>
          </a:prstGeom>
          <a:noFill/>
        </p:spPr>
        <p:txBody>
          <a:bodyPr wrap="square" rtlCol="0">
            <a:spAutoFit/>
          </a:bodyPr>
          <a:lstStyle/>
          <a:p>
            <a:r>
              <a:rPr lang="en-US" altLang="ja-JP" sz="1400" b="1" u="sng" dirty="0">
                <a:solidFill>
                  <a:prstClr val="black"/>
                </a:solidFill>
                <a:latin typeface="メイリオ" panose="020B0604030504040204" pitchFamily="34" charset="-128"/>
              </a:rPr>
              <a:t>To obtain higher-quality muon beam, higher peak intensity of muon synchronized with laser is essential.</a:t>
            </a:r>
            <a:endParaRPr kumimoji="1" lang="ja-JP" altLang="en-US" sz="1400" u="sng" dirty="0">
              <a:solidFill>
                <a:prstClr val="black"/>
              </a:solidFill>
            </a:endParaRPr>
          </a:p>
        </p:txBody>
      </p:sp>
      <p:sp>
        <p:nvSpPr>
          <p:cNvPr id="16" name="スライド番号プレースホルダー 5">
            <a:extLst>
              <a:ext uri="{FF2B5EF4-FFF2-40B4-BE49-F238E27FC236}">
                <a16:creationId xmlns:a16="http://schemas.microsoft.com/office/drawing/2014/main" id="{1C6DD313-12B1-486D-A7FB-CF5293D1C4E9}"/>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8</a:t>
            </a:fld>
            <a:endParaRPr kumimoji="1" lang="ja-JP" altLang="en-US" dirty="0">
              <a:solidFill>
                <a:schemeClr val="bg1"/>
              </a:solidFill>
            </a:endParaRPr>
          </a:p>
        </p:txBody>
      </p:sp>
    </p:spTree>
    <p:extLst>
      <p:ext uri="{BB962C8B-B14F-4D97-AF65-F5344CB8AC3E}">
        <p14:creationId xmlns:p14="http://schemas.microsoft.com/office/powerpoint/2010/main" val="1690671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C995F6CF-5F43-4166-882C-A3B2BDC0DB6D}"/>
              </a:ext>
            </a:extLst>
          </p:cNvPr>
          <p:cNvSpPr/>
          <p:nvPr/>
        </p:nvSpPr>
        <p:spPr>
          <a:xfrm>
            <a:off x="120862" y="1335240"/>
            <a:ext cx="4296983" cy="5019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1">
            <a:extLst>
              <a:ext uri="{FF2B5EF4-FFF2-40B4-BE49-F238E27FC236}">
                <a16:creationId xmlns:a16="http://schemas.microsoft.com/office/drawing/2014/main" id="{C7549962-CBFD-4799-BDE5-A498E121E0A5}"/>
              </a:ext>
            </a:extLst>
          </p:cNvPr>
          <p:cNvSpPr>
            <a:spLocks noGrp="1"/>
          </p:cNvSpPr>
          <p:nvPr>
            <p:ph type="title"/>
          </p:nvPr>
        </p:nvSpPr>
        <p:spPr>
          <a:xfrm>
            <a:off x="938213" y="235354"/>
            <a:ext cx="7634287" cy="1492250"/>
          </a:xfrm>
        </p:spPr>
        <p:txBody>
          <a:bodyPr>
            <a:normAutofit fontScale="90000"/>
          </a:bodyPr>
          <a:lstStyle/>
          <a:p>
            <a:r>
              <a:rPr lang="en-US" altLang="ja-JP" sz="4000" dirty="0"/>
              <a:t>Unique science by pulsed muon 2</a:t>
            </a:r>
            <a:br>
              <a:rPr lang="en-US" altLang="ja-JP" sz="4000" dirty="0"/>
            </a:br>
            <a:r>
              <a:rPr lang="en-US" altLang="ja-JP" sz="4000" dirty="0" err="1"/>
              <a:t>DeeMe</a:t>
            </a:r>
            <a:r>
              <a:rPr lang="en-US" altLang="ja-JP" sz="4000" dirty="0"/>
              <a:t>: μ-e</a:t>
            </a:r>
            <a:r>
              <a:rPr lang="ja-JP" altLang="en-US" sz="4000" dirty="0"/>
              <a:t> </a:t>
            </a:r>
            <a:r>
              <a:rPr lang="en-US" altLang="ja-JP" sz="4000" dirty="0"/>
              <a:t>Conversion</a:t>
            </a:r>
            <a:r>
              <a:rPr lang="ja-JP" altLang="en-US" sz="4000" dirty="0"/>
              <a:t> </a:t>
            </a:r>
            <a:r>
              <a:rPr lang="en-US" altLang="ja-JP" sz="4000" dirty="0"/>
              <a:t>Search</a:t>
            </a:r>
            <a:endParaRPr lang="ja-JP" altLang="en-US" sz="4000" dirty="0"/>
          </a:p>
        </p:txBody>
      </p:sp>
      <p:sp>
        <p:nvSpPr>
          <p:cNvPr id="5" name="正方形/長方形 4">
            <a:extLst>
              <a:ext uri="{FF2B5EF4-FFF2-40B4-BE49-F238E27FC236}">
                <a16:creationId xmlns:a16="http://schemas.microsoft.com/office/drawing/2014/main" id="{9F890C03-4018-4AE2-A634-BB21C68F8953}"/>
              </a:ext>
            </a:extLst>
          </p:cNvPr>
          <p:cNvSpPr/>
          <p:nvPr/>
        </p:nvSpPr>
        <p:spPr>
          <a:xfrm>
            <a:off x="6869723" y="4313561"/>
            <a:ext cx="1274883" cy="206612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608E9348-8AD8-494B-9DDE-49B6D68697D8}"/>
              </a:ext>
            </a:extLst>
          </p:cNvPr>
          <p:cNvSpPr/>
          <p:nvPr/>
        </p:nvSpPr>
        <p:spPr>
          <a:xfrm>
            <a:off x="5353538" y="4313561"/>
            <a:ext cx="1274883" cy="206612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pic>
        <p:nvPicPr>
          <p:cNvPr id="7" name="図 6">
            <a:extLst>
              <a:ext uri="{FF2B5EF4-FFF2-40B4-BE49-F238E27FC236}">
                <a16:creationId xmlns:a16="http://schemas.microsoft.com/office/drawing/2014/main" id="{1EA94757-BF63-4D05-8420-3A3FCB0C63D5}"/>
              </a:ext>
            </a:extLst>
          </p:cNvPr>
          <p:cNvPicPr>
            <a:picLocks noChangeAspect="1"/>
          </p:cNvPicPr>
          <p:nvPr/>
        </p:nvPicPr>
        <p:blipFill>
          <a:blip r:embed="rId3"/>
          <a:stretch>
            <a:fillRect/>
          </a:stretch>
        </p:blipFill>
        <p:spPr>
          <a:xfrm>
            <a:off x="4507399" y="4130346"/>
            <a:ext cx="4242044" cy="2249340"/>
          </a:xfrm>
          <a:prstGeom prst="rect">
            <a:avLst/>
          </a:prstGeom>
        </p:spPr>
      </p:pic>
      <p:pic>
        <p:nvPicPr>
          <p:cNvPr id="8" name="図 7">
            <a:extLst>
              <a:ext uri="{FF2B5EF4-FFF2-40B4-BE49-F238E27FC236}">
                <a16:creationId xmlns:a16="http://schemas.microsoft.com/office/drawing/2014/main" id="{A2F9F44C-5298-4F4B-B2E8-1DB87A9B2D66}"/>
              </a:ext>
            </a:extLst>
          </p:cNvPr>
          <p:cNvPicPr>
            <a:picLocks noChangeAspect="1"/>
          </p:cNvPicPr>
          <p:nvPr/>
        </p:nvPicPr>
        <p:blipFill>
          <a:blip r:embed="rId4"/>
          <a:stretch>
            <a:fillRect/>
          </a:stretch>
        </p:blipFill>
        <p:spPr>
          <a:xfrm>
            <a:off x="3840680" y="1482167"/>
            <a:ext cx="5182458" cy="2648179"/>
          </a:xfrm>
          <a:prstGeom prst="rect">
            <a:avLst/>
          </a:prstGeom>
        </p:spPr>
      </p:pic>
      <p:sp>
        <p:nvSpPr>
          <p:cNvPr id="9" name="テキスト ボックス 8">
            <a:extLst>
              <a:ext uri="{FF2B5EF4-FFF2-40B4-BE49-F238E27FC236}">
                <a16:creationId xmlns:a16="http://schemas.microsoft.com/office/drawing/2014/main" id="{A9D21C6A-95BF-4B72-8EAF-428653389D92}"/>
              </a:ext>
            </a:extLst>
          </p:cNvPr>
          <p:cNvSpPr txBox="1"/>
          <p:nvPr/>
        </p:nvSpPr>
        <p:spPr>
          <a:xfrm>
            <a:off x="5201788" y="6386384"/>
            <a:ext cx="157838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Signal Window</a:t>
            </a: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テキスト ボックス 9">
            <a:extLst>
              <a:ext uri="{FF2B5EF4-FFF2-40B4-BE49-F238E27FC236}">
                <a16:creationId xmlns:a16="http://schemas.microsoft.com/office/drawing/2014/main" id="{134E1A5E-D448-4647-A36E-AA93A5196A7C}"/>
              </a:ext>
            </a:extLst>
          </p:cNvPr>
          <p:cNvSpPr txBox="1"/>
          <p:nvPr/>
        </p:nvSpPr>
        <p:spPr>
          <a:xfrm>
            <a:off x="6869723" y="6386384"/>
            <a:ext cx="1278876"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BG Monitor</a:t>
            </a:r>
            <a:endParaRPr kumimoji="1" lang="ja-JP" altLang="en-US" sz="18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コンテンツ プレースホルダ 2">
            <a:extLst>
              <a:ext uri="{FF2B5EF4-FFF2-40B4-BE49-F238E27FC236}">
                <a16:creationId xmlns:a16="http://schemas.microsoft.com/office/drawing/2014/main" id="{64198391-25FA-4293-B24E-D3C354D82F38}"/>
              </a:ext>
            </a:extLst>
          </p:cNvPr>
          <p:cNvSpPr>
            <a:spLocks noGrp="1"/>
          </p:cNvSpPr>
          <p:nvPr>
            <p:ph idx="1"/>
          </p:nvPr>
        </p:nvSpPr>
        <p:spPr>
          <a:xfrm>
            <a:off x="89165" y="1377871"/>
            <a:ext cx="4328680" cy="5343604"/>
          </a:xfrm>
        </p:spPr>
        <p:txBody>
          <a:bodyPr>
            <a:normAutofit lnSpcReduction="10000"/>
          </a:bodyPr>
          <a:lstStyle/>
          <a:p>
            <a:pPr>
              <a:spcBef>
                <a:spcPts val="0"/>
              </a:spcBef>
            </a:pPr>
            <a:r>
              <a:rPr lang="en-US" altLang="ja-JP" sz="1800" dirty="0"/>
              <a:t>Prohibited phenomena in standard model</a:t>
            </a:r>
          </a:p>
          <a:p>
            <a:pPr>
              <a:spcBef>
                <a:spcPts val="0"/>
              </a:spcBef>
            </a:pPr>
            <a:r>
              <a:rPr lang="en-US" altLang="ja-JP" sz="1800" dirty="0"/>
              <a:t>Current Upper Limits:</a:t>
            </a:r>
          </a:p>
          <a:p>
            <a:pPr lvl="1">
              <a:spcBef>
                <a:spcPts val="0"/>
              </a:spcBef>
            </a:pPr>
            <a:r>
              <a:rPr lang="en-US" altLang="ja-JP" sz="1600" dirty="0"/>
              <a:t>BR[μ</a:t>
            </a:r>
            <a:r>
              <a:rPr lang="en-US" altLang="ja-JP" sz="1600" baseline="30000" dirty="0"/>
              <a:t>-</a:t>
            </a:r>
            <a:r>
              <a:rPr lang="en-US" altLang="ja-JP" sz="1600" dirty="0"/>
              <a:t> Ti→ e</a:t>
            </a:r>
            <a:r>
              <a:rPr lang="en-US" altLang="ja-JP" sz="1600" baseline="30000" dirty="0"/>
              <a:t>-</a:t>
            </a:r>
            <a:r>
              <a:rPr lang="en-US" altLang="ja-JP" sz="1600" dirty="0"/>
              <a:t> Ti] &lt; 4.6 × 10</a:t>
            </a:r>
            <a:r>
              <a:rPr lang="en-US" altLang="ja-JP" sz="1600" baseline="30000" dirty="0"/>
              <a:t>-12</a:t>
            </a:r>
            <a:r>
              <a:rPr lang="en-US" altLang="ja-JP" sz="1600" dirty="0"/>
              <a:t>@TRIUMF</a:t>
            </a:r>
          </a:p>
          <a:p>
            <a:pPr lvl="1">
              <a:spcBef>
                <a:spcPts val="0"/>
              </a:spcBef>
            </a:pPr>
            <a:r>
              <a:rPr lang="en-US" altLang="ja-JP" sz="1600" dirty="0"/>
              <a:t>BR[μ</a:t>
            </a:r>
            <a:r>
              <a:rPr lang="en-US" altLang="ja-JP" sz="1600" baseline="30000" dirty="0"/>
              <a:t>-</a:t>
            </a:r>
            <a:r>
              <a:rPr lang="en-US" altLang="ja-JP" sz="1600" dirty="0"/>
              <a:t> Au→ e</a:t>
            </a:r>
            <a:r>
              <a:rPr lang="en-US" altLang="ja-JP" sz="1600" baseline="30000" dirty="0"/>
              <a:t>-</a:t>
            </a:r>
            <a:r>
              <a:rPr lang="en-US" altLang="ja-JP" sz="1600" dirty="0"/>
              <a:t> Au] &lt; </a:t>
            </a:r>
            <a:r>
              <a:rPr lang="en-US" altLang="ja-JP" sz="1600" u="sng" dirty="0">
                <a:solidFill>
                  <a:srgbClr val="FF0000"/>
                </a:solidFill>
              </a:rPr>
              <a:t>7 × 10</a:t>
            </a:r>
            <a:r>
              <a:rPr lang="en-US" altLang="ja-JP" sz="1600" u="sng" baseline="30000" dirty="0">
                <a:solidFill>
                  <a:srgbClr val="FF0000"/>
                </a:solidFill>
              </a:rPr>
              <a:t>-13</a:t>
            </a:r>
            <a:r>
              <a:rPr lang="en-US" altLang="ja-JP" sz="1600" dirty="0"/>
              <a:t>@PSI</a:t>
            </a:r>
          </a:p>
          <a:p>
            <a:pPr marL="457200" lvl="1" indent="0">
              <a:spcBef>
                <a:spcPts val="0"/>
              </a:spcBef>
              <a:buNone/>
            </a:pPr>
            <a:endParaRPr lang="en-US" altLang="ja-JP" sz="1600" dirty="0"/>
          </a:p>
          <a:p>
            <a:pPr>
              <a:spcBef>
                <a:spcPts val="0"/>
              </a:spcBef>
            </a:pPr>
            <a:r>
              <a:rPr lang="en-US" altLang="ja-JP" sz="1800" dirty="0" err="1"/>
              <a:t>DeeMe</a:t>
            </a:r>
            <a:r>
              <a:rPr lang="en-US" altLang="ja-JP" sz="1800" dirty="0"/>
              <a:t> @ J-PARC MLF Muon Facility </a:t>
            </a:r>
          </a:p>
          <a:p>
            <a:pPr marL="457200" lvl="1" indent="0">
              <a:spcBef>
                <a:spcPts val="0"/>
              </a:spcBef>
              <a:buNone/>
            </a:pPr>
            <a:r>
              <a:rPr lang="en-US" altLang="ja-JP" sz="1400" b="1" dirty="0"/>
              <a:t>RCS: World-leading High-Power High-Purity Pulsed Proton Beam</a:t>
            </a:r>
          </a:p>
          <a:p>
            <a:pPr lvl="1">
              <a:spcBef>
                <a:spcPts val="0"/>
              </a:spcBef>
            </a:pPr>
            <a:r>
              <a:rPr lang="en-US" altLang="ja-JP" sz="1600" dirty="0">
                <a:solidFill>
                  <a:srgbClr val="FF0000"/>
                </a:solidFill>
              </a:rPr>
              <a:t>Novel Idea: μ-e Conversion in the primary production target itself</a:t>
            </a:r>
          </a:p>
          <a:p>
            <a:pPr lvl="1">
              <a:spcBef>
                <a:spcPts val="0"/>
              </a:spcBef>
            </a:pPr>
            <a:r>
              <a:rPr lang="en-US" altLang="ja-JP" sz="1600" dirty="0"/>
              <a:t>S.E.S: 	</a:t>
            </a:r>
            <a:r>
              <a:rPr lang="en-US" altLang="ja-JP" sz="1600" u="sng" dirty="0">
                <a:solidFill>
                  <a:srgbClr val="FF0000"/>
                </a:solidFill>
              </a:rPr>
              <a:t>1×10</a:t>
            </a:r>
            <a:r>
              <a:rPr lang="en-US" altLang="ja-JP" sz="1600" u="sng" baseline="30000" dirty="0">
                <a:solidFill>
                  <a:srgbClr val="FF0000"/>
                </a:solidFill>
              </a:rPr>
              <a:t>-13</a:t>
            </a:r>
            <a:r>
              <a:rPr lang="en-US" altLang="ja-JP" sz="1600" u="sng" dirty="0">
                <a:solidFill>
                  <a:srgbClr val="FF0000"/>
                </a:solidFill>
              </a:rPr>
              <a:t>(Graphite Target), </a:t>
            </a:r>
            <a:br>
              <a:rPr lang="en-US" altLang="ja-JP" sz="1600" dirty="0"/>
            </a:br>
            <a:r>
              <a:rPr lang="en-US" altLang="ja-JP" sz="1600" dirty="0"/>
              <a:t>		</a:t>
            </a:r>
            <a:r>
              <a:rPr lang="en-US" altLang="ja-JP" sz="1900" u="sng" dirty="0">
                <a:solidFill>
                  <a:srgbClr val="FF0000"/>
                </a:solidFill>
              </a:rPr>
              <a:t>5×10</a:t>
            </a:r>
            <a:r>
              <a:rPr lang="en-US" altLang="ja-JP" sz="1900" u="sng" baseline="30000" dirty="0">
                <a:solidFill>
                  <a:srgbClr val="FF0000"/>
                </a:solidFill>
              </a:rPr>
              <a:t>-15</a:t>
            </a:r>
            <a:r>
              <a:rPr lang="en-US" altLang="ja-JP" sz="1900" u="sng" dirty="0">
                <a:solidFill>
                  <a:srgbClr val="FF0000"/>
                </a:solidFill>
              </a:rPr>
              <a:t>(</a:t>
            </a:r>
            <a:r>
              <a:rPr lang="en-US" altLang="ja-JP" sz="1900" u="sng" dirty="0" err="1">
                <a:solidFill>
                  <a:srgbClr val="FF0000"/>
                </a:solidFill>
              </a:rPr>
              <a:t>SiC</a:t>
            </a:r>
            <a:r>
              <a:rPr lang="en-US" altLang="ja-JP" sz="1900" u="sng" dirty="0">
                <a:solidFill>
                  <a:srgbClr val="FF0000"/>
                </a:solidFill>
              </a:rPr>
              <a:t> Target)</a:t>
            </a:r>
            <a:endParaRPr lang="en-US" altLang="ja-JP" sz="1600" dirty="0"/>
          </a:p>
          <a:p>
            <a:pPr>
              <a:spcBef>
                <a:spcPts val="0"/>
              </a:spcBef>
            </a:pPr>
            <a:r>
              <a:rPr lang="en-US" altLang="ja-JP" sz="1800" u="sng" dirty="0">
                <a:solidFill>
                  <a:srgbClr val="FF0000"/>
                </a:solidFill>
              </a:rPr>
              <a:t>Pulsed Proton Beam is a Key:</a:t>
            </a:r>
          </a:p>
          <a:p>
            <a:pPr lvl="1">
              <a:spcBef>
                <a:spcPts val="0"/>
              </a:spcBef>
            </a:pPr>
            <a:r>
              <a:rPr lang="en-US" altLang="ja-JP" sz="1600" dirty="0"/>
              <a:t>To reduce Prompt Backgrounds</a:t>
            </a:r>
          </a:p>
          <a:p>
            <a:pPr lvl="1">
              <a:spcBef>
                <a:spcPts val="0"/>
              </a:spcBef>
            </a:pPr>
            <a:r>
              <a:rPr lang="en-US" altLang="ja-JP" sz="1600" dirty="0"/>
              <a:t>To reduce/monitor Cosmic-Ray induced Backgrounds</a:t>
            </a:r>
          </a:p>
          <a:p>
            <a:pPr marL="457200" lvl="1" indent="0">
              <a:spcBef>
                <a:spcPts val="0"/>
              </a:spcBef>
              <a:buNone/>
            </a:pPr>
            <a:endParaRPr lang="en-US" altLang="ja-JP" sz="1600" u="sng" dirty="0">
              <a:solidFill>
                <a:srgbClr val="FF0000"/>
              </a:solidFill>
            </a:endParaRPr>
          </a:p>
          <a:p>
            <a:pPr marL="0" indent="0">
              <a:spcBef>
                <a:spcPts val="0"/>
              </a:spcBef>
              <a:buNone/>
            </a:pPr>
            <a:r>
              <a:rPr lang="en-US" altLang="ja-JP" sz="1800" u="sng" dirty="0">
                <a:solidFill>
                  <a:srgbClr val="FF0000"/>
                </a:solidFill>
              </a:rPr>
              <a:t>Pulsed Proton Beam with </a:t>
            </a:r>
            <a:r>
              <a:rPr lang="en-US" altLang="ja-JP" sz="1800" u="sng" dirty="0" err="1">
                <a:solidFill>
                  <a:srgbClr val="FF0000"/>
                </a:solidFill>
              </a:rPr>
              <a:t>SiC</a:t>
            </a:r>
            <a:r>
              <a:rPr lang="en-US" altLang="ja-JP" sz="1800" u="sng" dirty="0">
                <a:solidFill>
                  <a:srgbClr val="FF0000"/>
                </a:solidFill>
              </a:rPr>
              <a:t> target realizes high sensitivity.</a:t>
            </a:r>
          </a:p>
        </p:txBody>
      </p:sp>
      <p:sp>
        <p:nvSpPr>
          <p:cNvPr id="13" name="スライド番号プレースホルダー 5">
            <a:extLst>
              <a:ext uri="{FF2B5EF4-FFF2-40B4-BE49-F238E27FC236}">
                <a16:creationId xmlns:a16="http://schemas.microsoft.com/office/drawing/2014/main" id="{E290447D-AA49-467A-9F13-07CABDB87076}"/>
              </a:ext>
            </a:extLst>
          </p:cNvPr>
          <p:cNvSpPr txBox="1">
            <a:spLocks/>
          </p:cNvSpPr>
          <p:nvPr/>
        </p:nvSpPr>
        <p:spPr>
          <a:xfrm>
            <a:off x="0" y="6298931"/>
            <a:ext cx="389792" cy="353367"/>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6D67A7-978E-4FD7-9106-F7EBDE481E24}" type="slidenum">
              <a:rPr kumimoji="1" lang="ja-JP" altLang="en-US" smtClean="0">
                <a:solidFill>
                  <a:schemeClr val="bg1"/>
                </a:solidFill>
              </a:rPr>
              <a:pPr/>
              <a:t>9</a:t>
            </a:fld>
            <a:endParaRPr kumimoji="1" lang="ja-JP" altLang="en-US" dirty="0">
              <a:solidFill>
                <a:schemeClr val="bg1"/>
              </a:solidFill>
            </a:endParaRPr>
          </a:p>
        </p:txBody>
      </p:sp>
    </p:spTree>
    <p:extLst>
      <p:ext uri="{BB962C8B-B14F-4D97-AF65-F5344CB8AC3E}">
        <p14:creationId xmlns:p14="http://schemas.microsoft.com/office/powerpoint/2010/main" val="170843789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バッジ">
  <a:themeElements>
    <a:clrScheme name="バッジ">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バッジ">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バッジ">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縞模様">
  <a:themeElements>
    <a:clrScheme name="縞模様">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縞模様">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縞模様">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3.xml><?xml version="1.0" encoding="utf-8"?>
<a:theme xmlns:a="http://schemas.openxmlformats.org/drawingml/2006/main" name="1_縞模様">
  <a:themeElements>
    <a:clrScheme name="縞模様">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縞模様">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縞模様">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TM10001106[[fn=バッジ]]</Template>
  <TotalTime>0</TotalTime>
  <Words>3759</Words>
  <Application>Microsoft Office PowerPoint</Application>
  <PresentationFormat>画面に合わせる (4:3)</PresentationFormat>
  <Paragraphs>689</Paragraphs>
  <Slides>42</Slides>
  <Notes>14</Notes>
  <HiddenSlides>0</HiddenSlides>
  <MMClips>0</MMClips>
  <ScaleCrop>false</ScaleCrop>
  <HeadingPairs>
    <vt:vector size="8" baseType="variant">
      <vt:variant>
        <vt:lpstr>使用されているフォント</vt:lpstr>
      </vt:variant>
      <vt:variant>
        <vt:i4>22</vt:i4>
      </vt:variant>
      <vt:variant>
        <vt:lpstr>テーマ</vt:lpstr>
      </vt:variant>
      <vt:variant>
        <vt:i4>4</vt:i4>
      </vt:variant>
      <vt:variant>
        <vt:lpstr>埋め込まれた OLE サーバー</vt:lpstr>
      </vt:variant>
      <vt:variant>
        <vt:i4>2</vt:i4>
      </vt:variant>
      <vt:variant>
        <vt:lpstr>スライド タイトル</vt:lpstr>
      </vt:variant>
      <vt:variant>
        <vt:i4>42</vt:i4>
      </vt:variant>
    </vt:vector>
  </HeadingPairs>
  <TitlesOfParts>
    <vt:vector size="70" baseType="lpstr">
      <vt:lpstr>ＤＦＰ太丸ゴシック体</vt:lpstr>
      <vt:lpstr>HGP創英角ｺﾞｼｯｸUB</vt:lpstr>
      <vt:lpstr>HGP明朝E</vt:lpstr>
      <vt:lpstr>Meiryo UI</vt:lpstr>
      <vt:lpstr>ＭＳ Ｐゴシック</vt:lpstr>
      <vt:lpstr>メイリオ</vt:lpstr>
      <vt:lpstr>游ゴシック</vt:lpstr>
      <vt:lpstr>Arial</vt:lpstr>
      <vt:lpstr>Bradley Hand ITC</vt:lpstr>
      <vt:lpstr>Calibri</vt:lpstr>
      <vt:lpstr>Cambria Math</vt:lpstr>
      <vt:lpstr>Corbel</vt:lpstr>
      <vt:lpstr>Garamond</vt:lpstr>
      <vt:lpstr>Gill Sans MT</vt:lpstr>
      <vt:lpstr>Helvetica</vt:lpstr>
      <vt:lpstr>Impact</vt:lpstr>
      <vt:lpstr>Segoe UI</vt:lpstr>
      <vt:lpstr>Symbol</vt:lpstr>
      <vt:lpstr>Tempus Sans ITC</vt:lpstr>
      <vt:lpstr>Times New Roman</vt:lpstr>
      <vt:lpstr>Wingdings</vt:lpstr>
      <vt:lpstr>Wingdings 3</vt:lpstr>
      <vt:lpstr>バッジ</vt:lpstr>
      <vt:lpstr>縞模様</vt:lpstr>
      <vt:lpstr>1_縞模様</vt:lpstr>
      <vt:lpstr>Office ​​テーマ</vt:lpstr>
      <vt:lpstr>ｸﾞﾗﾌ</vt:lpstr>
      <vt:lpstr>Photo Editor 写真</vt:lpstr>
      <vt:lpstr>Demands for Thermal Shock Experiments of Pulsed-Muon-Production  Target Materials</vt:lpstr>
      <vt:lpstr>Contents</vt:lpstr>
      <vt:lpstr>Muon Science &amp; Pulsed Muon</vt:lpstr>
      <vt:lpstr>Muon</vt:lpstr>
      <vt:lpstr>Topics explored by Muon Various &amp; Unique science</vt:lpstr>
      <vt:lpstr>Muon Facilities in the world</vt:lpstr>
      <vt:lpstr>continuous DC Muon vs. Pulsed muon </vt:lpstr>
      <vt:lpstr>Unique science by pulsed muon 1</vt:lpstr>
      <vt:lpstr>Unique science by pulsed muon 2 DeeMe: μ-e Conversion Search</vt:lpstr>
      <vt:lpstr>Muon target at J-PARC</vt:lpstr>
      <vt:lpstr>Current Muon Target</vt:lpstr>
      <vt:lpstr>History of Beam operation</vt:lpstr>
      <vt:lpstr>Almost 1-MW operation test</vt:lpstr>
      <vt:lpstr>MLF 2nd Target Station (TS2) Proposal of Future Project was submitted</vt:lpstr>
      <vt:lpstr>Demands for New Target Materials</vt:lpstr>
      <vt:lpstr>Why HiRadmat?</vt:lpstr>
      <vt:lpstr>Previous research at HiRadMat 1</vt:lpstr>
      <vt:lpstr>Motivation of SiC-coated graphite</vt:lpstr>
      <vt:lpstr>Proton Irradiation at BLIP, BNL  and PIE tests under RaDIATE collab.</vt:lpstr>
      <vt:lpstr>Thermal shock experiments at HiRadMat, HRT43</vt:lpstr>
      <vt:lpstr>Previous research at HiRadMat 2</vt:lpstr>
      <vt:lpstr>Motivation of NITE SiC/SiC</vt:lpstr>
      <vt:lpstr>Progress on NITE SiC/SiC  as target material</vt:lpstr>
      <vt:lpstr>Thermal shock experiments at HiRadMat, HRT35</vt:lpstr>
      <vt:lpstr>Previous research at HiRadMat 3</vt:lpstr>
      <vt:lpstr>Tungsten as target material</vt:lpstr>
      <vt:lpstr>Motivation of TFGR W-TiC tungsten</vt:lpstr>
      <vt:lpstr>Progress of development for TFGR W-TiC</vt:lpstr>
      <vt:lpstr>Thermal shock experiments at HiRadMat, HRT48 PROTAD, Sep. 28, 2018</vt:lpstr>
      <vt:lpstr>Summary &amp; Expect to HiRadMat facility</vt:lpstr>
      <vt:lpstr>Summary &amp;  EXPECT to Hiradmat facility</vt:lpstr>
      <vt:lpstr>Back up slides</vt:lpstr>
      <vt:lpstr>PowerPoint プレゼンテーション</vt:lpstr>
      <vt:lpstr>PowerPoint プレゼンテーション</vt:lpstr>
      <vt:lpstr>PowerPoint プレゼンテーション</vt:lpstr>
      <vt:lpstr>Current status of W development (1) Preparation and handling of purified powders</vt:lpstr>
      <vt:lpstr>Current status of W development (2) Mechanical Alloying (MA) in vacuum</vt:lpstr>
      <vt:lpstr>Current status of W development (3) HIP (Hot Isostatic Pressing)</vt:lpstr>
      <vt:lpstr>GSMM (Grain boundary sliding-based microstructural modification) process</vt:lpstr>
      <vt:lpstr>Three point bend (3PB) testing at RT</vt:lpstr>
      <vt:lpstr>3PB test results at RT</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Demands for Thermal Shock Experiments of Pulsed-Muon-Production Target Materials</dc:title>
  <dc:creator>俊助 牧村</dc:creator>
  <cp:lastModifiedBy>俊助 牧村</cp:lastModifiedBy>
  <cp:revision>199</cp:revision>
  <cp:lastPrinted>2019-07-11T08:30:22Z</cp:lastPrinted>
  <dcterms:created xsi:type="dcterms:W3CDTF">2019-07-03T20:28:19Z</dcterms:created>
  <dcterms:modified xsi:type="dcterms:W3CDTF">2019-07-11T10:34:51Z</dcterms:modified>
</cp:coreProperties>
</file>