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7" r:id="rId1"/>
  </p:sldMasterIdLst>
  <p:notesMasterIdLst>
    <p:notesMasterId r:id="rId33"/>
  </p:notesMasterIdLst>
  <p:handoutMasterIdLst>
    <p:handoutMasterId r:id="rId34"/>
  </p:handoutMasterIdLst>
  <p:sldIdLst>
    <p:sldId id="702" r:id="rId2"/>
    <p:sldId id="833" r:id="rId3"/>
    <p:sldId id="725" r:id="rId4"/>
    <p:sldId id="865" r:id="rId5"/>
    <p:sldId id="846" r:id="rId6"/>
    <p:sldId id="858" r:id="rId7"/>
    <p:sldId id="859" r:id="rId8"/>
    <p:sldId id="860" r:id="rId9"/>
    <p:sldId id="774" r:id="rId10"/>
    <p:sldId id="772" r:id="rId11"/>
    <p:sldId id="795" r:id="rId12"/>
    <p:sldId id="796" r:id="rId13"/>
    <p:sldId id="797" r:id="rId14"/>
    <p:sldId id="798" r:id="rId15"/>
    <p:sldId id="868" r:id="rId16"/>
    <p:sldId id="776" r:id="rId17"/>
    <p:sldId id="848" r:id="rId18"/>
    <p:sldId id="875" r:id="rId19"/>
    <p:sldId id="841" r:id="rId20"/>
    <p:sldId id="876" r:id="rId21"/>
    <p:sldId id="843" r:id="rId22"/>
    <p:sldId id="879" r:id="rId23"/>
    <p:sldId id="883" r:id="rId24"/>
    <p:sldId id="880" r:id="rId25"/>
    <p:sldId id="881" r:id="rId26"/>
    <p:sldId id="856" r:id="rId27"/>
    <p:sldId id="878" r:id="rId28"/>
    <p:sldId id="885" r:id="rId29"/>
    <p:sldId id="884" r:id="rId30"/>
    <p:sldId id="877" r:id="rId31"/>
    <p:sldId id="867" r:id="rId32"/>
  </p:sldIdLst>
  <p:sldSz cx="9144000" cy="6858000" type="screen4x3"/>
  <p:notesSz cx="7099300" cy="10234613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29">
          <p15:clr>
            <a:srgbClr val="A4A3A4"/>
          </p15:clr>
        </p15:guide>
        <p15:guide id="2" pos="288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191DF"/>
    <a:srgbClr val="FF0000"/>
    <a:srgbClr val="EAB200"/>
    <a:srgbClr val="CC6600"/>
    <a:srgbClr val="339933"/>
    <a:srgbClr val="FF9999"/>
    <a:srgbClr val="FF7C80"/>
    <a:srgbClr val="A50021"/>
    <a:srgbClr val="9900CC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83" autoAdjust="0"/>
    <p:restoredTop sz="99634" autoAdjust="0"/>
  </p:normalViewPr>
  <p:slideViewPr>
    <p:cSldViewPr snapToGrid="0" snapToObjects="1">
      <p:cViewPr varScale="1">
        <p:scale>
          <a:sx n="69" d="100"/>
          <a:sy n="69" d="100"/>
        </p:scale>
        <p:origin x="1140" y="32"/>
      </p:cViewPr>
      <p:guideLst>
        <p:guide orient="horz" pos="1829"/>
        <p:guide pos="2881"/>
      </p:guideLst>
    </p:cSldViewPr>
  </p:slideViewPr>
  <p:outlineViewPr>
    <p:cViewPr>
      <p:scale>
        <a:sx n="33" d="100"/>
        <a:sy n="33" d="100"/>
      </p:scale>
      <p:origin x="0" y="334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4988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78" tIns="46637" rIns="93278" bIns="46637" numCol="1" anchor="t" anchorCtr="0" compatLnSpc="1">
            <a:prstTxWarp prst="textNoShape">
              <a:avLst/>
            </a:prstTxWarp>
          </a:bodyPr>
          <a:lstStyle>
            <a:lvl1pPr defTabSz="931863">
              <a:defRPr sz="1200" b="0">
                <a:latin typeface="Monotype Corsiva" pitchFamily="66" charset="0"/>
              </a:defRPr>
            </a:lvl1pPr>
          </a:lstStyle>
          <a:p>
            <a:endParaRPr lang="de-DE" alt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4313" y="0"/>
            <a:ext cx="3074987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78" tIns="46637" rIns="93278" bIns="46637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b="0">
                <a:latin typeface="Monotype Corsiva" pitchFamily="66" charset="0"/>
              </a:defRPr>
            </a:lvl1pPr>
          </a:lstStyle>
          <a:p>
            <a:endParaRPr lang="de-DE" altLang="en-US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3438"/>
            <a:ext cx="3074988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78" tIns="46637" rIns="93278" bIns="46637" numCol="1" anchor="b" anchorCtr="0" compatLnSpc="1">
            <a:prstTxWarp prst="textNoShape">
              <a:avLst/>
            </a:prstTxWarp>
          </a:bodyPr>
          <a:lstStyle>
            <a:lvl1pPr defTabSz="931863">
              <a:defRPr sz="1200" b="0">
                <a:latin typeface="Monotype Corsiva" pitchFamily="66" charset="0"/>
              </a:defRPr>
            </a:lvl1pPr>
          </a:lstStyle>
          <a:p>
            <a:endParaRPr lang="de-DE" altLang="en-US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4313" y="9723438"/>
            <a:ext cx="3074987" cy="51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78" tIns="46637" rIns="93278" bIns="46637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b="0">
                <a:latin typeface="Monotype Corsiva" pitchFamily="66" charset="0"/>
              </a:defRPr>
            </a:lvl1pPr>
          </a:lstStyle>
          <a:p>
            <a:fld id="{368DCCD1-BB75-42BE-A5D3-C8C848C2B7CC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31233093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829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78" tIns="46637" rIns="93278" bIns="46637" numCol="1" anchor="t" anchorCtr="0" compatLnSpc="1">
            <a:prstTxWarp prst="textNoShape">
              <a:avLst/>
            </a:prstTxWarp>
          </a:bodyPr>
          <a:lstStyle>
            <a:lvl1pPr defTabSz="931863">
              <a:defRPr sz="1200" b="0">
                <a:latin typeface="Monotype Corsiva" pitchFamily="66" charset="0"/>
              </a:defRPr>
            </a:lvl1pPr>
          </a:lstStyle>
          <a:p>
            <a:endParaRPr lang="de-DE" altLang="en-US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9075" y="0"/>
            <a:ext cx="308292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78" tIns="46637" rIns="93278" bIns="46637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b="0">
                <a:latin typeface="Monotype Corsiva" pitchFamily="66" charset="0"/>
              </a:defRPr>
            </a:lvl1pPr>
          </a:lstStyle>
          <a:p>
            <a:endParaRPr lang="de-DE" altLang="en-US"/>
          </a:p>
        </p:txBody>
      </p:sp>
      <p:sp>
        <p:nvSpPr>
          <p:cNvPr id="593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4888" y="798513"/>
            <a:ext cx="5111750" cy="38322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593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8863"/>
            <a:ext cx="5222875" cy="463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78" tIns="46637" rIns="93278" bIns="466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Klicken Sie, um die Formate des Vorlagentextes zu bearbeiten</a:t>
            </a:r>
          </a:p>
          <a:p>
            <a:pPr lvl="1"/>
            <a:r>
              <a:rPr lang="de-DE" altLang="en-US" smtClean="0"/>
              <a:t>Zweite Ebene</a:t>
            </a:r>
          </a:p>
          <a:p>
            <a:pPr lvl="2"/>
            <a:r>
              <a:rPr lang="de-DE" altLang="en-US" smtClean="0"/>
              <a:t>Dritte Ebene</a:t>
            </a:r>
          </a:p>
          <a:p>
            <a:pPr lvl="3"/>
            <a:r>
              <a:rPr lang="de-DE" altLang="en-US" smtClean="0"/>
              <a:t>Vierte Ebene</a:t>
            </a:r>
          </a:p>
          <a:p>
            <a:pPr lvl="4"/>
            <a:r>
              <a:rPr lang="de-DE" altLang="en-US" smtClean="0"/>
              <a:t>Fünfte Ebene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40900"/>
            <a:ext cx="3082925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78" tIns="46637" rIns="93278" bIns="46637" numCol="1" anchor="b" anchorCtr="0" compatLnSpc="1">
            <a:prstTxWarp prst="textNoShape">
              <a:avLst/>
            </a:prstTxWarp>
          </a:bodyPr>
          <a:lstStyle>
            <a:lvl1pPr defTabSz="931863">
              <a:defRPr sz="1200" b="0">
                <a:latin typeface="Monotype Corsiva" pitchFamily="66" charset="0"/>
              </a:defRPr>
            </a:lvl1pPr>
          </a:lstStyle>
          <a:p>
            <a:endParaRPr lang="de-DE" altLang="en-US"/>
          </a:p>
        </p:txBody>
      </p:sp>
      <p:sp>
        <p:nvSpPr>
          <p:cNvPr id="593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9075" y="9740900"/>
            <a:ext cx="3082925" cy="48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278" tIns="46637" rIns="93278" bIns="46637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b="0">
                <a:latin typeface="Monotype Corsiva" pitchFamily="66" charset="0"/>
              </a:defRPr>
            </a:lvl1pPr>
          </a:lstStyle>
          <a:p>
            <a:fld id="{C3C47097-B81C-48B3-A7EE-1D43CDE66B3F}" type="slidenum">
              <a:rPr lang="de-DE" altLang="en-US"/>
              <a:pPr/>
              <a:t>‹#›</a:t>
            </a:fld>
            <a:endParaRPr lang="de-DE" altLang="en-US"/>
          </a:p>
        </p:txBody>
      </p:sp>
    </p:spTree>
    <p:extLst>
      <p:ext uri="{BB962C8B-B14F-4D97-AF65-F5344CB8AC3E}">
        <p14:creationId xmlns:p14="http://schemas.microsoft.com/office/powerpoint/2010/main" val="26483646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25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71108" indent="-296580" defTabSz="9325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86320" indent="-237264" defTabSz="9325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60848" indent="-237264" defTabSz="9325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135375" indent="-237264" defTabSz="932579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609903" indent="-237264" defTabSz="93257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3084431" indent="-237264" defTabSz="93257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558959" indent="-237264" defTabSz="93257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4033487" indent="-237264" defTabSz="932579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6E87574-2616-499E-84DB-602D40B5C81D}" type="slidenum">
              <a:rPr lang="de-DE" altLang="de-DE" smtClean="0">
                <a:latin typeface="Monotype Corsiva" pitchFamily="66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 smtClean="0">
              <a:latin typeface="Monotype Corsiva" pitchFamily="66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5468" y="4861441"/>
            <a:ext cx="5208365" cy="4605576"/>
          </a:xfrm>
          <a:noFill/>
        </p:spPr>
        <p:txBody>
          <a:bodyPr/>
          <a:lstStyle/>
          <a:p>
            <a:pPr eaLnBrk="1" hangingPunct="1"/>
            <a:endParaRPr lang="en-GB" alt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F28AED-2844-4E69-80CE-F50222A985EC}" type="slidenum">
              <a:rPr lang="de-DE" altLang="en-US"/>
              <a:pPr/>
              <a:t>4</a:t>
            </a:fld>
            <a:endParaRPr lang="de-DE" altLang="en-US"/>
          </a:p>
        </p:txBody>
      </p:sp>
      <p:sp>
        <p:nvSpPr>
          <p:cNvPr id="913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41400" y="792163"/>
            <a:ext cx="5056188" cy="3792537"/>
          </a:xfrm>
          <a:ln/>
        </p:spPr>
      </p:sp>
      <p:sp>
        <p:nvSpPr>
          <p:cNvPr id="913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62056" y="4902446"/>
            <a:ext cx="5211682" cy="4580973"/>
          </a:xfrm>
        </p:spPr>
        <p:txBody>
          <a:bodyPr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>
              <a:tabLst>
                <a:tab pos="687488" algn="l"/>
                <a:tab pos="1374976" algn="l"/>
                <a:tab pos="2062463" algn="l"/>
                <a:tab pos="2749951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687488" algn="l"/>
                <a:tab pos="1374976" algn="l"/>
                <a:tab pos="2062463" algn="l"/>
                <a:tab pos="2749951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687488" algn="l"/>
                <a:tab pos="1374976" algn="l"/>
                <a:tab pos="2062463" algn="l"/>
                <a:tab pos="2749951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687488" algn="l"/>
                <a:tab pos="1374976" algn="l"/>
                <a:tab pos="2062463" algn="l"/>
                <a:tab pos="2749951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687488" algn="l"/>
                <a:tab pos="1374976" algn="l"/>
                <a:tab pos="2062463" algn="l"/>
                <a:tab pos="2749951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388116" indent="-217101" defTabSz="42666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87488" algn="l"/>
                <a:tab pos="1374976" algn="l"/>
                <a:tab pos="2062463" algn="l"/>
                <a:tab pos="2749951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822318" indent="-217101" defTabSz="42666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87488" algn="l"/>
                <a:tab pos="1374976" algn="l"/>
                <a:tab pos="2062463" algn="l"/>
                <a:tab pos="2749951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256521" indent="-217101" defTabSz="42666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87488" algn="l"/>
                <a:tab pos="1374976" algn="l"/>
                <a:tab pos="2062463" algn="l"/>
                <a:tab pos="2749951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690724" indent="-217101" defTabSz="42666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87488" algn="l"/>
                <a:tab pos="1374976" algn="l"/>
                <a:tab pos="2062463" algn="l"/>
                <a:tab pos="2749951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252F1ED9-E212-46B8-98E0-7AF87679737C}" type="slidenum">
              <a:rPr lang="en-IE" altLang="de-DE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9</a:t>
            </a:fld>
            <a:endParaRPr lang="en-IE" altLang="de-DE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560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7875"/>
            <a:ext cx="5114925" cy="38369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560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9632" y="4861252"/>
            <a:ext cx="5680036" cy="460595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de-D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898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898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898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898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8985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8985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8985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8985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8985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6E87574-2616-499E-84DB-602D40B5C81D}" type="slidenum">
              <a:rPr lang="de-DE" altLang="de-DE" smtClean="0">
                <a:latin typeface="Monotype Corsiva" pitchFamily="66" charset="0"/>
              </a:rPr>
              <a:pPr eaLnBrk="1" hangingPunct="1">
                <a:spcBef>
                  <a:spcPct val="0"/>
                </a:spcBef>
              </a:pPr>
              <a:t>10</a:t>
            </a:fld>
            <a:endParaRPr lang="de-DE" altLang="de-DE" smtClean="0">
              <a:latin typeface="Monotype Corsiva" pitchFamily="66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0600" y="768350"/>
            <a:ext cx="5118100" cy="3838575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5468" y="4861441"/>
            <a:ext cx="5208365" cy="4605576"/>
          </a:xfrm>
          <a:noFill/>
        </p:spPr>
        <p:txBody>
          <a:bodyPr/>
          <a:lstStyle/>
          <a:p>
            <a:pPr eaLnBrk="1" hangingPunct="1"/>
            <a:endParaRPr lang="en-GB" altLang="de-DE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9B9362-6167-46E7-858B-2679543D8C16}" type="slidenum">
              <a:rPr lang="de-DE" altLang="en-US"/>
              <a:pPr/>
              <a:t>17</a:t>
            </a:fld>
            <a:endParaRPr lang="de-DE" altLang="en-US"/>
          </a:p>
        </p:txBody>
      </p:sp>
      <p:sp>
        <p:nvSpPr>
          <p:cNvPr id="8099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47127" y="4861441"/>
            <a:ext cx="5205048" cy="4318548"/>
          </a:xfrm>
          <a:ln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89888" tIns="44154" rIns="89888" bIns="44154"/>
          <a:lstStyle/>
          <a:p>
            <a:endParaRPr lang="en-US" altLang="en-US"/>
          </a:p>
        </p:txBody>
      </p:sp>
      <p:sp>
        <p:nvSpPr>
          <p:cNvPr id="809987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013" y="101600"/>
            <a:ext cx="6900862" cy="5175250"/>
          </a:xfrm>
          <a:ln w="12700" cap="flat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>
              <a:tabLst>
                <a:tab pos="687488" algn="l"/>
                <a:tab pos="1374976" algn="l"/>
                <a:tab pos="2062463" algn="l"/>
                <a:tab pos="2749951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687488" algn="l"/>
                <a:tab pos="1374976" algn="l"/>
                <a:tab pos="2062463" algn="l"/>
                <a:tab pos="2749951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687488" algn="l"/>
                <a:tab pos="1374976" algn="l"/>
                <a:tab pos="2062463" algn="l"/>
                <a:tab pos="2749951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687488" algn="l"/>
                <a:tab pos="1374976" algn="l"/>
                <a:tab pos="2062463" algn="l"/>
                <a:tab pos="2749951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687488" algn="l"/>
                <a:tab pos="1374976" algn="l"/>
                <a:tab pos="2062463" algn="l"/>
                <a:tab pos="2749951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388116" indent="-217101" defTabSz="42666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87488" algn="l"/>
                <a:tab pos="1374976" algn="l"/>
                <a:tab pos="2062463" algn="l"/>
                <a:tab pos="2749951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822318" indent="-217101" defTabSz="42666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87488" algn="l"/>
                <a:tab pos="1374976" algn="l"/>
                <a:tab pos="2062463" algn="l"/>
                <a:tab pos="2749951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256521" indent="-217101" defTabSz="42666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87488" algn="l"/>
                <a:tab pos="1374976" algn="l"/>
                <a:tab pos="2062463" algn="l"/>
                <a:tab pos="2749951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690724" indent="-217101" defTabSz="42666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87488" algn="l"/>
                <a:tab pos="1374976" algn="l"/>
                <a:tab pos="2062463" algn="l"/>
                <a:tab pos="2749951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252F1ED9-E212-46B8-98E0-7AF87679737C}" type="slidenum">
              <a:rPr lang="en-IE" altLang="de-DE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22</a:t>
            </a:fld>
            <a:endParaRPr lang="en-IE" altLang="de-DE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560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7875"/>
            <a:ext cx="5114925" cy="38369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560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9632" y="4861252"/>
            <a:ext cx="5680036" cy="460595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de-DE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eaLnBrk="0">
              <a:tabLst>
                <a:tab pos="687488" algn="l"/>
                <a:tab pos="1374976" algn="l"/>
                <a:tab pos="2062463" algn="l"/>
                <a:tab pos="2749951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687488" algn="l"/>
                <a:tab pos="1374976" algn="l"/>
                <a:tab pos="2062463" algn="l"/>
                <a:tab pos="2749951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687488" algn="l"/>
                <a:tab pos="1374976" algn="l"/>
                <a:tab pos="2062463" algn="l"/>
                <a:tab pos="2749951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687488" algn="l"/>
                <a:tab pos="1374976" algn="l"/>
                <a:tab pos="2062463" algn="l"/>
                <a:tab pos="2749951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687488" algn="l"/>
                <a:tab pos="1374976" algn="l"/>
                <a:tab pos="2062463" algn="l"/>
                <a:tab pos="2749951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388116" indent="-217101" defTabSz="42666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87488" algn="l"/>
                <a:tab pos="1374976" algn="l"/>
                <a:tab pos="2062463" algn="l"/>
                <a:tab pos="2749951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822318" indent="-217101" defTabSz="42666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87488" algn="l"/>
                <a:tab pos="1374976" algn="l"/>
                <a:tab pos="2062463" algn="l"/>
                <a:tab pos="2749951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256521" indent="-217101" defTabSz="42666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87488" algn="l"/>
                <a:tab pos="1374976" algn="l"/>
                <a:tab pos="2062463" algn="l"/>
                <a:tab pos="2749951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690724" indent="-217101" defTabSz="426665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687488" algn="l"/>
                <a:tab pos="1374976" algn="l"/>
                <a:tab pos="2062463" algn="l"/>
                <a:tab pos="2749951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fld id="{252F1ED9-E212-46B8-98E0-7AF87679737C}" type="slidenum">
              <a:rPr lang="en-IE" altLang="de-DE" smtClean="0">
                <a:solidFill>
                  <a:srgbClr val="000000"/>
                </a:solidFill>
                <a:latin typeface="Times New Roman" pitchFamily="16" charset="0"/>
              </a:rPr>
              <a:pPr eaLnBrk="1"/>
              <a:t>23</a:t>
            </a:fld>
            <a:endParaRPr lang="en-IE" altLang="de-DE" smtClean="0">
              <a:solidFill>
                <a:srgbClr val="000000"/>
              </a:solidFill>
              <a:latin typeface="Times New Roman" pitchFamily="16" charset="0"/>
            </a:endParaRPr>
          </a:p>
        </p:txBody>
      </p:sp>
      <p:sp>
        <p:nvSpPr>
          <p:cNvPr id="2560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77875"/>
            <a:ext cx="5114925" cy="38369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560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09632" y="4861252"/>
            <a:ext cx="5680036" cy="4605955"/>
          </a:xfr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de-DE" smtClean="0"/>
          </a:p>
        </p:txBody>
      </p:sp>
    </p:spTree>
    <p:extLst>
      <p:ext uri="{BB962C8B-B14F-4D97-AF65-F5344CB8AC3E}">
        <p14:creationId xmlns:p14="http://schemas.microsoft.com/office/powerpoint/2010/main" val="22598761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9C2A9D-B511-48A4-AEAF-D9903AD90E8C}" type="slidenum">
              <a:rPr lang="de-DE" altLang="en-US"/>
              <a:pPr/>
              <a:t>25</a:t>
            </a:fld>
            <a:endParaRPr lang="de-DE" altLang="en-US"/>
          </a:p>
        </p:txBody>
      </p:sp>
      <p:sp>
        <p:nvSpPr>
          <p:cNvPr id="827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3775" y="768350"/>
            <a:ext cx="5114925" cy="3836988"/>
          </a:xfrm>
          <a:ln/>
        </p:spPr>
      </p:sp>
      <p:sp>
        <p:nvSpPr>
          <p:cNvPr id="8273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9930" y="4861441"/>
            <a:ext cx="5679440" cy="4605576"/>
          </a:xfrm>
        </p:spPr>
        <p:txBody>
          <a:bodyPr/>
          <a:lstStyle/>
          <a:p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728839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17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8100" y="6324600"/>
            <a:ext cx="914400" cy="290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8179" name="Line 3"/>
          <p:cNvSpPr>
            <a:spLocks noChangeShapeType="1"/>
          </p:cNvSpPr>
          <p:nvPr/>
        </p:nvSpPr>
        <p:spPr bwMode="auto">
          <a:xfrm flipH="1">
            <a:off x="0" y="6553200"/>
            <a:ext cx="7543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8180" name="Line 4"/>
          <p:cNvSpPr>
            <a:spLocks noChangeShapeType="1"/>
          </p:cNvSpPr>
          <p:nvPr/>
        </p:nvSpPr>
        <p:spPr bwMode="auto">
          <a:xfrm>
            <a:off x="8610600" y="6553200"/>
            <a:ext cx="533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7818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84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8182" name="Rectangle 6"/>
          <p:cNvSpPr>
            <a:spLocks noGrp="1" noChangeArrowheads="1"/>
          </p:cNvSpPr>
          <p:nvPr>
            <p:ph type="dt" sz="quarter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de-DE" altLang="en-US"/>
              <a:t>Martin Winkler</a:t>
            </a:r>
          </a:p>
        </p:txBody>
      </p:sp>
      <p:sp>
        <p:nvSpPr>
          <p:cNvPr id="178183" name="Rectangle 7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de-DE" altLang="en-US"/>
              <a:t>EMAC GSI, Oct. 1, 2003</a:t>
            </a:r>
          </a:p>
        </p:txBody>
      </p:sp>
      <p:sp>
        <p:nvSpPr>
          <p:cNvPr id="178184" name="Rectangle 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altLang="en-US" noProof="0" smtClean="0"/>
              <a:t>Klicken Sie, um das Titelformat zu bearbeiten</a:t>
            </a:r>
          </a:p>
        </p:txBody>
      </p:sp>
      <p:sp>
        <p:nvSpPr>
          <p:cNvPr id="178185" name="Rectangle 9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1371600" y="3886200"/>
            <a:ext cx="64008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de-DE" altLang="en-US" noProof="0" smtClean="0"/>
              <a:t>Klicken Sie, um das Format des Untertitelmasters zu bearbeiten</a:t>
            </a:r>
          </a:p>
        </p:txBody>
      </p:sp>
      <p:sp>
        <p:nvSpPr>
          <p:cNvPr id="17818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DD03E68A-8A95-472A-9AF2-729D1D9B2A4F}" type="slidenum">
              <a:rPr lang="de-DE" altLang="en-US"/>
              <a:pPr/>
              <a:t>‹#›</a:t>
            </a:fld>
            <a:endParaRPr lang="de-DE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Martin Winkler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EMAC GSI, Oct. 1, 2003</a:t>
            </a:r>
          </a:p>
        </p:txBody>
      </p:sp>
    </p:spTree>
    <p:extLst>
      <p:ext uri="{BB962C8B-B14F-4D97-AF65-F5344CB8AC3E}">
        <p14:creationId xmlns:p14="http://schemas.microsoft.com/office/powerpoint/2010/main" val="1241292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1261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Martin Winkler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EMAC GSI, Oct. 1, 2003</a:t>
            </a:r>
          </a:p>
        </p:txBody>
      </p:sp>
    </p:spTree>
    <p:extLst>
      <p:ext uri="{BB962C8B-B14F-4D97-AF65-F5344CB8AC3E}">
        <p14:creationId xmlns:p14="http://schemas.microsoft.com/office/powerpoint/2010/main" val="1119570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47700" y="64008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de-DE" altLang="en-US"/>
              <a:t>Martin Winkler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4008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de-DE" altLang="en-US"/>
              <a:t>EMAC GSI, Oct. 1, 2003</a:t>
            </a:r>
          </a:p>
        </p:txBody>
      </p:sp>
    </p:spTree>
    <p:extLst>
      <p:ext uri="{BB962C8B-B14F-4D97-AF65-F5344CB8AC3E}">
        <p14:creationId xmlns:p14="http://schemas.microsoft.com/office/powerpoint/2010/main" val="2142813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Martin Winkler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EMAC GSI, Oct. 1, 2003</a:t>
            </a:r>
          </a:p>
        </p:txBody>
      </p:sp>
    </p:spTree>
    <p:extLst>
      <p:ext uri="{BB962C8B-B14F-4D97-AF65-F5344CB8AC3E}">
        <p14:creationId xmlns:p14="http://schemas.microsoft.com/office/powerpoint/2010/main" val="10760783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Martin Winkler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EMAC GSI, Oct. 1, 2003</a:t>
            </a:r>
          </a:p>
        </p:txBody>
      </p:sp>
    </p:spTree>
    <p:extLst>
      <p:ext uri="{BB962C8B-B14F-4D97-AF65-F5344CB8AC3E}">
        <p14:creationId xmlns:p14="http://schemas.microsoft.com/office/powerpoint/2010/main" val="3039018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Martin Winkler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EMAC GSI, Oct. 1, 2003</a:t>
            </a:r>
          </a:p>
        </p:txBody>
      </p:sp>
    </p:spTree>
    <p:extLst>
      <p:ext uri="{BB962C8B-B14F-4D97-AF65-F5344CB8AC3E}">
        <p14:creationId xmlns:p14="http://schemas.microsoft.com/office/powerpoint/2010/main" val="1189941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Martin Winkler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EMAC GSI, Oct. 1, 2003</a:t>
            </a:r>
          </a:p>
        </p:txBody>
      </p:sp>
    </p:spTree>
    <p:extLst>
      <p:ext uri="{BB962C8B-B14F-4D97-AF65-F5344CB8AC3E}">
        <p14:creationId xmlns:p14="http://schemas.microsoft.com/office/powerpoint/2010/main" val="11792695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Martin Winkler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EMAC GSI, Oct. 1, 2003</a:t>
            </a:r>
          </a:p>
        </p:txBody>
      </p:sp>
    </p:spTree>
    <p:extLst>
      <p:ext uri="{BB962C8B-B14F-4D97-AF65-F5344CB8AC3E}">
        <p14:creationId xmlns:p14="http://schemas.microsoft.com/office/powerpoint/2010/main" val="2723184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Martin Winkler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EMAC GSI, Oct. 1, 2003</a:t>
            </a:r>
          </a:p>
        </p:txBody>
      </p:sp>
    </p:spTree>
    <p:extLst>
      <p:ext uri="{BB962C8B-B14F-4D97-AF65-F5344CB8AC3E}">
        <p14:creationId xmlns:p14="http://schemas.microsoft.com/office/powerpoint/2010/main" val="3019393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Martin Winkler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EMAC GSI, Oct. 1, 2003</a:t>
            </a:r>
          </a:p>
        </p:txBody>
      </p:sp>
    </p:spTree>
    <p:extLst>
      <p:ext uri="{BB962C8B-B14F-4D97-AF65-F5344CB8AC3E}">
        <p14:creationId xmlns:p14="http://schemas.microsoft.com/office/powerpoint/2010/main" val="3712813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Martin Winkler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altLang="en-US"/>
              <a:t>EMAC GSI, Oct. 1, 2003</a:t>
            </a:r>
          </a:p>
        </p:txBody>
      </p:sp>
    </p:spTree>
    <p:extLst>
      <p:ext uri="{BB962C8B-B14F-4D97-AF65-F5344CB8AC3E}">
        <p14:creationId xmlns:p14="http://schemas.microsoft.com/office/powerpoint/2010/main" val="2925253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154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84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7155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47700" y="64008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r>
              <a:rPr lang="de-DE" altLang="en-US"/>
              <a:t>Martin Winkler</a:t>
            </a:r>
          </a:p>
        </p:txBody>
      </p:sp>
      <p:sp>
        <p:nvSpPr>
          <p:cNvPr id="177156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r>
              <a:rPr lang="de-DE" altLang="en-US"/>
              <a:t>EMAC GSI, Oct. 1, 2003</a:t>
            </a:r>
          </a:p>
        </p:txBody>
      </p:sp>
      <p:sp>
        <p:nvSpPr>
          <p:cNvPr id="17715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Klicken Sie, um das Titelformat zu bearbeiten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80" r:id="rId12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jpeg"/><Relationship Id="rId4" Type="http://schemas.openxmlformats.org/officeDocument/2006/relationships/image" Target="../media/image27.tif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4.png"/><Relationship Id="rId18" Type="http://schemas.openxmlformats.org/officeDocument/2006/relationships/image" Target="../media/image59.emf"/><Relationship Id="rId3" Type="http://schemas.openxmlformats.org/officeDocument/2006/relationships/image" Target="../media/image44.png"/><Relationship Id="rId21" Type="http://schemas.openxmlformats.org/officeDocument/2006/relationships/image" Target="../media/image62.png"/><Relationship Id="rId7" Type="http://schemas.openxmlformats.org/officeDocument/2006/relationships/image" Target="../media/image48.png"/><Relationship Id="rId12" Type="http://schemas.openxmlformats.org/officeDocument/2006/relationships/image" Target="../media/image53.png"/><Relationship Id="rId17" Type="http://schemas.openxmlformats.org/officeDocument/2006/relationships/image" Target="../media/image58.emf"/><Relationship Id="rId2" Type="http://schemas.openxmlformats.org/officeDocument/2006/relationships/image" Target="../media/image43.png"/><Relationship Id="rId16" Type="http://schemas.openxmlformats.org/officeDocument/2006/relationships/image" Target="../media/image57.emf"/><Relationship Id="rId20" Type="http://schemas.openxmlformats.org/officeDocument/2006/relationships/image" Target="../media/image6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11" Type="http://schemas.openxmlformats.org/officeDocument/2006/relationships/image" Target="../media/image52.png"/><Relationship Id="rId5" Type="http://schemas.openxmlformats.org/officeDocument/2006/relationships/image" Target="../media/image46.png"/><Relationship Id="rId15" Type="http://schemas.openxmlformats.org/officeDocument/2006/relationships/image" Target="../media/image56.png"/><Relationship Id="rId10" Type="http://schemas.openxmlformats.org/officeDocument/2006/relationships/image" Target="../media/image51.png"/><Relationship Id="rId19" Type="http://schemas.openxmlformats.org/officeDocument/2006/relationships/image" Target="../media/image60.emf"/><Relationship Id="rId4" Type="http://schemas.openxmlformats.org/officeDocument/2006/relationships/image" Target="../media/image45.png"/><Relationship Id="rId9" Type="http://schemas.openxmlformats.org/officeDocument/2006/relationships/image" Target="../media/image50.png"/><Relationship Id="rId14" Type="http://schemas.openxmlformats.org/officeDocument/2006/relationships/image" Target="../media/image5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72.png"/><Relationship Id="rId4" Type="http://schemas.openxmlformats.org/officeDocument/2006/relationships/image" Target="../media/image7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7" Type="http://schemas.openxmlformats.org/officeDocument/2006/relationships/image" Target="../media/image8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9.jpe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5.png"/><Relationship Id="rId4" Type="http://schemas.openxmlformats.org/officeDocument/2006/relationships/image" Target="../media/image8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7" Type="http://schemas.openxmlformats.org/officeDocument/2006/relationships/image" Target="../media/image92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0.png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55613" y="1090613"/>
            <a:ext cx="7967662" cy="2090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de-DE" sz="3200" dirty="0"/>
              <a:t>Material Testing Demands by </a:t>
            </a:r>
            <a:r>
              <a:rPr lang="en-US" altLang="de-DE" sz="3200" dirty="0" smtClean="0"/>
              <a:t/>
            </a:r>
            <a:br>
              <a:rPr lang="en-US" altLang="de-DE" sz="3200" dirty="0" smtClean="0"/>
            </a:br>
            <a:r>
              <a:rPr lang="en-US" altLang="de-DE" sz="3200" dirty="0" smtClean="0"/>
              <a:t>Heavy-Ion </a:t>
            </a:r>
            <a:r>
              <a:rPr lang="en-US" altLang="de-DE" sz="3200" dirty="0"/>
              <a:t>Pulsed </a:t>
            </a:r>
            <a:r>
              <a:rPr lang="en-US" altLang="de-DE" sz="3200" dirty="0" smtClean="0"/>
              <a:t>Beams – b</a:t>
            </a:r>
            <a:r>
              <a:rPr lang="de-DE" altLang="de-DE" sz="3200" dirty="0" smtClean="0"/>
              <a:t>y </a:t>
            </a:r>
            <a:r>
              <a:rPr lang="en-US" altLang="de-DE" sz="3200" dirty="0" smtClean="0"/>
              <a:t>FAIR</a:t>
            </a:r>
            <a:endParaRPr lang="en-US" altLang="de-DE" sz="900" dirty="0"/>
          </a:p>
          <a:p>
            <a:pPr algn="ctr"/>
            <a:r>
              <a:rPr lang="en-US" altLang="de-DE" sz="1800" b="0" dirty="0">
                <a:solidFill>
                  <a:schemeClr val="tx2"/>
                </a:solidFill>
              </a:rPr>
              <a:t>Helmut Weick, </a:t>
            </a:r>
            <a:r>
              <a:rPr lang="en-US" altLang="de-DE" sz="1800" b="0" dirty="0" smtClean="0">
                <a:solidFill>
                  <a:schemeClr val="tx2"/>
                </a:solidFill>
              </a:rPr>
              <a:t>GSI </a:t>
            </a:r>
            <a:r>
              <a:rPr lang="en-US" altLang="de-DE" sz="1800" b="0" dirty="0" err="1">
                <a:solidFill>
                  <a:schemeClr val="tx2"/>
                </a:solidFill>
              </a:rPr>
              <a:t>H</a:t>
            </a:r>
            <a:r>
              <a:rPr lang="en-US" altLang="de-DE" sz="1800" b="0" dirty="0" err="1" smtClean="0">
                <a:solidFill>
                  <a:schemeClr val="tx2"/>
                </a:solidFill>
              </a:rPr>
              <a:t>elmholtzzentrum</a:t>
            </a:r>
            <a:endParaRPr lang="en-US" altLang="de-DE" sz="1800" b="0" dirty="0">
              <a:solidFill>
                <a:schemeClr val="tx2"/>
              </a:solidFill>
            </a:endParaRPr>
          </a:p>
          <a:p>
            <a:pPr algn="ctr"/>
            <a:r>
              <a:rPr lang="en-US" altLang="de-DE" sz="1800" b="0" dirty="0" err="1" smtClean="0">
                <a:solidFill>
                  <a:schemeClr val="tx2"/>
                </a:solidFill>
              </a:rPr>
              <a:t>HiRadMat</a:t>
            </a:r>
            <a:r>
              <a:rPr lang="en-US" altLang="de-DE" sz="1800" b="0" dirty="0" smtClean="0">
                <a:solidFill>
                  <a:schemeClr val="tx2"/>
                </a:solidFill>
              </a:rPr>
              <a:t> workshop, 11.07.2019</a:t>
            </a:r>
            <a:endParaRPr lang="en-US" altLang="de-DE" sz="1800" b="0" dirty="0">
              <a:solidFill>
                <a:schemeClr val="tx2"/>
              </a:solidFill>
            </a:endParaRPr>
          </a:p>
        </p:txBody>
      </p:sp>
      <p:sp>
        <p:nvSpPr>
          <p:cNvPr id="3076" name="Rectangle 5"/>
          <p:cNvSpPr>
            <a:spLocks noChangeArrowheads="1"/>
          </p:cNvSpPr>
          <p:nvPr/>
        </p:nvSpPr>
        <p:spPr bwMode="auto">
          <a:xfrm>
            <a:off x="0" y="55563"/>
            <a:ext cx="9144000" cy="1100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GB" altLang="de-DE">
              <a:latin typeface="Times New Roman" pitchFamily="18" charset="0"/>
            </a:endParaRPr>
          </a:p>
        </p:txBody>
      </p:sp>
      <p:sp>
        <p:nvSpPr>
          <p:cNvPr id="3077" name="Rectangle 6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de-DE" altLang="de-DE" dirty="0" smtClean="0"/>
              <a:t> </a:t>
            </a:r>
            <a:endParaRPr lang="en-GB" altLang="de-DE" dirty="0" smtClean="0"/>
          </a:p>
        </p:txBody>
      </p:sp>
      <p:pic>
        <p:nvPicPr>
          <p:cNvPr id="3078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71" t="33469" r="9802" b="23834"/>
          <a:stretch>
            <a:fillRect/>
          </a:stretch>
        </p:blipFill>
        <p:spPr bwMode="auto">
          <a:xfrm>
            <a:off x="8077201" y="6161729"/>
            <a:ext cx="1043050" cy="743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" y="6161088"/>
            <a:ext cx="1603375" cy="527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5" name="Rectangle 4"/>
          <p:cNvSpPr>
            <a:spLocks noChangeArrowheads="1"/>
          </p:cNvSpPr>
          <p:nvPr/>
        </p:nvSpPr>
        <p:spPr bwMode="auto">
          <a:xfrm>
            <a:off x="1902367" y="2897052"/>
            <a:ext cx="6520907" cy="27014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  <a:buClr>
                <a:srgbClr val="FF9933"/>
              </a:buClr>
              <a:buFont typeface="Wingdings" pitchFamily="2" charset="2"/>
              <a:buNone/>
            </a:pPr>
            <a:endParaRPr lang="en-US" altLang="de-DE" sz="2400" dirty="0">
              <a:solidFill>
                <a:schemeClr val="accent2"/>
              </a:solidFill>
            </a:endParaRPr>
          </a:p>
          <a:p>
            <a:pPr eaLnBrk="1" hangingPunct="1">
              <a:spcBef>
                <a:spcPct val="20000"/>
              </a:spcBef>
              <a:buClr>
                <a:srgbClr val="FF9933"/>
              </a:buClr>
              <a:buFont typeface="Wingdings" panose="05000000000000000000" pitchFamily="2" charset="2"/>
              <a:buChar char="§"/>
            </a:pPr>
            <a:r>
              <a:rPr lang="de-DE" altLang="de-DE" sz="2400" dirty="0" smtClean="0">
                <a:solidFill>
                  <a:srgbClr val="0033CC"/>
                </a:solidFill>
              </a:rPr>
              <a:t> In-Flight Rare Ion </a:t>
            </a:r>
            <a:r>
              <a:rPr lang="de-DE" altLang="de-DE" sz="2400" dirty="0" err="1" smtClean="0">
                <a:solidFill>
                  <a:srgbClr val="0033CC"/>
                </a:solidFill>
              </a:rPr>
              <a:t>Production</a:t>
            </a:r>
            <a:endParaRPr lang="de-DE" altLang="de-DE" sz="2400" dirty="0" smtClean="0">
              <a:solidFill>
                <a:srgbClr val="0033CC"/>
              </a:solidFill>
            </a:endParaRPr>
          </a:p>
          <a:p>
            <a:pPr eaLnBrk="1" hangingPunct="1">
              <a:spcBef>
                <a:spcPct val="20000"/>
              </a:spcBef>
              <a:buClr>
                <a:srgbClr val="FF9933"/>
              </a:buClr>
              <a:buFont typeface="Wingdings" panose="05000000000000000000" pitchFamily="2" charset="2"/>
              <a:buChar char="§"/>
            </a:pPr>
            <a:r>
              <a:rPr lang="de-DE" altLang="de-DE" sz="2400" dirty="0">
                <a:solidFill>
                  <a:srgbClr val="0033CC"/>
                </a:solidFill>
              </a:rPr>
              <a:t> </a:t>
            </a:r>
            <a:r>
              <a:rPr lang="de-DE" altLang="de-DE" sz="2400" dirty="0" smtClean="0">
                <a:solidFill>
                  <a:srgbClr val="0033CC"/>
                </a:solidFill>
              </a:rPr>
              <a:t>FAIR / Super-FRS</a:t>
            </a:r>
          </a:p>
          <a:p>
            <a:pPr eaLnBrk="1" hangingPunct="1">
              <a:spcBef>
                <a:spcPct val="20000"/>
              </a:spcBef>
              <a:buClr>
                <a:srgbClr val="FF9933"/>
              </a:buClr>
              <a:buFont typeface="Wingdings" panose="05000000000000000000" pitchFamily="2" charset="2"/>
              <a:buChar char="§"/>
            </a:pPr>
            <a:r>
              <a:rPr lang="de-DE" altLang="de-DE" sz="2400" dirty="0">
                <a:solidFill>
                  <a:srgbClr val="0033CC"/>
                </a:solidFill>
              </a:rPr>
              <a:t> </a:t>
            </a:r>
            <a:r>
              <a:rPr lang="de-DE" altLang="de-DE" sz="2400" dirty="0" smtClean="0">
                <a:solidFill>
                  <a:srgbClr val="0033CC"/>
                </a:solidFill>
              </a:rPr>
              <a:t>Beam Power </a:t>
            </a:r>
            <a:r>
              <a:rPr lang="de-DE" altLang="de-DE" sz="2400" dirty="0" err="1" smtClean="0">
                <a:solidFill>
                  <a:srgbClr val="0033CC"/>
                </a:solidFill>
              </a:rPr>
              <a:t>Comparison</a:t>
            </a:r>
            <a:endParaRPr lang="de-DE" altLang="de-DE" sz="2400" dirty="0" smtClean="0">
              <a:solidFill>
                <a:srgbClr val="0033CC"/>
              </a:solidFill>
            </a:endParaRPr>
          </a:p>
          <a:p>
            <a:pPr eaLnBrk="1" hangingPunct="1">
              <a:spcBef>
                <a:spcPct val="20000"/>
              </a:spcBef>
              <a:buClr>
                <a:srgbClr val="FF9933"/>
              </a:buClr>
              <a:buFont typeface="Wingdings" panose="05000000000000000000" pitchFamily="2" charset="2"/>
              <a:buChar char="§"/>
            </a:pPr>
            <a:r>
              <a:rPr lang="de-DE" altLang="de-DE" sz="2400" dirty="0">
                <a:solidFill>
                  <a:srgbClr val="0033CC"/>
                </a:solidFill>
              </a:rPr>
              <a:t> T</a:t>
            </a:r>
            <a:r>
              <a:rPr lang="de-DE" altLang="de-DE" sz="2400" dirty="0" smtClean="0">
                <a:solidFill>
                  <a:srgbClr val="0033CC"/>
                </a:solidFill>
              </a:rPr>
              <a:t>argets </a:t>
            </a:r>
            <a:r>
              <a:rPr lang="de-DE" altLang="de-DE" sz="2400" dirty="0" err="1" smtClean="0">
                <a:solidFill>
                  <a:srgbClr val="0033CC"/>
                </a:solidFill>
              </a:rPr>
              <a:t>and</a:t>
            </a:r>
            <a:r>
              <a:rPr lang="de-DE" altLang="de-DE" sz="2400" dirty="0" smtClean="0">
                <a:solidFill>
                  <a:srgbClr val="0033CC"/>
                </a:solidFill>
              </a:rPr>
              <a:t> Beam Catchers</a:t>
            </a:r>
          </a:p>
          <a:p>
            <a:pPr eaLnBrk="1" hangingPunct="1">
              <a:spcBef>
                <a:spcPct val="20000"/>
              </a:spcBef>
              <a:buClr>
                <a:srgbClr val="FF9933"/>
              </a:buClr>
              <a:buFont typeface="Wingdings" panose="05000000000000000000" pitchFamily="2" charset="2"/>
              <a:buChar char="§"/>
            </a:pPr>
            <a:r>
              <a:rPr lang="de-DE" altLang="de-DE" sz="2400" dirty="0">
                <a:solidFill>
                  <a:srgbClr val="0033CC"/>
                </a:solidFill>
              </a:rPr>
              <a:t> </a:t>
            </a:r>
            <a:r>
              <a:rPr lang="de-DE" altLang="de-DE" sz="2400" dirty="0" smtClean="0">
                <a:solidFill>
                  <a:srgbClr val="0033CC"/>
                </a:solidFill>
              </a:rPr>
              <a:t>Material Tests at GSI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5045" y="6273925"/>
            <a:ext cx="2495550" cy="5193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70568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55613" y="0"/>
            <a:ext cx="7967662" cy="1108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de-DE" sz="3200" dirty="0" smtClean="0"/>
              <a:t>Super-FRS </a:t>
            </a:r>
            <a:br>
              <a:rPr lang="en-US" altLang="de-DE" sz="3200" dirty="0" smtClean="0"/>
            </a:br>
            <a:r>
              <a:rPr lang="en-US" altLang="de-DE" sz="2000" dirty="0" smtClean="0"/>
              <a:t>(Super-Conducting Fragment Separator)</a:t>
            </a:r>
            <a:endParaRPr lang="en-US" altLang="de-DE" sz="2000" dirty="0"/>
          </a:p>
        </p:txBody>
      </p:sp>
      <p:sp>
        <p:nvSpPr>
          <p:cNvPr id="3076" name="Rectangle 5"/>
          <p:cNvSpPr>
            <a:spLocks noChangeArrowheads="1"/>
          </p:cNvSpPr>
          <p:nvPr/>
        </p:nvSpPr>
        <p:spPr bwMode="auto">
          <a:xfrm>
            <a:off x="66675" y="1"/>
            <a:ext cx="9144000" cy="12038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FF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GB" altLang="de-DE">
              <a:latin typeface="Times New Roman" pitchFamily="18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81100"/>
            <a:ext cx="9143117" cy="5588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Arrow Connector 13"/>
          <p:cNvCxnSpPr>
            <a:stCxn id="15" idx="0"/>
          </p:cNvCxnSpPr>
          <p:nvPr/>
        </p:nvCxnSpPr>
        <p:spPr bwMode="auto">
          <a:xfrm flipH="1" flipV="1">
            <a:off x="981076" y="5649662"/>
            <a:ext cx="1780661" cy="375587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 w="222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TextBox 14"/>
          <p:cNvSpPr txBox="1"/>
          <p:nvPr/>
        </p:nvSpPr>
        <p:spPr>
          <a:xfrm>
            <a:off x="2384069" y="6025249"/>
            <a:ext cx="755335" cy="338554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target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 bwMode="auto">
          <a:xfrm flipH="1" flipV="1">
            <a:off x="1876425" y="4819651"/>
            <a:ext cx="1777020" cy="1017804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 w="222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TextBox 16"/>
          <p:cNvSpPr txBox="1"/>
          <p:nvPr/>
        </p:nvSpPr>
        <p:spPr>
          <a:xfrm>
            <a:off x="3377935" y="5837455"/>
            <a:ext cx="1061509" cy="338554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degrader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 flipV="1">
            <a:off x="4038600" y="4819651"/>
            <a:ext cx="600075" cy="1017804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 w="222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TextBox 18"/>
          <p:cNvSpPr txBox="1"/>
          <p:nvPr/>
        </p:nvSpPr>
        <p:spPr>
          <a:xfrm>
            <a:off x="7441460" y="5784926"/>
            <a:ext cx="1713931" cy="369332"/>
          </a:xfrm>
          <a:prstGeom prst="rect">
            <a:avLst/>
          </a:prstGeom>
          <a:solidFill>
            <a:schemeClr val="bg1">
              <a:alpha val="83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B</a:t>
            </a:r>
            <a:r>
              <a:rPr lang="en-US" sz="1800" dirty="0" err="1" smtClean="0">
                <a:latin typeface="Symbol" panose="05050102010706020507" pitchFamily="18" charset="2"/>
              </a:rPr>
              <a:t>r</a:t>
            </a:r>
            <a:r>
              <a:rPr lang="en-US" sz="1800" baseline="-25000" dirty="0" err="1" smtClean="0"/>
              <a:t>max</a:t>
            </a:r>
            <a:r>
              <a:rPr lang="en-US" sz="1800" dirty="0" smtClean="0"/>
              <a:t> = 13 Tm</a:t>
            </a:r>
          </a:p>
        </p:txBody>
      </p:sp>
      <p:cxnSp>
        <p:nvCxnSpPr>
          <p:cNvPr id="28" name="Elbow Connector 27"/>
          <p:cNvCxnSpPr/>
          <p:nvPr/>
        </p:nvCxnSpPr>
        <p:spPr bwMode="auto">
          <a:xfrm>
            <a:off x="2332260" y="3722379"/>
            <a:ext cx="630013" cy="417870"/>
          </a:xfrm>
          <a:prstGeom prst="bentConnector3">
            <a:avLst>
              <a:gd name="adj1" fmla="val 102318"/>
            </a:avLst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 w="34925" cap="flat" cmpd="sng" algn="ctr">
            <a:solidFill>
              <a:srgbClr val="CC66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5" name="TextBox 44"/>
          <p:cNvSpPr txBox="1"/>
          <p:nvPr/>
        </p:nvSpPr>
        <p:spPr>
          <a:xfrm>
            <a:off x="7071" y="6456372"/>
            <a:ext cx="2443298" cy="369332"/>
          </a:xfrm>
          <a:prstGeom prst="rect">
            <a:avLst/>
          </a:prstGeom>
          <a:solidFill>
            <a:schemeClr val="bg1">
              <a:alpha val="92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800" baseline="30000" dirty="0" smtClean="0"/>
              <a:t>238</a:t>
            </a:r>
            <a:r>
              <a:rPr lang="en-US" sz="1800" dirty="0" smtClean="0"/>
              <a:t>U</a:t>
            </a:r>
            <a:r>
              <a:rPr lang="en-US" sz="1800" baseline="30000" dirty="0" smtClean="0"/>
              <a:t>28+</a:t>
            </a:r>
            <a:r>
              <a:rPr lang="en-US" sz="1800" dirty="0" smtClean="0"/>
              <a:t> 0.4-2.7 GeV/u</a:t>
            </a:r>
          </a:p>
        </p:txBody>
      </p:sp>
      <p:cxnSp>
        <p:nvCxnSpPr>
          <p:cNvPr id="3" name="Straight Arrow Connector 2"/>
          <p:cNvCxnSpPr/>
          <p:nvPr/>
        </p:nvCxnSpPr>
        <p:spPr bwMode="auto">
          <a:xfrm>
            <a:off x="7915275" y="5200650"/>
            <a:ext cx="866775" cy="0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TextBox 20"/>
          <p:cNvSpPr txBox="1"/>
          <p:nvPr/>
        </p:nvSpPr>
        <p:spPr>
          <a:xfrm>
            <a:off x="7975473" y="5258061"/>
            <a:ext cx="12538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to </a:t>
            </a:r>
            <a:r>
              <a:rPr lang="en-US" sz="2000" dirty="0" err="1" smtClean="0">
                <a:solidFill>
                  <a:srgbClr val="FF0000"/>
                </a:solidFill>
              </a:rPr>
              <a:t>CRing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7639050" y="3975199"/>
            <a:ext cx="1143000" cy="330101"/>
          </a:xfrm>
          <a:prstGeom prst="rect">
            <a:avLst/>
          </a:prstGeom>
          <a:solidFill>
            <a:schemeClr val="bg1"/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8187690" y="4256738"/>
            <a:ext cx="45719" cy="219075"/>
          </a:xfrm>
          <a:prstGeom prst="rect">
            <a:avLst/>
          </a:prstGeom>
          <a:solidFill>
            <a:srgbClr val="A50021"/>
          </a:solidFill>
          <a:ln w="50800" cap="flat" cmpd="sng" algn="ctr">
            <a:solidFill>
              <a:srgbClr val="339933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517130" y="5536907"/>
            <a:ext cx="131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 smtClean="0"/>
              <a:t>740 </a:t>
            </a:r>
            <a:r>
              <a:rPr lang="de-DE" sz="1800" dirty="0" err="1"/>
              <a:t>M</a:t>
            </a:r>
            <a:r>
              <a:rPr lang="de-DE" sz="1800" dirty="0" err="1" smtClean="0"/>
              <a:t>eV</a:t>
            </a:r>
            <a:r>
              <a:rPr lang="de-DE" sz="1800" dirty="0" smtClean="0"/>
              <a:t>/u</a:t>
            </a:r>
            <a:endParaRPr lang="en-IE" sz="1800" dirty="0"/>
          </a:p>
        </p:txBody>
      </p:sp>
      <p:sp>
        <p:nvSpPr>
          <p:cNvPr id="24" name="TextBox 23"/>
          <p:cNvSpPr txBox="1"/>
          <p:nvPr/>
        </p:nvSpPr>
        <p:spPr>
          <a:xfrm>
            <a:off x="7354511" y="1289690"/>
            <a:ext cx="1649811" cy="646331"/>
          </a:xfrm>
          <a:prstGeom prst="rect">
            <a:avLst/>
          </a:prstGeom>
          <a:solidFill>
            <a:schemeClr val="bg1">
              <a:alpha val="83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B</a:t>
            </a:r>
            <a:r>
              <a:rPr lang="en-US" sz="1800" dirty="0" err="1" smtClean="0">
                <a:latin typeface="Symbol" panose="05050102010706020507" pitchFamily="18" charset="2"/>
              </a:rPr>
              <a:t>r</a:t>
            </a:r>
            <a:r>
              <a:rPr lang="en-US" sz="1800" baseline="-25000" dirty="0" err="1" smtClean="0"/>
              <a:t>max</a:t>
            </a:r>
            <a:r>
              <a:rPr lang="en-US" sz="1800" dirty="0" smtClean="0"/>
              <a:t> =  7 Tm</a:t>
            </a:r>
          </a:p>
          <a:p>
            <a:r>
              <a:rPr lang="en-US" sz="1800" dirty="0" smtClean="0"/>
              <a:t>~ 300 MeV/u</a:t>
            </a:r>
            <a:endParaRPr lang="en-US" sz="1800" dirty="0"/>
          </a:p>
        </p:txBody>
      </p:sp>
      <p:sp>
        <p:nvSpPr>
          <p:cNvPr id="25" name="TextBox 24"/>
          <p:cNvSpPr txBox="1"/>
          <p:nvPr/>
        </p:nvSpPr>
        <p:spPr>
          <a:xfrm>
            <a:off x="4338637" y="5117481"/>
            <a:ext cx="1713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 smtClean="0"/>
              <a:t>B</a:t>
            </a:r>
            <a:r>
              <a:rPr lang="en-US" sz="1800" dirty="0" err="1" smtClean="0">
                <a:latin typeface="Symbol" panose="05050102010706020507" pitchFamily="18" charset="2"/>
              </a:rPr>
              <a:t>r</a:t>
            </a:r>
            <a:r>
              <a:rPr lang="en-US" sz="1800" baseline="-25000" dirty="0" err="1" smtClean="0"/>
              <a:t>max</a:t>
            </a:r>
            <a:r>
              <a:rPr lang="en-US" sz="1800" dirty="0" smtClean="0"/>
              <a:t> = 20 Tm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446701" y="3488321"/>
            <a:ext cx="12955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A50021"/>
                </a:solidFill>
              </a:rPr>
              <a:t>main </a:t>
            </a:r>
            <a:r>
              <a:rPr lang="en-US" sz="2000" dirty="0" err="1" smtClean="0">
                <a:solidFill>
                  <a:srgbClr val="A50021"/>
                </a:solidFill>
              </a:rPr>
              <a:t>sep</a:t>
            </a:r>
            <a:endParaRPr lang="en-US" sz="2000" dirty="0" smtClean="0">
              <a:solidFill>
                <a:srgbClr val="A50021"/>
              </a:solidFill>
            </a:endParaRPr>
          </a:p>
        </p:txBody>
      </p:sp>
      <p:cxnSp>
        <p:nvCxnSpPr>
          <p:cNvPr id="35" name="Elbow Connector 34"/>
          <p:cNvCxnSpPr/>
          <p:nvPr/>
        </p:nvCxnSpPr>
        <p:spPr bwMode="auto">
          <a:xfrm>
            <a:off x="4834962" y="3696984"/>
            <a:ext cx="2255447" cy="608316"/>
          </a:xfrm>
          <a:prstGeom prst="bentConnector3">
            <a:avLst>
              <a:gd name="adj1" fmla="val 99664"/>
            </a:avLst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 w="34925" cap="flat" cmpd="sng" algn="ctr">
            <a:solidFill>
              <a:srgbClr val="A5002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7" name="Elbow Connector 36"/>
          <p:cNvCxnSpPr/>
          <p:nvPr/>
        </p:nvCxnSpPr>
        <p:spPr bwMode="auto">
          <a:xfrm rot="5400000" flipH="1" flipV="1">
            <a:off x="2937428" y="3796192"/>
            <a:ext cx="504331" cy="328786"/>
          </a:xfrm>
          <a:prstGeom prst="bentConnector3">
            <a:avLst>
              <a:gd name="adj1" fmla="val 95327"/>
            </a:avLst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 w="34925" cap="flat" cmpd="sng" algn="ctr">
            <a:solidFill>
              <a:srgbClr val="A5002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2746126" y="6641038"/>
            <a:ext cx="6258196" cy="0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 w="31750" cap="flat" cmpd="sng" algn="ctr">
            <a:solidFill>
              <a:srgbClr val="A50021"/>
            </a:solidFill>
            <a:prstDash val="solid"/>
            <a:round/>
            <a:headEnd type="arrow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" name="TextBox 22"/>
          <p:cNvSpPr txBox="1"/>
          <p:nvPr/>
        </p:nvSpPr>
        <p:spPr>
          <a:xfrm>
            <a:off x="5380374" y="6478250"/>
            <a:ext cx="70884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sz="1600" dirty="0" smtClean="0">
                <a:solidFill>
                  <a:srgbClr val="C00000"/>
                </a:solidFill>
              </a:rPr>
              <a:t>200m</a:t>
            </a:r>
            <a:endParaRPr lang="en-IE" sz="1600" dirty="0">
              <a:solidFill>
                <a:srgbClr val="C00000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2772455" y="1300087"/>
            <a:ext cx="2134946" cy="1894912"/>
            <a:chOff x="3200023" y="1011643"/>
            <a:chExt cx="2134946" cy="1894912"/>
          </a:xfrm>
        </p:grpSpPr>
        <p:sp>
          <p:nvSpPr>
            <p:cNvPr id="12" name="Rectangle 11"/>
            <p:cNvSpPr/>
            <p:nvPr/>
          </p:nvSpPr>
          <p:spPr bwMode="auto">
            <a:xfrm>
              <a:off x="3497135" y="1184210"/>
              <a:ext cx="1825027" cy="571397"/>
            </a:xfrm>
            <a:prstGeom prst="rect">
              <a:avLst/>
            </a:prstGeom>
            <a:solidFill>
              <a:schemeClr val="bg1"/>
            </a:solidFill>
            <a:ln w="508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pic>
          <p:nvPicPr>
            <p:cNvPr id="29" name="Grafik 1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942" r="16946"/>
            <a:stretch/>
          </p:blipFill>
          <p:spPr>
            <a:xfrm>
              <a:off x="3200023" y="1011643"/>
              <a:ext cx="2134946" cy="1764307"/>
            </a:xfrm>
            <a:prstGeom prst="rect">
              <a:avLst/>
            </a:prstGeom>
          </p:spPr>
        </p:pic>
        <p:sp>
          <p:nvSpPr>
            <p:cNvPr id="30" name="Textfeld 8"/>
            <p:cNvSpPr txBox="1"/>
            <p:nvPr/>
          </p:nvSpPr>
          <p:spPr>
            <a:xfrm rot="20669873">
              <a:off x="4227243" y="1805048"/>
              <a:ext cx="558593" cy="338554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t">
              <a:spAutoFit/>
            </a:bodyPr>
            <a:lstStyle/>
            <a:p>
              <a:pPr algn="l"/>
              <a:r>
                <a:rPr lang="de-DE" sz="1600" b="1" dirty="0" smtClean="0">
                  <a:solidFill>
                    <a:srgbClr val="FF0000"/>
                  </a:solidFill>
                </a:rPr>
                <a:t>7 m</a:t>
              </a:r>
            </a:p>
          </p:txBody>
        </p:sp>
        <p:cxnSp>
          <p:nvCxnSpPr>
            <p:cNvPr id="31" name="Gerade Verbindung mit Pfeil 7"/>
            <p:cNvCxnSpPr/>
            <p:nvPr/>
          </p:nvCxnSpPr>
          <p:spPr>
            <a:xfrm flipV="1">
              <a:off x="3333395" y="1599138"/>
              <a:ext cx="1943810" cy="576594"/>
            </a:xfrm>
            <a:prstGeom prst="straightConnector1">
              <a:avLst/>
            </a:prstGeom>
            <a:ln w="25400">
              <a:solidFill>
                <a:srgbClr val="FF0000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 rot="20651271">
              <a:off x="3336745" y="2568001"/>
              <a:ext cx="178286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600" dirty="0" smtClean="0"/>
                <a:t>33 SC </a:t>
              </a:r>
              <a:r>
                <a:rPr lang="de-DE" sz="1600" dirty="0" err="1" smtClean="0"/>
                <a:t>multiplets</a:t>
              </a:r>
              <a:endParaRPr lang="de-DE" sz="1600" dirty="0"/>
            </a:p>
          </p:txBody>
        </p:sp>
      </p:grpSp>
      <p:pic>
        <p:nvPicPr>
          <p:cNvPr id="38" name="Picture 3" descr="01_210611_kl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25" y="1209260"/>
            <a:ext cx="2272318" cy="2259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Text Box 25"/>
          <p:cNvSpPr txBox="1">
            <a:spLocks noChangeArrowheads="1"/>
          </p:cNvSpPr>
          <p:nvPr/>
        </p:nvSpPr>
        <p:spPr bwMode="auto">
          <a:xfrm>
            <a:off x="567857" y="3220923"/>
            <a:ext cx="190062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de-DE" altLang="de-DE" sz="1400" dirty="0" err="1" smtClean="0">
                <a:solidFill>
                  <a:srgbClr val="FF0000"/>
                </a:solidFill>
              </a:rPr>
              <a:t>rad</a:t>
            </a:r>
            <a:r>
              <a:rPr lang="de-DE" altLang="de-DE" sz="1400" dirty="0" smtClean="0">
                <a:solidFill>
                  <a:srgbClr val="FF0000"/>
                </a:solidFill>
              </a:rPr>
              <a:t>. </a:t>
            </a:r>
            <a:r>
              <a:rPr lang="de-DE" altLang="de-DE" sz="1400" dirty="0" err="1" smtClean="0">
                <a:solidFill>
                  <a:srgbClr val="FF0000"/>
                </a:solidFill>
              </a:rPr>
              <a:t>hard</a:t>
            </a:r>
            <a:r>
              <a:rPr lang="de-DE" altLang="de-DE" sz="1400" dirty="0" smtClean="0">
                <a:solidFill>
                  <a:srgbClr val="FF0000"/>
                </a:solidFill>
              </a:rPr>
              <a:t> </a:t>
            </a:r>
            <a:r>
              <a:rPr lang="de-DE" altLang="de-DE" sz="1400" dirty="0" err="1" smtClean="0">
                <a:solidFill>
                  <a:srgbClr val="FF0000"/>
                </a:solidFill>
              </a:rPr>
              <a:t>dipole</a:t>
            </a:r>
            <a:r>
              <a:rPr lang="de-DE" altLang="de-DE" sz="1400" dirty="0" smtClean="0">
                <a:solidFill>
                  <a:srgbClr val="FF0000"/>
                </a:solidFill>
              </a:rPr>
              <a:t> 95 </a:t>
            </a:r>
            <a:r>
              <a:rPr lang="de-DE" altLang="de-DE" sz="1400" dirty="0">
                <a:solidFill>
                  <a:srgbClr val="FF0000"/>
                </a:solidFill>
              </a:rPr>
              <a:t>t</a:t>
            </a:r>
          </a:p>
        </p:txBody>
      </p:sp>
      <p:cxnSp>
        <p:nvCxnSpPr>
          <p:cNvPr id="3075" name="Elbow Connector 3074"/>
          <p:cNvCxnSpPr/>
          <p:nvPr/>
        </p:nvCxnSpPr>
        <p:spPr bwMode="auto">
          <a:xfrm rot="5400000" flipH="1" flipV="1">
            <a:off x="269018" y="4437191"/>
            <a:ext cx="1751772" cy="365760"/>
          </a:xfrm>
          <a:prstGeom prst="bentConnector3">
            <a:avLst>
              <a:gd name="adj1" fmla="val 99771"/>
            </a:avLst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 w="34925" cap="flat" cmpd="sng" algn="ctr">
            <a:solidFill>
              <a:srgbClr val="CC66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" name="TextBox 5"/>
          <p:cNvSpPr txBox="1"/>
          <p:nvPr/>
        </p:nvSpPr>
        <p:spPr>
          <a:xfrm>
            <a:off x="1340300" y="3508364"/>
            <a:ext cx="10262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CC6600"/>
                </a:solidFill>
              </a:rPr>
              <a:t>presep</a:t>
            </a:r>
            <a:endParaRPr lang="en-US" sz="2000" dirty="0" smtClean="0">
              <a:solidFill>
                <a:srgbClr val="CC66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34948" y="1179546"/>
            <a:ext cx="2048935" cy="2334626"/>
          </a:xfrm>
          <a:prstGeom prst="rect">
            <a:avLst/>
          </a:prstGeom>
        </p:spPr>
      </p:pic>
      <p:sp>
        <p:nvSpPr>
          <p:cNvPr id="48" name="Text Box 25"/>
          <p:cNvSpPr txBox="1">
            <a:spLocks noChangeArrowheads="1"/>
          </p:cNvSpPr>
          <p:nvPr/>
        </p:nvSpPr>
        <p:spPr bwMode="auto">
          <a:xfrm>
            <a:off x="3512265" y="3260947"/>
            <a:ext cx="1642665" cy="307777"/>
          </a:xfrm>
          <a:prstGeom prst="rect">
            <a:avLst/>
          </a:prstGeom>
          <a:solidFill>
            <a:schemeClr val="bg1">
              <a:lumMod val="75000"/>
              <a:alpha val="78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r>
              <a:rPr lang="de-DE" altLang="de-DE" sz="1400" dirty="0" smtClean="0">
                <a:solidFill>
                  <a:srgbClr val="FF0000"/>
                </a:solidFill>
              </a:rPr>
              <a:t>33 SC </a:t>
            </a:r>
            <a:r>
              <a:rPr lang="de-DE" altLang="de-DE" sz="1400" dirty="0" err="1" smtClean="0">
                <a:solidFill>
                  <a:srgbClr val="FF0000"/>
                </a:solidFill>
              </a:rPr>
              <a:t>multiplets</a:t>
            </a:r>
            <a:endParaRPr lang="de-DE" altLang="de-DE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88462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026" name="Rectangle 2"/>
          <p:cNvSpPr>
            <a:spLocks noChangeArrowheads="1"/>
          </p:cNvSpPr>
          <p:nvPr/>
        </p:nvSpPr>
        <p:spPr bwMode="auto">
          <a:xfrm>
            <a:off x="1230313" y="78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FF00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1025027" name="Rectangle 3"/>
          <p:cNvSpPr>
            <a:spLocks noGrp="1" noChangeArrowheads="1"/>
          </p:cNvSpPr>
          <p:nvPr>
            <p:ph type="title" sz="quarter"/>
          </p:nvPr>
        </p:nvSpPr>
        <p:spPr>
          <a:xfrm>
            <a:off x="0" y="0"/>
            <a:ext cx="8524875" cy="1143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50800" cap="flat" cmpd="sng">
                <a:solidFill>
                  <a:srgbClr val="FF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/>
          <a:lstStyle/>
          <a:p>
            <a:r>
              <a:rPr lang="de-DE" altLang="en-US"/>
              <a:t>Separation</a:t>
            </a:r>
            <a:endParaRPr lang="de-DE" altLang="en-US" sz="1600"/>
          </a:p>
        </p:txBody>
      </p:sp>
      <p:sp>
        <p:nvSpPr>
          <p:cNvPr id="1025028" name="Text Box 4"/>
          <p:cNvSpPr txBox="1">
            <a:spLocks noChangeArrowheads="1"/>
          </p:cNvSpPr>
          <p:nvPr/>
        </p:nvSpPr>
        <p:spPr bwMode="auto">
          <a:xfrm>
            <a:off x="857250" y="1143000"/>
            <a:ext cx="7852127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de-DE" altLang="en-US" sz="2000" dirty="0" smtClean="0"/>
              <a:t>All </a:t>
            </a:r>
            <a:r>
              <a:rPr lang="de-DE" altLang="en-US" sz="2000" dirty="0" err="1" smtClean="0"/>
              <a:t>fission</a:t>
            </a:r>
            <a:r>
              <a:rPr lang="de-DE" altLang="en-US" sz="2000" dirty="0" smtClean="0"/>
              <a:t> </a:t>
            </a:r>
            <a:r>
              <a:rPr lang="de-DE" altLang="en-US" sz="2000" dirty="0" err="1" smtClean="0"/>
              <a:t>fragments</a:t>
            </a:r>
            <a:r>
              <a:rPr lang="de-DE" altLang="en-US" sz="2000" dirty="0" smtClean="0"/>
              <a:t> after </a:t>
            </a:r>
            <a:r>
              <a:rPr lang="de-DE" altLang="en-US" sz="2000" dirty="0" err="1" smtClean="0"/>
              <a:t>target</a:t>
            </a:r>
            <a:r>
              <a:rPr lang="de-DE" altLang="en-US" sz="2000" dirty="0"/>
              <a:t>, 1.5 </a:t>
            </a:r>
            <a:r>
              <a:rPr lang="de-DE" altLang="en-US" sz="2000" dirty="0" err="1"/>
              <a:t>GeV</a:t>
            </a:r>
            <a:r>
              <a:rPr lang="de-DE" altLang="en-US" sz="2000" dirty="0"/>
              <a:t>/u </a:t>
            </a:r>
            <a:r>
              <a:rPr lang="de-DE" altLang="en-US" sz="2000" baseline="30000" dirty="0"/>
              <a:t>238</a:t>
            </a:r>
            <a:r>
              <a:rPr lang="de-DE" altLang="en-US" sz="2000" dirty="0"/>
              <a:t>U --&gt; 4 g/cm</a:t>
            </a:r>
            <a:r>
              <a:rPr lang="de-DE" altLang="en-US" sz="2000" baseline="30000" dirty="0"/>
              <a:t>2</a:t>
            </a:r>
            <a:r>
              <a:rPr lang="de-DE" altLang="en-US" sz="2000" dirty="0"/>
              <a:t>  </a:t>
            </a:r>
            <a:r>
              <a:rPr lang="de-DE" altLang="en-US" sz="2000" baseline="30000" dirty="0"/>
              <a:t>12</a:t>
            </a:r>
            <a:r>
              <a:rPr lang="de-DE" altLang="en-US" sz="2000" dirty="0"/>
              <a:t>C</a:t>
            </a:r>
          </a:p>
        </p:txBody>
      </p:sp>
      <p:pic>
        <p:nvPicPr>
          <p:cNvPr id="1025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825" y="1620838"/>
            <a:ext cx="7258050" cy="5237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5030" name="Line 6"/>
          <p:cNvSpPr>
            <a:spLocks noChangeShapeType="1"/>
          </p:cNvSpPr>
          <p:nvPr/>
        </p:nvSpPr>
        <p:spPr bwMode="auto">
          <a:xfrm flipV="1">
            <a:off x="542925" y="2095500"/>
            <a:ext cx="1323975" cy="9525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/>
          <a:p>
            <a:endParaRPr lang="en-US"/>
          </a:p>
        </p:txBody>
      </p:sp>
      <p:sp>
        <p:nvSpPr>
          <p:cNvPr id="1025031" name="Rectangle 7"/>
          <p:cNvSpPr>
            <a:spLocks noChangeArrowheads="1"/>
          </p:cNvSpPr>
          <p:nvPr/>
        </p:nvSpPr>
        <p:spPr bwMode="auto">
          <a:xfrm>
            <a:off x="1866900" y="1790700"/>
            <a:ext cx="323850" cy="590550"/>
          </a:xfrm>
          <a:prstGeom prst="rect">
            <a:avLst/>
          </a:prstGeom>
          <a:solidFill>
            <a:srgbClr val="33333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025032" name="Text Box 8"/>
          <p:cNvSpPr txBox="1">
            <a:spLocks noChangeArrowheads="1"/>
          </p:cNvSpPr>
          <p:nvPr/>
        </p:nvSpPr>
        <p:spPr bwMode="auto">
          <a:xfrm>
            <a:off x="330200" y="1720850"/>
            <a:ext cx="1498016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de-DE" altLang="en-US" sz="2000" dirty="0" smtClean="0">
                <a:solidFill>
                  <a:srgbClr val="FF0000"/>
                </a:solidFill>
              </a:rPr>
              <a:t>3x10</a:t>
            </a:r>
            <a:r>
              <a:rPr lang="de-DE" altLang="en-US" sz="2000" baseline="30000" dirty="0" smtClean="0">
                <a:solidFill>
                  <a:srgbClr val="FF0000"/>
                </a:solidFill>
              </a:rPr>
              <a:t>11  </a:t>
            </a:r>
            <a:r>
              <a:rPr lang="de-DE" altLang="en-US" sz="2000" dirty="0">
                <a:solidFill>
                  <a:srgbClr val="FF0000"/>
                </a:solidFill>
              </a:rPr>
              <a:t>U/s </a:t>
            </a:r>
          </a:p>
        </p:txBody>
      </p:sp>
      <p:sp>
        <p:nvSpPr>
          <p:cNvPr id="1025033" name="Line 9"/>
          <p:cNvSpPr>
            <a:spLocks noChangeShapeType="1"/>
          </p:cNvSpPr>
          <p:nvPr/>
        </p:nvSpPr>
        <p:spPr bwMode="auto">
          <a:xfrm flipV="1">
            <a:off x="2190750" y="1925638"/>
            <a:ext cx="1171575" cy="165100"/>
          </a:xfrm>
          <a:prstGeom prst="line">
            <a:avLst/>
          </a:prstGeom>
          <a:noFill/>
          <a:ln w="50800">
            <a:solidFill>
              <a:srgbClr val="33CC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/>
          <a:p>
            <a:endParaRPr lang="en-US"/>
          </a:p>
        </p:txBody>
      </p:sp>
      <p:sp>
        <p:nvSpPr>
          <p:cNvPr id="1025034" name="Line 10"/>
          <p:cNvSpPr>
            <a:spLocks noChangeShapeType="1"/>
          </p:cNvSpPr>
          <p:nvPr/>
        </p:nvSpPr>
        <p:spPr bwMode="auto">
          <a:xfrm flipV="1">
            <a:off x="2190750" y="2076450"/>
            <a:ext cx="1171575" cy="28575"/>
          </a:xfrm>
          <a:prstGeom prst="line">
            <a:avLst/>
          </a:prstGeom>
          <a:noFill/>
          <a:ln w="50800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/>
          <a:p>
            <a:endParaRPr lang="en-US"/>
          </a:p>
        </p:txBody>
      </p:sp>
      <p:sp>
        <p:nvSpPr>
          <p:cNvPr id="1025035" name="Line 11"/>
          <p:cNvSpPr>
            <a:spLocks noChangeShapeType="1"/>
          </p:cNvSpPr>
          <p:nvPr/>
        </p:nvSpPr>
        <p:spPr bwMode="auto">
          <a:xfrm>
            <a:off x="2190750" y="2090738"/>
            <a:ext cx="1171575" cy="133350"/>
          </a:xfrm>
          <a:prstGeom prst="line">
            <a:avLst/>
          </a:prstGeom>
          <a:noFill/>
          <a:ln w="50800">
            <a:solidFill>
              <a:srgbClr val="3399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/>
          <a:lstStyle/>
          <a:p>
            <a:endParaRPr lang="en-US"/>
          </a:p>
        </p:txBody>
      </p:sp>
      <p:sp>
        <p:nvSpPr>
          <p:cNvPr id="3" name="Rectangle 2"/>
          <p:cNvSpPr/>
          <p:nvPr/>
        </p:nvSpPr>
        <p:spPr bwMode="auto">
          <a:xfrm>
            <a:off x="7596926" y="3868995"/>
            <a:ext cx="337265" cy="230133"/>
          </a:xfrm>
          <a:prstGeom prst="rect">
            <a:avLst/>
          </a:prstGeom>
          <a:solidFill>
            <a:schemeClr val="bg1"/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7714" y="4055167"/>
            <a:ext cx="356478" cy="2130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 rot="16200000">
            <a:off x="220006" y="4174815"/>
            <a:ext cx="151805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       Protons</a:t>
            </a:r>
            <a:endParaRPr lang="en-US" sz="1800" dirty="0"/>
          </a:p>
        </p:txBody>
      </p:sp>
      <p:sp>
        <p:nvSpPr>
          <p:cNvPr id="15" name="TextBox 14"/>
          <p:cNvSpPr txBox="1"/>
          <p:nvPr/>
        </p:nvSpPr>
        <p:spPr>
          <a:xfrm>
            <a:off x="3940119" y="6536934"/>
            <a:ext cx="119776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/>
              <a:t>Neutrons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9157588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098" name="Rectangle 2"/>
          <p:cNvSpPr>
            <a:spLocks noChangeArrowheads="1"/>
          </p:cNvSpPr>
          <p:nvPr/>
        </p:nvSpPr>
        <p:spPr bwMode="auto">
          <a:xfrm>
            <a:off x="1230313" y="78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FF00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1028099" name="Rectangle 3"/>
          <p:cNvSpPr>
            <a:spLocks noGrp="1" noChangeArrowheads="1"/>
          </p:cNvSpPr>
          <p:nvPr>
            <p:ph type="title" sz="quarter"/>
          </p:nvPr>
        </p:nvSpPr>
        <p:spPr>
          <a:xfrm>
            <a:off x="0" y="0"/>
            <a:ext cx="8524875" cy="1143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50800" cap="flat" cmpd="sng">
                <a:solidFill>
                  <a:srgbClr val="FF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/>
          <a:lstStyle/>
          <a:p>
            <a:r>
              <a:rPr lang="de-DE" altLang="en-US"/>
              <a:t>Separation</a:t>
            </a:r>
            <a:endParaRPr lang="de-DE" altLang="en-US" sz="1600"/>
          </a:p>
        </p:txBody>
      </p:sp>
      <p:sp>
        <p:nvSpPr>
          <p:cNvPr id="1028100" name="Text Box 4"/>
          <p:cNvSpPr txBox="1">
            <a:spLocks noChangeArrowheads="1"/>
          </p:cNvSpPr>
          <p:nvPr/>
        </p:nvSpPr>
        <p:spPr bwMode="auto">
          <a:xfrm>
            <a:off x="2200275" y="1143000"/>
            <a:ext cx="2873200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de-DE" altLang="en-US" sz="2000" dirty="0"/>
              <a:t>Separation </a:t>
            </a:r>
            <a:r>
              <a:rPr lang="de-DE" altLang="en-US" sz="2000" dirty="0" err="1" smtClean="0"/>
              <a:t>only</a:t>
            </a:r>
            <a:r>
              <a:rPr lang="de-DE" altLang="en-US" sz="2000" dirty="0" smtClean="0"/>
              <a:t> </a:t>
            </a:r>
            <a:r>
              <a:rPr lang="de-DE" altLang="en-US" sz="2000" dirty="0" err="1" smtClean="0"/>
              <a:t>by</a:t>
            </a:r>
            <a:r>
              <a:rPr lang="de-DE" altLang="en-US" sz="2000" dirty="0" smtClean="0"/>
              <a:t> </a:t>
            </a:r>
            <a:r>
              <a:rPr lang="de-DE" altLang="en-US" sz="2000" dirty="0" err="1" smtClean="0"/>
              <a:t>B</a:t>
            </a:r>
            <a:r>
              <a:rPr lang="de-DE" altLang="en-US" sz="2000" dirty="0" err="1" smtClean="0">
                <a:latin typeface="Symbol" pitchFamily="18" charset="2"/>
              </a:rPr>
              <a:t>r</a:t>
            </a:r>
            <a:endParaRPr lang="de-DE" altLang="en-US" sz="2000" dirty="0"/>
          </a:p>
        </p:txBody>
      </p:sp>
      <p:pic>
        <p:nvPicPr>
          <p:cNvPr id="102810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825" y="1635125"/>
            <a:ext cx="7215188" cy="5203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8105" name="Text Box 9"/>
          <p:cNvSpPr txBox="1">
            <a:spLocks noChangeArrowheads="1"/>
          </p:cNvSpPr>
          <p:nvPr/>
        </p:nvSpPr>
        <p:spPr bwMode="auto">
          <a:xfrm>
            <a:off x="5538788" y="5948363"/>
            <a:ext cx="152241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de-DE" altLang="en-US" sz="1200">
                <a:solidFill>
                  <a:srgbClr val="FF7C80"/>
                </a:solidFill>
              </a:rPr>
              <a:t>LISE++ Simulation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677633" y="5095875"/>
            <a:ext cx="20409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panose="05050102010706020507" pitchFamily="18" charset="2"/>
              </a:rPr>
              <a:t>S</a:t>
            </a:r>
            <a:r>
              <a:rPr lang="en-US" dirty="0" smtClean="0"/>
              <a:t> = 5x10</a:t>
            </a:r>
            <a:r>
              <a:rPr lang="en-US" baseline="30000" dirty="0" smtClean="0"/>
              <a:t>9</a:t>
            </a:r>
            <a:r>
              <a:rPr lang="en-US" dirty="0" smtClean="0"/>
              <a:t>/s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 bwMode="auto">
          <a:xfrm>
            <a:off x="7596926" y="3900799"/>
            <a:ext cx="337265" cy="230133"/>
          </a:xfrm>
          <a:prstGeom prst="rect">
            <a:avLst/>
          </a:prstGeom>
          <a:solidFill>
            <a:schemeClr val="bg1"/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7714" y="4086971"/>
            <a:ext cx="356478" cy="2130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 rot="16200000">
            <a:off x="236334" y="4174815"/>
            <a:ext cx="151805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       Protons</a:t>
            </a:r>
            <a:endParaRPr lang="en-US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3956447" y="6536934"/>
            <a:ext cx="119776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/>
              <a:t>Neutrons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9596756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050" name="Rectangle 2"/>
          <p:cNvSpPr>
            <a:spLocks noChangeArrowheads="1"/>
          </p:cNvSpPr>
          <p:nvPr/>
        </p:nvSpPr>
        <p:spPr bwMode="auto">
          <a:xfrm>
            <a:off x="1230313" y="78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FF00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1026051" name="Rectangle 3"/>
          <p:cNvSpPr>
            <a:spLocks noGrp="1" noChangeArrowheads="1"/>
          </p:cNvSpPr>
          <p:nvPr>
            <p:ph type="title" sz="quarter"/>
          </p:nvPr>
        </p:nvSpPr>
        <p:spPr>
          <a:xfrm>
            <a:off x="0" y="0"/>
            <a:ext cx="8524875" cy="1143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50800" cap="flat" cmpd="sng">
                <a:solidFill>
                  <a:srgbClr val="FF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/>
          <a:lstStyle/>
          <a:p>
            <a:r>
              <a:rPr lang="de-DE" altLang="en-US"/>
              <a:t>Separation</a:t>
            </a:r>
            <a:endParaRPr lang="de-DE" altLang="en-US" sz="1600"/>
          </a:p>
        </p:txBody>
      </p:sp>
      <p:sp>
        <p:nvSpPr>
          <p:cNvPr id="1026052" name="Text Box 4"/>
          <p:cNvSpPr txBox="1">
            <a:spLocks noChangeArrowheads="1"/>
          </p:cNvSpPr>
          <p:nvPr/>
        </p:nvSpPr>
        <p:spPr bwMode="auto">
          <a:xfrm>
            <a:off x="2200275" y="1143000"/>
            <a:ext cx="5248851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de-DE" altLang="en-US" sz="2000" dirty="0"/>
              <a:t>Separation </a:t>
            </a:r>
            <a:r>
              <a:rPr lang="de-DE" altLang="en-US" sz="2000" dirty="0" smtClean="0"/>
              <a:t>after </a:t>
            </a:r>
            <a:r>
              <a:rPr lang="de-DE" altLang="en-US" sz="2000" dirty="0" err="1" smtClean="0"/>
              <a:t>pre</a:t>
            </a:r>
            <a:r>
              <a:rPr lang="de-DE" altLang="en-US" sz="2000" dirty="0" smtClean="0"/>
              <a:t>-separator (</a:t>
            </a:r>
            <a:r>
              <a:rPr lang="de-DE" altLang="en-US" sz="2000" dirty="0" err="1" smtClean="0"/>
              <a:t>B</a:t>
            </a:r>
            <a:r>
              <a:rPr lang="de-DE" altLang="en-US" sz="2000" dirty="0" err="1" smtClean="0">
                <a:latin typeface="Symbol" pitchFamily="18" charset="2"/>
              </a:rPr>
              <a:t>r</a:t>
            </a:r>
            <a:r>
              <a:rPr lang="de-DE" altLang="en-US" sz="2000" dirty="0" smtClean="0"/>
              <a:t>-</a:t>
            </a:r>
            <a:r>
              <a:rPr lang="de-DE" altLang="en-US" sz="2000" dirty="0" smtClean="0">
                <a:latin typeface="Symbol" pitchFamily="18" charset="2"/>
              </a:rPr>
              <a:t>D</a:t>
            </a:r>
            <a:r>
              <a:rPr lang="de-DE" altLang="en-US" sz="2000" dirty="0" smtClean="0"/>
              <a:t>E-</a:t>
            </a:r>
            <a:r>
              <a:rPr lang="de-DE" altLang="en-US" sz="2000" dirty="0" err="1" smtClean="0"/>
              <a:t>B</a:t>
            </a:r>
            <a:r>
              <a:rPr lang="de-DE" altLang="en-US" sz="2000" dirty="0" err="1" smtClean="0">
                <a:latin typeface="Symbol" pitchFamily="18" charset="2"/>
              </a:rPr>
              <a:t>r</a:t>
            </a:r>
            <a:r>
              <a:rPr lang="de-DE" altLang="en-US" sz="2000" dirty="0"/>
              <a:t>)</a:t>
            </a:r>
          </a:p>
        </p:txBody>
      </p:sp>
      <p:pic>
        <p:nvPicPr>
          <p:cNvPr id="102605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2013" y="1616075"/>
            <a:ext cx="7272337" cy="523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6056" name="Text Box 8"/>
          <p:cNvSpPr txBox="1">
            <a:spLocks noChangeArrowheads="1"/>
          </p:cNvSpPr>
          <p:nvPr/>
        </p:nvSpPr>
        <p:spPr bwMode="auto">
          <a:xfrm>
            <a:off x="5538788" y="5948363"/>
            <a:ext cx="152241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de-DE" altLang="en-US" sz="1200">
                <a:solidFill>
                  <a:srgbClr val="FF7C80"/>
                </a:solidFill>
              </a:rPr>
              <a:t>LISE++ Simulation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7708240" y="3948505"/>
            <a:ext cx="337265" cy="230133"/>
          </a:xfrm>
          <a:prstGeom prst="rect">
            <a:avLst/>
          </a:prstGeom>
          <a:solidFill>
            <a:schemeClr val="bg1"/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9028" y="4134677"/>
            <a:ext cx="356478" cy="2130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677633" y="5095875"/>
            <a:ext cx="20409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panose="05050102010706020507" pitchFamily="18" charset="2"/>
              </a:rPr>
              <a:t>S</a:t>
            </a:r>
            <a:r>
              <a:rPr lang="en-US" dirty="0" smtClean="0"/>
              <a:t> = </a:t>
            </a:r>
            <a:r>
              <a:rPr lang="en-US" dirty="0"/>
              <a:t>3</a:t>
            </a:r>
            <a:r>
              <a:rPr lang="en-US" dirty="0" smtClean="0"/>
              <a:t>x10</a:t>
            </a:r>
            <a:r>
              <a:rPr lang="en-US" baseline="30000" dirty="0" smtClean="0"/>
              <a:t>8</a:t>
            </a:r>
            <a:r>
              <a:rPr lang="en-US" dirty="0" smtClean="0"/>
              <a:t>/s</a:t>
            </a:r>
            <a:endParaRPr lang="en-US" dirty="0"/>
          </a:p>
        </p:txBody>
      </p:sp>
      <p:sp>
        <p:nvSpPr>
          <p:cNvPr id="10" name="Isosceles Triangle 9"/>
          <p:cNvSpPr/>
          <p:nvPr/>
        </p:nvSpPr>
        <p:spPr bwMode="auto">
          <a:xfrm rot="19680000">
            <a:off x="1955214" y="1921304"/>
            <a:ext cx="85336" cy="214095"/>
          </a:xfrm>
          <a:prstGeom prst="triangle">
            <a:avLst/>
          </a:prstGeom>
          <a:solidFill>
            <a:srgbClr val="FFFF00"/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 rot="16200000">
            <a:off x="220006" y="4174815"/>
            <a:ext cx="151805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       Protons</a:t>
            </a:r>
            <a:endParaRPr lang="en-US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3940119" y="6536934"/>
            <a:ext cx="119776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/>
              <a:t>Neutrons</a:t>
            </a:r>
            <a:endParaRPr lang="en-US" sz="1800" dirty="0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221656" y="4191144"/>
            <a:ext cx="151805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       Protons</a:t>
            </a:r>
            <a:endParaRPr lang="en-US" sz="1800" dirty="0"/>
          </a:p>
        </p:txBody>
      </p:sp>
      <p:sp>
        <p:nvSpPr>
          <p:cNvPr id="14" name="TextBox 13"/>
          <p:cNvSpPr txBox="1"/>
          <p:nvPr/>
        </p:nvSpPr>
        <p:spPr>
          <a:xfrm>
            <a:off x="3933605" y="6536935"/>
            <a:ext cx="119776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/>
              <a:t>Neutrons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0221732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074" name="Rectangle 2"/>
          <p:cNvSpPr>
            <a:spLocks noChangeArrowheads="1"/>
          </p:cNvSpPr>
          <p:nvPr/>
        </p:nvSpPr>
        <p:spPr bwMode="auto">
          <a:xfrm>
            <a:off x="1230313" y="78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FF00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1027075" name="Rectangle 3"/>
          <p:cNvSpPr>
            <a:spLocks noGrp="1" noChangeArrowheads="1"/>
          </p:cNvSpPr>
          <p:nvPr>
            <p:ph type="title" sz="quarter"/>
          </p:nvPr>
        </p:nvSpPr>
        <p:spPr>
          <a:xfrm>
            <a:off x="0" y="0"/>
            <a:ext cx="8524875" cy="1143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50800" cap="flat" cmpd="sng">
                <a:solidFill>
                  <a:srgbClr val="FF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/>
          <a:lstStyle/>
          <a:p>
            <a:r>
              <a:rPr lang="de-DE" altLang="en-US"/>
              <a:t>Separation</a:t>
            </a:r>
            <a:endParaRPr lang="de-DE" altLang="en-US" sz="1600"/>
          </a:p>
        </p:txBody>
      </p:sp>
      <p:sp>
        <p:nvSpPr>
          <p:cNvPr id="1027076" name="Text Box 4"/>
          <p:cNvSpPr txBox="1">
            <a:spLocks noChangeArrowheads="1"/>
          </p:cNvSpPr>
          <p:nvPr/>
        </p:nvSpPr>
        <p:spPr bwMode="auto">
          <a:xfrm>
            <a:off x="1284288" y="1143000"/>
            <a:ext cx="7039404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de-DE" altLang="en-US" sz="2000" dirty="0"/>
              <a:t>Separation </a:t>
            </a:r>
            <a:r>
              <a:rPr lang="de-DE" altLang="en-US" sz="2000" dirty="0" smtClean="0"/>
              <a:t>after </a:t>
            </a:r>
            <a:r>
              <a:rPr lang="de-DE" altLang="en-US" sz="2000" dirty="0" err="1" smtClean="0"/>
              <a:t>main</a:t>
            </a:r>
            <a:r>
              <a:rPr lang="de-DE" altLang="en-US" sz="2000" dirty="0" smtClean="0"/>
              <a:t> </a:t>
            </a:r>
            <a:r>
              <a:rPr lang="de-DE" altLang="en-US" sz="2000" dirty="0" err="1" smtClean="0"/>
              <a:t>separator</a:t>
            </a:r>
            <a:r>
              <a:rPr lang="de-DE" altLang="en-US" sz="2000" dirty="0" smtClean="0"/>
              <a:t> (</a:t>
            </a:r>
            <a:r>
              <a:rPr lang="de-DE" altLang="en-US" sz="2000" dirty="0" err="1"/>
              <a:t>B</a:t>
            </a:r>
            <a:r>
              <a:rPr lang="de-DE" altLang="en-US" sz="2000" dirty="0" err="1">
                <a:latin typeface="Symbol" pitchFamily="18" charset="2"/>
              </a:rPr>
              <a:t>r</a:t>
            </a:r>
            <a:r>
              <a:rPr lang="de-DE" altLang="en-US" sz="2000" dirty="0"/>
              <a:t>-</a:t>
            </a:r>
            <a:r>
              <a:rPr lang="de-DE" altLang="en-US" sz="2000" dirty="0">
                <a:latin typeface="Symbol" pitchFamily="18" charset="2"/>
              </a:rPr>
              <a:t>D</a:t>
            </a:r>
            <a:r>
              <a:rPr lang="de-DE" altLang="en-US" sz="2000" dirty="0"/>
              <a:t>E-</a:t>
            </a:r>
            <a:r>
              <a:rPr lang="de-DE" altLang="en-US" sz="2000" dirty="0" err="1"/>
              <a:t>B</a:t>
            </a:r>
            <a:r>
              <a:rPr lang="de-DE" altLang="en-US" sz="2000" dirty="0" err="1">
                <a:latin typeface="Symbol" pitchFamily="18" charset="2"/>
              </a:rPr>
              <a:t>r</a:t>
            </a:r>
            <a:r>
              <a:rPr lang="de-DE" altLang="en-US" sz="2000" dirty="0"/>
              <a:t>) x (</a:t>
            </a:r>
            <a:r>
              <a:rPr lang="de-DE" altLang="en-US" sz="2000" dirty="0" err="1"/>
              <a:t>B</a:t>
            </a:r>
            <a:r>
              <a:rPr lang="de-DE" altLang="en-US" sz="2000" dirty="0" err="1">
                <a:latin typeface="Symbol" pitchFamily="18" charset="2"/>
              </a:rPr>
              <a:t>r</a:t>
            </a:r>
            <a:r>
              <a:rPr lang="de-DE" altLang="en-US" sz="2000" dirty="0"/>
              <a:t>-</a:t>
            </a:r>
            <a:r>
              <a:rPr lang="de-DE" altLang="en-US" sz="2000" dirty="0">
                <a:latin typeface="Symbol" pitchFamily="18" charset="2"/>
              </a:rPr>
              <a:t>D</a:t>
            </a:r>
            <a:r>
              <a:rPr lang="de-DE" altLang="en-US" sz="2000" dirty="0"/>
              <a:t>E-</a:t>
            </a:r>
            <a:r>
              <a:rPr lang="de-DE" altLang="en-US" sz="2000" dirty="0" err="1"/>
              <a:t>B</a:t>
            </a:r>
            <a:r>
              <a:rPr lang="de-DE" altLang="en-US" sz="2000" dirty="0" err="1">
                <a:latin typeface="Symbol" pitchFamily="18" charset="2"/>
              </a:rPr>
              <a:t>r</a:t>
            </a:r>
            <a:r>
              <a:rPr lang="de-DE" altLang="en-US" sz="2000" dirty="0"/>
              <a:t>)</a:t>
            </a:r>
          </a:p>
        </p:txBody>
      </p:sp>
      <p:pic>
        <p:nvPicPr>
          <p:cNvPr id="102707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838" y="1619250"/>
            <a:ext cx="7313612" cy="526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7080" name="Text Box 8"/>
          <p:cNvSpPr txBox="1">
            <a:spLocks noChangeArrowheads="1"/>
          </p:cNvSpPr>
          <p:nvPr/>
        </p:nvSpPr>
        <p:spPr bwMode="auto">
          <a:xfrm>
            <a:off x="5538788" y="5948363"/>
            <a:ext cx="1522412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de-DE" altLang="en-US" sz="1200">
                <a:solidFill>
                  <a:srgbClr val="FF7C80"/>
                </a:solidFill>
              </a:rPr>
              <a:t>LISE++ Simulation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0928" y="4010852"/>
            <a:ext cx="356478" cy="2130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 bwMode="auto">
          <a:xfrm>
            <a:off x="7698109" y="3895785"/>
            <a:ext cx="337265" cy="115067"/>
          </a:xfrm>
          <a:prstGeom prst="rect">
            <a:avLst/>
          </a:prstGeom>
          <a:solidFill>
            <a:schemeClr val="bg1"/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Isosceles Triangle 1"/>
          <p:cNvSpPr/>
          <p:nvPr/>
        </p:nvSpPr>
        <p:spPr bwMode="auto">
          <a:xfrm rot="19740000">
            <a:off x="1955214" y="1911779"/>
            <a:ext cx="85336" cy="214095"/>
          </a:xfrm>
          <a:prstGeom prst="triangle">
            <a:avLst/>
          </a:prstGeom>
          <a:solidFill>
            <a:srgbClr val="FFFF00"/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Isosceles Triangle 10"/>
          <p:cNvSpPr/>
          <p:nvPr/>
        </p:nvSpPr>
        <p:spPr bwMode="auto">
          <a:xfrm>
            <a:off x="3518718" y="1971674"/>
            <a:ext cx="83343" cy="197644"/>
          </a:xfrm>
          <a:prstGeom prst="triangle">
            <a:avLst/>
          </a:prstGeom>
          <a:solidFill>
            <a:srgbClr val="FFFF00"/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228170" y="4191143"/>
            <a:ext cx="151805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       Protons</a:t>
            </a:r>
            <a:endParaRPr lang="en-US" sz="1800" dirty="0"/>
          </a:p>
        </p:txBody>
      </p:sp>
      <p:sp>
        <p:nvSpPr>
          <p:cNvPr id="13" name="TextBox 12"/>
          <p:cNvSpPr txBox="1"/>
          <p:nvPr/>
        </p:nvSpPr>
        <p:spPr>
          <a:xfrm>
            <a:off x="3948283" y="6553262"/>
            <a:ext cx="119776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/>
              <a:t>Neutrons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6925018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458788" y="53975"/>
            <a:ext cx="7847012" cy="873125"/>
          </a:xfrm>
        </p:spPr>
        <p:txBody>
          <a:bodyPr lIns="90000" tIns="46800" rIns="90000" bIns="46800"/>
          <a:lstStyle/>
          <a:p>
            <a:pPr eaLnBrk="1" hangingPunct="1"/>
            <a:r>
              <a:rPr lang="en-US" altLang="ja-JP" dirty="0" smtClean="0">
                <a:ea typeface="ＭＳ Ｐゴシック" pitchFamily="34" charset="-128"/>
              </a:rPr>
              <a:t>Beam Interaction Points</a:t>
            </a:r>
            <a:endParaRPr lang="de-DE" altLang="ja-JP" sz="2000" dirty="0" smtClean="0">
              <a:ea typeface="ＭＳ Ｐゴシック" pitchFamily="34" charset="-128"/>
            </a:endParaRPr>
          </a:p>
        </p:txBody>
      </p:sp>
      <p:pic>
        <p:nvPicPr>
          <p:cNvPr id="717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162" y="1115119"/>
            <a:ext cx="7577138" cy="227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4645" y="2624303"/>
            <a:ext cx="2914232" cy="4181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ectangle 22"/>
          <p:cNvSpPr/>
          <p:nvPr/>
        </p:nvSpPr>
        <p:spPr bwMode="auto">
          <a:xfrm>
            <a:off x="6925630" y="1163140"/>
            <a:ext cx="2165095" cy="573824"/>
          </a:xfrm>
          <a:prstGeom prst="rect">
            <a:avLst/>
          </a:prstGeom>
          <a:solidFill>
            <a:schemeClr val="bg1"/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rgbClr val="FF0000"/>
                </a:solidFill>
              </a:rPr>
              <a:t>unreacted primary beam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dirty="0" smtClean="0">
                <a:solidFill>
                  <a:srgbClr val="00B050"/>
                </a:solidFill>
              </a:rPr>
              <a:t>wanted fragment beam</a:t>
            </a:r>
            <a:endParaRPr kumimoji="0" lang="en-US" sz="14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</a:endParaRPr>
          </a:p>
        </p:txBody>
      </p:sp>
      <p:sp>
        <p:nvSpPr>
          <p:cNvPr id="7173" name="Rectangle 22"/>
          <p:cNvSpPr>
            <a:spLocks noChangeArrowheads="1"/>
          </p:cNvSpPr>
          <p:nvPr/>
        </p:nvSpPr>
        <p:spPr bwMode="auto">
          <a:xfrm>
            <a:off x="2008001" y="2296666"/>
            <a:ext cx="342900" cy="10477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de-DE"/>
          </a:p>
        </p:txBody>
      </p:sp>
      <p:sp>
        <p:nvSpPr>
          <p:cNvPr id="25" name="Rectangle 24"/>
          <p:cNvSpPr/>
          <p:nvPr/>
        </p:nvSpPr>
        <p:spPr bwMode="auto">
          <a:xfrm>
            <a:off x="439123" y="2500221"/>
            <a:ext cx="1892298" cy="508703"/>
          </a:xfrm>
          <a:prstGeom prst="rect">
            <a:avLst/>
          </a:prstGeom>
          <a:solidFill>
            <a:schemeClr val="bg1"/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1193636" y="1688085"/>
            <a:ext cx="1236372" cy="425003"/>
          </a:xfrm>
          <a:prstGeom prst="rect">
            <a:avLst/>
          </a:prstGeom>
          <a:solidFill>
            <a:schemeClr val="bg1"/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731184" y="4039869"/>
            <a:ext cx="9685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shielding</a:t>
            </a:r>
            <a:endParaRPr lang="en-US" sz="1400" dirty="0"/>
          </a:p>
        </p:txBody>
      </p:sp>
      <p:cxnSp>
        <p:nvCxnSpPr>
          <p:cNvPr id="33" name="Straight Arrow Connector 32"/>
          <p:cNvCxnSpPr/>
          <p:nvPr/>
        </p:nvCxnSpPr>
        <p:spPr bwMode="auto">
          <a:xfrm flipV="1">
            <a:off x="3758248" y="5500068"/>
            <a:ext cx="432894" cy="956190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5" name="Straight Arrow Connector 34"/>
          <p:cNvCxnSpPr/>
          <p:nvPr/>
        </p:nvCxnSpPr>
        <p:spPr bwMode="auto">
          <a:xfrm flipH="1" flipV="1">
            <a:off x="6373102" y="3756427"/>
            <a:ext cx="618787" cy="305606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4" name="Rectangle 33"/>
          <p:cNvSpPr/>
          <p:nvPr/>
        </p:nvSpPr>
        <p:spPr bwMode="auto">
          <a:xfrm rot="1942155">
            <a:off x="7686942" y="2780316"/>
            <a:ext cx="151152" cy="14427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6" name="Rectangle 35"/>
          <p:cNvSpPr/>
          <p:nvPr/>
        </p:nvSpPr>
        <p:spPr bwMode="auto">
          <a:xfrm rot="1942155">
            <a:off x="7815747" y="2580823"/>
            <a:ext cx="151152" cy="14427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761645" y="4039869"/>
            <a:ext cx="5613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plug</a:t>
            </a:r>
            <a:endParaRPr lang="en-US" sz="1400" dirty="0"/>
          </a:p>
        </p:txBody>
      </p:sp>
      <p:sp>
        <p:nvSpPr>
          <p:cNvPr id="47" name="TextBox 46"/>
          <p:cNvSpPr txBox="1"/>
          <p:nvPr/>
        </p:nvSpPr>
        <p:spPr>
          <a:xfrm>
            <a:off x="5416429" y="4034737"/>
            <a:ext cx="5613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plug</a:t>
            </a:r>
            <a:endParaRPr lang="en-US" sz="1400" dirty="0"/>
          </a:p>
        </p:txBody>
      </p:sp>
      <p:sp>
        <p:nvSpPr>
          <p:cNvPr id="7169" name="Freeform 7168"/>
          <p:cNvSpPr/>
          <p:nvPr/>
        </p:nvSpPr>
        <p:spPr bwMode="auto">
          <a:xfrm>
            <a:off x="532263" y="1433016"/>
            <a:ext cx="8063037" cy="1815152"/>
          </a:xfrm>
          <a:custGeom>
            <a:avLst/>
            <a:gdLst>
              <a:gd name="connsiteX0" fmla="*/ 0 w 8079474"/>
              <a:gd name="connsiteY0" fmla="*/ 0 h 1856095"/>
              <a:gd name="connsiteX1" fmla="*/ 3384644 w 8079474"/>
              <a:gd name="connsiteY1" fmla="*/ 13648 h 1856095"/>
              <a:gd name="connsiteX2" fmla="*/ 3780430 w 8079474"/>
              <a:gd name="connsiteY2" fmla="*/ 54591 h 1856095"/>
              <a:gd name="connsiteX3" fmla="*/ 4026089 w 8079474"/>
              <a:gd name="connsiteY3" fmla="*/ 68239 h 1856095"/>
              <a:gd name="connsiteX4" fmla="*/ 4790364 w 8079474"/>
              <a:gd name="connsiteY4" fmla="*/ 245660 h 1856095"/>
              <a:gd name="connsiteX5" fmla="*/ 5227092 w 8079474"/>
              <a:gd name="connsiteY5" fmla="*/ 341194 h 1856095"/>
              <a:gd name="connsiteX6" fmla="*/ 5500047 w 8079474"/>
              <a:gd name="connsiteY6" fmla="*/ 477672 h 1856095"/>
              <a:gd name="connsiteX7" fmla="*/ 6237027 w 8079474"/>
              <a:gd name="connsiteY7" fmla="*/ 750627 h 1856095"/>
              <a:gd name="connsiteX8" fmla="*/ 6619164 w 8079474"/>
              <a:gd name="connsiteY8" fmla="*/ 900752 h 1856095"/>
              <a:gd name="connsiteX9" fmla="*/ 6905767 w 8079474"/>
              <a:gd name="connsiteY9" fmla="*/ 1050878 h 1856095"/>
              <a:gd name="connsiteX10" fmla="*/ 8079474 w 8079474"/>
              <a:gd name="connsiteY10" fmla="*/ 1856095 h 1856095"/>
              <a:gd name="connsiteX11" fmla="*/ 8079474 w 8079474"/>
              <a:gd name="connsiteY11" fmla="*/ 1856095 h 1856095"/>
              <a:gd name="connsiteX0" fmla="*/ 0 w 8079474"/>
              <a:gd name="connsiteY0" fmla="*/ 0 h 1856095"/>
              <a:gd name="connsiteX1" fmla="*/ 3384644 w 8079474"/>
              <a:gd name="connsiteY1" fmla="*/ 13648 h 1856095"/>
              <a:gd name="connsiteX2" fmla="*/ 3780430 w 8079474"/>
              <a:gd name="connsiteY2" fmla="*/ 54591 h 1856095"/>
              <a:gd name="connsiteX3" fmla="*/ 4026089 w 8079474"/>
              <a:gd name="connsiteY3" fmla="*/ 68239 h 1856095"/>
              <a:gd name="connsiteX4" fmla="*/ 4790364 w 8079474"/>
              <a:gd name="connsiteY4" fmla="*/ 245660 h 1856095"/>
              <a:gd name="connsiteX5" fmla="*/ 5192973 w 8079474"/>
              <a:gd name="connsiteY5" fmla="*/ 361666 h 1856095"/>
              <a:gd name="connsiteX6" fmla="*/ 5500047 w 8079474"/>
              <a:gd name="connsiteY6" fmla="*/ 477672 h 1856095"/>
              <a:gd name="connsiteX7" fmla="*/ 6237027 w 8079474"/>
              <a:gd name="connsiteY7" fmla="*/ 750627 h 1856095"/>
              <a:gd name="connsiteX8" fmla="*/ 6619164 w 8079474"/>
              <a:gd name="connsiteY8" fmla="*/ 900752 h 1856095"/>
              <a:gd name="connsiteX9" fmla="*/ 6905767 w 8079474"/>
              <a:gd name="connsiteY9" fmla="*/ 1050878 h 1856095"/>
              <a:gd name="connsiteX10" fmla="*/ 8079474 w 8079474"/>
              <a:gd name="connsiteY10" fmla="*/ 1856095 h 1856095"/>
              <a:gd name="connsiteX11" fmla="*/ 8079474 w 8079474"/>
              <a:gd name="connsiteY11" fmla="*/ 1856095 h 1856095"/>
              <a:gd name="connsiteX0" fmla="*/ 0 w 8079474"/>
              <a:gd name="connsiteY0" fmla="*/ 0 h 1856095"/>
              <a:gd name="connsiteX1" fmla="*/ 3384644 w 8079474"/>
              <a:gd name="connsiteY1" fmla="*/ 13648 h 1856095"/>
              <a:gd name="connsiteX2" fmla="*/ 3780430 w 8079474"/>
              <a:gd name="connsiteY2" fmla="*/ 54591 h 1856095"/>
              <a:gd name="connsiteX3" fmla="*/ 4026089 w 8079474"/>
              <a:gd name="connsiteY3" fmla="*/ 68239 h 1856095"/>
              <a:gd name="connsiteX4" fmla="*/ 4790364 w 8079474"/>
              <a:gd name="connsiteY4" fmla="*/ 245660 h 1856095"/>
              <a:gd name="connsiteX5" fmla="*/ 5192973 w 8079474"/>
              <a:gd name="connsiteY5" fmla="*/ 361666 h 1856095"/>
              <a:gd name="connsiteX6" fmla="*/ 5520518 w 8079474"/>
              <a:gd name="connsiteY6" fmla="*/ 450376 h 1856095"/>
              <a:gd name="connsiteX7" fmla="*/ 6237027 w 8079474"/>
              <a:gd name="connsiteY7" fmla="*/ 750627 h 1856095"/>
              <a:gd name="connsiteX8" fmla="*/ 6619164 w 8079474"/>
              <a:gd name="connsiteY8" fmla="*/ 900752 h 1856095"/>
              <a:gd name="connsiteX9" fmla="*/ 6905767 w 8079474"/>
              <a:gd name="connsiteY9" fmla="*/ 1050878 h 1856095"/>
              <a:gd name="connsiteX10" fmla="*/ 8079474 w 8079474"/>
              <a:gd name="connsiteY10" fmla="*/ 1856095 h 1856095"/>
              <a:gd name="connsiteX11" fmla="*/ 8079474 w 8079474"/>
              <a:gd name="connsiteY11" fmla="*/ 1856095 h 1856095"/>
              <a:gd name="connsiteX0" fmla="*/ 0 w 8079474"/>
              <a:gd name="connsiteY0" fmla="*/ 0 h 1856095"/>
              <a:gd name="connsiteX1" fmla="*/ 3384644 w 8079474"/>
              <a:gd name="connsiteY1" fmla="*/ 13648 h 1856095"/>
              <a:gd name="connsiteX2" fmla="*/ 3780430 w 8079474"/>
              <a:gd name="connsiteY2" fmla="*/ 54591 h 1856095"/>
              <a:gd name="connsiteX3" fmla="*/ 4026089 w 8079474"/>
              <a:gd name="connsiteY3" fmla="*/ 68239 h 1856095"/>
              <a:gd name="connsiteX4" fmla="*/ 4790364 w 8079474"/>
              <a:gd name="connsiteY4" fmla="*/ 245660 h 1856095"/>
              <a:gd name="connsiteX5" fmla="*/ 5192973 w 8079474"/>
              <a:gd name="connsiteY5" fmla="*/ 361666 h 1856095"/>
              <a:gd name="connsiteX6" fmla="*/ 5131558 w 8079474"/>
              <a:gd name="connsiteY6" fmla="*/ 334370 h 1856095"/>
              <a:gd name="connsiteX7" fmla="*/ 5520518 w 8079474"/>
              <a:gd name="connsiteY7" fmla="*/ 450376 h 1856095"/>
              <a:gd name="connsiteX8" fmla="*/ 6237027 w 8079474"/>
              <a:gd name="connsiteY8" fmla="*/ 750627 h 1856095"/>
              <a:gd name="connsiteX9" fmla="*/ 6619164 w 8079474"/>
              <a:gd name="connsiteY9" fmla="*/ 900752 h 1856095"/>
              <a:gd name="connsiteX10" fmla="*/ 6905767 w 8079474"/>
              <a:gd name="connsiteY10" fmla="*/ 1050878 h 1856095"/>
              <a:gd name="connsiteX11" fmla="*/ 8079474 w 8079474"/>
              <a:gd name="connsiteY11" fmla="*/ 1856095 h 1856095"/>
              <a:gd name="connsiteX12" fmla="*/ 8079474 w 8079474"/>
              <a:gd name="connsiteY12" fmla="*/ 1856095 h 1856095"/>
              <a:gd name="connsiteX0" fmla="*/ 0 w 8079474"/>
              <a:gd name="connsiteY0" fmla="*/ 0 h 1856095"/>
              <a:gd name="connsiteX1" fmla="*/ 3384644 w 8079474"/>
              <a:gd name="connsiteY1" fmla="*/ 13648 h 1856095"/>
              <a:gd name="connsiteX2" fmla="*/ 3719015 w 8079474"/>
              <a:gd name="connsiteY2" fmla="*/ 20472 h 1856095"/>
              <a:gd name="connsiteX3" fmla="*/ 4026089 w 8079474"/>
              <a:gd name="connsiteY3" fmla="*/ 68239 h 1856095"/>
              <a:gd name="connsiteX4" fmla="*/ 4790364 w 8079474"/>
              <a:gd name="connsiteY4" fmla="*/ 245660 h 1856095"/>
              <a:gd name="connsiteX5" fmla="*/ 5192973 w 8079474"/>
              <a:gd name="connsiteY5" fmla="*/ 361666 h 1856095"/>
              <a:gd name="connsiteX6" fmla="*/ 5131558 w 8079474"/>
              <a:gd name="connsiteY6" fmla="*/ 334370 h 1856095"/>
              <a:gd name="connsiteX7" fmla="*/ 5520518 w 8079474"/>
              <a:gd name="connsiteY7" fmla="*/ 450376 h 1856095"/>
              <a:gd name="connsiteX8" fmla="*/ 6237027 w 8079474"/>
              <a:gd name="connsiteY8" fmla="*/ 750627 h 1856095"/>
              <a:gd name="connsiteX9" fmla="*/ 6619164 w 8079474"/>
              <a:gd name="connsiteY9" fmla="*/ 900752 h 1856095"/>
              <a:gd name="connsiteX10" fmla="*/ 6905767 w 8079474"/>
              <a:gd name="connsiteY10" fmla="*/ 1050878 h 1856095"/>
              <a:gd name="connsiteX11" fmla="*/ 8079474 w 8079474"/>
              <a:gd name="connsiteY11" fmla="*/ 1856095 h 1856095"/>
              <a:gd name="connsiteX12" fmla="*/ 8079474 w 8079474"/>
              <a:gd name="connsiteY12" fmla="*/ 1856095 h 1856095"/>
              <a:gd name="connsiteX0" fmla="*/ 0 w 8079474"/>
              <a:gd name="connsiteY0" fmla="*/ 0 h 1856095"/>
              <a:gd name="connsiteX1" fmla="*/ 3384644 w 8079474"/>
              <a:gd name="connsiteY1" fmla="*/ 13648 h 1856095"/>
              <a:gd name="connsiteX2" fmla="*/ 3719015 w 8079474"/>
              <a:gd name="connsiteY2" fmla="*/ 20472 h 1856095"/>
              <a:gd name="connsiteX3" fmla="*/ 4026089 w 8079474"/>
              <a:gd name="connsiteY3" fmla="*/ 68239 h 1856095"/>
              <a:gd name="connsiteX4" fmla="*/ 4790364 w 8079474"/>
              <a:gd name="connsiteY4" fmla="*/ 245660 h 1856095"/>
              <a:gd name="connsiteX5" fmla="*/ 5213444 w 8079474"/>
              <a:gd name="connsiteY5" fmla="*/ 341195 h 1856095"/>
              <a:gd name="connsiteX6" fmla="*/ 5131558 w 8079474"/>
              <a:gd name="connsiteY6" fmla="*/ 334370 h 1856095"/>
              <a:gd name="connsiteX7" fmla="*/ 5520518 w 8079474"/>
              <a:gd name="connsiteY7" fmla="*/ 450376 h 1856095"/>
              <a:gd name="connsiteX8" fmla="*/ 6237027 w 8079474"/>
              <a:gd name="connsiteY8" fmla="*/ 750627 h 1856095"/>
              <a:gd name="connsiteX9" fmla="*/ 6619164 w 8079474"/>
              <a:gd name="connsiteY9" fmla="*/ 900752 h 1856095"/>
              <a:gd name="connsiteX10" fmla="*/ 6905767 w 8079474"/>
              <a:gd name="connsiteY10" fmla="*/ 1050878 h 1856095"/>
              <a:gd name="connsiteX11" fmla="*/ 8079474 w 8079474"/>
              <a:gd name="connsiteY11" fmla="*/ 1856095 h 1856095"/>
              <a:gd name="connsiteX12" fmla="*/ 8079474 w 8079474"/>
              <a:gd name="connsiteY12" fmla="*/ 1856095 h 1856095"/>
              <a:gd name="connsiteX0" fmla="*/ 0 w 8079474"/>
              <a:gd name="connsiteY0" fmla="*/ 0 h 1856095"/>
              <a:gd name="connsiteX1" fmla="*/ 3384644 w 8079474"/>
              <a:gd name="connsiteY1" fmla="*/ 13648 h 1856095"/>
              <a:gd name="connsiteX2" fmla="*/ 3719015 w 8079474"/>
              <a:gd name="connsiteY2" fmla="*/ 20472 h 1856095"/>
              <a:gd name="connsiteX3" fmla="*/ 4026089 w 8079474"/>
              <a:gd name="connsiteY3" fmla="*/ 68239 h 1856095"/>
              <a:gd name="connsiteX4" fmla="*/ 4790364 w 8079474"/>
              <a:gd name="connsiteY4" fmla="*/ 245660 h 1856095"/>
              <a:gd name="connsiteX5" fmla="*/ 5213444 w 8079474"/>
              <a:gd name="connsiteY5" fmla="*/ 341195 h 1856095"/>
              <a:gd name="connsiteX6" fmla="*/ 5131558 w 8079474"/>
              <a:gd name="connsiteY6" fmla="*/ 334370 h 1856095"/>
              <a:gd name="connsiteX7" fmla="*/ 5520518 w 8079474"/>
              <a:gd name="connsiteY7" fmla="*/ 450376 h 1856095"/>
              <a:gd name="connsiteX8" fmla="*/ 6196084 w 8079474"/>
              <a:gd name="connsiteY8" fmla="*/ 730155 h 1856095"/>
              <a:gd name="connsiteX9" fmla="*/ 6619164 w 8079474"/>
              <a:gd name="connsiteY9" fmla="*/ 900752 h 1856095"/>
              <a:gd name="connsiteX10" fmla="*/ 6905767 w 8079474"/>
              <a:gd name="connsiteY10" fmla="*/ 1050878 h 1856095"/>
              <a:gd name="connsiteX11" fmla="*/ 8079474 w 8079474"/>
              <a:gd name="connsiteY11" fmla="*/ 1856095 h 1856095"/>
              <a:gd name="connsiteX12" fmla="*/ 8079474 w 8079474"/>
              <a:gd name="connsiteY12" fmla="*/ 1856095 h 1856095"/>
              <a:gd name="connsiteX0" fmla="*/ 0 w 8079474"/>
              <a:gd name="connsiteY0" fmla="*/ 0 h 1856095"/>
              <a:gd name="connsiteX1" fmla="*/ 3384644 w 8079474"/>
              <a:gd name="connsiteY1" fmla="*/ 13648 h 1856095"/>
              <a:gd name="connsiteX2" fmla="*/ 3719015 w 8079474"/>
              <a:gd name="connsiteY2" fmla="*/ 20472 h 1856095"/>
              <a:gd name="connsiteX3" fmla="*/ 4026089 w 8079474"/>
              <a:gd name="connsiteY3" fmla="*/ 68239 h 1856095"/>
              <a:gd name="connsiteX4" fmla="*/ 4790364 w 8079474"/>
              <a:gd name="connsiteY4" fmla="*/ 245660 h 1856095"/>
              <a:gd name="connsiteX5" fmla="*/ 5213444 w 8079474"/>
              <a:gd name="connsiteY5" fmla="*/ 341195 h 1856095"/>
              <a:gd name="connsiteX6" fmla="*/ 5131558 w 8079474"/>
              <a:gd name="connsiteY6" fmla="*/ 334370 h 1856095"/>
              <a:gd name="connsiteX7" fmla="*/ 5520518 w 8079474"/>
              <a:gd name="connsiteY7" fmla="*/ 450376 h 1856095"/>
              <a:gd name="connsiteX8" fmla="*/ 6196084 w 8079474"/>
              <a:gd name="connsiteY8" fmla="*/ 730155 h 1856095"/>
              <a:gd name="connsiteX9" fmla="*/ 6585045 w 8079474"/>
              <a:gd name="connsiteY9" fmla="*/ 907576 h 1856095"/>
              <a:gd name="connsiteX10" fmla="*/ 6905767 w 8079474"/>
              <a:gd name="connsiteY10" fmla="*/ 1050878 h 1856095"/>
              <a:gd name="connsiteX11" fmla="*/ 8079474 w 8079474"/>
              <a:gd name="connsiteY11" fmla="*/ 1856095 h 1856095"/>
              <a:gd name="connsiteX12" fmla="*/ 8079474 w 8079474"/>
              <a:gd name="connsiteY12" fmla="*/ 1856095 h 1856095"/>
              <a:gd name="connsiteX0" fmla="*/ 0 w 8079474"/>
              <a:gd name="connsiteY0" fmla="*/ 0 h 1856095"/>
              <a:gd name="connsiteX1" fmla="*/ 3384644 w 8079474"/>
              <a:gd name="connsiteY1" fmla="*/ 13648 h 1856095"/>
              <a:gd name="connsiteX2" fmla="*/ 3719015 w 8079474"/>
              <a:gd name="connsiteY2" fmla="*/ 20472 h 1856095"/>
              <a:gd name="connsiteX3" fmla="*/ 4026089 w 8079474"/>
              <a:gd name="connsiteY3" fmla="*/ 68239 h 1856095"/>
              <a:gd name="connsiteX4" fmla="*/ 4790364 w 8079474"/>
              <a:gd name="connsiteY4" fmla="*/ 245660 h 1856095"/>
              <a:gd name="connsiteX5" fmla="*/ 5213444 w 8079474"/>
              <a:gd name="connsiteY5" fmla="*/ 341195 h 1856095"/>
              <a:gd name="connsiteX6" fmla="*/ 5131558 w 8079474"/>
              <a:gd name="connsiteY6" fmla="*/ 334370 h 1856095"/>
              <a:gd name="connsiteX7" fmla="*/ 5520518 w 8079474"/>
              <a:gd name="connsiteY7" fmla="*/ 450376 h 1856095"/>
              <a:gd name="connsiteX8" fmla="*/ 6196084 w 8079474"/>
              <a:gd name="connsiteY8" fmla="*/ 730155 h 1856095"/>
              <a:gd name="connsiteX9" fmla="*/ 6585045 w 8079474"/>
              <a:gd name="connsiteY9" fmla="*/ 907576 h 1856095"/>
              <a:gd name="connsiteX10" fmla="*/ 6898943 w 8079474"/>
              <a:gd name="connsiteY10" fmla="*/ 1091822 h 1856095"/>
              <a:gd name="connsiteX11" fmla="*/ 8079474 w 8079474"/>
              <a:gd name="connsiteY11" fmla="*/ 1856095 h 1856095"/>
              <a:gd name="connsiteX12" fmla="*/ 8079474 w 8079474"/>
              <a:gd name="connsiteY12" fmla="*/ 1856095 h 1856095"/>
              <a:gd name="connsiteX0" fmla="*/ 0 w 8079474"/>
              <a:gd name="connsiteY0" fmla="*/ 0 h 1856095"/>
              <a:gd name="connsiteX1" fmla="*/ 3384644 w 8079474"/>
              <a:gd name="connsiteY1" fmla="*/ 13648 h 1856095"/>
              <a:gd name="connsiteX2" fmla="*/ 3719015 w 8079474"/>
              <a:gd name="connsiteY2" fmla="*/ 20472 h 1856095"/>
              <a:gd name="connsiteX3" fmla="*/ 4026089 w 8079474"/>
              <a:gd name="connsiteY3" fmla="*/ 68239 h 1856095"/>
              <a:gd name="connsiteX4" fmla="*/ 4790364 w 8079474"/>
              <a:gd name="connsiteY4" fmla="*/ 245660 h 1856095"/>
              <a:gd name="connsiteX5" fmla="*/ 5213444 w 8079474"/>
              <a:gd name="connsiteY5" fmla="*/ 341195 h 1856095"/>
              <a:gd name="connsiteX6" fmla="*/ 5131558 w 8079474"/>
              <a:gd name="connsiteY6" fmla="*/ 334370 h 1856095"/>
              <a:gd name="connsiteX7" fmla="*/ 5520518 w 8079474"/>
              <a:gd name="connsiteY7" fmla="*/ 450376 h 1856095"/>
              <a:gd name="connsiteX8" fmla="*/ 6196084 w 8079474"/>
              <a:gd name="connsiteY8" fmla="*/ 730155 h 1856095"/>
              <a:gd name="connsiteX9" fmla="*/ 6578221 w 8079474"/>
              <a:gd name="connsiteY9" fmla="*/ 900752 h 1856095"/>
              <a:gd name="connsiteX10" fmla="*/ 6898943 w 8079474"/>
              <a:gd name="connsiteY10" fmla="*/ 1091822 h 1856095"/>
              <a:gd name="connsiteX11" fmla="*/ 8079474 w 8079474"/>
              <a:gd name="connsiteY11" fmla="*/ 1856095 h 1856095"/>
              <a:gd name="connsiteX12" fmla="*/ 8079474 w 8079474"/>
              <a:gd name="connsiteY12" fmla="*/ 1856095 h 1856095"/>
              <a:gd name="connsiteX0" fmla="*/ 0 w 8155432"/>
              <a:gd name="connsiteY0" fmla="*/ 0 h 1897617"/>
              <a:gd name="connsiteX1" fmla="*/ 3384644 w 8155432"/>
              <a:gd name="connsiteY1" fmla="*/ 13648 h 1897617"/>
              <a:gd name="connsiteX2" fmla="*/ 3719015 w 8155432"/>
              <a:gd name="connsiteY2" fmla="*/ 20472 h 1897617"/>
              <a:gd name="connsiteX3" fmla="*/ 4026089 w 8155432"/>
              <a:gd name="connsiteY3" fmla="*/ 68239 h 1897617"/>
              <a:gd name="connsiteX4" fmla="*/ 4790364 w 8155432"/>
              <a:gd name="connsiteY4" fmla="*/ 245660 h 1897617"/>
              <a:gd name="connsiteX5" fmla="*/ 5213444 w 8155432"/>
              <a:gd name="connsiteY5" fmla="*/ 341195 h 1897617"/>
              <a:gd name="connsiteX6" fmla="*/ 5131558 w 8155432"/>
              <a:gd name="connsiteY6" fmla="*/ 334370 h 1897617"/>
              <a:gd name="connsiteX7" fmla="*/ 5520518 w 8155432"/>
              <a:gd name="connsiteY7" fmla="*/ 450376 h 1897617"/>
              <a:gd name="connsiteX8" fmla="*/ 6196084 w 8155432"/>
              <a:gd name="connsiteY8" fmla="*/ 730155 h 1897617"/>
              <a:gd name="connsiteX9" fmla="*/ 6578221 w 8155432"/>
              <a:gd name="connsiteY9" fmla="*/ 900752 h 1897617"/>
              <a:gd name="connsiteX10" fmla="*/ 6898943 w 8155432"/>
              <a:gd name="connsiteY10" fmla="*/ 1091822 h 1897617"/>
              <a:gd name="connsiteX11" fmla="*/ 8079474 w 8155432"/>
              <a:gd name="connsiteY11" fmla="*/ 1856095 h 1897617"/>
              <a:gd name="connsiteX12" fmla="*/ 8031707 w 8155432"/>
              <a:gd name="connsiteY12" fmla="*/ 1787856 h 1897617"/>
              <a:gd name="connsiteX0" fmla="*/ 0 w 8079474"/>
              <a:gd name="connsiteY0" fmla="*/ 0 h 1856095"/>
              <a:gd name="connsiteX1" fmla="*/ 3384644 w 8079474"/>
              <a:gd name="connsiteY1" fmla="*/ 13648 h 1856095"/>
              <a:gd name="connsiteX2" fmla="*/ 3719015 w 8079474"/>
              <a:gd name="connsiteY2" fmla="*/ 20472 h 1856095"/>
              <a:gd name="connsiteX3" fmla="*/ 4026089 w 8079474"/>
              <a:gd name="connsiteY3" fmla="*/ 68239 h 1856095"/>
              <a:gd name="connsiteX4" fmla="*/ 4790364 w 8079474"/>
              <a:gd name="connsiteY4" fmla="*/ 245660 h 1856095"/>
              <a:gd name="connsiteX5" fmla="*/ 5213444 w 8079474"/>
              <a:gd name="connsiteY5" fmla="*/ 341195 h 1856095"/>
              <a:gd name="connsiteX6" fmla="*/ 5131558 w 8079474"/>
              <a:gd name="connsiteY6" fmla="*/ 334370 h 1856095"/>
              <a:gd name="connsiteX7" fmla="*/ 5520518 w 8079474"/>
              <a:gd name="connsiteY7" fmla="*/ 450376 h 1856095"/>
              <a:gd name="connsiteX8" fmla="*/ 6196084 w 8079474"/>
              <a:gd name="connsiteY8" fmla="*/ 730155 h 1856095"/>
              <a:gd name="connsiteX9" fmla="*/ 6578221 w 8079474"/>
              <a:gd name="connsiteY9" fmla="*/ 900752 h 1856095"/>
              <a:gd name="connsiteX10" fmla="*/ 6898943 w 8079474"/>
              <a:gd name="connsiteY10" fmla="*/ 1091822 h 1856095"/>
              <a:gd name="connsiteX11" fmla="*/ 8079474 w 8079474"/>
              <a:gd name="connsiteY11" fmla="*/ 1856095 h 1856095"/>
              <a:gd name="connsiteX0" fmla="*/ 0 w 8079474"/>
              <a:gd name="connsiteY0" fmla="*/ 0 h 1884432"/>
              <a:gd name="connsiteX1" fmla="*/ 3384644 w 8079474"/>
              <a:gd name="connsiteY1" fmla="*/ 13648 h 1884432"/>
              <a:gd name="connsiteX2" fmla="*/ 3719015 w 8079474"/>
              <a:gd name="connsiteY2" fmla="*/ 20472 h 1884432"/>
              <a:gd name="connsiteX3" fmla="*/ 4026089 w 8079474"/>
              <a:gd name="connsiteY3" fmla="*/ 68239 h 1884432"/>
              <a:gd name="connsiteX4" fmla="*/ 4790364 w 8079474"/>
              <a:gd name="connsiteY4" fmla="*/ 245660 h 1884432"/>
              <a:gd name="connsiteX5" fmla="*/ 5213444 w 8079474"/>
              <a:gd name="connsiteY5" fmla="*/ 341195 h 1884432"/>
              <a:gd name="connsiteX6" fmla="*/ 5131558 w 8079474"/>
              <a:gd name="connsiteY6" fmla="*/ 334370 h 1884432"/>
              <a:gd name="connsiteX7" fmla="*/ 5520518 w 8079474"/>
              <a:gd name="connsiteY7" fmla="*/ 450376 h 1884432"/>
              <a:gd name="connsiteX8" fmla="*/ 6196084 w 8079474"/>
              <a:gd name="connsiteY8" fmla="*/ 730155 h 1884432"/>
              <a:gd name="connsiteX9" fmla="*/ 6578221 w 8079474"/>
              <a:gd name="connsiteY9" fmla="*/ 900752 h 1884432"/>
              <a:gd name="connsiteX10" fmla="*/ 6898943 w 8079474"/>
              <a:gd name="connsiteY10" fmla="*/ 1091822 h 1884432"/>
              <a:gd name="connsiteX11" fmla="*/ 8079474 w 8079474"/>
              <a:gd name="connsiteY11" fmla="*/ 1884432 h 1884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079474" h="1884432">
                <a:moveTo>
                  <a:pt x="0" y="0"/>
                </a:moveTo>
                <a:lnTo>
                  <a:pt x="3384644" y="13648"/>
                </a:lnTo>
                <a:cubicBezTo>
                  <a:pt x="4004480" y="17060"/>
                  <a:pt x="3612108" y="11374"/>
                  <a:pt x="3719015" y="20472"/>
                </a:cubicBezTo>
                <a:cubicBezTo>
                  <a:pt x="3825922" y="29570"/>
                  <a:pt x="3847531" y="30708"/>
                  <a:pt x="4026089" y="68239"/>
                </a:cubicBezTo>
                <a:cubicBezTo>
                  <a:pt x="4204647" y="105770"/>
                  <a:pt x="4592472" y="200167"/>
                  <a:pt x="4790364" y="245660"/>
                </a:cubicBezTo>
                <a:lnTo>
                  <a:pt x="5213444" y="341195"/>
                </a:lnTo>
                <a:cubicBezTo>
                  <a:pt x="5270310" y="355980"/>
                  <a:pt x="5076967" y="319585"/>
                  <a:pt x="5131558" y="334370"/>
                </a:cubicBezTo>
                <a:cubicBezTo>
                  <a:pt x="5186149" y="349155"/>
                  <a:pt x="5343097" y="384412"/>
                  <a:pt x="5520518" y="450376"/>
                </a:cubicBezTo>
                <a:cubicBezTo>
                  <a:pt x="5697939" y="516340"/>
                  <a:pt x="6019800" y="655092"/>
                  <a:pt x="6196084" y="730155"/>
                </a:cubicBezTo>
                <a:cubicBezTo>
                  <a:pt x="6372368" y="805218"/>
                  <a:pt x="6461078" y="840474"/>
                  <a:pt x="6578221" y="900752"/>
                </a:cubicBezTo>
                <a:cubicBezTo>
                  <a:pt x="6695364" y="961030"/>
                  <a:pt x="6648734" y="927875"/>
                  <a:pt x="6898943" y="1091822"/>
                </a:cubicBezTo>
                <a:cubicBezTo>
                  <a:pt x="7149152" y="1255769"/>
                  <a:pt x="7890680" y="1768426"/>
                  <a:pt x="8079474" y="1884432"/>
                </a:cubicBezTo>
              </a:path>
            </a:pathLst>
          </a:custGeom>
          <a:noFill/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7178" name="Straight Arrow Connector 7177"/>
          <p:cNvCxnSpPr/>
          <p:nvPr/>
        </p:nvCxnSpPr>
        <p:spPr bwMode="auto">
          <a:xfrm>
            <a:off x="8192901" y="3002508"/>
            <a:ext cx="580973" cy="389086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 w="254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179" name="Rectangle 7178"/>
          <p:cNvSpPr/>
          <p:nvPr/>
        </p:nvSpPr>
        <p:spPr bwMode="auto">
          <a:xfrm>
            <a:off x="7580190" y="3176517"/>
            <a:ext cx="413587" cy="215077"/>
          </a:xfrm>
          <a:prstGeom prst="rect">
            <a:avLst/>
          </a:prstGeom>
          <a:solidFill>
            <a:schemeClr val="bg1"/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80" name="TextBox 7179"/>
          <p:cNvSpPr txBox="1"/>
          <p:nvPr/>
        </p:nvSpPr>
        <p:spPr>
          <a:xfrm>
            <a:off x="3155684" y="1632394"/>
            <a:ext cx="1133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bg2">
                    <a:lumMod val="75000"/>
                  </a:schemeClr>
                </a:solidFill>
              </a:rPr>
              <a:t>magnets</a:t>
            </a:r>
            <a:endParaRPr lang="en-US" dirty="0"/>
          </a:p>
        </p:txBody>
      </p:sp>
      <p:cxnSp>
        <p:nvCxnSpPr>
          <p:cNvPr id="64" name="Straight Arrow Connector 63"/>
          <p:cNvCxnSpPr/>
          <p:nvPr/>
        </p:nvCxnSpPr>
        <p:spPr bwMode="auto">
          <a:xfrm flipH="1" flipV="1">
            <a:off x="5433379" y="5058002"/>
            <a:ext cx="1016800" cy="170331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7" name="TextBox 66"/>
          <p:cNvSpPr txBox="1"/>
          <p:nvPr/>
        </p:nvSpPr>
        <p:spPr>
          <a:xfrm>
            <a:off x="6373979" y="5004823"/>
            <a:ext cx="10502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  beam</a:t>
            </a:r>
          </a:p>
          <a:p>
            <a:r>
              <a:rPr lang="en-US" sz="1400" dirty="0" smtClean="0"/>
              <a:t>absorbers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3612391" y="2315555"/>
            <a:ext cx="2800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7030A0"/>
                </a:solidFill>
              </a:rPr>
              <a:t>Beam Catcher Chamber</a:t>
            </a:r>
            <a:endParaRPr lang="en-US" sz="1800" dirty="0">
              <a:solidFill>
                <a:srgbClr val="7030A0"/>
              </a:solidFill>
            </a:endParaRPr>
          </a:p>
        </p:txBody>
      </p:sp>
      <p:cxnSp>
        <p:nvCxnSpPr>
          <p:cNvPr id="4" name="Straight Arrow Connector 3"/>
          <p:cNvCxnSpPr/>
          <p:nvPr/>
        </p:nvCxnSpPr>
        <p:spPr bwMode="auto">
          <a:xfrm flipV="1">
            <a:off x="4011194" y="6574619"/>
            <a:ext cx="2401964" cy="266998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 w="22225" cap="flat" cmpd="sng" algn="ctr">
            <a:solidFill>
              <a:schemeClr val="accent6"/>
            </a:solidFill>
            <a:prstDash val="solid"/>
            <a:round/>
            <a:headEnd type="arrow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Box 15"/>
          <p:cNvSpPr txBox="1"/>
          <p:nvPr/>
        </p:nvSpPr>
        <p:spPr>
          <a:xfrm rot="21184755">
            <a:off x="5095034" y="6392331"/>
            <a:ext cx="58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</a:rPr>
              <a:t>3 m</a:t>
            </a:r>
            <a:endParaRPr lang="en-US" sz="18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3011777" y="6381672"/>
            <a:ext cx="9893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pumping </a:t>
            </a:r>
          </a:p>
          <a:p>
            <a:r>
              <a:rPr lang="en-US" sz="1400" dirty="0"/>
              <a:t> </a:t>
            </a:r>
            <a:r>
              <a:rPr lang="en-US" sz="1400" dirty="0" smtClean="0"/>
              <a:t>  duct</a:t>
            </a:r>
            <a:endParaRPr lang="en-US" sz="1400" dirty="0"/>
          </a:p>
        </p:txBody>
      </p:sp>
      <p:sp>
        <p:nvSpPr>
          <p:cNvPr id="41" name="TextBox 40"/>
          <p:cNvSpPr txBox="1"/>
          <p:nvPr/>
        </p:nvSpPr>
        <p:spPr>
          <a:xfrm>
            <a:off x="7054781" y="6086926"/>
            <a:ext cx="2170274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CSIR-CMERI Durgapur</a:t>
            </a:r>
          </a:p>
          <a:p>
            <a:r>
              <a:rPr lang="en-US" sz="1400" dirty="0" smtClean="0"/>
              <a:t>          Avik Chatterjee, </a:t>
            </a:r>
          </a:p>
          <a:p>
            <a:r>
              <a:rPr lang="en-US" sz="1400" dirty="0" smtClean="0"/>
              <a:t>         Abhijit Mahapatra</a:t>
            </a:r>
            <a:endParaRPr lang="en-US" sz="1400" dirty="0"/>
          </a:p>
        </p:txBody>
      </p:sp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449" y="5152410"/>
            <a:ext cx="1033551" cy="982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7" name="Straight Arrow Connector 36"/>
          <p:cNvCxnSpPr/>
          <p:nvPr/>
        </p:nvCxnSpPr>
        <p:spPr bwMode="auto">
          <a:xfrm flipH="1" flipV="1">
            <a:off x="3703007" y="3164636"/>
            <a:ext cx="38997" cy="3136819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 w="22225" cap="flat" cmpd="sng" algn="ctr">
            <a:solidFill>
              <a:schemeClr val="accent6"/>
            </a:solidFill>
            <a:prstDash val="solid"/>
            <a:round/>
            <a:headEnd type="arrow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" name="TextBox 39"/>
          <p:cNvSpPr txBox="1"/>
          <p:nvPr/>
        </p:nvSpPr>
        <p:spPr>
          <a:xfrm rot="16200000">
            <a:off x="3186296" y="4310136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</a:rPr>
              <a:t>4.2 m</a:t>
            </a:r>
            <a:endParaRPr lang="en-US" sz="18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2353323" y="4401168"/>
            <a:ext cx="1773273" cy="2133478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-191386" y="1010093"/>
            <a:ext cx="435935" cy="1286573"/>
          </a:xfrm>
          <a:prstGeom prst="rect">
            <a:avLst/>
          </a:prstGeom>
          <a:solidFill>
            <a:schemeClr val="bg1"/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3" name="Rectangle 42"/>
          <p:cNvSpPr/>
          <p:nvPr/>
        </p:nvSpPr>
        <p:spPr bwMode="auto">
          <a:xfrm>
            <a:off x="5385042" y="2152976"/>
            <a:ext cx="666170" cy="196077"/>
          </a:xfrm>
          <a:prstGeom prst="rect">
            <a:avLst/>
          </a:prstGeom>
          <a:solidFill>
            <a:schemeClr val="bg1"/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5049" y="-53841"/>
            <a:ext cx="1935614" cy="243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2" name="Straight Arrow Connector 21"/>
          <p:cNvCxnSpPr/>
          <p:nvPr/>
        </p:nvCxnSpPr>
        <p:spPr bwMode="auto">
          <a:xfrm>
            <a:off x="1385272" y="1433016"/>
            <a:ext cx="794179" cy="0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Arrow Connector 19"/>
          <p:cNvCxnSpPr/>
          <p:nvPr/>
        </p:nvCxnSpPr>
        <p:spPr bwMode="auto">
          <a:xfrm>
            <a:off x="-103882" y="1450052"/>
            <a:ext cx="1244509" cy="0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1" name="Oval 7"/>
          <p:cNvSpPr>
            <a:spLocks noChangeArrowheads="1"/>
          </p:cNvSpPr>
          <p:nvPr/>
        </p:nvSpPr>
        <p:spPr bwMode="auto">
          <a:xfrm flipH="1" flipV="1">
            <a:off x="1140627" y="1371011"/>
            <a:ext cx="106017" cy="133638"/>
          </a:xfrm>
          <a:prstGeom prst="ellipse">
            <a:avLst/>
          </a:prstGeom>
          <a:solidFill>
            <a:srgbClr val="FF0000"/>
          </a:solidFill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1926" y="2750286"/>
            <a:ext cx="998888" cy="3784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3944" y="2601462"/>
            <a:ext cx="2705472" cy="42631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" name="TextBox 49"/>
          <p:cNvSpPr txBox="1"/>
          <p:nvPr/>
        </p:nvSpPr>
        <p:spPr>
          <a:xfrm>
            <a:off x="205497" y="6056731"/>
            <a:ext cx="125867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KVI-CART </a:t>
            </a:r>
          </a:p>
          <a:p>
            <a:r>
              <a:rPr lang="en-US" sz="1400" dirty="0" smtClean="0"/>
              <a:t>Michel </a:t>
            </a:r>
          </a:p>
          <a:p>
            <a:r>
              <a:rPr lang="en-US" sz="1400" dirty="0" smtClean="0"/>
              <a:t>Lindemulder</a:t>
            </a:r>
            <a:endParaRPr lang="en-US" sz="1400" dirty="0"/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93" y="5530444"/>
            <a:ext cx="1582768" cy="446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Arrow Connector 10"/>
          <p:cNvCxnSpPr/>
          <p:nvPr/>
        </p:nvCxnSpPr>
        <p:spPr bwMode="auto">
          <a:xfrm flipH="1" flipV="1">
            <a:off x="5385042" y="5022397"/>
            <a:ext cx="899448" cy="903767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2" name="Straight Arrow Connector 51"/>
          <p:cNvCxnSpPr/>
          <p:nvPr/>
        </p:nvCxnSpPr>
        <p:spPr bwMode="auto">
          <a:xfrm flipH="1" flipV="1">
            <a:off x="4873292" y="5058002"/>
            <a:ext cx="899448" cy="903767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3" name="Straight Arrow Connector 52"/>
          <p:cNvCxnSpPr/>
          <p:nvPr/>
        </p:nvCxnSpPr>
        <p:spPr bwMode="auto">
          <a:xfrm flipH="1" flipV="1">
            <a:off x="5022350" y="4882089"/>
            <a:ext cx="1262140" cy="1252622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 w="31750" cap="flat" cmpd="sng" algn="ctr">
            <a:solidFill>
              <a:srgbClr val="339933"/>
            </a:solidFill>
            <a:prstDash val="solid"/>
            <a:round/>
            <a:headEnd type="none" w="med" len="med"/>
            <a:tailEnd type="none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8" name="TextBox 57"/>
          <p:cNvSpPr txBox="1"/>
          <p:nvPr/>
        </p:nvSpPr>
        <p:spPr>
          <a:xfrm>
            <a:off x="-95569" y="3919457"/>
            <a:ext cx="18389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7030A0"/>
                </a:solidFill>
              </a:rPr>
              <a:t>Target plug,</a:t>
            </a:r>
          </a:p>
          <a:p>
            <a:r>
              <a:rPr lang="en-US" sz="1800" dirty="0" smtClean="0">
                <a:solidFill>
                  <a:srgbClr val="7030A0"/>
                </a:solidFill>
              </a:rPr>
              <a:t>Graphite wheel</a:t>
            </a:r>
            <a:endParaRPr lang="en-US" sz="1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9035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ight Brace 7"/>
          <p:cNvSpPr/>
          <p:nvPr/>
        </p:nvSpPr>
        <p:spPr bwMode="auto">
          <a:xfrm>
            <a:off x="5167435" y="2307922"/>
            <a:ext cx="737148" cy="1654478"/>
          </a:xfrm>
          <a:prstGeom prst="rightBrace">
            <a:avLst>
              <a:gd name="adj1" fmla="val 17259"/>
              <a:gd name="adj2" fmla="val 50000"/>
            </a:avLst>
          </a:prstGeom>
          <a:solidFill>
            <a:schemeClr val="bg1"/>
          </a:solidFill>
          <a:ln w="50800" cap="flat" cmpd="sng" algn="ctr">
            <a:solidFill>
              <a:srgbClr val="339933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2800" b="1" i="0" u="none" strike="noStrike" cap="none" normalizeH="0" baseline="0" smtClean="0">
              <a:ln>
                <a:noFill/>
              </a:ln>
              <a:solidFill>
                <a:srgbClr val="339933"/>
              </a:solidFill>
              <a:effectLst/>
              <a:latin typeface="Arial" charset="0"/>
            </a:endParaRPr>
          </a:p>
        </p:txBody>
      </p:sp>
      <p:pic>
        <p:nvPicPr>
          <p:cNvPr id="1639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3175" y="1222464"/>
            <a:ext cx="2790825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565565" y="14160"/>
            <a:ext cx="5342173" cy="787557"/>
          </a:xfrm>
        </p:spPr>
        <p:txBody>
          <a:bodyPr/>
          <a:lstStyle/>
          <a:p>
            <a:r>
              <a:rPr lang="en-GB" dirty="0" smtClean="0"/>
              <a:t>Material Choice</a:t>
            </a:r>
            <a:endParaRPr lang="en-GB" dirty="0"/>
          </a:p>
        </p:txBody>
      </p:sp>
      <p:sp>
        <p:nvSpPr>
          <p:cNvPr id="18" name="Textfeld 17"/>
          <p:cNvSpPr txBox="1"/>
          <p:nvPr/>
        </p:nvSpPr>
        <p:spPr>
          <a:xfrm>
            <a:off x="1149446" y="647521"/>
            <a:ext cx="6671826" cy="461665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GB" sz="2400" dirty="0"/>
              <a:t>a</a:t>
            </a:r>
            <a:r>
              <a:rPr lang="en-GB" sz="2400" dirty="0" smtClean="0"/>
              <a:t> simple temperature and stress calculation</a:t>
            </a:r>
          </a:p>
        </p:txBody>
      </p:sp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8412" y="1231989"/>
            <a:ext cx="280035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8412" y="1241514"/>
            <a:ext cx="2771775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8887" y="1260564"/>
            <a:ext cx="278130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4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1113" y="1262548"/>
            <a:ext cx="276225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5" name="Picture 1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6351" y="1260486"/>
            <a:ext cx="2781300" cy="1533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6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8104" y="1262569"/>
            <a:ext cx="2781300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7" name="Picture 1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156" y="1243575"/>
            <a:ext cx="2819400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8" name="Picture 1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891" y="1262625"/>
            <a:ext cx="278130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9" name="Picture 15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9362" y="1255801"/>
            <a:ext cx="2790825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 rot="16200000">
            <a:off x="5724081" y="1733550"/>
            <a:ext cx="9412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70C0"/>
                </a:solidFill>
              </a:rPr>
              <a:t>pressure</a:t>
            </a:r>
            <a:endParaRPr lang="en-US" sz="1400" dirty="0">
              <a:solidFill>
                <a:srgbClr val="0070C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839" y="1524178"/>
            <a:ext cx="2370425" cy="629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839" y="2431355"/>
            <a:ext cx="1811914" cy="558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0046" y="2545747"/>
            <a:ext cx="1447437" cy="32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464" y="3439323"/>
            <a:ext cx="1643062" cy="298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" name="Textfeld 12"/>
          <p:cNvSpPr txBox="1"/>
          <p:nvPr/>
        </p:nvSpPr>
        <p:spPr>
          <a:xfrm>
            <a:off x="65079" y="1141163"/>
            <a:ext cx="3801041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GB" sz="1800" dirty="0" smtClean="0"/>
              <a:t>Instantaneous energy deposition</a:t>
            </a: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1592" y="1740878"/>
            <a:ext cx="1282700" cy="16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1592" y="1542441"/>
            <a:ext cx="1325563" cy="19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7385" y="1943068"/>
            <a:ext cx="769937" cy="19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0" name="Picture 1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1416" y="2483773"/>
            <a:ext cx="1150937" cy="412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" name="Textfeld 12"/>
          <p:cNvSpPr txBox="1"/>
          <p:nvPr/>
        </p:nvSpPr>
        <p:spPr>
          <a:xfrm>
            <a:off x="5788673" y="4391037"/>
            <a:ext cx="3493264" cy="92333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GB" sz="1800" dirty="0"/>
              <a:t>I</a:t>
            </a:r>
            <a:r>
              <a:rPr lang="en-GB" sz="1800" dirty="0" smtClean="0"/>
              <a:t>nitial compressive pressure,  </a:t>
            </a:r>
          </a:p>
          <a:p>
            <a:pPr algn="l"/>
            <a:r>
              <a:rPr lang="en-GB" sz="1800" dirty="0" smtClean="0"/>
              <a:t>wave propagates to boundary</a:t>
            </a:r>
          </a:p>
          <a:p>
            <a:pPr marL="285750" indent="-285750">
              <a:buFont typeface="Wingdings"/>
              <a:buChar char="à"/>
            </a:pPr>
            <a:r>
              <a:rPr lang="en-GB" sz="1800" dirty="0" smtClean="0"/>
              <a:t>tensile stress. </a:t>
            </a:r>
          </a:p>
        </p:txBody>
      </p:sp>
      <p:pic>
        <p:nvPicPr>
          <p:cNvPr id="4111" name="Picture 15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4830" y="3428329"/>
            <a:ext cx="2092325" cy="411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246539" y="2838797"/>
            <a:ext cx="22159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err="1" smtClean="0">
                <a:solidFill>
                  <a:srgbClr val="339933"/>
                </a:solidFill>
              </a:rPr>
              <a:t>low</a:t>
            </a:r>
            <a:r>
              <a:rPr lang="de-DE" sz="2000" dirty="0" smtClean="0">
                <a:solidFill>
                  <a:srgbClr val="339933"/>
                </a:solidFill>
              </a:rPr>
              <a:t> A  </a:t>
            </a:r>
            <a:r>
              <a:rPr lang="de-DE" sz="2000" dirty="0" smtClean="0">
                <a:solidFill>
                  <a:srgbClr val="339933"/>
                </a:solidFill>
                <a:sym typeface="Wingdings" panose="05000000000000000000" pitchFamily="2" charset="2"/>
              </a:rPr>
              <a:t></a:t>
            </a:r>
            <a:r>
              <a:rPr lang="de-DE" sz="2000" dirty="0" smtClean="0">
                <a:solidFill>
                  <a:srgbClr val="339933"/>
                </a:solidFill>
              </a:rPr>
              <a:t>  </a:t>
            </a:r>
            <a:r>
              <a:rPr lang="de-DE" sz="2000" dirty="0" err="1" smtClean="0">
                <a:solidFill>
                  <a:srgbClr val="339933"/>
                </a:solidFill>
              </a:rPr>
              <a:t>low</a:t>
            </a:r>
            <a:r>
              <a:rPr lang="de-DE" sz="2000" dirty="0" smtClean="0">
                <a:solidFill>
                  <a:srgbClr val="339933"/>
                </a:solidFill>
              </a:rPr>
              <a:t> </a:t>
            </a:r>
            <a:r>
              <a:rPr lang="de-DE" sz="2000" dirty="0" smtClean="0">
                <a:solidFill>
                  <a:srgbClr val="339933"/>
                </a:solidFill>
                <a:latin typeface="Symbol" panose="05050102010706020507" pitchFamily="18" charset="2"/>
              </a:rPr>
              <a:t>D</a:t>
            </a:r>
            <a:r>
              <a:rPr lang="de-DE" sz="2000" dirty="0" smtClean="0">
                <a:solidFill>
                  <a:srgbClr val="339933"/>
                </a:solidFill>
              </a:rPr>
              <a:t>T</a:t>
            </a:r>
            <a:endParaRPr lang="en-IE" sz="2000" dirty="0">
              <a:solidFill>
                <a:srgbClr val="339933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904583" y="2953976"/>
            <a:ext cx="3130985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000" dirty="0" err="1" smtClean="0">
                <a:solidFill>
                  <a:srgbClr val="339933"/>
                </a:solidFill>
              </a:rPr>
              <a:t>polycrystalline</a:t>
            </a:r>
            <a:r>
              <a:rPr lang="de-DE" sz="2000" dirty="0">
                <a:solidFill>
                  <a:srgbClr val="339933"/>
                </a:solidFill>
              </a:rPr>
              <a:t> </a:t>
            </a:r>
            <a:r>
              <a:rPr lang="de-DE" sz="2000" dirty="0" err="1" smtClean="0">
                <a:solidFill>
                  <a:srgbClr val="339933"/>
                </a:solidFill>
              </a:rPr>
              <a:t>graphite</a:t>
            </a:r>
            <a:r>
              <a:rPr lang="de-DE" sz="2000" dirty="0" smtClean="0">
                <a:solidFill>
                  <a:srgbClr val="339933"/>
                </a:solidFill>
              </a:rPr>
              <a:t>,</a:t>
            </a:r>
          </a:p>
          <a:p>
            <a:r>
              <a:rPr lang="de-DE" sz="2000" dirty="0" err="1" smtClean="0">
                <a:solidFill>
                  <a:srgbClr val="339933"/>
                </a:solidFill>
              </a:rPr>
              <a:t>more</a:t>
            </a:r>
            <a:r>
              <a:rPr lang="de-DE" sz="2000" dirty="0" smtClean="0">
                <a:solidFill>
                  <a:srgbClr val="339933"/>
                </a:solidFill>
              </a:rPr>
              <a:t> </a:t>
            </a:r>
            <a:r>
              <a:rPr lang="de-DE" sz="2000" dirty="0" err="1" smtClean="0">
                <a:solidFill>
                  <a:srgbClr val="339933"/>
                </a:solidFill>
              </a:rPr>
              <a:t>nuclear</a:t>
            </a:r>
            <a:r>
              <a:rPr lang="de-DE" sz="2000" dirty="0">
                <a:solidFill>
                  <a:srgbClr val="339933"/>
                </a:solidFill>
              </a:rPr>
              <a:t> </a:t>
            </a:r>
            <a:r>
              <a:rPr lang="de-DE" sz="2000" dirty="0" smtClean="0">
                <a:solidFill>
                  <a:srgbClr val="339933"/>
                </a:solidFill>
              </a:rPr>
              <a:t>x-</a:t>
            </a:r>
            <a:r>
              <a:rPr lang="de-DE" sz="2000" dirty="0" err="1" smtClean="0">
                <a:solidFill>
                  <a:srgbClr val="339933"/>
                </a:solidFill>
              </a:rPr>
              <a:t>section</a:t>
            </a:r>
            <a:r>
              <a:rPr lang="de-DE" sz="2000" dirty="0" smtClean="0">
                <a:solidFill>
                  <a:srgbClr val="339933"/>
                </a:solidFill>
              </a:rPr>
              <a:t> </a:t>
            </a:r>
          </a:p>
          <a:p>
            <a:r>
              <a:rPr lang="de-DE" sz="2000" dirty="0" err="1" smtClean="0">
                <a:solidFill>
                  <a:srgbClr val="339933"/>
                </a:solidFill>
              </a:rPr>
              <a:t>less</a:t>
            </a:r>
            <a:r>
              <a:rPr lang="de-DE" sz="2000" dirty="0" smtClean="0">
                <a:solidFill>
                  <a:srgbClr val="339933"/>
                </a:solidFill>
              </a:rPr>
              <a:t> </a:t>
            </a:r>
            <a:r>
              <a:rPr lang="de-DE" sz="2000" dirty="0" err="1" smtClean="0">
                <a:solidFill>
                  <a:srgbClr val="339933"/>
                </a:solidFill>
              </a:rPr>
              <a:t>slowing</a:t>
            </a:r>
            <a:r>
              <a:rPr lang="de-DE" sz="2000" dirty="0" smtClean="0">
                <a:solidFill>
                  <a:srgbClr val="339933"/>
                </a:solidFill>
              </a:rPr>
              <a:t>-down </a:t>
            </a:r>
            <a:r>
              <a:rPr lang="de-DE" sz="2000" dirty="0" err="1" smtClean="0">
                <a:solidFill>
                  <a:srgbClr val="339933"/>
                </a:solidFill>
              </a:rPr>
              <a:t>by</a:t>
            </a:r>
            <a:r>
              <a:rPr lang="de-DE" sz="2000" dirty="0" smtClean="0">
                <a:solidFill>
                  <a:srgbClr val="339933"/>
                </a:solidFill>
              </a:rPr>
              <a:t> </a:t>
            </a:r>
          </a:p>
          <a:p>
            <a:r>
              <a:rPr lang="de-DE" sz="2000" dirty="0" err="1" smtClean="0">
                <a:solidFill>
                  <a:srgbClr val="339933"/>
                </a:solidFill>
              </a:rPr>
              <a:t>electrons</a:t>
            </a:r>
            <a:r>
              <a:rPr lang="de-DE" sz="2000" dirty="0" smtClean="0">
                <a:solidFill>
                  <a:srgbClr val="339933"/>
                </a:solidFill>
              </a:rPr>
              <a:t>. </a:t>
            </a:r>
            <a:endParaRPr lang="de-DE" sz="2000" dirty="0">
              <a:solidFill>
                <a:srgbClr val="339933"/>
              </a:solidFill>
            </a:endParaRPr>
          </a:p>
          <a:p>
            <a:endParaRPr lang="de-DE" sz="2000" dirty="0" smtClean="0">
              <a:solidFill>
                <a:srgbClr val="339933"/>
              </a:solidFill>
            </a:endParaRPr>
          </a:p>
        </p:txBody>
      </p:sp>
      <p:sp>
        <p:nvSpPr>
          <p:cNvPr id="46" name="Textfeld 12"/>
          <p:cNvSpPr txBox="1"/>
          <p:nvPr/>
        </p:nvSpPr>
        <p:spPr>
          <a:xfrm>
            <a:off x="3956588" y="2318917"/>
            <a:ext cx="1040670" cy="338554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GB" sz="1600" dirty="0" smtClean="0">
                <a:solidFill>
                  <a:srgbClr val="1191DF"/>
                </a:solidFill>
              </a:rPr>
              <a:t>at high T</a:t>
            </a:r>
          </a:p>
        </p:txBody>
      </p:sp>
      <p:pic>
        <p:nvPicPr>
          <p:cNvPr id="48" name="Picture 47"/>
          <p:cNvPicPr/>
          <p:nvPr/>
        </p:nvPicPr>
        <p:blipFill>
          <a:blip r:embed="rId21"/>
          <a:stretch>
            <a:fillRect/>
          </a:stretch>
        </p:blipFill>
        <p:spPr>
          <a:xfrm>
            <a:off x="433510" y="4248372"/>
            <a:ext cx="5267325" cy="3705225"/>
          </a:xfrm>
          <a:prstGeom prst="rect">
            <a:avLst/>
          </a:prstGeom>
        </p:spPr>
      </p:pic>
      <p:sp>
        <p:nvSpPr>
          <p:cNvPr id="49" name="TextBox 48"/>
          <p:cNvSpPr txBox="1"/>
          <p:nvPr/>
        </p:nvSpPr>
        <p:spPr>
          <a:xfrm rot="16200000">
            <a:off x="927281" y="5926319"/>
            <a:ext cx="3433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Li</a:t>
            </a:r>
            <a:endParaRPr lang="en-IE" sz="1400" dirty="0"/>
          </a:p>
        </p:txBody>
      </p:sp>
      <p:sp>
        <p:nvSpPr>
          <p:cNvPr id="50" name="TextBox 49"/>
          <p:cNvSpPr txBox="1"/>
          <p:nvPr/>
        </p:nvSpPr>
        <p:spPr>
          <a:xfrm rot="16200000">
            <a:off x="1246489" y="4618064"/>
            <a:ext cx="4138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/>
              <a:t>Be</a:t>
            </a:r>
            <a:endParaRPr lang="en-IE" sz="1400" dirty="0"/>
          </a:p>
        </p:txBody>
      </p:sp>
      <p:sp>
        <p:nvSpPr>
          <p:cNvPr id="51" name="TextBox 50"/>
          <p:cNvSpPr txBox="1"/>
          <p:nvPr/>
        </p:nvSpPr>
        <p:spPr>
          <a:xfrm rot="16200000">
            <a:off x="1514303" y="4595166"/>
            <a:ext cx="8899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>
                <a:solidFill>
                  <a:srgbClr val="339933"/>
                </a:solidFill>
              </a:rPr>
              <a:t>graphite</a:t>
            </a:r>
            <a:endParaRPr lang="en-IE" sz="1400" dirty="0">
              <a:solidFill>
                <a:srgbClr val="339933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 rot="16200000">
            <a:off x="1916439" y="5130551"/>
            <a:ext cx="6126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h-BN</a:t>
            </a:r>
            <a:endParaRPr lang="en-IE" sz="1400" dirty="0"/>
          </a:p>
        </p:txBody>
      </p:sp>
      <p:sp>
        <p:nvSpPr>
          <p:cNvPr id="53" name="TextBox 52"/>
          <p:cNvSpPr txBox="1"/>
          <p:nvPr/>
        </p:nvSpPr>
        <p:spPr>
          <a:xfrm rot="16200000">
            <a:off x="2098996" y="4588764"/>
            <a:ext cx="9012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/>
              <a:t>AlBeMet</a:t>
            </a:r>
            <a:endParaRPr lang="en-IE" sz="1400" dirty="0"/>
          </a:p>
        </p:txBody>
      </p:sp>
      <p:sp>
        <p:nvSpPr>
          <p:cNvPr id="54" name="TextBox 53"/>
          <p:cNvSpPr txBox="1"/>
          <p:nvPr/>
        </p:nvSpPr>
        <p:spPr>
          <a:xfrm rot="16200000">
            <a:off x="2744438" y="5049411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Al</a:t>
            </a:r>
            <a:endParaRPr lang="en-IE" sz="1400" dirty="0"/>
          </a:p>
        </p:txBody>
      </p:sp>
      <p:sp>
        <p:nvSpPr>
          <p:cNvPr id="56" name="TextBox 55"/>
          <p:cNvSpPr txBox="1"/>
          <p:nvPr/>
        </p:nvSpPr>
        <p:spPr>
          <a:xfrm rot="16200000">
            <a:off x="2630726" y="4698385"/>
            <a:ext cx="10662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/>
              <a:t>Ti</a:t>
            </a:r>
            <a:r>
              <a:rPr lang="de-DE" sz="1400" dirty="0" smtClean="0"/>
              <a:t> (6Al-4V)</a:t>
            </a:r>
            <a:endParaRPr lang="en-IE" sz="1400" dirty="0"/>
          </a:p>
        </p:txBody>
      </p:sp>
      <p:sp>
        <p:nvSpPr>
          <p:cNvPr id="57" name="TextBox 56"/>
          <p:cNvSpPr txBox="1"/>
          <p:nvPr/>
        </p:nvSpPr>
        <p:spPr>
          <a:xfrm rot="16200000">
            <a:off x="4282434" y="5315683"/>
            <a:ext cx="9589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 smtClean="0"/>
              <a:t>Cu</a:t>
            </a:r>
            <a:r>
              <a:rPr lang="de-DE" sz="1600" dirty="0" smtClean="0"/>
              <a:t>-OFC</a:t>
            </a:r>
            <a:endParaRPr lang="en-IE" sz="1600" dirty="0"/>
          </a:p>
        </p:txBody>
      </p:sp>
      <p:sp>
        <p:nvSpPr>
          <p:cNvPr id="58" name="TextBox 57"/>
          <p:cNvSpPr txBox="1"/>
          <p:nvPr/>
        </p:nvSpPr>
        <p:spPr>
          <a:xfrm rot="16200000">
            <a:off x="5313668" y="5204289"/>
            <a:ext cx="378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smtClean="0"/>
              <a:t>W</a:t>
            </a:r>
            <a:endParaRPr lang="en-IE" sz="1600" dirty="0"/>
          </a:p>
        </p:txBody>
      </p:sp>
      <p:sp>
        <p:nvSpPr>
          <p:cNvPr id="59" name="TextBox 58"/>
          <p:cNvSpPr txBox="1"/>
          <p:nvPr/>
        </p:nvSpPr>
        <p:spPr>
          <a:xfrm rot="16200000">
            <a:off x="4921645" y="5513535"/>
            <a:ext cx="4082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 smtClean="0"/>
              <a:t>Ta</a:t>
            </a:r>
            <a:endParaRPr lang="en-IE" sz="1600" dirty="0"/>
          </a:p>
        </p:txBody>
      </p:sp>
      <p:sp>
        <p:nvSpPr>
          <p:cNvPr id="60" name="TextBox 59"/>
          <p:cNvSpPr txBox="1"/>
          <p:nvPr/>
        </p:nvSpPr>
        <p:spPr>
          <a:xfrm rot="16200000">
            <a:off x="3981210" y="5043839"/>
            <a:ext cx="8194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/>
              <a:t>glidcop</a:t>
            </a:r>
            <a:endParaRPr lang="en-IE" sz="1400" dirty="0"/>
          </a:p>
        </p:txBody>
      </p:sp>
      <p:sp>
        <p:nvSpPr>
          <p:cNvPr id="13" name="TextBox 12"/>
          <p:cNvSpPr txBox="1"/>
          <p:nvPr/>
        </p:nvSpPr>
        <p:spPr>
          <a:xfrm rot="16200000">
            <a:off x="-946370" y="5186297"/>
            <a:ext cx="230864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 smtClean="0"/>
              <a:t>yield</a:t>
            </a:r>
            <a:r>
              <a:rPr lang="de-DE" sz="1600" dirty="0" smtClean="0"/>
              <a:t> </a:t>
            </a:r>
            <a:r>
              <a:rPr lang="de-DE" sz="1600" dirty="0" err="1" smtClean="0"/>
              <a:t>strength</a:t>
            </a:r>
            <a:r>
              <a:rPr lang="de-DE" sz="1600" dirty="0" smtClean="0"/>
              <a:t> / stress</a:t>
            </a:r>
          </a:p>
          <a:p>
            <a:r>
              <a:rPr lang="de-DE" sz="1600" dirty="0" smtClean="0"/>
              <a:t> </a:t>
            </a:r>
            <a:r>
              <a:rPr lang="de-DE" sz="1600" dirty="0" err="1" smtClean="0"/>
              <a:t>for</a:t>
            </a:r>
            <a:r>
              <a:rPr lang="de-DE" sz="1600" dirty="0" smtClean="0"/>
              <a:t> 5x10</a:t>
            </a:r>
            <a:r>
              <a:rPr lang="de-DE" sz="1600" baseline="30000" dirty="0" smtClean="0"/>
              <a:t>11</a:t>
            </a:r>
            <a:r>
              <a:rPr lang="de-DE" sz="1600" dirty="0" smtClean="0"/>
              <a:t>  U on 1cm</a:t>
            </a:r>
            <a:r>
              <a:rPr lang="de-DE" sz="1600" baseline="30000" dirty="0" smtClean="0"/>
              <a:t>2</a:t>
            </a:r>
            <a:endParaRPr lang="en-IE" sz="1600" baseline="30000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3406897" y="4400550"/>
            <a:ext cx="2227761" cy="342102"/>
          </a:xfrm>
          <a:prstGeom prst="rect">
            <a:avLst/>
          </a:prstGeom>
          <a:solidFill>
            <a:schemeClr val="bg1"/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 rot="16200000">
            <a:off x="3546568" y="4686227"/>
            <a:ext cx="99257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INCONEL</a:t>
            </a:r>
            <a:endParaRPr lang="en-IE" sz="1400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3149963" y="4681445"/>
            <a:ext cx="9989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/>
              <a:t>stainless</a:t>
            </a:r>
            <a:r>
              <a:rPr lang="de-DE" sz="1400" dirty="0" smtClean="0"/>
              <a:t> </a:t>
            </a:r>
          </a:p>
          <a:p>
            <a:r>
              <a:rPr lang="de-DE" sz="1400" dirty="0"/>
              <a:t> </a:t>
            </a:r>
            <a:r>
              <a:rPr lang="de-DE" sz="1400" dirty="0" smtClean="0"/>
              <a:t>  </a:t>
            </a:r>
            <a:r>
              <a:rPr lang="de-DE" sz="1400" dirty="0" err="1" smtClean="0"/>
              <a:t>steel</a:t>
            </a:r>
            <a:endParaRPr lang="en-IE" sz="1400" dirty="0"/>
          </a:p>
        </p:txBody>
      </p:sp>
      <p:sp>
        <p:nvSpPr>
          <p:cNvPr id="63" name="Textfeld 12"/>
          <p:cNvSpPr txBox="1"/>
          <p:nvPr/>
        </p:nvSpPr>
        <p:spPr>
          <a:xfrm>
            <a:off x="6103371" y="5470930"/>
            <a:ext cx="2569934" cy="92333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en-GB" sz="1800" dirty="0" smtClean="0"/>
              <a:t>plastic deformation</a:t>
            </a:r>
          </a:p>
          <a:p>
            <a:pPr algn="l"/>
            <a:r>
              <a:rPr lang="en-GB" sz="1800" dirty="0" smtClean="0"/>
              <a:t>not exactly elastic, </a:t>
            </a:r>
          </a:p>
          <a:p>
            <a:pPr algn="l"/>
            <a:r>
              <a:rPr lang="en-GB" sz="1800" dirty="0" smtClean="0"/>
              <a:t>cyclic stress, cracks?</a:t>
            </a:r>
          </a:p>
        </p:txBody>
      </p:sp>
    </p:spTree>
    <p:extLst>
      <p:ext uri="{BB962C8B-B14F-4D97-AF65-F5344CB8AC3E}">
        <p14:creationId xmlns:p14="http://schemas.microsoft.com/office/powerpoint/2010/main" val="3183816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7" grpId="0"/>
      <p:bldP spid="6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62" name="Rectangle 2"/>
          <p:cNvSpPr>
            <a:spLocks noChangeArrowheads="1"/>
          </p:cNvSpPr>
          <p:nvPr/>
        </p:nvSpPr>
        <p:spPr bwMode="auto">
          <a:xfrm>
            <a:off x="7804150" y="2252663"/>
            <a:ext cx="168275" cy="912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488" tIns="44450" rIns="90488" bIns="44450">
            <a:spAutoFit/>
          </a:bodyPr>
          <a:lstStyle/>
          <a:p>
            <a:pPr eaLnBrk="0" hangingPunct="0"/>
            <a:endParaRPr lang="de-DE" altLang="en-US" sz="1800">
              <a:latin typeface="Times New Roman" pitchFamily="18" charset="0"/>
            </a:endParaRPr>
          </a:p>
          <a:p>
            <a:pPr eaLnBrk="0" hangingPunct="0"/>
            <a:endParaRPr lang="de-DE" altLang="en-US" sz="1800">
              <a:latin typeface="Times New Roman" pitchFamily="18" charset="0"/>
            </a:endParaRPr>
          </a:p>
          <a:p>
            <a:pPr eaLnBrk="0" latinLnBrk="1" hangingPunct="0"/>
            <a:endParaRPr lang="de-DE" altLang="en-US" sz="1800">
              <a:latin typeface="Times New Roman" pitchFamily="18" charset="0"/>
            </a:endParaRPr>
          </a:p>
        </p:txBody>
      </p:sp>
      <p:sp>
        <p:nvSpPr>
          <p:cNvPr id="808963" name="Rectangle 3"/>
          <p:cNvSpPr>
            <a:spLocks noChangeArrowheads="1"/>
          </p:cNvSpPr>
          <p:nvPr/>
        </p:nvSpPr>
        <p:spPr bwMode="auto">
          <a:xfrm>
            <a:off x="552450" y="3613150"/>
            <a:ext cx="7594600" cy="392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488" tIns="44450" rIns="90488" bIns="44450"/>
          <a:lstStyle>
            <a:lvl1pPr marL="285750" indent="-285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6858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543050" indent="-1714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00250" indent="-1714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457450" indent="-1714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14650" indent="-1714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371850" indent="-1714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29050" indent="-17145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accent1"/>
              </a:buClr>
              <a:buFont typeface="Monotype Sorts" pitchFamily="2" charset="2"/>
              <a:buChar char="u"/>
            </a:pPr>
            <a:endParaRPr lang="en-US" altLang="en-US">
              <a:latin typeface="Arial" charset="0"/>
            </a:endParaRPr>
          </a:p>
        </p:txBody>
      </p:sp>
      <p:sp>
        <p:nvSpPr>
          <p:cNvPr id="808964" name="Rectangle 4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60463"/>
          </a:xfrm>
          <a:noFill/>
          <a:ln/>
        </p:spPr>
        <p:txBody>
          <a:bodyPr/>
          <a:lstStyle/>
          <a:p>
            <a:pPr marL="457200" indent="-457200" algn="l"/>
            <a:r>
              <a:rPr lang="en-US" altLang="en-US" dirty="0" smtClean="0"/>
              <a:t>  Liquid Lithium Jet - Spall Strength</a:t>
            </a:r>
            <a:endParaRPr lang="de-DE" altLang="en-US" dirty="0"/>
          </a:p>
        </p:txBody>
      </p:sp>
      <p:sp>
        <p:nvSpPr>
          <p:cNvPr id="808965" name="Text Box 5"/>
          <p:cNvSpPr txBox="1">
            <a:spLocks noChangeArrowheads="1"/>
          </p:cNvSpPr>
          <p:nvPr/>
        </p:nvSpPr>
        <p:spPr bwMode="auto">
          <a:xfrm>
            <a:off x="879475" y="150495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US" altLang="en-US" sz="1800" b="0"/>
          </a:p>
        </p:txBody>
      </p:sp>
      <p:sp>
        <p:nvSpPr>
          <p:cNvPr id="808966" name="Rectangle 6"/>
          <p:cNvSpPr>
            <a:spLocks noChangeArrowheads="1"/>
          </p:cNvSpPr>
          <p:nvPr/>
        </p:nvSpPr>
        <p:spPr bwMode="auto">
          <a:xfrm>
            <a:off x="3779838" y="6453188"/>
            <a:ext cx="3671887" cy="404812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08967" name="Text Box 7"/>
          <p:cNvSpPr txBox="1">
            <a:spLocks noChangeArrowheads="1"/>
          </p:cNvSpPr>
          <p:nvPr/>
        </p:nvSpPr>
        <p:spPr bwMode="auto">
          <a:xfrm>
            <a:off x="212725" y="1027113"/>
            <a:ext cx="3432175" cy="54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en-US" sz="2000" b="0">
                <a:latin typeface="Arial" charset="0"/>
              </a:rPr>
              <a:t>Hydro-dynamical calculation:</a:t>
            </a:r>
          </a:p>
        </p:txBody>
      </p:sp>
      <p:pic>
        <p:nvPicPr>
          <p:cNvPr id="808968" name="Picture 8" descr="schem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8" y="1927225"/>
            <a:ext cx="3884612" cy="3160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08969" name="Group 9"/>
          <p:cNvGrpSpPr>
            <a:grpSpLocks/>
          </p:cNvGrpSpPr>
          <p:nvPr/>
        </p:nvGrpSpPr>
        <p:grpSpPr bwMode="auto">
          <a:xfrm>
            <a:off x="3981450" y="1185863"/>
            <a:ext cx="5257800" cy="3657600"/>
            <a:chOff x="48" y="1680"/>
            <a:chExt cx="3312" cy="2304"/>
          </a:xfrm>
        </p:grpSpPr>
        <p:sp>
          <p:nvSpPr>
            <p:cNvPr id="808970" name="Rectangle 10"/>
            <p:cNvSpPr>
              <a:spLocks noChangeArrowheads="1"/>
            </p:cNvSpPr>
            <p:nvPr/>
          </p:nvSpPr>
          <p:spPr bwMode="auto">
            <a:xfrm>
              <a:off x="820" y="1884"/>
              <a:ext cx="105" cy="7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488" tIns="44450" rIns="90488" bIns="44450">
              <a:spAutoFit/>
            </a:bodyPr>
            <a:lstStyle/>
            <a:p>
              <a:pPr eaLnBrk="0" hangingPunct="0"/>
              <a:endParaRPr lang="de-DE" altLang="en-US" sz="1800"/>
            </a:p>
            <a:p>
              <a:pPr eaLnBrk="0" hangingPunct="0"/>
              <a:endParaRPr lang="de-DE" altLang="en-US" sz="1800"/>
            </a:p>
            <a:p>
              <a:pPr eaLnBrk="0" hangingPunct="0"/>
              <a:endParaRPr lang="de-DE" altLang="en-US" sz="1800"/>
            </a:p>
            <a:p>
              <a:pPr eaLnBrk="0" latinLnBrk="1" hangingPunct="0"/>
              <a:endParaRPr lang="de-DE" altLang="en-US" sz="1800"/>
            </a:p>
          </p:txBody>
        </p:sp>
        <p:pic>
          <p:nvPicPr>
            <p:cNvPr id="808971" name="Picture 11" descr="pr22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56" y="1680"/>
              <a:ext cx="2304" cy="23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08972" name="Text Box 12"/>
            <p:cNvSpPr txBox="1">
              <a:spLocks noChangeArrowheads="1"/>
            </p:cNvSpPr>
            <p:nvPr/>
          </p:nvSpPr>
          <p:spPr bwMode="auto">
            <a:xfrm>
              <a:off x="48" y="2226"/>
              <a:ext cx="669" cy="36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600" b="0">
                  <a:solidFill>
                    <a:srgbClr val="6600FF"/>
                  </a:solidFill>
                  <a:latin typeface="Comic Sans MS" pitchFamily="66" charset="0"/>
                </a:rPr>
                <a:t>Negative</a:t>
              </a:r>
            </a:p>
            <a:p>
              <a:r>
                <a:rPr lang="en-US" altLang="en-US" sz="1600" b="0">
                  <a:solidFill>
                    <a:srgbClr val="6600FF"/>
                  </a:solidFill>
                  <a:latin typeface="Comic Sans MS" pitchFamily="66" charset="0"/>
                </a:rPr>
                <a:t>pressure!</a:t>
              </a:r>
              <a:endParaRPr lang="de-DE" altLang="en-US" sz="1600" b="0">
                <a:solidFill>
                  <a:srgbClr val="6600FF"/>
                </a:solidFill>
                <a:latin typeface="Comic Sans MS" pitchFamily="66" charset="0"/>
              </a:endParaRPr>
            </a:p>
          </p:txBody>
        </p:sp>
        <p:sp>
          <p:nvSpPr>
            <p:cNvPr id="808973" name="Line 13"/>
            <p:cNvSpPr>
              <a:spLocks noChangeShapeType="1"/>
            </p:cNvSpPr>
            <p:nvPr/>
          </p:nvSpPr>
          <p:spPr bwMode="auto">
            <a:xfrm>
              <a:off x="720" y="2400"/>
              <a:ext cx="336" cy="0"/>
            </a:xfrm>
            <a:prstGeom prst="line">
              <a:avLst/>
            </a:prstGeom>
            <a:noFill/>
            <a:ln w="28575">
              <a:solidFill>
                <a:srgbClr val="6600FF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08976" name="Text Box 16"/>
          <p:cNvSpPr txBox="1">
            <a:spLocks noChangeArrowheads="1"/>
          </p:cNvSpPr>
          <p:nvPr/>
        </p:nvSpPr>
        <p:spPr bwMode="auto">
          <a:xfrm>
            <a:off x="4933950" y="5087938"/>
            <a:ext cx="3845925" cy="1508105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b="0" dirty="0">
                <a:solidFill>
                  <a:srgbClr val="FF3300"/>
                </a:solidFill>
                <a:latin typeface="Comic Sans MS" pitchFamily="66" charset="0"/>
              </a:rPr>
              <a:t>Calculated spall strength </a:t>
            </a:r>
            <a:r>
              <a:rPr lang="en-US" altLang="en-US" sz="2000" b="0" dirty="0">
                <a:solidFill>
                  <a:srgbClr val="FF3300"/>
                </a:solidFill>
                <a:latin typeface="Comic Sans MS" pitchFamily="66" charset="0"/>
              </a:rPr>
              <a:t>P</a:t>
            </a:r>
            <a:r>
              <a:rPr lang="en-US" altLang="en-US" sz="2000" b="0" baseline="-25000" dirty="0">
                <a:solidFill>
                  <a:srgbClr val="FF3300"/>
                </a:solidFill>
                <a:latin typeface="Comic Sans MS" pitchFamily="66" charset="0"/>
              </a:rPr>
              <a:t>s</a:t>
            </a:r>
            <a:r>
              <a:rPr lang="en-US" altLang="en-US" sz="2000" b="0" dirty="0">
                <a:solidFill>
                  <a:srgbClr val="FF3300"/>
                </a:solidFill>
                <a:latin typeface="Comic Sans MS" pitchFamily="66" charset="0"/>
              </a:rPr>
              <a:t> </a:t>
            </a:r>
            <a:r>
              <a:rPr lang="en-US" altLang="en-US" sz="1800" b="0" dirty="0">
                <a:solidFill>
                  <a:srgbClr val="FF3300"/>
                </a:solidFill>
                <a:latin typeface="Comic Sans MS" pitchFamily="66" charset="0"/>
              </a:rPr>
              <a:t>of</a:t>
            </a:r>
          </a:p>
          <a:p>
            <a:r>
              <a:rPr lang="en-US" altLang="en-US" sz="1800" b="0" dirty="0">
                <a:solidFill>
                  <a:srgbClr val="FF3300"/>
                </a:solidFill>
                <a:latin typeface="Comic Sans MS" pitchFamily="66" charset="0"/>
              </a:rPr>
              <a:t>liq. Li is only -0.09 </a:t>
            </a:r>
            <a:r>
              <a:rPr lang="en-US" altLang="en-US" sz="1800" b="0" dirty="0" err="1">
                <a:solidFill>
                  <a:srgbClr val="FF3300"/>
                </a:solidFill>
                <a:latin typeface="Comic Sans MS" pitchFamily="66" charset="0"/>
              </a:rPr>
              <a:t>kbar</a:t>
            </a:r>
            <a:r>
              <a:rPr lang="en-US" altLang="en-US" sz="1800" b="0" dirty="0">
                <a:solidFill>
                  <a:srgbClr val="FF3300"/>
                </a:solidFill>
                <a:latin typeface="Comic Sans MS" pitchFamily="66" charset="0"/>
              </a:rPr>
              <a:t> = </a:t>
            </a:r>
            <a:r>
              <a:rPr lang="en-US" altLang="en-US" sz="1800" dirty="0">
                <a:solidFill>
                  <a:srgbClr val="FF3300"/>
                </a:solidFill>
                <a:latin typeface="Comic Sans MS" pitchFamily="66" charset="0"/>
              </a:rPr>
              <a:t>-9 MPa</a:t>
            </a:r>
          </a:p>
          <a:p>
            <a:endParaRPr lang="en-US" altLang="en-US" sz="1800" b="0" dirty="0">
              <a:solidFill>
                <a:srgbClr val="FF3300"/>
              </a:solidFill>
              <a:latin typeface="Comic Sans MS" pitchFamily="66" charset="0"/>
            </a:endParaRPr>
          </a:p>
          <a:p>
            <a:pPr marL="285750" indent="-285750">
              <a:buFont typeface="Wingdings 3" pitchFamily="18" charset="2"/>
              <a:buChar char="â"/>
            </a:pPr>
            <a:r>
              <a:rPr lang="en-US" altLang="en-US" sz="1800" b="0" dirty="0" smtClean="0">
                <a:solidFill>
                  <a:srgbClr val="FF3300"/>
                </a:solidFill>
                <a:latin typeface="Comic Sans MS" pitchFamily="66" charset="0"/>
              </a:rPr>
              <a:t>Li </a:t>
            </a:r>
            <a:r>
              <a:rPr lang="en-US" altLang="en-US" sz="1800" b="0" dirty="0">
                <a:solidFill>
                  <a:srgbClr val="FF3300"/>
                </a:solidFill>
                <a:latin typeface="Comic Sans MS" pitchFamily="66" charset="0"/>
              </a:rPr>
              <a:t>jet will break after 210 </a:t>
            </a:r>
            <a:r>
              <a:rPr lang="en-US" altLang="en-US" sz="1800" b="0" dirty="0" smtClean="0">
                <a:solidFill>
                  <a:srgbClr val="FF3300"/>
                </a:solidFill>
                <a:latin typeface="Comic Sans MS" pitchFamily="66" charset="0"/>
              </a:rPr>
              <a:t>ns,</a:t>
            </a:r>
          </a:p>
          <a:p>
            <a:r>
              <a:rPr lang="en-US" altLang="en-US" sz="1800" b="0" dirty="0" smtClean="0">
                <a:solidFill>
                  <a:srgbClr val="FF3300"/>
                </a:solidFill>
                <a:latin typeface="Comic Sans MS" pitchFamily="66" charset="0"/>
              </a:rPr>
              <a:t>    many droplets with v &gt; 100 m/s</a:t>
            </a:r>
            <a:r>
              <a:rPr lang="en-US" altLang="en-US" sz="1800" b="0" dirty="0" smtClean="0">
                <a:latin typeface="Comic Sans MS" pitchFamily="66" charset="0"/>
              </a:rPr>
              <a:t> </a:t>
            </a:r>
            <a:endParaRPr lang="de-DE" altLang="en-US" sz="1800" b="0" dirty="0">
              <a:latin typeface="Comic Sans MS" pitchFamily="66" charset="0"/>
            </a:endParaRPr>
          </a:p>
        </p:txBody>
      </p:sp>
      <p:sp>
        <p:nvSpPr>
          <p:cNvPr id="808977" name="Text Box 17"/>
          <p:cNvSpPr txBox="1">
            <a:spLocks noChangeArrowheads="1"/>
          </p:cNvSpPr>
          <p:nvPr/>
        </p:nvSpPr>
        <p:spPr bwMode="auto">
          <a:xfrm>
            <a:off x="38207" y="1490663"/>
            <a:ext cx="389561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altLang="en-US" sz="1400" b="0" dirty="0" smtClean="0">
                <a:latin typeface="Arial Unicode MS" pitchFamily="34" charset="-128"/>
              </a:rPr>
              <a:t>Anna </a:t>
            </a:r>
            <a:r>
              <a:rPr lang="en-US" altLang="en-US" sz="1400" b="0" dirty="0" err="1">
                <a:latin typeface="Arial Unicode MS" pitchFamily="34" charset="-128"/>
              </a:rPr>
              <a:t>Tauschwitz</a:t>
            </a:r>
            <a:r>
              <a:rPr lang="en-US" altLang="en-US" sz="1400" b="0" dirty="0">
                <a:latin typeface="Arial Unicode MS" pitchFamily="34" charset="-128"/>
              </a:rPr>
              <a:t> et al., NIM A </a:t>
            </a:r>
            <a:r>
              <a:rPr lang="en-US" altLang="en-US" sz="1400" b="0" dirty="0" smtClean="0">
                <a:latin typeface="Arial Unicode MS" pitchFamily="34" charset="-128"/>
              </a:rPr>
              <a:t>591 (2008) 447</a:t>
            </a:r>
            <a:endParaRPr lang="de-DE" altLang="en-US" sz="1400" b="0" dirty="0"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531630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76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230313" y="788988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IN" altLang="de-DE" sz="1800" b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158750"/>
            <a:ext cx="8143875" cy="873125"/>
          </a:xfrm>
        </p:spPr>
        <p:txBody>
          <a:bodyPr lIns="90000" tIns="46800" rIns="90000" bIns="46800"/>
          <a:lstStyle/>
          <a:p>
            <a:pPr eaLnBrk="1" hangingPunct="1"/>
            <a:r>
              <a:rPr lang="en-US" altLang="ja-JP" dirty="0" smtClean="0">
                <a:ea typeface="ＭＳ Ｐゴシック" pitchFamily="34" charset="-128"/>
              </a:rPr>
              <a:t>Energy Deposition and Absorber Design</a:t>
            </a:r>
            <a:endParaRPr lang="de-DE" altLang="ja-JP" dirty="0" smtClean="0">
              <a:ea typeface="ＭＳ Ｐゴシック" pitchFamily="34" charset="-128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351" y="1313081"/>
            <a:ext cx="6666152" cy="4339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06" name="Text Box 7"/>
          <p:cNvSpPr txBox="1">
            <a:spLocks noChangeArrowheads="1"/>
          </p:cNvSpPr>
          <p:nvPr/>
        </p:nvSpPr>
        <p:spPr bwMode="auto">
          <a:xfrm rot="1275907">
            <a:off x="4609593" y="3899731"/>
            <a:ext cx="887079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de-DE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graphite</a:t>
            </a:r>
            <a:endParaRPr lang="de-DE" altLang="de-DE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207" name="Text Box 8"/>
          <p:cNvSpPr txBox="1">
            <a:spLocks noChangeArrowheads="1"/>
          </p:cNvSpPr>
          <p:nvPr/>
        </p:nvSpPr>
        <p:spPr bwMode="auto">
          <a:xfrm>
            <a:off x="5294632" y="5704487"/>
            <a:ext cx="1592400" cy="925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de-DE" sz="1800" dirty="0" smtClean="0">
                <a:solidFill>
                  <a:srgbClr val="7030A0"/>
                </a:solidFill>
              </a:rPr>
              <a:t>copper</a:t>
            </a:r>
          </a:p>
          <a:p>
            <a:pPr eaLnBrk="1" hangingPunct="1"/>
            <a:r>
              <a:rPr lang="en-US" altLang="de-DE" sz="1800" dirty="0" smtClean="0">
                <a:solidFill>
                  <a:srgbClr val="7030A0"/>
                </a:solidFill>
              </a:rPr>
              <a:t>heat sink</a:t>
            </a:r>
          </a:p>
          <a:p>
            <a:pPr eaLnBrk="1" hangingPunct="1"/>
            <a:r>
              <a:rPr lang="en-US" altLang="de-DE" sz="1800" dirty="0" smtClean="0">
                <a:solidFill>
                  <a:srgbClr val="7030A0"/>
                </a:solidFill>
              </a:rPr>
              <a:t>water cooled</a:t>
            </a:r>
            <a:endParaRPr lang="de-DE" altLang="de-DE" sz="1800" dirty="0">
              <a:solidFill>
                <a:srgbClr val="7030A0"/>
              </a:solidFill>
            </a:endParaRPr>
          </a:p>
        </p:txBody>
      </p:sp>
      <p:sp>
        <p:nvSpPr>
          <p:cNvPr id="8210" name="Text Box 11"/>
          <p:cNvSpPr txBox="1">
            <a:spLocks noChangeArrowheads="1"/>
          </p:cNvSpPr>
          <p:nvPr/>
        </p:nvSpPr>
        <p:spPr bwMode="auto">
          <a:xfrm rot="963242">
            <a:off x="4437644" y="4534684"/>
            <a:ext cx="1040967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de-DE" sz="1800" dirty="0" smtClean="0"/>
              <a:t>490 </a:t>
            </a:r>
            <a:r>
              <a:rPr lang="en-US" altLang="de-DE" sz="1800" dirty="0"/>
              <a:t>mm</a:t>
            </a:r>
            <a:endParaRPr lang="de-DE" altLang="de-DE" sz="1800" dirty="0"/>
          </a:p>
        </p:txBody>
      </p:sp>
      <p:sp>
        <p:nvSpPr>
          <p:cNvPr id="8204" name="Text Box 5"/>
          <p:cNvSpPr txBox="1">
            <a:spLocks noChangeArrowheads="1"/>
          </p:cNvSpPr>
          <p:nvPr/>
        </p:nvSpPr>
        <p:spPr bwMode="auto">
          <a:xfrm>
            <a:off x="8558496" y="5006507"/>
            <a:ext cx="538602" cy="7532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de-DE" sz="1800" b="0"/>
          </a:p>
        </p:txBody>
      </p:sp>
      <p:sp>
        <p:nvSpPr>
          <p:cNvPr id="21" name="Text Box 5"/>
          <p:cNvSpPr txBox="1">
            <a:spLocks noChangeArrowheads="1"/>
          </p:cNvSpPr>
          <p:nvPr/>
        </p:nvSpPr>
        <p:spPr bwMode="auto">
          <a:xfrm>
            <a:off x="4137271" y="5832466"/>
            <a:ext cx="538602" cy="75327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de-DE" sz="1800" b="0"/>
          </a:p>
        </p:txBody>
      </p:sp>
      <p:grpSp>
        <p:nvGrpSpPr>
          <p:cNvPr id="8199" name="Group 2"/>
          <p:cNvGrpSpPr>
            <a:grpSpLocks/>
          </p:cNvGrpSpPr>
          <p:nvPr/>
        </p:nvGrpSpPr>
        <p:grpSpPr bwMode="auto">
          <a:xfrm>
            <a:off x="136129" y="3371161"/>
            <a:ext cx="3763397" cy="3485356"/>
            <a:chOff x="182563" y="2786866"/>
            <a:chExt cx="2676525" cy="2742533"/>
          </a:xfrm>
        </p:grpSpPr>
        <p:pic>
          <p:nvPicPr>
            <p:cNvPr id="8202" name="Picture 2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563" y="2786866"/>
              <a:ext cx="2676525" cy="2670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3" name="TextBox 1"/>
            <p:cNvSpPr txBox="1">
              <a:spLocks noChangeArrowheads="1"/>
            </p:cNvSpPr>
            <p:nvPr/>
          </p:nvSpPr>
          <p:spPr bwMode="auto">
            <a:xfrm>
              <a:off x="842849" y="5160067"/>
              <a:ext cx="101822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de-DE" altLang="de-DE" sz="1800" b="0" dirty="0" err="1"/>
                <a:t>graphite</a:t>
              </a:r>
              <a:endParaRPr lang="de-DE" altLang="de-DE" sz="1800" b="0" dirty="0"/>
            </a:p>
          </p:txBody>
        </p:sp>
      </p:grpSp>
      <p:sp>
        <p:nvSpPr>
          <p:cNvPr id="22" name="Text Box 7"/>
          <p:cNvSpPr txBox="1">
            <a:spLocks noChangeArrowheads="1"/>
          </p:cNvSpPr>
          <p:nvPr/>
        </p:nvSpPr>
        <p:spPr bwMode="auto">
          <a:xfrm rot="1275907">
            <a:off x="4521331" y="3327889"/>
            <a:ext cx="978451" cy="3099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de-DE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beryllium</a:t>
            </a:r>
            <a:endParaRPr lang="de-DE" altLang="de-DE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3" name="Text Box 5"/>
          <p:cNvSpPr txBox="1">
            <a:spLocks noChangeArrowheads="1"/>
          </p:cNvSpPr>
          <p:nvPr/>
        </p:nvSpPr>
        <p:spPr bwMode="auto">
          <a:xfrm>
            <a:off x="7126815" y="1216298"/>
            <a:ext cx="1340426" cy="120626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de-DE" sz="1800" b="0"/>
          </a:p>
        </p:txBody>
      </p:sp>
      <p:cxnSp>
        <p:nvCxnSpPr>
          <p:cNvPr id="4" name="Straight Arrow Connector 3"/>
          <p:cNvCxnSpPr/>
          <p:nvPr/>
        </p:nvCxnSpPr>
        <p:spPr bwMode="auto">
          <a:xfrm flipH="1" flipV="1">
            <a:off x="5747427" y="4231832"/>
            <a:ext cx="2396448" cy="970058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 w="603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TextBox 8"/>
          <p:cNvSpPr txBox="1"/>
          <p:nvPr/>
        </p:nvSpPr>
        <p:spPr>
          <a:xfrm rot="1340552">
            <a:off x="7021545" y="4930513"/>
            <a:ext cx="11240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beam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31" name="Straight Arrow Connector 30"/>
          <p:cNvCxnSpPr/>
          <p:nvPr/>
        </p:nvCxnSpPr>
        <p:spPr bwMode="auto">
          <a:xfrm flipH="1" flipV="1">
            <a:off x="5534967" y="4559748"/>
            <a:ext cx="267346" cy="1161310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 w="34925" cap="flat" cmpd="sng" algn="ctr">
            <a:solidFill>
              <a:srgbClr val="7030A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" name="TextBox 1"/>
          <p:cNvSpPr txBox="1"/>
          <p:nvPr/>
        </p:nvSpPr>
        <p:spPr>
          <a:xfrm rot="1201498">
            <a:off x="4620063" y="3381277"/>
            <a:ext cx="780983" cy="307777"/>
          </a:xfrm>
          <a:prstGeom prst="rect">
            <a:avLst/>
          </a:prstGeom>
          <a:solidFill>
            <a:srgbClr val="EAB200"/>
          </a:solidFill>
        </p:spPr>
        <p:txBody>
          <a:bodyPr wrap="none" rtlCol="0">
            <a:spAutoFit/>
          </a:bodyPr>
          <a:lstStyle/>
          <a:p>
            <a:r>
              <a:rPr lang="de-DE" sz="1400" dirty="0" err="1" smtClean="0"/>
              <a:t>copper</a:t>
            </a:r>
            <a:endParaRPr lang="de-DE" sz="1400" dirty="0"/>
          </a:p>
        </p:txBody>
      </p:sp>
      <p:sp>
        <p:nvSpPr>
          <p:cNvPr id="19" name="Text Box 8"/>
          <p:cNvSpPr txBox="1">
            <a:spLocks noChangeArrowheads="1"/>
          </p:cNvSpPr>
          <p:nvPr/>
        </p:nvSpPr>
        <p:spPr bwMode="auto">
          <a:xfrm>
            <a:off x="5687778" y="4736507"/>
            <a:ext cx="1098675" cy="3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de-DE" sz="1800" dirty="0" smtClean="0"/>
              <a:t>~ 300 kg</a:t>
            </a:r>
            <a:endParaRPr lang="de-DE" altLang="de-DE" sz="1800" dirty="0"/>
          </a:p>
        </p:txBody>
      </p:sp>
    </p:spTree>
    <p:extLst>
      <p:ext uri="{BB962C8B-B14F-4D97-AF65-F5344CB8AC3E}">
        <p14:creationId xmlns:p14="http://schemas.microsoft.com/office/powerpoint/2010/main" val="23085102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2188289" y="262859"/>
            <a:ext cx="42846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Spot on Absorber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217438" y="1370281"/>
            <a:ext cx="6988974" cy="5319277"/>
            <a:chOff x="126553" y="1656182"/>
            <a:chExt cx="5124450" cy="4295775"/>
          </a:xfrm>
        </p:grpSpPr>
        <p:grpSp>
          <p:nvGrpSpPr>
            <p:cNvPr id="7" name="Group 6"/>
            <p:cNvGrpSpPr/>
            <p:nvPr/>
          </p:nvGrpSpPr>
          <p:grpSpPr>
            <a:xfrm>
              <a:off x="126553" y="1656182"/>
              <a:ext cx="5124450" cy="4295775"/>
              <a:chOff x="4236308" y="2023877"/>
              <a:chExt cx="5124450" cy="4295775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36308" y="2023877"/>
                <a:ext cx="5124450" cy="4295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5981047" y="2248686"/>
                <a:ext cx="784196" cy="5219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dirty="0" smtClean="0">
                    <a:solidFill>
                      <a:srgbClr val="CC6600"/>
                    </a:solidFill>
                  </a:rPr>
                  <a:t>n-rich   </a:t>
                </a:r>
              </a:p>
              <a:p>
                <a:r>
                  <a:rPr lang="en-US" sz="1800" dirty="0" smtClean="0">
                    <a:solidFill>
                      <a:srgbClr val="CC6600"/>
                    </a:solidFill>
                  </a:rPr>
                  <a:t>settings</a:t>
                </a:r>
                <a:endParaRPr lang="en-US" sz="1800" dirty="0">
                  <a:solidFill>
                    <a:srgbClr val="CC6600"/>
                  </a:solidFill>
                </a:endParaRPr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7357497" y="2248686"/>
                <a:ext cx="135165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800" dirty="0" smtClean="0">
                    <a:solidFill>
                      <a:schemeClr val="tx2">
                        <a:lumMod val="75000"/>
                      </a:schemeClr>
                    </a:solidFill>
                  </a:rPr>
                  <a:t>n-deficient</a:t>
                </a:r>
                <a:endParaRPr lang="en-US" sz="1800" dirty="0">
                  <a:solidFill>
                    <a:schemeClr val="tx2">
                      <a:lumMod val="75000"/>
                    </a:schemeClr>
                  </a:solidFill>
                </a:endParaRPr>
              </a:p>
            </p:txBody>
          </p:sp>
        </p:grpSp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9282" y="1941832"/>
              <a:ext cx="447675" cy="247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9552" y="1936962"/>
              <a:ext cx="381000" cy="228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4" name="Straight Arrow Connector 3"/>
          <p:cNvCxnSpPr/>
          <p:nvPr/>
        </p:nvCxnSpPr>
        <p:spPr bwMode="auto">
          <a:xfrm flipH="1">
            <a:off x="5128933" y="2448977"/>
            <a:ext cx="13395" cy="1580943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 w="28575" cap="flat" cmpd="sng" algn="ctr">
            <a:solidFill>
              <a:srgbClr val="3366FF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Freeform 8"/>
          <p:cNvSpPr/>
          <p:nvPr/>
        </p:nvSpPr>
        <p:spPr bwMode="auto">
          <a:xfrm>
            <a:off x="4526236" y="4007454"/>
            <a:ext cx="1106290" cy="214047"/>
          </a:xfrm>
          <a:custGeom>
            <a:avLst/>
            <a:gdLst>
              <a:gd name="connsiteX0" fmla="*/ 0 w 786769"/>
              <a:gd name="connsiteY0" fmla="*/ 114567 h 160413"/>
              <a:gd name="connsiteX1" fmla="*/ 533400 w 786769"/>
              <a:gd name="connsiteY1" fmla="*/ 267 h 160413"/>
              <a:gd name="connsiteX2" fmla="*/ 771525 w 786769"/>
              <a:gd name="connsiteY2" fmla="*/ 143142 h 160413"/>
              <a:gd name="connsiteX3" fmla="*/ 742950 w 786769"/>
              <a:gd name="connsiteY3" fmla="*/ 152667 h 1604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86769" h="160413">
                <a:moveTo>
                  <a:pt x="0" y="114567"/>
                </a:moveTo>
                <a:cubicBezTo>
                  <a:pt x="202406" y="55036"/>
                  <a:pt x="404813" y="-4495"/>
                  <a:pt x="533400" y="267"/>
                </a:cubicBezTo>
                <a:cubicBezTo>
                  <a:pt x="661987" y="5029"/>
                  <a:pt x="736600" y="117742"/>
                  <a:pt x="771525" y="143142"/>
                </a:cubicBezTo>
                <a:cubicBezTo>
                  <a:pt x="806450" y="168542"/>
                  <a:pt x="774700" y="160604"/>
                  <a:pt x="742950" y="152667"/>
                </a:cubicBezTo>
              </a:path>
            </a:pathLst>
          </a:custGeom>
          <a:noFill/>
          <a:ln w="50800" cap="flat" cmpd="sng" algn="ctr">
            <a:solidFill>
              <a:srgbClr val="3366F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26014" y="3067337"/>
            <a:ext cx="1557973" cy="69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3366FF"/>
                </a:solidFill>
              </a:rPr>
              <a:t>new optics</a:t>
            </a:r>
            <a:br>
              <a:rPr lang="en-US" sz="1400" dirty="0" smtClean="0">
                <a:solidFill>
                  <a:srgbClr val="3366FF"/>
                </a:solidFill>
              </a:rPr>
            </a:br>
            <a:r>
              <a:rPr lang="en-US" sz="1400" dirty="0" smtClean="0">
                <a:solidFill>
                  <a:srgbClr val="3366FF"/>
                </a:solidFill>
              </a:rPr>
              <a:t>setting</a:t>
            </a:r>
            <a:endParaRPr lang="en-US" sz="1400" dirty="0">
              <a:solidFill>
                <a:srgbClr val="3366FF"/>
              </a:solidFill>
            </a:endParaRPr>
          </a:p>
        </p:txBody>
      </p:sp>
      <p:sp>
        <p:nvSpPr>
          <p:cNvPr id="8" name="Textfeld 3"/>
          <p:cNvSpPr txBox="1"/>
          <p:nvPr/>
        </p:nvSpPr>
        <p:spPr>
          <a:xfrm>
            <a:off x="5632526" y="3849690"/>
            <a:ext cx="3765774" cy="1477328"/>
          </a:xfrm>
          <a:prstGeom prst="rect">
            <a:avLst/>
          </a:prstGeom>
          <a:solidFill>
            <a:schemeClr val="bg2">
              <a:lumMod val="20000"/>
              <a:lumOff val="80000"/>
              <a:alpha val="76000"/>
            </a:schemeClr>
          </a:solidFill>
        </p:spPr>
        <p:txBody>
          <a:bodyPr wrap="none" rtlCol="0">
            <a:spAutoFit/>
          </a:bodyPr>
          <a:lstStyle/>
          <a:p>
            <a:r>
              <a:rPr lang="de-DE" sz="1800" dirty="0" err="1" smtClean="0"/>
              <a:t>Optics</a:t>
            </a:r>
            <a:r>
              <a:rPr lang="de-DE" sz="1800" dirty="0" smtClean="0"/>
              <a:t> </a:t>
            </a:r>
            <a:r>
              <a:rPr lang="de-DE" sz="1800" dirty="0" err="1" smtClean="0"/>
              <a:t>fixed</a:t>
            </a:r>
            <a:r>
              <a:rPr lang="de-DE" sz="1800" dirty="0" smtClean="0"/>
              <a:t> </a:t>
            </a:r>
            <a:r>
              <a:rPr lang="de-DE" sz="1800" dirty="0" err="1" smtClean="0"/>
              <a:t>for</a:t>
            </a:r>
            <a:r>
              <a:rPr lang="de-DE" sz="1800" dirty="0" smtClean="0"/>
              <a:t> </a:t>
            </a:r>
            <a:r>
              <a:rPr lang="de-DE" sz="1800" dirty="0" err="1" smtClean="0"/>
              <a:t>fragment</a:t>
            </a:r>
            <a:r>
              <a:rPr lang="de-DE" sz="1800" dirty="0" smtClean="0"/>
              <a:t> beam,</a:t>
            </a:r>
          </a:p>
          <a:p>
            <a:r>
              <a:rPr lang="de-DE" sz="1800" dirty="0" err="1" smtClean="0"/>
              <a:t>primary</a:t>
            </a:r>
            <a:r>
              <a:rPr lang="de-DE" sz="1800" dirty="0" smtClean="0"/>
              <a:t> beam </a:t>
            </a:r>
            <a:r>
              <a:rPr lang="de-DE" sz="1800" dirty="0" err="1" smtClean="0"/>
              <a:t>of</a:t>
            </a:r>
            <a:r>
              <a:rPr lang="de-DE" sz="1800" dirty="0" smtClean="0"/>
              <a:t> different </a:t>
            </a:r>
          </a:p>
          <a:p>
            <a:r>
              <a:rPr lang="de-DE" sz="1800" dirty="0" err="1" smtClean="0">
                <a:latin typeface="+mj-lt"/>
              </a:rPr>
              <a:t>magnetic</a:t>
            </a:r>
            <a:r>
              <a:rPr lang="de-DE" sz="1800" dirty="0" smtClean="0">
                <a:latin typeface="+mj-lt"/>
              </a:rPr>
              <a:t> </a:t>
            </a:r>
            <a:r>
              <a:rPr lang="de-DE" sz="1800" dirty="0" err="1" smtClean="0">
                <a:latin typeface="+mj-lt"/>
              </a:rPr>
              <a:t>rigidity</a:t>
            </a:r>
            <a:r>
              <a:rPr lang="de-DE" sz="1800" dirty="0" smtClean="0">
                <a:latin typeface="+mj-lt"/>
              </a:rPr>
              <a:t>, </a:t>
            </a:r>
            <a:r>
              <a:rPr lang="de-DE" sz="1800" dirty="0" err="1" smtClean="0">
                <a:latin typeface="Symbol" panose="05050102010706020507" pitchFamily="18" charset="2"/>
              </a:rPr>
              <a:t>D</a:t>
            </a:r>
            <a:r>
              <a:rPr lang="de-DE" sz="1800" dirty="0" err="1" smtClean="0"/>
              <a:t>B</a:t>
            </a:r>
            <a:r>
              <a:rPr lang="de-DE" sz="1800" dirty="0" err="1" smtClean="0">
                <a:latin typeface="Symbol" panose="05050102010706020507" pitchFamily="18" charset="2"/>
              </a:rPr>
              <a:t>r</a:t>
            </a:r>
            <a:r>
              <a:rPr lang="de-DE" sz="1800" dirty="0" smtClean="0"/>
              <a:t>/</a:t>
            </a:r>
            <a:r>
              <a:rPr lang="de-DE" sz="1800" dirty="0" err="1" smtClean="0"/>
              <a:t>B</a:t>
            </a:r>
            <a:r>
              <a:rPr lang="de-DE" sz="1800" dirty="0" err="1" smtClean="0">
                <a:latin typeface="Symbol" panose="05050102010706020507" pitchFamily="18" charset="2"/>
              </a:rPr>
              <a:t>r</a:t>
            </a:r>
            <a:r>
              <a:rPr lang="de-DE" sz="1800" dirty="0" smtClean="0"/>
              <a:t> ≤ 30% </a:t>
            </a:r>
          </a:p>
          <a:p>
            <a:r>
              <a:rPr lang="de-DE" sz="1800" dirty="0" smtClean="0">
                <a:latin typeface="Symbol" panose="05050102010706020507" pitchFamily="18" charset="2"/>
              </a:rPr>
              <a:t>D</a:t>
            </a:r>
            <a:r>
              <a:rPr lang="de-DE" sz="1800" dirty="0" smtClean="0"/>
              <a:t>E </a:t>
            </a:r>
            <a:r>
              <a:rPr lang="de-DE" sz="1800" dirty="0" err="1" smtClean="0"/>
              <a:t>includes</a:t>
            </a:r>
            <a:r>
              <a:rPr lang="de-DE" sz="1800" dirty="0" smtClean="0"/>
              <a:t> Bragg </a:t>
            </a:r>
            <a:r>
              <a:rPr lang="de-DE" sz="1800" dirty="0" err="1" smtClean="0"/>
              <a:t>peak</a:t>
            </a:r>
            <a:r>
              <a:rPr lang="de-DE" sz="1800" dirty="0" smtClean="0"/>
              <a:t>.</a:t>
            </a:r>
          </a:p>
          <a:p>
            <a:r>
              <a:rPr lang="de-DE" sz="1800" dirty="0" err="1" smtClean="0"/>
              <a:t>spot</a:t>
            </a:r>
            <a:r>
              <a:rPr lang="de-DE" sz="1800" dirty="0" smtClean="0"/>
              <a:t> </a:t>
            </a:r>
            <a:r>
              <a:rPr lang="de-DE" sz="1800" dirty="0" err="1" smtClean="0"/>
              <a:t>sizes</a:t>
            </a:r>
            <a:r>
              <a:rPr lang="de-DE" sz="1800" dirty="0" smtClean="0"/>
              <a:t>: 0.7 cm</a:t>
            </a:r>
            <a:r>
              <a:rPr lang="de-DE" sz="1800" baseline="30000" dirty="0" smtClean="0"/>
              <a:t>2</a:t>
            </a:r>
            <a:r>
              <a:rPr lang="de-DE" sz="1800" dirty="0" smtClean="0"/>
              <a:t> -  3 cm</a:t>
            </a:r>
            <a:r>
              <a:rPr lang="de-DE" sz="1800" baseline="30000" dirty="0" smtClean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27590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506" name="Rectangle 2"/>
          <p:cNvSpPr>
            <a:spLocks noChangeArrowheads="1"/>
          </p:cNvSpPr>
          <p:nvPr/>
        </p:nvSpPr>
        <p:spPr bwMode="auto">
          <a:xfrm>
            <a:off x="1230313" y="78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FF00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1045507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-1"/>
            <a:ext cx="8972550" cy="118737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50800" cap="flat" cmpd="sng">
                <a:solidFill>
                  <a:srgbClr val="FF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/>
          <a:lstStyle/>
          <a:p>
            <a:r>
              <a:rPr lang="en-US" altLang="en-US" dirty="0" smtClean="0"/>
              <a:t>Production of RIBs In-Flight</a:t>
            </a:r>
            <a:endParaRPr lang="en-US" alt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9" y="1119484"/>
            <a:ext cx="9050777" cy="552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261847" y="6574332"/>
            <a:ext cx="38821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75000"/>
                  </a:schemeClr>
                </a:solidFill>
              </a:rPr>
              <a:t>adapted from T. Kubo, NIM B 376,102 (2016)</a:t>
            </a:r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Oval 2"/>
          <p:cNvSpPr/>
          <p:nvPr/>
        </p:nvSpPr>
        <p:spPr bwMode="auto">
          <a:xfrm>
            <a:off x="5290422" y="1295366"/>
            <a:ext cx="323850" cy="285784"/>
          </a:xfrm>
          <a:prstGeom prst="ellipse">
            <a:avLst/>
          </a:prstGeom>
          <a:noFill/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1192213" y="1962150"/>
            <a:ext cx="2055812" cy="790576"/>
          </a:xfrm>
          <a:prstGeom prst="ellipse">
            <a:avLst/>
          </a:prstGeom>
          <a:noFill/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Oval 8"/>
          <p:cNvSpPr/>
          <p:nvPr/>
        </p:nvSpPr>
        <p:spPr bwMode="auto">
          <a:xfrm>
            <a:off x="2438400" y="5895976"/>
            <a:ext cx="1495425" cy="846830"/>
          </a:xfrm>
          <a:prstGeom prst="ellipse">
            <a:avLst/>
          </a:prstGeom>
          <a:noFill/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54110" y="3815060"/>
            <a:ext cx="1176204" cy="566440"/>
          </a:xfrm>
          <a:prstGeom prst="ellipse">
            <a:avLst/>
          </a:prstGeom>
          <a:noFill/>
          <a:ln w="5080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86161" y="1163853"/>
            <a:ext cx="16065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2">
                    <a:lumMod val="75000"/>
                  </a:schemeClr>
                </a:solidFill>
              </a:rPr>
              <a:t>pulsed beams </a:t>
            </a:r>
            <a:br>
              <a:rPr lang="en-US" sz="1400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1400" dirty="0" smtClean="0">
                <a:solidFill>
                  <a:schemeClr val="bg2">
                    <a:lumMod val="75000"/>
                  </a:schemeClr>
                </a:solidFill>
              </a:rPr>
              <a:t>for storage rings</a:t>
            </a:r>
            <a:endParaRPr lang="en-US" sz="14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646293" y="6283404"/>
            <a:ext cx="12875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HIAF-HFRS</a:t>
            </a:r>
            <a:endParaRPr lang="en-US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51378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  <p:bldP spid="9" grpId="0" animBg="1"/>
      <p:bldP spid="10" grpId="0" animBg="1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8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430" t="29355" r="23560" b="14677"/>
          <a:stretch>
            <a:fillRect/>
          </a:stretch>
        </p:blipFill>
        <p:spPr bwMode="auto">
          <a:xfrm>
            <a:off x="506975" y="3755532"/>
            <a:ext cx="3285657" cy="1916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226"/>
            <a:ext cx="9144000" cy="1143000"/>
          </a:xfrm>
          <a:noFill/>
        </p:spPr>
        <p:txBody>
          <a:bodyPr>
            <a:normAutofit/>
          </a:bodyPr>
          <a:lstStyle/>
          <a:p>
            <a:r>
              <a:rPr lang="de-DE" dirty="0" smtClean="0"/>
              <a:t>Beam Absorber Simulation</a:t>
            </a:r>
            <a:endParaRPr lang="de-DE" dirty="0"/>
          </a:p>
        </p:txBody>
      </p:sp>
      <p:sp>
        <p:nvSpPr>
          <p:cNvPr id="6" name="TextBox 5"/>
          <p:cNvSpPr txBox="1"/>
          <p:nvPr/>
        </p:nvSpPr>
        <p:spPr>
          <a:xfrm>
            <a:off x="49898" y="1149986"/>
            <a:ext cx="572785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Use Gaussian beam spot and 17.2 kW  (1500 MeV/u  </a:t>
            </a:r>
            <a:r>
              <a:rPr lang="en-US" sz="1600" baseline="30000" dirty="0" smtClean="0"/>
              <a:t>238</a:t>
            </a:r>
            <a:r>
              <a:rPr lang="en-US" sz="1600" dirty="0" smtClean="0"/>
              <a:t>U)</a:t>
            </a:r>
          </a:p>
          <a:p>
            <a:r>
              <a:rPr lang="en-US" sz="1600" dirty="0" smtClean="0"/>
              <a:t>beam comes in 50ns pulses with 28.6kJ every 1.67s.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692655" y="1233498"/>
            <a:ext cx="23823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CSIR-CMERI Durgapur</a:t>
            </a:r>
          </a:p>
          <a:p>
            <a:pPr algn="r"/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Amit Kumar with </a:t>
            </a:r>
          </a:p>
          <a:p>
            <a:pPr algn="r"/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ANSYS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+ LS-Dyna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64" y="76200"/>
            <a:ext cx="1033551" cy="982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74194" y="5488307"/>
            <a:ext cx="31406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</a:t>
            </a:r>
            <a:r>
              <a:rPr lang="en-US" sz="1600" dirty="0" smtClean="0"/>
              <a:t>pply radiation damage only </a:t>
            </a:r>
          </a:p>
          <a:p>
            <a:r>
              <a:rPr lang="en-US" sz="1600" dirty="0" smtClean="0"/>
              <a:t>in inner region of beam spot</a:t>
            </a:r>
            <a:endParaRPr lang="en-US" sz="1600" dirty="0"/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1855235" y="3841728"/>
            <a:ext cx="294569" cy="970546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TextBox 14"/>
          <p:cNvSpPr txBox="1"/>
          <p:nvPr/>
        </p:nvSpPr>
        <p:spPr>
          <a:xfrm>
            <a:off x="2900429" y="3548367"/>
            <a:ext cx="7312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B0F0"/>
                </a:solidFill>
              </a:rPr>
              <a:t>301 K</a:t>
            </a:r>
            <a:endParaRPr lang="en-US" sz="1600" dirty="0">
              <a:solidFill>
                <a:srgbClr val="00B0F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0" y="5962144"/>
            <a:ext cx="41264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Symbol" panose="05050102010706020507" pitchFamily="18" charset="2"/>
              </a:rPr>
              <a:t>l</a:t>
            </a:r>
            <a:r>
              <a:rPr lang="en-US" sz="1600" dirty="0" smtClean="0"/>
              <a:t> =15 W/m-K in radiation damaged areas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57518" y="1692900"/>
            <a:ext cx="19827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j-lt"/>
              </a:rPr>
              <a:t>graphite SGL 6650</a:t>
            </a:r>
            <a:endParaRPr lang="en-US" sz="1600" dirty="0">
              <a:latin typeface="+mj-lt"/>
            </a:endParaRPr>
          </a:p>
        </p:txBody>
      </p:sp>
      <p:sp>
        <p:nvSpPr>
          <p:cNvPr id="21" name="TextBox 24"/>
          <p:cNvSpPr txBox="1">
            <a:spLocks noChangeArrowheads="1"/>
          </p:cNvSpPr>
          <p:nvPr/>
        </p:nvSpPr>
        <p:spPr bwMode="auto">
          <a:xfrm>
            <a:off x="796648" y="2764510"/>
            <a:ext cx="211717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0"/>
            <a:r>
              <a:rPr lang="en-US" sz="1800" b="1" dirty="0" smtClean="0">
                <a:latin typeface="Calibri" pitchFamily="34" charset="0"/>
              </a:rPr>
              <a:t>after reaching thermal equilibrium</a:t>
            </a:r>
          </a:p>
          <a:p>
            <a:pPr defTabSz="914400"/>
            <a:r>
              <a:rPr lang="en-US" sz="1800" b="1" dirty="0" err="1" smtClean="0">
                <a:latin typeface="Calibri" pitchFamily="34" charset="0"/>
              </a:rPr>
              <a:t>T</a:t>
            </a:r>
            <a:r>
              <a:rPr lang="en-US" sz="1800" b="1" baseline="-25000" dirty="0" err="1" smtClean="0">
                <a:latin typeface="Calibri" pitchFamily="34" charset="0"/>
              </a:rPr>
              <a:t>max</a:t>
            </a:r>
            <a:r>
              <a:rPr lang="en-US" sz="1800" b="1" baseline="-25000" dirty="0" smtClean="0">
                <a:latin typeface="Calibri" pitchFamily="34" charset="0"/>
              </a:rPr>
              <a:t> </a:t>
            </a:r>
            <a:r>
              <a:rPr lang="en-US" sz="2800" b="1" dirty="0">
                <a:latin typeface="Calibri" pitchFamily="34" charset="0"/>
              </a:rPr>
              <a:t>→</a:t>
            </a:r>
            <a:r>
              <a:rPr lang="en-US" sz="1800" dirty="0">
                <a:latin typeface="Calibri" pitchFamily="34" charset="0"/>
              </a:rPr>
              <a:t>  </a:t>
            </a:r>
            <a:r>
              <a:rPr lang="en-US" sz="1800" b="1" dirty="0" smtClean="0">
                <a:solidFill>
                  <a:srgbClr val="FF0000"/>
                </a:solidFill>
                <a:latin typeface="Calibri" pitchFamily="34" charset="0"/>
              </a:rPr>
              <a:t>1504 </a:t>
            </a:r>
            <a:r>
              <a:rPr lang="en-US" sz="1800" b="1" dirty="0">
                <a:solidFill>
                  <a:srgbClr val="FF0000"/>
                </a:solidFill>
                <a:latin typeface="Calibri" pitchFamily="34" charset="0"/>
              </a:rPr>
              <a:t>K</a:t>
            </a:r>
          </a:p>
        </p:txBody>
      </p:sp>
      <p:sp>
        <p:nvSpPr>
          <p:cNvPr id="24" name="TextBox 24"/>
          <p:cNvSpPr txBox="1">
            <a:spLocks noChangeArrowheads="1"/>
          </p:cNvSpPr>
          <p:nvPr/>
        </p:nvSpPr>
        <p:spPr bwMode="auto">
          <a:xfrm>
            <a:off x="6528690" y="3996808"/>
            <a:ext cx="2710313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0"/>
            <a:r>
              <a:rPr lang="de-DE" sz="1800" dirty="0" err="1" smtClean="0">
                <a:latin typeface="Calibri" pitchFamily="34" charset="0"/>
              </a:rPr>
              <a:t>tensile</a:t>
            </a:r>
            <a:r>
              <a:rPr lang="de-DE" sz="1800" dirty="0" smtClean="0">
                <a:latin typeface="Calibri" pitchFamily="34" charset="0"/>
              </a:rPr>
              <a:t> stress </a:t>
            </a:r>
            <a:r>
              <a:rPr lang="de-DE" sz="1800" dirty="0" err="1" smtClean="0">
                <a:latin typeface="Calibri" pitchFamily="34" charset="0"/>
              </a:rPr>
              <a:t>by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reflected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pressure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wave</a:t>
            </a:r>
            <a:r>
              <a:rPr lang="de-DE" sz="1800" dirty="0" smtClean="0">
                <a:latin typeface="Calibri" pitchFamily="34" charset="0"/>
              </a:rPr>
              <a:t> on outside</a:t>
            </a:r>
          </a:p>
          <a:p>
            <a:pPr defTabSz="914400"/>
            <a:r>
              <a:rPr lang="el-GR" sz="1800" dirty="0" smtClean="0">
                <a:latin typeface="Calibri" pitchFamily="34" charset="0"/>
              </a:rPr>
              <a:t>σ</a:t>
            </a:r>
            <a:r>
              <a:rPr lang="en-US" sz="1800" dirty="0" smtClean="0">
                <a:latin typeface="Calibri" pitchFamily="34" charset="0"/>
              </a:rPr>
              <a:t>1</a:t>
            </a:r>
            <a:r>
              <a:rPr lang="en-US" sz="1800" baseline="-25000" dirty="0" smtClean="0">
                <a:latin typeface="Calibri" pitchFamily="34" charset="0"/>
              </a:rPr>
              <a:t>max </a:t>
            </a:r>
            <a:r>
              <a:rPr lang="en-US" sz="2800" b="1" dirty="0" smtClean="0"/>
              <a:t>→</a:t>
            </a:r>
            <a:r>
              <a:rPr lang="en-US" sz="1800" dirty="0" smtClean="0">
                <a:latin typeface="Calibri" pitchFamily="34" charset="0"/>
              </a:rPr>
              <a:t> </a:t>
            </a:r>
            <a:r>
              <a:rPr lang="en-US" sz="1800" b="1" dirty="0" smtClean="0">
                <a:solidFill>
                  <a:srgbClr val="FFCC00"/>
                </a:solidFill>
                <a:latin typeface="Calibri" pitchFamily="34" charset="0"/>
              </a:rPr>
              <a:t>-19 </a:t>
            </a:r>
            <a:r>
              <a:rPr lang="en-US" sz="1800" b="1" dirty="0">
                <a:solidFill>
                  <a:srgbClr val="FFCC00"/>
                </a:solidFill>
                <a:latin typeface="Calibri" pitchFamily="34" charset="0"/>
              </a:rPr>
              <a:t>MPa</a:t>
            </a:r>
          </a:p>
        </p:txBody>
      </p:sp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354" t="30678" r="24442" b="16000"/>
          <a:stretch>
            <a:fillRect/>
          </a:stretch>
        </p:blipFill>
        <p:spPr bwMode="auto">
          <a:xfrm>
            <a:off x="6040057" y="4980757"/>
            <a:ext cx="3103943" cy="1772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5118" t="29355" r="24442" b="17323"/>
          <a:stretch>
            <a:fillRect/>
          </a:stretch>
        </p:blipFill>
        <p:spPr bwMode="auto">
          <a:xfrm>
            <a:off x="4126451" y="2596500"/>
            <a:ext cx="3013085" cy="1770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Rectangle 21"/>
          <p:cNvSpPr>
            <a:spLocks noChangeArrowheads="1"/>
          </p:cNvSpPr>
          <p:nvPr/>
        </p:nvSpPr>
        <p:spPr bwMode="auto">
          <a:xfrm>
            <a:off x="3792632" y="1851671"/>
            <a:ext cx="3570231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defTabSz="914400"/>
            <a:r>
              <a:rPr lang="de-DE" sz="1800" dirty="0" err="1" smtClean="0">
                <a:latin typeface="Calibri" pitchFamily="34" charset="0"/>
              </a:rPr>
              <a:t>compression</a:t>
            </a:r>
            <a:r>
              <a:rPr lang="de-DE" sz="1800" dirty="0" smtClean="0">
                <a:latin typeface="Calibri" pitchFamily="34" charset="0"/>
              </a:rPr>
              <a:t> in </a:t>
            </a:r>
          </a:p>
          <a:p>
            <a:pPr defTabSz="914400"/>
            <a:r>
              <a:rPr lang="de-DE" sz="1800" dirty="0" err="1" smtClean="0">
                <a:latin typeface="Calibri" pitchFamily="34" charset="0"/>
              </a:rPr>
              <a:t>hot</a:t>
            </a:r>
            <a:r>
              <a:rPr lang="de-DE" sz="1800" dirty="0" smtClean="0">
                <a:latin typeface="Calibri" pitchFamily="34" charset="0"/>
              </a:rPr>
              <a:t> </a:t>
            </a:r>
            <a:r>
              <a:rPr lang="de-DE" sz="1800" dirty="0" err="1" smtClean="0">
                <a:latin typeface="Calibri" pitchFamily="34" charset="0"/>
              </a:rPr>
              <a:t>spot</a:t>
            </a:r>
            <a:r>
              <a:rPr lang="de-DE" sz="1800" dirty="0" smtClean="0">
                <a:latin typeface="Calibri" pitchFamily="34" charset="0"/>
              </a:rPr>
              <a:t> on </a:t>
            </a:r>
            <a:r>
              <a:rPr lang="de-DE" sz="1800" dirty="0" err="1" smtClean="0">
                <a:latin typeface="Calibri" pitchFamily="34" charset="0"/>
              </a:rPr>
              <a:t>inside</a:t>
            </a:r>
            <a:endParaRPr lang="de-DE" sz="1800" dirty="0" smtClean="0">
              <a:latin typeface="Calibri" pitchFamily="34" charset="0"/>
            </a:endParaRPr>
          </a:p>
          <a:p>
            <a:pPr defTabSz="914400"/>
            <a:r>
              <a:rPr lang="el-GR" sz="1800" dirty="0" smtClean="0">
                <a:latin typeface="Calibri" pitchFamily="34" charset="0"/>
              </a:rPr>
              <a:t>σ</a:t>
            </a:r>
            <a:r>
              <a:rPr lang="en-US" sz="1800" dirty="0">
                <a:latin typeface="Calibri" pitchFamily="34" charset="0"/>
              </a:rPr>
              <a:t>3</a:t>
            </a:r>
            <a:r>
              <a:rPr lang="en-US" sz="1800" baseline="-25000" dirty="0">
                <a:latin typeface="Calibri" pitchFamily="34" charset="0"/>
              </a:rPr>
              <a:t>min </a:t>
            </a:r>
            <a:r>
              <a:rPr lang="en-US" sz="2800" b="1" dirty="0"/>
              <a:t>→</a:t>
            </a:r>
            <a:r>
              <a:rPr lang="en-US" sz="1800" dirty="0">
                <a:latin typeface="Calibri" pitchFamily="34" charset="0"/>
              </a:rPr>
              <a:t>  </a:t>
            </a:r>
            <a:r>
              <a:rPr lang="en-US" sz="1800" dirty="0" smtClean="0">
                <a:solidFill>
                  <a:srgbClr val="3366FF"/>
                </a:solidFill>
                <a:latin typeface="Calibri" pitchFamily="34" charset="0"/>
              </a:rPr>
              <a:t>50</a:t>
            </a:r>
            <a:r>
              <a:rPr lang="en-US" sz="1800" b="1" dirty="0" smtClean="0">
                <a:solidFill>
                  <a:srgbClr val="3366FF"/>
                </a:solidFill>
                <a:latin typeface="Calibri" pitchFamily="34" charset="0"/>
              </a:rPr>
              <a:t> </a:t>
            </a:r>
            <a:r>
              <a:rPr lang="en-US" sz="1800" b="1" dirty="0">
                <a:solidFill>
                  <a:srgbClr val="3366FF"/>
                </a:solidFill>
                <a:latin typeface="Calibri" pitchFamily="34" charset="0"/>
              </a:rPr>
              <a:t>MPa</a:t>
            </a:r>
          </a:p>
        </p:txBody>
      </p:sp>
      <p:cxnSp>
        <p:nvCxnSpPr>
          <p:cNvPr id="28" name="Straight Arrow Connector 27"/>
          <p:cNvCxnSpPr/>
          <p:nvPr/>
        </p:nvCxnSpPr>
        <p:spPr bwMode="auto">
          <a:xfrm>
            <a:off x="3266074" y="3886921"/>
            <a:ext cx="0" cy="440080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 w="25400" cap="flat" cmpd="sng" algn="ctr">
            <a:solidFill>
              <a:srgbClr val="0070C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Arrow Connector 15"/>
          <p:cNvCxnSpPr/>
          <p:nvPr/>
        </p:nvCxnSpPr>
        <p:spPr bwMode="auto">
          <a:xfrm flipV="1">
            <a:off x="-49225" y="4902676"/>
            <a:ext cx="1543792" cy="206220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7" name="TextBox 16"/>
          <p:cNvSpPr txBox="1"/>
          <p:nvPr/>
        </p:nvSpPr>
        <p:spPr>
          <a:xfrm rot="21095238">
            <a:off x="-94595" y="4581533"/>
            <a:ext cx="989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beam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009443" y="2472122"/>
            <a:ext cx="13372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 err="1" smtClean="0"/>
              <a:t>absorber</a:t>
            </a:r>
            <a:r>
              <a:rPr lang="de-DE" sz="1600" dirty="0" smtClean="0"/>
              <a:t> </a:t>
            </a:r>
          </a:p>
          <a:p>
            <a:r>
              <a:rPr lang="de-DE" sz="1600" dirty="0" err="1" smtClean="0"/>
              <a:t>divided</a:t>
            </a:r>
            <a:r>
              <a:rPr lang="de-DE" sz="1600" dirty="0" smtClean="0"/>
              <a:t> </a:t>
            </a:r>
            <a:r>
              <a:rPr lang="de-DE" sz="1600" dirty="0" err="1" smtClean="0"/>
              <a:t>into</a:t>
            </a:r>
            <a:endParaRPr lang="de-DE" sz="1600" dirty="0" smtClean="0"/>
          </a:p>
          <a:p>
            <a:r>
              <a:rPr lang="de-DE" sz="1600" dirty="0" smtClean="0"/>
              <a:t>6 </a:t>
            </a:r>
            <a:r>
              <a:rPr lang="de-DE" sz="1600" dirty="0" err="1" smtClean="0"/>
              <a:t>segments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2438018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8930" name="Text Box 2"/>
          <p:cNvSpPr txBox="1">
            <a:spLocks noChangeArrowheads="1"/>
          </p:cNvSpPr>
          <p:nvPr/>
        </p:nvSpPr>
        <p:spPr bwMode="auto">
          <a:xfrm>
            <a:off x="2711061" y="227502"/>
            <a:ext cx="3799736" cy="525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de-DE" altLang="de-DE" dirty="0" smtClean="0"/>
              <a:t>Beam Catcher Stress</a:t>
            </a:r>
            <a:endParaRPr lang="de-DE" altLang="de-DE" dirty="0"/>
          </a:p>
        </p:txBody>
      </p:sp>
      <p:sp>
        <p:nvSpPr>
          <p:cNvPr id="3" name="TextBox 2"/>
          <p:cNvSpPr txBox="1"/>
          <p:nvPr/>
        </p:nvSpPr>
        <p:spPr>
          <a:xfrm>
            <a:off x="4277093" y="5962072"/>
            <a:ext cx="50129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Symbol"/>
              <a:buChar char="Þ"/>
            </a:pPr>
            <a:r>
              <a:rPr lang="en-US" sz="1800" dirty="0" smtClean="0">
                <a:solidFill>
                  <a:srgbClr val="00B050"/>
                </a:solidFill>
              </a:rPr>
              <a:t>ok, according to Coulomb-Mohr criterion </a:t>
            </a:r>
            <a:br>
              <a:rPr lang="en-US" sz="1800" dirty="0" smtClean="0">
                <a:solidFill>
                  <a:srgbClr val="00B050"/>
                </a:solidFill>
              </a:rPr>
            </a:br>
            <a:r>
              <a:rPr lang="en-US" sz="1800" dirty="0" smtClean="0">
                <a:solidFill>
                  <a:srgbClr val="00B050"/>
                </a:solidFill>
              </a:rPr>
              <a:t>for brittle materials with factor &gt; 1.5</a:t>
            </a:r>
            <a:endParaRPr lang="en-US" sz="1800" dirty="0">
              <a:solidFill>
                <a:srgbClr val="00B050"/>
              </a:solidFill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-81777" y="1382811"/>
            <a:ext cx="4789488" cy="2812772"/>
            <a:chOff x="4354512" y="1583957"/>
            <a:chExt cx="4789488" cy="2812772"/>
          </a:xfrm>
        </p:grpSpPr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54512" y="1583957"/>
              <a:ext cx="4789488" cy="2784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0" name="Straight Arrow Connector 9"/>
            <p:cNvCxnSpPr/>
            <p:nvPr/>
          </p:nvCxnSpPr>
          <p:spPr bwMode="auto">
            <a:xfrm flipH="1">
              <a:off x="4920826" y="1904583"/>
              <a:ext cx="487574" cy="76617"/>
            </a:xfrm>
            <a:prstGeom prst="straightConnector1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158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" name="Straight Arrow Connector 13"/>
            <p:cNvCxnSpPr>
              <a:stCxn id="16" idx="1"/>
            </p:cNvCxnSpPr>
            <p:nvPr/>
          </p:nvCxnSpPr>
          <p:spPr bwMode="auto">
            <a:xfrm flipH="1" flipV="1">
              <a:off x="5819776" y="3648076"/>
              <a:ext cx="409574" cy="71436"/>
            </a:xfrm>
            <a:prstGeom prst="straightConnector1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15875" cap="flat" cmpd="sng" algn="ctr">
              <a:solidFill>
                <a:srgbClr val="FF66FF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5" name="TextBox 14"/>
            <p:cNvSpPr txBox="1"/>
            <p:nvPr/>
          </p:nvSpPr>
          <p:spPr>
            <a:xfrm>
              <a:off x="5422688" y="1731644"/>
              <a:ext cx="181492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FF0000"/>
                  </a:solidFill>
                </a:rPr>
                <a:t>initial compression</a:t>
              </a:r>
              <a:br>
                <a:rPr lang="en-US" sz="1400" dirty="0" smtClean="0">
                  <a:solidFill>
                    <a:srgbClr val="FF0000"/>
                  </a:solidFill>
                </a:rPr>
              </a:br>
              <a:r>
                <a:rPr lang="en-US" sz="1400" dirty="0" smtClean="0">
                  <a:solidFill>
                    <a:srgbClr val="FF0000"/>
                  </a:solidFill>
                </a:rPr>
                <a:t>around beam spot</a:t>
              </a:r>
              <a:endParaRPr lang="en-US" sz="1400" dirty="0">
                <a:solidFill>
                  <a:srgbClr val="FF000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229350" y="3457902"/>
              <a:ext cx="228139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rgbClr val="FF66FF"/>
                  </a:solidFill>
                </a:rPr>
                <a:t>reflected pressure wave</a:t>
              </a:r>
            </a:p>
            <a:p>
              <a:r>
                <a:rPr lang="en-US" sz="1400" dirty="0" smtClean="0">
                  <a:solidFill>
                    <a:srgbClr val="FF66FF"/>
                  </a:solidFill>
                </a:rPr>
                <a:t>tensile stress, outer face</a:t>
              </a:r>
              <a:endParaRPr lang="en-US" sz="1400" dirty="0">
                <a:solidFill>
                  <a:srgbClr val="FF66FF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327452" y="4119730"/>
              <a:ext cx="1381125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time [</a:t>
              </a:r>
              <a:r>
                <a:rPr lang="en-US" sz="1200" dirty="0" err="1" smtClean="0"/>
                <a:t>ms</a:t>
              </a:r>
              <a:r>
                <a:rPr lang="en-US" sz="1200" dirty="0" smtClean="0"/>
                <a:t>]</a:t>
              </a:r>
              <a:endParaRPr lang="en-US" sz="1200" dirty="0"/>
            </a:p>
          </p:txBody>
        </p:sp>
        <p:sp>
          <p:nvSpPr>
            <p:cNvPr id="25" name="TextBox 24"/>
            <p:cNvSpPr txBox="1"/>
            <p:nvPr/>
          </p:nvSpPr>
          <p:spPr>
            <a:xfrm rot="16200000">
              <a:off x="3859599" y="2759482"/>
              <a:ext cx="1381125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pressure [MPa]</a:t>
              </a:r>
              <a:endParaRPr lang="en-US" sz="1200" dirty="0"/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8453036" y="1731644"/>
              <a:ext cx="387343" cy="153888"/>
            </a:xfrm>
            <a:prstGeom prst="rect">
              <a:avLst/>
            </a:prstGeom>
            <a:solidFill>
              <a:schemeClr val="bg1"/>
            </a:solidFill>
            <a:ln w="508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 bwMode="auto">
            <a:xfrm>
              <a:off x="4800391" y="1644431"/>
              <a:ext cx="476459" cy="76944"/>
            </a:xfrm>
            <a:prstGeom prst="rect">
              <a:avLst/>
            </a:prstGeom>
            <a:solidFill>
              <a:schemeClr val="bg1"/>
            </a:solidFill>
            <a:ln w="508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3169748" y="752903"/>
            <a:ext cx="3018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bg1">
                    <a:lumMod val="50000"/>
                  </a:schemeClr>
                </a:solidFill>
              </a:rPr>
              <a:t>Amit Kumar with LS-Dyna</a:t>
            </a:r>
            <a:endParaRPr lang="en-US" sz="18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338510" y="4334430"/>
            <a:ext cx="476925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noProof="1" smtClean="0"/>
              <a:t>  </a:t>
            </a:r>
            <a:r>
              <a:rPr lang="en-US" sz="1800" u="sng" noProof="1" smtClean="0"/>
              <a:t>initial energy =   1500 MeV/u,   740 MeV/u</a:t>
            </a:r>
          </a:p>
          <a:p>
            <a:r>
              <a:rPr lang="en-US" sz="1800" noProof="1"/>
              <a:t> </a:t>
            </a:r>
            <a:r>
              <a:rPr lang="en-US" sz="1800" noProof="1" smtClean="0"/>
              <a:t>            T_max =   1504 K,           720 K</a:t>
            </a:r>
          </a:p>
          <a:p>
            <a:r>
              <a:rPr lang="en-US" sz="1800" noProof="1" smtClean="0"/>
              <a:t>           </a:t>
            </a:r>
            <a:r>
              <a:rPr lang="en-US" sz="1800" noProof="1" smtClean="0">
                <a:latin typeface="Symbol" panose="05050102010706020507" pitchFamily="18" charset="2"/>
              </a:rPr>
              <a:t>D</a:t>
            </a:r>
            <a:r>
              <a:rPr lang="en-US" sz="1800" noProof="1" smtClean="0"/>
              <a:t>T_max =     134 K,           310 K </a:t>
            </a:r>
          </a:p>
          <a:p>
            <a:r>
              <a:rPr lang="en-US" sz="1800" noProof="1" smtClean="0"/>
              <a:t>max. pressure =       11 MPa,        23 MPa</a:t>
            </a:r>
          </a:p>
          <a:p>
            <a:r>
              <a:rPr lang="en-US" sz="1800" noProof="1" smtClean="0"/>
              <a:t>min. pressure  =    -6.0 MPa,       -8.4 MPa</a:t>
            </a:r>
            <a:endParaRPr lang="en-US" sz="1800" noProof="1"/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1489647" y="1128029"/>
            <a:ext cx="1217298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de-DE" sz="2000" dirty="0" smtClean="0"/>
              <a:t>1</a:t>
            </a:r>
            <a:r>
              <a:rPr lang="en-US" altLang="de-DE" sz="2000" baseline="30000" dirty="0" smtClean="0"/>
              <a:t>st</a:t>
            </a:r>
            <a:r>
              <a:rPr lang="en-US" altLang="de-DE" sz="2000" dirty="0" smtClean="0"/>
              <a:t> pulse</a:t>
            </a:r>
            <a:endParaRPr lang="en-US" altLang="de-DE" sz="20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3714" y="1517550"/>
            <a:ext cx="4173814" cy="2650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 Box 13"/>
          <p:cNvSpPr txBox="1">
            <a:spLocks noChangeArrowheads="1"/>
          </p:cNvSpPr>
          <p:nvPr/>
        </p:nvSpPr>
        <p:spPr bwMode="auto">
          <a:xfrm>
            <a:off x="4679136" y="1166694"/>
            <a:ext cx="4556353" cy="402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de-DE" sz="2000" dirty="0" smtClean="0"/>
              <a:t>pulse in thermal equilibrium (&gt;300s)</a:t>
            </a:r>
            <a:endParaRPr lang="en-US" altLang="de-DE" sz="2000" dirty="0"/>
          </a:p>
        </p:txBody>
      </p:sp>
      <p:sp>
        <p:nvSpPr>
          <p:cNvPr id="28" name="Rectangle 27"/>
          <p:cNvSpPr/>
          <p:nvPr/>
        </p:nvSpPr>
        <p:spPr bwMode="auto">
          <a:xfrm>
            <a:off x="8572500" y="2476500"/>
            <a:ext cx="535264" cy="366072"/>
          </a:xfrm>
          <a:prstGeom prst="rect">
            <a:avLst/>
          </a:prstGeom>
          <a:solidFill>
            <a:schemeClr val="bg1"/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 rot="16200000">
            <a:off x="4186620" y="2503568"/>
            <a:ext cx="138112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pressure [MPa]</a:t>
            </a:r>
            <a:endParaRPr lang="en-US" sz="1200" dirty="0"/>
          </a:p>
        </p:txBody>
      </p:sp>
      <p:sp>
        <p:nvSpPr>
          <p:cNvPr id="37" name="TextBox 36"/>
          <p:cNvSpPr txBox="1"/>
          <p:nvPr/>
        </p:nvSpPr>
        <p:spPr>
          <a:xfrm>
            <a:off x="6250533" y="3914794"/>
            <a:ext cx="1381125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time [</a:t>
            </a:r>
            <a:r>
              <a:rPr lang="en-US" sz="1200" dirty="0" err="1" smtClean="0"/>
              <a:t>ms</a:t>
            </a:r>
            <a:r>
              <a:rPr lang="en-US" sz="1200" dirty="0" smtClean="0"/>
              <a:t>] – 300s</a:t>
            </a:r>
            <a:endParaRPr lang="en-US" sz="1200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5857" y="3856671"/>
            <a:ext cx="3389968" cy="111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48931" name="Group 1148930"/>
          <p:cNvGrpSpPr/>
          <p:nvPr/>
        </p:nvGrpSpPr>
        <p:grpSpPr>
          <a:xfrm>
            <a:off x="457298" y="4662097"/>
            <a:ext cx="3219659" cy="1893040"/>
            <a:chOff x="364101" y="4510412"/>
            <a:chExt cx="3219659" cy="1893040"/>
          </a:xfrm>
        </p:grpSpPr>
        <p:pic>
          <p:nvPicPr>
            <p:cNvPr id="41" name="Picture 3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111" t="29333" r="24445" b="17332"/>
            <a:stretch>
              <a:fillRect/>
            </a:stretch>
          </p:blipFill>
          <p:spPr bwMode="auto">
            <a:xfrm>
              <a:off x="364101" y="4510412"/>
              <a:ext cx="3219659" cy="18930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148928" name="Straight Arrow Connector 1148927"/>
            <p:cNvCxnSpPr/>
            <p:nvPr/>
          </p:nvCxnSpPr>
          <p:spPr bwMode="auto">
            <a:xfrm flipV="1">
              <a:off x="1793061" y="5073094"/>
              <a:ext cx="0" cy="575231"/>
            </a:xfrm>
            <a:prstGeom prst="straightConnector1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254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48929" name="TextBox 1148928"/>
            <p:cNvSpPr txBox="1"/>
            <p:nvPr/>
          </p:nvSpPr>
          <p:spPr>
            <a:xfrm>
              <a:off x="1789488" y="5485507"/>
              <a:ext cx="27764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A</a:t>
              </a:r>
              <a:endParaRPr lang="en-US" sz="100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823462" y="5003472"/>
              <a:ext cx="26962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E</a:t>
              </a:r>
              <a:endParaRPr lang="en-US" sz="1000" dirty="0"/>
            </a:p>
          </p:txBody>
        </p:sp>
      </p:grpSp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8421" y="108099"/>
            <a:ext cx="1033551" cy="982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6540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1"/>
          <p:cNvSpPr txBox="1">
            <a:spLocks noChangeArrowheads="1"/>
          </p:cNvSpPr>
          <p:nvPr/>
        </p:nvSpPr>
        <p:spPr bwMode="auto">
          <a:xfrm>
            <a:off x="634180" y="289817"/>
            <a:ext cx="6230630" cy="501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56821" rIns="81639" bIns="4082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r>
              <a:rPr lang="en-IE" altLang="de-DE" sz="2500" dirty="0" smtClean="0">
                <a:solidFill>
                  <a:srgbClr val="000000"/>
                </a:solidFill>
              </a:rPr>
              <a:t>Tests at FRS Target Stations, GSI 2014</a:t>
            </a:r>
            <a:endParaRPr lang="en-IE" altLang="de-DE" sz="2500" dirty="0">
              <a:solidFill>
                <a:srgbClr val="000000"/>
              </a:solidFill>
            </a:endParaRPr>
          </a:p>
        </p:txBody>
      </p:sp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194" y="1491495"/>
            <a:ext cx="2038616" cy="2086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8576" y="1485748"/>
            <a:ext cx="2083123" cy="2083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2109" y="5247838"/>
            <a:ext cx="1501558" cy="1606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656724" y="2973375"/>
            <a:ext cx="6639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Cu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277181" y="5159570"/>
            <a:ext cx="11977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FFC000"/>
                </a:solidFill>
              </a:rPr>
              <a:t>graphite</a:t>
            </a:r>
          </a:p>
          <a:p>
            <a:r>
              <a:rPr lang="en-US" sz="1800" dirty="0" smtClean="0">
                <a:solidFill>
                  <a:srgbClr val="FFC000"/>
                </a:solidFill>
              </a:rPr>
              <a:t>pre-</a:t>
            </a:r>
            <a:r>
              <a:rPr lang="en-US" sz="1800" dirty="0" err="1" smtClean="0">
                <a:solidFill>
                  <a:srgbClr val="FFC000"/>
                </a:solidFill>
              </a:rPr>
              <a:t>irrad</a:t>
            </a:r>
            <a:r>
              <a:rPr lang="en-US" sz="1800" dirty="0" smtClean="0">
                <a:solidFill>
                  <a:srgbClr val="FFC000"/>
                </a:solidFill>
              </a:rPr>
              <a:t>.</a:t>
            </a:r>
            <a:endParaRPr lang="en-US" sz="1800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2072689"/>
            <a:ext cx="47307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on target 1: </a:t>
            </a:r>
            <a:r>
              <a:rPr lang="en-US" sz="2000" dirty="0" err="1" smtClean="0">
                <a:latin typeface="Symbol" panose="05050102010706020507" pitchFamily="18" charset="2"/>
              </a:rPr>
              <a:t>s</a:t>
            </a:r>
            <a:r>
              <a:rPr lang="en-US" sz="2000" baseline="-25000" dirty="0" err="1" smtClean="0"/>
              <a:t>x</a:t>
            </a:r>
            <a:r>
              <a:rPr lang="en-US" sz="2000" dirty="0" smtClean="0"/>
              <a:t> = 0.4 mm, </a:t>
            </a:r>
            <a:r>
              <a:rPr lang="en-US" sz="2000" dirty="0" err="1" smtClean="0">
                <a:latin typeface="Symbol" panose="05050102010706020507" pitchFamily="18" charset="2"/>
              </a:rPr>
              <a:t>s</a:t>
            </a:r>
            <a:r>
              <a:rPr lang="en-US" sz="2000" baseline="-25000" dirty="0" err="1" smtClean="0"/>
              <a:t>y</a:t>
            </a:r>
            <a:r>
              <a:rPr lang="en-US" sz="2000" dirty="0" smtClean="0"/>
              <a:t>= 1.0 mm</a:t>
            </a:r>
          </a:p>
          <a:p>
            <a:r>
              <a:rPr lang="en-US" sz="2000" dirty="0" smtClean="0"/>
              <a:t>on target M: </a:t>
            </a:r>
            <a:r>
              <a:rPr lang="en-US" sz="2000" dirty="0" err="1" smtClean="0">
                <a:latin typeface="Symbol" panose="05050102010706020507" pitchFamily="18" charset="2"/>
              </a:rPr>
              <a:t>s</a:t>
            </a:r>
            <a:r>
              <a:rPr lang="en-US" sz="2000" baseline="-25000" dirty="0" err="1" smtClean="0"/>
              <a:t>x</a:t>
            </a:r>
            <a:r>
              <a:rPr lang="en-US" sz="2000" dirty="0" smtClean="0"/>
              <a:t>= 1.2 mm, </a:t>
            </a:r>
            <a:r>
              <a:rPr lang="en-US" sz="2000" dirty="0" err="1" smtClean="0">
                <a:latin typeface="Symbol" panose="05050102010706020507" pitchFamily="18" charset="2"/>
              </a:rPr>
              <a:t>s</a:t>
            </a:r>
            <a:r>
              <a:rPr lang="en-US" sz="2000" baseline="-25000" dirty="0" err="1" smtClean="0"/>
              <a:t>y</a:t>
            </a:r>
            <a:r>
              <a:rPr lang="en-US" sz="2000" dirty="0" smtClean="0"/>
              <a:t>= 1.4 mm</a:t>
            </a:r>
            <a:endParaRPr lang="en-US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75846" y="4845373"/>
            <a:ext cx="19094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339933"/>
                </a:solidFill>
              </a:rPr>
              <a:t>glassy carbon</a:t>
            </a:r>
            <a:endParaRPr lang="en-US" sz="2000" dirty="0">
              <a:solidFill>
                <a:srgbClr val="339933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6782" y="1321709"/>
            <a:ext cx="39485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1x10</a:t>
            </a:r>
            <a:r>
              <a:rPr lang="en-US" sz="2000" baseline="30000" dirty="0" smtClean="0"/>
              <a:t>10</a:t>
            </a:r>
            <a:r>
              <a:rPr lang="en-US" sz="2000" dirty="0" smtClean="0"/>
              <a:t> U</a:t>
            </a:r>
            <a:r>
              <a:rPr lang="en-US" sz="2000" baseline="30000" dirty="0" smtClean="0"/>
              <a:t>29+</a:t>
            </a:r>
            <a:r>
              <a:rPr lang="en-US" sz="2000" dirty="0" smtClean="0"/>
              <a:t>/pulse at 125 MeV/u,</a:t>
            </a:r>
          </a:p>
          <a:p>
            <a:r>
              <a:rPr lang="en-US" sz="2000" dirty="0" smtClean="0"/>
              <a:t>long pulse FWHM ~ 500ns</a:t>
            </a:r>
            <a:endParaRPr lang="en-US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5241023" y="2862061"/>
            <a:ext cx="12538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C6600"/>
                </a:solidFill>
              </a:rPr>
              <a:t>copper-</a:t>
            </a:r>
          </a:p>
          <a:p>
            <a:r>
              <a:rPr lang="en-US" sz="2000" dirty="0" smtClean="0">
                <a:solidFill>
                  <a:srgbClr val="CC6600"/>
                </a:solidFill>
              </a:rPr>
              <a:t>diamond</a:t>
            </a:r>
            <a:endParaRPr lang="en-US" sz="2000" dirty="0">
              <a:solidFill>
                <a:srgbClr val="CC66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262448" y="1363215"/>
            <a:ext cx="3204723" cy="369332"/>
          </a:xfrm>
          <a:prstGeom prst="rect">
            <a:avLst/>
          </a:prstGeom>
          <a:solidFill>
            <a:schemeClr val="bg1">
              <a:alpha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C00000"/>
                </a:solidFill>
              </a:rPr>
              <a:t>in peak ~2 kJ/g =&gt; Cu melts</a:t>
            </a:r>
            <a:endParaRPr lang="en-US" sz="1800" dirty="0">
              <a:solidFill>
                <a:srgbClr val="C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0" y="2857586"/>
            <a:ext cx="467307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</a:rPr>
              <a:t>Tantalum melts in beam spot, but</a:t>
            </a:r>
          </a:p>
          <a:p>
            <a:r>
              <a:rPr lang="en-US" sz="2000" dirty="0" smtClean="0">
                <a:solidFill>
                  <a:srgbClr val="002060"/>
                </a:solidFill>
              </a:rPr>
              <a:t>cannot drill through cm thick target</a:t>
            </a:r>
          </a:p>
          <a:p>
            <a:r>
              <a:rPr lang="en-US" sz="2000" dirty="0" smtClean="0">
                <a:solidFill>
                  <a:srgbClr val="002060"/>
                </a:solidFill>
              </a:rPr>
              <a:t>in 100 pulses (range = 0.55 mm).</a:t>
            </a:r>
            <a:endParaRPr lang="en-US" sz="2000" dirty="0">
              <a:solidFill>
                <a:srgbClr val="00206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0953" y="5343973"/>
            <a:ext cx="590738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i</a:t>
            </a:r>
            <a:r>
              <a:rPr lang="en-US" sz="2000" dirty="0" smtClean="0">
                <a:solidFill>
                  <a:srgbClr val="C00000"/>
                </a:solidFill>
              </a:rPr>
              <a:t>n graphite:</a:t>
            </a:r>
          </a:p>
          <a:p>
            <a:r>
              <a:rPr lang="en-US" sz="2000" dirty="0" smtClean="0">
                <a:solidFill>
                  <a:srgbClr val="C00000"/>
                </a:solidFill>
                <a:latin typeface="+mj-lt"/>
              </a:rPr>
              <a:t>E/</a:t>
            </a:r>
            <a:r>
              <a:rPr lang="en-US" sz="2000" dirty="0" err="1" smtClean="0">
                <a:solidFill>
                  <a:srgbClr val="C00000"/>
                </a:solidFill>
                <a:latin typeface="+mj-lt"/>
              </a:rPr>
              <a:t>m</a:t>
            </a:r>
            <a:r>
              <a:rPr lang="en-US" sz="2000" baseline="-25000" dirty="0" err="1" smtClean="0">
                <a:solidFill>
                  <a:srgbClr val="C00000"/>
                </a:solidFill>
              </a:rPr>
              <a:t>max</a:t>
            </a:r>
            <a:r>
              <a:rPr lang="en-US" sz="2000" dirty="0" smtClean="0">
                <a:solidFill>
                  <a:srgbClr val="C00000"/>
                </a:solidFill>
              </a:rPr>
              <a:t> = 2.9 kJ/g   =&gt; </a:t>
            </a:r>
            <a:r>
              <a:rPr lang="en-US" sz="2000" dirty="0" smtClean="0">
                <a:solidFill>
                  <a:srgbClr val="C00000"/>
                </a:solidFill>
                <a:latin typeface="Symbol" panose="05050102010706020507" pitchFamily="18" charset="2"/>
              </a:rPr>
              <a:t>D</a:t>
            </a:r>
            <a:r>
              <a:rPr lang="en-US" sz="2000" dirty="0" smtClean="0">
                <a:solidFill>
                  <a:srgbClr val="C00000"/>
                </a:solidFill>
              </a:rPr>
              <a:t>T ~1400 K  (target 1)</a:t>
            </a:r>
          </a:p>
          <a:p>
            <a:r>
              <a:rPr lang="en-US" sz="2000" dirty="0">
                <a:solidFill>
                  <a:srgbClr val="C00000"/>
                </a:solidFill>
              </a:rPr>
              <a:t>E/</a:t>
            </a:r>
            <a:r>
              <a:rPr lang="en-US" sz="2000" dirty="0" err="1">
                <a:solidFill>
                  <a:srgbClr val="C00000"/>
                </a:solidFill>
              </a:rPr>
              <a:t>m</a:t>
            </a:r>
            <a:r>
              <a:rPr lang="en-US" sz="2000" baseline="-25000" dirty="0" err="1">
                <a:solidFill>
                  <a:srgbClr val="C00000"/>
                </a:solidFill>
              </a:rPr>
              <a:t>max</a:t>
            </a:r>
            <a:r>
              <a:rPr lang="en-US" sz="2000" dirty="0">
                <a:solidFill>
                  <a:srgbClr val="C00000"/>
                </a:solidFill>
              </a:rPr>
              <a:t> = </a:t>
            </a:r>
            <a:r>
              <a:rPr lang="en-US" sz="2000" dirty="0" smtClean="0">
                <a:solidFill>
                  <a:srgbClr val="C00000"/>
                </a:solidFill>
              </a:rPr>
              <a:t>0.75 kJ/g </a:t>
            </a:r>
            <a:r>
              <a:rPr lang="en-US" sz="2000" dirty="0">
                <a:solidFill>
                  <a:srgbClr val="C00000"/>
                </a:solidFill>
              </a:rPr>
              <a:t>=&gt; </a:t>
            </a:r>
            <a:r>
              <a:rPr lang="en-US" sz="2000" dirty="0">
                <a:solidFill>
                  <a:srgbClr val="C00000"/>
                </a:solidFill>
                <a:latin typeface="Symbol" panose="05050102010706020507" pitchFamily="18" charset="2"/>
              </a:rPr>
              <a:t>D</a:t>
            </a:r>
            <a:r>
              <a:rPr lang="en-US" sz="2000" dirty="0">
                <a:solidFill>
                  <a:srgbClr val="C00000"/>
                </a:solidFill>
              </a:rPr>
              <a:t>T </a:t>
            </a:r>
            <a:r>
              <a:rPr lang="en-US" sz="2000" dirty="0" smtClean="0">
                <a:solidFill>
                  <a:srgbClr val="C00000"/>
                </a:solidFill>
              </a:rPr>
              <a:t>~</a:t>
            </a: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sz="2000" dirty="0" smtClean="0">
                <a:solidFill>
                  <a:srgbClr val="C00000"/>
                </a:solidFill>
              </a:rPr>
              <a:t> 360 K  (target M)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but no clear shock wave front, too long pulses</a:t>
            </a:r>
            <a:r>
              <a:rPr lang="en-US" sz="2000" dirty="0">
                <a:solidFill>
                  <a:srgbClr val="C00000"/>
                </a:solidFill>
              </a:rPr>
              <a:t>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1980" y="4233486"/>
            <a:ext cx="42242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339933"/>
                </a:solidFill>
              </a:rPr>
              <a:t>graphite, Mo-graphite, beryllium, </a:t>
            </a:r>
            <a:endParaRPr lang="en-US" sz="2000" dirty="0">
              <a:solidFill>
                <a:srgbClr val="339933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1389" y="4545921"/>
            <a:ext cx="38298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339933"/>
                </a:solidFill>
              </a:rPr>
              <a:t>flexible graphite (SIGRADUR),</a:t>
            </a:r>
            <a:endParaRPr lang="en-US" sz="2000" dirty="0">
              <a:solidFill>
                <a:srgbClr val="339933"/>
              </a:solidFill>
            </a:endParaRP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4103" y="3731414"/>
            <a:ext cx="1590816" cy="1428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1474" y="3717967"/>
            <a:ext cx="2479981" cy="1494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5" name="Group 24"/>
          <p:cNvGrpSpPr/>
          <p:nvPr/>
        </p:nvGrpSpPr>
        <p:grpSpPr>
          <a:xfrm>
            <a:off x="7074559" y="4882000"/>
            <a:ext cx="1661199" cy="370870"/>
            <a:chOff x="6823112" y="5425955"/>
            <a:chExt cx="1875048" cy="543170"/>
          </a:xfrm>
        </p:grpSpPr>
        <p:sp>
          <p:nvSpPr>
            <p:cNvPr id="33" name="TextBox 32"/>
            <p:cNvSpPr txBox="1"/>
            <p:nvPr/>
          </p:nvSpPr>
          <p:spPr>
            <a:xfrm>
              <a:off x="6823112" y="5428208"/>
              <a:ext cx="555836" cy="5409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srgbClr val="C00000"/>
                  </a:solidFill>
                </a:rPr>
                <a:t>Cu</a:t>
              </a:r>
              <a:endParaRPr lang="en-US" sz="1800" dirty="0">
                <a:solidFill>
                  <a:srgbClr val="C00000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229174" y="5425955"/>
              <a:ext cx="468986" cy="5409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schemeClr val="bg2">
                      <a:lumMod val="75000"/>
                    </a:schemeClr>
                  </a:solidFill>
                </a:rPr>
                <a:t>Al</a:t>
              </a:r>
              <a:endParaRPr lang="en-US" sz="1800" dirty="0">
                <a:solidFill>
                  <a:schemeClr val="bg2">
                    <a:lumMod val="75000"/>
                  </a:schemeClr>
                </a:solidFill>
              </a:endParaRPr>
            </a:p>
          </p:txBody>
        </p:sp>
      </p:grpSp>
      <p:cxnSp>
        <p:nvCxnSpPr>
          <p:cNvPr id="35" name="Straight Arrow Connector 34"/>
          <p:cNvCxnSpPr/>
          <p:nvPr/>
        </p:nvCxnSpPr>
        <p:spPr bwMode="auto">
          <a:xfrm>
            <a:off x="5726965" y="3893418"/>
            <a:ext cx="17424" cy="1196805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 w="25400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arrow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TextBox 35"/>
          <p:cNvSpPr txBox="1"/>
          <p:nvPr/>
        </p:nvSpPr>
        <p:spPr>
          <a:xfrm rot="16200000">
            <a:off x="5331070" y="4354950"/>
            <a:ext cx="6270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u="sng" dirty="0" smtClean="0">
                <a:solidFill>
                  <a:schemeClr val="bg1"/>
                </a:solidFill>
              </a:rPr>
              <a:t>20mm</a:t>
            </a:r>
            <a:endParaRPr lang="en-US" sz="1200" u="sng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385432" y="1139009"/>
            <a:ext cx="2941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Ø=20mm targets, t </a:t>
            </a:r>
            <a:r>
              <a:rPr lang="en-US" sz="1800" dirty="0"/>
              <a:t>&lt;</a:t>
            </a:r>
            <a:r>
              <a:rPr lang="en-US" sz="1800" dirty="0" smtClean="0"/>
              <a:t>1mm</a:t>
            </a:r>
            <a:endParaRPr lang="en-US" sz="1800" dirty="0"/>
          </a:p>
        </p:txBody>
      </p:sp>
      <p:sp>
        <p:nvSpPr>
          <p:cNvPr id="37" name="TextBox 36"/>
          <p:cNvSpPr txBox="1"/>
          <p:nvPr/>
        </p:nvSpPr>
        <p:spPr>
          <a:xfrm>
            <a:off x="76782" y="3934158"/>
            <a:ext cx="44133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339933"/>
                </a:solidFill>
              </a:rPr>
              <a:t>No effect after 100</a:t>
            </a:r>
            <a:r>
              <a:rPr lang="de-DE" sz="2000" dirty="0" smtClean="0">
                <a:solidFill>
                  <a:srgbClr val="339933"/>
                </a:solidFill>
              </a:rPr>
              <a:t>-</a:t>
            </a:r>
            <a:r>
              <a:rPr lang="en-US" sz="2000" dirty="0" smtClean="0">
                <a:solidFill>
                  <a:srgbClr val="339933"/>
                </a:solidFill>
              </a:rPr>
              <a:t>1000 pulses on:</a:t>
            </a:r>
            <a:endParaRPr lang="en-US" sz="2000" dirty="0">
              <a:solidFill>
                <a:srgbClr val="339933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54684" y="6247115"/>
            <a:ext cx="12314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err="1" smtClean="0"/>
              <a:t>from</a:t>
            </a:r>
            <a:endParaRPr lang="de-DE" sz="1400" dirty="0" smtClean="0"/>
          </a:p>
          <a:p>
            <a:r>
              <a:rPr lang="de-DE" sz="1400" dirty="0" smtClean="0"/>
              <a:t>GSI-UNILAC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484174" y="5186773"/>
            <a:ext cx="17363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Ronja </a:t>
            </a:r>
            <a:r>
              <a:rPr lang="de-DE" sz="1400" dirty="0" err="1" smtClean="0"/>
              <a:t>Knöbel</a:t>
            </a:r>
            <a:r>
              <a:rPr lang="de-DE" sz="1400" dirty="0" smtClean="0"/>
              <a:t>, HW</a:t>
            </a:r>
          </a:p>
          <a:p>
            <a:r>
              <a:rPr lang="de-DE" sz="1400" dirty="0" smtClean="0"/>
              <a:t>Marilena Tomut</a:t>
            </a:r>
          </a:p>
        </p:txBody>
      </p:sp>
    </p:spTree>
    <p:extLst>
      <p:ext uri="{BB962C8B-B14F-4D97-AF65-F5344CB8AC3E}">
        <p14:creationId xmlns:p14="http://schemas.microsoft.com/office/powerpoint/2010/main" val="267993358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1"/>
          <p:cNvSpPr txBox="1">
            <a:spLocks noChangeArrowheads="1"/>
          </p:cNvSpPr>
          <p:nvPr/>
        </p:nvSpPr>
        <p:spPr bwMode="auto">
          <a:xfrm>
            <a:off x="634180" y="289817"/>
            <a:ext cx="6230630" cy="501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56821" rIns="81639" bIns="4082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r>
              <a:rPr lang="en-IE" altLang="de-DE" dirty="0" smtClean="0">
                <a:solidFill>
                  <a:srgbClr val="000000"/>
                </a:solidFill>
              </a:rPr>
              <a:t>Radiation Damage </a:t>
            </a:r>
            <a:r>
              <a:rPr lang="en-IE" altLang="de-DE" dirty="0">
                <a:solidFill>
                  <a:srgbClr val="000000"/>
                </a:solidFill>
              </a:rPr>
              <a:t>b</a:t>
            </a:r>
            <a:r>
              <a:rPr lang="en-IE" altLang="de-DE" dirty="0" smtClean="0">
                <a:solidFill>
                  <a:srgbClr val="000000"/>
                </a:solidFill>
              </a:rPr>
              <a:t>y Heavy Ions</a:t>
            </a:r>
            <a:endParaRPr lang="en-IE" altLang="de-DE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1781" y="1293248"/>
            <a:ext cx="758092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</a:t>
            </a:r>
            <a:r>
              <a:rPr lang="en-US" sz="2000" dirty="0" smtClean="0"/>
              <a:t>rack formation at high </a:t>
            </a:r>
            <a:r>
              <a:rPr lang="en-US" sz="2000" dirty="0" err="1" smtClean="0"/>
              <a:t>dE</a:t>
            </a:r>
            <a:r>
              <a:rPr lang="en-US" sz="2000" dirty="0" smtClean="0"/>
              <a:t>/dx (high Z ions Uranium, </a:t>
            </a:r>
            <a:r>
              <a:rPr lang="en-US" sz="2000" dirty="0" err="1" smtClean="0"/>
              <a:t>Pb</a:t>
            </a:r>
            <a:r>
              <a:rPr lang="en-US" sz="2000" dirty="0" smtClean="0"/>
              <a:t>, Au)</a:t>
            </a:r>
          </a:p>
          <a:p>
            <a:r>
              <a:rPr lang="en-US" sz="2000" dirty="0" smtClean="0"/>
              <a:t>track diameter few nm, at </a:t>
            </a:r>
            <a:r>
              <a:rPr lang="en-US" sz="2000" dirty="0" err="1" smtClean="0"/>
              <a:t>fluence</a:t>
            </a:r>
            <a:r>
              <a:rPr lang="en-US" sz="2000" dirty="0" smtClean="0"/>
              <a:t> 10</a:t>
            </a:r>
            <a:r>
              <a:rPr lang="en-US" sz="2000" baseline="30000" dirty="0" smtClean="0"/>
              <a:t>14</a:t>
            </a:r>
            <a:r>
              <a:rPr lang="en-US" sz="2000" dirty="0" smtClean="0"/>
              <a:t>/cm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 track next to track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254559" y="4873299"/>
            <a:ext cx="39853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surface of HOPG graphite hit by U ions</a:t>
            </a:r>
            <a:endParaRPr lang="en-US" sz="1600" dirty="0"/>
          </a:p>
        </p:txBody>
      </p:sp>
      <p:sp>
        <p:nvSpPr>
          <p:cNvPr id="30" name="TextBox 29"/>
          <p:cNvSpPr txBox="1"/>
          <p:nvPr/>
        </p:nvSpPr>
        <p:spPr>
          <a:xfrm>
            <a:off x="71781" y="2821560"/>
            <a:ext cx="455445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339933"/>
                </a:solidFill>
              </a:rPr>
              <a:t>At 0.4 - 1.5 GeV/u lower </a:t>
            </a:r>
            <a:r>
              <a:rPr lang="en-US" sz="2000" dirty="0" err="1" smtClean="0">
                <a:solidFill>
                  <a:srgbClr val="339933"/>
                </a:solidFill>
              </a:rPr>
              <a:t>dE</a:t>
            </a:r>
            <a:r>
              <a:rPr lang="en-US" sz="2000" dirty="0" smtClean="0">
                <a:solidFill>
                  <a:srgbClr val="339933"/>
                </a:solidFill>
              </a:rPr>
              <a:t>/dx</a:t>
            </a:r>
          </a:p>
          <a:p>
            <a:r>
              <a:rPr lang="en-US" sz="2000" dirty="0" smtClean="0">
                <a:solidFill>
                  <a:srgbClr val="339933"/>
                </a:solidFill>
              </a:rPr>
              <a:t>damage reduced by factor ~1000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000" dirty="0" smtClean="0">
                <a:solidFill>
                  <a:srgbClr val="339933"/>
                </a:solidFill>
              </a:rPr>
              <a:t>ok for target wheel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 -  but beam stops in beam catcher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7341" y="4255651"/>
            <a:ext cx="5107488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B</a:t>
            </a:r>
            <a:r>
              <a:rPr lang="en-US" sz="2000" dirty="0" smtClean="0">
                <a:solidFill>
                  <a:srgbClr val="C00000"/>
                </a:solidFill>
              </a:rPr>
              <a:t>ig effect at low velocity (Bragg peak)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Use UNILAC at GSI (8.6 MeV/u), 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for sample preparation,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Low activation for maximum damage.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Limited area max. 1cm</a:t>
            </a:r>
            <a:r>
              <a:rPr lang="en-US" sz="2000" baseline="30000" dirty="0" smtClean="0">
                <a:solidFill>
                  <a:srgbClr val="C00000"/>
                </a:solidFill>
              </a:rPr>
              <a:t>2</a:t>
            </a:r>
            <a:r>
              <a:rPr lang="en-US" sz="2000" dirty="0" smtClean="0">
                <a:solidFill>
                  <a:srgbClr val="C00000"/>
                </a:solidFill>
              </a:rPr>
              <a:t>, range = 0.1 mm.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38" name="Rectangle 10"/>
          <p:cNvSpPr>
            <a:spLocks noChangeArrowheads="1"/>
          </p:cNvSpPr>
          <p:nvPr/>
        </p:nvSpPr>
        <p:spPr bwMode="auto">
          <a:xfrm>
            <a:off x="5747858" y="2428115"/>
            <a:ext cx="2998788" cy="2463800"/>
          </a:xfrm>
          <a:prstGeom prst="rect">
            <a:avLst/>
          </a:prstGeom>
          <a:solidFill>
            <a:srgbClr val="0033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39" name="Text Box 11"/>
          <p:cNvSpPr txBox="1">
            <a:spLocks noChangeArrowheads="1"/>
          </p:cNvSpPr>
          <p:nvPr/>
        </p:nvSpPr>
        <p:spPr bwMode="auto">
          <a:xfrm>
            <a:off x="6351108" y="4523615"/>
            <a:ext cx="16256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/>
            <a:r>
              <a:rPr lang="en-US" altLang="de-DE" sz="1800" b="0">
                <a:latin typeface="Times New Roman" panose="02020603050405020304" pitchFamily="18" charset="0"/>
              </a:rPr>
              <a:t> </a:t>
            </a:r>
            <a:r>
              <a:rPr lang="en-US" altLang="de-DE" sz="1800" b="0">
                <a:solidFill>
                  <a:srgbClr val="FFFFCC"/>
                </a:solidFill>
                <a:latin typeface="Times New Roman" panose="02020603050405020304" pitchFamily="18" charset="0"/>
              </a:rPr>
              <a:t>30 nm x 30 nm</a:t>
            </a:r>
            <a:endParaRPr lang="en-US" altLang="de-DE" sz="2400" b="0">
              <a:latin typeface="Times New Roman" panose="02020603050405020304" pitchFamily="18" charset="0"/>
            </a:endParaRPr>
          </a:p>
        </p:txBody>
      </p:sp>
      <p:pic>
        <p:nvPicPr>
          <p:cNvPr id="40" name="Picture 13" descr="Slide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7858" y="2434465"/>
            <a:ext cx="2998788" cy="210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1781" y="2011756"/>
            <a:ext cx="50804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1191DF"/>
                </a:solidFill>
              </a:rPr>
              <a:t>With 3x10</a:t>
            </a:r>
            <a:r>
              <a:rPr lang="en-US" sz="2000" baseline="30000" dirty="0" smtClean="0">
                <a:solidFill>
                  <a:srgbClr val="1191DF"/>
                </a:solidFill>
              </a:rPr>
              <a:t>11</a:t>
            </a:r>
            <a:r>
              <a:rPr lang="en-US" sz="2000" dirty="0" smtClean="0">
                <a:solidFill>
                  <a:srgbClr val="1191DF"/>
                </a:solidFill>
              </a:rPr>
              <a:t> U/s max. </a:t>
            </a:r>
            <a:r>
              <a:rPr lang="en-US" sz="2000" dirty="0" err="1" smtClean="0">
                <a:solidFill>
                  <a:srgbClr val="1191DF"/>
                </a:solidFill>
              </a:rPr>
              <a:t>fluence</a:t>
            </a:r>
            <a:r>
              <a:rPr lang="en-US" sz="2000" dirty="0" smtClean="0">
                <a:solidFill>
                  <a:srgbClr val="1191DF"/>
                </a:solidFill>
              </a:rPr>
              <a:t> ~ 10</a:t>
            </a:r>
            <a:r>
              <a:rPr lang="en-US" sz="2000" baseline="30000" dirty="0" smtClean="0">
                <a:solidFill>
                  <a:srgbClr val="1191DF"/>
                </a:solidFill>
              </a:rPr>
              <a:t>17</a:t>
            </a:r>
            <a:r>
              <a:rPr lang="en-US" sz="2000" dirty="0" smtClean="0">
                <a:solidFill>
                  <a:srgbClr val="1191DF"/>
                </a:solidFill>
              </a:rPr>
              <a:t> /cm</a:t>
            </a:r>
            <a:r>
              <a:rPr lang="en-US" sz="2000" baseline="30000" dirty="0" smtClean="0">
                <a:solidFill>
                  <a:srgbClr val="1191DF"/>
                </a:solidFill>
              </a:rPr>
              <a:t>2 </a:t>
            </a:r>
          </a:p>
          <a:p>
            <a:r>
              <a:rPr lang="en-US" sz="2000" dirty="0" smtClean="0">
                <a:solidFill>
                  <a:srgbClr val="1191DF"/>
                </a:solidFill>
              </a:rPr>
              <a:t>on same spot of target wheel or catcher.</a:t>
            </a:r>
            <a:endParaRPr lang="en-US" sz="2000" dirty="0">
              <a:solidFill>
                <a:srgbClr val="1191D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7341" y="5982200"/>
            <a:ext cx="64443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Efficiency </a:t>
            </a:r>
            <a:r>
              <a:rPr lang="en-US" sz="2000" dirty="0"/>
              <a:t>of track </a:t>
            </a:r>
            <a:r>
              <a:rPr lang="en-US" sz="2000" dirty="0" smtClean="0"/>
              <a:t>formation at higher velocity?</a:t>
            </a:r>
            <a:endParaRPr lang="en-US" sz="2000" dirty="0"/>
          </a:p>
          <a:p>
            <a:r>
              <a:rPr lang="en-US" sz="2000" dirty="0" smtClean="0"/>
              <a:t>Recrystallization </a:t>
            </a:r>
            <a:r>
              <a:rPr lang="en-US" sz="2000" dirty="0"/>
              <a:t>into what structure</a:t>
            </a:r>
            <a:r>
              <a:rPr lang="en-US" sz="2000" dirty="0" smtClean="0"/>
              <a:t>?</a:t>
            </a:r>
            <a:r>
              <a:rPr lang="de-DE" sz="2000" dirty="0" smtClean="0"/>
              <a:t>  (</a:t>
            </a:r>
            <a:r>
              <a:rPr lang="de-DE" sz="2000" dirty="0" err="1" smtClean="0"/>
              <a:t>glass</a:t>
            </a:r>
            <a:r>
              <a:rPr lang="de-DE" sz="2000" dirty="0" smtClean="0"/>
              <a:t>-like)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3345987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54508"/>
            <a:ext cx="7772400" cy="587375"/>
          </a:xfrm>
        </p:spPr>
        <p:txBody>
          <a:bodyPr/>
          <a:lstStyle/>
          <a:p>
            <a:r>
              <a:rPr lang="en-GB" altLang="en-US" dirty="0" smtClean="0"/>
              <a:t>S334, Experimental </a:t>
            </a:r>
            <a:r>
              <a:rPr lang="en-GB" altLang="en-US" dirty="0"/>
              <a:t>Setup</a:t>
            </a:r>
          </a:p>
        </p:txBody>
      </p:sp>
      <p:pic>
        <p:nvPicPr>
          <p:cNvPr id="8161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6580" y="1401000"/>
            <a:ext cx="5183924" cy="21731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6132" name="Text Box 4"/>
          <p:cNvSpPr txBox="1">
            <a:spLocks noChangeArrowheads="1"/>
          </p:cNvSpPr>
          <p:nvPr/>
        </p:nvSpPr>
        <p:spPr bwMode="auto">
          <a:xfrm>
            <a:off x="468313" y="1341438"/>
            <a:ext cx="77057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GB" altLang="en-US" sz="1800" b="0">
              <a:latin typeface="Helvetica" pitchFamily="34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-37240" y="1047750"/>
            <a:ext cx="9215306" cy="58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GB" altLang="en-US" sz="2000" kern="0" dirty="0" smtClean="0"/>
              <a:t>GSI plasma physics cave (HHT) 2007, together with CERN</a:t>
            </a:r>
            <a:endParaRPr lang="en-GB" altLang="en-US" sz="2000" kern="0" dirty="0"/>
          </a:p>
        </p:txBody>
      </p:sp>
      <p:sp>
        <p:nvSpPr>
          <p:cNvPr id="7" name="Text Box 18"/>
          <p:cNvSpPr txBox="1">
            <a:spLocks noChangeArrowheads="1"/>
          </p:cNvSpPr>
          <p:nvPr/>
        </p:nvSpPr>
        <p:spPr bwMode="auto">
          <a:xfrm>
            <a:off x="-37240" y="2675650"/>
            <a:ext cx="601663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5000"/>
              </a:lnSpc>
            </a:pPr>
            <a:r>
              <a:rPr lang="en-US" altLang="en-US" sz="1800" baseline="30000">
                <a:solidFill>
                  <a:srgbClr val="FF0000"/>
                </a:solidFill>
              </a:rPr>
              <a:t>238</a:t>
            </a:r>
            <a:r>
              <a:rPr lang="en-US" altLang="en-US" sz="1800">
                <a:solidFill>
                  <a:srgbClr val="FF0000"/>
                </a:solidFill>
              </a:rPr>
              <a:t>U</a:t>
            </a:r>
            <a:endParaRPr lang="de-DE" altLang="en-US" sz="1800">
              <a:solidFill>
                <a:srgbClr val="FF0000"/>
              </a:solidFill>
            </a:endParaRPr>
          </a:p>
        </p:txBody>
      </p:sp>
      <p:pic>
        <p:nvPicPr>
          <p:cNvPr id="8" name="Picture 1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452" y="1605637"/>
            <a:ext cx="1995933" cy="18870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Line 20"/>
          <p:cNvSpPr>
            <a:spLocks noChangeShapeType="1"/>
          </p:cNvSpPr>
          <p:nvPr/>
        </p:nvSpPr>
        <p:spPr bwMode="auto">
          <a:xfrm flipV="1">
            <a:off x="324710" y="2343863"/>
            <a:ext cx="993775" cy="404812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Line 21"/>
          <p:cNvSpPr>
            <a:spLocks noChangeShapeType="1"/>
          </p:cNvSpPr>
          <p:nvPr/>
        </p:nvSpPr>
        <p:spPr bwMode="auto">
          <a:xfrm flipH="1" flipV="1">
            <a:off x="1931260" y="2272425"/>
            <a:ext cx="779463" cy="165100"/>
          </a:xfrm>
          <a:prstGeom prst="line">
            <a:avLst/>
          </a:prstGeom>
          <a:noFill/>
          <a:ln w="31750">
            <a:solidFill>
              <a:srgbClr val="66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Rectangle 1"/>
          <p:cNvSpPr/>
          <p:nvPr/>
        </p:nvSpPr>
        <p:spPr bwMode="auto">
          <a:xfrm>
            <a:off x="3920591" y="2344420"/>
            <a:ext cx="595653" cy="897272"/>
          </a:xfrm>
          <a:prstGeom prst="rect">
            <a:avLst/>
          </a:prstGeom>
          <a:solidFill>
            <a:schemeClr val="bg1"/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 Box 22"/>
          <p:cNvSpPr txBox="1">
            <a:spLocks noChangeArrowheads="1"/>
          </p:cNvSpPr>
          <p:nvPr/>
        </p:nvSpPr>
        <p:spPr bwMode="auto">
          <a:xfrm>
            <a:off x="2521810" y="2348094"/>
            <a:ext cx="139878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dirty="0" smtClean="0">
                <a:solidFill>
                  <a:srgbClr val="6600FF"/>
                </a:solidFill>
              </a:rPr>
              <a:t>Laser </a:t>
            </a:r>
          </a:p>
          <a:p>
            <a:r>
              <a:rPr lang="en-US" altLang="en-US" sz="1800" dirty="0" smtClean="0">
                <a:solidFill>
                  <a:srgbClr val="6600FF"/>
                </a:solidFill>
              </a:rPr>
              <a:t>Doppler</a:t>
            </a:r>
            <a:endParaRPr lang="en-US" altLang="en-US" sz="1800" dirty="0">
              <a:solidFill>
                <a:srgbClr val="6600FF"/>
              </a:solidFill>
            </a:endParaRPr>
          </a:p>
          <a:p>
            <a:r>
              <a:rPr lang="en-US" altLang="en-US" sz="1800" dirty="0" err="1">
                <a:solidFill>
                  <a:srgbClr val="6600FF"/>
                </a:solidFill>
              </a:rPr>
              <a:t>Vibrometer</a:t>
            </a:r>
            <a:endParaRPr lang="de-DE" altLang="en-US" sz="1800" dirty="0">
              <a:solidFill>
                <a:srgbClr val="6600FF"/>
              </a:solidFill>
            </a:endParaRPr>
          </a:p>
        </p:txBody>
      </p:sp>
      <p:sp>
        <p:nvSpPr>
          <p:cNvPr id="13" name="Text Box 9"/>
          <p:cNvSpPr txBox="1">
            <a:spLocks noChangeArrowheads="1"/>
          </p:cNvSpPr>
          <p:nvPr/>
        </p:nvSpPr>
        <p:spPr bwMode="auto">
          <a:xfrm>
            <a:off x="144462" y="3684755"/>
            <a:ext cx="4371782" cy="23637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altLang="en-US" sz="1800" baseline="30000" dirty="0">
                <a:latin typeface="+mj-lt"/>
              </a:rPr>
              <a:t> 238</a:t>
            </a:r>
            <a:r>
              <a:rPr lang="en-US" altLang="en-US" sz="1800" dirty="0">
                <a:latin typeface="+mj-lt"/>
              </a:rPr>
              <a:t>U beam at 350 </a:t>
            </a:r>
            <a:r>
              <a:rPr lang="en-US" altLang="en-US" sz="1800" dirty="0" smtClean="0">
                <a:latin typeface="+mj-lt"/>
              </a:rPr>
              <a:t>MeV/u</a:t>
            </a:r>
            <a:endParaRPr lang="en-US" altLang="en-US" sz="1800" dirty="0">
              <a:latin typeface="+mj-lt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altLang="en-US" sz="1800" i="1" dirty="0">
                <a:latin typeface="+mj-lt"/>
              </a:rPr>
              <a:t> </a:t>
            </a:r>
            <a:r>
              <a:rPr lang="en-US" altLang="en-US" sz="1800" dirty="0" smtClean="0">
                <a:latin typeface="+mj-lt"/>
              </a:rPr>
              <a:t>≤ </a:t>
            </a:r>
            <a:r>
              <a:rPr lang="en-US" altLang="en-US" sz="1800" dirty="0">
                <a:latin typeface="+mj-lt"/>
              </a:rPr>
              <a:t>2.5</a:t>
            </a:r>
            <a:r>
              <a:rPr lang="en-US" altLang="en-US" sz="1800" dirty="0">
                <a:latin typeface="+mj-lt"/>
                <a:cs typeface="Arial" pitchFamily="34" charset="0"/>
              </a:rPr>
              <a:t>•</a:t>
            </a:r>
            <a:r>
              <a:rPr lang="en-US" altLang="en-US" sz="1800" dirty="0">
                <a:latin typeface="+mj-lt"/>
              </a:rPr>
              <a:t>10</a:t>
            </a:r>
            <a:r>
              <a:rPr lang="en-US" altLang="en-US" sz="1800" baseline="30000" dirty="0">
                <a:latin typeface="+mj-lt"/>
              </a:rPr>
              <a:t>9</a:t>
            </a:r>
            <a:r>
              <a:rPr lang="en-US" altLang="en-US" sz="1800" dirty="0">
                <a:latin typeface="+mj-lt"/>
              </a:rPr>
              <a:t> </a:t>
            </a:r>
            <a:r>
              <a:rPr lang="en-US" altLang="en-US" sz="1800" dirty="0" smtClean="0">
                <a:latin typeface="+mj-lt"/>
              </a:rPr>
              <a:t> </a:t>
            </a:r>
            <a:r>
              <a:rPr lang="en-US" altLang="en-US" sz="1800" baseline="30000" dirty="0" smtClean="0">
                <a:latin typeface="+mj-lt"/>
              </a:rPr>
              <a:t>238</a:t>
            </a:r>
            <a:r>
              <a:rPr lang="en-US" altLang="en-US" sz="1800" dirty="0" smtClean="0">
                <a:latin typeface="+mj-lt"/>
              </a:rPr>
              <a:t>U/pulse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en-US" altLang="en-US" sz="1800" dirty="0" smtClean="0">
                <a:latin typeface="+mj-lt"/>
              </a:rPr>
              <a:t> 300ns (FWHM) pulse</a:t>
            </a:r>
            <a:endParaRPr lang="en-US" altLang="en-US" sz="1800" dirty="0">
              <a:latin typeface="+mj-lt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§"/>
            </a:pPr>
            <a:r>
              <a:rPr lang="de-DE" altLang="en-US" sz="1800" dirty="0">
                <a:latin typeface="+mj-lt"/>
              </a:rPr>
              <a:t> </a:t>
            </a:r>
            <a:r>
              <a:rPr lang="el-GR" altLang="en-US" sz="1800" dirty="0">
                <a:latin typeface="+mj-lt"/>
              </a:rPr>
              <a:t>σ</a:t>
            </a:r>
            <a:r>
              <a:rPr lang="en-US" altLang="en-US" sz="1800" baseline="-25000" dirty="0">
                <a:latin typeface="+mj-lt"/>
              </a:rPr>
              <a:t>x</a:t>
            </a:r>
            <a:r>
              <a:rPr lang="en-US" altLang="en-US" sz="1800" dirty="0">
                <a:latin typeface="+mj-lt"/>
              </a:rPr>
              <a:t> = </a:t>
            </a:r>
            <a:r>
              <a:rPr lang="el-GR" altLang="en-US" sz="1800" dirty="0">
                <a:latin typeface="+mj-lt"/>
              </a:rPr>
              <a:t>σ</a:t>
            </a:r>
            <a:r>
              <a:rPr lang="en-US" altLang="en-US" sz="1800" baseline="-25000" dirty="0">
                <a:latin typeface="+mj-lt"/>
              </a:rPr>
              <a:t>y</a:t>
            </a:r>
            <a:r>
              <a:rPr lang="en-US" altLang="en-US" sz="1800" dirty="0">
                <a:latin typeface="+mj-lt"/>
              </a:rPr>
              <a:t> ≈ </a:t>
            </a:r>
            <a:r>
              <a:rPr lang="en-US" altLang="en-US" sz="1800" dirty="0" smtClean="0">
                <a:latin typeface="+mj-lt"/>
              </a:rPr>
              <a:t>0.365 </a:t>
            </a:r>
            <a:r>
              <a:rPr lang="en-US" altLang="en-US" sz="1800" dirty="0">
                <a:latin typeface="+mj-lt"/>
              </a:rPr>
              <a:t>mm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altLang="en-US" sz="1800" dirty="0">
                <a:latin typeface="+mj-lt"/>
              </a:rPr>
              <a:t> </a:t>
            </a:r>
            <a:r>
              <a:rPr lang="en-US" altLang="en-US" sz="1800" dirty="0" smtClean="0">
                <a:latin typeface="+mj-lt"/>
              </a:rPr>
              <a:t>cylinder targets, </a:t>
            </a:r>
            <a:br>
              <a:rPr lang="en-US" altLang="en-US" sz="1800" dirty="0" smtClean="0">
                <a:latin typeface="+mj-lt"/>
              </a:rPr>
            </a:br>
            <a:r>
              <a:rPr lang="en-US" altLang="en-US" sz="1800" dirty="0" smtClean="0">
                <a:latin typeface="+mj-lt"/>
              </a:rPr>
              <a:t> d=10 mm, L=10mm </a:t>
            </a:r>
            <a:br>
              <a:rPr lang="en-US" altLang="en-US" sz="1800" dirty="0" smtClean="0">
                <a:latin typeface="+mj-lt"/>
              </a:rPr>
            </a:br>
            <a:r>
              <a:rPr lang="en-US" altLang="en-US" sz="1800" dirty="0" smtClean="0">
                <a:latin typeface="+mj-lt"/>
              </a:rPr>
              <a:t> (graphite</a:t>
            </a:r>
            <a:r>
              <a:rPr lang="en-US" altLang="en-US" sz="1800" dirty="0">
                <a:latin typeface="+mj-lt"/>
              </a:rPr>
              <a:t>, </a:t>
            </a:r>
            <a:r>
              <a:rPr lang="en-US" altLang="en-US" sz="1800" dirty="0" smtClean="0">
                <a:latin typeface="+mj-lt"/>
              </a:rPr>
              <a:t>Cu, W, </a:t>
            </a:r>
            <a:r>
              <a:rPr lang="en-US" altLang="en-US" sz="1800" dirty="0" err="1" smtClean="0">
                <a:latin typeface="+mj-lt"/>
              </a:rPr>
              <a:t>Pb</a:t>
            </a:r>
            <a:r>
              <a:rPr lang="en-US" altLang="en-US" sz="1800" dirty="0" smtClean="0">
                <a:latin typeface="+mj-lt"/>
              </a:rPr>
              <a:t>)</a:t>
            </a:r>
            <a:r>
              <a:rPr lang="en-US" altLang="en-US" sz="1800" dirty="0">
                <a:solidFill>
                  <a:srgbClr val="A50021"/>
                </a:solidFill>
                <a:latin typeface="+mj-lt"/>
              </a:rPr>
              <a:t>	</a:t>
            </a:r>
            <a:r>
              <a:rPr lang="en-US" altLang="en-US" sz="1800" dirty="0">
                <a:solidFill>
                  <a:srgbClr val="6600FF"/>
                </a:solidFill>
                <a:latin typeface="+mj-lt"/>
              </a:rPr>
              <a:t>	</a:t>
            </a:r>
            <a:endParaRPr lang="de-DE" altLang="en-US" sz="1800" dirty="0">
              <a:solidFill>
                <a:srgbClr val="CC3300"/>
              </a:solidFill>
              <a:latin typeface="+mj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4462" y="6151506"/>
            <a:ext cx="314055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>
                <a:solidFill>
                  <a:schemeClr val="accent3">
                    <a:lumMod val="50000"/>
                  </a:schemeClr>
                </a:solidFill>
              </a:rPr>
              <a:t>Roman </a:t>
            </a:r>
            <a:r>
              <a:rPr lang="de-DE" sz="1400" dirty="0" err="1">
                <a:solidFill>
                  <a:schemeClr val="accent3">
                    <a:lumMod val="50000"/>
                  </a:schemeClr>
                </a:solidFill>
              </a:rPr>
              <a:t>Wilfinger</a:t>
            </a:r>
            <a:r>
              <a:rPr lang="de-DE" sz="1400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de-DE" sz="1400" dirty="0" smtClean="0">
                <a:solidFill>
                  <a:schemeClr val="accent3">
                    <a:lumMod val="50000"/>
                  </a:schemeClr>
                </a:solidFill>
              </a:rPr>
              <a:t>Jacques </a:t>
            </a:r>
            <a:r>
              <a:rPr lang="de-DE" sz="1400" dirty="0" err="1" smtClean="0">
                <a:solidFill>
                  <a:schemeClr val="accent3">
                    <a:lumMod val="50000"/>
                  </a:schemeClr>
                </a:solidFill>
              </a:rPr>
              <a:t>Lettry</a:t>
            </a:r>
            <a:r>
              <a:rPr lang="de-DE" sz="1400" dirty="0" smtClean="0">
                <a:solidFill>
                  <a:schemeClr val="accent3">
                    <a:lumMod val="50000"/>
                  </a:schemeClr>
                </a:solidFill>
              </a:rPr>
              <a:t>,</a:t>
            </a:r>
            <a:br>
              <a:rPr lang="de-DE" sz="14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de-DE" sz="1400" dirty="0" smtClean="0">
                <a:solidFill>
                  <a:schemeClr val="accent3">
                    <a:lumMod val="50000"/>
                  </a:schemeClr>
                </a:solidFill>
              </a:rPr>
              <a:t>Dmitry </a:t>
            </a:r>
            <a:r>
              <a:rPr lang="de-DE" sz="1400" dirty="0" err="1" smtClean="0">
                <a:solidFill>
                  <a:schemeClr val="accent3">
                    <a:lumMod val="50000"/>
                  </a:schemeClr>
                </a:solidFill>
              </a:rPr>
              <a:t>Varentsov</a:t>
            </a:r>
            <a:r>
              <a:rPr lang="de-DE" sz="1400" dirty="0" smtClean="0">
                <a:solidFill>
                  <a:schemeClr val="accent3">
                    <a:lumMod val="50000"/>
                  </a:schemeClr>
                </a:solidFill>
              </a:rPr>
              <a:t>, Serban </a:t>
            </a:r>
            <a:r>
              <a:rPr lang="de-DE" sz="1400" dirty="0" err="1" smtClean="0">
                <a:solidFill>
                  <a:schemeClr val="accent3">
                    <a:lumMod val="50000"/>
                  </a:schemeClr>
                </a:solidFill>
              </a:rPr>
              <a:t>Udrea</a:t>
            </a:r>
            <a:r>
              <a:rPr lang="de-DE" sz="1400" dirty="0" smtClean="0">
                <a:solidFill>
                  <a:schemeClr val="accent3">
                    <a:lumMod val="50000"/>
                  </a:schemeClr>
                </a:solidFill>
              </a:rPr>
              <a:t>,</a:t>
            </a:r>
          </a:p>
          <a:p>
            <a:r>
              <a:rPr lang="de-DE" sz="1400" dirty="0">
                <a:solidFill>
                  <a:schemeClr val="accent3">
                    <a:lumMod val="50000"/>
                  </a:schemeClr>
                </a:solidFill>
              </a:rPr>
              <a:t>Aleksandra </a:t>
            </a:r>
            <a:r>
              <a:rPr lang="de-DE" sz="1400" dirty="0" err="1">
                <a:solidFill>
                  <a:schemeClr val="accent3">
                    <a:lumMod val="50000"/>
                  </a:schemeClr>
                </a:solidFill>
              </a:rPr>
              <a:t>Kelic</a:t>
            </a:r>
            <a:r>
              <a:rPr lang="de-DE" sz="1400" dirty="0">
                <a:solidFill>
                  <a:schemeClr val="accent3">
                    <a:lumMod val="50000"/>
                  </a:schemeClr>
                </a:solidFill>
              </a:rPr>
              <a:t>, </a:t>
            </a:r>
            <a:r>
              <a:rPr lang="de-DE" sz="1400" dirty="0" smtClean="0">
                <a:solidFill>
                  <a:schemeClr val="accent3">
                    <a:lumMod val="50000"/>
                  </a:schemeClr>
                </a:solidFill>
              </a:rPr>
              <a:t>et al.</a:t>
            </a:r>
            <a:endParaRPr lang="de-DE" sz="1400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17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5099" y="3317361"/>
            <a:ext cx="4583423" cy="3556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9715" y="6148319"/>
            <a:ext cx="1328166" cy="192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5426487" y="6021456"/>
            <a:ext cx="35189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339933"/>
                </a:solidFill>
              </a:rPr>
              <a:t>elastic </a:t>
            </a:r>
            <a:r>
              <a:rPr lang="en-US" sz="1800" dirty="0" smtClean="0">
                <a:solidFill>
                  <a:srgbClr val="339933"/>
                </a:solidFill>
              </a:rPr>
              <a:t>response (5x10</a:t>
            </a:r>
            <a:r>
              <a:rPr lang="en-US" sz="1800" baseline="30000" dirty="0" smtClean="0">
                <a:solidFill>
                  <a:srgbClr val="339933"/>
                </a:solidFill>
              </a:rPr>
              <a:t>8</a:t>
            </a:r>
            <a:r>
              <a:rPr lang="en-US" sz="1800" dirty="0" smtClean="0">
                <a:solidFill>
                  <a:srgbClr val="339933"/>
                </a:solidFill>
              </a:rPr>
              <a:t>/pulse)</a:t>
            </a:r>
            <a:endParaRPr lang="en-IE" sz="1800" dirty="0">
              <a:solidFill>
                <a:srgbClr val="339933"/>
              </a:solidFill>
            </a:endParaRPr>
          </a:p>
          <a:p>
            <a:r>
              <a:rPr lang="en-US" sz="1800" dirty="0" smtClean="0">
                <a:solidFill>
                  <a:schemeClr val="bg2">
                    <a:lumMod val="75000"/>
                  </a:schemeClr>
                </a:solidFill>
              </a:rPr>
              <a:t>Roman </a:t>
            </a:r>
            <a:r>
              <a:rPr lang="en-US" sz="1800" dirty="0" err="1" smtClean="0">
                <a:solidFill>
                  <a:schemeClr val="bg2">
                    <a:lumMod val="75000"/>
                  </a:schemeClr>
                </a:solidFill>
              </a:rPr>
              <a:t>Wilfinger</a:t>
            </a:r>
            <a:endParaRPr lang="en-US" sz="1800" dirty="0" smtClean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1685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370" name="Text Box 2"/>
          <p:cNvSpPr txBox="1">
            <a:spLocks noChangeArrowheads="1"/>
          </p:cNvSpPr>
          <p:nvPr/>
        </p:nvSpPr>
        <p:spPr bwMode="auto">
          <a:xfrm>
            <a:off x="4054475" y="5600700"/>
            <a:ext cx="4403725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>
            <a:lvl1pPr marL="34290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80010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25730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1450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171700" indent="-3429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de-AT" altLang="en-US" sz="1400">
                <a:latin typeface="Arial" charset="0"/>
              </a:rPr>
              <a:t>(1) . . . Compression wave, </a:t>
            </a:r>
          </a:p>
          <a:p>
            <a:r>
              <a:rPr lang="de-AT" altLang="en-US" sz="1400">
                <a:latin typeface="Arial" charset="0"/>
              </a:rPr>
              <a:t>(2) . . . Tension wave, </a:t>
            </a:r>
          </a:p>
          <a:p>
            <a:r>
              <a:rPr lang="de-AT" altLang="en-US" sz="1400">
                <a:latin typeface="Arial" charset="0"/>
              </a:rPr>
              <a:t>(3) . . . Compression → reflection → tension front, </a:t>
            </a:r>
          </a:p>
          <a:p>
            <a:r>
              <a:rPr lang="de-AT" altLang="en-US" sz="1400">
                <a:latin typeface="Arial" charset="0"/>
              </a:rPr>
              <a:t>(4) . . . Tension → reflection → compression front.</a:t>
            </a:r>
          </a:p>
        </p:txBody>
      </p:sp>
      <p:sp>
        <p:nvSpPr>
          <p:cNvPr id="826371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133350"/>
            <a:ext cx="7772400" cy="711200"/>
          </a:xfrm>
          <a:noFill/>
          <a:ln/>
        </p:spPr>
        <p:txBody>
          <a:bodyPr/>
          <a:lstStyle/>
          <a:p>
            <a:r>
              <a:rPr lang="en-US" altLang="en-US" sz="2400" dirty="0"/>
              <a:t>Elastic Radial Stress </a:t>
            </a:r>
            <a:r>
              <a:rPr lang="en-US" altLang="en-US" sz="2400" dirty="0" smtClean="0"/>
              <a:t>Wave</a:t>
            </a:r>
            <a:endParaRPr lang="en-US" altLang="en-US" sz="2000" dirty="0"/>
          </a:p>
        </p:txBody>
      </p:sp>
      <p:pic>
        <p:nvPicPr>
          <p:cNvPr id="82637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350" y="1285875"/>
            <a:ext cx="4243388" cy="3922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26373" name="Text Box 5"/>
          <p:cNvSpPr txBox="1">
            <a:spLocks noChangeArrowheads="1"/>
          </p:cNvSpPr>
          <p:nvPr/>
        </p:nvSpPr>
        <p:spPr bwMode="auto">
          <a:xfrm>
            <a:off x="7467600" y="3071813"/>
            <a:ext cx="1754188" cy="91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GB" altLang="en-US" sz="1800" b="0"/>
              <a:t>Laser-</a:t>
            </a:r>
            <a:br>
              <a:rPr lang="en-GB" altLang="en-US" sz="1800" b="0"/>
            </a:br>
            <a:r>
              <a:rPr lang="en-GB" altLang="en-US" sz="1800" b="0"/>
              <a:t>Doppler Vibrometer</a:t>
            </a:r>
          </a:p>
        </p:txBody>
      </p:sp>
      <p:pic>
        <p:nvPicPr>
          <p:cNvPr id="82637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2" t="21262" r="20349" b="1141"/>
          <a:stretch>
            <a:fillRect/>
          </a:stretch>
        </p:blipFill>
        <p:spPr bwMode="auto">
          <a:xfrm>
            <a:off x="88900" y="4079875"/>
            <a:ext cx="3806825" cy="270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26375" name="Text Box 7"/>
          <p:cNvSpPr txBox="1">
            <a:spLocks noChangeArrowheads="1"/>
          </p:cNvSpPr>
          <p:nvPr/>
        </p:nvSpPr>
        <p:spPr bwMode="auto">
          <a:xfrm>
            <a:off x="1150938" y="4110038"/>
            <a:ext cx="504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600" b="0"/>
              <a:t>(1)</a:t>
            </a:r>
          </a:p>
        </p:txBody>
      </p:sp>
      <p:sp>
        <p:nvSpPr>
          <p:cNvPr id="826376" name="Text Box 8"/>
          <p:cNvSpPr txBox="1">
            <a:spLocks noChangeArrowheads="1"/>
          </p:cNvSpPr>
          <p:nvPr/>
        </p:nvSpPr>
        <p:spPr bwMode="auto">
          <a:xfrm>
            <a:off x="1150938" y="6030913"/>
            <a:ext cx="504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600" b="0"/>
              <a:t>(2)</a:t>
            </a:r>
          </a:p>
        </p:txBody>
      </p:sp>
      <p:sp>
        <p:nvSpPr>
          <p:cNvPr id="826377" name="Text Box 9"/>
          <p:cNvSpPr txBox="1">
            <a:spLocks noChangeArrowheads="1"/>
          </p:cNvSpPr>
          <p:nvPr/>
        </p:nvSpPr>
        <p:spPr bwMode="auto">
          <a:xfrm>
            <a:off x="2016125" y="4821238"/>
            <a:ext cx="504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600" b="0"/>
              <a:t>(3)</a:t>
            </a:r>
          </a:p>
        </p:txBody>
      </p:sp>
      <p:sp>
        <p:nvSpPr>
          <p:cNvPr id="826378" name="Text Box 10"/>
          <p:cNvSpPr txBox="1">
            <a:spLocks noChangeArrowheads="1"/>
          </p:cNvSpPr>
          <p:nvPr/>
        </p:nvSpPr>
        <p:spPr bwMode="auto">
          <a:xfrm>
            <a:off x="2382838" y="6030913"/>
            <a:ext cx="5048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600" b="0"/>
              <a:t>(4)</a:t>
            </a:r>
          </a:p>
        </p:txBody>
      </p:sp>
      <p:sp>
        <p:nvSpPr>
          <p:cNvPr id="826379" name="Text Box 11"/>
          <p:cNvSpPr txBox="1">
            <a:spLocks noChangeArrowheads="1"/>
          </p:cNvSpPr>
          <p:nvPr/>
        </p:nvSpPr>
        <p:spPr bwMode="auto">
          <a:xfrm>
            <a:off x="-12700" y="1217613"/>
            <a:ext cx="4572000" cy="284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800" b="0" u="sng" dirty="0"/>
              <a:t>Pulse 2486:</a:t>
            </a:r>
            <a:r>
              <a:rPr lang="en-GB" altLang="en-US" sz="1800" b="0" dirty="0"/>
              <a:t> </a:t>
            </a:r>
          </a:p>
          <a:p>
            <a:pPr>
              <a:spcBef>
                <a:spcPct val="50000"/>
              </a:spcBef>
            </a:pPr>
            <a:r>
              <a:rPr lang="en-GB" altLang="en-US" sz="1800" b="0" i="1" dirty="0"/>
              <a:t>- </a:t>
            </a:r>
            <a:r>
              <a:rPr lang="en-GB" altLang="en-US" sz="1800" b="0" dirty="0"/>
              <a:t>Intensity: </a:t>
            </a:r>
            <a:r>
              <a:rPr lang="en-GB" altLang="en-US" sz="1800" b="0" dirty="0" smtClean="0"/>
              <a:t>2.5x10</a:t>
            </a:r>
            <a:r>
              <a:rPr lang="en-GB" altLang="en-US" sz="1800" b="0" baseline="30000" dirty="0" smtClean="0"/>
              <a:t>9</a:t>
            </a:r>
            <a:r>
              <a:rPr lang="en-GB" altLang="en-US" sz="1800" b="0" dirty="0" smtClean="0"/>
              <a:t>  </a:t>
            </a:r>
            <a:r>
              <a:rPr lang="en-GB" altLang="en-US" sz="1800" b="0" baseline="30000" dirty="0"/>
              <a:t>238</a:t>
            </a:r>
            <a:r>
              <a:rPr lang="en-GB" altLang="en-US" sz="1800" b="0" dirty="0"/>
              <a:t>U part/spill </a:t>
            </a:r>
          </a:p>
          <a:p>
            <a:pPr>
              <a:spcBef>
                <a:spcPct val="50000"/>
              </a:spcBef>
            </a:pPr>
            <a:r>
              <a:rPr lang="en-GB" altLang="en-US" sz="1800" b="0" dirty="0"/>
              <a:t>- Beam-spot size: </a:t>
            </a:r>
            <a:r>
              <a:rPr lang="en-GB" altLang="en-US" sz="1800" b="0" dirty="0">
                <a:latin typeface="Symbol" pitchFamily="18" charset="2"/>
              </a:rPr>
              <a:t>s</a:t>
            </a:r>
            <a:r>
              <a:rPr lang="en-GB" altLang="en-US" sz="1800" b="0" dirty="0"/>
              <a:t> = 0.365 mm</a:t>
            </a:r>
          </a:p>
          <a:p>
            <a:pPr>
              <a:spcBef>
                <a:spcPct val="50000"/>
              </a:spcBef>
            </a:pPr>
            <a:r>
              <a:rPr lang="en-GB" altLang="en-US" sz="1800" b="0" dirty="0"/>
              <a:t>- Graphite sample  </a:t>
            </a:r>
            <a:r>
              <a:rPr lang="en-GB" altLang="en-US" sz="1800" b="0" dirty="0" smtClean="0"/>
              <a:t>d=10 mm</a:t>
            </a:r>
            <a:r>
              <a:rPr lang="en-GB" altLang="en-US" sz="1800" b="0" dirty="0"/>
              <a:t>, </a:t>
            </a:r>
            <a:r>
              <a:rPr lang="en-GB" altLang="en-US" sz="1800" b="0" dirty="0" smtClean="0"/>
              <a:t>L=10 </a:t>
            </a:r>
            <a:r>
              <a:rPr lang="en-GB" altLang="en-US" sz="1800" b="0" dirty="0"/>
              <a:t>mm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n-GB" altLang="en-US" sz="1800" b="0" dirty="0"/>
              <a:t> </a:t>
            </a:r>
            <a:r>
              <a:rPr lang="en-GB" altLang="en-US" sz="1800" b="0" dirty="0">
                <a:latin typeface="Symbol" pitchFamily="18" charset="2"/>
              </a:rPr>
              <a:t>D</a:t>
            </a:r>
            <a:r>
              <a:rPr lang="en-GB" altLang="en-US" sz="1800" b="0" dirty="0"/>
              <a:t>E/</a:t>
            </a:r>
            <a:r>
              <a:rPr lang="en-GB" altLang="en-US" sz="1800" b="0" dirty="0" err="1">
                <a:latin typeface="Symbol" pitchFamily="18" charset="2"/>
              </a:rPr>
              <a:t>D</a:t>
            </a:r>
            <a:r>
              <a:rPr lang="en-GB" altLang="en-US" sz="1800" b="0" dirty="0" err="1"/>
              <a:t>m</a:t>
            </a:r>
            <a:r>
              <a:rPr lang="en-GB" altLang="en-US" sz="1800" b="0" dirty="0"/>
              <a:t> </a:t>
            </a:r>
            <a:r>
              <a:rPr lang="en-GB" altLang="en-US" sz="1800" b="0" dirty="0" smtClean="0"/>
              <a:t>= 1.3 </a:t>
            </a:r>
            <a:r>
              <a:rPr lang="de-DE" altLang="en-US" sz="1800" b="0" dirty="0" smtClean="0"/>
              <a:t>–</a:t>
            </a:r>
            <a:r>
              <a:rPr lang="en-GB" altLang="en-US" sz="1800" b="0" dirty="0" smtClean="0"/>
              <a:t> 1.7 </a:t>
            </a:r>
            <a:r>
              <a:rPr lang="en-GB" altLang="en-US" sz="1800" b="0" dirty="0"/>
              <a:t>kJ/g in max. of peak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n-GB" altLang="en-US" sz="1800" b="0" dirty="0">
                <a:latin typeface="Symbol" pitchFamily="18" charset="2"/>
              </a:rPr>
              <a:t> D</a:t>
            </a:r>
            <a:r>
              <a:rPr lang="en-GB" altLang="en-US" sz="1800" b="0" dirty="0"/>
              <a:t>T (from deposited energy) </a:t>
            </a:r>
            <a:r>
              <a:rPr lang="en-GB" altLang="en-US" sz="1800" b="0" dirty="0" smtClean="0"/>
              <a:t>~ </a:t>
            </a:r>
            <a:r>
              <a:rPr lang="en-GB" altLang="en-US" sz="1800" b="0" dirty="0"/>
              <a:t>7</a:t>
            </a:r>
            <a:r>
              <a:rPr lang="en-GB" altLang="en-US" sz="1800" b="0" dirty="0" smtClean="0"/>
              <a:t>00 </a:t>
            </a:r>
            <a:r>
              <a:rPr lang="en-GB" altLang="en-US" sz="1800" b="0" dirty="0"/>
              <a:t>K</a:t>
            </a:r>
          </a:p>
          <a:p>
            <a:pPr>
              <a:spcBef>
                <a:spcPct val="50000"/>
              </a:spcBef>
              <a:buFontTx/>
              <a:buChar char="-"/>
            </a:pPr>
            <a:r>
              <a:rPr lang="en-GB" altLang="en-US" sz="1800" b="0" dirty="0"/>
              <a:t> calc. </a:t>
            </a:r>
            <a:r>
              <a:rPr lang="en-GB" altLang="en-US" sz="1800" b="0" dirty="0" smtClean="0"/>
              <a:t>pressure </a:t>
            </a:r>
            <a:r>
              <a:rPr lang="en-GB" altLang="en-US" sz="1800" b="0" dirty="0"/>
              <a:t>+42 .. -25 MPa</a:t>
            </a:r>
            <a:endParaRPr lang="en-GB" altLang="en-US" sz="2400" b="0" dirty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3927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-207066" y="257941"/>
            <a:ext cx="7772400" cy="587375"/>
          </a:xfrm>
        </p:spPr>
        <p:txBody>
          <a:bodyPr/>
          <a:lstStyle/>
          <a:p>
            <a:r>
              <a:rPr lang="en-GB" altLang="en-US" dirty="0" smtClean="0"/>
              <a:t>Downscale for Testing ?</a:t>
            </a:r>
            <a:endParaRPr lang="en-GB" altLang="en-US" dirty="0"/>
          </a:p>
        </p:txBody>
      </p:sp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166704" y="1212790"/>
            <a:ext cx="6771918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dirty="0" smtClean="0"/>
              <a:t>Future: enlarged beam spots to make target survive.</a:t>
            </a:r>
          </a:p>
          <a:p>
            <a:r>
              <a:rPr lang="en-US" altLang="en-US" sz="1800" dirty="0" smtClean="0">
                <a:sym typeface="Wingdings" panose="05000000000000000000" pitchFamily="2" charset="2"/>
              </a:rPr>
              <a:t>Today:  test with small beam spot on downscaled prototype.</a:t>
            </a:r>
          </a:p>
          <a:p>
            <a:r>
              <a:rPr lang="en-US" altLang="en-US" sz="1800" dirty="0" smtClean="0">
                <a:sym typeface="Wingdings" panose="05000000000000000000" pitchFamily="2" charset="2"/>
              </a:rPr>
              <a:t>Peak energy can be reached, but stress at critical surfaces?</a:t>
            </a:r>
          </a:p>
          <a:p>
            <a:r>
              <a:rPr lang="en-US" altLang="en-US" sz="1800" dirty="0" smtClean="0">
                <a:sym typeface="Wingdings" panose="05000000000000000000" pitchFamily="2" charset="2"/>
              </a:rPr>
              <a:t>Also time structure needs to be scaled down.</a:t>
            </a:r>
            <a:endParaRPr lang="de-DE" altLang="en-US" sz="1800" dirty="0"/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166704" y="2541048"/>
            <a:ext cx="759374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dirty="0" smtClean="0"/>
              <a:t>Problem in 2014 test, bunch compression cavity was broken.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US" altLang="en-US" sz="1800" dirty="0" smtClean="0">
                <a:latin typeface="Symbol" panose="05050102010706020507" pitchFamily="18" charset="2"/>
                <a:sym typeface="Wingdings" panose="05000000000000000000" pitchFamily="2" charset="2"/>
              </a:rPr>
              <a:t>D</a:t>
            </a:r>
            <a:r>
              <a:rPr lang="en-US" altLang="en-US" sz="1800" dirty="0" smtClean="0">
                <a:sym typeface="Wingdings" panose="05000000000000000000" pitchFamily="2" charset="2"/>
              </a:rPr>
              <a:t>t (FWHM) ~ 0.5 </a:t>
            </a:r>
            <a:r>
              <a:rPr lang="en-US" altLang="en-US" sz="18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altLang="en-US" sz="1800" dirty="0" err="1" smtClean="0">
                <a:sym typeface="Wingdings" panose="05000000000000000000" pitchFamily="2" charset="2"/>
              </a:rPr>
              <a:t>s</a:t>
            </a:r>
            <a:r>
              <a:rPr lang="en-US" altLang="en-US" sz="1800" dirty="0" smtClean="0">
                <a:sym typeface="Wingdings" panose="05000000000000000000" pitchFamily="2" charset="2"/>
              </a:rPr>
              <a:t>, v=2.2 mm/</a:t>
            </a:r>
            <a:r>
              <a:rPr lang="en-US" altLang="en-US" sz="1800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m</a:t>
            </a:r>
            <a:r>
              <a:rPr lang="en-US" altLang="en-US" sz="1800" dirty="0" err="1" smtClean="0">
                <a:sym typeface="Wingdings" panose="05000000000000000000" pitchFamily="2" charset="2"/>
              </a:rPr>
              <a:t>s</a:t>
            </a:r>
            <a:r>
              <a:rPr lang="en-US" altLang="en-US" sz="1800" dirty="0" smtClean="0">
                <a:sym typeface="Wingdings" panose="05000000000000000000" pitchFamily="2" charset="2"/>
              </a:rPr>
              <a:t>, sample 1mm thick, spot~1mm</a:t>
            </a:r>
            <a:endParaRPr lang="en-US" altLang="en-US" sz="1800" dirty="0" smtClean="0"/>
          </a:p>
        </p:txBody>
      </p:sp>
      <p:grpSp>
        <p:nvGrpSpPr>
          <p:cNvPr id="3" name="Group 2"/>
          <p:cNvGrpSpPr/>
          <p:nvPr/>
        </p:nvGrpSpPr>
        <p:grpSpPr>
          <a:xfrm>
            <a:off x="7592404" y="2181564"/>
            <a:ext cx="1500022" cy="1239025"/>
            <a:chOff x="7760449" y="2307367"/>
            <a:chExt cx="1304907" cy="980678"/>
          </a:xfrm>
        </p:grpSpPr>
        <p:sp>
          <p:nvSpPr>
            <p:cNvPr id="11" name="Rectangle 10"/>
            <p:cNvSpPr/>
            <p:nvPr/>
          </p:nvSpPr>
          <p:spPr bwMode="auto">
            <a:xfrm>
              <a:off x="7760449" y="2307367"/>
              <a:ext cx="1000125" cy="98067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4" name="Oval 23"/>
            <p:cNvSpPr/>
            <p:nvPr/>
          </p:nvSpPr>
          <p:spPr bwMode="auto">
            <a:xfrm>
              <a:off x="8302067" y="2439275"/>
              <a:ext cx="400562" cy="361055"/>
            </a:xfrm>
            <a:prstGeom prst="ellips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C00000"/>
                </a:gs>
                <a:gs pos="78000">
                  <a:schemeClr val="bg1">
                    <a:lumMod val="65000"/>
                  </a:schemeClr>
                </a:gs>
                <a:gs pos="100000">
                  <a:schemeClr val="accent2">
                    <a:lumMod val="7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 w="508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7" name="Rectangle 26"/>
            <p:cNvSpPr/>
            <p:nvPr/>
          </p:nvSpPr>
          <p:spPr bwMode="auto">
            <a:xfrm>
              <a:off x="8963873" y="2307367"/>
              <a:ext cx="101482" cy="98067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29" name="Group 28"/>
            <p:cNvGrpSpPr/>
            <p:nvPr/>
          </p:nvGrpSpPr>
          <p:grpSpPr>
            <a:xfrm>
              <a:off x="8956852" y="2349898"/>
              <a:ext cx="108504" cy="492963"/>
              <a:chOff x="7642422" y="3823273"/>
              <a:chExt cx="202414" cy="2574037"/>
            </a:xfrm>
          </p:grpSpPr>
          <p:sp>
            <p:nvSpPr>
              <p:cNvPr id="30" name="Rectangle 29"/>
              <p:cNvSpPr/>
              <p:nvPr/>
            </p:nvSpPr>
            <p:spPr bwMode="auto">
              <a:xfrm rot="10800000">
                <a:off x="7642422" y="3823273"/>
                <a:ext cx="202414" cy="1311772"/>
              </a:xfrm>
              <a:prstGeom prst="rect">
                <a:avLst/>
              </a:prstGeom>
              <a:gradFill flip="none" rotWithShape="1">
                <a:gsLst>
                  <a:gs pos="0">
                    <a:srgbClr val="FF0000"/>
                  </a:gs>
                  <a:gs pos="74000">
                    <a:schemeClr val="accent4">
                      <a:lumMod val="45000"/>
                      <a:lumOff val="55000"/>
                    </a:schemeClr>
                  </a:gs>
                  <a:gs pos="83000">
                    <a:schemeClr val="accent4">
                      <a:lumMod val="45000"/>
                      <a:lumOff val="55000"/>
                    </a:schemeClr>
                  </a:gs>
                  <a:gs pos="100000">
                    <a:schemeClr val="accent4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  <a:ln w="508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0000" tIns="46800" rIns="90000" bIns="4680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31" name="Rectangle 30"/>
              <p:cNvSpPr/>
              <p:nvPr/>
            </p:nvSpPr>
            <p:spPr bwMode="auto">
              <a:xfrm>
                <a:off x="7647339" y="5085538"/>
                <a:ext cx="197395" cy="1311772"/>
              </a:xfrm>
              <a:prstGeom prst="rect">
                <a:avLst/>
              </a:prstGeom>
              <a:gradFill flip="none" rotWithShape="1">
                <a:gsLst>
                  <a:gs pos="0">
                    <a:srgbClr val="FF0000"/>
                  </a:gs>
                  <a:gs pos="74000">
                    <a:schemeClr val="accent4">
                      <a:lumMod val="45000"/>
                      <a:lumOff val="55000"/>
                    </a:schemeClr>
                  </a:gs>
                  <a:gs pos="83000">
                    <a:schemeClr val="accent4">
                      <a:lumMod val="45000"/>
                      <a:lumOff val="55000"/>
                    </a:schemeClr>
                  </a:gs>
                  <a:gs pos="100000">
                    <a:schemeClr val="accent4">
                      <a:lumMod val="30000"/>
                      <a:lumOff val="70000"/>
                    </a:schemeClr>
                  </a:gs>
                </a:gsLst>
                <a:lin ang="5400000" scaled="1"/>
                <a:tileRect/>
              </a:gradFill>
              <a:ln w="508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0000" tIns="46800" rIns="90000" bIns="4680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de-DE" sz="2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</p:grp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166704" y="3288045"/>
            <a:ext cx="753283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dirty="0" smtClean="0"/>
              <a:t>Now new 2</a:t>
            </a:r>
            <a:r>
              <a:rPr lang="en-US" altLang="en-US" sz="1800" baseline="30000" dirty="0" smtClean="0"/>
              <a:t>nd</a:t>
            </a:r>
            <a:r>
              <a:rPr lang="en-US" altLang="en-US" sz="1800" dirty="0" smtClean="0"/>
              <a:t> cavity in SIS-18 =&gt; </a:t>
            </a:r>
            <a:r>
              <a:rPr lang="en-US" altLang="en-US" sz="1800" dirty="0" smtClean="0">
                <a:latin typeface="Symbol" panose="05050102010706020507" pitchFamily="18" charset="2"/>
                <a:sym typeface="Wingdings" panose="05000000000000000000" pitchFamily="2" charset="2"/>
              </a:rPr>
              <a:t>D</a:t>
            </a:r>
            <a:r>
              <a:rPr lang="en-US" altLang="en-US" sz="1800" dirty="0" smtClean="0">
                <a:sym typeface="Wingdings" panose="05000000000000000000" pitchFamily="2" charset="2"/>
              </a:rPr>
              <a:t>t </a:t>
            </a:r>
            <a:r>
              <a:rPr lang="en-US" altLang="en-US" sz="1800" dirty="0">
                <a:sym typeface="Wingdings" panose="05000000000000000000" pitchFamily="2" charset="2"/>
              </a:rPr>
              <a:t>(FWHM) </a:t>
            </a:r>
            <a:r>
              <a:rPr lang="en-US" altLang="en-US" sz="1800" dirty="0" smtClean="0"/>
              <a:t>= 100 ns possible.</a:t>
            </a:r>
          </a:p>
          <a:p>
            <a:r>
              <a:rPr lang="en-US" altLang="en-US" sz="1800" dirty="0" smtClean="0"/>
              <a:t>SIS-100: 9 cavities to merge four SIS-18 pulses to one </a:t>
            </a:r>
            <a:r>
              <a:rPr lang="en-US" altLang="en-US" sz="1800" dirty="0"/>
              <a:t>9</a:t>
            </a:r>
            <a:r>
              <a:rPr lang="en-US" altLang="en-US" sz="1800" dirty="0" smtClean="0"/>
              <a:t>0ns pulse,</a:t>
            </a:r>
          </a:p>
          <a:p>
            <a:r>
              <a:rPr lang="en-US" altLang="en-US" sz="1800" dirty="0" smtClean="0"/>
              <a:t>by barrier bucket and bunch compression cavities.</a:t>
            </a:r>
            <a:endParaRPr lang="de-DE" altLang="en-US" sz="1800" dirty="0"/>
          </a:p>
        </p:txBody>
      </p:sp>
      <p:grpSp>
        <p:nvGrpSpPr>
          <p:cNvPr id="2" name="Group 1"/>
          <p:cNvGrpSpPr/>
          <p:nvPr/>
        </p:nvGrpSpPr>
        <p:grpSpPr>
          <a:xfrm>
            <a:off x="5889006" y="4076040"/>
            <a:ext cx="3239136" cy="2723069"/>
            <a:chOff x="6418505" y="3659022"/>
            <a:chExt cx="2705616" cy="2264357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18505" y="3659022"/>
              <a:ext cx="2705616" cy="22643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5" name="Straight Arrow Connector 24"/>
            <p:cNvCxnSpPr/>
            <p:nvPr/>
          </p:nvCxnSpPr>
          <p:spPr bwMode="auto">
            <a:xfrm flipV="1">
              <a:off x="8629946" y="4263629"/>
              <a:ext cx="0" cy="550800"/>
            </a:xfrm>
            <a:prstGeom prst="straightConnector1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2540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" name="TextBox 3"/>
            <p:cNvSpPr txBox="1"/>
            <p:nvPr/>
          </p:nvSpPr>
          <p:spPr>
            <a:xfrm rot="16200000">
              <a:off x="8446032" y="4368059"/>
              <a:ext cx="75373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 smtClean="0"/>
                <a:t>16 mm</a:t>
              </a:r>
              <a:endParaRPr lang="de-DE" sz="1400" dirty="0"/>
            </a:p>
          </p:txBody>
        </p:sp>
        <p:cxnSp>
          <p:nvCxnSpPr>
            <p:cNvPr id="32" name="Straight Arrow Connector 31"/>
            <p:cNvCxnSpPr/>
            <p:nvPr/>
          </p:nvCxnSpPr>
          <p:spPr bwMode="auto">
            <a:xfrm>
              <a:off x="8260511" y="5304942"/>
              <a:ext cx="274568" cy="0"/>
            </a:xfrm>
            <a:prstGeom prst="straightConnector1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bg1"/>
                </a:gs>
              </a:gsLst>
              <a:lin ang="0" scaled="1"/>
            </a:gradFill>
            <a:ln w="2540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8" name="TextBox 37"/>
            <p:cNvSpPr txBox="1"/>
            <p:nvPr/>
          </p:nvSpPr>
          <p:spPr>
            <a:xfrm>
              <a:off x="8024258" y="5306621"/>
              <a:ext cx="80342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 smtClean="0"/>
                <a:t>2.2 mm</a:t>
              </a:r>
              <a:endParaRPr lang="de-DE" sz="1400" dirty="0"/>
            </a:p>
          </p:txBody>
        </p:sp>
      </p:grp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166225" y="4286447"/>
            <a:ext cx="7396577" cy="424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5000"/>
              </a:lnSpc>
            </a:pPr>
            <a:r>
              <a:rPr lang="en-US" altLang="en-US" sz="1800" dirty="0" err="1" smtClean="0"/>
              <a:t>HiRadMat</a:t>
            </a:r>
            <a:r>
              <a:rPr lang="en-US" altLang="en-US" sz="1800" dirty="0" smtClean="0"/>
              <a:t> is good, but more difficult with 288 bunches over 7.2</a:t>
            </a:r>
            <a:r>
              <a:rPr lang="en-US" altLang="en-US" sz="1800" dirty="0" smtClean="0">
                <a:latin typeface="Symbol" panose="05050102010706020507" pitchFamily="18" charset="2"/>
              </a:rPr>
              <a:t>m</a:t>
            </a:r>
            <a:r>
              <a:rPr lang="en-US" altLang="en-US" sz="1800" dirty="0" smtClean="0"/>
              <a:t>s.</a:t>
            </a:r>
          </a:p>
        </p:txBody>
      </p:sp>
      <p:sp>
        <p:nvSpPr>
          <p:cNvPr id="39" name="Text Box 10"/>
          <p:cNvSpPr txBox="1">
            <a:spLocks noChangeArrowheads="1"/>
          </p:cNvSpPr>
          <p:nvPr/>
        </p:nvSpPr>
        <p:spPr bwMode="auto">
          <a:xfrm>
            <a:off x="1320866" y="6993284"/>
            <a:ext cx="6378669" cy="15881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5000"/>
              </a:lnSpc>
            </a:pPr>
            <a:r>
              <a:rPr lang="en-US" altLang="en-US" sz="1800" dirty="0" smtClean="0"/>
              <a:t>SPS bunch compression for LHC but no bunch merging.</a:t>
            </a:r>
          </a:p>
          <a:p>
            <a:pPr>
              <a:lnSpc>
                <a:spcPct val="135000"/>
              </a:lnSpc>
            </a:pPr>
            <a:r>
              <a:rPr lang="en-US" altLang="en-US" sz="1800" dirty="0" smtClean="0"/>
              <a:t>PS booster pulses?</a:t>
            </a:r>
          </a:p>
          <a:p>
            <a:pPr>
              <a:lnSpc>
                <a:spcPct val="135000"/>
              </a:lnSpc>
            </a:pPr>
            <a:r>
              <a:rPr lang="en-US" altLang="en-US" sz="1800" dirty="0" smtClean="0"/>
              <a:t>Test with stress concentrator geometry.</a:t>
            </a:r>
          </a:p>
          <a:p>
            <a:pPr>
              <a:lnSpc>
                <a:spcPct val="135000"/>
              </a:lnSpc>
            </a:pPr>
            <a:r>
              <a:rPr lang="en-US" altLang="en-US" sz="1800" dirty="0" smtClean="0"/>
              <a:t>Match size for positive superposition ?</a:t>
            </a:r>
          </a:p>
        </p:txBody>
      </p:sp>
      <p:sp>
        <p:nvSpPr>
          <p:cNvPr id="40" name="Text Box 10"/>
          <p:cNvSpPr txBox="1">
            <a:spLocks noChangeArrowheads="1"/>
          </p:cNvSpPr>
          <p:nvPr/>
        </p:nvSpPr>
        <p:spPr bwMode="auto">
          <a:xfrm>
            <a:off x="152907" y="4633502"/>
            <a:ext cx="744729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800" dirty="0" smtClean="0"/>
              <a:t>However, A. Bertarelli’s talk yesterday, 1/10 downscaled LHC jaws,</a:t>
            </a:r>
          </a:p>
          <a:p>
            <a:r>
              <a:rPr lang="en-US" altLang="en-US" sz="1800" dirty="0"/>
              <a:t>a</a:t>
            </a:r>
            <a:r>
              <a:rPr lang="en-US" altLang="en-US" sz="1800" dirty="0" smtClean="0"/>
              <a:t> reasonable “shock” front can be formed.</a:t>
            </a:r>
          </a:p>
        </p:txBody>
      </p:sp>
      <p:pic>
        <p:nvPicPr>
          <p:cNvPr id="41" name="Picture 8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2430" t="29355" r="23560" b="14677"/>
          <a:stretch>
            <a:fillRect/>
          </a:stretch>
        </p:blipFill>
        <p:spPr bwMode="auto">
          <a:xfrm>
            <a:off x="1777988" y="5196416"/>
            <a:ext cx="2952246" cy="1721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2" name="Straight Arrow Connector 41"/>
          <p:cNvCxnSpPr/>
          <p:nvPr/>
        </p:nvCxnSpPr>
        <p:spPr bwMode="auto">
          <a:xfrm flipV="1">
            <a:off x="997045" y="6279583"/>
            <a:ext cx="1543792" cy="206220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 w="508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3" name="TextBox 42"/>
          <p:cNvSpPr txBox="1"/>
          <p:nvPr/>
        </p:nvSpPr>
        <p:spPr>
          <a:xfrm rot="21095238">
            <a:off x="951675" y="5958440"/>
            <a:ext cx="9893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beam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44" name="Straight Arrow Connector 43"/>
          <p:cNvCxnSpPr/>
          <p:nvPr/>
        </p:nvCxnSpPr>
        <p:spPr bwMode="auto">
          <a:xfrm flipV="1">
            <a:off x="2419784" y="5626888"/>
            <a:ext cx="1009216" cy="183488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5" name="TextBox 44"/>
          <p:cNvSpPr txBox="1"/>
          <p:nvPr/>
        </p:nvSpPr>
        <p:spPr>
          <a:xfrm rot="21095238">
            <a:off x="2476835" y="5437393"/>
            <a:ext cx="7088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20cm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95533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2188289" y="262859"/>
            <a:ext cx="40767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Summary </a:t>
            </a:r>
            <a:r>
              <a:rPr lang="en-US" dirty="0"/>
              <a:t>-</a:t>
            </a:r>
            <a:r>
              <a:rPr lang="en-US" dirty="0" smtClean="0"/>
              <a:t> Conclusion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18505" y="1377241"/>
            <a:ext cx="78053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 smtClean="0">
                <a:solidFill>
                  <a:srgbClr val="0070C0"/>
                </a:solidFill>
              </a:rPr>
              <a:t>HiRadMat</a:t>
            </a:r>
            <a:r>
              <a:rPr lang="en-US" sz="2000" dirty="0" smtClean="0">
                <a:solidFill>
                  <a:srgbClr val="0070C0"/>
                </a:solidFill>
              </a:rPr>
              <a:t> with </a:t>
            </a:r>
            <a:r>
              <a:rPr lang="en-US" sz="2000" dirty="0" err="1" smtClean="0">
                <a:solidFill>
                  <a:srgbClr val="0070C0"/>
                </a:solidFill>
              </a:rPr>
              <a:t>Pb</a:t>
            </a:r>
            <a:r>
              <a:rPr lang="en-US" sz="2000" dirty="0" smtClean="0">
                <a:solidFill>
                  <a:srgbClr val="0070C0"/>
                </a:solidFill>
              </a:rPr>
              <a:t> beam no gain compared to proton beam.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     Lower </a:t>
            </a:r>
            <a:r>
              <a:rPr lang="en-US" sz="2000" dirty="0">
                <a:solidFill>
                  <a:srgbClr val="0070C0"/>
                </a:solidFill>
              </a:rPr>
              <a:t>energy </a:t>
            </a:r>
            <a:r>
              <a:rPr lang="en-US" sz="2000" dirty="0" smtClean="0">
                <a:solidFill>
                  <a:srgbClr val="0070C0"/>
                </a:solidFill>
              </a:rPr>
              <a:t>density and </a:t>
            </a:r>
            <a:r>
              <a:rPr lang="en-US" sz="2000" dirty="0" err="1" smtClean="0">
                <a:solidFill>
                  <a:srgbClr val="0070C0"/>
                </a:solidFill>
              </a:rPr>
              <a:t>Pb</a:t>
            </a:r>
            <a:r>
              <a:rPr lang="en-US" sz="2000" dirty="0" smtClean="0">
                <a:solidFill>
                  <a:srgbClr val="0070C0"/>
                </a:solidFill>
              </a:rPr>
              <a:t> projectile fragments very fast.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     Heavy-Ion Testing should be done at lower energy facility.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3181" y="2521240"/>
            <a:ext cx="81002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rgbClr val="0070C0"/>
                </a:solidFill>
              </a:rPr>
              <a:t>Proton beam reaches values for FAIR testing.</a:t>
            </a:r>
          </a:p>
          <a:p>
            <a:r>
              <a:rPr lang="en-US" sz="2000" dirty="0" smtClean="0">
                <a:solidFill>
                  <a:srgbClr val="0070C0"/>
                </a:solidFill>
              </a:rPr>
              <a:t>     Superposition of many bunches requires improved simulation.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8505" y="3391596"/>
            <a:ext cx="726057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Key questions for FAIR: What is the best carbon material?</a:t>
            </a:r>
          </a:p>
          <a:p>
            <a:r>
              <a:rPr lang="en-US" sz="2000" dirty="0" smtClean="0"/>
              <a:t>No damage outside beam spot -&gt; properties preserved </a:t>
            </a:r>
          </a:p>
          <a:p>
            <a:r>
              <a:rPr lang="en-US" sz="2000" dirty="0" smtClean="0"/>
              <a:t>in spot dramatic changes (see talk M. </a:t>
            </a:r>
            <a:r>
              <a:rPr lang="en-US" sz="2000" dirty="0" err="1" smtClean="0"/>
              <a:t>Tomut</a:t>
            </a:r>
            <a:r>
              <a:rPr lang="en-US" sz="2000" dirty="0" smtClean="0"/>
              <a:t>). </a:t>
            </a:r>
          </a:p>
          <a:p>
            <a:endParaRPr lang="en-US" sz="2000" dirty="0"/>
          </a:p>
        </p:txBody>
      </p:sp>
      <p:sp>
        <p:nvSpPr>
          <p:cNvPr id="3" name="Down Arrow 2"/>
          <p:cNvSpPr/>
          <p:nvPr/>
        </p:nvSpPr>
        <p:spPr bwMode="auto">
          <a:xfrm rot="1413110">
            <a:off x="2748383" y="4434197"/>
            <a:ext cx="361227" cy="823897"/>
          </a:xfrm>
          <a:prstGeom prst="downArrow">
            <a:avLst/>
          </a:prstGeom>
          <a:gradFill rotWithShape="0">
            <a:gsLst>
              <a:gs pos="44000">
                <a:schemeClr val="accent1"/>
              </a:gs>
              <a:gs pos="100000">
                <a:schemeClr val="bg1"/>
              </a:gs>
            </a:gsLst>
            <a:lin ang="0" scaled="1"/>
          </a:gradFill>
          <a:ln w="412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Down Arrow 6"/>
          <p:cNvSpPr/>
          <p:nvPr/>
        </p:nvSpPr>
        <p:spPr bwMode="auto">
          <a:xfrm rot="19579225">
            <a:off x="4854735" y="4450679"/>
            <a:ext cx="378076" cy="785358"/>
          </a:xfrm>
          <a:prstGeom prst="downArrow">
            <a:avLst/>
          </a:prstGeom>
          <a:gradFill rotWithShape="0">
            <a:gsLst>
              <a:gs pos="44000">
                <a:schemeClr val="accent1"/>
              </a:gs>
              <a:gs pos="100000">
                <a:schemeClr val="bg1"/>
              </a:gs>
            </a:gsLst>
            <a:lin ang="0" scaled="1"/>
          </a:gradFill>
          <a:ln w="412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0647" y="5503094"/>
            <a:ext cx="370165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H</a:t>
            </a:r>
            <a:r>
              <a:rPr lang="de-DE" dirty="0" smtClean="0"/>
              <a:t>igh dose heavy-</a:t>
            </a:r>
            <a:r>
              <a:rPr lang="de-DE" dirty="0" err="1" smtClean="0"/>
              <a:t>ion</a:t>
            </a:r>
            <a:endParaRPr lang="de-DE" dirty="0" smtClean="0"/>
          </a:p>
          <a:p>
            <a:r>
              <a:rPr lang="de-DE" dirty="0" err="1" smtClean="0"/>
              <a:t>irradiation</a:t>
            </a:r>
            <a:r>
              <a:rPr lang="de-DE" dirty="0" smtClean="0"/>
              <a:t> at </a:t>
            </a:r>
            <a:r>
              <a:rPr lang="de-DE" dirty="0" err="1" smtClean="0"/>
              <a:t>low</a:t>
            </a:r>
            <a:r>
              <a:rPr lang="de-DE" dirty="0" smtClean="0"/>
              <a:t> E</a:t>
            </a:r>
            <a:endParaRPr lang="de-DE" dirty="0"/>
          </a:p>
        </p:txBody>
      </p:sp>
      <p:sp>
        <p:nvSpPr>
          <p:cNvPr id="9" name="TextBox 8"/>
          <p:cNvSpPr txBox="1"/>
          <p:nvPr/>
        </p:nvSpPr>
        <p:spPr>
          <a:xfrm>
            <a:off x="4716605" y="5179991"/>
            <a:ext cx="3799438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Pulsed</a:t>
            </a:r>
            <a:r>
              <a:rPr lang="de-DE" dirty="0" smtClean="0"/>
              <a:t> beam </a:t>
            </a:r>
            <a:r>
              <a:rPr lang="de-DE" dirty="0" err="1" smtClean="0"/>
              <a:t>testing</a:t>
            </a:r>
            <a:endParaRPr lang="de-DE" dirty="0" smtClean="0"/>
          </a:p>
          <a:p>
            <a:r>
              <a:rPr lang="de-DE" dirty="0" err="1" smtClean="0"/>
              <a:t>with</a:t>
            </a:r>
            <a:r>
              <a:rPr lang="de-DE" dirty="0" smtClean="0"/>
              <a:t> real </a:t>
            </a:r>
            <a:r>
              <a:rPr lang="de-DE" dirty="0" err="1" smtClean="0"/>
              <a:t>shapes</a:t>
            </a:r>
            <a:r>
              <a:rPr lang="de-DE" dirty="0"/>
              <a:t> </a:t>
            </a:r>
            <a:r>
              <a:rPr lang="de-DE" dirty="0" err="1" smtClean="0"/>
              <a:t>with</a:t>
            </a:r>
            <a:endParaRPr lang="de-DE" dirty="0" smtClean="0"/>
          </a:p>
          <a:p>
            <a:r>
              <a:rPr lang="de-DE" dirty="0"/>
              <a:t>i</a:t>
            </a:r>
            <a:r>
              <a:rPr lang="de-DE" dirty="0" smtClean="0"/>
              <a:t>n beam </a:t>
            </a:r>
            <a:r>
              <a:rPr lang="de-DE" dirty="0" err="1" smtClean="0"/>
              <a:t>diagnostics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10" name="Down Arrow 9"/>
          <p:cNvSpPr/>
          <p:nvPr/>
        </p:nvSpPr>
        <p:spPr bwMode="auto">
          <a:xfrm rot="16200000">
            <a:off x="4087539" y="5884291"/>
            <a:ext cx="213054" cy="785358"/>
          </a:xfrm>
          <a:prstGeom prst="downArrow">
            <a:avLst/>
          </a:prstGeom>
          <a:gradFill rotWithShape="0">
            <a:gsLst>
              <a:gs pos="44000">
                <a:schemeClr val="accent1"/>
              </a:gs>
              <a:gs pos="100000">
                <a:schemeClr val="bg1"/>
              </a:gs>
            </a:gsLst>
            <a:lin ang="0" scaled="1"/>
          </a:gradFill>
          <a:ln w="412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3789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2188289" y="262859"/>
            <a:ext cx="1244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empty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7910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226"/>
            <a:ext cx="7658100" cy="1143000"/>
          </a:xfrm>
          <a:noFill/>
        </p:spPr>
        <p:txBody>
          <a:bodyPr>
            <a:normAutofit/>
          </a:bodyPr>
          <a:lstStyle/>
          <a:p>
            <a:r>
              <a:rPr lang="de-DE" dirty="0" smtClean="0"/>
              <a:t>Thermal </a:t>
            </a:r>
            <a:r>
              <a:rPr lang="de-DE" dirty="0" err="1"/>
              <a:t>S</a:t>
            </a:r>
            <a:r>
              <a:rPr lang="de-DE" dirty="0" err="1" smtClean="0"/>
              <a:t>imulations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CMERI</a:t>
            </a:r>
            <a:br>
              <a:rPr lang="de-DE" dirty="0" smtClean="0"/>
            </a:br>
            <a:r>
              <a:rPr lang="de-DE" sz="2000" dirty="0" smtClean="0"/>
              <a:t>- </a:t>
            </a:r>
            <a:r>
              <a:rPr lang="de-DE" sz="2000" dirty="0" err="1" smtClean="0"/>
              <a:t>consider</a:t>
            </a:r>
            <a:r>
              <a:rPr lang="de-DE" sz="2000" dirty="0" smtClean="0"/>
              <a:t> </a:t>
            </a:r>
            <a:r>
              <a:rPr lang="de-DE" sz="2000" dirty="0" err="1" smtClean="0"/>
              <a:t>radiation</a:t>
            </a:r>
            <a:r>
              <a:rPr lang="de-DE" sz="2000" dirty="0" smtClean="0"/>
              <a:t> </a:t>
            </a:r>
            <a:r>
              <a:rPr lang="de-DE" sz="2000" dirty="0" err="1" smtClean="0"/>
              <a:t>damage</a:t>
            </a:r>
            <a:r>
              <a:rPr lang="de-DE" sz="2000" dirty="0" smtClean="0"/>
              <a:t> -</a:t>
            </a:r>
            <a:endParaRPr lang="de-DE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7729190" y="1121370"/>
            <a:ext cx="1350434" cy="6432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Amit Kumar</a:t>
            </a:r>
          </a:p>
          <a:p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with ANSYS</a:t>
            </a:r>
            <a:endParaRPr lang="en-US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8421" y="108099"/>
            <a:ext cx="1033551" cy="982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136" y="1389526"/>
            <a:ext cx="3038654" cy="2319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0458" y="1764623"/>
            <a:ext cx="4657715" cy="2355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529135" y="4007305"/>
            <a:ext cx="731290" cy="3724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950 K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 flipH="1" flipV="1">
            <a:off x="6987074" y="2888936"/>
            <a:ext cx="847725" cy="1177850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TextBox 14"/>
          <p:cNvSpPr txBox="1"/>
          <p:nvPr/>
        </p:nvSpPr>
        <p:spPr>
          <a:xfrm>
            <a:off x="8199238" y="3367315"/>
            <a:ext cx="731290" cy="3724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B0F0"/>
                </a:solidFill>
              </a:rPr>
              <a:t>300 K</a:t>
            </a:r>
            <a:endParaRPr lang="en-US" sz="1600" dirty="0">
              <a:solidFill>
                <a:srgbClr val="00B0F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92987" y="4447023"/>
            <a:ext cx="30444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j-lt"/>
              </a:rPr>
              <a:t>modified material</a:t>
            </a:r>
          </a:p>
          <a:p>
            <a:r>
              <a:rPr lang="en-US" sz="1600" dirty="0" smtClean="0">
                <a:latin typeface="Symbol" panose="05050102010706020507" pitchFamily="18" charset="2"/>
              </a:rPr>
              <a:t>l</a:t>
            </a:r>
            <a:r>
              <a:rPr lang="en-US" sz="1600" dirty="0" smtClean="0"/>
              <a:t> =15 W/m-K in center (c1-c3)</a:t>
            </a:r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5580278" y="4690376"/>
            <a:ext cx="28712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Symbol" panose="05050102010706020507" pitchFamily="18" charset="2"/>
              </a:rPr>
              <a:t>l</a:t>
            </a:r>
            <a:r>
              <a:rPr lang="en-US" sz="1600" dirty="0" smtClean="0"/>
              <a:t> =15 W/m-K, shaped better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4965122" y="1637030"/>
            <a:ext cx="1674946" cy="3724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+mj-lt"/>
              </a:rPr>
              <a:t>fresh SGL 6650</a:t>
            </a:r>
            <a:endParaRPr lang="en-US" sz="1600" dirty="0">
              <a:latin typeface="+mj-lt"/>
            </a:endParaRPr>
          </a:p>
        </p:txBody>
      </p:sp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538409" y="2127759"/>
            <a:ext cx="1724140" cy="75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34366" y="3522344"/>
            <a:ext cx="32912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A</a:t>
            </a:r>
            <a:r>
              <a:rPr lang="en-US" sz="1600" dirty="0" smtClean="0"/>
              <a:t>pply radiation damage only </a:t>
            </a:r>
          </a:p>
          <a:p>
            <a:r>
              <a:rPr lang="en-US" sz="1600" dirty="0" smtClean="0"/>
              <a:t>in inner regions of spot (c1..c3)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222454" y="1139480"/>
            <a:ext cx="5670142" cy="3724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Use Gaussian beam spot and 17 kW (1500 MeV/u  </a:t>
            </a:r>
            <a:r>
              <a:rPr lang="en-US" sz="1600" baseline="30000" dirty="0" smtClean="0"/>
              <a:t>238</a:t>
            </a:r>
            <a:r>
              <a:rPr lang="en-US" sz="1600" dirty="0" smtClean="0"/>
              <a:t>U)</a:t>
            </a:r>
          </a:p>
        </p:txBody>
      </p:sp>
      <p:pic>
        <p:nvPicPr>
          <p:cNvPr id="19" name="Picture 8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44" t="29333" r="23557" b="14667"/>
          <a:stretch>
            <a:fillRect/>
          </a:stretch>
        </p:blipFill>
        <p:spPr bwMode="auto">
          <a:xfrm>
            <a:off x="5238223" y="4909551"/>
            <a:ext cx="3497702" cy="2040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" descr="D:\Research material\Projects\FAIR-Catcher Design\Work\BC3 analysis\Coupledss_1500MeV\run4\temperature.jpg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5" t="19102" r="13126" b="17999"/>
          <a:stretch>
            <a:fillRect/>
          </a:stretch>
        </p:blipFill>
        <p:spPr bwMode="auto">
          <a:xfrm>
            <a:off x="793071" y="4983529"/>
            <a:ext cx="3382437" cy="183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3459710" y="5321200"/>
            <a:ext cx="662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B0F0"/>
                </a:solidFill>
              </a:rPr>
              <a:t>301 K</a:t>
            </a:r>
            <a:endParaRPr lang="en-US" sz="1400" dirty="0">
              <a:solidFill>
                <a:srgbClr val="00B0F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898338" y="5308399"/>
            <a:ext cx="6623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B0F0"/>
                </a:solidFill>
              </a:rPr>
              <a:t>301 K</a:t>
            </a:r>
            <a:endParaRPr lang="en-US" sz="1400" dirty="0">
              <a:solidFill>
                <a:srgbClr val="00B0F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741802" y="6578265"/>
            <a:ext cx="7617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1504 K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360324" y="6553898"/>
            <a:ext cx="7617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2210 K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28" name="Straight Arrow Connector 27"/>
          <p:cNvCxnSpPr/>
          <p:nvPr/>
        </p:nvCxnSpPr>
        <p:spPr bwMode="auto">
          <a:xfrm flipH="1" flipV="1">
            <a:off x="2851928" y="6076553"/>
            <a:ext cx="777097" cy="477345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9" name="Straight Arrow Connector 28"/>
          <p:cNvCxnSpPr/>
          <p:nvPr/>
        </p:nvCxnSpPr>
        <p:spPr bwMode="auto">
          <a:xfrm flipH="1" flipV="1">
            <a:off x="6987074" y="6188133"/>
            <a:ext cx="777097" cy="477345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TextBox 29"/>
          <p:cNvSpPr txBox="1"/>
          <p:nvPr/>
        </p:nvSpPr>
        <p:spPr>
          <a:xfrm>
            <a:off x="7577215" y="1716970"/>
            <a:ext cx="141737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>
                <a:solidFill>
                  <a:schemeClr val="bg2">
                    <a:lumMod val="75000"/>
                  </a:schemeClr>
                </a:solidFill>
              </a:rPr>
              <a:t>to copper heat sink</a:t>
            </a:r>
            <a:endParaRPr lang="en-US" sz="105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37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226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3075" y="1560513"/>
            <a:ext cx="6881814" cy="50474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92264" name="Text Box 8"/>
          <p:cNvSpPr txBox="1">
            <a:spLocks noChangeArrowheads="1"/>
          </p:cNvSpPr>
          <p:nvPr/>
        </p:nvSpPr>
        <p:spPr bwMode="auto">
          <a:xfrm>
            <a:off x="1147763" y="331788"/>
            <a:ext cx="5640387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/>
              <a:t>How to produce Rare Isotopes ?</a:t>
            </a:r>
            <a:endParaRPr lang="de-DE" altLang="en-US"/>
          </a:p>
        </p:txBody>
      </p:sp>
      <p:sp>
        <p:nvSpPr>
          <p:cNvPr id="992258" name="Text Box 2"/>
          <p:cNvSpPr txBox="1">
            <a:spLocks noChangeArrowheads="1"/>
          </p:cNvSpPr>
          <p:nvPr/>
        </p:nvSpPr>
        <p:spPr bwMode="auto">
          <a:xfrm>
            <a:off x="1147763" y="1560513"/>
            <a:ext cx="26543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>
                <a:solidFill>
                  <a:srgbClr val="CC0000"/>
                </a:solidFill>
              </a:rPr>
              <a:t>Fragmentation</a:t>
            </a:r>
            <a:endParaRPr lang="de-DE" altLang="en-US">
              <a:solidFill>
                <a:srgbClr val="CC0000"/>
              </a:solidFill>
            </a:endParaRPr>
          </a:p>
        </p:txBody>
      </p:sp>
      <p:sp>
        <p:nvSpPr>
          <p:cNvPr id="992265" name="Rectangle 9"/>
          <p:cNvSpPr>
            <a:spLocks noChangeArrowheads="1"/>
          </p:cNvSpPr>
          <p:nvPr/>
        </p:nvSpPr>
        <p:spPr bwMode="auto">
          <a:xfrm>
            <a:off x="447675" y="2243138"/>
            <a:ext cx="4572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r>
              <a:rPr lang="de-DE" altLang="en-US" sz="2000"/>
              <a:t>Removal of nucleons in quasi-free nucleon-nucleon collisions</a:t>
            </a:r>
          </a:p>
        </p:txBody>
      </p:sp>
      <p:cxnSp>
        <p:nvCxnSpPr>
          <p:cNvPr id="3" name="Straight Arrow Connector 2"/>
          <p:cNvCxnSpPr/>
          <p:nvPr/>
        </p:nvCxnSpPr>
        <p:spPr bwMode="auto">
          <a:xfrm flipV="1">
            <a:off x="1438275" y="4610100"/>
            <a:ext cx="19050" cy="1257300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 w="412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" name="Straight Arrow Connector 7"/>
          <p:cNvCxnSpPr/>
          <p:nvPr/>
        </p:nvCxnSpPr>
        <p:spPr bwMode="auto">
          <a:xfrm>
            <a:off x="1847850" y="6248400"/>
            <a:ext cx="1047750" cy="0"/>
          </a:xfrm>
          <a:prstGeom prst="straightConnector1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 w="412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1879114" y="6334125"/>
            <a:ext cx="17091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neutrons (N)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274189" y="4824085"/>
            <a:ext cx="15376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protons (Z)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30812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-109872" y="263186"/>
            <a:ext cx="7772400" cy="587375"/>
          </a:xfrm>
        </p:spPr>
        <p:txBody>
          <a:bodyPr/>
          <a:lstStyle/>
          <a:p>
            <a:r>
              <a:rPr lang="en-GB" altLang="en-US" dirty="0" smtClean="0">
                <a:solidFill>
                  <a:srgbClr val="A50021"/>
                </a:solidFill>
              </a:rPr>
              <a:t>Energy Deposition in Copper Cylinder</a:t>
            </a:r>
            <a:endParaRPr lang="en-GB" altLang="en-US" dirty="0">
              <a:solidFill>
                <a:srgbClr val="A50021"/>
              </a:solidFill>
            </a:endParaRPr>
          </a:p>
        </p:txBody>
      </p:sp>
      <p:sp>
        <p:nvSpPr>
          <p:cNvPr id="817162" name="Text Box 10"/>
          <p:cNvSpPr txBox="1">
            <a:spLocks noChangeArrowheads="1"/>
          </p:cNvSpPr>
          <p:nvPr/>
        </p:nvSpPr>
        <p:spPr bwMode="auto">
          <a:xfrm>
            <a:off x="4811713" y="5929372"/>
            <a:ext cx="4168898" cy="466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5000"/>
              </a:lnSpc>
            </a:pPr>
            <a:r>
              <a:rPr lang="en-US" altLang="en-US" sz="1800" dirty="0" smtClean="0"/>
              <a:t>thesis </a:t>
            </a:r>
            <a:r>
              <a:rPr lang="en-US" altLang="en-US" sz="1800" dirty="0" err="1"/>
              <a:t>H</a:t>
            </a:r>
            <a:r>
              <a:rPr lang="en-US" altLang="en-US" sz="1800" dirty="0" err="1" smtClean="0"/>
              <a:t>erta</a:t>
            </a:r>
            <a:r>
              <a:rPr lang="en-US" altLang="en-US" sz="1800" dirty="0" smtClean="0"/>
              <a:t> Richter, TU Vienna 2011</a:t>
            </a:r>
            <a:endParaRPr lang="de-DE" altLang="en-US" sz="1800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163" y="1579486"/>
            <a:ext cx="7377333" cy="428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1053851" y="1154113"/>
            <a:ext cx="7625229" cy="4248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5000"/>
              </a:lnSpc>
            </a:pPr>
            <a:r>
              <a:rPr lang="en-US" altLang="en-US" sz="1800" dirty="0" smtClean="0"/>
              <a:t>FLUKA simulation of </a:t>
            </a:r>
            <a:r>
              <a:rPr lang="en-US" altLang="en-US" sz="1800" dirty="0" smtClean="0">
                <a:latin typeface="Symbol" panose="05050102010706020507" pitchFamily="18" charset="2"/>
              </a:rPr>
              <a:t>D</a:t>
            </a:r>
            <a:r>
              <a:rPr lang="en-US" altLang="en-US" sz="1800" dirty="0" smtClean="0"/>
              <a:t>E by 350 MeV/u </a:t>
            </a:r>
            <a:r>
              <a:rPr lang="en-US" altLang="en-US" sz="1800" baseline="30000" dirty="0" smtClean="0"/>
              <a:t>238</a:t>
            </a:r>
            <a:r>
              <a:rPr lang="en-US" altLang="en-US" sz="1800" dirty="0" smtClean="0"/>
              <a:t>U beam on copper cylinder</a:t>
            </a:r>
            <a:endParaRPr lang="de-DE" altLang="en-US" sz="1800" dirty="0"/>
          </a:p>
        </p:txBody>
      </p:sp>
      <p:sp>
        <p:nvSpPr>
          <p:cNvPr id="2" name="TextBox 1"/>
          <p:cNvSpPr txBox="1"/>
          <p:nvPr/>
        </p:nvSpPr>
        <p:spPr>
          <a:xfrm rot="16200000">
            <a:off x="7151020" y="3225314"/>
            <a:ext cx="2334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dirty="0"/>
              <a:t>G</a:t>
            </a:r>
            <a:r>
              <a:rPr lang="en-US" sz="1800" b="0" dirty="0" smtClean="0"/>
              <a:t>eV/cm</a:t>
            </a:r>
            <a:r>
              <a:rPr lang="en-US" sz="1800" b="0" baseline="30000" dirty="0" smtClean="0"/>
              <a:t>3</a:t>
            </a:r>
            <a:r>
              <a:rPr lang="en-US" sz="1800" b="0" dirty="0" smtClean="0"/>
              <a:t> per primary</a:t>
            </a:r>
            <a:endParaRPr lang="en-US" sz="1800" b="0" dirty="0"/>
          </a:p>
        </p:txBody>
      </p:sp>
      <p:sp>
        <p:nvSpPr>
          <p:cNvPr id="3" name="Rectangle 2"/>
          <p:cNvSpPr/>
          <p:nvPr/>
        </p:nvSpPr>
        <p:spPr>
          <a:xfrm>
            <a:off x="4811713" y="6231912"/>
            <a:ext cx="416889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800" dirty="0"/>
              <a:t>Eur. Phys. J. A 42, 301–306 (2009</a:t>
            </a:r>
            <a:r>
              <a:rPr lang="en-US" sz="1800" dirty="0" smtClean="0"/>
              <a:t>)</a:t>
            </a:r>
            <a:endParaRPr lang="de-DE" sz="1800" dirty="0"/>
          </a:p>
        </p:txBody>
      </p:sp>
    </p:spTree>
    <p:extLst>
      <p:ext uri="{BB962C8B-B14F-4D97-AF65-F5344CB8AC3E}">
        <p14:creationId xmlns:p14="http://schemas.microsoft.com/office/powerpoint/2010/main" val="1798427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"/>
          <p:cNvSpPr>
            <a:spLocks noGrp="1" noChangeArrowheads="1"/>
          </p:cNvSpPr>
          <p:nvPr>
            <p:ph type="title"/>
          </p:nvPr>
        </p:nvSpPr>
        <p:spPr>
          <a:xfrm>
            <a:off x="-107950" y="0"/>
            <a:ext cx="6796088" cy="1143000"/>
          </a:xfrm>
        </p:spPr>
        <p:txBody>
          <a:bodyPr/>
          <a:lstStyle/>
          <a:p>
            <a:r>
              <a:rPr lang="de-DE" altLang="de-DE" smtClean="0"/>
              <a:t>Target Ladder Scan</a:t>
            </a:r>
            <a:endParaRPr lang="de-DE" altLang="de-DE" sz="2000" smtClean="0"/>
          </a:p>
        </p:txBody>
      </p:sp>
      <p:grpSp>
        <p:nvGrpSpPr>
          <p:cNvPr id="3084" name="Group 3083"/>
          <p:cNvGrpSpPr>
            <a:grpSpLocks/>
          </p:cNvGrpSpPr>
          <p:nvPr/>
        </p:nvGrpSpPr>
        <p:grpSpPr bwMode="auto">
          <a:xfrm>
            <a:off x="6386513" y="0"/>
            <a:ext cx="2876550" cy="6858000"/>
            <a:chOff x="6387040" y="0"/>
            <a:chExt cx="2876550" cy="6858000"/>
          </a:xfrm>
        </p:grpSpPr>
        <p:pic>
          <p:nvPicPr>
            <p:cNvPr id="5157" name="Picture 10" descr="P102006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523" r="22667" b="3821"/>
            <a:stretch>
              <a:fillRect/>
            </a:stretch>
          </p:blipFill>
          <p:spPr bwMode="auto">
            <a:xfrm>
              <a:off x="6387040" y="0"/>
              <a:ext cx="2876550" cy="6858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58" name="Rectangle 1"/>
            <p:cNvSpPr>
              <a:spLocks noChangeArrowheads="1"/>
            </p:cNvSpPr>
            <p:nvPr/>
          </p:nvSpPr>
          <p:spPr bwMode="auto">
            <a:xfrm>
              <a:off x="7578725" y="1574800"/>
              <a:ext cx="169333" cy="262467"/>
            </a:xfrm>
            <a:prstGeom prst="rect">
              <a:avLst/>
            </a:prstGeom>
            <a:solidFill>
              <a:srgbClr val="FFFF00">
                <a:alpha val="5607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5159" name="Rectangle 12"/>
            <p:cNvSpPr>
              <a:spLocks noChangeArrowheads="1"/>
            </p:cNvSpPr>
            <p:nvPr/>
          </p:nvSpPr>
          <p:spPr bwMode="auto">
            <a:xfrm>
              <a:off x="7561792" y="2590801"/>
              <a:ext cx="169333" cy="262467"/>
            </a:xfrm>
            <a:prstGeom prst="rect">
              <a:avLst/>
            </a:prstGeom>
            <a:solidFill>
              <a:srgbClr val="FFFF00">
                <a:alpha val="5607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5160" name="Rectangle 13"/>
            <p:cNvSpPr>
              <a:spLocks noChangeArrowheads="1"/>
            </p:cNvSpPr>
            <p:nvPr/>
          </p:nvSpPr>
          <p:spPr bwMode="auto">
            <a:xfrm>
              <a:off x="7485593" y="3121819"/>
              <a:ext cx="415926" cy="131234"/>
            </a:xfrm>
            <a:prstGeom prst="rect">
              <a:avLst/>
            </a:prstGeom>
            <a:solidFill>
              <a:srgbClr val="FFFF00">
                <a:alpha val="5607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5161" name="TextBox 3"/>
            <p:cNvSpPr txBox="1">
              <a:spLocks noChangeArrowheads="1"/>
            </p:cNvSpPr>
            <p:nvPr/>
          </p:nvSpPr>
          <p:spPr bwMode="auto">
            <a:xfrm>
              <a:off x="8298390" y="1532465"/>
              <a:ext cx="84029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de-DE" altLang="en-US" sz="1400">
                  <a:solidFill>
                    <a:srgbClr val="FFFF66"/>
                  </a:solidFill>
                </a:rPr>
                <a:t>scan y1</a:t>
              </a:r>
            </a:p>
          </p:txBody>
        </p:sp>
        <p:sp>
          <p:nvSpPr>
            <p:cNvPr id="5162" name="TextBox 15"/>
            <p:cNvSpPr txBox="1">
              <a:spLocks noChangeArrowheads="1"/>
            </p:cNvSpPr>
            <p:nvPr/>
          </p:nvSpPr>
          <p:spPr bwMode="auto">
            <a:xfrm>
              <a:off x="8272988" y="2553958"/>
              <a:ext cx="840295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de-DE" altLang="en-US" sz="1400">
                  <a:solidFill>
                    <a:srgbClr val="FFFF66"/>
                  </a:solidFill>
                </a:rPr>
                <a:t>scan y2</a:t>
              </a:r>
            </a:p>
          </p:txBody>
        </p:sp>
        <p:sp>
          <p:nvSpPr>
            <p:cNvPr id="5163" name="TextBox 16"/>
            <p:cNvSpPr txBox="1">
              <a:spLocks noChangeArrowheads="1"/>
            </p:cNvSpPr>
            <p:nvPr/>
          </p:nvSpPr>
          <p:spPr bwMode="auto">
            <a:xfrm>
              <a:off x="8281456" y="3016613"/>
              <a:ext cx="740908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8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r>
                <a:rPr lang="de-DE" altLang="en-US" sz="1400">
                  <a:solidFill>
                    <a:srgbClr val="FFFF66"/>
                  </a:solidFill>
                </a:rPr>
                <a:t>scan x</a:t>
              </a:r>
            </a:p>
          </p:txBody>
        </p:sp>
        <p:sp>
          <p:nvSpPr>
            <p:cNvPr id="5164" name="Rectangle 17"/>
            <p:cNvSpPr>
              <a:spLocks noChangeArrowheads="1"/>
            </p:cNvSpPr>
            <p:nvPr/>
          </p:nvSpPr>
          <p:spPr bwMode="auto">
            <a:xfrm>
              <a:off x="7654921" y="5741988"/>
              <a:ext cx="107703" cy="185208"/>
            </a:xfrm>
            <a:prstGeom prst="rect">
              <a:avLst/>
            </a:prstGeom>
            <a:solidFill>
              <a:srgbClr val="FFFF00">
                <a:alpha val="5607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5165" name="Rectangle 18"/>
            <p:cNvSpPr>
              <a:spLocks noChangeArrowheads="1"/>
            </p:cNvSpPr>
            <p:nvPr/>
          </p:nvSpPr>
          <p:spPr bwMode="auto">
            <a:xfrm>
              <a:off x="7592606" y="1143000"/>
              <a:ext cx="107703" cy="185208"/>
            </a:xfrm>
            <a:prstGeom prst="rect">
              <a:avLst/>
            </a:prstGeom>
            <a:solidFill>
              <a:srgbClr val="FFFF00">
                <a:alpha val="56078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508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lIns="90000" tIns="46800" rIns="90000" bIns="46800"/>
            <a:lstStyle>
              <a:lvl1pPr eaLnBrk="0" hangingPunct="0">
                <a:defRPr sz="28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28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28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28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28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cxnSp>
        <p:nvCxnSpPr>
          <p:cNvPr id="5124" name="Straight Arrow Connector 5"/>
          <p:cNvCxnSpPr>
            <a:cxnSpLocks noChangeShapeType="1"/>
          </p:cNvCxnSpPr>
          <p:nvPr/>
        </p:nvCxnSpPr>
        <p:spPr bwMode="auto">
          <a:xfrm>
            <a:off x="381000" y="2276475"/>
            <a:ext cx="838200" cy="0"/>
          </a:xfrm>
          <a:prstGeom prst="straightConnector1">
            <a:avLst/>
          </a:prstGeom>
          <a:noFill/>
          <a:ln w="47625" algn="ctr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125" name="Flowchart: Delay 6"/>
          <p:cNvSpPr>
            <a:spLocks noChangeArrowheads="1"/>
          </p:cNvSpPr>
          <p:nvPr/>
        </p:nvSpPr>
        <p:spPr bwMode="auto">
          <a:xfrm rot="-3853463">
            <a:off x="1146969" y="1926432"/>
            <a:ext cx="352425" cy="992187"/>
          </a:xfrm>
          <a:prstGeom prst="flowChartDelay">
            <a:avLst/>
          </a:prstGeom>
          <a:solidFill>
            <a:srgbClr val="00B050"/>
          </a:solidFill>
          <a:ln w="50800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/>
          <a:lstStyle>
            <a:lvl1pPr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5126" name="Straight Arrow Connector 24"/>
          <p:cNvCxnSpPr>
            <a:cxnSpLocks noChangeShapeType="1"/>
          </p:cNvCxnSpPr>
          <p:nvPr/>
        </p:nvCxnSpPr>
        <p:spPr bwMode="auto">
          <a:xfrm>
            <a:off x="1703388" y="2667000"/>
            <a:ext cx="304800" cy="292100"/>
          </a:xfrm>
          <a:prstGeom prst="straightConnector1">
            <a:avLst/>
          </a:prstGeom>
          <a:noFill/>
          <a:ln w="47625" algn="ctr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0" name="Straight Connector 19"/>
          <p:cNvCxnSpPr/>
          <p:nvPr/>
        </p:nvCxnSpPr>
        <p:spPr bwMode="auto">
          <a:xfrm>
            <a:off x="381000" y="1924050"/>
            <a:ext cx="0" cy="727075"/>
          </a:xfrm>
          <a:prstGeom prst="line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 w="127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28" name="Straight Connector 32"/>
          <p:cNvCxnSpPr>
            <a:cxnSpLocks noChangeShapeType="1"/>
          </p:cNvCxnSpPr>
          <p:nvPr/>
        </p:nvCxnSpPr>
        <p:spPr bwMode="auto">
          <a:xfrm flipH="1">
            <a:off x="1846263" y="2667000"/>
            <a:ext cx="373062" cy="463550"/>
          </a:xfrm>
          <a:prstGeom prst="line">
            <a:avLst/>
          </a:prstGeom>
          <a:noFill/>
          <a:ln w="508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129" name="TextBox 23"/>
          <p:cNvSpPr txBox="1">
            <a:spLocks noChangeArrowheads="1"/>
          </p:cNvSpPr>
          <p:nvPr/>
        </p:nvSpPr>
        <p:spPr bwMode="auto">
          <a:xfrm>
            <a:off x="1568450" y="3130550"/>
            <a:ext cx="6937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altLang="en-US" sz="1400"/>
              <a:t>MW11</a:t>
            </a:r>
          </a:p>
        </p:txBody>
      </p:sp>
      <p:cxnSp>
        <p:nvCxnSpPr>
          <p:cNvPr id="5130" name="Straight Arrow Connector 37"/>
          <p:cNvCxnSpPr>
            <a:cxnSpLocks noChangeShapeType="1"/>
          </p:cNvCxnSpPr>
          <p:nvPr/>
        </p:nvCxnSpPr>
        <p:spPr bwMode="auto">
          <a:xfrm>
            <a:off x="1727200" y="2667000"/>
            <a:ext cx="377825" cy="146050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" name="TextBox 39"/>
          <p:cNvSpPr txBox="1"/>
          <p:nvPr/>
        </p:nvSpPr>
        <p:spPr>
          <a:xfrm>
            <a:off x="88900" y="2625725"/>
            <a:ext cx="752475" cy="3079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de-DE" sz="1400" dirty="0">
                <a:solidFill>
                  <a:schemeClr val="accent3">
                    <a:lumMod val="50000"/>
                  </a:schemeClr>
                </a:solidFill>
                <a:latin typeface="Arial" charset="0"/>
              </a:rPr>
              <a:t>7</a:t>
            </a:r>
            <a:r>
              <a:rPr lang="de-DE" sz="1400" dirty="0">
                <a:solidFill>
                  <a:schemeClr val="accent3">
                    <a:lumMod val="50000"/>
                  </a:schemeClr>
                </a:solidFill>
                <a:latin typeface="Symbol" panose="05050102010706020507" pitchFamily="18" charset="2"/>
              </a:rPr>
              <a:t>m</a:t>
            </a:r>
            <a:r>
              <a:rPr lang="de-DE" sz="1400" dirty="0">
                <a:solidFill>
                  <a:schemeClr val="accent3">
                    <a:lumMod val="50000"/>
                  </a:schemeClr>
                </a:solidFill>
                <a:latin typeface="Arial" charset="0"/>
              </a:rPr>
              <a:t>m </a:t>
            </a:r>
            <a:r>
              <a:rPr lang="de-DE" sz="1400" dirty="0" err="1">
                <a:solidFill>
                  <a:schemeClr val="accent3">
                    <a:lumMod val="50000"/>
                  </a:schemeClr>
                </a:solidFill>
                <a:latin typeface="Arial" charset="0"/>
              </a:rPr>
              <a:t>Ti</a:t>
            </a:r>
            <a:endParaRPr lang="de-DE" sz="1400" dirty="0">
              <a:solidFill>
                <a:schemeClr val="accent3">
                  <a:lumMod val="50000"/>
                </a:schemeClr>
              </a:solidFill>
              <a:latin typeface="Arial" charset="0"/>
            </a:endParaRPr>
          </a:p>
        </p:txBody>
      </p:sp>
      <p:cxnSp>
        <p:nvCxnSpPr>
          <p:cNvPr id="5132" name="Straight Arrow Connector 27"/>
          <p:cNvCxnSpPr>
            <a:cxnSpLocks noChangeShapeType="1"/>
          </p:cNvCxnSpPr>
          <p:nvPr/>
        </p:nvCxnSpPr>
        <p:spPr bwMode="auto">
          <a:xfrm flipV="1">
            <a:off x="381000" y="5722938"/>
            <a:ext cx="1770063" cy="19050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33" name="Straight Arrow Connector 43"/>
          <p:cNvCxnSpPr>
            <a:cxnSpLocks noChangeShapeType="1"/>
          </p:cNvCxnSpPr>
          <p:nvPr/>
        </p:nvCxnSpPr>
        <p:spPr bwMode="auto">
          <a:xfrm flipH="1" flipV="1">
            <a:off x="381000" y="4132263"/>
            <a:ext cx="9525" cy="1609725"/>
          </a:xfrm>
          <a:prstGeom prst="straightConnector1">
            <a:avLst/>
          </a:prstGeom>
          <a:noFill/>
          <a:ln w="2540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134" name="Flowchart: Delay 30"/>
          <p:cNvSpPr>
            <a:spLocks noChangeArrowheads="1"/>
          </p:cNvSpPr>
          <p:nvPr/>
        </p:nvSpPr>
        <p:spPr bwMode="auto">
          <a:xfrm rot="-5400000">
            <a:off x="172243" y="5006182"/>
            <a:ext cx="1255713" cy="215900"/>
          </a:xfrm>
          <a:prstGeom prst="flowChartDelay">
            <a:avLst/>
          </a:prstGeom>
          <a:solidFill>
            <a:srgbClr val="FFC000"/>
          </a:solidFill>
          <a:ln w="1587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/>
          <a:lstStyle>
            <a:lvl1pPr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135" name="Flowchart: Delay 46"/>
          <p:cNvSpPr>
            <a:spLocks noChangeArrowheads="1"/>
          </p:cNvSpPr>
          <p:nvPr/>
        </p:nvSpPr>
        <p:spPr bwMode="auto">
          <a:xfrm rot="-5400000">
            <a:off x="1194593" y="5285582"/>
            <a:ext cx="804863" cy="107950"/>
          </a:xfrm>
          <a:prstGeom prst="flowChartDelay">
            <a:avLst/>
          </a:prstGeom>
          <a:solidFill>
            <a:srgbClr val="FFC000"/>
          </a:solidFill>
          <a:ln w="1587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/>
          <a:lstStyle>
            <a:lvl1pPr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5136" name="Straight Connector 33"/>
          <p:cNvCxnSpPr>
            <a:cxnSpLocks noChangeShapeType="1"/>
          </p:cNvCxnSpPr>
          <p:nvPr/>
        </p:nvCxnSpPr>
        <p:spPr bwMode="auto">
          <a:xfrm>
            <a:off x="1219200" y="5684838"/>
            <a:ext cx="0" cy="111125"/>
          </a:xfrm>
          <a:prstGeom prst="line">
            <a:avLst/>
          </a:prstGeom>
          <a:noFill/>
          <a:ln w="508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137" name="TextBox 49"/>
          <p:cNvSpPr txBox="1">
            <a:spLocks noChangeArrowheads="1"/>
          </p:cNvSpPr>
          <p:nvPr/>
        </p:nvSpPr>
        <p:spPr bwMode="auto">
          <a:xfrm>
            <a:off x="76200" y="3941763"/>
            <a:ext cx="3143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altLang="en-US" sz="1400"/>
              <a:t>N</a:t>
            </a:r>
          </a:p>
        </p:txBody>
      </p:sp>
      <p:sp>
        <p:nvSpPr>
          <p:cNvPr id="5138" name="TextBox 51"/>
          <p:cNvSpPr txBox="1">
            <a:spLocks noChangeArrowheads="1"/>
          </p:cNvSpPr>
          <p:nvPr/>
        </p:nvSpPr>
        <p:spPr bwMode="auto">
          <a:xfrm>
            <a:off x="1087438" y="5764213"/>
            <a:ext cx="26193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altLang="en-US" sz="1100"/>
              <a:t>0</a:t>
            </a:r>
          </a:p>
        </p:txBody>
      </p:sp>
      <p:sp>
        <p:nvSpPr>
          <p:cNvPr id="5139" name="TextBox 52"/>
          <p:cNvSpPr txBox="1">
            <a:spLocks noChangeArrowheads="1"/>
          </p:cNvSpPr>
          <p:nvPr/>
        </p:nvSpPr>
        <p:spPr bwMode="auto">
          <a:xfrm>
            <a:off x="598488" y="4111625"/>
            <a:ext cx="4873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altLang="en-US" sz="1400"/>
              <a:t>26+</a:t>
            </a:r>
          </a:p>
        </p:txBody>
      </p:sp>
      <p:sp>
        <p:nvSpPr>
          <p:cNvPr id="5140" name="TextBox 53"/>
          <p:cNvSpPr txBox="1">
            <a:spLocks noChangeArrowheads="1"/>
          </p:cNvSpPr>
          <p:nvPr/>
        </p:nvSpPr>
        <p:spPr bwMode="auto">
          <a:xfrm>
            <a:off x="1322388" y="4616450"/>
            <a:ext cx="488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altLang="en-US" sz="1400"/>
              <a:t>25+</a:t>
            </a:r>
          </a:p>
        </p:txBody>
      </p:sp>
      <p:sp>
        <p:nvSpPr>
          <p:cNvPr id="55" name="Flowchart: Delay 54"/>
          <p:cNvSpPr>
            <a:spLocks noChangeArrowheads="1"/>
          </p:cNvSpPr>
          <p:nvPr/>
        </p:nvSpPr>
        <p:spPr bwMode="auto">
          <a:xfrm rot="-5400000">
            <a:off x="100806" y="4934744"/>
            <a:ext cx="1398588" cy="215900"/>
          </a:xfrm>
          <a:prstGeom prst="flowChartDelay">
            <a:avLst/>
          </a:prstGeom>
          <a:solidFill>
            <a:srgbClr val="FFC000"/>
          </a:solidFill>
          <a:ln w="15875" algn="ctr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/>
          <a:lstStyle>
            <a:lvl1pPr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5" name="Rectangle 34"/>
          <p:cNvSpPr>
            <a:spLocks noChangeArrowheads="1"/>
          </p:cNvSpPr>
          <p:nvPr/>
        </p:nvSpPr>
        <p:spPr bwMode="auto">
          <a:xfrm>
            <a:off x="1447800" y="4924425"/>
            <a:ext cx="363538" cy="79851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50800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90000" tIns="46800" rIns="90000" bIns="46800"/>
          <a:lstStyle>
            <a:lvl1pPr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143" name="TextBox 50"/>
          <p:cNvSpPr txBox="1">
            <a:spLocks noChangeArrowheads="1"/>
          </p:cNvSpPr>
          <p:nvPr/>
        </p:nvSpPr>
        <p:spPr bwMode="auto">
          <a:xfrm>
            <a:off x="2078038" y="5588000"/>
            <a:ext cx="2825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de-DE" altLang="en-US" sz="1400"/>
              <a:t>x</a:t>
            </a:r>
          </a:p>
        </p:txBody>
      </p:sp>
      <p:grpSp>
        <p:nvGrpSpPr>
          <p:cNvPr id="3087" name="Group 3086"/>
          <p:cNvGrpSpPr>
            <a:grpSpLocks/>
          </p:cNvGrpSpPr>
          <p:nvPr/>
        </p:nvGrpSpPr>
        <p:grpSpPr bwMode="auto">
          <a:xfrm>
            <a:off x="2368550" y="1058863"/>
            <a:ext cx="4011613" cy="5799137"/>
            <a:chOff x="2369291" y="1058330"/>
            <a:chExt cx="4010873" cy="5799669"/>
          </a:xfrm>
        </p:grpSpPr>
        <p:pic>
          <p:nvPicPr>
            <p:cNvPr id="5147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9189" y="1058330"/>
              <a:ext cx="3990975" cy="2886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1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48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69291" y="3990974"/>
              <a:ext cx="3981450" cy="2867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gradFill rotWithShape="0">
                    <a:gsLst>
                      <a:gs pos="0">
                        <a:schemeClr val="accent1"/>
                      </a:gs>
                      <a:gs pos="100000">
                        <a:schemeClr val="bg1"/>
                      </a:gs>
                    </a:gsLst>
                    <a:lin ang="0" scaled="1"/>
                  </a:gradFill>
                </a14:hiddenFill>
              </a:ext>
              <a:ext uri="{91240B29-F687-4F45-9708-019B960494DF}">
                <a14:hiddenLine xmlns:a14="http://schemas.microsoft.com/office/drawing/2010/main" w="508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49" name="Freeform 35"/>
            <p:cNvSpPr>
              <a:spLocks/>
            </p:cNvSpPr>
            <p:nvPr/>
          </p:nvSpPr>
          <p:spPr bwMode="auto">
            <a:xfrm>
              <a:off x="3048000" y="1428750"/>
              <a:ext cx="2851561" cy="2085975"/>
            </a:xfrm>
            <a:custGeom>
              <a:avLst/>
              <a:gdLst>
                <a:gd name="T0" fmla="*/ 0 w 2851561"/>
                <a:gd name="T1" fmla="*/ 0 h 2085975"/>
                <a:gd name="T2" fmla="*/ 590550 w 2851561"/>
                <a:gd name="T3" fmla="*/ 76200 h 2085975"/>
                <a:gd name="T4" fmla="*/ 1095375 w 2851561"/>
                <a:gd name="T5" fmla="*/ 371475 h 2085975"/>
                <a:gd name="T6" fmla="*/ 1638300 w 2851561"/>
                <a:gd name="T7" fmla="*/ 1019175 h 2085975"/>
                <a:gd name="T8" fmla="*/ 2190750 w 2851561"/>
                <a:gd name="T9" fmla="*/ 1600200 h 2085975"/>
                <a:gd name="T10" fmla="*/ 2714625 w 2851561"/>
                <a:gd name="T11" fmla="*/ 2038350 h 2085975"/>
                <a:gd name="T12" fmla="*/ 2847975 w 2851561"/>
                <a:gd name="T13" fmla="*/ 2076450 h 2085975"/>
                <a:gd name="T14" fmla="*/ 2800350 w 2851561"/>
                <a:gd name="T15" fmla="*/ 2085975 h 2085975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851561" h="2085975">
                  <a:moveTo>
                    <a:pt x="0" y="0"/>
                  </a:moveTo>
                  <a:cubicBezTo>
                    <a:pt x="203994" y="7144"/>
                    <a:pt x="407988" y="14288"/>
                    <a:pt x="590550" y="76200"/>
                  </a:cubicBezTo>
                  <a:cubicBezTo>
                    <a:pt x="773112" y="138112"/>
                    <a:pt x="920750" y="214313"/>
                    <a:pt x="1095375" y="371475"/>
                  </a:cubicBezTo>
                  <a:cubicBezTo>
                    <a:pt x="1270000" y="528637"/>
                    <a:pt x="1455738" y="814388"/>
                    <a:pt x="1638300" y="1019175"/>
                  </a:cubicBezTo>
                  <a:cubicBezTo>
                    <a:pt x="1820863" y="1223963"/>
                    <a:pt x="2011363" y="1430338"/>
                    <a:pt x="2190750" y="1600200"/>
                  </a:cubicBezTo>
                  <a:cubicBezTo>
                    <a:pt x="2370138" y="1770063"/>
                    <a:pt x="2605088" y="1958975"/>
                    <a:pt x="2714625" y="2038350"/>
                  </a:cubicBezTo>
                  <a:cubicBezTo>
                    <a:pt x="2824162" y="2117725"/>
                    <a:pt x="2833688" y="2068513"/>
                    <a:pt x="2847975" y="2076450"/>
                  </a:cubicBezTo>
                  <a:cubicBezTo>
                    <a:pt x="2862262" y="2084387"/>
                    <a:pt x="2831306" y="2085181"/>
                    <a:pt x="2800350" y="2085975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/>
            <a:lstStyle/>
            <a:p>
              <a:endParaRPr lang="en-US"/>
            </a:p>
          </p:txBody>
        </p:sp>
        <p:sp>
          <p:nvSpPr>
            <p:cNvPr id="5150" name="Freeform 38"/>
            <p:cNvSpPr>
              <a:spLocks/>
            </p:cNvSpPr>
            <p:nvPr/>
          </p:nvSpPr>
          <p:spPr bwMode="auto">
            <a:xfrm>
              <a:off x="3057525" y="1485900"/>
              <a:ext cx="2695575" cy="2028825"/>
            </a:xfrm>
            <a:custGeom>
              <a:avLst/>
              <a:gdLst>
                <a:gd name="T0" fmla="*/ 2695575 w 2695575"/>
                <a:gd name="T1" fmla="*/ 0 h 2028825"/>
                <a:gd name="T2" fmla="*/ 2152650 w 2695575"/>
                <a:gd name="T3" fmla="*/ 447675 h 2028825"/>
                <a:gd name="T4" fmla="*/ 1609725 w 2695575"/>
                <a:gd name="T5" fmla="*/ 1047750 h 2028825"/>
                <a:gd name="T6" fmla="*/ 1085850 w 2695575"/>
                <a:gd name="T7" fmla="*/ 1657350 h 2028825"/>
                <a:gd name="T8" fmla="*/ 542925 w 2695575"/>
                <a:gd name="T9" fmla="*/ 1943100 h 2028825"/>
                <a:gd name="T10" fmla="*/ 0 w 2695575"/>
                <a:gd name="T11" fmla="*/ 2028825 h 2028825"/>
                <a:gd name="T12" fmla="*/ 0 w 2695575"/>
                <a:gd name="T13" fmla="*/ 2028825 h 20288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695575" h="2028825">
                  <a:moveTo>
                    <a:pt x="2695575" y="0"/>
                  </a:moveTo>
                  <a:cubicBezTo>
                    <a:pt x="2514600" y="136525"/>
                    <a:pt x="2333625" y="273050"/>
                    <a:pt x="2152650" y="447675"/>
                  </a:cubicBezTo>
                  <a:cubicBezTo>
                    <a:pt x="1971675" y="622300"/>
                    <a:pt x="1787525" y="846138"/>
                    <a:pt x="1609725" y="1047750"/>
                  </a:cubicBezTo>
                  <a:cubicBezTo>
                    <a:pt x="1431925" y="1249363"/>
                    <a:pt x="1263650" y="1508125"/>
                    <a:pt x="1085850" y="1657350"/>
                  </a:cubicBezTo>
                  <a:cubicBezTo>
                    <a:pt x="908050" y="1806575"/>
                    <a:pt x="723900" y="1881188"/>
                    <a:pt x="542925" y="1943100"/>
                  </a:cubicBezTo>
                  <a:cubicBezTo>
                    <a:pt x="361950" y="2005013"/>
                    <a:pt x="0" y="2028825"/>
                    <a:pt x="0" y="2028825"/>
                  </a:cubicBezTo>
                </a:path>
              </a:pathLst>
            </a:custGeom>
            <a:noFill/>
            <a:ln w="127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/>
            <a:lstStyle/>
            <a:p>
              <a:endParaRPr lang="en-US"/>
            </a:p>
          </p:txBody>
        </p:sp>
        <p:sp>
          <p:nvSpPr>
            <p:cNvPr id="5151" name="Freeform 56"/>
            <p:cNvSpPr>
              <a:spLocks/>
            </p:cNvSpPr>
            <p:nvPr/>
          </p:nvSpPr>
          <p:spPr bwMode="auto">
            <a:xfrm>
              <a:off x="5324475" y="4349238"/>
              <a:ext cx="476638" cy="1975362"/>
            </a:xfrm>
            <a:custGeom>
              <a:avLst/>
              <a:gdLst>
                <a:gd name="T0" fmla="*/ 0 w 476638"/>
                <a:gd name="T1" fmla="*/ 1975362 h 1975362"/>
                <a:gd name="T2" fmla="*/ 104775 w 476638"/>
                <a:gd name="T3" fmla="*/ 1765812 h 1975362"/>
                <a:gd name="T4" fmla="*/ 238125 w 476638"/>
                <a:gd name="T5" fmla="*/ 1175262 h 1975362"/>
                <a:gd name="T6" fmla="*/ 333375 w 476638"/>
                <a:gd name="T7" fmla="*/ 613287 h 1975362"/>
                <a:gd name="T8" fmla="*/ 457200 w 476638"/>
                <a:gd name="T9" fmla="*/ 32262 h 1975362"/>
                <a:gd name="T10" fmla="*/ 476250 w 476638"/>
                <a:gd name="T11" fmla="*/ 70362 h 197536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476638" h="1975362">
                  <a:moveTo>
                    <a:pt x="0" y="1975362"/>
                  </a:moveTo>
                  <a:cubicBezTo>
                    <a:pt x="32544" y="1937262"/>
                    <a:pt x="65088" y="1899162"/>
                    <a:pt x="104775" y="1765812"/>
                  </a:cubicBezTo>
                  <a:cubicBezTo>
                    <a:pt x="144462" y="1632462"/>
                    <a:pt x="200025" y="1367349"/>
                    <a:pt x="238125" y="1175262"/>
                  </a:cubicBezTo>
                  <a:cubicBezTo>
                    <a:pt x="276225" y="983175"/>
                    <a:pt x="296863" y="803787"/>
                    <a:pt x="333375" y="613287"/>
                  </a:cubicBezTo>
                  <a:cubicBezTo>
                    <a:pt x="369888" y="422787"/>
                    <a:pt x="433388" y="122749"/>
                    <a:pt x="457200" y="32262"/>
                  </a:cubicBezTo>
                  <a:cubicBezTo>
                    <a:pt x="481012" y="-58225"/>
                    <a:pt x="476250" y="70362"/>
                    <a:pt x="476250" y="70362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/>
            <a:lstStyle/>
            <a:p>
              <a:endParaRPr lang="en-US"/>
            </a:p>
          </p:txBody>
        </p:sp>
        <p:sp>
          <p:nvSpPr>
            <p:cNvPr id="5152" name="Freeform 60"/>
            <p:cNvSpPr>
              <a:spLocks/>
            </p:cNvSpPr>
            <p:nvPr/>
          </p:nvSpPr>
          <p:spPr bwMode="auto">
            <a:xfrm>
              <a:off x="5314950" y="4429125"/>
              <a:ext cx="476250" cy="1943100"/>
            </a:xfrm>
            <a:custGeom>
              <a:avLst/>
              <a:gdLst>
                <a:gd name="T0" fmla="*/ 0 w 476250"/>
                <a:gd name="T1" fmla="*/ 0 h 1943100"/>
                <a:gd name="T2" fmla="*/ 95250 w 476250"/>
                <a:gd name="T3" fmla="*/ 209550 h 1943100"/>
                <a:gd name="T4" fmla="*/ 247650 w 476250"/>
                <a:gd name="T5" fmla="*/ 800100 h 1943100"/>
                <a:gd name="T6" fmla="*/ 323850 w 476250"/>
                <a:gd name="T7" fmla="*/ 1362075 h 1943100"/>
                <a:gd name="T8" fmla="*/ 476250 w 476250"/>
                <a:gd name="T9" fmla="*/ 1943100 h 194310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76250" h="1943100">
                  <a:moveTo>
                    <a:pt x="0" y="0"/>
                  </a:moveTo>
                  <a:cubicBezTo>
                    <a:pt x="26987" y="38100"/>
                    <a:pt x="53975" y="76200"/>
                    <a:pt x="95250" y="209550"/>
                  </a:cubicBezTo>
                  <a:cubicBezTo>
                    <a:pt x="136525" y="342900"/>
                    <a:pt x="209550" y="608013"/>
                    <a:pt x="247650" y="800100"/>
                  </a:cubicBezTo>
                  <a:cubicBezTo>
                    <a:pt x="285750" y="992187"/>
                    <a:pt x="285750" y="1171575"/>
                    <a:pt x="323850" y="1362075"/>
                  </a:cubicBezTo>
                  <a:cubicBezTo>
                    <a:pt x="361950" y="1552575"/>
                    <a:pt x="419100" y="1747837"/>
                    <a:pt x="476250" y="1943100"/>
                  </a:cubicBezTo>
                </a:path>
              </a:pathLst>
            </a:custGeom>
            <a:noFill/>
            <a:ln w="127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/>
            <a:lstStyle/>
            <a:p>
              <a:endParaRPr lang="en-US"/>
            </a:p>
          </p:txBody>
        </p:sp>
        <p:sp>
          <p:nvSpPr>
            <p:cNvPr id="5153" name="Freeform 61"/>
            <p:cNvSpPr>
              <a:spLocks/>
            </p:cNvSpPr>
            <p:nvPr/>
          </p:nvSpPr>
          <p:spPr bwMode="auto">
            <a:xfrm>
              <a:off x="3019425" y="4429125"/>
              <a:ext cx="476250" cy="2009775"/>
            </a:xfrm>
            <a:custGeom>
              <a:avLst/>
              <a:gdLst>
                <a:gd name="T0" fmla="*/ 0 w 476250"/>
                <a:gd name="T1" fmla="*/ 0 h 2009775"/>
                <a:gd name="T2" fmla="*/ 228600 w 476250"/>
                <a:gd name="T3" fmla="*/ 1200150 h 2009775"/>
                <a:gd name="T4" fmla="*/ 476250 w 476250"/>
                <a:gd name="T5" fmla="*/ 2009775 h 200977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76250" h="2009775">
                  <a:moveTo>
                    <a:pt x="0" y="0"/>
                  </a:moveTo>
                  <a:cubicBezTo>
                    <a:pt x="74612" y="432594"/>
                    <a:pt x="149225" y="865188"/>
                    <a:pt x="228600" y="1200150"/>
                  </a:cubicBezTo>
                  <a:cubicBezTo>
                    <a:pt x="307975" y="1535112"/>
                    <a:pt x="392112" y="1772443"/>
                    <a:pt x="476250" y="2009775"/>
                  </a:cubicBezTo>
                </a:path>
              </a:pathLst>
            </a:custGeom>
            <a:noFill/>
            <a:ln w="127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/>
            <a:lstStyle/>
            <a:p>
              <a:endParaRPr lang="en-US"/>
            </a:p>
          </p:txBody>
        </p:sp>
        <p:sp>
          <p:nvSpPr>
            <p:cNvPr id="5154" name="Freeform 62"/>
            <p:cNvSpPr>
              <a:spLocks/>
            </p:cNvSpPr>
            <p:nvPr/>
          </p:nvSpPr>
          <p:spPr bwMode="auto">
            <a:xfrm>
              <a:off x="3019425" y="4343400"/>
              <a:ext cx="457200" cy="1990725"/>
            </a:xfrm>
            <a:custGeom>
              <a:avLst/>
              <a:gdLst>
                <a:gd name="T0" fmla="*/ 457200 w 457200"/>
                <a:gd name="T1" fmla="*/ 0 h 1990725"/>
                <a:gd name="T2" fmla="*/ 228600 w 457200"/>
                <a:gd name="T3" fmla="*/ 809625 h 1990725"/>
                <a:gd name="T4" fmla="*/ 0 w 457200"/>
                <a:gd name="T5" fmla="*/ 1990725 h 1990725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57200" h="1990725">
                  <a:moveTo>
                    <a:pt x="457200" y="0"/>
                  </a:moveTo>
                  <a:cubicBezTo>
                    <a:pt x="381000" y="238919"/>
                    <a:pt x="304800" y="477838"/>
                    <a:pt x="228600" y="809625"/>
                  </a:cubicBezTo>
                  <a:cubicBezTo>
                    <a:pt x="152400" y="1141412"/>
                    <a:pt x="76200" y="1566068"/>
                    <a:pt x="0" y="1990725"/>
                  </a:cubicBezTo>
                </a:path>
              </a:pathLst>
            </a:custGeom>
            <a:noFill/>
            <a:ln w="12700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/>
            <a:lstStyle/>
            <a:p>
              <a:endParaRPr lang="en-US"/>
            </a:p>
          </p:txBody>
        </p:sp>
        <p:cxnSp>
          <p:nvCxnSpPr>
            <p:cNvPr id="5155" name="Straight Connector 3075"/>
            <p:cNvCxnSpPr>
              <a:cxnSpLocks noChangeShapeType="1"/>
            </p:cNvCxnSpPr>
            <p:nvPr/>
          </p:nvCxnSpPr>
          <p:spPr bwMode="auto">
            <a:xfrm>
              <a:off x="3495675" y="4343400"/>
              <a:ext cx="1752600" cy="5838"/>
            </a:xfrm>
            <a:prstGeom prst="line">
              <a:avLst/>
            </a:prstGeom>
            <a:noFill/>
            <a:ln w="12700" algn="ctr">
              <a:solidFill>
                <a:srgbClr val="0070C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5156" name="Straight Connector 77"/>
            <p:cNvCxnSpPr>
              <a:cxnSpLocks noChangeShapeType="1"/>
            </p:cNvCxnSpPr>
            <p:nvPr/>
          </p:nvCxnSpPr>
          <p:spPr bwMode="auto">
            <a:xfrm>
              <a:off x="3508376" y="6429375"/>
              <a:ext cx="1752600" cy="5838"/>
            </a:xfrm>
            <a:prstGeom prst="line">
              <a:avLst/>
            </a:prstGeom>
            <a:noFill/>
            <a:ln w="127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5145" name="Straight Connector 3085"/>
          <p:cNvCxnSpPr>
            <a:cxnSpLocks noChangeShapeType="1"/>
          </p:cNvCxnSpPr>
          <p:nvPr/>
        </p:nvCxnSpPr>
        <p:spPr bwMode="auto">
          <a:xfrm>
            <a:off x="381000" y="1943100"/>
            <a:ext cx="0" cy="239713"/>
          </a:xfrm>
          <a:prstGeom prst="line">
            <a:avLst/>
          </a:prstGeom>
          <a:noFill/>
          <a:ln w="508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3" name="Straight Connector 82"/>
          <p:cNvCxnSpPr>
            <a:cxnSpLocks noChangeShapeType="1"/>
          </p:cNvCxnSpPr>
          <p:nvPr/>
        </p:nvCxnSpPr>
        <p:spPr bwMode="auto">
          <a:xfrm>
            <a:off x="381000" y="2097088"/>
            <a:ext cx="0" cy="239712"/>
          </a:xfrm>
          <a:prstGeom prst="line">
            <a:avLst/>
          </a:prstGeom>
          <a:noFill/>
          <a:ln w="50800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900834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3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2386" name="Rectangle 2"/>
          <p:cNvSpPr>
            <a:spLocks noGrp="1" noChangeArrowheads="1"/>
          </p:cNvSpPr>
          <p:nvPr>
            <p:ph type="title"/>
          </p:nvPr>
        </p:nvSpPr>
        <p:spPr>
          <a:xfrm>
            <a:off x="815975" y="206375"/>
            <a:ext cx="7561263" cy="7191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38100" cmpd="sng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sz="3200"/>
              <a:t>Production Cross sections</a:t>
            </a:r>
            <a:endParaRPr lang="en-US" altLang="en-US" sz="2400" b="0"/>
          </a:p>
        </p:txBody>
      </p:sp>
      <p:pic>
        <p:nvPicPr>
          <p:cNvPr id="10" name="Picture 5" descr="http://inspirehep.net/record/829325/files/figure13_2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69" r="48721" b="25340"/>
          <a:stretch/>
        </p:blipFill>
        <p:spPr bwMode="auto">
          <a:xfrm>
            <a:off x="6581" y="3733891"/>
            <a:ext cx="3284504" cy="1142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-31483" y="3324225"/>
            <a:ext cx="2826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Projectile fragmentation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1309957"/>
            <a:ext cx="20313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70C0"/>
                </a:solidFill>
              </a:rPr>
              <a:t>Projectile fission</a:t>
            </a:r>
            <a:endParaRPr lang="en-US" sz="1800" dirty="0">
              <a:solidFill>
                <a:srgbClr val="0070C0"/>
              </a:solidFill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519"/>
          <a:stretch/>
        </p:blipFill>
        <p:spPr bwMode="auto">
          <a:xfrm>
            <a:off x="139091" y="1680905"/>
            <a:ext cx="3209635" cy="1438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88208" y="4618941"/>
            <a:ext cx="6429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T</a:t>
            </a:r>
            <a:r>
              <a:rPr lang="en-US" sz="1200" dirty="0" smtClean="0"/>
              <a:t>arget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-51402" y="3621732"/>
            <a:ext cx="12811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Projectile </a:t>
            </a:r>
            <a:r>
              <a:rPr lang="en-US" sz="1200" baseline="30000" dirty="0" smtClean="0"/>
              <a:t>129</a:t>
            </a:r>
            <a:r>
              <a:rPr lang="en-US" sz="1200" dirty="0" smtClean="0"/>
              <a:t>Xe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2240623" y="3631497"/>
            <a:ext cx="127951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Main Fragment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311260" y="2400306"/>
            <a:ext cx="4683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aseline="30000" dirty="0" smtClean="0"/>
              <a:t>238</a:t>
            </a:r>
            <a:r>
              <a:rPr lang="en-US" sz="1200" dirty="0" smtClean="0"/>
              <a:t>U</a:t>
            </a:r>
            <a:endParaRPr lang="en-US" sz="12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4660" y="1494623"/>
            <a:ext cx="5289339" cy="5206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 bwMode="auto">
          <a:xfrm>
            <a:off x="3733800" y="6248400"/>
            <a:ext cx="314325" cy="542925"/>
          </a:xfrm>
          <a:prstGeom prst="rect">
            <a:avLst/>
          </a:prstGeom>
          <a:solidFill>
            <a:schemeClr val="bg1"/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156823">
            <a:off x="811204" y="5194023"/>
            <a:ext cx="2012123" cy="1815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23"/>
          <p:cNvSpPr/>
          <p:nvPr/>
        </p:nvSpPr>
        <p:spPr bwMode="auto">
          <a:xfrm>
            <a:off x="877293" y="4996072"/>
            <a:ext cx="1471561" cy="542925"/>
          </a:xfrm>
          <a:prstGeom prst="rect">
            <a:avLst/>
          </a:prstGeom>
          <a:solidFill>
            <a:schemeClr val="bg1"/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5" name="Rectangle 24"/>
          <p:cNvSpPr/>
          <p:nvPr/>
        </p:nvSpPr>
        <p:spPr bwMode="auto">
          <a:xfrm>
            <a:off x="1743909" y="5196127"/>
            <a:ext cx="735780" cy="542925"/>
          </a:xfrm>
          <a:prstGeom prst="rect">
            <a:avLst/>
          </a:prstGeom>
          <a:solidFill>
            <a:schemeClr val="bg1"/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581" y="5124630"/>
            <a:ext cx="38555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</a:rPr>
              <a:t>Fusion (only at lower velocity)</a:t>
            </a:r>
            <a:endParaRPr lang="en-US" sz="2000" dirty="0">
              <a:solidFill>
                <a:srgbClr val="00B05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2948041" y="4231590"/>
            <a:ext cx="78581" cy="77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2716351" y="4309219"/>
            <a:ext cx="78581" cy="77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67783" y="1181160"/>
            <a:ext cx="42949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T</a:t>
            </a:r>
            <a:r>
              <a:rPr lang="en-US" sz="2000" dirty="0" smtClean="0"/>
              <a:t>in isotopes by different methods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257387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5506" name="Rectangle 2"/>
          <p:cNvSpPr>
            <a:spLocks noChangeArrowheads="1"/>
          </p:cNvSpPr>
          <p:nvPr/>
        </p:nvSpPr>
        <p:spPr bwMode="auto">
          <a:xfrm>
            <a:off x="1230313" y="7889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FFFF00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1045507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-1"/>
            <a:ext cx="8972550" cy="118737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50800" cap="flat" cmpd="sng">
                <a:solidFill>
                  <a:srgbClr val="FF0000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/>
          <a:lstStyle/>
          <a:p>
            <a:r>
              <a:rPr lang="en-US" altLang="en-US" dirty="0" smtClean="0"/>
              <a:t>FAIR</a:t>
            </a:r>
            <a:br>
              <a:rPr lang="en-US" altLang="en-US" dirty="0" smtClean="0"/>
            </a:br>
            <a:r>
              <a:rPr lang="en-US" altLang="en-US" sz="2000" dirty="0"/>
              <a:t>F</a:t>
            </a:r>
            <a:r>
              <a:rPr lang="en-US" altLang="en-US" sz="2000" dirty="0" smtClean="0"/>
              <a:t>acility for Antiproton and Ion Research</a:t>
            </a:r>
            <a:endParaRPr lang="en-US" altLang="en-US" sz="2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1826" y="1187371"/>
            <a:ext cx="6540973" cy="5670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076575"/>
            <a:ext cx="6804444" cy="3781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 bwMode="auto">
          <a:xfrm>
            <a:off x="2705100" y="1847850"/>
            <a:ext cx="819150" cy="460206"/>
          </a:xfrm>
          <a:prstGeom prst="rect">
            <a:avLst/>
          </a:prstGeom>
          <a:solidFill>
            <a:schemeClr val="bg1"/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1" y="1263818"/>
            <a:ext cx="396954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0.4-2.7 GeV/u U</a:t>
            </a:r>
            <a:r>
              <a:rPr lang="en-US" sz="2000" baseline="30000" dirty="0" smtClean="0"/>
              <a:t>28+</a:t>
            </a:r>
            <a:r>
              <a:rPr lang="en-US" sz="2000" dirty="0" smtClean="0"/>
              <a:t>, 5x10</a:t>
            </a:r>
            <a:r>
              <a:rPr lang="en-US" sz="2000" baseline="30000" dirty="0" smtClean="0"/>
              <a:t>11</a:t>
            </a:r>
            <a:r>
              <a:rPr lang="en-US" sz="2000" dirty="0" smtClean="0"/>
              <a:t>/pulse</a:t>
            </a:r>
          </a:p>
          <a:p>
            <a:r>
              <a:rPr lang="en-US" sz="2000" dirty="0" smtClean="0"/>
              <a:t>11 GeV/u Au</a:t>
            </a:r>
            <a:r>
              <a:rPr lang="en-US" sz="2000" baseline="30000" dirty="0" smtClean="0"/>
              <a:t>79+</a:t>
            </a:r>
            <a:r>
              <a:rPr lang="en-US" sz="2000" dirty="0" smtClean="0"/>
              <a:t>, 10</a:t>
            </a:r>
            <a:r>
              <a:rPr lang="en-US" sz="2000" baseline="30000" dirty="0" smtClean="0"/>
              <a:t>10</a:t>
            </a:r>
            <a:r>
              <a:rPr lang="en-US" sz="2000" dirty="0" smtClean="0"/>
              <a:t>/pulse</a:t>
            </a:r>
          </a:p>
          <a:p>
            <a:r>
              <a:rPr lang="en-US" sz="2000" dirty="0" smtClean="0"/>
              <a:t>28 GeV protons, </a:t>
            </a:r>
            <a:r>
              <a:rPr lang="en-US" sz="2000" dirty="0"/>
              <a:t>2</a:t>
            </a:r>
            <a:r>
              <a:rPr lang="en-US" sz="2000" dirty="0" smtClean="0"/>
              <a:t>x10</a:t>
            </a:r>
            <a:r>
              <a:rPr lang="en-US" sz="2000" baseline="30000" dirty="0" smtClean="0"/>
              <a:t>13</a:t>
            </a:r>
            <a:r>
              <a:rPr lang="en-US" sz="2000" dirty="0" smtClean="0"/>
              <a:t>/pulse</a:t>
            </a:r>
            <a:endParaRPr lang="en-US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5005139" y="6590830"/>
            <a:ext cx="20840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0" dirty="0" smtClean="0">
                <a:solidFill>
                  <a:srgbClr val="FFFF00"/>
                </a:solidFill>
              </a:rPr>
              <a:t>Darmstadt May 2019</a:t>
            </a:r>
            <a:endParaRPr lang="en-US" sz="1400" b="0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2253942"/>
            <a:ext cx="29017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fast or slow extraction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5595097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7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303213"/>
            <a:ext cx="7772400" cy="587375"/>
          </a:xfrm>
        </p:spPr>
        <p:txBody>
          <a:bodyPr/>
          <a:lstStyle/>
          <a:p>
            <a:r>
              <a:rPr lang="en-GB" altLang="en-US" dirty="0" smtClean="0"/>
              <a:t>Beam Comparison</a:t>
            </a:r>
            <a:endParaRPr lang="en-GB" alt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3522967"/>
              </p:ext>
            </p:extLst>
          </p:nvPr>
        </p:nvGraphicFramePr>
        <p:xfrm>
          <a:off x="285750" y="3081278"/>
          <a:ext cx="8639176" cy="29931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537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43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673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48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276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7078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209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11327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err="1">
                          <a:effectLst/>
                        </a:rPr>
                        <a:t>HiRadMat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err="1">
                          <a:effectLst/>
                        </a:rPr>
                        <a:t>HiRadMat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smtClean="0">
                          <a:effectLst/>
                        </a:rPr>
                        <a:t>FAIR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GSI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>
                          <a:effectLst/>
                        </a:rPr>
                        <a:t>GSI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7252"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protons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 err="1" smtClean="0">
                          <a:effectLst/>
                        </a:rPr>
                        <a:t>Pb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U</a:t>
                      </a:r>
                      <a:r>
                        <a:rPr lang="en-US" sz="1600" u="none" strike="noStrike" baseline="30000" dirty="0">
                          <a:effectLst/>
                        </a:rPr>
                        <a:t>28+</a:t>
                      </a:r>
                      <a:r>
                        <a:rPr lang="en-US" sz="1600" u="none" strike="noStrike" dirty="0">
                          <a:effectLst/>
                        </a:rPr>
                        <a:t>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U</a:t>
                      </a:r>
                      <a:r>
                        <a:rPr lang="en-US" sz="1600" u="none" strike="noStrike" baseline="30000" dirty="0">
                          <a:effectLst/>
                        </a:rPr>
                        <a:t>28+</a:t>
                      </a:r>
                      <a:r>
                        <a:rPr lang="en-US" sz="1600" u="none" strike="noStrike" dirty="0">
                          <a:effectLst/>
                        </a:rPr>
                        <a:t>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</a:rPr>
                        <a:t>U</a:t>
                      </a:r>
                      <a:r>
                        <a:rPr lang="en-US" sz="1600" u="none" strike="noStrike" baseline="30000" dirty="0">
                          <a:effectLst/>
                        </a:rPr>
                        <a:t>73+</a:t>
                      </a:r>
                      <a:r>
                        <a:rPr lang="en-US" sz="1600" u="none" strike="noStrike" dirty="0">
                          <a:effectLst/>
                        </a:rPr>
                        <a:t>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>
                          <a:effectLst/>
                        </a:rPr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830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</a:rPr>
                        <a:t>E / m </a:t>
                      </a:r>
                      <a:r>
                        <a:rPr lang="en-US" sz="1600" u="none" strike="noStrike" dirty="0">
                          <a:effectLst/>
                        </a:rPr>
                        <a:t>=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437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173.5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1.5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0.125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1.0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  GeV/u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7252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err="1">
                          <a:effectLst/>
                        </a:rPr>
                        <a:t>dE</a:t>
                      </a:r>
                      <a:r>
                        <a:rPr lang="en-US" sz="1600" u="none" strike="noStrike" dirty="0">
                          <a:effectLst/>
                        </a:rPr>
                        <a:t>/</a:t>
                      </a:r>
                      <a:r>
                        <a:rPr lang="en-US" sz="1600" u="none" strike="noStrike" dirty="0" err="1">
                          <a:effectLst/>
                        </a:rPr>
                        <a:t>d</a:t>
                      </a:r>
                      <a:r>
                        <a:rPr lang="en-US" sz="1600" u="none" strike="noStrike" dirty="0" err="1">
                          <a:effectLst/>
                          <a:latin typeface="Symbol" panose="05050102010706020507" pitchFamily="18" charset="2"/>
                        </a:rPr>
                        <a:t>r</a:t>
                      </a:r>
                      <a:r>
                        <a:rPr lang="en-US" sz="1600" u="none" strike="noStrike" dirty="0" err="1">
                          <a:effectLst/>
                        </a:rPr>
                        <a:t>x</a:t>
                      </a:r>
                      <a:r>
                        <a:rPr lang="en-US" sz="1600" u="none" strike="noStrike" dirty="0">
                          <a:effectLst/>
                        </a:rPr>
                        <a:t> =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0.00211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</a:rPr>
                        <a:t>12.8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</a:rPr>
                        <a:t>13.8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</a:rPr>
                        <a:t>~35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</a:rPr>
                        <a:t>14.5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  GeV</a:t>
                      </a:r>
                      <a:r>
                        <a:rPr lang="en-US" sz="1600" u="none" strike="noStrike" dirty="0">
                          <a:effectLst/>
                        </a:rPr>
                        <a:t>/(</a:t>
                      </a:r>
                      <a:r>
                        <a:rPr lang="en-US" sz="1600" u="none" strike="noStrike" dirty="0" smtClean="0">
                          <a:effectLst/>
                        </a:rPr>
                        <a:t>g/cm</a:t>
                      </a:r>
                      <a:r>
                        <a:rPr lang="en-US" sz="1600" u="none" strike="noStrike" baseline="30000" dirty="0" smtClean="0">
                          <a:effectLst/>
                        </a:rPr>
                        <a:t>2</a:t>
                      </a:r>
                      <a:r>
                        <a:rPr lang="en-US" sz="1600" u="none" strike="noStrike" dirty="0">
                          <a:effectLst/>
                        </a:rPr>
                        <a:t>)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7252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err="1" smtClean="0">
                          <a:effectLst/>
                        </a:rPr>
                        <a:t>dE</a:t>
                      </a:r>
                      <a:r>
                        <a:rPr lang="en-US" sz="1600" u="none" strike="noStrike" dirty="0" smtClean="0">
                          <a:effectLst/>
                        </a:rPr>
                        <a:t>/</a:t>
                      </a:r>
                      <a:r>
                        <a:rPr lang="en-US" sz="1600" u="none" strike="noStrike" dirty="0" err="1" smtClean="0">
                          <a:effectLst/>
                        </a:rPr>
                        <a:t>dm</a:t>
                      </a:r>
                      <a:r>
                        <a:rPr lang="en-US" sz="1600" u="none" strike="noStrike" baseline="-25000" dirty="0" err="1" smtClean="0">
                          <a:effectLst/>
                        </a:rPr>
                        <a:t>ion</a:t>
                      </a:r>
                      <a:r>
                        <a:rPr lang="en-US" sz="1600" u="none" strike="noStrike" dirty="0" smtClean="0">
                          <a:effectLst/>
                        </a:rPr>
                        <a:t> </a:t>
                      </a:r>
                      <a:r>
                        <a:rPr lang="en-US" sz="1600" u="none" strike="noStrike" dirty="0">
                          <a:effectLst/>
                        </a:rPr>
                        <a:t>=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solidFill>
                            <a:schemeClr val="tx1"/>
                          </a:solidFill>
                          <a:effectLst/>
                        </a:rPr>
                        <a:t>~0.94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</a:rPr>
                        <a:t>817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</a:rPr>
                        <a:t>878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</a:rPr>
                        <a:t>2228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</a:rPr>
                        <a:t>922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  GeV/g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7252">
                <a:tc>
                  <a:txBody>
                    <a:bodyPr/>
                    <a:lstStyle/>
                    <a:p>
                      <a:pPr algn="r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7252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</a:rPr>
                        <a:t>N / bunch </a:t>
                      </a:r>
                      <a:r>
                        <a:rPr lang="en-US" sz="1600" u="none" strike="noStrike" dirty="0">
                          <a:effectLst/>
                        </a:rPr>
                        <a:t>=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</a:rPr>
                        <a:t>1.5e11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</a:rPr>
                        <a:t>5e7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</a:rPr>
                        <a:t>5e11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</a:rPr>
                        <a:t>2e10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</a:rPr>
                        <a:t>2.5e9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7252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bunches =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288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52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7252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dE/dm =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~26.0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0.34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70.3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7.1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0.37</a:t>
                      </a:r>
                      <a:endParaRPr lang="en-US" sz="1600" b="0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  kJ/g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0035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pulse length </a:t>
                      </a:r>
                      <a:r>
                        <a:rPr lang="en-US" sz="1600" u="none" strike="noStrike" dirty="0">
                          <a:effectLst/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sz="1600" u="none" strike="noStrike" dirty="0">
                          <a:effectLst/>
                        </a:rPr>
                        <a:t>t =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7.2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5.2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</a:rPr>
                        <a:t>0.09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0.4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  </a:t>
                      </a:r>
                      <a:r>
                        <a:rPr lang="en-US" sz="1600" u="none" strike="noStrike" dirty="0" err="1" smtClean="0">
                          <a:effectLst/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sz="1600" u="none" strike="noStrike" dirty="0" err="1" smtClean="0">
                          <a:effectLst/>
                        </a:rPr>
                        <a:t>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7252"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sz="1600" u="none" strike="noStrike" dirty="0">
                          <a:effectLst/>
                        </a:rPr>
                        <a:t>s = c </a:t>
                      </a:r>
                      <a:r>
                        <a:rPr lang="en-US" sz="1600" u="none" strike="noStrike" dirty="0">
                          <a:effectLst/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sz="1600" u="none" strike="noStrike" dirty="0">
                          <a:effectLst/>
                        </a:rPr>
                        <a:t>t =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</a:rPr>
                        <a:t>27.4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19.8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 smtClean="0">
                          <a:effectLst/>
                        </a:rPr>
                        <a:t>0.34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>
                          <a:effectLst/>
                        </a:rPr>
                        <a:t>1.52</a:t>
                      </a:r>
                      <a:endParaRPr lang="en-US" sz="16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u="none" strike="noStrike" dirty="0">
                          <a:effectLst/>
                        </a:rPr>
                        <a:t>0.38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u="none" strike="noStrike" dirty="0" smtClean="0">
                          <a:effectLst/>
                        </a:rPr>
                        <a:t>  mm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cxnSp>
        <p:nvCxnSpPr>
          <p:cNvPr id="4" name="Straight Connector 3"/>
          <p:cNvCxnSpPr/>
          <p:nvPr/>
        </p:nvCxnSpPr>
        <p:spPr bwMode="auto">
          <a:xfrm>
            <a:off x="285750" y="3744575"/>
            <a:ext cx="8334375" cy="9525"/>
          </a:xfrm>
          <a:prstGeom prst="line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 w="254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" name="TextBox 8"/>
          <p:cNvSpPr txBox="1"/>
          <p:nvPr/>
        </p:nvSpPr>
        <p:spPr>
          <a:xfrm>
            <a:off x="1644401" y="6205418"/>
            <a:ext cx="16017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* incl. build-up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09646" y="5188684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*</a:t>
            </a: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704368" y="2103019"/>
            <a:ext cx="5083508" cy="466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5000"/>
              </a:lnSpc>
            </a:pPr>
            <a:r>
              <a:rPr lang="en-US" altLang="en-US" sz="1800" dirty="0" smtClean="0"/>
              <a:t>GSI / FAIR beams only one bunch per pulse.</a:t>
            </a:r>
            <a:endParaRPr lang="de-DE" altLang="en-US" sz="1800" dirty="0"/>
          </a:p>
        </p:txBody>
      </p:sp>
      <p:sp>
        <p:nvSpPr>
          <p:cNvPr id="14" name="TextBox 13"/>
          <p:cNvSpPr txBox="1"/>
          <p:nvPr/>
        </p:nvSpPr>
        <p:spPr>
          <a:xfrm>
            <a:off x="2799892" y="4169509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*</a:t>
            </a:r>
            <a:endParaRPr lang="en-US" sz="18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2731" y="1392028"/>
            <a:ext cx="1936470" cy="146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615701" y="1155701"/>
            <a:ext cx="6697667" cy="840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lnSpc>
                <a:spcPct val="135000"/>
              </a:lnSpc>
            </a:pPr>
            <a:r>
              <a:rPr lang="en-US" altLang="en-US" sz="1800" dirty="0" smtClean="0"/>
              <a:t>Energy deposition in copper for </a:t>
            </a:r>
            <a:r>
              <a:rPr lang="en-US" altLang="en-US" sz="1800" dirty="0" err="1" smtClean="0">
                <a:latin typeface="Symbol" panose="05050102010706020507" pitchFamily="18" charset="2"/>
              </a:rPr>
              <a:t>s</a:t>
            </a:r>
            <a:r>
              <a:rPr lang="en-US" altLang="en-US" sz="1800" baseline="-25000" dirty="0" err="1" smtClean="0">
                <a:latin typeface="+mj-lt"/>
              </a:rPr>
              <a:t>x</a:t>
            </a:r>
            <a:r>
              <a:rPr lang="en-US" altLang="en-US" sz="1800" dirty="0" smtClean="0">
                <a:latin typeface="+mj-lt"/>
              </a:rPr>
              <a:t>=</a:t>
            </a:r>
            <a:r>
              <a:rPr lang="en-US" altLang="en-US" sz="1800" dirty="0" smtClean="0">
                <a:latin typeface="Symbol" panose="05050102010706020507" pitchFamily="18" charset="2"/>
              </a:rPr>
              <a:t> </a:t>
            </a:r>
            <a:r>
              <a:rPr lang="en-US" altLang="en-US" sz="1800" dirty="0" err="1" smtClean="0">
                <a:latin typeface="Symbol" panose="05050102010706020507" pitchFamily="18" charset="2"/>
              </a:rPr>
              <a:t>s</a:t>
            </a:r>
            <a:r>
              <a:rPr lang="en-US" altLang="en-US" sz="1800" baseline="-25000" dirty="0" err="1" smtClean="0"/>
              <a:t>y</a:t>
            </a:r>
            <a:r>
              <a:rPr lang="en-US" altLang="en-US" sz="1800" dirty="0" smtClean="0"/>
              <a:t> = 0.5 mm beam spot.</a:t>
            </a:r>
          </a:p>
          <a:p>
            <a:pPr>
              <a:lnSpc>
                <a:spcPct val="135000"/>
              </a:lnSpc>
            </a:pPr>
            <a:r>
              <a:rPr lang="en-US" altLang="en-US" sz="1800" dirty="0" smtClean="0"/>
              <a:t>In peak of 2-dim Gaussian: </a:t>
            </a:r>
            <a:r>
              <a:rPr lang="en-US" altLang="en-US" sz="1800" dirty="0" err="1" smtClean="0"/>
              <a:t>dE</a:t>
            </a:r>
            <a:r>
              <a:rPr lang="en-US" altLang="en-US" sz="1800" dirty="0" smtClean="0"/>
              <a:t>/</a:t>
            </a:r>
            <a:r>
              <a:rPr lang="en-US" altLang="en-US" sz="1800" dirty="0" err="1" smtClean="0"/>
              <a:t>dm</a:t>
            </a:r>
            <a:r>
              <a:rPr lang="en-US" altLang="en-US" sz="1800" baseline="-25000" dirty="0" err="1" smtClean="0"/>
              <a:t>ion</a:t>
            </a:r>
            <a:r>
              <a:rPr lang="en-US" altLang="en-US" sz="1800" dirty="0" smtClean="0"/>
              <a:t> = 1 / (2</a:t>
            </a:r>
            <a:r>
              <a:rPr lang="en-US" altLang="en-US" sz="1800" dirty="0" smtClean="0">
                <a:latin typeface="Symbol" panose="05050102010706020507" pitchFamily="18" charset="2"/>
              </a:rPr>
              <a:t>p</a:t>
            </a:r>
            <a:r>
              <a:rPr lang="en-US" altLang="en-US" sz="1800" dirty="0" smtClean="0"/>
              <a:t> </a:t>
            </a:r>
            <a:r>
              <a:rPr lang="en-US" altLang="en-US" sz="1800" dirty="0" smtClean="0">
                <a:latin typeface="Symbol" panose="05050102010706020507" pitchFamily="18" charset="2"/>
              </a:rPr>
              <a:t>s</a:t>
            </a:r>
            <a:r>
              <a:rPr lang="en-US" altLang="en-US" sz="1800" baseline="30000" dirty="0" smtClean="0">
                <a:latin typeface="+mj-lt"/>
              </a:rPr>
              <a:t>2</a:t>
            </a:r>
            <a:r>
              <a:rPr lang="en-US" altLang="en-US" sz="1800" dirty="0" smtClean="0"/>
              <a:t>)   * </a:t>
            </a:r>
            <a:r>
              <a:rPr lang="en-US" altLang="en-US" sz="1800" dirty="0" err="1" smtClean="0"/>
              <a:t>dE</a:t>
            </a:r>
            <a:r>
              <a:rPr lang="en-US" altLang="en-US" sz="1800" dirty="0" smtClean="0"/>
              <a:t>/</a:t>
            </a:r>
            <a:r>
              <a:rPr lang="en-US" altLang="en-US" sz="1800" dirty="0" err="1" smtClean="0"/>
              <a:t>d</a:t>
            </a:r>
            <a:r>
              <a:rPr lang="en-US" altLang="en-US" sz="1800" dirty="0" err="1" smtClean="0">
                <a:latin typeface="Symbol" panose="05050102010706020507" pitchFamily="18" charset="2"/>
              </a:rPr>
              <a:t>r</a:t>
            </a:r>
            <a:r>
              <a:rPr lang="en-US" altLang="en-US" sz="1800" dirty="0" err="1" smtClean="0"/>
              <a:t>x</a:t>
            </a:r>
            <a:endParaRPr lang="de-DE" altLang="en-US" sz="1800" dirty="0"/>
          </a:p>
        </p:txBody>
      </p:sp>
    </p:spTree>
    <p:extLst>
      <p:ext uri="{BB962C8B-B14F-4D97-AF65-F5344CB8AC3E}">
        <p14:creationId xmlns:p14="http://schemas.microsoft.com/office/powerpoint/2010/main" val="3745214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58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303901"/>
            <a:ext cx="9144000" cy="657225"/>
          </a:xfrm>
          <a:noFill/>
          <a:ln/>
        </p:spPr>
        <p:txBody>
          <a:bodyPr/>
          <a:lstStyle/>
          <a:p>
            <a:r>
              <a:rPr lang="de-DE" altLang="en-US" dirty="0" smtClean="0">
                <a:latin typeface="Symbol" panose="05050102010706020507" pitchFamily="18" charset="2"/>
              </a:rPr>
              <a:t>D</a:t>
            </a:r>
            <a:r>
              <a:rPr lang="de-DE" altLang="en-US" dirty="0" smtClean="0"/>
              <a:t>E </a:t>
            </a:r>
            <a:r>
              <a:rPr lang="de-DE" altLang="en-US" dirty="0" err="1" smtClean="0"/>
              <a:t>for</a:t>
            </a:r>
            <a:r>
              <a:rPr lang="de-DE" altLang="en-US" dirty="0" smtClean="0"/>
              <a:t> </a:t>
            </a:r>
            <a:r>
              <a:rPr lang="de-DE" altLang="en-US" dirty="0" err="1" smtClean="0"/>
              <a:t>Pb-ions</a:t>
            </a:r>
            <a:endParaRPr lang="de-DE" altLang="en-US" sz="2400" dirty="0"/>
          </a:p>
        </p:txBody>
      </p:sp>
      <p:sp>
        <p:nvSpPr>
          <p:cNvPr id="3" name="Rectangle 2"/>
          <p:cNvSpPr/>
          <p:nvPr/>
        </p:nvSpPr>
        <p:spPr bwMode="auto">
          <a:xfrm>
            <a:off x="5691116" y="2258283"/>
            <a:ext cx="736980" cy="184666"/>
          </a:xfrm>
          <a:prstGeom prst="rect">
            <a:avLst/>
          </a:prstGeom>
          <a:solidFill>
            <a:schemeClr val="bg1"/>
          </a:solidFill>
          <a:ln w="508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359837" y="1800350"/>
            <a:ext cx="20826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0" dirty="0" smtClean="0"/>
              <a:t>Radial distribution</a:t>
            </a:r>
          </a:p>
          <a:p>
            <a:r>
              <a:rPr lang="en-US" sz="1800" b="0" dirty="0" smtClean="0"/>
              <a:t>of point-like beam</a:t>
            </a:r>
            <a:endParaRPr lang="en-US" sz="1800" b="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541243"/>
            <a:ext cx="5236234" cy="3859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3191774" y="5477773"/>
            <a:ext cx="2953109" cy="328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altLang="en-US" sz="1600" kern="0" dirty="0" smtClean="0">
                <a:solidFill>
                  <a:schemeClr val="bg1">
                    <a:lumMod val="50000"/>
                  </a:schemeClr>
                </a:solidFill>
              </a:rPr>
              <a:t>FLUKA, Ekaterina Kozlova</a:t>
            </a:r>
            <a:endParaRPr lang="de-DE" altLang="en-US" sz="1600" kern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1" y="5829670"/>
            <a:ext cx="5512278" cy="804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de-DE" altLang="en-US" sz="1600" kern="0" dirty="0" smtClean="0"/>
              <a:t>FLUKA in </a:t>
            </a:r>
            <a:r>
              <a:rPr lang="de-DE" altLang="en-US" sz="1600" kern="0" dirty="0" err="1" smtClean="0"/>
              <a:t>mode</a:t>
            </a:r>
            <a:r>
              <a:rPr lang="de-DE" altLang="en-US" sz="1600" kern="0" dirty="0" smtClean="0"/>
              <a:t> DEFAULT </a:t>
            </a:r>
            <a:r>
              <a:rPr lang="de-DE" altLang="en-US" sz="1600" kern="0" dirty="0" err="1" smtClean="0"/>
              <a:t>does</a:t>
            </a:r>
            <a:r>
              <a:rPr lang="de-DE" altLang="en-US" sz="1600" kern="0" dirty="0" smtClean="0"/>
              <a:t> not</a:t>
            </a:r>
          </a:p>
          <a:p>
            <a:pPr algn="l"/>
            <a:r>
              <a:rPr lang="de-DE" altLang="en-US" sz="1600" kern="0" dirty="0" err="1" smtClean="0"/>
              <a:t>give</a:t>
            </a:r>
            <a:r>
              <a:rPr lang="de-DE" altLang="en-US" sz="1600" kern="0" dirty="0" smtClean="0"/>
              <a:t> a </a:t>
            </a:r>
            <a:r>
              <a:rPr lang="de-DE" altLang="en-US" sz="1600" kern="0" dirty="0" err="1" smtClean="0"/>
              <a:t>good</a:t>
            </a:r>
            <a:r>
              <a:rPr lang="de-DE" altLang="en-US" sz="1600" kern="0" dirty="0" smtClean="0"/>
              <a:t>  </a:t>
            </a:r>
            <a:r>
              <a:rPr lang="de-DE" altLang="en-US" sz="1600" kern="0" dirty="0" err="1" smtClean="0"/>
              <a:t>dE</a:t>
            </a:r>
            <a:r>
              <a:rPr lang="de-DE" altLang="en-US" sz="1600" kern="0" dirty="0" smtClean="0"/>
              <a:t>/dx </a:t>
            </a:r>
            <a:r>
              <a:rPr lang="de-DE" altLang="en-US" sz="1600" kern="0" dirty="0" err="1" smtClean="0"/>
              <a:t>description</a:t>
            </a:r>
            <a:r>
              <a:rPr lang="de-DE" altLang="en-US" sz="1600" kern="0" dirty="0" smtClean="0"/>
              <a:t>,</a:t>
            </a:r>
            <a:br>
              <a:rPr lang="de-DE" altLang="en-US" sz="1600" kern="0" dirty="0" smtClean="0"/>
            </a:br>
            <a:r>
              <a:rPr lang="de-DE" altLang="en-US" sz="1600" kern="0" dirty="0" smtClean="0">
                <a:sym typeface="Wingdings" panose="05000000000000000000" pitchFamily="2" charset="2"/>
              </a:rPr>
              <a:t></a:t>
            </a:r>
            <a:r>
              <a:rPr lang="de-DE" altLang="en-US" sz="1600" kern="0" dirty="0" smtClean="0"/>
              <a:t> </a:t>
            </a:r>
            <a:r>
              <a:rPr lang="de-DE" altLang="en-US" sz="1600" kern="0" dirty="0" err="1" smtClean="0"/>
              <a:t>rescaled</a:t>
            </a:r>
            <a:r>
              <a:rPr lang="de-DE" altLang="en-US" sz="1600" kern="0" dirty="0" smtClean="0"/>
              <a:t> </a:t>
            </a:r>
            <a:r>
              <a:rPr lang="de-DE" altLang="en-US" sz="1600" kern="0" dirty="0" err="1" smtClean="0"/>
              <a:t>according</a:t>
            </a:r>
            <a:r>
              <a:rPr lang="de-DE" altLang="en-US" sz="1600" kern="0" dirty="0" smtClean="0"/>
              <a:t> </a:t>
            </a:r>
            <a:r>
              <a:rPr lang="de-DE" altLang="en-US" sz="1600" kern="0" dirty="0" err="1" smtClean="0"/>
              <a:t>to</a:t>
            </a:r>
            <a:r>
              <a:rPr lang="de-DE" altLang="en-US" sz="1600" kern="0" dirty="0"/>
              <a:t> </a:t>
            </a:r>
            <a:r>
              <a:rPr lang="de-DE" altLang="en-US" sz="1600" kern="0" dirty="0" smtClean="0"/>
              <a:t>ATIMA </a:t>
            </a:r>
            <a:r>
              <a:rPr lang="de-DE" altLang="en-US" sz="1600" kern="0" dirty="0" err="1" smtClean="0"/>
              <a:t>predictions</a:t>
            </a:r>
            <a:endParaRPr lang="de-DE" altLang="en-US" sz="1600" kern="0" dirty="0"/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038003" y="1172029"/>
            <a:ext cx="4087504" cy="556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de-DE" altLang="en-US" sz="1600" kern="0" dirty="0">
                <a:latin typeface="Symbol" panose="05050102010706020507" pitchFamily="18" charset="2"/>
              </a:rPr>
              <a:t>D</a:t>
            </a:r>
            <a:r>
              <a:rPr lang="de-DE" altLang="en-US" sz="1600" kern="0" dirty="0" smtClean="0"/>
              <a:t>E in </a:t>
            </a:r>
            <a:r>
              <a:rPr lang="de-DE" altLang="en-US" sz="1600" kern="0" dirty="0" err="1" smtClean="0"/>
              <a:t>graphite</a:t>
            </a:r>
            <a:r>
              <a:rPr lang="de-DE" altLang="en-US" sz="1600" kern="0" dirty="0" smtClean="0"/>
              <a:t> </a:t>
            </a:r>
            <a:r>
              <a:rPr lang="de-DE" altLang="en-US" sz="1600" kern="0" dirty="0" err="1" smtClean="0"/>
              <a:t>target</a:t>
            </a:r>
            <a:r>
              <a:rPr lang="de-DE" altLang="en-US" sz="1600" kern="0" dirty="0" smtClean="0"/>
              <a:t> (</a:t>
            </a:r>
            <a:r>
              <a:rPr lang="de-DE" altLang="en-US" sz="1600" kern="0" dirty="0" smtClean="0">
                <a:latin typeface="Symbol" panose="05050102010706020507" pitchFamily="18" charset="2"/>
              </a:rPr>
              <a:t>r</a:t>
            </a:r>
            <a:r>
              <a:rPr lang="de-DE" altLang="en-US" sz="1600" kern="0" dirty="0" smtClean="0"/>
              <a:t> = 1.84 g/cm</a:t>
            </a:r>
            <a:r>
              <a:rPr lang="de-DE" altLang="en-US" sz="1600" kern="0" baseline="30000" dirty="0" smtClean="0"/>
              <a:t>3</a:t>
            </a:r>
            <a:r>
              <a:rPr lang="de-DE" altLang="en-US" sz="1600" kern="0" dirty="0" smtClean="0"/>
              <a:t>)</a:t>
            </a:r>
            <a:endParaRPr lang="de-DE" altLang="en-US" sz="1600" kern="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5659" y="2442949"/>
            <a:ext cx="3694824" cy="2482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899880" y="4925683"/>
            <a:ext cx="31406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Symbol"/>
              <a:buChar char="Þ"/>
            </a:pPr>
            <a:r>
              <a:rPr lang="en-US" sz="1800" b="0" dirty="0" smtClean="0"/>
              <a:t>high </a:t>
            </a:r>
            <a:r>
              <a:rPr lang="en-US" sz="1800" b="0" dirty="0">
                <a:latin typeface="Symbol" panose="05050102010706020507" pitchFamily="18" charset="2"/>
              </a:rPr>
              <a:t>D</a:t>
            </a:r>
            <a:r>
              <a:rPr lang="en-US" sz="1800" b="0" dirty="0" smtClean="0"/>
              <a:t>E region dominated</a:t>
            </a:r>
          </a:p>
          <a:p>
            <a:r>
              <a:rPr lang="en-US" sz="1800" b="0" dirty="0" smtClean="0"/>
              <a:t>     by beam spot size</a:t>
            </a:r>
            <a:endParaRPr lang="en-US" sz="1800" b="0" dirty="0"/>
          </a:p>
        </p:txBody>
      </p:sp>
      <p:sp>
        <p:nvSpPr>
          <p:cNvPr id="12" name="TextBox 11"/>
          <p:cNvSpPr txBox="1"/>
          <p:nvPr/>
        </p:nvSpPr>
        <p:spPr>
          <a:xfrm>
            <a:off x="6429511" y="2573503"/>
            <a:ext cx="12987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dirty="0" smtClean="0"/>
              <a:t>for 173 </a:t>
            </a:r>
            <a:r>
              <a:rPr lang="en-US" sz="1400" b="0" dirty="0"/>
              <a:t>G</a:t>
            </a:r>
            <a:r>
              <a:rPr lang="en-US" sz="1400" b="0" dirty="0" smtClean="0"/>
              <a:t>eV/u</a:t>
            </a:r>
            <a:endParaRPr lang="en-US" sz="1400" b="0" dirty="0"/>
          </a:p>
        </p:txBody>
      </p:sp>
    </p:spTree>
    <p:extLst>
      <p:ext uri="{BB962C8B-B14F-4D97-AF65-F5344CB8AC3E}">
        <p14:creationId xmlns:p14="http://schemas.microsoft.com/office/powerpoint/2010/main" val="2518465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5266" name="Rectangle 2"/>
          <p:cNvSpPr>
            <a:spLocks noGrp="1" noChangeArrowheads="1"/>
          </p:cNvSpPr>
          <p:nvPr>
            <p:ph type="title"/>
          </p:nvPr>
        </p:nvSpPr>
        <p:spPr>
          <a:xfrm>
            <a:off x="542925" y="1247775"/>
            <a:ext cx="7724775" cy="4343400"/>
          </a:xfrm>
        </p:spPr>
        <p:txBody>
          <a:bodyPr/>
          <a:lstStyle/>
          <a:p>
            <a:pPr algn="l"/>
            <a:r>
              <a:rPr lang="en-US" altLang="en-US" sz="2000">
                <a:solidFill>
                  <a:schemeClr val="accent2"/>
                </a:solidFill>
              </a:rPr>
              <a:t/>
            </a:r>
            <a:br>
              <a:rPr lang="en-US" altLang="en-US" sz="2000">
                <a:solidFill>
                  <a:schemeClr val="accent2"/>
                </a:solidFill>
              </a:rPr>
            </a:br>
            <a:endParaRPr lang="de-DE" altLang="en-US" sz="2000">
              <a:solidFill>
                <a:schemeClr val="accent2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70823" y="1206221"/>
            <a:ext cx="6530840" cy="4629642"/>
            <a:chOff x="302696" y="1736545"/>
            <a:chExt cx="6967312" cy="4944935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2696" y="1750428"/>
              <a:ext cx="6967312" cy="49310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Rectangle 11"/>
            <p:cNvSpPr/>
            <p:nvPr/>
          </p:nvSpPr>
          <p:spPr bwMode="auto">
            <a:xfrm>
              <a:off x="2562044" y="1736545"/>
              <a:ext cx="3735237" cy="89630"/>
            </a:xfrm>
            <a:prstGeom prst="rect">
              <a:avLst/>
            </a:prstGeom>
            <a:solidFill>
              <a:schemeClr val="bg1"/>
            </a:solidFill>
            <a:ln w="508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0000" tIns="46800" rIns="90000" bIns="4680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035281" name="Text Box 17"/>
          <p:cNvSpPr txBox="1">
            <a:spLocks noChangeArrowheads="1"/>
          </p:cNvSpPr>
          <p:nvPr/>
        </p:nvSpPr>
        <p:spPr bwMode="auto">
          <a:xfrm>
            <a:off x="618469" y="309978"/>
            <a:ext cx="6510413" cy="5869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chemeClr val="accent1"/>
                    </a:gs>
                    <a:gs pos="100000">
                      <a:schemeClr val="bg1"/>
                    </a:gs>
                  </a:gsLst>
                  <a:lin ang="0" scaled="1"/>
                </a:gra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000" tIns="46800" rIns="90000" bIns="46800">
            <a:spAutoFit/>
          </a:bodyPr>
          <a:lstStyle/>
          <a:p>
            <a:r>
              <a:rPr lang="en-US" altLang="en-US" sz="3200" dirty="0" err="1" smtClean="0"/>
              <a:t>dE</a:t>
            </a:r>
            <a:r>
              <a:rPr lang="en-US" altLang="en-US" sz="3200" dirty="0" smtClean="0"/>
              <a:t>/dx for Relativistic Heavy Ions</a:t>
            </a:r>
            <a:endParaRPr lang="de-DE" altLang="en-US" sz="32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201726" y="4679425"/>
            <a:ext cx="8699438" cy="1997737"/>
            <a:chOff x="259252" y="3028161"/>
            <a:chExt cx="8699438" cy="1997737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252" y="4292503"/>
              <a:ext cx="6673892" cy="7333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TextBox 13"/>
            <p:cNvSpPr txBox="1"/>
            <p:nvPr/>
          </p:nvSpPr>
          <p:spPr>
            <a:xfrm>
              <a:off x="5141619" y="3028161"/>
              <a:ext cx="3817071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dirty="0" smtClean="0">
                  <a:solidFill>
                    <a:schemeClr val="accent1">
                      <a:lumMod val="75000"/>
                    </a:schemeClr>
                  </a:solidFill>
                  <a:latin typeface="Symbol" panose="05050102010706020507" pitchFamily="18" charset="2"/>
                </a:rPr>
                <a:t>D</a:t>
              </a:r>
              <a:r>
                <a:rPr lang="en-US" sz="1800" dirty="0" smtClean="0">
                  <a:solidFill>
                    <a:schemeClr val="accent1">
                      <a:lumMod val="75000"/>
                    </a:schemeClr>
                  </a:solidFill>
                </a:rPr>
                <a:t>L</a:t>
              </a:r>
              <a:r>
                <a:rPr lang="en-US" sz="1800" baseline="-25000" dirty="0" smtClean="0">
                  <a:solidFill>
                    <a:schemeClr val="accent1">
                      <a:lumMod val="75000"/>
                    </a:schemeClr>
                  </a:solidFill>
                </a:rPr>
                <a:t>LS</a:t>
              </a:r>
              <a:r>
                <a:rPr lang="en-US" sz="1800" dirty="0" smtClean="0">
                  <a:solidFill>
                    <a:schemeClr val="accent1">
                      <a:lumMod val="75000"/>
                    </a:schemeClr>
                  </a:solidFill>
                </a:rPr>
                <a:t>(Z</a:t>
              </a:r>
              <a:r>
                <a:rPr lang="en-US" sz="1800" baseline="-25000" dirty="0" smtClean="0">
                  <a:solidFill>
                    <a:schemeClr val="accent1">
                      <a:lumMod val="75000"/>
                    </a:schemeClr>
                  </a:solidFill>
                </a:rPr>
                <a:t>1</a:t>
              </a:r>
              <a:r>
                <a:rPr lang="en-US" sz="1800" dirty="0" smtClean="0">
                  <a:solidFill>
                    <a:schemeClr val="accent1">
                      <a:lumMod val="75000"/>
                    </a:schemeClr>
                  </a:solidFill>
                </a:rPr>
                <a:t>,v) </a:t>
              </a:r>
            </a:p>
            <a:p>
              <a:r>
                <a:rPr lang="en-US" sz="1600" dirty="0" err="1" smtClean="0">
                  <a:solidFill>
                    <a:schemeClr val="accent1">
                      <a:lumMod val="75000"/>
                    </a:schemeClr>
                  </a:solidFill>
                </a:rPr>
                <a:t>Lindhard-Sørensen</a:t>
              </a:r>
              <a:r>
                <a:rPr lang="en-US" sz="1600" dirty="0" smtClean="0">
                  <a:solidFill>
                    <a:schemeClr val="accent1">
                      <a:lumMod val="75000"/>
                    </a:schemeClr>
                  </a:solidFill>
                </a:rPr>
                <a:t> extension,</a:t>
              </a:r>
            </a:p>
            <a:p>
              <a:r>
                <a:rPr lang="en-US" sz="1600" dirty="0" smtClean="0">
                  <a:solidFill>
                    <a:schemeClr val="accent1">
                      <a:lumMod val="75000"/>
                    </a:schemeClr>
                  </a:solidFill>
                </a:rPr>
                <a:t>includes nuclear size effect for </a:t>
              </a:r>
              <a:r>
                <a:rPr lang="en-US" sz="1600" dirty="0" smtClean="0">
                  <a:solidFill>
                    <a:schemeClr val="accent1">
                      <a:lumMod val="75000"/>
                    </a:schemeClr>
                  </a:solidFill>
                  <a:latin typeface="Symbol" panose="05050102010706020507" pitchFamily="18" charset="2"/>
                </a:rPr>
                <a:t>g &gt;&gt; 1</a:t>
              </a:r>
              <a:r>
                <a:rPr lang="en-US" sz="1600" dirty="0">
                  <a:solidFill>
                    <a:schemeClr val="accent1">
                      <a:lumMod val="75000"/>
                    </a:schemeClr>
                  </a:solidFill>
                </a:rPr>
                <a:t>.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180587" y="5534413"/>
            <a:ext cx="2584593" cy="1164341"/>
            <a:chOff x="6222825" y="3898643"/>
            <a:chExt cx="2584593" cy="1164341"/>
          </a:xfrm>
        </p:grpSpPr>
        <p:grpSp>
          <p:nvGrpSpPr>
            <p:cNvPr id="16" name="Group 15"/>
            <p:cNvGrpSpPr/>
            <p:nvPr/>
          </p:nvGrpSpPr>
          <p:grpSpPr>
            <a:xfrm>
              <a:off x="6605408" y="4292503"/>
              <a:ext cx="2202010" cy="770481"/>
              <a:chOff x="6719393" y="3347038"/>
              <a:chExt cx="2202010" cy="770481"/>
            </a:xfrm>
          </p:grpSpPr>
          <p:pic>
            <p:nvPicPr>
              <p:cNvPr id="18" name="Picture 4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749953" y="3469819"/>
                <a:ext cx="171450" cy="647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9" name="Rectangle 18"/>
              <p:cNvSpPr/>
              <p:nvPr/>
            </p:nvSpPr>
            <p:spPr bwMode="auto">
              <a:xfrm>
                <a:off x="6795961" y="3347038"/>
                <a:ext cx="260693" cy="733394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508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none" lIns="90000" tIns="46800" rIns="90000" bIns="4680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800" b="1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6719393" y="3492679"/>
                <a:ext cx="2133918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- </a:t>
                </a:r>
                <a:r>
                  <a:rPr lang="en-US" dirty="0" smtClean="0">
                    <a:solidFill>
                      <a:srgbClr val="FF0000"/>
                    </a:solidFill>
                    <a:latin typeface="Symbol" panose="05050102010706020507" pitchFamily="18" charset="2"/>
                  </a:rPr>
                  <a:t>d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/2 </a:t>
                </a:r>
                <a:r>
                  <a:rPr lang="en-US" dirty="0" smtClean="0">
                    <a:solidFill>
                      <a:schemeClr val="accent3">
                        <a:lumMod val="65000"/>
                      </a:schemeClr>
                    </a:solidFill>
                  </a:rPr>
                  <a:t>+</a:t>
                </a:r>
                <a:r>
                  <a:rPr lang="en-US" sz="2500" dirty="0" err="1" smtClean="0">
                    <a:solidFill>
                      <a:schemeClr val="accent3">
                        <a:lumMod val="65000"/>
                      </a:schemeClr>
                    </a:solidFill>
                    <a:latin typeface="Symbol" panose="05050102010706020507" pitchFamily="18" charset="2"/>
                  </a:rPr>
                  <a:t>D</a:t>
                </a:r>
                <a:r>
                  <a:rPr lang="en-US" sz="2500" dirty="0" err="1" smtClean="0">
                    <a:solidFill>
                      <a:schemeClr val="accent3">
                        <a:lumMod val="65000"/>
                      </a:schemeClr>
                    </a:solidFill>
                  </a:rPr>
                  <a:t>L</a:t>
                </a:r>
                <a:r>
                  <a:rPr lang="en-US" baseline="-25000" dirty="0" err="1" smtClean="0">
                    <a:solidFill>
                      <a:schemeClr val="accent3">
                        <a:lumMod val="65000"/>
                      </a:schemeClr>
                    </a:solidFill>
                  </a:rPr>
                  <a:t>e</a:t>
                </a:r>
                <a:r>
                  <a:rPr lang="en-US" baseline="-25000" dirty="0" smtClean="0">
                    <a:solidFill>
                      <a:schemeClr val="accent3">
                        <a:lumMod val="65000"/>
                      </a:schemeClr>
                    </a:solidFill>
                  </a:rPr>
                  <a:t>+,e-</a:t>
                </a:r>
                <a:endParaRPr lang="en-US" baseline="-25000" dirty="0">
                  <a:solidFill>
                    <a:schemeClr val="accent3">
                      <a:lumMod val="65000"/>
                    </a:schemeClr>
                  </a:solidFill>
                </a:endParaRPr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6222825" y="3898643"/>
              <a:ext cx="252825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Fermi density effect </a:t>
              </a:r>
            </a:p>
            <a:p>
              <a:r>
                <a:rPr lang="en-US" sz="1600" dirty="0" smtClean="0">
                  <a:solidFill>
                    <a:srgbClr val="FF0000"/>
                  </a:solidFill>
                </a:rPr>
                <a:t>for relativistic velocities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5122" name="Picture 1" descr="image00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9561" y="1644067"/>
            <a:ext cx="4270974" cy="3947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544185" y="4843501"/>
            <a:ext cx="1989647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+ </a:t>
            </a:r>
            <a:r>
              <a:rPr lang="en-US" sz="13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e</a:t>
            </a:r>
            <a:r>
              <a:rPr lang="en-US" sz="1300" baseline="300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+</a:t>
            </a:r>
            <a:r>
              <a:rPr lang="en-US" sz="1300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,e</a:t>
            </a:r>
            <a:r>
              <a:rPr lang="en-US" sz="1300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-</a:t>
            </a:r>
            <a:r>
              <a:rPr lang="en-US" sz="13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pair production</a:t>
            </a:r>
            <a:endParaRPr lang="en-US" sz="13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 bwMode="auto">
          <a:xfrm>
            <a:off x="2063750" y="4995305"/>
            <a:ext cx="361385" cy="0"/>
          </a:xfrm>
          <a:prstGeom prst="line">
            <a:avLst/>
          </a:prstGeom>
          <a:gradFill rotWithShape="0">
            <a:gsLst>
              <a:gs pos="0">
                <a:schemeClr val="accent1"/>
              </a:gs>
              <a:gs pos="100000">
                <a:schemeClr val="bg1"/>
              </a:gs>
            </a:gsLst>
            <a:lin ang="0" scaled="1"/>
          </a:gra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" name="Freeform 29"/>
          <p:cNvSpPr/>
          <p:nvPr/>
        </p:nvSpPr>
        <p:spPr bwMode="auto">
          <a:xfrm>
            <a:off x="3689564" y="2957107"/>
            <a:ext cx="884646" cy="98258"/>
          </a:xfrm>
          <a:custGeom>
            <a:avLst/>
            <a:gdLst>
              <a:gd name="connsiteX0" fmla="*/ 877824 w 877824"/>
              <a:gd name="connsiteY0" fmla="*/ 0 h 120523"/>
              <a:gd name="connsiteX1" fmla="*/ 223113 w 877824"/>
              <a:gd name="connsiteY1" fmla="*/ 106071 h 120523"/>
              <a:gd name="connsiteX2" fmla="*/ 0 w 877824"/>
              <a:gd name="connsiteY2" fmla="*/ 109728 h 120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77824" h="120523">
                <a:moveTo>
                  <a:pt x="877824" y="0"/>
                </a:moveTo>
                <a:cubicBezTo>
                  <a:pt x="623620" y="43891"/>
                  <a:pt x="369417" y="87783"/>
                  <a:pt x="223113" y="106071"/>
                </a:cubicBezTo>
                <a:cubicBezTo>
                  <a:pt x="76809" y="124359"/>
                  <a:pt x="31699" y="124968"/>
                  <a:pt x="0" y="109728"/>
                </a:cubicBezTo>
              </a:path>
            </a:pathLst>
          </a:custGeom>
          <a:noFill/>
          <a:ln w="25400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53" name="TextBox 2052"/>
          <p:cNvSpPr txBox="1"/>
          <p:nvPr/>
        </p:nvSpPr>
        <p:spPr>
          <a:xfrm>
            <a:off x="443622" y="4973271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0" dirty="0" smtClean="0"/>
              <a:t>0</a:t>
            </a:r>
            <a:endParaRPr lang="en-US" sz="1600" b="0" dirty="0"/>
          </a:p>
        </p:txBody>
      </p:sp>
    </p:spTree>
    <p:extLst>
      <p:ext uri="{BB962C8B-B14F-4D97-AF65-F5344CB8AC3E}">
        <p14:creationId xmlns:p14="http://schemas.microsoft.com/office/powerpoint/2010/main" val="1222947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1"/>
          <p:cNvSpPr txBox="1">
            <a:spLocks noChangeArrowheads="1"/>
          </p:cNvSpPr>
          <p:nvPr/>
        </p:nvSpPr>
        <p:spPr bwMode="auto">
          <a:xfrm>
            <a:off x="2393048" y="249528"/>
            <a:ext cx="4505325" cy="501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56821" rIns="81639" bIns="4082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r>
              <a:rPr lang="en-IE" altLang="de-DE" sz="2500" dirty="0" smtClean="0">
                <a:solidFill>
                  <a:srgbClr val="000000"/>
                </a:solidFill>
              </a:rPr>
              <a:t>The fate of accelerated ions</a:t>
            </a:r>
            <a:endParaRPr lang="en-IE" altLang="de-DE" sz="2500" dirty="0">
              <a:solidFill>
                <a:srgbClr val="000000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8490" y="5323406"/>
            <a:ext cx="3879360" cy="1382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8373" y="5620212"/>
            <a:ext cx="699840" cy="69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3" y="1647093"/>
            <a:ext cx="3581282" cy="1166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ounded Rectangular Callout 1"/>
          <p:cNvSpPr/>
          <p:nvPr/>
        </p:nvSpPr>
        <p:spPr bwMode="auto">
          <a:xfrm>
            <a:off x="1891031" y="931677"/>
            <a:ext cx="1947544" cy="664145"/>
          </a:xfrm>
          <a:prstGeom prst="wedgeRoundRectCallout">
            <a:avLst>
              <a:gd name="adj1" fmla="val -22723"/>
              <a:gd name="adj2" fmla="val 95709"/>
              <a:gd name="adj3" fmla="val 16667"/>
            </a:avLst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2945" tIns="41473" rIns="82945" bIns="41473" numCol="1" rtlCol="0" anchor="t" anchorCtr="0" compatLnSpc="1">
            <a:prstTxWarp prst="textNoShape">
              <a:avLst/>
            </a:prstTxWarp>
          </a:bodyPr>
          <a:lstStyle/>
          <a:p>
            <a:pPr defTabSz="407526" hangingPunct="0">
              <a:lnSpc>
                <a:spcPct val="93000"/>
              </a:lnSpc>
              <a:buClr>
                <a:srgbClr val="000000"/>
              </a:buClr>
              <a:buSzPct val="100000"/>
            </a:pPr>
            <a:endParaRPr lang="en-US" sz="1600" b="0"/>
          </a:p>
        </p:txBody>
      </p:sp>
      <p:sp>
        <p:nvSpPr>
          <p:cNvPr id="11268" name="Text Box 3"/>
          <p:cNvSpPr txBox="1">
            <a:spLocks noChangeArrowheads="1"/>
          </p:cNvSpPr>
          <p:nvPr/>
        </p:nvSpPr>
        <p:spPr bwMode="auto">
          <a:xfrm>
            <a:off x="1971742" y="931676"/>
            <a:ext cx="2181157" cy="914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56821" rIns="81639" bIns="4082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r>
              <a:rPr lang="en-IE" altLang="de-DE" sz="1800" b="0" dirty="0"/>
              <a:t>Yeah, I am an </a:t>
            </a:r>
            <a:br>
              <a:rPr lang="en-IE" altLang="de-DE" sz="1800" b="0" dirty="0"/>
            </a:br>
            <a:r>
              <a:rPr lang="en-IE" altLang="de-DE" sz="1800" b="0" dirty="0"/>
              <a:t>accelerated ion.</a:t>
            </a:r>
          </a:p>
          <a:p>
            <a:pPr eaLnBrk="1"/>
            <a:endParaRPr lang="en-IE" altLang="de-DE" sz="1800" dirty="0"/>
          </a:p>
        </p:txBody>
      </p:sp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0989" y="3220013"/>
            <a:ext cx="3559680" cy="1408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ular Callout 7"/>
          <p:cNvSpPr/>
          <p:nvPr/>
        </p:nvSpPr>
        <p:spPr bwMode="auto">
          <a:xfrm>
            <a:off x="4494240" y="2303488"/>
            <a:ext cx="2106430" cy="914531"/>
          </a:xfrm>
          <a:prstGeom prst="wedgeRoundRectCallout">
            <a:avLst>
              <a:gd name="adj1" fmla="val -20420"/>
              <a:gd name="adj2" fmla="val 87066"/>
              <a:gd name="adj3" fmla="val 16667"/>
            </a:avLst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2945" tIns="41473" rIns="82945" bIns="41473" numCol="1" rtlCol="0" anchor="t" anchorCtr="0" compatLnSpc="1">
            <a:prstTxWarp prst="textNoShape">
              <a:avLst/>
            </a:prstTxWarp>
          </a:bodyPr>
          <a:lstStyle/>
          <a:p>
            <a:pPr defTabSz="407526" hangingPunct="0">
              <a:lnSpc>
                <a:spcPct val="93000"/>
              </a:lnSpc>
              <a:buClr>
                <a:srgbClr val="000000"/>
              </a:buClr>
              <a:buSzPct val="100000"/>
            </a:pPr>
            <a:endParaRPr lang="en-US" sz="1600" b="0"/>
          </a:p>
        </p:txBody>
      </p:sp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4572000" y="2303487"/>
            <a:ext cx="2406170" cy="914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56821" rIns="81639" bIns="4082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r>
              <a:rPr lang="en-IE" altLang="de-DE" sz="1800" b="0" dirty="0"/>
              <a:t>By the way, what</a:t>
            </a:r>
          </a:p>
          <a:p>
            <a:pPr eaLnBrk="1"/>
            <a:r>
              <a:rPr lang="en-IE" altLang="de-DE" sz="1800" b="0" dirty="0"/>
              <a:t>do you do with accelerated ions?</a:t>
            </a:r>
          </a:p>
          <a:p>
            <a:pPr eaLnBrk="1"/>
            <a:endParaRPr lang="en-IE" altLang="de-DE" sz="1800" dirty="0"/>
          </a:p>
        </p:txBody>
      </p:sp>
      <p:sp>
        <p:nvSpPr>
          <p:cNvPr id="11" name="Rounded Rectangular Callout 10"/>
          <p:cNvSpPr/>
          <p:nvPr/>
        </p:nvSpPr>
        <p:spPr bwMode="auto">
          <a:xfrm>
            <a:off x="6870845" y="4691285"/>
            <a:ext cx="1377806" cy="461287"/>
          </a:xfrm>
          <a:prstGeom prst="wedgeRoundRectCallout">
            <a:avLst>
              <a:gd name="adj1" fmla="val -22615"/>
              <a:gd name="adj2" fmla="val 146960"/>
              <a:gd name="adj3" fmla="val 16667"/>
            </a:avLst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82945" tIns="41473" rIns="82945" bIns="41473" numCol="1" rtlCol="0" anchor="t" anchorCtr="0" compatLnSpc="1">
            <a:prstTxWarp prst="textNoShape">
              <a:avLst/>
            </a:prstTxWarp>
          </a:bodyPr>
          <a:lstStyle/>
          <a:p>
            <a:pPr defTabSz="407526" hangingPunct="0">
              <a:lnSpc>
                <a:spcPct val="93000"/>
              </a:lnSpc>
              <a:buClr>
                <a:srgbClr val="000000"/>
              </a:buClr>
              <a:buSzPct val="100000"/>
            </a:pPr>
            <a:endParaRPr lang="en-US" sz="1600" b="0"/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6978170" y="4735487"/>
            <a:ext cx="2012400" cy="9145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9" tIns="56821" rIns="81639" bIns="4082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charset="0"/>
                <a:ea typeface="Microsoft YaHei" charset="-122"/>
              </a:defRPr>
            </a:lvl9pPr>
          </a:lstStyle>
          <a:p>
            <a:pPr eaLnBrk="1"/>
            <a:r>
              <a:rPr lang="en-IE" altLang="de-DE" sz="1800" dirty="0" err="1"/>
              <a:t>Aaarrgh</a:t>
            </a:r>
            <a:r>
              <a:rPr lang="en-IE" altLang="de-DE" sz="1800" dirty="0"/>
              <a:t> !</a:t>
            </a:r>
          </a:p>
          <a:p>
            <a:pPr eaLnBrk="1"/>
            <a:endParaRPr lang="en-IE" altLang="de-DE" sz="1800" dirty="0"/>
          </a:p>
        </p:txBody>
      </p:sp>
    </p:spTree>
    <p:extLst>
      <p:ext uri="{BB962C8B-B14F-4D97-AF65-F5344CB8AC3E}">
        <p14:creationId xmlns:p14="http://schemas.microsoft.com/office/powerpoint/2010/main" val="7448126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GSI-template 1">
  <a:themeElements>
    <a:clrScheme name="GSI-template 1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GSI-template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lin ang="0" scaled="1"/>
        </a:gradFill>
        <a:ln w="508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/>
            </a:gs>
            <a:gs pos="100000">
              <a:schemeClr val="bg1"/>
            </a:gs>
          </a:gsLst>
          <a:lin ang="0" scaled="1"/>
        </a:gradFill>
        <a:ln w="508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SI-template 1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template 1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-template 1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-template 1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-template 1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-template 1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-template 1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C:\Programme\Microsoft Office\Templates\Presentation Designs\GSI-template 1.pot</Template>
  <TotalTime>0</TotalTime>
  <Words>1821</Words>
  <Application>Microsoft Office PowerPoint</Application>
  <PresentationFormat>On-screen Show (4:3)</PresentationFormat>
  <Paragraphs>458</Paragraphs>
  <Slides>31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5" baseType="lpstr">
      <vt:lpstr>Microsoft YaHei</vt:lpstr>
      <vt:lpstr>ＭＳ Ｐゴシック</vt:lpstr>
      <vt:lpstr>Arial</vt:lpstr>
      <vt:lpstr>Arial Unicode MS</vt:lpstr>
      <vt:lpstr>Calibri</vt:lpstr>
      <vt:lpstr>Comic Sans MS</vt:lpstr>
      <vt:lpstr>Helvetica</vt:lpstr>
      <vt:lpstr>Monotype Corsiva</vt:lpstr>
      <vt:lpstr>Monotype Sorts</vt:lpstr>
      <vt:lpstr>Symbol</vt:lpstr>
      <vt:lpstr>Times New Roman</vt:lpstr>
      <vt:lpstr>Wingdings</vt:lpstr>
      <vt:lpstr>Wingdings 3</vt:lpstr>
      <vt:lpstr>GSI-template 1</vt:lpstr>
      <vt:lpstr> </vt:lpstr>
      <vt:lpstr>Production of RIBs In-Flight</vt:lpstr>
      <vt:lpstr>PowerPoint Presentation</vt:lpstr>
      <vt:lpstr>Production Cross sections</vt:lpstr>
      <vt:lpstr>FAIR Facility for Antiproton and Ion Research</vt:lpstr>
      <vt:lpstr>Beam Comparison</vt:lpstr>
      <vt:lpstr>DE for Pb-ions</vt:lpstr>
      <vt:lpstr> </vt:lpstr>
      <vt:lpstr>PowerPoint Presentation</vt:lpstr>
      <vt:lpstr>PowerPoint Presentation</vt:lpstr>
      <vt:lpstr>Separation</vt:lpstr>
      <vt:lpstr>Separation</vt:lpstr>
      <vt:lpstr>Separation</vt:lpstr>
      <vt:lpstr>Separation</vt:lpstr>
      <vt:lpstr>Beam Interaction Points</vt:lpstr>
      <vt:lpstr>Material Choice</vt:lpstr>
      <vt:lpstr>  Liquid Lithium Jet - Spall Strength</vt:lpstr>
      <vt:lpstr>Energy Deposition and Absorber Design</vt:lpstr>
      <vt:lpstr>PowerPoint Presentation</vt:lpstr>
      <vt:lpstr>Beam Absorber Simulation</vt:lpstr>
      <vt:lpstr>PowerPoint Presentation</vt:lpstr>
      <vt:lpstr>PowerPoint Presentation</vt:lpstr>
      <vt:lpstr>PowerPoint Presentation</vt:lpstr>
      <vt:lpstr>S334, Experimental Setup</vt:lpstr>
      <vt:lpstr>Elastic Radial Stress Wave</vt:lpstr>
      <vt:lpstr>Downscale for Testing ?</vt:lpstr>
      <vt:lpstr>PowerPoint Presentation</vt:lpstr>
      <vt:lpstr>PowerPoint Presentation</vt:lpstr>
      <vt:lpstr>Thermal Simulations by CMERI - consider radiation damage -</vt:lpstr>
      <vt:lpstr>Energy Deposition in Copper Cylinder</vt:lpstr>
      <vt:lpstr>Target Ladder Scan</vt:lpstr>
    </vt:vector>
  </TitlesOfParts>
  <Company>GSI-Darmstadt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Super-FRS Facility</dc:title>
  <dc:creator>Helmut Weick</dc:creator>
  <cp:lastModifiedBy>Fiona Jacqueline Harden</cp:lastModifiedBy>
  <cp:revision>4084</cp:revision>
  <cp:lastPrinted>2017-01-05T18:31:07Z</cp:lastPrinted>
  <dcterms:created xsi:type="dcterms:W3CDTF">2001-12-29T20:21:44Z</dcterms:created>
  <dcterms:modified xsi:type="dcterms:W3CDTF">2019-07-11T05:44:51Z</dcterms:modified>
</cp:coreProperties>
</file>