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57" r:id="rId3"/>
    <p:sldId id="330" r:id="rId4"/>
    <p:sldId id="390" r:id="rId5"/>
    <p:sldId id="266" r:id="rId6"/>
    <p:sldId id="272" r:id="rId7"/>
    <p:sldId id="357" r:id="rId8"/>
    <p:sldId id="387" r:id="rId9"/>
    <p:sldId id="274" r:id="rId10"/>
    <p:sldId id="389" r:id="rId11"/>
    <p:sldId id="356" r:id="rId12"/>
    <p:sldId id="292" r:id="rId13"/>
    <p:sldId id="280" r:id="rId14"/>
    <p:sldId id="290" r:id="rId15"/>
    <p:sldId id="282" r:id="rId16"/>
    <p:sldId id="358" r:id="rId17"/>
    <p:sldId id="284" r:id="rId18"/>
    <p:sldId id="286" r:id="rId19"/>
    <p:sldId id="288" r:id="rId20"/>
    <p:sldId id="354" r:id="rId21"/>
    <p:sldId id="295" r:id="rId22"/>
    <p:sldId id="297" r:id="rId23"/>
    <p:sldId id="299" r:id="rId24"/>
    <p:sldId id="301" r:id="rId25"/>
    <p:sldId id="303" r:id="rId26"/>
    <p:sldId id="305" r:id="rId27"/>
    <p:sldId id="325" r:id="rId28"/>
    <p:sldId id="307" r:id="rId29"/>
    <p:sldId id="312" r:id="rId30"/>
    <p:sldId id="314" r:id="rId31"/>
    <p:sldId id="327" r:id="rId32"/>
    <p:sldId id="332" r:id="rId33"/>
    <p:sldId id="366" r:id="rId34"/>
    <p:sldId id="329" r:id="rId35"/>
    <p:sldId id="316" r:id="rId36"/>
    <p:sldId id="321" r:id="rId37"/>
    <p:sldId id="339" r:id="rId38"/>
    <p:sldId id="341" r:id="rId39"/>
    <p:sldId id="337" r:id="rId40"/>
    <p:sldId id="343" r:id="rId41"/>
    <p:sldId id="345" r:id="rId42"/>
    <p:sldId id="391" r:id="rId43"/>
    <p:sldId id="346" r:id="rId44"/>
    <p:sldId id="359" r:id="rId45"/>
    <p:sldId id="360" r:id="rId46"/>
    <p:sldId id="361" r:id="rId47"/>
    <p:sldId id="362" r:id="rId48"/>
    <p:sldId id="368" r:id="rId49"/>
    <p:sldId id="369" r:id="rId50"/>
    <p:sldId id="364" r:id="rId51"/>
    <p:sldId id="336" r:id="rId52"/>
    <p:sldId id="335" r:id="rId53"/>
    <p:sldId id="370" r:id="rId54"/>
    <p:sldId id="383"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76" autoAdjust="0"/>
    <p:restoredTop sz="95533" autoAdjust="0"/>
  </p:normalViewPr>
  <p:slideViewPr>
    <p:cSldViewPr>
      <p:cViewPr varScale="1">
        <p:scale>
          <a:sx n="125" d="100"/>
          <a:sy n="125" d="100"/>
        </p:scale>
        <p:origin x="1458"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E12AC3-5A5A-4042-A4C6-F25574F7E8E0}" type="datetimeFigureOut">
              <a:rPr lang="en-GB" smtClean="0"/>
              <a:t>08/07/2019</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007493-DB29-46EF-8814-9A77E1D1D147}" type="slidenum">
              <a:rPr lang="en-GB" smtClean="0"/>
              <a:t>‹#›</a:t>
            </a:fld>
            <a:endParaRPr lang="en-GB"/>
          </a:p>
        </p:txBody>
      </p:sp>
    </p:spTree>
    <p:extLst>
      <p:ext uri="{BB962C8B-B14F-4D97-AF65-F5344CB8AC3E}">
        <p14:creationId xmlns:p14="http://schemas.microsoft.com/office/powerpoint/2010/main" val="3049818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24007493-DB29-46EF-8814-9A77E1D1D147}" type="slidenum">
              <a:rPr lang="en-GB" smtClean="0"/>
              <a:t>15</a:t>
            </a:fld>
            <a:endParaRPr lang="en-GB"/>
          </a:p>
        </p:txBody>
      </p:sp>
    </p:spTree>
    <p:extLst>
      <p:ext uri="{BB962C8B-B14F-4D97-AF65-F5344CB8AC3E}">
        <p14:creationId xmlns:p14="http://schemas.microsoft.com/office/powerpoint/2010/main" val="567965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66813" y="1243013"/>
            <a:ext cx="4471987" cy="3354387"/>
          </a:xfrm>
        </p:spPr>
      </p:sp>
      <p:sp>
        <p:nvSpPr>
          <p:cNvPr id="3" name="ノート プレースホルダー 2"/>
          <p:cNvSpPr>
            <a:spLocks noGrp="1"/>
          </p:cNvSpPr>
          <p:nvPr>
            <p:ph type="body" idx="1"/>
          </p:nvPr>
        </p:nvSpPr>
        <p:spPr/>
        <p:txBody>
          <a:bodyPr/>
          <a:lstStyle/>
          <a:p>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6C1B91FC-A155-4153-B869-230A735D8F84}" type="slidenum">
              <a:rPr kumimoji="1" lang="ja-JP" altLang="en-US" smtClean="0"/>
              <a:t>22</a:t>
            </a:fld>
            <a:endParaRPr kumimoji="1" lang="ja-JP" altLang="en-US"/>
          </a:p>
        </p:txBody>
      </p:sp>
    </p:spTree>
    <p:extLst>
      <p:ext uri="{BB962C8B-B14F-4D97-AF65-F5344CB8AC3E}">
        <p14:creationId xmlns:p14="http://schemas.microsoft.com/office/powerpoint/2010/main" val="1299389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47738" y="1350963"/>
            <a:ext cx="4860925" cy="3646487"/>
          </a:xfrm>
        </p:spPr>
      </p:sp>
      <p:sp>
        <p:nvSpPr>
          <p:cNvPr id="3" name="ノート プレースホルダー 2"/>
          <p:cNvSpPr>
            <a:spLocks noGrp="1"/>
          </p:cNvSpPr>
          <p:nvPr>
            <p:ph type="body" idx="1"/>
          </p:nvPr>
        </p:nvSpPr>
        <p:spPr>
          <a:xfrm>
            <a:off x="655320" y="4997450"/>
            <a:ext cx="5445760" cy="3913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latin typeface="Arial" panose="020B0604020202020204" pitchFamily="34" charset="0"/>
                <a:cs typeface="Arial" panose="020B0604020202020204" pitchFamily="34" charset="0"/>
              </a:rPr>
              <a:t>This slide shows total deformation of main plate.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latin typeface="Arial" panose="020B0604020202020204" pitchFamily="34" charset="0"/>
                <a:cs typeface="Arial" panose="020B0604020202020204" pitchFamily="34" charset="0"/>
              </a:rPr>
              <a:t>This simulation don’t include self-weight, so this deformation is only due to thermal expansion.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latin typeface="Arial" panose="020B0604020202020204" pitchFamily="34" charset="0"/>
                <a:cs typeface="Arial" panose="020B0604020202020204" pitchFamily="34" charset="0"/>
              </a:rPr>
              <a:t>Looking at the this results, </a:t>
            </a:r>
            <a:r>
              <a:rPr lang="en-US" altLang="ja-JP" b="0" dirty="0">
                <a:cs typeface="Arial" panose="020B0604020202020204" pitchFamily="34" charset="0"/>
              </a:rPr>
              <a:t>Graphite is expanded and main plate is arched </a:t>
            </a:r>
            <a:r>
              <a:rPr lang="en-US" altLang="ja-JP" b="0" dirty="0">
                <a:solidFill>
                  <a:srgbClr val="FF0000"/>
                </a:solidFill>
                <a:cs typeface="Arial" panose="020B0604020202020204" pitchFamily="34" charset="0"/>
              </a:rPr>
              <a:t>3.4mm</a:t>
            </a:r>
            <a:r>
              <a:rPr lang="en-US" altLang="ja-JP" b="0" dirty="0">
                <a:cs typeface="Arial" panose="020B0604020202020204" pitchFamily="34" charset="0"/>
              </a:rPr>
              <a:t> in the surface direction.</a:t>
            </a:r>
            <a:endParaRPr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fld id="{6C1B91FC-A155-4153-B869-230A735D8F84}" type="slidenum">
              <a:rPr kumimoji="1" lang="ja-JP" altLang="en-US" smtClean="0"/>
              <a:t>25</a:t>
            </a:fld>
            <a:endParaRPr kumimoji="1" lang="ja-JP" altLang="en-US"/>
          </a:p>
        </p:txBody>
      </p:sp>
    </p:spTree>
    <p:extLst>
      <p:ext uri="{BB962C8B-B14F-4D97-AF65-F5344CB8AC3E}">
        <p14:creationId xmlns:p14="http://schemas.microsoft.com/office/powerpoint/2010/main" val="122007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2B14792E-AE53-4A24-BF61-2E08A5BCBC47}" type="slidenum">
              <a:rPr lang="en-GB" smtClean="0"/>
              <a:t>38</a:t>
            </a:fld>
            <a:endParaRPr lang="en-GB"/>
          </a:p>
        </p:txBody>
      </p:sp>
    </p:spTree>
    <p:extLst>
      <p:ext uri="{BB962C8B-B14F-4D97-AF65-F5344CB8AC3E}">
        <p14:creationId xmlns:p14="http://schemas.microsoft.com/office/powerpoint/2010/main" val="10303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24007493-DB29-46EF-8814-9A77E1D1D147}" type="slidenum">
              <a:rPr lang="en-GB" smtClean="0"/>
              <a:t>43</a:t>
            </a:fld>
            <a:endParaRPr lang="en-GB"/>
          </a:p>
        </p:txBody>
      </p:sp>
    </p:spTree>
    <p:extLst>
      <p:ext uri="{BB962C8B-B14F-4D97-AF65-F5344CB8AC3E}">
        <p14:creationId xmlns:p14="http://schemas.microsoft.com/office/powerpoint/2010/main" val="3870003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GB"/>
          </a:p>
        </p:txBody>
      </p:sp>
      <p:sp>
        <p:nvSpPr>
          <p:cNvPr id="4" name="Espace réservé de la date 3"/>
          <p:cNvSpPr>
            <a:spLocks noGrp="1"/>
          </p:cNvSpPr>
          <p:nvPr>
            <p:ph type="dt" sz="half" idx="10"/>
          </p:nvPr>
        </p:nvSpPr>
        <p:spPr/>
        <p:txBody>
          <a:bodyPr/>
          <a:lstStyle/>
          <a:p>
            <a:fld id="{89519CBB-BFA1-4172-82BC-97887FB1C6B4}" type="datetime1">
              <a:rPr lang="en-GB" smtClean="0"/>
              <a:t>08/07/2019</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2978406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51CBCCC6-DDAB-47C8-BFC4-AE56ADE97631}" type="datetime1">
              <a:rPr lang="en-GB" smtClean="0"/>
              <a:t>08/07/2019</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2548823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2ABDDF7C-5B25-44E7-9A7F-565DB912662B}" type="datetime1">
              <a:rPr lang="en-GB" smtClean="0"/>
              <a:t>08/07/2019</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127042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94A9AD32-5987-4012-BD97-E32CC3B29E9A}" type="datetime1">
              <a:rPr lang="en-GB" smtClean="0"/>
              <a:t>08/07/2019</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1121374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159254D-F36F-42C1-83F7-8CA483491CEB}" type="datetime1">
              <a:rPr lang="en-GB" smtClean="0"/>
              <a:t>08/07/2019</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393350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e la date 4"/>
          <p:cNvSpPr>
            <a:spLocks noGrp="1"/>
          </p:cNvSpPr>
          <p:nvPr>
            <p:ph type="dt" sz="half" idx="10"/>
          </p:nvPr>
        </p:nvSpPr>
        <p:spPr/>
        <p:txBody>
          <a:bodyPr/>
          <a:lstStyle/>
          <a:p>
            <a:fld id="{FEB5E768-1967-4B6C-B445-908CB46C4BBE}" type="datetime1">
              <a:rPr lang="en-GB" smtClean="0"/>
              <a:t>08/07/2019</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2978672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Espace réservé de la date 6"/>
          <p:cNvSpPr>
            <a:spLocks noGrp="1"/>
          </p:cNvSpPr>
          <p:nvPr>
            <p:ph type="dt" sz="half" idx="10"/>
          </p:nvPr>
        </p:nvSpPr>
        <p:spPr/>
        <p:txBody>
          <a:bodyPr/>
          <a:lstStyle/>
          <a:p>
            <a:fld id="{F300E74D-A2E8-4205-AD25-1938F8025984}" type="datetime1">
              <a:rPr lang="en-GB" smtClean="0"/>
              <a:t>08/07/2019</a:t>
            </a:fld>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1456056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e la date 2"/>
          <p:cNvSpPr>
            <a:spLocks noGrp="1"/>
          </p:cNvSpPr>
          <p:nvPr>
            <p:ph type="dt" sz="half" idx="10"/>
          </p:nvPr>
        </p:nvSpPr>
        <p:spPr/>
        <p:txBody>
          <a:bodyPr/>
          <a:lstStyle/>
          <a:p>
            <a:fld id="{22B26967-5BB9-4B88-A87F-6355C9B6154E}" type="datetime1">
              <a:rPr lang="en-GB" smtClean="0"/>
              <a:t>08/07/2019</a:t>
            </a:fld>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2752022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992F819-B0C7-4DDD-9A9B-9E15941B090B}" type="datetime1">
              <a:rPr lang="en-GB" smtClean="0"/>
              <a:t>08/07/2019</a:t>
            </a:fld>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3047289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4E6DD4D-814B-42DD-A459-AAB0315802CC}" type="datetime1">
              <a:rPr lang="en-GB" smtClean="0"/>
              <a:t>08/07/2019</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3138721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1089080-8452-4B4E-97B8-11485C5F0B6F}" type="datetime1">
              <a:rPr lang="en-GB" smtClean="0"/>
              <a:t>08/07/2019</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31B01D2A-108D-4055-860E-FA187FD9BF45}" type="slidenum">
              <a:rPr lang="en-GB" smtClean="0"/>
              <a:t>‹#›</a:t>
            </a:fld>
            <a:endParaRPr lang="en-GB"/>
          </a:p>
        </p:txBody>
      </p:sp>
    </p:spTree>
    <p:extLst>
      <p:ext uri="{BB962C8B-B14F-4D97-AF65-F5344CB8AC3E}">
        <p14:creationId xmlns:p14="http://schemas.microsoft.com/office/powerpoint/2010/main" val="858011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en-GB"/>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93E8F3-4836-4AC6-BA7F-425E3AB0CFC6}" type="datetime1">
              <a:rPr lang="en-GB" smtClean="0"/>
              <a:t>08/07/2019</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01D2A-108D-4055-860E-FA187FD9BF45}" type="slidenum">
              <a:rPr lang="en-GB" smtClean="0"/>
              <a:t>‹#›</a:t>
            </a:fld>
            <a:endParaRPr lang="en-GB"/>
          </a:p>
        </p:txBody>
      </p:sp>
    </p:spTree>
    <p:extLst>
      <p:ext uri="{BB962C8B-B14F-4D97-AF65-F5344CB8AC3E}">
        <p14:creationId xmlns:p14="http://schemas.microsoft.com/office/powerpoint/2010/main" val="452199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60.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8.png"/><Relationship Id="rId1" Type="http://schemas.openxmlformats.org/officeDocument/2006/relationships/slideLayout" Target="../slideLayouts/slideLayout6.xml"/><Relationship Id="rId5" Type="http://schemas.openxmlformats.org/officeDocument/2006/relationships/image" Target="../media/image150.png"/><Relationship Id="rId4" Type="http://schemas.openxmlformats.org/officeDocument/2006/relationships/image" Target="../media/image140.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00.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10.png"/></Relationships>
</file>

<file path=ppt/slides/_rels/slide4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692696"/>
            <a:ext cx="7772400" cy="2691730"/>
          </a:xfrm>
        </p:spPr>
        <p:txBody>
          <a:bodyPr>
            <a:normAutofit fontScale="90000"/>
          </a:bodyPr>
          <a:lstStyle/>
          <a:p>
            <a:r>
              <a:rPr lang="fr-CH" dirty="0" smtClean="0"/>
              <a:t/>
            </a:r>
            <a:br>
              <a:rPr lang="fr-CH" dirty="0" smtClean="0"/>
            </a:br>
            <a:r>
              <a:rPr lang="fr-CH" dirty="0" smtClean="0"/>
              <a:t/>
            </a:r>
            <a:br>
              <a:rPr lang="fr-CH" dirty="0" smtClean="0"/>
            </a:br>
            <a:r>
              <a:rPr lang="fr-CH" dirty="0" smtClean="0"/>
              <a:t>Positron Sources and </a:t>
            </a:r>
            <a:r>
              <a:rPr lang="fr-CH" dirty="0" err="1" smtClean="0"/>
              <a:t>Beam</a:t>
            </a:r>
            <a:r>
              <a:rPr lang="fr-CH" dirty="0" smtClean="0"/>
              <a:t> Dumps for the International </a:t>
            </a:r>
            <a:r>
              <a:rPr lang="fr-CH" dirty="0" err="1" smtClean="0"/>
              <a:t>Linear</a:t>
            </a:r>
            <a:r>
              <a:rPr lang="fr-CH" dirty="0" smtClean="0"/>
              <a:t> </a:t>
            </a:r>
            <a:r>
              <a:rPr lang="fr-CH" dirty="0" err="1" smtClean="0"/>
              <a:t>Collider</a:t>
            </a:r>
            <a:r>
              <a:rPr lang="fr-CH" dirty="0" smtClean="0"/>
              <a:t>-ILC</a:t>
            </a:r>
            <a:br>
              <a:rPr lang="fr-CH" dirty="0" smtClean="0"/>
            </a:br>
            <a:r>
              <a:rPr lang="fr-CH" dirty="0" smtClean="0"/>
              <a:t/>
            </a:r>
            <a:br>
              <a:rPr lang="fr-CH" dirty="0" smtClean="0"/>
            </a:br>
            <a:endParaRPr lang="en-GB" dirty="0"/>
          </a:p>
        </p:txBody>
      </p:sp>
      <p:sp>
        <p:nvSpPr>
          <p:cNvPr id="3" name="Sous-titre 2"/>
          <p:cNvSpPr>
            <a:spLocks noGrp="1"/>
          </p:cNvSpPr>
          <p:nvPr>
            <p:ph type="subTitle" idx="1"/>
          </p:nvPr>
        </p:nvSpPr>
        <p:spPr>
          <a:xfrm>
            <a:off x="1331640" y="3789040"/>
            <a:ext cx="6400800" cy="2328664"/>
          </a:xfrm>
        </p:spPr>
        <p:txBody>
          <a:bodyPr>
            <a:normAutofit lnSpcReduction="10000"/>
          </a:bodyPr>
          <a:lstStyle/>
          <a:p>
            <a:r>
              <a:rPr lang="fr-CH" dirty="0" smtClean="0"/>
              <a:t>International </a:t>
            </a:r>
            <a:r>
              <a:rPr lang="fr-CH" dirty="0" err="1" smtClean="0"/>
              <a:t>HiRadMat</a:t>
            </a:r>
            <a:r>
              <a:rPr lang="fr-CH" dirty="0" smtClean="0"/>
              <a:t> Workshop</a:t>
            </a:r>
          </a:p>
          <a:p>
            <a:r>
              <a:rPr lang="fr-CH" dirty="0" smtClean="0"/>
              <a:t>10-12 July 2019</a:t>
            </a:r>
          </a:p>
          <a:p>
            <a:r>
              <a:rPr lang="fr-CH" dirty="0" smtClean="0"/>
              <a:t>CERN</a:t>
            </a:r>
          </a:p>
          <a:p>
            <a:r>
              <a:rPr lang="fr-CH" dirty="0" smtClean="0"/>
              <a:t>Peter </a:t>
            </a:r>
            <a:r>
              <a:rPr lang="fr-CH" dirty="0" err="1" smtClean="0"/>
              <a:t>Sievers</a:t>
            </a:r>
            <a:r>
              <a:rPr lang="fr-CH" dirty="0" smtClean="0"/>
              <a:t> (CERN-</a:t>
            </a:r>
            <a:r>
              <a:rPr lang="fr-CH" dirty="0" err="1" smtClean="0"/>
              <a:t>Retired</a:t>
            </a:r>
            <a:r>
              <a:rPr lang="fr-CH" dirty="0" smtClean="0"/>
              <a:t>)</a:t>
            </a:r>
          </a:p>
          <a:p>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pPr/>
              <a:t>1</a:t>
            </a:fld>
            <a:endParaRPr lang="en-GB"/>
          </a:p>
        </p:txBody>
      </p:sp>
    </p:spTree>
    <p:extLst>
      <p:ext uri="{BB962C8B-B14F-4D97-AF65-F5344CB8AC3E}">
        <p14:creationId xmlns:p14="http://schemas.microsoft.com/office/powerpoint/2010/main" val="1155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8098"/>
          </a:xfrm>
        </p:spPr>
        <p:txBody>
          <a:bodyPr>
            <a:normAutofit fontScale="90000"/>
          </a:bodyPr>
          <a:lstStyle/>
          <a:p>
            <a:r>
              <a:rPr lang="fr-CH" smtClean="0"/>
              <a:t>SLC-SLAC </a:t>
            </a:r>
            <a:r>
              <a:rPr lang="fr-CH" dirty="0" smtClean="0"/>
              <a:t>Water </a:t>
            </a:r>
            <a:r>
              <a:rPr lang="fr-CH" dirty="0" err="1" smtClean="0"/>
              <a:t>Cooled</a:t>
            </a:r>
            <a:r>
              <a:rPr lang="fr-CH" dirty="0" smtClean="0"/>
              <a:t> Tumbling Target</a:t>
            </a:r>
            <a:endParaRPr lang="en-GB" dirty="0"/>
          </a:p>
        </p:txBody>
      </p:sp>
      <p:cxnSp>
        <p:nvCxnSpPr>
          <p:cNvPr id="5" name="Connecteur droit 4"/>
          <p:cNvCxnSpPr/>
          <p:nvPr/>
        </p:nvCxnSpPr>
        <p:spPr>
          <a:xfrm>
            <a:off x="2195735" y="3645024"/>
            <a:ext cx="1008112" cy="0"/>
          </a:xfrm>
          <a:prstGeom prst="line">
            <a:avLst/>
          </a:prstGeom>
        </p:spPr>
        <p:style>
          <a:lnRef idx="2">
            <a:schemeClr val="dk1"/>
          </a:lnRef>
          <a:fillRef idx="0">
            <a:schemeClr val="dk1"/>
          </a:fillRef>
          <a:effectRef idx="1">
            <a:schemeClr val="dk1"/>
          </a:effectRef>
          <a:fontRef idx="minor">
            <a:schemeClr val="tx1"/>
          </a:fontRef>
        </p:style>
      </p:cxnSp>
      <p:sp>
        <p:nvSpPr>
          <p:cNvPr id="8" name="Rectangle 7"/>
          <p:cNvSpPr/>
          <p:nvPr/>
        </p:nvSpPr>
        <p:spPr>
          <a:xfrm rot="1010401">
            <a:off x="3395644" y="2386136"/>
            <a:ext cx="335424" cy="27131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rot="1059172">
            <a:off x="3272934" y="2958232"/>
            <a:ext cx="914400" cy="122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Connecteur droit 18"/>
          <p:cNvCxnSpPr/>
          <p:nvPr/>
        </p:nvCxnSpPr>
        <p:spPr>
          <a:xfrm flipV="1">
            <a:off x="3203847" y="3463192"/>
            <a:ext cx="0" cy="181832"/>
          </a:xfrm>
          <a:prstGeom prst="line">
            <a:avLst/>
          </a:prstGeom>
        </p:spPr>
        <p:style>
          <a:lnRef idx="2">
            <a:schemeClr val="dk1"/>
          </a:lnRef>
          <a:fillRef idx="0">
            <a:schemeClr val="dk1"/>
          </a:fillRef>
          <a:effectRef idx="1">
            <a:schemeClr val="dk1"/>
          </a:effectRef>
          <a:fontRef idx="minor">
            <a:schemeClr val="tx1"/>
          </a:fontRef>
        </p:style>
      </p:cxnSp>
      <p:cxnSp>
        <p:nvCxnSpPr>
          <p:cNvPr id="24" name="Connecteur droit 23"/>
          <p:cNvCxnSpPr/>
          <p:nvPr/>
        </p:nvCxnSpPr>
        <p:spPr>
          <a:xfrm flipV="1">
            <a:off x="3203847" y="2950268"/>
            <a:ext cx="62704" cy="266439"/>
          </a:xfrm>
          <a:prstGeom prst="line">
            <a:avLst/>
          </a:prstGeom>
        </p:spPr>
        <p:style>
          <a:lnRef idx="2">
            <a:schemeClr val="dk1"/>
          </a:lnRef>
          <a:fillRef idx="0">
            <a:schemeClr val="dk1"/>
          </a:fillRef>
          <a:effectRef idx="1">
            <a:schemeClr val="dk1"/>
          </a:effectRef>
          <a:fontRef idx="minor">
            <a:schemeClr val="tx1"/>
          </a:fontRef>
        </p:style>
      </p:cxnSp>
      <p:cxnSp>
        <p:nvCxnSpPr>
          <p:cNvPr id="38" name="Connecteur droit 37"/>
          <p:cNvCxnSpPr>
            <a:stCxn id="11" idx="3"/>
          </p:cNvCxnSpPr>
          <p:nvPr/>
        </p:nvCxnSpPr>
        <p:spPr>
          <a:xfrm flipH="1">
            <a:off x="4116874" y="3158237"/>
            <a:ext cx="48931" cy="198755"/>
          </a:xfrm>
          <a:prstGeom prst="line">
            <a:avLst/>
          </a:prstGeom>
        </p:spPr>
        <p:style>
          <a:lnRef idx="2">
            <a:schemeClr val="dk1"/>
          </a:lnRef>
          <a:fillRef idx="0">
            <a:schemeClr val="dk1"/>
          </a:fillRef>
          <a:effectRef idx="1">
            <a:schemeClr val="dk1"/>
          </a:effectRef>
          <a:fontRef idx="minor">
            <a:schemeClr val="tx1"/>
          </a:fontRef>
        </p:style>
      </p:cxnSp>
      <p:cxnSp>
        <p:nvCxnSpPr>
          <p:cNvPr id="48" name="Connecteur droit 47"/>
          <p:cNvCxnSpPr/>
          <p:nvPr/>
        </p:nvCxnSpPr>
        <p:spPr>
          <a:xfrm>
            <a:off x="4116874" y="3645024"/>
            <a:ext cx="1159293" cy="0"/>
          </a:xfrm>
          <a:prstGeom prst="line">
            <a:avLst/>
          </a:prstGeom>
        </p:spPr>
        <p:style>
          <a:lnRef idx="2">
            <a:schemeClr val="dk1"/>
          </a:lnRef>
          <a:fillRef idx="0">
            <a:schemeClr val="dk1"/>
          </a:fillRef>
          <a:effectRef idx="1">
            <a:schemeClr val="dk1"/>
          </a:effectRef>
          <a:fontRef idx="minor">
            <a:schemeClr val="tx1"/>
          </a:fontRef>
        </p:style>
      </p:cxnSp>
      <p:cxnSp>
        <p:nvCxnSpPr>
          <p:cNvPr id="51" name="Connecteur droit 50"/>
          <p:cNvCxnSpPr/>
          <p:nvPr/>
        </p:nvCxnSpPr>
        <p:spPr>
          <a:xfrm>
            <a:off x="4116874" y="3463192"/>
            <a:ext cx="1" cy="181832"/>
          </a:xfrm>
          <a:prstGeom prst="line">
            <a:avLst/>
          </a:prstGeom>
        </p:spPr>
        <p:style>
          <a:lnRef idx="2">
            <a:schemeClr val="dk1"/>
          </a:lnRef>
          <a:fillRef idx="0">
            <a:schemeClr val="dk1"/>
          </a:fillRef>
          <a:effectRef idx="1">
            <a:schemeClr val="dk1"/>
          </a:effectRef>
          <a:fontRef idx="minor">
            <a:schemeClr val="tx1"/>
          </a:fontRef>
        </p:style>
      </p:cxnSp>
      <p:cxnSp>
        <p:nvCxnSpPr>
          <p:cNvPr id="55" name="Connecteur droit avec flèche 54"/>
          <p:cNvCxnSpPr/>
          <p:nvPr/>
        </p:nvCxnSpPr>
        <p:spPr>
          <a:xfrm flipV="1">
            <a:off x="3995936" y="1628800"/>
            <a:ext cx="188477" cy="668846"/>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60" name="Arc plein 59"/>
          <p:cNvSpPr/>
          <p:nvPr/>
        </p:nvSpPr>
        <p:spPr>
          <a:xfrm rot="1191071">
            <a:off x="3503404" y="1989937"/>
            <a:ext cx="1051473" cy="361448"/>
          </a:xfrm>
          <a:prstGeom prst="blockArc">
            <a:avLst>
              <a:gd name="adj1" fmla="val 11602398"/>
              <a:gd name="adj2" fmla="val 20807634"/>
              <a:gd name="adj3"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cxnSp>
        <p:nvCxnSpPr>
          <p:cNvPr id="72" name="Connecteur droit avec flèche 71"/>
          <p:cNvCxnSpPr/>
          <p:nvPr/>
        </p:nvCxnSpPr>
        <p:spPr>
          <a:xfrm>
            <a:off x="4427984" y="2169087"/>
            <a:ext cx="157023" cy="12855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5" name="Connecteur droit avec flèche 74"/>
          <p:cNvCxnSpPr>
            <a:stCxn id="60" idx="0"/>
          </p:cNvCxnSpPr>
          <p:nvPr/>
        </p:nvCxnSpPr>
        <p:spPr>
          <a:xfrm flipH="1">
            <a:off x="3473274" y="1927137"/>
            <a:ext cx="18406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9" name="Organigramme : Connecteur 78"/>
          <p:cNvSpPr/>
          <p:nvPr/>
        </p:nvSpPr>
        <p:spPr>
          <a:xfrm>
            <a:off x="3060275" y="4546376"/>
            <a:ext cx="928753" cy="864096"/>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0" name="Organigramme : Connecteur 79"/>
          <p:cNvSpPr/>
          <p:nvPr/>
        </p:nvSpPr>
        <p:spPr>
          <a:xfrm>
            <a:off x="2582136" y="5001852"/>
            <a:ext cx="889248" cy="817240"/>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81" name="Organigramme : Connecteur 80"/>
          <p:cNvSpPr/>
          <p:nvPr/>
        </p:nvSpPr>
        <p:spPr>
          <a:xfrm>
            <a:off x="3490070" y="5086446"/>
            <a:ext cx="792088" cy="792088"/>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2" name="Organigramme : Connecteur 81"/>
          <p:cNvSpPr/>
          <p:nvPr/>
        </p:nvSpPr>
        <p:spPr>
          <a:xfrm>
            <a:off x="3086532" y="5410472"/>
            <a:ext cx="914400" cy="817241"/>
          </a:xfrm>
          <a:prstGeom prst="flowChartConnector">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83" name="Organigramme : Connecteur 82"/>
          <p:cNvSpPr/>
          <p:nvPr/>
        </p:nvSpPr>
        <p:spPr>
          <a:xfrm>
            <a:off x="3404371" y="5329915"/>
            <a:ext cx="139361" cy="161113"/>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cxnSp>
        <p:nvCxnSpPr>
          <p:cNvPr id="6" name="Connecteur droit avec flèche 5"/>
          <p:cNvCxnSpPr/>
          <p:nvPr/>
        </p:nvCxnSpPr>
        <p:spPr>
          <a:xfrm>
            <a:off x="3008897" y="2169087"/>
            <a:ext cx="648446" cy="22663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Connecteur droit avec flèche 12"/>
          <p:cNvCxnSpPr/>
          <p:nvPr/>
        </p:nvCxnSpPr>
        <p:spPr>
          <a:xfrm flipH="1" flipV="1">
            <a:off x="2999911" y="2297647"/>
            <a:ext cx="565397" cy="22152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1" name="ZoneTexte 30"/>
          <p:cNvSpPr txBox="1"/>
          <p:nvPr/>
        </p:nvSpPr>
        <p:spPr>
          <a:xfrm>
            <a:off x="1538926" y="2097739"/>
            <a:ext cx="1441613" cy="369332"/>
          </a:xfrm>
          <a:prstGeom prst="rect">
            <a:avLst/>
          </a:prstGeom>
          <a:noFill/>
        </p:spPr>
        <p:txBody>
          <a:bodyPr wrap="none" rtlCol="0">
            <a:spAutoFit/>
          </a:bodyPr>
          <a:lstStyle/>
          <a:p>
            <a:r>
              <a:rPr lang="fr-CH" dirty="0" smtClean="0"/>
              <a:t>Water </a:t>
            </a:r>
            <a:r>
              <a:rPr lang="fr-CH" dirty="0" err="1" smtClean="0"/>
              <a:t>Supply</a:t>
            </a:r>
            <a:endParaRPr lang="en-GB" dirty="0"/>
          </a:p>
        </p:txBody>
      </p:sp>
      <p:sp>
        <p:nvSpPr>
          <p:cNvPr id="32" name="ZoneTexte 31"/>
          <p:cNvSpPr txBox="1"/>
          <p:nvPr/>
        </p:nvSpPr>
        <p:spPr>
          <a:xfrm>
            <a:off x="4070125" y="1295086"/>
            <a:ext cx="292068" cy="369332"/>
          </a:xfrm>
          <a:prstGeom prst="rect">
            <a:avLst/>
          </a:prstGeom>
          <a:noFill/>
        </p:spPr>
        <p:txBody>
          <a:bodyPr wrap="none" rtlCol="0">
            <a:spAutoFit/>
          </a:bodyPr>
          <a:lstStyle/>
          <a:p>
            <a:r>
              <a:rPr lang="fr-CH" dirty="0" smtClean="0"/>
              <a:t>Z</a:t>
            </a:r>
            <a:endParaRPr lang="en-GB" dirty="0"/>
          </a:p>
        </p:txBody>
      </p:sp>
      <mc:AlternateContent xmlns:mc="http://schemas.openxmlformats.org/markup-compatibility/2006" xmlns:a14="http://schemas.microsoft.com/office/drawing/2010/main">
        <mc:Choice Requires="a14">
          <p:sp>
            <p:nvSpPr>
              <p:cNvPr id="33" name="ZoneTexte 32"/>
              <p:cNvSpPr txBox="1"/>
              <p:nvPr/>
            </p:nvSpPr>
            <p:spPr>
              <a:xfrm>
                <a:off x="4427984" y="2149843"/>
                <a:ext cx="53943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𝛼</m:t>
                      </m:r>
                    </m:oMath>
                  </m:oMathPara>
                </a14:m>
                <a:endParaRPr lang="en-GB" dirty="0"/>
              </a:p>
            </p:txBody>
          </p:sp>
        </mc:Choice>
        <mc:Fallback xmlns="">
          <p:sp>
            <p:nvSpPr>
              <p:cNvPr id="33" name="ZoneTexte 32"/>
              <p:cNvSpPr txBox="1">
                <a:spLocks noRot="1" noChangeAspect="1" noMove="1" noResize="1" noEditPoints="1" noAdjustHandles="1" noChangeArrowheads="1" noChangeShapeType="1" noTextEdit="1"/>
              </p:cNvSpPr>
              <p:nvPr/>
            </p:nvSpPr>
            <p:spPr>
              <a:xfrm>
                <a:off x="4427984" y="2149843"/>
                <a:ext cx="539435" cy="369332"/>
              </a:xfrm>
              <a:prstGeom prst="rect">
                <a:avLst/>
              </a:prstGeom>
              <a:blipFill rotWithShape="1">
                <a:blip r:embed="rId2"/>
                <a:stretch>
                  <a:fillRect/>
                </a:stretch>
              </a:blipFill>
            </p:spPr>
            <p:txBody>
              <a:bodyPr/>
              <a:lstStyle/>
              <a:p>
                <a:r>
                  <a:rPr lang="en-GB">
                    <a:noFill/>
                  </a:rPr>
                  <a:t> </a:t>
                </a:r>
              </a:p>
            </p:txBody>
          </p:sp>
        </mc:Fallback>
      </mc:AlternateContent>
      <p:sp>
        <p:nvSpPr>
          <p:cNvPr id="34" name="ZoneTexte 33"/>
          <p:cNvSpPr txBox="1"/>
          <p:nvPr/>
        </p:nvSpPr>
        <p:spPr>
          <a:xfrm>
            <a:off x="4704617" y="2650259"/>
            <a:ext cx="904671" cy="369332"/>
          </a:xfrm>
          <a:prstGeom prst="rect">
            <a:avLst/>
          </a:prstGeom>
          <a:noFill/>
        </p:spPr>
        <p:txBody>
          <a:bodyPr wrap="none" rtlCol="0">
            <a:spAutoFit/>
          </a:bodyPr>
          <a:lstStyle/>
          <a:p>
            <a:r>
              <a:rPr lang="fr-CH" dirty="0" err="1" smtClean="0"/>
              <a:t>Bellows</a:t>
            </a:r>
            <a:endParaRPr lang="en-GB" dirty="0"/>
          </a:p>
        </p:txBody>
      </p:sp>
      <p:cxnSp>
        <p:nvCxnSpPr>
          <p:cNvPr id="36" name="Connecteur droit avec flèche 35"/>
          <p:cNvCxnSpPr/>
          <p:nvPr/>
        </p:nvCxnSpPr>
        <p:spPr>
          <a:xfrm flipH="1">
            <a:off x="4216159" y="3019591"/>
            <a:ext cx="751261" cy="33740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1" name="Organigramme : Ou 40"/>
          <p:cNvSpPr/>
          <p:nvPr/>
        </p:nvSpPr>
        <p:spPr>
          <a:xfrm>
            <a:off x="3499754" y="3203830"/>
            <a:ext cx="315178" cy="306324"/>
          </a:xfrm>
          <a:prstGeom prst="flowChartOr">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43" name="Connecteur droit avec flèche 42"/>
          <p:cNvCxnSpPr/>
          <p:nvPr/>
        </p:nvCxnSpPr>
        <p:spPr>
          <a:xfrm>
            <a:off x="2699791" y="2950268"/>
            <a:ext cx="773483" cy="30734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7" name="ZoneTexte 46"/>
          <p:cNvSpPr txBox="1"/>
          <p:nvPr/>
        </p:nvSpPr>
        <p:spPr>
          <a:xfrm>
            <a:off x="1222207" y="2661753"/>
            <a:ext cx="1477584" cy="369332"/>
          </a:xfrm>
          <a:prstGeom prst="rect">
            <a:avLst/>
          </a:prstGeom>
          <a:noFill/>
        </p:spPr>
        <p:txBody>
          <a:bodyPr wrap="none" rtlCol="0">
            <a:spAutoFit/>
          </a:bodyPr>
          <a:lstStyle/>
          <a:p>
            <a:r>
              <a:rPr lang="fr-CH" dirty="0" err="1" smtClean="0"/>
              <a:t>External</a:t>
            </a:r>
            <a:r>
              <a:rPr lang="fr-CH" dirty="0" smtClean="0"/>
              <a:t> Pivot</a:t>
            </a:r>
            <a:endParaRPr lang="en-GB" dirty="0"/>
          </a:p>
        </p:txBody>
      </p:sp>
      <p:sp>
        <p:nvSpPr>
          <p:cNvPr id="4" name="ZoneTexte 3"/>
          <p:cNvSpPr txBox="1"/>
          <p:nvPr/>
        </p:nvSpPr>
        <p:spPr>
          <a:xfrm>
            <a:off x="1760110" y="3934182"/>
            <a:ext cx="939681" cy="369332"/>
          </a:xfrm>
          <a:prstGeom prst="rect">
            <a:avLst/>
          </a:prstGeom>
          <a:noFill/>
        </p:spPr>
        <p:txBody>
          <a:bodyPr wrap="none" rtlCol="0">
            <a:spAutoFit/>
          </a:bodyPr>
          <a:lstStyle/>
          <a:p>
            <a:r>
              <a:rPr lang="fr-CH" dirty="0" smtClean="0"/>
              <a:t>Vacuum</a:t>
            </a:r>
            <a:endParaRPr lang="en-GB" dirty="0"/>
          </a:p>
        </p:txBody>
      </p:sp>
      <mc:AlternateContent xmlns:mc="http://schemas.openxmlformats.org/markup-compatibility/2006" xmlns:a14="http://schemas.microsoft.com/office/drawing/2010/main">
        <mc:Choice Requires="a14">
          <p:sp>
            <p:nvSpPr>
              <p:cNvPr id="7" name="ZoneTexte 6"/>
              <p:cNvSpPr txBox="1"/>
              <p:nvPr/>
            </p:nvSpPr>
            <p:spPr>
              <a:xfrm>
                <a:off x="5609288" y="2446473"/>
                <a:ext cx="3427208" cy="3693319"/>
              </a:xfrm>
              <a:prstGeom prst="rect">
                <a:avLst/>
              </a:prstGeom>
              <a:noFill/>
            </p:spPr>
            <p:txBody>
              <a:bodyPr wrap="square" rtlCol="0">
                <a:spAutoFit/>
              </a:bodyPr>
              <a:lstStyle/>
              <a:p>
                <a:r>
                  <a:rPr lang="fr-CH" dirty="0" smtClean="0"/>
                  <a:t>Tumbling: to </a:t>
                </a:r>
                <a:r>
                  <a:rPr lang="fr-CH" dirty="0" err="1" smtClean="0"/>
                  <a:t>prevent</a:t>
                </a:r>
                <a:r>
                  <a:rPr lang="fr-CH" dirty="0" smtClean="0"/>
                  <a:t> pile up </a:t>
                </a:r>
                <a:r>
                  <a:rPr lang="fr-CH" dirty="0" err="1" smtClean="0"/>
                  <a:t>between</a:t>
                </a:r>
                <a:r>
                  <a:rPr lang="fr-CH" dirty="0" smtClean="0"/>
                  <a:t> successive pulses. Tumbling frequency : </a:t>
                </a:r>
                <a14:m>
                  <m:oMath xmlns:m="http://schemas.openxmlformats.org/officeDocument/2006/math">
                    <m:r>
                      <m:rPr>
                        <m:sty m:val="p"/>
                      </m:rPr>
                      <a:rPr lang="el-GR" b="0" i="1" smtClean="0">
                        <a:latin typeface="Cambria Math"/>
                      </a:rPr>
                      <m:t>ν</m:t>
                    </m:r>
                    <m:r>
                      <a:rPr lang="el-GR" b="0" i="1" smtClean="0">
                        <a:latin typeface="Cambria Math"/>
                        <a:ea typeface="Cambria Math"/>
                      </a:rPr>
                      <m:t>=</m:t>
                    </m:r>
                    <m:r>
                      <m:rPr>
                        <m:sty m:val="p"/>
                      </m:rPr>
                      <a:rPr lang="el-GR" b="0" i="1" smtClean="0">
                        <a:latin typeface="Cambria Math"/>
                        <a:ea typeface="Cambria Math"/>
                      </a:rPr>
                      <m:t>ν</m:t>
                    </m:r>
                    <m:r>
                      <a:rPr lang="fr-CH" b="0" i="1" smtClean="0">
                        <a:latin typeface="Cambria Math"/>
                        <a:ea typeface="Cambria Math"/>
                      </a:rPr>
                      <m:t>𝑏𝑒𝑎𝑚</m:t>
                    </m:r>
                    <m:r>
                      <a:rPr lang="fr-CH" b="0" i="1" smtClean="0">
                        <a:latin typeface="Cambria Math"/>
                        <a:ea typeface="Cambria Math"/>
                      </a:rPr>
                      <m:t>∙</m:t>
                    </m:r>
                    <m:f>
                      <m:fPr>
                        <m:type m:val="lin"/>
                        <m:ctrlPr>
                          <a:rPr lang="fr-CH" b="0" i="1" smtClean="0">
                            <a:latin typeface="Cambria Math" panose="02040503050406030204" pitchFamily="18" charset="0"/>
                            <a:ea typeface="Cambria Math"/>
                          </a:rPr>
                        </m:ctrlPr>
                      </m:fPr>
                      <m:num>
                        <m:r>
                          <a:rPr lang="fr-CH" b="0" i="1" smtClean="0">
                            <a:latin typeface="Cambria Math"/>
                            <a:ea typeface="Cambria Math"/>
                          </a:rPr>
                          <m:t>𝜃</m:t>
                        </m:r>
                        <m:r>
                          <a:rPr lang="fr-CH" b="0" i="1" smtClean="0">
                            <a:latin typeface="Cambria Math"/>
                            <a:ea typeface="Cambria Math"/>
                          </a:rPr>
                          <m:t>𝑏𝑒𝑎𝑚</m:t>
                        </m:r>
                      </m:num>
                      <m:den>
                        <m:r>
                          <a:rPr lang="fr-CH" b="0" i="1" smtClean="0">
                            <a:latin typeface="Cambria Math"/>
                            <a:ea typeface="Cambria Math"/>
                          </a:rPr>
                          <m:t>2</m:t>
                        </m:r>
                        <m:r>
                          <a:rPr lang="fr-CH" b="0" i="1" smtClean="0">
                            <a:latin typeface="Cambria Math"/>
                            <a:ea typeface="Cambria Math"/>
                          </a:rPr>
                          <m:t>𝜋</m:t>
                        </m:r>
                        <m:r>
                          <a:rPr lang="fr-CH" b="0" i="1" smtClean="0">
                            <a:latin typeface="Cambria Math"/>
                            <a:ea typeface="Cambria Math"/>
                          </a:rPr>
                          <m:t>𝑅𝑡𝑢𝑚𝑏𝑙𝑖𝑛𝑔</m:t>
                        </m:r>
                        <m:r>
                          <a:rPr lang="fr-CH" b="0" i="1" smtClean="0">
                            <a:latin typeface="Cambria Math"/>
                            <a:ea typeface="Cambria Math"/>
                          </a:rPr>
                          <m:t>.</m:t>
                        </m:r>
                      </m:den>
                    </m:f>
                  </m:oMath>
                </a14:m>
                <a:r>
                  <a:rPr lang="fr-CH" dirty="0" smtClean="0"/>
                  <a:t> </a:t>
                </a:r>
              </a:p>
              <a:p>
                <a:r>
                  <a:rPr lang="fr-CH" dirty="0" smtClean="0"/>
                  <a:t>For the ILC </a:t>
                </a:r>
                <a:r>
                  <a:rPr lang="fr-CH" dirty="0" err="1" smtClean="0"/>
                  <a:t>with</a:t>
                </a:r>
                <a:r>
                  <a:rPr lang="fr-CH" dirty="0" smtClean="0"/>
                  <a:t> 300 Hz a tumbling </a:t>
                </a:r>
                <a:r>
                  <a:rPr lang="fr-CH" dirty="0" err="1" smtClean="0"/>
                  <a:t>frequency</a:t>
                </a:r>
                <a:r>
                  <a:rPr lang="fr-CH" dirty="0" smtClean="0"/>
                  <a:t>  of 10-15 Hz (a line </a:t>
                </a:r>
                <a:r>
                  <a:rPr lang="fr-CH" dirty="0" err="1" smtClean="0"/>
                  <a:t>velocity</a:t>
                </a:r>
                <a:r>
                  <a:rPr lang="fr-CH" dirty="0" smtClean="0"/>
                  <a:t> of 5 m/s) </a:t>
                </a:r>
                <a:r>
                  <a:rPr lang="fr-CH" dirty="0" err="1" smtClean="0"/>
                  <a:t>would</a:t>
                </a:r>
                <a:r>
                  <a:rPr lang="fr-CH" dirty="0" smtClean="0"/>
                  <a:t> </a:t>
                </a:r>
                <a:r>
                  <a:rPr lang="fr-CH" dirty="0" err="1" smtClean="0"/>
                  <a:t>be</a:t>
                </a:r>
                <a:r>
                  <a:rPr lang="fr-CH" dirty="0" smtClean="0"/>
                  <a:t> </a:t>
                </a:r>
                <a:r>
                  <a:rPr lang="fr-CH" dirty="0" err="1" smtClean="0"/>
                  <a:t>necessary</a:t>
                </a:r>
                <a:r>
                  <a:rPr lang="fr-CH" dirty="0" smtClean="0"/>
                  <a:t>. This </a:t>
                </a:r>
                <a:r>
                  <a:rPr lang="fr-CH" dirty="0" err="1" smtClean="0"/>
                  <a:t>is</a:t>
                </a:r>
                <a:r>
                  <a:rPr lang="fr-CH" dirty="0" smtClean="0"/>
                  <a:t> tough for </a:t>
                </a:r>
                <a:r>
                  <a:rPr lang="fr-CH" dirty="0" err="1" smtClean="0"/>
                  <a:t>mechanical</a:t>
                </a:r>
                <a:r>
                  <a:rPr lang="fr-CH" dirty="0" smtClean="0"/>
                  <a:t> </a:t>
                </a:r>
                <a:r>
                  <a:rPr lang="fr-CH" dirty="0" err="1" smtClean="0"/>
                  <a:t>reasons</a:t>
                </a:r>
                <a:r>
                  <a:rPr lang="fr-CH" dirty="0" smtClean="0"/>
                  <a:t>.</a:t>
                </a:r>
              </a:p>
              <a:p>
                <a:endParaRPr lang="fr-CH" dirty="0" smtClean="0"/>
              </a:p>
              <a:p>
                <a:r>
                  <a:rPr lang="fr-CH" dirty="0" smtClean="0"/>
                  <a:t>For pulses at 50 Hz, a tumbling </a:t>
                </a:r>
                <a:r>
                  <a:rPr lang="fr-CH" dirty="0" err="1" smtClean="0"/>
                  <a:t>frequency</a:t>
                </a:r>
                <a:r>
                  <a:rPr lang="fr-CH" dirty="0" smtClean="0"/>
                  <a:t> of about 1 Hz </a:t>
                </a:r>
                <a:r>
                  <a:rPr lang="fr-CH" dirty="0" err="1" smtClean="0"/>
                  <a:t>would</a:t>
                </a:r>
                <a:r>
                  <a:rPr lang="fr-CH" dirty="0" smtClean="0"/>
                  <a:t> </a:t>
                </a:r>
                <a:r>
                  <a:rPr lang="fr-CH" dirty="0" err="1" smtClean="0"/>
                  <a:t>be</a:t>
                </a:r>
                <a:r>
                  <a:rPr lang="fr-CH" dirty="0" smtClean="0"/>
                  <a:t> ok.</a:t>
                </a:r>
                <a:endParaRPr lang="en-GB" dirty="0"/>
              </a:p>
            </p:txBody>
          </p:sp>
        </mc:Choice>
        <mc:Fallback xmlns="">
          <p:sp>
            <p:nvSpPr>
              <p:cNvPr id="7" name="ZoneTexte 6"/>
              <p:cNvSpPr txBox="1">
                <a:spLocks noRot="1" noChangeAspect="1" noMove="1" noResize="1" noEditPoints="1" noAdjustHandles="1" noChangeArrowheads="1" noChangeShapeType="1" noTextEdit="1"/>
              </p:cNvSpPr>
              <p:nvPr/>
            </p:nvSpPr>
            <p:spPr>
              <a:xfrm>
                <a:off x="5609288" y="2446473"/>
                <a:ext cx="3427208" cy="3693319"/>
              </a:xfrm>
              <a:prstGeom prst="rect">
                <a:avLst/>
              </a:prstGeom>
              <a:blipFill rotWithShape="1">
                <a:blip r:embed="rId3"/>
                <a:stretch>
                  <a:fillRect l="-1423" t="-825" r="-1601" b="-1650"/>
                </a:stretch>
              </a:blipFill>
            </p:spPr>
            <p:txBody>
              <a:bodyPr/>
              <a:lstStyle/>
              <a:p>
                <a:r>
                  <a:rPr lang="en-GB">
                    <a:noFill/>
                  </a:rPr>
                  <a:t> </a:t>
                </a:r>
              </a:p>
            </p:txBody>
          </p:sp>
        </mc:Fallback>
      </mc:AlternateContent>
      <p:cxnSp>
        <p:nvCxnSpPr>
          <p:cNvPr id="10" name="Connecteur droit avec flèche 9"/>
          <p:cNvCxnSpPr/>
          <p:nvPr/>
        </p:nvCxnSpPr>
        <p:spPr>
          <a:xfrm flipH="1">
            <a:off x="3586695" y="4734569"/>
            <a:ext cx="792089" cy="64805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 name="ZoneTexte 14"/>
          <p:cNvSpPr txBox="1"/>
          <p:nvPr/>
        </p:nvSpPr>
        <p:spPr>
          <a:xfrm>
            <a:off x="3982740" y="4394656"/>
            <a:ext cx="1422184" cy="369332"/>
          </a:xfrm>
          <a:prstGeom prst="rect">
            <a:avLst/>
          </a:prstGeom>
          <a:noFill/>
        </p:spPr>
        <p:txBody>
          <a:bodyPr wrap="none" rtlCol="0">
            <a:spAutoFit/>
          </a:bodyPr>
          <a:lstStyle/>
          <a:p>
            <a:r>
              <a:rPr lang="fr-CH" dirty="0" err="1" smtClean="0"/>
              <a:t>Beam</a:t>
            </a:r>
            <a:r>
              <a:rPr lang="fr-CH" dirty="0" smtClean="0"/>
              <a:t> Impact</a:t>
            </a:r>
            <a:endParaRPr lang="en-GB" dirty="0"/>
          </a:p>
        </p:txBody>
      </p:sp>
      <p:sp>
        <p:nvSpPr>
          <p:cNvPr id="12" name="Espace réservé du numéro de diapositive 11"/>
          <p:cNvSpPr>
            <a:spLocks noGrp="1"/>
          </p:cNvSpPr>
          <p:nvPr>
            <p:ph type="sldNum" sz="quarter" idx="12"/>
          </p:nvPr>
        </p:nvSpPr>
        <p:spPr/>
        <p:txBody>
          <a:bodyPr/>
          <a:lstStyle/>
          <a:p>
            <a:fld id="{31B01D2A-108D-4055-860E-FA187FD9BF45}" type="slidenum">
              <a:rPr lang="en-GB" smtClean="0"/>
              <a:t>10</a:t>
            </a:fld>
            <a:endParaRPr lang="en-GB"/>
          </a:p>
        </p:txBody>
      </p:sp>
      <p:sp>
        <p:nvSpPr>
          <p:cNvPr id="3" name="ZoneTexte 2"/>
          <p:cNvSpPr txBox="1"/>
          <p:nvPr/>
        </p:nvSpPr>
        <p:spPr>
          <a:xfrm>
            <a:off x="1222207" y="5589240"/>
            <a:ext cx="1524776" cy="369332"/>
          </a:xfrm>
          <a:prstGeom prst="rect">
            <a:avLst/>
          </a:prstGeom>
          <a:noFill/>
        </p:spPr>
        <p:txBody>
          <a:bodyPr wrap="none" rtlCol="0">
            <a:spAutoFit/>
          </a:bodyPr>
          <a:lstStyle/>
          <a:p>
            <a:r>
              <a:rPr lang="fr-CH" dirty="0" err="1" smtClean="0"/>
              <a:t>Add</a:t>
            </a:r>
            <a:r>
              <a:rPr lang="fr-CH" dirty="0" smtClean="0"/>
              <a:t> No of hits</a:t>
            </a:r>
            <a:endParaRPr lang="en-GB" dirty="0"/>
          </a:p>
        </p:txBody>
      </p:sp>
    </p:spTree>
    <p:extLst>
      <p:ext uri="{BB962C8B-B14F-4D97-AF65-F5344CB8AC3E}">
        <p14:creationId xmlns:p14="http://schemas.microsoft.com/office/powerpoint/2010/main" val="1625026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itre 51"/>
          <p:cNvSpPr>
            <a:spLocks noGrp="1"/>
          </p:cNvSpPr>
          <p:nvPr>
            <p:ph type="title"/>
          </p:nvPr>
        </p:nvSpPr>
        <p:spPr>
          <a:xfrm>
            <a:off x="427382" y="116632"/>
            <a:ext cx="8229600" cy="1143000"/>
          </a:xfrm>
        </p:spPr>
        <p:txBody>
          <a:bodyPr/>
          <a:lstStyle/>
          <a:p>
            <a:r>
              <a:rPr lang="fr-CH" dirty="0" smtClean="0"/>
              <a:t>He-</a:t>
            </a:r>
            <a:r>
              <a:rPr lang="fr-CH" dirty="0" err="1" smtClean="0"/>
              <a:t>Cooled</a:t>
            </a:r>
            <a:r>
              <a:rPr lang="fr-CH" dirty="0" smtClean="0"/>
              <a:t> </a:t>
            </a:r>
            <a:r>
              <a:rPr lang="fr-CH" dirty="0" err="1" smtClean="0"/>
              <a:t>Granular</a:t>
            </a:r>
            <a:r>
              <a:rPr lang="fr-CH" dirty="0" smtClean="0"/>
              <a:t> Target</a:t>
            </a:r>
            <a:endParaRPr lang="en-GB" dirty="0"/>
          </a:p>
        </p:txBody>
      </p:sp>
      <p:sp>
        <p:nvSpPr>
          <p:cNvPr id="4" name="Ellipse 3"/>
          <p:cNvSpPr/>
          <p:nvPr/>
        </p:nvSpPr>
        <p:spPr>
          <a:xfrm>
            <a:off x="2713382" y="2752125"/>
            <a:ext cx="457200" cy="4212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rganigramme : Connecteur 4"/>
          <p:cNvSpPr/>
          <p:nvPr/>
        </p:nvSpPr>
        <p:spPr>
          <a:xfrm>
            <a:off x="3170582" y="2734174"/>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rganigramme : Connecteur 5"/>
          <p:cNvSpPr/>
          <p:nvPr/>
        </p:nvSpPr>
        <p:spPr>
          <a:xfrm>
            <a:off x="3627782" y="2723727"/>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rganigramme : Connecteur 6"/>
          <p:cNvSpPr/>
          <p:nvPr/>
        </p:nvSpPr>
        <p:spPr>
          <a:xfrm>
            <a:off x="4084982" y="268782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rganigramme : Connecteur 7"/>
          <p:cNvSpPr/>
          <p:nvPr/>
        </p:nvSpPr>
        <p:spPr>
          <a:xfrm>
            <a:off x="2897155" y="314502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rganigramme : Connecteur 8"/>
          <p:cNvSpPr/>
          <p:nvPr/>
        </p:nvSpPr>
        <p:spPr>
          <a:xfrm>
            <a:off x="3125755" y="359391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rganigramme : Connecteur 9"/>
          <p:cNvSpPr/>
          <p:nvPr/>
        </p:nvSpPr>
        <p:spPr>
          <a:xfrm>
            <a:off x="3665511" y="359188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rganigramme : Connecteur 10"/>
          <p:cNvSpPr/>
          <p:nvPr/>
        </p:nvSpPr>
        <p:spPr>
          <a:xfrm>
            <a:off x="3856382" y="314502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rganigramme : Connecteur 11"/>
          <p:cNvSpPr/>
          <p:nvPr/>
        </p:nvSpPr>
        <p:spPr>
          <a:xfrm>
            <a:off x="3399182" y="3173423"/>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rganigramme : Connecteur 12"/>
          <p:cNvSpPr/>
          <p:nvPr/>
        </p:nvSpPr>
        <p:spPr>
          <a:xfrm>
            <a:off x="2677886" y="359391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rganigramme : Connecteur 13"/>
          <p:cNvSpPr/>
          <p:nvPr/>
        </p:nvSpPr>
        <p:spPr>
          <a:xfrm>
            <a:off x="4125145" y="359188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rganigramme : Connecteur 14"/>
          <p:cNvSpPr/>
          <p:nvPr/>
        </p:nvSpPr>
        <p:spPr>
          <a:xfrm>
            <a:off x="2941982" y="3982755"/>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rganigramme : Connecteur 15"/>
          <p:cNvSpPr/>
          <p:nvPr/>
        </p:nvSpPr>
        <p:spPr>
          <a:xfrm>
            <a:off x="3399182" y="3982755"/>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rganigramme : Connecteur 16"/>
          <p:cNvSpPr/>
          <p:nvPr/>
        </p:nvSpPr>
        <p:spPr>
          <a:xfrm>
            <a:off x="3148675" y="436612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rganigramme : Connecteur 17"/>
          <p:cNvSpPr/>
          <p:nvPr/>
        </p:nvSpPr>
        <p:spPr>
          <a:xfrm>
            <a:off x="2691475" y="437383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rganigramme : Connecteur 18"/>
          <p:cNvSpPr/>
          <p:nvPr/>
        </p:nvSpPr>
        <p:spPr>
          <a:xfrm>
            <a:off x="3837721" y="3991273"/>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rganigramme : Connecteur 19"/>
          <p:cNvSpPr/>
          <p:nvPr/>
        </p:nvSpPr>
        <p:spPr>
          <a:xfrm>
            <a:off x="4016016" y="438376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rganigramme : Connecteur 20"/>
          <p:cNvSpPr/>
          <p:nvPr/>
        </p:nvSpPr>
        <p:spPr>
          <a:xfrm>
            <a:off x="3571798" y="438376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Connecteur droit 22"/>
          <p:cNvCxnSpPr/>
          <p:nvPr/>
        </p:nvCxnSpPr>
        <p:spPr>
          <a:xfrm>
            <a:off x="2677886" y="2687826"/>
            <a:ext cx="721296" cy="0"/>
          </a:xfrm>
          <a:prstGeom prst="line">
            <a:avLst/>
          </a:prstGeom>
        </p:spPr>
        <p:style>
          <a:lnRef idx="2">
            <a:schemeClr val="dk1"/>
          </a:lnRef>
          <a:fillRef idx="0">
            <a:schemeClr val="dk1"/>
          </a:fillRef>
          <a:effectRef idx="1">
            <a:schemeClr val="dk1"/>
          </a:effectRef>
          <a:fontRef idx="minor">
            <a:schemeClr val="tx1"/>
          </a:fontRef>
        </p:style>
      </p:cxnSp>
      <p:cxnSp>
        <p:nvCxnSpPr>
          <p:cNvPr id="27" name="Connecteur droit 26"/>
          <p:cNvCxnSpPr/>
          <p:nvPr/>
        </p:nvCxnSpPr>
        <p:spPr>
          <a:xfrm flipV="1">
            <a:off x="3894111" y="2687826"/>
            <a:ext cx="648071" cy="1"/>
          </a:xfrm>
          <a:prstGeom prst="line">
            <a:avLst/>
          </a:prstGeom>
        </p:spPr>
        <p:style>
          <a:lnRef idx="2">
            <a:schemeClr val="dk1"/>
          </a:lnRef>
          <a:fillRef idx="0">
            <a:schemeClr val="dk1"/>
          </a:fillRef>
          <a:effectRef idx="1">
            <a:schemeClr val="dk1"/>
          </a:effectRef>
          <a:fontRef idx="minor">
            <a:schemeClr val="tx1"/>
          </a:fontRef>
        </p:style>
      </p:cxnSp>
      <p:cxnSp>
        <p:nvCxnSpPr>
          <p:cNvPr id="37" name="Connecteur droit 36"/>
          <p:cNvCxnSpPr/>
          <p:nvPr/>
        </p:nvCxnSpPr>
        <p:spPr>
          <a:xfrm>
            <a:off x="2713382" y="4840966"/>
            <a:ext cx="685800" cy="0"/>
          </a:xfrm>
          <a:prstGeom prst="line">
            <a:avLst/>
          </a:prstGeom>
        </p:spPr>
        <p:style>
          <a:lnRef idx="2">
            <a:schemeClr val="dk1"/>
          </a:lnRef>
          <a:fillRef idx="0">
            <a:schemeClr val="dk1"/>
          </a:fillRef>
          <a:effectRef idx="1">
            <a:schemeClr val="dk1"/>
          </a:effectRef>
          <a:fontRef idx="minor">
            <a:schemeClr val="tx1"/>
          </a:fontRef>
        </p:style>
      </p:cxnSp>
      <p:cxnSp>
        <p:nvCxnSpPr>
          <p:cNvPr id="50" name="Connecteur droit 49"/>
          <p:cNvCxnSpPr/>
          <p:nvPr/>
        </p:nvCxnSpPr>
        <p:spPr>
          <a:xfrm>
            <a:off x="3800398" y="4840966"/>
            <a:ext cx="672818" cy="0"/>
          </a:xfrm>
          <a:prstGeom prst="line">
            <a:avLst/>
          </a:prstGeom>
        </p:spPr>
        <p:style>
          <a:lnRef idx="2">
            <a:schemeClr val="dk1"/>
          </a:lnRef>
          <a:fillRef idx="0">
            <a:schemeClr val="dk1"/>
          </a:fillRef>
          <a:effectRef idx="1">
            <a:schemeClr val="dk1"/>
          </a:effectRef>
          <a:fontRef idx="minor">
            <a:schemeClr val="tx1"/>
          </a:fontRef>
        </p:style>
      </p:cxnSp>
      <p:cxnSp>
        <p:nvCxnSpPr>
          <p:cNvPr id="54" name="Connecteur droit 53"/>
          <p:cNvCxnSpPr/>
          <p:nvPr/>
        </p:nvCxnSpPr>
        <p:spPr>
          <a:xfrm flipV="1">
            <a:off x="3399182" y="2132856"/>
            <a:ext cx="0" cy="590872"/>
          </a:xfrm>
          <a:prstGeom prst="line">
            <a:avLst/>
          </a:prstGeom>
        </p:spPr>
        <p:style>
          <a:lnRef idx="2">
            <a:schemeClr val="dk1"/>
          </a:lnRef>
          <a:fillRef idx="0">
            <a:schemeClr val="dk1"/>
          </a:fillRef>
          <a:effectRef idx="1">
            <a:schemeClr val="dk1"/>
          </a:effectRef>
          <a:fontRef idx="minor">
            <a:schemeClr val="tx1"/>
          </a:fontRef>
        </p:style>
      </p:cxnSp>
      <p:cxnSp>
        <p:nvCxnSpPr>
          <p:cNvPr id="59" name="Connecteur droit 58"/>
          <p:cNvCxnSpPr/>
          <p:nvPr/>
        </p:nvCxnSpPr>
        <p:spPr>
          <a:xfrm flipV="1">
            <a:off x="3894111" y="2132856"/>
            <a:ext cx="0" cy="590871"/>
          </a:xfrm>
          <a:prstGeom prst="line">
            <a:avLst/>
          </a:prstGeom>
        </p:spPr>
        <p:style>
          <a:lnRef idx="2">
            <a:schemeClr val="dk1"/>
          </a:lnRef>
          <a:fillRef idx="0">
            <a:schemeClr val="dk1"/>
          </a:fillRef>
          <a:effectRef idx="1">
            <a:schemeClr val="dk1"/>
          </a:effectRef>
          <a:fontRef idx="minor">
            <a:schemeClr val="tx1"/>
          </a:fontRef>
        </p:style>
      </p:cxnSp>
      <p:cxnSp>
        <p:nvCxnSpPr>
          <p:cNvPr id="63" name="Connecteur droit 62"/>
          <p:cNvCxnSpPr/>
          <p:nvPr/>
        </p:nvCxnSpPr>
        <p:spPr>
          <a:xfrm>
            <a:off x="3354355" y="4840966"/>
            <a:ext cx="0" cy="759329"/>
          </a:xfrm>
          <a:prstGeom prst="line">
            <a:avLst/>
          </a:prstGeom>
        </p:spPr>
        <p:style>
          <a:lnRef idx="2">
            <a:schemeClr val="dk1"/>
          </a:lnRef>
          <a:fillRef idx="0">
            <a:schemeClr val="dk1"/>
          </a:fillRef>
          <a:effectRef idx="1">
            <a:schemeClr val="dk1"/>
          </a:effectRef>
          <a:fontRef idx="minor">
            <a:schemeClr val="tx1"/>
          </a:fontRef>
        </p:style>
      </p:cxnSp>
      <p:cxnSp>
        <p:nvCxnSpPr>
          <p:cNvPr id="67" name="Connecteur droit 66"/>
          <p:cNvCxnSpPr/>
          <p:nvPr/>
        </p:nvCxnSpPr>
        <p:spPr>
          <a:xfrm>
            <a:off x="3800398" y="4840966"/>
            <a:ext cx="0" cy="759329"/>
          </a:xfrm>
          <a:prstGeom prst="line">
            <a:avLst/>
          </a:prstGeom>
        </p:spPr>
        <p:style>
          <a:lnRef idx="2">
            <a:schemeClr val="dk1"/>
          </a:lnRef>
          <a:fillRef idx="0">
            <a:schemeClr val="dk1"/>
          </a:fillRef>
          <a:effectRef idx="1">
            <a:schemeClr val="dk1"/>
          </a:effectRef>
          <a:fontRef idx="minor">
            <a:schemeClr val="tx1"/>
          </a:fontRef>
        </p:style>
      </p:cxnSp>
      <p:sp>
        <p:nvSpPr>
          <p:cNvPr id="22" name="Arc 21"/>
          <p:cNvSpPr/>
          <p:nvPr/>
        </p:nvSpPr>
        <p:spPr>
          <a:xfrm rot="10800000">
            <a:off x="2289564" y="2723727"/>
            <a:ext cx="914401" cy="2088841"/>
          </a:xfrm>
          <a:prstGeom prst="arc">
            <a:avLst>
              <a:gd name="adj1" fmla="val 16200000"/>
              <a:gd name="adj2" fmla="val 5335108"/>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GB"/>
          </a:p>
        </p:txBody>
      </p:sp>
      <p:sp>
        <p:nvSpPr>
          <p:cNvPr id="24" name="Arc 23"/>
          <p:cNvSpPr/>
          <p:nvPr/>
        </p:nvSpPr>
        <p:spPr>
          <a:xfrm>
            <a:off x="4084982" y="2687827"/>
            <a:ext cx="1008112" cy="2124741"/>
          </a:xfrm>
          <a:prstGeom prst="arc">
            <a:avLst>
              <a:gd name="adj1" fmla="val 16200000"/>
              <a:gd name="adj2" fmla="val 5506104"/>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GB"/>
          </a:p>
        </p:txBody>
      </p:sp>
      <p:sp>
        <p:nvSpPr>
          <p:cNvPr id="25" name="Organigramme : Connecteur 24"/>
          <p:cNvSpPr/>
          <p:nvPr/>
        </p:nvSpPr>
        <p:spPr>
          <a:xfrm>
            <a:off x="2484782" y="3093709"/>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rganigramme : Connecteur 25"/>
          <p:cNvSpPr/>
          <p:nvPr/>
        </p:nvSpPr>
        <p:spPr>
          <a:xfrm>
            <a:off x="2289564" y="3505678"/>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rganigramme : Connecteur 27"/>
          <p:cNvSpPr/>
          <p:nvPr/>
        </p:nvSpPr>
        <p:spPr>
          <a:xfrm>
            <a:off x="2484782" y="3962878"/>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rganigramme : Connecteur 29"/>
          <p:cNvSpPr/>
          <p:nvPr/>
        </p:nvSpPr>
        <p:spPr>
          <a:xfrm>
            <a:off x="4313582" y="404178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rganigramme : Connecteur 30"/>
          <p:cNvSpPr/>
          <p:nvPr/>
        </p:nvSpPr>
        <p:spPr>
          <a:xfrm>
            <a:off x="4353745" y="3048478"/>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rganigramme : Connecteur 31"/>
          <p:cNvSpPr/>
          <p:nvPr/>
        </p:nvSpPr>
        <p:spPr>
          <a:xfrm>
            <a:off x="4568551" y="369026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Connecteur droit avec flèche 33"/>
          <p:cNvCxnSpPr/>
          <p:nvPr/>
        </p:nvCxnSpPr>
        <p:spPr>
          <a:xfrm flipV="1">
            <a:off x="3571798" y="5013176"/>
            <a:ext cx="11157" cy="9361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Connecteur droit avec flèche 41"/>
          <p:cNvCxnSpPr/>
          <p:nvPr/>
        </p:nvCxnSpPr>
        <p:spPr>
          <a:xfrm flipV="1">
            <a:off x="3665511" y="1844825"/>
            <a:ext cx="0" cy="58346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 name="ZoneTexte 1"/>
          <p:cNvSpPr txBox="1"/>
          <p:nvPr/>
        </p:nvSpPr>
        <p:spPr>
          <a:xfrm>
            <a:off x="2427924" y="5600295"/>
            <a:ext cx="938462" cy="369332"/>
          </a:xfrm>
          <a:prstGeom prst="rect">
            <a:avLst/>
          </a:prstGeom>
          <a:noFill/>
        </p:spPr>
        <p:txBody>
          <a:bodyPr wrap="none" rtlCol="0">
            <a:spAutoFit/>
          </a:bodyPr>
          <a:lstStyle/>
          <a:p>
            <a:r>
              <a:rPr lang="fr-CH" dirty="0" smtClean="0"/>
              <a:t>He-</a:t>
            </a:r>
            <a:r>
              <a:rPr lang="fr-CH" dirty="0" err="1" smtClean="0"/>
              <a:t>Inlet</a:t>
            </a:r>
            <a:endParaRPr lang="en-GB" dirty="0"/>
          </a:p>
        </p:txBody>
      </p:sp>
      <p:sp>
        <p:nvSpPr>
          <p:cNvPr id="3" name="ZoneTexte 2"/>
          <p:cNvSpPr txBox="1"/>
          <p:nvPr/>
        </p:nvSpPr>
        <p:spPr>
          <a:xfrm>
            <a:off x="2191772" y="1660159"/>
            <a:ext cx="1109984" cy="369332"/>
          </a:xfrm>
          <a:prstGeom prst="rect">
            <a:avLst/>
          </a:prstGeom>
          <a:noFill/>
        </p:spPr>
        <p:txBody>
          <a:bodyPr wrap="none" rtlCol="0">
            <a:spAutoFit/>
          </a:bodyPr>
          <a:lstStyle/>
          <a:p>
            <a:r>
              <a:rPr lang="fr-CH" dirty="0" smtClean="0"/>
              <a:t>He-</a:t>
            </a:r>
            <a:r>
              <a:rPr lang="fr-CH" dirty="0" err="1" smtClean="0"/>
              <a:t>Outlet</a:t>
            </a:r>
            <a:endParaRPr lang="en-GB" dirty="0"/>
          </a:p>
        </p:txBody>
      </p:sp>
      <p:cxnSp>
        <p:nvCxnSpPr>
          <p:cNvPr id="35" name="Connecteur droit avec flèche 34"/>
          <p:cNvCxnSpPr/>
          <p:nvPr/>
        </p:nvCxnSpPr>
        <p:spPr>
          <a:xfrm>
            <a:off x="1391934" y="2797623"/>
            <a:ext cx="799838" cy="604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0" name="ZoneTexte 39"/>
          <p:cNvSpPr txBox="1"/>
          <p:nvPr/>
        </p:nvSpPr>
        <p:spPr>
          <a:xfrm>
            <a:off x="611560" y="2428291"/>
            <a:ext cx="1560748" cy="369332"/>
          </a:xfrm>
          <a:prstGeom prst="rect">
            <a:avLst/>
          </a:prstGeom>
          <a:noFill/>
        </p:spPr>
        <p:txBody>
          <a:bodyPr wrap="none" rtlCol="0">
            <a:spAutoFit/>
          </a:bodyPr>
          <a:lstStyle/>
          <a:p>
            <a:r>
              <a:rPr lang="fr-CH" dirty="0" err="1" smtClean="0"/>
              <a:t>Beam</a:t>
            </a:r>
            <a:r>
              <a:rPr lang="fr-CH" dirty="0" smtClean="0"/>
              <a:t> </a:t>
            </a:r>
            <a:r>
              <a:rPr lang="fr-CH" dirty="0" err="1" smtClean="0"/>
              <a:t>Window</a:t>
            </a:r>
            <a:endParaRPr lang="en-GB" dirty="0"/>
          </a:p>
        </p:txBody>
      </p:sp>
      <p:cxnSp>
        <p:nvCxnSpPr>
          <p:cNvPr id="44" name="Connecteur droit avec flèche 43"/>
          <p:cNvCxnSpPr/>
          <p:nvPr/>
        </p:nvCxnSpPr>
        <p:spPr>
          <a:xfrm flipH="1">
            <a:off x="4670275" y="1660159"/>
            <a:ext cx="549797" cy="135920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7" name="ZoneTexte 46"/>
          <p:cNvSpPr txBox="1"/>
          <p:nvPr/>
        </p:nvSpPr>
        <p:spPr>
          <a:xfrm>
            <a:off x="4785725" y="1121081"/>
            <a:ext cx="1840760" cy="369332"/>
          </a:xfrm>
          <a:prstGeom prst="rect">
            <a:avLst/>
          </a:prstGeom>
          <a:noFill/>
        </p:spPr>
        <p:txBody>
          <a:bodyPr wrap="none" rtlCol="0">
            <a:spAutoFit/>
          </a:bodyPr>
          <a:lstStyle/>
          <a:p>
            <a:r>
              <a:rPr lang="fr-CH" dirty="0" smtClean="0"/>
              <a:t>W-</a:t>
            </a:r>
            <a:r>
              <a:rPr lang="fr-CH" dirty="0" err="1" smtClean="0"/>
              <a:t>spheres</a:t>
            </a:r>
            <a:r>
              <a:rPr lang="fr-CH" dirty="0" smtClean="0"/>
              <a:t>, 3 mm</a:t>
            </a:r>
            <a:endParaRPr lang="en-GB" dirty="0"/>
          </a:p>
        </p:txBody>
      </p:sp>
      <mc:AlternateContent xmlns:mc="http://schemas.openxmlformats.org/markup-compatibility/2006" xmlns:a14="http://schemas.microsoft.com/office/drawing/2010/main">
        <mc:Choice Requires="a14">
          <p:sp>
            <p:nvSpPr>
              <p:cNvPr id="29" name="ZoneTexte 28"/>
              <p:cNvSpPr txBox="1"/>
              <p:nvPr/>
            </p:nvSpPr>
            <p:spPr>
              <a:xfrm>
                <a:off x="5503914" y="1603772"/>
                <a:ext cx="3384376" cy="523220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CH" dirty="0" smtClean="0"/>
                  <a:t>Transition time  of </a:t>
                </a:r>
                <a:r>
                  <a:rPr lang="fr-CH" dirty="0" err="1" smtClean="0"/>
                  <a:t>sound</a:t>
                </a:r>
                <a:r>
                  <a:rPr lang="fr-CH" dirty="0" smtClean="0"/>
                  <a:t> </a:t>
                </a:r>
                <a:r>
                  <a:rPr lang="fr-CH" dirty="0" err="1" smtClean="0"/>
                  <a:t>through</a:t>
                </a:r>
                <a:r>
                  <a:rPr lang="fr-CH" dirty="0" smtClean="0"/>
                  <a:t> </a:t>
                </a:r>
                <a:r>
                  <a:rPr lang="fr-CH" dirty="0" err="1" smtClean="0"/>
                  <a:t>spheres</a:t>
                </a:r>
                <a:r>
                  <a:rPr lang="fr-CH" dirty="0" smtClean="0"/>
                  <a:t>  </a:t>
                </a:r>
                <a:r>
                  <a:rPr lang="fr-CH" dirty="0" err="1" smtClean="0"/>
                  <a:t>below</a:t>
                </a:r>
                <a:r>
                  <a:rPr lang="fr-CH" dirty="0" smtClean="0"/>
                  <a:t> µs, </a:t>
                </a:r>
                <a:r>
                  <a:rPr lang="fr-CH" dirty="0" err="1" smtClean="0"/>
                  <a:t>small</a:t>
                </a:r>
                <a:r>
                  <a:rPr lang="fr-CH" dirty="0" smtClean="0"/>
                  <a:t> </a:t>
                </a:r>
                <a:r>
                  <a:rPr lang="fr-CH" dirty="0" err="1" smtClean="0"/>
                  <a:t>shock</a:t>
                </a:r>
                <a:r>
                  <a:rPr lang="fr-CH" dirty="0" smtClean="0"/>
                  <a:t>.</a:t>
                </a:r>
              </a:p>
              <a:p>
                <a:r>
                  <a:rPr lang="fr-CH" dirty="0" smtClean="0"/>
                  <a:t>Rapid  </a:t>
                </a:r>
                <a:r>
                  <a:rPr lang="fr-CH" dirty="0" err="1" smtClean="0"/>
                  <a:t>heat</a:t>
                </a:r>
                <a:r>
                  <a:rPr lang="fr-CH" dirty="0" smtClean="0"/>
                  <a:t> </a:t>
                </a:r>
                <a:r>
                  <a:rPr lang="fr-CH" dirty="0" err="1" smtClean="0"/>
                  <a:t>evacuation</a:t>
                </a:r>
                <a:r>
                  <a:rPr lang="fr-CH" dirty="0" smtClean="0"/>
                  <a:t>:            to=c </a:t>
                </a:r>
                <a14:m>
                  <m:oMath xmlns:m="http://schemas.openxmlformats.org/officeDocument/2006/math">
                    <m:r>
                      <a:rPr lang="fr-CH" i="1" smtClean="0">
                        <a:latin typeface="Cambria Math"/>
                        <a:ea typeface="Cambria Math"/>
                      </a:rPr>
                      <m:t>𝜌</m:t>
                    </m:r>
                  </m:oMath>
                </a14:m>
                <a:r>
                  <a:rPr lang="en-GB" dirty="0" smtClean="0"/>
                  <a:t> r/3 </a:t>
                </a:r>
                <a14:m>
                  <m:oMath xmlns:m="http://schemas.openxmlformats.org/officeDocument/2006/math">
                    <m:r>
                      <a:rPr lang="en-GB" i="1" smtClean="0">
                        <a:latin typeface="Cambria Math"/>
                        <a:ea typeface="Cambria Math"/>
                      </a:rPr>
                      <m:t>𝛼</m:t>
                    </m:r>
                  </m:oMath>
                </a14:m>
                <a:r>
                  <a:rPr lang="en-GB" dirty="0" smtClean="0"/>
                  <a:t> .</a:t>
                </a:r>
              </a:p>
              <a:p>
                <a:r>
                  <a:rPr lang="fr-CH" dirty="0" smtClean="0"/>
                  <a:t>For He </a:t>
                </a:r>
                <a:r>
                  <a:rPr lang="fr-CH" dirty="0" err="1" smtClean="0"/>
                  <a:t>with</a:t>
                </a:r>
                <a:r>
                  <a:rPr lang="fr-CH" dirty="0" smtClean="0"/>
                  <a:t> </a:t>
                </a:r>
                <a14:m>
                  <m:oMath xmlns:m="http://schemas.openxmlformats.org/officeDocument/2006/math">
                    <m:r>
                      <a:rPr lang="fr-CH" i="1" smtClean="0">
                        <a:latin typeface="Cambria Math"/>
                        <a:ea typeface="Cambria Math"/>
                      </a:rPr>
                      <m:t>𝛼</m:t>
                    </m:r>
                    <m:r>
                      <a:rPr lang="fr-CH" b="0" i="1" smtClean="0">
                        <a:latin typeface="Cambria Math"/>
                        <a:ea typeface="Cambria Math"/>
                      </a:rPr>
                      <m:t>=0.1</m:t>
                    </m:r>
                  </m:oMath>
                </a14:m>
                <a:r>
                  <a:rPr lang="en-GB" dirty="0" smtClean="0"/>
                  <a:t> W/</a:t>
                </a:r>
                <a14:m>
                  <m:oMath xmlns:m="http://schemas.openxmlformats.org/officeDocument/2006/math">
                    <m:sSup>
                      <m:sSupPr>
                        <m:ctrlPr>
                          <a:rPr lang="en-GB" i="1" dirty="0" smtClean="0">
                            <a:latin typeface="Cambria Math" panose="02040503050406030204" pitchFamily="18" charset="0"/>
                          </a:rPr>
                        </m:ctrlPr>
                      </m:sSupPr>
                      <m:e>
                        <m:r>
                          <a:rPr lang="fr-CH" b="0" i="1" dirty="0" smtClean="0">
                            <a:latin typeface="Cambria Math"/>
                          </a:rPr>
                          <m:t>𝑐𝑚</m:t>
                        </m:r>
                      </m:e>
                      <m:sup>
                        <m:r>
                          <a:rPr lang="fr-CH" b="0" i="1" dirty="0" smtClean="0">
                            <a:latin typeface="Cambria Math"/>
                          </a:rPr>
                          <m:t>2</m:t>
                        </m:r>
                      </m:sup>
                    </m:sSup>
                    <m:r>
                      <a:rPr lang="fr-CH" b="0" i="1" dirty="0" smtClean="0">
                        <a:latin typeface="Cambria Math"/>
                      </a:rPr>
                      <m:t> </m:t>
                    </m:r>
                    <m:r>
                      <a:rPr lang="fr-CH" b="0" i="1" dirty="0" smtClean="0">
                        <a:latin typeface="Cambria Math"/>
                      </a:rPr>
                      <m:t>𝐾</m:t>
                    </m:r>
                    <m:r>
                      <a:rPr lang="fr-CH" b="0" i="1" dirty="0" smtClean="0">
                        <a:latin typeface="Cambria Math"/>
                      </a:rPr>
                      <m:t> : </m:t>
                    </m:r>
                    <m:r>
                      <a:rPr lang="fr-CH" b="0" i="1" dirty="0" smtClean="0">
                        <a:latin typeface="Cambria Math"/>
                      </a:rPr>
                      <m:t>𝑡𝑜</m:t>
                    </m:r>
                    <m:r>
                      <a:rPr lang="fr-CH" b="0" i="1" dirty="0" smtClean="0">
                        <a:latin typeface="Cambria Math"/>
                      </a:rPr>
                      <m:t>=</m:t>
                    </m:r>
                  </m:oMath>
                </a14:m>
                <a:r>
                  <a:rPr lang="en-GB" dirty="0" smtClean="0"/>
                  <a:t>1.4 s </a:t>
                </a:r>
                <a14:m>
                  <m:oMath xmlns:m="http://schemas.openxmlformats.org/officeDocument/2006/math">
                    <m:r>
                      <a:rPr lang="en-GB" i="1" smtClean="0">
                        <a:latin typeface="Cambria Math"/>
                        <a:ea typeface="Cambria Math"/>
                      </a:rPr>
                      <m:t>≫</m:t>
                    </m:r>
                  </m:oMath>
                </a14:m>
                <a:r>
                  <a:rPr lang="en-GB" dirty="0" smtClean="0"/>
                  <a:t>200 </a:t>
                </a:r>
                <a:r>
                  <a:rPr lang="en-GB" dirty="0" err="1" smtClean="0"/>
                  <a:t>ms</a:t>
                </a:r>
                <a:r>
                  <a:rPr lang="en-GB" dirty="0" smtClean="0"/>
                  <a:t>. </a:t>
                </a:r>
                <a14:m>
                  <m:oMath xmlns:m="http://schemas.openxmlformats.org/officeDocument/2006/math">
                    <m:r>
                      <a:rPr lang="en-GB" i="1" smtClean="0">
                        <a:latin typeface="Cambria Math"/>
                        <a:ea typeface="Cambria Math"/>
                      </a:rPr>
                      <m:t>→</m:t>
                    </m:r>
                    <m:r>
                      <a:rPr lang="fr-CH" b="0" i="1" smtClean="0">
                        <a:latin typeface="Cambria Math"/>
                        <a:ea typeface="Cambria Math"/>
                      </a:rPr>
                      <m:t>𝑀𝑜𝑣𝑖𝑛𝑔</m:t>
                    </m:r>
                    <m:r>
                      <a:rPr lang="fr-CH" b="0" i="1" smtClean="0">
                        <a:latin typeface="Cambria Math"/>
                        <a:ea typeface="Cambria Math"/>
                      </a:rPr>
                      <m:t> </m:t>
                    </m:r>
                    <m:r>
                      <a:rPr lang="fr-CH" b="0" i="1" smtClean="0">
                        <a:latin typeface="Cambria Math"/>
                        <a:ea typeface="Cambria Math"/>
                      </a:rPr>
                      <m:t>𝑡𝑎𝑟𝑔𝑒𝑡</m:t>
                    </m:r>
                    <m:r>
                      <a:rPr lang="fr-CH" b="0" i="1" smtClean="0">
                        <a:latin typeface="Cambria Math"/>
                        <a:ea typeface="Cambria Math"/>
                      </a:rPr>
                      <m:t>. </m:t>
                    </m:r>
                  </m:oMath>
                </a14:m>
                <a:endParaRPr lang="fr-CH" b="0" dirty="0" smtClean="0">
                  <a:ea typeface="Cambria Math"/>
                </a:endParaRPr>
              </a:p>
              <a:p>
                <a:r>
                  <a:rPr lang="fr-CH" dirty="0" smtClean="0"/>
                  <a:t>Water </a:t>
                </a:r>
                <a:r>
                  <a:rPr lang="fr-CH" dirty="0" err="1" smtClean="0"/>
                  <a:t>cooling</a:t>
                </a:r>
                <a:r>
                  <a:rPr lang="fr-CH" dirty="0" smtClean="0"/>
                  <a:t> </a:t>
                </a:r>
                <a:r>
                  <a:rPr lang="fr-CH" dirty="0" err="1" smtClean="0"/>
                  <a:t>too</a:t>
                </a:r>
                <a:r>
                  <a:rPr lang="fr-CH" dirty="0" smtClean="0"/>
                  <a:t> </a:t>
                </a:r>
                <a:r>
                  <a:rPr lang="fr-CH" dirty="0" err="1" smtClean="0"/>
                  <a:t>dangerous</a:t>
                </a:r>
                <a:r>
                  <a:rPr lang="fr-CH" dirty="0" smtClean="0"/>
                  <a:t>!</a:t>
                </a:r>
              </a:p>
              <a:p>
                <a:endParaRPr lang="fr-CH" dirty="0"/>
              </a:p>
              <a:p>
                <a:r>
                  <a:rPr lang="fr-CH" sz="2800" dirty="0" err="1" smtClean="0">
                    <a:solidFill>
                      <a:srgbClr val="C00000"/>
                    </a:solidFill>
                  </a:rPr>
                  <a:t>Beam</a:t>
                </a:r>
                <a:r>
                  <a:rPr lang="fr-CH" sz="2800" dirty="0" smtClean="0">
                    <a:solidFill>
                      <a:srgbClr val="C00000"/>
                    </a:solidFill>
                  </a:rPr>
                  <a:t> </a:t>
                </a:r>
                <a:r>
                  <a:rPr lang="fr-CH" sz="2800" dirty="0" err="1" smtClean="0">
                    <a:solidFill>
                      <a:srgbClr val="C00000"/>
                    </a:solidFill>
                  </a:rPr>
                  <a:t>Window</a:t>
                </a:r>
                <a:r>
                  <a:rPr lang="fr-CH" dirty="0" smtClean="0"/>
                  <a:t>  </a:t>
                </a:r>
                <a:r>
                  <a:rPr lang="fr-CH" dirty="0" err="1" smtClean="0"/>
                  <a:t>is</a:t>
                </a:r>
                <a:r>
                  <a:rPr lang="fr-CH" dirty="0" smtClean="0"/>
                  <a:t>  the </a:t>
                </a:r>
                <a:r>
                  <a:rPr lang="fr-CH" dirty="0" err="1" smtClean="0"/>
                  <a:t>most</a:t>
                </a:r>
                <a:r>
                  <a:rPr lang="fr-CH" dirty="0" smtClean="0"/>
                  <a:t> </a:t>
                </a:r>
                <a:r>
                  <a:rPr lang="fr-CH" dirty="0" err="1" smtClean="0"/>
                  <a:t>critical</a:t>
                </a:r>
                <a:r>
                  <a:rPr lang="fr-CH" dirty="0" smtClean="0"/>
                  <a:t> issue: must </a:t>
                </a:r>
                <a:r>
                  <a:rPr lang="fr-CH" dirty="0" err="1" smtClean="0"/>
                  <a:t>be</a:t>
                </a:r>
                <a:r>
                  <a:rPr lang="fr-CH" dirty="0" smtClean="0"/>
                  <a:t>  vacuum </a:t>
                </a:r>
                <a:r>
                  <a:rPr lang="fr-CH" dirty="0" err="1" smtClean="0"/>
                  <a:t>tight</a:t>
                </a:r>
                <a:r>
                  <a:rPr lang="fr-CH" dirty="0" smtClean="0"/>
                  <a:t> and </a:t>
                </a:r>
                <a:r>
                  <a:rPr lang="fr-CH" dirty="0" err="1" smtClean="0"/>
                  <a:t>resist</a:t>
                </a:r>
                <a:r>
                  <a:rPr lang="fr-CH" dirty="0" smtClean="0"/>
                  <a:t> to </a:t>
                </a:r>
                <a:r>
                  <a:rPr lang="fr-CH" dirty="0" err="1" smtClean="0"/>
                  <a:t>beam</a:t>
                </a:r>
                <a:r>
                  <a:rPr lang="fr-CH" dirty="0" smtClean="0"/>
                  <a:t> and </a:t>
                </a:r>
                <a:r>
                  <a:rPr lang="fr-CH" dirty="0" err="1" smtClean="0"/>
                  <a:t>gas</a:t>
                </a:r>
                <a:r>
                  <a:rPr lang="fr-CH" dirty="0" smtClean="0"/>
                  <a:t> pressure.</a:t>
                </a:r>
              </a:p>
              <a:p>
                <a:endParaRPr lang="fr-CH" dirty="0" smtClean="0"/>
              </a:p>
              <a:p>
                <a:r>
                  <a:rPr lang="fr-CH" dirty="0" err="1" smtClean="0"/>
                  <a:t>Could</a:t>
                </a:r>
                <a:r>
                  <a:rPr lang="fr-CH" dirty="0" smtClean="0"/>
                  <a:t> </a:t>
                </a:r>
                <a:r>
                  <a:rPr lang="fr-CH" dirty="0" err="1" smtClean="0"/>
                  <a:t>be</a:t>
                </a:r>
                <a:r>
                  <a:rPr lang="fr-CH" dirty="0" smtClean="0"/>
                  <a:t> </a:t>
                </a:r>
                <a:r>
                  <a:rPr lang="fr-CH" dirty="0" err="1" smtClean="0"/>
                  <a:t>used</a:t>
                </a:r>
                <a:r>
                  <a:rPr lang="fr-CH" dirty="0" smtClean="0"/>
                  <a:t> for </a:t>
                </a:r>
                <a:r>
                  <a:rPr lang="fr-CH" dirty="0" err="1" smtClean="0"/>
                  <a:t>targets</a:t>
                </a:r>
                <a:r>
                  <a:rPr lang="fr-CH" dirty="0" smtClean="0"/>
                  <a:t> in air.</a:t>
                </a:r>
                <a:endParaRPr lang="fr-CH" dirty="0"/>
              </a:p>
              <a:p>
                <a:endParaRPr lang="fr-CH" dirty="0"/>
              </a:p>
              <a:p>
                <a:endParaRPr lang="fr-CH" dirty="0" smtClean="0"/>
              </a:p>
              <a:p>
                <a:endParaRPr lang="en-GB" dirty="0"/>
              </a:p>
            </p:txBody>
          </p:sp>
        </mc:Choice>
        <mc:Fallback xmlns="">
          <p:sp>
            <p:nvSpPr>
              <p:cNvPr id="29" name="ZoneTexte 28"/>
              <p:cNvSpPr txBox="1">
                <a:spLocks noRot="1" noChangeAspect="1" noMove="1" noResize="1" noEditPoints="1" noAdjustHandles="1" noChangeArrowheads="1" noChangeShapeType="1" noTextEdit="1"/>
              </p:cNvSpPr>
              <p:nvPr/>
            </p:nvSpPr>
            <p:spPr>
              <a:xfrm>
                <a:off x="5503914" y="1603772"/>
                <a:ext cx="3384376" cy="5232202"/>
              </a:xfrm>
              <a:prstGeom prst="rect">
                <a:avLst/>
              </a:prstGeom>
              <a:blipFill rotWithShape="1">
                <a:blip r:embed="rId2"/>
                <a:stretch>
                  <a:fillRect l="-3399" t="-348"/>
                </a:stretch>
              </a:blipFill>
            </p:spPr>
            <p:txBody>
              <a:bodyPr/>
              <a:lstStyle/>
              <a:p>
                <a:r>
                  <a:rPr lang="en-GB">
                    <a:noFill/>
                  </a:rPr>
                  <a:t> </a:t>
                </a:r>
              </a:p>
            </p:txBody>
          </p:sp>
        </mc:Fallback>
      </mc:AlternateContent>
      <p:cxnSp>
        <p:nvCxnSpPr>
          <p:cNvPr id="36" name="Connecteur droit avec flèche 35"/>
          <p:cNvCxnSpPr/>
          <p:nvPr/>
        </p:nvCxnSpPr>
        <p:spPr>
          <a:xfrm>
            <a:off x="611560" y="3822510"/>
            <a:ext cx="1560748"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3" name="ZoneTexte 42"/>
          <p:cNvSpPr txBox="1"/>
          <p:nvPr/>
        </p:nvSpPr>
        <p:spPr>
          <a:xfrm>
            <a:off x="827589" y="3417560"/>
            <a:ext cx="720069" cy="369332"/>
          </a:xfrm>
          <a:prstGeom prst="rect">
            <a:avLst/>
          </a:prstGeom>
          <a:noFill/>
        </p:spPr>
        <p:txBody>
          <a:bodyPr wrap="none" rtlCol="0">
            <a:spAutoFit/>
          </a:bodyPr>
          <a:lstStyle/>
          <a:p>
            <a:r>
              <a:rPr lang="fr-CH" dirty="0" err="1" smtClean="0"/>
              <a:t>Beam</a:t>
            </a:r>
            <a:endParaRPr lang="en-GB" dirty="0"/>
          </a:p>
        </p:txBody>
      </p:sp>
      <p:sp>
        <p:nvSpPr>
          <p:cNvPr id="38" name="Espace réservé du numéro de diapositive 37"/>
          <p:cNvSpPr>
            <a:spLocks noGrp="1"/>
          </p:cNvSpPr>
          <p:nvPr>
            <p:ph type="sldNum" sz="quarter" idx="12"/>
          </p:nvPr>
        </p:nvSpPr>
        <p:spPr/>
        <p:txBody>
          <a:bodyPr/>
          <a:lstStyle/>
          <a:p>
            <a:fld id="{31B01D2A-108D-4055-860E-FA187FD9BF45}" type="slidenum">
              <a:rPr lang="en-GB" smtClean="0"/>
              <a:t>11</a:t>
            </a:fld>
            <a:endParaRPr lang="en-GB"/>
          </a:p>
        </p:txBody>
      </p:sp>
    </p:spTree>
    <p:extLst>
      <p:ext uri="{BB962C8B-B14F-4D97-AF65-F5344CB8AC3E}">
        <p14:creationId xmlns:p14="http://schemas.microsoft.com/office/powerpoint/2010/main" val="1209416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60337"/>
            <a:ext cx="8229600" cy="718697"/>
          </a:xfrm>
        </p:spPr>
        <p:txBody>
          <a:bodyPr>
            <a:normAutofit fontScale="90000"/>
          </a:bodyPr>
          <a:lstStyle/>
          <a:p>
            <a:r>
              <a:rPr lang="fr-CH" dirty="0" err="1" smtClean="0"/>
              <a:t>Hybrid</a:t>
            </a:r>
            <a:r>
              <a:rPr lang="fr-CH" dirty="0" smtClean="0"/>
              <a:t>  e+ Source (Base Line for CLIC)</a:t>
            </a:r>
            <a:endParaRPr lang="en-GB"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67237" y="3858419"/>
            <a:ext cx="9525" cy="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4" descr="https://mmm.cern.ch/owa/14.3.439.0/themes/resources/clear1x1.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6" descr="https://mmm.cern.ch/owa/14.3.439.0/themes/resources/clear1x1.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345" y="1412776"/>
            <a:ext cx="5086350" cy="265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5"/>
          <p:cNvSpPr txBox="1"/>
          <p:nvPr/>
        </p:nvSpPr>
        <p:spPr>
          <a:xfrm>
            <a:off x="3159830" y="3751111"/>
            <a:ext cx="1654616" cy="646331"/>
          </a:xfrm>
          <a:prstGeom prst="rect">
            <a:avLst/>
          </a:prstGeom>
          <a:noFill/>
        </p:spPr>
        <p:txBody>
          <a:bodyPr wrap="square" rtlCol="0">
            <a:spAutoFit/>
          </a:bodyPr>
          <a:lstStyle/>
          <a:p>
            <a:r>
              <a:rPr lang="fr-CH" dirty="0" err="1" smtClean="0"/>
              <a:t>Sweeping</a:t>
            </a:r>
            <a:r>
              <a:rPr lang="fr-CH" dirty="0" smtClean="0"/>
              <a:t> </a:t>
            </a:r>
            <a:r>
              <a:rPr lang="fr-CH" dirty="0" err="1" smtClean="0"/>
              <a:t>Magnet</a:t>
            </a:r>
            <a:endParaRPr lang="en-GB" dirty="0"/>
          </a:p>
        </p:txBody>
      </p:sp>
      <p:sp>
        <p:nvSpPr>
          <p:cNvPr id="7" name="ZoneTexte 6"/>
          <p:cNvSpPr txBox="1"/>
          <p:nvPr/>
        </p:nvSpPr>
        <p:spPr>
          <a:xfrm>
            <a:off x="4716016" y="4006804"/>
            <a:ext cx="764697" cy="369332"/>
          </a:xfrm>
          <a:prstGeom prst="rect">
            <a:avLst/>
          </a:prstGeom>
          <a:noFill/>
        </p:spPr>
        <p:txBody>
          <a:bodyPr wrap="none" rtlCol="0">
            <a:spAutoFit/>
          </a:bodyPr>
          <a:lstStyle/>
          <a:p>
            <a:r>
              <a:rPr lang="fr-CH" dirty="0" smtClean="0"/>
              <a:t>Target</a:t>
            </a:r>
            <a:endParaRPr lang="en-GB" dirty="0"/>
          </a:p>
        </p:txBody>
      </p:sp>
      <p:sp>
        <p:nvSpPr>
          <p:cNvPr id="8" name="Rectangle 7"/>
          <p:cNvSpPr/>
          <p:nvPr/>
        </p:nvSpPr>
        <p:spPr>
          <a:xfrm>
            <a:off x="7236296" y="1916832"/>
            <a:ext cx="271988" cy="1512168"/>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a:p>
        </p:txBody>
      </p:sp>
      <p:cxnSp>
        <p:nvCxnSpPr>
          <p:cNvPr id="10" name="Connecteur droit 9"/>
          <p:cNvCxnSpPr/>
          <p:nvPr/>
        </p:nvCxnSpPr>
        <p:spPr>
          <a:xfrm>
            <a:off x="7092280" y="3429000"/>
            <a:ext cx="576064" cy="0"/>
          </a:xfrm>
          <a:prstGeom prst="line">
            <a:avLst/>
          </a:prstGeom>
        </p:spPr>
        <p:style>
          <a:lnRef idx="2">
            <a:schemeClr val="dk1"/>
          </a:lnRef>
          <a:fillRef idx="0">
            <a:schemeClr val="dk1"/>
          </a:fillRef>
          <a:effectRef idx="1">
            <a:schemeClr val="dk1"/>
          </a:effectRef>
          <a:fontRef idx="minor">
            <a:schemeClr val="tx1"/>
          </a:fontRef>
        </p:style>
      </p:cxnSp>
      <p:cxnSp>
        <p:nvCxnSpPr>
          <p:cNvPr id="15" name="Connecteur droit 14"/>
          <p:cNvCxnSpPr/>
          <p:nvPr/>
        </p:nvCxnSpPr>
        <p:spPr>
          <a:xfrm>
            <a:off x="7092280" y="3429000"/>
            <a:ext cx="0" cy="577804"/>
          </a:xfrm>
          <a:prstGeom prst="line">
            <a:avLst/>
          </a:prstGeom>
        </p:spPr>
        <p:style>
          <a:lnRef idx="2">
            <a:schemeClr val="dk1"/>
          </a:lnRef>
          <a:fillRef idx="0">
            <a:schemeClr val="dk1"/>
          </a:fillRef>
          <a:effectRef idx="1">
            <a:schemeClr val="dk1"/>
          </a:effectRef>
          <a:fontRef idx="minor">
            <a:schemeClr val="tx1"/>
          </a:fontRef>
        </p:style>
      </p:cxnSp>
      <p:cxnSp>
        <p:nvCxnSpPr>
          <p:cNvPr id="19" name="Connecteur droit 18"/>
          <p:cNvCxnSpPr/>
          <p:nvPr/>
        </p:nvCxnSpPr>
        <p:spPr>
          <a:xfrm>
            <a:off x="7668344" y="3429000"/>
            <a:ext cx="0" cy="577804"/>
          </a:xfrm>
          <a:prstGeom prst="line">
            <a:avLst/>
          </a:prstGeom>
        </p:spPr>
        <p:style>
          <a:lnRef idx="2">
            <a:schemeClr val="dk1"/>
          </a:lnRef>
          <a:fillRef idx="0">
            <a:schemeClr val="dk1"/>
          </a:fillRef>
          <a:effectRef idx="1">
            <a:schemeClr val="dk1"/>
          </a:effectRef>
          <a:fontRef idx="minor">
            <a:schemeClr val="tx1"/>
          </a:fontRef>
        </p:style>
      </p:cxnSp>
      <p:cxnSp>
        <p:nvCxnSpPr>
          <p:cNvPr id="24" name="Connecteur droit 23"/>
          <p:cNvCxnSpPr/>
          <p:nvPr/>
        </p:nvCxnSpPr>
        <p:spPr>
          <a:xfrm>
            <a:off x="6948264" y="3429000"/>
            <a:ext cx="0" cy="577804"/>
          </a:xfrm>
          <a:prstGeom prst="line">
            <a:avLst/>
          </a:prstGeom>
        </p:spPr>
        <p:style>
          <a:lnRef idx="2">
            <a:schemeClr val="dk1"/>
          </a:lnRef>
          <a:fillRef idx="0">
            <a:schemeClr val="dk1"/>
          </a:fillRef>
          <a:effectRef idx="1">
            <a:schemeClr val="dk1"/>
          </a:effectRef>
          <a:fontRef idx="minor">
            <a:schemeClr val="tx1"/>
          </a:fontRef>
        </p:style>
      </p:cxnSp>
      <p:cxnSp>
        <p:nvCxnSpPr>
          <p:cNvPr id="28" name="Connecteur droit 27"/>
          <p:cNvCxnSpPr/>
          <p:nvPr/>
        </p:nvCxnSpPr>
        <p:spPr>
          <a:xfrm>
            <a:off x="6732240" y="3429000"/>
            <a:ext cx="216024" cy="0"/>
          </a:xfrm>
          <a:prstGeom prst="line">
            <a:avLst/>
          </a:prstGeom>
        </p:spPr>
        <p:style>
          <a:lnRef idx="2">
            <a:schemeClr val="dk1"/>
          </a:lnRef>
          <a:fillRef idx="0">
            <a:schemeClr val="dk1"/>
          </a:fillRef>
          <a:effectRef idx="1">
            <a:schemeClr val="dk1"/>
          </a:effectRef>
          <a:fontRef idx="minor">
            <a:schemeClr val="tx1"/>
          </a:fontRef>
        </p:style>
      </p:cxnSp>
      <p:cxnSp>
        <p:nvCxnSpPr>
          <p:cNvPr id="1025" name="Connecteur droit 1024"/>
          <p:cNvCxnSpPr/>
          <p:nvPr/>
        </p:nvCxnSpPr>
        <p:spPr>
          <a:xfrm>
            <a:off x="6732240" y="1916832"/>
            <a:ext cx="0" cy="1512168"/>
          </a:xfrm>
          <a:prstGeom prst="line">
            <a:avLst/>
          </a:prstGeom>
        </p:spPr>
        <p:style>
          <a:lnRef idx="2">
            <a:schemeClr val="dk1"/>
          </a:lnRef>
          <a:fillRef idx="0">
            <a:schemeClr val="dk1"/>
          </a:fillRef>
          <a:effectRef idx="1">
            <a:schemeClr val="dk1"/>
          </a:effectRef>
          <a:fontRef idx="minor">
            <a:schemeClr val="tx1"/>
          </a:fontRef>
        </p:style>
      </p:cxnSp>
      <p:cxnSp>
        <p:nvCxnSpPr>
          <p:cNvPr id="1032" name="Connecteur droit 1031"/>
          <p:cNvCxnSpPr/>
          <p:nvPr/>
        </p:nvCxnSpPr>
        <p:spPr>
          <a:xfrm>
            <a:off x="7092280" y="1916832"/>
            <a:ext cx="576064" cy="0"/>
          </a:xfrm>
          <a:prstGeom prst="line">
            <a:avLst/>
          </a:prstGeom>
        </p:spPr>
        <p:style>
          <a:lnRef idx="2">
            <a:schemeClr val="dk1"/>
          </a:lnRef>
          <a:fillRef idx="0">
            <a:schemeClr val="dk1"/>
          </a:fillRef>
          <a:effectRef idx="1">
            <a:schemeClr val="dk1"/>
          </a:effectRef>
          <a:fontRef idx="minor">
            <a:schemeClr val="tx1"/>
          </a:fontRef>
        </p:style>
      </p:cxnSp>
      <p:cxnSp>
        <p:nvCxnSpPr>
          <p:cNvPr id="1036" name="Connecteur droit 1035"/>
          <p:cNvCxnSpPr/>
          <p:nvPr/>
        </p:nvCxnSpPr>
        <p:spPr>
          <a:xfrm>
            <a:off x="7092280" y="1196752"/>
            <a:ext cx="0" cy="720080"/>
          </a:xfrm>
          <a:prstGeom prst="line">
            <a:avLst/>
          </a:prstGeom>
        </p:spPr>
        <p:style>
          <a:lnRef idx="2">
            <a:schemeClr val="dk1"/>
          </a:lnRef>
          <a:fillRef idx="0">
            <a:schemeClr val="dk1"/>
          </a:fillRef>
          <a:effectRef idx="1">
            <a:schemeClr val="dk1"/>
          </a:effectRef>
          <a:fontRef idx="minor">
            <a:schemeClr val="tx1"/>
          </a:fontRef>
        </p:style>
      </p:cxnSp>
      <p:cxnSp>
        <p:nvCxnSpPr>
          <p:cNvPr id="1041" name="Connecteur droit 1040"/>
          <p:cNvCxnSpPr/>
          <p:nvPr/>
        </p:nvCxnSpPr>
        <p:spPr>
          <a:xfrm>
            <a:off x="6732240" y="1916832"/>
            <a:ext cx="241176" cy="0"/>
          </a:xfrm>
          <a:prstGeom prst="line">
            <a:avLst/>
          </a:prstGeom>
        </p:spPr>
        <p:style>
          <a:lnRef idx="2">
            <a:schemeClr val="dk1"/>
          </a:lnRef>
          <a:fillRef idx="0">
            <a:schemeClr val="dk1"/>
          </a:fillRef>
          <a:effectRef idx="1">
            <a:schemeClr val="dk1"/>
          </a:effectRef>
          <a:fontRef idx="minor">
            <a:schemeClr val="tx1"/>
          </a:fontRef>
        </p:style>
      </p:cxnSp>
      <p:cxnSp>
        <p:nvCxnSpPr>
          <p:cNvPr id="1045" name="Connecteur droit 1044"/>
          <p:cNvCxnSpPr/>
          <p:nvPr/>
        </p:nvCxnSpPr>
        <p:spPr>
          <a:xfrm>
            <a:off x="6948264" y="1196752"/>
            <a:ext cx="0" cy="720080"/>
          </a:xfrm>
          <a:prstGeom prst="line">
            <a:avLst/>
          </a:prstGeom>
        </p:spPr>
        <p:style>
          <a:lnRef idx="2">
            <a:schemeClr val="dk1"/>
          </a:lnRef>
          <a:fillRef idx="0">
            <a:schemeClr val="dk1"/>
          </a:fillRef>
          <a:effectRef idx="1">
            <a:schemeClr val="dk1"/>
          </a:effectRef>
          <a:fontRef idx="minor">
            <a:schemeClr val="tx1"/>
          </a:fontRef>
        </p:style>
      </p:cxnSp>
      <p:cxnSp>
        <p:nvCxnSpPr>
          <p:cNvPr id="1049" name="Connecteur droit 1048"/>
          <p:cNvCxnSpPr/>
          <p:nvPr/>
        </p:nvCxnSpPr>
        <p:spPr>
          <a:xfrm>
            <a:off x="7668344" y="1196752"/>
            <a:ext cx="0" cy="720080"/>
          </a:xfrm>
          <a:prstGeom prst="line">
            <a:avLst/>
          </a:prstGeom>
        </p:spPr>
        <p:style>
          <a:lnRef idx="2">
            <a:schemeClr val="dk1"/>
          </a:lnRef>
          <a:fillRef idx="0">
            <a:schemeClr val="dk1"/>
          </a:fillRef>
          <a:effectRef idx="1">
            <a:schemeClr val="dk1"/>
          </a:effectRef>
          <a:fontRef idx="minor">
            <a:schemeClr val="tx1"/>
          </a:fontRef>
        </p:style>
      </p:cxnSp>
      <p:cxnSp>
        <p:nvCxnSpPr>
          <p:cNvPr id="1053" name="Connecteur droit 1052"/>
          <p:cNvCxnSpPr/>
          <p:nvPr/>
        </p:nvCxnSpPr>
        <p:spPr>
          <a:xfrm>
            <a:off x="7812360" y="1196752"/>
            <a:ext cx="0" cy="720080"/>
          </a:xfrm>
          <a:prstGeom prst="line">
            <a:avLst/>
          </a:prstGeom>
        </p:spPr>
        <p:style>
          <a:lnRef idx="2">
            <a:schemeClr val="dk1"/>
          </a:lnRef>
          <a:fillRef idx="0">
            <a:schemeClr val="dk1"/>
          </a:fillRef>
          <a:effectRef idx="1">
            <a:schemeClr val="dk1"/>
          </a:effectRef>
          <a:fontRef idx="minor">
            <a:schemeClr val="tx1"/>
          </a:fontRef>
        </p:style>
      </p:cxnSp>
      <p:cxnSp>
        <p:nvCxnSpPr>
          <p:cNvPr id="1057" name="Connecteur droit 1056"/>
          <p:cNvCxnSpPr/>
          <p:nvPr/>
        </p:nvCxnSpPr>
        <p:spPr>
          <a:xfrm>
            <a:off x="7812360" y="1916832"/>
            <a:ext cx="216024" cy="0"/>
          </a:xfrm>
          <a:prstGeom prst="line">
            <a:avLst/>
          </a:prstGeom>
        </p:spPr>
        <p:style>
          <a:lnRef idx="2">
            <a:schemeClr val="dk1"/>
          </a:lnRef>
          <a:fillRef idx="0">
            <a:schemeClr val="dk1"/>
          </a:fillRef>
          <a:effectRef idx="1">
            <a:schemeClr val="dk1"/>
          </a:effectRef>
          <a:fontRef idx="minor">
            <a:schemeClr val="tx1"/>
          </a:fontRef>
        </p:style>
      </p:cxnSp>
      <p:cxnSp>
        <p:nvCxnSpPr>
          <p:cNvPr id="1062" name="Connecteur droit 1061"/>
          <p:cNvCxnSpPr/>
          <p:nvPr/>
        </p:nvCxnSpPr>
        <p:spPr>
          <a:xfrm>
            <a:off x="8028384" y="1916832"/>
            <a:ext cx="0" cy="1512168"/>
          </a:xfrm>
          <a:prstGeom prst="line">
            <a:avLst/>
          </a:prstGeom>
        </p:spPr>
        <p:style>
          <a:lnRef idx="2">
            <a:schemeClr val="dk1"/>
          </a:lnRef>
          <a:fillRef idx="0">
            <a:schemeClr val="dk1"/>
          </a:fillRef>
          <a:effectRef idx="1">
            <a:schemeClr val="dk1"/>
          </a:effectRef>
          <a:fontRef idx="minor">
            <a:schemeClr val="tx1"/>
          </a:fontRef>
        </p:style>
      </p:cxnSp>
      <p:cxnSp>
        <p:nvCxnSpPr>
          <p:cNvPr id="1066" name="Connecteur droit 1065"/>
          <p:cNvCxnSpPr/>
          <p:nvPr/>
        </p:nvCxnSpPr>
        <p:spPr>
          <a:xfrm flipH="1">
            <a:off x="7812360" y="3429000"/>
            <a:ext cx="216024" cy="0"/>
          </a:xfrm>
          <a:prstGeom prst="line">
            <a:avLst/>
          </a:prstGeom>
        </p:spPr>
        <p:style>
          <a:lnRef idx="2">
            <a:schemeClr val="dk1"/>
          </a:lnRef>
          <a:fillRef idx="0">
            <a:schemeClr val="dk1"/>
          </a:fillRef>
          <a:effectRef idx="1">
            <a:schemeClr val="dk1"/>
          </a:effectRef>
          <a:fontRef idx="minor">
            <a:schemeClr val="tx1"/>
          </a:fontRef>
        </p:style>
      </p:cxnSp>
      <p:cxnSp>
        <p:nvCxnSpPr>
          <p:cNvPr id="1071" name="Connecteur droit 1070"/>
          <p:cNvCxnSpPr/>
          <p:nvPr/>
        </p:nvCxnSpPr>
        <p:spPr>
          <a:xfrm>
            <a:off x="7812360" y="3429000"/>
            <a:ext cx="0" cy="577804"/>
          </a:xfrm>
          <a:prstGeom prst="line">
            <a:avLst/>
          </a:prstGeom>
        </p:spPr>
        <p:style>
          <a:lnRef idx="2">
            <a:schemeClr val="dk1"/>
          </a:lnRef>
          <a:fillRef idx="0">
            <a:schemeClr val="dk1"/>
          </a:fillRef>
          <a:effectRef idx="1">
            <a:schemeClr val="dk1"/>
          </a:effectRef>
          <a:fontRef idx="minor">
            <a:schemeClr val="tx1"/>
          </a:fontRef>
        </p:style>
      </p:cxnSp>
      <p:cxnSp>
        <p:nvCxnSpPr>
          <p:cNvPr id="1077" name="Connecteur droit avec flèche 1076"/>
          <p:cNvCxnSpPr/>
          <p:nvPr/>
        </p:nvCxnSpPr>
        <p:spPr>
          <a:xfrm flipV="1">
            <a:off x="7036146" y="4006804"/>
            <a:ext cx="0" cy="5304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81" name="Connecteur droit avec flèche 1080"/>
          <p:cNvCxnSpPr/>
          <p:nvPr/>
        </p:nvCxnSpPr>
        <p:spPr>
          <a:xfrm flipV="1">
            <a:off x="7712788" y="4006804"/>
            <a:ext cx="0" cy="435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91" name="Connecteur droit avec flèche 1090"/>
          <p:cNvCxnSpPr/>
          <p:nvPr/>
        </p:nvCxnSpPr>
        <p:spPr>
          <a:xfrm flipH="1">
            <a:off x="7508284" y="2060848"/>
            <a:ext cx="808132" cy="43204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94" name="ZoneTexte 1093"/>
          <p:cNvSpPr txBox="1"/>
          <p:nvPr/>
        </p:nvSpPr>
        <p:spPr>
          <a:xfrm>
            <a:off x="8028384" y="1412776"/>
            <a:ext cx="920863" cy="646331"/>
          </a:xfrm>
          <a:prstGeom prst="rect">
            <a:avLst/>
          </a:prstGeom>
          <a:noFill/>
        </p:spPr>
        <p:txBody>
          <a:bodyPr wrap="square" rtlCol="0">
            <a:spAutoFit/>
          </a:bodyPr>
          <a:lstStyle/>
          <a:p>
            <a:r>
              <a:rPr lang="fr-CH" dirty="0" err="1" smtClean="0"/>
              <a:t>Thin</a:t>
            </a:r>
            <a:r>
              <a:rPr lang="fr-CH" dirty="0" smtClean="0"/>
              <a:t> W-Crystal</a:t>
            </a:r>
            <a:endParaRPr lang="en-GB" dirty="0"/>
          </a:p>
        </p:txBody>
      </p:sp>
      <p:sp>
        <p:nvSpPr>
          <p:cNvPr id="1095" name="ZoneTexte 1094"/>
          <p:cNvSpPr txBox="1"/>
          <p:nvPr/>
        </p:nvSpPr>
        <p:spPr>
          <a:xfrm>
            <a:off x="6571437" y="4585405"/>
            <a:ext cx="2105020" cy="1200329"/>
          </a:xfrm>
          <a:prstGeom prst="rect">
            <a:avLst/>
          </a:prstGeom>
          <a:noFill/>
        </p:spPr>
        <p:txBody>
          <a:bodyPr wrap="square" rtlCol="0">
            <a:spAutoFit/>
          </a:bodyPr>
          <a:lstStyle/>
          <a:p>
            <a:r>
              <a:rPr lang="fr-CH" dirty="0" smtClean="0"/>
              <a:t>He-</a:t>
            </a:r>
            <a:r>
              <a:rPr lang="fr-CH" dirty="0" err="1" smtClean="0"/>
              <a:t>Gas</a:t>
            </a:r>
            <a:r>
              <a:rPr lang="fr-CH" dirty="0" smtClean="0"/>
              <a:t> </a:t>
            </a:r>
            <a:r>
              <a:rPr lang="fr-CH" dirty="0" err="1" smtClean="0"/>
              <a:t>Cooling</a:t>
            </a:r>
            <a:r>
              <a:rPr lang="fr-CH" dirty="0" smtClean="0"/>
              <a:t> </a:t>
            </a:r>
            <a:r>
              <a:rPr lang="fr-CH" dirty="0" err="1" smtClean="0"/>
              <a:t>with</a:t>
            </a:r>
            <a:r>
              <a:rPr lang="fr-CH" dirty="0" smtClean="0"/>
              <a:t> </a:t>
            </a:r>
            <a:r>
              <a:rPr lang="fr-CH" dirty="0" err="1" smtClean="0"/>
              <a:t>windows</a:t>
            </a:r>
            <a:r>
              <a:rPr lang="fr-CH" dirty="0" smtClean="0"/>
              <a:t> or </a:t>
            </a:r>
            <a:r>
              <a:rPr lang="fr-CH" dirty="0" err="1" smtClean="0"/>
              <a:t>edge</a:t>
            </a:r>
            <a:r>
              <a:rPr lang="fr-CH" dirty="0" smtClean="0"/>
              <a:t> </a:t>
            </a:r>
            <a:r>
              <a:rPr lang="fr-CH" dirty="0" err="1" smtClean="0"/>
              <a:t>cooling</a:t>
            </a:r>
            <a:r>
              <a:rPr lang="fr-CH" dirty="0" smtClean="0"/>
              <a:t>  </a:t>
            </a:r>
            <a:r>
              <a:rPr lang="fr-CH" dirty="0" err="1" smtClean="0"/>
              <a:t>without</a:t>
            </a:r>
            <a:r>
              <a:rPr lang="fr-CH" dirty="0" smtClean="0"/>
              <a:t> </a:t>
            </a:r>
            <a:r>
              <a:rPr lang="fr-CH" dirty="0" err="1" smtClean="0"/>
              <a:t>windows</a:t>
            </a:r>
            <a:r>
              <a:rPr lang="fr-CH" dirty="0" smtClean="0"/>
              <a:t>.</a:t>
            </a:r>
            <a:endParaRPr lang="en-GB" dirty="0"/>
          </a:p>
        </p:txBody>
      </p:sp>
      <mc:AlternateContent xmlns:mc="http://schemas.openxmlformats.org/markup-compatibility/2006" xmlns:a14="http://schemas.microsoft.com/office/drawing/2010/main">
        <mc:Choice Requires="a14">
          <p:sp>
            <p:nvSpPr>
              <p:cNvPr id="1096" name="ZoneTexte 1095"/>
              <p:cNvSpPr txBox="1"/>
              <p:nvPr/>
            </p:nvSpPr>
            <p:spPr>
              <a:xfrm>
                <a:off x="2140515" y="4725144"/>
                <a:ext cx="5527829" cy="923330"/>
              </a:xfrm>
              <a:prstGeom prst="rect">
                <a:avLst/>
              </a:prstGeom>
              <a:noFill/>
            </p:spPr>
            <p:txBody>
              <a:bodyPr wrap="square" rtlCol="0">
                <a:spAutoFit/>
              </a:bodyPr>
              <a:lstStyle/>
              <a:p>
                <a:r>
                  <a:rPr lang="fr-CH" dirty="0" smtClean="0"/>
                  <a:t>For the ILC: Power in the Crystal  </a:t>
                </a:r>
                <a14:m>
                  <m:oMath xmlns:m="http://schemas.openxmlformats.org/officeDocument/2006/math">
                    <m:r>
                      <a:rPr lang="fr-CH" b="0" i="1" smtClean="0">
                        <a:latin typeface="Cambria Math"/>
                        <a:ea typeface="Cambria Math"/>
                      </a:rPr>
                      <m:t>≥100 </m:t>
                    </m:r>
                    <m:r>
                      <a:rPr lang="fr-CH" b="0" i="1" smtClean="0">
                        <a:latin typeface="Cambria Math"/>
                        <a:ea typeface="Cambria Math"/>
                      </a:rPr>
                      <m:t>𝑊</m:t>
                    </m:r>
                    <m:r>
                      <a:rPr lang="fr-CH" b="0" i="1" smtClean="0">
                        <a:latin typeface="Cambria Math"/>
                        <a:ea typeface="Cambria Math"/>
                      </a:rPr>
                      <m:t>. </m:t>
                    </m:r>
                  </m:oMath>
                </a14:m>
                <a:endParaRPr lang="fr-CH" b="0" dirty="0" smtClean="0">
                  <a:ea typeface="Cambria Math"/>
                </a:endParaRPr>
              </a:p>
              <a:p>
                <a:r>
                  <a:rPr lang="en-GB" dirty="0" smtClean="0"/>
                  <a:t>Power in the W-Target </a:t>
                </a:r>
                <a14:m>
                  <m:oMath xmlns:m="http://schemas.openxmlformats.org/officeDocument/2006/math">
                    <m:r>
                      <a:rPr lang="en-GB" i="1" smtClean="0">
                        <a:latin typeface="Cambria Math"/>
                        <a:ea typeface="Cambria Math"/>
                      </a:rPr>
                      <m:t>~</m:t>
                    </m:r>
                  </m:oMath>
                </a14:m>
                <a:r>
                  <a:rPr lang="en-GB" dirty="0" smtClean="0"/>
                  <a:t> 10 kW. </a:t>
                </a:r>
              </a:p>
              <a:p>
                <a:r>
                  <a:rPr lang="en-GB" dirty="0" smtClean="0"/>
                  <a:t>Crystal and Target must be moved.</a:t>
                </a:r>
                <a:endParaRPr lang="en-GB" dirty="0"/>
              </a:p>
            </p:txBody>
          </p:sp>
        </mc:Choice>
        <mc:Fallback xmlns="">
          <p:sp>
            <p:nvSpPr>
              <p:cNvPr id="1096" name="ZoneTexte 1095"/>
              <p:cNvSpPr txBox="1">
                <a:spLocks noRot="1" noChangeAspect="1" noMove="1" noResize="1" noEditPoints="1" noAdjustHandles="1" noChangeArrowheads="1" noChangeShapeType="1" noTextEdit="1"/>
              </p:cNvSpPr>
              <p:nvPr/>
            </p:nvSpPr>
            <p:spPr>
              <a:xfrm>
                <a:off x="2140515" y="4725144"/>
                <a:ext cx="5527829" cy="923330"/>
              </a:xfrm>
              <a:prstGeom prst="rect">
                <a:avLst/>
              </a:prstGeom>
              <a:blipFill rotWithShape="1">
                <a:blip r:embed="rId4"/>
                <a:stretch>
                  <a:fillRect l="-882" t="-3289" b="-9211"/>
                </a:stretch>
              </a:blipFill>
            </p:spPr>
            <p:txBody>
              <a:bodyPr/>
              <a:lstStyle/>
              <a:p>
                <a:r>
                  <a:rPr lang="en-GB">
                    <a:noFill/>
                  </a:rPr>
                  <a:t> </a:t>
                </a:r>
              </a:p>
            </p:txBody>
          </p:sp>
        </mc:Fallback>
      </mc:AlternateContent>
      <p:cxnSp>
        <p:nvCxnSpPr>
          <p:cNvPr id="11" name="Connecteur droit avec flèche 10"/>
          <p:cNvCxnSpPr/>
          <p:nvPr/>
        </p:nvCxnSpPr>
        <p:spPr>
          <a:xfrm flipH="1" flipV="1">
            <a:off x="7979955" y="2741514"/>
            <a:ext cx="408469" cy="4714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 name="Connecteur droit avec flèche 16"/>
          <p:cNvCxnSpPr/>
          <p:nvPr/>
        </p:nvCxnSpPr>
        <p:spPr>
          <a:xfrm flipH="1" flipV="1">
            <a:off x="6732241" y="2924944"/>
            <a:ext cx="1584175" cy="3600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5" name="ZoneTexte 24"/>
          <p:cNvSpPr txBox="1"/>
          <p:nvPr/>
        </p:nvSpPr>
        <p:spPr>
          <a:xfrm>
            <a:off x="8028384" y="3284984"/>
            <a:ext cx="1119291" cy="646331"/>
          </a:xfrm>
          <a:prstGeom prst="rect">
            <a:avLst/>
          </a:prstGeom>
          <a:noFill/>
        </p:spPr>
        <p:txBody>
          <a:bodyPr wrap="square" rtlCol="0">
            <a:spAutoFit/>
          </a:bodyPr>
          <a:lstStyle/>
          <a:p>
            <a:r>
              <a:rPr lang="fr-CH" dirty="0" err="1" smtClean="0"/>
              <a:t>Beam</a:t>
            </a:r>
            <a:r>
              <a:rPr lang="fr-CH" dirty="0" smtClean="0"/>
              <a:t> Windows</a:t>
            </a:r>
            <a:endParaRPr lang="en-GB" dirty="0"/>
          </a:p>
        </p:txBody>
      </p:sp>
      <p:sp>
        <p:nvSpPr>
          <p:cNvPr id="1027" name="Flèche droite 1026"/>
          <p:cNvSpPr/>
          <p:nvPr/>
        </p:nvSpPr>
        <p:spPr>
          <a:xfrm>
            <a:off x="6086684" y="2559234"/>
            <a:ext cx="489204" cy="242316"/>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1035" name="ZoneTexte 1034"/>
          <p:cNvSpPr txBox="1"/>
          <p:nvPr/>
        </p:nvSpPr>
        <p:spPr>
          <a:xfrm>
            <a:off x="6973416" y="827420"/>
            <a:ext cx="816314" cy="369332"/>
          </a:xfrm>
          <a:prstGeom prst="rect">
            <a:avLst/>
          </a:prstGeom>
          <a:noFill/>
        </p:spPr>
        <p:txBody>
          <a:bodyPr wrap="none" rtlCol="0">
            <a:spAutoFit/>
          </a:bodyPr>
          <a:lstStyle/>
          <a:p>
            <a:r>
              <a:rPr lang="fr-CH" dirty="0" smtClean="0"/>
              <a:t>Crystal</a:t>
            </a:r>
            <a:endParaRPr lang="en-GB" dirty="0"/>
          </a:p>
        </p:txBody>
      </p:sp>
      <p:sp>
        <p:nvSpPr>
          <p:cNvPr id="9" name="ZoneTexte 8"/>
          <p:cNvSpPr txBox="1"/>
          <p:nvPr/>
        </p:nvSpPr>
        <p:spPr>
          <a:xfrm>
            <a:off x="5962239" y="5787222"/>
            <a:ext cx="1950111" cy="923330"/>
          </a:xfrm>
          <a:prstGeom prst="rect">
            <a:avLst/>
          </a:prstGeom>
          <a:noFill/>
        </p:spPr>
        <p:txBody>
          <a:bodyPr wrap="square" rtlCol="0">
            <a:spAutoFit/>
          </a:bodyPr>
          <a:lstStyle/>
          <a:p>
            <a:r>
              <a:rPr lang="en-GB" dirty="0" smtClean="0"/>
              <a:t>R. </a:t>
            </a:r>
            <a:r>
              <a:rPr lang="en-GB" dirty="0" err="1" smtClean="0"/>
              <a:t>Chehab</a:t>
            </a:r>
            <a:r>
              <a:rPr lang="en-GB" dirty="0" smtClean="0"/>
              <a:t>-LAL,     I. </a:t>
            </a:r>
            <a:r>
              <a:rPr lang="en-GB" dirty="0" err="1" smtClean="0"/>
              <a:t>Chaikovska</a:t>
            </a:r>
            <a:r>
              <a:rPr lang="en-GB" dirty="0" smtClean="0"/>
              <a:t>-LAL</a:t>
            </a:r>
          </a:p>
          <a:p>
            <a:r>
              <a:rPr lang="fr-CH" dirty="0" smtClean="0"/>
              <a:t>Ch. Xu-IHEP</a:t>
            </a:r>
            <a:endParaRPr lang="en-GB" dirty="0"/>
          </a:p>
        </p:txBody>
      </p:sp>
      <p:sp>
        <p:nvSpPr>
          <p:cNvPr id="12" name="Espace réservé du numéro de diapositive 11"/>
          <p:cNvSpPr>
            <a:spLocks noGrp="1"/>
          </p:cNvSpPr>
          <p:nvPr>
            <p:ph type="sldNum" sz="quarter" idx="12"/>
          </p:nvPr>
        </p:nvSpPr>
        <p:spPr/>
        <p:txBody>
          <a:bodyPr/>
          <a:lstStyle/>
          <a:p>
            <a:fld id="{31B01D2A-108D-4055-860E-FA187FD9BF45}" type="slidenum">
              <a:rPr lang="en-GB" smtClean="0"/>
              <a:t>12</a:t>
            </a:fld>
            <a:endParaRPr lang="en-GB"/>
          </a:p>
        </p:txBody>
      </p:sp>
      <p:cxnSp>
        <p:nvCxnSpPr>
          <p:cNvPr id="14" name="Connecteur droit avec flèche 13"/>
          <p:cNvCxnSpPr/>
          <p:nvPr/>
        </p:nvCxnSpPr>
        <p:spPr>
          <a:xfrm>
            <a:off x="5023513" y="2680392"/>
            <a:ext cx="9144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8" name="ZoneTexte 17"/>
              <p:cNvSpPr txBox="1"/>
              <p:nvPr/>
            </p:nvSpPr>
            <p:spPr>
              <a:xfrm>
                <a:off x="5659473" y="2258517"/>
                <a:ext cx="49513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b="0" i="1" smtClean="0">
                              <a:latin typeface="Cambria Math"/>
                            </a:rPr>
                            <m:t>𝑒</m:t>
                          </m:r>
                        </m:e>
                        <m:sup>
                          <m:r>
                            <a:rPr lang="en-GB" b="0" i="1" smtClean="0">
                              <a:latin typeface="Cambria Math"/>
                            </a:rPr>
                            <m:t>+</m:t>
                          </m:r>
                        </m:sup>
                      </m:sSup>
                    </m:oMath>
                  </m:oMathPara>
                </a14:m>
                <a:endParaRPr lang="en-GB" dirty="0"/>
              </a:p>
            </p:txBody>
          </p:sp>
        </mc:Choice>
        <mc:Fallback xmlns="">
          <p:sp>
            <p:nvSpPr>
              <p:cNvPr id="18" name="ZoneTexte 17"/>
              <p:cNvSpPr txBox="1">
                <a:spLocks noRot="1" noChangeAspect="1" noMove="1" noResize="1" noEditPoints="1" noAdjustHandles="1" noChangeArrowheads="1" noChangeShapeType="1" noTextEdit="1"/>
              </p:cNvSpPr>
              <p:nvPr/>
            </p:nvSpPr>
            <p:spPr>
              <a:xfrm>
                <a:off x="5659473" y="2258517"/>
                <a:ext cx="495136" cy="369332"/>
              </a:xfrm>
              <a:prstGeom prst="rect">
                <a:avLst/>
              </a:prstGeom>
              <a:blipFill rotWithShape="1">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925730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3.- ILC-</a:t>
            </a:r>
            <a:r>
              <a:rPr lang="fr-CH" dirty="0" err="1" smtClean="0"/>
              <a:t>Undulator</a:t>
            </a:r>
            <a:r>
              <a:rPr lang="fr-CH" dirty="0" smtClean="0"/>
              <a:t> </a:t>
            </a:r>
            <a:r>
              <a:rPr lang="fr-CH" dirty="0" err="1" smtClean="0"/>
              <a:t>Driven</a:t>
            </a:r>
            <a:r>
              <a:rPr lang="fr-CH" dirty="0" smtClean="0"/>
              <a:t> e+ Target</a:t>
            </a:r>
            <a:endParaRPr lang="en-GB" dirty="0"/>
          </a:p>
        </p:txBody>
      </p:sp>
      <p:pic>
        <p:nvPicPr>
          <p:cNvPr id="4"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611560" y="1556792"/>
            <a:ext cx="8229600" cy="3049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nvSpPr>
        <p:spPr>
          <a:xfrm>
            <a:off x="6754823" y="5624373"/>
            <a:ext cx="1944216" cy="646331"/>
          </a:xfrm>
          <a:prstGeom prst="rect">
            <a:avLst/>
          </a:prstGeom>
          <a:noFill/>
        </p:spPr>
        <p:txBody>
          <a:bodyPr wrap="square" rtlCol="0">
            <a:spAutoFit/>
          </a:bodyPr>
          <a:lstStyle/>
          <a:p>
            <a:r>
              <a:rPr lang="fr-CH" dirty="0" smtClean="0"/>
              <a:t>S. Riemann-DESY; M. </a:t>
            </a:r>
            <a:r>
              <a:rPr lang="fr-CH" dirty="0" err="1" smtClean="0"/>
              <a:t>Kuriki-Hir.Univ</a:t>
            </a:r>
            <a:r>
              <a:rPr lang="fr-CH" dirty="0" smtClean="0"/>
              <a:t>.</a:t>
            </a:r>
            <a:endParaRPr lang="en-GB" dirty="0"/>
          </a:p>
        </p:txBody>
      </p:sp>
      <p:sp>
        <p:nvSpPr>
          <p:cNvPr id="6" name="Rectangle 5"/>
          <p:cNvSpPr/>
          <p:nvPr/>
        </p:nvSpPr>
        <p:spPr>
          <a:xfrm>
            <a:off x="7716114" y="3284984"/>
            <a:ext cx="456285" cy="36004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7" name="Espace réservé du numéro de diapositive 6"/>
          <p:cNvSpPr>
            <a:spLocks noGrp="1"/>
          </p:cNvSpPr>
          <p:nvPr>
            <p:ph type="sldNum" sz="quarter" idx="12"/>
          </p:nvPr>
        </p:nvSpPr>
        <p:spPr/>
        <p:txBody>
          <a:bodyPr/>
          <a:lstStyle/>
          <a:p>
            <a:fld id="{31B01D2A-108D-4055-860E-FA187FD9BF45}" type="slidenum">
              <a:rPr lang="en-GB" smtClean="0"/>
              <a:t>13</a:t>
            </a:fld>
            <a:endParaRPr lang="en-GB"/>
          </a:p>
        </p:txBody>
      </p:sp>
      <p:sp>
        <p:nvSpPr>
          <p:cNvPr id="8" name="ZoneTexte 7"/>
          <p:cNvSpPr txBox="1"/>
          <p:nvPr/>
        </p:nvSpPr>
        <p:spPr>
          <a:xfrm>
            <a:off x="827584" y="2183257"/>
            <a:ext cx="1669627" cy="369332"/>
          </a:xfrm>
          <a:prstGeom prst="rect">
            <a:avLst/>
          </a:prstGeom>
          <a:noFill/>
        </p:spPr>
        <p:txBody>
          <a:bodyPr wrap="square" rtlCol="0">
            <a:spAutoFit/>
          </a:bodyPr>
          <a:lstStyle/>
          <a:p>
            <a:r>
              <a:rPr lang="fr-CH" dirty="0" smtClean="0"/>
              <a:t>Photon </a:t>
            </a:r>
            <a:r>
              <a:rPr lang="fr-CH" dirty="0" err="1" smtClean="0"/>
              <a:t>Beam</a:t>
            </a:r>
            <a:endParaRPr lang="en-GB" dirty="0"/>
          </a:p>
        </p:txBody>
      </p:sp>
      <p:cxnSp>
        <p:nvCxnSpPr>
          <p:cNvPr id="10" name="Connecteur droit avec flèche 9"/>
          <p:cNvCxnSpPr>
            <a:stCxn id="8" idx="2"/>
          </p:cNvCxnSpPr>
          <p:nvPr/>
        </p:nvCxnSpPr>
        <p:spPr>
          <a:xfrm>
            <a:off x="1662398" y="2552589"/>
            <a:ext cx="677354" cy="91241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 name="ZoneTexte 2"/>
          <p:cNvSpPr txBox="1"/>
          <p:nvPr/>
        </p:nvSpPr>
        <p:spPr>
          <a:xfrm>
            <a:off x="7264286" y="1270270"/>
            <a:ext cx="894156" cy="369332"/>
          </a:xfrm>
          <a:prstGeom prst="rect">
            <a:avLst/>
          </a:prstGeom>
          <a:noFill/>
        </p:spPr>
        <p:txBody>
          <a:bodyPr wrap="none" rtlCol="0">
            <a:spAutoFit/>
          </a:bodyPr>
          <a:lstStyle/>
          <a:p>
            <a:r>
              <a:rPr lang="fr-CH" dirty="0" smtClean="0"/>
              <a:t>e+ to IP</a:t>
            </a:r>
            <a:endParaRPr lang="en-GB" dirty="0"/>
          </a:p>
        </p:txBody>
      </p:sp>
      <mc:AlternateContent xmlns:mc="http://schemas.openxmlformats.org/markup-compatibility/2006" xmlns:a14="http://schemas.microsoft.com/office/drawing/2010/main">
        <mc:Choice Requires="a14">
          <p:sp>
            <p:nvSpPr>
              <p:cNvPr id="9" name="ZoneTexte 8"/>
              <p:cNvSpPr txBox="1"/>
              <p:nvPr/>
            </p:nvSpPr>
            <p:spPr>
              <a:xfrm>
                <a:off x="179512" y="3465004"/>
                <a:ext cx="95769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b="0" i="1" smtClean="0">
                              <a:latin typeface="Cambria Math"/>
                            </a:rPr>
                            <m:t>𝑒</m:t>
                          </m:r>
                        </m:e>
                        <m:sup>
                          <m:r>
                            <a:rPr lang="en-GB" b="0" i="1" smtClean="0">
                              <a:latin typeface="Cambria Math"/>
                            </a:rPr>
                            <m:t>+</m:t>
                          </m:r>
                        </m:sup>
                      </m:sSup>
                      <m:r>
                        <a:rPr lang="en-GB" b="0" i="1" smtClean="0">
                          <a:latin typeface="Cambria Math"/>
                        </a:rPr>
                        <m:t> </m:t>
                      </m:r>
                      <m:r>
                        <a:rPr lang="en-GB" b="0" i="1" smtClean="0">
                          <a:latin typeface="Cambria Math"/>
                        </a:rPr>
                        <m:t>𝐺𝑒𝑉</m:t>
                      </m:r>
                    </m:oMath>
                  </m:oMathPara>
                </a14:m>
                <a:endParaRPr lang="en-GB" dirty="0"/>
              </a:p>
            </p:txBody>
          </p:sp>
        </mc:Choice>
        <mc:Fallback xmlns="">
          <p:sp>
            <p:nvSpPr>
              <p:cNvPr id="9" name="ZoneTexte 8"/>
              <p:cNvSpPr txBox="1">
                <a:spLocks noRot="1" noChangeAspect="1" noMove="1" noResize="1" noEditPoints="1" noAdjustHandles="1" noChangeArrowheads="1" noChangeShapeType="1" noTextEdit="1"/>
              </p:cNvSpPr>
              <p:nvPr/>
            </p:nvSpPr>
            <p:spPr>
              <a:xfrm>
                <a:off x="179512" y="3465004"/>
                <a:ext cx="957698" cy="369332"/>
              </a:xfrm>
              <a:prstGeom prst="rect">
                <a:avLst/>
              </a:prstGeom>
              <a:blipFill rotWithShape="1">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538935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H" dirty="0" smtClean="0"/>
              <a:t>Pulse Structure for the </a:t>
            </a:r>
            <a:r>
              <a:rPr lang="fr-CH" dirty="0" err="1" smtClean="0"/>
              <a:t>Undulator-Driven</a:t>
            </a:r>
            <a:r>
              <a:rPr lang="fr-CH" dirty="0" smtClean="0"/>
              <a:t> Target </a:t>
            </a:r>
            <a:endParaRPr lang="en-GB" dirty="0"/>
          </a:p>
        </p:txBody>
      </p:sp>
      <p:cxnSp>
        <p:nvCxnSpPr>
          <p:cNvPr id="5" name="Connecteur droit avec flèche 4"/>
          <p:cNvCxnSpPr/>
          <p:nvPr/>
        </p:nvCxnSpPr>
        <p:spPr>
          <a:xfrm>
            <a:off x="1763688" y="2780928"/>
            <a:ext cx="568863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Rectangle 11"/>
          <p:cNvSpPr/>
          <p:nvPr/>
        </p:nvSpPr>
        <p:spPr>
          <a:xfrm>
            <a:off x="1763688" y="2132856"/>
            <a:ext cx="91440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932040" y="2132856"/>
            <a:ext cx="91440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Connecteur droit 14"/>
          <p:cNvCxnSpPr>
            <a:endCxn id="12" idx="1"/>
          </p:cNvCxnSpPr>
          <p:nvPr/>
        </p:nvCxnSpPr>
        <p:spPr>
          <a:xfrm>
            <a:off x="1763688" y="1628800"/>
            <a:ext cx="0" cy="828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necteur droit 18"/>
          <p:cNvCxnSpPr>
            <a:endCxn id="12" idx="3"/>
          </p:cNvCxnSpPr>
          <p:nvPr/>
        </p:nvCxnSpPr>
        <p:spPr>
          <a:xfrm>
            <a:off x="2678088" y="1628800"/>
            <a:ext cx="0" cy="828092"/>
          </a:xfrm>
          <a:prstGeom prst="line">
            <a:avLst/>
          </a:prstGeom>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1906539" y="1732166"/>
            <a:ext cx="833883" cy="369332"/>
          </a:xfrm>
          <a:prstGeom prst="rect">
            <a:avLst/>
          </a:prstGeom>
          <a:noFill/>
        </p:spPr>
        <p:txBody>
          <a:bodyPr wrap="none" rtlCol="0">
            <a:spAutoFit/>
          </a:bodyPr>
          <a:lstStyle/>
          <a:p>
            <a:r>
              <a:rPr lang="el-GR" dirty="0" smtClean="0"/>
              <a:t>τ</a:t>
            </a:r>
            <a:r>
              <a:rPr lang="fr-CH" dirty="0" smtClean="0"/>
              <a:t>=1 ms</a:t>
            </a:r>
            <a:endParaRPr lang="en-GB" dirty="0"/>
          </a:p>
        </p:txBody>
      </p:sp>
      <p:cxnSp>
        <p:nvCxnSpPr>
          <p:cNvPr id="24" name="Connecteur droit avec flèche 23"/>
          <p:cNvCxnSpPr/>
          <p:nvPr/>
        </p:nvCxnSpPr>
        <p:spPr>
          <a:xfrm>
            <a:off x="1763688" y="1772816"/>
            <a:ext cx="9144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1763688" y="2456892"/>
            <a:ext cx="0" cy="90725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a:stCxn id="13" idx="1"/>
          </p:cNvCxnSpPr>
          <p:nvPr/>
        </p:nvCxnSpPr>
        <p:spPr>
          <a:xfrm>
            <a:off x="4932040" y="2456892"/>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a:off x="5652120" y="3501008"/>
            <a:ext cx="720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necteur droit 36"/>
          <p:cNvCxnSpPr>
            <a:stCxn id="13" idx="1"/>
          </p:cNvCxnSpPr>
          <p:nvPr/>
        </p:nvCxnSpPr>
        <p:spPr>
          <a:xfrm>
            <a:off x="4932040" y="2456892"/>
            <a:ext cx="0" cy="9072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a:off x="1763688" y="3068960"/>
            <a:ext cx="316835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a:off x="2915816" y="3003100"/>
            <a:ext cx="1378904" cy="369332"/>
          </a:xfrm>
          <a:prstGeom prst="rect">
            <a:avLst/>
          </a:prstGeom>
          <a:noFill/>
        </p:spPr>
        <p:txBody>
          <a:bodyPr wrap="none" rtlCol="0">
            <a:spAutoFit/>
          </a:bodyPr>
          <a:lstStyle/>
          <a:p>
            <a:r>
              <a:rPr lang="fr-CH" dirty="0" smtClean="0"/>
              <a:t>200 ms, 5 Hz</a:t>
            </a:r>
            <a:endParaRPr lang="en-GB" dirty="0"/>
          </a:p>
        </p:txBody>
      </p:sp>
      <p:sp>
        <p:nvSpPr>
          <p:cNvPr id="4" name="ZoneTexte 3"/>
          <p:cNvSpPr txBox="1"/>
          <p:nvPr/>
        </p:nvSpPr>
        <p:spPr>
          <a:xfrm>
            <a:off x="323529" y="3396794"/>
            <a:ext cx="8186788" cy="646331"/>
          </a:xfrm>
          <a:prstGeom prst="rect">
            <a:avLst/>
          </a:prstGeom>
          <a:noFill/>
        </p:spPr>
        <p:txBody>
          <a:bodyPr wrap="square" rtlCol="0">
            <a:spAutoFit/>
          </a:bodyPr>
          <a:lstStyle/>
          <a:p>
            <a:r>
              <a:rPr lang="fr-CH" dirty="0" smtClean="0"/>
              <a:t>Wheel, </a:t>
            </a:r>
            <a:r>
              <a:rPr lang="fr-CH" dirty="0" err="1" smtClean="0"/>
              <a:t>rotating</a:t>
            </a:r>
            <a:r>
              <a:rPr lang="fr-CH" dirty="0" smtClean="0"/>
              <a:t> at 100 m/s: </a:t>
            </a:r>
            <a:r>
              <a:rPr lang="fr-CH" dirty="0" err="1" smtClean="0"/>
              <a:t>each</a:t>
            </a:r>
            <a:r>
              <a:rPr lang="fr-CH" dirty="0" smtClean="0"/>
              <a:t> spot on the </a:t>
            </a:r>
            <a:r>
              <a:rPr lang="fr-CH" dirty="0" err="1" smtClean="0"/>
              <a:t>target</a:t>
            </a:r>
            <a:r>
              <a:rPr lang="fr-CH" dirty="0" smtClean="0"/>
              <a:t> </a:t>
            </a:r>
            <a:r>
              <a:rPr lang="fr-CH" dirty="0" err="1" smtClean="0"/>
              <a:t>is</a:t>
            </a:r>
            <a:r>
              <a:rPr lang="fr-CH" dirty="0" smtClean="0"/>
              <a:t> hit at 0.16 Hz, one hit spread  over 10 cm </a:t>
            </a:r>
            <a:r>
              <a:rPr lang="fr-CH" dirty="0" err="1" smtClean="0"/>
              <a:t>every</a:t>
            </a:r>
            <a:r>
              <a:rPr lang="fr-CH" dirty="0" smtClean="0"/>
              <a:t>  6.3 s.  Target radius 0.5 m, 1920 </a:t>
            </a:r>
            <a:r>
              <a:rPr lang="fr-CH" dirty="0" err="1" smtClean="0"/>
              <a:t>rpm</a:t>
            </a:r>
            <a:r>
              <a:rPr lang="fr-CH" dirty="0" smtClean="0"/>
              <a:t>. </a:t>
            </a:r>
            <a:r>
              <a:rPr lang="fr-CH" dirty="0" err="1" smtClean="0"/>
              <a:t>Helps</a:t>
            </a:r>
            <a:r>
              <a:rPr lang="fr-CH" dirty="0" smtClean="0"/>
              <a:t> </a:t>
            </a:r>
            <a:r>
              <a:rPr lang="fr-CH" dirty="0" err="1" smtClean="0"/>
              <a:t>cooling</a:t>
            </a:r>
            <a:r>
              <a:rPr lang="fr-CH" dirty="0" smtClean="0"/>
              <a:t> and life time.</a:t>
            </a:r>
            <a:endParaRPr lang="en-GB" dirty="0"/>
          </a:p>
        </p:txBody>
      </p:sp>
      <p:cxnSp>
        <p:nvCxnSpPr>
          <p:cNvPr id="7" name="Connecteur droit avec flèche 6"/>
          <p:cNvCxnSpPr/>
          <p:nvPr/>
        </p:nvCxnSpPr>
        <p:spPr>
          <a:xfrm>
            <a:off x="1700858" y="5223460"/>
            <a:ext cx="432048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Connecteur droit 9"/>
          <p:cNvCxnSpPr/>
          <p:nvPr/>
        </p:nvCxnSpPr>
        <p:spPr>
          <a:xfrm flipV="1">
            <a:off x="1763688" y="4653136"/>
            <a:ext cx="771549" cy="570324"/>
          </a:xfrm>
          <a:prstGeom prst="line">
            <a:avLst/>
          </a:prstGeom>
        </p:spPr>
        <p:style>
          <a:lnRef idx="2">
            <a:schemeClr val="dk1"/>
          </a:lnRef>
          <a:fillRef idx="0">
            <a:schemeClr val="dk1"/>
          </a:fillRef>
          <a:effectRef idx="1">
            <a:schemeClr val="dk1"/>
          </a:effectRef>
          <a:fontRef idx="minor">
            <a:schemeClr val="tx1"/>
          </a:fontRef>
        </p:style>
      </p:cxnSp>
      <p:cxnSp>
        <p:nvCxnSpPr>
          <p:cNvPr id="17" name="Connecteur droit 16"/>
          <p:cNvCxnSpPr/>
          <p:nvPr/>
        </p:nvCxnSpPr>
        <p:spPr>
          <a:xfrm>
            <a:off x="2535237" y="4653136"/>
            <a:ext cx="2468811" cy="565212"/>
          </a:xfrm>
          <a:prstGeom prst="line">
            <a:avLst/>
          </a:prstGeom>
        </p:spPr>
        <p:style>
          <a:lnRef idx="2">
            <a:schemeClr val="dk1"/>
          </a:lnRef>
          <a:fillRef idx="0">
            <a:schemeClr val="dk1"/>
          </a:fillRef>
          <a:effectRef idx="1">
            <a:schemeClr val="dk1"/>
          </a:effectRef>
          <a:fontRef idx="minor">
            <a:schemeClr val="tx1"/>
          </a:fontRef>
        </p:style>
      </p:cxnSp>
      <p:cxnSp>
        <p:nvCxnSpPr>
          <p:cNvPr id="23" name="Connecteur droit 22"/>
          <p:cNvCxnSpPr/>
          <p:nvPr/>
        </p:nvCxnSpPr>
        <p:spPr>
          <a:xfrm flipV="1">
            <a:off x="5004048" y="4653136"/>
            <a:ext cx="842392" cy="565212"/>
          </a:xfrm>
          <a:prstGeom prst="line">
            <a:avLst/>
          </a:prstGeom>
        </p:spPr>
        <p:style>
          <a:lnRef idx="2">
            <a:schemeClr val="dk1"/>
          </a:lnRef>
          <a:fillRef idx="0">
            <a:schemeClr val="dk1"/>
          </a:fillRef>
          <a:effectRef idx="1">
            <a:schemeClr val="dk1"/>
          </a:effectRef>
          <a:fontRef idx="minor">
            <a:schemeClr val="tx1"/>
          </a:fontRef>
        </p:style>
      </p:cxnSp>
      <p:cxnSp>
        <p:nvCxnSpPr>
          <p:cNvPr id="30" name="Connecteur droit 29"/>
          <p:cNvCxnSpPr/>
          <p:nvPr/>
        </p:nvCxnSpPr>
        <p:spPr>
          <a:xfrm>
            <a:off x="2535237" y="4424338"/>
            <a:ext cx="0" cy="79401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a:off x="5004048" y="4424338"/>
            <a:ext cx="0" cy="799122"/>
          </a:xfrm>
          <a:prstGeom prst="line">
            <a:avLst/>
          </a:prstGeom>
        </p:spPr>
        <p:style>
          <a:lnRef idx="1">
            <a:schemeClr val="accent1"/>
          </a:lnRef>
          <a:fillRef idx="0">
            <a:schemeClr val="accent1"/>
          </a:fillRef>
          <a:effectRef idx="0">
            <a:schemeClr val="accent1"/>
          </a:effectRef>
          <a:fontRef idx="minor">
            <a:schemeClr val="tx1"/>
          </a:fontRef>
        </p:style>
      </p:cxnSp>
      <p:sp>
        <p:nvSpPr>
          <p:cNvPr id="43" name="ZoneTexte 42"/>
          <p:cNvSpPr txBox="1"/>
          <p:nvPr/>
        </p:nvSpPr>
        <p:spPr>
          <a:xfrm>
            <a:off x="2223841" y="5206898"/>
            <a:ext cx="950901" cy="369332"/>
          </a:xfrm>
          <a:prstGeom prst="rect">
            <a:avLst/>
          </a:prstGeom>
          <a:noFill/>
        </p:spPr>
        <p:txBody>
          <a:bodyPr wrap="none" rtlCol="0">
            <a:spAutoFit/>
          </a:bodyPr>
          <a:lstStyle/>
          <a:p>
            <a:r>
              <a:rPr lang="el-GR" dirty="0" smtClean="0"/>
              <a:t>Δ</a:t>
            </a:r>
            <a:r>
              <a:rPr lang="fr-CH" dirty="0" smtClean="0"/>
              <a:t>t=1 ms</a:t>
            </a:r>
            <a:endParaRPr lang="en-GB" dirty="0"/>
          </a:p>
        </p:txBody>
      </p:sp>
      <p:sp>
        <p:nvSpPr>
          <p:cNvPr id="45" name="ZoneTexte 44"/>
          <p:cNvSpPr txBox="1"/>
          <p:nvPr/>
        </p:nvSpPr>
        <p:spPr>
          <a:xfrm>
            <a:off x="4694508" y="5206372"/>
            <a:ext cx="619080" cy="369332"/>
          </a:xfrm>
          <a:prstGeom prst="rect">
            <a:avLst/>
          </a:prstGeom>
          <a:noFill/>
        </p:spPr>
        <p:txBody>
          <a:bodyPr wrap="none" rtlCol="0">
            <a:spAutoFit/>
          </a:bodyPr>
          <a:lstStyle/>
          <a:p>
            <a:r>
              <a:rPr lang="fr-CH" dirty="0" smtClean="0"/>
              <a:t>6.3 s</a:t>
            </a:r>
            <a:endParaRPr lang="en-GB" dirty="0"/>
          </a:p>
        </p:txBody>
      </p:sp>
      <p:sp>
        <p:nvSpPr>
          <p:cNvPr id="46" name="ZoneTexte 45"/>
          <p:cNvSpPr txBox="1"/>
          <p:nvPr/>
        </p:nvSpPr>
        <p:spPr>
          <a:xfrm>
            <a:off x="6021338" y="4978310"/>
            <a:ext cx="184731" cy="369332"/>
          </a:xfrm>
          <a:prstGeom prst="rect">
            <a:avLst/>
          </a:prstGeom>
          <a:noFill/>
        </p:spPr>
        <p:txBody>
          <a:bodyPr wrap="none" rtlCol="0">
            <a:spAutoFit/>
          </a:bodyPr>
          <a:lstStyle/>
          <a:p>
            <a:endParaRPr lang="en-GB" dirty="0"/>
          </a:p>
        </p:txBody>
      </p:sp>
      <p:cxnSp>
        <p:nvCxnSpPr>
          <p:cNvPr id="48" name="Connecteur droit avec flèche 47"/>
          <p:cNvCxnSpPr/>
          <p:nvPr/>
        </p:nvCxnSpPr>
        <p:spPr>
          <a:xfrm flipV="1">
            <a:off x="1763688" y="4424338"/>
            <a:ext cx="0" cy="7991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1467409" y="4519892"/>
            <a:ext cx="296876" cy="369332"/>
          </a:xfrm>
          <a:prstGeom prst="rect">
            <a:avLst/>
          </a:prstGeom>
          <a:noFill/>
        </p:spPr>
        <p:txBody>
          <a:bodyPr wrap="none" rtlCol="0">
            <a:spAutoFit/>
          </a:bodyPr>
          <a:lstStyle/>
          <a:p>
            <a:r>
              <a:rPr lang="fr-CH" dirty="0" smtClean="0"/>
              <a:t>T</a:t>
            </a:r>
            <a:endParaRPr lang="en-GB" dirty="0"/>
          </a:p>
        </p:txBody>
      </p:sp>
      <mc:AlternateContent xmlns:mc="http://schemas.openxmlformats.org/markup-compatibility/2006" xmlns:a14="http://schemas.microsoft.com/office/drawing/2010/main">
        <mc:Choice Requires="a14">
          <p:sp>
            <p:nvSpPr>
              <p:cNvPr id="8" name="ZoneTexte 7"/>
              <p:cNvSpPr txBox="1"/>
              <p:nvPr/>
            </p:nvSpPr>
            <p:spPr>
              <a:xfrm>
                <a:off x="602875" y="5760896"/>
                <a:ext cx="8802346" cy="369332"/>
              </a:xfrm>
              <a:prstGeom prst="rect">
                <a:avLst/>
              </a:prstGeom>
              <a:noFill/>
            </p:spPr>
            <p:txBody>
              <a:bodyPr wrap="none" rtlCol="0">
                <a:spAutoFit/>
              </a:bodyPr>
              <a:lstStyle/>
              <a:p>
                <a:r>
                  <a:rPr lang="fr-CH" dirty="0" smtClean="0"/>
                  <a:t>Small </a:t>
                </a:r>
                <a:r>
                  <a:rPr lang="fr-CH" dirty="0" err="1" smtClean="0"/>
                  <a:t>temperature</a:t>
                </a:r>
                <a:r>
                  <a:rPr lang="fr-CH" dirty="0" smtClean="0"/>
                  <a:t> </a:t>
                </a:r>
                <a:r>
                  <a:rPr lang="fr-CH" dirty="0" err="1" smtClean="0"/>
                  <a:t>spikes</a:t>
                </a:r>
                <a:r>
                  <a:rPr lang="fr-CH" dirty="0" smtClean="0"/>
                  <a:t>: </a:t>
                </a:r>
                <a:r>
                  <a:rPr lang="el-GR" dirty="0" smtClean="0"/>
                  <a:t>Δ</a:t>
                </a:r>
                <a:r>
                  <a:rPr lang="fr-CH" dirty="0" smtClean="0"/>
                  <a:t>T= To </a:t>
                </a:r>
                <a:r>
                  <a:rPr lang="el-GR" dirty="0" smtClean="0"/>
                  <a:t>φ</a:t>
                </a:r>
                <a:r>
                  <a:rPr lang="fr-CH" dirty="0" smtClean="0"/>
                  <a:t>/</a:t>
                </a:r>
                <a:r>
                  <a:rPr lang="el-GR" dirty="0" smtClean="0"/>
                  <a:t>τ</a:t>
                </a:r>
                <a:r>
                  <a:rPr lang="fr-CH" dirty="0" smtClean="0"/>
                  <a:t> v =2% To. </a:t>
                </a:r>
                <a:r>
                  <a:rPr lang="fr-CH" dirty="0" err="1" smtClean="0"/>
                  <a:t>dT</a:t>
                </a:r>
                <a:r>
                  <a:rPr lang="fr-CH" dirty="0" smtClean="0"/>
                  <a:t>/</a:t>
                </a:r>
                <a:r>
                  <a:rPr lang="fr-CH" dirty="0" err="1" smtClean="0"/>
                  <a:t>dt</a:t>
                </a:r>
                <a:r>
                  <a:rPr lang="fr-CH" dirty="0" smtClean="0"/>
                  <a:t> =To/</a:t>
                </a:r>
                <a:r>
                  <a:rPr lang="el-GR" dirty="0" smtClean="0"/>
                  <a:t>τ</a:t>
                </a:r>
                <a:r>
                  <a:rPr lang="fr-CH" dirty="0" smtClean="0"/>
                  <a:t>. </a:t>
                </a:r>
                <a:r>
                  <a:rPr lang="fr-CH" dirty="0" err="1" smtClean="0"/>
                  <a:t>Velocity</a:t>
                </a:r>
                <a:r>
                  <a:rPr lang="fr-CH" dirty="0" smtClean="0"/>
                  <a:t> of the ’plane ‘ </a:t>
                </a:r>
                <a14:m>
                  <m:oMath xmlns:m="http://schemas.openxmlformats.org/officeDocument/2006/math">
                    <m:r>
                      <a:rPr lang="fr-CH" i="1" smtClean="0">
                        <a:latin typeface="Cambria Math"/>
                        <a:ea typeface="Cambria Math"/>
                      </a:rPr>
                      <m:t>≪</m:t>
                    </m:r>
                    <m:r>
                      <a:rPr lang="fr-CH" b="0" i="1" smtClean="0">
                        <a:latin typeface="Cambria Math"/>
                        <a:ea typeface="Cambria Math"/>
                      </a:rPr>
                      <m:t>𝑐</m:t>
                    </m:r>
                  </m:oMath>
                </a14:m>
                <a:r>
                  <a:rPr lang="fr-CH" dirty="0" smtClean="0"/>
                  <a:t>. </a:t>
                </a:r>
                <a:endParaRPr lang="en-GB" dirty="0"/>
              </a:p>
            </p:txBody>
          </p:sp>
        </mc:Choice>
        <mc:Fallback xmlns="">
          <p:sp>
            <p:nvSpPr>
              <p:cNvPr id="8" name="ZoneTexte 7"/>
              <p:cNvSpPr txBox="1">
                <a:spLocks noRot="1" noChangeAspect="1" noMove="1" noResize="1" noEditPoints="1" noAdjustHandles="1" noChangeArrowheads="1" noChangeShapeType="1" noTextEdit="1"/>
              </p:cNvSpPr>
              <p:nvPr/>
            </p:nvSpPr>
            <p:spPr>
              <a:xfrm>
                <a:off x="602875" y="5760896"/>
                <a:ext cx="8802346" cy="369332"/>
              </a:xfrm>
              <a:prstGeom prst="rect">
                <a:avLst/>
              </a:prstGeom>
              <a:blipFill rotWithShape="1">
                <a:blip r:embed="rId2"/>
                <a:stretch>
                  <a:fillRect l="-623" t="-8197" b="-24590"/>
                </a:stretch>
              </a:blipFill>
            </p:spPr>
            <p:txBody>
              <a:bodyPr/>
              <a:lstStyle/>
              <a:p>
                <a:r>
                  <a:rPr lang="en-GB">
                    <a:noFill/>
                  </a:rPr>
                  <a:t> </a:t>
                </a:r>
              </a:p>
            </p:txBody>
          </p:sp>
        </mc:Fallback>
      </mc:AlternateContent>
      <p:sp>
        <p:nvSpPr>
          <p:cNvPr id="18" name="Ellipse 17"/>
          <p:cNvSpPr/>
          <p:nvPr/>
        </p:nvSpPr>
        <p:spPr>
          <a:xfrm>
            <a:off x="6205215" y="4812606"/>
            <a:ext cx="821908" cy="82170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0" name="Ellipse 19"/>
          <p:cNvSpPr/>
          <p:nvPr/>
        </p:nvSpPr>
        <p:spPr>
          <a:xfrm>
            <a:off x="6816824" y="4938662"/>
            <a:ext cx="576064" cy="5979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1" name="Ellipse 20"/>
          <p:cNvSpPr/>
          <p:nvPr/>
        </p:nvSpPr>
        <p:spPr>
          <a:xfrm>
            <a:off x="7200292" y="5044135"/>
            <a:ext cx="385192" cy="38697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5" name="Ellipse 24"/>
          <p:cNvSpPr/>
          <p:nvPr/>
        </p:nvSpPr>
        <p:spPr>
          <a:xfrm flipH="1" flipV="1">
            <a:off x="7631201" y="5203326"/>
            <a:ext cx="45719" cy="4571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cxnSp>
        <p:nvCxnSpPr>
          <p:cNvPr id="27" name="Connecteur droit avec flèche 26"/>
          <p:cNvCxnSpPr>
            <a:stCxn id="18" idx="2"/>
          </p:cNvCxnSpPr>
          <p:nvPr/>
        </p:nvCxnSpPr>
        <p:spPr>
          <a:xfrm flipV="1">
            <a:off x="6205215" y="5206372"/>
            <a:ext cx="2183209" cy="170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2" name="Connecteur droit 51"/>
          <p:cNvCxnSpPr/>
          <p:nvPr/>
        </p:nvCxnSpPr>
        <p:spPr>
          <a:xfrm>
            <a:off x="6372200" y="4704558"/>
            <a:ext cx="1304720" cy="458418"/>
          </a:xfrm>
          <a:prstGeom prst="line">
            <a:avLst/>
          </a:prstGeom>
        </p:spPr>
        <p:style>
          <a:lnRef idx="1">
            <a:schemeClr val="dk1"/>
          </a:lnRef>
          <a:fillRef idx="0">
            <a:schemeClr val="dk1"/>
          </a:fillRef>
          <a:effectRef idx="0">
            <a:schemeClr val="dk1"/>
          </a:effectRef>
          <a:fontRef idx="minor">
            <a:schemeClr val="tx1"/>
          </a:fontRef>
        </p:style>
      </p:cxnSp>
      <p:cxnSp>
        <p:nvCxnSpPr>
          <p:cNvPr id="58" name="Connecteur droit 57"/>
          <p:cNvCxnSpPr/>
          <p:nvPr/>
        </p:nvCxnSpPr>
        <p:spPr>
          <a:xfrm flipV="1">
            <a:off x="6372200" y="5249046"/>
            <a:ext cx="1304720" cy="511850"/>
          </a:xfrm>
          <a:prstGeom prst="line">
            <a:avLst/>
          </a:prstGeom>
        </p:spPr>
        <p:style>
          <a:lnRef idx="1">
            <a:schemeClr val="dk1"/>
          </a:lnRef>
          <a:fillRef idx="0">
            <a:schemeClr val="dk1"/>
          </a:fillRef>
          <a:effectRef idx="0">
            <a:schemeClr val="dk1"/>
          </a:effectRef>
          <a:fontRef idx="minor">
            <a:schemeClr val="tx1"/>
          </a:fontRef>
        </p:style>
      </p:cxnSp>
      <p:sp>
        <p:nvSpPr>
          <p:cNvPr id="9" name="ZoneTexte 8"/>
          <p:cNvSpPr txBox="1"/>
          <p:nvPr/>
        </p:nvSpPr>
        <p:spPr>
          <a:xfrm>
            <a:off x="8205425" y="5316130"/>
            <a:ext cx="304892" cy="369332"/>
          </a:xfrm>
          <a:prstGeom prst="rect">
            <a:avLst/>
          </a:prstGeom>
          <a:noFill/>
        </p:spPr>
        <p:txBody>
          <a:bodyPr wrap="none" rtlCol="0">
            <a:spAutoFit/>
          </a:bodyPr>
          <a:lstStyle/>
          <a:p>
            <a:r>
              <a:rPr lang="fr-CH" dirty="0" smtClean="0"/>
              <a:t>X</a:t>
            </a:r>
            <a:endParaRPr lang="en-GB" dirty="0"/>
          </a:p>
        </p:txBody>
      </p:sp>
      <p:sp>
        <p:nvSpPr>
          <p:cNvPr id="11" name="ZoneTexte 10"/>
          <p:cNvSpPr txBox="1"/>
          <p:nvPr/>
        </p:nvSpPr>
        <p:spPr>
          <a:xfrm>
            <a:off x="5602197" y="5264982"/>
            <a:ext cx="488486" cy="369332"/>
          </a:xfrm>
          <a:prstGeom prst="rect">
            <a:avLst/>
          </a:prstGeom>
          <a:noFill/>
        </p:spPr>
        <p:txBody>
          <a:bodyPr wrap="square" rtlCol="0">
            <a:spAutoFit/>
          </a:bodyPr>
          <a:lstStyle/>
          <a:p>
            <a:r>
              <a:rPr lang="fr-CH" dirty="0" smtClean="0"/>
              <a:t>t</a:t>
            </a:r>
            <a:endParaRPr lang="en-GB" dirty="0"/>
          </a:p>
        </p:txBody>
      </p:sp>
      <p:sp>
        <p:nvSpPr>
          <p:cNvPr id="14" name="ZoneTexte 13"/>
          <p:cNvSpPr txBox="1"/>
          <p:nvPr/>
        </p:nvSpPr>
        <p:spPr>
          <a:xfrm>
            <a:off x="7166014" y="2818434"/>
            <a:ext cx="261610" cy="369332"/>
          </a:xfrm>
          <a:prstGeom prst="rect">
            <a:avLst/>
          </a:prstGeom>
          <a:noFill/>
        </p:spPr>
        <p:txBody>
          <a:bodyPr wrap="none" rtlCol="0">
            <a:spAutoFit/>
          </a:bodyPr>
          <a:lstStyle/>
          <a:p>
            <a:r>
              <a:rPr lang="fr-CH" dirty="0" smtClean="0"/>
              <a:t>t</a:t>
            </a:r>
            <a:endParaRPr lang="en-GB" dirty="0"/>
          </a:p>
        </p:txBody>
      </p:sp>
      <p:sp>
        <p:nvSpPr>
          <p:cNvPr id="26" name="Espace réservé du numéro de diapositive 25"/>
          <p:cNvSpPr>
            <a:spLocks noGrp="1"/>
          </p:cNvSpPr>
          <p:nvPr>
            <p:ph type="sldNum" sz="quarter" idx="12"/>
          </p:nvPr>
        </p:nvSpPr>
        <p:spPr/>
        <p:txBody>
          <a:bodyPr/>
          <a:lstStyle/>
          <a:p>
            <a:fld id="{31B01D2A-108D-4055-860E-FA187FD9BF45}" type="slidenum">
              <a:rPr lang="en-GB" smtClean="0"/>
              <a:t>14</a:t>
            </a:fld>
            <a:endParaRPr lang="en-GB"/>
          </a:p>
        </p:txBody>
      </p:sp>
    </p:spTree>
    <p:extLst>
      <p:ext uri="{BB962C8B-B14F-4D97-AF65-F5344CB8AC3E}">
        <p14:creationId xmlns:p14="http://schemas.microsoft.com/office/powerpoint/2010/main" val="18357574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H" dirty="0" smtClean="0"/>
              <a:t>Design </a:t>
            </a:r>
            <a:r>
              <a:rPr lang="fr-CH" dirty="0" err="1" smtClean="0"/>
              <a:t>Parameters</a:t>
            </a:r>
            <a:r>
              <a:rPr lang="fr-CH" dirty="0" smtClean="0"/>
              <a:t> of the </a:t>
            </a:r>
            <a:r>
              <a:rPr lang="fr-CH" dirty="0" err="1" smtClean="0"/>
              <a:t>Undulator</a:t>
            </a:r>
            <a:r>
              <a:rPr lang="fr-CH" dirty="0" smtClean="0"/>
              <a:t> </a:t>
            </a:r>
            <a:r>
              <a:rPr lang="fr-CH" dirty="0" err="1" smtClean="0"/>
              <a:t>driven</a:t>
            </a:r>
            <a:r>
              <a:rPr lang="fr-CH" dirty="0" smtClean="0"/>
              <a:t> Positron Target.</a:t>
            </a:r>
            <a:endParaRPr lang="en-GB" dirty="0"/>
          </a:p>
        </p:txBody>
      </p:sp>
      <p:sp>
        <p:nvSpPr>
          <p:cNvPr id="3" name="Espace réservé du contenu 2"/>
          <p:cNvSpPr>
            <a:spLocks noGrp="1"/>
          </p:cNvSpPr>
          <p:nvPr>
            <p:ph idx="1"/>
          </p:nvPr>
        </p:nvSpPr>
        <p:spPr>
          <a:xfrm>
            <a:off x="276335" y="1583354"/>
            <a:ext cx="8517851" cy="5105870"/>
          </a:xfrm>
        </p:spPr>
        <p:txBody>
          <a:bodyPr>
            <a:normAutofit fontScale="85000" lnSpcReduction="10000"/>
          </a:bodyPr>
          <a:lstStyle/>
          <a:p>
            <a:r>
              <a:rPr lang="fr-CH" dirty="0" smtClean="0"/>
              <a:t>The 7-10 MeV photon </a:t>
            </a:r>
            <a:r>
              <a:rPr lang="fr-CH" dirty="0" err="1" smtClean="0"/>
              <a:t>beam</a:t>
            </a:r>
            <a:r>
              <a:rPr lang="fr-CH" dirty="0" smtClean="0"/>
              <a:t> </a:t>
            </a:r>
            <a:r>
              <a:rPr lang="fr-CH" dirty="0" err="1" smtClean="0"/>
              <a:t>from</a:t>
            </a:r>
            <a:r>
              <a:rPr lang="fr-CH" dirty="0" smtClean="0"/>
              <a:t> the </a:t>
            </a:r>
            <a:r>
              <a:rPr lang="fr-CH" dirty="0" err="1" smtClean="0"/>
              <a:t>Undulator</a:t>
            </a:r>
            <a:r>
              <a:rPr lang="fr-CH" dirty="0" smtClean="0"/>
              <a:t> </a:t>
            </a:r>
            <a:r>
              <a:rPr lang="fr-CH" dirty="0" err="1" smtClean="0"/>
              <a:t>with</a:t>
            </a:r>
            <a:r>
              <a:rPr lang="fr-CH" dirty="0" smtClean="0"/>
              <a:t> a pulse duration of 1 ms and a </a:t>
            </a:r>
            <a:r>
              <a:rPr lang="fr-CH" dirty="0" err="1" smtClean="0"/>
              <a:t>rep</a:t>
            </a:r>
            <a:r>
              <a:rPr lang="fr-CH" dirty="0" smtClean="0"/>
              <a:t>. rate of 5 Hz  hits a Ti-Target.</a:t>
            </a:r>
          </a:p>
          <a:p>
            <a:r>
              <a:rPr lang="fr-CH" dirty="0" smtClean="0"/>
              <a:t>The Ti-Target Wheel </a:t>
            </a:r>
            <a:r>
              <a:rPr lang="fr-CH" dirty="0" err="1" smtClean="0"/>
              <a:t>with</a:t>
            </a:r>
            <a:r>
              <a:rPr lang="fr-CH" dirty="0" smtClean="0"/>
              <a:t> a </a:t>
            </a:r>
            <a:r>
              <a:rPr lang="fr-CH" dirty="0" err="1" smtClean="0"/>
              <a:t>diameter</a:t>
            </a:r>
            <a:r>
              <a:rPr lang="fr-CH" dirty="0" smtClean="0"/>
              <a:t> of 1 m and a </a:t>
            </a:r>
            <a:r>
              <a:rPr lang="fr-CH" dirty="0" err="1" smtClean="0"/>
              <a:t>thickness</a:t>
            </a:r>
            <a:r>
              <a:rPr lang="fr-CH" dirty="0" smtClean="0"/>
              <a:t> of 7 mm absorbes about 2 kW, </a:t>
            </a:r>
            <a:r>
              <a:rPr lang="fr-CH" dirty="0" err="1" smtClean="0"/>
              <a:t>only</a:t>
            </a:r>
            <a:r>
              <a:rPr lang="fr-CH" dirty="0" smtClean="0"/>
              <a:t> about 3% of the incident power. </a:t>
            </a:r>
            <a:r>
              <a:rPr lang="fr-CH" dirty="0" err="1" smtClean="0"/>
              <a:t>Cooling</a:t>
            </a:r>
            <a:r>
              <a:rPr lang="fr-CH" dirty="0" smtClean="0"/>
              <a:t> by </a:t>
            </a:r>
            <a:r>
              <a:rPr lang="fr-CH" dirty="0" err="1" smtClean="0"/>
              <a:t>Heat</a:t>
            </a:r>
            <a:r>
              <a:rPr lang="fr-CH" dirty="0" smtClean="0"/>
              <a:t> Radiation. </a:t>
            </a:r>
          </a:p>
          <a:p>
            <a:r>
              <a:rPr lang="fr-CH" dirty="0" smtClean="0"/>
              <a:t>To </a:t>
            </a:r>
            <a:r>
              <a:rPr lang="fr-CH" dirty="0" err="1" smtClean="0"/>
              <a:t>dilute</a:t>
            </a:r>
            <a:r>
              <a:rPr lang="fr-CH" dirty="0" smtClean="0"/>
              <a:t> the PEDD in the </a:t>
            </a:r>
            <a:r>
              <a:rPr lang="fr-CH" dirty="0" err="1" smtClean="0"/>
              <a:t>target</a:t>
            </a:r>
            <a:r>
              <a:rPr lang="fr-CH" dirty="0" smtClean="0"/>
              <a:t> to </a:t>
            </a:r>
            <a:r>
              <a:rPr lang="fr-CH" dirty="0" err="1" smtClean="0"/>
              <a:t>some</a:t>
            </a:r>
            <a:r>
              <a:rPr lang="fr-CH" dirty="0" smtClean="0"/>
              <a:t> 40-70 J/g, a rotation </a:t>
            </a:r>
            <a:r>
              <a:rPr lang="fr-CH" dirty="0" err="1" smtClean="0"/>
              <a:t>velocity</a:t>
            </a:r>
            <a:r>
              <a:rPr lang="fr-CH" dirty="0" smtClean="0"/>
              <a:t> of 100 m/s, 2000 </a:t>
            </a:r>
            <a:r>
              <a:rPr lang="fr-CH" dirty="0" err="1" smtClean="0"/>
              <a:t>rpm</a:t>
            </a:r>
            <a:r>
              <a:rPr lang="fr-CH" dirty="0" smtClean="0"/>
              <a:t>, </a:t>
            </a:r>
            <a:r>
              <a:rPr lang="fr-CH" dirty="0" err="1" smtClean="0"/>
              <a:t>is</a:t>
            </a:r>
            <a:r>
              <a:rPr lang="fr-CH" dirty="0" smtClean="0"/>
              <a:t> </a:t>
            </a:r>
            <a:r>
              <a:rPr lang="fr-CH" dirty="0" err="1" smtClean="0"/>
              <a:t>required</a:t>
            </a:r>
            <a:r>
              <a:rPr lang="fr-CH" dirty="0" smtClean="0"/>
              <a:t>, </a:t>
            </a:r>
            <a:r>
              <a:rPr lang="fr-CH" dirty="0" err="1" smtClean="0"/>
              <a:t>spreading</a:t>
            </a:r>
            <a:r>
              <a:rPr lang="fr-CH" dirty="0" smtClean="0"/>
              <a:t> the </a:t>
            </a:r>
            <a:r>
              <a:rPr lang="fr-CH" dirty="0" err="1" smtClean="0"/>
              <a:t>burst</a:t>
            </a:r>
            <a:r>
              <a:rPr lang="fr-CH" dirty="0" smtClean="0"/>
              <a:t> over a </a:t>
            </a:r>
            <a:r>
              <a:rPr lang="fr-CH" dirty="0" err="1" smtClean="0"/>
              <a:t>sector</a:t>
            </a:r>
            <a:r>
              <a:rPr lang="fr-CH" dirty="0" smtClean="0"/>
              <a:t> of 10 cm.</a:t>
            </a:r>
          </a:p>
          <a:p>
            <a:r>
              <a:rPr lang="fr-CH" dirty="0" err="1" smtClean="0"/>
              <a:t>Each</a:t>
            </a:r>
            <a:r>
              <a:rPr lang="fr-CH" dirty="0" smtClean="0"/>
              <a:t> </a:t>
            </a:r>
            <a:r>
              <a:rPr lang="fr-CH" dirty="0" err="1" smtClean="0"/>
              <a:t>sector</a:t>
            </a:r>
            <a:r>
              <a:rPr lang="fr-CH" dirty="0" smtClean="0"/>
              <a:t> of the </a:t>
            </a:r>
            <a:r>
              <a:rPr lang="fr-CH" dirty="0" err="1" smtClean="0"/>
              <a:t>wheel</a:t>
            </a:r>
            <a:r>
              <a:rPr lang="fr-CH" dirty="0" smtClean="0"/>
              <a:t> of 10 cm </a:t>
            </a:r>
            <a:r>
              <a:rPr lang="fr-CH" dirty="0" err="1" smtClean="0"/>
              <a:t>width</a:t>
            </a:r>
            <a:r>
              <a:rPr lang="fr-CH" dirty="0" smtClean="0"/>
              <a:t> </a:t>
            </a:r>
            <a:r>
              <a:rPr lang="fr-CH" dirty="0" err="1" smtClean="0"/>
              <a:t>is</a:t>
            </a:r>
            <a:r>
              <a:rPr lang="fr-CH" dirty="0" smtClean="0"/>
              <a:t> hit </a:t>
            </a:r>
            <a:r>
              <a:rPr lang="fr-CH" dirty="0" err="1" smtClean="0"/>
              <a:t>every</a:t>
            </a:r>
            <a:r>
              <a:rPr lang="fr-CH" dirty="0" smtClean="0"/>
              <a:t>      6.3 s, </a:t>
            </a:r>
            <a:r>
              <a:rPr lang="fr-CH" dirty="0" err="1" smtClean="0"/>
              <a:t>provided</a:t>
            </a:r>
            <a:r>
              <a:rPr lang="fr-CH" dirty="0" smtClean="0"/>
              <a:t> </a:t>
            </a:r>
            <a:r>
              <a:rPr lang="fr-CH" dirty="0" err="1" smtClean="0"/>
              <a:t>that</a:t>
            </a:r>
            <a:r>
              <a:rPr lang="fr-CH" dirty="0" smtClean="0"/>
              <a:t> the </a:t>
            </a:r>
            <a:r>
              <a:rPr lang="fr-CH" dirty="0" err="1" smtClean="0"/>
              <a:t>velocity</a:t>
            </a:r>
            <a:r>
              <a:rPr lang="fr-CH" dirty="0" smtClean="0"/>
              <a:t> </a:t>
            </a:r>
            <a:r>
              <a:rPr lang="fr-CH" dirty="0" err="1" smtClean="0"/>
              <a:t>is</a:t>
            </a:r>
            <a:r>
              <a:rPr lang="fr-CH" dirty="0" smtClean="0"/>
              <a:t> </a:t>
            </a:r>
            <a:r>
              <a:rPr lang="fr-CH" dirty="0" err="1" smtClean="0"/>
              <a:t>finely</a:t>
            </a:r>
            <a:r>
              <a:rPr lang="fr-CH" dirty="0" smtClean="0"/>
              <a:t> </a:t>
            </a:r>
            <a:r>
              <a:rPr lang="fr-CH" dirty="0" err="1" smtClean="0"/>
              <a:t>tuned</a:t>
            </a:r>
            <a:r>
              <a:rPr lang="fr-CH" dirty="0" smtClean="0"/>
              <a:t> to </a:t>
            </a:r>
            <a:r>
              <a:rPr lang="fr-CH" dirty="0" err="1" smtClean="0"/>
              <a:t>avoid</a:t>
            </a:r>
            <a:r>
              <a:rPr lang="fr-CH" dirty="0" smtClean="0"/>
              <a:t> «</a:t>
            </a:r>
            <a:r>
              <a:rPr lang="fr-CH" dirty="0" err="1" smtClean="0"/>
              <a:t>resonances</a:t>
            </a:r>
            <a:r>
              <a:rPr lang="fr-CH" dirty="0" smtClean="0"/>
              <a:t>»: </a:t>
            </a:r>
            <a:r>
              <a:rPr lang="fr-CH" dirty="0" err="1" smtClean="0"/>
              <a:t>wheel</a:t>
            </a:r>
            <a:r>
              <a:rPr lang="fr-CH" dirty="0" smtClean="0"/>
              <a:t> </a:t>
            </a:r>
            <a:r>
              <a:rPr lang="fr-CH" dirty="0" err="1" smtClean="0"/>
              <a:t>frequency</a:t>
            </a:r>
            <a:r>
              <a:rPr lang="fr-CH" dirty="0" smtClean="0"/>
              <a:t> = n </a:t>
            </a:r>
            <a:r>
              <a:rPr lang="fr-CH" dirty="0" err="1" smtClean="0"/>
              <a:t>beam</a:t>
            </a:r>
            <a:r>
              <a:rPr lang="fr-CH" dirty="0" smtClean="0"/>
              <a:t> </a:t>
            </a:r>
            <a:r>
              <a:rPr lang="fr-CH" dirty="0" err="1" smtClean="0"/>
              <a:t>frequency</a:t>
            </a:r>
            <a:r>
              <a:rPr lang="fr-CH" dirty="0" smtClean="0"/>
              <a:t>. </a:t>
            </a:r>
            <a:endParaRPr lang="en-GB" dirty="0"/>
          </a:p>
        </p:txBody>
      </p:sp>
      <p:sp>
        <p:nvSpPr>
          <p:cNvPr id="4" name="ZoneTexte 3"/>
          <p:cNvSpPr txBox="1"/>
          <p:nvPr/>
        </p:nvSpPr>
        <p:spPr>
          <a:xfrm>
            <a:off x="4499992" y="6351220"/>
            <a:ext cx="4294194" cy="369332"/>
          </a:xfrm>
          <a:prstGeom prst="rect">
            <a:avLst/>
          </a:prstGeom>
          <a:noFill/>
        </p:spPr>
        <p:txBody>
          <a:bodyPr wrap="square" rtlCol="0">
            <a:spAutoFit/>
          </a:bodyPr>
          <a:lstStyle/>
          <a:p>
            <a:r>
              <a:rPr lang="fr-CH" dirty="0" err="1" smtClean="0"/>
              <a:t>S.Riemann</a:t>
            </a:r>
            <a:r>
              <a:rPr lang="fr-CH" dirty="0" smtClean="0"/>
              <a:t>-DESY, A. </a:t>
            </a:r>
            <a:r>
              <a:rPr lang="fr-CH" dirty="0" err="1" smtClean="0"/>
              <a:t>Ushakov-Hmb</a:t>
            </a:r>
            <a:r>
              <a:rPr lang="fr-CH" dirty="0" smtClean="0"/>
              <a:t>. </a:t>
            </a:r>
            <a:r>
              <a:rPr lang="fr-CH" dirty="0" err="1" smtClean="0"/>
              <a:t>Univ</a:t>
            </a:r>
            <a:r>
              <a:rPr lang="fr-CH" dirty="0" smtClean="0"/>
              <a:t>.</a:t>
            </a:r>
            <a:endParaRPr lang="en-GB" dirty="0"/>
          </a:p>
        </p:txBody>
      </p:sp>
      <p:sp>
        <p:nvSpPr>
          <p:cNvPr id="6" name="Espace réservé du numéro de diapositive 5"/>
          <p:cNvSpPr>
            <a:spLocks noGrp="1"/>
          </p:cNvSpPr>
          <p:nvPr>
            <p:ph type="sldNum" sz="quarter" idx="12"/>
          </p:nvPr>
        </p:nvSpPr>
        <p:spPr/>
        <p:txBody>
          <a:bodyPr/>
          <a:lstStyle/>
          <a:p>
            <a:fld id="{31B01D2A-108D-4055-860E-FA187FD9BF45}" type="slidenum">
              <a:rPr lang="en-GB" smtClean="0"/>
              <a:t>15</a:t>
            </a:fld>
            <a:endParaRPr lang="en-GB"/>
          </a:p>
        </p:txBody>
      </p:sp>
    </p:spTree>
    <p:extLst>
      <p:ext uri="{BB962C8B-B14F-4D97-AF65-F5344CB8AC3E}">
        <p14:creationId xmlns:p14="http://schemas.microsoft.com/office/powerpoint/2010/main" val="259767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en-GB" dirty="0" smtClean="0"/>
              <a:t>Irradiation tests of </a:t>
            </a:r>
            <a:r>
              <a:rPr lang="en-GB" dirty="0" err="1" smtClean="0"/>
              <a:t>Ti</a:t>
            </a:r>
            <a:r>
              <a:rPr lang="en-GB" dirty="0" smtClean="0"/>
              <a:t> are under way at the </a:t>
            </a:r>
            <a:r>
              <a:rPr lang="en-GB" dirty="0" err="1" smtClean="0"/>
              <a:t>Microtron</a:t>
            </a:r>
            <a:r>
              <a:rPr lang="en-GB" dirty="0" smtClean="0"/>
              <a:t> at Mainz/Germany with e- energies of 3.5-14 MeV. Ref. S. Riemann, A. </a:t>
            </a:r>
            <a:r>
              <a:rPr lang="en-GB" dirty="0" err="1" smtClean="0"/>
              <a:t>Ushakov</a:t>
            </a:r>
            <a:r>
              <a:rPr lang="en-GB" dirty="0" smtClean="0"/>
              <a:t>.</a:t>
            </a:r>
          </a:p>
          <a:p>
            <a:endParaRPr lang="en-GB" dirty="0" smtClean="0"/>
          </a:p>
          <a:p>
            <a:r>
              <a:rPr lang="fr-CH" dirty="0" smtClean="0"/>
              <a:t>The </a:t>
            </a:r>
            <a:r>
              <a:rPr lang="fr-CH" dirty="0" err="1" smtClean="0"/>
              <a:t>pulsed</a:t>
            </a:r>
            <a:r>
              <a:rPr lang="fr-CH" dirty="0" smtClean="0"/>
              <a:t> </a:t>
            </a:r>
            <a:r>
              <a:rPr lang="fr-CH" dirty="0" err="1" smtClean="0"/>
              <a:t>magnetic</a:t>
            </a:r>
            <a:r>
              <a:rPr lang="fr-CH" dirty="0" smtClean="0"/>
              <a:t> </a:t>
            </a:r>
            <a:r>
              <a:rPr lang="fr-CH" dirty="0" err="1" smtClean="0"/>
              <a:t>field</a:t>
            </a:r>
            <a:r>
              <a:rPr lang="fr-CH" dirty="0" smtClean="0"/>
              <a:t> </a:t>
            </a:r>
            <a:r>
              <a:rPr lang="fr-CH" dirty="0" err="1" smtClean="0"/>
              <a:t>from</a:t>
            </a:r>
            <a:r>
              <a:rPr lang="fr-CH" dirty="0" smtClean="0"/>
              <a:t> the Flux </a:t>
            </a:r>
            <a:r>
              <a:rPr lang="fr-CH" dirty="0" err="1" smtClean="0"/>
              <a:t>Concentrator</a:t>
            </a:r>
            <a:r>
              <a:rPr lang="fr-CH" dirty="0" smtClean="0"/>
              <a:t> </a:t>
            </a:r>
            <a:r>
              <a:rPr lang="fr-CH" dirty="0" err="1" smtClean="0"/>
              <a:t>downstream</a:t>
            </a:r>
            <a:r>
              <a:rPr lang="fr-CH" dirty="0" smtClean="0"/>
              <a:t> of the </a:t>
            </a:r>
            <a:r>
              <a:rPr lang="fr-CH" dirty="0" err="1" smtClean="0"/>
              <a:t>target</a:t>
            </a:r>
            <a:r>
              <a:rPr lang="fr-CH" dirty="0" smtClean="0"/>
              <a:t> </a:t>
            </a:r>
            <a:r>
              <a:rPr lang="fr-CH" dirty="0" err="1" smtClean="0"/>
              <a:t>will</a:t>
            </a:r>
            <a:r>
              <a:rPr lang="fr-CH" dirty="0" smtClean="0"/>
              <a:t> </a:t>
            </a:r>
            <a:r>
              <a:rPr lang="fr-CH" dirty="0" err="1" smtClean="0"/>
              <a:t>induce</a:t>
            </a:r>
            <a:r>
              <a:rPr lang="fr-CH" dirty="0" smtClean="0"/>
              <a:t> </a:t>
            </a:r>
            <a:r>
              <a:rPr lang="fr-CH" dirty="0" err="1" smtClean="0"/>
              <a:t>currents</a:t>
            </a:r>
            <a:r>
              <a:rPr lang="fr-CH" dirty="0" smtClean="0"/>
              <a:t>, </a:t>
            </a:r>
            <a:r>
              <a:rPr lang="fr-CH" dirty="0" err="1" smtClean="0"/>
              <a:t>additional</a:t>
            </a:r>
            <a:r>
              <a:rPr lang="fr-CH" dirty="0" smtClean="0"/>
              <a:t> power and forces in the </a:t>
            </a:r>
            <a:r>
              <a:rPr lang="fr-CH" dirty="0" err="1" smtClean="0"/>
              <a:t>fast</a:t>
            </a:r>
            <a:r>
              <a:rPr lang="fr-CH" dirty="0" smtClean="0"/>
              <a:t> </a:t>
            </a:r>
            <a:r>
              <a:rPr lang="fr-CH" dirty="0" err="1" smtClean="0"/>
              <a:t>rotating</a:t>
            </a:r>
            <a:r>
              <a:rPr lang="fr-CH" dirty="0" smtClean="0"/>
              <a:t> </a:t>
            </a:r>
            <a:r>
              <a:rPr lang="fr-CH" dirty="0" err="1" smtClean="0"/>
              <a:t>wheel</a:t>
            </a:r>
            <a:r>
              <a:rPr lang="fr-CH" dirty="0" smtClean="0"/>
              <a:t>. Under </a:t>
            </a:r>
            <a:r>
              <a:rPr lang="fr-CH" dirty="0" err="1" smtClean="0"/>
              <a:t>study</a:t>
            </a:r>
            <a:r>
              <a:rPr lang="fr-CH" dirty="0" smtClean="0"/>
              <a:t>. </a:t>
            </a:r>
            <a:endParaRPr lang="en-GB" dirty="0" smtClean="0"/>
          </a:p>
          <a:p>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16</a:t>
            </a:fld>
            <a:endParaRPr lang="en-GB"/>
          </a:p>
        </p:txBody>
      </p:sp>
    </p:spTree>
    <p:extLst>
      <p:ext uri="{BB962C8B-B14F-4D97-AF65-F5344CB8AC3E}">
        <p14:creationId xmlns:p14="http://schemas.microsoft.com/office/powerpoint/2010/main" val="3750701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371600" y="1085899"/>
            <a:ext cx="6629400" cy="893334"/>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en-US" sz="3600" b="0" dirty="0" smtClean="0">
              <a:solidFill>
                <a:prstClr val="black"/>
              </a:solidFill>
            </a:endParaRPr>
          </a:p>
        </p:txBody>
      </p:sp>
      <p:sp>
        <p:nvSpPr>
          <p:cNvPr id="5" name="Rectangle 4"/>
          <p:cNvSpPr/>
          <p:nvPr/>
        </p:nvSpPr>
        <p:spPr bwMode="auto">
          <a:xfrm>
            <a:off x="4351624" y="1084405"/>
            <a:ext cx="1937014" cy="569007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en-US" sz="3600" b="0" smtClean="0">
              <a:solidFill>
                <a:prstClr val="black"/>
              </a:solidFill>
            </a:endParaRPr>
          </a:p>
        </p:txBody>
      </p:sp>
      <p:pic>
        <p:nvPicPr>
          <p:cNvPr id="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2853" y="196892"/>
            <a:ext cx="780124" cy="22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Rectangle 6"/>
          <p:cNvSpPr/>
          <p:nvPr/>
        </p:nvSpPr>
        <p:spPr bwMode="auto">
          <a:xfrm>
            <a:off x="5453293" y="1170710"/>
            <a:ext cx="67608" cy="186631"/>
          </a:xfrm>
          <a:prstGeom prst="rect">
            <a:avLst/>
          </a:prstGeom>
          <a:solidFill>
            <a:schemeClr val="tx1">
              <a:lumMod val="50000"/>
              <a:lumOff val="5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spcBef>
                <a:spcPct val="0"/>
              </a:spcBef>
              <a:buFontTx/>
              <a:buNone/>
            </a:pPr>
            <a:endParaRPr lang="en-US" sz="1200" b="0" smtClean="0">
              <a:solidFill>
                <a:prstClr val="black"/>
              </a:solidFill>
              <a:ea typeface="+mn-ea"/>
              <a:cs typeface="+mn-cs"/>
            </a:endParaRPr>
          </a:p>
        </p:txBody>
      </p:sp>
      <p:sp>
        <p:nvSpPr>
          <p:cNvPr id="8" name="Rectangle 7"/>
          <p:cNvSpPr/>
          <p:nvPr/>
        </p:nvSpPr>
        <p:spPr bwMode="auto">
          <a:xfrm>
            <a:off x="4964383" y="1287358"/>
            <a:ext cx="504620" cy="75254"/>
          </a:xfrm>
          <a:prstGeom prst="rect">
            <a:avLst/>
          </a:prstGeom>
          <a:solidFill>
            <a:srgbClr val="99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spcBef>
                <a:spcPct val="0"/>
              </a:spcBef>
              <a:buFontTx/>
              <a:buNone/>
            </a:pPr>
            <a:endParaRPr lang="en-US" sz="1200" b="0" smtClean="0">
              <a:solidFill>
                <a:prstClr val="black"/>
              </a:solidFill>
              <a:ea typeface="+mn-ea"/>
              <a:cs typeface="+mn-cs"/>
            </a:endParaRPr>
          </a:p>
        </p:txBody>
      </p:sp>
      <p:cxnSp>
        <p:nvCxnSpPr>
          <p:cNvPr id="9" name="Straight Connector 8"/>
          <p:cNvCxnSpPr/>
          <p:nvPr/>
        </p:nvCxnSpPr>
        <p:spPr bwMode="auto">
          <a:xfrm>
            <a:off x="5136985" y="1475729"/>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p:cNvCxnSpPr/>
          <p:nvPr/>
        </p:nvCxnSpPr>
        <p:spPr bwMode="auto">
          <a:xfrm>
            <a:off x="5109363" y="1427102"/>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a:off x="5141732" y="1566210"/>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p:cNvCxnSpPr/>
          <p:nvPr/>
        </p:nvCxnSpPr>
        <p:spPr bwMode="auto">
          <a:xfrm>
            <a:off x="5136953" y="1666217"/>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p:cNvCxnSpPr/>
          <p:nvPr/>
        </p:nvCxnSpPr>
        <p:spPr bwMode="auto">
          <a:xfrm>
            <a:off x="5132174" y="1761461"/>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p:cNvCxnSpPr/>
          <p:nvPr/>
        </p:nvCxnSpPr>
        <p:spPr bwMode="auto">
          <a:xfrm>
            <a:off x="5136937" y="1847195"/>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a:off x="5136937" y="1932929"/>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a:off x="5136937" y="2023743"/>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a:off x="5109347" y="1517266"/>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5109347" y="1612526"/>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a:off x="5114110" y="1712549"/>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a:off x="5114110" y="1803046"/>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24"/>
          <p:cNvCxnSpPr/>
          <p:nvPr/>
        </p:nvCxnSpPr>
        <p:spPr bwMode="auto">
          <a:xfrm>
            <a:off x="5114110" y="1888780"/>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p:nvPr/>
        </p:nvCxnSpPr>
        <p:spPr bwMode="auto">
          <a:xfrm>
            <a:off x="5114110" y="1979594"/>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a:off x="5043810" y="2984586"/>
            <a:ext cx="0" cy="512241"/>
          </a:xfrm>
          <a:prstGeom prst="line">
            <a:avLst/>
          </a:prstGeom>
          <a:noFill/>
          <a:ln w="9525" cap="flat" cmpd="sng" algn="ctr">
            <a:solidFill>
              <a:srgbClr val="3366FF"/>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p:cNvCxnSpPr/>
          <p:nvPr/>
        </p:nvCxnSpPr>
        <p:spPr bwMode="auto">
          <a:xfrm>
            <a:off x="5337971" y="1426769"/>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p:nvPr/>
        </p:nvCxnSpPr>
        <p:spPr bwMode="auto">
          <a:xfrm>
            <a:off x="5347481" y="1522013"/>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p:cNvCxnSpPr/>
          <p:nvPr/>
        </p:nvCxnSpPr>
        <p:spPr bwMode="auto">
          <a:xfrm>
            <a:off x="5342718" y="1617273"/>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p:cNvCxnSpPr/>
          <p:nvPr/>
        </p:nvCxnSpPr>
        <p:spPr bwMode="auto">
          <a:xfrm>
            <a:off x="5347481" y="1712533"/>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Connector 32"/>
          <p:cNvCxnSpPr/>
          <p:nvPr/>
        </p:nvCxnSpPr>
        <p:spPr bwMode="auto">
          <a:xfrm>
            <a:off x="5342718" y="1803030"/>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p:cNvCxnSpPr/>
          <p:nvPr/>
        </p:nvCxnSpPr>
        <p:spPr bwMode="auto">
          <a:xfrm>
            <a:off x="5342718" y="1888764"/>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Connector 34"/>
          <p:cNvCxnSpPr/>
          <p:nvPr/>
        </p:nvCxnSpPr>
        <p:spPr bwMode="auto">
          <a:xfrm>
            <a:off x="5342718" y="1979578"/>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tangle 38"/>
          <p:cNvSpPr/>
          <p:nvPr/>
        </p:nvSpPr>
        <p:spPr bwMode="auto">
          <a:xfrm flipV="1">
            <a:off x="5428112" y="6474569"/>
            <a:ext cx="67608" cy="186631"/>
          </a:xfrm>
          <a:prstGeom prst="rect">
            <a:avLst/>
          </a:prstGeom>
          <a:solidFill>
            <a:schemeClr val="tx1">
              <a:lumMod val="50000"/>
              <a:lumOff val="5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spcBef>
                <a:spcPct val="0"/>
              </a:spcBef>
              <a:buFontTx/>
              <a:buNone/>
            </a:pPr>
            <a:endParaRPr lang="en-US" sz="1200" b="0" smtClean="0">
              <a:solidFill>
                <a:prstClr val="black"/>
              </a:solidFill>
              <a:ea typeface="+mn-ea"/>
              <a:cs typeface="+mn-cs"/>
            </a:endParaRPr>
          </a:p>
        </p:txBody>
      </p:sp>
      <p:sp>
        <p:nvSpPr>
          <p:cNvPr id="40" name="Rectangle 39"/>
          <p:cNvSpPr/>
          <p:nvPr/>
        </p:nvSpPr>
        <p:spPr bwMode="auto">
          <a:xfrm flipV="1">
            <a:off x="4927600" y="6471646"/>
            <a:ext cx="504620" cy="75254"/>
          </a:xfrm>
          <a:prstGeom prst="rect">
            <a:avLst/>
          </a:prstGeom>
          <a:solidFill>
            <a:srgbClr val="99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spcBef>
                <a:spcPct val="0"/>
              </a:spcBef>
              <a:buFontTx/>
              <a:buNone/>
            </a:pPr>
            <a:endParaRPr lang="en-US" sz="1200" b="0" smtClean="0">
              <a:solidFill>
                <a:prstClr val="black"/>
              </a:solidFill>
              <a:ea typeface="+mn-ea"/>
              <a:cs typeface="+mn-cs"/>
            </a:endParaRPr>
          </a:p>
        </p:txBody>
      </p:sp>
      <p:cxnSp>
        <p:nvCxnSpPr>
          <p:cNvPr id="41" name="Straight Connector 40"/>
          <p:cNvCxnSpPr/>
          <p:nvPr/>
        </p:nvCxnSpPr>
        <p:spPr bwMode="auto">
          <a:xfrm flipV="1">
            <a:off x="5146892" y="5788500"/>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Connector 44"/>
          <p:cNvCxnSpPr/>
          <p:nvPr/>
        </p:nvCxnSpPr>
        <p:spPr bwMode="auto">
          <a:xfrm flipV="1">
            <a:off x="5098489" y="5933829"/>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p:cNvCxnSpPr/>
          <p:nvPr/>
        </p:nvCxnSpPr>
        <p:spPr bwMode="auto">
          <a:xfrm flipV="1">
            <a:off x="5137785" y="5885908"/>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Connector 46"/>
          <p:cNvCxnSpPr/>
          <p:nvPr/>
        </p:nvCxnSpPr>
        <p:spPr bwMode="auto">
          <a:xfrm flipV="1">
            <a:off x="5149737" y="5985915"/>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Connector 47"/>
          <p:cNvCxnSpPr/>
          <p:nvPr/>
        </p:nvCxnSpPr>
        <p:spPr bwMode="auto">
          <a:xfrm flipV="1">
            <a:off x="5128227" y="6081159"/>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Straight Connector 48"/>
          <p:cNvCxnSpPr/>
          <p:nvPr/>
        </p:nvCxnSpPr>
        <p:spPr bwMode="auto">
          <a:xfrm flipV="1">
            <a:off x="5132990" y="6166893"/>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Straight Connector 49"/>
          <p:cNvCxnSpPr/>
          <p:nvPr/>
        </p:nvCxnSpPr>
        <p:spPr bwMode="auto">
          <a:xfrm flipV="1">
            <a:off x="5132990" y="6259554"/>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Straight Connector 50"/>
          <p:cNvCxnSpPr/>
          <p:nvPr/>
        </p:nvCxnSpPr>
        <p:spPr bwMode="auto">
          <a:xfrm flipV="1">
            <a:off x="5132990" y="6357295"/>
            <a:ext cx="274320" cy="0"/>
          </a:xfrm>
          <a:prstGeom prst="line">
            <a:avLst/>
          </a:prstGeom>
          <a:noFill/>
          <a:ln w="38100" cap="flat" cmpd="sng" algn="ctr">
            <a:solidFill>
              <a:srgbClr val="99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flipV="1">
            <a:off x="5105168" y="5834653"/>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flipV="1">
            <a:off x="5098473" y="6036129"/>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flipV="1">
            <a:off x="5103236" y="6118562"/>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flipV="1">
            <a:off x="5110163" y="6205868"/>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flipV="1">
            <a:off x="5103236" y="6305456"/>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flipV="1">
            <a:off x="5103236" y="6402581"/>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Connector 58"/>
          <p:cNvCxnSpPr/>
          <p:nvPr/>
        </p:nvCxnSpPr>
        <p:spPr bwMode="auto">
          <a:xfrm flipV="1">
            <a:off x="5350815" y="5834472"/>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Connector 59"/>
          <p:cNvCxnSpPr/>
          <p:nvPr/>
        </p:nvCxnSpPr>
        <p:spPr bwMode="auto">
          <a:xfrm flipV="1">
            <a:off x="5353398" y="5929716"/>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Straight Connector 60"/>
          <p:cNvCxnSpPr/>
          <p:nvPr/>
        </p:nvCxnSpPr>
        <p:spPr bwMode="auto">
          <a:xfrm flipV="1">
            <a:off x="5348635" y="6038830"/>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Straight Connector 61"/>
          <p:cNvCxnSpPr/>
          <p:nvPr/>
        </p:nvCxnSpPr>
        <p:spPr bwMode="auto">
          <a:xfrm flipV="1">
            <a:off x="5360325" y="6127163"/>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Straight Connector 62"/>
          <p:cNvCxnSpPr/>
          <p:nvPr/>
        </p:nvCxnSpPr>
        <p:spPr bwMode="auto">
          <a:xfrm flipV="1">
            <a:off x="5355562" y="6217660"/>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Straight Connector 63"/>
          <p:cNvCxnSpPr/>
          <p:nvPr/>
        </p:nvCxnSpPr>
        <p:spPr bwMode="auto">
          <a:xfrm flipV="1">
            <a:off x="5355562" y="6303394"/>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Straight Connector 64"/>
          <p:cNvCxnSpPr/>
          <p:nvPr/>
        </p:nvCxnSpPr>
        <p:spPr bwMode="auto">
          <a:xfrm flipV="1">
            <a:off x="5374179" y="6401135"/>
            <a:ext cx="91440" cy="0"/>
          </a:xfrm>
          <a:prstGeom prst="line">
            <a:avLst/>
          </a:prstGeom>
          <a:noFill/>
          <a:ln w="38100" cap="flat" cmpd="sng" algn="ctr">
            <a:solidFill>
              <a:srgbClr val="33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flipV="1">
            <a:off x="5036127" y="4387124"/>
            <a:ext cx="0" cy="512241"/>
          </a:xfrm>
          <a:prstGeom prst="line">
            <a:avLst/>
          </a:prstGeom>
          <a:noFill/>
          <a:ln w="9525" cap="flat" cmpd="sng" algn="ctr">
            <a:solidFill>
              <a:srgbClr val="3366FF"/>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Straight Connector 67"/>
          <p:cNvCxnSpPr/>
          <p:nvPr/>
        </p:nvCxnSpPr>
        <p:spPr bwMode="auto">
          <a:xfrm flipV="1">
            <a:off x="5444835" y="4400600"/>
            <a:ext cx="0" cy="512241"/>
          </a:xfrm>
          <a:prstGeom prst="line">
            <a:avLst/>
          </a:prstGeom>
          <a:noFill/>
          <a:ln w="9525" cap="flat" cmpd="sng" algn="ctr">
            <a:solidFill>
              <a:srgbClr val="3366FF"/>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Straight Connector 68"/>
          <p:cNvCxnSpPr/>
          <p:nvPr/>
        </p:nvCxnSpPr>
        <p:spPr bwMode="auto">
          <a:xfrm>
            <a:off x="4267200" y="3805393"/>
            <a:ext cx="2057400" cy="0"/>
          </a:xfrm>
          <a:prstGeom prst="line">
            <a:avLst/>
          </a:prstGeom>
          <a:solidFill>
            <a:schemeClr val="accent1"/>
          </a:solidFill>
          <a:ln w="28575" cap="flat" cmpd="sng" algn="ctr">
            <a:solidFill>
              <a:srgbClr val="99003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Straight Connector 69"/>
          <p:cNvCxnSpPr/>
          <p:nvPr/>
        </p:nvCxnSpPr>
        <p:spPr bwMode="auto">
          <a:xfrm>
            <a:off x="4267200" y="4065320"/>
            <a:ext cx="2057400" cy="0"/>
          </a:xfrm>
          <a:prstGeom prst="line">
            <a:avLst/>
          </a:prstGeom>
          <a:solidFill>
            <a:schemeClr val="accent1"/>
          </a:solidFill>
          <a:ln w="28575" cap="flat" cmpd="sng" algn="ctr">
            <a:solidFill>
              <a:srgbClr val="99003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Rectangle 71"/>
          <p:cNvSpPr/>
          <p:nvPr/>
        </p:nvSpPr>
        <p:spPr bwMode="auto">
          <a:xfrm>
            <a:off x="1828800" y="3752900"/>
            <a:ext cx="6172200" cy="312420"/>
          </a:xfrm>
          <a:prstGeom prst="rect">
            <a:avLst/>
          </a:prstGeom>
          <a:solidFill>
            <a:schemeClr val="bg1">
              <a:lumMod val="75000"/>
            </a:schemeClr>
          </a:solidFill>
          <a:ln w="28575" cap="flat" cmpd="sng" algn="ctr">
            <a:solidFill>
              <a:schemeClr val="accent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cxnSp>
        <p:nvCxnSpPr>
          <p:cNvPr id="73" name="Straight Connector 72"/>
          <p:cNvCxnSpPr/>
          <p:nvPr/>
        </p:nvCxnSpPr>
        <p:spPr bwMode="auto">
          <a:xfrm>
            <a:off x="1219200" y="1015588"/>
            <a:ext cx="4246419"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Straight Connector 74"/>
          <p:cNvCxnSpPr/>
          <p:nvPr/>
        </p:nvCxnSpPr>
        <p:spPr bwMode="auto">
          <a:xfrm>
            <a:off x="1240058" y="1425667"/>
            <a:ext cx="3597827" cy="1435"/>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Rectangle 75"/>
          <p:cNvSpPr/>
          <p:nvPr/>
        </p:nvSpPr>
        <p:spPr bwMode="auto">
          <a:xfrm>
            <a:off x="5235972" y="1361363"/>
            <a:ext cx="64800" cy="2391537"/>
          </a:xfrm>
          <a:prstGeom prst="rect">
            <a:avLst/>
          </a:prstGeom>
          <a:solidFill>
            <a:srgbClr val="996600"/>
          </a:solidFill>
          <a:ln w="9525" cap="flat" cmpd="sng" algn="ctr">
            <a:solidFill>
              <a:srgbClr val="9966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spcBef>
                <a:spcPct val="0"/>
              </a:spcBef>
              <a:buFontTx/>
              <a:buNone/>
            </a:pPr>
            <a:endParaRPr lang="en-US" sz="1200" b="0" smtClean="0">
              <a:solidFill>
                <a:prstClr val="black"/>
              </a:solidFill>
              <a:ea typeface="+mn-ea"/>
              <a:cs typeface="+mn-cs"/>
            </a:endParaRPr>
          </a:p>
        </p:txBody>
      </p:sp>
      <p:sp>
        <p:nvSpPr>
          <p:cNvPr id="77" name="Rectangle 76"/>
          <p:cNvSpPr/>
          <p:nvPr/>
        </p:nvSpPr>
        <p:spPr bwMode="auto">
          <a:xfrm>
            <a:off x="5232400" y="4078966"/>
            <a:ext cx="78050" cy="2429834"/>
          </a:xfrm>
          <a:prstGeom prst="rect">
            <a:avLst/>
          </a:prstGeom>
          <a:solidFill>
            <a:srgbClr val="996600"/>
          </a:solidFill>
          <a:ln w="9525" cap="flat" cmpd="sng" algn="ctr">
            <a:solidFill>
              <a:srgbClr val="9966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spcBef>
                <a:spcPct val="0"/>
              </a:spcBef>
              <a:buFontTx/>
              <a:buNone/>
            </a:pPr>
            <a:endParaRPr lang="en-US" sz="1200" b="0" smtClean="0">
              <a:solidFill>
                <a:prstClr val="black"/>
              </a:solidFill>
              <a:ea typeface="+mn-ea"/>
              <a:cs typeface="+mn-cs"/>
            </a:endParaRPr>
          </a:p>
        </p:txBody>
      </p:sp>
      <p:cxnSp>
        <p:nvCxnSpPr>
          <p:cNvPr id="78" name="Straight Connector 77"/>
          <p:cNvCxnSpPr/>
          <p:nvPr/>
        </p:nvCxnSpPr>
        <p:spPr bwMode="auto">
          <a:xfrm>
            <a:off x="1676400" y="3524300"/>
            <a:ext cx="3140627"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Straight Connector 78"/>
          <p:cNvCxnSpPr/>
          <p:nvPr/>
        </p:nvCxnSpPr>
        <p:spPr bwMode="auto">
          <a:xfrm>
            <a:off x="1690571" y="4330601"/>
            <a:ext cx="3140627"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Straight Connector 79"/>
          <p:cNvCxnSpPr/>
          <p:nvPr/>
        </p:nvCxnSpPr>
        <p:spPr bwMode="auto">
          <a:xfrm>
            <a:off x="1676400" y="3524300"/>
            <a:ext cx="0" cy="806301"/>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Rectangle 82"/>
          <p:cNvSpPr/>
          <p:nvPr/>
        </p:nvSpPr>
        <p:spPr bwMode="auto">
          <a:xfrm>
            <a:off x="2133600" y="3600500"/>
            <a:ext cx="457200" cy="152400"/>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84" name="Rectangle 83"/>
          <p:cNvSpPr/>
          <p:nvPr/>
        </p:nvSpPr>
        <p:spPr bwMode="auto">
          <a:xfrm>
            <a:off x="2133600" y="4078966"/>
            <a:ext cx="457200" cy="152400"/>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85" name="Rectangle 84"/>
          <p:cNvSpPr/>
          <p:nvPr/>
        </p:nvSpPr>
        <p:spPr bwMode="auto">
          <a:xfrm>
            <a:off x="3533345" y="3676701"/>
            <a:ext cx="501386" cy="76199"/>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86" name="Rectangle 85"/>
          <p:cNvSpPr/>
          <p:nvPr/>
        </p:nvSpPr>
        <p:spPr bwMode="auto">
          <a:xfrm>
            <a:off x="3522712" y="3524300"/>
            <a:ext cx="501386" cy="76199"/>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87" name="Rectangle 86"/>
          <p:cNvSpPr/>
          <p:nvPr/>
        </p:nvSpPr>
        <p:spPr bwMode="auto">
          <a:xfrm>
            <a:off x="3554726" y="4241999"/>
            <a:ext cx="501386" cy="76199"/>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88" name="Rectangle 87"/>
          <p:cNvSpPr/>
          <p:nvPr/>
        </p:nvSpPr>
        <p:spPr bwMode="auto">
          <a:xfrm>
            <a:off x="3544093" y="4089600"/>
            <a:ext cx="501386" cy="76199"/>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89" name="Rectangle 88"/>
          <p:cNvSpPr/>
          <p:nvPr/>
        </p:nvSpPr>
        <p:spPr bwMode="auto">
          <a:xfrm>
            <a:off x="2133600" y="3295700"/>
            <a:ext cx="457200" cy="228600"/>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cxnSp>
        <p:nvCxnSpPr>
          <p:cNvPr id="90" name="Straight Connector 89"/>
          <p:cNvCxnSpPr/>
          <p:nvPr/>
        </p:nvCxnSpPr>
        <p:spPr bwMode="auto">
          <a:xfrm>
            <a:off x="2133600" y="3295700"/>
            <a:ext cx="457200" cy="228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Straight Connector 90"/>
          <p:cNvCxnSpPr/>
          <p:nvPr/>
        </p:nvCxnSpPr>
        <p:spPr bwMode="auto">
          <a:xfrm flipH="1">
            <a:off x="2133600" y="3295700"/>
            <a:ext cx="457200" cy="228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 name="Rectangle 91"/>
          <p:cNvSpPr/>
          <p:nvPr/>
        </p:nvSpPr>
        <p:spPr bwMode="auto">
          <a:xfrm>
            <a:off x="2144233" y="4330601"/>
            <a:ext cx="457200" cy="228600"/>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cxnSp>
        <p:nvCxnSpPr>
          <p:cNvPr id="93" name="Straight Connector 92"/>
          <p:cNvCxnSpPr/>
          <p:nvPr/>
        </p:nvCxnSpPr>
        <p:spPr bwMode="auto">
          <a:xfrm>
            <a:off x="2144233" y="4330601"/>
            <a:ext cx="457200" cy="228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Straight Connector 93"/>
          <p:cNvCxnSpPr/>
          <p:nvPr/>
        </p:nvCxnSpPr>
        <p:spPr bwMode="auto">
          <a:xfrm flipH="1">
            <a:off x="2144233" y="4330601"/>
            <a:ext cx="457200" cy="228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5" name="Rectangle 94"/>
          <p:cNvSpPr/>
          <p:nvPr/>
        </p:nvSpPr>
        <p:spPr bwMode="auto">
          <a:xfrm>
            <a:off x="3522712" y="3240706"/>
            <a:ext cx="501501" cy="249926"/>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96" name="Rectangle 95"/>
          <p:cNvSpPr/>
          <p:nvPr/>
        </p:nvSpPr>
        <p:spPr bwMode="auto">
          <a:xfrm>
            <a:off x="3554611" y="4341174"/>
            <a:ext cx="501501" cy="249926"/>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cxnSp>
        <p:nvCxnSpPr>
          <p:cNvPr id="97" name="Straight Connector 96"/>
          <p:cNvCxnSpPr/>
          <p:nvPr/>
        </p:nvCxnSpPr>
        <p:spPr bwMode="auto">
          <a:xfrm>
            <a:off x="4805986" y="1427102"/>
            <a:ext cx="0" cy="2097198"/>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Straight Connector 99"/>
          <p:cNvCxnSpPr/>
          <p:nvPr/>
        </p:nvCxnSpPr>
        <p:spPr bwMode="auto">
          <a:xfrm flipV="1">
            <a:off x="5739001" y="2575537"/>
            <a:ext cx="776986" cy="10633"/>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Straight Connector 100"/>
          <p:cNvCxnSpPr/>
          <p:nvPr/>
        </p:nvCxnSpPr>
        <p:spPr bwMode="auto">
          <a:xfrm>
            <a:off x="5728368" y="2557132"/>
            <a:ext cx="7897" cy="960961"/>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 name="Straight Connector 101"/>
          <p:cNvCxnSpPr/>
          <p:nvPr/>
        </p:nvCxnSpPr>
        <p:spPr bwMode="auto">
          <a:xfrm>
            <a:off x="5715000" y="3534933"/>
            <a:ext cx="2438400"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 name="Straight Connector 102"/>
          <p:cNvCxnSpPr/>
          <p:nvPr/>
        </p:nvCxnSpPr>
        <p:spPr bwMode="auto">
          <a:xfrm>
            <a:off x="8153400" y="3524300"/>
            <a:ext cx="0" cy="806301"/>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Straight Connector 103"/>
          <p:cNvCxnSpPr/>
          <p:nvPr/>
        </p:nvCxnSpPr>
        <p:spPr bwMode="auto">
          <a:xfrm>
            <a:off x="5739001" y="4328832"/>
            <a:ext cx="2414399"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5" name="Rectangle 104"/>
          <p:cNvSpPr/>
          <p:nvPr/>
        </p:nvSpPr>
        <p:spPr bwMode="auto">
          <a:xfrm>
            <a:off x="6716233" y="3687334"/>
            <a:ext cx="501386" cy="76199"/>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106" name="Rectangle 105"/>
          <p:cNvSpPr/>
          <p:nvPr/>
        </p:nvSpPr>
        <p:spPr bwMode="auto">
          <a:xfrm>
            <a:off x="6705600" y="3534933"/>
            <a:ext cx="501386" cy="76199"/>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107" name="Rectangle 106"/>
          <p:cNvSpPr/>
          <p:nvPr/>
        </p:nvSpPr>
        <p:spPr bwMode="auto">
          <a:xfrm>
            <a:off x="6737614" y="4252632"/>
            <a:ext cx="501386" cy="76199"/>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108" name="Rectangle 107"/>
          <p:cNvSpPr/>
          <p:nvPr/>
        </p:nvSpPr>
        <p:spPr bwMode="auto">
          <a:xfrm>
            <a:off x="6726981" y="4100233"/>
            <a:ext cx="501386" cy="76199"/>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109" name="Rectangle 108"/>
          <p:cNvSpPr/>
          <p:nvPr/>
        </p:nvSpPr>
        <p:spPr bwMode="auto">
          <a:xfrm>
            <a:off x="6705600" y="3251339"/>
            <a:ext cx="501501" cy="249926"/>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sp>
        <p:nvSpPr>
          <p:cNvPr id="110" name="Rectangle 109"/>
          <p:cNvSpPr/>
          <p:nvPr/>
        </p:nvSpPr>
        <p:spPr bwMode="auto">
          <a:xfrm>
            <a:off x="6737499" y="4351807"/>
            <a:ext cx="501501" cy="249926"/>
          </a:xfrm>
          <a:prstGeom prst="rect">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ctr">
              <a:spcBef>
                <a:spcPct val="0"/>
              </a:spcBef>
              <a:buFontTx/>
              <a:buNone/>
            </a:pPr>
            <a:endParaRPr lang="de-DE" sz="3600" b="0" smtClean="0">
              <a:solidFill>
                <a:prstClr val="black"/>
              </a:solidFill>
            </a:endParaRPr>
          </a:p>
        </p:txBody>
      </p:sp>
      <p:cxnSp>
        <p:nvCxnSpPr>
          <p:cNvPr id="114" name="Straight Connector 113"/>
          <p:cNvCxnSpPr/>
          <p:nvPr/>
        </p:nvCxnSpPr>
        <p:spPr bwMode="auto">
          <a:xfrm>
            <a:off x="4817027" y="4330601"/>
            <a:ext cx="0" cy="243840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 name="Straight Connector 120"/>
          <p:cNvCxnSpPr/>
          <p:nvPr/>
        </p:nvCxnSpPr>
        <p:spPr bwMode="auto">
          <a:xfrm flipV="1">
            <a:off x="6516216" y="1888780"/>
            <a:ext cx="0" cy="676125"/>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Straight Connector 125"/>
          <p:cNvCxnSpPr/>
          <p:nvPr/>
        </p:nvCxnSpPr>
        <p:spPr>
          <a:xfrm flipV="1">
            <a:off x="5487061" y="95300"/>
            <a:ext cx="21043" cy="9202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5487097" y="95300"/>
            <a:ext cx="10295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6516216" y="1888765"/>
            <a:ext cx="417984" cy="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7" name="Rectangle 136"/>
          <p:cNvSpPr/>
          <p:nvPr/>
        </p:nvSpPr>
        <p:spPr>
          <a:xfrm>
            <a:off x="6029436" y="2420888"/>
            <a:ext cx="218964" cy="144018"/>
          </a:xfrm>
          <a:prstGeom prst="rect">
            <a:avLst/>
          </a:prstGeom>
          <a:pattFill prst="wdDnDiag">
            <a:fgClr>
              <a:schemeClr val="tx2">
                <a:lumMod val="20000"/>
                <a:lumOff val="80000"/>
              </a:schemeClr>
            </a:fgClr>
            <a:bgClr>
              <a:schemeClr val="bg1"/>
            </a:bgClr>
          </a:patt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buFontTx/>
              <a:buNone/>
            </a:pPr>
            <a:endParaRPr lang="de-DE" sz="1800" b="0" smtClean="0">
              <a:solidFill>
                <a:prstClr val="white"/>
              </a:solidFill>
            </a:endParaRPr>
          </a:p>
        </p:txBody>
      </p:sp>
      <p:sp>
        <p:nvSpPr>
          <p:cNvPr id="138" name="Rectangle 137"/>
          <p:cNvSpPr/>
          <p:nvPr/>
        </p:nvSpPr>
        <p:spPr>
          <a:xfrm>
            <a:off x="6228184" y="188640"/>
            <a:ext cx="223227" cy="301980"/>
          </a:xfrm>
          <a:prstGeom prst="rect">
            <a:avLst/>
          </a:prstGeom>
          <a:pattFill prst="wdUpDiag">
            <a:fgClr>
              <a:schemeClr val="tx1">
                <a:lumMod val="65000"/>
                <a:lumOff val="35000"/>
              </a:schemeClr>
            </a:fgClr>
            <a:bgClr>
              <a:schemeClr val="bg1"/>
            </a:bgClr>
          </a:patt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buFontTx/>
              <a:buNone/>
            </a:pPr>
            <a:endParaRPr lang="de-DE" sz="1800" b="0" smtClean="0">
              <a:solidFill>
                <a:prstClr val="white"/>
              </a:solidFill>
            </a:endParaRPr>
          </a:p>
        </p:txBody>
      </p:sp>
      <p:sp>
        <p:nvSpPr>
          <p:cNvPr id="139" name="TextBox 138"/>
          <p:cNvSpPr txBox="1"/>
          <p:nvPr/>
        </p:nvSpPr>
        <p:spPr>
          <a:xfrm>
            <a:off x="2144233" y="1556792"/>
            <a:ext cx="2542067" cy="369332"/>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eaLnBrk="1" fontAlgn="auto" hangingPunct="1">
              <a:spcBef>
                <a:spcPts val="0"/>
              </a:spcBef>
              <a:spcAft>
                <a:spcPts val="0"/>
              </a:spcAft>
              <a:buFontTx/>
              <a:buNone/>
            </a:pPr>
            <a:r>
              <a:rPr lang="de-DE" sz="1800" b="0" dirty="0" err="1" smtClean="0">
                <a:solidFill>
                  <a:srgbClr val="1F497D"/>
                </a:solidFill>
                <a:latin typeface="Arial" panose="020B0604020202020204" pitchFamily="34" charset="0"/>
                <a:ea typeface="+mn-ea"/>
                <a:cs typeface="Arial" panose="020B0604020202020204" pitchFamily="34" charset="0"/>
              </a:rPr>
              <a:t>Cu</a:t>
            </a:r>
            <a:r>
              <a:rPr lang="de-DE" sz="1800" b="0" dirty="0" smtClean="0">
                <a:solidFill>
                  <a:srgbClr val="1F497D"/>
                </a:solidFill>
                <a:latin typeface="Arial" panose="020B0604020202020204" pitchFamily="34" charset="0"/>
                <a:ea typeface="+mn-ea"/>
                <a:cs typeface="Arial" panose="020B0604020202020204" pitchFamily="34" charset="0"/>
              </a:rPr>
              <a:t>-radiator, </a:t>
            </a:r>
            <a:r>
              <a:rPr lang="de-DE" sz="1800" b="0" dirty="0" err="1" smtClean="0">
                <a:solidFill>
                  <a:srgbClr val="1F497D"/>
                </a:solidFill>
                <a:latin typeface="Arial" panose="020B0604020202020204" pitchFamily="34" charset="0"/>
                <a:ea typeface="+mn-ea"/>
                <a:cs typeface="Arial" panose="020B0604020202020204" pitchFamily="34" charset="0"/>
              </a:rPr>
              <a:t>rotating</a:t>
            </a:r>
            <a:endParaRPr lang="de-DE" sz="1800" b="0" dirty="0" smtClean="0">
              <a:solidFill>
                <a:srgbClr val="1F497D"/>
              </a:solidFill>
              <a:latin typeface="Arial" panose="020B0604020202020204" pitchFamily="34" charset="0"/>
              <a:ea typeface="+mn-ea"/>
              <a:cs typeface="Arial" panose="020B0604020202020204" pitchFamily="34" charset="0"/>
            </a:endParaRPr>
          </a:p>
        </p:txBody>
      </p:sp>
      <p:sp>
        <p:nvSpPr>
          <p:cNvPr id="140" name="TextBox 139"/>
          <p:cNvSpPr txBox="1"/>
          <p:nvPr/>
        </p:nvSpPr>
        <p:spPr>
          <a:xfrm>
            <a:off x="1944906" y="5825315"/>
            <a:ext cx="2457735" cy="646331"/>
          </a:xfrm>
          <a:prstGeom prst="rect">
            <a:avLst/>
          </a:prstGeom>
          <a:noFill/>
        </p:spPr>
        <p:txBody>
          <a:bodyPr wrap="square" rtlCol="0">
            <a:spAutoFit/>
          </a:bodyPr>
          <a:lstStyle/>
          <a:p>
            <a:pPr eaLnBrk="1" fontAlgn="auto" hangingPunct="1">
              <a:spcBef>
                <a:spcPts val="0"/>
              </a:spcBef>
              <a:spcAft>
                <a:spcPts val="0"/>
              </a:spcAft>
              <a:buFontTx/>
              <a:buNone/>
            </a:pPr>
            <a:r>
              <a:rPr lang="de-DE" sz="1800" b="0" dirty="0" err="1" smtClean="0">
                <a:solidFill>
                  <a:srgbClr val="1F497D"/>
                </a:solidFill>
                <a:latin typeface="Arial" panose="020B0604020202020204" pitchFamily="34" charset="0"/>
                <a:ea typeface="+mn-ea"/>
                <a:cs typeface="Arial" panose="020B0604020202020204" pitchFamily="34" charset="0"/>
              </a:rPr>
              <a:t>Water</a:t>
            </a:r>
            <a:r>
              <a:rPr lang="de-DE" sz="1800" b="0" dirty="0" smtClean="0">
                <a:solidFill>
                  <a:srgbClr val="1F497D"/>
                </a:solidFill>
                <a:latin typeface="Arial" panose="020B0604020202020204" pitchFamily="34" charset="0"/>
                <a:ea typeface="+mn-ea"/>
                <a:cs typeface="Arial" panose="020B0604020202020204" pitchFamily="34" charset="0"/>
              </a:rPr>
              <a:t> </a:t>
            </a:r>
            <a:r>
              <a:rPr lang="de-DE" sz="1800" b="0" dirty="0" err="1" smtClean="0">
                <a:solidFill>
                  <a:srgbClr val="1F497D"/>
                </a:solidFill>
                <a:latin typeface="Arial" panose="020B0604020202020204" pitchFamily="34" charset="0"/>
                <a:ea typeface="+mn-ea"/>
                <a:cs typeface="Arial" panose="020B0604020202020204" pitchFamily="34" charset="0"/>
              </a:rPr>
              <a:t>cooled</a:t>
            </a:r>
            <a:r>
              <a:rPr lang="de-DE" sz="1800" b="0" dirty="0" smtClean="0">
                <a:solidFill>
                  <a:srgbClr val="1F497D"/>
                </a:solidFill>
                <a:latin typeface="Arial" panose="020B0604020202020204" pitchFamily="34" charset="0"/>
                <a:ea typeface="+mn-ea"/>
                <a:cs typeface="Arial" panose="020B0604020202020204" pitchFamily="34" charset="0"/>
              </a:rPr>
              <a:t>, </a:t>
            </a:r>
            <a:r>
              <a:rPr lang="de-DE" sz="1800" b="0" dirty="0" err="1" smtClean="0">
                <a:solidFill>
                  <a:srgbClr val="1F497D"/>
                </a:solidFill>
                <a:latin typeface="Arial" panose="020B0604020202020204" pitchFamily="34" charset="0"/>
                <a:ea typeface="+mn-ea"/>
                <a:cs typeface="Arial" panose="020B0604020202020204" pitchFamily="34" charset="0"/>
              </a:rPr>
              <a:t>stationary</a:t>
            </a:r>
            <a:r>
              <a:rPr lang="de-DE" sz="1800" b="0" dirty="0" smtClean="0">
                <a:solidFill>
                  <a:srgbClr val="1F497D"/>
                </a:solidFill>
                <a:latin typeface="Arial" panose="020B0604020202020204" pitchFamily="34" charset="0"/>
                <a:ea typeface="+mn-ea"/>
                <a:cs typeface="Arial" panose="020B0604020202020204" pitchFamily="34" charset="0"/>
              </a:rPr>
              <a:t> </a:t>
            </a:r>
            <a:r>
              <a:rPr lang="de-DE" sz="1800" b="0" dirty="0" err="1" smtClean="0">
                <a:solidFill>
                  <a:srgbClr val="1F497D"/>
                </a:solidFill>
                <a:latin typeface="Arial" panose="020B0604020202020204" pitchFamily="34" charset="0"/>
                <a:ea typeface="+mn-ea"/>
                <a:cs typeface="Arial" panose="020B0604020202020204" pitchFamily="34" charset="0"/>
              </a:rPr>
              <a:t>Cu</a:t>
            </a:r>
            <a:r>
              <a:rPr lang="de-DE" sz="1800" b="0" dirty="0" smtClean="0">
                <a:solidFill>
                  <a:srgbClr val="1F497D"/>
                </a:solidFill>
                <a:latin typeface="Arial" panose="020B0604020202020204" pitchFamily="34" charset="0"/>
                <a:ea typeface="+mn-ea"/>
                <a:cs typeface="Arial" panose="020B0604020202020204" pitchFamily="34" charset="0"/>
              </a:rPr>
              <a:t>-cooler </a:t>
            </a:r>
          </a:p>
        </p:txBody>
      </p:sp>
      <p:sp>
        <p:nvSpPr>
          <p:cNvPr id="143" name="Right Arrow 142"/>
          <p:cNvSpPr/>
          <p:nvPr/>
        </p:nvSpPr>
        <p:spPr>
          <a:xfrm rot="16200000">
            <a:off x="6018750" y="2714697"/>
            <a:ext cx="347673" cy="1921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buFontTx/>
              <a:buNone/>
            </a:pPr>
            <a:endParaRPr lang="de-DE" sz="1800" b="0" smtClean="0">
              <a:solidFill>
                <a:prstClr val="white"/>
              </a:solidFill>
            </a:endParaRPr>
          </a:p>
        </p:txBody>
      </p:sp>
      <p:cxnSp>
        <p:nvCxnSpPr>
          <p:cNvPr id="146" name="Straight Connector 145"/>
          <p:cNvCxnSpPr/>
          <p:nvPr/>
        </p:nvCxnSpPr>
        <p:spPr>
          <a:xfrm>
            <a:off x="6471627" y="116632"/>
            <a:ext cx="0" cy="6658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6436803" y="787746"/>
            <a:ext cx="551446" cy="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7018044" y="188640"/>
            <a:ext cx="1082348" cy="369332"/>
          </a:xfrm>
          <a:prstGeom prst="rect">
            <a:avLst/>
          </a:prstGeom>
          <a:noFill/>
        </p:spPr>
        <p:txBody>
          <a:bodyPr wrap="none" rtlCol="0">
            <a:spAutoFit/>
          </a:bodyPr>
          <a:lstStyle/>
          <a:p>
            <a:pPr eaLnBrk="1" fontAlgn="auto" hangingPunct="1">
              <a:spcBef>
                <a:spcPts val="0"/>
              </a:spcBef>
              <a:spcAft>
                <a:spcPts val="0"/>
              </a:spcAft>
              <a:buFontTx/>
              <a:buNone/>
            </a:pPr>
            <a:r>
              <a:rPr lang="en-US" sz="1800" b="0" dirty="0" smtClean="0">
                <a:solidFill>
                  <a:prstClr val="black"/>
                </a:solidFill>
                <a:latin typeface="Arial" panose="020B0604020202020204" pitchFamily="34" charset="0"/>
                <a:ea typeface="+mn-ea"/>
                <a:cs typeface="Arial" panose="020B0604020202020204" pitchFamily="34" charset="0"/>
              </a:rPr>
              <a:t>Strip line</a:t>
            </a:r>
            <a:endParaRPr lang="de-DE" sz="1800" b="0" dirty="0" smtClean="0">
              <a:solidFill>
                <a:prstClr val="black"/>
              </a:solidFill>
              <a:latin typeface="Arial" panose="020B0604020202020204" pitchFamily="34" charset="0"/>
              <a:ea typeface="+mn-ea"/>
              <a:cs typeface="Arial" panose="020B0604020202020204" pitchFamily="34" charset="0"/>
            </a:endParaRPr>
          </a:p>
        </p:txBody>
      </p:sp>
      <p:sp>
        <p:nvSpPr>
          <p:cNvPr id="150" name="Right Arrow 149"/>
          <p:cNvSpPr/>
          <p:nvPr/>
        </p:nvSpPr>
        <p:spPr>
          <a:xfrm rot="10800000">
            <a:off x="6552451" y="325930"/>
            <a:ext cx="395813" cy="150742"/>
          </a:xfrm>
          <a:prstGeom prst="rightArrow">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buFontTx/>
              <a:buNone/>
            </a:pPr>
            <a:endParaRPr lang="de-DE" sz="1800" b="0" smtClean="0">
              <a:solidFill>
                <a:prstClr val="white"/>
              </a:solidFill>
            </a:endParaRPr>
          </a:p>
        </p:txBody>
      </p:sp>
      <p:sp>
        <p:nvSpPr>
          <p:cNvPr id="151" name="TextBox 150"/>
          <p:cNvSpPr txBox="1"/>
          <p:nvPr/>
        </p:nvSpPr>
        <p:spPr>
          <a:xfrm>
            <a:off x="1997229" y="4715852"/>
            <a:ext cx="774571" cy="369332"/>
          </a:xfrm>
          <a:prstGeom prst="rect">
            <a:avLst/>
          </a:prstGeom>
          <a:noFill/>
        </p:spPr>
        <p:txBody>
          <a:bodyPr wrap="none" rtlCol="0">
            <a:spAutoFit/>
          </a:bodyPr>
          <a:lstStyle/>
          <a:p>
            <a:pPr eaLnBrk="1" fontAlgn="auto" hangingPunct="1">
              <a:spcBef>
                <a:spcPts val="0"/>
              </a:spcBef>
              <a:spcAft>
                <a:spcPts val="0"/>
              </a:spcAft>
              <a:buFontTx/>
              <a:buNone/>
            </a:pPr>
            <a:r>
              <a:rPr lang="en-US" sz="1800" b="0" dirty="0" smtClean="0">
                <a:solidFill>
                  <a:prstClr val="black"/>
                </a:solidFill>
                <a:latin typeface="Arial" panose="020B0604020202020204" pitchFamily="34" charset="0"/>
                <a:ea typeface="+mn-ea"/>
                <a:cs typeface="Arial" panose="020B0604020202020204" pitchFamily="34" charset="0"/>
              </a:rPr>
              <a:t>Motor</a:t>
            </a:r>
            <a:endParaRPr lang="de-DE" sz="1800" b="0" dirty="0" smtClean="0">
              <a:solidFill>
                <a:prstClr val="black"/>
              </a:solidFill>
              <a:latin typeface="Arial" panose="020B0604020202020204" pitchFamily="34" charset="0"/>
              <a:ea typeface="+mn-ea"/>
              <a:cs typeface="Arial" panose="020B0604020202020204" pitchFamily="34" charset="0"/>
            </a:endParaRPr>
          </a:p>
        </p:txBody>
      </p:sp>
      <p:sp>
        <p:nvSpPr>
          <p:cNvPr id="152" name="TextBox 151"/>
          <p:cNvSpPr txBox="1"/>
          <p:nvPr/>
        </p:nvSpPr>
        <p:spPr>
          <a:xfrm>
            <a:off x="3505200" y="4725144"/>
            <a:ext cx="1120820" cy="646331"/>
          </a:xfrm>
          <a:prstGeom prst="rect">
            <a:avLst/>
          </a:prstGeom>
          <a:noFill/>
        </p:spPr>
        <p:txBody>
          <a:bodyPr wrap="none" rtlCol="0">
            <a:spAutoFit/>
          </a:bodyPr>
          <a:lstStyle/>
          <a:p>
            <a:pPr eaLnBrk="1" fontAlgn="auto" hangingPunct="1">
              <a:spcBef>
                <a:spcPts val="0"/>
              </a:spcBef>
              <a:spcAft>
                <a:spcPts val="0"/>
              </a:spcAft>
              <a:buFontTx/>
              <a:buNone/>
            </a:pPr>
            <a:r>
              <a:rPr lang="en-US" sz="1800" b="0" dirty="0" smtClean="0">
                <a:solidFill>
                  <a:prstClr val="black"/>
                </a:solidFill>
                <a:latin typeface="Arial" panose="020B0604020202020204" pitchFamily="34" charset="0"/>
                <a:ea typeface="+mn-ea"/>
                <a:cs typeface="Arial" panose="020B0604020202020204" pitchFamily="34" charset="0"/>
              </a:rPr>
              <a:t>Magnetic</a:t>
            </a:r>
          </a:p>
          <a:p>
            <a:pPr eaLnBrk="1" fontAlgn="auto" hangingPunct="1">
              <a:spcBef>
                <a:spcPts val="0"/>
              </a:spcBef>
              <a:spcAft>
                <a:spcPts val="0"/>
              </a:spcAft>
              <a:buFontTx/>
              <a:buNone/>
            </a:pPr>
            <a:r>
              <a:rPr lang="en-US" sz="1800" b="0" dirty="0" smtClean="0">
                <a:solidFill>
                  <a:prstClr val="black"/>
                </a:solidFill>
                <a:latin typeface="Arial" panose="020B0604020202020204" pitchFamily="34" charset="0"/>
                <a:ea typeface="+mn-ea"/>
                <a:cs typeface="Arial" panose="020B0604020202020204" pitchFamily="34" charset="0"/>
              </a:rPr>
              <a:t>bearing</a:t>
            </a:r>
            <a:endParaRPr lang="de-DE" sz="1800" b="0" dirty="0" smtClean="0">
              <a:solidFill>
                <a:prstClr val="black"/>
              </a:solidFill>
              <a:latin typeface="Arial" panose="020B0604020202020204" pitchFamily="34" charset="0"/>
              <a:ea typeface="+mn-ea"/>
              <a:cs typeface="Arial" panose="020B0604020202020204" pitchFamily="34" charset="0"/>
            </a:endParaRPr>
          </a:p>
        </p:txBody>
      </p:sp>
      <p:sp>
        <p:nvSpPr>
          <p:cNvPr id="153" name="TextBox 152"/>
          <p:cNvSpPr txBox="1"/>
          <p:nvPr/>
        </p:nvSpPr>
        <p:spPr>
          <a:xfrm>
            <a:off x="6553200" y="4725144"/>
            <a:ext cx="1120820" cy="646331"/>
          </a:xfrm>
          <a:prstGeom prst="rect">
            <a:avLst/>
          </a:prstGeom>
          <a:noFill/>
        </p:spPr>
        <p:txBody>
          <a:bodyPr wrap="none" rtlCol="0">
            <a:spAutoFit/>
          </a:bodyPr>
          <a:lstStyle/>
          <a:p>
            <a:pPr eaLnBrk="1" fontAlgn="auto" hangingPunct="1">
              <a:spcBef>
                <a:spcPts val="0"/>
              </a:spcBef>
              <a:spcAft>
                <a:spcPts val="0"/>
              </a:spcAft>
              <a:buFontTx/>
              <a:buNone/>
            </a:pPr>
            <a:r>
              <a:rPr lang="en-US" sz="1800" b="0" dirty="0" smtClean="0">
                <a:solidFill>
                  <a:prstClr val="black"/>
                </a:solidFill>
                <a:latin typeface="Arial" panose="020B0604020202020204" pitchFamily="34" charset="0"/>
                <a:ea typeface="+mn-ea"/>
                <a:cs typeface="Arial" panose="020B0604020202020204" pitchFamily="34" charset="0"/>
              </a:rPr>
              <a:t>Magnetic</a:t>
            </a:r>
          </a:p>
          <a:p>
            <a:pPr eaLnBrk="1" fontAlgn="auto" hangingPunct="1">
              <a:spcBef>
                <a:spcPts val="0"/>
              </a:spcBef>
              <a:spcAft>
                <a:spcPts val="0"/>
              </a:spcAft>
              <a:buFontTx/>
              <a:buNone/>
            </a:pPr>
            <a:r>
              <a:rPr lang="en-US" sz="1800" b="0" dirty="0" smtClean="0">
                <a:solidFill>
                  <a:prstClr val="black"/>
                </a:solidFill>
                <a:latin typeface="Arial" panose="020B0604020202020204" pitchFamily="34" charset="0"/>
                <a:ea typeface="+mn-ea"/>
                <a:cs typeface="Arial" panose="020B0604020202020204" pitchFamily="34" charset="0"/>
              </a:rPr>
              <a:t>bearing</a:t>
            </a:r>
            <a:endParaRPr lang="de-DE" sz="1800" b="0" dirty="0" smtClean="0">
              <a:solidFill>
                <a:prstClr val="black"/>
              </a:solidFill>
              <a:latin typeface="Arial" panose="020B0604020202020204" pitchFamily="34" charset="0"/>
              <a:ea typeface="+mn-ea"/>
              <a:cs typeface="Arial" panose="020B0604020202020204" pitchFamily="34" charset="0"/>
            </a:endParaRPr>
          </a:p>
        </p:txBody>
      </p:sp>
      <p:sp>
        <p:nvSpPr>
          <p:cNvPr id="128" name="TextBox 127"/>
          <p:cNvSpPr txBox="1"/>
          <p:nvPr/>
        </p:nvSpPr>
        <p:spPr>
          <a:xfrm>
            <a:off x="5805765" y="1976735"/>
            <a:ext cx="595035" cy="461665"/>
          </a:xfrm>
          <a:prstGeom prst="rect">
            <a:avLst/>
          </a:prstGeom>
          <a:noFill/>
        </p:spPr>
        <p:txBody>
          <a:bodyPr wrap="none" rtlCol="0">
            <a:spAutoFit/>
          </a:bodyPr>
          <a:lstStyle/>
          <a:p>
            <a:pPr>
              <a:buNone/>
            </a:pPr>
            <a:r>
              <a:rPr lang="en-US" dirty="0" smtClean="0">
                <a:solidFill>
                  <a:schemeClr val="tx1"/>
                </a:solidFill>
              </a:rPr>
              <a:t>FC</a:t>
            </a:r>
            <a:endParaRPr lang="de-DE" dirty="0">
              <a:solidFill>
                <a:schemeClr val="tx1"/>
              </a:solidFill>
            </a:endParaRPr>
          </a:p>
        </p:txBody>
      </p:sp>
      <p:cxnSp>
        <p:nvCxnSpPr>
          <p:cNvPr id="122" name="Connecteur droit 121"/>
          <p:cNvCxnSpPr/>
          <p:nvPr/>
        </p:nvCxnSpPr>
        <p:spPr>
          <a:xfrm>
            <a:off x="5739001" y="4351807"/>
            <a:ext cx="52199" cy="2417194"/>
          </a:xfrm>
          <a:prstGeom prst="line">
            <a:avLst/>
          </a:prstGeom>
        </p:spPr>
        <p:style>
          <a:lnRef idx="2">
            <a:schemeClr val="dk1"/>
          </a:lnRef>
          <a:fillRef idx="0">
            <a:schemeClr val="dk1"/>
          </a:fillRef>
          <a:effectRef idx="1">
            <a:schemeClr val="dk1"/>
          </a:effectRef>
          <a:fontRef idx="minor">
            <a:schemeClr val="tx1"/>
          </a:fontRef>
        </p:style>
      </p:cxnSp>
      <p:cxnSp>
        <p:nvCxnSpPr>
          <p:cNvPr id="132" name="Connecteur droit 131"/>
          <p:cNvCxnSpPr/>
          <p:nvPr/>
        </p:nvCxnSpPr>
        <p:spPr>
          <a:xfrm>
            <a:off x="4805986" y="6762800"/>
            <a:ext cx="985214" cy="0"/>
          </a:xfrm>
          <a:prstGeom prst="line">
            <a:avLst/>
          </a:prstGeom>
        </p:spPr>
        <p:style>
          <a:lnRef idx="2">
            <a:schemeClr val="dk1"/>
          </a:lnRef>
          <a:fillRef idx="0">
            <a:schemeClr val="dk1"/>
          </a:fillRef>
          <a:effectRef idx="1">
            <a:schemeClr val="dk1"/>
          </a:effectRef>
          <a:fontRef idx="minor">
            <a:schemeClr val="tx1"/>
          </a:fontRef>
        </p:style>
      </p:cxnSp>
      <p:sp>
        <p:nvSpPr>
          <p:cNvPr id="154" name="Rectangle 153"/>
          <p:cNvSpPr/>
          <p:nvPr/>
        </p:nvSpPr>
        <p:spPr>
          <a:xfrm>
            <a:off x="4805986" y="1425667"/>
            <a:ext cx="308124" cy="9144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155" name="Flèche droite 154"/>
          <p:cNvSpPr/>
          <p:nvPr/>
        </p:nvSpPr>
        <p:spPr>
          <a:xfrm>
            <a:off x="4402641" y="2048174"/>
            <a:ext cx="633486" cy="291894"/>
          </a:xfrm>
          <a:prstGeom prst="rightArrow">
            <a:avLst>
              <a:gd name="adj1" fmla="val 5076"/>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7" name="Connecteur droit avec flèche 156"/>
          <p:cNvCxnSpPr/>
          <p:nvPr/>
        </p:nvCxnSpPr>
        <p:spPr>
          <a:xfrm flipV="1">
            <a:off x="4499992" y="1761461"/>
            <a:ext cx="77990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3" name="ZoneTexte 162"/>
          <p:cNvSpPr txBox="1"/>
          <p:nvPr/>
        </p:nvSpPr>
        <p:spPr>
          <a:xfrm>
            <a:off x="1050057" y="2009455"/>
            <a:ext cx="3352584" cy="369332"/>
          </a:xfrm>
          <a:prstGeom prst="rect">
            <a:avLst/>
          </a:prstGeom>
          <a:noFill/>
        </p:spPr>
        <p:txBody>
          <a:bodyPr wrap="none" rtlCol="0">
            <a:spAutoFit/>
          </a:bodyPr>
          <a:lstStyle/>
          <a:p>
            <a:r>
              <a:rPr lang="fr-CH" dirty="0" smtClean="0"/>
              <a:t>Cu-</a:t>
            </a:r>
            <a:r>
              <a:rPr lang="fr-CH" dirty="0" err="1" smtClean="0"/>
              <a:t>cooler</a:t>
            </a:r>
            <a:r>
              <a:rPr lang="fr-CH" dirty="0" smtClean="0"/>
              <a:t>, </a:t>
            </a:r>
            <a:r>
              <a:rPr lang="fr-CH" dirty="0" err="1" smtClean="0"/>
              <a:t>stationary</a:t>
            </a:r>
            <a:r>
              <a:rPr lang="fr-CH" dirty="0" smtClean="0"/>
              <a:t> + water </a:t>
            </a:r>
            <a:r>
              <a:rPr lang="fr-CH" dirty="0" err="1" smtClean="0"/>
              <a:t>inlet</a:t>
            </a:r>
            <a:endParaRPr lang="en-GB" dirty="0"/>
          </a:p>
        </p:txBody>
      </p:sp>
      <p:sp>
        <p:nvSpPr>
          <p:cNvPr id="164" name="ZoneTexte 163"/>
          <p:cNvSpPr txBox="1"/>
          <p:nvPr/>
        </p:nvSpPr>
        <p:spPr>
          <a:xfrm>
            <a:off x="6248400" y="2669397"/>
            <a:ext cx="2082943" cy="369332"/>
          </a:xfrm>
          <a:prstGeom prst="rect">
            <a:avLst/>
          </a:prstGeom>
          <a:noFill/>
        </p:spPr>
        <p:txBody>
          <a:bodyPr wrap="none" rtlCol="0">
            <a:spAutoFit/>
          </a:bodyPr>
          <a:lstStyle/>
          <a:p>
            <a:r>
              <a:rPr lang="fr-CH" dirty="0" err="1" smtClean="0"/>
              <a:t>Cooling</a:t>
            </a:r>
            <a:r>
              <a:rPr lang="fr-CH" dirty="0" smtClean="0"/>
              <a:t> water for FC</a:t>
            </a:r>
            <a:endParaRPr lang="en-GB" dirty="0"/>
          </a:p>
        </p:txBody>
      </p:sp>
      <p:sp>
        <p:nvSpPr>
          <p:cNvPr id="165" name="ZoneTexte 164"/>
          <p:cNvSpPr txBox="1"/>
          <p:nvPr/>
        </p:nvSpPr>
        <p:spPr>
          <a:xfrm>
            <a:off x="3120559" y="257977"/>
            <a:ext cx="2084991" cy="369332"/>
          </a:xfrm>
          <a:prstGeom prst="rect">
            <a:avLst/>
          </a:prstGeom>
          <a:noFill/>
        </p:spPr>
        <p:txBody>
          <a:bodyPr wrap="square" rtlCol="0">
            <a:spAutoFit/>
          </a:bodyPr>
          <a:lstStyle/>
          <a:p>
            <a:r>
              <a:rPr lang="fr-CH" dirty="0" smtClean="0"/>
              <a:t>(Flux </a:t>
            </a:r>
            <a:r>
              <a:rPr lang="fr-CH" dirty="0" err="1" smtClean="0"/>
              <a:t>Concentrator</a:t>
            </a:r>
            <a:r>
              <a:rPr lang="fr-CH" dirty="0" smtClean="0"/>
              <a:t>)</a:t>
            </a:r>
            <a:endParaRPr lang="en-GB" dirty="0"/>
          </a:p>
        </p:txBody>
      </p:sp>
      <p:cxnSp>
        <p:nvCxnSpPr>
          <p:cNvPr id="167" name="Connecteur droit avec flèche 166"/>
          <p:cNvCxnSpPr/>
          <p:nvPr/>
        </p:nvCxnSpPr>
        <p:spPr>
          <a:xfrm>
            <a:off x="4860084" y="597688"/>
            <a:ext cx="752841" cy="32860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0" name="Rectangle 169"/>
          <p:cNvSpPr/>
          <p:nvPr/>
        </p:nvSpPr>
        <p:spPr>
          <a:xfrm>
            <a:off x="4837885" y="5489864"/>
            <a:ext cx="290342" cy="9144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171" name="Rectangle 170"/>
          <p:cNvSpPr/>
          <p:nvPr/>
        </p:nvSpPr>
        <p:spPr>
          <a:xfrm>
            <a:off x="5460752" y="5489864"/>
            <a:ext cx="304347" cy="9144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172" name="Flèche droite 171"/>
          <p:cNvSpPr/>
          <p:nvPr/>
        </p:nvSpPr>
        <p:spPr>
          <a:xfrm>
            <a:off x="3981640" y="6081158"/>
            <a:ext cx="978408" cy="136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 name="Flèche droite 172"/>
          <p:cNvSpPr/>
          <p:nvPr/>
        </p:nvSpPr>
        <p:spPr>
          <a:xfrm rot="10800000">
            <a:off x="5660185" y="6081158"/>
            <a:ext cx="902737" cy="1457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4" name="ZoneTexte 173"/>
          <p:cNvSpPr txBox="1"/>
          <p:nvPr/>
        </p:nvSpPr>
        <p:spPr>
          <a:xfrm>
            <a:off x="3851455" y="627309"/>
            <a:ext cx="1000338" cy="369332"/>
          </a:xfrm>
          <a:prstGeom prst="rect">
            <a:avLst/>
          </a:prstGeom>
          <a:noFill/>
        </p:spPr>
        <p:txBody>
          <a:bodyPr wrap="none" rtlCol="0">
            <a:spAutoFit/>
          </a:bodyPr>
          <a:lstStyle/>
          <a:p>
            <a:r>
              <a:rPr lang="fr-CH" dirty="0" smtClean="0"/>
              <a:t>Ti-Target</a:t>
            </a:r>
            <a:endParaRPr lang="en-GB" dirty="0"/>
          </a:p>
        </p:txBody>
      </p:sp>
      <p:cxnSp>
        <p:nvCxnSpPr>
          <p:cNvPr id="176" name="Connecteur droit avec flèche 175"/>
          <p:cNvCxnSpPr>
            <a:stCxn id="174" idx="3"/>
            <a:endCxn id="7" idx="0"/>
          </p:cNvCxnSpPr>
          <p:nvPr/>
        </p:nvCxnSpPr>
        <p:spPr>
          <a:xfrm>
            <a:off x="4851793" y="811975"/>
            <a:ext cx="635304" cy="35873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83" name="Connecteur droit avec flèche 182"/>
          <p:cNvCxnSpPr/>
          <p:nvPr/>
        </p:nvCxnSpPr>
        <p:spPr>
          <a:xfrm>
            <a:off x="3360198" y="1185123"/>
            <a:ext cx="1926699"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86" name="ZoneTexte 185"/>
          <p:cNvSpPr txBox="1"/>
          <p:nvPr/>
        </p:nvSpPr>
        <p:spPr>
          <a:xfrm>
            <a:off x="1863998" y="1049884"/>
            <a:ext cx="1453603" cy="369332"/>
          </a:xfrm>
          <a:prstGeom prst="rect">
            <a:avLst/>
          </a:prstGeom>
          <a:noFill/>
        </p:spPr>
        <p:txBody>
          <a:bodyPr wrap="none" rtlCol="0">
            <a:spAutoFit/>
          </a:bodyPr>
          <a:lstStyle/>
          <a:p>
            <a:r>
              <a:rPr lang="fr-CH" dirty="0" smtClean="0"/>
              <a:t>Photon </a:t>
            </a:r>
            <a:r>
              <a:rPr lang="fr-CH" dirty="0" err="1" smtClean="0"/>
              <a:t>Beam</a:t>
            </a:r>
            <a:endParaRPr lang="en-GB" dirty="0"/>
          </a:p>
        </p:txBody>
      </p:sp>
      <p:cxnSp>
        <p:nvCxnSpPr>
          <p:cNvPr id="3" name="Connecteur droit avec flèche 2"/>
          <p:cNvCxnSpPr>
            <a:stCxn id="12" idx="3"/>
          </p:cNvCxnSpPr>
          <p:nvPr/>
        </p:nvCxnSpPr>
        <p:spPr>
          <a:xfrm>
            <a:off x="3941488" y="2524733"/>
            <a:ext cx="1218342" cy="4156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ZoneTexte 11"/>
          <p:cNvSpPr txBox="1"/>
          <p:nvPr/>
        </p:nvSpPr>
        <p:spPr>
          <a:xfrm>
            <a:off x="2307771" y="2340067"/>
            <a:ext cx="1633717" cy="369332"/>
          </a:xfrm>
          <a:prstGeom prst="rect">
            <a:avLst/>
          </a:prstGeom>
          <a:noFill/>
        </p:spPr>
        <p:txBody>
          <a:bodyPr wrap="none" rtlCol="0">
            <a:spAutoFit/>
          </a:bodyPr>
          <a:lstStyle/>
          <a:p>
            <a:r>
              <a:rPr lang="fr-CH" dirty="0" err="1" smtClean="0"/>
              <a:t>Rotating</a:t>
            </a:r>
            <a:r>
              <a:rPr lang="fr-CH" dirty="0" smtClean="0"/>
              <a:t> Wheel</a:t>
            </a:r>
            <a:endParaRPr lang="en-GB" dirty="0"/>
          </a:p>
        </p:txBody>
      </p:sp>
      <p:cxnSp>
        <p:nvCxnSpPr>
          <p:cNvPr id="28" name="Connecteur droit avec flèche 27"/>
          <p:cNvCxnSpPr/>
          <p:nvPr/>
        </p:nvCxnSpPr>
        <p:spPr>
          <a:xfrm flipV="1">
            <a:off x="2771800" y="3929441"/>
            <a:ext cx="733400" cy="122775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8" name="ZoneTexte 37"/>
          <p:cNvSpPr txBox="1"/>
          <p:nvPr/>
        </p:nvSpPr>
        <p:spPr>
          <a:xfrm>
            <a:off x="2107125" y="5109217"/>
            <a:ext cx="1398075"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fr-CH" dirty="0" err="1" smtClean="0"/>
              <a:t>Rotating</a:t>
            </a:r>
            <a:r>
              <a:rPr lang="fr-CH" dirty="0" smtClean="0"/>
              <a:t> Axis</a:t>
            </a:r>
            <a:endParaRPr lang="en-GB" dirty="0"/>
          </a:p>
        </p:txBody>
      </p:sp>
      <p:sp>
        <p:nvSpPr>
          <p:cNvPr id="2" name="ZoneTexte 1"/>
          <p:cNvSpPr txBox="1"/>
          <p:nvPr/>
        </p:nvSpPr>
        <p:spPr>
          <a:xfrm>
            <a:off x="6471627" y="6408145"/>
            <a:ext cx="1719060" cy="369332"/>
          </a:xfrm>
          <a:prstGeom prst="rect">
            <a:avLst/>
          </a:prstGeom>
          <a:noFill/>
        </p:spPr>
        <p:txBody>
          <a:bodyPr wrap="none" rtlCol="0">
            <a:spAutoFit/>
          </a:bodyPr>
          <a:lstStyle/>
          <a:p>
            <a:r>
              <a:rPr lang="fr-CH" dirty="0" err="1" smtClean="0"/>
              <a:t>S.Riemann</a:t>
            </a:r>
            <a:r>
              <a:rPr lang="fr-CH" dirty="0" smtClean="0"/>
              <a:t>-DESY</a:t>
            </a:r>
            <a:endParaRPr lang="en-GB" dirty="0"/>
          </a:p>
        </p:txBody>
      </p:sp>
      <p:sp>
        <p:nvSpPr>
          <p:cNvPr id="11" name="Espace réservé du numéro de diapositive 10"/>
          <p:cNvSpPr>
            <a:spLocks noGrp="1"/>
          </p:cNvSpPr>
          <p:nvPr>
            <p:ph type="sldNum" sz="quarter" idx="12"/>
          </p:nvPr>
        </p:nvSpPr>
        <p:spPr/>
        <p:txBody>
          <a:bodyPr/>
          <a:lstStyle/>
          <a:p>
            <a:fld id="{31B01D2A-108D-4055-860E-FA187FD9BF45}" type="slidenum">
              <a:rPr lang="en-GB" smtClean="0"/>
              <a:t>17</a:t>
            </a:fld>
            <a:endParaRPr lang="en-GB"/>
          </a:p>
        </p:txBody>
      </p:sp>
      <p:sp>
        <p:nvSpPr>
          <p:cNvPr id="13" name="ZoneTexte 12"/>
          <p:cNvSpPr txBox="1"/>
          <p:nvPr/>
        </p:nvSpPr>
        <p:spPr>
          <a:xfrm>
            <a:off x="2182411" y="2755730"/>
            <a:ext cx="1423403" cy="369332"/>
          </a:xfrm>
          <a:prstGeom prst="rect">
            <a:avLst/>
          </a:prstGeom>
          <a:noFill/>
        </p:spPr>
        <p:txBody>
          <a:bodyPr wrap="none" rtlCol="0">
            <a:spAutoFit/>
          </a:bodyPr>
          <a:lstStyle/>
          <a:p>
            <a:r>
              <a:rPr lang="fr-CH" dirty="0" smtClean="0"/>
              <a:t>Vacuum Tank</a:t>
            </a:r>
            <a:endParaRPr lang="en-GB" dirty="0"/>
          </a:p>
        </p:txBody>
      </p:sp>
      <p:cxnSp>
        <p:nvCxnSpPr>
          <p:cNvPr id="37" name="Connecteur droit avec flèche 36"/>
          <p:cNvCxnSpPr/>
          <p:nvPr/>
        </p:nvCxnSpPr>
        <p:spPr>
          <a:xfrm>
            <a:off x="3554726" y="2984586"/>
            <a:ext cx="1251260" cy="23880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 name="ZoneTexte 9"/>
          <p:cNvSpPr txBox="1"/>
          <p:nvPr/>
        </p:nvSpPr>
        <p:spPr>
          <a:xfrm>
            <a:off x="636216" y="95300"/>
            <a:ext cx="2577949" cy="830997"/>
          </a:xfrm>
          <a:prstGeom prst="rect">
            <a:avLst/>
          </a:prstGeom>
          <a:noFill/>
        </p:spPr>
        <p:txBody>
          <a:bodyPr wrap="square" rtlCol="0">
            <a:spAutoFit/>
          </a:bodyPr>
          <a:lstStyle/>
          <a:p>
            <a:r>
              <a:rPr lang="en-GB" sz="2400" dirty="0" smtClean="0"/>
              <a:t>Radiation Cooled Rotating Wheel</a:t>
            </a:r>
            <a:endParaRPr lang="en-GB" sz="2400" dirty="0"/>
          </a:p>
        </p:txBody>
      </p:sp>
      <p:sp>
        <p:nvSpPr>
          <p:cNvPr id="43" name="Rectangle 42"/>
          <p:cNvSpPr/>
          <p:nvPr/>
        </p:nvSpPr>
        <p:spPr>
          <a:xfrm rot="20980029">
            <a:off x="7187292" y="914706"/>
            <a:ext cx="1159344" cy="15327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144" name="Rectangle 143"/>
          <p:cNvSpPr/>
          <p:nvPr/>
        </p:nvSpPr>
        <p:spPr>
          <a:xfrm rot="505813">
            <a:off x="7198410" y="1386010"/>
            <a:ext cx="1137106" cy="145729"/>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cxnSp>
        <p:nvCxnSpPr>
          <p:cNvPr id="148" name="Connecteur droit 147"/>
          <p:cNvCxnSpPr/>
          <p:nvPr/>
        </p:nvCxnSpPr>
        <p:spPr>
          <a:xfrm>
            <a:off x="7331157" y="996641"/>
            <a:ext cx="0" cy="462233"/>
          </a:xfrm>
          <a:prstGeom prst="line">
            <a:avLst/>
          </a:prstGeom>
        </p:spPr>
        <p:style>
          <a:lnRef idx="1">
            <a:schemeClr val="accent2"/>
          </a:lnRef>
          <a:fillRef idx="0">
            <a:schemeClr val="accent2"/>
          </a:fillRef>
          <a:effectRef idx="0">
            <a:schemeClr val="accent2"/>
          </a:effectRef>
          <a:fontRef idx="minor">
            <a:schemeClr val="tx1"/>
          </a:fontRef>
        </p:style>
      </p:cxnSp>
      <p:cxnSp>
        <p:nvCxnSpPr>
          <p:cNvPr id="160" name="Connecteur droit 159"/>
          <p:cNvCxnSpPr>
            <a:stCxn id="43" idx="1"/>
            <a:endCxn id="144" idx="1"/>
          </p:cNvCxnSpPr>
          <p:nvPr/>
        </p:nvCxnSpPr>
        <p:spPr>
          <a:xfrm>
            <a:off x="7196693" y="1095317"/>
            <a:ext cx="7860" cy="280205"/>
          </a:xfrm>
          <a:prstGeom prst="line">
            <a:avLst/>
          </a:prstGeom>
        </p:spPr>
        <p:style>
          <a:lnRef idx="1">
            <a:schemeClr val="accent2"/>
          </a:lnRef>
          <a:fillRef idx="0">
            <a:schemeClr val="accent2"/>
          </a:fillRef>
          <a:effectRef idx="0">
            <a:schemeClr val="accent2"/>
          </a:effectRef>
          <a:fontRef idx="minor">
            <a:schemeClr val="tx1"/>
          </a:fontRef>
        </p:style>
      </p:cxnSp>
      <p:cxnSp>
        <p:nvCxnSpPr>
          <p:cNvPr id="168" name="Connecteur droit 167"/>
          <p:cNvCxnSpPr/>
          <p:nvPr/>
        </p:nvCxnSpPr>
        <p:spPr>
          <a:xfrm>
            <a:off x="7452320" y="974522"/>
            <a:ext cx="0" cy="501207"/>
          </a:xfrm>
          <a:prstGeom prst="line">
            <a:avLst/>
          </a:prstGeom>
        </p:spPr>
        <p:style>
          <a:lnRef idx="1">
            <a:schemeClr val="accent2"/>
          </a:lnRef>
          <a:fillRef idx="0">
            <a:schemeClr val="accent2"/>
          </a:fillRef>
          <a:effectRef idx="0">
            <a:schemeClr val="accent2"/>
          </a:effectRef>
          <a:fontRef idx="minor">
            <a:schemeClr val="tx1"/>
          </a:fontRef>
        </p:style>
      </p:cxnSp>
      <p:cxnSp>
        <p:nvCxnSpPr>
          <p:cNvPr id="178" name="Connecteur droit 177"/>
          <p:cNvCxnSpPr/>
          <p:nvPr/>
        </p:nvCxnSpPr>
        <p:spPr>
          <a:xfrm>
            <a:off x="7559218" y="974522"/>
            <a:ext cx="0" cy="501207"/>
          </a:xfrm>
          <a:prstGeom prst="line">
            <a:avLst/>
          </a:prstGeom>
        </p:spPr>
        <p:style>
          <a:lnRef idx="1">
            <a:schemeClr val="accent2"/>
          </a:lnRef>
          <a:fillRef idx="0">
            <a:schemeClr val="accent2"/>
          </a:fillRef>
          <a:effectRef idx="0">
            <a:schemeClr val="accent2"/>
          </a:effectRef>
          <a:fontRef idx="minor">
            <a:schemeClr val="tx1"/>
          </a:fontRef>
        </p:style>
      </p:cxnSp>
      <p:cxnSp>
        <p:nvCxnSpPr>
          <p:cNvPr id="182" name="Connecteur droit 181"/>
          <p:cNvCxnSpPr/>
          <p:nvPr/>
        </p:nvCxnSpPr>
        <p:spPr>
          <a:xfrm>
            <a:off x="7674020" y="907010"/>
            <a:ext cx="3063" cy="615003"/>
          </a:xfrm>
          <a:prstGeom prst="line">
            <a:avLst/>
          </a:prstGeom>
        </p:spPr>
        <p:style>
          <a:lnRef idx="1">
            <a:schemeClr val="accent2"/>
          </a:lnRef>
          <a:fillRef idx="0">
            <a:schemeClr val="accent2"/>
          </a:fillRef>
          <a:effectRef idx="0">
            <a:schemeClr val="accent2"/>
          </a:effectRef>
          <a:fontRef idx="minor">
            <a:schemeClr val="tx1"/>
          </a:fontRef>
        </p:style>
      </p:cxnSp>
      <p:cxnSp>
        <p:nvCxnSpPr>
          <p:cNvPr id="194" name="Connecteur droit 193"/>
          <p:cNvCxnSpPr/>
          <p:nvPr/>
        </p:nvCxnSpPr>
        <p:spPr>
          <a:xfrm>
            <a:off x="7779680" y="915949"/>
            <a:ext cx="3063" cy="615003"/>
          </a:xfrm>
          <a:prstGeom prst="line">
            <a:avLst/>
          </a:prstGeom>
        </p:spPr>
        <p:style>
          <a:lnRef idx="1">
            <a:schemeClr val="accent2"/>
          </a:lnRef>
          <a:fillRef idx="0">
            <a:schemeClr val="accent2"/>
          </a:fillRef>
          <a:effectRef idx="0">
            <a:schemeClr val="accent2"/>
          </a:effectRef>
          <a:fontRef idx="minor">
            <a:schemeClr val="tx1"/>
          </a:fontRef>
        </p:style>
      </p:cxnSp>
      <p:cxnSp>
        <p:nvCxnSpPr>
          <p:cNvPr id="198" name="Connecteur droit 197"/>
          <p:cNvCxnSpPr/>
          <p:nvPr/>
        </p:nvCxnSpPr>
        <p:spPr>
          <a:xfrm>
            <a:off x="7893782" y="907010"/>
            <a:ext cx="0" cy="659200"/>
          </a:xfrm>
          <a:prstGeom prst="line">
            <a:avLst/>
          </a:prstGeom>
        </p:spPr>
        <p:style>
          <a:lnRef idx="1">
            <a:schemeClr val="accent2"/>
          </a:lnRef>
          <a:fillRef idx="0">
            <a:schemeClr val="accent2"/>
          </a:fillRef>
          <a:effectRef idx="0">
            <a:schemeClr val="accent2"/>
          </a:effectRef>
          <a:fontRef idx="minor">
            <a:schemeClr val="tx1"/>
          </a:fontRef>
        </p:style>
      </p:cxnSp>
      <p:cxnSp>
        <p:nvCxnSpPr>
          <p:cNvPr id="202" name="Connecteur droit 201"/>
          <p:cNvCxnSpPr>
            <a:endCxn id="4" idx="3"/>
          </p:cNvCxnSpPr>
          <p:nvPr/>
        </p:nvCxnSpPr>
        <p:spPr>
          <a:xfrm>
            <a:off x="8001000" y="907010"/>
            <a:ext cx="0" cy="625556"/>
          </a:xfrm>
          <a:prstGeom prst="line">
            <a:avLst/>
          </a:prstGeom>
        </p:spPr>
        <p:style>
          <a:lnRef idx="1">
            <a:schemeClr val="accent2"/>
          </a:lnRef>
          <a:fillRef idx="0">
            <a:schemeClr val="accent2"/>
          </a:fillRef>
          <a:effectRef idx="0">
            <a:schemeClr val="accent2"/>
          </a:effectRef>
          <a:fontRef idx="minor">
            <a:schemeClr val="tx1"/>
          </a:fontRef>
        </p:style>
      </p:cxnSp>
      <p:cxnSp>
        <p:nvCxnSpPr>
          <p:cNvPr id="206" name="Connecteur droit 205"/>
          <p:cNvCxnSpPr/>
          <p:nvPr/>
        </p:nvCxnSpPr>
        <p:spPr>
          <a:xfrm>
            <a:off x="8119885" y="907010"/>
            <a:ext cx="0" cy="659200"/>
          </a:xfrm>
          <a:prstGeom prst="line">
            <a:avLst/>
          </a:prstGeom>
        </p:spPr>
        <p:style>
          <a:lnRef idx="1">
            <a:schemeClr val="accent2"/>
          </a:lnRef>
          <a:fillRef idx="0">
            <a:schemeClr val="accent2"/>
          </a:fillRef>
          <a:effectRef idx="0">
            <a:schemeClr val="accent2"/>
          </a:effectRef>
          <a:fontRef idx="minor">
            <a:schemeClr val="tx1"/>
          </a:fontRef>
        </p:style>
      </p:cxnSp>
      <p:cxnSp>
        <p:nvCxnSpPr>
          <p:cNvPr id="210" name="Connecteur droit 209"/>
          <p:cNvCxnSpPr/>
          <p:nvPr/>
        </p:nvCxnSpPr>
        <p:spPr>
          <a:xfrm>
            <a:off x="8226202" y="811975"/>
            <a:ext cx="0" cy="754235"/>
          </a:xfrm>
          <a:prstGeom prst="line">
            <a:avLst/>
          </a:prstGeom>
        </p:spPr>
        <p:style>
          <a:lnRef idx="1">
            <a:schemeClr val="accent2"/>
          </a:lnRef>
          <a:fillRef idx="0">
            <a:schemeClr val="accent2"/>
          </a:fillRef>
          <a:effectRef idx="0">
            <a:schemeClr val="accent2"/>
          </a:effectRef>
          <a:fontRef idx="minor">
            <a:schemeClr val="tx1"/>
          </a:fontRef>
        </p:style>
      </p:cxnSp>
      <p:cxnSp>
        <p:nvCxnSpPr>
          <p:cNvPr id="214" name="Connecteur droit 213"/>
          <p:cNvCxnSpPr>
            <a:stCxn id="43" idx="3"/>
            <a:endCxn id="144" idx="3"/>
          </p:cNvCxnSpPr>
          <p:nvPr/>
        </p:nvCxnSpPr>
        <p:spPr>
          <a:xfrm flipH="1">
            <a:off x="8329373" y="887369"/>
            <a:ext cx="7862" cy="654859"/>
          </a:xfrm>
          <a:prstGeom prst="line">
            <a:avLst/>
          </a:prstGeom>
        </p:spPr>
        <p:style>
          <a:lnRef idx="1">
            <a:schemeClr val="accent2"/>
          </a:lnRef>
          <a:fillRef idx="0">
            <a:schemeClr val="accent2"/>
          </a:fillRef>
          <a:effectRef idx="0">
            <a:schemeClr val="accent2"/>
          </a:effectRef>
          <a:fontRef idx="minor">
            <a:schemeClr val="tx1"/>
          </a:fontRef>
        </p:style>
      </p:cxnSp>
      <p:cxnSp>
        <p:nvCxnSpPr>
          <p:cNvPr id="218" name="Connecteur droit 217"/>
          <p:cNvCxnSpPr/>
          <p:nvPr/>
        </p:nvCxnSpPr>
        <p:spPr>
          <a:xfrm>
            <a:off x="5200787" y="373306"/>
            <a:ext cx="1362135" cy="1339227"/>
          </a:xfrm>
          <a:prstGeom prst="line">
            <a:avLst/>
          </a:prstGeom>
        </p:spPr>
        <p:style>
          <a:lnRef idx="2">
            <a:schemeClr val="accent2"/>
          </a:lnRef>
          <a:fillRef idx="0">
            <a:schemeClr val="accent2"/>
          </a:fillRef>
          <a:effectRef idx="1">
            <a:schemeClr val="accent2"/>
          </a:effectRef>
          <a:fontRef idx="minor">
            <a:schemeClr val="tx1"/>
          </a:fontRef>
        </p:style>
      </p:cxnSp>
      <p:cxnSp>
        <p:nvCxnSpPr>
          <p:cNvPr id="222" name="Connecteur droit 221"/>
          <p:cNvCxnSpPr/>
          <p:nvPr/>
        </p:nvCxnSpPr>
        <p:spPr>
          <a:xfrm flipV="1">
            <a:off x="5497582" y="188642"/>
            <a:ext cx="1065340" cy="1820813"/>
          </a:xfrm>
          <a:prstGeom prst="line">
            <a:avLst/>
          </a:prstGeom>
        </p:spPr>
        <p:style>
          <a:lnRef idx="2">
            <a:schemeClr val="accent2"/>
          </a:lnRef>
          <a:fillRef idx="0">
            <a:schemeClr val="accent2"/>
          </a:fillRef>
          <a:effectRef idx="1">
            <a:schemeClr val="accent2"/>
          </a:effectRef>
          <a:fontRef idx="minor">
            <a:schemeClr val="tx1"/>
          </a:fontRef>
        </p:style>
      </p:cxnSp>
      <p:sp>
        <p:nvSpPr>
          <p:cNvPr id="230" name="ZoneTexte 229"/>
          <p:cNvSpPr txBox="1"/>
          <p:nvPr/>
        </p:nvSpPr>
        <p:spPr>
          <a:xfrm>
            <a:off x="7170525" y="1666217"/>
            <a:ext cx="1649948" cy="646331"/>
          </a:xfrm>
          <a:prstGeom prst="rect">
            <a:avLst/>
          </a:prstGeom>
          <a:noFill/>
        </p:spPr>
        <p:txBody>
          <a:bodyPr wrap="square" rtlCol="0">
            <a:spAutoFit/>
          </a:bodyPr>
          <a:lstStyle/>
          <a:p>
            <a:r>
              <a:rPr lang="fr-CH" dirty="0" err="1" smtClean="0"/>
              <a:t>Pulsed</a:t>
            </a:r>
            <a:r>
              <a:rPr lang="fr-CH" dirty="0" smtClean="0"/>
              <a:t>, </a:t>
            </a:r>
            <a:r>
              <a:rPr lang="fr-CH" dirty="0" err="1" smtClean="0"/>
              <a:t>Conical</a:t>
            </a:r>
            <a:r>
              <a:rPr lang="fr-CH" dirty="0" smtClean="0"/>
              <a:t> </a:t>
            </a:r>
            <a:r>
              <a:rPr lang="fr-CH" dirty="0" err="1" smtClean="0"/>
              <a:t>Solenoid</a:t>
            </a:r>
            <a:endParaRPr lang="en-GB" dirty="0"/>
          </a:p>
        </p:txBody>
      </p:sp>
      <p:cxnSp>
        <p:nvCxnSpPr>
          <p:cNvPr id="234" name="Connecteur droit avec flèche 233"/>
          <p:cNvCxnSpPr/>
          <p:nvPr/>
        </p:nvCxnSpPr>
        <p:spPr>
          <a:xfrm flipH="1" flipV="1">
            <a:off x="6451412" y="1464996"/>
            <a:ext cx="662198" cy="402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2732451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55172"/>
            <a:ext cx="8534400" cy="685800"/>
          </a:xfrm>
        </p:spPr>
        <p:txBody>
          <a:bodyPr/>
          <a:lstStyle/>
          <a:p>
            <a:r>
              <a:rPr lang="en-US" sz="3200" dirty="0" smtClean="0"/>
              <a:t> </a:t>
            </a:r>
            <a:endParaRPr lang="de-DE" sz="3200" dirty="0"/>
          </a:p>
        </p:txBody>
      </p:sp>
      <p:sp>
        <p:nvSpPr>
          <p:cNvPr id="3" name="Inhaltsplatzhalter 2"/>
          <p:cNvSpPr>
            <a:spLocks noGrp="1"/>
          </p:cNvSpPr>
          <p:nvPr>
            <p:ph idx="1"/>
          </p:nvPr>
        </p:nvSpPr>
        <p:spPr>
          <a:xfrm>
            <a:off x="107504" y="476672"/>
            <a:ext cx="9047259" cy="6243456"/>
          </a:xfrm>
        </p:spPr>
        <p:txBody>
          <a:bodyPr/>
          <a:lstStyle/>
          <a:p>
            <a:pPr marL="0" indent="0">
              <a:buNone/>
            </a:pPr>
            <a:r>
              <a:rPr lang="en-US" sz="2400" dirty="0" smtClean="0"/>
              <a:t>Average temperature in wheel as function of radius r for different surface </a:t>
            </a:r>
            <a:r>
              <a:rPr lang="en-US" sz="2400" dirty="0" err="1" smtClean="0"/>
              <a:t>emissivities</a:t>
            </a:r>
            <a:r>
              <a:rPr lang="en-US" sz="2400" dirty="0" smtClean="0"/>
              <a:t> of target and cooler (Cu)</a:t>
            </a:r>
          </a:p>
          <a:p>
            <a:pPr marL="0" indent="0">
              <a:buNone/>
            </a:pPr>
            <a:endParaRPr lang="en-US" sz="2400" dirty="0" smtClean="0"/>
          </a:p>
          <a:p>
            <a:pPr marL="0" indent="0">
              <a:buNone/>
            </a:pPr>
            <a:endParaRPr lang="de-DE" sz="2400" dirty="0"/>
          </a:p>
        </p:txBody>
      </p:sp>
      <p:sp>
        <p:nvSpPr>
          <p:cNvPr id="6" name="Foliennummernplatzhalter 5"/>
          <p:cNvSpPr>
            <a:spLocks noGrp="1"/>
          </p:cNvSpPr>
          <p:nvPr>
            <p:ph type="sldNum" sz="quarter" idx="12"/>
          </p:nvPr>
        </p:nvSpPr>
        <p:spPr/>
        <p:txBody>
          <a:bodyPr/>
          <a:lstStyle/>
          <a:p>
            <a:pPr>
              <a:defRPr/>
            </a:pPr>
            <a:fld id="{42CA52E8-C080-4E59-A24E-1140B62245D4}" type="slidenum">
              <a:rPr lang="en-US" smtClean="0">
                <a:solidFill>
                  <a:srgbClr val="000000"/>
                </a:solidFill>
              </a:rPr>
              <a:pPr>
                <a:defRPr/>
              </a:pPr>
              <a:t>18</a:t>
            </a:fld>
            <a:endParaRPr lang="en-US">
              <a:solidFill>
                <a:srgbClr val="000000"/>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8195"/>
            <a:ext cx="5486400" cy="4821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feld 7"/>
          <p:cNvSpPr txBox="1"/>
          <p:nvPr/>
        </p:nvSpPr>
        <p:spPr>
          <a:xfrm>
            <a:off x="5638800" y="3352800"/>
            <a:ext cx="2657587" cy="2062103"/>
          </a:xfrm>
          <a:prstGeom prst="rect">
            <a:avLst/>
          </a:prstGeom>
          <a:noFill/>
        </p:spPr>
        <p:txBody>
          <a:bodyPr wrap="none" rtlCol="0">
            <a:spAutoFit/>
          </a:bodyPr>
          <a:lstStyle/>
          <a:p>
            <a:pPr>
              <a:buNone/>
            </a:pPr>
            <a:r>
              <a:rPr lang="en-US" sz="2000" b="0" dirty="0" err="1" smtClean="0">
                <a:solidFill>
                  <a:schemeClr val="tx1"/>
                </a:solidFill>
                <a:latin typeface="Symbol" panose="05050102010706020507" pitchFamily="18" charset="2"/>
              </a:rPr>
              <a:t>e</a:t>
            </a:r>
            <a:r>
              <a:rPr lang="en-US" sz="2000" b="0" baseline="-25000" dirty="0" err="1" smtClean="0">
                <a:solidFill>
                  <a:schemeClr val="tx1"/>
                </a:solidFill>
              </a:rPr>
              <a:t>eff</a:t>
            </a:r>
            <a:r>
              <a:rPr lang="en-US" sz="1800" b="0" dirty="0" smtClean="0">
                <a:solidFill>
                  <a:schemeClr val="tx1"/>
                </a:solidFill>
              </a:rPr>
              <a:t>= 0.33 </a:t>
            </a:r>
            <a:r>
              <a:rPr lang="en-US" sz="2000" b="0" dirty="0" smtClean="0">
                <a:solidFill>
                  <a:schemeClr val="tx1"/>
                </a:solidFill>
              </a:rPr>
              <a:t>for  </a:t>
            </a:r>
            <a:r>
              <a:rPr lang="en-US" sz="2000" b="0" dirty="0" err="1" smtClean="0">
                <a:solidFill>
                  <a:schemeClr val="tx1"/>
                </a:solidFill>
                <a:latin typeface="Symbol" panose="05050102010706020507" pitchFamily="18" charset="2"/>
              </a:rPr>
              <a:t>e</a:t>
            </a:r>
            <a:r>
              <a:rPr lang="en-US" sz="2000" b="0" baseline="-25000" dirty="0" err="1" smtClean="0">
                <a:solidFill>
                  <a:schemeClr val="tx1"/>
                </a:solidFill>
              </a:rPr>
              <a:t>Ti</a:t>
            </a:r>
            <a:r>
              <a:rPr lang="en-US" sz="2000" b="0" dirty="0" smtClean="0">
                <a:solidFill>
                  <a:schemeClr val="tx1"/>
                </a:solidFill>
              </a:rPr>
              <a:t> </a:t>
            </a:r>
            <a:r>
              <a:rPr lang="en-US" sz="1800" b="0" dirty="0" smtClean="0">
                <a:solidFill>
                  <a:schemeClr val="tx1"/>
                </a:solidFill>
              </a:rPr>
              <a:t>= </a:t>
            </a:r>
            <a:r>
              <a:rPr lang="en-US" sz="1800" b="0" dirty="0" err="1" smtClean="0">
                <a:solidFill>
                  <a:schemeClr val="tx1"/>
                </a:solidFill>
                <a:latin typeface="Symbol" panose="05050102010706020507" pitchFamily="18" charset="2"/>
              </a:rPr>
              <a:t>e</a:t>
            </a:r>
            <a:r>
              <a:rPr lang="en-US" sz="1800" b="0" baseline="-25000" dirty="0" err="1" smtClean="0">
                <a:solidFill>
                  <a:schemeClr val="tx1"/>
                </a:solidFill>
              </a:rPr>
              <a:t>Cu</a:t>
            </a:r>
            <a:r>
              <a:rPr lang="en-US" sz="1800" b="0" dirty="0" smtClean="0">
                <a:solidFill>
                  <a:schemeClr val="tx1"/>
                </a:solidFill>
              </a:rPr>
              <a:t>=0.5</a:t>
            </a:r>
          </a:p>
          <a:p>
            <a:pPr>
              <a:buNone/>
            </a:pPr>
            <a:r>
              <a:rPr lang="en-US" sz="1800" b="0" dirty="0" smtClean="0">
                <a:solidFill>
                  <a:schemeClr val="tx1"/>
                </a:solidFill>
              </a:rPr>
              <a:t>Deposited E = 2kW</a:t>
            </a:r>
            <a:endParaRPr lang="en-US" sz="1800" b="0" dirty="0">
              <a:solidFill>
                <a:schemeClr val="tx1"/>
              </a:solidFill>
            </a:endParaRPr>
          </a:p>
          <a:p>
            <a:pPr>
              <a:buNone/>
            </a:pPr>
            <a:r>
              <a:rPr lang="en-US" sz="1800" b="0" dirty="0" err="1" smtClean="0">
                <a:solidFill>
                  <a:srgbClr val="C00000"/>
                </a:solidFill>
              </a:rPr>
              <a:t>T</a:t>
            </a:r>
            <a:r>
              <a:rPr lang="en-US" sz="1800" b="0" baseline="-25000" dirty="0" err="1" smtClean="0">
                <a:solidFill>
                  <a:srgbClr val="C00000"/>
                </a:solidFill>
              </a:rPr>
              <a:t>ave</a:t>
            </a:r>
            <a:r>
              <a:rPr lang="en-US" sz="1800" b="0" dirty="0" smtClean="0">
                <a:solidFill>
                  <a:srgbClr val="C00000"/>
                </a:solidFill>
              </a:rPr>
              <a:t> ≤ 460˚C</a:t>
            </a:r>
          </a:p>
          <a:p>
            <a:pPr>
              <a:buNone/>
            </a:pPr>
            <a:endParaRPr lang="en-US" sz="1800" b="0" dirty="0" smtClean="0">
              <a:solidFill>
                <a:srgbClr val="C00000"/>
              </a:solidFill>
            </a:endParaRPr>
          </a:p>
          <a:p>
            <a:pPr>
              <a:buNone/>
            </a:pPr>
            <a:endParaRPr lang="en-US" sz="1800" b="0" dirty="0" smtClean="0">
              <a:solidFill>
                <a:srgbClr val="002060"/>
              </a:solidFill>
            </a:endParaRPr>
          </a:p>
          <a:p>
            <a:pPr>
              <a:buNone/>
            </a:pPr>
            <a:endParaRPr lang="en-US" sz="1800" b="0" dirty="0" smtClean="0">
              <a:solidFill>
                <a:srgbClr val="C00000"/>
              </a:solidFill>
            </a:endParaRPr>
          </a:p>
          <a:p>
            <a:pPr>
              <a:buNone/>
            </a:pPr>
            <a:r>
              <a:rPr lang="en-US" sz="1800" b="0" dirty="0" smtClean="0">
                <a:solidFill>
                  <a:srgbClr val="C00000"/>
                </a:solidFill>
              </a:rPr>
              <a:t> </a:t>
            </a:r>
            <a:endParaRPr lang="de-DE" sz="1800" b="0" dirty="0">
              <a:solidFill>
                <a:srgbClr val="C00000"/>
              </a:solidFill>
            </a:endParaRPr>
          </a:p>
        </p:txBody>
      </p:sp>
      <p:cxnSp>
        <p:nvCxnSpPr>
          <p:cNvPr id="11" name="Gerade Verbindung mit Pfeil 10"/>
          <p:cNvCxnSpPr/>
          <p:nvPr/>
        </p:nvCxnSpPr>
        <p:spPr bwMode="auto">
          <a:xfrm flipH="1">
            <a:off x="5257800" y="2806184"/>
            <a:ext cx="685800" cy="318016"/>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feld 15"/>
          <p:cNvSpPr txBox="1"/>
          <p:nvPr/>
        </p:nvSpPr>
        <p:spPr>
          <a:xfrm>
            <a:off x="5881110" y="2602468"/>
            <a:ext cx="3273653" cy="307777"/>
          </a:xfrm>
          <a:prstGeom prst="rect">
            <a:avLst/>
          </a:prstGeom>
          <a:noFill/>
        </p:spPr>
        <p:txBody>
          <a:bodyPr wrap="none" rtlCol="0">
            <a:spAutoFit/>
          </a:bodyPr>
          <a:lstStyle/>
          <a:p>
            <a:pPr>
              <a:buNone/>
            </a:pPr>
            <a:r>
              <a:rPr lang="en-US" sz="1400" b="0" dirty="0" smtClean="0">
                <a:solidFill>
                  <a:schemeClr val="tx1"/>
                </a:solidFill>
              </a:rPr>
              <a:t>Photon beam impact always at r=50cm</a:t>
            </a:r>
            <a:endParaRPr lang="de-DE" sz="1400" b="0" dirty="0">
              <a:solidFill>
                <a:schemeClr val="tx1"/>
              </a:solidFill>
            </a:endParaRPr>
          </a:p>
        </p:txBody>
      </p:sp>
      <p:sp>
        <p:nvSpPr>
          <p:cNvPr id="20" name="Textfeld 19"/>
          <p:cNvSpPr txBox="1"/>
          <p:nvPr/>
        </p:nvSpPr>
        <p:spPr>
          <a:xfrm>
            <a:off x="304800" y="6138446"/>
            <a:ext cx="1096454" cy="338554"/>
          </a:xfrm>
          <a:prstGeom prst="rect">
            <a:avLst/>
          </a:prstGeom>
          <a:noFill/>
        </p:spPr>
        <p:txBody>
          <a:bodyPr wrap="none" rtlCol="0">
            <a:spAutoFit/>
          </a:bodyPr>
          <a:lstStyle/>
          <a:p>
            <a:pPr>
              <a:buNone/>
            </a:pPr>
            <a:r>
              <a:rPr lang="en-US" sz="1600" b="0" dirty="0" smtClean="0">
                <a:solidFill>
                  <a:schemeClr val="tx1"/>
                </a:solidFill>
              </a:rPr>
              <a:t>F. Dietrich</a:t>
            </a:r>
          </a:p>
        </p:txBody>
      </p:sp>
      <p:sp>
        <p:nvSpPr>
          <p:cNvPr id="9" name="ZoneTexte 8"/>
          <p:cNvSpPr txBox="1"/>
          <p:nvPr/>
        </p:nvSpPr>
        <p:spPr>
          <a:xfrm>
            <a:off x="7164288" y="6014591"/>
            <a:ext cx="1719060" cy="369332"/>
          </a:xfrm>
          <a:prstGeom prst="rect">
            <a:avLst/>
          </a:prstGeom>
          <a:noFill/>
        </p:spPr>
        <p:txBody>
          <a:bodyPr wrap="none" rtlCol="0">
            <a:spAutoFit/>
          </a:bodyPr>
          <a:lstStyle/>
          <a:p>
            <a:r>
              <a:rPr lang="fr-CH" dirty="0" err="1" smtClean="0"/>
              <a:t>S.Riemann</a:t>
            </a:r>
            <a:r>
              <a:rPr lang="fr-CH" dirty="0" smtClean="0"/>
              <a:t>-DESY</a:t>
            </a:r>
            <a:endParaRPr lang="en-GB" dirty="0"/>
          </a:p>
        </p:txBody>
      </p:sp>
    </p:spTree>
    <p:extLst>
      <p:ext uri="{BB962C8B-B14F-4D97-AF65-F5344CB8AC3E}">
        <p14:creationId xmlns:p14="http://schemas.microsoft.com/office/powerpoint/2010/main" val="27230664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H" dirty="0" smtClean="0"/>
              <a:t>Radial </a:t>
            </a:r>
            <a:r>
              <a:rPr lang="fr-CH" dirty="0" err="1" smtClean="0"/>
              <a:t>Temperature</a:t>
            </a:r>
            <a:r>
              <a:rPr lang="fr-CH" dirty="0" smtClean="0"/>
              <a:t> in Radiation </a:t>
            </a:r>
            <a:r>
              <a:rPr lang="fr-CH" dirty="0" err="1" smtClean="0"/>
              <a:t>Cooled</a:t>
            </a:r>
            <a:r>
              <a:rPr lang="fr-CH" dirty="0" smtClean="0"/>
              <a:t> Ti-Wheel</a:t>
            </a:r>
            <a:endParaRPr lang="en-GB" dirty="0"/>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57200" y="2569107"/>
            <a:ext cx="8229600" cy="2588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Connecteur droit avec flèche 4"/>
          <p:cNvCxnSpPr/>
          <p:nvPr/>
        </p:nvCxnSpPr>
        <p:spPr>
          <a:xfrm flipV="1">
            <a:off x="6948264" y="4149080"/>
            <a:ext cx="1130424" cy="7920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ZoneTexte 7"/>
          <p:cNvSpPr txBox="1"/>
          <p:nvPr/>
        </p:nvSpPr>
        <p:spPr>
          <a:xfrm>
            <a:off x="5712188" y="5013176"/>
            <a:ext cx="2472152" cy="369332"/>
          </a:xfrm>
          <a:prstGeom prst="rect">
            <a:avLst/>
          </a:prstGeom>
          <a:noFill/>
        </p:spPr>
        <p:txBody>
          <a:bodyPr wrap="none" rtlCol="0">
            <a:spAutoFit/>
          </a:bodyPr>
          <a:lstStyle/>
          <a:p>
            <a:r>
              <a:rPr lang="fr-CH" dirty="0" smtClean="0"/>
              <a:t>450 </a:t>
            </a:r>
            <a:r>
              <a:rPr lang="fr-CH" dirty="0" err="1" smtClean="0"/>
              <a:t>oC</a:t>
            </a:r>
            <a:r>
              <a:rPr lang="fr-CH" dirty="0" smtClean="0"/>
              <a:t> </a:t>
            </a:r>
            <a:r>
              <a:rPr lang="fr-CH" dirty="0" err="1" smtClean="0"/>
              <a:t>average</a:t>
            </a:r>
            <a:r>
              <a:rPr lang="fr-CH" dirty="0" smtClean="0"/>
              <a:t> for 2 kW</a:t>
            </a:r>
            <a:endParaRPr lang="en-GB" dirty="0"/>
          </a:p>
        </p:txBody>
      </p:sp>
      <p:sp>
        <p:nvSpPr>
          <p:cNvPr id="3" name="ZoneTexte 2"/>
          <p:cNvSpPr txBox="1"/>
          <p:nvPr/>
        </p:nvSpPr>
        <p:spPr>
          <a:xfrm>
            <a:off x="6300192" y="6093296"/>
            <a:ext cx="1719060" cy="369332"/>
          </a:xfrm>
          <a:prstGeom prst="rect">
            <a:avLst/>
          </a:prstGeom>
          <a:noFill/>
        </p:spPr>
        <p:txBody>
          <a:bodyPr wrap="none" rtlCol="0">
            <a:spAutoFit/>
          </a:bodyPr>
          <a:lstStyle/>
          <a:p>
            <a:r>
              <a:rPr lang="fr-CH" dirty="0" err="1" smtClean="0"/>
              <a:t>S.Riemann</a:t>
            </a:r>
            <a:r>
              <a:rPr lang="fr-CH" dirty="0" smtClean="0"/>
              <a:t>-DESY</a:t>
            </a:r>
            <a:endParaRPr lang="en-GB" dirty="0"/>
          </a:p>
        </p:txBody>
      </p:sp>
      <p:sp>
        <p:nvSpPr>
          <p:cNvPr id="7" name="Espace réservé du numéro de diapositive 6"/>
          <p:cNvSpPr>
            <a:spLocks noGrp="1"/>
          </p:cNvSpPr>
          <p:nvPr>
            <p:ph type="sldNum" sz="quarter" idx="12"/>
          </p:nvPr>
        </p:nvSpPr>
        <p:spPr/>
        <p:txBody>
          <a:bodyPr/>
          <a:lstStyle/>
          <a:p>
            <a:fld id="{31B01D2A-108D-4055-860E-FA187FD9BF45}" type="slidenum">
              <a:rPr lang="en-GB" smtClean="0"/>
              <a:t>19</a:t>
            </a:fld>
            <a:endParaRPr lang="en-GB"/>
          </a:p>
        </p:txBody>
      </p:sp>
      <mc:AlternateContent xmlns:mc="http://schemas.openxmlformats.org/markup-compatibility/2006" xmlns:a14="http://schemas.microsoft.com/office/drawing/2010/main">
        <mc:Choice Requires="a14">
          <p:sp>
            <p:nvSpPr>
              <p:cNvPr id="9" name="ZoneTexte 8"/>
              <p:cNvSpPr txBox="1"/>
              <p:nvPr/>
            </p:nvSpPr>
            <p:spPr>
              <a:xfrm>
                <a:off x="5784954" y="5476582"/>
                <a:ext cx="2749535" cy="369332"/>
              </a:xfrm>
              <a:prstGeom prst="rect">
                <a:avLst/>
              </a:prstGeom>
              <a:noFill/>
            </p:spPr>
            <p:txBody>
              <a:bodyPr wrap="none" rtlCol="0">
                <a:spAutoFit/>
              </a:bodyPr>
              <a:lstStyle/>
              <a:p>
                <a:r>
                  <a:rPr lang="fr-CH" dirty="0" smtClean="0"/>
                  <a:t>Thermal stress</a:t>
                </a:r>
                <a14:m>
                  <m:oMath xmlns:m="http://schemas.openxmlformats.org/officeDocument/2006/math">
                    <m:r>
                      <a:rPr lang="en-GB" b="0" i="0" smtClean="0">
                        <a:latin typeface="Cambria Math"/>
                        <a:ea typeface="Cambria Math"/>
                      </a:rPr>
                      <m:t> </m:t>
                    </m:r>
                    <m:r>
                      <a:rPr lang="fr-CH" i="1" smtClean="0">
                        <a:latin typeface="Cambria Math"/>
                        <a:ea typeface="Cambria Math"/>
                      </a:rPr>
                      <m:t>≤</m:t>
                    </m:r>
                    <m:r>
                      <a:rPr lang="en-GB" b="0" i="1" smtClean="0">
                        <a:latin typeface="Cambria Math"/>
                        <a:ea typeface="Cambria Math"/>
                      </a:rPr>
                      <m:t>400 </m:t>
                    </m:r>
                    <m:r>
                      <a:rPr lang="en-GB" b="0" i="1" smtClean="0">
                        <a:latin typeface="Cambria Math"/>
                        <a:ea typeface="Cambria Math"/>
                      </a:rPr>
                      <m:t>𝑀𝑃𝑎</m:t>
                    </m:r>
                  </m:oMath>
                </a14:m>
                <a:endParaRPr lang="en-GB" dirty="0"/>
              </a:p>
            </p:txBody>
          </p:sp>
        </mc:Choice>
        <mc:Fallback xmlns="">
          <p:sp>
            <p:nvSpPr>
              <p:cNvPr id="9" name="ZoneTexte 8"/>
              <p:cNvSpPr txBox="1">
                <a:spLocks noRot="1" noChangeAspect="1" noMove="1" noResize="1" noEditPoints="1" noAdjustHandles="1" noChangeArrowheads="1" noChangeShapeType="1" noTextEdit="1"/>
              </p:cNvSpPr>
              <p:nvPr/>
            </p:nvSpPr>
            <p:spPr>
              <a:xfrm>
                <a:off x="5784954" y="5476582"/>
                <a:ext cx="2749535" cy="369332"/>
              </a:xfrm>
              <a:prstGeom prst="rect">
                <a:avLst/>
              </a:prstGeom>
              <a:blipFill rotWithShape="1">
                <a:blip r:embed="rId3"/>
                <a:stretch>
                  <a:fillRect l="-1996" t="-8197" b="-24590"/>
                </a:stretch>
              </a:blipFill>
            </p:spPr>
            <p:txBody>
              <a:bodyPr/>
              <a:lstStyle/>
              <a:p>
                <a:r>
                  <a:rPr lang="en-GB">
                    <a:noFill/>
                  </a:rPr>
                  <a:t> </a:t>
                </a:r>
              </a:p>
            </p:txBody>
          </p:sp>
        </mc:Fallback>
      </mc:AlternateContent>
    </p:spTree>
    <p:extLst>
      <p:ext uri="{BB962C8B-B14F-4D97-AF65-F5344CB8AC3E}">
        <p14:creationId xmlns:p14="http://schemas.microsoft.com/office/powerpoint/2010/main" val="19087394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Outline</a:t>
            </a:r>
            <a:endParaRPr lang="en-GB" dirty="0"/>
          </a:p>
        </p:txBody>
      </p:sp>
      <p:sp>
        <p:nvSpPr>
          <p:cNvPr id="3" name="Espace réservé du contenu 2"/>
          <p:cNvSpPr>
            <a:spLocks noGrp="1"/>
          </p:cNvSpPr>
          <p:nvPr>
            <p:ph idx="1"/>
          </p:nvPr>
        </p:nvSpPr>
        <p:spPr>
          <a:xfrm>
            <a:off x="467544" y="1772816"/>
            <a:ext cx="8229600" cy="4525963"/>
          </a:xfrm>
        </p:spPr>
        <p:txBody>
          <a:bodyPr/>
          <a:lstStyle/>
          <a:p>
            <a:pPr marL="0" indent="0">
              <a:buNone/>
            </a:pPr>
            <a:r>
              <a:rPr lang="fr-CH" dirty="0" smtClean="0"/>
              <a:t>1.-Introduction</a:t>
            </a:r>
          </a:p>
          <a:p>
            <a:pPr marL="0" indent="0">
              <a:buNone/>
            </a:pPr>
            <a:r>
              <a:rPr lang="fr-CH" dirty="0" smtClean="0"/>
              <a:t>2.- e-</a:t>
            </a:r>
            <a:r>
              <a:rPr lang="fr-CH" dirty="0" err="1" smtClean="0"/>
              <a:t>Driven</a:t>
            </a:r>
            <a:r>
              <a:rPr lang="fr-CH" dirty="0" smtClean="0"/>
              <a:t> Positron Source</a:t>
            </a:r>
          </a:p>
          <a:p>
            <a:pPr marL="0" indent="0">
              <a:buNone/>
            </a:pPr>
            <a:r>
              <a:rPr lang="fr-CH" dirty="0" smtClean="0"/>
              <a:t>3.-Undulator </a:t>
            </a:r>
            <a:r>
              <a:rPr lang="fr-CH" dirty="0" err="1" smtClean="0"/>
              <a:t>Driven</a:t>
            </a:r>
            <a:r>
              <a:rPr lang="fr-CH" dirty="0" smtClean="0"/>
              <a:t> Positron Source</a:t>
            </a:r>
          </a:p>
          <a:p>
            <a:pPr marL="0" indent="0">
              <a:buNone/>
            </a:pPr>
            <a:r>
              <a:rPr lang="fr-CH" dirty="0" smtClean="0"/>
              <a:t>4.-Dump of the Photon </a:t>
            </a:r>
            <a:r>
              <a:rPr lang="fr-CH" dirty="0" err="1" smtClean="0"/>
              <a:t>Beam</a:t>
            </a:r>
            <a:r>
              <a:rPr lang="fr-CH" dirty="0" smtClean="0"/>
              <a:t> </a:t>
            </a:r>
            <a:r>
              <a:rPr lang="fr-CH" dirty="0" err="1" smtClean="0"/>
              <a:t>from</a:t>
            </a:r>
            <a:r>
              <a:rPr lang="fr-CH" dirty="0" smtClean="0"/>
              <a:t> the </a:t>
            </a:r>
            <a:r>
              <a:rPr lang="fr-CH" dirty="0" err="1" smtClean="0"/>
              <a:t>Undulator</a:t>
            </a:r>
            <a:endParaRPr lang="fr-CH" dirty="0" smtClean="0"/>
          </a:p>
          <a:p>
            <a:pPr marL="0" indent="0">
              <a:buNone/>
            </a:pPr>
            <a:r>
              <a:rPr lang="fr-CH" dirty="0" smtClean="0"/>
              <a:t>5.-Main Dumps of the </a:t>
            </a:r>
            <a:r>
              <a:rPr lang="fr-CH" dirty="0" err="1" smtClean="0"/>
              <a:t>spent</a:t>
            </a:r>
            <a:r>
              <a:rPr lang="fr-CH" dirty="0" smtClean="0"/>
              <a:t> e- and e+ </a:t>
            </a:r>
            <a:r>
              <a:rPr lang="fr-CH" dirty="0" err="1" smtClean="0"/>
              <a:t>beams</a:t>
            </a:r>
            <a:endParaRPr lang="fr-CH" dirty="0" smtClean="0"/>
          </a:p>
          <a:p>
            <a:pPr marL="0" indent="0">
              <a:buNone/>
            </a:pPr>
            <a:r>
              <a:rPr lang="fr-CH" dirty="0" smtClean="0"/>
              <a:t>6.- </a:t>
            </a:r>
            <a:r>
              <a:rPr lang="fr-CH" dirty="0" err="1" smtClean="0"/>
              <a:t>Comments</a:t>
            </a:r>
            <a:r>
              <a:rPr lang="fr-CH" dirty="0" smtClean="0"/>
              <a:t> and Conclusion</a:t>
            </a:r>
          </a:p>
          <a:p>
            <a:endParaRPr lang="fr-CH" dirty="0" smtClean="0"/>
          </a:p>
          <a:p>
            <a:endParaRPr lang="fr-CH" dirty="0" smtClean="0"/>
          </a:p>
          <a:p>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2</a:t>
            </a:fld>
            <a:endParaRPr lang="en-GB"/>
          </a:p>
        </p:txBody>
      </p:sp>
    </p:spTree>
    <p:extLst>
      <p:ext uri="{BB962C8B-B14F-4D97-AF65-F5344CB8AC3E}">
        <p14:creationId xmlns:p14="http://schemas.microsoft.com/office/powerpoint/2010/main" val="40396404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620688"/>
            <a:ext cx="8229600" cy="1143000"/>
          </a:xfrm>
        </p:spPr>
        <p:txBody>
          <a:bodyPr>
            <a:normAutofit fontScale="90000"/>
          </a:bodyPr>
          <a:lstStyle/>
          <a:p>
            <a:r>
              <a:rPr lang="en-GB" dirty="0" smtClean="0"/>
              <a:t>4.- The Dump for the Photon Beam from the </a:t>
            </a:r>
            <a:r>
              <a:rPr lang="en-GB" dirty="0" err="1" smtClean="0"/>
              <a:t>Undulator</a:t>
            </a:r>
            <a:r>
              <a:rPr lang="en-GB" dirty="0" smtClean="0"/>
              <a:t> .</a:t>
            </a:r>
            <a:br>
              <a:rPr lang="en-GB" dirty="0" smtClean="0"/>
            </a:br>
            <a:endParaRPr lang="en-GB"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467544" y="1268761"/>
                <a:ext cx="8229600" cy="5589240"/>
              </a:xfrm>
            </p:spPr>
            <p:txBody>
              <a:bodyPr/>
              <a:lstStyle/>
              <a:p>
                <a:endParaRPr lang="en-GB" dirty="0" smtClean="0"/>
              </a:p>
              <a:p>
                <a:r>
                  <a:rPr lang="en-GB" dirty="0" smtClean="0"/>
                  <a:t>A possibility of a direct impact of the photon beam into a Graphite Dump without Window?</a:t>
                </a:r>
              </a:p>
              <a:p>
                <a:r>
                  <a:rPr lang="en-GB" dirty="0" smtClean="0"/>
                  <a:t>Water cooling circuit tailored around a Graphite cylinder (XFEL?).</a:t>
                </a:r>
              </a:p>
              <a:p>
                <a:r>
                  <a:rPr lang="en-GB" dirty="0" smtClean="0"/>
                  <a:t>The divergence of the photon beam is</a:t>
                </a:r>
                <a14:m>
                  <m:oMath xmlns:m="http://schemas.openxmlformats.org/officeDocument/2006/math">
                    <m:r>
                      <a:rPr lang="en-GB" i="1" smtClean="0">
                        <a:latin typeface="Cambria Math"/>
                        <a:ea typeface="Cambria Math"/>
                      </a:rPr>
                      <m:t>~</m:t>
                    </m:r>
                    <m:f>
                      <m:fPr>
                        <m:type m:val="skw"/>
                        <m:ctrlPr>
                          <a:rPr lang="en-GB" i="1" smtClean="0">
                            <a:latin typeface="Cambria Math" panose="02040503050406030204" pitchFamily="18" charset="0"/>
                            <a:ea typeface="Cambria Math"/>
                          </a:rPr>
                        </m:ctrlPr>
                      </m:fPr>
                      <m:num>
                        <m:r>
                          <a:rPr lang="en-GB" b="0" i="1" smtClean="0">
                            <a:latin typeface="Cambria Math"/>
                            <a:ea typeface="Cambria Math"/>
                          </a:rPr>
                          <m:t>1</m:t>
                        </m:r>
                      </m:num>
                      <m:den>
                        <m:r>
                          <a:rPr lang="en-GB" i="1" smtClean="0">
                            <a:latin typeface="Cambria Math"/>
                            <a:ea typeface="Cambria Math"/>
                          </a:rPr>
                          <m:t>𝛾</m:t>
                        </m:r>
                      </m:den>
                    </m:f>
                  </m:oMath>
                </a14:m>
                <a:r>
                  <a:rPr lang="en-GB" dirty="0" smtClean="0"/>
                  <a:t> .</a:t>
                </a:r>
              </a:p>
              <a:p>
                <a:r>
                  <a:rPr lang="en-GB" dirty="0" smtClean="0"/>
                  <a:t>To reduce the PEDD in C, the dump should be placed at about 2 km downstream from the target.</a:t>
                </a:r>
              </a:p>
              <a:p>
                <a:endParaRPr lang="en-GB"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467544" y="1268761"/>
                <a:ext cx="8229600" cy="5589240"/>
              </a:xfrm>
              <a:blipFill rotWithShape="1">
                <a:blip r:embed="rId2"/>
                <a:stretch>
                  <a:fillRect l="-1704" r="-1333"/>
                </a:stretch>
              </a:blipFill>
            </p:spPr>
            <p:txBody>
              <a:bodyPr/>
              <a:lstStyle/>
              <a:p>
                <a:r>
                  <a:rPr lang="en-GB">
                    <a:noFill/>
                  </a:rPr>
                  <a:t> </a:t>
                </a:r>
              </a:p>
            </p:txBody>
          </p:sp>
        </mc:Fallback>
      </mc:AlternateContent>
      <p:sp>
        <p:nvSpPr>
          <p:cNvPr id="5" name="Espace réservé du numéro de diapositive 4"/>
          <p:cNvSpPr>
            <a:spLocks noGrp="1"/>
          </p:cNvSpPr>
          <p:nvPr>
            <p:ph type="sldNum" sz="quarter" idx="12"/>
          </p:nvPr>
        </p:nvSpPr>
        <p:spPr/>
        <p:txBody>
          <a:bodyPr/>
          <a:lstStyle/>
          <a:p>
            <a:fld id="{31B01D2A-108D-4055-860E-FA187FD9BF45}" type="slidenum">
              <a:rPr lang="en-GB" smtClean="0"/>
              <a:t>20</a:t>
            </a:fld>
            <a:endParaRPr lang="en-GB"/>
          </a:p>
        </p:txBody>
      </p:sp>
    </p:spTree>
    <p:extLst>
      <p:ext uri="{BB962C8B-B14F-4D97-AF65-F5344CB8AC3E}">
        <p14:creationId xmlns:p14="http://schemas.microsoft.com/office/powerpoint/2010/main" val="35205335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5680" y="407487"/>
            <a:ext cx="9144000" cy="998984"/>
          </a:xfrm>
        </p:spPr>
        <p:txBody>
          <a:bodyPr>
            <a:normAutofit/>
          </a:bodyPr>
          <a:lstStyle/>
          <a:p>
            <a:r>
              <a:rPr lang="fr-CH" dirty="0" smtClean="0"/>
              <a:t> </a:t>
            </a:r>
            <a:endParaRPr lang="en-GB" dirty="0"/>
          </a:p>
        </p:txBody>
      </p:sp>
      <p:pic>
        <p:nvPicPr>
          <p:cNvPr id="3" name="図 7">
            <a:extLst>
              <a:ext uri="{FF2B5EF4-FFF2-40B4-BE49-F238E27FC236}">
                <a16:creationId xmlns:a16="http://schemas.microsoft.com/office/drawing/2014/main" id="{140D6C75-8141-4509-AB9B-ECC7FBBBA5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0535" y="2182349"/>
            <a:ext cx="5551892" cy="4383645"/>
          </a:xfrm>
          <a:prstGeom prst="rect">
            <a:avLst/>
          </a:prstGeom>
        </p:spPr>
      </p:pic>
      <p:sp>
        <p:nvSpPr>
          <p:cNvPr id="4" name="ZoneTexte 3"/>
          <p:cNvSpPr txBox="1"/>
          <p:nvPr/>
        </p:nvSpPr>
        <p:spPr>
          <a:xfrm>
            <a:off x="2341666" y="1947750"/>
            <a:ext cx="803425" cy="369332"/>
          </a:xfrm>
          <a:prstGeom prst="rect">
            <a:avLst/>
          </a:prstGeom>
          <a:noFill/>
        </p:spPr>
        <p:txBody>
          <a:bodyPr wrap="none" rtlCol="0">
            <a:spAutoFit/>
          </a:bodyPr>
          <a:lstStyle/>
          <a:p>
            <a:r>
              <a:rPr lang="fr-CH" dirty="0" smtClean="0"/>
              <a:t>No Tilt</a:t>
            </a:r>
            <a:endParaRPr lang="en-GB" dirty="0"/>
          </a:p>
        </p:txBody>
      </p:sp>
      <p:cxnSp>
        <p:nvCxnSpPr>
          <p:cNvPr id="6" name="Connecteur droit avec flèche 5"/>
          <p:cNvCxnSpPr>
            <a:stCxn id="8" idx="3"/>
          </p:cNvCxnSpPr>
          <p:nvPr/>
        </p:nvCxnSpPr>
        <p:spPr>
          <a:xfrm flipH="1">
            <a:off x="2051720" y="1486085"/>
            <a:ext cx="2012415" cy="17988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8" name="ZoneTexte 7"/>
              <p:cNvSpPr txBox="1"/>
              <p:nvPr/>
            </p:nvSpPr>
            <p:spPr>
              <a:xfrm rot="10800000" flipV="1">
                <a:off x="4064135" y="1024420"/>
                <a:ext cx="5256584" cy="923330"/>
              </a:xfrm>
              <a:prstGeom prst="rect">
                <a:avLst/>
              </a:prstGeom>
              <a:noFill/>
            </p:spPr>
            <p:txBody>
              <a:bodyPr wrap="square" rtlCol="0">
                <a:spAutoFit/>
              </a:bodyPr>
              <a:lstStyle/>
              <a:p>
                <a:r>
                  <a:rPr lang="fr-CH" dirty="0" smtClean="0"/>
                  <a:t>342 J/cm^3, </a:t>
                </a:r>
                <a14:m>
                  <m:oMath xmlns:m="http://schemas.openxmlformats.org/officeDocument/2006/math">
                    <m:r>
                      <a:rPr lang="fr-CH" i="1" smtClean="0">
                        <a:latin typeface="Cambria Math"/>
                        <a:ea typeface="Cambria Math"/>
                      </a:rPr>
                      <m:t>∆</m:t>
                    </m:r>
                    <m:r>
                      <a:rPr lang="fr-CH" b="0" i="1" smtClean="0">
                        <a:latin typeface="Cambria Math"/>
                        <a:ea typeface="Cambria Math"/>
                      </a:rPr>
                      <m:t>𝑇</m:t>
                    </m:r>
                    <m:r>
                      <a:rPr lang="fr-CH" b="0" i="1" smtClean="0">
                        <a:latin typeface="Cambria Math"/>
                        <a:ea typeface="Cambria Math"/>
                      </a:rPr>
                      <m:t>=270 </m:t>
                    </m:r>
                    <m:sSup>
                      <m:sSupPr>
                        <m:ctrlPr>
                          <a:rPr lang="fr-CH" b="0" i="1" smtClean="0">
                            <a:latin typeface="Cambria Math" panose="02040503050406030204" pitchFamily="18" charset="0"/>
                            <a:ea typeface="Cambria Math"/>
                          </a:rPr>
                        </m:ctrlPr>
                      </m:sSupPr>
                      <m:e>
                        <m:r>
                          <a:rPr lang="fr-CH" b="0" i="1" smtClean="0">
                            <a:latin typeface="Cambria Math"/>
                            <a:ea typeface="Cambria Math"/>
                          </a:rPr>
                          <m:t>𝐶</m:t>
                        </m:r>
                      </m:e>
                      <m:sup>
                        <m:r>
                          <a:rPr lang="fr-CH" b="0" i="1" smtClean="0">
                            <a:latin typeface="Cambria Math"/>
                            <a:ea typeface="Cambria Math"/>
                          </a:rPr>
                          <m:t>0</m:t>
                        </m:r>
                      </m:sup>
                    </m:sSup>
                  </m:oMath>
                </a14:m>
                <a:r>
                  <a:rPr lang="en-GB" dirty="0" smtClean="0"/>
                  <a:t> at z=5 cm. 500 GeV-case.</a:t>
                </a:r>
              </a:p>
              <a:p>
                <a:r>
                  <a:rPr lang="fr-CH" dirty="0" smtClean="0"/>
                  <a:t>217 J/cm^3, </a:t>
                </a:r>
                <a14:m>
                  <m:oMath xmlns:m="http://schemas.openxmlformats.org/officeDocument/2006/math">
                    <m:r>
                      <a:rPr lang="fr-CH" i="1" smtClean="0">
                        <a:latin typeface="Cambria Math"/>
                        <a:ea typeface="Cambria Math"/>
                      </a:rPr>
                      <m:t>∆</m:t>
                    </m:r>
                    <m:r>
                      <a:rPr lang="fr-CH" b="0" i="1" smtClean="0">
                        <a:latin typeface="Cambria Math"/>
                        <a:ea typeface="Cambria Math"/>
                      </a:rPr>
                      <m:t>𝑇</m:t>
                    </m:r>
                    <m:r>
                      <a:rPr lang="fr-CH" b="0" i="1" smtClean="0">
                        <a:latin typeface="Cambria Math"/>
                        <a:ea typeface="Cambria Math"/>
                      </a:rPr>
                      <m:t>=183 </m:t>
                    </m:r>
                    <m:sSup>
                      <m:sSupPr>
                        <m:ctrlPr>
                          <a:rPr lang="fr-CH" b="0" i="1" smtClean="0">
                            <a:latin typeface="Cambria Math" panose="02040503050406030204" pitchFamily="18" charset="0"/>
                            <a:ea typeface="Cambria Math"/>
                          </a:rPr>
                        </m:ctrlPr>
                      </m:sSupPr>
                      <m:e>
                        <m:r>
                          <a:rPr lang="fr-CH" b="0" i="1" smtClean="0">
                            <a:latin typeface="Cambria Math"/>
                            <a:ea typeface="Cambria Math"/>
                          </a:rPr>
                          <m:t>𝐶</m:t>
                        </m:r>
                      </m:e>
                      <m:sup>
                        <m:r>
                          <a:rPr lang="fr-CH" b="0" i="1" smtClean="0">
                            <a:latin typeface="Cambria Math"/>
                            <a:ea typeface="Cambria Math"/>
                          </a:rPr>
                          <m:t>0</m:t>
                        </m:r>
                      </m:sup>
                    </m:sSup>
                    <m:r>
                      <a:rPr lang="fr-CH" b="0" i="1" smtClean="0">
                        <a:latin typeface="Cambria Math"/>
                        <a:ea typeface="Cambria Math"/>
                      </a:rPr>
                      <m:t>, </m:t>
                    </m:r>
                  </m:oMath>
                </a14:m>
                <a:r>
                  <a:rPr lang="en-GB" dirty="0" smtClean="0"/>
                  <a:t> 250 GeV-case.</a:t>
                </a:r>
              </a:p>
              <a:p>
                <a:r>
                  <a:rPr lang="fr-CH" dirty="0" err="1" smtClean="0"/>
                  <a:t>Temperature</a:t>
                </a:r>
                <a:r>
                  <a:rPr lang="fr-CH" dirty="0" smtClean="0"/>
                  <a:t> cycles at 5 Hz!</a:t>
                </a:r>
                <a:endParaRPr lang="en-GB" dirty="0"/>
              </a:p>
            </p:txBody>
          </p:sp>
        </mc:Choice>
        <mc:Fallback xmlns="">
          <p:sp>
            <p:nvSpPr>
              <p:cNvPr id="8" name="ZoneTexte 7"/>
              <p:cNvSpPr txBox="1">
                <a:spLocks noRot="1" noChangeAspect="1" noMove="1" noResize="1" noEditPoints="1" noAdjustHandles="1" noChangeArrowheads="1" noChangeShapeType="1" noTextEdit="1"/>
              </p:cNvSpPr>
              <p:nvPr/>
            </p:nvSpPr>
            <p:spPr>
              <a:xfrm rot="10800000" flipV="1">
                <a:off x="4064135" y="1024420"/>
                <a:ext cx="5256584" cy="923330"/>
              </a:xfrm>
              <a:prstGeom prst="rect">
                <a:avLst/>
              </a:prstGeom>
              <a:blipFill rotWithShape="1">
                <a:blip r:embed="rId3"/>
                <a:stretch>
                  <a:fillRect l="-1044" t="-3289" b="-9211"/>
                </a:stretch>
              </a:blipFill>
            </p:spPr>
            <p:txBody>
              <a:bodyPr/>
              <a:lstStyle/>
              <a:p>
                <a:r>
                  <a:rPr lang="en-GB">
                    <a:noFill/>
                  </a:rPr>
                  <a:t> </a:t>
                </a:r>
              </a:p>
            </p:txBody>
          </p:sp>
        </mc:Fallback>
      </mc:AlternateContent>
      <p:cxnSp>
        <p:nvCxnSpPr>
          <p:cNvPr id="11" name="Connecteur droit avec flèche 10"/>
          <p:cNvCxnSpPr/>
          <p:nvPr/>
        </p:nvCxnSpPr>
        <p:spPr>
          <a:xfrm flipH="1">
            <a:off x="1498757" y="5540712"/>
            <a:ext cx="1244621" cy="61451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3" name="ZoneTexte 12"/>
              <p:cNvSpPr txBox="1"/>
              <p:nvPr/>
            </p:nvSpPr>
            <p:spPr>
              <a:xfrm>
                <a:off x="2195736" y="5171380"/>
                <a:ext cx="1660519" cy="369332"/>
              </a:xfrm>
              <a:prstGeom prst="rect">
                <a:avLst/>
              </a:prstGeom>
              <a:noFill/>
            </p:spPr>
            <p:txBody>
              <a:bodyPr wrap="none" rtlCol="0">
                <a:spAutoFit/>
              </a:bodyPr>
              <a:lstStyle/>
              <a:p>
                <a:r>
                  <a:rPr lang="fr-CH" dirty="0" smtClean="0"/>
                  <a:t>PEDD </a:t>
                </a:r>
                <a14:m>
                  <m:oMath xmlns:m="http://schemas.openxmlformats.org/officeDocument/2006/math">
                    <m:r>
                      <a:rPr lang="fr-CH" i="1" smtClean="0">
                        <a:latin typeface="Cambria Math"/>
                        <a:ea typeface="Cambria Math"/>
                      </a:rPr>
                      <m:t>~</m:t>
                    </m:r>
                    <m:r>
                      <a:rPr lang="fr-CH" b="0" i="1" smtClean="0">
                        <a:latin typeface="Cambria Math"/>
                        <a:ea typeface="Cambria Math"/>
                      </a:rPr>
                      <m:t>0 </m:t>
                    </m:r>
                  </m:oMath>
                </a14:m>
                <a:r>
                  <a:rPr lang="en-GB" dirty="0" smtClean="0"/>
                  <a:t>at z=0</a:t>
                </a:r>
                <a:endParaRPr lang="en-GB" dirty="0"/>
              </a:p>
            </p:txBody>
          </p:sp>
        </mc:Choice>
        <mc:Fallback xmlns="">
          <p:sp>
            <p:nvSpPr>
              <p:cNvPr id="13" name="ZoneTexte 12"/>
              <p:cNvSpPr txBox="1">
                <a:spLocks noRot="1" noChangeAspect="1" noMove="1" noResize="1" noEditPoints="1" noAdjustHandles="1" noChangeArrowheads="1" noChangeShapeType="1" noTextEdit="1"/>
              </p:cNvSpPr>
              <p:nvPr/>
            </p:nvSpPr>
            <p:spPr>
              <a:xfrm>
                <a:off x="2195736" y="5171380"/>
                <a:ext cx="1660519" cy="369332"/>
              </a:xfrm>
              <a:prstGeom prst="rect">
                <a:avLst/>
              </a:prstGeom>
              <a:blipFill rotWithShape="1">
                <a:blip r:embed="rId4"/>
                <a:stretch>
                  <a:fillRect l="-2930" t="-8197" r="-2198" b="-24590"/>
                </a:stretch>
              </a:blipFill>
            </p:spPr>
            <p:txBody>
              <a:bodyPr/>
              <a:lstStyle/>
              <a:p>
                <a:r>
                  <a:rPr lang="en-GB">
                    <a:noFill/>
                  </a:rPr>
                  <a:t> </a:t>
                </a:r>
              </a:p>
            </p:txBody>
          </p:sp>
        </mc:Fallback>
      </mc:AlternateContent>
      <p:sp>
        <p:nvSpPr>
          <p:cNvPr id="5" name="ZoneTexte 4"/>
          <p:cNvSpPr txBox="1"/>
          <p:nvPr/>
        </p:nvSpPr>
        <p:spPr>
          <a:xfrm>
            <a:off x="1706393" y="563194"/>
            <a:ext cx="6264426" cy="646331"/>
          </a:xfrm>
          <a:prstGeom prst="rect">
            <a:avLst/>
          </a:prstGeom>
          <a:noFill/>
        </p:spPr>
        <p:txBody>
          <a:bodyPr wrap="square" rtlCol="0">
            <a:spAutoFit/>
          </a:bodyPr>
          <a:lstStyle/>
          <a:p>
            <a:r>
              <a:rPr lang="fr-CH" dirty="0" smtClean="0"/>
              <a:t>Absorption of photon </a:t>
            </a:r>
            <a:r>
              <a:rPr lang="fr-CH" dirty="0" err="1" smtClean="0"/>
              <a:t>beam</a:t>
            </a:r>
            <a:r>
              <a:rPr lang="fr-CH" dirty="0" smtClean="0"/>
              <a:t> in far (2 km) Graphite.</a:t>
            </a:r>
          </a:p>
          <a:p>
            <a:r>
              <a:rPr lang="fr-CH" dirty="0" smtClean="0"/>
              <a:t> </a:t>
            </a:r>
            <a:endParaRPr lang="en-GB" dirty="0"/>
          </a:p>
        </p:txBody>
      </p:sp>
      <p:cxnSp>
        <p:nvCxnSpPr>
          <p:cNvPr id="12" name="Connecteur droit 11"/>
          <p:cNvCxnSpPr/>
          <p:nvPr/>
        </p:nvCxnSpPr>
        <p:spPr>
          <a:xfrm>
            <a:off x="5436096" y="4599962"/>
            <a:ext cx="0" cy="1512168"/>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6" name="ZoneTexte 15"/>
              <p:cNvSpPr txBox="1"/>
              <p:nvPr/>
            </p:nvSpPr>
            <p:spPr>
              <a:xfrm>
                <a:off x="2915815" y="4120695"/>
                <a:ext cx="2520281" cy="646331"/>
              </a:xfrm>
              <a:prstGeom prst="rect">
                <a:avLst/>
              </a:prstGeom>
              <a:noFill/>
            </p:spPr>
            <p:txBody>
              <a:bodyPr wrap="square" rtlCol="0">
                <a:spAutoFit/>
              </a:bodyPr>
              <a:lstStyle/>
              <a:p>
                <a:r>
                  <a:rPr lang="en-GB" dirty="0" smtClean="0"/>
                  <a:t>“Hottest” </a:t>
                </a:r>
                <a:r>
                  <a:rPr lang="en-GB" dirty="0" err="1" smtClean="0"/>
                  <a:t>Zone.PEDD</a:t>
                </a:r>
                <a:r>
                  <a:rPr lang="en-GB" dirty="0" smtClean="0"/>
                  <a:t> 100 J/</a:t>
                </a:r>
                <a14:m>
                  <m:oMath xmlns:m="http://schemas.openxmlformats.org/officeDocument/2006/math">
                    <m:sSup>
                      <m:sSupPr>
                        <m:ctrlPr>
                          <a:rPr lang="en-GB" i="1" smtClean="0">
                            <a:latin typeface="Cambria Math" panose="02040503050406030204" pitchFamily="18" charset="0"/>
                          </a:rPr>
                        </m:ctrlPr>
                      </m:sSupPr>
                      <m:e>
                        <m:r>
                          <a:rPr lang="en-GB" b="0" i="1" smtClean="0">
                            <a:latin typeface="Cambria Math"/>
                          </a:rPr>
                          <m:t>𝑐𝑚</m:t>
                        </m:r>
                      </m:e>
                      <m:sup>
                        <m:r>
                          <a:rPr lang="en-GB" b="0" i="1" smtClean="0">
                            <a:latin typeface="Cambria Math"/>
                          </a:rPr>
                          <m:t>3</m:t>
                        </m:r>
                      </m:sup>
                    </m:sSup>
                  </m:oMath>
                </a14:m>
                <a:r>
                  <a:rPr lang="en-GB" dirty="0" smtClean="0"/>
                  <a:t> at z=70 cm</a:t>
                </a:r>
                <a:endParaRPr lang="en-GB" dirty="0"/>
              </a:p>
            </p:txBody>
          </p:sp>
        </mc:Choice>
        <mc:Fallback xmlns="">
          <p:sp>
            <p:nvSpPr>
              <p:cNvPr id="16" name="ZoneTexte 15"/>
              <p:cNvSpPr txBox="1">
                <a:spLocks noRot="1" noChangeAspect="1" noMove="1" noResize="1" noEditPoints="1" noAdjustHandles="1" noChangeArrowheads="1" noChangeShapeType="1" noTextEdit="1"/>
              </p:cNvSpPr>
              <p:nvPr/>
            </p:nvSpPr>
            <p:spPr>
              <a:xfrm>
                <a:off x="2915815" y="4120695"/>
                <a:ext cx="2520281" cy="646331"/>
              </a:xfrm>
              <a:prstGeom prst="rect">
                <a:avLst/>
              </a:prstGeom>
              <a:blipFill rotWithShape="1">
                <a:blip r:embed="rId5"/>
                <a:stretch>
                  <a:fillRect l="-1932" t="-4717" b="-14151"/>
                </a:stretch>
              </a:blipFill>
            </p:spPr>
            <p:txBody>
              <a:bodyPr/>
              <a:lstStyle/>
              <a:p>
                <a:r>
                  <a:rPr lang="en-GB">
                    <a:noFill/>
                  </a:rPr>
                  <a:t> </a:t>
                </a:r>
              </a:p>
            </p:txBody>
          </p:sp>
        </mc:Fallback>
      </mc:AlternateContent>
      <p:sp>
        <p:nvSpPr>
          <p:cNvPr id="7" name="ZoneTexte 6"/>
          <p:cNvSpPr txBox="1"/>
          <p:nvPr/>
        </p:nvSpPr>
        <p:spPr>
          <a:xfrm>
            <a:off x="6516217" y="6381328"/>
            <a:ext cx="2014086" cy="369332"/>
          </a:xfrm>
          <a:prstGeom prst="rect">
            <a:avLst/>
          </a:prstGeom>
          <a:noFill/>
        </p:spPr>
        <p:txBody>
          <a:bodyPr wrap="square" rtlCol="0">
            <a:spAutoFit/>
          </a:bodyPr>
          <a:lstStyle/>
          <a:p>
            <a:r>
              <a:rPr lang="en-GB" dirty="0" smtClean="0"/>
              <a:t>Yu </a:t>
            </a:r>
            <a:r>
              <a:rPr lang="en-GB" dirty="0" err="1" smtClean="0"/>
              <a:t>Morikawa</a:t>
            </a:r>
            <a:r>
              <a:rPr lang="en-GB" dirty="0" smtClean="0"/>
              <a:t>/KEK</a:t>
            </a:r>
            <a:endParaRPr lang="en-GB" dirty="0"/>
          </a:p>
        </p:txBody>
      </p:sp>
      <p:sp>
        <p:nvSpPr>
          <p:cNvPr id="10" name="Espace réservé du numéro de diapositive 9"/>
          <p:cNvSpPr>
            <a:spLocks noGrp="1"/>
          </p:cNvSpPr>
          <p:nvPr>
            <p:ph type="sldNum" sz="quarter" idx="12"/>
          </p:nvPr>
        </p:nvSpPr>
        <p:spPr/>
        <p:txBody>
          <a:bodyPr/>
          <a:lstStyle/>
          <a:p>
            <a:fld id="{31B01D2A-108D-4055-860E-FA187FD9BF45}" type="slidenum">
              <a:rPr lang="en-GB" smtClean="0"/>
              <a:t>21</a:t>
            </a:fld>
            <a:endParaRPr lang="en-GB"/>
          </a:p>
        </p:txBody>
      </p:sp>
      <p:sp>
        <p:nvSpPr>
          <p:cNvPr id="14" name="ZoneTexte 13"/>
          <p:cNvSpPr txBox="1"/>
          <p:nvPr/>
        </p:nvSpPr>
        <p:spPr>
          <a:xfrm>
            <a:off x="7099556" y="2708920"/>
            <a:ext cx="1936940" cy="1477328"/>
          </a:xfrm>
          <a:prstGeom prst="rect">
            <a:avLst/>
          </a:prstGeom>
          <a:noFill/>
        </p:spPr>
        <p:txBody>
          <a:bodyPr wrap="square" rtlCol="0">
            <a:spAutoFit/>
          </a:bodyPr>
          <a:lstStyle/>
          <a:p>
            <a:r>
              <a:rPr lang="fr-CH" dirty="0" smtClean="0"/>
              <a:t>Will the Graphite at the entrance </a:t>
            </a:r>
            <a:r>
              <a:rPr lang="fr-CH" dirty="0" err="1" smtClean="0"/>
              <a:t>between</a:t>
            </a:r>
            <a:r>
              <a:rPr lang="fr-CH" dirty="0" smtClean="0"/>
              <a:t> z=0-5 cm survive?</a:t>
            </a:r>
          </a:p>
          <a:p>
            <a:endParaRPr lang="en-GB" dirty="0"/>
          </a:p>
        </p:txBody>
      </p:sp>
      <p:cxnSp>
        <p:nvCxnSpPr>
          <p:cNvPr id="17" name="Connecteur droit avec flèche 16"/>
          <p:cNvCxnSpPr/>
          <p:nvPr/>
        </p:nvCxnSpPr>
        <p:spPr>
          <a:xfrm flipH="1">
            <a:off x="1547664" y="4869160"/>
            <a:ext cx="3888432"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24" name="ZoneTexte 23"/>
          <p:cNvSpPr txBox="1"/>
          <p:nvPr/>
        </p:nvSpPr>
        <p:spPr>
          <a:xfrm>
            <a:off x="7165588" y="3921300"/>
            <a:ext cx="1936940" cy="646331"/>
          </a:xfrm>
          <a:prstGeom prst="rect">
            <a:avLst/>
          </a:prstGeom>
          <a:noFill/>
        </p:spPr>
        <p:txBody>
          <a:bodyPr wrap="square" rtlCol="0">
            <a:spAutoFit/>
          </a:bodyPr>
          <a:lstStyle/>
          <a:p>
            <a:r>
              <a:rPr lang="fr-CH" dirty="0" err="1" smtClean="0"/>
              <a:t>Steady</a:t>
            </a:r>
            <a:r>
              <a:rPr lang="fr-CH" dirty="0" smtClean="0"/>
              <a:t> state </a:t>
            </a:r>
            <a:r>
              <a:rPr lang="fr-CH" dirty="0" err="1" smtClean="0"/>
              <a:t>temperature</a:t>
            </a:r>
            <a:r>
              <a:rPr lang="fr-CH" dirty="0" smtClean="0"/>
              <a:t>? </a:t>
            </a:r>
            <a:endParaRPr lang="en-GB" dirty="0"/>
          </a:p>
        </p:txBody>
      </p:sp>
    </p:spTree>
    <p:extLst>
      <p:ext uri="{BB962C8B-B14F-4D97-AF65-F5344CB8AC3E}">
        <p14:creationId xmlns:p14="http://schemas.microsoft.com/office/powerpoint/2010/main" val="2308286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8FCE4BF-61AD-4375-B4E8-215094122BCF}" type="slidenum">
              <a:rPr kumimoji="1" lang="ja-JP" altLang="en-US" smtClean="0"/>
              <a:t>22</a:t>
            </a:fld>
            <a:endParaRPr kumimoji="1" lang="ja-JP" altLang="en-US" dirty="0"/>
          </a:p>
        </p:txBody>
      </p:sp>
      <p:sp>
        <p:nvSpPr>
          <p:cNvPr id="9" name="テキスト ボックス 8"/>
          <p:cNvSpPr txBox="1"/>
          <p:nvPr/>
        </p:nvSpPr>
        <p:spPr>
          <a:xfrm>
            <a:off x="628650" y="363888"/>
            <a:ext cx="8138160" cy="584775"/>
          </a:xfrm>
          <a:prstGeom prst="rect">
            <a:avLst/>
          </a:prstGeom>
          <a:noFill/>
        </p:spPr>
        <p:txBody>
          <a:bodyPr wrap="square" rtlCol="0">
            <a:spAutoFit/>
          </a:bodyPr>
          <a:lstStyle/>
          <a:p>
            <a:pPr algn="ctr"/>
            <a:r>
              <a:rPr lang="en-US" altLang="ja-JP" sz="3200" b="1" dirty="0">
                <a:solidFill>
                  <a:srgbClr val="002060"/>
                </a:solidFill>
              </a:rPr>
              <a:t>Design of </a:t>
            </a:r>
            <a:r>
              <a:rPr lang="en-US" altLang="ja-JP" sz="3200" b="1" dirty="0" smtClean="0">
                <a:solidFill>
                  <a:srgbClr val="002060"/>
                </a:solidFill>
              </a:rPr>
              <a:t>a Tilted Graphite </a:t>
            </a:r>
            <a:r>
              <a:rPr lang="en-US" altLang="ja-JP" sz="3200" b="1" dirty="0">
                <a:solidFill>
                  <a:srgbClr val="002060"/>
                </a:solidFill>
              </a:rPr>
              <a:t>Photon Dump</a:t>
            </a:r>
            <a:endParaRPr lang="ja-JP" altLang="en-US" sz="3200" b="1" dirty="0">
              <a:solidFill>
                <a:srgbClr val="002060"/>
              </a:solidFill>
            </a:endParaRPr>
          </a:p>
        </p:txBody>
      </p:sp>
      <p:pic>
        <p:nvPicPr>
          <p:cNvPr id="31" name="図 30">
            <a:extLst>
              <a:ext uri="{FF2B5EF4-FFF2-40B4-BE49-F238E27FC236}">
                <a16:creationId xmlns:a16="http://schemas.microsoft.com/office/drawing/2014/main" id="{21695677-979A-40FF-9B03-69481537463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92" y="254480"/>
            <a:ext cx="1129516" cy="739833"/>
          </a:xfrm>
          <a:prstGeom prst="rect">
            <a:avLst/>
          </a:prstGeom>
        </p:spPr>
      </p:pic>
      <p:sp>
        <p:nvSpPr>
          <p:cNvPr id="7" name="テキスト ボックス 6">
            <a:extLst>
              <a:ext uri="{FF2B5EF4-FFF2-40B4-BE49-F238E27FC236}">
                <a16:creationId xmlns:a16="http://schemas.microsoft.com/office/drawing/2014/main" id="{58362EAF-4CE2-4F6E-93BA-9E90666F16C8}"/>
              </a:ext>
            </a:extLst>
          </p:cNvPr>
          <p:cNvSpPr txBox="1"/>
          <p:nvPr/>
        </p:nvSpPr>
        <p:spPr>
          <a:xfrm>
            <a:off x="387822" y="1219727"/>
            <a:ext cx="7654637" cy="2031325"/>
          </a:xfrm>
          <a:prstGeom prst="rect">
            <a:avLst/>
          </a:prstGeom>
          <a:noFill/>
        </p:spPr>
        <p:txBody>
          <a:bodyPr wrap="square" rtlCol="0">
            <a:spAutoFit/>
          </a:bodyPr>
          <a:lstStyle/>
          <a:p>
            <a:r>
              <a:rPr kumimoji="1" lang="en-US" altLang="ja-JP" b="1" dirty="0">
                <a:solidFill>
                  <a:schemeClr val="accent1">
                    <a:lumMod val="50000"/>
                  </a:schemeClr>
                </a:solidFill>
              </a:rPr>
              <a:t>【Base Idea】</a:t>
            </a:r>
          </a:p>
          <a:p>
            <a:r>
              <a:rPr kumimoji="1" lang="ja-JP" altLang="en-US" dirty="0"/>
              <a:t>①</a:t>
            </a:r>
            <a:r>
              <a:rPr kumimoji="1" lang="en-US" altLang="ja-JP" dirty="0"/>
              <a:t>To enlarge the photon beam spot on beam dump</a:t>
            </a:r>
          </a:p>
          <a:p>
            <a:r>
              <a:rPr kumimoji="1" lang="ja-JP" altLang="en-US" dirty="0"/>
              <a:t>・</a:t>
            </a:r>
            <a:r>
              <a:rPr kumimoji="1" lang="en-US" altLang="ja-JP" b="1" u="sng" dirty="0"/>
              <a:t>putting long distance </a:t>
            </a:r>
            <a:r>
              <a:rPr kumimoji="1" lang="en-US" altLang="ja-JP" dirty="0"/>
              <a:t>between positron target and beam dump(</a:t>
            </a:r>
            <a:r>
              <a:rPr kumimoji="1" lang="en-US" altLang="ja-JP" b="1" dirty="0">
                <a:solidFill>
                  <a:srgbClr val="FF0000"/>
                </a:solidFill>
              </a:rPr>
              <a:t>2km</a:t>
            </a:r>
            <a:r>
              <a:rPr kumimoji="1" lang="en-US" altLang="ja-JP" dirty="0"/>
              <a:t>).</a:t>
            </a:r>
          </a:p>
          <a:p>
            <a:r>
              <a:rPr kumimoji="1" lang="ja-JP" altLang="en-US" dirty="0"/>
              <a:t>②</a:t>
            </a:r>
            <a:r>
              <a:rPr kumimoji="1" lang="en-US" altLang="ja-JP" dirty="0"/>
              <a:t>To absorb beam heat only by thin Graphite</a:t>
            </a:r>
          </a:p>
          <a:p>
            <a:r>
              <a:rPr kumimoji="1" lang="ja-JP" altLang="en-US" dirty="0"/>
              <a:t>・</a:t>
            </a:r>
            <a:r>
              <a:rPr kumimoji="1" lang="en-US" altLang="ja-JP" b="1" u="sng" dirty="0"/>
              <a:t>tilting beam dump </a:t>
            </a:r>
            <a:r>
              <a:rPr kumimoji="1" lang="en-US" altLang="ja-JP" dirty="0"/>
              <a:t>(almost horizontally:</a:t>
            </a:r>
            <a:r>
              <a:rPr kumimoji="1" lang="en-US" altLang="ja-JP" b="1" dirty="0">
                <a:solidFill>
                  <a:srgbClr val="FF0000"/>
                </a:solidFill>
              </a:rPr>
              <a:t>10mrad</a:t>
            </a:r>
            <a:r>
              <a:rPr kumimoji="1" lang="en-US" altLang="ja-JP" dirty="0"/>
              <a:t>)</a:t>
            </a:r>
          </a:p>
          <a:p>
            <a:pPr>
              <a:lnSpc>
                <a:spcPct val="200000"/>
              </a:lnSpc>
            </a:pPr>
            <a:r>
              <a:rPr kumimoji="1" lang="en-US" altLang="ja-JP" b="1" dirty="0">
                <a:solidFill>
                  <a:schemeClr val="accent1">
                    <a:lumMod val="50000"/>
                  </a:schemeClr>
                </a:solidFill>
              </a:rPr>
              <a:t>【Base Design】</a:t>
            </a:r>
            <a:endParaRPr kumimoji="1" lang="en-US" altLang="ja-JP" dirty="0"/>
          </a:p>
        </p:txBody>
      </p:sp>
      <p:pic>
        <p:nvPicPr>
          <p:cNvPr id="3" name="図 2">
            <a:extLst>
              <a:ext uri="{FF2B5EF4-FFF2-40B4-BE49-F238E27FC236}">
                <a16:creationId xmlns:a16="http://schemas.microsoft.com/office/drawing/2014/main" id="{425B968D-80EE-47ED-B1D7-8D38509FAD9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049011">
            <a:off x="2961290" y="3523208"/>
            <a:ext cx="3005277" cy="900146"/>
          </a:xfrm>
          <a:prstGeom prst="rect">
            <a:avLst/>
          </a:prstGeom>
        </p:spPr>
      </p:pic>
      <p:sp>
        <p:nvSpPr>
          <p:cNvPr id="13" name="矢印: 右 12">
            <a:extLst>
              <a:ext uri="{FF2B5EF4-FFF2-40B4-BE49-F238E27FC236}">
                <a16:creationId xmlns:a16="http://schemas.microsoft.com/office/drawing/2014/main" id="{CBE71974-D7D3-42CB-8E46-470F1FC0C4FB}"/>
              </a:ext>
            </a:extLst>
          </p:cNvPr>
          <p:cNvSpPr/>
          <p:nvPr/>
        </p:nvSpPr>
        <p:spPr>
          <a:xfrm>
            <a:off x="1799690" y="4036316"/>
            <a:ext cx="1109031" cy="24942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B0DE08F7-9781-4A76-AEEA-8965843FC5F5}"/>
              </a:ext>
            </a:extLst>
          </p:cNvPr>
          <p:cNvSpPr txBox="1"/>
          <p:nvPr/>
        </p:nvSpPr>
        <p:spPr>
          <a:xfrm>
            <a:off x="1554967" y="3689927"/>
            <a:ext cx="1598476" cy="369332"/>
          </a:xfrm>
          <a:prstGeom prst="rect">
            <a:avLst/>
          </a:prstGeom>
          <a:noFill/>
        </p:spPr>
        <p:txBody>
          <a:bodyPr wrap="square" rtlCol="0">
            <a:spAutoFit/>
          </a:bodyPr>
          <a:lstStyle/>
          <a:p>
            <a:r>
              <a:rPr kumimoji="1" lang="en-US" altLang="ja-JP" dirty="0"/>
              <a:t>Photon Beam</a:t>
            </a:r>
            <a:endParaRPr kumimoji="1" lang="ja-JP" altLang="en-US" dirty="0"/>
          </a:p>
        </p:txBody>
      </p:sp>
      <p:cxnSp>
        <p:nvCxnSpPr>
          <p:cNvPr id="15" name="直線コネクタ 14">
            <a:extLst>
              <a:ext uri="{FF2B5EF4-FFF2-40B4-BE49-F238E27FC236}">
                <a16:creationId xmlns:a16="http://schemas.microsoft.com/office/drawing/2014/main" id="{548FB79F-D818-485D-BD69-922B4C06E3B7}"/>
              </a:ext>
            </a:extLst>
          </p:cNvPr>
          <p:cNvCxnSpPr/>
          <p:nvPr/>
        </p:nvCxnSpPr>
        <p:spPr>
          <a:xfrm>
            <a:off x="2090766" y="4657393"/>
            <a:ext cx="4179115" cy="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 name="円弧 16">
            <a:extLst>
              <a:ext uri="{FF2B5EF4-FFF2-40B4-BE49-F238E27FC236}">
                <a16:creationId xmlns:a16="http://schemas.microsoft.com/office/drawing/2014/main" id="{C82CC338-AC71-4D57-8CEB-80B8BC2DA6B4}"/>
              </a:ext>
            </a:extLst>
          </p:cNvPr>
          <p:cNvSpPr/>
          <p:nvPr/>
        </p:nvSpPr>
        <p:spPr>
          <a:xfrm>
            <a:off x="4285497" y="4435618"/>
            <a:ext cx="200451" cy="443234"/>
          </a:xfrm>
          <a:prstGeom prst="arc">
            <a:avLst/>
          </a:prstGeom>
          <a:ln w="127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A25E9C86-AD1D-4784-9E1B-4C4119FFE21A}"/>
              </a:ext>
            </a:extLst>
          </p:cNvPr>
          <p:cNvSpPr txBox="1"/>
          <p:nvPr/>
        </p:nvSpPr>
        <p:spPr>
          <a:xfrm>
            <a:off x="4739343" y="4357601"/>
            <a:ext cx="1146412" cy="369332"/>
          </a:xfrm>
          <a:prstGeom prst="rect">
            <a:avLst/>
          </a:prstGeom>
          <a:noFill/>
        </p:spPr>
        <p:txBody>
          <a:bodyPr wrap="square" rtlCol="0">
            <a:spAutoFit/>
          </a:bodyPr>
          <a:lstStyle/>
          <a:p>
            <a:r>
              <a:rPr kumimoji="1" lang="en-US" altLang="ja-JP" dirty="0"/>
              <a:t>10mrad</a:t>
            </a:r>
            <a:endParaRPr kumimoji="1" lang="ja-JP" altLang="en-US" dirty="0"/>
          </a:p>
        </p:txBody>
      </p:sp>
      <p:cxnSp>
        <p:nvCxnSpPr>
          <p:cNvPr id="22" name="直線矢印コネクタ 21">
            <a:extLst>
              <a:ext uri="{FF2B5EF4-FFF2-40B4-BE49-F238E27FC236}">
                <a16:creationId xmlns:a16="http://schemas.microsoft.com/office/drawing/2014/main" id="{CC3C0C51-FB83-4100-931E-857E547BE65A}"/>
              </a:ext>
            </a:extLst>
          </p:cNvPr>
          <p:cNvCxnSpPr>
            <a:cxnSpLocks/>
          </p:cNvCxnSpPr>
          <p:nvPr/>
        </p:nvCxnSpPr>
        <p:spPr>
          <a:xfrm flipV="1">
            <a:off x="2908721" y="4162346"/>
            <a:ext cx="737890"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5731A7EE-A80D-4F24-8B2B-36F529626716}"/>
              </a:ext>
            </a:extLst>
          </p:cNvPr>
          <p:cNvCxnSpPr/>
          <p:nvPr/>
        </p:nvCxnSpPr>
        <p:spPr>
          <a:xfrm flipV="1">
            <a:off x="3653435" y="3746088"/>
            <a:ext cx="2033516" cy="41493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23734AB8-9FD2-42FB-9238-25DF8D83F456}"/>
              </a:ext>
            </a:extLst>
          </p:cNvPr>
          <p:cNvSpPr txBox="1"/>
          <p:nvPr/>
        </p:nvSpPr>
        <p:spPr>
          <a:xfrm>
            <a:off x="1793524" y="4780213"/>
            <a:ext cx="5753337" cy="923330"/>
          </a:xfrm>
          <a:prstGeom prst="rect">
            <a:avLst/>
          </a:prstGeom>
          <a:noFill/>
        </p:spPr>
        <p:txBody>
          <a:bodyPr wrap="square" rtlCol="0">
            <a:spAutoFit/>
          </a:bodyPr>
          <a:lstStyle/>
          <a:p>
            <a:r>
              <a:rPr kumimoji="1" lang="en-US" altLang="ja-JP" dirty="0">
                <a:solidFill>
                  <a:srgbClr val="FF0000"/>
                </a:solidFill>
              </a:rPr>
              <a:t>[Main plate]</a:t>
            </a:r>
          </a:p>
          <a:p>
            <a:r>
              <a:rPr kumimoji="1" lang="en-US" altLang="ja-JP" dirty="0"/>
              <a:t>Absorbing</a:t>
            </a:r>
            <a:r>
              <a:rPr kumimoji="1" lang="ja-JP" altLang="en-US" dirty="0"/>
              <a:t>⇒</a:t>
            </a:r>
            <a:r>
              <a:rPr kumimoji="1" lang="en-US" altLang="ja-JP" dirty="0"/>
              <a:t>72kW(62%) of beam power@250GeV stage</a:t>
            </a:r>
          </a:p>
          <a:p>
            <a:r>
              <a:rPr kumimoji="1" lang="en-US" altLang="ja-JP" dirty="0"/>
              <a:t>Scattering</a:t>
            </a:r>
            <a:r>
              <a:rPr kumimoji="1" lang="ja-JP" altLang="en-US" dirty="0"/>
              <a:t>⇒</a:t>
            </a:r>
            <a:r>
              <a:rPr kumimoji="1" lang="en-US" altLang="ja-JP" dirty="0"/>
              <a:t>84kW(38%) of beam power@250GeV stage</a:t>
            </a:r>
            <a:endParaRPr kumimoji="1" lang="ja-JP" altLang="en-US" dirty="0"/>
          </a:p>
        </p:txBody>
      </p:sp>
      <p:sp>
        <p:nvSpPr>
          <p:cNvPr id="27" name="楕円 26">
            <a:extLst>
              <a:ext uri="{FF2B5EF4-FFF2-40B4-BE49-F238E27FC236}">
                <a16:creationId xmlns:a16="http://schemas.microsoft.com/office/drawing/2014/main" id="{2EB0755D-EB5E-47F9-B4C7-73E4B31245E5}"/>
              </a:ext>
            </a:extLst>
          </p:cNvPr>
          <p:cNvSpPr/>
          <p:nvPr/>
        </p:nvSpPr>
        <p:spPr>
          <a:xfrm>
            <a:off x="3528833" y="4049381"/>
            <a:ext cx="230588" cy="2385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矢印: 下 27">
            <a:extLst>
              <a:ext uri="{FF2B5EF4-FFF2-40B4-BE49-F238E27FC236}">
                <a16:creationId xmlns:a16="http://schemas.microsoft.com/office/drawing/2014/main" id="{98BFDC94-17AA-4751-844C-11B2C21174DE}"/>
              </a:ext>
            </a:extLst>
          </p:cNvPr>
          <p:cNvSpPr/>
          <p:nvPr/>
        </p:nvSpPr>
        <p:spPr>
          <a:xfrm rot="11432995">
            <a:off x="3457806" y="4292395"/>
            <a:ext cx="199617" cy="69956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9F5D9608-BE55-4DC8-8C33-98D1624F8330}"/>
              </a:ext>
            </a:extLst>
          </p:cNvPr>
          <p:cNvSpPr txBox="1"/>
          <p:nvPr/>
        </p:nvSpPr>
        <p:spPr>
          <a:xfrm rot="21059532">
            <a:off x="4116132" y="4100536"/>
            <a:ext cx="922486" cy="307777"/>
          </a:xfrm>
          <a:prstGeom prst="rect">
            <a:avLst/>
          </a:prstGeom>
          <a:noFill/>
        </p:spPr>
        <p:txBody>
          <a:bodyPr wrap="square" rtlCol="0">
            <a:spAutoFit/>
          </a:bodyPr>
          <a:lstStyle/>
          <a:p>
            <a:r>
              <a:rPr kumimoji="1" lang="en-US" altLang="ja-JP" sz="1400" dirty="0"/>
              <a:t>Copper</a:t>
            </a:r>
            <a:endParaRPr kumimoji="1" lang="ja-JP" altLang="en-US" sz="1400" dirty="0"/>
          </a:p>
        </p:txBody>
      </p:sp>
      <p:sp>
        <p:nvSpPr>
          <p:cNvPr id="30" name="楕円 29">
            <a:extLst>
              <a:ext uri="{FF2B5EF4-FFF2-40B4-BE49-F238E27FC236}">
                <a16:creationId xmlns:a16="http://schemas.microsoft.com/office/drawing/2014/main" id="{ACBB8B72-7F2C-4CA1-A847-E164EB9ACF65}"/>
              </a:ext>
            </a:extLst>
          </p:cNvPr>
          <p:cNvSpPr/>
          <p:nvPr/>
        </p:nvSpPr>
        <p:spPr>
          <a:xfrm rot="21138276">
            <a:off x="5184985" y="3653564"/>
            <a:ext cx="821881" cy="2385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矢印: 下 31">
            <a:extLst>
              <a:ext uri="{FF2B5EF4-FFF2-40B4-BE49-F238E27FC236}">
                <a16:creationId xmlns:a16="http://schemas.microsoft.com/office/drawing/2014/main" id="{4B8AE7B5-C374-48AC-8D3C-996448E66F71}"/>
              </a:ext>
            </a:extLst>
          </p:cNvPr>
          <p:cNvSpPr/>
          <p:nvPr/>
        </p:nvSpPr>
        <p:spPr>
          <a:xfrm rot="2969949">
            <a:off x="6169621" y="3104084"/>
            <a:ext cx="93597" cy="66233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00E624C9-D885-4958-8D4D-ED6619A44D19}"/>
              </a:ext>
            </a:extLst>
          </p:cNvPr>
          <p:cNvSpPr txBox="1"/>
          <p:nvPr/>
        </p:nvSpPr>
        <p:spPr>
          <a:xfrm>
            <a:off x="4739343" y="2836072"/>
            <a:ext cx="4185815" cy="369332"/>
          </a:xfrm>
          <a:prstGeom prst="rect">
            <a:avLst/>
          </a:prstGeom>
          <a:noFill/>
        </p:spPr>
        <p:txBody>
          <a:bodyPr wrap="square" rtlCol="0">
            <a:spAutoFit/>
          </a:bodyPr>
          <a:lstStyle/>
          <a:p>
            <a:r>
              <a:rPr kumimoji="1" lang="en-US" altLang="ja-JP" dirty="0">
                <a:solidFill>
                  <a:srgbClr val="FF0000"/>
                </a:solidFill>
              </a:rPr>
              <a:t>[Back plate]</a:t>
            </a:r>
            <a:r>
              <a:rPr kumimoji="1" lang="en-US" altLang="ja-JP" dirty="0"/>
              <a:t>Absorbing scattering beam</a:t>
            </a:r>
            <a:endParaRPr kumimoji="1" lang="ja-JP" altLang="en-US" dirty="0"/>
          </a:p>
        </p:txBody>
      </p:sp>
      <p:cxnSp>
        <p:nvCxnSpPr>
          <p:cNvPr id="34" name="直線矢印コネクタ 33">
            <a:extLst>
              <a:ext uri="{FF2B5EF4-FFF2-40B4-BE49-F238E27FC236}">
                <a16:creationId xmlns:a16="http://schemas.microsoft.com/office/drawing/2014/main" id="{4DCB0F16-EB6B-437B-9346-AE6F65286633}"/>
              </a:ext>
            </a:extLst>
          </p:cNvPr>
          <p:cNvCxnSpPr>
            <a:cxnSpLocks/>
            <a:stCxn id="37" idx="1"/>
          </p:cNvCxnSpPr>
          <p:nvPr/>
        </p:nvCxnSpPr>
        <p:spPr>
          <a:xfrm flipH="1" flipV="1">
            <a:off x="5042179" y="3985983"/>
            <a:ext cx="1330021" cy="7278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7" name="テキスト ボックス 36">
            <a:extLst>
              <a:ext uri="{FF2B5EF4-FFF2-40B4-BE49-F238E27FC236}">
                <a16:creationId xmlns:a16="http://schemas.microsoft.com/office/drawing/2014/main" id="{DC9C90FE-2B28-4983-A9C2-8BA7D9C5DF51}"/>
              </a:ext>
            </a:extLst>
          </p:cNvPr>
          <p:cNvSpPr txBox="1"/>
          <p:nvPr/>
        </p:nvSpPr>
        <p:spPr>
          <a:xfrm>
            <a:off x="6372200" y="3273933"/>
            <a:ext cx="2771800" cy="1569660"/>
          </a:xfrm>
          <a:prstGeom prst="rect">
            <a:avLst/>
          </a:prstGeom>
          <a:noFill/>
        </p:spPr>
        <p:txBody>
          <a:bodyPr wrap="square" rtlCol="0">
            <a:spAutoFit/>
          </a:bodyPr>
          <a:lstStyle/>
          <a:p>
            <a:r>
              <a:rPr kumimoji="1" lang="en-US" altLang="ja-JP" sz="2400" dirty="0"/>
              <a:t>Thin Graphite </a:t>
            </a:r>
            <a:r>
              <a:rPr kumimoji="1" lang="en-US" altLang="ja-JP" sz="2400" dirty="0" smtClean="0"/>
              <a:t>of       1 cm thickness, brazed onto a water cooled Cu-bed.</a:t>
            </a:r>
            <a:endParaRPr kumimoji="1" lang="ja-JP" altLang="en-US" sz="2400" dirty="0"/>
          </a:p>
        </p:txBody>
      </p:sp>
      <p:sp>
        <p:nvSpPr>
          <p:cNvPr id="40" name="テキスト ボックス 39">
            <a:extLst>
              <a:ext uri="{FF2B5EF4-FFF2-40B4-BE49-F238E27FC236}">
                <a16:creationId xmlns:a16="http://schemas.microsoft.com/office/drawing/2014/main" id="{DE35CB3F-DB6A-4871-A160-88D9EDF202D6}"/>
              </a:ext>
            </a:extLst>
          </p:cNvPr>
          <p:cNvSpPr txBox="1"/>
          <p:nvPr/>
        </p:nvSpPr>
        <p:spPr>
          <a:xfrm>
            <a:off x="1936689" y="5589240"/>
            <a:ext cx="7318472" cy="646331"/>
          </a:xfrm>
          <a:prstGeom prst="rect">
            <a:avLst/>
          </a:prstGeom>
          <a:noFill/>
        </p:spPr>
        <p:txBody>
          <a:bodyPr wrap="square" rtlCol="0">
            <a:spAutoFit/>
          </a:bodyPr>
          <a:lstStyle/>
          <a:p>
            <a:r>
              <a:rPr kumimoji="1" lang="en-US" altLang="ja-JP" dirty="0"/>
              <a:t>Cooling mechanism : </a:t>
            </a:r>
            <a:r>
              <a:rPr kumimoji="1" lang="en-US" altLang="ja-JP" u="sng" dirty="0">
                <a:solidFill>
                  <a:srgbClr val="FF0000"/>
                </a:solidFill>
              </a:rPr>
              <a:t>Only cooling water in copper</a:t>
            </a:r>
          </a:p>
          <a:p>
            <a:r>
              <a:rPr kumimoji="1" lang="en-US" altLang="ja-JP" dirty="0"/>
              <a:t>No cooling, protection gas :</a:t>
            </a:r>
            <a:r>
              <a:rPr kumimoji="1" lang="ja-JP" altLang="en-US" dirty="0"/>
              <a:t> </a:t>
            </a:r>
            <a:r>
              <a:rPr kumimoji="1" lang="en-US" altLang="ja-JP" u="sng" dirty="0">
                <a:solidFill>
                  <a:srgbClr val="FF0000"/>
                </a:solidFill>
              </a:rPr>
              <a:t>No need to introduce to beam window </a:t>
            </a:r>
            <a:endParaRPr kumimoji="1" lang="ja-JP" altLang="en-US" u="sng" dirty="0">
              <a:solidFill>
                <a:srgbClr val="FF0000"/>
              </a:solidFill>
            </a:endParaRPr>
          </a:p>
        </p:txBody>
      </p:sp>
      <p:sp>
        <p:nvSpPr>
          <p:cNvPr id="2" name="ZoneTexte 1"/>
          <p:cNvSpPr txBox="1"/>
          <p:nvPr/>
        </p:nvSpPr>
        <p:spPr>
          <a:xfrm>
            <a:off x="6152519" y="6309320"/>
            <a:ext cx="1944216" cy="369332"/>
          </a:xfrm>
          <a:prstGeom prst="rect">
            <a:avLst/>
          </a:prstGeom>
          <a:noFill/>
        </p:spPr>
        <p:txBody>
          <a:bodyPr wrap="square" rtlCol="0">
            <a:spAutoFit/>
          </a:bodyPr>
          <a:lstStyle/>
          <a:p>
            <a:r>
              <a:rPr lang="fr-CH" dirty="0" err="1" smtClean="0"/>
              <a:t>Yu</a:t>
            </a:r>
            <a:r>
              <a:rPr lang="fr-CH" dirty="0" smtClean="0"/>
              <a:t> </a:t>
            </a:r>
            <a:r>
              <a:rPr lang="fr-CH" dirty="0" err="1" smtClean="0"/>
              <a:t>Morikawa</a:t>
            </a:r>
            <a:r>
              <a:rPr lang="fr-CH" dirty="0" smtClean="0"/>
              <a:t>-KEK </a:t>
            </a:r>
            <a:endParaRPr lang="en-GB" dirty="0"/>
          </a:p>
        </p:txBody>
      </p:sp>
    </p:spTree>
    <p:extLst>
      <p:ext uri="{BB962C8B-B14F-4D97-AF65-F5344CB8AC3E}">
        <p14:creationId xmlns:p14="http://schemas.microsoft.com/office/powerpoint/2010/main" val="1202675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Tilted</a:t>
            </a:r>
            <a:r>
              <a:rPr lang="fr-CH" dirty="0" smtClean="0"/>
              <a:t> C-Dump</a:t>
            </a:r>
            <a:endParaRPr lang="en-GB" dirty="0"/>
          </a:p>
        </p:txBody>
      </p:sp>
      <p:sp>
        <p:nvSpPr>
          <p:cNvPr id="4" name="Rectangle 3"/>
          <p:cNvSpPr/>
          <p:nvPr/>
        </p:nvSpPr>
        <p:spPr>
          <a:xfrm>
            <a:off x="2822104" y="1700808"/>
            <a:ext cx="5472608" cy="14184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5" name="Rectangle 4"/>
          <p:cNvSpPr/>
          <p:nvPr/>
        </p:nvSpPr>
        <p:spPr>
          <a:xfrm>
            <a:off x="2806140" y="2402029"/>
            <a:ext cx="914400" cy="7252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7" name="Pentagone 6"/>
          <p:cNvSpPr/>
          <p:nvPr/>
        </p:nvSpPr>
        <p:spPr>
          <a:xfrm>
            <a:off x="1547664" y="2410036"/>
            <a:ext cx="1258476" cy="70922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rot="595650">
            <a:off x="2626822" y="3669970"/>
            <a:ext cx="5593893" cy="134426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9" name="Pentagone 8"/>
          <p:cNvSpPr/>
          <p:nvPr/>
        </p:nvSpPr>
        <p:spPr>
          <a:xfrm>
            <a:off x="1547664" y="4585881"/>
            <a:ext cx="1417302" cy="754234"/>
          </a:xfrm>
          <a:prstGeom prst="homePlate">
            <a:avLst>
              <a:gd name="adj" fmla="val 512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rganigramme : Données 29"/>
          <p:cNvSpPr/>
          <p:nvPr/>
        </p:nvSpPr>
        <p:spPr>
          <a:xfrm rot="593597">
            <a:off x="2561967" y="4866995"/>
            <a:ext cx="5494516" cy="148459"/>
          </a:xfrm>
          <a:prstGeom prst="flowChartInputOutp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cxnSp>
        <p:nvCxnSpPr>
          <p:cNvPr id="32" name="Connecteur droit 31"/>
          <p:cNvCxnSpPr/>
          <p:nvPr/>
        </p:nvCxnSpPr>
        <p:spPr>
          <a:xfrm flipV="1">
            <a:off x="2590067" y="5296022"/>
            <a:ext cx="4070165" cy="44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a:off x="3736504" y="3135278"/>
            <a:ext cx="0" cy="1450603"/>
          </a:xfrm>
          <a:prstGeom prst="line">
            <a:avLst/>
          </a:prstGeom>
        </p:spPr>
        <p:style>
          <a:lnRef idx="1">
            <a:schemeClr val="accent1"/>
          </a:lnRef>
          <a:fillRef idx="0">
            <a:schemeClr val="accent1"/>
          </a:fillRef>
          <a:effectRef idx="0">
            <a:schemeClr val="accent1"/>
          </a:effectRef>
          <a:fontRef idx="minor">
            <a:schemeClr val="tx1"/>
          </a:fontRef>
        </p:style>
      </p:cxnSp>
      <p:sp>
        <p:nvSpPr>
          <p:cNvPr id="39" name="ZoneTexte 38"/>
          <p:cNvSpPr txBox="1"/>
          <p:nvPr/>
        </p:nvSpPr>
        <p:spPr>
          <a:xfrm>
            <a:off x="604748" y="2587991"/>
            <a:ext cx="720069" cy="369332"/>
          </a:xfrm>
          <a:prstGeom prst="rect">
            <a:avLst/>
          </a:prstGeom>
          <a:noFill/>
        </p:spPr>
        <p:txBody>
          <a:bodyPr wrap="none" rtlCol="0">
            <a:spAutoFit/>
          </a:bodyPr>
          <a:lstStyle/>
          <a:p>
            <a:r>
              <a:rPr lang="fr-CH" dirty="0" err="1" smtClean="0"/>
              <a:t>Beam</a:t>
            </a:r>
            <a:endParaRPr lang="en-GB" dirty="0"/>
          </a:p>
        </p:txBody>
      </p:sp>
      <p:sp>
        <p:nvSpPr>
          <p:cNvPr id="40" name="ZoneTexte 39"/>
          <p:cNvSpPr txBox="1"/>
          <p:nvPr/>
        </p:nvSpPr>
        <p:spPr>
          <a:xfrm>
            <a:off x="755576" y="4778332"/>
            <a:ext cx="720069" cy="369332"/>
          </a:xfrm>
          <a:prstGeom prst="rect">
            <a:avLst/>
          </a:prstGeom>
          <a:noFill/>
        </p:spPr>
        <p:txBody>
          <a:bodyPr wrap="none" rtlCol="0">
            <a:spAutoFit/>
          </a:bodyPr>
          <a:lstStyle/>
          <a:p>
            <a:r>
              <a:rPr lang="fr-CH" dirty="0" err="1" smtClean="0"/>
              <a:t>Beam</a:t>
            </a:r>
            <a:endParaRPr lang="en-GB" dirty="0"/>
          </a:p>
        </p:txBody>
      </p:sp>
      <p:sp>
        <p:nvSpPr>
          <p:cNvPr id="41" name="ZoneTexte 40"/>
          <p:cNvSpPr txBox="1"/>
          <p:nvPr/>
        </p:nvSpPr>
        <p:spPr>
          <a:xfrm>
            <a:off x="4860032" y="2225370"/>
            <a:ext cx="2111668" cy="369332"/>
          </a:xfrm>
          <a:prstGeom prst="rect">
            <a:avLst/>
          </a:prstGeom>
          <a:noFill/>
        </p:spPr>
        <p:txBody>
          <a:bodyPr wrap="none" rtlCol="0">
            <a:spAutoFit/>
          </a:bodyPr>
          <a:lstStyle/>
          <a:p>
            <a:r>
              <a:rPr lang="fr-CH" dirty="0" smtClean="0"/>
              <a:t>Direct impact, no tilt</a:t>
            </a:r>
            <a:endParaRPr lang="en-GB" dirty="0"/>
          </a:p>
        </p:txBody>
      </p:sp>
      <p:sp>
        <p:nvSpPr>
          <p:cNvPr id="42" name="ZoneTexte 41"/>
          <p:cNvSpPr txBox="1"/>
          <p:nvPr/>
        </p:nvSpPr>
        <p:spPr>
          <a:xfrm>
            <a:off x="5076056" y="4118208"/>
            <a:ext cx="1411669" cy="369332"/>
          </a:xfrm>
          <a:prstGeom prst="rect">
            <a:avLst/>
          </a:prstGeom>
          <a:noFill/>
        </p:spPr>
        <p:txBody>
          <a:bodyPr wrap="none" rtlCol="0">
            <a:spAutoFit/>
          </a:bodyPr>
          <a:lstStyle/>
          <a:p>
            <a:r>
              <a:rPr lang="fr-CH" dirty="0" err="1" smtClean="0"/>
              <a:t>Tilted</a:t>
            </a:r>
            <a:r>
              <a:rPr lang="fr-CH" dirty="0" smtClean="0"/>
              <a:t> impact</a:t>
            </a:r>
            <a:endParaRPr lang="en-GB" dirty="0"/>
          </a:p>
        </p:txBody>
      </p:sp>
      <p:sp>
        <p:nvSpPr>
          <p:cNvPr id="43" name="ZoneTexte 42"/>
          <p:cNvSpPr txBox="1"/>
          <p:nvPr/>
        </p:nvSpPr>
        <p:spPr>
          <a:xfrm>
            <a:off x="3068092" y="1988840"/>
            <a:ext cx="422423" cy="369332"/>
          </a:xfrm>
          <a:prstGeom prst="rect">
            <a:avLst/>
          </a:prstGeom>
          <a:noFill/>
        </p:spPr>
        <p:txBody>
          <a:bodyPr wrap="none" rtlCol="0">
            <a:spAutoFit/>
          </a:bodyPr>
          <a:lstStyle/>
          <a:p>
            <a:r>
              <a:rPr lang="fr-CH" dirty="0" err="1" smtClean="0"/>
              <a:t>Xo</a:t>
            </a:r>
            <a:endParaRPr lang="en-GB" dirty="0"/>
          </a:p>
        </p:txBody>
      </p:sp>
      <p:sp>
        <p:nvSpPr>
          <p:cNvPr id="44" name="ZoneTexte 43"/>
          <p:cNvSpPr txBox="1"/>
          <p:nvPr/>
        </p:nvSpPr>
        <p:spPr>
          <a:xfrm>
            <a:off x="2964966" y="4149080"/>
            <a:ext cx="422423" cy="369332"/>
          </a:xfrm>
          <a:prstGeom prst="rect">
            <a:avLst/>
          </a:prstGeom>
          <a:noFill/>
        </p:spPr>
        <p:txBody>
          <a:bodyPr wrap="none" rtlCol="0">
            <a:spAutoFit/>
          </a:bodyPr>
          <a:lstStyle/>
          <a:p>
            <a:r>
              <a:rPr lang="fr-CH" dirty="0" err="1" smtClean="0"/>
              <a:t>Xo</a:t>
            </a:r>
            <a:endParaRPr lang="en-GB" dirty="0"/>
          </a:p>
        </p:txBody>
      </p:sp>
      <p:sp>
        <p:nvSpPr>
          <p:cNvPr id="45" name="ZoneTexte 44"/>
          <p:cNvSpPr txBox="1"/>
          <p:nvPr/>
        </p:nvSpPr>
        <p:spPr>
          <a:xfrm>
            <a:off x="597925" y="5549832"/>
            <a:ext cx="8078532" cy="646331"/>
          </a:xfrm>
          <a:prstGeom prst="rect">
            <a:avLst/>
          </a:prstGeom>
          <a:noFill/>
        </p:spPr>
        <p:txBody>
          <a:bodyPr wrap="square" rtlCol="0">
            <a:spAutoFit/>
          </a:bodyPr>
          <a:lstStyle/>
          <a:p>
            <a:r>
              <a:rPr lang="fr-CH" dirty="0" smtClean="0"/>
              <a:t>For </a:t>
            </a:r>
            <a:r>
              <a:rPr lang="fr-CH" dirty="0" err="1" smtClean="0"/>
              <a:t>ideal</a:t>
            </a:r>
            <a:r>
              <a:rPr lang="fr-CH" dirty="0" smtClean="0"/>
              <a:t> </a:t>
            </a:r>
            <a:r>
              <a:rPr lang="fr-CH" dirty="0" err="1" smtClean="0"/>
              <a:t>dE</a:t>
            </a:r>
            <a:r>
              <a:rPr lang="fr-CH" dirty="0" smtClean="0"/>
              <a:t>/dx </a:t>
            </a:r>
            <a:r>
              <a:rPr lang="fr-CH" dirty="0" err="1" smtClean="0"/>
              <a:t>energy</a:t>
            </a:r>
            <a:r>
              <a:rPr lang="fr-CH" dirty="0" smtClean="0"/>
              <a:t> </a:t>
            </a:r>
            <a:r>
              <a:rPr lang="fr-CH" dirty="0" err="1" smtClean="0"/>
              <a:t>deposition</a:t>
            </a:r>
            <a:r>
              <a:rPr lang="fr-CH" dirty="0" smtClean="0"/>
              <a:t> : no gain, the </a:t>
            </a:r>
            <a:r>
              <a:rPr lang="fr-CH" dirty="0" err="1" smtClean="0"/>
              <a:t>impacted</a:t>
            </a:r>
            <a:r>
              <a:rPr lang="fr-CH" dirty="0" smtClean="0"/>
              <a:t> volume </a:t>
            </a:r>
            <a:r>
              <a:rPr lang="fr-CH" dirty="0" err="1" smtClean="0"/>
              <a:t>remains</a:t>
            </a:r>
            <a:r>
              <a:rPr lang="fr-CH" dirty="0" smtClean="0"/>
              <a:t> the </a:t>
            </a:r>
            <a:r>
              <a:rPr lang="fr-CH" dirty="0" err="1" smtClean="0"/>
              <a:t>same</a:t>
            </a:r>
            <a:r>
              <a:rPr lang="fr-CH" dirty="0" smtClean="0"/>
              <a:t>. Gain </a:t>
            </a:r>
            <a:r>
              <a:rPr lang="fr-CH" dirty="0" err="1" smtClean="0"/>
              <a:t>only</a:t>
            </a:r>
            <a:r>
              <a:rPr lang="fr-CH" dirty="0" smtClean="0"/>
              <a:t> due to  </a:t>
            </a:r>
            <a:r>
              <a:rPr lang="fr-CH" dirty="0" err="1" smtClean="0"/>
              <a:t>lateral</a:t>
            </a:r>
            <a:r>
              <a:rPr lang="fr-CH" dirty="0" smtClean="0"/>
              <a:t> spread of cascade.  </a:t>
            </a:r>
            <a:endParaRPr lang="en-GB" dirty="0"/>
          </a:p>
        </p:txBody>
      </p:sp>
      <p:sp>
        <p:nvSpPr>
          <p:cNvPr id="10" name="Espace réservé du numéro de diapositive 9"/>
          <p:cNvSpPr>
            <a:spLocks noGrp="1"/>
          </p:cNvSpPr>
          <p:nvPr>
            <p:ph type="sldNum" sz="quarter" idx="12"/>
          </p:nvPr>
        </p:nvSpPr>
        <p:spPr/>
        <p:txBody>
          <a:bodyPr/>
          <a:lstStyle/>
          <a:p>
            <a:fld id="{31B01D2A-108D-4055-860E-FA187FD9BF45}" type="slidenum">
              <a:rPr lang="en-GB" smtClean="0"/>
              <a:t>23</a:t>
            </a:fld>
            <a:endParaRPr lang="en-GB"/>
          </a:p>
        </p:txBody>
      </p:sp>
    </p:spTree>
    <p:extLst>
      <p:ext uri="{BB962C8B-B14F-4D97-AF65-F5344CB8AC3E}">
        <p14:creationId xmlns:p14="http://schemas.microsoft.com/office/powerpoint/2010/main" val="30777363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5">
            <a:extLst>
              <a:ext uri="{FF2B5EF4-FFF2-40B4-BE49-F238E27FC236}">
                <a16:creationId xmlns:a16="http://schemas.microsoft.com/office/drawing/2014/main" id="{167A4F73-10EA-4D45-9227-0479C1F07565}"/>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123728" y="3140968"/>
            <a:ext cx="4138324" cy="2945445"/>
          </a:xfrm>
          <a:prstGeom prst="rect">
            <a:avLst/>
          </a:prstGeom>
        </p:spPr>
      </p:pic>
      <p:sp>
        <p:nvSpPr>
          <p:cNvPr id="6" name="ZoneTexte 5"/>
          <p:cNvSpPr txBox="1"/>
          <p:nvPr/>
        </p:nvSpPr>
        <p:spPr>
          <a:xfrm>
            <a:off x="1114130" y="908720"/>
            <a:ext cx="6534738" cy="369332"/>
          </a:xfrm>
          <a:prstGeom prst="rect">
            <a:avLst/>
          </a:prstGeom>
          <a:noFill/>
        </p:spPr>
        <p:txBody>
          <a:bodyPr wrap="none" rtlCol="0">
            <a:spAutoFit/>
          </a:bodyPr>
          <a:lstStyle/>
          <a:p>
            <a:r>
              <a:rPr lang="fr-CH" dirty="0" smtClean="0"/>
              <a:t>Absorption of Photon </a:t>
            </a:r>
            <a:r>
              <a:rPr lang="fr-CH" dirty="0" err="1" smtClean="0"/>
              <a:t>Beam</a:t>
            </a:r>
            <a:r>
              <a:rPr lang="fr-CH" dirty="0" smtClean="0"/>
              <a:t> in the far (2 km) </a:t>
            </a:r>
            <a:r>
              <a:rPr lang="fr-CH" dirty="0" err="1" smtClean="0"/>
              <a:t>tilted</a:t>
            </a:r>
            <a:r>
              <a:rPr lang="fr-CH" dirty="0" smtClean="0"/>
              <a:t> Graphite </a:t>
            </a:r>
            <a:r>
              <a:rPr lang="fr-CH" dirty="0" err="1" smtClean="0"/>
              <a:t>Beam</a:t>
            </a:r>
            <a:r>
              <a:rPr lang="fr-CH" dirty="0" smtClean="0"/>
              <a:t>.</a:t>
            </a:r>
            <a:endParaRPr lang="en-GB" dirty="0"/>
          </a:p>
        </p:txBody>
      </p:sp>
      <mc:AlternateContent xmlns:mc="http://schemas.openxmlformats.org/markup-compatibility/2006" xmlns:a14="http://schemas.microsoft.com/office/drawing/2010/main">
        <mc:Choice Requires="a14">
          <p:sp>
            <p:nvSpPr>
              <p:cNvPr id="7" name="ZoneTexte 6"/>
              <p:cNvSpPr txBox="1"/>
              <p:nvPr/>
            </p:nvSpPr>
            <p:spPr>
              <a:xfrm>
                <a:off x="1326502" y="1484784"/>
                <a:ext cx="6648924" cy="1477328"/>
              </a:xfrm>
              <a:prstGeom prst="rect">
                <a:avLst/>
              </a:prstGeom>
              <a:noFill/>
            </p:spPr>
            <p:txBody>
              <a:bodyPr wrap="square" rtlCol="0">
                <a:spAutoFit/>
              </a:bodyPr>
              <a:lstStyle/>
              <a:p>
                <a:r>
                  <a:rPr lang="fr-CH" dirty="0" smtClean="0"/>
                  <a:t>PEDD = 83 J/cm^3, </a:t>
                </a:r>
                <a14:m>
                  <m:oMath xmlns:m="http://schemas.openxmlformats.org/officeDocument/2006/math">
                    <m:r>
                      <a:rPr lang="fr-CH" i="1" smtClean="0">
                        <a:latin typeface="Cambria Math"/>
                        <a:ea typeface="Cambria Math"/>
                      </a:rPr>
                      <m:t>∆</m:t>
                    </m:r>
                    <m:r>
                      <a:rPr lang="fr-CH" b="0" i="1" smtClean="0">
                        <a:latin typeface="Cambria Math"/>
                        <a:ea typeface="Cambria Math"/>
                      </a:rPr>
                      <m:t>𝑇</m:t>
                    </m:r>
                    <m:r>
                      <a:rPr lang="fr-CH" b="0" i="1" smtClean="0">
                        <a:latin typeface="Cambria Math"/>
                        <a:ea typeface="Cambria Math"/>
                      </a:rPr>
                      <m:t>=70 </m:t>
                    </m:r>
                    <m:sSup>
                      <m:sSupPr>
                        <m:ctrlPr>
                          <a:rPr lang="fr-CH" b="0" i="1" smtClean="0">
                            <a:latin typeface="Cambria Math" panose="02040503050406030204" pitchFamily="18" charset="0"/>
                            <a:ea typeface="Cambria Math"/>
                          </a:rPr>
                        </m:ctrlPr>
                      </m:sSupPr>
                      <m:e>
                        <m:r>
                          <a:rPr lang="fr-CH" b="0" i="1" smtClean="0">
                            <a:latin typeface="Cambria Math"/>
                            <a:ea typeface="Cambria Math"/>
                          </a:rPr>
                          <m:t>𝐶</m:t>
                        </m:r>
                      </m:e>
                      <m:sup>
                        <m:r>
                          <a:rPr lang="fr-CH" b="0" i="1" smtClean="0">
                            <a:latin typeface="Cambria Math"/>
                            <a:ea typeface="Cambria Math"/>
                          </a:rPr>
                          <m:t>0</m:t>
                        </m:r>
                      </m:sup>
                    </m:sSup>
                  </m:oMath>
                </a14:m>
                <a:r>
                  <a:rPr lang="en-GB" dirty="0" smtClean="0"/>
                  <a:t>. “Hot zone” at  average temperature of 600-1000 </a:t>
                </a:r>
                <a:r>
                  <a:rPr lang="en-GB" dirty="0" err="1" smtClean="0"/>
                  <a:t>oC</a:t>
                </a:r>
                <a:r>
                  <a:rPr lang="en-GB" dirty="0" smtClean="0"/>
                  <a:t> (depending on </a:t>
                </a:r>
                <a14:m>
                  <m:oMath xmlns:m="http://schemas.openxmlformats.org/officeDocument/2006/math">
                    <m:r>
                      <m:rPr>
                        <m:sty m:val="p"/>
                      </m:rPr>
                      <a:rPr lang="el-GR" i="1" smtClean="0">
                        <a:latin typeface="Cambria Math"/>
                      </a:rPr>
                      <m:t>λ</m:t>
                    </m:r>
                  </m:oMath>
                </a14:m>
                <a:r>
                  <a:rPr lang="en-GB" dirty="0" smtClean="0"/>
                  <a:t> ) extends over a lateral depth of some 5 mm and over a length of about 2 m. Lifetime of the Graphite along the inner free surface and along  the brazed Graphite/Cu-cooler interface still to be validated.</a:t>
                </a:r>
                <a:endParaRPr lang="en-GB" dirty="0"/>
              </a:p>
            </p:txBody>
          </p:sp>
        </mc:Choice>
        <mc:Fallback xmlns="">
          <p:sp>
            <p:nvSpPr>
              <p:cNvPr id="7" name="ZoneTexte 6"/>
              <p:cNvSpPr txBox="1">
                <a:spLocks noRot="1" noChangeAspect="1" noMove="1" noResize="1" noEditPoints="1" noAdjustHandles="1" noChangeArrowheads="1" noChangeShapeType="1" noTextEdit="1"/>
              </p:cNvSpPr>
              <p:nvPr/>
            </p:nvSpPr>
            <p:spPr>
              <a:xfrm>
                <a:off x="1326502" y="1484784"/>
                <a:ext cx="6648924" cy="1477328"/>
              </a:xfrm>
              <a:prstGeom prst="rect">
                <a:avLst/>
              </a:prstGeom>
              <a:blipFill rotWithShape="1">
                <a:blip r:embed="rId4"/>
                <a:stretch>
                  <a:fillRect l="-826" t="-2066" b="-5785"/>
                </a:stretch>
              </a:blipFill>
            </p:spPr>
            <p:txBody>
              <a:bodyPr/>
              <a:lstStyle/>
              <a:p>
                <a:r>
                  <a:rPr lang="en-GB">
                    <a:noFill/>
                  </a:rPr>
                  <a:t> </a:t>
                </a:r>
              </a:p>
            </p:txBody>
          </p:sp>
        </mc:Fallback>
      </mc:AlternateContent>
      <p:cxnSp>
        <p:nvCxnSpPr>
          <p:cNvPr id="9" name="Connecteur droit avec flèche 8"/>
          <p:cNvCxnSpPr/>
          <p:nvPr/>
        </p:nvCxnSpPr>
        <p:spPr>
          <a:xfrm>
            <a:off x="3419872" y="5085184"/>
            <a:ext cx="2016224"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2" name="ZoneTexte 11"/>
          <p:cNvSpPr txBox="1"/>
          <p:nvPr/>
        </p:nvSpPr>
        <p:spPr>
          <a:xfrm>
            <a:off x="4112034" y="4715852"/>
            <a:ext cx="538930" cy="369332"/>
          </a:xfrm>
          <a:prstGeom prst="rect">
            <a:avLst/>
          </a:prstGeom>
          <a:noFill/>
        </p:spPr>
        <p:txBody>
          <a:bodyPr wrap="none" rtlCol="0">
            <a:spAutoFit/>
          </a:bodyPr>
          <a:lstStyle/>
          <a:p>
            <a:r>
              <a:rPr lang="fr-CH" dirty="0" smtClean="0"/>
              <a:t>2 m</a:t>
            </a:r>
            <a:endParaRPr lang="en-GB" dirty="0"/>
          </a:p>
        </p:txBody>
      </p:sp>
      <p:sp>
        <p:nvSpPr>
          <p:cNvPr id="4" name="ZoneTexte 3"/>
          <p:cNvSpPr txBox="1"/>
          <p:nvPr/>
        </p:nvSpPr>
        <p:spPr>
          <a:xfrm>
            <a:off x="6262053" y="3710644"/>
            <a:ext cx="2630428" cy="1200329"/>
          </a:xfrm>
          <a:prstGeom prst="rect">
            <a:avLst/>
          </a:prstGeom>
          <a:noFill/>
        </p:spPr>
        <p:txBody>
          <a:bodyPr wrap="square" rtlCol="0">
            <a:spAutoFit/>
          </a:bodyPr>
          <a:lstStyle/>
          <a:p>
            <a:r>
              <a:rPr lang="fr-CH" dirty="0" smtClean="0"/>
              <a:t>PEDD </a:t>
            </a:r>
            <a:r>
              <a:rPr lang="fr-CH" dirty="0" err="1" smtClean="0"/>
              <a:t>with</a:t>
            </a:r>
            <a:r>
              <a:rPr lang="fr-CH" dirty="0" smtClean="0"/>
              <a:t> </a:t>
            </a:r>
            <a:r>
              <a:rPr lang="fr-CH" dirty="0" err="1" smtClean="0"/>
              <a:t>tilted</a:t>
            </a:r>
            <a:r>
              <a:rPr lang="fr-CH" dirty="0" smtClean="0"/>
              <a:t> Dump </a:t>
            </a:r>
            <a:r>
              <a:rPr lang="fr-CH" dirty="0" err="1" smtClean="0"/>
              <a:t>is</a:t>
            </a:r>
            <a:r>
              <a:rPr lang="fr-CH" dirty="0" smtClean="0"/>
              <a:t> </a:t>
            </a:r>
            <a:r>
              <a:rPr lang="fr-CH" dirty="0" err="1" smtClean="0"/>
              <a:t>reduced</a:t>
            </a:r>
            <a:r>
              <a:rPr lang="fr-CH" dirty="0" smtClean="0"/>
              <a:t> by a factor </a:t>
            </a:r>
          </a:p>
          <a:p>
            <a:r>
              <a:rPr lang="fr-CH" dirty="0" smtClean="0"/>
              <a:t>2.-2.5 as </a:t>
            </a:r>
            <a:r>
              <a:rPr lang="fr-CH" dirty="0" err="1" smtClean="0"/>
              <a:t>compared</a:t>
            </a:r>
            <a:r>
              <a:rPr lang="fr-CH" dirty="0" smtClean="0"/>
              <a:t> to direct impact </a:t>
            </a:r>
            <a:endParaRPr lang="en-GB" dirty="0"/>
          </a:p>
        </p:txBody>
      </p:sp>
      <p:sp>
        <p:nvSpPr>
          <p:cNvPr id="5" name="ZoneTexte 4"/>
          <p:cNvSpPr txBox="1"/>
          <p:nvPr/>
        </p:nvSpPr>
        <p:spPr>
          <a:xfrm>
            <a:off x="6948264" y="5949280"/>
            <a:ext cx="1924438" cy="369332"/>
          </a:xfrm>
          <a:prstGeom prst="rect">
            <a:avLst/>
          </a:prstGeom>
          <a:noFill/>
        </p:spPr>
        <p:txBody>
          <a:bodyPr wrap="none" rtlCol="0">
            <a:spAutoFit/>
          </a:bodyPr>
          <a:lstStyle/>
          <a:p>
            <a:r>
              <a:rPr lang="en-GB" dirty="0" smtClean="0"/>
              <a:t>Yu </a:t>
            </a:r>
            <a:r>
              <a:rPr lang="en-GB" dirty="0" err="1" smtClean="0"/>
              <a:t>Morikawa</a:t>
            </a:r>
            <a:r>
              <a:rPr lang="en-GB" dirty="0" smtClean="0"/>
              <a:t>-KEK  </a:t>
            </a:r>
            <a:endParaRPr lang="en-GB" dirty="0"/>
          </a:p>
        </p:txBody>
      </p:sp>
      <p:sp>
        <p:nvSpPr>
          <p:cNvPr id="10" name="Espace réservé du numéro de diapositive 9"/>
          <p:cNvSpPr>
            <a:spLocks noGrp="1"/>
          </p:cNvSpPr>
          <p:nvPr>
            <p:ph type="sldNum" sz="quarter" idx="12"/>
          </p:nvPr>
        </p:nvSpPr>
        <p:spPr/>
        <p:txBody>
          <a:bodyPr/>
          <a:lstStyle/>
          <a:p>
            <a:fld id="{31B01D2A-108D-4055-860E-FA187FD9BF45}" type="slidenum">
              <a:rPr lang="en-GB" smtClean="0"/>
              <a:t>24</a:t>
            </a:fld>
            <a:endParaRPr lang="en-GB"/>
          </a:p>
        </p:txBody>
      </p:sp>
    </p:spTree>
    <p:extLst>
      <p:ext uri="{BB962C8B-B14F-4D97-AF65-F5344CB8AC3E}">
        <p14:creationId xmlns:p14="http://schemas.microsoft.com/office/powerpoint/2010/main" val="3558123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8FCE4BF-61AD-4375-B4E8-215094122BCF}" type="slidenum">
              <a:rPr kumimoji="1" lang="ja-JP" altLang="en-US" smtClean="0"/>
              <a:t>25</a:t>
            </a:fld>
            <a:endParaRPr kumimoji="1" lang="ja-JP" altLang="en-US"/>
          </a:p>
        </p:txBody>
      </p:sp>
      <p:pic>
        <p:nvPicPr>
          <p:cNvPr id="14" name="図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5647" y="254480"/>
            <a:ext cx="1129516" cy="739833"/>
          </a:xfrm>
          <a:prstGeom prst="rect">
            <a:avLst/>
          </a:prstGeom>
        </p:spPr>
      </p:pic>
      <p:sp>
        <p:nvSpPr>
          <p:cNvPr id="8" name="テキスト ボックス 7"/>
          <p:cNvSpPr txBox="1"/>
          <p:nvPr/>
        </p:nvSpPr>
        <p:spPr>
          <a:xfrm>
            <a:off x="85725" y="1258964"/>
            <a:ext cx="9120620" cy="784830"/>
          </a:xfrm>
          <a:prstGeom prst="rect">
            <a:avLst/>
          </a:prstGeom>
          <a:noFill/>
        </p:spPr>
        <p:txBody>
          <a:bodyPr wrap="square" rtlCol="0">
            <a:spAutoFit/>
          </a:bodyPr>
          <a:lstStyle/>
          <a:p>
            <a:pPr>
              <a:lnSpc>
                <a:spcPct val="150000"/>
              </a:lnSpc>
            </a:pPr>
            <a:r>
              <a:rPr lang="en-US" altLang="ja-JP" b="1" dirty="0">
                <a:solidFill>
                  <a:schemeClr val="accent1">
                    <a:lumMod val="50000"/>
                  </a:schemeClr>
                </a:solidFill>
                <a:cs typeface="Arial" panose="020B0604020202020204" pitchFamily="34" charset="0"/>
              </a:rPr>
              <a:t>【Total Deformation】</a:t>
            </a:r>
          </a:p>
          <a:p>
            <a:r>
              <a:rPr lang="en-US" altLang="ja-JP" b="1" dirty="0">
                <a:cs typeface="Arial" panose="020B0604020202020204" pitchFamily="34" charset="0"/>
              </a:rPr>
              <a:t>   Deformation by thermal expansion. (not including the self-weight)</a:t>
            </a:r>
          </a:p>
        </p:txBody>
      </p:sp>
      <p:sp>
        <p:nvSpPr>
          <p:cNvPr id="11" name="テキスト ボックス 10">
            <a:extLst>
              <a:ext uri="{FF2B5EF4-FFF2-40B4-BE49-F238E27FC236}">
                <a16:creationId xmlns:a16="http://schemas.microsoft.com/office/drawing/2014/main" id="{9B10C456-6921-4944-9AB0-FA54AA8BE5CA}"/>
              </a:ext>
            </a:extLst>
          </p:cNvPr>
          <p:cNvSpPr txBox="1"/>
          <p:nvPr/>
        </p:nvSpPr>
        <p:spPr>
          <a:xfrm>
            <a:off x="431367" y="360920"/>
            <a:ext cx="8138160" cy="523220"/>
          </a:xfrm>
          <a:prstGeom prst="rect">
            <a:avLst/>
          </a:prstGeom>
          <a:noFill/>
        </p:spPr>
        <p:txBody>
          <a:bodyPr wrap="square" rtlCol="0">
            <a:spAutoFit/>
          </a:bodyPr>
          <a:lstStyle/>
          <a:p>
            <a:pPr algn="ctr"/>
            <a:r>
              <a:rPr lang="en-US" altLang="ja-JP" sz="2800" b="1" dirty="0" smtClean="0">
                <a:solidFill>
                  <a:srgbClr val="002060"/>
                </a:solidFill>
              </a:rPr>
              <a:t>Deformation, Stress, Cooling to be studied. </a:t>
            </a:r>
            <a:endParaRPr lang="ja-JP" altLang="en-US" sz="2800" b="1" dirty="0">
              <a:solidFill>
                <a:srgbClr val="002060"/>
              </a:solidFill>
            </a:endParaRPr>
          </a:p>
        </p:txBody>
      </p:sp>
      <p:pic>
        <p:nvPicPr>
          <p:cNvPr id="7" name="図 6">
            <a:extLst>
              <a:ext uri="{FF2B5EF4-FFF2-40B4-BE49-F238E27FC236}">
                <a16:creationId xmlns:a16="http://schemas.microsoft.com/office/drawing/2014/main" id="{11107F09-F676-47C6-A118-187ABCF3C4A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312" y="2147265"/>
            <a:ext cx="8829445" cy="3311042"/>
          </a:xfrm>
          <a:prstGeom prst="rect">
            <a:avLst/>
          </a:prstGeom>
        </p:spPr>
      </p:pic>
      <p:sp>
        <p:nvSpPr>
          <p:cNvPr id="2" name="正方形/長方形 1">
            <a:extLst>
              <a:ext uri="{FF2B5EF4-FFF2-40B4-BE49-F238E27FC236}">
                <a16:creationId xmlns:a16="http://schemas.microsoft.com/office/drawing/2014/main" id="{BFCD446C-C40F-47D0-AD9E-35A7C1386B36}"/>
              </a:ext>
            </a:extLst>
          </p:cNvPr>
          <p:cNvSpPr/>
          <p:nvPr/>
        </p:nvSpPr>
        <p:spPr>
          <a:xfrm>
            <a:off x="928024" y="5820216"/>
            <a:ext cx="7833204" cy="369332"/>
          </a:xfrm>
          <a:prstGeom prst="rect">
            <a:avLst/>
          </a:prstGeom>
        </p:spPr>
        <p:txBody>
          <a:bodyPr wrap="square">
            <a:spAutoFit/>
          </a:bodyPr>
          <a:lstStyle/>
          <a:p>
            <a:r>
              <a:rPr lang="en-US" altLang="ja-JP" b="1" dirty="0">
                <a:cs typeface="Arial" panose="020B0604020202020204" pitchFamily="34" charset="0"/>
              </a:rPr>
              <a:t>Main plate is expanded and main plate is arched </a:t>
            </a:r>
            <a:r>
              <a:rPr lang="en-US" altLang="ja-JP" b="1" dirty="0">
                <a:solidFill>
                  <a:srgbClr val="FF0000"/>
                </a:solidFill>
                <a:cs typeface="Arial" panose="020B0604020202020204" pitchFamily="34" charset="0"/>
              </a:rPr>
              <a:t>3.4mm</a:t>
            </a:r>
            <a:r>
              <a:rPr lang="en-US" altLang="ja-JP" b="1" dirty="0">
                <a:cs typeface="Arial" panose="020B0604020202020204" pitchFamily="34" charset="0"/>
              </a:rPr>
              <a:t> in the surface direction</a:t>
            </a:r>
            <a:endParaRPr lang="ja-JP" altLang="en-US" dirty="0"/>
          </a:p>
        </p:txBody>
      </p:sp>
      <p:sp>
        <p:nvSpPr>
          <p:cNvPr id="3" name="ZoneTexte 2"/>
          <p:cNvSpPr txBox="1"/>
          <p:nvPr/>
        </p:nvSpPr>
        <p:spPr>
          <a:xfrm>
            <a:off x="6516216" y="6309455"/>
            <a:ext cx="1818639" cy="369332"/>
          </a:xfrm>
          <a:prstGeom prst="rect">
            <a:avLst/>
          </a:prstGeom>
          <a:noFill/>
        </p:spPr>
        <p:txBody>
          <a:bodyPr wrap="none" rtlCol="0">
            <a:spAutoFit/>
          </a:bodyPr>
          <a:lstStyle/>
          <a:p>
            <a:r>
              <a:rPr lang="fr-CH" dirty="0" err="1" smtClean="0"/>
              <a:t>Yu</a:t>
            </a:r>
            <a:r>
              <a:rPr lang="fr-CH" dirty="0" smtClean="0"/>
              <a:t> </a:t>
            </a:r>
            <a:r>
              <a:rPr lang="fr-CH" dirty="0" err="1" smtClean="0"/>
              <a:t>Morikawa</a:t>
            </a:r>
            <a:r>
              <a:rPr lang="fr-CH" dirty="0" smtClean="0"/>
              <a:t>-KEK</a:t>
            </a:r>
            <a:endParaRPr lang="en-GB" dirty="0"/>
          </a:p>
        </p:txBody>
      </p:sp>
    </p:spTree>
    <p:extLst>
      <p:ext uri="{BB962C8B-B14F-4D97-AF65-F5344CB8AC3E}">
        <p14:creationId xmlns:p14="http://schemas.microsoft.com/office/powerpoint/2010/main" val="2425923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H" dirty="0" smtClean="0"/>
              <a:t>Water Dump for the Photon </a:t>
            </a:r>
            <a:r>
              <a:rPr lang="fr-CH" dirty="0" err="1" smtClean="0"/>
              <a:t>Beam</a:t>
            </a:r>
            <a:endParaRPr lang="en-GB" dirty="0"/>
          </a:p>
        </p:txBody>
      </p:sp>
      <p:sp>
        <p:nvSpPr>
          <p:cNvPr id="3" name="Espace réservé du contenu 2"/>
          <p:cNvSpPr>
            <a:spLocks noGrp="1"/>
          </p:cNvSpPr>
          <p:nvPr>
            <p:ph idx="1"/>
          </p:nvPr>
        </p:nvSpPr>
        <p:spPr/>
        <p:txBody>
          <a:bodyPr/>
          <a:lstStyle/>
          <a:p>
            <a:r>
              <a:rPr lang="fr-CH" dirty="0" err="1" smtClean="0"/>
              <a:t>Create</a:t>
            </a:r>
            <a:r>
              <a:rPr lang="fr-CH" dirty="0" smtClean="0"/>
              <a:t> a vertical water flow (</a:t>
            </a:r>
            <a:r>
              <a:rPr lang="fr-CH" dirty="0" err="1" smtClean="0"/>
              <a:t>Waterfall</a:t>
            </a:r>
            <a:r>
              <a:rPr lang="fr-CH" dirty="0" smtClean="0"/>
              <a:t>) in a tank.</a:t>
            </a:r>
          </a:p>
          <a:p>
            <a:r>
              <a:rPr lang="fr-CH" dirty="0" err="1" smtClean="0"/>
              <a:t>With</a:t>
            </a:r>
            <a:r>
              <a:rPr lang="fr-CH" dirty="0" smtClean="0"/>
              <a:t> a water </a:t>
            </a:r>
            <a:r>
              <a:rPr lang="fr-CH" dirty="0" err="1" smtClean="0"/>
              <a:t>velocity</a:t>
            </a:r>
            <a:r>
              <a:rPr lang="fr-CH" dirty="0" smtClean="0"/>
              <a:t> of 5 cm </a:t>
            </a:r>
            <a:r>
              <a:rPr lang="fr-CH" dirty="0" err="1" smtClean="0"/>
              <a:t>between</a:t>
            </a:r>
            <a:r>
              <a:rPr lang="fr-CH" dirty="0" smtClean="0"/>
              <a:t> </a:t>
            </a:r>
            <a:r>
              <a:rPr lang="fr-CH" dirty="0" err="1" smtClean="0"/>
              <a:t>beam</a:t>
            </a:r>
            <a:r>
              <a:rPr lang="fr-CH" dirty="0" smtClean="0"/>
              <a:t> pulses at 200 ms, i.e.  0.25 m/s </a:t>
            </a:r>
            <a:r>
              <a:rPr lang="fr-CH" dirty="0" err="1" smtClean="0"/>
              <a:t>is</a:t>
            </a:r>
            <a:r>
              <a:rPr lang="fr-CH" dirty="0" smtClean="0"/>
              <a:t> trivial.</a:t>
            </a:r>
          </a:p>
          <a:p>
            <a:r>
              <a:rPr lang="fr-CH" dirty="0" smtClean="0"/>
              <a:t>If the water survives one single pulse, the water </a:t>
            </a:r>
            <a:r>
              <a:rPr lang="fr-CH" dirty="0" err="1" smtClean="0"/>
              <a:t>will</a:t>
            </a:r>
            <a:r>
              <a:rPr lang="fr-CH" dirty="0" smtClean="0"/>
              <a:t> live </a:t>
            </a:r>
            <a:r>
              <a:rPr lang="fr-CH" dirty="0" err="1" smtClean="0"/>
              <a:t>eternally</a:t>
            </a:r>
            <a:r>
              <a:rPr lang="fr-CH" dirty="0" smtClean="0"/>
              <a:t>?</a:t>
            </a:r>
          </a:p>
          <a:p>
            <a:r>
              <a:rPr lang="fr-CH" dirty="0" smtClean="0"/>
              <a:t>But one </a:t>
            </a:r>
            <a:r>
              <a:rPr lang="fr-CH" dirty="0" err="1" smtClean="0"/>
              <a:t>needs</a:t>
            </a:r>
            <a:r>
              <a:rPr lang="fr-CH" dirty="0" smtClean="0"/>
              <a:t> a vacuum </a:t>
            </a:r>
            <a:r>
              <a:rPr lang="fr-CH" dirty="0" err="1" smtClean="0"/>
              <a:t>window</a:t>
            </a:r>
            <a:r>
              <a:rPr lang="fr-CH" dirty="0" smtClean="0"/>
              <a:t>.  </a:t>
            </a:r>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26</a:t>
            </a:fld>
            <a:endParaRPr lang="en-GB"/>
          </a:p>
        </p:txBody>
      </p:sp>
    </p:spTree>
    <p:extLst>
      <p:ext uri="{BB962C8B-B14F-4D97-AF65-F5344CB8AC3E}">
        <p14:creationId xmlns:p14="http://schemas.microsoft.com/office/powerpoint/2010/main" val="1832857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H" dirty="0" smtClean="0"/>
              <a:t>Water Dump </a:t>
            </a:r>
            <a:r>
              <a:rPr lang="fr-CH" dirty="0" err="1" smtClean="0"/>
              <a:t>placed</a:t>
            </a:r>
            <a:r>
              <a:rPr lang="fr-CH" dirty="0" smtClean="0"/>
              <a:t> at 48 m: </a:t>
            </a:r>
            <a:r>
              <a:rPr lang="fr-CH" dirty="0" err="1" smtClean="0"/>
              <a:t>boiling</a:t>
            </a:r>
            <a:r>
              <a:rPr lang="fr-CH" dirty="0" smtClean="0"/>
              <a:t>. </a:t>
            </a:r>
            <a:endParaRPr lang="en-GB"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4409" y="1526058"/>
            <a:ext cx="4535256"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ZoneTexte 2"/>
          <p:cNvSpPr txBox="1"/>
          <p:nvPr/>
        </p:nvSpPr>
        <p:spPr>
          <a:xfrm>
            <a:off x="7099112" y="4005064"/>
            <a:ext cx="1908212" cy="1477328"/>
          </a:xfrm>
          <a:prstGeom prst="rect">
            <a:avLst/>
          </a:prstGeom>
          <a:noFill/>
        </p:spPr>
        <p:txBody>
          <a:bodyPr wrap="square" rtlCol="0">
            <a:spAutoFit/>
          </a:bodyPr>
          <a:lstStyle/>
          <a:p>
            <a:r>
              <a:rPr lang="fr-CH" dirty="0" err="1" smtClean="0"/>
              <a:t>With</a:t>
            </a:r>
            <a:r>
              <a:rPr lang="fr-CH" dirty="0" smtClean="0"/>
              <a:t> a </a:t>
            </a:r>
            <a:r>
              <a:rPr lang="fr-CH" dirty="0" err="1" smtClean="0"/>
              <a:t>pre-load</a:t>
            </a:r>
            <a:r>
              <a:rPr lang="fr-CH" dirty="0" smtClean="0"/>
              <a:t> of </a:t>
            </a:r>
            <a:r>
              <a:rPr lang="fr-CH" dirty="0" err="1" smtClean="0"/>
              <a:t>above</a:t>
            </a:r>
            <a:r>
              <a:rPr lang="fr-CH" dirty="0" smtClean="0"/>
              <a:t> 10 bar, </a:t>
            </a:r>
            <a:r>
              <a:rPr lang="fr-CH" dirty="0" err="1" smtClean="0"/>
              <a:t>boiling</a:t>
            </a:r>
            <a:r>
              <a:rPr lang="fr-CH" dirty="0" smtClean="0"/>
              <a:t> of water at 200 </a:t>
            </a:r>
            <a:r>
              <a:rPr lang="fr-CH" dirty="0" err="1" smtClean="0"/>
              <a:t>oC</a:t>
            </a:r>
            <a:r>
              <a:rPr lang="fr-CH" dirty="0" smtClean="0"/>
              <a:t> </a:t>
            </a:r>
            <a:r>
              <a:rPr lang="fr-CH" dirty="0" err="1" smtClean="0"/>
              <a:t>can</a:t>
            </a:r>
            <a:r>
              <a:rPr lang="fr-CH" dirty="0" smtClean="0"/>
              <a:t> </a:t>
            </a:r>
            <a:r>
              <a:rPr lang="fr-CH" dirty="0" err="1" smtClean="0"/>
              <a:t>be</a:t>
            </a:r>
            <a:r>
              <a:rPr lang="fr-CH" dirty="0" smtClean="0"/>
              <a:t> </a:t>
            </a:r>
            <a:r>
              <a:rPr lang="fr-CH" dirty="0" err="1" smtClean="0"/>
              <a:t>prevented</a:t>
            </a:r>
            <a:r>
              <a:rPr lang="fr-CH" dirty="0" smtClean="0"/>
              <a:t>.</a:t>
            </a:r>
            <a:endParaRPr lang="en-GB" dirty="0"/>
          </a:p>
        </p:txBody>
      </p:sp>
      <p:cxnSp>
        <p:nvCxnSpPr>
          <p:cNvPr id="5" name="Connecteur droit avec flèche 4"/>
          <p:cNvCxnSpPr/>
          <p:nvPr/>
        </p:nvCxnSpPr>
        <p:spPr>
          <a:xfrm>
            <a:off x="2915816" y="5229200"/>
            <a:ext cx="3897560"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1" name="ZoneTexte 10"/>
          <p:cNvSpPr txBox="1"/>
          <p:nvPr/>
        </p:nvSpPr>
        <p:spPr>
          <a:xfrm>
            <a:off x="6962437" y="2719953"/>
            <a:ext cx="2181563" cy="646331"/>
          </a:xfrm>
          <a:prstGeom prst="rect">
            <a:avLst/>
          </a:prstGeom>
          <a:noFill/>
        </p:spPr>
        <p:txBody>
          <a:bodyPr wrap="square" rtlCol="0">
            <a:spAutoFit/>
          </a:bodyPr>
          <a:lstStyle/>
          <a:p>
            <a:r>
              <a:rPr lang="fr-CH" dirty="0" smtClean="0"/>
              <a:t>Zone of </a:t>
            </a:r>
            <a:r>
              <a:rPr lang="fr-CH" dirty="0" err="1" smtClean="0"/>
              <a:t>Boiling</a:t>
            </a:r>
            <a:r>
              <a:rPr lang="fr-CH" dirty="0" smtClean="0"/>
              <a:t> </a:t>
            </a:r>
            <a:r>
              <a:rPr lang="fr-CH" dirty="0" err="1" smtClean="0"/>
              <a:t>above</a:t>
            </a:r>
            <a:r>
              <a:rPr lang="fr-CH" dirty="0" smtClean="0"/>
              <a:t> 340 J/g</a:t>
            </a:r>
            <a:endParaRPr lang="en-GB" dirty="0"/>
          </a:p>
        </p:txBody>
      </p:sp>
      <p:cxnSp>
        <p:nvCxnSpPr>
          <p:cNvPr id="16" name="Connecteur droit avec flèche 15"/>
          <p:cNvCxnSpPr/>
          <p:nvPr/>
        </p:nvCxnSpPr>
        <p:spPr>
          <a:xfrm flipH="1">
            <a:off x="5796136" y="3366284"/>
            <a:ext cx="1926559" cy="179090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 name="ZoneTexte 3"/>
          <p:cNvSpPr txBox="1"/>
          <p:nvPr/>
        </p:nvSpPr>
        <p:spPr>
          <a:xfrm>
            <a:off x="6516216" y="6250106"/>
            <a:ext cx="1818639" cy="369332"/>
          </a:xfrm>
          <a:prstGeom prst="rect">
            <a:avLst/>
          </a:prstGeom>
          <a:noFill/>
        </p:spPr>
        <p:txBody>
          <a:bodyPr wrap="none" rtlCol="0">
            <a:spAutoFit/>
          </a:bodyPr>
          <a:lstStyle/>
          <a:p>
            <a:r>
              <a:rPr lang="fr-CH" dirty="0" err="1" smtClean="0"/>
              <a:t>Yu</a:t>
            </a:r>
            <a:r>
              <a:rPr lang="fr-CH" dirty="0" smtClean="0"/>
              <a:t> </a:t>
            </a:r>
            <a:r>
              <a:rPr lang="fr-CH" dirty="0" err="1" smtClean="0"/>
              <a:t>Morikawa</a:t>
            </a:r>
            <a:r>
              <a:rPr lang="fr-CH" dirty="0" smtClean="0"/>
              <a:t>-KEK</a:t>
            </a:r>
            <a:endParaRPr lang="en-GB" dirty="0"/>
          </a:p>
        </p:txBody>
      </p:sp>
      <mc:AlternateContent xmlns:mc="http://schemas.openxmlformats.org/markup-compatibility/2006" xmlns:a14="http://schemas.microsoft.com/office/drawing/2010/main">
        <mc:Choice Requires="a14">
          <p:sp>
            <p:nvSpPr>
              <p:cNvPr id="6" name="ZoneTexte 5"/>
              <p:cNvSpPr txBox="1"/>
              <p:nvPr/>
            </p:nvSpPr>
            <p:spPr>
              <a:xfrm>
                <a:off x="824462" y="1798859"/>
                <a:ext cx="1299266" cy="369332"/>
              </a:xfrm>
              <a:prstGeom prst="rect">
                <a:avLst/>
              </a:prstGeom>
              <a:noFill/>
            </p:spPr>
            <p:txBody>
              <a:bodyPr wrap="none" rtlCol="0">
                <a:spAutoFit/>
              </a:bodyPr>
              <a:lstStyle/>
              <a:p>
                <a:r>
                  <a:rPr lang="el-GR" dirty="0" smtClean="0"/>
                  <a:t>Δ</a:t>
                </a:r>
                <a:r>
                  <a:rPr lang="en-GB" dirty="0" smtClean="0"/>
                  <a:t>T</a:t>
                </a:r>
                <a14:m>
                  <m:oMath xmlns:m="http://schemas.openxmlformats.org/officeDocument/2006/math">
                    <m:r>
                      <a:rPr lang="en-GB" i="1" smtClean="0">
                        <a:latin typeface="Cambria Math"/>
                        <a:ea typeface="Cambria Math"/>
                      </a:rPr>
                      <m:t>~</m:t>
                    </m:r>
                    <m:r>
                      <a:rPr lang="en-GB" b="0" i="1" smtClean="0">
                        <a:latin typeface="Cambria Math"/>
                        <a:ea typeface="Cambria Math"/>
                      </a:rPr>
                      <m:t>200 </m:t>
                    </m:r>
                    <m:r>
                      <a:rPr lang="en-GB" b="0" i="1" smtClean="0">
                        <a:latin typeface="Cambria Math"/>
                        <a:ea typeface="Cambria Math"/>
                      </a:rPr>
                      <m:t>𝑜𝐶</m:t>
                    </m:r>
                  </m:oMath>
                </a14:m>
                <a:endParaRPr lang="en-GB" dirty="0"/>
              </a:p>
            </p:txBody>
          </p:sp>
        </mc:Choice>
        <mc:Fallback xmlns="">
          <p:sp>
            <p:nvSpPr>
              <p:cNvPr id="6" name="ZoneTexte 5"/>
              <p:cNvSpPr txBox="1">
                <a:spLocks noRot="1" noChangeAspect="1" noMove="1" noResize="1" noEditPoints="1" noAdjustHandles="1" noChangeArrowheads="1" noChangeShapeType="1" noTextEdit="1"/>
              </p:cNvSpPr>
              <p:nvPr/>
            </p:nvSpPr>
            <p:spPr>
              <a:xfrm>
                <a:off x="824462" y="1798859"/>
                <a:ext cx="1299266" cy="369332"/>
              </a:xfrm>
              <a:prstGeom prst="rect">
                <a:avLst/>
              </a:prstGeom>
              <a:blipFill rotWithShape="1">
                <a:blip r:embed="rId3"/>
                <a:stretch>
                  <a:fillRect l="-3756" t="-8197" b="-24590"/>
                </a:stretch>
              </a:blipFill>
            </p:spPr>
            <p:txBody>
              <a:bodyPr/>
              <a:lstStyle/>
              <a:p>
                <a:r>
                  <a:rPr lang="en-GB">
                    <a:noFill/>
                  </a:rPr>
                  <a:t> </a:t>
                </a:r>
              </a:p>
            </p:txBody>
          </p:sp>
        </mc:Fallback>
      </mc:AlternateContent>
      <p:cxnSp>
        <p:nvCxnSpPr>
          <p:cNvPr id="8" name="Connecteur droit avec flèche 7"/>
          <p:cNvCxnSpPr/>
          <p:nvPr/>
        </p:nvCxnSpPr>
        <p:spPr>
          <a:xfrm>
            <a:off x="2123728" y="1988840"/>
            <a:ext cx="792088" cy="3600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 name="Espace réservé du numéro de diapositive 6"/>
          <p:cNvSpPr>
            <a:spLocks noGrp="1"/>
          </p:cNvSpPr>
          <p:nvPr>
            <p:ph type="sldNum" sz="quarter" idx="12"/>
          </p:nvPr>
        </p:nvSpPr>
        <p:spPr/>
        <p:txBody>
          <a:bodyPr/>
          <a:lstStyle/>
          <a:p>
            <a:fld id="{31B01D2A-108D-4055-860E-FA187FD9BF45}" type="slidenum">
              <a:rPr lang="en-GB" smtClean="0"/>
              <a:t>27</a:t>
            </a:fld>
            <a:endParaRPr lang="en-GB"/>
          </a:p>
        </p:txBody>
      </p:sp>
    </p:spTree>
    <p:extLst>
      <p:ext uri="{BB962C8B-B14F-4D97-AF65-F5344CB8AC3E}">
        <p14:creationId xmlns:p14="http://schemas.microsoft.com/office/powerpoint/2010/main" val="8458051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74638"/>
            <a:ext cx="8507288" cy="1143000"/>
          </a:xfrm>
        </p:spPr>
        <p:txBody>
          <a:bodyPr>
            <a:normAutofit fontScale="90000"/>
          </a:bodyPr>
          <a:lstStyle/>
          <a:p>
            <a:r>
              <a:rPr lang="fr-CH" dirty="0" smtClean="0"/>
              <a:t>Water Dump </a:t>
            </a:r>
            <a:r>
              <a:rPr lang="fr-CH" dirty="0" err="1" smtClean="0"/>
              <a:t>placed</a:t>
            </a:r>
            <a:r>
              <a:rPr lang="fr-CH" dirty="0" smtClean="0"/>
              <a:t> at 2 km, no </a:t>
            </a:r>
            <a:r>
              <a:rPr lang="fr-CH" dirty="0" err="1" smtClean="0"/>
              <a:t>boiling</a:t>
            </a:r>
            <a:r>
              <a:rPr lang="fr-CH" dirty="0" smtClean="0"/>
              <a:t>.</a:t>
            </a:r>
            <a:endParaRPr lang="en-GB"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4535256"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Tableau 2"/>
          <p:cNvGraphicFramePr>
            <a:graphicFrameLocks noGrp="1"/>
          </p:cNvGraphicFramePr>
          <p:nvPr>
            <p:extLst>
              <p:ext uri="{D42A27DB-BD31-4B8C-83A1-F6EECF244321}">
                <p14:modId xmlns:p14="http://schemas.microsoft.com/office/powerpoint/2010/main" val="2384060634"/>
              </p:ext>
            </p:extLst>
          </p:nvPr>
        </p:nvGraphicFramePr>
        <p:xfrm>
          <a:off x="4788024" y="1772816"/>
          <a:ext cx="4032447" cy="1117496"/>
        </p:xfrm>
        <a:graphic>
          <a:graphicData uri="http://schemas.openxmlformats.org/drawingml/2006/table">
            <a:tbl>
              <a:tblPr firstRow="1" bandRow="1">
                <a:tableStyleId>{5C22544A-7EE6-4342-B048-85BDC9FD1C3A}</a:tableStyleId>
              </a:tblPr>
              <a:tblGrid>
                <a:gridCol w="1344149">
                  <a:extLst>
                    <a:ext uri="{9D8B030D-6E8A-4147-A177-3AD203B41FA5}">
                      <a16:colId xmlns:a16="http://schemas.microsoft.com/office/drawing/2014/main" val="20000"/>
                    </a:ext>
                  </a:extLst>
                </a:gridCol>
                <a:gridCol w="1344149">
                  <a:extLst>
                    <a:ext uri="{9D8B030D-6E8A-4147-A177-3AD203B41FA5}">
                      <a16:colId xmlns:a16="http://schemas.microsoft.com/office/drawing/2014/main" val="20001"/>
                    </a:ext>
                  </a:extLst>
                </a:gridCol>
                <a:gridCol w="1344149">
                  <a:extLst>
                    <a:ext uri="{9D8B030D-6E8A-4147-A177-3AD203B41FA5}">
                      <a16:colId xmlns:a16="http://schemas.microsoft.com/office/drawing/2014/main" val="20002"/>
                    </a:ext>
                  </a:extLst>
                </a:gridCol>
              </a:tblGrid>
              <a:tr h="375816">
                <a:tc>
                  <a:txBody>
                    <a:bodyPr/>
                    <a:lstStyle/>
                    <a:p>
                      <a:r>
                        <a:rPr lang="el-GR" dirty="0" smtClean="0"/>
                        <a:t>Δ</a:t>
                      </a:r>
                      <a:r>
                        <a:rPr lang="fr-CH" dirty="0" smtClean="0"/>
                        <a:t>T (K) at </a:t>
                      </a:r>
                      <a:endParaRPr lang="en-GB" dirty="0"/>
                    </a:p>
                  </a:txBody>
                  <a:tcPr/>
                </a:tc>
                <a:tc>
                  <a:txBody>
                    <a:bodyPr/>
                    <a:lstStyle/>
                    <a:p>
                      <a:r>
                        <a:rPr lang="fr-CH" dirty="0" smtClean="0"/>
                        <a:t>250 </a:t>
                      </a:r>
                      <a:r>
                        <a:rPr lang="fr-CH" dirty="0" err="1" smtClean="0"/>
                        <a:t>GeV</a:t>
                      </a:r>
                      <a:endParaRPr lang="en-GB" dirty="0"/>
                    </a:p>
                  </a:txBody>
                  <a:tcPr/>
                </a:tc>
                <a:tc>
                  <a:txBody>
                    <a:bodyPr/>
                    <a:lstStyle/>
                    <a:p>
                      <a:r>
                        <a:rPr lang="fr-CH" dirty="0" smtClean="0"/>
                        <a:t>500GeV</a:t>
                      </a:r>
                      <a:endParaRPr lang="en-GB" dirty="0"/>
                    </a:p>
                  </a:txBody>
                  <a:tcPr/>
                </a:tc>
                <a:extLst>
                  <a:ext uri="{0D108BD9-81ED-4DB2-BD59-A6C34878D82A}">
                    <a16:rowId xmlns:a16="http://schemas.microsoft.com/office/drawing/2014/main" val="10000"/>
                  </a:ext>
                </a:extLst>
              </a:tr>
              <a:tr h="370840">
                <a:tc>
                  <a:txBody>
                    <a:bodyPr/>
                    <a:lstStyle/>
                    <a:p>
                      <a:r>
                        <a:rPr lang="fr-CH" dirty="0" smtClean="0"/>
                        <a:t>Z=0 cm</a:t>
                      </a:r>
                      <a:endParaRPr lang="en-GB" dirty="0"/>
                    </a:p>
                  </a:txBody>
                  <a:tcPr/>
                </a:tc>
                <a:tc>
                  <a:txBody>
                    <a:bodyPr/>
                    <a:lstStyle/>
                    <a:p>
                      <a:r>
                        <a:rPr lang="fr-CH" dirty="0" smtClean="0"/>
                        <a:t>12. K</a:t>
                      </a:r>
                      <a:endParaRPr lang="en-GB" dirty="0"/>
                    </a:p>
                  </a:txBody>
                  <a:tcPr/>
                </a:tc>
                <a:tc>
                  <a:txBody>
                    <a:bodyPr/>
                    <a:lstStyle/>
                    <a:p>
                      <a:r>
                        <a:rPr lang="fr-CH" dirty="0" smtClean="0"/>
                        <a:t>12. K</a:t>
                      </a:r>
                      <a:endParaRPr lang="en-GB" dirty="0"/>
                    </a:p>
                  </a:txBody>
                  <a:tcPr/>
                </a:tc>
                <a:extLst>
                  <a:ext uri="{0D108BD9-81ED-4DB2-BD59-A6C34878D82A}">
                    <a16:rowId xmlns:a16="http://schemas.microsoft.com/office/drawing/2014/main" val="10001"/>
                  </a:ext>
                </a:extLst>
              </a:tr>
              <a:tr h="370840">
                <a:tc>
                  <a:txBody>
                    <a:bodyPr/>
                    <a:lstStyle/>
                    <a:p>
                      <a:r>
                        <a:rPr lang="fr-CH" dirty="0" smtClean="0"/>
                        <a:t>Z=5-10 cm</a:t>
                      </a:r>
                      <a:endParaRPr lang="en-GB" dirty="0"/>
                    </a:p>
                  </a:txBody>
                  <a:tcPr/>
                </a:tc>
                <a:tc>
                  <a:txBody>
                    <a:bodyPr/>
                    <a:lstStyle/>
                    <a:p>
                      <a:r>
                        <a:rPr lang="fr-CH" dirty="0" smtClean="0"/>
                        <a:t>19.1 K</a:t>
                      </a:r>
                      <a:endParaRPr lang="en-GB" dirty="0"/>
                    </a:p>
                  </a:txBody>
                  <a:tcPr/>
                </a:tc>
                <a:tc>
                  <a:txBody>
                    <a:bodyPr/>
                    <a:lstStyle/>
                    <a:p>
                      <a:r>
                        <a:rPr lang="fr-CH" dirty="0" smtClean="0"/>
                        <a:t>26.5 K</a:t>
                      </a:r>
                      <a:endParaRPr lang="en-GB" dirty="0"/>
                    </a:p>
                  </a:txBody>
                  <a:tcPr/>
                </a:tc>
                <a:extLst>
                  <a:ext uri="{0D108BD9-81ED-4DB2-BD59-A6C34878D82A}">
                    <a16:rowId xmlns:a16="http://schemas.microsoft.com/office/drawing/2014/main" val="10002"/>
                  </a:ext>
                </a:extLst>
              </a:tr>
            </a:tbl>
          </a:graphicData>
        </a:graphic>
      </p:graphicFrame>
      <p:sp>
        <p:nvSpPr>
          <p:cNvPr id="4" name="ZoneTexte 3"/>
          <p:cNvSpPr txBox="1"/>
          <p:nvPr/>
        </p:nvSpPr>
        <p:spPr>
          <a:xfrm>
            <a:off x="4716016" y="2937438"/>
            <a:ext cx="4248472" cy="2677656"/>
          </a:xfrm>
          <a:prstGeom prst="rect">
            <a:avLst/>
          </a:prstGeom>
          <a:noFill/>
        </p:spPr>
        <p:txBody>
          <a:bodyPr wrap="square" rtlCol="0">
            <a:spAutoFit/>
          </a:bodyPr>
          <a:lstStyle/>
          <a:p>
            <a:r>
              <a:rPr lang="fr-CH" sz="2400" dirty="0" smtClean="0"/>
              <a:t>Water </a:t>
            </a:r>
            <a:r>
              <a:rPr lang="fr-CH" sz="2400" dirty="0" err="1" smtClean="0"/>
              <a:t>will</a:t>
            </a:r>
            <a:r>
              <a:rPr lang="fr-CH" sz="2400" dirty="0" smtClean="0"/>
              <a:t> not </a:t>
            </a:r>
            <a:r>
              <a:rPr lang="fr-CH" sz="2400" dirty="0" err="1" smtClean="0"/>
              <a:t>boil</a:t>
            </a:r>
            <a:r>
              <a:rPr lang="fr-CH" sz="2400" dirty="0" smtClean="0"/>
              <a:t> at 1 bar. </a:t>
            </a:r>
            <a:r>
              <a:rPr lang="fr-CH" sz="2400" dirty="0" err="1" smtClean="0"/>
              <a:t>Some</a:t>
            </a:r>
            <a:r>
              <a:rPr lang="fr-CH" sz="2400" dirty="0" smtClean="0"/>
              <a:t> slow </a:t>
            </a:r>
            <a:r>
              <a:rPr lang="fr-CH" sz="2400" dirty="0" err="1" smtClean="0"/>
              <a:t>dynamic</a:t>
            </a:r>
            <a:r>
              <a:rPr lang="fr-CH" sz="2400" dirty="0" smtClean="0"/>
              <a:t> </a:t>
            </a:r>
            <a:r>
              <a:rPr lang="fr-CH" sz="2400" dirty="0" err="1" smtClean="0"/>
              <a:t>response</a:t>
            </a:r>
            <a:r>
              <a:rPr lang="fr-CH" sz="2400" dirty="0" smtClean="0"/>
              <a:t> due to thermal expansion and mass </a:t>
            </a:r>
            <a:r>
              <a:rPr lang="fr-CH" sz="2400" dirty="0" err="1" smtClean="0"/>
              <a:t>inertia</a:t>
            </a:r>
            <a:r>
              <a:rPr lang="fr-CH" sz="2400" dirty="0" smtClean="0"/>
              <a:t> of the water </a:t>
            </a:r>
            <a:r>
              <a:rPr lang="fr-CH" sz="2400" dirty="0" err="1" smtClean="0"/>
              <a:t>can</a:t>
            </a:r>
            <a:r>
              <a:rPr lang="fr-CH" sz="2400" dirty="0" smtClean="0"/>
              <a:t> </a:t>
            </a:r>
            <a:r>
              <a:rPr lang="fr-CH" sz="2400" dirty="0" err="1" smtClean="0"/>
              <a:t>occur</a:t>
            </a:r>
            <a:r>
              <a:rPr lang="fr-CH" sz="2400" dirty="0" smtClean="0"/>
              <a:t>? </a:t>
            </a:r>
            <a:r>
              <a:rPr lang="fr-CH" sz="2400" dirty="0" err="1" smtClean="0"/>
              <a:t>Depleation</a:t>
            </a:r>
            <a:r>
              <a:rPr lang="fr-CH" sz="2400" dirty="0" smtClean="0"/>
              <a:t> </a:t>
            </a:r>
            <a:r>
              <a:rPr lang="fr-CH" sz="2400" dirty="0" err="1" smtClean="0"/>
              <a:t>waves</a:t>
            </a:r>
            <a:r>
              <a:rPr lang="fr-CH" sz="2400" dirty="0" smtClean="0"/>
              <a:t> and </a:t>
            </a:r>
            <a:r>
              <a:rPr lang="fr-CH" sz="2400" dirty="0" err="1" smtClean="0"/>
              <a:t>reduction</a:t>
            </a:r>
            <a:r>
              <a:rPr lang="fr-CH" sz="2400" dirty="0" smtClean="0"/>
              <a:t> of water </a:t>
            </a:r>
            <a:r>
              <a:rPr lang="fr-CH" sz="2400" dirty="0" err="1" smtClean="0"/>
              <a:t>density</a:t>
            </a:r>
            <a:r>
              <a:rPr lang="fr-CH" sz="2400" dirty="0" smtClean="0"/>
              <a:t> </a:t>
            </a:r>
            <a:r>
              <a:rPr lang="fr-CH" sz="2400" dirty="0" err="1" smtClean="0"/>
              <a:t>during</a:t>
            </a:r>
            <a:r>
              <a:rPr lang="fr-CH" sz="2400" dirty="0" smtClean="0"/>
              <a:t> the 1 ms pulse? </a:t>
            </a:r>
            <a:endParaRPr lang="en-GB" sz="2400" dirty="0"/>
          </a:p>
        </p:txBody>
      </p:sp>
      <p:sp>
        <p:nvSpPr>
          <p:cNvPr id="5" name="ZoneTexte 4"/>
          <p:cNvSpPr txBox="1"/>
          <p:nvPr/>
        </p:nvSpPr>
        <p:spPr>
          <a:xfrm flipH="1">
            <a:off x="5940152" y="6338004"/>
            <a:ext cx="2060488" cy="369332"/>
          </a:xfrm>
          <a:prstGeom prst="rect">
            <a:avLst/>
          </a:prstGeom>
          <a:noFill/>
        </p:spPr>
        <p:txBody>
          <a:bodyPr wrap="square" rtlCol="0">
            <a:spAutoFit/>
          </a:bodyPr>
          <a:lstStyle/>
          <a:p>
            <a:r>
              <a:rPr lang="fr-CH" dirty="0" err="1" smtClean="0"/>
              <a:t>Yu</a:t>
            </a:r>
            <a:r>
              <a:rPr lang="fr-CH" dirty="0" smtClean="0"/>
              <a:t> </a:t>
            </a:r>
            <a:r>
              <a:rPr lang="fr-CH" dirty="0" err="1" smtClean="0"/>
              <a:t>Morikawa</a:t>
            </a:r>
            <a:r>
              <a:rPr lang="fr-CH" dirty="0" smtClean="0"/>
              <a:t>-KEK </a:t>
            </a:r>
            <a:endParaRPr lang="en-GB" dirty="0"/>
          </a:p>
        </p:txBody>
      </p:sp>
      <p:sp>
        <p:nvSpPr>
          <p:cNvPr id="6" name="Espace réservé du numéro de diapositive 5"/>
          <p:cNvSpPr>
            <a:spLocks noGrp="1"/>
          </p:cNvSpPr>
          <p:nvPr>
            <p:ph type="sldNum" sz="quarter" idx="12"/>
          </p:nvPr>
        </p:nvSpPr>
        <p:spPr/>
        <p:txBody>
          <a:bodyPr/>
          <a:lstStyle/>
          <a:p>
            <a:fld id="{31B01D2A-108D-4055-860E-FA187FD9BF45}" type="slidenum">
              <a:rPr lang="en-GB" smtClean="0"/>
              <a:t>28</a:t>
            </a:fld>
            <a:endParaRPr lang="en-GB"/>
          </a:p>
        </p:txBody>
      </p:sp>
    </p:spTree>
    <p:extLst>
      <p:ext uri="{BB962C8B-B14F-4D97-AF65-F5344CB8AC3E}">
        <p14:creationId xmlns:p14="http://schemas.microsoft.com/office/powerpoint/2010/main" val="27332149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8964488" cy="1143000"/>
          </a:xfrm>
        </p:spPr>
        <p:txBody>
          <a:bodyPr>
            <a:normAutofit fontScale="90000"/>
          </a:bodyPr>
          <a:lstStyle/>
          <a:p>
            <a:r>
              <a:rPr lang="fr-CH" dirty="0" smtClean="0"/>
              <a:t>The </a:t>
            </a:r>
            <a:r>
              <a:rPr lang="fr-CH" dirty="0" err="1" smtClean="0"/>
              <a:t>Titanium</a:t>
            </a:r>
            <a:r>
              <a:rPr lang="fr-CH" dirty="0" smtClean="0"/>
              <a:t> Vacuum </a:t>
            </a:r>
            <a:r>
              <a:rPr lang="fr-CH" dirty="0" err="1" smtClean="0"/>
              <a:t>Window</a:t>
            </a:r>
            <a:r>
              <a:rPr lang="fr-CH" dirty="0" smtClean="0"/>
              <a:t>  </a:t>
            </a:r>
            <a:r>
              <a:rPr lang="fr-CH" dirty="0" err="1" smtClean="0"/>
              <a:t>upstream</a:t>
            </a:r>
            <a:r>
              <a:rPr lang="fr-CH" dirty="0" smtClean="0"/>
              <a:t> of the Water Dump at the 2 km Position. </a:t>
            </a:r>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29</a:t>
            </a:fld>
            <a:endParaRPr lang="en-GB"/>
          </a:p>
        </p:txBody>
      </p:sp>
      <p:pic>
        <p:nvPicPr>
          <p:cNvPr id="6" name="図 8">
            <a:extLst>
              <a:ext uri="{FF2B5EF4-FFF2-40B4-BE49-F238E27FC236}">
                <a16:creationId xmlns:a16="http://schemas.microsoft.com/office/drawing/2014/main" id="{C3B0AA76-C284-483B-B003-DD7E416149CE}"/>
              </a:ext>
            </a:extLst>
          </p:cNvPr>
          <p:cNvPicPr>
            <a:picLocks noGrp="1" noChangeAspect="1"/>
          </p:cNvPicPr>
          <p:nvPr>
            <p:ph idx="1"/>
          </p:nvPr>
        </p:nvPicPr>
        <p:blipFill rotWithShape="1">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23864" r="23182"/>
          <a:stretch/>
        </p:blipFill>
        <p:spPr>
          <a:xfrm>
            <a:off x="395536" y="1772816"/>
            <a:ext cx="5311102" cy="4964307"/>
          </a:xfrm>
          <a:prstGeom prst="rect">
            <a:avLst/>
          </a:prstGeom>
        </p:spPr>
      </p:pic>
      <p:sp>
        <p:nvSpPr>
          <p:cNvPr id="3" name="ZoneTexte 2"/>
          <p:cNvSpPr txBox="1"/>
          <p:nvPr/>
        </p:nvSpPr>
        <p:spPr>
          <a:xfrm>
            <a:off x="6372200" y="6275784"/>
            <a:ext cx="1818639" cy="369332"/>
          </a:xfrm>
          <a:prstGeom prst="rect">
            <a:avLst/>
          </a:prstGeom>
          <a:noFill/>
        </p:spPr>
        <p:txBody>
          <a:bodyPr wrap="none" rtlCol="0">
            <a:spAutoFit/>
          </a:bodyPr>
          <a:lstStyle/>
          <a:p>
            <a:r>
              <a:rPr lang="fr-CH" dirty="0" err="1" smtClean="0"/>
              <a:t>Yu</a:t>
            </a:r>
            <a:r>
              <a:rPr lang="fr-CH" dirty="0" smtClean="0"/>
              <a:t> </a:t>
            </a:r>
            <a:r>
              <a:rPr lang="fr-CH" dirty="0" err="1" smtClean="0"/>
              <a:t>Morikawa</a:t>
            </a:r>
            <a:r>
              <a:rPr lang="fr-CH" dirty="0" smtClean="0"/>
              <a:t>-KEK</a:t>
            </a:r>
            <a:endParaRPr lang="en-GB" dirty="0"/>
          </a:p>
        </p:txBody>
      </p:sp>
      <p:sp>
        <p:nvSpPr>
          <p:cNvPr id="7" name="ZoneTexte 6"/>
          <p:cNvSpPr txBox="1"/>
          <p:nvPr/>
        </p:nvSpPr>
        <p:spPr>
          <a:xfrm>
            <a:off x="5877363" y="3093060"/>
            <a:ext cx="2808312" cy="2308324"/>
          </a:xfrm>
          <a:prstGeom prst="rect">
            <a:avLst/>
          </a:prstGeom>
          <a:noFill/>
        </p:spPr>
        <p:txBody>
          <a:bodyPr wrap="square" rtlCol="0">
            <a:spAutoFit/>
          </a:bodyPr>
          <a:lstStyle/>
          <a:p>
            <a:r>
              <a:rPr lang="fr-CH" sz="2400" dirty="0" err="1" smtClean="0"/>
              <a:t>Only</a:t>
            </a:r>
            <a:r>
              <a:rPr lang="fr-CH" sz="2400" dirty="0" smtClean="0"/>
              <a:t> </a:t>
            </a:r>
            <a:r>
              <a:rPr lang="fr-CH" sz="2400" dirty="0" err="1" smtClean="0"/>
              <a:t>thin</a:t>
            </a:r>
            <a:r>
              <a:rPr lang="fr-CH" sz="2400" dirty="0" smtClean="0"/>
              <a:t> Ti-</a:t>
            </a:r>
            <a:r>
              <a:rPr lang="fr-CH" sz="2400" dirty="0" err="1" smtClean="0"/>
              <a:t>windows</a:t>
            </a:r>
            <a:r>
              <a:rPr lang="fr-CH" sz="2400" dirty="0" smtClean="0"/>
              <a:t> </a:t>
            </a:r>
            <a:r>
              <a:rPr lang="fr-CH" sz="2400" dirty="0" err="1" smtClean="0"/>
              <a:t>with</a:t>
            </a:r>
            <a:r>
              <a:rPr lang="fr-CH" sz="2400" dirty="0" smtClean="0"/>
              <a:t> 0.2-0.4 mm </a:t>
            </a:r>
            <a:r>
              <a:rPr lang="fr-CH" sz="2400" dirty="0" err="1" smtClean="0"/>
              <a:t>thickness</a:t>
            </a:r>
            <a:r>
              <a:rPr lang="fr-CH" sz="2400" dirty="0" smtClean="0"/>
              <a:t> </a:t>
            </a:r>
            <a:r>
              <a:rPr lang="fr-CH" sz="2400" dirty="0" err="1" smtClean="0"/>
              <a:t>will</a:t>
            </a:r>
            <a:r>
              <a:rPr lang="fr-CH" sz="2400" smtClean="0"/>
              <a:t> survive </a:t>
            </a:r>
            <a:r>
              <a:rPr lang="fr-CH" sz="2400" dirty="0" err="1" smtClean="0"/>
              <a:t>when</a:t>
            </a:r>
            <a:r>
              <a:rPr lang="fr-CH" sz="2400" dirty="0" smtClean="0"/>
              <a:t> </a:t>
            </a:r>
            <a:r>
              <a:rPr lang="fr-CH" sz="2400" dirty="0" err="1" smtClean="0"/>
              <a:t>displaced</a:t>
            </a:r>
            <a:r>
              <a:rPr lang="fr-CH" sz="2400" dirty="0" smtClean="0"/>
              <a:t> </a:t>
            </a:r>
            <a:r>
              <a:rPr lang="fr-CH" sz="2400" dirty="0" err="1" smtClean="0"/>
              <a:t>between</a:t>
            </a:r>
            <a:r>
              <a:rPr lang="fr-CH" sz="2400" dirty="0" smtClean="0"/>
              <a:t> pulses: Tumbling </a:t>
            </a:r>
            <a:r>
              <a:rPr lang="fr-CH" sz="2400" dirty="0" err="1" smtClean="0"/>
              <a:t>Window</a:t>
            </a:r>
            <a:endParaRPr lang="en-GB" sz="2400" dirty="0"/>
          </a:p>
        </p:txBody>
      </p:sp>
      <p:cxnSp>
        <p:nvCxnSpPr>
          <p:cNvPr id="8" name="Connecteur droit 7"/>
          <p:cNvCxnSpPr/>
          <p:nvPr/>
        </p:nvCxnSpPr>
        <p:spPr>
          <a:xfrm>
            <a:off x="1763688" y="4941168"/>
            <a:ext cx="0" cy="1080120"/>
          </a:xfrm>
          <a:prstGeom prst="line">
            <a:avLst/>
          </a:prstGeom>
        </p:spPr>
        <p:style>
          <a:lnRef idx="2">
            <a:schemeClr val="dk1"/>
          </a:lnRef>
          <a:fillRef idx="0">
            <a:schemeClr val="dk1"/>
          </a:fillRef>
          <a:effectRef idx="1">
            <a:schemeClr val="dk1"/>
          </a:effectRef>
          <a:fontRef idx="minor">
            <a:schemeClr val="tx1"/>
          </a:fontRef>
        </p:style>
      </p:cxnSp>
      <p:cxnSp>
        <p:nvCxnSpPr>
          <p:cNvPr id="11" name="Connecteur droit 10"/>
          <p:cNvCxnSpPr/>
          <p:nvPr/>
        </p:nvCxnSpPr>
        <p:spPr>
          <a:xfrm>
            <a:off x="2627784" y="4300622"/>
            <a:ext cx="0" cy="91440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463906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31B01D2A-108D-4055-860E-FA187FD9BF45}" type="slidenum">
              <a:rPr lang="en-GB" smtClean="0"/>
              <a:t>3</a:t>
            </a:fld>
            <a:endParaRPr lang="en-GB"/>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412776"/>
            <a:ext cx="7648517" cy="5445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p:cNvSpPr txBox="1"/>
          <p:nvPr/>
        </p:nvSpPr>
        <p:spPr>
          <a:xfrm>
            <a:off x="1187624" y="692696"/>
            <a:ext cx="5344092" cy="369332"/>
          </a:xfrm>
          <a:prstGeom prst="rect">
            <a:avLst/>
          </a:prstGeom>
          <a:noFill/>
        </p:spPr>
        <p:txBody>
          <a:bodyPr wrap="none" rtlCol="0">
            <a:spAutoFit/>
          </a:bodyPr>
          <a:lstStyle/>
          <a:p>
            <a:r>
              <a:rPr lang="fr-CH" dirty="0" smtClean="0"/>
              <a:t>1.: Introduction:  The International  </a:t>
            </a:r>
            <a:r>
              <a:rPr lang="fr-CH" dirty="0" err="1" smtClean="0"/>
              <a:t>Linear</a:t>
            </a:r>
            <a:r>
              <a:rPr lang="fr-CH" dirty="0" smtClean="0"/>
              <a:t>  </a:t>
            </a:r>
            <a:r>
              <a:rPr lang="fr-CH" dirty="0" err="1" smtClean="0"/>
              <a:t>Collider</a:t>
            </a:r>
            <a:r>
              <a:rPr lang="fr-CH" dirty="0" smtClean="0"/>
              <a:t>-ILC.</a:t>
            </a:r>
            <a:endParaRPr lang="en-GB" dirty="0"/>
          </a:p>
        </p:txBody>
      </p:sp>
    </p:spTree>
    <p:extLst>
      <p:ext uri="{BB962C8B-B14F-4D97-AF65-F5344CB8AC3E}">
        <p14:creationId xmlns:p14="http://schemas.microsoft.com/office/powerpoint/2010/main" val="34439494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H" dirty="0" smtClean="0"/>
              <a:t>Tumbling </a:t>
            </a:r>
            <a:r>
              <a:rPr lang="fr-CH" dirty="0" err="1" smtClean="0"/>
              <a:t>Window</a:t>
            </a:r>
            <a:r>
              <a:rPr lang="fr-CH" dirty="0" smtClean="0"/>
              <a:t> 10 m </a:t>
            </a:r>
            <a:r>
              <a:rPr lang="fr-CH" dirty="0" err="1" smtClean="0"/>
              <a:t>upstream</a:t>
            </a:r>
            <a:r>
              <a:rPr lang="fr-CH" dirty="0" smtClean="0"/>
              <a:t> of the Far Photon Water Dump</a:t>
            </a:r>
            <a:endParaRPr lang="en-GB"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86816" y="1706349"/>
            <a:ext cx="8229600" cy="4265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ZoneTexte 2"/>
          <p:cNvSpPr txBox="1"/>
          <p:nvPr/>
        </p:nvSpPr>
        <p:spPr>
          <a:xfrm>
            <a:off x="6372200" y="6178778"/>
            <a:ext cx="1826782" cy="369332"/>
          </a:xfrm>
          <a:prstGeom prst="rect">
            <a:avLst/>
          </a:prstGeom>
          <a:noFill/>
        </p:spPr>
        <p:txBody>
          <a:bodyPr wrap="none" rtlCol="0">
            <a:spAutoFit/>
          </a:bodyPr>
          <a:lstStyle/>
          <a:p>
            <a:r>
              <a:rPr lang="fr-CH" dirty="0" err="1" smtClean="0"/>
              <a:t>Yu</a:t>
            </a:r>
            <a:r>
              <a:rPr lang="fr-CH" dirty="0" smtClean="0"/>
              <a:t> </a:t>
            </a:r>
            <a:r>
              <a:rPr lang="fr-CH" dirty="0" err="1" smtClean="0"/>
              <a:t>Morikowa</a:t>
            </a:r>
            <a:r>
              <a:rPr lang="fr-CH" dirty="0" smtClean="0"/>
              <a:t>-KEK</a:t>
            </a:r>
            <a:endParaRPr lang="en-GB" dirty="0"/>
          </a:p>
        </p:txBody>
      </p:sp>
      <p:cxnSp>
        <p:nvCxnSpPr>
          <p:cNvPr id="5" name="Connecteur droit avec flèche 4"/>
          <p:cNvCxnSpPr/>
          <p:nvPr/>
        </p:nvCxnSpPr>
        <p:spPr>
          <a:xfrm>
            <a:off x="7452320" y="3789040"/>
            <a:ext cx="864096"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8" name="ZoneTexte 7"/>
          <p:cNvSpPr txBox="1"/>
          <p:nvPr/>
        </p:nvSpPr>
        <p:spPr>
          <a:xfrm>
            <a:off x="7452320" y="3070701"/>
            <a:ext cx="864096" cy="646331"/>
          </a:xfrm>
          <a:prstGeom prst="rect">
            <a:avLst/>
          </a:prstGeom>
          <a:noFill/>
        </p:spPr>
        <p:txBody>
          <a:bodyPr wrap="square" rtlCol="0">
            <a:spAutoFit/>
          </a:bodyPr>
          <a:lstStyle/>
          <a:p>
            <a:r>
              <a:rPr lang="fr-CH" dirty="0" smtClean="0"/>
              <a:t>Water Dump</a:t>
            </a:r>
            <a:endParaRPr lang="en-GB" dirty="0"/>
          </a:p>
        </p:txBody>
      </p:sp>
      <p:cxnSp>
        <p:nvCxnSpPr>
          <p:cNvPr id="6" name="Connecteur droit avec flèche 5"/>
          <p:cNvCxnSpPr/>
          <p:nvPr/>
        </p:nvCxnSpPr>
        <p:spPr>
          <a:xfrm>
            <a:off x="3419872" y="2132856"/>
            <a:ext cx="0" cy="3024336"/>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1" name="ZoneTexte 10"/>
          <p:cNvSpPr txBox="1"/>
          <p:nvPr/>
        </p:nvSpPr>
        <p:spPr>
          <a:xfrm>
            <a:off x="752579" y="4672271"/>
            <a:ext cx="2688546" cy="646331"/>
          </a:xfrm>
          <a:prstGeom prst="rect">
            <a:avLst/>
          </a:prstGeom>
          <a:noFill/>
        </p:spPr>
        <p:txBody>
          <a:bodyPr wrap="square" rtlCol="0">
            <a:spAutoFit/>
          </a:bodyPr>
          <a:lstStyle/>
          <a:p>
            <a:r>
              <a:rPr lang="fr-CH" dirty="0" err="1" smtClean="0"/>
              <a:t>Movement</a:t>
            </a:r>
            <a:r>
              <a:rPr lang="fr-CH" dirty="0" smtClean="0"/>
              <a:t> in </a:t>
            </a:r>
            <a:r>
              <a:rPr lang="fr-CH" dirty="0" err="1" smtClean="0"/>
              <a:t>sychronized</a:t>
            </a:r>
            <a:r>
              <a:rPr lang="fr-CH" dirty="0" smtClean="0"/>
              <a:t> X- and Y-Directions</a:t>
            </a:r>
            <a:endParaRPr lang="en-GB" dirty="0"/>
          </a:p>
        </p:txBody>
      </p:sp>
      <p:sp>
        <p:nvSpPr>
          <p:cNvPr id="4" name="Espace réservé du numéro de diapositive 3"/>
          <p:cNvSpPr>
            <a:spLocks noGrp="1"/>
          </p:cNvSpPr>
          <p:nvPr>
            <p:ph type="sldNum" sz="quarter" idx="12"/>
          </p:nvPr>
        </p:nvSpPr>
        <p:spPr/>
        <p:txBody>
          <a:bodyPr/>
          <a:lstStyle/>
          <a:p>
            <a:fld id="{31B01D2A-108D-4055-860E-FA187FD9BF45}" type="slidenum">
              <a:rPr lang="en-GB" smtClean="0"/>
              <a:t>30</a:t>
            </a:fld>
            <a:endParaRPr lang="en-GB"/>
          </a:p>
        </p:txBody>
      </p:sp>
    </p:spTree>
    <p:extLst>
      <p:ext uri="{BB962C8B-B14F-4D97-AF65-F5344CB8AC3E}">
        <p14:creationId xmlns:p14="http://schemas.microsoft.com/office/powerpoint/2010/main" val="34628680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ouée 2"/>
          <p:cNvSpPr/>
          <p:nvPr/>
        </p:nvSpPr>
        <p:spPr>
          <a:xfrm>
            <a:off x="1475656" y="2204864"/>
            <a:ext cx="2448272" cy="2520280"/>
          </a:xfrm>
          <a:prstGeom prst="donut">
            <a:avLst>
              <a:gd name="adj" fmla="val 53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Ellipse 3"/>
          <p:cNvSpPr/>
          <p:nvPr/>
        </p:nvSpPr>
        <p:spPr>
          <a:xfrm>
            <a:off x="1619672" y="2348880"/>
            <a:ext cx="2160240" cy="223224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5" name="Bouée 4"/>
          <p:cNvSpPr/>
          <p:nvPr/>
        </p:nvSpPr>
        <p:spPr>
          <a:xfrm>
            <a:off x="1835696" y="2564904"/>
            <a:ext cx="1800200" cy="1800200"/>
          </a:xfrm>
          <a:prstGeom prst="donut">
            <a:avLst>
              <a:gd name="adj" fmla="val 814"/>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0" name="Étoile à 12 branches 9"/>
          <p:cNvSpPr/>
          <p:nvPr/>
        </p:nvSpPr>
        <p:spPr>
          <a:xfrm>
            <a:off x="2591780" y="2430594"/>
            <a:ext cx="216024" cy="268620"/>
          </a:xfrm>
          <a:prstGeom prst="star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1" name="Étoile à 12 branches 10"/>
          <p:cNvSpPr/>
          <p:nvPr/>
        </p:nvSpPr>
        <p:spPr>
          <a:xfrm>
            <a:off x="2195736" y="2591202"/>
            <a:ext cx="216024" cy="216024"/>
          </a:xfrm>
          <a:prstGeom prst="star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2" name="Étoile à 12 branches 11"/>
          <p:cNvSpPr/>
          <p:nvPr/>
        </p:nvSpPr>
        <p:spPr>
          <a:xfrm>
            <a:off x="2944984" y="2548322"/>
            <a:ext cx="216024" cy="288032"/>
          </a:xfrm>
          <a:prstGeom prst="star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 name="Étoile à 12 branches 12"/>
          <p:cNvSpPr/>
          <p:nvPr/>
        </p:nvSpPr>
        <p:spPr>
          <a:xfrm>
            <a:off x="1891780" y="2836354"/>
            <a:ext cx="288032" cy="288032"/>
          </a:xfrm>
          <a:prstGeom prst="star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4" name="Étoile à 12 branches 13"/>
          <p:cNvSpPr/>
          <p:nvPr/>
        </p:nvSpPr>
        <p:spPr>
          <a:xfrm>
            <a:off x="1747764" y="3210096"/>
            <a:ext cx="288032" cy="288032"/>
          </a:xfrm>
          <a:prstGeom prst="star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5" name="Étoile à 12 branches 14"/>
          <p:cNvSpPr/>
          <p:nvPr/>
        </p:nvSpPr>
        <p:spPr>
          <a:xfrm>
            <a:off x="1750126" y="3645024"/>
            <a:ext cx="288032" cy="288032"/>
          </a:xfrm>
          <a:prstGeom prst="star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6" name="Étoile à 12 branches 15"/>
          <p:cNvSpPr/>
          <p:nvPr/>
        </p:nvSpPr>
        <p:spPr>
          <a:xfrm>
            <a:off x="2015716" y="3959314"/>
            <a:ext cx="288032" cy="288032"/>
          </a:xfrm>
          <a:prstGeom prst="star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Étoile à 12 branches 16"/>
          <p:cNvSpPr/>
          <p:nvPr/>
        </p:nvSpPr>
        <p:spPr>
          <a:xfrm>
            <a:off x="3209100" y="2710624"/>
            <a:ext cx="288032" cy="288032"/>
          </a:xfrm>
          <a:prstGeom prst="star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8" name="Étoile à 12 branches 17"/>
          <p:cNvSpPr/>
          <p:nvPr/>
        </p:nvSpPr>
        <p:spPr>
          <a:xfrm>
            <a:off x="3382244" y="3052348"/>
            <a:ext cx="288032" cy="288032"/>
          </a:xfrm>
          <a:prstGeom prst="star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9" name="ZoneTexte 18"/>
          <p:cNvSpPr txBox="1"/>
          <p:nvPr/>
        </p:nvSpPr>
        <p:spPr>
          <a:xfrm>
            <a:off x="1765307" y="1050720"/>
            <a:ext cx="2450223" cy="461665"/>
          </a:xfrm>
          <a:prstGeom prst="rect">
            <a:avLst/>
          </a:prstGeom>
          <a:noFill/>
        </p:spPr>
        <p:txBody>
          <a:bodyPr wrap="none" rtlCol="0">
            <a:spAutoFit/>
          </a:bodyPr>
          <a:lstStyle/>
          <a:p>
            <a:r>
              <a:rPr lang="fr-CH" sz="2400" dirty="0" smtClean="0"/>
              <a:t>Tumbling </a:t>
            </a:r>
            <a:r>
              <a:rPr lang="fr-CH" sz="2400" dirty="0" err="1" smtClean="0"/>
              <a:t>Window</a:t>
            </a:r>
            <a:endParaRPr lang="en-GB" dirty="0"/>
          </a:p>
        </p:txBody>
      </p:sp>
      <p:cxnSp>
        <p:nvCxnSpPr>
          <p:cNvPr id="21" name="Connecteur droit avec flèche 20"/>
          <p:cNvCxnSpPr/>
          <p:nvPr/>
        </p:nvCxnSpPr>
        <p:spPr>
          <a:xfrm flipH="1">
            <a:off x="3353116" y="1998132"/>
            <a:ext cx="570812" cy="4324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4" name="ZoneTexte 23"/>
          <p:cNvSpPr txBox="1"/>
          <p:nvPr/>
        </p:nvSpPr>
        <p:spPr>
          <a:xfrm>
            <a:off x="3927336" y="1858299"/>
            <a:ext cx="798295" cy="369332"/>
          </a:xfrm>
          <a:prstGeom prst="rect">
            <a:avLst/>
          </a:prstGeom>
          <a:noFill/>
        </p:spPr>
        <p:txBody>
          <a:bodyPr wrap="none" rtlCol="0">
            <a:spAutoFit/>
          </a:bodyPr>
          <a:lstStyle/>
          <a:p>
            <a:r>
              <a:rPr lang="fr-CH" dirty="0" err="1" smtClean="0"/>
              <a:t>Flange</a:t>
            </a:r>
            <a:endParaRPr lang="en-GB" dirty="0"/>
          </a:p>
        </p:txBody>
      </p:sp>
      <p:cxnSp>
        <p:nvCxnSpPr>
          <p:cNvPr id="26" name="Connecteur droit avec flèche 25"/>
          <p:cNvCxnSpPr/>
          <p:nvPr/>
        </p:nvCxnSpPr>
        <p:spPr>
          <a:xfrm flipH="1">
            <a:off x="2944984" y="2430594"/>
            <a:ext cx="982352" cy="62175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0" name="ZoneTexte 29"/>
          <p:cNvSpPr txBox="1"/>
          <p:nvPr/>
        </p:nvSpPr>
        <p:spPr>
          <a:xfrm>
            <a:off x="3848442" y="2245928"/>
            <a:ext cx="1355628" cy="369332"/>
          </a:xfrm>
          <a:prstGeom prst="rect">
            <a:avLst/>
          </a:prstGeom>
          <a:noFill/>
        </p:spPr>
        <p:txBody>
          <a:bodyPr wrap="none" rtlCol="0">
            <a:spAutoFit/>
          </a:bodyPr>
          <a:lstStyle/>
          <a:p>
            <a:r>
              <a:rPr lang="fr-CH" dirty="0" err="1" smtClean="0"/>
              <a:t>Window</a:t>
            </a:r>
            <a:r>
              <a:rPr lang="fr-CH" dirty="0" smtClean="0"/>
              <a:t> Foil</a:t>
            </a:r>
            <a:endParaRPr lang="en-GB" dirty="0"/>
          </a:p>
        </p:txBody>
      </p:sp>
      <p:sp>
        <p:nvSpPr>
          <p:cNvPr id="31" name="ZoneTexte 30"/>
          <p:cNvSpPr txBox="1"/>
          <p:nvPr/>
        </p:nvSpPr>
        <p:spPr>
          <a:xfrm>
            <a:off x="4315455" y="2867682"/>
            <a:ext cx="1696705" cy="646331"/>
          </a:xfrm>
          <a:prstGeom prst="rect">
            <a:avLst/>
          </a:prstGeom>
          <a:noFill/>
        </p:spPr>
        <p:txBody>
          <a:bodyPr wrap="square" rtlCol="0">
            <a:spAutoFit/>
          </a:bodyPr>
          <a:lstStyle/>
          <a:p>
            <a:r>
              <a:rPr lang="fr-CH" dirty="0" smtClean="0"/>
              <a:t>Circle of </a:t>
            </a:r>
            <a:r>
              <a:rPr lang="fr-CH" dirty="0" err="1" smtClean="0"/>
              <a:t>Beam</a:t>
            </a:r>
            <a:r>
              <a:rPr lang="fr-CH" dirty="0" smtClean="0"/>
              <a:t> Impacts</a:t>
            </a:r>
            <a:endParaRPr lang="en-GB" dirty="0"/>
          </a:p>
        </p:txBody>
      </p:sp>
      <p:cxnSp>
        <p:nvCxnSpPr>
          <p:cNvPr id="33" name="Connecteur droit avec flèche 32"/>
          <p:cNvCxnSpPr/>
          <p:nvPr/>
        </p:nvCxnSpPr>
        <p:spPr>
          <a:xfrm flipH="1">
            <a:off x="3635654" y="3124386"/>
            <a:ext cx="679801" cy="52063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Connecteur droit avec flèche 8"/>
          <p:cNvCxnSpPr/>
          <p:nvPr/>
        </p:nvCxnSpPr>
        <p:spPr>
          <a:xfrm>
            <a:off x="2159732" y="3384705"/>
            <a:ext cx="1166428" cy="1"/>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25" name="Connecteur droit avec flèche 24"/>
          <p:cNvCxnSpPr/>
          <p:nvPr/>
        </p:nvCxnSpPr>
        <p:spPr>
          <a:xfrm flipV="1">
            <a:off x="2735796" y="2836354"/>
            <a:ext cx="0" cy="112296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29" name="ZoneTexte 28"/>
          <p:cNvSpPr txBox="1"/>
          <p:nvPr/>
        </p:nvSpPr>
        <p:spPr>
          <a:xfrm rot="10800000" flipV="1">
            <a:off x="4139952" y="3980964"/>
            <a:ext cx="1584176" cy="1200329"/>
          </a:xfrm>
          <a:prstGeom prst="rect">
            <a:avLst/>
          </a:prstGeom>
          <a:noFill/>
        </p:spPr>
        <p:txBody>
          <a:bodyPr wrap="square" rtlCol="0">
            <a:spAutoFit/>
          </a:bodyPr>
          <a:lstStyle/>
          <a:p>
            <a:r>
              <a:rPr lang="fr-CH" dirty="0" err="1" smtClean="0"/>
              <a:t>Synchronized</a:t>
            </a:r>
            <a:r>
              <a:rPr lang="fr-CH" dirty="0" smtClean="0"/>
              <a:t> </a:t>
            </a:r>
            <a:r>
              <a:rPr lang="fr-CH" dirty="0" err="1" smtClean="0"/>
              <a:t>lateral</a:t>
            </a:r>
            <a:r>
              <a:rPr lang="fr-CH" dirty="0" smtClean="0"/>
              <a:t>  X and Y </a:t>
            </a:r>
            <a:r>
              <a:rPr lang="fr-CH" dirty="0" err="1" smtClean="0"/>
              <a:t>Displacement</a:t>
            </a:r>
            <a:r>
              <a:rPr lang="fr-CH" dirty="0" smtClean="0"/>
              <a:t>, no rotation!</a:t>
            </a:r>
            <a:endParaRPr lang="en-GB" dirty="0"/>
          </a:p>
        </p:txBody>
      </p:sp>
      <p:cxnSp>
        <p:nvCxnSpPr>
          <p:cNvPr id="34" name="Connecteur droit avec flèche 33"/>
          <p:cNvCxnSpPr/>
          <p:nvPr/>
        </p:nvCxnSpPr>
        <p:spPr>
          <a:xfrm flipH="1" flipV="1">
            <a:off x="2944984" y="3514014"/>
            <a:ext cx="1194967" cy="85109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6" name="ZoneTexte 5"/>
              <p:cNvSpPr txBox="1"/>
              <p:nvPr/>
            </p:nvSpPr>
            <p:spPr>
              <a:xfrm>
                <a:off x="6156176" y="2973304"/>
                <a:ext cx="2376264" cy="3139321"/>
              </a:xfrm>
              <a:prstGeom prst="rect">
                <a:avLst/>
              </a:prstGeom>
              <a:noFill/>
            </p:spPr>
            <p:txBody>
              <a:bodyPr wrap="square" rtlCol="0">
                <a:spAutoFit/>
              </a:bodyPr>
              <a:lstStyle/>
              <a:p>
                <a:r>
                  <a:rPr lang="fr-CH" dirty="0" smtClean="0"/>
                  <a:t>Tumbling </a:t>
                </a:r>
                <a:r>
                  <a:rPr lang="fr-CH" dirty="0" err="1" smtClean="0"/>
                  <a:t>Frequency</a:t>
                </a:r>
                <a:r>
                  <a:rPr lang="fr-CH" dirty="0" smtClean="0"/>
                  <a:t>:</a:t>
                </a:r>
              </a:p>
              <a:p>
                <a:endParaRPr lang="fr-CH" dirty="0" smtClean="0"/>
              </a:p>
              <a:p>
                <a:r>
                  <a:rPr lang="fr-CH" dirty="0" smtClean="0"/>
                  <a:t>For </a:t>
                </a:r>
                <a14:m>
                  <m:oMath xmlns:m="http://schemas.openxmlformats.org/officeDocument/2006/math">
                    <m:r>
                      <m:rPr>
                        <m:sty m:val="p"/>
                      </m:rPr>
                      <a:rPr lang="el-GR" i="1" smtClean="0">
                        <a:latin typeface="Cambria Math"/>
                      </a:rPr>
                      <m:t>ν</m:t>
                    </m:r>
                    <m:r>
                      <a:rPr lang="fr-CH" b="0" i="1" smtClean="0">
                        <a:latin typeface="Cambria Math"/>
                      </a:rPr>
                      <m:t>𝑏𝑒𝑎𝑚</m:t>
                    </m:r>
                    <m:r>
                      <a:rPr lang="fr-CH" b="0" i="1" smtClean="0">
                        <a:latin typeface="Cambria Math"/>
                        <a:ea typeface="Cambria Math"/>
                      </a:rPr>
                      <m:t>=5 </m:t>
                    </m:r>
                    <m:r>
                      <a:rPr lang="fr-CH" b="0" i="1" smtClean="0">
                        <a:latin typeface="Cambria Math"/>
                        <a:ea typeface="Cambria Math"/>
                      </a:rPr>
                      <m:t>𝐻𝑧</m:t>
                    </m:r>
                  </m:oMath>
                </a14:m>
                <a:r>
                  <a:rPr lang="en-GB" dirty="0" smtClean="0"/>
                  <a:t> the tumbling frequency with a tumbling radius of 5 cm can be as low as 0.01 Hz with a displacement of 3 mm between beam pulses. 6 rpm will be g</a:t>
                </a:r>
                <a:r>
                  <a:rPr lang="fr-CH" dirty="0" err="1" smtClean="0"/>
                  <a:t>ood</a:t>
                </a:r>
                <a:r>
                  <a:rPr lang="fr-CH" dirty="0" smtClean="0"/>
                  <a:t> for tumbling </a:t>
                </a:r>
                <a:r>
                  <a:rPr lang="fr-CH" dirty="0" err="1" smtClean="0"/>
                  <a:t>mechanism</a:t>
                </a:r>
                <a:r>
                  <a:rPr lang="fr-CH" dirty="0" smtClean="0"/>
                  <a:t>!</a:t>
                </a:r>
                <a:endParaRPr lang="en-GB" dirty="0"/>
              </a:p>
            </p:txBody>
          </p:sp>
        </mc:Choice>
        <mc:Fallback xmlns="">
          <p:sp>
            <p:nvSpPr>
              <p:cNvPr id="6" name="ZoneTexte 5"/>
              <p:cNvSpPr txBox="1">
                <a:spLocks noRot="1" noChangeAspect="1" noMove="1" noResize="1" noEditPoints="1" noAdjustHandles="1" noChangeArrowheads="1" noChangeShapeType="1" noTextEdit="1"/>
              </p:cNvSpPr>
              <p:nvPr/>
            </p:nvSpPr>
            <p:spPr>
              <a:xfrm>
                <a:off x="6156176" y="2973304"/>
                <a:ext cx="2376264" cy="3139321"/>
              </a:xfrm>
              <a:prstGeom prst="rect">
                <a:avLst/>
              </a:prstGeom>
              <a:blipFill rotWithShape="1">
                <a:blip r:embed="rId2"/>
                <a:stretch>
                  <a:fillRect l="-2308" t="-971" r="-2051" b="-2136"/>
                </a:stretch>
              </a:blipFill>
            </p:spPr>
            <p:txBody>
              <a:bodyPr/>
              <a:lstStyle/>
              <a:p>
                <a:r>
                  <a:rPr lang="en-GB">
                    <a:noFill/>
                  </a:rPr>
                  <a:t> </a:t>
                </a:r>
              </a:p>
            </p:txBody>
          </p:sp>
        </mc:Fallback>
      </mc:AlternateContent>
      <p:cxnSp>
        <p:nvCxnSpPr>
          <p:cNvPr id="8" name="Connecteur droit avec flèche 7"/>
          <p:cNvCxnSpPr/>
          <p:nvPr/>
        </p:nvCxnSpPr>
        <p:spPr>
          <a:xfrm>
            <a:off x="2742947" y="3430424"/>
            <a:ext cx="466153" cy="81692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 name="ZoneTexte 22"/>
          <p:cNvSpPr txBox="1"/>
          <p:nvPr/>
        </p:nvSpPr>
        <p:spPr>
          <a:xfrm>
            <a:off x="1550723" y="4996628"/>
            <a:ext cx="1722074" cy="369332"/>
          </a:xfrm>
          <a:prstGeom prst="rect">
            <a:avLst/>
          </a:prstGeom>
          <a:noFill/>
        </p:spPr>
        <p:txBody>
          <a:bodyPr wrap="none" rtlCol="0">
            <a:spAutoFit/>
          </a:bodyPr>
          <a:lstStyle/>
          <a:p>
            <a:r>
              <a:rPr lang="fr-CH" dirty="0" smtClean="0"/>
              <a:t>Tumbling Radius</a:t>
            </a:r>
            <a:endParaRPr lang="en-GB" dirty="0"/>
          </a:p>
        </p:txBody>
      </p:sp>
      <p:cxnSp>
        <p:nvCxnSpPr>
          <p:cNvPr id="37" name="Connecteur droit avec flèche 36"/>
          <p:cNvCxnSpPr>
            <a:stCxn id="23" idx="0"/>
          </p:cNvCxnSpPr>
          <p:nvPr/>
        </p:nvCxnSpPr>
        <p:spPr>
          <a:xfrm flipV="1">
            <a:off x="2411760" y="4315935"/>
            <a:ext cx="417206" cy="68069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 name="Espace réservé du numéro de diapositive 1"/>
          <p:cNvSpPr>
            <a:spLocks noGrp="1"/>
          </p:cNvSpPr>
          <p:nvPr>
            <p:ph type="sldNum" sz="quarter" idx="12"/>
          </p:nvPr>
        </p:nvSpPr>
        <p:spPr/>
        <p:txBody>
          <a:bodyPr/>
          <a:lstStyle/>
          <a:p>
            <a:fld id="{31B01D2A-108D-4055-860E-FA187FD9BF45}" type="slidenum">
              <a:rPr lang="en-GB" smtClean="0"/>
              <a:t>31</a:t>
            </a:fld>
            <a:endParaRPr lang="en-GB"/>
          </a:p>
        </p:txBody>
      </p:sp>
    </p:spTree>
    <p:extLst>
      <p:ext uri="{BB962C8B-B14F-4D97-AF65-F5344CB8AC3E}">
        <p14:creationId xmlns:p14="http://schemas.microsoft.com/office/powerpoint/2010/main" val="32988309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548680"/>
            <a:ext cx="9252520" cy="1143000"/>
          </a:xfrm>
        </p:spPr>
        <p:txBody>
          <a:bodyPr>
            <a:normAutofit fontScale="90000"/>
          </a:bodyPr>
          <a:lstStyle/>
          <a:p>
            <a:r>
              <a:rPr lang="fr-CH" dirty="0" smtClean="0"/>
              <a:t>Design Values for a He-</a:t>
            </a:r>
            <a:r>
              <a:rPr lang="fr-CH" dirty="0" err="1" smtClean="0"/>
              <a:t>Cooled</a:t>
            </a:r>
            <a:r>
              <a:rPr lang="fr-CH" dirty="0" smtClean="0"/>
              <a:t>, </a:t>
            </a:r>
            <a:r>
              <a:rPr lang="fr-CH" dirty="0" err="1" smtClean="0"/>
              <a:t>Moving</a:t>
            </a:r>
            <a:r>
              <a:rPr lang="fr-CH" dirty="0" smtClean="0"/>
              <a:t> </a:t>
            </a:r>
            <a:r>
              <a:rPr lang="fr-CH" dirty="0" err="1" smtClean="0"/>
              <a:t>Window</a:t>
            </a:r>
            <a:r>
              <a:rPr lang="fr-CH" dirty="0" smtClean="0"/>
              <a:t>, </a:t>
            </a:r>
            <a:r>
              <a:rPr lang="fr-CH" dirty="0" err="1" smtClean="0"/>
              <a:t>displaced</a:t>
            </a:r>
            <a:r>
              <a:rPr lang="fr-CH" dirty="0" smtClean="0"/>
              <a:t> by 3 mm </a:t>
            </a:r>
            <a:r>
              <a:rPr lang="fr-CH" dirty="0" err="1" smtClean="0"/>
              <a:t>between</a:t>
            </a:r>
            <a:r>
              <a:rPr lang="fr-CH" dirty="0" smtClean="0"/>
              <a:t> Pulses. </a:t>
            </a:r>
            <a:endParaRPr lang="en-GB" dirty="0"/>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880569561"/>
              </p:ext>
            </p:extLst>
          </p:nvPr>
        </p:nvGraphicFramePr>
        <p:xfrm>
          <a:off x="467544" y="2564904"/>
          <a:ext cx="8229600" cy="323596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r>
                        <a:rPr lang="fr-CH" dirty="0" err="1" smtClean="0"/>
                        <a:t>Window</a:t>
                      </a:r>
                      <a:r>
                        <a:rPr lang="fr-CH" dirty="0" smtClean="0"/>
                        <a:t> </a:t>
                      </a:r>
                      <a:r>
                        <a:rPr lang="fr-CH" dirty="0" err="1" smtClean="0"/>
                        <a:t>Thickness</a:t>
                      </a:r>
                      <a:r>
                        <a:rPr lang="fr-CH" dirty="0" smtClean="0"/>
                        <a:t> (mm)</a:t>
                      </a:r>
                      <a:endParaRPr lang="en-GB" dirty="0"/>
                    </a:p>
                  </a:txBody>
                  <a:tcPr/>
                </a:tc>
                <a:tc>
                  <a:txBody>
                    <a:bodyPr/>
                    <a:lstStyle/>
                    <a:p>
                      <a:r>
                        <a:rPr lang="fr-CH" dirty="0" smtClean="0"/>
                        <a:t>0.2</a:t>
                      </a:r>
                      <a:endParaRPr lang="en-GB" dirty="0"/>
                    </a:p>
                  </a:txBody>
                  <a:tcPr/>
                </a:tc>
                <a:tc>
                  <a:txBody>
                    <a:bodyPr/>
                    <a:lstStyle/>
                    <a:p>
                      <a:r>
                        <a:rPr lang="fr-CH" dirty="0" smtClean="0"/>
                        <a:t>0.4</a:t>
                      </a:r>
                      <a:endParaRPr lang="en-GB" dirty="0"/>
                    </a:p>
                  </a:txBody>
                  <a:tcPr/>
                </a:tc>
                <a:extLst>
                  <a:ext uri="{0D108BD9-81ED-4DB2-BD59-A6C34878D82A}">
                    <a16:rowId xmlns:a16="http://schemas.microsoft.com/office/drawing/2014/main" val="10000"/>
                  </a:ext>
                </a:extLst>
              </a:tr>
              <a:tr h="370840">
                <a:tc>
                  <a:txBody>
                    <a:bodyPr/>
                    <a:lstStyle/>
                    <a:p>
                      <a:r>
                        <a:rPr lang="fr-CH" dirty="0" smtClean="0"/>
                        <a:t>PEDD J/g</a:t>
                      </a:r>
                      <a:endParaRPr lang="en-GB" dirty="0"/>
                    </a:p>
                  </a:txBody>
                  <a:tcPr/>
                </a:tc>
                <a:tc>
                  <a:txBody>
                    <a:bodyPr/>
                    <a:lstStyle/>
                    <a:p>
                      <a:r>
                        <a:rPr lang="fr-CH" dirty="0" smtClean="0"/>
                        <a:t>7.2</a:t>
                      </a:r>
                      <a:endParaRPr lang="en-GB" dirty="0"/>
                    </a:p>
                  </a:txBody>
                  <a:tcPr/>
                </a:tc>
                <a:tc>
                  <a:txBody>
                    <a:bodyPr/>
                    <a:lstStyle/>
                    <a:p>
                      <a:r>
                        <a:rPr lang="fr-CH" dirty="0" smtClean="0"/>
                        <a:t>12.7</a:t>
                      </a:r>
                      <a:endParaRPr lang="en-GB" dirty="0"/>
                    </a:p>
                  </a:txBody>
                  <a:tcPr/>
                </a:tc>
                <a:extLst>
                  <a:ext uri="{0D108BD9-81ED-4DB2-BD59-A6C34878D82A}">
                    <a16:rowId xmlns:a16="http://schemas.microsoft.com/office/drawing/2014/main" val="10001"/>
                  </a:ext>
                </a:extLst>
              </a:tr>
              <a:tr h="370840">
                <a:tc>
                  <a:txBody>
                    <a:bodyPr/>
                    <a:lstStyle/>
                    <a:p>
                      <a:r>
                        <a:rPr lang="el-GR" dirty="0" smtClean="0"/>
                        <a:t>Δ</a:t>
                      </a:r>
                      <a:r>
                        <a:rPr lang="fr-CH" dirty="0" smtClean="0"/>
                        <a:t>T/Pulse</a:t>
                      </a:r>
                      <a:endParaRPr lang="en-GB" dirty="0"/>
                    </a:p>
                  </a:txBody>
                  <a:tcPr/>
                </a:tc>
                <a:tc>
                  <a:txBody>
                    <a:bodyPr/>
                    <a:lstStyle/>
                    <a:p>
                      <a:r>
                        <a:rPr lang="fr-CH" dirty="0" smtClean="0"/>
                        <a:t>14.4</a:t>
                      </a:r>
                      <a:endParaRPr lang="en-GB" dirty="0"/>
                    </a:p>
                  </a:txBody>
                  <a:tcPr/>
                </a:tc>
                <a:tc>
                  <a:txBody>
                    <a:bodyPr/>
                    <a:lstStyle/>
                    <a:p>
                      <a:r>
                        <a:rPr lang="fr-CH" dirty="0" smtClean="0"/>
                        <a:t>25.4</a:t>
                      </a:r>
                      <a:endParaRPr lang="en-GB" dirty="0"/>
                    </a:p>
                  </a:txBody>
                  <a:tcPr/>
                </a:tc>
                <a:extLst>
                  <a:ext uri="{0D108BD9-81ED-4DB2-BD59-A6C34878D82A}">
                    <a16:rowId xmlns:a16="http://schemas.microsoft.com/office/drawing/2014/main" val="10002"/>
                  </a:ext>
                </a:extLst>
              </a:tr>
              <a:tr h="370840">
                <a:tc>
                  <a:txBody>
                    <a:bodyPr/>
                    <a:lstStyle/>
                    <a:p>
                      <a:r>
                        <a:rPr lang="fr-CH" dirty="0" err="1" smtClean="0"/>
                        <a:t>Pulsed</a:t>
                      </a:r>
                      <a:r>
                        <a:rPr lang="fr-CH" dirty="0" smtClean="0"/>
                        <a:t> Stress  (</a:t>
                      </a:r>
                      <a:r>
                        <a:rPr lang="fr-CH" dirty="0" err="1" smtClean="0"/>
                        <a:t>MPa</a:t>
                      </a:r>
                      <a:r>
                        <a:rPr lang="fr-CH" dirty="0" smtClean="0"/>
                        <a:t>)</a:t>
                      </a:r>
                      <a:endParaRPr lang="en-GB" dirty="0"/>
                    </a:p>
                  </a:txBody>
                  <a:tcPr/>
                </a:tc>
                <a:tc>
                  <a:txBody>
                    <a:bodyPr/>
                    <a:lstStyle/>
                    <a:p>
                      <a:r>
                        <a:rPr lang="fr-CH" dirty="0" smtClean="0"/>
                        <a:t>21.6</a:t>
                      </a:r>
                      <a:endParaRPr lang="en-GB" dirty="0"/>
                    </a:p>
                  </a:txBody>
                  <a:tcPr/>
                </a:tc>
                <a:tc>
                  <a:txBody>
                    <a:bodyPr/>
                    <a:lstStyle/>
                    <a:p>
                      <a:r>
                        <a:rPr lang="fr-CH" dirty="0" smtClean="0"/>
                        <a:t>38.1</a:t>
                      </a:r>
                      <a:endParaRPr lang="en-GB" dirty="0"/>
                    </a:p>
                  </a:txBody>
                  <a:tcPr/>
                </a:tc>
                <a:extLst>
                  <a:ext uri="{0D108BD9-81ED-4DB2-BD59-A6C34878D82A}">
                    <a16:rowId xmlns:a16="http://schemas.microsoft.com/office/drawing/2014/main" val="10003"/>
                  </a:ext>
                </a:extLst>
              </a:tr>
              <a:tr h="370840">
                <a:tc>
                  <a:txBody>
                    <a:bodyPr/>
                    <a:lstStyle/>
                    <a:p>
                      <a:r>
                        <a:rPr lang="fr-CH" dirty="0" smtClean="0"/>
                        <a:t>Av. Power (W)</a:t>
                      </a:r>
                      <a:endParaRPr lang="en-GB" dirty="0"/>
                    </a:p>
                  </a:txBody>
                  <a:tcPr/>
                </a:tc>
                <a:tc>
                  <a:txBody>
                    <a:bodyPr/>
                    <a:lstStyle/>
                    <a:p>
                      <a:r>
                        <a:rPr lang="fr-CH" dirty="0" smtClean="0"/>
                        <a:t>16.2</a:t>
                      </a:r>
                      <a:endParaRPr lang="en-GB" dirty="0"/>
                    </a:p>
                  </a:txBody>
                  <a:tcPr/>
                </a:tc>
                <a:tc>
                  <a:txBody>
                    <a:bodyPr/>
                    <a:lstStyle/>
                    <a:p>
                      <a:r>
                        <a:rPr lang="fr-CH" dirty="0" smtClean="0"/>
                        <a:t>43.3</a:t>
                      </a:r>
                      <a:endParaRPr lang="en-GB" dirty="0"/>
                    </a:p>
                  </a:txBody>
                  <a:tcPr/>
                </a:tc>
                <a:extLst>
                  <a:ext uri="{0D108BD9-81ED-4DB2-BD59-A6C34878D82A}">
                    <a16:rowId xmlns:a16="http://schemas.microsoft.com/office/drawing/2014/main" val="10004"/>
                  </a:ext>
                </a:extLst>
              </a:tr>
              <a:tr h="370840">
                <a:tc>
                  <a:txBody>
                    <a:bodyPr/>
                    <a:lstStyle/>
                    <a:p>
                      <a:r>
                        <a:rPr lang="fr-CH" dirty="0" smtClean="0"/>
                        <a:t>Peak </a:t>
                      </a:r>
                      <a:r>
                        <a:rPr lang="fr-CH" dirty="0" err="1" smtClean="0"/>
                        <a:t>Temp</a:t>
                      </a:r>
                      <a:r>
                        <a:rPr lang="fr-CH" dirty="0" smtClean="0"/>
                        <a:t>. (</a:t>
                      </a:r>
                      <a:r>
                        <a:rPr lang="fr-CH" dirty="0" err="1" smtClean="0"/>
                        <a:t>oC</a:t>
                      </a:r>
                      <a:r>
                        <a:rPr lang="fr-CH" dirty="0" smtClean="0"/>
                        <a:t>),  </a:t>
                      </a:r>
                      <a:r>
                        <a:rPr lang="fr-CH" dirty="0" err="1" smtClean="0"/>
                        <a:t>moving</a:t>
                      </a:r>
                      <a:r>
                        <a:rPr lang="fr-CH" dirty="0" smtClean="0"/>
                        <a:t> </a:t>
                      </a:r>
                      <a:r>
                        <a:rPr lang="fr-CH" dirty="0" err="1" smtClean="0"/>
                        <a:t>window</a:t>
                      </a:r>
                      <a:r>
                        <a:rPr lang="fr-CH" dirty="0" smtClean="0"/>
                        <a:t> + He-</a:t>
                      </a:r>
                      <a:r>
                        <a:rPr lang="fr-CH" dirty="0" err="1" smtClean="0"/>
                        <a:t>cooling</a:t>
                      </a:r>
                      <a:r>
                        <a:rPr lang="fr-CH" dirty="0" smtClean="0"/>
                        <a:t>.          </a:t>
                      </a:r>
                      <a:endParaRPr lang="en-GB" dirty="0"/>
                    </a:p>
                  </a:txBody>
                  <a:tcPr/>
                </a:tc>
                <a:tc>
                  <a:txBody>
                    <a:bodyPr/>
                    <a:lstStyle/>
                    <a:p>
                      <a:r>
                        <a:rPr lang="fr-CH" dirty="0" smtClean="0"/>
                        <a:t>34.5</a:t>
                      </a:r>
                      <a:endParaRPr lang="en-GB" dirty="0"/>
                    </a:p>
                  </a:txBody>
                  <a:tcPr/>
                </a:tc>
                <a:tc>
                  <a:txBody>
                    <a:bodyPr/>
                    <a:lstStyle/>
                    <a:p>
                      <a:r>
                        <a:rPr lang="fr-CH" dirty="0" smtClean="0"/>
                        <a:t>48.5</a:t>
                      </a:r>
                      <a:endParaRPr lang="en-GB" dirty="0"/>
                    </a:p>
                  </a:txBody>
                  <a:tcPr/>
                </a:tc>
                <a:extLst>
                  <a:ext uri="{0D108BD9-81ED-4DB2-BD59-A6C34878D82A}">
                    <a16:rowId xmlns:a16="http://schemas.microsoft.com/office/drawing/2014/main" val="10005"/>
                  </a:ext>
                </a:extLst>
              </a:tr>
              <a:tr h="370840">
                <a:tc>
                  <a:txBody>
                    <a:bodyPr/>
                    <a:lstStyle/>
                    <a:p>
                      <a:r>
                        <a:rPr lang="fr-CH" dirty="0" smtClean="0"/>
                        <a:t>Dpa/5000 h</a:t>
                      </a:r>
                      <a:endParaRPr lang="en-GB" dirty="0"/>
                    </a:p>
                  </a:txBody>
                  <a:tcPr/>
                </a:tc>
                <a:tc>
                  <a:txBody>
                    <a:bodyPr/>
                    <a:lstStyle/>
                    <a:p>
                      <a:r>
                        <a:rPr lang="fr-CH" dirty="0" smtClean="0"/>
                        <a:t>0.25</a:t>
                      </a:r>
                      <a:endParaRPr lang="en-GB" dirty="0"/>
                    </a:p>
                  </a:txBody>
                  <a:tcPr/>
                </a:tc>
                <a:tc>
                  <a:txBody>
                    <a:bodyPr/>
                    <a:lstStyle/>
                    <a:p>
                      <a:r>
                        <a:rPr lang="fr-CH" dirty="0" smtClean="0"/>
                        <a:t>0.25</a:t>
                      </a:r>
                      <a:endParaRPr lang="en-GB" dirty="0"/>
                    </a:p>
                  </a:txBody>
                  <a:tcPr/>
                </a:tc>
                <a:extLst>
                  <a:ext uri="{0D108BD9-81ED-4DB2-BD59-A6C34878D82A}">
                    <a16:rowId xmlns:a16="http://schemas.microsoft.com/office/drawing/2014/main" val="10006"/>
                  </a:ext>
                </a:extLst>
              </a:tr>
              <a:tr h="370840">
                <a:tc>
                  <a:txBody>
                    <a:bodyPr/>
                    <a:lstStyle/>
                    <a:p>
                      <a:r>
                        <a:rPr lang="fr-CH" dirty="0" err="1" smtClean="0"/>
                        <a:t>Lifetime</a:t>
                      </a:r>
                      <a:r>
                        <a:rPr lang="fr-CH" dirty="0" smtClean="0"/>
                        <a:t> (h) for Dpa=0.5</a:t>
                      </a:r>
                      <a:endParaRPr lang="en-GB" dirty="0"/>
                    </a:p>
                  </a:txBody>
                  <a:tcPr/>
                </a:tc>
                <a:tc>
                  <a:txBody>
                    <a:bodyPr/>
                    <a:lstStyle/>
                    <a:p>
                      <a:r>
                        <a:rPr lang="fr-CH" dirty="0" smtClean="0"/>
                        <a:t>10’000</a:t>
                      </a:r>
                      <a:endParaRPr lang="en-GB" dirty="0"/>
                    </a:p>
                  </a:txBody>
                  <a:tcPr/>
                </a:tc>
                <a:tc>
                  <a:txBody>
                    <a:bodyPr/>
                    <a:lstStyle/>
                    <a:p>
                      <a:r>
                        <a:rPr lang="fr-CH" dirty="0" smtClean="0"/>
                        <a:t>10’000</a:t>
                      </a:r>
                      <a:endParaRPr lang="en-GB" dirty="0"/>
                    </a:p>
                  </a:txBody>
                  <a:tcPr/>
                </a:tc>
                <a:extLst>
                  <a:ext uri="{0D108BD9-81ED-4DB2-BD59-A6C34878D82A}">
                    <a16:rowId xmlns:a16="http://schemas.microsoft.com/office/drawing/2014/main" val="10007"/>
                  </a:ext>
                </a:extLst>
              </a:tr>
            </a:tbl>
          </a:graphicData>
        </a:graphic>
      </p:graphicFrame>
      <p:sp>
        <p:nvSpPr>
          <p:cNvPr id="5" name="Espace réservé du numéro de diapositive 4"/>
          <p:cNvSpPr>
            <a:spLocks noGrp="1"/>
          </p:cNvSpPr>
          <p:nvPr>
            <p:ph type="sldNum" sz="quarter" idx="12"/>
          </p:nvPr>
        </p:nvSpPr>
        <p:spPr/>
        <p:txBody>
          <a:bodyPr/>
          <a:lstStyle/>
          <a:p>
            <a:fld id="{31B01D2A-108D-4055-860E-FA187FD9BF45}" type="slidenum">
              <a:rPr lang="en-GB" smtClean="0"/>
              <a:t>32</a:t>
            </a:fld>
            <a:endParaRPr lang="en-GB"/>
          </a:p>
        </p:txBody>
      </p:sp>
      <p:sp>
        <p:nvSpPr>
          <p:cNvPr id="3" name="ZoneTexte 2"/>
          <p:cNvSpPr txBox="1"/>
          <p:nvPr/>
        </p:nvSpPr>
        <p:spPr>
          <a:xfrm>
            <a:off x="6660232" y="6093296"/>
            <a:ext cx="1754648" cy="369332"/>
          </a:xfrm>
          <a:prstGeom prst="rect">
            <a:avLst/>
          </a:prstGeom>
          <a:noFill/>
        </p:spPr>
        <p:txBody>
          <a:bodyPr wrap="none" rtlCol="0">
            <a:spAutoFit/>
          </a:bodyPr>
          <a:lstStyle/>
          <a:p>
            <a:r>
              <a:rPr lang="fr-CH" dirty="0" err="1" smtClean="0"/>
              <a:t>Yu</a:t>
            </a:r>
            <a:r>
              <a:rPr lang="fr-CH" dirty="0" smtClean="0"/>
              <a:t> </a:t>
            </a:r>
            <a:r>
              <a:rPr lang="fr-CH" dirty="0" err="1" smtClean="0"/>
              <a:t>Morikava</a:t>
            </a:r>
            <a:r>
              <a:rPr lang="fr-CH" dirty="0" smtClean="0"/>
              <a:t>-KEK</a:t>
            </a:r>
            <a:endParaRPr lang="en-GB" dirty="0"/>
          </a:p>
        </p:txBody>
      </p:sp>
    </p:spTree>
    <p:extLst>
      <p:ext uri="{BB962C8B-B14F-4D97-AF65-F5344CB8AC3E}">
        <p14:creationId xmlns:p14="http://schemas.microsoft.com/office/powerpoint/2010/main" val="8885633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1296144"/>
          </a:xfrm>
        </p:spPr>
        <p:txBody>
          <a:bodyPr>
            <a:normAutofit fontScale="90000"/>
          </a:bodyPr>
          <a:lstStyle/>
          <a:p>
            <a:r>
              <a:rPr lang="fr-CH" dirty="0" smtClean="0"/>
              <a:t>Double </a:t>
            </a:r>
            <a:r>
              <a:rPr lang="fr-CH" dirty="0" err="1" smtClean="0"/>
              <a:t>Walled</a:t>
            </a:r>
            <a:r>
              <a:rPr lang="fr-CH" dirty="0" smtClean="0"/>
              <a:t> He-</a:t>
            </a:r>
            <a:r>
              <a:rPr lang="fr-CH" dirty="0" err="1" smtClean="0"/>
              <a:t>Cooled</a:t>
            </a:r>
            <a:r>
              <a:rPr lang="fr-CH" dirty="0" smtClean="0"/>
              <a:t> Vacuum </a:t>
            </a:r>
            <a:r>
              <a:rPr lang="fr-CH" dirty="0" err="1" smtClean="0"/>
              <a:t>Window</a:t>
            </a:r>
            <a:r>
              <a:rPr lang="fr-CH" dirty="0" smtClean="0"/>
              <a:t/>
            </a:r>
            <a:br>
              <a:rPr lang="fr-CH" dirty="0" smtClean="0"/>
            </a:br>
            <a:endParaRPr lang="en-GB" dirty="0"/>
          </a:p>
        </p:txBody>
      </p:sp>
      <p:pic>
        <p:nvPicPr>
          <p:cNvPr id="4" name="図 14">
            <a:extLst>
              <a:ext uri="{FF2B5EF4-FFF2-40B4-BE49-F238E27FC236}">
                <a16:creationId xmlns:a16="http://schemas.microsoft.com/office/drawing/2014/main" id="{65D10DD5-5023-4676-9F9B-0D7A27B88B3E}"/>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1547664" y="2311715"/>
            <a:ext cx="2660201" cy="3024336"/>
          </a:xfrm>
          <a:prstGeom prst="rect">
            <a:avLst/>
          </a:prstGeom>
        </p:spPr>
      </p:pic>
      <p:pic>
        <p:nvPicPr>
          <p:cNvPr id="6" name="図 3">
            <a:extLst>
              <a:ext uri="{FF2B5EF4-FFF2-40B4-BE49-F238E27FC236}">
                <a16:creationId xmlns:a16="http://schemas.microsoft.com/office/drawing/2014/main" id="{D5728CB2-EBE9-4BE0-BEFB-5CE2F13B8F5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508104" y="2254868"/>
            <a:ext cx="2880320" cy="2664296"/>
          </a:xfrm>
          <a:prstGeom prst="rect">
            <a:avLst/>
          </a:prstGeom>
        </p:spPr>
      </p:pic>
      <p:sp>
        <p:nvSpPr>
          <p:cNvPr id="9" name="テキスト ボックス 22">
            <a:extLst>
              <a:ext uri="{FF2B5EF4-FFF2-40B4-BE49-F238E27FC236}">
                <a16:creationId xmlns:a16="http://schemas.microsoft.com/office/drawing/2014/main" id="{28296A18-5B19-41AB-BDC0-583ABD0B979F}"/>
              </a:ext>
            </a:extLst>
          </p:cNvPr>
          <p:cNvSpPr txBox="1"/>
          <p:nvPr/>
        </p:nvSpPr>
        <p:spPr>
          <a:xfrm>
            <a:off x="2194858" y="1588701"/>
            <a:ext cx="1080999" cy="646331"/>
          </a:xfrm>
          <a:prstGeom prst="rect">
            <a:avLst/>
          </a:prstGeom>
          <a:noFill/>
        </p:spPr>
        <p:txBody>
          <a:bodyPr wrap="square" rtlCol="0">
            <a:spAutoFit/>
          </a:bodyPr>
          <a:lstStyle/>
          <a:p>
            <a:r>
              <a:rPr kumimoji="1" lang="en-US" altLang="ja-JP" dirty="0"/>
              <a:t>He gas</a:t>
            </a:r>
          </a:p>
          <a:p>
            <a:r>
              <a:rPr kumimoji="1" lang="en-US" altLang="ja-JP" dirty="0"/>
              <a:t>outlet</a:t>
            </a:r>
            <a:endParaRPr kumimoji="1" lang="ja-JP" altLang="en-US" dirty="0"/>
          </a:p>
        </p:txBody>
      </p:sp>
      <p:sp>
        <p:nvSpPr>
          <p:cNvPr id="3" name="Rectangle 2"/>
          <p:cNvSpPr/>
          <p:nvPr/>
        </p:nvSpPr>
        <p:spPr>
          <a:xfrm>
            <a:off x="1817648" y="5540388"/>
            <a:ext cx="1582347" cy="646331"/>
          </a:xfrm>
          <a:prstGeom prst="rect">
            <a:avLst/>
          </a:prstGeom>
        </p:spPr>
        <p:txBody>
          <a:bodyPr wrap="square">
            <a:spAutoFit/>
          </a:bodyPr>
          <a:lstStyle/>
          <a:p>
            <a:pPr lvl="0"/>
            <a:r>
              <a:rPr kumimoji="1" lang="en-US" altLang="ja-JP" dirty="0">
                <a:solidFill>
                  <a:prstClr val="black"/>
                </a:solidFill>
              </a:rPr>
              <a:t>He </a:t>
            </a:r>
            <a:r>
              <a:rPr kumimoji="1" lang="en-US" altLang="ja-JP" dirty="0" smtClean="0">
                <a:solidFill>
                  <a:prstClr val="black"/>
                </a:solidFill>
              </a:rPr>
              <a:t>gas inlet, 100 m/s, 1 bar.</a:t>
            </a:r>
            <a:endParaRPr kumimoji="1" lang="ja-JP" altLang="en-US" dirty="0">
              <a:solidFill>
                <a:prstClr val="black"/>
              </a:solidFill>
            </a:endParaRPr>
          </a:p>
        </p:txBody>
      </p:sp>
      <p:sp>
        <p:nvSpPr>
          <p:cNvPr id="19" name="Flèche droite 18"/>
          <p:cNvSpPr/>
          <p:nvPr/>
        </p:nvSpPr>
        <p:spPr>
          <a:xfrm rot="16200000">
            <a:off x="2999577" y="5258591"/>
            <a:ext cx="552561" cy="288032"/>
          </a:xfrm>
          <a:prstGeom prst="rightArrow">
            <a:avLst>
              <a:gd name="adj1" fmla="val 50000"/>
              <a:gd name="adj2" fmla="val 407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èche vers le bas 19"/>
          <p:cNvSpPr/>
          <p:nvPr/>
        </p:nvSpPr>
        <p:spPr>
          <a:xfrm rot="10800000">
            <a:off x="3033541" y="1576868"/>
            <a:ext cx="242315" cy="627996"/>
          </a:xfrm>
          <a:prstGeom prst="downArrow">
            <a:avLst>
              <a:gd name="adj1" fmla="val 50000"/>
              <a:gd name="adj2" fmla="val 478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ZoneTexte 4"/>
          <p:cNvSpPr txBox="1"/>
          <p:nvPr/>
        </p:nvSpPr>
        <p:spPr>
          <a:xfrm>
            <a:off x="4427984" y="5033275"/>
            <a:ext cx="4561710" cy="369332"/>
          </a:xfrm>
          <a:prstGeom prst="rect">
            <a:avLst/>
          </a:prstGeom>
          <a:noFill/>
        </p:spPr>
        <p:txBody>
          <a:bodyPr wrap="square" rtlCol="0">
            <a:spAutoFit/>
          </a:bodyPr>
          <a:lstStyle/>
          <a:p>
            <a:r>
              <a:rPr lang="fr-CH" dirty="0" smtClean="0"/>
              <a:t>Hydro-</a:t>
            </a:r>
            <a:r>
              <a:rPr lang="fr-CH" dirty="0" err="1" smtClean="0"/>
              <a:t>formed</a:t>
            </a:r>
            <a:r>
              <a:rPr lang="fr-CH" dirty="0" smtClean="0"/>
              <a:t> 0.2 mm </a:t>
            </a:r>
            <a:r>
              <a:rPr lang="fr-CH" dirty="0" err="1" smtClean="0"/>
              <a:t>thick</a:t>
            </a:r>
            <a:r>
              <a:rPr lang="fr-CH" dirty="0" smtClean="0"/>
              <a:t> Ti-</a:t>
            </a:r>
            <a:r>
              <a:rPr lang="fr-CH" dirty="0" err="1" smtClean="0"/>
              <a:t>window</a:t>
            </a:r>
            <a:endParaRPr lang="en-GB" dirty="0"/>
          </a:p>
        </p:txBody>
      </p:sp>
      <p:sp>
        <p:nvSpPr>
          <p:cNvPr id="7" name="ZoneTexte 6"/>
          <p:cNvSpPr txBox="1"/>
          <p:nvPr/>
        </p:nvSpPr>
        <p:spPr>
          <a:xfrm>
            <a:off x="5868144" y="6356709"/>
            <a:ext cx="1826782" cy="369332"/>
          </a:xfrm>
          <a:prstGeom prst="rect">
            <a:avLst/>
          </a:prstGeom>
          <a:noFill/>
        </p:spPr>
        <p:txBody>
          <a:bodyPr wrap="none" rtlCol="0">
            <a:spAutoFit/>
          </a:bodyPr>
          <a:lstStyle/>
          <a:p>
            <a:r>
              <a:rPr lang="fr-CH" dirty="0" err="1" smtClean="0"/>
              <a:t>Yu</a:t>
            </a:r>
            <a:r>
              <a:rPr lang="fr-CH" dirty="0" smtClean="0"/>
              <a:t> </a:t>
            </a:r>
            <a:r>
              <a:rPr lang="fr-CH" dirty="0" err="1" smtClean="0"/>
              <a:t>Morikowa</a:t>
            </a:r>
            <a:r>
              <a:rPr lang="fr-CH" dirty="0" smtClean="0"/>
              <a:t>-KEK</a:t>
            </a:r>
            <a:endParaRPr lang="en-GB" dirty="0"/>
          </a:p>
        </p:txBody>
      </p:sp>
      <p:sp>
        <p:nvSpPr>
          <p:cNvPr id="8" name="Espace réservé du numéro de diapositive 7"/>
          <p:cNvSpPr>
            <a:spLocks noGrp="1"/>
          </p:cNvSpPr>
          <p:nvPr>
            <p:ph type="sldNum" sz="quarter" idx="12"/>
          </p:nvPr>
        </p:nvSpPr>
        <p:spPr/>
        <p:txBody>
          <a:bodyPr/>
          <a:lstStyle/>
          <a:p>
            <a:fld id="{31B01D2A-108D-4055-860E-FA187FD9BF45}" type="slidenum">
              <a:rPr lang="en-GB" smtClean="0"/>
              <a:t>33</a:t>
            </a:fld>
            <a:endParaRPr lang="en-GB"/>
          </a:p>
        </p:txBody>
      </p:sp>
      <p:sp>
        <p:nvSpPr>
          <p:cNvPr id="10" name="ZoneTexte 9"/>
          <p:cNvSpPr txBox="1"/>
          <p:nvPr/>
        </p:nvSpPr>
        <p:spPr>
          <a:xfrm>
            <a:off x="4255071" y="5437990"/>
            <a:ext cx="4853508" cy="369332"/>
          </a:xfrm>
          <a:prstGeom prst="rect">
            <a:avLst/>
          </a:prstGeom>
          <a:noFill/>
        </p:spPr>
        <p:txBody>
          <a:bodyPr wrap="none" rtlCol="0">
            <a:spAutoFit/>
          </a:bodyPr>
          <a:lstStyle/>
          <a:p>
            <a:r>
              <a:rPr lang="fr-CH" dirty="0" smtClean="0"/>
              <a:t>Vibrations and local </a:t>
            </a:r>
            <a:r>
              <a:rPr lang="fr-CH" dirty="0" err="1" smtClean="0"/>
              <a:t>buckling</a:t>
            </a:r>
            <a:r>
              <a:rPr lang="fr-CH" dirty="0" smtClean="0"/>
              <a:t>  in </a:t>
            </a:r>
            <a:r>
              <a:rPr lang="fr-CH" dirty="0" err="1" smtClean="0"/>
              <a:t>thin</a:t>
            </a:r>
            <a:r>
              <a:rPr lang="fr-CH" dirty="0" smtClean="0"/>
              <a:t> membranes?</a:t>
            </a:r>
            <a:endParaRPr lang="en-GB" dirty="0"/>
          </a:p>
        </p:txBody>
      </p:sp>
    </p:spTree>
    <p:extLst>
      <p:ext uri="{BB962C8B-B14F-4D97-AF65-F5344CB8AC3E}">
        <p14:creationId xmlns:p14="http://schemas.microsoft.com/office/powerpoint/2010/main" val="11425303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188640"/>
            <a:ext cx="8928992" cy="1228998"/>
          </a:xfrm>
        </p:spPr>
        <p:txBody>
          <a:bodyPr>
            <a:normAutofit fontScale="90000"/>
          </a:bodyPr>
          <a:lstStyle/>
          <a:p>
            <a:r>
              <a:rPr lang="fr-CH" dirty="0" smtClean="0"/>
              <a:t>Drive </a:t>
            </a:r>
            <a:r>
              <a:rPr lang="fr-CH" dirty="0" err="1" smtClean="0"/>
              <a:t>Mechanism</a:t>
            </a:r>
            <a:r>
              <a:rPr lang="fr-CH" dirty="0" smtClean="0"/>
              <a:t> for the Tumbling </a:t>
            </a:r>
            <a:r>
              <a:rPr lang="fr-CH" dirty="0" err="1" smtClean="0"/>
              <a:t>Window</a:t>
            </a:r>
            <a:endParaRPr lang="en-GB" dirty="0"/>
          </a:p>
        </p:txBody>
      </p:sp>
      <p:sp>
        <p:nvSpPr>
          <p:cNvPr id="4" name="Ellipse 3"/>
          <p:cNvSpPr/>
          <p:nvPr/>
        </p:nvSpPr>
        <p:spPr>
          <a:xfrm>
            <a:off x="5724128" y="2492896"/>
            <a:ext cx="2893952" cy="302433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5" name="Organigramme : Jonction de sommaire 4"/>
          <p:cNvSpPr/>
          <p:nvPr/>
        </p:nvSpPr>
        <p:spPr>
          <a:xfrm>
            <a:off x="7027088" y="3922754"/>
            <a:ext cx="288032" cy="306324"/>
          </a:xfrm>
          <a:prstGeom prst="flowChartSummingJuncti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Ellipse 5"/>
          <p:cNvSpPr/>
          <p:nvPr/>
        </p:nvSpPr>
        <p:spPr>
          <a:xfrm>
            <a:off x="6569888" y="2851780"/>
            <a:ext cx="1202432" cy="122413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7" name="Ellipse 6"/>
          <p:cNvSpPr/>
          <p:nvPr/>
        </p:nvSpPr>
        <p:spPr>
          <a:xfrm>
            <a:off x="6271004" y="2623769"/>
            <a:ext cx="1800200" cy="1680157"/>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Ellipse 7"/>
          <p:cNvSpPr/>
          <p:nvPr/>
        </p:nvSpPr>
        <p:spPr>
          <a:xfrm flipV="1">
            <a:off x="6569888" y="2815775"/>
            <a:ext cx="1224136" cy="1296143"/>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sp>
        <p:nvSpPr>
          <p:cNvPr id="9" name="Ellipse 8"/>
          <p:cNvSpPr/>
          <p:nvPr/>
        </p:nvSpPr>
        <p:spPr>
          <a:xfrm>
            <a:off x="7628304" y="2851780"/>
            <a:ext cx="288032" cy="28403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 name="Ellipse 9"/>
          <p:cNvSpPr/>
          <p:nvPr/>
        </p:nvSpPr>
        <p:spPr>
          <a:xfrm>
            <a:off x="6536714" y="3867317"/>
            <a:ext cx="265710" cy="28403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1" name="Ellipse 10"/>
          <p:cNvSpPr/>
          <p:nvPr/>
        </p:nvSpPr>
        <p:spPr>
          <a:xfrm>
            <a:off x="6436724" y="2868059"/>
            <a:ext cx="266328" cy="25147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2" name="Ellipse 11"/>
          <p:cNvSpPr/>
          <p:nvPr/>
        </p:nvSpPr>
        <p:spPr>
          <a:xfrm>
            <a:off x="7539674" y="3922754"/>
            <a:ext cx="266328" cy="2286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 name="Ellipse 12"/>
          <p:cNvSpPr/>
          <p:nvPr/>
        </p:nvSpPr>
        <p:spPr>
          <a:xfrm flipV="1">
            <a:off x="6664726" y="2938351"/>
            <a:ext cx="1008112" cy="105099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sp>
        <p:nvSpPr>
          <p:cNvPr id="14" name="Organigramme : Jonction de sommaire 13"/>
          <p:cNvSpPr/>
          <p:nvPr/>
        </p:nvSpPr>
        <p:spPr>
          <a:xfrm>
            <a:off x="7055652" y="3864722"/>
            <a:ext cx="252608" cy="228010"/>
          </a:xfrm>
          <a:prstGeom prst="flowChartSummingJuncti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5" name="Ellipse 14"/>
          <p:cNvSpPr/>
          <p:nvPr/>
        </p:nvSpPr>
        <p:spPr>
          <a:xfrm>
            <a:off x="7060770" y="4111918"/>
            <a:ext cx="216024" cy="22801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6" name="Ellipse 15"/>
          <p:cNvSpPr/>
          <p:nvPr/>
        </p:nvSpPr>
        <p:spPr>
          <a:xfrm>
            <a:off x="6303560" y="3454680"/>
            <a:ext cx="266328" cy="24719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Ellipse 16"/>
          <p:cNvSpPr/>
          <p:nvPr/>
        </p:nvSpPr>
        <p:spPr>
          <a:xfrm>
            <a:off x="7784348" y="3454680"/>
            <a:ext cx="266328" cy="28663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8" name="Ellipse 17"/>
          <p:cNvSpPr/>
          <p:nvPr/>
        </p:nvSpPr>
        <p:spPr>
          <a:xfrm>
            <a:off x="6998488" y="2604047"/>
            <a:ext cx="266328" cy="26401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2" name="Arc plein 21"/>
          <p:cNvSpPr/>
          <p:nvPr/>
        </p:nvSpPr>
        <p:spPr>
          <a:xfrm rot="21075704">
            <a:off x="6125487" y="2257595"/>
            <a:ext cx="1728192" cy="956915"/>
          </a:xfrm>
          <a:prstGeom prst="blockArc">
            <a:avLst>
              <a:gd name="adj1" fmla="val 13331064"/>
              <a:gd name="adj2" fmla="val 19946988"/>
              <a:gd name="adj3" fmla="val 359"/>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cxnSp>
        <p:nvCxnSpPr>
          <p:cNvPr id="24" name="Connecteur droit avec flèche 23"/>
          <p:cNvCxnSpPr/>
          <p:nvPr/>
        </p:nvCxnSpPr>
        <p:spPr>
          <a:xfrm>
            <a:off x="7672838" y="2342133"/>
            <a:ext cx="356541" cy="17553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1" name="Organigramme : Jonction de sommaire 30"/>
          <p:cNvSpPr/>
          <p:nvPr/>
        </p:nvSpPr>
        <p:spPr>
          <a:xfrm>
            <a:off x="7042478" y="3334811"/>
            <a:ext cx="252608" cy="239737"/>
          </a:xfrm>
          <a:prstGeom prst="flowChartSummingJuncti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3" name="Connecteur droit 32"/>
          <p:cNvCxnSpPr/>
          <p:nvPr/>
        </p:nvCxnSpPr>
        <p:spPr>
          <a:xfrm>
            <a:off x="1644774" y="2965402"/>
            <a:ext cx="3168352" cy="0"/>
          </a:xfrm>
          <a:prstGeom prst="line">
            <a:avLst/>
          </a:prstGeom>
        </p:spPr>
        <p:style>
          <a:lnRef idx="2">
            <a:schemeClr val="dk1"/>
          </a:lnRef>
          <a:fillRef idx="0">
            <a:schemeClr val="dk1"/>
          </a:fillRef>
          <a:effectRef idx="1">
            <a:schemeClr val="dk1"/>
          </a:effectRef>
          <a:fontRef idx="minor">
            <a:schemeClr val="tx1"/>
          </a:fontRef>
        </p:style>
      </p:cxnSp>
      <p:cxnSp>
        <p:nvCxnSpPr>
          <p:cNvPr id="37" name="Connecteur droit 36"/>
          <p:cNvCxnSpPr/>
          <p:nvPr/>
        </p:nvCxnSpPr>
        <p:spPr>
          <a:xfrm flipH="1">
            <a:off x="1644774" y="4081142"/>
            <a:ext cx="3312388" cy="31990"/>
          </a:xfrm>
          <a:prstGeom prst="line">
            <a:avLst/>
          </a:prstGeom>
        </p:spPr>
        <p:style>
          <a:lnRef idx="2">
            <a:schemeClr val="dk1"/>
          </a:lnRef>
          <a:fillRef idx="0">
            <a:schemeClr val="dk1"/>
          </a:fillRef>
          <a:effectRef idx="1">
            <a:schemeClr val="dk1"/>
          </a:effectRef>
          <a:fontRef idx="minor">
            <a:schemeClr val="tx1"/>
          </a:fontRef>
        </p:style>
      </p:cxnSp>
      <p:sp>
        <p:nvSpPr>
          <p:cNvPr id="40" name="Rectangle 39"/>
          <p:cNvSpPr/>
          <p:nvPr/>
        </p:nvSpPr>
        <p:spPr>
          <a:xfrm>
            <a:off x="2908870" y="2357633"/>
            <a:ext cx="320080" cy="266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1" name="Ellipse 40"/>
          <p:cNvSpPr/>
          <p:nvPr/>
        </p:nvSpPr>
        <p:spPr>
          <a:xfrm>
            <a:off x="2925482" y="2655154"/>
            <a:ext cx="266328" cy="28319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2" name="Rectangle 41"/>
          <p:cNvSpPr/>
          <p:nvPr/>
        </p:nvSpPr>
        <p:spPr>
          <a:xfrm>
            <a:off x="2940918" y="2958632"/>
            <a:ext cx="288032" cy="111728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sp>
        <p:nvSpPr>
          <p:cNvPr id="43" name="Ellipse 42"/>
          <p:cNvSpPr/>
          <p:nvPr/>
        </p:nvSpPr>
        <p:spPr>
          <a:xfrm>
            <a:off x="2925482" y="4092732"/>
            <a:ext cx="266328" cy="27930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4" name="Rectangle 43"/>
          <p:cNvSpPr/>
          <p:nvPr/>
        </p:nvSpPr>
        <p:spPr>
          <a:xfrm>
            <a:off x="2908870" y="4388034"/>
            <a:ext cx="300552" cy="117730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46" name="Connecteur droit 45"/>
          <p:cNvCxnSpPr>
            <a:endCxn id="25" idx="0"/>
          </p:cNvCxnSpPr>
          <p:nvPr/>
        </p:nvCxnSpPr>
        <p:spPr>
          <a:xfrm flipV="1">
            <a:off x="1964580" y="3430619"/>
            <a:ext cx="5244619" cy="86655"/>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Connecteur droit 49"/>
          <p:cNvCxnSpPr/>
          <p:nvPr/>
        </p:nvCxnSpPr>
        <p:spPr>
          <a:xfrm flipV="1">
            <a:off x="2627784" y="3978728"/>
            <a:ext cx="4581415" cy="58326"/>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Connecteur droit avec flèche 19"/>
          <p:cNvCxnSpPr/>
          <p:nvPr/>
        </p:nvCxnSpPr>
        <p:spPr>
          <a:xfrm flipV="1">
            <a:off x="5436096" y="5085184"/>
            <a:ext cx="1366328" cy="57606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 name="Connecteur droit avec flèche 25"/>
          <p:cNvCxnSpPr/>
          <p:nvPr/>
        </p:nvCxnSpPr>
        <p:spPr>
          <a:xfrm flipH="1" flipV="1">
            <a:off x="3059146" y="5229200"/>
            <a:ext cx="1898016" cy="43204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ZoneTexte 28"/>
          <p:cNvSpPr txBox="1"/>
          <p:nvPr/>
        </p:nvSpPr>
        <p:spPr>
          <a:xfrm>
            <a:off x="4344985" y="5709364"/>
            <a:ext cx="1717201" cy="369332"/>
          </a:xfrm>
          <a:prstGeom prst="rect">
            <a:avLst/>
          </a:prstGeom>
          <a:noFill/>
        </p:spPr>
        <p:txBody>
          <a:bodyPr wrap="none" rtlCol="0">
            <a:spAutoFit/>
          </a:bodyPr>
          <a:lstStyle/>
          <a:p>
            <a:r>
              <a:rPr lang="fr-CH" dirty="0" smtClean="0"/>
              <a:t>Outer Drive Disk</a:t>
            </a:r>
            <a:endParaRPr lang="en-GB" dirty="0"/>
          </a:p>
        </p:txBody>
      </p:sp>
      <p:cxnSp>
        <p:nvCxnSpPr>
          <p:cNvPr id="34" name="Connecteur droit avec flèche 33"/>
          <p:cNvCxnSpPr/>
          <p:nvPr/>
        </p:nvCxnSpPr>
        <p:spPr>
          <a:xfrm flipV="1">
            <a:off x="610568" y="4012472"/>
            <a:ext cx="505048" cy="136074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9" name="ZoneTexte 38"/>
          <p:cNvSpPr txBox="1"/>
          <p:nvPr/>
        </p:nvSpPr>
        <p:spPr>
          <a:xfrm>
            <a:off x="130405" y="5367044"/>
            <a:ext cx="2810513" cy="923330"/>
          </a:xfrm>
          <a:prstGeom prst="rect">
            <a:avLst/>
          </a:prstGeom>
          <a:noFill/>
        </p:spPr>
        <p:txBody>
          <a:bodyPr wrap="square" rtlCol="0">
            <a:spAutoFit/>
          </a:bodyPr>
          <a:lstStyle/>
          <a:p>
            <a:r>
              <a:rPr lang="fr-CH" dirty="0" err="1" smtClean="0"/>
              <a:t>Beam</a:t>
            </a:r>
            <a:r>
              <a:rPr lang="fr-CH" dirty="0" smtClean="0"/>
              <a:t> Axis </a:t>
            </a:r>
            <a:r>
              <a:rPr lang="fr-CH" dirty="0" err="1" smtClean="0"/>
              <a:t>coincides</a:t>
            </a:r>
            <a:r>
              <a:rPr lang="fr-CH" dirty="0" smtClean="0"/>
              <a:t> </a:t>
            </a:r>
            <a:r>
              <a:rPr lang="fr-CH" dirty="0" err="1" smtClean="0"/>
              <a:t>with</a:t>
            </a:r>
            <a:r>
              <a:rPr lang="fr-CH" dirty="0" smtClean="0"/>
              <a:t> Rot. Center of Outer Drive Disk</a:t>
            </a:r>
            <a:endParaRPr lang="en-GB" dirty="0"/>
          </a:p>
        </p:txBody>
      </p:sp>
      <p:cxnSp>
        <p:nvCxnSpPr>
          <p:cNvPr id="21" name="Connecteur droit avec flèche 20"/>
          <p:cNvCxnSpPr/>
          <p:nvPr/>
        </p:nvCxnSpPr>
        <p:spPr>
          <a:xfrm flipV="1">
            <a:off x="1873374" y="3597996"/>
            <a:ext cx="228600" cy="70593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7" name="ZoneTexte 26"/>
          <p:cNvSpPr txBox="1"/>
          <p:nvPr/>
        </p:nvSpPr>
        <p:spPr>
          <a:xfrm>
            <a:off x="971600" y="4225923"/>
            <a:ext cx="1969317" cy="646331"/>
          </a:xfrm>
          <a:prstGeom prst="rect">
            <a:avLst/>
          </a:prstGeom>
          <a:noFill/>
        </p:spPr>
        <p:txBody>
          <a:bodyPr wrap="square" rtlCol="0">
            <a:spAutoFit/>
          </a:bodyPr>
          <a:lstStyle/>
          <a:p>
            <a:r>
              <a:rPr lang="fr-CH" dirty="0" smtClean="0"/>
              <a:t>Center of </a:t>
            </a:r>
            <a:r>
              <a:rPr lang="fr-CH" dirty="0" err="1" smtClean="0"/>
              <a:t>Excentric</a:t>
            </a:r>
            <a:r>
              <a:rPr lang="fr-CH" dirty="0" smtClean="0"/>
              <a:t> Vacuum </a:t>
            </a:r>
            <a:r>
              <a:rPr lang="fr-CH" dirty="0" err="1" smtClean="0"/>
              <a:t>Window</a:t>
            </a:r>
            <a:endParaRPr lang="en-GB" dirty="0"/>
          </a:p>
        </p:txBody>
      </p:sp>
      <p:cxnSp>
        <p:nvCxnSpPr>
          <p:cNvPr id="30" name="Connecteur droit avec flèche 29"/>
          <p:cNvCxnSpPr/>
          <p:nvPr/>
        </p:nvCxnSpPr>
        <p:spPr>
          <a:xfrm>
            <a:off x="5508064" y="2194296"/>
            <a:ext cx="1481519" cy="74405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5" name="ZoneTexte 44"/>
          <p:cNvSpPr txBox="1"/>
          <p:nvPr/>
        </p:nvSpPr>
        <p:spPr>
          <a:xfrm>
            <a:off x="4407518" y="1502767"/>
            <a:ext cx="2104764" cy="923330"/>
          </a:xfrm>
          <a:prstGeom prst="rect">
            <a:avLst/>
          </a:prstGeom>
          <a:noFill/>
        </p:spPr>
        <p:txBody>
          <a:bodyPr wrap="square" rtlCol="0">
            <a:spAutoFit/>
          </a:bodyPr>
          <a:lstStyle/>
          <a:p>
            <a:r>
              <a:rPr lang="fr-CH" dirty="0" smtClean="0"/>
              <a:t>Tumbling </a:t>
            </a:r>
            <a:r>
              <a:rPr lang="fr-CH" dirty="0" err="1" smtClean="0"/>
              <a:t>Window</a:t>
            </a:r>
            <a:r>
              <a:rPr lang="fr-CH" dirty="0" smtClean="0"/>
              <a:t>, </a:t>
            </a:r>
            <a:r>
              <a:rPr lang="fr-CH" dirty="0" err="1" smtClean="0"/>
              <a:t>Flange</a:t>
            </a:r>
            <a:r>
              <a:rPr lang="fr-CH" dirty="0" smtClean="0"/>
              <a:t> and Vacuum Pipe</a:t>
            </a:r>
            <a:endParaRPr lang="en-GB" dirty="0"/>
          </a:p>
        </p:txBody>
      </p:sp>
      <p:cxnSp>
        <p:nvCxnSpPr>
          <p:cNvPr id="51" name="Connecteur droit avec flèche 50"/>
          <p:cNvCxnSpPr/>
          <p:nvPr/>
        </p:nvCxnSpPr>
        <p:spPr>
          <a:xfrm flipH="1">
            <a:off x="3300968" y="2357633"/>
            <a:ext cx="1127016" cy="77818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6" name="Connecteur droit avec flèche 55"/>
          <p:cNvCxnSpPr/>
          <p:nvPr/>
        </p:nvCxnSpPr>
        <p:spPr>
          <a:xfrm flipH="1" flipV="1">
            <a:off x="3298686" y="4339928"/>
            <a:ext cx="1273314" cy="20916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9" name="Connecteur droit avec flèche 58"/>
          <p:cNvCxnSpPr>
            <a:endCxn id="16" idx="4"/>
          </p:cNvCxnSpPr>
          <p:nvPr/>
        </p:nvCxnSpPr>
        <p:spPr>
          <a:xfrm flipV="1">
            <a:off x="5050238" y="3701876"/>
            <a:ext cx="1386486" cy="84074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4" name="ZoneTexte 63"/>
          <p:cNvSpPr txBox="1"/>
          <p:nvPr/>
        </p:nvSpPr>
        <p:spPr>
          <a:xfrm>
            <a:off x="4310190" y="4549088"/>
            <a:ext cx="1293944" cy="369332"/>
          </a:xfrm>
          <a:prstGeom prst="rect">
            <a:avLst/>
          </a:prstGeom>
          <a:noFill/>
        </p:spPr>
        <p:txBody>
          <a:bodyPr wrap="none" rtlCol="0">
            <a:spAutoFit/>
          </a:bodyPr>
          <a:lstStyle/>
          <a:p>
            <a:r>
              <a:rPr lang="fr-CH" dirty="0" smtClean="0"/>
              <a:t>Ball </a:t>
            </a:r>
            <a:r>
              <a:rPr lang="fr-CH" dirty="0" err="1" smtClean="0"/>
              <a:t>Bearing</a:t>
            </a:r>
            <a:endParaRPr lang="en-GB" dirty="0"/>
          </a:p>
        </p:txBody>
      </p:sp>
      <p:cxnSp>
        <p:nvCxnSpPr>
          <p:cNvPr id="28" name="Connecteur droit avec flèche 27"/>
          <p:cNvCxnSpPr/>
          <p:nvPr/>
        </p:nvCxnSpPr>
        <p:spPr>
          <a:xfrm>
            <a:off x="5906470" y="2868059"/>
            <a:ext cx="796582" cy="46675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2" name="ZoneTexte 51"/>
          <p:cNvSpPr txBox="1"/>
          <p:nvPr/>
        </p:nvSpPr>
        <p:spPr>
          <a:xfrm>
            <a:off x="4984885" y="2422611"/>
            <a:ext cx="1478486" cy="923330"/>
          </a:xfrm>
          <a:prstGeom prst="rect">
            <a:avLst/>
          </a:prstGeom>
          <a:noFill/>
        </p:spPr>
        <p:txBody>
          <a:bodyPr wrap="square" rtlCol="0">
            <a:spAutoFit/>
          </a:bodyPr>
          <a:lstStyle/>
          <a:p>
            <a:r>
              <a:rPr lang="fr-CH" dirty="0" smtClean="0"/>
              <a:t>Circle of </a:t>
            </a:r>
            <a:r>
              <a:rPr lang="fr-CH" dirty="0" err="1" smtClean="0"/>
              <a:t>Beam</a:t>
            </a:r>
            <a:r>
              <a:rPr lang="fr-CH" dirty="0" smtClean="0"/>
              <a:t> Impacts</a:t>
            </a:r>
            <a:endParaRPr lang="en-GB" dirty="0"/>
          </a:p>
        </p:txBody>
      </p:sp>
      <p:cxnSp>
        <p:nvCxnSpPr>
          <p:cNvPr id="23" name="Connecteur droit avec flèche 22"/>
          <p:cNvCxnSpPr/>
          <p:nvPr/>
        </p:nvCxnSpPr>
        <p:spPr>
          <a:xfrm>
            <a:off x="1644774" y="2655154"/>
            <a:ext cx="342900" cy="31024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5" name="ZoneTexte 34"/>
          <p:cNvSpPr txBox="1"/>
          <p:nvPr/>
        </p:nvSpPr>
        <p:spPr>
          <a:xfrm>
            <a:off x="1100327" y="1977437"/>
            <a:ext cx="1671473" cy="646331"/>
          </a:xfrm>
          <a:prstGeom prst="rect">
            <a:avLst/>
          </a:prstGeom>
          <a:noFill/>
        </p:spPr>
        <p:txBody>
          <a:bodyPr wrap="square" rtlCol="0">
            <a:spAutoFit/>
          </a:bodyPr>
          <a:lstStyle/>
          <a:p>
            <a:r>
              <a:rPr lang="fr-CH" dirty="0" smtClean="0"/>
              <a:t>Tumbling Vacuum Pipe</a:t>
            </a:r>
            <a:endParaRPr lang="en-GB" dirty="0"/>
          </a:p>
        </p:txBody>
      </p:sp>
      <p:sp>
        <p:nvSpPr>
          <p:cNvPr id="25" name="Bouée 24"/>
          <p:cNvSpPr/>
          <p:nvPr/>
        </p:nvSpPr>
        <p:spPr>
          <a:xfrm>
            <a:off x="6567497" y="3430619"/>
            <a:ext cx="1283403" cy="1333036"/>
          </a:xfrm>
          <a:prstGeom prst="donut">
            <a:avLst>
              <a:gd name="adj" fmla="val 125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solidFill>
                <a:schemeClr val="tx1"/>
              </a:solidFill>
            </a:endParaRPr>
          </a:p>
        </p:txBody>
      </p:sp>
      <p:cxnSp>
        <p:nvCxnSpPr>
          <p:cNvPr id="47" name="Connecteur droit avec flèche 46"/>
          <p:cNvCxnSpPr/>
          <p:nvPr/>
        </p:nvCxnSpPr>
        <p:spPr>
          <a:xfrm flipV="1">
            <a:off x="5436096" y="4339928"/>
            <a:ext cx="1133792" cy="7452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7" name="ZoneTexte 56"/>
          <p:cNvSpPr txBox="1"/>
          <p:nvPr/>
        </p:nvSpPr>
        <p:spPr>
          <a:xfrm>
            <a:off x="4344985" y="4976686"/>
            <a:ext cx="1889711" cy="646331"/>
          </a:xfrm>
          <a:prstGeom prst="rect">
            <a:avLst/>
          </a:prstGeom>
          <a:noFill/>
        </p:spPr>
        <p:txBody>
          <a:bodyPr wrap="square" rtlCol="0">
            <a:spAutoFit/>
          </a:bodyPr>
          <a:lstStyle/>
          <a:p>
            <a:r>
              <a:rPr lang="fr-CH" dirty="0" smtClean="0"/>
              <a:t>Circle of  </a:t>
            </a:r>
            <a:r>
              <a:rPr lang="fr-CH" dirty="0" err="1" smtClean="0"/>
              <a:t>Window</a:t>
            </a:r>
            <a:r>
              <a:rPr lang="fr-CH" dirty="0" smtClean="0"/>
              <a:t> Center</a:t>
            </a:r>
            <a:endParaRPr lang="en-GB" dirty="0"/>
          </a:p>
        </p:txBody>
      </p:sp>
      <p:cxnSp>
        <p:nvCxnSpPr>
          <p:cNvPr id="48" name="Connecteur droit avec flèche 47"/>
          <p:cNvCxnSpPr/>
          <p:nvPr/>
        </p:nvCxnSpPr>
        <p:spPr>
          <a:xfrm flipV="1">
            <a:off x="1102257" y="4019310"/>
            <a:ext cx="1440160" cy="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32" name="Ellipse 31"/>
          <p:cNvSpPr/>
          <p:nvPr/>
        </p:nvSpPr>
        <p:spPr>
          <a:xfrm>
            <a:off x="6303560" y="5367044"/>
            <a:ext cx="360040" cy="33517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6" name="Ellipse 35"/>
          <p:cNvSpPr/>
          <p:nvPr/>
        </p:nvSpPr>
        <p:spPr>
          <a:xfrm>
            <a:off x="7736316" y="5355649"/>
            <a:ext cx="360040" cy="323165"/>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8" name="Bouée 37"/>
          <p:cNvSpPr/>
          <p:nvPr/>
        </p:nvSpPr>
        <p:spPr>
          <a:xfrm>
            <a:off x="6405987" y="5445224"/>
            <a:ext cx="171530" cy="164165"/>
          </a:xfrm>
          <a:prstGeom prst="donu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53" name="Bouée 52"/>
          <p:cNvSpPr/>
          <p:nvPr/>
        </p:nvSpPr>
        <p:spPr>
          <a:xfrm>
            <a:off x="7809500" y="5409220"/>
            <a:ext cx="216024" cy="216024"/>
          </a:xfrm>
          <a:prstGeom prst="donu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cxnSp>
        <p:nvCxnSpPr>
          <p:cNvPr id="55" name="Connecteur droit 54"/>
          <p:cNvCxnSpPr/>
          <p:nvPr/>
        </p:nvCxnSpPr>
        <p:spPr>
          <a:xfrm>
            <a:off x="6119260" y="5702222"/>
            <a:ext cx="2269164" cy="0"/>
          </a:xfrm>
          <a:prstGeom prst="line">
            <a:avLst/>
          </a:prstGeom>
        </p:spPr>
        <p:style>
          <a:lnRef idx="3">
            <a:schemeClr val="dk1"/>
          </a:lnRef>
          <a:fillRef idx="0">
            <a:schemeClr val="dk1"/>
          </a:fillRef>
          <a:effectRef idx="2">
            <a:schemeClr val="dk1"/>
          </a:effectRef>
          <a:fontRef idx="minor">
            <a:schemeClr val="tx1"/>
          </a:fontRef>
        </p:style>
      </p:cxnSp>
      <p:sp>
        <p:nvSpPr>
          <p:cNvPr id="3" name="Espace réservé du numéro de diapositive 2"/>
          <p:cNvSpPr>
            <a:spLocks noGrp="1"/>
          </p:cNvSpPr>
          <p:nvPr>
            <p:ph type="sldNum" sz="quarter" idx="12"/>
          </p:nvPr>
        </p:nvSpPr>
        <p:spPr/>
        <p:txBody>
          <a:bodyPr/>
          <a:lstStyle/>
          <a:p>
            <a:fld id="{31B01D2A-108D-4055-860E-FA187FD9BF45}" type="slidenum">
              <a:rPr lang="en-GB" smtClean="0"/>
              <a:t>34</a:t>
            </a:fld>
            <a:endParaRPr lang="en-GB"/>
          </a:p>
        </p:txBody>
      </p:sp>
    </p:spTree>
    <p:extLst>
      <p:ext uri="{BB962C8B-B14F-4D97-AF65-F5344CB8AC3E}">
        <p14:creationId xmlns:p14="http://schemas.microsoft.com/office/powerpoint/2010/main" val="21217263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1441" y="260648"/>
            <a:ext cx="8229600" cy="1143000"/>
          </a:xfrm>
        </p:spPr>
        <p:txBody>
          <a:bodyPr>
            <a:noAutofit/>
          </a:bodyPr>
          <a:lstStyle/>
          <a:p>
            <a:r>
              <a:rPr lang="fr-CH" sz="2400" dirty="0" err="1" smtClean="0"/>
              <a:t>Layout</a:t>
            </a:r>
            <a:r>
              <a:rPr lang="fr-CH" sz="2400" dirty="0" smtClean="0"/>
              <a:t> of Water Dump for the Photon </a:t>
            </a:r>
            <a:r>
              <a:rPr lang="fr-CH" sz="2400" dirty="0" err="1" smtClean="0"/>
              <a:t>Beam</a:t>
            </a:r>
            <a:r>
              <a:rPr lang="fr-CH" sz="2400" dirty="0" smtClean="0"/>
              <a:t>. </a:t>
            </a:r>
            <a:r>
              <a:rPr lang="fr-CH" sz="2400" dirty="0" err="1" smtClean="0"/>
              <a:t>Easy</a:t>
            </a:r>
            <a:r>
              <a:rPr lang="fr-CH" sz="2400" dirty="0" smtClean="0"/>
              <a:t> Access to the </a:t>
            </a:r>
            <a:r>
              <a:rPr lang="fr-CH" sz="2400" dirty="0" err="1" smtClean="0"/>
              <a:t>Window</a:t>
            </a:r>
            <a:r>
              <a:rPr lang="fr-CH" sz="2400" dirty="0" smtClean="0"/>
              <a:t> for Maintenance and Exchange.</a:t>
            </a:r>
            <a:br>
              <a:rPr lang="fr-CH" sz="2400" dirty="0" smtClean="0"/>
            </a:br>
            <a:r>
              <a:rPr lang="fr-CH" sz="2400" dirty="0" smtClean="0"/>
              <a:t> No direct Ti-</a:t>
            </a:r>
            <a:r>
              <a:rPr lang="fr-CH" sz="2400" dirty="0" err="1" smtClean="0"/>
              <a:t>Window</a:t>
            </a:r>
            <a:r>
              <a:rPr lang="fr-CH" sz="2400" dirty="0" smtClean="0"/>
              <a:t>/ Water Contact.</a:t>
            </a:r>
            <a:endParaRPr lang="en-GB"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876" y="1915040"/>
            <a:ext cx="8892480"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Connecteur droit avec flèche 4"/>
          <p:cNvCxnSpPr/>
          <p:nvPr/>
        </p:nvCxnSpPr>
        <p:spPr>
          <a:xfrm>
            <a:off x="2565825" y="3933056"/>
            <a:ext cx="4572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5" name="Connecteur droit avec flèche 14"/>
          <p:cNvCxnSpPr/>
          <p:nvPr/>
        </p:nvCxnSpPr>
        <p:spPr>
          <a:xfrm>
            <a:off x="2097516" y="3933056"/>
            <a:ext cx="205457"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1" name="Connecteur droit avec flèche 30"/>
          <p:cNvCxnSpPr/>
          <p:nvPr/>
        </p:nvCxnSpPr>
        <p:spPr>
          <a:xfrm>
            <a:off x="3635896" y="4293096"/>
            <a:ext cx="57606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29" name="Connecteur droit avec flèche 1028"/>
          <p:cNvCxnSpPr/>
          <p:nvPr/>
        </p:nvCxnSpPr>
        <p:spPr>
          <a:xfrm flipV="1">
            <a:off x="1221515" y="4044660"/>
            <a:ext cx="334215" cy="28803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34" name="ZoneTexte 1033"/>
          <p:cNvSpPr txBox="1"/>
          <p:nvPr/>
        </p:nvSpPr>
        <p:spPr>
          <a:xfrm>
            <a:off x="2051720" y="2817803"/>
            <a:ext cx="1728193" cy="646331"/>
          </a:xfrm>
          <a:prstGeom prst="rect">
            <a:avLst/>
          </a:prstGeom>
          <a:noFill/>
        </p:spPr>
        <p:txBody>
          <a:bodyPr wrap="square" rtlCol="0">
            <a:spAutoFit/>
          </a:bodyPr>
          <a:lstStyle/>
          <a:p>
            <a:r>
              <a:rPr lang="fr-CH" dirty="0" err="1" smtClean="0"/>
              <a:t>Cooling</a:t>
            </a:r>
            <a:r>
              <a:rPr lang="fr-CH" dirty="0" smtClean="0"/>
              <a:t> He </a:t>
            </a:r>
            <a:r>
              <a:rPr lang="fr-CH" dirty="0" err="1" smtClean="0"/>
              <a:t>outlet</a:t>
            </a:r>
            <a:endParaRPr lang="en-GB" dirty="0"/>
          </a:p>
        </p:txBody>
      </p:sp>
      <p:cxnSp>
        <p:nvCxnSpPr>
          <p:cNvPr id="1036" name="Connecteur droit avec flèche 1035"/>
          <p:cNvCxnSpPr>
            <a:stCxn id="1034" idx="1"/>
          </p:cNvCxnSpPr>
          <p:nvPr/>
        </p:nvCxnSpPr>
        <p:spPr>
          <a:xfrm flipH="1">
            <a:off x="1607098" y="3140969"/>
            <a:ext cx="444622" cy="16158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42" name="ZoneTexte 1041"/>
          <p:cNvSpPr txBox="1"/>
          <p:nvPr/>
        </p:nvSpPr>
        <p:spPr>
          <a:xfrm>
            <a:off x="3438128" y="2697097"/>
            <a:ext cx="1259631" cy="646331"/>
          </a:xfrm>
          <a:prstGeom prst="rect">
            <a:avLst/>
          </a:prstGeom>
          <a:noFill/>
        </p:spPr>
        <p:txBody>
          <a:bodyPr wrap="square" rtlCol="0">
            <a:spAutoFit/>
          </a:bodyPr>
          <a:lstStyle/>
          <a:p>
            <a:r>
              <a:rPr lang="fr-CH" dirty="0" smtClean="0"/>
              <a:t>He Buffer Volume</a:t>
            </a:r>
            <a:endParaRPr lang="en-GB" dirty="0"/>
          </a:p>
        </p:txBody>
      </p:sp>
      <p:cxnSp>
        <p:nvCxnSpPr>
          <p:cNvPr id="1044" name="Connecteur droit avec flèche 1043"/>
          <p:cNvCxnSpPr/>
          <p:nvPr/>
        </p:nvCxnSpPr>
        <p:spPr>
          <a:xfrm>
            <a:off x="4067944" y="3237477"/>
            <a:ext cx="629816" cy="3690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49" name="Rectangle 1048"/>
          <p:cNvSpPr/>
          <p:nvPr/>
        </p:nvSpPr>
        <p:spPr>
          <a:xfrm>
            <a:off x="303508" y="4065077"/>
            <a:ext cx="1118267" cy="646331"/>
          </a:xfrm>
          <a:prstGeom prst="rect">
            <a:avLst/>
          </a:prstGeom>
        </p:spPr>
        <p:txBody>
          <a:bodyPr wrap="square">
            <a:spAutoFit/>
          </a:bodyPr>
          <a:lstStyle/>
          <a:p>
            <a:r>
              <a:rPr lang="fr-CH" dirty="0" err="1" smtClean="0">
                <a:solidFill>
                  <a:prstClr val="black"/>
                </a:solidFill>
              </a:rPr>
              <a:t>Cooling</a:t>
            </a:r>
            <a:r>
              <a:rPr lang="fr-CH" dirty="0" smtClean="0">
                <a:solidFill>
                  <a:prstClr val="black"/>
                </a:solidFill>
              </a:rPr>
              <a:t> </a:t>
            </a:r>
            <a:r>
              <a:rPr lang="fr-CH" dirty="0">
                <a:solidFill>
                  <a:prstClr val="black"/>
                </a:solidFill>
              </a:rPr>
              <a:t>He </a:t>
            </a:r>
            <a:r>
              <a:rPr lang="fr-CH" dirty="0" err="1" smtClean="0">
                <a:solidFill>
                  <a:prstClr val="black"/>
                </a:solidFill>
              </a:rPr>
              <a:t>Inlet</a:t>
            </a:r>
            <a:endParaRPr lang="en-GB" dirty="0"/>
          </a:p>
        </p:txBody>
      </p:sp>
      <p:sp>
        <p:nvSpPr>
          <p:cNvPr id="1051" name="ZoneTexte 1050"/>
          <p:cNvSpPr txBox="1"/>
          <p:nvPr/>
        </p:nvSpPr>
        <p:spPr>
          <a:xfrm>
            <a:off x="3635896" y="2448471"/>
            <a:ext cx="2730119" cy="369332"/>
          </a:xfrm>
          <a:prstGeom prst="rect">
            <a:avLst/>
          </a:prstGeom>
          <a:noFill/>
        </p:spPr>
        <p:txBody>
          <a:bodyPr wrap="square" rtlCol="0">
            <a:spAutoFit/>
          </a:bodyPr>
          <a:lstStyle/>
          <a:p>
            <a:r>
              <a:rPr lang="fr-CH" dirty="0" smtClean="0"/>
              <a:t>Water Flow 5 cm/s</a:t>
            </a:r>
            <a:endParaRPr lang="en-GB" dirty="0"/>
          </a:p>
        </p:txBody>
      </p:sp>
      <p:cxnSp>
        <p:nvCxnSpPr>
          <p:cNvPr id="1053" name="Connecteur droit avec flèche 1052"/>
          <p:cNvCxnSpPr/>
          <p:nvPr/>
        </p:nvCxnSpPr>
        <p:spPr>
          <a:xfrm>
            <a:off x="5221394" y="2705191"/>
            <a:ext cx="432048" cy="61293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 name="Connecteur droit avec flèche 5"/>
          <p:cNvCxnSpPr/>
          <p:nvPr/>
        </p:nvCxnSpPr>
        <p:spPr>
          <a:xfrm flipH="1">
            <a:off x="2957075" y="3235560"/>
            <a:ext cx="995536" cy="51330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 name="ZoneTexte 3"/>
          <p:cNvSpPr txBox="1"/>
          <p:nvPr/>
        </p:nvSpPr>
        <p:spPr>
          <a:xfrm>
            <a:off x="6379831" y="6424480"/>
            <a:ext cx="2238433" cy="369332"/>
          </a:xfrm>
          <a:prstGeom prst="rect">
            <a:avLst/>
          </a:prstGeom>
          <a:noFill/>
        </p:spPr>
        <p:txBody>
          <a:bodyPr wrap="square" rtlCol="0">
            <a:spAutoFit/>
          </a:bodyPr>
          <a:lstStyle/>
          <a:p>
            <a:r>
              <a:rPr lang="fr-CH" dirty="0" err="1" smtClean="0"/>
              <a:t>Yu</a:t>
            </a:r>
            <a:r>
              <a:rPr lang="fr-CH" dirty="0" smtClean="0"/>
              <a:t> </a:t>
            </a:r>
            <a:r>
              <a:rPr lang="fr-CH" dirty="0" err="1" smtClean="0"/>
              <a:t>Morikowa</a:t>
            </a:r>
            <a:r>
              <a:rPr lang="fr-CH" dirty="0" smtClean="0"/>
              <a:t>-KEK</a:t>
            </a:r>
            <a:endParaRPr lang="en-GB" dirty="0"/>
          </a:p>
        </p:txBody>
      </p:sp>
      <p:sp>
        <p:nvSpPr>
          <p:cNvPr id="3" name="ZoneTexte 2"/>
          <p:cNvSpPr txBox="1"/>
          <p:nvPr/>
        </p:nvSpPr>
        <p:spPr>
          <a:xfrm>
            <a:off x="862641" y="5685816"/>
            <a:ext cx="1593193" cy="369332"/>
          </a:xfrm>
          <a:prstGeom prst="rect">
            <a:avLst/>
          </a:prstGeom>
          <a:noFill/>
        </p:spPr>
        <p:txBody>
          <a:bodyPr wrap="none" rtlCol="0">
            <a:spAutoFit/>
          </a:bodyPr>
          <a:lstStyle/>
          <a:p>
            <a:r>
              <a:rPr lang="fr-CH" dirty="0" smtClean="0"/>
              <a:t>Tumbling Drive</a:t>
            </a:r>
            <a:endParaRPr lang="en-GB" dirty="0"/>
          </a:p>
        </p:txBody>
      </p:sp>
      <p:cxnSp>
        <p:nvCxnSpPr>
          <p:cNvPr id="8" name="Connecteur droit avec flèche 7"/>
          <p:cNvCxnSpPr/>
          <p:nvPr/>
        </p:nvCxnSpPr>
        <p:spPr>
          <a:xfrm flipV="1">
            <a:off x="1607098" y="5085184"/>
            <a:ext cx="0" cy="55185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 name="Espace réservé du numéro de diapositive 6"/>
          <p:cNvSpPr>
            <a:spLocks noGrp="1"/>
          </p:cNvSpPr>
          <p:nvPr>
            <p:ph type="sldNum" sz="quarter" idx="12"/>
          </p:nvPr>
        </p:nvSpPr>
        <p:spPr/>
        <p:txBody>
          <a:bodyPr/>
          <a:lstStyle/>
          <a:p>
            <a:fld id="{31B01D2A-108D-4055-860E-FA187FD9BF45}" type="slidenum">
              <a:rPr lang="en-GB" smtClean="0"/>
              <a:t>35</a:t>
            </a:fld>
            <a:endParaRPr lang="en-GB"/>
          </a:p>
        </p:txBody>
      </p:sp>
    </p:spTree>
    <p:extLst>
      <p:ext uri="{BB962C8B-B14F-4D97-AF65-F5344CB8AC3E}">
        <p14:creationId xmlns:p14="http://schemas.microsoft.com/office/powerpoint/2010/main" val="23217479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76672"/>
            <a:ext cx="8229600" cy="1512168"/>
          </a:xfrm>
        </p:spPr>
        <p:txBody>
          <a:bodyPr>
            <a:normAutofit fontScale="90000"/>
          </a:bodyPr>
          <a:lstStyle/>
          <a:p>
            <a:r>
              <a:rPr lang="fr-CH" dirty="0" smtClean="0"/>
              <a:t>5.- 17 MW Water Dumps to </a:t>
            </a:r>
            <a:r>
              <a:rPr lang="fr-CH" dirty="0" err="1" smtClean="0"/>
              <a:t>absorb</a:t>
            </a:r>
            <a:r>
              <a:rPr lang="fr-CH" dirty="0" smtClean="0"/>
              <a:t> the </a:t>
            </a:r>
            <a:r>
              <a:rPr lang="fr-CH" dirty="0" err="1" smtClean="0"/>
              <a:t>spent</a:t>
            </a:r>
            <a:r>
              <a:rPr lang="fr-CH" dirty="0" smtClean="0"/>
              <a:t> e- and e+ </a:t>
            </a:r>
            <a:r>
              <a:rPr lang="fr-CH" dirty="0" err="1" smtClean="0"/>
              <a:t>Beams</a:t>
            </a:r>
            <a:r>
              <a:rPr lang="fr-CH" dirty="0" smtClean="0"/>
              <a:t> of up to        500 </a:t>
            </a:r>
            <a:r>
              <a:rPr lang="fr-CH" dirty="0" err="1" smtClean="0"/>
              <a:t>GeV</a:t>
            </a:r>
            <a:r>
              <a:rPr lang="fr-CH" dirty="0" smtClean="0"/>
              <a:t> at 5 Hz.</a:t>
            </a:r>
            <a:endParaRPr lang="en-GB" dirty="0"/>
          </a:p>
        </p:txBody>
      </p:sp>
      <p:sp>
        <p:nvSpPr>
          <p:cNvPr id="3" name="Espace réservé du contenu 2"/>
          <p:cNvSpPr>
            <a:spLocks noGrp="1"/>
          </p:cNvSpPr>
          <p:nvPr>
            <p:ph idx="1"/>
          </p:nvPr>
        </p:nvSpPr>
        <p:spPr>
          <a:xfrm>
            <a:off x="539552" y="2204864"/>
            <a:ext cx="8229600" cy="4525963"/>
          </a:xfrm>
        </p:spPr>
        <p:txBody>
          <a:bodyPr/>
          <a:lstStyle/>
          <a:p>
            <a:r>
              <a:rPr lang="fr-CH" dirty="0" err="1" smtClean="0"/>
              <a:t>See</a:t>
            </a:r>
            <a:r>
              <a:rPr lang="fr-CH" dirty="0" smtClean="0"/>
              <a:t> ILC TDR</a:t>
            </a:r>
          </a:p>
          <a:p>
            <a:r>
              <a:rPr lang="fr-CH" dirty="0" err="1" smtClean="0"/>
              <a:t>Publ</a:t>
            </a:r>
            <a:r>
              <a:rPr lang="fr-CH" dirty="0" smtClean="0"/>
              <a:t>. of P. </a:t>
            </a:r>
            <a:r>
              <a:rPr lang="fr-CH" dirty="0" err="1" smtClean="0"/>
              <a:t>Satyamurthy</a:t>
            </a:r>
            <a:r>
              <a:rPr lang="fr-CH" dirty="0" smtClean="0"/>
              <a:t> et al., </a:t>
            </a:r>
            <a:r>
              <a:rPr lang="fr-CH" dirty="0" err="1" smtClean="0"/>
              <a:t>Nucl</a:t>
            </a:r>
            <a:r>
              <a:rPr lang="fr-CH" dirty="0" smtClean="0"/>
              <a:t>. </a:t>
            </a:r>
            <a:r>
              <a:rPr lang="fr-CH" dirty="0" err="1" smtClean="0"/>
              <a:t>Instr</a:t>
            </a:r>
            <a:r>
              <a:rPr lang="fr-CH" dirty="0" smtClean="0"/>
              <a:t>. and </a:t>
            </a:r>
            <a:r>
              <a:rPr lang="fr-CH" dirty="0" err="1" smtClean="0"/>
              <a:t>Meth</a:t>
            </a:r>
            <a:r>
              <a:rPr lang="fr-CH" dirty="0" smtClean="0"/>
              <a:t>. A 679 (2012) 67-81.</a:t>
            </a:r>
          </a:p>
          <a:p>
            <a:r>
              <a:rPr lang="fr-CH" dirty="0" err="1" smtClean="0"/>
              <a:t>Recent</a:t>
            </a:r>
            <a:r>
              <a:rPr lang="fr-CH" dirty="0" smtClean="0"/>
              <a:t> </a:t>
            </a:r>
            <a:r>
              <a:rPr lang="fr-CH" dirty="0" err="1" smtClean="0"/>
              <a:t>Review</a:t>
            </a:r>
            <a:r>
              <a:rPr lang="fr-CH" dirty="0" smtClean="0"/>
              <a:t> by </a:t>
            </a:r>
            <a:r>
              <a:rPr lang="fr-CH" dirty="0" err="1" smtClean="0"/>
              <a:t>Yu</a:t>
            </a:r>
            <a:r>
              <a:rPr lang="fr-CH" dirty="0" smtClean="0"/>
              <a:t> </a:t>
            </a:r>
            <a:r>
              <a:rPr lang="fr-CH" dirty="0" err="1" smtClean="0"/>
              <a:t>Morikowa</a:t>
            </a:r>
            <a:r>
              <a:rPr lang="fr-CH" dirty="0" smtClean="0"/>
              <a:t>-KEK,             Oct. 2018.</a:t>
            </a:r>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36</a:t>
            </a:fld>
            <a:endParaRPr lang="en-GB"/>
          </a:p>
        </p:txBody>
      </p:sp>
    </p:spTree>
    <p:extLst>
      <p:ext uri="{BB962C8B-B14F-4D97-AF65-F5344CB8AC3E}">
        <p14:creationId xmlns:p14="http://schemas.microsoft.com/office/powerpoint/2010/main" val="22736334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274638"/>
            <a:ext cx="8219256" cy="1354162"/>
          </a:xfrm>
        </p:spPr>
        <p:txBody>
          <a:bodyPr>
            <a:normAutofit fontScale="90000"/>
          </a:bodyPr>
          <a:lstStyle/>
          <a:p>
            <a:r>
              <a:rPr lang="fr-CH" dirty="0" smtClean="0"/>
              <a:t/>
            </a:r>
            <a:br>
              <a:rPr lang="fr-CH" dirty="0" smtClean="0"/>
            </a:br>
            <a:r>
              <a:rPr lang="fr-CH" dirty="0" err="1" smtClean="0"/>
              <a:t>Layout</a:t>
            </a:r>
            <a:r>
              <a:rPr lang="fr-CH" dirty="0" smtClean="0"/>
              <a:t> of ILC-Water Dump</a:t>
            </a:r>
            <a:endParaRPr lang="en-GB"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2296398"/>
            <a:ext cx="81915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llipse 2"/>
          <p:cNvSpPr/>
          <p:nvPr/>
        </p:nvSpPr>
        <p:spPr>
          <a:xfrm>
            <a:off x="5868144" y="5133595"/>
            <a:ext cx="1130424" cy="50405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 name="ZoneTexte 3"/>
              <p:cNvSpPr txBox="1"/>
              <p:nvPr/>
            </p:nvSpPr>
            <p:spPr>
              <a:xfrm>
                <a:off x="5868144" y="5200957"/>
                <a:ext cx="113627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fr-CH" b="0" i="1" smtClean="0">
                          <a:latin typeface="Cambria Math"/>
                          <a:ea typeface="Cambria Math"/>
                        </a:rPr>
                        <m:t>17 </m:t>
                      </m:r>
                      <m:r>
                        <a:rPr lang="fr-CH" b="0" i="1" smtClean="0">
                          <a:latin typeface="Cambria Math"/>
                          <a:ea typeface="Cambria Math"/>
                        </a:rPr>
                        <m:t>𝑀𝑊</m:t>
                      </m:r>
                    </m:oMath>
                  </m:oMathPara>
                </a14:m>
                <a:endParaRPr lang="en-GB" dirty="0"/>
              </a:p>
            </p:txBody>
          </p:sp>
        </mc:Choice>
        <mc:Fallback xmlns="">
          <p:sp>
            <p:nvSpPr>
              <p:cNvPr id="4" name="ZoneTexte 3"/>
              <p:cNvSpPr txBox="1">
                <a:spLocks noRot="1" noChangeAspect="1" noMove="1" noResize="1" noEditPoints="1" noAdjustHandles="1" noChangeArrowheads="1" noChangeShapeType="1" noTextEdit="1"/>
              </p:cNvSpPr>
              <p:nvPr/>
            </p:nvSpPr>
            <p:spPr>
              <a:xfrm>
                <a:off x="5868144" y="5200957"/>
                <a:ext cx="1136273" cy="369332"/>
              </a:xfrm>
              <a:prstGeom prst="rect">
                <a:avLst/>
              </a:prstGeom>
              <a:blipFill rotWithShape="1">
                <a:blip r:embed="rId3"/>
                <a:stretch>
                  <a:fillRect/>
                </a:stretch>
              </a:blipFill>
            </p:spPr>
            <p:txBody>
              <a:bodyPr/>
              <a:lstStyle/>
              <a:p>
                <a:r>
                  <a:rPr lang="en-GB">
                    <a:noFill/>
                  </a:rPr>
                  <a:t> </a:t>
                </a:r>
              </a:p>
            </p:txBody>
          </p:sp>
        </mc:Fallback>
      </mc:AlternateContent>
      <p:cxnSp>
        <p:nvCxnSpPr>
          <p:cNvPr id="8" name="Connecteur droit avec flèche 7"/>
          <p:cNvCxnSpPr/>
          <p:nvPr/>
        </p:nvCxnSpPr>
        <p:spPr>
          <a:xfrm>
            <a:off x="5652120" y="3068960"/>
            <a:ext cx="0" cy="93610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1" name="ZoneTexte 10"/>
          <p:cNvSpPr txBox="1"/>
          <p:nvPr/>
        </p:nvSpPr>
        <p:spPr>
          <a:xfrm>
            <a:off x="5652120" y="3167680"/>
            <a:ext cx="784160" cy="369332"/>
          </a:xfrm>
          <a:prstGeom prst="rect">
            <a:avLst/>
          </a:prstGeom>
          <a:noFill/>
        </p:spPr>
        <p:txBody>
          <a:bodyPr wrap="square" rtlCol="0">
            <a:spAutoFit/>
          </a:bodyPr>
          <a:lstStyle/>
          <a:p>
            <a:r>
              <a:rPr lang="fr-CH" dirty="0" smtClean="0"/>
              <a:t>1.8 m</a:t>
            </a:r>
            <a:endParaRPr lang="en-GB" dirty="0"/>
          </a:p>
        </p:txBody>
      </p:sp>
      <p:sp>
        <p:nvSpPr>
          <p:cNvPr id="7" name="ZoneTexte 6"/>
          <p:cNvSpPr txBox="1"/>
          <p:nvPr/>
        </p:nvSpPr>
        <p:spPr>
          <a:xfrm>
            <a:off x="179512" y="3635732"/>
            <a:ext cx="1746697" cy="369332"/>
          </a:xfrm>
          <a:prstGeom prst="rect">
            <a:avLst/>
          </a:prstGeom>
          <a:noFill/>
        </p:spPr>
        <p:txBody>
          <a:bodyPr wrap="none" rtlCol="0">
            <a:spAutoFit/>
          </a:bodyPr>
          <a:lstStyle/>
          <a:p>
            <a:r>
              <a:rPr lang="fr-CH" dirty="0" smtClean="0"/>
              <a:t>1mm Ti-</a:t>
            </a:r>
            <a:r>
              <a:rPr lang="fr-CH" dirty="0" err="1" smtClean="0"/>
              <a:t>Window</a:t>
            </a:r>
            <a:endParaRPr lang="en-GB" dirty="0"/>
          </a:p>
        </p:txBody>
      </p:sp>
      <p:cxnSp>
        <p:nvCxnSpPr>
          <p:cNvPr id="10" name="Connecteur droit avec flèche 9"/>
          <p:cNvCxnSpPr/>
          <p:nvPr/>
        </p:nvCxnSpPr>
        <p:spPr>
          <a:xfrm flipV="1">
            <a:off x="1619672" y="3352346"/>
            <a:ext cx="648072" cy="28338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 name="ZoneTexte 14"/>
          <p:cNvSpPr txBox="1"/>
          <p:nvPr/>
        </p:nvSpPr>
        <p:spPr>
          <a:xfrm>
            <a:off x="2771800" y="3124707"/>
            <a:ext cx="1555426" cy="369332"/>
          </a:xfrm>
          <a:prstGeom prst="rect">
            <a:avLst/>
          </a:prstGeom>
          <a:noFill/>
        </p:spPr>
        <p:txBody>
          <a:bodyPr wrap="none" rtlCol="0">
            <a:spAutoFit/>
          </a:bodyPr>
          <a:lstStyle/>
          <a:p>
            <a:r>
              <a:rPr lang="fr-CH" dirty="0" err="1" smtClean="0"/>
              <a:t>Preload</a:t>
            </a:r>
            <a:r>
              <a:rPr lang="fr-CH" dirty="0" smtClean="0"/>
              <a:t> 10 bar</a:t>
            </a:r>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37</a:t>
            </a:fld>
            <a:endParaRPr lang="en-GB"/>
          </a:p>
        </p:txBody>
      </p:sp>
    </p:spTree>
    <p:extLst>
      <p:ext uri="{BB962C8B-B14F-4D97-AF65-F5344CB8AC3E}">
        <p14:creationId xmlns:p14="http://schemas.microsoft.com/office/powerpoint/2010/main" val="3143312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367834"/>
            <a:ext cx="8568952" cy="6480720"/>
          </a:xfrm>
        </p:spPr>
        <p:txBody>
          <a:bodyPr/>
          <a:lstStyle/>
          <a:p>
            <a:endParaRPr lang="fr-CH" dirty="0" smtClean="0"/>
          </a:p>
          <a:p>
            <a:r>
              <a:rPr lang="fr-CH" dirty="0" err="1" smtClean="0"/>
              <a:t>Window</a:t>
            </a:r>
            <a:r>
              <a:rPr lang="fr-CH" dirty="0" smtClean="0"/>
              <a:t> for ILC 17 MW Main Dump</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1700809"/>
            <a:ext cx="5070104"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Connecteur droit avec flèche 4"/>
          <p:cNvCxnSpPr/>
          <p:nvPr/>
        </p:nvCxnSpPr>
        <p:spPr>
          <a:xfrm flipV="1">
            <a:off x="2447958" y="5877357"/>
            <a:ext cx="720080" cy="3815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ZoneTexte 7"/>
          <p:cNvSpPr txBox="1"/>
          <p:nvPr/>
        </p:nvSpPr>
        <p:spPr>
          <a:xfrm>
            <a:off x="940322" y="5653103"/>
            <a:ext cx="1857848" cy="923330"/>
          </a:xfrm>
          <a:prstGeom prst="rect">
            <a:avLst/>
          </a:prstGeom>
          <a:noFill/>
        </p:spPr>
        <p:txBody>
          <a:bodyPr wrap="square" rtlCol="0">
            <a:spAutoFit/>
          </a:bodyPr>
          <a:lstStyle/>
          <a:p>
            <a:r>
              <a:rPr lang="fr-CH" dirty="0" smtClean="0"/>
              <a:t>1 mm </a:t>
            </a:r>
            <a:r>
              <a:rPr lang="fr-CH" dirty="0" err="1" smtClean="0"/>
              <a:t>thick</a:t>
            </a:r>
            <a:r>
              <a:rPr lang="fr-CH" dirty="0" smtClean="0"/>
              <a:t> Ti-</a:t>
            </a:r>
            <a:r>
              <a:rPr lang="fr-CH" dirty="0" err="1" smtClean="0"/>
              <a:t>Window</a:t>
            </a:r>
            <a:r>
              <a:rPr lang="fr-CH" dirty="0" smtClean="0"/>
              <a:t>, </a:t>
            </a:r>
            <a:r>
              <a:rPr lang="fr-CH" dirty="0" err="1" smtClean="0"/>
              <a:t>diameter</a:t>
            </a:r>
            <a:r>
              <a:rPr lang="fr-CH" dirty="0" smtClean="0"/>
              <a:t> 30 cm </a:t>
            </a:r>
            <a:endParaRPr lang="en-GB" dirty="0"/>
          </a:p>
        </p:txBody>
      </p:sp>
      <p:sp>
        <p:nvSpPr>
          <p:cNvPr id="2" name="ZoneTexte 1"/>
          <p:cNvSpPr txBox="1"/>
          <p:nvPr/>
        </p:nvSpPr>
        <p:spPr>
          <a:xfrm>
            <a:off x="5306852" y="5025398"/>
            <a:ext cx="2390206" cy="369332"/>
          </a:xfrm>
          <a:prstGeom prst="rect">
            <a:avLst/>
          </a:prstGeom>
          <a:noFill/>
        </p:spPr>
        <p:txBody>
          <a:bodyPr wrap="none" rtlCol="0">
            <a:spAutoFit/>
          </a:bodyPr>
          <a:lstStyle/>
          <a:p>
            <a:r>
              <a:rPr lang="fr-CH" dirty="0" smtClean="0"/>
              <a:t>Water, </a:t>
            </a:r>
            <a:r>
              <a:rPr lang="fr-CH" dirty="0" err="1" smtClean="0"/>
              <a:t>Pre-Load</a:t>
            </a:r>
            <a:r>
              <a:rPr lang="fr-CH" dirty="0" smtClean="0"/>
              <a:t> 10 bar</a:t>
            </a:r>
            <a:endParaRPr lang="en-GB" dirty="0"/>
          </a:p>
        </p:txBody>
      </p:sp>
      <p:sp>
        <p:nvSpPr>
          <p:cNvPr id="4" name="ZoneTexte 3"/>
          <p:cNvSpPr txBox="1"/>
          <p:nvPr/>
        </p:nvSpPr>
        <p:spPr>
          <a:xfrm>
            <a:off x="2301959" y="4412754"/>
            <a:ext cx="939681" cy="369332"/>
          </a:xfrm>
          <a:prstGeom prst="rect">
            <a:avLst/>
          </a:prstGeom>
          <a:noFill/>
        </p:spPr>
        <p:txBody>
          <a:bodyPr wrap="none" rtlCol="0">
            <a:spAutoFit/>
          </a:bodyPr>
          <a:lstStyle/>
          <a:p>
            <a:r>
              <a:rPr lang="fr-CH" dirty="0" smtClean="0"/>
              <a:t>Vacuum</a:t>
            </a:r>
            <a:endParaRPr lang="en-GB" dirty="0"/>
          </a:p>
        </p:txBody>
      </p:sp>
      <p:sp>
        <p:nvSpPr>
          <p:cNvPr id="6" name="Espace réservé du numéro de diapositive 5"/>
          <p:cNvSpPr>
            <a:spLocks noGrp="1"/>
          </p:cNvSpPr>
          <p:nvPr>
            <p:ph type="sldNum" sz="quarter" idx="12"/>
          </p:nvPr>
        </p:nvSpPr>
        <p:spPr/>
        <p:txBody>
          <a:bodyPr/>
          <a:lstStyle/>
          <a:p>
            <a:fld id="{31B01D2A-108D-4055-860E-FA187FD9BF45}" type="slidenum">
              <a:rPr lang="en-GB" smtClean="0"/>
              <a:t>38</a:t>
            </a:fld>
            <a:endParaRPr lang="en-GB"/>
          </a:p>
        </p:txBody>
      </p:sp>
      <p:cxnSp>
        <p:nvCxnSpPr>
          <p:cNvPr id="9" name="Connecteur droit avec flèche 8"/>
          <p:cNvCxnSpPr/>
          <p:nvPr/>
        </p:nvCxnSpPr>
        <p:spPr>
          <a:xfrm>
            <a:off x="1727684" y="5210064"/>
            <a:ext cx="1224136"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4" name="Connecteur droit avec flèche 13"/>
          <p:cNvCxnSpPr/>
          <p:nvPr/>
        </p:nvCxnSpPr>
        <p:spPr>
          <a:xfrm>
            <a:off x="1727684" y="5653103"/>
            <a:ext cx="1224136" cy="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8" name="ZoneTexte 17"/>
          <p:cNvSpPr txBox="1"/>
          <p:nvPr/>
        </p:nvSpPr>
        <p:spPr>
          <a:xfrm>
            <a:off x="233418" y="4597420"/>
            <a:ext cx="1353063" cy="369332"/>
          </a:xfrm>
          <a:prstGeom prst="rect">
            <a:avLst/>
          </a:prstGeom>
          <a:noFill/>
        </p:spPr>
        <p:txBody>
          <a:bodyPr wrap="none" rtlCol="0">
            <a:spAutoFit/>
          </a:bodyPr>
          <a:lstStyle/>
          <a:p>
            <a:r>
              <a:rPr lang="fr-CH" dirty="0" err="1" smtClean="0"/>
              <a:t>Swept</a:t>
            </a:r>
            <a:r>
              <a:rPr lang="fr-CH" dirty="0" smtClean="0"/>
              <a:t> </a:t>
            </a:r>
            <a:r>
              <a:rPr lang="fr-CH" dirty="0" err="1" smtClean="0"/>
              <a:t>Beam</a:t>
            </a:r>
            <a:endParaRPr lang="en-GB" dirty="0"/>
          </a:p>
        </p:txBody>
      </p:sp>
      <p:cxnSp>
        <p:nvCxnSpPr>
          <p:cNvPr id="20" name="Connecteur droit avec flèche 19"/>
          <p:cNvCxnSpPr/>
          <p:nvPr/>
        </p:nvCxnSpPr>
        <p:spPr>
          <a:xfrm>
            <a:off x="1115616" y="4966752"/>
            <a:ext cx="501237" cy="2433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4" name="Connecteur droit avec flèche 23"/>
          <p:cNvCxnSpPr/>
          <p:nvPr/>
        </p:nvCxnSpPr>
        <p:spPr>
          <a:xfrm>
            <a:off x="1115616" y="4966752"/>
            <a:ext cx="581696" cy="68635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287144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31B01D2A-108D-4055-860E-FA187FD9BF45}" type="slidenum">
              <a:rPr lang="en-GB" smtClean="0"/>
              <a:t>39</a:t>
            </a:fld>
            <a:endParaRPr lang="en-GB"/>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188640"/>
            <a:ext cx="3888432" cy="6669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p:cNvSpPr txBox="1"/>
          <p:nvPr/>
        </p:nvSpPr>
        <p:spPr>
          <a:xfrm>
            <a:off x="5508104" y="1988840"/>
            <a:ext cx="3024336" cy="923330"/>
          </a:xfrm>
          <a:prstGeom prst="rect">
            <a:avLst/>
          </a:prstGeom>
          <a:noFill/>
        </p:spPr>
        <p:txBody>
          <a:bodyPr wrap="square" rtlCol="0">
            <a:spAutoFit/>
          </a:bodyPr>
          <a:lstStyle/>
          <a:p>
            <a:r>
              <a:rPr lang="fr-CH" dirty="0" err="1" smtClean="0"/>
              <a:t>Beam</a:t>
            </a:r>
            <a:r>
              <a:rPr lang="fr-CH" dirty="0" smtClean="0"/>
              <a:t> </a:t>
            </a:r>
            <a:r>
              <a:rPr lang="fr-CH" dirty="0" err="1" smtClean="0"/>
              <a:t>is</a:t>
            </a:r>
            <a:r>
              <a:rPr lang="fr-CH" dirty="0" smtClean="0"/>
              <a:t> </a:t>
            </a:r>
            <a:r>
              <a:rPr lang="fr-CH" dirty="0" err="1" smtClean="0"/>
              <a:t>laterally</a:t>
            </a:r>
            <a:r>
              <a:rPr lang="fr-CH" dirty="0" smtClean="0"/>
              <a:t> </a:t>
            </a:r>
            <a:r>
              <a:rPr lang="fr-CH" dirty="0" err="1" smtClean="0"/>
              <a:t>swept</a:t>
            </a:r>
            <a:r>
              <a:rPr lang="fr-CH" dirty="0" smtClean="0"/>
              <a:t> </a:t>
            </a:r>
            <a:r>
              <a:rPr lang="fr-CH" dirty="0" err="1" smtClean="0"/>
              <a:t>with</a:t>
            </a:r>
            <a:r>
              <a:rPr lang="fr-CH" dirty="0" smtClean="0"/>
              <a:t> a radius </a:t>
            </a:r>
            <a:r>
              <a:rPr lang="fr-CH" dirty="0" err="1" smtClean="0"/>
              <a:t>around</a:t>
            </a:r>
            <a:r>
              <a:rPr lang="fr-CH" dirty="0" smtClean="0"/>
              <a:t> a </a:t>
            </a:r>
            <a:r>
              <a:rPr lang="fr-CH" dirty="0" err="1" smtClean="0"/>
              <a:t>circle</a:t>
            </a:r>
            <a:r>
              <a:rPr lang="fr-CH" dirty="0" smtClean="0"/>
              <a:t>  of 6 cm radius  at 1 kHz </a:t>
            </a:r>
            <a:endParaRPr lang="en-GB" dirty="0"/>
          </a:p>
        </p:txBody>
      </p:sp>
    </p:spTree>
    <p:extLst>
      <p:ext uri="{BB962C8B-B14F-4D97-AF65-F5344CB8AC3E}">
        <p14:creationId xmlns:p14="http://schemas.microsoft.com/office/powerpoint/2010/main" val="404588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Some</a:t>
            </a:r>
            <a:r>
              <a:rPr lang="fr-CH" dirty="0" smtClean="0"/>
              <a:t> Machine </a:t>
            </a:r>
            <a:r>
              <a:rPr lang="fr-CH" dirty="0" err="1" smtClean="0"/>
              <a:t>Parameters</a:t>
            </a:r>
            <a:endParaRPr lang="en-GB"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normAutofit fontScale="92500" lnSpcReduction="20000"/>
              </a:bodyPr>
              <a:lstStyle/>
              <a:p>
                <a:r>
                  <a:rPr lang="fr-CH" dirty="0" smtClean="0"/>
                  <a:t>Centre-of mass </a:t>
                </a:r>
                <a:r>
                  <a:rPr lang="fr-CH" dirty="0" err="1" smtClean="0"/>
                  <a:t>energy</a:t>
                </a:r>
                <a:r>
                  <a:rPr lang="fr-CH" dirty="0" smtClean="0"/>
                  <a:t>: 250-500 </a:t>
                </a:r>
                <a:r>
                  <a:rPr lang="fr-CH" dirty="0" err="1" smtClean="0"/>
                  <a:t>GeV</a:t>
                </a:r>
                <a:endParaRPr lang="fr-CH" dirty="0" smtClean="0"/>
              </a:p>
              <a:p>
                <a:r>
                  <a:rPr lang="fr-CH" dirty="0" smtClean="0"/>
                  <a:t>Collision rate: 5 Hz</a:t>
                </a:r>
              </a:p>
              <a:p>
                <a:r>
                  <a:rPr lang="fr-CH" dirty="0" err="1" smtClean="0"/>
                  <a:t>Number</a:t>
                </a:r>
                <a:r>
                  <a:rPr lang="fr-CH" dirty="0" smtClean="0"/>
                  <a:t> of </a:t>
                </a:r>
                <a:r>
                  <a:rPr lang="fr-CH" dirty="0" err="1" smtClean="0"/>
                  <a:t>bunches</a:t>
                </a:r>
                <a:r>
                  <a:rPr lang="fr-CH" dirty="0" smtClean="0"/>
                  <a:t>: 1312-2625</a:t>
                </a:r>
              </a:p>
              <a:p>
                <a:r>
                  <a:rPr lang="fr-CH" dirty="0" err="1" smtClean="0"/>
                  <a:t>Bunch</a:t>
                </a:r>
                <a:r>
                  <a:rPr lang="fr-CH" dirty="0" smtClean="0"/>
                  <a:t> population: 2 x </a:t>
                </a:r>
                <a14:m>
                  <m:oMath xmlns:m="http://schemas.openxmlformats.org/officeDocument/2006/math">
                    <m:sSup>
                      <m:sSupPr>
                        <m:ctrlPr>
                          <a:rPr lang="fr-CH" i="1" smtClean="0">
                            <a:latin typeface="Cambria Math" panose="02040503050406030204" pitchFamily="18" charset="0"/>
                          </a:rPr>
                        </m:ctrlPr>
                      </m:sSupPr>
                      <m:e>
                        <m:r>
                          <a:rPr lang="fr-CH" b="0" i="1" smtClean="0">
                            <a:latin typeface="Cambria Math"/>
                          </a:rPr>
                          <m:t>10</m:t>
                        </m:r>
                      </m:e>
                      <m:sup>
                        <m:r>
                          <a:rPr lang="fr-CH" b="0" i="1" smtClean="0">
                            <a:latin typeface="Cambria Math"/>
                          </a:rPr>
                          <m:t>10</m:t>
                        </m:r>
                      </m:sup>
                    </m:sSup>
                    <m:r>
                      <a:rPr lang="fr-CH" b="0" i="1" smtClean="0">
                        <a:latin typeface="Cambria Math"/>
                      </a:rPr>
                      <m:t> </m:t>
                    </m:r>
                  </m:oMath>
                </a14:m>
                <a:endParaRPr lang="fr-CH" b="0" dirty="0" smtClean="0"/>
              </a:p>
              <a:p>
                <a:r>
                  <a:rPr lang="fr-CH" dirty="0" err="1" smtClean="0"/>
                  <a:t>Average</a:t>
                </a:r>
                <a:r>
                  <a:rPr lang="fr-CH" dirty="0" smtClean="0"/>
                  <a:t> </a:t>
                </a:r>
                <a:r>
                  <a:rPr lang="fr-CH" dirty="0" err="1" smtClean="0"/>
                  <a:t>beam</a:t>
                </a:r>
                <a:r>
                  <a:rPr lang="fr-CH" dirty="0" smtClean="0"/>
                  <a:t> power: 17 MW (</a:t>
                </a:r>
                <a:r>
                  <a:rPr lang="fr-CH" dirty="0" err="1" smtClean="0"/>
                  <a:t>tbc</a:t>
                </a:r>
                <a:r>
                  <a:rPr lang="fr-CH" dirty="0" smtClean="0"/>
                  <a:t>).</a:t>
                </a:r>
              </a:p>
              <a:p>
                <a:r>
                  <a:rPr lang="fr-CH" dirty="0" smtClean="0"/>
                  <a:t>Positron source: e-</a:t>
                </a:r>
                <a:r>
                  <a:rPr lang="fr-CH" dirty="0" err="1" smtClean="0"/>
                  <a:t>driven</a:t>
                </a:r>
                <a:r>
                  <a:rPr lang="fr-CH" dirty="0" smtClean="0"/>
                  <a:t> and/or </a:t>
                </a:r>
                <a:r>
                  <a:rPr lang="fr-CH" dirty="0" err="1" smtClean="0"/>
                  <a:t>Undulator</a:t>
                </a:r>
                <a:r>
                  <a:rPr lang="fr-CH" dirty="0" smtClean="0"/>
                  <a:t> </a:t>
                </a:r>
                <a:r>
                  <a:rPr lang="fr-CH" dirty="0" err="1" smtClean="0"/>
                  <a:t>driven</a:t>
                </a:r>
                <a:r>
                  <a:rPr lang="fr-CH" dirty="0" smtClean="0"/>
                  <a:t>. </a:t>
                </a:r>
              </a:p>
              <a:p>
                <a:r>
                  <a:rPr lang="fr-CH" dirty="0" smtClean="0"/>
                  <a:t>Polarisation: 80% for e-; 30% for e+ (</a:t>
                </a:r>
                <a:r>
                  <a:rPr lang="fr-CH" dirty="0" err="1" smtClean="0"/>
                  <a:t>with</a:t>
                </a:r>
                <a:r>
                  <a:rPr lang="fr-CH" dirty="0" smtClean="0"/>
                  <a:t> </a:t>
                </a:r>
                <a:r>
                  <a:rPr lang="fr-CH" dirty="0" err="1" smtClean="0"/>
                  <a:t>Undulator</a:t>
                </a:r>
                <a:r>
                  <a:rPr lang="fr-CH" dirty="0" smtClean="0"/>
                  <a:t>).</a:t>
                </a:r>
              </a:p>
              <a:p>
                <a:r>
                  <a:rPr lang="fr-CH" dirty="0" err="1" smtClean="0"/>
                  <a:t>Luminosity</a:t>
                </a:r>
                <a:r>
                  <a:rPr lang="fr-CH" dirty="0" smtClean="0"/>
                  <a:t>: 1-2 x </a:t>
                </a:r>
                <a14:m>
                  <m:oMath xmlns:m="http://schemas.openxmlformats.org/officeDocument/2006/math">
                    <m:sSup>
                      <m:sSupPr>
                        <m:ctrlPr>
                          <a:rPr lang="fr-CH" i="1" smtClean="0">
                            <a:latin typeface="Cambria Math" panose="02040503050406030204" pitchFamily="18" charset="0"/>
                          </a:rPr>
                        </m:ctrlPr>
                      </m:sSupPr>
                      <m:e>
                        <m:r>
                          <a:rPr lang="fr-CH" b="0" i="1" smtClean="0">
                            <a:latin typeface="Cambria Math"/>
                          </a:rPr>
                          <m:t>10</m:t>
                        </m:r>
                      </m:e>
                      <m:sup>
                        <m:r>
                          <a:rPr lang="fr-CH" b="0" i="1" smtClean="0">
                            <a:latin typeface="Cambria Math"/>
                          </a:rPr>
                          <m:t>34</m:t>
                        </m:r>
                      </m:sup>
                    </m:sSup>
                    <m:r>
                      <a:rPr lang="fr-CH" b="0" i="1" smtClean="0">
                        <a:latin typeface="Cambria Math"/>
                      </a:rPr>
                      <m:t> </m:t>
                    </m:r>
                  </m:oMath>
                </a14:m>
                <a:r>
                  <a:rPr lang="en-GB" dirty="0" smtClean="0"/>
                  <a:t>(tbc).</a:t>
                </a:r>
                <a:endParaRPr lang="en-GB"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rotWithShape="1">
                <a:blip r:embed="rId2"/>
                <a:stretch>
                  <a:fillRect l="-1481" t="-3504" b="-1348"/>
                </a:stretch>
              </a:blipFill>
            </p:spPr>
            <p:txBody>
              <a:bodyPr/>
              <a:lstStyle/>
              <a:p>
                <a:r>
                  <a:rPr lang="en-GB">
                    <a:noFill/>
                  </a:rPr>
                  <a:t> </a:t>
                </a:r>
              </a:p>
            </p:txBody>
          </p:sp>
        </mc:Fallback>
      </mc:AlternateContent>
      <p:sp>
        <p:nvSpPr>
          <p:cNvPr id="4" name="Espace réservé du numéro de diapositive 3"/>
          <p:cNvSpPr>
            <a:spLocks noGrp="1"/>
          </p:cNvSpPr>
          <p:nvPr>
            <p:ph type="sldNum" sz="quarter" idx="12"/>
          </p:nvPr>
        </p:nvSpPr>
        <p:spPr/>
        <p:txBody>
          <a:bodyPr/>
          <a:lstStyle/>
          <a:p>
            <a:fld id="{31B01D2A-108D-4055-860E-FA187FD9BF45}" type="slidenum">
              <a:rPr lang="en-GB" smtClean="0"/>
              <a:t>4</a:t>
            </a:fld>
            <a:endParaRPr lang="en-GB"/>
          </a:p>
        </p:txBody>
      </p:sp>
    </p:spTree>
    <p:extLst>
      <p:ext uri="{BB962C8B-B14F-4D97-AF65-F5344CB8AC3E}">
        <p14:creationId xmlns:p14="http://schemas.microsoft.com/office/powerpoint/2010/main" val="27177363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Front </a:t>
            </a:r>
            <a:r>
              <a:rPr lang="fr-CH" dirty="0" err="1" smtClean="0"/>
              <a:t>View</a:t>
            </a:r>
            <a:r>
              <a:rPr lang="fr-CH" dirty="0" smtClean="0"/>
              <a:t> of the Water</a:t>
            </a:r>
            <a:endParaRPr lang="en-GB"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24962" y="1844824"/>
            <a:ext cx="5481707"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ZoneTexte 2"/>
          <p:cNvSpPr txBox="1"/>
          <p:nvPr/>
        </p:nvSpPr>
        <p:spPr>
          <a:xfrm>
            <a:off x="683568" y="2348880"/>
            <a:ext cx="736099" cy="369332"/>
          </a:xfrm>
          <a:prstGeom prst="rect">
            <a:avLst/>
          </a:prstGeom>
          <a:noFill/>
        </p:spPr>
        <p:txBody>
          <a:bodyPr wrap="none" rtlCol="0">
            <a:spAutoFit/>
          </a:bodyPr>
          <a:lstStyle/>
          <a:p>
            <a:r>
              <a:rPr lang="fr-CH" dirty="0" err="1" smtClean="0"/>
              <a:t>Units</a:t>
            </a:r>
            <a:r>
              <a:rPr lang="fr-CH" dirty="0" smtClean="0"/>
              <a:t>:</a:t>
            </a:r>
            <a:endParaRPr lang="en-GB" dirty="0"/>
          </a:p>
        </p:txBody>
      </p:sp>
      <p:sp>
        <p:nvSpPr>
          <p:cNvPr id="4" name="ZoneTexte 3"/>
          <p:cNvSpPr txBox="1"/>
          <p:nvPr/>
        </p:nvSpPr>
        <p:spPr>
          <a:xfrm>
            <a:off x="5694926" y="1953846"/>
            <a:ext cx="3407087" cy="830997"/>
          </a:xfrm>
          <a:prstGeom prst="rect">
            <a:avLst/>
          </a:prstGeom>
          <a:noFill/>
        </p:spPr>
        <p:txBody>
          <a:bodyPr wrap="none" rtlCol="0">
            <a:spAutoFit/>
          </a:bodyPr>
          <a:lstStyle/>
          <a:p>
            <a:r>
              <a:rPr lang="fr-CH" sz="2400" dirty="0" err="1" smtClean="0"/>
              <a:t>Tmax</a:t>
            </a:r>
            <a:r>
              <a:rPr lang="fr-CH" sz="2400" dirty="0" smtClean="0"/>
              <a:t>=68 </a:t>
            </a:r>
            <a:r>
              <a:rPr lang="fr-CH" sz="2400" dirty="0" err="1" smtClean="0"/>
              <a:t>oC</a:t>
            </a:r>
            <a:r>
              <a:rPr lang="fr-CH" sz="2400" dirty="0" smtClean="0"/>
              <a:t> for 125 </a:t>
            </a:r>
            <a:r>
              <a:rPr lang="fr-CH" sz="2400" dirty="0" err="1" smtClean="0"/>
              <a:t>GeV</a:t>
            </a:r>
            <a:endParaRPr lang="fr-CH" sz="2400" dirty="0" smtClean="0"/>
          </a:p>
          <a:p>
            <a:r>
              <a:rPr lang="fr-CH" sz="2400" dirty="0" err="1" smtClean="0"/>
              <a:t>Tmax</a:t>
            </a:r>
            <a:r>
              <a:rPr lang="fr-CH" sz="2400" dirty="0" smtClean="0"/>
              <a:t>=121 </a:t>
            </a:r>
            <a:r>
              <a:rPr lang="fr-CH" sz="2400" dirty="0" err="1" smtClean="0"/>
              <a:t>oC</a:t>
            </a:r>
            <a:r>
              <a:rPr lang="fr-CH" sz="2400" dirty="0" smtClean="0"/>
              <a:t> for 500 </a:t>
            </a:r>
            <a:r>
              <a:rPr lang="fr-CH" sz="2400" dirty="0" err="1" smtClean="0"/>
              <a:t>GeV</a:t>
            </a:r>
            <a:endParaRPr lang="en-GB" sz="2400" dirty="0"/>
          </a:p>
        </p:txBody>
      </p:sp>
      <mc:AlternateContent xmlns:mc="http://schemas.openxmlformats.org/markup-compatibility/2006" xmlns:a14="http://schemas.microsoft.com/office/drawing/2010/main">
        <mc:Choice Requires="a14">
          <p:sp>
            <p:nvSpPr>
              <p:cNvPr id="5" name="ZoneTexte 4"/>
              <p:cNvSpPr txBox="1"/>
              <p:nvPr/>
            </p:nvSpPr>
            <p:spPr>
              <a:xfrm>
                <a:off x="5986377" y="3356992"/>
                <a:ext cx="3453836" cy="1200329"/>
              </a:xfrm>
              <a:prstGeom prst="rect">
                <a:avLst/>
              </a:prstGeom>
              <a:noFill/>
            </p:spPr>
            <p:txBody>
              <a:bodyPr wrap="square" rtlCol="0">
                <a:spAutoFit/>
              </a:bodyPr>
              <a:lstStyle/>
              <a:p>
                <a:r>
                  <a:rPr lang="fr-CH" sz="2400" dirty="0" smtClean="0"/>
                  <a:t>Pressure </a:t>
                </a:r>
                <a:r>
                  <a:rPr lang="fr-CH" sz="2400" dirty="0" err="1" smtClean="0"/>
                  <a:t>Waves</a:t>
                </a:r>
                <a:r>
                  <a:rPr lang="fr-CH" sz="2400" dirty="0" smtClean="0"/>
                  <a:t>: </a:t>
                </a:r>
                <a14:m>
                  <m:oMath xmlns:m="http://schemas.openxmlformats.org/officeDocument/2006/math">
                    <m:r>
                      <a:rPr lang="fr-CH" sz="2400" i="1" smtClean="0">
                        <a:latin typeface="Cambria Math"/>
                        <a:ea typeface="Cambria Math"/>
                      </a:rPr>
                      <m:t>±</m:t>
                    </m:r>
                    <m:r>
                      <a:rPr lang="fr-CH" sz="2400" b="0" i="1" smtClean="0">
                        <a:latin typeface="Cambria Math"/>
                        <a:ea typeface="Cambria Math"/>
                      </a:rPr>
                      <m:t>3 </m:t>
                    </m:r>
                  </m:oMath>
                </a14:m>
                <a:r>
                  <a:rPr lang="en-GB" sz="2400" dirty="0" smtClean="0"/>
                  <a:t>bar with temporary peaks at +6 bar. </a:t>
                </a:r>
                <a:endParaRPr lang="en-GB" sz="2400" dirty="0"/>
              </a:p>
            </p:txBody>
          </p:sp>
        </mc:Choice>
        <mc:Fallback xmlns="">
          <p:sp>
            <p:nvSpPr>
              <p:cNvPr id="5" name="ZoneTexte 4"/>
              <p:cNvSpPr txBox="1">
                <a:spLocks noRot="1" noChangeAspect="1" noMove="1" noResize="1" noEditPoints="1" noAdjustHandles="1" noChangeArrowheads="1" noChangeShapeType="1" noTextEdit="1"/>
              </p:cNvSpPr>
              <p:nvPr/>
            </p:nvSpPr>
            <p:spPr>
              <a:xfrm>
                <a:off x="5986377" y="3356992"/>
                <a:ext cx="3453836" cy="1200329"/>
              </a:xfrm>
              <a:prstGeom prst="rect">
                <a:avLst/>
              </a:prstGeom>
              <a:blipFill rotWithShape="1">
                <a:blip r:embed="rId3"/>
                <a:stretch>
                  <a:fillRect l="-2646" t="-4061" b="-1066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ZoneTexte 6"/>
              <p:cNvSpPr txBox="1"/>
              <p:nvPr/>
            </p:nvSpPr>
            <p:spPr>
              <a:xfrm>
                <a:off x="5868144" y="4699811"/>
                <a:ext cx="3299609" cy="1938992"/>
              </a:xfrm>
              <a:prstGeom prst="rect">
                <a:avLst/>
              </a:prstGeom>
              <a:noFill/>
            </p:spPr>
            <p:txBody>
              <a:bodyPr wrap="square" rtlCol="0">
                <a:spAutoFit/>
              </a:bodyPr>
              <a:lstStyle/>
              <a:p>
                <a:r>
                  <a:rPr lang="fr-CH" sz="2400" dirty="0" smtClean="0"/>
                  <a:t>With a </a:t>
                </a:r>
                <a:r>
                  <a:rPr lang="fr-CH" sz="2400" dirty="0" err="1" smtClean="0"/>
                  <a:t>pre-load</a:t>
                </a:r>
                <a:r>
                  <a:rPr lang="fr-CH" sz="2400" dirty="0" smtClean="0"/>
                  <a:t> of         10 bar, pressure </a:t>
                </a:r>
                <a:r>
                  <a:rPr lang="fr-CH" sz="2400" dirty="0" err="1" smtClean="0"/>
                  <a:t>will</a:t>
                </a:r>
                <a:r>
                  <a:rPr lang="fr-CH" sz="2400" dirty="0" smtClean="0"/>
                  <a:t> </a:t>
                </a:r>
                <a:r>
                  <a:rPr lang="fr-CH" sz="2400" dirty="0" err="1" smtClean="0"/>
                  <a:t>never</a:t>
                </a:r>
                <a:r>
                  <a:rPr lang="fr-CH" sz="2400" dirty="0" smtClean="0"/>
                  <a:t> </a:t>
                </a:r>
                <a:r>
                  <a:rPr lang="fr-CH" sz="2400" dirty="0" err="1" smtClean="0"/>
                  <a:t>become</a:t>
                </a:r>
                <a:r>
                  <a:rPr lang="fr-CH" sz="2400" dirty="0" smtClean="0"/>
                  <a:t> </a:t>
                </a:r>
                <a:r>
                  <a:rPr lang="fr-CH" sz="2400" dirty="0" err="1" smtClean="0"/>
                  <a:t>negative</a:t>
                </a:r>
                <a:r>
                  <a:rPr lang="fr-CH" sz="2400" dirty="0" smtClean="0"/>
                  <a:t>. </a:t>
                </a:r>
              </a:p>
              <a:p>
                <a:r>
                  <a:rPr lang="fr-CH" sz="2400" dirty="0" err="1" smtClean="0"/>
                  <a:t>Brake</a:t>
                </a:r>
                <a:r>
                  <a:rPr lang="fr-CH" sz="2400" dirty="0" smtClean="0"/>
                  <a:t> up </a:t>
                </a:r>
                <a:r>
                  <a:rPr lang="fr-CH" sz="2400" dirty="0" err="1" smtClean="0"/>
                  <a:t>limit</a:t>
                </a:r>
                <a:r>
                  <a:rPr lang="fr-CH" sz="2400" dirty="0" smtClean="0"/>
                  <a:t> of water </a:t>
                </a:r>
                <a14:m>
                  <m:oMath xmlns:m="http://schemas.openxmlformats.org/officeDocument/2006/math">
                    <m:r>
                      <a:rPr lang="fr-CH" sz="2400" i="1" smtClean="0">
                        <a:latin typeface="Cambria Math"/>
                        <a:ea typeface="Cambria Math"/>
                      </a:rPr>
                      <m:t>~</m:t>
                    </m:r>
                    <m:r>
                      <a:rPr lang="fr-CH" sz="2400" b="0" i="1" smtClean="0">
                        <a:latin typeface="Cambria Math"/>
                        <a:ea typeface="Cambria Math"/>
                      </a:rPr>
                      <m:t>−11</m:t>
                    </m:r>
                  </m:oMath>
                </a14:m>
                <a:r>
                  <a:rPr lang="fr-CH" sz="2400" dirty="0" smtClean="0"/>
                  <a:t> bar?</a:t>
                </a:r>
                <a:endParaRPr lang="en-GB" sz="2400" dirty="0"/>
              </a:p>
            </p:txBody>
          </p:sp>
        </mc:Choice>
        <mc:Fallback xmlns="">
          <p:sp>
            <p:nvSpPr>
              <p:cNvPr id="7" name="ZoneTexte 6"/>
              <p:cNvSpPr txBox="1">
                <a:spLocks noRot="1" noChangeAspect="1" noMove="1" noResize="1" noEditPoints="1" noAdjustHandles="1" noChangeArrowheads="1" noChangeShapeType="1" noTextEdit="1"/>
              </p:cNvSpPr>
              <p:nvPr/>
            </p:nvSpPr>
            <p:spPr>
              <a:xfrm>
                <a:off x="5868144" y="4699811"/>
                <a:ext cx="3299609" cy="1938992"/>
              </a:xfrm>
              <a:prstGeom prst="rect">
                <a:avLst/>
              </a:prstGeom>
              <a:blipFill rotWithShape="1">
                <a:blip r:embed="rId4"/>
                <a:stretch>
                  <a:fillRect l="-2957" t="-2516" r="-185" b="-6289"/>
                </a:stretch>
              </a:blipFill>
            </p:spPr>
            <p:txBody>
              <a:bodyPr/>
              <a:lstStyle/>
              <a:p>
                <a:r>
                  <a:rPr lang="en-GB">
                    <a:noFill/>
                  </a:rPr>
                  <a:t> </a:t>
                </a:r>
              </a:p>
            </p:txBody>
          </p:sp>
        </mc:Fallback>
      </mc:AlternateContent>
      <p:sp>
        <p:nvSpPr>
          <p:cNvPr id="6" name="Espace réservé du numéro de diapositive 5"/>
          <p:cNvSpPr>
            <a:spLocks noGrp="1"/>
          </p:cNvSpPr>
          <p:nvPr>
            <p:ph type="sldNum" sz="quarter" idx="12"/>
          </p:nvPr>
        </p:nvSpPr>
        <p:spPr/>
        <p:txBody>
          <a:bodyPr/>
          <a:lstStyle/>
          <a:p>
            <a:fld id="{31B01D2A-108D-4055-860E-FA187FD9BF45}" type="slidenum">
              <a:rPr lang="en-GB" smtClean="0"/>
              <a:t>40</a:t>
            </a:fld>
            <a:endParaRPr lang="en-GB"/>
          </a:p>
        </p:txBody>
      </p:sp>
    </p:spTree>
    <p:extLst>
      <p:ext uri="{BB962C8B-B14F-4D97-AF65-F5344CB8AC3E}">
        <p14:creationId xmlns:p14="http://schemas.microsoft.com/office/powerpoint/2010/main" val="2197453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628800"/>
            <a:ext cx="7308304" cy="11163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Connecteur droit avec flèche 5"/>
          <p:cNvCxnSpPr/>
          <p:nvPr/>
        </p:nvCxnSpPr>
        <p:spPr>
          <a:xfrm flipH="1" flipV="1">
            <a:off x="6702489" y="5013176"/>
            <a:ext cx="587964" cy="21602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9" name="ZoneTexte 8"/>
              <p:cNvSpPr txBox="1"/>
              <p:nvPr/>
            </p:nvSpPr>
            <p:spPr>
              <a:xfrm>
                <a:off x="7243935" y="5082156"/>
                <a:ext cx="163968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fr-CH" b="0" i="1" smtClean="0">
                          <a:latin typeface="Cambria Math"/>
                          <a:ea typeface="Cambria Math"/>
                        </a:rPr>
                        <m:t>𝑃</m:t>
                      </m:r>
                      <m:r>
                        <a:rPr lang="fr-CH" b="0" i="1" smtClean="0">
                          <a:latin typeface="Cambria Math"/>
                          <a:ea typeface="Cambria Math"/>
                        </a:rPr>
                        <m:t>~2−3 </m:t>
                      </m:r>
                      <m:r>
                        <a:rPr lang="fr-CH" b="0" i="1" smtClean="0">
                          <a:latin typeface="Cambria Math"/>
                          <a:ea typeface="Cambria Math"/>
                        </a:rPr>
                        <m:t>𝑏𝑎𝑟</m:t>
                      </m:r>
                    </m:oMath>
                  </m:oMathPara>
                </a14:m>
                <a:endParaRPr lang="en-GB" dirty="0"/>
              </a:p>
            </p:txBody>
          </p:sp>
        </mc:Choice>
        <mc:Fallback xmlns="">
          <p:sp>
            <p:nvSpPr>
              <p:cNvPr id="9" name="ZoneTexte 8"/>
              <p:cNvSpPr txBox="1">
                <a:spLocks noRot="1" noChangeAspect="1" noMove="1" noResize="1" noEditPoints="1" noAdjustHandles="1" noChangeArrowheads="1" noChangeShapeType="1" noTextEdit="1"/>
              </p:cNvSpPr>
              <p:nvPr/>
            </p:nvSpPr>
            <p:spPr>
              <a:xfrm>
                <a:off x="7243935" y="5082156"/>
                <a:ext cx="1639680" cy="369332"/>
              </a:xfrm>
              <a:prstGeom prst="rect">
                <a:avLst/>
              </a:prstGeom>
              <a:blipFill rotWithShape="1">
                <a:blip r:embed="rId3"/>
                <a:stretch>
                  <a:fillRect/>
                </a:stretch>
              </a:blipFill>
            </p:spPr>
            <p:txBody>
              <a:bodyPr/>
              <a:lstStyle/>
              <a:p>
                <a:r>
                  <a:rPr lang="en-GB">
                    <a:noFill/>
                  </a:rPr>
                  <a:t> </a:t>
                </a:r>
              </a:p>
            </p:txBody>
          </p:sp>
        </mc:Fallback>
      </mc:AlternateContent>
      <p:sp>
        <p:nvSpPr>
          <p:cNvPr id="5" name="ZoneTexte 4"/>
          <p:cNvSpPr txBox="1"/>
          <p:nvPr/>
        </p:nvSpPr>
        <p:spPr>
          <a:xfrm>
            <a:off x="1241376" y="620688"/>
            <a:ext cx="3456384" cy="1200329"/>
          </a:xfrm>
          <a:prstGeom prst="rect">
            <a:avLst/>
          </a:prstGeom>
          <a:noFill/>
        </p:spPr>
        <p:txBody>
          <a:bodyPr wrap="square" rtlCol="0">
            <a:spAutoFit/>
          </a:bodyPr>
          <a:lstStyle/>
          <a:p>
            <a:r>
              <a:rPr lang="fr-CH" sz="2400" dirty="0" smtClean="0"/>
              <a:t>Pressure </a:t>
            </a:r>
            <a:r>
              <a:rPr lang="fr-CH" sz="2400" dirty="0" err="1" smtClean="0"/>
              <a:t>Waves</a:t>
            </a:r>
            <a:r>
              <a:rPr lang="fr-CH" sz="2400" dirty="0" smtClean="0"/>
              <a:t> at the </a:t>
            </a:r>
            <a:r>
              <a:rPr lang="fr-CH" sz="2400" dirty="0" err="1" smtClean="0"/>
              <a:t>Window</a:t>
            </a:r>
            <a:r>
              <a:rPr lang="fr-CH" sz="2400" dirty="0" smtClean="0"/>
              <a:t>-Water Interface. No Cavitation </a:t>
            </a:r>
            <a:r>
              <a:rPr lang="fr-CH" sz="2400" dirty="0" err="1" smtClean="0"/>
              <a:t>expected</a:t>
            </a:r>
            <a:r>
              <a:rPr lang="fr-CH" sz="2400" dirty="0" smtClean="0"/>
              <a:t>.</a:t>
            </a:r>
            <a:endParaRPr lang="en-GB" sz="2400" dirty="0"/>
          </a:p>
        </p:txBody>
      </p:sp>
      <p:sp>
        <p:nvSpPr>
          <p:cNvPr id="2" name="Espace réservé du numéro de diapositive 1"/>
          <p:cNvSpPr>
            <a:spLocks noGrp="1"/>
          </p:cNvSpPr>
          <p:nvPr>
            <p:ph type="sldNum" sz="quarter" idx="12"/>
          </p:nvPr>
        </p:nvSpPr>
        <p:spPr/>
        <p:txBody>
          <a:bodyPr/>
          <a:lstStyle/>
          <a:p>
            <a:fld id="{31B01D2A-108D-4055-860E-FA187FD9BF45}" type="slidenum">
              <a:rPr lang="en-GB" smtClean="0"/>
              <a:t>41</a:t>
            </a:fld>
            <a:endParaRPr lang="en-GB"/>
          </a:p>
        </p:txBody>
      </p:sp>
    </p:spTree>
    <p:extLst>
      <p:ext uri="{BB962C8B-B14F-4D97-AF65-F5344CB8AC3E}">
        <p14:creationId xmlns:p14="http://schemas.microsoft.com/office/powerpoint/2010/main" val="31169565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Water Dumps</a:t>
            </a:r>
            <a:endParaRPr lang="en-GB" dirty="0"/>
          </a:p>
        </p:txBody>
      </p:sp>
      <p:sp>
        <p:nvSpPr>
          <p:cNvPr id="3" name="Espace réservé du contenu 2"/>
          <p:cNvSpPr>
            <a:spLocks noGrp="1"/>
          </p:cNvSpPr>
          <p:nvPr>
            <p:ph idx="1"/>
          </p:nvPr>
        </p:nvSpPr>
        <p:spPr/>
        <p:txBody>
          <a:bodyPr>
            <a:normAutofit fontScale="85000" lnSpcReduction="10000"/>
          </a:bodyPr>
          <a:lstStyle/>
          <a:p>
            <a:r>
              <a:rPr lang="fr-CH" dirty="0" err="1" smtClean="0"/>
              <a:t>Prevent</a:t>
            </a:r>
            <a:r>
              <a:rPr lang="fr-CH" dirty="0" smtClean="0"/>
              <a:t> </a:t>
            </a:r>
            <a:r>
              <a:rPr lang="fr-CH" dirty="0" err="1" smtClean="0"/>
              <a:t>boiling</a:t>
            </a:r>
            <a:r>
              <a:rPr lang="fr-CH" dirty="0" smtClean="0"/>
              <a:t> by pressure </a:t>
            </a:r>
            <a:r>
              <a:rPr lang="fr-CH" dirty="0" err="1" smtClean="0"/>
              <a:t>preload</a:t>
            </a:r>
            <a:r>
              <a:rPr lang="fr-CH" dirty="0" smtClean="0"/>
              <a:t>. No phase change.</a:t>
            </a:r>
          </a:p>
          <a:p>
            <a:r>
              <a:rPr lang="fr-CH" dirty="0" smtClean="0"/>
              <a:t>Pressure </a:t>
            </a:r>
            <a:r>
              <a:rPr lang="fr-CH" dirty="0" err="1" smtClean="0"/>
              <a:t>waves</a:t>
            </a:r>
            <a:r>
              <a:rPr lang="fr-CH" dirty="0" smtClean="0"/>
              <a:t> </a:t>
            </a:r>
            <a:r>
              <a:rPr lang="fr-CH" dirty="0" err="1" smtClean="0"/>
              <a:t>governed</a:t>
            </a:r>
            <a:r>
              <a:rPr lang="fr-CH" dirty="0" smtClean="0"/>
              <a:t> by </a:t>
            </a:r>
            <a:r>
              <a:rPr lang="fr-CH" dirty="0" err="1" smtClean="0"/>
              <a:t>classical</a:t>
            </a:r>
            <a:r>
              <a:rPr lang="fr-CH" dirty="0" smtClean="0"/>
              <a:t> </a:t>
            </a:r>
            <a:r>
              <a:rPr lang="fr-CH" dirty="0" err="1" smtClean="0"/>
              <a:t>wave</a:t>
            </a:r>
            <a:r>
              <a:rPr lang="fr-CH" dirty="0" smtClean="0"/>
              <a:t> </a:t>
            </a:r>
            <a:r>
              <a:rPr lang="fr-CH" dirty="0" err="1" smtClean="0"/>
              <a:t>equation</a:t>
            </a:r>
            <a:r>
              <a:rPr lang="fr-CH" dirty="0" smtClean="0"/>
              <a:t> in an «</a:t>
            </a:r>
            <a:r>
              <a:rPr lang="fr-CH" dirty="0" err="1" smtClean="0"/>
              <a:t>elasic</a:t>
            </a:r>
            <a:r>
              <a:rPr lang="fr-CH" dirty="0" smtClean="0"/>
              <a:t>» </a:t>
            </a:r>
            <a:r>
              <a:rPr lang="fr-CH" dirty="0" err="1" smtClean="0"/>
              <a:t>continuum,involving</a:t>
            </a:r>
            <a:r>
              <a:rPr lang="fr-CH" dirty="0" smtClean="0"/>
              <a:t>: </a:t>
            </a:r>
          </a:p>
          <a:p>
            <a:r>
              <a:rPr lang="fr-CH" dirty="0" smtClean="0"/>
              <a:t> Volume forces due to pressure gradients, mass </a:t>
            </a:r>
            <a:r>
              <a:rPr lang="fr-CH" dirty="0" err="1" smtClean="0"/>
              <a:t>inertia</a:t>
            </a:r>
            <a:r>
              <a:rPr lang="fr-CH" dirty="0" smtClean="0"/>
              <a:t>, thermal expansion, </a:t>
            </a:r>
            <a:r>
              <a:rPr lang="fr-CH" dirty="0" err="1" smtClean="0"/>
              <a:t>compressibility</a:t>
            </a:r>
            <a:r>
              <a:rPr lang="fr-CH" dirty="0" smtClean="0"/>
              <a:t>.</a:t>
            </a:r>
          </a:p>
          <a:p>
            <a:r>
              <a:rPr lang="fr-CH" dirty="0" err="1" smtClean="0"/>
              <a:t>Fast</a:t>
            </a:r>
            <a:r>
              <a:rPr lang="fr-CH" dirty="0" smtClean="0"/>
              <a:t> </a:t>
            </a:r>
            <a:r>
              <a:rPr lang="fr-CH" dirty="0" err="1" smtClean="0"/>
              <a:t>beam</a:t>
            </a:r>
            <a:r>
              <a:rPr lang="fr-CH" dirty="0" smtClean="0"/>
              <a:t> impacts lead to ionisation, spallation, </a:t>
            </a:r>
            <a:r>
              <a:rPr lang="fr-CH" dirty="0" err="1" smtClean="0"/>
              <a:t>rapid</a:t>
            </a:r>
            <a:r>
              <a:rPr lang="fr-CH" dirty="0" smtClean="0"/>
              <a:t> </a:t>
            </a:r>
            <a:r>
              <a:rPr lang="fr-CH" dirty="0" err="1" smtClean="0"/>
              <a:t>heating</a:t>
            </a:r>
            <a:r>
              <a:rPr lang="fr-CH" dirty="0" smtClean="0"/>
              <a:t>, high local pressure </a:t>
            </a:r>
            <a:r>
              <a:rPr lang="fr-CH" dirty="0" err="1" smtClean="0"/>
              <a:t>rises</a:t>
            </a:r>
            <a:r>
              <a:rPr lang="fr-CH" dirty="0" smtClean="0"/>
              <a:t>,……</a:t>
            </a:r>
          </a:p>
          <a:p>
            <a:r>
              <a:rPr lang="fr-CH" dirty="0" smtClean="0"/>
              <a:t>Can </a:t>
            </a:r>
            <a:r>
              <a:rPr lang="fr-CH" dirty="0" err="1" smtClean="0"/>
              <a:t>this</a:t>
            </a:r>
            <a:r>
              <a:rPr lang="fr-CH" dirty="0" smtClean="0"/>
              <a:t> </a:t>
            </a:r>
            <a:r>
              <a:rPr lang="fr-CH" dirty="0" err="1" smtClean="0"/>
              <a:t>still</a:t>
            </a:r>
            <a:r>
              <a:rPr lang="fr-CH" dirty="0" smtClean="0"/>
              <a:t> lead to </a:t>
            </a:r>
            <a:r>
              <a:rPr lang="fr-CH" dirty="0" err="1" smtClean="0"/>
              <a:t>rapid</a:t>
            </a:r>
            <a:r>
              <a:rPr lang="fr-CH" dirty="0" smtClean="0"/>
              <a:t> </a:t>
            </a:r>
            <a:r>
              <a:rPr lang="fr-CH" dirty="0" err="1" smtClean="0"/>
              <a:t>depleation</a:t>
            </a:r>
            <a:r>
              <a:rPr lang="fr-CH" dirty="0" smtClean="0"/>
              <a:t> of water </a:t>
            </a:r>
            <a:r>
              <a:rPr lang="fr-CH" dirty="0" err="1" smtClean="0"/>
              <a:t>density</a:t>
            </a:r>
            <a:r>
              <a:rPr lang="fr-CH" dirty="0" smtClean="0"/>
              <a:t>, local </a:t>
            </a:r>
            <a:r>
              <a:rPr lang="fr-CH" dirty="0" err="1" smtClean="0"/>
              <a:t>boiling</a:t>
            </a:r>
            <a:r>
              <a:rPr lang="fr-CH" dirty="0" smtClean="0"/>
              <a:t>, cavitation,…..</a:t>
            </a:r>
            <a:r>
              <a:rPr lang="fr-CH" dirty="0" err="1" smtClean="0"/>
              <a:t>during</a:t>
            </a:r>
            <a:r>
              <a:rPr lang="fr-CH" dirty="0" smtClean="0"/>
              <a:t> the </a:t>
            </a:r>
            <a:r>
              <a:rPr lang="fr-CH" dirty="0" err="1" smtClean="0"/>
              <a:t>beam</a:t>
            </a:r>
            <a:r>
              <a:rPr lang="fr-CH" dirty="0" smtClean="0"/>
              <a:t> pulse?</a:t>
            </a:r>
          </a:p>
          <a:p>
            <a:r>
              <a:rPr lang="fr-CH" dirty="0" smtClean="0"/>
              <a:t>Are </a:t>
            </a:r>
            <a:r>
              <a:rPr lang="fr-CH" dirty="0" err="1" smtClean="0"/>
              <a:t>these</a:t>
            </a:r>
            <a:r>
              <a:rPr lang="fr-CH" dirty="0" smtClean="0"/>
              <a:t> </a:t>
            </a:r>
            <a:r>
              <a:rPr lang="fr-CH" dirty="0" err="1" smtClean="0"/>
              <a:t>phenomena</a:t>
            </a:r>
            <a:r>
              <a:rPr lang="fr-CH" dirty="0" smtClean="0"/>
              <a:t> </a:t>
            </a:r>
            <a:r>
              <a:rPr lang="fr-CH" dirty="0" err="1" smtClean="0"/>
              <a:t>reliably</a:t>
            </a:r>
            <a:r>
              <a:rPr lang="fr-CH" dirty="0" smtClean="0"/>
              <a:t> </a:t>
            </a:r>
            <a:r>
              <a:rPr lang="fr-CH" dirty="0" err="1" smtClean="0"/>
              <a:t>included</a:t>
            </a:r>
            <a:r>
              <a:rPr lang="fr-CH" dirty="0" smtClean="0"/>
              <a:t> in the codes?</a:t>
            </a:r>
          </a:p>
          <a:p>
            <a:endParaRPr lang="fr-CH" dirty="0" smtClean="0"/>
          </a:p>
          <a:p>
            <a:endParaRPr lang="fr-CH" dirty="0" smtClean="0"/>
          </a:p>
          <a:p>
            <a:endParaRPr lang="en-GB" dirty="0"/>
          </a:p>
        </p:txBody>
      </p:sp>
      <p:sp>
        <p:nvSpPr>
          <p:cNvPr id="4" name="Espace réservé du numéro de diapositive 3"/>
          <p:cNvSpPr>
            <a:spLocks noGrp="1"/>
          </p:cNvSpPr>
          <p:nvPr>
            <p:ph type="sldNum" sz="quarter" idx="12"/>
          </p:nvPr>
        </p:nvSpPr>
        <p:spPr/>
        <p:txBody>
          <a:bodyPr/>
          <a:lstStyle/>
          <a:p>
            <a:fld id="{31B01D2A-108D-4055-860E-FA187FD9BF45}" type="slidenum">
              <a:rPr lang="en-GB" smtClean="0"/>
              <a:t>42</a:t>
            </a:fld>
            <a:endParaRPr lang="en-GB"/>
          </a:p>
        </p:txBody>
      </p:sp>
    </p:spTree>
    <p:extLst>
      <p:ext uri="{BB962C8B-B14F-4D97-AF65-F5344CB8AC3E}">
        <p14:creationId xmlns:p14="http://schemas.microsoft.com/office/powerpoint/2010/main" val="22735311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467544" y="332656"/>
                <a:ext cx="8229600" cy="5721499"/>
              </a:xfrm>
            </p:spPr>
            <p:txBody>
              <a:bodyPr>
                <a:normAutofit fontScale="70000" lnSpcReduction="20000"/>
              </a:bodyPr>
              <a:lstStyle/>
              <a:p>
                <a:endParaRPr lang="fr-CH" dirty="0" smtClean="0"/>
              </a:p>
              <a:p>
                <a:r>
                  <a:rPr lang="fr-CH" dirty="0" smtClean="0"/>
                  <a:t>Water </a:t>
                </a:r>
                <a:r>
                  <a:rPr lang="fr-CH" dirty="0" err="1" smtClean="0"/>
                  <a:t>treatment</a:t>
                </a:r>
                <a:r>
                  <a:rPr lang="fr-CH" dirty="0" smtClean="0"/>
                  <a:t> plant. </a:t>
                </a:r>
                <a:r>
                  <a:rPr lang="fr-CH" dirty="0" err="1" smtClean="0"/>
                  <a:t>Heat</a:t>
                </a:r>
                <a:r>
                  <a:rPr lang="fr-CH" dirty="0" smtClean="0"/>
                  <a:t> </a:t>
                </a:r>
                <a:r>
                  <a:rPr lang="fr-CH" dirty="0" err="1" smtClean="0"/>
                  <a:t>exchanger</a:t>
                </a:r>
                <a:r>
                  <a:rPr lang="fr-CH" dirty="0" smtClean="0"/>
                  <a:t>, de-ioniser, </a:t>
                </a:r>
                <a:r>
                  <a:rPr lang="fr-CH" dirty="0" err="1" smtClean="0"/>
                  <a:t>recombiners</a:t>
                </a:r>
                <a:r>
                  <a:rPr lang="fr-CH" dirty="0" smtClean="0"/>
                  <a:t>,..…</a:t>
                </a:r>
              </a:p>
              <a:p>
                <a:r>
                  <a:rPr lang="fr-CH" dirty="0" smtClean="0"/>
                  <a:t>Radio </a:t>
                </a:r>
                <a:r>
                  <a:rPr lang="fr-CH" dirty="0" err="1" smtClean="0"/>
                  <a:t>Chemistry</a:t>
                </a:r>
                <a:r>
                  <a:rPr lang="fr-CH" dirty="0" smtClean="0"/>
                  <a:t>: production of H2, H2-O2, </a:t>
                </a:r>
                <a:r>
                  <a:rPr lang="fr-CH" dirty="0" err="1" smtClean="0"/>
                  <a:t>Tritium.Collection</a:t>
                </a:r>
                <a:r>
                  <a:rPr lang="fr-CH" dirty="0" smtClean="0"/>
                  <a:t> and </a:t>
                </a:r>
                <a:r>
                  <a:rPr lang="fr-CH" dirty="0" err="1" smtClean="0"/>
                  <a:t>controled</a:t>
                </a:r>
                <a:r>
                  <a:rPr lang="fr-CH" dirty="0" smtClean="0"/>
                  <a:t> release of </a:t>
                </a:r>
                <a:r>
                  <a:rPr lang="fr-CH" dirty="0" err="1" smtClean="0"/>
                  <a:t>these</a:t>
                </a:r>
                <a:r>
                  <a:rPr lang="fr-CH" dirty="0" smtClean="0"/>
                  <a:t> </a:t>
                </a:r>
                <a:r>
                  <a:rPr lang="fr-CH" dirty="0" err="1" smtClean="0"/>
                  <a:t>gases</a:t>
                </a:r>
                <a:r>
                  <a:rPr lang="fr-CH" dirty="0" smtClean="0"/>
                  <a:t>.</a:t>
                </a:r>
              </a:p>
              <a:p>
                <a:r>
                  <a:rPr lang="fr-CH" dirty="0" smtClean="0"/>
                  <a:t>Dpa </a:t>
                </a:r>
                <a14:m>
                  <m:oMath xmlns:m="http://schemas.openxmlformats.org/officeDocument/2006/math">
                    <m:r>
                      <a:rPr lang="fr-CH" i="1" smtClean="0">
                        <a:latin typeface="Cambria Math"/>
                        <a:ea typeface="Cambria Math"/>
                      </a:rPr>
                      <m:t>≤</m:t>
                    </m:r>
                    <m:r>
                      <a:rPr lang="fr-CH" b="0" i="1" smtClean="0">
                        <a:latin typeface="Cambria Math"/>
                        <a:ea typeface="Cambria Math"/>
                      </a:rPr>
                      <m:t> </m:t>
                    </m:r>
                  </m:oMath>
                </a14:m>
                <a:r>
                  <a:rPr lang="fr-CH" dirty="0" smtClean="0"/>
                  <a:t>0.2/5000 h in the Ti-</a:t>
                </a:r>
                <a:r>
                  <a:rPr lang="fr-CH" dirty="0" err="1" smtClean="0"/>
                  <a:t>window</a:t>
                </a:r>
                <a:r>
                  <a:rPr lang="fr-CH" dirty="0" smtClean="0"/>
                  <a:t>.</a:t>
                </a:r>
              </a:p>
              <a:p>
                <a:r>
                  <a:rPr lang="fr-CH" dirty="0" err="1" smtClean="0"/>
                  <a:t>Scaling</a:t>
                </a:r>
                <a:r>
                  <a:rPr lang="fr-CH" dirty="0" smtClean="0"/>
                  <a:t> </a:t>
                </a:r>
                <a:r>
                  <a:rPr lang="fr-CH" dirty="0" err="1" smtClean="0"/>
                  <a:t>from</a:t>
                </a:r>
                <a:r>
                  <a:rPr lang="fr-CH" dirty="0" smtClean="0"/>
                  <a:t> the SLAC-water dumps.</a:t>
                </a:r>
              </a:p>
              <a:p>
                <a:endParaRPr lang="fr-CH" dirty="0" smtClean="0"/>
              </a:p>
              <a:p>
                <a:r>
                  <a:rPr lang="fr-CH" dirty="0" err="1" smtClean="0"/>
                  <a:t>Risk</a:t>
                </a:r>
                <a:r>
                  <a:rPr lang="fr-CH" dirty="0" smtClean="0"/>
                  <a:t> of fatal accident:</a:t>
                </a:r>
              </a:p>
              <a:p>
                <a:r>
                  <a:rPr lang="fr-CH" dirty="0" err="1" smtClean="0"/>
                  <a:t>Failure</a:t>
                </a:r>
                <a:r>
                  <a:rPr lang="fr-CH" dirty="0" smtClean="0"/>
                  <a:t> of </a:t>
                </a:r>
                <a:r>
                  <a:rPr lang="fr-CH" dirty="0" err="1" smtClean="0"/>
                  <a:t>window</a:t>
                </a:r>
                <a:r>
                  <a:rPr lang="fr-CH" dirty="0" smtClean="0"/>
                  <a:t>: a </a:t>
                </a:r>
                <a:r>
                  <a:rPr lang="fr-CH" dirty="0" err="1" smtClean="0"/>
                  <a:t>leak</a:t>
                </a:r>
                <a:r>
                  <a:rPr lang="fr-CH" dirty="0" smtClean="0"/>
                  <a:t> </a:t>
                </a:r>
                <a:r>
                  <a:rPr lang="fr-CH" dirty="0" err="1" smtClean="0"/>
                  <a:t>will</a:t>
                </a:r>
                <a:r>
                  <a:rPr lang="fr-CH" dirty="0" smtClean="0"/>
                  <a:t> </a:t>
                </a:r>
                <a:r>
                  <a:rPr lang="fr-CH" dirty="0" err="1" smtClean="0"/>
                  <a:t>develop</a:t>
                </a:r>
                <a:r>
                  <a:rPr lang="fr-CH" dirty="0" smtClean="0"/>
                  <a:t> </a:t>
                </a:r>
                <a:r>
                  <a:rPr lang="fr-CH" dirty="0" err="1" smtClean="0"/>
                  <a:t>slowly</a:t>
                </a:r>
                <a:r>
                  <a:rPr lang="fr-CH" dirty="0" smtClean="0"/>
                  <a:t>, </a:t>
                </a:r>
                <a:r>
                  <a:rPr lang="fr-CH" dirty="0" err="1" smtClean="0"/>
                  <a:t>can</a:t>
                </a:r>
                <a:r>
                  <a:rPr lang="fr-CH" dirty="0" smtClean="0"/>
                  <a:t> </a:t>
                </a:r>
                <a:r>
                  <a:rPr lang="fr-CH" dirty="0" err="1" smtClean="0"/>
                  <a:t>be</a:t>
                </a:r>
                <a:r>
                  <a:rPr lang="fr-CH" dirty="0" smtClean="0"/>
                  <a:t> </a:t>
                </a:r>
                <a:r>
                  <a:rPr lang="fr-CH" dirty="0" err="1" smtClean="0"/>
                  <a:t>detected</a:t>
                </a:r>
                <a:r>
                  <a:rPr lang="fr-CH" dirty="0" smtClean="0"/>
                  <a:t> in time?</a:t>
                </a:r>
              </a:p>
              <a:p>
                <a:r>
                  <a:rPr lang="fr-CH" dirty="0" err="1" smtClean="0"/>
                  <a:t>Earthquake</a:t>
                </a:r>
                <a:r>
                  <a:rPr lang="fr-CH" dirty="0" smtClean="0"/>
                  <a:t>?</a:t>
                </a:r>
              </a:p>
              <a:p>
                <a:r>
                  <a:rPr lang="fr-CH" dirty="0" err="1" smtClean="0"/>
                  <a:t>Failure</a:t>
                </a:r>
                <a:r>
                  <a:rPr lang="fr-CH" dirty="0" smtClean="0"/>
                  <a:t> of </a:t>
                </a:r>
                <a:r>
                  <a:rPr lang="fr-CH" dirty="0" err="1" smtClean="0"/>
                  <a:t>sweeping</a:t>
                </a:r>
                <a:r>
                  <a:rPr lang="fr-CH" dirty="0" smtClean="0"/>
                  <a:t> </a:t>
                </a:r>
                <a:r>
                  <a:rPr lang="fr-CH" dirty="0" err="1" smtClean="0"/>
                  <a:t>magnets</a:t>
                </a:r>
                <a:r>
                  <a:rPr lang="fr-CH" dirty="0" smtClean="0"/>
                  <a:t>: 1 kHz, </a:t>
                </a:r>
                <a:r>
                  <a:rPr lang="fr-CH" dirty="0" err="1" smtClean="0"/>
                  <a:t>permanently</a:t>
                </a:r>
                <a:r>
                  <a:rPr lang="fr-CH" dirty="0" smtClean="0"/>
                  <a:t> </a:t>
                </a:r>
                <a:r>
                  <a:rPr lang="fr-CH" dirty="0" err="1" smtClean="0"/>
                  <a:t>oscilleting</a:t>
                </a:r>
                <a:r>
                  <a:rPr lang="fr-CH" dirty="0" smtClean="0"/>
                  <a:t> and </a:t>
                </a:r>
                <a:r>
                  <a:rPr lang="fr-CH" dirty="0" err="1" smtClean="0"/>
                  <a:t>under</a:t>
                </a:r>
                <a:r>
                  <a:rPr lang="fr-CH" dirty="0" smtClean="0"/>
                  <a:t> control. A </a:t>
                </a:r>
                <a:r>
                  <a:rPr lang="fr-CH" dirty="0" err="1" smtClean="0"/>
                  <a:t>sudden</a:t>
                </a:r>
                <a:r>
                  <a:rPr lang="fr-CH" dirty="0" smtClean="0"/>
                  <a:t> miss of one </a:t>
                </a:r>
                <a:r>
                  <a:rPr lang="fr-CH" dirty="0" err="1" smtClean="0"/>
                  <a:t>sweep</a:t>
                </a:r>
                <a:r>
                  <a:rPr lang="fr-CH" dirty="0" smtClean="0"/>
                  <a:t> at the </a:t>
                </a:r>
                <a:r>
                  <a:rPr lang="fr-CH" dirty="0" err="1" smtClean="0"/>
                  <a:t>wrong</a:t>
                </a:r>
                <a:r>
                  <a:rPr lang="fr-CH" dirty="0" smtClean="0"/>
                  <a:t> time </a:t>
                </a:r>
                <a:r>
                  <a:rPr lang="fr-CH" dirty="0" err="1" smtClean="0"/>
                  <a:t>is</a:t>
                </a:r>
                <a:r>
                  <a:rPr lang="fr-CH" dirty="0" smtClean="0"/>
                  <a:t> </a:t>
                </a:r>
                <a:r>
                  <a:rPr lang="fr-CH" dirty="0" err="1" smtClean="0"/>
                  <a:t>unlikely</a:t>
                </a:r>
                <a:r>
                  <a:rPr lang="fr-CH" dirty="0" smtClean="0"/>
                  <a:t>.</a:t>
                </a:r>
              </a:p>
              <a:p>
                <a:r>
                  <a:rPr lang="fr-CH" dirty="0" err="1" smtClean="0"/>
                  <a:t>Safety</a:t>
                </a:r>
                <a:r>
                  <a:rPr lang="fr-CH" dirty="0" smtClean="0"/>
                  <a:t> </a:t>
                </a:r>
                <a:r>
                  <a:rPr lang="fr-CH" dirty="0" err="1" smtClean="0"/>
                  <a:t>committee</a:t>
                </a:r>
                <a:r>
                  <a:rPr lang="fr-CH" dirty="0" smtClean="0"/>
                  <a:t> </a:t>
                </a:r>
                <a:r>
                  <a:rPr lang="fr-CH" dirty="0" err="1" smtClean="0"/>
                  <a:t>will</a:t>
                </a:r>
                <a:r>
                  <a:rPr lang="fr-CH" dirty="0" smtClean="0"/>
                  <a:t> </a:t>
                </a:r>
                <a:r>
                  <a:rPr lang="fr-CH" dirty="0" err="1" smtClean="0"/>
                  <a:t>decide</a:t>
                </a:r>
                <a:r>
                  <a:rPr lang="fr-CH" dirty="0" smtClean="0"/>
                  <a:t>.</a:t>
                </a:r>
              </a:p>
              <a:p>
                <a:endParaRPr lang="fr-CH" dirty="0" smtClean="0"/>
              </a:p>
              <a:p>
                <a:endParaRPr lang="en-GB"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467544" y="332656"/>
                <a:ext cx="8229600" cy="5721499"/>
              </a:xfrm>
              <a:blipFill rotWithShape="1">
                <a:blip r:embed="rId3"/>
                <a:stretch>
                  <a:fillRect l="-889" r="-148"/>
                </a:stretch>
              </a:blipFill>
            </p:spPr>
            <p:txBody>
              <a:bodyPr/>
              <a:lstStyle/>
              <a:p>
                <a:r>
                  <a:rPr lang="en-GB">
                    <a:noFill/>
                  </a:rPr>
                  <a:t> </a:t>
                </a:r>
              </a:p>
            </p:txBody>
          </p:sp>
        </mc:Fallback>
      </mc:AlternateContent>
      <p:sp>
        <p:nvSpPr>
          <p:cNvPr id="5" name="Espace réservé du numéro de diapositive 4"/>
          <p:cNvSpPr>
            <a:spLocks noGrp="1"/>
          </p:cNvSpPr>
          <p:nvPr>
            <p:ph type="sldNum" sz="quarter" idx="12"/>
          </p:nvPr>
        </p:nvSpPr>
        <p:spPr/>
        <p:txBody>
          <a:bodyPr/>
          <a:lstStyle/>
          <a:p>
            <a:fld id="{31B01D2A-108D-4055-860E-FA187FD9BF45}" type="slidenum">
              <a:rPr lang="en-GB" smtClean="0"/>
              <a:t>43</a:t>
            </a:fld>
            <a:endParaRPr lang="en-GB"/>
          </a:p>
        </p:txBody>
      </p:sp>
    </p:spTree>
    <p:extLst>
      <p:ext uri="{BB962C8B-B14F-4D97-AF65-F5344CB8AC3E}">
        <p14:creationId xmlns:p14="http://schemas.microsoft.com/office/powerpoint/2010/main" val="20281245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6.-Comments and Conclusions.</a:t>
            </a:r>
            <a:endParaRPr lang="en-GB"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normAutofit fontScale="92500" lnSpcReduction="20000"/>
              </a:bodyPr>
              <a:lstStyle/>
              <a:p>
                <a:r>
                  <a:rPr lang="en-GB" dirty="0" smtClean="0"/>
                  <a:t>For the </a:t>
                </a:r>
                <a:r>
                  <a:rPr lang="en-GB" dirty="0" smtClean="0">
                    <a:solidFill>
                      <a:srgbClr val="C00000"/>
                    </a:solidFill>
                  </a:rPr>
                  <a:t>e-driven positron target</a:t>
                </a:r>
                <a:r>
                  <a:rPr lang="en-GB" dirty="0" smtClean="0"/>
                  <a:t> with a thickness of 14 mm, a water cooled rotating Tungsten Alloy Wheel is rotating in vacuum. The W-bulk material is submitted to cyclic thermal shocks, stresses and elevated temperatures (</a:t>
                </a:r>
                <a14:m>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a:rPr>
                          <m:t>10</m:t>
                        </m:r>
                      </m:e>
                      <m:sup>
                        <m:r>
                          <a:rPr lang="en-GB" b="0" i="1" smtClean="0">
                            <a:latin typeface="Cambria Math"/>
                          </a:rPr>
                          <m:t>8</m:t>
                        </m:r>
                      </m:sup>
                    </m:sSup>
                    <m:r>
                      <a:rPr lang="en-GB" b="0" i="1" smtClean="0">
                        <a:latin typeface="Cambria Math"/>
                      </a:rPr>
                      <m:t>𝑃𝑢𝑙𝑠𝑒</m:t>
                    </m:r>
                    <m:r>
                      <a:rPr lang="fr-CH" b="0" i="1" smtClean="0">
                        <a:latin typeface="Cambria Math"/>
                      </a:rPr>
                      <m:t>𝑠</m:t>
                    </m:r>
                    <m:r>
                      <a:rPr lang="en-GB" b="0" i="1" smtClean="0">
                        <a:latin typeface="Cambria Math"/>
                      </a:rPr>
                      <m:t>/</m:t>
                    </m:r>
                  </m:oMath>
                </a14:m>
                <a:r>
                  <a:rPr lang="en-GB" dirty="0" smtClean="0"/>
                  <a:t> 5000 h). Lifetime of the Ferro Fluid seal and of the W-target is an issue.</a:t>
                </a:r>
              </a:p>
              <a:p>
                <a:r>
                  <a:rPr lang="en-GB" dirty="0" smtClean="0"/>
                  <a:t>Most of the incident e-beam power of 60 kW is deposited in the immediate </a:t>
                </a:r>
                <a:r>
                  <a:rPr lang="en-GB" dirty="0" err="1" smtClean="0"/>
                  <a:t>vecinity</a:t>
                </a:r>
                <a:r>
                  <a:rPr lang="en-GB" dirty="0" smtClean="0"/>
                  <a:t> of the target. High dose rates, </a:t>
                </a:r>
                <a:r>
                  <a:rPr lang="en-GB" dirty="0" err="1" smtClean="0"/>
                  <a:t>remanent</a:t>
                </a:r>
                <a:r>
                  <a:rPr lang="en-GB" dirty="0" smtClean="0"/>
                  <a:t> activity and remote handling to be considered. </a:t>
                </a:r>
              </a:p>
              <a:p>
                <a:endParaRPr lang="en-GB"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rotWithShape="1">
                <a:blip r:embed="rId2"/>
                <a:stretch>
                  <a:fillRect l="-1481" t="-3504" r="-2074"/>
                </a:stretch>
              </a:blipFill>
            </p:spPr>
            <p:txBody>
              <a:bodyPr/>
              <a:lstStyle/>
              <a:p>
                <a:r>
                  <a:rPr lang="en-GB">
                    <a:noFill/>
                  </a:rPr>
                  <a:t> </a:t>
                </a:r>
              </a:p>
            </p:txBody>
          </p:sp>
        </mc:Fallback>
      </mc:AlternateContent>
      <p:sp>
        <p:nvSpPr>
          <p:cNvPr id="5" name="Espace réservé du numéro de diapositive 4"/>
          <p:cNvSpPr>
            <a:spLocks noGrp="1"/>
          </p:cNvSpPr>
          <p:nvPr>
            <p:ph type="sldNum" sz="quarter" idx="12"/>
          </p:nvPr>
        </p:nvSpPr>
        <p:spPr/>
        <p:txBody>
          <a:bodyPr/>
          <a:lstStyle/>
          <a:p>
            <a:fld id="{31B01D2A-108D-4055-860E-FA187FD9BF45}" type="slidenum">
              <a:rPr lang="en-GB" smtClean="0"/>
              <a:t>44</a:t>
            </a:fld>
            <a:endParaRPr lang="en-GB"/>
          </a:p>
        </p:txBody>
      </p:sp>
    </p:spTree>
    <p:extLst>
      <p:ext uri="{BB962C8B-B14F-4D97-AF65-F5344CB8AC3E}">
        <p14:creationId xmlns:p14="http://schemas.microsoft.com/office/powerpoint/2010/main" val="42409425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457200" y="404664"/>
                <a:ext cx="8229600" cy="6336704"/>
              </a:xfrm>
            </p:spPr>
            <p:txBody>
              <a:bodyPr>
                <a:normAutofit fontScale="92500" lnSpcReduction="20000"/>
              </a:bodyPr>
              <a:lstStyle/>
              <a:p>
                <a:r>
                  <a:rPr lang="en-GB" dirty="0" smtClean="0"/>
                  <a:t>The </a:t>
                </a:r>
                <a:r>
                  <a:rPr lang="en-GB" dirty="0" err="1" smtClean="0">
                    <a:solidFill>
                      <a:srgbClr val="C00000"/>
                    </a:solidFill>
                  </a:rPr>
                  <a:t>Undulator</a:t>
                </a:r>
                <a:r>
                  <a:rPr lang="en-GB" dirty="0" smtClean="0">
                    <a:solidFill>
                      <a:srgbClr val="C00000"/>
                    </a:solidFill>
                  </a:rPr>
                  <a:t> driven target</a:t>
                </a:r>
                <a:r>
                  <a:rPr lang="en-GB" dirty="0" smtClean="0"/>
                  <a:t>: to produce the required (polarized) photon beam, a </a:t>
                </a:r>
                <a:r>
                  <a:rPr lang="en-GB" dirty="0" err="1" smtClean="0"/>
                  <a:t>supraconducting</a:t>
                </a:r>
                <a:r>
                  <a:rPr lang="en-GB" dirty="0" smtClean="0"/>
                  <a:t> </a:t>
                </a:r>
                <a:r>
                  <a:rPr lang="en-GB" dirty="0" err="1" smtClean="0"/>
                  <a:t>Undulator</a:t>
                </a:r>
                <a:r>
                  <a:rPr lang="en-GB" dirty="0" smtClean="0"/>
                  <a:t> upstream of the target is required.</a:t>
                </a:r>
              </a:p>
              <a:p>
                <a:r>
                  <a:rPr lang="en-GB" dirty="0" smtClean="0"/>
                  <a:t>The </a:t>
                </a:r>
                <a:r>
                  <a:rPr lang="en-GB" dirty="0" err="1" smtClean="0"/>
                  <a:t>Ti</a:t>
                </a:r>
                <a:r>
                  <a:rPr lang="en-GB" dirty="0" smtClean="0"/>
                  <a:t>-target, a 1 m diameter, high velocity wheel is rotating in vacuum and cooled by heat radiation.</a:t>
                </a:r>
              </a:p>
              <a:p>
                <a:r>
                  <a:rPr lang="en-GB" dirty="0" smtClean="0"/>
                  <a:t>No thermal shocks, but still elevated temperature and stress cycles of </a:t>
                </a:r>
                <a14:m>
                  <m:oMath xmlns:m="http://schemas.openxmlformats.org/officeDocument/2006/math">
                    <m:sSup>
                      <m:sSupPr>
                        <m:ctrlPr>
                          <a:rPr lang="en-GB" i="1" smtClean="0">
                            <a:latin typeface="Cambria Math" panose="02040503050406030204" pitchFamily="18" charset="0"/>
                          </a:rPr>
                        </m:ctrlPr>
                      </m:sSupPr>
                      <m:e>
                        <m:r>
                          <a:rPr lang="en-GB" b="0" i="1" smtClean="0">
                            <a:latin typeface="Cambria Math"/>
                          </a:rPr>
                          <m:t>10</m:t>
                        </m:r>
                      </m:e>
                      <m:sup>
                        <m:r>
                          <a:rPr lang="en-GB" b="0" i="1" smtClean="0">
                            <a:latin typeface="Cambria Math"/>
                          </a:rPr>
                          <m:t>8</m:t>
                        </m:r>
                      </m:sup>
                    </m:sSup>
                  </m:oMath>
                </a14:m>
                <a:r>
                  <a:rPr lang="en-GB" dirty="0" smtClean="0"/>
                  <a:t>/5000 h. Lifetime?</a:t>
                </a:r>
              </a:p>
              <a:p>
                <a:r>
                  <a:rPr lang="en-GB" dirty="0" smtClean="0"/>
                  <a:t>Only a small amount of the  power of the incident photon beam (some kW) is deposited in the vicinity of the target station. Radiation and handling problems around the station should be manageable. </a:t>
                </a:r>
                <a:endParaRPr lang="en-GB" dirty="0"/>
              </a:p>
              <a:p>
                <a:r>
                  <a:rPr lang="fr-CH" dirty="0" err="1" smtClean="0"/>
                  <a:t>Provides</a:t>
                </a:r>
                <a:r>
                  <a:rPr lang="fr-CH" dirty="0" smtClean="0"/>
                  <a:t> a </a:t>
                </a:r>
                <a:r>
                  <a:rPr lang="fr-CH" dirty="0" err="1" smtClean="0"/>
                  <a:t>polarized</a:t>
                </a:r>
                <a:r>
                  <a:rPr lang="fr-CH" dirty="0" smtClean="0"/>
                  <a:t> e+-</a:t>
                </a:r>
                <a:r>
                  <a:rPr lang="fr-CH" dirty="0" err="1" smtClean="0"/>
                  <a:t>beam</a:t>
                </a:r>
                <a:r>
                  <a:rPr lang="fr-CH" dirty="0" smtClean="0"/>
                  <a:t>.</a:t>
                </a:r>
                <a:endParaRPr lang="en-GB"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457200" y="404664"/>
                <a:ext cx="8229600" cy="6336704"/>
              </a:xfrm>
              <a:blipFill rotWithShape="1">
                <a:blip r:embed="rId2"/>
                <a:stretch>
                  <a:fillRect l="-1481" t="-2500" r="-2444"/>
                </a:stretch>
              </a:blipFill>
            </p:spPr>
            <p:txBody>
              <a:bodyPr/>
              <a:lstStyle/>
              <a:p>
                <a:r>
                  <a:rPr lang="en-GB">
                    <a:noFill/>
                  </a:rPr>
                  <a:t> </a:t>
                </a:r>
              </a:p>
            </p:txBody>
          </p:sp>
        </mc:Fallback>
      </mc:AlternateContent>
      <p:sp>
        <p:nvSpPr>
          <p:cNvPr id="5" name="Espace réservé du numéro de diapositive 4"/>
          <p:cNvSpPr>
            <a:spLocks noGrp="1"/>
          </p:cNvSpPr>
          <p:nvPr>
            <p:ph type="sldNum" sz="quarter" idx="12"/>
          </p:nvPr>
        </p:nvSpPr>
        <p:spPr/>
        <p:txBody>
          <a:bodyPr/>
          <a:lstStyle/>
          <a:p>
            <a:fld id="{31B01D2A-108D-4055-860E-FA187FD9BF45}" type="slidenum">
              <a:rPr lang="en-GB" smtClean="0"/>
              <a:t>45</a:t>
            </a:fld>
            <a:endParaRPr lang="en-GB"/>
          </a:p>
        </p:txBody>
      </p:sp>
    </p:spTree>
    <p:extLst>
      <p:ext uri="{BB962C8B-B14F-4D97-AF65-F5344CB8AC3E}">
        <p14:creationId xmlns:p14="http://schemas.microsoft.com/office/powerpoint/2010/main" val="15302774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48680"/>
            <a:ext cx="8229600" cy="5577483"/>
          </a:xfrm>
        </p:spPr>
        <p:txBody>
          <a:bodyPr>
            <a:normAutofit lnSpcReduction="10000"/>
          </a:bodyPr>
          <a:lstStyle/>
          <a:p>
            <a:r>
              <a:rPr lang="en-GB" dirty="0" smtClean="0"/>
              <a:t>For the </a:t>
            </a:r>
            <a:r>
              <a:rPr lang="en-GB" dirty="0" err="1" smtClean="0"/>
              <a:t>Undulator</a:t>
            </a:r>
            <a:r>
              <a:rPr lang="en-GB" dirty="0" smtClean="0"/>
              <a:t> scheme, a particular design of the </a:t>
            </a:r>
            <a:r>
              <a:rPr lang="en-GB" dirty="0" smtClean="0">
                <a:solidFill>
                  <a:srgbClr val="C00000"/>
                </a:solidFill>
              </a:rPr>
              <a:t>Photon Dump </a:t>
            </a:r>
            <a:r>
              <a:rPr lang="en-GB" dirty="0" smtClean="0"/>
              <a:t>is required.</a:t>
            </a:r>
          </a:p>
          <a:p>
            <a:r>
              <a:rPr lang="en-GB" dirty="0" smtClean="0"/>
              <a:t>A Graphite dump, without beam window, and a water dump, with a thin </a:t>
            </a:r>
            <a:r>
              <a:rPr lang="en-GB" dirty="0" err="1" smtClean="0"/>
              <a:t>Ti</a:t>
            </a:r>
            <a:r>
              <a:rPr lang="en-GB" dirty="0" smtClean="0"/>
              <a:t>-vacuum window, are  being studied at present. </a:t>
            </a:r>
          </a:p>
          <a:p>
            <a:r>
              <a:rPr lang="en-GB" dirty="0" smtClean="0"/>
              <a:t>The </a:t>
            </a:r>
            <a:r>
              <a:rPr lang="en-GB" dirty="0" smtClean="0">
                <a:solidFill>
                  <a:srgbClr val="C00000"/>
                </a:solidFill>
              </a:rPr>
              <a:t>Main Dumps</a:t>
            </a:r>
            <a:r>
              <a:rPr lang="en-GB" dirty="0" smtClean="0"/>
              <a:t> for the up to 17 MW spent e-and e+ beams, swept across a vacuum window into water, look feasible.</a:t>
            </a:r>
          </a:p>
          <a:p>
            <a:r>
              <a:rPr lang="en-GB" dirty="0" smtClean="0"/>
              <a:t>The risk of catastrophic failure of the window, should be acceptable , by tight controls and interlocks.     </a:t>
            </a:r>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46</a:t>
            </a:fld>
            <a:endParaRPr lang="en-GB"/>
          </a:p>
        </p:txBody>
      </p:sp>
    </p:spTree>
    <p:extLst>
      <p:ext uri="{BB962C8B-B14F-4D97-AF65-F5344CB8AC3E}">
        <p14:creationId xmlns:p14="http://schemas.microsoft.com/office/powerpoint/2010/main" val="35716952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332656"/>
            <a:ext cx="8229600" cy="1143000"/>
          </a:xfrm>
        </p:spPr>
        <p:txBody>
          <a:bodyPr>
            <a:normAutofit fontScale="90000"/>
          </a:bodyPr>
          <a:lstStyle/>
          <a:p>
            <a:r>
              <a:rPr lang="en-GB" dirty="0" smtClean="0"/>
              <a:t>Material Tests for the ILC at </a:t>
            </a:r>
            <a:r>
              <a:rPr lang="en-GB" dirty="0" err="1" smtClean="0"/>
              <a:t>HighRadMat</a:t>
            </a:r>
            <a:r>
              <a:rPr lang="en-GB" dirty="0" smtClean="0"/>
              <a:t>?</a:t>
            </a:r>
            <a:br>
              <a:rPr lang="en-GB" dirty="0" smtClean="0"/>
            </a:br>
            <a:endParaRPr lang="en-GB" dirty="0"/>
          </a:p>
        </p:txBody>
      </p:sp>
      <p:sp>
        <p:nvSpPr>
          <p:cNvPr id="3" name="Espace réservé du contenu 2"/>
          <p:cNvSpPr>
            <a:spLocks noGrp="1"/>
          </p:cNvSpPr>
          <p:nvPr>
            <p:ph idx="1"/>
          </p:nvPr>
        </p:nvSpPr>
        <p:spPr>
          <a:xfrm>
            <a:off x="457200" y="1196752"/>
            <a:ext cx="8229600" cy="5400600"/>
          </a:xfrm>
        </p:spPr>
        <p:txBody>
          <a:bodyPr>
            <a:normAutofit fontScale="77500" lnSpcReduction="20000"/>
          </a:bodyPr>
          <a:lstStyle/>
          <a:p>
            <a:r>
              <a:rPr lang="en-GB" dirty="0" smtClean="0"/>
              <a:t>Lifetime of </a:t>
            </a:r>
            <a:r>
              <a:rPr lang="en-GB" dirty="0" err="1" smtClean="0"/>
              <a:t>Ti</a:t>
            </a:r>
            <a:r>
              <a:rPr lang="en-GB" dirty="0" smtClean="0"/>
              <a:t>- and W-Bulk material.</a:t>
            </a:r>
          </a:p>
          <a:p>
            <a:r>
              <a:rPr lang="en-GB" dirty="0" smtClean="0"/>
              <a:t>Lifetime of thin </a:t>
            </a:r>
            <a:r>
              <a:rPr lang="en-GB" dirty="0" err="1" smtClean="0"/>
              <a:t>Ti</a:t>
            </a:r>
            <a:r>
              <a:rPr lang="en-GB" dirty="0" smtClean="0"/>
              <a:t>- (Be) vacuum windows. In-plane stress waves and axial buckling vibrations.</a:t>
            </a:r>
          </a:p>
          <a:p>
            <a:r>
              <a:rPr lang="en-GB" dirty="0" smtClean="0"/>
              <a:t>Response of water to beam pulses. </a:t>
            </a:r>
            <a:r>
              <a:rPr lang="en-GB" dirty="0" smtClean="0">
                <a:solidFill>
                  <a:srgbClr val="C00000"/>
                </a:solidFill>
              </a:rPr>
              <a:t>Not very popular</a:t>
            </a:r>
            <a:r>
              <a:rPr lang="en-GB" dirty="0" smtClean="0"/>
              <a:t>! But to rely only on “classical” </a:t>
            </a:r>
            <a:r>
              <a:rPr lang="en-GB" dirty="0" err="1" smtClean="0"/>
              <a:t>hydrocodes</a:t>
            </a:r>
            <a:r>
              <a:rPr lang="en-GB" dirty="0" smtClean="0"/>
              <a:t> and simulations?</a:t>
            </a:r>
          </a:p>
          <a:p>
            <a:r>
              <a:rPr lang="fr-CH" dirty="0" smtClean="0"/>
              <a:t>Can </a:t>
            </a:r>
            <a:r>
              <a:rPr lang="fr-CH" dirty="0" err="1" smtClean="0"/>
              <a:t>effects</a:t>
            </a:r>
            <a:r>
              <a:rPr lang="fr-CH" dirty="0" smtClean="0"/>
              <a:t>, </a:t>
            </a:r>
            <a:r>
              <a:rPr lang="fr-CH" dirty="0" err="1" smtClean="0"/>
              <a:t>induced</a:t>
            </a:r>
            <a:r>
              <a:rPr lang="fr-CH" dirty="0" smtClean="0"/>
              <a:t> by </a:t>
            </a:r>
            <a:r>
              <a:rPr lang="fr-CH" dirty="0" err="1" smtClean="0"/>
              <a:t>electrons</a:t>
            </a:r>
            <a:r>
              <a:rPr lang="fr-CH" dirty="0" smtClean="0"/>
              <a:t> and photons </a:t>
            </a:r>
            <a:r>
              <a:rPr lang="fr-CH" dirty="0" err="1" smtClean="0"/>
              <a:t>reliably</a:t>
            </a:r>
            <a:r>
              <a:rPr lang="fr-CH" dirty="0" smtClean="0"/>
              <a:t> </a:t>
            </a:r>
            <a:r>
              <a:rPr lang="fr-CH" dirty="0" err="1" smtClean="0"/>
              <a:t>be</a:t>
            </a:r>
            <a:r>
              <a:rPr lang="fr-CH" dirty="0" smtClean="0"/>
              <a:t> </a:t>
            </a:r>
            <a:r>
              <a:rPr lang="fr-CH" dirty="0" err="1" smtClean="0"/>
              <a:t>benchmarked</a:t>
            </a:r>
            <a:r>
              <a:rPr lang="fr-CH" dirty="0" smtClean="0"/>
              <a:t> by </a:t>
            </a:r>
            <a:r>
              <a:rPr lang="fr-CH" dirty="0" err="1" smtClean="0"/>
              <a:t>GeV</a:t>
            </a:r>
            <a:r>
              <a:rPr lang="fr-CH" dirty="0" smtClean="0"/>
              <a:t>-protons? </a:t>
            </a:r>
          </a:p>
          <a:p>
            <a:r>
              <a:rPr lang="fr-CH" dirty="0" smtClean="0"/>
              <a:t> How </a:t>
            </a:r>
            <a:r>
              <a:rPr lang="fr-CH" dirty="0" err="1" smtClean="0"/>
              <a:t>reliable</a:t>
            </a:r>
            <a:r>
              <a:rPr lang="fr-CH" dirty="0" smtClean="0"/>
              <a:t> are the codes (FLUKA, GEANT,…) for </a:t>
            </a:r>
            <a:r>
              <a:rPr lang="fr-CH" dirty="0" err="1" smtClean="0"/>
              <a:t>very</a:t>
            </a:r>
            <a:r>
              <a:rPr lang="fr-CH" dirty="0" smtClean="0"/>
              <a:t> </a:t>
            </a:r>
            <a:r>
              <a:rPr lang="fr-CH" dirty="0" err="1" smtClean="0"/>
              <a:t>small</a:t>
            </a:r>
            <a:r>
              <a:rPr lang="fr-CH" dirty="0" smtClean="0"/>
              <a:t> </a:t>
            </a:r>
            <a:r>
              <a:rPr lang="fr-CH" dirty="0" err="1" smtClean="0"/>
              <a:t>beams</a:t>
            </a:r>
            <a:r>
              <a:rPr lang="fr-CH" dirty="0" smtClean="0"/>
              <a:t>  (µm) and  </a:t>
            </a:r>
            <a:r>
              <a:rPr lang="fr-CH" dirty="0" err="1" smtClean="0"/>
              <a:t>with</a:t>
            </a:r>
            <a:r>
              <a:rPr lang="fr-CH" dirty="0" smtClean="0"/>
              <a:t> </a:t>
            </a:r>
            <a:r>
              <a:rPr lang="fr-CH" dirty="0" err="1" smtClean="0"/>
              <a:t>extremely</a:t>
            </a:r>
            <a:r>
              <a:rPr lang="fr-CH" dirty="0" smtClean="0"/>
              <a:t> short time </a:t>
            </a:r>
            <a:r>
              <a:rPr lang="fr-CH" dirty="0" err="1" smtClean="0"/>
              <a:t>bins</a:t>
            </a:r>
            <a:r>
              <a:rPr lang="fr-CH" dirty="0" smtClean="0"/>
              <a:t> (ns)?</a:t>
            </a:r>
          </a:p>
          <a:p>
            <a:endParaRPr lang="en-GB" dirty="0" smtClean="0"/>
          </a:p>
          <a:p>
            <a:r>
              <a:rPr lang="en-GB" dirty="0" smtClean="0"/>
              <a:t>Support a Hot Lab for timely inspection and post mortem tests somewhere near the beam test facility for fast feed back.</a:t>
            </a:r>
          </a:p>
          <a:p>
            <a:endParaRPr lang="en-GB" dirty="0" smtClean="0"/>
          </a:p>
          <a:p>
            <a:endParaRPr lang="en-GB" dirty="0" smtClean="0"/>
          </a:p>
          <a:p>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47</a:t>
            </a:fld>
            <a:endParaRPr lang="en-GB"/>
          </a:p>
        </p:txBody>
      </p:sp>
    </p:spTree>
    <p:extLst>
      <p:ext uri="{BB962C8B-B14F-4D97-AF65-F5344CB8AC3E}">
        <p14:creationId xmlns:p14="http://schemas.microsoft.com/office/powerpoint/2010/main" val="25013831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1772816"/>
            <a:ext cx="8496944" cy="1143000"/>
          </a:xfrm>
        </p:spPr>
        <p:txBody>
          <a:bodyPr>
            <a:normAutofit fontScale="90000"/>
          </a:bodyPr>
          <a:lstStyle/>
          <a:p>
            <a:r>
              <a:rPr lang="fr-CH" dirty="0" err="1" smtClean="0"/>
              <a:t>Thanks</a:t>
            </a:r>
            <a:r>
              <a:rPr lang="fr-CH" dirty="0" smtClean="0"/>
              <a:t> are due to the </a:t>
            </a:r>
            <a:r>
              <a:rPr lang="fr-CH" dirty="0" err="1" smtClean="0"/>
              <a:t>Members</a:t>
            </a:r>
            <a:r>
              <a:rPr lang="fr-CH" dirty="0" smtClean="0"/>
              <a:t> of the Positron </a:t>
            </a:r>
            <a:r>
              <a:rPr lang="fr-CH" dirty="0" err="1" smtClean="0"/>
              <a:t>Working</a:t>
            </a:r>
            <a:r>
              <a:rPr lang="fr-CH" dirty="0" smtClean="0"/>
              <a:t> Group:</a:t>
            </a:r>
            <a:br>
              <a:rPr lang="fr-CH" dirty="0" smtClean="0"/>
            </a:br>
            <a:r>
              <a:rPr lang="fr-CH" dirty="0" smtClean="0"/>
              <a:t>Report on the ILC Positron Source.    May 23, 2018.</a:t>
            </a:r>
            <a:br>
              <a:rPr lang="fr-CH" dirty="0" smtClean="0"/>
            </a:br>
            <a:r>
              <a:rPr lang="fr-CH" dirty="0" err="1" smtClean="0"/>
              <a:t>Convenor</a:t>
            </a:r>
            <a:r>
              <a:rPr lang="fr-CH" dirty="0" smtClean="0"/>
              <a:t> and Editor: K. </a:t>
            </a:r>
            <a:r>
              <a:rPr lang="fr-CH" dirty="0" err="1" smtClean="0"/>
              <a:t>Yokoya</a:t>
            </a:r>
            <a:r>
              <a:rPr lang="fr-CH" dirty="0" smtClean="0"/>
              <a:t>-KEK.</a:t>
            </a:r>
            <a:br>
              <a:rPr lang="fr-CH" dirty="0" smtClean="0"/>
            </a:br>
            <a:r>
              <a:rPr lang="fr-CH" dirty="0" smtClean="0"/>
              <a:t/>
            </a:r>
            <a:br>
              <a:rPr lang="fr-CH" dirty="0" smtClean="0"/>
            </a:br>
            <a:r>
              <a:rPr lang="fr-CH" dirty="0" err="1" smtClean="0"/>
              <a:t>Thank</a:t>
            </a:r>
            <a:r>
              <a:rPr lang="fr-CH" dirty="0" smtClean="0"/>
              <a:t> You for </a:t>
            </a:r>
            <a:r>
              <a:rPr lang="fr-CH" dirty="0" err="1" smtClean="0"/>
              <a:t>Your</a:t>
            </a:r>
            <a:r>
              <a:rPr lang="fr-CH" dirty="0" smtClean="0"/>
              <a:t> Attention!</a:t>
            </a:r>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48</a:t>
            </a:fld>
            <a:endParaRPr lang="en-GB"/>
          </a:p>
        </p:txBody>
      </p:sp>
    </p:spTree>
    <p:extLst>
      <p:ext uri="{BB962C8B-B14F-4D97-AF65-F5344CB8AC3E}">
        <p14:creationId xmlns:p14="http://schemas.microsoft.com/office/powerpoint/2010/main" val="5311772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628800"/>
            <a:ext cx="8229600" cy="1143000"/>
          </a:xfrm>
        </p:spPr>
        <p:txBody>
          <a:bodyPr>
            <a:normAutofit/>
          </a:bodyPr>
          <a:lstStyle/>
          <a:p>
            <a:r>
              <a:rPr lang="fr-CH" dirty="0" smtClean="0"/>
              <a:t>Back </a:t>
            </a:r>
            <a:r>
              <a:rPr lang="fr-CH" dirty="0" err="1" smtClean="0"/>
              <a:t>Ups</a:t>
            </a:r>
            <a:r>
              <a:rPr lang="fr-CH" dirty="0" smtClean="0"/>
              <a:t>  </a:t>
            </a:r>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49</a:t>
            </a:fld>
            <a:endParaRPr lang="en-GB"/>
          </a:p>
        </p:txBody>
      </p:sp>
    </p:spTree>
    <p:extLst>
      <p:ext uri="{BB962C8B-B14F-4D97-AF65-F5344CB8AC3E}">
        <p14:creationId xmlns:p14="http://schemas.microsoft.com/office/powerpoint/2010/main" val="3177378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re 1"/>
              <p:cNvSpPr>
                <a:spLocks noGrp="1"/>
              </p:cNvSpPr>
              <p:nvPr>
                <p:ph type="title"/>
              </p:nvPr>
            </p:nvSpPr>
            <p:spPr>
              <a:xfrm>
                <a:off x="470063" y="620688"/>
                <a:ext cx="8291264" cy="1426170"/>
              </a:xfrm>
            </p:spPr>
            <p:txBody>
              <a:bodyPr/>
              <a:lstStyle/>
              <a:p>
                <a:r>
                  <a:rPr lang="en-GB" dirty="0" smtClean="0"/>
                  <a:t>2.- </a:t>
                </a:r>
                <a14:m>
                  <m:oMath xmlns:m="http://schemas.openxmlformats.org/officeDocument/2006/math">
                    <m:sSup>
                      <m:sSupPr>
                        <m:ctrlPr>
                          <a:rPr lang="en-GB" i="1" smtClean="0">
                            <a:latin typeface="Cambria Math" panose="02040503050406030204" pitchFamily="18" charset="0"/>
                          </a:rPr>
                        </m:ctrlPr>
                      </m:sSupPr>
                      <m:e>
                        <m:r>
                          <a:rPr lang="fr-CH" b="0" i="1" smtClean="0">
                            <a:latin typeface="Cambria Math"/>
                          </a:rPr>
                          <m:t>𝑒</m:t>
                        </m:r>
                      </m:e>
                      <m:sup>
                        <m:r>
                          <a:rPr lang="fr-CH" b="0" i="1" smtClean="0">
                            <a:latin typeface="Cambria Math"/>
                          </a:rPr>
                          <m:t>−</m:t>
                        </m:r>
                      </m:sup>
                    </m:sSup>
                  </m:oMath>
                </a14:m>
                <a:r>
                  <a:rPr lang="en-GB" dirty="0" smtClean="0"/>
                  <a:t>-Driven Positron Target</a:t>
                </a:r>
                <a:endParaRPr lang="en-GB" dirty="0"/>
              </a:p>
            </p:txBody>
          </p:sp>
        </mc:Choice>
        <mc:Fallback xmlns="">
          <p:sp>
            <p:nvSpPr>
              <p:cNvPr id="2" name="Titre 1"/>
              <p:cNvSpPr>
                <a:spLocks noGrp="1" noRot="1" noChangeAspect="1" noMove="1" noResize="1" noEditPoints="1" noAdjustHandles="1" noChangeArrowheads="1" noChangeShapeType="1" noTextEdit="1"/>
              </p:cNvSpPr>
              <p:nvPr>
                <p:ph type="title"/>
              </p:nvPr>
            </p:nvSpPr>
            <p:spPr>
              <a:xfrm>
                <a:off x="470063" y="620688"/>
                <a:ext cx="8291264" cy="1426170"/>
              </a:xfrm>
              <a:blipFill rotWithShape="1">
                <a:blip r:embed="rId2"/>
                <a:stretch>
                  <a:fillRect/>
                </a:stretch>
              </a:blipFill>
            </p:spPr>
            <p:txBody>
              <a:bodyPr/>
              <a:lstStyle/>
              <a:p>
                <a:r>
                  <a:rPr lang="en-GB">
                    <a:noFill/>
                  </a:rPr>
                  <a:t> </a:t>
                </a:r>
              </a:p>
            </p:txBody>
          </p:sp>
        </mc:Fallback>
      </mc:AlternateContent>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359051"/>
            <a:ext cx="8761327" cy="4016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ZoneTexte 3"/>
          <p:cNvSpPr txBox="1"/>
          <p:nvPr/>
        </p:nvSpPr>
        <p:spPr>
          <a:xfrm>
            <a:off x="5341" y="5013852"/>
            <a:ext cx="1521570" cy="369332"/>
          </a:xfrm>
          <a:prstGeom prst="rect">
            <a:avLst/>
          </a:prstGeom>
          <a:noFill/>
        </p:spPr>
        <p:txBody>
          <a:bodyPr wrap="none" rtlCol="0">
            <a:spAutoFit/>
          </a:bodyPr>
          <a:lstStyle/>
          <a:p>
            <a:r>
              <a:rPr lang="fr-CH" dirty="0" smtClean="0"/>
              <a:t>3 </a:t>
            </a:r>
            <a:r>
              <a:rPr lang="fr-CH" dirty="0" err="1" smtClean="0"/>
              <a:t>GeV</a:t>
            </a:r>
            <a:r>
              <a:rPr lang="fr-CH" dirty="0" smtClean="0"/>
              <a:t> e-</a:t>
            </a:r>
            <a:r>
              <a:rPr lang="fr-CH" dirty="0" err="1" smtClean="0"/>
              <a:t>Beam</a:t>
            </a:r>
            <a:endParaRPr lang="en-GB" dirty="0"/>
          </a:p>
        </p:txBody>
      </p:sp>
      <p:sp>
        <p:nvSpPr>
          <p:cNvPr id="5" name="ZoneTexte 4"/>
          <p:cNvSpPr txBox="1"/>
          <p:nvPr/>
        </p:nvSpPr>
        <p:spPr>
          <a:xfrm>
            <a:off x="7236296" y="5805264"/>
            <a:ext cx="1399294" cy="369332"/>
          </a:xfrm>
          <a:prstGeom prst="rect">
            <a:avLst/>
          </a:prstGeom>
          <a:noFill/>
        </p:spPr>
        <p:txBody>
          <a:bodyPr wrap="none" rtlCol="0">
            <a:spAutoFit/>
          </a:bodyPr>
          <a:lstStyle/>
          <a:p>
            <a:r>
              <a:rPr lang="fr-CH" dirty="0" smtClean="0"/>
              <a:t>T. </a:t>
            </a:r>
            <a:r>
              <a:rPr lang="fr-CH" dirty="0" err="1" smtClean="0"/>
              <a:t>Omori</a:t>
            </a:r>
            <a:r>
              <a:rPr lang="fr-CH" dirty="0" smtClean="0"/>
              <a:t>-KEK</a:t>
            </a:r>
            <a:endParaRPr lang="en-GB" dirty="0"/>
          </a:p>
        </p:txBody>
      </p:sp>
      <p:sp>
        <p:nvSpPr>
          <p:cNvPr id="7" name="Espace réservé du numéro de diapositive 6"/>
          <p:cNvSpPr>
            <a:spLocks noGrp="1"/>
          </p:cNvSpPr>
          <p:nvPr>
            <p:ph type="sldNum" sz="quarter" idx="12"/>
          </p:nvPr>
        </p:nvSpPr>
        <p:spPr/>
        <p:txBody>
          <a:bodyPr/>
          <a:lstStyle/>
          <a:p>
            <a:fld id="{31B01D2A-108D-4055-860E-FA187FD9BF45}" type="slidenum">
              <a:rPr lang="en-GB" smtClean="0"/>
              <a:t>5</a:t>
            </a:fld>
            <a:endParaRPr lang="en-GB"/>
          </a:p>
        </p:txBody>
      </p:sp>
    </p:spTree>
    <p:extLst>
      <p:ext uri="{BB962C8B-B14F-4D97-AF65-F5344CB8AC3E}">
        <p14:creationId xmlns:p14="http://schemas.microsoft.com/office/powerpoint/2010/main" val="4623606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476672"/>
            <a:ext cx="8229600" cy="1143000"/>
          </a:xfrm>
        </p:spPr>
        <p:txBody>
          <a:bodyPr>
            <a:normAutofit/>
          </a:bodyPr>
          <a:lstStyle/>
          <a:p>
            <a:r>
              <a:rPr lang="en-US" dirty="0" smtClean="0"/>
              <a:t> </a:t>
            </a:r>
            <a:endParaRPr lang="fr-CH" dirty="0"/>
          </a:p>
        </p:txBody>
      </p:sp>
      <p:pic>
        <p:nvPicPr>
          <p:cNvPr id="4" name="Espace réservé du conten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35696" y="1988840"/>
            <a:ext cx="5492496" cy="4425696"/>
          </a:xfrm>
        </p:spPr>
      </p:pic>
      <p:sp>
        <p:nvSpPr>
          <p:cNvPr id="5" name="Slide Number Placeholder 4"/>
          <p:cNvSpPr>
            <a:spLocks noGrp="1"/>
          </p:cNvSpPr>
          <p:nvPr>
            <p:ph type="sldNum" sz="quarter" idx="12"/>
          </p:nvPr>
        </p:nvSpPr>
        <p:spPr/>
        <p:txBody>
          <a:bodyPr/>
          <a:lstStyle/>
          <a:p>
            <a:fld id="{527075FF-D2CB-4F47-9F03-3B8986F8AA56}" type="slidenum">
              <a:rPr lang="fr-CH" smtClean="0"/>
              <a:pPr/>
              <a:t>50</a:t>
            </a:fld>
            <a:endParaRPr lang="fr-CH"/>
          </a:p>
        </p:txBody>
      </p:sp>
      <mc:AlternateContent xmlns:mc="http://schemas.openxmlformats.org/markup-compatibility/2006" xmlns:a14="http://schemas.microsoft.com/office/drawing/2010/main">
        <mc:Choice Requires="a14">
          <p:sp>
            <p:nvSpPr>
              <p:cNvPr id="3" name="ZoneTexte 2"/>
              <p:cNvSpPr txBox="1"/>
              <p:nvPr/>
            </p:nvSpPr>
            <p:spPr>
              <a:xfrm>
                <a:off x="1282181" y="253623"/>
                <a:ext cx="6192688" cy="1200329"/>
              </a:xfrm>
              <a:prstGeom prst="rect">
                <a:avLst/>
              </a:prstGeom>
              <a:noFill/>
            </p:spPr>
            <p:txBody>
              <a:bodyPr wrap="square" rtlCol="0">
                <a:spAutoFit/>
              </a:bodyPr>
              <a:lstStyle/>
              <a:p>
                <a:r>
                  <a:rPr lang="fr-CH" dirty="0" smtClean="0"/>
                  <a:t>Close Water Dump at 48 m </a:t>
                </a:r>
                <a:r>
                  <a:rPr lang="fr-CH" dirty="0" err="1" smtClean="0"/>
                  <a:t>with</a:t>
                </a:r>
                <a:r>
                  <a:rPr lang="fr-CH" dirty="0" smtClean="0"/>
                  <a:t> Small </a:t>
                </a:r>
                <a:r>
                  <a:rPr lang="fr-CH" dirty="0" err="1" smtClean="0"/>
                  <a:t>Beam</a:t>
                </a:r>
                <a:r>
                  <a:rPr lang="fr-CH" dirty="0" smtClean="0"/>
                  <a:t>.</a:t>
                </a:r>
              </a:p>
              <a:p>
                <a:r>
                  <a:rPr lang="fr-CH" dirty="0" err="1" smtClean="0"/>
                  <a:t>Temperature</a:t>
                </a:r>
                <a:r>
                  <a:rPr lang="fr-CH" dirty="0" smtClean="0"/>
                  <a:t> </a:t>
                </a:r>
                <a:r>
                  <a:rPr lang="fr-CH" dirty="0" err="1" smtClean="0"/>
                  <a:t>rise</a:t>
                </a:r>
                <a:r>
                  <a:rPr lang="fr-CH" dirty="0" smtClean="0"/>
                  <a:t> over 1 ms in water. As </a:t>
                </a:r>
                <a:r>
                  <a:rPr lang="fr-CH" dirty="0" err="1" smtClean="0"/>
                  <a:t>soon</a:t>
                </a:r>
                <a:r>
                  <a:rPr lang="fr-CH" dirty="0" smtClean="0"/>
                  <a:t> as 100 </a:t>
                </a:r>
                <a:r>
                  <a:rPr lang="fr-CH" dirty="0" err="1" smtClean="0"/>
                  <a:t>oC</a:t>
                </a:r>
                <a:r>
                  <a:rPr lang="fr-CH" dirty="0" smtClean="0"/>
                  <a:t> </a:t>
                </a:r>
                <a:r>
                  <a:rPr lang="fr-CH" dirty="0" err="1" smtClean="0"/>
                  <a:t>is</a:t>
                </a:r>
                <a:r>
                  <a:rPr lang="fr-CH" dirty="0" smtClean="0"/>
                  <a:t> </a:t>
                </a:r>
                <a:r>
                  <a:rPr lang="fr-CH" dirty="0" err="1" smtClean="0"/>
                  <a:t>reached</a:t>
                </a:r>
                <a:r>
                  <a:rPr lang="fr-CH" dirty="0" smtClean="0"/>
                  <a:t>, water has «</a:t>
                </a:r>
                <a:r>
                  <a:rPr lang="fr-CH" dirty="0" err="1" smtClean="0"/>
                  <a:t>disappeared</a:t>
                </a:r>
                <a:r>
                  <a:rPr lang="fr-CH" dirty="0" smtClean="0"/>
                  <a:t>», </a:t>
                </a:r>
                <a:r>
                  <a:rPr lang="fr-CH" dirty="0" err="1" smtClean="0"/>
                  <a:t>is</a:t>
                </a:r>
                <a:r>
                  <a:rPr lang="fr-CH" dirty="0" smtClean="0"/>
                  <a:t> </a:t>
                </a:r>
                <a:r>
                  <a:rPr lang="fr-CH" dirty="0" err="1" smtClean="0"/>
                  <a:t>evaporated</a:t>
                </a:r>
                <a:r>
                  <a:rPr lang="fr-CH" dirty="0" smtClean="0"/>
                  <a:t>. A </a:t>
                </a:r>
                <a:r>
                  <a:rPr lang="fr-CH" dirty="0" err="1" smtClean="0"/>
                  <a:t>hole</a:t>
                </a:r>
                <a:r>
                  <a:rPr lang="fr-CH" dirty="0" smtClean="0"/>
                  <a:t> of </a:t>
                </a:r>
                <a:r>
                  <a:rPr lang="fr-CH" dirty="0" err="1" smtClean="0"/>
                  <a:t>some</a:t>
                </a:r>
                <a:r>
                  <a:rPr lang="fr-CH" dirty="0" smtClean="0"/>
                  <a:t> </a:t>
                </a:r>
                <a14:m>
                  <m:oMath xmlns:m="http://schemas.openxmlformats.org/officeDocument/2006/math">
                    <m:r>
                      <a:rPr lang="fr-CH" i="1" smtClean="0">
                        <a:latin typeface="Cambria Math"/>
                        <a:ea typeface="Cambria Math"/>
                      </a:rPr>
                      <m:t>~</m:t>
                    </m:r>
                    <m:r>
                      <a:rPr lang="fr-CH" b="0" i="1" smtClean="0">
                        <a:latin typeface="Cambria Math"/>
                        <a:ea typeface="Cambria Math"/>
                      </a:rPr>
                      <m:t>𝑚</m:t>
                    </m:r>
                  </m:oMath>
                </a14:m>
                <a:r>
                  <a:rPr lang="fr-CH" dirty="0" smtClean="0"/>
                  <a:t> </a:t>
                </a:r>
                <a:r>
                  <a:rPr lang="fr-CH" dirty="0" err="1" smtClean="0"/>
                  <a:t>is</a:t>
                </a:r>
                <a:r>
                  <a:rPr lang="fr-CH" dirty="0" smtClean="0"/>
                  <a:t> </a:t>
                </a:r>
                <a:r>
                  <a:rPr lang="fr-CH" dirty="0" err="1" smtClean="0"/>
                  <a:t>created</a:t>
                </a:r>
                <a:r>
                  <a:rPr lang="fr-CH" dirty="0" smtClean="0"/>
                  <a:t> </a:t>
                </a:r>
                <a:r>
                  <a:rPr lang="fr-CH" dirty="0" err="1" smtClean="0"/>
                  <a:t>after</a:t>
                </a:r>
                <a:r>
                  <a:rPr lang="fr-CH" dirty="0" smtClean="0"/>
                  <a:t> 1 ms. </a:t>
                </a:r>
                <a:endParaRPr lang="en-GB" dirty="0"/>
              </a:p>
            </p:txBody>
          </p:sp>
        </mc:Choice>
        <mc:Fallback xmlns="">
          <p:sp>
            <p:nvSpPr>
              <p:cNvPr id="3" name="ZoneTexte 2"/>
              <p:cNvSpPr txBox="1">
                <a:spLocks noRot="1" noChangeAspect="1" noMove="1" noResize="1" noEditPoints="1" noAdjustHandles="1" noChangeArrowheads="1" noChangeShapeType="1" noTextEdit="1"/>
              </p:cNvSpPr>
              <p:nvPr/>
            </p:nvSpPr>
            <p:spPr>
              <a:xfrm>
                <a:off x="1282181" y="253623"/>
                <a:ext cx="6192688" cy="1200329"/>
              </a:xfrm>
              <a:prstGeom prst="rect">
                <a:avLst/>
              </a:prstGeom>
              <a:blipFill rotWithShape="1">
                <a:blip r:embed="rId3"/>
                <a:stretch>
                  <a:fillRect l="-787" t="-2538" b="-7107"/>
                </a:stretch>
              </a:blipFill>
            </p:spPr>
            <p:txBody>
              <a:bodyPr/>
              <a:lstStyle/>
              <a:p>
                <a:r>
                  <a:rPr lang="en-GB">
                    <a:noFill/>
                  </a:rPr>
                  <a:t> </a:t>
                </a:r>
              </a:p>
            </p:txBody>
          </p:sp>
        </mc:Fallback>
      </mc:AlternateContent>
      <p:cxnSp>
        <p:nvCxnSpPr>
          <p:cNvPr id="7" name="Connecteur droit avec flèche 6"/>
          <p:cNvCxnSpPr/>
          <p:nvPr/>
        </p:nvCxnSpPr>
        <p:spPr>
          <a:xfrm flipH="1" flipV="1">
            <a:off x="2794349" y="1484784"/>
            <a:ext cx="1584176" cy="4104457"/>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4" name="ZoneTexte 13"/>
          <p:cNvSpPr txBox="1"/>
          <p:nvPr/>
        </p:nvSpPr>
        <p:spPr>
          <a:xfrm>
            <a:off x="2974318" y="1611740"/>
            <a:ext cx="2010294" cy="369332"/>
          </a:xfrm>
          <a:prstGeom prst="rect">
            <a:avLst/>
          </a:prstGeom>
          <a:noFill/>
        </p:spPr>
        <p:txBody>
          <a:bodyPr wrap="none" rtlCol="0">
            <a:spAutoFit/>
          </a:bodyPr>
          <a:lstStyle/>
          <a:p>
            <a:r>
              <a:rPr lang="fr-CH" dirty="0" smtClean="0"/>
              <a:t>0.6, no </a:t>
            </a:r>
            <a:r>
              <a:rPr lang="fr-CH" dirty="0" err="1" smtClean="0"/>
              <a:t>evaporation</a:t>
            </a:r>
            <a:endParaRPr lang="en-GB" dirty="0"/>
          </a:p>
        </p:txBody>
      </p:sp>
    </p:spTree>
    <p:extLst>
      <p:ext uri="{BB962C8B-B14F-4D97-AF65-F5344CB8AC3E}">
        <p14:creationId xmlns:p14="http://schemas.microsoft.com/office/powerpoint/2010/main" val="1182689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GB" altLang="ja-JP" dirty="0" smtClean="0"/>
              <a:t>Backups</a:t>
            </a:r>
            <a:endParaRPr kumimoji="1" lang="ja-JP" alt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3956" y="1825625"/>
            <a:ext cx="3176088" cy="4351338"/>
          </a:xfrm>
        </p:spPr>
      </p:pic>
      <p:sp>
        <p:nvSpPr>
          <p:cNvPr id="3" name="Espace réservé du numéro de diapositive 2"/>
          <p:cNvSpPr>
            <a:spLocks noGrp="1"/>
          </p:cNvSpPr>
          <p:nvPr>
            <p:ph type="sldNum" sz="quarter" idx="12"/>
          </p:nvPr>
        </p:nvSpPr>
        <p:spPr/>
        <p:txBody>
          <a:bodyPr/>
          <a:lstStyle/>
          <a:p>
            <a:fld id="{31B01D2A-108D-4055-860E-FA187FD9BF45}" type="slidenum">
              <a:rPr lang="en-GB" smtClean="0"/>
              <a:t>51</a:t>
            </a:fld>
            <a:endParaRPr lang="en-GB"/>
          </a:p>
        </p:txBody>
      </p:sp>
    </p:spTree>
    <p:extLst>
      <p:ext uri="{BB962C8B-B14F-4D97-AF65-F5344CB8AC3E}">
        <p14:creationId xmlns:p14="http://schemas.microsoft.com/office/powerpoint/2010/main" val="575921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60648"/>
            <a:ext cx="8229600" cy="1143000"/>
          </a:xfrm>
        </p:spPr>
        <p:txBody>
          <a:bodyPr/>
          <a:lstStyle/>
          <a:p>
            <a:r>
              <a:rPr lang="fr-CH" altLang="en-US"/>
              <a:t>Free Hg-Jet in Beam</a:t>
            </a:r>
            <a:endParaRPr lang="en-US" altLang="en-US"/>
          </a:p>
        </p:txBody>
      </p:sp>
      <p:sp>
        <p:nvSpPr>
          <p:cNvPr id="17411" name="Rectangle 3"/>
          <p:cNvSpPr>
            <a:spLocks noGrp="1" noChangeArrowheads="1"/>
          </p:cNvSpPr>
          <p:nvPr>
            <p:ph type="body" idx="1"/>
          </p:nvPr>
        </p:nvSpPr>
        <p:spPr/>
        <p:txBody>
          <a:bodyPr/>
          <a:lstStyle/>
          <a:p>
            <a:endParaRPr lang="en-US" altLang="en-US"/>
          </a:p>
        </p:txBody>
      </p:sp>
      <p:pic>
        <p:nvPicPr>
          <p:cNvPr id="17412" name="Picture 4" descr="Hg J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8" y="404665"/>
            <a:ext cx="9051925" cy="5705624"/>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numéro de diapositive 1"/>
          <p:cNvSpPr>
            <a:spLocks noGrp="1"/>
          </p:cNvSpPr>
          <p:nvPr>
            <p:ph type="sldNum" sz="quarter" idx="12"/>
          </p:nvPr>
        </p:nvSpPr>
        <p:spPr/>
        <p:txBody>
          <a:bodyPr/>
          <a:lstStyle/>
          <a:p>
            <a:fld id="{31B01D2A-108D-4055-860E-FA187FD9BF45}" type="slidenum">
              <a:rPr lang="en-GB" smtClean="0"/>
              <a:t>52</a:t>
            </a:fld>
            <a:endParaRPr lang="en-GB"/>
          </a:p>
        </p:txBody>
      </p:sp>
    </p:spTree>
    <p:extLst>
      <p:ext uri="{BB962C8B-B14F-4D97-AF65-F5344CB8AC3E}">
        <p14:creationId xmlns:p14="http://schemas.microsoft.com/office/powerpoint/2010/main" val="3027778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Ferro </a:t>
            </a:r>
            <a:r>
              <a:rPr lang="fr-CH" dirty="0" err="1" smtClean="0"/>
              <a:t>Fluid</a:t>
            </a:r>
            <a:r>
              <a:rPr lang="fr-CH" dirty="0" smtClean="0"/>
              <a:t> </a:t>
            </a:r>
            <a:r>
              <a:rPr lang="fr-CH" dirty="0" err="1" smtClean="0"/>
              <a:t>Seal</a:t>
            </a:r>
            <a:r>
              <a:rPr lang="fr-CH" dirty="0" smtClean="0"/>
              <a:t>-ALMA/D</a:t>
            </a:r>
            <a:endParaRPr lang="en-GB"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53</a:t>
            </a:fld>
            <a:endParaRPr lang="en-GB"/>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67744" y="1556792"/>
            <a:ext cx="4235921" cy="480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52595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764704"/>
            <a:ext cx="8229600" cy="1584176"/>
          </a:xfrm>
        </p:spPr>
        <p:txBody>
          <a:bodyPr>
            <a:noAutofit/>
          </a:bodyPr>
          <a:lstStyle/>
          <a:p>
            <a:r>
              <a:rPr lang="fr-CH" sz="3600" dirty="0" err="1" smtClean="0"/>
              <a:t>Magnetic</a:t>
            </a:r>
            <a:r>
              <a:rPr lang="fr-CH" sz="3600" dirty="0" smtClean="0"/>
              <a:t> </a:t>
            </a:r>
            <a:r>
              <a:rPr lang="fr-CH" sz="3600" dirty="0" err="1" smtClean="0"/>
              <a:t>Bearings</a:t>
            </a:r>
            <a:r>
              <a:rPr lang="fr-CH" sz="3600" dirty="0" smtClean="0"/>
              <a:t>.</a:t>
            </a:r>
            <a:br>
              <a:rPr lang="fr-CH" sz="3600" dirty="0" smtClean="0"/>
            </a:br>
            <a:r>
              <a:rPr lang="fr-CH" sz="3600" dirty="0" err="1" smtClean="0"/>
              <a:t>Juelich</a:t>
            </a:r>
            <a:r>
              <a:rPr lang="fr-CH" sz="3600" dirty="0" smtClean="0"/>
              <a:t> </a:t>
            </a:r>
            <a:r>
              <a:rPr lang="fr-CH" sz="3600" dirty="0" err="1" smtClean="0"/>
              <a:t>Forschungszentrum</a:t>
            </a:r>
            <a:r>
              <a:rPr lang="fr-CH" sz="3600" dirty="0" smtClean="0"/>
              <a:t>/D</a:t>
            </a:r>
            <a:br>
              <a:rPr lang="fr-CH" sz="3600" dirty="0" smtClean="0"/>
            </a:br>
            <a:r>
              <a:rPr lang="fr-CH" sz="3600" dirty="0" err="1" smtClean="0"/>
              <a:t>Weight</a:t>
            </a:r>
            <a:r>
              <a:rPr lang="fr-CH" sz="3600" dirty="0" smtClean="0"/>
              <a:t> of 100 kg </a:t>
            </a:r>
            <a:r>
              <a:rPr lang="fr-CH" sz="3600" dirty="0" err="1" smtClean="0"/>
              <a:t>supported</a:t>
            </a:r>
            <a:r>
              <a:rPr lang="fr-CH" sz="3600" dirty="0" smtClean="0"/>
              <a:t> by 0.2 kg </a:t>
            </a:r>
            <a:r>
              <a:rPr lang="fr-CH" sz="3600" dirty="0" err="1" smtClean="0"/>
              <a:t>ferromagnetic</a:t>
            </a:r>
            <a:r>
              <a:rPr lang="fr-CH" sz="3600" dirty="0" smtClean="0"/>
              <a:t> </a:t>
            </a:r>
            <a:r>
              <a:rPr lang="fr-CH" sz="3600" dirty="0" err="1" smtClean="0"/>
              <a:t>material</a:t>
            </a:r>
            <a:r>
              <a:rPr lang="fr-CH" sz="3600" dirty="0" smtClean="0"/>
              <a:t>.</a:t>
            </a:r>
            <a:endParaRPr lang="en-GB" sz="3600" dirty="0"/>
          </a:p>
        </p:txBody>
      </p:sp>
      <p:sp>
        <p:nvSpPr>
          <p:cNvPr id="5" name="Espace réservé du numéro de diapositive 4"/>
          <p:cNvSpPr>
            <a:spLocks noGrp="1"/>
          </p:cNvSpPr>
          <p:nvPr>
            <p:ph type="sldNum" sz="quarter" idx="12"/>
          </p:nvPr>
        </p:nvSpPr>
        <p:spPr/>
        <p:txBody>
          <a:bodyPr/>
          <a:lstStyle/>
          <a:p>
            <a:fld id="{31B01D2A-108D-4055-860E-FA187FD9BF45}" type="slidenum">
              <a:rPr lang="en-GB" smtClean="0"/>
              <a:t>54</a:t>
            </a:fld>
            <a:endParaRPr lang="en-GB"/>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212976"/>
            <a:ext cx="8134350"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2693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6533" y="764704"/>
            <a:ext cx="8229600" cy="1143000"/>
          </a:xfrm>
        </p:spPr>
        <p:txBody>
          <a:bodyPr>
            <a:normAutofit fontScale="90000"/>
          </a:bodyPr>
          <a:lstStyle/>
          <a:p>
            <a:r>
              <a:rPr lang="fr-CH" dirty="0" smtClean="0"/>
              <a:t>Pulse Structure for the </a:t>
            </a:r>
            <a:r>
              <a:rPr lang="fr-CH" dirty="0" err="1" smtClean="0"/>
              <a:t>Conventional</a:t>
            </a:r>
            <a:r>
              <a:rPr lang="fr-CH" dirty="0" smtClean="0"/>
              <a:t>  e-</a:t>
            </a:r>
            <a:r>
              <a:rPr lang="fr-CH" dirty="0" err="1" smtClean="0"/>
              <a:t>driven</a:t>
            </a:r>
            <a:r>
              <a:rPr lang="fr-CH" dirty="0" smtClean="0"/>
              <a:t> Target</a:t>
            </a:r>
            <a:endParaRPr lang="en-GB" dirty="0"/>
          </a:p>
        </p:txBody>
      </p:sp>
      <p:cxnSp>
        <p:nvCxnSpPr>
          <p:cNvPr id="5" name="Connecteur droit avec flèche 4"/>
          <p:cNvCxnSpPr/>
          <p:nvPr/>
        </p:nvCxnSpPr>
        <p:spPr>
          <a:xfrm>
            <a:off x="1691680" y="3068960"/>
            <a:ext cx="63367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 name="Rectangle 6"/>
          <p:cNvSpPr/>
          <p:nvPr/>
        </p:nvSpPr>
        <p:spPr>
          <a:xfrm>
            <a:off x="1741496" y="2611760"/>
            <a:ext cx="45719"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1888273" y="2611760"/>
            <a:ext cx="45719"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001416" y="2611760"/>
            <a:ext cx="45719"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139750" y="2611760"/>
            <a:ext cx="45719"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483768" y="2611760"/>
            <a:ext cx="45719"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2599236" y="2611760"/>
            <a:ext cx="45719"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2726081" y="2611760"/>
            <a:ext cx="45719"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572000" y="2611760"/>
            <a:ext cx="72008"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4716016" y="2611760"/>
            <a:ext cx="45719"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4844018" y="2628910"/>
            <a:ext cx="45719" cy="440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4943449" y="2611760"/>
            <a:ext cx="45719"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5292080" y="2611760"/>
            <a:ext cx="72008"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436096" y="2628910"/>
            <a:ext cx="45719" cy="428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Connecteur droit 22"/>
          <p:cNvCxnSpPr>
            <a:endCxn id="7" idx="1"/>
          </p:cNvCxnSpPr>
          <p:nvPr/>
        </p:nvCxnSpPr>
        <p:spPr>
          <a:xfrm>
            <a:off x="1741496" y="2132856"/>
            <a:ext cx="0" cy="707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1787215" y="2132856"/>
            <a:ext cx="0" cy="673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a:off x="1428556" y="2348880"/>
            <a:ext cx="3129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flipH="1">
            <a:off x="1787215" y="2348880"/>
            <a:ext cx="36280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ZoneTexte 45"/>
          <p:cNvSpPr txBox="1"/>
          <p:nvPr/>
        </p:nvSpPr>
        <p:spPr>
          <a:xfrm flipH="1">
            <a:off x="971600" y="2100136"/>
            <a:ext cx="720080" cy="369332"/>
          </a:xfrm>
          <a:prstGeom prst="rect">
            <a:avLst/>
          </a:prstGeom>
          <a:noFill/>
        </p:spPr>
        <p:txBody>
          <a:bodyPr wrap="square" rtlCol="0">
            <a:spAutoFit/>
          </a:bodyPr>
          <a:lstStyle/>
          <a:p>
            <a:r>
              <a:rPr lang="fr-CH" dirty="0" smtClean="0"/>
              <a:t>1 µs</a:t>
            </a:r>
            <a:endParaRPr lang="en-GB" dirty="0"/>
          </a:p>
        </p:txBody>
      </p:sp>
      <p:cxnSp>
        <p:nvCxnSpPr>
          <p:cNvPr id="48" name="Connecteur droit 47"/>
          <p:cNvCxnSpPr/>
          <p:nvPr/>
        </p:nvCxnSpPr>
        <p:spPr>
          <a:xfrm>
            <a:off x="1741496" y="3086110"/>
            <a:ext cx="0" cy="2071082"/>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a:off x="1888273" y="3086110"/>
            <a:ext cx="0" cy="558914"/>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Connecteur droit avec flèche 58"/>
          <p:cNvCxnSpPr/>
          <p:nvPr/>
        </p:nvCxnSpPr>
        <p:spPr>
          <a:xfrm>
            <a:off x="1356548" y="3365567"/>
            <a:ext cx="384948"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flipH="1">
            <a:off x="1888273" y="3365568"/>
            <a:ext cx="29719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 name="ZoneTexte 65"/>
          <p:cNvSpPr txBox="1"/>
          <p:nvPr/>
        </p:nvSpPr>
        <p:spPr>
          <a:xfrm>
            <a:off x="745597" y="3166616"/>
            <a:ext cx="803425" cy="369332"/>
          </a:xfrm>
          <a:prstGeom prst="rect">
            <a:avLst/>
          </a:prstGeom>
          <a:noFill/>
        </p:spPr>
        <p:txBody>
          <a:bodyPr wrap="none" rtlCol="0">
            <a:spAutoFit/>
          </a:bodyPr>
          <a:lstStyle/>
          <a:p>
            <a:r>
              <a:rPr lang="fr-CH" dirty="0" smtClean="0"/>
              <a:t>3.3 ms</a:t>
            </a:r>
            <a:endParaRPr lang="en-GB" dirty="0"/>
          </a:p>
        </p:txBody>
      </p:sp>
      <p:cxnSp>
        <p:nvCxnSpPr>
          <p:cNvPr id="78" name="Connecteur droit 77"/>
          <p:cNvCxnSpPr/>
          <p:nvPr/>
        </p:nvCxnSpPr>
        <p:spPr>
          <a:xfrm>
            <a:off x="2771800" y="3057540"/>
            <a:ext cx="0" cy="1019532"/>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Connecteur droit avec flèche 81"/>
          <p:cNvCxnSpPr/>
          <p:nvPr/>
        </p:nvCxnSpPr>
        <p:spPr>
          <a:xfrm>
            <a:off x="1741496" y="3933056"/>
            <a:ext cx="1030304"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1800507" y="3936985"/>
            <a:ext cx="2601353" cy="369332"/>
          </a:xfrm>
          <a:prstGeom prst="rect">
            <a:avLst/>
          </a:prstGeom>
          <a:noFill/>
        </p:spPr>
        <p:txBody>
          <a:bodyPr wrap="none" rtlCol="0">
            <a:spAutoFit/>
          </a:bodyPr>
          <a:lstStyle/>
          <a:p>
            <a:r>
              <a:rPr lang="fr-CH" dirty="0" smtClean="0"/>
              <a:t>20 </a:t>
            </a:r>
            <a:r>
              <a:rPr lang="fr-CH" dirty="0" err="1" smtClean="0"/>
              <a:t>packets</a:t>
            </a:r>
            <a:r>
              <a:rPr lang="fr-CH" dirty="0" smtClean="0"/>
              <a:t>, 63 ms, 300 Hz</a:t>
            </a:r>
            <a:endParaRPr lang="en-GB" dirty="0"/>
          </a:p>
        </p:txBody>
      </p:sp>
      <p:cxnSp>
        <p:nvCxnSpPr>
          <p:cNvPr id="88" name="Connecteur droit 87"/>
          <p:cNvCxnSpPr/>
          <p:nvPr/>
        </p:nvCxnSpPr>
        <p:spPr>
          <a:xfrm>
            <a:off x="4572000" y="3086110"/>
            <a:ext cx="0" cy="22150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Connecteur droit avec flèche 93"/>
          <p:cNvCxnSpPr/>
          <p:nvPr/>
        </p:nvCxnSpPr>
        <p:spPr>
          <a:xfrm>
            <a:off x="1741496" y="4941168"/>
            <a:ext cx="2829837"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00" name="ZoneTexte 99"/>
          <p:cNvSpPr txBox="1"/>
          <p:nvPr/>
        </p:nvSpPr>
        <p:spPr>
          <a:xfrm>
            <a:off x="2400404" y="4586674"/>
            <a:ext cx="1378904" cy="369332"/>
          </a:xfrm>
          <a:prstGeom prst="rect">
            <a:avLst/>
          </a:prstGeom>
          <a:noFill/>
        </p:spPr>
        <p:txBody>
          <a:bodyPr wrap="none" rtlCol="0">
            <a:spAutoFit/>
          </a:bodyPr>
          <a:lstStyle/>
          <a:p>
            <a:r>
              <a:rPr lang="fr-CH" dirty="0" smtClean="0"/>
              <a:t>200 ms, 5 Hz</a:t>
            </a:r>
            <a:endParaRPr lang="en-GB" dirty="0"/>
          </a:p>
        </p:txBody>
      </p:sp>
      <p:sp>
        <p:nvSpPr>
          <p:cNvPr id="17" name="Espace réservé du numéro de diapositive 16"/>
          <p:cNvSpPr>
            <a:spLocks noGrp="1"/>
          </p:cNvSpPr>
          <p:nvPr>
            <p:ph type="sldNum" sz="quarter" idx="12"/>
          </p:nvPr>
        </p:nvSpPr>
        <p:spPr/>
        <p:txBody>
          <a:bodyPr/>
          <a:lstStyle/>
          <a:p>
            <a:fld id="{31B01D2A-108D-4055-860E-FA187FD9BF45}" type="slidenum">
              <a:rPr lang="en-GB" smtClean="0"/>
              <a:t>6</a:t>
            </a:fld>
            <a:endParaRPr lang="en-GB"/>
          </a:p>
        </p:txBody>
      </p:sp>
      <p:sp>
        <p:nvSpPr>
          <p:cNvPr id="20" name="ZoneTexte 19"/>
          <p:cNvSpPr txBox="1"/>
          <p:nvPr/>
        </p:nvSpPr>
        <p:spPr>
          <a:xfrm>
            <a:off x="6372200" y="6021288"/>
            <a:ext cx="1944216" cy="369332"/>
          </a:xfrm>
          <a:prstGeom prst="rect">
            <a:avLst/>
          </a:prstGeom>
          <a:noFill/>
        </p:spPr>
        <p:txBody>
          <a:bodyPr wrap="square" rtlCol="0">
            <a:spAutoFit/>
          </a:bodyPr>
          <a:lstStyle/>
          <a:p>
            <a:r>
              <a:rPr lang="fr-CH" dirty="0" smtClean="0"/>
              <a:t>T. </a:t>
            </a:r>
            <a:r>
              <a:rPr lang="fr-CH" dirty="0" err="1" smtClean="0"/>
              <a:t>Omori</a:t>
            </a:r>
            <a:r>
              <a:rPr lang="fr-CH" dirty="0" smtClean="0"/>
              <a:t>-KEK</a:t>
            </a:r>
            <a:endParaRPr lang="en-GB" dirty="0"/>
          </a:p>
        </p:txBody>
      </p:sp>
    </p:spTree>
    <p:extLst>
      <p:ext uri="{BB962C8B-B14F-4D97-AF65-F5344CB8AC3E}">
        <p14:creationId xmlns:p14="http://schemas.microsoft.com/office/powerpoint/2010/main" val="1847707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H" dirty="0" smtClean="0"/>
              <a:t>Design </a:t>
            </a:r>
            <a:r>
              <a:rPr lang="fr-CH" dirty="0" err="1" smtClean="0"/>
              <a:t>Parameters</a:t>
            </a:r>
            <a:r>
              <a:rPr lang="fr-CH" dirty="0" smtClean="0"/>
              <a:t> for the e-</a:t>
            </a:r>
            <a:r>
              <a:rPr lang="fr-CH" dirty="0" err="1" smtClean="0"/>
              <a:t>driven</a:t>
            </a:r>
            <a:r>
              <a:rPr lang="fr-CH" dirty="0" smtClean="0"/>
              <a:t> Positron Source (</a:t>
            </a:r>
            <a:r>
              <a:rPr lang="fr-CH" dirty="0" err="1" smtClean="0"/>
              <a:t>t.b.c</a:t>
            </a:r>
            <a:r>
              <a:rPr lang="fr-CH" dirty="0" smtClean="0"/>
              <a:t>.).</a:t>
            </a:r>
            <a:endParaRPr lang="en-GB"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467544" y="1556791"/>
                <a:ext cx="8229600" cy="5171503"/>
              </a:xfrm>
            </p:spPr>
            <p:txBody>
              <a:bodyPr>
                <a:normAutofit fontScale="85000" lnSpcReduction="20000"/>
              </a:bodyPr>
              <a:lstStyle/>
              <a:p>
                <a:r>
                  <a:rPr lang="fr-CH" dirty="0" smtClean="0"/>
                  <a:t>e-</a:t>
                </a:r>
                <a:r>
                  <a:rPr lang="fr-CH" dirty="0" err="1" smtClean="0"/>
                  <a:t>Beam</a:t>
                </a:r>
                <a:r>
                  <a:rPr lang="fr-CH" dirty="0" smtClean="0"/>
                  <a:t>: 3-5 </a:t>
                </a:r>
                <a:r>
                  <a:rPr lang="fr-CH" dirty="0" err="1" smtClean="0"/>
                  <a:t>GeV</a:t>
                </a:r>
                <a:r>
                  <a:rPr lang="fr-CH" dirty="0" smtClean="0"/>
                  <a:t>, </a:t>
                </a:r>
                <a14:m>
                  <m:oMath xmlns:m="http://schemas.openxmlformats.org/officeDocument/2006/math">
                    <m:r>
                      <a:rPr lang="fr-CH" b="0" i="1" smtClean="0">
                        <a:latin typeface="Cambria Math"/>
                      </a:rPr>
                      <m:t>4</m:t>
                    </m:r>
                    <m:r>
                      <a:rPr lang="fr-CH" b="0" i="1" smtClean="0">
                        <a:latin typeface="Cambria Math"/>
                        <a:ea typeface="Cambria Math"/>
                      </a:rPr>
                      <m:t>∙</m:t>
                    </m:r>
                    <m:sSup>
                      <m:sSupPr>
                        <m:ctrlPr>
                          <a:rPr lang="fr-CH" b="0" i="1" smtClean="0">
                            <a:latin typeface="Cambria Math" panose="02040503050406030204" pitchFamily="18" charset="0"/>
                          </a:rPr>
                        </m:ctrlPr>
                      </m:sSupPr>
                      <m:e>
                        <m:r>
                          <a:rPr lang="fr-CH" b="0" i="1" smtClean="0">
                            <a:latin typeface="Cambria Math"/>
                          </a:rPr>
                          <m:t>10</m:t>
                        </m:r>
                      </m:e>
                      <m:sup>
                        <m:r>
                          <a:rPr lang="fr-CH" b="0" i="1" smtClean="0">
                            <a:latin typeface="Cambria Math"/>
                          </a:rPr>
                          <m:t>13</m:t>
                        </m:r>
                      </m:sup>
                    </m:sSup>
                  </m:oMath>
                </a14:m>
                <a:r>
                  <a:rPr lang="en-GB" dirty="0" smtClean="0"/>
                  <a:t>e- in a 63 </a:t>
                </a:r>
                <a:r>
                  <a:rPr lang="en-GB" dirty="0" err="1" smtClean="0"/>
                  <a:t>ms</a:t>
                </a:r>
                <a:r>
                  <a:rPr lang="en-GB" dirty="0" smtClean="0"/>
                  <a:t> burst at 5 Hz. </a:t>
                </a:r>
              </a:p>
              <a:p>
                <a:r>
                  <a:rPr lang="fr-CH" dirty="0" smtClean="0"/>
                  <a:t>Positron </a:t>
                </a:r>
                <a:r>
                  <a:rPr lang="fr-CH" dirty="0" err="1" smtClean="0"/>
                  <a:t>yield</a:t>
                </a:r>
                <a:r>
                  <a:rPr lang="fr-CH" dirty="0" smtClean="0"/>
                  <a:t>: about 1.5 e+/e- and 1-3</a:t>
                </a:r>
                <a14:m>
                  <m:oMath xmlns:m="http://schemas.openxmlformats.org/officeDocument/2006/math">
                    <m:r>
                      <a:rPr lang="fr-CH" b="0" i="1" smtClean="0">
                        <a:latin typeface="Cambria Math"/>
                      </a:rPr>
                      <m:t> </m:t>
                    </m:r>
                    <m:sSup>
                      <m:sSupPr>
                        <m:ctrlPr>
                          <a:rPr lang="fr-CH" b="0" i="1" smtClean="0">
                            <a:latin typeface="Cambria Math" panose="02040503050406030204" pitchFamily="18" charset="0"/>
                          </a:rPr>
                        </m:ctrlPr>
                      </m:sSupPr>
                      <m:e>
                        <m:r>
                          <a:rPr lang="fr-CH" b="0" i="1" smtClean="0">
                            <a:latin typeface="Cambria Math"/>
                          </a:rPr>
                          <m:t>10</m:t>
                        </m:r>
                      </m:e>
                      <m:sup>
                        <m:r>
                          <a:rPr lang="fr-CH" b="0" i="1" smtClean="0">
                            <a:latin typeface="Cambria Math"/>
                          </a:rPr>
                          <m:t>14</m:t>
                        </m:r>
                      </m:sup>
                    </m:sSup>
                  </m:oMath>
                </a14:m>
                <a:r>
                  <a:rPr lang="en-GB" dirty="0" smtClean="0"/>
                  <a:t> e+/s.</a:t>
                </a:r>
              </a:p>
              <a:p>
                <a:r>
                  <a:rPr lang="en-GB" dirty="0" smtClean="0"/>
                  <a:t>Each 1 µs pulse causes thermal shock. No pile up between pulses at 3.3 </a:t>
                </a:r>
                <a:r>
                  <a:rPr lang="en-GB" dirty="0" err="1" smtClean="0"/>
                  <a:t>ms</a:t>
                </a:r>
                <a:r>
                  <a:rPr lang="en-GB" dirty="0" smtClean="0"/>
                  <a:t>.</a:t>
                </a:r>
              </a:p>
              <a:p>
                <a:r>
                  <a:rPr lang="fr-CH" dirty="0" err="1" smtClean="0"/>
                  <a:t>Beam</a:t>
                </a:r>
                <a:r>
                  <a:rPr lang="fr-CH" dirty="0" smtClean="0"/>
                  <a:t> size of 4-5 mm cross section: PEDD of 20-35 J/g,   thermal stress </a:t>
                </a:r>
                <a14:m>
                  <m:oMath xmlns:m="http://schemas.openxmlformats.org/officeDocument/2006/math">
                    <m:r>
                      <a:rPr lang="fr-CH" i="1" smtClean="0">
                        <a:latin typeface="Cambria Math"/>
                        <a:ea typeface="Cambria Math"/>
                      </a:rPr>
                      <m:t>≤</m:t>
                    </m:r>
                  </m:oMath>
                </a14:m>
                <a:r>
                  <a:rPr lang="fr-CH" dirty="0" smtClean="0"/>
                  <a:t> 500 </a:t>
                </a:r>
                <a:r>
                  <a:rPr lang="fr-CH" dirty="0" err="1" smtClean="0"/>
                  <a:t>MPa</a:t>
                </a:r>
                <a:r>
                  <a:rPr lang="fr-CH" dirty="0" smtClean="0"/>
                  <a:t> due to </a:t>
                </a:r>
                <a:r>
                  <a:rPr lang="fr-CH" dirty="0" err="1" smtClean="0"/>
                  <a:t>each</a:t>
                </a:r>
                <a:r>
                  <a:rPr lang="fr-CH" dirty="0" smtClean="0"/>
                  <a:t> 1µs pulse in the 1.4 cm </a:t>
                </a:r>
                <a:r>
                  <a:rPr lang="fr-CH" dirty="0" err="1" smtClean="0"/>
                  <a:t>thick</a:t>
                </a:r>
                <a:r>
                  <a:rPr lang="fr-CH" dirty="0" smtClean="0"/>
                  <a:t> W-Target.</a:t>
                </a:r>
              </a:p>
              <a:p>
                <a:r>
                  <a:rPr lang="fr-CH" dirty="0" err="1" smtClean="0"/>
                  <a:t>Average</a:t>
                </a:r>
                <a:r>
                  <a:rPr lang="fr-CH" dirty="0" smtClean="0"/>
                  <a:t> power in </a:t>
                </a:r>
                <a:r>
                  <a:rPr lang="fr-CH" dirty="0" err="1" smtClean="0"/>
                  <a:t>target</a:t>
                </a:r>
                <a:r>
                  <a:rPr lang="fr-CH" dirty="0" smtClean="0"/>
                  <a:t>: 20-35 kW. Water </a:t>
                </a:r>
                <a:r>
                  <a:rPr lang="fr-CH" dirty="0" err="1" smtClean="0"/>
                  <a:t>cooling</a:t>
                </a:r>
                <a:r>
                  <a:rPr lang="fr-CH" dirty="0" smtClean="0"/>
                  <a:t>.</a:t>
                </a:r>
              </a:p>
              <a:p>
                <a:r>
                  <a:rPr lang="fr-CH" dirty="0" smtClean="0"/>
                  <a:t>To </a:t>
                </a:r>
                <a:r>
                  <a:rPr lang="fr-CH" dirty="0" err="1" smtClean="0"/>
                  <a:t>avoid</a:t>
                </a:r>
                <a:r>
                  <a:rPr lang="fr-CH" dirty="0" smtClean="0"/>
                  <a:t> pile up of  </a:t>
                </a:r>
                <a:r>
                  <a:rPr lang="fr-CH" dirty="0" err="1" smtClean="0"/>
                  <a:t>temperature</a:t>
                </a:r>
                <a:r>
                  <a:rPr lang="fr-CH" dirty="0" smtClean="0"/>
                  <a:t> jumps and stresses, a </a:t>
                </a:r>
                <a:r>
                  <a:rPr lang="fr-CH" dirty="0" err="1" smtClean="0"/>
                  <a:t>rotating</a:t>
                </a:r>
                <a:r>
                  <a:rPr lang="fr-CH" dirty="0" smtClean="0"/>
                  <a:t>, </a:t>
                </a:r>
                <a:r>
                  <a:rPr lang="fr-CH" dirty="0" err="1" smtClean="0"/>
                  <a:t>watercooled</a:t>
                </a:r>
                <a:r>
                  <a:rPr lang="fr-CH" dirty="0" smtClean="0"/>
                  <a:t> W-</a:t>
                </a:r>
                <a:r>
                  <a:rPr lang="fr-CH" dirty="0" err="1" smtClean="0"/>
                  <a:t>wheel</a:t>
                </a:r>
                <a:r>
                  <a:rPr lang="fr-CH" dirty="0" smtClean="0"/>
                  <a:t> </a:t>
                </a:r>
                <a:r>
                  <a:rPr lang="fr-CH" dirty="0" err="1" smtClean="0"/>
                  <a:t>is</a:t>
                </a:r>
                <a:r>
                  <a:rPr lang="fr-CH" dirty="0" smtClean="0"/>
                  <a:t> </a:t>
                </a:r>
                <a:r>
                  <a:rPr lang="fr-CH" dirty="0" err="1" smtClean="0"/>
                  <a:t>considered</a:t>
                </a:r>
                <a:r>
                  <a:rPr lang="fr-CH" dirty="0" smtClean="0"/>
                  <a:t>.</a:t>
                </a:r>
              </a:p>
              <a:p>
                <a:r>
                  <a:rPr lang="fr-CH" dirty="0" err="1" smtClean="0"/>
                  <a:t>Nearly</a:t>
                </a:r>
                <a:r>
                  <a:rPr lang="fr-CH" dirty="0" smtClean="0"/>
                  <a:t> all of the incident </a:t>
                </a:r>
                <a:r>
                  <a:rPr lang="fr-CH" dirty="0" err="1" smtClean="0"/>
                  <a:t>beam</a:t>
                </a:r>
                <a:r>
                  <a:rPr lang="fr-CH" dirty="0" smtClean="0"/>
                  <a:t> power of </a:t>
                </a:r>
                <a14:m>
                  <m:oMath xmlns:m="http://schemas.openxmlformats.org/officeDocument/2006/math">
                    <m:r>
                      <a:rPr lang="fr-CH" i="1" smtClean="0">
                        <a:latin typeface="Cambria Math"/>
                        <a:ea typeface="Cambria Math"/>
                      </a:rPr>
                      <m:t>~</m:t>
                    </m:r>
                    <m:r>
                      <a:rPr lang="fr-CH" b="0" i="1" smtClean="0">
                        <a:latin typeface="Cambria Math"/>
                        <a:ea typeface="Cambria Math"/>
                      </a:rPr>
                      <m:t>60 </m:t>
                    </m:r>
                    <m:r>
                      <a:rPr lang="fr-CH" b="0" i="1" smtClean="0">
                        <a:latin typeface="Cambria Math"/>
                        <a:ea typeface="Cambria Math"/>
                      </a:rPr>
                      <m:t>𝑘𝑊</m:t>
                    </m:r>
                    <m:r>
                      <a:rPr lang="fr-CH" b="0" i="1" smtClean="0">
                        <a:latin typeface="Cambria Math"/>
                        <a:ea typeface="Cambria Math"/>
                      </a:rPr>
                      <m:t> </m:t>
                    </m:r>
                  </m:oMath>
                </a14:m>
                <a:r>
                  <a:rPr lang="fr-CH" dirty="0" err="1" smtClean="0"/>
                  <a:t>is</a:t>
                </a:r>
                <a:r>
                  <a:rPr lang="fr-CH" dirty="0" smtClean="0"/>
                  <a:t> </a:t>
                </a:r>
                <a:r>
                  <a:rPr lang="fr-CH" dirty="0" err="1" smtClean="0"/>
                  <a:t>deposited</a:t>
                </a:r>
                <a:r>
                  <a:rPr lang="fr-CH" dirty="0" smtClean="0"/>
                  <a:t> in the </a:t>
                </a:r>
                <a:r>
                  <a:rPr lang="fr-CH" dirty="0" err="1" smtClean="0"/>
                  <a:t>vicinity</a:t>
                </a:r>
                <a:r>
                  <a:rPr lang="fr-CH" dirty="0" smtClean="0"/>
                  <a:t> of the </a:t>
                </a:r>
                <a:r>
                  <a:rPr lang="fr-CH" dirty="0" err="1" smtClean="0"/>
                  <a:t>target</a:t>
                </a:r>
                <a:r>
                  <a:rPr lang="fr-CH" dirty="0" smtClean="0"/>
                  <a:t> station: </a:t>
                </a:r>
                <a:r>
                  <a:rPr lang="fr-CH" dirty="0" err="1" smtClean="0"/>
                  <a:t>very</a:t>
                </a:r>
                <a:r>
                  <a:rPr lang="fr-CH" dirty="0" smtClean="0"/>
                  <a:t> high radiation area!   </a:t>
                </a:r>
                <a:endParaRPr lang="en-GB"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467544" y="1556791"/>
                <a:ext cx="8229600" cy="5171503"/>
              </a:xfrm>
              <a:blipFill rotWithShape="1">
                <a:blip r:embed="rId2"/>
                <a:stretch>
                  <a:fillRect l="-1259" t="-2356" r="-1778"/>
                </a:stretch>
              </a:blipFill>
            </p:spPr>
            <p:txBody>
              <a:bodyPr/>
              <a:lstStyle/>
              <a:p>
                <a:r>
                  <a:rPr lang="en-GB">
                    <a:noFill/>
                  </a:rPr>
                  <a:t> </a:t>
                </a:r>
              </a:p>
            </p:txBody>
          </p:sp>
        </mc:Fallback>
      </mc:AlternateContent>
      <p:sp>
        <p:nvSpPr>
          <p:cNvPr id="4" name="ZoneTexte 3"/>
          <p:cNvSpPr txBox="1"/>
          <p:nvPr/>
        </p:nvSpPr>
        <p:spPr>
          <a:xfrm>
            <a:off x="6372200" y="6094733"/>
            <a:ext cx="1343894" cy="369332"/>
          </a:xfrm>
          <a:prstGeom prst="rect">
            <a:avLst/>
          </a:prstGeom>
          <a:noFill/>
        </p:spPr>
        <p:txBody>
          <a:bodyPr wrap="none" rtlCol="0">
            <a:spAutoFit/>
          </a:bodyPr>
          <a:lstStyle/>
          <a:p>
            <a:r>
              <a:rPr lang="fr-CH" dirty="0" err="1" smtClean="0"/>
              <a:t>T.Omori</a:t>
            </a:r>
            <a:r>
              <a:rPr lang="fr-CH" dirty="0" smtClean="0"/>
              <a:t>-KEK</a:t>
            </a:r>
            <a:endParaRPr lang="en-GB" dirty="0"/>
          </a:p>
        </p:txBody>
      </p:sp>
      <p:sp>
        <p:nvSpPr>
          <p:cNvPr id="6" name="Espace réservé du numéro de diapositive 5"/>
          <p:cNvSpPr>
            <a:spLocks noGrp="1"/>
          </p:cNvSpPr>
          <p:nvPr>
            <p:ph type="sldNum" sz="quarter" idx="12"/>
          </p:nvPr>
        </p:nvSpPr>
        <p:spPr/>
        <p:txBody>
          <a:bodyPr/>
          <a:lstStyle/>
          <a:p>
            <a:fld id="{31B01D2A-108D-4055-860E-FA187FD9BF45}" type="slidenum">
              <a:rPr lang="en-GB" smtClean="0"/>
              <a:t>7</a:t>
            </a:fld>
            <a:endParaRPr lang="en-GB"/>
          </a:p>
        </p:txBody>
      </p:sp>
    </p:spTree>
    <p:extLst>
      <p:ext uri="{BB962C8B-B14F-4D97-AF65-F5344CB8AC3E}">
        <p14:creationId xmlns:p14="http://schemas.microsoft.com/office/powerpoint/2010/main" val="3964767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31B01D2A-108D-4055-860E-FA187FD9BF45}" type="slidenum">
              <a:rPr lang="en-GB" smtClean="0"/>
              <a:t>8</a:t>
            </a:fld>
            <a:endParaRPr lang="en-GB"/>
          </a:p>
        </p:txBody>
      </p:sp>
      <p:sp>
        <p:nvSpPr>
          <p:cNvPr id="6" name="Bouée 5"/>
          <p:cNvSpPr/>
          <p:nvPr/>
        </p:nvSpPr>
        <p:spPr>
          <a:xfrm>
            <a:off x="467544" y="2204864"/>
            <a:ext cx="2952328" cy="2880320"/>
          </a:xfrm>
          <a:prstGeom prst="donut">
            <a:avLst>
              <a:gd name="adj" fmla="val 85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8" name="Connecteur droit 7"/>
          <p:cNvCxnSpPr/>
          <p:nvPr/>
        </p:nvCxnSpPr>
        <p:spPr>
          <a:xfrm>
            <a:off x="1943708" y="2204931"/>
            <a:ext cx="0" cy="288032"/>
          </a:xfrm>
          <a:prstGeom prst="line">
            <a:avLst/>
          </a:prstGeom>
        </p:spPr>
        <p:style>
          <a:lnRef idx="2">
            <a:schemeClr val="dk1"/>
          </a:lnRef>
          <a:fillRef idx="0">
            <a:schemeClr val="dk1"/>
          </a:fillRef>
          <a:effectRef idx="1">
            <a:schemeClr val="dk1"/>
          </a:effectRef>
          <a:fontRef idx="minor">
            <a:schemeClr val="tx1"/>
          </a:fontRef>
        </p:style>
      </p:cxnSp>
      <p:cxnSp>
        <p:nvCxnSpPr>
          <p:cNvPr id="12" name="Connecteur droit 11"/>
          <p:cNvCxnSpPr/>
          <p:nvPr/>
        </p:nvCxnSpPr>
        <p:spPr>
          <a:xfrm flipV="1">
            <a:off x="1043608" y="4597440"/>
            <a:ext cx="108012" cy="127706"/>
          </a:xfrm>
          <a:prstGeom prst="line">
            <a:avLst/>
          </a:prstGeom>
        </p:spPr>
        <p:style>
          <a:lnRef idx="2">
            <a:schemeClr val="dk1"/>
          </a:lnRef>
          <a:fillRef idx="0">
            <a:schemeClr val="dk1"/>
          </a:fillRef>
          <a:effectRef idx="1">
            <a:schemeClr val="dk1"/>
          </a:effectRef>
          <a:fontRef idx="minor">
            <a:schemeClr val="tx1"/>
          </a:fontRef>
        </p:style>
      </p:cxnSp>
      <p:cxnSp>
        <p:nvCxnSpPr>
          <p:cNvPr id="19" name="Connecteur droit 18"/>
          <p:cNvCxnSpPr/>
          <p:nvPr/>
        </p:nvCxnSpPr>
        <p:spPr>
          <a:xfrm>
            <a:off x="2681125" y="4604757"/>
            <a:ext cx="144016" cy="144016"/>
          </a:xfrm>
          <a:prstGeom prst="line">
            <a:avLst/>
          </a:prstGeom>
        </p:spPr>
        <p:style>
          <a:lnRef idx="2">
            <a:schemeClr val="dk1"/>
          </a:lnRef>
          <a:fillRef idx="0">
            <a:schemeClr val="dk1"/>
          </a:fillRef>
          <a:effectRef idx="1">
            <a:schemeClr val="dk1"/>
          </a:effectRef>
          <a:fontRef idx="minor">
            <a:schemeClr val="tx1"/>
          </a:fontRef>
        </p:style>
      </p:cxnSp>
      <p:cxnSp>
        <p:nvCxnSpPr>
          <p:cNvPr id="22" name="Connecteur droit 21"/>
          <p:cNvCxnSpPr/>
          <p:nvPr/>
        </p:nvCxnSpPr>
        <p:spPr>
          <a:xfrm>
            <a:off x="539552" y="3068960"/>
            <a:ext cx="242257" cy="143981"/>
          </a:xfrm>
          <a:prstGeom prst="line">
            <a:avLst/>
          </a:prstGeom>
        </p:spPr>
        <p:style>
          <a:lnRef idx="2">
            <a:schemeClr val="dk1"/>
          </a:lnRef>
          <a:fillRef idx="0">
            <a:schemeClr val="dk1"/>
          </a:fillRef>
          <a:effectRef idx="1">
            <a:schemeClr val="dk1"/>
          </a:effectRef>
          <a:fontRef idx="minor">
            <a:schemeClr val="tx1"/>
          </a:fontRef>
        </p:style>
      </p:cxnSp>
      <p:cxnSp>
        <p:nvCxnSpPr>
          <p:cNvPr id="33" name="Connecteur droit 32"/>
          <p:cNvCxnSpPr/>
          <p:nvPr/>
        </p:nvCxnSpPr>
        <p:spPr>
          <a:xfrm flipV="1">
            <a:off x="3001211" y="2924946"/>
            <a:ext cx="202637" cy="144048"/>
          </a:xfrm>
          <a:prstGeom prst="line">
            <a:avLst/>
          </a:prstGeom>
        </p:spPr>
        <p:style>
          <a:lnRef idx="2">
            <a:schemeClr val="dk1"/>
          </a:lnRef>
          <a:fillRef idx="0">
            <a:schemeClr val="dk1"/>
          </a:fillRef>
          <a:effectRef idx="1">
            <a:schemeClr val="dk1"/>
          </a:effectRef>
          <a:fontRef idx="minor">
            <a:schemeClr val="tx1"/>
          </a:fontRef>
        </p:style>
      </p:cxnSp>
      <p:cxnSp>
        <p:nvCxnSpPr>
          <p:cNvPr id="43" name="Connecteur droit avec flèche 42"/>
          <p:cNvCxnSpPr/>
          <p:nvPr/>
        </p:nvCxnSpPr>
        <p:spPr>
          <a:xfrm flipV="1">
            <a:off x="1943708" y="2492964"/>
            <a:ext cx="612068" cy="115206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7" name="Arc plein 46"/>
          <p:cNvSpPr/>
          <p:nvPr/>
        </p:nvSpPr>
        <p:spPr>
          <a:xfrm rot="6057349">
            <a:off x="1774540" y="3068960"/>
            <a:ext cx="2282552" cy="1562472"/>
          </a:xfrm>
          <a:prstGeom prst="blockArc">
            <a:avLst>
              <a:gd name="adj1" fmla="val 12412628"/>
              <a:gd name="adj2" fmla="val 20232855"/>
              <a:gd name="adj3" fmla="val 1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mc:AlternateContent xmlns:mc="http://schemas.openxmlformats.org/markup-compatibility/2006" xmlns:a14="http://schemas.microsoft.com/office/drawing/2010/main">
        <mc:Choice Requires="a14">
          <p:sp>
            <p:nvSpPr>
              <p:cNvPr id="48" name="ZoneTexte 47"/>
              <p:cNvSpPr txBox="1"/>
              <p:nvPr/>
            </p:nvSpPr>
            <p:spPr>
              <a:xfrm>
                <a:off x="3001211" y="4438853"/>
                <a:ext cx="4748500" cy="73693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CH" b="0" i="1" smtClean="0">
                          <a:latin typeface="Cambria Math"/>
                          <a:ea typeface="Cambria Math"/>
                        </a:rPr>
                        <m:t>𝐸𝑎𝑐h</m:t>
                      </m:r>
                      <m:r>
                        <a:rPr lang="fr-CH" b="0" i="1" smtClean="0">
                          <a:latin typeface="Cambria Math"/>
                          <a:ea typeface="Cambria Math"/>
                        </a:rPr>
                        <m:t> </m:t>
                      </m:r>
                      <m:r>
                        <a:rPr lang="fr-CH" b="0" i="1" smtClean="0">
                          <a:latin typeface="Cambria Math"/>
                          <a:ea typeface="Cambria Math"/>
                        </a:rPr>
                        <m:t>𝑏𝑢𝑟𝑠𝑡</m:t>
                      </m:r>
                      <m:r>
                        <a:rPr lang="fr-CH" b="0" i="1" smtClean="0">
                          <a:latin typeface="Cambria Math"/>
                          <a:ea typeface="Cambria Math"/>
                        </a:rPr>
                        <m:t> </m:t>
                      </m:r>
                      <m:r>
                        <a:rPr lang="fr-CH" b="0" i="1" smtClean="0">
                          <a:latin typeface="Cambria Math"/>
                          <a:ea typeface="Cambria Math"/>
                        </a:rPr>
                        <m:t>𝑜𝑓</m:t>
                      </m:r>
                      <m:r>
                        <a:rPr lang="fr-CH" b="0" i="1" smtClean="0">
                          <a:latin typeface="Cambria Math"/>
                          <a:ea typeface="Cambria Math"/>
                        </a:rPr>
                        <m:t> 63 </m:t>
                      </m:r>
                      <m:r>
                        <a:rPr lang="fr-CH" b="0" i="1" smtClean="0">
                          <a:latin typeface="Cambria Math"/>
                          <a:ea typeface="Cambria Math"/>
                        </a:rPr>
                        <m:t>𝑚𝑠</m:t>
                      </m:r>
                      <m:r>
                        <a:rPr lang="fr-CH" b="0" i="1" smtClean="0">
                          <a:latin typeface="Cambria Math"/>
                          <a:ea typeface="Cambria Math"/>
                        </a:rPr>
                        <m:t> </m:t>
                      </m:r>
                      <m:r>
                        <a:rPr lang="fr-CH" b="0" i="1" smtClean="0">
                          <a:latin typeface="Cambria Math"/>
                          <a:ea typeface="Cambria Math"/>
                        </a:rPr>
                        <m:t>𝑖𝑠</m:t>
                      </m:r>
                      <m:r>
                        <a:rPr lang="fr-CH" b="0" i="1" smtClean="0">
                          <a:latin typeface="Cambria Math"/>
                          <a:ea typeface="Cambria Math"/>
                        </a:rPr>
                        <m:t> </m:t>
                      </m:r>
                      <m:r>
                        <a:rPr lang="fr-CH" b="0" i="1" smtClean="0">
                          <a:latin typeface="Cambria Math"/>
                          <a:ea typeface="Cambria Math"/>
                        </a:rPr>
                        <m:t>𝑠𝑝𝑟𝑒𝑎𝑑</m:t>
                      </m:r>
                      <m:r>
                        <a:rPr lang="fr-CH" b="0" i="1" smtClean="0">
                          <a:latin typeface="Cambria Math"/>
                          <a:ea typeface="Cambria Math"/>
                        </a:rPr>
                        <m:t> </m:t>
                      </m:r>
                      <m:r>
                        <a:rPr lang="fr-CH" b="0" i="1" smtClean="0">
                          <a:latin typeface="Cambria Math"/>
                          <a:ea typeface="Cambria Math"/>
                        </a:rPr>
                        <m:t>𝑜𝑣𝑒𝑟</m:t>
                      </m:r>
                    </m:oMath>
                  </m:oMathPara>
                </a14:m>
                <a:endParaRPr lang="fr-CH" b="0" i="1" dirty="0" smtClean="0">
                  <a:latin typeface="Cambria Math"/>
                  <a:ea typeface="Cambria Math"/>
                </a:endParaRPr>
              </a:p>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fr-CH" b="0" i="1" smtClean="0">
                          <a:latin typeface="Cambria Math"/>
                          <a:ea typeface="Cambria Math"/>
                        </a:rPr>
                        <m:t>𝑠</m:t>
                      </m:r>
                      <m:r>
                        <a:rPr lang="fr-CH" b="0" i="1" smtClean="0">
                          <a:latin typeface="Cambria Math"/>
                          <a:ea typeface="Cambria Math"/>
                        </a:rPr>
                        <m:t>=31.4 </m:t>
                      </m:r>
                      <m:r>
                        <a:rPr lang="fr-CH" b="0" i="1" smtClean="0">
                          <a:latin typeface="Cambria Math"/>
                          <a:ea typeface="Cambria Math"/>
                        </a:rPr>
                        <m:t>𝑐𝑚</m:t>
                      </m:r>
                      <m:r>
                        <a:rPr lang="fr-CH" b="0" i="1" smtClean="0">
                          <a:latin typeface="Cambria Math"/>
                          <a:ea typeface="Cambria Math"/>
                        </a:rPr>
                        <m:t>=</m:t>
                      </m:r>
                      <m:f>
                        <m:fPr>
                          <m:type m:val="skw"/>
                          <m:ctrlPr>
                            <a:rPr lang="fr-CH" b="0" i="1" smtClean="0">
                              <a:latin typeface="Cambria Math" panose="02040503050406030204" pitchFamily="18" charset="0"/>
                              <a:ea typeface="Cambria Math"/>
                            </a:rPr>
                          </m:ctrlPr>
                        </m:fPr>
                        <m:num>
                          <m:r>
                            <a:rPr lang="fr-CH" b="0" i="1" smtClean="0">
                              <a:latin typeface="Cambria Math"/>
                              <a:ea typeface="Cambria Math"/>
                            </a:rPr>
                            <m:t>1</m:t>
                          </m:r>
                        </m:num>
                        <m:den>
                          <m:r>
                            <a:rPr lang="fr-CH" b="0" i="1" smtClean="0">
                              <a:latin typeface="Cambria Math"/>
                              <a:ea typeface="Cambria Math"/>
                            </a:rPr>
                            <m:t>5  </m:t>
                          </m:r>
                        </m:den>
                      </m:f>
                      <m:r>
                        <a:rPr lang="fr-CH" b="0" i="1" smtClean="0">
                          <a:latin typeface="Cambria Math"/>
                          <a:ea typeface="Cambria Math"/>
                        </a:rPr>
                        <m:t>𝑜𝑓</m:t>
                      </m:r>
                      <m:r>
                        <a:rPr lang="fr-CH" b="0" i="1" smtClean="0">
                          <a:latin typeface="Cambria Math"/>
                          <a:ea typeface="Cambria Math"/>
                        </a:rPr>
                        <m:t> </m:t>
                      </m:r>
                      <m:r>
                        <a:rPr lang="fr-CH" b="0" i="1" smtClean="0">
                          <a:latin typeface="Cambria Math"/>
                          <a:ea typeface="Cambria Math"/>
                        </a:rPr>
                        <m:t>𝑡h𝑒</m:t>
                      </m:r>
                      <m:r>
                        <a:rPr lang="fr-CH" b="0" i="1" smtClean="0">
                          <a:latin typeface="Cambria Math"/>
                          <a:ea typeface="Cambria Math"/>
                        </a:rPr>
                        <m:t> </m:t>
                      </m:r>
                      <m:r>
                        <a:rPr lang="fr-CH" b="0" i="1" smtClean="0">
                          <a:latin typeface="Cambria Math"/>
                          <a:ea typeface="Cambria Math"/>
                        </a:rPr>
                        <m:t>𝑐𝑖𝑟𝑐𝑢𝑚𝑓𝑒𝑟𝑒𝑛𝑐𝑒</m:t>
                      </m:r>
                      <m:r>
                        <a:rPr lang="fr-CH" b="0" i="1" smtClean="0">
                          <a:latin typeface="Cambria Math"/>
                          <a:ea typeface="Cambria Math"/>
                        </a:rPr>
                        <m:t>.</m:t>
                      </m:r>
                    </m:oMath>
                  </m:oMathPara>
                </a14:m>
                <a:endParaRPr lang="en-GB" dirty="0"/>
              </a:p>
            </p:txBody>
          </p:sp>
        </mc:Choice>
        <mc:Fallback xmlns="">
          <p:sp>
            <p:nvSpPr>
              <p:cNvPr id="48" name="ZoneTexte 47"/>
              <p:cNvSpPr txBox="1">
                <a:spLocks noRot="1" noChangeAspect="1" noMove="1" noResize="1" noEditPoints="1" noAdjustHandles="1" noChangeArrowheads="1" noChangeShapeType="1" noTextEdit="1"/>
              </p:cNvSpPr>
              <p:nvPr/>
            </p:nvSpPr>
            <p:spPr>
              <a:xfrm>
                <a:off x="3001211" y="4438853"/>
                <a:ext cx="4748500" cy="736933"/>
              </a:xfrm>
              <a:prstGeom prst="rect">
                <a:avLst/>
              </a:prstGeom>
              <a:blipFill rotWithShape="1">
                <a:blip r:embed="rId2"/>
                <a:stretch>
                  <a:fillRect t="-36364" b="-113223"/>
                </a:stretch>
              </a:blipFill>
            </p:spPr>
            <p:txBody>
              <a:bodyPr/>
              <a:lstStyle/>
              <a:p>
                <a:r>
                  <a:rPr lang="en-GB">
                    <a:noFill/>
                  </a:rPr>
                  <a:t> </a:t>
                </a:r>
              </a:p>
            </p:txBody>
          </p:sp>
        </mc:Fallback>
      </mc:AlternateContent>
      <p:sp>
        <p:nvSpPr>
          <p:cNvPr id="49" name="ZoneTexte 48"/>
          <p:cNvSpPr txBox="1"/>
          <p:nvPr/>
        </p:nvSpPr>
        <p:spPr>
          <a:xfrm>
            <a:off x="2134056" y="3141890"/>
            <a:ext cx="994183" cy="369332"/>
          </a:xfrm>
          <a:prstGeom prst="rect">
            <a:avLst/>
          </a:prstGeom>
          <a:noFill/>
        </p:spPr>
        <p:txBody>
          <a:bodyPr wrap="none" rtlCol="0">
            <a:spAutoFit/>
          </a:bodyPr>
          <a:lstStyle/>
          <a:p>
            <a:r>
              <a:rPr lang="fr-CH" dirty="0" smtClean="0"/>
              <a:t>R=25 cm</a:t>
            </a:r>
            <a:endParaRPr lang="en-GB" dirty="0"/>
          </a:p>
        </p:txBody>
      </p:sp>
      <p:sp>
        <p:nvSpPr>
          <p:cNvPr id="50" name="ZoneTexte 49"/>
          <p:cNvSpPr txBox="1"/>
          <p:nvPr/>
        </p:nvSpPr>
        <p:spPr>
          <a:xfrm>
            <a:off x="1045331" y="2385182"/>
            <a:ext cx="301686" cy="369332"/>
          </a:xfrm>
          <a:prstGeom prst="rect">
            <a:avLst/>
          </a:prstGeom>
          <a:noFill/>
        </p:spPr>
        <p:txBody>
          <a:bodyPr wrap="none" rtlCol="0">
            <a:spAutoFit/>
          </a:bodyPr>
          <a:lstStyle/>
          <a:p>
            <a:r>
              <a:rPr lang="fr-CH" dirty="0" smtClean="0"/>
              <a:t>1</a:t>
            </a:r>
            <a:endParaRPr lang="en-GB" dirty="0"/>
          </a:p>
        </p:txBody>
      </p:sp>
      <p:sp>
        <p:nvSpPr>
          <p:cNvPr id="51" name="ZoneTexte 50"/>
          <p:cNvSpPr txBox="1"/>
          <p:nvPr/>
        </p:nvSpPr>
        <p:spPr>
          <a:xfrm>
            <a:off x="2580995" y="2407773"/>
            <a:ext cx="301686" cy="369332"/>
          </a:xfrm>
          <a:prstGeom prst="rect">
            <a:avLst/>
          </a:prstGeom>
          <a:noFill/>
        </p:spPr>
        <p:txBody>
          <a:bodyPr wrap="none" rtlCol="0">
            <a:spAutoFit/>
          </a:bodyPr>
          <a:lstStyle/>
          <a:p>
            <a:r>
              <a:rPr lang="fr-CH" dirty="0" smtClean="0"/>
              <a:t>2</a:t>
            </a:r>
            <a:endParaRPr lang="en-GB" dirty="0"/>
          </a:p>
        </p:txBody>
      </p:sp>
      <p:sp>
        <p:nvSpPr>
          <p:cNvPr id="52" name="ZoneTexte 51"/>
          <p:cNvSpPr txBox="1"/>
          <p:nvPr/>
        </p:nvSpPr>
        <p:spPr>
          <a:xfrm>
            <a:off x="3127423" y="3678062"/>
            <a:ext cx="301686" cy="369332"/>
          </a:xfrm>
          <a:prstGeom prst="rect">
            <a:avLst/>
          </a:prstGeom>
          <a:noFill/>
        </p:spPr>
        <p:txBody>
          <a:bodyPr wrap="none" rtlCol="0">
            <a:spAutoFit/>
          </a:bodyPr>
          <a:lstStyle/>
          <a:p>
            <a:r>
              <a:rPr lang="fr-CH" dirty="0" smtClean="0"/>
              <a:t>3</a:t>
            </a:r>
            <a:endParaRPr lang="en-GB" dirty="0"/>
          </a:p>
        </p:txBody>
      </p:sp>
      <p:sp>
        <p:nvSpPr>
          <p:cNvPr id="53" name="ZoneTexte 52"/>
          <p:cNvSpPr txBox="1"/>
          <p:nvPr/>
        </p:nvSpPr>
        <p:spPr>
          <a:xfrm>
            <a:off x="1781074" y="4748773"/>
            <a:ext cx="301686" cy="369332"/>
          </a:xfrm>
          <a:prstGeom prst="rect">
            <a:avLst/>
          </a:prstGeom>
          <a:noFill/>
        </p:spPr>
        <p:txBody>
          <a:bodyPr wrap="none" rtlCol="0">
            <a:spAutoFit/>
          </a:bodyPr>
          <a:lstStyle/>
          <a:p>
            <a:r>
              <a:rPr lang="fr-CH" dirty="0" smtClean="0"/>
              <a:t>4</a:t>
            </a:r>
            <a:endParaRPr lang="en-GB" dirty="0"/>
          </a:p>
        </p:txBody>
      </p:sp>
      <p:sp>
        <p:nvSpPr>
          <p:cNvPr id="54" name="ZoneTexte 53"/>
          <p:cNvSpPr txBox="1"/>
          <p:nvPr/>
        </p:nvSpPr>
        <p:spPr>
          <a:xfrm>
            <a:off x="456759" y="3673305"/>
            <a:ext cx="301686" cy="369332"/>
          </a:xfrm>
          <a:prstGeom prst="rect">
            <a:avLst/>
          </a:prstGeom>
          <a:noFill/>
        </p:spPr>
        <p:txBody>
          <a:bodyPr wrap="none" rtlCol="0">
            <a:spAutoFit/>
          </a:bodyPr>
          <a:lstStyle/>
          <a:p>
            <a:r>
              <a:rPr lang="fr-CH" dirty="0" smtClean="0"/>
              <a:t>5</a:t>
            </a:r>
            <a:endParaRPr lang="en-GB" dirty="0"/>
          </a:p>
        </p:txBody>
      </p:sp>
      <mc:AlternateContent xmlns:mc="http://schemas.openxmlformats.org/markup-compatibility/2006" xmlns:a14="http://schemas.microsoft.com/office/drawing/2010/main">
        <mc:Choice Requires="a14">
          <p:sp>
            <p:nvSpPr>
              <p:cNvPr id="55" name="ZoneTexte 54"/>
              <p:cNvSpPr txBox="1"/>
              <p:nvPr/>
            </p:nvSpPr>
            <p:spPr>
              <a:xfrm>
                <a:off x="4139952" y="1615110"/>
                <a:ext cx="3315588" cy="830997"/>
              </a:xfrm>
              <a:prstGeom prst="rect">
                <a:avLst/>
              </a:prstGeom>
              <a:noFill/>
            </p:spPr>
            <p:txBody>
              <a:bodyPr wrap="none" rtlCol="0">
                <a:spAutoFit/>
              </a:bodyPr>
              <a:lstStyle/>
              <a:p>
                <a14:m>
                  <m:oMath xmlns:m="http://schemas.openxmlformats.org/officeDocument/2006/math">
                    <m:r>
                      <a:rPr lang="en-GB" sz="2400" b="0" i="1" smtClean="0">
                        <a:latin typeface="Cambria Math"/>
                        <a:ea typeface="Cambria Math"/>
                      </a:rPr>
                      <m:t>𝑣</m:t>
                    </m:r>
                    <m:r>
                      <a:rPr lang="fr-CH" sz="2400" b="0" i="1" smtClean="0">
                        <a:latin typeface="Cambria Math"/>
                        <a:ea typeface="Cambria Math"/>
                      </a:rPr>
                      <m:t>~4−5 </m:t>
                    </m:r>
                    <m:r>
                      <a:rPr lang="fr-CH" sz="2400" b="0" i="1" smtClean="0">
                        <a:latin typeface="Cambria Math"/>
                        <a:ea typeface="Cambria Math"/>
                      </a:rPr>
                      <m:t>𝑚</m:t>
                    </m:r>
                    <m:r>
                      <a:rPr lang="fr-CH" sz="2400" b="0" i="1" smtClean="0">
                        <a:latin typeface="Cambria Math"/>
                        <a:ea typeface="Cambria Math"/>
                      </a:rPr>
                      <m:t>/</m:t>
                    </m:r>
                    <m:r>
                      <a:rPr lang="fr-CH" sz="2400" b="0" i="1" smtClean="0">
                        <a:latin typeface="Cambria Math"/>
                        <a:ea typeface="Cambria Math"/>
                      </a:rPr>
                      <m:t>𝑠</m:t>
                    </m:r>
                  </m:oMath>
                </a14:m>
                <a:r>
                  <a:rPr lang="en-GB" sz="2400" dirty="0" smtClean="0"/>
                  <a:t> is required</a:t>
                </a:r>
              </a:p>
              <a:p>
                <a:endParaRPr lang="en-GB" sz="2400" dirty="0"/>
              </a:p>
            </p:txBody>
          </p:sp>
        </mc:Choice>
        <mc:Fallback xmlns="">
          <p:sp>
            <p:nvSpPr>
              <p:cNvPr id="55" name="ZoneTexte 54"/>
              <p:cNvSpPr txBox="1">
                <a:spLocks noRot="1" noChangeAspect="1" noMove="1" noResize="1" noEditPoints="1" noAdjustHandles="1" noChangeArrowheads="1" noChangeShapeType="1" noTextEdit="1"/>
              </p:cNvSpPr>
              <p:nvPr/>
            </p:nvSpPr>
            <p:spPr>
              <a:xfrm>
                <a:off x="4139952" y="1615110"/>
                <a:ext cx="3315588" cy="830997"/>
              </a:xfrm>
              <a:prstGeom prst="rect">
                <a:avLst/>
              </a:prstGeom>
              <a:blipFill rotWithShape="1">
                <a:blip r:embed="rId3"/>
                <a:stretch>
                  <a:fillRect t="-5882" r="-12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ZoneTexte 55"/>
              <p:cNvSpPr txBox="1"/>
              <p:nvPr/>
            </p:nvSpPr>
            <p:spPr>
              <a:xfrm>
                <a:off x="4283968" y="2317945"/>
                <a:ext cx="3782514" cy="1754326"/>
              </a:xfrm>
              <a:prstGeom prst="rect">
                <a:avLst/>
              </a:prstGeom>
              <a:noFill/>
            </p:spPr>
            <p:txBody>
              <a:bodyPr wrap="square" rtlCol="0">
                <a:spAutoFit/>
              </a:bodyPr>
              <a:lstStyle/>
              <a:p>
                <a:r>
                  <a:rPr lang="fr-CH" dirty="0" err="1" smtClean="0"/>
                  <a:t>Avoid</a:t>
                </a:r>
                <a:r>
                  <a:rPr lang="fr-CH" dirty="0" smtClean="0"/>
                  <a:t> </a:t>
                </a:r>
                <a:r>
                  <a:rPr lang="fr-CH" dirty="0" err="1" smtClean="0"/>
                  <a:t>that</a:t>
                </a:r>
                <a:r>
                  <a:rPr lang="fr-CH" dirty="0" smtClean="0"/>
                  <a:t> rotation </a:t>
                </a:r>
                <a:r>
                  <a:rPr lang="fr-CH" dirty="0" err="1" smtClean="0"/>
                  <a:t>frequency</a:t>
                </a:r>
                <a:r>
                  <a:rPr lang="fr-CH" dirty="0" smtClean="0"/>
                  <a:t> </a:t>
                </a:r>
                <a:r>
                  <a:rPr lang="fr-CH" dirty="0" err="1" smtClean="0"/>
                  <a:t>is</a:t>
                </a:r>
                <a:r>
                  <a:rPr lang="fr-CH" dirty="0" smtClean="0"/>
                  <a:t> in phase </a:t>
                </a:r>
                <a:r>
                  <a:rPr lang="fr-CH" dirty="0" err="1" smtClean="0"/>
                  <a:t>with</a:t>
                </a:r>
                <a:r>
                  <a:rPr lang="fr-CH" dirty="0" smtClean="0"/>
                  <a:t> </a:t>
                </a:r>
                <a:r>
                  <a:rPr lang="fr-CH" dirty="0" err="1" smtClean="0"/>
                  <a:t>beam</a:t>
                </a:r>
                <a:r>
                  <a:rPr lang="fr-CH" dirty="0" smtClean="0"/>
                  <a:t> </a:t>
                </a:r>
                <a:r>
                  <a:rPr lang="fr-CH" dirty="0" err="1" smtClean="0"/>
                  <a:t>frequency</a:t>
                </a:r>
                <a:r>
                  <a:rPr lang="fr-CH" dirty="0" smtClean="0"/>
                  <a:t>.</a:t>
                </a:r>
              </a:p>
              <a:p>
                <a:r>
                  <a:rPr lang="fr-CH" dirty="0" err="1" smtClean="0"/>
                  <a:t>With</a:t>
                </a:r>
                <a:r>
                  <a:rPr lang="fr-CH" dirty="0" smtClean="0"/>
                  <a:t> </a:t>
                </a:r>
                <a14:m>
                  <m:oMath xmlns:m="http://schemas.openxmlformats.org/officeDocument/2006/math">
                    <m:r>
                      <a:rPr lang="fr-CH" b="0" i="1" smtClean="0">
                        <a:latin typeface="Cambria Math"/>
                      </a:rPr>
                      <m:t>𝑣</m:t>
                    </m:r>
                    <m:r>
                      <a:rPr lang="fr-CH" b="0" i="1" smtClean="0">
                        <a:latin typeface="Cambria Math"/>
                        <a:ea typeface="Cambria Math"/>
                      </a:rPr>
                      <m:t>=!4.7 </m:t>
                    </m:r>
                    <m:r>
                      <a:rPr lang="fr-CH" b="0" i="1" smtClean="0">
                        <a:latin typeface="Cambria Math"/>
                        <a:ea typeface="Cambria Math"/>
                      </a:rPr>
                      <m:t>𝑚</m:t>
                    </m:r>
                    <m:r>
                      <a:rPr lang="fr-CH" b="0" i="1" smtClean="0">
                        <a:latin typeface="Cambria Math"/>
                        <a:ea typeface="Cambria Math"/>
                      </a:rPr>
                      <m:t>/</m:t>
                    </m:r>
                    <m:r>
                      <a:rPr lang="fr-CH" b="0" i="1" smtClean="0">
                        <a:latin typeface="Cambria Math"/>
                        <a:ea typeface="Cambria Math"/>
                      </a:rPr>
                      <m:t>𝑠</m:t>
                    </m:r>
                  </m:oMath>
                </a14:m>
                <a:r>
                  <a:rPr lang="en-GB" dirty="0" smtClean="0"/>
                  <a:t>, the five equal</a:t>
                </a:r>
              </a:p>
              <a:p>
                <a:r>
                  <a:rPr lang="en-GB" dirty="0" smtClean="0"/>
                  <a:t> sectors </a:t>
                </a:r>
                <a:r>
                  <a:rPr lang="el-GR" dirty="0" smtClean="0"/>
                  <a:t>Δ</a:t>
                </a:r>
                <a:r>
                  <a:rPr lang="fr-CH" dirty="0" smtClean="0"/>
                  <a:t>s are hit in </a:t>
                </a:r>
                <a:r>
                  <a:rPr lang="fr-CH" dirty="0" err="1" smtClean="0"/>
                  <a:t>sequence</a:t>
                </a:r>
                <a:r>
                  <a:rPr lang="fr-CH" dirty="0" smtClean="0"/>
                  <a:t>: 1,3,5,2,4,1,3,….                                  </a:t>
                </a:r>
                <a:r>
                  <a:rPr lang="fr-CH" dirty="0" err="1" smtClean="0"/>
                  <a:t>Each</a:t>
                </a:r>
                <a:r>
                  <a:rPr lang="fr-CH" dirty="0" smtClean="0"/>
                  <a:t> </a:t>
                </a:r>
                <a:r>
                  <a:rPr lang="fr-CH" dirty="0" err="1" smtClean="0"/>
                  <a:t>sector</a:t>
                </a:r>
                <a:r>
                  <a:rPr lang="fr-CH" dirty="0" smtClean="0"/>
                  <a:t> </a:t>
                </a:r>
                <a:r>
                  <a:rPr lang="fr-CH" dirty="0" err="1" smtClean="0"/>
                  <a:t>is</a:t>
                </a:r>
                <a:r>
                  <a:rPr lang="fr-CH" dirty="0" smtClean="0"/>
                  <a:t> hit once per second.</a:t>
                </a:r>
                <a:endParaRPr lang="en-GB" dirty="0"/>
              </a:p>
            </p:txBody>
          </p:sp>
        </mc:Choice>
        <mc:Fallback xmlns="">
          <p:sp>
            <p:nvSpPr>
              <p:cNvPr id="56" name="ZoneTexte 55"/>
              <p:cNvSpPr txBox="1">
                <a:spLocks noRot="1" noChangeAspect="1" noMove="1" noResize="1" noEditPoints="1" noAdjustHandles="1" noChangeArrowheads="1" noChangeShapeType="1" noTextEdit="1"/>
              </p:cNvSpPr>
              <p:nvPr/>
            </p:nvSpPr>
            <p:spPr>
              <a:xfrm>
                <a:off x="4283968" y="2317945"/>
                <a:ext cx="3782514" cy="1754326"/>
              </a:xfrm>
              <a:prstGeom prst="rect">
                <a:avLst/>
              </a:prstGeom>
              <a:blipFill rotWithShape="1">
                <a:blip r:embed="rId4"/>
                <a:stretch>
                  <a:fillRect l="-1452" t="-1736" b="-4514"/>
                </a:stretch>
              </a:blipFill>
            </p:spPr>
            <p:txBody>
              <a:bodyPr/>
              <a:lstStyle/>
              <a:p>
                <a:r>
                  <a:rPr lang="en-GB">
                    <a:noFill/>
                  </a:rPr>
                  <a:t> </a:t>
                </a:r>
              </a:p>
            </p:txBody>
          </p:sp>
        </mc:Fallback>
      </mc:AlternateContent>
      <p:sp>
        <p:nvSpPr>
          <p:cNvPr id="57" name="ZoneTexte 56"/>
          <p:cNvSpPr txBox="1"/>
          <p:nvPr/>
        </p:nvSpPr>
        <p:spPr>
          <a:xfrm>
            <a:off x="-2196752" y="4581130"/>
            <a:ext cx="184731" cy="461665"/>
          </a:xfrm>
          <a:prstGeom prst="rect">
            <a:avLst/>
          </a:prstGeom>
          <a:noFill/>
        </p:spPr>
        <p:txBody>
          <a:bodyPr wrap="none" rtlCol="0">
            <a:spAutoFit/>
          </a:bodyPr>
          <a:lstStyle/>
          <a:p>
            <a:endParaRPr lang="en-GB" sz="2400" dirty="0"/>
          </a:p>
        </p:txBody>
      </p:sp>
      <p:cxnSp>
        <p:nvCxnSpPr>
          <p:cNvPr id="9" name="Connecteur droit avec flèche 8"/>
          <p:cNvCxnSpPr>
            <a:stCxn id="47" idx="0"/>
          </p:cNvCxnSpPr>
          <p:nvPr/>
        </p:nvCxnSpPr>
        <p:spPr>
          <a:xfrm flipH="1" flipV="1">
            <a:off x="3454076" y="2886659"/>
            <a:ext cx="83663" cy="1627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Connecteur droit avec flèche 20"/>
          <p:cNvCxnSpPr>
            <a:stCxn id="47" idx="1"/>
          </p:cNvCxnSpPr>
          <p:nvPr/>
        </p:nvCxnSpPr>
        <p:spPr>
          <a:xfrm flipH="1">
            <a:off x="3001211" y="4868900"/>
            <a:ext cx="127979" cy="969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 name="ZoneTexte 1"/>
              <p:cNvSpPr txBox="1"/>
              <p:nvPr/>
            </p:nvSpPr>
            <p:spPr>
              <a:xfrm>
                <a:off x="630561" y="5373216"/>
                <a:ext cx="6317298" cy="1477328"/>
              </a:xfrm>
              <a:prstGeom prst="rect">
                <a:avLst/>
              </a:prstGeom>
              <a:noFill/>
            </p:spPr>
            <p:txBody>
              <a:bodyPr wrap="square" rtlCol="0">
                <a:spAutoFit/>
              </a:bodyPr>
              <a:lstStyle/>
              <a:p>
                <a:r>
                  <a:rPr lang="fr-CH" dirty="0" smtClean="0"/>
                  <a:t>The </a:t>
                </a:r>
                <a:r>
                  <a:rPr lang="fr-CH" dirty="0" err="1" smtClean="0"/>
                  <a:t>average</a:t>
                </a:r>
                <a:r>
                  <a:rPr lang="fr-CH" dirty="0" smtClean="0"/>
                  <a:t> </a:t>
                </a:r>
                <a:r>
                  <a:rPr lang="fr-CH" dirty="0" err="1" smtClean="0"/>
                  <a:t>steady</a:t>
                </a:r>
                <a:r>
                  <a:rPr lang="fr-CH" dirty="0" smtClean="0"/>
                  <a:t> state </a:t>
                </a:r>
                <a:r>
                  <a:rPr lang="fr-CH" dirty="0" err="1" smtClean="0"/>
                  <a:t>target</a:t>
                </a:r>
                <a:r>
                  <a:rPr lang="fr-CH" dirty="0" smtClean="0"/>
                  <a:t> </a:t>
                </a:r>
                <a:r>
                  <a:rPr lang="fr-CH" dirty="0" err="1" smtClean="0"/>
                  <a:t>temperature</a:t>
                </a:r>
                <a:r>
                  <a:rPr lang="fr-CH" dirty="0" smtClean="0"/>
                  <a:t> </a:t>
                </a:r>
                <a:r>
                  <a:rPr lang="fr-CH" dirty="0" err="1" smtClean="0"/>
                  <a:t>is</a:t>
                </a:r>
                <a:r>
                  <a:rPr lang="fr-CH" dirty="0" smtClean="0"/>
                  <a:t> </a:t>
                </a:r>
                <a14:m>
                  <m:oMath xmlns:m="http://schemas.openxmlformats.org/officeDocument/2006/math">
                    <m:r>
                      <a:rPr lang="fr-CH" i="1" smtClean="0">
                        <a:latin typeface="Cambria Math"/>
                        <a:ea typeface="Cambria Math"/>
                      </a:rPr>
                      <m:t>≤</m:t>
                    </m:r>
                    <m:r>
                      <a:rPr lang="fr-CH" b="0" i="1" smtClean="0">
                        <a:latin typeface="Cambria Math"/>
                        <a:ea typeface="Cambria Math"/>
                      </a:rPr>
                      <m:t>450  </m:t>
                    </m:r>
                    <m:sSup>
                      <m:sSupPr>
                        <m:ctrlPr>
                          <a:rPr lang="fr-CH" b="0" i="1" smtClean="0">
                            <a:latin typeface="Cambria Math" panose="02040503050406030204" pitchFamily="18" charset="0"/>
                            <a:ea typeface="Cambria Math"/>
                          </a:rPr>
                        </m:ctrlPr>
                      </m:sSupPr>
                      <m:e>
                        <m:r>
                          <a:rPr lang="fr-CH" b="0" i="1" smtClean="0">
                            <a:latin typeface="Cambria Math"/>
                            <a:ea typeface="Cambria Math"/>
                          </a:rPr>
                          <m:t>𝐶</m:t>
                        </m:r>
                      </m:e>
                      <m:sup>
                        <m:r>
                          <a:rPr lang="fr-CH" b="0" i="1" smtClean="0">
                            <a:latin typeface="Cambria Math"/>
                            <a:ea typeface="Cambria Math"/>
                          </a:rPr>
                          <m:t>0</m:t>
                        </m:r>
                      </m:sup>
                    </m:sSup>
                  </m:oMath>
                </a14:m>
                <a:r>
                  <a:rPr lang="en-GB" dirty="0" smtClean="0"/>
                  <a:t> and the temperature spikes are </a:t>
                </a:r>
                <a14:m>
                  <m:oMath xmlns:m="http://schemas.openxmlformats.org/officeDocument/2006/math">
                    <m:r>
                      <a:rPr lang="en-GB" i="1" smtClean="0">
                        <a:latin typeface="Cambria Math"/>
                        <a:ea typeface="Cambria Math"/>
                      </a:rPr>
                      <m:t>≤</m:t>
                    </m:r>
                    <m:r>
                      <a:rPr lang="fr-CH" b="0" i="1" smtClean="0">
                        <a:latin typeface="Cambria Math"/>
                        <a:ea typeface="Cambria Math"/>
                      </a:rPr>
                      <m:t>250</m:t>
                    </m:r>
                  </m:oMath>
                </a14:m>
                <a:r>
                  <a:rPr lang="en-GB" dirty="0" smtClean="0"/>
                  <a:t> K.</a:t>
                </a:r>
              </a:p>
              <a:p>
                <a:r>
                  <a:rPr lang="fr-CH" dirty="0" err="1" smtClean="0"/>
                  <a:t>Scaling</a:t>
                </a:r>
                <a:r>
                  <a:rPr lang="fr-CH" dirty="0" smtClean="0"/>
                  <a:t> </a:t>
                </a:r>
                <a:r>
                  <a:rPr lang="fr-CH" dirty="0" err="1" smtClean="0"/>
                  <a:t>from</a:t>
                </a:r>
                <a:r>
                  <a:rPr lang="fr-CH" dirty="0" smtClean="0"/>
                  <a:t> SLC positron </a:t>
                </a:r>
                <a:r>
                  <a:rPr lang="fr-CH" dirty="0" err="1" smtClean="0"/>
                  <a:t>target</a:t>
                </a:r>
                <a:r>
                  <a:rPr lang="fr-CH" dirty="0" smtClean="0"/>
                  <a:t>, a </a:t>
                </a:r>
                <a:r>
                  <a:rPr lang="fr-CH" dirty="0" err="1" smtClean="0"/>
                  <a:t>sufficient</a:t>
                </a:r>
                <a:r>
                  <a:rPr lang="fr-CH" dirty="0" smtClean="0"/>
                  <a:t> </a:t>
                </a:r>
                <a:r>
                  <a:rPr lang="fr-CH" dirty="0" err="1" smtClean="0"/>
                  <a:t>lifetime</a:t>
                </a:r>
                <a:r>
                  <a:rPr lang="fr-CH" dirty="0" smtClean="0"/>
                  <a:t> for the ILC </a:t>
                </a:r>
                <a:r>
                  <a:rPr lang="fr-CH" dirty="0" err="1" smtClean="0"/>
                  <a:t>target</a:t>
                </a:r>
                <a:r>
                  <a:rPr lang="fr-CH" dirty="0" smtClean="0"/>
                  <a:t> </a:t>
                </a:r>
                <a:r>
                  <a:rPr lang="fr-CH" dirty="0" err="1" smtClean="0"/>
                  <a:t>can</a:t>
                </a:r>
                <a:r>
                  <a:rPr lang="fr-CH" dirty="0" smtClean="0"/>
                  <a:t> </a:t>
                </a:r>
                <a:r>
                  <a:rPr lang="fr-CH" dirty="0" err="1" smtClean="0"/>
                  <a:t>be</a:t>
                </a:r>
                <a:r>
                  <a:rPr lang="fr-CH" dirty="0" smtClean="0"/>
                  <a:t> </a:t>
                </a:r>
                <a:r>
                  <a:rPr lang="fr-CH" dirty="0" err="1" smtClean="0"/>
                  <a:t>expected</a:t>
                </a:r>
                <a:r>
                  <a:rPr lang="fr-CH" dirty="0" smtClean="0"/>
                  <a:t>.</a:t>
                </a:r>
                <a:endParaRPr lang="en-GB" dirty="0" smtClean="0"/>
              </a:p>
              <a:p>
                <a:endParaRPr lang="en-GB" dirty="0"/>
              </a:p>
            </p:txBody>
          </p:sp>
        </mc:Choice>
        <mc:Fallback xmlns="">
          <p:sp>
            <p:nvSpPr>
              <p:cNvPr id="2" name="ZoneTexte 1"/>
              <p:cNvSpPr txBox="1">
                <a:spLocks noRot="1" noChangeAspect="1" noMove="1" noResize="1" noEditPoints="1" noAdjustHandles="1" noChangeArrowheads="1" noChangeShapeType="1" noTextEdit="1"/>
              </p:cNvSpPr>
              <p:nvPr/>
            </p:nvSpPr>
            <p:spPr>
              <a:xfrm>
                <a:off x="630561" y="5373216"/>
                <a:ext cx="6317298" cy="1477328"/>
              </a:xfrm>
              <a:prstGeom prst="rect">
                <a:avLst/>
              </a:prstGeom>
              <a:blipFill rotWithShape="1">
                <a:blip r:embed="rId5"/>
                <a:stretch>
                  <a:fillRect l="-771" t="-2058" r="-1350"/>
                </a:stretch>
              </a:blipFill>
            </p:spPr>
            <p:txBody>
              <a:bodyPr/>
              <a:lstStyle/>
              <a:p>
                <a:r>
                  <a:rPr lang="en-GB">
                    <a:noFill/>
                  </a:rPr>
                  <a:t> </a:t>
                </a:r>
              </a:p>
            </p:txBody>
          </p:sp>
        </mc:Fallback>
      </mc:AlternateContent>
      <p:sp>
        <p:nvSpPr>
          <p:cNvPr id="4" name="ZoneTexte 3"/>
          <p:cNvSpPr txBox="1"/>
          <p:nvPr/>
        </p:nvSpPr>
        <p:spPr>
          <a:xfrm>
            <a:off x="3697576" y="3942483"/>
            <a:ext cx="404278" cy="369332"/>
          </a:xfrm>
          <a:prstGeom prst="rect">
            <a:avLst/>
          </a:prstGeom>
          <a:noFill/>
        </p:spPr>
        <p:txBody>
          <a:bodyPr wrap="none" rtlCol="0">
            <a:spAutoFit/>
          </a:bodyPr>
          <a:lstStyle/>
          <a:p>
            <a:r>
              <a:rPr lang="el-GR" dirty="0" smtClean="0"/>
              <a:t>Δ</a:t>
            </a:r>
            <a:r>
              <a:rPr lang="fr-CH" dirty="0" smtClean="0"/>
              <a:t>s</a:t>
            </a:r>
            <a:endParaRPr lang="en-GB" dirty="0"/>
          </a:p>
        </p:txBody>
      </p:sp>
      <p:sp>
        <p:nvSpPr>
          <p:cNvPr id="7" name="ZoneTexte 6"/>
          <p:cNvSpPr txBox="1"/>
          <p:nvPr/>
        </p:nvSpPr>
        <p:spPr>
          <a:xfrm>
            <a:off x="2462513" y="821903"/>
            <a:ext cx="2943306" cy="461665"/>
          </a:xfrm>
          <a:prstGeom prst="rect">
            <a:avLst/>
          </a:prstGeom>
          <a:noFill/>
        </p:spPr>
        <p:txBody>
          <a:bodyPr wrap="none" rtlCol="0">
            <a:spAutoFit/>
          </a:bodyPr>
          <a:lstStyle/>
          <a:p>
            <a:r>
              <a:rPr lang="fr-CH" sz="2400" dirty="0" smtClean="0"/>
              <a:t>Rotation of the Wheel</a:t>
            </a:r>
            <a:endParaRPr lang="en-GB" sz="2400" dirty="0"/>
          </a:p>
        </p:txBody>
      </p:sp>
      <p:sp>
        <p:nvSpPr>
          <p:cNvPr id="10" name="Étoile à 5 branches 9"/>
          <p:cNvSpPr/>
          <p:nvPr/>
        </p:nvSpPr>
        <p:spPr>
          <a:xfrm>
            <a:off x="1717777" y="2251787"/>
            <a:ext cx="225931" cy="194320"/>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cxnSp>
        <p:nvCxnSpPr>
          <p:cNvPr id="13" name="Connecteur droit 12"/>
          <p:cNvCxnSpPr/>
          <p:nvPr/>
        </p:nvCxnSpPr>
        <p:spPr>
          <a:xfrm flipV="1">
            <a:off x="3322702" y="2816630"/>
            <a:ext cx="185848" cy="115416"/>
          </a:xfrm>
          <a:prstGeom prst="line">
            <a:avLst/>
          </a:prstGeom>
        </p:spPr>
        <p:style>
          <a:lnRef idx="2">
            <a:schemeClr val="dk1"/>
          </a:lnRef>
          <a:fillRef idx="0">
            <a:schemeClr val="dk1"/>
          </a:fillRef>
          <a:effectRef idx="1">
            <a:schemeClr val="dk1"/>
          </a:effectRef>
          <a:fontRef idx="minor">
            <a:schemeClr val="tx1"/>
          </a:fontRef>
        </p:style>
      </p:cxnSp>
      <p:cxnSp>
        <p:nvCxnSpPr>
          <p:cNvPr id="17" name="Connecteur droit 16"/>
          <p:cNvCxnSpPr/>
          <p:nvPr/>
        </p:nvCxnSpPr>
        <p:spPr>
          <a:xfrm>
            <a:off x="2929203" y="4917375"/>
            <a:ext cx="144016" cy="118931"/>
          </a:xfrm>
          <a:prstGeom prst="line">
            <a:avLst/>
          </a:prstGeom>
        </p:spPr>
        <p:style>
          <a:lnRef idx="2">
            <a:schemeClr val="dk1"/>
          </a:lnRef>
          <a:fillRef idx="0">
            <a:schemeClr val="dk1"/>
          </a:fillRef>
          <a:effectRef idx="1">
            <a:schemeClr val="dk1"/>
          </a:effectRef>
          <a:fontRef idx="minor">
            <a:schemeClr val="tx1"/>
          </a:fontRef>
        </p:style>
      </p:cxnSp>
      <p:sp>
        <p:nvSpPr>
          <p:cNvPr id="26" name="Flèche en arc 25"/>
          <p:cNvSpPr/>
          <p:nvPr/>
        </p:nvSpPr>
        <p:spPr>
          <a:xfrm rot="18957959">
            <a:off x="212302" y="2316840"/>
            <a:ext cx="1648190" cy="731606"/>
          </a:xfrm>
          <a:prstGeom prst="circularArrow">
            <a:avLst>
              <a:gd name="adj1" fmla="val 12500"/>
              <a:gd name="adj2" fmla="val 711088"/>
              <a:gd name="adj3" fmla="val 20457681"/>
              <a:gd name="adj4" fmla="val 12754085"/>
              <a:gd name="adj5" fmla="val 125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cxnSp>
        <p:nvCxnSpPr>
          <p:cNvPr id="28" name="Connecteur droit avec flèche 27"/>
          <p:cNvCxnSpPr/>
          <p:nvPr/>
        </p:nvCxnSpPr>
        <p:spPr>
          <a:xfrm flipV="1">
            <a:off x="1408201" y="2063234"/>
            <a:ext cx="121532" cy="5107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2" name="ZoneTexte 31"/>
          <p:cNvSpPr txBox="1"/>
          <p:nvPr/>
        </p:nvSpPr>
        <p:spPr>
          <a:xfrm>
            <a:off x="198336" y="1926872"/>
            <a:ext cx="982898" cy="369332"/>
          </a:xfrm>
          <a:prstGeom prst="rect">
            <a:avLst/>
          </a:prstGeom>
          <a:noFill/>
        </p:spPr>
        <p:txBody>
          <a:bodyPr wrap="none" rtlCol="0">
            <a:spAutoFit/>
          </a:bodyPr>
          <a:lstStyle/>
          <a:p>
            <a:r>
              <a:rPr lang="fr-CH" dirty="0" smtClean="0"/>
              <a:t>Rotation</a:t>
            </a:r>
            <a:endParaRPr lang="en-GB" dirty="0"/>
          </a:p>
        </p:txBody>
      </p:sp>
      <p:cxnSp>
        <p:nvCxnSpPr>
          <p:cNvPr id="36" name="Connecteur droit avec flèche 35"/>
          <p:cNvCxnSpPr>
            <a:stCxn id="39" idx="1"/>
          </p:cNvCxnSpPr>
          <p:nvPr/>
        </p:nvCxnSpPr>
        <p:spPr>
          <a:xfrm flipH="1">
            <a:off x="1883126" y="1891142"/>
            <a:ext cx="497107" cy="36216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9" name="ZoneTexte 38"/>
          <p:cNvSpPr txBox="1"/>
          <p:nvPr/>
        </p:nvSpPr>
        <p:spPr>
          <a:xfrm>
            <a:off x="2380233" y="1706476"/>
            <a:ext cx="1422184" cy="369332"/>
          </a:xfrm>
          <a:prstGeom prst="rect">
            <a:avLst/>
          </a:prstGeom>
          <a:noFill/>
        </p:spPr>
        <p:txBody>
          <a:bodyPr wrap="none" rtlCol="0">
            <a:spAutoFit/>
          </a:bodyPr>
          <a:lstStyle/>
          <a:p>
            <a:r>
              <a:rPr lang="fr-CH" dirty="0" err="1" smtClean="0"/>
              <a:t>Beam</a:t>
            </a:r>
            <a:r>
              <a:rPr lang="fr-CH" dirty="0" smtClean="0"/>
              <a:t> Impact</a:t>
            </a:r>
            <a:endParaRPr lang="en-GB" dirty="0"/>
          </a:p>
        </p:txBody>
      </p:sp>
      <p:sp>
        <p:nvSpPr>
          <p:cNvPr id="3" name="Ellipse 2"/>
          <p:cNvSpPr/>
          <p:nvPr/>
        </p:nvSpPr>
        <p:spPr>
          <a:xfrm>
            <a:off x="1863669" y="3617746"/>
            <a:ext cx="160077" cy="15882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06891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H" dirty="0" smtClean="0"/>
              <a:t>Water </a:t>
            </a:r>
            <a:r>
              <a:rPr lang="fr-CH" dirty="0" err="1" smtClean="0"/>
              <a:t>Cooled</a:t>
            </a:r>
            <a:r>
              <a:rPr lang="fr-CH" dirty="0" smtClean="0"/>
              <a:t> e-</a:t>
            </a:r>
            <a:r>
              <a:rPr lang="fr-CH" dirty="0" err="1" smtClean="0"/>
              <a:t>Driven</a:t>
            </a:r>
            <a:r>
              <a:rPr lang="fr-CH" dirty="0" smtClean="0"/>
              <a:t> Target Wheel</a:t>
            </a:r>
            <a:endParaRPr lang="en-GB" dirty="0"/>
          </a:p>
        </p:txBody>
      </p:sp>
      <p:sp>
        <p:nvSpPr>
          <p:cNvPr id="4" name="Rectangle 3"/>
          <p:cNvSpPr/>
          <p:nvPr/>
        </p:nvSpPr>
        <p:spPr>
          <a:xfrm>
            <a:off x="1506234" y="2923808"/>
            <a:ext cx="4896544" cy="2520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Connecteur droit 5"/>
          <p:cNvCxnSpPr/>
          <p:nvPr/>
        </p:nvCxnSpPr>
        <p:spPr>
          <a:xfrm>
            <a:off x="1547664" y="2806080"/>
            <a:ext cx="4392488" cy="0"/>
          </a:xfrm>
          <a:prstGeom prst="line">
            <a:avLst/>
          </a:prstGeom>
        </p:spPr>
        <p:style>
          <a:lnRef idx="2">
            <a:schemeClr val="dk1"/>
          </a:lnRef>
          <a:fillRef idx="0">
            <a:schemeClr val="dk1"/>
          </a:fillRef>
          <a:effectRef idx="1">
            <a:schemeClr val="dk1"/>
          </a:effectRef>
          <a:fontRef idx="minor">
            <a:schemeClr val="tx1"/>
          </a:fontRef>
        </p:style>
      </p:cxnSp>
      <p:cxnSp>
        <p:nvCxnSpPr>
          <p:cNvPr id="13" name="Connecteur droit 12"/>
          <p:cNvCxnSpPr/>
          <p:nvPr/>
        </p:nvCxnSpPr>
        <p:spPr>
          <a:xfrm>
            <a:off x="1547664" y="3284984"/>
            <a:ext cx="4392488" cy="0"/>
          </a:xfrm>
          <a:prstGeom prst="line">
            <a:avLst/>
          </a:prstGeom>
        </p:spPr>
        <p:style>
          <a:lnRef idx="2">
            <a:schemeClr val="dk1"/>
          </a:lnRef>
          <a:fillRef idx="0">
            <a:schemeClr val="dk1"/>
          </a:fillRef>
          <a:effectRef idx="1">
            <a:schemeClr val="dk1"/>
          </a:effectRef>
          <a:fontRef idx="minor">
            <a:schemeClr val="tx1"/>
          </a:fontRef>
        </p:style>
      </p:cxnSp>
      <p:cxnSp>
        <p:nvCxnSpPr>
          <p:cNvPr id="21" name="Connecteur droit 20"/>
          <p:cNvCxnSpPr/>
          <p:nvPr/>
        </p:nvCxnSpPr>
        <p:spPr>
          <a:xfrm>
            <a:off x="922734" y="2212036"/>
            <a:ext cx="4455619" cy="0"/>
          </a:xfrm>
          <a:prstGeom prst="line">
            <a:avLst/>
          </a:prstGeom>
        </p:spPr>
        <p:style>
          <a:lnRef idx="2">
            <a:schemeClr val="dk1"/>
          </a:lnRef>
          <a:fillRef idx="0">
            <a:schemeClr val="dk1"/>
          </a:fillRef>
          <a:effectRef idx="1">
            <a:schemeClr val="dk1"/>
          </a:effectRef>
          <a:fontRef idx="minor">
            <a:schemeClr val="tx1"/>
          </a:fontRef>
        </p:style>
      </p:cxnSp>
      <p:cxnSp>
        <p:nvCxnSpPr>
          <p:cNvPr id="25" name="Connecteur droit 24"/>
          <p:cNvCxnSpPr/>
          <p:nvPr/>
        </p:nvCxnSpPr>
        <p:spPr>
          <a:xfrm>
            <a:off x="323528" y="1484784"/>
            <a:ext cx="8352928" cy="0"/>
          </a:xfrm>
          <a:prstGeom prst="line">
            <a:avLst/>
          </a:prstGeom>
        </p:spPr>
        <p:style>
          <a:lnRef idx="2">
            <a:schemeClr val="dk1"/>
          </a:lnRef>
          <a:fillRef idx="0">
            <a:schemeClr val="dk1"/>
          </a:fillRef>
          <a:effectRef idx="1">
            <a:schemeClr val="dk1"/>
          </a:effectRef>
          <a:fontRef idx="minor">
            <a:schemeClr val="tx1"/>
          </a:fontRef>
        </p:style>
      </p:cxnSp>
      <p:sp>
        <p:nvSpPr>
          <p:cNvPr id="28" name="Rectangle 27"/>
          <p:cNvSpPr/>
          <p:nvPr/>
        </p:nvSpPr>
        <p:spPr>
          <a:xfrm>
            <a:off x="5004048" y="2482915"/>
            <a:ext cx="338884" cy="24117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9" name="Rectangle 28"/>
          <p:cNvSpPr/>
          <p:nvPr/>
        </p:nvSpPr>
        <p:spPr>
          <a:xfrm>
            <a:off x="4996609" y="3364522"/>
            <a:ext cx="389183" cy="2880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cxnSp>
        <p:nvCxnSpPr>
          <p:cNvPr id="31" name="Connecteur droit 30"/>
          <p:cNvCxnSpPr/>
          <p:nvPr/>
        </p:nvCxnSpPr>
        <p:spPr>
          <a:xfrm flipH="1">
            <a:off x="5342932" y="2215414"/>
            <a:ext cx="10271" cy="278051"/>
          </a:xfrm>
          <a:prstGeom prst="line">
            <a:avLst/>
          </a:prstGeom>
        </p:spPr>
        <p:style>
          <a:lnRef idx="2">
            <a:schemeClr val="dk1"/>
          </a:lnRef>
          <a:fillRef idx="0">
            <a:schemeClr val="dk1"/>
          </a:fillRef>
          <a:effectRef idx="1">
            <a:schemeClr val="dk1"/>
          </a:effectRef>
          <a:fontRef idx="minor">
            <a:schemeClr val="tx1"/>
          </a:fontRef>
        </p:style>
      </p:cxnSp>
      <p:cxnSp>
        <p:nvCxnSpPr>
          <p:cNvPr id="35" name="Connecteur droit 34"/>
          <p:cNvCxnSpPr/>
          <p:nvPr/>
        </p:nvCxnSpPr>
        <p:spPr>
          <a:xfrm>
            <a:off x="5940152" y="2201486"/>
            <a:ext cx="0" cy="604594"/>
          </a:xfrm>
          <a:prstGeom prst="line">
            <a:avLst/>
          </a:prstGeom>
        </p:spPr>
        <p:style>
          <a:lnRef idx="2">
            <a:schemeClr val="dk1"/>
          </a:lnRef>
          <a:fillRef idx="0">
            <a:schemeClr val="dk1"/>
          </a:fillRef>
          <a:effectRef idx="1">
            <a:schemeClr val="dk1"/>
          </a:effectRef>
          <a:fontRef idx="minor">
            <a:schemeClr val="tx1"/>
          </a:fontRef>
        </p:style>
      </p:cxnSp>
      <p:cxnSp>
        <p:nvCxnSpPr>
          <p:cNvPr id="39" name="Connecteur droit 38"/>
          <p:cNvCxnSpPr/>
          <p:nvPr/>
        </p:nvCxnSpPr>
        <p:spPr>
          <a:xfrm>
            <a:off x="5940152" y="3284984"/>
            <a:ext cx="0" cy="720080"/>
          </a:xfrm>
          <a:prstGeom prst="line">
            <a:avLst/>
          </a:prstGeom>
        </p:spPr>
        <p:style>
          <a:lnRef idx="2">
            <a:schemeClr val="dk1"/>
          </a:lnRef>
          <a:fillRef idx="0">
            <a:schemeClr val="dk1"/>
          </a:fillRef>
          <a:effectRef idx="1">
            <a:schemeClr val="dk1"/>
          </a:effectRef>
          <a:fontRef idx="minor">
            <a:schemeClr val="tx1"/>
          </a:fontRef>
        </p:style>
      </p:cxnSp>
      <p:cxnSp>
        <p:nvCxnSpPr>
          <p:cNvPr id="43" name="Connecteur droit 42"/>
          <p:cNvCxnSpPr/>
          <p:nvPr/>
        </p:nvCxnSpPr>
        <p:spPr>
          <a:xfrm>
            <a:off x="6588224" y="2469468"/>
            <a:ext cx="720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a:off x="5940152" y="2201486"/>
            <a:ext cx="925252" cy="3378"/>
          </a:xfrm>
          <a:prstGeom prst="line">
            <a:avLst/>
          </a:prstGeom>
        </p:spPr>
        <p:style>
          <a:lnRef idx="2">
            <a:schemeClr val="dk1"/>
          </a:lnRef>
          <a:fillRef idx="0">
            <a:schemeClr val="dk1"/>
          </a:fillRef>
          <a:effectRef idx="1">
            <a:schemeClr val="dk1"/>
          </a:effectRef>
          <a:fontRef idx="minor">
            <a:schemeClr val="tx1"/>
          </a:fontRef>
        </p:style>
      </p:cxnSp>
      <p:cxnSp>
        <p:nvCxnSpPr>
          <p:cNvPr id="49" name="Connecteur droit 48"/>
          <p:cNvCxnSpPr/>
          <p:nvPr/>
        </p:nvCxnSpPr>
        <p:spPr>
          <a:xfrm>
            <a:off x="5940152" y="4005064"/>
            <a:ext cx="914400" cy="0"/>
          </a:xfrm>
          <a:prstGeom prst="line">
            <a:avLst/>
          </a:prstGeom>
        </p:spPr>
        <p:style>
          <a:lnRef idx="2">
            <a:schemeClr val="dk1"/>
          </a:lnRef>
          <a:fillRef idx="0">
            <a:schemeClr val="dk1"/>
          </a:fillRef>
          <a:effectRef idx="1">
            <a:schemeClr val="dk1"/>
          </a:effectRef>
          <a:fontRef idx="minor">
            <a:schemeClr val="tx1"/>
          </a:fontRef>
        </p:style>
      </p:cxnSp>
      <p:cxnSp>
        <p:nvCxnSpPr>
          <p:cNvPr id="53" name="Connecteur droit 52"/>
          <p:cNvCxnSpPr/>
          <p:nvPr/>
        </p:nvCxnSpPr>
        <p:spPr>
          <a:xfrm>
            <a:off x="6865404" y="2204864"/>
            <a:ext cx="0" cy="1800200"/>
          </a:xfrm>
          <a:prstGeom prst="line">
            <a:avLst/>
          </a:prstGeom>
        </p:spPr>
        <p:style>
          <a:lnRef idx="2">
            <a:schemeClr val="dk1"/>
          </a:lnRef>
          <a:fillRef idx="0">
            <a:schemeClr val="dk1"/>
          </a:fillRef>
          <a:effectRef idx="1">
            <a:schemeClr val="dk1"/>
          </a:effectRef>
          <a:fontRef idx="minor">
            <a:schemeClr val="tx1"/>
          </a:fontRef>
        </p:style>
      </p:cxnSp>
      <p:cxnSp>
        <p:nvCxnSpPr>
          <p:cNvPr id="57" name="Connecteur droit 56"/>
          <p:cNvCxnSpPr/>
          <p:nvPr/>
        </p:nvCxnSpPr>
        <p:spPr>
          <a:xfrm>
            <a:off x="6397352" y="2384884"/>
            <a:ext cx="10852" cy="1360170"/>
          </a:xfrm>
          <a:prstGeom prst="line">
            <a:avLst/>
          </a:prstGeom>
        </p:spPr>
        <p:style>
          <a:lnRef idx="3">
            <a:schemeClr val="accent1"/>
          </a:lnRef>
          <a:fillRef idx="0">
            <a:schemeClr val="accent1"/>
          </a:fillRef>
          <a:effectRef idx="2">
            <a:schemeClr val="accent1"/>
          </a:effectRef>
          <a:fontRef idx="minor">
            <a:schemeClr val="tx1"/>
          </a:fontRef>
        </p:style>
      </p:cxnSp>
      <p:cxnSp>
        <p:nvCxnSpPr>
          <p:cNvPr id="64" name="Connecteur droit avec flèche 63"/>
          <p:cNvCxnSpPr/>
          <p:nvPr/>
        </p:nvCxnSpPr>
        <p:spPr>
          <a:xfrm>
            <a:off x="2843808" y="3049822"/>
            <a:ext cx="1296144" cy="151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8" name="Connecteur droit avec flèche 67"/>
          <p:cNvCxnSpPr/>
          <p:nvPr/>
        </p:nvCxnSpPr>
        <p:spPr>
          <a:xfrm flipV="1">
            <a:off x="6624228" y="2564904"/>
            <a:ext cx="0" cy="3589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4" name="Connecteur droit avec flèche 73"/>
          <p:cNvCxnSpPr/>
          <p:nvPr/>
        </p:nvCxnSpPr>
        <p:spPr>
          <a:xfrm>
            <a:off x="6624228" y="3284974"/>
            <a:ext cx="0" cy="4600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8" name="Connecteur droit avec flèche 77"/>
          <p:cNvCxnSpPr/>
          <p:nvPr/>
        </p:nvCxnSpPr>
        <p:spPr>
          <a:xfrm>
            <a:off x="5732698" y="3057397"/>
            <a:ext cx="891530" cy="75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Connecteur droit avec flèche 84"/>
          <p:cNvCxnSpPr/>
          <p:nvPr/>
        </p:nvCxnSpPr>
        <p:spPr>
          <a:xfrm flipH="1">
            <a:off x="6163008" y="2316346"/>
            <a:ext cx="44576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Connecteur droit avec flèche 91"/>
          <p:cNvCxnSpPr/>
          <p:nvPr/>
        </p:nvCxnSpPr>
        <p:spPr>
          <a:xfrm>
            <a:off x="6084168" y="2316346"/>
            <a:ext cx="0" cy="3691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7" name="Connecteur droit avec flèche 96"/>
          <p:cNvCxnSpPr/>
          <p:nvPr/>
        </p:nvCxnSpPr>
        <p:spPr>
          <a:xfrm flipH="1">
            <a:off x="6178463" y="3861048"/>
            <a:ext cx="44174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1" name="Connecteur droit avec flèche 100"/>
          <p:cNvCxnSpPr/>
          <p:nvPr/>
        </p:nvCxnSpPr>
        <p:spPr>
          <a:xfrm flipH="1" flipV="1">
            <a:off x="6163008" y="3428995"/>
            <a:ext cx="15455" cy="3160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6" name="Connecteur droit avec flèche 105"/>
          <p:cNvCxnSpPr/>
          <p:nvPr/>
        </p:nvCxnSpPr>
        <p:spPr>
          <a:xfrm flipH="1">
            <a:off x="3743908" y="2881546"/>
            <a:ext cx="9144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0" name="Connecteur droit avec flèche 109"/>
          <p:cNvCxnSpPr/>
          <p:nvPr/>
        </p:nvCxnSpPr>
        <p:spPr>
          <a:xfrm flipH="1">
            <a:off x="3635896" y="3234700"/>
            <a:ext cx="102241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4" name="Connecteur droit 113"/>
          <p:cNvCxnSpPr/>
          <p:nvPr/>
        </p:nvCxnSpPr>
        <p:spPr>
          <a:xfrm>
            <a:off x="5378353" y="3587024"/>
            <a:ext cx="7439" cy="1066112"/>
          </a:xfrm>
          <a:prstGeom prst="line">
            <a:avLst/>
          </a:prstGeom>
        </p:spPr>
        <p:style>
          <a:lnRef idx="2">
            <a:schemeClr val="dk1"/>
          </a:lnRef>
          <a:fillRef idx="0">
            <a:schemeClr val="dk1"/>
          </a:fillRef>
          <a:effectRef idx="1">
            <a:schemeClr val="dk1"/>
          </a:effectRef>
          <a:fontRef idx="minor">
            <a:schemeClr val="tx1"/>
          </a:fontRef>
        </p:style>
      </p:cxnSp>
      <p:cxnSp>
        <p:nvCxnSpPr>
          <p:cNvPr id="121" name="Connecteur droit 120"/>
          <p:cNvCxnSpPr/>
          <p:nvPr/>
        </p:nvCxnSpPr>
        <p:spPr>
          <a:xfrm>
            <a:off x="5378353" y="4653136"/>
            <a:ext cx="1929951" cy="0"/>
          </a:xfrm>
          <a:prstGeom prst="line">
            <a:avLst/>
          </a:prstGeom>
        </p:spPr>
        <p:style>
          <a:lnRef idx="2">
            <a:schemeClr val="dk1"/>
          </a:lnRef>
          <a:fillRef idx="0">
            <a:schemeClr val="dk1"/>
          </a:fillRef>
          <a:effectRef idx="1">
            <a:schemeClr val="dk1"/>
          </a:effectRef>
          <a:fontRef idx="minor">
            <a:schemeClr val="tx1"/>
          </a:fontRef>
        </p:style>
      </p:cxnSp>
      <p:cxnSp>
        <p:nvCxnSpPr>
          <p:cNvPr id="125" name="Connecteur droit 124"/>
          <p:cNvCxnSpPr/>
          <p:nvPr/>
        </p:nvCxnSpPr>
        <p:spPr>
          <a:xfrm flipV="1">
            <a:off x="7308304" y="2204864"/>
            <a:ext cx="0" cy="2448272"/>
          </a:xfrm>
          <a:prstGeom prst="line">
            <a:avLst/>
          </a:prstGeom>
        </p:spPr>
        <p:style>
          <a:lnRef idx="2">
            <a:schemeClr val="dk1"/>
          </a:lnRef>
          <a:fillRef idx="0">
            <a:schemeClr val="dk1"/>
          </a:fillRef>
          <a:effectRef idx="1">
            <a:schemeClr val="dk1"/>
          </a:effectRef>
          <a:fontRef idx="minor">
            <a:schemeClr val="tx1"/>
          </a:fontRef>
        </p:style>
      </p:cxnSp>
      <p:cxnSp>
        <p:nvCxnSpPr>
          <p:cNvPr id="134" name="Connecteur droit 133"/>
          <p:cNvCxnSpPr/>
          <p:nvPr/>
        </p:nvCxnSpPr>
        <p:spPr>
          <a:xfrm>
            <a:off x="7308304" y="2204864"/>
            <a:ext cx="1368152" cy="0"/>
          </a:xfrm>
          <a:prstGeom prst="line">
            <a:avLst/>
          </a:prstGeom>
        </p:spPr>
        <p:style>
          <a:lnRef idx="2">
            <a:schemeClr val="dk1"/>
          </a:lnRef>
          <a:fillRef idx="0">
            <a:schemeClr val="dk1"/>
          </a:fillRef>
          <a:effectRef idx="1">
            <a:schemeClr val="dk1"/>
          </a:effectRef>
          <a:fontRef idx="minor">
            <a:schemeClr val="tx1"/>
          </a:fontRef>
        </p:style>
      </p:cxnSp>
      <p:sp>
        <p:nvSpPr>
          <p:cNvPr id="137" name="Trapèze 136"/>
          <p:cNvSpPr/>
          <p:nvPr/>
        </p:nvSpPr>
        <p:spPr>
          <a:xfrm rot="5235609">
            <a:off x="7689923" y="956151"/>
            <a:ext cx="311621" cy="1261751"/>
          </a:xfrm>
          <a:prstGeom prst="trapezoi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38" name="Trapèze 137"/>
          <p:cNvSpPr/>
          <p:nvPr/>
        </p:nvSpPr>
        <p:spPr>
          <a:xfrm rot="5644802" flipH="1">
            <a:off x="7697966" y="1469822"/>
            <a:ext cx="299506" cy="1261061"/>
          </a:xfrm>
          <a:prstGeom prst="trapezoi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39" name="Rectangle 138"/>
          <p:cNvSpPr/>
          <p:nvPr/>
        </p:nvSpPr>
        <p:spPr>
          <a:xfrm>
            <a:off x="6521916" y="1676436"/>
            <a:ext cx="332636" cy="5292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40" name="Rectangle 139"/>
          <p:cNvSpPr/>
          <p:nvPr/>
        </p:nvSpPr>
        <p:spPr>
          <a:xfrm>
            <a:off x="6521916" y="4016474"/>
            <a:ext cx="371460" cy="56465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5" name="Rectangle 4"/>
          <p:cNvSpPr/>
          <p:nvPr/>
        </p:nvSpPr>
        <p:spPr>
          <a:xfrm>
            <a:off x="4375124" y="2500919"/>
            <a:ext cx="457200" cy="30516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7" name="Rectangle 6"/>
          <p:cNvSpPr/>
          <p:nvPr/>
        </p:nvSpPr>
        <p:spPr>
          <a:xfrm>
            <a:off x="4329404" y="3287854"/>
            <a:ext cx="499492" cy="28516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8" name="Rectangle 7"/>
          <p:cNvSpPr/>
          <p:nvPr/>
        </p:nvSpPr>
        <p:spPr>
          <a:xfrm>
            <a:off x="3515308" y="2500920"/>
            <a:ext cx="457200" cy="305161"/>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9" name="Rectangle 8"/>
          <p:cNvSpPr/>
          <p:nvPr/>
        </p:nvSpPr>
        <p:spPr>
          <a:xfrm>
            <a:off x="3551352" y="3288980"/>
            <a:ext cx="457200" cy="2840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0" name="Rectangle 9"/>
          <p:cNvSpPr/>
          <p:nvPr/>
        </p:nvSpPr>
        <p:spPr>
          <a:xfrm>
            <a:off x="2689504" y="2564904"/>
            <a:ext cx="349752" cy="24117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1" name="Rectangle 10"/>
          <p:cNvSpPr/>
          <p:nvPr/>
        </p:nvSpPr>
        <p:spPr>
          <a:xfrm>
            <a:off x="2689504" y="3274670"/>
            <a:ext cx="349752" cy="2983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2" name="Rectangle 11"/>
          <p:cNvSpPr/>
          <p:nvPr/>
        </p:nvSpPr>
        <p:spPr>
          <a:xfrm>
            <a:off x="971600" y="2744356"/>
            <a:ext cx="607828" cy="679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Connecteur droit avec flèche 14"/>
          <p:cNvCxnSpPr/>
          <p:nvPr/>
        </p:nvCxnSpPr>
        <p:spPr>
          <a:xfrm>
            <a:off x="1275514" y="2294589"/>
            <a:ext cx="0" cy="39090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Connecteur droit avec flèche 18"/>
          <p:cNvCxnSpPr/>
          <p:nvPr/>
        </p:nvCxnSpPr>
        <p:spPr>
          <a:xfrm>
            <a:off x="1275514" y="3515014"/>
            <a:ext cx="0" cy="50146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4" name="Connecteur droit avec flèche 23"/>
          <p:cNvCxnSpPr/>
          <p:nvPr/>
        </p:nvCxnSpPr>
        <p:spPr>
          <a:xfrm>
            <a:off x="5220072" y="1906116"/>
            <a:ext cx="1123256"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7" name="ZoneTexte 26"/>
          <p:cNvSpPr txBox="1"/>
          <p:nvPr/>
        </p:nvSpPr>
        <p:spPr>
          <a:xfrm>
            <a:off x="447422" y="4085760"/>
            <a:ext cx="1964338" cy="646331"/>
          </a:xfrm>
          <a:prstGeom prst="rect">
            <a:avLst/>
          </a:prstGeom>
          <a:noFill/>
        </p:spPr>
        <p:txBody>
          <a:bodyPr wrap="square" rtlCol="0">
            <a:spAutoFit/>
          </a:bodyPr>
          <a:lstStyle/>
          <a:p>
            <a:r>
              <a:rPr lang="fr-CH" dirty="0" err="1" smtClean="0"/>
              <a:t>Rotating</a:t>
            </a:r>
            <a:r>
              <a:rPr lang="fr-CH" dirty="0" smtClean="0"/>
              <a:t> Water Connection</a:t>
            </a:r>
            <a:endParaRPr lang="en-GB" dirty="0"/>
          </a:p>
        </p:txBody>
      </p:sp>
      <p:sp>
        <p:nvSpPr>
          <p:cNvPr id="30" name="ZoneTexte 29"/>
          <p:cNvSpPr txBox="1"/>
          <p:nvPr/>
        </p:nvSpPr>
        <p:spPr>
          <a:xfrm>
            <a:off x="3420766" y="3645024"/>
            <a:ext cx="780342" cy="369332"/>
          </a:xfrm>
          <a:prstGeom prst="rect">
            <a:avLst/>
          </a:prstGeom>
          <a:noFill/>
        </p:spPr>
        <p:txBody>
          <a:bodyPr wrap="none" rtlCol="0">
            <a:spAutoFit/>
          </a:bodyPr>
          <a:lstStyle/>
          <a:p>
            <a:r>
              <a:rPr lang="fr-CH" dirty="0" err="1" smtClean="0"/>
              <a:t>Motor</a:t>
            </a:r>
            <a:endParaRPr lang="en-GB" dirty="0"/>
          </a:p>
        </p:txBody>
      </p:sp>
      <p:cxnSp>
        <p:nvCxnSpPr>
          <p:cNvPr id="33" name="Connecteur droit avec flèche 32"/>
          <p:cNvCxnSpPr/>
          <p:nvPr/>
        </p:nvCxnSpPr>
        <p:spPr>
          <a:xfrm flipV="1">
            <a:off x="3515308" y="3645024"/>
            <a:ext cx="984684" cy="9361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0" name="Connecteur droit avec flèche 39"/>
          <p:cNvCxnSpPr/>
          <p:nvPr/>
        </p:nvCxnSpPr>
        <p:spPr>
          <a:xfrm flipH="1" flipV="1">
            <a:off x="2843808" y="3645024"/>
            <a:ext cx="360040" cy="9361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6" name="ZoneTexte 45"/>
          <p:cNvSpPr txBox="1"/>
          <p:nvPr/>
        </p:nvSpPr>
        <p:spPr>
          <a:xfrm>
            <a:off x="2376856" y="4653136"/>
            <a:ext cx="1383712" cy="369332"/>
          </a:xfrm>
          <a:prstGeom prst="rect">
            <a:avLst/>
          </a:prstGeom>
          <a:noFill/>
        </p:spPr>
        <p:txBody>
          <a:bodyPr wrap="none" rtlCol="0">
            <a:spAutoFit/>
          </a:bodyPr>
          <a:lstStyle/>
          <a:p>
            <a:r>
              <a:rPr lang="fr-CH" dirty="0" smtClean="0"/>
              <a:t>Ball </a:t>
            </a:r>
            <a:r>
              <a:rPr lang="fr-CH" dirty="0" err="1" smtClean="0"/>
              <a:t>Bearings</a:t>
            </a:r>
            <a:endParaRPr lang="en-GB" dirty="0"/>
          </a:p>
        </p:txBody>
      </p:sp>
      <p:cxnSp>
        <p:nvCxnSpPr>
          <p:cNvPr id="48" name="Connecteur droit avec flèche 47"/>
          <p:cNvCxnSpPr/>
          <p:nvPr/>
        </p:nvCxnSpPr>
        <p:spPr>
          <a:xfrm flipV="1">
            <a:off x="4375124" y="3645024"/>
            <a:ext cx="844948" cy="10081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4" name="ZoneTexte 53"/>
          <p:cNvSpPr txBox="1"/>
          <p:nvPr/>
        </p:nvSpPr>
        <p:spPr>
          <a:xfrm>
            <a:off x="3899833" y="4653136"/>
            <a:ext cx="1608271" cy="646331"/>
          </a:xfrm>
          <a:prstGeom prst="rect">
            <a:avLst/>
          </a:prstGeom>
          <a:noFill/>
        </p:spPr>
        <p:txBody>
          <a:bodyPr wrap="square" rtlCol="0">
            <a:spAutoFit/>
          </a:bodyPr>
          <a:lstStyle/>
          <a:p>
            <a:r>
              <a:rPr lang="fr-CH" dirty="0" err="1" smtClean="0"/>
              <a:t>Rotating</a:t>
            </a:r>
            <a:r>
              <a:rPr lang="fr-CH" dirty="0" smtClean="0"/>
              <a:t> Ferro-</a:t>
            </a:r>
            <a:r>
              <a:rPr lang="fr-CH" dirty="0" err="1" smtClean="0"/>
              <a:t>Fluid</a:t>
            </a:r>
            <a:r>
              <a:rPr lang="fr-CH" dirty="0" smtClean="0"/>
              <a:t> </a:t>
            </a:r>
            <a:r>
              <a:rPr lang="fr-CH" dirty="0" err="1" smtClean="0"/>
              <a:t>Seal</a:t>
            </a:r>
            <a:endParaRPr lang="en-GB" dirty="0"/>
          </a:p>
        </p:txBody>
      </p:sp>
      <p:sp>
        <p:nvSpPr>
          <p:cNvPr id="55" name="ZoneTexte 54"/>
          <p:cNvSpPr txBox="1"/>
          <p:nvPr/>
        </p:nvSpPr>
        <p:spPr>
          <a:xfrm>
            <a:off x="2479668" y="1702537"/>
            <a:ext cx="1527982" cy="369332"/>
          </a:xfrm>
          <a:prstGeom prst="rect">
            <a:avLst/>
          </a:prstGeom>
          <a:noFill/>
        </p:spPr>
        <p:txBody>
          <a:bodyPr wrap="none" rtlCol="0">
            <a:spAutoFit/>
          </a:bodyPr>
          <a:lstStyle/>
          <a:p>
            <a:r>
              <a:rPr lang="fr-CH" dirty="0" err="1" smtClean="0"/>
              <a:t>Beam</a:t>
            </a:r>
            <a:r>
              <a:rPr lang="fr-CH" dirty="0" smtClean="0"/>
              <a:t> Vacuum</a:t>
            </a:r>
            <a:endParaRPr lang="en-GB" dirty="0"/>
          </a:p>
        </p:txBody>
      </p:sp>
      <p:cxnSp>
        <p:nvCxnSpPr>
          <p:cNvPr id="58" name="Connecteur droit avec flèche 57"/>
          <p:cNvCxnSpPr/>
          <p:nvPr/>
        </p:nvCxnSpPr>
        <p:spPr>
          <a:xfrm flipH="1" flipV="1">
            <a:off x="7596336" y="2100352"/>
            <a:ext cx="251383" cy="46455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1" name="ZoneTexte 60"/>
          <p:cNvSpPr txBox="1"/>
          <p:nvPr/>
        </p:nvSpPr>
        <p:spPr>
          <a:xfrm>
            <a:off x="7452320" y="2482915"/>
            <a:ext cx="1440160" cy="646331"/>
          </a:xfrm>
          <a:prstGeom prst="rect">
            <a:avLst/>
          </a:prstGeom>
          <a:noFill/>
        </p:spPr>
        <p:txBody>
          <a:bodyPr wrap="square" rtlCol="0">
            <a:spAutoFit/>
          </a:bodyPr>
          <a:lstStyle/>
          <a:p>
            <a:r>
              <a:rPr lang="fr-CH" dirty="0" smtClean="0"/>
              <a:t>Flux </a:t>
            </a:r>
            <a:r>
              <a:rPr lang="fr-CH" dirty="0" err="1" smtClean="0"/>
              <a:t>Concentrator</a:t>
            </a:r>
            <a:endParaRPr lang="en-GB" dirty="0"/>
          </a:p>
        </p:txBody>
      </p:sp>
      <p:cxnSp>
        <p:nvCxnSpPr>
          <p:cNvPr id="63" name="Connecteur droit avec flèche 62"/>
          <p:cNvCxnSpPr/>
          <p:nvPr/>
        </p:nvCxnSpPr>
        <p:spPr>
          <a:xfrm flipH="1" flipV="1">
            <a:off x="6893377" y="3175836"/>
            <a:ext cx="1099003" cy="2551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0" name="ZoneTexte 69"/>
          <p:cNvSpPr txBox="1"/>
          <p:nvPr/>
        </p:nvSpPr>
        <p:spPr>
          <a:xfrm>
            <a:off x="7353984" y="3423843"/>
            <a:ext cx="1538496" cy="646331"/>
          </a:xfrm>
          <a:prstGeom prst="rect">
            <a:avLst/>
          </a:prstGeom>
          <a:noFill/>
        </p:spPr>
        <p:txBody>
          <a:bodyPr wrap="square" rtlCol="0">
            <a:spAutoFit/>
          </a:bodyPr>
          <a:lstStyle/>
          <a:p>
            <a:r>
              <a:rPr lang="fr-CH" dirty="0" err="1" smtClean="0"/>
              <a:t>Rotating</a:t>
            </a:r>
            <a:r>
              <a:rPr lang="fr-CH" dirty="0" smtClean="0"/>
              <a:t> Target Wheel</a:t>
            </a:r>
            <a:endParaRPr lang="en-GB" dirty="0"/>
          </a:p>
        </p:txBody>
      </p:sp>
      <p:cxnSp>
        <p:nvCxnSpPr>
          <p:cNvPr id="75" name="Connecteur droit avec flèche 74"/>
          <p:cNvCxnSpPr>
            <a:endCxn id="140" idx="3"/>
          </p:cNvCxnSpPr>
          <p:nvPr/>
        </p:nvCxnSpPr>
        <p:spPr>
          <a:xfrm flipH="1" flipV="1">
            <a:off x="6893376" y="4298801"/>
            <a:ext cx="828652" cy="110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3" name="ZoneTexte 82"/>
          <p:cNvSpPr txBox="1"/>
          <p:nvPr/>
        </p:nvSpPr>
        <p:spPr>
          <a:xfrm>
            <a:off x="7442819" y="4439162"/>
            <a:ext cx="1233638" cy="646331"/>
          </a:xfrm>
          <a:prstGeom prst="rect">
            <a:avLst/>
          </a:prstGeom>
          <a:noFill/>
        </p:spPr>
        <p:txBody>
          <a:bodyPr wrap="square" rtlCol="0">
            <a:spAutoFit/>
          </a:bodyPr>
          <a:lstStyle/>
          <a:p>
            <a:r>
              <a:rPr lang="fr-CH" dirty="0" err="1" smtClean="0"/>
              <a:t>Tungsten</a:t>
            </a:r>
            <a:r>
              <a:rPr lang="fr-CH" dirty="0" smtClean="0"/>
              <a:t> Target</a:t>
            </a:r>
            <a:endParaRPr lang="en-GB" dirty="0"/>
          </a:p>
        </p:txBody>
      </p:sp>
      <p:cxnSp>
        <p:nvCxnSpPr>
          <p:cNvPr id="87" name="Connecteur droit avec flèche 86"/>
          <p:cNvCxnSpPr/>
          <p:nvPr/>
        </p:nvCxnSpPr>
        <p:spPr>
          <a:xfrm flipV="1">
            <a:off x="2195736" y="3303418"/>
            <a:ext cx="216024" cy="34160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0" name="ZoneTexte 89"/>
          <p:cNvSpPr txBox="1"/>
          <p:nvPr/>
        </p:nvSpPr>
        <p:spPr>
          <a:xfrm>
            <a:off x="1426223" y="3656280"/>
            <a:ext cx="1398075" cy="369332"/>
          </a:xfrm>
          <a:prstGeom prst="rect">
            <a:avLst/>
          </a:prstGeom>
          <a:noFill/>
        </p:spPr>
        <p:txBody>
          <a:bodyPr wrap="none" rtlCol="0">
            <a:spAutoFit/>
          </a:bodyPr>
          <a:lstStyle/>
          <a:p>
            <a:r>
              <a:rPr lang="fr-CH" dirty="0" err="1" smtClean="0"/>
              <a:t>Rotating</a:t>
            </a:r>
            <a:r>
              <a:rPr lang="fr-CH" dirty="0" smtClean="0"/>
              <a:t> Axis</a:t>
            </a:r>
            <a:endParaRPr lang="en-GB" dirty="0"/>
          </a:p>
        </p:txBody>
      </p:sp>
      <p:sp>
        <p:nvSpPr>
          <p:cNvPr id="26" name="Rectangle 25"/>
          <p:cNvSpPr/>
          <p:nvPr/>
        </p:nvSpPr>
        <p:spPr>
          <a:xfrm>
            <a:off x="5054900" y="2744356"/>
            <a:ext cx="288032" cy="5400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2" name="Rectangle 31"/>
          <p:cNvSpPr/>
          <p:nvPr/>
        </p:nvSpPr>
        <p:spPr>
          <a:xfrm>
            <a:off x="5025752" y="3297099"/>
            <a:ext cx="360040" cy="720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36" name="Connecteur droit 35"/>
          <p:cNvCxnSpPr/>
          <p:nvPr/>
        </p:nvCxnSpPr>
        <p:spPr>
          <a:xfrm>
            <a:off x="5342932" y="2469468"/>
            <a:ext cx="389766" cy="0"/>
          </a:xfrm>
          <a:prstGeom prst="line">
            <a:avLst/>
          </a:prstGeom>
        </p:spPr>
        <p:style>
          <a:lnRef idx="2">
            <a:schemeClr val="dk1"/>
          </a:lnRef>
          <a:fillRef idx="0">
            <a:schemeClr val="dk1"/>
          </a:fillRef>
          <a:effectRef idx="1">
            <a:schemeClr val="dk1"/>
          </a:effectRef>
          <a:fontRef idx="minor">
            <a:schemeClr val="tx1"/>
          </a:fontRef>
        </p:style>
      </p:cxnSp>
      <p:cxnSp>
        <p:nvCxnSpPr>
          <p:cNvPr id="47" name="Connecteur droit 46"/>
          <p:cNvCxnSpPr/>
          <p:nvPr/>
        </p:nvCxnSpPr>
        <p:spPr>
          <a:xfrm>
            <a:off x="5428928" y="2469468"/>
            <a:ext cx="0" cy="254623"/>
          </a:xfrm>
          <a:prstGeom prst="line">
            <a:avLst/>
          </a:prstGeom>
        </p:spPr>
        <p:style>
          <a:lnRef idx="2">
            <a:schemeClr val="dk1"/>
          </a:lnRef>
          <a:fillRef idx="0">
            <a:schemeClr val="dk1"/>
          </a:fillRef>
          <a:effectRef idx="1">
            <a:schemeClr val="dk1"/>
          </a:effectRef>
          <a:fontRef idx="minor">
            <a:schemeClr val="tx1"/>
          </a:fontRef>
        </p:style>
      </p:cxnSp>
      <p:cxnSp>
        <p:nvCxnSpPr>
          <p:cNvPr id="56" name="Connecteur droit 55"/>
          <p:cNvCxnSpPr/>
          <p:nvPr/>
        </p:nvCxnSpPr>
        <p:spPr>
          <a:xfrm>
            <a:off x="5566330" y="2482915"/>
            <a:ext cx="0" cy="216024"/>
          </a:xfrm>
          <a:prstGeom prst="line">
            <a:avLst/>
          </a:prstGeom>
        </p:spPr>
        <p:style>
          <a:lnRef idx="2">
            <a:schemeClr val="dk1"/>
          </a:lnRef>
          <a:fillRef idx="0">
            <a:schemeClr val="dk1"/>
          </a:fillRef>
          <a:effectRef idx="1">
            <a:schemeClr val="dk1"/>
          </a:effectRef>
          <a:fontRef idx="minor">
            <a:schemeClr val="tx1"/>
          </a:fontRef>
        </p:style>
      </p:cxnSp>
      <p:cxnSp>
        <p:nvCxnSpPr>
          <p:cNvPr id="65" name="Connecteur droit 64"/>
          <p:cNvCxnSpPr/>
          <p:nvPr/>
        </p:nvCxnSpPr>
        <p:spPr>
          <a:xfrm>
            <a:off x="5716106" y="2451517"/>
            <a:ext cx="0" cy="247422"/>
          </a:xfrm>
          <a:prstGeom prst="line">
            <a:avLst/>
          </a:prstGeom>
        </p:spPr>
        <p:style>
          <a:lnRef idx="2">
            <a:schemeClr val="dk1"/>
          </a:lnRef>
          <a:fillRef idx="0">
            <a:schemeClr val="dk1"/>
          </a:fillRef>
          <a:effectRef idx="1">
            <a:schemeClr val="dk1"/>
          </a:effectRef>
          <a:fontRef idx="minor">
            <a:schemeClr val="tx1"/>
          </a:fontRef>
        </p:style>
      </p:cxnSp>
      <p:cxnSp>
        <p:nvCxnSpPr>
          <p:cNvPr id="76" name="Connecteur droit 75"/>
          <p:cNvCxnSpPr/>
          <p:nvPr/>
        </p:nvCxnSpPr>
        <p:spPr>
          <a:xfrm>
            <a:off x="5385792" y="3645024"/>
            <a:ext cx="346906" cy="0"/>
          </a:xfrm>
          <a:prstGeom prst="line">
            <a:avLst/>
          </a:prstGeom>
        </p:spPr>
        <p:style>
          <a:lnRef idx="2">
            <a:schemeClr val="dk1"/>
          </a:lnRef>
          <a:fillRef idx="0">
            <a:schemeClr val="dk1"/>
          </a:fillRef>
          <a:effectRef idx="1">
            <a:schemeClr val="dk1"/>
          </a:effectRef>
          <a:fontRef idx="minor">
            <a:schemeClr val="tx1"/>
          </a:fontRef>
        </p:style>
      </p:cxnSp>
      <p:cxnSp>
        <p:nvCxnSpPr>
          <p:cNvPr id="81" name="Connecteur droit 80"/>
          <p:cNvCxnSpPr/>
          <p:nvPr/>
        </p:nvCxnSpPr>
        <p:spPr>
          <a:xfrm>
            <a:off x="5508104" y="3423843"/>
            <a:ext cx="0" cy="232437"/>
          </a:xfrm>
          <a:prstGeom prst="line">
            <a:avLst/>
          </a:prstGeom>
        </p:spPr>
        <p:style>
          <a:lnRef idx="2">
            <a:schemeClr val="dk1"/>
          </a:lnRef>
          <a:fillRef idx="0">
            <a:schemeClr val="dk1"/>
          </a:fillRef>
          <a:effectRef idx="1">
            <a:schemeClr val="dk1"/>
          </a:effectRef>
          <a:fontRef idx="minor">
            <a:schemeClr val="tx1"/>
          </a:fontRef>
        </p:style>
      </p:cxnSp>
      <p:cxnSp>
        <p:nvCxnSpPr>
          <p:cNvPr id="88" name="Connecteur droit 87"/>
          <p:cNvCxnSpPr/>
          <p:nvPr/>
        </p:nvCxnSpPr>
        <p:spPr>
          <a:xfrm>
            <a:off x="5611196" y="3430998"/>
            <a:ext cx="0" cy="191587"/>
          </a:xfrm>
          <a:prstGeom prst="line">
            <a:avLst/>
          </a:prstGeom>
        </p:spPr>
        <p:style>
          <a:lnRef idx="2">
            <a:schemeClr val="dk1"/>
          </a:lnRef>
          <a:fillRef idx="0">
            <a:schemeClr val="dk1"/>
          </a:fillRef>
          <a:effectRef idx="1">
            <a:schemeClr val="dk1"/>
          </a:effectRef>
          <a:fontRef idx="minor">
            <a:schemeClr val="tx1"/>
          </a:fontRef>
        </p:style>
      </p:cxnSp>
      <p:cxnSp>
        <p:nvCxnSpPr>
          <p:cNvPr id="95" name="Connecteur droit 94"/>
          <p:cNvCxnSpPr/>
          <p:nvPr/>
        </p:nvCxnSpPr>
        <p:spPr>
          <a:xfrm>
            <a:off x="5732698" y="3430998"/>
            <a:ext cx="0" cy="225282"/>
          </a:xfrm>
          <a:prstGeom prst="line">
            <a:avLst/>
          </a:prstGeom>
        </p:spPr>
        <p:style>
          <a:lnRef idx="2">
            <a:schemeClr val="dk1"/>
          </a:lnRef>
          <a:fillRef idx="0">
            <a:schemeClr val="dk1"/>
          </a:fillRef>
          <a:effectRef idx="1">
            <a:schemeClr val="dk1"/>
          </a:effectRef>
          <a:fontRef idx="minor">
            <a:schemeClr val="tx1"/>
          </a:fontRef>
        </p:style>
      </p:cxnSp>
      <p:cxnSp>
        <p:nvCxnSpPr>
          <p:cNvPr id="104" name="Connecteur droit 103"/>
          <p:cNvCxnSpPr/>
          <p:nvPr/>
        </p:nvCxnSpPr>
        <p:spPr>
          <a:xfrm>
            <a:off x="5488310" y="2596779"/>
            <a:ext cx="0" cy="209302"/>
          </a:xfrm>
          <a:prstGeom prst="line">
            <a:avLst/>
          </a:prstGeom>
        </p:spPr>
        <p:style>
          <a:lnRef idx="2">
            <a:schemeClr val="dk1"/>
          </a:lnRef>
          <a:fillRef idx="0">
            <a:schemeClr val="dk1"/>
          </a:fillRef>
          <a:effectRef idx="1">
            <a:schemeClr val="dk1"/>
          </a:effectRef>
          <a:fontRef idx="minor">
            <a:schemeClr val="tx1"/>
          </a:fontRef>
        </p:style>
      </p:cxnSp>
      <p:cxnSp>
        <p:nvCxnSpPr>
          <p:cNvPr id="117" name="Connecteur droit 116"/>
          <p:cNvCxnSpPr/>
          <p:nvPr/>
        </p:nvCxnSpPr>
        <p:spPr>
          <a:xfrm>
            <a:off x="5644552" y="2603503"/>
            <a:ext cx="0" cy="207435"/>
          </a:xfrm>
          <a:prstGeom prst="line">
            <a:avLst/>
          </a:prstGeom>
        </p:spPr>
        <p:style>
          <a:lnRef idx="2">
            <a:schemeClr val="dk1"/>
          </a:lnRef>
          <a:fillRef idx="0">
            <a:schemeClr val="dk1"/>
          </a:fillRef>
          <a:effectRef idx="1">
            <a:schemeClr val="dk1"/>
          </a:effectRef>
          <a:fontRef idx="minor">
            <a:schemeClr val="tx1"/>
          </a:fontRef>
        </p:style>
      </p:cxnSp>
      <p:cxnSp>
        <p:nvCxnSpPr>
          <p:cNvPr id="122" name="Connecteur droit 121"/>
          <p:cNvCxnSpPr/>
          <p:nvPr/>
        </p:nvCxnSpPr>
        <p:spPr>
          <a:xfrm flipH="1">
            <a:off x="5559245" y="3284974"/>
            <a:ext cx="7085" cy="288042"/>
          </a:xfrm>
          <a:prstGeom prst="line">
            <a:avLst/>
          </a:prstGeom>
        </p:spPr>
        <p:style>
          <a:lnRef idx="2">
            <a:schemeClr val="dk1"/>
          </a:lnRef>
          <a:fillRef idx="0">
            <a:schemeClr val="dk1"/>
          </a:fillRef>
          <a:effectRef idx="1">
            <a:schemeClr val="dk1"/>
          </a:effectRef>
          <a:fontRef idx="minor">
            <a:schemeClr val="tx1"/>
          </a:fontRef>
        </p:style>
      </p:cxnSp>
      <p:cxnSp>
        <p:nvCxnSpPr>
          <p:cNvPr id="127" name="Connecteur droit 126"/>
          <p:cNvCxnSpPr/>
          <p:nvPr/>
        </p:nvCxnSpPr>
        <p:spPr>
          <a:xfrm>
            <a:off x="5644552" y="3284974"/>
            <a:ext cx="0" cy="258665"/>
          </a:xfrm>
          <a:prstGeom prst="line">
            <a:avLst/>
          </a:prstGeom>
        </p:spPr>
        <p:style>
          <a:lnRef idx="2">
            <a:schemeClr val="dk1"/>
          </a:lnRef>
          <a:fillRef idx="0">
            <a:schemeClr val="dk1"/>
          </a:fillRef>
          <a:effectRef idx="1">
            <a:schemeClr val="dk1"/>
          </a:effectRef>
          <a:fontRef idx="minor">
            <a:schemeClr val="tx1"/>
          </a:fontRef>
        </p:style>
      </p:cxnSp>
      <p:sp>
        <p:nvSpPr>
          <p:cNvPr id="131" name="Flèche vers le bas 130"/>
          <p:cNvSpPr/>
          <p:nvPr/>
        </p:nvSpPr>
        <p:spPr>
          <a:xfrm>
            <a:off x="6170113" y="4282365"/>
            <a:ext cx="207427" cy="6939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3" name="Connecteur droit avec flèche 132"/>
          <p:cNvCxnSpPr/>
          <p:nvPr/>
        </p:nvCxnSpPr>
        <p:spPr>
          <a:xfrm flipV="1">
            <a:off x="5488310" y="3765746"/>
            <a:ext cx="122886" cy="153372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4" name="ZoneTexte 143"/>
          <p:cNvSpPr txBox="1"/>
          <p:nvPr/>
        </p:nvSpPr>
        <p:spPr>
          <a:xfrm>
            <a:off x="4420681" y="5305147"/>
            <a:ext cx="3289875" cy="369332"/>
          </a:xfrm>
          <a:prstGeom prst="rect">
            <a:avLst/>
          </a:prstGeom>
          <a:noFill/>
        </p:spPr>
        <p:txBody>
          <a:bodyPr wrap="none" rtlCol="0">
            <a:spAutoFit/>
          </a:bodyPr>
          <a:lstStyle/>
          <a:p>
            <a:r>
              <a:rPr lang="fr-CH" dirty="0" smtClean="0"/>
              <a:t>Backup </a:t>
            </a:r>
            <a:r>
              <a:rPr lang="fr-CH" dirty="0" err="1" smtClean="0"/>
              <a:t>Labyrinth</a:t>
            </a:r>
            <a:r>
              <a:rPr lang="fr-CH" dirty="0" smtClean="0"/>
              <a:t>  Vacuum Buffer</a:t>
            </a:r>
            <a:endParaRPr lang="en-GB" dirty="0"/>
          </a:p>
        </p:txBody>
      </p:sp>
      <p:sp>
        <p:nvSpPr>
          <p:cNvPr id="145" name="ZoneTexte 144"/>
          <p:cNvSpPr txBox="1"/>
          <p:nvPr/>
        </p:nvSpPr>
        <p:spPr>
          <a:xfrm>
            <a:off x="5660606" y="4970819"/>
            <a:ext cx="1592103" cy="369332"/>
          </a:xfrm>
          <a:prstGeom prst="rect">
            <a:avLst/>
          </a:prstGeom>
          <a:noFill/>
        </p:spPr>
        <p:txBody>
          <a:bodyPr wrap="none" rtlCol="0">
            <a:spAutoFit/>
          </a:bodyPr>
          <a:lstStyle/>
          <a:p>
            <a:r>
              <a:rPr lang="fr-CH" dirty="0" smtClean="0"/>
              <a:t> Vacuum </a:t>
            </a:r>
            <a:r>
              <a:rPr lang="fr-CH" dirty="0" err="1" smtClean="0"/>
              <a:t>Pump</a:t>
            </a:r>
            <a:endParaRPr lang="en-GB" dirty="0"/>
          </a:p>
        </p:txBody>
      </p:sp>
      <p:sp>
        <p:nvSpPr>
          <p:cNvPr id="14" name="ZoneTexte 13"/>
          <p:cNvSpPr txBox="1"/>
          <p:nvPr/>
        </p:nvSpPr>
        <p:spPr>
          <a:xfrm>
            <a:off x="470299" y="5962283"/>
            <a:ext cx="8185523" cy="646331"/>
          </a:xfrm>
          <a:prstGeom prst="rect">
            <a:avLst/>
          </a:prstGeom>
          <a:noFill/>
        </p:spPr>
        <p:txBody>
          <a:bodyPr wrap="square" rtlCol="0">
            <a:spAutoFit/>
          </a:bodyPr>
          <a:lstStyle/>
          <a:p>
            <a:r>
              <a:rPr lang="fr-CH" dirty="0" smtClean="0"/>
              <a:t>Critical Issue of </a:t>
            </a:r>
            <a:r>
              <a:rPr lang="fr-CH" dirty="0" err="1" smtClean="0"/>
              <a:t>Rotating</a:t>
            </a:r>
            <a:r>
              <a:rPr lang="fr-CH" dirty="0" smtClean="0"/>
              <a:t> </a:t>
            </a:r>
            <a:r>
              <a:rPr lang="fr-CH" dirty="0" err="1" smtClean="0"/>
              <a:t>Seal</a:t>
            </a:r>
            <a:r>
              <a:rPr lang="fr-CH" dirty="0" smtClean="0"/>
              <a:t>: </a:t>
            </a:r>
            <a:r>
              <a:rPr lang="fr-CH" dirty="0" err="1" smtClean="0"/>
              <a:t>Leak</a:t>
            </a:r>
            <a:r>
              <a:rPr lang="fr-CH" dirty="0" smtClean="0"/>
              <a:t> </a:t>
            </a:r>
            <a:r>
              <a:rPr lang="fr-CH" dirty="0" err="1" smtClean="0"/>
              <a:t>tightnes</a:t>
            </a:r>
            <a:r>
              <a:rPr lang="fr-CH" dirty="0" smtClean="0"/>
              <a:t> for UHV. Radiation </a:t>
            </a:r>
            <a:r>
              <a:rPr lang="fr-CH" dirty="0" err="1" smtClean="0"/>
              <a:t>resistance</a:t>
            </a:r>
            <a:r>
              <a:rPr lang="fr-CH" dirty="0" smtClean="0"/>
              <a:t> and </a:t>
            </a:r>
            <a:r>
              <a:rPr lang="fr-CH" dirty="0" err="1" smtClean="0"/>
              <a:t>radiochemistry</a:t>
            </a:r>
            <a:r>
              <a:rPr lang="fr-CH" dirty="0" smtClean="0"/>
              <a:t> of </a:t>
            </a:r>
            <a:r>
              <a:rPr lang="fr-CH" dirty="0" err="1" smtClean="0"/>
              <a:t>iron</a:t>
            </a:r>
            <a:r>
              <a:rPr lang="fr-CH" dirty="0" smtClean="0"/>
              <a:t> </a:t>
            </a:r>
            <a:r>
              <a:rPr lang="fr-CH" dirty="0" err="1" smtClean="0"/>
              <a:t>powder</a:t>
            </a:r>
            <a:r>
              <a:rPr lang="fr-CH" dirty="0" smtClean="0"/>
              <a:t> in </a:t>
            </a:r>
            <a:r>
              <a:rPr lang="fr-CH" dirty="0" err="1" smtClean="0"/>
              <a:t>oil</a:t>
            </a:r>
            <a:r>
              <a:rPr lang="fr-CH" dirty="0" smtClean="0"/>
              <a:t>, and permanent </a:t>
            </a:r>
            <a:r>
              <a:rPr lang="fr-CH" dirty="0" err="1" smtClean="0"/>
              <a:t>magnets</a:t>
            </a:r>
            <a:r>
              <a:rPr lang="fr-CH" dirty="0" smtClean="0"/>
              <a:t>.</a:t>
            </a:r>
            <a:endParaRPr lang="en-GB" dirty="0"/>
          </a:p>
        </p:txBody>
      </p:sp>
      <p:sp>
        <p:nvSpPr>
          <p:cNvPr id="17" name="Espace réservé du numéro de diapositive 16"/>
          <p:cNvSpPr>
            <a:spLocks noGrp="1"/>
          </p:cNvSpPr>
          <p:nvPr>
            <p:ph type="sldNum" sz="quarter" idx="12"/>
          </p:nvPr>
        </p:nvSpPr>
        <p:spPr/>
        <p:txBody>
          <a:bodyPr/>
          <a:lstStyle/>
          <a:p>
            <a:fld id="{31B01D2A-108D-4055-860E-FA187FD9BF45}" type="slidenum">
              <a:rPr lang="en-GB" smtClean="0"/>
              <a:t>9</a:t>
            </a:fld>
            <a:endParaRPr lang="en-GB"/>
          </a:p>
        </p:txBody>
      </p:sp>
      <p:cxnSp>
        <p:nvCxnSpPr>
          <p:cNvPr id="16" name="Connecteur droit avec flèche 15"/>
          <p:cNvCxnSpPr/>
          <p:nvPr/>
        </p:nvCxnSpPr>
        <p:spPr>
          <a:xfrm flipH="1" flipV="1">
            <a:off x="6608772" y="3526791"/>
            <a:ext cx="987564" cy="55896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4" name="ZoneTexte 33"/>
          <p:cNvSpPr txBox="1"/>
          <p:nvPr/>
        </p:nvSpPr>
        <p:spPr>
          <a:xfrm>
            <a:off x="7581591" y="3994286"/>
            <a:ext cx="1257973" cy="369332"/>
          </a:xfrm>
          <a:prstGeom prst="rect">
            <a:avLst/>
          </a:prstGeom>
          <a:noFill/>
        </p:spPr>
        <p:txBody>
          <a:bodyPr wrap="none" rtlCol="0">
            <a:spAutoFit/>
          </a:bodyPr>
          <a:lstStyle/>
          <a:p>
            <a:r>
              <a:rPr lang="fr-CH" dirty="0" smtClean="0"/>
              <a:t>Water Flow</a:t>
            </a:r>
            <a:endParaRPr lang="en-GB" dirty="0"/>
          </a:p>
        </p:txBody>
      </p:sp>
    </p:spTree>
    <p:extLst>
      <p:ext uri="{BB962C8B-B14F-4D97-AF65-F5344CB8AC3E}">
        <p14:creationId xmlns:p14="http://schemas.microsoft.com/office/powerpoint/2010/main" val="408023843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1446</TotalTime>
  <Words>2553</Words>
  <Application>Microsoft Office PowerPoint</Application>
  <PresentationFormat>On-screen Show (4:3)</PresentationFormat>
  <Paragraphs>455</Paragraphs>
  <Slides>54</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ＭＳ Ｐゴシック</vt:lpstr>
      <vt:lpstr>Arial</vt:lpstr>
      <vt:lpstr>Calibri</vt:lpstr>
      <vt:lpstr>Cambria Math</vt:lpstr>
      <vt:lpstr>Symbol</vt:lpstr>
      <vt:lpstr>Thème Office</vt:lpstr>
      <vt:lpstr>  Positron Sources and Beam Dumps for the International Linear Collider-ILC  </vt:lpstr>
      <vt:lpstr>Outline</vt:lpstr>
      <vt:lpstr>PowerPoint Presentation</vt:lpstr>
      <vt:lpstr>Some Machine Parameters</vt:lpstr>
      <vt:lpstr>2.- e^--Driven Positron Target</vt:lpstr>
      <vt:lpstr>Pulse Structure for the Conventional  e-driven Target</vt:lpstr>
      <vt:lpstr>Design Parameters for the e-driven Positron Source (t.b.c.).</vt:lpstr>
      <vt:lpstr>PowerPoint Presentation</vt:lpstr>
      <vt:lpstr>Water Cooled e-Driven Target Wheel</vt:lpstr>
      <vt:lpstr>SLC-SLAC Water Cooled Tumbling Target</vt:lpstr>
      <vt:lpstr>He-Cooled Granular Target</vt:lpstr>
      <vt:lpstr>Hybrid  e+ Source (Base Line for CLIC)</vt:lpstr>
      <vt:lpstr>3.- ILC-Undulator Driven e+ Target</vt:lpstr>
      <vt:lpstr>Pulse Structure for the Undulator-Driven Target </vt:lpstr>
      <vt:lpstr>Design Parameters of the Undulator driven Positron Target.</vt:lpstr>
      <vt:lpstr>PowerPoint Presentation</vt:lpstr>
      <vt:lpstr>PowerPoint Presentation</vt:lpstr>
      <vt:lpstr> </vt:lpstr>
      <vt:lpstr>Radial Temperature in Radiation Cooled Ti-Wheel</vt:lpstr>
      <vt:lpstr>4.- The Dump for the Photon Beam from the Undulator . </vt:lpstr>
      <vt:lpstr> </vt:lpstr>
      <vt:lpstr>PowerPoint Presentation</vt:lpstr>
      <vt:lpstr>Tilted C-Dump</vt:lpstr>
      <vt:lpstr>PowerPoint Presentation</vt:lpstr>
      <vt:lpstr>PowerPoint Presentation</vt:lpstr>
      <vt:lpstr>Water Dump for the Photon Beam</vt:lpstr>
      <vt:lpstr>Water Dump placed at 48 m: boiling. </vt:lpstr>
      <vt:lpstr>Water Dump placed at 2 km, no boiling.</vt:lpstr>
      <vt:lpstr>The Titanium Vacuum Window  upstream of the Water Dump at the 2 km Position. </vt:lpstr>
      <vt:lpstr>Tumbling Window 10 m upstream of the Far Photon Water Dump</vt:lpstr>
      <vt:lpstr>PowerPoint Presentation</vt:lpstr>
      <vt:lpstr>Design Values for a He-Cooled, Moving Window, displaced by 3 mm between Pulses. </vt:lpstr>
      <vt:lpstr>Double Walled He-Cooled Vacuum Window </vt:lpstr>
      <vt:lpstr>Drive Mechanism for the Tumbling Window</vt:lpstr>
      <vt:lpstr>Layout of Water Dump for the Photon Beam. Easy Access to the Window for Maintenance and Exchange.  No direct Ti-Window/ Water Contact.</vt:lpstr>
      <vt:lpstr>5.- 17 MW Water Dumps to absorb the spent e- and e+ Beams of up to        500 GeV at 5 Hz.</vt:lpstr>
      <vt:lpstr> Layout of ILC-Water Dump</vt:lpstr>
      <vt:lpstr>PowerPoint Presentation</vt:lpstr>
      <vt:lpstr>PowerPoint Presentation</vt:lpstr>
      <vt:lpstr>Front View of the Water</vt:lpstr>
      <vt:lpstr>PowerPoint Presentation</vt:lpstr>
      <vt:lpstr>Water Dumps</vt:lpstr>
      <vt:lpstr>PowerPoint Presentation</vt:lpstr>
      <vt:lpstr>6.-Comments and Conclusions.</vt:lpstr>
      <vt:lpstr>PowerPoint Presentation</vt:lpstr>
      <vt:lpstr>PowerPoint Presentation</vt:lpstr>
      <vt:lpstr>Material Tests for the ILC at HighRadMat? </vt:lpstr>
      <vt:lpstr>Thanks are due to the Members of the Positron Working Group: Report on the ILC Positron Source.    May 23, 2018. Convenor and Editor: K. Yokoya-KEK.  Thank You for Your Attention!</vt:lpstr>
      <vt:lpstr>Back Ups  </vt:lpstr>
      <vt:lpstr> </vt:lpstr>
      <vt:lpstr>Backups</vt:lpstr>
      <vt:lpstr>Free Hg-Jet in Beam</vt:lpstr>
      <vt:lpstr>Ferro Fluid Seal-ALMA/D</vt:lpstr>
      <vt:lpstr>Magnetic Bearings. Juelich Forschungszentrum/D Weight of 100 kg supported by 0.2 kg ferromagnetic material.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HighRadMat</dc:title>
  <dc:creator>Peter Sievers</dc:creator>
  <cp:lastModifiedBy>Fiona Jacqueline Harden</cp:lastModifiedBy>
  <cp:revision>206</cp:revision>
  <dcterms:created xsi:type="dcterms:W3CDTF">2019-06-05T13:17:15Z</dcterms:created>
  <dcterms:modified xsi:type="dcterms:W3CDTF">2019-07-08T07:35:37Z</dcterms:modified>
</cp:coreProperties>
</file>