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E6C10D-0BA8-4613-92F8-F63C1BE4F255}">
  <a:tblStyle styleId="{7DE6C10D-0BA8-4613-92F8-F63C1BE4F25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83"/>
  </p:normalViewPr>
  <p:slideViewPr>
    <p:cSldViewPr snapToGrid="0">
      <p:cViewPr varScale="1">
        <p:scale>
          <a:sx n="86" d="100"/>
          <a:sy n="86" d="100"/>
        </p:scale>
        <p:origin x="720" y="5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5bb34a2f57_3_3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7" name="Google Shape;297;g5bb34a2f57_3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a:t>Include pictures of experiments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5bb34a2f57_0_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7" name="Google Shape;317;g5bb34a2f57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a:t>IR7 collimators not expected to endure shock absorption but must be ready as backbone of machine protection system</a:t>
            </a:r>
            <a:endParaRPr/>
          </a:p>
          <a:p>
            <a:pPr marL="0" lvl="0" indent="0" algn="l" rtl="0">
              <a:spcBef>
                <a:spcPts val="0"/>
              </a:spcBef>
              <a:spcAft>
                <a:spcPts val="0"/>
              </a:spcAft>
              <a:buNone/>
            </a:pPr>
            <a:r>
              <a:rPr lang="nl"/>
              <a:t>Great interest to test pre irr materials for shock response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5bb34a2f57_3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5bb34a2f57_3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a:t>Macroscopic changes: visual but also resistivity (linear w/ radiation damage)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5bb34a2f57_3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5bb34a2f57_3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a:solidFill>
                  <a:schemeClr val="dk1"/>
                </a:solidFill>
              </a:rPr>
              <a:t>Slides Wednesday Meigo: 18</a:t>
            </a:r>
            <a:endParaRPr>
              <a:solidFill>
                <a:schemeClr val="dk1"/>
              </a:solidFill>
            </a:endParaRPr>
          </a:p>
          <a:p>
            <a:pPr marL="0" lvl="0" indent="0" algn="l" rtl="0">
              <a:spcBef>
                <a:spcPts val="0"/>
              </a:spcBef>
              <a:spcAft>
                <a:spcPts val="0"/>
              </a:spcAft>
              <a:buClr>
                <a:schemeClr val="dk1"/>
              </a:buClr>
              <a:buSzPts val="1100"/>
              <a:buFont typeface="Arial"/>
              <a:buNone/>
            </a:pPr>
            <a:r>
              <a:rPr lang="nl">
                <a:solidFill>
                  <a:schemeClr val="dk1"/>
                </a:solidFill>
              </a:rPr>
              <a:t>Transport limit at 1 keV</a:t>
            </a:r>
            <a:endParaRPr>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5bb34a2f57_3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5bb34a2f57_3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g5bb34a2f57_3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5" name="Google Shape;405;g5bb34a2f57_3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a:t>Stoller from Molecular Dynamics calculations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4"/>
        <p:cNvGrpSpPr/>
        <p:nvPr/>
      </p:nvGrpSpPr>
      <p:grpSpPr>
        <a:xfrm>
          <a:off x="0" y="0"/>
          <a:ext cx="0" cy="0"/>
          <a:chOff x="0" y="0"/>
          <a:chExt cx="0" cy="0"/>
        </a:xfrm>
      </p:grpSpPr>
      <p:sp>
        <p:nvSpPr>
          <p:cNvPr id="425" name="Google Shape;425;g5bb34a2f57_3_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6" name="Google Shape;426;g5bb34a2f57_3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g5bb34a2f57_3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4" name="Google Shape;444;g5bb34a2f57_3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7"/>
        <p:cNvGrpSpPr/>
        <p:nvPr/>
      </p:nvGrpSpPr>
      <p:grpSpPr>
        <a:xfrm>
          <a:off x="0" y="0"/>
          <a:ext cx="0" cy="0"/>
          <a:chOff x="0" y="0"/>
          <a:chExt cx="0" cy="0"/>
        </a:xfrm>
      </p:grpSpPr>
      <p:sp>
        <p:nvSpPr>
          <p:cNvPr id="458" name="Google Shape;458;g5bb34a2f57_3_1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9" name="Google Shape;459;g5bb34a2f57_3_1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5bb34a2f57_0_3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5bb34a2f57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a:t> Not having LIU intensities in HiRadMat before LS2 (will see)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5bb34a2f57_0_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5bb34a2f57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5bb34a2f57_0_1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5bb34a2f57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a:t>Ref: Fluka</a:t>
            </a:r>
            <a:endParaRPr/>
          </a:p>
          <a:p>
            <a:pPr marL="0" lvl="0" indent="0" algn="l" rtl="0">
              <a:spcBef>
                <a:spcPts val="0"/>
              </a:spcBef>
              <a:spcAft>
                <a:spcPts val="0"/>
              </a:spcAft>
              <a:buClr>
                <a:schemeClr val="dk1"/>
              </a:buClr>
              <a:buSzPts val="1100"/>
              <a:buFont typeface="Arial"/>
              <a:buNone/>
            </a:pPr>
            <a:r>
              <a:rPr lang="nl">
                <a:solidFill>
                  <a:schemeClr val="dk1"/>
                </a:solidFill>
              </a:rPr>
              <a:t>Emphasize use of ideal materials with uniform material density, not changing during interaction</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5bb34a2f57_2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5bb34a2f57_2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a:t>Beam-matter analysis from an engineering perspective (Lecture Alessandro)</a:t>
            </a:r>
            <a:endParaRPr/>
          </a:p>
          <a:p>
            <a:pPr marL="0" lvl="0" indent="0" algn="l" rtl="0">
              <a:spcBef>
                <a:spcPts val="0"/>
              </a:spcBef>
              <a:spcAft>
                <a:spcPts val="0"/>
              </a:spcAft>
              <a:buNone/>
            </a:pPr>
            <a:r>
              <a:rPr lang="nl"/>
              <a:t>Complex geometry, complex material behavior, complex boundary conditions …</a:t>
            </a:r>
            <a:endParaRPr/>
          </a:p>
          <a:p>
            <a:pPr marL="0" lvl="0" indent="0" algn="l" rtl="0">
              <a:spcBef>
                <a:spcPts val="0"/>
              </a:spcBef>
              <a:spcAft>
                <a:spcPts val="0"/>
              </a:spcAft>
              <a:buNone/>
            </a:pPr>
            <a:r>
              <a:rPr lang="nl"/>
              <a:t>Damage phenomena induced by high energy, high intensity particle beams bring matter to extreme regimes where practical experience and material knowledge is very limited. The analysis of these phenomena must rely on methodologies integrating and coupling several disciplines , numerical tools and experimental verification in a multiphysics approach. </a:t>
            </a:r>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5bb34a2f57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5bb34a2f57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5bb34a2f57_2_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5bb34a2f57_2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5bb34a2f57_2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5bb34a2f57_2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5bb34a2f57_3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5bb34a2f57_3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nl"/>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3.png"/><Relationship Id="rId7"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4.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56.png"/><Relationship Id="rId4" Type="http://schemas.openxmlformats.org/officeDocument/2006/relationships/image" Target="../media/image55.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image" Target="../media/image3.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gif"/><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nl" sz="3000" b="1">
                <a:solidFill>
                  <a:schemeClr val="accent5"/>
                </a:solidFill>
                <a:latin typeface="Helvetica Neue"/>
                <a:ea typeface="Helvetica Neue"/>
                <a:cs typeface="Helvetica Neue"/>
                <a:sym typeface="Helvetica Neue"/>
              </a:rPr>
              <a:t>Simulation of energy deposition and radiation damage effects for HiRadMat experiments using Monte Carlo tools</a:t>
            </a:r>
            <a:endParaRPr sz="3000" b="1">
              <a:solidFill>
                <a:schemeClr val="accent5"/>
              </a:solidFill>
              <a:latin typeface="Helvetica Neue"/>
              <a:ea typeface="Helvetica Neue"/>
              <a:cs typeface="Helvetica Neue"/>
              <a:sym typeface="Helvetica Neue"/>
            </a:endParaRPr>
          </a:p>
        </p:txBody>
      </p:sp>
      <p:sp>
        <p:nvSpPr>
          <p:cNvPr id="55" name="Google Shape;55;p13"/>
          <p:cNvSpPr txBox="1">
            <a:spLocks noGrp="1"/>
          </p:cNvSpPr>
          <p:nvPr>
            <p:ph type="subTitle" idx="1"/>
          </p:nvPr>
        </p:nvSpPr>
        <p:spPr>
          <a:xfrm>
            <a:off x="311700" y="2834125"/>
            <a:ext cx="8520600" cy="2309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nl" sz="1800">
                <a:latin typeface="Helvetica Neue Light"/>
                <a:ea typeface="Helvetica Neue Light"/>
                <a:cs typeface="Helvetica Neue Light"/>
                <a:sym typeface="Helvetica Neue Light"/>
              </a:rPr>
              <a:t>12/7/2019</a:t>
            </a:r>
            <a:endParaRPr sz="1800">
              <a:latin typeface="Helvetica Neue Light"/>
              <a:ea typeface="Helvetica Neue Light"/>
              <a:cs typeface="Helvetica Neue Light"/>
              <a:sym typeface="Helvetica Neue Light"/>
            </a:endParaRPr>
          </a:p>
          <a:p>
            <a:pPr marL="0" lvl="0" indent="0" algn="ctr" rtl="0">
              <a:spcBef>
                <a:spcPts val="0"/>
              </a:spcBef>
              <a:spcAft>
                <a:spcPts val="0"/>
              </a:spcAft>
              <a:buNone/>
            </a:pPr>
            <a:endParaRPr sz="1800"/>
          </a:p>
          <a:p>
            <a:pPr marL="0" lvl="0" indent="0" algn="ctr" rtl="0">
              <a:spcBef>
                <a:spcPts val="0"/>
              </a:spcBef>
              <a:spcAft>
                <a:spcPts val="0"/>
              </a:spcAft>
              <a:buNone/>
            </a:pPr>
            <a:r>
              <a:rPr lang="nl" sz="1800">
                <a:latin typeface="Helvetica Neue Light"/>
                <a:ea typeface="Helvetica Neue Light"/>
                <a:cs typeface="Helvetica Neue Light"/>
                <a:sym typeface="Helvetica Neue Light"/>
              </a:rPr>
              <a:t>Andreas Waets</a:t>
            </a:r>
            <a:endParaRPr sz="1800">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400">
                <a:latin typeface="Helvetica Neue Light"/>
                <a:ea typeface="Helvetica Neue Light"/>
                <a:cs typeface="Helvetica Neue Light"/>
                <a:sym typeface="Helvetica Neue Light"/>
              </a:rPr>
              <a:t>On behalf of EN-STI-BMI</a:t>
            </a:r>
            <a:endParaRPr sz="1400">
              <a:latin typeface="Helvetica Neue Light"/>
              <a:ea typeface="Helvetica Neue Light"/>
              <a:cs typeface="Helvetica Neue Light"/>
              <a:sym typeface="Helvetica Neue Light"/>
            </a:endParaRPr>
          </a:p>
          <a:p>
            <a:pPr marL="0" lvl="0" indent="0" algn="ctr" rtl="0">
              <a:spcBef>
                <a:spcPts val="0"/>
              </a:spcBef>
              <a:spcAft>
                <a:spcPts val="0"/>
              </a:spcAft>
              <a:buNone/>
            </a:pPr>
            <a:endParaRPr sz="1800"/>
          </a:p>
          <a:p>
            <a:pPr marL="0" lvl="0" indent="0" algn="ctr" rtl="0">
              <a:spcBef>
                <a:spcPts val="0"/>
              </a:spcBef>
              <a:spcAft>
                <a:spcPts val="0"/>
              </a:spcAft>
              <a:buNone/>
            </a:pPr>
            <a:r>
              <a:rPr lang="nl" sz="1400">
                <a:latin typeface="Helvetica Neue Light"/>
                <a:ea typeface="Helvetica Neue Light"/>
                <a:cs typeface="Helvetica Neue Light"/>
                <a:sym typeface="Helvetica Neue Light"/>
              </a:rPr>
              <a:t>summarizing material from A. Lechner, E. Skordis, A. Bertarelli, D. Carbajo Perez, M. Frankl, I. Lamas Garcia, F. Cerutti, V. Vlachoudis, F. Salvat-Pujol, C. Accettura</a:t>
            </a:r>
            <a:endParaRPr sz="1400">
              <a:latin typeface="Helvetica Neue Light"/>
              <a:ea typeface="Helvetica Neue Light"/>
              <a:cs typeface="Helvetica Neue Light"/>
              <a:sym typeface="Helvetica Neue Light"/>
            </a:endParaRPr>
          </a:p>
          <a:p>
            <a:pPr marL="0" lvl="0" indent="0" algn="ctr" rtl="0">
              <a:spcBef>
                <a:spcPts val="0"/>
              </a:spcBef>
              <a:spcAft>
                <a:spcPts val="0"/>
              </a:spcAft>
              <a:buNone/>
            </a:pPr>
            <a:endParaRPr sz="1800">
              <a:latin typeface="Helvetica Neue Light"/>
              <a:ea typeface="Helvetica Neue Light"/>
              <a:cs typeface="Helvetica Neue Light"/>
              <a:sym typeface="Helvetica Neue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grpSp>
        <p:nvGrpSpPr>
          <p:cNvPr id="299" name="Google Shape;299;p22"/>
          <p:cNvGrpSpPr/>
          <p:nvPr/>
        </p:nvGrpSpPr>
        <p:grpSpPr>
          <a:xfrm>
            <a:off x="-5150" y="4658250"/>
            <a:ext cx="9144000" cy="511800"/>
            <a:chOff x="-5150" y="4658250"/>
            <a:chExt cx="9144000" cy="511800"/>
          </a:xfrm>
        </p:grpSpPr>
        <p:sp>
          <p:nvSpPr>
            <p:cNvPr id="300" name="Google Shape;300;p22"/>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01" name="Google Shape;301;p22"/>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302" name="Google Shape;302;p22"/>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303" name="Google Shape;303;p22"/>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304" name="Google Shape;304;p22"/>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nl" b="1">
                <a:solidFill>
                  <a:schemeClr val="accent5"/>
                </a:solidFill>
                <a:latin typeface="Helvetica Neue"/>
                <a:ea typeface="Helvetica Neue"/>
                <a:cs typeface="Helvetica Neue"/>
                <a:sym typeface="Helvetica Neue"/>
              </a:rPr>
              <a:t>Energy deposition studies for HRMT </a:t>
            </a:r>
            <a:endParaRPr b="1">
              <a:solidFill>
                <a:schemeClr val="accent5"/>
              </a:solidFill>
              <a:latin typeface="Helvetica Neue"/>
              <a:ea typeface="Helvetica Neue"/>
              <a:cs typeface="Helvetica Neue"/>
              <a:sym typeface="Helvetica Neue"/>
            </a:endParaRPr>
          </a:p>
          <a:p>
            <a:pPr marL="0" lvl="0" indent="0" algn="l" rtl="0">
              <a:spcBef>
                <a:spcPts val="0"/>
              </a:spcBef>
              <a:spcAft>
                <a:spcPts val="0"/>
              </a:spcAft>
              <a:buNone/>
            </a:pPr>
            <a:endParaRPr b="1">
              <a:solidFill>
                <a:schemeClr val="accent5"/>
              </a:solidFill>
              <a:latin typeface="Helvetica Neue"/>
              <a:ea typeface="Helvetica Neue"/>
              <a:cs typeface="Helvetica Neue"/>
              <a:sym typeface="Helvetica Neue"/>
            </a:endParaRPr>
          </a:p>
        </p:txBody>
      </p:sp>
      <p:sp>
        <p:nvSpPr>
          <p:cNvPr id="305" name="Google Shape;305;p22"/>
          <p:cNvSpPr txBox="1">
            <a:spLocks noGrp="1"/>
          </p:cNvSpPr>
          <p:nvPr>
            <p:ph type="body" idx="1"/>
          </p:nvPr>
        </p:nvSpPr>
        <p:spPr>
          <a:xfrm>
            <a:off x="311700" y="787450"/>
            <a:ext cx="5046000" cy="465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Remarks</a:t>
            </a:r>
            <a:endParaRPr b="1">
              <a:solidFill>
                <a:schemeClr val="accent5"/>
              </a:solidFill>
              <a:latin typeface="Helvetica Neue"/>
              <a:ea typeface="Helvetica Neue"/>
              <a:cs typeface="Helvetica Neue"/>
              <a:sym typeface="Helvetica Neue"/>
            </a:endParaRPr>
          </a:p>
          <a:p>
            <a:pPr marL="457200" lvl="0" indent="-304800" algn="l" rtl="0">
              <a:spcBef>
                <a:spcPts val="1600"/>
              </a:spcBef>
              <a:spcAft>
                <a:spcPts val="0"/>
              </a:spcAft>
              <a:buSzPts val="1200"/>
              <a:buChar char="●"/>
            </a:pPr>
            <a:r>
              <a:rPr lang="nl" sz="1200">
                <a:latin typeface="Helvetica Neue Light"/>
                <a:ea typeface="Helvetica Neue Light"/>
                <a:cs typeface="Helvetica Neue Light"/>
                <a:sym typeface="Helvetica Neue Light"/>
              </a:rPr>
              <a:t>Monte Carlo simulation method </a:t>
            </a:r>
            <a:r>
              <a:rPr lang="nl" sz="1200" b="1">
                <a:latin typeface="Helvetica Neue"/>
                <a:ea typeface="Helvetica Neue"/>
                <a:cs typeface="Helvetica Neue"/>
                <a:sym typeface="Helvetica Neue"/>
              </a:rPr>
              <a:t>limitations</a:t>
            </a:r>
            <a:r>
              <a:rPr lang="nl" sz="1200">
                <a:latin typeface="Helvetica Neue Light"/>
                <a:ea typeface="Helvetica Neue Light"/>
                <a:cs typeface="Helvetica Neue Light"/>
                <a:sym typeface="Helvetica Neue Light"/>
              </a:rPr>
              <a:t>:</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Assuming (coating) material is perfectly flat, homogeneous and isotropic</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Assume bulk density for coating materials</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No real-time evolution of material degradation</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Challenges in calculating physical observables</a:t>
            </a:r>
            <a:endParaRPr sz="1200">
              <a:latin typeface="Helvetica Neue Light"/>
              <a:ea typeface="Helvetica Neue Light"/>
              <a:cs typeface="Helvetica Neue Light"/>
              <a:sym typeface="Helvetica Neue Light"/>
            </a:endParaRPr>
          </a:p>
          <a:p>
            <a:pPr marL="457200" lvl="0" indent="0" algn="l" rtl="0">
              <a:spcBef>
                <a:spcPts val="1000"/>
              </a:spcBef>
              <a:spcAft>
                <a:spcPts val="0"/>
              </a:spcAft>
              <a:buNone/>
            </a:pPr>
            <a:endParaRPr sz="1200">
              <a:latin typeface="Helvetica Neue Light"/>
              <a:ea typeface="Helvetica Neue Light"/>
              <a:cs typeface="Helvetica Neue Light"/>
              <a:sym typeface="Helvetica Neue Light"/>
            </a:endParaRPr>
          </a:p>
          <a:p>
            <a:pPr marL="0" lvl="0" indent="0" algn="l" rtl="0">
              <a:spcBef>
                <a:spcPts val="1600"/>
              </a:spcBef>
              <a:spcAft>
                <a:spcPts val="0"/>
              </a:spcAft>
              <a:buNone/>
            </a:pPr>
            <a:endParaRPr sz="1200">
              <a:latin typeface="Helvetica Neue Light"/>
              <a:ea typeface="Helvetica Neue Light"/>
              <a:cs typeface="Helvetica Neue Light"/>
              <a:sym typeface="Helvetica Neue Light"/>
            </a:endParaRPr>
          </a:p>
          <a:p>
            <a:pPr marL="0" lvl="0" indent="0" algn="l" rtl="0">
              <a:spcBef>
                <a:spcPts val="1600"/>
              </a:spcBef>
              <a:spcAft>
                <a:spcPts val="1600"/>
              </a:spcAft>
              <a:buNone/>
            </a:pPr>
            <a:endParaRPr sz="1400" b="1">
              <a:latin typeface="Helvetica Neue"/>
              <a:ea typeface="Helvetica Neue"/>
              <a:cs typeface="Helvetica Neue"/>
              <a:sym typeface="Helvetica Neue"/>
            </a:endParaRPr>
          </a:p>
        </p:txBody>
      </p:sp>
      <p:sp>
        <p:nvSpPr>
          <p:cNvPr id="306" name="Google Shape;306;p22"/>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10</a:t>
            </a:fld>
            <a:endParaRPr>
              <a:solidFill>
                <a:srgbClr val="FFFFFF"/>
              </a:solidFill>
              <a:latin typeface="Helvetica Neue Light"/>
              <a:ea typeface="Helvetica Neue Light"/>
              <a:cs typeface="Helvetica Neue Light"/>
              <a:sym typeface="Helvetica Neue Light"/>
            </a:endParaRPr>
          </a:p>
        </p:txBody>
      </p:sp>
      <p:sp>
        <p:nvSpPr>
          <p:cNvPr id="307" name="Google Shape;307;p22"/>
          <p:cNvSpPr txBox="1"/>
          <p:nvPr/>
        </p:nvSpPr>
        <p:spPr>
          <a:xfrm>
            <a:off x="311700" y="3241150"/>
            <a:ext cx="8950800" cy="3510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None/>
            </a:pPr>
            <a:endParaRPr sz="1200">
              <a:solidFill>
                <a:schemeClr val="dk2"/>
              </a:solidFill>
              <a:latin typeface="Helvetica Neue Light"/>
              <a:ea typeface="Helvetica Neue Light"/>
              <a:cs typeface="Helvetica Neue Light"/>
              <a:sym typeface="Helvetica Neue Light"/>
            </a:endParaRPr>
          </a:p>
          <a:p>
            <a:pPr marL="914400" lvl="1" indent="-298450" algn="l" rtl="0">
              <a:lnSpc>
                <a:spcPct val="115000"/>
              </a:lnSpc>
              <a:spcBef>
                <a:spcPts val="1600"/>
              </a:spcBef>
              <a:spcAft>
                <a:spcPts val="0"/>
              </a:spcAft>
              <a:buClr>
                <a:schemeClr val="dk2"/>
              </a:buClr>
              <a:buSzPts val="1100"/>
              <a:buFont typeface="Helvetica Neue Light"/>
              <a:buChar char="○"/>
            </a:pPr>
            <a:r>
              <a:rPr lang="nl" sz="1100">
                <a:solidFill>
                  <a:schemeClr val="dk2"/>
                </a:solidFill>
                <a:latin typeface="Helvetica Neue Light"/>
                <a:ea typeface="Helvetica Neue Light"/>
                <a:cs typeface="Helvetica Neue Light"/>
                <a:sym typeface="Helvetica Neue Light"/>
              </a:rPr>
              <a:t>AD target (HRMT 27): Antiproton production target; Energy deposition, dose rate and activation calculations</a:t>
            </a:r>
            <a:endParaRPr sz="1100">
              <a:solidFill>
                <a:schemeClr val="dk2"/>
              </a:solidFill>
              <a:latin typeface="Helvetica Neue Light"/>
              <a:ea typeface="Helvetica Neue Light"/>
              <a:cs typeface="Helvetica Neue Light"/>
              <a:sym typeface="Helvetica Neue Light"/>
            </a:endParaRPr>
          </a:p>
          <a:p>
            <a:pPr marL="0" lvl="0" indent="0" algn="l" rtl="0">
              <a:spcBef>
                <a:spcPts val="1600"/>
              </a:spcBef>
              <a:spcAft>
                <a:spcPts val="0"/>
              </a:spcAft>
              <a:buNone/>
            </a:pPr>
            <a:endParaRPr sz="1100">
              <a:solidFill>
                <a:schemeClr val="dk2"/>
              </a:solidFill>
              <a:latin typeface="Helvetica Neue Light"/>
              <a:ea typeface="Helvetica Neue Light"/>
              <a:cs typeface="Helvetica Neue Light"/>
              <a:sym typeface="Helvetica Neue Light"/>
            </a:endParaRPr>
          </a:p>
        </p:txBody>
      </p:sp>
      <p:pic>
        <p:nvPicPr>
          <p:cNvPr id="308" name="Google Shape;308;p22"/>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413368" y="1004250"/>
            <a:ext cx="3456274" cy="1841626"/>
          </a:xfrm>
          <a:prstGeom prst="rect">
            <a:avLst/>
          </a:prstGeom>
          <a:noFill/>
          <a:ln>
            <a:noFill/>
          </a:ln>
        </p:spPr>
      </p:pic>
      <p:sp>
        <p:nvSpPr>
          <p:cNvPr id="309" name="Google Shape;309;p22"/>
          <p:cNvSpPr txBox="1"/>
          <p:nvPr/>
        </p:nvSpPr>
        <p:spPr>
          <a:xfrm>
            <a:off x="8015475" y="2650175"/>
            <a:ext cx="30078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latin typeface="Helvetica Neue Light"/>
                <a:ea typeface="Helvetica Neue Light"/>
                <a:cs typeface="Helvetica Neue Light"/>
                <a:sym typeface="Helvetica Neue Light"/>
              </a:rPr>
              <a:t>C. Torregrosa</a:t>
            </a:r>
            <a:endParaRPr sz="800" i="1">
              <a:latin typeface="Helvetica Neue Light"/>
              <a:ea typeface="Helvetica Neue Light"/>
              <a:cs typeface="Helvetica Neue Light"/>
              <a:sym typeface="Helvetica Neue Light"/>
            </a:endParaRPr>
          </a:p>
        </p:txBody>
      </p:sp>
      <p:sp>
        <p:nvSpPr>
          <p:cNvPr id="310" name="Google Shape;310;p22"/>
          <p:cNvSpPr txBox="1"/>
          <p:nvPr/>
        </p:nvSpPr>
        <p:spPr>
          <a:xfrm>
            <a:off x="311700" y="3001163"/>
            <a:ext cx="8558100" cy="3510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Other examples:</a:t>
            </a:r>
            <a:endParaRPr sz="1200">
              <a:solidFill>
                <a:schemeClr val="dk2"/>
              </a:solidFill>
              <a:latin typeface="Helvetica Neue Light"/>
              <a:ea typeface="Helvetica Neue Light"/>
              <a:cs typeface="Helvetica Neue Light"/>
              <a:sym typeface="Helvetica Neue Light"/>
            </a:endParaRPr>
          </a:p>
          <a:p>
            <a:pPr marL="914400" lvl="1" indent="-298450" algn="l" rtl="0">
              <a:lnSpc>
                <a:spcPct val="115000"/>
              </a:lnSpc>
              <a:spcBef>
                <a:spcPts val="0"/>
              </a:spcBef>
              <a:spcAft>
                <a:spcPts val="0"/>
              </a:spcAft>
              <a:buClr>
                <a:schemeClr val="dk2"/>
              </a:buClr>
              <a:buSzPts val="1100"/>
              <a:buFont typeface="Helvetica Neue Light"/>
              <a:buChar char="○"/>
            </a:pPr>
            <a:r>
              <a:rPr lang="nl" sz="1100">
                <a:solidFill>
                  <a:schemeClr val="dk2"/>
                </a:solidFill>
                <a:latin typeface="Helvetica Neue Light"/>
                <a:ea typeface="Helvetica Neue Light"/>
                <a:cs typeface="Helvetica Neue Light"/>
                <a:sym typeface="Helvetica Neue Light"/>
              </a:rPr>
              <a:t>TCDI (HRMT 44): Transfer line collimators, necessity for replacement of the current employed materials; Shower studies to determine required focal strength for HRMT beam.</a:t>
            </a:r>
            <a:endParaRPr sz="1100">
              <a:solidFill>
                <a:schemeClr val="dk2"/>
              </a:solidFill>
              <a:latin typeface="Helvetica Neue Light"/>
              <a:ea typeface="Helvetica Neue Light"/>
              <a:cs typeface="Helvetica Neue Light"/>
              <a:sym typeface="Helvetica Neue Light"/>
            </a:endParaRPr>
          </a:p>
          <a:p>
            <a:pPr marL="0" lvl="0" indent="0" algn="l" rtl="0">
              <a:spcBef>
                <a:spcPts val="1600"/>
              </a:spcBef>
              <a:spcAft>
                <a:spcPts val="0"/>
              </a:spcAft>
              <a:buNone/>
            </a:pPr>
            <a:endParaRPr/>
          </a:p>
        </p:txBody>
      </p:sp>
      <p:sp>
        <p:nvSpPr>
          <p:cNvPr id="311" name="Google Shape;311;p22"/>
          <p:cNvSpPr txBox="1"/>
          <p:nvPr/>
        </p:nvSpPr>
        <p:spPr>
          <a:xfrm>
            <a:off x="-600475" y="3507475"/>
            <a:ext cx="8355000" cy="351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1100">
              <a:solidFill>
                <a:schemeClr val="dk2"/>
              </a:solidFill>
              <a:latin typeface="Helvetica Neue Light"/>
              <a:ea typeface="Helvetica Neue Light"/>
              <a:cs typeface="Helvetica Neue Light"/>
              <a:sym typeface="Helvetica Neue Light"/>
            </a:endParaRPr>
          </a:p>
          <a:p>
            <a:pPr marL="1828800" lvl="1" indent="-298450" algn="l" rtl="0">
              <a:lnSpc>
                <a:spcPct val="115000"/>
              </a:lnSpc>
              <a:spcBef>
                <a:spcPts val="1600"/>
              </a:spcBef>
              <a:spcAft>
                <a:spcPts val="0"/>
              </a:spcAft>
              <a:buClr>
                <a:schemeClr val="dk2"/>
              </a:buClr>
              <a:buSzPts val="1100"/>
              <a:buFont typeface="Helvetica Neue Light"/>
              <a:buChar char="○"/>
            </a:pPr>
            <a:r>
              <a:rPr lang="nl" sz="1100">
                <a:solidFill>
                  <a:schemeClr val="dk2"/>
                </a:solidFill>
                <a:latin typeface="Helvetica Neue Light"/>
                <a:ea typeface="Helvetica Neue Light"/>
                <a:cs typeface="Helvetica Neue Light"/>
                <a:sym typeface="Helvetica Neue Light"/>
              </a:rPr>
              <a:t>“MuliMat” (HRMT 36): Determine the behaviour under high intensity proton beams of a broad range of materials relevant for collimators; Energy deposition maps</a:t>
            </a:r>
            <a:endParaRPr/>
          </a:p>
        </p:txBody>
      </p:sp>
      <p:pic>
        <p:nvPicPr>
          <p:cNvPr id="312" name="Google Shape;312;p22"/>
          <p:cNvPicPr preferRelativeResize="0"/>
          <p:nvPr/>
        </p:nvPicPr>
        <p:blipFill rotWithShape="1">
          <a:blip r:embed="rId5">
            <a:alphaModFix/>
          </a:blip>
          <a:srcRect l="47706"/>
          <a:stretch/>
        </p:blipFill>
        <p:spPr>
          <a:xfrm>
            <a:off x="5357700" y="1027675"/>
            <a:ext cx="3456274" cy="2065415"/>
          </a:xfrm>
          <a:prstGeom prst="rect">
            <a:avLst/>
          </a:prstGeom>
          <a:noFill/>
          <a:ln>
            <a:noFill/>
          </a:ln>
        </p:spPr>
      </p:pic>
      <p:sp>
        <p:nvSpPr>
          <p:cNvPr id="313" name="Google Shape;313;p22"/>
          <p:cNvSpPr txBox="1"/>
          <p:nvPr/>
        </p:nvSpPr>
        <p:spPr>
          <a:xfrm>
            <a:off x="8151250" y="2913825"/>
            <a:ext cx="30078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latin typeface="Helvetica Neue Light"/>
                <a:ea typeface="Helvetica Neue Light"/>
                <a:cs typeface="Helvetica Neue Light"/>
                <a:sym typeface="Helvetica Neue Light"/>
              </a:rPr>
              <a:t>D. Horvath</a:t>
            </a:r>
            <a:endParaRPr sz="800" i="1">
              <a:latin typeface="Helvetica Neue Light"/>
              <a:ea typeface="Helvetica Neue Light"/>
              <a:cs typeface="Helvetica Neue Light"/>
              <a:sym typeface="Helvetica Neue Light"/>
            </a:endParaRPr>
          </a:p>
        </p:txBody>
      </p:sp>
      <p:pic>
        <p:nvPicPr>
          <p:cNvPr id="314" name="Google Shape;314;p22"/>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5413375" y="752200"/>
            <a:ext cx="3456274" cy="244117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308"/>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309"/>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3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pic>
        <p:nvPicPr>
          <p:cNvPr id="319" name="Google Shape;319;p23"/>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3790199" y="591600"/>
            <a:ext cx="5042000" cy="3781508"/>
          </a:xfrm>
          <a:prstGeom prst="rect">
            <a:avLst/>
          </a:prstGeom>
          <a:noFill/>
          <a:ln>
            <a:noFill/>
          </a:ln>
        </p:spPr>
      </p:pic>
      <p:pic>
        <p:nvPicPr>
          <p:cNvPr id="320" name="Google Shape;320;p23"/>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3790301" y="591600"/>
            <a:ext cx="5042000" cy="3781508"/>
          </a:xfrm>
          <a:prstGeom prst="rect">
            <a:avLst/>
          </a:prstGeom>
          <a:noFill/>
          <a:ln>
            <a:noFill/>
          </a:ln>
        </p:spPr>
      </p:pic>
      <p:sp>
        <p:nvSpPr>
          <p:cNvPr id="321" name="Google Shape;321;p23"/>
          <p:cNvSpPr txBox="1"/>
          <p:nvPr/>
        </p:nvSpPr>
        <p:spPr>
          <a:xfrm>
            <a:off x="7555525" y="1175725"/>
            <a:ext cx="1344900" cy="34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b="1">
                <a:solidFill>
                  <a:schemeClr val="accent5"/>
                </a:solidFill>
                <a:latin typeface="Helvetica Neue"/>
                <a:ea typeface="Helvetica Neue"/>
                <a:cs typeface="Helvetica Neue"/>
                <a:sym typeface="Helvetica Neue"/>
              </a:rPr>
              <a:t>(HL-)LHC</a:t>
            </a:r>
            <a:endParaRPr sz="12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r>
              <a:rPr lang="nl" sz="700" b="1">
                <a:solidFill>
                  <a:schemeClr val="accent5"/>
                </a:solidFill>
                <a:latin typeface="Helvetica Neue"/>
                <a:ea typeface="Helvetica Neue"/>
                <a:cs typeface="Helvetica Neue"/>
                <a:sym typeface="Helvetica Neue"/>
              </a:rPr>
              <a:t>2.3E11 particles/bunch</a:t>
            </a:r>
            <a:endParaRPr sz="7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r>
              <a:rPr lang="nl" sz="700" b="1">
                <a:solidFill>
                  <a:schemeClr val="accent5"/>
                </a:solidFill>
                <a:latin typeface="Helvetica Neue"/>
                <a:ea typeface="Helvetica Neue"/>
                <a:cs typeface="Helvetica Neue"/>
                <a:sym typeface="Helvetica Neue"/>
              </a:rPr>
              <a:t>7 TeV/c</a:t>
            </a:r>
            <a:endParaRPr sz="700" b="1">
              <a:solidFill>
                <a:schemeClr val="accent5"/>
              </a:solidFill>
              <a:latin typeface="Helvetica Neue"/>
              <a:ea typeface="Helvetica Neue"/>
              <a:cs typeface="Helvetica Neue"/>
              <a:sym typeface="Helvetica Neue"/>
            </a:endParaRPr>
          </a:p>
        </p:txBody>
      </p:sp>
      <p:grpSp>
        <p:nvGrpSpPr>
          <p:cNvPr id="322" name="Google Shape;322;p23"/>
          <p:cNvGrpSpPr/>
          <p:nvPr/>
        </p:nvGrpSpPr>
        <p:grpSpPr>
          <a:xfrm>
            <a:off x="-5150" y="4658250"/>
            <a:ext cx="9144000" cy="511800"/>
            <a:chOff x="-5150" y="4658250"/>
            <a:chExt cx="9144000" cy="511800"/>
          </a:xfrm>
        </p:grpSpPr>
        <p:sp>
          <p:nvSpPr>
            <p:cNvPr id="323" name="Google Shape;323;p23"/>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24" name="Google Shape;324;p23"/>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325" name="Google Shape;325;p23"/>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326" name="Google Shape;326;p23"/>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327" name="Google Shape;327;p23"/>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Scope</a:t>
            </a:r>
            <a:endParaRPr b="1">
              <a:solidFill>
                <a:schemeClr val="accent5"/>
              </a:solidFill>
              <a:latin typeface="Helvetica Neue"/>
              <a:ea typeface="Helvetica Neue"/>
              <a:cs typeface="Helvetica Neue"/>
              <a:sym typeface="Helvetica Neue"/>
            </a:endParaRPr>
          </a:p>
        </p:txBody>
      </p:sp>
      <p:sp>
        <p:nvSpPr>
          <p:cNvPr id="328" name="Google Shape;328;p23"/>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11</a:t>
            </a:fld>
            <a:endParaRPr>
              <a:solidFill>
                <a:srgbClr val="FFFFFF"/>
              </a:solidFill>
              <a:latin typeface="Helvetica Neue Light"/>
              <a:ea typeface="Helvetica Neue Light"/>
              <a:cs typeface="Helvetica Neue Light"/>
              <a:sym typeface="Helvetica Neue Light"/>
            </a:endParaRPr>
          </a:p>
        </p:txBody>
      </p:sp>
      <p:sp>
        <p:nvSpPr>
          <p:cNvPr id="329" name="Google Shape;329;p23"/>
          <p:cNvSpPr txBox="1"/>
          <p:nvPr/>
        </p:nvSpPr>
        <p:spPr>
          <a:xfrm>
            <a:off x="5803075" y="2456100"/>
            <a:ext cx="1164900" cy="34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b="1">
                <a:solidFill>
                  <a:schemeClr val="accent5"/>
                </a:solidFill>
                <a:latin typeface="Helvetica Neue"/>
                <a:ea typeface="Helvetica Neue"/>
                <a:cs typeface="Helvetica Neue"/>
                <a:sym typeface="Helvetica Neue"/>
              </a:rPr>
              <a:t>SPS</a:t>
            </a:r>
            <a:endParaRPr sz="12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r>
              <a:rPr lang="nl" sz="700" b="1">
                <a:solidFill>
                  <a:schemeClr val="accent5"/>
                </a:solidFill>
                <a:latin typeface="Helvetica Neue"/>
                <a:ea typeface="Helvetica Neue"/>
                <a:cs typeface="Helvetica Neue"/>
                <a:sym typeface="Helvetica Neue"/>
              </a:rPr>
              <a:t>1.2E11 particles/bunch</a:t>
            </a:r>
            <a:endParaRPr sz="7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r>
              <a:rPr lang="nl" sz="700" b="1">
                <a:solidFill>
                  <a:schemeClr val="accent5"/>
                </a:solidFill>
                <a:latin typeface="Helvetica Neue"/>
                <a:ea typeface="Helvetica Neue"/>
                <a:cs typeface="Helvetica Neue"/>
                <a:sym typeface="Helvetica Neue"/>
              </a:rPr>
              <a:t>440 GeV/c</a:t>
            </a:r>
            <a:endParaRPr sz="7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endParaRPr sz="700" b="1">
              <a:solidFill>
                <a:schemeClr val="accent5"/>
              </a:solidFill>
              <a:latin typeface="Helvetica Neue"/>
              <a:ea typeface="Helvetica Neue"/>
              <a:cs typeface="Helvetica Neue"/>
              <a:sym typeface="Helvetica Neue"/>
            </a:endParaRPr>
          </a:p>
        </p:txBody>
      </p:sp>
      <p:cxnSp>
        <p:nvCxnSpPr>
          <p:cNvPr id="330" name="Google Shape;330;p23"/>
          <p:cNvCxnSpPr>
            <a:endCxn id="331" idx="6"/>
          </p:cNvCxnSpPr>
          <p:nvPr/>
        </p:nvCxnSpPr>
        <p:spPr>
          <a:xfrm rot="10800000">
            <a:off x="8075500" y="3066600"/>
            <a:ext cx="222000" cy="0"/>
          </a:xfrm>
          <a:prstGeom prst="straightConnector1">
            <a:avLst/>
          </a:prstGeom>
          <a:noFill/>
          <a:ln w="19050" cap="flat" cmpd="sng">
            <a:solidFill>
              <a:schemeClr val="accent5"/>
            </a:solidFill>
            <a:prstDash val="solid"/>
            <a:round/>
            <a:headEnd type="oval" w="med" len="med"/>
            <a:tailEnd type="none" w="med" len="med"/>
          </a:ln>
        </p:spPr>
      </p:cxnSp>
      <p:pic>
        <p:nvPicPr>
          <p:cNvPr id="332" name="Google Shape;332;p23"/>
          <p:cNvPicPr preferRelativeResize="0"/>
          <p:nvPr/>
        </p:nvPicPr>
        <p:blipFill rotWithShape="1">
          <a:blip r:embed="rId6" cstate="screen">
            <a:alphaModFix/>
            <a:extLst>
              <a:ext uri="{28A0092B-C50C-407E-A947-70E740481C1C}">
                <a14:useLocalDpi xmlns:a14="http://schemas.microsoft.com/office/drawing/2010/main"/>
              </a:ext>
            </a:extLst>
          </a:blip>
          <a:srcRect l="17384" r="15828"/>
          <a:stretch/>
        </p:blipFill>
        <p:spPr>
          <a:xfrm>
            <a:off x="7259498" y="2660261"/>
            <a:ext cx="816000" cy="812700"/>
          </a:xfrm>
          <a:prstGeom prst="ellipse">
            <a:avLst/>
          </a:prstGeom>
          <a:noFill/>
          <a:ln>
            <a:noFill/>
          </a:ln>
        </p:spPr>
      </p:pic>
      <p:sp>
        <p:nvSpPr>
          <p:cNvPr id="331" name="Google Shape;331;p23"/>
          <p:cNvSpPr/>
          <p:nvPr/>
        </p:nvSpPr>
        <p:spPr>
          <a:xfrm>
            <a:off x="7250800" y="2660250"/>
            <a:ext cx="824700" cy="8127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23"/>
          <p:cNvSpPr txBox="1"/>
          <p:nvPr/>
        </p:nvSpPr>
        <p:spPr>
          <a:xfrm>
            <a:off x="7046650" y="2194225"/>
            <a:ext cx="1241700" cy="34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000" b="1">
                <a:solidFill>
                  <a:schemeClr val="accent5"/>
                </a:solidFill>
                <a:latin typeface="Helvetica Neue"/>
                <a:ea typeface="Helvetica Neue"/>
                <a:cs typeface="Helvetica Neue"/>
                <a:sym typeface="Helvetica Neue"/>
              </a:rPr>
              <a:t>IR7</a:t>
            </a:r>
            <a:endParaRPr sz="10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r>
              <a:rPr lang="nl" sz="1000" b="1">
                <a:solidFill>
                  <a:schemeClr val="accent5"/>
                </a:solidFill>
                <a:latin typeface="Helvetica Neue"/>
                <a:ea typeface="Helvetica Neue"/>
                <a:cs typeface="Helvetica Neue"/>
                <a:sym typeface="Helvetica Neue"/>
              </a:rPr>
              <a:t>COLLIMATORS</a:t>
            </a:r>
            <a:endParaRPr sz="1000" b="1">
              <a:solidFill>
                <a:schemeClr val="accent5"/>
              </a:solidFill>
              <a:latin typeface="Helvetica Neue"/>
              <a:ea typeface="Helvetica Neue"/>
              <a:cs typeface="Helvetica Neue"/>
              <a:sym typeface="Helvetica Neue"/>
            </a:endParaRPr>
          </a:p>
        </p:txBody>
      </p:sp>
      <p:sp>
        <p:nvSpPr>
          <p:cNvPr id="334" name="Google Shape;334;p23"/>
          <p:cNvSpPr txBox="1">
            <a:spLocks noGrp="1"/>
          </p:cNvSpPr>
          <p:nvPr>
            <p:ph type="body" idx="1"/>
          </p:nvPr>
        </p:nvSpPr>
        <p:spPr>
          <a:xfrm>
            <a:off x="311700" y="779700"/>
            <a:ext cx="3919800" cy="41028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Clr>
                <a:srgbClr val="B7B7B7"/>
              </a:buClr>
              <a:buSzPts val="1200"/>
              <a:buFont typeface="Helvetica Neue"/>
              <a:buChar char="●"/>
            </a:pPr>
            <a:r>
              <a:rPr lang="nl" sz="1200">
                <a:solidFill>
                  <a:srgbClr val="B7B7B7"/>
                </a:solidFill>
                <a:latin typeface="Helvetica Neue Light"/>
                <a:ea typeface="Helvetica Neue Light"/>
                <a:cs typeface="Helvetica Neue Light"/>
                <a:sym typeface="Helvetica Neue Light"/>
              </a:rPr>
              <a:t>(I) How are FLUKA Monte Carlo simulations used for both preparation and analysis of HRMT tests?</a:t>
            </a:r>
            <a:r>
              <a:rPr lang="nl" sz="1200" b="1">
                <a:solidFill>
                  <a:srgbClr val="B7B7B7"/>
                </a:solidFill>
                <a:latin typeface="Helvetica Neue"/>
                <a:ea typeface="Helvetica Neue"/>
                <a:cs typeface="Helvetica Neue"/>
                <a:sym typeface="Helvetica Neue"/>
              </a:rPr>
              <a:t> </a:t>
            </a:r>
            <a:endParaRPr sz="1200" b="1">
              <a:solidFill>
                <a:srgbClr val="B7B7B7"/>
              </a:solidFill>
              <a:latin typeface="Helvetica Neue"/>
              <a:ea typeface="Helvetica Neue"/>
              <a:cs typeface="Helvetica Neue"/>
              <a:sym typeface="Helvetica Neue"/>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(II) HiRadMat beam cannot be used to cause significant radiation damage in target materials (DPA, gas production, …)</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Beam intercepting devices in HL-LHC are expected to accumulate radiation damage throughout operation but should retain functionality in worst-case impact scenario</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Future experiments in HRMT can test pre-irradiated materials or components for shock thermomechanical response</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Radiation damage in materials can be linked to displacement per atom (DPA) quantity calculated in FLUKA</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a:buChar char="●"/>
            </a:pPr>
            <a:r>
              <a:rPr lang="nl" sz="1200" b="1">
                <a:latin typeface="Helvetica Neue"/>
                <a:ea typeface="Helvetica Neue"/>
                <a:cs typeface="Helvetica Neue"/>
                <a:sym typeface="Helvetica Neue"/>
              </a:rPr>
              <a:t>Radiation damage simulations are the only way to link experiment and real accelerator environment</a:t>
            </a:r>
            <a:endParaRPr sz="1200" b="1">
              <a:latin typeface="Helvetica Neue"/>
              <a:ea typeface="Helvetica Neue"/>
              <a:cs typeface="Helvetica Neue"/>
              <a:sym typeface="Helvetica Neue"/>
            </a:endParaRPr>
          </a:p>
          <a:p>
            <a:pPr marL="914400" lvl="0" indent="0" algn="l" rtl="0">
              <a:spcBef>
                <a:spcPts val="1600"/>
              </a:spcBef>
              <a:spcAft>
                <a:spcPts val="1600"/>
              </a:spcAft>
              <a:buNone/>
            </a:pPr>
            <a:endParaRPr sz="1200" b="1">
              <a:solidFill>
                <a:srgbClr val="666666"/>
              </a:solidFill>
              <a:latin typeface="Helvetica Neue"/>
              <a:ea typeface="Helvetica Neue"/>
              <a:cs typeface="Helvetica Neue"/>
              <a:sym typeface="Helvetica Neu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3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3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grpSp>
        <p:nvGrpSpPr>
          <p:cNvPr id="339" name="Google Shape;339;p24"/>
          <p:cNvGrpSpPr/>
          <p:nvPr/>
        </p:nvGrpSpPr>
        <p:grpSpPr>
          <a:xfrm>
            <a:off x="-5150" y="4658250"/>
            <a:ext cx="9144000" cy="511800"/>
            <a:chOff x="-5150" y="4658250"/>
            <a:chExt cx="9144000" cy="511800"/>
          </a:xfrm>
        </p:grpSpPr>
        <p:sp>
          <p:nvSpPr>
            <p:cNvPr id="340" name="Google Shape;340;p24"/>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41" name="Google Shape;341;p2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342" name="Google Shape;342;p24"/>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343" name="Google Shape;343;p24"/>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344" name="Google Shape;344;p24"/>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Radiation damage</a:t>
            </a:r>
            <a:endParaRPr b="1">
              <a:solidFill>
                <a:schemeClr val="accent5"/>
              </a:solidFill>
              <a:latin typeface="Helvetica Neue"/>
              <a:ea typeface="Helvetica Neue"/>
              <a:cs typeface="Helvetica Neue"/>
              <a:sym typeface="Helvetica Neue"/>
            </a:endParaRPr>
          </a:p>
        </p:txBody>
      </p:sp>
      <p:sp>
        <p:nvSpPr>
          <p:cNvPr id="345" name="Google Shape;345;p24"/>
          <p:cNvSpPr txBox="1">
            <a:spLocks noGrp="1"/>
          </p:cNvSpPr>
          <p:nvPr>
            <p:ph type="body" idx="1"/>
          </p:nvPr>
        </p:nvSpPr>
        <p:spPr>
          <a:xfrm>
            <a:off x="311700" y="787438"/>
            <a:ext cx="8520600" cy="37815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The </a:t>
            </a:r>
            <a:r>
              <a:rPr lang="nl" sz="1200" b="1">
                <a:latin typeface="Helvetica Neue"/>
                <a:ea typeface="Helvetica Neue"/>
                <a:cs typeface="Helvetica Neue"/>
                <a:sym typeface="Helvetica Neue"/>
              </a:rPr>
              <a:t>displacement per atom</a:t>
            </a:r>
            <a:r>
              <a:rPr lang="nl" sz="1200">
                <a:latin typeface="Helvetica Neue Light"/>
                <a:ea typeface="Helvetica Neue Light"/>
                <a:cs typeface="Helvetica Neue Light"/>
                <a:sym typeface="Helvetica Neue Light"/>
              </a:rPr>
              <a:t> (DPA) quantity is a measure of the amount of radiation damage incurred during irradiation, can be used to </a:t>
            </a:r>
            <a:r>
              <a:rPr lang="nl" sz="1200" b="1">
                <a:latin typeface="Helvetica Neue"/>
                <a:ea typeface="Helvetica Neue"/>
                <a:cs typeface="Helvetica Neue"/>
                <a:sym typeface="Helvetica Neue"/>
              </a:rPr>
              <a:t>relate radiation damage to change of macroscopic material properties</a:t>
            </a:r>
            <a:r>
              <a:rPr lang="nl" sz="1200">
                <a:latin typeface="Helvetica Neue Light"/>
                <a:ea typeface="Helvetica Neue Light"/>
                <a:cs typeface="Helvetica Neue Light"/>
                <a:sym typeface="Helvetica Neue Light"/>
              </a:rPr>
              <a:t>.</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Cannot be measured experimentally, can only be measured indirectly </a:t>
            </a:r>
            <a:r>
              <a:rPr lang="nl" sz="1200">
                <a:solidFill>
                  <a:srgbClr val="B7B7B7"/>
                </a:solidFill>
                <a:latin typeface="Helvetica Neue Light"/>
                <a:ea typeface="Helvetica Neue Light"/>
                <a:cs typeface="Helvetica Neue Light"/>
                <a:sym typeface="Helvetica Neue Light"/>
              </a:rPr>
              <a:t>(so far)</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Indirect through study of macroscopic effects (electric and thermal conductivities, radiation hardening, swelling…) 	</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Quantitative interpretation:</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3 dpa means each atom in the material has been displaced from its site within the structural lattice an average of 3 times</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0.01 DPA implies 1 out of 100 atoms has been displaced.</a:t>
            </a:r>
            <a:endParaRPr sz="1200">
              <a:latin typeface="Helvetica Neue Light"/>
              <a:ea typeface="Helvetica Neue Light"/>
              <a:cs typeface="Helvetica Neue Light"/>
              <a:sym typeface="Helvetica Neue Light"/>
            </a:endParaRPr>
          </a:p>
          <a:p>
            <a:pPr marL="0" lvl="0" indent="0" algn="l" rtl="0">
              <a:spcBef>
                <a:spcPts val="1600"/>
              </a:spcBef>
              <a:spcAft>
                <a:spcPts val="1600"/>
              </a:spcAft>
              <a:buNone/>
            </a:pPr>
            <a:endParaRPr/>
          </a:p>
        </p:txBody>
      </p:sp>
      <p:sp>
        <p:nvSpPr>
          <p:cNvPr id="346" name="Google Shape;346;p24"/>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12</a:t>
            </a:fld>
            <a:endParaRPr>
              <a:solidFill>
                <a:srgbClr val="FFFFFF"/>
              </a:solidFill>
              <a:latin typeface="Helvetica Neue Light"/>
              <a:ea typeface="Helvetica Neue Light"/>
              <a:cs typeface="Helvetica Neue Light"/>
              <a:sym typeface="Helvetica Neue Light"/>
            </a:endParaRPr>
          </a:p>
        </p:txBody>
      </p:sp>
      <p:pic>
        <p:nvPicPr>
          <p:cNvPr id="347" name="Google Shape;347;p24"/>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751351" y="2729625"/>
            <a:ext cx="1604275" cy="1811975"/>
          </a:xfrm>
          <a:prstGeom prst="rect">
            <a:avLst/>
          </a:prstGeom>
          <a:noFill/>
          <a:ln>
            <a:noFill/>
          </a:ln>
        </p:spPr>
      </p:pic>
      <p:sp>
        <p:nvSpPr>
          <p:cNvPr id="348" name="Google Shape;348;p24"/>
          <p:cNvSpPr/>
          <p:nvPr/>
        </p:nvSpPr>
        <p:spPr>
          <a:xfrm>
            <a:off x="4057900" y="3297800"/>
            <a:ext cx="1017900" cy="393600"/>
          </a:xfrm>
          <a:prstGeom prst="leftRightArrow">
            <a:avLst>
              <a:gd name="adj1" fmla="val 50000"/>
              <a:gd name="adj2" fmla="val 50000"/>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nl" sz="1200">
                <a:solidFill>
                  <a:srgbClr val="FFFFFF"/>
                </a:solidFill>
                <a:latin typeface="Helvetica Neue Light"/>
                <a:ea typeface="Helvetica Neue Light"/>
                <a:cs typeface="Helvetica Neue Light"/>
                <a:sym typeface="Helvetica Neue Light"/>
              </a:rPr>
              <a:t>FLUKA</a:t>
            </a:r>
            <a:endParaRPr sz="1200">
              <a:solidFill>
                <a:srgbClr val="FFFFFF"/>
              </a:solidFill>
              <a:latin typeface="Helvetica Neue Light"/>
              <a:ea typeface="Helvetica Neue Light"/>
              <a:cs typeface="Helvetica Neue Light"/>
              <a:sym typeface="Helvetica Neue Light"/>
            </a:endParaRPr>
          </a:p>
        </p:txBody>
      </p:sp>
      <p:pic>
        <p:nvPicPr>
          <p:cNvPr id="349" name="Google Shape;349;p24"/>
          <p:cNvPicPr preferRelativeResize="0"/>
          <p:nvPr/>
        </p:nvPicPr>
        <p:blipFill rotWithShape="1">
          <a:blip r:embed="rId5" cstate="screen">
            <a:alphaModFix/>
            <a:extLst>
              <a:ext uri="{28A0092B-C50C-407E-A947-70E740481C1C}">
                <a14:useLocalDpi xmlns:a14="http://schemas.microsoft.com/office/drawing/2010/main"/>
              </a:ext>
            </a:extLst>
          </a:blip>
          <a:srcRect l="18714" t="4407" r="13990" b="8658"/>
          <a:stretch/>
        </p:blipFill>
        <p:spPr>
          <a:xfrm>
            <a:off x="5853675" y="2542525"/>
            <a:ext cx="1937300" cy="1999075"/>
          </a:xfrm>
          <a:prstGeom prst="rect">
            <a:avLst/>
          </a:prstGeom>
          <a:noFill/>
          <a:ln>
            <a:noFill/>
          </a:ln>
        </p:spPr>
      </p:pic>
      <p:sp>
        <p:nvSpPr>
          <p:cNvPr id="350" name="Google Shape;350;p24"/>
          <p:cNvSpPr txBox="1"/>
          <p:nvPr/>
        </p:nvSpPr>
        <p:spPr>
          <a:xfrm>
            <a:off x="7790975" y="4324050"/>
            <a:ext cx="2865300" cy="33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t>E. Skordis</a:t>
            </a:r>
            <a:endParaRPr sz="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4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4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4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grpSp>
        <p:nvGrpSpPr>
          <p:cNvPr id="355" name="Google Shape;355;p25"/>
          <p:cNvGrpSpPr/>
          <p:nvPr/>
        </p:nvGrpSpPr>
        <p:grpSpPr>
          <a:xfrm>
            <a:off x="-5150" y="4658250"/>
            <a:ext cx="9144000" cy="511800"/>
            <a:chOff x="-5150" y="4658250"/>
            <a:chExt cx="9144000" cy="511800"/>
          </a:xfrm>
        </p:grpSpPr>
        <p:sp>
          <p:nvSpPr>
            <p:cNvPr id="356" name="Google Shape;356;p25"/>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57" name="Google Shape;357;p2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358" name="Google Shape;358;p25"/>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359" name="Google Shape;359;p25"/>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360" name="Google Shape;360;p25"/>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Radiation damage: DPA</a:t>
            </a:r>
            <a:endParaRPr b="1">
              <a:solidFill>
                <a:schemeClr val="accent5"/>
              </a:solidFill>
              <a:latin typeface="Helvetica Neue"/>
              <a:ea typeface="Helvetica Neue"/>
              <a:cs typeface="Helvetica Neue"/>
              <a:sym typeface="Helvetica Neue"/>
            </a:endParaRPr>
          </a:p>
        </p:txBody>
      </p:sp>
      <p:sp>
        <p:nvSpPr>
          <p:cNvPr id="361" name="Google Shape;361;p25"/>
          <p:cNvSpPr txBox="1">
            <a:spLocks noGrp="1"/>
          </p:cNvSpPr>
          <p:nvPr>
            <p:ph type="body" idx="1"/>
          </p:nvPr>
        </p:nvSpPr>
        <p:spPr>
          <a:xfrm>
            <a:off x="311700" y="1214550"/>
            <a:ext cx="4260300" cy="32793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Total stopping power = electronic (inelastic) + </a:t>
            </a:r>
            <a:r>
              <a:rPr lang="nl" sz="1200" b="1">
                <a:latin typeface="Helvetica Neue"/>
                <a:ea typeface="Helvetica Neue"/>
                <a:cs typeface="Helvetica Neue"/>
                <a:sym typeface="Helvetica Neue"/>
              </a:rPr>
              <a:t>nuclear</a:t>
            </a:r>
            <a:r>
              <a:rPr lang="nl" sz="1200">
                <a:latin typeface="Helvetica Neue Light"/>
                <a:ea typeface="Helvetica Neue Light"/>
                <a:cs typeface="Helvetica Neue Light"/>
                <a:sym typeface="Helvetica Neue Light"/>
              </a:rPr>
              <a:t> (elastic, Coulomb)</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DPA is related to </a:t>
            </a:r>
            <a:r>
              <a:rPr lang="nl" sz="1200" b="1">
                <a:latin typeface="Helvetica Neue"/>
                <a:ea typeface="Helvetica Neue"/>
                <a:cs typeface="Helvetica Neue"/>
                <a:sym typeface="Helvetica Neue"/>
              </a:rPr>
              <a:t>non-ionizing energy loss</a:t>
            </a:r>
            <a:r>
              <a:rPr lang="nl" sz="1200">
                <a:latin typeface="Helvetica Neue Light"/>
                <a:ea typeface="Helvetica Neue Light"/>
                <a:cs typeface="Helvetica Neue Light"/>
                <a:sym typeface="Helvetica Neue Light"/>
              </a:rPr>
              <a:t> (NIEL), a strong function of projectile type, energy and charge as well as material properties </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Can be induced by all particles in the cascade in high energy (GeV-TeV) accelerator environments</a:t>
            </a:r>
            <a:endParaRPr sz="1200">
              <a:latin typeface="Helvetica Neue Light"/>
              <a:ea typeface="Helvetica Neue Light"/>
              <a:cs typeface="Helvetica Neue Light"/>
              <a:sym typeface="Helvetica Neue Light"/>
            </a:endParaRPr>
          </a:p>
          <a:p>
            <a:pPr marL="914400" lvl="1" indent="-292100" algn="l" rtl="0">
              <a:spcBef>
                <a:spcPts val="0"/>
              </a:spcBef>
              <a:spcAft>
                <a:spcPts val="0"/>
              </a:spcAft>
              <a:buSzPts val="1000"/>
              <a:buFont typeface="Helvetica Neue Light"/>
              <a:buChar char="○"/>
            </a:pPr>
            <a:r>
              <a:rPr lang="nl" sz="1000">
                <a:latin typeface="Helvetica Neue Light"/>
                <a:ea typeface="Helvetica Neue Light"/>
                <a:cs typeface="Helvetica Neue Light"/>
                <a:sym typeface="Helvetica Neue Light"/>
              </a:rPr>
              <a:t>All shower particles can contribute to NIEL/DPA, in particular recoils from nuclear interactions, but also EM showers. At lower energies NIEL/DPA is dominated by heavy recoils</a:t>
            </a:r>
            <a:endParaRPr sz="1000">
              <a:latin typeface="Helvetica Neue Light"/>
              <a:ea typeface="Helvetica Neue Light"/>
              <a:cs typeface="Helvetica Neue Light"/>
              <a:sym typeface="Helvetica Neue Light"/>
            </a:endParaRPr>
          </a:p>
          <a:p>
            <a:pPr marL="914400" lvl="1" indent="-292100" algn="l" rtl="0">
              <a:spcBef>
                <a:spcPts val="0"/>
              </a:spcBef>
              <a:spcAft>
                <a:spcPts val="0"/>
              </a:spcAft>
              <a:buSzPts val="1000"/>
              <a:buFont typeface="Helvetica Neue Light"/>
              <a:buChar char="○"/>
            </a:pPr>
            <a:r>
              <a:rPr lang="nl" sz="1000">
                <a:latin typeface="Helvetica Neue Light"/>
                <a:ea typeface="Helvetica Neue Light"/>
                <a:cs typeface="Helvetica Neue Light"/>
                <a:sym typeface="Helvetica Neue Light"/>
              </a:rPr>
              <a:t>Low energy neutrons scatter through nuclear interactions, creating recoil atoms</a:t>
            </a:r>
            <a:endParaRPr sz="1000">
              <a:latin typeface="Helvetica Neue Light"/>
              <a:ea typeface="Helvetica Neue Light"/>
              <a:cs typeface="Helvetica Neue Light"/>
              <a:sym typeface="Helvetica Neue Light"/>
            </a:endParaRPr>
          </a:p>
          <a:p>
            <a:pPr marL="914400" lvl="1" indent="-292100" algn="l" rtl="0">
              <a:spcBef>
                <a:spcPts val="0"/>
              </a:spcBef>
              <a:spcAft>
                <a:spcPts val="0"/>
              </a:spcAft>
              <a:buSzPts val="1000"/>
              <a:buFont typeface="Helvetica Neue Light"/>
              <a:buChar char="○"/>
            </a:pPr>
            <a:r>
              <a:rPr lang="nl" sz="1000">
                <a:latin typeface="Helvetica Neue Light"/>
                <a:ea typeface="Helvetica Neue Light"/>
                <a:cs typeface="Helvetica Neue Light"/>
                <a:sym typeface="Helvetica Neue Light"/>
              </a:rPr>
              <a:t>Partition function decreases with energy and increases with charge: low energy heavy ions dominate NIEL</a:t>
            </a:r>
            <a:endParaRPr sz="1000">
              <a:latin typeface="Helvetica Neue Light"/>
              <a:ea typeface="Helvetica Neue Light"/>
              <a:cs typeface="Helvetica Neue Light"/>
              <a:sym typeface="Helvetica Neue Light"/>
            </a:endParaRPr>
          </a:p>
          <a:p>
            <a:pPr marL="457200" marR="0" lvl="0" indent="0" algn="l" rtl="0">
              <a:lnSpc>
                <a:spcPct val="115000"/>
              </a:lnSpc>
              <a:spcBef>
                <a:spcPts val="1600"/>
              </a:spcBef>
              <a:spcAft>
                <a:spcPts val="0"/>
              </a:spcAft>
              <a:buNone/>
            </a:pPr>
            <a:endParaRPr sz="1200">
              <a:latin typeface="Helvetica Neue Light"/>
              <a:ea typeface="Helvetica Neue Light"/>
              <a:cs typeface="Helvetica Neue Light"/>
              <a:sym typeface="Helvetica Neue Light"/>
            </a:endParaRPr>
          </a:p>
          <a:p>
            <a:pPr marL="0" lvl="0" indent="0" algn="l" rtl="0">
              <a:spcBef>
                <a:spcPts val="1600"/>
              </a:spcBef>
              <a:spcAft>
                <a:spcPts val="1600"/>
              </a:spcAft>
              <a:buNone/>
            </a:pPr>
            <a:endParaRPr/>
          </a:p>
        </p:txBody>
      </p:sp>
      <p:sp>
        <p:nvSpPr>
          <p:cNvPr id="362" name="Google Shape;362;p25"/>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13</a:t>
            </a:fld>
            <a:endParaRPr>
              <a:solidFill>
                <a:srgbClr val="FFFFFF"/>
              </a:solidFill>
              <a:latin typeface="Helvetica Neue Light"/>
              <a:ea typeface="Helvetica Neue Light"/>
              <a:cs typeface="Helvetica Neue Light"/>
              <a:sym typeface="Helvetica Neue Light"/>
            </a:endParaRPr>
          </a:p>
        </p:txBody>
      </p:sp>
      <p:pic>
        <p:nvPicPr>
          <p:cNvPr id="363" name="Google Shape;363;p25"/>
          <p:cNvPicPr preferRelativeResize="0"/>
          <p:nvPr/>
        </p:nvPicPr>
        <p:blipFill rotWithShape="1">
          <a:blip r:embed="rId4" cstate="screen">
            <a:alphaModFix/>
            <a:extLst>
              <a:ext uri="{28A0092B-C50C-407E-A947-70E740481C1C}">
                <a14:useLocalDpi xmlns:a14="http://schemas.microsoft.com/office/drawing/2010/main"/>
              </a:ext>
            </a:extLst>
          </a:blip>
          <a:srcRect l="49982"/>
          <a:stretch/>
        </p:blipFill>
        <p:spPr>
          <a:xfrm>
            <a:off x="5159150" y="960475"/>
            <a:ext cx="3176476" cy="2689899"/>
          </a:xfrm>
          <a:prstGeom prst="rect">
            <a:avLst/>
          </a:prstGeom>
          <a:noFill/>
          <a:ln>
            <a:noFill/>
          </a:ln>
        </p:spPr>
      </p:pic>
      <p:pic>
        <p:nvPicPr>
          <p:cNvPr id="364" name="Google Shape;364;p25"/>
          <p:cNvPicPr preferRelativeResize="0"/>
          <p:nvPr/>
        </p:nvPicPr>
        <p:blipFill rotWithShape="1">
          <a:blip r:embed="rId5" cstate="screen">
            <a:alphaModFix/>
            <a:extLst>
              <a:ext uri="{28A0092B-C50C-407E-A947-70E740481C1C}">
                <a14:useLocalDpi xmlns:a14="http://schemas.microsoft.com/office/drawing/2010/main"/>
              </a:ext>
            </a:extLst>
          </a:blip>
          <a:srcRect r="49982"/>
          <a:stretch/>
        </p:blipFill>
        <p:spPr>
          <a:xfrm>
            <a:off x="5281500" y="913150"/>
            <a:ext cx="3303173" cy="2689899"/>
          </a:xfrm>
          <a:prstGeom prst="rect">
            <a:avLst/>
          </a:prstGeom>
          <a:noFill/>
          <a:ln>
            <a:noFill/>
          </a:ln>
        </p:spPr>
      </p:pic>
      <p:grpSp>
        <p:nvGrpSpPr>
          <p:cNvPr id="365" name="Google Shape;365;p25"/>
          <p:cNvGrpSpPr/>
          <p:nvPr/>
        </p:nvGrpSpPr>
        <p:grpSpPr>
          <a:xfrm>
            <a:off x="5999875" y="3689452"/>
            <a:ext cx="1566087" cy="312425"/>
            <a:chOff x="5999875" y="3689452"/>
            <a:chExt cx="1566087" cy="312425"/>
          </a:xfrm>
        </p:grpSpPr>
        <p:pic>
          <p:nvPicPr>
            <p:cNvPr id="366" name="Google Shape;366;p25"/>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6300212" y="3689452"/>
              <a:ext cx="1265749" cy="312425"/>
            </a:xfrm>
            <a:prstGeom prst="rect">
              <a:avLst/>
            </a:prstGeom>
            <a:noFill/>
            <a:ln>
              <a:noFill/>
            </a:ln>
          </p:spPr>
        </p:pic>
        <p:cxnSp>
          <p:nvCxnSpPr>
            <p:cNvPr id="367" name="Google Shape;367;p25"/>
            <p:cNvCxnSpPr/>
            <p:nvPr/>
          </p:nvCxnSpPr>
          <p:spPr>
            <a:xfrm>
              <a:off x="5999875" y="3845663"/>
              <a:ext cx="203700" cy="0"/>
            </a:xfrm>
            <a:prstGeom prst="straightConnector1">
              <a:avLst/>
            </a:prstGeom>
            <a:noFill/>
            <a:ln w="19050" cap="flat" cmpd="sng">
              <a:solidFill>
                <a:srgbClr val="0000FF"/>
              </a:solidFill>
              <a:prstDash val="solid"/>
              <a:round/>
              <a:headEnd type="none" w="med" len="med"/>
              <a:tailEnd type="none" w="med" len="med"/>
            </a:ln>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6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36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grpSp>
        <p:nvGrpSpPr>
          <p:cNvPr id="372" name="Google Shape;372;p26"/>
          <p:cNvGrpSpPr/>
          <p:nvPr/>
        </p:nvGrpSpPr>
        <p:grpSpPr>
          <a:xfrm>
            <a:off x="-5150" y="4658250"/>
            <a:ext cx="9144000" cy="511800"/>
            <a:chOff x="-5150" y="4658250"/>
            <a:chExt cx="9144000" cy="511800"/>
          </a:xfrm>
        </p:grpSpPr>
        <p:sp>
          <p:nvSpPr>
            <p:cNvPr id="373" name="Google Shape;373;p26"/>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74" name="Google Shape;374;p26"/>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375" name="Google Shape;375;p26"/>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376" name="Google Shape;376;p26"/>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377" name="Google Shape;377;p26"/>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nl" b="1">
                <a:solidFill>
                  <a:schemeClr val="accent5"/>
                </a:solidFill>
                <a:latin typeface="Helvetica Neue"/>
                <a:ea typeface="Helvetica Neue"/>
                <a:cs typeface="Helvetica Neue"/>
                <a:sym typeface="Helvetica Neue"/>
              </a:rPr>
              <a:t>Radiation damage: DPA</a:t>
            </a:r>
            <a:endParaRPr b="1">
              <a:solidFill>
                <a:schemeClr val="accent5"/>
              </a:solidFill>
              <a:latin typeface="Helvetica Neue"/>
              <a:ea typeface="Helvetica Neue"/>
              <a:cs typeface="Helvetica Neue"/>
              <a:sym typeface="Helvetica Neue"/>
            </a:endParaRPr>
          </a:p>
          <a:p>
            <a:pPr marL="0" lvl="0" indent="0" algn="l" rtl="0">
              <a:spcBef>
                <a:spcPts val="0"/>
              </a:spcBef>
              <a:spcAft>
                <a:spcPts val="0"/>
              </a:spcAft>
              <a:buNone/>
            </a:pPr>
            <a:endParaRPr b="1">
              <a:solidFill>
                <a:schemeClr val="accent5"/>
              </a:solidFill>
              <a:latin typeface="Helvetica Neue"/>
              <a:ea typeface="Helvetica Neue"/>
              <a:cs typeface="Helvetica Neue"/>
              <a:sym typeface="Helvetica Neue"/>
            </a:endParaRPr>
          </a:p>
        </p:txBody>
      </p:sp>
      <p:sp>
        <p:nvSpPr>
          <p:cNvPr id="378" name="Google Shape;378;p26"/>
          <p:cNvSpPr txBox="1">
            <a:spLocks noGrp="1"/>
          </p:cNvSpPr>
          <p:nvPr>
            <p:ph type="body" idx="1"/>
          </p:nvPr>
        </p:nvSpPr>
        <p:spPr>
          <a:xfrm>
            <a:off x="306550" y="2348342"/>
            <a:ext cx="8520600" cy="803400"/>
          </a:xfrm>
          <a:prstGeom prst="rect">
            <a:avLst/>
          </a:prstGeom>
        </p:spPr>
        <p:txBody>
          <a:bodyPr spcFirstLastPara="1" wrap="square" lIns="91425" tIns="91425" rIns="91425" bIns="91425" anchor="t" anchorCtr="0">
            <a:noAutofit/>
          </a:bodyPr>
          <a:lstStyle/>
          <a:p>
            <a:pPr marL="457200" lvl="0" indent="-304800" algn="l" rtl="0">
              <a:lnSpc>
                <a:spcPct val="100000"/>
              </a:lnSpc>
              <a:spcBef>
                <a:spcPts val="1000"/>
              </a:spcBef>
              <a:spcAft>
                <a:spcPts val="0"/>
              </a:spcAft>
              <a:buSzPts val="1200"/>
              <a:buFont typeface="Helvetica Neue Light"/>
              <a:buChar char="●"/>
            </a:pPr>
            <a:r>
              <a:rPr lang="nl" sz="1200">
                <a:latin typeface="Helvetica Neue Light"/>
                <a:ea typeface="Helvetica Neue Light"/>
                <a:cs typeface="Helvetica Neue Light"/>
                <a:sym typeface="Helvetica Neue Light"/>
              </a:rPr>
              <a:t>A Frenkel pair is a compound crystallographic defect formed when an atom or ion leaves its place in the lattice (leaving a vacancy), and lodges nearby in the crystal (becoming an interstitial), displacing neighbouring atoms, resulting in an atomic displacement cascade.</a:t>
            </a:r>
            <a:endParaRPr sz="1200">
              <a:latin typeface="Helvetica Neue Light"/>
              <a:ea typeface="Helvetica Neue Light"/>
              <a:cs typeface="Helvetica Neue Light"/>
              <a:sym typeface="Helvetica Neue Light"/>
            </a:endParaRPr>
          </a:p>
          <a:p>
            <a:pPr marL="0" lvl="0" indent="0" algn="l" rtl="0">
              <a:spcBef>
                <a:spcPts val="1000"/>
              </a:spcBef>
              <a:spcAft>
                <a:spcPts val="1600"/>
              </a:spcAft>
              <a:buNone/>
            </a:pPr>
            <a:endParaRPr/>
          </a:p>
        </p:txBody>
      </p:sp>
      <p:sp>
        <p:nvSpPr>
          <p:cNvPr id="379" name="Google Shape;379;p26"/>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14</a:t>
            </a:fld>
            <a:endParaRPr>
              <a:solidFill>
                <a:srgbClr val="FFFFFF"/>
              </a:solidFill>
              <a:latin typeface="Helvetica Neue Light"/>
              <a:ea typeface="Helvetica Neue Light"/>
              <a:cs typeface="Helvetica Neue Light"/>
              <a:sym typeface="Helvetica Neue Light"/>
            </a:endParaRPr>
          </a:p>
        </p:txBody>
      </p:sp>
      <p:pic>
        <p:nvPicPr>
          <p:cNvPr id="380" name="Google Shape;380;p26"/>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7001754" y="3923850"/>
            <a:ext cx="1608725" cy="404881"/>
          </a:xfrm>
          <a:prstGeom prst="rect">
            <a:avLst/>
          </a:prstGeom>
          <a:noFill/>
          <a:ln>
            <a:noFill/>
          </a:ln>
        </p:spPr>
      </p:pic>
      <p:grpSp>
        <p:nvGrpSpPr>
          <p:cNvPr id="381" name="Google Shape;381;p26"/>
          <p:cNvGrpSpPr/>
          <p:nvPr/>
        </p:nvGrpSpPr>
        <p:grpSpPr>
          <a:xfrm>
            <a:off x="1025263" y="704425"/>
            <a:ext cx="7093475" cy="1538100"/>
            <a:chOff x="880450" y="889525"/>
            <a:chExt cx="7093475" cy="1538100"/>
          </a:xfrm>
        </p:grpSpPr>
        <p:pic>
          <p:nvPicPr>
            <p:cNvPr id="382" name="Google Shape;382;p26"/>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880450" y="901297"/>
              <a:ext cx="1524642" cy="1412798"/>
            </a:xfrm>
            <a:prstGeom prst="rect">
              <a:avLst/>
            </a:prstGeom>
            <a:noFill/>
            <a:ln>
              <a:noFill/>
            </a:ln>
          </p:spPr>
        </p:pic>
        <p:pic>
          <p:nvPicPr>
            <p:cNvPr id="383" name="Google Shape;383;p26"/>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2760228" y="944187"/>
              <a:ext cx="1312722" cy="1483438"/>
            </a:xfrm>
            <a:prstGeom prst="rect">
              <a:avLst/>
            </a:prstGeom>
            <a:noFill/>
            <a:ln>
              <a:noFill/>
            </a:ln>
          </p:spPr>
        </p:pic>
        <p:pic>
          <p:nvPicPr>
            <p:cNvPr id="384" name="Google Shape;384;p26"/>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4594656" y="889525"/>
              <a:ext cx="1536415" cy="1436345"/>
            </a:xfrm>
            <a:prstGeom prst="rect">
              <a:avLst/>
            </a:prstGeom>
            <a:noFill/>
            <a:ln>
              <a:noFill/>
            </a:ln>
          </p:spPr>
        </p:pic>
        <p:pic>
          <p:nvPicPr>
            <p:cNvPr id="385" name="Google Shape;385;p26"/>
            <p:cNvPicPr preferRelativeResize="0"/>
            <p:nvPr/>
          </p:nvPicPr>
          <p:blipFill>
            <a:blip r:embed="rId8" cstate="screen">
              <a:alphaModFix/>
              <a:extLst>
                <a:ext uri="{28A0092B-C50C-407E-A947-70E740481C1C}">
                  <a14:useLocalDpi xmlns:a14="http://schemas.microsoft.com/office/drawing/2010/main"/>
                </a:ext>
              </a:extLst>
            </a:blip>
            <a:stretch>
              <a:fillRect/>
            </a:stretch>
          </p:blipFill>
          <p:spPr>
            <a:xfrm>
              <a:off x="6484603" y="910130"/>
              <a:ext cx="1489322" cy="1395138"/>
            </a:xfrm>
            <a:prstGeom prst="rect">
              <a:avLst/>
            </a:prstGeom>
            <a:noFill/>
            <a:ln>
              <a:noFill/>
            </a:ln>
          </p:spPr>
        </p:pic>
      </p:grpSp>
      <p:sp>
        <p:nvSpPr>
          <p:cNvPr id="386" name="Google Shape;386;p26"/>
          <p:cNvSpPr txBox="1"/>
          <p:nvPr/>
        </p:nvSpPr>
        <p:spPr>
          <a:xfrm>
            <a:off x="4879875" y="2026400"/>
            <a:ext cx="1054500" cy="33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100">
                <a:solidFill>
                  <a:schemeClr val="accent5"/>
                </a:solidFill>
                <a:latin typeface="Helvetica Neue Light"/>
                <a:ea typeface="Helvetica Neue Light"/>
                <a:cs typeface="Helvetica Neue Light"/>
                <a:sym typeface="Helvetica Neue Light"/>
              </a:rPr>
              <a:t>Sufficient T,</a:t>
            </a:r>
            <a:endParaRPr sz="1100">
              <a:solidFill>
                <a:schemeClr val="accent5"/>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100">
                <a:solidFill>
                  <a:schemeClr val="accent5"/>
                </a:solidFill>
                <a:latin typeface="Helvetica Neue Light"/>
                <a:ea typeface="Helvetica Neue Light"/>
                <a:cs typeface="Helvetica Neue Light"/>
                <a:sym typeface="Helvetica Neue Light"/>
              </a:rPr>
              <a:t>cascade</a:t>
            </a:r>
            <a:endParaRPr sz="1100">
              <a:solidFill>
                <a:schemeClr val="accent5"/>
              </a:solidFill>
              <a:latin typeface="Helvetica Neue Light"/>
              <a:ea typeface="Helvetica Neue Light"/>
              <a:cs typeface="Helvetica Neue Light"/>
              <a:sym typeface="Helvetica Neue Light"/>
            </a:endParaRPr>
          </a:p>
        </p:txBody>
      </p:sp>
      <p:sp>
        <p:nvSpPr>
          <p:cNvPr id="387" name="Google Shape;387;p26"/>
          <p:cNvSpPr txBox="1"/>
          <p:nvPr/>
        </p:nvSpPr>
        <p:spPr>
          <a:xfrm>
            <a:off x="6291200" y="2026400"/>
            <a:ext cx="2001000" cy="334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100">
                <a:solidFill>
                  <a:schemeClr val="accent5"/>
                </a:solidFill>
                <a:latin typeface="Helvetica Neue Light"/>
                <a:ea typeface="Helvetica Neue Light"/>
                <a:cs typeface="Helvetica Neue Light"/>
                <a:sym typeface="Helvetica Neue Light"/>
              </a:rPr>
              <a:t>Insufficient T,</a:t>
            </a:r>
            <a:endParaRPr sz="1100">
              <a:solidFill>
                <a:schemeClr val="accent5"/>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100">
                <a:solidFill>
                  <a:schemeClr val="accent5"/>
                </a:solidFill>
                <a:latin typeface="Helvetica Neue Light"/>
                <a:ea typeface="Helvetica Neue Light"/>
                <a:cs typeface="Helvetica Neue Light"/>
                <a:sym typeface="Helvetica Neue Light"/>
              </a:rPr>
              <a:t>recombination, phonons,  ...</a:t>
            </a:r>
            <a:endParaRPr sz="1100">
              <a:solidFill>
                <a:schemeClr val="accent5"/>
              </a:solidFill>
              <a:latin typeface="Helvetica Neue Light"/>
              <a:ea typeface="Helvetica Neue Light"/>
              <a:cs typeface="Helvetica Neue Light"/>
              <a:sym typeface="Helvetica Neue Light"/>
            </a:endParaRPr>
          </a:p>
        </p:txBody>
      </p:sp>
      <p:sp>
        <p:nvSpPr>
          <p:cNvPr id="388" name="Google Shape;388;p26"/>
          <p:cNvSpPr txBox="1"/>
          <p:nvPr/>
        </p:nvSpPr>
        <p:spPr>
          <a:xfrm>
            <a:off x="314250" y="2966725"/>
            <a:ext cx="8515500" cy="351000"/>
          </a:xfrm>
          <a:prstGeom prst="rect">
            <a:avLst/>
          </a:prstGeom>
          <a:noFill/>
          <a:ln>
            <a:noFill/>
          </a:ln>
        </p:spPr>
        <p:txBody>
          <a:bodyPr spcFirstLastPara="1" wrap="square" lIns="91425" tIns="91425" rIns="91425" bIns="91425" anchor="t" anchorCtr="0">
            <a:noAutofit/>
          </a:bodyPr>
          <a:lstStyle/>
          <a:p>
            <a:pPr marL="457200" lvl="0" indent="-304800" algn="l" rtl="0">
              <a:spcBef>
                <a:spcPts val="100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DPA can be calculated as:  </a:t>
            </a:r>
            <a:endParaRPr sz="1200" b="1">
              <a:solidFill>
                <a:schemeClr val="dk2"/>
              </a:solidFill>
              <a:latin typeface="Helvetica Neue"/>
              <a:ea typeface="Helvetica Neue"/>
              <a:cs typeface="Helvetica Neue"/>
              <a:sym typeface="Helvetica Neue"/>
            </a:endParaRPr>
          </a:p>
          <a:p>
            <a:pPr marL="0" lvl="0" indent="0" algn="l" rtl="0">
              <a:spcBef>
                <a:spcPts val="1000"/>
              </a:spcBef>
              <a:spcAft>
                <a:spcPts val="0"/>
              </a:spcAft>
              <a:buNone/>
            </a:pPr>
            <a:endParaRPr/>
          </a:p>
        </p:txBody>
      </p:sp>
      <p:pic>
        <p:nvPicPr>
          <p:cNvPr id="389" name="Google Shape;389;p26"/>
          <p:cNvPicPr preferRelativeResize="0"/>
          <p:nvPr/>
        </p:nvPicPr>
        <p:blipFill>
          <a:blip r:embed="rId9" cstate="screen">
            <a:alphaModFix/>
            <a:extLst>
              <a:ext uri="{28A0092B-C50C-407E-A947-70E740481C1C}">
                <a14:useLocalDpi xmlns:a14="http://schemas.microsoft.com/office/drawing/2010/main"/>
              </a:ext>
            </a:extLst>
          </a:blip>
          <a:stretch>
            <a:fillRect/>
          </a:stretch>
        </p:blipFill>
        <p:spPr>
          <a:xfrm>
            <a:off x="7473000" y="3082450"/>
            <a:ext cx="1054500" cy="433101"/>
          </a:xfrm>
          <a:prstGeom prst="rect">
            <a:avLst/>
          </a:prstGeom>
          <a:noFill/>
          <a:ln>
            <a:noFill/>
          </a:ln>
        </p:spPr>
      </p:pic>
      <p:grpSp>
        <p:nvGrpSpPr>
          <p:cNvPr id="390" name="Google Shape;390;p26"/>
          <p:cNvGrpSpPr/>
          <p:nvPr/>
        </p:nvGrpSpPr>
        <p:grpSpPr>
          <a:xfrm>
            <a:off x="2361525" y="686825"/>
            <a:ext cx="7518200" cy="1573300"/>
            <a:chOff x="2361525" y="686825"/>
            <a:chExt cx="7518200" cy="1573300"/>
          </a:xfrm>
        </p:grpSpPr>
        <p:grpSp>
          <p:nvGrpSpPr>
            <p:cNvPr id="391" name="Google Shape;391;p26"/>
            <p:cNvGrpSpPr/>
            <p:nvPr/>
          </p:nvGrpSpPr>
          <p:grpSpPr>
            <a:xfrm>
              <a:off x="2486300" y="686825"/>
              <a:ext cx="7393425" cy="1573300"/>
              <a:chOff x="2486300" y="686825"/>
              <a:chExt cx="7393425" cy="1573300"/>
            </a:xfrm>
          </p:grpSpPr>
          <p:grpSp>
            <p:nvGrpSpPr>
              <p:cNvPr id="392" name="Google Shape;392;p26"/>
              <p:cNvGrpSpPr/>
              <p:nvPr/>
            </p:nvGrpSpPr>
            <p:grpSpPr>
              <a:xfrm>
                <a:off x="2486300" y="686825"/>
                <a:ext cx="4171401" cy="1573300"/>
                <a:chOff x="2459800" y="686825"/>
                <a:chExt cx="4171401" cy="1573300"/>
              </a:xfrm>
            </p:grpSpPr>
            <p:grpSp>
              <p:nvGrpSpPr>
                <p:cNvPr id="393" name="Google Shape;393;p26"/>
                <p:cNvGrpSpPr/>
                <p:nvPr/>
              </p:nvGrpSpPr>
              <p:grpSpPr>
                <a:xfrm>
                  <a:off x="2459800" y="686825"/>
                  <a:ext cx="4171401" cy="1573300"/>
                  <a:chOff x="2459800" y="686825"/>
                  <a:chExt cx="4171401" cy="1573300"/>
                </a:xfrm>
              </p:grpSpPr>
              <p:pic>
                <p:nvPicPr>
                  <p:cNvPr id="394" name="Google Shape;394;p26"/>
                  <p:cNvPicPr preferRelativeResize="0"/>
                  <p:nvPr/>
                </p:nvPicPr>
                <p:blipFill>
                  <a:blip r:embed="rId10" cstate="screen">
                    <a:alphaModFix/>
                    <a:extLst>
                      <a:ext uri="{28A0092B-C50C-407E-A947-70E740481C1C}">
                        <a14:useLocalDpi xmlns:a14="http://schemas.microsoft.com/office/drawing/2010/main"/>
                      </a:ext>
                    </a:extLst>
                  </a:blip>
                  <a:stretch>
                    <a:fillRect/>
                  </a:stretch>
                </p:blipFill>
                <p:spPr>
                  <a:xfrm>
                    <a:off x="2512826" y="686825"/>
                    <a:ext cx="4118375" cy="1573300"/>
                  </a:xfrm>
                  <a:prstGeom prst="rect">
                    <a:avLst/>
                  </a:prstGeom>
                  <a:noFill/>
                  <a:ln>
                    <a:noFill/>
                  </a:ln>
                </p:spPr>
              </p:pic>
              <p:sp>
                <p:nvSpPr>
                  <p:cNvPr id="395" name="Google Shape;395;p26"/>
                  <p:cNvSpPr/>
                  <p:nvPr/>
                </p:nvSpPr>
                <p:spPr>
                  <a:xfrm>
                    <a:off x="2459800" y="704950"/>
                    <a:ext cx="1054500" cy="1671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6" name="Google Shape;396;p26"/>
                <p:cNvSpPr/>
                <p:nvPr/>
              </p:nvSpPr>
              <p:spPr>
                <a:xfrm>
                  <a:off x="3451625" y="1728425"/>
                  <a:ext cx="2924100" cy="4803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97" name="Google Shape;397;p26"/>
              <p:cNvSpPr txBox="1"/>
              <p:nvPr/>
            </p:nvSpPr>
            <p:spPr>
              <a:xfrm>
                <a:off x="6871925" y="1225250"/>
                <a:ext cx="3007800" cy="351000"/>
              </a:xfrm>
              <a:prstGeom prst="rect">
                <a:avLst/>
              </a:prstGeom>
              <a:noFill/>
              <a:ln>
                <a:noFill/>
              </a:ln>
            </p:spPr>
            <p:txBody>
              <a:bodyPr spcFirstLastPara="1" wrap="square" lIns="91425" tIns="91425" rIns="91425" bIns="91425" anchor="t" anchorCtr="0">
                <a:noAutofit/>
              </a:bodyPr>
              <a:lstStyle/>
              <a:p>
                <a:pPr marL="457200" lvl="0" indent="-285750" algn="l" rtl="0">
                  <a:spcBef>
                    <a:spcPts val="0"/>
                  </a:spcBef>
                  <a:spcAft>
                    <a:spcPts val="0"/>
                  </a:spcAft>
                  <a:buClr>
                    <a:schemeClr val="accent5"/>
                  </a:buClr>
                  <a:buSzPts val="900"/>
                  <a:buFont typeface="Helvetica Neue Light"/>
                  <a:buChar char="●"/>
                </a:pPr>
                <a:r>
                  <a:rPr lang="nl" sz="900">
                    <a:solidFill>
                      <a:schemeClr val="accent5"/>
                    </a:solidFill>
                    <a:latin typeface="Helvetica Neue Light"/>
                    <a:ea typeface="Helvetica Neue Light"/>
                    <a:cs typeface="Helvetica Neue Light"/>
                    <a:sym typeface="Helvetica Neue Light"/>
                  </a:rPr>
                  <a:t>Vacant lattice site</a:t>
                </a:r>
                <a:endParaRPr sz="900">
                  <a:solidFill>
                    <a:schemeClr val="accent5"/>
                  </a:solidFill>
                  <a:latin typeface="Helvetica Neue Light"/>
                  <a:ea typeface="Helvetica Neue Light"/>
                  <a:cs typeface="Helvetica Neue Light"/>
                  <a:sym typeface="Helvetica Neue Light"/>
                </a:endParaRPr>
              </a:p>
              <a:p>
                <a:pPr marL="0" lvl="0" indent="0" algn="l" rtl="0">
                  <a:spcBef>
                    <a:spcPts val="0"/>
                  </a:spcBef>
                  <a:spcAft>
                    <a:spcPts val="0"/>
                  </a:spcAft>
                  <a:buNone/>
                </a:pPr>
                <a:r>
                  <a:rPr lang="nl" sz="900">
                    <a:solidFill>
                      <a:schemeClr val="accent5"/>
                    </a:solidFill>
                    <a:latin typeface="Helvetica Neue Light"/>
                    <a:ea typeface="Helvetica Neue Light"/>
                    <a:cs typeface="Helvetica Neue Light"/>
                    <a:sym typeface="Helvetica Neue Light"/>
                  </a:rPr>
                  <a:t>     X     	Displaced atom</a:t>
                </a:r>
                <a:endParaRPr sz="900">
                  <a:solidFill>
                    <a:schemeClr val="accent5"/>
                  </a:solidFill>
                  <a:latin typeface="Helvetica Neue Light"/>
                  <a:ea typeface="Helvetica Neue Light"/>
                  <a:cs typeface="Helvetica Neue Light"/>
                  <a:sym typeface="Helvetica Neue Light"/>
                </a:endParaRPr>
              </a:p>
            </p:txBody>
          </p:sp>
        </p:grpSp>
        <p:sp>
          <p:nvSpPr>
            <p:cNvPr id="398" name="Google Shape;398;p26"/>
            <p:cNvSpPr/>
            <p:nvPr/>
          </p:nvSpPr>
          <p:spPr>
            <a:xfrm rot="-5400000">
              <a:off x="3824925" y="924225"/>
              <a:ext cx="81000" cy="1689300"/>
            </a:xfrm>
            <a:prstGeom prst="leftBrace">
              <a:avLst>
                <a:gd name="adj1" fmla="val 8333"/>
                <a:gd name="adj2" fmla="val 50000"/>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5"/>
                </a:solidFill>
              </a:endParaRPr>
            </a:p>
          </p:txBody>
        </p:sp>
        <p:sp>
          <p:nvSpPr>
            <p:cNvPr id="399" name="Google Shape;399;p26"/>
            <p:cNvSpPr/>
            <p:nvPr/>
          </p:nvSpPr>
          <p:spPr>
            <a:xfrm rot="-5400000">
              <a:off x="5570000" y="924225"/>
              <a:ext cx="81000" cy="1689300"/>
            </a:xfrm>
            <a:prstGeom prst="leftBrace">
              <a:avLst>
                <a:gd name="adj1" fmla="val 8333"/>
                <a:gd name="adj2" fmla="val 50000"/>
              </a:avLst>
            </a:prstGeom>
            <a:no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5"/>
                </a:solidFill>
              </a:endParaRPr>
            </a:p>
          </p:txBody>
        </p:sp>
        <p:sp>
          <p:nvSpPr>
            <p:cNvPr id="400" name="Google Shape;400;p26"/>
            <p:cNvSpPr txBox="1"/>
            <p:nvPr/>
          </p:nvSpPr>
          <p:spPr>
            <a:xfrm>
              <a:off x="2361525" y="1728363"/>
              <a:ext cx="3007800" cy="35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000">
                  <a:solidFill>
                    <a:schemeClr val="accent5"/>
                  </a:solidFill>
                  <a:latin typeface="Helvetica Neue Light"/>
                  <a:ea typeface="Helvetica Neue Light"/>
                  <a:cs typeface="Helvetica Neue Light"/>
                  <a:sym typeface="Helvetica Neue Light"/>
                </a:rPr>
                <a:t>Electronic stopping</a:t>
              </a:r>
              <a:endParaRPr sz="1000">
                <a:solidFill>
                  <a:schemeClr val="accent5"/>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000">
                  <a:solidFill>
                    <a:schemeClr val="accent5"/>
                  </a:solidFill>
                  <a:latin typeface="Helvetica Neue Light"/>
                  <a:ea typeface="Helvetica Neue Light"/>
                  <a:cs typeface="Helvetica Neue Light"/>
                  <a:sym typeface="Helvetica Neue Light"/>
                </a:rPr>
                <a:t>dominates</a:t>
              </a:r>
              <a:endParaRPr sz="1000">
                <a:solidFill>
                  <a:schemeClr val="accent5"/>
                </a:solidFill>
                <a:latin typeface="Helvetica Neue Light"/>
                <a:ea typeface="Helvetica Neue Light"/>
                <a:cs typeface="Helvetica Neue Light"/>
                <a:sym typeface="Helvetica Neue Light"/>
              </a:endParaRPr>
            </a:p>
          </p:txBody>
        </p:sp>
        <p:sp>
          <p:nvSpPr>
            <p:cNvPr id="401" name="Google Shape;401;p26"/>
            <p:cNvSpPr txBox="1"/>
            <p:nvPr/>
          </p:nvSpPr>
          <p:spPr>
            <a:xfrm>
              <a:off x="4106600" y="1728363"/>
              <a:ext cx="3007800" cy="351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000">
                  <a:solidFill>
                    <a:schemeClr val="accent5"/>
                  </a:solidFill>
                  <a:latin typeface="Helvetica Neue Light"/>
                  <a:ea typeface="Helvetica Neue Light"/>
                  <a:cs typeface="Helvetica Neue Light"/>
                  <a:sym typeface="Helvetica Neue Light"/>
                </a:rPr>
                <a:t>Nuclear stopping</a:t>
              </a:r>
              <a:endParaRPr sz="1000">
                <a:solidFill>
                  <a:schemeClr val="accent5"/>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000">
                  <a:solidFill>
                    <a:schemeClr val="accent5"/>
                  </a:solidFill>
                  <a:latin typeface="Helvetica Neue Light"/>
                  <a:ea typeface="Helvetica Neue Light"/>
                  <a:cs typeface="Helvetica Neue Light"/>
                  <a:sym typeface="Helvetica Neue Light"/>
                </a:rPr>
                <a:t>dominates</a:t>
              </a:r>
              <a:endParaRPr sz="1000">
                <a:solidFill>
                  <a:schemeClr val="accent5"/>
                </a:solidFill>
                <a:latin typeface="Helvetica Neue Light"/>
                <a:ea typeface="Helvetica Neue Light"/>
                <a:cs typeface="Helvetica Neue Light"/>
                <a:sym typeface="Helvetica Neue Light"/>
              </a:endParaRPr>
            </a:p>
          </p:txBody>
        </p:sp>
      </p:grpSp>
      <p:sp>
        <p:nvSpPr>
          <p:cNvPr id="402" name="Google Shape;402;p26"/>
          <p:cNvSpPr txBox="1"/>
          <p:nvPr/>
        </p:nvSpPr>
        <p:spPr>
          <a:xfrm>
            <a:off x="314263" y="3394200"/>
            <a:ext cx="8515500" cy="3510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Number of Frenkel pairs according to Norgert, Robinson and Torrens:  </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Font typeface="Helvetica Neue Light"/>
              <a:buChar char="○"/>
            </a:pPr>
            <a:r>
              <a:rPr lang="nl" sz="1200" b="1">
                <a:solidFill>
                  <a:schemeClr val="dk2"/>
                </a:solidFill>
                <a:latin typeface="Helvetica Neue"/>
                <a:ea typeface="Helvetica Neue"/>
                <a:cs typeface="Helvetica Neue"/>
                <a:sym typeface="Helvetica Neue"/>
              </a:rPr>
              <a:t>ξ</a:t>
            </a:r>
            <a:r>
              <a:rPr lang="nl" sz="1200">
                <a:solidFill>
                  <a:schemeClr val="dk2"/>
                </a:solidFill>
                <a:latin typeface="Helvetica Neue Light"/>
                <a:ea typeface="Helvetica Neue Light"/>
                <a:cs typeface="Helvetica Neue Light"/>
                <a:sym typeface="Helvetica Neue Light"/>
              </a:rPr>
              <a:t>: Partition function, fraction that goes into nuclear stopping</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Font typeface="Helvetica Neue Light"/>
              <a:buChar char="○"/>
            </a:pPr>
            <a:r>
              <a:rPr lang="nl" sz="1200" b="1">
                <a:solidFill>
                  <a:schemeClr val="dk2"/>
                </a:solidFill>
                <a:latin typeface="Helvetica Neue"/>
                <a:ea typeface="Helvetica Neue"/>
                <a:cs typeface="Helvetica Neue"/>
                <a:sym typeface="Helvetica Neue"/>
              </a:rPr>
              <a:t>T</a:t>
            </a:r>
            <a:r>
              <a:rPr lang="nl" sz="1200">
                <a:solidFill>
                  <a:schemeClr val="dk2"/>
                </a:solidFill>
                <a:latin typeface="Helvetica Neue Light"/>
                <a:ea typeface="Helvetica Neue Light"/>
                <a:cs typeface="Helvetica Neue Light"/>
                <a:sym typeface="Helvetica Neue Light"/>
              </a:rPr>
              <a:t>: primary (“knock-on” particle) energy</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Char char="○"/>
            </a:pPr>
            <a:r>
              <a:rPr lang="nl" sz="1200" b="1">
                <a:solidFill>
                  <a:schemeClr val="dk2"/>
                </a:solidFill>
                <a:latin typeface="Helvetica Neue"/>
                <a:ea typeface="Helvetica Neue"/>
                <a:cs typeface="Helvetica Neue"/>
                <a:sym typeface="Helvetica Neue"/>
              </a:rPr>
              <a:t>κ</a:t>
            </a:r>
            <a:r>
              <a:rPr lang="nl" sz="1200">
                <a:solidFill>
                  <a:schemeClr val="dk2"/>
                </a:solidFill>
                <a:latin typeface="Helvetica Neue Light"/>
                <a:ea typeface="Helvetica Neue Light"/>
                <a:cs typeface="Helvetica Neue Light"/>
                <a:sym typeface="Helvetica Neue Light"/>
              </a:rPr>
              <a:t>: Recombination efficiency, fraction of surviving defects </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Char char="○"/>
            </a:pPr>
            <a:r>
              <a:rPr lang="nl" sz="1200" b="1">
                <a:solidFill>
                  <a:schemeClr val="dk2"/>
                </a:solidFill>
                <a:latin typeface="Helvetica Neue"/>
                <a:ea typeface="Helvetica Neue"/>
                <a:cs typeface="Helvetica Neue"/>
                <a:sym typeface="Helvetica Neue"/>
              </a:rPr>
              <a:t>E</a:t>
            </a:r>
            <a:r>
              <a:rPr lang="nl" sz="1200" b="1" baseline="-25000">
                <a:solidFill>
                  <a:schemeClr val="dk2"/>
                </a:solidFill>
                <a:latin typeface="Helvetica Neue"/>
                <a:ea typeface="Helvetica Neue"/>
                <a:cs typeface="Helvetica Neue"/>
                <a:sym typeface="Helvetica Neue"/>
              </a:rPr>
              <a:t>th</a:t>
            </a:r>
            <a:r>
              <a:rPr lang="nl" sz="1200">
                <a:solidFill>
                  <a:schemeClr val="dk2"/>
                </a:solidFill>
                <a:latin typeface="Helvetica Neue Light"/>
                <a:ea typeface="Helvetica Neue Light"/>
                <a:cs typeface="Helvetica Neue Light"/>
                <a:sym typeface="Helvetica Neue Light"/>
              </a:rPr>
              <a:t>: Damage threshold, recoil energy above which pair is produced.</a:t>
            </a:r>
            <a:endParaRPr sz="1200">
              <a:solidFill>
                <a:schemeClr val="dk2"/>
              </a:solidFill>
              <a:latin typeface="Helvetica Neue Light"/>
              <a:ea typeface="Helvetica Neue Light"/>
              <a:cs typeface="Helvetica Neue Light"/>
              <a:sym typeface="Helvetica Neue Light"/>
            </a:endParaRPr>
          </a:p>
          <a:p>
            <a:pPr marL="0" lvl="0" indent="0" algn="l" rtl="0">
              <a:spcBef>
                <a:spcPts val="160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81"/>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9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8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9"/>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386"/>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38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9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0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grpSp>
        <p:nvGrpSpPr>
          <p:cNvPr id="407" name="Google Shape;407;p27"/>
          <p:cNvGrpSpPr/>
          <p:nvPr/>
        </p:nvGrpSpPr>
        <p:grpSpPr>
          <a:xfrm>
            <a:off x="-5150" y="4658250"/>
            <a:ext cx="9144000" cy="511800"/>
            <a:chOff x="-5150" y="4658250"/>
            <a:chExt cx="9144000" cy="511800"/>
          </a:xfrm>
        </p:grpSpPr>
        <p:sp>
          <p:nvSpPr>
            <p:cNvPr id="408" name="Google Shape;408;p27"/>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09" name="Google Shape;409;p2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410" name="Google Shape;410;p27"/>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411" name="Google Shape;411;p27"/>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412" name="Google Shape;412;p27"/>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Radiation damage in FLUKA</a:t>
            </a:r>
            <a:endParaRPr b="1">
              <a:solidFill>
                <a:schemeClr val="accent5"/>
              </a:solidFill>
              <a:latin typeface="Helvetica Neue"/>
              <a:ea typeface="Helvetica Neue"/>
              <a:cs typeface="Helvetica Neue"/>
              <a:sym typeface="Helvetica Neue"/>
            </a:endParaRPr>
          </a:p>
        </p:txBody>
      </p:sp>
      <p:sp>
        <p:nvSpPr>
          <p:cNvPr id="413" name="Google Shape;413;p27"/>
          <p:cNvSpPr txBox="1">
            <a:spLocks noGrp="1"/>
          </p:cNvSpPr>
          <p:nvPr>
            <p:ph type="body" idx="1"/>
          </p:nvPr>
        </p:nvSpPr>
        <p:spPr>
          <a:xfrm>
            <a:off x="4572000" y="1480275"/>
            <a:ext cx="4260300" cy="18594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Font typeface="Helvetica Neue Light"/>
              <a:buChar char="●"/>
            </a:pPr>
            <a:r>
              <a:rPr lang="nl" sz="1200" b="1">
                <a:latin typeface="Helvetica Neue"/>
                <a:ea typeface="Helvetica Neue"/>
                <a:cs typeface="Helvetica Neue"/>
                <a:sym typeface="Helvetica Neue"/>
              </a:rPr>
              <a:t>Charged particles/heavy ions</a:t>
            </a:r>
            <a:r>
              <a:rPr lang="nl" sz="1200">
                <a:latin typeface="Helvetica Neue Light"/>
                <a:ea typeface="Helvetica Neue Light"/>
                <a:cs typeface="Helvetica Neue Light"/>
                <a:sym typeface="Helvetica Neue Light"/>
              </a:rPr>
              <a:t>:</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NIEL calculation during transport (MC)</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Below transport threshold: calculate integrated nuclear stopping power</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At elastic/inelastic collisions: calculate recoil</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b="1">
                <a:latin typeface="Helvetica Neue"/>
                <a:ea typeface="Helvetica Neue"/>
                <a:cs typeface="Helvetica Neue"/>
                <a:sym typeface="Helvetica Neue"/>
              </a:rPr>
              <a:t>Neutrons</a:t>
            </a:r>
            <a:r>
              <a:rPr lang="nl" sz="1200">
                <a:latin typeface="Helvetica Neue Light"/>
                <a:ea typeface="Helvetica Neue Light"/>
                <a:cs typeface="Helvetica Neue Light"/>
                <a:sym typeface="Helvetica Neue Light"/>
              </a:rPr>
              <a:t>:</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E &gt; 20 MeV: calculate recoil</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E &lt; 20 MeV: group- or pointwise treatment</a:t>
            </a:r>
            <a:endParaRPr sz="1200">
              <a:latin typeface="Helvetica Neue Light"/>
              <a:ea typeface="Helvetica Neue Light"/>
              <a:cs typeface="Helvetica Neue Light"/>
              <a:sym typeface="Helvetica Neue Light"/>
            </a:endParaRPr>
          </a:p>
          <a:p>
            <a:pPr marL="457200" lvl="0" indent="0" algn="l" rtl="0">
              <a:spcBef>
                <a:spcPts val="1000"/>
              </a:spcBef>
              <a:spcAft>
                <a:spcPts val="0"/>
              </a:spcAft>
              <a:buNone/>
            </a:pPr>
            <a:endParaRPr sz="1200">
              <a:latin typeface="Helvetica Neue Light"/>
              <a:ea typeface="Helvetica Neue Light"/>
              <a:cs typeface="Helvetica Neue Light"/>
              <a:sym typeface="Helvetica Neue Light"/>
            </a:endParaRPr>
          </a:p>
          <a:p>
            <a:pPr marL="0" lvl="0" indent="0" algn="l" rtl="0">
              <a:spcBef>
                <a:spcPts val="1600"/>
              </a:spcBef>
              <a:spcAft>
                <a:spcPts val="1600"/>
              </a:spcAft>
              <a:buNone/>
            </a:pPr>
            <a:endParaRPr/>
          </a:p>
        </p:txBody>
      </p:sp>
      <p:sp>
        <p:nvSpPr>
          <p:cNvPr id="414" name="Google Shape;414;p27"/>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15</a:t>
            </a:fld>
            <a:endParaRPr>
              <a:solidFill>
                <a:srgbClr val="FFFFFF"/>
              </a:solidFill>
              <a:latin typeface="Helvetica Neue Light"/>
              <a:ea typeface="Helvetica Neue Light"/>
              <a:cs typeface="Helvetica Neue Light"/>
              <a:sym typeface="Helvetica Neue Light"/>
            </a:endParaRPr>
          </a:p>
        </p:txBody>
      </p:sp>
      <p:pic>
        <p:nvPicPr>
          <p:cNvPr id="415" name="Google Shape;415;p27"/>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383412" y="1751654"/>
            <a:ext cx="3933025" cy="1859350"/>
          </a:xfrm>
          <a:prstGeom prst="rect">
            <a:avLst/>
          </a:prstGeom>
          <a:noFill/>
          <a:ln>
            <a:noFill/>
          </a:ln>
        </p:spPr>
      </p:pic>
      <p:pic>
        <p:nvPicPr>
          <p:cNvPr id="416" name="Google Shape;416;p27"/>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482303" y="1057788"/>
            <a:ext cx="3735250" cy="2892474"/>
          </a:xfrm>
          <a:prstGeom prst="rect">
            <a:avLst/>
          </a:prstGeom>
          <a:noFill/>
          <a:ln>
            <a:noFill/>
          </a:ln>
        </p:spPr>
      </p:pic>
      <p:sp>
        <p:nvSpPr>
          <p:cNvPr id="417" name="Google Shape;417;p27"/>
          <p:cNvSpPr/>
          <p:nvPr/>
        </p:nvSpPr>
        <p:spPr>
          <a:xfrm>
            <a:off x="4437675" y="879000"/>
            <a:ext cx="1362900" cy="5118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nl" sz="1000" b="1">
                <a:solidFill>
                  <a:srgbClr val="FFFFFF"/>
                </a:solidFill>
                <a:latin typeface="Helvetica Neue"/>
                <a:ea typeface="Helvetica Neue"/>
                <a:cs typeface="Helvetica Neue"/>
                <a:sym typeface="Helvetica Neue"/>
              </a:rPr>
              <a:t>Knock-on energy </a:t>
            </a:r>
            <a:endParaRPr sz="1000" b="1">
              <a:solidFill>
                <a:srgbClr val="FFFFFF"/>
              </a:solidFill>
              <a:latin typeface="Helvetica Neue"/>
              <a:ea typeface="Helvetica Neue"/>
              <a:cs typeface="Helvetica Neue"/>
              <a:sym typeface="Helvetica Neue"/>
            </a:endParaRPr>
          </a:p>
          <a:p>
            <a:pPr marL="0" lvl="0" indent="0" algn="ctr" rtl="0">
              <a:spcBef>
                <a:spcPts val="0"/>
              </a:spcBef>
              <a:spcAft>
                <a:spcPts val="0"/>
              </a:spcAft>
              <a:buNone/>
            </a:pPr>
            <a:r>
              <a:rPr lang="nl" sz="800">
                <a:solidFill>
                  <a:srgbClr val="FFFFFF"/>
                </a:solidFill>
                <a:latin typeface="Helvetica Neue"/>
                <a:ea typeface="Helvetica Neue"/>
                <a:cs typeface="Helvetica Neue"/>
                <a:sym typeface="Helvetica Neue"/>
              </a:rPr>
              <a:t>from MC shower particles</a:t>
            </a:r>
            <a:endParaRPr sz="800">
              <a:solidFill>
                <a:srgbClr val="FFFFFF"/>
              </a:solidFill>
              <a:latin typeface="Helvetica Neue"/>
              <a:ea typeface="Helvetica Neue"/>
              <a:cs typeface="Helvetica Neue"/>
              <a:sym typeface="Helvetica Neue"/>
            </a:endParaRPr>
          </a:p>
        </p:txBody>
      </p:sp>
      <p:sp>
        <p:nvSpPr>
          <p:cNvPr id="418" name="Google Shape;418;p27"/>
          <p:cNvSpPr/>
          <p:nvPr/>
        </p:nvSpPr>
        <p:spPr>
          <a:xfrm>
            <a:off x="6020700" y="879000"/>
            <a:ext cx="1362900" cy="5118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nl" sz="1000" b="1">
                <a:solidFill>
                  <a:srgbClr val="FFFFFF"/>
                </a:solidFill>
                <a:latin typeface="Helvetica Neue"/>
                <a:ea typeface="Helvetica Neue"/>
                <a:cs typeface="Helvetica Neue"/>
                <a:sym typeface="Helvetica Neue"/>
              </a:rPr>
              <a:t>(Surviving) Frenkel</a:t>
            </a:r>
            <a:endParaRPr sz="1000" b="1">
              <a:solidFill>
                <a:srgbClr val="FFFFFF"/>
              </a:solidFill>
              <a:latin typeface="Helvetica Neue"/>
              <a:ea typeface="Helvetica Neue"/>
              <a:cs typeface="Helvetica Neue"/>
              <a:sym typeface="Helvetica Neue"/>
            </a:endParaRPr>
          </a:p>
          <a:p>
            <a:pPr marL="0" lvl="0" indent="0" algn="ctr" rtl="0">
              <a:spcBef>
                <a:spcPts val="0"/>
              </a:spcBef>
              <a:spcAft>
                <a:spcPts val="0"/>
              </a:spcAft>
              <a:buNone/>
            </a:pPr>
            <a:r>
              <a:rPr lang="nl" sz="1000" b="1">
                <a:solidFill>
                  <a:srgbClr val="FFFFFF"/>
                </a:solidFill>
                <a:latin typeface="Helvetica Neue"/>
                <a:ea typeface="Helvetica Neue"/>
                <a:cs typeface="Helvetica Neue"/>
                <a:sym typeface="Helvetica Neue"/>
              </a:rPr>
              <a:t>pairs</a:t>
            </a:r>
            <a:endParaRPr sz="1000" b="1">
              <a:solidFill>
                <a:srgbClr val="FFFFFF"/>
              </a:solidFill>
              <a:latin typeface="Helvetica Neue"/>
              <a:ea typeface="Helvetica Neue"/>
              <a:cs typeface="Helvetica Neue"/>
              <a:sym typeface="Helvetica Neue"/>
            </a:endParaRPr>
          </a:p>
          <a:p>
            <a:pPr marL="0" lvl="0" indent="0" algn="ctr" rtl="0">
              <a:spcBef>
                <a:spcPts val="0"/>
              </a:spcBef>
              <a:spcAft>
                <a:spcPts val="0"/>
              </a:spcAft>
              <a:buNone/>
            </a:pPr>
            <a:r>
              <a:rPr lang="nl" sz="800">
                <a:solidFill>
                  <a:srgbClr val="FFFFFF"/>
                </a:solidFill>
                <a:latin typeface="Helvetica Neue"/>
                <a:ea typeface="Helvetica Neue"/>
                <a:cs typeface="Helvetica Neue"/>
                <a:sym typeface="Helvetica Neue"/>
              </a:rPr>
              <a:t>Stoller</a:t>
            </a:r>
            <a:endParaRPr sz="800">
              <a:solidFill>
                <a:srgbClr val="FFFFFF"/>
              </a:solidFill>
              <a:latin typeface="Helvetica Neue"/>
              <a:ea typeface="Helvetica Neue"/>
              <a:cs typeface="Helvetica Neue"/>
              <a:sym typeface="Helvetica Neue"/>
            </a:endParaRPr>
          </a:p>
        </p:txBody>
      </p:sp>
      <p:sp>
        <p:nvSpPr>
          <p:cNvPr id="419" name="Google Shape;419;p27"/>
          <p:cNvSpPr/>
          <p:nvPr/>
        </p:nvSpPr>
        <p:spPr>
          <a:xfrm>
            <a:off x="7603725" y="879000"/>
            <a:ext cx="1362900" cy="511800"/>
          </a:xfrm>
          <a:prstGeom prst="roundRect">
            <a:avLst>
              <a:gd name="adj" fmla="val 16667"/>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nl" sz="1000" b="1">
                <a:solidFill>
                  <a:srgbClr val="FFFFFF"/>
                </a:solidFill>
                <a:latin typeface="Helvetica Neue"/>
                <a:ea typeface="Helvetica Neue"/>
                <a:cs typeface="Helvetica Neue"/>
                <a:sym typeface="Helvetica Neue"/>
              </a:rPr>
              <a:t>DPA</a:t>
            </a:r>
            <a:endParaRPr sz="800">
              <a:solidFill>
                <a:srgbClr val="FFFFFF"/>
              </a:solidFill>
              <a:latin typeface="Helvetica Neue"/>
              <a:ea typeface="Helvetica Neue"/>
              <a:cs typeface="Helvetica Neue"/>
              <a:sym typeface="Helvetica Neue"/>
            </a:endParaRPr>
          </a:p>
        </p:txBody>
      </p:sp>
      <p:sp>
        <p:nvSpPr>
          <p:cNvPr id="420" name="Google Shape;420;p27"/>
          <p:cNvSpPr/>
          <p:nvPr/>
        </p:nvSpPr>
        <p:spPr>
          <a:xfrm>
            <a:off x="5832938" y="1057800"/>
            <a:ext cx="155400" cy="154200"/>
          </a:xfrm>
          <a:prstGeom prst="rightArrow">
            <a:avLst>
              <a:gd name="adj1" fmla="val 50000"/>
              <a:gd name="adj2" fmla="val 50000"/>
            </a:avLst>
          </a:pr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7"/>
          <p:cNvSpPr/>
          <p:nvPr/>
        </p:nvSpPr>
        <p:spPr>
          <a:xfrm>
            <a:off x="7415950" y="1057800"/>
            <a:ext cx="155400" cy="154200"/>
          </a:xfrm>
          <a:prstGeom prst="rightArrow">
            <a:avLst>
              <a:gd name="adj1" fmla="val 50000"/>
              <a:gd name="adj2" fmla="val 50000"/>
            </a:avLst>
          </a:pr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22" name="Google Shape;422;p27"/>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1785475" y="3790850"/>
            <a:ext cx="1456320" cy="393600"/>
          </a:xfrm>
          <a:prstGeom prst="rect">
            <a:avLst/>
          </a:prstGeom>
          <a:noFill/>
          <a:ln>
            <a:noFill/>
          </a:ln>
        </p:spPr>
      </p:pic>
      <p:sp>
        <p:nvSpPr>
          <p:cNvPr id="423" name="Google Shape;423;p27"/>
          <p:cNvSpPr txBox="1"/>
          <p:nvPr/>
        </p:nvSpPr>
        <p:spPr>
          <a:xfrm>
            <a:off x="4572000" y="3260000"/>
            <a:ext cx="4394700" cy="3510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chemeClr val="dk2"/>
              </a:buClr>
              <a:buSzPts val="1200"/>
              <a:buChar char="●"/>
            </a:pPr>
            <a:r>
              <a:rPr lang="nl" sz="1200" b="1">
                <a:solidFill>
                  <a:schemeClr val="dk2"/>
                </a:solidFill>
                <a:latin typeface="Helvetica Neue"/>
                <a:ea typeface="Helvetica Neue"/>
                <a:cs typeface="Helvetica Neue"/>
                <a:sym typeface="Helvetica Neue"/>
              </a:rPr>
              <a:t>Limitations</a:t>
            </a:r>
            <a:r>
              <a:rPr lang="nl" sz="1200">
                <a:solidFill>
                  <a:schemeClr val="dk2"/>
                </a:solidFill>
                <a:latin typeface="Helvetica Neue Light"/>
                <a:ea typeface="Helvetica Neue Light"/>
                <a:cs typeface="Helvetica Neue Light"/>
                <a:sym typeface="Helvetica Neue Light"/>
              </a:rPr>
              <a:t> of MC simulation methodology:</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Only user input is damage threshold (averaged)</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No crystal structure </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No lattice effects (compounds)</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Recombination properties</a:t>
            </a:r>
            <a:endParaRPr sz="1200">
              <a:solidFill>
                <a:schemeClr val="dk2"/>
              </a:solidFill>
              <a:latin typeface="Helvetica Neue Light"/>
              <a:ea typeface="Helvetica Neue Light"/>
              <a:cs typeface="Helvetica Neue Light"/>
              <a:sym typeface="Helvetica Neue Light"/>
            </a:endParaRPr>
          </a:p>
          <a:p>
            <a:pPr marL="0" lvl="0" indent="0" algn="l" rtl="0">
              <a:spcBef>
                <a:spcPts val="160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1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1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1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1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16"/>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422"/>
                                        </p:tgtEl>
                                        <p:attrNameLst>
                                          <p:attrName>style.visibility</p:attrName>
                                        </p:attrNameLst>
                                      </p:cBhvr>
                                      <p:to>
                                        <p:strVal val="hidden"/>
                                      </p:to>
                                    </p:set>
                                  </p:childTnLst>
                                </p:cTn>
                              </p:par>
                              <p:par>
                                <p:cTn id="45" presetID="1" presetClass="entr" presetSubtype="0" fill="hold" nodeType="withEffect">
                                  <p:stCondLst>
                                    <p:cond delay="0"/>
                                  </p:stCondLst>
                                  <p:childTnLst>
                                    <p:set>
                                      <p:cBhvr>
                                        <p:cTn id="46" dur="1" fill="hold">
                                          <p:stCondLst>
                                            <p:cond delay="0"/>
                                          </p:stCondLst>
                                        </p:cTn>
                                        <p:tgtEl>
                                          <p:spTgt spid="415"/>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27"/>
        <p:cNvGrpSpPr/>
        <p:nvPr/>
      </p:nvGrpSpPr>
      <p:grpSpPr>
        <a:xfrm>
          <a:off x="0" y="0"/>
          <a:ext cx="0" cy="0"/>
          <a:chOff x="0" y="0"/>
          <a:chExt cx="0" cy="0"/>
        </a:xfrm>
      </p:grpSpPr>
      <p:pic>
        <p:nvPicPr>
          <p:cNvPr id="428" name="Google Shape;428;p28"/>
          <p:cNvPicPr preferRelativeResize="0"/>
          <p:nvPr/>
        </p:nvPicPr>
        <p:blipFill rotWithShape="1">
          <a:blip r:embed="rId3" cstate="screen">
            <a:alphaModFix/>
            <a:extLst>
              <a:ext uri="{28A0092B-C50C-407E-A947-70E740481C1C}">
                <a14:useLocalDpi xmlns:a14="http://schemas.microsoft.com/office/drawing/2010/main"/>
              </a:ext>
            </a:extLst>
          </a:blip>
          <a:srcRect l="606" b="1536"/>
          <a:stretch/>
        </p:blipFill>
        <p:spPr>
          <a:xfrm>
            <a:off x="5203200" y="1454238"/>
            <a:ext cx="3268299" cy="2235024"/>
          </a:xfrm>
          <a:prstGeom prst="rect">
            <a:avLst/>
          </a:prstGeom>
          <a:noFill/>
          <a:ln>
            <a:noFill/>
          </a:ln>
        </p:spPr>
      </p:pic>
      <p:grpSp>
        <p:nvGrpSpPr>
          <p:cNvPr id="429" name="Google Shape;429;p28"/>
          <p:cNvGrpSpPr/>
          <p:nvPr/>
        </p:nvGrpSpPr>
        <p:grpSpPr>
          <a:xfrm>
            <a:off x="-5150" y="4658250"/>
            <a:ext cx="9144000" cy="511800"/>
            <a:chOff x="-5150" y="4658250"/>
            <a:chExt cx="9144000" cy="511800"/>
          </a:xfrm>
        </p:grpSpPr>
        <p:sp>
          <p:nvSpPr>
            <p:cNvPr id="430" name="Google Shape;430;p28"/>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31" name="Google Shape;431;p28"/>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432" name="Google Shape;432;p28"/>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433" name="Google Shape;433;p28"/>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434" name="Google Shape;434;p28"/>
          <p:cNvSpPr txBox="1">
            <a:spLocks noGrp="1"/>
          </p:cNvSpPr>
          <p:nvPr>
            <p:ph type="title"/>
          </p:nvPr>
        </p:nvSpPr>
        <p:spPr>
          <a:xfrm>
            <a:off x="311700" y="131725"/>
            <a:ext cx="5180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nl" b="1">
                <a:solidFill>
                  <a:schemeClr val="accent5"/>
                </a:solidFill>
                <a:latin typeface="Helvetica Neue"/>
                <a:ea typeface="Helvetica Neue"/>
                <a:cs typeface="Helvetica Neue"/>
                <a:sym typeface="Helvetica Neue"/>
              </a:rPr>
              <a:t>Radiation damage in FLUKA</a:t>
            </a:r>
            <a:endParaRPr b="1">
              <a:solidFill>
                <a:schemeClr val="accent5"/>
              </a:solidFill>
              <a:latin typeface="Helvetica Neue"/>
              <a:ea typeface="Helvetica Neue"/>
              <a:cs typeface="Helvetica Neue"/>
              <a:sym typeface="Helvetica Neue"/>
            </a:endParaRPr>
          </a:p>
          <a:p>
            <a:pPr marL="0" lvl="0" indent="0" algn="l" rtl="0">
              <a:spcBef>
                <a:spcPts val="0"/>
              </a:spcBef>
              <a:spcAft>
                <a:spcPts val="0"/>
              </a:spcAft>
              <a:buNone/>
            </a:pPr>
            <a:endParaRPr b="1">
              <a:solidFill>
                <a:schemeClr val="accent5"/>
              </a:solidFill>
              <a:latin typeface="Helvetica Neue"/>
              <a:ea typeface="Helvetica Neue"/>
              <a:cs typeface="Helvetica Neue"/>
              <a:sym typeface="Helvetica Neue"/>
            </a:endParaRPr>
          </a:p>
        </p:txBody>
      </p:sp>
      <p:sp>
        <p:nvSpPr>
          <p:cNvPr id="435" name="Google Shape;435;p28"/>
          <p:cNvSpPr txBox="1">
            <a:spLocks noGrp="1"/>
          </p:cNvSpPr>
          <p:nvPr>
            <p:ph type="body" idx="1"/>
          </p:nvPr>
        </p:nvSpPr>
        <p:spPr>
          <a:xfrm>
            <a:off x="311700" y="787450"/>
            <a:ext cx="4260300" cy="3781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sz="1200" b="1">
                <a:solidFill>
                  <a:schemeClr val="accent5"/>
                </a:solidFill>
                <a:latin typeface="Helvetica Neue"/>
                <a:ea typeface="Helvetica Neue"/>
                <a:cs typeface="Helvetica Neue"/>
                <a:sym typeface="Helvetica Neue"/>
              </a:rPr>
              <a:t>Assessment of long-term radiation damage in HL-LHC collimators (IR7)</a:t>
            </a:r>
            <a:endParaRPr sz="1200" b="1">
              <a:solidFill>
                <a:schemeClr val="accent5"/>
              </a:solidFill>
              <a:latin typeface="Helvetica Neue"/>
              <a:ea typeface="Helvetica Neue"/>
              <a:cs typeface="Helvetica Neue"/>
              <a:sym typeface="Helvetica Neue"/>
            </a:endParaRPr>
          </a:p>
          <a:p>
            <a:pPr marL="457200" lvl="0" indent="-304800" algn="l" rtl="0">
              <a:spcBef>
                <a:spcPts val="1600"/>
              </a:spcBef>
              <a:spcAft>
                <a:spcPts val="0"/>
              </a:spcAft>
              <a:buSzPts val="1200"/>
              <a:buFont typeface="Helvetica Neue Light"/>
              <a:buChar char="●"/>
            </a:pPr>
            <a:r>
              <a:rPr lang="nl" sz="1200">
                <a:latin typeface="Helvetica Neue Light"/>
                <a:ea typeface="Helvetica Neue Light"/>
                <a:cs typeface="Helvetica Neue Light"/>
                <a:sym typeface="Helvetica Neue Light"/>
              </a:rPr>
              <a:t>(Amount of protons lost over lifetime) x (DPA in collimation system per lost proton) </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BLM response in LHC extrapolated to HL-LHC era, assuming amount of protons lost per year is proportional to integrated stored beam intensity (2018 scaling factor: 1E17 protons lost in HL era)</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DPA predictions for primary collimators (TCP):</a:t>
            </a:r>
            <a:endParaRPr sz="1200">
              <a:latin typeface="Helvetica Neue Light"/>
              <a:ea typeface="Helvetica Neue Light"/>
              <a:cs typeface="Helvetica Neue Light"/>
              <a:sym typeface="Helvetica Neue Light"/>
            </a:endParaRPr>
          </a:p>
          <a:p>
            <a:pPr marL="914400" lvl="1" indent="-298450" algn="l" rtl="0">
              <a:spcBef>
                <a:spcPts val="0"/>
              </a:spcBef>
              <a:spcAft>
                <a:spcPts val="0"/>
              </a:spcAft>
              <a:buSzPts val="1100"/>
              <a:buFont typeface="Helvetica Neue Light"/>
              <a:buChar char="○"/>
            </a:pPr>
            <a:r>
              <a:rPr lang="nl" sz="1100">
                <a:latin typeface="Helvetica Neue Light"/>
                <a:ea typeface="Helvetica Neue Light"/>
                <a:cs typeface="Helvetica Neue Light"/>
                <a:sym typeface="Helvetica Neue Light"/>
              </a:rPr>
              <a:t>Comparison between collimator materials (CFC, MoGr</a:t>
            </a:r>
            <a:endParaRPr sz="1100">
              <a:latin typeface="Helvetica Neue Light"/>
              <a:ea typeface="Helvetica Neue Light"/>
              <a:cs typeface="Helvetica Neue Light"/>
              <a:sym typeface="Helvetica Neue Light"/>
            </a:endParaRPr>
          </a:p>
          <a:p>
            <a:pPr marL="914400" lvl="1" indent="-298450" algn="l" rtl="0">
              <a:spcBef>
                <a:spcPts val="0"/>
              </a:spcBef>
              <a:spcAft>
                <a:spcPts val="0"/>
              </a:spcAft>
              <a:buSzPts val="1100"/>
              <a:buFont typeface="Helvetica Neue Light"/>
              <a:buChar char="○"/>
            </a:pPr>
            <a:r>
              <a:rPr lang="nl" sz="1100">
                <a:latin typeface="Helvetica Neue Light"/>
                <a:ea typeface="Helvetica Neue Light"/>
                <a:cs typeface="Helvetica Neue Light"/>
                <a:sym typeface="Helvetica Neue Light"/>
              </a:rPr>
              <a:t>High DPA values in concentrated surface volume</a:t>
            </a:r>
            <a:endParaRPr sz="1100">
              <a:latin typeface="Helvetica Neue Light"/>
              <a:ea typeface="Helvetica Neue Light"/>
              <a:cs typeface="Helvetica Neue Light"/>
              <a:sym typeface="Helvetica Neue Light"/>
            </a:endParaRPr>
          </a:p>
          <a:p>
            <a:pPr marL="914400" lvl="1" indent="-298450" algn="l" rtl="0">
              <a:spcBef>
                <a:spcPts val="0"/>
              </a:spcBef>
              <a:spcAft>
                <a:spcPts val="0"/>
              </a:spcAft>
              <a:buSzPts val="1100"/>
              <a:buFont typeface="Helvetica Neue Light"/>
              <a:buChar char="○"/>
            </a:pPr>
            <a:r>
              <a:rPr lang="nl" sz="1100">
                <a:latin typeface="Helvetica Neue Light"/>
                <a:ea typeface="Helvetica Neue Light"/>
                <a:cs typeface="Helvetica Neue Light"/>
                <a:sym typeface="Helvetica Neue Light"/>
              </a:rPr>
              <a:t>Lower DPA averaged over longer transverse area</a:t>
            </a:r>
            <a:endParaRPr sz="1100">
              <a:latin typeface="Helvetica Neue Light"/>
              <a:ea typeface="Helvetica Neue Light"/>
              <a:cs typeface="Helvetica Neue Light"/>
              <a:sym typeface="Helvetica Neue Light"/>
            </a:endParaRPr>
          </a:p>
          <a:p>
            <a:pPr marL="457200" lvl="0" indent="-304800" algn="l" rtl="0">
              <a:spcBef>
                <a:spcPts val="1000"/>
              </a:spcBef>
              <a:spcAft>
                <a:spcPts val="0"/>
              </a:spcAft>
              <a:buSzPts val="1200"/>
              <a:buFont typeface="Helvetica Neue Light"/>
              <a:buChar char="●"/>
            </a:pPr>
            <a:r>
              <a:rPr lang="nl" sz="1200">
                <a:latin typeface="Helvetica Neue Light"/>
                <a:ea typeface="Helvetica Neue Light"/>
                <a:cs typeface="Helvetica Neue Light"/>
                <a:sym typeface="Helvetica Neue Light"/>
              </a:rPr>
              <a:t>Similar approach for H, He production</a:t>
            </a:r>
            <a:endParaRPr sz="1200">
              <a:latin typeface="Helvetica Neue Light"/>
              <a:ea typeface="Helvetica Neue Light"/>
              <a:cs typeface="Helvetica Neue Light"/>
              <a:sym typeface="Helvetica Neue Light"/>
            </a:endParaRPr>
          </a:p>
        </p:txBody>
      </p:sp>
      <p:sp>
        <p:nvSpPr>
          <p:cNvPr id="436" name="Google Shape;436;p28"/>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16</a:t>
            </a:fld>
            <a:endParaRPr>
              <a:solidFill>
                <a:srgbClr val="FFFFFF"/>
              </a:solidFill>
              <a:latin typeface="Helvetica Neue Light"/>
              <a:ea typeface="Helvetica Neue Light"/>
              <a:cs typeface="Helvetica Neue Light"/>
              <a:sym typeface="Helvetica Neue Light"/>
            </a:endParaRPr>
          </a:p>
        </p:txBody>
      </p:sp>
      <p:pic>
        <p:nvPicPr>
          <p:cNvPr id="437" name="Google Shape;437;p28"/>
          <p:cNvPicPr preferRelativeResize="0"/>
          <p:nvPr/>
        </p:nvPicPr>
        <p:blipFill rotWithShape="1">
          <a:blip r:embed="rId5" cstate="screen">
            <a:alphaModFix/>
            <a:extLst>
              <a:ext uri="{28A0092B-C50C-407E-A947-70E740481C1C}">
                <a14:useLocalDpi xmlns:a14="http://schemas.microsoft.com/office/drawing/2010/main"/>
              </a:ext>
            </a:extLst>
          </a:blip>
          <a:srcRect l="3405" r="1726" b="3409"/>
          <a:stretch/>
        </p:blipFill>
        <p:spPr>
          <a:xfrm>
            <a:off x="4751080" y="826830"/>
            <a:ext cx="4152577" cy="1028600"/>
          </a:xfrm>
          <a:prstGeom prst="rect">
            <a:avLst/>
          </a:prstGeom>
          <a:noFill/>
          <a:ln>
            <a:noFill/>
          </a:ln>
        </p:spPr>
      </p:pic>
      <p:pic>
        <p:nvPicPr>
          <p:cNvPr id="438" name="Google Shape;438;p28"/>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5046459" y="704430"/>
            <a:ext cx="3581801" cy="1691745"/>
          </a:xfrm>
          <a:prstGeom prst="rect">
            <a:avLst/>
          </a:prstGeom>
          <a:noFill/>
          <a:ln>
            <a:noFill/>
          </a:ln>
        </p:spPr>
      </p:pic>
      <p:pic>
        <p:nvPicPr>
          <p:cNvPr id="439" name="Google Shape;439;p28"/>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4537325" y="2458025"/>
            <a:ext cx="2751664" cy="1999074"/>
          </a:xfrm>
          <a:prstGeom prst="rect">
            <a:avLst/>
          </a:prstGeom>
          <a:noFill/>
          <a:ln>
            <a:noFill/>
          </a:ln>
        </p:spPr>
      </p:pic>
      <p:sp>
        <p:nvSpPr>
          <p:cNvPr id="440" name="Google Shape;440;p28"/>
          <p:cNvSpPr txBox="1"/>
          <p:nvPr/>
        </p:nvSpPr>
        <p:spPr>
          <a:xfrm>
            <a:off x="8072950" y="4066375"/>
            <a:ext cx="2865300" cy="33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t>E. Skordis</a:t>
            </a:r>
            <a:endParaRPr sz="800" i="1"/>
          </a:p>
        </p:txBody>
      </p:sp>
      <p:graphicFrame>
        <p:nvGraphicFramePr>
          <p:cNvPr id="441" name="Google Shape;441;p28"/>
          <p:cNvGraphicFramePr/>
          <p:nvPr/>
        </p:nvGraphicFramePr>
        <p:xfrm>
          <a:off x="7389525" y="2879775"/>
          <a:ext cx="1566350" cy="1134875"/>
        </p:xfrm>
        <a:graphic>
          <a:graphicData uri="http://schemas.openxmlformats.org/drawingml/2006/table">
            <a:tbl>
              <a:tblPr>
                <a:noFill/>
                <a:tableStyleId>{7DE6C10D-0BA8-4613-92F8-F63C1BE4F255}</a:tableStyleId>
              </a:tblPr>
              <a:tblGrid>
                <a:gridCol w="1125350">
                  <a:extLst>
                    <a:ext uri="{9D8B030D-6E8A-4147-A177-3AD203B41FA5}">
                      <a16:colId xmlns:a16="http://schemas.microsoft.com/office/drawing/2014/main" val="20000"/>
                    </a:ext>
                  </a:extLst>
                </a:gridCol>
                <a:gridCol w="441000">
                  <a:extLst>
                    <a:ext uri="{9D8B030D-6E8A-4147-A177-3AD203B41FA5}">
                      <a16:colId xmlns:a16="http://schemas.microsoft.com/office/drawing/2014/main" val="20001"/>
                    </a:ext>
                  </a:extLst>
                </a:gridCol>
              </a:tblGrid>
              <a:tr h="226975">
                <a:tc>
                  <a:txBody>
                    <a:bodyPr/>
                    <a:lstStyle/>
                    <a:p>
                      <a:pPr marL="0" lvl="0" indent="0" algn="l" rtl="0">
                        <a:spcBef>
                          <a:spcPts val="0"/>
                        </a:spcBef>
                        <a:spcAft>
                          <a:spcPts val="0"/>
                        </a:spcAft>
                        <a:buNone/>
                      </a:pPr>
                      <a:endParaRPr sz="800">
                        <a:latin typeface="Helvetica Neue Light"/>
                        <a:ea typeface="Helvetica Neue Light"/>
                        <a:cs typeface="Helvetica Neue Light"/>
                        <a:sym typeface="Helvetica Neue Light"/>
                      </a:endParaRPr>
                    </a:p>
                  </a:txBody>
                  <a:tcPr marL="0" marR="0" marT="0" marB="0" anchor="ctr">
                    <a:solidFill>
                      <a:schemeClr val="accent5"/>
                    </a:solidFill>
                  </a:tcPr>
                </a:tc>
                <a:tc>
                  <a:txBody>
                    <a:bodyPr/>
                    <a:lstStyle/>
                    <a:p>
                      <a:pPr marL="0" lvl="0" indent="0" algn="ctr" rtl="0">
                        <a:spcBef>
                          <a:spcPts val="0"/>
                        </a:spcBef>
                        <a:spcAft>
                          <a:spcPts val="0"/>
                        </a:spcAft>
                        <a:buNone/>
                      </a:pPr>
                      <a:r>
                        <a:rPr lang="nl" sz="800">
                          <a:solidFill>
                            <a:srgbClr val="FFFFFF"/>
                          </a:solidFill>
                          <a:latin typeface="Helvetica Neue Light"/>
                          <a:ea typeface="Helvetica Neue Light"/>
                          <a:cs typeface="Helvetica Neue Light"/>
                          <a:sym typeface="Helvetica Neue Light"/>
                        </a:rPr>
                        <a:t>DPA</a:t>
                      </a:r>
                      <a:endParaRPr sz="800">
                        <a:solidFill>
                          <a:srgbClr val="FFFFFF"/>
                        </a:solidFill>
                        <a:latin typeface="Helvetica Neue Light"/>
                        <a:ea typeface="Helvetica Neue Light"/>
                        <a:cs typeface="Helvetica Neue Light"/>
                        <a:sym typeface="Helvetica Neue Light"/>
                      </a:endParaRPr>
                    </a:p>
                  </a:txBody>
                  <a:tcPr marL="0" marR="0" marT="0" marB="0" anchor="ctr">
                    <a:solidFill>
                      <a:schemeClr val="accent5"/>
                    </a:solidFill>
                  </a:tcPr>
                </a:tc>
                <a:extLst>
                  <a:ext uri="{0D108BD9-81ED-4DB2-BD59-A6C34878D82A}">
                    <a16:rowId xmlns:a16="http://schemas.microsoft.com/office/drawing/2014/main" val="10000"/>
                  </a:ext>
                </a:extLst>
              </a:tr>
              <a:tr h="226975">
                <a:tc>
                  <a:txBody>
                    <a:bodyPr/>
                    <a:lstStyle/>
                    <a:p>
                      <a:pPr marL="0" lvl="0" indent="0" algn="ctr" rtl="0">
                        <a:spcBef>
                          <a:spcPts val="0"/>
                        </a:spcBef>
                        <a:spcAft>
                          <a:spcPts val="0"/>
                        </a:spcAft>
                        <a:buNone/>
                      </a:pPr>
                      <a:r>
                        <a:rPr lang="nl" sz="800">
                          <a:solidFill>
                            <a:srgbClr val="FFFFFF"/>
                          </a:solidFill>
                          <a:latin typeface="Helvetica Neue Light"/>
                          <a:ea typeface="Helvetica Neue Light"/>
                          <a:cs typeface="Helvetica Neue Light"/>
                          <a:sym typeface="Helvetica Neue Light"/>
                        </a:rPr>
                        <a:t>CFC (10μm x 10μm)</a:t>
                      </a:r>
                      <a:endParaRPr sz="800">
                        <a:solidFill>
                          <a:srgbClr val="FFFFFF"/>
                        </a:solidFill>
                        <a:latin typeface="Helvetica Neue Light"/>
                        <a:ea typeface="Helvetica Neue Light"/>
                        <a:cs typeface="Helvetica Neue Light"/>
                        <a:sym typeface="Helvetica Neue Light"/>
                      </a:endParaRPr>
                    </a:p>
                  </a:txBody>
                  <a:tcPr marL="0" marR="0" marT="0" marB="0" anchor="ctr">
                    <a:solidFill>
                      <a:schemeClr val="accent5"/>
                    </a:solidFill>
                  </a:tcPr>
                </a:tc>
                <a:tc>
                  <a:txBody>
                    <a:bodyPr/>
                    <a:lstStyle/>
                    <a:p>
                      <a:pPr marL="0" lvl="0" indent="0" algn="ctr" rtl="0">
                        <a:spcBef>
                          <a:spcPts val="0"/>
                        </a:spcBef>
                        <a:spcAft>
                          <a:spcPts val="0"/>
                        </a:spcAft>
                        <a:buNone/>
                      </a:pPr>
                      <a:r>
                        <a:rPr lang="nl" sz="800">
                          <a:latin typeface="Helvetica Neue Light"/>
                          <a:ea typeface="Helvetica Neue Light"/>
                          <a:cs typeface="Helvetica Neue Light"/>
                          <a:sym typeface="Helvetica Neue Light"/>
                        </a:rPr>
                        <a:t>0.05 -0.1</a:t>
                      </a:r>
                      <a:endParaRPr sz="800">
                        <a:latin typeface="Helvetica Neue Light"/>
                        <a:ea typeface="Helvetica Neue Light"/>
                        <a:cs typeface="Helvetica Neue Light"/>
                        <a:sym typeface="Helvetica Neue Light"/>
                      </a:endParaRPr>
                    </a:p>
                  </a:txBody>
                  <a:tcPr marL="0" marR="0" marT="0" marB="0" anchor="ctr"/>
                </a:tc>
                <a:extLst>
                  <a:ext uri="{0D108BD9-81ED-4DB2-BD59-A6C34878D82A}">
                    <a16:rowId xmlns:a16="http://schemas.microsoft.com/office/drawing/2014/main" val="10001"/>
                  </a:ext>
                </a:extLst>
              </a:tr>
              <a:tr h="226975">
                <a:tc>
                  <a:txBody>
                    <a:bodyPr/>
                    <a:lstStyle/>
                    <a:p>
                      <a:pPr marL="0" lvl="0" indent="0" algn="ctr" rtl="0">
                        <a:spcBef>
                          <a:spcPts val="0"/>
                        </a:spcBef>
                        <a:spcAft>
                          <a:spcPts val="0"/>
                        </a:spcAft>
                        <a:buNone/>
                      </a:pPr>
                      <a:r>
                        <a:rPr lang="nl" sz="800">
                          <a:solidFill>
                            <a:srgbClr val="FFFFFF"/>
                          </a:solidFill>
                          <a:latin typeface="Helvetica Neue Light"/>
                          <a:ea typeface="Helvetica Neue Light"/>
                          <a:cs typeface="Helvetica Neue Light"/>
                          <a:sym typeface="Helvetica Neue Light"/>
                        </a:rPr>
                        <a:t>CFC (400μm x 400μm)</a:t>
                      </a:r>
                      <a:endParaRPr sz="800">
                        <a:solidFill>
                          <a:srgbClr val="FFFFFF"/>
                        </a:solidFill>
                        <a:latin typeface="Helvetica Neue Light"/>
                        <a:ea typeface="Helvetica Neue Light"/>
                        <a:cs typeface="Helvetica Neue Light"/>
                        <a:sym typeface="Helvetica Neue Light"/>
                      </a:endParaRPr>
                    </a:p>
                  </a:txBody>
                  <a:tcPr marL="0" marR="0" marT="0" marB="0" anchor="ctr">
                    <a:solidFill>
                      <a:schemeClr val="accent5"/>
                    </a:solidFill>
                  </a:tcPr>
                </a:tc>
                <a:tc>
                  <a:txBody>
                    <a:bodyPr/>
                    <a:lstStyle/>
                    <a:p>
                      <a:pPr marL="0" lvl="0" indent="0" algn="ctr" rtl="0">
                        <a:spcBef>
                          <a:spcPts val="0"/>
                        </a:spcBef>
                        <a:spcAft>
                          <a:spcPts val="0"/>
                        </a:spcAft>
                        <a:buNone/>
                      </a:pPr>
                      <a:r>
                        <a:rPr lang="nl" sz="800">
                          <a:latin typeface="Helvetica Neue Light"/>
                          <a:ea typeface="Helvetica Neue Light"/>
                          <a:cs typeface="Helvetica Neue Light"/>
                          <a:sym typeface="Helvetica Neue Light"/>
                        </a:rPr>
                        <a:t>0.005</a:t>
                      </a:r>
                      <a:endParaRPr sz="800">
                        <a:latin typeface="Helvetica Neue Light"/>
                        <a:ea typeface="Helvetica Neue Light"/>
                        <a:cs typeface="Helvetica Neue Light"/>
                        <a:sym typeface="Helvetica Neue Light"/>
                      </a:endParaRPr>
                    </a:p>
                  </a:txBody>
                  <a:tcPr marL="0" marR="0" marT="0" marB="0" anchor="ctr"/>
                </a:tc>
                <a:extLst>
                  <a:ext uri="{0D108BD9-81ED-4DB2-BD59-A6C34878D82A}">
                    <a16:rowId xmlns:a16="http://schemas.microsoft.com/office/drawing/2014/main" val="10002"/>
                  </a:ext>
                </a:extLst>
              </a:tr>
              <a:tr h="226975">
                <a:tc>
                  <a:txBody>
                    <a:bodyPr/>
                    <a:lstStyle/>
                    <a:p>
                      <a:pPr marL="0" lvl="0" indent="0" algn="ctr" rtl="0">
                        <a:spcBef>
                          <a:spcPts val="0"/>
                        </a:spcBef>
                        <a:spcAft>
                          <a:spcPts val="0"/>
                        </a:spcAft>
                        <a:buNone/>
                      </a:pPr>
                      <a:r>
                        <a:rPr lang="nl" sz="800">
                          <a:solidFill>
                            <a:srgbClr val="FFFFFF"/>
                          </a:solidFill>
                          <a:latin typeface="Helvetica Neue Light"/>
                          <a:ea typeface="Helvetica Neue Light"/>
                          <a:cs typeface="Helvetica Neue Light"/>
                          <a:sym typeface="Helvetica Neue Light"/>
                        </a:rPr>
                        <a:t>MoGR (10μm x 10μm)</a:t>
                      </a:r>
                      <a:endParaRPr sz="800">
                        <a:solidFill>
                          <a:srgbClr val="FFFFFF"/>
                        </a:solidFill>
                        <a:latin typeface="Helvetica Neue Light"/>
                        <a:ea typeface="Helvetica Neue Light"/>
                        <a:cs typeface="Helvetica Neue Light"/>
                        <a:sym typeface="Helvetica Neue Light"/>
                      </a:endParaRPr>
                    </a:p>
                  </a:txBody>
                  <a:tcPr marL="0" marR="0" marT="0" marB="0" anchor="ctr">
                    <a:solidFill>
                      <a:schemeClr val="accent5"/>
                    </a:solidFill>
                  </a:tcPr>
                </a:tc>
                <a:tc>
                  <a:txBody>
                    <a:bodyPr/>
                    <a:lstStyle/>
                    <a:p>
                      <a:pPr marL="0" lvl="0" indent="0" algn="ctr" rtl="0">
                        <a:spcBef>
                          <a:spcPts val="0"/>
                        </a:spcBef>
                        <a:spcAft>
                          <a:spcPts val="0"/>
                        </a:spcAft>
                        <a:buNone/>
                      </a:pPr>
                      <a:r>
                        <a:rPr lang="nl" sz="800">
                          <a:latin typeface="Helvetica Neue Light"/>
                          <a:ea typeface="Helvetica Neue Light"/>
                          <a:cs typeface="Helvetica Neue Light"/>
                          <a:sym typeface="Helvetica Neue Light"/>
                        </a:rPr>
                        <a:t>0.3 - 0.4</a:t>
                      </a:r>
                      <a:endParaRPr sz="800">
                        <a:latin typeface="Helvetica Neue Light"/>
                        <a:ea typeface="Helvetica Neue Light"/>
                        <a:cs typeface="Helvetica Neue Light"/>
                        <a:sym typeface="Helvetica Neue Light"/>
                      </a:endParaRPr>
                    </a:p>
                  </a:txBody>
                  <a:tcPr marL="0" marR="0" marT="0" marB="0" anchor="ctr"/>
                </a:tc>
                <a:extLst>
                  <a:ext uri="{0D108BD9-81ED-4DB2-BD59-A6C34878D82A}">
                    <a16:rowId xmlns:a16="http://schemas.microsoft.com/office/drawing/2014/main" val="10003"/>
                  </a:ext>
                </a:extLst>
              </a:tr>
              <a:tr h="226975">
                <a:tc>
                  <a:txBody>
                    <a:bodyPr/>
                    <a:lstStyle/>
                    <a:p>
                      <a:pPr marL="0" lvl="0" indent="0" algn="ctr" rtl="0">
                        <a:spcBef>
                          <a:spcPts val="0"/>
                        </a:spcBef>
                        <a:spcAft>
                          <a:spcPts val="0"/>
                        </a:spcAft>
                        <a:buNone/>
                      </a:pPr>
                      <a:r>
                        <a:rPr lang="nl" sz="800">
                          <a:solidFill>
                            <a:srgbClr val="FFFFFF"/>
                          </a:solidFill>
                          <a:latin typeface="Helvetica Neue Light"/>
                          <a:ea typeface="Helvetica Neue Light"/>
                          <a:cs typeface="Helvetica Neue Light"/>
                          <a:sym typeface="Helvetica Neue Light"/>
                        </a:rPr>
                        <a:t>MoGR (400μm x 400μm)</a:t>
                      </a:r>
                      <a:endParaRPr sz="800">
                        <a:solidFill>
                          <a:srgbClr val="FFFFFF"/>
                        </a:solidFill>
                        <a:latin typeface="Helvetica Neue Light"/>
                        <a:ea typeface="Helvetica Neue Light"/>
                        <a:cs typeface="Helvetica Neue Light"/>
                        <a:sym typeface="Helvetica Neue Light"/>
                      </a:endParaRPr>
                    </a:p>
                  </a:txBody>
                  <a:tcPr marL="0" marR="0" marT="0" marB="0" anchor="ctr">
                    <a:solidFill>
                      <a:schemeClr val="accent5"/>
                    </a:solidFill>
                  </a:tcPr>
                </a:tc>
                <a:tc>
                  <a:txBody>
                    <a:bodyPr/>
                    <a:lstStyle/>
                    <a:p>
                      <a:pPr marL="0" lvl="0" indent="0" algn="ctr" rtl="0">
                        <a:spcBef>
                          <a:spcPts val="0"/>
                        </a:spcBef>
                        <a:spcAft>
                          <a:spcPts val="0"/>
                        </a:spcAft>
                        <a:buNone/>
                      </a:pPr>
                      <a:r>
                        <a:rPr lang="nl" sz="800">
                          <a:latin typeface="Helvetica Neue Light"/>
                          <a:ea typeface="Helvetica Neue Light"/>
                          <a:cs typeface="Helvetica Neue Light"/>
                          <a:sym typeface="Helvetica Neue Light"/>
                        </a:rPr>
                        <a:t>0.02</a:t>
                      </a:r>
                      <a:endParaRPr sz="800">
                        <a:latin typeface="Helvetica Neue Light"/>
                        <a:ea typeface="Helvetica Neue Light"/>
                        <a:cs typeface="Helvetica Neue Light"/>
                        <a:sym typeface="Helvetica Neue Light"/>
                      </a:endParaRPr>
                    </a:p>
                  </a:txBody>
                  <a:tcPr marL="0" marR="0" marT="0" marB="0" anchor="ct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3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38"/>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42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3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grpSp>
        <p:nvGrpSpPr>
          <p:cNvPr id="446" name="Google Shape;446;p29"/>
          <p:cNvGrpSpPr/>
          <p:nvPr/>
        </p:nvGrpSpPr>
        <p:grpSpPr>
          <a:xfrm>
            <a:off x="-5150" y="4658250"/>
            <a:ext cx="9144000" cy="511800"/>
            <a:chOff x="-5150" y="4658250"/>
            <a:chExt cx="9144000" cy="511800"/>
          </a:xfrm>
        </p:grpSpPr>
        <p:sp>
          <p:nvSpPr>
            <p:cNvPr id="447" name="Google Shape;447;p29"/>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48" name="Google Shape;448;p29"/>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449" name="Google Shape;449;p29"/>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450" name="Google Shape;450;p29"/>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451" name="Google Shape;451;p29"/>
          <p:cNvSpPr txBox="1">
            <a:spLocks noGrp="1"/>
          </p:cNvSpPr>
          <p:nvPr>
            <p:ph type="title"/>
          </p:nvPr>
        </p:nvSpPr>
        <p:spPr>
          <a:xfrm>
            <a:off x="311700" y="131725"/>
            <a:ext cx="5180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Radiation damage in FLUKA</a:t>
            </a:r>
            <a:endParaRPr b="1">
              <a:solidFill>
                <a:schemeClr val="accent5"/>
              </a:solidFill>
              <a:latin typeface="Helvetica Neue"/>
              <a:ea typeface="Helvetica Neue"/>
              <a:cs typeface="Helvetica Neue"/>
              <a:sym typeface="Helvetica Neue"/>
            </a:endParaRPr>
          </a:p>
          <a:p>
            <a:pPr marL="0" lvl="0" indent="0" algn="l" rtl="0">
              <a:spcBef>
                <a:spcPts val="0"/>
              </a:spcBef>
              <a:spcAft>
                <a:spcPts val="0"/>
              </a:spcAft>
              <a:buNone/>
            </a:pPr>
            <a:endParaRPr b="1">
              <a:solidFill>
                <a:schemeClr val="accent5"/>
              </a:solidFill>
              <a:latin typeface="Helvetica Neue"/>
              <a:ea typeface="Helvetica Neue"/>
              <a:cs typeface="Helvetica Neue"/>
              <a:sym typeface="Helvetica Neue"/>
            </a:endParaRPr>
          </a:p>
        </p:txBody>
      </p:sp>
      <p:sp>
        <p:nvSpPr>
          <p:cNvPr id="452" name="Google Shape;452;p29"/>
          <p:cNvSpPr txBox="1">
            <a:spLocks noGrp="1"/>
          </p:cNvSpPr>
          <p:nvPr>
            <p:ph type="body" idx="1"/>
          </p:nvPr>
        </p:nvSpPr>
        <p:spPr>
          <a:xfrm>
            <a:off x="4572000" y="1044288"/>
            <a:ext cx="4260300" cy="3781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sz="1200" b="1">
                <a:solidFill>
                  <a:schemeClr val="accent5"/>
                </a:solidFill>
                <a:latin typeface="Helvetica Neue"/>
                <a:ea typeface="Helvetica Neue"/>
                <a:cs typeface="Helvetica Neue"/>
                <a:sym typeface="Helvetica Neue"/>
              </a:rPr>
              <a:t>Testing of (coated) collimator material samples in GSI</a:t>
            </a:r>
            <a:endParaRPr sz="1200" b="1">
              <a:solidFill>
                <a:schemeClr val="accent5"/>
              </a:solidFill>
              <a:latin typeface="Helvetica Neue"/>
              <a:ea typeface="Helvetica Neue"/>
              <a:cs typeface="Helvetica Neue"/>
              <a:sym typeface="Helvetica Neue"/>
            </a:endParaRPr>
          </a:p>
          <a:p>
            <a:pPr marL="457200" lvl="0" indent="-304800" algn="l" rtl="0">
              <a:spcBef>
                <a:spcPts val="1600"/>
              </a:spcBef>
              <a:spcAft>
                <a:spcPts val="0"/>
              </a:spcAft>
              <a:buSzPts val="1200"/>
              <a:buFont typeface="Helvetica Neue Light"/>
              <a:buChar char="●"/>
            </a:pPr>
            <a:r>
              <a:rPr lang="nl" sz="1200">
                <a:latin typeface="Helvetica Neue Light"/>
                <a:ea typeface="Helvetica Neue Light"/>
                <a:cs typeface="Helvetica Neue Light"/>
                <a:sym typeface="Helvetica Neue Light"/>
              </a:rPr>
              <a:t>Preparation of GSI irradiation campaign of coated and uncoated HL-LHC collimator materials (MoGR, Graphite, CfC) with 4.8 MeV/u </a:t>
            </a:r>
            <a:r>
              <a:rPr lang="nl" sz="1200" baseline="30000">
                <a:latin typeface="Helvetica Neue Light"/>
                <a:ea typeface="Helvetica Neue Light"/>
                <a:cs typeface="Helvetica Neue Light"/>
                <a:sym typeface="Helvetica Neue Light"/>
              </a:rPr>
              <a:t>48</a:t>
            </a:r>
            <a:r>
              <a:rPr lang="nl" sz="1200">
                <a:latin typeface="Helvetica Neue Light"/>
                <a:ea typeface="Helvetica Neue Light"/>
                <a:cs typeface="Helvetica Neue Light"/>
                <a:sym typeface="Helvetica Neue Light"/>
              </a:rPr>
              <a:t>Ca ion beam</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b="1">
                <a:latin typeface="Helvetica Neue"/>
                <a:ea typeface="Helvetica Neue"/>
                <a:cs typeface="Helvetica Neue"/>
                <a:sym typeface="Helvetica Neue"/>
              </a:rPr>
              <a:t>Goal</a:t>
            </a:r>
            <a:r>
              <a:rPr lang="nl" sz="1200">
                <a:latin typeface="Helvetica Neue Light"/>
                <a:ea typeface="Helvetica Neue Light"/>
                <a:cs typeface="Helvetica Neue Light"/>
                <a:sym typeface="Helvetica Neue Light"/>
              </a:rPr>
              <a:t>: Perform thermo-mechanical and electrical resistivity measurements at CERN on pristine and irradiated samples at GSI</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FLUKA simulations carried out to determine irradiation time (fluence) needed in order to achieve comparable displacement damage as in the HL-LHC era, reachable in few 10h beam time</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Estimate activation of samples after irradiation</a:t>
            </a:r>
            <a:endParaRPr sz="1200">
              <a:latin typeface="Helvetica Neue Light"/>
              <a:ea typeface="Helvetica Neue Light"/>
              <a:cs typeface="Helvetica Neue Light"/>
              <a:sym typeface="Helvetica Neue Light"/>
            </a:endParaRPr>
          </a:p>
        </p:txBody>
      </p:sp>
      <p:sp>
        <p:nvSpPr>
          <p:cNvPr id="453" name="Google Shape;453;p29"/>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17</a:t>
            </a:fld>
            <a:endParaRPr>
              <a:solidFill>
                <a:srgbClr val="FFFFFF"/>
              </a:solidFill>
              <a:latin typeface="Helvetica Neue Light"/>
              <a:ea typeface="Helvetica Neue Light"/>
              <a:cs typeface="Helvetica Neue Light"/>
              <a:sym typeface="Helvetica Neue Light"/>
            </a:endParaRPr>
          </a:p>
        </p:txBody>
      </p:sp>
      <p:pic>
        <p:nvPicPr>
          <p:cNvPr id="454" name="Google Shape;454;p29"/>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679700" y="1178075"/>
            <a:ext cx="3618175" cy="3006526"/>
          </a:xfrm>
          <a:prstGeom prst="rect">
            <a:avLst/>
          </a:prstGeom>
          <a:noFill/>
          <a:ln>
            <a:noFill/>
          </a:ln>
        </p:spPr>
      </p:pic>
      <p:pic>
        <p:nvPicPr>
          <p:cNvPr id="455" name="Google Shape;455;p29"/>
          <p:cNvPicPr preferRelativeResize="0"/>
          <p:nvPr/>
        </p:nvPicPr>
        <p:blipFill rotWithShape="1">
          <a:blip r:embed="rId5">
            <a:alphaModFix/>
          </a:blip>
          <a:srcRect l="24197" t="13094" r="5380" b="19719"/>
          <a:stretch/>
        </p:blipFill>
        <p:spPr>
          <a:xfrm>
            <a:off x="741500" y="1261075"/>
            <a:ext cx="3660499" cy="2621350"/>
          </a:xfrm>
          <a:prstGeom prst="rect">
            <a:avLst/>
          </a:prstGeom>
          <a:noFill/>
          <a:ln>
            <a:noFill/>
          </a:ln>
        </p:spPr>
      </p:pic>
      <p:sp>
        <p:nvSpPr>
          <p:cNvPr id="456" name="Google Shape;456;p29"/>
          <p:cNvSpPr txBox="1"/>
          <p:nvPr/>
        </p:nvSpPr>
        <p:spPr>
          <a:xfrm>
            <a:off x="741500" y="843875"/>
            <a:ext cx="2865300" cy="33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t>C. Accettura</a:t>
            </a:r>
            <a:endParaRPr sz="8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5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54"/>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4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60"/>
        <p:cNvGrpSpPr/>
        <p:nvPr/>
      </p:nvGrpSpPr>
      <p:grpSpPr>
        <a:xfrm>
          <a:off x="0" y="0"/>
          <a:ext cx="0" cy="0"/>
          <a:chOff x="0" y="0"/>
          <a:chExt cx="0" cy="0"/>
        </a:xfrm>
      </p:grpSpPr>
      <p:grpSp>
        <p:nvGrpSpPr>
          <p:cNvPr id="461" name="Google Shape;461;p30"/>
          <p:cNvGrpSpPr/>
          <p:nvPr/>
        </p:nvGrpSpPr>
        <p:grpSpPr>
          <a:xfrm>
            <a:off x="-5150" y="4658250"/>
            <a:ext cx="9144000" cy="511800"/>
            <a:chOff x="-5150" y="4658250"/>
            <a:chExt cx="9144000" cy="511800"/>
          </a:xfrm>
        </p:grpSpPr>
        <p:sp>
          <p:nvSpPr>
            <p:cNvPr id="462" name="Google Shape;462;p30"/>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63" name="Google Shape;463;p3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464" name="Google Shape;464;p30"/>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465" name="Google Shape;465;p30"/>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466" name="Google Shape;466;p30"/>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Summary and outlook</a:t>
            </a:r>
            <a:endParaRPr b="1">
              <a:solidFill>
                <a:schemeClr val="accent5"/>
              </a:solidFill>
              <a:latin typeface="Helvetica Neue"/>
              <a:ea typeface="Helvetica Neue"/>
              <a:cs typeface="Helvetica Neue"/>
              <a:sym typeface="Helvetica Neue"/>
            </a:endParaRPr>
          </a:p>
        </p:txBody>
      </p:sp>
      <p:sp>
        <p:nvSpPr>
          <p:cNvPr id="467" name="Google Shape;467;p30"/>
          <p:cNvSpPr txBox="1">
            <a:spLocks noGrp="1"/>
          </p:cNvSpPr>
          <p:nvPr>
            <p:ph type="body" idx="1"/>
          </p:nvPr>
        </p:nvSpPr>
        <p:spPr>
          <a:xfrm>
            <a:off x="311700" y="787438"/>
            <a:ext cx="8520600" cy="37815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Monte Carlo shower codes like FLUKA are essential for simulating beam-matter interactions for HiRadMat irradiation experiments. </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FLUKA has been extensively used for the preparation and analysis of LIU- and and HL-LHC-related HiRadMat tests, including tests for the HL-LHC collimators, the new HL-LHC injection protection absorber, and the new SPS-to-LHC transfer line collimators</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Determination of HRMT beam parameters</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Analysis by using energy deposition maps as input for FEA tools to assess thermomechanical responses</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DPA as a quantity is a measure for macroscopic effects which can be determined in experiments, implementation in FLUKA based on models to incorporate material properties:</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Damage in HL-LHC collimators quantified by DPA based on extrapolated amount of losses for HL operation.</a:t>
            </a:r>
            <a:endParaRPr sz="1200">
              <a:latin typeface="Helvetica Neue Light"/>
              <a:ea typeface="Helvetica Neue Light"/>
              <a:cs typeface="Helvetica Neue Light"/>
              <a:sym typeface="Helvetica Neue Light"/>
            </a:endParaRPr>
          </a:p>
          <a:p>
            <a:pPr marL="914400" lvl="1"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Fluence necessary to achieve similar DPA levels in collimators samples</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b="1">
                <a:latin typeface="Helvetica Neue"/>
                <a:ea typeface="Helvetica Neue"/>
                <a:cs typeface="Helvetica Neue"/>
                <a:sym typeface="Helvetica Neue"/>
              </a:rPr>
              <a:t>Monte Carlo shower simulations in FLUKA provide the link between experiments and the actual accelerator environment</a:t>
            </a:r>
            <a:r>
              <a:rPr lang="nl" sz="1200">
                <a:latin typeface="Helvetica Neue Light"/>
                <a:ea typeface="Helvetica Neue Light"/>
                <a:cs typeface="Helvetica Neue Light"/>
                <a:sym typeface="Helvetica Neue Light"/>
              </a:rPr>
              <a:t>.</a:t>
            </a:r>
            <a:endParaRPr sz="1200">
              <a:latin typeface="Helvetica Neue Light"/>
              <a:ea typeface="Helvetica Neue Light"/>
              <a:cs typeface="Helvetica Neue Light"/>
              <a:sym typeface="Helvetica Neue Light"/>
            </a:endParaRPr>
          </a:p>
          <a:p>
            <a:pPr marL="457200" lvl="0" indent="-304800" algn="l" rtl="0">
              <a:spcBef>
                <a:spcPts val="1000"/>
              </a:spcBef>
              <a:spcAft>
                <a:spcPts val="0"/>
              </a:spcAft>
              <a:buSzPts val="1200"/>
              <a:buFont typeface="Helvetica Neue Light"/>
              <a:buChar char="●"/>
            </a:pPr>
            <a:r>
              <a:rPr lang="nl" sz="1200">
                <a:latin typeface="Helvetica Neue Light"/>
                <a:ea typeface="Helvetica Neue Light"/>
                <a:cs typeface="Helvetica Neue Light"/>
                <a:sym typeface="Helvetica Neue Light"/>
              </a:rPr>
              <a:t>Energy deposition, radiation damage, gas production studies for beam-intercepting devices in HL-LHC ongoing.</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HiRadMat shock response tests of irradiated collimator components envisaged.</a:t>
            </a:r>
            <a:endParaRPr sz="1200">
              <a:latin typeface="Helvetica Neue Light"/>
              <a:ea typeface="Helvetica Neue Light"/>
              <a:cs typeface="Helvetica Neue Light"/>
              <a:sym typeface="Helvetica Neue Light"/>
            </a:endParaRPr>
          </a:p>
          <a:p>
            <a:pPr marL="0" lvl="0" indent="0" algn="l" rtl="0">
              <a:spcBef>
                <a:spcPts val="1600"/>
              </a:spcBef>
              <a:spcAft>
                <a:spcPts val="1600"/>
              </a:spcAft>
              <a:buNone/>
            </a:pPr>
            <a:endParaRPr/>
          </a:p>
        </p:txBody>
      </p:sp>
      <p:sp>
        <p:nvSpPr>
          <p:cNvPr id="468" name="Google Shape;468;p30"/>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18</a:t>
            </a:fld>
            <a:endParaRPr>
              <a:solidFill>
                <a:srgbClr val="FFFFFF"/>
              </a:solidFill>
              <a:latin typeface="Helvetica Neue Light"/>
              <a:ea typeface="Helvetica Neue Light"/>
              <a:cs typeface="Helvetica Neue Light"/>
              <a:sym typeface="Helvetica Neue 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6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6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67">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67">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67">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6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pic>
        <p:nvPicPr>
          <p:cNvPr id="60" name="Google Shape;60;p14"/>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3790209" y="591600"/>
            <a:ext cx="5041990" cy="3781500"/>
          </a:xfrm>
          <a:prstGeom prst="rect">
            <a:avLst/>
          </a:prstGeom>
          <a:noFill/>
          <a:ln>
            <a:noFill/>
          </a:ln>
        </p:spPr>
      </p:pic>
      <p:sp>
        <p:nvSpPr>
          <p:cNvPr id="61" name="Google Shape;61;p14"/>
          <p:cNvSpPr txBox="1"/>
          <p:nvPr/>
        </p:nvSpPr>
        <p:spPr>
          <a:xfrm>
            <a:off x="7555525" y="1175725"/>
            <a:ext cx="1344900" cy="34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b="1">
                <a:solidFill>
                  <a:schemeClr val="accent5"/>
                </a:solidFill>
                <a:latin typeface="Helvetica Neue"/>
                <a:ea typeface="Helvetica Neue"/>
                <a:cs typeface="Helvetica Neue"/>
                <a:sym typeface="Helvetica Neue"/>
              </a:rPr>
              <a:t>(HL-)LHC</a:t>
            </a:r>
            <a:endParaRPr sz="12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r>
              <a:rPr lang="nl" sz="700" b="1">
                <a:solidFill>
                  <a:schemeClr val="accent5"/>
                </a:solidFill>
                <a:latin typeface="Helvetica Neue"/>
                <a:ea typeface="Helvetica Neue"/>
                <a:cs typeface="Helvetica Neue"/>
                <a:sym typeface="Helvetica Neue"/>
              </a:rPr>
              <a:t>2.3E11 particles/bunch</a:t>
            </a:r>
            <a:endParaRPr sz="700" b="1">
              <a:solidFill>
                <a:schemeClr val="accent5"/>
              </a:solidFill>
              <a:latin typeface="Helvetica Neue"/>
              <a:ea typeface="Helvetica Neue"/>
              <a:cs typeface="Helvetica Neue"/>
              <a:sym typeface="Helvetica Neue"/>
            </a:endParaRPr>
          </a:p>
          <a:p>
            <a:pPr marL="0" lvl="0" indent="0" algn="ctr" rtl="0">
              <a:spcBef>
                <a:spcPts val="0"/>
              </a:spcBef>
              <a:spcAft>
                <a:spcPts val="0"/>
              </a:spcAft>
              <a:buClr>
                <a:schemeClr val="dk1"/>
              </a:buClr>
              <a:buSzPts val="1100"/>
              <a:buFont typeface="Arial"/>
              <a:buNone/>
            </a:pPr>
            <a:r>
              <a:rPr lang="nl" sz="700" b="1">
                <a:solidFill>
                  <a:schemeClr val="accent5"/>
                </a:solidFill>
                <a:latin typeface="Helvetica Neue"/>
                <a:ea typeface="Helvetica Neue"/>
                <a:cs typeface="Helvetica Neue"/>
                <a:sym typeface="Helvetica Neue"/>
              </a:rPr>
              <a:t>7 TeV/c</a:t>
            </a:r>
            <a:endParaRPr sz="700" b="1">
              <a:solidFill>
                <a:schemeClr val="accent5"/>
              </a:solidFill>
              <a:latin typeface="Helvetica Neue"/>
              <a:ea typeface="Helvetica Neue"/>
              <a:cs typeface="Helvetica Neue"/>
              <a:sym typeface="Helvetica Neue"/>
            </a:endParaRPr>
          </a:p>
        </p:txBody>
      </p:sp>
      <p:pic>
        <p:nvPicPr>
          <p:cNvPr id="62" name="Google Shape;62;p14"/>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3790199" y="591600"/>
            <a:ext cx="5042000" cy="3781508"/>
          </a:xfrm>
          <a:prstGeom prst="rect">
            <a:avLst/>
          </a:prstGeom>
          <a:noFill/>
          <a:ln>
            <a:noFill/>
          </a:ln>
        </p:spPr>
      </p:pic>
      <p:grpSp>
        <p:nvGrpSpPr>
          <p:cNvPr id="63" name="Google Shape;63;p14"/>
          <p:cNvGrpSpPr/>
          <p:nvPr/>
        </p:nvGrpSpPr>
        <p:grpSpPr>
          <a:xfrm>
            <a:off x="-5150" y="4658250"/>
            <a:ext cx="9144000" cy="511800"/>
            <a:chOff x="-5150" y="4658250"/>
            <a:chExt cx="9144000" cy="511800"/>
          </a:xfrm>
        </p:grpSpPr>
        <p:sp>
          <p:nvSpPr>
            <p:cNvPr id="64" name="Google Shape;64;p14"/>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5" name="Google Shape;65;p14"/>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66" name="Google Shape;66;p14"/>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67" name="Google Shape;67;p14"/>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68" name="Google Shape;68;p14"/>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Scope</a:t>
            </a:r>
            <a:endParaRPr b="1">
              <a:solidFill>
                <a:schemeClr val="accent5"/>
              </a:solidFill>
              <a:latin typeface="Helvetica Neue"/>
              <a:ea typeface="Helvetica Neue"/>
              <a:cs typeface="Helvetica Neue"/>
              <a:sym typeface="Helvetica Neue"/>
            </a:endParaRPr>
          </a:p>
        </p:txBody>
      </p:sp>
      <p:sp>
        <p:nvSpPr>
          <p:cNvPr id="69" name="Google Shape;69;p14"/>
          <p:cNvSpPr txBox="1">
            <a:spLocks noGrp="1"/>
          </p:cNvSpPr>
          <p:nvPr>
            <p:ph type="body" idx="1"/>
          </p:nvPr>
        </p:nvSpPr>
        <p:spPr>
          <a:xfrm>
            <a:off x="311700" y="787450"/>
            <a:ext cx="3478500" cy="15525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HiRadMat irradiation experiments are carried out to investigate the behaviour of beam-interacting components in complex accelerator environments.</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LIU and HL-LHC components see higher intensity to provide higher luminosity, tested with lower intensity beam in HRMT:</a:t>
            </a:r>
            <a:endParaRPr/>
          </a:p>
        </p:txBody>
      </p:sp>
      <p:sp>
        <p:nvSpPr>
          <p:cNvPr id="70" name="Google Shape;70;p14"/>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2</a:t>
            </a:fld>
            <a:endParaRPr>
              <a:solidFill>
                <a:srgbClr val="FFFFFF"/>
              </a:solidFill>
              <a:latin typeface="Helvetica Neue Light"/>
              <a:ea typeface="Helvetica Neue Light"/>
              <a:cs typeface="Helvetica Neue Light"/>
              <a:sym typeface="Helvetica Neue Light"/>
            </a:endParaRPr>
          </a:p>
        </p:txBody>
      </p:sp>
      <p:sp>
        <p:nvSpPr>
          <p:cNvPr id="71" name="Google Shape;71;p14"/>
          <p:cNvSpPr txBox="1"/>
          <p:nvPr/>
        </p:nvSpPr>
        <p:spPr>
          <a:xfrm>
            <a:off x="5803075" y="2456100"/>
            <a:ext cx="1164900" cy="34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b="1">
                <a:solidFill>
                  <a:schemeClr val="accent5"/>
                </a:solidFill>
                <a:latin typeface="Helvetica Neue"/>
                <a:ea typeface="Helvetica Neue"/>
                <a:cs typeface="Helvetica Neue"/>
                <a:sym typeface="Helvetica Neue"/>
              </a:rPr>
              <a:t>SPS</a:t>
            </a:r>
            <a:endParaRPr sz="12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r>
              <a:rPr lang="nl" sz="700" b="1">
                <a:solidFill>
                  <a:schemeClr val="accent5"/>
                </a:solidFill>
                <a:latin typeface="Helvetica Neue"/>
                <a:ea typeface="Helvetica Neue"/>
                <a:cs typeface="Helvetica Neue"/>
                <a:sym typeface="Helvetica Neue"/>
              </a:rPr>
              <a:t>1.2E11 particles/bunch</a:t>
            </a:r>
            <a:endParaRPr sz="7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r>
              <a:rPr lang="nl" sz="700" b="1">
                <a:solidFill>
                  <a:schemeClr val="accent5"/>
                </a:solidFill>
                <a:latin typeface="Helvetica Neue"/>
                <a:ea typeface="Helvetica Neue"/>
                <a:cs typeface="Helvetica Neue"/>
                <a:sym typeface="Helvetica Neue"/>
              </a:rPr>
              <a:t>440 GeV/c</a:t>
            </a:r>
            <a:endParaRPr sz="7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endParaRPr sz="700" b="1">
              <a:solidFill>
                <a:schemeClr val="accent5"/>
              </a:solidFill>
              <a:latin typeface="Helvetica Neue"/>
              <a:ea typeface="Helvetica Neue"/>
              <a:cs typeface="Helvetica Neue"/>
              <a:sym typeface="Helvetica Neue"/>
            </a:endParaRPr>
          </a:p>
        </p:txBody>
      </p:sp>
      <p:sp>
        <p:nvSpPr>
          <p:cNvPr id="72" name="Google Shape;72;p14"/>
          <p:cNvSpPr txBox="1"/>
          <p:nvPr/>
        </p:nvSpPr>
        <p:spPr>
          <a:xfrm>
            <a:off x="4401250" y="3762225"/>
            <a:ext cx="649500" cy="34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b="1">
                <a:solidFill>
                  <a:schemeClr val="accent5"/>
                </a:solidFill>
                <a:latin typeface="Helvetica Neue"/>
                <a:ea typeface="Helvetica Neue"/>
                <a:cs typeface="Helvetica Neue"/>
                <a:sym typeface="Helvetica Neue"/>
              </a:rPr>
              <a:t>HRMT</a:t>
            </a:r>
            <a:endParaRPr sz="1200" b="1">
              <a:solidFill>
                <a:schemeClr val="accent5"/>
              </a:solidFill>
              <a:latin typeface="Helvetica Neue"/>
              <a:ea typeface="Helvetica Neue"/>
              <a:cs typeface="Helvetica Neue"/>
              <a:sym typeface="Helvetica Neue"/>
            </a:endParaRPr>
          </a:p>
        </p:txBody>
      </p:sp>
      <p:cxnSp>
        <p:nvCxnSpPr>
          <p:cNvPr id="73" name="Google Shape;73;p14"/>
          <p:cNvCxnSpPr/>
          <p:nvPr/>
        </p:nvCxnSpPr>
        <p:spPr>
          <a:xfrm flipH="1">
            <a:off x="4701550" y="3693975"/>
            <a:ext cx="1200" cy="164700"/>
          </a:xfrm>
          <a:prstGeom prst="straightConnector1">
            <a:avLst/>
          </a:prstGeom>
          <a:noFill/>
          <a:ln w="9525" cap="flat" cmpd="sng">
            <a:solidFill>
              <a:schemeClr val="accent5"/>
            </a:solidFill>
            <a:prstDash val="solid"/>
            <a:round/>
            <a:headEnd type="oval" w="med" len="med"/>
            <a:tailEnd type="none" w="med" len="med"/>
          </a:ln>
        </p:spPr>
      </p:cxnSp>
      <p:sp>
        <p:nvSpPr>
          <p:cNvPr id="74" name="Google Shape;74;p14"/>
          <p:cNvSpPr txBox="1">
            <a:spLocks noGrp="1"/>
          </p:cNvSpPr>
          <p:nvPr>
            <p:ph type="body" idx="1"/>
          </p:nvPr>
        </p:nvSpPr>
        <p:spPr>
          <a:xfrm>
            <a:off x="311700" y="2314050"/>
            <a:ext cx="3478500" cy="346200"/>
          </a:xfrm>
          <a:prstGeom prst="rect">
            <a:avLst/>
          </a:prstGeom>
        </p:spPr>
        <p:txBody>
          <a:bodyPr spcFirstLastPara="1" wrap="square" lIns="91425" tIns="91425" rIns="91425" bIns="91425" anchor="t" anchorCtr="0">
            <a:noAutofit/>
          </a:bodyPr>
          <a:lstStyle/>
          <a:p>
            <a:pPr marL="914400" lvl="0" indent="-292100" algn="l" rtl="0">
              <a:spcBef>
                <a:spcPts val="0"/>
              </a:spcBef>
              <a:spcAft>
                <a:spcPts val="0"/>
              </a:spcAft>
              <a:buSzPts val="1000"/>
              <a:buFont typeface="Helvetica Neue Light"/>
              <a:buChar char="●"/>
            </a:pPr>
            <a:r>
              <a:rPr lang="nl" sz="1000">
                <a:latin typeface="Helvetica Neue Light"/>
                <a:ea typeface="Helvetica Neue Light"/>
                <a:cs typeface="Helvetica Neue Light"/>
                <a:sym typeface="Helvetica Neue Light"/>
              </a:rPr>
              <a:t>TDI/TDIS: Injection protection absorbers</a:t>
            </a:r>
            <a:endParaRPr sz="1000">
              <a:latin typeface="Helvetica Neue Light"/>
              <a:ea typeface="Helvetica Neue Light"/>
              <a:cs typeface="Helvetica Neue Light"/>
              <a:sym typeface="Helvetica Neue Light"/>
            </a:endParaRPr>
          </a:p>
        </p:txBody>
      </p:sp>
      <p:cxnSp>
        <p:nvCxnSpPr>
          <p:cNvPr id="75" name="Google Shape;75;p14"/>
          <p:cNvCxnSpPr/>
          <p:nvPr/>
        </p:nvCxnSpPr>
        <p:spPr>
          <a:xfrm rot="10800000" flipH="1">
            <a:off x="4368375" y="3172400"/>
            <a:ext cx="9600" cy="600"/>
          </a:xfrm>
          <a:prstGeom prst="straightConnector1">
            <a:avLst/>
          </a:prstGeom>
          <a:noFill/>
          <a:ln w="19050" cap="flat" cmpd="sng">
            <a:solidFill>
              <a:schemeClr val="accent5"/>
            </a:solidFill>
            <a:prstDash val="solid"/>
            <a:round/>
            <a:headEnd type="oval" w="med" len="med"/>
            <a:tailEnd type="none" w="med" len="med"/>
          </a:ln>
        </p:spPr>
      </p:cxnSp>
      <p:cxnSp>
        <p:nvCxnSpPr>
          <p:cNvPr id="76" name="Google Shape;76;p14"/>
          <p:cNvCxnSpPr>
            <a:endCxn id="77" idx="2"/>
          </p:cNvCxnSpPr>
          <p:nvPr/>
        </p:nvCxnSpPr>
        <p:spPr>
          <a:xfrm rot="10800000" flipH="1">
            <a:off x="6565800" y="3829475"/>
            <a:ext cx="219600" cy="1200"/>
          </a:xfrm>
          <a:prstGeom prst="straightConnector1">
            <a:avLst/>
          </a:prstGeom>
          <a:noFill/>
          <a:ln w="19050" cap="flat" cmpd="sng">
            <a:solidFill>
              <a:schemeClr val="accent5"/>
            </a:solidFill>
            <a:prstDash val="solid"/>
            <a:round/>
            <a:headEnd type="oval" w="med" len="med"/>
            <a:tailEnd type="none" w="med" len="med"/>
          </a:ln>
        </p:spPr>
      </p:cxnSp>
      <p:grpSp>
        <p:nvGrpSpPr>
          <p:cNvPr id="78" name="Google Shape;78;p14"/>
          <p:cNvGrpSpPr/>
          <p:nvPr/>
        </p:nvGrpSpPr>
        <p:grpSpPr>
          <a:xfrm>
            <a:off x="6785400" y="3417125"/>
            <a:ext cx="824700" cy="824700"/>
            <a:chOff x="6967975" y="3386250"/>
            <a:chExt cx="824700" cy="824700"/>
          </a:xfrm>
        </p:grpSpPr>
        <p:pic>
          <p:nvPicPr>
            <p:cNvPr id="79" name="Google Shape;79;p14"/>
            <p:cNvPicPr preferRelativeResize="0"/>
            <p:nvPr/>
          </p:nvPicPr>
          <p:blipFill rotWithShape="1">
            <a:blip r:embed="rId6" cstate="screen">
              <a:alphaModFix/>
              <a:extLst>
                <a:ext uri="{28A0092B-C50C-407E-A947-70E740481C1C}">
                  <a14:useLocalDpi xmlns:a14="http://schemas.microsoft.com/office/drawing/2010/main"/>
                </a:ext>
              </a:extLst>
            </a:blip>
            <a:srcRect l="33975"/>
            <a:stretch/>
          </p:blipFill>
          <p:spPr>
            <a:xfrm>
              <a:off x="6975675" y="3395075"/>
              <a:ext cx="811800" cy="805200"/>
            </a:xfrm>
            <a:prstGeom prst="ellipse">
              <a:avLst/>
            </a:prstGeom>
            <a:noFill/>
            <a:ln>
              <a:noFill/>
            </a:ln>
          </p:spPr>
        </p:pic>
        <p:sp>
          <p:nvSpPr>
            <p:cNvPr id="77" name="Google Shape;77;p14"/>
            <p:cNvSpPr/>
            <p:nvPr/>
          </p:nvSpPr>
          <p:spPr>
            <a:xfrm>
              <a:off x="6967975" y="3386250"/>
              <a:ext cx="824700" cy="8247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 name="Google Shape;80;p14"/>
          <p:cNvSpPr txBox="1"/>
          <p:nvPr/>
        </p:nvSpPr>
        <p:spPr>
          <a:xfrm>
            <a:off x="7610100" y="3693925"/>
            <a:ext cx="917400" cy="34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1000" b="1">
                <a:solidFill>
                  <a:schemeClr val="accent5"/>
                </a:solidFill>
                <a:latin typeface="Helvetica Neue"/>
                <a:ea typeface="Helvetica Neue"/>
                <a:cs typeface="Helvetica Neue"/>
                <a:sym typeface="Helvetica Neue"/>
              </a:rPr>
              <a:t>TDI/TDIS</a:t>
            </a:r>
            <a:endParaRPr sz="1000" b="1">
              <a:solidFill>
                <a:schemeClr val="accent5"/>
              </a:solidFill>
              <a:latin typeface="Helvetica Neue"/>
              <a:ea typeface="Helvetica Neue"/>
              <a:cs typeface="Helvetica Neue"/>
              <a:sym typeface="Helvetica Neue"/>
            </a:endParaRPr>
          </a:p>
        </p:txBody>
      </p:sp>
      <p:sp>
        <p:nvSpPr>
          <p:cNvPr id="81" name="Google Shape;81;p14"/>
          <p:cNvSpPr txBox="1">
            <a:spLocks noGrp="1"/>
          </p:cNvSpPr>
          <p:nvPr>
            <p:ph type="body" idx="1"/>
          </p:nvPr>
        </p:nvSpPr>
        <p:spPr>
          <a:xfrm>
            <a:off x="311700" y="2483088"/>
            <a:ext cx="3478500" cy="346200"/>
          </a:xfrm>
          <a:prstGeom prst="rect">
            <a:avLst/>
          </a:prstGeom>
        </p:spPr>
        <p:txBody>
          <a:bodyPr spcFirstLastPara="1" wrap="square" lIns="91425" tIns="91425" rIns="91425" bIns="91425" anchor="t" anchorCtr="0">
            <a:noAutofit/>
          </a:bodyPr>
          <a:lstStyle/>
          <a:p>
            <a:pPr marL="914400" lvl="0" indent="-292100" algn="l" rtl="0">
              <a:spcBef>
                <a:spcPts val="0"/>
              </a:spcBef>
              <a:spcAft>
                <a:spcPts val="0"/>
              </a:spcAft>
              <a:buSzPts val="1000"/>
              <a:buFont typeface="Helvetica Neue Light"/>
              <a:buChar char="●"/>
            </a:pPr>
            <a:r>
              <a:rPr lang="nl" sz="1000">
                <a:latin typeface="Helvetica Neue Light"/>
                <a:ea typeface="Helvetica Neue Light"/>
                <a:cs typeface="Helvetica Neue Light"/>
                <a:sym typeface="Helvetica Neue Light"/>
              </a:rPr>
              <a:t>TCDI: Transfer line collimators</a:t>
            </a:r>
            <a:endParaRPr sz="1000">
              <a:latin typeface="Helvetica Neue Light"/>
              <a:ea typeface="Helvetica Neue Light"/>
              <a:cs typeface="Helvetica Neue Light"/>
              <a:sym typeface="Helvetica Neue Light"/>
            </a:endParaRPr>
          </a:p>
        </p:txBody>
      </p:sp>
      <p:grpSp>
        <p:nvGrpSpPr>
          <p:cNvPr id="82" name="Google Shape;82;p14"/>
          <p:cNvGrpSpPr/>
          <p:nvPr/>
        </p:nvGrpSpPr>
        <p:grpSpPr>
          <a:xfrm>
            <a:off x="3371350" y="3144675"/>
            <a:ext cx="824700" cy="812700"/>
            <a:chOff x="2448850" y="3252900"/>
            <a:chExt cx="824700" cy="812700"/>
          </a:xfrm>
        </p:grpSpPr>
        <p:pic>
          <p:nvPicPr>
            <p:cNvPr id="83" name="Google Shape;83;p14"/>
            <p:cNvPicPr preferRelativeResize="0"/>
            <p:nvPr/>
          </p:nvPicPr>
          <p:blipFill rotWithShape="1">
            <a:blip r:embed="rId7" cstate="screen">
              <a:alphaModFix/>
              <a:extLst>
                <a:ext uri="{28A0092B-C50C-407E-A947-70E740481C1C}">
                  <a14:useLocalDpi xmlns:a14="http://schemas.microsoft.com/office/drawing/2010/main"/>
                </a:ext>
              </a:extLst>
            </a:blip>
            <a:srcRect l="16731" r="6763"/>
            <a:stretch/>
          </p:blipFill>
          <p:spPr>
            <a:xfrm>
              <a:off x="2452740" y="3258900"/>
              <a:ext cx="816900" cy="800700"/>
            </a:xfrm>
            <a:prstGeom prst="ellipse">
              <a:avLst/>
            </a:prstGeom>
            <a:noFill/>
            <a:ln>
              <a:noFill/>
            </a:ln>
          </p:spPr>
        </p:pic>
        <p:sp>
          <p:nvSpPr>
            <p:cNvPr id="84" name="Google Shape;84;p14"/>
            <p:cNvSpPr/>
            <p:nvPr/>
          </p:nvSpPr>
          <p:spPr>
            <a:xfrm>
              <a:off x="2448850" y="3252900"/>
              <a:ext cx="824700" cy="8127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5" name="Google Shape;85;p14"/>
          <p:cNvCxnSpPr>
            <a:endCxn id="84" idx="6"/>
          </p:cNvCxnSpPr>
          <p:nvPr/>
        </p:nvCxnSpPr>
        <p:spPr>
          <a:xfrm rot="10800000">
            <a:off x="4196050" y="3551025"/>
            <a:ext cx="222000" cy="0"/>
          </a:xfrm>
          <a:prstGeom prst="straightConnector1">
            <a:avLst/>
          </a:prstGeom>
          <a:noFill/>
          <a:ln w="19050" cap="flat" cmpd="sng">
            <a:solidFill>
              <a:schemeClr val="accent5"/>
            </a:solidFill>
            <a:prstDash val="solid"/>
            <a:round/>
            <a:headEnd type="oval" w="med" len="med"/>
            <a:tailEnd type="none" w="med" len="med"/>
          </a:ln>
        </p:spPr>
      </p:cxnSp>
      <p:cxnSp>
        <p:nvCxnSpPr>
          <p:cNvPr id="86" name="Google Shape;86;p14"/>
          <p:cNvCxnSpPr/>
          <p:nvPr/>
        </p:nvCxnSpPr>
        <p:spPr>
          <a:xfrm rot="10800000">
            <a:off x="6344775" y="3733975"/>
            <a:ext cx="1500" cy="600"/>
          </a:xfrm>
          <a:prstGeom prst="straightConnector1">
            <a:avLst/>
          </a:prstGeom>
          <a:noFill/>
          <a:ln w="19050" cap="flat" cmpd="sng">
            <a:solidFill>
              <a:schemeClr val="accent5"/>
            </a:solidFill>
            <a:prstDash val="solid"/>
            <a:round/>
            <a:headEnd type="oval" w="med" len="med"/>
            <a:tailEnd type="none" w="med" len="med"/>
          </a:ln>
        </p:spPr>
      </p:cxnSp>
      <p:sp>
        <p:nvSpPr>
          <p:cNvPr id="87" name="Google Shape;87;p14"/>
          <p:cNvSpPr txBox="1"/>
          <p:nvPr/>
        </p:nvSpPr>
        <p:spPr>
          <a:xfrm>
            <a:off x="3325000" y="3931525"/>
            <a:ext cx="917400" cy="34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000" b="1">
                <a:solidFill>
                  <a:schemeClr val="accent5"/>
                </a:solidFill>
                <a:latin typeface="Helvetica Neue"/>
                <a:ea typeface="Helvetica Neue"/>
                <a:cs typeface="Helvetica Neue"/>
                <a:sym typeface="Helvetica Neue"/>
              </a:rPr>
              <a:t>TCDI</a:t>
            </a:r>
            <a:endParaRPr sz="1000" b="1">
              <a:solidFill>
                <a:schemeClr val="accent5"/>
              </a:solidFill>
              <a:latin typeface="Helvetica Neue"/>
              <a:ea typeface="Helvetica Neue"/>
              <a:cs typeface="Helvetica Neue"/>
              <a:sym typeface="Helvetica Neue"/>
            </a:endParaRPr>
          </a:p>
        </p:txBody>
      </p:sp>
      <p:sp>
        <p:nvSpPr>
          <p:cNvPr id="88" name="Google Shape;88;p14"/>
          <p:cNvSpPr txBox="1">
            <a:spLocks noGrp="1"/>
          </p:cNvSpPr>
          <p:nvPr>
            <p:ph type="body" idx="1"/>
          </p:nvPr>
        </p:nvSpPr>
        <p:spPr>
          <a:xfrm>
            <a:off x="311700" y="2639625"/>
            <a:ext cx="3478500" cy="346200"/>
          </a:xfrm>
          <a:prstGeom prst="rect">
            <a:avLst/>
          </a:prstGeom>
        </p:spPr>
        <p:txBody>
          <a:bodyPr spcFirstLastPara="1" wrap="square" lIns="91425" tIns="91425" rIns="91425" bIns="91425" anchor="t" anchorCtr="0">
            <a:noAutofit/>
          </a:bodyPr>
          <a:lstStyle/>
          <a:p>
            <a:pPr marL="914400" lvl="0" indent="-292100" algn="l" rtl="0">
              <a:spcBef>
                <a:spcPts val="0"/>
              </a:spcBef>
              <a:spcAft>
                <a:spcPts val="0"/>
              </a:spcAft>
              <a:buSzPts val="1000"/>
              <a:buFont typeface="Helvetica Neue Light"/>
              <a:buChar char="●"/>
            </a:pPr>
            <a:r>
              <a:rPr lang="nl" sz="1000">
                <a:latin typeface="Helvetica Neue Light"/>
                <a:ea typeface="Helvetica Neue Light"/>
                <a:cs typeface="Helvetica Neue Light"/>
                <a:sym typeface="Helvetica Neue Light"/>
              </a:rPr>
              <a:t>IR7 collimators</a:t>
            </a:r>
            <a:endParaRPr sz="1000">
              <a:latin typeface="Helvetica Neue Light"/>
              <a:ea typeface="Helvetica Neue Light"/>
              <a:cs typeface="Helvetica Neue Light"/>
              <a:sym typeface="Helvetica Neue Light"/>
            </a:endParaRPr>
          </a:p>
        </p:txBody>
      </p:sp>
      <p:cxnSp>
        <p:nvCxnSpPr>
          <p:cNvPr id="89" name="Google Shape;89;p14"/>
          <p:cNvCxnSpPr>
            <a:endCxn id="90" idx="6"/>
          </p:cNvCxnSpPr>
          <p:nvPr/>
        </p:nvCxnSpPr>
        <p:spPr>
          <a:xfrm rot="10800000">
            <a:off x="8075500" y="3066600"/>
            <a:ext cx="222000" cy="0"/>
          </a:xfrm>
          <a:prstGeom prst="straightConnector1">
            <a:avLst/>
          </a:prstGeom>
          <a:noFill/>
          <a:ln w="19050" cap="flat" cmpd="sng">
            <a:solidFill>
              <a:schemeClr val="accent5"/>
            </a:solidFill>
            <a:prstDash val="solid"/>
            <a:round/>
            <a:headEnd type="oval" w="med" len="med"/>
            <a:tailEnd type="none" w="med" len="med"/>
          </a:ln>
        </p:spPr>
      </p:cxnSp>
      <p:pic>
        <p:nvPicPr>
          <p:cNvPr id="91" name="Google Shape;91;p14"/>
          <p:cNvPicPr preferRelativeResize="0"/>
          <p:nvPr/>
        </p:nvPicPr>
        <p:blipFill rotWithShape="1">
          <a:blip r:embed="rId8" cstate="screen">
            <a:alphaModFix/>
            <a:extLst>
              <a:ext uri="{28A0092B-C50C-407E-A947-70E740481C1C}">
                <a14:useLocalDpi xmlns:a14="http://schemas.microsoft.com/office/drawing/2010/main"/>
              </a:ext>
            </a:extLst>
          </a:blip>
          <a:srcRect l="17384" r="15828"/>
          <a:stretch/>
        </p:blipFill>
        <p:spPr>
          <a:xfrm>
            <a:off x="7259498" y="2660261"/>
            <a:ext cx="816000" cy="812700"/>
          </a:xfrm>
          <a:prstGeom prst="ellipse">
            <a:avLst/>
          </a:prstGeom>
          <a:noFill/>
          <a:ln>
            <a:noFill/>
          </a:ln>
        </p:spPr>
      </p:pic>
      <p:sp>
        <p:nvSpPr>
          <p:cNvPr id="90" name="Google Shape;90;p14"/>
          <p:cNvSpPr/>
          <p:nvPr/>
        </p:nvSpPr>
        <p:spPr>
          <a:xfrm>
            <a:off x="7250800" y="2660250"/>
            <a:ext cx="824700" cy="812700"/>
          </a:xfrm>
          <a:prstGeom prst="ellipse">
            <a:avLst/>
          </a:prstGeom>
          <a:noFill/>
          <a:ln w="1905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4"/>
          <p:cNvSpPr txBox="1"/>
          <p:nvPr/>
        </p:nvSpPr>
        <p:spPr>
          <a:xfrm>
            <a:off x="7046650" y="2194225"/>
            <a:ext cx="1241700" cy="34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000" b="1">
                <a:solidFill>
                  <a:schemeClr val="accent5"/>
                </a:solidFill>
                <a:latin typeface="Helvetica Neue"/>
                <a:ea typeface="Helvetica Neue"/>
                <a:cs typeface="Helvetica Neue"/>
                <a:sym typeface="Helvetica Neue"/>
              </a:rPr>
              <a:t>IR7</a:t>
            </a:r>
            <a:endParaRPr sz="1000" b="1">
              <a:solidFill>
                <a:schemeClr val="accent5"/>
              </a:solidFill>
              <a:latin typeface="Helvetica Neue"/>
              <a:ea typeface="Helvetica Neue"/>
              <a:cs typeface="Helvetica Neue"/>
              <a:sym typeface="Helvetica Neue"/>
            </a:endParaRPr>
          </a:p>
          <a:p>
            <a:pPr marL="0" lvl="0" indent="0" algn="ctr" rtl="0">
              <a:spcBef>
                <a:spcPts val="0"/>
              </a:spcBef>
              <a:spcAft>
                <a:spcPts val="0"/>
              </a:spcAft>
              <a:buNone/>
            </a:pPr>
            <a:r>
              <a:rPr lang="nl" sz="1000" b="1">
                <a:solidFill>
                  <a:schemeClr val="accent5"/>
                </a:solidFill>
                <a:latin typeface="Helvetica Neue"/>
                <a:ea typeface="Helvetica Neue"/>
                <a:cs typeface="Helvetica Neue"/>
                <a:sym typeface="Helvetica Neue"/>
              </a:rPr>
              <a:t>COLLIMATORS</a:t>
            </a:r>
            <a:endParaRPr sz="1000" b="1">
              <a:solidFill>
                <a:schemeClr val="accent5"/>
              </a:solidFill>
              <a:latin typeface="Helvetica Neue"/>
              <a:ea typeface="Helvetica Neue"/>
              <a:cs typeface="Helvetica Neue"/>
              <a:sym typeface="Helvetica Neue"/>
            </a:endParaRPr>
          </a:p>
        </p:txBody>
      </p:sp>
      <p:sp>
        <p:nvSpPr>
          <p:cNvPr id="93" name="Google Shape;93;p14"/>
          <p:cNvSpPr txBox="1">
            <a:spLocks noGrp="1"/>
          </p:cNvSpPr>
          <p:nvPr>
            <p:ph type="body" idx="1"/>
          </p:nvPr>
        </p:nvSpPr>
        <p:spPr>
          <a:xfrm>
            <a:off x="311700" y="2883000"/>
            <a:ext cx="3625500" cy="15525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Font typeface="Helvetica Neue"/>
              <a:buChar char="●"/>
            </a:pPr>
            <a:r>
              <a:rPr lang="nl" sz="1200" b="1">
                <a:latin typeface="Helvetica Neue"/>
                <a:ea typeface="Helvetica Neue"/>
                <a:cs typeface="Helvetica Neue"/>
                <a:sym typeface="Helvetica Neue"/>
              </a:rPr>
              <a:t>(I) How are FLUKA Monte Carlo simulations used for both preparation and analysis of HRMT tests? </a:t>
            </a:r>
            <a:endParaRPr sz="1200" b="1">
              <a:latin typeface="Helvetica Neue"/>
              <a:ea typeface="Helvetica Neue"/>
              <a:cs typeface="Helvetica Neue"/>
              <a:sym typeface="Helvetica Neue"/>
            </a:endParaRPr>
          </a:p>
          <a:p>
            <a:pPr marL="457200" lvl="0" indent="-304800" algn="l" rtl="0">
              <a:spcBef>
                <a:spcPts val="0"/>
              </a:spcBef>
              <a:spcAft>
                <a:spcPts val="0"/>
              </a:spcAft>
              <a:buSzPts val="1200"/>
              <a:buFont typeface="Helvetica Neue Light"/>
              <a:buChar char="●"/>
            </a:pPr>
            <a:r>
              <a:rPr lang="nl" sz="1200">
                <a:solidFill>
                  <a:srgbClr val="B7B7B7"/>
                </a:solidFill>
                <a:latin typeface="Helvetica Neue Light"/>
                <a:ea typeface="Helvetica Neue Light"/>
                <a:cs typeface="Helvetica Neue Light"/>
                <a:sym typeface="Helvetica Neue Light"/>
              </a:rPr>
              <a:t>(II) Experiment carried out to assess shock </a:t>
            </a:r>
            <a:r>
              <a:rPr lang="nl" sz="1200">
                <a:solidFill>
                  <a:srgbClr val="CCCCCC"/>
                </a:solidFill>
                <a:latin typeface="Helvetica Neue Light"/>
                <a:ea typeface="Helvetica Neue Light"/>
                <a:cs typeface="Helvetica Neue Light"/>
                <a:sym typeface="Helvetica Neue Light"/>
              </a:rPr>
              <a:t>thermomechanical response of irradiated </a:t>
            </a:r>
            <a:r>
              <a:rPr lang="nl" sz="1200">
                <a:solidFill>
                  <a:srgbClr val="D9D9D9"/>
                </a:solidFill>
                <a:latin typeface="Helvetica Neue Light"/>
                <a:ea typeface="Helvetica Neue Light"/>
                <a:cs typeface="Helvetica Neue Light"/>
                <a:sym typeface="Helvetica Neue Light"/>
              </a:rPr>
              <a:t>materials: how can radiation damage be calculated in FLUKA and used as link </a:t>
            </a:r>
            <a:r>
              <a:rPr lang="nl" sz="1200">
                <a:solidFill>
                  <a:srgbClr val="EFEFEF"/>
                </a:solidFill>
                <a:latin typeface="Helvetica Neue Light"/>
                <a:ea typeface="Helvetica Neue Light"/>
                <a:cs typeface="Helvetica Neue Light"/>
                <a:sym typeface="Helvetica Neue Light"/>
              </a:rPr>
              <a:t>between experiment and real accelerator </a:t>
            </a:r>
            <a:endParaRPr sz="1200">
              <a:solidFill>
                <a:srgbClr val="FFFFFF"/>
              </a:solidFill>
              <a:latin typeface="Helvetica Neue Light"/>
              <a:ea typeface="Helvetica Neue Light"/>
              <a:cs typeface="Helvetica Neue Light"/>
              <a:sym typeface="Helvetica Neue Light"/>
            </a:endParaRPr>
          </a:p>
          <a:p>
            <a:pPr marL="914400" lvl="0" indent="0" algn="l" rtl="0">
              <a:spcBef>
                <a:spcPts val="1600"/>
              </a:spcBef>
              <a:spcAft>
                <a:spcPts val="1600"/>
              </a:spcAft>
              <a:buNone/>
            </a:pPr>
            <a:endParaRPr sz="1200">
              <a:latin typeface="Helvetica Neue Light"/>
              <a:ea typeface="Helvetica Neue Light"/>
              <a:cs typeface="Helvetica Neue Light"/>
              <a:sym typeface="Helvetica Neue 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9">
                                            <p:txEl>
                                              <p:pRg st="1" end="1"/>
                                            </p:txEl>
                                          </p:spTgt>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6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childTnLst>
                          </p:cTn>
                        </p:par>
                        <p:par>
                          <p:cTn id="17" fill="hold">
                            <p:stCondLst>
                              <p:cond delay="0"/>
                            </p:stCondLst>
                            <p:childTnLst>
                              <p:par>
                                <p:cTn id="18" presetID="1" presetClass="exit" presetSubtype="0" fill="hold" nodeType="afterEffect">
                                  <p:stCondLst>
                                    <p:cond delay="0"/>
                                  </p:stCondLst>
                                  <p:childTnLst>
                                    <p:set>
                                      <p:cBhvr>
                                        <p:cTn id="19" dur="1" fill="hold">
                                          <p:stCondLst>
                                            <p:cond delay="0"/>
                                          </p:stCondLst>
                                        </p:cTn>
                                        <p:tgtEl>
                                          <p:spTgt spid="71"/>
                                        </p:tgtEl>
                                        <p:attrNameLst>
                                          <p:attrName>style.visibility</p:attrName>
                                        </p:attrNameLst>
                                      </p:cBhvr>
                                      <p:to>
                                        <p:strVal val="hidden"/>
                                      </p:to>
                                    </p:set>
                                  </p:childTnLst>
                                </p:cTn>
                              </p:par>
                            </p:childTnLst>
                          </p:cTn>
                        </p:par>
                        <p:par>
                          <p:cTn id="20" fill="hold">
                            <p:stCondLst>
                              <p:cond delay="0"/>
                            </p:stCondLst>
                            <p:childTnLst>
                              <p:par>
                                <p:cTn id="21" presetID="1" presetClass="exit" presetSubtype="0" fill="hold" nodeType="afterEffect">
                                  <p:stCondLst>
                                    <p:cond delay="0"/>
                                  </p:stCondLst>
                                  <p:childTnLst>
                                    <p:set>
                                      <p:cBhvr>
                                        <p:cTn id="22" dur="1" fill="hold">
                                          <p:stCondLst>
                                            <p:cond delay="0"/>
                                          </p:stCondLst>
                                        </p:cTn>
                                        <p:tgtEl>
                                          <p:spTgt spid="73"/>
                                        </p:tgtEl>
                                        <p:attrNameLst>
                                          <p:attrName>style.visibility</p:attrName>
                                        </p:attrNameLst>
                                      </p:cBhvr>
                                      <p:to>
                                        <p:strVal val="hidden"/>
                                      </p:to>
                                    </p:set>
                                  </p:childTnLst>
                                </p:cTn>
                              </p:par>
                            </p:childTnLst>
                          </p:cTn>
                        </p:par>
                        <p:par>
                          <p:cTn id="23" fill="hold">
                            <p:stCondLst>
                              <p:cond delay="0"/>
                            </p:stCondLst>
                            <p:childTnLst>
                              <p:par>
                                <p:cTn id="24" presetID="1" presetClass="exit" presetSubtype="0" fill="hold" nodeType="afterEffect">
                                  <p:stCondLst>
                                    <p:cond delay="0"/>
                                  </p:stCondLst>
                                  <p:childTnLst>
                                    <p:set>
                                      <p:cBhvr>
                                        <p:cTn id="25" dur="1" fill="hold">
                                          <p:stCondLst>
                                            <p:cond delay="0"/>
                                          </p:stCondLst>
                                        </p:cTn>
                                        <p:tgtEl>
                                          <p:spTgt spid="72"/>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75"/>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76"/>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78"/>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8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81"/>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82"/>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85"/>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87"/>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86"/>
                                        </p:tgtEl>
                                        <p:attrNameLst>
                                          <p:attrName>style.visibility</p:attrName>
                                        </p:attrNameLst>
                                      </p:cBhvr>
                                      <p:to>
                                        <p:strVal val="visible"/>
                                      </p:to>
                                    </p:set>
                                  </p:childTnLst>
                                </p:cTn>
                              </p:par>
                              <p:par>
                                <p:cTn id="46" presetID="1" presetClass="exit" presetSubtype="0" fill="hold" nodeType="withEffect">
                                  <p:stCondLst>
                                    <p:cond delay="0"/>
                                  </p:stCondLst>
                                  <p:childTnLst>
                                    <p:set>
                                      <p:cBhvr>
                                        <p:cTn id="47" dur="1" fill="hold">
                                          <p:stCondLst>
                                            <p:cond delay="0"/>
                                          </p:stCondLst>
                                        </p:cTn>
                                        <p:tgtEl>
                                          <p:spTgt spid="76"/>
                                        </p:tgtEl>
                                        <p:attrNameLst>
                                          <p:attrName>style.visibility</p:attrName>
                                        </p:attrNameLst>
                                      </p:cBhvr>
                                      <p:to>
                                        <p:strVal val="hidden"/>
                                      </p:to>
                                    </p:set>
                                  </p:childTnLst>
                                </p:cTn>
                              </p:par>
                              <p:par>
                                <p:cTn id="48" presetID="1" presetClass="exit" presetSubtype="0" fill="hold" nodeType="withEffect">
                                  <p:stCondLst>
                                    <p:cond delay="0"/>
                                  </p:stCondLst>
                                  <p:childTnLst>
                                    <p:set>
                                      <p:cBhvr>
                                        <p:cTn id="49" dur="1" fill="hold">
                                          <p:stCondLst>
                                            <p:cond delay="0"/>
                                          </p:stCondLst>
                                        </p:cTn>
                                        <p:tgtEl>
                                          <p:spTgt spid="78"/>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80"/>
                                        </p:tgtEl>
                                        <p:attrNameLst>
                                          <p:attrName>style.visibility</p:attrName>
                                        </p:attrNameLst>
                                      </p:cBhvr>
                                      <p:to>
                                        <p:strVal val="hidden"/>
                                      </p:to>
                                    </p:set>
                                  </p:childTnLst>
                                </p:cTn>
                              </p:par>
                              <p:par>
                                <p:cTn id="52" presetID="1" presetClass="exit" presetSubtype="0" fill="hold" nodeType="withEffect">
                                  <p:stCondLst>
                                    <p:cond delay="0"/>
                                  </p:stCondLst>
                                  <p:childTnLst>
                                    <p:set>
                                      <p:cBhvr>
                                        <p:cTn id="53" dur="1" fill="hold">
                                          <p:stCondLst>
                                            <p:cond delay="0"/>
                                          </p:stCondLst>
                                        </p:cTn>
                                        <p:tgtEl>
                                          <p:spTgt spid="75"/>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88"/>
                                        </p:tgtEl>
                                        <p:attrNameLst>
                                          <p:attrName>style.visibility</p:attrName>
                                        </p:attrNameLst>
                                      </p:cBhvr>
                                      <p:to>
                                        <p:strVal val="visible"/>
                                      </p:to>
                                    </p:set>
                                  </p:childTnLst>
                                </p:cTn>
                              </p:par>
                              <p:par>
                                <p:cTn id="58" presetID="1" presetClass="exit" presetSubtype="0" fill="hold" nodeType="withEffect">
                                  <p:stCondLst>
                                    <p:cond delay="0"/>
                                  </p:stCondLst>
                                  <p:childTnLst>
                                    <p:set>
                                      <p:cBhvr>
                                        <p:cTn id="59" dur="1" fill="hold">
                                          <p:stCondLst>
                                            <p:cond delay="0"/>
                                          </p:stCondLst>
                                        </p:cTn>
                                        <p:tgtEl>
                                          <p:spTgt spid="82"/>
                                        </p:tgtEl>
                                        <p:attrNameLst>
                                          <p:attrName>style.visibility</p:attrName>
                                        </p:attrNameLst>
                                      </p:cBhvr>
                                      <p:to>
                                        <p:strVal val="hidden"/>
                                      </p:to>
                                    </p:set>
                                  </p:childTnLst>
                                </p:cTn>
                              </p:par>
                              <p:par>
                                <p:cTn id="60" presetID="1" presetClass="exit" presetSubtype="0" fill="hold" nodeType="withEffect">
                                  <p:stCondLst>
                                    <p:cond delay="0"/>
                                  </p:stCondLst>
                                  <p:childTnLst>
                                    <p:set>
                                      <p:cBhvr>
                                        <p:cTn id="61" dur="1" fill="hold">
                                          <p:stCondLst>
                                            <p:cond delay="0"/>
                                          </p:stCondLst>
                                        </p:cTn>
                                        <p:tgtEl>
                                          <p:spTgt spid="85"/>
                                        </p:tgtEl>
                                        <p:attrNameLst>
                                          <p:attrName>style.visibility</p:attrName>
                                        </p:attrNameLst>
                                      </p:cBhvr>
                                      <p:to>
                                        <p:strVal val="hidden"/>
                                      </p:to>
                                    </p:set>
                                  </p:childTnLst>
                                </p:cTn>
                              </p:par>
                              <p:par>
                                <p:cTn id="62" presetID="1" presetClass="exit" presetSubtype="0" fill="hold" nodeType="withEffect">
                                  <p:stCondLst>
                                    <p:cond delay="0"/>
                                  </p:stCondLst>
                                  <p:childTnLst>
                                    <p:set>
                                      <p:cBhvr>
                                        <p:cTn id="63" dur="1" fill="hold">
                                          <p:stCondLst>
                                            <p:cond delay="0"/>
                                          </p:stCondLst>
                                        </p:cTn>
                                        <p:tgtEl>
                                          <p:spTgt spid="86"/>
                                        </p:tgtEl>
                                        <p:attrNameLst>
                                          <p:attrName>style.visibility</p:attrName>
                                        </p:attrNameLst>
                                      </p:cBhvr>
                                      <p:to>
                                        <p:strVal val="hidden"/>
                                      </p:to>
                                    </p:set>
                                  </p:childTnLst>
                                </p:cTn>
                              </p:par>
                              <p:par>
                                <p:cTn id="64" presetID="1" presetClass="exit" presetSubtype="0" fill="hold" nodeType="withEffect">
                                  <p:stCondLst>
                                    <p:cond delay="0"/>
                                  </p:stCondLst>
                                  <p:childTnLst>
                                    <p:set>
                                      <p:cBhvr>
                                        <p:cTn id="65" dur="1" fill="hold">
                                          <p:stCondLst>
                                            <p:cond delay="0"/>
                                          </p:stCondLst>
                                        </p:cTn>
                                        <p:tgtEl>
                                          <p:spTgt spid="87"/>
                                        </p:tgtEl>
                                        <p:attrNameLst>
                                          <p:attrName>style.visibility</p:attrName>
                                        </p:attrNameLst>
                                      </p:cBhvr>
                                      <p:to>
                                        <p:strVal val="hidden"/>
                                      </p:to>
                                    </p:set>
                                  </p:childTnLst>
                                </p:cTn>
                              </p:par>
                              <p:par>
                                <p:cTn id="66" presetID="1" presetClass="entr" presetSubtype="0" fill="hold" nodeType="withEffect">
                                  <p:stCondLst>
                                    <p:cond delay="0"/>
                                  </p:stCondLst>
                                  <p:childTnLst>
                                    <p:set>
                                      <p:cBhvr>
                                        <p:cTn id="67" dur="1" fill="hold">
                                          <p:stCondLst>
                                            <p:cond delay="0"/>
                                          </p:stCondLst>
                                        </p:cTn>
                                        <p:tgtEl>
                                          <p:spTgt spid="91"/>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92"/>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89"/>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90"/>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93"/>
                                        </p:tgtEl>
                                        <p:attrNameLst>
                                          <p:attrName>style.visibility</p:attrName>
                                        </p:attrNameLst>
                                      </p:cBhvr>
                                      <p:to>
                                        <p:strVal val="visible"/>
                                      </p:to>
                                    </p:set>
                                  </p:childTnLst>
                                </p:cTn>
                              </p:par>
                              <p:par>
                                <p:cTn id="78" presetID="1" presetClass="exit" presetSubtype="0" fill="hold" nodeType="withEffect">
                                  <p:stCondLst>
                                    <p:cond delay="0"/>
                                  </p:stCondLst>
                                  <p:childTnLst>
                                    <p:set>
                                      <p:cBhvr>
                                        <p:cTn id="79" dur="1" fill="hold">
                                          <p:stCondLst>
                                            <p:cond delay="0"/>
                                          </p:stCondLst>
                                        </p:cTn>
                                        <p:tgtEl>
                                          <p:spTgt spid="90"/>
                                        </p:tgtEl>
                                        <p:attrNameLst>
                                          <p:attrName>style.visibility</p:attrName>
                                        </p:attrNameLst>
                                      </p:cBhvr>
                                      <p:to>
                                        <p:strVal val="hidden"/>
                                      </p:to>
                                    </p:set>
                                  </p:childTnLst>
                                </p:cTn>
                              </p:par>
                              <p:par>
                                <p:cTn id="80" presetID="1" presetClass="exit" presetSubtype="0" fill="hold" nodeType="withEffect">
                                  <p:stCondLst>
                                    <p:cond delay="0"/>
                                  </p:stCondLst>
                                  <p:childTnLst>
                                    <p:set>
                                      <p:cBhvr>
                                        <p:cTn id="81" dur="1" fill="hold">
                                          <p:stCondLst>
                                            <p:cond delay="0"/>
                                          </p:stCondLst>
                                        </p:cTn>
                                        <p:tgtEl>
                                          <p:spTgt spid="89"/>
                                        </p:tgtEl>
                                        <p:attrNameLst>
                                          <p:attrName>style.visibility</p:attrName>
                                        </p:attrNameLst>
                                      </p:cBhvr>
                                      <p:to>
                                        <p:strVal val="hidden"/>
                                      </p:to>
                                    </p:set>
                                  </p:childTnLst>
                                </p:cTn>
                              </p:par>
                              <p:par>
                                <p:cTn id="82" presetID="1" presetClass="exit" presetSubtype="0" fill="hold" nodeType="withEffect">
                                  <p:stCondLst>
                                    <p:cond delay="0"/>
                                  </p:stCondLst>
                                  <p:childTnLst>
                                    <p:set>
                                      <p:cBhvr>
                                        <p:cTn id="83" dur="1" fill="hold">
                                          <p:stCondLst>
                                            <p:cond delay="0"/>
                                          </p:stCondLst>
                                        </p:cTn>
                                        <p:tgtEl>
                                          <p:spTgt spid="92"/>
                                        </p:tgtEl>
                                        <p:attrNameLst>
                                          <p:attrName>style.visibility</p:attrName>
                                        </p:attrNameLst>
                                      </p:cBhvr>
                                      <p:to>
                                        <p:strVal val="hidden"/>
                                      </p:to>
                                    </p:set>
                                  </p:childTnLst>
                                </p:cTn>
                              </p:par>
                              <p:par>
                                <p:cTn id="84" presetID="1" presetClass="exit" presetSubtype="0" fill="hold" nodeType="withEffect">
                                  <p:stCondLst>
                                    <p:cond delay="0"/>
                                  </p:stCondLst>
                                  <p:childTnLst>
                                    <p:set>
                                      <p:cBhvr>
                                        <p:cTn id="85" dur="1" fill="hold">
                                          <p:stCondLst>
                                            <p:cond delay="0"/>
                                          </p:stCondLst>
                                        </p:cTn>
                                        <p:tgtEl>
                                          <p:spTgt spid="91"/>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nodeType="clickEffect">
                                  <p:stCondLst>
                                    <p:cond delay="0"/>
                                  </p:stCondLst>
                                  <p:childTnLst>
                                    <p:set>
                                      <p:cBhvr>
                                        <p:cTn id="89" dur="1" fill="hold">
                                          <p:stCondLst>
                                            <p:cond delay="0"/>
                                          </p:stCondLst>
                                        </p:cTn>
                                        <p:tgtEl>
                                          <p:spTgt spid="78"/>
                                        </p:tgtEl>
                                        <p:attrNameLst>
                                          <p:attrName>style.visibility</p:attrName>
                                        </p:attrNameLst>
                                      </p:cBhvr>
                                      <p:to>
                                        <p:strVal val="visible"/>
                                      </p:to>
                                    </p:set>
                                  </p:childTnLst>
                                </p:cTn>
                              </p:par>
                              <p:par>
                                <p:cTn id="90" presetID="1" presetClass="entr" presetSubtype="0" fill="hold" nodeType="withEffect">
                                  <p:stCondLst>
                                    <p:cond delay="0"/>
                                  </p:stCondLst>
                                  <p:childTnLst>
                                    <p:set>
                                      <p:cBhvr>
                                        <p:cTn id="91" dur="1" fill="hold">
                                          <p:stCondLst>
                                            <p:cond delay="0"/>
                                          </p:stCondLst>
                                        </p:cTn>
                                        <p:tgtEl>
                                          <p:spTgt spid="80"/>
                                        </p:tgtEl>
                                        <p:attrNameLst>
                                          <p:attrName>style.visibility</p:attrName>
                                        </p:attrNameLst>
                                      </p:cBhvr>
                                      <p:to>
                                        <p:strVal val="visible"/>
                                      </p:to>
                                    </p:set>
                                  </p:childTnLst>
                                </p:cTn>
                              </p:par>
                              <p:par>
                                <p:cTn id="92" presetID="1" presetClass="entr" presetSubtype="0" fill="hold" nodeType="withEffect">
                                  <p:stCondLst>
                                    <p:cond delay="0"/>
                                  </p:stCondLst>
                                  <p:childTnLst>
                                    <p:set>
                                      <p:cBhvr>
                                        <p:cTn id="93" dur="1" fill="hold">
                                          <p:stCondLst>
                                            <p:cond delay="0"/>
                                          </p:stCondLst>
                                        </p:cTn>
                                        <p:tgtEl>
                                          <p:spTgt spid="76"/>
                                        </p:tgtEl>
                                        <p:attrNameLst>
                                          <p:attrName>style.visibility</p:attrName>
                                        </p:attrNameLst>
                                      </p:cBhvr>
                                      <p:to>
                                        <p:strVal val="visible"/>
                                      </p:to>
                                    </p:set>
                                  </p:childTnLst>
                                </p:cTn>
                              </p:par>
                              <p:par>
                                <p:cTn id="94" presetID="1" presetClass="entr" presetSubtype="0" fill="hold" nodeType="withEffect">
                                  <p:stCondLst>
                                    <p:cond delay="0"/>
                                  </p:stCondLst>
                                  <p:childTnLst>
                                    <p:set>
                                      <p:cBhvr>
                                        <p:cTn id="95"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5"/>
          <p:cNvSpPr txBox="1"/>
          <p:nvPr/>
        </p:nvSpPr>
        <p:spPr>
          <a:xfrm>
            <a:off x="3704775" y="3661400"/>
            <a:ext cx="18504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a:latin typeface="Helvetica Neue"/>
                <a:ea typeface="Helvetica Neue"/>
                <a:cs typeface="Helvetica Neue"/>
                <a:sym typeface="Helvetica Neue"/>
              </a:rPr>
              <a:t>N = 1000000</a:t>
            </a:r>
            <a:endParaRPr>
              <a:latin typeface="Helvetica Neue"/>
              <a:ea typeface="Helvetica Neue"/>
              <a:cs typeface="Helvetica Neue"/>
              <a:sym typeface="Helvetica Neue"/>
            </a:endParaRPr>
          </a:p>
          <a:p>
            <a:pPr marL="0" lvl="0" indent="0" algn="ctr" rtl="0">
              <a:spcBef>
                <a:spcPts val="0"/>
              </a:spcBef>
              <a:spcAft>
                <a:spcPts val="0"/>
              </a:spcAft>
              <a:buNone/>
            </a:pPr>
            <a:r>
              <a:rPr lang="nl" b="1">
                <a:latin typeface="Helvetica Neue"/>
                <a:ea typeface="Helvetica Neue"/>
                <a:cs typeface="Helvetica Neue"/>
                <a:sym typeface="Helvetica Neue"/>
              </a:rPr>
              <a:t>S </a:t>
            </a:r>
            <a:r>
              <a:rPr lang="nl" b="1">
                <a:solidFill>
                  <a:schemeClr val="dk1"/>
                </a:solidFill>
                <a:latin typeface="Helvetica Neue"/>
                <a:ea typeface="Helvetica Neue"/>
                <a:cs typeface="Helvetica Neue"/>
                <a:sym typeface="Helvetica Neue"/>
              </a:rPr>
              <a:t>≈</a:t>
            </a:r>
            <a:r>
              <a:rPr lang="nl" b="1">
                <a:latin typeface="Helvetica Neue"/>
                <a:ea typeface="Helvetica Neue"/>
                <a:cs typeface="Helvetica Neue"/>
                <a:sym typeface="Helvetica Neue"/>
              </a:rPr>
              <a:t> 70.1 %</a:t>
            </a:r>
            <a:endParaRPr b="1">
              <a:latin typeface="Helvetica Neue"/>
              <a:ea typeface="Helvetica Neue"/>
              <a:cs typeface="Helvetica Neue"/>
              <a:sym typeface="Helvetica Neue"/>
            </a:endParaRPr>
          </a:p>
        </p:txBody>
      </p:sp>
      <p:pic>
        <p:nvPicPr>
          <p:cNvPr id="99" name="Google Shape;99;p15"/>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3583137" y="3326716"/>
            <a:ext cx="1977731" cy="1062975"/>
          </a:xfrm>
          <a:prstGeom prst="rect">
            <a:avLst/>
          </a:prstGeom>
          <a:noFill/>
          <a:ln>
            <a:noFill/>
          </a:ln>
        </p:spPr>
      </p:pic>
      <p:grpSp>
        <p:nvGrpSpPr>
          <p:cNvPr id="100" name="Google Shape;100;p15"/>
          <p:cNvGrpSpPr/>
          <p:nvPr/>
        </p:nvGrpSpPr>
        <p:grpSpPr>
          <a:xfrm rot="-5400000">
            <a:off x="4468225" y="3730400"/>
            <a:ext cx="234975" cy="256200"/>
            <a:chOff x="4830750" y="3445738"/>
            <a:chExt cx="234975" cy="256200"/>
          </a:xfrm>
        </p:grpSpPr>
        <p:sp>
          <p:nvSpPr>
            <p:cNvPr id="101" name="Google Shape;101;p15"/>
            <p:cNvSpPr/>
            <p:nvPr/>
          </p:nvSpPr>
          <p:spPr>
            <a:xfrm>
              <a:off x="4830750" y="3479900"/>
              <a:ext cx="176400" cy="1815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2" name="Google Shape;102;p15"/>
            <p:cNvPicPr preferRelativeResize="0"/>
            <p:nvPr/>
          </p:nvPicPr>
          <p:blipFill rotWithShape="1">
            <a:blip r:embed="rId3" cstate="screen">
              <a:alphaModFix/>
              <a:extLst>
                <a:ext uri="{28A0092B-C50C-407E-A947-70E740481C1C}">
                  <a14:useLocalDpi xmlns:a14="http://schemas.microsoft.com/office/drawing/2010/main"/>
                </a:ext>
              </a:extLst>
            </a:blip>
            <a:srcRect l="45506" t="37490" r="43139" b="38422"/>
            <a:stretch/>
          </p:blipFill>
          <p:spPr>
            <a:xfrm>
              <a:off x="4841325" y="3445738"/>
              <a:ext cx="224400" cy="256200"/>
            </a:xfrm>
            <a:prstGeom prst="ellipse">
              <a:avLst/>
            </a:prstGeom>
            <a:noFill/>
            <a:ln>
              <a:noFill/>
            </a:ln>
          </p:spPr>
        </p:pic>
      </p:grpSp>
      <p:grpSp>
        <p:nvGrpSpPr>
          <p:cNvPr id="103" name="Google Shape;103;p15"/>
          <p:cNvGrpSpPr/>
          <p:nvPr/>
        </p:nvGrpSpPr>
        <p:grpSpPr>
          <a:xfrm rot="10800000">
            <a:off x="4473188" y="3736288"/>
            <a:ext cx="234975" cy="256200"/>
            <a:chOff x="4830750" y="3445738"/>
            <a:chExt cx="234975" cy="256200"/>
          </a:xfrm>
        </p:grpSpPr>
        <p:sp>
          <p:nvSpPr>
            <p:cNvPr id="104" name="Google Shape;104;p15"/>
            <p:cNvSpPr/>
            <p:nvPr/>
          </p:nvSpPr>
          <p:spPr>
            <a:xfrm>
              <a:off x="4830750" y="3479900"/>
              <a:ext cx="176400" cy="1815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5" name="Google Shape;105;p15"/>
            <p:cNvPicPr preferRelativeResize="0"/>
            <p:nvPr/>
          </p:nvPicPr>
          <p:blipFill rotWithShape="1">
            <a:blip r:embed="rId3" cstate="screen">
              <a:alphaModFix/>
              <a:extLst>
                <a:ext uri="{28A0092B-C50C-407E-A947-70E740481C1C}">
                  <a14:useLocalDpi xmlns:a14="http://schemas.microsoft.com/office/drawing/2010/main"/>
                </a:ext>
              </a:extLst>
            </a:blip>
            <a:srcRect l="45506" t="37490" r="43139" b="38422"/>
            <a:stretch/>
          </p:blipFill>
          <p:spPr>
            <a:xfrm>
              <a:off x="4841325" y="3445738"/>
              <a:ext cx="224400" cy="256200"/>
            </a:xfrm>
            <a:prstGeom prst="ellipse">
              <a:avLst/>
            </a:prstGeom>
            <a:noFill/>
            <a:ln>
              <a:noFill/>
            </a:ln>
          </p:spPr>
        </p:pic>
      </p:grpSp>
      <p:pic>
        <p:nvPicPr>
          <p:cNvPr id="106" name="Google Shape;106;p15"/>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2859125" y="1557274"/>
            <a:ext cx="3415456" cy="1835723"/>
          </a:xfrm>
          <a:prstGeom prst="rect">
            <a:avLst/>
          </a:prstGeom>
          <a:noFill/>
          <a:ln>
            <a:noFill/>
          </a:ln>
        </p:spPr>
      </p:pic>
      <p:pic>
        <p:nvPicPr>
          <p:cNvPr id="107" name="Google Shape;107;p15"/>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2859117" y="1557270"/>
            <a:ext cx="3415456" cy="1835724"/>
          </a:xfrm>
          <a:prstGeom prst="rect">
            <a:avLst/>
          </a:prstGeom>
          <a:noFill/>
          <a:ln>
            <a:noFill/>
          </a:ln>
        </p:spPr>
      </p:pic>
      <p:pic>
        <p:nvPicPr>
          <p:cNvPr id="108" name="Google Shape;108;p15"/>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2859128" y="1557282"/>
            <a:ext cx="3415456" cy="1835724"/>
          </a:xfrm>
          <a:prstGeom prst="rect">
            <a:avLst/>
          </a:prstGeom>
          <a:noFill/>
          <a:ln>
            <a:noFill/>
          </a:ln>
        </p:spPr>
      </p:pic>
      <p:pic>
        <p:nvPicPr>
          <p:cNvPr id="109" name="Google Shape;109;p15"/>
          <p:cNvPicPr preferRelativeResize="0"/>
          <p:nvPr/>
        </p:nvPicPr>
        <p:blipFill>
          <a:blip r:embed="rId7" cstate="screen">
            <a:alphaModFix/>
            <a:extLst>
              <a:ext uri="{28A0092B-C50C-407E-A947-70E740481C1C}">
                <a14:useLocalDpi xmlns:a14="http://schemas.microsoft.com/office/drawing/2010/main"/>
              </a:ext>
            </a:extLst>
          </a:blip>
          <a:stretch>
            <a:fillRect/>
          </a:stretch>
        </p:blipFill>
        <p:spPr>
          <a:xfrm>
            <a:off x="2859129" y="1557283"/>
            <a:ext cx="3415456" cy="1835724"/>
          </a:xfrm>
          <a:prstGeom prst="rect">
            <a:avLst/>
          </a:prstGeom>
          <a:noFill/>
          <a:ln>
            <a:noFill/>
          </a:ln>
        </p:spPr>
      </p:pic>
      <p:pic>
        <p:nvPicPr>
          <p:cNvPr id="110" name="Google Shape;110;p15"/>
          <p:cNvPicPr preferRelativeResize="0"/>
          <p:nvPr/>
        </p:nvPicPr>
        <p:blipFill>
          <a:blip r:embed="rId8" cstate="screen">
            <a:alphaModFix/>
            <a:extLst>
              <a:ext uri="{28A0092B-C50C-407E-A947-70E740481C1C}">
                <a14:useLocalDpi xmlns:a14="http://schemas.microsoft.com/office/drawing/2010/main"/>
              </a:ext>
            </a:extLst>
          </a:blip>
          <a:stretch>
            <a:fillRect/>
          </a:stretch>
        </p:blipFill>
        <p:spPr>
          <a:xfrm>
            <a:off x="2859127" y="1557267"/>
            <a:ext cx="3415456" cy="1835724"/>
          </a:xfrm>
          <a:prstGeom prst="rect">
            <a:avLst/>
          </a:prstGeom>
          <a:noFill/>
          <a:ln>
            <a:noFill/>
          </a:ln>
        </p:spPr>
      </p:pic>
      <p:pic>
        <p:nvPicPr>
          <p:cNvPr id="111" name="Google Shape;111;p15"/>
          <p:cNvPicPr preferRelativeResize="0"/>
          <p:nvPr/>
        </p:nvPicPr>
        <p:blipFill>
          <a:blip r:embed="rId9" cstate="screen">
            <a:alphaModFix/>
            <a:extLst>
              <a:ext uri="{28A0092B-C50C-407E-A947-70E740481C1C}">
                <a14:useLocalDpi xmlns:a14="http://schemas.microsoft.com/office/drawing/2010/main"/>
              </a:ext>
            </a:extLst>
          </a:blip>
          <a:stretch>
            <a:fillRect/>
          </a:stretch>
        </p:blipFill>
        <p:spPr>
          <a:xfrm>
            <a:off x="2859118" y="1557282"/>
            <a:ext cx="3415456" cy="1835724"/>
          </a:xfrm>
          <a:prstGeom prst="rect">
            <a:avLst/>
          </a:prstGeom>
          <a:noFill/>
          <a:ln>
            <a:noFill/>
          </a:ln>
        </p:spPr>
      </p:pic>
      <p:pic>
        <p:nvPicPr>
          <p:cNvPr id="112" name="Google Shape;112;p15"/>
          <p:cNvPicPr preferRelativeResize="0"/>
          <p:nvPr/>
        </p:nvPicPr>
        <p:blipFill>
          <a:blip r:embed="rId10" cstate="screen">
            <a:alphaModFix/>
            <a:extLst>
              <a:ext uri="{28A0092B-C50C-407E-A947-70E740481C1C}">
                <a14:useLocalDpi xmlns:a14="http://schemas.microsoft.com/office/drawing/2010/main"/>
              </a:ext>
            </a:extLst>
          </a:blip>
          <a:stretch>
            <a:fillRect/>
          </a:stretch>
        </p:blipFill>
        <p:spPr>
          <a:xfrm>
            <a:off x="2859125" y="1557275"/>
            <a:ext cx="3415456" cy="1835724"/>
          </a:xfrm>
          <a:prstGeom prst="rect">
            <a:avLst/>
          </a:prstGeom>
          <a:noFill/>
          <a:ln>
            <a:noFill/>
          </a:ln>
        </p:spPr>
      </p:pic>
      <p:grpSp>
        <p:nvGrpSpPr>
          <p:cNvPr id="113" name="Google Shape;113;p15"/>
          <p:cNvGrpSpPr/>
          <p:nvPr/>
        </p:nvGrpSpPr>
        <p:grpSpPr>
          <a:xfrm>
            <a:off x="-5150" y="4658250"/>
            <a:ext cx="9144000" cy="511800"/>
            <a:chOff x="-5150" y="4658250"/>
            <a:chExt cx="9144000" cy="511800"/>
          </a:xfrm>
        </p:grpSpPr>
        <p:sp>
          <p:nvSpPr>
            <p:cNvPr id="114" name="Google Shape;114;p15"/>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5" name="Google Shape;115;p15"/>
            <p:cNvPicPr preferRelativeResize="0"/>
            <p:nvPr/>
          </p:nvPicPr>
          <p:blipFill>
            <a:blip r:embed="rId11"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116" name="Google Shape;116;p15"/>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117" name="Google Shape;117;p15"/>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118" name="Google Shape;118;p15"/>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Monte Carlo simulations</a:t>
            </a:r>
            <a:endParaRPr b="1">
              <a:solidFill>
                <a:schemeClr val="accent5"/>
              </a:solidFill>
              <a:latin typeface="Helvetica Neue"/>
              <a:ea typeface="Helvetica Neue"/>
              <a:cs typeface="Helvetica Neue"/>
              <a:sym typeface="Helvetica Neue"/>
            </a:endParaRPr>
          </a:p>
        </p:txBody>
      </p:sp>
      <p:sp>
        <p:nvSpPr>
          <p:cNvPr id="119" name="Google Shape;119;p15"/>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3</a:t>
            </a:fld>
            <a:endParaRPr>
              <a:solidFill>
                <a:srgbClr val="FFFFFF"/>
              </a:solidFill>
              <a:latin typeface="Helvetica Neue Light"/>
              <a:ea typeface="Helvetica Neue Light"/>
              <a:cs typeface="Helvetica Neue Light"/>
              <a:sym typeface="Helvetica Neue Light"/>
            </a:endParaRPr>
          </a:p>
        </p:txBody>
      </p:sp>
      <p:grpSp>
        <p:nvGrpSpPr>
          <p:cNvPr id="120" name="Google Shape;120;p15"/>
          <p:cNvGrpSpPr/>
          <p:nvPr/>
        </p:nvGrpSpPr>
        <p:grpSpPr>
          <a:xfrm>
            <a:off x="4021802" y="1375657"/>
            <a:ext cx="346585" cy="1224695"/>
            <a:chOff x="4973101" y="376909"/>
            <a:chExt cx="346585" cy="1116201"/>
          </a:xfrm>
        </p:grpSpPr>
        <p:grpSp>
          <p:nvGrpSpPr>
            <p:cNvPr id="121" name="Google Shape;121;p15"/>
            <p:cNvGrpSpPr/>
            <p:nvPr/>
          </p:nvGrpSpPr>
          <p:grpSpPr>
            <a:xfrm rot="506475">
              <a:off x="4997139" y="1123569"/>
              <a:ext cx="298510" cy="349524"/>
              <a:chOff x="4953450" y="1034638"/>
              <a:chExt cx="298500" cy="349513"/>
            </a:xfrm>
          </p:grpSpPr>
          <p:sp>
            <p:nvSpPr>
              <p:cNvPr id="122" name="Google Shape;122;p15"/>
              <p:cNvSpPr/>
              <p:nvPr/>
            </p:nvSpPr>
            <p:spPr>
              <a:xfrm>
                <a:off x="5116350" y="1248550"/>
                <a:ext cx="135600" cy="135600"/>
              </a:xfrm>
              <a:prstGeom prst="flowChartDelay">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5"/>
              <p:cNvSpPr/>
              <p:nvPr/>
            </p:nvSpPr>
            <p:spPr>
              <a:xfrm rot="10800000">
                <a:off x="4953450" y="1034638"/>
                <a:ext cx="162900" cy="349500"/>
              </a:xfrm>
              <a:prstGeom prst="round1Rect">
                <a:avLst>
                  <a:gd name="adj" fmla="val 50000"/>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 name="Google Shape;124;p15"/>
              <p:cNvGrpSpPr/>
              <p:nvPr/>
            </p:nvGrpSpPr>
            <p:grpSpPr>
              <a:xfrm>
                <a:off x="4977500" y="1069788"/>
                <a:ext cx="114800" cy="122113"/>
                <a:chOff x="5469225" y="755388"/>
                <a:chExt cx="114800" cy="122113"/>
              </a:xfrm>
            </p:grpSpPr>
            <p:cxnSp>
              <p:nvCxnSpPr>
                <p:cNvPr id="125" name="Google Shape;125;p15"/>
                <p:cNvCxnSpPr/>
                <p:nvPr/>
              </p:nvCxnSpPr>
              <p:spPr>
                <a:xfrm>
                  <a:off x="5469225" y="755388"/>
                  <a:ext cx="0" cy="122100"/>
                </a:xfrm>
                <a:prstGeom prst="straightConnector1">
                  <a:avLst/>
                </a:prstGeom>
                <a:noFill/>
                <a:ln w="9525" cap="flat" cmpd="sng">
                  <a:solidFill>
                    <a:srgbClr val="A4C2F4"/>
                  </a:solidFill>
                  <a:prstDash val="solid"/>
                  <a:round/>
                  <a:headEnd type="none" w="med" len="med"/>
                  <a:tailEnd type="none" w="med" len="med"/>
                </a:ln>
              </p:spPr>
            </p:cxnSp>
            <p:cxnSp>
              <p:nvCxnSpPr>
                <p:cNvPr id="126" name="Google Shape;126;p15"/>
                <p:cNvCxnSpPr/>
                <p:nvPr/>
              </p:nvCxnSpPr>
              <p:spPr>
                <a:xfrm>
                  <a:off x="5526625" y="755400"/>
                  <a:ext cx="0" cy="122100"/>
                </a:xfrm>
                <a:prstGeom prst="straightConnector1">
                  <a:avLst/>
                </a:prstGeom>
                <a:noFill/>
                <a:ln w="9525" cap="flat" cmpd="sng">
                  <a:solidFill>
                    <a:srgbClr val="A4C2F4"/>
                  </a:solidFill>
                  <a:prstDash val="solid"/>
                  <a:round/>
                  <a:headEnd type="none" w="med" len="med"/>
                  <a:tailEnd type="none" w="med" len="med"/>
                </a:ln>
              </p:spPr>
            </p:cxnSp>
            <p:cxnSp>
              <p:nvCxnSpPr>
                <p:cNvPr id="127" name="Google Shape;127;p15"/>
                <p:cNvCxnSpPr/>
                <p:nvPr/>
              </p:nvCxnSpPr>
              <p:spPr>
                <a:xfrm>
                  <a:off x="5584025" y="755388"/>
                  <a:ext cx="0" cy="122100"/>
                </a:xfrm>
                <a:prstGeom prst="straightConnector1">
                  <a:avLst/>
                </a:prstGeom>
                <a:noFill/>
                <a:ln w="9525" cap="flat" cmpd="sng">
                  <a:solidFill>
                    <a:srgbClr val="A4C2F4"/>
                  </a:solidFill>
                  <a:prstDash val="solid"/>
                  <a:round/>
                  <a:headEnd type="none" w="med" len="med"/>
                  <a:tailEnd type="none" w="med" len="med"/>
                </a:ln>
              </p:spPr>
            </p:cxnSp>
          </p:grpSp>
        </p:grpSp>
        <p:cxnSp>
          <p:nvCxnSpPr>
            <p:cNvPr id="128" name="Google Shape;128;p15"/>
            <p:cNvCxnSpPr>
              <a:stCxn id="123" idx="2"/>
            </p:cNvCxnSpPr>
            <p:nvPr/>
          </p:nvCxnSpPr>
          <p:spPr>
            <a:xfrm rot="10800000" flipH="1">
              <a:off x="5104980" y="376909"/>
              <a:ext cx="10500" cy="738600"/>
            </a:xfrm>
            <a:prstGeom prst="straightConnector1">
              <a:avLst/>
            </a:prstGeom>
            <a:noFill/>
            <a:ln w="19050" cap="flat" cmpd="sng">
              <a:solidFill>
                <a:schemeClr val="accent5"/>
              </a:solidFill>
              <a:prstDash val="solid"/>
              <a:round/>
              <a:headEnd type="none" w="med" len="med"/>
              <a:tailEnd type="none" w="med" len="med"/>
            </a:ln>
          </p:spPr>
        </p:cxnSp>
      </p:grpSp>
      <p:sp>
        <p:nvSpPr>
          <p:cNvPr id="129" name="Google Shape;129;p15"/>
          <p:cNvSpPr txBox="1"/>
          <p:nvPr/>
        </p:nvSpPr>
        <p:spPr>
          <a:xfrm>
            <a:off x="3641650" y="3661413"/>
            <a:ext cx="18504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a:latin typeface="Helvetica Neue"/>
                <a:ea typeface="Helvetica Neue"/>
                <a:cs typeface="Helvetica Neue"/>
                <a:sym typeface="Helvetica Neue"/>
              </a:rPr>
              <a:t>N = 2</a:t>
            </a:r>
            <a:endParaRPr>
              <a:latin typeface="Helvetica Neue"/>
              <a:ea typeface="Helvetica Neue"/>
              <a:cs typeface="Helvetica Neue"/>
              <a:sym typeface="Helvetica Neue"/>
            </a:endParaRPr>
          </a:p>
        </p:txBody>
      </p:sp>
      <p:sp>
        <p:nvSpPr>
          <p:cNvPr id="130" name="Google Shape;130;p15"/>
          <p:cNvSpPr txBox="1"/>
          <p:nvPr/>
        </p:nvSpPr>
        <p:spPr>
          <a:xfrm>
            <a:off x="3692525" y="3661700"/>
            <a:ext cx="18504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a:latin typeface="Helvetica Neue"/>
                <a:ea typeface="Helvetica Neue"/>
                <a:cs typeface="Helvetica Neue"/>
                <a:sym typeface="Helvetica Neue"/>
              </a:rPr>
              <a:t>N = 20</a:t>
            </a:r>
            <a:endParaRPr>
              <a:latin typeface="Helvetica Neue"/>
              <a:ea typeface="Helvetica Neue"/>
              <a:cs typeface="Helvetica Neue"/>
              <a:sym typeface="Helvetica Neue"/>
            </a:endParaRPr>
          </a:p>
        </p:txBody>
      </p:sp>
      <p:sp>
        <p:nvSpPr>
          <p:cNvPr id="131" name="Google Shape;131;p15"/>
          <p:cNvSpPr/>
          <p:nvPr/>
        </p:nvSpPr>
        <p:spPr>
          <a:xfrm>
            <a:off x="780600" y="1150175"/>
            <a:ext cx="1977600" cy="5118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DETERMINE DOMAIN + </a:t>
            </a:r>
            <a:endParaRPr sz="1000">
              <a:solidFill>
                <a:srgbClr val="FFFFFF"/>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STATISTICAL PROPERTIES OF INPUTS</a:t>
            </a:r>
            <a:endParaRPr sz="1000">
              <a:latin typeface="Helvetica Neue Light"/>
              <a:ea typeface="Helvetica Neue Light"/>
              <a:cs typeface="Helvetica Neue Light"/>
              <a:sym typeface="Helvetica Neue Light"/>
            </a:endParaRPr>
          </a:p>
        </p:txBody>
      </p:sp>
      <p:sp>
        <p:nvSpPr>
          <p:cNvPr id="132" name="Google Shape;132;p15"/>
          <p:cNvSpPr/>
          <p:nvPr/>
        </p:nvSpPr>
        <p:spPr>
          <a:xfrm>
            <a:off x="780600" y="1967550"/>
            <a:ext cx="1977600" cy="5118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GENERATE RANDOM SET </a:t>
            </a:r>
            <a:endParaRPr sz="1000">
              <a:solidFill>
                <a:srgbClr val="FFFFFF"/>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OF INPUTS</a:t>
            </a:r>
            <a:endParaRPr sz="1000">
              <a:latin typeface="Helvetica Neue Light"/>
              <a:ea typeface="Helvetica Neue Light"/>
              <a:cs typeface="Helvetica Neue Light"/>
              <a:sym typeface="Helvetica Neue Light"/>
            </a:endParaRPr>
          </a:p>
        </p:txBody>
      </p:sp>
      <p:sp>
        <p:nvSpPr>
          <p:cNvPr id="133" name="Google Shape;133;p15"/>
          <p:cNvSpPr/>
          <p:nvPr/>
        </p:nvSpPr>
        <p:spPr>
          <a:xfrm>
            <a:off x="780600" y="2784925"/>
            <a:ext cx="1977600" cy="5118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PERFORM DETERMINISTIC</a:t>
            </a:r>
            <a:endParaRPr sz="1000">
              <a:solidFill>
                <a:srgbClr val="FFFFFF"/>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CALCULATION WITH SET</a:t>
            </a:r>
            <a:endParaRPr sz="1000">
              <a:solidFill>
                <a:srgbClr val="FFFFFF"/>
              </a:solidFill>
              <a:latin typeface="Helvetica Neue Light"/>
              <a:ea typeface="Helvetica Neue Light"/>
              <a:cs typeface="Helvetica Neue Light"/>
              <a:sym typeface="Helvetica Neue Light"/>
            </a:endParaRPr>
          </a:p>
        </p:txBody>
      </p:sp>
      <p:sp>
        <p:nvSpPr>
          <p:cNvPr id="134" name="Google Shape;134;p15"/>
          <p:cNvSpPr/>
          <p:nvPr/>
        </p:nvSpPr>
        <p:spPr>
          <a:xfrm>
            <a:off x="780600" y="3602300"/>
            <a:ext cx="1977600" cy="5118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ANALYZE RESULTS STATISTICALLY</a:t>
            </a:r>
            <a:endParaRPr sz="1000">
              <a:solidFill>
                <a:srgbClr val="FFFFFF"/>
              </a:solidFill>
              <a:latin typeface="Helvetica Neue Light"/>
              <a:ea typeface="Helvetica Neue Light"/>
              <a:cs typeface="Helvetica Neue Light"/>
              <a:sym typeface="Helvetica Neue Light"/>
            </a:endParaRPr>
          </a:p>
        </p:txBody>
      </p:sp>
      <p:sp>
        <p:nvSpPr>
          <p:cNvPr id="135" name="Google Shape;135;p15"/>
          <p:cNvSpPr/>
          <p:nvPr/>
        </p:nvSpPr>
        <p:spPr>
          <a:xfrm>
            <a:off x="1681200" y="1719813"/>
            <a:ext cx="176400" cy="189900"/>
          </a:xfrm>
          <a:prstGeom prst="downArrow">
            <a:avLst>
              <a:gd name="adj1" fmla="val 50000"/>
              <a:gd name="adj2"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5"/>
          <p:cNvSpPr/>
          <p:nvPr/>
        </p:nvSpPr>
        <p:spPr>
          <a:xfrm>
            <a:off x="1681200" y="2537175"/>
            <a:ext cx="176400" cy="189900"/>
          </a:xfrm>
          <a:prstGeom prst="downArrow">
            <a:avLst>
              <a:gd name="adj1" fmla="val 50000"/>
              <a:gd name="adj2"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5"/>
          <p:cNvSpPr/>
          <p:nvPr/>
        </p:nvSpPr>
        <p:spPr>
          <a:xfrm>
            <a:off x="1681200" y="3354550"/>
            <a:ext cx="176400" cy="189900"/>
          </a:xfrm>
          <a:prstGeom prst="downArrow">
            <a:avLst>
              <a:gd name="adj1" fmla="val 50000"/>
              <a:gd name="adj2"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5"/>
          <p:cNvSpPr txBox="1"/>
          <p:nvPr/>
        </p:nvSpPr>
        <p:spPr>
          <a:xfrm>
            <a:off x="6048575" y="1130425"/>
            <a:ext cx="2654400" cy="5118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Earth’s surface</a:t>
            </a:r>
            <a:endParaRPr sz="1200">
              <a:solidFill>
                <a:schemeClr val="dk2"/>
              </a:solidFill>
              <a:latin typeface="Helvetica Neue Light"/>
              <a:ea typeface="Helvetica Neue Light"/>
              <a:cs typeface="Helvetica Neue Light"/>
              <a:sym typeface="Helvetica Neue Light"/>
            </a:endParaRPr>
          </a:p>
          <a:p>
            <a:pPr marL="457200" lvl="0" indent="-298450" algn="l" rtl="0">
              <a:spcBef>
                <a:spcPts val="0"/>
              </a:spcBef>
              <a:spcAft>
                <a:spcPts val="0"/>
              </a:spcAft>
              <a:buClr>
                <a:schemeClr val="dk2"/>
              </a:buClr>
              <a:buSzPts val="1100"/>
              <a:buFont typeface="Helvetica Neue Light"/>
              <a:buChar char="●"/>
            </a:pPr>
            <a:r>
              <a:rPr lang="nl" sz="1200">
                <a:solidFill>
                  <a:schemeClr val="dk2"/>
                </a:solidFill>
                <a:latin typeface="Helvetica Neue Light"/>
                <a:ea typeface="Helvetica Neue Light"/>
                <a:cs typeface="Helvetica Neue Light"/>
                <a:sym typeface="Helvetica Neue Light"/>
              </a:rPr>
              <a:t>p</a:t>
            </a:r>
            <a:r>
              <a:rPr lang="nl" sz="1200" baseline="-25000">
                <a:solidFill>
                  <a:schemeClr val="dk2"/>
                </a:solidFill>
                <a:latin typeface="Helvetica Neue Light"/>
                <a:ea typeface="Helvetica Neue Light"/>
                <a:cs typeface="Helvetica Neue Light"/>
                <a:sym typeface="Helvetica Neue Light"/>
              </a:rPr>
              <a:t>water</a:t>
            </a:r>
            <a:r>
              <a:rPr lang="nl" sz="1200">
                <a:solidFill>
                  <a:schemeClr val="dk2"/>
                </a:solidFill>
                <a:latin typeface="Helvetica Neue Light"/>
                <a:ea typeface="Helvetica Neue Light"/>
                <a:cs typeface="Helvetica Neue Light"/>
                <a:sym typeface="Helvetica Neue Light"/>
              </a:rPr>
              <a:t> + p</a:t>
            </a:r>
            <a:r>
              <a:rPr lang="nl" sz="1200" baseline="-25000">
                <a:solidFill>
                  <a:schemeClr val="dk2"/>
                </a:solidFill>
                <a:latin typeface="Helvetica Neue Light"/>
                <a:ea typeface="Helvetica Neue Light"/>
                <a:cs typeface="Helvetica Neue Light"/>
                <a:sym typeface="Helvetica Neue Light"/>
              </a:rPr>
              <a:t>land  </a:t>
            </a:r>
            <a:r>
              <a:rPr lang="nl" sz="1200">
                <a:solidFill>
                  <a:schemeClr val="dk2"/>
                </a:solidFill>
                <a:latin typeface="Helvetica Neue Light"/>
                <a:ea typeface="Helvetica Neue Light"/>
                <a:cs typeface="Helvetica Neue Light"/>
                <a:sym typeface="Helvetica Neue Light"/>
              </a:rPr>
              <a:t>= 1</a:t>
            </a:r>
            <a:r>
              <a:rPr lang="nl" sz="1100">
                <a:solidFill>
                  <a:schemeClr val="dk2"/>
                </a:solidFill>
                <a:latin typeface="Helvetica Neue Light"/>
                <a:ea typeface="Helvetica Neue Light"/>
                <a:cs typeface="Helvetica Neue Light"/>
                <a:sym typeface="Helvetica Neue Light"/>
              </a:rPr>
              <a:t> </a:t>
            </a:r>
            <a:endParaRPr sz="1100">
              <a:solidFill>
                <a:schemeClr val="dk2"/>
              </a:solidFill>
              <a:latin typeface="Helvetica Neue Light"/>
              <a:ea typeface="Helvetica Neue Light"/>
              <a:cs typeface="Helvetica Neue Light"/>
              <a:sym typeface="Helvetica Neue Light"/>
            </a:endParaRPr>
          </a:p>
        </p:txBody>
      </p:sp>
      <p:sp>
        <p:nvSpPr>
          <p:cNvPr id="139" name="Google Shape;139;p15"/>
          <p:cNvSpPr txBox="1"/>
          <p:nvPr/>
        </p:nvSpPr>
        <p:spPr>
          <a:xfrm>
            <a:off x="6048575" y="1939300"/>
            <a:ext cx="2654400" cy="5118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Uniform sampling of Earth’s surface</a:t>
            </a:r>
            <a:endParaRPr sz="1200">
              <a:solidFill>
                <a:schemeClr val="dk2"/>
              </a:solidFill>
              <a:latin typeface="Helvetica Neue Light"/>
              <a:ea typeface="Helvetica Neue Light"/>
              <a:cs typeface="Helvetica Neue Light"/>
              <a:sym typeface="Helvetica Neue Light"/>
            </a:endParaRPr>
          </a:p>
        </p:txBody>
      </p:sp>
      <p:sp>
        <p:nvSpPr>
          <p:cNvPr id="140" name="Google Shape;140;p15"/>
          <p:cNvSpPr txBox="1"/>
          <p:nvPr/>
        </p:nvSpPr>
        <p:spPr>
          <a:xfrm>
            <a:off x="6048575" y="2748163"/>
            <a:ext cx="2654400" cy="5118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Repeat experiment to gather sufficient statistics</a:t>
            </a:r>
            <a:endParaRPr sz="1200">
              <a:solidFill>
                <a:schemeClr val="dk2"/>
              </a:solidFill>
              <a:latin typeface="Helvetica Neue Light"/>
              <a:ea typeface="Helvetica Neue Light"/>
              <a:cs typeface="Helvetica Neue Light"/>
              <a:sym typeface="Helvetica Neue Light"/>
            </a:endParaRPr>
          </a:p>
        </p:txBody>
      </p:sp>
      <p:sp>
        <p:nvSpPr>
          <p:cNvPr id="141" name="Google Shape;141;p15"/>
          <p:cNvSpPr txBox="1"/>
          <p:nvPr/>
        </p:nvSpPr>
        <p:spPr>
          <a:xfrm>
            <a:off x="6048575" y="3444725"/>
            <a:ext cx="2864400" cy="7875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Aggregate result, </a:t>
            </a:r>
            <a:endParaRPr sz="1200">
              <a:solidFill>
                <a:schemeClr val="dk2"/>
              </a:solidFill>
              <a:latin typeface="Helvetica Neue Light"/>
              <a:ea typeface="Helvetica Neue Light"/>
              <a:cs typeface="Helvetica Neue Light"/>
              <a:sym typeface="Helvetica Neue Light"/>
            </a:endParaRPr>
          </a:p>
          <a:p>
            <a:pPr marL="457200" lvl="0" indent="0" algn="l" rtl="0">
              <a:spcBef>
                <a:spcPts val="0"/>
              </a:spcBef>
              <a:spcAft>
                <a:spcPts val="0"/>
              </a:spcAft>
              <a:buNone/>
            </a:pPr>
            <a:r>
              <a:rPr lang="nl" sz="1200">
                <a:solidFill>
                  <a:schemeClr val="dk2"/>
                </a:solidFill>
                <a:latin typeface="Helvetica Neue Light"/>
                <a:ea typeface="Helvetica Neue Light"/>
                <a:cs typeface="Helvetica Neue Light"/>
                <a:sym typeface="Helvetica Neue Light"/>
              </a:rPr>
              <a:t>calculate ratio N</a:t>
            </a:r>
            <a:r>
              <a:rPr lang="nl" sz="1200" baseline="-25000">
                <a:solidFill>
                  <a:schemeClr val="dk2"/>
                </a:solidFill>
                <a:latin typeface="Helvetica Neue Light"/>
                <a:ea typeface="Helvetica Neue Light"/>
                <a:cs typeface="Helvetica Neue Light"/>
                <a:sym typeface="Helvetica Neue Light"/>
              </a:rPr>
              <a:t>water</a:t>
            </a:r>
            <a:r>
              <a:rPr lang="nl" sz="1200">
                <a:solidFill>
                  <a:schemeClr val="dk2"/>
                </a:solidFill>
                <a:latin typeface="Helvetica Neue Light"/>
                <a:ea typeface="Helvetica Neue Light"/>
                <a:cs typeface="Helvetica Neue Light"/>
                <a:sym typeface="Helvetica Neue Light"/>
              </a:rPr>
              <a:t>/(N</a:t>
            </a:r>
            <a:r>
              <a:rPr lang="nl" sz="1200" baseline="-25000">
                <a:solidFill>
                  <a:schemeClr val="dk2"/>
                </a:solidFill>
                <a:latin typeface="Helvetica Neue Light"/>
                <a:ea typeface="Helvetica Neue Light"/>
                <a:cs typeface="Helvetica Neue Light"/>
                <a:sym typeface="Helvetica Neue Light"/>
              </a:rPr>
              <a:t>land</a:t>
            </a:r>
            <a:r>
              <a:rPr lang="nl" sz="1200">
                <a:solidFill>
                  <a:schemeClr val="dk2"/>
                </a:solidFill>
                <a:latin typeface="Helvetica Neue Light"/>
                <a:ea typeface="Helvetica Neue Light"/>
                <a:cs typeface="Helvetica Neue Light"/>
                <a:sym typeface="Helvetica Neue Light"/>
              </a:rPr>
              <a:t> + N</a:t>
            </a:r>
            <a:r>
              <a:rPr lang="nl" sz="1200" baseline="-25000">
                <a:solidFill>
                  <a:schemeClr val="dk2"/>
                </a:solidFill>
                <a:latin typeface="Helvetica Neue Light"/>
                <a:ea typeface="Helvetica Neue Light"/>
                <a:cs typeface="Helvetica Neue Light"/>
                <a:sym typeface="Helvetica Neue Light"/>
              </a:rPr>
              <a:t>water</a:t>
            </a:r>
            <a:r>
              <a:rPr lang="nl" sz="1200">
                <a:solidFill>
                  <a:schemeClr val="dk2"/>
                </a:solidFill>
                <a:latin typeface="Helvetica Neue Light"/>
                <a:ea typeface="Helvetica Neue Light"/>
                <a:cs typeface="Helvetica Neue Light"/>
                <a:sym typeface="Helvetica Neue Light"/>
              </a:rPr>
              <a:t>)</a:t>
            </a:r>
            <a:endParaRPr sz="1200">
              <a:solidFill>
                <a:schemeClr val="dk2"/>
              </a:solidFill>
              <a:latin typeface="Helvetica Neue Light"/>
              <a:ea typeface="Helvetica Neue Light"/>
              <a:cs typeface="Helvetica Neue Light"/>
              <a:sym typeface="Helvetica Neue Light"/>
            </a:endParaRPr>
          </a:p>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Error drops as 〜 1/√N</a:t>
            </a:r>
            <a:endParaRPr sz="1200">
              <a:solidFill>
                <a:schemeClr val="dk2"/>
              </a:solidFill>
              <a:latin typeface="Helvetica Neue Light"/>
              <a:ea typeface="Helvetica Neue Light"/>
              <a:cs typeface="Helvetica Neue Light"/>
              <a:sym typeface="Helvetica Neue Light"/>
            </a:endParaRPr>
          </a:p>
        </p:txBody>
      </p:sp>
      <p:pic>
        <p:nvPicPr>
          <p:cNvPr id="142" name="Google Shape;142;p15"/>
          <p:cNvPicPr preferRelativeResize="0"/>
          <p:nvPr/>
        </p:nvPicPr>
        <p:blipFill>
          <a:blip r:embed="rId12" cstate="screen">
            <a:alphaModFix/>
            <a:extLst>
              <a:ext uri="{28A0092B-C50C-407E-A947-70E740481C1C}">
                <a14:useLocalDpi xmlns:a14="http://schemas.microsoft.com/office/drawing/2010/main"/>
              </a:ext>
            </a:extLst>
          </a:blip>
          <a:stretch>
            <a:fillRect/>
          </a:stretch>
        </p:blipFill>
        <p:spPr>
          <a:xfrm>
            <a:off x="2859113" y="1557272"/>
            <a:ext cx="3415456" cy="1835724"/>
          </a:xfrm>
          <a:prstGeom prst="rect">
            <a:avLst/>
          </a:prstGeom>
          <a:noFill/>
          <a:ln>
            <a:noFill/>
          </a:ln>
        </p:spPr>
      </p:pic>
      <p:pic>
        <p:nvPicPr>
          <p:cNvPr id="143" name="Google Shape;143;p15"/>
          <p:cNvPicPr preferRelativeResize="0"/>
          <p:nvPr/>
        </p:nvPicPr>
        <p:blipFill rotWithShape="1">
          <a:blip r:embed="rId13" cstate="screen">
            <a:alphaModFix/>
            <a:extLst>
              <a:ext uri="{28A0092B-C50C-407E-A947-70E740481C1C}">
                <a14:useLocalDpi xmlns:a14="http://schemas.microsoft.com/office/drawing/2010/main"/>
              </a:ext>
            </a:extLst>
          </a:blip>
          <a:srcRect b="28212"/>
          <a:stretch/>
        </p:blipFill>
        <p:spPr>
          <a:xfrm rot="-1035106">
            <a:off x="1273310" y="-354924"/>
            <a:ext cx="5591735" cy="2157455"/>
          </a:xfrm>
          <a:prstGeom prst="rect">
            <a:avLst/>
          </a:prstGeom>
          <a:noFill/>
          <a:ln>
            <a:noFill/>
          </a:ln>
        </p:spPr>
      </p:pic>
      <p:grpSp>
        <p:nvGrpSpPr>
          <p:cNvPr id="144" name="Google Shape;144;p15"/>
          <p:cNvGrpSpPr/>
          <p:nvPr/>
        </p:nvGrpSpPr>
        <p:grpSpPr>
          <a:xfrm rot="5400000">
            <a:off x="4477538" y="3730400"/>
            <a:ext cx="234975" cy="256200"/>
            <a:chOff x="4830750" y="3445738"/>
            <a:chExt cx="234975" cy="256200"/>
          </a:xfrm>
        </p:grpSpPr>
        <p:sp>
          <p:nvSpPr>
            <p:cNvPr id="145" name="Google Shape;145;p15"/>
            <p:cNvSpPr/>
            <p:nvPr/>
          </p:nvSpPr>
          <p:spPr>
            <a:xfrm>
              <a:off x="4830750" y="3479900"/>
              <a:ext cx="176400" cy="1815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46" name="Google Shape;146;p15"/>
            <p:cNvPicPr preferRelativeResize="0"/>
            <p:nvPr/>
          </p:nvPicPr>
          <p:blipFill rotWithShape="1">
            <a:blip r:embed="rId3" cstate="screen">
              <a:alphaModFix/>
              <a:extLst>
                <a:ext uri="{28A0092B-C50C-407E-A947-70E740481C1C}">
                  <a14:useLocalDpi xmlns:a14="http://schemas.microsoft.com/office/drawing/2010/main"/>
                </a:ext>
              </a:extLst>
            </a:blip>
            <a:srcRect l="45506" t="37490" r="43139" b="38422"/>
            <a:stretch/>
          </p:blipFill>
          <p:spPr>
            <a:xfrm>
              <a:off x="4841325" y="3445738"/>
              <a:ext cx="224400" cy="256200"/>
            </a:xfrm>
            <a:prstGeom prst="ellipse">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20"/>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0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8"/>
                                        </p:tgtEl>
                                        <p:attrNameLst>
                                          <p:attrName>style.visibility</p:attrName>
                                        </p:attrNameLst>
                                      </p:cBhvr>
                                      <p:to>
                                        <p:strVal val="visible"/>
                                      </p:to>
                                    </p:set>
                                  </p:childTnLst>
                                </p:cTn>
                              </p:par>
                              <p:par>
                                <p:cTn id="27" presetID="1" presetClass="exit" presetSubtype="0" fill="hold" nodeType="withEffect">
                                  <p:stCondLst>
                                    <p:cond delay="0"/>
                                  </p:stCondLst>
                                  <p:childTnLst>
                                    <p:set>
                                      <p:cBhvr>
                                        <p:cTn id="28" dur="1" fill="hold">
                                          <p:stCondLst>
                                            <p:cond delay="0"/>
                                          </p:stCondLst>
                                        </p:cTn>
                                        <p:tgtEl>
                                          <p:spTgt spid="129"/>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1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9"/>
                                        </p:tgtEl>
                                        <p:attrNameLst>
                                          <p:attrName>style.visibility</p:attrName>
                                        </p:attrNameLst>
                                      </p:cBhvr>
                                      <p:to>
                                        <p:strVal val="visible"/>
                                      </p:to>
                                    </p:set>
                                  </p:childTnLst>
                                </p:cTn>
                              </p:par>
                              <p:par>
                                <p:cTn id="37" presetID="1" presetClass="exit" presetSubtype="0" fill="hold" nodeType="withEffect">
                                  <p:stCondLst>
                                    <p:cond delay="0"/>
                                  </p:stCondLst>
                                  <p:childTnLst>
                                    <p:set>
                                      <p:cBhvr>
                                        <p:cTn id="38" dur="1" fill="hold">
                                          <p:stCondLst>
                                            <p:cond delay="0"/>
                                          </p:stCondLst>
                                        </p:cTn>
                                        <p:tgtEl>
                                          <p:spTgt spid="130"/>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11"/>
                                        </p:tgtEl>
                                        <p:attrNameLst>
                                          <p:attrName>style.visibility</p:attrName>
                                        </p:attrNameLst>
                                      </p:cBhvr>
                                      <p:to>
                                        <p:strVal val="visible"/>
                                      </p:to>
                                    </p:set>
                                  </p:childTnLst>
                                </p:cTn>
                              </p:par>
                              <p:par>
                                <p:cTn id="49" presetID="1" presetClass="exit" presetSubtype="0" fill="hold" nodeType="withEffect">
                                  <p:stCondLst>
                                    <p:cond delay="0"/>
                                  </p:stCondLst>
                                  <p:childTnLst>
                                    <p:set>
                                      <p:cBhvr>
                                        <p:cTn id="50" dur="1" fill="hold">
                                          <p:stCondLst>
                                            <p:cond delay="0"/>
                                          </p:stCondLst>
                                        </p:cTn>
                                        <p:tgtEl>
                                          <p:spTgt spid="144"/>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10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12"/>
                                        </p:tgtEl>
                                        <p:attrNameLst>
                                          <p:attrName>style.visibility</p:attrName>
                                        </p:attrNameLst>
                                      </p:cBhvr>
                                      <p:to>
                                        <p:strVal val="visible"/>
                                      </p:to>
                                    </p:set>
                                  </p:childTnLst>
                                </p:cTn>
                              </p:par>
                              <p:par>
                                <p:cTn id="57" presetID="1" presetClass="exit" presetSubtype="0" fill="hold" nodeType="withEffect">
                                  <p:stCondLst>
                                    <p:cond delay="0"/>
                                  </p:stCondLst>
                                  <p:childTnLst>
                                    <p:set>
                                      <p:cBhvr>
                                        <p:cTn id="58" dur="1" fill="hold">
                                          <p:stCondLst>
                                            <p:cond delay="0"/>
                                          </p:stCondLst>
                                        </p:cTn>
                                        <p:tgtEl>
                                          <p:spTgt spid="103"/>
                                        </p:tgtEl>
                                        <p:attrNameLst>
                                          <p:attrName>style.visibility</p:attrName>
                                        </p:attrNameLst>
                                      </p:cBhvr>
                                      <p:to>
                                        <p:strVal val="hidden"/>
                                      </p:to>
                                    </p:set>
                                  </p:childTnLst>
                                </p:cTn>
                              </p:par>
                              <p:par>
                                <p:cTn id="59" presetID="1" presetClass="entr" presetSubtype="0" fill="hold" nodeType="withEffect">
                                  <p:stCondLst>
                                    <p:cond delay="0"/>
                                  </p:stCondLst>
                                  <p:childTnLst>
                                    <p:set>
                                      <p:cBhvr>
                                        <p:cTn id="60" dur="1" fill="hold">
                                          <p:stCondLst>
                                            <p:cond delay="0"/>
                                          </p:stCondLst>
                                        </p:cTn>
                                        <p:tgtEl>
                                          <p:spTgt spid="10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42"/>
                                        </p:tgtEl>
                                        <p:attrNameLst>
                                          <p:attrName>style.visibility</p:attrName>
                                        </p:attrNameLst>
                                      </p:cBhvr>
                                      <p:to>
                                        <p:strVal val="visible"/>
                                      </p:to>
                                    </p:set>
                                  </p:childTnLst>
                                </p:cTn>
                              </p:par>
                              <p:par>
                                <p:cTn id="65" presetID="1" presetClass="exit" presetSubtype="0" fill="hold" nodeType="withEffect">
                                  <p:stCondLst>
                                    <p:cond delay="0"/>
                                  </p:stCondLst>
                                  <p:childTnLst>
                                    <p:set>
                                      <p:cBhvr>
                                        <p:cTn id="66" dur="1" fill="hold">
                                          <p:stCondLst>
                                            <p:cond delay="0"/>
                                          </p:stCondLst>
                                        </p:cTn>
                                        <p:tgtEl>
                                          <p:spTgt spid="100"/>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99"/>
                                        </p:tgtEl>
                                        <p:attrNameLst>
                                          <p:attrName>style.visibility</p:attrName>
                                        </p:attrNameLst>
                                      </p:cBhvr>
                                      <p:to>
                                        <p:strVal val="hidden"/>
                                      </p:to>
                                    </p:set>
                                  </p:childTnLst>
                                </p:cTn>
                              </p:par>
                              <p:par>
                                <p:cTn id="69" presetID="1" presetClass="entr" presetSubtype="0" fill="hold" nodeType="withEffect">
                                  <p:stCondLst>
                                    <p:cond delay="0"/>
                                  </p:stCondLst>
                                  <p:childTnLst>
                                    <p:set>
                                      <p:cBhvr>
                                        <p:cTn id="70" dur="1" fill="hold">
                                          <p:stCondLst>
                                            <p:cond delay="0"/>
                                          </p:stCondLst>
                                        </p:cTn>
                                        <p:tgtEl>
                                          <p:spTgt spid="98"/>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31"/>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38"/>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135"/>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132"/>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3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13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133"/>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40"/>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137"/>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134"/>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grpSp>
        <p:nvGrpSpPr>
          <p:cNvPr id="151" name="Google Shape;151;p16"/>
          <p:cNvGrpSpPr/>
          <p:nvPr/>
        </p:nvGrpSpPr>
        <p:grpSpPr>
          <a:xfrm>
            <a:off x="-5150" y="4658250"/>
            <a:ext cx="9144000" cy="511800"/>
            <a:chOff x="-5150" y="4658250"/>
            <a:chExt cx="9144000" cy="511800"/>
          </a:xfrm>
        </p:grpSpPr>
        <p:sp>
          <p:nvSpPr>
            <p:cNvPr id="152" name="Google Shape;152;p16"/>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3" name="Google Shape;153;p16"/>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154" name="Google Shape;154;p16"/>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155" name="Google Shape;155;p16"/>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156" name="Google Shape;156;p16"/>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Implementation in FLUKA</a:t>
            </a:r>
            <a:endParaRPr b="1">
              <a:solidFill>
                <a:schemeClr val="accent5"/>
              </a:solidFill>
              <a:latin typeface="Helvetica Neue"/>
              <a:ea typeface="Helvetica Neue"/>
              <a:cs typeface="Helvetica Neue"/>
              <a:sym typeface="Helvetica Neue"/>
            </a:endParaRPr>
          </a:p>
        </p:txBody>
      </p:sp>
      <p:sp>
        <p:nvSpPr>
          <p:cNvPr id="157" name="Google Shape;157;p16"/>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4</a:t>
            </a:fld>
            <a:endParaRPr>
              <a:solidFill>
                <a:srgbClr val="FFFFFF"/>
              </a:solidFill>
              <a:latin typeface="Helvetica Neue Light"/>
              <a:ea typeface="Helvetica Neue Light"/>
              <a:cs typeface="Helvetica Neue Light"/>
              <a:sym typeface="Helvetica Neue Light"/>
            </a:endParaRPr>
          </a:p>
        </p:txBody>
      </p:sp>
      <p:sp>
        <p:nvSpPr>
          <p:cNvPr id="158" name="Google Shape;158;p16"/>
          <p:cNvSpPr/>
          <p:nvPr/>
        </p:nvSpPr>
        <p:spPr>
          <a:xfrm>
            <a:off x="780600" y="1150175"/>
            <a:ext cx="1977600" cy="5118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DETERMINE DOMAIN + </a:t>
            </a:r>
            <a:endParaRPr sz="1000">
              <a:solidFill>
                <a:srgbClr val="FFFFFF"/>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STATISTICAL PROPERTIES OF INPUTS</a:t>
            </a:r>
            <a:endParaRPr sz="1000">
              <a:latin typeface="Helvetica Neue Light"/>
              <a:ea typeface="Helvetica Neue Light"/>
              <a:cs typeface="Helvetica Neue Light"/>
              <a:sym typeface="Helvetica Neue Light"/>
            </a:endParaRPr>
          </a:p>
        </p:txBody>
      </p:sp>
      <p:sp>
        <p:nvSpPr>
          <p:cNvPr id="159" name="Google Shape;159;p16"/>
          <p:cNvSpPr/>
          <p:nvPr/>
        </p:nvSpPr>
        <p:spPr>
          <a:xfrm>
            <a:off x="780600" y="1967550"/>
            <a:ext cx="1977600" cy="5118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GENERATE RANDOM SET </a:t>
            </a:r>
            <a:endParaRPr sz="1000">
              <a:solidFill>
                <a:srgbClr val="FFFFFF"/>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OF INPUTS</a:t>
            </a:r>
            <a:endParaRPr sz="1000">
              <a:latin typeface="Helvetica Neue Light"/>
              <a:ea typeface="Helvetica Neue Light"/>
              <a:cs typeface="Helvetica Neue Light"/>
              <a:sym typeface="Helvetica Neue Light"/>
            </a:endParaRPr>
          </a:p>
        </p:txBody>
      </p:sp>
      <p:sp>
        <p:nvSpPr>
          <p:cNvPr id="160" name="Google Shape;160;p16"/>
          <p:cNvSpPr/>
          <p:nvPr/>
        </p:nvSpPr>
        <p:spPr>
          <a:xfrm>
            <a:off x="780600" y="2784925"/>
            <a:ext cx="1977600" cy="5118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PERFORM DETERMINISTIC</a:t>
            </a:r>
            <a:endParaRPr sz="1000">
              <a:solidFill>
                <a:srgbClr val="FFFFFF"/>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CALCULATION WITH SET</a:t>
            </a:r>
            <a:endParaRPr sz="1000">
              <a:solidFill>
                <a:srgbClr val="FFFFFF"/>
              </a:solidFill>
              <a:latin typeface="Helvetica Neue Light"/>
              <a:ea typeface="Helvetica Neue Light"/>
              <a:cs typeface="Helvetica Neue Light"/>
              <a:sym typeface="Helvetica Neue Light"/>
            </a:endParaRPr>
          </a:p>
        </p:txBody>
      </p:sp>
      <p:sp>
        <p:nvSpPr>
          <p:cNvPr id="161" name="Google Shape;161;p16"/>
          <p:cNvSpPr/>
          <p:nvPr/>
        </p:nvSpPr>
        <p:spPr>
          <a:xfrm>
            <a:off x="780600" y="3602300"/>
            <a:ext cx="1977600" cy="511800"/>
          </a:xfrm>
          <a:prstGeom prst="roundRect">
            <a:avLst>
              <a:gd name="adj" fmla="val 16667"/>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nl" sz="1000">
                <a:solidFill>
                  <a:srgbClr val="FFFFFF"/>
                </a:solidFill>
                <a:latin typeface="Helvetica Neue Light"/>
                <a:ea typeface="Helvetica Neue Light"/>
                <a:cs typeface="Helvetica Neue Light"/>
                <a:sym typeface="Helvetica Neue Light"/>
              </a:rPr>
              <a:t>ANALYZE RESULTS STATISTICALLY</a:t>
            </a:r>
            <a:endParaRPr sz="1000">
              <a:solidFill>
                <a:srgbClr val="FFFFFF"/>
              </a:solidFill>
              <a:latin typeface="Helvetica Neue Light"/>
              <a:ea typeface="Helvetica Neue Light"/>
              <a:cs typeface="Helvetica Neue Light"/>
              <a:sym typeface="Helvetica Neue Light"/>
            </a:endParaRPr>
          </a:p>
        </p:txBody>
      </p:sp>
      <p:sp>
        <p:nvSpPr>
          <p:cNvPr id="162" name="Google Shape;162;p16"/>
          <p:cNvSpPr/>
          <p:nvPr/>
        </p:nvSpPr>
        <p:spPr>
          <a:xfrm>
            <a:off x="1681200" y="1719813"/>
            <a:ext cx="176400" cy="189900"/>
          </a:xfrm>
          <a:prstGeom prst="downArrow">
            <a:avLst>
              <a:gd name="adj1" fmla="val 50000"/>
              <a:gd name="adj2"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6"/>
          <p:cNvSpPr/>
          <p:nvPr/>
        </p:nvSpPr>
        <p:spPr>
          <a:xfrm>
            <a:off x="1681200" y="2537175"/>
            <a:ext cx="176400" cy="189900"/>
          </a:xfrm>
          <a:prstGeom prst="downArrow">
            <a:avLst>
              <a:gd name="adj1" fmla="val 50000"/>
              <a:gd name="adj2"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6"/>
          <p:cNvSpPr/>
          <p:nvPr/>
        </p:nvSpPr>
        <p:spPr>
          <a:xfrm>
            <a:off x="1681200" y="3354550"/>
            <a:ext cx="176400" cy="189900"/>
          </a:xfrm>
          <a:prstGeom prst="downArrow">
            <a:avLst>
              <a:gd name="adj1" fmla="val 50000"/>
              <a:gd name="adj2" fmla="val 50000"/>
            </a:avLst>
          </a:pr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5" name="Google Shape;165;p16"/>
          <p:cNvPicPr preferRelativeResize="0"/>
          <p:nvPr/>
        </p:nvPicPr>
        <p:blipFill rotWithShape="1">
          <a:blip r:embed="rId4" cstate="screen">
            <a:alphaModFix/>
            <a:extLst>
              <a:ext uri="{28A0092B-C50C-407E-A947-70E740481C1C}">
                <a14:useLocalDpi xmlns:a14="http://schemas.microsoft.com/office/drawing/2010/main"/>
              </a:ext>
            </a:extLst>
          </a:blip>
          <a:srcRect l="3405" r="1726" b="3409"/>
          <a:stretch/>
        </p:blipFill>
        <p:spPr>
          <a:xfrm>
            <a:off x="3068063" y="1034813"/>
            <a:ext cx="2997573" cy="742512"/>
          </a:xfrm>
          <a:prstGeom prst="rect">
            <a:avLst/>
          </a:prstGeom>
          <a:noFill/>
          <a:ln>
            <a:noFill/>
          </a:ln>
        </p:spPr>
      </p:pic>
      <p:sp>
        <p:nvSpPr>
          <p:cNvPr id="166" name="Google Shape;166;p16"/>
          <p:cNvSpPr txBox="1"/>
          <p:nvPr/>
        </p:nvSpPr>
        <p:spPr>
          <a:xfrm>
            <a:off x="6065625" y="906475"/>
            <a:ext cx="2898300" cy="4692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Combinatorial geometry</a:t>
            </a:r>
            <a:endParaRPr sz="1200">
              <a:solidFill>
                <a:schemeClr val="dk2"/>
              </a:solidFill>
              <a:latin typeface="Helvetica Neue Light"/>
              <a:ea typeface="Helvetica Neue Light"/>
              <a:cs typeface="Helvetica Neue Light"/>
              <a:sym typeface="Helvetica Neue Light"/>
            </a:endParaRPr>
          </a:p>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Magnetic fields</a:t>
            </a:r>
            <a:endParaRPr sz="1200">
              <a:solidFill>
                <a:schemeClr val="dk2"/>
              </a:solidFill>
              <a:latin typeface="Helvetica Neue Light"/>
              <a:ea typeface="Helvetica Neue Light"/>
              <a:cs typeface="Helvetica Neue Light"/>
              <a:sym typeface="Helvetica Neue Light"/>
            </a:endParaRPr>
          </a:p>
        </p:txBody>
      </p:sp>
      <p:pic>
        <p:nvPicPr>
          <p:cNvPr id="167" name="Google Shape;167;p16"/>
          <p:cNvPicPr preferRelativeResize="0"/>
          <p:nvPr/>
        </p:nvPicPr>
        <p:blipFill rotWithShape="1">
          <a:blip r:embed="rId5" cstate="screen">
            <a:alphaModFix/>
            <a:extLst>
              <a:ext uri="{28A0092B-C50C-407E-A947-70E740481C1C}">
                <a14:useLocalDpi xmlns:a14="http://schemas.microsoft.com/office/drawing/2010/main"/>
              </a:ext>
            </a:extLst>
          </a:blip>
          <a:srcRect t="4318" b="7194"/>
          <a:stretch/>
        </p:blipFill>
        <p:spPr>
          <a:xfrm>
            <a:off x="3303150" y="1909725"/>
            <a:ext cx="2537699" cy="2053775"/>
          </a:xfrm>
          <a:prstGeom prst="rect">
            <a:avLst/>
          </a:prstGeom>
          <a:noFill/>
          <a:ln>
            <a:noFill/>
          </a:ln>
        </p:spPr>
      </p:pic>
      <p:sp>
        <p:nvSpPr>
          <p:cNvPr id="168" name="Google Shape;168;p16"/>
          <p:cNvSpPr txBox="1"/>
          <p:nvPr/>
        </p:nvSpPr>
        <p:spPr>
          <a:xfrm>
            <a:off x="6065625" y="1273675"/>
            <a:ext cx="2865300" cy="3342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Hadron-nucleus, nucleus-nucleus, decay, low energy neutrons, muon (incl. photonuclear), photon interactions, ...</a:t>
            </a:r>
            <a:endParaRPr sz="1200">
              <a:solidFill>
                <a:schemeClr val="dk2"/>
              </a:solidFill>
              <a:latin typeface="Helvetica Neue Light"/>
              <a:ea typeface="Helvetica Neue Light"/>
              <a:cs typeface="Helvetica Neue Light"/>
              <a:sym typeface="Helvetica Neue Light"/>
            </a:endParaRPr>
          </a:p>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Condensed history tracking for charged particles, with single scattering option, transport of charged particles in magnetic fields</a:t>
            </a:r>
            <a:endParaRPr/>
          </a:p>
        </p:txBody>
      </p:sp>
      <p:sp>
        <p:nvSpPr>
          <p:cNvPr id="169" name="Google Shape;169;p16"/>
          <p:cNvSpPr txBox="1"/>
          <p:nvPr/>
        </p:nvSpPr>
        <p:spPr>
          <a:xfrm>
            <a:off x="6065625" y="3079650"/>
            <a:ext cx="2865300" cy="3342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Wide range of possible particle sources, beam distributions, coupling with optics tracking codes</a:t>
            </a:r>
            <a:endParaRPr/>
          </a:p>
        </p:txBody>
      </p:sp>
      <p:sp>
        <p:nvSpPr>
          <p:cNvPr id="170" name="Google Shape;170;p16"/>
          <p:cNvSpPr txBox="1"/>
          <p:nvPr/>
        </p:nvSpPr>
        <p:spPr>
          <a:xfrm>
            <a:off x="6065625" y="3828850"/>
            <a:ext cx="2865300" cy="3342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Energy (power, dose) deposition, fluence, displacement per atom, residual nuclei production, activation, ...</a:t>
            </a:r>
            <a:endParaRPr>
              <a:solidFill>
                <a:schemeClr val="dk1"/>
              </a:solidFill>
            </a:endParaRPr>
          </a:p>
          <a:p>
            <a:pPr marL="0" lvl="0" indent="0" algn="l" rtl="0">
              <a:spcBef>
                <a:spcPts val="0"/>
              </a:spcBef>
              <a:spcAft>
                <a:spcPts val="0"/>
              </a:spcAft>
              <a:buNone/>
            </a:pPr>
            <a:endParaRPr/>
          </a:p>
        </p:txBody>
      </p:sp>
      <p:grpSp>
        <p:nvGrpSpPr>
          <p:cNvPr id="171" name="Google Shape;171;p16"/>
          <p:cNvGrpSpPr/>
          <p:nvPr/>
        </p:nvGrpSpPr>
        <p:grpSpPr>
          <a:xfrm>
            <a:off x="3347750" y="3540850"/>
            <a:ext cx="2537700" cy="1117400"/>
            <a:chOff x="3347750" y="3540850"/>
            <a:chExt cx="2537700" cy="1117400"/>
          </a:xfrm>
        </p:grpSpPr>
        <p:sp>
          <p:nvSpPr>
            <p:cNvPr id="172" name="Google Shape;172;p16"/>
            <p:cNvSpPr/>
            <p:nvPr/>
          </p:nvSpPr>
          <p:spPr>
            <a:xfrm>
              <a:off x="3347750" y="3540850"/>
              <a:ext cx="2537700" cy="9102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3" name="Google Shape;173;p16"/>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3624050" y="3544450"/>
              <a:ext cx="1895901" cy="1113800"/>
            </a:xfrm>
            <a:prstGeom prst="rect">
              <a:avLst/>
            </a:prstGeom>
            <a:noFill/>
            <a:ln>
              <a:noFill/>
            </a:ln>
          </p:spPr>
        </p:pic>
      </p:grpSp>
      <p:sp>
        <p:nvSpPr>
          <p:cNvPr id="174" name="Google Shape;174;p16"/>
          <p:cNvSpPr txBox="1"/>
          <p:nvPr/>
        </p:nvSpPr>
        <p:spPr>
          <a:xfrm>
            <a:off x="3735750" y="4243550"/>
            <a:ext cx="2865300" cy="33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t>E. Skordis</a:t>
            </a:r>
            <a:endParaRPr sz="800" i="1"/>
          </a:p>
        </p:txBody>
      </p:sp>
      <p:sp>
        <p:nvSpPr>
          <p:cNvPr id="175" name="Google Shape;175;p16"/>
          <p:cNvSpPr txBox="1"/>
          <p:nvPr/>
        </p:nvSpPr>
        <p:spPr>
          <a:xfrm>
            <a:off x="840700" y="4738650"/>
            <a:ext cx="38955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solidFill>
                  <a:srgbClr val="FFFFFF"/>
                </a:solidFill>
                <a:latin typeface="Helvetica Neue Light"/>
                <a:ea typeface="Helvetica Neue Light"/>
                <a:cs typeface="Helvetica Neue Light"/>
                <a:sym typeface="Helvetica Neue Light"/>
              </a:rPr>
              <a:t>Ref: A. Fasso et al. Prog. In Nucl. Science and Technology, Vol. 2, p769-775 (2011)</a:t>
            </a:r>
            <a:endParaRPr sz="800" i="1">
              <a:solidFill>
                <a:srgbClr val="FFFFFF"/>
              </a:solidFill>
              <a:latin typeface="Helvetica Neue Light"/>
              <a:ea typeface="Helvetica Neue Light"/>
              <a:cs typeface="Helvetica Neue Light"/>
              <a:sym typeface="Helvetica Neue 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grpSp>
        <p:nvGrpSpPr>
          <p:cNvPr id="180" name="Google Shape;180;p17"/>
          <p:cNvGrpSpPr/>
          <p:nvPr/>
        </p:nvGrpSpPr>
        <p:grpSpPr>
          <a:xfrm>
            <a:off x="-5150" y="4658250"/>
            <a:ext cx="9144000" cy="511800"/>
            <a:chOff x="-5150" y="4658250"/>
            <a:chExt cx="9144000" cy="511800"/>
          </a:xfrm>
        </p:grpSpPr>
        <p:sp>
          <p:nvSpPr>
            <p:cNvPr id="181" name="Google Shape;181;p17"/>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2" name="Google Shape;182;p17"/>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183" name="Google Shape;183;p17"/>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184" name="Google Shape;184;p17"/>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185" name="Google Shape;185;p17"/>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Workflow methodology</a:t>
            </a:r>
            <a:endParaRPr b="1">
              <a:solidFill>
                <a:schemeClr val="accent5"/>
              </a:solidFill>
              <a:latin typeface="Helvetica Neue"/>
              <a:ea typeface="Helvetica Neue"/>
              <a:cs typeface="Helvetica Neue"/>
              <a:sym typeface="Helvetica Neue"/>
            </a:endParaRPr>
          </a:p>
        </p:txBody>
      </p:sp>
      <p:sp>
        <p:nvSpPr>
          <p:cNvPr id="186" name="Google Shape;186;p17"/>
          <p:cNvSpPr txBox="1">
            <a:spLocks noGrp="1"/>
          </p:cNvSpPr>
          <p:nvPr>
            <p:ph type="body" idx="1"/>
          </p:nvPr>
        </p:nvSpPr>
        <p:spPr>
          <a:xfrm>
            <a:off x="306550" y="3198312"/>
            <a:ext cx="8520600" cy="1478400"/>
          </a:xfrm>
          <a:prstGeom prst="rect">
            <a:avLst/>
          </a:prstGeom>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SzPts val="1400"/>
              <a:buFont typeface="Helvetica Neue"/>
              <a:buChar char="●"/>
            </a:pPr>
            <a:r>
              <a:rPr lang="nl" sz="1400" b="1">
                <a:latin typeface="Helvetica Neue"/>
                <a:ea typeface="Helvetica Neue"/>
                <a:cs typeface="Helvetica Neue"/>
                <a:sym typeface="Helvetica Neue"/>
              </a:rPr>
              <a:t>Analysis of beam-matter interaction from an engineering perspective, in sequence:</a:t>
            </a:r>
            <a:endParaRPr sz="1400" b="1">
              <a:latin typeface="Helvetica Neue"/>
              <a:ea typeface="Helvetica Neue"/>
              <a:cs typeface="Helvetica Neue"/>
              <a:sym typeface="Helvetica Neue"/>
            </a:endParaRPr>
          </a:p>
          <a:p>
            <a:pPr marL="914400" lvl="0" indent="-317500" algn="l" rtl="0">
              <a:lnSpc>
                <a:spcPct val="100000"/>
              </a:lnSpc>
              <a:spcBef>
                <a:spcPts val="0"/>
              </a:spcBef>
              <a:spcAft>
                <a:spcPts val="0"/>
              </a:spcAft>
              <a:buSzPts val="1400"/>
              <a:buFont typeface="Helvetica Neue Light"/>
              <a:buAutoNum type="arabicPeriod"/>
            </a:pPr>
            <a:r>
              <a:rPr lang="nl" sz="1400">
                <a:latin typeface="Helvetica Neue Light"/>
                <a:ea typeface="Helvetica Neue Light"/>
                <a:cs typeface="Helvetica Neue Light"/>
                <a:sym typeface="Helvetica Neue Light"/>
              </a:rPr>
              <a:t>Physics: determine how much energy and where has been deposited</a:t>
            </a:r>
            <a:endParaRPr sz="1400">
              <a:latin typeface="Helvetica Neue Light"/>
              <a:ea typeface="Helvetica Neue Light"/>
              <a:cs typeface="Helvetica Neue Light"/>
              <a:sym typeface="Helvetica Neue Light"/>
            </a:endParaRPr>
          </a:p>
          <a:p>
            <a:pPr marL="914400" lvl="0" indent="-317500" algn="l" rtl="0">
              <a:lnSpc>
                <a:spcPct val="100000"/>
              </a:lnSpc>
              <a:spcBef>
                <a:spcPts val="0"/>
              </a:spcBef>
              <a:spcAft>
                <a:spcPts val="0"/>
              </a:spcAft>
              <a:buSzPts val="1400"/>
              <a:buFont typeface="Helvetica Neue Light"/>
              <a:buAutoNum type="arabicPeriod"/>
            </a:pPr>
            <a:r>
              <a:rPr lang="nl" sz="1400">
                <a:latin typeface="Helvetica Neue Light"/>
                <a:ea typeface="Helvetica Neue Light"/>
                <a:cs typeface="Helvetica Neue Light"/>
                <a:sym typeface="Helvetica Neue Light"/>
              </a:rPr>
              <a:t>Thermodynamics: determine which temperature distribution has been induced in the body</a:t>
            </a:r>
            <a:endParaRPr sz="1400">
              <a:latin typeface="Helvetica Neue Light"/>
              <a:ea typeface="Helvetica Neue Light"/>
              <a:cs typeface="Helvetica Neue Light"/>
              <a:sym typeface="Helvetica Neue Light"/>
            </a:endParaRPr>
          </a:p>
          <a:p>
            <a:pPr marL="914400" lvl="0" indent="-317500" algn="l" rtl="0">
              <a:lnSpc>
                <a:spcPct val="100000"/>
              </a:lnSpc>
              <a:spcBef>
                <a:spcPts val="0"/>
              </a:spcBef>
              <a:spcAft>
                <a:spcPts val="0"/>
              </a:spcAft>
              <a:buSzPts val="1400"/>
              <a:buFont typeface="Helvetica Neue Light"/>
              <a:buAutoNum type="arabicPeriod"/>
            </a:pPr>
            <a:r>
              <a:rPr lang="nl" sz="1400">
                <a:latin typeface="Helvetica Neue Light"/>
                <a:ea typeface="Helvetica Neue Light"/>
                <a:cs typeface="Helvetica Neue Light"/>
                <a:sym typeface="Helvetica Neue Light"/>
              </a:rPr>
              <a:t>Thermomechanical: determine which deformations, dynamic response and phase transitions have been generated</a:t>
            </a:r>
            <a:endParaRPr sz="1400">
              <a:latin typeface="Helvetica Neue Light"/>
              <a:ea typeface="Helvetica Neue Light"/>
              <a:cs typeface="Helvetica Neue Light"/>
              <a:sym typeface="Helvetica Neue Light"/>
            </a:endParaRPr>
          </a:p>
          <a:p>
            <a:pPr marL="457200" lvl="0" indent="-317500" algn="l" rtl="0">
              <a:lnSpc>
                <a:spcPct val="100000"/>
              </a:lnSpc>
              <a:spcBef>
                <a:spcPts val="0"/>
              </a:spcBef>
              <a:spcAft>
                <a:spcPts val="0"/>
              </a:spcAft>
              <a:buSzPts val="1400"/>
              <a:buFont typeface="Helvetica Neue"/>
              <a:buChar char="●"/>
            </a:pPr>
            <a:r>
              <a:rPr lang="nl" sz="1400" b="1">
                <a:latin typeface="Helvetica Neue"/>
                <a:ea typeface="Helvetica Neue"/>
                <a:cs typeface="Helvetica Neue"/>
                <a:sym typeface="Helvetica Neue"/>
              </a:rPr>
              <a:t>Iterative process used to determine optimal beam parameters for HRMT experiments</a:t>
            </a:r>
            <a:endParaRPr sz="1400" b="1">
              <a:latin typeface="Helvetica Neue"/>
              <a:ea typeface="Helvetica Neue"/>
              <a:cs typeface="Helvetica Neue"/>
              <a:sym typeface="Helvetica Neue"/>
            </a:endParaRPr>
          </a:p>
        </p:txBody>
      </p:sp>
      <p:sp>
        <p:nvSpPr>
          <p:cNvPr id="187" name="Google Shape;187;p17"/>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5</a:t>
            </a:fld>
            <a:endParaRPr>
              <a:solidFill>
                <a:srgbClr val="FFFFFF"/>
              </a:solidFill>
              <a:latin typeface="Helvetica Neue Light"/>
              <a:ea typeface="Helvetica Neue Light"/>
              <a:cs typeface="Helvetica Neue Light"/>
              <a:sym typeface="Helvetica Neue Light"/>
            </a:endParaRPr>
          </a:p>
        </p:txBody>
      </p:sp>
      <p:pic>
        <p:nvPicPr>
          <p:cNvPr id="188" name="Google Shape;188;p17"/>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1605411" y="1098036"/>
            <a:ext cx="5871077" cy="1713400"/>
          </a:xfrm>
          <a:prstGeom prst="rect">
            <a:avLst/>
          </a:prstGeom>
          <a:noFill/>
          <a:ln>
            <a:noFill/>
          </a:ln>
        </p:spPr>
      </p:pic>
      <p:sp>
        <p:nvSpPr>
          <p:cNvPr id="189" name="Google Shape;189;p17"/>
          <p:cNvSpPr txBox="1"/>
          <p:nvPr/>
        </p:nvSpPr>
        <p:spPr>
          <a:xfrm>
            <a:off x="1959400" y="704425"/>
            <a:ext cx="10083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b="1">
                <a:solidFill>
                  <a:schemeClr val="accent5"/>
                </a:solidFill>
                <a:latin typeface="Helvetica Neue"/>
                <a:ea typeface="Helvetica Neue"/>
                <a:cs typeface="Helvetica Neue"/>
                <a:sym typeface="Helvetica Neue"/>
              </a:rPr>
              <a:t>Physics</a:t>
            </a:r>
            <a:endParaRPr b="1">
              <a:solidFill>
                <a:schemeClr val="accent5"/>
              </a:solidFill>
              <a:latin typeface="Helvetica Neue"/>
              <a:ea typeface="Helvetica Neue"/>
              <a:cs typeface="Helvetica Neue"/>
              <a:sym typeface="Helvetica Neue"/>
            </a:endParaRPr>
          </a:p>
        </p:txBody>
      </p:sp>
      <p:sp>
        <p:nvSpPr>
          <p:cNvPr id="190" name="Google Shape;190;p17"/>
          <p:cNvSpPr txBox="1"/>
          <p:nvPr/>
        </p:nvSpPr>
        <p:spPr>
          <a:xfrm>
            <a:off x="3696200" y="704425"/>
            <a:ext cx="16998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b="1">
                <a:solidFill>
                  <a:schemeClr val="accent5"/>
                </a:solidFill>
                <a:latin typeface="Helvetica Neue"/>
                <a:ea typeface="Helvetica Neue"/>
                <a:cs typeface="Helvetica Neue"/>
                <a:sym typeface="Helvetica Neue"/>
              </a:rPr>
              <a:t>Thermodynamics</a:t>
            </a:r>
            <a:endParaRPr b="1">
              <a:solidFill>
                <a:schemeClr val="accent5"/>
              </a:solidFill>
              <a:latin typeface="Helvetica Neue"/>
              <a:ea typeface="Helvetica Neue"/>
              <a:cs typeface="Helvetica Neue"/>
              <a:sym typeface="Helvetica Neue"/>
            </a:endParaRPr>
          </a:p>
        </p:txBody>
      </p:sp>
      <p:sp>
        <p:nvSpPr>
          <p:cNvPr id="191" name="Google Shape;191;p17"/>
          <p:cNvSpPr txBox="1"/>
          <p:nvPr/>
        </p:nvSpPr>
        <p:spPr>
          <a:xfrm>
            <a:off x="5675275" y="704425"/>
            <a:ext cx="18633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b="1">
                <a:solidFill>
                  <a:schemeClr val="accent5"/>
                </a:solidFill>
                <a:latin typeface="Helvetica Neue"/>
                <a:ea typeface="Helvetica Neue"/>
                <a:cs typeface="Helvetica Neue"/>
                <a:sym typeface="Helvetica Neue"/>
              </a:rPr>
              <a:t>Thermomechanical</a:t>
            </a:r>
            <a:endParaRPr b="1">
              <a:solidFill>
                <a:schemeClr val="accent5"/>
              </a:solidFill>
              <a:latin typeface="Helvetica Neue"/>
              <a:ea typeface="Helvetica Neue"/>
              <a:cs typeface="Helvetica Neue"/>
              <a:sym typeface="Helvetica Neue"/>
            </a:endParaRPr>
          </a:p>
        </p:txBody>
      </p:sp>
      <p:sp>
        <p:nvSpPr>
          <p:cNvPr id="192" name="Google Shape;192;p17"/>
          <p:cNvSpPr txBox="1"/>
          <p:nvPr/>
        </p:nvSpPr>
        <p:spPr>
          <a:xfrm>
            <a:off x="1644850" y="2730938"/>
            <a:ext cx="16374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a:solidFill>
                  <a:schemeClr val="dk2"/>
                </a:solidFill>
                <a:latin typeface="Helvetica Neue Light"/>
                <a:ea typeface="Helvetica Neue Light"/>
                <a:cs typeface="Helvetica Neue Light"/>
                <a:sym typeface="Helvetica Neue Light"/>
              </a:rPr>
              <a:t>Energy</a:t>
            </a:r>
            <a:endParaRPr sz="1200">
              <a:solidFill>
                <a:schemeClr val="dk2"/>
              </a:solidFill>
              <a:latin typeface="Helvetica Neue Light"/>
              <a:ea typeface="Helvetica Neue Light"/>
              <a:cs typeface="Helvetica Neue Light"/>
              <a:sym typeface="Helvetica Neue Light"/>
            </a:endParaRPr>
          </a:p>
        </p:txBody>
      </p:sp>
      <p:sp>
        <p:nvSpPr>
          <p:cNvPr id="193" name="Google Shape;193;p17"/>
          <p:cNvSpPr txBox="1"/>
          <p:nvPr/>
        </p:nvSpPr>
        <p:spPr>
          <a:xfrm>
            <a:off x="3727400" y="2730938"/>
            <a:ext cx="16374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a:solidFill>
                  <a:schemeClr val="dk2"/>
                </a:solidFill>
                <a:latin typeface="Helvetica Neue Light"/>
                <a:ea typeface="Helvetica Neue Light"/>
                <a:cs typeface="Helvetica Neue Light"/>
                <a:sym typeface="Helvetica Neue Light"/>
              </a:rPr>
              <a:t>Temperature, density,</a:t>
            </a:r>
            <a:endParaRPr sz="1200">
              <a:solidFill>
                <a:schemeClr val="dk2"/>
              </a:solidFill>
              <a:latin typeface="Helvetica Neue Light"/>
              <a:ea typeface="Helvetica Neue Light"/>
              <a:cs typeface="Helvetica Neue Light"/>
              <a:sym typeface="Helvetica Neue Light"/>
            </a:endParaRPr>
          </a:p>
          <a:p>
            <a:pPr marL="0" lvl="0" indent="0" algn="ctr" rtl="0">
              <a:spcBef>
                <a:spcPts val="0"/>
              </a:spcBef>
              <a:spcAft>
                <a:spcPts val="0"/>
              </a:spcAft>
              <a:buNone/>
            </a:pPr>
            <a:r>
              <a:rPr lang="nl" sz="1200">
                <a:solidFill>
                  <a:schemeClr val="dk2"/>
                </a:solidFill>
                <a:latin typeface="Helvetica Neue Light"/>
                <a:ea typeface="Helvetica Neue Light"/>
                <a:cs typeface="Helvetica Neue Light"/>
                <a:sym typeface="Helvetica Neue Light"/>
              </a:rPr>
              <a:t>pressure</a:t>
            </a:r>
            <a:endParaRPr sz="1200">
              <a:solidFill>
                <a:schemeClr val="dk2"/>
              </a:solidFill>
              <a:latin typeface="Helvetica Neue Light"/>
              <a:ea typeface="Helvetica Neue Light"/>
              <a:cs typeface="Helvetica Neue Light"/>
              <a:sym typeface="Helvetica Neue Light"/>
            </a:endParaRPr>
          </a:p>
        </p:txBody>
      </p:sp>
      <p:sp>
        <p:nvSpPr>
          <p:cNvPr id="194" name="Google Shape;194;p17"/>
          <p:cNvSpPr txBox="1"/>
          <p:nvPr/>
        </p:nvSpPr>
        <p:spPr>
          <a:xfrm>
            <a:off x="5809950" y="2730938"/>
            <a:ext cx="16374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a:solidFill>
                  <a:schemeClr val="dk2"/>
                </a:solidFill>
                <a:latin typeface="Helvetica Neue Light"/>
                <a:ea typeface="Helvetica Neue Light"/>
                <a:cs typeface="Helvetica Neue Light"/>
                <a:sym typeface="Helvetica Neue Light"/>
              </a:rPr>
              <a:t>Stress, strain, damage</a:t>
            </a:r>
            <a:endParaRPr sz="1200">
              <a:solidFill>
                <a:schemeClr val="dk2"/>
              </a:solidFill>
              <a:latin typeface="Helvetica Neue Light"/>
              <a:ea typeface="Helvetica Neue Light"/>
              <a:cs typeface="Helvetica Neue Light"/>
              <a:sym typeface="Helvetica Neue Light"/>
            </a:endParaRPr>
          </a:p>
        </p:txBody>
      </p:sp>
      <p:sp>
        <p:nvSpPr>
          <p:cNvPr id="195" name="Google Shape;195;p17"/>
          <p:cNvSpPr txBox="1"/>
          <p:nvPr/>
        </p:nvSpPr>
        <p:spPr>
          <a:xfrm>
            <a:off x="7538575" y="1479650"/>
            <a:ext cx="1435200" cy="77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latin typeface="Helvetica Neue Light"/>
                <a:ea typeface="Helvetica Neue Light"/>
                <a:cs typeface="Helvetica Neue Light"/>
                <a:sym typeface="Helvetica Neue Light"/>
              </a:rPr>
              <a:t>From: A. Bertarelli, Beam Induced Damage Mechanisms and Their Calculation, Joint Accelerator School 2014 </a:t>
            </a:r>
            <a:endParaRPr sz="800" i="1">
              <a:latin typeface="Helvetica Neue Light"/>
              <a:ea typeface="Helvetica Neue Light"/>
              <a:cs typeface="Helvetica Neue Light"/>
              <a:sym typeface="Helvetica Neue 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6">
                                            <p:txEl>
                                              <p:pRg st="0" end="0"/>
                                            </p:txEl>
                                          </p:spTgt>
                                        </p:tgtEl>
                                        <p:attrNameLst>
                                          <p:attrName>style.visibility</p:attrName>
                                        </p:attrNameLst>
                                      </p:cBhvr>
                                      <p:to>
                                        <p:strVal val="visible"/>
                                      </p:to>
                                    </p:set>
                                    <p:animEffect transition="in" filter="fade">
                                      <p:cBhvr>
                                        <p:cTn id="7" dur="1"/>
                                        <p:tgtEl>
                                          <p:spTgt spid="1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6">
                                            <p:txEl>
                                              <p:pRg st="1" end="1"/>
                                            </p:txEl>
                                          </p:spTgt>
                                        </p:tgtEl>
                                        <p:attrNameLst>
                                          <p:attrName>style.visibility</p:attrName>
                                        </p:attrNameLst>
                                      </p:cBhvr>
                                      <p:to>
                                        <p:strVal val="visible"/>
                                      </p:to>
                                    </p:set>
                                    <p:animEffect transition="in" filter="fade">
                                      <p:cBhvr>
                                        <p:cTn id="12" dur="1"/>
                                        <p:tgtEl>
                                          <p:spTgt spid="18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6">
                                            <p:txEl>
                                              <p:pRg st="2" end="2"/>
                                            </p:txEl>
                                          </p:spTgt>
                                        </p:tgtEl>
                                        <p:attrNameLst>
                                          <p:attrName>style.visibility</p:attrName>
                                        </p:attrNameLst>
                                      </p:cBhvr>
                                      <p:to>
                                        <p:strVal val="visible"/>
                                      </p:to>
                                    </p:set>
                                    <p:animEffect transition="in" filter="fade">
                                      <p:cBhvr>
                                        <p:cTn id="17" dur="1"/>
                                        <p:tgtEl>
                                          <p:spTgt spid="18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6">
                                            <p:txEl>
                                              <p:pRg st="3" end="3"/>
                                            </p:txEl>
                                          </p:spTgt>
                                        </p:tgtEl>
                                        <p:attrNameLst>
                                          <p:attrName>style.visibility</p:attrName>
                                        </p:attrNameLst>
                                      </p:cBhvr>
                                      <p:to>
                                        <p:strVal val="visible"/>
                                      </p:to>
                                    </p:set>
                                    <p:animEffect transition="in" filter="fade">
                                      <p:cBhvr>
                                        <p:cTn id="22" dur="1"/>
                                        <p:tgtEl>
                                          <p:spTgt spid="18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6">
                                            <p:txEl>
                                              <p:pRg st="4" end="4"/>
                                            </p:txEl>
                                          </p:spTgt>
                                        </p:tgtEl>
                                        <p:attrNameLst>
                                          <p:attrName>style.visibility</p:attrName>
                                        </p:attrNameLst>
                                      </p:cBhvr>
                                      <p:to>
                                        <p:strVal val="visible"/>
                                      </p:to>
                                    </p:set>
                                    <p:animEffect transition="in" filter="fade">
                                      <p:cBhvr>
                                        <p:cTn id="27" dur="1"/>
                                        <p:tgtEl>
                                          <p:spTgt spid="18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grpSp>
        <p:nvGrpSpPr>
          <p:cNvPr id="200" name="Google Shape;200;p18"/>
          <p:cNvGrpSpPr/>
          <p:nvPr/>
        </p:nvGrpSpPr>
        <p:grpSpPr>
          <a:xfrm>
            <a:off x="-5150" y="4658250"/>
            <a:ext cx="9144000" cy="511800"/>
            <a:chOff x="-5150" y="4658250"/>
            <a:chExt cx="9144000" cy="511800"/>
          </a:xfrm>
        </p:grpSpPr>
        <p:sp>
          <p:nvSpPr>
            <p:cNvPr id="201" name="Google Shape;201;p18"/>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2" name="Google Shape;202;p18"/>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203" name="Google Shape;203;p18"/>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204" name="Google Shape;204;p18"/>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205" name="Google Shape;205;p18"/>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nl" b="1">
                <a:solidFill>
                  <a:schemeClr val="accent5"/>
                </a:solidFill>
                <a:latin typeface="Helvetica Neue"/>
                <a:ea typeface="Helvetica Neue"/>
                <a:cs typeface="Helvetica Neue"/>
                <a:sym typeface="Helvetica Neue"/>
              </a:rPr>
              <a:t>Energy deposition studies for HRMT </a:t>
            </a:r>
            <a:endParaRPr b="1">
              <a:solidFill>
                <a:schemeClr val="accent5"/>
              </a:solidFill>
              <a:latin typeface="Helvetica Neue"/>
              <a:ea typeface="Helvetica Neue"/>
              <a:cs typeface="Helvetica Neue"/>
              <a:sym typeface="Helvetica Neue"/>
            </a:endParaRPr>
          </a:p>
          <a:p>
            <a:pPr marL="0" lvl="0" indent="0" algn="l" rtl="0">
              <a:spcBef>
                <a:spcPts val="0"/>
              </a:spcBef>
              <a:spcAft>
                <a:spcPts val="0"/>
              </a:spcAft>
              <a:buNone/>
            </a:pPr>
            <a:endParaRPr b="1">
              <a:solidFill>
                <a:schemeClr val="accent5"/>
              </a:solidFill>
              <a:latin typeface="Helvetica Neue"/>
              <a:ea typeface="Helvetica Neue"/>
              <a:cs typeface="Helvetica Neue"/>
              <a:sym typeface="Helvetica Neue"/>
            </a:endParaRPr>
          </a:p>
        </p:txBody>
      </p:sp>
      <p:sp>
        <p:nvSpPr>
          <p:cNvPr id="206" name="Google Shape;206;p18"/>
          <p:cNvSpPr txBox="1">
            <a:spLocks noGrp="1"/>
          </p:cNvSpPr>
          <p:nvPr>
            <p:ph type="body" idx="1"/>
          </p:nvPr>
        </p:nvSpPr>
        <p:spPr>
          <a:xfrm>
            <a:off x="311700" y="787450"/>
            <a:ext cx="4260300" cy="3781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TDIS (HRMT 45)</a:t>
            </a:r>
            <a:endParaRPr b="1">
              <a:solidFill>
                <a:schemeClr val="accent5"/>
              </a:solidFill>
              <a:latin typeface="Helvetica Neue"/>
              <a:ea typeface="Helvetica Neue"/>
              <a:cs typeface="Helvetica Neue"/>
              <a:sym typeface="Helvetica Neue"/>
            </a:endParaRPr>
          </a:p>
          <a:p>
            <a:pPr marL="457200" lvl="0" indent="-304800" algn="l" rtl="0">
              <a:spcBef>
                <a:spcPts val="1600"/>
              </a:spcBef>
              <a:spcAft>
                <a:spcPts val="0"/>
              </a:spcAft>
              <a:buSzPts val="1200"/>
              <a:buFont typeface="Helvetica Neue Light"/>
              <a:buChar char="●"/>
            </a:pPr>
            <a:r>
              <a:rPr lang="nl" sz="1200">
                <a:latin typeface="Helvetica Neue Light"/>
                <a:ea typeface="Helvetica Neue Light"/>
                <a:cs typeface="Helvetica Neue Light"/>
                <a:sym typeface="Helvetica Neue Light"/>
              </a:rPr>
              <a:t>Injection beam stopper (segmented) designed to protect the machine in case of injection kicker malfunctioning</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b="1">
                <a:latin typeface="Helvetica Neue"/>
                <a:ea typeface="Helvetica Neue"/>
                <a:cs typeface="Helvetica Neue"/>
                <a:sym typeface="Helvetica Neue"/>
              </a:rPr>
              <a:t>Goal</a:t>
            </a:r>
            <a:r>
              <a:rPr lang="nl" sz="1200">
                <a:latin typeface="Helvetica Neue Light"/>
                <a:ea typeface="Helvetica Neue Light"/>
                <a:cs typeface="Helvetica Neue Light"/>
                <a:sym typeface="Helvetica Neue Light"/>
              </a:rPr>
              <a:t>: Reproduce a state of temperature/stresses in the back-stiffener comparable to that induced by the worst-case potential impact of the HL-LHC beam</a:t>
            </a:r>
            <a:endParaRPr sz="1200">
              <a:latin typeface="Helvetica Neue Light"/>
              <a:ea typeface="Helvetica Neue Light"/>
              <a:cs typeface="Helvetica Neue Light"/>
              <a:sym typeface="Helvetica Neue Light"/>
            </a:endParaRPr>
          </a:p>
          <a:p>
            <a:pPr marL="457200" lvl="0" indent="-304800" algn="l" rtl="0">
              <a:lnSpc>
                <a:spcPct val="100000"/>
              </a:lnSpc>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Assess integral jaw performance after beam impact (flatness, …)</a:t>
            </a:r>
            <a:endParaRPr sz="1200">
              <a:latin typeface="Helvetica Neue Light"/>
              <a:ea typeface="Helvetica Neue Light"/>
              <a:cs typeface="Helvetica Neue Light"/>
              <a:sym typeface="Helvetica Neue Light"/>
            </a:endParaRPr>
          </a:p>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Achievable beam parameters in HRMT (before LS2): bunch trains presently extracted to HiRadMat have a smaller intensity than the bunch trains which will be transferred from the SPS to the LHC in the HL-LHC era</a:t>
            </a:r>
            <a:endParaRPr sz="1200">
              <a:latin typeface="Helvetica Neue Light"/>
              <a:ea typeface="Helvetica Neue Light"/>
              <a:cs typeface="Helvetica Neue Light"/>
              <a:sym typeface="Helvetica Neue Light"/>
            </a:endParaRPr>
          </a:p>
          <a:p>
            <a:pPr marL="0" lvl="0" indent="0" algn="l" rtl="0">
              <a:spcBef>
                <a:spcPts val="1600"/>
              </a:spcBef>
              <a:spcAft>
                <a:spcPts val="1600"/>
              </a:spcAft>
              <a:buNone/>
            </a:pPr>
            <a:endParaRPr sz="1400" b="1">
              <a:latin typeface="Helvetica Neue"/>
              <a:ea typeface="Helvetica Neue"/>
              <a:cs typeface="Helvetica Neue"/>
              <a:sym typeface="Helvetica Neue"/>
            </a:endParaRPr>
          </a:p>
        </p:txBody>
      </p:sp>
      <p:sp>
        <p:nvSpPr>
          <p:cNvPr id="207" name="Google Shape;207;p18"/>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6</a:t>
            </a:fld>
            <a:endParaRPr>
              <a:solidFill>
                <a:srgbClr val="FFFFFF"/>
              </a:solidFill>
              <a:latin typeface="Helvetica Neue Light"/>
              <a:ea typeface="Helvetica Neue Light"/>
              <a:cs typeface="Helvetica Neue Light"/>
              <a:sym typeface="Helvetica Neue Light"/>
            </a:endParaRPr>
          </a:p>
        </p:txBody>
      </p:sp>
      <p:pic>
        <p:nvPicPr>
          <p:cNvPr id="208" name="Google Shape;208;p18"/>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5671849" y="1169525"/>
            <a:ext cx="2599301" cy="870125"/>
          </a:xfrm>
          <a:prstGeom prst="rect">
            <a:avLst/>
          </a:prstGeom>
          <a:noFill/>
          <a:ln>
            <a:noFill/>
          </a:ln>
        </p:spPr>
      </p:pic>
      <p:pic>
        <p:nvPicPr>
          <p:cNvPr id="209" name="Google Shape;209;p18"/>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532545" y="2158500"/>
            <a:ext cx="2877900" cy="1918500"/>
          </a:xfrm>
          <a:prstGeom prst="rect">
            <a:avLst/>
          </a:prstGeom>
          <a:noFill/>
          <a:ln>
            <a:noFill/>
          </a:ln>
        </p:spPr>
      </p:pic>
      <p:sp>
        <p:nvSpPr>
          <p:cNvPr id="210" name="Google Shape;210;p18"/>
          <p:cNvSpPr/>
          <p:nvPr/>
        </p:nvSpPr>
        <p:spPr>
          <a:xfrm rot="-5554326">
            <a:off x="7505670" y="2711867"/>
            <a:ext cx="307510" cy="99716"/>
          </a:xfrm>
          <a:prstGeom prst="parallelogram">
            <a:avLst>
              <a:gd name="adj" fmla="val 32554"/>
            </a:avLst>
          </a:prstGeom>
          <a:noFill/>
          <a:ln w="28575" cap="flat"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grpSp>
        <p:nvGrpSpPr>
          <p:cNvPr id="215" name="Google Shape;215;p19"/>
          <p:cNvGrpSpPr/>
          <p:nvPr/>
        </p:nvGrpSpPr>
        <p:grpSpPr>
          <a:xfrm>
            <a:off x="3824275" y="1103825"/>
            <a:ext cx="1437725" cy="2415000"/>
            <a:chOff x="7542268" y="2991430"/>
            <a:chExt cx="1142139" cy="1918494"/>
          </a:xfrm>
        </p:grpSpPr>
        <p:pic>
          <p:nvPicPr>
            <p:cNvPr id="216" name="Google Shape;216;p19"/>
            <p:cNvPicPr preferRelativeResize="0"/>
            <p:nvPr/>
          </p:nvPicPr>
          <p:blipFill rotWithShape="1">
            <a:blip r:embed="rId3" cstate="screen">
              <a:alphaModFix/>
              <a:extLst>
                <a:ext uri="{28A0092B-C50C-407E-A947-70E740481C1C}">
                  <a14:useLocalDpi xmlns:a14="http://schemas.microsoft.com/office/drawing/2010/main"/>
                </a:ext>
              </a:extLst>
            </a:blip>
            <a:srcRect r="1019"/>
            <a:stretch/>
          </p:blipFill>
          <p:spPr>
            <a:xfrm>
              <a:off x="7542268" y="2991430"/>
              <a:ext cx="1142139" cy="1918494"/>
            </a:xfrm>
            <a:prstGeom prst="rect">
              <a:avLst/>
            </a:prstGeom>
            <a:noFill/>
            <a:ln>
              <a:noFill/>
            </a:ln>
          </p:spPr>
        </p:pic>
        <p:sp>
          <p:nvSpPr>
            <p:cNvPr id="217" name="Google Shape;217;p19"/>
            <p:cNvSpPr/>
            <p:nvPr/>
          </p:nvSpPr>
          <p:spPr>
            <a:xfrm>
              <a:off x="7617150" y="3184475"/>
              <a:ext cx="126000" cy="670800"/>
            </a:xfrm>
            <a:prstGeom prst="rect">
              <a:avLst/>
            </a:prstGeom>
            <a:solidFill>
              <a:srgbClr val="00FFFF"/>
            </a:solidFill>
            <a:ln w="9525" cap="flat"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9"/>
            <p:cNvSpPr/>
            <p:nvPr/>
          </p:nvSpPr>
          <p:spPr>
            <a:xfrm>
              <a:off x="8496550" y="3184475"/>
              <a:ext cx="126000" cy="670800"/>
            </a:xfrm>
            <a:prstGeom prst="rect">
              <a:avLst/>
            </a:prstGeom>
            <a:solidFill>
              <a:srgbClr val="00FFFF"/>
            </a:solidFill>
            <a:ln w="9525" cap="flat"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9"/>
            <p:cNvSpPr/>
            <p:nvPr/>
          </p:nvSpPr>
          <p:spPr>
            <a:xfrm rot="-5400000">
              <a:off x="8056200" y="3416225"/>
              <a:ext cx="126000" cy="752100"/>
            </a:xfrm>
            <a:prstGeom prst="rect">
              <a:avLst/>
            </a:prstGeom>
            <a:solidFill>
              <a:srgbClr val="00FFFF"/>
            </a:solidFill>
            <a:ln w="9525" cap="flat"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0" name="Google Shape;220;p19"/>
          <p:cNvGrpSpPr/>
          <p:nvPr/>
        </p:nvGrpSpPr>
        <p:grpSpPr>
          <a:xfrm>
            <a:off x="-5150" y="4658250"/>
            <a:ext cx="9144000" cy="511800"/>
            <a:chOff x="-5150" y="4658250"/>
            <a:chExt cx="9144000" cy="511800"/>
          </a:xfrm>
        </p:grpSpPr>
        <p:sp>
          <p:nvSpPr>
            <p:cNvPr id="221" name="Google Shape;221;p19"/>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2" name="Google Shape;222;p19"/>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223" name="Google Shape;223;p19"/>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224" name="Google Shape;224;p19"/>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225" name="Google Shape;225;p19"/>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Energy deposition studies for HRMT </a:t>
            </a:r>
            <a:endParaRPr b="1">
              <a:solidFill>
                <a:schemeClr val="accent5"/>
              </a:solidFill>
              <a:latin typeface="Helvetica Neue"/>
              <a:ea typeface="Helvetica Neue"/>
              <a:cs typeface="Helvetica Neue"/>
              <a:sym typeface="Helvetica Neue"/>
            </a:endParaRPr>
          </a:p>
          <a:p>
            <a:pPr marL="0" lvl="0" indent="0" algn="l" rtl="0">
              <a:spcBef>
                <a:spcPts val="0"/>
              </a:spcBef>
              <a:spcAft>
                <a:spcPts val="0"/>
              </a:spcAft>
              <a:buNone/>
            </a:pPr>
            <a:endParaRPr b="1">
              <a:solidFill>
                <a:schemeClr val="accent5"/>
              </a:solidFill>
              <a:latin typeface="Helvetica Neue"/>
              <a:ea typeface="Helvetica Neue"/>
              <a:cs typeface="Helvetica Neue"/>
              <a:sym typeface="Helvetica Neue"/>
            </a:endParaRPr>
          </a:p>
        </p:txBody>
      </p:sp>
      <p:sp>
        <p:nvSpPr>
          <p:cNvPr id="226" name="Google Shape;226;p19"/>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7</a:t>
            </a:fld>
            <a:endParaRPr>
              <a:solidFill>
                <a:srgbClr val="FFFFFF"/>
              </a:solidFill>
              <a:latin typeface="Helvetica Neue Light"/>
              <a:ea typeface="Helvetica Neue Light"/>
              <a:cs typeface="Helvetica Neue Light"/>
              <a:sym typeface="Helvetica Neue Light"/>
            </a:endParaRPr>
          </a:p>
        </p:txBody>
      </p:sp>
      <p:pic>
        <p:nvPicPr>
          <p:cNvPr id="227" name="Google Shape;227;p19"/>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3883897" y="1401540"/>
            <a:ext cx="1365925" cy="829687"/>
          </a:xfrm>
          <a:prstGeom prst="rect">
            <a:avLst/>
          </a:prstGeom>
          <a:noFill/>
          <a:ln>
            <a:noFill/>
          </a:ln>
        </p:spPr>
      </p:pic>
      <p:sp>
        <p:nvSpPr>
          <p:cNvPr id="228" name="Google Shape;228;p19"/>
          <p:cNvSpPr txBox="1">
            <a:spLocks noGrp="1"/>
          </p:cNvSpPr>
          <p:nvPr>
            <p:ph type="body" idx="1"/>
          </p:nvPr>
        </p:nvSpPr>
        <p:spPr>
          <a:xfrm>
            <a:off x="311700" y="1811363"/>
            <a:ext cx="3097200" cy="1512000"/>
          </a:xfrm>
          <a:prstGeom prst="rect">
            <a:avLst/>
          </a:prstGeom>
        </p:spPr>
        <p:txBody>
          <a:bodyPr spcFirstLastPara="1" wrap="square" lIns="91425" tIns="91425" rIns="91425" bIns="91425" anchor="t" anchorCtr="0">
            <a:noAutofit/>
          </a:bodyPr>
          <a:lstStyle/>
          <a:p>
            <a:pPr marL="457200" lvl="0" indent="-304800" algn="l" rtl="0">
              <a:spcBef>
                <a:spcPts val="0"/>
              </a:spcBef>
              <a:spcAft>
                <a:spcPts val="0"/>
              </a:spcAft>
              <a:buSzPts val="1200"/>
              <a:buFont typeface="Helvetica Neue Light"/>
              <a:buChar char="●"/>
            </a:pPr>
            <a:r>
              <a:rPr lang="nl" sz="1200">
                <a:latin typeface="Helvetica Neue Light"/>
                <a:ea typeface="Helvetica Neue Light"/>
                <a:cs typeface="Helvetica Neue Light"/>
                <a:sym typeface="Helvetica Neue Light"/>
              </a:rPr>
              <a:t>Several FLUKA simulation loops carried out to find out the right beam settings (impact parameter) to achieve in the experiment a comparable energy deposition in the stiffener as in the real case.</a:t>
            </a:r>
            <a:endParaRPr sz="1200">
              <a:latin typeface="Helvetica Neue Light"/>
              <a:ea typeface="Helvetica Neue Light"/>
              <a:cs typeface="Helvetica Neue Light"/>
              <a:sym typeface="Helvetica Neue Light"/>
            </a:endParaRPr>
          </a:p>
          <a:p>
            <a:pPr marL="457200" lvl="0" indent="0" algn="l" rtl="0">
              <a:spcBef>
                <a:spcPts val="1600"/>
              </a:spcBef>
              <a:spcAft>
                <a:spcPts val="1600"/>
              </a:spcAft>
              <a:buNone/>
            </a:pPr>
            <a:endParaRPr/>
          </a:p>
        </p:txBody>
      </p:sp>
      <p:sp>
        <p:nvSpPr>
          <p:cNvPr id="229" name="Google Shape;229;p19"/>
          <p:cNvSpPr txBox="1"/>
          <p:nvPr/>
        </p:nvSpPr>
        <p:spPr>
          <a:xfrm>
            <a:off x="5677075" y="1815751"/>
            <a:ext cx="2792400" cy="16254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rgbClr val="666666"/>
              </a:buClr>
              <a:buSzPts val="1200"/>
              <a:buFont typeface="Helvetica Neue Light"/>
              <a:buChar char="●"/>
            </a:pPr>
            <a:r>
              <a:rPr lang="nl" sz="1200">
                <a:solidFill>
                  <a:srgbClr val="666666"/>
                </a:solidFill>
                <a:latin typeface="Helvetica Neue Light"/>
                <a:ea typeface="Helvetica Neue Light"/>
                <a:cs typeface="Helvetica Neue Light"/>
                <a:sym typeface="Helvetica Neue Light"/>
              </a:rPr>
              <a:t>Using FEA simulations (ANSYS) the defined test settings should lead to reasonably similar peak temperatures/stresses at the back-stiffener as in the real case</a:t>
            </a:r>
            <a:endParaRPr sz="1200">
              <a:solidFill>
                <a:srgbClr val="666666"/>
              </a:solidFill>
              <a:latin typeface="Helvetica Neue Light"/>
              <a:ea typeface="Helvetica Neue Light"/>
              <a:cs typeface="Helvetica Neue Light"/>
              <a:sym typeface="Helvetica Neue Light"/>
            </a:endParaRPr>
          </a:p>
          <a:p>
            <a:pPr marL="457200" lvl="0" indent="0" algn="l" rtl="0">
              <a:spcBef>
                <a:spcPts val="0"/>
              </a:spcBef>
              <a:spcAft>
                <a:spcPts val="0"/>
              </a:spcAft>
              <a:buNone/>
            </a:pPr>
            <a:endParaRPr sz="1200" b="1">
              <a:solidFill>
                <a:srgbClr val="666666"/>
              </a:solidFill>
              <a:latin typeface="Helvetica Neue"/>
              <a:ea typeface="Helvetica Neue"/>
              <a:cs typeface="Helvetica Neue"/>
              <a:sym typeface="Helvetica Neue"/>
            </a:endParaRPr>
          </a:p>
        </p:txBody>
      </p:sp>
      <p:sp>
        <p:nvSpPr>
          <p:cNvPr id="230" name="Google Shape;230;p19"/>
          <p:cNvSpPr txBox="1">
            <a:spLocks noGrp="1"/>
          </p:cNvSpPr>
          <p:nvPr>
            <p:ph type="body" idx="1"/>
          </p:nvPr>
        </p:nvSpPr>
        <p:spPr>
          <a:xfrm>
            <a:off x="311700" y="787450"/>
            <a:ext cx="3166200" cy="39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TDIS (HRMT 45)</a:t>
            </a:r>
            <a:endParaRPr sz="1200">
              <a:latin typeface="Helvetica Neue Light"/>
              <a:ea typeface="Helvetica Neue Light"/>
              <a:cs typeface="Helvetica Neue Light"/>
              <a:sym typeface="Helvetica Neue Light"/>
            </a:endParaRPr>
          </a:p>
          <a:p>
            <a:pPr marL="0" lvl="0" indent="0" algn="l" rtl="0">
              <a:spcBef>
                <a:spcPts val="1600"/>
              </a:spcBef>
              <a:spcAft>
                <a:spcPts val="1600"/>
              </a:spcAft>
              <a:buNone/>
            </a:pPr>
            <a:endParaRPr sz="1400" b="1">
              <a:latin typeface="Helvetica Neue"/>
              <a:ea typeface="Helvetica Neue"/>
              <a:cs typeface="Helvetica Neue"/>
              <a:sym typeface="Helvetica Neue"/>
            </a:endParaRPr>
          </a:p>
        </p:txBody>
      </p:sp>
      <p:cxnSp>
        <p:nvCxnSpPr>
          <p:cNvPr id="231" name="Google Shape;231;p19"/>
          <p:cNvCxnSpPr/>
          <p:nvPr/>
        </p:nvCxnSpPr>
        <p:spPr>
          <a:xfrm rot="10800000">
            <a:off x="5412775" y="2743775"/>
            <a:ext cx="0" cy="782400"/>
          </a:xfrm>
          <a:prstGeom prst="straightConnector1">
            <a:avLst/>
          </a:prstGeom>
          <a:noFill/>
          <a:ln w="19050" cap="flat" cmpd="sng">
            <a:solidFill>
              <a:schemeClr val="accent5"/>
            </a:solidFill>
            <a:prstDash val="solid"/>
            <a:round/>
            <a:headEnd type="triangle" w="med" len="med"/>
            <a:tailEnd type="triangle" w="med" len="med"/>
          </a:ln>
        </p:spPr>
      </p:cxnSp>
      <p:sp>
        <p:nvSpPr>
          <p:cNvPr id="232" name="Google Shape;232;p19"/>
          <p:cNvSpPr txBox="1"/>
          <p:nvPr/>
        </p:nvSpPr>
        <p:spPr>
          <a:xfrm>
            <a:off x="5412775" y="2938175"/>
            <a:ext cx="264300" cy="393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a:t>
            </a:r>
            <a:endParaRPr b="1">
              <a:solidFill>
                <a:schemeClr val="accent5"/>
              </a:solidFill>
              <a:latin typeface="Helvetica Neue"/>
              <a:ea typeface="Helvetica Neue"/>
              <a:cs typeface="Helvetica Neue"/>
              <a:sym typeface="Helvetica Neue"/>
            </a:endParaRPr>
          </a:p>
        </p:txBody>
      </p:sp>
      <p:sp>
        <p:nvSpPr>
          <p:cNvPr id="233" name="Google Shape;233;p19"/>
          <p:cNvSpPr/>
          <p:nvPr/>
        </p:nvSpPr>
        <p:spPr>
          <a:xfrm>
            <a:off x="4469050" y="2616088"/>
            <a:ext cx="195600" cy="130500"/>
          </a:xfrm>
          <a:prstGeom prst="ellipse">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4" name="Google Shape;234;p19"/>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682450" y="3247975"/>
            <a:ext cx="2355700" cy="1116125"/>
          </a:xfrm>
          <a:prstGeom prst="rect">
            <a:avLst/>
          </a:prstGeom>
          <a:noFill/>
          <a:ln>
            <a:noFill/>
          </a:ln>
        </p:spPr>
      </p:pic>
      <p:sp>
        <p:nvSpPr>
          <p:cNvPr id="235" name="Google Shape;235;p19"/>
          <p:cNvSpPr txBox="1"/>
          <p:nvPr/>
        </p:nvSpPr>
        <p:spPr>
          <a:xfrm>
            <a:off x="2433375" y="4088700"/>
            <a:ext cx="30078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latin typeface="Helvetica Neue Light"/>
                <a:ea typeface="Helvetica Neue Light"/>
                <a:cs typeface="Helvetica Neue Light"/>
                <a:sym typeface="Helvetica Neue Light"/>
              </a:rPr>
              <a:t>M. Frankl</a:t>
            </a:r>
            <a:endParaRPr sz="800" i="1">
              <a:latin typeface="Helvetica Neue Light"/>
              <a:ea typeface="Helvetica Neue Light"/>
              <a:cs typeface="Helvetica Neue Light"/>
              <a:sym typeface="Helvetica Neue 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pic>
        <p:nvPicPr>
          <p:cNvPr id="240" name="Google Shape;240;p20"/>
          <p:cNvPicPr preferRelativeResize="0"/>
          <p:nvPr/>
        </p:nvPicPr>
        <p:blipFill>
          <a:blip r:embed="rId3" cstate="screen">
            <a:alphaModFix/>
            <a:extLst>
              <a:ext uri="{28A0092B-C50C-407E-A947-70E740481C1C}">
                <a14:useLocalDpi xmlns:a14="http://schemas.microsoft.com/office/drawing/2010/main"/>
              </a:ext>
            </a:extLst>
          </a:blip>
          <a:stretch>
            <a:fillRect/>
          </a:stretch>
        </p:blipFill>
        <p:spPr>
          <a:xfrm>
            <a:off x="3405425" y="975591"/>
            <a:ext cx="2008201" cy="1647384"/>
          </a:xfrm>
          <a:prstGeom prst="rect">
            <a:avLst/>
          </a:prstGeom>
          <a:noFill/>
          <a:ln>
            <a:noFill/>
          </a:ln>
        </p:spPr>
      </p:pic>
      <p:sp>
        <p:nvSpPr>
          <p:cNvPr id="241" name="Google Shape;241;p20"/>
          <p:cNvSpPr txBox="1"/>
          <p:nvPr/>
        </p:nvSpPr>
        <p:spPr>
          <a:xfrm>
            <a:off x="4150348" y="761200"/>
            <a:ext cx="843300" cy="352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b="1">
                <a:latin typeface="Helvetica Neue"/>
                <a:ea typeface="Helvetica Neue"/>
                <a:cs typeface="Helvetica Neue"/>
                <a:sym typeface="Helvetica Neue"/>
              </a:rPr>
              <a:t>FLUKA</a:t>
            </a:r>
            <a:endParaRPr sz="1200" b="1">
              <a:latin typeface="Helvetica Neue"/>
              <a:ea typeface="Helvetica Neue"/>
              <a:cs typeface="Helvetica Neue"/>
              <a:sym typeface="Helvetica Neue"/>
            </a:endParaRPr>
          </a:p>
        </p:txBody>
      </p:sp>
      <p:grpSp>
        <p:nvGrpSpPr>
          <p:cNvPr id="242" name="Google Shape;242;p20"/>
          <p:cNvGrpSpPr/>
          <p:nvPr/>
        </p:nvGrpSpPr>
        <p:grpSpPr>
          <a:xfrm>
            <a:off x="-5150" y="4658250"/>
            <a:ext cx="9144000" cy="511800"/>
            <a:chOff x="-5150" y="4658250"/>
            <a:chExt cx="9144000" cy="511800"/>
          </a:xfrm>
        </p:grpSpPr>
        <p:sp>
          <p:nvSpPr>
            <p:cNvPr id="243" name="Google Shape;243;p20"/>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4" name="Google Shape;244;p20"/>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245" name="Google Shape;245;p20"/>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246" name="Google Shape;246;p20"/>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247" name="Google Shape;247;p20"/>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Energy deposition studies for HRMT </a:t>
            </a:r>
            <a:endParaRPr b="1">
              <a:solidFill>
                <a:schemeClr val="accent5"/>
              </a:solidFill>
              <a:latin typeface="Helvetica Neue"/>
              <a:ea typeface="Helvetica Neue"/>
              <a:cs typeface="Helvetica Neue"/>
              <a:sym typeface="Helvetica Neue"/>
            </a:endParaRPr>
          </a:p>
          <a:p>
            <a:pPr marL="0" lvl="0" indent="0" algn="l" rtl="0">
              <a:spcBef>
                <a:spcPts val="0"/>
              </a:spcBef>
              <a:spcAft>
                <a:spcPts val="0"/>
              </a:spcAft>
              <a:buNone/>
            </a:pPr>
            <a:endParaRPr b="1">
              <a:solidFill>
                <a:schemeClr val="accent5"/>
              </a:solidFill>
              <a:latin typeface="Helvetica Neue"/>
              <a:ea typeface="Helvetica Neue"/>
              <a:cs typeface="Helvetica Neue"/>
              <a:sym typeface="Helvetica Neue"/>
            </a:endParaRPr>
          </a:p>
        </p:txBody>
      </p:sp>
      <p:sp>
        <p:nvSpPr>
          <p:cNvPr id="248" name="Google Shape;248;p20"/>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8</a:t>
            </a:fld>
            <a:endParaRPr>
              <a:solidFill>
                <a:srgbClr val="FFFFFF"/>
              </a:solidFill>
              <a:latin typeface="Helvetica Neue Light"/>
              <a:ea typeface="Helvetica Neue Light"/>
              <a:cs typeface="Helvetica Neue Light"/>
              <a:sym typeface="Helvetica Neue Light"/>
            </a:endParaRPr>
          </a:p>
        </p:txBody>
      </p:sp>
      <p:pic>
        <p:nvPicPr>
          <p:cNvPr id="249" name="Google Shape;249;p20"/>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3883410" y="1406915"/>
            <a:ext cx="1365925" cy="829687"/>
          </a:xfrm>
          <a:prstGeom prst="rect">
            <a:avLst/>
          </a:prstGeom>
          <a:noFill/>
          <a:ln>
            <a:noFill/>
          </a:ln>
        </p:spPr>
      </p:pic>
      <p:sp>
        <p:nvSpPr>
          <p:cNvPr id="250" name="Google Shape;250;p20"/>
          <p:cNvSpPr txBox="1">
            <a:spLocks noGrp="1"/>
          </p:cNvSpPr>
          <p:nvPr>
            <p:ph type="body" idx="1"/>
          </p:nvPr>
        </p:nvSpPr>
        <p:spPr>
          <a:xfrm>
            <a:off x="311700" y="787450"/>
            <a:ext cx="3166200" cy="39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TDIS (HRMT 45)</a:t>
            </a:r>
            <a:endParaRPr sz="1200">
              <a:latin typeface="Helvetica Neue Light"/>
              <a:ea typeface="Helvetica Neue Light"/>
              <a:cs typeface="Helvetica Neue Light"/>
              <a:sym typeface="Helvetica Neue Light"/>
            </a:endParaRPr>
          </a:p>
          <a:p>
            <a:pPr marL="0" lvl="0" indent="0" algn="l" rtl="0">
              <a:spcBef>
                <a:spcPts val="1600"/>
              </a:spcBef>
              <a:spcAft>
                <a:spcPts val="1600"/>
              </a:spcAft>
              <a:buNone/>
            </a:pPr>
            <a:endParaRPr sz="1400" b="1">
              <a:latin typeface="Helvetica Neue"/>
              <a:ea typeface="Helvetica Neue"/>
              <a:cs typeface="Helvetica Neue"/>
              <a:sym typeface="Helvetica Neue"/>
            </a:endParaRPr>
          </a:p>
        </p:txBody>
      </p:sp>
      <p:pic>
        <p:nvPicPr>
          <p:cNvPr id="251" name="Google Shape;251;p20"/>
          <p:cNvPicPr preferRelativeResize="0"/>
          <p:nvPr/>
        </p:nvPicPr>
        <p:blipFill rotWithShape="1">
          <a:blip r:embed="rId6" cstate="screen">
            <a:alphaModFix/>
            <a:extLst>
              <a:ext uri="{28A0092B-C50C-407E-A947-70E740481C1C}">
                <a14:useLocalDpi xmlns:a14="http://schemas.microsoft.com/office/drawing/2010/main"/>
              </a:ext>
            </a:extLst>
          </a:blip>
          <a:srcRect r="49939"/>
          <a:stretch/>
        </p:blipFill>
        <p:spPr>
          <a:xfrm>
            <a:off x="806110" y="1693377"/>
            <a:ext cx="2236654" cy="1339233"/>
          </a:xfrm>
          <a:prstGeom prst="rect">
            <a:avLst/>
          </a:prstGeom>
          <a:noFill/>
          <a:ln>
            <a:noFill/>
          </a:ln>
        </p:spPr>
      </p:pic>
      <p:pic>
        <p:nvPicPr>
          <p:cNvPr id="252" name="Google Shape;252;p20"/>
          <p:cNvPicPr preferRelativeResize="0"/>
          <p:nvPr/>
        </p:nvPicPr>
        <p:blipFill rotWithShape="1">
          <a:blip r:embed="rId7" cstate="screen">
            <a:alphaModFix/>
            <a:extLst>
              <a:ext uri="{28A0092B-C50C-407E-A947-70E740481C1C}">
                <a14:useLocalDpi xmlns:a14="http://schemas.microsoft.com/office/drawing/2010/main"/>
              </a:ext>
            </a:extLst>
          </a:blip>
          <a:srcRect r="49939"/>
          <a:stretch/>
        </p:blipFill>
        <p:spPr>
          <a:xfrm>
            <a:off x="806108" y="3174152"/>
            <a:ext cx="2236654" cy="1333380"/>
          </a:xfrm>
          <a:prstGeom prst="rect">
            <a:avLst/>
          </a:prstGeom>
          <a:noFill/>
          <a:ln>
            <a:noFill/>
          </a:ln>
        </p:spPr>
      </p:pic>
      <p:sp>
        <p:nvSpPr>
          <p:cNvPr id="253" name="Google Shape;253;p20"/>
          <p:cNvSpPr txBox="1"/>
          <p:nvPr/>
        </p:nvSpPr>
        <p:spPr>
          <a:xfrm>
            <a:off x="1411402" y="1331775"/>
            <a:ext cx="799500" cy="406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b="1">
                <a:latin typeface="Helvetica Neue"/>
                <a:ea typeface="Helvetica Neue"/>
                <a:cs typeface="Helvetica Neue"/>
                <a:sym typeface="Helvetica Neue"/>
              </a:rPr>
              <a:t>ANSYS</a:t>
            </a:r>
            <a:endParaRPr sz="1200" b="1">
              <a:latin typeface="Helvetica Neue"/>
              <a:ea typeface="Helvetica Neue"/>
              <a:cs typeface="Helvetica Neue"/>
              <a:sym typeface="Helvetica Neue"/>
            </a:endParaRPr>
          </a:p>
        </p:txBody>
      </p:sp>
      <p:sp>
        <p:nvSpPr>
          <p:cNvPr id="254" name="Google Shape;254;p20"/>
          <p:cNvSpPr/>
          <p:nvPr/>
        </p:nvSpPr>
        <p:spPr>
          <a:xfrm>
            <a:off x="2935312" y="1896395"/>
            <a:ext cx="368700" cy="205500"/>
          </a:xfrm>
          <a:prstGeom prst="leftArrow">
            <a:avLst>
              <a:gd name="adj1" fmla="val 50000"/>
              <a:gd name="adj2" fmla="val 50000"/>
            </a:avLst>
          </a:prstGeom>
          <a:solidFill>
            <a:srgbClr val="00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5" name="Google Shape;255;p20"/>
          <p:cNvPicPr preferRelativeResize="0"/>
          <p:nvPr/>
        </p:nvPicPr>
        <p:blipFill rotWithShape="1">
          <a:blip r:embed="rId6" cstate="screen">
            <a:alphaModFix/>
            <a:extLst>
              <a:ext uri="{28A0092B-C50C-407E-A947-70E740481C1C}">
                <a14:useLocalDpi xmlns:a14="http://schemas.microsoft.com/office/drawing/2010/main"/>
              </a:ext>
            </a:extLst>
          </a:blip>
          <a:srcRect l="49939"/>
          <a:stretch/>
        </p:blipFill>
        <p:spPr>
          <a:xfrm>
            <a:off x="5963529" y="1654365"/>
            <a:ext cx="2236654" cy="1339233"/>
          </a:xfrm>
          <a:prstGeom prst="rect">
            <a:avLst/>
          </a:prstGeom>
          <a:noFill/>
          <a:ln>
            <a:noFill/>
          </a:ln>
        </p:spPr>
      </p:pic>
      <p:pic>
        <p:nvPicPr>
          <p:cNvPr id="256" name="Google Shape;256;p20"/>
          <p:cNvPicPr preferRelativeResize="0"/>
          <p:nvPr/>
        </p:nvPicPr>
        <p:blipFill rotWithShape="1">
          <a:blip r:embed="rId7" cstate="screen">
            <a:alphaModFix/>
            <a:extLst>
              <a:ext uri="{28A0092B-C50C-407E-A947-70E740481C1C}">
                <a14:useLocalDpi xmlns:a14="http://schemas.microsoft.com/office/drawing/2010/main"/>
              </a:ext>
            </a:extLst>
          </a:blip>
          <a:srcRect l="49939"/>
          <a:stretch/>
        </p:blipFill>
        <p:spPr>
          <a:xfrm>
            <a:off x="5974370" y="3186895"/>
            <a:ext cx="2236654" cy="1333380"/>
          </a:xfrm>
          <a:prstGeom prst="rect">
            <a:avLst/>
          </a:prstGeom>
          <a:noFill/>
          <a:ln>
            <a:noFill/>
          </a:ln>
        </p:spPr>
      </p:pic>
      <p:sp>
        <p:nvSpPr>
          <p:cNvPr id="257" name="Google Shape;257;p20"/>
          <p:cNvSpPr txBox="1"/>
          <p:nvPr/>
        </p:nvSpPr>
        <p:spPr>
          <a:xfrm>
            <a:off x="6821575" y="1301675"/>
            <a:ext cx="822900" cy="418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200" b="1">
                <a:latin typeface="Helvetica Neue"/>
                <a:ea typeface="Helvetica Neue"/>
                <a:cs typeface="Helvetica Neue"/>
                <a:sym typeface="Helvetica Neue"/>
              </a:rPr>
              <a:t>ANSYS</a:t>
            </a:r>
            <a:endParaRPr sz="1200" b="1">
              <a:latin typeface="Helvetica Neue"/>
              <a:ea typeface="Helvetica Neue"/>
              <a:cs typeface="Helvetica Neue"/>
              <a:sym typeface="Helvetica Neue"/>
            </a:endParaRPr>
          </a:p>
        </p:txBody>
      </p:sp>
      <p:sp>
        <p:nvSpPr>
          <p:cNvPr id="258" name="Google Shape;258;p20"/>
          <p:cNvSpPr/>
          <p:nvPr/>
        </p:nvSpPr>
        <p:spPr>
          <a:xfrm rot="10800000">
            <a:off x="5681783" y="1921081"/>
            <a:ext cx="368700" cy="205500"/>
          </a:xfrm>
          <a:prstGeom prst="leftArrow">
            <a:avLst>
              <a:gd name="adj1" fmla="val 50000"/>
              <a:gd name="adj2" fmla="val 50000"/>
            </a:avLst>
          </a:prstGeom>
          <a:solidFill>
            <a:srgbClr val="A4C2F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0"/>
          <p:cNvSpPr txBox="1"/>
          <p:nvPr/>
        </p:nvSpPr>
        <p:spPr>
          <a:xfrm>
            <a:off x="3013313" y="3089425"/>
            <a:ext cx="2792400" cy="1512000"/>
          </a:xfrm>
          <a:prstGeom prst="rect">
            <a:avLst/>
          </a:prstGeom>
          <a:noFill/>
          <a:ln>
            <a:noFill/>
          </a:ln>
        </p:spPr>
        <p:txBody>
          <a:bodyPr spcFirstLastPara="1" wrap="square" lIns="91425" tIns="91425" rIns="91425" bIns="91425" anchor="t" anchorCtr="0">
            <a:noAutofit/>
          </a:bodyPr>
          <a:lstStyle/>
          <a:p>
            <a:pPr marL="457200" lvl="0" indent="-304800" algn="l" rtl="0">
              <a:spcBef>
                <a:spcPts val="0"/>
              </a:spcBef>
              <a:spcAft>
                <a:spcPts val="0"/>
              </a:spcAft>
              <a:buClr>
                <a:srgbClr val="666666"/>
              </a:buClr>
              <a:buSzPts val="1200"/>
              <a:buFont typeface="Helvetica Neue Light"/>
              <a:buChar char="●"/>
            </a:pPr>
            <a:r>
              <a:rPr lang="nl" sz="1200">
                <a:solidFill>
                  <a:srgbClr val="666666"/>
                </a:solidFill>
                <a:latin typeface="Helvetica Neue Light"/>
                <a:ea typeface="Helvetica Neue Light"/>
                <a:cs typeface="Helvetica Neue Light"/>
                <a:sym typeface="Helvetica Neue Light"/>
              </a:rPr>
              <a:t>Using FEA simulations (ANSYS) the defined test settings should lead to reasonably similar peak temperatures/stresses at the back-stiffener as in the real case</a:t>
            </a:r>
            <a:endParaRPr sz="1200">
              <a:solidFill>
                <a:srgbClr val="666666"/>
              </a:solidFill>
              <a:latin typeface="Helvetica Neue Light"/>
              <a:ea typeface="Helvetica Neue Light"/>
              <a:cs typeface="Helvetica Neue Light"/>
              <a:sym typeface="Helvetica Neue Light"/>
            </a:endParaRPr>
          </a:p>
        </p:txBody>
      </p:sp>
      <p:grpSp>
        <p:nvGrpSpPr>
          <p:cNvPr id="260" name="Google Shape;260;p20"/>
          <p:cNvGrpSpPr/>
          <p:nvPr/>
        </p:nvGrpSpPr>
        <p:grpSpPr>
          <a:xfrm>
            <a:off x="3824275" y="1103825"/>
            <a:ext cx="1438025" cy="2415000"/>
            <a:chOff x="7542268" y="2991430"/>
            <a:chExt cx="1142377" cy="1918494"/>
          </a:xfrm>
        </p:grpSpPr>
        <p:pic>
          <p:nvPicPr>
            <p:cNvPr id="261" name="Google Shape;261;p20"/>
            <p:cNvPicPr preferRelativeResize="0"/>
            <p:nvPr/>
          </p:nvPicPr>
          <p:blipFill rotWithShape="1">
            <a:blip r:embed="rId8" cstate="screen">
              <a:alphaModFix/>
              <a:extLst>
                <a:ext uri="{28A0092B-C50C-407E-A947-70E740481C1C}">
                  <a14:useLocalDpi xmlns:a14="http://schemas.microsoft.com/office/drawing/2010/main"/>
                </a:ext>
              </a:extLst>
            </a:blip>
            <a:srcRect r="990"/>
            <a:stretch/>
          </p:blipFill>
          <p:spPr>
            <a:xfrm>
              <a:off x="7542268" y="2991430"/>
              <a:ext cx="1142377" cy="1918494"/>
            </a:xfrm>
            <a:prstGeom prst="rect">
              <a:avLst/>
            </a:prstGeom>
            <a:noFill/>
            <a:ln>
              <a:noFill/>
            </a:ln>
          </p:spPr>
        </p:pic>
        <p:sp>
          <p:nvSpPr>
            <p:cNvPr id="262" name="Google Shape;262;p20"/>
            <p:cNvSpPr/>
            <p:nvPr/>
          </p:nvSpPr>
          <p:spPr>
            <a:xfrm>
              <a:off x="7617150" y="3184475"/>
              <a:ext cx="126000" cy="670800"/>
            </a:xfrm>
            <a:prstGeom prst="rect">
              <a:avLst/>
            </a:prstGeom>
            <a:solidFill>
              <a:srgbClr val="00FFFF"/>
            </a:solidFill>
            <a:ln w="9525" cap="flat"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0"/>
            <p:cNvSpPr/>
            <p:nvPr/>
          </p:nvSpPr>
          <p:spPr>
            <a:xfrm>
              <a:off x="8496550" y="3184475"/>
              <a:ext cx="126000" cy="670800"/>
            </a:xfrm>
            <a:prstGeom prst="rect">
              <a:avLst/>
            </a:prstGeom>
            <a:solidFill>
              <a:srgbClr val="00FFFF"/>
            </a:solidFill>
            <a:ln w="9525" cap="flat"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20"/>
            <p:cNvSpPr/>
            <p:nvPr/>
          </p:nvSpPr>
          <p:spPr>
            <a:xfrm rot="-5400000">
              <a:off x="8056200" y="3416225"/>
              <a:ext cx="126000" cy="752100"/>
            </a:xfrm>
            <a:prstGeom prst="rect">
              <a:avLst/>
            </a:prstGeom>
            <a:solidFill>
              <a:srgbClr val="00FFFF"/>
            </a:solidFill>
            <a:ln w="9525" cap="flat" cmpd="sng">
              <a:solidFill>
                <a:srgbClr val="00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65" name="Google Shape;265;p20"/>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3883897" y="1401540"/>
            <a:ext cx="1365925" cy="829687"/>
          </a:xfrm>
          <a:prstGeom prst="rect">
            <a:avLst/>
          </a:prstGeom>
          <a:noFill/>
          <a:ln>
            <a:noFill/>
          </a:ln>
        </p:spPr>
      </p:pic>
      <p:cxnSp>
        <p:nvCxnSpPr>
          <p:cNvPr id="266" name="Google Shape;266;p20"/>
          <p:cNvCxnSpPr/>
          <p:nvPr/>
        </p:nvCxnSpPr>
        <p:spPr>
          <a:xfrm>
            <a:off x="5334450" y="2571750"/>
            <a:ext cx="300" cy="918300"/>
          </a:xfrm>
          <a:prstGeom prst="straightConnector1">
            <a:avLst/>
          </a:prstGeom>
          <a:noFill/>
          <a:ln w="9525" cap="flat" cmpd="sng">
            <a:solidFill>
              <a:schemeClr val="accent5"/>
            </a:solidFill>
            <a:prstDash val="solid"/>
            <a:round/>
            <a:headEnd type="triangle" w="med" len="med"/>
            <a:tailEnd type="triangle" w="med" len="med"/>
          </a:ln>
        </p:spPr>
      </p:cxnSp>
      <p:cxnSp>
        <p:nvCxnSpPr>
          <p:cNvPr id="267" name="Google Shape;267;p20"/>
          <p:cNvCxnSpPr/>
          <p:nvPr/>
        </p:nvCxnSpPr>
        <p:spPr>
          <a:xfrm flipH="1">
            <a:off x="3746725" y="2866625"/>
            <a:ext cx="5400" cy="652200"/>
          </a:xfrm>
          <a:prstGeom prst="straightConnector1">
            <a:avLst/>
          </a:prstGeom>
          <a:noFill/>
          <a:ln w="9525" cap="flat" cmpd="sng">
            <a:solidFill>
              <a:schemeClr val="accent5"/>
            </a:solidFill>
            <a:prstDash val="solid"/>
            <a:round/>
            <a:headEnd type="triangle" w="med" len="med"/>
            <a:tailEnd type="triangle" w="med" len="med"/>
          </a:ln>
        </p:spPr>
      </p:cxnSp>
      <p:sp>
        <p:nvSpPr>
          <p:cNvPr id="268" name="Google Shape;268;p20"/>
          <p:cNvSpPr txBox="1"/>
          <p:nvPr/>
        </p:nvSpPr>
        <p:spPr>
          <a:xfrm rot="-5400000">
            <a:off x="3219275" y="2983475"/>
            <a:ext cx="790800" cy="418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100" b="1">
                <a:solidFill>
                  <a:schemeClr val="accent5"/>
                </a:solidFill>
                <a:latin typeface="Helvetica Neue"/>
                <a:ea typeface="Helvetica Neue"/>
                <a:cs typeface="Helvetica Neue"/>
                <a:sym typeface="Helvetica Neue"/>
              </a:rPr>
              <a:t>38 mm</a:t>
            </a:r>
            <a:endParaRPr sz="1100" b="1">
              <a:solidFill>
                <a:schemeClr val="accent5"/>
              </a:solidFill>
              <a:latin typeface="Helvetica Neue"/>
              <a:ea typeface="Helvetica Neue"/>
              <a:cs typeface="Helvetica Neue"/>
              <a:sym typeface="Helvetica Neue"/>
            </a:endParaRPr>
          </a:p>
        </p:txBody>
      </p:sp>
      <p:sp>
        <p:nvSpPr>
          <p:cNvPr id="269" name="Google Shape;269;p20"/>
          <p:cNvSpPr txBox="1"/>
          <p:nvPr/>
        </p:nvSpPr>
        <p:spPr>
          <a:xfrm rot="5400000">
            <a:off x="5101300" y="2821650"/>
            <a:ext cx="790800" cy="418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nl" sz="1100" b="1">
                <a:solidFill>
                  <a:schemeClr val="accent5"/>
                </a:solidFill>
                <a:latin typeface="Helvetica Neue"/>
                <a:ea typeface="Helvetica Neue"/>
                <a:cs typeface="Helvetica Neue"/>
                <a:sym typeface="Helvetica Neue"/>
              </a:rPr>
              <a:t>52 mm</a:t>
            </a:r>
            <a:endParaRPr sz="1100" b="1">
              <a:solidFill>
                <a:schemeClr val="accent5"/>
              </a:solidFill>
              <a:latin typeface="Helvetica Neue"/>
              <a:ea typeface="Helvetica Neue"/>
              <a:cs typeface="Helvetica Neue"/>
              <a:sym typeface="Helvetica Neue"/>
            </a:endParaRPr>
          </a:p>
        </p:txBody>
      </p:sp>
      <p:sp>
        <p:nvSpPr>
          <p:cNvPr id="270" name="Google Shape;270;p20"/>
          <p:cNvSpPr/>
          <p:nvPr/>
        </p:nvSpPr>
        <p:spPr>
          <a:xfrm>
            <a:off x="4456075" y="2529813"/>
            <a:ext cx="195600" cy="130500"/>
          </a:xfrm>
          <a:prstGeom prst="ellipse">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20"/>
          <p:cNvSpPr/>
          <p:nvPr/>
        </p:nvSpPr>
        <p:spPr>
          <a:xfrm>
            <a:off x="4456075" y="2790938"/>
            <a:ext cx="195600" cy="130500"/>
          </a:xfrm>
          <a:prstGeom prst="ellipse">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272" name="Google Shape;272;p20"/>
          <p:cNvGraphicFramePr/>
          <p:nvPr/>
        </p:nvGraphicFramePr>
        <p:xfrm>
          <a:off x="3274563" y="3674763"/>
          <a:ext cx="3000000" cy="3000000"/>
        </p:xfrm>
        <a:graphic>
          <a:graphicData uri="http://schemas.openxmlformats.org/drawingml/2006/table">
            <a:tbl>
              <a:tblPr>
                <a:noFill/>
                <a:tableStyleId>{7DE6C10D-0BA8-4613-92F8-F63C1BE4F255}</a:tableStyleId>
              </a:tblPr>
              <a:tblGrid>
                <a:gridCol w="859950">
                  <a:extLst>
                    <a:ext uri="{9D8B030D-6E8A-4147-A177-3AD203B41FA5}">
                      <a16:colId xmlns:a16="http://schemas.microsoft.com/office/drawing/2014/main" val="20000"/>
                    </a:ext>
                  </a:extLst>
                </a:gridCol>
                <a:gridCol w="869400">
                  <a:extLst>
                    <a:ext uri="{9D8B030D-6E8A-4147-A177-3AD203B41FA5}">
                      <a16:colId xmlns:a16="http://schemas.microsoft.com/office/drawing/2014/main" val="20001"/>
                    </a:ext>
                  </a:extLst>
                </a:gridCol>
                <a:gridCol w="822550">
                  <a:extLst>
                    <a:ext uri="{9D8B030D-6E8A-4147-A177-3AD203B41FA5}">
                      <a16:colId xmlns:a16="http://schemas.microsoft.com/office/drawing/2014/main" val="20002"/>
                    </a:ext>
                  </a:extLst>
                </a:gridCol>
              </a:tblGrid>
              <a:tr h="254600">
                <a:tc>
                  <a:txBody>
                    <a:bodyPr/>
                    <a:lstStyle/>
                    <a:p>
                      <a:pPr marL="0" lvl="0" indent="0" algn="ctr" rtl="0">
                        <a:spcBef>
                          <a:spcPts val="0"/>
                        </a:spcBef>
                        <a:spcAft>
                          <a:spcPts val="0"/>
                        </a:spcAft>
                        <a:buNone/>
                      </a:pPr>
                      <a:endParaRPr sz="800">
                        <a:latin typeface="Helvetica Neue"/>
                        <a:ea typeface="Helvetica Neue"/>
                        <a:cs typeface="Helvetica Neue"/>
                        <a:sym typeface="Helvetica Neue"/>
                      </a:endParaRPr>
                    </a:p>
                  </a:txBody>
                  <a:tcPr marL="91425" marR="91425" marT="0" marB="0">
                    <a:solidFill>
                      <a:schemeClr val="accent5"/>
                    </a:solidFill>
                  </a:tcPr>
                </a:tc>
                <a:tc>
                  <a:txBody>
                    <a:bodyPr/>
                    <a:lstStyle/>
                    <a:p>
                      <a:pPr marL="0" lvl="0" indent="0" algn="ctr" rtl="0">
                        <a:spcBef>
                          <a:spcPts val="0"/>
                        </a:spcBef>
                        <a:spcAft>
                          <a:spcPts val="0"/>
                        </a:spcAft>
                        <a:buNone/>
                      </a:pPr>
                      <a:r>
                        <a:rPr lang="nl" sz="800" b="1">
                          <a:solidFill>
                            <a:srgbClr val="FFFFFF"/>
                          </a:solidFill>
                          <a:latin typeface="Helvetica Neue"/>
                          <a:ea typeface="Helvetica Neue"/>
                          <a:cs typeface="Helvetica Neue"/>
                          <a:sym typeface="Helvetica Neue"/>
                        </a:rPr>
                        <a:t>HL-LHC injection</a:t>
                      </a:r>
                      <a:endParaRPr sz="800" b="1">
                        <a:solidFill>
                          <a:srgbClr val="FFFFFF"/>
                        </a:solidFill>
                        <a:latin typeface="Helvetica Neue"/>
                        <a:ea typeface="Helvetica Neue"/>
                        <a:cs typeface="Helvetica Neue"/>
                        <a:sym typeface="Helvetica Neue"/>
                      </a:endParaRPr>
                    </a:p>
                  </a:txBody>
                  <a:tcPr marL="91425" marR="91425" marT="0" marB="0" anchor="ctr">
                    <a:solidFill>
                      <a:schemeClr val="accent5"/>
                    </a:solidFill>
                  </a:tcPr>
                </a:tc>
                <a:tc>
                  <a:txBody>
                    <a:bodyPr/>
                    <a:lstStyle/>
                    <a:p>
                      <a:pPr marL="0" lvl="0" indent="0" algn="ctr" rtl="0">
                        <a:spcBef>
                          <a:spcPts val="0"/>
                        </a:spcBef>
                        <a:spcAft>
                          <a:spcPts val="0"/>
                        </a:spcAft>
                        <a:buNone/>
                      </a:pPr>
                      <a:r>
                        <a:rPr lang="nl" sz="800" b="1">
                          <a:solidFill>
                            <a:srgbClr val="FFFFFF"/>
                          </a:solidFill>
                          <a:latin typeface="Helvetica Neue"/>
                          <a:ea typeface="Helvetica Neue"/>
                          <a:cs typeface="Helvetica Neue"/>
                          <a:sym typeface="Helvetica Neue"/>
                        </a:rPr>
                        <a:t>HRMT 45</a:t>
                      </a:r>
                      <a:endParaRPr sz="800" b="1">
                        <a:solidFill>
                          <a:srgbClr val="FFFFFF"/>
                        </a:solidFill>
                        <a:latin typeface="Helvetica Neue"/>
                        <a:ea typeface="Helvetica Neue"/>
                        <a:cs typeface="Helvetica Neue"/>
                        <a:sym typeface="Helvetica Neue"/>
                      </a:endParaRPr>
                    </a:p>
                  </a:txBody>
                  <a:tcPr marL="91425" marR="91425" marT="0" marB="0" anchor="ctr">
                    <a:solidFill>
                      <a:schemeClr val="accent5"/>
                    </a:solidFill>
                  </a:tcPr>
                </a:tc>
                <a:extLst>
                  <a:ext uri="{0D108BD9-81ED-4DB2-BD59-A6C34878D82A}">
                    <a16:rowId xmlns:a16="http://schemas.microsoft.com/office/drawing/2014/main" val="10000"/>
                  </a:ext>
                </a:extLst>
              </a:tr>
              <a:tr h="254600">
                <a:tc>
                  <a:txBody>
                    <a:bodyPr/>
                    <a:lstStyle/>
                    <a:p>
                      <a:pPr marL="0" lvl="0" indent="0" algn="ctr" rtl="0">
                        <a:spcBef>
                          <a:spcPts val="0"/>
                        </a:spcBef>
                        <a:spcAft>
                          <a:spcPts val="0"/>
                        </a:spcAft>
                        <a:buNone/>
                      </a:pPr>
                      <a:r>
                        <a:rPr lang="nl" sz="700">
                          <a:solidFill>
                            <a:srgbClr val="FFFFFF"/>
                          </a:solidFill>
                          <a:latin typeface="Helvetica Neue"/>
                          <a:ea typeface="Helvetica Neue"/>
                          <a:cs typeface="Helvetica Neue"/>
                          <a:sym typeface="Helvetica Neue"/>
                        </a:rPr>
                        <a:t>Intensity/bunch</a:t>
                      </a:r>
                      <a:endParaRPr sz="700">
                        <a:solidFill>
                          <a:srgbClr val="FFFFFF"/>
                        </a:solidFill>
                        <a:latin typeface="Helvetica Neue"/>
                        <a:ea typeface="Helvetica Neue"/>
                        <a:cs typeface="Helvetica Neue"/>
                        <a:sym typeface="Helvetica Neue"/>
                      </a:endParaRPr>
                    </a:p>
                  </a:txBody>
                  <a:tcPr marL="91425" marR="91425" marT="0" marB="0" anchor="ctr">
                    <a:solidFill>
                      <a:schemeClr val="accent5"/>
                    </a:solidFill>
                  </a:tcPr>
                </a:tc>
                <a:tc>
                  <a:txBody>
                    <a:bodyPr/>
                    <a:lstStyle/>
                    <a:p>
                      <a:pPr marL="0" lvl="0" indent="0" algn="ctr" rtl="0">
                        <a:spcBef>
                          <a:spcPts val="0"/>
                        </a:spcBef>
                        <a:spcAft>
                          <a:spcPts val="0"/>
                        </a:spcAft>
                        <a:buNone/>
                      </a:pPr>
                      <a:r>
                        <a:rPr lang="nl" sz="800">
                          <a:latin typeface="Helvetica Neue"/>
                          <a:ea typeface="Helvetica Neue"/>
                          <a:cs typeface="Helvetica Neue"/>
                          <a:sym typeface="Helvetica Neue"/>
                        </a:rPr>
                        <a:t>2.3E11</a:t>
                      </a:r>
                      <a:endParaRPr sz="800">
                        <a:latin typeface="Helvetica Neue"/>
                        <a:ea typeface="Helvetica Neue"/>
                        <a:cs typeface="Helvetica Neue"/>
                        <a:sym typeface="Helvetica Neue"/>
                      </a:endParaRPr>
                    </a:p>
                  </a:txBody>
                  <a:tcPr marL="91425" marR="91425" marT="0" marB="0" anchor="ctr"/>
                </a:tc>
                <a:tc>
                  <a:txBody>
                    <a:bodyPr/>
                    <a:lstStyle/>
                    <a:p>
                      <a:pPr marL="0" lvl="0" indent="0" algn="ctr" rtl="0">
                        <a:spcBef>
                          <a:spcPts val="0"/>
                        </a:spcBef>
                        <a:spcAft>
                          <a:spcPts val="0"/>
                        </a:spcAft>
                        <a:buNone/>
                      </a:pPr>
                      <a:r>
                        <a:rPr lang="nl" sz="800">
                          <a:latin typeface="Helvetica Neue"/>
                          <a:ea typeface="Helvetica Neue"/>
                          <a:cs typeface="Helvetica Neue"/>
                          <a:sym typeface="Helvetica Neue"/>
                        </a:rPr>
                        <a:t>1.2E11</a:t>
                      </a:r>
                      <a:endParaRPr sz="800">
                        <a:latin typeface="Helvetica Neue"/>
                        <a:ea typeface="Helvetica Neue"/>
                        <a:cs typeface="Helvetica Neue"/>
                        <a:sym typeface="Helvetica Neue"/>
                      </a:endParaRPr>
                    </a:p>
                  </a:txBody>
                  <a:tcPr marL="91425" marR="91425" marT="0" marB="0" anchor="ctr"/>
                </a:tc>
                <a:extLst>
                  <a:ext uri="{0D108BD9-81ED-4DB2-BD59-A6C34878D82A}">
                    <a16:rowId xmlns:a16="http://schemas.microsoft.com/office/drawing/2014/main" val="10001"/>
                  </a:ext>
                </a:extLst>
              </a:tr>
              <a:tr h="254600">
                <a:tc>
                  <a:txBody>
                    <a:bodyPr/>
                    <a:lstStyle/>
                    <a:p>
                      <a:pPr marL="0" lvl="0" indent="0" algn="ctr" rtl="0">
                        <a:spcBef>
                          <a:spcPts val="0"/>
                        </a:spcBef>
                        <a:spcAft>
                          <a:spcPts val="0"/>
                        </a:spcAft>
                        <a:buNone/>
                      </a:pPr>
                      <a:r>
                        <a:rPr lang="nl" sz="700" b="1">
                          <a:solidFill>
                            <a:srgbClr val="FFFFFF"/>
                          </a:solidFill>
                          <a:latin typeface="Helvetica Neue"/>
                          <a:ea typeface="Helvetica Neue"/>
                          <a:cs typeface="Helvetica Neue"/>
                          <a:sym typeface="Helvetica Neue"/>
                        </a:rPr>
                        <a:t>Impact parameter (mm)</a:t>
                      </a:r>
                      <a:endParaRPr sz="700" b="1">
                        <a:solidFill>
                          <a:srgbClr val="FFFFFF"/>
                        </a:solidFill>
                        <a:latin typeface="Helvetica Neue"/>
                        <a:ea typeface="Helvetica Neue"/>
                        <a:cs typeface="Helvetica Neue"/>
                        <a:sym typeface="Helvetica Neue"/>
                      </a:endParaRPr>
                    </a:p>
                  </a:txBody>
                  <a:tcPr marL="91425" marR="91425" marT="0" marB="0" anchor="ctr">
                    <a:solidFill>
                      <a:schemeClr val="accent5"/>
                    </a:solidFill>
                  </a:tcPr>
                </a:tc>
                <a:tc>
                  <a:txBody>
                    <a:bodyPr/>
                    <a:lstStyle/>
                    <a:p>
                      <a:pPr marL="0" lvl="0" indent="0" algn="ctr" rtl="0">
                        <a:spcBef>
                          <a:spcPts val="0"/>
                        </a:spcBef>
                        <a:spcAft>
                          <a:spcPts val="0"/>
                        </a:spcAft>
                        <a:buNone/>
                      </a:pPr>
                      <a:r>
                        <a:rPr lang="nl" sz="800" b="1">
                          <a:latin typeface="Helvetica Neue"/>
                          <a:ea typeface="Helvetica Neue"/>
                          <a:cs typeface="Helvetica Neue"/>
                          <a:sym typeface="Helvetica Neue"/>
                        </a:rPr>
                        <a:t>38</a:t>
                      </a:r>
                      <a:endParaRPr sz="800" b="1">
                        <a:latin typeface="Helvetica Neue"/>
                        <a:ea typeface="Helvetica Neue"/>
                        <a:cs typeface="Helvetica Neue"/>
                        <a:sym typeface="Helvetica Neue"/>
                      </a:endParaRPr>
                    </a:p>
                  </a:txBody>
                  <a:tcPr marL="91425" marR="91425" marT="0" marB="0" anchor="ctr"/>
                </a:tc>
                <a:tc>
                  <a:txBody>
                    <a:bodyPr/>
                    <a:lstStyle/>
                    <a:p>
                      <a:pPr marL="0" lvl="0" indent="0" algn="ctr" rtl="0">
                        <a:spcBef>
                          <a:spcPts val="0"/>
                        </a:spcBef>
                        <a:spcAft>
                          <a:spcPts val="0"/>
                        </a:spcAft>
                        <a:buNone/>
                      </a:pPr>
                      <a:r>
                        <a:rPr lang="nl" sz="800" b="1">
                          <a:latin typeface="Helvetica Neue"/>
                          <a:ea typeface="Helvetica Neue"/>
                          <a:cs typeface="Helvetica Neue"/>
                          <a:sym typeface="Helvetica Neue"/>
                        </a:rPr>
                        <a:t>52</a:t>
                      </a:r>
                      <a:endParaRPr sz="800" b="1">
                        <a:latin typeface="Helvetica Neue"/>
                        <a:ea typeface="Helvetica Neue"/>
                        <a:cs typeface="Helvetica Neue"/>
                        <a:sym typeface="Helvetica Neue"/>
                      </a:endParaRPr>
                    </a:p>
                  </a:txBody>
                  <a:tcPr marL="91425" marR="91425" marT="0" marB="0" anchor="ctr"/>
                </a:tc>
                <a:extLst>
                  <a:ext uri="{0D108BD9-81ED-4DB2-BD59-A6C34878D82A}">
                    <a16:rowId xmlns:a16="http://schemas.microsoft.com/office/drawing/2014/main" val="10002"/>
                  </a:ext>
                </a:extLst>
              </a:tr>
            </a:tbl>
          </a:graphicData>
        </a:graphic>
      </p:graphicFrame>
      <p:sp>
        <p:nvSpPr>
          <p:cNvPr id="273" name="Google Shape;273;p20"/>
          <p:cNvSpPr txBox="1"/>
          <p:nvPr/>
        </p:nvSpPr>
        <p:spPr>
          <a:xfrm>
            <a:off x="6187875" y="2187500"/>
            <a:ext cx="26445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a:solidFill>
                  <a:schemeClr val="dk2"/>
                </a:solidFill>
                <a:latin typeface="Helvetica Neue Light"/>
                <a:ea typeface="Helvetica Neue Light"/>
                <a:cs typeface="Helvetica Neue Light"/>
                <a:sym typeface="Helvetica Neue Light"/>
              </a:rPr>
              <a:t>Beam impact parameter determined to be representative for worst-case HL-LHC beam mis-kicked injected bunch scenario</a:t>
            </a:r>
            <a:endParaRPr>
              <a:solidFill>
                <a:schemeClr val="dk2"/>
              </a:solidFill>
              <a:latin typeface="Helvetica Neue Light"/>
              <a:ea typeface="Helvetica Neue Light"/>
              <a:cs typeface="Helvetica Neue Light"/>
              <a:sym typeface="Helvetica Neue Light"/>
            </a:endParaRPr>
          </a:p>
        </p:txBody>
      </p:sp>
      <p:sp>
        <p:nvSpPr>
          <p:cNvPr id="274" name="Google Shape;274;p20"/>
          <p:cNvSpPr txBox="1"/>
          <p:nvPr/>
        </p:nvSpPr>
        <p:spPr>
          <a:xfrm>
            <a:off x="5384675" y="950675"/>
            <a:ext cx="30078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latin typeface="Helvetica Neue Light"/>
                <a:ea typeface="Helvetica Neue Light"/>
                <a:cs typeface="Helvetica Neue Light"/>
                <a:sym typeface="Helvetica Neue Light"/>
              </a:rPr>
              <a:t>M. Frankl</a:t>
            </a:r>
            <a:endParaRPr sz="800" i="1">
              <a:latin typeface="Helvetica Neue Light"/>
              <a:ea typeface="Helvetica Neue Light"/>
              <a:cs typeface="Helvetica Neue Light"/>
              <a:sym typeface="Helvetica Neue Light"/>
            </a:endParaRPr>
          </a:p>
        </p:txBody>
      </p:sp>
      <p:sp>
        <p:nvSpPr>
          <p:cNvPr id="275" name="Google Shape;275;p20"/>
          <p:cNvSpPr txBox="1"/>
          <p:nvPr/>
        </p:nvSpPr>
        <p:spPr>
          <a:xfrm>
            <a:off x="7375125" y="4438575"/>
            <a:ext cx="30078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latin typeface="Helvetica Neue Light"/>
                <a:ea typeface="Helvetica Neue Light"/>
                <a:cs typeface="Helvetica Neue Light"/>
                <a:sym typeface="Helvetica Neue Light"/>
              </a:rPr>
              <a:t>D. Carbajo Perez</a:t>
            </a:r>
            <a:endParaRPr sz="800" i="1">
              <a:latin typeface="Helvetica Neue Light"/>
              <a:ea typeface="Helvetica Neue Light"/>
              <a:cs typeface="Helvetica Neue Light"/>
              <a:sym typeface="Helvetica Neue Ligh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0"/>
                                        </p:tgtEl>
                                        <p:attrNameLst>
                                          <p:attrName>style.visibility</p:attrName>
                                        </p:attrNameLst>
                                      </p:cBhvr>
                                      <p:to>
                                        <p:strVal val="visible"/>
                                      </p:to>
                                    </p:set>
                                  </p:childTnLst>
                                </p:cTn>
                              </p:par>
                              <p:par>
                                <p:cTn id="9" presetID="1" presetClass="exit" presetSubtype="0" fill="hold" nodeType="withEffect">
                                  <p:stCondLst>
                                    <p:cond delay="0"/>
                                  </p:stCondLst>
                                  <p:childTnLst>
                                    <p:set>
                                      <p:cBhvr>
                                        <p:cTn id="10" dur="1" fill="hold">
                                          <p:stCondLst>
                                            <p:cond delay="0"/>
                                          </p:stCondLst>
                                        </p:cTn>
                                        <p:tgtEl>
                                          <p:spTgt spid="240"/>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251"/>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252"/>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253"/>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254"/>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255"/>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257"/>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258"/>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256"/>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241"/>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259"/>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26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6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6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7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7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7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280" name="Google Shape;280;p21"/>
          <p:cNvPicPr preferRelativeResize="0"/>
          <p:nvPr/>
        </p:nvPicPr>
        <p:blipFill>
          <a:blip r:embed="rId3">
            <a:alphaModFix/>
          </a:blip>
          <a:stretch>
            <a:fillRect/>
          </a:stretch>
        </p:blipFill>
        <p:spPr>
          <a:xfrm>
            <a:off x="4675363" y="2079038"/>
            <a:ext cx="4219575" cy="2447925"/>
          </a:xfrm>
          <a:prstGeom prst="rect">
            <a:avLst/>
          </a:prstGeom>
          <a:noFill/>
          <a:ln>
            <a:noFill/>
          </a:ln>
        </p:spPr>
      </p:pic>
      <p:grpSp>
        <p:nvGrpSpPr>
          <p:cNvPr id="281" name="Google Shape;281;p21"/>
          <p:cNvGrpSpPr/>
          <p:nvPr/>
        </p:nvGrpSpPr>
        <p:grpSpPr>
          <a:xfrm>
            <a:off x="-5150" y="4658250"/>
            <a:ext cx="9144000" cy="511800"/>
            <a:chOff x="-5150" y="4658250"/>
            <a:chExt cx="9144000" cy="511800"/>
          </a:xfrm>
        </p:grpSpPr>
        <p:sp>
          <p:nvSpPr>
            <p:cNvPr id="282" name="Google Shape;282;p21"/>
            <p:cNvSpPr/>
            <p:nvPr/>
          </p:nvSpPr>
          <p:spPr>
            <a:xfrm>
              <a:off x="-5150" y="4684800"/>
              <a:ext cx="9144000" cy="458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83" name="Google Shape;283;p21"/>
            <p:cNvPicPr preferRelativeResize="0"/>
            <p:nvPr/>
          </p:nvPicPr>
          <p:blipFill>
            <a:blip r:embed="rId4" cstate="screen">
              <a:alphaModFix/>
              <a:extLst>
                <a:ext uri="{28A0092B-C50C-407E-A947-70E740481C1C}">
                  <a14:useLocalDpi xmlns:a14="http://schemas.microsoft.com/office/drawing/2010/main"/>
                </a:ext>
              </a:extLst>
            </a:blip>
            <a:stretch>
              <a:fillRect/>
            </a:stretch>
          </p:blipFill>
          <p:spPr>
            <a:xfrm>
              <a:off x="8256648" y="4723550"/>
              <a:ext cx="386150" cy="381200"/>
            </a:xfrm>
            <a:prstGeom prst="rect">
              <a:avLst/>
            </a:prstGeom>
            <a:noFill/>
            <a:ln>
              <a:noFill/>
            </a:ln>
          </p:spPr>
        </p:pic>
        <p:cxnSp>
          <p:nvCxnSpPr>
            <p:cNvPr id="284" name="Google Shape;284;p21"/>
            <p:cNvCxnSpPr/>
            <p:nvPr/>
          </p:nvCxnSpPr>
          <p:spPr>
            <a:xfrm>
              <a:off x="8156500" y="4762800"/>
              <a:ext cx="0" cy="302700"/>
            </a:xfrm>
            <a:prstGeom prst="straightConnector1">
              <a:avLst/>
            </a:prstGeom>
            <a:noFill/>
            <a:ln w="9525" cap="flat" cmpd="sng">
              <a:solidFill>
                <a:srgbClr val="FFFFFF"/>
              </a:solidFill>
              <a:prstDash val="solid"/>
              <a:round/>
              <a:headEnd type="none" w="med" len="med"/>
              <a:tailEnd type="none" w="med" len="med"/>
            </a:ln>
          </p:spPr>
        </p:cxnSp>
        <p:sp>
          <p:nvSpPr>
            <p:cNvPr id="285" name="Google Shape;285;p21"/>
            <p:cNvSpPr txBox="1"/>
            <p:nvPr/>
          </p:nvSpPr>
          <p:spPr>
            <a:xfrm>
              <a:off x="5096525" y="4658250"/>
              <a:ext cx="3007800" cy="51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International HiRadMat</a:t>
              </a:r>
              <a:endParaRPr sz="1100">
                <a:solidFill>
                  <a:srgbClr val="FFFFFF"/>
                </a:solidFill>
                <a:latin typeface="Helvetica Neue Light"/>
                <a:ea typeface="Helvetica Neue Light"/>
                <a:cs typeface="Helvetica Neue Light"/>
                <a:sym typeface="Helvetica Neue Light"/>
              </a:endParaRPr>
            </a:p>
            <a:p>
              <a:pPr marL="0" lvl="0" indent="0" algn="r" rtl="0">
                <a:spcBef>
                  <a:spcPts val="0"/>
                </a:spcBef>
                <a:spcAft>
                  <a:spcPts val="0"/>
                </a:spcAft>
                <a:buNone/>
              </a:pPr>
              <a:r>
                <a:rPr lang="nl" sz="1100">
                  <a:solidFill>
                    <a:srgbClr val="FFFFFF"/>
                  </a:solidFill>
                  <a:latin typeface="Helvetica Neue Light"/>
                  <a:ea typeface="Helvetica Neue Light"/>
                  <a:cs typeface="Helvetica Neue Light"/>
                  <a:sym typeface="Helvetica Neue Light"/>
                </a:rPr>
                <a:t>Workshop 10-12/7/19</a:t>
              </a:r>
              <a:endParaRPr sz="1100">
                <a:solidFill>
                  <a:srgbClr val="FFFFFF"/>
                </a:solidFill>
                <a:latin typeface="Helvetica Neue Light"/>
                <a:ea typeface="Helvetica Neue Light"/>
                <a:cs typeface="Helvetica Neue Light"/>
                <a:sym typeface="Helvetica Neue Light"/>
              </a:endParaRPr>
            </a:p>
          </p:txBody>
        </p:sp>
      </p:grpSp>
      <p:sp>
        <p:nvSpPr>
          <p:cNvPr id="286" name="Google Shape;286;p21"/>
          <p:cNvSpPr txBox="1">
            <a:spLocks noGrp="1"/>
          </p:cNvSpPr>
          <p:nvPr>
            <p:ph type="title"/>
          </p:nvPr>
        </p:nvSpPr>
        <p:spPr>
          <a:xfrm>
            <a:off x="311700" y="1317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nl" b="1">
                <a:solidFill>
                  <a:schemeClr val="accent5"/>
                </a:solidFill>
                <a:latin typeface="Helvetica Neue"/>
                <a:ea typeface="Helvetica Neue"/>
                <a:cs typeface="Helvetica Neue"/>
                <a:sym typeface="Helvetica Neue"/>
              </a:rPr>
              <a:t>Energy deposition studies for HRMT </a:t>
            </a:r>
            <a:endParaRPr b="1">
              <a:solidFill>
                <a:schemeClr val="accent5"/>
              </a:solidFill>
              <a:latin typeface="Helvetica Neue"/>
              <a:ea typeface="Helvetica Neue"/>
              <a:cs typeface="Helvetica Neue"/>
              <a:sym typeface="Helvetica Neue"/>
            </a:endParaRPr>
          </a:p>
          <a:p>
            <a:pPr marL="0" lvl="0" indent="0" algn="l" rtl="0">
              <a:spcBef>
                <a:spcPts val="0"/>
              </a:spcBef>
              <a:spcAft>
                <a:spcPts val="0"/>
              </a:spcAft>
              <a:buNone/>
            </a:pPr>
            <a:endParaRPr b="1">
              <a:solidFill>
                <a:schemeClr val="accent5"/>
              </a:solidFill>
              <a:latin typeface="Helvetica Neue"/>
              <a:ea typeface="Helvetica Neue"/>
              <a:cs typeface="Helvetica Neue"/>
              <a:sym typeface="Helvetica Neue"/>
            </a:endParaRPr>
          </a:p>
        </p:txBody>
      </p:sp>
      <p:sp>
        <p:nvSpPr>
          <p:cNvPr id="287" name="Google Shape;287;p21"/>
          <p:cNvSpPr txBox="1">
            <a:spLocks noGrp="1"/>
          </p:cNvSpPr>
          <p:nvPr>
            <p:ph type="body" idx="1"/>
          </p:nvPr>
        </p:nvSpPr>
        <p:spPr>
          <a:xfrm>
            <a:off x="311700" y="787450"/>
            <a:ext cx="4260300" cy="3781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nl" b="1">
                <a:solidFill>
                  <a:schemeClr val="accent5"/>
                </a:solidFill>
                <a:latin typeface="Helvetica Neue"/>
                <a:ea typeface="Helvetica Neue"/>
                <a:cs typeface="Helvetica Neue"/>
                <a:sym typeface="Helvetica Neue"/>
              </a:rPr>
              <a:t>TDI (HRMT 35)</a:t>
            </a:r>
            <a:endParaRPr b="1">
              <a:solidFill>
                <a:schemeClr val="accent5"/>
              </a:solidFill>
              <a:latin typeface="Helvetica Neue"/>
              <a:ea typeface="Helvetica Neue"/>
              <a:cs typeface="Helvetica Neue"/>
              <a:sym typeface="Helvetica Neue"/>
            </a:endParaRPr>
          </a:p>
          <a:p>
            <a:pPr marL="457200" lvl="0" indent="-304800" algn="l" rtl="0">
              <a:spcBef>
                <a:spcPts val="1600"/>
              </a:spcBef>
              <a:spcAft>
                <a:spcPts val="0"/>
              </a:spcAft>
              <a:buSzPts val="1200"/>
              <a:buFont typeface="Helvetica Neue Light"/>
              <a:buChar char="●"/>
            </a:pPr>
            <a:r>
              <a:rPr lang="nl" sz="1200">
                <a:latin typeface="Helvetica Neue Light"/>
                <a:ea typeface="Helvetica Neue Light"/>
                <a:cs typeface="Helvetica Neue Light"/>
                <a:sym typeface="Helvetica Neue Light"/>
              </a:rPr>
              <a:t>TDI showed severe damage on Ti coating after dismantling. HRMT irradiation experiment carried out to gain information for future beam intercepting devices, other coating configurations tested on low-Z materials such as MoGr.</a:t>
            </a:r>
            <a:endParaRPr sz="1200">
              <a:latin typeface="Helvetica Neue Light"/>
              <a:ea typeface="Helvetica Neue Light"/>
              <a:cs typeface="Helvetica Neue Light"/>
              <a:sym typeface="Helvetica Neue Light"/>
            </a:endParaRPr>
          </a:p>
          <a:p>
            <a:pPr marL="0" lvl="0" indent="0" algn="l" rtl="0">
              <a:spcBef>
                <a:spcPts val="1600"/>
              </a:spcBef>
              <a:spcAft>
                <a:spcPts val="0"/>
              </a:spcAft>
              <a:buNone/>
            </a:pPr>
            <a:endParaRPr sz="1200">
              <a:latin typeface="Helvetica Neue Light"/>
              <a:ea typeface="Helvetica Neue Light"/>
              <a:cs typeface="Helvetica Neue Light"/>
              <a:sym typeface="Helvetica Neue Light"/>
            </a:endParaRPr>
          </a:p>
          <a:p>
            <a:pPr marL="0" lvl="0" indent="0" algn="l" rtl="0">
              <a:spcBef>
                <a:spcPts val="1600"/>
              </a:spcBef>
              <a:spcAft>
                <a:spcPts val="1600"/>
              </a:spcAft>
              <a:buNone/>
            </a:pPr>
            <a:endParaRPr sz="1400" b="1">
              <a:latin typeface="Helvetica Neue"/>
              <a:ea typeface="Helvetica Neue"/>
              <a:cs typeface="Helvetica Neue"/>
              <a:sym typeface="Helvetica Neue"/>
            </a:endParaRPr>
          </a:p>
        </p:txBody>
      </p:sp>
      <p:sp>
        <p:nvSpPr>
          <p:cNvPr id="288" name="Google Shape;288;p21"/>
          <p:cNvSpPr txBox="1">
            <a:spLocks noGrp="1"/>
          </p:cNvSpPr>
          <p:nvPr>
            <p:ph type="sldNum" idx="12"/>
          </p:nvPr>
        </p:nvSpPr>
        <p:spPr>
          <a:xfrm>
            <a:off x="8527508" y="4717342"/>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nl">
                <a:solidFill>
                  <a:srgbClr val="FFFFFF"/>
                </a:solidFill>
                <a:latin typeface="Helvetica Neue Light"/>
                <a:ea typeface="Helvetica Neue Light"/>
                <a:cs typeface="Helvetica Neue Light"/>
                <a:sym typeface="Helvetica Neue Light"/>
              </a:rPr>
              <a:t>9</a:t>
            </a:fld>
            <a:endParaRPr>
              <a:solidFill>
                <a:srgbClr val="FFFFFF"/>
              </a:solidFill>
              <a:latin typeface="Helvetica Neue Light"/>
              <a:ea typeface="Helvetica Neue Light"/>
              <a:cs typeface="Helvetica Neue Light"/>
              <a:sym typeface="Helvetica Neue Light"/>
            </a:endParaRPr>
          </a:p>
        </p:txBody>
      </p:sp>
      <p:pic>
        <p:nvPicPr>
          <p:cNvPr id="289" name="Google Shape;289;p21"/>
          <p:cNvPicPr preferRelativeResize="0"/>
          <p:nvPr/>
        </p:nvPicPr>
        <p:blipFill>
          <a:blip r:embed="rId5" cstate="screen">
            <a:alphaModFix/>
            <a:extLst>
              <a:ext uri="{28A0092B-C50C-407E-A947-70E740481C1C}">
                <a14:useLocalDpi xmlns:a14="http://schemas.microsoft.com/office/drawing/2010/main"/>
              </a:ext>
            </a:extLst>
          </a:blip>
          <a:stretch>
            <a:fillRect/>
          </a:stretch>
        </p:blipFill>
        <p:spPr>
          <a:xfrm>
            <a:off x="5206575" y="2602300"/>
            <a:ext cx="3446126" cy="1966649"/>
          </a:xfrm>
          <a:prstGeom prst="rect">
            <a:avLst/>
          </a:prstGeom>
          <a:noFill/>
          <a:ln>
            <a:noFill/>
          </a:ln>
        </p:spPr>
      </p:pic>
      <p:pic>
        <p:nvPicPr>
          <p:cNvPr id="290" name="Google Shape;290;p21"/>
          <p:cNvPicPr preferRelativeResize="0"/>
          <p:nvPr/>
        </p:nvPicPr>
        <p:blipFill>
          <a:blip r:embed="rId6" cstate="screen">
            <a:alphaModFix/>
            <a:extLst>
              <a:ext uri="{28A0092B-C50C-407E-A947-70E740481C1C}">
                <a14:useLocalDpi xmlns:a14="http://schemas.microsoft.com/office/drawing/2010/main"/>
              </a:ext>
            </a:extLst>
          </a:blip>
          <a:stretch>
            <a:fillRect/>
          </a:stretch>
        </p:blipFill>
        <p:spPr>
          <a:xfrm>
            <a:off x="4964324" y="1932975"/>
            <a:ext cx="3930625" cy="669325"/>
          </a:xfrm>
          <a:prstGeom prst="rect">
            <a:avLst/>
          </a:prstGeom>
          <a:noFill/>
          <a:ln>
            <a:noFill/>
          </a:ln>
        </p:spPr>
      </p:pic>
      <p:sp>
        <p:nvSpPr>
          <p:cNvPr id="291" name="Google Shape;291;p21"/>
          <p:cNvSpPr txBox="1"/>
          <p:nvPr/>
        </p:nvSpPr>
        <p:spPr>
          <a:xfrm>
            <a:off x="5425738" y="1110025"/>
            <a:ext cx="30078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nl" sz="1200">
                <a:solidFill>
                  <a:srgbClr val="666666"/>
                </a:solidFill>
                <a:latin typeface="Helvetica Neue Light"/>
                <a:ea typeface="Helvetica Neue Light"/>
                <a:cs typeface="Helvetica Neue Light"/>
                <a:sym typeface="Helvetica Neue Light"/>
              </a:rPr>
              <a:t>Assumed beam parameters:</a:t>
            </a:r>
            <a:endParaRPr sz="1200">
              <a:solidFill>
                <a:srgbClr val="666666"/>
              </a:solidFill>
              <a:latin typeface="Helvetica Neue Light"/>
              <a:ea typeface="Helvetica Neue Light"/>
              <a:cs typeface="Helvetica Neue Light"/>
              <a:sym typeface="Helvetica Neue Light"/>
            </a:endParaRPr>
          </a:p>
          <a:p>
            <a:pPr marL="457200" lvl="0" indent="-304800" algn="l" rtl="0">
              <a:spcBef>
                <a:spcPts val="0"/>
              </a:spcBef>
              <a:spcAft>
                <a:spcPts val="0"/>
              </a:spcAft>
              <a:buClr>
                <a:srgbClr val="666666"/>
              </a:buClr>
              <a:buSzPts val="1200"/>
              <a:buFont typeface="Helvetica Neue Light"/>
              <a:buChar char="●"/>
            </a:pPr>
            <a:r>
              <a:rPr lang="nl" sz="1200">
                <a:solidFill>
                  <a:srgbClr val="666666"/>
                </a:solidFill>
                <a:latin typeface="Helvetica Neue Light"/>
                <a:ea typeface="Helvetica Neue Light"/>
                <a:cs typeface="Helvetica Neue Light"/>
                <a:sym typeface="Helvetica Neue Light"/>
              </a:rPr>
              <a:t>Beam-size: σ</a:t>
            </a:r>
            <a:r>
              <a:rPr lang="nl" sz="1200" baseline="-25000">
                <a:solidFill>
                  <a:srgbClr val="666666"/>
                </a:solidFill>
                <a:latin typeface="Helvetica Neue Light"/>
                <a:ea typeface="Helvetica Neue Light"/>
                <a:cs typeface="Helvetica Neue Light"/>
                <a:sym typeface="Helvetica Neue Light"/>
              </a:rPr>
              <a:t>x</a:t>
            </a:r>
            <a:r>
              <a:rPr lang="nl" sz="1200">
                <a:solidFill>
                  <a:srgbClr val="666666"/>
                </a:solidFill>
                <a:latin typeface="Helvetica Neue Light"/>
                <a:ea typeface="Helvetica Neue Light"/>
                <a:cs typeface="Helvetica Neue Light"/>
                <a:sym typeface="Helvetica Neue Light"/>
              </a:rPr>
              <a:t> = σ</a:t>
            </a:r>
            <a:r>
              <a:rPr lang="nl" sz="1200" baseline="-25000">
                <a:solidFill>
                  <a:srgbClr val="666666"/>
                </a:solidFill>
                <a:latin typeface="Helvetica Neue Light"/>
                <a:ea typeface="Helvetica Neue Light"/>
                <a:cs typeface="Helvetica Neue Light"/>
                <a:sym typeface="Helvetica Neue Light"/>
              </a:rPr>
              <a:t>y</a:t>
            </a:r>
            <a:r>
              <a:rPr lang="nl" sz="1200">
                <a:solidFill>
                  <a:srgbClr val="666666"/>
                </a:solidFill>
                <a:latin typeface="Helvetica Neue Light"/>
                <a:ea typeface="Helvetica Neue Light"/>
                <a:cs typeface="Helvetica Neue Light"/>
                <a:sym typeface="Helvetica Neue Light"/>
              </a:rPr>
              <a:t> = 300 μm</a:t>
            </a:r>
            <a:endParaRPr sz="1200">
              <a:solidFill>
                <a:srgbClr val="666666"/>
              </a:solidFill>
              <a:latin typeface="Helvetica Neue Light"/>
              <a:ea typeface="Helvetica Neue Light"/>
              <a:cs typeface="Helvetica Neue Light"/>
              <a:sym typeface="Helvetica Neue Light"/>
            </a:endParaRPr>
          </a:p>
          <a:p>
            <a:pPr marL="457200" lvl="0" indent="-304800" algn="l" rtl="0">
              <a:spcBef>
                <a:spcPts val="0"/>
              </a:spcBef>
              <a:spcAft>
                <a:spcPts val="0"/>
              </a:spcAft>
              <a:buClr>
                <a:srgbClr val="666666"/>
              </a:buClr>
              <a:buSzPts val="1200"/>
              <a:buFont typeface="Helvetica Neue Light"/>
              <a:buChar char="●"/>
            </a:pPr>
            <a:r>
              <a:rPr lang="nl" sz="1200">
                <a:solidFill>
                  <a:srgbClr val="666666"/>
                </a:solidFill>
                <a:latin typeface="Helvetica Neue Light"/>
                <a:ea typeface="Helvetica Neue Light"/>
                <a:cs typeface="Helvetica Neue Light"/>
                <a:sym typeface="Helvetica Neue Light"/>
              </a:rPr>
              <a:t>Number of bunches: 288</a:t>
            </a:r>
            <a:endParaRPr sz="1200">
              <a:solidFill>
                <a:srgbClr val="666666"/>
              </a:solidFill>
              <a:latin typeface="Helvetica Neue Light"/>
              <a:ea typeface="Helvetica Neue Light"/>
              <a:cs typeface="Helvetica Neue Light"/>
              <a:sym typeface="Helvetica Neue Light"/>
            </a:endParaRPr>
          </a:p>
          <a:p>
            <a:pPr marL="457200" lvl="0" indent="-304800" algn="l" rtl="0">
              <a:spcBef>
                <a:spcPts val="0"/>
              </a:spcBef>
              <a:spcAft>
                <a:spcPts val="0"/>
              </a:spcAft>
              <a:buClr>
                <a:srgbClr val="666666"/>
              </a:buClr>
              <a:buSzPts val="1200"/>
              <a:buFont typeface="Helvetica Neue Light"/>
              <a:buChar char="●"/>
            </a:pPr>
            <a:r>
              <a:rPr lang="nl" sz="1200">
                <a:solidFill>
                  <a:srgbClr val="666666"/>
                </a:solidFill>
                <a:latin typeface="Helvetica Neue Light"/>
                <a:ea typeface="Helvetica Neue Light"/>
                <a:cs typeface="Helvetica Neue Light"/>
                <a:sym typeface="Helvetica Neue Light"/>
              </a:rPr>
              <a:t>Intensity: 1.2E11 ppb</a:t>
            </a:r>
            <a:endParaRPr sz="1200">
              <a:solidFill>
                <a:srgbClr val="666666"/>
              </a:solidFill>
              <a:latin typeface="Helvetica Neue Light"/>
              <a:ea typeface="Helvetica Neue Light"/>
              <a:cs typeface="Helvetica Neue Light"/>
              <a:sym typeface="Helvetica Neue Light"/>
            </a:endParaRPr>
          </a:p>
          <a:p>
            <a:pPr marL="0" lvl="0" indent="0" algn="l" rtl="0">
              <a:spcBef>
                <a:spcPts val="0"/>
              </a:spcBef>
              <a:spcAft>
                <a:spcPts val="0"/>
              </a:spcAft>
              <a:buNone/>
            </a:pPr>
            <a:endParaRPr/>
          </a:p>
        </p:txBody>
      </p:sp>
      <p:sp>
        <p:nvSpPr>
          <p:cNvPr id="292" name="Google Shape;292;p21"/>
          <p:cNvSpPr txBox="1"/>
          <p:nvPr/>
        </p:nvSpPr>
        <p:spPr>
          <a:xfrm>
            <a:off x="7848425" y="3932925"/>
            <a:ext cx="30078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latin typeface="Helvetica Neue Light"/>
                <a:ea typeface="Helvetica Neue Light"/>
                <a:cs typeface="Helvetica Neue Light"/>
                <a:sym typeface="Helvetica Neue Light"/>
              </a:rPr>
              <a:t>M. Frankl</a:t>
            </a:r>
            <a:endParaRPr sz="800" i="1">
              <a:latin typeface="Helvetica Neue Light"/>
              <a:ea typeface="Helvetica Neue Light"/>
              <a:cs typeface="Helvetica Neue Light"/>
              <a:sym typeface="Helvetica Neue Light"/>
            </a:endParaRPr>
          </a:p>
        </p:txBody>
      </p:sp>
      <p:sp>
        <p:nvSpPr>
          <p:cNvPr id="293" name="Google Shape;293;p21"/>
          <p:cNvSpPr txBox="1"/>
          <p:nvPr/>
        </p:nvSpPr>
        <p:spPr>
          <a:xfrm>
            <a:off x="8047825" y="4423763"/>
            <a:ext cx="3007800" cy="35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latin typeface="Helvetica Neue Light"/>
                <a:ea typeface="Helvetica Neue Light"/>
                <a:cs typeface="Helvetica Neue Light"/>
                <a:sym typeface="Helvetica Neue Light"/>
              </a:rPr>
              <a:t>I.</a:t>
            </a:r>
            <a:r>
              <a:rPr lang="nl" sz="800" i="1">
                <a:solidFill>
                  <a:schemeClr val="dk1"/>
                </a:solidFill>
                <a:latin typeface="Helvetica Neue Light"/>
                <a:ea typeface="Helvetica Neue Light"/>
                <a:cs typeface="Helvetica Neue Light"/>
                <a:sym typeface="Helvetica Neue Light"/>
              </a:rPr>
              <a:t> </a:t>
            </a:r>
            <a:r>
              <a:rPr lang="nl" sz="800" i="1">
                <a:latin typeface="Helvetica Neue Light"/>
                <a:ea typeface="Helvetica Neue Light"/>
                <a:cs typeface="Helvetica Neue Light"/>
                <a:sym typeface="Helvetica Neue Light"/>
              </a:rPr>
              <a:t>Lamas Garcia</a:t>
            </a:r>
            <a:endParaRPr sz="800" i="1">
              <a:latin typeface="Helvetica Neue Light"/>
              <a:ea typeface="Helvetica Neue Light"/>
              <a:cs typeface="Helvetica Neue Light"/>
              <a:sym typeface="Helvetica Neue Light"/>
            </a:endParaRPr>
          </a:p>
        </p:txBody>
      </p:sp>
      <p:sp>
        <p:nvSpPr>
          <p:cNvPr id="294" name="Google Shape;294;p21"/>
          <p:cNvSpPr txBox="1"/>
          <p:nvPr/>
        </p:nvSpPr>
        <p:spPr>
          <a:xfrm>
            <a:off x="311700" y="2394875"/>
            <a:ext cx="4363800" cy="2028900"/>
          </a:xfrm>
          <a:prstGeom prst="rect">
            <a:avLst/>
          </a:prstGeom>
          <a:noFill/>
          <a:ln>
            <a:noFill/>
          </a:ln>
        </p:spPr>
        <p:txBody>
          <a:bodyPr spcFirstLastPara="1" wrap="square" lIns="91425" tIns="91425" rIns="91425" bIns="91425" anchor="t" anchorCtr="0">
            <a:noAutofit/>
          </a:bodyPr>
          <a:lstStyle/>
          <a:p>
            <a:pPr marL="457200" lvl="0" indent="-304800" algn="l" rtl="0">
              <a:lnSpc>
                <a:spcPct val="115000"/>
              </a:lnSpc>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Accuracy of beam parameters (including beam spot size) critical for this experiment:</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Font typeface="Helvetica Neue Light"/>
              <a:buChar char="○"/>
            </a:pPr>
            <a:r>
              <a:rPr lang="nl" sz="1200">
                <a:solidFill>
                  <a:schemeClr val="dk2"/>
                </a:solidFill>
                <a:latin typeface="Helvetica Neue Light"/>
                <a:ea typeface="Helvetica Neue Light"/>
                <a:cs typeface="Helvetica Neue Light"/>
                <a:sym typeface="Helvetica Neue Light"/>
              </a:rPr>
              <a:t>Possible misalignment in form of jaw vertical translation is considered indirectly by the various impact parameters (-0.4 σ</a:t>
            </a:r>
            <a:r>
              <a:rPr lang="nl" sz="1200" baseline="-25000">
                <a:solidFill>
                  <a:schemeClr val="dk2"/>
                </a:solidFill>
                <a:latin typeface="Helvetica Neue Light"/>
                <a:ea typeface="Helvetica Neue Light"/>
                <a:cs typeface="Helvetica Neue Light"/>
                <a:sym typeface="Helvetica Neue Light"/>
              </a:rPr>
              <a:t>y</a:t>
            </a:r>
            <a:r>
              <a:rPr lang="nl" sz="1200">
                <a:solidFill>
                  <a:schemeClr val="dk2"/>
                </a:solidFill>
                <a:latin typeface="Helvetica Neue Light"/>
                <a:ea typeface="Helvetica Neue Light"/>
                <a:cs typeface="Helvetica Neue Light"/>
                <a:sym typeface="Helvetica Neue Light"/>
              </a:rPr>
              <a:t> to 1 σ</a:t>
            </a:r>
            <a:r>
              <a:rPr lang="nl" sz="1200" baseline="-25000">
                <a:solidFill>
                  <a:schemeClr val="dk2"/>
                </a:solidFill>
                <a:latin typeface="Helvetica Neue Light"/>
                <a:ea typeface="Helvetica Neue Light"/>
                <a:cs typeface="Helvetica Neue Light"/>
                <a:sym typeface="Helvetica Neue Light"/>
              </a:rPr>
              <a:t>y</a:t>
            </a:r>
            <a:r>
              <a:rPr lang="nl" sz="1200">
                <a:solidFill>
                  <a:schemeClr val="dk2"/>
                </a:solidFill>
                <a:latin typeface="Helvetica Neue Light"/>
                <a:ea typeface="Helvetica Neue Light"/>
                <a:cs typeface="Helvetica Neue Light"/>
                <a:sym typeface="Helvetica Neue Light"/>
              </a:rPr>
              <a:t>)</a:t>
            </a:r>
            <a:endParaRPr sz="1200">
              <a:solidFill>
                <a:schemeClr val="dk2"/>
              </a:solidFill>
              <a:latin typeface="Helvetica Neue Light"/>
              <a:ea typeface="Helvetica Neue Light"/>
              <a:cs typeface="Helvetica Neue Light"/>
              <a:sym typeface="Helvetica Neue Light"/>
            </a:endParaRPr>
          </a:p>
          <a:p>
            <a:pPr marL="914400" lvl="1" indent="-304800" algn="l" rtl="0">
              <a:lnSpc>
                <a:spcPct val="115000"/>
              </a:lnSpc>
              <a:spcBef>
                <a:spcPts val="0"/>
              </a:spcBef>
              <a:spcAft>
                <a:spcPts val="0"/>
              </a:spcAft>
              <a:buClr>
                <a:schemeClr val="dk2"/>
              </a:buClr>
              <a:buSzPts val="1200"/>
              <a:buFont typeface="Helvetica Neue"/>
              <a:buChar char="○"/>
            </a:pPr>
            <a:r>
              <a:rPr lang="nl" sz="1200" b="1">
                <a:solidFill>
                  <a:schemeClr val="dk2"/>
                </a:solidFill>
                <a:latin typeface="Helvetica Neue"/>
                <a:ea typeface="Helvetica Neue"/>
                <a:cs typeface="Helvetica Neue"/>
                <a:sym typeface="Helvetica Neue"/>
              </a:rPr>
              <a:t>Rotational misalignment with angles of -200 to +300 µrad is accounted for (simulated only for Mo-coating and an impact parameter of 1 σ)</a:t>
            </a:r>
            <a:endParaRPr sz="1200" b="1">
              <a:solidFill>
                <a:schemeClr val="dk2"/>
              </a:solidFill>
              <a:latin typeface="Helvetica Neue"/>
              <a:ea typeface="Helvetica Neue"/>
              <a:cs typeface="Helvetica Neue"/>
              <a:sym typeface="Helvetica Neu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8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9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0"/>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293"/>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28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9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2193</Words>
  <Application>Microsoft Office PowerPoint</Application>
  <PresentationFormat>On-screen Show (16:9)</PresentationFormat>
  <Paragraphs>303</Paragraphs>
  <Slides>18</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Helvetica Neue</vt:lpstr>
      <vt:lpstr>Helvetica Neue Light</vt:lpstr>
      <vt:lpstr>Simple Light</vt:lpstr>
      <vt:lpstr>Simulation of energy deposition and radiation damage effects for HiRadMat experiments using Monte Carlo tools</vt:lpstr>
      <vt:lpstr>Scope</vt:lpstr>
      <vt:lpstr>Monte Carlo simulations</vt:lpstr>
      <vt:lpstr>Implementation in FLUKA</vt:lpstr>
      <vt:lpstr>Workflow methodology</vt:lpstr>
      <vt:lpstr>Energy deposition studies for HRMT  </vt:lpstr>
      <vt:lpstr>Energy deposition studies for HRMT  </vt:lpstr>
      <vt:lpstr>Energy deposition studies for HRMT  </vt:lpstr>
      <vt:lpstr>Energy deposition studies for HRMT  </vt:lpstr>
      <vt:lpstr>Energy deposition studies for HRMT  </vt:lpstr>
      <vt:lpstr>Scope</vt:lpstr>
      <vt:lpstr>Radiation damage</vt:lpstr>
      <vt:lpstr>Radiation damage: DPA</vt:lpstr>
      <vt:lpstr>Radiation damage: DPA </vt:lpstr>
      <vt:lpstr>Radiation damage in FLUKA</vt:lpstr>
      <vt:lpstr>Radiation damage in FLUKA </vt:lpstr>
      <vt:lpstr>Radiation damage in FLUKA </vt:lpstr>
      <vt:lpstr>Summary and outlook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Simulation of energy deposition and radiation damage effects for HiRadMat experiments using Monte Carlo tools</dc:title>
  <dc:creator>Fiona Jacqueline Harden</dc:creator>
  <cp:lastModifiedBy>Fiona Jacqueline Harden</cp:lastModifiedBy>
  <cp:revision>2</cp:revision>
  <dcterms:modified xsi:type="dcterms:W3CDTF">2019-07-12T06:14:44Z</dcterms:modified>
</cp:coreProperties>
</file>