
<file path=[Content_Types].xml><?xml version="1.0" encoding="utf-8"?>
<Types xmlns="http://schemas.openxmlformats.org/package/2006/content-types">
  <Default Extension="png" ContentType="image/png"/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notesMasterIdLst>
    <p:notesMasterId r:id="rId16"/>
  </p:notesMasterIdLst>
  <p:sldIdLst>
    <p:sldId id="256" r:id="rId5"/>
    <p:sldId id="257" r:id="rId6"/>
    <p:sldId id="262" r:id="rId7"/>
    <p:sldId id="292" r:id="rId8"/>
    <p:sldId id="283" r:id="rId9"/>
    <p:sldId id="281" r:id="rId10"/>
    <p:sldId id="293" r:id="rId11"/>
    <p:sldId id="294" r:id="rId12"/>
    <p:sldId id="295" r:id="rId13"/>
    <p:sldId id="296" r:id="rId14"/>
    <p:sldId id="270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nn Dutheil" initials="YD" lastIdx="2" clrIdx="0">
    <p:extLst>
      <p:ext uri="{19B8F6BF-5375-455C-9EA6-DF929625EA0E}">
        <p15:presenceInfo xmlns:p15="http://schemas.microsoft.com/office/powerpoint/2012/main" userId="S-1-5-21-1526224874-1540688658-1361462980-506911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28" autoAdjust="0"/>
  </p:normalViewPr>
  <p:slideViewPr>
    <p:cSldViewPr snapToGrid="0" snapToObjects="1">
      <p:cViewPr varScale="1">
        <p:scale>
          <a:sx n="150" d="100"/>
          <a:sy n="150" d="100"/>
        </p:scale>
        <p:origin x="474" y="132"/>
      </p:cViewPr>
      <p:guideLst>
        <p:guide orient="horz" pos="1620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ERN\ydutheil" userId="cern_ydutheil" providerId="SSPI" clId="{79A06C16-1F82-9D4E-AE52-7BE75FFEE259}"/>
    <pc:docChg chg="custSel modSld">
      <pc:chgData name="CERN\ydutheil" userId="cern_ydutheil" providerId="SSPI" clId="{79A06C16-1F82-9D4E-AE52-7BE75FFEE259}" dt="2018-05-16T12:57:30.024" v="3" actId="478"/>
      <pc:docMkLst>
        <pc:docMk/>
      </pc:docMkLst>
      <pc:sldChg chg="delSp modSp">
        <pc:chgData name="CERN\ydutheil" userId="cern_ydutheil" providerId="SSPI" clId="{79A06C16-1F82-9D4E-AE52-7BE75FFEE259}" dt="2018-05-16T12:57:30.024" v="3" actId="478"/>
        <pc:sldMkLst>
          <pc:docMk/>
          <pc:sldMk cId="471204961" sldId="281"/>
        </pc:sldMkLst>
        <pc:spChg chg="del">
          <ac:chgData name="CERN\ydutheil" userId="cern_ydutheil" providerId="SSPI" clId="{79A06C16-1F82-9D4E-AE52-7BE75FFEE259}" dt="2018-05-16T12:57:30.024" v="3" actId="478"/>
          <ac:spMkLst>
            <pc:docMk/>
            <pc:sldMk cId="471204961" sldId="281"/>
            <ac:spMk id="3" creationId="{00000000-0000-0000-0000-000000000000}"/>
          </ac:spMkLst>
        </pc:spChg>
        <pc:spChg chg="del">
          <ac:chgData name="CERN\ydutheil" userId="cern_ydutheil" providerId="SSPI" clId="{79A06C16-1F82-9D4E-AE52-7BE75FFEE259}" dt="2018-05-16T12:57:22.360" v="0" actId="478"/>
          <ac:spMkLst>
            <pc:docMk/>
            <pc:sldMk cId="471204961" sldId="281"/>
            <ac:spMk id="44" creationId="{00000000-0000-0000-0000-000000000000}"/>
          </ac:spMkLst>
        </pc:spChg>
        <pc:cxnChg chg="del mod">
          <ac:chgData name="CERN\ydutheil" userId="cern_ydutheil" providerId="SSPI" clId="{79A06C16-1F82-9D4E-AE52-7BE75FFEE259}" dt="2018-05-16T12:57:24.825" v="1" actId="478"/>
          <ac:cxnSpMkLst>
            <pc:docMk/>
            <pc:sldMk cId="471204961" sldId="281"/>
            <ac:cxnSpMk id="13" creationId="{00000000-0000-0000-0000-000000000000}"/>
          </ac:cxnSpMkLst>
        </pc:cxnChg>
        <pc:cxnChg chg="del mod">
          <ac:chgData name="CERN\ydutheil" userId="cern_ydutheil" providerId="SSPI" clId="{79A06C16-1F82-9D4E-AE52-7BE75FFEE259}" dt="2018-05-16T12:57:28.005" v="2" actId="478"/>
          <ac:cxnSpMkLst>
            <pc:docMk/>
            <pc:sldMk cId="471204961" sldId="281"/>
            <ac:cxnSpMk id="17" creationId="{00000000-0000-0000-0000-000000000000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6C90A0-37F3-4B78-ADBB-4CCE4B3EECFA}" type="datetimeFigureOut">
              <a:rPr lang="en-GB" smtClean="0"/>
              <a:t>09/11/2018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EB15E-065A-467B-A4CE-4E194C6D9F0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31718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dirty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180668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small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5744" y="41295"/>
            <a:ext cx="8969766" cy="377565"/>
          </a:xfrm>
        </p:spPr>
        <p:txBody>
          <a:bodyPr>
            <a:noAutofit/>
          </a:bodyPr>
          <a:lstStyle>
            <a:lvl1pPr algn="l">
              <a:defRPr sz="28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8490" y="495546"/>
            <a:ext cx="8967020" cy="3893573"/>
          </a:xfrm>
        </p:spPr>
        <p:txBody>
          <a:bodyPr/>
          <a:lstStyle>
            <a:lvl1pPr>
              <a:defRPr sz="2000"/>
            </a:lvl1pPr>
            <a:lvl2pPr>
              <a:defRPr sz="1600"/>
            </a:lvl2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9151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82" r:id="rId8"/>
    <p:sldLayoutId id="2147483664" r:id="rId9"/>
    <p:sldLayoutId id="2147483665" r:id="rId10"/>
    <p:sldLayoutId id="2147483667" r:id="rId11"/>
    <p:sldLayoutId id="2147483668" r:id="rId12"/>
    <p:sldLayoutId id="2147483669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overleaf.com/15833481zqvcsdqptrxd" TargetMode="Externa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mp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Timeline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</a:t>
            </a:r>
            <a:r>
              <a:rPr lang="en-US" baseline="30000" dirty="0" smtClean="0"/>
              <a:t>th</a:t>
            </a:r>
            <a:r>
              <a:rPr lang="en-US" dirty="0" smtClean="0"/>
              <a:t> of November</a:t>
            </a:r>
          </a:p>
          <a:p>
            <a:pPr lvl="1"/>
            <a:r>
              <a:rPr lang="en-US" dirty="0" smtClean="0"/>
              <a:t>Cost estimate needed for annex to </a:t>
            </a:r>
            <a:r>
              <a:rPr lang="en-US" dirty="0"/>
              <a:t>executive summary for the European </a:t>
            </a:r>
            <a:r>
              <a:rPr lang="en-US" dirty="0" smtClean="0"/>
              <a:t>commission. To be sent by M. Lamont by 18</a:t>
            </a:r>
            <a:r>
              <a:rPr lang="en-US" baseline="30000" dirty="0" smtClean="0"/>
              <a:t>th</a:t>
            </a:r>
            <a:r>
              <a:rPr lang="en-US" dirty="0" smtClean="0"/>
              <a:t> of December.</a:t>
            </a:r>
          </a:p>
          <a:p>
            <a:pPr lvl="1"/>
            <a:r>
              <a:rPr lang="en-US" dirty="0" smtClean="0"/>
              <a:t>Cost estimates needs to account for racks, cable, devices, everything, as much as possible. Any estimation will be the best available.</a:t>
            </a:r>
          </a:p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of December</a:t>
            </a:r>
          </a:p>
          <a:p>
            <a:pPr lvl="1"/>
            <a:r>
              <a:rPr lang="en-US" dirty="0" smtClean="0"/>
              <a:t>Write-up, for a final submission of the yellow report early 2019.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Available on </a:t>
            </a:r>
            <a:r>
              <a:rPr lang="en-US" dirty="0" smtClean="0">
                <a:hlinkClick r:id="rId2"/>
              </a:rPr>
              <a:t>overleaf</a:t>
            </a: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50452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349250"/>
            <a:ext cx="5003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4235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Dump Facility (BDF)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0"/>
          </p:nvPr>
        </p:nvSpPr>
        <p:spPr>
          <a:xfrm>
            <a:off x="457199" y="2473002"/>
            <a:ext cx="4830680" cy="999957"/>
          </a:xfrm>
        </p:spPr>
        <p:txBody>
          <a:bodyPr>
            <a:normAutofit/>
          </a:bodyPr>
          <a:lstStyle/>
          <a:p>
            <a:r>
              <a:rPr lang="en-US" dirty="0"/>
              <a:t>Beam instrumentation requirements</a:t>
            </a:r>
            <a:endParaRPr lang="en-GB" dirty="0"/>
          </a:p>
          <a:p>
            <a:endParaRPr lang="en-US" dirty="0"/>
          </a:p>
          <a:p>
            <a:r>
              <a:rPr lang="EN-US" u="sng" dirty="0"/>
              <a:t>Y. Dutheil</a:t>
            </a:r>
            <a:r>
              <a:rPr lang="EN-US" dirty="0"/>
              <a:t>, C. Hessler</a:t>
            </a:r>
          </a:p>
          <a:p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0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line design: overview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splitter replaces the first splitter (MSSB.211713 to MSSB.211732) to allow for fast switching between the new and existing lines.</a:t>
            </a:r>
          </a:p>
          <a:p>
            <a:r>
              <a:rPr lang="en-US" dirty="0"/>
              <a:t>Beam dilution system to reduce maximum energy density on target and made of horizontal and vertical dipoles.</a:t>
            </a:r>
          </a:p>
          <a:p>
            <a:r>
              <a:rPr lang="en-US" dirty="0"/>
              <a:t>Beam line design and integration:</a:t>
            </a:r>
          </a:p>
          <a:p>
            <a:pPr lvl="1"/>
            <a:r>
              <a:rPr lang="en-US" sz="1200" dirty="0"/>
              <a:t>Optics, magnet choice and </a:t>
            </a:r>
            <a:br>
              <a:rPr lang="en-US" sz="1200" dirty="0"/>
            </a:br>
            <a:r>
              <a:rPr lang="en-US" sz="1200" dirty="0"/>
              <a:t>powering schemes.</a:t>
            </a:r>
          </a:p>
          <a:p>
            <a:pPr lvl="1"/>
            <a:r>
              <a:rPr lang="en-US" sz="1200" dirty="0"/>
              <a:t>Instrumentation decision.</a:t>
            </a:r>
          </a:p>
          <a:p>
            <a:pPr lvl="1"/>
            <a:r>
              <a:rPr lang="en-US" sz="1200" dirty="0"/>
              <a:t>Error study and correction </a:t>
            </a:r>
            <a:br>
              <a:rPr lang="en-US" sz="1200" dirty="0"/>
            </a:br>
            <a:r>
              <a:rPr lang="en-US" sz="1200" dirty="0"/>
              <a:t>schemes.</a:t>
            </a:r>
          </a:p>
          <a:p>
            <a:pPr lvl="1"/>
            <a:r>
              <a:rPr lang="en-US" sz="1200" dirty="0"/>
              <a:t>Failure study and interlock</a:t>
            </a:r>
            <a:br>
              <a:rPr lang="en-US" sz="1200" dirty="0"/>
            </a:br>
            <a:r>
              <a:rPr lang="en-US" sz="1200" dirty="0"/>
              <a:t> procedures.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Content Placeholder 22"/>
          <p:cNvSpPr txBox="1">
            <a:spLocks/>
          </p:cNvSpPr>
          <p:nvPr/>
        </p:nvSpPr>
        <p:spPr>
          <a:xfrm>
            <a:off x="88490" y="4081182"/>
            <a:ext cx="9119420" cy="384623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000" dirty="0">
                <a:solidFill>
                  <a:srgbClr val="002060"/>
                </a:solidFill>
              </a:rPr>
              <a:t>[1] TT20 for BDF: splitters and TL design, indico.cern.ch/category/8700/, 2017 </a:t>
            </a:r>
          </a:p>
          <a:p>
            <a:pPr marL="36576" indent="0">
              <a:buNone/>
            </a:pPr>
            <a:r>
              <a:rPr lang="en-US" sz="1000" dirty="0">
                <a:solidFill>
                  <a:srgbClr val="002060"/>
                </a:solidFill>
              </a:rPr>
              <a:t>[2] </a:t>
            </a:r>
            <a:r>
              <a:rPr lang="en-GB" sz="1000" dirty="0">
                <a:solidFill>
                  <a:srgbClr val="002060"/>
                </a:solidFill>
              </a:rPr>
              <a:t>Extraction and beam transfer for the SHiP facility, https://edms.cern.ch/document/1495859/1.1</a:t>
            </a:r>
          </a:p>
          <a:p>
            <a:pPr marL="36576" indent="0">
              <a:buNone/>
            </a:pPr>
            <a:endParaRPr lang="en-US" sz="1000" dirty="0">
              <a:solidFill>
                <a:srgbClr val="00206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2"/>
          <a:stretch/>
        </p:blipFill>
        <p:spPr>
          <a:xfrm>
            <a:off x="3209566" y="1826633"/>
            <a:ext cx="5678939" cy="228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7680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Energy : 400GeV</a:t>
            </a:r>
          </a:p>
          <a:p>
            <a:pPr lvl="1"/>
            <a:r>
              <a:rPr lang="en-US" dirty="0"/>
              <a:t>Cycle length : 7.2s</a:t>
            </a:r>
          </a:p>
          <a:p>
            <a:pPr lvl="1"/>
            <a:r>
              <a:rPr lang="en-US" dirty="0"/>
              <a:t>Spill length : 1s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Content Placeholder 22"/>
          <p:cNvSpPr txBox="1">
            <a:spLocks/>
          </p:cNvSpPr>
          <p:nvPr/>
        </p:nvSpPr>
        <p:spPr>
          <a:xfrm>
            <a:off x="88490" y="4081182"/>
            <a:ext cx="9119420" cy="384623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000" dirty="0">
                <a:solidFill>
                  <a:srgbClr val="002060"/>
                </a:solidFill>
              </a:rPr>
              <a:t>[1] TT20 for BDF: splitters and TL design, indico.cern.ch/category/8700/, 2017 </a:t>
            </a:r>
          </a:p>
          <a:p>
            <a:pPr marL="36576" indent="0">
              <a:buNone/>
            </a:pPr>
            <a:r>
              <a:rPr lang="en-US" sz="1000" dirty="0">
                <a:solidFill>
                  <a:srgbClr val="002060"/>
                </a:solidFill>
              </a:rPr>
              <a:t>[2] </a:t>
            </a:r>
            <a:r>
              <a:rPr lang="en-GB" sz="1000" dirty="0">
                <a:solidFill>
                  <a:srgbClr val="002060"/>
                </a:solidFill>
              </a:rPr>
              <a:t>Extraction and beam transfer for the SHiP facility, https://edms.cern.ch/document/1495859/1.1</a:t>
            </a:r>
          </a:p>
          <a:p>
            <a:pPr marL="36576" indent="0">
              <a:buNone/>
            </a:pPr>
            <a:endParaRPr lang="en-US" sz="1000" dirty="0">
              <a:solidFill>
                <a:srgbClr val="00206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32"/>
          <a:stretch/>
        </p:blipFill>
        <p:spPr>
          <a:xfrm>
            <a:off x="3209566" y="1826633"/>
            <a:ext cx="5678939" cy="2288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1346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FODO lattice</a:t>
            </a:r>
          </a:p>
          <a:p>
            <a:r>
              <a:rPr lang="en-GB" dirty="0"/>
              <a:t>Beam radius (1</a:t>
            </a:r>
            <a:r>
              <a:rPr lang="en-GB" dirty="0">
                <a:latin typeface="Symbol" panose="05050102010706020507" pitchFamily="18" charset="2"/>
              </a:rPr>
              <a:t>s</a:t>
            </a:r>
            <a:r>
              <a:rPr lang="en-GB" dirty="0"/>
              <a:t>) at target: 8 mm</a:t>
            </a:r>
          </a:p>
          <a:p>
            <a:r>
              <a:rPr lang="en-GB" dirty="0"/>
              <a:t>Dispersion suppressed at target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45" y="1568335"/>
            <a:ext cx="3752265" cy="28935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865" y="1251930"/>
            <a:ext cx="3856502" cy="309970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22962" y="3608505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size small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46311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Trajectory correction study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67" y="1213333"/>
            <a:ext cx="3869568" cy="290217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267" y="1176851"/>
            <a:ext cx="3918210" cy="293865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33153" y="4121091"/>
            <a:ext cx="391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Horizontal plane, 2 new correctors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5164342" y="3986221"/>
            <a:ext cx="34035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Vertical plane, 3 new correctors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842437" y="3585387"/>
            <a:ext cx="215933" cy="5855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842437" y="3585387"/>
            <a:ext cx="567070" cy="593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7556204" y="3521592"/>
            <a:ext cx="106326" cy="4646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7556204" y="3585387"/>
            <a:ext cx="432391" cy="400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7556204" y="3585387"/>
            <a:ext cx="708838" cy="4008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811307" y="118810"/>
            <a:ext cx="38145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5 beam position monitors. Characteristics to be determined</a:t>
            </a:r>
            <a:endParaRPr lang="en-GB" dirty="0"/>
          </a:p>
        </p:txBody>
      </p:sp>
      <p:cxnSp>
        <p:nvCxnSpPr>
          <p:cNvPr id="23" name="Straight Arrow Connector 22"/>
          <p:cNvCxnSpPr>
            <a:stCxn id="21" idx="2"/>
          </p:cNvCxnSpPr>
          <p:nvPr/>
        </p:nvCxnSpPr>
        <p:spPr>
          <a:xfrm>
            <a:off x="6718574" y="765141"/>
            <a:ext cx="943956" cy="545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1" idx="2"/>
          </p:cNvCxnSpPr>
          <p:nvPr/>
        </p:nvCxnSpPr>
        <p:spPr>
          <a:xfrm>
            <a:off x="6718574" y="765141"/>
            <a:ext cx="1091926" cy="545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21" idx="2"/>
          </p:cNvCxnSpPr>
          <p:nvPr/>
        </p:nvCxnSpPr>
        <p:spPr>
          <a:xfrm>
            <a:off x="6718574" y="765141"/>
            <a:ext cx="1270021" cy="5268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21" idx="2"/>
          </p:cNvCxnSpPr>
          <p:nvPr/>
        </p:nvCxnSpPr>
        <p:spPr>
          <a:xfrm>
            <a:off x="6718574" y="765141"/>
            <a:ext cx="1546468" cy="528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1" idx="2"/>
          </p:cNvCxnSpPr>
          <p:nvPr/>
        </p:nvCxnSpPr>
        <p:spPr>
          <a:xfrm>
            <a:off x="6718574" y="765141"/>
            <a:ext cx="1849328" cy="5284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8241" y="470308"/>
            <a:ext cx="456116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No corrector or monitor between the new splitter and the second quadrupole of the new line due to limited space between existing and new lines.</a:t>
            </a:r>
          </a:p>
        </p:txBody>
      </p:sp>
    </p:spTree>
    <p:extLst>
      <p:ext uri="{BB962C8B-B14F-4D97-AF65-F5344CB8AC3E}">
        <p14:creationId xmlns:p14="http://schemas.microsoft.com/office/powerpoint/2010/main" val="4712049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 BSGV.220075</a:t>
            </a:r>
            <a:endParaRPr lang="en-GB" dirty="0"/>
          </a:p>
        </p:txBody>
      </p:sp>
      <p:pic>
        <p:nvPicPr>
          <p:cNvPr id="7" name="Content Placeholder 6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10" y="476432"/>
            <a:ext cx="8966200" cy="211437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5744" y="1137758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First splitter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289110" y="418860"/>
            <a:ext cx="3713584" cy="120466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49290" y="2880620"/>
            <a:ext cx="5928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Needs new design, larger tank</a:t>
            </a:r>
            <a:br>
              <a:rPr lang="en-US" dirty="0"/>
            </a:br>
            <a:r>
              <a:rPr lang="en-US" dirty="0"/>
              <a:t>Cost 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5965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BDF line requirements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6 (4 locations) new profile </a:t>
            </a:r>
            <a:r>
              <a:rPr lang="en-US" dirty="0" smtClean="0"/>
              <a:t>and position monitors in </a:t>
            </a:r>
            <a:r>
              <a:rPr lang="en-US" dirty="0"/>
              <a:t>existing TT21</a:t>
            </a:r>
          </a:p>
          <a:p>
            <a:r>
              <a:rPr lang="en-US" dirty="0"/>
              <a:t>10(5 locations) new </a:t>
            </a:r>
            <a:r>
              <a:rPr lang="en-US" dirty="0" smtClean="0"/>
              <a:t>profile and position monitors </a:t>
            </a:r>
            <a:r>
              <a:rPr lang="en-US" dirty="0"/>
              <a:t>in new BDF line</a:t>
            </a:r>
          </a:p>
          <a:p>
            <a:r>
              <a:rPr lang="en-US" dirty="0" smtClean="0"/>
              <a:t>1 Full 2D monitoring, </a:t>
            </a:r>
            <a:r>
              <a:rPr lang="en-US" dirty="0"/>
              <a:t>screen-type</a:t>
            </a:r>
          </a:p>
          <a:p>
            <a:r>
              <a:rPr lang="en-US" dirty="0"/>
              <a:t>1 beam current monitor </a:t>
            </a:r>
          </a:p>
          <a:p>
            <a:r>
              <a:rPr lang="en-US" dirty="0"/>
              <a:t>A target beam monitoring </a:t>
            </a:r>
            <a:r>
              <a:rPr lang="en-US" dirty="0" smtClean="0"/>
              <a:t>system</a:t>
            </a:r>
          </a:p>
          <a:p>
            <a:r>
              <a:rPr lang="en-US" dirty="0" smtClean="0"/>
              <a:t>Beam loss monitors, 9 in total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49143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728DD3-817F-4649-89B6-DCA4FBF37585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4772025"/>
            <a:ext cx="2133600" cy="273050"/>
          </a:xfrm>
        </p:spPr>
        <p:txBody>
          <a:bodyPr/>
          <a:lstStyle/>
          <a:p>
            <a:r>
              <a:rPr lang="en-US" smtClean="0"/>
              <a:t>09/11/2018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DE5442-A8F2-48D9-BE34-83369CD567A9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6248400" y="4767263"/>
            <a:ext cx="2895600" cy="274637"/>
          </a:xfrm>
        </p:spPr>
        <p:txBody>
          <a:bodyPr/>
          <a:lstStyle/>
          <a:p>
            <a:r>
              <a:rPr lang="en-GB"/>
              <a:t>BI for BDF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9FD48-07DE-41BE-88EF-13727265D494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367A743-9275-4E26-8F58-464C493C96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844" y="0"/>
            <a:ext cx="7288311" cy="51435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E649BC8-702C-40FE-893F-AA13F3E18E50}"/>
              </a:ext>
            </a:extLst>
          </p:cNvPr>
          <p:cNvSpPr txBox="1"/>
          <p:nvPr/>
        </p:nvSpPr>
        <p:spPr>
          <a:xfrm>
            <a:off x="3045618" y="2107406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.03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99858E4-D42E-454A-859A-3DECB0782E98}"/>
              </a:ext>
            </a:extLst>
          </p:cNvPr>
          <p:cNvCxnSpPr>
            <a:stCxn id="13" idx="2"/>
          </p:cNvCxnSpPr>
          <p:nvPr/>
        </p:nvCxnSpPr>
        <p:spPr>
          <a:xfrm>
            <a:off x="3235734" y="2369016"/>
            <a:ext cx="152785" cy="2956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0EE743E-D38F-4DCD-8156-8163B5E82220}"/>
              </a:ext>
            </a:extLst>
          </p:cNvPr>
          <p:cNvSpPr txBox="1"/>
          <p:nvPr/>
        </p:nvSpPr>
        <p:spPr>
          <a:xfrm>
            <a:off x="5005387" y="1976601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.04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9153C22-0AEF-4C8E-85C7-26ACD748904C}"/>
              </a:ext>
            </a:extLst>
          </p:cNvPr>
          <p:cNvCxnSpPr>
            <a:stCxn id="16" idx="2"/>
          </p:cNvCxnSpPr>
          <p:nvPr/>
        </p:nvCxnSpPr>
        <p:spPr>
          <a:xfrm>
            <a:off x="5195503" y="2238211"/>
            <a:ext cx="152785" cy="2956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4BAD357A-4337-428D-9E31-6F0BDD041C17}"/>
              </a:ext>
            </a:extLst>
          </p:cNvPr>
          <p:cNvSpPr txBox="1"/>
          <p:nvPr/>
        </p:nvSpPr>
        <p:spPr>
          <a:xfrm>
            <a:off x="6775040" y="1824037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.04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08B6241-8319-47BB-B43F-2649613A2530}"/>
              </a:ext>
            </a:extLst>
          </p:cNvPr>
          <p:cNvCxnSpPr>
            <a:stCxn id="18" idx="2"/>
          </p:cNvCxnSpPr>
          <p:nvPr/>
        </p:nvCxnSpPr>
        <p:spPr>
          <a:xfrm>
            <a:off x="6965156" y="2085647"/>
            <a:ext cx="152785" cy="2956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93B32AEF-0250-440E-8D23-19B54132B36D}"/>
              </a:ext>
            </a:extLst>
          </p:cNvPr>
          <p:cNvSpPr txBox="1"/>
          <p:nvPr/>
        </p:nvSpPr>
        <p:spPr>
          <a:xfrm>
            <a:off x="4815271" y="1092994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.02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18FD202-857E-4B2E-8502-45BC47BE37A7}"/>
              </a:ext>
            </a:extLst>
          </p:cNvPr>
          <p:cNvCxnSpPr>
            <a:stCxn id="20" idx="2"/>
          </p:cNvCxnSpPr>
          <p:nvPr/>
        </p:nvCxnSpPr>
        <p:spPr>
          <a:xfrm>
            <a:off x="5005387" y="1354604"/>
            <a:ext cx="152785" cy="2956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8A8B1C8-5F84-4C41-80FE-D756EAF0CFB4}"/>
              </a:ext>
            </a:extLst>
          </p:cNvPr>
          <p:cNvSpPr txBox="1"/>
          <p:nvPr/>
        </p:nvSpPr>
        <p:spPr>
          <a:xfrm>
            <a:off x="2374105" y="4124324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.05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4DE23FE-36A0-49FD-8929-D7AA88ED2064}"/>
              </a:ext>
            </a:extLst>
          </p:cNvPr>
          <p:cNvCxnSpPr>
            <a:stCxn id="22" idx="2"/>
          </p:cNvCxnSpPr>
          <p:nvPr/>
        </p:nvCxnSpPr>
        <p:spPr>
          <a:xfrm>
            <a:off x="2564221" y="4385934"/>
            <a:ext cx="152785" cy="2956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FEB9D5A7-F7B1-4BD1-BAFA-2F834E672326}"/>
              </a:ext>
            </a:extLst>
          </p:cNvPr>
          <p:cNvSpPr/>
          <p:nvPr/>
        </p:nvSpPr>
        <p:spPr>
          <a:xfrm>
            <a:off x="3031331" y="982266"/>
            <a:ext cx="69056" cy="714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3C627D0-E89C-4A0F-B10C-254BBECE7246}"/>
              </a:ext>
            </a:extLst>
          </p:cNvPr>
          <p:cNvSpPr/>
          <p:nvPr/>
        </p:nvSpPr>
        <p:spPr>
          <a:xfrm>
            <a:off x="4557711" y="910829"/>
            <a:ext cx="69056" cy="714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53CE2AAB-B6B7-436E-AB4E-345F19228A5C}"/>
              </a:ext>
            </a:extLst>
          </p:cNvPr>
          <p:cNvSpPr/>
          <p:nvPr/>
        </p:nvSpPr>
        <p:spPr>
          <a:xfrm>
            <a:off x="4062460" y="946547"/>
            <a:ext cx="69056" cy="714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30117BB2-9D78-49B6-AAD0-A26572B0B45C}"/>
              </a:ext>
            </a:extLst>
          </p:cNvPr>
          <p:cNvSpPr/>
          <p:nvPr/>
        </p:nvSpPr>
        <p:spPr>
          <a:xfrm>
            <a:off x="5067491" y="855034"/>
            <a:ext cx="69056" cy="714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ECD00E39-7970-4223-A063-3493289D1FBA}"/>
              </a:ext>
            </a:extLst>
          </p:cNvPr>
          <p:cNvSpPr/>
          <p:nvPr/>
        </p:nvSpPr>
        <p:spPr>
          <a:xfrm>
            <a:off x="5565941" y="783597"/>
            <a:ext cx="69056" cy="71437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95C038A1-CC0F-4AD6-89A2-60D3B16F509E}"/>
              </a:ext>
            </a:extLst>
          </p:cNvPr>
          <p:cNvSpPr/>
          <p:nvPr/>
        </p:nvSpPr>
        <p:spPr>
          <a:xfrm>
            <a:off x="68541" y="136177"/>
            <a:ext cx="344333" cy="45719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0B9E249-9BA1-4C63-9DC1-571CF6528D5B}"/>
              </a:ext>
            </a:extLst>
          </p:cNvPr>
          <p:cNvSpPr txBox="1"/>
          <p:nvPr/>
        </p:nvSpPr>
        <p:spPr>
          <a:xfrm>
            <a:off x="412874" y="-25630"/>
            <a:ext cx="3070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 size/position monitors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06415CF-4ADE-435A-B1CC-CB674C3B4705}"/>
              </a:ext>
            </a:extLst>
          </p:cNvPr>
          <p:cNvSpPr/>
          <p:nvPr/>
        </p:nvSpPr>
        <p:spPr>
          <a:xfrm>
            <a:off x="68541" y="461963"/>
            <a:ext cx="344333" cy="45719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66F25B1-3271-45A3-A4FF-1885D21D097D}"/>
              </a:ext>
            </a:extLst>
          </p:cNvPr>
          <p:cNvSpPr txBox="1"/>
          <p:nvPr/>
        </p:nvSpPr>
        <p:spPr>
          <a:xfrm>
            <a:off x="361202" y="293652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Loss monitors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FB55258-D920-4505-A8EC-02FE1355B093}"/>
              </a:ext>
            </a:extLst>
          </p:cNvPr>
          <p:cNvSpPr/>
          <p:nvPr/>
        </p:nvSpPr>
        <p:spPr>
          <a:xfrm>
            <a:off x="3185619" y="969169"/>
            <a:ext cx="69056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50319B17-346E-459E-AFE0-6E51730490FA}"/>
              </a:ext>
            </a:extLst>
          </p:cNvPr>
          <p:cNvSpPr/>
          <p:nvPr/>
        </p:nvSpPr>
        <p:spPr>
          <a:xfrm>
            <a:off x="4147992" y="940595"/>
            <a:ext cx="69056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095627B6-BE54-4922-8D3C-0AF6F83A6002}"/>
              </a:ext>
            </a:extLst>
          </p:cNvPr>
          <p:cNvSpPr/>
          <p:nvPr/>
        </p:nvSpPr>
        <p:spPr>
          <a:xfrm>
            <a:off x="4646442" y="899320"/>
            <a:ext cx="69056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FD69981-B478-4989-BF70-4313C2F1E086}"/>
              </a:ext>
            </a:extLst>
          </p:cNvPr>
          <p:cNvSpPr/>
          <p:nvPr/>
        </p:nvSpPr>
        <p:spPr>
          <a:xfrm>
            <a:off x="5152423" y="862808"/>
            <a:ext cx="69056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26596C3-472C-48A9-8C30-E1CB8105BA87}"/>
              </a:ext>
            </a:extLst>
          </p:cNvPr>
          <p:cNvSpPr/>
          <p:nvPr/>
        </p:nvSpPr>
        <p:spPr>
          <a:xfrm>
            <a:off x="5651517" y="782804"/>
            <a:ext cx="69056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0C1FD70B-6C4C-4946-BD07-DE697A5A61D6}"/>
              </a:ext>
            </a:extLst>
          </p:cNvPr>
          <p:cNvSpPr/>
          <p:nvPr/>
        </p:nvSpPr>
        <p:spPr>
          <a:xfrm>
            <a:off x="6376795" y="665366"/>
            <a:ext cx="69056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1514A119-61B6-419E-95C4-E3406A3C50EC}"/>
              </a:ext>
            </a:extLst>
          </p:cNvPr>
          <p:cNvSpPr/>
          <p:nvPr/>
        </p:nvSpPr>
        <p:spPr>
          <a:xfrm>
            <a:off x="2872221" y="965597"/>
            <a:ext cx="69056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7A6446A-AE70-442F-AD5C-FBAB440DB23F}"/>
              </a:ext>
            </a:extLst>
          </p:cNvPr>
          <p:cNvSpPr/>
          <p:nvPr/>
        </p:nvSpPr>
        <p:spPr>
          <a:xfrm>
            <a:off x="3560810" y="965596"/>
            <a:ext cx="69056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E7848340-01C5-43F9-9498-F9ADA5612254}"/>
              </a:ext>
            </a:extLst>
          </p:cNvPr>
          <p:cNvSpPr/>
          <p:nvPr/>
        </p:nvSpPr>
        <p:spPr>
          <a:xfrm>
            <a:off x="5950600" y="736803"/>
            <a:ext cx="69056" cy="71437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07146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79EC8792B1CBA46B9E794D43214911B" ma:contentTypeVersion="0" ma:contentTypeDescription="Create a new document." ma:contentTypeScope="" ma:versionID="634dfb5eb9ad39680fc675426ea3155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0bd368838209125d5946d2741378d2d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93D1BF7-91D8-48F1-948A-FE72CD16E3B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72A19CB-57F1-4669-BFCC-6FD3D85918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FC145811-00F6-4C16-9F7E-410B8188E321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6547</TotalTime>
  <Words>410</Words>
  <Application>Microsoft Office PowerPoint</Application>
  <PresentationFormat>On-screen Show (16:9)</PresentationFormat>
  <Paragraphs>81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Optima</vt:lpstr>
      <vt:lpstr>Symbol</vt:lpstr>
      <vt:lpstr>CERNCorporate16-9</vt:lpstr>
      <vt:lpstr>PowerPoint Presentation</vt:lpstr>
      <vt:lpstr>Beam Dump Facility (BDF)</vt:lpstr>
      <vt:lpstr>Beam line design: overview</vt:lpstr>
      <vt:lpstr>Beam parameters</vt:lpstr>
      <vt:lpstr>Optics</vt:lpstr>
      <vt:lpstr>Trajectory correction study</vt:lpstr>
      <vt:lpstr>BI BSGV.220075</vt:lpstr>
      <vt:lpstr>BDF line requirements</vt:lpstr>
      <vt:lpstr>PowerPoint Presentation</vt:lpstr>
      <vt:lpstr>Timeline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Yann Dutheil</cp:lastModifiedBy>
  <cp:revision>106</cp:revision>
  <dcterms:created xsi:type="dcterms:W3CDTF">2012-11-30T11:04:26Z</dcterms:created>
  <dcterms:modified xsi:type="dcterms:W3CDTF">2018-11-09T10:06:04Z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0x010100279EC8792B1CBA46B9E794D43214911B</vt:lpwstr>
  </property>
</Properties>
</file>