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0" r:id="rId2"/>
    <p:sldMasterId id="2147483755" r:id="rId3"/>
    <p:sldMasterId id="2147483767" r:id="rId4"/>
    <p:sldMasterId id="2147483782" r:id="rId5"/>
  </p:sldMasterIdLst>
  <p:notesMasterIdLst>
    <p:notesMasterId r:id="rId29"/>
  </p:notesMasterIdLst>
  <p:sldIdLst>
    <p:sldId id="260" r:id="rId6"/>
    <p:sldId id="289" r:id="rId7"/>
    <p:sldId id="290" r:id="rId8"/>
    <p:sldId id="510" r:id="rId9"/>
    <p:sldId id="296" r:id="rId10"/>
    <p:sldId id="269" r:id="rId11"/>
    <p:sldId id="294" r:id="rId12"/>
    <p:sldId id="508" r:id="rId13"/>
    <p:sldId id="271" r:id="rId14"/>
    <p:sldId id="286" r:id="rId15"/>
    <p:sldId id="258" r:id="rId16"/>
    <p:sldId id="279" r:id="rId17"/>
    <p:sldId id="509" r:id="rId18"/>
    <p:sldId id="263" r:id="rId19"/>
    <p:sldId id="264" r:id="rId20"/>
    <p:sldId id="265" r:id="rId21"/>
    <p:sldId id="288" r:id="rId22"/>
    <p:sldId id="287" r:id="rId23"/>
    <p:sldId id="273" r:id="rId24"/>
    <p:sldId id="274" r:id="rId25"/>
    <p:sldId id="275" r:id="rId26"/>
    <p:sldId id="259" r:id="rId27"/>
    <p:sldId id="261"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F00FF"/>
    <a:srgbClr val="CC00CC"/>
    <a:srgbClr val="FF9933"/>
    <a:srgbClr val="003399"/>
    <a:srgbClr val="A50021"/>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46" autoAdjust="0"/>
    <p:restoredTop sz="94660"/>
  </p:normalViewPr>
  <p:slideViewPr>
    <p:cSldViewPr>
      <p:cViewPr varScale="1">
        <p:scale>
          <a:sx n="49" d="100"/>
          <a:sy n="49" d="100"/>
        </p:scale>
        <p:origin x="1447" y="62"/>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image" Target="../media/image23.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ED8738-E92B-4DCD-B654-A91D86CB78DA}" type="datetimeFigureOut">
              <a:rPr lang="ru-RU" smtClean="0"/>
              <a:pPr/>
              <a:t>07.11.2018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8C73A0-4697-4526-87A7-468156B05C4C}" type="slidenum">
              <a:rPr lang="ru-RU" smtClean="0"/>
              <a:pPr/>
              <a:t>‹Nr.›</a:t>
            </a:fld>
            <a:endParaRPr lang="ru-RU"/>
          </a:p>
        </p:txBody>
      </p:sp>
    </p:spTree>
    <p:extLst>
      <p:ext uri="{BB962C8B-B14F-4D97-AF65-F5344CB8AC3E}">
        <p14:creationId xmlns:p14="http://schemas.microsoft.com/office/powerpoint/2010/main" val="32328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68C73A0-4697-4526-87A7-468156B05C4C}" type="slidenum">
              <a:rPr lang="ru-RU" smtClean="0"/>
              <a:pPr/>
              <a:t>2</a:t>
            </a:fld>
            <a:endParaRPr lang="ru-RU"/>
          </a:p>
        </p:txBody>
      </p:sp>
    </p:spTree>
    <p:extLst>
      <p:ext uri="{BB962C8B-B14F-4D97-AF65-F5344CB8AC3E}">
        <p14:creationId xmlns:p14="http://schemas.microsoft.com/office/powerpoint/2010/main" val="679329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a:ln/>
        </p:spPr>
      </p:sp>
      <p:sp>
        <p:nvSpPr>
          <p:cNvPr id="15363" name="Notizenplatzhalter 2"/>
          <p:cNvSpPr>
            <a:spLocks noGrp="1"/>
          </p:cNvSpPr>
          <p:nvPr>
            <p:ph type="body" idx="1"/>
          </p:nvPr>
        </p:nvSpPr>
        <p:spPr>
          <a:noFill/>
        </p:spPr>
        <p:txBody>
          <a:bodyPr/>
          <a:lstStyle/>
          <a:p>
            <a:endParaRPr lang="de-DE" altLang="de-DE"/>
          </a:p>
        </p:txBody>
      </p:sp>
      <p:sp>
        <p:nvSpPr>
          <p:cNvPr id="15364" name="Foliennummernplatzhalter 3"/>
          <p:cNvSpPr>
            <a:spLocks noGrp="1"/>
          </p:cNvSpPr>
          <p:nvPr>
            <p:ph type="sldNum" sz="quarter" idx="5"/>
          </p:nvPr>
        </p:nvSpPr>
        <p:spPr>
          <a:noFill/>
          <a:ln>
            <a:miter lim="800000"/>
            <a:headEnd/>
            <a:tailEnd/>
          </a:ln>
        </p:spPr>
        <p:txBody>
          <a:bodyPr/>
          <a:lstStyle/>
          <a:p>
            <a:pPr marL="0" marR="0" lvl="0" indent="0" algn="r" defTabSz="931863" rtl="0" eaLnBrk="1" fontAlgn="base" latinLnBrk="0" hangingPunct="1">
              <a:lnSpc>
                <a:spcPct val="100000"/>
              </a:lnSpc>
              <a:spcBef>
                <a:spcPct val="0"/>
              </a:spcBef>
              <a:spcAft>
                <a:spcPct val="0"/>
              </a:spcAft>
              <a:buClrTx/>
              <a:buSzTx/>
              <a:buFontTx/>
              <a:buNone/>
              <a:tabLst/>
              <a:defRPr/>
            </a:pPr>
            <a:fld id="{2F5D4D80-92CD-45A0-A42C-A541D020CA89}" type="slidenum">
              <a:rPr kumimoji="0" lang="de-DE" altLang="de-DE"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31863" rtl="0" eaLnBrk="1" fontAlgn="base" latinLnBrk="0" hangingPunct="1">
                <a:lnSpc>
                  <a:spcPct val="100000"/>
                </a:lnSpc>
                <a:spcBef>
                  <a:spcPct val="0"/>
                </a:spcBef>
                <a:spcAft>
                  <a:spcPct val="0"/>
                </a:spcAft>
                <a:buClrTx/>
                <a:buSzTx/>
                <a:buFontTx/>
                <a:buNone/>
                <a:tabLst/>
                <a:defRPr/>
              </a:pPr>
              <a:t>4</a:t>
            </a:fld>
            <a:endParaRPr kumimoji="0" lang="de-DE" altLang="de-DE"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880998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74788" y="1020763"/>
            <a:ext cx="3676650" cy="2757487"/>
          </a:xfrm>
        </p:spPr>
      </p:sp>
      <p:sp>
        <p:nvSpPr>
          <p:cNvPr id="3" name="Notes Placeholder 2"/>
          <p:cNvSpPr>
            <a:spLocks noGrp="1"/>
          </p:cNvSpPr>
          <p:nvPr>
            <p:ph type="body" idx="1"/>
          </p:nvPr>
        </p:nvSpPr>
        <p:spPr/>
        <p:txBody>
          <a:bodyPr/>
          <a:lstStyle/>
          <a:p>
            <a:pPr algn="just"/>
            <a:r>
              <a:rPr lang="en-US" sz="1100" dirty="0">
                <a:latin typeface="Times New Roman" pitchFamily="18" charset="0"/>
                <a:cs typeface="Times New Roman" pitchFamily="18" charset="0"/>
              </a:rPr>
              <a:t>The two-arm time-of-flight spectrometer CORSET has been developed at the </a:t>
            </a:r>
            <a:r>
              <a:rPr lang="en-US" sz="1100" dirty="0" err="1">
                <a:latin typeface="Times New Roman" pitchFamily="18" charset="0"/>
                <a:cs typeface="Times New Roman" pitchFamily="18" charset="0"/>
              </a:rPr>
              <a:t>Flerov</a:t>
            </a:r>
            <a:r>
              <a:rPr lang="en-US" sz="1100" dirty="0">
                <a:latin typeface="Times New Roman" pitchFamily="18" charset="0"/>
                <a:cs typeface="Times New Roman" pitchFamily="18" charset="0"/>
              </a:rPr>
              <a:t> Laboratory of Nuclear Reactions to study the mechanisms of reactions with heavy ions. </a:t>
            </a:r>
          </a:p>
          <a:p>
            <a:pPr algn="just"/>
            <a:r>
              <a:rPr lang="en-US" sz="1100" dirty="0">
                <a:latin typeface="Times New Roman" pitchFamily="18" charset="0"/>
                <a:cs typeface="Times New Roman" pitchFamily="18" charset="0"/>
              </a:rPr>
              <a:t>The spectrometer consists of two identical TOF arms, which measure the velocities of both fragments of reactions. Each arm of the spectrometer consists of a compact start detector and a position-sensitive stop detector, based on </a:t>
            </a:r>
            <a:r>
              <a:rPr lang="en-US" sz="1100" dirty="0" err="1">
                <a:latin typeface="Times New Roman" pitchFamily="18" charset="0"/>
                <a:cs typeface="Times New Roman" pitchFamily="18" charset="0"/>
              </a:rPr>
              <a:t>microchannel</a:t>
            </a:r>
            <a:r>
              <a:rPr lang="en-US" sz="1100" dirty="0">
                <a:latin typeface="Times New Roman" pitchFamily="18" charset="0"/>
                <a:cs typeface="Times New Roman" pitchFamily="18" charset="0"/>
              </a:rPr>
              <a:t> plates.  </a:t>
            </a:r>
          </a:p>
          <a:p>
            <a:pPr algn="just"/>
            <a:r>
              <a:rPr lang="en-US" sz="1100" dirty="0">
                <a:latin typeface="Times New Roman" pitchFamily="18" charset="0"/>
                <a:cs typeface="Times New Roman" pitchFamily="18" charset="0"/>
              </a:rPr>
              <a:t>The high time and angular resolutions of the spectrometer permit the setting of minimum TOF distances (up to 10 cm) without significant deterioration of the spectrometer as a convenient trigger of fission fragments in correlation measurements of neutrons and </a:t>
            </a:r>
            <a:r>
              <a:rPr lang="en-US" sz="1100" dirty="0" err="1">
                <a:latin typeface="Times New Roman" pitchFamily="18" charset="0"/>
                <a:cs typeface="Times New Roman" pitchFamily="18" charset="0"/>
              </a:rPr>
              <a:t>γ</a:t>
            </a:r>
            <a:r>
              <a:rPr lang="en-US" sz="1100" dirty="0">
                <a:latin typeface="Times New Roman" pitchFamily="18" charset="0"/>
                <a:cs typeface="Times New Roman" pitchFamily="18" charset="0"/>
              </a:rPr>
              <a:t> rays in 4π spectrometers, such as GASP, EUROBALL, GAMMA-SPHERE, and DEMON. </a:t>
            </a:r>
            <a:endParaRPr lang="ru-RU" sz="1100" dirty="0">
              <a:latin typeface="Times New Roman" pitchFamily="18" charset="0"/>
              <a:cs typeface="Times New Roman" pitchFamily="18" charset="0"/>
            </a:endParaRPr>
          </a:p>
          <a:p>
            <a:r>
              <a:rPr lang="en-US" sz="1100" dirty="0"/>
              <a:t>The CORSET Spectrometer</a:t>
            </a:r>
            <a:br>
              <a:rPr lang="en-US" sz="1100" dirty="0"/>
            </a:br>
            <a:r>
              <a:rPr lang="en-US" sz="1100" dirty="0"/>
              <a:t>		Typical Configuration and Characteristics</a:t>
            </a:r>
            <a:endParaRPr lang="en-US" dirty="0"/>
          </a:p>
        </p:txBody>
      </p:sp>
      <p:sp>
        <p:nvSpPr>
          <p:cNvPr id="4" name="Slide Number Placeholder 3"/>
          <p:cNvSpPr>
            <a:spLocks noGrp="1"/>
          </p:cNvSpPr>
          <p:nvPr>
            <p:ph type="sldNum" sz="quarter" idx="10"/>
          </p:nvPr>
        </p:nvSpPr>
        <p:spPr/>
        <p:txBody>
          <a:bodyPr/>
          <a:lstStyle/>
          <a:p>
            <a:fld id="{E31C427D-D7C5-4512-A35A-E7F743E581B4}" type="slidenum">
              <a:rPr lang="ru-RU" smtClean="0">
                <a:solidFill>
                  <a:prstClr val="black"/>
                </a:solidFill>
              </a:rPr>
              <a:pPr/>
              <a:t>6</a:t>
            </a:fld>
            <a:endParaRPr lang="ru-RU">
              <a:solidFill>
                <a:prstClr val="black"/>
              </a:solidFill>
            </a:endParaRPr>
          </a:p>
        </p:txBody>
      </p:sp>
    </p:spTree>
    <p:extLst>
      <p:ext uri="{BB962C8B-B14F-4D97-AF65-F5344CB8AC3E}">
        <p14:creationId xmlns:p14="http://schemas.microsoft.com/office/powerpoint/2010/main" val="1660024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figure the TKE distributions of the fragments in the mass region </a:t>
            </a:r>
            <a:r>
              <a:rPr lang="en-US" sz="1200" i="1" kern="1200" dirty="0">
                <a:solidFill>
                  <a:schemeClr val="tx1"/>
                </a:solidFill>
                <a:effectLst/>
                <a:latin typeface="+mn-lt"/>
                <a:ea typeface="+mn-ea"/>
                <a:cs typeface="+mn-cs"/>
              </a:rPr>
              <a:t>A</a:t>
            </a:r>
            <a:r>
              <a:rPr lang="en-US" sz="1200" kern="1200" baseline="-25000" dirty="0">
                <a:solidFill>
                  <a:schemeClr val="tx1"/>
                </a:solidFill>
                <a:effectLst/>
                <a:latin typeface="+mn-lt"/>
                <a:ea typeface="+mn-ea"/>
                <a:cs typeface="+mn-cs"/>
              </a:rPr>
              <a:t>CN</a:t>
            </a:r>
            <a:r>
              <a:rPr lang="en-US" sz="1200" kern="1200" dirty="0">
                <a:solidFill>
                  <a:schemeClr val="tx1"/>
                </a:solidFill>
                <a:effectLst/>
                <a:latin typeface="+mn-lt"/>
                <a:ea typeface="+mn-ea"/>
                <a:cs typeface="+mn-cs"/>
              </a:rPr>
              <a:t>/2 ± 20 u are presented for the reaction </a:t>
            </a:r>
            <a:r>
              <a:rPr lang="en-US" sz="1200" kern="1200" baseline="30000" dirty="0">
                <a:solidFill>
                  <a:schemeClr val="tx1"/>
                </a:solidFill>
                <a:effectLst/>
                <a:latin typeface="+mn-lt"/>
                <a:ea typeface="+mn-ea"/>
                <a:cs typeface="+mn-cs"/>
              </a:rPr>
              <a:t>48</a:t>
            </a:r>
            <a:r>
              <a:rPr lang="en-US" sz="1200" kern="1200" dirty="0">
                <a:solidFill>
                  <a:schemeClr val="tx1"/>
                </a:solidFill>
                <a:effectLst/>
                <a:latin typeface="+mn-lt"/>
                <a:ea typeface="+mn-ea"/>
                <a:cs typeface="+mn-cs"/>
              </a:rPr>
              <a:t>Ca + </a:t>
            </a:r>
            <a:r>
              <a:rPr lang="en-US" sz="1200" kern="1200" baseline="30000" dirty="0">
                <a:solidFill>
                  <a:schemeClr val="tx1"/>
                </a:solidFill>
                <a:effectLst/>
                <a:latin typeface="+mn-lt"/>
                <a:ea typeface="+mn-ea"/>
                <a:cs typeface="+mn-cs"/>
              </a:rPr>
              <a:t>238</a:t>
            </a:r>
            <a:r>
              <a:rPr lang="en-US" sz="1200" kern="1200" dirty="0">
                <a:solidFill>
                  <a:schemeClr val="tx1"/>
                </a:solidFill>
                <a:effectLst/>
                <a:latin typeface="+mn-lt"/>
                <a:ea typeface="+mn-ea"/>
                <a:cs typeface="+mn-cs"/>
              </a:rPr>
              <a:t>U at </a:t>
            </a:r>
            <a:r>
              <a:rPr lang="en-US" sz="1200" i="1" kern="1200" dirty="0" err="1">
                <a:solidFill>
                  <a:schemeClr val="tx1"/>
                </a:solidFill>
                <a:effectLst/>
                <a:latin typeface="+mn-lt"/>
                <a:ea typeface="+mn-ea"/>
                <a:cs typeface="+mn-cs"/>
              </a:rPr>
              <a:t>E</a:t>
            </a:r>
            <a:r>
              <a:rPr lang="en-US" sz="1200" kern="1200" baseline="-25000" dirty="0" err="1">
                <a:solidFill>
                  <a:schemeClr val="tx1"/>
                </a:solidFill>
                <a:effectLst/>
                <a:latin typeface="+mn-lt"/>
                <a:ea typeface="+mn-ea"/>
                <a:cs typeface="+mn-cs"/>
              </a:rPr>
              <a:t>lab</a:t>
            </a:r>
            <a:r>
              <a:rPr lang="en-US" sz="1200" kern="1200" dirty="0">
                <a:solidFill>
                  <a:schemeClr val="tx1"/>
                </a:solidFill>
                <a:effectLst/>
                <a:latin typeface="+mn-lt"/>
                <a:ea typeface="+mn-ea"/>
                <a:cs typeface="+mn-cs"/>
              </a:rPr>
              <a:t> = 232 MeV, </a:t>
            </a:r>
            <a:r>
              <a:rPr lang="en-US" sz="1200" kern="1200" baseline="30000" dirty="0">
                <a:solidFill>
                  <a:schemeClr val="tx1"/>
                </a:solidFill>
                <a:effectLst/>
                <a:latin typeface="+mn-lt"/>
                <a:ea typeface="+mn-ea"/>
                <a:cs typeface="+mn-cs"/>
              </a:rPr>
              <a:t>58</a:t>
            </a:r>
            <a:r>
              <a:rPr lang="en-US" sz="1200" kern="1200" dirty="0">
                <a:solidFill>
                  <a:schemeClr val="tx1"/>
                </a:solidFill>
                <a:effectLst/>
                <a:latin typeface="+mn-lt"/>
                <a:ea typeface="+mn-ea"/>
                <a:cs typeface="+mn-cs"/>
              </a:rPr>
              <a:t>Fe + </a:t>
            </a:r>
            <a:r>
              <a:rPr lang="en-US" sz="1200" kern="1200" baseline="30000" dirty="0">
                <a:solidFill>
                  <a:schemeClr val="tx1"/>
                </a:solidFill>
                <a:effectLst/>
                <a:latin typeface="+mn-lt"/>
                <a:ea typeface="+mn-ea"/>
                <a:cs typeface="+mn-cs"/>
              </a:rPr>
              <a:t>244</a:t>
            </a:r>
            <a:r>
              <a:rPr lang="en-US" sz="1200" kern="1200" dirty="0">
                <a:solidFill>
                  <a:schemeClr val="tx1"/>
                </a:solidFill>
                <a:effectLst/>
                <a:latin typeface="+mn-lt"/>
                <a:ea typeface="+mn-ea"/>
                <a:cs typeface="+mn-cs"/>
              </a:rPr>
              <a:t>Pu at </a:t>
            </a:r>
            <a:r>
              <a:rPr lang="en-US" sz="1200" i="1" kern="1200" dirty="0" err="1">
                <a:solidFill>
                  <a:schemeClr val="tx1"/>
                </a:solidFill>
                <a:effectLst/>
                <a:latin typeface="+mn-lt"/>
                <a:ea typeface="+mn-ea"/>
                <a:cs typeface="+mn-cs"/>
              </a:rPr>
              <a:t>E</a:t>
            </a:r>
            <a:r>
              <a:rPr lang="en-US" sz="1200" kern="1200" baseline="-25000" dirty="0" err="1">
                <a:solidFill>
                  <a:schemeClr val="tx1"/>
                </a:solidFill>
                <a:effectLst/>
                <a:latin typeface="+mn-lt"/>
                <a:ea typeface="+mn-ea"/>
                <a:cs typeface="+mn-cs"/>
              </a:rPr>
              <a:t>lab</a:t>
            </a:r>
            <a:r>
              <a:rPr lang="en-US" sz="1200" kern="1200" dirty="0">
                <a:solidFill>
                  <a:schemeClr val="tx1"/>
                </a:solidFill>
                <a:effectLst/>
                <a:latin typeface="+mn-lt"/>
                <a:ea typeface="+mn-ea"/>
                <a:cs typeface="+mn-cs"/>
              </a:rPr>
              <a:t> = 328 MeV and for the reaction </a:t>
            </a:r>
            <a:r>
              <a:rPr lang="en-US" sz="1200" kern="1200" baseline="30000" dirty="0">
                <a:solidFill>
                  <a:schemeClr val="tx1"/>
                </a:solidFill>
                <a:effectLst/>
                <a:latin typeface="+mn-lt"/>
                <a:ea typeface="+mn-ea"/>
                <a:cs typeface="+mn-cs"/>
              </a:rPr>
              <a:t>64</a:t>
            </a:r>
            <a:r>
              <a:rPr lang="en-US" sz="1200" kern="1200" dirty="0">
                <a:solidFill>
                  <a:schemeClr val="tx1"/>
                </a:solidFill>
                <a:effectLst/>
                <a:latin typeface="+mn-lt"/>
                <a:ea typeface="+mn-ea"/>
                <a:cs typeface="+mn-cs"/>
              </a:rPr>
              <a:t>Ni + </a:t>
            </a:r>
            <a:r>
              <a:rPr lang="en-US" sz="1200" kern="1200" baseline="30000" dirty="0">
                <a:solidFill>
                  <a:schemeClr val="tx1"/>
                </a:solidFill>
                <a:effectLst/>
                <a:latin typeface="+mn-lt"/>
                <a:ea typeface="+mn-ea"/>
                <a:cs typeface="+mn-cs"/>
              </a:rPr>
              <a:t>238</a:t>
            </a:r>
            <a:r>
              <a:rPr lang="en-US" sz="1200" kern="1200" dirty="0">
                <a:solidFill>
                  <a:schemeClr val="tx1"/>
                </a:solidFill>
                <a:effectLst/>
                <a:latin typeface="+mn-lt"/>
                <a:ea typeface="+mn-ea"/>
                <a:cs typeface="+mn-cs"/>
              </a:rPr>
              <a:t>U at </a:t>
            </a:r>
            <a:r>
              <a:rPr lang="en-US" sz="1200" i="1" kern="1200" dirty="0" err="1">
                <a:solidFill>
                  <a:schemeClr val="tx1"/>
                </a:solidFill>
                <a:effectLst/>
                <a:latin typeface="+mn-lt"/>
                <a:ea typeface="+mn-ea"/>
                <a:cs typeface="+mn-cs"/>
              </a:rPr>
              <a:t>E</a:t>
            </a:r>
            <a:r>
              <a:rPr lang="en-US" sz="1200" kern="1200" baseline="-25000" dirty="0" err="1">
                <a:solidFill>
                  <a:schemeClr val="tx1"/>
                </a:solidFill>
                <a:effectLst/>
                <a:latin typeface="+mn-lt"/>
                <a:ea typeface="+mn-ea"/>
                <a:cs typeface="+mn-cs"/>
              </a:rPr>
              <a:t>lab</a:t>
            </a:r>
            <a:r>
              <a:rPr lang="en-US" sz="1200" kern="1200" dirty="0">
                <a:solidFill>
                  <a:schemeClr val="tx1"/>
                </a:solidFill>
                <a:effectLst/>
                <a:latin typeface="+mn-lt"/>
                <a:ea typeface="+mn-ea"/>
                <a:cs typeface="+mn-cs"/>
              </a:rPr>
              <a:t> = 358 MeV. It seen that TKE distributions have a complex structure which is not consistent with only CNF. Thus, in these reactions the mass-symmetric fragments may be formed by different modes: either as a result of CNF or symmetric QF processes or as a tail of asymmetric QF process. Notice that the TKE distribution in</a:t>
            </a:r>
            <a:r>
              <a:rPr lang="en-US" sz="1200" kern="1200" baseline="0" dirty="0">
                <a:solidFill>
                  <a:schemeClr val="tx1"/>
                </a:solidFill>
                <a:effectLst/>
                <a:latin typeface="+mn-lt"/>
                <a:ea typeface="+mn-ea"/>
                <a:cs typeface="+mn-cs"/>
              </a:rPr>
              <a:t> the case of 48Ca+238U has a maximum at energy predicted by Viola systematics for CN 0f 112 element and contribution of this component is about 65%. In contrast to the </a:t>
            </a:r>
            <a:r>
              <a:rPr lang="en-US" sz="1200" kern="1200" baseline="0" dirty="0" err="1">
                <a:solidFill>
                  <a:schemeClr val="tx1"/>
                </a:solidFill>
                <a:effectLst/>
                <a:latin typeface="+mn-lt"/>
                <a:ea typeface="+mn-ea"/>
                <a:cs typeface="+mn-cs"/>
              </a:rPr>
              <a:t>Ca</a:t>
            </a:r>
            <a:r>
              <a:rPr lang="en-US" sz="1200" kern="1200" baseline="0" dirty="0">
                <a:solidFill>
                  <a:schemeClr val="tx1"/>
                </a:solidFill>
                <a:effectLst/>
                <a:latin typeface="+mn-lt"/>
                <a:ea typeface="+mn-ea"/>
                <a:cs typeface="+mn-cs"/>
              </a:rPr>
              <a:t> reaction in the case of Ni reaction we observe a minimum in the region of TKE where we expect the fission fragment of CN of 120 element according to the Viola systematics.</a:t>
            </a:r>
            <a:r>
              <a:rPr lang="en-US" sz="1200" kern="1200" dirty="0">
                <a:solidFill>
                  <a:schemeClr val="tx1"/>
                </a:solidFill>
                <a:effectLst/>
                <a:latin typeface="+mn-lt"/>
                <a:ea typeface="+mn-ea"/>
                <a:cs typeface="+mn-cs"/>
              </a:rPr>
              <a:t> You can see the decomposition of TKE distributions for symmetric fragments into components associated with CNF, </a:t>
            </a:r>
            <a:r>
              <a:rPr lang="en-US" sz="1200" kern="1200" dirty="0" err="1">
                <a:solidFill>
                  <a:schemeClr val="tx1"/>
                </a:solidFill>
                <a:effectLst/>
                <a:latin typeface="+mn-lt"/>
                <a:ea typeface="+mn-ea"/>
                <a:cs typeface="+mn-cs"/>
              </a:rPr>
              <a:t>QF</a:t>
            </a:r>
            <a:r>
              <a:rPr lang="en-US" sz="1200" kern="1200" baseline="-25000" dirty="0" err="1">
                <a:solidFill>
                  <a:schemeClr val="tx1"/>
                </a:solidFill>
                <a:effectLst/>
                <a:latin typeface="+mn-lt"/>
                <a:ea typeface="+mn-ea"/>
                <a:cs typeface="+mn-cs"/>
              </a:rPr>
              <a:t>asym</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QF</a:t>
            </a:r>
            <a:r>
              <a:rPr lang="en-US" sz="1200" kern="1200" baseline="-25000" dirty="0" err="1">
                <a:solidFill>
                  <a:schemeClr val="tx1"/>
                </a:solidFill>
                <a:effectLst/>
                <a:latin typeface="+mn-lt"/>
                <a:ea typeface="+mn-ea"/>
                <a:cs typeface="+mn-cs"/>
              </a:rPr>
              <a:t>sym</a:t>
            </a:r>
            <a:r>
              <a:rPr lang="en-US" sz="1200" kern="1200" dirty="0">
                <a:solidFill>
                  <a:schemeClr val="tx1"/>
                </a:solidFill>
                <a:effectLst/>
                <a:latin typeface="+mn-lt"/>
                <a:ea typeface="+mn-ea"/>
                <a:cs typeface="+mn-cs"/>
              </a:rPr>
              <a:t>. This provides a method to estimate capture and CNF cross sections. CNF covers about 2% and 0.2% of the TKE distribution for the composite systems </a:t>
            </a:r>
            <a:r>
              <a:rPr lang="en-US" sz="1200" kern="1200" baseline="30000" dirty="0">
                <a:solidFill>
                  <a:schemeClr val="tx1"/>
                </a:solidFill>
                <a:effectLst/>
                <a:latin typeface="+mn-lt"/>
                <a:ea typeface="+mn-ea"/>
                <a:cs typeface="+mn-cs"/>
              </a:rPr>
              <a:t>302</a:t>
            </a:r>
            <a:r>
              <a:rPr lang="en-US" sz="1200" kern="1200" dirty="0">
                <a:solidFill>
                  <a:schemeClr val="tx1"/>
                </a:solidFill>
                <a:effectLst/>
                <a:latin typeface="+mn-lt"/>
                <a:ea typeface="+mn-ea"/>
                <a:cs typeface="+mn-cs"/>
              </a:rPr>
              <a:t>120. Clearly the system </a:t>
            </a:r>
            <a:r>
              <a:rPr lang="en-US" sz="1200" kern="1200" baseline="30000" dirty="0">
                <a:solidFill>
                  <a:schemeClr val="tx1"/>
                </a:solidFill>
                <a:effectLst/>
                <a:latin typeface="+mn-lt"/>
                <a:ea typeface="+mn-ea"/>
                <a:cs typeface="+mn-cs"/>
              </a:rPr>
              <a:t>64</a:t>
            </a:r>
            <a:r>
              <a:rPr lang="en-US" sz="1200" kern="1200" dirty="0">
                <a:solidFill>
                  <a:schemeClr val="tx1"/>
                </a:solidFill>
                <a:effectLst/>
                <a:latin typeface="+mn-lt"/>
                <a:ea typeface="+mn-ea"/>
                <a:cs typeface="+mn-cs"/>
              </a:rPr>
              <a:t>Ni + </a:t>
            </a:r>
            <a:r>
              <a:rPr lang="en-US" sz="1200" kern="1200" baseline="30000" dirty="0">
                <a:solidFill>
                  <a:schemeClr val="tx1"/>
                </a:solidFill>
                <a:effectLst/>
                <a:latin typeface="+mn-lt"/>
                <a:ea typeface="+mn-ea"/>
                <a:cs typeface="+mn-cs"/>
              </a:rPr>
              <a:t>238</a:t>
            </a:r>
            <a:r>
              <a:rPr lang="en-US" sz="1200" kern="1200" dirty="0">
                <a:solidFill>
                  <a:schemeClr val="tx1"/>
                </a:solidFill>
                <a:effectLst/>
                <a:latin typeface="+mn-lt"/>
                <a:ea typeface="+mn-ea"/>
                <a:cs typeface="+mn-cs"/>
              </a:rPr>
              <a:t>U is the one less suitable to produce element </a:t>
            </a:r>
            <a:r>
              <a:rPr lang="en-US" sz="1200" i="1" kern="1200" dirty="0">
                <a:solidFill>
                  <a:schemeClr val="tx1"/>
                </a:solidFill>
                <a:effectLst/>
                <a:latin typeface="+mn-lt"/>
                <a:ea typeface="+mn-ea"/>
                <a:cs typeface="+mn-cs"/>
              </a:rPr>
              <a:t>Z</a:t>
            </a:r>
            <a:r>
              <a:rPr lang="en-US" sz="1200" kern="1200" dirty="0">
                <a:solidFill>
                  <a:schemeClr val="tx1"/>
                </a:solidFill>
                <a:effectLst/>
                <a:latin typeface="+mn-lt"/>
                <a:ea typeface="+mn-ea"/>
                <a:cs typeface="+mn-cs"/>
              </a:rPr>
              <a:t> = 120. </a:t>
            </a:r>
            <a:endParaRPr lang="ru-RU" dirty="0"/>
          </a:p>
          <a:p>
            <a:endParaRPr lang="en-US" dirty="0"/>
          </a:p>
        </p:txBody>
      </p:sp>
      <p:sp>
        <p:nvSpPr>
          <p:cNvPr id="4" name="Slide Number Placeholder 3"/>
          <p:cNvSpPr>
            <a:spLocks noGrp="1"/>
          </p:cNvSpPr>
          <p:nvPr>
            <p:ph type="sldNum" sz="quarter" idx="10"/>
          </p:nvPr>
        </p:nvSpPr>
        <p:spPr/>
        <p:txBody>
          <a:bodyPr/>
          <a:lstStyle/>
          <a:p>
            <a:fld id="{F29DDE59-5363-44BA-8CF5-E39A2811327A}" type="slidenum">
              <a:rPr lang="ru-RU" smtClean="0">
                <a:solidFill>
                  <a:prstClr val="black"/>
                </a:solidFill>
              </a:rPr>
              <a:pPr/>
              <a:t>16</a:t>
            </a:fld>
            <a:endParaRPr lang="ru-RU">
              <a:solidFill>
                <a:prstClr val="black"/>
              </a:solidFill>
            </a:endParaRPr>
          </a:p>
        </p:txBody>
      </p:sp>
    </p:spTree>
    <p:extLst>
      <p:ext uri="{BB962C8B-B14F-4D97-AF65-F5344CB8AC3E}">
        <p14:creationId xmlns:p14="http://schemas.microsoft.com/office/powerpoint/2010/main" val="40649922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2EC1807-7FDA-4E8E-9B51-16BC3DBD79DB}" type="slidenum">
              <a:rPr lang="ru-RU" smtClean="0">
                <a:solidFill>
                  <a:prstClr val="black"/>
                </a:solidFill>
              </a:rPr>
              <a:pPr/>
              <a:t>17</a:t>
            </a:fld>
            <a:endParaRPr lang="ru-RU">
              <a:solidFill>
                <a:prstClr val="black"/>
              </a:solidFill>
            </a:endParaRPr>
          </a:p>
        </p:txBody>
      </p:sp>
    </p:spTree>
    <p:extLst>
      <p:ext uri="{BB962C8B-B14F-4D97-AF65-F5344CB8AC3E}">
        <p14:creationId xmlns:p14="http://schemas.microsoft.com/office/powerpoint/2010/main" val="34479547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94873AB-82A1-481F-BAE1-B16B5E18F16D}" type="slidenum">
              <a:rPr lang="de-DE" smtClean="0"/>
              <a:pPr/>
              <a:t>19</a:t>
            </a:fld>
            <a:endParaRPr lang="de-DE"/>
          </a:p>
        </p:txBody>
      </p:sp>
    </p:spTree>
    <p:extLst>
      <p:ext uri="{BB962C8B-B14F-4D97-AF65-F5344CB8AC3E}">
        <p14:creationId xmlns:p14="http://schemas.microsoft.com/office/powerpoint/2010/main" val="729212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94873AB-82A1-481F-BAE1-B16B5E18F16D}" type="slidenum">
              <a:rPr lang="de-DE" smtClean="0"/>
              <a:pPr/>
              <a:t>20</a:t>
            </a:fld>
            <a:endParaRPr lang="de-DE"/>
          </a:p>
        </p:txBody>
      </p:sp>
    </p:spTree>
    <p:extLst>
      <p:ext uri="{BB962C8B-B14F-4D97-AF65-F5344CB8AC3E}">
        <p14:creationId xmlns:p14="http://schemas.microsoft.com/office/powerpoint/2010/main" val="3087932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86B411C-F2BE-40E0-87CE-6E603672D535}"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878BD7F-8EB9-4046-97F2-FC79C216B08B}"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E6B5EE7-7FFF-46BF-B197-5F8AD77E218E}"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57200" y="274638"/>
            <a:ext cx="8229600" cy="585152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3"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57CBB9D3-6A5E-4E29-81DE-975B1D27050E}"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fourObj" preserve="1">
  <p:cSld name="Titel und vier Inhalte">
    <p:spTree>
      <p:nvGrpSpPr>
        <p:cNvPr id="1" name=""/>
        <p:cNvGrpSpPr/>
        <p:nvPr/>
      </p:nvGrpSpPr>
      <p:grpSpPr>
        <a:xfrm>
          <a:off x="0" y="0"/>
          <a:ext cx="0" cy="0"/>
          <a:chOff x="0" y="0"/>
          <a:chExt cx="0" cy="0"/>
        </a:xfrm>
      </p:grpSpPr>
      <p:sp>
        <p:nvSpPr>
          <p:cNvPr id="2" name="Titel 1"/>
          <p:cNvSpPr>
            <a:spLocks noGrp="1"/>
          </p:cNvSpPr>
          <p:nvPr>
            <p:ph type="title" sz="quarter"/>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quarter" idx="1"/>
          </p:nvPr>
        </p:nvSpPr>
        <p:spPr>
          <a:xfrm>
            <a:off x="457200" y="1600200"/>
            <a:ext cx="4038600" cy="2185988"/>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4648200" y="1600200"/>
            <a:ext cx="4038600" cy="2185988"/>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Inhaltsplatzhalter 4"/>
          <p:cNvSpPr>
            <a:spLocks noGrp="1"/>
          </p:cNvSpPr>
          <p:nvPr>
            <p:ph sz="quarter" idx="3"/>
          </p:nvPr>
        </p:nvSpPr>
        <p:spPr>
          <a:xfrm>
            <a:off x="457200" y="3938588"/>
            <a:ext cx="4038600" cy="218757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Inhaltsplatzhalter 5"/>
          <p:cNvSpPr>
            <a:spLocks noGrp="1"/>
          </p:cNvSpPr>
          <p:nvPr>
            <p:ph sz="quarter" idx="4"/>
          </p:nvPr>
        </p:nvSpPr>
        <p:spPr>
          <a:xfrm>
            <a:off x="4648200" y="3938588"/>
            <a:ext cx="4038600" cy="218757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E158325E-EECE-4FDA-A4C2-C594EE5F05FB}"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AndTwoObj" preserve="1">
  <p:cSld name="Titel, Inhalt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4648200" y="1600200"/>
            <a:ext cx="4038600" cy="2185988"/>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Inhaltsplatzhalter 4"/>
          <p:cNvSpPr>
            <a:spLocks noGrp="1"/>
          </p:cNvSpPr>
          <p:nvPr>
            <p:ph sz="quarter" idx="3"/>
          </p:nvPr>
        </p:nvSpPr>
        <p:spPr>
          <a:xfrm>
            <a:off x="4648200" y="3938588"/>
            <a:ext cx="4038600" cy="218757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fld id="{F0A6B467-E28A-4038-800C-04B3CA320C58}"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endParaRPr lang="en-US"/>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a:p>
        </p:txBody>
      </p:sp>
      <p:sp>
        <p:nvSpPr>
          <p:cNvPr id="4" name="Дата 3"/>
          <p:cNvSpPr>
            <a:spLocks noGrp="1"/>
          </p:cNvSpPr>
          <p:nvPr>
            <p:ph type="dt" sz="half" idx="10"/>
          </p:nvPr>
        </p:nvSpPr>
        <p:spPr/>
        <p:txBody>
          <a:body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r>
              <a:rPr lang="en-GB">
                <a:solidFill>
                  <a:prstClr val="black">
                    <a:tint val="75000"/>
                  </a:prstClr>
                </a:solidFill>
              </a:rPr>
              <a:t>SHE2015</a:t>
            </a: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3693873770"/>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r>
              <a:rPr lang="en-GB">
                <a:solidFill>
                  <a:prstClr val="black">
                    <a:tint val="75000"/>
                  </a:prstClr>
                </a:solidFill>
              </a:rPr>
              <a:t>SHE2015</a:t>
            </a: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832222974"/>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endParaRPr lang="en-US"/>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r>
              <a:rPr lang="en-GB">
                <a:solidFill>
                  <a:prstClr val="black">
                    <a:tint val="75000"/>
                  </a:prstClr>
                </a:solidFill>
              </a:rPr>
              <a:t>SHE2015</a:t>
            </a: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18669666"/>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4"/>
          <p:cNvSpPr>
            <a:spLocks noGrp="1"/>
          </p:cNvSpPr>
          <p:nvPr>
            <p:ph type="dt" sz="half" idx="10"/>
          </p:nvPr>
        </p:nvSpPr>
        <p:spPr/>
        <p:txBody>
          <a:body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r>
              <a:rPr lang="en-GB">
                <a:solidFill>
                  <a:prstClr val="black">
                    <a:tint val="75000"/>
                  </a:prstClr>
                </a:solidFill>
              </a:rPr>
              <a:t>SHE2015</a:t>
            </a:r>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3214065003"/>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endParaRPr lang="en-US"/>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6"/>
          <p:cNvSpPr>
            <a:spLocks noGrp="1"/>
          </p:cNvSpPr>
          <p:nvPr>
            <p:ph type="dt" sz="half" idx="10"/>
          </p:nvPr>
        </p:nvSpPr>
        <p:spPr/>
        <p:txBody>
          <a:body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r>
              <a:rPr lang="en-GB">
                <a:solidFill>
                  <a:prstClr val="black">
                    <a:tint val="75000"/>
                  </a:prstClr>
                </a:solidFill>
              </a:rPr>
              <a:t>SHE2015</a:t>
            </a:r>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3441249998"/>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C600DF0F-C959-43E8-A75A-7D20279F2A7E}"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Дата 2"/>
          <p:cNvSpPr>
            <a:spLocks noGrp="1"/>
          </p:cNvSpPr>
          <p:nvPr>
            <p:ph type="dt" sz="half" idx="10"/>
          </p:nvPr>
        </p:nvSpPr>
        <p:spPr/>
        <p:txBody>
          <a:body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r>
              <a:rPr lang="en-GB">
                <a:solidFill>
                  <a:prstClr val="black">
                    <a:tint val="75000"/>
                  </a:prstClr>
                </a:solidFill>
              </a:rPr>
              <a:t>SHE2015</a:t>
            </a:r>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823580455"/>
      </p:ext>
    </p:extLst>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r>
              <a:rPr lang="en-GB">
                <a:solidFill>
                  <a:prstClr val="black">
                    <a:tint val="75000"/>
                  </a:prstClr>
                </a:solidFill>
              </a:rPr>
              <a:t>SHE2015</a:t>
            </a:r>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3588535600"/>
      </p:ext>
    </p:extLst>
  </p:cSld>
  <p:clrMapOvr>
    <a:masterClrMapping/>
  </p:clrMapOvr>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endParaRPr lang="en-US"/>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r>
              <a:rPr lang="en-GB">
                <a:solidFill>
                  <a:prstClr val="black">
                    <a:tint val="75000"/>
                  </a:prstClr>
                </a:solidFill>
              </a:rPr>
              <a:t>SHE2015</a:t>
            </a:r>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2921167386"/>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endParaRPr lang="en-US"/>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r>
              <a:rPr lang="en-GB">
                <a:solidFill>
                  <a:prstClr val="black">
                    <a:tint val="75000"/>
                  </a:prstClr>
                </a:solidFill>
              </a:rPr>
              <a:t>SHE2015</a:t>
            </a:r>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1755745291"/>
      </p:ext>
    </p:extLst>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r>
              <a:rPr lang="en-GB">
                <a:solidFill>
                  <a:prstClr val="black">
                    <a:tint val="75000"/>
                  </a:prstClr>
                </a:solidFill>
              </a:rPr>
              <a:t>SHE2015</a:t>
            </a: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3779296099"/>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r>
              <a:rPr lang="en-GB">
                <a:solidFill>
                  <a:prstClr val="black">
                    <a:tint val="75000"/>
                  </a:prstClr>
                </a:solidFill>
              </a:rPr>
              <a:t>SHE2015</a:t>
            </a: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3871870785"/>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14955686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12257610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20311507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368635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7734C0BB-897A-4FD5-A6AA-DAB12503C5F8}"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2892129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18149217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26807644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27810808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23342352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15779589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26438798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
        <p:nvSpPr>
          <p:cNvPr id="4"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6"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713A8747-A73C-4BFE-A64A-598CE704BE40}"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7643316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6"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B73D42F8-2C34-48DB-B4D3-EF0858937F18}"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23551203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6"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7B8593AF-B168-45F2-9213-D083DFA0DCF0}"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366049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DAEE485-4ED2-4A78-9E29-F9E19061DD68}"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7"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AA77ABE5-4D30-4328-B948-3C337696CE1E}"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30021635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8"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9"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8E27F162-8DFF-4918-B471-EDAC76741910}"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13129924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4"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5"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A3E60762-928C-4D8F-B393-86F5F03E8CE8}"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33288480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3"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4"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2A364B1F-3667-4A35-B1AA-2A0C065B1FBD}"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6816732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7"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317660CC-12B1-41DE-B2ED-8573551C85C5}"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37956209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7"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9F19F280-0891-4AD9-891E-DCE8B94C76F0}"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19810203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6"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E395DF4D-4CDD-4DF5-AA5C-B0F2AB3D97AA}"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288646762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6"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24FEDAC2-CF1B-4238-ADF8-6EEDE9595DC0}"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5013064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57200" y="274638"/>
            <a:ext cx="8229600" cy="585152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3"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4"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5"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F1213D99-9D68-46BF-8857-316B2527F567}"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32561883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fourObj" preserve="1">
  <p:cSld name="Titel und vier Inhalte">
    <p:spTree>
      <p:nvGrpSpPr>
        <p:cNvPr id="1" name=""/>
        <p:cNvGrpSpPr/>
        <p:nvPr/>
      </p:nvGrpSpPr>
      <p:grpSpPr>
        <a:xfrm>
          <a:off x="0" y="0"/>
          <a:ext cx="0" cy="0"/>
          <a:chOff x="0" y="0"/>
          <a:chExt cx="0" cy="0"/>
        </a:xfrm>
      </p:grpSpPr>
      <p:sp>
        <p:nvSpPr>
          <p:cNvPr id="2" name="Titel 1"/>
          <p:cNvSpPr>
            <a:spLocks noGrp="1"/>
          </p:cNvSpPr>
          <p:nvPr>
            <p:ph type="title" sz="quarter"/>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quarter" idx="1"/>
          </p:nvPr>
        </p:nvSpPr>
        <p:spPr>
          <a:xfrm>
            <a:off x="457200" y="1600200"/>
            <a:ext cx="4038600" cy="2185988"/>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4648200" y="1600200"/>
            <a:ext cx="4038600" cy="2185988"/>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Inhaltsplatzhalter 4"/>
          <p:cNvSpPr>
            <a:spLocks noGrp="1"/>
          </p:cNvSpPr>
          <p:nvPr>
            <p:ph sz="quarter" idx="3"/>
          </p:nvPr>
        </p:nvSpPr>
        <p:spPr>
          <a:xfrm>
            <a:off x="457200" y="3938588"/>
            <a:ext cx="4038600" cy="218757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Inhaltsplatzhalter 5"/>
          <p:cNvSpPr>
            <a:spLocks noGrp="1"/>
          </p:cNvSpPr>
          <p:nvPr>
            <p:ph sz="quarter" idx="4"/>
          </p:nvPr>
        </p:nvSpPr>
        <p:spPr>
          <a:xfrm>
            <a:off x="4648200" y="3938588"/>
            <a:ext cx="4038600" cy="218757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8"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9"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ECE802F8-A640-4A75-8ABD-B981C4AA3556}"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921309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3D8A3F46-C5DB-4AE5-8D4E-C56FB471CE49}"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AndTwoObj" preserve="1">
  <p:cSld name="Titel, Inhalt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4648200" y="1600200"/>
            <a:ext cx="4038600" cy="2185988"/>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Inhaltsplatzhalter 4"/>
          <p:cNvSpPr>
            <a:spLocks noGrp="1"/>
          </p:cNvSpPr>
          <p:nvPr>
            <p:ph sz="quarter" idx="3"/>
          </p:nvPr>
        </p:nvSpPr>
        <p:spPr>
          <a:xfrm>
            <a:off x="4648200" y="3938588"/>
            <a:ext cx="4038600" cy="218757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Rectangle 4">
            <a:extLst>
              <a:ext uri="{FF2B5EF4-FFF2-40B4-BE49-F238E27FC236}">
                <a16:creationId xmlns:a16="http://schemas.microsoft.com/office/drawing/2014/main" id="{6C82F642-DAB4-4BCA-870B-FA16A2F33B2B}"/>
              </a:ext>
            </a:extLst>
          </p:cNvPr>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7" name="Rectangle 5">
            <a:extLst>
              <a:ext uri="{FF2B5EF4-FFF2-40B4-BE49-F238E27FC236}">
                <a16:creationId xmlns:a16="http://schemas.microsoft.com/office/drawing/2014/main" id="{7AF8CDE6-E54B-423E-BC2A-06AF840F3080}"/>
              </a:ext>
            </a:extLst>
          </p:cNvPr>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8" name="Rectangle 6">
            <a:extLst>
              <a:ext uri="{FF2B5EF4-FFF2-40B4-BE49-F238E27FC236}">
                <a16:creationId xmlns:a16="http://schemas.microsoft.com/office/drawing/2014/main" id="{D00F53AD-4069-4948-809D-F27BCA07E819}"/>
              </a:ext>
            </a:extLst>
          </p:cNvPr>
          <p:cNvSpPr>
            <a:spLocks noGrp="1" noChangeArrowheads="1"/>
          </p:cNvSpPr>
          <p:nvPr>
            <p:ph type="sldNum" sz="quarter" idx="12"/>
          </p:nvPr>
        </p:nvSpPr>
        <p:spPr>
          <a:ln/>
        </p:spPr>
        <p:txBody>
          <a:bodyPr/>
          <a:lstStyle>
            <a:lvl1pPr>
              <a:defRPr/>
            </a:lvl1pPr>
          </a:lstStyle>
          <a:p>
            <a:fld id="{8C393E5A-A8D7-4AFF-8EE6-01170014015A}" type="slidenum">
              <a:rPr lang="de-DE" altLang="de-DE">
                <a:solidFill>
                  <a:srgbClr val="000000"/>
                </a:solidFill>
              </a:rPr>
              <a:pPr/>
              <a:t>‹Nr.›</a:t>
            </a:fld>
            <a:endParaRPr lang="de-DE" altLang="de-DE">
              <a:solidFill>
                <a:srgbClr val="000000"/>
              </a:solidFill>
            </a:endParaRPr>
          </a:p>
        </p:txBody>
      </p:sp>
    </p:spTree>
    <p:extLst>
      <p:ext uri="{BB962C8B-B14F-4D97-AF65-F5344CB8AC3E}">
        <p14:creationId xmlns:p14="http://schemas.microsoft.com/office/powerpoint/2010/main" val="32045257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0958652F-8004-4E7F-A995-6864084EAE01}" type="slidenum">
              <a:rPr lang="de-DE"/>
              <a:pPr>
                <a:defRPr/>
              </a:pPr>
              <a:t>‹Nr.›</a:t>
            </a:fld>
            <a:endParaRPr lang="de-DE"/>
          </a:p>
        </p:txBody>
      </p:sp>
    </p:spTree>
    <p:extLst>
      <p:ext uri="{BB962C8B-B14F-4D97-AF65-F5344CB8AC3E}">
        <p14:creationId xmlns:p14="http://schemas.microsoft.com/office/powerpoint/2010/main" val="80665045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AB2A39E2-FBE0-4211-B3E0-2398285900FD}" type="slidenum">
              <a:rPr lang="de-DE"/>
              <a:pPr>
                <a:defRPr/>
              </a:pPr>
              <a:t>‹Nr.›</a:t>
            </a:fld>
            <a:endParaRPr lang="de-DE"/>
          </a:p>
        </p:txBody>
      </p:sp>
    </p:spTree>
    <p:extLst>
      <p:ext uri="{BB962C8B-B14F-4D97-AF65-F5344CB8AC3E}">
        <p14:creationId xmlns:p14="http://schemas.microsoft.com/office/powerpoint/2010/main" val="53807225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CCD182A1-AE26-4FC2-9B5E-6F090DD0E475}" type="slidenum">
              <a:rPr lang="de-DE"/>
              <a:pPr>
                <a:defRPr/>
              </a:pPr>
              <a:t>‹Nr.›</a:t>
            </a:fld>
            <a:endParaRPr lang="de-DE"/>
          </a:p>
        </p:txBody>
      </p:sp>
    </p:spTree>
    <p:extLst>
      <p:ext uri="{BB962C8B-B14F-4D97-AF65-F5344CB8AC3E}">
        <p14:creationId xmlns:p14="http://schemas.microsoft.com/office/powerpoint/2010/main" val="245025133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84C45634-BF03-4B11-9720-41B88B335D67}" type="slidenum">
              <a:rPr lang="de-DE"/>
              <a:pPr>
                <a:defRPr/>
              </a:pPr>
              <a:t>‹Nr.›</a:t>
            </a:fld>
            <a:endParaRPr lang="de-DE"/>
          </a:p>
        </p:txBody>
      </p:sp>
    </p:spTree>
    <p:extLst>
      <p:ext uri="{BB962C8B-B14F-4D97-AF65-F5344CB8AC3E}">
        <p14:creationId xmlns:p14="http://schemas.microsoft.com/office/powerpoint/2010/main" val="34508065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ln/>
        </p:spPr>
        <p:txBody>
          <a:bodyPr/>
          <a:lstStyle>
            <a:lvl1pPr>
              <a:defRPr/>
            </a:lvl1pPr>
          </a:lstStyle>
          <a:p>
            <a:pPr>
              <a:defRPr/>
            </a:pPr>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EB37E13E-A794-4EE3-BCAC-763BA5FA535A}" type="slidenum">
              <a:rPr lang="de-DE"/>
              <a:pPr>
                <a:defRPr/>
              </a:pPr>
              <a:t>‹Nr.›</a:t>
            </a:fld>
            <a:endParaRPr lang="de-DE"/>
          </a:p>
        </p:txBody>
      </p:sp>
    </p:spTree>
    <p:extLst>
      <p:ext uri="{BB962C8B-B14F-4D97-AF65-F5344CB8AC3E}">
        <p14:creationId xmlns:p14="http://schemas.microsoft.com/office/powerpoint/2010/main" val="263423820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FEE5710A-6D70-46D0-9DB5-233B7BBC68AD}" type="slidenum">
              <a:rPr lang="de-DE"/>
              <a:pPr>
                <a:defRPr/>
              </a:pPr>
              <a:t>‹Nr.›</a:t>
            </a:fld>
            <a:endParaRPr lang="de-DE"/>
          </a:p>
        </p:txBody>
      </p:sp>
    </p:spTree>
    <p:extLst>
      <p:ext uri="{BB962C8B-B14F-4D97-AF65-F5344CB8AC3E}">
        <p14:creationId xmlns:p14="http://schemas.microsoft.com/office/powerpoint/2010/main" val="378354002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pPr>
              <a:defRPr/>
            </a:pPr>
            <a:fld id="{2E4DD8A7-08A5-45E1-B033-46EBB76BDC16}" type="slidenum">
              <a:rPr lang="de-DE"/>
              <a:pPr>
                <a:defRPr/>
              </a:pPr>
              <a:t>‹Nr.›</a:t>
            </a:fld>
            <a:endParaRPr lang="de-DE"/>
          </a:p>
        </p:txBody>
      </p:sp>
    </p:spTree>
    <p:extLst>
      <p:ext uri="{BB962C8B-B14F-4D97-AF65-F5344CB8AC3E}">
        <p14:creationId xmlns:p14="http://schemas.microsoft.com/office/powerpoint/2010/main" val="55996974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0DDEB400-BFD0-4D32-AC4D-52EC75396695}" type="slidenum">
              <a:rPr lang="de-DE"/>
              <a:pPr>
                <a:defRPr/>
              </a:pPr>
              <a:t>‹Nr.›</a:t>
            </a:fld>
            <a:endParaRPr lang="de-DE"/>
          </a:p>
        </p:txBody>
      </p:sp>
    </p:spTree>
    <p:extLst>
      <p:ext uri="{BB962C8B-B14F-4D97-AF65-F5344CB8AC3E}">
        <p14:creationId xmlns:p14="http://schemas.microsoft.com/office/powerpoint/2010/main" val="35971216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625911ED-3089-441C-A74E-67C0962D1EAA}" type="slidenum">
              <a:rPr lang="de-DE"/>
              <a:pPr>
                <a:defRPr/>
              </a:pPr>
              <a:t>‹Nr.›</a:t>
            </a:fld>
            <a:endParaRPr lang="de-DE"/>
          </a:p>
        </p:txBody>
      </p:sp>
    </p:spTree>
    <p:extLst>
      <p:ext uri="{BB962C8B-B14F-4D97-AF65-F5344CB8AC3E}">
        <p14:creationId xmlns:p14="http://schemas.microsoft.com/office/powerpoint/2010/main" val="2436724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7E54E7C3-9AE8-4F3B-A28D-3E5CB1581D30}"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74262B3A-B25A-4A0E-A56F-53EFA02CEF65}" type="slidenum">
              <a:rPr lang="de-DE"/>
              <a:pPr>
                <a:defRPr/>
              </a:pPr>
              <a:t>‹Nr.›</a:t>
            </a:fld>
            <a:endParaRPr lang="de-DE"/>
          </a:p>
        </p:txBody>
      </p:sp>
    </p:spTree>
    <p:extLst>
      <p:ext uri="{BB962C8B-B14F-4D97-AF65-F5344CB8AC3E}">
        <p14:creationId xmlns:p14="http://schemas.microsoft.com/office/powerpoint/2010/main" val="13711672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DC8ADDA9-548A-4AC9-9021-B80F73CE2470}" type="slidenum">
              <a:rPr lang="de-DE"/>
              <a:pPr>
                <a:defRPr/>
              </a:pPr>
              <a:t>‹Nr.›</a:t>
            </a:fld>
            <a:endParaRPr lang="de-DE"/>
          </a:p>
        </p:txBody>
      </p:sp>
    </p:spTree>
    <p:extLst>
      <p:ext uri="{BB962C8B-B14F-4D97-AF65-F5344CB8AC3E}">
        <p14:creationId xmlns:p14="http://schemas.microsoft.com/office/powerpoint/2010/main" val="88651582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57200" y="274638"/>
            <a:ext cx="8229600" cy="585152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D799762C-F55A-4D8A-81A7-4F07DDC43A44}" type="slidenum">
              <a:rPr lang="de-DE"/>
              <a:pPr>
                <a:defRPr/>
              </a:pPr>
              <a:t>‹Nr.›</a:t>
            </a:fld>
            <a:endParaRPr lang="de-DE"/>
          </a:p>
        </p:txBody>
      </p:sp>
    </p:spTree>
    <p:extLst>
      <p:ext uri="{BB962C8B-B14F-4D97-AF65-F5344CB8AC3E}">
        <p14:creationId xmlns:p14="http://schemas.microsoft.com/office/powerpoint/2010/main" val="312557336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fourObj" preserve="1">
  <p:cSld name="Titel und vier Inhalte">
    <p:spTree>
      <p:nvGrpSpPr>
        <p:cNvPr id="1" name=""/>
        <p:cNvGrpSpPr/>
        <p:nvPr/>
      </p:nvGrpSpPr>
      <p:grpSpPr>
        <a:xfrm>
          <a:off x="0" y="0"/>
          <a:ext cx="0" cy="0"/>
          <a:chOff x="0" y="0"/>
          <a:chExt cx="0" cy="0"/>
        </a:xfrm>
      </p:grpSpPr>
      <p:sp>
        <p:nvSpPr>
          <p:cNvPr id="2" name="Titel 1"/>
          <p:cNvSpPr>
            <a:spLocks noGrp="1"/>
          </p:cNvSpPr>
          <p:nvPr>
            <p:ph type="title" sz="quarter"/>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quarter" idx="1"/>
          </p:nvPr>
        </p:nvSpPr>
        <p:spPr>
          <a:xfrm>
            <a:off x="457200" y="1600200"/>
            <a:ext cx="4038600" cy="2185988"/>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4648200" y="1600200"/>
            <a:ext cx="4038600" cy="2185988"/>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Inhaltsplatzhalter 4"/>
          <p:cNvSpPr>
            <a:spLocks noGrp="1"/>
          </p:cNvSpPr>
          <p:nvPr>
            <p:ph sz="quarter" idx="3"/>
          </p:nvPr>
        </p:nvSpPr>
        <p:spPr>
          <a:xfrm>
            <a:off x="457200" y="3938588"/>
            <a:ext cx="4038600" cy="218757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Inhaltsplatzhalter 5"/>
          <p:cNvSpPr>
            <a:spLocks noGrp="1"/>
          </p:cNvSpPr>
          <p:nvPr>
            <p:ph sz="quarter" idx="4"/>
          </p:nvPr>
        </p:nvSpPr>
        <p:spPr>
          <a:xfrm>
            <a:off x="4648200" y="3938588"/>
            <a:ext cx="4038600" cy="218757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ln/>
        </p:spPr>
        <p:txBody>
          <a:bodyPr/>
          <a:lstStyle>
            <a:lvl1pPr>
              <a:defRPr/>
            </a:lvl1pPr>
          </a:lstStyle>
          <a:p>
            <a:pPr>
              <a:defRPr/>
            </a:pPr>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2C9FFE48-F4EA-4F32-AC57-AC19D995303A}" type="slidenum">
              <a:rPr lang="de-DE"/>
              <a:pPr>
                <a:defRPr/>
              </a:pPr>
              <a:t>‹Nr.›</a:t>
            </a:fld>
            <a:endParaRPr lang="de-DE"/>
          </a:p>
        </p:txBody>
      </p:sp>
    </p:spTree>
    <p:extLst>
      <p:ext uri="{BB962C8B-B14F-4D97-AF65-F5344CB8AC3E}">
        <p14:creationId xmlns:p14="http://schemas.microsoft.com/office/powerpoint/2010/main" val="31203099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AndTwoObj" preserve="1">
  <p:cSld name="Titel, Inhalt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4648200" y="1600200"/>
            <a:ext cx="4038600" cy="2185988"/>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Inhaltsplatzhalter 4"/>
          <p:cNvSpPr>
            <a:spLocks noGrp="1"/>
          </p:cNvSpPr>
          <p:nvPr>
            <p:ph sz="quarter" idx="3"/>
          </p:nvPr>
        </p:nvSpPr>
        <p:spPr>
          <a:xfrm>
            <a:off x="4648200" y="3938588"/>
            <a:ext cx="4038600" cy="218757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Rectangle 4"/>
          <p:cNvSpPr>
            <a:spLocks noGrp="1" noChangeArrowheads="1"/>
          </p:cNvSpPr>
          <p:nvPr>
            <p:ph type="dt" sz="half" idx="10"/>
          </p:nvPr>
        </p:nvSpPr>
        <p:spPr>
          <a:ln/>
        </p:spPr>
        <p:txBody>
          <a:bodyPr/>
          <a:lstStyle>
            <a:lvl1pPr>
              <a:defRPr/>
            </a:lvl1pPr>
          </a:lstStyle>
          <a:p>
            <a:pPr>
              <a:defRPr/>
            </a:pPr>
            <a:endParaRPr lang="de-DE"/>
          </a:p>
        </p:txBody>
      </p:sp>
      <p:sp>
        <p:nvSpPr>
          <p:cNvPr id="7" name="Rectangle 5"/>
          <p:cNvSpPr>
            <a:spLocks noGrp="1" noChangeArrowheads="1"/>
          </p:cNvSpPr>
          <p:nvPr>
            <p:ph type="ftr" sz="quarter" idx="11"/>
          </p:nvPr>
        </p:nvSpPr>
        <p:spPr>
          <a:ln/>
        </p:spPr>
        <p:txBody>
          <a:bodyPr/>
          <a:lstStyle>
            <a:lvl1pPr>
              <a:defRPr/>
            </a:lvl1pPr>
          </a:lstStyle>
          <a:p>
            <a:pPr>
              <a:defRPr/>
            </a:pPr>
            <a:endParaRPr lang="de-DE"/>
          </a:p>
        </p:txBody>
      </p:sp>
      <p:sp>
        <p:nvSpPr>
          <p:cNvPr id="8" name="Rectangle 6"/>
          <p:cNvSpPr>
            <a:spLocks noGrp="1" noChangeArrowheads="1"/>
          </p:cNvSpPr>
          <p:nvPr>
            <p:ph type="sldNum" sz="quarter" idx="12"/>
          </p:nvPr>
        </p:nvSpPr>
        <p:spPr>
          <a:ln/>
        </p:spPr>
        <p:txBody>
          <a:bodyPr/>
          <a:lstStyle>
            <a:lvl1pPr>
              <a:defRPr/>
            </a:lvl1pPr>
          </a:lstStyle>
          <a:p>
            <a:pPr>
              <a:defRPr/>
            </a:pPr>
            <a:fld id="{E395B923-94D9-4B38-A93E-907EEA40F2A7}" type="slidenum">
              <a:rPr lang="de-DE"/>
              <a:pPr>
                <a:defRPr/>
              </a:pPr>
              <a:t>‹Nr.›</a:t>
            </a:fld>
            <a:endParaRPr lang="de-DE"/>
          </a:p>
        </p:txBody>
      </p:sp>
    </p:spTree>
    <p:extLst>
      <p:ext uri="{BB962C8B-B14F-4D97-AF65-F5344CB8AC3E}">
        <p14:creationId xmlns:p14="http://schemas.microsoft.com/office/powerpoint/2010/main" val="3802600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4D3D4893-8055-4F1D-84CD-F7DEFEEB1F0F}"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FA35982F-F644-460D-8746-DC23F33A7ABD}" type="slidenum">
              <a:rPr lang="de-DE">
                <a:solidFill>
                  <a:srgbClr val="000000"/>
                </a:solidFill>
              </a:rPr>
              <a:pPr/>
              <a:t>‹Nr.›</a:t>
            </a:fld>
            <a:endParaRPr lang="de-DE">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de-DE">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F379209D-C078-40E1-BB27-B2BE114B780A}" type="slidenum">
              <a:rPr lang="de-DE">
                <a:solidFill>
                  <a:srgbClr val="000000"/>
                </a:solidFill>
              </a:rPr>
              <a:pPr/>
              <a:t>‹Nr.›</a:t>
            </a:fld>
            <a:endParaRPr lang="de-DE">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6" Type="http://schemas.openxmlformats.org/officeDocument/2006/relationships/image" Target="../media/image1.jpe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theme" Target="../theme/theme4.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6" Type="http://schemas.openxmlformats.org/officeDocument/2006/relationships/image" Target="../media/image1.jpeg"/><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theme" Target="../theme/theme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ea typeface="+mn-ea"/>
              </a:defRPr>
            </a:lvl1pPr>
          </a:lstStyle>
          <a:p>
            <a:pPr fontAlgn="base">
              <a:spcBef>
                <a:spcPct val="0"/>
              </a:spcBef>
              <a:spcAft>
                <a:spcPct val="0"/>
              </a:spcAft>
              <a:defRPr/>
            </a:pPr>
            <a:endParaRPr lang="de-DE">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mn-ea"/>
              </a:defRPr>
            </a:lvl1pPr>
          </a:lstStyle>
          <a:p>
            <a:pPr fontAlgn="base">
              <a:spcBef>
                <a:spcPct val="0"/>
              </a:spcBef>
              <a:spcAft>
                <a:spcPct val="0"/>
              </a:spcAft>
              <a:defRPr/>
            </a:pPr>
            <a:endParaRPr lang="de-DE">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fontAlgn="base">
              <a:spcBef>
                <a:spcPct val="0"/>
              </a:spcBef>
              <a:spcAft>
                <a:spcPct val="0"/>
              </a:spcAft>
            </a:pPr>
            <a:fld id="{E879E507-E6A9-4C05-BB2D-2A0506095394}" type="slidenum">
              <a:rPr lang="de-DE">
                <a:solidFill>
                  <a:srgbClr val="000000"/>
                </a:solidFill>
                <a:ea typeface="ＭＳ Ｐゴシック" pitchFamily="34" charset="-128"/>
              </a:rPr>
              <a:pPr fontAlgn="base">
                <a:spcBef>
                  <a:spcPct val="0"/>
                </a:spcBef>
                <a:spcAft>
                  <a:spcPct val="0"/>
                </a:spcAft>
              </a:pPr>
              <a:t>‹Nr.›</a:t>
            </a:fld>
            <a:endParaRPr lang="de-DE">
              <a:solidFill>
                <a:srgbClr val="000000"/>
              </a:solidFill>
              <a:ea typeface="ＭＳ Ｐゴシック" pitchFamily="34" charset="-128"/>
            </a:endParaRPr>
          </a:p>
        </p:txBody>
      </p:sp>
      <p:pic>
        <p:nvPicPr>
          <p:cNvPr id="2" name="Picture 9"/>
          <p:cNvPicPr>
            <a:picLocks noChangeAspect="1" noChangeArrowheads="1"/>
          </p:cNvPicPr>
          <p:nvPr userDrawn="1"/>
        </p:nvPicPr>
        <p:blipFill>
          <a:blip r:embed="rId16" cstate="print">
            <a:clrChange>
              <a:clrFrom>
                <a:srgbClr val="FFFFFF"/>
              </a:clrFrom>
              <a:clrTo>
                <a:srgbClr val="FFFFFF">
                  <a:alpha val="0"/>
                </a:srgbClr>
              </a:clrTo>
            </a:clrChange>
          </a:blip>
          <a:srcRect/>
          <a:stretch>
            <a:fillRect/>
          </a:stretch>
        </p:blipFill>
        <p:spPr bwMode="auto">
          <a:xfrm>
            <a:off x="749300" y="6402388"/>
            <a:ext cx="914400" cy="290512"/>
          </a:xfrm>
          <a:prstGeom prst="rect">
            <a:avLst/>
          </a:prstGeom>
          <a:noFill/>
          <a:ln w="9525">
            <a:noFill/>
            <a:miter lim="800000"/>
            <a:headEnd/>
            <a:tailEnd/>
          </a:ln>
        </p:spPr>
      </p:pic>
      <p:sp>
        <p:nvSpPr>
          <p:cNvPr id="3" name="Line 10"/>
          <p:cNvSpPr>
            <a:spLocks noChangeShapeType="1"/>
          </p:cNvSpPr>
          <p:nvPr userDrawn="1"/>
        </p:nvSpPr>
        <p:spPr bwMode="auto">
          <a:xfrm flipH="1">
            <a:off x="1712913" y="6618288"/>
            <a:ext cx="7451725" cy="0"/>
          </a:xfrm>
          <a:prstGeom prst="line">
            <a:avLst/>
          </a:prstGeom>
          <a:noFill/>
          <a:ln w="9525">
            <a:solidFill>
              <a:schemeClr val="tx1"/>
            </a:solidFill>
            <a:round/>
            <a:headEnd/>
            <a:tailEnd/>
          </a:ln>
        </p:spPr>
        <p:txBody>
          <a:bodyPr/>
          <a:lstStyle/>
          <a:p>
            <a:pPr eaLnBrk="0" fontAlgn="base" hangingPunct="0">
              <a:spcBef>
                <a:spcPct val="0"/>
              </a:spcBef>
              <a:spcAft>
                <a:spcPct val="0"/>
              </a:spcAft>
            </a:pPr>
            <a:endParaRPr lang="ru-RU" sz="1600">
              <a:solidFill>
                <a:srgbClr val="000000"/>
              </a:solidFill>
              <a:ea typeface="ＭＳ Ｐゴシック" pitchFamily="34" charset="-128"/>
            </a:endParaRPr>
          </a:p>
        </p:txBody>
      </p:sp>
      <p:sp>
        <p:nvSpPr>
          <p:cNvPr id="1031" name="Line 11"/>
          <p:cNvSpPr>
            <a:spLocks noChangeShapeType="1"/>
          </p:cNvSpPr>
          <p:nvPr userDrawn="1"/>
        </p:nvSpPr>
        <p:spPr bwMode="auto">
          <a:xfrm>
            <a:off x="36513" y="6610350"/>
            <a:ext cx="611187" cy="0"/>
          </a:xfrm>
          <a:prstGeom prst="line">
            <a:avLst/>
          </a:prstGeom>
          <a:noFill/>
          <a:ln w="9525">
            <a:solidFill>
              <a:schemeClr val="tx1"/>
            </a:solidFill>
            <a:round/>
            <a:headEnd/>
            <a:tailEnd/>
          </a:ln>
        </p:spPr>
        <p:txBody>
          <a:bodyPr/>
          <a:lstStyle/>
          <a:p>
            <a:pPr eaLnBrk="0" fontAlgn="base" hangingPunct="0">
              <a:spcBef>
                <a:spcPct val="0"/>
              </a:spcBef>
              <a:spcAft>
                <a:spcPct val="0"/>
              </a:spcAft>
            </a:pPr>
            <a:endParaRPr lang="ru-RU" sz="1600">
              <a:solidFill>
                <a:srgbClr val="000000"/>
              </a:solidFill>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A53F7A-45C6-4FF8-8020-2B2D3F8998E6}" type="datetime1">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prstClr val="black">
                    <a:tint val="75000"/>
                  </a:prstClr>
                </a:solidFill>
              </a:rPr>
              <a:t>SHE2015</a:t>
            </a: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BB397E-C35D-40D2-867E-4CE90DF49D2A}"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306045390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463C1-DDC3-4E6B-A58C-0C4D9561FAD6}" type="datetimeFigureOut">
              <a:rPr lang="ru-RU" smtClean="0">
                <a:solidFill>
                  <a:prstClr val="black">
                    <a:tint val="75000"/>
                  </a:prstClr>
                </a:solidFill>
              </a:rPr>
              <a:pPr/>
              <a:t>07.11.2018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D1C30E-262B-4E2B-A917-0D06DB5B4125}" type="slidenum">
              <a:rPr lang="ru-RU" smtClean="0">
                <a:solidFill>
                  <a:prstClr val="black">
                    <a:tint val="75000"/>
                  </a:prstClr>
                </a:solidFill>
              </a:rPr>
              <a:pPr/>
              <a:t>‹Nr.›</a:t>
            </a:fld>
            <a:endParaRPr lang="ru-RU">
              <a:solidFill>
                <a:prstClr val="black">
                  <a:tint val="75000"/>
                </a:prstClr>
              </a:solidFill>
            </a:endParaRPr>
          </a:p>
        </p:txBody>
      </p:sp>
    </p:spTree>
    <p:extLst>
      <p:ext uri="{BB962C8B-B14F-4D97-AF65-F5344CB8AC3E}">
        <p14:creationId xmlns:p14="http://schemas.microsoft.com/office/powerpoint/2010/main" val="330063743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a:extLst>
              <a:ext uri="{FF2B5EF4-FFF2-40B4-BE49-F238E27FC236}">
                <a16:creationId xmlns:a16="http://schemas.microsoft.com/office/drawing/2014/main" id="{6C82F642-DAB4-4BCA-870B-FA16A2F33B2B}"/>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fontAlgn="base">
              <a:spcBef>
                <a:spcPct val="0"/>
              </a:spcBef>
              <a:spcAft>
                <a:spcPct val="0"/>
              </a:spcAft>
              <a:defRPr/>
            </a:pPr>
            <a:endParaRPr lang="de-DE">
              <a:solidFill>
                <a:srgbClr val="000000"/>
              </a:solidFill>
            </a:endParaRPr>
          </a:p>
        </p:txBody>
      </p:sp>
      <p:sp>
        <p:nvSpPr>
          <p:cNvPr id="1029" name="Rectangle 5">
            <a:extLst>
              <a:ext uri="{FF2B5EF4-FFF2-40B4-BE49-F238E27FC236}">
                <a16:creationId xmlns:a16="http://schemas.microsoft.com/office/drawing/2014/main" id="{7AF8CDE6-E54B-423E-BC2A-06AF840F3080}"/>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fontAlgn="base">
              <a:spcBef>
                <a:spcPct val="0"/>
              </a:spcBef>
              <a:spcAft>
                <a:spcPct val="0"/>
              </a:spcAft>
              <a:defRPr/>
            </a:pPr>
            <a:endParaRPr lang="de-DE">
              <a:solidFill>
                <a:srgbClr val="000000"/>
              </a:solidFill>
            </a:endParaRPr>
          </a:p>
        </p:txBody>
      </p:sp>
      <p:sp>
        <p:nvSpPr>
          <p:cNvPr id="1030" name="Rectangle 6">
            <a:extLst>
              <a:ext uri="{FF2B5EF4-FFF2-40B4-BE49-F238E27FC236}">
                <a16:creationId xmlns:a16="http://schemas.microsoft.com/office/drawing/2014/main" id="{D00F53AD-4069-4948-809D-F27BCA07E819}"/>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fontAlgn="base">
              <a:spcBef>
                <a:spcPct val="0"/>
              </a:spcBef>
              <a:spcAft>
                <a:spcPct val="0"/>
              </a:spcAft>
            </a:pPr>
            <a:fld id="{A9E04A8F-E5A4-4AB7-8DAF-253F51B3AF14}" type="slidenum">
              <a:rPr lang="de-DE" altLang="de-DE" smtClean="0">
                <a:solidFill>
                  <a:srgbClr val="000000"/>
                </a:solidFill>
              </a:rPr>
              <a:pPr fontAlgn="base">
                <a:spcBef>
                  <a:spcPct val="0"/>
                </a:spcBef>
                <a:spcAft>
                  <a:spcPct val="0"/>
                </a:spcAft>
              </a:pPr>
              <a:t>‹Nr.›</a:t>
            </a:fld>
            <a:endParaRPr lang="de-DE" altLang="de-DE">
              <a:solidFill>
                <a:srgbClr val="000000"/>
              </a:solidFill>
            </a:endParaRPr>
          </a:p>
        </p:txBody>
      </p:sp>
      <p:pic>
        <p:nvPicPr>
          <p:cNvPr id="2" name="Picture 9"/>
          <p:cNvPicPr>
            <a:picLocks noChangeAspect="1" noChangeArrowheads="1"/>
          </p:cNvPicPr>
          <p:nvPr userDrawn="1"/>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9300" y="6402388"/>
            <a:ext cx="914400"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ine 10"/>
          <p:cNvSpPr>
            <a:spLocks noChangeShapeType="1"/>
          </p:cNvSpPr>
          <p:nvPr userDrawn="1"/>
        </p:nvSpPr>
        <p:spPr bwMode="auto">
          <a:xfrm flipH="1">
            <a:off x="1712913" y="6618288"/>
            <a:ext cx="7451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de-DE" sz="1600">
              <a:solidFill>
                <a:srgbClr val="000000"/>
              </a:solidFill>
            </a:endParaRPr>
          </a:p>
        </p:txBody>
      </p:sp>
      <p:sp>
        <p:nvSpPr>
          <p:cNvPr id="1031" name="Line 11"/>
          <p:cNvSpPr>
            <a:spLocks noChangeShapeType="1"/>
          </p:cNvSpPr>
          <p:nvPr userDrawn="1"/>
        </p:nvSpPr>
        <p:spPr bwMode="auto">
          <a:xfrm>
            <a:off x="36513" y="6610350"/>
            <a:ext cx="6111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de-DE" sz="1600">
              <a:solidFill>
                <a:srgbClr val="000000"/>
              </a:solidFill>
            </a:endParaRPr>
          </a:p>
        </p:txBody>
      </p:sp>
    </p:spTree>
    <p:extLst>
      <p:ext uri="{BB962C8B-B14F-4D97-AF65-F5344CB8AC3E}">
        <p14:creationId xmlns:p14="http://schemas.microsoft.com/office/powerpoint/2010/main" val="1168034583"/>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de-DE"/>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de-DE"/>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1B8B2973-5CDC-4EEC-957C-1230C5EB58F7}" type="slidenum">
              <a:rPr lang="de-DE"/>
              <a:pPr>
                <a:defRPr/>
              </a:pPr>
              <a:t>‹Nr.›</a:t>
            </a:fld>
            <a:endParaRPr lang="de-DE"/>
          </a:p>
        </p:txBody>
      </p:sp>
      <p:pic>
        <p:nvPicPr>
          <p:cNvPr id="3077" name="Picture 9"/>
          <p:cNvPicPr>
            <a:picLocks noChangeAspect="1" noChangeArrowheads="1"/>
          </p:cNvPicPr>
          <p:nvPr userDrawn="1"/>
        </p:nvPicPr>
        <p:blipFill>
          <a:blip r:embed="rId16" cstate="print">
            <a:clrChange>
              <a:clrFrom>
                <a:srgbClr val="FFFFFF"/>
              </a:clrFrom>
              <a:clrTo>
                <a:srgbClr val="FFFFFF">
                  <a:alpha val="0"/>
                </a:srgbClr>
              </a:clrTo>
            </a:clrChange>
          </a:blip>
          <a:srcRect/>
          <a:stretch>
            <a:fillRect/>
          </a:stretch>
        </p:blipFill>
        <p:spPr bwMode="auto">
          <a:xfrm>
            <a:off x="749300" y="6402388"/>
            <a:ext cx="914400" cy="290512"/>
          </a:xfrm>
          <a:prstGeom prst="rect">
            <a:avLst/>
          </a:prstGeom>
          <a:noFill/>
          <a:ln w="9525">
            <a:noFill/>
            <a:miter lim="800000"/>
            <a:headEnd/>
            <a:tailEnd/>
          </a:ln>
        </p:spPr>
      </p:pic>
      <p:sp>
        <p:nvSpPr>
          <p:cNvPr id="3" name="Line 10"/>
          <p:cNvSpPr>
            <a:spLocks noChangeShapeType="1"/>
          </p:cNvSpPr>
          <p:nvPr userDrawn="1"/>
        </p:nvSpPr>
        <p:spPr bwMode="auto">
          <a:xfrm flipH="1">
            <a:off x="1712913" y="6618288"/>
            <a:ext cx="7451725" cy="0"/>
          </a:xfrm>
          <a:prstGeom prst="line">
            <a:avLst/>
          </a:prstGeom>
          <a:noFill/>
          <a:ln w="9525">
            <a:solidFill>
              <a:schemeClr val="tx1"/>
            </a:solidFill>
            <a:round/>
            <a:headEnd/>
            <a:tailEnd/>
          </a:ln>
        </p:spPr>
        <p:txBody>
          <a:bodyPr/>
          <a:lstStyle/>
          <a:p>
            <a:pPr>
              <a:defRPr/>
            </a:pPr>
            <a:endParaRPr lang="de-DE"/>
          </a:p>
        </p:txBody>
      </p:sp>
      <p:sp>
        <p:nvSpPr>
          <p:cNvPr id="1031" name="Line 11"/>
          <p:cNvSpPr>
            <a:spLocks noChangeShapeType="1"/>
          </p:cNvSpPr>
          <p:nvPr userDrawn="1"/>
        </p:nvSpPr>
        <p:spPr bwMode="auto">
          <a:xfrm>
            <a:off x="36513" y="6610350"/>
            <a:ext cx="611187" cy="0"/>
          </a:xfrm>
          <a:prstGeom prst="line">
            <a:avLst/>
          </a:prstGeom>
          <a:noFill/>
          <a:ln w="9525">
            <a:solidFill>
              <a:schemeClr val="tx1"/>
            </a:solidFill>
            <a:round/>
            <a:headEnd/>
            <a:tailEnd/>
          </a:ln>
        </p:spPr>
        <p:txBody>
          <a:bodyPr/>
          <a:lstStyle/>
          <a:p>
            <a:pPr>
              <a:defRPr/>
            </a:pPr>
            <a:endParaRPr lang="de-DE"/>
          </a:p>
        </p:txBody>
      </p:sp>
    </p:spTree>
    <p:extLst>
      <p:ext uri="{BB962C8B-B14F-4D97-AF65-F5344CB8AC3E}">
        <p14:creationId xmlns:p14="http://schemas.microsoft.com/office/powerpoint/2010/main" val="21803036"/>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 id="2147483795" r:id="rId13"/>
    <p:sldLayoutId id="2147483796"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6.xml"/><Relationship Id="rId1" Type="http://schemas.openxmlformats.org/officeDocument/2006/relationships/vmlDrawing" Target="../drawings/vmlDrawing2.vml"/><Relationship Id="rId4" Type="http://schemas.openxmlformats.org/officeDocument/2006/relationships/image" Target="../media/image12.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6.xml"/><Relationship Id="rId1" Type="http://schemas.openxmlformats.org/officeDocument/2006/relationships/vmlDrawing" Target="../drawings/vmlDrawing3.vml"/><Relationship Id="rId4" Type="http://schemas.openxmlformats.org/officeDocument/2006/relationships/image" Target="../media/image13.wmf"/></Relationships>
</file>

<file path=ppt/slides/_rels/slide1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2.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6.xml"/><Relationship Id="rId7" Type="http://schemas.openxmlformats.org/officeDocument/2006/relationships/image" Target="../media/image21.emf"/><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20.emf"/><Relationship Id="rId4" Type="http://schemas.openxmlformats.org/officeDocument/2006/relationships/oleObject" Target="../embeddings/oleObject4.bin"/><Relationship Id="rId9" Type="http://schemas.openxmlformats.org/officeDocument/2006/relationships/image" Target="../media/image22.emf"/></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7.xml"/><Relationship Id="rId7" Type="http://schemas.openxmlformats.org/officeDocument/2006/relationships/image" Target="../media/image24.emf"/><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image" Target="../media/image23.emf"/><Relationship Id="rId4" Type="http://schemas.openxmlformats.org/officeDocument/2006/relationships/oleObject" Target="../embeddings/oleObject7.bin"/><Relationship Id="rId9" Type="http://schemas.openxmlformats.org/officeDocument/2006/relationships/image" Target="../media/image25.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27.emf"/><Relationship Id="rId5" Type="http://schemas.openxmlformats.org/officeDocument/2006/relationships/oleObject" Target="../embeddings/oleObject11.bin"/><Relationship Id="rId4" Type="http://schemas.openxmlformats.org/officeDocument/2006/relationships/image" Target="../media/image26.emf"/></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oleObject" Target="../embeddings/oleObject1.bin"/><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90600" y="457200"/>
            <a:ext cx="6858000" cy="1707134"/>
          </a:xfrm>
          <a:prstGeom prst="rect">
            <a:avLst/>
          </a:prstGeom>
        </p:spPr>
        <p:txBody>
          <a:bodyPr wrap="square">
            <a:spAutoFit/>
          </a:bodyPr>
          <a:lstStyle/>
          <a:p>
            <a:pPr algn="ctr">
              <a:lnSpc>
                <a:spcPct val="115000"/>
              </a:lnSpc>
              <a:spcAft>
                <a:spcPts val="1000"/>
              </a:spcAft>
            </a:pPr>
            <a:r>
              <a:rPr lang="de-DE" sz="2800" b="1" u="sng"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Experiment IS550 P-344:</a:t>
            </a:r>
            <a:r>
              <a:rPr lang="de-DE" sz="2800" b="1"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 </a:t>
            </a:r>
            <a:endParaRPr lang="ru-RU" sz="2800" b="1" dirty="0">
              <a:solidFill>
                <a:srgbClr val="003399"/>
              </a:solidFill>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1000"/>
              </a:spcAft>
            </a:pPr>
            <a:r>
              <a:rPr lang="de-DE" sz="2800" b="1"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Study of </a:t>
            </a:r>
            <a:r>
              <a:rPr lang="de-DE" sz="2800" b="1" dirty="0" err="1">
                <a:solidFill>
                  <a:srgbClr val="003399"/>
                </a:solidFill>
                <a:latin typeface="Times New Roman" panose="02020603050405020304" pitchFamily="18" charset="0"/>
                <a:ea typeface="Calibri" panose="020F0502020204030204" pitchFamily="34" charset="0"/>
                <a:cs typeface="Times New Roman" panose="02020603050405020304" pitchFamily="18" charset="0"/>
              </a:rPr>
              <a:t>the</a:t>
            </a:r>
            <a:r>
              <a:rPr lang="de-DE" sz="2800" b="1"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 di-</a:t>
            </a:r>
            <a:r>
              <a:rPr lang="de-DE" sz="2800" b="1" dirty="0" err="1">
                <a:solidFill>
                  <a:srgbClr val="003399"/>
                </a:solidFill>
                <a:latin typeface="Times New Roman" panose="02020603050405020304" pitchFamily="18" charset="0"/>
                <a:ea typeface="Calibri" panose="020F0502020204030204" pitchFamily="34" charset="0"/>
                <a:cs typeface="Times New Roman" panose="02020603050405020304" pitchFamily="18" charset="0"/>
              </a:rPr>
              <a:t>nuclear</a:t>
            </a:r>
            <a:r>
              <a:rPr lang="de-DE" sz="2800" b="1"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 </a:t>
            </a:r>
            <a:r>
              <a:rPr lang="de-DE" sz="2800" b="1" dirty="0" err="1">
                <a:solidFill>
                  <a:srgbClr val="003399"/>
                </a:solidFill>
                <a:latin typeface="Times New Roman" panose="02020603050405020304" pitchFamily="18" charset="0"/>
                <a:ea typeface="Calibri" panose="020F0502020204030204" pitchFamily="34" charset="0"/>
                <a:cs typeface="Times New Roman" panose="02020603050405020304" pitchFamily="18" charset="0"/>
              </a:rPr>
              <a:t>system</a:t>
            </a:r>
            <a:r>
              <a:rPr lang="de-DE" sz="2800" b="1"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 </a:t>
            </a:r>
            <a:r>
              <a:rPr lang="de-DE" sz="2800" b="1" baseline="30000" dirty="0" err="1">
                <a:solidFill>
                  <a:srgbClr val="003399"/>
                </a:solidFill>
                <a:latin typeface="Times New Roman" panose="02020603050405020304" pitchFamily="18" charset="0"/>
                <a:ea typeface="Calibri" panose="020F0502020204030204" pitchFamily="34" charset="0"/>
                <a:cs typeface="Times New Roman" panose="02020603050405020304" pitchFamily="18" charset="0"/>
              </a:rPr>
              <a:t>A</a:t>
            </a:r>
            <a:r>
              <a:rPr lang="de-DE" sz="2800" b="1" dirty="0" err="1">
                <a:solidFill>
                  <a:srgbClr val="003399"/>
                </a:solidFill>
                <a:latin typeface="Times New Roman" panose="02020603050405020304" pitchFamily="18" charset="0"/>
                <a:ea typeface="Calibri" panose="020F0502020204030204" pitchFamily="34" charset="0"/>
                <a:cs typeface="Times New Roman" panose="02020603050405020304" pitchFamily="18" charset="0"/>
              </a:rPr>
              <a:t>Rb</a:t>
            </a:r>
            <a:r>
              <a:rPr lang="de-DE" sz="2800" b="1"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 + </a:t>
            </a:r>
            <a:r>
              <a:rPr lang="de-DE" sz="2800" b="1" baseline="30000"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209</a:t>
            </a:r>
            <a:r>
              <a:rPr lang="de-DE" sz="2800" b="1"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Bi (Z</a:t>
            </a:r>
            <a:r>
              <a:rPr lang="de-DE" sz="2800" b="1" baseline="-25000"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1</a:t>
            </a:r>
            <a:r>
              <a:rPr lang="ru-RU" sz="2800" b="1" baseline="-25000"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 </a:t>
            </a:r>
            <a:r>
              <a:rPr lang="de-DE" sz="2800" b="1"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 Z</a:t>
            </a:r>
            <a:r>
              <a:rPr lang="de-DE" sz="2800" b="1" baseline="-25000"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2</a:t>
            </a:r>
            <a:r>
              <a:rPr lang="de-DE" sz="2800" b="1" dirty="0">
                <a:solidFill>
                  <a:srgbClr val="003399"/>
                </a:solidFill>
                <a:latin typeface="Times New Roman" panose="02020603050405020304" pitchFamily="18" charset="0"/>
                <a:ea typeface="Calibri" panose="020F0502020204030204" pitchFamily="34" charset="0"/>
                <a:cs typeface="Times New Roman" panose="02020603050405020304" pitchFamily="18" charset="0"/>
              </a:rPr>
              <a:t> = 120)</a:t>
            </a:r>
            <a:endParaRPr lang="en-US" sz="2800" dirty="0">
              <a:solidFill>
                <a:srgbClr val="003399"/>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0" y="5657671"/>
            <a:ext cx="9144000" cy="1200329"/>
          </a:xfrm>
          <a:prstGeom prst="rect">
            <a:avLst/>
          </a:prstGeom>
          <a:solidFill>
            <a:schemeClr val="accent1"/>
          </a:solidFill>
        </p:spPr>
        <p:txBody>
          <a:bodyPr wrap="square">
            <a:spAutoFit/>
          </a:bodyPr>
          <a:lstStyle/>
          <a:p>
            <a:pPr algn="ctr"/>
            <a:r>
              <a:rPr lang="en-US" b="1" dirty="0">
                <a:solidFill>
                  <a:srgbClr val="003399"/>
                </a:solidFill>
                <a:latin typeface="Times New Roman" pitchFamily="18" charset="0"/>
                <a:cs typeface="Times New Roman" pitchFamily="18" charset="0"/>
              </a:rPr>
              <a:t>ISOLDE and Neutron Time-of-Flight Experiments Committee</a:t>
            </a:r>
          </a:p>
          <a:p>
            <a:pPr algn="ctr"/>
            <a:r>
              <a:rPr lang="en-US" b="1" dirty="0">
                <a:solidFill>
                  <a:srgbClr val="003399"/>
                </a:solidFill>
                <a:latin typeface="Times New Roman" pitchFamily="18" charset="0"/>
                <a:cs typeface="Times New Roman" pitchFamily="18" charset="0"/>
              </a:rPr>
              <a:t>60th meeting of the INTC</a:t>
            </a:r>
          </a:p>
          <a:p>
            <a:pPr algn="ctr"/>
            <a:r>
              <a:rPr lang="en-US" b="1" dirty="0">
                <a:solidFill>
                  <a:srgbClr val="003399"/>
                </a:solidFill>
                <a:latin typeface="Times New Roman" pitchFamily="18" charset="0"/>
                <a:cs typeface="Times New Roman" pitchFamily="18" charset="0"/>
              </a:rPr>
              <a:t>7</a:t>
            </a:r>
            <a:r>
              <a:rPr lang="en-US" b="1" baseline="30000" dirty="0">
                <a:solidFill>
                  <a:srgbClr val="003399"/>
                </a:solidFill>
                <a:latin typeface="Times New Roman" pitchFamily="18" charset="0"/>
                <a:cs typeface="Times New Roman" pitchFamily="18" charset="0"/>
              </a:rPr>
              <a:t>th</a:t>
            </a:r>
            <a:r>
              <a:rPr lang="en-US" b="1" dirty="0">
                <a:solidFill>
                  <a:srgbClr val="003399"/>
                </a:solidFill>
                <a:latin typeface="Times New Roman" pitchFamily="18" charset="0"/>
                <a:cs typeface="Times New Roman" pitchFamily="18" charset="0"/>
              </a:rPr>
              <a:t> and 8</a:t>
            </a:r>
            <a:r>
              <a:rPr lang="en-US" b="1" baseline="30000" dirty="0">
                <a:solidFill>
                  <a:srgbClr val="003399"/>
                </a:solidFill>
                <a:latin typeface="Times New Roman" pitchFamily="18" charset="0"/>
                <a:cs typeface="Times New Roman" pitchFamily="18" charset="0"/>
              </a:rPr>
              <a:t>th</a:t>
            </a:r>
            <a:r>
              <a:rPr lang="en-US" b="1" dirty="0">
                <a:solidFill>
                  <a:srgbClr val="003399"/>
                </a:solidFill>
                <a:latin typeface="Times New Roman" pitchFamily="18" charset="0"/>
                <a:cs typeface="Times New Roman" pitchFamily="18" charset="0"/>
              </a:rPr>
              <a:t> November 2018</a:t>
            </a:r>
          </a:p>
          <a:p>
            <a:pPr algn="ctr"/>
            <a:r>
              <a:rPr lang="en-US" b="1" dirty="0">
                <a:solidFill>
                  <a:srgbClr val="003399"/>
                </a:solidFill>
                <a:latin typeface="Times New Roman" pitchFamily="18" charset="0"/>
                <a:cs typeface="Times New Roman" pitchFamily="18" charset="0"/>
              </a:rPr>
              <a:t>CERN, Geneva</a:t>
            </a:r>
          </a:p>
        </p:txBody>
      </p:sp>
      <p:sp>
        <p:nvSpPr>
          <p:cNvPr id="7" name="Text Box 7"/>
          <p:cNvSpPr txBox="1">
            <a:spLocks noChangeArrowheads="1"/>
          </p:cNvSpPr>
          <p:nvPr/>
        </p:nvSpPr>
        <p:spPr bwMode="auto">
          <a:xfrm>
            <a:off x="1295400" y="3200400"/>
            <a:ext cx="6935772" cy="1175578"/>
          </a:xfrm>
          <a:prstGeom prst="rect">
            <a:avLst/>
          </a:prstGeom>
          <a:noFill/>
          <a:ln w="9525">
            <a:noFill/>
            <a:miter lim="800000"/>
            <a:headEnd/>
            <a:tailEnd/>
          </a:ln>
        </p:spPr>
        <p:txBody>
          <a:bodyPr wrap="square">
            <a:spAutoFit/>
          </a:bodyPr>
          <a:lstStyle/>
          <a:p>
            <a:pPr fontAlgn="base">
              <a:lnSpc>
                <a:spcPct val="125000"/>
              </a:lnSpc>
              <a:spcBef>
                <a:spcPct val="0"/>
              </a:spcBef>
              <a:spcAft>
                <a:spcPct val="0"/>
              </a:spcAft>
            </a:pPr>
            <a:r>
              <a:rPr lang="en-US" sz="2000" u="sng" dirty="0">
                <a:solidFill>
                  <a:srgbClr val="003399"/>
                </a:solidFill>
                <a:latin typeface="Times New Roman" pitchFamily="18" charset="0"/>
                <a:ea typeface="ＭＳ Ｐゴシック" pitchFamily="34" charset="-128"/>
                <a:cs typeface="Times New Roman" pitchFamily="18" charset="0"/>
              </a:rPr>
              <a:t>SPOKESPERSON:</a:t>
            </a:r>
            <a:endParaRPr lang="ru-RU" sz="2000" u="sng" dirty="0">
              <a:solidFill>
                <a:srgbClr val="003399"/>
              </a:solidFill>
              <a:latin typeface="Times New Roman" pitchFamily="18" charset="0"/>
              <a:ea typeface="ＭＳ Ｐゴシック" pitchFamily="34" charset="-128"/>
              <a:cs typeface="Times New Roman" pitchFamily="18" charset="0"/>
            </a:endParaRPr>
          </a:p>
          <a:p>
            <a:pPr algn="ctr" fontAlgn="base">
              <a:lnSpc>
                <a:spcPct val="125000"/>
              </a:lnSpc>
              <a:spcBef>
                <a:spcPct val="0"/>
              </a:spcBef>
              <a:spcAft>
                <a:spcPct val="0"/>
              </a:spcAft>
            </a:pPr>
            <a:r>
              <a:rPr lang="de-DE" sz="2000" b="1" dirty="0">
                <a:solidFill>
                  <a:srgbClr val="003399"/>
                </a:solidFill>
                <a:latin typeface="Times New Roman" pitchFamily="18" charset="0"/>
                <a:ea typeface="ＭＳ Ｐゴシック" pitchFamily="34" charset="-128"/>
                <a:cs typeface="Times New Roman" pitchFamily="18" charset="0"/>
              </a:rPr>
              <a:t>Sophia Heinz</a:t>
            </a:r>
            <a:endParaRPr lang="de-DE" sz="400" b="1" dirty="0">
              <a:solidFill>
                <a:srgbClr val="003399"/>
              </a:solidFill>
              <a:latin typeface="Times New Roman" pitchFamily="18" charset="0"/>
              <a:ea typeface="ＭＳ Ｐゴシック" pitchFamily="34" charset="-128"/>
              <a:cs typeface="Times New Roman" pitchFamily="18" charset="0"/>
            </a:endParaRPr>
          </a:p>
          <a:p>
            <a:pPr algn="ctr" fontAlgn="base">
              <a:lnSpc>
                <a:spcPct val="125000"/>
              </a:lnSpc>
              <a:spcBef>
                <a:spcPct val="0"/>
              </a:spcBef>
              <a:spcAft>
                <a:spcPct val="0"/>
              </a:spcAft>
            </a:pPr>
            <a:r>
              <a:rPr lang="de-DE" i="1" dirty="0">
                <a:solidFill>
                  <a:srgbClr val="003399"/>
                </a:solidFill>
                <a:latin typeface="Times New Roman" pitchFamily="18" charset="0"/>
                <a:ea typeface="ＭＳ Ｐゴシック" pitchFamily="34" charset="-128"/>
                <a:cs typeface="Times New Roman" pitchFamily="18" charset="0"/>
              </a:rPr>
              <a:t>GSI </a:t>
            </a:r>
            <a:r>
              <a:rPr lang="de-DE" i="1" dirty="0" err="1">
                <a:solidFill>
                  <a:srgbClr val="003399"/>
                </a:solidFill>
                <a:latin typeface="Times New Roman" pitchFamily="18" charset="0"/>
                <a:ea typeface="ＭＳ Ｐゴシック" pitchFamily="34" charset="-128"/>
                <a:cs typeface="Times New Roman" pitchFamily="18" charset="0"/>
              </a:rPr>
              <a:t>Helmholtzzentrum</a:t>
            </a:r>
            <a:r>
              <a:rPr lang="de-DE" i="1" dirty="0">
                <a:solidFill>
                  <a:srgbClr val="003399"/>
                </a:solidFill>
                <a:latin typeface="Times New Roman" pitchFamily="18" charset="0"/>
                <a:ea typeface="ＭＳ Ｐゴシック" pitchFamily="34" charset="-128"/>
                <a:cs typeface="Times New Roman" pitchFamily="18" charset="0"/>
              </a:rPr>
              <a:t> and Justus-Liebig-Universität Gießen, Germany</a:t>
            </a:r>
          </a:p>
        </p:txBody>
      </p:sp>
      <p:sp>
        <p:nvSpPr>
          <p:cNvPr id="8" name="Text Box 7"/>
          <p:cNvSpPr txBox="1">
            <a:spLocks noChangeArrowheads="1"/>
          </p:cNvSpPr>
          <p:nvPr/>
        </p:nvSpPr>
        <p:spPr bwMode="auto">
          <a:xfrm>
            <a:off x="1371600" y="4495800"/>
            <a:ext cx="6624637" cy="823302"/>
          </a:xfrm>
          <a:prstGeom prst="rect">
            <a:avLst/>
          </a:prstGeom>
          <a:noFill/>
          <a:ln w="9525">
            <a:noFill/>
            <a:miter lim="800000"/>
            <a:headEnd/>
            <a:tailEnd/>
          </a:ln>
        </p:spPr>
        <p:txBody>
          <a:bodyPr>
            <a:spAutoFit/>
          </a:bodyPr>
          <a:lstStyle/>
          <a:p>
            <a:pPr algn="ctr" fontAlgn="base">
              <a:lnSpc>
                <a:spcPct val="125000"/>
              </a:lnSpc>
              <a:spcBef>
                <a:spcPct val="0"/>
              </a:spcBef>
              <a:spcAft>
                <a:spcPct val="0"/>
              </a:spcAft>
            </a:pPr>
            <a:r>
              <a:rPr lang="de-DE" sz="2000" b="1" dirty="0">
                <a:solidFill>
                  <a:srgbClr val="003399"/>
                </a:solidFill>
                <a:latin typeface="Times New Roman" pitchFamily="18" charset="0"/>
                <a:ea typeface="ＭＳ Ｐゴシック" pitchFamily="34" charset="-128"/>
                <a:cs typeface="Times New Roman" pitchFamily="18" charset="0"/>
              </a:rPr>
              <a:t>Eduard </a:t>
            </a:r>
            <a:r>
              <a:rPr lang="de-DE" sz="2000" b="1" dirty="0" err="1">
                <a:solidFill>
                  <a:srgbClr val="003399"/>
                </a:solidFill>
                <a:latin typeface="Times New Roman" pitchFamily="18" charset="0"/>
                <a:ea typeface="ＭＳ Ｐゴシック" pitchFamily="34" charset="-128"/>
                <a:cs typeface="Times New Roman" pitchFamily="18" charset="0"/>
              </a:rPr>
              <a:t>Kozulin</a:t>
            </a:r>
            <a:endParaRPr lang="de-DE" sz="400" b="1" dirty="0">
              <a:solidFill>
                <a:srgbClr val="003399"/>
              </a:solidFill>
              <a:latin typeface="Times New Roman" pitchFamily="18" charset="0"/>
              <a:ea typeface="ＭＳ Ｐゴシック" pitchFamily="34" charset="-128"/>
              <a:cs typeface="Times New Roman" pitchFamily="18" charset="0"/>
            </a:endParaRPr>
          </a:p>
          <a:p>
            <a:pPr algn="ctr" fontAlgn="base">
              <a:lnSpc>
                <a:spcPct val="125000"/>
              </a:lnSpc>
              <a:spcBef>
                <a:spcPct val="0"/>
              </a:spcBef>
              <a:spcAft>
                <a:spcPct val="0"/>
              </a:spcAft>
            </a:pPr>
            <a:r>
              <a:rPr lang="de-DE" i="1" dirty="0">
                <a:solidFill>
                  <a:srgbClr val="003399"/>
                </a:solidFill>
                <a:latin typeface="Times New Roman" pitchFamily="18" charset="0"/>
                <a:ea typeface="ＭＳ Ｐゴシック" pitchFamily="34" charset="-128"/>
                <a:cs typeface="Times New Roman" pitchFamily="18" charset="0"/>
              </a:rPr>
              <a:t>Joint Institute </a:t>
            </a:r>
            <a:r>
              <a:rPr lang="de-DE" i="1" dirty="0" err="1">
                <a:solidFill>
                  <a:srgbClr val="003399"/>
                </a:solidFill>
                <a:latin typeface="Times New Roman" pitchFamily="18" charset="0"/>
                <a:ea typeface="ＭＳ Ｐゴシック" pitchFamily="34" charset="-128"/>
                <a:cs typeface="Times New Roman" pitchFamily="18" charset="0"/>
              </a:rPr>
              <a:t>for</a:t>
            </a:r>
            <a:r>
              <a:rPr lang="de-DE" i="1" dirty="0">
                <a:solidFill>
                  <a:srgbClr val="003399"/>
                </a:solidFill>
                <a:latin typeface="Times New Roman" pitchFamily="18" charset="0"/>
                <a:ea typeface="ＭＳ Ｐゴシック" pitchFamily="34" charset="-128"/>
                <a:cs typeface="Times New Roman" pitchFamily="18" charset="0"/>
              </a:rPr>
              <a:t> </a:t>
            </a:r>
            <a:r>
              <a:rPr lang="de-DE" i="1" dirty="0" err="1">
                <a:solidFill>
                  <a:srgbClr val="003399"/>
                </a:solidFill>
                <a:latin typeface="Times New Roman" pitchFamily="18" charset="0"/>
                <a:ea typeface="ＭＳ Ｐゴシック" pitchFamily="34" charset="-128"/>
                <a:cs typeface="Times New Roman" pitchFamily="18" charset="0"/>
              </a:rPr>
              <a:t>Nuclear</a:t>
            </a:r>
            <a:r>
              <a:rPr lang="de-DE" i="1" dirty="0">
                <a:solidFill>
                  <a:srgbClr val="003399"/>
                </a:solidFill>
                <a:latin typeface="Times New Roman" pitchFamily="18" charset="0"/>
                <a:ea typeface="ＭＳ Ｐゴシック" pitchFamily="34" charset="-128"/>
                <a:cs typeface="Times New Roman" pitchFamily="18" charset="0"/>
              </a:rPr>
              <a:t> Research, </a:t>
            </a:r>
            <a:r>
              <a:rPr lang="de-DE" i="1" dirty="0" err="1">
                <a:solidFill>
                  <a:srgbClr val="003399"/>
                </a:solidFill>
                <a:latin typeface="Times New Roman" pitchFamily="18" charset="0"/>
                <a:ea typeface="ＭＳ Ｐゴシック" pitchFamily="34" charset="-128"/>
                <a:cs typeface="Times New Roman" pitchFamily="18" charset="0"/>
              </a:rPr>
              <a:t>Dubna</a:t>
            </a:r>
            <a:endParaRPr lang="de-DE" i="1" dirty="0">
              <a:solidFill>
                <a:srgbClr val="003399"/>
              </a:solidFill>
              <a:latin typeface="Times New Roman" pitchFamily="18" charset="0"/>
              <a:ea typeface="ＭＳ Ｐゴシック" pitchFamily="34" charset="-128"/>
              <a:cs typeface="Times New Roman" pitchFamily="18" charset="0"/>
            </a:endParaRPr>
          </a:p>
        </p:txBody>
      </p:sp>
      <p:sp>
        <p:nvSpPr>
          <p:cNvPr id="10" name="TextBox 9"/>
          <p:cNvSpPr txBox="1"/>
          <p:nvPr/>
        </p:nvSpPr>
        <p:spPr>
          <a:xfrm>
            <a:off x="2895600" y="2362200"/>
            <a:ext cx="3057247" cy="646331"/>
          </a:xfrm>
          <a:prstGeom prst="rect">
            <a:avLst/>
          </a:prstGeom>
          <a:noFill/>
        </p:spPr>
        <p:txBody>
          <a:bodyPr wrap="none" rtlCol="0">
            <a:spAutoFit/>
          </a:bodyPr>
          <a:lstStyle/>
          <a:p>
            <a:r>
              <a:rPr lang="en-US" sz="3600" b="1" dirty="0">
                <a:solidFill>
                  <a:srgbClr val="C00000"/>
                </a:solidFill>
              </a:rPr>
              <a:t>Status report</a:t>
            </a:r>
          </a:p>
        </p:txBody>
      </p:sp>
    </p:spTree>
    <p:extLst>
      <p:ext uri="{BB962C8B-B14F-4D97-AF65-F5344CB8AC3E}">
        <p14:creationId xmlns:p14="http://schemas.microsoft.com/office/powerpoint/2010/main" val="833796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p:nvPr/>
        </p:nvPicPr>
        <p:blipFill>
          <a:blip r:embed="rId2" cstate="print">
            <a:extLst>
              <a:ext uri="{28A0092B-C50C-407E-A947-70E740481C1C}">
                <a14:useLocalDpi xmlns:a14="http://schemas.microsoft.com/office/drawing/2010/main" val="0"/>
              </a:ext>
            </a:extLst>
          </a:blip>
          <a:stretch>
            <a:fillRect/>
          </a:stretch>
        </p:blipFill>
        <p:spPr>
          <a:xfrm>
            <a:off x="4114800" y="3352800"/>
            <a:ext cx="4953000" cy="3387824"/>
          </a:xfrm>
          <a:prstGeom prst="rect">
            <a:avLst/>
          </a:prstGeom>
        </p:spPr>
      </p:pic>
      <p:sp>
        <p:nvSpPr>
          <p:cNvPr id="5" name="TextBox 4"/>
          <p:cNvSpPr txBox="1"/>
          <p:nvPr/>
        </p:nvSpPr>
        <p:spPr>
          <a:xfrm>
            <a:off x="0" y="0"/>
            <a:ext cx="9144000" cy="954107"/>
          </a:xfrm>
          <a:prstGeom prst="rect">
            <a:avLst/>
          </a:prstGeom>
          <a:solidFill>
            <a:schemeClr val="accent1">
              <a:alpha val="48000"/>
            </a:schemeClr>
          </a:solidFill>
        </p:spPr>
        <p:txBody>
          <a:bodyPr wrap="square" rtlCol="0">
            <a:spAutoFit/>
          </a:bodyPr>
          <a:lstStyle/>
          <a:p>
            <a:pPr algn="ctr"/>
            <a:r>
              <a:rPr lang="en-US" sz="2800" b="1" dirty="0">
                <a:solidFill>
                  <a:srgbClr val="FF0000"/>
                </a:solidFill>
                <a:latin typeface="Times New Roman" pitchFamily="18" charset="0"/>
                <a:cs typeface="Times New Roman" pitchFamily="18" charset="0"/>
              </a:rPr>
              <a:t>Scattering Experimental Chamber</a:t>
            </a:r>
          </a:p>
          <a:p>
            <a:pPr algn="ctr"/>
            <a:r>
              <a:rPr lang="en-US" sz="2800" b="1" dirty="0">
                <a:solidFill>
                  <a:srgbClr val="FF0000"/>
                </a:solidFill>
                <a:latin typeface="Times New Roman" pitchFamily="18" charset="0"/>
                <a:cs typeface="Times New Roman" pitchFamily="18" charset="0"/>
              </a:rPr>
              <a:t>S E C @ XT03 </a:t>
            </a:r>
            <a:r>
              <a:rPr lang="en-US" sz="2800" b="1" dirty="0" err="1">
                <a:solidFill>
                  <a:srgbClr val="FF0000"/>
                </a:solidFill>
                <a:latin typeface="Times New Roman" pitchFamily="18" charset="0"/>
                <a:cs typeface="Times New Roman" pitchFamily="18" charset="0"/>
              </a:rPr>
              <a:t>beamline</a:t>
            </a:r>
            <a:r>
              <a:rPr lang="en-US" sz="2800" b="1" dirty="0">
                <a:solidFill>
                  <a:srgbClr val="FF0000"/>
                </a:solidFill>
                <a:latin typeface="Times New Roman" pitchFamily="18" charset="0"/>
                <a:cs typeface="Times New Roman" pitchFamily="18" charset="0"/>
              </a:rPr>
              <a:t> of HIE-ISOLDE</a:t>
            </a:r>
            <a:endParaRPr lang="ru-RU" sz="2800" b="1" dirty="0">
              <a:solidFill>
                <a:srgbClr val="FF0000"/>
              </a:solidFill>
              <a:latin typeface="Times New Roman" pitchFamily="18" charset="0"/>
              <a:cs typeface="Times New Roman" pitchFamily="18" charset="0"/>
            </a:endParaRPr>
          </a:p>
        </p:txBody>
      </p:sp>
      <p:pic>
        <p:nvPicPr>
          <p:cNvPr id="6" name="Рисунок 5" descr="cham1.JPG"/>
          <p:cNvPicPr>
            <a:picLocks noChangeAspect="1"/>
          </p:cNvPicPr>
          <p:nvPr/>
        </p:nvPicPr>
        <p:blipFill>
          <a:blip r:embed="rId3" cstate="print"/>
          <a:stretch>
            <a:fillRect/>
          </a:stretch>
        </p:blipFill>
        <p:spPr>
          <a:xfrm>
            <a:off x="152400" y="914401"/>
            <a:ext cx="3733800" cy="2942480"/>
          </a:xfrm>
          <a:prstGeom prst="rect">
            <a:avLst/>
          </a:prstGeom>
        </p:spPr>
      </p:pic>
      <p:pic>
        <p:nvPicPr>
          <p:cNvPr id="7" name="Рисунок 6" descr="cham2.JPG"/>
          <p:cNvPicPr>
            <a:picLocks noChangeAspect="1"/>
          </p:cNvPicPr>
          <p:nvPr/>
        </p:nvPicPr>
        <p:blipFill>
          <a:blip r:embed="rId4" cstate="print"/>
          <a:stretch>
            <a:fillRect/>
          </a:stretch>
        </p:blipFill>
        <p:spPr>
          <a:xfrm>
            <a:off x="4343400" y="990600"/>
            <a:ext cx="4278391" cy="2362200"/>
          </a:xfrm>
          <a:prstGeom prst="rect">
            <a:avLst/>
          </a:prstGeom>
        </p:spPr>
      </p:pic>
      <p:sp>
        <p:nvSpPr>
          <p:cNvPr id="8" name="Прямоугольник 7"/>
          <p:cNvSpPr/>
          <p:nvPr/>
        </p:nvSpPr>
        <p:spPr>
          <a:xfrm>
            <a:off x="152400" y="4191000"/>
            <a:ext cx="2971800" cy="2216697"/>
          </a:xfrm>
          <a:prstGeom prst="rect">
            <a:avLst/>
          </a:prstGeom>
        </p:spPr>
        <p:txBody>
          <a:bodyPr wrap="square">
            <a:spAutoFit/>
          </a:bodyPr>
          <a:lstStyle/>
          <a:p>
            <a:pPr algn="ctr">
              <a:lnSpc>
                <a:spcPct val="115000"/>
              </a:lnSpc>
              <a:spcAft>
                <a:spcPts val="1000"/>
              </a:spcAft>
            </a:pPr>
            <a:r>
              <a:rPr lang="en-US" sz="2000" b="1" dirty="0">
                <a:solidFill>
                  <a:srgbClr val="003399"/>
                </a:solidFill>
                <a:latin typeface="+mj-lt"/>
                <a:ea typeface="Calibri" panose="020F0502020204030204" pitchFamily="34" charset="0"/>
                <a:cs typeface="Times New Roman" panose="02020603050405020304" pitchFamily="18" charset="0"/>
              </a:rPr>
              <a:t>Disc with </a:t>
            </a:r>
            <a:r>
              <a:rPr lang="en-US" sz="2000" b="1" dirty="0" err="1">
                <a:solidFill>
                  <a:srgbClr val="003399"/>
                </a:solidFill>
                <a:latin typeface="+mj-lt"/>
                <a:ea typeface="Calibri" panose="020F0502020204030204" pitchFamily="34" charset="0"/>
                <a:cs typeface="Times New Roman" panose="02020603050405020304" pitchFamily="18" charset="0"/>
              </a:rPr>
              <a:t>suport</a:t>
            </a:r>
            <a:r>
              <a:rPr lang="en-US" sz="2000" b="1" dirty="0">
                <a:solidFill>
                  <a:srgbClr val="003399"/>
                </a:solidFill>
                <a:latin typeface="+mj-lt"/>
                <a:ea typeface="Calibri" panose="020F0502020204030204" pitchFamily="34" charset="0"/>
                <a:cs typeface="Times New Roman" panose="02020603050405020304" pitchFamily="18" charset="0"/>
              </a:rPr>
              <a:t> </a:t>
            </a:r>
          </a:p>
          <a:p>
            <a:pPr algn="ctr">
              <a:lnSpc>
                <a:spcPct val="115000"/>
              </a:lnSpc>
              <a:spcAft>
                <a:spcPts val="1000"/>
              </a:spcAft>
            </a:pPr>
            <a:r>
              <a:rPr lang="en-US" sz="2000" b="1" dirty="0">
                <a:solidFill>
                  <a:srgbClr val="003399"/>
                </a:solidFill>
                <a:latin typeface="+mj-lt"/>
                <a:ea typeface="Calibri" panose="020F0502020204030204" pitchFamily="34" charset="0"/>
                <a:cs typeface="Times New Roman" panose="02020603050405020304" pitchFamily="18" charset="0"/>
              </a:rPr>
              <a:t>structure for the </a:t>
            </a:r>
            <a:r>
              <a:rPr lang="en-US" sz="2000" b="1" dirty="0" err="1">
                <a:solidFill>
                  <a:srgbClr val="003399"/>
                </a:solidFill>
                <a:latin typeface="+mj-lt"/>
                <a:ea typeface="Calibri" panose="020F0502020204030204" pitchFamily="34" charset="0"/>
                <a:cs typeface="Times New Roman" panose="02020603050405020304" pitchFamily="18" charset="0"/>
              </a:rPr>
              <a:t>ToF</a:t>
            </a:r>
            <a:r>
              <a:rPr lang="en-US" sz="2000" b="1" dirty="0">
                <a:solidFill>
                  <a:srgbClr val="003399"/>
                </a:solidFill>
                <a:latin typeface="+mj-lt"/>
                <a:ea typeface="Calibri" panose="020F0502020204030204" pitchFamily="34" charset="0"/>
                <a:cs typeface="Times New Roman" panose="02020603050405020304" pitchFamily="18" charset="0"/>
              </a:rPr>
              <a:t> </a:t>
            </a:r>
          </a:p>
          <a:p>
            <a:pPr algn="ctr">
              <a:lnSpc>
                <a:spcPct val="115000"/>
              </a:lnSpc>
              <a:spcAft>
                <a:spcPts val="1000"/>
              </a:spcAft>
            </a:pPr>
            <a:r>
              <a:rPr lang="en-US" sz="2000" b="1" dirty="0">
                <a:solidFill>
                  <a:srgbClr val="003399"/>
                </a:solidFill>
                <a:latin typeface="+mj-lt"/>
                <a:ea typeface="Calibri" panose="020F0502020204030204" pitchFamily="34" charset="0"/>
                <a:cs typeface="Times New Roman" panose="02020603050405020304" pitchFamily="18" charset="0"/>
              </a:rPr>
              <a:t>and DSSD</a:t>
            </a:r>
          </a:p>
          <a:p>
            <a:pPr algn="ctr">
              <a:lnSpc>
                <a:spcPct val="115000"/>
              </a:lnSpc>
              <a:spcAft>
                <a:spcPts val="1000"/>
              </a:spcAft>
            </a:pPr>
            <a:r>
              <a:rPr lang="en-US" sz="2000" b="1" dirty="0">
                <a:solidFill>
                  <a:srgbClr val="003399"/>
                </a:solidFill>
                <a:latin typeface="+mj-lt"/>
                <a:ea typeface="Calibri" panose="020F0502020204030204" pitchFamily="34" charset="0"/>
                <a:cs typeface="Times New Roman" panose="02020603050405020304" pitchFamily="18" charset="0"/>
              </a:rPr>
              <a:t>+ feedthrough for target stick</a:t>
            </a:r>
          </a:p>
        </p:txBody>
      </p:sp>
      <p:sp>
        <p:nvSpPr>
          <p:cNvPr id="9" name="Стрелка вправо 8"/>
          <p:cNvSpPr/>
          <p:nvPr/>
        </p:nvSpPr>
        <p:spPr>
          <a:xfrm>
            <a:off x="2590800" y="5029200"/>
            <a:ext cx="1447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 y="1905000"/>
            <a:ext cx="9144000" cy="3889463"/>
          </a:xfrm>
          <a:prstGeom prst="rect">
            <a:avLst/>
          </a:prstGeom>
        </p:spPr>
        <p:txBody>
          <a:bodyPr wrap="square">
            <a:spAutoFit/>
          </a:bodyPr>
          <a:lstStyle/>
          <a:p>
            <a:pPr>
              <a:lnSpc>
                <a:spcPct val="115000"/>
              </a:lnSpc>
              <a:spcAft>
                <a:spcPts val="1800"/>
              </a:spcAft>
            </a:pPr>
            <a:r>
              <a:rPr lang="en-US" sz="2000" dirty="0">
                <a:latin typeface="+mj-lt"/>
                <a:ea typeface="Calibri" panose="020F0502020204030204" pitchFamily="34" charset="0"/>
                <a:cs typeface="Times New Roman" panose="02020603050405020304" pitchFamily="18" charset="0"/>
              </a:rPr>
              <a:t>1) Electronics (</a:t>
            </a:r>
            <a:r>
              <a:rPr lang="en-US" sz="2000" dirty="0" err="1">
                <a:latin typeface="+mj-lt"/>
                <a:ea typeface="Calibri" panose="020F0502020204030204" pitchFamily="34" charset="0"/>
                <a:cs typeface="Times New Roman" panose="02020603050405020304" pitchFamily="18" charset="0"/>
              </a:rPr>
              <a:t>Dubna</a:t>
            </a:r>
            <a:r>
              <a:rPr lang="en-US" sz="2000" dirty="0">
                <a:latin typeface="+mj-lt"/>
                <a:ea typeface="Calibri" panose="020F0502020204030204" pitchFamily="34" charset="0"/>
                <a:cs typeface="Times New Roman" panose="02020603050405020304" pitchFamily="18" charset="0"/>
              </a:rPr>
              <a:t>)</a:t>
            </a:r>
          </a:p>
          <a:p>
            <a:pPr>
              <a:lnSpc>
                <a:spcPct val="115000"/>
              </a:lnSpc>
              <a:spcAft>
                <a:spcPts val="1800"/>
              </a:spcAft>
            </a:pPr>
            <a:r>
              <a:rPr lang="en-US" sz="2000" dirty="0">
                <a:latin typeface="+mj-lt"/>
                <a:ea typeface="Calibri" panose="020F0502020204030204" pitchFamily="34" charset="0"/>
                <a:cs typeface="Times New Roman" panose="02020603050405020304" pitchFamily="18" charset="0"/>
              </a:rPr>
              <a:t>2) DAQ  system</a:t>
            </a:r>
          </a:p>
          <a:p>
            <a:pPr>
              <a:lnSpc>
                <a:spcPct val="115000"/>
              </a:lnSpc>
              <a:spcAft>
                <a:spcPts val="1800"/>
              </a:spcAft>
            </a:pPr>
            <a:endParaRPr lang="en-US" dirty="0">
              <a:latin typeface="+mj-lt"/>
              <a:ea typeface="Calibri" panose="020F0502020204030204" pitchFamily="34" charset="0"/>
              <a:cs typeface="Times New Roman" panose="02020603050405020304" pitchFamily="18" charset="0"/>
            </a:endParaRPr>
          </a:p>
          <a:p>
            <a:pPr>
              <a:lnSpc>
                <a:spcPct val="115000"/>
              </a:lnSpc>
              <a:spcAft>
                <a:spcPts val="1800"/>
              </a:spcAft>
            </a:pPr>
            <a:r>
              <a:rPr lang="en-US" sz="2000" dirty="0">
                <a:ea typeface="Calibri" panose="020F0502020204030204" pitchFamily="34" charset="0"/>
                <a:cs typeface="Times New Roman" panose="02020603050405020304" pitchFamily="18" charset="0"/>
              </a:rPr>
              <a:t>3) Mechanics: support disc</a:t>
            </a:r>
          </a:p>
          <a:p>
            <a:pPr>
              <a:lnSpc>
                <a:spcPct val="115000"/>
              </a:lnSpc>
              <a:spcAft>
                <a:spcPts val="1800"/>
              </a:spcAft>
            </a:pPr>
            <a:r>
              <a:rPr lang="en-US" sz="2000" dirty="0">
                <a:ea typeface="Calibri" panose="020F0502020204030204" pitchFamily="34" charset="0"/>
                <a:cs typeface="Times New Roman" panose="02020603050405020304" pitchFamily="18" charset="0"/>
              </a:rPr>
              <a:t>4) Support structure for the </a:t>
            </a:r>
            <a:r>
              <a:rPr lang="en-US" sz="2000" dirty="0" err="1">
                <a:ea typeface="Calibri" panose="020F0502020204030204" pitchFamily="34" charset="0"/>
                <a:cs typeface="Times New Roman" panose="02020603050405020304" pitchFamily="18" charset="0"/>
              </a:rPr>
              <a:t>ToF</a:t>
            </a:r>
            <a:endParaRPr lang="en-US" sz="2000" dirty="0">
              <a:ea typeface="Calibri" panose="020F0502020204030204" pitchFamily="34" charset="0"/>
              <a:cs typeface="Times New Roman" panose="02020603050405020304" pitchFamily="18" charset="0"/>
            </a:endParaRPr>
          </a:p>
          <a:p>
            <a:pPr>
              <a:lnSpc>
                <a:spcPct val="115000"/>
              </a:lnSpc>
              <a:spcAft>
                <a:spcPts val="1800"/>
              </a:spcAft>
            </a:pPr>
            <a:r>
              <a:rPr lang="en-US" sz="2000" dirty="0">
                <a:ea typeface="Calibri" panose="020F0502020204030204" pitchFamily="34" charset="0"/>
                <a:cs typeface="Times New Roman" panose="02020603050405020304" pitchFamily="18" charset="0"/>
              </a:rPr>
              <a:t>and DSSD</a:t>
            </a:r>
          </a:p>
          <a:p>
            <a:pPr>
              <a:lnSpc>
                <a:spcPct val="115000"/>
              </a:lnSpc>
              <a:spcAft>
                <a:spcPts val="1800"/>
              </a:spcAft>
            </a:pPr>
            <a:r>
              <a:rPr lang="en-US" sz="2000" dirty="0">
                <a:ea typeface="Calibri" panose="020F0502020204030204" pitchFamily="34" charset="0"/>
                <a:cs typeface="Times New Roman" panose="02020603050405020304" pitchFamily="18" charset="0"/>
              </a:rPr>
              <a:t>5) Feedthrough for Target stick</a:t>
            </a:r>
          </a:p>
        </p:txBody>
      </p:sp>
      <p:pic>
        <p:nvPicPr>
          <p:cNvPr id="7" name="Рисунок 6"/>
          <p:cNvPicPr>
            <a:picLocks noChangeAspect="1"/>
          </p:cNvPicPr>
          <p:nvPr/>
        </p:nvPicPr>
        <p:blipFill>
          <a:blip r:embed="rId2" cstate="print"/>
          <a:stretch>
            <a:fillRect/>
          </a:stretch>
        </p:blipFill>
        <p:spPr>
          <a:xfrm>
            <a:off x="838200" y="-13200"/>
            <a:ext cx="7414184" cy="1024220"/>
          </a:xfrm>
          <a:prstGeom prst="rect">
            <a:avLst/>
          </a:prstGeom>
        </p:spPr>
      </p:pic>
      <p:sp>
        <p:nvSpPr>
          <p:cNvPr id="8" name="Стрелка вправо 7"/>
          <p:cNvSpPr/>
          <p:nvPr/>
        </p:nvSpPr>
        <p:spPr>
          <a:xfrm>
            <a:off x="4054830" y="2154420"/>
            <a:ext cx="10668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Стрелка вправо 9"/>
          <p:cNvSpPr/>
          <p:nvPr/>
        </p:nvSpPr>
        <p:spPr>
          <a:xfrm>
            <a:off x="4876800" y="4419600"/>
            <a:ext cx="10668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Правая фигурная скобка 10"/>
          <p:cNvSpPr/>
          <p:nvPr/>
        </p:nvSpPr>
        <p:spPr>
          <a:xfrm>
            <a:off x="3962400" y="3657600"/>
            <a:ext cx="698810" cy="1981200"/>
          </a:xfrm>
          <a:prstGeom prst="rightBrace">
            <a:avLst>
              <a:gd name="adj1" fmla="val 29734"/>
              <a:gd name="adj2" fmla="val 49250"/>
            </a:avLst>
          </a:prstGeom>
          <a:noFill/>
          <a:ln w="95250">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path path="rect">
                <a:fillToRect l="50000" t="50000" r="50000" b="50000"/>
              </a:path>
              <a:tileRect/>
            </a:gra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pic>
        <p:nvPicPr>
          <p:cNvPr id="12" name="Рисунок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9800" y="3405639"/>
            <a:ext cx="2919296" cy="2410773"/>
          </a:xfrm>
          <a:prstGeom prst="rect">
            <a:avLst/>
          </a:prstGeom>
          <a:ln w="19050">
            <a:solidFill>
              <a:schemeClr val="accent6">
                <a:lumMod val="60000"/>
                <a:lumOff val="40000"/>
              </a:schemeClr>
            </a:solidFill>
          </a:ln>
          <a:effectLst>
            <a:outerShdw blurRad="292100" dist="139700" dir="2700000" algn="tl" rotWithShape="0">
              <a:srgbClr val="333333">
                <a:alpha val="65000"/>
              </a:srgbClr>
            </a:outerShdw>
          </a:effectLst>
        </p:spPr>
      </p:pic>
      <p:sp>
        <p:nvSpPr>
          <p:cNvPr id="13" name="TextBox 12"/>
          <p:cNvSpPr txBox="1"/>
          <p:nvPr/>
        </p:nvSpPr>
        <p:spPr>
          <a:xfrm>
            <a:off x="4712552" y="6073914"/>
            <a:ext cx="3288448" cy="707886"/>
          </a:xfrm>
          <a:prstGeom prst="rect">
            <a:avLst/>
          </a:prstGeom>
          <a:noFill/>
        </p:spPr>
        <p:txBody>
          <a:bodyPr wrap="square" rtlCol="0">
            <a:spAutoFit/>
          </a:bodyPr>
          <a:lstStyle/>
          <a:p>
            <a:r>
              <a:rPr lang="en-US" sz="4000" b="1" dirty="0">
                <a:solidFill>
                  <a:srgbClr val="A50021"/>
                </a:solidFill>
                <a:effectLst>
                  <a:outerShdw blurRad="38100" dist="38100" dir="2700000" algn="tl">
                    <a:srgbClr val="000000">
                      <a:alpha val="43137"/>
                    </a:srgbClr>
                  </a:outerShdw>
                </a:effectLst>
              </a:rPr>
              <a:t>100% Ready</a:t>
            </a:r>
          </a:p>
        </p:txBody>
      </p:sp>
      <p:sp>
        <p:nvSpPr>
          <p:cNvPr id="14" name="TextBox 13"/>
          <p:cNvSpPr txBox="1"/>
          <p:nvPr/>
        </p:nvSpPr>
        <p:spPr>
          <a:xfrm>
            <a:off x="5440982" y="1936744"/>
            <a:ext cx="2636218" cy="892552"/>
          </a:xfrm>
          <a:prstGeom prst="rect">
            <a:avLst/>
          </a:prstGeom>
          <a:noFill/>
        </p:spPr>
        <p:txBody>
          <a:bodyPr wrap="square" rtlCol="0">
            <a:spAutoFit/>
          </a:bodyPr>
          <a:lstStyle/>
          <a:p>
            <a:r>
              <a:rPr lang="en-US" sz="2800" b="1" dirty="0">
                <a:solidFill>
                  <a:srgbClr val="A50021"/>
                </a:solidFill>
                <a:effectLst>
                  <a:outerShdw blurRad="38100" dist="38100" dir="2700000" algn="tl">
                    <a:srgbClr val="000000">
                      <a:alpha val="43137"/>
                    </a:srgbClr>
                  </a:outerShdw>
                </a:effectLst>
              </a:rPr>
              <a:t>Tested at GSI</a:t>
            </a:r>
          </a:p>
          <a:p>
            <a:r>
              <a:rPr lang="en-US" sz="2400" b="1" dirty="0">
                <a:solidFill>
                  <a:srgbClr val="A50021"/>
                </a:solidFill>
                <a:effectLst>
                  <a:outerShdw blurRad="38100" dist="38100" dir="2700000" algn="tl">
                    <a:srgbClr val="000000">
                      <a:alpha val="43137"/>
                    </a:srgbClr>
                  </a:outerShdw>
                </a:effectLst>
              </a:rPr>
              <a:t>August 2018</a:t>
            </a:r>
          </a:p>
        </p:txBody>
      </p:sp>
      <p:sp>
        <p:nvSpPr>
          <p:cNvPr id="15" name="Правая фигурная скобка 10">
            <a:extLst>
              <a:ext uri="{FF2B5EF4-FFF2-40B4-BE49-F238E27FC236}">
                <a16:creationId xmlns:a16="http://schemas.microsoft.com/office/drawing/2014/main" id="{BB762238-4DFF-400F-BB99-187A185B0D31}"/>
              </a:ext>
            </a:extLst>
          </p:cNvPr>
          <p:cNvSpPr/>
          <p:nvPr/>
        </p:nvSpPr>
        <p:spPr>
          <a:xfrm>
            <a:off x="3225707" y="1990276"/>
            <a:ext cx="470210" cy="752924"/>
          </a:xfrm>
          <a:prstGeom prst="rightBrace">
            <a:avLst>
              <a:gd name="adj1" fmla="val 29734"/>
              <a:gd name="adj2" fmla="val 49250"/>
            </a:avLst>
          </a:prstGeom>
          <a:noFill/>
          <a:ln w="95250">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path path="rect">
                <a:fillToRect l="50000" t="50000" r="50000" b="50000"/>
              </a:path>
              <a:tileRect/>
            </a:gra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16" name="TextBox 3">
            <a:extLst>
              <a:ext uri="{FF2B5EF4-FFF2-40B4-BE49-F238E27FC236}">
                <a16:creationId xmlns:a16="http://schemas.microsoft.com/office/drawing/2014/main" id="{7FDAC680-D347-4EF7-BD3C-0C7B229DDAED}"/>
              </a:ext>
            </a:extLst>
          </p:cNvPr>
          <p:cNvSpPr txBox="1"/>
          <p:nvPr/>
        </p:nvSpPr>
        <p:spPr>
          <a:xfrm>
            <a:off x="2362200" y="1106269"/>
            <a:ext cx="4191000" cy="646331"/>
          </a:xfrm>
          <a:prstGeom prst="rect">
            <a:avLst/>
          </a:prstGeom>
          <a:noFill/>
        </p:spPr>
        <p:txBody>
          <a:bodyPr wrap="square" rtlCol="0">
            <a:spAutoFit/>
          </a:bodyPr>
          <a:lstStyle/>
          <a:p>
            <a:pPr algn="ctr"/>
            <a:r>
              <a:rPr lang="en-US" sz="3600" b="1" dirty="0">
                <a:solidFill>
                  <a:srgbClr val="FF0000"/>
                </a:solidFill>
                <a:latin typeface="Times New Roman" pitchFamily="18" charset="0"/>
                <a:cs typeface="Times New Roman" pitchFamily="18" charset="0"/>
              </a:rPr>
              <a:t>New components </a:t>
            </a:r>
            <a:endParaRPr lang="ru-RU" sz="36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4113627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93738" y="228600"/>
            <a:ext cx="7772400" cy="762000"/>
          </a:xfrm>
          <a:prstGeom prst="rect">
            <a:avLst/>
          </a:prstGeom>
          <a:gradFill rotWithShape="0">
            <a:gsLst>
              <a:gs pos="0">
                <a:srgbClr val="CCFF99"/>
              </a:gs>
              <a:gs pos="100000">
                <a:srgbClr val="FFCC66"/>
              </a:gs>
            </a:gsLst>
            <a:lin ang="0" scaled="1"/>
          </a:gradFill>
          <a:ln w="28575">
            <a:solidFill>
              <a:srgbClr val="003399"/>
            </a:solidFill>
            <a:miter lim="800000"/>
            <a:headEnd/>
            <a:tailEnd/>
          </a:ln>
          <a:effectLst/>
          <a:extLst>
            <a:ext uri="{AF507438-7753-43E0-B8FC-AC1667EBCBE1}">
              <a14:hiddenEffects xmlns:a14="http://schemas.microsoft.com/office/drawing/2010/main">
                <a:effectLst>
                  <a:outerShdw dist="17961" dir="13500000" algn="ctr" rotWithShape="0">
                    <a:srgbClr val="003399">
                      <a:gamma/>
                      <a:shade val="60000"/>
                      <a:invGamma/>
                    </a:srgbClr>
                  </a:outerShdw>
                </a:effectLst>
              </a14:hiddenEffects>
            </a:ext>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66CC"/>
                </a:solidFill>
                <a:effectLst>
                  <a:outerShdw blurRad="38100" dist="38100" dir="2700000" algn="tl">
                    <a:srgbClr val="000000"/>
                  </a:outerShdw>
                </a:effectLst>
                <a:uLnTx/>
                <a:uFillTx/>
                <a:latin typeface="Times New Roman" pitchFamily="18" charset="0"/>
                <a:ea typeface="ＭＳ Ｐゴシック" pitchFamily="34" charset="-128"/>
                <a:cs typeface="Times New Roman" pitchFamily="18" charset="0"/>
              </a:rPr>
              <a:t>Rate Estimate</a:t>
            </a:r>
            <a:endParaRPr kumimoji="0" lang="it-IT" sz="4400" b="1" i="0" u="none" strike="noStrike" kern="1200" cap="none" spc="0" normalizeH="0" baseline="0" noProof="0" dirty="0">
              <a:ln>
                <a:noFill/>
              </a:ln>
              <a:solidFill>
                <a:srgbClr val="0066CC"/>
              </a:solidFill>
              <a:effectLst>
                <a:outerShdw blurRad="38100" dist="38100" dir="2700000" algn="tl">
                  <a:srgbClr val="000000"/>
                </a:outerShdw>
              </a:effectLst>
              <a:uLnTx/>
              <a:uFillTx/>
              <a:latin typeface="Times New Roman" pitchFamily="18" charset="0"/>
              <a:ea typeface="ＭＳ Ｐゴシック" pitchFamily="34" charset="-128"/>
              <a:cs typeface="Times New Roman" pitchFamily="18" charset="0"/>
            </a:endParaRPr>
          </a:p>
        </p:txBody>
      </p:sp>
      <p:sp>
        <p:nvSpPr>
          <p:cNvPr id="3" name="Text Box 5"/>
          <p:cNvSpPr txBox="1">
            <a:spLocks noChangeArrowheads="1"/>
          </p:cNvSpPr>
          <p:nvPr/>
        </p:nvSpPr>
        <p:spPr bwMode="auto">
          <a:xfrm>
            <a:off x="568926" y="1170330"/>
            <a:ext cx="4002058" cy="523220"/>
          </a:xfrm>
          <a:prstGeom prst="rect">
            <a:avLst/>
          </a:prstGeom>
          <a:noFill/>
          <a:ln w="9525">
            <a:solidFill>
              <a:schemeClr val="accent1"/>
            </a:solidFill>
            <a:miter lim="800000"/>
            <a:headEnd/>
            <a:tailEnd/>
          </a:ln>
          <a:effectLst>
            <a:prstShdw prst="shdw17" dist="17961" dir="2700000">
              <a:schemeClr val="accent1">
                <a:gamma/>
                <a:shade val="60000"/>
                <a:invGamma/>
              </a:schemeClr>
            </a:prstShdw>
          </a:effectLst>
        </p:spPr>
        <p:txBody>
          <a:bodyPr wrap="square">
            <a:spAutoFit/>
          </a:bodyPr>
          <a:lstStyle>
            <a:lvl1pPr marL="6350" indent="6350">
              <a:defRPr sz="2400">
                <a:solidFill>
                  <a:schemeClr val="tx1"/>
                </a:solidFill>
                <a:latin typeface="Times New Roman" pitchFamily="18" charset="0"/>
              </a:defRPr>
            </a:lvl1pPr>
            <a:lvl2pPr marL="1035050" indent="-457200">
              <a:defRPr sz="2400">
                <a:solidFill>
                  <a:schemeClr val="tx1"/>
                </a:solidFill>
                <a:latin typeface="Times New Roman" pitchFamily="18" charset="0"/>
              </a:defRPr>
            </a:lvl2pPr>
            <a:lvl3pPr marL="1606550" indent="-457200">
              <a:defRPr sz="2400">
                <a:solidFill>
                  <a:schemeClr val="tx1"/>
                </a:solidFill>
                <a:latin typeface="Times New Roman" pitchFamily="18" charset="0"/>
              </a:defRPr>
            </a:lvl3pPr>
            <a:lvl4pPr marL="2178050" indent="-457200">
              <a:defRPr sz="2400">
                <a:solidFill>
                  <a:schemeClr val="tx1"/>
                </a:solidFill>
                <a:latin typeface="Times New Roman" pitchFamily="18" charset="0"/>
              </a:defRPr>
            </a:lvl4pPr>
            <a:lvl5pPr marL="2749550" indent="-457200">
              <a:defRPr sz="2400">
                <a:solidFill>
                  <a:schemeClr val="tx1"/>
                </a:solidFill>
                <a:latin typeface="Times New Roman" pitchFamily="18" charset="0"/>
              </a:defRPr>
            </a:lvl5pPr>
            <a:lvl6pPr marL="3206750" indent="-457200" fontAlgn="base">
              <a:spcBef>
                <a:spcPct val="0"/>
              </a:spcBef>
              <a:spcAft>
                <a:spcPct val="0"/>
              </a:spcAft>
              <a:defRPr sz="2400">
                <a:solidFill>
                  <a:schemeClr val="tx1"/>
                </a:solidFill>
                <a:latin typeface="Times New Roman" pitchFamily="18" charset="0"/>
              </a:defRPr>
            </a:lvl6pPr>
            <a:lvl7pPr marL="3663950" indent="-457200" fontAlgn="base">
              <a:spcBef>
                <a:spcPct val="0"/>
              </a:spcBef>
              <a:spcAft>
                <a:spcPct val="0"/>
              </a:spcAft>
              <a:defRPr sz="2400">
                <a:solidFill>
                  <a:schemeClr val="tx1"/>
                </a:solidFill>
                <a:latin typeface="Times New Roman" pitchFamily="18" charset="0"/>
              </a:defRPr>
            </a:lvl7pPr>
            <a:lvl8pPr marL="4121150" indent="-457200" fontAlgn="base">
              <a:spcBef>
                <a:spcPct val="0"/>
              </a:spcBef>
              <a:spcAft>
                <a:spcPct val="0"/>
              </a:spcAft>
              <a:defRPr sz="2400">
                <a:solidFill>
                  <a:schemeClr val="tx1"/>
                </a:solidFill>
                <a:latin typeface="Times New Roman" pitchFamily="18" charset="0"/>
              </a:defRPr>
            </a:lvl8pPr>
            <a:lvl9pPr marL="4578350" indent="-457200" fontAlgn="base">
              <a:spcBef>
                <a:spcPct val="0"/>
              </a:spcBef>
              <a:spcAft>
                <a:spcPct val="0"/>
              </a:spcAft>
              <a:defRPr sz="2400">
                <a:solidFill>
                  <a:schemeClr val="tx1"/>
                </a:solidFill>
                <a:latin typeface="Times New Roman" pitchFamily="18" charset="0"/>
              </a:defRPr>
            </a:lvl9pPr>
          </a:lstStyle>
          <a:p>
            <a:pPr marL="6350" marR="0" lvl="0" indent="6350" algn="l" defTabSz="914400" rtl="0" eaLnBrk="1" fontAlgn="base" latinLnBrk="0" hangingPunct="1">
              <a:lnSpc>
                <a:spcPct val="100000"/>
              </a:lnSpc>
              <a:spcBef>
                <a:spcPct val="50000"/>
              </a:spcBef>
              <a:spcAft>
                <a:spcPct val="0"/>
              </a:spcAft>
              <a:buClrTx/>
              <a:buSzTx/>
              <a:buFontTx/>
              <a:buNone/>
              <a:tabLst/>
              <a:defRPr/>
            </a:pP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Cross section: 100mb</a:t>
            </a:r>
          </a:p>
        </p:txBody>
      </p:sp>
      <p:sp>
        <p:nvSpPr>
          <p:cNvPr id="4" name="Text Box 5"/>
          <p:cNvSpPr txBox="1">
            <a:spLocks noChangeArrowheads="1"/>
          </p:cNvSpPr>
          <p:nvPr/>
        </p:nvSpPr>
        <p:spPr bwMode="auto">
          <a:xfrm>
            <a:off x="568926" y="1756346"/>
            <a:ext cx="4877435" cy="523220"/>
          </a:xfrm>
          <a:prstGeom prst="rect">
            <a:avLst/>
          </a:prstGeom>
          <a:noFill/>
          <a:ln w="9525">
            <a:solidFill>
              <a:schemeClr val="accent1"/>
            </a:solidFill>
            <a:miter lim="800000"/>
            <a:headEnd/>
            <a:tailEnd/>
          </a:ln>
          <a:effectLst>
            <a:prstShdw prst="shdw17" dist="17961" dir="2700000">
              <a:schemeClr val="accent1">
                <a:gamma/>
                <a:shade val="60000"/>
                <a:invGamma/>
              </a:schemeClr>
            </a:prstShdw>
          </a:effectLst>
        </p:spPr>
        <p:txBody>
          <a:bodyPr wrap="square">
            <a:spAutoFit/>
          </a:bodyPr>
          <a:lstStyle>
            <a:lvl1pPr marL="6350" indent="6350">
              <a:defRPr sz="2400">
                <a:solidFill>
                  <a:schemeClr val="tx1"/>
                </a:solidFill>
                <a:latin typeface="Times New Roman" pitchFamily="18" charset="0"/>
              </a:defRPr>
            </a:lvl1pPr>
            <a:lvl2pPr marL="1035050" indent="-457200">
              <a:defRPr sz="2400">
                <a:solidFill>
                  <a:schemeClr val="tx1"/>
                </a:solidFill>
                <a:latin typeface="Times New Roman" pitchFamily="18" charset="0"/>
              </a:defRPr>
            </a:lvl2pPr>
            <a:lvl3pPr marL="1606550" indent="-457200">
              <a:defRPr sz="2400">
                <a:solidFill>
                  <a:schemeClr val="tx1"/>
                </a:solidFill>
                <a:latin typeface="Times New Roman" pitchFamily="18" charset="0"/>
              </a:defRPr>
            </a:lvl3pPr>
            <a:lvl4pPr marL="2178050" indent="-457200">
              <a:defRPr sz="2400">
                <a:solidFill>
                  <a:schemeClr val="tx1"/>
                </a:solidFill>
                <a:latin typeface="Times New Roman" pitchFamily="18" charset="0"/>
              </a:defRPr>
            </a:lvl4pPr>
            <a:lvl5pPr marL="2749550" indent="-457200">
              <a:defRPr sz="2400">
                <a:solidFill>
                  <a:schemeClr val="tx1"/>
                </a:solidFill>
                <a:latin typeface="Times New Roman" pitchFamily="18" charset="0"/>
              </a:defRPr>
            </a:lvl5pPr>
            <a:lvl6pPr marL="3206750" indent="-457200" fontAlgn="base">
              <a:spcBef>
                <a:spcPct val="0"/>
              </a:spcBef>
              <a:spcAft>
                <a:spcPct val="0"/>
              </a:spcAft>
              <a:defRPr sz="2400">
                <a:solidFill>
                  <a:schemeClr val="tx1"/>
                </a:solidFill>
                <a:latin typeface="Times New Roman" pitchFamily="18" charset="0"/>
              </a:defRPr>
            </a:lvl6pPr>
            <a:lvl7pPr marL="3663950" indent="-457200" fontAlgn="base">
              <a:spcBef>
                <a:spcPct val="0"/>
              </a:spcBef>
              <a:spcAft>
                <a:spcPct val="0"/>
              </a:spcAft>
              <a:defRPr sz="2400">
                <a:solidFill>
                  <a:schemeClr val="tx1"/>
                </a:solidFill>
                <a:latin typeface="Times New Roman" pitchFamily="18" charset="0"/>
              </a:defRPr>
            </a:lvl7pPr>
            <a:lvl8pPr marL="4121150" indent="-457200" fontAlgn="base">
              <a:spcBef>
                <a:spcPct val="0"/>
              </a:spcBef>
              <a:spcAft>
                <a:spcPct val="0"/>
              </a:spcAft>
              <a:defRPr sz="2400">
                <a:solidFill>
                  <a:schemeClr val="tx1"/>
                </a:solidFill>
                <a:latin typeface="Times New Roman" pitchFamily="18" charset="0"/>
              </a:defRPr>
            </a:lvl8pPr>
            <a:lvl9pPr marL="4578350" indent="-457200" fontAlgn="base">
              <a:spcBef>
                <a:spcPct val="0"/>
              </a:spcBef>
              <a:spcAft>
                <a:spcPct val="0"/>
              </a:spcAft>
              <a:defRPr sz="2400">
                <a:solidFill>
                  <a:schemeClr val="tx1"/>
                </a:solidFill>
                <a:latin typeface="Times New Roman" pitchFamily="18" charset="0"/>
              </a:defRPr>
            </a:lvl9pPr>
          </a:lstStyle>
          <a:p>
            <a:pPr marL="6350" marR="0" lvl="0" indent="6350" algn="l" defTabSz="914400" rtl="0" eaLnBrk="1" fontAlgn="base" latinLnBrk="0" hangingPunct="1">
              <a:lnSpc>
                <a:spcPct val="100000"/>
              </a:lnSpc>
              <a:spcBef>
                <a:spcPct val="50000"/>
              </a:spcBef>
              <a:spcAft>
                <a:spcPct val="0"/>
              </a:spcAft>
              <a:buClrTx/>
              <a:buSzTx/>
              <a:buFontTx/>
              <a:buNone/>
              <a:tabLst/>
              <a:defRPr/>
            </a:pP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Beam </a:t>
            </a:r>
            <a:r>
              <a:rPr kumimoji="0" lang="it-IT" sz="2800" b="0" i="0" u="none" strike="noStrike" kern="1200" cap="none" spc="0" normalizeH="0" baseline="0" noProof="0" dirty="0" err="1">
                <a:ln>
                  <a:noFill/>
                </a:ln>
                <a:solidFill>
                  <a:srgbClr val="003399"/>
                </a:solidFill>
                <a:effectLst/>
                <a:uLnTx/>
                <a:uFillTx/>
                <a:ea typeface="ＭＳ Ｐゴシック" pitchFamily="34" charset="-128"/>
                <a:cs typeface="Times New Roman" pitchFamily="18" charset="0"/>
              </a:rPr>
              <a:t>Intensity</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  10</a:t>
            </a:r>
            <a:r>
              <a:rPr lang="it-IT" sz="2800" baseline="30000" dirty="0">
                <a:solidFill>
                  <a:srgbClr val="003399"/>
                </a:solidFill>
                <a:cs typeface="Times New Roman" pitchFamily="18" charset="0"/>
              </a:rPr>
              <a:t>6</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 </a:t>
            </a:r>
            <a:r>
              <a:rPr kumimoji="0" lang="it-IT" sz="2800" b="0" i="0" u="none" strike="noStrike" kern="1200" cap="none" spc="0" normalizeH="0" baseline="0" noProof="0" dirty="0" err="1">
                <a:ln>
                  <a:noFill/>
                </a:ln>
                <a:solidFill>
                  <a:srgbClr val="003399"/>
                </a:solidFill>
                <a:effectLst/>
                <a:uLnTx/>
                <a:uFillTx/>
                <a:ea typeface="ＭＳ Ｐゴシック" pitchFamily="34" charset="-128"/>
                <a:cs typeface="Times New Roman" pitchFamily="18" charset="0"/>
              </a:rPr>
              <a:t>pps</a:t>
            </a:r>
            <a:endPar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endParaRPr>
          </a:p>
        </p:txBody>
      </p:sp>
      <p:sp>
        <p:nvSpPr>
          <p:cNvPr id="5" name="Text Box 5"/>
          <p:cNvSpPr txBox="1">
            <a:spLocks noChangeArrowheads="1"/>
          </p:cNvSpPr>
          <p:nvPr/>
        </p:nvSpPr>
        <p:spPr bwMode="auto">
          <a:xfrm>
            <a:off x="568926" y="2342362"/>
            <a:ext cx="6989710" cy="523220"/>
          </a:xfrm>
          <a:prstGeom prst="rect">
            <a:avLst/>
          </a:prstGeom>
          <a:noFill/>
          <a:ln w="9525">
            <a:solidFill>
              <a:schemeClr val="accent1"/>
            </a:solidFill>
            <a:miter lim="800000"/>
            <a:headEnd/>
            <a:tailEnd/>
          </a:ln>
          <a:effectLst>
            <a:prstShdw prst="shdw17" dist="17961" dir="2700000">
              <a:schemeClr val="accent1">
                <a:gamma/>
                <a:shade val="60000"/>
                <a:invGamma/>
              </a:schemeClr>
            </a:prstShdw>
          </a:effectLst>
        </p:spPr>
        <p:txBody>
          <a:bodyPr wrap="square">
            <a:spAutoFit/>
          </a:bodyPr>
          <a:lstStyle>
            <a:lvl1pPr marL="6350" indent="6350">
              <a:defRPr sz="2400">
                <a:solidFill>
                  <a:schemeClr val="tx1"/>
                </a:solidFill>
                <a:latin typeface="Times New Roman" pitchFamily="18" charset="0"/>
              </a:defRPr>
            </a:lvl1pPr>
            <a:lvl2pPr marL="1035050" indent="-457200">
              <a:defRPr sz="2400">
                <a:solidFill>
                  <a:schemeClr val="tx1"/>
                </a:solidFill>
                <a:latin typeface="Times New Roman" pitchFamily="18" charset="0"/>
              </a:defRPr>
            </a:lvl2pPr>
            <a:lvl3pPr marL="1606550" indent="-457200">
              <a:defRPr sz="2400">
                <a:solidFill>
                  <a:schemeClr val="tx1"/>
                </a:solidFill>
                <a:latin typeface="Times New Roman" pitchFamily="18" charset="0"/>
              </a:defRPr>
            </a:lvl3pPr>
            <a:lvl4pPr marL="2178050" indent="-457200">
              <a:defRPr sz="2400">
                <a:solidFill>
                  <a:schemeClr val="tx1"/>
                </a:solidFill>
                <a:latin typeface="Times New Roman" pitchFamily="18" charset="0"/>
              </a:defRPr>
            </a:lvl4pPr>
            <a:lvl5pPr marL="2749550" indent="-457200">
              <a:defRPr sz="2400">
                <a:solidFill>
                  <a:schemeClr val="tx1"/>
                </a:solidFill>
                <a:latin typeface="Times New Roman" pitchFamily="18" charset="0"/>
              </a:defRPr>
            </a:lvl5pPr>
            <a:lvl6pPr marL="3206750" indent="-457200" fontAlgn="base">
              <a:spcBef>
                <a:spcPct val="0"/>
              </a:spcBef>
              <a:spcAft>
                <a:spcPct val="0"/>
              </a:spcAft>
              <a:defRPr sz="2400">
                <a:solidFill>
                  <a:schemeClr val="tx1"/>
                </a:solidFill>
                <a:latin typeface="Times New Roman" pitchFamily="18" charset="0"/>
              </a:defRPr>
            </a:lvl6pPr>
            <a:lvl7pPr marL="3663950" indent="-457200" fontAlgn="base">
              <a:spcBef>
                <a:spcPct val="0"/>
              </a:spcBef>
              <a:spcAft>
                <a:spcPct val="0"/>
              </a:spcAft>
              <a:defRPr sz="2400">
                <a:solidFill>
                  <a:schemeClr val="tx1"/>
                </a:solidFill>
                <a:latin typeface="Times New Roman" pitchFamily="18" charset="0"/>
              </a:defRPr>
            </a:lvl7pPr>
            <a:lvl8pPr marL="4121150" indent="-457200" fontAlgn="base">
              <a:spcBef>
                <a:spcPct val="0"/>
              </a:spcBef>
              <a:spcAft>
                <a:spcPct val="0"/>
              </a:spcAft>
              <a:defRPr sz="2400">
                <a:solidFill>
                  <a:schemeClr val="tx1"/>
                </a:solidFill>
                <a:latin typeface="Times New Roman" pitchFamily="18" charset="0"/>
              </a:defRPr>
            </a:lvl8pPr>
            <a:lvl9pPr marL="4578350" indent="-457200" fontAlgn="base">
              <a:spcBef>
                <a:spcPct val="0"/>
              </a:spcBef>
              <a:spcAft>
                <a:spcPct val="0"/>
              </a:spcAft>
              <a:defRPr sz="2400">
                <a:solidFill>
                  <a:schemeClr val="tx1"/>
                </a:solidFill>
                <a:latin typeface="Times New Roman" pitchFamily="18" charset="0"/>
              </a:defRPr>
            </a:lvl9pPr>
          </a:lstStyle>
          <a:p>
            <a:pPr marL="6350" marR="0" lvl="0" indent="6350" algn="l" defTabSz="914400" rtl="0" eaLnBrk="1" fontAlgn="base" latinLnBrk="0" hangingPunct="1">
              <a:lnSpc>
                <a:spcPct val="100000"/>
              </a:lnSpc>
              <a:spcBef>
                <a:spcPct val="50000"/>
              </a:spcBef>
              <a:spcAft>
                <a:spcPct val="0"/>
              </a:spcAft>
              <a:buClrTx/>
              <a:buSzTx/>
              <a:buFontTx/>
              <a:buNone/>
              <a:tabLst/>
              <a:defRPr/>
            </a:pP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Target </a:t>
            </a:r>
            <a:r>
              <a:rPr kumimoji="0" lang="it-IT" sz="2800" b="0" i="0" u="none" strike="noStrike" kern="1200" cap="none" spc="0" normalizeH="0" baseline="0" noProof="0" dirty="0" err="1">
                <a:ln>
                  <a:noFill/>
                </a:ln>
                <a:solidFill>
                  <a:srgbClr val="003399"/>
                </a:solidFill>
                <a:effectLst/>
                <a:uLnTx/>
                <a:uFillTx/>
                <a:ea typeface="ＭＳ Ｐゴシック" pitchFamily="34" charset="-128"/>
                <a:cs typeface="Times New Roman" pitchFamily="18" charset="0"/>
              </a:rPr>
              <a:t>Thickness</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  </a:t>
            </a:r>
            <a:r>
              <a:rPr lang="it-IT" sz="2800" dirty="0">
                <a:solidFill>
                  <a:srgbClr val="003399"/>
                </a:solidFill>
                <a:cs typeface="Times New Roman" pitchFamily="18" charset="0"/>
              </a:rPr>
              <a:t>2</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x10</a:t>
            </a:r>
            <a:r>
              <a:rPr kumimoji="0" lang="it-IT" sz="2800" b="0" i="0" u="none" strike="noStrike" kern="1200" cap="none" spc="0" normalizeH="0" baseline="30000" noProof="0" dirty="0">
                <a:ln>
                  <a:noFill/>
                </a:ln>
                <a:solidFill>
                  <a:srgbClr val="003399"/>
                </a:solidFill>
                <a:effectLst/>
                <a:uLnTx/>
                <a:uFillTx/>
                <a:ea typeface="ＭＳ Ｐゴシック" pitchFamily="34" charset="-128"/>
                <a:cs typeface="Times New Roman" pitchFamily="18" charset="0"/>
              </a:rPr>
              <a:t>18</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 </a:t>
            </a:r>
            <a:r>
              <a:rPr kumimoji="0" lang="it-IT" sz="2800" b="0" i="0" u="none" strike="noStrike" kern="1200" cap="none" spc="0" normalizeH="0" baseline="0" noProof="0" dirty="0" err="1">
                <a:ln>
                  <a:noFill/>
                </a:ln>
                <a:solidFill>
                  <a:srgbClr val="003399"/>
                </a:solidFill>
                <a:effectLst/>
                <a:uLnTx/>
                <a:uFillTx/>
                <a:ea typeface="ＭＳ Ｐゴシック" pitchFamily="34" charset="-128"/>
                <a:cs typeface="Times New Roman" pitchFamily="18" charset="0"/>
              </a:rPr>
              <a:t>atom</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/cm</a:t>
            </a:r>
            <a:r>
              <a:rPr kumimoji="0" lang="it-IT" sz="2800" b="0" i="0" u="none" strike="noStrike" kern="1200" cap="none" spc="0" normalizeH="0" baseline="30000" noProof="0" dirty="0">
                <a:ln>
                  <a:noFill/>
                </a:ln>
                <a:solidFill>
                  <a:srgbClr val="003399"/>
                </a:solidFill>
                <a:effectLst/>
                <a:uLnTx/>
                <a:uFillTx/>
                <a:ea typeface="ＭＳ Ｐゴシック" pitchFamily="34" charset="-128"/>
                <a:cs typeface="Times New Roman" pitchFamily="18" charset="0"/>
              </a:rPr>
              <a:t>2</a:t>
            </a:r>
          </a:p>
        </p:txBody>
      </p:sp>
      <p:sp>
        <p:nvSpPr>
          <p:cNvPr id="7" name="Text Box 5"/>
          <p:cNvSpPr txBox="1">
            <a:spLocks noChangeArrowheads="1"/>
          </p:cNvSpPr>
          <p:nvPr/>
        </p:nvSpPr>
        <p:spPr bwMode="auto">
          <a:xfrm>
            <a:off x="568926" y="3514394"/>
            <a:ext cx="8304433" cy="523220"/>
          </a:xfrm>
          <a:prstGeom prst="rect">
            <a:avLst/>
          </a:prstGeom>
          <a:noFill/>
          <a:ln w="9525">
            <a:solidFill>
              <a:schemeClr val="accent1"/>
            </a:solidFill>
            <a:miter lim="800000"/>
            <a:headEnd/>
            <a:tailEnd/>
          </a:ln>
          <a:effectLst>
            <a:prstShdw prst="shdw17" dist="17961" dir="2700000">
              <a:schemeClr val="accent1">
                <a:gamma/>
                <a:shade val="60000"/>
                <a:invGamma/>
              </a:schemeClr>
            </a:prstShdw>
          </a:effectLst>
        </p:spPr>
        <p:txBody>
          <a:bodyPr wrap="square">
            <a:spAutoFit/>
          </a:bodyPr>
          <a:lstStyle>
            <a:lvl1pPr marL="6350" indent="6350">
              <a:defRPr sz="2400">
                <a:solidFill>
                  <a:schemeClr val="tx1"/>
                </a:solidFill>
                <a:latin typeface="Times New Roman" pitchFamily="18" charset="0"/>
              </a:defRPr>
            </a:lvl1pPr>
            <a:lvl2pPr marL="1035050" indent="-457200">
              <a:defRPr sz="2400">
                <a:solidFill>
                  <a:schemeClr val="tx1"/>
                </a:solidFill>
                <a:latin typeface="Times New Roman" pitchFamily="18" charset="0"/>
              </a:defRPr>
            </a:lvl2pPr>
            <a:lvl3pPr marL="1606550" indent="-457200">
              <a:defRPr sz="2400">
                <a:solidFill>
                  <a:schemeClr val="tx1"/>
                </a:solidFill>
                <a:latin typeface="Times New Roman" pitchFamily="18" charset="0"/>
              </a:defRPr>
            </a:lvl3pPr>
            <a:lvl4pPr marL="2178050" indent="-457200">
              <a:defRPr sz="2400">
                <a:solidFill>
                  <a:schemeClr val="tx1"/>
                </a:solidFill>
                <a:latin typeface="Times New Roman" pitchFamily="18" charset="0"/>
              </a:defRPr>
            </a:lvl4pPr>
            <a:lvl5pPr marL="2749550" indent="-457200">
              <a:defRPr sz="2400">
                <a:solidFill>
                  <a:schemeClr val="tx1"/>
                </a:solidFill>
                <a:latin typeface="Times New Roman" pitchFamily="18" charset="0"/>
              </a:defRPr>
            </a:lvl5pPr>
            <a:lvl6pPr marL="3206750" indent="-457200" fontAlgn="base">
              <a:spcBef>
                <a:spcPct val="0"/>
              </a:spcBef>
              <a:spcAft>
                <a:spcPct val="0"/>
              </a:spcAft>
              <a:defRPr sz="2400">
                <a:solidFill>
                  <a:schemeClr val="tx1"/>
                </a:solidFill>
                <a:latin typeface="Times New Roman" pitchFamily="18" charset="0"/>
              </a:defRPr>
            </a:lvl6pPr>
            <a:lvl7pPr marL="3663950" indent="-457200" fontAlgn="base">
              <a:spcBef>
                <a:spcPct val="0"/>
              </a:spcBef>
              <a:spcAft>
                <a:spcPct val="0"/>
              </a:spcAft>
              <a:defRPr sz="2400">
                <a:solidFill>
                  <a:schemeClr val="tx1"/>
                </a:solidFill>
                <a:latin typeface="Times New Roman" pitchFamily="18" charset="0"/>
              </a:defRPr>
            </a:lvl7pPr>
            <a:lvl8pPr marL="4121150" indent="-457200" fontAlgn="base">
              <a:spcBef>
                <a:spcPct val="0"/>
              </a:spcBef>
              <a:spcAft>
                <a:spcPct val="0"/>
              </a:spcAft>
              <a:defRPr sz="2400">
                <a:solidFill>
                  <a:schemeClr val="tx1"/>
                </a:solidFill>
                <a:latin typeface="Times New Roman" pitchFamily="18" charset="0"/>
              </a:defRPr>
            </a:lvl8pPr>
            <a:lvl9pPr marL="4578350" indent="-457200" fontAlgn="base">
              <a:spcBef>
                <a:spcPct val="0"/>
              </a:spcBef>
              <a:spcAft>
                <a:spcPct val="0"/>
              </a:spcAft>
              <a:defRPr sz="2400">
                <a:solidFill>
                  <a:schemeClr val="tx1"/>
                </a:solidFill>
                <a:latin typeface="Times New Roman" pitchFamily="18" charset="0"/>
              </a:defRPr>
            </a:lvl9pPr>
          </a:lstStyle>
          <a:p>
            <a:pPr marL="6350" marR="0" lvl="0" indent="6350" algn="l" defTabSz="914400" rtl="0" eaLnBrk="1" fontAlgn="base" latinLnBrk="0" hangingPunct="1">
              <a:lnSpc>
                <a:spcPct val="100000"/>
              </a:lnSpc>
              <a:spcBef>
                <a:spcPct val="50000"/>
              </a:spcBef>
              <a:spcAft>
                <a:spcPct val="0"/>
              </a:spcAft>
              <a:buClrTx/>
              <a:buSzTx/>
              <a:buFontTx/>
              <a:buNone/>
              <a:tabLst/>
              <a:defRPr/>
            </a:pP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Efficiency </a:t>
            </a:r>
            <a:r>
              <a:rPr lang="it-IT" sz="2800" dirty="0">
                <a:solidFill>
                  <a:srgbClr val="003399"/>
                </a:solidFill>
                <a:ea typeface="ＭＳ Ｐゴシック" pitchFamily="34" charset="-128"/>
                <a:cs typeface="Times New Roman" pitchFamily="18" charset="0"/>
              </a:rPr>
              <a:t>~</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 0.1 (CORSET)  </a:t>
            </a:r>
            <a:endParaRPr kumimoji="0" lang="it-IT" sz="2800" b="0" i="0" u="none" strike="noStrike" kern="1200" cap="none" spc="0" normalizeH="0" baseline="30000" noProof="0" dirty="0">
              <a:ln>
                <a:noFill/>
              </a:ln>
              <a:solidFill>
                <a:srgbClr val="003399"/>
              </a:solidFill>
              <a:effectLst/>
              <a:uLnTx/>
              <a:uFillTx/>
              <a:ea typeface="ＭＳ Ｐゴシック" pitchFamily="34" charset="-128"/>
              <a:cs typeface="Times New Roman" pitchFamily="18" charset="0"/>
            </a:endParaRPr>
          </a:p>
        </p:txBody>
      </p:sp>
      <p:sp>
        <p:nvSpPr>
          <p:cNvPr id="8" name="Text Box 5"/>
          <p:cNvSpPr txBox="1">
            <a:spLocks noChangeArrowheads="1"/>
          </p:cNvSpPr>
          <p:nvPr/>
        </p:nvSpPr>
        <p:spPr bwMode="auto">
          <a:xfrm>
            <a:off x="568926" y="4100410"/>
            <a:ext cx="8304433" cy="523220"/>
          </a:xfrm>
          <a:prstGeom prst="rect">
            <a:avLst/>
          </a:prstGeom>
          <a:noFill/>
          <a:ln w="9525">
            <a:solidFill>
              <a:schemeClr val="accent1"/>
            </a:solidFill>
            <a:miter lim="800000"/>
            <a:headEnd/>
            <a:tailEnd/>
          </a:ln>
          <a:effectLst>
            <a:prstShdw prst="shdw17" dist="17961" dir="2700000">
              <a:schemeClr val="accent1">
                <a:gamma/>
                <a:shade val="60000"/>
                <a:invGamma/>
              </a:schemeClr>
            </a:prstShdw>
          </a:effectLst>
        </p:spPr>
        <p:txBody>
          <a:bodyPr wrap="square">
            <a:spAutoFit/>
          </a:bodyPr>
          <a:lstStyle>
            <a:lvl1pPr marL="6350" indent="6350">
              <a:defRPr sz="2400">
                <a:solidFill>
                  <a:schemeClr val="tx1"/>
                </a:solidFill>
                <a:latin typeface="Times New Roman" pitchFamily="18" charset="0"/>
              </a:defRPr>
            </a:lvl1pPr>
            <a:lvl2pPr marL="1035050" indent="-457200">
              <a:defRPr sz="2400">
                <a:solidFill>
                  <a:schemeClr val="tx1"/>
                </a:solidFill>
                <a:latin typeface="Times New Roman" pitchFamily="18" charset="0"/>
              </a:defRPr>
            </a:lvl2pPr>
            <a:lvl3pPr marL="1606550" indent="-457200">
              <a:defRPr sz="2400">
                <a:solidFill>
                  <a:schemeClr val="tx1"/>
                </a:solidFill>
                <a:latin typeface="Times New Roman" pitchFamily="18" charset="0"/>
              </a:defRPr>
            </a:lvl3pPr>
            <a:lvl4pPr marL="2178050" indent="-457200">
              <a:defRPr sz="2400">
                <a:solidFill>
                  <a:schemeClr val="tx1"/>
                </a:solidFill>
                <a:latin typeface="Times New Roman" pitchFamily="18" charset="0"/>
              </a:defRPr>
            </a:lvl4pPr>
            <a:lvl5pPr marL="2749550" indent="-457200">
              <a:defRPr sz="2400">
                <a:solidFill>
                  <a:schemeClr val="tx1"/>
                </a:solidFill>
                <a:latin typeface="Times New Roman" pitchFamily="18" charset="0"/>
              </a:defRPr>
            </a:lvl5pPr>
            <a:lvl6pPr marL="3206750" indent="-457200" fontAlgn="base">
              <a:spcBef>
                <a:spcPct val="0"/>
              </a:spcBef>
              <a:spcAft>
                <a:spcPct val="0"/>
              </a:spcAft>
              <a:defRPr sz="2400">
                <a:solidFill>
                  <a:schemeClr val="tx1"/>
                </a:solidFill>
                <a:latin typeface="Times New Roman" pitchFamily="18" charset="0"/>
              </a:defRPr>
            </a:lvl6pPr>
            <a:lvl7pPr marL="3663950" indent="-457200" fontAlgn="base">
              <a:spcBef>
                <a:spcPct val="0"/>
              </a:spcBef>
              <a:spcAft>
                <a:spcPct val="0"/>
              </a:spcAft>
              <a:defRPr sz="2400">
                <a:solidFill>
                  <a:schemeClr val="tx1"/>
                </a:solidFill>
                <a:latin typeface="Times New Roman" pitchFamily="18" charset="0"/>
              </a:defRPr>
            </a:lvl7pPr>
            <a:lvl8pPr marL="4121150" indent="-457200" fontAlgn="base">
              <a:spcBef>
                <a:spcPct val="0"/>
              </a:spcBef>
              <a:spcAft>
                <a:spcPct val="0"/>
              </a:spcAft>
              <a:defRPr sz="2400">
                <a:solidFill>
                  <a:schemeClr val="tx1"/>
                </a:solidFill>
                <a:latin typeface="Times New Roman" pitchFamily="18" charset="0"/>
              </a:defRPr>
            </a:lvl8pPr>
            <a:lvl9pPr marL="4578350" indent="-457200" fontAlgn="base">
              <a:spcBef>
                <a:spcPct val="0"/>
              </a:spcBef>
              <a:spcAft>
                <a:spcPct val="0"/>
              </a:spcAft>
              <a:defRPr sz="2400">
                <a:solidFill>
                  <a:schemeClr val="tx1"/>
                </a:solidFill>
                <a:latin typeface="Times New Roman" pitchFamily="18" charset="0"/>
              </a:defRPr>
            </a:lvl9pPr>
          </a:lstStyle>
          <a:p>
            <a:pPr marL="6350" marR="0" lvl="0" indent="6350" algn="l" defTabSz="914400" rtl="0" eaLnBrk="1" fontAlgn="base" latinLnBrk="0" hangingPunct="1">
              <a:lnSpc>
                <a:spcPct val="100000"/>
              </a:lnSpc>
              <a:spcBef>
                <a:spcPct val="50000"/>
              </a:spcBef>
              <a:spcAft>
                <a:spcPct val="0"/>
              </a:spcAft>
              <a:buClrTx/>
              <a:buSzTx/>
              <a:buFontTx/>
              <a:buNone/>
              <a:tabLst/>
              <a:defRPr/>
            </a:pP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a:t>
            </a:r>
            <a:r>
              <a:rPr kumimoji="0" lang="it-IT" sz="2800" b="0" i="0" u="none" strike="noStrike" kern="1200" cap="none" spc="0" normalizeH="0" baseline="0" noProof="0" dirty="0" err="1">
                <a:ln>
                  <a:noFill/>
                </a:ln>
                <a:solidFill>
                  <a:srgbClr val="003399"/>
                </a:solidFill>
                <a:effectLst/>
                <a:uLnTx/>
                <a:uFillTx/>
                <a:ea typeface="ＭＳ Ｐゴシック" pitchFamily="34" charset="-128"/>
                <a:cs typeface="Times New Roman" pitchFamily="18" charset="0"/>
              </a:rPr>
              <a:t>Events</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/s :0,2 </a:t>
            </a:r>
            <a:r>
              <a:rPr kumimoji="0" lang="it-IT" sz="2800" b="0" i="0" u="none" strike="noStrike" kern="1200" cap="none" spc="0" normalizeH="0" baseline="0" noProof="0" dirty="0" err="1">
                <a:ln>
                  <a:noFill/>
                </a:ln>
                <a:solidFill>
                  <a:srgbClr val="003399"/>
                </a:solidFill>
                <a:effectLst/>
                <a:uLnTx/>
                <a:uFillTx/>
                <a:ea typeface="ＭＳ Ｐゴシック" pitchFamily="34" charset="-128"/>
                <a:cs typeface="Times New Roman" pitchFamily="18" charset="0"/>
              </a:rPr>
              <a:t>event</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/s = </a:t>
            </a:r>
            <a:r>
              <a:rPr lang="it-IT" sz="2800" dirty="0">
                <a:solidFill>
                  <a:srgbClr val="003399"/>
                </a:solidFill>
                <a:ea typeface="ＭＳ Ｐゴシック" pitchFamily="34" charset="-128"/>
                <a:cs typeface="Times New Roman" pitchFamily="18" charset="0"/>
              </a:rPr>
              <a:t>20</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000</a:t>
            </a:r>
            <a:r>
              <a:rPr kumimoji="0" lang="it-IT" sz="2800" b="0" i="0" u="none" strike="noStrike" kern="1200" cap="none" spc="0" normalizeH="0" baseline="30000" noProof="0" dirty="0">
                <a:ln>
                  <a:noFill/>
                </a:ln>
                <a:solidFill>
                  <a:srgbClr val="003399"/>
                </a:solidFill>
                <a:effectLst/>
                <a:uLnTx/>
                <a:uFillTx/>
                <a:ea typeface="ＭＳ Ｐゴシック" pitchFamily="34" charset="-128"/>
                <a:cs typeface="Times New Roman" pitchFamily="18" charset="0"/>
              </a:rPr>
              <a:t> </a:t>
            </a:r>
            <a:r>
              <a:rPr kumimoji="0" lang="it-IT" sz="2800" b="0" i="0" u="none" strike="noStrike" kern="1200" cap="none" spc="0" normalizeH="0" baseline="0" noProof="0" dirty="0" err="1">
                <a:ln>
                  <a:noFill/>
                </a:ln>
                <a:solidFill>
                  <a:srgbClr val="003399"/>
                </a:solidFill>
                <a:effectLst/>
                <a:uLnTx/>
                <a:uFillTx/>
                <a:ea typeface="ＭＳ Ｐゴシック" pitchFamily="34" charset="-128"/>
                <a:cs typeface="Times New Roman" pitchFamily="18" charset="0"/>
              </a:rPr>
              <a:t>event</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/day </a:t>
            </a:r>
            <a:endParaRPr kumimoji="0" lang="it-IT" sz="2800" b="0" i="0" u="none" strike="noStrike" kern="1200" cap="none" spc="0" normalizeH="0" baseline="30000" noProof="0" dirty="0">
              <a:ln>
                <a:noFill/>
              </a:ln>
              <a:solidFill>
                <a:srgbClr val="003399"/>
              </a:solidFill>
              <a:effectLst/>
              <a:uLnTx/>
              <a:uFillTx/>
              <a:ea typeface="ＭＳ Ｐゴシック" pitchFamily="34" charset="-128"/>
              <a:cs typeface="Times New Roman" pitchFamily="18" charset="0"/>
            </a:endParaRPr>
          </a:p>
        </p:txBody>
      </p:sp>
      <p:sp>
        <p:nvSpPr>
          <p:cNvPr id="11" name="Text Box 5"/>
          <p:cNvSpPr txBox="1">
            <a:spLocks noChangeArrowheads="1"/>
          </p:cNvSpPr>
          <p:nvPr/>
        </p:nvSpPr>
        <p:spPr bwMode="auto">
          <a:xfrm>
            <a:off x="587005" y="4737568"/>
            <a:ext cx="8328395" cy="523220"/>
          </a:xfrm>
          <a:prstGeom prst="rect">
            <a:avLst/>
          </a:prstGeom>
          <a:noFill/>
          <a:ln w="9525">
            <a:solidFill>
              <a:schemeClr val="accent1"/>
            </a:solidFill>
            <a:miter lim="800000"/>
            <a:headEnd/>
            <a:tailEnd/>
          </a:ln>
          <a:effectLst>
            <a:prstShdw prst="shdw17" dist="17961" dir="2700000">
              <a:schemeClr val="accent1">
                <a:gamma/>
                <a:shade val="60000"/>
                <a:invGamma/>
              </a:schemeClr>
            </a:prstShdw>
          </a:effectLst>
        </p:spPr>
        <p:txBody>
          <a:bodyPr wrap="square">
            <a:spAutoFit/>
          </a:bodyPr>
          <a:lstStyle>
            <a:lvl1pPr marL="6350" indent="6350">
              <a:defRPr sz="2400">
                <a:solidFill>
                  <a:schemeClr val="tx1"/>
                </a:solidFill>
                <a:latin typeface="Times New Roman" pitchFamily="18" charset="0"/>
              </a:defRPr>
            </a:lvl1pPr>
            <a:lvl2pPr marL="1035050" indent="-457200">
              <a:defRPr sz="2400">
                <a:solidFill>
                  <a:schemeClr val="tx1"/>
                </a:solidFill>
                <a:latin typeface="Times New Roman" pitchFamily="18" charset="0"/>
              </a:defRPr>
            </a:lvl2pPr>
            <a:lvl3pPr marL="1606550" indent="-457200">
              <a:defRPr sz="2400">
                <a:solidFill>
                  <a:schemeClr val="tx1"/>
                </a:solidFill>
                <a:latin typeface="Times New Roman" pitchFamily="18" charset="0"/>
              </a:defRPr>
            </a:lvl3pPr>
            <a:lvl4pPr marL="2178050" indent="-457200">
              <a:defRPr sz="2400">
                <a:solidFill>
                  <a:schemeClr val="tx1"/>
                </a:solidFill>
                <a:latin typeface="Times New Roman" pitchFamily="18" charset="0"/>
              </a:defRPr>
            </a:lvl4pPr>
            <a:lvl5pPr marL="2749550" indent="-457200">
              <a:defRPr sz="2400">
                <a:solidFill>
                  <a:schemeClr val="tx1"/>
                </a:solidFill>
                <a:latin typeface="Times New Roman" pitchFamily="18" charset="0"/>
              </a:defRPr>
            </a:lvl5pPr>
            <a:lvl6pPr marL="3206750" indent="-457200" fontAlgn="base">
              <a:spcBef>
                <a:spcPct val="0"/>
              </a:spcBef>
              <a:spcAft>
                <a:spcPct val="0"/>
              </a:spcAft>
              <a:defRPr sz="2400">
                <a:solidFill>
                  <a:schemeClr val="tx1"/>
                </a:solidFill>
                <a:latin typeface="Times New Roman" pitchFamily="18" charset="0"/>
              </a:defRPr>
            </a:lvl6pPr>
            <a:lvl7pPr marL="3663950" indent="-457200" fontAlgn="base">
              <a:spcBef>
                <a:spcPct val="0"/>
              </a:spcBef>
              <a:spcAft>
                <a:spcPct val="0"/>
              </a:spcAft>
              <a:defRPr sz="2400">
                <a:solidFill>
                  <a:schemeClr val="tx1"/>
                </a:solidFill>
                <a:latin typeface="Times New Roman" pitchFamily="18" charset="0"/>
              </a:defRPr>
            </a:lvl7pPr>
            <a:lvl8pPr marL="4121150" indent="-457200" fontAlgn="base">
              <a:spcBef>
                <a:spcPct val="0"/>
              </a:spcBef>
              <a:spcAft>
                <a:spcPct val="0"/>
              </a:spcAft>
              <a:defRPr sz="2400">
                <a:solidFill>
                  <a:schemeClr val="tx1"/>
                </a:solidFill>
                <a:latin typeface="Times New Roman" pitchFamily="18" charset="0"/>
              </a:defRPr>
            </a:lvl8pPr>
            <a:lvl9pPr marL="4578350" indent="-457200" fontAlgn="base">
              <a:spcBef>
                <a:spcPct val="0"/>
              </a:spcBef>
              <a:spcAft>
                <a:spcPct val="0"/>
              </a:spcAft>
              <a:defRPr sz="2400">
                <a:solidFill>
                  <a:schemeClr val="tx1"/>
                </a:solidFill>
                <a:latin typeface="Times New Roman" pitchFamily="18" charset="0"/>
              </a:defRPr>
            </a:lvl9pPr>
          </a:lstStyle>
          <a:p>
            <a:pPr marL="6350" marR="0" lvl="0" indent="6350" algn="l" defTabSz="914400" rtl="0" eaLnBrk="1" fontAlgn="base" latinLnBrk="0" hangingPunct="1">
              <a:lnSpc>
                <a:spcPct val="100000"/>
              </a:lnSpc>
              <a:spcBef>
                <a:spcPct val="50000"/>
              </a:spcBef>
              <a:spcAft>
                <a:spcPct val="0"/>
              </a:spcAft>
              <a:buClrTx/>
              <a:buSzTx/>
              <a:buFontTx/>
              <a:buNone/>
              <a:tabLst/>
              <a:defRPr/>
            </a:pP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a:t>
            </a:r>
            <a:r>
              <a:rPr kumimoji="0" lang="it-IT" sz="2800" b="0" i="0" u="none" strike="noStrike" kern="1200" cap="none" spc="0" normalizeH="0" baseline="0" noProof="0" dirty="0" err="1">
                <a:ln>
                  <a:noFill/>
                </a:ln>
                <a:solidFill>
                  <a:srgbClr val="003399"/>
                </a:solidFill>
                <a:effectLst/>
                <a:uLnTx/>
                <a:uFillTx/>
                <a:ea typeface="ＭＳ Ｐゴシック" pitchFamily="34" charset="-128"/>
                <a:cs typeface="Times New Roman" pitchFamily="18" charset="0"/>
              </a:rPr>
              <a:t>Events</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 (</a:t>
            </a:r>
            <a:r>
              <a:rPr kumimoji="0" lang="it-IT" sz="2800" b="0" i="0" u="none" strike="noStrike" kern="1200" cap="none" spc="0" normalizeH="0" baseline="0" noProof="0" dirty="0" err="1">
                <a:ln>
                  <a:noFill/>
                </a:ln>
                <a:solidFill>
                  <a:srgbClr val="003399"/>
                </a:solidFill>
                <a:effectLst/>
                <a:uLnTx/>
                <a:uFillTx/>
                <a:ea typeface="ＭＳ Ｐゴシック" pitchFamily="34" charset="-128"/>
                <a:cs typeface="Times New Roman" pitchFamily="18" charset="0"/>
              </a:rPr>
              <a:t>total</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 in 4 </a:t>
            </a:r>
            <a:r>
              <a:rPr kumimoji="0" lang="it-IT" sz="2800" b="0" i="0" u="none" strike="noStrike" kern="1200" cap="none" spc="0" normalizeH="0" baseline="0" noProof="0" dirty="0" err="1">
                <a:ln>
                  <a:noFill/>
                </a:ln>
                <a:solidFill>
                  <a:srgbClr val="003399"/>
                </a:solidFill>
                <a:effectLst/>
                <a:uLnTx/>
                <a:uFillTx/>
                <a:ea typeface="ＭＳ Ｐゴシック" pitchFamily="34" charset="-128"/>
                <a:cs typeface="Times New Roman" pitchFamily="18" charset="0"/>
              </a:rPr>
              <a:t>days</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 </a:t>
            </a:r>
            <a:r>
              <a:rPr lang="it-IT" sz="2800" dirty="0">
                <a:solidFill>
                  <a:srgbClr val="003399"/>
                </a:solidFill>
                <a:ea typeface="ＭＳ Ｐゴシック" pitchFamily="34" charset="-128"/>
                <a:cs typeface="Times New Roman" pitchFamily="18" charset="0"/>
              </a:rPr>
              <a:t>80</a:t>
            </a:r>
            <a:r>
              <a:rPr kumimoji="0" lang="it-IT" sz="2800" b="0" i="0" u="none" strike="noStrike" kern="1200" cap="none" spc="0" normalizeH="0" baseline="0" noProof="0" dirty="0">
                <a:ln>
                  <a:noFill/>
                </a:ln>
                <a:solidFill>
                  <a:srgbClr val="003399"/>
                </a:solidFill>
                <a:effectLst/>
                <a:uLnTx/>
                <a:uFillTx/>
                <a:ea typeface="ＭＳ Ｐゴシック" pitchFamily="34" charset="-128"/>
                <a:cs typeface="Times New Roman" pitchFamily="18" charset="0"/>
              </a:rPr>
              <a:t>000</a:t>
            </a:r>
            <a:r>
              <a:rPr kumimoji="0" lang="it-IT" sz="2800" b="0" i="0" u="none" strike="noStrike" kern="1200" cap="none" spc="0" normalizeH="0" baseline="30000" noProof="0" dirty="0">
                <a:ln>
                  <a:noFill/>
                </a:ln>
                <a:solidFill>
                  <a:srgbClr val="003399"/>
                </a:solidFill>
                <a:effectLst/>
                <a:uLnTx/>
                <a:uFillTx/>
                <a:ea typeface="ＭＳ Ｐゴシック" pitchFamily="34" charset="-128"/>
                <a:cs typeface="Times New Roman" pitchFamily="18" charset="0"/>
              </a:rPr>
              <a:t> </a:t>
            </a:r>
            <a:r>
              <a:rPr kumimoji="0" lang="it-IT" sz="2800" b="0" i="0" u="none" strike="noStrike" kern="1200" cap="none" spc="0" normalizeH="0" baseline="0" noProof="0" dirty="0" err="1">
                <a:ln>
                  <a:noFill/>
                </a:ln>
                <a:solidFill>
                  <a:srgbClr val="003399"/>
                </a:solidFill>
                <a:effectLst/>
                <a:uLnTx/>
                <a:uFillTx/>
                <a:ea typeface="ＭＳ Ｐゴシック" pitchFamily="34" charset="-128"/>
                <a:cs typeface="Times New Roman" pitchFamily="18" charset="0"/>
              </a:rPr>
              <a:t>events</a:t>
            </a:r>
            <a:endParaRPr kumimoji="0" lang="it-IT" sz="2800" b="0" i="0" u="none" strike="noStrike" kern="1200" cap="none" spc="0" normalizeH="0" baseline="30000" noProof="0" dirty="0">
              <a:ln>
                <a:noFill/>
              </a:ln>
              <a:solidFill>
                <a:srgbClr val="003399"/>
              </a:solidFill>
              <a:effectLst/>
              <a:uLnTx/>
              <a:uFillTx/>
              <a:ea typeface="ＭＳ Ｐゴシック" pitchFamily="34" charset="-128"/>
              <a:cs typeface="Times New Roman" pitchFamily="18" charset="0"/>
            </a:endParaRPr>
          </a:p>
        </p:txBody>
      </p:sp>
    </p:spTree>
    <p:extLst>
      <p:ext uri="{BB962C8B-B14F-4D97-AF65-F5344CB8AC3E}">
        <p14:creationId xmlns:p14="http://schemas.microsoft.com/office/powerpoint/2010/main" val="1127133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93738" y="609600"/>
            <a:ext cx="7772400" cy="762000"/>
          </a:xfrm>
          <a:prstGeom prst="rect">
            <a:avLst/>
          </a:prstGeom>
          <a:gradFill rotWithShape="0">
            <a:gsLst>
              <a:gs pos="0">
                <a:srgbClr val="CCFF99"/>
              </a:gs>
              <a:gs pos="100000">
                <a:srgbClr val="FFCC66"/>
              </a:gs>
            </a:gsLst>
            <a:lin ang="0" scaled="1"/>
          </a:gradFill>
          <a:ln w="28575">
            <a:solidFill>
              <a:srgbClr val="003399"/>
            </a:solidFill>
            <a:miter lim="800000"/>
            <a:headEnd/>
            <a:tailEnd/>
          </a:ln>
          <a:effectLst/>
          <a:extLst>
            <a:ext uri="{AF507438-7753-43E0-B8FC-AC1667EBCBE1}">
              <a14:hiddenEffects xmlns:a14="http://schemas.microsoft.com/office/drawing/2010/main">
                <a:effectLst>
                  <a:outerShdw dist="17961" dir="13500000" algn="ctr" rotWithShape="0">
                    <a:srgbClr val="003399">
                      <a:gamma/>
                      <a:shade val="60000"/>
                      <a:invGamma/>
                    </a:srgbClr>
                  </a:outerShdw>
                </a:effectLst>
              </a14:hiddenEffects>
            </a:ext>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b="1" dirty="0">
                <a:solidFill>
                  <a:srgbClr val="0066CC"/>
                </a:solidFill>
                <a:effectLst>
                  <a:outerShdw blurRad="38100" dist="38100" dir="2700000" algn="tl">
                    <a:srgbClr val="000000"/>
                  </a:outerShdw>
                </a:effectLst>
                <a:latin typeface="Times New Roman" pitchFamily="18" charset="0"/>
                <a:ea typeface="ＭＳ Ｐゴシック" pitchFamily="34" charset="-128"/>
                <a:cs typeface="Times New Roman" pitchFamily="18" charset="0"/>
              </a:rPr>
              <a:t>Status of Experiment</a:t>
            </a:r>
            <a:endParaRPr kumimoji="0" lang="it-IT" sz="4400" b="1" i="0" u="none" strike="noStrike" kern="1200" cap="none" spc="0" normalizeH="0" baseline="0" noProof="0" dirty="0">
              <a:ln>
                <a:noFill/>
              </a:ln>
              <a:solidFill>
                <a:srgbClr val="0066CC"/>
              </a:solidFill>
              <a:effectLst>
                <a:outerShdw blurRad="38100" dist="38100" dir="2700000" algn="tl">
                  <a:srgbClr val="000000"/>
                </a:outerShdw>
              </a:effectLst>
              <a:uLnTx/>
              <a:uFillTx/>
              <a:latin typeface="Times New Roman" pitchFamily="18" charset="0"/>
              <a:ea typeface="ＭＳ Ｐゴシック" pitchFamily="34" charset="-128"/>
              <a:cs typeface="Times New Roman" pitchFamily="18" charset="0"/>
            </a:endParaRPr>
          </a:p>
        </p:txBody>
      </p:sp>
      <p:sp>
        <p:nvSpPr>
          <p:cNvPr id="10" name="Text Box 6">
            <a:extLst>
              <a:ext uri="{FF2B5EF4-FFF2-40B4-BE49-F238E27FC236}">
                <a16:creationId xmlns:a16="http://schemas.microsoft.com/office/drawing/2014/main" id="{F0B84E62-9BB0-4AB9-BC91-21EF843E97D7}"/>
              </a:ext>
            </a:extLst>
          </p:cNvPr>
          <p:cNvSpPr txBox="1">
            <a:spLocks noChangeArrowheads="1"/>
          </p:cNvSpPr>
          <p:nvPr/>
        </p:nvSpPr>
        <p:spPr bwMode="auto">
          <a:xfrm>
            <a:off x="683307" y="2362200"/>
            <a:ext cx="526312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3200" b="1" dirty="0" err="1">
                <a:solidFill>
                  <a:srgbClr val="3333FF"/>
                </a:solidFill>
                <a:cs typeface="Arial" charset="0"/>
              </a:rPr>
              <a:t>Remaining</a:t>
            </a:r>
            <a:r>
              <a:rPr lang="de-DE" altLang="de-DE" sz="3200" b="1" dirty="0">
                <a:solidFill>
                  <a:srgbClr val="3333FF"/>
                </a:solidFill>
                <a:cs typeface="Arial" charset="0"/>
              </a:rPr>
              <a:t> </a:t>
            </a:r>
            <a:r>
              <a:rPr lang="de-DE" altLang="de-DE" sz="3200" b="1" dirty="0" err="1">
                <a:solidFill>
                  <a:srgbClr val="3333FF"/>
                </a:solidFill>
                <a:cs typeface="Arial" charset="0"/>
              </a:rPr>
              <a:t>shifts</a:t>
            </a:r>
            <a:r>
              <a:rPr lang="de-DE" altLang="de-DE" sz="3200" b="1" dirty="0">
                <a:solidFill>
                  <a:srgbClr val="3333FF"/>
                </a:solidFill>
                <a:cs typeface="Arial" charset="0"/>
              </a:rPr>
              <a:t>: </a:t>
            </a:r>
            <a:r>
              <a:rPr lang="de-DE" altLang="de-DE" sz="3200" b="1" dirty="0">
                <a:solidFill>
                  <a:srgbClr val="FF0000"/>
                </a:solidFill>
                <a:cs typeface="Arial" charset="0"/>
              </a:rPr>
              <a:t>12 / 12</a:t>
            </a:r>
          </a:p>
        </p:txBody>
      </p:sp>
      <p:sp>
        <p:nvSpPr>
          <p:cNvPr id="12" name="Text Box 6">
            <a:extLst>
              <a:ext uri="{FF2B5EF4-FFF2-40B4-BE49-F238E27FC236}">
                <a16:creationId xmlns:a16="http://schemas.microsoft.com/office/drawing/2014/main" id="{A3095F17-112E-493D-AEC5-AF969EE26421}"/>
              </a:ext>
            </a:extLst>
          </p:cNvPr>
          <p:cNvSpPr txBox="1">
            <a:spLocks noChangeArrowheads="1"/>
          </p:cNvSpPr>
          <p:nvPr/>
        </p:nvSpPr>
        <p:spPr bwMode="auto">
          <a:xfrm>
            <a:off x="685799" y="3286780"/>
            <a:ext cx="657532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3200" b="1" dirty="0">
                <a:solidFill>
                  <a:srgbClr val="3333FF"/>
                </a:solidFill>
                <a:cs typeface="Arial" charset="0"/>
              </a:rPr>
              <a:t>Physics </a:t>
            </a:r>
            <a:r>
              <a:rPr lang="de-DE" altLang="de-DE" sz="3200" b="1" dirty="0" err="1">
                <a:solidFill>
                  <a:srgbClr val="3333FF"/>
                </a:solidFill>
                <a:cs typeface="Arial" charset="0"/>
              </a:rPr>
              <a:t>case</a:t>
            </a:r>
            <a:r>
              <a:rPr lang="de-DE" altLang="de-DE" sz="3200" b="1" dirty="0">
                <a:solidFill>
                  <a:srgbClr val="3333FF"/>
                </a:solidFill>
                <a:cs typeface="Arial" charset="0"/>
              </a:rPr>
              <a:t> still relevant?  </a:t>
            </a:r>
            <a:r>
              <a:rPr lang="de-DE" altLang="de-DE" sz="3200" b="1" dirty="0" err="1">
                <a:solidFill>
                  <a:srgbClr val="FF0000"/>
                </a:solidFill>
                <a:cs typeface="Arial" charset="0"/>
              </a:rPr>
              <a:t>yes</a:t>
            </a:r>
            <a:endParaRPr lang="de-DE" altLang="de-DE" sz="3200" b="1" dirty="0">
              <a:solidFill>
                <a:srgbClr val="FF0000"/>
              </a:solidFill>
              <a:cs typeface="Arial" charset="0"/>
            </a:endParaRPr>
          </a:p>
        </p:txBody>
      </p:sp>
      <p:sp>
        <p:nvSpPr>
          <p:cNvPr id="13" name="Text Box 6">
            <a:extLst>
              <a:ext uri="{FF2B5EF4-FFF2-40B4-BE49-F238E27FC236}">
                <a16:creationId xmlns:a16="http://schemas.microsoft.com/office/drawing/2014/main" id="{79CD27D9-E1C4-4EA5-8D9E-07DEC0FEC17B}"/>
              </a:ext>
            </a:extLst>
          </p:cNvPr>
          <p:cNvSpPr txBox="1">
            <a:spLocks noChangeArrowheads="1"/>
          </p:cNvSpPr>
          <p:nvPr/>
        </p:nvSpPr>
        <p:spPr bwMode="auto">
          <a:xfrm>
            <a:off x="685800" y="4277380"/>
            <a:ext cx="81534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3200" b="1" dirty="0">
                <a:solidFill>
                  <a:srgbClr val="3333FF"/>
                </a:solidFill>
                <a:cs typeface="Arial" charset="0"/>
              </a:rPr>
              <a:t>HIE-ISOLDE still </a:t>
            </a:r>
            <a:r>
              <a:rPr lang="de-DE" altLang="de-DE" sz="3200" b="1" dirty="0" err="1">
                <a:solidFill>
                  <a:srgbClr val="3333FF"/>
                </a:solidFill>
                <a:cs typeface="Arial" charset="0"/>
              </a:rPr>
              <a:t>unique</a:t>
            </a:r>
            <a:r>
              <a:rPr lang="de-DE" altLang="de-DE" sz="3200" b="1" dirty="0">
                <a:solidFill>
                  <a:srgbClr val="3333FF"/>
                </a:solidFill>
                <a:cs typeface="Arial" charset="0"/>
              </a:rPr>
              <a:t> </a:t>
            </a:r>
            <a:r>
              <a:rPr lang="de-DE" altLang="de-DE" sz="3200" b="1" dirty="0" err="1">
                <a:solidFill>
                  <a:srgbClr val="3333FF"/>
                </a:solidFill>
                <a:cs typeface="Arial" charset="0"/>
              </a:rPr>
              <a:t>for</a:t>
            </a:r>
            <a:r>
              <a:rPr lang="de-DE" altLang="de-DE" sz="3200" b="1" dirty="0">
                <a:solidFill>
                  <a:srgbClr val="3333FF"/>
                </a:solidFill>
                <a:cs typeface="Arial" charset="0"/>
              </a:rPr>
              <a:t> </a:t>
            </a:r>
            <a:r>
              <a:rPr lang="de-DE" altLang="de-DE" sz="3200" b="1" dirty="0" err="1">
                <a:solidFill>
                  <a:srgbClr val="3333FF"/>
                </a:solidFill>
                <a:cs typeface="Arial" charset="0"/>
              </a:rPr>
              <a:t>this</a:t>
            </a:r>
            <a:r>
              <a:rPr lang="de-DE" altLang="de-DE" sz="3200" b="1" dirty="0">
                <a:solidFill>
                  <a:srgbClr val="3333FF"/>
                </a:solidFill>
                <a:cs typeface="Arial" charset="0"/>
              </a:rPr>
              <a:t> </a:t>
            </a:r>
            <a:r>
              <a:rPr lang="de-DE" altLang="de-DE" sz="3200" b="1" dirty="0" err="1">
                <a:solidFill>
                  <a:srgbClr val="3333FF"/>
                </a:solidFill>
                <a:cs typeface="Arial" charset="0"/>
              </a:rPr>
              <a:t>study</a:t>
            </a:r>
            <a:endParaRPr lang="de-DE" altLang="de-DE" sz="3200" b="1" dirty="0">
              <a:solidFill>
                <a:srgbClr val="3333FF"/>
              </a:solidFill>
              <a:cs typeface="Arial" charset="0"/>
            </a:endParaRPr>
          </a:p>
          <a:p>
            <a:pPr fontAlgn="base">
              <a:spcBef>
                <a:spcPct val="0"/>
              </a:spcBef>
              <a:spcAft>
                <a:spcPct val="0"/>
              </a:spcAft>
            </a:pPr>
            <a:r>
              <a:rPr lang="de-DE" altLang="de-DE" sz="3200" b="1" dirty="0">
                <a:solidFill>
                  <a:srgbClr val="3333FF"/>
                </a:solidFill>
                <a:cs typeface="Arial" charset="0"/>
              </a:rPr>
              <a:t>in &gt;2021 ?  </a:t>
            </a:r>
            <a:r>
              <a:rPr lang="de-DE" altLang="de-DE" sz="3200" b="1" dirty="0" err="1">
                <a:solidFill>
                  <a:srgbClr val="FF0000"/>
                </a:solidFill>
                <a:cs typeface="Arial" charset="0"/>
              </a:rPr>
              <a:t>yes</a:t>
            </a:r>
            <a:endParaRPr lang="de-DE" altLang="de-DE" sz="3200" b="1" dirty="0">
              <a:solidFill>
                <a:srgbClr val="FF0000"/>
              </a:solidFill>
              <a:cs typeface="Arial" charset="0"/>
            </a:endParaRPr>
          </a:p>
        </p:txBody>
      </p:sp>
    </p:spTree>
    <p:extLst>
      <p:ext uri="{BB962C8B-B14F-4D97-AF65-F5344CB8AC3E}">
        <p14:creationId xmlns:p14="http://schemas.microsoft.com/office/powerpoint/2010/main" val="283512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9552" y="5834128"/>
            <a:ext cx="8208912" cy="954107"/>
          </a:xfrm>
          <a:prstGeom prst="rect">
            <a:avLst/>
          </a:prstGeom>
        </p:spPr>
        <p:txBody>
          <a:bodyPr wrap="square">
            <a:spAutoFit/>
          </a:bodyPr>
          <a:lstStyle/>
          <a:p>
            <a:pPr algn="just"/>
            <a:r>
              <a:rPr lang="en-US" sz="1400" dirty="0">
                <a:solidFill>
                  <a:prstClr val="black"/>
                </a:solidFill>
                <a:latin typeface="Times New Roman"/>
                <a:ea typeface="Times New Roman"/>
              </a:rPr>
              <a:t>The mass and energy distributions of binary fragments formed in the reactions </a:t>
            </a:r>
            <a:r>
              <a:rPr lang="en-US" sz="1400" b="1" baseline="30000" dirty="0">
                <a:solidFill>
                  <a:prstClr val="black"/>
                </a:solidFill>
                <a:latin typeface="Times New Roman"/>
                <a:ea typeface="Times New Roman"/>
              </a:rPr>
              <a:t>52</a:t>
            </a:r>
            <a:r>
              <a:rPr lang="en-US" sz="1400" b="1" dirty="0">
                <a:solidFill>
                  <a:prstClr val="black"/>
                </a:solidFill>
                <a:latin typeface="Times New Roman"/>
                <a:ea typeface="Times New Roman"/>
              </a:rPr>
              <a:t>Cr + </a:t>
            </a:r>
            <a:r>
              <a:rPr lang="en-US" sz="1400" b="1" baseline="30000" dirty="0">
                <a:solidFill>
                  <a:prstClr val="black"/>
                </a:solidFill>
                <a:latin typeface="Times New Roman"/>
                <a:ea typeface="Times New Roman"/>
              </a:rPr>
              <a:t>248</a:t>
            </a:r>
            <a:r>
              <a:rPr lang="en-US" sz="1400" b="1" dirty="0">
                <a:solidFill>
                  <a:prstClr val="black"/>
                </a:solidFill>
                <a:latin typeface="Times New Roman"/>
                <a:ea typeface="Times New Roman"/>
              </a:rPr>
              <a:t>Cm</a:t>
            </a:r>
            <a:r>
              <a:rPr lang="en-US" sz="1400" dirty="0">
                <a:solidFill>
                  <a:prstClr val="black"/>
                </a:solidFill>
                <a:latin typeface="Times New Roman"/>
                <a:ea typeface="Times New Roman"/>
              </a:rPr>
              <a:t>, </a:t>
            </a:r>
            <a:r>
              <a:rPr lang="en-US" sz="1400" b="1" baseline="30000" dirty="0">
                <a:solidFill>
                  <a:prstClr val="black"/>
                </a:solidFill>
                <a:latin typeface="Times New Roman"/>
                <a:ea typeface="Times New Roman"/>
              </a:rPr>
              <a:t>58</a:t>
            </a:r>
            <a:r>
              <a:rPr lang="en-US" sz="1400" b="1" dirty="0">
                <a:solidFill>
                  <a:prstClr val="black"/>
                </a:solidFill>
                <a:latin typeface="Times New Roman"/>
                <a:ea typeface="Times New Roman"/>
              </a:rPr>
              <a:t>Fe + </a:t>
            </a:r>
            <a:r>
              <a:rPr lang="en-US" sz="1400" b="1" baseline="30000" dirty="0">
                <a:solidFill>
                  <a:prstClr val="black"/>
                </a:solidFill>
                <a:latin typeface="Times New Roman"/>
                <a:ea typeface="Times New Roman"/>
              </a:rPr>
              <a:t>244</a:t>
            </a:r>
            <a:r>
              <a:rPr lang="en-US" sz="1400" b="1" dirty="0">
                <a:solidFill>
                  <a:prstClr val="black"/>
                </a:solidFill>
                <a:latin typeface="Times New Roman"/>
                <a:ea typeface="Times New Roman"/>
              </a:rPr>
              <a:t>Pu</a:t>
            </a:r>
            <a:r>
              <a:rPr lang="en-US" sz="1400" dirty="0">
                <a:solidFill>
                  <a:prstClr val="black"/>
                </a:solidFill>
                <a:latin typeface="Times New Roman"/>
                <a:ea typeface="Times New Roman"/>
              </a:rPr>
              <a:t>, and </a:t>
            </a:r>
            <a:r>
              <a:rPr lang="en-US" sz="1400" b="1" baseline="30000" dirty="0">
                <a:solidFill>
                  <a:prstClr val="black"/>
                </a:solidFill>
                <a:latin typeface="Times New Roman"/>
                <a:ea typeface="Times New Roman"/>
              </a:rPr>
              <a:t>64</a:t>
            </a:r>
            <a:r>
              <a:rPr lang="en-US" sz="1400" b="1" dirty="0">
                <a:solidFill>
                  <a:prstClr val="black"/>
                </a:solidFill>
                <a:latin typeface="Times New Roman"/>
                <a:ea typeface="Times New Roman"/>
              </a:rPr>
              <a:t>Ni +</a:t>
            </a:r>
            <a:r>
              <a:rPr lang="en-US" sz="1400" b="1">
                <a:solidFill>
                  <a:prstClr val="black"/>
                </a:solidFill>
                <a:latin typeface="Times New Roman"/>
                <a:ea typeface="Times New Roman"/>
              </a:rPr>
              <a:t> </a:t>
            </a:r>
            <a:r>
              <a:rPr lang="en-US" sz="1400" b="1" baseline="30000">
                <a:solidFill>
                  <a:prstClr val="black"/>
                </a:solidFill>
                <a:latin typeface="Times New Roman"/>
                <a:ea typeface="Times New Roman"/>
              </a:rPr>
              <a:t>238</a:t>
            </a:r>
            <a:r>
              <a:rPr lang="en-US" sz="1400" b="1">
                <a:solidFill>
                  <a:prstClr val="black"/>
                </a:solidFill>
                <a:latin typeface="Times New Roman"/>
                <a:ea typeface="Times New Roman"/>
              </a:rPr>
              <a:t>U</a:t>
            </a:r>
            <a:r>
              <a:rPr lang="en-US" sz="1400">
                <a:solidFill>
                  <a:prstClr val="black"/>
                </a:solidFill>
                <a:latin typeface="Times New Roman"/>
                <a:ea typeface="Times New Roman"/>
              </a:rPr>
              <a:t>,</a:t>
            </a:r>
            <a:r>
              <a:rPr lang="en-US" sz="1400" b="1">
                <a:solidFill>
                  <a:prstClr val="black"/>
                </a:solidFill>
                <a:latin typeface="Times New Roman"/>
                <a:ea typeface="Times New Roman"/>
              </a:rPr>
              <a:t> </a:t>
            </a:r>
            <a:r>
              <a:rPr lang="en-US" sz="1400" dirty="0">
                <a:solidFill>
                  <a:prstClr val="black"/>
                </a:solidFill>
                <a:latin typeface="Times New Roman"/>
                <a:ea typeface="Times New Roman"/>
              </a:rPr>
              <a:t>leading to the formation of composite systems with </a:t>
            </a:r>
            <a:r>
              <a:rPr lang="en-US" sz="1400" b="1" i="1" dirty="0">
                <a:solidFill>
                  <a:prstClr val="black"/>
                </a:solidFill>
                <a:latin typeface="Times New Roman"/>
                <a:ea typeface="Times New Roman"/>
              </a:rPr>
              <a:t>Z</a:t>
            </a:r>
            <a:r>
              <a:rPr lang="en-US" sz="1400" b="1" dirty="0">
                <a:solidFill>
                  <a:prstClr val="black"/>
                </a:solidFill>
                <a:latin typeface="Times New Roman"/>
                <a:ea typeface="Times New Roman"/>
              </a:rPr>
              <a:t> = 120 </a:t>
            </a:r>
            <a:r>
              <a:rPr lang="en-US" sz="1400" dirty="0">
                <a:solidFill>
                  <a:prstClr val="black"/>
                </a:solidFill>
                <a:latin typeface="Times New Roman"/>
                <a:ea typeface="Times New Roman"/>
              </a:rPr>
              <a:t>at energies above the Bass barrier. </a:t>
            </a:r>
          </a:p>
          <a:p>
            <a:pPr algn="just"/>
            <a:r>
              <a:rPr lang="en-US" sz="1400" dirty="0">
                <a:solidFill>
                  <a:prstClr val="black"/>
                </a:solidFill>
                <a:latin typeface="Times New Roman"/>
                <a:ea typeface="Times New Roman"/>
              </a:rPr>
              <a:t>From top to bottom: the M-TKE matrices of binary reaction products; the mass distributions and the average total kinetic energy as a function of mass of </a:t>
            </a:r>
            <a:r>
              <a:rPr lang="en-US" sz="1400" dirty="0" err="1">
                <a:solidFill>
                  <a:prstClr val="black"/>
                </a:solidFill>
                <a:latin typeface="Times New Roman"/>
                <a:ea typeface="Times New Roman"/>
              </a:rPr>
              <a:t>fissionlike</a:t>
            </a:r>
            <a:r>
              <a:rPr lang="en-US" sz="1400" dirty="0">
                <a:solidFill>
                  <a:prstClr val="black"/>
                </a:solidFill>
                <a:latin typeface="Times New Roman"/>
                <a:ea typeface="Times New Roman"/>
              </a:rPr>
              <a:t> fragments inside the contour line on M-TKE matrices</a:t>
            </a:r>
            <a:endParaRPr lang="en-US" sz="1400" dirty="0">
              <a:solidFill>
                <a:prstClr val="black"/>
              </a:solidFill>
            </a:endParaRPr>
          </a:p>
        </p:txBody>
      </p:sp>
      <p:sp>
        <p:nvSpPr>
          <p:cNvPr id="6" name="Заголовок 1"/>
          <p:cNvSpPr>
            <a:spLocks noGrp="1"/>
          </p:cNvSpPr>
          <p:nvPr>
            <p:ph type="title"/>
          </p:nvPr>
        </p:nvSpPr>
        <p:spPr>
          <a:xfrm>
            <a:off x="0" y="1"/>
            <a:ext cx="9144000" cy="764703"/>
          </a:xfrm>
        </p:spPr>
        <p:txBody>
          <a:bodyPr>
            <a:noAutofit/>
          </a:bodyPr>
          <a:lstStyle/>
          <a:p>
            <a:r>
              <a:rPr lang="en-US"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 = 120</a:t>
            </a:r>
            <a:endParaRPr lang="ru-RU"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2" name="Объект 1"/>
          <p:cNvGraphicFramePr>
            <a:graphicFrameLocks noChangeAspect="1"/>
          </p:cNvGraphicFramePr>
          <p:nvPr>
            <p:extLst>
              <p:ext uri="{D42A27DB-BD31-4B8C-83A1-F6EECF244321}">
                <p14:modId xmlns:p14="http://schemas.microsoft.com/office/powerpoint/2010/main" val="3411485081"/>
              </p:ext>
            </p:extLst>
          </p:nvPr>
        </p:nvGraphicFramePr>
        <p:xfrm>
          <a:off x="1331640" y="710721"/>
          <a:ext cx="6192688" cy="5124704"/>
        </p:xfrm>
        <a:graphic>
          <a:graphicData uri="http://schemas.openxmlformats.org/presentationml/2006/ole">
            <mc:AlternateContent xmlns:mc="http://schemas.openxmlformats.org/markup-compatibility/2006">
              <mc:Choice xmlns:v="urn:schemas-microsoft-com:vml" Requires="v">
                <p:oleObj spid="_x0000_s3143" name="Graph" r:id="rId3" imgW="2421360" imgH="2003040" progId="Origin50.Graph">
                  <p:embed/>
                </p:oleObj>
              </mc:Choice>
              <mc:Fallback>
                <p:oleObj name="Graph" r:id="rId3" imgW="2421360" imgH="2003040" progId="Origin50.Graph">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710721"/>
                        <a:ext cx="6192688" cy="51247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91213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37193" y="5903893"/>
            <a:ext cx="8640960" cy="954107"/>
          </a:xfrm>
          <a:prstGeom prst="rect">
            <a:avLst/>
          </a:prstGeom>
        </p:spPr>
        <p:txBody>
          <a:bodyPr wrap="square">
            <a:spAutoFit/>
          </a:bodyPr>
          <a:lstStyle/>
          <a:p>
            <a:pPr algn="just"/>
            <a:r>
              <a:rPr lang="en-US" sz="1400" dirty="0">
                <a:solidFill>
                  <a:prstClr val="black"/>
                </a:solidFill>
                <a:latin typeface="Times New Roman"/>
                <a:ea typeface="Times New Roman"/>
              </a:rPr>
              <a:t>The mass and energy distributions of binary fragments formed in the reactions </a:t>
            </a:r>
            <a:r>
              <a:rPr lang="en-US" sz="1400" b="1" baseline="30000" dirty="0">
                <a:solidFill>
                  <a:prstClr val="black"/>
                </a:solidFill>
                <a:latin typeface="Times New Roman"/>
                <a:ea typeface="Times New Roman"/>
              </a:rPr>
              <a:t>52</a:t>
            </a:r>
            <a:r>
              <a:rPr lang="en-US" sz="1400" b="1" dirty="0">
                <a:solidFill>
                  <a:prstClr val="black"/>
                </a:solidFill>
                <a:latin typeface="Times New Roman"/>
                <a:ea typeface="Times New Roman"/>
              </a:rPr>
              <a:t>Cr + </a:t>
            </a:r>
            <a:r>
              <a:rPr lang="en-US" sz="1400" b="1" baseline="30000" dirty="0">
                <a:solidFill>
                  <a:prstClr val="black"/>
                </a:solidFill>
                <a:latin typeface="Times New Roman"/>
                <a:ea typeface="Times New Roman"/>
              </a:rPr>
              <a:t>248</a:t>
            </a:r>
            <a:r>
              <a:rPr lang="en-US" sz="1400" b="1" dirty="0">
                <a:solidFill>
                  <a:prstClr val="black"/>
                </a:solidFill>
                <a:latin typeface="Times New Roman"/>
                <a:ea typeface="Times New Roman"/>
              </a:rPr>
              <a:t>Cm</a:t>
            </a:r>
            <a:r>
              <a:rPr lang="en-US" sz="1400" dirty="0">
                <a:solidFill>
                  <a:prstClr val="black"/>
                </a:solidFill>
                <a:latin typeface="Times New Roman"/>
                <a:ea typeface="Times New Roman"/>
              </a:rPr>
              <a:t>, </a:t>
            </a:r>
            <a:r>
              <a:rPr lang="en-US" sz="1400" b="1" baseline="30000" dirty="0">
                <a:solidFill>
                  <a:prstClr val="black"/>
                </a:solidFill>
                <a:latin typeface="Times New Roman"/>
                <a:ea typeface="Times New Roman"/>
              </a:rPr>
              <a:t>58</a:t>
            </a:r>
            <a:r>
              <a:rPr lang="en-US" sz="1400" b="1" dirty="0">
                <a:solidFill>
                  <a:prstClr val="black"/>
                </a:solidFill>
                <a:latin typeface="Times New Roman"/>
                <a:ea typeface="Times New Roman"/>
              </a:rPr>
              <a:t>Fe + </a:t>
            </a:r>
            <a:r>
              <a:rPr lang="en-US" sz="1400" b="1" baseline="30000" dirty="0">
                <a:solidFill>
                  <a:prstClr val="black"/>
                </a:solidFill>
                <a:latin typeface="Times New Roman"/>
                <a:ea typeface="Times New Roman"/>
              </a:rPr>
              <a:t>244</a:t>
            </a:r>
            <a:r>
              <a:rPr lang="en-US" sz="1400" b="1" dirty="0">
                <a:solidFill>
                  <a:prstClr val="black"/>
                </a:solidFill>
                <a:latin typeface="Times New Roman"/>
                <a:ea typeface="Times New Roman"/>
              </a:rPr>
              <a:t>Pu</a:t>
            </a:r>
            <a:r>
              <a:rPr lang="en-US" sz="1400" dirty="0">
                <a:solidFill>
                  <a:prstClr val="black"/>
                </a:solidFill>
                <a:latin typeface="Times New Roman"/>
                <a:ea typeface="Times New Roman"/>
              </a:rPr>
              <a:t>, and </a:t>
            </a:r>
            <a:r>
              <a:rPr lang="en-US" sz="1400" b="1" baseline="30000" dirty="0">
                <a:solidFill>
                  <a:prstClr val="black"/>
                </a:solidFill>
                <a:latin typeface="Times New Roman"/>
                <a:ea typeface="Times New Roman"/>
              </a:rPr>
              <a:t>64</a:t>
            </a:r>
            <a:r>
              <a:rPr lang="en-US" sz="1400" b="1" dirty="0">
                <a:solidFill>
                  <a:prstClr val="black"/>
                </a:solidFill>
                <a:latin typeface="Times New Roman"/>
                <a:ea typeface="Times New Roman"/>
              </a:rPr>
              <a:t>Ni + </a:t>
            </a:r>
            <a:r>
              <a:rPr lang="en-US" sz="1400" b="1" baseline="30000" dirty="0">
                <a:solidFill>
                  <a:prstClr val="black"/>
                </a:solidFill>
                <a:latin typeface="Times New Roman"/>
                <a:ea typeface="Times New Roman"/>
              </a:rPr>
              <a:t>238</a:t>
            </a:r>
            <a:r>
              <a:rPr lang="en-US" sz="1400" b="1" dirty="0">
                <a:solidFill>
                  <a:prstClr val="black"/>
                </a:solidFill>
                <a:latin typeface="Times New Roman"/>
                <a:ea typeface="Times New Roman"/>
              </a:rPr>
              <a:t>U</a:t>
            </a:r>
            <a:r>
              <a:rPr lang="en-US" sz="1400" dirty="0">
                <a:solidFill>
                  <a:prstClr val="black"/>
                </a:solidFill>
                <a:latin typeface="Times New Roman"/>
                <a:ea typeface="Times New Roman"/>
              </a:rPr>
              <a:t>,</a:t>
            </a:r>
            <a:r>
              <a:rPr lang="en-US" sz="1400" b="1" dirty="0">
                <a:solidFill>
                  <a:prstClr val="black"/>
                </a:solidFill>
                <a:latin typeface="Times New Roman"/>
                <a:ea typeface="Times New Roman"/>
              </a:rPr>
              <a:t> </a:t>
            </a:r>
            <a:r>
              <a:rPr lang="en-US" sz="1400" dirty="0">
                <a:solidFill>
                  <a:prstClr val="black"/>
                </a:solidFill>
                <a:latin typeface="Times New Roman"/>
                <a:ea typeface="Times New Roman"/>
              </a:rPr>
              <a:t>leading to the formation of composite systems with </a:t>
            </a:r>
            <a:r>
              <a:rPr lang="en-US" sz="1400" b="1" i="1" dirty="0">
                <a:solidFill>
                  <a:prstClr val="black"/>
                </a:solidFill>
                <a:latin typeface="Times New Roman"/>
                <a:ea typeface="Times New Roman"/>
              </a:rPr>
              <a:t>Z</a:t>
            </a:r>
            <a:r>
              <a:rPr lang="en-US" sz="1400" b="1" dirty="0">
                <a:solidFill>
                  <a:prstClr val="black"/>
                </a:solidFill>
                <a:latin typeface="Times New Roman"/>
                <a:ea typeface="Times New Roman"/>
              </a:rPr>
              <a:t> = 120</a:t>
            </a:r>
            <a:r>
              <a:rPr lang="en-US" sz="1400" dirty="0">
                <a:solidFill>
                  <a:prstClr val="black"/>
                </a:solidFill>
                <a:latin typeface="Times New Roman"/>
                <a:ea typeface="Times New Roman"/>
              </a:rPr>
              <a:t> at energies above the Bass barrier. </a:t>
            </a:r>
          </a:p>
          <a:p>
            <a:pPr algn="just"/>
            <a:r>
              <a:rPr lang="en-US" sz="1400" dirty="0">
                <a:solidFill>
                  <a:prstClr val="black"/>
                </a:solidFill>
                <a:latin typeface="Times New Roman"/>
                <a:ea typeface="Times New Roman"/>
              </a:rPr>
              <a:t>From top to bottom: the M-TKE matrices of binary reaction products; the mass distributions; the average total kinetic energy and its variance as a function of mass of </a:t>
            </a:r>
            <a:r>
              <a:rPr lang="en-US" sz="1400" dirty="0" err="1">
                <a:solidFill>
                  <a:prstClr val="black"/>
                </a:solidFill>
                <a:latin typeface="Times New Roman"/>
                <a:ea typeface="Times New Roman"/>
              </a:rPr>
              <a:t>fissionlike</a:t>
            </a:r>
            <a:r>
              <a:rPr lang="en-US" sz="1400" dirty="0">
                <a:solidFill>
                  <a:prstClr val="black"/>
                </a:solidFill>
                <a:latin typeface="Times New Roman"/>
                <a:ea typeface="Times New Roman"/>
              </a:rPr>
              <a:t> fragments inside the contour line on M-TKE matrices</a:t>
            </a:r>
            <a:endParaRPr lang="en-US" sz="1400" dirty="0">
              <a:solidFill>
                <a:prstClr val="black"/>
              </a:solidFill>
            </a:endParaRPr>
          </a:p>
        </p:txBody>
      </p:sp>
      <p:sp>
        <p:nvSpPr>
          <p:cNvPr id="6" name="Заголовок 1"/>
          <p:cNvSpPr>
            <a:spLocks noGrp="1"/>
          </p:cNvSpPr>
          <p:nvPr>
            <p:ph type="title"/>
          </p:nvPr>
        </p:nvSpPr>
        <p:spPr>
          <a:xfrm>
            <a:off x="0" y="1"/>
            <a:ext cx="9144000" cy="764703"/>
          </a:xfrm>
        </p:spPr>
        <p:txBody>
          <a:bodyPr>
            <a:noAutofit/>
          </a:bodyPr>
          <a:lstStyle/>
          <a:p>
            <a:r>
              <a:rPr lang="en-US"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 = 120</a:t>
            </a:r>
            <a:endParaRPr lang="ru-RU"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ChangeAspect="1"/>
          </p:cNvGraphicFramePr>
          <p:nvPr>
            <p:extLst>
              <p:ext uri="{D42A27DB-BD31-4B8C-83A1-F6EECF244321}">
                <p14:modId xmlns:p14="http://schemas.microsoft.com/office/powerpoint/2010/main" val="477912608"/>
              </p:ext>
            </p:extLst>
          </p:nvPr>
        </p:nvGraphicFramePr>
        <p:xfrm>
          <a:off x="1849438" y="603250"/>
          <a:ext cx="5451475" cy="5264150"/>
        </p:xfrm>
        <a:graphic>
          <a:graphicData uri="http://schemas.openxmlformats.org/presentationml/2006/ole">
            <mc:AlternateContent xmlns:mc="http://schemas.openxmlformats.org/markup-compatibility/2006">
              <mc:Choice xmlns:v="urn:schemas-microsoft-com:vml" Requires="v">
                <p:oleObj spid="_x0000_s4167" name="Graph" r:id="rId3" imgW="2970360" imgH="2868120" progId="Origin50.Graph">
                  <p:embed/>
                </p:oleObj>
              </mc:Choice>
              <mc:Fallback>
                <p:oleObj name="Graph" r:id="rId3" imgW="2970360" imgH="2868120" progId="Origin50.Graph">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9438" y="603250"/>
                        <a:ext cx="5451475" cy="5264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86427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stretch>
            <a:fillRect/>
          </a:stretch>
        </p:blipFill>
        <p:spPr>
          <a:xfrm>
            <a:off x="5377636" y="11062"/>
            <a:ext cx="3745390" cy="3201914"/>
          </a:xfrm>
          <a:prstGeom prst="rect">
            <a:avLst/>
          </a:prstGeom>
        </p:spPr>
      </p:pic>
      <p:sp>
        <p:nvSpPr>
          <p:cNvPr id="2" name="Заголовок 1"/>
          <p:cNvSpPr>
            <a:spLocks noGrp="1"/>
          </p:cNvSpPr>
          <p:nvPr>
            <p:ph type="title"/>
          </p:nvPr>
        </p:nvSpPr>
        <p:spPr>
          <a:xfrm>
            <a:off x="179512" y="692696"/>
            <a:ext cx="5292080" cy="1449501"/>
          </a:xfrm>
        </p:spPr>
        <p:txBody>
          <a:bodyPr>
            <a:noAutofit/>
          </a:bodyPr>
          <a:lstStyle/>
          <a:p>
            <a:r>
              <a:rPr lang="en-US" sz="3600" b="1" dirty="0">
                <a:solidFill>
                  <a:schemeClr val="accent5">
                    <a:lumMod val="50000"/>
                  </a:schemeClr>
                </a:solidFill>
                <a:latin typeface="Times New Roman" panose="02020603050405020304" pitchFamily="18" charset="0"/>
                <a:cs typeface="Times New Roman" panose="02020603050405020304" pitchFamily="18" charset="0"/>
              </a:rPr>
              <a:t>TKE distribution of symmetric fragments</a:t>
            </a:r>
            <a:endParaRPr lang="ru-RU" sz="3600" b="1"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269847" y="6309320"/>
            <a:ext cx="5980484" cy="369332"/>
          </a:xfrm>
          <a:prstGeom prst="rect">
            <a:avLst/>
          </a:prstGeom>
          <a:noFill/>
        </p:spPr>
        <p:txBody>
          <a:bodyPr wrap="square" rtlCol="0">
            <a:spAutoFit/>
          </a:bodyPr>
          <a:lstStyle/>
          <a:p>
            <a:r>
              <a:rPr lang="en-US" i="1" dirty="0">
                <a:solidFill>
                  <a:srgbClr val="1F497D">
                    <a:lumMod val="50000"/>
                  </a:srgbClr>
                </a:solidFill>
                <a:latin typeface="Times New Roman" pitchFamily="18" charset="0"/>
                <a:cs typeface="Times New Roman" pitchFamily="18" charset="0"/>
              </a:rPr>
              <a:t>E.M. </a:t>
            </a:r>
            <a:r>
              <a:rPr lang="en-US" i="1" dirty="0" err="1">
                <a:solidFill>
                  <a:srgbClr val="1F497D">
                    <a:lumMod val="50000"/>
                  </a:srgbClr>
                </a:solidFill>
                <a:latin typeface="Times New Roman" pitchFamily="18" charset="0"/>
                <a:cs typeface="Times New Roman" pitchFamily="18" charset="0"/>
              </a:rPr>
              <a:t>Kozulin</a:t>
            </a:r>
            <a:r>
              <a:rPr lang="en-US" i="1" dirty="0">
                <a:solidFill>
                  <a:srgbClr val="1F497D">
                    <a:lumMod val="50000"/>
                  </a:srgbClr>
                </a:solidFill>
                <a:latin typeface="Times New Roman" pitchFamily="18" charset="0"/>
                <a:cs typeface="Times New Roman" pitchFamily="18" charset="0"/>
              </a:rPr>
              <a:t> et al., Physical  Letters B 686, (2010) 227-232.</a:t>
            </a:r>
            <a:endParaRPr lang="ru-RU" i="1" dirty="0">
              <a:solidFill>
                <a:srgbClr val="1F497D">
                  <a:lumMod val="50000"/>
                </a:srgbClr>
              </a:solidFill>
              <a:latin typeface="Times New Roman" pitchFamily="18" charset="0"/>
              <a:cs typeface="Times New Roman" pitchFamily="18" charset="0"/>
            </a:endParaRPr>
          </a:p>
        </p:txBody>
      </p:sp>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3068960"/>
            <a:ext cx="8568952" cy="3323422"/>
          </a:xfrm>
          <a:prstGeom prst="rect">
            <a:avLst/>
          </a:prstGeom>
        </p:spPr>
      </p:pic>
    </p:spTree>
    <p:extLst>
      <p:ext uri="{BB962C8B-B14F-4D97-AF65-F5344CB8AC3E}">
        <p14:creationId xmlns:p14="http://schemas.microsoft.com/office/powerpoint/2010/main" val="2515455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 name="Прямоугольник 1049"/>
          <p:cNvSpPr/>
          <p:nvPr/>
        </p:nvSpPr>
        <p:spPr>
          <a:xfrm>
            <a:off x="373098" y="0"/>
            <a:ext cx="4132606" cy="156966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9600" b="1" cap="all" dirty="0">
                <a:ln w="0"/>
                <a:gradFill flip="none">
                  <a:gsLst>
                    <a:gs pos="0">
                      <a:srgbClr val="4F81BD">
                        <a:tint val="75000"/>
                        <a:shade val="75000"/>
                        <a:satMod val="170000"/>
                      </a:srgbClr>
                    </a:gs>
                    <a:gs pos="49000">
                      <a:srgbClr val="4F81BD">
                        <a:tint val="88000"/>
                        <a:shade val="65000"/>
                        <a:satMod val="172000"/>
                      </a:srgbClr>
                    </a:gs>
                    <a:gs pos="50000">
                      <a:srgbClr val="4F81BD">
                        <a:shade val="65000"/>
                        <a:satMod val="130000"/>
                      </a:srgbClr>
                    </a:gs>
                    <a:gs pos="92000">
                      <a:srgbClr val="4F81BD">
                        <a:shade val="50000"/>
                        <a:satMod val="120000"/>
                      </a:srgbClr>
                    </a:gs>
                    <a:gs pos="100000">
                      <a:srgbClr val="4F81BD">
                        <a:shade val="48000"/>
                        <a:satMod val="120000"/>
                      </a:srgbClr>
                    </a:gs>
                  </a:gsLst>
                  <a:lin ang="5400000"/>
                </a:gradFill>
                <a:effectLst>
                  <a:reflection blurRad="12700" stA="50000" endPos="50000" dist="5000" dir="5400000" sy="-100000" rotWithShape="0"/>
                </a:effectLst>
              </a:rPr>
              <a:t>CORSET</a:t>
            </a:r>
            <a:endParaRPr lang="ru-RU" sz="9600" b="1" cap="all" dirty="0">
              <a:ln w="0"/>
              <a:gradFill flip="none">
                <a:gsLst>
                  <a:gs pos="0">
                    <a:srgbClr val="4F81BD">
                      <a:tint val="75000"/>
                      <a:shade val="75000"/>
                      <a:satMod val="170000"/>
                    </a:srgbClr>
                  </a:gs>
                  <a:gs pos="49000">
                    <a:srgbClr val="4F81BD">
                      <a:tint val="88000"/>
                      <a:shade val="65000"/>
                      <a:satMod val="172000"/>
                    </a:srgbClr>
                  </a:gs>
                  <a:gs pos="50000">
                    <a:srgbClr val="4F81BD">
                      <a:shade val="65000"/>
                      <a:satMod val="130000"/>
                    </a:srgbClr>
                  </a:gs>
                  <a:gs pos="92000">
                    <a:srgbClr val="4F81BD">
                      <a:shade val="50000"/>
                      <a:satMod val="120000"/>
                    </a:srgbClr>
                  </a:gs>
                  <a:gs pos="100000">
                    <a:srgbClr val="4F81BD">
                      <a:shade val="48000"/>
                      <a:satMod val="120000"/>
                    </a:srgbClr>
                  </a:gs>
                </a:gsLst>
                <a:lin ang="5400000"/>
              </a:gradFill>
              <a:effectLst>
                <a:reflection blurRad="12700" stA="50000" endPos="50000" dist="5000" dir="5400000" sy="-100000" rotWithShape="0"/>
              </a:effectLst>
            </a:endParaRPr>
          </a:p>
        </p:txBody>
      </p:sp>
      <p:graphicFrame>
        <p:nvGraphicFramePr>
          <p:cNvPr id="147" name="Таблица 146"/>
          <p:cNvGraphicFramePr>
            <a:graphicFrameLocks noGrp="1"/>
          </p:cNvGraphicFramePr>
          <p:nvPr>
            <p:extLst>
              <p:ext uri="{D42A27DB-BD31-4B8C-83A1-F6EECF244321}">
                <p14:modId xmlns:p14="http://schemas.microsoft.com/office/powerpoint/2010/main" val="545223974"/>
              </p:ext>
            </p:extLst>
          </p:nvPr>
        </p:nvGraphicFramePr>
        <p:xfrm>
          <a:off x="5170380" y="341361"/>
          <a:ext cx="3515924" cy="2194560"/>
        </p:xfrm>
        <a:graphic>
          <a:graphicData uri="http://schemas.openxmlformats.org/drawingml/2006/table">
            <a:tbl>
              <a:tblPr firstRow="1" firstCol="1" bandRow="1">
                <a:tableStyleId>{1E171933-4619-4E11-9A3F-F7608DF75F80}</a:tableStyleId>
              </a:tblPr>
              <a:tblGrid>
                <a:gridCol w="2000553">
                  <a:extLst>
                    <a:ext uri="{9D8B030D-6E8A-4147-A177-3AD203B41FA5}">
                      <a16:colId xmlns:a16="http://schemas.microsoft.com/office/drawing/2014/main" val="20000"/>
                    </a:ext>
                  </a:extLst>
                </a:gridCol>
                <a:gridCol w="1515371">
                  <a:extLst>
                    <a:ext uri="{9D8B030D-6E8A-4147-A177-3AD203B41FA5}">
                      <a16:colId xmlns:a16="http://schemas.microsoft.com/office/drawing/2014/main" val="20001"/>
                    </a:ext>
                  </a:extLst>
                </a:gridCol>
              </a:tblGrid>
              <a:tr h="210968">
                <a:tc gridSpan="2">
                  <a:txBody>
                    <a:bodyPr/>
                    <a:lstStyle/>
                    <a:p>
                      <a:pPr>
                        <a:spcAft>
                          <a:spcPts val="0"/>
                        </a:spcAft>
                      </a:pPr>
                      <a:r>
                        <a:rPr lang="en-US" sz="1800" b="1" baseline="0" dirty="0">
                          <a:effectLst/>
                          <a:latin typeface="+mn-lt"/>
                          <a:ea typeface="Times New Roman"/>
                          <a:cs typeface="Times New Roman"/>
                        </a:rPr>
                        <a:t>The main CORSET characteristics</a:t>
                      </a:r>
                      <a:endParaRPr lang="ru-RU" sz="1800" b="1" baseline="0" dirty="0">
                        <a:effectLst/>
                        <a:latin typeface="+mn-lt"/>
                        <a:ea typeface="Times New Roman"/>
                        <a:cs typeface="Times New Roman"/>
                      </a:endParaRPr>
                    </a:p>
                  </a:txBody>
                  <a:tcPr marL="68580" marR="68580" marT="0" marB="0"/>
                </a:tc>
                <a:tc hMerge="1">
                  <a:txBody>
                    <a:bodyPr/>
                    <a:lstStyle/>
                    <a:p>
                      <a:endParaRPr lang="ru-RU" sz="1600" dirty="0">
                        <a:effectLst/>
                        <a:latin typeface="+mn-lt"/>
                        <a:ea typeface="Times New Roman"/>
                        <a:cs typeface="Times New Roman"/>
                      </a:endParaRPr>
                    </a:p>
                  </a:txBody>
                  <a:tcPr marL="68580" marR="68580" marT="0" marB="0"/>
                </a:tc>
                <a:extLst>
                  <a:ext uri="{0D108BD9-81ED-4DB2-BD59-A6C34878D82A}">
                    <a16:rowId xmlns:a16="http://schemas.microsoft.com/office/drawing/2014/main" val="10000"/>
                  </a:ext>
                </a:extLst>
              </a:tr>
              <a:tr h="210968">
                <a:tc>
                  <a:txBody>
                    <a:bodyPr/>
                    <a:lstStyle/>
                    <a:p>
                      <a:pPr>
                        <a:spcAft>
                          <a:spcPts val="0"/>
                        </a:spcAft>
                      </a:pPr>
                      <a:r>
                        <a:rPr lang="en-US" sz="1800" kern="1200" dirty="0">
                          <a:solidFill>
                            <a:srgbClr val="7030A0"/>
                          </a:solidFill>
                          <a:effectLst/>
                        </a:rPr>
                        <a:t>Time resolution</a:t>
                      </a:r>
                      <a:endParaRPr lang="ru-RU" sz="1800" dirty="0">
                        <a:solidFill>
                          <a:srgbClr val="7030A0"/>
                        </a:solidFill>
                        <a:effectLst/>
                        <a:latin typeface="+mn-lt"/>
                        <a:ea typeface="Times New Roman"/>
                        <a:cs typeface="Times New Roman"/>
                      </a:endParaRPr>
                    </a:p>
                  </a:txBody>
                  <a:tcPr marL="68580" marR="68580" marT="0" marB="0"/>
                </a:tc>
                <a:tc>
                  <a:txBody>
                    <a:bodyPr/>
                    <a:lstStyle/>
                    <a:p>
                      <a:r>
                        <a:rPr lang="en-US" sz="1800" b="1" kern="1200" dirty="0">
                          <a:solidFill>
                            <a:srgbClr val="7030A0"/>
                          </a:solidFill>
                          <a:effectLst/>
                        </a:rPr>
                        <a:t>150-180 </a:t>
                      </a:r>
                      <a:r>
                        <a:rPr lang="en-US" sz="1800" b="1" kern="1200" dirty="0" err="1">
                          <a:solidFill>
                            <a:srgbClr val="7030A0"/>
                          </a:solidFill>
                          <a:effectLst/>
                        </a:rPr>
                        <a:t>ps</a:t>
                      </a:r>
                      <a:endParaRPr lang="ru-RU" sz="1800" b="1" dirty="0">
                        <a:solidFill>
                          <a:srgbClr val="7030A0"/>
                        </a:solidFill>
                        <a:effectLst/>
                        <a:latin typeface="+mn-lt"/>
                        <a:ea typeface="Times New Roman"/>
                        <a:cs typeface="Times New Roman"/>
                      </a:endParaRPr>
                    </a:p>
                  </a:txBody>
                  <a:tcPr marL="68580" marR="68580" marT="0" marB="0"/>
                </a:tc>
                <a:extLst>
                  <a:ext uri="{0D108BD9-81ED-4DB2-BD59-A6C34878D82A}">
                    <a16:rowId xmlns:a16="http://schemas.microsoft.com/office/drawing/2014/main" val="10001"/>
                  </a:ext>
                </a:extLst>
              </a:tr>
              <a:tr h="210968">
                <a:tc>
                  <a:txBody>
                    <a:bodyPr/>
                    <a:lstStyle/>
                    <a:p>
                      <a:pPr>
                        <a:spcAft>
                          <a:spcPts val="0"/>
                        </a:spcAft>
                      </a:pPr>
                      <a:r>
                        <a:rPr lang="en-US" sz="1800" kern="1200">
                          <a:solidFill>
                            <a:srgbClr val="7030A0"/>
                          </a:solidFill>
                          <a:effectLst/>
                        </a:rPr>
                        <a:t>ToF base</a:t>
                      </a:r>
                      <a:endParaRPr lang="ru-RU" sz="1800">
                        <a:solidFill>
                          <a:srgbClr val="7030A0"/>
                        </a:solidFill>
                        <a:effectLst/>
                        <a:latin typeface="+mn-lt"/>
                        <a:ea typeface="Times New Roman"/>
                        <a:cs typeface="Times New Roman"/>
                      </a:endParaRPr>
                    </a:p>
                  </a:txBody>
                  <a:tcPr marL="68580" marR="68580" marT="0" marB="0"/>
                </a:tc>
                <a:tc>
                  <a:txBody>
                    <a:bodyPr/>
                    <a:lstStyle/>
                    <a:p>
                      <a:r>
                        <a:rPr lang="en-US" sz="1800" b="1" kern="1200" dirty="0">
                          <a:solidFill>
                            <a:srgbClr val="7030A0"/>
                          </a:solidFill>
                          <a:effectLst/>
                        </a:rPr>
                        <a:t>10-30 cm</a:t>
                      </a:r>
                      <a:endParaRPr lang="ru-RU" sz="1800" b="1" dirty="0">
                        <a:solidFill>
                          <a:srgbClr val="7030A0"/>
                        </a:solidFill>
                        <a:effectLst/>
                        <a:latin typeface="+mn-lt"/>
                        <a:ea typeface="Times New Roman"/>
                        <a:cs typeface="Times New Roman"/>
                      </a:endParaRPr>
                    </a:p>
                  </a:txBody>
                  <a:tcPr marL="68580" marR="68580" marT="0" marB="0"/>
                </a:tc>
                <a:extLst>
                  <a:ext uri="{0D108BD9-81ED-4DB2-BD59-A6C34878D82A}">
                    <a16:rowId xmlns:a16="http://schemas.microsoft.com/office/drawing/2014/main" val="10002"/>
                  </a:ext>
                </a:extLst>
              </a:tr>
              <a:tr h="248969">
                <a:tc>
                  <a:txBody>
                    <a:bodyPr/>
                    <a:lstStyle/>
                    <a:p>
                      <a:pPr>
                        <a:spcAft>
                          <a:spcPts val="0"/>
                        </a:spcAft>
                      </a:pPr>
                      <a:r>
                        <a:rPr lang="en-US" sz="1800" kern="1200" dirty="0">
                          <a:solidFill>
                            <a:srgbClr val="7030A0"/>
                          </a:solidFill>
                          <a:effectLst/>
                        </a:rPr>
                        <a:t>Arm rotation range</a:t>
                      </a:r>
                      <a:endParaRPr lang="ru-RU" sz="1800" dirty="0">
                        <a:solidFill>
                          <a:srgbClr val="7030A0"/>
                        </a:solidFill>
                        <a:effectLst/>
                        <a:latin typeface="+mn-lt"/>
                        <a:ea typeface="Times New Roman"/>
                        <a:cs typeface="Times New Roman"/>
                      </a:endParaRPr>
                    </a:p>
                  </a:txBody>
                  <a:tcPr marL="68580" marR="68580" marT="0" marB="0"/>
                </a:tc>
                <a:tc>
                  <a:txBody>
                    <a:bodyPr/>
                    <a:lstStyle/>
                    <a:p>
                      <a:r>
                        <a:rPr lang="en-US" sz="1800" b="1" kern="1200" dirty="0">
                          <a:solidFill>
                            <a:srgbClr val="7030A0"/>
                          </a:solidFill>
                          <a:effectLst/>
                        </a:rPr>
                        <a:t>15°-165°</a:t>
                      </a:r>
                      <a:endParaRPr lang="ru-RU" sz="1800" b="1" dirty="0">
                        <a:solidFill>
                          <a:srgbClr val="7030A0"/>
                        </a:solidFill>
                        <a:effectLst/>
                        <a:latin typeface="+mn-lt"/>
                        <a:ea typeface="Times New Roman"/>
                        <a:cs typeface="Times New Roman"/>
                      </a:endParaRPr>
                    </a:p>
                  </a:txBody>
                  <a:tcPr marL="68580" marR="68580" marT="0" marB="0"/>
                </a:tc>
                <a:extLst>
                  <a:ext uri="{0D108BD9-81ED-4DB2-BD59-A6C34878D82A}">
                    <a16:rowId xmlns:a16="http://schemas.microsoft.com/office/drawing/2014/main" val="10003"/>
                  </a:ext>
                </a:extLst>
              </a:tr>
              <a:tr h="210968">
                <a:tc>
                  <a:txBody>
                    <a:bodyPr/>
                    <a:lstStyle/>
                    <a:p>
                      <a:pPr>
                        <a:spcAft>
                          <a:spcPts val="0"/>
                        </a:spcAft>
                      </a:pPr>
                      <a:r>
                        <a:rPr lang="en-US" sz="1800" kern="1200" dirty="0">
                          <a:solidFill>
                            <a:srgbClr val="7030A0"/>
                          </a:solidFill>
                          <a:effectLst/>
                        </a:rPr>
                        <a:t>Solid angle</a:t>
                      </a:r>
                      <a:endParaRPr lang="ru-RU" sz="1800" dirty="0">
                        <a:solidFill>
                          <a:srgbClr val="7030A0"/>
                        </a:solidFill>
                        <a:effectLst/>
                        <a:latin typeface="+mn-lt"/>
                        <a:ea typeface="Times New Roman"/>
                        <a:cs typeface="Times New Roman"/>
                      </a:endParaRPr>
                    </a:p>
                  </a:txBody>
                  <a:tcPr marL="68580" marR="68580" marT="0" marB="0"/>
                </a:tc>
                <a:tc>
                  <a:txBody>
                    <a:bodyPr/>
                    <a:lstStyle/>
                    <a:p>
                      <a:r>
                        <a:rPr lang="en-US" sz="1800" b="1" kern="1200" dirty="0">
                          <a:solidFill>
                            <a:srgbClr val="7030A0"/>
                          </a:solidFill>
                          <a:effectLst/>
                        </a:rPr>
                        <a:t>100-200 </a:t>
                      </a:r>
                      <a:r>
                        <a:rPr lang="en-US" sz="1800" b="1" kern="1200" dirty="0" err="1">
                          <a:solidFill>
                            <a:srgbClr val="7030A0"/>
                          </a:solidFill>
                          <a:effectLst/>
                        </a:rPr>
                        <a:t>msr</a:t>
                      </a:r>
                      <a:endParaRPr lang="ru-RU" sz="1800" b="1" dirty="0">
                        <a:solidFill>
                          <a:srgbClr val="7030A0"/>
                        </a:solidFill>
                        <a:effectLst/>
                        <a:latin typeface="+mn-lt"/>
                        <a:ea typeface="Times New Roman"/>
                        <a:cs typeface="Times New Roman"/>
                      </a:endParaRPr>
                    </a:p>
                  </a:txBody>
                  <a:tcPr marL="68580" marR="68580" marT="0" marB="0"/>
                </a:tc>
                <a:extLst>
                  <a:ext uri="{0D108BD9-81ED-4DB2-BD59-A6C34878D82A}">
                    <a16:rowId xmlns:a16="http://schemas.microsoft.com/office/drawing/2014/main" val="10004"/>
                  </a:ext>
                </a:extLst>
              </a:tr>
              <a:tr h="210968">
                <a:tc>
                  <a:txBody>
                    <a:bodyPr/>
                    <a:lstStyle/>
                    <a:p>
                      <a:pPr>
                        <a:spcAft>
                          <a:spcPts val="0"/>
                        </a:spcAft>
                      </a:pPr>
                      <a:r>
                        <a:rPr lang="en-US" sz="1800" kern="1200">
                          <a:solidFill>
                            <a:srgbClr val="7030A0"/>
                          </a:solidFill>
                          <a:effectLst/>
                        </a:rPr>
                        <a:t>Angular resolution</a:t>
                      </a:r>
                      <a:endParaRPr lang="ru-RU" sz="1800">
                        <a:solidFill>
                          <a:srgbClr val="7030A0"/>
                        </a:solidFill>
                        <a:effectLst/>
                        <a:latin typeface="+mn-lt"/>
                        <a:ea typeface="Times New Roman"/>
                        <a:cs typeface="Times New Roman"/>
                      </a:endParaRPr>
                    </a:p>
                  </a:txBody>
                  <a:tcPr marL="68580" marR="68580" marT="0" marB="0"/>
                </a:tc>
                <a:tc>
                  <a:txBody>
                    <a:bodyPr/>
                    <a:lstStyle/>
                    <a:p>
                      <a:r>
                        <a:rPr lang="en-US" sz="1800" b="1" kern="1200" dirty="0">
                          <a:solidFill>
                            <a:srgbClr val="7030A0"/>
                          </a:solidFill>
                          <a:effectLst/>
                        </a:rPr>
                        <a:t>0.3° </a:t>
                      </a:r>
                      <a:endParaRPr lang="ru-RU" sz="1800" b="1" dirty="0">
                        <a:solidFill>
                          <a:srgbClr val="7030A0"/>
                        </a:solidFill>
                        <a:effectLst/>
                        <a:latin typeface="+mn-lt"/>
                        <a:ea typeface="Times New Roman"/>
                        <a:cs typeface="Times New Roman"/>
                      </a:endParaRPr>
                    </a:p>
                  </a:txBody>
                  <a:tcPr marL="68580" marR="68580" marT="0" marB="0"/>
                </a:tc>
                <a:extLst>
                  <a:ext uri="{0D108BD9-81ED-4DB2-BD59-A6C34878D82A}">
                    <a16:rowId xmlns:a16="http://schemas.microsoft.com/office/drawing/2014/main" val="10005"/>
                  </a:ext>
                </a:extLst>
              </a:tr>
              <a:tr h="210968">
                <a:tc>
                  <a:txBody>
                    <a:bodyPr/>
                    <a:lstStyle/>
                    <a:p>
                      <a:pPr>
                        <a:spcAft>
                          <a:spcPts val="0"/>
                        </a:spcAft>
                      </a:pPr>
                      <a:r>
                        <a:rPr lang="en-US" sz="1800" kern="1200" dirty="0">
                          <a:solidFill>
                            <a:srgbClr val="7030A0"/>
                          </a:solidFill>
                          <a:effectLst/>
                        </a:rPr>
                        <a:t>Mass      resolution</a:t>
                      </a:r>
                      <a:endParaRPr lang="ru-RU" sz="1800" dirty="0">
                        <a:solidFill>
                          <a:srgbClr val="7030A0"/>
                        </a:solidFill>
                        <a:effectLst/>
                        <a:latin typeface="+mn-lt"/>
                        <a:ea typeface="Times New Roman"/>
                        <a:cs typeface="Times New Roman"/>
                      </a:endParaRPr>
                    </a:p>
                  </a:txBody>
                  <a:tcPr marL="68580" marR="68580" marT="0" marB="0"/>
                </a:tc>
                <a:tc>
                  <a:txBody>
                    <a:bodyPr/>
                    <a:lstStyle/>
                    <a:p>
                      <a:r>
                        <a:rPr lang="en-US" sz="1800" b="1" kern="1200" dirty="0">
                          <a:solidFill>
                            <a:srgbClr val="7030A0"/>
                          </a:solidFill>
                          <a:effectLst/>
                        </a:rPr>
                        <a:t>2-4 u</a:t>
                      </a:r>
                      <a:endParaRPr lang="ru-RU" sz="1800" b="1" dirty="0">
                        <a:solidFill>
                          <a:srgbClr val="7030A0"/>
                        </a:solidFill>
                        <a:effectLst/>
                        <a:latin typeface="+mn-lt"/>
                        <a:ea typeface="Times New Roman"/>
                        <a:cs typeface="Times New Roman"/>
                      </a:endParaRPr>
                    </a:p>
                  </a:txBody>
                  <a:tcPr marL="68580" marR="68580" marT="0" marB="0"/>
                </a:tc>
                <a:extLst>
                  <a:ext uri="{0D108BD9-81ED-4DB2-BD59-A6C34878D82A}">
                    <a16:rowId xmlns:a16="http://schemas.microsoft.com/office/drawing/2014/main" val="10006"/>
                  </a:ext>
                </a:extLst>
              </a:tr>
              <a:tr h="210968">
                <a:tc>
                  <a:txBody>
                    <a:bodyPr/>
                    <a:lstStyle/>
                    <a:p>
                      <a:pPr>
                        <a:spcAft>
                          <a:spcPts val="0"/>
                        </a:spcAft>
                      </a:pPr>
                      <a:r>
                        <a:rPr lang="en-US" sz="1800" kern="1200" dirty="0">
                          <a:solidFill>
                            <a:srgbClr val="7030A0"/>
                          </a:solidFill>
                          <a:effectLst/>
                        </a:rPr>
                        <a:t>Energy   resolution</a:t>
                      </a:r>
                      <a:endParaRPr lang="ru-RU" sz="1800" dirty="0">
                        <a:solidFill>
                          <a:srgbClr val="7030A0"/>
                        </a:solidFill>
                        <a:effectLst/>
                        <a:latin typeface="+mn-lt"/>
                        <a:ea typeface="Times New Roman"/>
                        <a:cs typeface="Times New Roman"/>
                      </a:endParaRPr>
                    </a:p>
                  </a:txBody>
                  <a:tcPr marL="68580" marR="68580" marT="0" marB="0"/>
                </a:tc>
                <a:tc>
                  <a:txBody>
                    <a:bodyPr/>
                    <a:lstStyle/>
                    <a:p>
                      <a:r>
                        <a:rPr lang="en-US" sz="1800" b="1" kern="1200" dirty="0">
                          <a:solidFill>
                            <a:srgbClr val="7030A0"/>
                          </a:solidFill>
                          <a:effectLst/>
                        </a:rPr>
                        <a:t>±2%	</a:t>
                      </a:r>
                      <a:endParaRPr lang="ru-RU" sz="1800" b="1" dirty="0">
                        <a:solidFill>
                          <a:srgbClr val="7030A0"/>
                        </a:solidFill>
                        <a:effectLst/>
                        <a:latin typeface="+mn-lt"/>
                        <a:ea typeface="Times New Roman"/>
                        <a:cs typeface="Times New Roman"/>
                      </a:endParaRPr>
                    </a:p>
                  </a:txBody>
                  <a:tcPr marL="68580" marR="68580" marT="0" marB="0"/>
                </a:tc>
                <a:extLst>
                  <a:ext uri="{0D108BD9-81ED-4DB2-BD59-A6C34878D82A}">
                    <a16:rowId xmlns:a16="http://schemas.microsoft.com/office/drawing/2014/main" val="10007"/>
                  </a:ext>
                </a:extLst>
              </a:tr>
            </a:tbl>
          </a:graphicData>
        </a:graphic>
      </p:graphicFrame>
      <p:pic>
        <p:nvPicPr>
          <p:cNvPr id="19" name="Рисунок 18"/>
          <p:cNvPicPr>
            <a:picLocks noChangeAspect="1"/>
          </p:cNvPicPr>
          <p:nvPr/>
        </p:nvPicPr>
        <p:blipFill>
          <a:blip r:embed="rId3" cstate="print"/>
          <a:stretch>
            <a:fillRect/>
          </a:stretch>
        </p:blipFill>
        <p:spPr>
          <a:xfrm>
            <a:off x="2627784" y="1196752"/>
            <a:ext cx="7465409" cy="7448187"/>
          </a:xfrm>
          <a:prstGeom prst="rect">
            <a:avLst/>
          </a:prstGeom>
        </p:spPr>
      </p:pic>
      <p:pic>
        <p:nvPicPr>
          <p:cNvPr id="20" name="Рисунок 19"/>
          <p:cNvPicPr>
            <a:picLocks noChangeAspect="1"/>
          </p:cNvPicPr>
          <p:nvPr/>
        </p:nvPicPr>
        <p:blipFill>
          <a:blip r:embed="rId4" cstate="print"/>
          <a:stretch>
            <a:fillRect/>
          </a:stretch>
        </p:blipFill>
        <p:spPr>
          <a:xfrm>
            <a:off x="-703621" y="1627487"/>
            <a:ext cx="5214899" cy="5230513"/>
          </a:xfrm>
          <a:prstGeom prst="rect">
            <a:avLst/>
          </a:prstGeom>
        </p:spPr>
      </p:pic>
    </p:spTree>
    <p:extLst>
      <p:ext uri="{BB962C8B-B14F-4D97-AF65-F5344CB8AC3E}">
        <p14:creationId xmlns:p14="http://schemas.microsoft.com/office/powerpoint/2010/main" val="1726811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36"/>
          <p:cNvPicPr>
            <a:picLocks noChangeAspect="1" noChangeArrowheads="1"/>
          </p:cNvPicPr>
          <p:nvPr/>
        </p:nvPicPr>
        <p:blipFill>
          <a:blip r:embed="rId2" cstate="print"/>
          <a:srcRect/>
          <a:stretch>
            <a:fillRect/>
          </a:stretch>
        </p:blipFill>
        <p:spPr bwMode="auto">
          <a:xfrm>
            <a:off x="3886200" y="609600"/>
            <a:ext cx="4887132" cy="1371600"/>
          </a:xfrm>
          <a:prstGeom prst="rect">
            <a:avLst/>
          </a:prstGeom>
          <a:noFill/>
        </p:spPr>
      </p:pic>
      <p:pic>
        <p:nvPicPr>
          <p:cNvPr id="1025" name="Рисунок 30"/>
          <p:cNvPicPr>
            <a:picLocks noChangeAspect="1" noChangeArrowheads="1"/>
          </p:cNvPicPr>
          <p:nvPr/>
        </p:nvPicPr>
        <p:blipFill>
          <a:blip r:embed="rId3" cstate="print"/>
          <a:srcRect/>
          <a:stretch>
            <a:fillRect/>
          </a:stretch>
        </p:blipFill>
        <p:spPr bwMode="auto">
          <a:xfrm>
            <a:off x="4343400" y="2362200"/>
            <a:ext cx="3800475" cy="3821243"/>
          </a:xfrm>
          <a:prstGeom prst="rect">
            <a:avLst/>
          </a:prstGeom>
          <a:noFill/>
        </p:spPr>
      </p:pic>
      <p:sp>
        <p:nvSpPr>
          <p:cNvPr id="5" name="TextBox 4"/>
          <p:cNvSpPr txBox="1"/>
          <p:nvPr/>
        </p:nvSpPr>
        <p:spPr>
          <a:xfrm>
            <a:off x="685800" y="990600"/>
            <a:ext cx="304800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Frame holder</a:t>
            </a:r>
            <a:endParaRPr lang="ru-RU" sz="3600" b="1" dirty="0">
              <a:latin typeface="Times New Roman" pitchFamily="18" charset="0"/>
              <a:cs typeface="Times New Roman" pitchFamily="18" charset="0"/>
            </a:endParaRPr>
          </a:p>
        </p:txBody>
      </p:sp>
      <p:sp>
        <p:nvSpPr>
          <p:cNvPr id="6" name="TextBox 5"/>
          <p:cNvSpPr txBox="1"/>
          <p:nvPr/>
        </p:nvSpPr>
        <p:spPr>
          <a:xfrm>
            <a:off x="304800" y="3429000"/>
            <a:ext cx="3962400" cy="1815882"/>
          </a:xfrm>
          <a:prstGeom prst="rect">
            <a:avLst/>
          </a:prstGeom>
          <a:noFill/>
        </p:spPr>
        <p:txBody>
          <a:bodyPr wrap="square" rtlCol="0">
            <a:spAutoFit/>
          </a:bodyPr>
          <a:lstStyle/>
          <a:p>
            <a:pPr algn="ctr"/>
            <a:r>
              <a:rPr lang="en-US" sz="2800" b="1" dirty="0">
                <a:latin typeface="Times New Roman" pitchFamily="18" charset="0"/>
                <a:cs typeface="Times New Roman" pitchFamily="18" charset="0"/>
              </a:rPr>
              <a:t>Flange DN160 </a:t>
            </a:r>
          </a:p>
          <a:p>
            <a:pPr algn="ctr"/>
            <a:r>
              <a:rPr lang="en-US" sz="2800" b="1" dirty="0">
                <a:latin typeface="Times New Roman" pitchFamily="18" charset="0"/>
                <a:cs typeface="Times New Roman" pitchFamily="18" charset="0"/>
              </a:rPr>
              <a:t>with 27 LEMO </a:t>
            </a:r>
          </a:p>
          <a:p>
            <a:pPr algn="ctr"/>
            <a:r>
              <a:rPr lang="en-US" sz="2800" b="1" dirty="0">
                <a:latin typeface="Times New Roman" pitchFamily="18" charset="0"/>
                <a:cs typeface="Times New Roman" pitchFamily="18" charset="0"/>
              </a:rPr>
              <a:t>and </a:t>
            </a:r>
          </a:p>
          <a:p>
            <a:pPr algn="ctr"/>
            <a:r>
              <a:rPr lang="en-US" sz="2800" b="1" dirty="0">
                <a:latin typeface="Times New Roman" pitchFamily="18" charset="0"/>
                <a:cs typeface="Times New Roman" pitchFamily="18" charset="0"/>
              </a:rPr>
              <a:t>10 SHV connectors</a:t>
            </a:r>
            <a:endParaRPr lang="ru-RU" sz="2800" b="1"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593E71-0C0F-5447-B24F-13C226FDAC1A}"/>
              </a:ext>
            </a:extLst>
          </p:cNvPr>
          <p:cNvSpPr>
            <a:spLocks noChangeArrowheads="1"/>
          </p:cNvSpPr>
          <p:nvPr/>
        </p:nvSpPr>
        <p:spPr bwMode="auto">
          <a:xfrm>
            <a:off x="323528" y="2606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 name="Объект 3">
            <a:extLst>
              <a:ext uri="{FF2B5EF4-FFF2-40B4-BE49-F238E27FC236}">
                <a16:creationId xmlns:a16="http://schemas.microsoft.com/office/drawing/2014/main" id="{908C4905-1724-DD46-B806-A8ACD400F294}"/>
              </a:ext>
            </a:extLst>
          </p:cNvPr>
          <p:cNvGraphicFramePr>
            <a:graphicFrameLocks noChangeAspect="1"/>
          </p:cNvGraphicFramePr>
          <p:nvPr>
            <p:extLst>
              <p:ext uri="{D42A27DB-BD31-4B8C-83A1-F6EECF244321}">
                <p14:modId xmlns:p14="http://schemas.microsoft.com/office/powerpoint/2010/main" val="2389928305"/>
              </p:ext>
            </p:extLst>
          </p:nvPr>
        </p:nvGraphicFramePr>
        <p:xfrm>
          <a:off x="14401" y="341515"/>
          <a:ext cx="4500000" cy="3146343"/>
        </p:xfrm>
        <a:graphic>
          <a:graphicData uri="http://schemas.openxmlformats.org/presentationml/2006/ole">
            <mc:AlternateContent xmlns:mc="http://schemas.openxmlformats.org/markup-compatibility/2006">
              <mc:Choice xmlns:v="urn:schemas-microsoft-com:vml" Requires="v">
                <p:oleObj spid="_x0000_s57553" r:id="rId4" imgW="3122737" imgH="2194560" progId="Origin50.Graph">
                  <p:embed/>
                </p:oleObj>
              </mc:Choice>
              <mc:Fallback>
                <p:oleObj r:id="rId4" imgW="3122737" imgH="2194560" progId="Origin50.Graph">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01" y="341515"/>
                        <a:ext cx="4500000" cy="31463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a:extLst>
              <a:ext uri="{FF2B5EF4-FFF2-40B4-BE49-F238E27FC236}">
                <a16:creationId xmlns:a16="http://schemas.microsoft.com/office/drawing/2014/main" id="{5AA0AA9B-5906-5241-9177-5DB22F88FF56}"/>
              </a:ext>
            </a:extLst>
          </p:cNvPr>
          <p:cNvSpPr txBox="1"/>
          <p:nvPr/>
        </p:nvSpPr>
        <p:spPr>
          <a:xfrm>
            <a:off x="2563745" y="13161"/>
            <a:ext cx="3937296" cy="461665"/>
          </a:xfrm>
          <a:prstGeom prst="rect">
            <a:avLst/>
          </a:prstGeom>
          <a:noFill/>
        </p:spPr>
        <p:txBody>
          <a:bodyPr wrap="none" rtlCol="0">
            <a:spAutoFit/>
          </a:bodyPr>
          <a:lstStyle/>
          <a:p>
            <a:r>
              <a:rPr lang="ru-RU" sz="2400" b="1" baseline="30000" dirty="0">
                <a:solidFill>
                  <a:srgbClr val="7030A0"/>
                </a:solidFill>
                <a:latin typeface="Times New Roman" pitchFamily="18" charset="0"/>
                <a:cs typeface="Times New Roman" pitchFamily="18" charset="0"/>
              </a:rPr>
              <a:t>95</a:t>
            </a:r>
            <a:r>
              <a:rPr lang="en-US" sz="2400" b="1" dirty="0" err="1">
                <a:solidFill>
                  <a:srgbClr val="7030A0"/>
                </a:solidFill>
                <a:latin typeface="Times New Roman" pitchFamily="18" charset="0"/>
                <a:cs typeface="Times New Roman" pitchFamily="18" charset="0"/>
              </a:rPr>
              <a:t>Rb</a:t>
            </a:r>
            <a:r>
              <a:rPr lang="en-US" sz="2400" b="1" dirty="0">
                <a:solidFill>
                  <a:srgbClr val="7030A0"/>
                </a:solidFill>
                <a:latin typeface="Times New Roman" pitchFamily="18" charset="0"/>
                <a:cs typeface="Times New Roman" pitchFamily="18" charset="0"/>
              </a:rPr>
              <a:t> + </a:t>
            </a:r>
            <a:r>
              <a:rPr lang="en-US" sz="2400" b="1" baseline="30000" dirty="0">
                <a:solidFill>
                  <a:srgbClr val="7030A0"/>
                </a:solidFill>
                <a:latin typeface="Times New Roman" pitchFamily="18" charset="0"/>
                <a:cs typeface="Times New Roman" pitchFamily="18" charset="0"/>
              </a:rPr>
              <a:t>209</a:t>
            </a:r>
            <a:r>
              <a:rPr lang="en-US" sz="2400" b="1" dirty="0">
                <a:solidFill>
                  <a:srgbClr val="7030A0"/>
                </a:solidFill>
                <a:latin typeface="Times New Roman" pitchFamily="18" charset="0"/>
                <a:cs typeface="Times New Roman" pitchFamily="18" charset="0"/>
              </a:rPr>
              <a:t>Bi,   </a:t>
            </a:r>
            <a:r>
              <a:rPr lang="en-US" sz="2400" b="1" dirty="0" err="1">
                <a:solidFill>
                  <a:srgbClr val="7030A0"/>
                </a:solidFill>
                <a:latin typeface="Times New Roman" pitchFamily="18" charset="0"/>
                <a:cs typeface="Times New Roman" pitchFamily="18" charset="0"/>
              </a:rPr>
              <a:t>E</a:t>
            </a:r>
            <a:r>
              <a:rPr lang="en-US" sz="2400" b="1" baseline="-25000" dirty="0" err="1">
                <a:solidFill>
                  <a:srgbClr val="7030A0"/>
                </a:solidFill>
                <a:latin typeface="Times New Roman" pitchFamily="18" charset="0"/>
                <a:cs typeface="Times New Roman" pitchFamily="18" charset="0"/>
              </a:rPr>
              <a:t>lab</a:t>
            </a:r>
            <a:r>
              <a:rPr lang="en-US" sz="2400" b="1" dirty="0">
                <a:solidFill>
                  <a:srgbClr val="7030A0"/>
                </a:solidFill>
                <a:latin typeface="Times New Roman" pitchFamily="18" charset="0"/>
                <a:cs typeface="Times New Roman" pitchFamily="18" charset="0"/>
              </a:rPr>
              <a:t>= 450 MeV</a:t>
            </a:r>
          </a:p>
        </p:txBody>
      </p:sp>
      <p:sp>
        <p:nvSpPr>
          <p:cNvPr id="6" name="Rectangle 4">
            <a:extLst>
              <a:ext uri="{FF2B5EF4-FFF2-40B4-BE49-F238E27FC236}">
                <a16:creationId xmlns:a16="http://schemas.microsoft.com/office/drawing/2014/main" id="{D814B4D6-7E85-244B-B813-A8A332FB5E0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7" name="Объект 6">
            <a:extLst>
              <a:ext uri="{FF2B5EF4-FFF2-40B4-BE49-F238E27FC236}">
                <a16:creationId xmlns:a16="http://schemas.microsoft.com/office/drawing/2014/main" id="{4B51FF5A-3E5A-094D-83D3-7F5E6375DC6F}"/>
              </a:ext>
            </a:extLst>
          </p:cNvPr>
          <p:cNvGraphicFramePr>
            <a:graphicFrameLocks noChangeAspect="1"/>
          </p:cNvGraphicFramePr>
          <p:nvPr>
            <p:extLst>
              <p:ext uri="{D42A27DB-BD31-4B8C-83A1-F6EECF244321}">
                <p14:modId xmlns:p14="http://schemas.microsoft.com/office/powerpoint/2010/main" val="627258288"/>
              </p:ext>
            </p:extLst>
          </p:nvPr>
        </p:nvGraphicFramePr>
        <p:xfrm>
          <a:off x="4803961" y="362899"/>
          <a:ext cx="4500000" cy="3146343"/>
        </p:xfrm>
        <a:graphic>
          <a:graphicData uri="http://schemas.openxmlformats.org/presentationml/2006/ole">
            <mc:AlternateContent xmlns:mc="http://schemas.openxmlformats.org/markup-compatibility/2006">
              <mc:Choice xmlns:v="urn:schemas-microsoft-com:vml" Requires="v">
                <p:oleObj spid="_x0000_s57554" r:id="rId6" imgW="3122737" imgH="2194560" progId="Origin50.Graph">
                  <p:embed/>
                </p:oleObj>
              </mc:Choice>
              <mc:Fallback>
                <p:oleObj r:id="rId6" imgW="3122737" imgH="2194560" progId="Origin50.Graph">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03961" y="362899"/>
                        <a:ext cx="4500000" cy="31463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6">
            <a:extLst>
              <a:ext uri="{FF2B5EF4-FFF2-40B4-BE49-F238E27FC236}">
                <a16:creationId xmlns:a16="http://schemas.microsoft.com/office/drawing/2014/main" id="{D5948382-1D1E-DF4C-9BB6-934874BE11AD}"/>
              </a:ext>
            </a:extLst>
          </p:cNvPr>
          <p:cNvSpPr>
            <a:spLocks noChangeArrowheads="1"/>
          </p:cNvSpPr>
          <p:nvPr/>
        </p:nvSpPr>
        <p:spPr bwMode="auto">
          <a:xfrm>
            <a:off x="2699792" y="335699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9" name="Объект 8">
            <a:extLst>
              <a:ext uri="{FF2B5EF4-FFF2-40B4-BE49-F238E27FC236}">
                <a16:creationId xmlns:a16="http://schemas.microsoft.com/office/drawing/2014/main" id="{DD87DDD4-22C8-8F40-AB27-5F2D33658E84}"/>
              </a:ext>
            </a:extLst>
          </p:cNvPr>
          <p:cNvGraphicFramePr>
            <a:graphicFrameLocks noChangeAspect="1"/>
          </p:cNvGraphicFramePr>
          <p:nvPr>
            <p:extLst>
              <p:ext uri="{D42A27DB-BD31-4B8C-83A1-F6EECF244321}">
                <p14:modId xmlns:p14="http://schemas.microsoft.com/office/powerpoint/2010/main" val="119778686"/>
              </p:ext>
            </p:extLst>
          </p:nvPr>
        </p:nvGraphicFramePr>
        <p:xfrm>
          <a:off x="653609" y="3450483"/>
          <a:ext cx="4860000" cy="3398049"/>
        </p:xfrm>
        <a:graphic>
          <a:graphicData uri="http://schemas.openxmlformats.org/presentationml/2006/ole">
            <mc:AlternateContent xmlns:mc="http://schemas.openxmlformats.org/markup-compatibility/2006">
              <mc:Choice xmlns:v="urn:schemas-microsoft-com:vml" Requires="v">
                <p:oleObj spid="_x0000_s57555" r:id="rId8" imgW="3122737" imgH="2194560" progId="Origin50.Graph">
                  <p:embed/>
                </p:oleObj>
              </mc:Choice>
              <mc:Fallback>
                <p:oleObj r:id="rId8" imgW="3122737" imgH="2194560" progId="Origin50.Graph">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3609" y="3450483"/>
                        <a:ext cx="4860000" cy="339804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a:extLst>
              <a:ext uri="{FF2B5EF4-FFF2-40B4-BE49-F238E27FC236}">
                <a16:creationId xmlns:a16="http://schemas.microsoft.com/office/drawing/2014/main" id="{1F97418F-67B7-464C-9D74-919EAE18D367}"/>
              </a:ext>
            </a:extLst>
          </p:cNvPr>
          <p:cNvSpPr txBox="1"/>
          <p:nvPr/>
        </p:nvSpPr>
        <p:spPr>
          <a:xfrm>
            <a:off x="675599" y="790970"/>
            <a:ext cx="1900520" cy="646331"/>
          </a:xfrm>
          <a:prstGeom prst="rect">
            <a:avLst/>
          </a:prstGeom>
          <a:noFill/>
        </p:spPr>
        <p:txBody>
          <a:bodyPr wrap="none" rtlCol="0">
            <a:spAutoFit/>
          </a:bodyPr>
          <a:lstStyle/>
          <a:p>
            <a:r>
              <a:rPr lang="en-US" dirty="0">
                <a:latin typeface="Times New Roman" pitchFamily="18" charset="0"/>
                <a:cs typeface="Times New Roman" pitchFamily="18" charset="0"/>
              </a:rPr>
              <a:t>Detector 9x7 cm</a:t>
            </a:r>
            <a:r>
              <a:rPr lang="en-US" baseline="30000" dirty="0">
                <a:latin typeface="Times New Roman" pitchFamily="18" charset="0"/>
                <a:cs typeface="Times New Roman" pitchFamily="18" charset="0"/>
              </a:rPr>
              <a:t>2</a:t>
            </a:r>
          </a:p>
          <a:p>
            <a:r>
              <a:rPr lang="en-US" dirty="0">
                <a:latin typeface="Times New Roman" pitchFamily="18" charset="0"/>
                <a:cs typeface="Times New Roman" pitchFamily="18" charset="0"/>
              </a:rPr>
              <a:t>TOF base = 20 cm</a:t>
            </a:r>
          </a:p>
        </p:txBody>
      </p:sp>
      <p:sp>
        <p:nvSpPr>
          <p:cNvPr id="11" name="TextBox 10">
            <a:extLst>
              <a:ext uri="{FF2B5EF4-FFF2-40B4-BE49-F238E27FC236}">
                <a16:creationId xmlns:a16="http://schemas.microsoft.com/office/drawing/2014/main" id="{5A040BBA-C4F0-174D-A0E5-0CA94274E990}"/>
              </a:ext>
            </a:extLst>
          </p:cNvPr>
          <p:cNvSpPr txBox="1"/>
          <p:nvPr/>
        </p:nvSpPr>
        <p:spPr>
          <a:xfrm>
            <a:off x="5418509" y="690542"/>
            <a:ext cx="1915909" cy="923330"/>
          </a:xfrm>
          <a:prstGeom prst="rect">
            <a:avLst/>
          </a:prstGeom>
          <a:noFill/>
        </p:spPr>
        <p:txBody>
          <a:bodyPr wrap="none" rtlCol="0">
            <a:spAutoFit/>
          </a:bodyPr>
          <a:lstStyle/>
          <a:p>
            <a:r>
              <a:rPr lang="en-US" dirty="0">
                <a:latin typeface="Times New Roman" pitchFamily="18" charset="0"/>
                <a:cs typeface="Times New Roman" pitchFamily="18" charset="0"/>
              </a:rPr>
              <a:t>Detector</a:t>
            </a:r>
            <a:r>
              <a:rPr lang="ru-RU" dirty="0">
                <a:latin typeface="Times New Roman" pitchFamily="18" charset="0"/>
                <a:cs typeface="Times New Roman" pitchFamily="18" charset="0"/>
              </a:rPr>
              <a:t> 18</a:t>
            </a:r>
            <a:r>
              <a:rPr lang="en-US" dirty="0">
                <a:latin typeface="Times New Roman" pitchFamily="18" charset="0"/>
                <a:cs typeface="Times New Roman" pitchFamily="18" charset="0"/>
              </a:rPr>
              <a:t>x</a:t>
            </a:r>
            <a:r>
              <a:rPr lang="ru-RU" dirty="0">
                <a:latin typeface="Times New Roman" pitchFamily="18" charset="0"/>
                <a:cs typeface="Times New Roman" pitchFamily="18" charset="0"/>
              </a:rPr>
              <a:t>7 </a:t>
            </a:r>
            <a:r>
              <a:rPr lang="en-US" dirty="0">
                <a:latin typeface="Times New Roman" pitchFamily="18" charset="0"/>
                <a:cs typeface="Times New Roman" pitchFamily="18" charset="0"/>
              </a:rPr>
              <a:t>cm</a:t>
            </a:r>
            <a:r>
              <a:rPr lang="ru-RU" baseline="30000" dirty="0">
                <a:latin typeface="Times New Roman" pitchFamily="18" charset="0"/>
                <a:cs typeface="Times New Roman" pitchFamily="18" charset="0"/>
              </a:rPr>
              <a:t>2</a:t>
            </a:r>
            <a:endParaRPr lang="en-GB" baseline="30000" dirty="0">
              <a:latin typeface="Times New Roman" pitchFamily="18" charset="0"/>
              <a:cs typeface="Times New Roman" pitchFamily="18" charset="0"/>
            </a:endParaRPr>
          </a:p>
          <a:p>
            <a:r>
              <a:rPr lang="en-US" dirty="0">
                <a:latin typeface="Times New Roman" pitchFamily="18" charset="0"/>
                <a:cs typeface="Times New Roman" pitchFamily="18" charset="0"/>
              </a:rPr>
              <a:t>TOF base </a:t>
            </a:r>
            <a:r>
              <a:rPr lang="ru-RU" dirty="0">
                <a:latin typeface="Times New Roman" pitchFamily="18" charset="0"/>
                <a:cs typeface="Times New Roman" pitchFamily="18" charset="0"/>
              </a:rPr>
              <a:t>=</a:t>
            </a:r>
            <a:r>
              <a:rPr lang="en-GB" dirty="0">
                <a:latin typeface="Times New Roman" pitchFamily="18" charset="0"/>
                <a:cs typeface="Times New Roman" pitchFamily="18" charset="0"/>
              </a:rPr>
              <a:t> 25</a:t>
            </a:r>
            <a:r>
              <a:rPr lang="ru-RU" dirty="0">
                <a:latin typeface="Times New Roman" pitchFamily="18" charset="0"/>
                <a:cs typeface="Times New Roman" pitchFamily="18" charset="0"/>
              </a:rPr>
              <a:t> </a:t>
            </a:r>
            <a:r>
              <a:rPr lang="en-US" dirty="0">
                <a:latin typeface="Times New Roman" pitchFamily="18" charset="0"/>
                <a:cs typeface="Times New Roman" pitchFamily="18" charset="0"/>
              </a:rPr>
              <a:t>c</a:t>
            </a:r>
          </a:p>
          <a:p>
            <a:r>
              <a:rPr lang="en-GB" dirty="0">
                <a:latin typeface="Times New Roman" pitchFamily="18" charset="0"/>
                <a:cs typeface="Times New Roman" pitchFamily="18" charset="0"/>
              </a:rPr>
              <a:t>Split</a:t>
            </a:r>
            <a:r>
              <a:rPr lang="ru-RU" dirty="0">
                <a:latin typeface="Times New Roman" pitchFamily="18" charset="0"/>
                <a:cs typeface="Times New Roman" pitchFamily="18" charset="0"/>
              </a:rPr>
              <a:t> </a:t>
            </a:r>
            <a:r>
              <a:rPr lang="ru-RU" dirty="0">
                <a:latin typeface="Times New Roman" pitchFamily="18" charset="0"/>
                <a:cs typeface="Times New Roman" pitchFamily="18" charset="0"/>
                <a:sym typeface="Symbol" pitchFamily="2" charset="2"/>
              </a:rPr>
              <a:t></a:t>
            </a:r>
            <a:r>
              <a:rPr lang="ru-RU" dirty="0">
                <a:latin typeface="Times New Roman" pitchFamily="18" charset="0"/>
                <a:cs typeface="Times New Roman" pitchFamily="18" charset="0"/>
              </a:rPr>
              <a:t>3мм</a:t>
            </a:r>
          </a:p>
        </p:txBody>
      </p:sp>
      <p:sp>
        <p:nvSpPr>
          <p:cNvPr id="12" name="TextBox 11">
            <a:extLst>
              <a:ext uri="{FF2B5EF4-FFF2-40B4-BE49-F238E27FC236}">
                <a16:creationId xmlns:a16="http://schemas.microsoft.com/office/drawing/2014/main" id="{94DE6E0E-0B34-6442-851D-8CD452F8153A}"/>
              </a:ext>
            </a:extLst>
          </p:cNvPr>
          <p:cNvSpPr txBox="1"/>
          <p:nvPr/>
        </p:nvSpPr>
        <p:spPr>
          <a:xfrm>
            <a:off x="4445156" y="5780992"/>
            <a:ext cx="3632043" cy="646331"/>
          </a:xfrm>
          <a:prstGeom prst="rect">
            <a:avLst/>
          </a:prstGeom>
          <a:noFill/>
        </p:spPr>
        <p:txBody>
          <a:bodyPr wrap="square" rtlCol="0">
            <a:spAutoFit/>
          </a:bodyPr>
          <a:lstStyle/>
          <a:p>
            <a:r>
              <a:rPr lang="en-GB" dirty="0">
                <a:latin typeface="Times New Roman" pitchFamily="18" charset="0"/>
                <a:cs typeface="Times New Roman" pitchFamily="18" charset="0"/>
              </a:rPr>
              <a:t>Registration efficiency </a:t>
            </a:r>
          </a:p>
          <a:p>
            <a:r>
              <a:rPr lang="en-GB" dirty="0">
                <a:latin typeface="Times New Roman" pitchFamily="18" charset="0"/>
                <a:cs typeface="Times New Roman" pitchFamily="18" charset="0"/>
              </a:rPr>
              <a:t>of the hole set of detectors</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712783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9"/>
          <p:cNvSpPr>
            <a:spLocks noChangeArrowheads="1"/>
          </p:cNvSpPr>
          <p:nvPr/>
        </p:nvSpPr>
        <p:spPr bwMode="auto">
          <a:xfrm>
            <a:off x="0" y="0"/>
            <a:ext cx="9144000" cy="765175"/>
          </a:xfrm>
          <a:prstGeom prst="rect">
            <a:avLst/>
          </a:prstGeom>
          <a:solidFill>
            <a:srgbClr val="0000CC"/>
          </a:solidFill>
          <a:ln w="317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23" name="Text Box 6"/>
          <p:cNvSpPr txBox="1">
            <a:spLocks noChangeArrowheads="1"/>
          </p:cNvSpPr>
          <p:nvPr/>
        </p:nvSpPr>
        <p:spPr bwMode="auto">
          <a:xfrm>
            <a:off x="838200" y="76200"/>
            <a:ext cx="767040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3200" b="1" dirty="0">
                <a:solidFill>
                  <a:srgbClr val="FFFF00"/>
                </a:solidFill>
                <a:cs typeface="Arial" charset="0"/>
              </a:rPr>
              <a:t>Magic </a:t>
            </a:r>
            <a:r>
              <a:rPr lang="de-DE" altLang="de-DE" sz="3200" b="1" dirty="0" err="1">
                <a:solidFill>
                  <a:srgbClr val="FFFF00"/>
                </a:solidFill>
                <a:cs typeface="Arial" charset="0"/>
              </a:rPr>
              <a:t>numbers</a:t>
            </a:r>
            <a:r>
              <a:rPr lang="de-DE" altLang="de-DE" sz="3200" b="1" dirty="0">
                <a:solidFill>
                  <a:srgbClr val="FFFF00"/>
                </a:solidFill>
                <a:cs typeface="Arial" charset="0"/>
              </a:rPr>
              <a:t> in superheavy </a:t>
            </a:r>
            <a:r>
              <a:rPr lang="de-DE" altLang="de-DE" sz="3200" b="1" dirty="0" err="1">
                <a:solidFill>
                  <a:srgbClr val="FFFF00"/>
                </a:solidFill>
                <a:cs typeface="Arial" charset="0"/>
              </a:rPr>
              <a:t>nuclei</a:t>
            </a:r>
            <a:r>
              <a:rPr lang="de-DE" altLang="de-DE" sz="3200" b="1" dirty="0">
                <a:solidFill>
                  <a:srgbClr val="FFFF00"/>
                </a:solidFill>
                <a:cs typeface="Arial" charset="0"/>
              </a:rPr>
              <a:t> ?</a:t>
            </a:r>
          </a:p>
        </p:txBody>
      </p:sp>
      <p:grpSp>
        <p:nvGrpSpPr>
          <p:cNvPr id="5124" name="Group 1"/>
          <p:cNvGrpSpPr>
            <a:grpSpLocks/>
          </p:cNvGrpSpPr>
          <p:nvPr/>
        </p:nvGrpSpPr>
        <p:grpSpPr bwMode="auto">
          <a:xfrm>
            <a:off x="685800" y="1446212"/>
            <a:ext cx="6985000" cy="4268788"/>
            <a:chOff x="107950" y="1054100"/>
            <a:chExt cx="4492625" cy="2703513"/>
          </a:xfrm>
        </p:grpSpPr>
        <p:pic>
          <p:nvPicPr>
            <p:cNvPr id="5128" name="Picture 14" descr="nk132-SHELL-4-cr"/>
            <p:cNvPicPr>
              <a:picLocks noChangeAspect="1" noChangeArrowheads="1"/>
            </p:cNvPicPr>
            <p:nvPr/>
          </p:nvPicPr>
          <p:blipFill>
            <a:blip r:embed="rId3">
              <a:lum bright="-4000" contrast="30000"/>
              <a:extLst>
                <a:ext uri="{28A0092B-C50C-407E-A947-70E740481C1C}">
                  <a14:useLocalDpi xmlns:a14="http://schemas.microsoft.com/office/drawing/2010/main" val="0"/>
                </a:ext>
              </a:extLst>
            </a:blip>
            <a:srcRect/>
            <a:stretch>
              <a:fillRect/>
            </a:stretch>
          </p:blipFill>
          <p:spPr bwMode="auto">
            <a:xfrm>
              <a:off x="107950" y="1054100"/>
              <a:ext cx="4492625" cy="270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9" name="Text Box 15"/>
            <p:cNvSpPr txBox="1">
              <a:spLocks noChangeArrowheads="1"/>
            </p:cNvSpPr>
            <p:nvPr/>
          </p:nvSpPr>
          <p:spPr bwMode="auto">
            <a:xfrm>
              <a:off x="634336" y="1126523"/>
              <a:ext cx="3890123" cy="2180046"/>
            </a:xfrm>
            <a:prstGeom prst="rect">
              <a:avLst/>
            </a:prstGeom>
            <a:solidFill>
              <a:srgbClr val="3366FF">
                <a:alpha val="16078"/>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marL="285750" indent="-285750">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50000"/>
                </a:spcBef>
                <a:spcAft>
                  <a:spcPct val="0"/>
                </a:spcAft>
              </a:pPr>
              <a:r>
                <a:rPr lang="de-DE" altLang="de-DE" sz="2000">
                  <a:solidFill>
                    <a:srgbClr val="000000"/>
                  </a:solidFill>
                </a:rPr>
                <a:t>   </a:t>
              </a:r>
            </a:p>
          </p:txBody>
        </p:sp>
        <p:sp>
          <p:nvSpPr>
            <p:cNvPr id="5130" name="Rectangle 17"/>
            <p:cNvSpPr>
              <a:spLocks noChangeArrowheads="1"/>
            </p:cNvSpPr>
            <p:nvPr/>
          </p:nvSpPr>
          <p:spPr bwMode="auto">
            <a:xfrm>
              <a:off x="2650928" y="2345809"/>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31" name="Rectangle 18"/>
            <p:cNvSpPr>
              <a:spLocks noChangeArrowheads="1"/>
            </p:cNvSpPr>
            <p:nvPr/>
          </p:nvSpPr>
          <p:spPr bwMode="auto">
            <a:xfrm>
              <a:off x="2504200" y="2346726"/>
              <a:ext cx="55940"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32" name="Rectangle 19"/>
            <p:cNvSpPr>
              <a:spLocks noChangeArrowheads="1"/>
            </p:cNvSpPr>
            <p:nvPr/>
          </p:nvSpPr>
          <p:spPr bwMode="auto">
            <a:xfrm>
              <a:off x="2575730" y="2347642"/>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33" name="Rectangle 20"/>
            <p:cNvSpPr>
              <a:spLocks noChangeArrowheads="1"/>
            </p:cNvSpPr>
            <p:nvPr/>
          </p:nvSpPr>
          <p:spPr bwMode="auto">
            <a:xfrm>
              <a:off x="2429919" y="2347642"/>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34" name="Rectangle 21"/>
            <p:cNvSpPr>
              <a:spLocks noChangeArrowheads="1"/>
            </p:cNvSpPr>
            <p:nvPr/>
          </p:nvSpPr>
          <p:spPr bwMode="auto">
            <a:xfrm>
              <a:off x="2354721" y="2422816"/>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35" name="Rectangle 22"/>
            <p:cNvSpPr>
              <a:spLocks noChangeArrowheads="1"/>
            </p:cNvSpPr>
            <p:nvPr/>
          </p:nvSpPr>
          <p:spPr bwMode="auto">
            <a:xfrm>
              <a:off x="2282274" y="2422816"/>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36" name="Rectangle 23"/>
            <p:cNvSpPr>
              <a:spLocks noChangeArrowheads="1"/>
            </p:cNvSpPr>
            <p:nvPr/>
          </p:nvSpPr>
          <p:spPr bwMode="auto">
            <a:xfrm>
              <a:off x="2505117" y="2497990"/>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37" name="Rectangle 24"/>
            <p:cNvSpPr>
              <a:spLocks noChangeArrowheads="1"/>
            </p:cNvSpPr>
            <p:nvPr/>
          </p:nvSpPr>
          <p:spPr bwMode="auto">
            <a:xfrm>
              <a:off x="2430836" y="2497990"/>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38" name="Rectangle 25"/>
            <p:cNvSpPr>
              <a:spLocks noChangeArrowheads="1"/>
            </p:cNvSpPr>
            <p:nvPr/>
          </p:nvSpPr>
          <p:spPr bwMode="auto">
            <a:xfrm>
              <a:off x="2357472" y="2497990"/>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nvGrpSpPr>
            <p:cNvPr id="5139" name="Group 26"/>
            <p:cNvGrpSpPr>
              <a:grpSpLocks/>
            </p:cNvGrpSpPr>
            <p:nvPr/>
          </p:nvGrpSpPr>
          <p:grpSpPr bwMode="auto">
            <a:xfrm>
              <a:off x="2278606" y="2497990"/>
              <a:ext cx="56857" cy="57756"/>
              <a:chOff x="2171" y="1978"/>
              <a:chExt cx="300" cy="301"/>
            </a:xfrm>
          </p:grpSpPr>
          <p:sp>
            <p:nvSpPr>
              <p:cNvPr id="5455" name="AutoShape 27"/>
              <p:cNvSpPr>
                <a:spLocks noChangeArrowheads="1"/>
              </p:cNvSpPr>
              <p:nvPr/>
            </p:nvSpPr>
            <p:spPr bwMode="auto">
              <a:xfrm rot="5400000">
                <a:off x="2171" y="1978"/>
                <a:ext cx="300" cy="299"/>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56" name="AutoShape 28"/>
              <p:cNvSpPr>
                <a:spLocks noChangeArrowheads="1"/>
              </p:cNvSpPr>
              <p:nvPr/>
            </p:nvSpPr>
            <p:spPr bwMode="auto">
              <a:xfrm rot="-5400000">
                <a:off x="2172" y="1979"/>
                <a:ext cx="300" cy="299"/>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grpSp>
          <p:nvGrpSpPr>
            <p:cNvPr id="5140" name="Group 29"/>
            <p:cNvGrpSpPr>
              <a:grpSpLocks/>
            </p:cNvGrpSpPr>
            <p:nvPr/>
          </p:nvGrpSpPr>
          <p:grpSpPr bwMode="auto">
            <a:xfrm>
              <a:off x="2207993" y="2650172"/>
              <a:ext cx="55940" cy="57756"/>
              <a:chOff x="2171" y="1978"/>
              <a:chExt cx="300" cy="301"/>
            </a:xfrm>
          </p:grpSpPr>
          <p:sp>
            <p:nvSpPr>
              <p:cNvPr id="5453" name="AutoShape 30"/>
              <p:cNvSpPr>
                <a:spLocks noChangeArrowheads="1"/>
              </p:cNvSpPr>
              <p:nvPr/>
            </p:nvSpPr>
            <p:spPr bwMode="auto">
              <a:xfrm rot="5400000">
                <a:off x="2171" y="1978"/>
                <a:ext cx="300" cy="299"/>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54" name="AutoShape 31"/>
              <p:cNvSpPr>
                <a:spLocks noChangeArrowheads="1"/>
              </p:cNvSpPr>
              <p:nvPr/>
            </p:nvSpPr>
            <p:spPr bwMode="auto">
              <a:xfrm rot="-5400000">
                <a:off x="2172" y="1979"/>
                <a:ext cx="300" cy="299"/>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sp>
          <p:nvSpPr>
            <p:cNvPr id="5141" name="Rectangle 32"/>
            <p:cNvSpPr>
              <a:spLocks noChangeArrowheads="1"/>
            </p:cNvSpPr>
            <p:nvPr/>
          </p:nvSpPr>
          <p:spPr bwMode="auto">
            <a:xfrm>
              <a:off x="2356555" y="2650172"/>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42" name="Rectangle 33"/>
            <p:cNvSpPr>
              <a:spLocks noChangeArrowheads="1"/>
            </p:cNvSpPr>
            <p:nvPr/>
          </p:nvSpPr>
          <p:spPr bwMode="auto">
            <a:xfrm>
              <a:off x="1915455" y="2952701"/>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43" name="Rectangle 34"/>
            <p:cNvSpPr>
              <a:spLocks noChangeArrowheads="1"/>
            </p:cNvSpPr>
            <p:nvPr/>
          </p:nvSpPr>
          <p:spPr bwMode="auto">
            <a:xfrm>
              <a:off x="1767809" y="3029709"/>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44" name="Rectangle 35"/>
            <p:cNvSpPr>
              <a:spLocks noChangeArrowheads="1"/>
            </p:cNvSpPr>
            <p:nvPr/>
          </p:nvSpPr>
          <p:spPr bwMode="auto">
            <a:xfrm>
              <a:off x="1914537" y="2875694"/>
              <a:ext cx="56857" cy="5867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45" name="Rectangle 36"/>
            <p:cNvSpPr>
              <a:spLocks noChangeArrowheads="1"/>
            </p:cNvSpPr>
            <p:nvPr/>
          </p:nvSpPr>
          <p:spPr bwMode="auto">
            <a:xfrm>
              <a:off x="1766893" y="2877527"/>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46" name="Rectangle 37"/>
            <p:cNvSpPr>
              <a:spLocks noChangeArrowheads="1"/>
            </p:cNvSpPr>
            <p:nvPr/>
          </p:nvSpPr>
          <p:spPr bwMode="auto">
            <a:xfrm>
              <a:off x="1839339" y="2878444"/>
              <a:ext cx="56857"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47" name="Rectangle 38"/>
            <p:cNvSpPr>
              <a:spLocks noChangeArrowheads="1"/>
            </p:cNvSpPr>
            <p:nvPr/>
          </p:nvSpPr>
          <p:spPr bwMode="auto">
            <a:xfrm>
              <a:off x="1767809" y="3027875"/>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48" name="Rectangle 39"/>
            <p:cNvSpPr>
              <a:spLocks noChangeArrowheads="1"/>
            </p:cNvSpPr>
            <p:nvPr/>
          </p:nvSpPr>
          <p:spPr bwMode="auto">
            <a:xfrm>
              <a:off x="1620165" y="3028792"/>
              <a:ext cx="56857"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49" name="Rectangle 40"/>
            <p:cNvSpPr>
              <a:spLocks noChangeArrowheads="1"/>
            </p:cNvSpPr>
            <p:nvPr/>
          </p:nvSpPr>
          <p:spPr bwMode="auto">
            <a:xfrm>
              <a:off x="1692611" y="3029709"/>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50" name="Rectangle 41"/>
            <p:cNvSpPr>
              <a:spLocks noChangeArrowheads="1"/>
            </p:cNvSpPr>
            <p:nvPr/>
          </p:nvSpPr>
          <p:spPr bwMode="auto">
            <a:xfrm>
              <a:off x="2209827" y="2803270"/>
              <a:ext cx="55940" cy="57755"/>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51" name="Rectangle 42"/>
            <p:cNvSpPr>
              <a:spLocks noChangeArrowheads="1"/>
            </p:cNvSpPr>
            <p:nvPr/>
          </p:nvSpPr>
          <p:spPr bwMode="auto">
            <a:xfrm>
              <a:off x="2062182" y="2802353"/>
              <a:ext cx="56857" cy="57756"/>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52" name="Rectangle 43"/>
            <p:cNvSpPr>
              <a:spLocks noChangeArrowheads="1"/>
            </p:cNvSpPr>
            <p:nvPr/>
          </p:nvSpPr>
          <p:spPr bwMode="auto">
            <a:xfrm>
              <a:off x="2283191" y="2650172"/>
              <a:ext cx="55940" cy="57756"/>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53" name="Rectangle 44"/>
            <p:cNvSpPr>
              <a:spLocks noChangeArrowheads="1"/>
            </p:cNvSpPr>
            <p:nvPr/>
          </p:nvSpPr>
          <p:spPr bwMode="auto">
            <a:xfrm>
              <a:off x="2137380" y="2651089"/>
              <a:ext cx="56857" cy="58672"/>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54" name="Rectangle 45"/>
            <p:cNvSpPr>
              <a:spLocks noChangeArrowheads="1"/>
            </p:cNvSpPr>
            <p:nvPr/>
          </p:nvSpPr>
          <p:spPr bwMode="auto">
            <a:xfrm>
              <a:off x="1617413" y="3256148"/>
              <a:ext cx="56857" cy="57755"/>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55" name="Rectangle 46"/>
            <p:cNvSpPr>
              <a:spLocks noChangeArrowheads="1"/>
            </p:cNvSpPr>
            <p:nvPr/>
          </p:nvSpPr>
          <p:spPr bwMode="auto">
            <a:xfrm>
              <a:off x="1692611" y="3257064"/>
              <a:ext cx="56857" cy="58672"/>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56" name="Rectangle 47"/>
            <p:cNvSpPr>
              <a:spLocks noChangeArrowheads="1"/>
            </p:cNvSpPr>
            <p:nvPr/>
          </p:nvSpPr>
          <p:spPr bwMode="auto">
            <a:xfrm>
              <a:off x="1544967" y="3178223"/>
              <a:ext cx="56857" cy="57756"/>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nvGrpSpPr>
            <p:cNvPr id="5157" name="Group 48"/>
            <p:cNvGrpSpPr>
              <a:grpSpLocks/>
            </p:cNvGrpSpPr>
            <p:nvPr/>
          </p:nvGrpSpPr>
          <p:grpSpPr bwMode="auto">
            <a:xfrm>
              <a:off x="1764141" y="3103966"/>
              <a:ext cx="56857" cy="57755"/>
              <a:chOff x="2171" y="1978"/>
              <a:chExt cx="300" cy="301"/>
            </a:xfrm>
          </p:grpSpPr>
          <p:sp>
            <p:nvSpPr>
              <p:cNvPr id="5451" name="AutoShape 49"/>
              <p:cNvSpPr>
                <a:spLocks noChangeArrowheads="1"/>
              </p:cNvSpPr>
              <p:nvPr/>
            </p:nvSpPr>
            <p:spPr bwMode="auto">
              <a:xfrm rot="5400000">
                <a:off x="2171" y="1978"/>
                <a:ext cx="300" cy="299"/>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52" name="AutoShape 50"/>
              <p:cNvSpPr>
                <a:spLocks noChangeArrowheads="1"/>
              </p:cNvSpPr>
              <p:nvPr/>
            </p:nvSpPr>
            <p:spPr bwMode="auto">
              <a:xfrm rot="-5400000">
                <a:off x="2172" y="1979"/>
                <a:ext cx="300" cy="299"/>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sp>
          <p:nvSpPr>
            <p:cNvPr id="5158" name="Rectangle 51"/>
            <p:cNvSpPr>
              <a:spLocks noChangeArrowheads="1"/>
            </p:cNvSpPr>
            <p:nvPr/>
          </p:nvSpPr>
          <p:spPr bwMode="auto">
            <a:xfrm>
              <a:off x="1766893" y="2650172"/>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59" name="Rectangle 52"/>
            <p:cNvSpPr>
              <a:spLocks noChangeArrowheads="1"/>
            </p:cNvSpPr>
            <p:nvPr/>
          </p:nvSpPr>
          <p:spPr bwMode="auto">
            <a:xfrm>
              <a:off x="1765975" y="2574081"/>
              <a:ext cx="56857"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60" name="Rectangle 53"/>
            <p:cNvSpPr>
              <a:spLocks noChangeArrowheads="1"/>
            </p:cNvSpPr>
            <p:nvPr/>
          </p:nvSpPr>
          <p:spPr bwMode="auto">
            <a:xfrm>
              <a:off x="1618331" y="2799603"/>
              <a:ext cx="56857"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61" name="Rectangle 54"/>
            <p:cNvSpPr>
              <a:spLocks noChangeArrowheads="1"/>
            </p:cNvSpPr>
            <p:nvPr/>
          </p:nvSpPr>
          <p:spPr bwMode="auto">
            <a:xfrm>
              <a:off x="1617413" y="2723512"/>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62" name="Rectangle 55"/>
            <p:cNvSpPr>
              <a:spLocks noChangeArrowheads="1"/>
            </p:cNvSpPr>
            <p:nvPr/>
          </p:nvSpPr>
          <p:spPr bwMode="auto">
            <a:xfrm>
              <a:off x="1470685" y="2800520"/>
              <a:ext cx="56857" cy="5867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63" name="Rectangle 56"/>
            <p:cNvSpPr>
              <a:spLocks noChangeArrowheads="1"/>
            </p:cNvSpPr>
            <p:nvPr/>
          </p:nvSpPr>
          <p:spPr bwMode="auto">
            <a:xfrm>
              <a:off x="1323957" y="2802353"/>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64" name="Rectangle 57"/>
            <p:cNvSpPr>
              <a:spLocks noChangeArrowheads="1"/>
            </p:cNvSpPr>
            <p:nvPr/>
          </p:nvSpPr>
          <p:spPr bwMode="auto">
            <a:xfrm>
              <a:off x="1395487" y="2803270"/>
              <a:ext cx="56857"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65" name="Rectangle 58"/>
            <p:cNvSpPr>
              <a:spLocks noChangeArrowheads="1"/>
            </p:cNvSpPr>
            <p:nvPr/>
          </p:nvSpPr>
          <p:spPr bwMode="auto">
            <a:xfrm>
              <a:off x="1470685" y="2875694"/>
              <a:ext cx="56857" cy="5867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66" name="Rectangle 59"/>
            <p:cNvSpPr>
              <a:spLocks noChangeArrowheads="1"/>
            </p:cNvSpPr>
            <p:nvPr/>
          </p:nvSpPr>
          <p:spPr bwMode="auto">
            <a:xfrm>
              <a:off x="1325792" y="2949034"/>
              <a:ext cx="55940" cy="5867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67" name="Rectangle 60"/>
            <p:cNvSpPr>
              <a:spLocks noChangeArrowheads="1"/>
            </p:cNvSpPr>
            <p:nvPr/>
          </p:nvSpPr>
          <p:spPr bwMode="auto">
            <a:xfrm>
              <a:off x="1251511" y="2949034"/>
              <a:ext cx="55940" cy="5867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68" name="Rectangle 61"/>
            <p:cNvSpPr>
              <a:spLocks noChangeArrowheads="1"/>
            </p:cNvSpPr>
            <p:nvPr/>
          </p:nvSpPr>
          <p:spPr bwMode="auto">
            <a:xfrm>
              <a:off x="1178147" y="2949034"/>
              <a:ext cx="55940" cy="5867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69" name="Rectangle 62"/>
            <p:cNvSpPr>
              <a:spLocks noChangeArrowheads="1"/>
            </p:cNvSpPr>
            <p:nvPr/>
          </p:nvSpPr>
          <p:spPr bwMode="auto">
            <a:xfrm>
              <a:off x="1323957" y="2878444"/>
              <a:ext cx="55940"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70" name="Rectangle 63"/>
            <p:cNvSpPr>
              <a:spLocks noChangeArrowheads="1"/>
            </p:cNvSpPr>
            <p:nvPr/>
          </p:nvSpPr>
          <p:spPr bwMode="auto">
            <a:xfrm>
              <a:off x="1176313" y="2875694"/>
              <a:ext cx="55940" cy="5867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71" name="Rectangle 64"/>
            <p:cNvSpPr>
              <a:spLocks noChangeArrowheads="1"/>
            </p:cNvSpPr>
            <p:nvPr/>
          </p:nvSpPr>
          <p:spPr bwMode="auto">
            <a:xfrm>
              <a:off x="1396405" y="3102133"/>
              <a:ext cx="56857" cy="57755"/>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nvGrpSpPr>
            <p:cNvPr id="5172" name="Group 65"/>
            <p:cNvGrpSpPr>
              <a:grpSpLocks/>
            </p:cNvGrpSpPr>
            <p:nvPr/>
          </p:nvGrpSpPr>
          <p:grpSpPr bwMode="auto">
            <a:xfrm>
              <a:off x="953469" y="3102133"/>
              <a:ext cx="55940" cy="57755"/>
              <a:chOff x="2171" y="1978"/>
              <a:chExt cx="300" cy="301"/>
            </a:xfrm>
          </p:grpSpPr>
          <p:sp>
            <p:nvSpPr>
              <p:cNvPr id="5449" name="AutoShape 66"/>
              <p:cNvSpPr>
                <a:spLocks noChangeArrowheads="1"/>
              </p:cNvSpPr>
              <p:nvPr/>
            </p:nvSpPr>
            <p:spPr bwMode="auto">
              <a:xfrm rot="5400000">
                <a:off x="2171" y="1978"/>
                <a:ext cx="300" cy="299"/>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50" name="AutoShape 67"/>
              <p:cNvSpPr>
                <a:spLocks noChangeArrowheads="1"/>
              </p:cNvSpPr>
              <p:nvPr/>
            </p:nvSpPr>
            <p:spPr bwMode="auto">
              <a:xfrm rot="-5400000">
                <a:off x="2172" y="1979"/>
                <a:ext cx="300" cy="299"/>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sp>
          <p:nvSpPr>
            <p:cNvPr id="5173" name="Rectangle 68"/>
            <p:cNvSpPr>
              <a:spLocks noChangeArrowheads="1"/>
            </p:cNvSpPr>
            <p:nvPr/>
          </p:nvSpPr>
          <p:spPr bwMode="auto">
            <a:xfrm>
              <a:off x="1323957" y="3256148"/>
              <a:ext cx="55940" cy="57755"/>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74" name="Rectangle 69"/>
            <p:cNvSpPr>
              <a:spLocks noChangeArrowheads="1"/>
            </p:cNvSpPr>
            <p:nvPr/>
          </p:nvSpPr>
          <p:spPr bwMode="auto">
            <a:xfrm>
              <a:off x="1251511" y="3256148"/>
              <a:ext cx="55940" cy="57755"/>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75" name="Rectangle 70"/>
            <p:cNvSpPr>
              <a:spLocks noChangeArrowheads="1"/>
            </p:cNvSpPr>
            <p:nvPr/>
          </p:nvSpPr>
          <p:spPr bwMode="auto">
            <a:xfrm>
              <a:off x="1102031" y="3256148"/>
              <a:ext cx="55940" cy="57755"/>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76" name="Rectangle 71"/>
            <p:cNvSpPr>
              <a:spLocks noChangeArrowheads="1"/>
            </p:cNvSpPr>
            <p:nvPr/>
          </p:nvSpPr>
          <p:spPr bwMode="auto">
            <a:xfrm>
              <a:off x="953469" y="3256148"/>
              <a:ext cx="55940" cy="57755"/>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77" name="Rectangle 72"/>
            <p:cNvSpPr>
              <a:spLocks noChangeArrowheads="1"/>
            </p:cNvSpPr>
            <p:nvPr/>
          </p:nvSpPr>
          <p:spPr bwMode="auto">
            <a:xfrm>
              <a:off x="807659" y="3256148"/>
              <a:ext cx="56857" cy="57755"/>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78" name="Rectangle 73"/>
            <p:cNvSpPr>
              <a:spLocks noChangeArrowheads="1"/>
            </p:cNvSpPr>
            <p:nvPr/>
          </p:nvSpPr>
          <p:spPr bwMode="auto">
            <a:xfrm>
              <a:off x="1102031" y="3103966"/>
              <a:ext cx="55940" cy="57755"/>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79" name="Rectangle 74"/>
            <p:cNvSpPr>
              <a:spLocks noChangeArrowheads="1"/>
            </p:cNvSpPr>
            <p:nvPr/>
          </p:nvSpPr>
          <p:spPr bwMode="auto">
            <a:xfrm>
              <a:off x="807659" y="3103966"/>
              <a:ext cx="56857" cy="57755"/>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80" name="Rectangle 75"/>
            <p:cNvSpPr>
              <a:spLocks noChangeArrowheads="1"/>
            </p:cNvSpPr>
            <p:nvPr/>
          </p:nvSpPr>
          <p:spPr bwMode="auto">
            <a:xfrm>
              <a:off x="1324875" y="3103966"/>
              <a:ext cx="55940"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81" name="Rectangle 76"/>
            <p:cNvSpPr>
              <a:spLocks noChangeArrowheads="1"/>
            </p:cNvSpPr>
            <p:nvPr/>
          </p:nvSpPr>
          <p:spPr bwMode="auto">
            <a:xfrm>
              <a:off x="1176313" y="3103966"/>
              <a:ext cx="55940"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82" name="Rectangle 77"/>
            <p:cNvSpPr>
              <a:spLocks noChangeArrowheads="1"/>
            </p:cNvSpPr>
            <p:nvPr/>
          </p:nvSpPr>
          <p:spPr bwMode="auto">
            <a:xfrm>
              <a:off x="1175395" y="3027875"/>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83" name="Rectangle 78"/>
            <p:cNvSpPr>
              <a:spLocks noChangeArrowheads="1"/>
            </p:cNvSpPr>
            <p:nvPr/>
          </p:nvSpPr>
          <p:spPr bwMode="auto">
            <a:xfrm>
              <a:off x="1029585" y="3101216"/>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84" name="Rectangle 79"/>
            <p:cNvSpPr>
              <a:spLocks noChangeArrowheads="1"/>
            </p:cNvSpPr>
            <p:nvPr/>
          </p:nvSpPr>
          <p:spPr bwMode="auto">
            <a:xfrm>
              <a:off x="1027751" y="3029709"/>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85" name="Rectangle 80"/>
            <p:cNvSpPr>
              <a:spLocks noChangeArrowheads="1"/>
            </p:cNvSpPr>
            <p:nvPr/>
          </p:nvSpPr>
          <p:spPr bwMode="auto">
            <a:xfrm>
              <a:off x="1028668" y="3255231"/>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86" name="Rectangle 81"/>
            <p:cNvSpPr>
              <a:spLocks noChangeArrowheads="1"/>
            </p:cNvSpPr>
            <p:nvPr/>
          </p:nvSpPr>
          <p:spPr bwMode="auto">
            <a:xfrm>
              <a:off x="1027751" y="3179140"/>
              <a:ext cx="55940"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87" name="Rectangle 82"/>
            <p:cNvSpPr>
              <a:spLocks noChangeArrowheads="1"/>
            </p:cNvSpPr>
            <p:nvPr/>
          </p:nvSpPr>
          <p:spPr bwMode="auto">
            <a:xfrm>
              <a:off x="956221" y="3028792"/>
              <a:ext cx="55940"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88" name="Rectangle 83"/>
            <p:cNvSpPr>
              <a:spLocks noChangeArrowheads="1"/>
            </p:cNvSpPr>
            <p:nvPr/>
          </p:nvSpPr>
          <p:spPr bwMode="auto">
            <a:xfrm>
              <a:off x="955304" y="3179140"/>
              <a:ext cx="55940"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89" name="Rectangle 84"/>
            <p:cNvSpPr>
              <a:spLocks noChangeArrowheads="1"/>
            </p:cNvSpPr>
            <p:nvPr/>
          </p:nvSpPr>
          <p:spPr bwMode="auto">
            <a:xfrm>
              <a:off x="881023" y="3104883"/>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90" name="Rectangle 85"/>
            <p:cNvSpPr>
              <a:spLocks noChangeArrowheads="1"/>
            </p:cNvSpPr>
            <p:nvPr/>
          </p:nvSpPr>
          <p:spPr bwMode="auto">
            <a:xfrm>
              <a:off x="881023" y="3255231"/>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91" name="Rectangle 86"/>
            <p:cNvSpPr>
              <a:spLocks noChangeArrowheads="1"/>
            </p:cNvSpPr>
            <p:nvPr/>
          </p:nvSpPr>
          <p:spPr bwMode="auto">
            <a:xfrm>
              <a:off x="807659" y="3179140"/>
              <a:ext cx="56857"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92" name="Rectangle 87"/>
            <p:cNvSpPr>
              <a:spLocks noChangeArrowheads="1"/>
            </p:cNvSpPr>
            <p:nvPr/>
          </p:nvSpPr>
          <p:spPr bwMode="auto">
            <a:xfrm>
              <a:off x="659097" y="3256148"/>
              <a:ext cx="56857" cy="57755"/>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193" name="Rectangle 88"/>
            <p:cNvSpPr>
              <a:spLocks noChangeArrowheads="1"/>
            </p:cNvSpPr>
            <p:nvPr/>
          </p:nvSpPr>
          <p:spPr bwMode="auto">
            <a:xfrm>
              <a:off x="659097" y="3257064"/>
              <a:ext cx="56857" cy="58672"/>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nvGrpSpPr>
            <p:cNvPr id="5194" name="Group 89"/>
            <p:cNvGrpSpPr>
              <a:grpSpLocks/>
            </p:cNvGrpSpPr>
            <p:nvPr/>
          </p:nvGrpSpPr>
          <p:grpSpPr bwMode="auto">
            <a:xfrm>
              <a:off x="1173561" y="3178223"/>
              <a:ext cx="56857" cy="57756"/>
              <a:chOff x="2171" y="1978"/>
              <a:chExt cx="300" cy="301"/>
            </a:xfrm>
          </p:grpSpPr>
          <p:sp>
            <p:nvSpPr>
              <p:cNvPr id="5447" name="AutoShape 90"/>
              <p:cNvSpPr>
                <a:spLocks noChangeArrowheads="1"/>
              </p:cNvSpPr>
              <p:nvPr/>
            </p:nvSpPr>
            <p:spPr bwMode="auto">
              <a:xfrm rot="5400000">
                <a:off x="2171" y="1978"/>
                <a:ext cx="300" cy="299"/>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48" name="AutoShape 91"/>
              <p:cNvSpPr>
                <a:spLocks noChangeArrowheads="1"/>
              </p:cNvSpPr>
              <p:nvPr/>
            </p:nvSpPr>
            <p:spPr bwMode="auto">
              <a:xfrm rot="-5400000">
                <a:off x="2172" y="1979"/>
                <a:ext cx="300" cy="299"/>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sp>
          <p:nvSpPr>
            <p:cNvPr id="5195" name="Rectangle 92"/>
            <p:cNvSpPr>
              <a:spLocks noChangeArrowheads="1"/>
            </p:cNvSpPr>
            <p:nvPr/>
          </p:nvSpPr>
          <p:spPr bwMode="auto">
            <a:xfrm>
              <a:off x="1102031" y="3179140"/>
              <a:ext cx="55940"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nvGrpSpPr>
            <p:cNvPr id="5196" name="Group 93"/>
            <p:cNvGrpSpPr>
              <a:grpSpLocks/>
            </p:cNvGrpSpPr>
            <p:nvPr/>
          </p:nvGrpSpPr>
          <p:grpSpPr bwMode="auto">
            <a:xfrm>
              <a:off x="1102949" y="2951785"/>
              <a:ext cx="55940" cy="57755"/>
              <a:chOff x="2171" y="1978"/>
              <a:chExt cx="300" cy="301"/>
            </a:xfrm>
          </p:grpSpPr>
          <p:sp>
            <p:nvSpPr>
              <p:cNvPr id="5445" name="AutoShape 94"/>
              <p:cNvSpPr>
                <a:spLocks noChangeArrowheads="1"/>
              </p:cNvSpPr>
              <p:nvPr/>
            </p:nvSpPr>
            <p:spPr bwMode="auto">
              <a:xfrm rot="5400000">
                <a:off x="2171" y="1978"/>
                <a:ext cx="300" cy="299"/>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46" name="AutoShape 95"/>
              <p:cNvSpPr>
                <a:spLocks noChangeArrowheads="1"/>
              </p:cNvSpPr>
              <p:nvPr/>
            </p:nvSpPr>
            <p:spPr bwMode="auto">
              <a:xfrm rot="-5400000">
                <a:off x="2172" y="1979"/>
                <a:ext cx="300" cy="299"/>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grpSp>
          <p:nvGrpSpPr>
            <p:cNvPr id="5197" name="Group 96"/>
            <p:cNvGrpSpPr>
              <a:grpSpLocks/>
            </p:cNvGrpSpPr>
            <p:nvPr/>
          </p:nvGrpSpPr>
          <p:grpSpPr bwMode="auto">
            <a:xfrm>
              <a:off x="734295" y="3178223"/>
              <a:ext cx="56857" cy="57756"/>
              <a:chOff x="1098" y="2593"/>
              <a:chExt cx="57" cy="57"/>
            </a:xfrm>
          </p:grpSpPr>
          <p:sp>
            <p:nvSpPr>
              <p:cNvPr id="5443" name="AutoShape 97"/>
              <p:cNvSpPr>
                <a:spLocks noChangeArrowheads="1"/>
              </p:cNvSpPr>
              <p:nvPr/>
            </p:nvSpPr>
            <p:spPr bwMode="auto">
              <a:xfrm rot="5400000">
                <a:off x="1098" y="2593"/>
                <a:ext cx="57" cy="57"/>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44" name="AutoShape 98"/>
              <p:cNvSpPr>
                <a:spLocks noChangeArrowheads="1"/>
              </p:cNvSpPr>
              <p:nvPr/>
            </p:nvSpPr>
            <p:spPr bwMode="auto">
              <a:xfrm rot="-5400000">
                <a:off x="1098" y="2593"/>
                <a:ext cx="57" cy="57"/>
              </a:xfrm>
              <a:prstGeom prst="rtTriangle">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grpSp>
          <p:nvGrpSpPr>
            <p:cNvPr id="5198" name="Group 99"/>
            <p:cNvGrpSpPr>
              <a:grpSpLocks/>
            </p:cNvGrpSpPr>
            <p:nvPr/>
          </p:nvGrpSpPr>
          <p:grpSpPr bwMode="auto">
            <a:xfrm>
              <a:off x="881023" y="3179140"/>
              <a:ext cx="55940" cy="57755"/>
              <a:chOff x="1098" y="2593"/>
              <a:chExt cx="57" cy="57"/>
            </a:xfrm>
          </p:grpSpPr>
          <p:sp>
            <p:nvSpPr>
              <p:cNvPr id="5441" name="AutoShape 100"/>
              <p:cNvSpPr>
                <a:spLocks noChangeArrowheads="1"/>
              </p:cNvSpPr>
              <p:nvPr/>
            </p:nvSpPr>
            <p:spPr bwMode="auto">
              <a:xfrm rot="5400000">
                <a:off x="1098" y="2593"/>
                <a:ext cx="57" cy="57"/>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42" name="AutoShape 101"/>
              <p:cNvSpPr>
                <a:spLocks noChangeArrowheads="1"/>
              </p:cNvSpPr>
              <p:nvPr/>
            </p:nvSpPr>
            <p:spPr bwMode="auto">
              <a:xfrm rot="-5400000">
                <a:off x="1098" y="2593"/>
                <a:ext cx="57" cy="57"/>
              </a:xfrm>
              <a:prstGeom prst="rtTriangle">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grpSp>
          <p:nvGrpSpPr>
            <p:cNvPr id="5199" name="Group 102"/>
            <p:cNvGrpSpPr>
              <a:grpSpLocks/>
            </p:cNvGrpSpPr>
            <p:nvPr/>
          </p:nvGrpSpPr>
          <p:grpSpPr bwMode="auto">
            <a:xfrm>
              <a:off x="734295" y="3255231"/>
              <a:ext cx="56857" cy="57756"/>
              <a:chOff x="2171" y="1978"/>
              <a:chExt cx="300" cy="301"/>
            </a:xfrm>
          </p:grpSpPr>
          <p:sp>
            <p:nvSpPr>
              <p:cNvPr id="5439" name="AutoShape 103"/>
              <p:cNvSpPr>
                <a:spLocks noChangeArrowheads="1"/>
              </p:cNvSpPr>
              <p:nvPr/>
            </p:nvSpPr>
            <p:spPr bwMode="auto">
              <a:xfrm rot="5400000">
                <a:off x="2171" y="1978"/>
                <a:ext cx="300" cy="299"/>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40" name="AutoShape 104"/>
              <p:cNvSpPr>
                <a:spLocks noChangeArrowheads="1"/>
              </p:cNvSpPr>
              <p:nvPr/>
            </p:nvSpPr>
            <p:spPr bwMode="auto">
              <a:xfrm rot="-5400000">
                <a:off x="2172" y="1979"/>
                <a:ext cx="300" cy="299"/>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grpSp>
          <p:nvGrpSpPr>
            <p:cNvPr id="5200" name="Group 105"/>
            <p:cNvGrpSpPr>
              <a:grpSpLocks/>
            </p:cNvGrpSpPr>
            <p:nvPr/>
          </p:nvGrpSpPr>
          <p:grpSpPr bwMode="auto">
            <a:xfrm>
              <a:off x="1251511" y="3179140"/>
              <a:ext cx="55940" cy="57755"/>
              <a:chOff x="2171" y="1978"/>
              <a:chExt cx="300" cy="301"/>
            </a:xfrm>
          </p:grpSpPr>
          <p:sp>
            <p:nvSpPr>
              <p:cNvPr id="5437" name="AutoShape 106"/>
              <p:cNvSpPr>
                <a:spLocks noChangeArrowheads="1"/>
              </p:cNvSpPr>
              <p:nvPr/>
            </p:nvSpPr>
            <p:spPr bwMode="auto">
              <a:xfrm rot="5400000">
                <a:off x="2171" y="1978"/>
                <a:ext cx="300" cy="299"/>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38" name="AutoShape 107"/>
              <p:cNvSpPr>
                <a:spLocks noChangeArrowheads="1"/>
              </p:cNvSpPr>
              <p:nvPr/>
            </p:nvSpPr>
            <p:spPr bwMode="auto">
              <a:xfrm rot="-5400000">
                <a:off x="2172" y="1979"/>
                <a:ext cx="300" cy="299"/>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grpSp>
          <p:nvGrpSpPr>
            <p:cNvPr id="5201" name="Group 108"/>
            <p:cNvGrpSpPr>
              <a:grpSpLocks/>
            </p:cNvGrpSpPr>
            <p:nvPr/>
          </p:nvGrpSpPr>
          <p:grpSpPr bwMode="auto">
            <a:xfrm>
              <a:off x="1251511" y="3179140"/>
              <a:ext cx="55940" cy="57755"/>
              <a:chOff x="2171" y="1978"/>
              <a:chExt cx="300" cy="301"/>
            </a:xfrm>
          </p:grpSpPr>
          <p:sp>
            <p:nvSpPr>
              <p:cNvPr id="5435" name="AutoShape 109"/>
              <p:cNvSpPr>
                <a:spLocks noChangeArrowheads="1"/>
              </p:cNvSpPr>
              <p:nvPr/>
            </p:nvSpPr>
            <p:spPr bwMode="auto">
              <a:xfrm rot="5400000">
                <a:off x="2171" y="1978"/>
                <a:ext cx="300" cy="299"/>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36" name="AutoShape 110"/>
              <p:cNvSpPr>
                <a:spLocks noChangeArrowheads="1"/>
              </p:cNvSpPr>
              <p:nvPr/>
            </p:nvSpPr>
            <p:spPr bwMode="auto">
              <a:xfrm rot="-5400000">
                <a:off x="2172" y="1979"/>
                <a:ext cx="300" cy="299"/>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sp>
          <p:nvSpPr>
            <p:cNvPr id="5202" name="Rectangle 111"/>
            <p:cNvSpPr>
              <a:spLocks noChangeArrowheads="1"/>
            </p:cNvSpPr>
            <p:nvPr/>
          </p:nvSpPr>
          <p:spPr bwMode="auto">
            <a:xfrm>
              <a:off x="1178147" y="3257064"/>
              <a:ext cx="55940" cy="5867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03" name="Rectangle 112"/>
            <p:cNvSpPr>
              <a:spLocks noChangeArrowheads="1"/>
            </p:cNvSpPr>
            <p:nvPr/>
          </p:nvSpPr>
          <p:spPr bwMode="auto">
            <a:xfrm>
              <a:off x="1471603" y="2724429"/>
              <a:ext cx="56857"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04" name="Rectangle 113"/>
            <p:cNvSpPr>
              <a:spLocks noChangeArrowheads="1"/>
            </p:cNvSpPr>
            <p:nvPr/>
          </p:nvSpPr>
          <p:spPr bwMode="auto">
            <a:xfrm>
              <a:off x="2574813" y="2195461"/>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05" name="Rectangle 114"/>
            <p:cNvSpPr>
              <a:spLocks noChangeArrowheads="1"/>
            </p:cNvSpPr>
            <p:nvPr/>
          </p:nvSpPr>
          <p:spPr bwMode="auto">
            <a:xfrm>
              <a:off x="2207076" y="2574081"/>
              <a:ext cx="55940"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06" name="Rectangle 115"/>
            <p:cNvSpPr>
              <a:spLocks noChangeArrowheads="1"/>
            </p:cNvSpPr>
            <p:nvPr/>
          </p:nvSpPr>
          <p:spPr bwMode="auto">
            <a:xfrm>
              <a:off x="2132795" y="2574081"/>
              <a:ext cx="55940"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07" name="Rectangle 116"/>
            <p:cNvSpPr>
              <a:spLocks noChangeArrowheads="1"/>
            </p:cNvSpPr>
            <p:nvPr/>
          </p:nvSpPr>
          <p:spPr bwMode="auto">
            <a:xfrm>
              <a:off x="2059431" y="2574081"/>
              <a:ext cx="55940"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08" name="Rectangle 117"/>
            <p:cNvSpPr>
              <a:spLocks noChangeArrowheads="1"/>
            </p:cNvSpPr>
            <p:nvPr/>
          </p:nvSpPr>
          <p:spPr bwMode="auto">
            <a:xfrm>
              <a:off x="2063099" y="2724429"/>
              <a:ext cx="56857"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09" name="Rectangle 118"/>
            <p:cNvSpPr>
              <a:spLocks noChangeArrowheads="1"/>
            </p:cNvSpPr>
            <p:nvPr/>
          </p:nvSpPr>
          <p:spPr bwMode="auto">
            <a:xfrm>
              <a:off x="1988818" y="2724429"/>
              <a:ext cx="56857"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10" name="Rectangle 119"/>
            <p:cNvSpPr>
              <a:spLocks noChangeArrowheads="1"/>
            </p:cNvSpPr>
            <p:nvPr/>
          </p:nvSpPr>
          <p:spPr bwMode="auto">
            <a:xfrm>
              <a:off x="1915455" y="2724429"/>
              <a:ext cx="56857" cy="5775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11" name="AutoShape 120"/>
            <p:cNvSpPr>
              <a:spLocks noChangeArrowheads="1"/>
            </p:cNvSpPr>
            <p:nvPr/>
          </p:nvSpPr>
          <p:spPr bwMode="auto">
            <a:xfrm rot="5400000">
              <a:off x="2061269" y="2802349"/>
              <a:ext cx="24753" cy="24761"/>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nvGrpSpPr>
            <p:cNvPr id="5212" name="Group 121"/>
            <p:cNvGrpSpPr>
              <a:grpSpLocks/>
            </p:cNvGrpSpPr>
            <p:nvPr/>
          </p:nvGrpSpPr>
          <p:grpSpPr bwMode="auto">
            <a:xfrm>
              <a:off x="1617413" y="3178223"/>
              <a:ext cx="56857" cy="57756"/>
              <a:chOff x="1098" y="2593"/>
              <a:chExt cx="57" cy="57"/>
            </a:xfrm>
          </p:grpSpPr>
          <p:sp>
            <p:nvSpPr>
              <p:cNvPr id="5433" name="AutoShape 122"/>
              <p:cNvSpPr>
                <a:spLocks noChangeArrowheads="1"/>
              </p:cNvSpPr>
              <p:nvPr/>
            </p:nvSpPr>
            <p:spPr bwMode="auto">
              <a:xfrm rot="5400000">
                <a:off x="1098" y="2593"/>
                <a:ext cx="57" cy="57"/>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34" name="AutoShape 123"/>
              <p:cNvSpPr>
                <a:spLocks noChangeArrowheads="1"/>
              </p:cNvSpPr>
              <p:nvPr/>
            </p:nvSpPr>
            <p:spPr bwMode="auto">
              <a:xfrm rot="-5400000">
                <a:off x="1098" y="2593"/>
                <a:ext cx="57" cy="57"/>
              </a:xfrm>
              <a:prstGeom prst="rtTriangle">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grpSp>
          <p:nvGrpSpPr>
            <p:cNvPr id="5213" name="Group 124"/>
            <p:cNvGrpSpPr>
              <a:grpSpLocks/>
            </p:cNvGrpSpPr>
            <p:nvPr/>
          </p:nvGrpSpPr>
          <p:grpSpPr bwMode="auto">
            <a:xfrm>
              <a:off x="1470685" y="3179140"/>
              <a:ext cx="56857" cy="57755"/>
              <a:chOff x="1098" y="2593"/>
              <a:chExt cx="57" cy="57"/>
            </a:xfrm>
          </p:grpSpPr>
          <p:sp>
            <p:nvSpPr>
              <p:cNvPr id="5431" name="AutoShape 125"/>
              <p:cNvSpPr>
                <a:spLocks noChangeArrowheads="1"/>
              </p:cNvSpPr>
              <p:nvPr/>
            </p:nvSpPr>
            <p:spPr bwMode="auto">
              <a:xfrm rot="5400000">
                <a:off x="1098" y="2593"/>
                <a:ext cx="57" cy="57"/>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32" name="AutoShape 126"/>
              <p:cNvSpPr>
                <a:spLocks noChangeArrowheads="1"/>
              </p:cNvSpPr>
              <p:nvPr/>
            </p:nvSpPr>
            <p:spPr bwMode="auto">
              <a:xfrm rot="-5400000">
                <a:off x="1098" y="2593"/>
                <a:ext cx="57" cy="57"/>
              </a:xfrm>
              <a:prstGeom prst="rtTriangle">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sp>
          <p:nvSpPr>
            <p:cNvPr id="5214" name="Rectangle 127"/>
            <p:cNvSpPr>
              <a:spLocks noChangeArrowheads="1"/>
            </p:cNvSpPr>
            <p:nvPr/>
          </p:nvSpPr>
          <p:spPr bwMode="auto">
            <a:xfrm>
              <a:off x="1544967" y="3255231"/>
              <a:ext cx="56857" cy="57756"/>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15" name="Rectangle 128"/>
            <p:cNvSpPr>
              <a:spLocks noChangeArrowheads="1"/>
            </p:cNvSpPr>
            <p:nvPr/>
          </p:nvSpPr>
          <p:spPr bwMode="auto">
            <a:xfrm>
              <a:off x="1620165" y="2952701"/>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16" name="Rectangle 129"/>
            <p:cNvSpPr>
              <a:spLocks noChangeArrowheads="1"/>
            </p:cNvSpPr>
            <p:nvPr/>
          </p:nvSpPr>
          <p:spPr bwMode="auto">
            <a:xfrm>
              <a:off x="1545883" y="2952701"/>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17" name="Rectangle 130"/>
            <p:cNvSpPr>
              <a:spLocks noChangeArrowheads="1"/>
            </p:cNvSpPr>
            <p:nvPr/>
          </p:nvSpPr>
          <p:spPr bwMode="auto">
            <a:xfrm>
              <a:off x="1473437" y="2952701"/>
              <a:ext cx="55940"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nvGrpSpPr>
            <p:cNvPr id="5218" name="Group 131"/>
            <p:cNvGrpSpPr>
              <a:grpSpLocks/>
            </p:cNvGrpSpPr>
            <p:nvPr/>
          </p:nvGrpSpPr>
          <p:grpSpPr bwMode="auto">
            <a:xfrm>
              <a:off x="1470685" y="3104883"/>
              <a:ext cx="56857" cy="57756"/>
              <a:chOff x="2171" y="1978"/>
              <a:chExt cx="300" cy="301"/>
            </a:xfrm>
          </p:grpSpPr>
          <p:sp>
            <p:nvSpPr>
              <p:cNvPr id="5429" name="AutoShape 132"/>
              <p:cNvSpPr>
                <a:spLocks noChangeArrowheads="1"/>
              </p:cNvSpPr>
              <p:nvPr/>
            </p:nvSpPr>
            <p:spPr bwMode="auto">
              <a:xfrm rot="5400000">
                <a:off x="2171" y="1978"/>
                <a:ext cx="300" cy="299"/>
              </a:xfrm>
              <a:prstGeom prst="rtTriangle">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30" name="AutoShape 133"/>
              <p:cNvSpPr>
                <a:spLocks noChangeArrowheads="1"/>
              </p:cNvSpPr>
              <p:nvPr/>
            </p:nvSpPr>
            <p:spPr bwMode="auto">
              <a:xfrm rot="-5400000">
                <a:off x="2172" y="1979"/>
                <a:ext cx="300" cy="299"/>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sp>
          <p:nvSpPr>
            <p:cNvPr id="5219" name="Rectangle 134"/>
            <p:cNvSpPr>
              <a:spLocks noChangeArrowheads="1"/>
            </p:cNvSpPr>
            <p:nvPr/>
          </p:nvSpPr>
          <p:spPr bwMode="auto">
            <a:xfrm>
              <a:off x="1395487" y="3029709"/>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20" name="Rectangle 135"/>
            <p:cNvSpPr>
              <a:spLocks noChangeArrowheads="1"/>
            </p:cNvSpPr>
            <p:nvPr/>
          </p:nvSpPr>
          <p:spPr bwMode="auto">
            <a:xfrm>
              <a:off x="1321207" y="3029709"/>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21" name="Rectangle 136"/>
            <p:cNvSpPr>
              <a:spLocks noChangeArrowheads="1"/>
            </p:cNvSpPr>
            <p:nvPr/>
          </p:nvSpPr>
          <p:spPr bwMode="auto">
            <a:xfrm>
              <a:off x="1247843" y="3029709"/>
              <a:ext cx="56857" cy="5775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22" name="AutoShape 137"/>
            <p:cNvSpPr>
              <a:spLocks noChangeArrowheads="1"/>
            </p:cNvSpPr>
            <p:nvPr/>
          </p:nvSpPr>
          <p:spPr bwMode="auto">
            <a:xfrm rot="-5400000">
              <a:off x="1196035" y="3051248"/>
              <a:ext cx="34837" cy="33931"/>
            </a:xfrm>
            <a:prstGeom prst="rtTriangle">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23" name="Rectangle 138"/>
            <p:cNvSpPr>
              <a:spLocks noChangeArrowheads="1"/>
            </p:cNvSpPr>
            <p:nvPr/>
          </p:nvSpPr>
          <p:spPr bwMode="auto">
            <a:xfrm>
              <a:off x="1251511" y="3104883"/>
              <a:ext cx="55940" cy="57756"/>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24" name="AutoShape 139"/>
            <p:cNvSpPr>
              <a:spLocks noChangeArrowheads="1"/>
            </p:cNvSpPr>
            <p:nvPr/>
          </p:nvSpPr>
          <p:spPr bwMode="auto">
            <a:xfrm rot="-5400000">
              <a:off x="1197410" y="3279061"/>
              <a:ext cx="33920" cy="33931"/>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25" name="AutoShape 140"/>
            <p:cNvSpPr>
              <a:spLocks noChangeArrowheads="1"/>
            </p:cNvSpPr>
            <p:nvPr/>
          </p:nvSpPr>
          <p:spPr bwMode="auto">
            <a:xfrm rot="-5400000">
              <a:off x="1123588" y="3201596"/>
              <a:ext cx="34837" cy="33931"/>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26" name="AutoShape 141"/>
            <p:cNvSpPr>
              <a:spLocks noChangeArrowheads="1"/>
            </p:cNvSpPr>
            <p:nvPr/>
          </p:nvSpPr>
          <p:spPr bwMode="auto">
            <a:xfrm rot="-5400000">
              <a:off x="1054808" y="3207097"/>
              <a:ext cx="29336" cy="28428"/>
            </a:xfrm>
            <a:prstGeom prst="rtTriangle">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27" name="AutoShape 142"/>
            <p:cNvSpPr>
              <a:spLocks noChangeArrowheads="1"/>
            </p:cNvSpPr>
            <p:nvPr/>
          </p:nvSpPr>
          <p:spPr bwMode="auto">
            <a:xfrm rot="-5400000">
              <a:off x="1054808" y="3284104"/>
              <a:ext cx="29336" cy="28428"/>
            </a:xfrm>
            <a:prstGeom prst="rtTriangle">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28" name="AutoShape 143"/>
            <p:cNvSpPr>
              <a:spLocks noChangeArrowheads="1"/>
            </p:cNvSpPr>
            <p:nvPr/>
          </p:nvSpPr>
          <p:spPr bwMode="auto">
            <a:xfrm rot="-5400000">
              <a:off x="903496" y="3279520"/>
              <a:ext cx="33920" cy="33014"/>
            </a:xfrm>
            <a:prstGeom prst="rtTriangle">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nvGrpSpPr>
            <p:cNvPr id="129" name="Group 305">
              <a:extLst>
                <a:ext uri="{FF2B5EF4-FFF2-40B4-BE49-F238E27FC236}">
                  <a16:creationId xmlns:a16="http://schemas.microsoft.com/office/drawing/2014/main" id="{FD11305B-96B8-4486-BF51-A078F31B22EB}"/>
                </a:ext>
              </a:extLst>
            </p:cNvPr>
            <p:cNvGrpSpPr>
              <a:grpSpLocks/>
            </p:cNvGrpSpPr>
            <p:nvPr/>
          </p:nvGrpSpPr>
          <p:grpSpPr bwMode="auto">
            <a:xfrm>
              <a:off x="665843" y="1150271"/>
              <a:ext cx="3721977" cy="2154465"/>
              <a:chOff x="665" y="791"/>
              <a:chExt cx="4629" cy="2615"/>
            </a:xfrm>
            <a:solidFill>
              <a:srgbClr val="FF0000"/>
            </a:solidFill>
          </p:grpSpPr>
          <p:sp>
            <p:nvSpPr>
              <p:cNvPr id="3381" name="Oval 306">
                <a:extLst>
                  <a:ext uri="{FF2B5EF4-FFF2-40B4-BE49-F238E27FC236}">
                    <a16:creationId xmlns:a16="http://schemas.microsoft.com/office/drawing/2014/main" id="{793DEBB0-50A5-4F7F-9214-B4F9E97F059F}"/>
                  </a:ext>
                </a:extLst>
              </p:cNvPr>
              <p:cNvSpPr>
                <a:spLocks noChangeArrowheads="1"/>
              </p:cNvSpPr>
              <p:nvPr/>
            </p:nvSpPr>
            <p:spPr bwMode="auto">
              <a:xfrm>
                <a:off x="3783" y="7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82" name="Oval 307">
                <a:extLst>
                  <a:ext uri="{FF2B5EF4-FFF2-40B4-BE49-F238E27FC236}">
                    <a16:creationId xmlns:a16="http://schemas.microsoft.com/office/drawing/2014/main" id="{AC37C931-C5D3-4E92-99A4-D45A28835B8B}"/>
                  </a:ext>
                </a:extLst>
              </p:cNvPr>
              <p:cNvSpPr>
                <a:spLocks noChangeArrowheads="1"/>
              </p:cNvSpPr>
              <p:nvPr/>
            </p:nvSpPr>
            <p:spPr bwMode="auto">
              <a:xfrm>
                <a:off x="3782" y="88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83" name="Oval 308">
                <a:extLst>
                  <a:ext uri="{FF2B5EF4-FFF2-40B4-BE49-F238E27FC236}">
                    <a16:creationId xmlns:a16="http://schemas.microsoft.com/office/drawing/2014/main" id="{1D52EC6B-EEDF-4DD2-AA0F-E18B21C5CF23}"/>
                  </a:ext>
                </a:extLst>
              </p:cNvPr>
              <p:cNvSpPr>
                <a:spLocks noChangeArrowheads="1"/>
              </p:cNvSpPr>
              <p:nvPr/>
            </p:nvSpPr>
            <p:spPr bwMode="auto">
              <a:xfrm>
                <a:off x="3966" y="88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84" name="Oval 309">
                <a:extLst>
                  <a:ext uri="{FF2B5EF4-FFF2-40B4-BE49-F238E27FC236}">
                    <a16:creationId xmlns:a16="http://schemas.microsoft.com/office/drawing/2014/main" id="{9D9FE783-50C1-4EE1-B1B2-13F360BDACEF}"/>
                  </a:ext>
                </a:extLst>
              </p:cNvPr>
              <p:cNvSpPr>
                <a:spLocks noChangeArrowheads="1"/>
              </p:cNvSpPr>
              <p:nvPr/>
            </p:nvSpPr>
            <p:spPr bwMode="auto">
              <a:xfrm>
                <a:off x="4150" y="88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85" name="Oval 310">
                <a:extLst>
                  <a:ext uri="{FF2B5EF4-FFF2-40B4-BE49-F238E27FC236}">
                    <a16:creationId xmlns:a16="http://schemas.microsoft.com/office/drawing/2014/main" id="{3150D573-29F7-4F5C-997D-4EB207EEAEF5}"/>
                  </a:ext>
                </a:extLst>
              </p:cNvPr>
              <p:cNvSpPr>
                <a:spLocks noChangeArrowheads="1"/>
              </p:cNvSpPr>
              <p:nvPr/>
            </p:nvSpPr>
            <p:spPr bwMode="auto">
              <a:xfrm>
                <a:off x="4242" y="88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86" name="Oval 311">
                <a:extLst>
                  <a:ext uri="{FF2B5EF4-FFF2-40B4-BE49-F238E27FC236}">
                    <a16:creationId xmlns:a16="http://schemas.microsoft.com/office/drawing/2014/main" id="{B7B83C07-7F9E-4FB4-A77F-714FAE077890}"/>
                  </a:ext>
                </a:extLst>
              </p:cNvPr>
              <p:cNvSpPr>
                <a:spLocks noChangeArrowheads="1"/>
              </p:cNvSpPr>
              <p:nvPr/>
            </p:nvSpPr>
            <p:spPr bwMode="auto">
              <a:xfrm>
                <a:off x="4334" y="88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87" name="Oval 312">
                <a:extLst>
                  <a:ext uri="{FF2B5EF4-FFF2-40B4-BE49-F238E27FC236}">
                    <a16:creationId xmlns:a16="http://schemas.microsoft.com/office/drawing/2014/main" id="{D95686E8-ABCE-4F19-8B4A-258150412BDF}"/>
                  </a:ext>
                </a:extLst>
              </p:cNvPr>
              <p:cNvSpPr>
                <a:spLocks noChangeArrowheads="1"/>
              </p:cNvSpPr>
              <p:nvPr/>
            </p:nvSpPr>
            <p:spPr bwMode="auto">
              <a:xfrm>
                <a:off x="4425" y="88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88" name="Oval 313">
                <a:extLst>
                  <a:ext uri="{FF2B5EF4-FFF2-40B4-BE49-F238E27FC236}">
                    <a16:creationId xmlns:a16="http://schemas.microsoft.com/office/drawing/2014/main" id="{B7AC87EA-D9A2-453B-9173-4C2613E30070}"/>
                  </a:ext>
                </a:extLst>
              </p:cNvPr>
              <p:cNvSpPr>
                <a:spLocks noChangeArrowheads="1"/>
              </p:cNvSpPr>
              <p:nvPr/>
            </p:nvSpPr>
            <p:spPr bwMode="auto">
              <a:xfrm>
                <a:off x="4516" y="88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89" name="Oval 314">
                <a:extLst>
                  <a:ext uri="{FF2B5EF4-FFF2-40B4-BE49-F238E27FC236}">
                    <a16:creationId xmlns:a16="http://schemas.microsoft.com/office/drawing/2014/main" id="{F0E4C337-289C-4B7A-B797-D840F909B24E}"/>
                  </a:ext>
                </a:extLst>
              </p:cNvPr>
              <p:cNvSpPr>
                <a:spLocks noChangeArrowheads="1"/>
              </p:cNvSpPr>
              <p:nvPr/>
            </p:nvSpPr>
            <p:spPr bwMode="auto">
              <a:xfrm>
                <a:off x="3417" y="97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90" name="Oval 315">
                <a:extLst>
                  <a:ext uri="{FF2B5EF4-FFF2-40B4-BE49-F238E27FC236}">
                    <a16:creationId xmlns:a16="http://schemas.microsoft.com/office/drawing/2014/main" id="{04D53105-C249-4622-8560-921EEABF9CD2}"/>
                  </a:ext>
                </a:extLst>
              </p:cNvPr>
              <p:cNvSpPr>
                <a:spLocks noChangeArrowheads="1"/>
              </p:cNvSpPr>
              <p:nvPr/>
            </p:nvSpPr>
            <p:spPr bwMode="auto">
              <a:xfrm>
                <a:off x="4698" y="88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91" name="Oval 316">
                <a:extLst>
                  <a:ext uri="{FF2B5EF4-FFF2-40B4-BE49-F238E27FC236}">
                    <a16:creationId xmlns:a16="http://schemas.microsoft.com/office/drawing/2014/main" id="{7CFE69AC-EA78-4B0C-BC75-03AA2F38CF21}"/>
                  </a:ext>
                </a:extLst>
              </p:cNvPr>
              <p:cNvSpPr>
                <a:spLocks noChangeArrowheads="1"/>
              </p:cNvSpPr>
              <p:nvPr/>
            </p:nvSpPr>
            <p:spPr bwMode="auto">
              <a:xfrm>
                <a:off x="3599" y="97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92" name="Oval 317">
                <a:extLst>
                  <a:ext uri="{FF2B5EF4-FFF2-40B4-BE49-F238E27FC236}">
                    <a16:creationId xmlns:a16="http://schemas.microsoft.com/office/drawing/2014/main" id="{D1838878-DFF5-4F36-92E1-411BA781EC9F}"/>
                  </a:ext>
                </a:extLst>
              </p:cNvPr>
              <p:cNvSpPr>
                <a:spLocks noChangeArrowheads="1"/>
              </p:cNvSpPr>
              <p:nvPr/>
            </p:nvSpPr>
            <p:spPr bwMode="auto">
              <a:xfrm>
                <a:off x="3692" y="97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93" name="Oval 318">
                <a:extLst>
                  <a:ext uri="{FF2B5EF4-FFF2-40B4-BE49-F238E27FC236}">
                    <a16:creationId xmlns:a16="http://schemas.microsoft.com/office/drawing/2014/main" id="{4081E4F0-E66E-4B98-B12A-82B03CF5732A}"/>
                  </a:ext>
                </a:extLst>
              </p:cNvPr>
              <p:cNvSpPr>
                <a:spLocks noChangeArrowheads="1"/>
              </p:cNvSpPr>
              <p:nvPr/>
            </p:nvSpPr>
            <p:spPr bwMode="auto">
              <a:xfrm>
                <a:off x="3783" y="97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94" name="Oval 319">
                <a:extLst>
                  <a:ext uri="{FF2B5EF4-FFF2-40B4-BE49-F238E27FC236}">
                    <a16:creationId xmlns:a16="http://schemas.microsoft.com/office/drawing/2014/main" id="{C54E21B0-48E4-4434-8988-43C583E91E5E}"/>
                  </a:ext>
                </a:extLst>
              </p:cNvPr>
              <p:cNvSpPr>
                <a:spLocks noChangeArrowheads="1"/>
              </p:cNvSpPr>
              <p:nvPr/>
            </p:nvSpPr>
            <p:spPr bwMode="auto">
              <a:xfrm>
                <a:off x="3875" y="97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95" name="Oval 320">
                <a:extLst>
                  <a:ext uri="{FF2B5EF4-FFF2-40B4-BE49-F238E27FC236}">
                    <a16:creationId xmlns:a16="http://schemas.microsoft.com/office/drawing/2014/main" id="{82799C3B-6C53-4094-8C6D-69FC9F55E4F9}"/>
                  </a:ext>
                </a:extLst>
              </p:cNvPr>
              <p:cNvSpPr>
                <a:spLocks noChangeArrowheads="1"/>
              </p:cNvSpPr>
              <p:nvPr/>
            </p:nvSpPr>
            <p:spPr bwMode="auto">
              <a:xfrm>
                <a:off x="3967" y="97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96" name="Oval 321">
                <a:extLst>
                  <a:ext uri="{FF2B5EF4-FFF2-40B4-BE49-F238E27FC236}">
                    <a16:creationId xmlns:a16="http://schemas.microsoft.com/office/drawing/2014/main" id="{BAF9E023-9D14-443B-99C6-8E628827578D}"/>
                  </a:ext>
                </a:extLst>
              </p:cNvPr>
              <p:cNvSpPr>
                <a:spLocks noChangeArrowheads="1"/>
              </p:cNvSpPr>
              <p:nvPr/>
            </p:nvSpPr>
            <p:spPr bwMode="auto">
              <a:xfrm>
                <a:off x="4059" y="97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97" name="Oval 322">
                <a:extLst>
                  <a:ext uri="{FF2B5EF4-FFF2-40B4-BE49-F238E27FC236}">
                    <a16:creationId xmlns:a16="http://schemas.microsoft.com/office/drawing/2014/main" id="{A73C199E-FBA2-465B-9388-008C6D75C510}"/>
                  </a:ext>
                </a:extLst>
              </p:cNvPr>
              <p:cNvSpPr>
                <a:spLocks noChangeArrowheads="1"/>
              </p:cNvSpPr>
              <p:nvPr/>
            </p:nvSpPr>
            <p:spPr bwMode="auto">
              <a:xfrm>
                <a:off x="4151" y="9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98" name="Oval 323">
                <a:extLst>
                  <a:ext uri="{FF2B5EF4-FFF2-40B4-BE49-F238E27FC236}">
                    <a16:creationId xmlns:a16="http://schemas.microsoft.com/office/drawing/2014/main" id="{A90F7015-218F-4422-839B-D7E463B832CC}"/>
                  </a:ext>
                </a:extLst>
              </p:cNvPr>
              <p:cNvSpPr>
                <a:spLocks noChangeArrowheads="1"/>
              </p:cNvSpPr>
              <p:nvPr/>
            </p:nvSpPr>
            <p:spPr bwMode="auto">
              <a:xfrm>
                <a:off x="4242" y="97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399" name="Oval 324">
                <a:extLst>
                  <a:ext uri="{FF2B5EF4-FFF2-40B4-BE49-F238E27FC236}">
                    <a16:creationId xmlns:a16="http://schemas.microsoft.com/office/drawing/2014/main" id="{9040280F-CF10-4773-97CA-4144AD689C1E}"/>
                  </a:ext>
                </a:extLst>
              </p:cNvPr>
              <p:cNvSpPr>
                <a:spLocks noChangeArrowheads="1"/>
              </p:cNvSpPr>
              <p:nvPr/>
            </p:nvSpPr>
            <p:spPr bwMode="auto">
              <a:xfrm>
                <a:off x="4333" y="97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00" name="Oval 325">
                <a:extLst>
                  <a:ext uri="{FF2B5EF4-FFF2-40B4-BE49-F238E27FC236}">
                    <a16:creationId xmlns:a16="http://schemas.microsoft.com/office/drawing/2014/main" id="{18D51C92-D72F-4ECD-A486-657D15FD8D39}"/>
                  </a:ext>
                </a:extLst>
              </p:cNvPr>
              <p:cNvSpPr>
                <a:spLocks noChangeArrowheads="1"/>
              </p:cNvSpPr>
              <p:nvPr/>
            </p:nvSpPr>
            <p:spPr bwMode="auto">
              <a:xfrm>
                <a:off x="4425" y="97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01" name="Oval 326">
                <a:extLst>
                  <a:ext uri="{FF2B5EF4-FFF2-40B4-BE49-F238E27FC236}">
                    <a16:creationId xmlns:a16="http://schemas.microsoft.com/office/drawing/2014/main" id="{576730F0-E762-4F1C-AFE6-1DA1A439A156}"/>
                  </a:ext>
                </a:extLst>
              </p:cNvPr>
              <p:cNvSpPr>
                <a:spLocks noChangeArrowheads="1"/>
              </p:cNvSpPr>
              <p:nvPr/>
            </p:nvSpPr>
            <p:spPr bwMode="auto">
              <a:xfrm>
                <a:off x="4608" y="97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02" name="Oval 327">
                <a:extLst>
                  <a:ext uri="{FF2B5EF4-FFF2-40B4-BE49-F238E27FC236}">
                    <a16:creationId xmlns:a16="http://schemas.microsoft.com/office/drawing/2014/main" id="{24A750D1-2CC7-4112-841D-88ADA93F2F43}"/>
                  </a:ext>
                </a:extLst>
              </p:cNvPr>
              <p:cNvSpPr>
                <a:spLocks noChangeArrowheads="1"/>
              </p:cNvSpPr>
              <p:nvPr/>
            </p:nvSpPr>
            <p:spPr bwMode="auto">
              <a:xfrm>
                <a:off x="4515" y="9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03" name="Oval 328">
                <a:extLst>
                  <a:ext uri="{FF2B5EF4-FFF2-40B4-BE49-F238E27FC236}">
                    <a16:creationId xmlns:a16="http://schemas.microsoft.com/office/drawing/2014/main" id="{E034D6E2-6E72-430B-93BB-78C6CA8EEDF4}"/>
                  </a:ext>
                </a:extLst>
              </p:cNvPr>
              <p:cNvSpPr>
                <a:spLocks noChangeArrowheads="1"/>
              </p:cNvSpPr>
              <p:nvPr/>
            </p:nvSpPr>
            <p:spPr bwMode="auto">
              <a:xfrm>
                <a:off x="4700" y="9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04" name="Oval 329">
                <a:extLst>
                  <a:ext uri="{FF2B5EF4-FFF2-40B4-BE49-F238E27FC236}">
                    <a16:creationId xmlns:a16="http://schemas.microsoft.com/office/drawing/2014/main" id="{7926941B-2992-409F-AB2B-ABFD89D7D2A5}"/>
                  </a:ext>
                </a:extLst>
              </p:cNvPr>
              <p:cNvSpPr>
                <a:spLocks noChangeArrowheads="1"/>
              </p:cNvSpPr>
              <p:nvPr/>
            </p:nvSpPr>
            <p:spPr bwMode="auto">
              <a:xfrm>
                <a:off x="3599" y="106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05" name="Oval 330">
                <a:extLst>
                  <a:ext uri="{FF2B5EF4-FFF2-40B4-BE49-F238E27FC236}">
                    <a16:creationId xmlns:a16="http://schemas.microsoft.com/office/drawing/2014/main" id="{22A31061-966C-42C7-9CD7-C1C23BA63AE9}"/>
                  </a:ext>
                </a:extLst>
              </p:cNvPr>
              <p:cNvSpPr>
                <a:spLocks noChangeArrowheads="1"/>
              </p:cNvSpPr>
              <p:nvPr/>
            </p:nvSpPr>
            <p:spPr bwMode="auto">
              <a:xfrm>
                <a:off x="3783" y="106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06" name="Oval 331">
                <a:extLst>
                  <a:ext uri="{FF2B5EF4-FFF2-40B4-BE49-F238E27FC236}">
                    <a16:creationId xmlns:a16="http://schemas.microsoft.com/office/drawing/2014/main" id="{ABB9DBD0-3E15-4D7F-AF28-F61724F8AAF7}"/>
                  </a:ext>
                </a:extLst>
              </p:cNvPr>
              <p:cNvSpPr>
                <a:spLocks noChangeArrowheads="1"/>
              </p:cNvSpPr>
              <p:nvPr/>
            </p:nvSpPr>
            <p:spPr bwMode="auto">
              <a:xfrm>
                <a:off x="3875" y="107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07" name="Oval 332">
                <a:extLst>
                  <a:ext uri="{FF2B5EF4-FFF2-40B4-BE49-F238E27FC236}">
                    <a16:creationId xmlns:a16="http://schemas.microsoft.com/office/drawing/2014/main" id="{36274C2C-6778-4E33-80EE-8CC3096F29D6}"/>
                  </a:ext>
                </a:extLst>
              </p:cNvPr>
              <p:cNvSpPr>
                <a:spLocks noChangeArrowheads="1"/>
              </p:cNvSpPr>
              <p:nvPr/>
            </p:nvSpPr>
            <p:spPr bwMode="auto">
              <a:xfrm>
                <a:off x="3967" y="107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08" name="Oval 333">
                <a:extLst>
                  <a:ext uri="{FF2B5EF4-FFF2-40B4-BE49-F238E27FC236}">
                    <a16:creationId xmlns:a16="http://schemas.microsoft.com/office/drawing/2014/main" id="{21AAE253-F306-4E1D-81FE-BEBE7186B074}"/>
                  </a:ext>
                </a:extLst>
              </p:cNvPr>
              <p:cNvSpPr>
                <a:spLocks noChangeArrowheads="1"/>
              </p:cNvSpPr>
              <p:nvPr/>
            </p:nvSpPr>
            <p:spPr bwMode="auto">
              <a:xfrm>
                <a:off x="4059" y="107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09" name="Oval 334">
                <a:extLst>
                  <a:ext uri="{FF2B5EF4-FFF2-40B4-BE49-F238E27FC236}">
                    <a16:creationId xmlns:a16="http://schemas.microsoft.com/office/drawing/2014/main" id="{31197D6C-3E88-461D-AB8A-3C9F496C8C3F}"/>
                  </a:ext>
                </a:extLst>
              </p:cNvPr>
              <p:cNvSpPr>
                <a:spLocks noChangeArrowheads="1"/>
              </p:cNvSpPr>
              <p:nvPr/>
            </p:nvSpPr>
            <p:spPr bwMode="auto">
              <a:xfrm>
                <a:off x="4151" y="106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10" name="Oval 335">
                <a:extLst>
                  <a:ext uri="{FF2B5EF4-FFF2-40B4-BE49-F238E27FC236}">
                    <a16:creationId xmlns:a16="http://schemas.microsoft.com/office/drawing/2014/main" id="{DD1BC7D7-002E-448F-ACED-E005CCC51A23}"/>
                  </a:ext>
                </a:extLst>
              </p:cNvPr>
              <p:cNvSpPr>
                <a:spLocks noChangeArrowheads="1"/>
              </p:cNvSpPr>
              <p:nvPr/>
            </p:nvSpPr>
            <p:spPr bwMode="auto">
              <a:xfrm>
                <a:off x="4333" y="107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11" name="Oval 336">
                <a:extLst>
                  <a:ext uri="{FF2B5EF4-FFF2-40B4-BE49-F238E27FC236}">
                    <a16:creationId xmlns:a16="http://schemas.microsoft.com/office/drawing/2014/main" id="{78EF5878-B0B3-47D7-9228-2BA62B58EDF2}"/>
                  </a:ext>
                </a:extLst>
              </p:cNvPr>
              <p:cNvSpPr>
                <a:spLocks noChangeArrowheads="1"/>
              </p:cNvSpPr>
              <p:nvPr/>
            </p:nvSpPr>
            <p:spPr bwMode="auto">
              <a:xfrm>
                <a:off x="3235" y="116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12" name="Oval 337">
                <a:extLst>
                  <a:ext uri="{FF2B5EF4-FFF2-40B4-BE49-F238E27FC236}">
                    <a16:creationId xmlns:a16="http://schemas.microsoft.com/office/drawing/2014/main" id="{37F81443-0B78-45A3-BCB6-435DD5C6C608}"/>
                  </a:ext>
                </a:extLst>
              </p:cNvPr>
              <p:cNvSpPr>
                <a:spLocks noChangeArrowheads="1"/>
              </p:cNvSpPr>
              <p:nvPr/>
            </p:nvSpPr>
            <p:spPr bwMode="auto">
              <a:xfrm>
                <a:off x="3419" y="116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13" name="Oval 338">
                <a:extLst>
                  <a:ext uri="{FF2B5EF4-FFF2-40B4-BE49-F238E27FC236}">
                    <a16:creationId xmlns:a16="http://schemas.microsoft.com/office/drawing/2014/main" id="{2AAA3FFE-58ED-4D30-9E17-8A7193156158}"/>
                  </a:ext>
                </a:extLst>
              </p:cNvPr>
              <p:cNvSpPr>
                <a:spLocks noChangeArrowheads="1"/>
              </p:cNvSpPr>
              <p:nvPr/>
            </p:nvSpPr>
            <p:spPr bwMode="auto">
              <a:xfrm>
                <a:off x="3511" y="116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14" name="Oval 339">
                <a:extLst>
                  <a:ext uri="{FF2B5EF4-FFF2-40B4-BE49-F238E27FC236}">
                    <a16:creationId xmlns:a16="http://schemas.microsoft.com/office/drawing/2014/main" id="{711BE422-EEE2-4111-BD9F-BC62657E0B86}"/>
                  </a:ext>
                </a:extLst>
              </p:cNvPr>
              <p:cNvSpPr>
                <a:spLocks noChangeArrowheads="1"/>
              </p:cNvSpPr>
              <p:nvPr/>
            </p:nvSpPr>
            <p:spPr bwMode="auto">
              <a:xfrm>
                <a:off x="3603" y="116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15" name="Oval 340">
                <a:extLst>
                  <a:ext uri="{FF2B5EF4-FFF2-40B4-BE49-F238E27FC236}">
                    <a16:creationId xmlns:a16="http://schemas.microsoft.com/office/drawing/2014/main" id="{3F97AF8C-EDE6-429B-8EA7-27C06B3B552D}"/>
                  </a:ext>
                </a:extLst>
              </p:cNvPr>
              <p:cNvSpPr>
                <a:spLocks noChangeArrowheads="1"/>
              </p:cNvSpPr>
              <p:nvPr/>
            </p:nvSpPr>
            <p:spPr bwMode="auto">
              <a:xfrm>
                <a:off x="3695" y="116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16" name="Oval 341">
                <a:extLst>
                  <a:ext uri="{FF2B5EF4-FFF2-40B4-BE49-F238E27FC236}">
                    <a16:creationId xmlns:a16="http://schemas.microsoft.com/office/drawing/2014/main" id="{E58FB525-C289-46D1-BECB-E65272386603}"/>
                  </a:ext>
                </a:extLst>
              </p:cNvPr>
              <p:cNvSpPr>
                <a:spLocks noChangeArrowheads="1"/>
              </p:cNvSpPr>
              <p:nvPr/>
            </p:nvSpPr>
            <p:spPr bwMode="auto">
              <a:xfrm>
                <a:off x="3787" y="116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17" name="Oval 342">
                <a:extLst>
                  <a:ext uri="{FF2B5EF4-FFF2-40B4-BE49-F238E27FC236}">
                    <a16:creationId xmlns:a16="http://schemas.microsoft.com/office/drawing/2014/main" id="{3239F103-8209-4B2E-A8D0-E8A2A056F9D9}"/>
                  </a:ext>
                </a:extLst>
              </p:cNvPr>
              <p:cNvSpPr>
                <a:spLocks noChangeArrowheads="1"/>
              </p:cNvSpPr>
              <p:nvPr/>
            </p:nvSpPr>
            <p:spPr bwMode="auto">
              <a:xfrm>
                <a:off x="3878" y="116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18" name="Oval 343">
                <a:extLst>
                  <a:ext uri="{FF2B5EF4-FFF2-40B4-BE49-F238E27FC236}">
                    <a16:creationId xmlns:a16="http://schemas.microsoft.com/office/drawing/2014/main" id="{293552EF-CBBC-4609-82E8-0E45D6A99E20}"/>
                  </a:ext>
                </a:extLst>
              </p:cNvPr>
              <p:cNvSpPr>
                <a:spLocks noChangeArrowheads="1"/>
              </p:cNvSpPr>
              <p:nvPr/>
            </p:nvSpPr>
            <p:spPr bwMode="auto">
              <a:xfrm>
                <a:off x="3969" y="116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19" name="Oval 344">
                <a:extLst>
                  <a:ext uri="{FF2B5EF4-FFF2-40B4-BE49-F238E27FC236}">
                    <a16:creationId xmlns:a16="http://schemas.microsoft.com/office/drawing/2014/main" id="{8CE65B03-4933-4F58-9FB7-217ECD61428B}"/>
                  </a:ext>
                </a:extLst>
              </p:cNvPr>
              <p:cNvSpPr>
                <a:spLocks noChangeArrowheads="1"/>
              </p:cNvSpPr>
              <p:nvPr/>
            </p:nvSpPr>
            <p:spPr bwMode="auto">
              <a:xfrm>
                <a:off x="4061" y="116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20" name="Oval 345">
                <a:extLst>
                  <a:ext uri="{FF2B5EF4-FFF2-40B4-BE49-F238E27FC236}">
                    <a16:creationId xmlns:a16="http://schemas.microsoft.com/office/drawing/2014/main" id="{3C623726-175C-4E0B-AE5C-3CBB026440E3}"/>
                  </a:ext>
                </a:extLst>
              </p:cNvPr>
              <p:cNvSpPr>
                <a:spLocks noChangeArrowheads="1"/>
              </p:cNvSpPr>
              <p:nvPr/>
            </p:nvSpPr>
            <p:spPr bwMode="auto">
              <a:xfrm>
                <a:off x="4244" y="116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21" name="Oval 346">
                <a:extLst>
                  <a:ext uri="{FF2B5EF4-FFF2-40B4-BE49-F238E27FC236}">
                    <a16:creationId xmlns:a16="http://schemas.microsoft.com/office/drawing/2014/main" id="{99686908-ACB3-4E00-813B-DA7145C27E7F}"/>
                  </a:ext>
                </a:extLst>
              </p:cNvPr>
              <p:cNvSpPr>
                <a:spLocks noChangeArrowheads="1"/>
              </p:cNvSpPr>
              <p:nvPr/>
            </p:nvSpPr>
            <p:spPr bwMode="auto">
              <a:xfrm>
                <a:off x="4151" y="116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22" name="Oval 347">
                <a:extLst>
                  <a:ext uri="{FF2B5EF4-FFF2-40B4-BE49-F238E27FC236}">
                    <a16:creationId xmlns:a16="http://schemas.microsoft.com/office/drawing/2014/main" id="{55BBFD25-727A-46E2-BADE-E636F7225529}"/>
                  </a:ext>
                </a:extLst>
              </p:cNvPr>
              <p:cNvSpPr>
                <a:spLocks noChangeArrowheads="1"/>
              </p:cNvSpPr>
              <p:nvPr/>
            </p:nvSpPr>
            <p:spPr bwMode="auto">
              <a:xfrm>
                <a:off x="4336" y="116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23" name="Oval 348">
                <a:extLst>
                  <a:ext uri="{FF2B5EF4-FFF2-40B4-BE49-F238E27FC236}">
                    <a16:creationId xmlns:a16="http://schemas.microsoft.com/office/drawing/2014/main" id="{D271CC86-5F3B-4C90-B762-4587BA7931B3}"/>
                  </a:ext>
                </a:extLst>
              </p:cNvPr>
              <p:cNvSpPr>
                <a:spLocks noChangeArrowheads="1"/>
              </p:cNvSpPr>
              <p:nvPr/>
            </p:nvSpPr>
            <p:spPr bwMode="auto">
              <a:xfrm>
                <a:off x="3231" y="116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24" name="Oval 349">
                <a:extLst>
                  <a:ext uri="{FF2B5EF4-FFF2-40B4-BE49-F238E27FC236}">
                    <a16:creationId xmlns:a16="http://schemas.microsoft.com/office/drawing/2014/main" id="{A0C40647-5529-4E3C-9DE6-B9B47B2C1DDC}"/>
                  </a:ext>
                </a:extLst>
              </p:cNvPr>
              <p:cNvSpPr>
                <a:spLocks noChangeArrowheads="1"/>
              </p:cNvSpPr>
              <p:nvPr/>
            </p:nvSpPr>
            <p:spPr bwMode="auto">
              <a:xfrm>
                <a:off x="3415" y="116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25" name="Oval 350">
                <a:extLst>
                  <a:ext uri="{FF2B5EF4-FFF2-40B4-BE49-F238E27FC236}">
                    <a16:creationId xmlns:a16="http://schemas.microsoft.com/office/drawing/2014/main" id="{30E1AE40-ECC7-4FAE-B1D8-6A56B0D8A125}"/>
                  </a:ext>
                </a:extLst>
              </p:cNvPr>
              <p:cNvSpPr>
                <a:spLocks noChangeArrowheads="1"/>
              </p:cNvSpPr>
              <p:nvPr/>
            </p:nvSpPr>
            <p:spPr bwMode="auto">
              <a:xfrm>
                <a:off x="3507" y="116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26" name="Oval 351">
                <a:extLst>
                  <a:ext uri="{FF2B5EF4-FFF2-40B4-BE49-F238E27FC236}">
                    <a16:creationId xmlns:a16="http://schemas.microsoft.com/office/drawing/2014/main" id="{1CC20DB4-DE3B-48C9-8827-2BD8F4D5235C}"/>
                  </a:ext>
                </a:extLst>
              </p:cNvPr>
              <p:cNvSpPr>
                <a:spLocks noChangeArrowheads="1"/>
              </p:cNvSpPr>
              <p:nvPr/>
            </p:nvSpPr>
            <p:spPr bwMode="auto">
              <a:xfrm>
                <a:off x="3599" y="116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27" name="Oval 352">
                <a:extLst>
                  <a:ext uri="{FF2B5EF4-FFF2-40B4-BE49-F238E27FC236}">
                    <a16:creationId xmlns:a16="http://schemas.microsoft.com/office/drawing/2014/main" id="{EB4E2AAB-6BB5-4B9B-A1CF-5C9D3F1ACBEE}"/>
                  </a:ext>
                </a:extLst>
              </p:cNvPr>
              <p:cNvSpPr>
                <a:spLocks noChangeArrowheads="1"/>
              </p:cNvSpPr>
              <p:nvPr/>
            </p:nvSpPr>
            <p:spPr bwMode="auto">
              <a:xfrm>
                <a:off x="3691" y="116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28" name="Oval 353">
                <a:extLst>
                  <a:ext uri="{FF2B5EF4-FFF2-40B4-BE49-F238E27FC236}">
                    <a16:creationId xmlns:a16="http://schemas.microsoft.com/office/drawing/2014/main" id="{0542EADD-1E32-4249-928A-D910491EEF6B}"/>
                  </a:ext>
                </a:extLst>
              </p:cNvPr>
              <p:cNvSpPr>
                <a:spLocks noChangeArrowheads="1"/>
              </p:cNvSpPr>
              <p:nvPr/>
            </p:nvSpPr>
            <p:spPr bwMode="auto">
              <a:xfrm>
                <a:off x="3783" y="116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29" name="Oval 354">
                <a:extLst>
                  <a:ext uri="{FF2B5EF4-FFF2-40B4-BE49-F238E27FC236}">
                    <a16:creationId xmlns:a16="http://schemas.microsoft.com/office/drawing/2014/main" id="{7E956ADA-8CC8-4195-BA69-D467C05DAB3A}"/>
                  </a:ext>
                </a:extLst>
              </p:cNvPr>
              <p:cNvSpPr>
                <a:spLocks noChangeArrowheads="1"/>
              </p:cNvSpPr>
              <p:nvPr/>
            </p:nvSpPr>
            <p:spPr bwMode="auto">
              <a:xfrm>
                <a:off x="3874" y="116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30" name="Oval 355">
                <a:extLst>
                  <a:ext uri="{FF2B5EF4-FFF2-40B4-BE49-F238E27FC236}">
                    <a16:creationId xmlns:a16="http://schemas.microsoft.com/office/drawing/2014/main" id="{AACEE40F-D584-4028-BB14-5E063269C224}"/>
                  </a:ext>
                </a:extLst>
              </p:cNvPr>
              <p:cNvSpPr>
                <a:spLocks noChangeArrowheads="1"/>
              </p:cNvSpPr>
              <p:nvPr/>
            </p:nvSpPr>
            <p:spPr bwMode="auto">
              <a:xfrm>
                <a:off x="3965" y="116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31" name="Oval 356">
                <a:extLst>
                  <a:ext uri="{FF2B5EF4-FFF2-40B4-BE49-F238E27FC236}">
                    <a16:creationId xmlns:a16="http://schemas.microsoft.com/office/drawing/2014/main" id="{EBF76329-AC3F-420D-8FB9-0472BA4AEF31}"/>
                  </a:ext>
                </a:extLst>
              </p:cNvPr>
              <p:cNvSpPr>
                <a:spLocks noChangeArrowheads="1"/>
              </p:cNvSpPr>
              <p:nvPr/>
            </p:nvSpPr>
            <p:spPr bwMode="auto">
              <a:xfrm>
                <a:off x="4057" y="116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32" name="Oval 357">
                <a:extLst>
                  <a:ext uri="{FF2B5EF4-FFF2-40B4-BE49-F238E27FC236}">
                    <a16:creationId xmlns:a16="http://schemas.microsoft.com/office/drawing/2014/main" id="{6A715297-9308-47C0-9BB1-23CC34593710}"/>
                  </a:ext>
                </a:extLst>
              </p:cNvPr>
              <p:cNvSpPr>
                <a:spLocks noChangeArrowheads="1"/>
              </p:cNvSpPr>
              <p:nvPr/>
            </p:nvSpPr>
            <p:spPr bwMode="auto">
              <a:xfrm>
                <a:off x="4240" y="116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33" name="Oval 358">
                <a:extLst>
                  <a:ext uri="{FF2B5EF4-FFF2-40B4-BE49-F238E27FC236}">
                    <a16:creationId xmlns:a16="http://schemas.microsoft.com/office/drawing/2014/main" id="{3E3FC08A-7D3F-47F2-84E8-6619F2BB335F}"/>
                  </a:ext>
                </a:extLst>
              </p:cNvPr>
              <p:cNvSpPr>
                <a:spLocks noChangeArrowheads="1"/>
              </p:cNvSpPr>
              <p:nvPr/>
            </p:nvSpPr>
            <p:spPr bwMode="auto">
              <a:xfrm>
                <a:off x="4147" y="116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34" name="Oval 359">
                <a:extLst>
                  <a:ext uri="{FF2B5EF4-FFF2-40B4-BE49-F238E27FC236}">
                    <a16:creationId xmlns:a16="http://schemas.microsoft.com/office/drawing/2014/main" id="{C1EB1DEF-9F19-4AB1-B121-BD154464292F}"/>
                  </a:ext>
                </a:extLst>
              </p:cNvPr>
              <p:cNvSpPr>
                <a:spLocks noChangeArrowheads="1"/>
              </p:cNvSpPr>
              <p:nvPr/>
            </p:nvSpPr>
            <p:spPr bwMode="auto">
              <a:xfrm>
                <a:off x="4332" y="116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35" name="Oval 360">
                <a:extLst>
                  <a:ext uri="{FF2B5EF4-FFF2-40B4-BE49-F238E27FC236}">
                    <a16:creationId xmlns:a16="http://schemas.microsoft.com/office/drawing/2014/main" id="{363C4D0C-35EC-45C2-BACB-056425110AEA}"/>
                  </a:ext>
                </a:extLst>
              </p:cNvPr>
              <p:cNvSpPr>
                <a:spLocks noChangeArrowheads="1"/>
              </p:cNvSpPr>
              <p:nvPr/>
            </p:nvSpPr>
            <p:spPr bwMode="auto">
              <a:xfrm>
                <a:off x="3231" y="125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36" name="Oval 361">
                <a:extLst>
                  <a:ext uri="{FF2B5EF4-FFF2-40B4-BE49-F238E27FC236}">
                    <a16:creationId xmlns:a16="http://schemas.microsoft.com/office/drawing/2014/main" id="{6F2321E5-9969-41EB-B3F2-B7A25A56D42C}"/>
                  </a:ext>
                </a:extLst>
              </p:cNvPr>
              <p:cNvSpPr>
                <a:spLocks noChangeArrowheads="1"/>
              </p:cNvSpPr>
              <p:nvPr/>
            </p:nvSpPr>
            <p:spPr bwMode="auto">
              <a:xfrm>
                <a:off x="3415" y="125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37" name="Oval 362">
                <a:extLst>
                  <a:ext uri="{FF2B5EF4-FFF2-40B4-BE49-F238E27FC236}">
                    <a16:creationId xmlns:a16="http://schemas.microsoft.com/office/drawing/2014/main" id="{584C3BA5-B6C0-46F6-830B-901D562F8717}"/>
                  </a:ext>
                </a:extLst>
              </p:cNvPr>
              <p:cNvSpPr>
                <a:spLocks noChangeArrowheads="1"/>
              </p:cNvSpPr>
              <p:nvPr/>
            </p:nvSpPr>
            <p:spPr bwMode="auto">
              <a:xfrm>
                <a:off x="3507" y="125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38" name="Oval 363">
                <a:extLst>
                  <a:ext uri="{FF2B5EF4-FFF2-40B4-BE49-F238E27FC236}">
                    <a16:creationId xmlns:a16="http://schemas.microsoft.com/office/drawing/2014/main" id="{6B69BE7F-5BA8-4E2D-8076-DC43E1281F73}"/>
                  </a:ext>
                </a:extLst>
              </p:cNvPr>
              <p:cNvSpPr>
                <a:spLocks noChangeArrowheads="1"/>
              </p:cNvSpPr>
              <p:nvPr/>
            </p:nvSpPr>
            <p:spPr bwMode="auto">
              <a:xfrm>
                <a:off x="3599" y="125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39" name="Oval 364">
                <a:extLst>
                  <a:ext uri="{FF2B5EF4-FFF2-40B4-BE49-F238E27FC236}">
                    <a16:creationId xmlns:a16="http://schemas.microsoft.com/office/drawing/2014/main" id="{D2E8D137-BBCD-47DA-AE03-66D99734096B}"/>
                  </a:ext>
                </a:extLst>
              </p:cNvPr>
              <p:cNvSpPr>
                <a:spLocks noChangeArrowheads="1"/>
              </p:cNvSpPr>
              <p:nvPr/>
            </p:nvSpPr>
            <p:spPr bwMode="auto">
              <a:xfrm>
                <a:off x="3691" y="125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40" name="Oval 365">
                <a:extLst>
                  <a:ext uri="{FF2B5EF4-FFF2-40B4-BE49-F238E27FC236}">
                    <a16:creationId xmlns:a16="http://schemas.microsoft.com/office/drawing/2014/main" id="{3F36075A-BE03-47F0-96C5-3615BD32496E}"/>
                  </a:ext>
                </a:extLst>
              </p:cNvPr>
              <p:cNvSpPr>
                <a:spLocks noChangeArrowheads="1"/>
              </p:cNvSpPr>
              <p:nvPr/>
            </p:nvSpPr>
            <p:spPr bwMode="auto">
              <a:xfrm>
                <a:off x="3783" y="125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41" name="Oval 366">
                <a:extLst>
                  <a:ext uri="{FF2B5EF4-FFF2-40B4-BE49-F238E27FC236}">
                    <a16:creationId xmlns:a16="http://schemas.microsoft.com/office/drawing/2014/main" id="{F3D6AE29-D380-4AF0-9045-F49829E4F6FB}"/>
                  </a:ext>
                </a:extLst>
              </p:cNvPr>
              <p:cNvSpPr>
                <a:spLocks noChangeArrowheads="1"/>
              </p:cNvSpPr>
              <p:nvPr/>
            </p:nvSpPr>
            <p:spPr bwMode="auto">
              <a:xfrm>
                <a:off x="3965" y="125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42" name="Oval 367">
                <a:extLst>
                  <a:ext uri="{FF2B5EF4-FFF2-40B4-BE49-F238E27FC236}">
                    <a16:creationId xmlns:a16="http://schemas.microsoft.com/office/drawing/2014/main" id="{E163B7CF-EC49-4665-919A-BDBE42A826A8}"/>
                  </a:ext>
                </a:extLst>
              </p:cNvPr>
              <p:cNvSpPr>
                <a:spLocks noChangeArrowheads="1"/>
              </p:cNvSpPr>
              <p:nvPr/>
            </p:nvSpPr>
            <p:spPr bwMode="auto">
              <a:xfrm>
                <a:off x="2867" y="134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43" name="Oval 368">
                <a:extLst>
                  <a:ext uri="{FF2B5EF4-FFF2-40B4-BE49-F238E27FC236}">
                    <a16:creationId xmlns:a16="http://schemas.microsoft.com/office/drawing/2014/main" id="{27EBFD67-F5AF-4168-93FE-06CF7DA2E6F8}"/>
                  </a:ext>
                </a:extLst>
              </p:cNvPr>
              <p:cNvSpPr>
                <a:spLocks noChangeArrowheads="1"/>
              </p:cNvSpPr>
              <p:nvPr/>
            </p:nvSpPr>
            <p:spPr bwMode="auto">
              <a:xfrm>
                <a:off x="3051" y="134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44" name="Oval 369">
                <a:extLst>
                  <a:ext uri="{FF2B5EF4-FFF2-40B4-BE49-F238E27FC236}">
                    <a16:creationId xmlns:a16="http://schemas.microsoft.com/office/drawing/2014/main" id="{C7574EFE-6355-4B08-AE12-7D1A0B509E30}"/>
                  </a:ext>
                </a:extLst>
              </p:cNvPr>
              <p:cNvSpPr>
                <a:spLocks noChangeArrowheads="1"/>
              </p:cNvSpPr>
              <p:nvPr/>
            </p:nvSpPr>
            <p:spPr bwMode="auto">
              <a:xfrm>
                <a:off x="3143" y="134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45" name="Oval 370">
                <a:extLst>
                  <a:ext uri="{FF2B5EF4-FFF2-40B4-BE49-F238E27FC236}">
                    <a16:creationId xmlns:a16="http://schemas.microsoft.com/office/drawing/2014/main" id="{9CFE6AB0-A0A5-44C0-982F-24A205BE6312}"/>
                  </a:ext>
                </a:extLst>
              </p:cNvPr>
              <p:cNvSpPr>
                <a:spLocks noChangeArrowheads="1"/>
              </p:cNvSpPr>
              <p:nvPr/>
            </p:nvSpPr>
            <p:spPr bwMode="auto">
              <a:xfrm>
                <a:off x="3235" y="134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46" name="Oval 371">
                <a:extLst>
                  <a:ext uri="{FF2B5EF4-FFF2-40B4-BE49-F238E27FC236}">
                    <a16:creationId xmlns:a16="http://schemas.microsoft.com/office/drawing/2014/main" id="{8AFDC335-5002-4C30-A908-54007A424785}"/>
                  </a:ext>
                </a:extLst>
              </p:cNvPr>
              <p:cNvSpPr>
                <a:spLocks noChangeArrowheads="1"/>
              </p:cNvSpPr>
              <p:nvPr/>
            </p:nvSpPr>
            <p:spPr bwMode="auto">
              <a:xfrm>
                <a:off x="3327" y="134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47" name="Oval 372">
                <a:extLst>
                  <a:ext uri="{FF2B5EF4-FFF2-40B4-BE49-F238E27FC236}">
                    <a16:creationId xmlns:a16="http://schemas.microsoft.com/office/drawing/2014/main" id="{5CDE973C-48F2-4F45-BE99-D31B63178CFF}"/>
                  </a:ext>
                </a:extLst>
              </p:cNvPr>
              <p:cNvSpPr>
                <a:spLocks noChangeArrowheads="1"/>
              </p:cNvSpPr>
              <p:nvPr/>
            </p:nvSpPr>
            <p:spPr bwMode="auto">
              <a:xfrm>
                <a:off x="3419" y="134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48" name="Oval 373">
                <a:extLst>
                  <a:ext uri="{FF2B5EF4-FFF2-40B4-BE49-F238E27FC236}">
                    <a16:creationId xmlns:a16="http://schemas.microsoft.com/office/drawing/2014/main" id="{30D025BE-99A7-4DF4-8DF0-23AB88075DED}"/>
                  </a:ext>
                </a:extLst>
              </p:cNvPr>
              <p:cNvSpPr>
                <a:spLocks noChangeArrowheads="1"/>
              </p:cNvSpPr>
              <p:nvPr/>
            </p:nvSpPr>
            <p:spPr bwMode="auto">
              <a:xfrm>
                <a:off x="3510" y="134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49" name="Oval 374">
                <a:extLst>
                  <a:ext uri="{FF2B5EF4-FFF2-40B4-BE49-F238E27FC236}">
                    <a16:creationId xmlns:a16="http://schemas.microsoft.com/office/drawing/2014/main" id="{80EE0F13-03DB-450F-89D5-6CF8CBB3B304}"/>
                  </a:ext>
                </a:extLst>
              </p:cNvPr>
              <p:cNvSpPr>
                <a:spLocks noChangeArrowheads="1"/>
              </p:cNvSpPr>
              <p:nvPr/>
            </p:nvSpPr>
            <p:spPr bwMode="auto">
              <a:xfrm>
                <a:off x="3601" y="134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50" name="Oval 375">
                <a:extLst>
                  <a:ext uri="{FF2B5EF4-FFF2-40B4-BE49-F238E27FC236}">
                    <a16:creationId xmlns:a16="http://schemas.microsoft.com/office/drawing/2014/main" id="{F3C5D7CF-62A2-4369-8BB3-D1DBE5CC1574}"/>
                  </a:ext>
                </a:extLst>
              </p:cNvPr>
              <p:cNvSpPr>
                <a:spLocks noChangeArrowheads="1"/>
              </p:cNvSpPr>
              <p:nvPr/>
            </p:nvSpPr>
            <p:spPr bwMode="auto">
              <a:xfrm>
                <a:off x="3693" y="134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51" name="Oval 376">
                <a:extLst>
                  <a:ext uri="{FF2B5EF4-FFF2-40B4-BE49-F238E27FC236}">
                    <a16:creationId xmlns:a16="http://schemas.microsoft.com/office/drawing/2014/main" id="{A1209D0B-CFEA-4754-9204-4403E454DC4D}"/>
                  </a:ext>
                </a:extLst>
              </p:cNvPr>
              <p:cNvSpPr>
                <a:spLocks noChangeArrowheads="1"/>
              </p:cNvSpPr>
              <p:nvPr/>
            </p:nvSpPr>
            <p:spPr bwMode="auto">
              <a:xfrm>
                <a:off x="3876" y="134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52" name="Oval 377">
                <a:extLst>
                  <a:ext uri="{FF2B5EF4-FFF2-40B4-BE49-F238E27FC236}">
                    <a16:creationId xmlns:a16="http://schemas.microsoft.com/office/drawing/2014/main" id="{D18D7A0A-4F33-47DA-9223-F6A671C9451D}"/>
                  </a:ext>
                </a:extLst>
              </p:cNvPr>
              <p:cNvSpPr>
                <a:spLocks noChangeArrowheads="1"/>
              </p:cNvSpPr>
              <p:nvPr/>
            </p:nvSpPr>
            <p:spPr bwMode="auto">
              <a:xfrm>
                <a:off x="3783" y="134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53" name="Oval 378">
                <a:extLst>
                  <a:ext uri="{FF2B5EF4-FFF2-40B4-BE49-F238E27FC236}">
                    <a16:creationId xmlns:a16="http://schemas.microsoft.com/office/drawing/2014/main" id="{7F3D89CD-4E86-499D-84B9-83614C7279DB}"/>
                  </a:ext>
                </a:extLst>
              </p:cNvPr>
              <p:cNvSpPr>
                <a:spLocks noChangeArrowheads="1"/>
              </p:cNvSpPr>
              <p:nvPr/>
            </p:nvSpPr>
            <p:spPr bwMode="auto">
              <a:xfrm>
                <a:off x="3968" y="134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54" name="Oval 379">
                <a:extLst>
                  <a:ext uri="{FF2B5EF4-FFF2-40B4-BE49-F238E27FC236}">
                    <a16:creationId xmlns:a16="http://schemas.microsoft.com/office/drawing/2014/main" id="{DF305DCE-B6D1-4759-8FFF-580A694466BE}"/>
                  </a:ext>
                </a:extLst>
              </p:cNvPr>
              <p:cNvSpPr>
                <a:spLocks noChangeArrowheads="1"/>
              </p:cNvSpPr>
              <p:nvPr/>
            </p:nvSpPr>
            <p:spPr bwMode="auto">
              <a:xfrm>
                <a:off x="3049" y="143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55" name="Oval 380">
                <a:extLst>
                  <a:ext uri="{FF2B5EF4-FFF2-40B4-BE49-F238E27FC236}">
                    <a16:creationId xmlns:a16="http://schemas.microsoft.com/office/drawing/2014/main" id="{058AAA61-C023-4FE1-BA05-B9E06CFC5C66}"/>
                  </a:ext>
                </a:extLst>
              </p:cNvPr>
              <p:cNvSpPr>
                <a:spLocks noChangeArrowheads="1"/>
              </p:cNvSpPr>
              <p:nvPr/>
            </p:nvSpPr>
            <p:spPr bwMode="auto">
              <a:xfrm>
                <a:off x="3233" y="143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56" name="Oval 381">
                <a:extLst>
                  <a:ext uri="{FF2B5EF4-FFF2-40B4-BE49-F238E27FC236}">
                    <a16:creationId xmlns:a16="http://schemas.microsoft.com/office/drawing/2014/main" id="{6B026298-B548-429F-9213-90757FF4C3FC}"/>
                  </a:ext>
                </a:extLst>
              </p:cNvPr>
              <p:cNvSpPr>
                <a:spLocks noChangeArrowheads="1"/>
              </p:cNvSpPr>
              <p:nvPr/>
            </p:nvSpPr>
            <p:spPr bwMode="auto">
              <a:xfrm>
                <a:off x="3325" y="143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57" name="Oval 382">
                <a:extLst>
                  <a:ext uri="{FF2B5EF4-FFF2-40B4-BE49-F238E27FC236}">
                    <a16:creationId xmlns:a16="http://schemas.microsoft.com/office/drawing/2014/main" id="{2AE300EB-8A0E-4DF9-AF62-77065A60B0F6}"/>
                  </a:ext>
                </a:extLst>
              </p:cNvPr>
              <p:cNvSpPr>
                <a:spLocks noChangeArrowheads="1"/>
              </p:cNvSpPr>
              <p:nvPr/>
            </p:nvSpPr>
            <p:spPr bwMode="auto">
              <a:xfrm>
                <a:off x="3417" y="143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58" name="Oval 383">
                <a:extLst>
                  <a:ext uri="{FF2B5EF4-FFF2-40B4-BE49-F238E27FC236}">
                    <a16:creationId xmlns:a16="http://schemas.microsoft.com/office/drawing/2014/main" id="{3E9F5A85-D3CC-4265-8F97-EBABC0ED3DA9}"/>
                  </a:ext>
                </a:extLst>
              </p:cNvPr>
              <p:cNvSpPr>
                <a:spLocks noChangeArrowheads="1"/>
              </p:cNvSpPr>
              <p:nvPr/>
            </p:nvSpPr>
            <p:spPr bwMode="auto">
              <a:xfrm>
                <a:off x="3509" y="143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59" name="Oval 384">
                <a:extLst>
                  <a:ext uri="{FF2B5EF4-FFF2-40B4-BE49-F238E27FC236}">
                    <a16:creationId xmlns:a16="http://schemas.microsoft.com/office/drawing/2014/main" id="{8A954DD8-7E51-453B-9B54-9347F9BED3E5}"/>
                  </a:ext>
                </a:extLst>
              </p:cNvPr>
              <p:cNvSpPr>
                <a:spLocks noChangeArrowheads="1"/>
              </p:cNvSpPr>
              <p:nvPr/>
            </p:nvSpPr>
            <p:spPr bwMode="auto">
              <a:xfrm>
                <a:off x="3601" y="143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60" name="Oval 385">
                <a:extLst>
                  <a:ext uri="{FF2B5EF4-FFF2-40B4-BE49-F238E27FC236}">
                    <a16:creationId xmlns:a16="http://schemas.microsoft.com/office/drawing/2014/main" id="{CD3AEBF5-2C9D-465A-8B30-6D2BFE5610E3}"/>
                  </a:ext>
                </a:extLst>
              </p:cNvPr>
              <p:cNvSpPr>
                <a:spLocks noChangeArrowheads="1"/>
              </p:cNvSpPr>
              <p:nvPr/>
            </p:nvSpPr>
            <p:spPr bwMode="auto">
              <a:xfrm>
                <a:off x="3783" y="143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61" name="Oval 386">
                <a:extLst>
                  <a:ext uri="{FF2B5EF4-FFF2-40B4-BE49-F238E27FC236}">
                    <a16:creationId xmlns:a16="http://schemas.microsoft.com/office/drawing/2014/main" id="{95C4AC3B-3934-45D9-A6DB-A67BC6F87ADF}"/>
                  </a:ext>
                </a:extLst>
              </p:cNvPr>
              <p:cNvSpPr>
                <a:spLocks noChangeArrowheads="1"/>
              </p:cNvSpPr>
              <p:nvPr/>
            </p:nvSpPr>
            <p:spPr bwMode="auto">
              <a:xfrm>
                <a:off x="2683" y="152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62" name="Oval 387">
                <a:extLst>
                  <a:ext uri="{FF2B5EF4-FFF2-40B4-BE49-F238E27FC236}">
                    <a16:creationId xmlns:a16="http://schemas.microsoft.com/office/drawing/2014/main" id="{8AAECED6-C110-4532-AD11-6263DCB33819}"/>
                  </a:ext>
                </a:extLst>
              </p:cNvPr>
              <p:cNvSpPr>
                <a:spLocks noChangeArrowheads="1"/>
              </p:cNvSpPr>
              <p:nvPr/>
            </p:nvSpPr>
            <p:spPr bwMode="auto">
              <a:xfrm>
                <a:off x="2867" y="152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63" name="Oval 388">
                <a:extLst>
                  <a:ext uri="{FF2B5EF4-FFF2-40B4-BE49-F238E27FC236}">
                    <a16:creationId xmlns:a16="http://schemas.microsoft.com/office/drawing/2014/main" id="{CAD768E1-5876-4B56-900A-E50952B09049}"/>
                  </a:ext>
                </a:extLst>
              </p:cNvPr>
              <p:cNvSpPr>
                <a:spLocks noChangeArrowheads="1"/>
              </p:cNvSpPr>
              <p:nvPr/>
            </p:nvSpPr>
            <p:spPr bwMode="auto">
              <a:xfrm>
                <a:off x="2959" y="153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64" name="Oval 389">
                <a:extLst>
                  <a:ext uri="{FF2B5EF4-FFF2-40B4-BE49-F238E27FC236}">
                    <a16:creationId xmlns:a16="http://schemas.microsoft.com/office/drawing/2014/main" id="{D3AAF8C6-A5A5-4B3C-A2AD-F5C8521C9732}"/>
                  </a:ext>
                </a:extLst>
              </p:cNvPr>
              <p:cNvSpPr>
                <a:spLocks noChangeArrowheads="1"/>
              </p:cNvSpPr>
              <p:nvPr/>
            </p:nvSpPr>
            <p:spPr bwMode="auto">
              <a:xfrm>
                <a:off x="3051" y="153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65" name="Oval 390">
                <a:extLst>
                  <a:ext uri="{FF2B5EF4-FFF2-40B4-BE49-F238E27FC236}">
                    <a16:creationId xmlns:a16="http://schemas.microsoft.com/office/drawing/2014/main" id="{AA8AF3E5-F4BD-404C-B222-2923BFE139BF}"/>
                  </a:ext>
                </a:extLst>
              </p:cNvPr>
              <p:cNvSpPr>
                <a:spLocks noChangeArrowheads="1"/>
              </p:cNvSpPr>
              <p:nvPr/>
            </p:nvSpPr>
            <p:spPr bwMode="auto">
              <a:xfrm>
                <a:off x="3143" y="153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66" name="Oval 391">
                <a:extLst>
                  <a:ext uri="{FF2B5EF4-FFF2-40B4-BE49-F238E27FC236}">
                    <a16:creationId xmlns:a16="http://schemas.microsoft.com/office/drawing/2014/main" id="{00A62014-A876-41EB-BD3F-B8B4E21D7112}"/>
                  </a:ext>
                </a:extLst>
              </p:cNvPr>
              <p:cNvSpPr>
                <a:spLocks noChangeArrowheads="1"/>
              </p:cNvSpPr>
              <p:nvPr/>
            </p:nvSpPr>
            <p:spPr bwMode="auto">
              <a:xfrm>
                <a:off x="3235" y="152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67" name="Oval 392">
                <a:extLst>
                  <a:ext uri="{FF2B5EF4-FFF2-40B4-BE49-F238E27FC236}">
                    <a16:creationId xmlns:a16="http://schemas.microsoft.com/office/drawing/2014/main" id="{E3E051D7-BA28-498F-B68B-2ADBBEDC6B26}"/>
                  </a:ext>
                </a:extLst>
              </p:cNvPr>
              <p:cNvSpPr>
                <a:spLocks noChangeArrowheads="1"/>
              </p:cNvSpPr>
              <p:nvPr/>
            </p:nvSpPr>
            <p:spPr bwMode="auto">
              <a:xfrm>
                <a:off x="3326" y="152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68" name="Oval 393">
                <a:extLst>
                  <a:ext uri="{FF2B5EF4-FFF2-40B4-BE49-F238E27FC236}">
                    <a16:creationId xmlns:a16="http://schemas.microsoft.com/office/drawing/2014/main" id="{76F8DDD4-09D0-4FF9-BFFA-F3F5FD693862}"/>
                  </a:ext>
                </a:extLst>
              </p:cNvPr>
              <p:cNvSpPr>
                <a:spLocks noChangeArrowheads="1"/>
              </p:cNvSpPr>
              <p:nvPr/>
            </p:nvSpPr>
            <p:spPr bwMode="auto">
              <a:xfrm>
                <a:off x="3417" y="153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69" name="Oval 394">
                <a:extLst>
                  <a:ext uri="{FF2B5EF4-FFF2-40B4-BE49-F238E27FC236}">
                    <a16:creationId xmlns:a16="http://schemas.microsoft.com/office/drawing/2014/main" id="{B15C39E3-E3A9-4356-A357-38D2423AA491}"/>
                  </a:ext>
                </a:extLst>
              </p:cNvPr>
              <p:cNvSpPr>
                <a:spLocks noChangeArrowheads="1"/>
              </p:cNvSpPr>
              <p:nvPr/>
            </p:nvSpPr>
            <p:spPr bwMode="auto">
              <a:xfrm>
                <a:off x="3509" y="153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70" name="Oval 395">
                <a:extLst>
                  <a:ext uri="{FF2B5EF4-FFF2-40B4-BE49-F238E27FC236}">
                    <a16:creationId xmlns:a16="http://schemas.microsoft.com/office/drawing/2014/main" id="{34748B1A-4CCF-4378-8397-12C56515C195}"/>
                  </a:ext>
                </a:extLst>
              </p:cNvPr>
              <p:cNvSpPr>
                <a:spLocks noChangeArrowheads="1"/>
              </p:cNvSpPr>
              <p:nvPr/>
            </p:nvSpPr>
            <p:spPr bwMode="auto">
              <a:xfrm>
                <a:off x="3692" y="152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71" name="Oval 396">
                <a:extLst>
                  <a:ext uri="{FF2B5EF4-FFF2-40B4-BE49-F238E27FC236}">
                    <a16:creationId xmlns:a16="http://schemas.microsoft.com/office/drawing/2014/main" id="{CC5F25DD-FADA-4BBF-937C-6CABB969E865}"/>
                  </a:ext>
                </a:extLst>
              </p:cNvPr>
              <p:cNvSpPr>
                <a:spLocks noChangeArrowheads="1"/>
              </p:cNvSpPr>
              <p:nvPr/>
            </p:nvSpPr>
            <p:spPr bwMode="auto">
              <a:xfrm>
                <a:off x="3599" y="152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72" name="Oval 397">
                <a:extLst>
                  <a:ext uri="{FF2B5EF4-FFF2-40B4-BE49-F238E27FC236}">
                    <a16:creationId xmlns:a16="http://schemas.microsoft.com/office/drawing/2014/main" id="{3D56A89A-5E38-413F-A147-7FB18AB2BF6D}"/>
                  </a:ext>
                </a:extLst>
              </p:cNvPr>
              <p:cNvSpPr>
                <a:spLocks noChangeArrowheads="1"/>
              </p:cNvSpPr>
              <p:nvPr/>
            </p:nvSpPr>
            <p:spPr bwMode="auto">
              <a:xfrm>
                <a:off x="3784" y="152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73" name="Oval 398">
                <a:extLst>
                  <a:ext uri="{FF2B5EF4-FFF2-40B4-BE49-F238E27FC236}">
                    <a16:creationId xmlns:a16="http://schemas.microsoft.com/office/drawing/2014/main" id="{97558D70-504E-49CA-9134-1BAD7E8D5A5B}"/>
                  </a:ext>
                </a:extLst>
              </p:cNvPr>
              <p:cNvSpPr>
                <a:spLocks noChangeArrowheads="1"/>
              </p:cNvSpPr>
              <p:nvPr/>
            </p:nvSpPr>
            <p:spPr bwMode="auto">
              <a:xfrm>
                <a:off x="2683" y="152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74" name="Oval 399">
                <a:extLst>
                  <a:ext uri="{FF2B5EF4-FFF2-40B4-BE49-F238E27FC236}">
                    <a16:creationId xmlns:a16="http://schemas.microsoft.com/office/drawing/2014/main" id="{731734DE-A63E-484F-87AA-FA832D4C18D7}"/>
                  </a:ext>
                </a:extLst>
              </p:cNvPr>
              <p:cNvSpPr>
                <a:spLocks noChangeArrowheads="1"/>
              </p:cNvSpPr>
              <p:nvPr/>
            </p:nvSpPr>
            <p:spPr bwMode="auto">
              <a:xfrm>
                <a:off x="2867" y="152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75" name="Oval 400">
                <a:extLst>
                  <a:ext uri="{FF2B5EF4-FFF2-40B4-BE49-F238E27FC236}">
                    <a16:creationId xmlns:a16="http://schemas.microsoft.com/office/drawing/2014/main" id="{6BB6BA38-918C-4743-8FEA-2177B0D445A7}"/>
                  </a:ext>
                </a:extLst>
              </p:cNvPr>
              <p:cNvSpPr>
                <a:spLocks noChangeArrowheads="1"/>
              </p:cNvSpPr>
              <p:nvPr/>
            </p:nvSpPr>
            <p:spPr bwMode="auto">
              <a:xfrm>
                <a:off x="2959" y="152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76" name="Oval 401">
                <a:extLst>
                  <a:ext uri="{FF2B5EF4-FFF2-40B4-BE49-F238E27FC236}">
                    <a16:creationId xmlns:a16="http://schemas.microsoft.com/office/drawing/2014/main" id="{0DDD2D7F-DB41-4AC7-9D0C-9C93EFDDA904}"/>
                  </a:ext>
                </a:extLst>
              </p:cNvPr>
              <p:cNvSpPr>
                <a:spLocks noChangeArrowheads="1"/>
              </p:cNvSpPr>
              <p:nvPr/>
            </p:nvSpPr>
            <p:spPr bwMode="auto">
              <a:xfrm>
                <a:off x="3051" y="152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77" name="Oval 402">
                <a:extLst>
                  <a:ext uri="{FF2B5EF4-FFF2-40B4-BE49-F238E27FC236}">
                    <a16:creationId xmlns:a16="http://schemas.microsoft.com/office/drawing/2014/main" id="{5A860994-811C-4CF7-BD05-FF8B46533D67}"/>
                  </a:ext>
                </a:extLst>
              </p:cNvPr>
              <p:cNvSpPr>
                <a:spLocks noChangeArrowheads="1"/>
              </p:cNvSpPr>
              <p:nvPr/>
            </p:nvSpPr>
            <p:spPr bwMode="auto">
              <a:xfrm>
                <a:off x="3143" y="152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78" name="Oval 403">
                <a:extLst>
                  <a:ext uri="{FF2B5EF4-FFF2-40B4-BE49-F238E27FC236}">
                    <a16:creationId xmlns:a16="http://schemas.microsoft.com/office/drawing/2014/main" id="{CB76405D-D958-4424-892A-7E250F0F56E3}"/>
                  </a:ext>
                </a:extLst>
              </p:cNvPr>
              <p:cNvSpPr>
                <a:spLocks noChangeArrowheads="1"/>
              </p:cNvSpPr>
              <p:nvPr/>
            </p:nvSpPr>
            <p:spPr bwMode="auto">
              <a:xfrm>
                <a:off x="3235" y="152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79" name="Oval 404">
                <a:extLst>
                  <a:ext uri="{FF2B5EF4-FFF2-40B4-BE49-F238E27FC236}">
                    <a16:creationId xmlns:a16="http://schemas.microsoft.com/office/drawing/2014/main" id="{6BF70C32-5A73-4A8D-8926-94D272844692}"/>
                  </a:ext>
                </a:extLst>
              </p:cNvPr>
              <p:cNvSpPr>
                <a:spLocks noChangeArrowheads="1"/>
              </p:cNvSpPr>
              <p:nvPr/>
            </p:nvSpPr>
            <p:spPr bwMode="auto">
              <a:xfrm>
                <a:off x="3326" y="152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80" name="Oval 405">
                <a:extLst>
                  <a:ext uri="{FF2B5EF4-FFF2-40B4-BE49-F238E27FC236}">
                    <a16:creationId xmlns:a16="http://schemas.microsoft.com/office/drawing/2014/main" id="{4C8BF7D1-B297-44A9-A548-E1D80B0AFFC3}"/>
                  </a:ext>
                </a:extLst>
              </p:cNvPr>
              <p:cNvSpPr>
                <a:spLocks noChangeArrowheads="1"/>
              </p:cNvSpPr>
              <p:nvPr/>
            </p:nvSpPr>
            <p:spPr bwMode="auto">
              <a:xfrm>
                <a:off x="3417" y="152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81" name="Oval 406">
                <a:extLst>
                  <a:ext uri="{FF2B5EF4-FFF2-40B4-BE49-F238E27FC236}">
                    <a16:creationId xmlns:a16="http://schemas.microsoft.com/office/drawing/2014/main" id="{3C4C44EB-AC88-40EB-99B9-71A2AEF380AA}"/>
                  </a:ext>
                </a:extLst>
              </p:cNvPr>
              <p:cNvSpPr>
                <a:spLocks noChangeArrowheads="1"/>
              </p:cNvSpPr>
              <p:nvPr/>
            </p:nvSpPr>
            <p:spPr bwMode="auto">
              <a:xfrm>
                <a:off x="3509" y="152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82" name="Oval 407">
                <a:extLst>
                  <a:ext uri="{FF2B5EF4-FFF2-40B4-BE49-F238E27FC236}">
                    <a16:creationId xmlns:a16="http://schemas.microsoft.com/office/drawing/2014/main" id="{5CF8FAA6-A4B6-42C1-ADDC-2CEAA51FA2B0}"/>
                  </a:ext>
                </a:extLst>
              </p:cNvPr>
              <p:cNvSpPr>
                <a:spLocks noChangeArrowheads="1"/>
              </p:cNvSpPr>
              <p:nvPr/>
            </p:nvSpPr>
            <p:spPr bwMode="auto">
              <a:xfrm>
                <a:off x="3692" y="152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83" name="Oval 408">
                <a:extLst>
                  <a:ext uri="{FF2B5EF4-FFF2-40B4-BE49-F238E27FC236}">
                    <a16:creationId xmlns:a16="http://schemas.microsoft.com/office/drawing/2014/main" id="{AB3B02AC-2049-4D14-9873-1F23E9FD0701}"/>
                  </a:ext>
                </a:extLst>
              </p:cNvPr>
              <p:cNvSpPr>
                <a:spLocks noChangeArrowheads="1"/>
              </p:cNvSpPr>
              <p:nvPr/>
            </p:nvSpPr>
            <p:spPr bwMode="auto">
              <a:xfrm>
                <a:off x="3599" y="152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84" name="Oval 409">
                <a:extLst>
                  <a:ext uri="{FF2B5EF4-FFF2-40B4-BE49-F238E27FC236}">
                    <a16:creationId xmlns:a16="http://schemas.microsoft.com/office/drawing/2014/main" id="{CDB19255-6C4C-4EE9-9B3E-F36237CE07F5}"/>
                  </a:ext>
                </a:extLst>
              </p:cNvPr>
              <p:cNvSpPr>
                <a:spLocks noChangeArrowheads="1"/>
              </p:cNvSpPr>
              <p:nvPr/>
            </p:nvSpPr>
            <p:spPr bwMode="auto">
              <a:xfrm>
                <a:off x="3784" y="152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85" name="Oval 410">
                <a:extLst>
                  <a:ext uri="{FF2B5EF4-FFF2-40B4-BE49-F238E27FC236}">
                    <a16:creationId xmlns:a16="http://schemas.microsoft.com/office/drawing/2014/main" id="{1099B717-45B2-4B63-9EAD-AFBAED507A43}"/>
                  </a:ext>
                </a:extLst>
              </p:cNvPr>
              <p:cNvSpPr>
                <a:spLocks noChangeArrowheads="1"/>
              </p:cNvSpPr>
              <p:nvPr/>
            </p:nvSpPr>
            <p:spPr bwMode="auto">
              <a:xfrm>
                <a:off x="2866" y="161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86" name="Oval 411">
                <a:extLst>
                  <a:ext uri="{FF2B5EF4-FFF2-40B4-BE49-F238E27FC236}">
                    <a16:creationId xmlns:a16="http://schemas.microsoft.com/office/drawing/2014/main" id="{BA5C229E-40F1-43E6-8BE6-BA4CF5C28206}"/>
                  </a:ext>
                </a:extLst>
              </p:cNvPr>
              <p:cNvSpPr>
                <a:spLocks noChangeArrowheads="1"/>
              </p:cNvSpPr>
              <p:nvPr/>
            </p:nvSpPr>
            <p:spPr bwMode="auto">
              <a:xfrm>
                <a:off x="3050" y="161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87" name="Oval 412">
                <a:extLst>
                  <a:ext uri="{FF2B5EF4-FFF2-40B4-BE49-F238E27FC236}">
                    <a16:creationId xmlns:a16="http://schemas.microsoft.com/office/drawing/2014/main" id="{C52CFED5-C02F-4E82-9458-1B3985A7BEB8}"/>
                  </a:ext>
                </a:extLst>
              </p:cNvPr>
              <p:cNvSpPr>
                <a:spLocks noChangeArrowheads="1"/>
              </p:cNvSpPr>
              <p:nvPr/>
            </p:nvSpPr>
            <p:spPr bwMode="auto">
              <a:xfrm>
                <a:off x="3142" y="162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88" name="Oval 413">
                <a:extLst>
                  <a:ext uri="{FF2B5EF4-FFF2-40B4-BE49-F238E27FC236}">
                    <a16:creationId xmlns:a16="http://schemas.microsoft.com/office/drawing/2014/main" id="{883B9CCC-E802-4766-962A-3C2412D90C69}"/>
                  </a:ext>
                </a:extLst>
              </p:cNvPr>
              <p:cNvSpPr>
                <a:spLocks noChangeArrowheads="1"/>
              </p:cNvSpPr>
              <p:nvPr/>
            </p:nvSpPr>
            <p:spPr bwMode="auto">
              <a:xfrm>
                <a:off x="3234" y="162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89" name="Oval 414">
                <a:extLst>
                  <a:ext uri="{FF2B5EF4-FFF2-40B4-BE49-F238E27FC236}">
                    <a16:creationId xmlns:a16="http://schemas.microsoft.com/office/drawing/2014/main" id="{03C133F6-641B-49DA-8E58-104F1E47AD5A}"/>
                  </a:ext>
                </a:extLst>
              </p:cNvPr>
              <p:cNvSpPr>
                <a:spLocks noChangeArrowheads="1"/>
              </p:cNvSpPr>
              <p:nvPr/>
            </p:nvSpPr>
            <p:spPr bwMode="auto">
              <a:xfrm>
                <a:off x="3418" y="161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90" name="Oval 415">
                <a:extLst>
                  <a:ext uri="{FF2B5EF4-FFF2-40B4-BE49-F238E27FC236}">
                    <a16:creationId xmlns:a16="http://schemas.microsoft.com/office/drawing/2014/main" id="{4807ECA8-D75F-47A6-AC8B-2B78DC9E4D59}"/>
                  </a:ext>
                </a:extLst>
              </p:cNvPr>
              <p:cNvSpPr>
                <a:spLocks noChangeArrowheads="1"/>
              </p:cNvSpPr>
              <p:nvPr/>
            </p:nvSpPr>
            <p:spPr bwMode="auto">
              <a:xfrm>
                <a:off x="3600" y="162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91" name="Oval 416">
                <a:extLst>
                  <a:ext uri="{FF2B5EF4-FFF2-40B4-BE49-F238E27FC236}">
                    <a16:creationId xmlns:a16="http://schemas.microsoft.com/office/drawing/2014/main" id="{41B0D0E9-35B2-4A6D-AAA9-30485AC146A5}"/>
                  </a:ext>
                </a:extLst>
              </p:cNvPr>
              <p:cNvSpPr>
                <a:spLocks noChangeArrowheads="1"/>
              </p:cNvSpPr>
              <p:nvPr/>
            </p:nvSpPr>
            <p:spPr bwMode="auto">
              <a:xfrm>
                <a:off x="2682" y="171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92" name="Oval 417">
                <a:extLst>
                  <a:ext uri="{FF2B5EF4-FFF2-40B4-BE49-F238E27FC236}">
                    <a16:creationId xmlns:a16="http://schemas.microsoft.com/office/drawing/2014/main" id="{F9ACB63E-C532-48D5-A32D-7B8617CAC335}"/>
                  </a:ext>
                </a:extLst>
              </p:cNvPr>
              <p:cNvSpPr>
                <a:spLocks noChangeArrowheads="1"/>
              </p:cNvSpPr>
              <p:nvPr/>
            </p:nvSpPr>
            <p:spPr bwMode="auto">
              <a:xfrm>
                <a:off x="2775" y="171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93" name="Oval 418">
                <a:extLst>
                  <a:ext uri="{FF2B5EF4-FFF2-40B4-BE49-F238E27FC236}">
                    <a16:creationId xmlns:a16="http://schemas.microsoft.com/office/drawing/2014/main" id="{B9149B57-6DBE-4041-A95D-A959A28FEA63}"/>
                  </a:ext>
                </a:extLst>
              </p:cNvPr>
              <p:cNvSpPr>
                <a:spLocks noChangeArrowheads="1"/>
              </p:cNvSpPr>
              <p:nvPr/>
            </p:nvSpPr>
            <p:spPr bwMode="auto">
              <a:xfrm>
                <a:off x="2866" y="171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94" name="Oval 419">
                <a:extLst>
                  <a:ext uri="{FF2B5EF4-FFF2-40B4-BE49-F238E27FC236}">
                    <a16:creationId xmlns:a16="http://schemas.microsoft.com/office/drawing/2014/main" id="{D611F5DA-AF94-4721-B428-4568FBC64404}"/>
                  </a:ext>
                </a:extLst>
              </p:cNvPr>
              <p:cNvSpPr>
                <a:spLocks noChangeArrowheads="1"/>
              </p:cNvSpPr>
              <p:nvPr/>
            </p:nvSpPr>
            <p:spPr bwMode="auto">
              <a:xfrm>
                <a:off x="2958" y="171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95" name="Oval 420">
                <a:extLst>
                  <a:ext uri="{FF2B5EF4-FFF2-40B4-BE49-F238E27FC236}">
                    <a16:creationId xmlns:a16="http://schemas.microsoft.com/office/drawing/2014/main" id="{589DC41C-ADB0-4E6F-9780-DDBB122C1C0B}"/>
                  </a:ext>
                </a:extLst>
              </p:cNvPr>
              <p:cNvSpPr>
                <a:spLocks noChangeArrowheads="1"/>
              </p:cNvSpPr>
              <p:nvPr/>
            </p:nvSpPr>
            <p:spPr bwMode="auto">
              <a:xfrm>
                <a:off x="3050" y="171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96" name="Oval 421">
                <a:extLst>
                  <a:ext uri="{FF2B5EF4-FFF2-40B4-BE49-F238E27FC236}">
                    <a16:creationId xmlns:a16="http://schemas.microsoft.com/office/drawing/2014/main" id="{3665E41B-69FD-4106-97D8-FC33627E7B3F}"/>
                  </a:ext>
                </a:extLst>
              </p:cNvPr>
              <p:cNvSpPr>
                <a:spLocks noChangeArrowheads="1"/>
              </p:cNvSpPr>
              <p:nvPr/>
            </p:nvSpPr>
            <p:spPr bwMode="auto">
              <a:xfrm>
                <a:off x="3142" y="171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97" name="Oval 422">
                <a:extLst>
                  <a:ext uri="{FF2B5EF4-FFF2-40B4-BE49-F238E27FC236}">
                    <a16:creationId xmlns:a16="http://schemas.microsoft.com/office/drawing/2014/main" id="{35CDB8D9-DFA8-468C-9011-CCB60CBDFDE7}"/>
                  </a:ext>
                </a:extLst>
              </p:cNvPr>
              <p:cNvSpPr>
                <a:spLocks noChangeArrowheads="1"/>
              </p:cNvSpPr>
              <p:nvPr/>
            </p:nvSpPr>
            <p:spPr bwMode="auto">
              <a:xfrm>
                <a:off x="3234" y="170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98" name="Oval 423">
                <a:extLst>
                  <a:ext uri="{FF2B5EF4-FFF2-40B4-BE49-F238E27FC236}">
                    <a16:creationId xmlns:a16="http://schemas.microsoft.com/office/drawing/2014/main" id="{B2917C36-9BF8-4AA9-97CF-BA6F9EBD59F3}"/>
                  </a:ext>
                </a:extLst>
              </p:cNvPr>
              <p:cNvSpPr>
                <a:spLocks noChangeArrowheads="1"/>
              </p:cNvSpPr>
              <p:nvPr/>
            </p:nvSpPr>
            <p:spPr bwMode="auto">
              <a:xfrm>
                <a:off x="3325" y="171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499" name="Oval 424">
                <a:extLst>
                  <a:ext uri="{FF2B5EF4-FFF2-40B4-BE49-F238E27FC236}">
                    <a16:creationId xmlns:a16="http://schemas.microsoft.com/office/drawing/2014/main" id="{EE436579-F947-4619-88FF-A4F33D840582}"/>
                  </a:ext>
                </a:extLst>
              </p:cNvPr>
              <p:cNvSpPr>
                <a:spLocks noChangeArrowheads="1"/>
              </p:cNvSpPr>
              <p:nvPr/>
            </p:nvSpPr>
            <p:spPr bwMode="auto">
              <a:xfrm>
                <a:off x="3416" y="171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00" name="Oval 425">
                <a:extLst>
                  <a:ext uri="{FF2B5EF4-FFF2-40B4-BE49-F238E27FC236}">
                    <a16:creationId xmlns:a16="http://schemas.microsoft.com/office/drawing/2014/main" id="{65A229AB-ADE0-4329-9507-45138CD2D6FA}"/>
                  </a:ext>
                </a:extLst>
              </p:cNvPr>
              <p:cNvSpPr>
                <a:spLocks noChangeArrowheads="1"/>
              </p:cNvSpPr>
              <p:nvPr/>
            </p:nvSpPr>
            <p:spPr bwMode="auto">
              <a:xfrm>
                <a:off x="3508" y="171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01" name="Oval 426">
                <a:extLst>
                  <a:ext uri="{FF2B5EF4-FFF2-40B4-BE49-F238E27FC236}">
                    <a16:creationId xmlns:a16="http://schemas.microsoft.com/office/drawing/2014/main" id="{D7BA750B-ABA6-485A-BDE3-7D56BCE22E3F}"/>
                  </a:ext>
                </a:extLst>
              </p:cNvPr>
              <p:cNvSpPr>
                <a:spLocks noChangeArrowheads="1"/>
              </p:cNvSpPr>
              <p:nvPr/>
            </p:nvSpPr>
            <p:spPr bwMode="auto">
              <a:xfrm>
                <a:off x="3598" y="170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02" name="Oval 427">
                <a:extLst>
                  <a:ext uri="{FF2B5EF4-FFF2-40B4-BE49-F238E27FC236}">
                    <a16:creationId xmlns:a16="http://schemas.microsoft.com/office/drawing/2014/main" id="{A55AB7F9-E1AD-434D-BBC6-3EC7AE26E6D7}"/>
                  </a:ext>
                </a:extLst>
              </p:cNvPr>
              <p:cNvSpPr>
                <a:spLocks noChangeArrowheads="1"/>
              </p:cNvSpPr>
              <p:nvPr/>
            </p:nvSpPr>
            <p:spPr bwMode="auto">
              <a:xfrm>
                <a:off x="2682" y="180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03" name="Oval 428">
                <a:extLst>
                  <a:ext uri="{FF2B5EF4-FFF2-40B4-BE49-F238E27FC236}">
                    <a16:creationId xmlns:a16="http://schemas.microsoft.com/office/drawing/2014/main" id="{AE38E592-73BB-4436-B89E-547995E38C7B}"/>
                  </a:ext>
                </a:extLst>
              </p:cNvPr>
              <p:cNvSpPr>
                <a:spLocks noChangeArrowheads="1"/>
              </p:cNvSpPr>
              <p:nvPr/>
            </p:nvSpPr>
            <p:spPr bwMode="auto">
              <a:xfrm>
                <a:off x="2866" y="180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04" name="Oval 429">
                <a:extLst>
                  <a:ext uri="{FF2B5EF4-FFF2-40B4-BE49-F238E27FC236}">
                    <a16:creationId xmlns:a16="http://schemas.microsoft.com/office/drawing/2014/main" id="{C1319BEC-E128-41A2-B796-68EDF4C4CFEA}"/>
                  </a:ext>
                </a:extLst>
              </p:cNvPr>
              <p:cNvSpPr>
                <a:spLocks noChangeArrowheads="1"/>
              </p:cNvSpPr>
              <p:nvPr/>
            </p:nvSpPr>
            <p:spPr bwMode="auto">
              <a:xfrm>
                <a:off x="2958" y="180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05" name="Oval 430">
                <a:extLst>
                  <a:ext uri="{FF2B5EF4-FFF2-40B4-BE49-F238E27FC236}">
                    <a16:creationId xmlns:a16="http://schemas.microsoft.com/office/drawing/2014/main" id="{1B2C13A6-E566-4C43-A6E1-A32F4635F8ED}"/>
                  </a:ext>
                </a:extLst>
              </p:cNvPr>
              <p:cNvSpPr>
                <a:spLocks noChangeArrowheads="1"/>
              </p:cNvSpPr>
              <p:nvPr/>
            </p:nvSpPr>
            <p:spPr bwMode="auto">
              <a:xfrm>
                <a:off x="3050" y="180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06" name="Oval 431">
                <a:extLst>
                  <a:ext uri="{FF2B5EF4-FFF2-40B4-BE49-F238E27FC236}">
                    <a16:creationId xmlns:a16="http://schemas.microsoft.com/office/drawing/2014/main" id="{4D08EEBC-13A3-4BF9-82A2-11A81DABB82D}"/>
                  </a:ext>
                </a:extLst>
              </p:cNvPr>
              <p:cNvSpPr>
                <a:spLocks noChangeArrowheads="1"/>
              </p:cNvSpPr>
              <p:nvPr/>
            </p:nvSpPr>
            <p:spPr bwMode="auto">
              <a:xfrm>
                <a:off x="2318" y="189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07" name="Oval 432">
                <a:extLst>
                  <a:ext uri="{FF2B5EF4-FFF2-40B4-BE49-F238E27FC236}">
                    <a16:creationId xmlns:a16="http://schemas.microsoft.com/office/drawing/2014/main" id="{A46DD889-E7DC-438A-BC84-703B144F0823}"/>
                  </a:ext>
                </a:extLst>
              </p:cNvPr>
              <p:cNvSpPr>
                <a:spLocks noChangeArrowheads="1"/>
              </p:cNvSpPr>
              <p:nvPr/>
            </p:nvSpPr>
            <p:spPr bwMode="auto">
              <a:xfrm>
                <a:off x="2502" y="189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08" name="Oval 433">
                <a:extLst>
                  <a:ext uri="{FF2B5EF4-FFF2-40B4-BE49-F238E27FC236}">
                    <a16:creationId xmlns:a16="http://schemas.microsoft.com/office/drawing/2014/main" id="{69118ACD-164D-4350-8DB4-33AFEC598EDE}"/>
                  </a:ext>
                </a:extLst>
              </p:cNvPr>
              <p:cNvSpPr>
                <a:spLocks noChangeArrowheads="1"/>
              </p:cNvSpPr>
              <p:nvPr/>
            </p:nvSpPr>
            <p:spPr bwMode="auto">
              <a:xfrm>
                <a:off x="2594" y="18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09" name="Oval 434">
                <a:extLst>
                  <a:ext uri="{FF2B5EF4-FFF2-40B4-BE49-F238E27FC236}">
                    <a16:creationId xmlns:a16="http://schemas.microsoft.com/office/drawing/2014/main" id="{AB7B3F8C-45EF-4FFB-A55F-E1F800AC8726}"/>
                  </a:ext>
                </a:extLst>
              </p:cNvPr>
              <p:cNvSpPr>
                <a:spLocks noChangeArrowheads="1"/>
              </p:cNvSpPr>
              <p:nvPr/>
            </p:nvSpPr>
            <p:spPr bwMode="auto">
              <a:xfrm>
                <a:off x="2686" y="18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10" name="Oval 435">
                <a:extLst>
                  <a:ext uri="{FF2B5EF4-FFF2-40B4-BE49-F238E27FC236}">
                    <a16:creationId xmlns:a16="http://schemas.microsoft.com/office/drawing/2014/main" id="{A718D733-33C6-41F0-AEE5-7A29520368E0}"/>
                  </a:ext>
                </a:extLst>
              </p:cNvPr>
              <p:cNvSpPr>
                <a:spLocks noChangeArrowheads="1"/>
              </p:cNvSpPr>
              <p:nvPr/>
            </p:nvSpPr>
            <p:spPr bwMode="auto">
              <a:xfrm>
                <a:off x="2778" y="18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11" name="Oval 436">
                <a:extLst>
                  <a:ext uri="{FF2B5EF4-FFF2-40B4-BE49-F238E27FC236}">
                    <a16:creationId xmlns:a16="http://schemas.microsoft.com/office/drawing/2014/main" id="{167C7B13-211D-4273-AF07-F42CA53E6CD7}"/>
                  </a:ext>
                </a:extLst>
              </p:cNvPr>
              <p:cNvSpPr>
                <a:spLocks noChangeArrowheads="1"/>
              </p:cNvSpPr>
              <p:nvPr/>
            </p:nvSpPr>
            <p:spPr bwMode="auto">
              <a:xfrm>
                <a:off x="2870" y="189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12" name="Oval 437">
                <a:extLst>
                  <a:ext uri="{FF2B5EF4-FFF2-40B4-BE49-F238E27FC236}">
                    <a16:creationId xmlns:a16="http://schemas.microsoft.com/office/drawing/2014/main" id="{6F83F4D5-BC7F-4677-AC28-BBA441846B63}"/>
                  </a:ext>
                </a:extLst>
              </p:cNvPr>
              <p:cNvSpPr>
                <a:spLocks noChangeArrowheads="1"/>
              </p:cNvSpPr>
              <p:nvPr/>
            </p:nvSpPr>
            <p:spPr bwMode="auto">
              <a:xfrm>
                <a:off x="2961" y="189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13" name="Oval 438">
                <a:extLst>
                  <a:ext uri="{FF2B5EF4-FFF2-40B4-BE49-F238E27FC236}">
                    <a16:creationId xmlns:a16="http://schemas.microsoft.com/office/drawing/2014/main" id="{3AC601DD-1D00-47D5-8F64-F202B489A453}"/>
                  </a:ext>
                </a:extLst>
              </p:cNvPr>
              <p:cNvSpPr>
                <a:spLocks noChangeArrowheads="1"/>
              </p:cNvSpPr>
              <p:nvPr/>
            </p:nvSpPr>
            <p:spPr bwMode="auto">
              <a:xfrm>
                <a:off x="3052" y="18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14" name="Oval 439">
                <a:extLst>
                  <a:ext uri="{FF2B5EF4-FFF2-40B4-BE49-F238E27FC236}">
                    <a16:creationId xmlns:a16="http://schemas.microsoft.com/office/drawing/2014/main" id="{CF4D1961-FA05-418D-9EEA-75B1D79C7785}"/>
                  </a:ext>
                </a:extLst>
              </p:cNvPr>
              <p:cNvSpPr>
                <a:spLocks noChangeArrowheads="1"/>
              </p:cNvSpPr>
              <p:nvPr/>
            </p:nvSpPr>
            <p:spPr bwMode="auto">
              <a:xfrm>
                <a:off x="3144" y="18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15" name="Oval 440">
                <a:extLst>
                  <a:ext uri="{FF2B5EF4-FFF2-40B4-BE49-F238E27FC236}">
                    <a16:creationId xmlns:a16="http://schemas.microsoft.com/office/drawing/2014/main" id="{90601F80-4637-499F-AE1A-3720C60E56E3}"/>
                  </a:ext>
                </a:extLst>
              </p:cNvPr>
              <p:cNvSpPr>
                <a:spLocks noChangeArrowheads="1"/>
              </p:cNvSpPr>
              <p:nvPr/>
            </p:nvSpPr>
            <p:spPr bwMode="auto">
              <a:xfrm>
                <a:off x="3234" y="189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16" name="Oval 441">
                <a:extLst>
                  <a:ext uri="{FF2B5EF4-FFF2-40B4-BE49-F238E27FC236}">
                    <a16:creationId xmlns:a16="http://schemas.microsoft.com/office/drawing/2014/main" id="{9997CF91-820B-4202-842D-A36EE5BD4BC8}"/>
                  </a:ext>
                </a:extLst>
              </p:cNvPr>
              <p:cNvSpPr>
                <a:spLocks noChangeArrowheads="1"/>
              </p:cNvSpPr>
              <p:nvPr/>
            </p:nvSpPr>
            <p:spPr bwMode="auto">
              <a:xfrm>
                <a:off x="2317" y="198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17" name="Oval 442">
                <a:extLst>
                  <a:ext uri="{FF2B5EF4-FFF2-40B4-BE49-F238E27FC236}">
                    <a16:creationId xmlns:a16="http://schemas.microsoft.com/office/drawing/2014/main" id="{C6CD2699-6F38-42D1-AFD9-393C14187E4D}"/>
                  </a:ext>
                </a:extLst>
              </p:cNvPr>
              <p:cNvSpPr>
                <a:spLocks noChangeArrowheads="1"/>
              </p:cNvSpPr>
              <p:nvPr/>
            </p:nvSpPr>
            <p:spPr bwMode="auto">
              <a:xfrm>
                <a:off x="2501" y="198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18" name="Oval 443">
                <a:extLst>
                  <a:ext uri="{FF2B5EF4-FFF2-40B4-BE49-F238E27FC236}">
                    <a16:creationId xmlns:a16="http://schemas.microsoft.com/office/drawing/2014/main" id="{316C298C-A996-461F-A827-16C82FD42719}"/>
                  </a:ext>
                </a:extLst>
              </p:cNvPr>
              <p:cNvSpPr>
                <a:spLocks noChangeArrowheads="1"/>
              </p:cNvSpPr>
              <p:nvPr/>
            </p:nvSpPr>
            <p:spPr bwMode="auto">
              <a:xfrm>
                <a:off x="2685" y="198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19" name="Oval 444">
                <a:extLst>
                  <a:ext uri="{FF2B5EF4-FFF2-40B4-BE49-F238E27FC236}">
                    <a16:creationId xmlns:a16="http://schemas.microsoft.com/office/drawing/2014/main" id="{9F01E66F-7F12-4EA9-A409-43400F5A9F06}"/>
                  </a:ext>
                </a:extLst>
              </p:cNvPr>
              <p:cNvSpPr>
                <a:spLocks noChangeArrowheads="1"/>
              </p:cNvSpPr>
              <p:nvPr/>
            </p:nvSpPr>
            <p:spPr bwMode="auto">
              <a:xfrm>
                <a:off x="2777" y="198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20" name="Oval 445">
                <a:extLst>
                  <a:ext uri="{FF2B5EF4-FFF2-40B4-BE49-F238E27FC236}">
                    <a16:creationId xmlns:a16="http://schemas.microsoft.com/office/drawing/2014/main" id="{8066E621-F91A-46D0-8A29-73C27261EE53}"/>
                  </a:ext>
                </a:extLst>
              </p:cNvPr>
              <p:cNvSpPr>
                <a:spLocks noChangeArrowheads="1"/>
              </p:cNvSpPr>
              <p:nvPr/>
            </p:nvSpPr>
            <p:spPr bwMode="auto">
              <a:xfrm>
                <a:off x="2869" y="198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21" name="Oval 446">
                <a:extLst>
                  <a:ext uri="{FF2B5EF4-FFF2-40B4-BE49-F238E27FC236}">
                    <a16:creationId xmlns:a16="http://schemas.microsoft.com/office/drawing/2014/main" id="{FE1347BF-FF19-4BB9-A2E6-B6DB447402BF}"/>
                  </a:ext>
                </a:extLst>
              </p:cNvPr>
              <p:cNvSpPr>
                <a:spLocks noChangeArrowheads="1"/>
              </p:cNvSpPr>
              <p:nvPr/>
            </p:nvSpPr>
            <p:spPr bwMode="auto">
              <a:xfrm>
                <a:off x="2960" y="198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22" name="Oval 447">
                <a:extLst>
                  <a:ext uri="{FF2B5EF4-FFF2-40B4-BE49-F238E27FC236}">
                    <a16:creationId xmlns:a16="http://schemas.microsoft.com/office/drawing/2014/main" id="{C70CF57B-BE9A-4B95-97ED-D594DEE10D1E}"/>
                  </a:ext>
                </a:extLst>
              </p:cNvPr>
              <p:cNvSpPr>
                <a:spLocks noChangeArrowheads="1"/>
              </p:cNvSpPr>
              <p:nvPr/>
            </p:nvSpPr>
            <p:spPr bwMode="auto">
              <a:xfrm>
                <a:off x="3051" y="198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23" name="Oval 448">
                <a:extLst>
                  <a:ext uri="{FF2B5EF4-FFF2-40B4-BE49-F238E27FC236}">
                    <a16:creationId xmlns:a16="http://schemas.microsoft.com/office/drawing/2014/main" id="{2216DAD0-8791-499B-AD95-D52157C4D669}"/>
                  </a:ext>
                </a:extLst>
              </p:cNvPr>
              <p:cNvSpPr>
                <a:spLocks noChangeArrowheads="1"/>
              </p:cNvSpPr>
              <p:nvPr/>
            </p:nvSpPr>
            <p:spPr bwMode="auto">
              <a:xfrm>
                <a:off x="1951" y="207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24" name="Oval 449">
                <a:extLst>
                  <a:ext uri="{FF2B5EF4-FFF2-40B4-BE49-F238E27FC236}">
                    <a16:creationId xmlns:a16="http://schemas.microsoft.com/office/drawing/2014/main" id="{2B52ADA9-FA39-40A3-9479-E99FB8EEE2B7}"/>
                  </a:ext>
                </a:extLst>
              </p:cNvPr>
              <p:cNvSpPr>
                <a:spLocks noChangeArrowheads="1"/>
              </p:cNvSpPr>
              <p:nvPr/>
            </p:nvSpPr>
            <p:spPr bwMode="auto">
              <a:xfrm>
                <a:off x="2135" y="207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25" name="Oval 450">
                <a:extLst>
                  <a:ext uri="{FF2B5EF4-FFF2-40B4-BE49-F238E27FC236}">
                    <a16:creationId xmlns:a16="http://schemas.microsoft.com/office/drawing/2014/main" id="{1F8C1D24-8C23-4CA2-AB61-E019E925EA67}"/>
                  </a:ext>
                </a:extLst>
              </p:cNvPr>
              <p:cNvSpPr>
                <a:spLocks noChangeArrowheads="1"/>
              </p:cNvSpPr>
              <p:nvPr/>
            </p:nvSpPr>
            <p:spPr bwMode="auto">
              <a:xfrm>
                <a:off x="2227" y="20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26" name="Oval 451">
                <a:extLst>
                  <a:ext uri="{FF2B5EF4-FFF2-40B4-BE49-F238E27FC236}">
                    <a16:creationId xmlns:a16="http://schemas.microsoft.com/office/drawing/2014/main" id="{CB5D9A51-E65C-44EE-AF28-0DD46C4FE1D6}"/>
                  </a:ext>
                </a:extLst>
              </p:cNvPr>
              <p:cNvSpPr>
                <a:spLocks noChangeArrowheads="1"/>
              </p:cNvSpPr>
              <p:nvPr/>
            </p:nvSpPr>
            <p:spPr bwMode="auto">
              <a:xfrm>
                <a:off x="2319" y="20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27" name="Oval 452">
                <a:extLst>
                  <a:ext uri="{FF2B5EF4-FFF2-40B4-BE49-F238E27FC236}">
                    <a16:creationId xmlns:a16="http://schemas.microsoft.com/office/drawing/2014/main" id="{1F71F64E-FEEC-4613-9DD3-2AF946EE0A73}"/>
                  </a:ext>
                </a:extLst>
              </p:cNvPr>
              <p:cNvSpPr>
                <a:spLocks noChangeArrowheads="1"/>
              </p:cNvSpPr>
              <p:nvPr/>
            </p:nvSpPr>
            <p:spPr bwMode="auto">
              <a:xfrm>
                <a:off x="2411" y="20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28" name="Oval 453">
                <a:extLst>
                  <a:ext uri="{FF2B5EF4-FFF2-40B4-BE49-F238E27FC236}">
                    <a16:creationId xmlns:a16="http://schemas.microsoft.com/office/drawing/2014/main" id="{C42BDA75-1FCA-41B4-A9F6-ED8D566FBA33}"/>
                  </a:ext>
                </a:extLst>
              </p:cNvPr>
              <p:cNvSpPr>
                <a:spLocks noChangeArrowheads="1"/>
              </p:cNvSpPr>
              <p:nvPr/>
            </p:nvSpPr>
            <p:spPr bwMode="auto">
              <a:xfrm>
                <a:off x="2503" y="207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29" name="Oval 454">
                <a:extLst>
                  <a:ext uri="{FF2B5EF4-FFF2-40B4-BE49-F238E27FC236}">
                    <a16:creationId xmlns:a16="http://schemas.microsoft.com/office/drawing/2014/main" id="{BB8908C6-42AD-4823-857D-5CD3DAE3D3A7}"/>
                  </a:ext>
                </a:extLst>
              </p:cNvPr>
              <p:cNvSpPr>
                <a:spLocks noChangeArrowheads="1"/>
              </p:cNvSpPr>
              <p:nvPr/>
            </p:nvSpPr>
            <p:spPr bwMode="auto">
              <a:xfrm>
                <a:off x="2594" y="207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30" name="Oval 455">
                <a:extLst>
                  <a:ext uri="{FF2B5EF4-FFF2-40B4-BE49-F238E27FC236}">
                    <a16:creationId xmlns:a16="http://schemas.microsoft.com/office/drawing/2014/main" id="{A165F961-74E1-4CED-AAC2-1CFDA26760BF}"/>
                  </a:ext>
                </a:extLst>
              </p:cNvPr>
              <p:cNvSpPr>
                <a:spLocks noChangeArrowheads="1"/>
              </p:cNvSpPr>
              <p:nvPr/>
            </p:nvSpPr>
            <p:spPr bwMode="auto">
              <a:xfrm>
                <a:off x="2685" y="20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31" name="Oval 456">
                <a:extLst>
                  <a:ext uri="{FF2B5EF4-FFF2-40B4-BE49-F238E27FC236}">
                    <a16:creationId xmlns:a16="http://schemas.microsoft.com/office/drawing/2014/main" id="{F7A623D3-2B89-425A-8D60-AA1A25377C42}"/>
                  </a:ext>
                </a:extLst>
              </p:cNvPr>
              <p:cNvSpPr>
                <a:spLocks noChangeArrowheads="1"/>
              </p:cNvSpPr>
              <p:nvPr/>
            </p:nvSpPr>
            <p:spPr bwMode="auto">
              <a:xfrm>
                <a:off x="2777" y="20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32" name="Oval 457">
                <a:extLst>
                  <a:ext uri="{FF2B5EF4-FFF2-40B4-BE49-F238E27FC236}">
                    <a16:creationId xmlns:a16="http://schemas.microsoft.com/office/drawing/2014/main" id="{0020FFB7-7DFC-4BB9-9249-56FBC46C800A}"/>
                  </a:ext>
                </a:extLst>
              </p:cNvPr>
              <p:cNvSpPr>
                <a:spLocks noChangeArrowheads="1"/>
              </p:cNvSpPr>
              <p:nvPr/>
            </p:nvSpPr>
            <p:spPr bwMode="auto">
              <a:xfrm>
                <a:off x="2960" y="207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33" name="Oval 458">
                <a:extLst>
                  <a:ext uri="{FF2B5EF4-FFF2-40B4-BE49-F238E27FC236}">
                    <a16:creationId xmlns:a16="http://schemas.microsoft.com/office/drawing/2014/main" id="{88E10F7B-A029-4632-8F4C-B42D7618E6E0}"/>
                  </a:ext>
                </a:extLst>
              </p:cNvPr>
              <p:cNvSpPr>
                <a:spLocks noChangeArrowheads="1"/>
              </p:cNvSpPr>
              <p:nvPr/>
            </p:nvSpPr>
            <p:spPr bwMode="auto">
              <a:xfrm>
                <a:off x="2867" y="207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34" name="Oval 459">
                <a:extLst>
                  <a:ext uri="{FF2B5EF4-FFF2-40B4-BE49-F238E27FC236}">
                    <a16:creationId xmlns:a16="http://schemas.microsoft.com/office/drawing/2014/main" id="{2C34D19A-3824-44D1-923D-B736D864CA91}"/>
                  </a:ext>
                </a:extLst>
              </p:cNvPr>
              <p:cNvSpPr>
                <a:spLocks noChangeArrowheads="1"/>
              </p:cNvSpPr>
              <p:nvPr/>
            </p:nvSpPr>
            <p:spPr bwMode="auto">
              <a:xfrm>
                <a:off x="3052" y="207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35" name="Oval 460">
                <a:extLst>
                  <a:ext uri="{FF2B5EF4-FFF2-40B4-BE49-F238E27FC236}">
                    <a16:creationId xmlns:a16="http://schemas.microsoft.com/office/drawing/2014/main" id="{6D98B846-5390-4106-9B9E-2BD66D0943AE}"/>
                  </a:ext>
                </a:extLst>
              </p:cNvPr>
              <p:cNvSpPr>
                <a:spLocks noChangeArrowheads="1"/>
              </p:cNvSpPr>
              <p:nvPr/>
            </p:nvSpPr>
            <p:spPr bwMode="auto">
              <a:xfrm>
                <a:off x="2132" y="216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36" name="Oval 461">
                <a:extLst>
                  <a:ext uri="{FF2B5EF4-FFF2-40B4-BE49-F238E27FC236}">
                    <a16:creationId xmlns:a16="http://schemas.microsoft.com/office/drawing/2014/main" id="{20CF0B7A-2CC7-48E2-9FA8-86676BC33A00}"/>
                  </a:ext>
                </a:extLst>
              </p:cNvPr>
              <p:cNvSpPr>
                <a:spLocks noChangeArrowheads="1"/>
              </p:cNvSpPr>
              <p:nvPr/>
            </p:nvSpPr>
            <p:spPr bwMode="auto">
              <a:xfrm>
                <a:off x="2316" y="216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37" name="Oval 462">
                <a:extLst>
                  <a:ext uri="{FF2B5EF4-FFF2-40B4-BE49-F238E27FC236}">
                    <a16:creationId xmlns:a16="http://schemas.microsoft.com/office/drawing/2014/main" id="{30F7F309-E94C-49BD-BEBC-99E8A2C554D0}"/>
                  </a:ext>
                </a:extLst>
              </p:cNvPr>
              <p:cNvSpPr>
                <a:spLocks noChangeArrowheads="1"/>
              </p:cNvSpPr>
              <p:nvPr/>
            </p:nvSpPr>
            <p:spPr bwMode="auto">
              <a:xfrm>
                <a:off x="2408" y="216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38" name="Oval 463">
                <a:extLst>
                  <a:ext uri="{FF2B5EF4-FFF2-40B4-BE49-F238E27FC236}">
                    <a16:creationId xmlns:a16="http://schemas.microsoft.com/office/drawing/2014/main" id="{F8429AB3-FF71-455A-9A57-1E00B36297BC}"/>
                  </a:ext>
                </a:extLst>
              </p:cNvPr>
              <p:cNvSpPr>
                <a:spLocks noChangeArrowheads="1"/>
              </p:cNvSpPr>
              <p:nvPr/>
            </p:nvSpPr>
            <p:spPr bwMode="auto">
              <a:xfrm>
                <a:off x="2500" y="216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39" name="Oval 464">
                <a:extLst>
                  <a:ext uri="{FF2B5EF4-FFF2-40B4-BE49-F238E27FC236}">
                    <a16:creationId xmlns:a16="http://schemas.microsoft.com/office/drawing/2014/main" id="{2BA44309-13C6-4889-B5E8-2D39EED51DDF}"/>
                  </a:ext>
                </a:extLst>
              </p:cNvPr>
              <p:cNvSpPr>
                <a:spLocks noChangeArrowheads="1"/>
              </p:cNvSpPr>
              <p:nvPr/>
            </p:nvSpPr>
            <p:spPr bwMode="auto">
              <a:xfrm>
                <a:off x="2592" y="216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40" name="Oval 465">
                <a:extLst>
                  <a:ext uri="{FF2B5EF4-FFF2-40B4-BE49-F238E27FC236}">
                    <a16:creationId xmlns:a16="http://schemas.microsoft.com/office/drawing/2014/main" id="{A6FCA5EC-7C57-4B33-9269-215BBCB17790}"/>
                  </a:ext>
                </a:extLst>
              </p:cNvPr>
              <p:cNvSpPr>
                <a:spLocks noChangeArrowheads="1"/>
              </p:cNvSpPr>
              <p:nvPr/>
            </p:nvSpPr>
            <p:spPr bwMode="auto">
              <a:xfrm>
                <a:off x="2684" y="216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41" name="Oval 466">
                <a:extLst>
                  <a:ext uri="{FF2B5EF4-FFF2-40B4-BE49-F238E27FC236}">
                    <a16:creationId xmlns:a16="http://schemas.microsoft.com/office/drawing/2014/main" id="{FEF1FF95-41B0-4A63-84EF-5D70463E86D2}"/>
                  </a:ext>
                </a:extLst>
              </p:cNvPr>
              <p:cNvSpPr>
                <a:spLocks noChangeArrowheads="1"/>
              </p:cNvSpPr>
              <p:nvPr/>
            </p:nvSpPr>
            <p:spPr bwMode="auto">
              <a:xfrm>
                <a:off x="2866" y="216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42" name="Oval 467">
                <a:extLst>
                  <a:ext uri="{FF2B5EF4-FFF2-40B4-BE49-F238E27FC236}">
                    <a16:creationId xmlns:a16="http://schemas.microsoft.com/office/drawing/2014/main" id="{3776A763-7F18-4BCE-9786-F51890B81713}"/>
                  </a:ext>
                </a:extLst>
              </p:cNvPr>
              <p:cNvSpPr>
                <a:spLocks noChangeArrowheads="1"/>
              </p:cNvSpPr>
              <p:nvPr/>
            </p:nvSpPr>
            <p:spPr bwMode="auto">
              <a:xfrm>
                <a:off x="1767" y="225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43" name="Oval 468">
                <a:extLst>
                  <a:ext uri="{FF2B5EF4-FFF2-40B4-BE49-F238E27FC236}">
                    <a16:creationId xmlns:a16="http://schemas.microsoft.com/office/drawing/2014/main" id="{D9E03EF5-7329-41F1-8A63-12004573CE9F}"/>
                  </a:ext>
                </a:extLst>
              </p:cNvPr>
              <p:cNvSpPr>
                <a:spLocks noChangeArrowheads="1"/>
              </p:cNvSpPr>
              <p:nvPr/>
            </p:nvSpPr>
            <p:spPr bwMode="auto">
              <a:xfrm>
                <a:off x="1951" y="225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44" name="Oval 469">
                <a:extLst>
                  <a:ext uri="{FF2B5EF4-FFF2-40B4-BE49-F238E27FC236}">
                    <a16:creationId xmlns:a16="http://schemas.microsoft.com/office/drawing/2014/main" id="{98A46D89-9184-4BFF-A545-EA4259B27551}"/>
                  </a:ext>
                </a:extLst>
              </p:cNvPr>
              <p:cNvSpPr>
                <a:spLocks noChangeArrowheads="1"/>
              </p:cNvSpPr>
              <p:nvPr/>
            </p:nvSpPr>
            <p:spPr bwMode="auto">
              <a:xfrm>
                <a:off x="2043" y="226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45" name="Oval 470">
                <a:extLst>
                  <a:ext uri="{FF2B5EF4-FFF2-40B4-BE49-F238E27FC236}">
                    <a16:creationId xmlns:a16="http://schemas.microsoft.com/office/drawing/2014/main" id="{3C0FB2DB-2502-4CB4-8C77-C0327C736E26}"/>
                  </a:ext>
                </a:extLst>
              </p:cNvPr>
              <p:cNvSpPr>
                <a:spLocks noChangeArrowheads="1"/>
              </p:cNvSpPr>
              <p:nvPr/>
            </p:nvSpPr>
            <p:spPr bwMode="auto">
              <a:xfrm>
                <a:off x="2135" y="226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46" name="Oval 471">
                <a:extLst>
                  <a:ext uri="{FF2B5EF4-FFF2-40B4-BE49-F238E27FC236}">
                    <a16:creationId xmlns:a16="http://schemas.microsoft.com/office/drawing/2014/main" id="{4BB7F42B-E48E-4FD3-B92D-B77A47374F4A}"/>
                  </a:ext>
                </a:extLst>
              </p:cNvPr>
              <p:cNvSpPr>
                <a:spLocks noChangeArrowheads="1"/>
              </p:cNvSpPr>
              <p:nvPr/>
            </p:nvSpPr>
            <p:spPr bwMode="auto">
              <a:xfrm>
                <a:off x="2227" y="226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47" name="Oval 472">
                <a:extLst>
                  <a:ext uri="{FF2B5EF4-FFF2-40B4-BE49-F238E27FC236}">
                    <a16:creationId xmlns:a16="http://schemas.microsoft.com/office/drawing/2014/main" id="{E22E0998-5E82-492F-831B-F5E70E33C872}"/>
                  </a:ext>
                </a:extLst>
              </p:cNvPr>
              <p:cNvSpPr>
                <a:spLocks noChangeArrowheads="1"/>
              </p:cNvSpPr>
              <p:nvPr/>
            </p:nvSpPr>
            <p:spPr bwMode="auto">
              <a:xfrm>
                <a:off x="2319" y="225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48" name="Oval 473">
                <a:extLst>
                  <a:ext uri="{FF2B5EF4-FFF2-40B4-BE49-F238E27FC236}">
                    <a16:creationId xmlns:a16="http://schemas.microsoft.com/office/drawing/2014/main" id="{195B70C0-771D-41AD-B120-46C6A97FF08F}"/>
                  </a:ext>
                </a:extLst>
              </p:cNvPr>
              <p:cNvSpPr>
                <a:spLocks noChangeArrowheads="1"/>
              </p:cNvSpPr>
              <p:nvPr/>
            </p:nvSpPr>
            <p:spPr bwMode="auto">
              <a:xfrm>
                <a:off x="2410" y="225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49" name="Oval 474">
                <a:extLst>
                  <a:ext uri="{FF2B5EF4-FFF2-40B4-BE49-F238E27FC236}">
                    <a16:creationId xmlns:a16="http://schemas.microsoft.com/office/drawing/2014/main" id="{F1264111-561C-401A-931E-433BF82EF033}"/>
                  </a:ext>
                </a:extLst>
              </p:cNvPr>
              <p:cNvSpPr>
                <a:spLocks noChangeArrowheads="1"/>
              </p:cNvSpPr>
              <p:nvPr/>
            </p:nvSpPr>
            <p:spPr bwMode="auto">
              <a:xfrm>
                <a:off x="2501" y="226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50" name="Oval 475">
                <a:extLst>
                  <a:ext uri="{FF2B5EF4-FFF2-40B4-BE49-F238E27FC236}">
                    <a16:creationId xmlns:a16="http://schemas.microsoft.com/office/drawing/2014/main" id="{55E52A3B-23DC-4099-B461-3368CD6FD311}"/>
                  </a:ext>
                </a:extLst>
              </p:cNvPr>
              <p:cNvSpPr>
                <a:spLocks noChangeArrowheads="1"/>
              </p:cNvSpPr>
              <p:nvPr/>
            </p:nvSpPr>
            <p:spPr bwMode="auto">
              <a:xfrm>
                <a:off x="2593" y="226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51" name="Oval 476">
                <a:extLst>
                  <a:ext uri="{FF2B5EF4-FFF2-40B4-BE49-F238E27FC236}">
                    <a16:creationId xmlns:a16="http://schemas.microsoft.com/office/drawing/2014/main" id="{65D29E96-FBE2-49F6-B81A-EE60910DFE18}"/>
                  </a:ext>
                </a:extLst>
              </p:cNvPr>
              <p:cNvSpPr>
                <a:spLocks noChangeArrowheads="1"/>
              </p:cNvSpPr>
              <p:nvPr/>
            </p:nvSpPr>
            <p:spPr bwMode="auto">
              <a:xfrm>
                <a:off x="2776" y="225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52" name="Oval 477">
                <a:extLst>
                  <a:ext uri="{FF2B5EF4-FFF2-40B4-BE49-F238E27FC236}">
                    <a16:creationId xmlns:a16="http://schemas.microsoft.com/office/drawing/2014/main" id="{61AF89EE-8374-468E-B38D-0423120F8535}"/>
                  </a:ext>
                </a:extLst>
              </p:cNvPr>
              <p:cNvSpPr>
                <a:spLocks noChangeArrowheads="1"/>
              </p:cNvSpPr>
              <p:nvPr/>
            </p:nvSpPr>
            <p:spPr bwMode="auto">
              <a:xfrm>
                <a:off x="2683" y="225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53" name="Oval 478">
                <a:extLst>
                  <a:ext uri="{FF2B5EF4-FFF2-40B4-BE49-F238E27FC236}">
                    <a16:creationId xmlns:a16="http://schemas.microsoft.com/office/drawing/2014/main" id="{557455DC-7711-4515-BC66-342D18ECC0CF}"/>
                  </a:ext>
                </a:extLst>
              </p:cNvPr>
              <p:cNvSpPr>
                <a:spLocks noChangeArrowheads="1"/>
              </p:cNvSpPr>
              <p:nvPr/>
            </p:nvSpPr>
            <p:spPr bwMode="auto">
              <a:xfrm>
                <a:off x="2868" y="225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54" name="Oval 479">
                <a:extLst>
                  <a:ext uri="{FF2B5EF4-FFF2-40B4-BE49-F238E27FC236}">
                    <a16:creationId xmlns:a16="http://schemas.microsoft.com/office/drawing/2014/main" id="{B9F77434-C4E6-4A69-9EE9-DFD5A280A17A}"/>
                  </a:ext>
                </a:extLst>
              </p:cNvPr>
              <p:cNvSpPr>
                <a:spLocks noChangeArrowheads="1"/>
              </p:cNvSpPr>
              <p:nvPr/>
            </p:nvSpPr>
            <p:spPr bwMode="auto">
              <a:xfrm>
                <a:off x="1951" y="235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55" name="Oval 480">
                <a:extLst>
                  <a:ext uri="{FF2B5EF4-FFF2-40B4-BE49-F238E27FC236}">
                    <a16:creationId xmlns:a16="http://schemas.microsoft.com/office/drawing/2014/main" id="{1C9FF030-879A-4343-A5AE-DA1367710A78}"/>
                  </a:ext>
                </a:extLst>
              </p:cNvPr>
              <p:cNvSpPr>
                <a:spLocks noChangeArrowheads="1"/>
              </p:cNvSpPr>
              <p:nvPr/>
            </p:nvSpPr>
            <p:spPr bwMode="auto">
              <a:xfrm>
                <a:off x="2135" y="235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56" name="Oval 481">
                <a:extLst>
                  <a:ext uri="{FF2B5EF4-FFF2-40B4-BE49-F238E27FC236}">
                    <a16:creationId xmlns:a16="http://schemas.microsoft.com/office/drawing/2014/main" id="{4349D8FF-F540-473A-BE7C-8867B8F7A91C}"/>
                  </a:ext>
                </a:extLst>
              </p:cNvPr>
              <p:cNvSpPr>
                <a:spLocks noChangeArrowheads="1"/>
              </p:cNvSpPr>
              <p:nvPr/>
            </p:nvSpPr>
            <p:spPr bwMode="auto">
              <a:xfrm>
                <a:off x="2227" y="235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57" name="Oval 482">
                <a:extLst>
                  <a:ext uri="{FF2B5EF4-FFF2-40B4-BE49-F238E27FC236}">
                    <a16:creationId xmlns:a16="http://schemas.microsoft.com/office/drawing/2014/main" id="{B3A6EE89-6A25-4F66-A3BD-4E198E19245F}"/>
                  </a:ext>
                </a:extLst>
              </p:cNvPr>
              <p:cNvSpPr>
                <a:spLocks noChangeArrowheads="1"/>
              </p:cNvSpPr>
              <p:nvPr/>
            </p:nvSpPr>
            <p:spPr bwMode="auto">
              <a:xfrm>
                <a:off x="2319" y="235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58" name="Oval 483">
                <a:extLst>
                  <a:ext uri="{FF2B5EF4-FFF2-40B4-BE49-F238E27FC236}">
                    <a16:creationId xmlns:a16="http://schemas.microsoft.com/office/drawing/2014/main" id="{B748023B-588F-472C-84BE-BEF826EA55A2}"/>
                  </a:ext>
                </a:extLst>
              </p:cNvPr>
              <p:cNvSpPr>
                <a:spLocks noChangeArrowheads="1"/>
              </p:cNvSpPr>
              <p:nvPr/>
            </p:nvSpPr>
            <p:spPr bwMode="auto">
              <a:xfrm>
                <a:off x="2503" y="235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59" name="Oval 484">
                <a:extLst>
                  <a:ext uri="{FF2B5EF4-FFF2-40B4-BE49-F238E27FC236}">
                    <a16:creationId xmlns:a16="http://schemas.microsoft.com/office/drawing/2014/main" id="{500E22FD-4D25-4537-B5D5-3D3D27B235D6}"/>
                  </a:ext>
                </a:extLst>
              </p:cNvPr>
              <p:cNvSpPr>
                <a:spLocks noChangeArrowheads="1"/>
              </p:cNvSpPr>
              <p:nvPr/>
            </p:nvSpPr>
            <p:spPr bwMode="auto">
              <a:xfrm>
                <a:off x="1582" y="253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60" name="Oval 485">
                <a:extLst>
                  <a:ext uri="{FF2B5EF4-FFF2-40B4-BE49-F238E27FC236}">
                    <a16:creationId xmlns:a16="http://schemas.microsoft.com/office/drawing/2014/main" id="{BB686FAB-DCD1-4503-B708-768941E264A2}"/>
                  </a:ext>
                </a:extLst>
              </p:cNvPr>
              <p:cNvSpPr>
                <a:spLocks noChangeArrowheads="1"/>
              </p:cNvSpPr>
              <p:nvPr/>
            </p:nvSpPr>
            <p:spPr bwMode="auto">
              <a:xfrm>
                <a:off x="1766" y="253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61" name="Oval 486">
                <a:extLst>
                  <a:ext uri="{FF2B5EF4-FFF2-40B4-BE49-F238E27FC236}">
                    <a16:creationId xmlns:a16="http://schemas.microsoft.com/office/drawing/2014/main" id="{A2CBA430-B11E-4BA5-AFA1-1144715BCDFE}"/>
                  </a:ext>
                </a:extLst>
              </p:cNvPr>
              <p:cNvSpPr>
                <a:spLocks noChangeArrowheads="1"/>
              </p:cNvSpPr>
              <p:nvPr/>
            </p:nvSpPr>
            <p:spPr bwMode="auto">
              <a:xfrm>
                <a:off x="1858" y="253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62" name="Oval 487">
                <a:extLst>
                  <a:ext uri="{FF2B5EF4-FFF2-40B4-BE49-F238E27FC236}">
                    <a16:creationId xmlns:a16="http://schemas.microsoft.com/office/drawing/2014/main" id="{6A2D5AF6-7176-4CE4-AF5D-7643F648425D}"/>
                  </a:ext>
                </a:extLst>
              </p:cNvPr>
              <p:cNvSpPr>
                <a:spLocks noChangeArrowheads="1"/>
              </p:cNvSpPr>
              <p:nvPr/>
            </p:nvSpPr>
            <p:spPr bwMode="auto">
              <a:xfrm>
                <a:off x="1950" y="253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63" name="Oval 488">
                <a:extLst>
                  <a:ext uri="{FF2B5EF4-FFF2-40B4-BE49-F238E27FC236}">
                    <a16:creationId xmlns:a16="http://schemas.microsoft.com/office/drawing/2014/main" id="{BCD32223-6765-4576-93AC-6F0F7637344D}"/>
                  </a:ext>
                </a:extLst>
              </p:cNvPr>
              <p:cNvSpPr>
                <a:spLocks noChangeArrowheads="1"/>
              </p:cNvSpPr>
              <p:nvPr/>
            </p:nvSpPr>
            <p:spPr bwMode="auto">
              <a:xfrm>
                <a:off x="2042" y="253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64" name="Oval 489">
                <a:extLst>
                  <a:ext uri="{FF2B5EF4-FFF2-40B4-BE49-F238E27FC236}">
                    <a16:creationId xmlns:a16="http://schemas.microsoft.com/office/drawing/2014/main" id="{4BBD8A0A-AACF-4EAD-B84F-33A69F935F4A}"/>
                  </a:ext>
                </a:extLst>
              </p:cNvPr>
              <p:cNvSpPr>
                <a:spLocks noChangeArrowheads="1"/>
              </p:cNvSpPr>
              <p:nvPr/>
            </p:nvSpPr>
            <p:spPr bwMode="auto">
              <a:xfrm>
                <a:off x="2134" y="253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65" name="Oval 490">
                <a:extLst>
                  <a:ext uri="{FF2B5EF4-FFF2-40B4-BE49-F238E27FC236}">
                    <a16:creationId xmlns:a16="http://schemas.microsoft.com/office/drawing/2014/main" id="{EEACCB19-9E24-4DD1-A4EA-E858F14AEE31}"/>
                  </a:ext>
                </a:extLst>
              </p:cNvPr>
              <p:cNvSpPr>
                <a:spLocks noChangeArrowheads="1"/>
              </p:cNvSpPr>
              <p:nvPr/>
            </p:nvSpPr>
            <p:spPr bwMode="auto">
              <a:xfrm>
                <a:off x="1583" y="244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66" name="Oval 491">
                <a:extLst>
                  <a:ext uri="{FF2B5EF4-FFF2-40B4-BE49-F238E27FC236}">
                    <a16:creationId xmlns:a16="http://schemas.microsoft.com/office/drawing/2014/main" id="{686CAB93-719A-4EEB-AA41-2924B28BB383}"/>
                  </a:ext>
                </a:extLst>
              </p:cNvPr>
              <p:cNvSpPr>
                <a:spLocks noChangeArrowheads="1"/>
              </p:cNvSpPr>
              <p:nvPr/>
            </p:nvSpPr>
            <p:spPr bwMode="auto">
              <a:xfrm>
                <a:off x="1767" y="244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67" name="Oval 492">
                <a:extLst>
                  <a:ext uri="{FF2B5EF4-FFF2-40B4-BE49-F238E27FC236}">
                    <a16:creationId xmlns:a16="http://schemas.microsoft.com/office/drawing/2014/main" id="{95E830A4-705A-498A-84F3-E7BC6B75F147}"/>
                  </a:ext>
                </a:extLst>
              </p:cNvPr>
              <p:cNvSpPr>
                <a:spLocks noChangeArrowheads="1"/>
              </p:cNvSpPr>
              <p:nvPr/>
            </p:nvSpPr>
            <p:spPr bwMode="auto">
              <a:xfrm>
                <a:off x="1859" y="244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68" name="Oval 493">
                <a:extLst>
                  <a:ext uri="{FF2B5EF4-FFF2-40B4-BE49-F238E27FC236}">
                    <a16:creationId xmlns:a16="http://schemas.microsoft.com/office/drawing/2014/main" id="{37598D49-B8B6-4513-AD38-CE11FBF6CA51}"/>
                  </a:ext>
                </a:extLst>
              </p:cNvPr>
              <p:cNvSpPr>
                <a:spLocks noChangeArrowheads="1"/>
              </p:cNvSpPr>
              <p:nvPr/>
            </p:nvSpPr>
            <p:spPr bwMode="auto">
              <a:xfrm>
                <a:off x="1951" y="244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69" name="Oval 494">
                <a:extLst>
                  <a:ext uri="{FF2B5EF4-FFF2-40B4-BE49-F238E27FC236}">
                    <a16:creationId xmlns:a16="http://schemas.microsoft.com/office/drawing/2014/main" id="{22E30774-D3EB-4677-B05C-D9B5956FBDA1}"/>
                  </a:ext>
                </a:extLst>
              </p:cNvPr>
              <p:cNvSpPr>
                <a:spLocks noChangeArrowheads="1"/>
              </p:cNvSpPr>
              <p:nvPr/>
            </p:nvSpPr>
            <p:spPr bwMode="auto">
              <a:xfrm>
                <a:off x="2043" y="244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70" name="Oval 495">
                <a:extLst>
                  <a:ext uri="{FF2B5EF4-FFF2-40B4-BE49-F238E27FC236}">
                    <a16:creationId xmlns:a16="http://schemas.microsoft.com/office/drawing/2014/main" id="{4616842E-76FB-4B37-95ED-DB8FE3A66D1F}"/>
                  </a:ext>
                </a:extLst>
              </p:cNvPr>
              <p:cNvSpPr>
                <a:spLocks noChangeArrowheads="1"/>
              </p:cNvSpPr>
              <p:nvPr/>
            </p:nvSpPr>
            <p:spPr bwMode="auto">
              <a:xfrm>
                <a:off x="2135" y="244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71" name="Oval 496">
                <a:extLst>
                  <a:ext uri="{FF2B5EF4-FFF2-40B4-BE49-F238E27FC236}">
                    <a16:creationId xmlns:a16="http://schemas.microsoft.com/office/drawing/2014/main" id="{AE5E2EDD-6242-483D-AD92-E610A1DD6827}"/>
                  </a:ext>
                </a:extLst>
              </p:cNvPr>
              <p:cNvSpPr>
                <a:spLocks noChangeArrowheads="1"/>
              </p:cNvSpPr>
              <p:nvPr/>
            </p:nvSpPr>
            <p:spPr bwMode="auto">
              <a:xfrm>
                <a:off x="2226" y="244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72" name="Oval 497">
                <a:extLst>
                  <a:ext uri="{FF2B5EF4-FFF2-40B4-BE49-F238E27FC236}">
                    <a16:creationId xmlns:a16="http://schemas.microsoft.com/office/drawing/2014/main" id="{10034258-84E0-4182-AFF3-082F87D3B958}"/>
                  </a:ext>
                </a:extLst>
              </p:cNvPr>
              <p:cNvSpPr>
                <a:spLocks noChangeArrowheads="1"/>
              </p:cNvSpPr>
              <p:nvPr/>
            </p:nvSpPr>
            <p:spPr bwMode="auto">
              <a:xfrm>
                <a:off x="2317" y="244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73" name="Oval 498">
                <a:extLst>
                  <a:ext uri="{FF2B5EF4-FFF2-40B4-BE49-F238E27FC236}">
                    <a16:creationId xmlns:a16="http://schemas.microsoft.com/office/drawing/2014/main" id="{E68796AC-F329-40CB-B098-712973D66992}"/>
                  </a:ext>
                </a:extLst>
              </p:cNvPr>
              <p:cNvSpPr>
                <a:spLocks noChangeArrowheads="1"/>
              </p:cNvSpPr>
              <p:nvPr/>
            </p:nvSpPr>
            <p:spPr bwMode="auto">
              <a:xfrm>
                <a:off x="2409" y="244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74" name="Oval 499">
                <a:extLst>
                  <a:ext uri="{FF2B5EF4-FFF2-40B4-BE49-F238E27FC236}">
                    <a16:creationId xmlns:a16="http://schemas.microsoft.com/office/drawing/2014/main" id="{B214AC8F-3D1A-475F-ACA6-182F0324D9AE}"/>
                  </a:ext>
                </a:extLst>
              </p:cNvPr>
              <p:cNvSpPr>
                <a:spLocks noChangeArrowheads="1"/>
              </p:cNvSpPr>
              <p:nvPr/>
            </p:nvSpPr>
            <p:spPr bwMode="auto">
              <a:xfrm>
                <a:off x="2499" y="244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75" name="Oval 500">
                <a:extLst>
                  <a:ext uri="{FF2B5EF4-FFF2-40B4-BE49-F238E27FC236}">
                    <a16:creationId xmlns:a16="http://schemas.microsoft.com/office/drawing/2014/main" id="{3E8F5CF3-E480-4C75-BFD7-098217398975}"/>
                  </a:ext>
                </a:extLst>
              </p:cNvPr>
              <p:cNvSpPr>
                <a:spLocks noChangeArrowheads="1"/>
              </p:cNvSpPr>
              <p:nvPr/>
            </p:nvSpPr>
            <p:spPr bwMode="auto">
              <a:xfrm>
                <a:off x="1219" y="262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76" name="Oval 501">
                <a:extLst>
                  <a:ext uri="{FF2B5EF4-FFF2-40B4-BE49-F238E27FC236}">
                    <a16:creationId xmlns:a16="http://schemas.microsoft.com/office/drawing/2014/main" id="{257DCECC-97F0-4C8F-BD79-E0FC8D952F66}"/>
                  </a:ext>
                </a:extLst>
              </p:cNvPr>
              <p:cNvSpPr>
                <a:spLocks noChangeArrowheads="1"/>
              </p:cNvSpPr>
              <p:nvPr/>
            </p:nvSpPr>
            <p:spPr bwMode="auto">
              <a:xfrm>
                <a:off x="1403" y="262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77" name="Oval 502">
                <a:extLst>
                  <a:ext uri="{FF2B5EF4-FFF2-40B4-BE49-F238E27FC236}">
                    <a16:creationId xmlns:a16="http://schemas.microsoft.com/office/drawing/2014/main" id="{85704FBD-EA23-4C52-8C25-B0CDC34691EE}"/>
                  </a:ext>
                </a:extLst>
              </p:cNvPr>
              <p:cNvSpPr>
                <a:spLocks noChangeArrowheads="1"/>
              </p:cNvSpPr>
              <p:nvPr/>
            </p:nvSpPr>
            <p:spPr bwMode="auto">
              <a:xfrm>
                <a:off x="1495" y="262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78" name="Oval 503">
                <a:extLst>
                  <a:ext uri="{FF2B5EF4-FFF2-40B4-BE49-F238E27FC236}">
                    <a16:creationId xmlns:a16="http://schemas.microsoft.com/office/drawing/2014/main" id="{8572696E-71D8-4888-9CFD-D3A264A48803}"/>
                  </a:ext>
                </a:extLst>
              </p:cNvPr>
              <p:cNvSpPr>
                <a:spLocks noChangeArrowheads="1"/>
              </p:cNvSpPr>
              <p:nvPr/>
            </p:nvSpPr>
            <p:spPr bwMode="auto">
              <a:xfrm>
                <a:off x="1587" y="262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79" name="Oval 504">
                <a:extLst>
                  <a:ext uri="{FF2B5EF4-FFF2-40B4-BE49-F238E27FC236}">
                    <a16:creationId xmlns:a16="http://schemas.microsoft.com/office/drawing/2014/main" id="{7AB51C04-88D6-4B7C-84AF-950AE0A67ADC}"/>
                  </a:ext>
                </a:extLst>
              </p:cNvPr>
              <p:cNvSpPr>
                <a:spLocks noChangeArrowheads="1"/>
              </p:cNvSpPr>
              <p:nvPr/>
            </p:nvSpPr>
            <p:spPr bwMode="auto">
              <a:xfrm>
                <a:off x="1679" y="262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80" name="Oval 505">
                <a:extLst>
                  <a:ext uri="{FF2B5EF4-FFF2-40B4-BE49-F238E27FC236}">
                    <a16:creationId xmlns:a16="http://schemas.microsoft.com/office/drawing/2014/main" id="{B8874463-2BC5-4753-82A8-0DD59C639382}"/>
                  </a:ext>
                </a:extLst>
              </p:cNvPr>
              <p:cNvSpPr>
                <a:spLocks noChangeArrowheads="1"/>
              </p:cNvSpPr>
              <p:nvPr/>
            </p:nvSpPr>
            <p:spPr bwMode="auto">
              <a:xfrm>
                <a:off x="1771" y="262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81" name="Oval 506">
                <a:extLst>
                  <a:ext uri="{FF2B5EF4-FFF2-40B4-BE49-F238E27FC236}">
                    <a16:creationId xmlns:a16="http://schemas.microsoft.com/office/drawing/2014/main" id="{CE8C0CB0-9F4A-45D6-887B-4AD247DC9243}"/>
                  </a:ext>
                </a:extLst>
              </p:cNvPr>
              <p:cNvSpPr>
                <a:spLocks noChangeArrowheads="1"/>
              </p:cNvSpPr>
              <p:nvPr/>
            </p:nvSpPr>
            <p:spPr bwMode="auto">
              <a:xfrm>
                <a:off x="1862" y="262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82" name="Oval 507">
                <a:extLst>
                  <a:ext uri="{FF2B5EF4-FFF2-40B4-BE49-F238E27FC236}">
                    <a16:creationId xmlns:a16="http://schemas.microsoft.com/office/drawing/2014/main" id="{583D9903-E670-4D32-B89F-79F88223501E}"/>
                  </a:ext>
                </a:extLst>
              </p:cNvPr>
              <p:cNvSpPr>
                <a:spLocks noChangeArrowheads="1"/>
              </p:cNvSpPr>
              <p:nvPr/>
            </p:nvSpPr>
            <p:spPr bwMode="auto">
              <a:xfrm>
                <a:off x="1953" y="262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83" name="Oval 508">
                <a:extLst>
                  <a:ext uri="{FF2B5EF4-FFF2-40B4-BE49-F238E27FC236}">
                    <a16:creationId xmlns:a16="http://schemas.microsoft.com/office/drawing/2014/main" id="{8600CB36-6CA3-4EF3-88F7-E2CA457C9FBE}"/>
                  </a:ext>
                </a:extLst>
              </p:cNvPr>
              <p:cNvSpPr>
                <a:spLocks noChangeArrowheads="1"/>
              </p:cNvSpPr>
              <p:nvPr/>
            </p:nvSpPr>
            <p:spPr bwMode="auto">
              <a:xfrm>
                <a:off x="2045" y="262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84" name="Oval 509">
                <a:extLst>
                  <a:ext uri="{FF2B5EF4-FFF2-40B4-BE49-F238E27FC236}">
                    <a16:creationId xmlns:a16="http://schemas.microsoft.com/office/drawing/2014/main" id="{75300C37-F781-4C9E-8A33-FE24A93BE311}"/>
                  </a:ext>
                </a:extLst>
              </p:cNvPr>
              <p:cNvSpPr>
                <a:spLocks noChangeArrowheads="1"/>
              </p:cNvSpPr>
              <p:nvPr/>
            </p:nvSpPr>
            <p:spPr bwMode="auto">
              <a:xfrm>
                <a:off x="2135" y="262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85" name="Oval 510">
                <a:extLst>
                  <a:ext uri="{FF2B5EF4-FFF2-40B4-BE49-F238E27FC236}">
                    <a16:creationId xmlns:a16="http://schemas.microsoft.com/office/drawing/2014/main" id="{B2577C11-0906-4BE9-86B1-8DB22B0E125E}"/>
                  </a:ext>
                </a:extLst>
              </p:cNvPr>
              <p:cNvSpPr>
                <a:spLocks noChangeArrowheads="1"/>
              </p:cNvSpPr>
              <p:nvPr/>
            </p:nvSpPr>
            <p:spPr bwMode="auto">
              <a:xfrm>
                <a:off x="2320" y="262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86" name="Oval 511">
                <a:extLst>
                  <a:ext uri="{FF2B5EF4-FFF2-40B4-BE49-F238E27FC236}">
                    <a16:creationId xmlns:a16="http://schemas.microsoft.com/office/drawing/2014/main" id="{3F35CB06-4EA0-4ABA-8DBB-8B0636622073}"/>
                  </a:ext>
                </a:extLst>
              </p:cNvPr>
              <p:cNvSpPr>
                <a:spLocks noChangeArrowheads="1"/>
              </p:cNvSpPr>
              <p:nvPr/>
            </p:nvSpPr>
            <p:spPr bwMode="auto">
              <a:xfrm>
                <a:off x="1217" y="271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87" name="Oval 512">
                <a:extLst>
                  <a:ext uri="{FF2B5EF4-FFF2-40B4-BE49-F238E27FC236}">
                    <a16:creationId xmlns:a16="http://schemas.microsoft.com/office/drawing/2014/main" id="{8E3E9E41-069D-43B1-8553-18145C5EAEE6}"/>
                  </a:ext>
                </a:extLst>
              </p:cNvPr>
              <p:cNvSpPr>
                <a:spLocks noChangeArrowheads="1"/>
              </p:cNvSpPr>
              <p:nvPr/>
            </p:nvSpPr>
            <p:spPr bwMode="auto">
              <a:xfrm>
                <a:off x="1401" y="271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88" name="Oval 513">
                <a:extLst>
                  <a:ext uri="{FF2B5EF4-FFF2-40B4-BE49-F238E27FC236}">
                    <a16:creationId xmlns:a16="http://schemas.microsoft.com/office/drawing/2014/main" id="{6224FCB1-AD62-4732-AE17-C44D3D58FB5D}"/>
                  </a:ext>
                </a:extLst>
              </p:cNvPr>
              <p:cNvSpPr>
                <a:spLocks noChangeArrowheads="1"/>
              </p:cNvSpPr>
              <p:nvPr/>
            </p:nvSpPr>
            <p:spPr bwMode="auto">
              <a:xfrm>
                <a:off x="1493" y="271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89" name="Oval 514">
                <a:extLst>
                  <a:ext uri="{FF2B5EF4-FFF2-40B4-BE49-F238E27FC236}">
                    <a16:creationId xmlns:a16="http://schemas.microsoft.com/office/drawing/2014/main" id="{BB2078DF-2613-4366-AC15-36033F4C77AB}"/>
                  </a:ext>
                </a:extLst>
              </p:cNvPr>
              <p:cNvSpPr>
                <a:spLocks noChangeArrowheads="1"/>
              </p:cNvSpPr>
              <p:nvPr/>
            </p:nvSpPr>
            <p:spPr bwMode="auto">
              <a:xfrm>
                <a:off x="1585" y="271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90" name="Oval 515">
                <a:extLst>
                  <a:ext uri="{FF2B5EF4-FFF2-40B4-BE49-F238E27FC236}">
                    <a16:creationId xmlns:a16="http://schemas.microsoft.com/office/drawing/2014/main" id="{D5CB1713-5048-42AA-A56F-8859B9AB4D3C}"/>
                  </a:ext>
                </a:extLst>
              </p:cNvPr>
              <p:cNvSpPr>
                <a:spLocks noChangeArrowheads="1"/>
              </p:cNvSpPr>
              <p:nvPr/>
            </p:nvSpPr>
            <p:spPr bwMode="auto">
              <a:xfrm>
                <a:off x="1677" y="2718"/>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91" name="Oval 516">
                <a:extLst>
                  <a:ext uri="{FF2B5EF4-FFF2-40B4-BE49-F238E27FC236}">
                    <a16:creationId xmlns:a16="http://schemas.microsoft.com/office/drawing/2014/main" id="{BCBAD792-264A-4C32-A718-CF44A8F9935C}"/>
                  </a:ext>
                </a:extLst>
              </p:cNvPr>
              <p:cNvSpPr>
                <a:spLocks noChangeArrowheads="1"/>
              </p:cNvSpPr>
              <p:nvPr/>
            </p:nvSpPr>
            <p:spPr bwMode="auto">
              <a:xfrm>
                <a:off x="1769" y="271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92" name="Oval 517">
                <a:extLst>
                  <a:ext uri="{FF2B5EF4-FFF2-40B4-BE49-F238E27FC236}">
                    <a16:creationId xmlns:a16="http://schemas.microsoft.com/office/drawing/2014/main" id="{11C5FD45-70F7-4E10-ACF5-60120F0B07C8}"/>
                  </a:ext>
                </a:extLst>
              </p:cNvPr>
              <p:cNvSpPr>
                <a:spLocks noChangeArrowheads="1"/>
              </p:cNvSpPr>
              <p:nvPr/>
            </p:nvSpPr>
            <p:spPr bwMode="auto">
              <a:xfrm>
                <a:off x="851" y="281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93" name="Oval 518">
                <a:extLst>
                  <a:ext uri="{FF2B5EF4-FFF2-40B4-BE49-F238E27FC236}">
                    <a16:creationId xmlns:a16="http://schemas.microsoft.com/office/drawing/2014/main" id="{9AD1A4A0-B5DF-400F-96A1-F565A407E501}"/>
                  </a:ext>
                </a:extLst>
              </p:cNvPr>
              <p:cNvSpPr>
                <a:spLocks noChangeArrowheads="1"/>
              </p:cNvSpPr>
              <p:nvPr/>
            </p:nvSpPr>
            <p:spPr bwMode="auto">
              <a:xfrm>
                <a:off x="1035" y="281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94" name="Oval 519">
                <a:extLst>
                  <a:ext uri="{FF2B5EF4-FFF2-40B4-BE49-F238E27FC236}">
                    <a16:creationId xmlns:a16="http://schemas.microsoft.com/office/drawing/2014/main" id="{A9DE202B-1E6E-4F25-8F6A-1E509A8A5E06}"/>
                  </a:ext>
                </a:extLst>
              </p:cNvPr>
              <p:cNvSpPr>
                <a:spLocks noChangeArrowheads="1"/>
              </p:cNvSpPr>
              <p:nvPr/>
            </p:nvSpPr>
            <p:spPr bwMode="auto">
              <a:xfrm>
                <a:off x="1127" y="281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95" name="Oval 520">
                <a:extLst>
                  <a:ext uri="{FF2B5EF4-FFF2-40B4-BE49-F238E27FC236}">
                    <a16:creationId xmlns:a16="http://schemas.microsoft.com/office/drawing/2014/main" id="{C5A4D8C1-11B3-4ACD-ADC6-64F6FF491212}"/>
                  </a:ext>
                </a:extLst>
              </p:cNvPr>
              <p:cNvSpPr>
                <a:spLocks noChangeArrowheads="1"/>
              </p:cNvSpPr>
              <p:nvPr/>
            </p:nvSpPr>
            <p:spPr bwMode="auto">
              <a:xfrm>
                <a:off x="1219" y="281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96" name="Oval 521">
                <a:extLst>
                  <a:ext uri="{FF2B5EF4-FFF2-40B4-BE49-F238E27FC236}">
                    <a16:creationId xmlns:a16="http://schemas.microsoft.com/office/drawing/2014/main" id="{24FD2BDC-4B75-4407-8F88-635793610F1C}"/>
                  </a:ext>
                </a:extLst>
              </p:cNvPr>
              <p:cNvSpPr>
                <a:spLocks noChangeArrowheads="1"/>
              </p:cNvSpPr>
              <p:nvPr/>
            </p:nvSpPr>
            <p:spPr bwMode="auto">
              <a:xfrm>
                <a:off x="1311" y="281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97" name="Oval 522">
                <a:extLst>
                  <a:ext uri="{FF2B5EF4-FFF2-40B4-BE49-F238E27FC236}">
                    <a16:creationId xmlns:a16="http://schemas.microsoft.com/office/drawing/2014/main" id="{4DD29D2C-26DD-4983-9F9D-396E55FB33E8}"/>
                  </a:ext>
                </a:extLst>
              </p:cNvPr>
              <p:cNvSpPr>
                <a:spLocks noChangeArrowheads="1"/>
              </p:cNvSpPr>
              <p:nvPr/>
            </p:nvSpPr>
            <p:spPr bwMode="auto">
              <a:xfrm>
                <a:off x="1403" y="280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98" name="Oval 523">
                <a:extLst>
                  <a:ext uri="{FF2B5EF4-FFF2-40B4-BE49-F238E27FC236}">
                    <a16:creationId xmlns:a16="http://schemas.microsoft.com/office/drawing/2014/main" id="{1617F2A6-B4FA-40CC-B7EB-D411643F9988}"/>
                  </a:ext>
                </a:extLst>
              </p:cNvPr>
              <p:cNvSpPr>
                <a:spLocks noChangeArrowheads="1"/>
              </p:cNvSpPr>
              <p:nvPr/>
            </p:nvSpPr>
            <p:spPr bwMode="auto">
              <a:xfrm>
                <a:off x="1494" y="281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599" name="Oval 524">
                <a:extLst>
                  <a:ext uri="{FF2B5EF4-FFF2-40B4-BE49-F238E27FC236}">
                    <a16:creationId xmlns:a16="http://schemas.microsoft.com/office/drawing/2014/main" id="{1C7DF804-680A-4542-A0E8-8183BB9C1414}"/>
                  </a:ext>
                </a:extLst>
              </p:cNvPr>
              <p:cNvSpPr>
                <a:spLocks noChangeArrowheads="1"/>
              </p:cNvSpPr>
              <p:nvPr/>
            </p:nvSpPr>
            <p:spPr bwMode="auto">
              <a:xfrm>
                <a:off x="1585" y="281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00" name="Oval 525">
                <a:extLst>
                  <a:ext uri="{FF2B5EF4-FFF2-40B4-BE49-F238E27FC236}">
                    <a16:creationId xmlns:a16="http://schemas.microsoft.com/office/drawing/2014/main" id="{EB438430-01E8-4EC1-80A8-E027CF801584}"/>
                  </a:ext>
                </a:extLst>
              </p:cNvPr>
              <p:cNvSpPr>
                <a:spLocks noChangeArrowheads="1"/>
              </p:cNvSpPr>
              <p:nvPr/>
            </p:nvSpPr>
            <p:spPr bwMode="auto">
              <a:xfrm>
                <a:off x="1677" y="281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01" name="Oval 526">
                <a:extLst>
                  <a:ext uri="{FF2B5EF4-FFF2-40B4-BE49-F238E27FC236}">
                    <a16:creationId xmlns:a16="http://schemas.microsoft.com/office/drawing/2014/main" id="{0EE415A6-DF92-41F8-A34A-011387EEECF3}"/>
                  </a:ext>
                </a:extLst>
              </p:cNvPr>
              <p:cNvSpPr>
                <a:spLocks noChangeArrowheads="1"/>
              </p:cNvSpPr>
              <p:nvPr/>
            </p:nvSpPr>
            <p:spPr bwMode="auto">
              <a:xfrm>
                <a:off x="1767" y="280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02" name="Oval 527">
                <a:extLst>
                  <a:ext uri="{FF2B5EF4-FFF2-40B4-BE49-F238E27FC236}">
                    <a16:creationId xmlns:a16="http://schemas.microsoft.com/office/drawing/2014/main" id="{A737303D-F456-48DC-AEFE-478CC8C88217}"/>
                  </a:ext>
                </a:extLst>
              </p:cNvPr>
              <p:cNvSpPr>
                <a:spLocks noChangeArrowheads="1"/>
              </p:cNvSpPr>
              <p:nvPr/>
            </p:nvSpPr>
            <p:spPr bwMode="auto">
              <a:xfrm>
                <a:off x="1952" y="280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03" name="Oval 528">
                <a:extLst>
                  <a:ext uri="{FF2B5EF4-FFF2-40B4-BE49-F238E27FC236}">
                    <a16:creationId xmlns:a16="http://schemas.microsoft.com/office/drawing/2014/main" id="{77C6D7C2-7E06-41A5-8611-65A52F267F80}"/>
                  </a:ext>
                </a:extLst>
              </p:cNvPr>
              <p:cNvSpPr>
                <a:spLocks noChangeArrowheads="1"/>
              </p:cNvSpPr>
              <p:nvPr/>
            </p:nvSpPr>
            <p:spPr bwMode="auto">
              <a:xfrm>
                <a:off x="1032" y="290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04" name="Oval 529">
                <a:extLst>
                  <a:ext uri="{FF2B5EF4-FFF2-40B4-BE49-F238E27FC236}">
                    <a16:creationId xmlns:a16="http://schemas.microsoft.com/office/drawing/2014/main" id="{BD45D700-9649-48F8-A0B9-1C7EA7A20F50}"/>
                  </a:ext>
                </a:extLst>
              </p:cNvPr>
              <p:cNvSpPr>
                <a:spLocks noChangeArrowheads="1"/>
              </p:cNvSpPr>
              <p:nvPr/>
            </p:nvSpPr>
            <p:spPr bwMode="auto">
              <a:xfrm>
                <a:off x="1216" y="290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05" name="Oval 530">
                <a:extLst>
                  <a:ext uri="{FF2B5EF4-FFF2-40B4-BE49-F238E27FC236}">
                    <a16:creationId xmlns:a16="http://schemas.microsoft.com/office/drawing/2014/main" id="{32367949-7178-4285-AAB9-82BE185A4655}"/>
                  </a:ext>
                </a:extLst>
              </p:cNvPr>
              <p:cNvSpPr>
                <a:spLocks noChangeArrowheads="1"/>
              </p:cNvSpPr>
              <p:nvPr/>
            </p:nvSpPr>
            <p:spPr bwMode="auto">
              <a:xfrm>
                <a:off x="1308" y="290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06" name="Oval 531">
                <a:extLst>
                  <a:ext uri="{FF2B5EF4-FFF2-40B4-BE49-F238E27FC236}">
                    <a16:creationId xmlns:a16="http://schemas.microsoft.com/office/drawing/2014/main" id="{4B58868C-B3A9-430D-8ECF-4CF8920C321E}"/>
                  </a:ext>
                </a:extLst>
              </p:cNvPr>
              <p:cNvSpPr>
                <a:spLocks noChangeArrowheads="1"/>
              </p:cNvSpPr>
              <p:nvPr/>
            </p:nvSpPr>
            <p:spPr bwMode="auto">
              <a:xfrm>
                <a:off x="1400" y="290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07" name="Oval 532">
                <a:extLst>
                  <a:ext uri="{FF2B5EF4-FFF2-40B4-BE49-F238E27FC236}">
                    <a16:creationId xmlns:a16="http://schemas.microsoft.com/office/drawing/2014/main" id="{C5CE94C5-B6A2-4E51-A765-733FD6A944C5}"/>
                  </a:ext>
                </a:extLst>
              </p:cNvPr>
              <p:cNvSpPr>
                <a:spLocks noChangeArrowheads="1"/>
              </p:cNvSpPr>
              <p:nvPr/>
            </p:nvSpPr>
            <p:spPr bwMode="auto">
              <a:xfrm>
                <a:off x="666" y="299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08" name="Oval 533">
                <a:extLst>
                  <a:ext uri="{FF2B5EF4-FFF2-40B4-BE49-F238E27FC236}">
                    <a16:creationId xmlns:a16="http://schemas.microsoft.com/office/drawing/2014/main" id="{C94C2117-101C-4870-8E6D-B17B68A4E96A}"/>
                  </a:ext>
                </a:extLst>
              </p:cNvPr>
              <p:cNvSpPr>
                <a:spLocks noChangeArrowheads="1"/>
              </p:cNvSpPr>
              <p:nvPr/>
            </p:nvSpPr>
            <p:spPr bwMode="auto">
              <a:xfrm>
                <a:off x="850" y="299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09" name="Oval 534">
                <a:extLst>
                  <a:ext uri="{FF2B5EF4-FFF2-40B4-BE49-F238E27FC236}">
                    <a16:creationId xmlns:a16="http://schemas.microsoft.com/office/drawing/2014/main" id="{404E5FEF-B5F1-400B-820E-112A40E371EE}"/>
                  </a:ext>
                </a:extLst>
              </p:cNvPr>
              <p:cNvSpPr>
                <a:spLocks noChangeArrowheads="1"/>
              </p:cNvSpPr>
              <p:nvPr/>
            </p:nvSpPr>
            <p:spPr bwMode="auto">
              <a:xfrm>
                <a:off x="942" y="299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10" name="Oval 535">
                <a:extLst>
                  <a:ext uri="{FF2B5EF4-FFF2-40B4-BE49-F238E27FC236}">
                    <a16:creationId xmlns:a16="http://schemas.microsoft.com/office/drawing/2014/main" id="{F37B2BC9-310C-44F9-95DE-26C62B6CA176}"/>
                  </a:ext>
                </a:extLst>
              </p:cNvPr>
              <p:cNvSpPr>
                <a:spLocks noChangeArrowheads="1"/>
              </p:cNvSpPr>
              <p:nvPr/>
            </p:nvSpPr>
            <p:spPr bwMode="auto">
              <a:xfrm>
                <a:off x="1034" y="299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11" name="Oval 536">
                <a:extLst>
                  <a:ext uri="{FF2B5EF4-FFF2-40B4-BE49-F238E27FC236}">
                    <a16:creationId xmlns:a16="http://schemas.microsoft.com/office/drawing/2014/main" id="{8078D465-06CD-4BF8-AC03-6235C8B8F94C}"/>
                  </a:ext>
                </a:extLst>
              </p:cNvPr>
              <p:cNvSpPr>
                <a:spLocks noChangeArrowheads="1"/>
              </p:cNvSpPr>
              <p:nvPr/>
            </p:nvSpPr>
            <p:spPr bwMode="auto">
              <a:xfrm>
                <a:off x="1126" y="299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12" name="Oval 537">
                <a:extLst>
                  <a:ext uri="{FF2B5EF4-FFF2-40B4-BE49-F238E27FC236}">
                    <a16:creationId xmlns:a16="http://schemas.microsoft.com/office/drawing/2014/main" id="{80CB9302-1681-4733-A941-7CC00F97E930}"/>
                  </a:ext>
                </a:extLst>
              </p:cNvPr>
              <p:cNvSpPr>
                <a:spLocks noChangeArrowheads="1"/>
              </p:cNvSpPr>
              <p:nvPr/>
            </p:nvSpPr>
            <p:spPr bwMode="auto">
              <a:xfrm>
                <a:off x="1218" y="299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13" name="Oval 538">
                <a:extLst>
                  <a:ext uri="{FF2B5EF4-FFF2-40B4-BE49-F238E27FC236}">
                    <a16:creationId xmlns:a16="http://schemas.microsoft.com/office/drawing/2014/main" id="{4901D06C-1D77-417D-93B2-44EE9AE6BE8A}"/>
                  </a:ext>
                </a:extLst>
              </p:cNvPr>
              <p:cNvSpPr>
                <a:spLocks noChangeArrowheads="1"/>
              </p:cNvSpPr>
              <p:nvPr/>
            </p:nvSpPr>
            <p:spPr bwMode="auto">
              <a:xfrm>
                <a:off x="1309" y="299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14" name="Oval 539">
                <a:extLst>
                  <a:ext uri="{FF2B5EF4-FFF2-40B4-BE49-F238E27FC236}">
                    <a16:creationId xmlns:a16="http://schemas.microsoft.com/office/drawing/2014/main" id="{D92FC121-B1FE-40EB-8765-9E1E293317F2}"/>
                  </a:ext>
                </a:extLst>
              </p:cNvPr>
              <p:cNvSpPr>
                <a:spLocks noChangeArrowheads="1"/>
              </p:cNvSpPr>
              <p:nvPr/>
            </p:nvSpPr>
            <p:spPr bwMode="auto">
              <a:xfrm>
                <a:off x="1400" y="299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15" name="Oval 540">
                <a:extLst>
                  <a:ext uri="{FF2B5EF4-FFF2-40B4-BE49-F238E27FC236}">
                    <a16:creationId xmlns:a16="http://schemas.microsoft.com/office/drawing/2014/main" id="{5988D59D-4CA7-4D6B-B6E3-8D8F540048C5}"/>
                  </a:ext>
                </a:extLst>
              </p:cNvPr>
              <p:cNvSpPr>
                <a:spLocks noChangeArrowheads="1"/>
              </p:cNvSpPr>
              <p:nvPr/>
            </p:nvSpPr>
            <p:spPr bwMode="auto">
              <a:xfrm>
                <a:off x="1582" y="299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16" name="Oval 541">
                <a:extLst>
                  <a:ext uri="{FF2B5EF4-FFF2-40B4-BE49-F238E27FC236}">
                    <a16:creationId xmlns:a16="http://schemas.microsoft.com/office/drawing/2014/main" id="{9075730E-848E-4954-9903-84B987A23D08}"/>
                  </a:ext>
                </a:extLst>
              </p:cNvPr>
              <p:cNvSpPr>
                <a:spLocks noChangeArrowheads="1"/>
              </p:cNvSpPr>
              <p:nvPr/>
            </p:nvSpPr>
            <p:spPr bwMode="auto">
              <a:xfrm>
                <a:off x="850" y="308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17" name="Oval 542">
                <a:extLst>
                  <a:ext uri="{FF2B5EF4-FFF2-40B4-BE49-F238E27FC236}">
                    <a16:creationId xmlns:a16="http://schemas.microsoft.com/office/drawing/2014/main" id="{C5A45012-E7EF-4EB2-84E3-C4BF04FFF14E}"/>
                  </a:ext>
                </a:extLst>
              </p:cNvPr>
              <p:cNvSpPr>
                <a:spLocks noChangeArrowheads="1"/>
              </p:cNvSpPr>
              <p:nvPr/>
            </p:nvSpPr>
            <p:spPr bwMode="auto">
              <a:xfrm>
                <a:off x="1034" y="308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18" name="Oval 543">
                <a:extLst>
                  <a:ext uri="{FF2B5EF4-FFF2-40B4-BE49-F238E27FC236}">
                    <a16:creationId xmlns:a16="http://schemas.microsoft.com/office/drawing/2014/main" id="{D01261D0-AA8F-450B-91E6-005FF863AF85}"/>
                  </a:ext>
                </a:extLst>
              </p:cNvPr>
              <p:cNvSpPr>
                <a:spLocks noChangeArrowheads="1"/>
              </p:cNvSpPr>
              <p:nvPr/>
            </p:nvSpPr>
            <p:spPr bwMode="auto">
              <a:xfrm>
                <a:off x="1126" y="308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19" name="Oval 544">
                <a:extLst>
                  <a:ext uri="{FF2B5EF4-FFF2-40B4-BE49-F238E27FC236}">
                    <a16:creationId xmlns:a16="http://schemas.microsoft.com/office/drawing/2014/main" id="{8DB071B3-5885-4DC5-AC5F-D9E8EB3226F7}"/>
                  </a:ext>
                </a:extLst>
              </p:cNvPr>
              <p:cNvSpPr>
                <a:spLocks noChangeArrowheads="1"/>
              </p:cNvSpPr>
              <p:nvPr/>
            </p:nvSpPr>
            <p:spPr bwMode="auto">
              <a:xfrm>
                <a:off x="1218" y="308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20" name="Oval 545">
                <a:extLst>
                  <a:ext uri="{FF2B5EF4-FFF2-40B4-BE49-F238E27FC236}">
                    <a16:creationId xmlns:a16="http://schemas.microsoft.com/office/drawing/2014/main" id="{68B3BB21-61C8-41EE-9677-351231E4ECA6}"/>
                  </a:ext>
                </a:extLst>
              </p:cNvPr>
              <p:cNvSpPr>
                <a:spLocks noChangeArrowheads="1"/>
              </p:cNvSpPr>
              <p:nvPr/>
            </p:nvSpPr>
            <p:spPr bwMode="auto">
              <a:xfrm>
                <a:off x="665" y="317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21" name="Oval 546">
                <a:extLst>
                  <a:ext uri="{FF2B5EF4-FFF2-40B4-BE49-F238E27FC236}">
                    <a16:creationId xmlns:a16="http://schemas.microsoft.com/office/drawing/2014/main" id="{A51715E2-5414-4172-8331-3AFD31585992}"/>
                  </a:ext>
                </a:extLst>
              </p:cNvPr>
              <p:cNvSpPr>
                <a:spLocks noChangeArrowheads="1"/>
              </p:cNvSpPr>
              <p:nvPr/>
            </p:nvSpPr>
            <p:spPr bwMode="auto">
              <a:xfrm>
                <a:off x="758" y="31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22" name="Oval 547">
                <a:extLst>
                  <a:ext uri="{FF2B5EF4-FFF2-40B4-BE49-F238E27FC236}">
                    <a16:creationId xmlns:a16="http://schemas.microsoft.com/office/drawing/2014/main" id="{267C027B-48B7-4B87-B3B1-DA34A1FAD06E}"/>
                  </a:ext>
                </a:extLst>
              </p:cNvPr>
              <p:cNvSpPr>
                <a:spLocks noChangeArrowheads="1"/>
              </p:cNvSpPr>
              <p:nvPr/>
            </p:nvSpPr>
            <p:spPr bwMode="auto">
              <a:xfrm>
                <a:off x="849" y="317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23" name="Oval 548">
                <a:extLst>
                  <a:ext uri="{FF2B5EF4-FFF2-40B4-BE49-F238E27FC236}">
                    <a16:creationId xmlns:a16="http://schemas.microsoft.com/office/drawing/2014/main" id="{D93E2AC4-BD36-4D45-9F5B-E9468C4604FC}"/>
                  </a:ext>
                </a:extLst>
              </p:cNvPr>
              <p:cNvSpPr>
                <a:spLocks noChangeArrowheads="1"/>
              </p:cNvSpPr>
              <p:nvPr/>
            </p:nvSpPr>
            <p:spPr bwMode="auto">
              <a:xfrm>
                <a:off x="941" y="31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24" name="Oval 549">
                <a:extLst>
                  <a:ext uri="{FF2B5EF4-FFF2-40B4-BE49-F238E27FC236}">
                    <a16:creationId xmlns:a16="http://schemas.microsoft.com/office/drawing/2014/main" id="{FB192C1F-F81B-4F8B-8F0F-B1FDFF55EE3C}"/>
                  </a:ext>
                </a:extLst>
              </p:cNvPr>
              <p:cNvSpPr>
                <a:spLocks noChangeArrowheads="1"/>
              </p:cNvSpPr>
              <p:nvPr/>
            </p:nvSpPr>
            <p:spPr bwMode="auto">
              <a:xfrm>
                <a:off x="1033" y="31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25" name="Oval 550">
                <a:extLst>
                  <a:ext uri="{FF2B5EF4-FFF2-40B4-BE49-F238E27FC236}">
                    <a16:creationId xmlns:a16="http://schemas.microsoft.com/office/drawing/2014/main" id="{D6554FFD-2D7E-4886-B8DD-709DC5CED7AB}"/>
                  </a:ext>
                </a:extLst>
              </p:cNvPr>
              <p:cNvSpPr>
                <a:spLocks noChangeArrowheads="1"/>
              </p:cNvSpPr>
              <p:nvPr/>
            </p:nvSpPr>
            <p:spPr bwMode="auto">
              <a:xfrm>
                <a:off x="1125" y="317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26" name="Oval 551">
                <a:extLst>
                  <a:ext uri="{FF2B5EF4-FFF2-40B4-BE49-F238E27FC236}">
                    <a16:creationId xmlns:a16="http://schemas.microsoft.com/office/drawing/2014/main" id="{F98D926B-3944-4B2A-8329-6037FAFF6216}"/>
                  </a:ext>
                </a:extLst>
              </p:cNvPr>
              <p:cNvSpPr>
                <a:spLocks noChangeArrowheads="1"/>
              </p:cNvSpPr>
              <p:nvPr/>
            </p:nvSpPr>
            <p:spPr bwMode="auto">
              <a:xfrm>
                <a:off x="1217" y="317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27" name="Oval 552">
                <a:extLst>
                  <a:ext uri="{FF2B5EF4-FFF2-40B4-BE49-F238E27FC236}">
                    <a16:creationId xmlns:a16="http://schemas.microsoft.com/office/drawing/2014/main" id="{4F2ECB5E-5AA0-4B08-A991-A9C282FDA694}"/>
                  </a:ext>
                </a:extLst>
              </p:cNvPr>
              <p:cNvSpPr>
                <a:spLocks noChangeArrowheads="1"/>
              </p:cNvSpPr>
              <p:nvPr/>
            </p:nvSpPr>
            <p:spPr bwMode="auto">
              <a:xfrm>
                <a:off x="667" y="326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28" name="Oval 553">
                <a:extLst>
                  <a:ext uri="{FF2B5EF4-FFF2-40B4-BE49-F238E27FC236}">
                    <a16:creationId xmlns:a16="http://schemas.microsoft.com/office/drawing/2014/main" id="{DDAE7AC9-CA8F-4F88-9518-E93D5FB6E7D8}"/>
                  </a:ext>
                </a:extLst>
              </p:cNvPr>
              <p:cNvSpPr>
                <a:spLocks noChangeArrowheads="1"/>
              </p:cNvSpPr>
              <p:nvPr/>
            </p:nvSpPr>
            <p:spPr bwMode="auto">
              <a:xfrm>
                <a:off x="760" y="326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29" name="Oval 554">
                <a:extLst>
                  <a:ext uri="{FF2B5EF4-FFF2-40B4-BE49-F238E27FC236}">
                    <a16:creationId xmlns:a16="http://schemas.microsoft.com/office/drawing/2014/main" id="{9A8EF478-D1B9-4C72-9D7B-90CACA0CCDE8}"/>
                  </a:ext>
                </a:extLst>
              </p:cNvPr>
              <p:cNvSpPr>
                <a:spLocks noChangeArrowheads="1"/>
              </p:cNvSpPr>
              <p:nvPr/>
            </p:nvSpPr>
            <p:spPr bwMode="auto">
              <a:xfrm>
                <a:off x="851" y="326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30" name="Oval 555">
                <a:extLst>
                  <a:ext uri="{FF2B5EF4-FFF2-40B4-BE49-F238E27FC236}">
                    <a16:creationId xmlns:a16="http://schemas.microsoft.com/office/drawing/2014/main" id="{4F4F8EBD-F187-43C9-98CA-640B8DA00AD5}"/>
                  </a:ext>
                </a:extLst>
              </p:cNvPr>
              <p:cNvSpPr>
                <a:spLocks noChangeArrowheads="1"/>
              </p:cNvSpPr>
              <p:nvPr/>
            </p:nvSpPr>
            <p:spPr bwMode="auto">
              <a:xfrm>
                <a:off x="943" y="326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31" name="Oval 556">
                <a:extLst>
                  <a:ext uri="{FF2B5EF4-FFF2-40B4-BE49-F238E27FC236}">
                    <a16:creationId xmlns:a16="http://schemas.microsoft.com/office/drawing/2014/main" id="{65B777C3-D2EB-474C-89A3-C54AD899931C}"/>
                  </a:ext>
                </a:extLst>
              </p:cNvPr>
              <p:cNvSpPr>
                <a:spLocks noChangeArrowheads="1"/>
              </p:cNvSpPr>
              <p:nvPr/>
            </p:nvSpPr>
            <p:spPr bwMode="auto">
              <a:xfrm>
                <a:off x="1035" y="3267"/>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32" name="Oval 557">
                <a:extLst>
                  <a:ext uri="{FF2B5EF4-FFF2-40B4-BE49-F238E27FC236}">
                    <a16:creationId xmlns:a16="http://schemas.microsoft.com/office/drawing/2014/main" id="{4CA16F7E-A24C-49D3-A763-CC82385FBD29}"/>
                  </a:ext>
                </a:extLst>
              </p:cNvPr>
              <p:cNvSpPr>
                <a:spLocks noChangeArrowheads="1"/>
              </p:cNvSpPr>
              <p:nvPr/>
            </p:nvSpPr>
            <p:spPr bwMode="auto">
              <a:xfrm>
                <a:off x="667" y="335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33" name="Oval 558">
                <a:extLst>
                  <a:ext uri="{FF2B5EF4-FFF2-40B4-BE49-F238E27FC236}">
                    <a16:creationId xmlns:a16="http://schemas.microsoft.com/office/drawing/2014/main" id="{26091769-B178-4194-9FA7-766A135547BD}"/>
                  </a:ext>
                </a:extLst>
              </p:cNvPr>
              <p:cNvSpPr>
                <a:spLocks noChangeArrowheads="1"/>
              </p:cNvSpPr>
              <p:nvPr/>
            </p:nvSpPr>
            <p:spPr bwMode="auto">
              <a:xfrm>
                <a:off x="760" y="336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34" name="Oval 559">
                <a:extLst>
                  <a:ext uri="{FF2B5EF4-FFF2-40B4-BE49-F238E27FC236}">
                    <a16:creationId xmlns:a16="http://schemas.microsoft.com/office/drawing/2014/main" id="{4AE2EB7E-BCD6-45C9-8B09-941845200718}"/>
                  </a:ext>
                </a:extLst>
              </p:cNvPr>
              <p:cNvSpPr>
                <a:spLocks noChangeArrowheads="1"/>
              </p:cNvSpPr>
              <p:nvPr/>
            </p:nvSpPr>
            <p:spPr bwMode="auto">
              <a:xfrm>
                <a:off x="851" y="3359"/>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35" name="Oval 560">
                <a:extLst>
                  <a:ext uri="{FF2B5EF4-FFF2-40B4-BE49-F238E27FC236}">
                    <a16:creationId xmlns:a16="http://schemas.microsoft.com/office/drawing/2014/main" id="{FC732FA7-892D-41D1-A223-8BF2475D4A52}"/>
                  </a:ext>
                </a:extLst>
              </p:cNvPr>
              <p:cNvSpPr>
                <a:spLocks noChangeArrowheads="1"/>
              </p:cNvSpPr>
              <p:nvPr/>
            </p:nvSpPr>
            <p:spPr bwMode="auto">
              <a:xfrm>
                <a:off x="943" y="336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36" name="Oval 561">
                <a:extLst>
                  <a:ext uri="{FF2B5EF4-FFF2-40B4-BE49-F238E27FC236}">
                    <a16:creationId xmlns:a16="http://schemas.microsoft.com/office/drawing/2014/main" id="{3775A8E6-26C4-4132-83E0-4B83A438EE56}"/>
                  </a:ext>
                </a:extLst>
              </p:cNvPr>
              <p:cNvSpPr>
                <a:spLocks noChangeArrowheads="1"/>
              </p:cNvSpPr>
              <p:nvPr/>
            </p:nvSpPr>
            <p:spPr bwMode="auto">
              <a:xfrm>
                <a:off x="1035" y="3360"/>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37" name="Oval 562">
                <a:extLst>
                  <a:ext uri="{FF2B5EF4-FFF2-40B4-BE49-F238E27FC236}">
                    <a16:creationId xmlns:a16="http://schemas.microsoft.com/office/drawing/2014/main" id="{02E9B5AE-D8C4-45CC-9ECC-1E611C6757D4}"/>
                  </a:ext>
                </a:extLst>
              </p:cNvPr>
              <p:cNvSpPr>
                <a:spLocks noChangeArrowheads="1"/>
              </p:cNvSpPr>
              <p:nvPr/>
            </p:nvSpPr>
            <p:spPr bwMode="auto">
              <a:xfrm>
                <a:off x="3965" y="7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38" name="Oval 563">
                <a:extLst>
                  <a:ext uri="{FF2B5EF4-FFF2-40B4-BE49-F238E27FC236}">
                    <a16:creationId xmlns:a16="http://schemas.microsoft.com/office/drawing/2014/main" id="{FB00372B-FB13-47CB-897C-29EC49610C2B}"/>
                  </a:ext>
                </a:extLst>
              </p:cNvPr>
              <p:cNvSpPr>
                <a:spLocks noChangeArrowheads="1"/>
              </p:cNvSpPr>
              <p:nvPr/>
            </p:nvSpPr>
            <p:spPr bwMode="auto">
              <a:xfrm>
                <a:off x="4057" y="7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39" name="Oval 564">
                <a:extLst>
                  <a:ext uri="{FF2B5EF4-FFF2-40B4-BE49-F238E27FC236}">
                    <a16:creationId xmlns:a16="http://schemas.microsoft.com/office/drawing/2014/main" id="{C050E486-5C82-4CBD-94CA-F6198154D44A}"/>
                  </a:ext>
                </a:extLst>
              </p:cNvPr>
              <p:cNvSpPr>
                <a:spLocks noChangeArrowheads="1"/>
              </p:cNvSpPr>
              <p:nvPr/>
            </p:nvSpPr>
            <p:spPr bwMode="auto">
              <a:xfrm>
                <a:off x="4149" y="7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40" name="Oval 565">
                <a:extLst>
                  <a:ext uri="{FF2B5EF4-FFF2-40B4-BE49-F238E27FC236}">
                    <a16:creationId xmlns:a16="http://schemas.microsoft.com/office/drawing/2014/main" id="{2BB2C101-AFAA-42BB-A4F6-2F8EAD699116}"/>
                  </a:ext>
                </a:extLst>
              </p:cNvPr>
              <p:cNvSpPr>
                <a:spLocks noChangeArrowheads="1"/>
              </p:cNvSpPr>
              <p:nvPr/>
            </p:nvSpPr>
            <p:spPr bwMode="auto">
              <a:xfrm>
                <a:off x="4241" y="79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41" name="Oval 566">
                <a:extLst>
                  <a:ext uri="{FF2B5EF4-FFF2-40B4-BE49-F238E27FC236}">
                    <a16:creationId xmlns:a16="http://schemas.microsoft.com/office/drawing/2014/main" id="{8837E93F-6E46-42D1-92E3-ED59EF712242}"/>
                  </a:ext>
                </a:extLst>
              </p:cNvPr>
              <p:cNvSpPr>
                <a:spLocks noChangeArrowheads="1"/>
              </p:cNvSpPr>
              <p:nvPr/>
            </p:nvSpPr>
            <p:spPr bwMode="auto">
              <a:xfrm>
                <a:off x="4332" y="79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42" name="Oval 567">
                <a:extLst>
                  <a:ext uri="{FF2B5EF4-FFF2-40B4-BE49-F238E27FC236}">
                    <a16:creationId xmlns:a16="http://schemas.microsoft.com/office/drawing/2014/main" id="{771AA8BC-9914-4A7A-9966-44680AB6D6F9}"/>
                  </a:ext>
                </a:extLst>
              </p:cNvPr>
              <p:cNvSpPr>
                <a:spLocks noChangeArrowheads="1"/>
              </p:cNvSpPr>
              <p:nvPr/>
            </p:nvSpPr>
            <p:spPr bwMode="auto">
              <a:xfrm>
                <a:off x="4423" y="7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43" name="Oval 568">
                <a:extLst>
                  <a:ext uri="{FF2B5EF4-FFF2-40B4-BE49-F238E27FC236}">
                    <a16:creationId xmlns:a16="http://schemas.microsoft.com/office/drawing/2014/main" id="{2486E074-3F3D-4DA0-A95B-84B042A04517}"/>
                  </a:ext>
                </a:extLst>
              </p:cNvPr>
              <p:cNvSpPr>
                <a:spLocks noChangeArrowheads="1"/>
              </p:cNvSpPr>
              <p:nvPr/>
            </p:nvSpPr>
            <p:spPr bwMode="auto">
              <a:xfrm>
                <a:off x="4515" y="7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44" name="Oval 569">
                <a:extLst>
                  <a:ext uri="{FF2B5EF4-FFF2-40B4-BE49-F238E27FC236}">
                    <a16:creationId xmlns:a16="http://schemas.microsoft.com/office/drawing/2014/main" id="{3346E890-31B8-4C75-BE60-D9D6F608EE8F}"/>
                  </a:ext>
                </a:extLst>
              </p:cNvPr>
              <p:cNvSpPr>
                <a:spLocks noChangeArrowheads="1"/>
              </p:cNvSpPr>
              <p:nvPr/>
            </p:nvSpPr>
            <p:spPr bwMode="auto">
              <a:xfrm>
                <a:off x="4698" y="79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45" name="Oval 570">
                <a:extLst>
                  <a:ext uri="{FF2B5EF4-FFF2-40B4-BE49-F238E27FC236}">
                    <a16:creationId xmlns:a16="http://schemas.microsoft.com/office/drawing/2014/main" id="{FB896C65-F299-493F-9C93-433680EFD6A1}"/>
                  </a:ext>
                </a:extLst>
              </p:cNvPr>
              <p:cNvSpPr>
                <a:spLocks noChangeArrowheads="1"/>
              </p:cNvSpPr>
              <p:nvPr/>
            </p:nvSpPr>
            <p:spPr bwMode="auto">
              <a:xfrm>
                <a:off x="4605" y="79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46" name="Oval 571">
                <a:extLst>
                  <a:ext uri="{FF2B5EF4-FFF2-40B4-BE49-F238E27FC236}">
                    <a16:creationId xmlns:a16="http://schemas.microsoft.com/office/drawing/2014/main" id="{126820A5-13D2-4794-B70B-6D46F99AB831}"/>
                  </a:ext>
                </a:extLst>
              </p:cNvPr>
              <p:cNvSpPr>
                <a:spLocks noChangeArrowheads="1"/>
              </p:cNvSpPr>
              <p:nvPr/>
            </p:nvSpPr>
            <p:spPr bwMode="auto">
              <a:xfrm>
                <a:off x="4790" y="793"/>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47" name="Oval 572">
                <a:extLst>
                  <a:ext uri="{FF2B5EF4-FFF2-40B4-BE49-F238E27FC236}">
                    <a16:creationId xmlns:a16="http://schemas.microsoft.com/office/drawing/2014/main" id="{903040A9-CCAB-4F28-BFF3-8A5844200A5C}"/>
                  </a:ext>
                </a:extLst>
              </p:cNvPr>
              <p:cNvSpPr>
                <a:spLocks noChangeArrowheads="1"/>
              </p:cNvSpPr>
              <p:nvPr/>
            </p:nvSpPr>
            <p:spPr bwMode="auto">
              <a:xfrm>
                <a:off x="4973" y="792"/>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48" name="Oval 573">
                <a:extLst>
                  <a:ext uri="{FF2B5EF4-FFF2-40B4-BE49-F238E27FC236}">
                    <a16:creationId xmlns:a16="http://schemas.microsoft.com/office/drawing/2014/main" id="{56B1025A-B850-4E9B-AC76-BD35B83F31C1}"/>
                  </a:ext>
                </a:extLst>
              </p:cNvPr>
              <p:cNvSpPr>
                <a:spLocks noChangeArrowheads="1"/>
              </p:cNvSpPr>
              <p:nvPr/>
            </p:nvSpPr>
            <p:spPr bwMode="auto">
              <a:xfrm>
                <a:off x="4880" y="791"/>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49" name="Oval 574">
                <a:extLst>
                  <a:ext uri="{FF2B5EF4-FFF2-40B4-BE49-F238E27FC236}">
                    <a16:creationId xmlns:a16="http://schemas.microsoft.com/office/drawing/2014/main" id="{A175E6D5-AA1D-44F8-AB8C-EF0EF64BA2C2}"/>
                  </a:ext>
                </a:extLst>
              </p:cNvPr>
              <p:cNvSpPr>
                <a:spLocks noChangeArrowheads="1"/>
              </p:cNvSpPr>
              <p:nvPr/>
            </p:nvSpPr>
            <p:spPr bwMode="auto">
              <a:xfrm>
                <a:off x="5066" y="796"/>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50" name="Oval 575">
                <a:extLst>
                  <a:ext uri="{FF2B5EF4-FFF2-40B4-BE49-F238E27FC236}">
                    <a16:creationId xmlns:a16="http://schemas.microsoft.com/office/drawing/2014/main" id="{6CE90C66-4DF9-4C52-AA77-CBFEE6FC7CD1}"/>
                  </a:ext>
                </a:extLst>
              </p:cNvPr>
              <p:cNvSpPr>
                <a:spLocks noChangeArrowheads="1"/>
              </p:cNvSpPr>
              <p:nvPr/>
            </p:nvSpPr>
            <p:spPr bwMode="auto">
              <a:xfrm>
                <a:off x="5249" y="7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51" name="Oval 576">
                <a:extLst>
                  <a:ext uri="{FF2B5EF4-FFF2-40B4-BE49-F238E27FC236}">
                    <a16:creationId xmlns:a16="http://schemas.microsoft.com/office/drawing/2014/main" id="{24C0F134-D740-4A26-9E77-7FDA912911AF}"/>
                  </a:ext>
                </a:extLst>
              </p:cNvPr>
              <p:cNvSpPr>
                <a:spLocks noChangeArrowheads="1"/>
              </p:cNvSpPr>
              <p:nvPr/>
            </p:nvSpPr>
            <p:spPr bwMode="auto">
              <a:xfrm>
                <a:off x="5156" y="794"/>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sp>
            <p:nvSpPr>
              <p:cNvPr id="3652" name="Oval 577">
                <a:extLst>
                  <a:ext uri="{FF2B5EF4-FFF2-40B4-BE49-F238E27FC236}">
                    <a16:creationId xmlns:a16="http://schemas.microsoft.com/office/drawing/2014/main" id="{BB72900D-9CEE-409C-924A-DCA862D53CD5}"/>
                  </a:ext>
                </a:extLst>
              </p:cNvPr>
              <p:cNvSpPr>
                <a:spLocks noChangeArrowheads="1"/>
              </p:cNvSpPr>
              <p:nvPr/>
            </p:nvSpPr>
            <p:spPr bwMode="auto">
              <a:xfrm>
                <a:off x="3414" y="1895"/>
                <a:ext cx="45" cy="46"/>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endParaRPr lang="de-DE" altLang="de-DE">
                  <a:solidFill>
                    <a:srgbClr val="000000"/>
                  </a:solidFill>
                </a:endParaRPr>
              </a:p>
            </p:txBody>
          </p:sp>
        </p:grpSp>
        <p:grpSp>
          <p:nvGrpSpPr>
            <p:cNvPr id="5230" name="Group 580"/>
            <p:cNvGrpSpPr>
              <a:grpSpLocks/>
            </p:cNvGrpSpPr>
            <p:nvPr/>
          </p:nvGrpSpPr>
          <p:grpSpPr bwMode="auto">
            <a:xfrm>
              <a:off x="1679098" y="1348378"/>
              <a:ext cx="2871039" cy="1965525"/>
              <a:chOff x="1623" y="1238"/>
              <a:chExt cx="3354" cy="2233"/>
            </a:xfrm>
          </p:grpSpPr>
          <p:sp>
            <p:nvSpPr>
              <p:cNvPr id="302" name="AutoShape 581">
                <a:extLst>
                  <a:ext uri="{FF2B5EF4-FFF2-40B4-BE49-F238E27FC236}">
                    <a16:creationId xmlns:a16="http://schemas.microsoft.com/office/drawing/2014/main" id="{80793775-40E2-44E6-93B6-C40F1B883755}"/>
                  </a:ext>
                </a:extLst>
              </p:cNvPr>
              <p:cNvSpPr>
                <a:spLocks noChangeArrowheads="1"/>
              </p:cNvSpPr>
              <p:nvPr/>
            </p:nvSpPr>
            <p:spPr bwMode="auto">
              <a:xfrm>
                <a:off x="1626" y="3380"/>
                <a:ext cx="91" cy="87"/>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03" name="AutoShape 582">
                <a:extLst>
                  <a:ext uri="{FF2B5EF4-FFF2-40B4-BE49-F238E27FC236}">
                    <a16:creationId xmlns:a16="http://schemas.microsoft.com/office/drawing/2014/main" id="{BC64E962-0132-4A65-8526-5E2A6942916E}"/>
                  </a:ext>
                </a:extLst>
              </p:cNvPr>
              <p:cNvSpPr>
                <a:spLocks noChangeArrowheads="1"/>
              </p:cNvSpPr>
              <p:nvPr/>
            </p:nvSpPr>
            <p:spPr bwMode="auto">
              <a:xfrm>
                <a:off x="1793" y="3283"/>
                <a:ext cx="91" cy="102"/>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04" name="AutoShape 583">
                <a:extLst>
                  <a:ext uri="{FF2B5EF4-FFF2-40B4-BE49-F238E27FC236}">
                    <a16:creationId xmlns:a16="http://schemas.microsoft.com/office/drawing/2014/main" id="{D28EB74E-533E-4D8C-B536-597185160CD6}"/>
                  </a:ext>
                </a:extLst>
              </p:cNvPr>
              <p:cNvSpPr>
                <a:spLocks noChangeArrowheads="1"/>
              </p:cNvSpPr>
              <p:nvPr/>
            </p:nvSpPr>
            <p:spPr bwMode="auto">
              <a:xfrm>
                <a:off x="1793" y="3291"/>
                <a:ext cx="91" cy="94"/>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05" name="AutoShape 584">
                <a:extLst>
                  <a:ext uri="{FF2B5EF4-FFF2-40B4-BE49-F238E27FC236}">
                    <a16:creationId xmlns:a16="http://schemas.microsoft.com/office/drawing/2014/main" id="{175ADB56-D7A6-45F1-82F4-CA54C0E38AB1}"/>
                  </a:ext>
                </a:extLst>
              </p:cNvPr>
              <p:cNvSpPr>
                <a:spLocks noChangeArrowheads="1"/>
              </p:cNvSpPr>
              <p:nvPr/>
            </p:nvSpPr>
            <p:spPr bwMode="auto">
              <a:xfrm>
                <a:off x="1794" y="3298"/>
                <a:ext cx="92" cy="87"/>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06" name="AutoShape 585">
                <a:extLst>
                  <a:ext uri="{FF2B5EF4-FFF2-40B4-BE49-F238E27FC236}">
                    <a16:creationId xmlns:a16="http://schemas.microsoft.com/office/drawing/2014/main" id="{C07D9DEA-639E-4C98-8E4A-60FC6A78F074}"/>
                  </a:ext>
                </a:extLst>
              </p:cNvPr>
              <p:cNvSpPr>
                <a:spLocks noChangeArrowheads="1"/>
              </p:cNvSpPr>
              <p:nvPr/>
            </p:nvSpPr>
            <p:spPr bwMode="auto">
              <a:xfrm>
                <a:off x="1967" y="3210"/>
                <a:ext cx="92" cy="97"/>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07" name="AutoShape 586">
                <a:extLst>
                  <a:ext uri="{FF2B5EF4-FFF2-40B4-BE49-F238E27FC236}">
                    <a16:creationId xmlns:a16="http://schemas.microsoft.com/office/drawing/2014/main" id="{22EB928A-07D8-4FFE-9841-A410C89E7235}"/>
                  </a:ext>
                </a:extLst>
              </p:cNvPr>
              <p:cNvSpPr>
                <a:spLocks noChangeArrowheads="1"/>
              </p:cNvSpPr>
              <p:nvPr/>
            </p:nvSpPr>
            <p:spPr bwMode="auto">
              <a:xfrm>
                <a:off x="2050" y="3126"/>
                <a:ext cx="91" cy="90"/>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08" name="AutoShape 587">
                <a:extLst>
                  <a:ext uri="{FF2B5EF4-FFF2-40B4-BE49-F238E27FC236}">
                    <a16:creationId xmlns:a16="http://schemas.microsoft.com/office/drawing/2014/main" id="{6268F34F-567C-4AB7-9620-2D37C1A860CE}"/>
                  </a:ext>
                </a:extLst>
              </p:cNvPr>
              <p:cNvSpPr>
                <a:spLocks noChangeArrowheads="1"/>
              </p:cNvSpPr>
              <p:nvPr/>
            </p:nvSpPr>
            <p:spPr bwMode="auto">
              <a:xfrm>
                <a:off x="2140" y="3034"/>
                <a:ext cx="91" cy="97"/>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09" name="AutoShape 588">
                <a:extLst>
                  <a:ext uri="{FF2B5EF4-FFF2-40B4-BE49-F238E27FC236}">
                    <a16:creationId xmlns:a16="http://schemas.microsoft.com/office/drawing/2014/main" id="{767911C4-0A0F-4BCE-929B-01481019934E}"/>
                  </a:ext>
                </a:extLst>
              </p:cNvPr>
              <p:cNvSpPr>
                <a:spLocks noChangeArrowheads="1"/>
              </p:cNvSpPr>
              <p:nvPr/>
            </p:nvSpPr>
            <p:spPr bwMode="auto">
              <a:xfrm>
                <a:off x="2227" y="2952"/>
                <a:ext cx="91" cy="91"/>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10" name="AutoShape 589">
                <a:extLst>
                  <a:ext uri="{FF2B5EF4-FFF2-40B4-BE49-F238E27FC236}">
                    <a16:creationId xmlns:a16="http://schemas.microsoft.com/office/drawing/2014/main" id="{7459B8C5-AFCA-481B-835F-57AE624BC393}"/>
                  </a:ext>
                </a:extLst>
              </p:cNvPr>
              <p:cNvSpPr>
                <a:spLocks noChangeArrowheads="1"/>
              </p:cNvSpPr>
              <p:nvPr/>
            </p:nvSpPr>
            <p:spPr bwMode="auto">
              <a:xfrm>
                <a:off x="2482" y="2871"/>
                <a:ext cx="91" cy="90"/>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11" name="AutoShape 590">
                <a:extLst>
                  <a:ext uri="{FF2B5EF4-FFF2-40B4-BE49-F238E27FC236}">
                    <a16:creationId xmlns:a16="http://schemas.microsoft.com/office/drawing/2014/main" id="{9FC8ADEB-CDD7-494B-AC6A-162E4C724A1E}"/>
                  </a:ext>
                </a:extLst>
              </p:cNvPr>
              <p:cNvSpPr>
                <a:spLocks noChangeArrowheads="1"/>
              </p:cNvSpPr>
              <p:nvPr/>
            </p:nvSpPr>
            <p:spPr bwMode="auto">
              <a:xfrm>
                <a:off x="2482" y="2785"/>
                <a:ext cx="91" cy="96"/>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12" name="AutoShape 591">
                <a:extLst>
                  <a:ext uri="{FF2B5EF4-FFF2-40B4-BE49-F238E27FC236}">
                    <a16:creationId xmlns:a16="http://schemas.microsoft.com/office/drawing/2014/main" id="{678CCAAA-9D69-439C-BCE1-93B174595489}"/>
                  </a:ext>
                </a:extLst>
              </p:cNvPr>
              <p:cNvSpPr>
                <a:spLocks noChangeArrowheads="1"/>
              </p:cNvSpPr>
              <p:nvPr/>
            </p:nvSpPr>
            <p:spPr bwMode="auto">
              <a:xfrm>
                <a:off x="2826" y="2700"/>
                <a:ext cx="91" cy="93"/>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13" name="AutoShape 592">
                <a:extLst>
                  <a:ext uri="{FF2B5EF4-FFF2-40B4-BE49-F238E27FC236}">
                    <a16:creationId xmlns:a16="http://schemas.microsoft.com/office/drawing/2014/main" id="{E7ED87F3-34CD-46EA-BDB3-80137E3BA624}"/>
                  </a:ext>
                </a:extLst>
              </p:cNvPr>
              <p:cNvSpPr>
                <a:spLocks noChangeArrowheads="1"/>
              </p:cNvSpPr>
              <p:nvPr/>
            </p:nvSpPr>
            <p:spPr bwMode="auto">
              <a:xfrm>
                <a:off x="2826" y="2610"/>
                <a:ext cx="91" cy="96"/>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14" name="AutoShape 593">
                <a:extLst>
                  <a:ext uri="{FF2B5EF4-FFF2-40B4-BE49-F238E27FC236}">
                    <a16:creationId xmlns:a16="http://schemas.microsoft.com/office/drawing/2014/main" id="{92DD1056-EDE4-4C02-9D40-CC9A9921B12E}"/>
                  </a:ext>
                </a:extLst>
              </p:cNvPr>
              <p:cNvSpPr>
                <a:spLocks noChangeArrowheads="1"/>
              </p:cNvSpPr>
              <p:nvPr/>
            </p:nvSpPr>
            <p:spPr bwMode="auto">
              <a:xfrm>
                <a:off x="2999" y="2529"/>
                <a:ext cx="91" cy="99"/>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15" name="AutoShape 594">
                <a:extLst>
                  <a:ext uri="{FF2B5EF4-FFF2-40B4-BE49-F238E27FC236}">
                    <a16:creationId xmlns:a16="http://schemas.microsoft.com/office/drawing/2014/main" id="{7612A9ED-BB17-42BD-A2BA-A7EA153A77D0}"/>
                  </a:ext>
                </a:extLst>
              </p:cNvPr>
              <p:cNvSpPr>
                <a:spLocks noChangeArrowheads="1"/>
              </p:cNvSpPr>
              <p:nvPr/>
            </p:nvSpPr>
            <p:spPr bwMode="auto">
              <a:xfrm>
                <a:off x="2999" y="2447"/>
                <a:ext cx="91" cy="91"/>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16" name="AutoShape 595">
                <a:extLst>
                  <a:ext uri="{FF2B5EF4-FFF2-40B4-BE49-F238E27FC236}">
                    <a16:creationId xmlns:a16="http://schemas.microsoft.com/office/drawing/2014/main" id="{1FFE69B3-68EF-484F-86D7-6AC54A4A3F5A}"/>
                  </a:ext>
                </a:extLst>
              </p:cNvPr>
              <p:cNvSpPr>
                <a:spLocks noChangeArrowheads="1"/>
              </p:cNvSpPr>
              <p:nvPr/>
            </p:nvSpPr>
            <p:spPr bwMode="auto">
              <a:xfrm>
                <a:off x="3168" y="2354"/>
                <a:ext cx="92" cy="101"/>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17" name="AutoShape 596">
                <a:extLst>
                  <a:ext uri="{FF2B5EF4-FFF2-40B4-BE49-F238E27FC236}">
                    <a16:creationId xmlns:a16="http://schemas.microsoft.com/office/drawing/2014/main" id="{A9AAFF37-A9E5-427E-BB6F-8B84668DC5E8}"/>
                  </a:ext>
                </a:extLst>
              </p:cNvPr>
              <p:cNvSpPr>
                <a:spLocks noChangeArrowheads="1"/>
              </p:cNvSpPr>
              <p:nvPr/>
            </p:nvSpPr>
            <p:spPr bwMode="auto">
              <a:xfrm>
                <a:off x="3166" y="2273"/>
                <a:ext cx="88" cy="90"/>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18" name="AutoShape 597">
                <a:extLst>
                  <a:ext uri="{FF2B5EF4-FFF2-40B4-BE49-F238E27FC236}">
                    <a16:creationId xmlns:a16="http://schemas.microsoft.com/office/drawing/2014/main" id="{04186920-FEFC-4DCC-8E29-66AABF355C90}"/>
                  </a:ext>
                </a:extLst>
              </p:cNvPr>
              <p:cNvSpPr>
                <a:spLocks noChangeArrowheads="1"/>
              </p:cNvSpPr>
              <p:nvPr/>
            </p:nvSpPr>
            <p:spPr bwMode="auto">
              <a:xfrm>
                <a:off x="3428" y="2189"/>
                <a:ext cx="92" cy="91"/>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19" name="AutoShape 598">
                <a:extLst>
                  <a:ext uri="{FF2B5EF4-FFF2-40B4-BE49-F238E27FC236}">
                    <a16:creationId xmlns:a16="http://schemas.microsoft.com/office/drawing/2014/main" id="{370B0CF9-289A-4058-90C1-4713133906DF}"/>
                  </a:ext>
                </a:extLst>
              </p:cNvPr>
              <p:cNvSpPr>
                <a:spLocks noChangeArrowheads="1"/>
              </p:cNvSpPr>
              <p:nvPr/>
            </p:nvSpPr>
            <p:spPr bwMode="auto">
              <a:xfrm>
                <a:off x="3427" y="2108"/>
                <a:ext cx="93" cy="97"/>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20" name="AutoShape 599">
                <a:extLst>
                  <a:ext uri="{FF2B5EF4-FFF2-40B4-BE49-F238E27FC236}">
                    <a16:creationId xmlns:a16="http://schemas.microsoft.com/office/drawing/2014/main" id="{39A9ED7C-1FAB-4EB4-97A0-9E858DDE036C}"/>
                  </a:ext>
                </a:extLst>
              </p:cNvPr>
              <p:cNvSpPr>
                <a:spLocks noChangeArrowheads="1"/>
              </p:cNvSpPr>
              <p:nvPr/>
            </p:nvSpPr>
            <p:spPr bwMode="auto">
              <a:xfrm>
                <a:off x="3341" y="2012"/>
                <a:ext cx="92" cy="91"/>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21" name="AutoShape 600">
                <a:extLst>
                  <a:ext uri="{FF2B5EF4-FFF2-40B4-BE49-F238E27FC236}">
                    <a16:creationId xmlns:a16="http://schemas.microsoft.com/office/drawing/2014/main" id="{485DA88E-E332-456D-A2A3-D40F8B8835FE}"/>
                  </a:ext>
                </a:extLst>
              </p:cNvPr>
              <p:cNvSpPr>
                <a:spLocks noChangeArrowheads="1"/>
              </p:cNvSpPr>
              <p:nvPr/>
            </p:nvSpPr>
            <p:spPr bwMode="auto">
              <a:xfrm>
                <a:off x="3510" y="1924"/>
                <a:ext cx="91" cy="90"/>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22" name="AutoShape 601">
                <a:extLst>
                  <a:ext uri="{FF2B5EF4-FFF2-40B4-BE49-F238E27FC236}">
                    <a16:creationId xmlns:a16="http://schemas.microsoft.com/office/drawing/2014/main" id="{164CD2DE-3F87-4EF3-B130-CA1253E3254D}"/>
                  </a:ext>
                </a:extLst>
              </p:cNvPr>
              <p:cNvSpPr>
                <a:spLocks noChangeArrowheads="1"/>
              </p:cNvSpPr>
              <p:nvPr/>
            </p:nvSpPr>
            <p:spPr bwMode="auto">
              <a:xfrm>
                <a:off x="3684" y="1838"/>
                <a:ext cx="91" cy="90"/>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23" name="AutoShape 602">
                <a:extLst>
                  <a:ext uri="{FF2B5EF4-FFF2-40B4-BE49-F238E27FC236}">
                    <a16:creationId xmlns:a16="http://schemas.microsoft.com/office/drawing/2014/main" id="{B44EABE3-73DA-4986-A6CF-E1E2C2DCAD2C}"/>
                  </a:ext>
                </a:extLst>
              </p:cNvPr>
              <p:cNvSpPr>
                <a:spLocks noChangeArrowheads="1"/>
              </p:cNvSpPr>
              <p:nvPr/>
            </p:nvSpPr>
            <p:spPr bwMode="auto">
              <a:xfrm>
                <a:off x="3855" y="1756"/>
                <a:ext cx="92" cy="96"/>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24" name="AutoShape 603">
                <a:extLst>
                  <a:ext uri="{FF2B5EF4-FFF2-40B4-BE49-F238E27FC236}">
                    <a16:creationId xmlns:a16="http://schemas.microsoft.com/office/drawing/2014/main" id="{9247D4A2-E285-41BA-85D9-3B0BCCCA1782}"/>
                  </a:ext>
                </a:extLst>
              </p:cNvPr>
              <p:cNvSpPr>
                <a:spLocks noChangeArrowheads="1"/>
              </p:cNvSpPr>
              <p:nvPr/>
            </p:nvSpPr>
            <p:spPr bwMode="auto">
              <a:xfrm>
                <a:off x="4028" y="1663"/>
                <a:ext cx="91" cy="93"/>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25" name="AutoShape 604">
                <a:extLst>
                  <a:ext uri="{FF2B5EF4-FFF2-40B4-BE49-F238E27FC236}">
                    <a16:creationId xmlns:a16="http://schemas.microsoft.com/office/drawing/2014/main" id="{2B7B4BAB-73D5-47FA-BD38-54589FA9CB27}"/>
                  </a:ext>
                </a:extLst>
              </p:cNvPr>
              <p:cNvSpPr>
                <a:spLocks noChangeArrowheads="1"/>
              </p:cNvSpPr>
              <p:nvPr/>
            </p:nvSpPr>
            <p:spPr bwMode="auto">
              <a:xfrm>
                <a:off x="4280" y="1582"/>
                <a:ext cx="91" cy="96"/>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26" name="AutoShape 605">
                <a:extLst>
                  <a:ext uri="{FF2B5EF4-FFF2-40B4-BE49-F238E27FC236}">
                    <a16:creationId xmlns:a16="http://schemas.microsoft.com/office/drawing/2014/main" id="{DA6E07AB-7227-48D4-8AE6-D8539BC4DF85}"/>
                  </a:ext>
                </a:extLst>
              </p:cNvPr>
              <p:cNvSpPr>
                <a:spLocks noChangeArrowheads="1"/>
              </p:cNvSpPr>
              <p:nvPr/>
            </p:nvSpPr>
            <p:spPr bwMode="auto">
              <a:xfrm>
                <a:off x="4288" y="1498"/>
                <a:ext cx="91" cy="91"/>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27" name="AutoShape 606">
                <a:extLst>
                  <a:ext uri="{FF2B5EF4-FFF2-40B4-BE49-F238E27FC236}">
                    <a16:creationId xmlns:a16="http://schemas.microsoft.com/office/drawing/2014/main" id="{40C6A206-CBEB-43ED-BA37-98ADF11DE7D5}"/>
                  </a:ext>
                </a:extLst>
              </p:cNvPr>
              <p:cNvSpPr>
                <a:spLocks noChangeArrowheads="1"/>
              </p:cNvSpPr>
              <p:nvPr/>
            </p:nvSpPr>
            <p:spPr bwMode="auto">
              <a:xfrm>
                <a:off x="4630" y="1410"/>
                <a:ext cx="93" cy="91"/>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28" name="AutoShape 607">
                <a:extLst>
                  <a:ext uri="{FF2B5EF4-FFF2-40B4-BE49-F238E27FC236}">
                    <a16:creationId xmlns:a16="http://schemas.microsoft.com/office/drawing/2014/main" id="{95B55D8F-CBBD-4FF3-8CFB-EB29D003F537}"/>
                  </a:ext>
                </a:extLst>
              </p:cNvPr>
              <p:cNvSpPr>
                <a:spLocks noChangeArrowheads="1"/>
              </p:cNvSpPr>
              <p:nvPr/>
            </p:nvSpPr>
            <p:spPr bwMode="auto">
              <a:xfrm>
                <a:off x="4887" y="1323"/>
                <a:ext cx="91" cy="87"/>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sp>
            <p:nvSpPr>
              <p:cNvPr id="329" name="AutoShape 608">
                <a:extLst>
                  <a:ext uri="{FF2B5EF4-FFF2-40B4-BE49-F238E27FC236}">
                    <a16:creationId xmlns:a16="http://schemas.microsoft.com/office/drawing/2014/main" id="{B1A30AED-07A7-424B-82E6-BD7FECF633AB}"/>
                  </a:ext>
                </a:extLst>
              </p:cNvPr>
              <p:cNvSpPr>
                <a:spLocks noChangeArrowheads="1"/>
              </p:cNvSpPr>
              <p:nvPr/>
            </p:nvSpPr>
            <p:spPr bwMode="auto">
              <a:xfrm>
                <a:off x="4714" y="1236"/>
                <a:ext cx="91" cy="90"/>
              </a:xfrm>
              <a:prstGeom prst="star5">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fontAlgn="base">
                  <a:spcBef>
                    <a:spcPct val="0"/>
                  </a:spcBef>
                  <a:spcAft>
                    <a:spcPct val="0"/>
                  </a:spcAft>
                  <a:defRPr/>
                </a:pPr>
                <a:endParaRPr lang="de-DE" sz="1600">
                  <a:solidFill>
                    <a:srgbClr val="000000"/>
                  </a:solidFill>
                </a:endParaRPr>
              </a:p>
            </p:txBody>
          </p:sp>
        </p:grpSp>
        <p:sp>
          <p:nvSpPr>
            <p:cNvPr id="132" name="Rechteck 131">
              <a:extLst>
                <a:ext uri="{FF2B5EF4-FFF2-40B4-BE49-F238E27FC236}">
                  <a16:creationId xmlns:a16="http://schemas.microsoft.com/office/drawing/2014/main" id="{3672E292-1A47-4591-B385-863C4E53893E}"/>
                </a:ext>
              </a:extLst>
            </p:cNvPr>
            <p:cNvSpPr>
              <a:spLocks noChangeAspect="1"/>
            </p:cNvSpPr>
            <p:nvPr/>
          </p:nvSpPr>
          <p:spPr bwMode="auto">
            <a:xfrm>
              <a:off x="2573789" y="2269625"/>
              <a:ext cx="55137" cy="60324"/>
            </a:xfrm>
            <a:prstGeom prst="rect">
              <a:avLst/>
            </a:prstGeom>
            <a:solidFill>
              <a:srgbClr val="FFFF00"/>
            </a:solidFill>
            <a:ln w="31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sp>
          <p:nvSpPr>
            <p:cNvPr id="133" name="Rechteck 132">
              <a:extLst>
                <a:ext uri="{FF2B5EF4-FFF2-40B4-BE49-F238E27FC236}">
                  <a16:creationId xmlns:a16="http://schemas.microsoft.com/office/drawing/2014/main" id="{D06708BE-CCB8-4372-AC18-F004BD776705}"/>
                </a:ext>
              </a:extLst>
            </p:cNvPr>
            <p:cNvSpPr>
              <a:spLocks noChangeAspect="1"/>
            </p:cNvSpPr>
            <p:nvPr/>
          </p:nvSpPr>
          <p:spPr bwMode="auto">
            <a:xfrm>
              <a:off x="2649347" y="2269625"/>
              <a:ext cx="54115" cy="60324"/>
            </a:xfrm>
            <a:prstGeom prst="rect">
              <a:avLst/>
            </a:prstGeom>
            <a:solidFill>
              <a:srgbClr val="FFFF00"/>
            </a:solidFill>
            <a:ln w="31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sp>
          <p:nvSpPr>
            <p:cNvPr id="134" name="Rechteck 133">
              <a:extLst>
                <a:ext uri="{FF2B5EF4-FFF2-40B4-BE49-F238E27FC236}">
                  <a16:creationId xmlns:a16="http://schemas.microsoft.com/office/drawing/2014/main" id="{1B93AE00-3FD1-4664-8AC3-E402D13E3910}"/>
                </a:ext>
              </a:extLst>
            </p:cNvPr>
            <p:cNvSpPr>
              <a:spLocks noChangeAspect="1"/>
            </p:cNvSpPr>
            <p:nvPr/>
          </p:nvSpPr>
          <p:spPr bwMode="auto">
            <a:xfrm>
              <a:off x="2506399" y="2419429"/>
              <a:ext cx="54115" cy="60324"/>
            </a:xfrm>
            <a:prstGeom prst="rect">
              <a:avLst/>
            </a:prstGeom>
            <a:solidFill>
              <a:srgbClr val="FFFF00"/>
            </a:solidFill>
            <a:ln w="31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sp>
          <p:nvSpPr>
            <p:cNvPr id="135" name="Rechteck 134">
              <a:extLst>
                <a:ext uri="{FF2B5EF4-FFF2-40B4-BE49-F238E27FC236}">
                  <a16:creationId xmlns:a16="http://schemas.microsoft.com/office/drawing/2014/main" id="{BBFA636E-0163-4E29-9F78-D511DB5D0B8B}"/>
                </a:ext>
              </a:extLst>
            </p:cNvPr>
            <p:cNvSpPr>
              <a:spLocks noChangeAspect="1"/>
            </p:cNvSpPr>
            <p:nvPr/>
          </p:nvSpPr>
          <p:spPr bwMode="auto">
            <a:xfrm>
              <a:off x="2434926" y="2419429"/>
              <a:ext cx="54115" cy="60324"/>
            </a:xfrm>
            <a:prstGeom prst="rect">
              <a:avLst/>
            </a:prstGeom>
            <a:solidFill>
              <a:srgbClr val="FFFF00"/>
            </a:solidFill>
            <a:ln w="31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sp>
          <p:nvSpPr>
            <p:cNvPr id="136" name="Rechteck 135">
              <a:extLst>
                <a:ext uri="{FF2B5EF4-FFF2-40B4-BE49-F238E27FC236}">
                  <a16:creationId xmlns:a16="http://schemas.microsoft.com/office/drawing/2014/main" id="{54970AC9-016B-4081-899C-180B5BCF1689}"/>
                </a:ext>
              </a:extLst>
            </p:cNvPr>
            <p:cNvSpPr>
              <a:spLocks noChangeAspect="1"/>
            </p:cNvSpPr>
            <p:nvPr/>
          </p:nvSpPr>
          <p:spPr bwMode="auto">
            <a:xfrm>
              <a:off x="2206210" y="2493829"/>
              <a:ext cx="54115" cy="60324"/>
            </a:xfrm>
            <a:prstGeom prst="rect">
              <a:avLst/>
            </a:prstGeom>
            <a:solidFill>
              <a:srgbClr val="FFFF00"/>
            </a:solidFill>
            <a:ln w="31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sp>
          <p:nvSpPr>
            <p:cNvPr id="137" name="Rechteck 136">
              <a:extLst>
                <a:ext uri="{FF2B5EF4-FFF2-40B4-BE49-F238E27FC236}">
                  <a16:creationId xmlns:a16="http://schemas.microsoft.com/office/drawing/2014/main" id="{8A76DB73-B0F0-416F-8FD7-7CE3DEECE729}"/>
                </a:ext>
              </a:extLst>
            </p:cNvPr>
            <p:cNvSpPr>
              <a:spLocks noChangeAspect="1"/>
            </p:cNvSpPr>
            <p:nvPr/>
          </p:nvSpPr>
          <p:spPr bwMode="auto">
            <a:xfrm>
              <a:off x="2277684" y="2567223"/>
              <a:ext cx="54115" cy="61329"/>
            </a:xfrm>
            <a:prstGeom prst="rect">
              <a:avLst/>
            </a:prstGeom>
            <a:solidFill>
              <a:srgbClr val="FFFF00"/>
            </a:solidFill>
            <a:ln w="31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sp>
          <p:nvSpPr>
            <p:cNvPr id="138" name="Rechteck 137">
              <a:extLst>
                <a:ext uri="{FF2B5EF4-FFF2-40B4-BE49-F238E27FC236}">
                  <a16:creationId xmlns:a16="http://schemas.microsoft.com/office/drawing/2014/main" id="{5D793322-1ADA-4C3C-B770-7C131DFBFBED}"/>
                </a:ext>
              </a:extLst>
            </p:cNvPr>
            <p:cNvSpPr>
              <a:spLocks noChangeAspect="1"/>
            </p:cNvSpPr>
            <p:nvPr/>
          </p:nvSpPr>
          <p:spPr bwMode="auto">
            <a:xfrm>
              <a:off x="2354263" y="2565212"/>
              <a:ext cx="55137" cy="60324"/>
            </a:xfrm>
            <a:prstGeom prst="rect">
              <a:avLst/>
            </a:prstGeom>
            <a:solidFill>
              <a:srgbClr val="FFFF00"/>
            </a:solidFill>
            <a:ln w="31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sp>
          <p:nvSpPr>
            <p:cNvPr id="139" name="Rechteck 138">
              <a:extLst>
                <a:ext uri="{FF2B5EF4-FFF2-40B4-BE49-F238E27FC236}">
                  <a16:creationId xmlns:a16="http://schemas.microsoft.com/office/drawing/2014/main" id="{1AD27E0B-5809-409C-90ED-DADEBA495ED1}"/>
                </a:ext>
              </a:extLst>
            </p:cNvPr>
            <p:cNvSpPr>
              <a:spLocks noChangeAspect="1"/>
            </p:cNvSpPr>
            <p:nvPr/>
          </p:nvSpPr>
          <p:spPr bwMode="auto">
            <a:xfrm>
              <a:off x="2057137" y="2644638"/>
              <a:ext cx="56157" cy="60324"/>
            </a:xfrm>
            <a:prstGeom prst="rect">
              <a:avLst/>
            </a:prstGeom>
            <a:solidFill>
              <a:srgbClr val="FFFF00"/>
            </a:solidFill>
            <a:ln w="31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sp>
          <p:nvSpPr>
            <p:cNvPr id="140" name="Rechteck 139">
              <a:extLst>
                <a:ext uri="{FF2B5EF4-FFF2-40B4-BE49-F238E27FC236}">
                  <a16:creationId xmlns:a16="http://schemas.microsoft.com/office/drawing/2014/main" id="{EF9C2FAB-9473-4B11-BB5C-BBD26B936700}"/>
                </a:ext>
              </a:extLst>
            </p:cNvPr>
            <p:cNvSpPr>
              <a:spLocks noChangeAspect="1"/>
            </p:cNvSpPr>
            <p:nvPr/>
          </p:nvSpPr>
          <p:spPr bwMode="auto">
            <a:xfrm>
              <a:off x="2134737" y="2721048"/>
              <a:ext cx="54115" cy="62335"/>
            </a:xfrm>
            <a:prstGeom prst="rect">
              <a:avLst/>
            </a:prstGeom>
            <a:solidFill>
              <a:srgbClr val="00B050"/>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sp>
          <p:nvSpPr>
            <p:cNvPr id="141" name="Rechteck 140">
              <a:extLst>
                <a:ext uri="{FF2B5EF4-FFF2-40B4-BE49-F238E27FC236}">
                  <a16:creationId xmlns:a16="http://schemas.microsoft.com/office/drawing/2014/main" id="{E5B48CEA-4FEA-45A3-9DFA-0E46DF3D37D2}"/>
                </a:ext>
              </a:extLst>
            </p:cNvPr>
            <p:cNvSpPr>
              <a:spLocks noChangeAspect="1"/>
            </p:cNvSpPr>
            <p:nvPr/>
          </p:nvSpPr>
          <p:spPr bwMode="auto">
            <a:xfrm>
              <a:off x="2203147" y="2721048"/>
              <a:ext cx="56158" cy="62335"/>
            </a:xfrm>
            <a:prstGeom prst="rect">
              <a:avLst/>
            </a:prstGeom>
            <a:solidFill>
              <a:srgbClr val="FFFF00"/>
            </a:solidFill>
            <a:ln w="31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sp>
          <p:nvSpPr>
            <p:cNvPr id="142" name="Rechteck 141">
              <a:extLst>
                <a:ext uri="{FF2B5EF4-FFF2-40B4-BE49-F238E27FC236}">
                  <a16:creationId xmlns:a16="http://schemas.microsoft.com/office/drawing/2014/main" id="{DEB8CFBB-5D44-40B3-841B-B716BD51C038}"/>
                </a:ext>
              </a:extLst>
            </p:cNvPr>
            <p:cNvSpPr>
              <a:spLocks noChangeAspect="1"/>
            </p:cNvSpPr>
            <p:nvPr/>
          </p:nvSpPr>
          <p:spPr bwMode="auto">
            <a:xfrm>
              <a:off x="1914190" y="2795448"/>
              <a:ext cx="56157" cy="60324"/>
            </a:xfrm>
            <a:prstGeom prst="rect">
              <a:avLst/>
            </a:prstGeom>
            <a:solidFill>
              <a:srgbClr val="FFFF00"/>
            </a:solidFill>
            <a:ln w="31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grpSp>
          <p:nvGrpSpPr>
            <p:cNvPr id="5242" name="Group 145"/>
            <p:cNvGrpSpPr>
              <a:grpSpLocks/>
            </p:cNvGrpSpPr>
            <p:nvPr/>
          </p:nvGrpSpPr>
          <p:grpSpPr bwMode="auto">
            <a:xfrm>
              <a:off x="1110576" y="1140275"/>
              <a:ext cx="3420303" cy="2158044"/>
              <a:chOff x="1060" y="529"/>
              <a:chExt cx="4449" cy="2732"/>
            </a:xfrm>
          </p:grpSpPr>
          <p:sp>
            <p:nvSpPr>
              <p:cNvPr id="5244" name="Oval 146"/>
              <p:cNvSpPr>
                <a:spLocks noChangeArrowheads="1"/>
              </p:cNvSpPr>
              <p:nvPr/>
            </p:nvSpPr>
            <p:spPr bwMode="auto">
              <a:xfrm>
                <a:off x="4699" y="53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45" name="Oval 147"/>
              <p:cNvSpPr>
                <a:spLocks noChangeArrowheads="1"/>
              </p:cNvSpPr>
              <p:nvPr/>
            </p:nvSpPr>
            <p:spPr bwMode="auto">
              <a:xfrm>
                <a:off x="4889" y="532"/>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46" name="Oval 148"/>
              <p:cNvSpPr>
                <a:spLocks noChangeArrowheads="1"/>
              </p:cNvSpPr>
              <p:nvPr/>
            </p:nvSpPr>
            <p:spPr bwMode="auto">
              <a:xfrm>
                <a:off x="5175" y="530"/>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47" name="Oval 149"/>
              <p:cNvSpPr>
                <a:spLocks noChangeArrowheads="1"/>
              </p:cNvSpPr>
              <p:nvPr/>
            </p:nvSpPr>
            <p:spPr bwMode="auto">
              <a:xfrm>
                <a:off x="5078" y="52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48" name="Oval 150"/>
              <p:cNvSpPr>
                <a:spLocks noChangeArrowheads="1"/>
              </p:cNvSpPr>
              <p:nvPr/>
            </p:nvSpPr>
            <p:spPr bwMode="auto">
              <a:xfrm>
                <a:off x="5272" y="534"/>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49" name="Oval 151"/>
              <p:cNvSpPr>
                <a:spLocks noChangeArrowheads="1"/>
              </p:cNvSpPr>
              <p:nvPr/>
            </p:nvSpPr>
            <p:spPr bwMode="auto">
              <a:xfrm>
                <a:off x="5462" y="53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50" name="Oval 152"/>
              <p:cNvSpPr>
                <a:spLocks noChangeArrowheads="1"/>
              </p:cNvSpPr>
              <p:nvPr/>
            </p:nvSpPr>
            <p:spPr bwMode="auto">
              <a:xfrm>
                <a:off x="4316" y="72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51" name="Oval 153"/>
              <p:cNvSpPr>
                <a:spLocks noChangeArrowheads="1"/>
              </p:cNvSpPr>
              <p:nvPr/>
            </p:nvSpPr>
            <p:spPr bwMode="auto">
              <a:xfrm>
                <a:off x="4506" y="724"/>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52" name="Oval 154"/>
              <p:cNvSpPr>
                <a:spLocks noChangeArrowheads="1"/>
              </p:cNvSpPr>
              <p:nvPr/>
            </p:nvSpPr>
            <p:spPr bwMode="auto">
              <a:xfrm>
                <a:off x="4697" y="72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53" name="Oval 155"/>
              <p:cNvSpPr>
                <a:spLocks noChangeArrowheads="1"/>
              </p:cNvSpPr>
              <p:nvPr/>
            </p:nvSpPr>
            <p:spPr bwMode="auto">
              <a:xfrm>
                <a:off x="4887" y="724"/>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54" name="Oval 156"/>
              <p:cNvSpPr>
                <a:spLocks noChangeArrowheads="1"/>
              </p:cNvSpPr>
              <p:nvPr/>
            </p:nvSpPr>
            <p:spPr bwMode="auto">
              <a:xfrm>
                <a:off x="4790" y="72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55" name="Oval 157"/>
              <p:cNvSpPr>
                <a:spLocks noChangeArrowheads="1"/>
              </p:cNvSpPr>
              <p:nvPr/>
            </p:nvSpPr>
            <p:spPr bwMode="auto">
              <a:xfrm>
                <a:off x="4983" y="72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56" name="Oval 158"/>
              <p:cNvSpPr>
                <a:spLocks noChangeArrowheads="1"/>
              </p:cNvSpPr>
              <p:nvPr/>
            </p:nvSpPr>
            <p:spPr bwMode="auto">
              <a:xfrm>
                <a:off x="5076" y="72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57" name="Oval 159"/>
              <p:cNvSpPr>
                <a:spLocks noChangeArrowheads="1"/>
              </p:cNvSpPr>
              <p:nvPr/>
            </p:nvSpPr>
            <p:spPr bwMode="auto">
              <a:xfrm>
                <a:off x="5270" y="726"/>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58" name="Oval 160"/>
              <p:cNvSpPr>
                <a:spLocks noChangeArrowheads="1"/>
              </p:cNvSpPr>
              <p:nvPr/>
            </p:nvSpPr>
            <p:spPr bwMode="auto">
              <a:xfrm>
                <a:off x="4124" y="91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59" name="Oval 161"/>
              <p:cNvSpPr>
                <a:spLocks noChangeArrowheads="1"/>
              </p:cNvSpPr>
              <p:nvPr/>
            </p:nvSpPr>
            <p:spPr bwMode="auto">
              <a:xfrm>
                <a:off x="4314" y="916"/>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60" name="Oval 162"/>
              <p:cNvSpPr>
                <a:spLocks noChangeArrowheads="1"/>
              </p:cNvSpPr>
              <p:nvPr/>
            </p:nvSpPr>
            <p:spPr bwMode="auto">
              <a:xfrm>
                <a:off x="4409" y="91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61" name="Oval 163"/>
              <p:cNvSpPr>
                <a:spLocks noChangeArrowheads="1"/>
              </p:cNvSpPr>
              <p:nvPr/>
            </p:nvSpPr>
            <p:spPr bwMode="auto">
              <a:xfrm>
                <a:off x="4505" y="91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62" name="Oval 164"/>
              <p:cNvSpPr>
                <a:spLocks noChangeArrowheads="1"/>
              </p:cNvSpPr>
              <p:nvPr/>
            </p:nvSpPr>
            <p:spPr bwMode="auto">
              <a:xfrm>
                <a:off x="4695" y="916"/>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63" name="Oval 165"/>
              <p:cNvSpPr>
                <a:spLocks noChangeArrowheads="1"/>
              </p:cNvSpPr>
              <p:nvPr/>
            </p:nvSpPr>
            <p:spPr bwMode="auto">
              <a:xfrm>
                <a:off x="4598" y="91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64" name="Oval 166"/>
              <p:cNvSpPr>
                <a:spLocks noChangeArrowheads="1"/>
              </p:cNvSpPr>
              <p:nvPr/>
            </p:nvSpPr>
            <p:spPr bwMode="auto">
              <a:xfrm>
                <a:off x="4884" y="91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65" name="Oval 167"/>
              <p:cNvSpPr>
                <a:spLocks noChangeArrowheads="1"/>
              </p:cNvSpPr>
              <p:nvPr/>
            </p:nvSpPr>
            <p:spPr bwMode="auto">
              <a:xfrm>
                <a:off x="5078" y="918"/>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66" name="Oval 168"/>
              <p:cNvSpPr>
                <a:spLocks noChangeArrowheads="1"/>
              </p:cNvSpPr>
              <p:nvPr/>
            </p:nvSpPr>
            <p:spPr bwMode="auto">
              <a:xfrm>
                <a:off x="3738" y="110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67" name="Oval 169"/>
              <p:cNvSpPr>
                <a:spLocks noChangeArrowheads="1"/>
              </p:cNvSpPr>
              <p:nvPr/>
            </p:nvSpPr>
            <p:spPr bwMode="auto">
              <a:xfrm>
                <a:off x="3930" y="1108"/>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68" name="Oval 170"/>
              <p:cNvSpPr>
                <a:spLocks noChangeArrowheads="1"/>
              </p:cNvSpPr>
              <p:nvPr/>
            </p:nvSpPr>
            <p:spPr bwMode="auto">
              <a:xfrm>
                <a:off x="4121" y="110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69" name="Oval 171"/>
              <p:cNvSpPr>
                <a:spLocks noChangeArrowheads="1"/>
              </p:cNvSpPr>
              <p:nvPr/>
            </p:nvSpPr>
            <p:spPr bwMode="auto">
              <a:xfrm>
                <a:off x="4313" y="1108"/>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70" name="Oval 172"/>
              <p:cNvSpPr>
                <a:spLocks noChangeArrowheads="1"/>
              </p:cNvSpPr>
              <p:nvPr/>
            </p:nvSpPr>
            <p:spPr bwMode="auto">
              <a:xfrm>
                <a:off x="4216" y="110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71" name="Oval 173"/>
              <p:cNvSpPr>
                <a:spLocks noChangeArrowheads="1"/>
              </p:cNvSpPr>
              <p:nvPr/>
            </p:nvSpPr>
            <p:spPr bwMode="auto">
              <a:xfrm>
                <a:off x="4409" y="110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72" name="Oval 174"/>
              <p:cNvSpPr>
                <a:spLocks noChangeArrowheads="1"/>
              </p:cNvSpPr>
              <p:nvPr/>
            </p:nvSpPr>
            <p:spPr bwMode="auto">
              <a:xfrm>
                <a:off x="4503" y="1105"/>
                <a:ext cx="48"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73" name="Oval 175"/>
              <p:cNvSpPr>
                <a:spLocks noChangeArrowheads="1"/>
              </p:cNvSpPr>
              <p:nvPr/>
            </p:nvSpPr>
            <p:spPr bwMode="auto">
              <a:xfrm>
                <a:off x="4698" y="1110"/>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74" name="Oval 176"/>
              <p:cNvSpPr>
                <a:spLocks noChangeArrowheads="1"/>
              </p:cNvSpPr>
              <p:nvPr/>
            </p:nvSpPr>
            <p:spPr bwMode="auto">
              <a:xfrm>
                <a:off x="3550" y="129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75" name="Oval 177"/>
              <p:cNvSpPr>
                <a:spLocks noChangeArrowheads="1"/>
              </p:cNvSpPr>
              <p:nvPr/>
            </p:nvSpPr>
            <p:spPr bwMode="auto">
              <a:xfrm>
                <a:off x="3742" y="1298"/>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76" name="Oval 178"/>
              <p:cNvSpPr>
                <a:spLocks noChangeArrowheads="1"/>
              </p:cNvSpPr>
              <p:nvPr/>
            </p:nvSpPr>
            <p:spPr bwMode="auto">
              <a:xfrm>
                <a:off x="3837" y="129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77" name="Oval 179"/>
              <p:cNvSpPr>
                <a:spLocks noChangeArrowheads="1"/>
              </p:cNvSpPr>
              <p:nvPr/>
            </p:nvSpPr>
            <p:spPr bwMode="auto">
              <a:xfrm>
                <a:off x="3933" y="129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78" name="Oval 180"/>
              <p:cNvSpPr>
                <a:spLocks noChangeArrowheads="1"/>
              </p:cNvSpPr>
              <p:nvPr/>
            </p:nvSpPr>
            <p:spPr bwMode="auto">
              <a:xfrm>
                <a:off x="4125" y="1298"/>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79" name="Oval 181"/>
              <p:cNvSpPr>
                <a:spLocks noChangeArrowheads="1"/>
              </p:cNvSpPr>
              <p:nvPr/>
            </p:nvSpPr>
            <p:spPr bwMode="auto">
              <a:xfrm>
                <a:off x="4028" y="129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80" name="Oval 182"/>
              <p:cNvSpPr>
                <a:spLocks noChangeArrowheads="1"/>
              </p:cNvSpPr>
              <p:nvPr/>
            </p:nvSpPr>
            <p:spPr bwMode="auto">
              <a:xfrm>
                <a:off x="4315" y="1295"/>
                <a:ext cx="48"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81" name="Oval 183"/>
              <p:cNvSpPr>
                <a:spLocks noChangeArrowheads="1"/>
              </p:cNvSpPr>
              <p:nvPr/>
            </p:nvSpPr>
            <p:spPr bwMode="auto">
              <a:xfrm>
                <a:off x="3164" y="149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82" name="Oval 184"/>
              <p:cNvSpPr>
                <a:spLocks noChangeArrowheads="1"/>
              </p:cNvSpPr>
              <p:nvPr/>
            </p:nvSpPr>
            <p:spPr bwMode="auto">
              <a:xfrm>
                <a:off x="3356" y="1490"/>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83" name="Oval 185"/>
              <p:cNvSpPr>
                <a:spLocks noChangeArrowheads="1"/>
              </p:cNvSpPr>
              <p:nvPr/>
            </p:nvSpPr>
            <p:spPr bwMode="auto">
              <a:xfrm>
                <a:off x="3451" y="149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84" name="Oval 186"/>
              <p:cNvSpPr>
                <a:spLocks noChangeArrowheads="1"/>
              </p:cNvSpPr>
              <p:nvPr/>
            </p:nvSpPr>
            <p:spPr bwMode="auto">
              <a:xfrm>
                <a:off x="3547" y="149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85" name="Oval 187"/>
              <p:cNvSpPr>
                <a:spLocks noChangeArrowheads="1"/>
              </p:cNvSpPr>
              <p:nvPr/>
            </p:nvSpPr>
            <p:spPr bwMode="auto">
              <a:xfrm>
                <a:off x="3739" y="1490"/>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86" name="Oval 188"/>
              <p:cNvSpPr>
                <a:spLocks noChangeArrowheads="1"/>
              </p:cNvSpPr>
              <p:nvPr/>
            </p:nvSpPr>
            <p:spPr bwMode="auto">
              <a:xfrm>
                <a:off x="3642" y="148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87" name="Oval 189"/>
              <p:cNvSpPr>
                <a:spLocks noChangeArrowheads="1"/>
              </p:cNvSpPr>
              <p:nvPr/>
            </p:nvSpPr>
            <p:spPr bwMode="auto">
              <a:xfrm>
                <a:off x="3929" y="1487"/>
                <a:ext cx="48"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88" name="Oval 190"/>
              <p:cNvSpPr>
                <a:spLocks noChangeArrowheads="1"/>
              </p:cNvSpPr>
              <p:nvPr/>
            </p:nvSpPr>
            <p:spPr bwMode="auto">
              <a:xfrm>
                <a:off x="2974" y="168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89" name="Oval 191"/>
              <p:cNvSpPr>
                <a:spLocks noChangeArrowheads="1"/>
              </p:cNvSpPr>
              <p:nvPr/>
            </p:nvSpPr>
            <p:spPr bwMode="auto">
              <a:xfrm>
                <a:off x="3166" y="1682"/>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90" name="Oval 192"/>
              <p:cNvSpPr>
                <a:spLocks noChangeArrowheads="1"/>
              </p:cNvSpPr>
              <p:nvPr/>
            </p:nvSpPr>
            <p:spPr bwMode="auto">
              <a:xfrm>
                <a:off x="3261" y="168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91" name="Oval 193"/>
              <p:cNvSpPr>
                <a:spLocks noChangeArrowheads="1"/>
              </p:cNvSpPr>
              <p:nvPr/>
            </p:nvSpPr>
            <p:spPr bwMode="auto">
              <a:xfrm>
                <a:off x="3357" y="168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92" name="Oval 194"/>
              <p:cNvSpPr>
                <a:spLocks noChangeArrowheads="1"/>
              </p:cNvSpPr>
              <p:nvPr/>
            </p:nvSpPr>
            <p:spPr bwMode="auto">
              <a:xfrm>
                <a:off x="3549" y="1682"/>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93" name="Oval 195"/>
              <p:cNvSpPr>
                <a:spLocks noChangeArrowheads="1"/>
              </p:cNvSpPr>
              <p:nvPr/>
            </p:nvSpPr>
            <p:spPr bwMode="auto">
              <a:xfrm>
                <a:off x="3452" y="168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94" name="Oval 196"/>
              <p:cNvSpPr>
                <a:spLocks noChangeArrowheads="1"/>
              </p:cNvSpPr>
              <p:nvPr/>
            </p:nvSpPr>
            <p:spPr bwMode="auto">
              <a:xfrm>
                <a:off x="3837" y="1680"/>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95" name="Oval 197"/>
              <p:cNvSpPr>
                <a:spLocks noChangeArrowheads="1"/>
              </p:cNvSpPr>
              <p:nvPr/>
            </p:nvSpPr>
            <p:spPr bwMode="auto">
              <a:xfrm>
                <a:off x="2590" y="187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96" name="Oval 198"/>
              <p:cNvSpPr>
                <a:spLocks noChangeArrowheads="1"/>
              </p:cNvSpPr>
              <p:nvPr/>
            </p:nvSpPr>
            <p:spPr bwMode="auto">
              <a:xfrm>
                <a:off x="2782" y="1874"/>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97" name="Oval 199"/>
              <p:cNvSpPr>
                <a:spLocks noChangeArrowheads="1"/>
              </p:cNvSpPr>
              <p:nvPr/>
            </p:nvSpPr>
            <p:spPr bwMode="auto">
              <a:xfrm>
                <a:off x="2877" y="187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98" name="Oval 200"/>
              <p:cNvSpPr>
                <a:spLocks noChangeArrowheads="1"/>
              </p:cNvSpPr>
              <p:nvPr/>
            </p:nvSpPr>
            <p:spPr bwMode="auto">
              <a:xfrm>
                <a:off x="2973" y="187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299" name="Oval 201"/>
              <p:cNvSpPr>
                <a:spLocks noChangeArrowheads="1"/>
              </p:cNvSpPr>
              <p:nvPr/>
            </p:nvSpPr>
            <p:spPr bwMode="auto">
              <a:xfrm>
                <a:off x="3165" y="1874"/>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00" name="Oval 202"/>
              <p:cNvSpPr>
                <a:spLocks noChangeArrowheads="1"/>
              </p:cNvSpPr>
              <p:nvPr/>
            </p:nvSpPr>
            <p:spPr bwMode="auto">
              <a:xfrm>
                <a:off x="3068" y="187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01" name="Oval 203"/>
              <p:cNvSpPr>
                <a:spLocks noChangeArrowheads="1"/>
              </p:cNvSpPr>
              <p:nvPr/>
            </p:nvSpPr>
            <p:spPr bwMode="auto">
              <a:xfrm>
                <a:off x="3261" y="187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02" name="Oval 204"/>
              <p:cNvSpPr>
                <a:spLocks noChangeArrowheads="1"/>
              </p:cNvSpPr>
              <p:nvPr/>
            </p:nvSpPr>
            <p:spPr bwMode="auto">
              <a:xfrm>
                <a:off x="3355" y="1871"/>
                <a:ext cx="48"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03" name="Oval 205"/>
              <p:cNvSpPr>
                <a:spLocks noChangeArrowheads="1"/>
              </p:cNvSpPr>
              <p:nvPr/>
            </p:nvSpPr>
            <p:spPr bwMode="auto">
              <a:xfrm>
                <a:off x="3550" y="1876"/>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04" name="Oval 206"/>
              <p:cNvSpPr>
                <a:spLocks noChangeArrowheads="1"/>
              </p:cNvSpPr>
              <p:nvPr/>
            </p:nvSpPr>
            <p:spPr bwMode="auto">
              <a:xfrm>
                <a:off x="2400" y="206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05" name="Oval 207"/>
              <p:cNvSpPr>
                <a:spLocks noChangeArrowheads="1"/>
              </p:cNvSpPr>
              <p:nvPr/>
            </p:nvSpPr>
            <p:spPr bwMode="auto">
              <a:xfrm>
                <a:off x="2592" y="2064"/>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06" name="Oval 208"/>
              <p:cNvSpPr>
                <a:spLocks noChangeArrowheads="1"/>
              </p:cNvSpPr>
              <p:nvPr/>
            </p:nvSpPr>
            <p:spPr bwMode="auto">
              <a:xfrm>
                <a:off x="2687" y="206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07" name="Oval 209"/>
              <p:cNvSpPr>
                <a:spLocks noChangeArrowheads="1"/>
              </p:cNvSpPr>
              <p:nvPr/>
            </p:nvSpPr>
            <p:spPr bwMode="auto">
              <a:xfrm>
                <a:off x="2783" y="206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08" name="Oval 210"/>
              <p:cNvSpPr>
                <a:spLocks noChangeArrowheads="1"/>
              </p:cNvSpPr>
              <p:nvPr/>
            </p:nvSpPr>
            <p:spPr bwMode="auto">
              <a:xfrm>
                <a:off x="2975" y="2064"/>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09" name="Oval 211"/>
              <p:cNvSpPr>
                <a:spLocks noChangeArrowheads="1"/>
              </p:cNvSpPr>
              <p:nvPr/>
            </p:nvSpPr>
            <p:spPr bwMode="auto">
              <a:xfrm>
                <a:off x="2878" y="206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10" name="Oval 212"/>
              <p:cNvSpPr>
                <a:spLocks noChangeArrowheads="1"/>
              </p:cNvSpPr>
              <p:nvPr/>
            </p:nvSpPr>
            <p:spPr bwMode="auto">
              <a:xfrm>
                <a:off x="3071" y="206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11" name="Oval 213"/>
              <p:cNvSpPr>
                <a:spLocks noChangeArrowheads="1"/>
              </p:cNvSpPr>
              <p:nvPr/>
            </p:nvSpPr>
            <p:spPr bwMode="auto">
              <a:xfrm>
                <a:off x="3165" y="2061"/>
                <a:ext cx="48"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12" name="Oval 214"/>
              <p:cNvSpPr>
                <a:spLocks noChangeArrowheads="1"/>
              </p:cNvSpPr>
              <p:nvPr/>
            </p:nvSpPr>
            <p:spPr bwMode="auto">
              <a:xfrm>
                <a:off x="3360" y="2066"/>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13" name="Oval 215"/>
              <p:cNvSpPr>
                <a:spLocks noChangeArrowheads="1"/>
              </p:cNvSpPr>
              <p:nvPr/>
            </p:nvSpPr>
            <p:spPr bwMode="auto">
              <a:xfrm>
                <a:off x="2208" y="225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14" name="Oval 216"/>
              <p:cNvSpPr>
                <a:spLocks noChangeArrowheads="1"/>
              </p:cNvSpPr>
              <p:nvPr/>
            </p:nvSpPr>
            <p:spPr bwMode="auto">
              <a:xfrm>
                <a:off x="2400" y="2256"/>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15" name="Oval 217"/>
              <p:cNvSpPr>
                <a:spLocks noChangeArrowheads="1"/>
              </p:cNvSpPr>
              <p:nvPr/>
            </p:nvSpPr>
            <p:spPr bwMode="auto">
              <a:xfrm>
                <a:off x="2495" y="225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16" name="Oval 218"/>
              <p:cNvSpPr>
                <a:spLocks noChangeArrowheads="1"/>
              </p:cNvSpPr>
              <p:nvPr/>
            </p:nvSpPr>
            <p:spPr bwMode="auto">
              <a:xfrm>
                <a:off x="2591" y="225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17" name="Oval 219"/>
              <p:cNvSpPr>
                <a:spLocks noChangeArrowheads="1"/>
              </p:cNvSpPr>
              <p:nvPr/>
            </p:nvSpPr>
            <p:spPr bwMode="auto">
              <a:xfrm>
                <a:off x="2783" y="2256"/>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18" name="Oval 220"/>
              <p:cNvSpPr>
                <a:spLocks noChangeArrowheads="1"/>
              </p:cNvSpPr>
              <p:nvPr/>
            </p:nvSpPr>
            <p:spPr bwMode="auto">
              <a:xfrm>
                <a:off x="2686" y="225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19" name="Oval 221"/>
              <p:cNvSpPr>
                <a:spLocks noChangeArrowheads="1"/>
              </p:cNvSpPr>
              <p:nvPr/>
            </p:nvSpPr>
            <p:spPr bwMode="auto">
              <a:xfrm>
                <a:off x="2973" y="2253"/>
                <a:ext cx="48"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20" name="Oval 222"/>
              <p:cNvSpPr>
                <a:spLocks noChangeArrowheads="1"/>
              </p:cNvSpPr>
              <p:nvPr/>
            </p:nvSpPr>
            <p:spPr bwMode="auto">
              <a:xfrm>
                <a:off x="3168" y="2258"/>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21" name="Oval 223"/>
              <p:cNvSpPr>
                <a:spLocks noChangeArrowheads="1"/>
              </p:cNvSpPr>
              <p:nvPr/>
            </p:nvSpPr>
            <p:spPr bwMode="auto">
              <a:xfrm>
                <a:off x="2014" y="244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22" name="Oval 224"/>
              <p:cNvSpPr>
                <a:spLocks noChangeArrowheads="1"/>
              </p:cNvSpPr>
              <p:nvPr/>
            </p:nvSpPr>
            <p:spPr bwMode="auto">
              <a:xfrm>
                <a:off x="2110" y="244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23" name="Oval 225"/>
              <p:cNvSpPr>
                <a:spLocks noChangeArrowheads="1"/>
              </p:cNvSpPr>
              <p:nvPr/>
            </p:nvSpPr>
            <p:spPr bwMode="auto">
              <a:xfrm>
                <a:off x="2206" y="2446"/>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24" name="Oval 226"/>
              <p:cNvSpPr>
                <a:spLocks noChangeArrowheads="1"/>
              </p:cNvSpPr>
              <p:nvPr/>
            </p:nvSpPr>
            <p:spPr bwMode="auto">
              <a:xfrm>
                <a:off x="2301" y="244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25" name="Oval 227"/>
              <p:cNvSpPr>
                <a:spLocks noChangeArrowheads="1"/>
              </p:cNvSpPr>
              <p:nvPr/>
            </p:nvSpPr>
            <p:spPr bwMode="auto">
              <a:xfrm>
                <a:off x="2397" y="244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26" name="Oval 228"/>
              <p:cNvSpPr>
                <a:spLocks noChangeArrowheads="1"/>
              </p:cNvSpPr>
              <p:nvPr/>
            </p:nvSpPr>
            <p:spPr bwMode="auto">
              <a:xfrm>
                <a:off x="2589" y="2446"/>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27" name="Oval 229"/>
              <p:cNvSpPr>
                <a:spLocks noChangeArrowheads="1"/>
              </p:cNvSpPr>
              <p:nvPr/>
            </p:nvSpPr>
            <p:spPr bwMode="auto">
              <a:xfrm>
                <a:off x="2779" y="2443"/>
                <a:ext cx="48"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28" name="Oval 230"/>
              <p:cNvSpPr>
                <a:spLocks noChangeArrowheads="1"/>
              </p:cNvSpPr>
              <p:nvPr/>
            </p:nvSpPr>
            <p:spPr bwMode="auto">
              <a:xfrm>
                <a:off x="2016" y="254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29" name="Oval 231"/>
              <p:cNvSpPr>
                <a:spLocks noChangeArrowheads="1"/>
              </p:cNvSpPr>
              <p:nvPr/>
            </p:nvSpPr>
            <p:spPr bwMode="auto">
              <a:xfrm>
                <a:off x="2112" y="254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30" name="Oval 232"/>
              <p:cNvSpPr>
                <a:spLocks noChangeArrowheads="1"/>
              </p:cNvSpPr>
              <p:nvPr/>
            </p:nvSpPr>
            <p:spPr bwMode="auto">
              <a:xfrm>
                <a:off x="2208" y="2542"/>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31" name="Oval 233"/>
              <p:cNvSpPr>
                <a:spLocks noChangeArrowheads="1"/>
              </p:cNvSpPr>
              <p:nvPr/>
            </p:nvSpPr>
            <p:spPr bwMode="auto">
              <a:xfrm>
                <a:off x="2399" y="254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32" name="Oval 234"/>
              <p:cNvSpPr>
                <a:spLocks noChangeArrowheads="1"/>
              </p:cNvSpPr>
              <p:nvPr/>
            </p:nvSpPr>
            <p:spPr bwMode="auto">
              <a:xfrm>
                <a:off x="1634" y="263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33" name="Oval 235"/>
              <p:cNvSpPr>
                <a:spLocks noChangeArrowheads="1"/>
              </p:cNvSpPr>
              <p:nvPr/>
            </p:nvSpPr>
            <p:spPr bwMode="auto">
              <a:xfrm>
                <a:off x="1826" y="2638"/>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34" name="Oval 236"/>
              <p:cNvSpPr>
                <a:spLocks noChangeArrowheads="1"/>
              </p:cNvSpPr>
              <p:nvPr/>
            </p:nvSpPr>
            <p:spPr bwMode="auto">
              <a:xfrm>
                <a:off x="1921" y="263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35" name="Oval 237"/>
              <p:cNvSpPr>
                <a:spLocks noChangeArrowheads="1"/>
              </p:cNvSpPr>
              <p:nvPr/>
            </p:nvSpPr>
            <p:spPr bwMode="auto">
              <a:xfrm>
                <a:off x="2017" y="263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36" name="Oval 238"/>
              <p:cNvSpPr>
                <a:spLocks noChangeArrowheads="1"/>
              </p:cNvSpPr>
              <p:nvPr/>
            </p:nvSpPr>
            <p:spPr bwMode="auto">
              <a:xfrm>
                <a:off x="2209" y="2638"/>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37" name="Oval 239"/>
              <p:cNvSpPr>
                <a:spLocks noChangeArrowheads="1"/>
              </p:cNvSpPr>
              <p:nvPr/>
            </p:nvSpPr>
            <p:spPr bwMode="auto">
              <a:xfrm>
                <a:off x="2112" y="263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38" name="Oval 240"/>
              <p:cNvSpPr>
                <a:spLocks noChangeArrowheads="1"/>
              </p:cNvSpPr>
              <p:nvPr/>
            </p:nvSpPr>
            <p:spPr bwMode="auto">
              <a:xfrm>
                <a:off x="1632" y="273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39" name="Oval 241"/>
              <p:cNvSpPr>
                <a:spLocks noChangeArrowheads="1"/>
              </p:cNvSpPr>
              <p:nvPr/>
            </p:nvSpPr>
            <p:spPr bwMode="auto">
              <a:xfrm>
                <a:off x="1728" y="273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40" name="Oval 242"/>
              <p:cNvSpPr>
                <a:spLocks noChangeArrowheads="1"/>
              </p:cNvSpPr>
              <p:nvPr/>
            </p:nvSpPr>
            <p:spPr bwMode="auto">
              <a:xfrm>
                <a:off x="1824" y="2734"/>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41" name="Oval 243"/>
              <p:cNvSpPr>
                <a:spLocks noChangeArrowheads="1"/>
              </p:cNvSpPr>
              <p:nvPr/>
            </p:nvSpPr>
            <p:spPr bwMode="auto">
              <a:xfrm>
                <a:off x="2015" y="273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42" name="Oval 244"/>
              <p:cNvSpPr>
                <a:spLocks noChangeArrowheads="1"/>
              </p:cNvSpPr>
              <p:nvPr/>
            </p:nvSpPr>
            <p:spPr bwMode="auto">
              <a:xfrm>
                <a:off x="1442" y="282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43" name="Oval 245"/>
              <p:cNvSpPr>
                <a:spLocks noChangeArrowheads="1"/>
              </p:cNvSpPr>
              <p:nvPr/>
            </p:nvSpPr>
            <p:spPr bwMode="auto">
              <a:xfrm>
                <a:off x="1634" y="2828"/>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44" name="Oval 246"/>
              <p:cNvSpPr>
                <a:spLocks noChangeArrowheads="1"/>
              </p:cNvSpPr>
              <p:nvPr/>
            </p:nvSpPr>
            <p:spPr bwMode="auto">
              <a:xfrm>
                <a:off x="1729" y="282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45" name="Oval 247"/>
              <p:cNvSpPr>
                <a:spLocks noChangeArrowheads="1"/>
              </p:cNvSpPr>
              <p:nvPr/>
            </p:nvSpPr>
            <p:spPr bwMode="auto">
              <a:xfrm>
                <a:off x="1825" y="282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46" name="Oval 248"/>
              <p:cNvSpPr>
                <a:spLocks noChangeArrowheads="1"/>
              </p:cNvSpPr>
              <p:nvPr/>
            </p:nvSpPr>
            <p:spPr bwMode="auto">
              <a:xfrm>
                <a:off x="2017" y="2828"/>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47" name="Oval 249"/>
              <p:cNvSpPr>
                <a:spLocks noChangeArrowheads="1"/>
              </p:cNvSpPr>
              <p:nvPr/>
            </p:nvSpPr>
            <p:spPr bwMode="auto">
              <a:xfrm>
                <a:off x="1920" y="282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48" name="Oval 250"/>
              <p:cNvSpPr>
                <a:spLocks noChangeArrowheads="1"/>
              </p:cNvSpPr>
              <p:nvPr/>
            </p:nvSpPr>
            <p:spPr bwMode="auto">
              <a:xfrm>
                <a:off x="1442" y="292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49" name="Oval 251"/>
              <p:cNvSpPr>
                <a:spLocks noChangeArrowheads="1"/>
              </p:cNvSpPr>
              <p:nvPr/>
            </p:nvSpPr>
            <p:spPr bwMode="auto">
              <a:xfrm>
                <a:off x="1634" y="2926"/>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50" name="Oval 252"/>
              <p:cNvSpPr>
                <a:spLocks noChangeArrowheads="1"/>
              </p:cNvSpPr>
              <p:nvPr/>
            </p:nvSpPr>
            <p:spPr bwMode="auto">
              <a:xfrm>
                <a:off x="1825" y="292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51" name="Oval 253"/>
              <p:cNvSpPr>
                <a:spLocks noChangeArrowheads="1"/>
              </p:cNvSpPr>
              <p:nvPr/>
            </p:nvSpPr>
            <p:spPr bwMode="auto">
              <a:xfrm>
                <a:off x="1250" y="302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52" name="Oval 254"/>
              <p:cNvSpPr>
                <a:spLocks noChangeArrowheads="1"/>
              </p:cNvSpPr>
              <p:nvPr/>
            </p:nvSpPr>
            <p:spPr bwMode="auto">
              <a:xfrm>
                <a:off x="1346" y="302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53" name="Oval 255"/>
              <p:cNvSpPr>
                <a:spLocks noChangeArrowheads="1"/>
              </p:cNvSpPr>
              <p:nvPr/>
            </p:nvSpPr>
            <p:spPr bwMode="auto">
              <a:xfrm>
                <a:off x="1442" y="3022"/>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54" name="Oval 256"/>
              <p:cNvSpPr>
                <a:spLocks noChangeArrowheads="1"/>
              </p:cNvSpPr>
              <p:nvPr/>
            </p:nvSpPr>
            <p:spPr bwMode="auto">
              <a:xfrm>
                <a:off x="1537" y="302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55" name="Oval 257"/>
              <p:cNvSpPr>
                <a:spLocks noChangeArrowheads="1"/>
              </p:cNvSpPr>
              <p:nvPr/>
            </p:nvSpPr>
            <p:spPr bwMode="auto">
              <a:xfrm>
                <a:off x="1633" y="302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56" name="Oval 258"/>
              <p:cNvSpPr>
                <a:spLocks noChangeArrowheads="1"/>
              </p:cNvSpPr>
              <p:nvPr/>
            </p:nvSpPr>
            <p:spPr bwMode="auto">
              <a:xfrm>
                <a:off x="1825" y="3022"/>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57" name="Oval 259"/>
              <p:cNvSpPr>
                <a:spLocks noChangeArrowheads="1"/>
              </p:cNvSpPr>
              <p:nvPr/>
            </p:nvSpPr>
            <p:spPr bwMode="auto">
              <a:xfrm>
                <a:off x="1728" y="302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58" name="Oval 260"/>
              <p:cNvSpPr>
                <a:spLocks noChangeArrowheads="1"/>
              </p:cNvSpPr>
              <p:nvPr/>
            </p:nvSpPr>
            <p:spPr bwMode="auto">
              <a:xfrm>
                <a:off x="1250" y="311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59" name="Oval 261"/>
              <p:cNvSpPr>
                <a:spLocks noChangeArrowheads="1"/>
              </p:cNvSpPr>
              <p:nvPr/>
            </p:nvSpPr>
            <p:spPr bwMode="auto">
              <a:xfrm>
                <a:off x="1442" y="3118"/>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60" name="Oval 262"/>
              <p:cNvSpPr>
                <a:spLocks noChangeArrowheads="1"/>
              </p:cNvSpPr>
              <p:nvPr/>
            </p:nvSpPr>
            <p:spPr bwMode="auto">
              <a:xfrm>
                <a:off x="1633" y="311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61" name="Oval 263"/>
              <p:cNvSpPr>
                <a:spLocks noChangeArrowheads="1"/>
              </p:cNvSpPr>
              <p:nvPr/>
            </p:nvSpPr>
            <p:spPr bwMode="auto">
              <a:xfrm>
                <a:off x="1060" y="321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62" name="Oval 264"/>
              <p:cNvSpPr>
                <a:spLocks noChangeArrowheads="1"/>
              </p:cNvSpPr>
              <p:nvPr/>
            </p:nvSpPr>
            <p:spPr bwMode="auto">
              <a:xfrm>
                <a:off x="1156" y="321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63" name="Oval 265"/>
              <p:cNvSpPr>
                <a:spLocks noChangeArrowheads="1"/>
              </p:cNvSpPr>
              <p:nvPr/>
            </p:nvSpPr>
            <p:spPr bwMode="auto">
              <a:xfrm>
                <a:off x="1252" y="3214"/>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64" name="Oval 266"/>
              <p:cNvSpPr>
                <a:spLocks noChangeArrowheads="1"/>
              </p:cNvSpPr>
              <p:nvPr/>
            </p:nvSpPr>
            <p:spPr bwMode="auto">
              <a:xfrm>
                <a:off x="1347" y="321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65" name="Oval 267"/>
              <p:cNvSpPr>
                <a:spLocks noChangeArrowheads="1"/>
              </p:cNvSpPr>
              <p:nvPr/>
            </p:nvSpPr>
            <p:spPr bwMode="auto">
              <a:xfrm>
                <a:off x="1443" y="321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66" name="Oval 268"/>
              <p:cNvSpPr>
                <a:spLocks noChangeArrowheads="1"/>
              </p:cNvSpPr>
              <p:nvPr/>
            </p:nvSpPr>
            <p:spPr bwMode="auto">
              <a:xfrm>
                <a:off x="1635" y="3214"/>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67" name="Oval 269"/>
              <p:cNvSpPr>
                <a:spLocks noChangeArrowheads="1"/>
              </p:cNvSpPr>
              <p:nvPr/>
            </p:nvSpPr>
            <p:spPr bwMode="auto">
              <a:xfrm>
                <a:off x="1538" y="321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68" name="Oval 270"/>
              <p:cNvSpPr>
                <a:spLocks noChangeArrowheads="1"/>
              </p:cNvSpPr>
              <p:nvPr/>
            </p:nvSpPr>
            <p:spPr bwMode="auto">
              <a:xfrm>
                <a:off x="2208" y="235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69" name="Oval 271"/>
              <p:cNvSpPr>
                <a:spLocks noChangeArrowheads="1"/>
              </p:cNvSpPr>
              <p:nvPr/>
            </p:nvSpPr>
            <p:spPr bwMode="auto">
              <a:xfrm>
                <a:off x="2304" y="2352"/>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70" name="Oval 272"/>
              <p:cNvSpPr>
                <a:spLocks noChangeArrowheads="1"/>
              </p:cNvSpPr>
              <p:nvPr/>
            </p:nvSpPr>
            <p:spPr bwMode="auto">
              <a:xfrm>
                <a:off x="2399" y="235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71" name="Oval 273"/>
              <p:cNvSpPr>
                <a:spLocks noChangeArrowheads="1"/>
              </p:cNvSpPr>
              <p:nvPr/>
            </p:nvSpPr>
            <p:spPr bwMode="auto">
              <a:xfrm>
                <a:off x="2495" y="2353"/>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72" name="Oval 274"/>
              <p:cNvSpPr>
                <a:spLocks noChangeArrowheads="1"/>
              </p:cNvSpPr>
              <p:nvPr/>
            </p:nvSpPr>
            <p:spPr bwMode="auto">
              <a:xfrm>
                <a:off x="2590" y="235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73" name="Oval 275"/>
              <p:cNvSpPr>
                <a:spLocks noChangeArrowheads="1"/>
              </p:cNvSpPr>
              <p:nvPr/>
            </p:nvSpPr>
            <p:spPr bwMode="auto">
              <a:xfrm>
                <a:off x="2687" y="2160"/>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74" name="Oval 276"/>
              <p:cNvSpPr>
                <a:spLocks noChangeArrowheads="1"/>
              </p:cNvSpPr>
              <p:nvPr/>
            </p:nvSpPr>
            <p:spPr bwMode="auto">
              <a:xfrm>
                <a:off x="2590" y="215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75" name="Oval 277"/>
              <p:cNvSpPr>
                <a:spLocks noChangeArrowheads="1"/>
              </p:cNvSpPr>
              <p:nvPr/>
            </p:nvSpPr>
            <p:spPr bwMode="auto">
              <a:xfrm>
                <a:off x="2783" y="215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76" name="Oval 278"/>
              <p:cNvSpPr>
                <a:spLocks noChangeArrowheads="1"/>
              </p:cNvSpPr>
              <p:nvPr/>
            </p:nvSpPr>
            <p:spPr bwMode="auto">
              <a:xfrm>
                <a:off x="2782" y="1970"/>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77" name="Oval 280"/>
              <p:cNvSpPr>
                <a:spLocks noChangeArrowheads="1"/>
              </p:cNvSpPr>
              <p:nvPr/>
            </p:nvSpPr>
            <p:spPr bwMode="auto">
              <a:xfrm>
                <a:off x="2973" y="197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78" name="Oval 281"/>
              <p:cNvSpPr>
                <a:spLocks noChangeArrowheads="1"/>
              </p:cNvSpPr>
              <p:nvPr/>
            </p:nvSpPr>
            <p:spPr bwMode="auto">
              <a:xfrm>
                <a:off x="3165" y="1970"/>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79" name="Oval 283"/>
              <p:cNvSpPr>
                <a:spLocks noChangeArrowheads="1"/>
              </p:cNvSpPr>
              <p:nvPr/>
            </p:nvSpPr>
            <p:spPr bwMode="auto">
              <a:xfrm>
                <a:off x="2975" y="178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80" name="Oval 284"/>
              <p:cNvSpPr>
                <a:spLocks noChangeArrowheads="1"/>
              </p:cNvSpPr>
              <p:nvPr/>
            </p:nvSpPr>
            <p:spPr bwMode="auto">
              <a:xfrm>
                <a:off x="3263" y="1780"/>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81" name="Oval 285"/>
              <p:cNvSpPr>
                <a:spLocks noChangeArrowheads="1"/>
              </p:cNvSpPr>
              <p:nvPr/>
            </p:nvSpPr>
            <p:spPr bwMode="auto">
              <a:xfrm>
                <a:off x="3166" y="177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82" name="Oval 286"/>
              <p:cNvSpPr>
                <a:spLocks noChangeArrowheads="1"/>
              </p:cNvSpPr>
              <p:nvPr/>
            </p:nvSpPr>
            <p:spPr bwMode="auto">
              <a:xfrm>
                <a:off x="3359" y="177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83" name="Oval 287"/>
              <p:cNvSpPr>
                <a:spLocks noChangeArrowheads="1"/>
              </p:cNvSpPr>
              <p:nvPr/>
            </p:nvSpPr>
            <p:spPr bwMode="auto">
              <a:xfrm>
                <a:off x="3549" y="139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84" name="Oval 288"/>
              <p:cNvSpPr>
                <a:spLocks noChangeArrowheads="1"/>
              </p:cNvSpPr>
              <p:nvPr/>
            </p:nvSpPr>
            <p:spPr bwMode="auto">
              <a:xfrm>
                <a:off x="3740" y="139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85" name="Oval 289"/>
              <p:cNvSpPr>
                <a:spLocks noChangeArrowheads="1"/>
              </p:cNvSpPr>
              <p:nvPr/>
            </p:nvSpPr>
            <p:spPr bwMode="auto">
              <a:xfrm>
                <a:off x="3933" y="139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86" name="Oval 290"/>
              <p:cNvSpPr>
                <a:spLocks noChangeArrowheads="1"/>
              </p:cNvSpPr>
              <p:nvPr/>
            </p:nvSpPr>
            <p:spPr bwMode="auto">
              <a:xfrm>
                <a:off x="3931" y="120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87" name="Oval 291"/>
              <p:cNvSpPr>
                <a:spLocks noChangeArrowheads="1"/>
              </p:cNvSpPr>
              <p:nvPr/>
            </p:nvSpPr>
            <p:spPr bwMode="auto">
              <a:xfrm>
                <a:off x="4122" y="120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88" name="Oval 292"/>
              <p:cNvSpPr>
                <a:spLocks noChangeArrowheads="1"/>
              </p:cNvSpPr>
              <p:nvPr/>
            </p:nvSpPr>
            <p:spPr bwMode="auto">
              <a:xfrm>
                <a:off x="4315" y="1205"/>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89" name="Oval 293"/>
              <p:cNvSpPr>
                <a:spLocks noChangeArrowheads="1"/>
              </p:cNvSpPr>
              <p:nvPr/>
            </p:nvSpPr>
            <p:spPr bwMode="auto">
              <a:xfrm>
                <a:off x="4314" y="101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90" name="Oval 294"/>
              <p:cNvSpPr>
                <a:spLocks noChangeArrowheads="1"/>
              </p:cNvSpPr>
              <p:nvPr/>
            </p:nvSpPr>
            <p:spPr bwMode="auto">
              <a:xfrm>
                <a:off x="4507" y="101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91" name="Oval 295"/>
              <p:cNvSpPr>
                <a:spLocks noChangeArrowheads="1"/>
              </p:cNvSpPr>
              <p:nvPr/>
            </p:nvSpPr>
            <p:spPr bwMode="auto">
              <a:xfrm>
                <a:off x="4503" y="82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92" name="Oval 296"/>
              <p:cNvSpPr>
                <a:spLocks noChangeArrowheads="1"/>
              </p:cNvSpPr>
              <p:nvPr/>
            </p:nvSpPr>
            <p:spPr bwMode="auto">
              <a:xfrm>
                <a:off x="4694" y="81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93" name="Oval 297"/>
              <p:cNvSpPr>
                <a:spLocks noChangeArrowheads="1"/>
              </p:cNvSpPr>
              <p:nvPr/>
            </p:nvSpPr>
            <p:spPr bwMode="auto">
              <a:xfrm>
                <a:off x="4887" y="81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94" name="Oval 298"/>
              <p:cNvSpPr>
                <a:spLocks noChangeArrowheads="1"/>
              </p:cNvSpPr>
              <p:nvPr/>
            </p:nvSpPr>
            <p:spPr bwMode="auto">
              <a:xfrm>
                <a:off x="4886" y="62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95" name="Oval 299"/>
              <p:cNvSpPr>
                <a:spLocks noChangeArrowheads="1"/>
              </p:cNvSpPr>
              <p:nvPr/>
            </p:nvSpPr>
            <p:spPr bwMode="auto">
              <a:xfrm>
                <a:off x="5079" y="62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96" name="Oval 300"/>
              <p:cNvSpPr>
                <a:spLocks noChangeArrowheads="1"/>
              </p:cNvSpPr>
              <p:nvPr/>
            </p:nvSpPr>
            <p:spPr bwMode="auto">
              <a:xfrm>
                <a:off x="2399" y="263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97" name="Oval 301"/>
              <p:cNvSpPr>
                <a:spLocks noChangeArrowheads="1"/>
              </p:cNvSpPr>
              <p:nvPr/>
            </p:nvSpPr>
            <p:spPr bwMode="auto">
              <a:xfrm>
                <a:off x="3549" y="158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98" name="Oval 302"/>
              <p:cNvSpPr>
                <a:spLocks noChangeArrowheads="1"/>
              </p:cNvSpPr>
              <p:nvPr/>
            </p:nvSpPr>
            <p:spPr bwMode="auto">
              <a:xfrm>
                <a:off x="3355" y="1587"/>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399" name="Oval 282"/>
              <p:cNvSpPr>
                <a:spLocks noChangeArrowheads="1"/>
              </p:cNvSpPr>
              <p:nvPr/>
            </p:nvSpPr>
            <p:spPr bwMode="auto">
              <a:xfrm>
                <a:off x="3068" y="1969"/>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5400" name="Oval 279"/>
              <p:cNvSpPr>
                <a:spLocks noChangeArrowheads="1"/>
              </p:cNvSpPr>
              <p:nvPr/>
            </p:nvSpPr>
            <p:spPr bwMode="auto">
              <a:xfrm>
                <a:off x="2877" y="1971"/>
                <a:ext cx="47" cy="46"/>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grpSp>
        <p:sp>
          <p:nvSpPr>
            <p:cNvPr id="144" name="Ellipse 143">
              <a:extLst>
                <a:ext uri="{FF2B5EF4-FFF2-40B4-BE49-F238E27FC236}">
                  <a16:creationId xmlns:a16="http://schemas.microsoft.com/office/drawing/2014/main" id="{26CFCFE9-0B6B-422C-83B1-5748FCAFF878}"/>
                </a:ext>
              </a:extLst>
            </p:cNvPr>
            <p:cNvSpPr/>
            <p:nvPr/>
          </p:nvSpPr>
          <p:spPr bwMode="auto">
            <a:xfrm>
              <a:off x="3244619" y="2049443"/>
              <a:ext cx="34716" cy="38205"/>
            </a:xfrm>
            <a:prstGeom prst="ellipse">
              <a:avLst/>
            </a:prstGeom>
            <a:solidFill>
              <a:srgbClr val="0000FF"/>
            </a:solidFill>
            <a:ln w="31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de-DE" sz="1600" dirty="0">
                  <a:solidFill>
                    <a:srgbClr val="FFFFFF"/>
                  </a:solidFill>
                </a:rPr>
                <a:t>             </a:t>
              </a:r>
            </a:p>
          </p:txBody>
        </p:sp>
      </p:grpSp>
      <p:sp>
        <p:nvSpPr>
          <p:cNvPr id="609" name="Text Box 8">
            <a:extLst>
              <a:ext uri="{FF2B5EF4-FFF2-40B4-BE49-F238E27FC236}">
                <a16:creationId xmlns:a16="http://schemas.microsoft.com/office/drawing/2014/main" id="{F409FF90-D424-4A79-B125-EEF3E27E26BB}"/>
              </a:ext>
            </a:extLst>
          </p:cNvPr>
          <p:cNvSpPr txBox="1">
            <a:spLocks noChangeArrowheads="1"/>
          </p:cNvSpPr>
          <p:nvPr/>
        </p:nvSpPr>
        <p:spPr bwMode="auto">
          <a:xfrm>
            <a:off x="7666938" y="2089466"/>
            <a:ext cx="11464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2000" b="1" dirty="0">
                <a:solidFill>
                  <a:srgbClr val="FF0000"/>
                </a:solidFill>
                <a:cs typeface="Arial" charset="0"/>
              </a:rPr>
              <a:t>Z=126 ?</a:t>
            </a:r>
          </a:p>
        </p:txBody>
      </p:sp>
      <p:sp>
        <p:nvSpPr>
          <p:cNvPr id="610" name="Text Box 8">
            <a:extLst>
              <a:ext uri="{FF2B5EF4-FFF2-40B4-BE49-F238E27FC236}">
                <a16:creationId xmlns:a16="http://schemas.microsoft.com/office/drawing/2014/main" id="{D47F3FC8-7513-4062-AE0B-1FAA173FA49A}"/>
              </a:ext>
            </a:extLst>
          </p:cNvPr>
          <p:cNvSpPr txBox="1">
            <a:spLocks noChangeArrowheads="1"/>
          </p:cNvSpPr>
          <p:nvPr/>
        </p:nvSpPr>
        <p:spPr bwMode="auto">
          <a:xfrm>
            <a:off x="7639050" y="2827337"/>
            <a:ext cx="11464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2000" b="1" dirty="0">
                <a:solidFill>
                  <a:srgbClr val="FF0000"/>
                </a:solidFill>
                <a:cs typeface="Arial" charset="0"/>
              </a:rPr>
              <a:t>Z=120 ?</a:t>
            </a:r>
          </a:p>
        </p:txBody>
      </p:sp>
      <p:sp>
        <p:nvSpPr>
          <p:cNvPr id="611" name="Text Box 8">
            <a:extLst>
              <a:ext uri="{FF2B5EF4-FFF2-40B4-BE49-F238E27FC236}">
                <a16:creationId xmlns:a16="http://schemas.microsoft.com/office/drawing/2014/main" id="{858DE3D5-E48C-4BCD-A370-9A68CA554979}"/>
              </a:ext>
            </a:extLst>
          </p:cNvPr>
          <p:cNvSpPr txBox="1">
            <a:spLocks noChangeArrowheads="1"/>
          </p:cNvSpPr>
          <p:nvPr/>
        </p:nvSpPr>
        <p:spPr bwMode="auto">
          <a:xfrm>
            <a:off x="7639050" y="3513137"/>
            <a:ext cx="113229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2000" b="1" dirty="0">
                <a:solidFill>
                  <a:srgbClr val="FF0000"/>
                </a:solidFill>
                <a:cs typeface="Arial" charset="0"/>
              </a:rPr>
              <a:t>Z=114 ?</a:t>
            </a:r>
          </a:p>
        </p:txBody>
      </p:sp>
      <p:sp>
        <p:nvSpPr>
          <p:cNvPr id="612" name="Text Box 8">
            <a:extLst>
              <a:ext uri="{FF2B5EF4-FFF2-40B4-BE49-F238E27FC236}">
                <a16:creationId xmlns:a16="http://schemas.microsoft.com/office/drawing/2014/main" id="{8152940C-E4A6-459E-897E-A3B136A8632D}"/>
              </a:ext>
            </a:extLst>
          </p:cNvPr>
          <p:cNvSpPr txBox="1">
            <a:spLocks noChangeArrowheads="1"/>
          </p:cNvSpPr>
          <p:nvPr/>
        </p:nvSpPr>
        <p:spPr bwMode="auto">
          <a:xfrm>
            <a:off x="4903338" y="1123890"/>
            <a:ext cx="117532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2000" b="1" dirty="0">
                <a:solidFill>
                  <a:srgbClr val="FF0000"/>
                </a:solidFill>
                <a:cs typeface="Arial" charset="0"/>
              </a:rPr>
              <a:t>N=184 ?</a:t>
            </a:r>
          </a:p>
        </p:txBody>
      </p:sp>
      <p:grpSp>
        <p:nvGrpSpPr>
          <p:cNvPr id="6" name="Gruppieren 5">
            <a:extLst>
              <a:ext uri="{FF2B5EF4-FFF2-40B4-BE49-F238E27FC236}">
                <a16:creationId xmlns:a16="http://schemas.microsoft.com/office/drawing/2014/main" id="{E03FAE76-D786-4C8E-BF04-1CFD926512FE}"/>
              </a:ext>
            </a:extLst>
          </p:cNvPr>
          <p:cNvGrpSpPr/>
          <p:nvPr/>
        </p:nvGrpSpPr>
        <p:grpSpPr>
          <a:xfrm>
            <a:off x="644250" y="5989861"/>
            <a:ext cx="3389069" cy="646331"/>
            <a:chOff x="748421" y="6710897"/>
            <a:chExt cx="3389069" cy="646331"/>
          </a:xfrm>
        </p:grpSpPr>
        <p:sp>
          <p:nvSpPr>
            <p:cNvPr id="613" name="Text Box 8">
              <a:extLst>
                <a:ext uri="{FF2B5EF4-FFF2-40B4-BE49-F238E27FC236}">
                  <a16:creationId xmlns:a16="http://schemas.microsoft.com/office/drawing/2014/main" id="{D5FF8D6B-001E-40A5-8317-598C9BC6A176}"/>
                </a:ext>
              </a:extLst>
            </p:cNvPr>
            <p:cNvSpPr txBox="1">
              <a:spLocks noChangeArrowheads="1"/>
            </p:cNvSpPr>
            <p:nvPr/>
          </p:nvSpPr>
          <p:spPr bwMode="auto">
            <a:xfrm>
              <a:off x="748421" y="6710897"/>
              <a:ext cx="3389069" cy="646331"/>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1800" dirty="0">
                  <a:solidFill>
                    <a:srgbClr val="FF0000"/>
                  </a:solidFill>
                  <a:cs typeface="Arial" charset="0"/>
                </a:rPr>
                <a:t>●</a:t>
              </a:r>
              <a:r>
                <a:rPr lang="de-DE" altLang="de-DE" sz="1800" b="1" dirty="0">
                  <a:solidFill>
                    <a:srgbClr val="FF0000"/>
                  </a:solidFill>
                  <a:cs typeface="Arial" charset="0"/>
                </a:rPr>
                <a:t> </a:t>
              </a:r>
              <a:r>
                <a:rPr lang="de-DE" altLang="de-DE" sz="1800" dirty="0" err="1">
                  <a:cs typeface="Arial" charset="0"/>
                </a:rPr>
                <a:t>fusion</a:t>
              </a:r>
              <a:r>
                <a:rPr lang="de-DE" altLang="de-DE" sz="1800" dirty="0">
                  <a:cs typeface="Arial" charset="0"/>
                </a:rPr>
                <a:t> </a:t>
              </a:r>
              <a:r>
                <a:rPr lang="de-DE" altLang="de-DE" sz="1800" dirty="0" err="1">
                  <a:cs typeface="Arial" charset="0"/>
                </a:rPr>
                <a:t>with</a:t>
              </a:r>
              <a:r>
                <a:rPr lang="de-DE" altLang="de-DE" sz="1800" dirty="0">
                  <a:cs typeface="Arial" charset="0"/>
                </a:rPr>
                <a:t> </a:t>
              </a:r>
              <a:r>
                <a:rPr lang="de-DE" altLang="de-DE" sz="1800" dirty="0" err="1">
                  <a:cs typeface="Arial" charset="0"/>
                </a:rPr>
                <a:t>stable</a:t>
              </a:r>
              <a:r>
                <a:rPr lang="de-DE" altLang="de-DE" sz="1800" dirty="0">
                  <a:cs typeface="Arial" charset="0"/>
                </a:rPr>
                <a:t> </a:t>
              </a:r>
              <a:r>
                <a:rPr lang="de-DE" altLang="de-DE" sz="1800" dirty="0" err="1">
                  <a:cs typeface="Arial" charset="0"/>
                </a:rPr>
                <a:t>projectiles</a:t>
              </a:r>
              <a:endParaRPr lang="de-DE" altLang="de-DE" sz="1800" dirty="0">
                <a:cs typeface="Arial" charset="0"/>
              </a:endParaRPr>
            </a:p>
            <a:p>
              <a:pPr fontAlgn="base">
                <a:spcBef>
                  <a:spcPct val="0"/>
                </a:spcBef>
                <a:spcAft>
                  <a:spcPct val="0"/>
                </a:spcAft>
              </a:pPr>
              <a:r>
                <a:rPr lang="de-DE" altLang="de-DE" sz="1800" dirty="0">
                  <a:cs typeface="Arial" charset="0"/>
                </a:rPr>
                <a:t>   </a:t>
              </a:r>
              <a:r>
                <a:rPr lang="de-DE" altLang="de-DE" sz="1800" dirty="0" err="1">
                  <a:cs typeface="Arial" charset="0"/>
                </a:rPr>
                <a:t>fusion</a:t>
              </a:r>
              <a:r>
                <a:rPr lang="de-DE" altLang="de-DE" sz="1800" dirty="0">
                  <a:cs typeface="Arial" charset="0"/>
                </a:rPr>
                <a:t> </a:t>
              </a:r>
              <a:r>
                <a:rPr lang="de-DE" altLang="de-DE" sz="1800" dirty="0" err="1">
                  <a:cs typeface="Arial" charset="0"/>
                </a:rPr>
                <a:t>with</a:t>
              </a:r>
              <a:r>
                <a:rPr lang="de-DE" altLang="de-DE" sz="1800" dirty="0">
                  <a:cs typeface="Arial" charset="0"/>
                </a:rPr>
                <a:t> RIBs</a:t>
              </a:r>
            </a:p>
          </p:txBody>
        </p:sp>
        <p:sp>
          <p:nvSpPr>
            <p:cNvPr id="4" name="Stern: 5 Zacken 3">
              <a:extLst>
                <a:ext uri="{FF2B5EF4-FFF2-40B4-BE49-F238E27FC236}">
                  <a16:creationId xmlns:a16="http://schemas.microsoft.com/office/drawing/2014/main" id="{33451F76-A996-4EEE-B791-189AD6B09822}"/>
                </a:ext>
              </a:extLst>
            </p:cNvPr>
            <p:cNvSpPr>
              <a:spLocks noChangeAspect="1"/>
            </p:cNvSpPr>
            <p:nvPr/>
          </p:nvSpPr>
          <p:spPr>
            <a:xfrm rot="16499185">
              <a:off x="847936" y="7103601"/>
              <a:ext cx="90666" cy="90666"/>
            </a:xfrm>
            <a:prstGeom prst="star5">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0068959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0004C69-338D-7B42-A13C-505FF78D9969}"/>
              </a:ext>
            </a:extLst>
          </p:cNvPr>
          <p:cNvSpPr>
            <a:spLocks noChangeArrowheads="1"/>
          </p:cNvSpPr>
          <p:nvPr/>
        </p:nvSpPr>
        <p:spPr bwMode="auto">
          <a:xfrm>
            <a:off x="1331640" y="54868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 name="Объект 3">
            <a:extLst>
              <a:ext uri="{FF2B5EF4-FFF2-40B4-BE49-F238E27FC236}">
                <a16:creationId xmlns:a16="http://schemas.microsoft.com/office/drawing/2014/main" id="{278E23F5-4649-D142-BF93-1D274EAC89D4}"/>
              </a:ext>
            </a:extLst>
          </p:cNvPr>
          <p:cNvGraphicFramePr>
            <a:graphicFrameLocks noChangeAspect="1"/>
          </p:cNvGraphicFramePr>
          <p:nvPr>
            <p:extLst>
              <p:ext uri="{D42A27DB-BD31-4B8C-83A1-F6EECF244321}">
                <p14:modId xmlns:p14="http://schemas.microsoft.com/office/powerpoint/2010/main" val="868503605"/>
              </p:ext>
            </p:extLst>
          </p:nvPr>
        </p:nvGraphicFramePr>
        <p:xfrm>
          <a:off x="12630" y="484494"/>
          <a:ext cx="4500000" cy="3146352"/>
        </p:xfrm>
        <a:graphic>
          <a:graphicData uri="http://schemas.openxmlformats.org/presentationml/2006/ole">
            <mc:AlternateContent xmlns:mc="http://schemas.openxmlformats.org/markup-compatibility/2006">
              <mc:Choice xmlns:v="urn:schemas-microsoft-com:vml" Requires="v">
                <p:oleObj spid="_x0000_s58577" r:id="rId4" imgW="3122737" imgH="2194560" progId="Origin50.Graph">
                  <p:embed/>
                </p:oleObj>
              </mc:Choice>
              <mc:Fallback>
                <p:oleObj r:id="rId4" imgW="3122737" imgH="2194560" progId="Origin50.Graph">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30" y="484494"/>
                        <a:ext cx="4500000" cy="31463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a:extLst>
              <a:ext uri="{FF2B5EF4-FFF2-40B4-BE49-F238E27FC236}">
                <a16:creationId xmlns:a16="http://schemas.microsoft.com/office/drawing/2014/main" id="{9DBA659F-3E1E-5241-B2C4-DF8CB879137D}"/>
              </a:ext>
            </a:extLst>
          </p:cNvPr>
          <p:cNvSpPr txBox="1"/>
          <p:nvPr/>
        </p:nvSpPr>
        <p:spPr>
          <a:xfrm>
            <a:off x="3276600" y="2438400"/>
            <a:ext cx="1973560" cy="646331"/>
          </a:xfrm>
          <a:prstGeom prst="rect">
            <a:avLst/>
          </a:prstGeom>
          <a:noFill/>
        </p:spPr>
        <p:txBody>
          <a:bodyPr wrap="square" rtlCol="0">
            <a:spAutoFit/>
          </a:bodyPr>
          <a:lstStyle/>
          <a:p>
            <a:r>
              <a:rPr lang="en-US" dirty="0">
                <a:latin typeface="Times New Roman" pitchFamily="18" charset="0"/>
                <a:cs typeface="Times New Roman" pitchFamily="18" charset="0"/>
              </a:rPr>
              <a:t>Detector 9x7 cm</a:t>
            </a:r>
            <a:r>
              <a:rPr lang="en-US" baseline="30000" dirty="0">
                <a:latin typeface="Times New Roman" pitchFamily="18" charset="0"/>
                <a:cs typeface="Times New Roman" pitchFamily="18" charset="0"/>
              </a:rPr>
              <a:t>2</a:t>
            </a:r>
          </a:p>
          <a:p>
            <a:r>
              <a:rPr lang="en-US" dirty="0">
                <a:latin typeface="Times New Roman" pitchFamily="18" charset="0"/>
                <a:cs typeface="Times New Roman" pitchFamily="18" charset="0"/>
              </a:rPr>
              <a:t>TOF base = 20 cm</a:t>
            </a:r>
          </a:p>
        </p:txBody>
      </p:sp>
      <p:sp>
        <p:nvSpPr>
          <p:cNvPr id="6" name="Rectangle 5">
            <a:extLst>
              <a:ext uri="{FF2B5EF4-FFF2-40B4-BE49-F238E27FC236}">
                <a16:creationId xmlns:a16="http://schemas.microsoft.com/office/drawing/2014/main" id="{68A8E6D8-4B21-424E-8570-909346A1983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7" name="Объект 6">
            <a:extLst>
              <a:ext uri="{FF2B5EF4-FFF2-40B4-BE49-F238E27FC236}">
                <a16:creationId xmlns:a16="http://schemas.microsoft.com/office/drawing/2014/main" id="{55CE6012-486C-A349-8E7B-FE2E3EAEB6A4}"/>
              </a:ext>
            </a:extLst>
          </p:cNvPr>
          <p:cNvGraphicFramePr>
            <a:graphicFrameLocks noChangeAspect="1"/>
          </p:cNvGraphicFramePr>
          <p:nvPr>
            <p:extLst>
              <p:ext uri="{D42A27DB-BD31-4B8C-83A1-F6EECF244321}">
                <p14:modId xmlns:p14="http://schemas.microsoft.com/office/powerpoint/2010/main" val="4063971321"/>
              </p:ext>
            </p:extLst>
          </p:nvPr>
        </p:nvGraphicFramePr>
        <p:xfrm>
          <a:off x="5117568" y="484494"/>
          <a:ext cx="4500000" cy="3146352"/>
        </p:xfrm>
        <a:graphic>
          <a:graphicData uri="http://schemas.openxmlformats.org/presentationml/2006/ole">
            <mc:AlternateContent xmlns:mc="http://schemas.openxmlformats.org/markup-compatibility/2006">
              <mc:Choice xmlns:v="urn:schemas-microsoft-com:vml" Requires="v">
                <p:oleObj spid="_x0000_s58578" r:id="rId6" imgW="3122737" imgH="2194560" progId="Origin50.Graph">
                  <p:embed/>
                </p:oleObj>
              </mc:Choice>
              <mc:Fallback>
                <p:oleObj r:id="rId6" imgW="3122737" imgH="2194560" progId="Origin50.Graph">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17568" y="484494"/>
                        <a:ext cx="4500000" cy="31463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a:extLst>
              <a:ext uri="{FF2B5EF4-FFF2-40B4-BE49-F238E27FC236}">
                <a16:creationId xmlns:a16="http://schemas.microsoft.com/office/drawing/2014/main" id="{B696100A-D7E9-7D49-B645-E36892599DD2}"/>
              </a:ext>
            </a:extLst>
          </p:cNvPr>
          <p:cNvSpPr txBox="1"/>
          <p:nvPr/>
        </p:nvSpPr>
        <p:spPr>
          <a:xfrm>
            <a:off x="2362200" y="152400"/>
            <a:ext cx="3937296" cy="461665"/>
          </a:xfrm>
          <a:prstGeom prst="rect">
            <a:avLst/>
          </a:prstGeom>
          <a:noFill/>
        </p:spPr>
        <p:txBody>
          <a:bodyPr wrap="none" rtlCol="0">
            <a:spAutoFit/>
          </a:bodyPr>
          <a:lstStyle/>
          <a:p>
            <a:r>
              <a:rPr lang="ru-RU" sz="2400" b="1" baseline="30000" dirty="0">
                <a:solidFill>
                  <a:srgbClr val="7030A0"/>
                </a:solidFill>
                <a:latin typeface="Times New Roman" pitchFamily="18" charset="0"/>
                <a:cs typeface="Times New Roman" pitchFamily="18" charset="0"/>
              </a:rPr>
              <a:t>95</a:t>
            </a:r>
            <a:r>
              <a:rPr lang="en-US" sz="2400" b="1" dirty="0" err="1">
                <a:solidFill>
                  <a:srgbClr val="7030A0"/>
                </a:solidFill>
                <a:latin typeface="Times New Roman" pitchFamily="18" charset="0"/>
                <a:cs typeface="Times New Roman" pitchFamily="18" charset="0"/>
              </a:rPr>
              <a:t>Rb</a:t>
            </a:r>
            <a:r>
              <a:rPr lang="en-US" sz="2400" b="1" dirty="0">
                <a:solidFill>
                  <a:srgbClr val="7030A0"/>
                </a:solidFill>
                <a:latin typeface="Times New Roman" pitchFamily="18" charset="0"/>
                <a:cs typeface="Times New Roman" pitchFamily="18" charset="0"/>
              </a:rPr>
              <a:t> + </a:t>
            </a:r>
            <a:r>
              <a:rPr lang="en-US" sz="2400" b="1" baseline="30000" dirty="0">
                <a:solidFill>
                  <a:srgbClr val="7030A0"/>
                </a:solidFill>
                <a:latin typeface="Times New Roman" pitchFamily="18" charset="0"/>
                <a:cs typeface="Times New Roman" pitchFamily="18" charset="0"/>
              </a:rPr>
              <a:t>209</a:t>
            </a:r>
            <a:r>
              <a:rPr lang="en-US" sz="2400" b="1" dirty="0">
                <a:solidFill>
                  <a:srgbClr val="7030A0"/>
                </a:solidFill>
                <a:latin typeface="Times New Roman" pitchFamily="18" charset="0"/>
                <a:cs typeface="Times New Roman" pitchFamily="18" charset="0"/>
              </a:rPr>
              <a:t>Bi,   </a:t>
            </a:r>
            <a:r>
              <a:rPr lang="en-US" sz="2400" b="1" dirty="0" err="1">
                <a:solidFill>
                  <a:srgbClr val="7030A0"/>
                </a:solidFill>
                <a:latin typeface="Times New Roman" pitchFamily="18" charset="0"/>
                <a:cs typeface="Times New Roman" pitchFamily="18" charset="0"/>
              </a:rPr>
              <a:t>E</a:t>
            </a:r>
            <a:r>
              <a:rPr lang="en-US" sz="2400" b="1" baseline="-25000" dirty="0" err="1">
                <a:solidFill>
                  <a:srgbClr val="7030A0"/>
                </a:solidFill>
                <a:latin typeface="Times New Roman" pitchFamily="18" charset="0"/>
                <a:cs typeface="Times New Roman" pitchFamily="18" charset="0"/>
              </a:rPr>
              <a:t>lab</a:t>
            </a:r>
            <a:r>
              <a:rPr lang="en-US" sz="2400" b="1" dirty="0">
                <a:solidFill>
                  <a:srgbClr val="7030A0"/>
                </a:solidFill>
                <a:latin typeface="Times New Roman" pitchFamily="18" charset="0"/>
                <a:cs typeface="Times New Roman" pitchFamily="18" charset="0"/>
              </a:rPr>
              <a:t>= 450 MeV</a:t>
            </a:r>
          </a:p>
        </p:txBody>
      </p:sp>
      <p:sp>
        <p:nvSpPr>
          <p:cNvPr id="9" name="TextBox 8">
            <a:extLst>
              <a:ext uri="{FF2B5EF4-FFF2-40B4-BE49-F238E27FC236}">
                <a16:creationId xmlns:a16="http://schemas.microsoft.com/office/drawing/2014/main" id="{47C3D3DB-E465-9147-B8CF-9D634FA4F02B}"/>
              </a:ext>
            </a:extLst>
          </p:cNvPr>
          <p:cNvSpPr txBox="1"/>
          <p:nvPr/>
        </p:nvSpPr>
        <p:spPr>
          <a:xfrm>
            <a:off x="6781800" y="3581400"/>
            <a:ext cx="2197225" cy="923330"/>
          </a:xfrm>
          <a:prstGeom prst="rect">
            <a:avLst/>
          </a:prstGeom>
          <a:noFill/>
        </p:spPr>
        <p:txBody>
          <a:bodyPr wrap="square" rtlCol="0">
            <a:spAutoFit/>
          </a:bodyPr>
          <a:lstStyle/>
          <a:p>
            <a:r>
              <a:rPr lang="en-US" dirty="0">
                <a:latin typeface="Times New Roman" pitchFamily="18" charset="0"/>
                <a:cs typeface="Times New Roman" pitchFamily="18" charset="0"/>
              </a:rPr>
              <a:t>Detector</a:t>
            </a:r>
            <a:r>
              <a:rPr lang="ru-RU" dirty="0">
                <a:latin typeface="Times New Roman" pitchFamily="18" charset="0"/>
                <a:cs typeface="Times New Roman" pitchFamily="18" charset="0"/>
              </a:rPr>
              <a:t> 18</a:t>
            </a:r>
            <a:r>
              <a:rPr lang="en-US" dirty="0">
                <a:latin typeface="Times New Roman" pitchFamily="18" charset="0"/>
                <a:cs typeface="Times New Roman" pitchFamily="18" charset="0"/>
              </a:rPr>
              <a:t>x</a:t>
            </a:r>
            <a:r>
              <a:rPr lang="ru-RU" dirty="0">
                <a:latin typeface="Times New Roman" pitchFamily="18" charset="0"/>
                <a:cs typeface="Times New Roman" pitchFamily="18" charset="0"/>
              </a:rPr>
              <a:t>7 </a:t>
            </a:r>
            <a:r>
              <a:rPr lang="en-US" dirty="0">
                <a:latin typeface="Times New Roman" pitchFamily="18" charset="0"/>
                <a:cs typeface="Times New Roman" pitchFamily="18" charset="0"/>
              </a:rPr>
              <a:t>cm</a:t>
            </a:r>
            <a:r>
              <a:rPr lang="ru-RU" baseline="30000" dirty="0">
                <a:latin typeface="Times New Roman" pitchFamily="18" charset="0"/>
                <a:cs typeface="Times New Roman" pitchFamily="18" charset="0"/>
              </a:rPr>
              <a:t>2</a:t>
            </a:r>
            <a:endParaRPr lang="en-GB" baseline="30000" dirty="0">
              <a:latin typeface="Times New Roman" pitchFamily="18" charset="0"/>
              <a:cs typeface="Times New Roman" pitchFamily="18" charset="0"/>
            </a:endParaRPr>
          </a:p>
          <a:p>
            <a:r>
              <a:rPr lang="en-US" dirty="0">
                <a:latin typeface="Times New Roman" pitchFamily="18" charset="0"/>
                <a:cs typeface="Times New Roman" pitchFamily="18" charset="0"/>
              </a:rPr>
              <a:t>TOF base </a:t>
            </a:r>
            <a:r>
              <a:rPr lang="ru-RU" dirty="0">
                <a:latin typeface="Times New Roman" pitchFamily="18" charset="0"/>
                <a:cs typeface="Times New Roman" pitchFamily="18" charset="0"/>
              </a:rPr>
              <a:t>=</a:t>
            </a:r>
            <a:r>
              <a:rPr lang="en-GB" dirty="0">
                <a:latin typeface="Times New Roman" pitchFamily="18" charset="0"/>
                <a:cs typeface="Times New Roman" pitchFamily="18" charset="0"/>
              </a:rPr>
              <a:t> 25</a:t>
            </a:r>
            <a:r>
              <a:rPr lang="ru-RU" dirty="0">
                <a:latin typeface="Times New Roman" pitchFamily="18" charset="0"/>
                <a:cs typeface="Times New Roman" pitchFamily="18" charset="0"/>
              </a:rPr>
              <a:t> </a:t>
            </a:r>
            <a:r>
              <a:rPr lang="en-US" dirty="0">
                <a:latin typeface="Times New Roman" pitchFamily="18" charset="0"/>
                <a:cs typeface="Times New Roman" pitchFamily="18" charset="0"/>
              </a:rPr>
              <a:t>c</a:t>
            </a:r>
          </a:p>
          <a:p>
            <a:r>
              <a:rPr lang="en-GB" dirty="0">
                <a:latin typeface="Times New Roman" pitchFamily="18" charset="0"/>
                <a:cs typeface="Times New Roman" pitchFamily="18" charset="0"/>
              </a:rPr>
              <a:t>Split</a:t>
            </a:r>
            <a:r>
              <a:rPr lang="ru-RU" dirty="0">
                <a:latin typeface="Times New Roman" pitchFamily="18" charset="0"/>
                <a:cs typeface="Times New Roman" pitchFamily="18" charset="0"/>
              </a:rPr>
              <a:t> </a:t>
            </a:r>
            <a:r>
              <a:rPr lang="ru-RU" dirty="0">
                <a:latin typeface="Times New Roman" pitchFamily="18" charset="0"/>
                <a:cs typeface="Times New Roman" pitchFamily="18" charset="0"/>
                <a:sym typeface="Symbol" pitchFamily="2" charset="2"/>
              </a:rPr>
              <a:t></a:t>
            </a:r>
            <a:r>
              <a:rPr lang="ru-RU" dirty="0">
                <a:latin typeface="Times New Roman" pitchFamily="18" charset="0"/>
                <a:cs typeface="Times New Roman" pitchFamily="18" charset="0"/>
              </a:rPr>
              <a:t>3мм</a:t>
            </a:r>
          </a:p>
        </p:txBody>
      </p:sp>
      <p:sp>
        <p:nvSpPr>
          <p:cNvPr id="10" name="Rectangle 7">
            <a:extLst>
              <a:ext uri="{FF2B5EF4-FFF2-40B4-BE49-F238E27FC236}">
                <a16:creationId xmlns:a16="http://schemas.microsoft.com/office/drawing/2014/main" id="{6E0DEC32-AE1F-5646-8EA1-88B0BCF1F839}"/>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Объект 10">
            <a:extLst>
              <a:ext uri="{FF2B5EF4-FFF2-40B4-BE49-F238E27FC236}">
                <a16:creationId xmlns:a16="http://schemas.microsoft.com/office/drawing/2014/main" id="{1496B74B-EAF9-2742-A1BE-543950688C12}"/>
              </a:ext>
            </a:extLst>
          </p:cNvPr>
          <p:cNvGraphicFramePr>
            <a:graphicFrameLocks noChangeAspect="1"/>
          </p:cNvGraphicFramePr>
          <p:nvPr>
            <p:extLst>
              <p:ext uri="{D42A27DB-BD31-4B8C-83A1-F6EECF244321}">
                <p14:modId xmlns:p14="http://schemas.microsoft.com/office/powerpoint/2010/main" val="2635735553"/>
              </p:ext>
            </p:extLst>
          </p:nvPr>
        </p:nvGraphicFramePr>
        <p:xfrm>
          <a:off x="2053047" y="3422735"/>
          <a:ext cx="4860000" cy="3398052"/>
        </p:xfrm>
        <a:graphic>
          <a:graphicData uri="http://schemas.openxmlformats.org/presentationml/2006/ole">
            <mc:AlternateContent xmlns:mc="http://schemas.openxmlformats.org/markup-compatibility/2006">
              <mc:Choice xmlns:v="urn:schemas-microsoft-com:vml" Requires="v">
                <p:oleObj spid="_x0000_s58579" r:id="rId8" imgW="3122737" imgH="2194560" progId="Origin50.Graph">
                  <p:embed/>
                </p:oleObj>
              </mc:Choice>
              <mc:Fallback>
                <p:oleObj r:id="rId8" imgW="3122737" imgH="2194560" progId="Origin50.Graph">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53047" y="3422735"/>
                        <a:ext cx="4860000" cy="33980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a:extLst>
              <a:ext uri="{FF2B5EF4-FFF2-40B4-BE49-F238E27FC236}">
                <a16:creationId xmlns:a16="http://schemas.microsoft.com/office/drawing/2014/main" id="{0125E6EC-C386-7B41-B28E-5B213212F284}"/>
              </a:ext>
            </a:extLst>
          </p:cNvPr>
          <p:cNvSpPr txBox="1"/>
          <p:nvPr/>
        </p:nvSpPr>
        <p:spPr>
          <a:xfrm>
            <a:off x="5609644" y="5589240"/>
            <a:ext cx="3153355" cy="646331"/>
          </a:xfrm>
          <a:prstGeom prst="rect">
            <a:avLst/>
          </a:prstGeom>
          <a:noFill/>
        </p:spPr>
        <p:txBody>
          <a:bodyPr wrap="square" rtlCol="0">
            <a:spAutoFit/>
          </a:bodyPr>
          <a:lstStyle/>
          <a:p>
            <a:r>
              <a:rPr lang="en-GB" dirty="0">
                <a:latin typeface="Times New Roman" pitchFamily="18" charset="0"/>
                <a:cs typeface="Times New Roman" pitchFamily="18" charset="0"/>
              </a:rPr>
              <a:t>Registration efficiency </a:t>
            </a:r>
          </a:p>
          <a:p>
            <a:r>
              <a:rPr lang="en-GB" dirty="0">
                <a:latin typeface="Times New Roman" pitchFamily="18" charset="0"/>
                <a:cs typeface="Times New Roman" pitchFamily="18" charset="0"/>
              </a:rPr>
              <a:t>of the hole set of detectors</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0134985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0010A51-5CE2-2240-A9C6-1D6F5252FBFB}"/>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 name="Объект 3">
            <a:extLst>
              <a:ext uri="{FF2B5EF4-FFF2-40B4-BE49-F238E27FC236}">
                <a16:creationId xmlns:a16="http://schemas.microsoft.com/office/drawing/2014/main" id="{B419CA3F-5BFF-1F46-BF60-C0CC1E34C4C6}"/>
              </a:ext>
            </a:extLst>
          </p:cNvPr>
          <p:cNvGraphicFramePr>
            <a:graphicFrameLocks noChangeAspect="1"/>
          </p:cNvGraphicFramePr>
          <p:nvPr>
            <p:extLst>
              <p:ext uri="{D42A27DB-BD31-4B8C-83A1-F6EECF244321}">
                <p14:modId xmlns:p14="http://schemas.microsoft.com/office/powerpoint/2010/main" val="3696179763"/>
              </p:ext>
            </p:extLst>
          </p:nvPr>
        </p:nvGraphicFramePr>
        <p:xfrm>
          <a:off x="35495" y="980725"/>
          <a:ext cx="4860000" cy="3398051"/>
        </p:xfrm>
        <a:graphic>
          <a:graphicData uri="http://schemas.openxmlformats.org/presentationml/2006/ole">
            <mc:AlternateContent xmlns:mc="http://schemas.openxmlformats.org/markup-compatibility/2006">
              <mc:Choice xmlns:v="urn:schemas-microsoft-com:vml" Requires="v">
                <p:oleObj spid="_x0000_s59532" r:id="rId3" imgW="3122737" imgH="2194560" progId="Origin50.Graph">
                  <p:embed/>
                </p:oleObj>
              </mc:Choice>
              <mc:Fallback>
                <p:oleObj r:id="rId3" imgW="3122737" imgH="2194560" progId="Origin50.Graph">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5" y="980725"/>
                        <a:ext cx="4860000" cy="33980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a:extLst>
              <a:ext uri="{FF2B5EF4-FFF2-40B4-BE49-F238E27FC236}">
                <a16:creationId xmlns:a16="http://schemas.microsoft.com/office/drawing/2014/main" id="{7028DEA7-63D1-A040-8A9B-0DDB1A7B7C29}"/>
              </a:ext>
            </a:extLst>
          </p:cNvPr>
          <p:cNvSpPr>
            <a:spLocks noChangeArrowheads="1"/>
          </p:cNvSpPr>
          <p:nvPr/>
        </p:nvSpPr>
        <p:spPr bwMode="auto">
          <a:xfrm>
            <a:off x="5436096" y="54868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 name="Объект 5">
            <a:extLst>
              <a:ext uri="{FF2B5EF4-FFF2-40B4-BE49-F238E27FC236}">
                <a16:creationId xmlns:a16="http://schemas.microsoft.com/office/drawing/2014/main" id="{0671A05D-2CE9-4F4F-A797-3E00BBD4E821}"/>
              </a:ext>
            </a:extLst>
          </p:cNvPr>
          <p:cNvGraphicFramePr>
            <a:graphicFrameLocks noChangeAspect="1"/>
          </p:cNvGraphicFramePr>
          <p:nvPr>
            <p:extLst>
              <p:ext uri="{D42A27DB-BD31-4B8C-83A1-F6EECF244321}">
                <p14:modId xmlns:p14="http://schemas.microsoft.com/office/powerpoint/2010/main" val="114593860"/>
              </p:ext>
            </p:extLst>
          </p:nvPr>
        </p:nvGraphicFramePr>
        <p:xfrm>
          <a:off x="4535488" y="980725"/>
          <a:ext cx="4860000" cy="3398051"/>
        </p:xfrm>
        <a:graphic>
          <a:graphicData uri="http://schemas.openxmlformats.org/presentationml/2006/ole">
            <mc:AlternateContent xmlns:mc="http://schemas.openxmlformats.org/markup-compatibility/2006">
              <mc:Choice xmlns:v="urn:schemas-microsoft-com:vml" Requires="v">
                <p:oleObj spid="_x0000_s59533" r:id="rId5" imgW="3122737" imgH="2194560" progId="Origin50.Graph">
                  <p:embed/>
                </p:oleObj>
              </mc:Choice>
              <mc:Fallback>
                <p:oleObj r:id="rId5" imgW="3122737" imgH="2194560" progId="Origin50.Graph">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5488" y="980725"/>
                        <a:ext cx="4860000" cy="33980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a:extLst>
              <a:ext uri="{FF2B5EF4-FFF2-40B4-BE49-F238E27FC236}">
                <a16:creationId xmlns:a16="http://schemas.microsoft.com/office/drawing/2014/main" id="{713417C1-ECA4-3842-819F-BFE29CFC74E4}"/>
              </a:ext>
            </a:extLst>
          </p:cNvPr>
          <p:cNvSpPr txBox="1"/>
          <p:nvPr/>
        </p:nvSpPr>
        <p:spPr>
          <a:xfrm>
            <a:off x="2491943" y="393258"/>
            <a:ext cx="3937296" cy="461665"/>
          </a:xfrm>
          <a:prstGeom prst="rect">
            <a:avLst/>
          </a:prstGeom>
          <a:noFill/>
        </p:spPr>
        <p:txBody>
          <a:bodyPr wrap="none" rtlCol="0">
            <a:spAutoFit/>
          </a:bodyPr>
          <a:lstStyle/>
          <a:p>
            <a:r>
              <a:rPr lang="ru-RU" sz="2400" b="1" baseline="30000" dirty="0">
                <a:solidFill>
                  <a:srgbClr val="7030A0"/>
                </a:solidFill>
                <a:latin typeface="Times New Roman" pitchFamily="18" charset="0"/>
                <a:cs typeface="Times New Roman" pitchFamily="18" charset="0"/>
              </a:rPr>
              <a:t>95</a:t>
            </a:r>
            <a:r>
              <a:rPr lang="en-US" sz="2400" b="1" dirty="0" err="1">
                <a:solidFill>
                  <a:srgbClr val="7030A0"/>
                </a:solidFill>
                <a:latin typeface="Times New Roman" pitchFamily="18" charset="0"/>
                <a:cs typeface="Times New Roman" pitchFamily="18" charset="0"/>
              </a:rPr>
              <a:t>Rb</a:t>
            </a:r>
            <a:r>
              <a:rPr lang="en-US" sz="2400" b="1" dirty="0">
                <a:solidFill>
                  <a:srgbClr val="7030A0"/>
                </a:solidFill>
                <a:latin typeface="Times New Roman" pitchFamily="18" charset="0"/>
                <a:cs typeface="Times New Roman" pitchFamily="18" charset="0"/>
              </a:rPr>
              <a:t> + </a:t>
            </a:r>
            <a:r>
              <a:rPr lang="en-US" sz="2400" b="1" baseline="30000" dirty="0">
                <a:solidFill>
                  <a:srgbClr val="7030A0"/>
                </a:solidFill>
                <a:latin typeface="Times New Roman" pitchFamily="18" charset="0"/>
                <a:cs typeface="Times New Roman" pitchFamily="18" charset="0"/>
              </a:rPr>
              <a:t>209</a:t>
            </a:r>
            <a:r>
              <a:rPr lang="en-US" sz="2400" b="1" dirty="0">
                <a:solidFill>
                  <a:srgbClr val="7030A0"/>
                </a:solidFill>
                <a:latin typeface="Times New Roman" pitchFamily="18" charset="0"/>
                <a:cs typeface="Times New Roman" pitchFamily="18" charset="0"/>
              </a:rPr>
              <a:t>Bi,   </a:t>
            </a:r>
            <a:r>
              <a:rPr lang="en-US" sz="2400" b="1" dirty="0" err="1">
                <a:solidFill>
                  <a:srgbClr val="7030A0"/>
                </a:solidFill>
                <a:latin typeface="Times New Roman" pitchFamily="18" charset="0"/>
                <a:cs typeface="Times New Roman" pitchFamily="18" charset="0"/>
              </a:rPr>
              <a:t>E</a:t>
            </a:r>
            <a:r>
              <a:rPr lang="en-US" sz="2400" b="1" baseline="-25000" dirty="0" err="1">
                <a:solidFill>
                  <a:srgbClr val="7030A0"/>
                </a:solidFill>
                <a:latin typeface="Times New Roman" pitchFamily="18" charset="0"/>
                <a:cs typeface="Times New Roman" pitchFamily="18" charset="0"/>
              </a:rPr>
              <a:t>lab</a:t>
            </a:r>
            <a:r>
              <a:rPr lang="en-US" sz="2400" b="1" dirty="0">
                <a:solidFill>
                  <a:srgbClr val="7030A0"/>
                </a:solidFill>
                <a:latin typeface="Times New Roman" pitchFamily="18" charset="0"/>
                <a:cs typeface="Times New Roman" pitchFamily="18" charset="0"/>
              </a:rPr>
              <a:t>= 495 MeV</a:t>
            </a:r>
          </a:p>
        </p:txBody>
      </p:sp>
      <p:sp>
        <p:nvSpPr>
          <p:cNvPr id="8" name="TextBox 7">
            <a:extLst>
              <a:ext uri="{FF2B5EF4-FFF2-40B4-BE49-F238E27FC236}">
                <a16:creationId xmlns:a16="http://schemas.microsoft.com/office/drawing/2014/main" id="{D711F791-43F1-DC48-B7C7-BC4B46ABA7C2}"/>
              </a:ext>
            </a:extLst>
          </p:cNvPr>
          <p:cNvSpPr txBox="1"/>
          <p:nvPr/>
        </p:nvSpPr>
        <p:spPr>
          <a:xfrm>
            <a:off x="533400" y="4724400"/>
            <a:ext cx="8305800" cy="523220"/>
          </a:xfrm>
          <a:prstGeom prst="rect">
            <a:avLst/>
          </a:prstGeom>
          <a:noFill/>
        </p:spPr>
        <p:txBody>
          <a:bodyPr wrap="square" rtlCol="0">
            <a:spAutoFit/>
          </a:bodyPr>
          <a:lstStyle/>
          <a:p>
            <a:r>
              <a:rPr lang="en-GB" sz="2800" b="1" dirty="0">
                <a:latin typeface="Times New Roman" pitchFamily="18" charset="0"/>
                <a:cs typeface="Times New Roman" pitchFamily="18" charset="0"/>
              </a:rPr>
              <a:t>Registration efficiency of the whole set of detectors</a:t>
            </a:r>
            <a:endParaRPr lang="ru-RU" sz="2800" b="1" dirty="0">
              <a:latin typeface="Times New Roman" pitchFamily="18" charset="0"/>
              <a:cs typeface="Times New Roman" pitchFamily="18" charset="0"/>
            </a:endParaRPr>
          </a:p>
        </p:txBody>
      </p:sp>
    </p:spTree>
    <p:extLst>
      <p:ext uri="{BB962C8B-B14F-4D97-AF65-F5344CB8AC3E}">
        <p14:creationId xmlns:p14="http://schemas.microsoft.com/office/powerpoint/2010/main" val="16552822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291946511"/>
              </p:ext>
            </p:extLst>
          </p:nvPr>
        </p:nvGraphicFramePr>
        <p:xfrm>
          <a:off x="685800" y="1219200"/>
          <a:ext cx="7772400" cy="5024120"/>
        </p:xfrm>
        <a:graphic>
          <a:graphicData uri="http://schemas.openxmlformats.org/drawingml/2006/table">
            <a:tbl>
              <a:tblPr firstRow="1" firstCol="1" bandRow="1">
                <a:tableStyleId>{69CF1AB2-1976-4502-BF36-3FF5EA218861}</a:tableStyleId>
              </a:tblPr>
              <a:tblGrid>
                <a:gridCol w="3921853">
                  <a:extLst>
                    <a:ext uri="{9D8B030D-6E8A-4147-A177-3AD203B41FA5}">
                      <a16:colId xmlns:a16="http://schemas.microsoft.com/office/drawing/2014/main" val="20000"/>
                    </a:ext>
                  </a:extLst>
                </a:gridCol>
                <a:gridCol w="3850547">
                  <a:extLst>
                    <a:ext uri="{9D8B030D-6E8A-4147-A177-3AD203B41FA5}">
                      <a16:colId xmlns:a16="http://schemas.microsoft.com/office/drawing/2014/main" val="20001"/>
                    </a:ext>
                  </a:extLst>
                </a:gridCol>
              </a:tblGrid>
              <a:tr h="4953000">
                <a:tc>
                  <a:txBody>
                    <a:bodyPr/>
                    <a:lstStyle/>
                    <a:p>
                      <a:pPr>
                        <a:lnSpc>
                          <a:spcPct val="115000"/>
                        </a:lnSpc>
                        <a:spcAft>
                          <a:spcPts val="600"/>
                        </a:spcAft>
                      </a:pPr>
                      <a:r>
                        <a:rPr lang="en-US" sz="1800" dirty="0">
                          <a:effectLst/>
                        </a:rPr>
                        <a:t> </a:t>
                      </a:r>
                      <a:r>
                        <a:rPr lang="en-US" sz="2000" b="1" i="0" dirty="0">
                          <a:solidFill>
                            <a:srgbClr val="7030A0"/>
                          </a:solidFill>
                          <a:effectLst/>
                        </a:rPr>
                        <a:t>ALTERNATIVE</a:t>
                      </a:r>
                      <a:r>
                        <a:rPr lang="en-US" sz="2000" dirty="0">
                          <a:solidFill>
                            <a:srgbClr val="7030A0"/>
                          </a:solidFill>
                          <a:effectLst/>
                        </a:rPr>
                        <a:t>   </a:t>
                      </a:r>
                      <a:r>
                        <a:rPr lang="en-US" sz="2400" dirty="0">
                          <a:solidFill>
                            <a:srgbClr val="7030A0"/>
                          </a:solidFill>
                          <a:effectLst/>
                        </a:rPr>
                        <a:t>A </a:t>
                      </a:r>
                      <a:endParaRPr lang="en-US" sz="2000" dirty="0">
                        <a:solidFill>
                          <a:srgbClr val="7030A0"/>
                        </a:solidFill>
                        <a:effectLst/>
                      </a:endParaRPr>
                    </a:p>
                    <a:p>
                      <a:pPr marL="0" marR="0" indent="0" algn="l" defTabSz="914400" rtl="0" eaLnBrk="1" fontAlgn="auto" latinLnBrk="0" hangingPunct="1">
                        <a:lnSpc>
                          <a:spcPct val="115000"/>
                        </a:lnSpc>
                        <a:spcBef>
                          <a:spcPts val="0"/>
                        </a:spcBef>
                        <a:spcAft>
                          <a:spcPts val="600"/>
                        </a:spcAft>
                        <a:buClrTx/>
                        <a:buSzTx/>
                        <a:buFontTx/>
                        <a:buNone/>
                        <a:tabLst/>
                        <a:defRPr/>
                      </a:pPr>
                      <a:r>
                        <a:rPr lang="en-US" sz="1800" u="sng">
                          <a:solidFill>
                            <a:srgbClr val="C00000"/>
                          </a:solidFill>
                          <a:effectLst/>
                        </a:rPr>
                        <a:t>IS550 95 Rb</a:t>
                      </a:r>
                      <a:endParaRPr lang="en-US" sz="1800" u="none">
                        <a:solidFill>
                          <a:srgbClr val="C00000"/>
                        </a:solidFill>
                        <a:effectLst/>
                      </a:endParaRPr>
                    </a:p>
                    <a:p>
                      <a:pPr marL="342900" marR="0" lvl="0" indent="-360000" algn="l" defTabSz="720000" rtl="0" eaLnBrk="1" fontAlgn="auto" latinLnBrk="0" hangingPunct="1">
                        <a:lnSpc>
                          <a:spcPct val="115000"/>
                        </a:lnSpc>
                        <a:spcBef>
                          <a:spcPts val="0"/>
                        </a:spcBef>
                        <a:spcAft>
                          <a:spcPts val="600"/>
                        </a:spcAft>
                        <a:buClrTx/>
                        <a:buSzTx/>
                        <a:buFont typeface="+mj-lt"/>
                        <a:buAutoNum type="arabicParenR"/>
                        <a:tabLst/>
                        <a:defRPr/>
                      </a:pPr>
                      <a:r>
                        <a:rPr lang="en-US" sz="1800" b="1" kern="1200">
                          <a:solidFill>
                            <a:srgbClr val="C00000"/>
                          </a:solidFill>
                          <a:effectLst/>
                          <a:latin typeface="+mn-lt"/>
                          <a:ea typeface="+mn-ea"/>
                          <a:cs typeface="+mn-cs"/>
                        </a:rPr>
                        <a:t>Arrive in June 10 days for mechanics set-up</a:t>
                      </a:r>
                    </a:p>
                    <a:p>
                      <a:pPr marL="342900" marR="0" lvl="0" indent="-360000" algn="l" defTabSz="720000" rtl="0" eaLnBrk="1" fontAlgn="auto" latinLnBrk="0" hangingPunct="1">
                        <a:lnSpc>
                          <a:spcPct val="115000"/>
                        </a:lnSpc>
                        <a:spcBef>
                          <a:spcPts val="0"/>
                        </a:spcBef>
                        <a:spcAft>
                          <a:spcPts val="600"/>
                        </a:spcAft>
                        <a:buClrTx/>
                        <a:buSzTx/>
                        <a:buFont typeface="+mj-lt"/>
                        <a:buAutoNum type="arabicParenR"/>
                        <a:tabLst/>
                        <a:defRPr/>
                      </a:pPr>
                      <a:r>
                        <a:rPr lang="en-US" sz="1800">
                          <a:solidFill>
                            <a:srgbClr val="C00000"/>
                          </a:solidFill>
                          <a:effectLst/>
                        </a:rPr>
                        <a:t>DAQ and Calibration 5 days</a:t>
                      </a:r>
                    </a:p>
                    <a:p>
                      <a:pPr marL="342900" marR="0" lvl="0" indent="-360000" algn="l" defTabSz="720000" rtl="0" eaLnBrk="1" fontAlgn="auto" latinLnBrk="0" hangingPunct="1">
                        <a:lnSpc>
                          <a:spcPct val="115000"/>
                        </a:lnSpc>
                        <a:spcBef>
                          <a:spcPts val="0"/>
                        </a:spcBef>
                        <a:spcAft>
                          <a:spcPts val="600"/>
                        </a:spcAft>
                        <a:buClrTx/>
                        <a:buSzTx/>
                        <a:buFont typeface="+mj-lt"/>
                        <a:buAutoNum type="arabicParenR"/>
                        <a:tabLst/>
                        <a:defRPr/>
                      </a:pPr>
                      <a:r>
                        <a:rPr lang="en-US" sz="1800">
                          <a:solidFill>
                            <a:srgbClr val="C00000"/>
                          </a:solidFill>
                          <a:effectLst/>
                        </a:rPr>
                        <a:t>RUN July</a:t>
                      </a:r>
                    </a:p>
                    <a:p>
                      <a:pPr marL="342900" marR="0" lvl="0" indent="-360000" algn="l" defTabSz="720000" rtl="0" eaLnBrk="1" fontAlgn="auto" latinLnBrk="0" hangingPunct="1">
                        <a:lnSpc>
                          <a:spcPct val="115000"/>
                        </a:lnSpc>
                        <a:spcBef>
                          <a:spcPts val="0"/>
                        </a:spcBef>
                        <a:spcAft>
                          <a:spcPts val="600"/>
                        </a:spcAft>
                        <a:buClrTx/>
                        <a:buSzTx/>
                        <a:buFont typeface="+mj-lt"/>
                        <a:buAutoNum type="arabicParenR"/>
                        <a:tabLst/>
                        <a:defRPr/>
                      </a:pPr>
                      <a:r>
                        <a:rPr lang="en-US" sz="1800">
                          <a:solidFill>
                            <a:srgbClr val="C00000"/>
                          </a:solidFill>
                          <a:effectLst/>
                        </a:rPr>
                        <a:t>Dismount</a:t>
                      </a:r>
                      <a:endParaRPr lang="en-US" sz="1800" dirty="0">
                        <a:solidFill>
                          <a:srgbClr val="C00000"/>
                        </a:solidFill>
                        <a:effectLst/>
                      </a:endParaRPr>
                    </a:p>
                    <a:p>
                      <a:pPr>
                        <a:lnSpc>
                          <a:spcPct val="115000"/>
                        </a:lnSpc>
                        <a:spcAft>
                          <a:spcPts val="600"/>
                        </a:spcAft>
                      </a:pPr>
                      <a:r>
                        <a:rPr lang="en-US" sz="1800" u="sng">
                          <a:effectLst/>
                        </a:rPr>
                        <a:t>IS616 </a:t>
                      </a:r>
                      <a:endParaRPr lang="en-US" sz="1800" u="none" dirty="0">
                        <a:effectLst/>
                      </a:endParaRPr>
                    </a:p>
                    <a:p>
                      <a:pPr marL="342900" indent="-342900">
                        <a:lnSpc>
                          <a:spcPct val="115000"/>
                        </a:lnSpc>
                        <a:spcAft>
                          <a:spcPts val="600"/>
                        </a:spcAft>
                        <a:buFont typeface="+mj-lt"/>
                        <a:buAutoNum type="arabicParenR"/>
                      </a:pPr>
                      <a:r>
                        <a:rPr lang="en-US" sz="1800">
                          <a:effectLst/>
                        </a:rPr>
                        <a:t>Set-up GLORIA August</a:t>
                      </a:r>
                    </a:p>
                    <a:p>
                      <a:pPr marL="342900" indent="-342900">
                        <a:lnSpc>
                          <a:spcPct val="115000"/>
                        </a:lnSpc>
                        <a:spcAft>
                          <a:spcPts val="600"/>
                        </a:spcAft>
                        <a:buFont typeface="+mj-lt"/>
                        <a:buAutoNum type="arabicParenR"/>
                      </a:pPr>
                      <a:r>
                        <a:rPr lang="en-US" sz="1800">
                          <a:effectLst/>
                        </a:rPr>
                        <a:t>Run </a:t>
                      </a:r>
                      <a:r>
                        <a:rPr lang="en-US" sz="1800" dirty="0">
                          <a:effectLst/>
                        </a:rPr>
                        <a:t>Early September</a:t>
                      </a:r>
                    </a:p>
                    <a:p>
                      <a:pPr>
                        <a:lnSpc>
                          <a:spcPct val="115000"/>
                        </a:lnSpc>
                        <a:spcAft>
                          <a:spcPts val="600"/>
                        </a:spcAft>
                      </a:pPr>
                      <a:r>
                        <a:rPr lang="en-US" sz="1800" u="sng">
                          <a:effectLst/>
                        </a:rPr>
                        <a:t>IS561</a:t>
                      </a:r>
                      <a:endParaRPr lang="en-US" sz="1800" u="none" dirty="0">
                        <a:effectLst/>
                      </a:endParaRPr>
                    </a:p>
                    <a:p>
                      <a:pPr marL="342900" indent="-342900">
                        <a:lnSpc>
                          <a:spcPct val="115000"/>
                        </a:lnSpc>
                        <a:spcAft>
                          <a:spcPts val="600"/>
                        </a:spcAft>
                        <a:buFont typeface="+mj-lt"/>
                        <a:buAutoNum type="arabicParenR"/>
                      </a:pPr>
                      <a:r>
                        <a:rPr lang="en-US" sz="1800">
                          <a:effectLst/>
                        </a:rPr>
                        <a:t>Set </a:t>
                      </a:r>
                      <a:r>
                        <a:rPr lang="en-US" sz="1800" dirty="0">
                          <a:effectLst/>
                        </a:rPr>
                        <a:t>up </a:t>
                      </a:r>
                      <a:r>
                        <a:rPr lang="en-US" sz="1800">
                          <a:effectLst/>
                        </a:rPr>
                        <a:t>end September</a:t>
                      </a:r>
                    </a:p>
                    <a:p>
                      <a:pPr marL="342900" indent="-342900">
                        <a:lnSpc>
                          <a:spcPct val="115000"/>
                        </a:lnSpc>
                        <a:spcAft>
                          <a:spcPts val="600"/>
                        </a:spcAft>
                        <a:buFont typeface="+mj-lt"/>
                        <a:buAutoNum type="arabicParenR"/>
                      </a:pPr>
                      <a:r>
                        <a:rPr lang="en-US" sz="1800">
                          <a:effectLst/>
                        </a:rPr>
                        <a:t>RUN </a:t>
                      </a:r>
                      <a:r>
                        <a:rPr lang="en-US" sz="1800" dirty="0">
                          <a:effectLst/>
                        </a:rPr>
                        <a:t>October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8234" marR="58234" marT="0" marB="0"/>
                </a:tc>
                <a:tc>
                  <a:txBody>
                    <a:bodyPr/>
                    <a:lstStyle/>
                    <a:p>
                      <a:pPr>
                        <a:lnSpc>
                          <a:spcPct val="115000"/>
                        </a:lnSpc>
                        <a:spcAft>
                          <a:spcPts val="600"/>
                        </a:spcAft>
                      </a:pPr>
                      <a:r>
                        <a:rPr lang="en-US" sz="1800" dirty="0">
                          <a:effectLst/>
                        </a:rPr>
                        <a:t> </a:t>
                      </a:r>
                      <a:r>
                        <a:rPr lang="en-US" sz="2000" dirty="0">
                          <a:solidFill>
                            <a:srgbClr val="7030A0"/>
                          </a:solidFill>
                          <a:effectLst/>
                        </a:rPr>
                        <a:t>ALTERNATIVE   </a:t>
                      </a:r>
                      <a:r>
                        <a:rPr lang="en-US" sz="2400" dirty="0">
                          <a:solidFill>
                            <a:srgbClr val="7030A0"/>
                          </a:solidFill>
                          <a:effectLst/>
                        </a:rPr>
                        <a:t>B</a:t>
                      </a:r>
                      <a:endParaRPr lang="en-US" sz="1800" dirty="0">
                        <a:solidFill>
                          <a:srgbClr val="7030A0"/>
                        </a:solidFill>
                        <a:effectLst/>
                      </a:endParaRPr>
                    </a:p>
                    <a:p>
                      <a:pPr>
                        <a:lnSpc>
                          <a:spcPct val="115000"/>
                        </a:lnSpc>
                        <a:spcAft>
                          <a:spcPts val="600"/>
                        </a:spcAft>
                      </a:pPr>
                      <a:r>
                        <a:rPr lang="en-US" sz="1800" u="sng" dirty="0">
                          <a:effectLst/>
                        </a:rPr>
                        <a:t>IS561 9Li </a:t>
                      </a:r>
                      <a:r>
                        <a:rPr lang="en-US" sz="1800" u="sng">
                          <a:effectLst/>
                        </a:rPr>
                        <a:t>(t,p)</a:t>
                      </a:r>
                      <a:endParaRPr lang="en-US" sz="1800" u="none" dirty="0">
                        <a:effectLst/>
                      </a:endParaRPr>
                    </a:p>
                    <a:p>
                      <a:pPr marL="342900" indent="-342900">
                        <a:lnSpc>
                          <a:spcPct val="115000"/>
                        </a:lnSpc>
                        <a:spcAft>
                          <a:spcPts val="600"/>
                        </a:spcAft>
                        <a:buFont typeface="+mj-lt"/>
                        <a:buAutoNum type="arabicParenR"/>
                      </a:pPr>
                      <a:r>
                        <a:rPr lang="en-US" sz="1800">
                          <a:effectLst/>
                        </a:rPr>
                        <a:t>Setup June</a:t>
                      </a:r>
                    </a:p>
                    <a:p>
                      <a:pPr marL="342900" indent="-342900">
                        <a:lnSpc>
                          <a:spcPct val="115000"/>
                        </a:lnSpc>
                        <a:spcAft>
                          <a:spcPts val="600"/>
                        </a:spcAft>
                        <a:buFont typeface="+mj-lt"/>
                        <a:buAutoNum type="arabicParenR"/>
                      </a:pPr>
                      <a:r>
                        <a:rPr lang="en-US" sz="1800">
                          <a:effectLst/>
                        </a:rPr>
                        <a:t>RUN </a:t>
                      </a:r>
                      <a:r>
                        <a:rPr lang="en-US" sz="1800" dirty="0">
                          <a:effectLst/>
                        </a:rPr>
                        <a:t>Early July</a:t>
                      </a:r>
                    </a:p>
                    <a:p>
                      <a:pPr>
                        <a:lnSpc>
                          <a:spcPct val="115000"/>
                        </a:lnSpc>
                        <a:spcAft>
                          <a:spcPts val="600"/>
                        </a:spcAft>
                      </a:pPr>
                      <a:r>
                        <a:rPr lang="en-US" sz="1800" u="sng">
                          <a:effectLst/>
                        </a:rPr>
                        <a:t>IS616</a:t>
                      </a:r>
                      <a:endParaRPr lang="en-US" sz="1800" u="none" dirty="0">
                        <a:effectLst/>
                      </a:endParaRPr>
                    </a:p>
                    <a:p>
                      <a:pPr marL="342900" indent="-342900">
                        <a:lnSpc>
                          <a:spcPct val="115000"/>
                        </a:lnSpc>
                        <a:spcAft>
                          <a:spcPts val="600"/>
                        </a:spcAft>
                        <a:buFont typeface="+mj-lt"/>
                        <a:buAutoNum type="arabicParenR"/>
                      </a:pPr>
                      <a:r>
                        <a:rPr lang="en-US" sz="1800">
                          <a:effectLst/>
                        </a:rPr>
                        <a:t>Set-up GLORIA August</a:t>
                      </a:r>
                    </a:p>
                    <a:p>
                      <a:pPr marL="342900" indent="-342900">
                        <a:lnSpc>
                          <a:spcPct val="115000"/>
                        </a:lnSpc>
                        <a:spcAft>
                          <a:spcPts val="600"/>
                        </a:spcAft>
                        <a:buFont typeface="+mj-lt"/>
                        <a:buAutoNum type="arabicParenR"/>
                      </a:pPr>
                      <a:r>
                        <a:rPr lang="en-US" sz="1800">
                          <a:effectLst/>
                        </a:rPr>
                        <a:t>Run </a:t>
                      </a:r>
                      <a:r>
                        <a:rPr lang="en-US" sz="1800" dirty="0">
                          <a:effectLst/>
                        </a:rPr>
                        <a:t>Early September</a:t>
                      </a:r>
                    </a:p>
                    <a:p>
                      <a:pPr>
                        <a:lnSpc>
                          <a:spcPct val="115000"/>
                        </a:lnSpc>
                        <a:spcAft>
                          <a:spcPts val="600"/>
                        </a:spcAft>
                      </a:pPr>
                      <a:r>
                        <a:rPr lang="en-US" sz="1800" u="sng" dirty="0">
                          <a:solidFill>
                            <a:srgbClr val="00B050"/>
                          </a:solidFill>
                          <a:effectLst/>
                        </a:rPr>
                        <a:t>IS550 </a:t>
                      </a:r>
                      <a:r>
                        <a:rPr lang="en-US" sz="1800" u="sng">
                          <a:solidFill>
                            <a:srgbClr val="00B050"/>
                          </a:solidFill>
                          <a:effectLst/>
                        </a:rPr>
                        <a:t>95 Rb</a:t>
                      </a:r>
                      <a:endParaRPr lang="en-US" sz="1800" u="none" dirty="0">
                        <a:solidFill>
                          <a:srgbClr val="00B050"/>
                        </a:solidFill>
                        <a:effectLst/>
                      </a:endParaRPr>
                    </a:p>
                    <a:p>
                      <a:pPr marL="342900" indent="-342900">
                        <a:lnSpc>
                          <a:spcPct val="115000"/>
                        </a:lnSpc>
                        <a:spcAft>
                          <a:spcPts val="600"/>
                        </a:spcAft>
                        <a:buFont typeface="+mj-lt"/>
                        <a:buAutoNum type="arabicParenR"/>
                      </a:pPr>
                      <a:r>
                        <a:rPr lang="en-US" sz="1800">
                          <a:solidFill>
                            <a:srgbClr val="00B050"/>
                          </a:solidFill>
                          <a:effectLst/>
                        </a:rPr>
                        <a:t>Arrive </a:t>
                      </a:r>
                      <a:r>
                        <a:rPr lang="en-US" sz="1800" dirty="0">
                          <a:solidFill>
                            <a:srgbClr val="00B050"/>
                          </a:solidFill>
                          <a:effectLst/>
                        </a:rPr>
                        <a:t>in mid September 10 days for</a:t>
                      </a:r>
                      <a:r>
                        <a:rPr lang="en-US" sz="1800" baseline="0" dirty="0">
                          <a:solidFill>
                            <a:srgbClr val="00B050"/>
                          </a:solidFill>
                          <a:effectLst/>
                        </a:rPr>
                        <a:t> </a:t>
                      </a:r>
                      <a:r>
                        <a:rPr lang="en-US" sz="1800">
                          <a:solidFill>
                            <a:srgbClr val="00B050"/>
                          </a:solidFill>
                          <a:effectLst/>
                        </a:rPr>
                        <a:t>mechanics set-up</a:t>
                      </a:r>
                    </a:p>
                    <a:p>
                      <a:pPr marL="342900" indent="-342900">
                        <a:lnSpc>
                          <a:spcPct val="115000"/>
                        </a:lnSpc>
                        <a:spcAft>
                          <a:spcPts val="600"/>
                        </a:spcAft>
                        <a:buFont typeface="+mj-lt"/>
                        <a:buAutoNum type="arabicParenR"/>
                      </a:pPr>
                      <a:r>
                        <a:rPr lang="en-US" sz="1800">
                          <a:solidFill>
                            <a:srgbClr val="00B050"/>
                          </a:solidFill>
                          <a:effectLst/>
                        </a:rPr>
                        <a:t>DAQ </a:t>
                      </a:r>
                      <a:r>
                        <a:rPr lang="en-US" sz="1800" dirty="0">
                          <a:solidFill>
                            <a:srgbClr val="00B050"/>
                          </a:solidFill>
                          <a:effectLst/>
                        </a:rPr>
                        <a:t>and Calibration </a:t>
                      </a:r>
                      <a:r>
                        <a:rPr lang="en-US" sz="1800">
                          <a:solidFill>
                            <a:srgbClr val="00B050"/>
                          </a:solidFill>
                          <a:effectLst/>
                        </a:rPr>
                        <a:t>5 days</a:t>
                      </a:r>
                    </a:p>
                    <a:p>
                      <a:pPr marL="342900" indent="-342900">
                        <a:lnSpc>
                          <a:spcPct val="115000"/>
                        </a:lnSpc>
                        <a:spcAft>
                          <a:spcPts val="600"/>
                        </a:spcAft>
                        <a:buFont typeface="+mj-lt"/>
                        <a:buAutoNum type="arabicParenR"/>
                      </a:pPr>
                      <a:r>
                        <a:rPr lang="en-US" sz="1800">
                          <a:solidFill>
                            <a:srgbClr val="00B050"/>
                          </a:solidFill>
                          <a:effectLst/>
                        </a:rPr>
                        <a:t>RUN October</a:t>
                      </a:r>
                    </a:p>
                    <a:p>
                      <a:pPr marL="342900" indent="-342900">
                        <a:lnSpc>
                          <a:spcPct val="115000"/>
                        </a:lnSpc>
                        <a:spcAft>
                          <a:spcPts val="600"/>
                        </a:spcAft>
                        <a:buFont typeface="+mj-lt"/>
                        <a:buAutoNum type="arabicParenR"/>
                      </a:pPr>
                      <a:r>
                        <a:rPr lang="en-US" sz="1800">
                          <a:solidFill>
                            <a:srgbClr val="00B050"/>
                          </a:solidFill>
                          <a:effectLst/>
                        </a:rPr>
                        <a:t>Dismount </a:t>
                      </a:r>
                      <a:endParaRPr lang="en-US" sz="18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58234" marR="58234" marT="0" marB="0"/>
                </a:tc>
                <a:extLst>
                  <a:ext uri="{0D108BD9-81ED-4DB2-BD59-A6C34878D82A}">
                    <a16:rowId xmlns:a16="http://schemas.microsoft.com/office/drawing/2014/main" val="10000"/>
                  </a:ext>
                </a:extLst>
              </a:tr>
            </a:tbl>
          </a:graphicData>
        </a:graphic>
      </p:graphicFrame>
      <p:pic>
        <p:nvPicPr>
          <p:cNvPr id="4" name="Рисунок 3"/>
          <p:cNvPicPr>
            <a:picLocks noChangeAspect="1"/>
          </p:cNvPicPr>
          <p:nvPr/>
        </p:nvPicPr>
        <p:blipFill>
          <a:blip r:embed="rId2" cstate="print"/>
          <a:stretch>
            <a:fillRect/>
          </a:stretch>
        </p:blipFill>
        <p:spPr>
          <a:xfrm>
            <a:off x="762000" y="0"/>
            <a:ext cx="7817971" cy="1080000"/>
          </a:xfrm>
          <a:prstGeom prst="rect">
            <a:avLst/>
          </a:prstGeom>
        </p:spPr>
      </p:pic>
    </p:spTree>
    <p:extLst>
      <p:ext uri="{BB962C8B-B14F-4D97-AF65-F5344CB8AC3E}">
        <p14:creationId xmlns:p14="http://schemas.microsoft.com/office/powerpoint/2010/main" val="2326120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28600"/>
            <a:ext cx="8382000" cy="6549229"/>
          </a:xfrm>
          <a:prstGeom prst="rect">
            <a:avLst/>
          </a:prstGeom>
          <a:noFill/>
        </p:spPr>
        <p:txBody>
          <a:bodyPr wrap="square" rtlCol="0">
            <a:spAutoFit/>
          </a:bodyPr>
          <a:lstStyle/>
          <a:p>
            <a:pPr algn="ctr">
              <a:lnSpc>
                <a:spcPct val="106000"/>
              </a:lnSpc>
              <a:spcAft>
                <a:spcPts val="800"/>
              </a:spcAft>
            </a:pPr>
            <a:r>
              <a:rPr lang="en-GB" b="1" dirty="0">
                <a:solidFill>
                  <a:srgbClr val="333333"/>
                </a:solidFill>
                <a:latin typeface="Times New Roman"/>
                <a:ea typeface="Calibri"/>
                <a:cs typeface="Times New Roman"/>
              </a:rPr>
              <a:t>Within the current project to prepare to the IS550 experiment </a:t>
            </a:r>
          </a:p>
          <a:p>
            <a:pPr algn="ctr">
              <a:lnSpc>
                <a:spcPct val="106000"/>
              </a:lnSpc>
              <a:spcAft>
                <a:spcPts val="800"/>
              </a:spcAft>
            </a:pPr>
            <a:r>
              <a:rPr lang="en-GB" b="1" dirty="0">
                <a:solidFill>
                  <a:srgbClr val="333333"/>
                </a:solidFill>
                <a:latin typeface="Times New Roman"/>
                <a:ea typeface="Calibri"/>
                <a:cs typeface="Times New Roman"/>
              </a:rPr>
              <a:t>the following was performed:</a:t>
            </a:r>
            <a:endParaRPr lang="ru-RU" sz="1600" b="1" dirty="0">
              <a:latin typeface="Calibri"/>
              <a:ea typeface="Calibri"/>
              <a:cs typeface="Times New Roman"/>
            </a:endParaRPr>
          </a:p>
          <a:p>
            <a:pPr marL="342900" lvl="0" indent="-342900" algn="just">
              <a:lnSpc>
                <a:spcPct val="106000"/>
              </a:lnSpc>
              <a:spcAft>
                <a:spcPts val="0"/>
              </a:spcAft>
              <a:buFont typeface="+mj-lt"/>
              <a:buAutoNum type="arabicPeriod"/>
            </a:pPr>
            <a:r>
              <a:rPr lang="en-GB" dirty="0">
                <a:solidFill>
                  <a:srgbClr val="333333"/>
                </a:solidFill>
                <a:latin typeface="Times New Roman"/>
                <a:ea typeface="Calibri"/>
                <a:cs typeface="Times New Roman"/>
              </a:rPr>
              <a:t>New detectors based on the </a:t>
            </a:r>
            <a:r>
              <a:rPr lang="en-GB" dirty="0" err="1">
                <a:solidFill>
                  <a:srgbClr val="333333"/>
                </a:solidFill>
                <a:latin typeface="Times New Roman"/>
                <a:ea typeface="Calibri"/>
                <a:cs typeface="Times New Roman"/>
              </a:rPr>
              <a:t>microchannel</a:t>
            </a:r>
            <a:r>
              <a:rPr lang="en-GB" dirty="0">
                <a:solidFill>
                  <a:srgbClr val="333333"/>
                </a:solidFill>
                <a:latin typeface="Times New Roman"/>
                <a:ea typeface="Calibri"/>
                <a:cs typeface="Times New Roman"/>
              </a:rPr>
              <a:t> plates (MCP) to measure fragments velocities using time-of-flight (TOF) </a:t>
            </a:r>
            <a:r>
              <a:rPr lang="en-GB" dirty="0" err="1">
                <a:solidFill>
                  <a:srgbClr val="333333"/>
                </a:solidFill>
                <a:latin typeface="Times New Roman"/>
                <a:ea typeface="Calibri"/>
                <a:cs typeface="Times New Roman"/>
              </a:rPr>
              <a:t>technic</a:t>
            </a:r>
            <a:r>
              <a:rPr lang="en-GB" dirty="0">
                <a:solidFill>
                  <a:srgbClr val="333333"/>
                </a:solidFill>
                <a:latin typeface="Times New Roman"/>
                <a:ea typeface="Calibri"/>
                <a:cs typeface="Times New Roman"/>
              </a:rPr>
              <a:t> were designed and produced. The registration efficiency of these detectors increased 2 times.</a:t>
            </a:r>
            <a:endParaRPr lang="ru-RU" sz="1600" dirty="0">
              <a:latin typeface="Calibri"/>
              <a:ea typeface="Calibri"/>
              <a:cs typeface="Times New Roman"/>
            </a:endParaRPr>
          </a:p>
          <a:p>
            <a:pPr marL="342900" lvl="0" indent="-342900" algn="just">
              <a:lnSpc>
                <a:spcPct val="106000"/>
              </a:lnSpc>
              <a:spcAft>
                <a:spcPts val="0"/>
              </a:spcAft>
              <a:buFont typeface="+mj-lt"/>
              <a:buAutoNum type="arabicPeriod"/>
            </a:pPr>
            <a:r>
              <a:rPr lang="en-GB" dirty="0">
                <a:solidFill>
                  <a:srgbClr val="333333"/>
                </a:solidFill>
                <a:latin typeface="Times New Roman"/>
                <a:ea typeface="Calibri"/>
                <a:cs typeface="Times New Roman"/>
              </a:rPr>
              <a:t>To measure fragments energy (TOF-E </a:t>
            </a:r>
            <a:r>
              <a:rPr lang="en-GB" dirty="0" err="1">
                <a:solidFill>
                  <a:srgbClr val="333333"/>
                </a:solidFill>
                <a:latin typeface="Times New Roman"/>
                <a:ea typeface="Calibri"/>
                <a:cs typeface="Times New Roman"/>
              </a:rPr>
              <a:t>technic</a:t>
            </a:r>
            <a:r>
              <a:rPr lang="en-GB" dirty="0">
                <a:solidFill>
                  <a:srgbClr val="333333"/>
                </a:solidFill>
                <a:latin typeface="Times New Roman"/>
                <a:ea typeface="Calibri"/>
                <a:cs typeface="Times New Roman"/>
              </a:rPr>
              <a:t>) strip detectors were added in each arm of the spectrometer. The use of strip detectors and TOF-E method allows to increase considerably the quality and reliability of the experimental data.</a:t>
            </a:r>
            <a:endParaRPr lang="ru-RU" sz="1600" dirty="0">
              <a:latin typeface="Calibri"/>
              <a:ea typeface="Calibri"/>
              <a:cs typeface="Times New Roman"/>
            </a:endParaRPr>
          </a:p>
          <a:p>
            <a:pPr marL="342900" lvl="0" indent="-342900" algn="just">
              <a:lnSpc>
                <a:spcPct val="106000"/>
              </a:lnSpc>
              <a:spcAft>
                <a:spcPts val="0"/>
              </a:spcAft>
              <a:buFont typeface="+mj-lt"/>
              <a:buAutoNum type="arabicPeriod"/>
            </a:pPr>
            <a:r>
              <a:rPr lang="en-GB" dirty="0">
                <a:solidFill>
                  <a:srgbClr val="333333"/>
                </a:solidFill>
                <a:latin typeface="Times New Roman"/>
                <a:ea typeface="Calibri"/>
                <a:cs typeface="Times New Roman"/>
              </a:rPr>
              <a:t>New reaction chamber was designed and produced</a:t>
            </a:r>
            <a:r>
              <a:rPr lang="en-US" dirty="0">
                <a:solidFill>
                  <a:srgbClr val="333333"/>
                </a:solidFill>
                <a:latin typeface="Times New Roman"/>
                <a:ea typeface="Calibri"/>
                <a:cs typeface="Times New Roman"/>
              </a:rPr>
              <a:t>.</a:t>
            </a:r>
            <a:endParaRPr lang="ru-RU" sz="1600" dirty="0">
              <a:latin typeface="Calibri"/>
              <a:ea typeface="Calibri"/>
              <a:cs typeface="Times New Roman"/>
            </a:endParaRPr>
          </a:p>
          <a:p>
            <a:pPr marL="342900" lvl="0" indent="-342900" algn="just">
              <a:lnSpc>
                <a:spcPct val="106000"/>
              </a:lnSpc>
              <a:spcAft>
                <a:spcPts val="0"/>
              </a:spcAft>
              <a:buFont typeface="+mj-lt"/>
              <a:buAutoNum type="arabicPeriod"/>
            </a:pPr>
            <a:r>
              <a:rPr lang="en-GB" dirty="0">
                <a:solidFill>
                  <a:srgbClr val="333333"/>
                </a:solidFill>
                <a:latin typeface="Times New Roman"/>
                <a:ea typeface="Calibri"/>
                <a:cs typeface="Times New Roman"/>
              </a:rPr>
              <a:t>Meetings and workshops with colleagues from CERN (</a:t>
            </a:r>
            <a:r>
              <a:rPr lang="en-GB" dirty="0" err="1">
                <a:solidFill>
                  <a:srgbClr val="333333"/>
                </a:solidFill>
                <a:latin typeface="Times New Roman"/>
                <a:ea typeface="Calibri"/>
                <a:cs typeface="Times New Roman"/>
              </a:rPr>
              <a:t>Geneve</a:t>
            </a:r>
            <a:r>
              <a:rPr lang="en-GB" dirty="0">
                <a:solidFill>
                  <a:srgbClr val="333333"/>
                </a:solidFill>
                <a:latin typeface="Times New Roman"/>
                <a:ea typeface="Calibri"/>
                <a:cs typeface="Times New Roman"/>
              </a:rPr>
              <a:t>), GSI (Darmstadt, Germany) and the Department of Physics of Jyvaskyla University (Jyvaskyla, Finland) to discuss preliminary experimental data obtained using upgraded CORSET setup as well as the preparations to the experiment at HIE-ISOLDE CERN and optimization of the experimental conditions were hold.</a:t>
            </a:r>
            <a:endParaRPr lang="ru-RU" sz="1600" dirty="0">
              <a:latin typeface="Calibri"/>
              <a:ea typeface="Calibri"/>
              <a:cs typeface="Times New Roman"/>
            </a:endParaRPr>
          </a:p>
          <a:p>
            <a:pPr marL="342900" lvl="0" indent="-342900" algn="just">
              <a:lnSpc>
                <a:spcPct val="106000"/>
              </a:lnSpc>
              <a:spcAft>
                <a:spcPts val="0"/>
              </a:spcAft>
              <a:buFont typeface="+mj-lt"/>
              <a:buAutoNum type="arabicPeriod"/>
            </a:pPr>
            <a:r>
              <a:rPr lang="en-GB" dirty="0">
                <a:latin typeface="Times New Roman"/>
                <a:ea typeface="Calibri"/>
                <a:cs typeface="Times New Roman"/>
              </a:rPr>
              <a:t>Preliminary tuning and calibration of the CORSET spectrometer to prepare completely to the experiment at CERN were performed at the Department of Physics of Jyvaskyla University.</a:t>
            </a:r>
            <a:endParaRPr lang="ru-RU" sz="1600" dirty="0">
              <a:latin typeface="Calibri"/>
              <a:ea typeface="Calibri"/>
              <a:cs typeface="Times New Roman"/>
            </a:endParaRPr>
          </a:p>
          <a:p>
            <a:pPr marL="342900" lvl="0" indent="-342900" algn="just">
              <a:lnSpc>
                <a:spcPct val="106000"/>
              </a:lnSpc>
              <a:spcAft>
                <a:spcPts val="0"/>
              </a:spcAft>
              <a:buFont typeface="+mj-lt"/>
              <a:buAutoNum type="arabicPeriod"/>
            </a:pPr>
            <a:r>
              <a:rPr lang="en-GB" dirty="0">
                <a:solidFill>
                  <a:srgbClr val="333333"/>
                </a:solidFill>
                <a:latin typeface="Times New Roman"/>
                <a:ea typeface="Calibri"/>
                <a:cs typeface="Times New Roman"/>
              </a:rPr>
              <a:t>The CORSET spectrometer and electronics were transported to CERN and GSI during the reporting period.</a:t>
            </a:r>
            <a:endParaRPr lang="ru-RU" sz="1600" dirty="0">
              <a:latin typeface="Calibri"/>
              <a:ea typeface="Calibri"/>
              <a:cs typeface="Times New Roman"/>
            </a:endParaRPr>
          </a:p>
          <a:p>
            <a:pPr marL="342900" lvl="0" indent="-342900" algn="just">
              <a:lnSpc>
                <a:spcPct val="106000"/>
              </a:lnSpc>
              <a:spcAft>
                <a:spcPts val="800"/>
              </a:spcAft>
              <a:buFont typeface="+mj-lt"/>
              <a:buAutoNum type="arabicPeriod"/>
            </a:pPr>
            <a:r>
              <a:rPr lang="en-GB" dirty="0">
                <a:solidFill>
                  <a:srgbClr val="333333"/>
                </a:solidFill>
                <a:latin typeface="Times New Roman"/>
                <a:ea typeface="Calibri"/>
                <a:cs typeface="Times New Roman"/>
              </a:rPr>
              <a:t>The experiment</a:t>
            </a:r>
            <a:r>
              <a:rPr lang="ru-RU" dirty="0">
                <a:solidFill>
                  <a:srgbClr val="333333"/>
                </a:solidFill>
                <a:latin typeface="Times New Roman"/>
                <a:ea typeface="Calibri"/>
                <a:cs typeface="Times New Roman"/>
              </a:rPr>
              <a:t> </a:t>
            </a:r>
            <a:r>
              <a:rPr lang="en-US" dirty="0">
                <a:solidFill>
                  <a:srgbClr val="333333"/>
                </a:solidFill>
                <a:latin typeface="Times New Roman"/>
                <a:ea typeface="Calibri"/>
                <a:cs typeface="Times New Roman"/>
              </a:rPr>
              <a:t>was</a:t>
            </a:r>
            <a:r>
              <a:rPr lang="en-GB" dirty="0">
                <a:solidFill>
                  <a:srgbClr val="333333"/>
                </a:solidFill>
                <a:latin typeface="Times New Roman"/>
                <a:ea typeface="Calibri"/>
                <a:cs typeface="Times New Roman"/>
              </a:rPr>
              <a:t> was planned </a:t>
            </a:r>
            <a:r>
              <a:rPr lang="en-US" dirty="0">
                <a:latin typeface="Times New Roman" pitchFamily="18" charset="0"/>
                <a:cs typeface="Times New Roman" pitchFamily="18" charset="0"/>
              </a:rPr>
              <a:t>for October-November 2018</a:t>
            </a:r>
            <a:r>
              <a:rPr lang="ru-RU" dirty="0">
                <a:latin typeface="Times New Roman" pitchFamily="18" charset="0"/>
                <a:cs typeface="Times New Roman" pitchFamily="18" charset="0"/>
              </a:rPr>
              <a:t> </a:t>
            </a:r>
            <a:r>
              <a:rPr lang="en-GB" dirty="0">
                <a:solidFill>
                  <a:srgbClr val="333333"/>
                </a:solidFill>
                <a:latin typeface="Times New Roman"/>
                <a:ea typeface="Calibri"/>
                <a:cs typeface="Times New Roman"/>
              </a:rPr>
              <a:t>year.</a:t>
            </a:r>
            <a:endParaRPr lang="ru-RU" sz="1600" dirty="0">
              <a:latin typeface="Calibri"/>
              <a:ea typeface="Calibri"/>
              <a:cs typeface="Times New Roman"/>
            </a:endParaRP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9"/>
          <p:cNvSpPr>
            <a:spLocks noChangeArrowheads="1"/>
          </p:cNvSpPr>
          <p:nvPr/>
        </p:nvSpPr>
        <p:spPr bwMode="auto">
          <a:xfrm>
            <a:off x="0" y="0"/>
            <a:ext cx="9144000" cy="765175"/>
          </a:xfrm>
          <a:prstGeom prst="rect">
            <a:avLst/>
          </a:prstGeom>
          <a:solidFill>
            <a:srgbClr val="0000CC"/>
          </a:solidFill>
          <a:ln w="317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dirty="0">
              <a:solidFill>
                <a:srgbClr val="000000"/>
              </a:solidFill>
            </a:endParaRPr>
          </a:p>
        </p:txBody>
      </p:sp>
      <p:sp>
        <p:nvSpPr>
          <p:cNvPr id="6148" name="Textfeld 1"/>
          <p:cNvSpPr txBox="1">
            <a:spLocks noChangeArrowheads="1"/>
          </p:cNvSpPr>
          <p:nvPr/>
        </p:nvSpPr>
        <p:spPr bwMode="auto">
          <a:xfrm>
            <a:off x="762000" y="1196975"/>
            <a:ext cx="78486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3200" b="1" dirty="0">
                <a:solidFill>
                  <a:srgbClr val="FF0000"/>
                </a:solidFill>
                <a:cs typeface="Arial" charset="0"/>
              </a:rPr>
              <a:t>Problem:</a:t>
            </a:r>
          </a:p>
          <a:p>
            <a:pPr fontAlgn="base">
              <a:spcBef>
                <a:spcPct val="0"/>
              </a:spcBef>
              <a:spcAft>
                <a:spcPct val="0"/>
              </a:spcAft>
            </a:pPr>
            <a:endParaRPr lang="de-DE" altLang="de-DE" sz="800" dirty="0">
              <a:solidFill>
                <a:srgbClr val="000000"/>
              </a:solidFill>
            </a:endParaRPr>
          </a:p>
          <a:p>
            <a:pPr fontAlgn="base">
              <a:spcBef>
                <a:spcPct val="0"/>
              </a:spcBef>
              <a:spcAft>
                <a:spcPct val="0"/>
              </a:spcAft>
            </a:pPr>
            <a:r>
              <a:rPr lang="de-DE" altLang="de-DE" sz="2800" dirty="0">
                <a:solidFill>
                  <a:srgbClr val="000000"/>
                </a:solidFill>
              </a:rPr>
              <a:t>▪ </a:t>
            </a:r>
            <a:r>
              <a:rPr lang="de-DE" altLang="de-DE" sz="2800" dirty="0" err="1">
                <a:solidFill>
                  <a:srgbClr val="000000"/>
                </a:solidFill>
              </a:rPr>
              <a:t>Nuclear</a:t>
            </a:r>
            <a:r>
              <a:rPr lang="de-DE" altLang="de-DE" sz="2800" dirty="0">
                <a:solidFill>
                  <a:srgbClr val="000000"/>
                </a:solidFill>
              </a:rPr>
              <a:t> </a:t>
            </a:r>
            <a:r>
              <a:rPr lang="de-DE" altLang="de-DE" sz="2800" dirty="0" err="1">
                <a:solidFill>
                  <a:srgbClr val="000000"/>
                </a:solidFill>
              </a:rPr>
              <a:t>systems</a:t>
            </a:r>
            <a:r>
              <a:rPr lang="de-DE" altLang="de-DE" sz="2800" dirty="0">
                <a:solidFill>
                  <a:srgbClr val="000000"/>
                </a:solidFill>
              </a:rPr>
              <a:t> </a:t>
            </a:r>
            <a:r>
              <a:rPr lang="de-DE" altLang="de-DE" sz="2800" dirty="0" err="1">
                <a:solidFill>
                  <a:srgbClr val="000000"/>
                </a:solidFill>
              </a:rPr>
              <a:t>with</a:t>
            </a:r>
            <a:r>
              <a:rPr lang="de-DE" altLang="de-DE" sz="2800" dirty="0">
                <a:solidFill>
                  <a:srgbClr val="000000"/>
                </a:solidFill>
              </a:rPr>
              <a:t> N </a:t>
            </a:r>
            <a:r>
              <a:rPr lang="de-DE" altLang="de-DE" sz="2800" dirty="0">
                <a:solidFill>
                  <a:srgbClr val="000000"/>
                </a:solidFill>
                <a:cs typeface="Arial" charset="0"/>
              </a:rPr>
              <a:t>=</a:t>
            </a:r>
            <a:r>
              <a:rPr lang="de-DE" altLang="de-DE" sz="2800" dirty="0">
                <a:solidFill>
                  <a:srgbClr val="000000"/>
                </a:solidFill>
              </a:rPr>
              <a:t> 184 </a:t>
            </a:r>
            <a:r>
              <a:rPr lang="de-DE" altLang="de-DE" sz="2800" dirty="0" err="1">
                <a:solidFill>
                  <a:srgbClr val="000000"/>
                </a:solidFill>
              </a:rPr>
              <a:t>cannot</a:t>
            </a:r>
            <a:r>
              <a:rPr lang="de-DE" altLang="de-DE" sz="2800" dirty="0">
                <a:solidFill>
                  <a:srgbClr val="000000"/>
                </a:solidFill>
              </a:rPr>
              <a:t> </a:t>
            </a:r>
            <a:r>
              <a:rPr lang="de-DE" altLang="de-DE" sz="2800" dirty="0" err="1">
                <a:solidFill>
                  <a:srgbClr val="000000"/>
                </a:solidFill>
              </a:rPr>
              <a:t>be</a:t>
            </a:r>
            <a:r>
              <a:rPr lang="de-DE" altLang="de-DE" sz="2800" dirty="0">
                <a:solidFill>
                  <a:srgbClr val="000000"/>
                </a:solidFill>
              </a:rPr>
              <a:t> </a:t>
            </a:r>
            <a:r>
              <a:rPr lang="de-DE" altLang="de-DE" sz="2800" dirty="0" err="1">
                <a:solidFill>
                  <a:srgbClr val="000000"/>
                </a:solidFill>
              </a:rPr>
              <a:t>reached</a:t>
            </a:r>
            <a:r>
              <a:rPr lang="de-DE" altLang="de-DE" sz="2800" dirty="0">
                <a:solidFill>
                  <a:srgbClr val="000000"/>
                </a:solidFill>
              </a:rPr>
              <a:t> in </a:t>
            </a:r>
            <a:r>
              <a:rPr lang="de-DE" altLang="de-DE" sz="2800" dirty="0" err="1">
                <a:solidFill>
                  <a:srgbClr val="000000"/>
                </a:solidFill>
              </a:rPr>
              <a:t>fusion</a:t>
            </a:r>
            <a:r>
              <a:rPr lang="de-DE" altLang="de-DE" sz="2800" dirty="0">
                <a:solidFill>
                  <a:srgbClr val="000000"/>
                </a:solidFill>
              </a:rPr>
              <a:t> </a:t>
            </a:r>
            <a:r>
              <a:rPr lang="de-DE" altLang="de-DE" sz="2800" dirty="0" err="1">
                <a:solidFill>
                  <a:srgbClr val="000000"/>
                </a:solidFill>
              </a:rPr>
              <a:t>reactions</a:t>
            </a:r>
            <a:r>
              <a:rPr lang="de-DE" altLang="de-DE" sz="2800" dirty="0">
                <a:solidFill>
                  <a:srgbClr val="000000"/>
                </a:solidFill>
              </a:rPr>
              <a:t> </a:t>
            </a:r>
            <a:r>
              <a:rPr lang="de-DE" altLang="de-DE" sz="2800" dirty="0" err="1">
                <a:solidFill>
                  <a:srgbClr val="000000"/>
                </a:solidFill>
              </a:rPr>
              <a:t>with</a:t>
            </a:r>
            <a:r>
              <a:rPr lang="de-DE" altLang="de-DE" sz="2800" dirty="0">
                <a:solidFill>
                  <a:srgbClr val="000000"/>
                </a:solidFill>
              </a:rPr>
              <a:t> </a:t>
            </a:r>
            <a:r>
              <a:rPr lang="de-DE" altLang="de-DE" sz="2800" dirty="0" err="1">
                <a:solidFill>
                  <a:srgbClr val="000000"/>
                </a:solidFill>
              </a:rPr>
              <a:t>stable</a:t>
            </a:r>
            <a:r>
              <a:rPr lang="de-DE" altLang="de-DE" sz="2800" dirty="0">
                <a:solidFill>
                  <a:srgbClr val="000000"/>
                </a:solidFill>
              </a:rPr>
              <a:t> </a:t>
            </a:r>
            <a:r>
              <a:rPr lang="de-DE" altLang="de-DE" sz="2800" dirty="0" err="1">
                <a:solidFill>
                  <a:srgbClr val="000000"/>
                </a:solidFill>
              </a:rPr>
              <a:t>beams</a:t>
            </a:r>
            <a:endParaRPr lang="de-DE" altLang="de-DE" sz="2800" dirty="0">
              <a:solidFill>
                <a:srgbClr val="000000"/>
              </a:solidFill>
            </a:endParaRPr>
          </a:p>
          <a:p>
            <a:pPr fontAlgn="base">
              <a:spcBef>
                <a:spcPct val="0"/>
              </a:spcBef>
              <a:spcAft>
                <a:spcPct val="0"/>
              </a:spcAft>
            </a:pPr>
            <a:endParaRPr lang="de-DE" altLang="de-DE" sz="1000" dirty="0">
              <a:solidFill>
                <a:srgbClr val="000000"/>
              </a:solidFill>
            </a:endParaRPr>
          </a:p>
          <a:p>
            <a:pPr fontAlgn="base">
              <a:spcBef>
                <a:spcPts val="1000"/>
              </a:spcBef>
              <a:spcAft>
                <a:spcPct val="0"/>
              </a:spcAft>
            </a:pPr>
            <a:r>
              <a:rPr lang="el-GR" altLang="de-DE" sz="2800" dirty="0">
                <a:solidFill>
                  <a:srgbClr val="000000"/>
                </a:solidFill>
                <a:cs typeface="Arial" charset="0"/>
              </a:rPr>
              <a:t>▪</a:t>
            </a:r>
            <a:r>
              <a:rPr lang="de-DE" altLang="de-DE" sz="2800" dirty="0">
                <a:solidFill>
                  <a:srgbClr val="000000"/>
                </a:solidFill>
                <a:cs typeface="Arial" charset="0"/>
              </a:rPr>
              <a:t> Fusion </a:t>
            </a:r>
            <a:r>
              <a:rPr lang="de-DE" altLang="de-DE" sz="2800" dirty="0" err="1">
                <a:solidFill>
                  <a:srgbClr val="000000"/>
                </a:solidFill>
                <a:cs typeface="Arial" charset="0"/>
              </a:rPr>
              <a:t>reactions</a:t>
            </a:r>
            <a:r>
              <a:rPr lang="de-DE" altLang="de-DE" sz="2800" dirty="0">
                <a:solidFill>
                  <a:srgbClr val="000000"/>
                </a:solidFill>
                <a:cs typeface="Arial" charset="0"/>
              </a:rPr>
              <a:t> </a:t>
            </a:r>
            <a:r>
              <a:rPr lang="de-DE" altLang="de-DE" sz="2800" dirty="0" err="1">
                <a:solidFill>
                  <a:srgbClr val="000000"/>
                </a:solidFill>
                <a:cs typeface="Arial" charset="0"/>
              </a:rPr>
              <a:t>with</a:t>
            </a:r>
            <a:r>
              <a:rPr lang="de-DE" altLang="de-DE" sz="2800" dirty="0">
                <a:solidFill>
                  <a:srgbClr val="000000"/>
                </a:solidFill>
                <a:cs typeface="Arial" charset="0"/>
              </a:rPr>
              <a:t> RIBs </a:t>
            </a:r>
            <a:r>
              <a:rPr lang="de-DE" altLang="de-DE" sz="2800" dirty="0" err="1">
                <a:solidFill>
                  <a:srgbClr val="000000"/>
                </a:solidFill>
                <a:cs typeface="Arial" charset="0"/>
              </a:rPr>
              <a:t>lead</a:t>
            </a:r>
            <a:r>
              <a:rPr lang="de-DE" altLang="de-DE" sz="2800" dirty="0">
                <a:solidFill>
                  <a:srgbClr val="000000"/>
                </a:solidFill>
                <a:cs typeface="Arial" charset="0"/>
              </a:rPr>
              <a:t> </a:t>
            </a:r>
            <a:r>
              <a:rPr lang="de-DE" altLang="de-DE" sz="2800" dirty="0" err="1">
                <a:solidFill>
                  <a:srgbClr val="000000"/>
                </a:solidFill>
                <a:cs typeface="Arial" charset="0"/>
              </a:rPr>
              <a:t>to</a:t>
            </a:r>
            <a:r>
              <a:rPr lang="de-DE" altLang="de-DE" sz="2800" dirty="0">
                <a:solidFill>
                  <a:srgbClr val="000000"/>
                </a:solidFill>
                <a:cs typeface="Arial" charset="0"/>
              </a:rPr>
              <a:t> N=184, but beam </a:t>
            </a:r>
            <a:r>
              <a:rPr lang="de-DE" altLang="de-DE" sz="2800" dirty="0" err="1">
                <a:solidFill>
                  <a:srgbClr val="000000"/>
                </a:solidFill>
                <a:cs typeface="Arial" charset="0"/>
              </a:rPr>
              <a:t>intensities</a:t>
            </a:r>
            <a:r>
              <a:rPr lang="de-DE" altLang="de-DE" sz="2800" dirty="0">
                <a:solidFill>
                  <a:srgbClr val="000000"/>
                </a:solidFill>
                <a:cs typeface="Arial" charset="0"/>
              </a:rPr>
              <a:t> </a:t>
            </a:r>
            <a:r>
              <a:rPr lang="de-DE" altLang="de-DE" sz="2800" dirty="0" err="1">
                <a:solidFill>
                  <a:srgbClr val="000000"/>
                </a:solidFill>
                <a:cs typeface="Arial" charset="0"/>
              </a:rPr>
              <a:t>are</a:t>
            </a:r>
            <a:r>
              <a:rPr lang="de-DE" altLang="de-DE" sz="2800" dirty="0">
                <a:solidFill>
                  <a:srgbClr val="000000"/>
                </a:solidFill>
                <a:cs typeface="Arial" charset="0"/>
              </a:rPr>
              <a:t> </a:t>
            </a:r>
            <a:r>
              <a:rPr lang="de-DE" altLang="de-DE" sz="2800" dirty="0" err="1">
                <a:solidFill>
                  <a:srgbClr val="000000"/>
                </a:solidFill>
                <a:cs typeface="Arial" charset="0"/>
              </a:rPr>
              <a:t>too</a:t>
            </a:r>
            <a:r>
              <a:rPr lang="de-DE" altLang="de-DE" sz="2800" dirty="0">
                <a:solidFill>
                  <a:srgbClr val="000000"/>
                </a:solidFill>
                <a:cs typeface="Arial" charset="0"/>
              </a:rPr>
              <a:t> </a:t>
            </a:r>
            <a:r>
              <a:rPr lang="de-DE" altLang="de-DE" sz="2800" dirty="0" err="1">
                <a:solidFill>
                  <a:srgbClr val="000000"/>
                </a:solidFill>
                <a:cs typeface="Arial" charset="0"/>
              </a:rPr>
              <a:t>small</a:t>
            </a:r>
            <a:r>
              <a:rPr lang="de-DE" altLang="de-DE" sz="2800" dirty="0">
                <a:solidFill>
                  <a:srgbClr val="000000"/>
                </a:solidFill>
                <a:cs typeface="Arial" charset="0"/>
              </a:rPr>
              <a:t> </a:t>
            </a:r>
            <a:r>
              <a:rPr lang="de-DE" altLang="de-DE" sz="2800" dirty="0" err="1">
                <a:solidFill>
                  <a:srgbClr val="000000"/>
                </a:solidFill>
                <a:cs typeface="Arial" charset="0"/>
              </a:rPr>
              <a:t>for</a:t>
            </a:r>
            <a:r>
              <a:rPr lang="de-DE" altLang="de-DE" sz="2800" dirty="0">
                <a:solidFill>
                  <a:srgbClr val="000000"/>
                </a:solidFill>
                <a:cs typeface="Arial" charset="0"/>
              </a:rPr>
              <a:t> </a:t>
            </a:r>
            <a:r>
              <a:rPr lang="de-DE" altLang="de-DE" sz="2800" dirty="0" err="1">
                <a:solidFill>
                  <a:srgbClr val="000000"/>
                </a:solidFill>
                <a:cs typeface="Arial" charset="0"/>
              </a:rPr>
              <a:t>cross-sections</a:t>
            </a:r>
            <a:r>
              <a:rPr lang="de-DE" altLang="de-DE" sz="2800" dirty="0">
                <a:solidFill>
                  <a:srgbClr val="000000"/>
                </a:solidFill>
                <a:cs typeface="Arial" charset="0"/>
              </a:rPr>
              <a:t> σ &lt; 1 </a:t>
            </a:r>
            <a:r>
              <a:rPr lang="de-DE" altLang="de-DE" sz="2800" dirty="0" err="1">
                <a:solidFill>
                  <a:srgbClr val="000000"/>
                </a:solidFill>
                <a:cs typeface="Arial" charset="0"/>
              </a:rPr>
              <a:t>pb</a:t>
            </a:r>
            <a:endParaRPr lang="de-DE" altLang="de-DE" sz="2800" dirty="0">
              <a:solidFill>
                <a:srgbClr val="000000"/>
              </a:solidFill>
              <a:cs typeface="Arial" charset="0"/>
            </a:endParaRPr>
          </a:p>
        </p:txBody>
      </p:sp>
      <p:sp>
        <p:nvSpPr>
          <p:cNvPr id="6149" name="Textfeld 1"/>
          <p:cNvSpPr txBox="1">
            <a:spLocks noChangeArrowheads="1"/>
          </p:cNvSpPr>
          <p:nvPr/>
        </p:nvSpPr>
        <p:spPr bwMode="auto">
          <a:xfrm>
            <a:off x="762000" y="4876800"/>
            <a:ext cx="7848600" cy="1697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3200" b="1" dirty="0">
                <a:solidFill>
                  <a:srgbClr val="3333FF"/>
                </a:solidFill>
                <a:cs typeface="Arial" charset="0"/>
              </a:rPr>
              <a:t>Approach:</a:t>
            </a:r>
          </a:p>
          <a:p>
            <a:pPr fontAlgn="base">
              <a:spcBef>
                <a:spcPct val="0"/>
              </a:spcBef>
              <a:spcAft>
                <a:spcPct val="0"/>
              </a:spcAft>
            </a:pPr>
            <a:endParaRPr lang="de-DE" altLang="de-DE" sz="800" dirty="0">
              <a:solidFill>
                <a:srgbClr val="000000"/>
              </a:solidFill>
            </a:endParaRPr>
          </a:p>
          <a:p>
            <a:pPr fontAlgn="base">
              <a:spcBef>
                <a:spcPts val="1000"/>
              </a:spcBef>
              <a:spcAft>
                <a:spcPct val="0"/>
              </a:spcAft>
            </a:pPr>
            <a:r>
              <a:rPr lang="de-DE" altLang="de-DE" sz="2800" dirty="0">
                <a:solidFill>
                  <a:srgbClr val="000000"/>
                </a:solidFill>
              </a:rPr>
              <a:t>Study </a:t>
            </a:r>
            <a:r>
              <a:rPr lang="de-DE" altLang="de-DE" sz="2800" dirty="0" err="1">
                <a:solidFill>
                  <a:srgbClr val="000000"/>
                </a:solidFill>
              </a:rPr>
              <a:t>of</a:t>
            </a:r>
            <a:r>
              <a:rPr lang="de-DE" altLang="de-DE" sz="2800" dirty="0">
                <a:solidFill>
                  <a:srgbClr val="000000"/>
                </a:solidFill>
              </a:rPr>
              <a:t> </a:t>
            </a:r>
            <a:r>
              <a:rPr lang="de-DE" altLang="de-DE" sz="2800" b="1" dirty="0">
                <a:solidFill>
                  <a:srgbClr val="000000"/>
                </a:solidFill>
              </a:rPr>
              <a:t>quasi-fission</a:t>
            </a:r>
            <a:r>
              <a:rPr lang="de-DE" altLang="de-DE" sz="2800" dirty="0">
                <a:solidFill>
                  <a:srgbClr val="000000"/>
                </a:solidFill>
              </a:rPr>
              <a:t> and </a:t>
            </a:r>
            <a:r>
              <a:rPr lang="de-DE" altLang="de-DE" sz="2800" b="1" dirty="0" err="1">
                <a:solidFill>
                  <a:srgbClr val="000000"/>
                </a:solidFill>
              </a:rPr>
              <a:t>fusion</a:t>
            </a:r>
            <a:r>
              <a:rPr lang="de-DE" altLang="de-DE" sz="2800" b="1" dirty="0">
                <a:solidFill>
                  <a:srgbClr val="000000"/>
                </a:solidFill>
              </a:rPr>
              <a:t>-fission </a:t>
            </a:r>
            <a:r>
              <a:rPr lang="de-DE" altLang="de-DE" sz="2800" dirty="0" err="1">
                <a:solidFill>
                  <a:srgbClr val="000000"/>
                </a:solidFill>
              </a:rPr>
              <a:t>with</a:t>
            </a:r>
            <a:r>
              <a:rPr lang="de-DE" altLang="de-DE" sz="2800" dirty="0">
                <a:solidFill>
                  <a:srgbClr val="000000"/>
                </a:solidFill>
              </a:rPr>
              <a:t> RIBs</a:t>
            </a:r>
          </a:p>
        </p:txBody>
      </p:sp>
      <p:sp>
        <p:nvSpPr>
          <p:cNvPr id="6" name="Text Box 6">
            <a:extLst>
              <a:ext uri="{FF2B5EF4-FFF2-40B4-BE49-F238E27FC236}">
                <a16:creationId xmlns:a16="http://schemas.microsoft.com/office/drawing/2014/main" id="{FEFD3848-B46F-45BC-BBAF-21355CDE1A96}"/>
              </a:ext>
            </a:extLst>
          </p:cNvPr>
          <p:cNvSpPr txBox="1">
            <a:spLocks noChangeArrowheads="1"/>
          </p:cNvSpPr>
          <p:nvPr/>
        </p:nvSpPr>
        <p:spPr bwMode="auto">
          <a:xfrm>
            <a:off x="838200" y="76200"/>
            <a:ext cx="767040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3200" b="1" dirty="0">
                <a:solidFill>
                  <a:srgbClr val="FFFF00"/>
                </a:solidFill>
                <a:cs typeface="Arial" charset="0"/>
              </a:rPr>
              <a:t>Magic </a:t>
            </a:r>
            <a:r>
              <a:rPr lang="de-DE" altLang="de-DE" sz="3200" b="1" dirty="0" err="1">
                <a:solidFill>
                  <a:srgbClr val="FFFF00"/>
                </a:solidFill>
                <a:cs typeface="Arial" charset="0"/>
              </a:rPr>
              <a:t>numbers</a:t>
            </a:r>
            <a:r>
              <a:rPr lang="de-DE" altLang="de-DE" sz="3200" b="1" dirty="0">
                <a:solidFill>
                  <a:srgbClr val="FFFF00"/>
                </a:solidFill>
                <a:cs typeface="Arial" charset="0"/>
              </a:rPr>
              <a:t> in superheavy </a:t>
            </a:r>
            <a:r>
              <a:rPr lang="de-DE" altLang="de-DE" sz="3200" b="1" dirty="0" err="1">
                <a:solidFill>
                  <a:srgbClr val="FFFF00"/>
                </a:solidFill>
                <a:cs typeface="Arial" charset="0"/>
              </a:rPr>
              <a:t>nuclei</a:t>
            </a:r>
            <a:r>
              <a:rPr lang="de-DE" altLang="de-DE" sz="3200" b="1" dirty="0">
                <a:solidFill>
                  <a:srgbClr val="FFFF00"/>
                </a:solidFill>
                <a:cs typeface="Arial" charset="0"/>
              </a:rPr>
              <a:t> ?</a:t>
            </a:r>
          </a:p>
        </p:txBody>
      </p:sp>
    </p:spTree>
    <p:extLst>
      <p:ext uri="{BB962C8B-B14F-4D97-AF65-F5344CB8AC3E}">
        <p14:creationId xmlns:p14="http://schemas.microsoft.com/office/powerpoint/2010/main" val="1962292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p:cTn id="7" dur="500" fill="hold"/>
                                        <p:tgtEl>
                                          <p:spTgt spid="6149"/>
                                        </p:tgtEl>
                                        <p:attrNameLst>
                                          <p:attrName>ppt_w</p:attrName>
                                        </p:attrNameLst>
                                      </p:cBhvr>
                                      <p:tavLst>
                                        <p:tav tm="0">
                                          <p:val>
                                            <p:fltVal val="0"/>
                                          </p:val>
                                        </p:tav>
                                        <p:tav tm="100000">
                                          <p:val>
                                            <p:strVal val="#ppt_w"/>
                                          </p:val>
                                        </p:tav>
                                      </p:tavLst>
                                    </p:anim>
                                    <p:anim calcmode="lin" valueType="num">
                                      <p:cBhvr>
                                        <p:cTn id="8" dur="500" fill="hold"/>
                                        <p:tgtEl>
                                          <p:spTgt spid="6149"/>
                                        </p:tgtEl>
                                        <p:attrNameLst>
                                          <p:attrName>ppt_h</p:attrName>
                                        </p:attrNameLst>
                                      </p:cBhvr>
                                      <p:tavLst>
                                        <p:tav tm="0">
                                          <p:val>
                                            <p:fltVal val="0"/>
                                          </p:val>
                                        </p:tav>
                                        <p:tav tm="100000">
                                          <p:val>
                                            <p:strVal val="#ppt_h"/>
                                          </p:val>
                                        </p:tav>
                                      </p:tavLst>
                                    </p:anim>
                                    <p:animEffect transition="in" filter="fade">
                                      <p:cBhvr>
                                        <p:cTn id="9"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0" y="0"/>
            <a:ext cx="9144000" cy="765175"/>
          </a:xfrm>
          <a:prstGeom prst="rect">
            <a:avLst/>
          </a:prstGeom>
          <a:solidFill>
            <a:srgbClr val="0000CC"/>
          </a:solidFill>
          <a:ln w="3175">
            <a:solidFill>
              <a:srgbClr val="0000CC"/>
            </a:solidFill>
            <a:miter lim="800000"/>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47" name="AutoShape 9" descr="data:image/jpeg;base64,/9j/4AAQSkZJRgABAQAAAQABAAD/2wCEAAkGBxQQEBUUEBQWFhQWFhgZGRcYFRUXHBUXFRkYFxwcHhUYHCggGBwlHRgUITEhJSkrLjAuFx8zODMsNygtLiwBCgoKDg0OGxAQGywmICQvLCwsLywsLCwvLC8sLCwsLCwsLCwsLCwsLCwsLCwsLCwsLCwsLCwsLCwsLCwsLCwsLP/AABEIAKAA8AMBEQACEQEDEQH/xAAbAAEAAgMBAQAAAAAAAAAAAAAABQYBBAcDAv/EADsQAAEDAgUCBQIEBAUEAwAAAAEAAhEDIQQFEjFBBlETImFxgTKRQlKhsRTB0fAHIzNi8SRyouEVgpL/xAAaAQEAAgMBAAAAAAAAAAAAAAAABAUBAwYC/8QAMREAAgICAgIBAwMDAwQDAAAAAAECAwQREiEFMUETIlEyYXEUgaGxweEVI9HxJDOR/9oADAMBAAIRAxEAPwDuKAIAgCAIAgCAwgIzHZ/Qov0VHw7kAEx7wotmZTW+Mn2S6sK+2PKMejOXZ7QxBim8avymx+x3Wasuq3qLMX4d1K3OPRJKSRSq5/1cKLnU6LdTxYuJ8oPtyfsqnL8kq3witsuMLxMrUpzekQ2G61rtI1hrhzaDHoVCh5W1PtdFhZ4Wpx+1vZfMFi2VmB9Nwc08j9lf12RsipRZzdtUqpOMl2bC2GsIAgCAIAgCAIAgCAIAgCAIAgCAIAgCAIAgCAwgK31X1D/DtDKUF7pBM/RAHHe4VZn5v0o8Y+/9C18dgfXlyn6/1OePeXEkkkncm5K5uUm3tnVxiorS9HtgmkvBDtOmXapiIE2PBO3ytlSfLaejVkNKGmt7JLE9UYmpql8BwiGiI9jvKlT8jdLfZEr8Vjx11vRDvcSSSZJMk9yVBbbe2WMYqK0vQbE325RaD3rot+V9QUsFRaw05cTqcGnYHaSd3RFld0ZtePBR13+xzt+Bbk2OafXxsu1GoHNDhsQCPYq7jLa2UMk4vTPtZMBAYlAZQGnmmYNw9MvfJAgADck7ALVddGqPJm6imVs+KPalimOe5jXAuZGodtUx+xXpWRb0jW4SSTa9nsvZ5Pl7wASTAFyTwFhvXsJb6DHhwBBkESD3BRNNbRlrXTPpZMBAEAQBAEAQBAEAQBAYQEfUzVheadJzTVaQC0ki1ifmFHeRDlwi+/wSFjzUVOSfF/Jz7O3PZiqrXQ8l5MRO/wBPyAQPhc7lSlG+Sl2dRhxhLHjJdaRHEmq8AAS4gAAQJOwUXuyWkvZN+2qDbfSJTOsoGGo0w6o3xD9VMXMmbzOwEDbkqZk4yprXffyiBh5bvtl9v2/DIVV5aBAEBO9HZaK+Il4llMaiO54H8/hWPjaFbbuXpFV5XJdVWo+2dLXTnJHxWqaWlx4BP2XmT0tmYx5NIo+O6wq1S0YVhbEkggOLvgdlR2+TnN6qR0NXiK603fItPT+IrVaAdiGhrjtaJHBI4KtcWdk692Lsp8uFULHGp7Rt4/DeLTcyS3UIkGCFushzi4mmqfCalreiGPThdSY19Yucwk6i2bki4kyDAgXUP+jbgoyfolrO4zcox1sk8qytmGbpZJJMlzrud7nlSaaI1LSI198rpbkby3Gkg+saVR+FcKQnlw/2i5j9FB8hGcqWoE/xsq43pz/t/Jo9FZw11FtJxAc0lrb/AFgAGfTdaPG5SlWoS9rokeVxJQtdke0+/wCC1K1KgIAgCAIAgCAIAgCA8sTiG02F7zDWiSV4nNQjyfo9whKclGPtlWrZm/GtLqDvCp03DWXO0ugXLrHaLQq3+oeQt1vSXstP6ZYr1attrrXozm+W0q9ZxdUFKpIa06g7xGlv5eDuFi+iFk+Ten8fuMbIspr4qO18/sQOYCn4Bql7TWkUxpcbgCNTgRIdAKg3qH0+e/u9FljSs+r9NL7fff8AoY6NwAr4iS6PDGq3JmAvHjafqW7fwbfK5Lqq0vnojc2w3hV3sLnOg/U7c+pUXJrcLZRZKw7FOmMtJGotBKCAIC6/4dyBVlph2kh0WMSCJ7q+8RtKW0c35xpyjp+vguiuihMELDXWgc/PTj/4muKbY0APpXgSXeW57Q77Kg/oZfWko/HaOj/6jB0Q5Pe+pF9w+rSNcaoExtPMK+hvS2c9LW3x9HovR5MIDXr46nTe1j3AOeYaOStcrYRaTfbNkKpyi5JdL2bC2GsICnZ+cPh8XTqES+QdLdLQwDdxgSTJ2VPlfRqujN+y7w1kX0Srj6/ctWExtOsJpPDgN4O3v2VpXbCxbi9lRZVOt6mtHuthrMoAgCAIAgCAIAgIvqKtSZQJxDdbJHlAmTwouXOuNe7FtEnDhZO1Kt6ZTsPk7cU/VhKkAyHtfE0wR2/EP6KnhjRulyplr87L2zLnjx4ZEd/hr5NjEZNQpsa6riZLHhktbMFsuLYmZ/aFtnjVRipTn2ujTXl3zk4wr9rf/JpYx7nVHPZWp6mAte7RonzHgiCf6KPbyctxmuvZIo4qCjKD0/XZYukMWBqY+sypUcZAbvpA5MCVY+PsWnGU02VvkqntSjBxX7k5Xyyi92p9NjnREloNlOlRXJ7a7K6ORZFcYyejnHU+WjDYgtb9JGpvoDx9wVzWfQqbdL0zrfG5Lvp3L2umRKhFgEBdv8O2P01TPkkCP9wFz6WI/sK+8RGXGT+DmvOSjzivkuauiiCAwsAysgICB6tzR1Ck1tL/AFKh0t7+pHrcfdQM6+VcEoe2WHj8eNs25/pXYyTp6nhm66kOq7ue7g8xP7pj4cKlyl7/ACMrOnc+Meo/hEzWrtY3U9wa3uSAPupkpxitt9EGMHJ6S7KB1P1G+pUdTpPikIEtP1czKoM7OlKTjB9HTeO8bGMFOxfd+H8FaJ7qqbb9lyopei1dD1mUalQ1XhhIaADAm5/UfzVv4yca2+T0UXmIztjHhHa/Jd24ymXmmHt1j8Mifsrz6keXHfZzzqnx5a6IHrLCOcGPFbwmNkOPm/FABt/d1Cz6pS1JS0iw8dbGLcXDk36JTAUKzHNmqKlPQLkebV3kWg7qTVGa13tES2dcttR09/2JFSCOZQGtgnVCwGsGh95DSSI4uVrrcmty9nuxQUvs9fuamd55TwoHiSXOmGjcx+y05OXChfcSMTDsyXqP/wCkdl/WVB4/zJpu9bj/APQ/9KNV5Oma+7ok3eIvg/t7JvDZhSqN1MqNIG5kW9+ynQurktxfRAnRZB8ZReyv9QYqjjKZpMrsaWOBJJ8p3G/Px6KBlzqyI8Iz1oscOF2NNWSg2mU7NMA7DVS3UDFwQYkEWPoqS+l0S1s6HGyI5MOWiQyjD0sTRNJ7yyo1znh0EgtMapvBNuVJxoV3VOEnprshZc7Ma5WQW01o+f4U18I51NpD6VQmoIu4EGDPdvmt6lYdf1aHxXafZlWqjJSm+pLr9iKwtZ9FwqMkEQQYPPr2MH9VErlOt80WFsa7outnS+nc5GLpl0aXNMOHEnsey6fDylfDfyjkc3EeNZx+H6K1/iHSAq03TcsIiPymZmf93bhVnl4/dFlt4Of2yiVJUpfhAdO6PaRg6ciN/tJXV4C1RE4zyTTyZaJhhMmRA4vuphAPtZBpZlmdPDtmq6JmBy6OwWm7IhUtzZvox7LpagtkdlPVNLEP0AFh41RDva+6jY/kK7ZcV0SsnxltEeT7/gnVOK4ruZ4J/wDGU8RGukxpBA3ZE3j8XwoF1UnfG32kWNF0Vjyp9Nnj1fmjTg5pEObUcGkg7CNW3e2y1eQyF9D7Pno2+Mxm8nU+tdlMqZrUcwsLvIQJab3AAn3sFSyy5tOPwzoY4VUZKWu0aSjEsIAsg2MHiNFVj3SdLmne8A91tqt4zU38Gi+nnVKEfkmM16sqV6ejSGX3aTJHZTL/ACU7Y8daIGP4mumfNvZ9ZL1ZUomKs1GREWBb7d1nG8lOv9faPOZ4mFi3X0y4ZP1BSxLZHkIMaXEAzE2vdXOPm13R36/kosrBsolxff8AB7DOqLrMqMc7huoDUeBK2f1NT6Uls1PFuS24vRVOnOoK1NzaNWm5+ojTMhzR3uPMPtsqnDzLYyVc1suc7BpmnbXJLXsiuqqzH4lxpl5MkODpsR+X0UTyEoytbjsn+LjONOpa/bX+5DqAWQWe9GHFMLBn2ZJmJ429Fltv2YUUvRs0McWMeyGkPEEkXAmbFboXuMXHXs0WY0ZzU9vo88PinMJINyCDc3kEfNiV5rtlB7R6tohOOmWrwG08uY2q9gBcX6Rc1BvpBmxmL8K34KGKlN/8lDzlZmN1p/j+CH6ZzGrQqDwm6g5zQ5vJ3i/HKhYN1lc9QW0yy8jj1Ww3N6aLR1+5woM07F8O9iDb7wrTyzkqlr+5T+FUHc+X46KFRpOedLAXE7ACT9lz0ISk9RWzp5zjWtyekXjp7pNjWB+JbLzfQdmj1HJV/ieOhGPKxdnNZ3lJyk4VPS/Ju0urcOS1o1Ak6Y0xpvAlb4+Qp2oojPxmRpyaLAFPK4Eo3pA5PnGIOIxLy0l0uhs3kTAj0XJZU3bc+Pf4O1w4KihcuvyaLqZDtJEEGCDwdlH01LXySuUZR37RYaec1sPT8Ko86muaWlrg46QSHNLrjtE+qs1l2Ux4TffwU7wqr5/UrXT9/wAkY/Oa0nQ8saZ8rLAajJ+Z53USWZa309InQ8fSkuS2/wAs0fEN7m9zfc+vdR+b+WS1CK+PRmrE2279/hJPvoQ3x7PheT0EAQBAEAQGCEBkmd1l7MaSOw4rCipHDhs4RqHsYXZzgpHAxm4nPOr8S51dwLdLAbHRBcQLnVEnlc75GcnY1ro6nxVcI1J723/giMJg31XaabS4xMDsFCrpnY9RXZYW5FdS3N6POrScww9paezgQfsV5nCUP1I9V2QsW4PZ8LwbAgCAufSvTbKlA1K1/EENH5RtM9yrzAwISr5z+fRznkfIzjbwh1r3+5nO6YwNNjfCpVGOJjVq8pIvEkxYN9zK9ZWsWCXFNM8YaeXNvk01+DHS+XUhUp12VC1rtTW03ROvls/iET22WMKitSVifv4M5+Ta4OmS217f7FmzvL/4ig+nyR5T2cLhWeTT9WtxKrFv+japlX6Lyd9PEPdWY5pY0ATsS6edjYKr8dizrsbmtaLjyuZC2qMa3vZd1eHPkWzIMOKvi+GNUz6TvMbSoqw6VPnrslPNvdfDl0SFR5aSTGkDsSZ/4UhvT/Yja2VbrrNn0g2kywe0lzuYmI9FVeUyZ16rj8lz4jEha3ZL4+Cs5FhdYqubJqU2aqYHJm5juLfdVWLXyUmvaXRcZ1vBwi/0t9ka+mWxPN1FkmvZOjKMvXwfBKxt+z0lpaQWAEAQBAEAQBAEBiU0zHJG/j8pqUS1rx5nNDg0XN/QdlJtxZ1tJ+2Rac2u1Nr0iSynpOtWnX/lNFvMJJPoJFvVScfxtln6uiJk+Xqq/R9zOjucAJJ4n4C6Vs5PTIjMKLsW3Q1gFMj/AFHi8H8jCLGOTHyotsHcuKXX5/8ABLpn9CXJvv8AC/3NrKcrZhmltOYJm5lbKMeNK1E8ZGTO+XKR49RZW3E0XNMBwEtdEkEf1WvLx1dW18nvCyZUWqS/uctewg37A/cSFykouL0ztYTU1tHyvJ6CAmcj6iqYXygB1OZLTbfseFPxc6dH2+0Vub42GR929SNzqvN24mnSIbEyRtLYkOBIPPkMei3Z+TG6EdIj+MxJUWSTf7f8leo13MLSCfKdQvsf7AVbCxxaf4LayqM0017OqZJm7MVT1MkEWc08H+a6zGyY3x2jisvFnjz4yJFSSMEBhYBSOq81/wCpbo1/5BBfeA64IgHc73VLnZP/AHft39vsvvH4r+i3LX3eje6uxdJ1BlQFjqljTm50mJgf17Ldn21upT638EfxtVv1nDvXyVnCYulRw9QNcTVqCIAs1ptpLjvyVV12110y0+2XFtFtt8XJfbH/ACQygMtAgCAIAgCAIAgCAlOnTQbV1Yk+VokCJBI7qbhfS+pu0r/I/Xdeqv7nTnYdhF2tI32H98n7rp+EGvRyHOSfspPSjKtfEvxFQatIO8fVw0TtCpcFWW2uyXwX/kXVTRGmD9l71iYm8THp7K9+Tnf3PltFoJIABO5i5+fgIopGW20fcLJgIAgKZ15lbQ1tZtiIaRaIO3yqTymOuKsRfeGypc3U/nspSojpAgPXDlsnW0m3Bjg+hXuHHf3Gu3nr7WkfDxAF5tPNp491iXpdmYvbfWj1wLGOqAVXFreSBJ9o9V7pjCUvufRryJzhBuC2y89OYKth6zgKYFCpcGZcIFp5k8j1XQYdNlU2lH7Wczm3131puX3otKsyqCAwgK71TlDXUnPp02l06nX0kwDeYv7WVdnY8ZQbiuyywMqULEpS69HO6lQuieLAdh2C5qUnI62EFH0fJWOz37CwAgPfE4N9PSHiC7YWn5buN+VtnTKGuRpryK7N8X6PJ7C0kEQRYg8Fa2mumbYyUltHysGQgCAIAgNvL8EausgeVjC5x+CB8k/spFFLm2/hEXKyFWlH5fo6jhaga1tPUXODRJi4tuey6utrionGTW25Hrg8I2kwNYLfuTck+pK9QrjBaR5nY5vcj3Xs8GUAQBAEBAda4Y1MI7T+Ehx9huoHka3Ol6+Cw8Xaq8hb+ejmq5Y7IIDLTGyynow0n7PfLsIa1VlMGNTont3/AEW2ir6tij+TVk3Kmtz/AAdRyzKadBjWtAJbMOIE33uF1VONCqKS+Di78md03J/JvqQRzKA+Hvjgn2WNmUj6WTBz7q4V/wCKcG+JpcAAAXQ4ACbC3N/dc9n/AFfrajvTOl8Z/T/Q3LW0fdHD4WnRDS+kaupuokz5TGsWEA7gb+69wrxoQ4trZrsty7LOSi+PweeY5A806jmNcW0iA3U0h5HIt9QFoK8XYUnFuPpevye8byEYzSl7l716IXH5e6k8tAcRAIMdwO0xcwoF2PKEtJFpj5UbIbb0aZCjslEnnNVtQUqgc01HMipEghzbAn1Ij7KZlSjNRkn3rsr8OEoSnW11vojSZMm5UR9lgkktIwsAIAgAWQyXpZNFSj4jj4VV0Bwab/eN+CpscTU48n0ysnn7rnwX3RLLm7KFNrcLQgOqVG6mtO7ZvJ9gVa3KmCVMPkp6HfY3fZ6ivbLLgsGyiwMpiGhWNdca48Yoq7LZWS5SfZsLYeAgCAIDCAygMEJoHPOrskFKrqpthjxIAFgRuPTuPlc55DEUJ7gumdP4zOc4cZvtFaVVrZd70Wij0RWMansbInkwex/qraHibGu2Uk/N1L1Fkn0fgadF721APHa8tBINwAD5e1j7qX4+mFbal+pMg+TyLLVFx/S1v/2W1W5TGUAQBAauYYwUWF7gS0bxFh8rXbYq48mbKqnZLimcz6hzP+JrucCSwWYDwLcepXLZmQ7rG16+DsMDF+hUk138kYFEJzWydb1ZiBTLNQJOz4EgduxVgvJXKHH/ACVb8RQ58vj8BnVFXwxT8OlH/YAJPMbAzdev+pWOPHijw/EVKXPkyDcCDB3G/wAKue17LaOmto9q2FLWhwu0/iAsDy09iFslU1FNejVC+MpOL6a+DXDlqN3RlAEAQBP3B0jLMMauCptrWfENdEubNgR2IC6iivnQlP2cdkWKGTJ1+jeyzI6OHA0MGofiNzPeeFvpxa6vS7I92Xbd+p9fgk1JIwQBAEB5YimXCGuLT3EfsV5km10z1Fpe0ZoB2ka41ReJifSeEjvXZiWt9ej0XowEB5YjDtqN0vAImfkbH0K8yipLTR6jOUXtFG6i6Zqtquq0GhzSdWlu7T7c37Kiy8Casdla6/B0WD5Kt1qu19/k2q3VdTx6bajTQaP9TUJJkcWsP6ra/ISVkYyXFfJoj4yDqlKD5P4N/E5U57Wvw1QukOOpxDrmCCCbjYfbZSp0uSUq2Q4Xxi3C2JKYCrWDP+oa0EC5a7VMekbqTU7NfeRbVXy/7f8AkkAt5oMoDDjAQFa6+dGFHmiXi35rG38/hVnlf/p9/Ja+HX/yPXwc8XNHXBDAQBAbuMAexlUOk/S8chwFj6gjn0Ui1KUFNe/TIlLcLJVv17X8GzkmS1sQ4aNTWA/XcAere5jst+LiW2tfC/JpzM2mlNPt/g6JmOVMr0vDftFnWkEcz3XQ240LIcGctRkzqnzicxxGXOGIdRaCXBxaB37H7QVy88eStda9nYV5UXQrpdLRZ6nRYbh3EuLqwaTbaReAOeytX4pKr39xTLzMncuvtKhUoljtNQFpESIuOdu8KllBxlxl0X8ZqcOUO/wXrp/pmjpFVwD5MsuSNPEi1+6v8XAq4833+DmczyNzfBdfn+SYyDEMqUZpt0tDnCCZP1G5991OxpxlD7Svyq5Qs1L2SSkEcygCAIAgCAIAgCAIDCA1cwwDK7Cyo0EERMCR6g8LVbTC2OpG2m6dUuUWVXqCvXwVFlNtZpB8rYbpcGtAvufY+4VVmWW41aimXGBVTlWuUov8v8Fcw2e4imCG1XQTNzq/V0qshm3xWlIuJ+Px59uJcMn6xp1S1lVpY82n8JP7hXON5OFmoy6ZQ5XibKk5Re1/ks6tCoCA0s4y1uJpFj/cH8ruCtGRRG6HFkjGyJUWKcTn1XpbEhxApzHIIg+0rnZeNvT1o6iPlsdrbZ45j0/XoNDns8sSSL6fdeLsG2qO2uj3R5Gi6XGL7ItQyeEB6UKpY4FsTxYHf0K91ylF7j7NdsIyjqXo6h0/hXtotNck1DJM/h1RbsNgurxISjWnP2cZmThKx/T/AEkopREIHMskccUzE0SNQLQWkWI2JnvBUG3E3crYk+rM1Q6Z+mTj2A7iYM/IU1ogp6KUW0MZiH03Ahzzqa+IcwtABYR7CQfVUrVV9rg/bLyMr8apWR9LrXw/3JjH5pRwdNtGmTqs1rWw4tk7mT68qZZkVY8VWv4RCqxrcmTtl69tmMqyp9DF1HCPCqN731W47m6xRQ67pSXpmcjJjbRGL/UiwKwK4IDKAIDCAygCAIAgCAID4DLk3vHNrTx8rGuwc866pPGJ1O+lzRp9huPS5/Vc55WMvq7fo6rw04OlxXv5K4qsuADGyeg1taZP5d1bXpQHEVGj828f93/KsqfJ2w6fZVX+Ips249M6Dl2L8akypBbqEweJXRVT+pBS/Jy11f05uH4NlbDWYQGpm2C8ei+nMahE9lpvq+rW4fk3Y9v0bFP8HJa1Isc5rt2kg+4MLj5xcJOL+Dua7FOCkvk+F5PZdOgMvY5rqxu8O0ifw2Bn3Mq98TRBxdj9nOeayJ8lWvWtl0V2UBlAEBhAVvPMid4gxGGOmo0yQAPMPSbTv7yq3JxHzVtfstMXNXB02/pf+CH/APi6Lq/iVDUZfU5r6J0udzcSPqvCif01crOctr+SWsu2NX0oaf8ADPfJcC0tDG1WGrOsuDXvkXgzaLl3utuPUtcVLbNOVfLfJxfH0Mwq4zCBpY91Rkn6mEmN/Nv3jjZYulk0dxe0e8eOLkdSXFknlmdVaxDPD01GkGo1xA8pH4Rve11JoybLOuOmvf8AwRMjFrq7Utp+tf7kzhcc2oS0SHtguabET/KxupkLFLr5IU6nFb+DaWw1nw5sxciD6X9FgyfSyYME32+VgH0sgIAgCAICMz/KRiqWgnSQZa6Jg+3ZRcrGV8OLJWHlSx7OS/ucvxmGNKo5jolpgwuVtrdc3F+0dnTarYKa+TxWs2m/kOF8XE02ESC649BcqTh187orREz7fp0Se+/g6yBGy65dHEN7MrICAwsMHHsa97qrzU+suOodjK425ydjcvZ3mOoKqKh610eBWo3FzwFOpluEqVXBpe8thpP077nk329Fe1Rnh0Ob9s5u+UM/JjCPpfJP9PVnfw1N1Z0ufeTv5iSArHFlJ1KU32yrzIRV0owXSJZSiKZQBAYQHlicSyk3VUcGjuTC8TnGC3I9wrlN6itlGz3qtxc5mHgMgguG75G47RdUWV5F8uNfr8nQ4filxU7t7/BHYLP3so1aby95e2GuLz5fv7m6j1Z0o1yhLvfolXeNjK2M46SXtF06XzNuJpAug1WiHWv6H2MK6wr43QT+fkoM/Glj2NL9L9EriXNaNRLWnYOPBP8A7hTJNLshRTfRl73Bk6Q54H0gwCe0nYI20thJN6+D2Xo8hAEAQBAEAQBAYQHIs3q68RVd3e79DC47JlytkzucOPGiK/Y16NIvcGtEucYA7krVCLm1FfJussVcXJ+kdVyrJ6WHaNDBqi7tye911tGNCpLiuzicjKsuk+T6JFSSMEAQBAc363wBp4kv/DVuD6iAR+y5rylLhbzXydX4e9Tp4fMSPyDLDiawZB0i7ztDfdR8PHd1mvj5JWflKipv5+Do+aZRTxFIUnyGgiINxAjn0XS3Y0bYcJejkqMqdM3OPs36TA1oAsAIHsFviklpGhvb2z6WTAQBAEBTv8RMMSyk8fS0uB/+0Qf/ABj5VN5eEnFSReeEnFWSi/bRRwqFJv0dK2l7CwN79EhkGIdTxNMs3Lg2O4cYP6KVhzlC5cSH5CuM6Jcjq72gggiQdweV1utnFIyFkewgMoAgCAIAgCAIDWzGv4dJ7xu1riJ7gLXbLjBs2VQ5zUfycio03VHBoBLnGPclcfGLsnpe2d1Kca4bfpHRel+n/wCGbqqBpq3uJMNPC6PBwvox3L2cp5DPeRLUd8SwqxKwIAgCAIDSzDK6WI0+K0O0zG/O+3sFptohbrmtm6nIsp3wetn3gcvp0ARSYGg7xz7lZrphWtQWjFt9lr3N7NpbTUEAQBAEAQGnmeXMxDNFUEtkGxIuPZarqY2x4yN1N86ZcoezOBy2lQB8JgbO8c/KxVj11/pWhbkWWvc3shOpOlxiCalI6ahix+l36bwoWZ49WvlHpk/B8nKhcJdxNDo/I9FZ1So5hLJbpaZLXevbkLR4/D4TcpP0SfJ5/wBStQimt9l0KuihITOcydSr0W0vO55INOY8puHTxEH9VCyL3CcVHtv4JuPjqyuUp9JfP+xNNbE+qmEI+lkBAEAQBAEAQEP1ZW04OrHIj7mFDzpaokTfHx5ZEUVboHBh9Zz3NJ0CzrQHH07wqrxVXKbk16LrzVzjBQT9nQF0JzBlAEAQBAEAQBAEAQHnWqhgl23zzbhYbS9mUm3pH2smDKAIAgCAwgPKjhWMLixoBeZcRye68RhGO2l7PcrJSSTfo+6gMHTvFp7r0966PK99kT0/lDqOp9Z2utU+p3YcAKJi47r3Kb3JkvLyVbqMFqK9ImVMIYQBAEAQBAEAQGnm2BGIovpkxqFj2PBWnIqVtbh+Tdj3OmxTXwQ3SeAr4cPpVWjQTIeHckRAHxM2UPAospThL0TvI5FV7jZB9/gnsJhxTYGtJIH5nFx+5urCMeK0Vkpcns916MBAEAQBAEAQBAEAQBAEAQBAEAQBAEAQH//Z"/>
          <p:cNvSpPr>
            <a:spLocks noChangeAspect="1" noChangeArrowheads="1"/>
          </p:cNvSpPr>
          <p:nvPr/>
        </p:nvSpPr>
        <p:spPr bwMode="auto">
          <a:xfrm>
            <a:off x="149225" y="-144463"/>
            <a:ext cx="304800" cy="304801"/>
          </a:xfrm>
          <a:prstGeom prst="rect">
            <a:avLst/>
          </a:prstGeom>
          <a:noFill/>
          <a:ln w="9525">
            <a:noFill/>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48" name="AutoShape 13" descr="data:image/jpeg;base64,/9j/4AAQSkZJRgABAQAAAQABAAD/2wCEAAkGBhQSEBUSEBQVFRUSFRUWGBUUFRQXFRIVFBQVFBQUGBUXHCYeFxkjGRQUHy8gJCcpLCwsFR4xNTAqNSYrLCkBCQoKDgwOGA8PGSokHyUtKiw1MCwsKiwsKSwsLiksLCwqLDAsNCwsLCwsLDUuKSwqKiosNDUqLC4sLCwsLi0sLP/AABEIAG0BBQMBIgACEQEDEQH/xAAbAAACAwEBAQAAAAAAAAAAAAAABAECBQMGB//EADMQAAICAAQEBAQFBAMAAAAAAAABAhEDBCExBRJBUWFxgZEiobHwFBUywdETUmLhI0Lx/8QAGwEAAQUBAQAAAAAAAAAAAAAAAAECAwQFBgf/xAA0EQABBAAEBAMHBAEFAAAAAAABAAIDEQQFITESQVFhE3GhBiKBkbHR8BViweGSFBYjMkL/2gAMAwEAAhEDEQA/APuNkWKZrPcrpK2LLikuy+Zj4jOsHh5PDe7XyJUrYnOFgLVsDNjxXvH5g+K9o/MZ+vYCr8T0P2R4L+idxMxFaNpHP8bHWnt96dzIxJNttv0/2Vj5GS/2jAdpVdv7I+ilEC08Tiaq0rF3xWXgvQVxNddr6aFZJL76lLFZrNISI5f8a1/Ol89tCntiA3CaXEZv9Otb0lS9QjxSXXlKYWNPDS0pPWt0NYGaw5OpRim/DcuQlz3CE4h7JOfFrZ7a19SmGhrwghc3xKXh7FfzGfdeyIz2X5ZabPp2F2+5g4zFZhBM6F0rrHQ7/JTNawi6TP5hPuvZFocRm2opJtiuHGUv0xb8enuM5HDjF802k1sr27mnlpzAytdiJHNZ+41flajk4K90arUwrr4t/AuUjK9Vsy1neDZU0pmM8obp+fRkYOf5nXKy2azajo9X27Cv5o70S0MHEZlBhpiJJjpyDQa8zX8qZsZcNAtOLOeLKS2V+opDiy2a9jpPiUdlZa/VMI6Pi8Wh8j6hN8NwOyJ5iaf6VXdyGMHFvqrW9GPGa5m53LzdIviZtp3BcvgjNbnkDNS6yTtude+g86tSeC48lscwvmcy47K/XYzZ5qT3bOVlHE+07CC2Jh87A/gp7cOeZWph8Sj1TQ1DGT2aZgkwm07Togg9qHh3/K2x23+30TnYcclv2Q5pbsxfxc/7mTjZtyVOjS/3Rhi0kAg8rG6j/wBO5bKmu5azBw8Zxqug1Hib6pEsPtJhHj37b8PskMDhstSwszvzX/H5/wCiI8UXMr0XbcuszvBPdwtk9CPqEwwvHJaQHHCzMZbOyTVa9rgHNNhR0UjxDA1tNadHuKYeXnJql6vY21hq7ovRkz5NhsRL4so18z66/SlIJXNFBZD4ZPun7oWnBp09GegoXzGVU99+5Rx/s7BKy4Bwu+NHz+6eycg+8sYCZxptdmQedvaWOLTuFeGqiS0HMHCwarW+7u36ihTn++pq5bjpMMSGMa4Hex9Co5GB26ZzSXNpqgyuIoyTavzd14nGysfiejevZX7FrDYvEy4svg5m9RYHbnV9qTXNaG0VuYmEpx/cVweF1O5O0tlXXuyeH4U4tpp0+rY/R3kULJyyeWOnjruP66KkSRoDohROGLkYSdta+owBec1rtxaYlM1iKCVaV0T6fwQ8Vzw7i6f3oGdy0JO5OnWlujKb5bTe/jpoc1mWOkwsjg8cTHAimmiD3O+3y5KxGwOGirOT2e703/cvOCTqOy+vXUqpoJOkcU6Y+H4QZRcb5nqKH4dVbA1u1IBT6prS9VsQ5dk35eG5A7CTteI3NIJ5FODgRakAArGwnIAAEQgAAEIIb6JNt7JfehJD1+GO7+S6stYSEzTNYG3229eXcprjQTMeHTr/AK+4vjYbjfM9ey2Xh3s0+HzqNXerOv4OLnzvV9OyO9/RsNLG10DQ26v/ANacwLNX3VLxXA6pDC4ZJrWSW2y1XuO4HDoxvrfWWo1RWUPM2IMDh8PrEwA9efz3URe525VMPLxjsq8iS6iQXKrYJiuAMiMrFtCkAAVCx89l3GV9H90LG9iYdpp9TGxco4t6aLr4HA51kpjcZ4ASDZI6dfh/fZXYZr0K5AWwMHnmo20nd1vp0HZ5DDServzuvQzcJksuIg8cPaBrodzXopHzBpqkpk8v/UlWvKrtrr4WbMIpVFVovkJZHMqMVF1ot1t/6PJdTvMsw8OHgDIT5nmfl6KlI4k2VcCESaijUNAScsxOot9hj3BjS87BA1SfFls+3QRy7UXclzPt0SJxsZydsoeZYvNScW7EYcUTzIs+tgfD7rRbH7oDl3hh8+i0d69639UGJknzPlaa6K/qcAsf+rRPY0Swgkcwa5AaUNNknhEHQq8+aLala9dysXTT7fdFQr5FF0hbMyRh4RuLPFX4RrongaUVZkExg26VPtrRbEwZR/UqIpMFOIzNw23qKI9EoeLpUACFJFMNJ1AT7UgwK816LV9lqSwxSSuAjaSewtISBuun4ZvD5tXfTSzvLMR5eTChuq0X7jPDcNqDT3bd9l4Icw8JJUtD03D5eAz3TwhwHEABvXXl30vyWc5+q5ZTA5IpVrWvmMEEmyBSiQAAKhAAAIQVUEnfcsQhEKQABUIKzgmqfUsAhAIooWbPhrTuEq8+nk0Lx5sOVyjd6a9dehss5zhGSp6oyX5XC0h8HuuGorbvptqNNApRIdilMxl4JW3WnTcXxZpJThN6aU2csdJOo7LuczlcZnYEzmCNtDmN7B3B+dclZbDpdrewpWrLmTgcQkqUtVsakJWtDscBmEONZxRnbkd1UewsOqliuZUv6crp+XYaBlqaISscy6sEfNNBo2vPgaGY4a27g0r7r6HJ8LaTbl6Jafyedv8AZvGAuqqHO9/zur4xDEoANAc85paS08lODalb2V3dL3bpEnTK5Z4kv8U9X3rojWyyF+KkbBw8TQb50Op01+FjVRSENF2n8jkFF8zdy+S8kMZnBUotex1Kpu3a07npogjbH4LW02qoLOs3axMHL88+W6W7rfyNLGykeVRiq7aF/wAGufnWj6+J1xE603M/BZazDYZ0Lmg3d/uHf6KR8hc61hTjunst+2mpq5BLk5kqvUUwcT4+WSVSeq7Pui2c4hpUdK7/AEMjAOw+XxulDj7x4Q2teIUDXnp00q9VK8Oeapd8lmficZPW7XkO2ZseXmU7drdJaa6DuG03ad34nQYR5DAwuBq613HL49VA7e1aE3bTWi28S4HOcHdp0XNWjqmrqByWLpdM6Jjg4FIpAAFQiwKRTt3t0LSQl6IQ2SVhGlrqWAIQBFkioUNAokgCFg42HyyaZQ1s5k+ZXs0ZJ5ZnGXOwU37XWR9vgtGKTjCC0cRrVNoqQo8zUesml6dShg45JJmMjJBJAscu6e8gAkrZyOO5wTfj6roxkiMaJPYGN4WgXazCobArNPoXFtIsjiGClK11+oqOcTi+ZPpQmeU5ywNxsgDa1/D8d1pRf9AqzWn36m9g8qilGqWmhiYeC5y5Vppbb6LY7Y1/1FCPdLTwWr+R0GRPfhYA4tvxHADrzs+QpQTAOPkteEKbd7/IuUU9ar16FztW1WiqIAAHISWbyHNrHR/UWeVuVyg++j0b8jWZxx8wo7sz58Nh2XK+m62TpV9dRv3Tw5x0WfgYSXwtS+J3dVQYmU6wdvsmVzGdcno2l97nHCxOV2u1e5yk2a4JzvALbZqOLSx04a/PorIifvzXfDxp1raT0Teu3kPRxWqT1X938ifD8xT5ZbPbzNM6LK3RzYdr43k+ZsjsVBJYdRClMpGWrtbfMpgzttp6dq2ZWadS5tV07ml4lgOA6qOkxYC+FhUuuvTsSSBxrUIpMAAD0iAAAQqTha3osiQErW0IAAFQuWYlUG/AwzU4lL4PNmZhwcpKMd/kkcJn7JMXjWYeIWQPqrkBDWFxVXb+GOre38m1lspGCVJX1fV99SuSyKgu8u9DR0WU5Y3AREXbjuf4Cglk4ygAA2VEgAAEJTP4PNDy1MdzS+9T0TRzjloraK9jn8xyOPGzCUurSjpv9vkp45iwUlOGZSlzyXxS6dl2GVlY8/PWp2RJtRwRxsaxo0bt2UJJJtRRIATJEAAAhDM7imHon6GiUxcJSVSVopY7CjFwOhJq+fRPY7hNrz/P218tfoWa72vM3oYSWyS8kc8fKqe69exzUnsswR+488Xfb8+KsDEm9QsSUtDbyTbw4829IzY5D/kUZNtb6LR13NhF3IcukwbHmQ6k1XkmTSB1UoJoUzuajFVu3pS3L5NSUfj36eXibrZw+QsaLA58genn+FQ1paYoCQLCagAAEIAABCAAAQgAAEJDicG0mtlucuFqoyapyfTy21NOiFBIzhl7W4p2JB1Ir+x09VJxnh4UYbdaqn2JbJIRoKNEZWSACoQAACEAAAhAAAIQAACEAAAhAAAIQAACFFAyQBC4/hY83NWvc60SAgaBshAAAqF//9k="/>
          <p:cNvSpPr>
            <a:spLocks noChangeAspect="1" noChangeArrowheads="1"/>
          </p:cNvSpPr>
          <p:nvPr/>
        </p:nvSpPr>
        <p:spPr bwMode="auto">
          <a:xfrm>
            <a:off x="301625" y="7938"/>
            <a:ext cx="304800" cy="304800"/>
          </a:xfrm>
          <a:prstGeom prst="rect">
            <a:avLst/>
          </a:prstGeom>
          <a:noFill/>
          <a:ln w="9525">
            <a:noFill/>
            <a:miter lim="800000"/>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49" name="Text Box 3"/>
          <p:cNvSpPr txBox="1">
            <a:spLocks noChangeArrowheads="1"/>
          </p:cNvSpPr>
          <p:nvPr/>
        </p:nvSpPr>
        <p:spPr bwMode="auto">
          <a:xfrm>
            <a:off x="755650" y="107950"/>
            <a:ext cx="7694613" cy="584200"/>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3200" b="1" i="0" u="none" strike="noStrike" kern="1200" cap="none" spc="0" normalizeH="0" baseline="0" noProof="0">
                <a:ln>
                  <a:noFill/>
                </a:ln>
                <a:solidFill>
                  <a:srgbClr val="FFFF00"/>
                </a:solidFill>
                <a:effectLst/>
                <a:uLnTx/>
                <a:uFillTx/>
                <a:latin typeface="Arial" charset="0"/>
                <a:ea typeface="+mn-ea"/>
                <a:cs typeface="Arial" charset="0"/>
              </a:rPr>
              <a:t>The Fusion Process in Heavy Systems</a:t>
            </a:r>
            <a:endParaRPr kumimoji="0" lang="de-DE" altLang="de-DE" sz="18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6150" name="Line 6"/>
          <p:cNvSpPr>
            <a:spLocks noChangeAspect="1" noChangeShapeType="1"/>
          </p:cNvSpPr>
          <p:nvPr/>
        </p:nvSpPr>
        <p:spPr bwMode="auto">
          <a:xfrm flipV="1">
            <a:off x="5780088" y="1484313"/>
            <a:ext cx="9525" cy="852487"/>
          </a:xfrm>
          <a:prstGeom prst="line">
            <a:avLst/>
          </a:prstGeom>
          <a:noFill/>
          <a:ln w="12700">
            <a:solidFill>
              <a:schemeClr val="tx1"/>
            </a:solidFill>
            <a:round/>
            <a:headEnd/>
            <a:tailEnd type="triangle" w="med" len="lg"/>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51" name="Oval 40"/>
          <p:cNvSpPr>
            <a:spLocks noChangeAspect="1" noChangeArrowheads="1"/>
          </p:cNvSpPr>
          <p:nvPr/>
        </p:nvSpPr>
        <p:spPr bwMode="auto">
          <a:xfrm rot="-2839186">
            <a:off x="1826419" y="1808956"/>
            <a:ext cx="384175" cy="398463"/>
          </a:xfrm>
          <a:prstGeom prst="ellipse">
            <a:avLst/>
          </a:prstGeom>
          <a:gradFill rotWithShape="1">
            <a:gsLst>
              <a:gs pos="0">
                <a:srgbClr val="72ABFE"/>
              </a:gs>
              <a:gs pos="100000">
                <a:srgbClr val="0000FF"/>
              </a:gs>
            </a:gsLst>
            <a:path path="shape">
              <a:fillToRect l="50000" t="50000" r="50000" b="50000"/>
            </a:path>
          </a:gradFill>
          <a:ln w="9525" algn="ctr">
            <a:solidFill>
              <a:srgbClr val="FF6600">
                <a:alpha val="0"/>
              </a:srgbClr>
            </a:solidFill>
            <a:round/>
            <a:headEnd/>
            <a:tailEnd/>
          </a:ln>
        </p:spPr>
        <p:txBody>
          <a:bodyPr rot="10800000"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de-DE"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53" name="Oval 89"/>
          <p:cNvSpPr>
            <a:spLocks noChangeAspect="1" noChangeArrowheads="1"/>
          </p:cNvSpPr>
          <p:nvPr/>
        </p:nvSpPr>
        <p:spPr bwMode="auto">
          <a:xfrm>
            <a:off x="5524500" y="1790700"/>
            <a:ext cx="522288" cy="425450"/>
          </a:xfrm>
          <a:prstGeom prst="ellipse">
            <a:avLst/>
          </a:prstGeom>
          <a:gradFill rotWithShape="1">
            <a:gsLst>
              <a:gs pos="0">
                <a:srgbClr val="72ABFE"/>
              </a:gs>
              <a:gs pos="100000">
                <a:srgbClr val="0000FF"/>
              </a:gs>
            </a:gsLst>
            <a:path path="shape">
              <a:fillToRect l="50000" t="50000" r="50000" b="50000"/>
            </a:path>
          </a:gradFill>
          <a:ln w="9525" algn="ctr">
            <a:solidFill>
              <a:srgbClr val="FF6600">
                <a:alpha val="0"/>
              </a:srgbClr>
            </a:solidFill>
            <a:round/>
            <a:headEnd/>
            <a:tailEnd/>
          </a:ln>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de-DE"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54" name="Oval 41"/>
          <p:cNvSpPr>
            <a:spLocks noChangeAspect="1" noChangeArrowheads="1"/>
          </p:cNvSpPr>
          <p:nvPr/>
        </p:nvSpPr>
        <p:spPr bwMode="auto">
          <a:xfrm rot="-2839186">
            <a:off x="1492251" y="1776412"/>
            <a:ext cx="234950" cy="244475"/>
          </a:xfrm>
          <a:prstGeom prst="ellipse">
            <a:avLst/>
          </a:prstGeom>
          <a:gradFill rotWithShape="1">
            <a:gsLst>
              <a:gs pos="0">
                <a:srgbClr val="72ABFE"/>
              </a:gs>
              <a:gs pos="100000">
                <a:srgbClr val="0000FF"/>
              </a:gs>
            </a:gsLst>
            <a:path path="shape">
              <a:fillToRect l="50000" t="50000" r="50000" b="50000"/>
            </a:path>
          </a:gradFill>
          <a:ln w="9525" algn="ctr">
            <a:solidFill>
              <a:srgbClr val="FF6600">
                <a:alpha val="0"/>
              </a:srgbClr>
            </a:solidFill>
            <a:round/>
            <a:headEnd/>
            <a:tailEnd/>
          </a:ln>
        </p:spPr>
        <p:txBody>
          <a:bodyPr rot="10800000"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de-DE"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55" name="Line 11"/>
          <p:cNvSpPr>
            <a:spLocks noChangeAspect="1" noChangeShapeType="1"/>
          </p:cNvSpPr>
          <p:nvPr/>
        </p:nvSpPr>
        <p:spPr bwMode="auto">
          <a:xfrm>
            <a:off x="2460625" y="2003425"/>
            <a:ext cx="468313" cy="1588"/>
          </a:xfrm>
          <a:prstGeom prst="line">
            <a:avLst/>
          </a:prstGeom>
          <a:noFill/>
          <a:ln w="38100">
            <a:solidFill>
              <a:schemeClr val="tx1"/>
            </a:solidFill>
            <a:round/>
            <a:headEnd/>
            <a:tailEnd type="triangle" w="lg" len="lg"/>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56" name="Oval 40"/>
          <p:cNvSpPr>
            <a:spLocks noChangeAspect="1" noChangeArrowheads="1"/>
          </p:cNvSpPr>
          <p:nvPr/>
        </p:nvSpPr>
        <p:spPr bwMode="auto">
          <a:xfrm rot="-2839186">
            <a:off x="3542507" y="1804194"/>
            <a:ext cx="382587" cy="396875"/>
          </a:xfrm>
          <a:prstGeom prst="ellipse">
            <a:avLst/>
          </a:prstGeom>
          <a:gradFill rotWithShape="1">
            <a:gsLst>
              <a:gs pos="0">
                <a:srgbClr val="72ABFE"/>
              </a:gs>
              <a:gs pos="100000">
                <a:srgbClr val="0000FF"/>
              </a:gs>
            </a:gsLst>
            <a:path path="shape">
              <a:fillToRect l="50000" t="50000" r="50000" b="50000"/>
            </a:path>
          </a:gradFill>
          <a:ln w="9525" algn="ctr">
            <a:solidFill>
              <a:srgbClr val="FF6600">
                <a:alpha val="0"/>
              </a:srgbClr>
            </a:solidFill>
            <a:round/>
            <a:headEnd/>
            <a:tailEnd/>
          </a:ln>
        </p:spPr>
        <p:txBody>
          <a:bodyPr rot="10800000"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de-DE"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57" name="Oval 41"/>
          <p:cNvSpPr>
            <a:spLocks noChangeAspect="1" noChangeArrowheads="1"/>
          </p:cNvSpPr>
          <p:nvPr/>
        </p:nvSpPr>
        <p:spPr bwMode="auto">
          <a:xfrm rot="-2839186">
            <a:off x="3351212" y="1785938"/>
            <a:ext cx="233363" cy="242888"/>
          </a:xfrm>
          <a:prstGeom prst="ellipse">
            <a:avLst/>
          </a:prstGeom>
          <a:gradFill rotWithShape="1">
            <a:gsLst>
              <a:gs pos="0">
                <a:srgbClr val="72ABFE"/>
              </a:gs>
              <a:gs pos="100000">
                <a:srgbClr val="0000FF"/>
              </a:gs>
            </a:gsLst>
            <a:path path="shape">
              <a:fillToRect l="50000" t="50000" r="50000" b="50000"/>
            </a:path>
          </a:gradFill>
          <a:ln w="9525" algn="ctr">
            <a:solidFill>
              <a:srgbClr val="FF6600">
                <a:alpha val="0"/>
              </a:srgbClr>
            </a:solidFill>
            <a:round/>
            <a:headEnd/>
            <a:tailEnd/>
          </a:ln>
        </p:spPr>
        <p:txBody>
          <a:bodyPr rot="10800000"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de-DE"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58" name="Arc 15"/>
          <p:cNvSpPr>
            <a:spLocks noChangeAspect="1"/>
          </p:cNvSpPr>
          <p:nvPr/>
        </p:nvSpPr>
        <p:spPr bwMode="auto">
          <a:xfrm rot="5400000">
            <a:off x="3721100" y="1993901"/>
            <a:ext cx="325437" cy="290512"/>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chemeClr val="tx1"/>
            </a:solidFill>
            <a:round/>
            <a:headEnd/>
            <a:tailEnd type="triangle" w="med" len="lg"/>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59" name="Arc 16"/>
          <p:cNvSpPr>
            <a:spLocks noChangeAspect="1"/>
          </p:cNvSpPr>
          <p:nvPr/>
        </p:nvSpPr>
        <p:spPr bwMode="auto">
          <a:xfrm rot="-6069644">
            <a:off x="3186906" y="1701007"/>
            <a:ext cx="325437" cy="2921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chemeClr val="tx1"/>
            </a:solidFill>
            <a:round/>
            <a:headEnd/>
            <a:tailEnd type="triangle" w="med" len="lg"/>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60" name="Oval 18"/>
          <p:cNvSpPr>
            <a:spLocks noChangeAspect="1" noChangeArrowheads="1"/>
          </p:cNvSpPr>
          <p:nvPr/>
        </p:nvSpPr>
        <p:spPr bwMode="auto">
          <a:xfrm>
            <a:off x="5624513" y="1638300"/>
            <a:ext cx="342900" cy="88900"/>
          </a:xfrm>
          <a:prstGeom prst="ellipse">
            <a:avLst/>
          </a:prstGeom>
          <a:solidFill>
            <a:schemeClr val="bg1"/>
          </a:solidFill>
          <a:ln w="12700">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2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61" name="Line 19"/>
          <p:cNvSpPr>
            <a:spLocks noChangeAspect="1" noChangeShapeType="1"/>
          </p:cNvSpPr>
          <p:nvPr/>
        </p:nvSpPr>
        <p:spPr bwMode="auto">
          <a:xfrm>
            <a:off x="5788025" y="1631950"/>
            <a:ext cx="0" cy="49213"/>
          </a:xfrm>
          <a:prstGeom prst="line">
            <a:avLst/>
          </a:prstGeom>
          <a:noFill/>
          <a:ln w="12700">
            <a:solidFill>
              <a:schemeClr val="tx1"/>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62" name="AutoShape 20"/>
          <p:cNvSpPr>
            <a:spLocks noChangeAspect="1" noChangeArrowheads="1"/>
          </p:cNvSpPr>
          <p:nvPr/>
        </p:nvSpPr>
        <p:spPr bwMode="auto">
          <a:xfrm rot="15755570" flipH="1">
            <a:off x="5811838" y="1685925"/>
            <a:ext cx="38100" cy="76200"/>
          </a:xfrm>
          <a:prstGeom prst="triangle">
            <a:avLst>
              <a:gd name="adj" fmla="val 50000"/>
            </a:avLst>
          </a:prstGeom>
          <a:solidFill>
            <a:schemeClr val="tx1"/>
          </a:solidFill>
          <a:ln w="9525">
            <a:solidFill>
              <a:schemeClr val="tx1"/>
            </a:solidFill>
            <a:miter lim="800000"/>
            <a:headEnd/>
            <a:tailEnd/>
          </a:ln>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2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70" name="Text Box 42"/>
          <p:cNvSpPr txBox="1">
            <a:spLocks noChangeArrowheads="1"/>
          </p:cNvSpPr>
          <p:nvPr/>
        </p:nvSpPr>
        <p:spPr bwMode="auto">
          <a:xfrm>
            <a:off x="4210050" y="1524000"/>
            <a:ext cx="105670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b="1" i="1" u="none" strike="noStrike" kern="1200" cap="none" spc="0" normalizeH="0" baseline="0" noProof="0" dirty="0">
                <a:ln>
                  <a:noFill/>
                </a:ln>
                <a:solidFill>
                  <a:srgbClr val="FF0000"/>
                </a:solidFill>
                <a:effectLst/>
                <a:uLnTx/>
                <a:uFillTx/>
                <a:latin typeface="Arial" charset="0"/>
                <a:ea typeface="+mn-ea"/>
                <a:cs typeface="+mn-cs"/>
              </a:rPr>
              <a:t>FUSION</a:t>
            </a:r>
          </a:p>
        </p:txBody>
      </p:sp>
      <p:grpSp>
        <p:nvGrpSpPr>
          <p:cNvPr id="2" name="Gruppieren 1">
            <a:extLst>
              <a:ext uri="{FF2B5EF4-FFF2-40B4-BE49-F238E27FC236}">
                <a16:creationId xmlns:a16="http://schemas.microsoft.com/office/drawing/2014/main" id="{6CA32F3A-BCD4-4876-A24D-CBF7472D2779}"/>
              </a:ext>
            </a:extLst>
          </p:cNvPr>
          <p:cNvGrpSpPr/>
          <p:nvPr/>
        </p:nvGrpSpPr>
        <p:grpSpPr>
          <a:xfrm>
            <a:off x="646113" y="2592388"/>
            <a:ext cx="2760662" cy="1265237"/>
            <a:chOff x="703263" y="3049588"/>
            <a:chExt cx="2760662" cy="1265237"/>
          </a:xfrm>
        </p:grpSpPr>
        <p:sp>
          <p:nvSpPr>
            <p:cNvPr id="6152" name="Line 45"/>
            <p:cNvSpPr>
              <a:spLocks noChangeAspect="1" noChangeShapeType="1"/>
            </p:cNvSpPr>
            <p:nvPr/>
          </p:nvSpPr>
          <p:spPr bwMode="auto">
            <a:xfrm rot="16308904" flipH="1">
              <a:off x="1975644" y="2921794"/>
              <a:ext cx="0" cy="255588"/>
            </a:xfrm>
            <a:prstGeom prst="line">
              <a:avLst/>
            </a:prstGeom>
            <a:noFill/>
            <a:ln w="9525">
              <a:solidFill>
                <a:srgbClr val="FF6600">
                  <a:alpha val="0"/>
                </a:srgbClr>
              </a:solidFill>
              <a:round/>
              <a:headEnd/>
              <a:tailEnd type="triangle" w="lg" len="lg"/>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6163" name="Gruppieren 2"/>
            <p:cNvGrpSpPr>
              <a:grpSpLocks/>
            </p:cNvGrpSpPr>
            <p:nvPr/>
          </p:nvGrpSpPr>
          <p:grpSpPr bwMode="auto">
            <a:xfrm>
              <a:off x="2052638" y="3638550"/>
              <a:ext cx="857250" cy="676275"/>
              <a:chOff x="2281844" y="3909343"/>
              <a:chExt cx="856471" cy="676064"/>
            </a:xfrm>
          </p:grpSpPr>
          <p:sp>
            <p:nvSpPr>
              <p:cNvPr id="6181" name="AutoShape 23"/>
              <p:cNvSpPr>
                <a:spLocks noChangeAspect="1" noChangeArrowheads="1"/>
              </p:cNvSpPr>
              <p:nvPr/>
            </p:nvSpPr>
            <p:spPr bwMode="auto">
              <a:xfrm rot="-2661375">
                <a:off x="2931940" y="3947444"/>
                <a:ext cx="200025" cy="131762"/>
              </a:xfrm>
              <a:prstGeom prst="rightArrow">
                <a:avLst>
                  <a:gd name="adj1" fmla="val 50000"/>
                  <a:gd name="adj2" fmla="val 37952"/>
                </a:avLst>
              </a:prstGeom>
              <a:gradFill rotWithShape="1">
                <a:gsLst>
                  <a:gs pos="0">
                    <a:srgbClr val="72ABFE"/>
                  </a:gs>
                  <a:gs pos="100000">
                    <a:srgbClr val="0000FF"/>
                  </a:gs>
                </a:gsLst>
                <a:path path="rect">
                  <a:fillToRect l="50000" t="50000" r="50000" b="50000"/>
                </a:path>
              </a:gradFill>
              <a:ln w="9525" algn="ctr">
                <a:solidFill>
                  <a:srgbClr val="FF6600">
                    <a:alpha val="0"/>
                  </a:srgbClr>
                </a:solidFill>
                <a:miter lim="800000"/>
                <a:headEnd/>
                <a:tailEnd/>
              </a:ln>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82" name="Line 17"/>
              <p:cNvSpPr>
                <a:spLocks noChangeAspect="1" noChangeShapeType="1"/>
              </p:cNvSpPr>
              <p:nvPr/>
            </p:nvSpPr>
            <p:spPr bwMode="auto">
              <a:xfrm rot="3638354" flipV="1">
                <a:off x="2832831" y="3767973"/>
                <a:ext cx="1073" cy="283813"/>
              </a:xfrm>
              <a:prstGeom prst="line">
                <a:avLst/>
              </a:prstGeom>
              <a:noFill/>
              <a:ln w="9525">
                <a:solidFill>
                  <a:srgbClr val="FF6600">
                    <a:alpha val="0"/>
                  </a:srgbClr>
                </a:solidFill>
                <a:round/>
                <a:headEnd/>
                <a:tailEnd type="triangle" w="lg" len="lg"/>
              </a:ln>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83" name="Line 27"/>
              <p:cNvSpPr>
                <a:spLocks noChangeAspect="1" noChangeShapeType="1"/>
              </p:cNvSpPr>
              <p:nvPr/>
            </p:nvSpPr>
            <p:spPr bwMode="auto">
              <a:xfrm flipV="1">
                <a:off x="2961601" y="3941399"/>
                <a:ext cx="176714" cy="141621"/>
              </a:xfrm>
              <a:prstGeom prst="line">
                <a:avLst/>
              </a:prstGeom>
              <a:noFill/>
              <a:ln w="9525">
                <a:solidFill>
                  <a:srgbClr val="FF6600">
                    <a:alpha val="0"/>
                  </a:srgbClr>
                </a:solidFill>
                <a:round/>
                <a:headEnd/>
                <a:tailEnd type="triangle" w="med" len="lg"/>
              </a:ln>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84" name="Line 103"/>
              <p:cNvSpPr>
                <a:spLocks noChangeAspect="1" noChangeShapeType="1"/>
              </p:cNvSpPr>
              <p:nvPr/>
            </p:nvSpPr>
            <p:spPr bwMode="auto">
              <a:xfrm rot="2899791" flipV="1">
                <a:off x="2930291" y="3952435"/>
                <a:ext cx="1073" cy="200276"/>
              </a:xfrm>
              <a:prstGeom prst="line">
                <a:avLst/>
              </a:prstGeom>
              <a:noFill/>
              <a:ln w="9525">
                <a:solidFill>
                  <a:srgbClr val="FF6600">
                    <a:alpha val="0"/>
                  </a:srgbClr>
                </a:solidFill>
                <a:round/>
                <a:headEnd/>
                <a:tailEnd type="triangle" w="lg" len="lg"/>
              </a:ln>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85" name="Line 105"/>
              <p:cNvSpPr>
                <a:spLocks noChangeAspect="1" noChangeShapeType="1"/>
              </p:cNvSpPr>
              <p:nvPr/>
            </p:nvSpPr>
            <p:spPr bwMode="auto">
              <a:xfrm rot="2635272">
                <a:off x="2281844" y="4244082"/>
                <a:ext cx="0" cy="224233"/>
              </a:xfrm>
              <a:prstGeom prst="line">
                <a:avLst/>
              </a:prstGeom>
              <a:noFill/>
              <a:ln w="9525">
                <a:solidFill>
                  <a:srgbClr val="FF6600">
                    <a:alpha val="0"/>
                  </a:srgbClr>
                </a:solidFill>
                <a:round/>
                <a:headEnd/>
                <a:tailEnd type="triangle" w="lg" len="lg"/>
              </a:ln>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86" name="AutoShape 24"/>
              <p:cNvSpPr>
                <a:spLocks noChangeAspect="1" noChangeArrowheads="1"/>
              </p:cNvSpPr>
              <p:nvPr/>
            </p:nvSpPr>
            <p:spPr bwMode="auto">
              <a:xfrm rot="8138625">
                <a:off x="2312340" y="4453645"/>
                <a:ext cx="198438" cy="131762"/>
              </a:xfrm>
              <a:prstGeom prst="rightArrow">
                <a:avLst>
                  <a:gd name="adj1" fmla="val 50000"/>
                  <a:gd name="adj2" fmla="val 37651"/>
                </a:avLst>
              </a:prstGeom>
              <a:gradFill rotWithShape="1">
                <a:gsLst>
                  <a:gs pos="0">
                    <a:srgbClr val="72ABFE"/>
                  </a:gs>
                  <a:gs pos="100000">
                    <a:srgbClr val="0000FF"/>
                  </a:gs>
                </a:gsLst>
                <a:path path="rect">
                  <a:fillToRect l="50000" t="50000" r="50000" b="50000"/>
                </a:path>
              </a:gradFill>
              <a:ln w="9525" algn="ctr">
                <a:solidFill>
                  <a:srgbClr val="FF6600">
                    <a:alpha val="0"/>
                  </a:srgbClr>
                </a:solidFill>
                <a:miter lim="800000"/>
                <a:headEnd/>
                <a:tailEnd/>
              </a:ln>
            </p:spPr>
            <p:txBody>
              <a:bodyPr rot="10800000" vert="eaVert"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87" name="Line 28"/>
              <p:cNvSpPr>
                <a:spLocks noChangeAspect="1" noChangeShapeType="1"/>
              </p:cNvSpPr>
              <p:nvPr/>
            </p:nvSpPr>
            <p:spPr bwMode="auto">
              <a:xfrm flipH="1">
                <a:off x="2313928" y="4444117"/>
                <a:ext cx="162791" cy="137329"/>
              </a:xfrm>
              <a:prstGeom prst="line">
                <a:avLst/>
              </a:prstGeom>
              <a:noFill/>
              <a:ln w="9525">
                <a:solidFill>
                  <a:srgbClr val="FF6600">
                    <a:alpha val="0"/>
                  </a:srgbClr>
                </a:solidFill>
                <a:round/>
                <a:headEnd/>
                <a:tailEnd type="triangle" w="med" len="lg"/>
              </a:ln>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88" name="Oval 35"/>
              <p:cNvSpPr>
                <a:spLocks noChangeAspect="1" noChangeArrowheads="1"/>
              </p:cNvSpPr>
              <p:nvPr/>
            </p:nvSpPr>
            <p:spPr bwMode="auto">
              <a:xfrm rot="-2839186">
                <a:off x="2411066" y="4342975"/>
                <a:ext cx="181532" cy="187960"/>
              </a:xfrm>
              <a:prstGeom prst="ellipse">
                <a:avLst/>
              </a:prstGeom>
              <a:gradFill rotWithShape="1">
                <a:gsLst>
                  <a:gs pos="0">
                    <a:srgbClr val="72ABFE"/>
                  </a:gs>
                  <a:gs pos="100000">
                    <a:srgbClr val="0000FF"/>
                  </a:gs>
                </a:gsLst>
                <a:path path="shape">
                  <a:fillToRect l="50000" t="50000" r="50000" b="50000"/>
                </a:path>
              </a:gradFill>
              <a:ln w="9525" algn="ctr">
                <a:solidFill>
                  <a:srgbClr val="FF6600">
                    <a:alpha val="0"/>
                  </a:srgbClr>
                </a:solidFill>
                <a:round/>
                <a:headEnd/>
                <a:tailEnd/>
              </a:ln>
            </p:spPr>
            <p:txBody>
              <a:bodyPr rot="10800000"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89" name="Oval 36"/>
              <p:cNvSpPr>
                <a:spLocks noChangeAspect="1" noChangeArrowheads="1"/>
              </p:cNvSpPr>
              <p:nvPr/>
            </p:nvSpPr>
            <p:spPr bwMode="auto">
              <a:xfrm rot="-2839186">
                <a:off x="2669894" y="3929432"/>
                <a:ext cx="417084" cy="432414"/>
              </a:xfrm>
              <a:prstGeom prst="ellipse">
                <a:avLst/>
              </a:prstGeom>
              <a:gradFill rotWithShape="1">
                <a:gsLst>
                  <a:gs pos="0">
                    <a:srgbClr val="72ABFE"/>
                  </a:gs>
                  <a:gs pos="100000">
                    <a:srgbClr val="0000FF"/>
                  </a:gs>
                </a:gsLst>
                <a:path path="shape">
                  <a:fillToRect l="50000" t="50000" r="50000" b="50000"/>
                </a:path>
              </a:gradFill>
              <a:ln w="9525" algn="ctr">
                <a:solidFill>
                  <a:srgbClr val="FF6600">
                    <a:alpha val="0"/>
                  </a:srgbClr>
                </a:solidFill>
                <a:round/>
                <a:headEnd/>
                <a:tailEnd/>
              </a:ln>
            </p:spPr>
            <p:txBody>
              <a:bodyPr rot="10800000"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6167" name="Line 11"/>
            <p:cNvSpPr>
              <a:spLocks noChangeAspect="1" noChangeShapeType="1"/>
            </p:cNvSpPr>
            <p:nvPr/>
          </p:nvSpPr>
          <p:spPr bwMode="auto">
            <a:xfrm rot="8133054">
              <a:off x="2995613" y="3311525"/>
              <a:ext cx="468312" cy="1588"/>
            </a:xfrm>
            <a:prstGeom prst="line">
              <a:avLst/>
            </a:prstGeom>
            <a:noFill/>
            <a:ln w="38100">
              <a:solidFill>
                <a:schemeClr val="tx1"/>
              </a:solidFill>
              <a:round/>
              <a:headEnd/>
              <a:tailEnd type="triangle" w="lg" len="lg"/>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71" name="Text Box 43"/>
            <p:cNvSpPr txBox="1">
              <a:spLocks noChangeArrowheads="1"/>
            </p:cNvSpPr>
            <p:nvPr/>
          </p:nvSpPr>
          <p:spPr bwMode="auto">
            <a:xfrm>
              <a:off x="703263" y="3054350"/>
              <a:ext cx="2212975" cy="646331"/>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b="1" i="1" u="none" strike="noStrike" kern="1200" cap="none" spc="0" normalizeH="0" baseline="0" noProof="0" dirty="0">
                  <a:ln>
                    <a:noFill/>
                  </a:ln>
                  <a:solidFill>
                    <a:srgbClr val="FF0000"/>
                  </a:solidFill>
                  <a:effectLst/>
                  <a:uLnTx/>
                  <a:uFillTx/>
                  <a:latin typeface="Arial" charset="0"/>
                  <a:ea typeface="+mn-ea"/>
                  <a:cs typeface="+mn-cs"/>
                </a:rPr>
                <a:t>QUASI-FISSION (QF)</a:t>
              </a:r>
            </a:p>
          </p:txBody>
        </p:sp>
      </p:grpSp>
      <p:sp>
        <p:nvSpPr>
          <p:cNvPr id="6172" name="Text Box 44"/>
          <p:cNvSpPr txBox="1">
            <a:spLocks noChangeArrowheads="1"/>
          </p:cNvSpPr>
          <p:nvPr/>
        </p:nvSpPr>
        <p:spPr bwMode="auto">
          <a:xfrm>
            <a:off x="2152650" y="1383268"/>
            <a:ext cx="1018227"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altLang="de-DE" b="1" dirty="0" err="1">
                <a:solidFill>
                  <a:srgbClr val="000000"/>
                </a:solidFill>
                <a:latin typeface="Arial" charset="0"/>
              </a:rPr>
              <a:t>capture</a:t>
            </a:r>
            <a:endParaRPr kumimoji="0" lang="de-DE" altLang="de-DE"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173" name="Line 11"/>
          <p:cNvSpPr>
            <a:spLocks noChangeAspect="1" noChangeShapeType="1"/>
          </p:cNvSpPr>
          <p:nvPr/>
        </p:nvSpPr>
        <p:spPr bwMode="auto">
          <a:xfrm>
            <a:off x="4491038" y="2019300"/>
            <a:ext cx="468312" cy="1588"/>
          </a:xfrm>
          <a:prstGeom prst="line">
            <a:avLst/>
          </a:prstGeom>
          <a:noFill/>
          <a:ln w="38100">
            <a:solidFill>
              <a:schemeClr val="tx1"/>
            </a:solidFill>
            <a:round/>
            <a:headEnd/>
            <a:tailEnd type="triangle" w="lg" len="lg"/>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74" name="Text Box 46"/>
          <p:cNvSpPr txBox="1">
            <a:spLocks noChangeArrowheads="1"/>
          </p:cNvSpPr>
          <p:nvPr/>
        </p:nvSpPr>
        <p:spPr bwMode="auto">
          <a:xfrm>
            <a:off x="6160966" y="1600200"/>
            <a:ext cx="1633781" cy="646331"/>
          </a:xfrm>
          <a:prstGeom prst="rect">
            <a:avLst/>
          </a:prstGeom>
          <a:noFill/>
          <a:ln w="9525">
            <a:noFill/>
            <a:miter lim="800000"/>
            <a:headEnd/>
            <a:tailEnd/>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b="1" i="0" u="none" strike="noStrike" kern="1200" cap="none" spc="0" normalizeH="0" baseline="0" noProof="0" dirty="0" err="1">
                <a:ln>
                  <a:noFill/>
                </a:ln>
                <a:solidFill>
                  <a:srgbClr val="000000"/>
                </a:solidFill>
                <a:effectLst/>
                <a:uLnTx/>
                <a:uFillTx/>
                <a:latin typeface="Arial" charset="0"/>
                <a:ea typeface="+mn-ea"/>
                <a:cs typeface="+mn-cs"/>
              </a:rPr>
              <a:t>Compound</a:t>
            </a:r>
            <a:r>
              <a:rPr kumimoji="0" lang="de-DE" altLang="de-DE" b="1" i="0" u="none" strike="noStrike" kern="1200" cap="none" spc="0" normalizeH="0" baseline="0" noProof="0" dirty="0">
                <a:ln>
                  <a:noFill/>
                </a:ln>
                <a:solidFill>
                  <a:srgbClr val="000000"/>
                </a:solidFill>
                <a:effectLst/>
                <a:uLnTx/>
                <a:uFillTx/>
                <a:latin typeface="Arial" charset="0"/>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b="1" i="0" u="none" strike="noStrike" kern="1200" cap="none" spc="0" normalizeH="0" baseline="0" noProof="0" dirty="0">
                <a:ln>
                  <a:noFill/>
                </a:ln>
                <a:solidFill>
                  <a:srgbClr val="000000"/>
                </a:solidFill>
                <a:effectLst/>
                <a:uLnTx/>
                <a:uFillTx/>
                <a:latin typeface="Arial" charset="0"/>
                <a:ea typeface="+mn-ea"/>
                <a:cs typeface="+mn-cs"/>
              </a:rPr>
              <a:t>Nucleus (CN)</a:t>
            </a:r>
          </a:p>
        </p:txBody>
      </p:sp>
      <p:grpSp>
        <p:nvGrpSpPr>
          <p:cNvPr id="3" name="Gruppieren 2">
            <a:extLst>
              <a:ext uri="{FF2B5EF4-FFF2-40B4-BE49-F238E27FC236}">
                <a16:creationId xmlns:a16="http://schemas.microsoft.com/office/drawing/2014/main" id="{1AA11457-417E-4059-BCC1-2210207696A3}"/>
              </a:ext>
            </a:extLst>
          </p:cNvPr>
          <p:cNvGrpSpPr/>
          <p:nvPr/>
        </p:nvGrpSpPr>
        <p:grpSpPr>
          <a:xfrm>
            <a:off x="4236185" y="2597150"/>
            <a:ext cx="4766175" cy="1887756"/>
            <a:chOff x="4293335" y="3054350"/>
            <a:chExt cx="4766175" cy="1887756"/>
          </a:xfrm>
        </p:grpSpPr>
        <p:sp>
          <p:nvSpPr>
            <p:cNvPr id="6164" name="Oval 89"/>
            <p:cNvSpPr>
              <a:spLocks noChangeAspect="1" noChangeArrowheads="1"/>
            </p:cNvSpPr>
            <p:nvPr/>
          </p:nvSpPr>
          <p:spPr bwMode="auto">
            <a:xfrm>
              <a:off x="4872038" y="3754438"/>
              <a:ext cx="527050" cy="431800"/>
            </a:xfrm>
            <a:prstGeom prst="ellipse">
              <a:avLst/>
            </a:prstGeom>
            <a:gradFill rotWithShape="1">
              <a:gsLst>
                <a:gs pos="0">
                  <a:srgbClr val="72ABFE"/>
                </a:gs>
                <a:gs pos="100000">
                  <a:srgbClr val="0000FF"/>
                </a:gs>
              </a:gsLst>
              <a:path path="shape">
                <a:fillToRect l="50000" t="50000" r="50000" b="50000"/>
              </a:path>
            </a:gradFill>
            <a:ln w="9525" algn="ctr">
              <a:solidFill>
                <a:srgbClr val="FF6600">
                  <a:alpha val="0"/>
                </a:srgbClr>
              </a:solidFill>
              <a:round/>
              <a:headEnd/>
              <a:tailEnd/>
            </a:ln>
          </p:spPr>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65" name="Oval 40"/>
            <p:cNvSpPr>
              <a:spLocks noChangeAspect="1" noChangeArrowheads="1"/>
            </p:cNvSpPr>
            <p:nvPr/>
          </p:nvSpPr>
          <p:spPr bwMode="auto">
            <a:xfrm rot="-2839186">
              <a:off x="6576219" y="3613944"/>
              <a:ext cx="320675" cy="334963"/>
            </a:xfrm>
            <a:prstGeom prst="ellipse">
              <a:avLst/>
            </a:prstGeom>
            <a:gradFill rotWithShape="1">
              <a:gsLst>
                <a:gs pos="0">
                  <a:srgbClr val="72ABFE"/>
                </a:gs>
                <a:gs pos="100000">
                  <a:srgbClr val="0000FF"/>
                </a:gs>
              </a:gsLst>
              <a:path path="shape">
                <a:fillToRect l="50000" t="50000" r="50000" b="50000"/>
              </a:path>
            </a:gradFill>
            <a:ln w="9525" algn="ctr">
              <a:solidFill>
                <a:srgbClr val="FF6600">
                  <a:alpha val="0"/>
                </a:srgbClr>
              </a:solidFill>
              <a:round/>
              <a:headEnd/>
              <a:tailEnd/>
            </a:ln>
          </p:spPr>
          <p:txBody>
            <a:bodyPr rot="10800000"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66" name="Oval 40"/>
            <p:cNvSpPr>
              <a:spLocks noChangeAspect="1" noChangeArrowheads="1"/>
            </p:cNvSpPr>
            <p:nvPr/>
          </p:nvSpPr>
          <p:spPr bwMode="auto">
            <a:xfrm rot="-2839186">
              <a:off x="6327775" y="3908425"/>
              <a:ext cx="323850" cy="336550"/>
            </a:xfrm>
            <a:prstGeom prst="ellipse">
              <a:avLst/>
            </a:prstGeom>
            <a:gradFill rotWithShape="1">
              <a:gsLst>
                <a:gs pos="0">
                  <a:srgbClr val="72ABFE"/>
                </a:gs>
                <a:gs pos="100000">
                  <a:srgbClr val="0000FF"/>
                </a:gs>
              </a:gsLst>
              <a:path path="shape">
                <a:fillToRect l="50000" t="50000" r="50000" b="50000"/>
              </a:path>
            </a:gradFill>
            <a:ln w="9525" algn="ctr">
              <a:solidFill>
                <a:srgbClr val="FF6600">
                  <a:alpha val="0"/>
                </a:srgbClr>
              </a:solidFill>
              <a:round/>
              <a:headEnd/>
              <a:tailEnd/>
            </a:ln>
          </p:spPr>
          <p:txBody>
            <a:bodyPr rot="10800000"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68" name="Line 11"/>
            <p:cNvSpPr>
              <a:spLocks noChangeAspect="1" noChangeShapeType="1"/>
            </p:cNvSpPr>
            <p:nvPr/>
          </p:nvSpPr>
          <p:spPr bwMode="auto">
            <a:xfrm rot="8133054">
              <a:off x="5340350" y="3294063"/>
              <a:ext cx="468313" cy="1587"/>
            </a:xfrm>
            <a:prstGeom prst="line">
              <a:avLst/>
            </a:prstGeom>
            <a:noFill/>
            <a:ln w="38100">
              <a:solidFill>
                <a:schemeClr val="tx1"/>
              </a:solidFill>
              <a:round/>
              <a:headEnd/>
              <a:tailEnd type="triangle" w="lg" len="lg"/>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69" name="Line 11"/>
            <p:cNvSpPr>
              <a:spLocks noChangeAspect="1" noChangeShapeType="1"/>
            </p:cNvSpPr>
            <p:nvPr/>
          </p:nvSpPr>
          <p:spPr bwMode="auto">
            <a:xfrm rot="2733054">
              <a:off x="5862637" y="3287713"/>
              <a:ext cx="468313" cy="1588"/>
            </a:xfrm>
            <a:prstGeom prst="line">
              <a:avLst/>
            </a:prstGeom>
            <a:noFill/>
            <a:ln w="38100">
              <a:solidFill>
                <a:schemeClr val="tx1"/>
              </a:solidFill>
              <a:round/>
              <a:headEnd/>
              <a:tailEnd type="triangle" w="lg" len="lg"/>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75" name="Text Box 47"/>
            <p:cNvSpPr txBox="1">
              <a:spLocks noChangeArrowheads="1"/>
            </p:cNvSpPr>
            <p:nvPr/>
          </p:nvSpPr>
          <p:spPr bwMode="auto">
            <a:xfrm>
              <a:off x="4293335" y="4295775"/>
              <a:ext cx="1620957" cy="646331"/>
            </a:xfrm>
            <a:prstGeom prst="rect">
              <a:avLst/>
            </a:prstGeom>
            <a:noFill/>
            <a:ln w="9525">
              <a:noFill/>
              <a:miter lim="800000"/>
              <a:headEnd/>
              <a:tailEnd/>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b="1" i="0" u="none" strike="noStrike" kern="1200" cap="none" spc="0" normalizeH="0" baseline="0" noProof="0" dirty="0">
                  <a:ln>
                    <a:noFill/>
                  </a:ln>
                  <a:solidFill>
                    <a:srgbClr val="000000"/>
                  </a:solidFill>
                  <a:effectLst/>
                  <a:uLnTx/>
                  <a:uFillTx/>
                  <a:latin typeface="Arial" charset="0"/>
                  <a:ea typeface="+mn-ea"/>
                  <a:cs typeface="+mn-cs"/>
                </a:rPr>
                <a:t>Evaporation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b="1" i="0" u="none" strike="noStrike" kern="1200" cap="none" spc="0" normalizeH="0" baseline="0" noProof="0" dirty="0" err="1">
                  <a:ln>
                    <a:noFill/>
                  </a:ln>
                  <a:solidFill>
                    <a:srgbClr val="000000"/>
                  </a:solidFill>
                  <a:effectLst/>
                  <a:uLnTx/>
                  <a:uFillTx/>
                  <a:latin typeface="Arial" charset="0"/>
                  <a:ea typeface="+mn-ea"/>
                  <a:cs typeface="+mn-cs"/>
                </a:rPr>
                <a:t>Residue</a:t>
              </a:r>
              <a:r>
                <a:rPr kumimoji="0" lang="de-DE" altLang="de-DE" b="1" i="0" u="none" strike="noStrike" kern="1200" cap="none" spc="0" normalizeH="0" baseline="0" noProof="0" dirty="0">
                  <a:ln>
                    <a:noFill/>
                  </a:ln>
                  <a:solidFill>
                    <a:srgbClr val="000000"/>
                  </a:solidFill>
                  <a:effectLst/>
                  <a:uLnTx/>
                  <a:uFillTx/>
                  <a:latin typeface="Arial" charset="0"/>
                  <a:ea typeface="+mn-ea"/>
                  <a:cs typeface="+mn-cs"/>
                </a:rPr>
                <a:t> (ER)</a:t>
              </a:r>
            </a:p>
          </p:txBody>
        </p:sp>
        <p:sp>
          <p:nvSpPr>
            <p:cNvPr id="6176" name="Text Box 48"/>
            <p:cNvSpPr txBox="1">
              <a:spLocks noChangeArrowheads="1"/>
            </p:cNvSpPr>
            <p:nvPr/>
          </p:nvSpPr>
          <p:spPr bwMode="auto">
            <a:xfrm>
              <a:off x="6502400" y="3054350"/>
              <a:ext cx="25571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b="1" i="1" u="none" strike="noStrike" kern="1200" cap="none" spc="0" normalizeH="0" baseline="0" noProof="0" dirty="0">
                  <a:ln>
                    <a:noFill/>
                  </a:ln>
                  <a:solidFill>
                    <a:srgbClr val="FF0000"/>
                  </a:solidFill>
                  <a:effectLst/>
                  <a:uLnTx/>
                  <a:uFillTx/>
                  <a:latin typeface="Arial" charset="0"/>
                  <a:ea typeface="+mn-ea"/>
                  <a:cs typeface="+mn-cs"/>
                </a:rPr>
                <a:t>FUSION-FISSION (FF)</a:t>
              </a:r>
            </a:p>
          </p:txBody>
        </p:sp>
        <p:sp>
          <p:nvSpPr>
            <p:cNvPr id="6177" name="Text Box 49"/>
            <p:cNvSpPr txBox="1">
              <a:spLocks noChangeArrowheads="1"/>
            </p:cNvSpPr>
            <p:nvPr/>
          </p:nvSpPr>
          <p:spPr bwMode="auto">
            <a:xfrm>
              <a:off x="6941323" y="3733800"/>
              <a:ext cx="1364477" cy="646331"/>
            </a:xfrm>
            <a:prstGeom prst="rect">
              <a:avLst/>
            </a:prstGeom>
            <a:noFill/>
            <a:ln w="9525">
              <a:noFill/>
              <a:miter lim="800000"/>
              <a:headEnd/>
              <a:tailEnd/>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b="1" i="0" u="none" strike="noStrike" kern="1200" cap="none" spc="0" normalizeH="0" baseline="0" noProof="0" dirty="0">
                  <a:ln>
                    <a:noFill/>
                  </a:ln>
                  <a:solidFill>
                    <a:srgbClr val="000000"/>
                  </a:solidFill>
                  <a:effectLst/>
                  <a:uLnTx/>
                  <a:uFillTx/>
                  <a:latin typeface="Arial" charset="0"/>
                  <a:ea typeface="+mn-ea"/>
                  <a:cs typeface="+mn-cs"/>
                </a:rPr>
                <a:t>Fission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b="1" i="0" u="none" strike="noStrike" kern="1200" cap="none" spc="0" normalizeH="0" baseline="0" noProof="0" dirty="0">
                  <a:ln>
                    <a:noFill/>
                  </a:ln>
                  <a:solidFill>
                    <a:srgbClr val="000000"/>
                  </a:solidFill>
                  <a:effectLst/>
                  <a:uLnTx/>
                  <a:uFillTx/>
                  <a:latin typeface="Arial" charset="0"/>
                  <a:ea typeface="+mn-ea"/>
                  <a:cs typeface="+mn-cs"/>
                </a:rPr>
                <a:t>Fragments</a:t>
              </a:r>
            </a:p>
          </p:txBody>
        </p:sp>
      </p:grpSp>
      <p:sp>
        <p:nvSpPr>
          <p:cNvPr id="6178" name="Text Box 85"/>
          <p:cNvSpPr txBox="1">
            <a:spLocks noChangeArrowheads="1"/>
          </p:cNvSpPr>
          <p:nvPr/>
        </p:nvSpPr>
        <p:spPr bwMode="auto">
          <a:xfrm>
            <a:off x="2078650" y="990600"/>
            <a:ext cx="1217000" cy="400110"/>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altLang="de-DE" sz="2000" b="1" dirty="0">
                <a:solidFill>
                  <a:srgbClr val="FF00FF"/>
                </a:solidFill>
                <a:latin typeface="Arial" charset="0"/>
              </a:rPr>
              <a:t>~</a:t>
            </a:r>
            <a:r>
              <a:rPr kumimoji="0" lang="de-DE" altLang="de-DE" sz="2000" b="1" i="0" u="none" strike="noStrike" kern="1200" cap="none" spc="0" normalizeH="0" baseline="0" noProof="0" dirty="0">
                <a:ln>
                  <a:noFill/>
                </a:ln>
                <a:solidFill>
                  <a:srgbClr val="FF00FF"/>
                </a:solidFill>
                <a:effectLst/>
                <a:uLnTx/>
                <a:uFillTx/>
                <a:latin typeface="Arial" charset="0"/>
                <a:ea typeface="+mn-ea"/>
                <a:cs typeface="+mn-cs"/>
              </a:rPr>
              <a:t>100 </a:t>
            </a:r>
            <a:r>
              <a:rPr kumimoji="0" lang="de-DE" altLang="de-DE" sz="2000" b="1" i="0" u="none" strike="noStrike" kern="1200" cap="none" spc="0" normalizeH="0" baseline="0" noProof="0" dirty="0" err="1">
                <a:ln>
                  <a:noFill/>
                </a:ln>
                <a:solidFill>
                  <a:srgbClr val="FF00FF"/>
                </a:solidFill>
                <a:effectLst/>
                <a:uLnTx/>
                <a:uFillTx/>
                <a:latin typeface="Arial" charset="0"/>
                <a:ea typeface="+mn-ea"/>
                <a:cs typeface="+mn-cs"/>
              </a:rPr>
              <a:t>mb</a:t>
            </a:r>
            <a:endParaRPr kumimoji="0" lang="de-DE" altLang="de-DE" sz="2000" b="1" i="0" u="none" strike="noStrike" kern="1200" cap="none" spc="0" normalizeH="0" baseline="0" noProof="0" dirty="0">
              <a:ln>
                <a:noFill/>
              </a:ln>
              <a:solidFill>
                <a:srgbClr val="FF00FF"/>
              </a:solidFill>
              <a:effectLst/>
              <a:uLnTx/>
              <a:uFillTx/>
              <a:latin typeface="Arial" charset="0"/>
              <a:ea typeface="+mn-ea"/>
              <a:cs typeface="+mn-cs"/>
            </a:endParaRPr>
          </a:p>
        </p:txBody>
      </p:sp>
      <p:sp>
        <p:nvSpPr>
          <p:cNvPr id="6179" name="Textfeld 3"/>
          <p:cNvSpPr txBox="1">
            <a:spLocks noChangeArrowheads="1"/>
          </p:cNvSpPr>
          <p:nvPr/>
        </p:nvSpPr>
        <p:spPr bwMode="auto">
          <a:xfrm>
            <a:off x="3086100" y="4675188"/>
            <a:ext cx="4019550" cy="461665"/>
          </a:xfrm>
          <a:prstGeom prst="rect">
            <a:avLst/>
          </a:prstGeom>
          <a:noFill/>
          <a:ln w="6350">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l-GR" altLang="de-DE" sz="2400" b="1" i="0" u="none" strike="noStrike" kern="1200" cap="none" spc="0" normalizeH="0" baseline="0" noProof="0" dirty="0">
                <a:ln>
                  <a:noFill/>
                </a:ln>
                <a:solidFill>
                  <a:srgbClr val="3333FF"/>
                </a:solidFill>
                <a:effectLst/>
                <a:uLnTx/>
                <a:uFillTx/>
                <a:latin typeface="Arial" charset="0"/>
                <a:ea typeface="+mn-ea"/>
                <a:cs typeface="+mn-cs"/>
              </a:rPr>
              <a:t>σ</a:t>
            </a:r>
            <a:r>
              <a:rPr kumimoji="0" lang="de-DE" altLang="de-DE" sz="2400" b="1" i="0" u="none" strike="noStrike" kern="1200" cap="none" spc="0" normalizeH="0" baseline="-25000" noProof="0" dirty="0">
                <a:ln>
                  <a:noFill/>
                </a:ln>
                <a:solidFill>
                  <a:srgbClr val="3333FF"/>
                </a:solidFill>
                <a:effectLst/>
                <a:uLnTx/>
                <a:uFillTx/>
                <a:latin typeface="Arial" charset="0"/>
                <a:ea typeface="+mn-ea"/>
                <a:cs typeface="+mn-cs"/>
              </a:rPr>
              <a:t>ER</a:t>
            </a:r>
            <a:r>
              <a:rPr kumimoji="0" lang="de-DE" altLang="de-DE" sz="2400" b="1" i="0" u="none" strike="noStrike" kern="1200" cap="none" spc="0" normalizeH="0" baseline="0" noProof="0" dirty="0">
                <a:ln>
                  <a:noFill/>
                </a:ln>
                <a:solidFill>
                  <a:srgbClr val="3333FF"/>
                </a:solidFill>
                <a:effectLst/>
                <a:uLnTx/>
                <a:uFillTx/>
                <a:latin typeface="Arial" charset="0"/>
                <a:ea typeface="+mn-ea"/>
                <a:cs typeface="+mn-cs"/>
              </a:rPr>
              <a:t> = </a:t>
            </a:r>
            <a:r>
              <a:rPr kumimoji="0" lang="el-GR" altLang="de-DE" sz="2400" b="1" i="0" u="none" strike="noStrike" kern="1200" cap="none" spc="0" normalizeH="0" baseline="0" noProof="0" dirty="0">
                <a:ln>
                  <a:noFill/>
                </a:ln>
                <a:solidFill>
                  <a:srgbClr val="3333FF"/>
                </a:solidFill>
                <a:effectLst/>
                <a:uLnTx/>
                <a:uFillTx/>
                <a:latin typeface="Arial" charset="0"/>
                <a:ea typeface="+mn-ea"/>
                <a:cs typeface="+mn-cs"/>
              </a:rPr>
              <a:t>σ</a:t>
            </a:r>
            <a:r>
              <a:rPr kumimoji="0" lang="de-DE" altLang="de-DE" sz="2400" b="1" i="0" u="none" strike="noStrike" kern="1200" cap="none" spc="0" normalizeH="0" baseline="-25000" noProof="0" dirty="0" err="1">
                <a:ln>
                  <a:noFill/>
                </a:ln>
                <a:solidFill>
                  <a:srgbClr val="3333FF"/>
                </a:solidFill>
                <a:effectLst/>
                <a:uLnTx/>
                <a:uFillTx/>
                <a:latin typeface="Arial" charset="0"/>
                <a:ea typeface="+mn-ea"/>
                <a:cs typeface="+mn-cs"/>
              </a:rPr>
              <a:t>capture</a:t>
            </a:r>
            <a:r>
              <a:rPr kumimoji="0" lang="de-DE" altLang="de-DE" sz="2400" b="1" i="0" u="none" strike="noStrike" kern="1200" cap="none" spc="0" normalizeH="0" baseline="0" noProof="0" dirty="0">
                <a:ln>
                  <a:noFill/>
                </a:ln>
                <a:solidFill>
                  <a:srgbClr val="3333FF"/>
                </a:solidFill>
                <a:effectLst/>
                <a:uLnTx/>
                <a:uFillTx/>
                <a:latin typeface="Arial" charset="0"/>
                <a:ea typeface="+mn-ea"/>
                <a:cs typeface="+mn-cs"/>
              </a:rPr>
              <a:t> ∙ P</a:t>
            </a:r>
            <a:r>
              <a:rPr kumimoji="0" lang="de-DE" altLang="de-DE" sz="2400" b="1" i="0" u="none" strike="noStrike" kern="1200" cap="none" spc="0" normalizeH="0" baseline="-25000" noProof="0" dirty="0">
                <a:ln>
                  <a:noFill/>
                </a:ln>
                <a:solidFill>
                  <a:srgbClr val="3333FF"/>
                </a:solidFill>
                <a:effectLst/>
                <a:uLnTx/>
                <a:uFillTx/>
                <a:latin typeface="Arial" charset="0"/>
                <a:ea typeface="+mn-ea"/>
                <a:cs typeface="+mn-cs"/>
              </a:rPr>
              <a:t>CN</a:t>
            </a:r>
            <a:r>
              <a:rPr kumimoji="0" lang="de-DE" altLang="de-DE" sz="2400" b="1" i="0" u="none" strike="noStrike" kern="1200" cap="none" spc="0" normalizeH="0" baseline="0" noProof="0" dirty="0">
                <a:ln>
                  <a:noFill/>
                </a:ln>
                <a:solidFill>
                  <a:srgbClr val="3333FF"/>
                </a:solidFill>
                <a:effectLst/>
                <a:uLnTx/>
                <a:uFillTx/>
                <a:latin typeface="Arial" charset="0"/>
                <a:ea typeface="+mn-ea"/>
                <a:cs typeface="+mn-cs"/>
              </a:rPr>
              <a:t> ∙ </a:t>
            </a:r>
            <a:r>
              <a:rPr kumimoji="0" lang="de-DE" altLang="de-DE" sz="2400" b="1" i="0" u="none" strike="noStrike" kern="1200" cap="none" spc="0" normalizeH="0" baseline="0" noProof="0" dirty="0" err="1">
                <a:ln>
                  <a:noFill/>
                </a:ln>
                <a:solidFill>
                  <a:srgbClr val="3333FF"/>
                </a:solidFill>
                <a:effectLst/>
                <a:uLnTx/>
                <a:uFillTx/>
                <a:latin typeface="Arial" charset="0"/>
                <a:ea typeface="+mn-ea"/>
                <a:cs typeface="+mn-cs"/>
              </a:rPr>
              <a:t>P</a:t>
            </a:r>
            <a:r>
              <a:rPr kumimoji="0" lang="de-DE" altLang="de-DE" sz="2400" b="1" i="0" u="none" strike="noStrike" kern="1200" cap="none" spc="0" normalizeH="0" baseline="-25000" noProof="0" dirty="0" err="1">
                <a:ln>
                  <a:noFill/>
                </a:ln>
                <a:solidFill>
                  <a:srgbClr val="3333FF"/>
                </a:solidFill>
                <a:effectLst/>
                <a:uLnTx/>
                <a:uFillTx/>
                <a:latin typeface="Arial" charset="0"/>
                <a:ea typeface="+mn-ea"/>
                <a:cs typeface="+mn-cs"/>
              </a:rPr>
              <a:t>survival</a:t>
            </a:r>
            <a:r>
              <a:rPr kumimoji="0" lang="de-DE" altLang="de-DE" sz="2400" b="1" i="0" u="none" strike="noStrike" kern="1200" cap="none" spc="0" normalizeH="0" baseline="0" noProof="0" dirty="0">
                <a:ln>
                  <a:noFill/>
                </a:ln>
                <a:solidFill>
                  <a:srgbClr val="3333FF"/>
                </a:solidFill>
                <a:effectLst/>
                <a:uLnTx/>
                <a:uFillTx/>
                <a:latin typeface="Arial" charset="0"/>
                <a:ea typeface="+mn-ea"/>
                <a:cs typeface="+mn-cs"/>
              </a:rPr>
              <a:t> </a:t>
            </a:r>
          </a:p>
        </p:txBody>
      </p:sp>
      <p:sp>
        <p:nvSpPr>
          <p:cNvPr id="48" name="Rectangle 4">
            <a:extLst>
              <a:ext uri="{FF2B5EF4-FFF2-40B4-BE49-F238E27FC236}">
                <a16:creationId xmlns:a16="http://schemas.microsoft.com/office/drawing/2014/main" id="{C9022D45-01BD-4322-8E36-03FC2C1B3952}"/>
              </a:ext>
            </a:extLst>
          </p:cNvPr>
          <p:cNvSpPr>
            <a:spLocks noChangeArrowheads="1"/>
          </p:cNvSpPr>
          <p:nvPr/>
        </p:nvSpPr>
        <p:spPr bwMode="auto">
          <a:xfrm>
            <a:off x="693738" y="5410200"/>
            <a:ext cx="7002462" cy="1291410"/>
          </a:xfrm>
          <a:prstGeom prst="rect">
            <a:avLst/>
          </a:prstGeom>
          <a:gradFill rotWithShape="0">
            <a:gsLst>
              <a:gs pos="0">
                <a:srgbClr val="CCFF99"/>
              </a:gs>
              <a:gs pos="100000">
                <a:srgbClr val="FFCC66"/>
              </a:gs>
            </a:gsLst>
            <a:lin ang="0" scaled="1"/>
          </a:gradFill>
          <a:ln w="28575">
            <a:solidFill>
              <a:srgbClr val="003399"/>
            </a:solidFill>
            <a:miter lim="800000"/>
            <a:headEnd/>
            <a:tailEnd/>
          </a:ln>
          <a:effectLst/>
          <a:extLst>
            <a:ext uri="{AF507438-7753-43E0-B8FC-AC1667EBCBE1}">
              <a14:hiddenEffects xmlns:a14="http://schemas.microsoft.com/office/drawing/2010/main">
                <a:effectLst>
                  <a:outerShdw dist="17961" dir="13500000" algn="ctr" rotWithShape="0">
                    <a:srgbClr val="003399">
                      <a:gamma/>
                      <a:shade val="60000"/>
                      <a:invGamma/>
                    </a:srgbClr>
                  </a:outerShdw>
                </a:effectLst>
              </a14:hiddenEffects>
            </a:ext>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it-IT" sz="4400" b="1" i="0" u="none" strike="noStrike" kern="1200" cap="none" spc="0" normalizeH="0" baseline="0" noProof="0" dirty="0">
              <a:ln>
                <a:noFill/>
              </a:ln>
              <a:solidFill>
                <a:srgbClr val="0066CC"/>
              </a:solidFill>
              <a:effectLst>
                <a:outerShdw blurRad="38100" dist="38100" dir="2700000" algn="tl">
                  <a:srgbClr val="000000"/>
                </a:outerShdw>
              </a:effectLst>
              <a:uLnTx/>
              <a:uFillTx/>
              <a:latin typeface="Times New Roman" pitchFamily="18" charset="0"/>
              <a:ea typeface="ＭＳ Ｐゴシック" pitchFamily="34" charset="-128"/>
              <a:cs typeface="Times New Roman" pitchFamily="18" charset="0"/>
            </a:endParaRPr>
          </a:p>
        </p:txBody>
      </p:sp>
      <p:sp>
        <p:nvSpPr>
          <p:cNvPr id="49" name="Rechteck 13">
            <a:extLst>
              <a:ext uri="{FF2B5EF4-FFF2-40B4-BE49-F238E27FC236}">
                <a16:creationId xmlns:a16="http://schemas.microsoft.com/office/drawing/2014/main" id="{7CA0867D-4F66-4EEA-BF64-754AAF251EAB}"/>
              </a:ext>
            </a:extLst>
          </p:cNvPr>
          <p:cNvSpPr>
            <a:spLocks noChangeArrowheads="1"/>
          </p:cNvSpPr>
          <p:nvPr/>
        </p:nvSpPr>
        <p:spPr bwMode="auto">
          <a:xfrm>
            <a:off x="1044454" y="5486400"/>
            <a:ext cx="6651746" cy="1107996"/>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800" b="1" i="0" u="none" strike="noStrike" kern="1200" cap="none" spc="0" normalizeH="0" baseline="0" noProof="0" dirty="0">
                <a:ln>
                  <a:noFill/>
                </a:ln>
                <a:effectLst/>
                <a:uLnTx/>
                <a:uFillTx/>
                <a:latin typeface="Arial" charset="0"/>
              </a:rPr>
              <a:t>Superheavy </a:t>
            </a:r>
            <a:r>
              <a:rPr kumimoji="0" lang="de-DE" altLang="de-DE" sz="2800" b="1" i="0" u="none" strike="noStrike" kern="1200" cap="none" spc="0" normalizeH="0" baseline="0" noProof="0" dirty="0" err="1">
                <a:ln>
                  <a:noFill/>
                </a:ln>
                <a:effectLst/>
                <a:uLnTx/>
                <a:uFillTx/>
                <a:latin typeface="Arial" charset="0"/>
              </a:rPr>
              <a:t>systems</a:t>
            </a:r>
            <a:r>
              <a:rPr kumimoji="0" lang="de-DE" altLang="de-DE" sz="2800" b="1" i="0" u="none" strike="noStrike" kern="1200" cap="none" spc="0" normalizeH="0" baseline="0" noProof="0" dirty="0">
                <a:ln>
                  <a:noFill/>
                </a:ln>
                <a:effectLst/>
                <a:uLnTx/>
                <a:uFillTx/>
                <a:latin typeface="Arial" charset="0"/>
              </a:rPr>
              <a:t>: </a:t>
            </a:r>
            <a:r>
              <a:rPr kumimoji="0" lang="el-GR" altLang="de-DE" sz="2800" b="1" i="0" u="none" strike="noStrike" kern="1200" cap="none" spc="0" normalizeH="0" baseline="0" noProof="0" dirty="0">
                <a:ln>
                  <a:noFill/>
                </a:ln>
                <a:effectLst/>
                <a:uLnTx/>
                <a:uFillTx/>
                <a:latin typeface="Arial" charset="0"/>
              </a:rPr>
              <a:t>σ</a:t>
            </a:r>
            <a:r>
              <a:rPr kumimoji="0" lang="de-DE" altLang="de-DE" sz="2800" b="1" i="0" u="none" strike="noStrike" kern="1200" cap="none" spc="0" normalizeH="0" baseline="-25000" noProof="0" dirty="0">
                <a:ln>
                  <a:noFill/>
                </a:ln>
                <a:effectLst/>
                <a:uLnTx/>
                <a:uFillTx/>
                <a:latin typeface="Arial" charset="0"/>
              </a:rPr>
              <a:t>ER</a:t>
            </a:r>
            <a:r>
              <a:rPr kumimoji="0" lang="de-DE" altLang="de-DE" sz="2800" b="1" i="0" u="none" strike="noStrike" kern="1200" cap="none" spc="0" normalizeH="0" baseline="0" noProof="0" dirty="0">
                <a:ln>
                  <a:noFill/>
                </a:ln>
                <a:effectLst/>
                <a:uLnTx/>
                <a:uFillTx/>
                <a:latin typeface="Arial" charset="0"/>
              </a:rPr>
              <a:t> &lt;&lt; </a:t>
            </a:r>
            <a:r>
              <a:rPr kumimoji="0" lang="el-GR" altLang="de-DE" sz="2800" b="1" i="0" u="none" strike="noStrike" kern="1200" cap="none" spc="0" normalizeH="0" baseline="0" noProof="0" dirty="0">
                <a:ln>
                  <a:noFill/>
                </a:ln>
                <a:effectLst/>
                <a:uLnTx/>
                <a:uFillTx/>
                <a:latin typeface="Arial" charset="0"/>
              </a:rPr>
              <a:t>σ</a:t>
            </a:r>
            <a:r>
              <a:rPr kumimoji="0" lang="de-DE" altLang="de-DE" sz="2800" b="1" i="0" u="none" strike="noStrike" kern="1200" cap="none" spc="0" normalizeH="0" baseline="-25000" noProof="0" dirty="0" err="1">
                <a:ln>
                  <a:noFill/>
                </a:ln>
                <a:effectLst/>
                <a:uLnTx/>
                <a:uFillTx/>
                <a:latin typeface="Arial" charset="0"/>
              </a:rPr>
              <a:t>capture</a:t>
            </a:r>
            <a:r>
              <a:rPr kumimoji="0" lang="de-DE" altLang="de-DE" sz="2800" b="1" i="0" u="none" strike="noStrike" kern="1200" cap="none" spc="0" normalizeH="0" baseline="-25000" noProof="0" dirty="0">
                <a:ln>
                  <a:noFill/>
                </a:ln>
                <a:effectLst/>
                <a:uLnTx/>
                <a:uFillTx/>
                <a:latin typeface="Arial" charset="0"/>
              </a:rPr>
              <a:t> </a:t>
            </a:r>
            <a:endParaRPr lang="de-DE" altLang="de-DE" sz="2800" b="1" dirty="0">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000" b="1" i="0" u="none" strike="noStrike" kern="1200" cap="none" spc="0" normalizeH="0" baseline="0" noProof="0" dirty="0">
              <a:ln>
                <a:noFill/>
              </a:ln>
              <a:effectLst/>
              <a:uLnTx/>
              <a:uFillTx/>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800" b="1" i="0" u="none" strike="noStrike" kern="1200" cap="none" spc="0" normalizeH="0" baseline="0" noProof="0" dirty="0">
                <a:ln>
                  <a:noFill/>
                </a:ln>
                <a:effectLst/>
                <a:uLnTx/>
                <a:uFillTx/>
                <a:latin typeface="Arial" charset="0"/>
              </a:rPr>
              <a:t>→   </a:t>
            </a:r>
            <a:r>
              <a:rPr kumimoji="0" lang="el-GR" altLang="de-DE" sz="2800" b="1" i="0" u="none" strike="noStrike" kern="1200" cap="none" spc="0" normalizeH="0" baseline="0" noProof="0" dirty="0">
                <a:ln>
                  <a:noFill/>
                </a:ln>
                <a:effectLst/>
                <a:uLnTx/>
                <a:uFillTx/>
                <a:latin typeface="Arial" charset="0"/>
              </a:rPr>
              <a:t>σ</a:t>
            </a:r>
            <a:r>
              <a:rPr kumimoji="0" lang="de-DE" altLang="de-DE" sz="2800" b="1" i="0" u="none" strike="noStrike" kern="1200" cap="none" spc="0" normalizeH="0" baseline="-25000" noProof="0" dirty="0" err="1">
                <a:ln>
                  <a:noFill/>
                </a:ln>
                <a:effectLst/>
                <a:uLnTx/>
                <a:uFillTx/>
                <a:latin typeface="Arial" charset="0"/>
              </a:rPr>
              <a:t>capture</a:t>
            </a:r>
            <a:r>
              <a:rPr kumimoji="0" lang="de-DE" altLang="de-DE" sz="2800" b="1" i="0" u="none" strike="noStrike" kern="1200" cap="none" spc="0" normalizeH="0" baseline="-25000" noProof="0" dirty="0">
                <a:ln>
                  <a:noFill/>
                </a:ln>
                <a:effectLst/>
                <a:uLnTx/>
                <a:uFillTx/>
                <a:latin typeface="Arial" charset="0"/>
              </a:rPr>
              <a:t> </a:t>
            </a:r>
            <a:r>
              <a:rPr kumimoji="0" lang="de-DE" altLang="de-DE" sz="2800" b="1" i="0" u="none" strike="noStrike" kern="1200" cap="none" spc="0" normalizeH="0" baseline="0" noProof="0" dirty="0">
                <a:ln>
                  <a:noFill/>
                </a:ln>
                <a:effectLst/>
                <a:uLnTx/>
                <a:uFillTx/>
                <a:latin typeface="Arial" charset="0"/>
              </a:rPr>
              <a:t>≈ </a:t>
            </a:r>
            <a:r>
              <a:rPr kumimoji="0" lang="el-GR" altLang="de-DE" sz="2800" b="1" i="0" u="none" strike="noStrike" kern="1200" cap="none" spc="0" normalizeH="0" baseline="0" noProof="0" dirty="0">
                <a:ln>
                  <a:noFill/>
                </a:ln>
                <a:effectLst/>
                <a:uLnTx/>
                <a:uFillTx/>
                <a:latin typeface="Arial" charset="0"/>
              </a:rPr>
              <a:t>σ</a:t>
            </a:r>
            <a:r>
              <a:rPr kumimoji="0" lang="de-DE" altLang="de-DE" sz="2800" b="1" i="0" u="none" strike="noStrike" kern="1200" cap="none" spc="0" normalizeH="0" baseline="-25000" noProof="0" dirty="0">
                <a:ln>
                  <a:noFill/>
                </a:ln>
                <a:effectLst/>
                <a:uLnTx/>
                <a:uFillTx/>
                <a:latin typeface="Arial" charset="0"/>
              </a:rPr>
              <a:t>QF</a:t>
            </a:r>
            <a:r>
              <a:rPr kumimoji="0" lang="de-DE" altLang="de-DE" sz="2800" b="1" i="0" u="none" strike="noStrike" kern="1200" cap="none" spc="0" normalizeH="0" baseline="0" noProof="0" dirty="0">
                <a:ln>
                  <a:noFill/>
                </a:ln>
                <a:effectLst/>
                <a:uLnTx/>
                <a:uFillTx/>
                <a:latin typeface="Arial" charset="0"/>
              </a:rPr>
              <a:t> + </a:t>
            </a:r>
            <a:r>
              <a:rPr kumimoji="0" lang="el-GR" altLang="de-DE" sz="2800" b="1" i="0" u="none" strike="noStrike" kern="1200" cap="none" spc="0" normalizeH="0" baseline="0" noProof="0" dirty="0">
                <a:ln>
                  <a:noFill/>
                </a:ln>
                <a:effectLst/>
                <a:uLnTx/>
                <a:uFillTx/>
                <a:latin typeface="Arial" charset="0"/>
              </a:rPr>
              <a:t>σ</a:t>
            </a:r>
            <a:r>
              <a:rPr kumimoji="0" lang="de-DE" altLang="de-DE" sz="2800" b="1" i="0" u="none" strike="noStrike" kern="1200" cap="none" spc="0" normalizeH="0" baseline="-25000" noProof="0" dirty="0">
                <a:ln>
                  <a:noFill/>
                </a:ln>
                <a:effectLst/>
                <a:uLnTx/>
                <a:uFillTx/>
                <a:latin typeface="Arial" charset="0"/>
              </a:rPr>
              <a:t>FF</a:t>
            </a:r>
            <a:r>
              <a:rPr kumimoji="0" lang="de-DE" altLang="de-DE" sz="2800" b="1" i="0" u="none" strike="noStrike" kern="1200" cap="none" spc="0" normalizeH="0" noProof="0" dirty="0">
                <a:ln>
                  <a:noFill/>
                </a:ln>
                <a:effectLst/>
                <a:uLnTx/>
                <a:uFillTx/>
                <a:latin typeface="Arial" charset="0"/>
              </a:rPr>
              <a:t> ≈ </a:t>
            </a:r>
            <a:r>
              <a:rPr kumimoji="0" lang="de-DE" altLang="de-DE" sz="2800" b="1" i="0" u="none" strike="noStrike" kern="1200" cap="none" spc="0" normalizeH="0" baseline="0" noProof="0" dirty="0">
                <a:ln>
                  <a:noFill/>
                </a:ln>
                <a:effectLst/>
                <a:uLnTx/>
                <a:uFillTx/>
                <a:latin typeface="Arial" charset="0"/>
              </a:rPr>
              <a:t>100 </a:t>
            </a:r>
            <a:r>
              <a:rPr kumimoji="0" lang="de-DE" altLang="de-DE" sz="2800" b="1" i="0" u="none" strike="noStrike" kern="1200" cap="none" spc="0" normalizeH="0" baseline="0" noProof="0" dirty="0" err="1">
                <a:ln>
                  <a:noFill/>
                </a:ln>
                <a:effectLst/>
                <a:uLnTx/>
                <a:uFillTx/>
                <a:latin typeface="Arial" charset="0"/>
              </a:rPr>
              <a:t>mb</a:t>
            </a:r>
            <a:endParaRPr kumimoji="0" lang="de-DE" altLang="de-DE" sz="2800" b="1" i="0" u="none" strike="noStrike" kern="1200" cap="none" spc="0" normalizeH="0" baseline="0" noProof="0" dirty="0">
              <a:ln>
                <a:noFill/>
              </a:ln>
              <a:effectLst/>
              <a:uLnTx/>
              <a:uFillTx/>
              <a:latin typeface="Arial" charset="0"/>
            </a:endParaRPr>
          </a:p>
        </p:txBody>
      </p:sp>
    </p:spTree>
    <p:extLst>
      <p:ext uri="{BB962C8B-B14F-4D97-AF65-F5344CB8AC3E}">
        <p14:creationId xmlns:p14="http://schemas.microsoft.com/office/powerpoint/2010/main" val="3908112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179"/>
                                        </p:tgtEl>
                                        <p:attrNameLst>
                                          <p:attrName>style.visibility</p:attrName>
                                        </p:attrNameLst>
                                      </p:cBhvr>
                                      <p:to>
                                        <p:strVal val="visible"/>
                                      </p:to>
                                    </p:set>
                                    <p:anim calcmode="lin" valueType="num">
                                      <p:cBhvr>
                                        <p:cTn id="21" dur="500" fill="hold"/>
                                        <p:tgtEl>
                                          <p:spTgt spid="6179"/>
                                        </p:tgtEl>
                                        <p:attrNameLst>
                                          <p:attrName>ppt_w</p:attrName>
                                        </p:attrNameLst>
                                      </p:cBhvr>
                                      <p:tavLst>
                                        <p:tav tm="0">
                                          <p:val>
                                            <p:fltVal val="0"/>
                                          </p:val>
                                        </p:tav>
                                        <p:tav tm="100000">
                                          <p:val>
                                            <p:strVal val="#ppt_w"/>
                                          </p:val>
                                        </p:tav>
                                      </p:tavLst>
                                    </p:anim>
                                    <p:anim calcmode="lin" valueType="num">
                                      <p:cBhvr>
                                        <p:cTn id="22" dur="500" fill="hold"/>
                                        <p:tgtEl>
                                          <p:spTgt spid="6179"/>
                                        </p:tgtEl>
                                        <p:attrNameLst>
                                          <p:attrName>ppt_h</p:attrName>
                                        </p:attrNameLst>
                                      </p:cBhvr>
                                      <p:tavLst>
                                        <p:tav tm="0">
                                          <p:val>
                                            <p:fltVal val="0"/>
                                          </p:val>
                                        </p:tav>
                                        <p:tav tm="100000">
                                          <p:val>
                                            <p:strVal val="#ppt_h"/>
                                          </p:val>
                                        </p:tav>
                                      </p:tavLst>
                                    </p:anim>
                                    <p:animEffect transition="in" filter="fade">
                                      <p:cBhvr>
                                        <p:cTn id="23" dur="500"/>
                                        <p:tgtEl>
                                          <p:spTgt spid="6179"/>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p:cTn id="28" dur="500" fill="hold"/>
                                        <p:tgtEl>
                                          <p:spTgt spid="48"/>
                                        </p:tgtEl>
                                        <p:attrNameLst>
                                          <p:attrName>ppt_w</p:attrName>
                                        </p:attrNameLst>
                                      </p:cBhvr>
                                      <p:tavLst>
                                        <p:tav tm="0">
                                          <p:val>
                                            <p:fltVal val="0"/>
                                          </p:val>
                                        </p:tav>
                                        <p:tav tm="100000">
                                          <p:val>
                                            <p:strVal val="#ppt_w"/>
                                          </p:val>
                                        </p:tav>
                                      </p:tavLst>
                                    </p:anim>
                                    <p:anim calcmode="lin" valueType="num">
                                      <p:cBhvr>
                                        <p:cTn id="29" dur="500" fill="hold"/>
                                        <p:tgtEl>
                                          <p:spTgt spid="48"/>
                                        </p:tgtEl>
                                        <p:attrNameLst>
                                          <p:attrName>ppt_h</p:attrName>
                                        </p:attrNameLst>
                                      </p:cBhvr>
                                      <p:tavLst>
                                        <p:tav tm="0">
                                          <p:val>
                                            <p:fltVal val="0"/>
                                          </p:val>
                                        </p:tav>
                                        <p:tav tm="100000">
                                          <p:val>
                                            <p:strVal val="#ppt_h"/>
                                          </p:val>
                                        </p:tav>
                                      </p:tavLst>
                                    </p:anim>
                                    <p:animEffect transition="in" filter="fade">
                                      <p:cBhvr>
                                        <p:cTn id="30" dur="500"/>
                                        <p:tgtEl>
                                          <p:spTgt spid="4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fill="hold"/>
                                        <p:tgtEl>
                                          <p:spTgt spid="49"/>
                                        </p:tgtEl>
                                        <p:attrNameLst>
                                          <p:attrName>ppt_w</p:attrName>
                                        </p:attrNameLst>
                                      </p:cBhvr>
                                      <p:tavLst>
                                        <p:tav tm="0">
                                          <p:val>
                                            <p:fltVal val="0"/>
                                          </p:val>
                                        </p:tav>
                                        <p:tav tm="100000">
                                          <p:val>
                                            <p:strVal val="#ppt_w"/>
                                          </p:val>
                                        </p:tav>
                                      </p:tavLst>
                                    </p:anim>
                                    <p:anim calcmode="lin" valueType="num">
                                      <p:cBhvr>
                                        <p:cTn id="34" dur="500" fill="hold"/>
                                        <p:tgtEl>
                                          <p:spTgt spid="49"/>
                                        </p:tgtEl>
                                        <p:attrNameLst>
                                          <p:attrName>ppt_h</p:attrName>
                                        </p:attrNameLst>
                                      </p:cBhvr>
                                      <p:tavLst>
                                        <p:tav tm="0">
                                          <p:val>
                                            <p:fltVal val="0"/>
                                          </p:val>
                                        </p:tav>
                                        <p:tav tm="100000">
                                          <p:val>
                                            <p:strVal val="#ppt_h"/>
                                          </p:val>
                                        </p:tav>
                                      </p:tavLst>
                                    </p:anim>
                                    <p:animEffect transition="in" filter="fade">
                                      <p:cBhvr>
                                        <p:cTn id="3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9" grpId="0"/>
      <p:bldP spid="48" grpId="0" animBg="1"/>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8" name="Text Box 6"/>
          <p:cNvSpPr txBox="1">
            <a:spLocks noChangeArrowheads="1"/>
          </p:cNvSpPr>
          <p:nvPr/>
        </p:nvSpPr>
        <p:spPr bwMode="auto">
          <a:xfrm>
            <a:off x="304800" y="5339715"/>
            <a:ext cx="8618538" cy="1354217"/>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2800" b="1" dirty="0">
                <a:solidFill>
                  <a:srgbClr val="3333FF"/>
                </a:solidFill>
              </a:rPr>
              <a:t>Experimental </a:t>
            </a:r>
            <a:r>
              <a:rPr lang="de-DE" altLang="de-DE" sz="2800" b="1" dirty="0" err="1">
                <a:solidFill>
                  <a:srgbClr val="3333FF"/>
                </a:solidFill>
              </a:rPr>
              <a:t>realization</a:t>
            </a:r>
            <a:r>
              <a:rPr lang="de-DE" altLang="de-DE" sz="2800" b="1" dirty="0">
                <a:solidFill>
                  <a:srgbClr val="3333FF"/>
                </a:solidFill>
              </a:rPr>
              <a:t>:</a:t>
            </a:r>
          </a:p>
          <a:p>
            <a:pPr fontAlgn="base">
              <a:spcBef>
                <a:spcPct val="0"/>
              </a:spcBef>
              <a:spcAft>
                <a:spcPct val="0"/>
              </a:spcAft>
            </a:pPr>
            <a:endParaRPr lang="de-DE" altLang="de-DE" sz="600" b="1" dirty="0">
              <a:solidFill>
                <a:srgbClr val="3333FF"/>
              </a:solidFill>
            </a:endParaRPr>
          </a:p>
          <a:p>
            <a:pPr fontAlgn="base">
              <a:spcBef>
                <a:spcPct val="0"/>
              </a:spcBef>
              <a:spcAft>
                <a:spcPct val="0"/>
              </a:spcAft>
            </a:pPr>
            <a:r>
              <a:rPr lang="de-DE" altLang="de-DE" sz="2400" dirty="0">
                <a:solidFill>
                  <a:srgbClr val="000000"/>
                </a:solidFill>
              </a:rPr>
              <a:t>Study </a:t>
            </a:r>
            <a:r>
              <a:rPr lang="de-DE" altLang="de-DE" sz="2400" dirty="0" err="1">
                <a:solidFill>
                  <a:srgbClr val="000000"/>
                </a:solidFill>
              </a:rPr>
              <a:t>of</a:t>
            </a:r>
            <a:r>
              <a:rPr lang="de-DE" altLang="de-DE" sz="2400" dirty="0">
                <a:solidFill>
                  <a:srgbClr val="000000"/>
                </a:solidFill>
              </a:rPr>
              <a:t> </a:t>
            </a:r>
            <a:r>
              <a:rPr lang="de-DE" altLang="de-DE" sz="2400" dirty="0" err="1">
                <a:solidFill>
                  <a:srgbClr val="000000"/>
                </a:solidFill>
              </a:rPr>
              <a:t>mass</a:t>
            </a:r>
            <a:r>
              <a:rPr lang="de-DE" altLang="de-DE" sz="2400" dirty="0">
                <a:solidFill>
                  <a:srgbClr val="000000"/>
                </a:solidFill>
              </a:rPr>
              <a:t> and </a:t>
            </a:r>
            <a:r>
              <a:rPr lang="de-DE" altLang="de-DE" sz="2400" dirty="0" err="1">
                <a:solidFill>
                  <a:srgbClr val="000000"/>
                </a:solidFill>
              </a:rPr>
              <a:t>energy</a:t>
            </a:r>
            <a:r>
              <a:rPr lang="de-DE" altLang="de-DE" sz="2400" dirty="0">
                <a:solidFill>
                  <a:srgbClr val="000000"/>
                </a:solidFill>
              </a:rPr>
              <a:t> </a:t>
            </a:r>
            <a:r>
              <a:rPr lang="de-DE" altLang="de-DE" sz="2400" dirty="0" err="1">
                <a:solidFill>
                  <a:srgbClr val="000000"/>
                </a:solidFill>
              </a:rPr>
              <a:t>distributions</a:t>
            </a:r>
            <a:r>
              <a:rPr lang="de-DE" altLang="de-DE" sz="2400" dirty="0">
                <a:solidFill>
                  <a:srgbClr val="000000"/>
                </a:solidFill>
              </a:rPr>
              <a:t> </a:t>
            </a:r>
            <a:r>
              <a:rPr lang="de-DE" altLang="de-DE" sz="2400" dirty="0" err="1">
                <a:solidFill>
                  <a:srgbClr val="000000"/>
                </a:solidFill>
              </a:rPr>
              <a:t>of</a:t>
            </a:r>
            <a:r>
              <a:rPr lang="de-DE" altLang="de-DE" sz="2400" dirty="0">
                <a:solidFill>
                  <a:srgbClr val="000000"/>
                </a:solidFill>
              </a:rPr>
              <a:t> QF and FF </a:t>
            </a:r>
            <a:r>
              <a:rPr lang="de-DE" altLang="de-DE" sz="2400" dirty="0" err="1">
                <a:solidFill>
                  <a:srgbClr val="000000"/>
                </a:solidFill>
              </a:rPr>
              <a:t>products</a:t>
            </a:r>
            <a:endParaRPr lang="de-DE" altLang="de-DE" sz="2400" dirty="0">
              <a:solidFill>
                <a:srgbClr val="000000"/>
              </a:solidFill>
            </a:endParaRPr>
          </a:p>
          <a:p>
            <a:pPr fontAlgn="base">
              <a:spcBef>
                <a:spcPct val="0"/>
              </a:spcBef>
              <a:spcAft>
                <a:spcPct val="0"/>
              </a:spcAft>
            </a:pPr>
            <a:r>
              <a:rPr lang="de-DE" altLang="de-DE" sz="2400" dirty="0" err="1">
                <a:solidFill>
                  <a:srgbClr val="000000"/>
                </a:solidFill>
              </a:rPr>
              <a:t>as</a:t>
            </a:r>
            <a:r>
              <a:rPr lang="de-DE" altLang="de-DE" sz="2400" dirty="0">
                <a:solidFill>
                  <a:srgbClr val="000000"/>
                </a:solidFill>
              </a:rPr>
              <a:t> a </a:t>
            </a:r>
            <a:r>
              <a:rPr lang="de-DE" altLang="de-DE" sz="2400" dirty="0" err="1">
                <a:solidFill>
                  <a:srgbClr val="000000"/>
                </a:solidFill>
              </a:rPr>
              <a:t>function</a:t>
            </a:r>
            <a:r>
              <a:rPr lang="de-DE" altLang="de-DE" sz="2400" dirty="0">
                <a:solidFill>
                  <a:srgbClr val="000000"/>
                </a:solidFill>
              </a:rPr>
              <a:t> </a:t>
            </a:r>
            <a:r>
              <a:rPr lang="de-DE" altLang="de-DE" sz="2400" dirty="0" err="1">
                <a:solidFill>
                  <a:srgbClr val="000000"/>
                </a:solidFill>
              </a:rPr>
              <a:t>of</a:t>
            </a:r>
            <a:r>
              <a:rPr lang="de-DE" altLang="de-DE" sz="2400" dirty="0">
                <a:solidFill>
                  <a:srgbClr val="000000"/>
                </a:solidFill>
              </a:rPr>
              <a:t> </a:t>
            </a:r>
            <a:r>
              <a:rPr lang="de-DE" altLang="de-DE" sz="2400" dirty="0" err="1">
                <a:solidFill>
                  <a:srgbClr val="000000"/>
                </a:solidFill>
              </a:rPr>
              <a:t>projectile</a:t>
            </a:r>
            <a:r>
              <a:rPr lang="de-DE" altLang="de-DE" sz="2400" dirty="0">
                <a:solidFill>
                  <a:srgbClr val="000000"/>
                </a:solidFill>
              </a:rPr>
              <a:t> </a:t>
            </a:r>
            <a:r>
              <a:rPr lang="de-DE" altLang="de-DE" sz="2400" dirty="0" err="1">
                <a:solidFill>
                  <a:srgbClr val="000000"/>
                </a:solidFill>
              </a:rPr>
              <a:t>neutron</a:t>
            </a:r>
            <a:r>
              <a:rPr lang="de-DE" altLang="de-DE" sz="2400" dirty="0">
                <a:solidFill>
                  <a:srgbClr val="000000"/>
                </a:solidFill>
              </a:rPr>
              <a:t> </a:t>
            </a:r>
            <a:r>
              <a:rPr lang="de-DE" altLang="de-DE" sz="2400" dirty="0" err="1">
                <a:solidFill>
                  <a:srgbClr val="000000"/>
                </a:solidFill>
              </a:rPr>
              <a:t>number</a:t>
            </a:r>
            <a:r>
              <a:rPr lang="de-DE" altLang="de-DE" sz="2400" dirty="0">
                <a:solidFill>
                  <a:srgbClr val="000000"/>
                </a:solidFill>
              </a:rPr>
              <a:t> and beam </a:t>
            </a:r>
            <a:r>
              <a:rPr lang="de-DE" altLang="de-DE" sz="2400" dirty="0" err="1">
                <a:solidFill>
                  <a:srgbClr val="000000"/>
                </a:solidFill>
              </a:rPr>
              <a:t>energy</a:t>
            </a:r>
            <a:r>
              <a:rPr lang="de-DE" altLang="de-DE" sz="2400" dirty="0">
                <a:solidFill>
                  <a:srgbClr val="000000"/>
                </a:solidFill>
              </a:rPr>
              <a:t>.</a:t>
            </a:r>
          </a:p>
        </p:txBody>
      </p:sp>
      <p:pic>
        <p:nvPicPr>
          <p:cNvPr id="7179" name="Picture 6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29" y="1219200"/>
            <a:ext cx="9029871" cy="37338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15" name="Text Box 6">
            <a:extLst>
              <a:ext uri="{FF2B5EF4-FFF2-40B4-BE49-F238E27FC236}">
                <a16:creationId xmlns:a16="http://schemas.microsoft.com/office/drawing/2014/main" id="{E29397CA-A3C2-4BD0-8A9F-299952A00BFA}"/>
              </a:ext>
            </a:extLst>
          </p:cNvPr>
          <p:cNvSpPr txBox="1">
            <a:spLocks noChangeArrowheads="1"/>
          </p:cNvSpPr>
          <p:nvPr/>
        </p:nvSpPr>
        <p:spPr bwMode="auto">
          <a:xfrm>
            <a:off x="302307" y="304800"/>
            <a:ext cx="884169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2800" b="1" dirty="0">
                <a:solidFill>
                  <a:srgbClr val="FF0000"/>
                </a:solidFill>
                <a:cs typeface="Arial" charset="0"/>
              </a:rPr>
              <a:t>Shell </a:t>
            </a:r>
            <a:r>
              <a:rPr lang="de-DE" altLang="de-DE" sz="2800" b="1" dirty="0" err="1">
                <a:solidFill>
                  <a:srgbClr val="FF0000"/>
                </a:solidFill>
                <a:cs typeface="Arial" charset="0"/>
              </a:rPr>
              <a:t>effects</a:t>
            </a:r>
            <a:r>
              <a:rPr lang="de-DE" altLang="de-DE" sz="2800" b="1" dirty="0">
                <a:solidFill>
                  <a:srgbClr val="FF0000"/>
                </a:solidFill>
                <a:cs typeface="Arial" charset="0"/>
              </a:rPr>
              <a:t> </a:t>
            </a:r>
            <a:r>
              <a:rPr lang="de-DE" altLang="de-DE" sz="2800" b="1" dirty="0" err="1">
                <a:solidFill>
                  <a:srgbClr val="FF0000"/>
                </a:solidFill>
                <a:cs typeface="Arial" charset="0"/>
              </a:rPr>
              <a:t>are</a:t>
            </a:r>
            <a:r>
              <a:rPr lang="de-DE" altLang="de-DE" sz="2800" b="1" dirty="0">
                <a:solidFill>
                  <a:srgbClr val="FF0000"/>
                </a:solidFill>
                <a:cs typeface="Arial" charset="0"/>
              </a:rPr>
              <a:t> </a:t>
            </a:r>
            <a:r>
              <a:rPr lang="de-DE" altLang="de-DE" sz="2800" b="1" dirty="0" err="1">
                <a:solidFill>
                  <a:srgbClr val="FF0000"/>
                </a:solidFill>
                <a:cs typeface="Arial" charset="0"/>
              </a:rPr>
              <a:t>revealed</a:t>
            </a:r>
            <a:r>
              <a:rPr lang="de-DE" altLang="de-DE" sz="2800" b="1" dirty="0">
                <a:solidFill>
                  <a:srgbClr val="FF0000"/>
                </a:solidFill>
                <a:cs typeface="Arial" charset="0"/>
              </a:rPr>
              <a:t> </a:t>
            </a:r>
            <a:r>
              <a:rPr lang="de-DE" altLang="de-DE" sz="2800" b="1" dirty="0" err="1">
                <a:solidFill>
                  <a:srgbClr val="FF0000"/>
                </a:solidFill>
                <a:cs typeface="Arial" charset="0"/>
              </a:rPr>
              <a:t>by</a:t>
            </a:r>
            <a:r>
              <a:rPr lang="de-DE" altLang="de-DE" sz="2800" b="1" dirty="0">
                <a:solidFill>
                  <a:srgbClr val="FF0000"/>
                </a:solidFill>
                <a:cs typeface="Arial" charset="0"/>
              </a:rPr>
              <a:t> QF and FF </a:t>
            </a:r>
            <a:r>
              <a:rPr lang="de-DE" altLang="de-DE" sz="2800" b="1" dirty="0" err="1">
                <a:solidFill>
                  <a:srgbClr val="FF0000"/>
                </a:solidFill>
                <a:cs typeface="Arial" charset="0"/>
              </a:rPr>
              <a:t>products</a:t>
            </a:r>
            <a:endParaRPr lang="de-DE" altLang="de-DE" sz="2800" b="1" dirty="0">
              <a:solidFill>
                <a:srgbClr val="FF0000"/>
              </a:solidFill>
              <a:cs typeface="Arial" charset="0"/>
            </a:endParaRPr>
          </a:p>
        </p:txBody>
      </p:sp>
      <p:sp>
        <p:nvSpPr>
          <p:cNvPr id="616" name="Text Box 44">
            <a:extLst>
              <a:ext uri="{FF2B5EF4-FFF2-40B4-BE49-F238E27FC236}">
                <a16:creationId xmlns:a16="http://schemas.microsoft.com/office/drawing/2014/main" id="{BF87781B-368E-41CA-ABE8-CD10893A196B}"/>
              </a:ext>
            </a:extLst>
          </p:cNvPr>
          <p:cNvSpPr txBox="1">
            <a:spLocks noChangeArrowheads="1"/>
          </p:cNvSpPr>
          <p:nvPr/>
        </p:nvSpPr>
        <p:spPr bwMode="auto">
          <a:xfrm>
            <a:off x="6553200" y="3048000"/>
            <a:ext cx="522514" cy="400110"/>
          </a:xfrm>
          <a:prstGeom prst="rect">
            <a:avLst/>
          </a:prstGeom>
          <a:solidFill>
            <a:schemeClr val="bg1"/>
          </a:solid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altLang="de-DE" sz="2000" b="1" dirty="0">
                <a:solidFill>
                  <a:srgbClr val="FF0000"/>
                </a:solidFill>
                <a:latin typeface="Arial" charset="0"/>
              </a:rPr>
              <a:t>FF</a:t>
            </a:r>
            <a:endParaRPr kumimoji="0" lang="de-DE" altLang="de-DE" sz="2000" b="1" i="0" u="none" strike="noStrike" kern="1200" cap="none" spc="0" normalizeH="0" baseline="0" noProof="0" dirty="0">
              <a:ln>
                <a:noFill/>
              </a:ln>
              <a:solidFill>
                <a:srgbClr val="FF0000"/>
              </a:solidFill>
              <a:effectLst/>
              <a:uLnTx/>
              <a:uFillTx/>
              <a:latin typeface="Arial" charset="0"/>
            </a:endParaRPr>
          </a:p>
        </p:txBody>
      </p:sp>
    </p:spTree>
    <p:extLst>
      <p:ext uri="{BB962C8B-B14F-4D97-AF65-F5344CB8AC3E}">
        <p14:creationId xmlns:p14="http://schemas.microsoft.com/office/powerpoint/2010/main" val="949296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178"/>
                                        </p:tgtEl>
                                        <p:attrNameLst>
                                          <p:attrName>style.visibility</p:attrName>
                                        </p:attrNameLst>
                                      </p:cBhvr>
                                      <p:to>
                                        <p:strVal val="visible"/>
                                      </p:to>
                                    </p:set>
                                    <p:anim calcmode="lin" valueType="num">
                                      <p:cBhvr>
                                        <p:cTn id="7" dur="500" fill="hold"/>
                                        <p:tgtEl>
                                          <p:spTgt spid="7178"/>
                                        </p:tgtEl>
                                        <p:attrNameLst>
                                          <p:attrName>ppt_w</p:attrName>
                                        </p:attrNameLst>
                                      </p:cBhvr>
                                      <p:tavLst>
                                        <p:tav tm="0">
                                          <p:val>
                                            <p:fltVal val="0"/>
                                          </p:val>
                                        </p:tav>
                                        <p:tav tm="100000">
                                          <p:val>
                                            <p:strVal val="#ppt_w"/>
                                          </p:val>
                                        </p:tav>
                                      </p:tavLst>
                                    </p:anim>
                                    <p:anim calcmode="lin" valueType="num">
                                      <p:cBhvr>
                                        <p:cTn id="8" dur="500" fill="hold"/>
                                        <p:tgtEl>
                                          <p:spTgt spid="7178"/>
                                        </p:tgtEl>
                                        <p:attrNameLst>
                                          <p:attrName>ppt_h</p:attrName>
                                        </p:attrNameLst>
                                      </p:cBhvr>
                                      <p:tavLst>
                                        <p:tav tm="0">
                                          <p:val>
                                            <p:fltVal val="0"/>
                                          </p:val>
                                        </p:tav>
                                        <p:tav tm="100000">
                                          <p:val>
                                            <p:strVal val="#ppt_h"/>
                                          </p:val>
                                        </p:tav>
                                      </p:tavLst>
                                    </p:anim>
                                    <p:animEffect transition="in" filter="fade">
                                      <p:cBhvr>
                                        <p:cTn id="9" dur="500"/>
                                        <p:tgtEl>
                                          <p:spTgt spid="7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33600" y="228600"/>
            <a:ext cx="4953000" cy="573528"/>
          </a:xfrm>
          <a:solidFill>
            <a:schemeClr val="accent1">
              <a:lumMod val="40000"/>
              <a:lumOff val="60000"/>
            </a:schemeClr>
          </a:solidFill>
        </p:spPr>
        <p:txBody>
          <a:bodyPr>
            <a:normAutofit/>
          </a:bodyPr>
          <a:lstStyle/>
          <a:p>
            <a:r>
              <a:rPr lang="en-US" sz="2550" b="1" dirty="0" err="1">
                <a:solidFill>
                  <a:schemeClr val="tx2">
                    <a:lumMod val="75000"/>
                  </a:schemeClr>
                </a:solidFill>
                <a:latin typeface="Times New Roman" pitchFamily="18" charset="0"/>
                <a:cs typeface="Times New Roman" pitchFamily="18" charset="0"/>
              </a:rPr>
              <a:t>ToF</a:t>
            </a:r>
            <a:r>
              <a:rPr lang="en-US" sz="2550" b="1" dirty="0">
                <a:solidFill>
                  <a:schemeClr val="tx2">
                    <a:lumMod val="75000"/>
                  </a:schemeClr>
                </a:solidFill>
                <a:latin typeface="Times New Roman" pitchFamily="18" charset="0"/>
                <a:cs typeface="Times New Roman" pitchFamily="18" charset="0"/>
              </a:rPr>
              <a:t>-E spectrometer (CORSET)</a:t>
            </a:r>
            <a:endParaRPr lang="ru-RU" sz="2550" b="1" dirty="0">
              <a:solidFill>
                <a:schemeClr val="tx2">
                  <a:lumMod val="75000"/>
                </a:schemeClr>
              </a:solidFill>
              <a:latin typeface="Times New Roman" pitchFamily="18" charset="0"/>
              <a:cs typeface="Times New Roman" pitchFamily="18" charset="0"/>
            </a:endParaRPr>
          </a:p>
        </p:txBody>
      </p:sp>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6747" y="1175792"/>
            <a:ext cx="3114647" cy="3312368"/>
          </a:xfrm>
          <a:prstGeom prst="rect">
            <a:avLst/>
          </a:prstGeom>
        </p:spPr>
      </p:pic>
      <p:graphicFrame>
        <p:nvGraphicFramePr>
          <p:cNvPr id="7" name="Таблица 6"/>
          <p:cNvGraphicFramePr>
            <a:graphicFrameLocks noGrp="1"/>
          </p:cNvGraphicFramePr>
          <p:nvPr>
            <p:extLst>
              <p:ext uri="{D42A27DB-BD31-4B8C-83A1-F6EECF244321}">
                <p14:modId xmlns:p14="http://schemas.microsoft.com/office/powerpoint/2010/main" val="2021351832"/>
              </p:ext>
            </p:extLst>
          </p:nvPr>
        </p:nvGraphicFramePr>
        <p:xfrm>
          <a:off x="5112060" y="3426049"/>
          <a:ext cx="2754307" cy="2052232"/>
        </p:xfrm>
        <a:graphic>
          <a:graphicData uri="http://schemas.openxmlformats.org/drawingml/2006/table">
            <a:tbl>
              <a:tblPr firstRow="1" bandRow="1">
                <a:tableStyleId>{69CF1AB2-1976-4502-BF36-3FF5EA218861}</a:tableStyleId>
              </a:tblPr>
              <a:tblGrid>
                <a:gridCol w="1618283">
                  <a:extLst>
                    <a:ext uri="{9D8B030D-6E8A-4147-A177-3AD203B41FA5}">
                      <a16:colId xmlns:a16="http://schemas.microsoft.com/office/drawing/2014/main" val="20000"/>
                    </a:ext>
                  </a:extLst>
                </a:gridCol>
                <a:gridCol w="1136024">
                  <a:extLst>
                    <a:ext uri="{9D8B030D-6E8A-4147-A177-3AD203B41FA5}">
                      <a16:colId xmlns:a16="http://schemas.microsoft.com/office/drawing/2014/main" val="20001"/>
                    </a:ext>
                  </a:extLst>
                </a:gridCol>
              </a:tblGrid>
              <a:tr h="293176">
                <a:tc>
                  <a:txBody>
                    <a:bodyPr/>
                    <a:lstStyle/>
                    <a:p>
                      <a:r>
                        <a:rPr lang="en-US" sz="1100" dirty="0"/>
                        <a:t>Time resolution </a:t>
                      </a:r>
                      <a:endParaRPr lang="ru-RU" sz="1100"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t>150-180 </a:t>
                      </a:r>
                      <a:r>
                        <a:rPr lang="en-US" sz="1100" dirty="0" err="1"/>
                        <a:t>ps</a:t>
                      </a:r>
                      <a:endParaRPr lang="ru-RU" sz="1100" dirty="0"/>
                    </a:p>
                  </a:txBody>
                  <a:tcPr marL="68580" marR="68580" marT="34290" marB="34290"/>
                </a:tc>
                <a:extLst>
                  <a:ext uri="{0D108BD9-81ED-4DB2-BD59-A6C34878D82A}">
                    <a16:rowId xmlns:a16="http://schemas.microsoft.com/office/drawing/2014/main" val="10000"/>
                  </a:ext>
                </a:extLst>
              </a:tr>
              <a:tr h="293176">
                <a:tc>
                  <a:txBody>
                    <a:bodyPr/>
                    <a:lstStyle/>
                    <a:p>
                      <a:r>
                        <a:rPr lang="en-US" sz="1100" dirty="0" err="1"/>
                        <a:t>ToF</a:t>
                      </a:r>
                      <a:r>
                        <a:rPr lang="en-US" sz="1100" dirty="0"/>
                        <a:t> base </a:t>
                      </a:r>
                      <a:endParaRPr lang="ru-RU" sz="1100"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t>10-30 cm</a:t>
                      </a:r>
                      <a:endParaRPr lang="ru-RU" sz="1100" dirty="0"/>
                    </a:p>
                  </a:txBody>
                  <a:tcPr marL="68580" marR="68580" marT="34290" marB="34290"/>
                </a:tc>
                <a:extLst>
                  <a:ext uri="{0D108BD9-81ED-4DB2-BD59-A6C34878D82A}">
                    <a16:rowId xmlns:a16="http://schemas.microsoft.com/office/drawing/2014/main" val="10001"/>
                  </a:ext>
                </a:extLst>
              </a:tr>
              <a:tr h="293176">
                <a:tc>
                  <a:txBody>
                    <a:bodyPr/>
                    <a:lstStyle/>
                    <a:p>
                      <a:r>
                        <a:rPr lang="en-US" sz="1100" dirty="0" err="1"/>
                        <a:t>ToF</a:t>
                      </a:r>
                      <a:r>
                        <a:rPr lang="en-US" sz="1100" dirty="0"/>
                        <a:t> arm rotation range</a:t>
                      </a:r>
                      <a:endParaRPr lang="ru-RU" sz="1100" dirty="0"/>
                    </a:p>
                  </a:txBody>
                  <a:tcPr marL="68580" marR="68580" marT="34290" marB="34290"/>
                </a:tc>
                <a:tc>
                  <a:txBody>
                    <a:bodyPr/>
                    <a:lstStyle/>
                    <a:p>
                      <a:r>
                        <a:rPr lang="en-US" sz="1100" dirty="0"/>
                        <a:t>15°-165°</a:t>
                      </a:r>
                      <a:endParaRPr lang="ru-RU" sz="1100" dirty="0"/>
                    </a:p>
                  </a:txBody>
                  <a:tcPr marL="68580" marR="68580" marT="34290" marB="34290"/>
                </a:tc>
                <a:extLst>
                  <a:ext uri="{0D108BD9-81ED-4DB2-BD59-A6C34878D82A}">
                    <a16:rowId xmlns:a16="http://schemas.microsoft.com/office/drawing/2014/main" val="10002"/>
                  </a:ext>
                </a:extLst>
              </a:tr>
              <a:tr h="293176">
                <a:tc>
                  <a:txBody>
                    <a:bodyPr/>
                    <a:lstStyle/>
                    <a:p>
                      <a:r>
                        <a:rPr lang="da-DK" sz="1100" dirty="0"/>
                        <a:t>Solid angle </a:t>
                      </a:r>
                      <a:endParaRPr lang="ru-RU" sz="1100"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a-DK" sz="1100" dirty="0"/>
                        <a:t>100 -200 msr</a:t>
                      </a:r>
                      <a:endParaRPr lang="ru-RU" sz="1100" dirty="0"/>
                    </a:p>
                  </a:txBody>
                  <a:tcPr marL="68580" marR="68580" marT="34290" marB="34290"/>
                </a:tc>
                <a:extLst>
                  <a:ext uri="{0D108BD9-81ED-4DB2-BD59-A6C34878D82A}">
                    <a16:rowId xmlns:a16="http://schemas.microsoft.com/office/drawing/2014/main" val="10003"/>
                  </a:ext>
                </a:extLst>
              </a:tr>
              <a:tr h="293176">
                <a:tc>
                  <a:txBody>
                    <a:bodyPr/>
                    <a:lstStyle/>
                    <a:p>
                      <a:r>
                        <a:rPr lang="en-US" sz="1100" b="1" dirty="0"/>
                        <a:t>Angular resolution</a:t>
                      </a:r>
                      <a:endParaRPr lang="ru-RU" sz="1100" b="1"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a:t>0.3° </a:t>
                      </a:r>
                    </a:p>
                  </a:txBody>
                  <a:tcPr marL="68580" marR="68580" marT="34290" marB="34290"/>
                </a:tc>
                <a:extLst>
                  <a:ext uri="{0D108BD9-81ED-4DB2-BD59-A6C34878D82A}">
                    <a16:rowId xmlns:a16="http://schemas.microsoft.com/office/drawing/2014/main" val="10004"/>
                  </a:ext>
                </a:extLst>
              </a:tr>
              <a:tr h="293176">
                <a:tc>
                  <a:txBody>
                    <a:bodyPr/>
                    <a:lstStyle/>
                    <a:p>
                      <a:r>
                        <a:rPr lang="en-US" sz="1100" b="1" dirty="0"/>
                        <a:t>Mass resolution</a:t>
                      </a:r>
                      <a:endParaRPr lang="ru-RU" sz="1100" b="1"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a:t>2-4 u</a:t>
                      </a:r>
                      <a:endParaRPr lang="en-US" sz="1100" b="1" dirty="0"/>
                    </a:p>
                  </a:txBody>
                  <a:tcPr marL="68580" marR="68580" marT="34290" marB="34290"/>
                </a:tc>
                <a:extLst>
                  <a:ext uri="{0D108BD9-81ED-4DB2-BD59-A6C34878D82A}">
                    <a16:rowId xmlns:a16="http://schemas.microsoft.com/office/drawing/2014/main" val="10005"/>
                  </a:ext>
                </a:extLst>
              </a:tr>
              <a:tr h="293176">
                <a:tc>
                  <a:txBody>
                    <a:bodyPr/>
                    <a:lstStyle/>
                    <a:p>
                      <a:r>
                        <a:rPr lang="en-US" sz="1100" b="1" dirty="0"/>
                        <a:t>Energy resolution</a:t>
                      </a:r>
                      <a:endParaRPr lang="ru-RU" sz="1100" b="1"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a:t>1%</a:t>
                      </a:r>
                    </a:p>
                  </a:txBody>
                  <a:tcPr marL="68580" marR="68580" marT="34290" marB="34290"/>
                </a:tc>
                <a:extLst>
                  <a:ext uri="{0D108BD9-81ED-4DB2-BD59-A6C34878D82A}">
                    <a16:rowId xmlns:a16="http://schemas.microsoft.com/office/drawing/2014/main" val="10006"/>
                  </a:ext>
                </a:extLst>
              </a:tr>
            </a:tbl>
          </a:graphicData>
        </a:graphic>
      </p:graphicFrame>
      <p:graphicFrame>
        <p:nvGraphicFramePr>
          <p:cNvPr id="2050" name="Object 3"/>
          <p:cNvGraphicFramePr>
            <a:graphicFrameLocks noChangeAspect="1"/>
          </p:cNvGraphicFramePr>
          <p:nvPr>
            <p:extLst>
              <p:ext uri="{D42A27DB-BD31-4B8C-83A1-F6EECF244321}">
                <p14:modId xmlns:p14="http://schemas.microsoft.com/office/powerpoint/2010/main" val="804446844"/>
              </p:ext>
            </p:extLst>
          </p:nvPr>
        </p:nvGraphicFramePr>
        <p:xfrm>
          <a:off x="5058055" y="1157790"/>
          <a:ext cx="2837253" cy="2160240"/>
        </p:xfrm>
        <a:graphic>
          <a:graphicData uri="http://schemas.openxmlformats.org/presentationml/2006/ole">
            <mc:AlternateContent xmlns:mc="http://schemas.openxmlformats.org/markup-compatibility/2006">
              <mc:Choice xmlns:v="urn:schemas-microsoft-com:vml" Requires="v">
                <p:oleObj spid="_x0000_s56391" name="CorelDRAW" r:id="rId5" imgW="6309360" imgH="4672440" progId="">
                  <p:embed/>
                </p:oleObj>
              </mc:Choice>
              <mc:Fallback>
                <p:oleObj name="CorelDRAW" r:id="rId5" imgW="6309360" imgH="4672440"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58055" y="1157790"/>
                        <a:ext cx="2837253" cy="21602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Content Placeholder 3"/>
          <p:cNvSpPr>
            <a:spLocks noGrp="1"/>
          </p:cNvSpPr>
          <p:nvPr>
            <p:ph sz="quarter" idx="4294967295"/>
          </p:nvPr>
        </p:nvSpPr>
        <p:spPr>
          <a:xfrm>
            <a:off x="1043608" y="4648944"/>
            <a:ext cx="3312368" cy="2132856"/>
          </a:xfrm>
          <a:prstGeom prst="rect">
            <a:avLst/>
          </a:prstGeom>
        </p:spPr>
        <p:txBody>
          <a:bodyPr>
            <a:normAutofit fontScale="62500" lnSpcReduction="20000"/>
          </a:bodyPr>
          <a:lstStyle/>
          <a:p>
            <a:pPr marL="0" indent="0">
              <a:buNone/>
            </a:pPr>
            <a:r>
              <a:rPr lang="en-US" b="1" dirty="0">
                <a:solidFill>
                  <a:schemeClr val="tx1"/>
                </a:solidFill>
                <a:latin typeface="Times New Roman" charset="0"/>
                <a:ea typeface="Times New Roman" charset="0"/>
                <a:cs typeface="Times New Roman" charset="0"/>
              </a:rPr>
              <a:t>Measured parameters:</a:t>
            </a:r>
          </a:p>
          <a:p>
            <a:r>
              <a:rPr lang="en-US" dirty="0" err="1">
                <a:solidFill>
                  <a:schemeClr val="tx1"/>
                </a:solidFill>
                <a:latin typeface="Times New Roman" charset="0"/>
                <a:ea typeface="Times New Roman" charset="0"/>
                <a:cs typeface="Times New Roman" charset="0"/>
              </a:rPr>
              <a:t>ToF</a:t>
            </a:r>
            <a:r>
              <a:rPr lang="en-US" dirty="0">
                <a:solidFill>
                  <a:schemeClr val="tx1"/>
                </a:solidFill>
                <a:latin typeface="Times New Roman" charset="0"/>
                <a:ea typeface="Times New Roman" charset="0"/>
                <a:cs typeface="Times New Roman" charset="0"/>
              </a:rPr>
              <a:t>, X, Y, energy</a:t>
            </a:r>
            <a:r>
              <a:rPr lang="en-US" dirty="0">
                <a:latin typeface="Times New Roman" charset="0"/>
                <a:ea typeface="Times New Roman" charset="0"/>
                <a:cs typeface="Times New Roman" charset="0"/>
              </a:rPr>
              <a:t> of each fragment</a:t>
            </a:r>
            <a:r>
              <a:rPr lang="en-US" dirty="0">
                <a:solidFill>
                  <a:schemeClr val="tx1"/>
                </a:solidFill>
                <a:latin typeface="Times New Roman" charset="0"/>
                <a:ea typeface="Times New Roman" charset="0"/>
                <a:cs typeface="Times New Roman" charset="0"/>
              </a:rPr>
              <a:t> </a:t>
            </a:r>
          </a:p>
          <a:p>
            <a:pPr marL="0" indent="0">
              <a:buNone/>
            </a:pPr>
            <a:r>
              <a:rPr lang="en-US" b="1" dirty="0">
                <a:solidFill>
                  <a:schemeClr val="tx1"/>
                </a:solidFill>
                <a:latin typeface="Times New Roman" charset="0"/>
                <a:ea typeface="Times New Roman" charset="0"/>
                <a:cs typeface="Times New Roman" charset="0"/>
              </a:rPr>
              <a:t>Extracted parameters :</a:t>
            </a:r>
          </a:p>
          <a:p>
            <a:r>
              <a:rPr lang="en-US" dirty="0">
                <a:solidFill>
                  <a:schemeClr val="tx1"/>
                </a:solidFill>
                <a:latin typeface="Times New Roman" charset="0"/>
                <a:ea typeface="Times New Roman" charset="0"/>
                <a:cs typeface="Times New Roman" charset="0"/>
              </a:rPr>
              <a:t>Velocity, energy,  angles and mass</a:t>
            </a:r>
            <a:r>
              <a:rPr lang="en-US" dirty="0">
                <a:latin typeface="Times New Roman" charset="0"/>
                <a:ea typeface="Times New Roman" charset="0"/>
                <a:cs typeface="Times New Roman" charset="0"/>
              </a:rPr>
              <a:t> </a:t>
            </a:r>
            <a:r>
              <a:rPr lang="en-US" dirty="0">
                <a:solidFill>
                  <a:schemeClr val="tx1"/>
                </a:solidFill>
                <a:latin typeface="Times New Roman" charset="0"/>
                <a:ea typeface="Times New Roman" charset="0"/>
                <a:cs typeface="Times New Roman" charset="0"/>
              </a:rPr>
              <a:t>of each fragment</a:t>
            </a:r>
          </a:p>
          <a:p>
            <a:r>
              <a:rPr lang="en-US" dirty="0">
                <a:latin typeface="Times New Roman" charset="0"/>
                <a:ea typeface="Times New Roman" charset="0"/>
                <a:cs typeface="Times New Roman" charset="0"/>
              </a:rPr>
              <a:t>TKE</a:t>
            </a:r>
            <a:endParaRPr lang="en-US" dirty="0">
              <a:solidFill>
                <a:schemeClr val="tx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934674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0" y="0"/>
            <a:ext cx="9144000" cy="765175"/>
          </a:xfrm>
          <a:prstGeom prst="rect">
            <a:avLst/>
          </a:prstGeom>
          <a:solidFill>
            <a:srgbClr val="0000CC"/>
          </a:solidFill>
          <a:ln w="317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endParaRPr lang="de-DE" altLang="de-DE">
              <a:solidFill>
                <a:srgbClr val="000000"/>
              </a:solidFill>
            </a:endParaRPr>
          </a:p>
        </p:txBody>
      </p:sp>
      <p:sp>
        <p:nvSpPr>
          <p:cNvPr id="10243" name="Text Box 3"/>
          <p:cNvSpPr txBox="1">
            <a:spLocks noChangeArrowheads="1"/>
          </p:cNvSpPr>
          <p:nvPr/>
        </p:nvSpPr>
        <p:spPr bwMode="auto">
          <a:xfrm>
            <a:off x="2667000" y="101600"/>
            <a:ext cx="40386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3000" b="1" dirty="0" err="1">
                <a:solidFill>
                  <a:srgbClr val="FFFF00"/>
                </a:solidFill>
                <a:cs typeface="Arial" charset="0"/>
              </a:rPr>
              <a:t>Approved</a:t>
            </a:r>
            <a:r>
              <a:rPr lang="de-DE" altLang="de-DE" sz="3000" b="1" dirty="0">
                <a:solidFill>
                  <a:srgbClr val="FFFF00"/>
                </a:solidFill>
                <a:cs typeface="Arial" charset="0"/>
              </a:rPr>
              <a:t> </a:t>
            </a:r>
            <a:r>
              <a:rPr lang="de-DE" altLang="de-DE" sz="3000" b="1" dirty="0" err="1">
                <a:solidFill>
                  <a:srgbClr val="FFFF00"/>
                </a:solidFill>
                <a:cs typeface="Arial" charset="0"/>
              </a:rPr>
              <a:t>Beamtime</a:t>
            </a:r>
            <a:endParaRPr lang="de-DE" altLang="de-DE" sz="3000" dirty="0">
              <a:solidFill>
                <a:srgbClr val="000000"/>
              </a:solidFill>
              <a:cs typeface="Arial" charset="0"/>
            </a:endParaRPr>
          </a:p>
        </p:txBody>
      </p:sp>
      <p:sp>
        <p:nvSpPr>
          <p:cNvPr id="10244" name="Text Box 8"/>
          <p:cNvSpPr txBox="1">
            <a:spLocks noChangeArrowheads="1"/>
          </p:cNvSpPr>
          <p:nvPr/>
        </p:nvSpPr>
        <p:spPr bwMode="auto">
          <a:xfrm>
            <a:off x="484188" y="4324350"/>
            <a:ext cx="728757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2400" dirty="0" err="1">
                <a:solidFill>
                  <a:srgbClr val="FF0000"/>
                </a:solidFill>
                <a:cs typeface="Arial" charset="0"/>
              </a:rPr>
              <a:t>Beamtime</a:t>
            </a:r>
            <a:r>
              <a:rPr lang="de-DE" altLang="de-DE" sz="2400" dirty="0">
                <a:solidFill>
                  <a:srgbClr val="FF0000"/>
                </a:solidFill>
                <a:cs typeface="Arial" charset="0"/>
              </a:rPr>
              <a:t> </a:t>
            </a:r>
            <a:r>
              <a:rPr lang="de-DE" altLang="de-DE" sz="2400" dirty="0" err="1">
                <a:solidFill>
                  <a:srgbClr val="FF0000"/>
                </a:solidFill>
                <a:cs typeface="Arial" charset="0"/>
              </a:rPr>
              <a:t>recommended</a:t>
            </a:r>
            <a:r>
              <a:rPr lang="de-DE" altLang="de-DE" sz="2400" dirty="0">
                <a:solidFill>
                  <a:srgbClr val="FF0000"/>
                </a:solidFill>
                <a:cs typeface="Arial" charset="0"/>
              </a:rPr>
              <a:t> </a:t>
            </a:r>
            <a:r>
              <a:rPr lang="de-DE" altLang="de-DE" sz="2400" dirty="0" err="1">
                <a:solidFill>
                  <a:srgbClr val="FF0000"/>
                </a:solidFill>
                <a:cs typeface="Arial" charset="0"/>
              </a:rPr>
              <a:t>by</a:t>
            </a:r>
            <a:r>
              <a:rPr lang="de-DE" altLang="de-DE" sz="2400" dirty="0">
                <a:solidFill>
                  <a:srgbClr val="FF0000"/>
                </a:solidFill>
                <a:cs typeface="Arial" charset="0"/>
              </a:rPr>
              <a:t> INTC: </a:t>
            </a:r>
            <a:r>
              <a:rPr lang="de-DE" altLang="de-DE" sz="2000" dirty="0">
                <a:solidFill>
                  <a:srgbClr val="000000"/>
                </a:solidFill>
                <a:cs typeface="Arial" charset="0"/>
              </a:rPr>
              <a:t>12 </a:t>
            </a:r>
            <a:r>
              <a:rPr lang="de-DE" altLang="de-DE" sz="2000" dirty="0" err="1">
                <a:solidFill>
                  <a:srgbClr val="000000"/>
                </a:solidFill>
                <a:cs typeface="Arial" charset="0"/>
              </a:rPr>
              <a:t>shifts</a:t>
            </a:r>
            <a:r>
              <a:rPr lang="de-DE" altLang="de-DE" sz="2000" dirty="0">
                <a:solidFill>
                  <a:srgbClr val="000000"/>
                </a:solidFill>
                <a:cs typeface="Arial" charset="0"/>
              </a:rPr>
              <a:t> </a:t>
            </a:r>
            <a:r>
              <a:rPr lang="de-DE" altLang="de-DE" sz="2000" dirty="0" err="1">
                <a:solidFill>
                  <a:srgbClr val="000000"/>
                </a:solidFill>
                <a:cs typeface="Arial" charset="0"/>
              </a:rPr>
              <a:t>of</a:t>
            </a:r>
            <a:r>
              <a:rPr lang="de-DE" altLang="de-DE" sz="2000" dirty="0">
                <a:solidFill>
                  <a:srgbClr val="000000"/>
                </a:solidFill>
                <a:cs typeface="Arial" charset="0"/>
              </a:rPr>
              <a:t> n-</a:t>
            </a:r>
            <a:r>
              <a:rPr lang="de-DE" altLang="de-DE" sz="2000" dirty="0" err="1">
                <a:solidFill>
                  <a:srgbClr val="000000"/>
                </a:solidFill>
                <a:cs typeface="Arial" charset="0"/>
              </a:rPr>
              <a:t>rich</a:t>
            </a:r>
            <a:r>
              <a:rPr lang="de-DE" altLang="de-DE" sz="2000" dirty="0">
                <a:solidFill>
                  <a:srgbClr val="000000"/>
                </a:solidFill>
                <a:cs typeface="Arial" charset="0"/>
              </a:rPr>
              <a:t> </a:t>
            </a:r>
            <a:r>
              <a:rPr lang="de-DE" altLang="de-DE" sz="2000" dirty="0" err="1">
                <a:solidFill>
                  <a:srgbClr val="000000"/>
                </a:solidFill>
                <a:cs typeface="Arial" charset="0"/>
              </a:rPr>
              <a:t>Rb</a:t>
            </a:r>
            <a:endParaRPr lang="de-DE" altLang="de-DE" sz="2000" dirty="0">
              <a:solidFill>
                <a:srgbClr val="000000"/>
              </a:solidFill>
              <a:cs typeface="Arial" charset="0"/>
            </a:endParaRPr>
          </a:p>
        </p:txBody>
      </p:sp>
      <p:graphicFrame>
        <p:nvGraphicFramePr>
          <p:cNvPr id="186460" name="Group 92">
            <a:extLst>
              <a:ext uri="{FF2B5EF4-FFF2-40B4-BE49-F238E27FC236}">
                <a16:creationId xmlns:a16="http://schemas.microsoft.com/office/drawing/2014/main" id="{88548514-D4EF-491B-AED3-A7674C7A5811}"/>
              </a:ext>
            </a:extLst>
          </p:cNvPr>
          <p:cNvGraphicFramePr>
            <a:graphicFrameLocks noGrp="1"/>
          </p:cNvGraphicFramePr>
          <p:nvPr>
            <p:ph/>
            <p:extLst>
              <p:ext uri="{D42A27DB-BD31-4B8C-83A1-F6EECF244321}">
                <p14:modId xmlns:p14="http://schemas.microsoft.com/office/powerpoint/2010/main" val="2531663018"/>
              </p:ext>
            </p:extLst>
          </p:nvPr>
        </p:nvGraphicFramePr>
        <p:xfrm>
          <a:off x="539750" y="2286000"/>
          <a:ext cx="7920038" cy="1416052"/>
        </p:xfrm>
        <a:graphic>
          <a:graphicData uri="http://schemas.openxmlformats.org/drawingml/2006/table">
            <a:tbl>
              <a:tblPr/>
              <a:tblGrid>
                <a:gridCol w="1728788">
                  <a:extLst>
                    <a:ext uri="{9D8B030D-6E8A-4147-A177-3AD203B41FA5}">
                      <a16:colId xmlns:a16="http://schemas.microsoft.com/office/drawing/2014/main" val="20000"/>
                    </a:ext>
                  </a:extLst>
                </a:gridCol>
                <a:gridCol w="2378075">
                  <a:extLst>
                    <a:ext uri="{9D8B030D-6E8A-4147-A177-3AD203B41FA5}">
                      <a16:colId xmlns:a16="http://schemas.microsoft.com/office/drawing/2014/main" val="20001"/>
                    </a:ext>
                  </a:extLst>
                </a:gridCol>
                <a:gridCol w="3813175">
                  <a:extLst>
                    <a:ext uri="{9D8B030D-6E8A-4147-A177-3AD203B41FA5}">
                      <a16:colId xmlns:a16="http://schemas.microsoft.com/office/drawing/2014/main" val="20002"/>
                    </a:ext>
                  </a:extLst>
                </a:gridCol>
              </a:tblGrid>
              <a:tr h="358502">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0" dirty="0" err="1">
                          <a:ln>
                            <a:noFill/>
                          </a:ln>
                          <a:solidFill>
                            <a:schemeClr val="tx1"/>
                          </a:solidFill>
                          <a:effectLst/>
                          <a:latin typeface="Arial" charset="0"/>
                        </a:rPr>
                        <a:t>Projectile</a:t>
                      </a:r>
                      <a:endParaRPr kumimoji="0" lang="de-DE" altLang="de-DE" sz="1600" b="0" i="0" u="none" strike="noStrike" cap="none" normalizeH="0" baseline="0" dirty="0">
                        <a:ln>
                          <a:noFill/>
                        </a:ln>
                        <a:solidFill>
                          <a:schemeClr val="tx1"/>
                        </a:solidFill>
                        <a:effectLst/>
                        <a:latin typeface="Arial" charset="0"/>
                      </a:endParaRPr>
                    </a:p>
                  </a:txBody>
                  <a:tcPr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30000" dirty="0">
                          <a:ln>
                            <a:noFill/>
                          </a:ln>
                          <a:solidFill>
                            <a:schemeClr val="tx1"/>
                          </a:solidFill>
                          <a:effectLst/>
                          <a:latin typeface="Arial" charset="0"/>
                        </a:rPr>
                        <a:t>85,87</a:t>
                      </a:r>
                      <a:r>
                        <a:rPr kumimoji="0" lang="de-DE" altLang="de-DE" sz="1600" b="0" i="0" u="none" strike="noStrike" cap="none" normalizeH="0" baseline="0" dirty="0">
                          <a:ln>
                            <a:noFill/>
                          </a:ln>
                          <a:solidFill>
                            <a:schemeClr val="tx1"/>
                          </a:solidFill>
                          <a:effectLst/>
                          <a:latin typeface="Arial" charset="0"/>
                        </a:rPr>
                        <a:t>Rb (</a:t>
                      </a:r>
                      <a:r>
                        <a:rPr kumimoji="0" lang="de-DE" altLang="de-DE" sz="1600" b="0" i="0" u="none" strike="noStrike" cap="none" normalizeH="0" baseline="0" dirty="0" err="1">
                          <a:ln>
                            <a:noFill/>
                          </a:ln>
                          <a:solidFill>
                            <a:schemeClr val="tx1"/>
                          </a:solidFill>
                          <a:effectLst/>
                          <a:latin typeface="Arial" charset="0"/>
                        </a:rPr>
                        <a:t>stable</a:t>
                      </a:r>
                      <a:r>
                        <a:rPr kumimoji="0" lang="de-DE" altLang="de-DE" sz="1600" b="0" i="0" u="none" strike="noStrike" cap="none" normalizeH="0" baseline="0" dirty="0">
                          <a:ln>
                            <a:noFill/>
                          </a:ln>
                          <a:solidFill>
                            <a:schemeClr val="tx1"/>
                          </a:solidFill>
                          <a:effectLst/>
                          <a:latin typeface="Arial" charset="0"/>
                        </a:rPr>
                        <a:t>)</a:t>
                      </a:r>
                    </a:p>
                  </a:txBody>
                  <a:tcPr marL="90000" marR="90000" marT="46766" marB="4676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30000" dirty="0" err="1">
                          <a:ln>
                            <a:noFill/>
                          </a:ln>
                          <a:solidFill>
                            <a:schemeClr val="tx1"/>
                          </a:solidFill>
                          <a:effectLst/>
                          <a:latin typeface="Arial" charset="0"/>
                        </a:rPr>
                        <a:t>A</a:t>
                      </a:r>
                      <a:r>
                        <a:rPr kumimoji="0" lang="de-DE" altLang="de-DE" sz="1600" b="0" i="0" u="none" strike="noStrike" cap="none" normalizeH="0" baseline="0" dirty="0" err="1">
                          <a:ln>
                            <a:noFill/>
                          </a:ln>
                          <a:solidFill>
                            <a:schemeClr val="tx1"/>
                          </a:solidFill>
                          <a:effectLst/>
                          <a:latin typeface="Arial" charset="0"/>
                        </a:rPr>
                        <a:t>Rb</a:t>
                      </a:r>
                      <a:r>
                        <a:rPr kumimoji="0" lang="de-DE" altLang="de-DE" sz="1600" b="0" i="0" u="none" strike="noStrike" cap="none" normalizeH="0" baseline="0" dirty="0">
                          <a:ln>
                            <a:noFill/>
                          </a:ln>
                          <a:solidFill>
                            <a:schemeClr val="tx1"/>
                          </a:solidFill>
                          <a:effectLst/>
                          <a:latin typeface="Arial" charset="0"/>
                        </a:rPr>
                        <a:t> (</a:t>
                      </a:r>
                      <a:r>
                        <a:rPr kumimoji="0" lang="de-DE" altLang="de-DE" sz="1600" b="0" i="0" u="none" strike="noStrike" cap="none" normalizeH="0" baseline="0" dirty="0" err="1">
                          <a:ln>
                            <a:noFill/>
                          </a:ln>
                          <a:solidFill>
                            <a:schemeClr val="tx1"/>
                          </a:solidFill>
                          <a:effectLst/>
                          <a:latin typeface="Arial" charset="0"/>
                        </a:rPr>
                        <a:t>neutron-rich</a:t>
                      </a:r>
                      <a:r>
                        <a:rPr kumimoji="0" lang="de-DE" altLang="de-DE" sz="1600" b="0" i="0" u="none" strike="noStrike" cap="none" normalizeH="0" baseline="0" dirty="0">
                          <a:ln>
                            <a:noFill/>
                          </a:ln>
                          <a:solidFill>
                            <a:schemeClr val="tx1"/>
                          </a:solidFill>
                          <a:effectLst/>
                          <a:latin typeface="Arial" charset="0"/>
                        </a:rPr>
                        <a:t>)</a:t>
                      </a:r>
                    </a:p>
                  </a:txBody>
                  <a:tcPr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0089">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0">
                          <a:ln>
                            <a:noFill/>
                          </a:ln>
                          <a:solidFill>
                            <a:schemeClr val="tx1"/>
                          </a:solidFill>
                          <a:effectLst/>
                          <a:latin typeface="Arial" charset="0"/>
                        </a:rPr>
                        <a:t>beam energy</a:t>
                      </a:r>
                    </a:p>
                  </a:txBody>
                  <a:tcPr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0" dirty="0">
                          <a:ln>
                            <a:noFill/>
                          </a:ln>
                          <a:solidFill>
                            <a:schemeClr val="tx1"/>
                          </a:solidFill>
                          <a:effectLst/>
                          <a:latin typeface="Arial" charset="0"/>
                          <a:cs typeface="Arial" charset="0"/>
                        </a:rPr>
                        <a:t>~ </a:t>
                      </a:r>
                      <a:r>
                        <a:rPr kumimoji="0" lang="de-DE" altLang="de-DE" sz="1600" b="0" i="0" u="none" strike="noStrike" cap="none" normalizeH="0" baseline="0" dirty="0">
                          <a:ln>
                            <a:noFill/>
                          </a:ln>
                          <a:solidFill>
                            <a:schemeClr val="tx1"/>
                          </a:solidFill>
                          <a:effectLst/>
                          <a:latin typeface="Arial" charset="0"/>
                        </a:rPr>
                        <a:t>5 </a:t>
                      </a:r>
                      <a:r>
                        <a:rPr kumimoji="0" lang="de-DE" altLang="de-DE" sz="1600" b="0" i="0" u="none" strike="noStrike" cap="none" normalizeH="0" baseline="0" dirty="0" err="1">
                          <a:ln>
                            <a:noFill/>
                          </a:ln>
                          <a:solidFill>
                            <a:schemeClr val="tx1"/>
                          </a:solidFill>
                          <a:effectLst/>
                          <a:latin typeface="Arial" charset="0"/>
                        </a:rPr>
                        <a:t>MeV</a:t>
                      </a:r>
                      <a:r>
                        <a:rPr kumimoji="0" lang="de-DE" altLang="de-DE" sz="1600" b="0" i="0" u="none" strike="noStrike" cap="none" normalizeH="0" baseline="0" dirty="0">
                          <a:ln>
                            <a:noFill/>
                          </a:ln>
                          <a:solidFill>
                            <a:schemeClr val="tx1"/>
                          </a:solidFill>
                          <a:effectLst/>
                          <a:latin typeface="Arial" charset="0"/>
                        </a:rPr>
                        <a:t>/u</a:t>
                      </a:r>
                    </a:p>
                  </a:txBody>
                  <a:tcPr marL="90000" marR="90000" marT="46766" marB="4676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0" dirty="0">
                          <a:ln>
                            <a:noFill/>
                          </a:ln>
                          <a:solidFill>
                            <a:schemeClr val="tx1"/>
                          </a:solidFill>
                          <a:effectLst/>
                          <a:latin typeface="Arial" charset="0"/>
                        </a:rPr>
                        <a:t>~ (5 – 6) </a:t>
                      </a:r>
                      <a:r>
                        <a:rPr kumimoji="0" lang="de-DE" altLang="de-DE" sz="1600" b="0" i="0" u="none" strike="noStrike" cap="none" normalizeH="0" baseline="0" dirty="0" err="1">
                          <a:ln>
                            <a:noFill/>
                          </a:ln>
                          <a:solidFill>
                            <a:schemeClr val="tx1"/>
                          </a:solidFill>
                          <a:effectLst/>
                          <a:latin typeface="Arial" charset="0"/>
                        </a:rPr>
                        <a:t>MeV</a:t>
                      </a:r>
                      <a:r>
                        <a:rPr kumimoji="0" lang="de-DE" altLang="de-DE" sz="1600" b="0" i="0" u="none" strike="noStrike" cap="none" normalizeH="0" baseline="0" dirty="0">
                          <a:ln>
                            <a:noFill/>
                          </a:ln>
                          <a:solidFill>
                            <a:schemeClr val="tx1"/>
                          </a:solidFill>
                          <a:effectLst/>
                          <a:latin typeface="Arial" charset="0"/>
                        </a:rPr>
                        <a:t>/u</a:t>
                      </a:r>
                    </a:p>
                  </a:txBody>
                  <a:tcPr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0089">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0">
                          <a:ln>
                            <a:noFill/>
                          </a:ln>
                          <a:solidFill>
                            <a:schemeClr val="tx1"/>
                          </a:solidFill>
                          <a:effectLst/>
                          <a:latin typeface="Arial" charset="0"/>
                        </a:rPr>
                        <a:t>experiment</a:t>
                      </a:r>
                    </a:p>
                  </a:txBody>
                  <a:tcPr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0">
                          <a:ln>
                            <a:noFill/>
                          </a:ln>
                          <a:solidFill>
                            <a:schemeClr val="tx1"/>
                          </a:solidFill>
                          <a:effectLst/>
                          <a:latin typeface="Arial" charset="0"/>
                        </a:rPr>
                        <a:t>Tuning of the setup</a:t>
                      </a:r>
                    </a:p>
                  </a:txBody>
                  <a:tcPr marL="90000" marR="90000" marT="46766" marB="4676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0" dirty="0" err="1">
                          <a:ln>
                            <a:noFill/>
                          </a:ln>
                          <a:solidFill>
                            <a:schemeClr val="tx1"/>
                          </a:solidFill>
                          <a:effectLst/>
                          <a:latin typeface="Arial" charset="0"/>
                        </a:rPr>
                        <a:t>Excitation</a:t>
                      </a:r>
                      <a:r>
                        <a:rPr kumimoji="0" lang="de-DE" altLang="de-DE" sz="1600" b="0" i="0" u="none" strike="noStrike" cap="none" normalizeH="0" baseline="0" dirty="0">
                          <a:ln>
                            <a:noFill/>
                          </a:ln>
                          <a:solidFill>
                            <a:schemeClr val="tx1"/>
                          </a:solidFill>
                          <a:effectLst/>
                          <a:latin typeface="Arial" charset="0"/>
                        </a:rPr>
                        <a:t> </a:t>
                      </a:r>
                      <a:r>
                        <a:rPr kumimoji="0" lang="de-DE" altLang="de-DE" sz="1600" b="0" i="0" u="none" strike="noStrike" cap="none" normalizeH="0" baseline="0" dirty="0" err="1">
                          <a:ln>
                            <a:noFill/>
                          </a:ln>
                          <a:solidFill>
                            <a:schemeClr val="tx1"/>
                          </a:solidFill>
                          <a:effectLst/>
                          <a:latin typeface="Arial" charset="0"/>
                        </a:rPr>
                        <a:t>functions</a:t>
                      </a:r>
                      <a:r>
                        <a:rPr kumimoji="0" lang="de-DE" altLang="de-DE" sz="1600" b="0" i="0" u="none" strike="noStrike" cap="none" normalizeH="0" baseline="0" dirty="0">
                          <a:ln>
                            <a:noFill/>
                          </a:ln>
                          <a:solidFill>
                            <a:schemeClr val="tx1"/>
                          </a:solidFill>
                          <a:effectLst/>
                          <a:latin typeface="Arial" charset="0"/>
                        </a:rPr>
                        <a:t> </a:t>
                      </a:r>
                      <a:r>
                        <a:rPr kumimoji="0" lang="de-DE" altLang="de-DE" sz="1600" b="0" i="0" u="none" strike="noStrike" cap="none" normalizeH="0" baseline="0" dirty="0" err="1">
                          <a:ln>
                            <a:noFill/>
                          </a:ln>
                          <a:solidFill>
                            <a:schemeClr val="tx1"/>
                          </a:solidFill>
                          <a:effectLst/>
                          <a:latin typeface="Arial" charset="0"/>
                        </a:rPr>
                        <a:t>for</a:t>
                      </a:r>
                      <a:r>
                        <a:rPr kumimoji="0" lang="de-DE" altLang="de-DE" sz="1600" b="0" i="0" u="none" strike="noStrike" cap="none" normalizeH="0" baseline="0" dirty="0">
                          <a:ln>
                            <a:noFill/>
                          </a:ln>
                          <a:solidFill>
                            <a:schemeClr val="tx1"/>
                          </a:solidFill>
                          <a:effectLst/>
                          <a:latin typeface="Arial" charset="0"/>
                        </a:rPr>
                        <a:t> QF, FF</a:t>
                      </a:r>
                    </a:p>
                  </a:txBody>
                  <a:tcPr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7369">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0">
                          <a:ln>
                            <a:noFill/>
                          </a:ln>
                          <a:solidFill>
                            <a:schemeClr val="tx1"/>
                          </a:solidFill>
                          <a:effectLst/>
                          <a:latin typeface="Arial" charset="0"/>
                        </a:rPr>
                        <a:t>shifts</a:t>
                      </a:r>
                    </a:p>
                  </a:txBody>
                  <a:tcPr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0" dirty="0">
                          <a:ln>
                            <a:noFill/>
                          </a:ln>
                          <a:solidFill>
                            <a:schemeClr val="tx1"/>
                          </a:solidFill>
                          <a:effectLst/>
                          <a:latin typeface="Arial" charset="0"/>
                        </a:rPr>
                        <a:t>6</a:t>
                      </a:r>
                    </a:p>
                  </a:txBody>
                  <a:tcPr marL="90000" marR="90000" marT="46766" marB="4676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defRPr>
                      </a:lvl1pPr>
                      <a:lvl2pPr eaLnBrk="0" hangingPunct="0">
                        <a:spcBef>
                          <a:spcPct val="20000"/>
                        </a:spcBef>
                        <a:defRPr sz="2400">
                          <a:solidFill>
                            <a:schemeClr val="tx1"/>
                          </a:solidFill>
                          <a:latin typeface="Arial" charset="0"/>
                        </a:defRPr>
                      </a:lvl2pPr>
                      <a:lvl3pPr eaLnBrk="0" hangingPunct="0">
                        <a:spcBef>
                          <a:spcPct val="20000"/>
                        </a:spcBef>
                        <a:defRPr sz="2000">
                          <a:solidFill>
                            <a:schemeClr val="tx1"/>
                          </a:solidFill>
                          <a:latin typeface="Arial" charset="0"/>
                        </a:defRPr>
                      </a:lvl3pPr>
                      <a:lvl4pPr eaLnBrk="0" hangingPunct="0">
                        <a:spcBef>
                          <a:spcPct val="20000"/>
                        </a:spcBef>
                        <a:defRPr>
                          <a:solidFill>
                            <a:schemeClr val="tx1"/>
                          </a:solidFill>
                          <a:latin typeface="Arial" charset="0"/>
                        </a:defRPr>
                      </a:lvl4pPr>
                      <a:lvl5pPr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e-DE" altLang="de-DE" sz="1600" b="0" i="0" u="none" strike="noStrike" cap="none" normalizeH="0" baseline="0" dirty="0">
                          <a:ln>
                            <a:noFill/>
                          </a:ln>
                          <a:solidFill>
                            <a:schemeClr val="tx1"/>
                          </a:solidFill>
                          <a:effectLst/>
                          <a:latin typeface="Arial" charset="0"/>
                        </a:rPr>
                        <a:t>3 x 12</a:t>
                      </a:r>
                    </a:p>
                  </a:txBody>
                  <a:tcPr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10267" name="Text Box 82"/>
          <p:cNvSpPr txBox="1">
            <a:spLocks noChangeArrowheads="1"/>
          </p:cNvSpPr>
          <p:nvPr/>
        </p:nvSpPr>
        <p:spPr bwMode="auto">
          <a:xfrm>
            <a:off x="468313" y="1600200"/>
            <a:ext cx="627607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fontAlgn="base">
              <a:spcBef>
                <a:spcPct val="0"/>
              </a:spcBef>
              <a:spcAft>
                <a:spcPct val="0"/>
              </a:spcAft>
            </a:pPr>
            <a:r>
              <a:rPr lang="de-DE" altLang="de-DE" sz="2400" dirty="0" err="1">
                <a:solidFill>
                  <a:srgbClr val="FF0000"/>
                </a:solidFill>
              </a:rPr>
              <a:t>Requested</a:t>
            </a:r>
            <a:r>
              <a:rPr lang="de-DE" altLang="de-DE" sz="2400" dirty="0">
                <a:solidFill>
                  <a:srgbClr val="FF0000"/>
                </a:solidFill>
              </a:rPr>
              <a:t> </a:t>
            </a:r>
            <a:r>
              <a:rPr lang="de-DE" altLang="de-DE" sz="2400" dirty="0" err="1">
                <a:solidFill>
                  <a:srgbClr val="FF0000"/>
                </a:solidFill>
              </a:rPr>
              <a:t>Beamtime</a:t>
            </a:r>
            <a:r>
              <a:rPr lang="de-DE" altLang="de-DE" sz="2400" dirty="0">
                <a:solidFill>
                  <a:srgbClr val="FF0000"/>
                </a:solidFill>
              </a:rPr>
              <a:t> (INTC, </a:t>
            </a:r>
            <a:r>
              <a:rPr lang="de-DE" altLang="de-DE" sz="2400" dirty="0" err="1">
                <a:solidFill>
                  <a:srgbClr val="FF0000"/>
                </a:solidFill>
              </a:rPr>
              <a:t>October</a:t>
            </a:r>
            <a:r>
              <a:rPr lang="de-DE" altLang="de-DE" sz="2400" dirty="0">
                <a:solidFill>
                  <a:srgbClr val="FF0000"/>
                </a:solidFill>
              </a:rPr>
              <a:t> 2012):</a:t>
            </a:r>
          </a:p>
        </p:txBody>
      </p:sp>
    </p:spTree>
    <p:extLst>
      <p:ext uri="{BB962C8B-B14F-4D97-AF65-F5344CB8AC3E}">
        <p14:creationId xmlns:p14="http://schemas.microsoft.com/office/powerpoint/2010/main" val="3184745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67" name="Text Box 82"/>
          <p:cNvSpPr txBox="1">
            <a:spLocks noChangeArrowheads="1"/>
          </p:cNvSpPr>
          <p:nvPr/>
        </p:nvSpPr>
        <p:spPr bwMode="auto">
          <a:xfrm>
            <a:off x="605135" y="1600200"/>
            <a:ext cx="7754046"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ctr" fontAlgn="base">
              <a:spcBef>
                <a:spcPct val="0"/>
              </a:spcBef>
              <a:spcAft>
                <a:spcPct val="0"/>
              </a:spcAft>
            </a:pPr>
            <a:r>
              <a:rPr lang="de-DE" altLang="de-DE" sz="4800" b="1" dirty="0">
                <a:solidFill>
                  <a:srgbClr val="FF0000"/>
                </a:solidFill>
              </a:rPr>
              <a:t>Technical</a:t>
            </a:r>
          </a:p>
          <a:p>
            <a:pPr algn="ctr" fontAlgn="base">
              <a:spcBef>
                <a:spcPct val="0"/>
              </a:spcBef>
              <a:spcAft>
                <a:spcPct val="0"/>
              </a:spcAft>
            </a:pPr>
            <a:endParaRPr lang="de-DE" altLang="de-DE" sz="2000" b="1" dirty="0">
              <a:solidFill>
                <a:srgbClr val="FF0000"/>
              </a:solidFill>
            </a:endParaRPr>
          </a:p>
          <a:p>
            <a:pPr algn="ctr" fontAlgn="base">
              <a:spcBef>
                <a:spcPct val="0"/>
              </a:spcBef>
              <a:spcAft>
                <a:spcPct val="0"/>
              </a:spcAft>
            </a:pPr>
            <a:r>
              <a:rPr lang="de-DE" altLang="de-DE" sz="4800" b="1" dirty="0">
                <a:solidFill>
                  <a:srgbClr val="FF0000"/>
                </a:solidFill>
              </a:rPr>
              <a:t>Upgrades / Developments</a:t>
            </a:r>
          </a:p>
          <a:p>
            <a:pPr algn="ctr" fontAlgn="base">
              <a:spcBef>
                <a:spcPct val="0"/>
              </a:spcBef>
              <a:spcAft>
                <a:spcPct val="0"/>
              </a:spcAft>
            </a:pPr>
            <a:endParaRPr lang="de-DE" altLang="de-DE" sz="4000" b="1" dirty="0">
              <a:solidFill>
                <a:srgbClr val="FF0000"/>
              </a:solidFill>
            </a:endParaRPr>
          </a:p>
          <a:p>
            <a:pPr algn="ctr" fontAlgn="base">
              <a:spcBef>
                <a:spcPct val="0"/>
              </a:spcBef>
              <a:spcAft>
                <a:spcPct val="0"/>
              </a:spcAft>
            </a:pPr>
            <a:r>
              <a:rPr lang="de-DE" altLang="de-DE" sz="4400" b="1" dirty="0" err="1">
                <a:solidFill>
                  <a:srgbClr val="FF0000"/>
                </a:solidFill>
              </a:rPr>
              <a:t>for</a:t>
            </a:r>
            <a:r>
              <a:rPr lang="de-DE" altLang="de-DE" sz="4400" b="1" dirty="0">
                <a:solidFill>
                  <a:srgbClr val="FF0000"/>
                </a:solidFill>
              </a:rPr>
              <a:t> </a:t>
            </a:r>
            <a:r>
              <a:rPr lang="de-DE" altLang="de-DE" sz="4400" b="1" dirty="0" err="1">
                <a:solidFill>
                  <a:srgbClr val="FF0000"/>
                </a:solidFill>
              </a:rPr>
              <a:t>the</a:t>
            </a:r>
            <a:r>
              <a:rPr lang="de-DE" altLang="de-DE" sz="4400" b="1" dirty="0">
                <a:solidFill>
                  <a:srgbClr val="FF0000"/>
                </a:solidFill>
              </a:rPr>
              <a:t> </a:t>
            </a:r>
            <a:r>
              <a:rPr lang="de-DE" altLang="de-DE" sz="4400" b="1" dirty="0" err="1">
                <a:solidFill>
                  <a:srgbClr val="FF0000"/>
                </a:solidFill>
              </a:rPr>
              <a:t>run</a:t>
            </a:r>
            <a:r>
              <a:rPr lang="de-DE" altLang="de-DE" sz="4400" b="1" dirty="0">
                <a:solidFill>
                  <a:srgbClr val="FF0000"/>
                </a:solidFill>
              </a:rPr>
              <a:t> at HIE-ISOLDE</a:t>
            </a:r>
          </a:p>
        </p:txBody>
      </p:sp>
    </p:spTree>
    <p:extLst>
      <p:ext uri="{BB962C8B-B14F-4D97-AF65-F5344CB8AC3E}">
        <p14:creationId xmlns:p14="http://schemas.microsoft.com/office/powerpoint/2010/main" val="3139313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Geometr_corset.JPG"/>
          <p:cNvPicPr>
            <a:picLocks noChangeAspect="1"/>
          </p:cNvPicPr>
          <p:nvPr/>
        </p:nvPicPr>
        <p:blipFill>
          <a:blip r:embed="rId2" cstate="print"/>
          <a:stretch>
            <a:fillRect/>
          </a:stretch>
        </p:blipFill>
        <p:spPr>
          <a:xfrm>
            <a:off x="851133" y="1163373"/>
            <a:ext cx="7073667" cy="5618427"/>
          </a:xfrm>
          <a:prstGeom prst="rect">
            <a:avLst/>
          </a:prstGeom>
        </p:spPr>
      </p:pic>
      <p:sp>
        <p:nvSpPr>
          <p:cNvPr id="4" name="TextBox 3"/>
          <p:cNvSpPr txBox="1"/>
          <p:nvPr/>
        </p:nvSpPr>
        <p:spPr>
          <a:xfrm>
            <a:off x="685800" y="1000780"/>
            <a:ext cx="5029200" cy="523220"/>
          </a:xfrm>
          <a:prstGeom prst="rect">
            <a:avLst/>
          </a:prstGeom>
          <a:noFill/>
        </p:spPr>
        <p:txBody>
          <a:bodyPr wrap="square" rtlCol="0">
            <a:spAutoFit/>
          </a:bodyPr>
          <a:lstStyle/>
          <a:p>
            <a:pPr algn="ctr"/>
            <a:r>
              <a:rPr lang="en-US" sz="2800" b="1" u="sng" dirty="0">
                <a:solidFill>
                  <a:srgbClr val="C00000"/>
                </a:solidFill>
                <a:latin typeface="Times New Roman" pitchFamily="18" charset="0"/>
                <a:cs typeface="Times New Roman" pitchFamily="18" charset="0"/>
              </a:rPr>
              <a:t>NEW  SETUP  GEOMETRY  </a:t>
            </a:r>
            <a:endParaRPr lang="ru-RU" sz="2800" u="sng" dirty="0">
              <a:latin typeface="Times New Roman" pitchFamily="18" charset="0"/>
              <a:cs typeface="Times New Roman" pitchFamily="18" charset="0"/>
            </a:endParaRPr>
          </a:p>
        </p:txBody>
      </p:sp>
      <p:sp>
        <p:nvSpPr>
          <p:cNvPr id="5" name="TextBox 3">
            <a:extLst>
              <a:ext uri="{FF2B5EF4-FFF2-40B4-BE49-F238E27FC236}">
                <a16:creationId xmlns:a16="http://schemas.microsoft.com/office/drawing/2014/main" id="{6F667676-4A36-4CBD-A390-8788921494AC}"/>
              </a:ext>
            </a:extLst>
          </p:cNvPr>
          <p:cNvSpPr txBox="1"/>
          <p:nvPr/>
        </p:nvSpPr>
        <p:spPr>
          <a:xfrm>
            <a:off x="1600200" y="152400"/>
            <a:ext cx="6032733" cy="646331"/>
          </a:xfrm>
          <a:prstGeom prst="rect">
            <a:avLst/>
          </a:prstGeom>
          <a:noFill/>
        </p:spPr>
        <p:txBody>
          <a:bodyPr wrap="square" rtlCol="0">
            <a:spAutoFit/>
          </a:bodyPr>
          <a:lstStyle/>
          <a:p>
            <a:pPr algn="ctr"/>
            <a:r>
              <a:rPr lang="en-US" sz="3600" b="1" dirty="0">
                <a:solidFill>
                  <a:srgbClr val="3333FF"/>
                </a:solidFill>
                <a:latin typeface="Times New Roman" pitchFamily="18" charset="0"/>
                <a:cs typeface="Times New Roman" pitchFamily="18" charset="0"/>
              </a:rPr>
              <a:t>Two additional detector arms </a:t>
            </a:r>
            <a:endParaRPr lang="ru-RU" sz="3600" dirty="0">
              <a:solidFill>
                <a:srgbClr val="3333FF"/>
              </a:solidFill>
              <a:latin typeface="Times New Roman" pitchFamily="18" charset="0"/>
              <a:cs typeface="Times New Roman" pitchFamily="18" charset="0"/>
            </a:endParaRPr>
          </a:p>
        </p:txBody>
      </p:sp>
    </p:spTree>
    <p:extLst>
      <p:ext uri="{BB962C8B-B14F-4D97-AF65-F5344CB8AC3E}">
        <p14:creationId xmlns:p14="http://schemas.microsoft.com/office/powerpoint/2010/main" val="413344645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1166</Words>
  <Application>Microsoft Office PowerPoint</Application>
  <PresentationFormat>Bildschirmpräsentation (4:3)</PresentationFormat>
  <Paragraphs>226</Paragraphs>
  <Slides>23</Slides>
  <Notes>7</Notes>
  <HiddenSlides>0</HiddenSlides>
  <MMClips>0</MMClips>
  <ScaleCrop>false</ScaleCrop>
  <HeadingPairs>
    <vt:vector size="8" baseType="variant">
      <vt:variant>
        <vt:lpstr>Verwendete Schriftarten</vt:lpstr>
      </vt:variant>
      <vt:variant>
        <vt:i4>5</vt:i4>
      </vt:variant>
      <vt:variant>
        <vt:lpstr>Design</vt:lpstr>
      </vt:variant>
      <vt:variant>
        <vt:i4>5</vt:i4>
      </vt:variant>
      <vt:variant>
        <vt:lpstr>Eingebettete OLE-Server</vt:lpstr>
      </vt:variant>
      <vt:variant>
        <vt:i4>3</vt:i4>
      </vt:variant>
      <vt:variant>
        <vt:lpstr>Folientitel</vt:lpstr>
      </vt:variant>
      <vt:variant>
        <vt:i4>23</vt:i4>
      </vt:variant>
    </vt:vector>
  </HeadingPairs>
  <TitlesOfParts>
    <vt:vector size="36" baseType="lpstr">
      <vt:lpstr>ＭＳ Ｐゴシック</vt:lpstr>
      <vt:lpstr>Arial</vt:lpstr>
      <vt:lpstr>Calibri</vt:lpstr>
      <vt:lpstr>Symbol</vt:lpstr>
      <vt:lpstr>Times New Roman</vt:lpstr>
      <vt:lpstr>Default Design</vt:lpstr>
      <vt:lpstr>Тема Office</vt:lpstr>
      <vt:lpstr>1_Тема Office</vt:lpstr>
      <vt:lpstr>1_Default Design</vt:lpstr>
      <vt:lpstr>2_Default Design</vt:lpstr>
      <vt:lpstr>CorelDRAW</vt:lpstr>
      <vt:lpstr>Graph</vt:lpstr>
      <vt:lpstr>Origin50.Graph</vt:lpstr>
      <vt:lpstr>PowerPoint-Präsentation</vt:lpstr>
      <vt:lpstr>PowerPoint-Präsentation</vt:lpstr>
      <vt:lpstr>PowerPoint-Präsentation</vt:lpstr>
      <vt:lpstr>PowerPoint-Präsentation</vt:lpstr>
      <vt:lpstr>PowerPoint-Präsentation</vt:lpstr>
      <vt:lpstr>ToF-E spectrometer (CORSET)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Z = 120</vt:lpstr>
      <vt:lpstr>Z = 120</vt:lpstr>
      <vt:lpstr>TKE distribution of symmetric fragments</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Nina</dc:creator>
  <cp:lastModifiedBy>Sophia Heinz</cp:lastModifiedBy>
  <cp:revision>110</cp:revision>
  <dcterms:created xsi:type="dcterms:W3CDTF">2018-10-03T13:19:38Z</dcterms:created>
  <dcterms:modified xsi:type="dcterms:W3CDTF">2018-11-07T12:00:04Z</dcterms:modified>
</cp:coreProperties>
</file>