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33" r:id="rId2"/>
    <p:sldId id="500" r:id="rId3"/>
    <p:sldId id="501" r:id="rId4"/>
    <p:sldId id="499" r:id="rId5"/>
    <p:sldId id="382" r:id="rId6"/>
    <p:sldId id="386" r:id="rId7"/>
    <p:sldId id="505" r:id="rId8"/>
    <p:sldId id="502" r:id="rId9"/>
    <p:sldId id="503" r:id="rId10"/>
    <p:sldId id="409" r:id="rId11"/>
    <p:sldId id="410" r:id="rId12"/>
    <p:sldId id="506" r:id="rId13"/>
    <p:sldId id="504" r:id="rId14"/>
    <p:sldId id="515" r:id="rId15"/>
    <p:sldId id="517" r:id="rId16"/>
    <p:sldId id="507" r:id="rId17"/>
    <p:sldId id="508" r:id="rId18"/>
    <p:sldId id="510" r:id="rId19"/>
    <p:sldId id="511" r:id="rId20"/>
    <p:sldId id="512" r:id="rId21"/>
    <p:sldId id="513" r:id="rId22"/>
    <p:sldId id="514" r:id="rId23"/>
    <p:sldId id="369" r:id="rId24"/>
  </p:sldIdLst>
  <p:sldSz cx="9144000" cy="6858000" type="screen4x3"/>
  <p:notesSz cx="7099300" cy="10234613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6E8A"/>
    <a:srgbClr val="E9EDF4"/>
    <a:srgbClr val="1BB6E6"/>
    <a:srgbClr val="FFC000"/>
    <a:srgbClr val="0432FF"/>
    <a:srgbClr val="C00000"/>
    <a:srgbClr val="0000A0"/>
    <a:srgbClr val="FFEFD8"/>
    <a:srgbClr val="F3F2E9"/>
    <a:srgbClr val="003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 autoAdjust="0"/>
    <p:restoredTop sz="94427" autoAdjust="0"/>
  </p:normalViewPr>
  <p:slideViewPr>
    <p:cSldViewPr>
      <p:cViewPr varScale="1">
        <p:scale>
          <a:sx n="102" d="100"/>
          <a:sy n="102" d="100"/>
        </p:scale>
        <p:origin x="184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34" y="-8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381ECFA-F09E-4F8C-ABAF-7A17517C510C}" type="datetimeFigureOut">
              <a:rPr lang="en-US" smtClean="0"/>
              <a:pPr/>
              <a:t>11/7/18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0E3A2F0-8BE1-4E11-887D-D3884921A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8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3A2F0-8BE1-4E11-887D-D3884921AE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13200"/>
            <a:ext cx="9144000" cy="450000"/>
          </a:xfrm>
          <a:noFill/>
        </p:spPr>
        <p:txBody>
          <a:bodyPr lIns="0" tIns="46800" rIns="0" anchor="ctr">
            <a:noAutofit/>
          </a:bodyPr>
          <a:lstStyle>
            <a:lvl1pPr marL="180000" indent="0" algn="l">
              <a:spcBef>
                <a:spcPts val="0"/>
              </a:spcBef>
              <a:defRPr sz="2800" b="1">
                <a:solidFill>
                  <a:srgbClr val="116E8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9144000" cy="331200"/>
          </a:xfrm>
          <a:prstGeom prst="rect">
            <a:avLst/>
          </a:prstGeom>
          <a:noFill/>
        </p:spPr>
        <p:txBody>
          <a:bodyPr wrap="none" lIns="180000" rIns="180000" rtlCol="0" anchor="ctr">
            <a:noAutofit/>
          </a:bodyPr>
          <a:lstStyle/>
          <a:p>
            <a:r>
              <a:rPr lang="en-GB" sz="1300" b="1" dirty="0">
                <a:solidFill>
                  <a:srgbClr val="116E8A"/>
                </a:solidFill>
              </a:rPr>
              <a:t>Active targets	             Physics cases		               Status-Planning</a:t>
            </a:r>
            <a:endParaRPr lang="en-GB" sz="13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523F613-1FFB-0145-A183-57DAAA29F6EE}"/>
              </a:ext>
            </a:extLst>
          </p:cNvPr>
          <p:cNvSpPr/>
          <p:nvPr userDrawn="1"/>
        </p:nvSpPr>
        <p:spPr>
          <a:xfrm>
            <a:off x="6444208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7CA06EA-4ADD-3540-9B8A-EEB726BB9BB1}"/>
              </a:ext>
            </a:extLst>
          </p:cNvPr>
          <p:cNvSpPr/>
          <p:nvPr userDrawn="1"/>
        </p:nvSpPr>
        <p:spPr>
          <a:xfrm>
            <a:off x="6588224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A5AF190-22E0-854A-ACDC-96BD0A77535A}"/>
              </a:ext>
            </a:extLst>
          </p:cNvPr>
          <p:cNvSpPr/>
          <p:nvPr userDrawn="1"/>
        </p:nvSpPr>
        <p:spPr>
          <a:xfrm>
            <a:off x="6732240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5B811F5-9106-B247-96AB-6C613D2AB390}"/>
              </a:ext>
            </a:extLst>
          </p:cNvPr>
          <p:cNvSpPr/>
          <p:nvPr userDrawn="1"/>
        </p:nvSpPr>
        <p:spPr>
          <a:xfrm>
            <a:off x="1187624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915250C-1C40-514B-8EB7-A55B409A6A69}"/>
              </a:ext>
            </a:extLst>
          </p:cNvPr>
          <p:cNvSpPr/>
          <p:nvPr userDrawn="1"/>
        </p:nvSpPr>
        <p:spPr>
          <a:xfrm>
            <a:off x="1331640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7825CCF-B8E6-F94D-9C58-1707CA4800D7}"/>
              </a:ext>
            </a:extLst>
          </p:cNvPr>
          <p:cNvSpPr/>
          <p:nvPr userDrawn="1"/>
        </p:nvSpPr>
        <p:spPr>
          <a:xfrm>
            <a:off x="1475656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B495A4-6F91-E643-8A1B-1CAF22D6B2C2}"/>
              </a:ext>
            </a:extLst>
          </p:cNvPr>
          <p:cNvCxnSpPr/>
          <p:nvPr userDrawn="1"/>
        </p:nvCxnSpPr>
        <p:spPr>
          <a:xfrm>
            <a:off x="179515" y="315904"/>
            <a:ext cx="7200000" cy="0"/>
          </a:xfrm>
          <a:prstGeom prst="line">
            <a:avLst/>
          </a:prstGeom>
          <a:ln w="25400" cap="rnd">
            <a:solidFill>
              <a:srgbClr val="116E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259C619-CE1F-8648-8B12-CEDE91235885}"/>
              </a:ext>
            </a:extLst>
          </p:cNvPr>
          <p:cNvCxnSpPr/>
          <p:nvPr userDrawn="1"/>
        </p:nvCxnSpPr>
        <p:spPr>
          <a:xfrm>
            <a:off x="179514" y="764704"/>
            <a:ext cx="7200000" cy="0"/>
          </a:xfrm>
          <a:prstGeom prst="line">
            <a:avLst/>
          </a:prstGeom>
          <a:ln w="25400" cap="rnd">
            <a:solidFill>
              <a:srgbClr val="116E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CD6A495D-C228-4B4C-B0D1-88A292321EA0}"/>
              </a:ext>
            </a:extLst>
          </p:cNvPr>
          <p:cNvSpPr/>
          <p:nvPr userDrawn="1"/>
        </p:nvSpPr>
        <p:spPr>
          <a:xfrm>
            <a:off x="3491880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7B4FD3C-3DCB-B143-BD36-B3447DE11B39}"/>
              </a:ext>
            </a:extLst>
          </p:cNvPr>
          <p:cNvSpPr/>
          <p:nvPr userDrawn="1"/>
        </p:nvSpPr>
        <p:spPr>
          <a:xfrm>
            <a:off x="3635896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1DF5015-0C3F-374D-AD5A-CE20BE63423B}"/>
              </a:ext>
            </a:extLst>
          </p:cNvPr>
          <p:cNvSpPr/>
          <p:nvPr userDrawn="1"/>
        </p:nvSpPr>
        <p:spPr>
          <a:xfrm>
            <a:off x="3779912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2C5ABA6-7D98-4E4F-B4D9-85665B3B6399}"/>
              </a:ext>
            </a:extLst>
          </p:cNvPr>
          <p:cNvSpPr/>
          <p:nvPr userDrawn="1"/>
        </p:nvSpPr>
        <p:spPr>
          <a:xfrm>
            <a:off x="6876256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70C70EC-A489-EE42-9918-4524DB9979DC}"/>
              </a:ext>
            </a:extLst>
          </p:cNvPr>
          <p:cNvSpPr/>
          <p:nvPr userDrawn="1"/>
        </p:nvSpPr>
        <p:spPr>
          <a:xfrm>
            <a:off x="7020272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ECEF801-0E8A-0D44-A5E9-3C24A6CE402F}"/>
              </a:ext>
            </a:extLst>
          </p:cNvPr>
          <p:cNvSpPr/>
          <p:nvPr userDrawn="1"/>
        </p:nvSpPr>
        <p:spPr>
          <a:xfrm>
            <a:off x="7164288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E2649DF-6A19-6C4E-A6A0-DFFB3B3F46E6}"/>
              </a:ext>
            </a:extLst>
          </p:cNvPr>
          <p:cNvSpPr/>
          <p:nvPr userDrawn="1"/>
        </p:nvSpPr>
        <p:spPr>
          <a:xfrm>
            <a:off x="3923928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C58AB3F-BF27-D047-9BE1-7074D8E7D36A}"/>
              </a:ext>
            </a:extLst>
          </p:cNvPr>
          <p:cNvSpPr/>
          <p:nvPr userDrawn="1"/>
        </p:nvSpPr>
        <p:spPr>
          <a:xfrm>
            <a:off x="4067944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27A3BD5-1B8C-3C4D-90D7-62D5FFF1F3E1}"/>
              </a:ext>
            </a:extLst>
          </p:cNvPr>
          <p:cNvSpPr/>
          <p:nvPr userDrawn="1"/>
        </p:nvSpPr>
        <p:spPr>
          <a:xfrm>
            <a:off x="4211960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9BBD0B9-3B06-DB49-B323-39AA4669C843}"/>
              </a:ext>
            </a:extLst>
          </p:cNvPr>
          <p:cNvSpPr/>
          <p:nvPr userDrawn="1"/>
        </p:nvSpPr>
        <p:spPr>
          <a:xfrm>
            <a:off x="4355976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6369A4C-461C-3E46-B5DF-8E4BEE3B971A}"/>
              </a:ext>
            </a:extLst>
          </p:cNvPr>
          <p:cNvSpPr/>
          <p:nvPr userDrawn="1"/>
        </p:nvSpPr>
        <p:spPr>
          <a:xfrm>
            <a:off x="4499992" y="116632"/>
            <a:ext cx="108000" cy="108000"/>
          </a:xfrm>
          <a:prstGeom prst="ellipse">
            <a:avLst/>
          </a:prstGeom>
          <a:noFill/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2" name="Rechthoek 6"/>
          <p:cNvSpPr/>
          <p:nvPr userDrawn="1"/>
        </p:nvSpPr>
        <p:spPr>
          <a:xfrm>
            <a:off x="0" y="6642000"/>
            <a:ext cx="9144000" cy="21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5" name="TextBox 14"/>
          <p:cNvSpPr txBox="1"/>
          <p:nvPr userDrawn="1"/>
        </p:nvSpPr>
        <p:spPr>
          <a:xfrm>
            <a:off x="0" y="6596112"/>
            <a:ext cx="227902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noProof="0" dirty="0">
                <a:solidFill>
                  <a:schemeClr val="bg1"/>
                </a:solidFill>
              </a:rPr>
              <a:t>Riccardo </a:t>
            </a:r>
            <a:r>
              <a:rPr lang="en-GB" sz="1400" b="1" noProof="0" dirty="0" err="1">
                <a:solidFill>
                  <a:schemeClr val="bg1"/>
                </a:solidFill>
              </a:rPr>
              <a:t>Raabe</a:t>
            </a:r>
            <a:r>
              <a:rPr lang="en-GB" sz="1400" b="1" noProof="0" dirty="0">
                <a:solidFill>
                  <a:schemeClr val="bg1"/>
                </a:solidFill>
              </a:rPr>
              <a:t> – KU Leuven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752561" y="6596112"/>
            <a:ext cx="3547766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1400" b="1" noProof="0" dirty="0">
                <a:solidFill>
                  <a:schemeClr val="bg1"/>
                </a:solidFill>
              </a:rPr>
              <a:t>60</a:t>
            </a:r>
            <a:r>
              <a:rPr lang="nl-BE" sz="1400" b="1" baseline="30000" noProof="0" dirty="0">
                <a:solidFill>
                  <a:schemeClr val="bg1"/>
                </a:solidFill>
              </a:rPr>
              <a:t>th</a:t>
            </a:r>
            <a:r>
              <a:rPr lang="nl-BE" sz="1400" b="1" noProof="0" dirty="0">
                <a:solidFill>
                  <a:schemeClr val="bg1"/>
                </a:solidFill>
              </a:rPr>
              <a:t> Meeting of the INTC – CERN, 07/11/2018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458" y="6201939"/>
            <a:ext cx="1512000" cy="539429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75ECE429-7DB1-B34C-A637-E5CE4E12EAB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665" y="2946"/>
            <a:ext cx="871335" cy="833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20D8A6-4115-5E45-A131-70137A26724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006" y="2946"/>
            <a:ext cx="663372" cy="8789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603281" y="1124744"/>
            <a:ext cx="7937439" cy="196744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solidFill>
              <a:srgbClr val="116E8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rgbClr val="116E8A"/>
                </a:solidFill>
                <a:cs typeface="Arial" pitchFamily="34" charset="0"/>
              </a:rPr>
              <a:t>SpecMAT</a:t>
            </a:r>
            <a:br>
              <a:rPr lang="en-GB" sz="4000" b="1" dirty="0">
                <a:solidFill>
                  <a:srgbClr val="116E8A"/>
                </a:solidFill>
                <a:cs typeface="Arial" pitchFamily="34" charset="0"/>
              </a:rPr>
            </a:br>
            <a:r>
              <a:rPr lang="en-GB" sz="4000" b="1" dirty="0">
                <a:solidFill>
                  <a:srgbClr val="116E8A"/>
                </a:solidFill>
                <a:cs typeface="Arial" pitchFamily="34" charset="0"/>
              </a:rPr>
              <a:t>Spectroscopy of exotic nuclei</a:t>
            </a:r>
          </a:p>
          <a:p>
            <a:pPr algn="ctr"/>
            <a:r>
              <a:rPr lang="en-GB" sz="4000" b="1" dirty="0">
                <a:solidFill>
                  <a:srgbClr val="116E8A"/>
                </a:solidFill>
                <a:cs typeface="Arial" pitchFamily="34" charset="0"/>
              </a:rPr>
              <a:t>in a Magnetic Active Target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32495" y="3140968"/>
            <a:ext cx="52790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2000" dirty="0" err="1"/>
              <a:t>Riccardo</a:t>
            </a:r>
            <a:r>
              <a:rPr lang="en-GB" sz="2000" dirty="0"/>
              <a:t> </a:t>
            </a:r>
            <a:r>
              <a:rPr lang="en-GB" sz="2000" dirty="0" err="1"/>
              <a:t>Raabe</a:t>
            </a:r>
            <a:endParaRPr lang="en-GB" sz="2000" dirty="0"/>
          </a:p>
          <a:p>
            <a:pPr algn="ctr"/>
            <a:r>
              <a:rPr lang="en-GB" sz="2000" dirty="0"/>
              <a:t>KU Leuven, </a:t>
            </a:r>
            <a:r>
              <a:rPr lang="en-GB" sz="2000" dirty="0" err="1"/>
              <a:t>Instituut</a:t>
            </a:r>
            <a:r>
              <a:rPr lang="en-GB" sz="2000" dirty="0"/>
              <a:t> </a:t>
            </a:r>
            <a:r>
              <a:rPr lang="en-GB" sz="2000" dirty="0" err="1"/>
              <a:t>voor</a:t>
            </a:r>
            <a:r>
              <a:rPr lang="en-GB" sz="2000" dirty="0"/>
              <a:t> Kern- </a:t>
            </a:r>
            <a:r>
              <a:rPr lang="en-GB" sz="2000" dirty="0" err="1"/>
              <a:t>en</a:t>
            </a:r>
            <a:r>
              <a:rPr lang="en-GB" sz="2000" dirty="0"/>
              <a:t> </a:t>
            </a:r>
            <a:r>
              <a:rPr lang="en-GB" sz="2000" dirty="0" err="1"/>
              <a:t>Stralingsfysica</a:t>
            </a:r>
            <a:endParaRPr lang="en-GB" sz="2000" dirty="0"/>
          </a:p>
        </p:txBody>
      </p:sp>
      <p:pic>
        <p:nvPicPr>
          <p:cNvPr id="3" name="Picture 2" descr="A close up of a device&#13;&#10;&#13;&#10;Description automatically generated">
            <a:extLst>
              <a:ext uri="{FF2B5EF4-FFF2-40B4-BE49-F238E27FC236}">
                <a16:creationId xmlns:a16="http://schemas.microsoft.com/office/drawing/2014/main" id="{CA61BC05-0678-3F45-B9FD-F2E30EBB5D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043833"/>
            <a:ext cx="2624369" cy="233749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n-deficient </a:t>
            </a:r>
            <a:r>
              <a:rPr lang="en-GB" dirty="0" err="1"/>
              <a:t>Pb</a:t>
            </a:r>
            <a:r>
              <a:rPr lang="en-GB" dirty="0"/>
              <a:t> region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957027"/>
            <a:ext cx="8299180" cy="54243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458" y="6201939"/>
            <a:ext cx="1512000" cy="5394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102" y="764704"/>
            <a:ext cx="3399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B A Marsh et al., Nature Physics (2018)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63688" y="1484784"/>
            <a:ext cx="577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/>
              <a:t>Hg</a:t>
            </a:r>
          </a:p>
        </p:txBody>
      </p:sp>
      <p:sp>
        <p:nvSpPr>
          <p:cNvPr id="8" name="Rectangle 7"/>
          <p:cNvSpPr/>
          <p:nvPr/>
        </p:nvSpPr>
        <p:spPr>
          <a:xfrm>
            <a:off x="1259632" y="1484784"/>
            <a:ext cx="28803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259632" y="5013176"/>
            <a:ext cx="28803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236296" y="908720"/>
            <a:ext cx="28803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31405-DF98-FB49-9105-F368BC5590BD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F1B8EBC-9E5E-0540-9443-7C50D0EA10ED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F3EB9BC-5223-9A46-B541-D2FCF9598E02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40EA0AB-326E-CC4E-B1F5-6A7910DDC2C3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CB359BB-A7EA-344C-B319-CEB5BACB958A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F5B4F96-9D95-9141-B083-869CA51589D9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4C696E3-DA49-6B4A-BAF9-4C32AD3EA8D8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121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n-deficient </a:t>
            </a:r>
            <a:r>
              <a:rPr lang="en-GB" dirty="0" err="1"/>
              <a:t>Pb</a:t>
            </a:r>
            <a:r>
              <a:rPr lang="en-GB" dirty="0"/>
              <a:t> region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51520" y="980728"/>
            <a:ext cx="4901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Clr>
                <a:srgbClr val="116E8A"/>
              </a:buClr>
            </a:pPr>
            <a:r>
              <a:rPr lang="en-US" sz="2400" b="1" dirty="0">
                <a:solidFill>
                  <a:srgbClr val="116E8A"/>
                </a:solidFill>
              </a:rPr>
              <a:t>Transfer reactions in Hg</a:t>
            </a:r>
          </a:p>
          <a:p>
            <a:pPr marL="271463" lvl="1" indent="-271463"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baseline="30000" dirty="0"/>
              <a:t>185g,m</a:t>
            </a:r>
            <a:r>
              <a:rPr lang="en-US" sz="2000" dirty="0"/>
              <a:t>Hg (</a:t>
            </a:r>
            <a:r>
              <a:rPr lang="en-US" sz="2000" dirty="0" err="1"/>
              <a:t>d,p</a:t>
            </a:r>
            <a:r>
              <a:rPr lang="el-GR" sz="2000" dirty="0"/>
              <a:t>)</a:t>
            </a:r>
            <a:r>
              <a:rPr lang="en-US" sz="2000" dirty="0"/>
              <a:t>, (</a:t>
            </a:r>
            <a:r>
              <a:rPr lang="en-US" sz="2000" dirty="0" err="1"/>
              <a:t>p,d</a:t>
            </a:r>
            <a:r>
              <a:rPr lang="en-US" sz="2000" dirty="0"/>
              <a:t>), (</a:t>
            </a:r>
            <a:r>
              <a:rPr lang="el-GR" sz="2000" dirty="0"/>
              <a:t>α</a:t>
            </a:r>
            <a:r>
              <a:rPr lang="en-US" sz="2000" dirty="0"/>
              <a:t>,</a:t>
            </a:r>
            <a:r>
              <a:rPr lang="en-US" sz="2000" baseline="30000" dirty="0"/>
              <a:t>3</a:t>
            </a:r>
            <a:r>
              <a:rPr lang="en-US" sz="2000" dirty="0"/>
              <a:t>He)</a:t>
            </a:r>
          </a:p>
          <a:p>
            <a:pPr marL="271463" lvl="1" indent="-271463"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Beam intensity ≈ 10</a:t>
            </a:r>
            <a:r>
              <a:rPr lang="en-US" sz="2000" baseline="30000" dirty="0"/>
              <a:t>5</a:t>
            </a:r>
            <a:r>
              <a:rPr lang="en-US" sz="2000" dirty="0"/>
              <a:t> </a:t>
            </a:r>
            <a:r>
              <a:rPr lang="en-US" sz="2000" dirty="0" err="1"/>
              <a:t>pps</a:t>
            </a:r>
            <a:r>
              <a:rPr lang="en-US" sz="2000" dirty="0"/>
              <a:t> → feasible!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758EA75-93D4-BD44-B76F-8F09D64DC9F5}"/>
              </a:ext>
            </a:extLst>
          </p:cNvPr>
          <p:cNvSpPr txBox="1"/>
          <p:nvPr/>
        </p:nvSpPr>
        <p:spPr>
          <a:xfrm>
            <a:off x="3779912" y="5786680"/>
            <a:ext cx="34115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Data: NNDC, figure courtesy of Liam Gaffney</a:t>
            </a:r>
            <a:br>
              <a:rPr lang="en-GB" sz="1400" dirty="0"/>
            </a:br>
            <a:r>
              <a:rPr lang="en-GB" sz="1400" dirty="0"/>
              <a:t>Original figure in R. </a:t>
            </a:r>
            <a:r>
              <a:rPr lang="en-GB" sz="1400" dirty="0" err="1"/>
              <a:t>Julin</a:t>
            </a:r>
            <a:r>
              <a:rPr lang="en-GB" sz="1400" dirty="0"/>
              <a:t> et al.,</a:t>
            </a:r>
            <a:br>
              <a:rPr lang="en-GB" sz="1400" dirty="0"/>
            </a:br>
            <a:r>
              <a:rPr lang="en-GB" sz="1400" dirty="0"/>
              <a:t>J. Phys. G 27 (2001) R109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295DDB87-CD66-D54A-8C24-1A49AE898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851301"/>
            <a:ext cx="3579429" cy="267404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5C670D1-CFF5-7F47-9596-796A4D86B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1268760"/>
            <a:ext cx="5750272" cy="258762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01393EB-CBBD-D548-9504-DAA721585B4C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8411BCC-F598-C84C-868E-F3D634E4FC7B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2B42F79-D2C4-EB40-A834-53BB0B4DACFF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25C6E34-755E-AB48-B40D-4A7C4D40CDE8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286311A-5B4C-A845-AA40-10BFDD155656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A9C4D88-23D0-F243-9662-1399E6A37ADF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FE211BE-FF23-8B42-87F4-E5DC4F6BE473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7DA4D24-CF5F-9B4A-8A96-04803CD149DF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075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n-deficient </a:t>
            </a:r>
            <a:r>
              <a:rPr lang="en-GB" dirty="0" err="1"/>
              <a:t>Pb</a:t>
            </a:r>
            <a:r>
              <a:rPr lang="en-GB" dirty="0"/>
              <a:t> region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51520" y="980728"/>
            <a:ext cx="4901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Clr>
                <a:srgbClr val="116E8A"/>
              </a:buClr>
            </a:pPr>
            <a:r>
              <a:rPr lang="en-US" sz="2400" b="1" dirty="0">
                <a:solidFill>
                  <a:srgbClr val="116E8A"/>
                </a:solidFill>
              </a:rPr>
              <a:t>Transfer reactions in Hg</a:t>
            </a:r>
          </a:p>
          <a:p>
            <a:pPr marL="271463" lvl="1" indent="-271463"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baseline="30000" dirty="0"/>
              <a:t>185g,m</a:t>
            </a:r>
            <a:r>
              <a:rPr lang="en-US" sz="2000" dirty="0"/>
              <a:t>Hg (</a:t>
            </a:r>
            <a:r>
              <a:rPr lang="en-US" sz="2000" dirty="0" err="1"/>
              <a:t>d,p</a:t>
            </a:r>
            <a:r>
              <a:rPr lang="el-GR" sz="2000" dirty="0"/>
              <a:t>)</a:t>
            </a:r>
            <a:r>
              <a:rPr lang="en-US" sz="2000" dirty="0"/>
              <a:t> and (</a:t>
            </a:r>
            <a:r>
              <a:rPr lang="en-US" sz="2000" dirty="0" err="1"/>
              <a:t>p,d</a:t>
            </a:r>
            <a:r>
              <a:rPr lang="en-US" sz="2000" dirty="0"/>
              <a:t>)</a:t>
            </a:r>
          </a:p>
          <a:p>
            <a:pPr marL="271463" lvl="1" indent="-271463"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Beam intensity ≈ 10</a:t>
            </a:r>
            <a:r>
              <a:rPr lang="en-US" sz="2000" baseline="30000" dirty="0"/>
              <a:t>5</a:t>
            </a:r>
            <a:r>
              <a:rPr lang="en-US" sz="2000" dirty="0"/>
              <a:t> </a:t>
            </a:r>
            <a:r>
              <a:rPr lang="en-US" sz="2000" dirty="0" err="1"/>
              <a:t>pps</a:t>
            </a:r>
            <a:r>
              <a:rPr lang="en-US" sz="2000" dirty="0"/>
              <a:t> → feasible!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758EA75-93D4-BD44-B76F-8F09D64DC9F5}"/>
              </a:ext>
            </a:extLst>
          </p:cNvPr>
          <p:cNvSpPr txBox="1"/>
          <p:nvPr/>
        </p:nvSpPr>
        <p:spPr>
          <a:xfrm>
            <a:off x="3779912" y="5786680"/>
            <a:ext cx="34115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Data: NNDC, figure courtesy of Liam Gaffney</a:t>
            </a:r>
            <a:br>
              <a:rPr lang="en-GB" sz="1400" dirty="0"/>
            </a:br>
            <a:r>
              <a:rPr lang="en-GB" sz="1400" dirty="0"/>
              <a:t>Original figure in R. </a:t>
            </a:r>
            <a:r>
              <a:rPr lang="en-GB" sz="1400" dirty="0" err="1"/>
              <a:t>Julin</a:t>
            </a:r>
            <a:r>
              <a:rPr lang="en-GB" sz="1400" dirty="0"/>
              <a:t> et al.,</a:t>
            </a:r>
            <a:br>
              <a:rPr lang="en-GB" sz="1400" dirty="0"/>
            </a:br>
            <a:r>
              <a:rPr lang="en-GB" sz="1400" dirty="0"/>
              <a:t>J. Phys. G 27 (2001) R109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295DDB87-CD66-D54A-8C24-1A49AE898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851301"/>
            <a:ext cx="3579429" cy="267404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5C670D1-CFF5-7F47-9596-796A4D86B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1268760"/>
            <a:ext cx="5750272" cy="2587622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CE7CEB8D-51CC-0A47-A70C-922B23A418D1}"/>
              </a:ext>
            </a:extLst>
          </p:cNvPr>
          <p:cNvGrpSpPr/>
          <p:nvPr/>
        </p:nvGrpSpPr>
        <p:grpSpPr>
          <a:xfrm>
            <a:off x="3901346" y="4149080"/>
            <a:ext cx="5135150" cy="1221418"/>
            <a:chOff x="3921168" y="4427820"/>
            <a:chExt cx="5135150" cy="1221418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DF1118F-61AB-B14B-AB23-4B31FFA107FF}"/>
                </a:ext>
              </a:extLst>
            </p:cNvPr>
            <p:cNvGrpSpPr/>
            <p:nvPr/>
          </p:nvGrpSpPr>
          <p:grpSpPr>
            <a:xfrm>
              <a:off x="3921168" y="4729280"/>
              <a:ext cx="5135150" cy="919958"/>
              <a:chOff x="3921168" y="4729280"/>
              <a:chExt cx="5135150" cy="919958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346B6715-63BC-A545-8D7D-916341D45762}"/>
                  </a:ext>
                </a:extLst>
              </p:cNvPr>
              <p:cNvGrpSpPr/>
              <p:nvPr/>
            </p:nvGrpSpPr>
            <p:grpSpPr>
              <a:xfrm>
                <a:off x="3921168" y="4783306"/>
                <a:ext cx="5054465" cy="804913"/>
                <a:chOff x="3921168" y="4783306"/>
                <a:chExt cx="5054465" cy="804913"/>
              </a:xfrm>
            </p:grpSpPr>
            <p:pic>
              <p:nvPicPr>
                <p:cNvPr id="44" name="Picture 43">
                  <a:extLst>
                    <a:ext uri="{FF2B5EF4-FFF2-40B4-BE49-F238E27FC236}">
                      <a16:creationId xmlns:a16="http://schemas.microsoft.com/office/drawing/2014/main" id="{AA5FB6BD-9133-FB41-811E-79AAC79E5F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62498"/>
                <a:stretch/>
              </p:blipFill>
              <p:spPr>
                <a:xfrm>
                  <a:off x="3921168" y="5013176"/>
                  <a:ext cx="5054465" cy="575043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43261C52-ACCB-3C4F-BF5D-319C2B85D4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b="80313"/>
                <a:stretch/>
              </p:blipFill>
              <p:spPr>
                <a:xfrm>
                  <a:off x="3921168" y="4783306"/>
                  <a:ext cx="5054465" cy="301878"/>
                </a:xfrm>
                <a:prstGeom prst="rect">
                  <a:avLst/>
                </a:prstGeom>
              </p:spPr>
            </p:pic>
          </p:grp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593066-DD40-C64C-9A5A-91EC4F835196}"/>
                  </a:ext>
                </a:extLst>
              </p:cNvPr>
              <p:cNvSpPr/>
              <p:nvPr/>
            </p:nvSpPr>
            <p:spPr>
              <a:xfrm>
                <a:off x="3921168" y="4729280"/>
                <a:ext cx="5135150" cy="919958"/>
              </a:xfrm>
              <a:prstGeom prst="rect">
                <a:avLst/>
              </a:prstGeom>
              <a:noFill/>
              <a:ln>
                <a:solidFill>
                  <a:srgbClr val="116E8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8465D42-20E1-3B4A-A05F-57ECD8D2307D}"/>
                </a:ext>
              </a:extLst>
            </p:cNvPr>
            <p:cNvSpPr txBox="1"/>
            <p:nvPr/>
          </p:nvSpPr>
          <p:spPr>
            <a:xfrm>
              <a:off x="4133206" y="4427820"/>
              <a:ext cx="1019574" cy="369332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16E8A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/>
                <a:t>LOI I-195</a:t>
              </a:r>
              <a:endParaRPr lang="en-US" dirty="0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CE9589D8-A14C-0746-AA05-9303FBE8B9EE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E05FB5B-144C-414F-B1EC-9CC530733C63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45CF0E4-164F-AF48-952D-ADB70C9DA575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58AC515-EACD-4647-8958-F662FF2C0D36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51F3EF6-F8DD-9143-81E9-971C02630AB6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9BD6A47-DB0B-A64B-B96F-AC521E612D3A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52AEBA0-5D42-8649-B895-DE13CE2DE1D7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1A08095-39BE-DB4C-B73B-9B6B6E663301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830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DC596-570B-5247-B5A4-2E19DC145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of the Pigmy Dipole Resonance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F49C56-C43A-C146-91A0-13426882A4A8}"/>
              </a:ext>
            </a:extLst>
          </p:cNvPr>
          <p:cNvSpPr txBox="1"/>
          <p:nvPr/>
        </p:nvSpPr>
        <p:spPr>
          <a:xfrm>
            <a:off x="107504" y="908720"/>
            <a:ext cx="6336704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1200"/>
              </a:spcAft>
              <a:buClr>
                <a:srgbClr val="116E8A"/>
              </a:buClr>
            </a:pPr>
            <a:r>
              <a:rPr lang="en-US" sz="2400" b="1" dirty="0">
                <a:solidFill>
                  <a:srgbClr val="116E8A"/>
                </a:solidFill>
              </a:rPr>
              <a:t>Low-energy dipole strength</a:t>
            </a:r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First observation in 1961</a:t>
            </a:r>
            <a:br>
              <a:rPr lang="en-US" sz="2000" dirty="0"/>
            </a:br>
            <a:r>
              <a:rPr lang="en-US" sz="2000" dirty="0"/>
              <a:t>𝛾 rays from neutron capture</a:t>
            </a:r>
            <a:br>
              <a:rPr lang="en-US" sz="2000" dirty="0"/>
            </a:br>
            <a:r>
              <a:rPr lang="en-US" sz="1600" dirty="0"/>
              <a:t>G.A. Bartholomew, </a:t>
            </a:r>
            <a:r>
              <a:rPr lang="en-US" sz="1600" dirty="0" err="1"/>
              <a:t>Annu</a:t>
            </a:r>
            <a:r>
              <a:rPr lang="en-US" sz="1600" dirty="0"/>
              <a:t>. Rev. </a:t>
            </a:r>
            <a:r>
              <a:rPr lang="en-US" sz="1600" dirty="0" err="1"/>
              <a:t>Nucl</a:t>
            </a:r>
            <a:r>
              <a:rPr lang="en-US" sz="1600" dirty="0"/>
              <a:t>. Sci. 11 (1961) 259</a:t>
            </a:r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First use of “pygmy resonance” (PDR)</a:t>
            </a:r>
            <a:br>
              <a:rPr lang="en-US" sz="2000" dirty="0"/>
            </a:br>
            <a:r>
              <a:rPr lang="en-US" sz="1600" dirty="0"/>
              <a:t>J.S. </a:t>
            </a:r>
            <a:r>
              <a:rPr lang="en-US" sz="1600" dirty="0" err="1"/>
              <a:t>Brzosko</a:t>
            </a:r>
            <a:r>
              <a:rPr lang="en-US" sz="1600" dirty="0"/>
              <a:t> et al., Can. J. Phys 47 (1969) 2849</a:t>
            </a:r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Description as a collective excitation</a:t>
            </a:r>
            <a:br>
              <a:rPr lang="en-US" sz="2000" dirty="0"/>
            </a:br>
            <a:r>
              <a:rPr lang="en-US" sz="1600" dirty="0"/>
              <a:t>Mohan et al., Phys. Rev. C 3 (1971) 1740</a:t>
            </a:r>
            <a:br>
              <a:rPr lang="en-US" sz="1600" dirty="0"/>
            </a:br>
            <a:r>
              <a:rPr lang="en-US" sz="1600" dirty="0"/>
              <a:t>“</a:t>
            </a:r>
            <a:r>
              <a:rPr lang="en-US" sz="2000" dirty="0"/>
              <a:t>Three-Fluid Hydrodynamical Model of Nuclei”:</a:t>
            </a:r>
            <a:br>
              <a:rPr lang="en-US" sz="2000" dirty="0"/>
            </a:br>
            <a:r>
              <a:rPr lang="en-US" sz="2000" dirty="0"/>
              <a:t>Neutron excess oscillates against the N=Z core</a:t>
            </a:r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Different experimental probes</a:t>
            </a:r>
            <a:br>
              <a:rPr lang="en-US" sz="2000" dirty="0"/>
            </a:br>
            <a:r>
              <a:rPr lang="en-US" sz="2000" dirty="0"/>
              <a:t>to investigate the isospin nature of these states</a:t>
            </a:r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endParaRPr lang="en-US" sz="2000" dirty="0"/>
          </a:p>
        </p:txBody>
      </p:sp>
      <p:pic>
        <p:nvPicPr>
          <p:cNvPr id="4" name="Immagine 7">
            <a:extLst>
              <a:ext uri="{FF2B5EF4-FFF2-40B4-BE49-F238E27FC236}">
                <a16:creationId xmlns:a16="http://schemas.microsoft.com/office/drawing/2014/main" id="{D535EC73-6A93-E24D-AEF9-3B78E2764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908720"/>
            <a:ext cx="2305504" cy="20882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300835-9020-F641-ACFA-01F865CEB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200" y="2780928"/>
            <a:ext cx="3146279" cy="338437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20D6934-492C-4744-BF06-1707CB14776E}"/>
              </a:ext>
            </a:extLst>
          </p:cNvPr>
          <p:cNvSpPr/>
          <p:nvPr/>
        </p:nvSpPr>
        <p:spPr>
          <a:xfrm>
            <a:off x="3263663" y="5159805"/>
            <a:ext cx="2556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r">
              <a:spcAft>
                <a:spcPts val="1200"/>
              </a:spcAft>
              <a:buClr>
                <a:srgbClr val="116E8A"/>
              </a:buClr>
            </a:pPr>
            <a:r>
              <a:rPr lang="en-US" sz="1400" dirty="0"/>
              <a:t>Figure A. Bracco et al.,</a:t>
            </a:r>
            <a:br>
              <a:rPr lang="en-US" sz="1400" dirty="0"/>
            </a:br>
            <a:r>
              <a:rPr lang="en-US" sz="1400" dirty="0"/>
              <a:t>Eur. Phys. J. A 51 (2015) 99</a:t>
            </a:r>
            <a:br>
              <a:rPr lang="en-US" sz="1400" dirty="0"/>
            </a:br>
            <a:r>
              <a:rPr lang="en-US" sz="1400" dirty="0"/>
              <a:t>Data from K. </a:t>
            </a:r>
            <a:r>
              <a:rPr lang="en-US" sz="1400" dirty="0" err="1"/>
              <a:t>Govaert</a:t>
            </a:r>
            <a:r>
              <a:rPr lang="en-US" sz="1400" dirty="0"/>
              <a:t> et al.,</a:t>
            </a:r>
            <a:br>
              <a:rPr lang="en-US" sz="1400" dirty="0"/>
            </a:br>
            <a:r>
              <a:rPr lang="en-US" sz="1400" dirty="0"/>
              <a:t>Phys. Rev. C 57 (1998) 2229</a:t>
            </a:r>
            <a:br>
              <a:rPr lang="en-US" sz="1400" dirty="0"/>
            </a:br>
            <a:r>
              <a:rPr lang="en-US" sz="1400" dirty="0"/>
              <a:t>and J. Endres et al.,</a:t>
            </a:r>
            <a:br>
              <a:rPr lang="en-US" sz="1400" dirty="0"/>
            </a:br>
            <a:r>
              <a:rPr lang="en-US" sz="1400" dirty="0"/>
              <a:t>Phys. Rev. C 85 (2012) 064331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D18AC6-F812-4640-A26C-B3904C59B12F}"/>
              </a:ext>
            </a:extLst>
          </p:cNvPr>
          <p:cNvSpPr txBox="1"/>
          <p:nvPr/>
        </p:nvSpPr>
        <p:spPr>
          <a:xfrm>
            <a:off x="7740352" y="3275692"/>
            <a:ext cx="99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isoscalar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7CD8AF-E09C-AF45-A985-53E2163BCC67}"/>
              </a:ext>
            </a:extLst>
          </p:cNvPr>
          <p:cNvSpPr txBox="1"/>
          <p:nvPr/>
        </p:nvSpPr>
        <p:spPr>
          <a:xfrm>
            <a:off x="7740352" y="4858657"/>
            <a:ext cx="1104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isoscalar</a:t>
            </a:r>
            <a:r>
              <a:rPr lang="en-US" dirty="0"/>
              <a:t>+</a:t>
            </a:r>
          </a:p>
          <a:p>
            <a:r>
              <a:rPr lang="en-US" dirty="0" err="1"/>
              <a:t>isovector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74D0F9D-3F84-F947-9200-46EEB5A57AB0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3544B90-98B2-DA44-A9DC-E07DF17E632B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A317D82-F63A-784A-AABC-3533F46C741B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D5E3198-BDEB-E546-AC27-CD8CA3C744D4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D816B79-4CF2-FA43-A7C7-203DD7F04D48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17FC36D-D859-0D49-A1EA-63F008A87BF0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5528DB6-8AE5-B344-A89A-D679D89AC69D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9F420FB-C9EC-9E43-B577-055E820878C2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07CCCDF-1686-E049-8636-1945F6D48C72}"/>
              </a:ext>
            </a:extLst>
          </p:cNvPr>
          <p:cNvSpPr/>
          <p:nvPr/>
        </p:nvSpPr>
        <p:spPr>
          <a:xfrm>
            <a:off x="421196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13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DC596-570B-5247-B5A4-2E19DC145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3200"/>
            <a:ext cx="9144000" cy="450000"/>
          </a:xfrm>
        </p:spPr>
        <p:txBody>
          <a:bodyPr/>
          <a:lstStyle/>
          <a:p>
            <a:r>
              <a:rPr lang="en-US" dirty="0"/>
              <a:t>Study of the Pigmy Dipole Resonance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3EFED2-D9C7-8441-99FF-0BE5382EEF97}"/>
              </a:ext>
            </a:extLst>
          </p:cNvPr>
          <p:cNvSpPr/>
          <p:nvPr/>
        </p:nvSpPr>
        <p:spPr>
          <a:xfrm>
            <a:off x="3995936" y="1099192"/>
            <a:ext cx="3960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r">
              <a:spcAft>
                <a:spcPts val="1200"/>
              </a:spcAft>
              <a:buClr>
                <a:srgbClr val="116E8A"/>
              </a:buClr>
            </a:pPr>
            <a:r>
              <a:rPr lang="en-US" sz="1400" dirty="0"/>
              <a:t>D. </a:t>
            </a:r>
            <a:r>
              <a:rPr lang="en-US" sz="1400" dirty="0" err="1"/>
              <a:t>Vretenar</a:t>
            </a:r>
            <a:r>
              <a:rPr lang="en-US" sz="1400" dirty="0"/>
              <a:t> et al., J. Phys. G 35 (2008) 014039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0C809A-0A15-734A-AFF6-942D45046CF1}"/>
              </a:ext>
            </a:extLst>
          </p:cNvPr>
          <p:cNvGrpSpPr/>
          <p:nvPr/>
        </p:nvGrpSpPr>
        <p:grpSpPr>
          <a:xfrm>
            <a:off x="251520" y="1387224"/>
            <a:ext cx="8496944" cy="4562056"/>
            <a:chOff x="251520" y="1243208"/>
            <a:chExt cx="8496944" cy="456205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A348D03-473B-2A4C-9CEF-5D64D141F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9671" y="1243208"/>
              <a:ext cx="6461757" cy="456205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2F1040D-BEAE-8D46-9CF8-52433813075A}"/>
                </a:ext>
              </a:extLst>
            </p:cNvPr>
            <p:cNvSpPr txBox="1"/>
            <p:nvPr/>
          </p:nvSpPr>
          <p:spPr>
            <a:xfrm>
              <a:off x="251520" y="4653136"/>
              <a:ext cx="1621662" cy="707886"/>
            </a:xfrm>
            <a:prstGeom prst="rect">
              <a:avLst/>
            </a:prstGeom>
            <a:noFill/>
            <a:ln w="25400">
              <a:solidFill>
                <a:srgbClr val="116E8A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Core in phase</a:t>
              </a:r>
              <a:br>
                <a:rPr lang="en-US" sz="2000" dirty="0"/>
              </a:br>
              <a:r>
                <a:rPr lang="en-US" sz="2000" dirty="0"/>
                <a:t>+neutron skin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0204C1E-0CD8-9644-868F-B8652FA89791}"/>
                </a:ext>
              </a:extLst>
            </p:cNvPr>
            <p:cNvSpPr txBox="1"/>
            <p:nvPr/>
          </p:nvSpPr>
          <p:spPr>
            <a:xfrm>
              <a:off x="3491880" y="1916832"/>
              <a:ext cx="6270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116E8A"/>
                  </a:solidFill>
                </a:rPr>
                <a:t>PDR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413FA45-17DB-BC40-B1B6-B0E3BF25E0D7}"/>
                </a:ext>
              </a:extLst>
            </p:cNvPr>
            <p:cNvSpPr txBox="1"/>
            <p:nvPr/>
          </p:nvSpPr>
          <p:spPr>
            <a:xfrm>
              <a:off x="7877263" y="1628800"/>
              <a:ext cx="8712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116E8A"/>
                  </a:solidFill>
                </a:rPr>
                <a:t>IVGDR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151F4AA-3C31-764C-A9F8-F01332802803}"/>
                </a:ext>
              </a:extLst>
            </p:cNvPr>
            <p:cNvCxnSpPr>
              <a:stCxn id="8" idx="0"/>
            </p:cNvCxnSpPr>
            <p:nvPr/>
          </p:nvCxnSpPr>
          <p:spPr>
            <a:xfrm flipV="1">
              <a:off x="1062351" y="3212976"/>
              <a:ext cx="2285513" cy="1440160"/>
            </a:xfrm>
            <a:prstGeom prst="line">
              <a:avLst/>
            </a:prstGeom>
            <a:ln w="25400">
              <a:solidFill>
                <a:srgbClr val="116E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FFE8E6D-68F1-FB42-88BB-2966712E6ED5}"/>
                </a:ext>
              </a:extLst>
            </p:cNvPr>
            <p:cNvSpPr/>
            <p:nvPr/>
          </p:nvSpPr>
          <p:spPr>
            <a:xfrm>
              <a:off x="3409949" y="4835525"/>
              <a:ext cx="441325" cy="317360"/>
            </a:xfrm>
            <a:custGeom>
              <a:avLst/>
              <a:gdLst>
                <a:gd name="connsiteX0" fmla="*/ 0 w 404602"/>
                <a:gd name="connsiteY0" fmla="*/ 311081 h 315128"/>
                <a:gd name="connsiteX1" fmla="*/ 109242 w 404602"/>
                <a:gd name="connsiteY1" fmla="*/ 169471 h 315128"/>
                <a:gd name="connsiteX2" fmla="*/ 157795 w 404602"/>
                <a:gd name="connsiteY2" fmla="*/ 3584 h 315128"/>
                <a:gd name="connsiteX3" fmla="*/ 202301 w 404602"/>
                <a:gd name="connsiteY3" fmla="*/ 56182 h 315128"/>
                <a:gd name="connsiteX4" fmla="*/ 279175 w 404602"/>
                <a:gd name="connsiteY4" fmla="*/ 64274 h 315128"/>
                <a:gd name="connsiteX5" fmla="*/ 360096 w 404602"/>
                <a:gd name="connsiteY5" fmla="*/ 185655 h 315128"/>
                <a:gd name="connsiteX6" fmla="*/ 404602 w 404602"/>
                <a:gd name="connsiteY6" fmla="*/ 315128 h 315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4602" h="315128">
                  <a:moveTo>
                    <a:pt x="0" y="311081"/>
                  </a:moveTo>
                  <a:cubicBezTo>
                    <a:pt x="41471" y="265900"/>
                    <a:pt x="82943" y="220720"/>
                    <a:pt x="109242" y="169471"/>
                  </a:cubicBezTo>
                  <a:cubicBezTo>
                    <a:pt x="135541" y="118222"/>
                    <a:pt x="142285" y="22465"/>
                    <a:pt x="157795" y="3584"/>
                  </a:cubicBezTo>
                  <a:cubicBezTo>
                    <a:pt x="173305" y="-15297"/>
                    <a:pt x="182071" y="46067"/>
                    <a:pt x="202301" y="56182"/>
                  </a:cubicBezTo>
                  <a:cubicBezTo>
                    <a:pt x="222531" y="66297"/>
                    <a:pt x="252876" y="42695"/>
                    <a:pt x="279175" y="64274"/>
                  </a:cubicBezTo>
                  <a:cubicBezTo>
                    <a:pt x="305474" y="85853"/>
                    <a:pt x="339192" y="143846"/>
                    <a:pt x="360096" y="185655"/>
                  </a:cubicBezTo>
                  <a:cubicBezTo>
                    <a:pt x="381000" y="227464"/>
                    <a:pt x="392801" y="271296"/>
                    <a:pt x="404602" y="315128"/>
                  </a:cubicBezTo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90BC7CF8-229D-CF46-8E3A-FF28EAFB8D75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909C7F5-1D5D-AA45-A56D-0775E97C0C1A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6AAE740-4841-0843-A89E-5C815B681B44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91E88B-CBF0-3A43-8000-010E4C21F606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CA8B403-168E-9148-9D8F-244D2FE38F4D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E42A7E-80FC-B64F-90D6-E02BB050EFB7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79391E0-3950-A24E-A52F-E02E27D3D026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9DF1A87-9B75-E14D-954F-3CC835E564F1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52559CB-1A24-0249-92D0-7EFDE9D287B3}"/>
              </a:ext>
            </a:extLst>
          </p:cNvPr>
          <p:cNvSpPr/>
          <p:nvPr/>
        </p:nvSpPr>
        <p:spPr>
          <a:xfrm>
            <a:off x="421196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DB5C15-AD33-C54B-B5EE-75E4422BE1E1}"/>
              </a:ext>
            </a:extLst>
          </p:cNvPr>
          <p:cNvSpPr/>
          <p:nvPr/>
        </p:nvSpPr>
        <p:spPr>
          <a:xfrm>
            <a:off x="435597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841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DC596-570B-5247-B5A4-2E19DC145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of the Pigmy Dipole Resonance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0E80A2-609B-3A4C-BD68-C288B48ED2BE}"/>
              </a:ext>
            </a:extLst>
          </p:cNvPr>
          <p:cNvSpPr txBox="1"/>
          <p:nvPr/>
        </p:nvSpPr>
        <p:spPr>
          <a:xfrm>
            <a:off x="251520" y="1178163"/>
            <a:ext cx="402587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 err="1"/>
              <a:t>Isoscalar</a:t>
            </a:r>
            <a:r>
              <a:rPr lang="en-US" sz="2000" dirty="0"/>
              <a:t> probe:</a:t>
            </a:r>
            <a:br>
              <a:rPr lang="en-US" sz="2000" dirty="0"/>
            </a:br>
            <a:r>
              <a:rPr lang="en-US" sz="2000" dirty="0"/>
              <a:t>(</a:t>
            </a:r>
            <a:r>
              <a:rPr lang="el-GR" sz="2000" dirty="0"/>
              <a:t>α</a:t>
            </a:r>
            <a:r>
              <a:rPr lang="en-US" sz="2000" dirty="0"/>
              <a:t>,</a:t>
            </a:r>
            <a:r>
              <a:rPr lang="el-GR" sz="2000" dirty="0"/>
              <a:t>α</a:t>
            </a:r>
            <a:r>
              <a:rPr lang="en-US" sz="2000" dirty="0"/>
              <a:t>’) inelastic scattering</a:t>
            </a:r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SpecMAT:</a:t>
            </a:r>
            <a:br>
              <a:rPr lang="en-US" sz="2000" dirty="0"/>
            </a:br>
            <a:r>
              <a:rPr lang="en-US" sz="2000" dirty="0"/>
              <a:t>𝛾 rays from decay of bound states</a:t>
            </a:r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endParaRPr lang="en-US" sz="2000" dirty="0"/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endParaRPr lang="en-US" sz="2000" dirty="0"/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endParaRPr lang="en-US" sz="2000" dirty="0"/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endParaRPr lang="en-US" sz="2000" dirty="0"/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endParaRPr lang="en-US" sz="2000" dirty="0"/>
          </a:p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Cases: </a:t>
            </a:r>
            <a:r>
              <a:rPr lang="en-US" sz="2000" baseline="30000" dirty="0"/>
              <a:t>90</a:t>
            </a:r>
            <a:r>
              <a:rPr lang="en-US" sz="2000" dirty="0"/>
              <a:t>Sr, </a:t>
            </a:r>
            <a:r>
              <a:rPr lang="en-US" sz="2000" baseline="30000" dirty="0"/>
              <a:t>194</a:t>
            </a:r>
            <a:r>
              <a:rPr lang="en-US" sz="2000" dirty="0"/>
              <a:t>Hg, </a:t>
            </a:r>
            <a:r>
              <a:rPr lang="en-US" sz="2000" baseline="30000" dirty="0"/>
              <a:t>146,148,150</a:t>
            </a:r>
            <a:r>
              <a:rPr lang="en-US" sz="2000" dirty="0"/>
              <a:t>Gd</a:t>
            </a:r>
            <a:br>
              <a:rPr lang="en-US" sz="2000" dirty="0"/>
            </a:br>
            <a:r>
              <a:rPr lang="en-US" sz="2000" dirty="0"/>
              <a:t>≈10 MeV/nucleon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98CF235-A4FF-B44C-9AFB-AE53D6142842}"/>
              </a:ext>
            </a:extLst>
          </p:cNvPr>
          <p:cNvGrpSpPr/>
          <p:nvPr/>
        </p:nvGrpSpPr>
        <p:grpSpPr>
          <a:xfrm>
            <a:off x="611560" y="3765794"/>
            <a:ext cx="5702300" cy="1008112"/>
            <a:chOff x="3550220" y="4149080"/>
            <a:chExt cx="5702300" cy="100811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CD608EB-36DB-5B47-8BAE-A9E350B60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50220" y="4691484"/>
              <a:ext cx="5702300" cy="39370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548068F-3867-6B46-9D26-43D1CA8F12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80313"/>
            <a:stretch/>
          </p:blipFill>
          <p:spPr>
            <a:xfrm>
              <a:off x="3901346" y="4504566"/>
              <a:ext cx="5054465" cy="301878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5E01F94-8416-5C45-922C-C364E732126E}"/>
                </a:ext>
              </a:extLst>
            </p:cNvPr>
            <p:cNvSpPr/>
            <p:nvPr/>
          </p:nvSpPr>
          <p:spPr>
            <a:xfrm>
              <a:off x="3550220" y="4450540"/>
              <a:ext cx="5702300" cy="706652"/>
            </a:xfrm>
            <a:prstGeom prst="rect">
              <a:avLst/>
            </a:prstGeom>
            <a:noFill/>
            <a:ln>
              <a:solidFill>
                <a:srgbClr val="116E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05D3BEB-F5E7-B94A-8F61-7F990B56584F}"/>
                </a:ext>
              </a:extLst>
            </p:cNvPr>
            <p:cNvSpPr txBox="1"/>
            <p:nvPr/>
          </p:nvSpPr>
          <p:spPr>
            <a:xfrm>
              <a:off x="4113384" y="4149080"/>
              <a:ext cx="1019574" cy="369332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16E8A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LOI I-194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E17BB4A8-808E-164E-9E44-92FA357F4A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05365"/>
            <a:ext cx="4025876" cy="2874949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49FF2657-42CE-B746-BC2E-6FC6730CEDD2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24BB8FD-221D-BF4C-B242-B815666CFF1F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FD87769-CF95-0D4D-987A-7475B4954C56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99B1225-54B7-014C-956C-FB074D672977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E4F3A13-02AA-1D46-AF8C-F775AF9A876B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340E993-9670-A041-BD60-EBC36EAF6D43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803AF3E-C7C6-C046-BB4F-CF1185CB9468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E4341D1-8FD5-7049-81D0-B001EC79B138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A2966BD-7E58-3848-B308-512A88B2007F}"/>
              </a:ext>
            </a:extLst>
          </p:cNvPr>
          <p:cNvSpPr/>
          <p:nvPr/>
        </p:nvSpPr>
        <p:spPr>
          <a:xfrm>
            <a:off x="421196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B0D8EB3-9216-1045-96D8-832F077E5758}"/>
              </a:ext>
            </a:extLst>
          </p:cNvPr>
          <p:cNvSpPr/>
          <p:nvPr/>
        </p:nvSpPr>
        <p:spPr>
          <a:xfrm>
            <a:off x="435597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710496E-AE79-F642-BE38-DA919EE2043F}"/>
              </a:ext>
            </a:extLst>
          </p:cNvPr>
          <p:cNvSpPr/>
          <p:nvPr/>
        </p:nvSpPr>
        <p:spPr>
          <a:xfrm>
            <a:off x="449999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852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72BF7-75D9-5549-837B-0049280E0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D3FD8A-8A47-D543-AF0B-2A12371DA23F}"/>
              </a:ext>
            </a:extLst>
          </p:cNvPr>
          <p:cNvSpPr/>
          <p:nvPr/>
        </p:nvSpPr>
        <p:spPr>
          <a:xfrm>
            <a:off x="5699455" y="986244"/>
            <a:ext cx="3082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600" dirty="0"/>
              <a:t>Design: O. </a:t>
            </a:r>
            <a:r>
              <a:rPr lang="en-GB" sz="1600" dirty="0" err="1"/>
              <a:t>Poleshchuk</a:t>
            </a:r>
            <a:r>
              <a:rPr lang="en-GB" sz="1600" dirty="0"/>
              <a:t>, KU Leuven</a:t>
            </a:r>
          </a:p>
        </p:txBody>
      </p:sp>
      <p:pic>
        <p:nvPicPr>
          <p:cNvPr id="6" name="Picture 5" descr="A picture containing toy, LEGO&#13;&#10;&#13;&#10;Description automatically generated">
            <a:extLst>
              <a:ext uri="{FF2B5EF4-FFF2-40B4-BE49-F238E27FC236}">
                <a16:creationId xmlns:a16="http://schemas.microsoft.com/office/drawing/2014/main" id="{682E5A99-B8C4-0E45-BBB5-39F1E90A9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16832"/>
            <a:ext cx="5026376" cy="34748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C0E798-01E5-5244-9721-EB05F0D1BE16}"/>
              </a:ext>
            </a:extLst>
          </p:cNvPr>
          <p:cNvSpPr txBox="1"/>
          <p:nvPr/>
        </p:nvSpPr>
        <p:spPr>
          <a:xfrm>
            <a:off x="174796" y="1124744"/>
            <a:ext cx="4901260" cy="4439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lvl="1" indent="-271463">
              <a:spcAft>
                <a:spcPts val="9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GET Electronics (2048 channels): purchased and commissioned</a:t>
            </a:r>
          </a:p>
          <a:p>
            <a:pPr marL="271463" lvl="1" indent="-271463">
              <a:spcAft>
                <a:spcPts val="9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Pad plane and field cage</a:t>
            </a:r>
            <a:br>
              <a:rPr lang="en-US" sz="2000" dirty="0"/>
            </a:br>
            <a:r>
              <a:rPr lang="en-US" sz="2000" dirty="0"/>
              <a:t>designed in CERN (EP-DT-DD MPT)</a:t>
            </a:r>
            <a:br>
              <a:rPr lang="en-US" sz="2000" dirty="0"/>
            </a:br>
            <a:r>
              <a:rPr lang="en-US" sz="2000" dirty="0"/>
              <a:t>to be ordered shortly</a:t>
            </a:r>
          </a:p>
          <a:p>
            <a:pPr marL="271463" lvl="1" indent="-271463">
              <a:spcAft>
                <a:spcPts val="9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Chamber finalized</a:t>
            </a:r>
            <a:br>
              <a:rPr lang="en-US" sz="2000" dirty="0"/>
            </a:br>
            <a:r>
              <a:rPr lang="en-US" sz="2000" dirty="0"/>
              <a:t>and ordered</a:t>
            </a:r>
          </a:p>
          <a:p>
            <a:pPr marL="271463" lvl="1" indent="-271463">
              <a:spcAft>
                <a:spcPts val="9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Scintillators + </a:t>
            </a:r>
            <a:r>
              <a:rPr lang="en-US" sz="2000" dirty="0" err="1"/>
              <a:t>SiPMs</a:t>
            </a:r>
            <a:r>
              <a:rPr lang="en-US" sz="2000" dirty="0"/>
              <a:t> purchased,</a:t>
            </a:r>
            <a:br>
              <a:rPr lang="en-US" sz="2000" dirty="0"/>
            </a:br>
            <a:r>
              <a:rPr lang="en-US" sz="2000" dirty="0"/>
              <a:t>commissioning ongoing</a:t>
            </a:r>
            <a:br>
              <a:rPr lang="en-US" sz="2000" dirty="0"/>
            </a:br>
            <a:r>
              <a:rPr lang="en-US" sz="2000" dirty="0"/>
              <a:t>48x48x48 mm</a:t>
            </a:r>
            <a:r>
              <a:rPr lang="en-US" sz="2000" baseline="30000" dirty="0"/>
              <a:t>3</a:t>
            </a:r>
            <a:br>
              <a:rPr lang="en-US" sz="2000" dirty="0"/>
            </a:br>
            <a:r>
              <a:rPr lang="en-US" sz="2000" dirty="0"/>
              <a:t>Photopeak efficiency 8% at 1 MeV</a:t>
            </a:r>
            <a:br>
              <a:rPr lang="en-US" sz="2000" dirty="0"/>
            </a:br>
            <a:r>
              <a:rPr lang="en-US" sz="2000" dirty="0"/>
              <a:t>Nominal resolution 3.9% at 661 </a:t>
            </a:r>
            <a:r>
              <a:rPr lang="en-US" sz="2000" dirty="0" err="1"/>
              <a:t>keV</a:t>
            </a:r>
            <a:br>
              <a:rPr lang="en-US" sz="2000" dirty="0"/>
            </a:br>
            <a:r>
              <a:rPr lang="en-US" sz="2000" dirty="0"/>
              <a:t>No degradation in 3-T magnetic field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AEC8E7A-D43B-9842-8738-6798D9799C71}"/>
              </a:ext>
            </a:extLst>
          </p:cNvPr>
          <p:cNvSpPr/>
          <p:nvPr/>
        </p:nvSpPr>
        <p:spPr>
          <a:xfrm>
            <a:off x="644420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B9E4AC7-6BD0-8649-B7EC-4F4606005D14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96E4507-F3B1-844F-93B8-16425E1EE7EE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F0C8EE2-E488-2C4A-AA90-5A53B68824CD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54B344D-703F-E242-B8F6-509F7461908B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CF9C95-999E-2C41-AC14-36E06556F5F2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3C626B6-34A5-5545-83BF-4098F92FDCA3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06AAFDE-1562-E343-99DE-6FEC49FCB331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5FA4CA0-DFCB-2648-B06B-66270F3FE380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B4F45F-AB4C-1449-89F4-FBB7F5872437}"/>
              </a:ext>
            </a:extLst>
          </p:cNvPr>
          <p:cNvSpPr/>
          <p:nvPr/>
        </p:nvSpPr>
        <p:spPr>
          <a:xfrm>
            <a:off x="421196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865060A-718E-B641-AED0-7EAF6101352D}"/>
              </a:ext>
            </a:extLst>
          </p:cNvPr>
          <p:cNvSpPr/>
          <p:nvPr/>
        </p:nvSpPr>
        <p:spPr>
          <a:xfrm>
            <a:off x="435597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86EACA9-5216-3F4C-9199-C55B64517152}"/>
              </a:ext>
            </a:extLst>
          </p:cNvPr>
          <p:cNvSpPr/>
          <p:nvPr/>
        </p:nvSpPr>
        <p:spPr>
          <a:xfrm>
            <a:off x="449999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63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72BF7-75D9-5549-837B-0049280E0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D3FD8A-8A47-D543-AF0B-2A12371DA23F}"/>
              </a:ext>
            </a:extLst>
          </p:cNvPr>
          <p:cNvSpPr/>
          <p:nvPr/>
        </p:nvSpPr>
        <p:spPr>
          <a:xfrm>
            <a:off x="5699455" y="986244"/>
            <a:ext cx="3082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600" dirty="0"/>
              <a:t>Design: O. </a:t>
            </a:r>
            <a:r>
              <a:rPr lang="en-GB" sz="1600" dirty="0" err="1"/>
              <a:t>Poleshchuk</a:t>
            </a:r>
            <a:r>
              <a:rPr lang="en-GB" sz="1600" dirty="0"/>
              <a:t>, KU Leuven</a:t>
            </a:r>
          </a:p>
        </p:txBody>
      </p:sp>
      <p:pic>
        <p:nvPicPr>
          <p:cNvPr id="6" name="Picture 5" descr="A picture containing toy, LEGO&#13;&#10;&#13;&#10;Description automatically generated">
            <a:extLst>
              <a:ext uri="{FF2B5EF4-FFF2-40B4-BE49-F238E27FC236}">
                <a16:creationId xmlns:a16="http://schemas.microsoft.com/office/drawing/2014/main" id="{682E5A99-B8C4-0E45-BBB5-39F1E90A9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16832"/>
            <a:ext cx="5026376" cy="34748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C0E798-01E5-5244-9721-EB05F0D1BE16}"/>
              </a:ext>
            </a:extLst>
          </p:cNvPr>
          <p:cNvSpPr txBox="1"/>
          <p:nvPr/>
        </p:nvSpPr>
        <p:spPr>
          <a:xfrm>
            <a:off x="174796" y="1124744"/>
            <a:ext cx="4901260" cy="4439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lvl="1" indent="-271463">
              <a:spcAft>
                <a:spcPts val="9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GET Electronics (2048 channels): purchased and commissioned</a:t>
            </a:r>
          </a:p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Pad plane and field cage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designed in CERN (EP-DT-DD MPT)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to be ordered shortly</a:t>
            </a:r>
          </a:p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Chamber finalized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and ordered</a:t>
            </a:r>
          </a:p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Scintillators +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SiPMs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purchased,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commissioning ongoing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48x48x48 mm</a:t>
            </a:r>
            <a:r>
              <a:rPr lang="en-US" sz="2000" baseline="30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Photopeak efficiency 8% at 1 MeV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Nominal resolution 3.9% at 661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keV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No degradation in 3-T magnetic field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9C0D57E-2E0F-5F4D-8252-BA496063A7BF}"/>
              </a:ext>
            </a:extLst>
          </p:cNvPr>
          <p:cNvSpPr/>
          <p:nvPr/>
        </p:nvSpPr>
        <p:spPr>
          <a:xfrm>
            <a:off x="644420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531A521-CCA9-0246-AE83-20D1320DED09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777A6C1-C1BE-9F45-AFC1-CA86D1A9A0C1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8A5645F-37FD-E647-8C42-8E30E445DDDE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4363829-82B9-5B4B-91A4-42D81DFB0ABC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155CD06-6336-C744-BE58-8DB2F033E59E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D88B494-4596-E949-832C-489B6C73A81F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3693785-98E2-924A-976E-C552739A6AD3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3A84ACC-3D04-FC43-B718-50E6407C5247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E359305-E38B-E24E-BE34-295BD47DF325}"/>
              </a:ext>
            </a:extLst>
          </p:cNvPr>
          <p:cNvSpPr/>
          <p:nvPr/>
        </p:nvSpPr>
        <p:spPr>
          <a:xfrm>
            <a:off x="421196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302FB96-5FC8-7345-BFF6-5B5CBD16CECE}"/>
              </a:ext>
            </a:extLst>
          </p:cNvPr>
          <p:cNvSpPr/>
          <p:nvPr/>
        </p:nvSpPr>
        <p:spPr>
          <a:xfrm>
            <a:off x="435597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9D4C667-F6FB-B940-846D-7CCCD92BE05F}"/>
              </a:ext>
            </a:extLst>
          </p:cNvPr>
          <p:cNvSpPr/>
          <p:nvPr/>
        </p:nvSpPr>
        <p:spPr>
          <a:xfrm>
            <a:off x="449999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5568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72BF7-75D9-5549-837B-0049280E0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D3FD8A-8A47-D543-AF0B-2A12371DA23F}"/>
              </a:ext>
            </a:extLst>
          </p:cNvPr>
          <p:cNvSpPr/>
          <p:nvPr/>
        </p:nvSpPr>
        <p:spPr>
          <a:xfrm>
            <a:off x="5699455" y="986244"/>
            <a:ext cx="3082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600" dirty="0"/>
              <a:t>Design: O. </a:t>
            </a:r>
            <a:r>
              <a:rPr lang="en-GB" sz="1600" dirty="0" err="1"/>
              <a:t>Poleshchuk</a:t>
            </a:r>
            <a:r>
              <a:rPr lang="en-GB" sz="1600" dirty="0"/>
              <a:t>, KU Leuven</a:t>
            </a:r>
          </a:p>
        </p:txBody>
      </p:sp>
      <p:pic>
        <p:nvPicPr>
          <p:cNvPr id="6" name="Picture 5" descr="A picture containing toy, LEGO&#13;&#10;&#13;&#10;Description automatically generated">
            <a:extLst>
              <a:ext uri="{FF2B5EF4-FFF2-40B4-BE49-F238E27FC236}">
                <a16:creationId xmlns:a16="http://schemas.microsoft.com/office/drawing/2014/main" id="{682E5A99-B8C4-0E45-BBB5-39F1E90A9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068" y="1357596"/>
            <a:ext cx="2866136" cy="19814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C0E798-01E5-5244-9721-EB05F0D1BE16}"/>
              </a:ext>
            </a:extLst>
          </p:cNvPr>
          <p:cNvSpPr txBox="1"/>
          <p:nvPr/>
        </p:nvSpPr>
        <p:spPr>
          <a:xfrm>
            <a:off x="174796" y="1124744"/>
            <a:ext cx="4901260" cy="4439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GET Electronics (2048 channels): purchased and commissioned</a:t>
            </a:r>
          </a:p>
          <a:p>
            <a:pPr marL="271463" lvl="1" indent="-271463">
              <a:spcAft>
                <a:spcPts val="9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Pad plane and field cage</a:t>
            </a:r>
            <a:br>
              <a:rPr lang="en-US" sz="2000" dirty="0"/>
            </a:br>
            <a:r>
              <a:rPr lang="en-US" sz="2000" dirty="0"/>
              <a:t>designed in CERN (EP-DT-DD MPT)</a:t>
            </a:r>
            <a:br>
              <a:rPr lang="en-US" sz="2000" dirty="0"/>
            </a:br>
            <a:r>
              <a:rPr lang="en-US" sz="2000" dirty="0"/>
              <a:t>to be ordered shortly</a:t>
            </a:r>
          </a:p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Chamber finalized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and ordered</a:t>
            </a:r>
          </a:p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Scintillators +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SiPMs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purchased,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commissioning ongoing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48x48x48 mm</a:t>
            </a:r>
            <a:r>
              <a:rPr lang="en-US" sz="2000" baseline="30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Photopeak efficiency 8% at 1 MeV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Nominal resolution 3.9% at 661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keV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No degradation in 3-T magnetic field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BEBD3B-2F7B-1B40-8467-BEB77D660C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346" y="3933443"/>
            <a:ext cx="2173858" cy="2173858"/>
          </a:xfrm>
          <a:prstGeom prst="rect">
            <a:avLst/>
          </a:prstGeom>
        </p:spPr>
      </p:pic>
      <p:pic>
        <p:nvPicPr>
          <p:cNvPr id="9" name="Picture 8" descr="A close up of a device&#13;&#10;&#13;&#10;Description automatically generated">
            <a:extLst>
              <a:ext uri="{FF2B5EF4-FFF2-40B4-BE49-F238E27FC236}">
                <a16:creationId xmlns:a16="http://schemas.microsoft.com/office/drawing/2014/main" id="{D94AC8D0-A10F-E342-BF61-E8C8F8D52E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745" y="2632994"/>
            <a:ext cx="1944757" cy="198145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157DA2EF-AC32-714E-838A-7EF0DD046AD5}"/>
              </a:ext>
            </a:extLst>
          </p:cNvPr>
          <p:cNvSpPr/>
          <p:nvPr/>
        </p:nvSpPr>
        <p:spPr>
          <a:xfrm>
            <a:off x="644420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9F98D6D-892C-AB45-8393-84B7D7ABD82C}"/>
              </a:ext>
            </a:extLst>
          </p:cNvPr>
          <p:cNvSpPr/>
          <p:nvPr/>
        </p:nvSpPr>
        <p:spPr>
          <a:xfrm>
            <a:off x="65882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14DEB5D-E544-E94D-B0B4-5260EA7CB253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07EEEAE-1280-9240-93D1-FA706B5DCB03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1282278-4D64-124D-93E6-6B176D5B8F0C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7F567C8-51EE-A34F-9A2C-75C1B10A44D7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B46821A-EA27-624F-89AE-484B145E22A4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052BBB9-9824-B945-BF79-B758E4D65380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38CF328-4278-344B-AEA8-4F93006C07D3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ECD6745-3415-6742-B38E-827C10293445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2B4C6B7-EE06-3440-B4D2-D4D717C7A15B}"/>
              </a:ext>
            </a:extLst>
          </p:cNvPr>
          <p:cNvSpPr/>
          <p:nvPr/>
        </p:nvSpPr>
        <p:spPr>
          <a:xfrm>
            <a:off x="421196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731BB3-AA40-8747-BB8D-30FC9755CD6F}"/>
              </a:ext>
            </a:extLst>
          </p:cNvPr>
          <p:cNvSpPr/>
          <p:nvPr/>
        </p:nvSpPr>
        <p:spPr>
          <a:xfrm>
            <a:off x="435597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D0AA1C-D54D-684A-B0E3-D5D7018524B7}"/>
              </a:ext>
            </a:extLst>
          </p:cNvPr>
          <p:cNvSpPr/>
          <p:nvPr/>
        </p:nvSpPr>
        <p:spPr>
          <a:xfrm>
            <a:off x="449999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13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72BF7-75D9-5549-837B-0049280E0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D3FD8A-8A47-D543-AF0B-2A12371DA23F}"/>
              </a:ext>
            </a:extLst>
          </p:cNvPr>
          <p:cNvSpPr/>
          <p:nvPr/>
        </p:nvSpPr>
        <p:spPr>
          <a:xfrm>
            <a:off x="5699455" y="986244"/>
            <a:ext cx="3082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600" dirty="0"/>
              <a:t>Design: O. </a:t>
            </a:r>
            <a:r>
              <a:rPr lang="en-GB" sz="1600" dirty="0" err="1"/>
              <a:t>Poleshchuk</a:t>
            </a:r>
            <a:r>
              <a:rPr lang="en-GB" sz="1600" dirty="0"/>
              <a:t>, KU Leuven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C0E798-01E5-5244-9721-EB05F0D1BE16}"/>
              </a:ext>
            </a:extLst>
          </p:cNvPr>
          <p:cNvSpPr txBox="1"/>
          <p:nvPr/>
        </p:nvSpPr>
        <p:spPr>
          <a:xfrm>
            <a:off x="174796" y="1124744"/>
            <a:ext cx="4901260" cy="4439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GET Electronics (2048 channels): purchased and commissioned</a:t>
            </a:r>
          </a:p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Pad plane and field cage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designed in CERN (EP-DT-DD MPT)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to be ordered shortly</a:t>
            </a:r>
          </a:p>
          <a:p>
            <a:pPr marL="271463" lvl="1" indent="-271463">
              <a:spcAft>
                <a:spcPts val="9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Chamber finalized</a:t>
            </a:r>
            <a:br>
              <a:rPr lang="en-US" sz="2000" dirty="0"/>
            </a:br>
            <a:r>
              <a:rPr lang="en-US" sz="2000" dirty="0"/>
              <a:t>and ordered</a:t>
            </a:r>
          </a:p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Scintillators +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SiPMs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purchased,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commissioning ongoing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48x48x48 mm</a:t>
            </a:r>
            <a:r>
              <a:rPr lang="en-US" sz="2000" baseline="30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Photopeak efficiency 8% at 1 MeV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Nominal resolution 3.9% at 661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keV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No degradation in 3-T magnetic field</a:t>
            </a:r>
          </a:p>
        </p:txBody>
      </p:sp>
      <p:pic>
        <p:nvPicPr>
          <p:cNvPr id="8" name="Picture 7" descr="A picture containing toy, LEGO&#13;&#10;&#13;&#10;Description automatically generated">
            <a:extLst>
              <a:ext uri="{FF2B5EF4-FFF2-40B4-BE49-F238E27FC236}">
                <a16:creationId xmlns:a16="http://schemas.microsoft.com/office/drawing/2014/main" id="{CEB977B5-17F1-6A42-BCC4-45D0810A14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068" y="1357596"/>
            <a:ext cx="2866136" cy="19814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C1B959-9865-6448-B0D2-560756E891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9997"/>
          <a:stretch/>
        </p:blipFill>
        <p:spPr>
          <a:xfrm>
            <a:off x="4569783" y="3442782"/>
            <a:ext cx="4399422" cy="17861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C1D32A-CF18-3C44-81AB-E9B9AC89467E}"/>
              </a:ext>
            </a:extLst>
          </p:cNvPr>
          <p:cNvSpPr txBox="1"/>
          <p:nvPr/>
        </p:nvSpPr>
        <p:spPr>
          <a:xfrm>
            <a:off x="4855316" y="5229200"/>
            <a:ext cx="4037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900"/>
              </a:spcAft>
              <a:buClr>
                <a:schemeClr val="bg1">
                  <a:lumMod val="75000"/>
                </a:schemeClr>
              </a:buClr>
            </a:pPr>
            <a:r>
              <a:rPr lang="en-US" dirty="0"/>
              <a:t>Simulations for:</a:t>
            </a:r>
            <a:br>
              <a:rPr lang="en-US" dirty="0"/>
            </a:br>
            <a:r>
              <a:rPr lang="en-US" dirty="0"/>
              <a:t>electric field, mechanical stress, gas flow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76C857C-CC6A-D14A-BB62-B649E6B5DBC4}"/>
              </a:ext>
            </a:extLst>
          </p:cNvPr>
          <p:cNvSpPr/>
          <p:nvPr/>
        </p:nvSpPr>
        <p:spPr>
          <a:xfrm>
            <a:off x="644420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60C3DAE-FC9D-B94E-80B4-DAAB7B6B3751}"/>
              </a:ext>
            </a:extLst>
          </p:cNvPr>
          <p:cNvSpPr/>
          <p:nvPr/>
        </p:nvSpPr>
        <p:spPr>
          <a:xfrm>
            <a:off x="65882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3770631-B682-A84C-9894-BEE5AC572C4A}"/>
              </a:ext>
            </a:extLst>
          </p:cNvPr>
          <p:cNvSpPr/>
          <p:nvPr/>
        </p:nvSpPr>
        <p:spPr>
          <a:xfrm>
            <a:off x="67322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80811A-FA76-914A-A6C9-2597E7D72E87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785A114-49B0-E94C-8B29-73B8F49DD39F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B88E049-678E-734A-BFA3-72FC3B6EF36F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DBE6A55-2A5F-4946-98BF-B855E2D41644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B91A4B8-39E1-5842-9DBB-7E60B5E2EE96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6955BB7-9CE6-CA46-AF6F-149F4EE56E5F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B593915-8EC2-6B40-BD68-9E60D09D0C3E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172D810-5984-B14D-A0BE-A30AEC762E27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FDF39D4-65F4-C94E-94FF-AF92F9F221DC}"/>
              </a:ext>
            </a:extLst>
          </p:cNvPr>
          <p:cNvSpPr/>
          <p:nvPr/>
        </p:nvSpPr>
        <p:spPr>
          <a:xfrm>
            <a:off x="421196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BCF3EB0-4B7B-4349-8920-4B9AEB6D90EA}"/>
              </a:ext>
            </a:extLst>
          </p:cNvPr>
          <p:cNvSpPr/>
          <p:nvPr/>
        </p:nvSpPr>
        <p:spPr>
          <a:xfrm>
            <a:off x="435597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067E845-3DC4-7A49-8931-E335875F1B26}"/>
              </a:ext>
            </a:extLst>
          </p:cNvPr>
          <p:cNvSpPr/>
          <p:nvPr/>
        </p:nvSpPr>
        <p:spPr>
          <a:xfrm>
            <a:off x="449999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99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DA31A-52AF-6340-AD5C-6FE9586D1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active-target method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803C5EB-110C-794E-9C94-F2AB4C971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884727"/>
            <a:ext cx="2857996" cy="297632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92D5A86-D008-154B-AE0E-BA92C63BB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4889490"/>
            <a:ext cx="4953000" cy="1079500"/>
          </a:xfrm>
          <a:prstGeom prst="rect">
            <a:avLst/>
          </a:prstGeom>
          <a:ln w="25400">
            <a:solidFill>
              <a:srgbClr val="116E8A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FBFBBDF-102A-D74B-B5B0-08958403AA5C}"/>
              </a:ext>
            </a:extLst>
          </p:cNvPr>
          <p:cNvSpPr txBox="1"/>
          <p:nvPr/>
        </p:nvSpPr>
        <p:spPr>
          <a:xfrm>
            <a:off x="7584874" y="4571836"/>
            <a:ext cx="1019574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116E8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LOI I-119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E9C9DE-5F3B-4D45-A3F4-3F200AEB5DD5}"/>
              </a:ext>
            </a:extLst>
          </p:cNvPr>
          <p:cNvSpPr txBox="1"/>
          <p:nvPr/>
        </p:nvSpPr>
        <p:spPr>
          <a:xfrm>
            <a:off x="323528" y="1124158"/>
            <a:ext cx="4724114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  <a:buClr>
                <a:schemeClr val="bg2">
                  <a:lumMod val="25000"/>
                </a:schemeClr>
              </a:buClr>
              <a:buSzPct val="75000"/>
            </a:pPr>
            <a:r>
              <a:rPr lang="en-US" sz="2400" b="1" dirty="0">
                <a:solidFill>
                  <a:srgbClr val="116E8A"/>
                </a:solidFill>
              </a:rPr>
              <a:t>Time-Projection Chamber (TPC)</a:t>
            </a:r>
            <a:br>
              <a:rPr lang="en-US" sz="2400" b="1" dirty="0">
                <a:solidFill>
                  <a:srgbClr val="116E8A"/>
                </a:solidFill>
              </a:rPr>
            </a:br>
            <a:r>
              <a:rPr lang="en-US" sz="2400" b="1" dirty="0">
                <a:solidFill>
                  <a:srgbClr val="116E8A"/>
                </a:solidFill>
              </a:rPr>
              <a:t>+ gas is the target</a:t>
            </a:r>
            <a:endParaRPr lang="en-US" sz="2400" dirty="0">
              <a:solidFill>
                <a:srgbClr val="116E8A"/>
              </a:solidFill>
            </a:endParaRP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Full 3D track reconstruction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ym typeface="Symbol"/>
              </a:rPr>
              <a:t>High luminosity,</a:t>
            </a:r>
            <a:br>
              <a:rPr lang="en-US" sz="2000" dirty="0">
                <a:sym typeface="Symbol"/>
              </a:rPr>
            </a:br>
            <a:r>
              <a:rPr lang="en-US" sz="2000" dirty="0">
                <a:sym typeface="Symbol"/>
              </a:rPr>
              <a:t>keeping energy resolution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ym typeface="Symbol"/>
              </a:rPr>
              <a:t>Energy of stopped particles</a:t>
            </a:r>
            <a:br>
              <a:rPr lang="en-US" sz="2000" dirty="0">
                <a:sym typeface="Symbol"/>
              </a:rPr>
            </a:br>
            <a:r>
              <a:rPr lang="en-US" sz="2000" dirty="0">
                <a:sym typeface="Symbol"/>
              </a:rPr>
              <a:t>Particle identification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ym typeface="Symbol"/>
              </a:rPr>
              <a:t>Versatile:</a:t>
            </a:r>
            <a:br>
              <a:rPr lang="en-US" sz="2000" dirty="0">
                <a:sym typeface="Symbol"/>
              </a:rPr>
            </a:br>
            <a:r>
              <a:rPr lang="en-US" sz="2000" dirty="0">
                <a:sym typeface="Symbol"/>
              </a:rPr>
              <a:t>different gases, pressures, configurations</a:t>
            </a:r>
            <a:br>
              <a:rPr lang="en-US" sz="2000" dirty="0">
                <a:sym typeface="Symbol"/>
              </a:rPr>
            </a:br>
            <a:r>
              <a:rPr lang="en-US" sz="2000" dirty="0">
                <a:sym typeface="Symbol"/>
              </a:rPr>
              <a:t>ancillary detectors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AC2D6F-1D79-4B4A-B68B-44B103ED9DD1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1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72BF7-75D9-5549-837B-0049280E0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D3FD8A-8A47-D543-AF0B-2A12371DA23F}"/>
              </a:ext>
            </a:extLst>
          </p:cNvPr>
          <p:cNvSpPr/>
          <p:nvPr/>
        </p:nvSpPr>
        <p:spPr>
          <a:xfrm>
            <a:off x="5699455" y="986244"/>
            <a:ext cx="3082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600" dirty="0"/>
              <a:t>Design: O. </a:t>
            </a:r>
            <a:r>
              <a:rPr lang="en-GB" sz="1600" dirty="0" err="1"/>
              <a:t>Poleshchuk</a:t>
            </a:r>
            <a:r>
              <a:rPr lang="en-GB" sz="1600" dirty="0"/>
              <a:t>, KU Leuven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C0E798-01E5-5244-9721-EB05F0D1BE16}"/>
              </a:ext>
            </a:extLst>
          </p:cNvPr>
          <p:cNvSpPr txBox="1"/>
          <p:nvPr/>
        </p:nvSpPr>
        <p:spPr>
          <a:xfrm>
            <a:off x="174796" y="1124744"/>
            <a:ext cx="4901260" cy="4439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GET Electronics (2048 channels): purchased and commissioned</a:t>
            </a:r>
          </a:p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Pad plane and field cage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designed in CERN (EP-DT-DD MPT)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to be ordered shortly</a:t>
            </a:r>
          </a:p>
          <a:p>
            <a:pPr marL="271463" lvl="1" indent="-271463">
              <a:spcAft>
                <a:spcPts val="900"/>
              </a:spcAft>
              <a:buClr>
                <a:schemeClr val="bg1">
                  <a:lumMod val="75000"/>
                </a:schemeClr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Chamber finalized</a:t>
            </a:r>
            <a:br>
              <a:rPr lang="en-US" sz="20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and ordered</a:t>
            </a:r>
          </a:p>
          <a:p>
            <a:pPr marL="271463" lvl="1" indent="-271463">
              <a:spcAft>
                <a:spcPts val="9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Scintillators + </a:t>
            </a:r>
            <a:r>
              <a:rPr lang="en-US" sz="2000" dirty="0" err="1"/>
              <a:t>SiPMs</a:t>
            </a:r>
            <a:r>
              <a:rPr lang="en-US" sz="2000" dirty="0"/>
              <a:t> purchased,</a:t>
            </a:r>
            <a:br>
              <a:rPr lang="en-US" sz="2000" dirty="0"/>
            </a:br>
            <a:r>
              <a:rPr lang="en-US" sz="2000" dirty="0"/>
              <a:t>commissioning ongoing</a:t>
            </a:r>
            <a:br>
              <a:rPr lang="en-US" sz="2000" dirty="0"/>
            </a:br>
            <a:r>
              <a:rPr lang="en-US" sz="2000" dirty="0"/>
              <a:t>48x48x48 mm</a:t>
            </a:r>
            <a:r>
              <a:rPr lang="en-US" sz="2000" baseline="30000" dirty="0"/>
              <a:t>3</a:t>
            </a:r>
            <a:br>
              <a:rPr lang="en-US" sz="2000" dirty="0"/>
            </a:br>
            <a:r>
              <a:rPr lang="en-US" sz="2000" dirty="0"/>
              <a:t>Photopeak efficiency 8% at 1 MeV</a:t>
            </a:r>
            <a:br>
              <a:rPr lang="en-US" sz="2000" dirty="0"/>
            </a:br>
            <a:r>
              <a:rPr lang="en-US" sz="2000" dirty="0"/>
              <a:t>Nominal resolution 3.9% at 661 </a:t>
            </a:r>
            <a:r>
              <a:rPr lang="en-US" sz="2000" dirty="0" err="1"/>
              <a:t>keV</a:t>
            </a:r>
            <a:br>
              <a:rPr lang="en-US" sz="2000" dirty="0"/>
            </a:br>
            <a:r>
              <a:rPr lang="en-US" sz="2000" dirty="0"/>
              <a:t>No degradation in 3-T magnetic field</a:t>
            </a:r>
          </a:p>
        </p:txBody>
      </p:sp>
      <p:pic>
        <p:nvPicPr>
          <p:cNvPr id="8" name="Picture 7" descr="A picture containing toy, LEGO&#13;&#10;&#13;&#10;Description automatically generated">
            <a:extLst>
              <a:ext uri="{FF2B5EF4-FFF2-40B4-BE49-F238E27FC236}">
                <a16:creationId xmlns:a16="http://schemas.microsoft.com/office/drawing/2014/main" id="{AAFF75E0-CF86-1E40-9DC9-024CC71F07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068" y="1357596"/>
            <a:ext cx="2866136" cy="1981451"/>
          </a:xfrm>
          <a:prstGeom prst="rect">
            <a:avLst/>
          </a:prstGeom>
        </p:spPr>
      </p:pic>
      <p:pic>
        <p:nvPicPr>
          <p:cNvPr id="10" name="Picture 9" descr="A close up of a box&#13;&#10;&#13;&#10;Description automatically generated">
            <a:extLst>
              <a:ext uri="{FF2B5EF4-FFF2-40B4-BE49-F238E27FC236}">
                <a16:creationId xmlns:a16="http://schemas.microsoft.com/office/drawing/2014/main" id="{5C6A83CF-CD67-1845-A8C0-7B9193FC9D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937" y="3847417"/>
            <a:ext cx="1503891" cy="1824721"/>
          </a:xfrm>
          <a:prstGeom prst="rect">
            <a:avLst/>
          </a:prstGeom>
        </p:spPr>
      </p:pic>
      <p:pic>
        <p:nvPicPr>
          <p:cNvPr id="12" name="Picture 11" descr="A picture containing indoor, table, computer, floor&#13;&#10;&#13;&#10;Description automatically generated">
            <a:extLst>
              <a:ext uri="{FF2B5EF4-FFF2-40B4-BE49-F238E27FC236}">
                <a16:creationId xmlns:a16="http://schemas.microsoft.com/office/drawing/2014/main" id="{DB4421B6-3D7B-954C-A898-A2802D3BAF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4" t="8168" r="26555"/>
          <a:stretch/>
        </p:blipFill>
        <p:spPr>
          <a:xfrm>
            <a:off x="6771456" y="3531097"/>
            <a:ext cx="1905000" cy="249289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DAD68119-B0F6-9A4B-A86E-47CB9B7A1789}"/>
              </a:ext>
            </a:extLst>
          </p:cNvPr>
          <p:cNvSpPr/>
          <p:nvPr/>
        </p:nvSpPr>
        <p:spPr>
          <a:xfrm>
            <a:off x="644420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3CFE113-BECB-8B4C-BC9E-E9649F48FFEB}"/>
              </a:ext>
            </a:extLst>
          </p:cNvPr>
          <p:cNvSpPr/>
          <p:nvPr/>
        </p:nvSpPr>
        <p:spPr>
          <a:xfrm>
            <a:off x="65882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15650DA-71F4-AE4C-B5D3-4406405DF446}"/>
              </a:ext>
            </a:extLst>
          </p:cNvPr>
          <p:cNvSpPr/>
          <p:nvPr/>
        </p:nvSpPr>
        <p:spPr>
          <a:xfrm>
            <a:off x="67322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577A455-7A56-EA4D-9F01-B1B532086D08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05863DC-8C4A-9144-A3F3-F5F3D7C67CF5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41FB69E-7C42-5646-A449-75790488A7D2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606EE22-4F8D-F44A-8F9A-5F36DA7410FD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3CF4F65-E861-E04C-9A64-AF780343ABAB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31D5746-B3FD-3746-9094-DC8E013CE4A5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33C4DBB-386A-214E-921B-4053774F4DC5}"/>
              </a:ext>
            </a:extLst>
          </p:cNvPr>
          <p:cNvSpPr/>
          <p:nvPr/>
        </p:nvSpPr>
        <p:spPr>
          <a:xfrm>
            <a:off x="68762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44005A9-0AA1-114B-837D-48A312162CD7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C586A55-E24A-B149-884A-C00FC08968D9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E387602-C026-434A-B51A-BE12DAD88678}"/>
              </a:ext>
            </a:extLst>
          </p:cNvPr>
          <p:cNvSpPr/>
          <p:nvPr/>
        </p:nvSpPr>
        <p:spPr>
          <a:xfrm>
            <a:off x="421196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3BE7C53-BE97-7947-A377-69B4816C2FE6}"/>
              </a:ext>
            </a:extLst>
          </p:cNvPr>
          <p:cNvSpPr/>
          <p:nvPr/>
        </p:nvSpPr>
        <p:spPr>
          <a:xfrm>
            <a:off x="435597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7D96791-DFBE-DB48-9BCE-F950EFCC196C}"/>
              </a:ext>
            </a:extLst>
          </p:cNvPr>
          <p:cNvSpPr/>
          <p:nvPr/>
        </p:nvSpPr>
        <p:spPr>
          <a:xfrm>
            <a:off x="449999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1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2B8AB-2928-5E43-9BFE-88F321C6F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</a:t>
            </a:r>
          </a:p>
        </p:txBody>
      </p:sp>
      <p:pic>
        <p:nvPicPr>
          <p:cNvPr id="6" name="Picture 5" descr="A picture containing indoor, sky, table&#13;&#10;&#13;&#10;Description automatically generated">
            <a:extLst>
              <a:ext uri="{FF2B5EF4-FFF2-40B4-BE49-F238E27FC236}">
                <a16:creationId xmlns:a16="http://schemas.microsoft.com/office/drawing/2014/main" id="{F9831AFF-FA88-4741-97AD-8BAB5327E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660" y="2348880"/>
            <a:ext cx="5609828" cy="35800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1AA80C-5CDB-B54E-AAF4-4D377114D270}"/>
              </a:ext>
            </a:extLst>
          </p:cNvPr>
          <p:cNvSpPr txBox="1"/>
          <p:nvPr/>
        </p:nvSpPr>
        <p:spPr>
          <a:xfrm>
            <a:off x="102788" y="980728"/>
            <a:ext cx="490126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lvl="1" indent="-271463">
              <a:spcAft>
                <a:spcPts val="9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Installation through a platform</a:t>
            </a:r>
            <a:br>
              <a:rPr lang="en-US" sz="2000" dirty="0"/>
            </a:br>
            <a:r>
              <a:rPr lang="en-US" sz="2000" dirty="0"/>
              <a:t>and rails from the back of the ISS</a:t>
            </a:r>
          </a:p>
          <a:p>
            <a:pPr marL="271463" lvl="1" indent="-271463">
              <a:spcAft>
                <a:spcPts val="9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Cables (8m) running to the</a:t>
            </a:r>
            <a:br>
              <a:rPr lang="en-US" sz="2000" dirty="0"/>
            </a:br>
            <a:r>
              <a:rPr lang="en-US" sz="2000" dirty="0"/>
              <a:t>electronics racks</a:t>
            </a:r>
            <a:br>
              <a:rPr lang="en-US" sz="2000" dirty="0"/>
            </a:br>
            <a:r>
              <a:rPr lang="en-US" sz="2000" dirty="0"/>
              <a:t>outside the cage</a:t>
            </a:r>
          </a:p>
          <a:p>
            <a:pPr marL="271463" lvl="1" indent="-271463">
              <a:spcAft>
                <a:spcPts val="9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To be coordinated</a:t>
            </a:r>
            <a:br>
              <a:rPr lang="en-US" sz="2000" dirty="0"/>
            </a:br>
            <a:r>
              <a:rPr lang="en-US" sz="2000" dirty="0"/>
              <a:t>with the installation</a:t>
            </a:r>
            <a:br>
              <a:rPr lang="en-US" sz="2000" dirty="0"/>
            </a:br>
            <a:r>
              <a:rPr lang="en-US" sz="2000" dirty="0"/>
              <a:t>of the new ISS array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7B06E8E-D8E5-3340-94F6-6F169E95CFDC}"/>
              </a:ext>
            </a:extLst>
          </p:cNvPr>
          <p:cNvSpPr/>
          <p:nvPr/>
        </p:nvSpPr>
        <p:spPr>
          <a:xfrm>
            <a:off x="644420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E01FABD-B523-9F4F-9509-FFE56B103D55}"/>
              </a:ext>
            </a:extLst>
          </p:cNvPr>
          <p:cNvSpPr/>
          <p:nvPr/>
        </p:nvSpPr>
        <p:spPr>
          <a:xfrm>
            <a:off x="65882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4ECBD84-A2AD-C24A-BC21-C48F47C8B3B3}"/>
              </a:ext>
            </a:extLst>
          </p:cNvPr>
          <p:cNvSpPr/>
          <p:nvPr/>
        </p:nvSpPr>
        <p:spPr>
          <a:xfrm>
            <a:off x="67322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681B1A3-6421-6C45-8C28-51E5DDC12C5C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8BD49AD-0145-2A4A-A6C8-D9D6C1E9631D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71B2F81-DACB-6D49-A01F-A9ED40B54D6E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4CF20A3-BFB3-DE49-929B-C76D0D045D03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B5CC3D8-FDD6-1448-AEFC-6F07BCC8996C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6ABC859-C174-F14D-9680-1962EF8103F0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16F92B0-5C3B-B549-A043-63A327D98F21}"/>
              </a:ext>
            </a:extLst>
          </p:cNvPr>
          <p:cNvSpPr/>
          <p:nvPr/>
        </p:nvSpPr>
        <p:spPr>
          <a:xfrm>
            <a:off x="68762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8EB76B3-5E60-3F4C-ABA8-351F0B9E7661}"/>
              </a:ext>
            </a:extLst>
          </p:cNvPr>
          <p:cNvSpPr/>
          <p:nvPr/>
        </p:nvSpPr>
        <p:spPr>
          <a:xfrm>
            <a:off x="702027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39F177C-8EBE-5946-AA80-41A2259684B4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8771BB9-FE1B-6944-A35E-8F7DF85DB946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7467524-2B5C-2F40-9326-B9BBCC6B2534}"/>
              </a:ext>
            </a:extLst>
          </p:cNvPr>
          <p:cNvSpPr/>
          <p:nvPr/>
        </p:nvSpPr>
        <p:spPr>
          <a:xfrm>
            <a:off x="421196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31816C6-F122-7142-BC5F-8C962792E600}"/>
              </a:ext>
            </a:extLst>
          </p:cNvPr>
          <p:cNvSpPr/>
          <p:nvPr/>
        </p:nvSpPr>
        <p:spPr>
          <a:xfrm>
            <a:off x="435597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B0D76F0-A6FD-DF46-8DC6-1BD4A4BD36E9}"/>
              </a:ext>
            </a:extLst>
          </p:cNvPr>
          <p:cNvSpPr/>
          <p:nvPr/>
        </p:nvSpPr>
        <p:spPr>
          <a:xfrm>
            <a:off x="449999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4964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2B8AB-2928-5E43-9BFE-88F321C6F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9DEDD8B-7AF0-B643-A644-BC0E8655A969}"/>
              </a:ext>
            </a:extLst>
          </p:cNvPr>
          <p:cNvSpPr/>
          <p:nvPr/>
        </p:nvSpPr>
        <p:spPr>
          <a:xfrm>
            <a:off x="467544" y="1123239"/>
            <a:ext cx="8208912" cy="43939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spcAft>
                <a:spcPts val="600"/>
              </a:spcAft>
              <a:buClr>
                <a:srgbClr val="116E8A"/>
              </a:buClr>
            </a:pPr>
            <a:r>
              <a:rPr lang="en-US" sz="2400" b="1" dirty="0">
                <a:solidFill>
                  <a:srgbClr val="116E8A"/>
                </a:solidFill>
              </a:rPr>
              <a:t>January – March 2019:</a:t>
            </a:r>
            <a:br>
              <a:rPr lang="en-US" sz="2400" b="1" dirty="0">
                <a:solidFill>
                  <a:srgbClr val="116E8A"/>
                </a:solidFill>
              </a:rPr>
            </a:br>
            <a:r>
              <a:rPr lang="en-US" sz="2400" b="1" dirty="0" err="1">
                <a:solidFill>
                  <a:srgbClr val="116E8A"/>
                </a:solidFill>
              </a:rPr>
              <a:t>characterisation</a:t>
            </a:r>
            <a:r>
              <a:rPr lang="en-US" sz="2400" b="1" dirty="0">
                <a:solidFill>
                  <a:srgbClr val="116E8A"/>
                </a:solidFill>
              </a:rPr>
              <a:t> of the full system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 err="1">
                <a:solidFill>
                  <a:schemeClr val="tx1"/>
                </a:solidFill>
              </a:rPr>
              <a:t>Characterisation</a:t>
            </a:r>
            <a:r>
              <a:rPr lang="en-US" sz="2000" dirty="0">
                <a:solidFill>
                  <a:schemeClr val="tx1"/>
                </a:solidFill>
              </a:rPr>
              <a:t> of the 𝛾-ray array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tx1"/>
                </a:solidFill>
              </a:rPr>
              <a:t>Leak tests of the detector chamber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tx1"/>
                </a:solidFill>
              </a:rPr>
              <a:t>Commissioning of the gas control system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tx1"/>
                </a:solidFill>
              </a:rPr>
              <a:t>Tests of the electric field cage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 err="1">
                <a:solidFill>
                  <a:schemeClr val="tx1"/>
                </a:solidFill>
              </a:rPr>
              <a:t>Characterisation</a:t>
            </a:r>
            <a:r>
              <a:rPr lang="en-US" sz="2000" dirty="0">
                <a:solidFill>
                  <a:schemeClr val="tx1"/>
                </a:solidFill>
              </a:rPr>
              <a:t> of particle tracks</a:t>
            </a:r>
          </a:p>
          <a:p>
            <a:pPr marL="0" lvl="1">
              <a:spcBef>
                <a:spcPts val="1200"/>
              </a:spcBef>
              <a:spcAft>
                <a:spcPts val="600"/>
              </a:spcAft>
              <a:buClr>
                <a:srgbClr val="116E8A"/>
              </a:buClr>
            </a:pPr>
            <a:r>
              <a:rPr lang="en-US" sz="2400" b="1" dirty="0">
                <a:solidFill>
                  <a:srgbClr val="116E8A"/>
                </a:solidFill>
              </a:rPr>
              <a:t>2019 Move to CERN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tx1"/>
                </a:solidFill>
              </a:rPr>
              <a:t>Safety clearance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tx1"/>
                </a:solidFill>
              </a:rPr>
              <a:t>Installation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FA3AAD9-ABB7-E14B-BAF5-F14939D68C20}"/>
              </a:ext>
            </a:extLst>
          </p:cNvPr>
          <p:cNvSpPr/>
          <p:nvPr/>
        </p:nvSpPr>
        <p:spPr>
          <a:xfrm>
            <a:off x="644420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02A092-BA4B-4942-95EA-F32DF1CF8502}"/>
              </a:ext>
            </a:extLst>
          </p:cNvPr>
          <p:cNvSpPr/>
          <p:nvPr/>
        </p:nvSpPr>
        <p:spPr>
          <a:xfrm>
            <a:off x="65882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8B23EA2-8AEA-E64C-800D-1ECB497D66C1}"/>
              </a:ext>
            </a:extLst>
          </p:cNvPr>
          <p:cNvSpPr/>
          <p:nvPr/>
        </p:nvSpPr>
        <p:spPr>
          <a:xfrm>
            <a:off x="67322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13B76E6-E416-B740-8841-A16A0315C31B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CBF2E0C-67D7-164E-8DFA-E3D163EE466A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AB60DDF-2CF2-E54C-9EEB-C02FCE9EEC9B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7D5FF07-794B-2449-A424-DFEF89A4A27A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706BE3-5020-A842-97FC-916ABDDD0884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DE3E4EF-7E65-9046-A475-E3239F37FDB1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91870E3-4D18-2B44-BF99-7025319206AA}"/>
              </a:ext>
            </a:extLst>
          </p:cNvPr>
          <p:cNvSpPr/>
          <p:nvPr/>
        </p:nvSpPr>
        <p:spPr>
          <a:xfrm>
            <a:off x="68762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E961551-F8FA-654F-8C85-D030EB346C9F}"/>
              </a:ext>
            </a:extLst>
          </p:cNvPr>
          <p:cNvSpPr/>
          <p:nvPr/>
        </p:nvSpPr>
        <p:spPr>
          <a:xfrm>
            <a:off x="702027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7D32A79-8790-7145-BA3B-87D51EBD9D7A}"/>
              </a:ext>
            </a:extLst>
          </p:cNvPr>
          <p:cNvSpPr/>
          <p:nvPr/>
        </p:nvSpPr>
        <p:spPr>
          <a:xfrm>
            <a:off x="716428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5C5AB3A-2677-FE42-836D-07986FA2FA29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07311F1-2865-CF40-A3D7-20D815A000FB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494AB84-6ABF-7A41-9102-898873FBDED8}"/>
              </a:ext>
            </a:extLst>
          </p:cNvPr>
          <p:cNvSpPr/>
          <p:nvPr/>
        </p:nvSpPr>
        <p:spPr>
          <a:xfrm>
            <a:off x="421196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581562A-61D3-894F-9BD2-17547561FEC1}"/>
              </a:ext>
            </a:extLst>
          </p:cNvPr>
          <p:cNvSpPr/>
          <p:nvPr/>
        </p:nvSpPr>
        <p:spPr>
          <a:xfrm>
            <a:off x="435597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96F8FE1-D241-0645-A362-43567B01C8D0}"/>
              </a:ext>
            </a:extLst>
          </p:cNvPr>
          <p:cNvSpPr/>
          <p:nvPr/>
        </p:nvSpPr>
        <p:spPr>
          <a:xfrm>
            <a:off x="449999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322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467544" y="1339263"/>
            <a:ext cx="8208912" cy="1152129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buClr>
                <a:srgbClr val="116E8A"/>
              </a:buClr>
            </a:pPr>
            <a:r>
              <a:rPr lang="en-US" sz="2400" b="1" dirty="0">
                <a:solidFill>
                  <a:srgbClr val="116E8A"/>
                </a:solidFill>
              </a:rPr>
              <a:t>Thanks to the SpecMAT team!</a:t>
            </a:r>
          </a:p>
          <a:p>
            <a:pPr marL="0" lvl="1">
              <a:buClr>
                <a:srgbClr val="116E8A"/>
              </a:buClr>
            </a:pPr>
            <a:r>
              <a:rPr lang="en-US" sz="2000" i="1" dirty="0">
                <a:solidFill>
                  <a:schemeClr val="tx1"/>
                </a:solidFill>
              </a:rPr>
              <a:t>A. </a:t>
            </a:r>
            <a:r>
              <a:rPr lang="en-US" sz="2000" i="1" dirty="0" err="1">
                <a:solidFill>
                  <a:schemeClr val="tx1"/>
                </a:solidFill>
              </a:rPr>
              <a:t>Arokja</a:t>
            </a:r>
            <a:r>
              <a:rPr lang="en-US" sz="2000" i="1" dirty="0">
                <a:solidFill>
                  <a:schemeClr val="tx1"/>
                </a:solidFill>
              </a:rPr>
              <a:t> Raj, H. De Witte, O. </a:t>
            </a:r>
            <a:r>
              <a:rPr lang="en-US" sz="2000" i="1" dirty="0" err="1">
                <a:solidFill>
                  <a:schemeClr val="tx1"/>
                </a:solidFill>
              </a:rPr>
              <a:t>Poleshchuk</a:t>
            </a:r>
            <a:r>
              <a:rPr lang="en-US" sz="2000" i="1" dirty="0">
                <a:solidFill>
                  <a:schemeClr val="tx1"/>
                </a:solidFill>
              </a:rPr>
              <a:t>, J. </a:t>
            </a:r>
            <a:r>
              <a:rPr lang="en-US" sz="2000" i="1" dirty="0" err="1">
                <a:solidFill>
                  <a:schemeClr val="tx1"/>
                </a:solidFill>
              </a:rPr>
              <a:t>Refsgaard</a:t>
            </a:r>
            <a:r>
              <a:rPr lang="en-US" sz="2000" i="1" dirty="0">
                <a:solidFill>
                  <a:schemeClr val="tx1"/>
                </a:solidFill>
              </a:rPr>
              <a:t>, M. Renaud, J. Yang</a:t>
            </a:r>
            <a:br>
              <a:rPr lang="en-US" sz="2000" i="1" dirty="0">
                <a:solidFill>
                  <a:schemeClr val="tx1"/>
                </a:solidFill>
              </a:rPr>
            </a:br>
            <a:r>
              <a:rPr lang="en-US" sz="2000" i="1" dirty="0">
                <a:solidFill>
                  <a:schemeClr val="tx1"/>
                </a:solidFill>
              </a:rPr>
              <a:t>With us in the past: S. </a:t>
            </a:r>
            <a:r>
              <a:rPr lang="en-US" sz="2000" i="1" dirty="0" err="1">
                <a:solidFill>
                  <a:schemeClr val="tx1"/>
                </a:solidFill>
              </a:rPr>
              <a:t>Ceruti</a:t>
            </a:r>
            <a:r>
              <a:rPr lang="en-US" sz="2000" i="1" dirty="0">
                <a:solidFill>
                  <a:schemeClr val="tx1"/>
                </a:solidFill>
              </a:rPr>
              <a:t>, M. </a:t>
            </a:r>
            <a:r>
              <a:rPr lang="en-US" sz="2000" i="1" dirty="0" err="1">
                <a:solidFill>
                  <a:schemeClr val="tx1"/>
                </a:solidFill>
              </a:rPr>
              <a:t>Babo</a:t>
            </a:r>
            <a:r>
              <a:rPr lang="en-US" sz="2000" i="1" dirty="0">
                <a:solidFill>
                  <a:schemeClr val="tx1"/>
                </a:solidFill>
              </a:rPr>
              <a:t>, T. </a:t>
            </a:r>
            <a:r>
              <a:rPr lang="en-US" sz="2000" i="1" dirty="0" err="1">
                <a:solidFill>
                  <a:schemeClr val="tx1"/>
                </a:solidFill>
              </a:rPr>
              <a:t>Marchi</a:t>
            </a:r>
            <a:r>
              <a:rPr lang="en-US" sz="2000" i="1" dirty="0">
                <a:solidFill>
                  <a:schemeClr val="tx1"/>
                </a:solidFill>
              </a:rPr>
              <a:t>, C. Swartz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467544" y="3356992"/>
            <a:ext cx="8208912" cy="1009617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spcBef>
                <a:spcPts val="1200"/>
              </a:spcBef>
              <a:buClr>
                <a:srgbClr val="116E8A"/>
              </a:buClr>
            </a:pPr>
            <a:r>
              <a:rPr lang="en-US" dirty="0">
                <a:solidFill>
                  <a:schemeClr val="tx1"/>
                </a:solidFill>
              </a:rPr>
              <a:t>The research leading to these results has received funding from the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European Research Council under the European Union's Seventh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Framework </a:t>
            </a:r>
            <a:r>
              <a:rPr lang="en-US" dirty="0" err="1">
                <a:solidFill>
                  <a:schemeClr val="tx1"/>
                </a:solidFill>
              </a:rPr>
              <a:t>Programme</a:t>
            </a:r>
            <a:r>
              <a:rPr lang="en-US" dirty="0">
                <a:solidFill>
                  <a:schemeClr val="tx1"/>
                </a:solidFill>
              </a:rPr>
              <a:t> (FP/2007-2013) / ERC Grant Agreement n. 617156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1E976EF-D5D2-D447-A8BA-43381A479830}"/>
              </a:ext>
            </a:extLst>
          </p:cNvPr>
          <p:cNvSpPr/>
          <p:nvPr/>
        </p:nvSpPr>
        <p:spPr>
          <a:xfrm>
            <a:off x="644420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B326247-97B6-FC44-862F-B4B65B26C248}"/>
              </a:ext>
            </a:extLst>
          </p:cNvPr>
          <p:cNvSpPr/>
          <p:nvPr/>
        </p:nvSpPr>
        <p:spPr>
          <a:xfrm>
            <a:off x="65882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01D7CC3-CE33-904D-8760-AE09FE59492C}"/>
              </a:ext>
            </a:extLst>
          </p:cNvPr>
          <p:cNvSpPr/>
          <p:nvPr/>
        </p:nvSpPr>
        <p:spPr>
          <a:xfrm>
            <a:off x="67322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2D3FF99-93C3-694B-AD04-1AA9810898E6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1FAA218-FF26-ED4B-BA7E-13DB3ED15B61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CEA0233-43D0-ED45-B1D6-997E16240CC9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A60E2C2-D453-5046-BAF8-04F178221347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A7C2CB9-B464-1646-8B06-C72D02927BB9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9B23B14-8DE7-6641-A2D3-9A56E432B59B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7B7E292-313A-7047-85D3-E9BC34918BF0}"/>
              </a:ext>
            </a:extLst>
          </p:cNvPr>
          <p:cNvSpPr/>
          <p:nvPr/>
        </p:nvSpPr>
        <p:spPr>
          <a:xfrm>
            <a:off x="68762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8266C-C1A7-8246-8142-6AB72216EDA9}"/>
              </a:ext>
            </a:extLst>
          </p:cNvPr>
          <p:cNvSpPr/>
          <p:nvPr/>
        </p:nvSpPr>
        <p:spPr>
          <a:xfrm>
            <a:off x="702027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0BC35B4-4F0A-DA45-95A8-BA1108AEE1DB}"/>
              </a:ext>
            </a:extLst>
          </p:cNvPr>
          <p:cNvSpPr/>
          <p:nvPr/>
        </p:nvSpPr>
        <p:spPr>
          <a:xfrm>
            <a:off x="716428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FFCBBA2-5450-D04B-AF78-C317BD07F351}"/>
              </a:ext>
            </a:extLst>
          </p:cNvPr>
          <p:cNvSpPr/>
          <p:nvPr/>
        </p:nvSpPr>
        <p:spPr>
          <a:xfrm>
            <a:off x="3923928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6BE0852-0BCF-274B-8A15-A72AE07B5332}"/>
              </a:ext>
            </a:extLst>
          </p:cNvPr>
          <p:cNvSpPr/>
          <p:nvPr/>
        </p:nvSpPr>
        <p:spPr>
          <a:xfrm>
            <a:off x="406794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C2A5B2A-0889-4345-900D-7143C31C7236}"/>
              </a:ext>
            </a:extLst>
          </p:cNvPr>
          <p:cNvSpPr/>
          <p:nvPr/>
        </p:nvSpPr>
        <p:spPr>
          <a:xfrm>
            <a:off x="421196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425FFCC-968C-9342-B42E-87613ED2109B}"/>
              </a:ext>
            </a:extLst>
          </p:cNvPr>
          <p:cNvSpPr/>
          <p:nvPr/>
        </p:nvSpPr>
        <p:spPr>
          <a:xfrm>
            <a:off x="435597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5C3B0B2-9C8E-4D4D-B3CB-D7E9535CF9DC}"/>
              </a:ext>
            </a:extLst>
          </p:cNvPr>
          <p:cNvSpPr/>
          <p:nvPr/>
        </p:nvSpPr>
        <p:spPr>
          <a:xfrm>
            <a:off x="449999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7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DA31A-52AF-6340-AD5C-6FE9586D1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active-target method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2FC0B4-3E88-A545-855F-7731EA176E2D}"/>
              </a:ext>
            </a:extLst>
          </p:cNvPr>
          <p:cNvSpPr txBox="1"/>
          <p:nvPr/>
        </p:nvSpPr>
        <p:spPr>
          <a:xfrm>
            <a:off x="323528" y="1124158"/>
            <a:ext cx="4724114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  <a:buClr>
                <a:schemeClr val="bg2">
                  <a:lumMod val="25000"/>
                </a:schemeClr>
              </a:buClr>
              <a:buSzPct val="75000"/>
            </a:pPr>
            <a:r>
              <a:rPr lang="en-US" sz="2400" b="1" dirty="0">
                <a:solidFill>
                  <a:srgbClr val="116E8A"/>
                </a:solidFill>
              </a:rPr>
              <a:t>Time-Projection Chamber (TPC)</a:t>
            </a:r>
            <a:br>
              <a:rPr lang="en-US" sz="2400" b="1" dirty="0">
                <a:solidFill>
                  <a:srgbClr val="116E8A"/>
                </a:solidFill>
              </a:rPr>
            </a:br>
            <a:r>
              <a:rPr lang="en-US" sz="2400" b="1" dirty="0">
                <a:solidFill>
                  <a:srgbClr val="116E8A"/>
                </a:solidFill>
              </a:rPr>
              <a:t>+ gas is the target</a:t>
            </a:r>
            <a:endParaRPr lang="en-US" sz="2400" dirty="0">
              <a:solidFill>
                <a:srgbClr val="116E8A"/>
              </a:solidFill>
            </a:endParaRP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Full 3D track reconstruction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ym typeface="Symbol"/>
              </a:rPr>
              <a:t>High luminosity,</a:t>
            </a:r>
            <a:br>
              <a:rPr lang="en-US" sz="2000" dirty="0">
                <a:sym typeface="Symbol"/>
              </a:rPr>
            </a:br>
            <a:r>
              <a:rPr lang="en-US" sz="2000" dirty="0">
                <a:sym typeface="Symbol"/>
              </a:rPr>
              <a:t>keeping energy resolution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ym typeface="Symbol"/>
              </a:rPr>
              <a:t>Energy of stopped particles</a:t>
            </a:r>
            <a:br>
              <a:rPr lang="en-US" sz="2000" dirty="0">
                <a:sym typeface="Symbol"/>
              </a:rPr>
            </a:br>
            <a:r>
              <a:rPr lang="en-US" sz="2000" dirty="0">
                <a:sym typeface="Symbol"/>
              </a:rPr>
              <a:t>Particle identification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ym typeface="Symbol"/>
              </a:rPr>
              <a:t>Versatile:</a:t>
            </a:r>
            <a:br>
              <a:rPr lang="en-US" sz="2000" dirty="0">
                <a:sym typeface="Symbol"/>
              </a:rPr>
            </a:br>
            <a:r>
              <a:rPr lang="en-US" sz="2000" dirty="0">
                <a:sym typeface="Symbol"/>
              </a:rPr>
              <a:t>different gases, pressures, configurations</a:t>
            </a:r>
            <a:br>
              <a:rPr lang="en-US" sz="2000" dirty="0">
                <a:sym typeface="Symbol"/>
              </a:rPr>
            </a:br>
            <a:r>
              <a:rPr lang="en-US" sz="2000" dirty="0">
                <a:sym typeface="Symbol"/>
              </a:rPr>
              <a:t>ancillary detectors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803C5EB-110C-794E-9C94-F2AB4C971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884727"/>
            <a:ext cx="2857996" cy="297632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FBEE1E0-AEC6-7F41-B993-DDF06849EC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0" t="5138" r="12805" b="9053"/>
          <a:stretch/>
        </p:blipFill>
        <p:spPr>
          <a:xfrm>
            <a:off x="5652120" y="3933056"/>
            <a:ext cx="2664296" cy="223224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47B489F-20BA-1D45-B4C8-2F37E50AA6F4}"/>
              </a:ext>
            </a:extLst>
          </p:cNvPr>
          <p:cNvSpPr/>
          <p:nvPr/>
        </p:nvSpPr>
        <p:spPr>
          <a:xfrm>
            <a:off x="348580" y="5039935"/>
            <a:ext cx="5112568" cy="107100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buClr>
                <a:srgbClr val="116E8A"/>
              </a:buClr>
            </a:pPr>
            <a:r>
              <a:rPr lang="en-US" sz="2000" dirty="0">
                <a:solidFill>
                  <a:schemeClr val="tx1"/>
                </a:solidFill>
              </a:rPr>
              <a:t>SpecMAT:</a:t>
            </a:r>
            <a:endParaRPr lang="en-US" sz="2000" dirty="0"/>
          </a:p>
          <a:p>
            <a:pPr marL="271463" lvl="1" indent="-271463"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tx1"/>
                </a:solidFill>
              </a:rPr>
              <a:t>Magnetic field parallel to the beam direction</a:t>
            </a:r>
          </a:p>
          <a:p>
            <a:pPr marL="271463" lvl="1" indent="-271463"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olidFill>
                  <a:schemeClr val="tx1"/>
                </a:solidFill>
              </a:rPr>
              <a:t>Drift field parallel to magnetic field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DE367A-A9FA-114E-ADE2-226B696F55F8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0BA264-0536-6C46-A823-68F4531BADEF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265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DA31A-52AF-6340-AD5C-6FE9586D1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active-target method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5D341B-71C5-344A-B959-E17992E5CE70}"/>
              </a:ext>
            </a:extLst>
          </p:cNvPr>
          <p:cNvSpPr txBox="1"/>
          <p:nvPr/>
        </p:nvSpPr>
        <p:spPr>
          <a:xfrm>
            <a:off x="5662746" y="2286820"/>
            <a:ext cx="2986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J. </a:t>
            </a:r>
            <a:r>
              <a:rPr lang="en-US" sz="1400" dirty="0" err="1"/>
              <a:t>Diriken</a:t>
            </a:r>
            <a:r>
              <a:rPr lang="en-US" sz="1400" dirty="0"/>
              <a:t> et al., </a:t>
            </a:r>
            <a:r>
              <a:rPr lang="de-DE" sz="1400" dirty="0"/>
              <a:t>PLB 736, 533 (2014)</a:t>
            </a:r>
            <a:br>
              <a:rPr lang="de-DE" sz="1400" dirty="0"/>
            </a:br>
            <a:r>
              <a:rPr lang="de-DE" sz="1400" dirty="0"/>
              <a:t>J. </a:t>
            </a:r>
            <a:r>
              <a:rPr lang="de-DE" sz="1400" dirty="0" err="1"/>
              <a:t>Diriken</a:t>
            </a:r>
            <a:r>
              <a:rPr lang="de-DE" sz="1400" dirty="0"/>
              <a:t> et al., PRC 91, 054321 (2015)</a:t>
            </a:r>
            <a:endParaRPr lang="en-GB" sz="14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212E28C-BE84-6B45-AE2B-2F04EC36C52E}"/>
              </a:ext>
            </a:extLst>
          </p:cNvPr>
          <p:cNvGrpSpPr/>
          <p:nvPr/>
        </p:nvGrpSpPr>
        <p:grpSpPr>
          <a:xfrm>
            <a:off x="1187624" y="2852936"/>
            <a:ext cx="7128792" cy="3096343"/>
            <a:chOff x="-396552" y="2492896"/>
            <a:chExt cx="7128792" cy="309634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0B5B9A-679D-914C-AA56-4860E91004AC}"/>
                </a:ext>
              </a:extLst>
            </p:cNvPr>
            <p:cNvSpPr/>
            <p:nvPr/>
          </p:nvSpPr>
          <p:spPr>
            <a:xfrm>
              <a:off x="-396552" y="2492896"/>
              <a:ext cx="7128792" cy="30963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16E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F778078-C7D6-7841-9BE8-562AF61FFA1C}"/>
                </a:ext>
              </a:extLst>
            </p:cNvPr>
            <p:cNvGrpSpPr/>
            <p:nvPr/>
          </p:nvGrpSpPr>
          <p:grpSpPr>
            <a:xfrm>
              <a:off x="-227821" y="2644853"/>
              <a:ext cx="6912768" cy="2906267"/>
              <a:chOff x="-468560" y="2680151"/>
              <a:chExt cx="9823407" cy="4129959"/>
            </a:xfrm>
          </p:grpSpPr>
          <p:pic>
            <p:nvPicPr>
              <p:cNvPr id="24" name="Picture 3">
                <a:extLst>
                  <a:ext uri="{FF2B5EF4-FFF2-40B4-BE49-F238E27FC236}">
                    <a16:creationId xmlns:a16="http://schemas.microsoft.com/office/drawing/2014/main" id="{CDC6F6A5-42B8-884A-A087-99AFA5D091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-468560" y="2680151"/>
                <a:ext cx="6209874" cy="41299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" name="Picture 2">
                <a:extLst>
                  <a:ext uri="{FF2B5EF4-FFF2-40B4-BE49-F238E27FC236}">
                    <a16:creationId xmlns:a16="http://schemas.microsoft.com/office/drawing/2014/main" id="{6025E308-99D4-BD45-BEEE-0FAD0634E9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3641" y="2684687"/>
                <a:ext cx="3511206" cy="4109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5CB9999-5790-574E-B8BC-491FD9E36ABE}"/>
                  </a:ext>
                </a:extLst>
              </p:cNvPr>
              <p:cNvSpPr/>
              <p:nvPr/>
            </p:nvSpPr>
            <p:spPr>
              <a:xfrm>
                <a:off x="5742648" y="6453336"/>
                <a:ext cx="616386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`</a:t>
                </a:r>
                <a:endParaRPr lang="en-GB" dirty="0"/>
              </a:p>
            </p:txBody>
          </p: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1F48A9-D86B-BD4A-BA98-E51D61655F2D}"/>
              </a:ext>
            </a:extLst>
          </p:cNvPr>
          <p:cNvSpPr txBox="1"/>
          <p:nvPr/>
        </p:nvSpPr>
        <p:spPr>
          <a:xfrm>
            <a:off x="465611" y="1040830"/>
            <a:ext cx="3602333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  <a:buClr>
                <a:schemeClr val="bg2">
                  <a:lumMod val="25000"/>
                </a:schemeClr>
              </a:buClr>
              <a:buSzPct val="75000"/>
            </a:pPr>
            <a:r>
              <a:rPr lang="en-US" sz="2400" b="1" dirty="0">
                <a:solidFill>
                  <a:srgbClr val="116E8A"/>
                </a:solidFill>
              </a:rPr>
              <a:t>𝛾-ray detection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ym typeface="Symbol"/>
              </a:rPr>
              <a:t>CeBr</a:t>
            </a:r>
            <a:r>
              <a:rPr lang="en-US" sz="2000" baseline="-25000" dirty="0">
                <a:sym typeface="Symbol"/>
              </a:rPr>
              <a:t>3</a:t>
            </a:r>
            <a:r>
              <a:rPr lang="en-US" sz="2000" dirty="0">
                <a:sym typeface="Symbol"/>
              </a:rPr>
              <a:t> scintillators:</a:t>
            </a:r>
            <a:br>
              <a:rPr lang="en-US" sz="2000" dirty="0">
                <a:sym typeface="Symbol"/>
              </a:rPr>
            </a:br>
            <a:r>
              <a:rPr lang="en-US" sz="2000" dirty="0">
                <a:sym typeface="Symbol"/>
              </a:rPr>
              <a:t>good efficiency and resolution</a:t>
            </a:r>
          </a:p>
          <a:p>
            <a:pPr marL="271463" lvl="1" indent="-271463">
              <a:spcAft>
                <a:spcPts val="6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>
                <a:sym typeface="Symbol"/>
              </a:rPr>
              <a:t>Si photomultipliers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B6227DA-E6FC-004E-9835-F354773F85F0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E8E8F54-40AA-244F-8C45-09BE75384C26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E15527B-A603-3042-A515-385D98AD9775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069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4"/>
          <p:cNvGrpSpPr/>
          <p:nvPr/>
        </p:nvGrpSpPr>
        <p:grpSpPr>
          <a:xfrm>
            <a:off x="2849944" y="2239716"/>
            <a:ext cx="6042536" cy="4213620"/>
            <a:chOff x="399214" y="1268760"/>
            <a:chExt cx="6042536" cy="4213620"/>
          </a:xfrm>
        </p:grpSpPr>
        <p:pic>
          <p:nvPicPr>
            <p:cNvPr id="5" name="Picture 4" descr="chart.png"/>
            <p:cNvPicPr>
              <a:picLocks noChangeAspect="1"/>
            </p:cNvPicPr>
            <p:nvPr/>
          </p:nvPicPr>
          <p:blipFill>
            <a:blip r:embed="rId2" cstate="print"/>
            <a:srcRect t="12665" r="9649"/>
            <a:stretch>
              <a:fillRect/>
            </a:stretch>
          </p:blipFill>
          <p:spPr>
            <a:xfrm>
              <a:off x="467544" y="1268760"/>
              <a:ext cx="5974206" cy="39636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043608" y="1628800"/>
              <a:ext cx="144016" cy="144016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043608" y="1844824"/>
              <a:ext cx="135632" cy="135632"/>
            </a:xfrm>
            <a:prstGeom prst="rect">
              <a:avLst/>
            </a:prstGeom>
            <a:solidFill>
              <a:srgbClr val="FDFB93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043608" y="2069232"/>
              <a:ext cx="135632" cy="135632"/>
            </a:xfrm>
            <a:prstGeom prst="rect">
              <a:avLst/>
            </a:prstGeom>
            <a:solidFill>
              <a:srgbClr val="95FBA8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187624" y="1556792"/>
              <a:ext cx="11022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stable nuclei</a:t>
              </a:r>
              <a:endParaRPr lang="en-GB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87624" y="1772816"/>
              <a:ext cx="13394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observed nuclei</a:t>
              </a:r>
              <a:endParaRPr lang="en-GB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87624" y="1988840"/>
              <a:ext cx="21930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unknown nuclei (predicted)</a:t>
              </a:r>
              <a:endParaRPr lang="en-GB" sz="1400" dirty="0"/>
            </a:p>
          </p:txBody>
        </p:sp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50136" b="-49496"/>
            <a:stretch>
              <a:fillRect/>
            </a:stretch>
          </p:blipFill>
          <p:spPr bwMode="auto">
            <a:xfrm>
              <a:off x="3707904" y="2249203"/>
              <a:ext cx="2088232" cy="99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-88851" t="84253" r="-19365" b="10588"/>
            <a:stretch>
              <a:fillRect/>
            </a:stretch>
          </p:blipFill>
          <p:spPr bwMode="auto">
            <a:xfrm>
              <a:off x="467544" y="5013176"/>
              <a:ext cx="125608" cy="2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-20344" t="80813" r="978" b="10588"/>
            <a:stretch>
              <a:fillRect/>
            </a:stretch>
          </p:blipFill>
          <p:spPr bwMode="auto">
            <a:xfrm>
              <a:off x="683568" y="4869160"/>
              <a:ext cx="7200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87963" b="5997"/>
            <a:stretch>
              <a:fillRect/>
            </a:stretch>
          </p:blipFill>
          <p:spPr bwMode="auto">
            <a:xfrm>
              <a:off x="611560" y="4911292"/>
              <a:ext cx="504056" cy="62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81479" b="-9815"/>
            <a:stretch>
              <a:fillRect/>
            </a:stretch>
          </p:blipFill>
          <p:spPr bwMode="auto">
            <a:xfrm>
              <a:off x="971600" y="4420775"/>
              <a:ext cx="1584176" cy="73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78155" b="-9643"/>
            <a:stretch>
              <a:fillRect/>
            </a:stretch>
          </p:blipFill>
          <p:spPr bwMode="auto">
            <a:xfrm>
              <a:off x="1263364" y="4134869"/>
              <a:ext cx="1868476" cy="73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66325" b="-8000"/>
            <a:stretch>
              <a:fillRect/>
            </a:stretch>
          </p:blipFill>
          <p:spPr bwMode="auto">
            <a:xfrm>
              <a:off x="2195736" y="3356992"/>
              <a:ext cx="2880320" cy="72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t="51584"/>
            <a:stretch>
              <a:fillRect/>
            </a:stretch>
          </p:blipFill>
          <p:spPr bwMode="auto">
            <a:xfrm>
              <a:off x="4799707" y="1617439"/>
              <a:ext cx="60325" cy="2027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t="51584" r="10394" b="11888"/>
            <a:stretch>
              <a:fillRect/>
            </a:stretch>
          </p:blipFill>
          <p:spPr bwMode="auto">
            <a:xfrm>
              <a:off x="3304524" y="2561246"/>
              <a:ext cx="54054" cy="152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t="51584" r="-19367" b="19185"/>
            <a:stretch>
              <a:fillRect/>
            </a:stretch>
          </p:blipFill>
          <p:spPr bwMode="auto">
            <a:xfrm>
              <a:off x="2195736" y="3356992"/>
              <a:ext cx="72008" cy="1224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-42354" t="59415" r="-8510" b="24339"/>
            <a:stretch>
              <a:fillRect/>
            </a:stretch>
          </p:blipFill>
          <p:spPr bwMode="auto">
            <a:xfrm>
              <a:off x="1421438" y="4116967"/>
              <a:ext cx="91006" cy="680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-42354" t="59415" r="-39254" b="27193"/>
            <a:stretch>
              <a:fillRect/>
            </a:stretch>
          </p:blipFill>
          <p:spPr bwMode="auto">
            <a:xfrm>
              <a:off x="1150080" y="4308302"/>
              <a:ext cx="109552" cy="560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TextBox 23"/>
            <p:cNvSpPr txBox="1"/>
            <p:nvPr/>
          </p:nvSpPr>
          <p:spPr>
            <a:xfrm>
              <a:off x="583032" y="517070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9214" y="517460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34046" y="4828108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97110" y="4757829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28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048212" y="4527862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50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572000" y="3573016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126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32040" y="2492896"/>
              <a:ext cx="5549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aseline="30000" dirty="0"/>
                <a:t>208</a:t>
              </a:r>
              <a:r>
                <a:rPr lang="en-US" sz="1400" dirty="0"/>
                <a:t>Pb</a:t>
              </a:r>
              <a:endParaRPr lang="en-GB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11760" y="3933056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aseline="30000" dirty="0"/>
                <a:t>78</a:t>
              </a:r>
              <a:r>
                <a:rPr lang="en-US" sz="1400" dirty="0"/>
                <a:t>Ni</a:t>
              </a:r>
              <a:endParaRPr lang="en-GB" sz="14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 flipV="1">
              <a:off x="4873625" y="2333625"/>
              <a:ext cx="193675" cy="19367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203848" y="4057327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82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64232" y="3985319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28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83568" y="4293096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3360" y="478860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35696" y="3212976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50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19872" y="2132856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82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H="1">
              <a:off x="2267744" y="4083844"/>
              <a:ext cx="218281" cy="6523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Physics goals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980728"/>
            <a:ext cx="8496944" cy="1152128"/>
          </a:xfrm>
          <a:prstGeom prst="rect">
            <a:avLst/>
          </a:prstGeom>
          <a:ln w="28575">
            <a:solidFill>
              <a:srgbClr val="116E8A"/>
            </a:solidFill>
          </a:ln>
          <a:effectLst/>
        </p:spPr>
      </p:pic>
      <p:sp>
        <p:nvSpPr>
          <p:cNvPr id="40" name="TextBox 39"/>
          <p:cNvSpPr txBox="1"/>
          <p:nvPr/>
        </p:nvSpPr>
        <p:spPr>
          <a:xfrm>
            <a:off x="377767" y="2420888"/>
            <a:ext cx="2676951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  <a:buClr>
                <a:schemeClr val="bg2">
                  <a:lumMod val="25000"/>
                </a:schemeClr>
              </a:buClr>
              <a:buSzPct val="75000"/>
            </a:pPr>
            <a:r>
              <a:rPr lang="en-US" sz="2400" b="1" dirty="0">
                <a:solidFill>
                  <a:srgbClr val="116E8A"/>
                </a:solidFill>
              </a:rPr>
              <a:t>Changes</a:t>
            </a:r>
            <a:br>
              <a:rPr lang="en-US" sz="2400" b="1" dirty="0">
                <a:solidFill>
                  <a:srgbClr val="116E8A"/>
                </a:solidFill>
              </a:rPr>
            </a:br>
            <a:r>
              <a:rPr lang="en-US" sz="2400" b="1" dirty="0">
                <a:solidFill>
                  <a:srgbClr val="116E8A"/>
                </a:solidFill>
              </a:rPr>
              <a:t>in nuclear structure</a:t>
            </a:r>
            <a:br>
              <a:rPr lang="en-US" sz="2400" b="1" dirty="0">
                <a:solidFill>
                  <a:srgbClr val="116E8A"/>
                </a:solidFill>
              </a:rPr>
            </a:br>
            <a:r>
              <a:rPr lang="en-US" sz="2400" b="1" dirty="0">
                <a:solidFill>
                  <a:srgbClr val="116E8A"/>
                </a:solidFill>
              </a:rPr>
              <a:t>far from stability</a:t>
            </a:r>
          </a:p>
          <a:p>
            <a:pPr marL="271463" lvl="1" indent="-271463">
              <a:spcBef>
                <a:spcPts val="600"/>
              </a:spcBef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Shell evolution</a:t>
            </a:r>
            <a:br>
              <a:rPr lang="en-US" sz="2000" dirty="0"/>
            </a:br>
            <a:r>
              <a:rPr lang="en-US" sz="2000" dirty="0"/>
              <a:t>towards </a:t>
            </a:r>
            <a:r>
              <a:rPr lang="en-US" sz="2000" baseline="30000" dirty="0"/>
              <a:t>78</a:t>
            </a:r>
            <a:r>
              <a:rPr lang="en-US" sz="2000" dirty="0"/>
              <a:t>Ni</a:t>
            </a:r>
          </a:p>
          <a:p>
            <a:pPr marL="271463" lvl="1" indent="-271463">
              <a:spcBef>
                <a:spcPts val="600"/>
              </a:spcBef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Shape coexistence</a:t>
            </a:r>
            <a:br>
              <a:rPr lang="en-US" sz="2000" dirty="0"/>
            </a:br>
            <a:r>
              <a:rPr lang="en-US" sz="2000" dirty="0"/>
              <a:t>“west” of </a:t>
            </a:r>
            <a:r>
              <a:rPr lang="en-US" sz="2000" baseline="30000" dirty="0"/>
              <a:t>208</a:t>
            </a:r>
            <a:r>
              <a:rPr lang="en-US" sz="2000" dirty="0"/>
              <a:t>Pb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2D4D9F0-84FF-3348-84B2-16818C978413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6726DAF-F225-F44E-A84C-AFB39E23D590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064FABED-18C1-8C4A-8D10-9478659664E1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EBCB675-1155-8D45-A5C7-D7C65170C1CE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370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Shell evolution towards </a:t>
            </a:r>
            <a:r>
              <a:rPr lang="en-GB" baseline="30000" dirty="0"/>
              <a:t>78</a:t>
            </a:r>
            <a:r>
              <a:rPr lang="en-GB" dirty="0"/>
              <a:t>Ni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55909" y="5874026"/>
            <a:ext cx="1867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K. Flanagan et al.,</a:t>
            </a:r>
            <a:br>
              <a:rPr lang="en-GB" sz="1400" dirty="0"/>
            </a:br>
            <a:r>
              <a:rPr lang="en-GB" sz="1400" dirty="0"/>
              <a:t>PRL 103 (2009) 142501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3707904" y="956747"/>
            <a:ext cx="5040560" cy="1680165"/>
            <a:chOff x="3869689" y="1720667"/>
            <a:chExt cx="5040560" cy="1680165"/>
          </a:xfrm>
        </p:grpSpPr>
        <p:grpSp>
          <p:nvGrpSpPr>
            <p:cNvPr id="59" name="Group 58"/>
            <p:cNvGrpSpPr/>
            <p:nvPr/>
          </p:nvGrpSpPr>
          <p:grpSpPr>
            <a:xfrm>
              <a:off x="3869689" y="1976357"/>
              <a:ext cx="5040560" cy="1424475"/>
              <a:chOff x="3635896" y="1556792"/>
              <a:chExt cx="5364088" cy="1515905"/>
            </a:xfrm>
          </p:grpSpPr>
          <p:pic>
            <p:nvPicPr>
              <p:cNvPr id="61" name="Picture 60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6747" t="35910" r="37275" b="43300"/>
              <a:stretch>
                <a:fillRect/>
              </a:stretch>
            </p:blipFill>
            <p:spPr bwMode="auto">
              <a:xfrm>
                <a:off x="3635896" y="1556792"/>
                <a:ext cx="5364088" cy="15159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" name="Rectangle 61"/>
              <p:cNvSpPr/>
              <p:nvPr/>
            </p:nvSpPr>
            <p:spPr>
              <a:xfrm>
                <a:off x="3635896" y="2276872"/>
                <a:ext cx="5328591" cy="432048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3" name="Straight Arrow Connector 62"/>
              <p:cNvCxnSpPr/>
              <p:nvPr/>
            </p:nvCxnSpPr>
            <p:spPr>
              <a:xfrm>
                <a:off x="4644008" y="2564904"/>
                <a:ext cx="3816424" cy="1588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headEnd type="none" w="med" len="med"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60" name="Straight Arrow Connector 59"/>
            <p:cNvCxnSpPr/>
            <p:nvPr/>
          </p:nvCxnSpPr>
          <p:spPr>
            <a:xfrm rot="5400000">
              <a:off x="7837776" y="2260667"/>
              <a:ext cx="1080000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429308" y="1189201"/>
            <a:ext cx="28465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Migration of πf</a:t>
            </a:r>
            <a:r>
              <a:rPr lang="en-US" sz="2000" baseline="-25000" dirty="0"/>
              <a:t>7/2</a:t>
            </a:r>
            <a:r>
              <a:rPr lang="en-US" sz="2000" dirty="0"/>
              <a:t>, πf</a:t>
            </a:r>
            <a:r>
              <a:rPr lang="en-US" sz="2000" baseline="-25000" dirty="0"/>
              <a:t>5/2</a:t>
            </a:r>
            <a:br>
              <a:rPr lang="en-US" sz="2000" dirty="0"/>
            </a:br>
            <a:r>
              <a:rPr lang="en-US" sz="2000" dirty="0"/>
              <a:t>as νg</a:t>
            </a:r>
            <a:r>
              <a:rPr lang="en-US" sz="2000" baseline="-25000" dirty="0"/>
              <a:t>9/2</a:t>
            </a:r>
            <a:r>
              <a:rPr lang="en-US" sz="2000" dirty="0"/>
              <a:t> is filled</a:t>
            </a:r>
            <a:br>
              <a:rPr lang="en-US" sz="2000" dirty="0"/>
            </a:br>
            <a:r>
              <a:rPr lang="en-US" sz="2000" dirty="0"/>
              <a:t>(tensor interaction)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2A118A-CE26-904D-B242-EBD976BB1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95" y="2852936"/>
            <a:ext cx="3728941" cy="3012258"/>
          </a:xfrm>
          <a:prstGeom prst="rect">
            <a:avLst/>
          </a:prstGeom>
          <a:ln w="25400">
            <a:solidFill>
              <a:srgbClr val="116E8A"/>
            </a:solidFill>
          </a:ln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A17A1970-60E1-444A-A14F-61FC4BE29A54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96A8454-61DA-9949-B9DF-0DFD55A57924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2C92E3C-56AB-F24C-A73E-4512906CDBD2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BCF533-0871-D24B-B322-C1FD22912147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5669702-4113-AC41-BC58-3A4599412486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75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Shell evolution towards </a:t>
            </a:r>
            <a:r>
              <a:rPr lang="en-GB" baseline="30000" dirty="0"/>
              <a:t>78</a:t>
            </a:r>
            <a:r>
              <a:rPr lang="en-GB" dirty="0"/>
              <a:t>Ni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95" y="2852936"/>
            <a:ext cx="3728941" cy="3012258"/>
          </a:xfrm>
          <a:prstGeom prst="rect">
            <a:avLst/>
          </a:prstGeom>
          <a:ln w="25400">
            <a:solidFill>
              <a:srgbClr val="116E8A"/>
            </a:solidFill>
          </a:ln>
        </p:spPr>
      </p:pic>
      <p:sp>
        <p:nvSpPr>
          <p:cNvPr id="53" name="TextBox 52"/>
          <p:cNvSpPr txBox="1"/>
          <p:nvPr/>
        </p:nvSpPr>
        <p:spPr>
          <a:xfrm>
            <a:off x="255909" y="5874026"/>
            <a:ext cx="1867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K. Flanagan et al.,</a:t>
            </a:r>
            <a:br>
              <a:rPr lang="en-GB" sz="1400" dirty="0"/>
            </a:br>
            <a:r>
              <a:rPr lang="en-GB" sz="1400" dirty="0"/>
              <a:t>PRL 103 (2009) 142501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3707904" y="956747"/>
            <a:ext cx="5040560" cy="1680165"/>
            <a:chOff x="3869689" y="1720667"/>
            <a:chExt cx="5040560" cy="1680165"/>
          </a:xfrm>
        </p:grpSpPr>
        <p:grpSp>
          <p:nvGrpSpPr>
            <p:cNvPr id="59" name="Group 58"/>
            <p:cNvGrpSpPr/>
            <p:nvPr/>
          </p:nvGrpSpPr>
          <p:grpSpPr>
            <a:xfrm>
              <a:off x="3869689" y="1976357"/>
              <a:ext cx="5040560" cy="1424475"/>
              <a:chOff x="3635896" y="1556792"/>
              <a:chExt cx="5364088" cy="1515905"/>
            </a:xfrm>
          </p:grpSpPr>
          <p:pic>
            <p:nvPicPr>
              <p:cNvPr id="61" name="Picture 6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6747" t="35910" r="37275" b="43300"/>
              <a:stretch>
                <a:fillRect/>
              </a:stretch>
            </p:blipFill>
            <p:spPr bwMode="auto">
              <a:xfrm>
                <a:off x="3635896" y="1556792"/>
                <a:ext cx="5364088" cy="15159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" name="Rectangle 61"/>
              <p:cNvSpPr/>
              <p:nvPr/>
            </p:nvSpPr>
            <p:spPr>
              <a:xfrm>
                <a:off x="3635896" y="2276872"/>
                <a:ext cx="5328591" cy="432048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3" name="Straight Arrow Connector 62"/>
              <p:cNvCxnSpPr/>
              <p:nvPr/>
            </p:nvCxnSpPr>
            <p:spPr>
              <a:xfrm>
                <a:off x="4644008" y="2564904"/>
                <a:ext cx="3816424" cy="1588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headEnd type="none" w="med" len="med"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60" name="Straight Arrow Connector 59"/>
            <p:cNvCxnSpPr/>
            <p:nvPr/>
          </p:nvCxnSpPr>
          <p:spPr>
            <a:xfrm rot="5400000">
              <a:off x="7837776" y="2260667"/>
              <a:ext cx="1080000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429308" y="1189201"/>
            <a:ext cx="28465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1463" lvl="1" indent="-271463">
              <a:spcAft>
                <a:spcPts val="1200"/>
              </a:spcAft>
              <a:buClr>
                <a:srgbClr val="116E8A"/>
              </a:buClr>
              <a:buFont typeface="Calibri" pitchFamily="34" charset="0"/>
              <a:buChar char="●"/>
            </a:pPr>
            <a:r>
              <a:rPr lang="en-US" sz="2000" dirty="0"/>
              <a:t>Migration of πf</a:t>
            </a:r>
            <a:r>
              <a:rPr lang="en-US" sz="2000" baseline="-25000" dirty="0"/>
              <a:t>7/2</a:t>
            </a:r>
            <a:r>
              <a:rPr lang="en-US" sz="2000" dirty="0"/>
              <a:t>, πf</a:t>
            </a:r>
            <a:r>
              <a:rPr lang="en-US" sz="2000" baseline="-25000" dirty="0"/>
              <a:t>5/2</a:t>
            </a:r>
            <a:br>
              <a:rPr lang="en-US" sz="2000" dirty="0"/>
            </a:br>
            <a:r>
              <a:rPr lang="en-US" sz="2000" dirty="0"/>
              <a:t>as νg</a:t>
            </a:r>
            <a:r>
              <a:rPr lang="en-US" sz="2000" baseline="-25000" dirty="0"/>
              <a:t>9/2</a:t>
            </a:r>
            <a:r>
              <a:rPr lang="en-US" sz="2000" dirty="0"/>
              <a:t> is filled</a:t>
            </a:r>
            <a:br>
              <a:rPr lang="en-US" sz="2000" dirty="0"/>
            </a:br>
            <a:r>
              <a:rPr lang="en-US" sz="2000" dirty="0"/>
              <a:t>(tensor interaction)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4CABE7-1415-C24E-ABD0-121259BD0B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848" y="4893427"/>
            <a:ext cx="4865675" cy="623805"/>
          </a:xfrm>
          <a:prstGeom prst="rect">
            <a:avLst/>
          </a:prstGeom>
          <a:ln w="25400">
            <a:solidFill>
              <a:srgbClr val="116E8A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5EB852B-7674-9843-886A-7C78E0DAAF04}"/>
              </a:ext>
            </a:extLst>
          </p:cNvPr>
          <p:cNvSpPr txBox="1"/>
          <p:nvPr/>
        </p:nvSpPr>
        <p:spPr>
          <a:xfrm>
            <a:off x="4139952" y="4546784"/>
            <a:ext cx="1019574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116E8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LOI I-191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BB1F08-8492-A346-AFDC-23B47E19A4C2}"/>
              </a:ext>
            </a:extLst>
          </p:cNvPr>
          <p:cNvSpPr txBox="1"/>
          <p:nvPr/>
        </p:nvSpPr>
        <p:spPr>
          <a:xfrm>
            <a:off x="4146115" y="3737683"/>
            <a:ext cx="3452997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116E8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Proposal P-495: </a:t>
            </a:r>
            <a:r>
              <a:rPr lang="en-US" baseline="30000" dirty="0"/>
              <a:t>72,74,76</a:t>
            </a:r>
            <a:r>
              <a:rPr lang="en-US" dirty="0"/>
              <a:t>Zn(d,</a:t>
            </a:r>
            <a:r>
              <a:rPr lang="en-US" baseline="30000" dirty="0"/>
              <a:t>3</a:t>
            </a:r>
            <a:r>
              <a:rPr lang="en-US" dirty="0"/>
              <a:t>He)</a:t>
            </a:r>
            <a:br>
              <a:rPr lang="en-US" dirty="0"/>
            </a:br>
            <a:r>
              <a:rPr lang="en-US" dirty="0"/>
              <a:t>to directly measure the f</a:t>
            </a:r>
            <a:r>
              <a:rPr lang="en-US" baseline="-25000" dirty="0"/>
              <a:t>7/2</a:t>
            </a:r>
            <a:r>
              <a:rPr lang="en-US" dirty="0"/>
              <a:t>-f</a:t>
            </a:r>
            <a:r>
              <a:rPr lang="en-US" baseline="-25000" dirty="0"/>
              <a:t>5/2</a:t>
            </a:r>
            <a:r>
              <a:rPr lang="en-US" dirty="0"/>
              <a:t> gap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F05A37E-6913-5D46-825D-E0FA7F569A9B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7203376-E7CC-3640-914A-922DB1869357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9258799-1A8A-4B49-80F3-BB86E7FC2F47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23C1DA1-2C44-7F4E-B743-8C1C0F5F9686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673A2A5-E762-2943-A989-334DDCDA1B00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503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Shell evolution and shape coexistence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458" y="6201939"/>
            <a:ext cx="1512000" cy="53942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C49757A-71FB-0D41-A7BB-66A6409F454E}"/>
              </a:ext>
            </a:extLst>
          </p:cNvPr>
          <p:cNvGrpSpPr/>
          <p:nvPr/>
        </p:nvGrpSpPr>
        <p:grpSpPr>
          <a:xfrm>
            <a:off x="573980" y="1117408"/>
            <a:ext cx="6609849" cy="1983217"/>
            <a:chOff x="852414" y="4365104"/>
            <a:chExt cx="6239866" cy="187220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E4AEF6-4CE8-AF4B-BD4B-C86E1F5125DA}"/>
                </a:ext>
              </a:extLst>
            </p:cNvPr>
            <p:cNvGrpSpPr/>
            <p:nvPr/>
          </p:nvGrpSpPr>
          <p:grpSpPr>
            <a:xfrm>
              <a:off x="899592" y="4437112"/>
              <a:ext cx="5993168" cy="1728192"/>
              <a:chOff x="2121610" y="2798116"/>
              <a:chExt cx="5474726" cy="1578694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7B9F4CD-2C33-6740-87E1-FDB1E48543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21610" y="2798116"/>
                <a:ext cx="4900779" cy="1261768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F2D6C456-9285-484A-8625-0D7065C3C3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58346" y="4024114"/>
                <a:ext cx="1529970" cy="298679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843BE16-BFFC-B44C-B4E0-15B53B7399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0747" y="4023732"/>
                <a:ext cx="1529970" cy="298679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100DACF1-F894-5249-9ADF-89014D4898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20400" y="4024114"/>
                <a:ext cx="1529970" cy="298679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A94D416-1D63-5446-87D4-F94C29FCA5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02601" y="2852936"/>
                <a:ext cx="493735" cy="1523874"/>
              </a:xfrm>
              <a:prstGeom prst="rect">
                <a:avLst/>
              </a:prstGeom>
            </p:spPr>
          </p:pic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96D5014-B085-AE4F-873B-2D8B0403E547}"/>
                </a:ext>
              </a:extLst>
            </p:cNvPr>
            <p:cNvSpPr/>
            <p:nvPr/>
          </p:nvSpPr>
          <p:spPr>
            <a:xfrm>
              <a:off x="852414" y="4365104"/>
              <a:ext cx="6239866" cy="1872208"/>
            </a:xfrm>
            <a:prstGeom prst="rect">
              <a:avLst/>
            </a:prstGeom>
            <a:noFill/>
            <a:ln>
              <a:solidFill>
                <a:srgbClr val="116E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B268872-6834-1544-83D9-6F43B816632C}"/>
              </a:ext>
            </a:extLst>
          </p:cNvPr>
          <p:cNvGrpSpPr/>
          <p:nvPr/>
        </p:nvGrpSpPr>
        <p:grpSpPr>
          <a:xfrm>
            <a:off x="573980" y="3212976"/>
            <a:ext cx="4070028" cy="2405881"/>
            <a:chOff x="213940" y="1299653"/>
            <a:chExt cx="4070028" cy="2405881"/>
          </a:xfrm>
        </p:grpSpPr>
        <p:pic>
          <p:nvPicPr>
            <p:cNvPr id="19" name="Picture 4">
              <a:extLst>
                <a:ext uri="{FF2B5EF4-FFF2-40B4-BE49-F238E27FC236}">
                  <a16:creationId xmlns:a16="http://schemas.microsoft.com/office/drawing/2014/main" id="{4B6502C5-4CAD-CE4E-9E8D-2995280586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3940" y="1299653"/>
              <a:ext cx="4070028" cy="1886111"/>
            </a:xfrm>
            <a:prstGeom prst="rect">
              <a:avLst/>
            </a:prstGeom>
            <a:noFill/>
            <a:ln w="25400">
              <a:solidFill>
                <a:srgbClr val="116E8A"/>
              </a:solidFill>
              <a:miter lim="800000"/>
              <a:headEnd/>
              <a:tailEnd/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03D094B-543E-824D-9D18-50F19DACA0A5}"/>
                </a:ext>
              </a:extLst>
            </p:cNvPr>
            <p:cNvSpPr txBox="1"/>
            <p:nvPr/>
          </p:nvSpPr>
          <p:spPr>
            <a:xfrm>
              <a:off x="2086148" y="3243869"/>
              <a:ext cx="6623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aseline="30000" dirty="0"/>
                <a:t>68</a:t>
              </a:r>
              <a:r>
                <a:rPr lang="en-US" sz="2400" dirty="0"/>
                <a:t>Ni</a:t>
              </a:r>
              <a:endParaRPr lang="en-GB" sz="2400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81FBC7E-9AB5-1E45-B5F4-72F835AB089C}"/>
              </a:ext>
            </a:extLst>
          </p:cNvPr>
          <p:cNvSpPr txBox="1"/>
          <p:nvPr/>
        </p:nvSpPr>
        <p:spPr>
          <a:xfrm>
            <a:off x="394824" y="816967"/>
            <a:ext cx="3745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Y </a:t>
            </a:r>
            <a:r>
              <a:rPr lang="en-US" sz="1400" dirty="0" err="1"/>
              <a:t>Tsunoda</a:t>
            </a:r>
            <a:r>
              <a:rPr lang="en-US" sz="1400" dirty="0"/>
              <a:t>, T Otsuka et al., PRC 89 (2014) 031301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41CF76B-3E00-014A-87E0-2516E693B44C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0A75C55-9349-0544-B153-E1FC9CDBB4C5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F625AFE-C4F4-8E4D-B63C-CDE6A9002273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306803E-1262-1D47-9884-F06603814E89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0F725DD-242B-914F-850B-D561E2D0AFDE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D9FA608-CB5C-6D47-869E-D5875B0D473F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103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Shell evolution and shape coexistence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458" y="6201939"/>
            <a:ext cx="1512000" cy="53942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C49757A-71FB-0D41-A7BB-66A6409F454E}"/>
              </a:ext>
            </a:extLst>
          </p:cNvPr>
          <p:cNvGrpSpPr/>
          <p:nvPr/>
        </p:nvGrpSpPr>
        <p:grpSpPr>
          <a:xfrm>
            <a:off x="573980" y="1117408"/>
            <a:ext cx="6609849" cy="1983217"/>
            <a:chOff x="852414" y="4365104"/>
            <a:chExt cx="6239866" cy="187220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E4AEF6-4CE8-AF4B-BD4B-C86E1F5125DA}"/>
                </a:ext>
              </a:extLst>
            </p:cNvPr>
            <p:cNvGrpSpPr/>
            <p:nvPr/>
          </p:nvGrpSpPr>
          <p:grpSpPr>
            <a:xfrm>
              <a:off x="899592" y="4437112"/>
              <a:ext cx="5993168" cy="1728192"/>
              <a:chOff x="2121610" y="2798116"/>
              <a:chExt cx="5474726" cy="1578694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7B9F4CD-2C33-6740-87E1-FDB1E48543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21610" y="2798116"/>
                <a:ext cx="4900779" cy="1261768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F2D6C456-9285-484A-8625-0D7065C3C3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58346" y="4024114"/>
                <a:ext cx="1529970" cy="298679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843BE16-BFFC-B44C-B4E0-15B53B7399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0747" y="4023732"/>
                <a:ext cx="1529970" cy="298679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100DACF1-F894-5249-9ADF-89014D4898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20400" y="4024114"/>
                <a:ext cx="1529970" cy="298679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A94D416-1D63-5446-87D4-F94C29FCA5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02601" y="2852936"/>
                <a:ext cx="493735" cy="1523874"/>
              </a:xfrm>
              <a:prstGeom prst="rect">
                <a:avLst/>
              </a:prstGeom>
            </p:spPr>
          </p:pic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96D5014-B085-AE4F-873B-2D8B0403E547}"/>
                </a:ext>
              </a:extLst>
            </p:cNvPr>
            <p:cNvSpPr/>
            <p:nvPr/>
          </p:nvSpPr>
          <p:spPr>
            <a:xfrm>
              <a:off x="852414" y="4365104"/>
              <a:ext cx="6239866" cy="1872208"/>
            </a:xfrm>
            <a:prstGeom prst="rect">
              <a:avLst/>
            </a:prstGeom>
            <a:noFill/>
            <a:ln>
              <a:solidFill>
                <a:srgbClr val="116E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B268872-6834-1544-83D9-6F43B816632C}"/>
              </a:ext>
            </a:extLst>
          </p:cNvPr>
          <p:cNvGrpSpPr/>
          <p:nvPr/>
        </p:nvGrpSpPr>
        <p:grpSpPr>
          <a:xfrm>
            <a:off x="573980" y="3212976"/>
            <a:ext cx="4070028" cy="2405881"/>
            <a:chOff x="213940" y="1299653"/>
            <a:chExt cx="4070028" cy="2405881"/>
          </a:xfrm>
        </p:grpSpPr>
        <p:pic>
          <p:nvPicPr>
            <p:cNvPr id="19" name="Picture 4">
              <a:extLst>
                <a:ext uri="{FF2B5EF4-FFF2-40B4-BE49-F238E27FC236}">
                  <a16:creationId xmlns:a16="http://schemas.microsoft.com/office/drawing/2014/main" id="{4B6502C5-4CAD-CE4E-9E8D-2995280586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3940" y="1299653"/>
              <a:ext cx="4070028" cy="1886111"/>
            </a:xfrm>
            <a:prstGeom prst="rect">
              <a:avLst/>
            </a:prstGeom>
            <a:noFill/>
            <a:ln w="25400">
              <a:solidFill>
                <a:srgbClr val="116E8A"/>
              </a:solidFill>
              <a:miter lim="800000"/>
              <a:headEnd/>
              <a:tailEnd/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03D094B-543E-824D-9D18-50F19DACA0A5}"/>
                </a:ext>
              </a:extLst>
            </p:cNvPr>
            <p:cNvSpPr txBox="1"/>
            <p:nvPr/>
          </p:nvSpPr>
          <p:spPr>
            <a:xfrm>
              <a:off x="2086148" y="3243869"/>
              <a:ext cx="6623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aseline="30000" dirty="0"/>
                <a:t>68</a:t>
              </a:r>
              <a:r>
                <a:rPr lang="en-US" sz="2400" dirty="0"/>
                <a:t>Ni</a:t>
              </a:r>
              <a:endParaRPr lang="en-GB" sz="2400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81FBC7E-9AB5-1E45-B5F4-72F835AB089C}"/>
              </a:ext>
            </a:extLst>
          </p:cNvPr>
          <p:cNvSpPr txBox="1"/>
          <p:nvPr/>
        </p:nvSpPr>
        <p:spPr>
          <a:xfrm>
            <a:off x="394824" y="816967"/>
            <a:ext cx="3745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Y </a:t>
            </a:r>
            <a:r>
              <a:rPr lang="en-US" sz="1400" dirty="0" err="1"/>
              <a:t>Tsunoda</a:t>
            </a:r>
            <a:r>
              <a:rPr lang="en-US" sz="1400" dirty="0"/>
              <a:t>, T Otsuka et al., PRC 89 (2014) 031301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t="58467"/>
          <a:stretch/>
        </p:blipFill>
        <p:spPr>
          <a:xfrm>
            <a:off x="3302065" y="4011723"/>
            <a:ext cx="5572393" cy="20934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88024" y="3717032"/>
            <a:ext cx="4069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T Otsuka and Y </a:t>
            </a:r>
            <a:r>
              <a:rPr lang="en-US" sz="1600" dirty="0" err="1"/>
              <a:t>Tsunoda</a:t>
            </a:r>
            <a:r>
              <a:rPr lang="en-US" sz="1600" dirty="0"/>
              <a:t>, JPG 43 (2016) 024009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973DDDF-217E-C049-A1DB-1BD80BED16D3}"/>
              </a:ext>
            </a:extLst>
          </p:cNvPr>
          <p:cNvSpPr/>
          <p:nvPr/>
        </p:nvSpPr>
        <p:spPr>
          <a:xfrm>
            <a:off x="1187624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7B65D1E-6070-024C-8AFE-2244264B4E6B}"/>
              </a:ext>
            </a:extLst>
          </p:cNvPr>
          <p:cNvSpPr/>
          <p:nvPr/>
        </p:nvSpPr>
        <p:spPr>
          <a:xfrm>
            <a:off x="133164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5CA91C9-19E4-EF4A-BCE5-6F78E51CAE15}"/>
              </a:ext>
            </a:extLst>
          </p:cNvPr>
          <p:cNvSpPr/>
          <p:nvPr/>
        </p:nvSpPr>
        <p:spPr>
          <a:xfrm>
            <a:off x="147565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CADFFA9-E2E9-1547-9FAC-97617C527B48}"/>
              </a:ext>
            </a:extLst>
          </p:cNvPr>
          <p:cNvSpPr/>
          <p:nvPr/>
        </p:nvSpPr>
        <p:spPr>
          <a:xfrm>
            <a:off x="3491880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DA5A4DA-6AF0-CD49-96E2-83109775A2B5}"/>
              </a:ext>
            </a:extLst>
          </p:cNvPr>
          <p:cNvSpPr/>
          <p:nvPr/>
        </p:nvSpPr>
        <p:spPr>
          <a:xfrm>
            <a:off x="3635896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9A44DAE-0E16-F743-BFCE-8514D2BA1931}"/>
              </a:ext>
            </a:extLst>
          </p:cNvPr>
          <p:cNvSpPr/>
          <p:nvPr/>
        </p:nvSpPr>
        <p:spPr>
          <a:xfrm>
            <a:off x="3779912" y="116632"/>
            <a:ext cx="108000" cy="108000"/>
          </a:xfrm>
          <a:prstGeom prst="ellipse">
            <a:avLst/>
          </a:prstGeom>
          <a:solidFill>
            <a:srgbClr val="116E8A"/>
          </a:solidFill>
          <a:ln w="19050">
            <a:solidFill>
              <a:srgbClr val="116E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2831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RICCARDO@AWIPJKMFUVWYY57I" val="369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34998</TotalTime>
  <Words>523</Words>
  <Application>Microsoft Macintosh PowerPoint</Application>
  <PresentationFormat>On-screen Show (4:3)</PresentationFormat>
  <Paragraphs>151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Symbol</vt:lpstr>
      <vt:lpstr>Office Theme</vt:lpstr>
      <vt:lpstr>PowerPoint Presentation</vt:lpstr>
      <vt:lpstr>The active-target method</vt:lpstr>
      <vt:lpstr>The active-target method</vt:lpstr>
      <vt:lpstr>The active-target method</vt:lpstr>
      <vt:lpstr>Physics goals</vt:lpstr>
      <vt:lpstr>Shell evolution towards 78Ni</vt:lpstr>
      <vt:lpstr>Shell evolution towards 78Ni</vt:lpstr>
      <vt:lpstr>Shell evolution and shape coexistence</vt:lpstr>
      <vt:lpstr>Shell evolution and shape coexistence</vt:lpstr>
      <vt:lpstr>The n-deficient Pb region</vt:lpstr>
      <vt:lpstr>The n-deficient Pb region</vt:lpstr>
      <vt:lpstr>The n-deficient Pb region</vt:lpstr>
      <vt:lpstr>Study of the Pigmy Dipole Resonance</vt:lpstr>
      <vt:lpstr>Study of the Pigmy Dipole Resonance</vt:lpstr>
      <vt:lpstr>Study of the Pigmy Dipole Resonance</vt:lpstr>
      <vt:lpstr>Status</vt:lpstr>
      <vt:lpstr>Status</vt:lpstr>
      <vt:lpstr>Status</vt:lpstr>
      <vt:lpstr>Status</vt:lpstr>
      <vt:lpstr>Status</vt:lpstr>
      <vt:lpstr>Installation</vt:lpstr>
      <vt:lpstr>Planning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Riccardo Raabe</dc:creator>
  <cp:lastModifiedBy>Riccardo Raabe</cp:lastModifiedBy>
  <cp:revision>1619</cp:revision>
  <cp:lastPrinted>2018-10-10T10:03:12Z</cp:lastPrinted>
  <dcterms:created xsi:type="dcterms:W3CDTF">2010-02-01T10:11:27Z</dcterms:created>
  <dcterms:modified xsi:type="dcterms:W3CDTF">2018-11-07T11:02:53Z</dcterms:modified>
</cp:coreProperties>
</file>