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tif" ContentType="image/t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1"/>
    <p:sldMasterId id="2147483747" r:id="rId2"/>
  </p:sldMasterIdLst>
  <p:notesMasterIdLst>
    <p:notesMasterId r:id="rId26"/>
  </p:notesMasterIdLst>
  <p:handoutMasterIdLst>
    <p:handoutMasterId r:id="rId27"/>
  </p:handoutMasterIdLst>
  <p:sldIdLst>
    <p:sldId id="587" r:id="rId3"/>
    <p:sldId id="933" r:id="rId4"/>
    <p:sldId id="935" r:id="rId5"/>
    <p:sldId id="925" r:id="rId6"/>
    <p:sldId id="908" r:id="rId7"/>
    <p:sldId id="905" r:id="rId8"/>
    <p:sldId id="940" r:id="rId9"/>
    <p:sldId id="941" r:id="rId10"/>
    <p:sldId id="903" r:id="rId11"/>
    <p:sldId id="945" r:id="rId12"/>
    <p:sldId id="906" r:id="rId13"/>
    <p:sldId id="942" r:id="rId14"/>
    <p:sldId id="907" r:id="rId15"/>
    <p:sldId id="943" r:id="rId16"/>
    <p:sldId id="944" r:id="rId17"/>
    <p:sldId id="913" r:id="rId18"/>
    <p:sldId id="937" r:id="rId19"/>
    <p:sldId id="939" r:id="rId20"/>
    <p:sldId id="938" r:id="rId21"/>
    <p:sldId id="936" r:id="rId22"/>
    <p:sldId id="915" r:id="rId23"/>
    <p:sldId id="916" r:id="rId24"/>
    <p:sldId id="918" r:id="rId25"/>
  </p:sldIdLst>
  <p:sldSz cx="9144000" cy="6858000" type="screen4x3"/>
  <p:notesSz cx="6718300" cy="9867900"/>
  <p:defaultTextStyle>
    <a:defPPr>
      <a:defRPr lang="en-US"/>
    </a:defPPr>
    <a:lvl1pPr algn="l" rtl="0" fontAlgn="base">
      <a:spcBef>
        <a:spcPct val="0"/>
      </a:spcBef>
      <a:spcAft>
        <a:spcPct val="0"/>
      </a:spcAft>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1pPr>
    <a:lvl2pPr marL="475441" algn="l" rtl="0" fontAlgn="base">
      <a:spcBef>
        <a:spcPct val="0"/>
      </a:spcBef>
      <a:spcAft>
        <a:spcPct val="0"/>
      </a:spcAft>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2pPr>
    <a:lvl3pPr marL="950881" algn="l" rtl="0" fontAlgn="base">
      <a:spcBef>
        <a:spcPct val="0"/>
      </a:spcBef>
      <a:spcAft>
        <a:spcPct val="0"/>
      </a:spcAft>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3pPr>
    <a:lvl4pPr marL="1426321" algn="l" rtl="0" fontAlgn="base">
      <a:spcBef>
        <a:spcPct val="0"/>
      </a:spcBef>
      <a:spcAft>
        <a:spcPct val="0"/>
      </a:spcAft>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4pPr>
    <a:lvl5pPr marL="1901761" algn="l" rtl="0" fontAlgn="base">
      <a:spcBef>
        <a:spcPct val="0"/>
      </a:spcBef>
      <a:spcAft>
        <a:spcPct val="0"/>
      </a:spcAft>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5pPr>
    <a:lvl6pPr marL="2377202" algn="l" defTabSz="950881" rtl="0" eaLnBrk="1" latinLnBrk="0" hangingPunct="1">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6pPr>
    <a:lvl7pPr marL="2852643" algn="l" defTabSz="950881" rtl="0" eaLnBrk="1" latinLnBrk="0" hangingPunct="1">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7pPr>
    <a:lvl8pPr marL="3328082" algn="l" defTabSz="950881" rtl="0" eaLnBrk="1" latinLnBrk="0" hangingPunct="1">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8pPr>
    <a:lvl9pPr marL="3803523" algn="l" defTabSz="950881" rtl="0" eaLnBrk="1" latinLnBrk="0" hangingPunct="1">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a:srgbClr val="AB7372"/>
    <a:srgbClr val="D89492"/>
    <a:srgbClr val="FFFFFF"/>
    <a:srgbClr val="000000"/>
    <a:srgbClr val="1E5AAE"/>
    <a:srgbClr val="FF3300"/>
    <a:srgbClr val="CC6600"/>
    <a:srgbClr val="F9F9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90" autoAdjust="0"/>
    <p:restoredTop sz="96019" autoAdjust="0"/>
  </p:normalViewPr>
  <p:slideViewPr>
    <p:cSldViewPr>
      <p:cViewPr varScale="1">
        <p:scale>
          <a:sx n="69" d="100"/>
          <a:sy n="69" d="100"/>
        </p:scale>
        <p:origin x="1620" y="6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74" d="100"/>
          <a:sy n="74" d="100"/>
        </p:scale>
        <p:origin x="414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pcollier:Desktop:Workbook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6.0841691993227101E-2"/>
          <c:y val="7.0405807563179698E-2"/>
          <c:w val="0.90636748641455001"/>
          <c:h val="0.786183883467377"/>
        </c:manualLayout>
      </c:layout>
      <c:scatterChart>
        <c:scatterStyle val="lineMarker"/>
        <c:varyColors val="0"/>
        <c:ser>
          <c:idx val="0"/>
          <c:order val="0"/>
          <c:tx>
            <c:strRef>
              <c:f>Sheet1!$Q$1</c:f>
              <c:strCache>
                <c:ptCount val="1"/>
                <c:pt idx="0">
                  <c:v>Male</c:v>
                </c:pt>
              </c:strCache>
            </c:strRef>
          </c:tx>
          <c:marker>
            <c:symbol val="none"/>
          </c:marker>
          <c:xVal>
            <c:numRef>
              <c:f>Sheet1!$P$2:$P$42</c:f>
              <c:numCache>
                <c:formatCode>General</c:formatCode>
                <c:ptCount val="41"/>
                <c:pt idx="0">
                  <c:v>25</c:v>
                </c:pt>
                <c:pt idx="1">
                  <c:v>26</c:v>
                </c:pt>
                <c:pt idx="2">
                  <c:v>27</c:v>
                </c:pt>
                <c:pt idx="3">
                  <c:v>28</c:v>
                </c:pt>
                <c:pt idx="4">
                  <c:v>29</c:v>
                </c:pt>
                <c:pt idx="5">
                  <c:v>30</c:v>
                </c:pt>
                <c:pt idx="6">
                  <c:v>31</c:v>
                </c:pt>
                <c:pt idx="7">
                  <c:v>32</c:v>
                </c:pt>
                <c:pt idx="8">
                  <c:v>33</c:v>
                </c:pt>
                <c:pt idx="9">
                  <c:v>34</c:v>
                </c:pt>
                <c:pt idx="10">
                  <c:v>35</c:v>
                </c:pt>
                <c:pt idx="11">
                  <c:v>36</c:v>
                </c:pt>
                <c:pt idx="12">
                  <c:v>37</c:v>
                </c:pt>
                <c:pt idx="13">
                  <c:v>38</c:v>
                </c:pt>
                <c:pt idx="14">
                  <c:v>39</c:v>
                </c:pt>
                <c:pt idx="15">
                  <c:v>40</c:v>
                </c:pt>
                <c:pt idx="16">
                  <c:v>41</c:v>
                </c:pt>
                <c:pt idx="17">
                  <c:v>42</c:v>
                </c:pt>
                <c:pt idx="18">
                  <c:v>43</c:v>
                </c:pt>
                <c:pt idx="19">
                  <c:v>44</c:v>
                </c:pt>
                <c:pt idx="20">
                  <c:v>45</c:v>
                </c:pt>
                <c:pt idx="21">
                  <c:v>46</c:v>
                </c:pt>
                <c:pt idx="22">
                  <c:v>47</c:v>
                </c:pt>
                <c:pt idx="23">
                  <c:v>48</c:v>
                </c:pt>
                <c:pt idx="24">
                  <c:v>49</c:v>
                </c:pt>
                <c:pt idx="25">
                  <c:v>50</c:v>
                </c:pt>
                <c:pt idx="26">
                  <c:v>51</c:v>
                </c:pt>
                <c:pt idx="27">
                  <c:v>52</c:v>
                </c:pt>
                <c:pt idx="28">
                  <c:v>53</c:v>
                </c:pt>
                <c:pt idx="29">
                  <c:v>54</c:v>
                </c:pt>
                <c:pt idx="30">
                  <c:v>55</c:v>
                </c:pt>
                <c:pt idx="31">
                  <c:v>56</c:v>
                </c:pt>
                <c:pt idx="32">
                  <c:v>57</c:v>
                </c:pt>
                <c:pt idx="33">
                  <c:v>58</c:v>
                </c:pt>
                <c:pt idx="34">
                  <c:v>59</c:v>
                </c:pt>
                <c:pt idx="35">
                  <c:v>60</c:v>
                </c:pt>
                <c:pt idx="36">
                  <c:v>61</c:v>
                </c:pt>
                <c:pt idx="37">
                  <c:v>62</c:v>
                </c:pt>
                <c:pt idx="38">
                  <c:v>63</c:v>
                </c:pt>
                <c:pt idx="39">
                  <c:v>64</c:v>
                </c:pt>
                <c:pt idx="40">
                  <c:v>65</c:v>
                </c:pt>
              </c:numCache>
            </c:numRef>
          </c:xVal>
          <c:yVal>
            <c:numRef>
              <c:f>Sheet1!$Q$2:$Q$42</c:f>
              <c:numCache>
                <c:formatCode>General</c:formatCode>
                <c:ptCount val="41"/>
                <c:pt idx="0">
                  <c:v>1</c:v>
                </c:pt>
                <c:pt idx="1">
                  <c:v>1</c:v>
                </c:pt>
                <c:pt idx="2">
                  <c:v>4</c:v>
                </c:pt>
                <c:pt idx="3">
                  <c:v>8</c:v>
                </c:pt>
                <c:pt idx="4">
                  <c:v>7</c:v>
                </c:pt>
                <c:pt idx="5">
                  <c:v>4</c:v>
                </c:pt>
                <c:pt idx="6">
                  <c:v>6</c:v>
                </c:pt>
                <c:pt idx="7">
                  <c:v>8</c:v>
                </c:pt>
                <c:pt idx="8">
                  <c:v>9</c:v>
                </c:pt>
                <c:pt idx="9">
                  <c:v>10</c:v>
                </c:pt>
                <c:pt idx="10">
                  <c:v>11</c:v>
                </c:pt>
                <c:pt idx="11">
                  <c:v>16</c:v>
                </c:pt>
                <c:pt idx="12">
                  <c:v>14</c:v>
                </c:pt>
                <c:pt idx="13">
                  <c:v>15</c:v>
                </c:pt>
                <c:pt idx="14">
                  <c:v>8</c:v>
                </c:pt>
                <c:pt idx="15">
                  <c:v>17</c:v>
                </c:pt>
                <c:pt idx="16">
                  <c:v>12</c:v>
                </c:pt>
                <c:pt idx="17">
                  <c:v>7</c:v>
                </c:pt>
                <c:pt idx="18">
                  <c:v>13</c:v>
                </c:pt>
                <c:pt idx="19">
                  <c:v>12</c:v>
                </c:pt>
                <c:pt idx="20">
                  <c:v>18</c:v>
                </c:pt>
                <c:pt idx="21">
                  <c:v>14</c:v>
                </c:pt>
                <c:pt idx="22">
                  <c:v>10</c:v>
                </c:pt>
                <c:pt idx="23">
                  <c:v>13</c:v>
                </c:pt>
                <c:pt idx="24">
                  <c:v>8</c:v>
                </c:pt>
                <c:pt idx="25">
                  <c:v>13</c:v>
                </c:pt>
                <c:pt idx="26">
                  <c:v>16</c:v>
                </c:pt>
                <c:pt idx="27">
                  <c:v>13</c:v>
                </c:pt>
                <c:pt idx="28">
                  <c:v>6</c:v>
                </c:pt>
                <c:pt idx="29">
                  <c:v>8</c:v>
                </c:pt>
                <c:pt idx="30">
                  <c:v>7</c:v>
                </c:pt>
                <c:pt idx="31">
                  <c:v>9</c:v>
                </c:pt>
                <c:pt idx="32">
                  <c:v>7</c:v>
                </c:pt>
                <c:pt idx="33">
                  <c:v>10</c:v>
                </c:pt>
                <c:pt idx="34">
                  <c:v>9</c:v>
                </c:pt>
                <c:pt idx="35">
                  <c:v>7</c:v>
                </c:pt>
                <c:pt idx="36">
                  <c:v>3</c:v>
                </c:pt>
                <c:pt idx="37">
                  <c:v>3</c:v>
                </c:pt>
                <c:pt idx="38">
                  <c:v>5</c:v>
                </c:pt>
                <c:pt idx="39">
                  <c:v>3</c:v>
                </c:pt>
                <c:pt idx="40">
                  <c:v>0</c:v>
                </c:pt>
              </c:numCache>
            </c:numRef>
          </c:yVal>
          <c:smooth val="0"/>
          <c:extLst>
            <c:ext xmlns:c16="http://schemas.microsoft.com/office/drawing/2014/chart" uri="{C3380CC4-5D6E-409C-BE32-E72D297353CC}">
              <c16:uniqueId val="{00000000-3E3F-1C45-9385-D80D6E4A6040}"/>
            </c:ext>
          </c:extLst>
        </c:ser>
        <c:ser>
          <c:idx val="1"/>
          <c:order val="1"/>
          <c:tx>
            <c:strRef>
              <c:f>Sheet1!$R$1</c:f>
              <c:strCache>
                <c:ptCount val="1"/>
                <c:pt idx="0">
                  <c:v>Female</c:v>
                </c:pt>
              </c:strCache>
            </c:strRef>
          </c:tx>
          <c:marker>
            <c:symbol val="none"/>
          </c:marker>
          <c:xVal>
            <c:numRef>
              <c:f>Sheet1!$P$2:$P$42</c:f>
              <c:numCache>
                <c:formatCode>General</c:formatCode>
                <c:ptCount val="41"/>
                <c:pt idx="0">
                  <c:v>25</c:v>
                </c:pt>
                <c:pt idx="1">
                  <c:v>26</c:v>
                </c:pt>
                <c:pt idx="2">
                  <c:v>27</c:v>
                </c:pt>
                <c:pt idx="3">
                  <c:v>28</c:v>
                </c:pt>
                <c:pt idx="4">
                  <c:v>29</c:v>
                </c:pt>
                <c:pt idx="5">
                  <c:v>30</c:v>
                </c:pt>
                <c:pt idx="6">
                  <c:v>31</c:v>
                </c:pt>
                <c:pt idx="7">
                  <c:v>32</c:v>
                </c:pt>
                <c:pt idx="8">
                  <c:v>33</c:v>
                </c:pt>
                <c:pt idx="9">
                  <c:v>34</c:v>
                </c:pt>
                <c:pt idx="10">
                  <c:v>35</c:v>
                </c:pt>
                <c:pt idx="11">
                  <c:v>36</c:v>
                </c:pt>
                <c:pt idx="12">
                  <c:v>37</c:v>
                </c:pt>
                <c:pt idx="13">
                  <c:v>38</c:v>
                </c:pt>
                <c:pt idx="14">
                  <c:v>39</c:v>
                </c:pt>
                <c:pt idx="15">
                  <c:v>40</c:v>
                </c:pt>
                <c:pt idx="16">
                  <c:v>41</c:v>
                </c:pt>
                <c:pt idx="17">
                  <c:v>42</c:v>
                </c:pt>
                <c:pt idx="18">
                  <c:v>43</c:v>
                </c:pt>
                <c:pt idx="19">
                  <c:v>44</c:v>
                </c:pt>
                <c:pt idx="20">
                  <c:v>45</c:v>
                </c:pt>
                <c:pt idx="21">
                  <c:v>46</c:v>
                </c:pt>
                <c:pt idx="22">
                  <c:v>47</c:v>
                </c:pt>
                <c:pt idx="23">
                  <c:v>48</c:v>
                </c:pt>
                <c:pt idx="24">
                  <c:v>49</c:v>
                </c:pt>
                <c:pt idx="25">
                  <c:v>50</c:v>
                </c:pt>
                <c:pt idx="26">
                  <c:v>51</c:v>
                </c:pt>
                <c:pt idx="27">
                  <c:v>52</c:v>
                </c:pt>
                <c:pt idx="28">
                  <c:v>53</c:v>
                </c:pt>
                <c:pt idx="29">
                  <c:v>54</c:v>
                </c:pt>
                <c:pt idx="30">
                  <c:v>55</c:v>
                </c:pt>
                <c:pt idx="31">
                  <c:v>56</c:v>
                </c:pt>
                <c:pt idx="32">
                  <c:v>57</c:v>
                </c:pt>
                <c:pt idx="33">
                  <c:v>58</c:v>
                </c:pt>
                <c:pt idx="34">
                  <c:v>59</c:v>
                </c:pt>
                <c:pt idx="35">
                  <c:v>60</c:v>
                </c:pt>
                <c:pt idx="36">
                  <c:v>61</c:v>
                </c:pt>
                <c:pt idx="37">
                  <c:v>62</c:v>
                </c:pt>
                <c:pt idx="38">
                  <c:v>63</c:v>
                </c:pt>
                <c:pt idx="39">
                  <c:v>64</c:v>
                </c:pt>
                <c:pt idx="40">
                  <c:v>65</c:v>
                </c:pt>
              </c:numCache>
            </c:numRef>
          </c:xVal>
          <c:yVal>
            <c:numRef>
              <c:f>Sheet1!$R$2:$R$42</c:f>
              <c:numCache>
                <c:formatCode>General</c:formatCode>
                <c:ptCount val="41"/>
                <c:pt idx="0">
                  <c:v>0</c:v>
                </c:pt>
                <c:pt idx="1">
                  <c:v>0</c:v>
                </c:pt>
                <c:pt idx="2">
                  <c:v>1</c:v>
                </c:pt>
                <c:pt idx="3">
                  <c:v>1</c:v>
                </c:pt>
                <c:pt idx="4">
                  <c:v>0</c:v>
                </c:pt>
                <c:pt idx="5">
                  <c:v>1</c:v>
                </c:pt>
                <c:pt idx="6">
                  <c:v>0</c:v>
                </c:pt>
                <c:pt idx="7">
                  <c:v>0</c:v>
                </c:pt>
                <c:pt idx="8">
                  <c:v>3</c:v>
                </c:pt>
                <c:pt idx="9">
                  <c:v>1</c:v>
                </c:pt>
                <c:pt idx="10">
                  <c:v>1</c:v>
                </c:pt>
                <c:pt idx="11">
                  <c:v>5</c:v>
                </c:pt>
                <c:pt idx="12">
                  <c:v>2</c:v>
                </c:pt>
                <c:pt idx="13">
                  <c:v>2</c:v>
                </c:pt>
                <c:pt idx="14">
                  <c:v>2</c:v>
                </c:pt>
                <c:pt idx="15">
                  <c:v>4</c:v>
                </c:pt>
                <c:pt idx="16">
                  <c:v>0</c:v>
                </c:pt>
                <c:pt idx="17">
                  <c:v>3</c:v>
                </c:pt>
                <c:pt idx="18">
                  <c:v>1</c:v>
                </c:pt>
                <c:pt idx="19">
                  <c:v>1</c:v>
                </c:pt>
                <c:pt idx="20">
                  <c:v>5</c:v>
                </c:pt>
                <c:pt idx="21">
                  <c:v>2</c:v>
                </c:pt>
                <c:pt idx="22">
                  <c:v>5</c:v>
                </c:pt>
                <c:pt idx="23">
                  <c:v>3</c:v>
                </c:pt>
                <c:pt idx="24">
                  <c:v>0</c:v>
                </c:pt>
                <c:pt idx="25">
                  <c:v>2</c:v>
                </c:pt>
                <c:pt idx="26">
                  <c:v>1</c:v>
                </c:pt>
                <c:pt idx="27">
                  <c:v>2</c:v>
                </c:pt>
                <c:pt idx="28">
                  <c:v>1</c:v>
                </c:pt>
                <c:pt idx="29">
                  <c:v>0</c:v>
                </c:pt>
                <c:pt idx="30">
                  <c:v>1</c:v>
                </c:pt>
                <c:pt idx="31">
                  <c:v>0</c:v>
                </c:pt>
                <c:pt idx="32">
                  <c:v>0</c:v>
                </c:pt>
                <c:pt idx="33">
                  <c:v>0</c:v>
                </c:pt>
                <c:pt idx="34">
                  <c:v>1</c:v>
                </c:pt>
                <c:pt idx="35">
                  <c:v>0</c:v>
                </c:pt>
                <c:pt idx="36">
                  <c:v>0</c:v>
                </c:pt>
                <c:pt idx="37">
                  <c:v>0</c:v>
                </c:pt>
                <c:pt idx="38">
                  <c:v>0</c:v>
                </c:pt>
                <c:pt idx="39">
                  <c:v>0</c:v>
                </c:pt>
                <c:pt idx="40">
                  <c:v>0</c:v>
                </c:pt>
              </c:numCache>
            </c:numRef>
          </c:yVal>
          <c:smooth val="0"/>
          <c:extLst>
            <c:ext xmlns:c16="http://schemas.microsoft.com/office/drawing/2014/chart" uri="{C3380CC4-5D6E-409C-BE32-E72D297353CC}">
              <c16:uniqueId val="{00000001-3E3F-1C45-9385-D80D6E4A6040}"/>
            </c:ext>
          </c:extLst>
        </c:ser>
        <c:dLbls>
          <c:showLegendKey val="0"/>
          <c:showVal val="0"/>
          <c:showCatName val="0"/>
          <c:showSerName val="0"/>
          <c:showPercent val="0"/>
          <c:showBubbleSize val="0"/>
        </c:dLbls>
        <c:axId val="-2096277656"/>
        <c:axId val="-2096288840"/>
      </c:scatterChart>
      <c:valAx>
        <c:axId val="-2096277656"/>
        <c:scaling>
          <c:orientation val="minMax"/>
          <c:max val="65"/>
          <c:min val="25"/>
        </c:scaling>
        <c:delete val="0"/>
        <c:axPos val="b"/>
        <c:title>
          <c:tx>
            <c:rich>
              <a:bodyPr/>
              <a:lstStyle/>
              <a:p>
                <a:pPr>
                  <a:defRPr sz="1200"/>
                </a:pPr>
                <a:r>
                  <a:rPr lang="en-US" sz="1200"/>
                  <a:t>Age</a:t>
                </a:r>
              </a:p>
            </c:rich>
          </c:tx>
          <c:overlay val="0"/>
        </c:title>
        <c:numFmt formatCode="General" sourceLinked="1"/>
        <c:majorTickMark val="out"/>
        <c:minorTickMark val="none"/>
        <c:tickLblPos val="nextTo"/>
        <c:txPr>
          <a:bodyPr/>
          <a:lstStyle/>
          <a:p>
            <a:pPr>
              <a:defRPr b="1"/>
            </a:pPr>
            <a:endParaRPr lang="en-US"/>
          </a:p>
        </c:txPr>
        <c:crossAx val="-2096288840"/>
        <c:crosses val="autoZero"/>
        <c:crossBetween val="midCat"/>
      </c:valAx>
      <c:valAx>
        <c:axId val="-2096288840"/>
        <c:scaling>
          <c:orientation val="minMax"/>
        </c:scaling>
        <c:delete val="0"/>
        <c:axPos val="l"/>
        <c:majorGridlines/>
        <c:numFmt formatCode="General" sourceLinked="1"/>
        <c:majorTickMark val="out"/>
        <c:minorTickMark val="none"/>
        <c:tickLblPos val="nextTo"/>
        <c:txPr>
          <a:bodyPr/>
          <a:lstStyle/>
          <a:p>
            <a:pPr>
              <a:defRPr b="1"/>
            </a:pPr>
            <a:endParaRPr lang="en-US"/>
          </a:p>
        </c:txPr>
        <c:crossAx val="-2096277656"/>
        <c:crosses val="autoZero"/>
        <c:crossBetween val="midCat"/>
      </c:valAx>
    </c:plotArea>
    <c:legend>
      <c:legendPos val="r"/>
      <c:layout>
        <c:manualLayout>
          <c:xMode val="edge"/>
          <c:yMode val="edge"/>
          <c:x val="0.78076775119219199"/>
          <c:y val="0.10641958486379401"/>
          <c:w val="0.16326036930242899"/>
          <c:h val="0.15446589183192"/>
        </c:manualLayout>
      </c:layout>
      <c:overlay val="0"/>
      <c:spPr>
        <a:solidFill>
          <a:schemeClr val="accent6">
            <a:lumMod val="20000"/>
            <a:lumOff val="80000"/>
          </a:schemeClr>
        </a:solidFill>
        <a:ln>
          <a:solidFill>
            <a:schemeClr val="tx1"/>
          </a:solidFill>
        </a:ln>
      </c:spPr>
      <c:txPr>
        <a:bodyPr/>
        <a:lstStyle/>
        <a:p>
          <a:pPr>
            <a:defRPr b="1"/>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0529" cy="49339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06198" y="0"/>
            <a:ext cx="2910529" cy="493395"/>
          </a:xfrm>
          <a:prstGeom prst="rect">
            <a:avLst/>
          </a:prstGeom>
        </p:spPr>
        <p:txBody>
          <a:bodyPr vert="horz" lIns="91440" tIns="45720" rIns="91440" bIns="45720" rtlCol="0"/>
          <a:lstStyle>
            <a:lvl1pPr algn="r">
              <a:defRPr sz="1200"/>
            </a:lvl1pPr>
          </a:lstStyle>
          <a:p>
            <a:fld id="{6D48E124-8E0B-429F-8F5C-B208048DFCAE}" type="datetimeFigureOut">
              <a:rPr lang="en-US" smtClean="0"/>
              <a:pPr/>
              <a:t>11/13/2018</a:t>
            </a:fld>
            <a:endParaRPr lang="en-GB"/>
          </a:p>
        </p:txBody>
      </p:sp>
      <p:sp>
        <p:nvSpPr>
          <p:cNvPr id="4" name="Footer Placeholder 3"/>
          <p:cNvSpPr>
            <a:spLocks noGrp="1"/>
          </p:cNvSpPr>
          <p:nvPr>
            <p:ph type="ftr" sz="quarter" idx="2"/>
          </p:nvPr>
        </p:nvSpPr>
        <p:spPr>
          <a:xfrm>
            <a:off x="0" y="9372924"/>
            <a:ext cx="2910529" cy="49339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06198" y="9372924"/>
            <a:ext cx="2910529" cy="493395"/>
          </a:xfrm>
          <a:prstGeom prst="rect">
            <a:avLst/>
          </a:prstGeom>
        </p:spPr>
        <p:txBody>
          <a:bodyPr vert="horz" lIns="91440" tIns="45720" rIns="91440" bIns="45720" rtlCol="0" anchor="b"/>
          <a:lstStyle>
            <a:lvl1pPr algn="r">
              <a:defRPr sz="1200"/>
            </a:lvl1pPr>
          </a:lstStyle>
          <a:p>
            <a:fld id="{56F29D88-26F2-4BBB-9811-0AEF2AC18E42}" type="slidenum">
              <a:rPr lang="en-GB" smtClean="0"/>
              <a:pPr/>
              <a:t>‹#›</a:t>
            </a:fld>
            <a:endParaRPr lang="en-GB"/>
          </a:p>
        </p:txBody>
      </p:sp>
    </p:spTree>
    <p:extLst>
      <p:ext uri="{BB962C8B-B14F-4D97-AF65-F5344CB8AC3E}">
        <p14:creationId xmlns:p14="http://schemas.microsoft.com/office/powerpoint/2010/main" val="38034012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10529" cy="49339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06199" y="0"/>
            <a:ext cx="2910529" cy="493395"/>
          </a:xfrm>
          <a:prstGeom prst="rect">
            <a:avLst/>
          </a:prstGeom>
        </p:spPr>
        <p:txBody>
          <a:bodyPr vert="horz" lIns="91440" tIns="45720" rIns="91440" bIns="45720" rtlCol="0"/>
          <a:lstStyle>
            <a:lvl1pPr algn="r">
              <a:defRPr sz="1200"/>
            </a:lvl1pPr>
          </a:lstStyle>
          <a:p>
            <a:fld id="{2FC38902-AC7D-4FF2-9AC8-AE90467F77B8}" type="datetimeFigureOut">
              <a:rPr lang="en-US" smtClean="0"/>
              <a:pPr/>
              <a:t>11/13/2018</a:t>
            </a:fld>
            <a:endParaRPr lang="en-US"/>
          </a:p>
        </p:txBody>
      </p:sp>
      <p:sp>
        <p:nvSpPr>
          <p:cNvPr id="4" name="Slide Image Placeholder 3"/>
          <p:cNvSpPr>
            <a:spLocks noGrp="1" noRot="1" noChangeAspect="1"/>
          </p:cNvSpPr>
          <p:nvPr>
            <p:ph type="sldImg" idx="2"/>
          </p:nvPr>
        </p:nvSpPr>
        <p:spPr>
          <a:xfrm>
            <a:off x="892175" y="739775"/>
            <a:ext cx="4933950" cy="370046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2147" y="4687253"/>
            <a:ext cx="5374010" cy="44405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372924"/>
            <a:ext cx="2910529" cy="49339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06199" y="9372924"/>
            <a:ext cx="2910529" cy="493395"/>
          </a:xfrm>
          <a:prstGeom prst="rect">
            <a:avLst/>
          </a:prstGeom>
        </p:spPr>
        <p:txBody>
          <a:bodyPr vert="horz" lIns="91440" tIns="45720" rIns="91440" bIns="45720" rtlCol="0" anchor="b"/>
          <a:lstStyle>
            <a:lvl1pPr algn="r">
              <a:defRPr sz="1200"/>
            </a:lvl1pPr>
          </a:lstStyle>
          <a:p>
            <a:fld id="{128B3A8E-51DF-4ED1-8137-1660F73EC219}" type="slidenum">
              <a:rPr lang="en-US" smtClean="0"/>
              <a:pPr/>
              <a:t>‹#›</a:t>
            </a:fld>
            <a:endParaRPr lang="en-US"/>
          </a:p>
        </p:txBody>
      </p:sp>
    </p:spTree>
    <p:extLst>
      <p:ext uri="{BB962C8B-B14F-4D97-AF65-F5344CB8AC3E}">
        <p14:creationId xmlns:p14="http://schemas.microsoft.com/office/powerpoint/2010/main" val="1508476706"/>
      </p:ext>
    </p:extLst>
  </p:cSld>
  <p:clrMap bg1="lt1" tx1="dk1" bg2="lt2" tx2="dk2" accent1="accent1" accent2="accent2" accent3="accent3" accent4="accent4" accent5="accent5" accent6="accent6" hlink="hlink" folHlink="folHlink"/>
  <p:hf hdr="0" ftr="0" dt="0"/>
  <p:notesStyle>
    <a:lvl1pPr marL="0" algn="l" defTabSz="950881" rtl="0" eaLnBrk="1" latinLnBrk="0" hangingPunct="1">
      <a:defRPr sz="1200" kern="1200">
        <a:solidFill>
          <a:schemeClr val="tx1"/>
        </a:solidFill>
        <a:latin typeface="+mn-lt"/>
        <a:ea typeface="+mn-ea"/>
        <a:cs typeface="+mn-cs"/>
      </a:defRPr>
    </a:lvl1pPr>
    <a:lvl2pPr marL="475441" algn="l" defTabSz="950881" rtl="0" eaLnBrk="1" latinLnBrk="0" hangingPunct="1">
      <a:defRPr sz="1200" kern="1200">
        <a:solidFill>
          <a:schemeClr val="tx1"/>
        </a:solidFill>
        <a:latin typeface="+mn-lt"/>
        <a:ea typeface="+mn-ea"/>
        <a:cs typeface="+mn-cs"/>
      </a:defRPr>
    </a:lvl2pPr>
    <a:lvl3pPr marL="950881" algn="l" defTabSz="950881" rtl="0" eaLnBrk="1" latinLnBrk="0" hangingPunct="1">
      <a:defRPr sz="1200" kern="1200">
        <a:solidFill>
          <a:schemeClr val="tx1"/>
        </a:solidFill>
        <a:latin typeface="+mn-lt"/>
        <a:ea typeface="+mn-ea"/>
        <a:cs typeface="+mn-cs"/>
      </a:defRPr>
    </a:lvl3pPr>
    <a:lvl4pPr marL="1426321" algn="l" defTabSz="950881" rtl="0" eaLnBrk="1" latinLnBrk="0" hangingPunct="1">
      <a:defRPr sz="1200" kern="1200">
        <a:solidFill>
          <a:schemeClr val="tx1"/>
        </a:solidFill>
        <a:latin typeface="+mn-lt"/>
        <a:ea typeface="+mn-ea"/>
        <a:cs typeface="+mn-cs"/>
      </a:defRPr>
    </a:lvl4pPr>
    <a:lvl5pPr marL="1901761" algn="l" defTabSz="950881" rtl="0" eaLnBrk="1" latinLnBrk="0" hangingPunct="1">
      <a:defRPr sz="1200" kern="1200">
        <a:solidFill>
          <a:schemeClr val="tx1"/>
        </a:solidFill>
        <a:latin typeface="+mn-lt"/>
        <a:ea typeface="+mn-ea"/>
        <a:cs typeface="+mn-cs"/>
      </a:defRPr>
    </a:lvl5pPr>
    <a:lvl6pPr marL="2377202" algn="l" defTabSz="950881" rtl="0" eaLnBrk="1" latinLnBrk="0" hangingPunct="1">
      <a:defRPr sz="1200" kern="1200">
        <a:solidFill>
          <a:schemeClr val="tx1"/>
        </a:solidFill>
        <a:latin typeface="+mn-lt"/>
        <a:ea typeface="+mn-ea"/>
        <a:cs typeface="+mn-cs"/>
      </a:defRPr>
    </a:lvl6pPr>
    <a:lvl7pPr marL="2852643" algn="l" defTabSz="950881" rtl="0" eaLnBrk="1" latinLnBrk="0" hangingPunct="1">
      <a:defRPr sz="1200" kern="1200">
        <a:solidFill>
          <a:schemeClr val="tx1"/>
        </a:solidFill>
        <a:latin typeface="+mn-lt"/>
        <a:ea typeface="+mn-ea"/>
        <a:cs typeface="+mn-cs"/>
      </a:defRPr>
    </a:lvl7pPr>
    <a:lvl8pPr marL="3328082" algn="l" defTabSz="950881" rtl="0" eaLnBrk="1" latinLnBrk="0" hangingPunct="1">
      <a:defRPr sz="1200" kern="1200">
        <a:solidFill>
          <a:schemeClr val="tx1"/>
        </a:solidFill>
        <a:latin typeface="+mn-lt"/>
        <a:ea typeface="+mn-ea"/>
        <a:cs typeface="+mn-cs"/>
      </a:defRPr>
    </a:lvl8pPr>
    <a:lvl9pPr marL="3803523" algn="l" defTabSz="950881"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Normal">
    <p:spTree>
      <p:nvGrpSpPr>
        <p:cNvPr id="1" name=""/>
        <p:cNvGrpSpPr/>
        <p:nvPr/>
      </p:nvGrpSpPr>
      <p:grpSpPr>
        <a:xfrm>
          <a:off x="0" y="0"/>
          <a:ext cx="0" cy="0"/>
          <a:chOff x="0" y="0"/>
          <a:chExt cx="0" cy="0"/>
        </a:xfrm>
      </p:grpSpPr>
      <p:pic>
        <p:nvPicPr>
          <p:cNvPr id="8" name="Image 4" descr="bande-01.eps"/>
          <p:cNvPicPr>
            <a:picLocks noChangeAspect="1"/>
          </p:cNvPicPr>
          <p:nvPr userDrawn="1"/>
        </p:nvPicPr>
        <p:blipFill rotWithShape="1">
          <a:blip r:embed="rId2" cstate="print">
            <a:extLst>
              <a:ext uri="{28A0092B-C50C-407E-A947-70E740481C1C}">
                <a14:useLocalDpi xmlns:a14="http://schemas.microsoft.com/office/drawing/2010/main"/>
              </a:ext>
            </a:extLst>
          </a:blip>
          <a:srcRect r="15479"/>
          <a:stretch/>
        </p:blipFill>
        <p:spPr>
          <a:xfrm>
            <a:off x="0" y="0"/>
            <a:ext cx="9144000" cy="836712"/>
          </a:xfrm>
          <a:prstGeom prst="rect">
            <a:avLst/>
          </a:prstGeom>
        </p:spPr>
      </p:pic>
      <p:sp>
        <p:nvSpPr>
          <p:cNvPr id="2" name="Title 1"/>
          <p:cNvSpPr>
            <a:spLocks noGrp="1"/>
          </p:cNvSpPr>
          <p:nvPr>
            <p:ph type="title"/>
          </p:nvPr>
        </p:nvSpPr>
        <p:spPr>
          <a:xfrm>
            <a:off x="899592" y="93712"/>
            <a:ext cx="6372199" cy="649288"/>
          </a:xfrm>
          <a:solidFill>
            <a:schemeClr val="accent1">
              <a:alpha val="49000"/>
            </a:schemeClr>
          </a:solidFill>
        </p:spPr>
        <p:txBody>
          <a:bodyPr>
            <a:normAutofit/>
          </a:bodyPr>
          <a:lstStyle>
            <a:lvl1pPr>
              <a:defRPr sz="2900" b="1" i="0" baseline="0">
                <a:solidFill>
                  <a:schemeClr val="bg1"/>
                </a:solidFill>
                <a:effectLst/>
                <a:latin typeface="Arial" panose="020B0604020202020204" pitchFamily="34" charset="0"/>
                <a:cs typeface="Arial" panose="020B0604020202020204" pitchFamily="34" charset="0"/>
              </a:defRPr>
            </a:lvl1pPr>
          </a:lstStyle>
          <a:p>
            <a:r>
              <a:rPr lang="en-US" dirty="0"/>
              <a:t>Click to edit Master title style</a:t>
            </a:r>
          </a:p>
        </p:txBody>
      </p:sp>
      <p:sp>
        <p:nvSpPr>
          <p:cNvPr id="10" name="Date Placeholder 9"/>
          <p:cNvSpPr>
            <a:spLocks noGrp="1"/>
          </p:cNvSpPr>
          <p:nvPr>
            <p:ph type="dt" sz="half" idx="10"/>
          </p:nvPr>
        </p:nvSpPr>
        <p:spPr>
          <a:xfrm>
            <a:off x="35496" y="6597352"/>
            <a:ext cx="2133600" cy="288034"/>
          </a:xfrm>
        </p:spPr>
        <p:txBody>
          <a:bodyPr/>
          <a:lstStyle>
            <a:lvl1pPr>
              <a:defRPr sz="1000" b="1">
                <a:solidFill>
                  <a:schemeClr val="tx1"/>
                </a:solidFill>
                <a:effectLst/>
              </a:defRPr>
            </a:lvl1pPr>
          </a:lstStyle>
          <a:p>
            <a:r>
              <a:rPr lang="en-US" smtClean="0"/>
              <a:t>13 November 2018</a:t>
            </a:r>
            <a:endParaRPr lang="en-US"/>
          </a:p>
        </p:txBody>
      </p:sp>
      <p:sp>
        <p:nvSpPr>
          <p:cNvPr id="11" name="Footer Placeholder 10"/>
          <p:cNvSpPr>
            <a:spLocks noGrp="1"/>
          </p:cNvSpPr>
          <p:nvPr>
            <p:ph type="ftr" sz="quarter" idx="11"/>
          </p:nvPr>
        </p:nvSpPr>
        <p:spPr>
          <a:xfrm>
            <a:off x="3124200" y="6597352"/>
            <a:ext cx="2895600" cy="288034"/>
          </a:xfrm>
        </p:spPr>
        <p:txBody>
          <a:bodyPr/>
          <a:lstStyle>
            <a:lvl1pPr>
              <a:defRPr sz="1000" b="1">
                <a:solidFill>
                  <a:schemeClr val="tx1"/>
                </a:solidFill>
                <a:effectLst/>
              </a:defRPr>
            </a:lvl1pPr>
          </a:lstStyle>
          <a:p>
            <a:r>
              <a:rPr lang="en-US" smtClean="0"/>
              <a:t>Spain at CERN</a:t>
            </a:r>
            <a:endParaRPr lang="en-US"/>
          </a:p>
        </p:txBody>
      </p:sp>
      <p:sp>
        <p:nvSpPr>
          <p:cNvPr id="12" name="Slide Number Placeholder 11"/>
          <p:cNvSpPr>
            <a:spLocks noGrp="1"/>
          </p:cNvSpPr>
          <p:nvPr>
            <p:ph type="sldNum" sz="quarter" idx="12"/>
          </p:nvPr>
        </p:nvSpPr>
        <p:spPr>
          <a:xfrm>
            <a:off x="6974904" y="6597352"/>
            <a:ext cx="2133600" cy="288034"/>
          </a:xfrm>
        </p:spPr>
        <p:txBody>
          <a:bodyPr/>
          <a:lstStyle>
            <a:lvl1pPr>
              <a:defRPr sz="1000" b="1">
                <a:solidFill>
                  <a:schemeClr val="tx1"/>
                </a:solidFill>
                <a:effectLst/>
              </a:defRPr>
            </a:lvl1pPr>
          </a:lstStyle>
          <a:p>
            <a:fld id="{6C48DD96-721A-47B5-A0FB-97F653927308}" type="slidenum">
              <a:rPr lang="en-US" smtClean="0"/>
              <a:pPr/>
              <a:t>‹#›</a:t>
            </a:fld>
            <a:endParaRPr lang="en-US"/>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95610" y="281210"/>
            <a:ext cx="1665611" cy="274292"/>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Cliquez et modifiez le titre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Cliquez pour modifier les styles du texte du masque</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13 November 2018</a:t>
            </a:r>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Spain at CERN</a:t>
            </a:r>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Cliquez et modifiez le titre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Faire glisser l'image vers l'espace réservé ou cliquer sur l'icône pour l'ajouter</a:t>
            </a:r>
            <a:endParaRPr kumimoji="0" lang="en-US"/>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Cliquez pour modifier les styles du texte du masque</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13 November 2018</a:t>
            </a:r>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Spain at CERN</a:t>
            </a:r>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Cliquez et modifiez le titre</a:t>
            </a:r>
            <a:endParaRPr kumimoji="0"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
        <p:nvSpPr>
          <p:cNvPr id="11" name="Espace réservé du texte 2"/>
          <p:cNvSpPr>
            <a:spLocks noGrp="1"/>
          </p:cNvSpPr>
          <p:nvPr>
            <p:ph type="body" idx="10"/>
          </p:nvPr>
        </p:nvSpPr>
        <p:spPr>
          <a:xfrm>
            <a:off x="457200" y="3391124"/>
            <a:ext cx="3263900" cy="419653"/>
          </a:xfrm>
        </p:spPr>
        <p:txBody>
          <a:bodyPr lIns="45720" tIns="0" rIns="45720" bIns="0" anchor="b">
            <a:noAutofit/>
          </a:bodyPr>
          <a:lstStyle>
            <a:lvl1pPr marL="0" indent="0" algn="l">
              <a:buNone/>
              <a:defRPr sz="1600"/>
            </a:lvl1pPr>
            <a:lvl2pPr>
              <a:buNone/>
              <a:defRPr sz="1200"/>
            </a:lvl2pPr>
            <a:lvl3pPr>
              <a:buNone/>
              <a:defRPr sz="1000"/>
            </a:lvl3pPr>
            <a:lvl4pPr>
              <a:buNone/>
              <a:defRPr sz="900"/>
            </a:lvl4pPr>
            <a:lvl5pPr>
              <a:buNone/>
              <a:defRPr sz="900"/>
            </a:lvl5pPr>
          </a:lstStyle>
          <a:p>
            <a:pPr lvl="0" eaLnBrk="1" latinLnBrk="0" hangingPunct="1"/>
            <a:r>
              <a:rPr kumimoji="0" lang="fr-CH" dirty="0"/>
              <a:t>Cliquez pour modifier les styles du texte du masque</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7918391-D411-FE40-AAD7-861AE5233E0E}"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Cliquez et modifiez le titre</a:t>
            </a:r>
            <a:endParaRPr kumimoji="0" lang="en-US"/>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pPr fontAlgn="auto">
              <a:spcAft>
                <a:spcPts val="0"/>
              </a:spcAft>
            </a:pPr>
            <a:r>
              <a:rPr lang="fr-CH">
                <a:solidFill>
                  <a:srgbClr val="0055A0"/>
                </a:solidFill>
                <a:effectLst/>
                <a:latin typeface="Arial"/>
              </a:rPr>
              <a:t>Click to edit Master title style</a:t>
            </a:r>
            <a:endParaRPr lang="en-US">
              <a:solidFill>
                <a:srgbClr val="0055A0"/>
              </a:solidFill>
              <a:effectLst/>
              <a:latin typeface="Arial"/>
            </a:endParaRP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Cliquez pour modifier les styles du texte du masque</a:t>
            </a:r>
          </a:p>
        </p:txBody>
      </p:sp>
      <p:pic>
        <p:nvPicPr>
          <p:cNvPr id="5" name="Picture 4" descr="newlhc logo1.gif"/>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324197" y="1268760"/>
            <a:ext cx="792088" cy="792088"/>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Cliquez et modifiez le titre</a:t>
            </a:r>
            <a:endParaRPr kumimoji="0" lang="en-US"/>
          </a:p>
        </p:txBody>
      </p:sp>
      <p:sp>
        <p:nvSpPr>
          <p:cNvPr id="3" name="Espace réservé du contenu 2"/>
          <p:cNvSpPr>
            <a:spLocks noGrp="1"/>
          </p:cNvSpPr>
          <p:nvPr>
            <p:ph idx="1"/>
          </p:nvPr>
        </p:nvSpPr>
        <p:spPr/>
        <p:txBody>
          <a:bodyPr/>
          <a:lstStyle/>
          <a:p>
            <a:pPr lvl="0" eaLnBrk="1" latinLnBrk="0" hangingPunct="1"/>
            <a:r>
              <a:rPr lang="fr-CH" dirty="0"/>
              <a:t>Cliquez pour modifier les styles du texte du masque</a:t>
            </a:r>
          </a:p>
          <a:p>
            <a:pPr lvl="1" eaLnBrk="1" latinLnBrk="0" hangingPunct="1"/>
            <a:r>
              <a:rPr lang="fr-CH" dirty="0"/>
              <a:t>Deuxième niveau</a:t>
            </a:r>
          </a:p>
          <a:p>
            <a:pPr lvl="2" eaLnBrk="1" latinLnBrk="0" hangingPunct="1"/>
            <a:r>
              <a:rPr lang="fr-CH" dirty="0"/>
              <a:t>Troisième niveau</a:t>
            </a:r>
          </a:p>
          <a:p>
            <a:pPr lvl="3" eaLnBrk="1" latinLnBrk="0" hangingPunct="1"/>
            <a:r>
              <a:rPr lang="fr-CH" dirty="0"/>
              <a:t>Quatrième niveau</a:t>
            </a:r>
          </a:p>
          <a:p>
            <a:pPr lvl="4" eaLnBrk="1" latinLnBrk="0" hangingPunct="1"/>
            <a:r>
              <a:rPr lang="fr-CH" dirty="0"/>
              <a:t>Cinquième niveau</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13 November 2018</a:t>
            </a:r>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Spain at CERN</a:t>
            </a:r>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Cliquez et modifiez le titre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dirty="0"/>
              <a:t>Cliquez pour modifier les styles du texte du masque</a:t>
            </a:r>
          </a:p>
          <a:p>
            <a:pPr lvl="1" eaLnBrk="1" latinLnBrk="0" hangingPunct="1"/>
            <a:r>
              <a:rPr lang="fr-CH" dirty="0"/>
              <a:t>Deuxième niveau</a:t>
            </a:r>
          </a:p>
          <a:p>
            <a:pPr lvl="2" eaLnBrk="1" latinLnBrk="0" hangingPunct="1"/>
            <a:r>
              <a:rPr lang="fr-CH" dirty="0"/>
              <a:t>Troisième niveau</a:t>
            </a:r>
          </a:p>
          <a:p>
            <a:pPr lvl="3" eaLnBrk="1" latinLnBrk="0" hangingPunct="1"/>
            <a:r>
              <a:rPr lang="fr-CH" dirty="0"/>
              <a:t>Quatrième niveau</a:t>
            </a:r>
          </a:p>
          <a:p>
            <a:pPr lvl="4" eaLnBrk="1" latinLnBrk="0" hangingPunct="1"/>
            <a:r>
              <a:rPr lang="fr-CH" dirty="0"/>
              <a:t>Cinquième niveau</a:t>
            </a:r>
            <a:endParaRPr kumimoji="0" lang="en-US" dirty="0"/>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13 November 2018</a:t>
            </a:r>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Spain at CERN</a:t>
            </a:r>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Cliquez et modifiez le titre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Cliquez pour modifier les styles du texte du masque</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Cliquez pour modifier les styles du texte du masque</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dirty="0"/>
              <a:t>Cliquez pour modifier les styles du texte du masque</a:t>
            </a:r>
          </a:p>
          <a:p>
            <a:pPr lvl="1" eaLnBrk="1" latinLnBrk="0" hangingPunct="1"/>
            <a:r>
              <a:rPr lang="fr-CH" dirty="0"/>
              <a:t>Deuxième niveau</a:t>
            </a:r>
          </a:p>
          <a:p>
            <a:pPr lvl="2" eaLnBrk="1" latinLnBrk="0" hangingPunct="1"/>
            <a:r>
              <a:rPr lang="fr-CH" dirty="0"/>
              <a:t>Troisième niveau</a:t>
            </a:r>
          </a:p>
          <a:p>
            <a:pPr lvl="3" eaLnBrk="1" latinLnBrk="0" hangingPunct="1"/>
            <a:r>
              <a:rPr lang="fr-CH" dirty="0"/>
              <a:t>Quatrième niveau</a:t>
            </a:r>
          </a:p>
          <a:p>
            <a:pPr lvl="4" eaLnBrk="1" latinLnBrk="0" hangingPunct="1"/>
            <a:r>
              <a:rPr lang="fr-CH" dirty="0"/>
              <a:t>Cinquième niveau</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Cliquez pour modifier les styles du texte du masque</a:t>
            </a:r>
          </a:p>
          <a:p>
            <a:pPr lvl="1" eaLnBrk="1" latinLnBrk="0" hangingPunct="1"/>
            <a:r>
              <a:rPr lang="fr-CH"/>
              <a:t>Deuxième niveau</a:t>
            </a:r>
          </a:p>
          <a:p>
            <a:pPr lvl="2" eaLnBrk="1" latinLnBrk="0" hangingPunct="1"/>
            <a:r>
              <a:rPr lang="fr-CH"/>
              <a:t>Troisième niveau</a:t>
            </a:r>
          </a:p>
          <a:p>
            <a:pPr lvl="3" eaLnBrk="1" latinLnBrk="0" hangingPunct="1"/>
            <a:r>
              <a:rPr lang="fr-CH"/>
              <a:t>Quatrième niveau</a:t>
            </a:r>
          </a:p>
          <a:p>
            <a:pPr lvl="4" eaLnBrk="1" latinLnBrk="0" hangingPunct="1"/>
            <a:r>
              <a:rPr lang="fr-CH"/>
              <a:t>Cinquième niveau</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13 November 2018</a:t>
            </a:r>
            <a:endParaRPr lang="en-US"/>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Spain at CERN</a:t>
            </a:r>
            <a:endParaRPr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latin typeface="Arial"/>
              </a:rPr>
              <a:pPr/>
              <a:t>‹#›</a:t>
            </a:fld>
            <a:endParaRPr lang="en-US">
              <a:solidFill>
                <a:srgbClr val="0055A0">
                  <a:tint val="75000"/>
                </a:srgbClr>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1.emf"/><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5088" tIns="47544" rIns="95088" bIns="47544" rtlCol="0" anchor="ctr">
            <a:normAutofit/>
          </a:bodyPr>
          <a:lstStyle/>
          <a:p>
            <a:r>
              <a:rPr lang="en-US"/>
              <a:t>Click to edit Master title style</a:t>
            </a:r>
          </a:p>
        </p:txBody>
      </p:sp>
      <p:sp>
        <p:nvSpPr>
          <p:cNvPr id="3" name="Text Placeholder 2"/>
          <p:cNvSpPr>
            <a:spLocks noGrp="1"/>
          </p:cNvSpPr>
          <p:nvPr>
            <p:ph type="body" idx="1"/>
          </p:nvPr>
        </p:nvSpPr>
        <p:spPr>
          <a:xfrm>
            <a:off x="457200" y="1600201"/>
            <a:ext cx="8229600" cy="4525963"/>
          </a:xfrm>
          <a:prstGeom prst="rect">
            <a:avLst/>
          </a:prstGeom>
        </p:spPr>
        <p:txBody>
          <a:bodyPr vert="horz" lIns="95088" tIns="47544" rIns="95088" bIns="47544"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3"/>
            <a:ext cx="2133600" cy="365125"/>
          </a:xfrm>
          <a:prstGeom prst="rect">
            <a:avLst/>
          </a:prstGeom>
        </p:spPr>
        <p:txBody>
          <a:bodyPr vert="horz" lIns="95088" tIns="47544" rIns="95088" bIns="47544" rtlCol="0" anchor="ctr"/>
          <a:lstStyle>
            <a:lvl1pPr algn="l">
              <a:defRPr sz="1200">
                <a:solidFill>
                  <a:schemeClr val="tx1">
                    <a:tint val="75000"/>
                  </a:schemeClr>
                </a:solidFill>
              </a:defRPr>
            </a:lvl1pPr>
          </a:lstStyle>
          <a:p>
            <a:r>
              <a:rPr lang="en-US" smtClean="0"/>
              <a:t>13 November 2018</a:t>
            </a:r>
            <a:endParaRPr lang="en-US"/>
          </a:p>
        </p:txBody>
      </p:sp>
      <p:sp>
        <p:nvSpPr>
          <p:cNvPr id="5" name="Footer Placeholder 4"/>
          <p:cNvSpPr>
            <a:spLocks noGrp="1"/>
          </p:cNvSpPr>
          <p:nvPr>
            <p:ph type="ftr" sz="quarter" idx="3"/>
          </p:nvPr>
        </p:nvSpPr>
        <p:spPr>
          <a:xfrm>
            <a:off x="3124200" y="6356353"/>
            <a:ext cx="2895600" cy="365125"/>
          </a:xfrm>
          <a:prstGeom prst="rect">
            <a:avLst/>
          </a:prstGeom>
        </p:spPr>
        <p:txBody>
          <a:bodyPr vert="horz" lIns="95088" tIns="47544" rIns="95088" bIns="47544" rtlCol="0" anchor="ctr"/>
          <a:lstStyle>
            <a:lvl1pPr algn="ctr">
              <a:defRPr sz="1200">
                <a:solidFill>
                  <a:schemeClr val="tx1">
                    <a:tint val="75000"/>
                  </a:schemeClr>
                </a:solidFill>
              </a:defRPr>
            </a:lvl1pPr>
          </a:lstStyle>
          <a:p>
            <a:r>
              <a:rPr lang="en-US" smtClean="0"/>
              <a:t>Spain at CERN</a:t>
            </a:r>
            <a:endParaRPr lang="en-US"/>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5088" tIns="47544" rIns="95088" bIns="47544" rtlCol="0" anchor="ctr"/>
          <a:lstStyle>
            <a:lvl1pPr algn="r">
              <a:defRPr sz="1200">
                <a:solidFill>
                  <a:schemeClr val="tx1">
                    <a:tint val="75000"/>
                  </a:schemeClr>
                </a:solidFill>
              </a:defRPr>
            </a:lvl1pPr>
          </a:lstStyle>
          <a:p>
            <a:fld id="{6C48DD96-721A-47B5-A0FB-97F653927308}" type="slidenum">
              <a:rPr lang="en-US" smtClean="0"/>
              <a:pPr/>
              <a:t>‹#›</a:t>
            </a:fld>
            <a:endParaRPr lang="en-US"/>
          </a:p>
        </p:txBody>
      </p:sp>
    </p:spTree>
    <p:extLst>
      <p:ext uri="{BB962C8B-B14F-4D97-AF65-F5344CB8AC3E}">
        <p14:creationId xmlns:p14="http://schemas.microsoft.com/office/powerpoint/2010/main" val="3825846562"/>
      </p:ext>
    </p:extLst>
  </p:cSld>
  <p:clrMap bg1="lt1" tx1="dk1" bg2="lt2" tx2="dk2" accent1="accent1" accent2="accent2" accent3="accent3" accent4="accent4" accent5="accent5" accent6="accent6" hlink="hlink" folHlink="folHlink"/>
  <p:sldLayoutIdLst>
    <p:sldLayoutId id="2147483746" r:id="rId1"/>
  </p:sldLayoutIdLst>
  <p:timing>
    <p:tnLst>
      <p:par>
        <p:cTn id="1" dur="indefinite" restart="never" nodeType="tmRoot"/>
      </p:par>
    </p:tnLst>
  </p:timing>
  <p:hf hdr="0"/>
  <p:txStyles>
    <p:titleStyle>
      <a:lvl1pPr algn="ctr" defTabSz="475441" rtl="0" eaLnBrk="1" latinLnBrk="0" hangingPunct="1">
        <a:spcBef>
          <a:spcPct val="0"/>
        </a:spcBef>
        <a:buNone/>
        <a:defRPr sz="4600" kern="1200">
          <a:solidFill>
            <a:schemeClr val="tx1"/>
          </a:solidFill>
          <a:latin typeface="+mj-lt"/>
          <a:ea typeface="+mj-ea"/>
          <a:cs typeface="+mj-cs"/>
        </a:defRPr>
      </a:lvl1pPr>
    </p:titleStyle>
    <p:bodyStyle>
      <a:lvl1pPr marL="356581" indent="-356581" algn="l" defTabSz="475441" rtl="0" eaLnBrk="1" latinLnBrk="0" hangingPunct="1">
        <a:spcBef>
          <a:spcPct val="20000"/>
        </a:spcBef>
        <a:buFont typeface="Arial"/>
        <a:buChar char="•"/>
        <a:defRPr sz="3400" kern="1200">
          <a:solidFill>
            <a:schemeClr val="tx1"/>
          </a:solidFill>
          <a:latin typeface="+mn-lt"/>
          <a:ea typeface="+mn-ea"/>
          <a:cs typeface="+mn-cs"/>
        </a:defRPr>
      </a:lvl1pPr>
      <a:lvl2pPr marL="772590" indent="-297150" algn="l" defTabSz="475441" rtl="0" eaLnBrk="1" latinLnBrk="0" hangingPunct="1">
        <a:spcBef>
          <a:spcPct val="20000"/>
        </a:spcBef>
        <a:buFont typeface="Arial"/>
        <a:buChar char="–"/>
        <a:defRPr sz="2900" kern="1200">
          <a:solidFill>
            <a:schemeClr val="tx1"/>
          </a:solidFill>
          <a:latin typeface="+mn-lt"/>
          <a:ea typeface="+mn-ea"/>
          <a:cs typeface="+mn-cs"/>
        </a:defRPr>
      </a:lvl2pPr>
      <a:lvl3pPr marL="1188601" indent="-237720" algn="l" defTabSz="475441" rtl="0" eaLnBrk="1" latinLnBrk="0" hangingPunct="1">
        <a:spcBef>
          <a:spcPct val="20000"/>
        </a:spcBef>
        <a:buFont typeface="Arial"/>
        <a:buChar char="•"/>
        <a:defRPr sz="2500" kern="1200">
          <a:solidFill>
            <a:schemeClr val="tx1"/>
          </a:solidFill>
          <a:latin typeface="+mn-lt"/>
          <a:ea typeface="+mn-ea"/>
          <a:cs typeface="+mn-cs"/>
        </a:defRPr>
      </a:lvl3pPr>
      <a:lvl4pPr marL="1664042" indent="-237720" algn="l" defTabSz="475441" rtl="0" eaLnBrk="1" latinLnBrk="0" hangingPunct="1">
        <a:spcBef>
          <a:spcPct val="20000"/>
        </a:spcBef>
        <a:buFont typeface="Arial"/>
        <a:buChar char="–"/>
        <a:defRPr sz="2000" kern="1200">
          <a:solidFill>
            <a:schemeClr val="tx1"/>
          </a:solidFill>
          <a:latin typeface="+mn-lt"/>
          <a:ea typeface="+mn-ea"/>
          <a:cs typeface="+mn-cs"/>
        </a:defRPr>
      </a:lvl4pPr>
      <a:lvl5pPr marL="2139481" indent="-237720" algn="l" defTabSz="475441" rtl="0" eaLnBrk="1" latinLnBrk="0" hangingPunct="1">
        <a:spcBef>
          <a:spcPct val="20000"/>
        </a:spcBef>
        <a:buFont typeface="Arial"/>
        <a:buChar char="»"/>
        <a:defRPr sz="2000" kern="1200">
          <a:solidFill>
            <a:schemeClr val="tx1"/>
          </a:solidFill>
          <a:latin typeface="+mn-lt"/>
          <a:ea typeface="+mn-ea"/>
          <a:cs typeface="+mn-cs"/>
        </a:defRPr>
      </a:lvl5pPr>
      <a:lvl6pPr marL="2614922" indent="-237720" algn="l" defTabSz="475441" rtl="0" eaLnBrk="1" latinLnBrk="0" hangingPunct="1">
        <a:spcBef>
          <a:spcPct val="20000"/>
        </a:spcBef>
        <a:buFont typeface="Arial"/>
        <a:buChar char="•"/>
        <a:defRPr sz="2000" kern="1200">
          <a:solidFill>
            <a:schemeClr val="tx1"/>
          </a:solidFill>
          <a:latin typeface="+mn-lt"/>
          <a:ea typeface="+mn-ea"/>
          <a:cs typeface="+mn-cs"/>
        </a:defRPr>
      </a:lvl6pPr>
      <a:lvl7pPr marL="3090362" indent="-237720" algn="l" defTabSz="475441" rtl="0" eaLnBrk="1" latinLnBrk="0" hangingPunct="1">
        <a:spcBef>
          <a:spcPct val="20000"/>
        </a:spcBef>
        <a:buFont typeface="Arial"/>
        <a:buChar char="•"/>
        <a:defRPr sz="2000" kern="1200">
          <a:solidFill>
            <a:schemeClr val="tx1"/>
          </a:solidFill>
          <a:latin typeface="+mn-lt"/>
          <a:ea typeface="+mn-ea"/>
          <a:cs typeface="+mn-cs"/>
        </a:defRPr>
      </a:lvl7pPr>
      <a:lvl8pPr marL="3565803" indent="-237720" algn="l" defTabSz="475441" rtl="0" eaLnBrk="1" latinLnBrk="0" hangingPunct="1">
        <a:spcBef>
          <a:spcPct val="20000"/>
        </a:spcBef>
        <a:buFont typeface="Arial"/>
        <a:buChar char="•"/>
        <a:defRPr sz="2000" kern="1200">
          <a:solidFill>
            <a:schemeClr val="tx1"/>
          </a:solidFill>
          <a:latin typeface="+mn-lt"/>
          <a:ea typeface="+mn-ea"/>
          <a:cs typeface="+mn-cs"/>
        </a:defRPr>
      </a:lvl8pPr>
      <a:lvl9pPr marL="4041243" indent="-237720" algn="l" defTabSz="475441"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75441" rtl="0" eaLnBrk="1" latinLnBrk="0" hangingPunct="1">
        <a:defRPr sz="1900" kern="1200">
          <a:solidFill>
            <a:schemeClr val="tx1"/>
          </a:solidFill>
          <a:latin typeface="+mn-lt"/>
          <a:ea typeface="+mn-ea"/>
          <a:cs typeface="+mn-cs"/>
        </a:defRPr>
      </a:lvl1pPr>
      <a:lvl2pPr marL="475441" algn="l" defTabSz="475441" rtl="0" eaLnBrk="1" latinLnBrk="0" hangingPunct="1">
        <a:defRPr sz="1900" kern="1200">
          <a:solidFill>
            <a:schemeClr val="tx1"/>
          </a:solidFill>
          <a:latin typeface="+mn-lt"/>
          <a:ea typeface="+mn-ea"/>
          <a:cs typeface="+mn-cs"/>
        </a:defRPr>
      </a:lvl2pPr>
      <a:lvl3pPr marL="950881" algn="l" defTabSz="475441" rtl="0" eaLnBrk="1" latinLnBrk="0" hangingPunct="1">
        <a:defRPr sz="1900" kern="1200">
          <a:solidFill>
            <a:schemeClr val="tx1"/>
          </a:solidFill>
          <a:latin typeface="+mn-lt"/>
          <a:ea typeface="+mn-ea"/>
          <a:cs typeface="+mn-cs"/>
        </a:defRPr>
      </a:lvl3pPr>
      <a:lvl4pPr marL="1426321" algn="l" defTabSz="475441" rtl="0" eaLnBrk="1" latinLnBrk="0" hangingPunct="1">
        <a:defRPr sz="1900" kern="1200">
          <a:solidFill>
            <a:schemeClr val="tx1"/>
          </a:solidFill>
          <a:latin typeface="+mn-lt"/>
          <a:ea typeface="+mn-ea"/>
          <a:cs typeface="+mn-cs"/>
        </a:defRPr>
      </a:lvl4pPr>
      <a:lvl5pPr marL="1901761" algn="l" defTabSz="475441" rtl="0" eaLnBrk="1" latinLnBrk="0" hangingPunct="1">
        <a:defRPr sz="1900" kern="1200">
          <a:solidFill>
            <a:schemeClr val="tx1"/>
          </a:solidFill>
          <a:latin typeface="+mn-lt"/>
          <a:ea typeface="+mn-ea"/>
          <a:cs typeface="+mn-cs"/>
        </a:defRPr>
      </a:lvl5pPr>
      <a:lvl6pPr marL="2377202" algn="l" defTabSz="475441" rtl="0" eaLnBrk="1" latinLnBrk="0" hangingPunct="1">
        <a:defRPr sz="1900" kern="1200">
          <a:solidFill>
            <a:schemeClr val="tx1"/>
          </a:solidFill>
          <a:latin typeface="+mn-lt"/>
          <a:ea typeface="+mn-ea"/>
          <a:cs typeface="+mn-cs"/>
        </a:defRPr>
      </a:lvl6pPr>
      <a:lvl7pPr marL="2852643" algn="l" defTabSz="475441" rtl="0" eaLnBrk="1" latinLnBrk="0" hangingPunct="1">
        <a:defRPr sz="1900" kern="1200">
          <a:solidFill>
            <a:schemeClr val="tx1"/>
          </a:solidFill>
          <a:latin typeface="+mn-lt"/>
          <a:ea typeface="+mn-ea"/>
          <a:cs typeface="+mn-cs"/>
        </a:defRPr>
      </a:lvl7pPr>
      <a:lvl8pPr marL="3328082" algn="l" defTabSz="475441" rtl="0" eaLnBrk="1" latinLnBrk="0" hangingPunct="1">
        <a:defRPr sz="1900" kern="1200">
          <a:solidFill>
            <a:schemeClr val="tx1"/>
          </a:solidFill>
          <a:latin typeface="+mn-lt"/>
          <a:ea typeface="+mn-ea"/>
          <a:cs typeface="+mn-cs"/>
        </a:defRPr>
      </a:lvl8pPr>
      <a:lvl9pPr marL="3803523" algn="l" defTabSz="475441"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userDrawn="1"/>
        </p:nvPicPr>
        <p:blipFill>
          <a:blip r:embed="rId15">
            <a:extLst>
              <a:ext uri="{28A0092B-C50C-407E-A947-70E740481C1C}">
                <a14:useLocalDpi xmlns:a14="http://schemas.microsoft.com/office/drawing/2010/main"/>
              </a:ext>
            </a:extLst>
          </a:blip>
          <a:stretch>
            <a:fillRect/>
          </a:stretch>
        </p:blipFill>
        <p:spPr>
          <a:xfrm>
            <a:off x="0" y="6222489"/>
            <a:ext cx="9144000" cy="642375"/>
          </a:xfrm>
          <a:prstGeom prst="rect">
            <a:avLst/>
          </a:prstGeom>
        </p:spPr>
      </p:pic>
      <p:sp>
        <p:nvSpPr>
          <p:cNvPr id="4" name="Slide Number Placeholder 3"/>
          <p:cNvSpPr>
            <a:spLocks noGrp="1"/>
          </p:cNvSpPr>
          <p:nvPr>
            <p:ph type="sldNum" sz="quarter" idx="4"/>
          </p:nvPr>
        </p:nvSpPr>
        <p:spPr>
          <a:xfrm>
            <a:off x="8616085" y="6397768"/>
            <a:ext cx="501424" cy="365125"/>
          </a:xfrm>
          <a:prstGeom prst="rect">
            <a:avLst/>
          </a:prstGeom>
        </p:spPr>
        <p:txBody>
          <a:bodyPr vert="horz" lIns="91440" tIns="45720" rIns="91440" bIns="45720" rtlCol="0" anchor="ctr"/>
          <a:lstStyle>
            <a:lvl1pPr algn="r">
              <a:defRPr sz="1000">
                <a:solidFill>
                  <a:schemeClr val="tx1">
                    <a:tint val="75000"/>
                  </a:schemeClr>
                </a:solidFill>
              </a:defRPr>
            </a:lvl1pPr>
          </a:lstStyle>
          <a:p>
            <a:pPr fontAlgn="auto">
              <a:spcBef>
                <a:spcPts val="0"/>
              </a:spcBef>
              <a:spcAft>
                <a:spcPts val="0"/>
              </a:spcAft>
            </a:pPr>
            <a:fld id="{17918391-D411-FE40-AAD7-861AE5233E0E}" type="slidenum">
              <a:rPr lang="en-US" smtClean="0">
                <a:solidFill>
                  <a:srgbClr val="0055A0">
                    <a:tint val="75000"/>
                  </a:srgbClr>
                </a:solidFill>
                <a:effectLst/>
                <a:latin typeface="Arial"/>
                <a:cs typeface="+mn-cs"/>
              </a:rPr>
              <a:pPr fontAlgn="auto">
                <a:spcBef>
                  <a:spcPts val="0"/>
                </a:spcBef>
                <a:spcAft>
                  <a:spcPts val="0"/>
                </a:spcAft>
              </a:pPr>
              <a:t>‹#›</a:t>
            </a:fld>
            <a:endParaRPr lang="en-US">
              <a:solidFill>
                <a:srgbClr val="0055A0">
                  <a:tint val="75000"/>
                </a:srgbClr>
              </a:solidFill>
              <a:effectLst/>
              <a:latin typeface="Arial"/>
              <a:cs typeface="+mn-cs"/>
            </a:endParaRPr>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tiff"/><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xml"/><Relationship Id="rId6" Type="http://schemas.openxmlformats.org/officeDocument/2006/relationships/image" Target="../media/image42.jpg"/><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5.ti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png"/><Relationship Id="rId1" Type="http://schemas.openxmlformats.org/officeDocument/2006/relationships/slideLayout" Target="../slideLayouts/slideLayout1.xml"/><Relationship Id="rId4" Type="http://schemas.openxmlformats.org/officeDocument/2006/relationships/image" Target="../media/image49.jpeg"/></Relationships>
</file>

<file path=ppt/slides/_rels/slide2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38.jpeg"/><Relationship Id="rId1" Type="http://schemas.openxmlformats.org/officeDocument/2006/relationships/slideLayout" Target="../slideLayouts/slideLayout1.xml"/><Relationship Id="rId4" Type="http://schemas.openxmlformats.org/officeDocument/2006/relationships/image" Target="../media/image51.jpeg"/></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emf"/><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gif"/><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tiff"/></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5.jpe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777858"/>
            <a:ext cx="6192688" cy="1224136"/>
          </a:xfrm>
        </p:spPr>
        <p:txBody>
          <a:bodyPr>
            <a:normAutofit fontScale="90000"/>
          </a:bodyPr>
          <a:lstStyle/>
          <a:p>
            <a:pPr algn="ctr"/>
            <a:r>
              <a:rPr lang="en-US" dirty="0" smtClean="0">
                <a:latin typeface="Arial Black"/>
                <a:cs typeface="Arial Black"/>
              </a:rPr>
              <a:t> Beams Department</a:t>
            </a:r>
            <a:br>
              <a:rPr lang="en-US" dirty="0" smtClean="0">
                <a:latin typeface="Arial Black"/>
                <a:cs typeface="Arial Black"/>
              </a:rPr>
            </a:br>
            <a:r>
              <a:rPr lang="en-US" dirty="0" smtClean="0">
                <a:latin typeface="Arial Black"/>
                <a:cs typeface="Arial Black"/>
              </a:rPr>
              <a:t>Overview and purchasing plans</a:t>
            </a:r>
            <a:endParaRPr lang="en-US" dirty="0">
              <a:latin typeface="Arial Black"/>
              <a:cs typeface="Arial Black"/>
            </a:endParaRPr>
          </a:p>
        </p:txBody>
      </p:sp>
      <p:sp>
        <p:nvSpPr>
          <p:cNvPr id="5" name="Slide Number Placeholder 4"/>
          <p:cNvSpPr>
            <a:spLocks noGrp="1"/>
          </p:cNvSpPr>
          <p:nvPr>
            <p:ph type="sldNum" sz="quarter" idx="4"/>
          </p:nvPr>
        </p:nvSpPr>
        <p:spPr>
          <a:xfrm>
            <a:off x="8535072" y="6356350"/>
            <a:ext cx="501424" cy="365125"/>
          </a:xfrm>
        </p:spPr>
        <p:txBody>
          <a:bodyPr/>
          <a:lstStyle/>
          <a:p>
            <a:fld id="{17918391-D411-FE40-AAD7-861AE5233E0E}" type="slidenum">
              <a:rPr lang="en-US" smtClean="0">
                <a:solidFill>
                  <a:srgbClr val="0055A0">
                    <a:tint val="75000"/>
                  </a:srgbClr>
                </a:solidFill>
                <a:latin typeface="Arial"/>
              </a:rPr>
              <a:pPr/>
              <a:t>1</a:t>
            </a:fld>
            <a:endParaRPr lang="en-US">
              <a:solidFill>
                <a:srgbClr val="0055A0">
                  <a:tint val="75000"/>
                </a:srgbClr>
              </a:solidFill>
              <a:latin typeface="Arial"/>
            </a:endParaRPr>
          </a:p>
        </p:txBody>
      </p:sp>
      <p:sp>
        <p:nvSpPr>
          <p:cNvPr id="6" name="Text Placeholder 5"/>
          <p:cNvSpPr>
            <a:spLocks noGrp="1"/>
          </p:cNvSpPr>
          <p:nvPr>
            <p:ph type="body" idx="10"/>
          </p:nvPr>
        </p:nvSpPr>
        <p:spPr>
          <a:xfrm>
            <a:off x="1547664" y="4044166"/>
            <a:ext cx="6120680" cy="419653"/>
          </a:xfrm>
        </p:spPr>
        <p:txBody>
          <a:bodyPr anchor="ctr"/>
          <a:lstStyle/>
          <a:p>
            <a:pPr algn="ctr"/>
            <a:r>
              <a:rPr lang="en-US" sz="2000" dirty="0" smtClean="0"/>
              <a:t>Javier Serrano, CERN BE-CO-HT</a:t>
            </a:r>
          </a:p>
          <a:p>
            <a:pPr algn="ctr"/>
            <a:r>
              <a:rPr lang="en-US" sz="2000" dirty="0" smtClean="0"/>
              <a:t>Spain at CERN, 13 November 2018</a:t>
            </a:r>
            <a:endParaRPr lang="en-US" sz="2000" dirty="0"/>
          </a:p>
        </p:txBody>
      </p:sp>
      <p:sp>
        <p:nvSpPr>
          <p:cNvPr id="3" name="TextBox 2"/>
          <p:cNvSpPr txBox="1"/>
          <p:nvPr/>
        </p:nvSpPr>
        <p:spPr>
          <a:xfrm>
            <a:off x="587852" y="5301208"/>
            <a:ext cx="7918248" cy="738664"/>
          </a:xfrm>
          <a:prstGeom prst="rect">
            <a:avLst/>
          </a:prstGeom>
          <a:noFill/>
          <a:effectLst/>
        </p:spPr>
        <p:txBody>
          <a:bodyPr wrap="square" rtlCol="0">
            <a:spAutoFit/>
          </a:bodyPr>
          <a:lstStyle/>
          <a:p>
            <a:pPr algn="ctr"/>
            <a:r>
              <a:rPr lang="en-GB" sz="1400" dirty="0" smtClean="0">
                <a:solidFill>
                  <a:srgbClr val="000000"/>
                </a:solidFill>
                <a:effectLst/>
              </a:rPr>
              <a:t>With help from Ronny </a:t>
            </a:r>
            <a:r>
              <a:rPr lang="en-GB" sz="1400" dirty="0" err="1" smtClean="0">
                <a:solidFill>
                  <a:srgbClr val="000000"/>
                </a:solidFill>
                <a:effectLst/>
              </a:rPr>
              <a:t>Billen</a:t>
            </a:r>
            <a:r>
              <a:rPr lang="en-GB" sz="1400" dirty="0" smtClean="0">
                <a:solidFill>
                  <a:srgbClr val="000000"/>
                </a:solidFill>
                <a:effectLst/>
              </a:rPr>
              <a:t>, Frank </a:t>
            </a:r>
            <a:r>
              <a:rPr lang="en-GB" sz="1400" dirty="0" err="1" smtClean="0">
                <a:solidFill>
                  <a:srgbClr val="000000"/>
                </a:solidFill>
                <a:effectLst/>
              </a:rPr>
              <a:t>Gerigk</a:t>
            </a:r>
            <a:r>
              <a:rPr lang="en-GB" sz="1400" dirty="0" smtClean="0">
                <a:solidFill>
                  <a:srgbClr val="000000"/>
                </a:solidFill>
                <a:effectLst/>
              </a:rPr>
              <a:t>, Lars Jensen, </a:t>
            </a:r>
            <a:r>
              <a:rPr lang="en-GB" sz="1400" dirty="0">
                <a:solidFill>
                  <a:srgbClr val="000000"/>
                </a:solidFill>
                <a:effectLst/>
              </a:rPr>
              <a:t>Thibaut </a:t>
            </a:r>
            <a:r>
              <a:rPr lang="en-GB" sz="1400" dirty="0" err="1" smtClean="0">
                <a:solidFill>
                  <a:srgbClr val="000000"/>
                </a:solidFill>
                <a:effectLst/>
              </a:rPr>
              <a:t>Lefevre</a:t>
            </a:r>
            <a:r>
              <a:rPr lang="en-GB" sz="1400" dirty="0">
                <a:solidFill>
                  <a:srgbClr val="000000"/>
                </a:solidFill>
                <a:effectLst/>
              </a:rPr>
              <a:t>,</a:t>
            </a:r>
            <a:r>
              <a:rPr lang="en-GB" sz="1400" dirty="0" smtClean="0">
                <a:solidFill>
                  <a:srgbClr val="000000"/>
                </a:solidFill>
                <a:effectLst/>
              </a:rPr>
              <a:t> Alessandra Lombardi, Anna </a:t>
            </a:r>
            <a:r>
              <a:rPr lang="en-GB" sz="1400" dirty="0" err="1" smtClean="0">
                <a:solidFill>
                  <a:srgbClr val="000000"/>
                </a:solidFill>
                <a:effectLst/>
              </a:rPr>
              <a:t>Mackney</a:t>
            </a:r>
            <a:r>
              <a:rPr lang="en-GB" sz="1400" dirty="0" smtClean="0">
                <a:solidFill>
                  <a:srgbClr val="000000"/>
                </a:solidFill>
                <a:effectLst/>
              </a:rPr>
              <a:t>, Eric </a:t>
            </a:r>
            <a:r>
              <a:rPr lang="en-GB" sz="1400" dirty="0" err="1" smtClean="0">
                <a:solidFill>
                  <a:srgbClr val="000000"/>
                </a:solidFill>
                <a:effectLst/>
              </a:rPr>
              <a:t>Montesinos</a:t>
            </a:r>
            <a:r>
              <a:rPr lang="en-GB" sz="1400" dirty="0" smtClean="0">
                <a:solidFill>
                  <a:srgbClr val="000000"/>
                </a:solidFill>
                <a:effectLst/>
              </a:rPr>
              <a:t>, </a:t>
            </a:r>
            <a:r>
              <a:rPr lang="en-GB" sz="1400" dirty="0">
                <a:solidFill>
                  <a:srgbClr val="000000"/>
                </a:solidFill>
                <a:effectLst/>
              </a:rPr>
              <a:t>Pierre </a:t>
            </a:r>
            <a:r>
              <a:rPr lang="en-GB" sz="1400" dirty="0" err="1" smtClean="0">
                <a:solidFill>
                  <a:srgbClr val="000000"/>
                </a:solidFill>
                <a:effectLst/>
              </a:rPr>
              <a:t>Ninin</a:t>
            </a:r>
            <a:r>
              <a:rPr lang="en-GB" sz="1400" dirty="0" smtClean="0">
                <a:solidFill>
                  <a:srgbClr val="000000"/>
                </a:solidFill>
                <a:effectLst/>
              </a:rPr>
              <a:t>, </a:t>
            </a:r>
            <a:r>
              <a:rPr lang="en-GB" sz="1400" dirty="0" err="1" smtClean="0">
                <a:solidFill>
                  <a:srgbClr val="000000"/>
                </a:solidFill>
                <a:effectLst/>
              </a:rPr>
              <a:t>Suitbert</a:t>
            </a:r>
            <a:r>
              <a:rPr lang="en-GB" sz="1400" dirty="0" smtClean="0">
                <a:solidFill>
                  <a:srgbClr val="000000"/>
                </a:solidFill>
                <a:effectLst/>
              </a:rPr>
              <a:t> </a:t>
            </a:r>
            <a:r>
              <a:rPr lang="en-GB" sz="1400" dirty="0" err="1" smtClean="0">
                <a:solidFill>
                  <a:srgbClr val="000000"/>
                </a:solidFill>
                <a:effectLst/>
              </a:rPr>
              <a:t>Ramberger</a:t>
            </a:r>
            <a:r>
              <a:rPr lang="en-GB" sz="1400" dirty="0" smtClean="0">
                <a:solidFill>
                  <a:srgbClr val="000000"/>
                </a:solidFill>
                <a:effectLst/>
              </a:rPr>
              <a:t>, Marc Vanden Eynden, Fernando Varela and Tomasz </a:t>
            </a:r>
            <a:r>
              <a:rPr lang="en-GB" sz="1400" dirty="0" err="1" smtClean="0">
                <a:solidFill>
                  <a:srgbClr val="000000"/>
                </a:solidFill>
                <a:effectLst/>
              </a:rPr>
              <a:t>Włostowski</a:t>
            </a:r>
            <a:r>
              <a:rPr lang="en-GB" sz="1400" dirty="0" smtClean="0">
                <a:solidFill>
                  <a:srgbClr val="000000"/>
                </a:solidFill>
                <a:effectLst/>
              </a:rPr>
              <a:t>.</a:t>
            </a:r>
            <a:endParaRPr lang="en-GB" sz="1400" dirty="0">
              <a:solidFill>
                <a:srgbClr val="000000"/>
              </a:solidFill>
              <a:effectLs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12655" y="188640"/>
            <a:ext cx="2385691" cy="392874"/>
          </a:xfrm>
          <a:prstGeom prst="rect">
            <a:avLst/>
          </a:prstGeom>
        </p:spPr>
      </p:pic>
    </p:spTree>
    <p:extLst>
      <p:ext uri="{BB962C8B-B14F-4D97-AF65-F5344CB8AC3E}">
        <p14:creationId xmlns:p14="http://schemas.microsoft.com/office/powerpoint/2010/main" val="26516655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Collaboration with industry in    BE-ABP</a:t>
            </a:r>
            <a:endParaRPr lang="en-GB" b="1" dirty="0"/>
          </a:p>
        </p:txBody>
      </p:sp>
      <p:sp>
        <p:nvSpPr>
          <p:cNvPr id="7" name="TextBox 6"/>
          <p:cNvSpPr txBox="1"/>
          <p:nvPr/>
        </p:nvSpPr>
        <p:spPr>
          <a:xfrm>
            <a:off x="683568" y="1555576"/>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Recent</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
        <p:nvSpPr>
          <p:cNvPr id="8" name="TextBox 7"/>
          <p:cNvSpPr txBox="1"/>
          <p:nvPr/>
        </p:nvSpPr>
        <p:spPr>
          <a:xfrm>
            <a:off x="755576" y="1915615"/>
            <a:ext cx="3957003" cy="1513385"/>
          </a:xfrm>
          <a:prstGeom prst="rect">
            <a:avLst/>
          </a:prstGeom>
        </p:spPr>
        <p:txBody>
          <a:bodyPr vert="horz" wrap="square" lIns="72000" tIns="45720" rIns="36000" bIns="45720" rtlCol="0">
            <a:noAutofit/>
          </a:bodyPr>
          <a:lstStyle/>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Permanent magnet quadrupoles for </a:t>
            </a:r>
            <a:r>
              <a:rPr lang="en-GB" sz="1800" dirty="0" err="1" smtClean="0">
                <a:solidFill>
                  <a:schemeClr val="tx1"/>
                </a:solidFill>
                <a:effectLst/>
                <a:latin typeface="Arial" panose="020B0604020202020204" pitchFamily="34" charset="0"/>
                <a:cs typeface="Arial" panose="020B0604020202020204" pitchFamily="34" charset="0"/>
              </a:rPr>
              <a:t>Linac</a:t>
            </a:r>
            <a:r>
              <a:rPr lang="en-GB" sz="1800" dirty="0" smtClean="0">
                <a:solidFill>
                  <a:schemeClr val="tx1"/>
                </a:solidFill>
                <a:effectLst/>
                <a:latin typeface="Arial" panose="020B0604020202020204" pitchFamily="34" charset="0"/>
                <a:cs typeface="Arial" panose="020B0604020202020204" pitchFamily="34" charset="0"/>
              </a:rPr>
              <a:t> 4.</a:t>
            </a:r>
          </a:p>
          <a:p>
            <a:pPr marL="285750" marR="0" indent="-285750" algn="l" defTabSz="914400" rtl="0" eaLnBrk="1" fontAlgn="auto" latinLnBrk="0" hangingPunct="1">
              <a:spcBef>
                <a:spcPts val="600"/>
              </a:spcBef>
              <a:spcAft>
                <a:spcPts val="0"/>
              </a:spcAft>
              <a:buClrTx/>
              <a:buSzTx/>
              <a:buFont typeface="Courier New"/>
              <a:buChar char="o"/>
              <a:tabLst/>
            </a:pPr>
            <a:r>
              <a:rPr kumimoji="0" lang="en-GB" sz="180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80</a:t>
            </a:r>
            <a:r>
              <a:rPr kumimoji="0" lang="en-GB" sz="1800" i="0" u="none" strike="noStrike" kern="1200" cap="none" spc="0" normalizeH="0" noProof="0" dirty="0" smtClean="0">
                <a:ln>
                  <a:noFill/>
                </a:ln>
                <a:solidFill>
                  <a:schemeClr val="tx1"/>
                </a:solidFill>
                <a:effectLst/>
                <a:uLnTx/>
                <a:uFillTx/>
                <a:latin typeface="Arial" panose="020B0604020202020204" pitchFamily="34" charset="0"/>
                <a:cs typeface="Arial" panose="020B0604020202020204" pitchFamily="34" charset="0"/>
              </a:rPr>
              <a:t> out of a total of 120 produced by </a:t>
            </a:r>
            <a:r>
              <a:rPr kumimoji="0" lang="en-GB" sz="1800" i="0" u="none" strike="noStrike" kern="1200" cap="none" spc="0" normalizeH="0" noProof="0" dirty="0" err="1" smtClean="0">
                <a:ln>
                  <a:noFill/>
                </a:ln>
                <a:solidFill>
                  <a:schemeClr val="tx1"/>
                </a:solidFill>
                <a:effectLst/>
                <a:uLnTx/>
                <a:uFillTx/>
                <a:latin typeface="Arial" panose="020B0604020202020204" pitchFamily="34" charset="0"/>
                <a:cs typeface="Arial" panose="020B0604020202020204" pitchFamily="34" charset="0"/>
              </a:rPr>
              <a:t>Elytt</a:t>
            </a:r>
            <a:r>
              <a:rPr kumimoji="0" lang="en-GB" sz="1800" i="0" u="none" strike="noStrike" kern="1200" cap="none" spc="0" normalizeH="0" noProof="0" dirty="0" smtClean="0">
                <a:ln>
                  <a:noFill/>
                </a:ln>
                <a:solidFill>
                  <a:schemeClr val="tx1"/>
                </a:solidFill>
                <a:effectLst/>
                <a:uLnTx/>
                <a:uFillTx/>
                <a:latin typeface="Arial" panose="020B0604020202020204" pitchFamily="34" charset="0"/>
                <a:cs typeface="Arial" panose="020B0604020202020204" pitchFamily="34" charset="0"/>
              </a:rPr>
              <a:t>.</a:t>
            </a:r>
            <a:endPar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p:txBody>
      </p:sp>
      <p:sp>
        <p:nvSpPr>
          <p:cNvPr id="9" name="TextBox 8"/>
          <p:cNvSpPr txBox="1"/>
          <p:nvPr/>
        </p:nvSpPr>
        <p:spPr>
          <a:xfrm>
            <a:off x="683568" y="4221088"/>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Future</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
        <p:nvSpPr>
          <p:cNvPr id="10" name="TextBox 9"/>
          <p:cNvSpPr txBox="1"/>
          <p:nvPr/>
        </p:nvSpPr>
        <p:spPr>
          <a:xfrm>
            <a:off x="755576" y="4581128"/>
            <a:ext cx="7920880" cy="1440160"/>
          </a:xfrm>
          <a:prstGeom prst="rect">
            <a:avLst/>
          </a:prstGeom>
        </p:spPr>
        <p:txBody>
          <a:bodyPr vert="horz" wrap="square" lIns="72000" tIns="45720" rIns="36000" bIns="45720" rtlCol="0">
            <a:noAutofit/>
          </a:bodyPr>
          <a:lstStyle/>
          <a:p>
            <a:pPr marL="285750" marR="0" indent="-285750" algn="l" defTabSz="914400" rtl="0" eaLnBrk="1" fontAlgn="auto" latinLnBrk="0" hangingPunct="1">
              <a:spcBef>
                <a:spcPts val="600"/>
              </a:spcBef>
              <a:spcAft>
                <a:spcPts val="0"/>
              </a:spcAft>
              <a:buClrTx/>
              <a:buSzTx/>
              <a:buFont typeface="Courier New"/>
              <a:buChar char="o"/>
              <a:tabLst/>
            </a:pPr>
            <a:r>
              <a:rPr kumimoji="0" lang="en-GB" sz="180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Components for particle sources</a:t>
            </a:r>
            <a:endParaRPr lang="en-GB" sz="1800" dirty="0">
              <a:solidFill>
                <a:schemeClr val="tx1"/>
              </a:solidFill>
              <a:effectLst/>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Magnets, power supplies, RF amplifiers (SSPA).</a:t>
            </a:r>
            <a:endPar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Diagnostics (in collaboration with BE-BI).</a:t>
            </a:r>
            <a:endParaRPr lang="en-GB" sz="1800" dirty="0">
              <a:solidFill>
                <a:schemeClr val="tx1"/>
              </a:solidFill>
              <a:effectLst/>
              <a:latin typeface="Arial" panose="020B0604020202020204" pitchFamily="34" charset="0"/>
              <a:cs typeface="Arial" panose="020B0604020202020204" pitchFamily="34" charset="0"/>
            </a:endParaRPr>
          </a:p>
        </p:txBody>
      </p:sp>
      <p:grpSp>
        <p:nvGrpSpPr>
          <p:cNvPr id="3" name="Group 2"/>
          <p:cNvGrpSpPr/>
          <p:nvPr/>
        </p:nvGrpSpPr>
        <p:grpSpPr>
          <a:xfrm>
            <a:off x="4712579" y="1699343"/>
            <a:ext cx="4314264" cy="2701765"/>
            <a:chOff x="4413598" y="1234183"/>
            <a:chExt cx="4314264" cy="2701765"/>
          </a:xfrm>
        </p:grpSpPr>
        <p:sp>
          <p:nvSpPr>
            <p:cNvPr id="11" name="Rectangle 10"/>
            <p:cNvSpPr/>
            <p:nvPr/>
          </p:nvSpPr>
          <p:spPr>
            <a:xfrm>
              <a:off x="4413598" y="3643560"/>
              <a:ext cx="4314264" cy="292388"/>
            </a:xfrm>
            <a:prstGeom prst="rect">
              <a:avLst/>
            </a:prstGeom>
          </p:spPr>
          <p:txBody>
            <a:bodyPr wrap="square">
              <a:spAutoFit/>
            </a:bodyPr>
            <a:lstStyle/>
            <a:p>
              <a:pPr>
                <a:spcAft>
                  <a:spcPts val="0"/>
                </a:spcAft>
              </a:pPr>
              <a:r>
                <a:rPr lang="en-GB" sz="1300" dirty="0">
                  <a:solidFill>
                    <a:srgbClr val="4F81BD"/>
                  </a:solidFill>
                  <a:effectLst/>
                  <a:latin typeface="Arial" panose="020B0604020202020204" pitchFamily="34" charset="0"/>
                  <a:ea typeface="Calibri" panose="020F0502020204030204" pitchFamily="34" charset="0"/>
                  <a:cs typeface="Arial" panose="020B0604020202020204" pitchFamily="34" charset="0"/>
                </a:rPr>
                <a:t>PMQ for </a:t>
              </a:r>
              <a:r>
                <a:rPr lang="en-GB" sz="1300" dirty="0" smtClean="0">
                  <a:solidFill>
                    <a:srgbClr val="4F81BD"/>
                  </a:solidFill>
                  <a:effectLst/>
                  <a:latin typeface="Arial" panose="020B0604020202020204" pitchFamily="34" charset="0"/>
                  <a:ea typeface="Calibri" panose="020F0502020204030204" pitchFamily="34" charset="0"/>
                  <a:cs typeface="Arial" panose="020B0604020202020204" pitchFamily="34" charset="0"/>
                </a:rPr>
                <a:t>tank 2, 60 </a:t>
              </a:r>
              <a:r>
                <a:rPr lang="en-GB" sz="1300" dirty="0">
                  <a:solidFill>
                    <a:srgbClr val="4F81BD"/>
                  </a:solidFill>
                  <a:effectLst/>
                  <a:latin typeface="Arial" panose="020B0604020202020204" pitchFamily="34" charset="0"/>
                  <a:ea typeface="Calibri" panose="020F0502020204030204" pitchFamily="34" charset="0"/>
                  <a:cs typeface="Arial" panose="020B0604020202020204" pitchFamily="34" charset="0"/>
                </a:rPr>
                <a:t>mm in diameter and </a:t>
              </a:r>
              <a:r>
                <a:rPr lang="en-GB" sz="1300" dirty="0" smtClean="0">
                  <a:solidFill>
                    <a:srgbClr val="4F81BD"/>
                  </a:solidFill>
                  <a:effectLst/>
                  <a:latin typeface="Arial" panose="020B0604020202020204" pitchFamily="34" charset="0"/>
                  <a:ea typeface="Calibri" panose="020F0502020204030204" pitchFamily="34" charset="0"/>
                  <a:cs typeface="Arial" panose="020B0604020202020204" pitchFamily="34" charset="0"/>
                </a:rPr>
                <a:t>80 </a:t>
              </a:r>
              <a:r>
                <a:rPr lang="en-GB" sz="1300" dirty="0">
                  <a:solidFill>
                    <a:srgbClr val="4F81BD"/>
                  </a:solidFill>
                  <a:effectLst/>
                  <a:latin typeface="Arial" panose="020B0604020202020204" pitchFamily="34" charset="0"/>
                  <a:ea typeface="Calibri" panose="020F0502020204030204" pitchFamily="34" charset="0"/>
                  <a:cs typeface="Arial" panose="020B0604020202020204" pitchFamily="34" charset="0"/>
                </a:rPr>
                <a:t>mm in length</a:t>
              </a:r>
            </a:p>
          </p:txBody>
        </p:sp>
        <p:pic>
          <p:nvPicPr>
            <p:cNvPr id="12" name="Picture 11" descr="200912091119_453"/>
            <p:cNvPicPr/>
            <p:nvPr/>
          </p:nvPicPr>
          <p:blipFill rotWithShape="1">
            <a:blip r:embed="rId2" cstate="print">
              <a:extLst>
                <a:ext uri="{28A0092B-C50C-407E-A947-70E740481C1C}">
                  <a14:useLocalDpi xmlns:a14="http://schemas.microsoft.com/office/drawing/2010/main" val="0"/>
                </a:ext>
              </a:extLst>
            </a:blip>
            <a:srcRect l="20582" t="19601" r="16970" b="11794"/>
            <a:stretch/>
          </p:blipFill>
          <p:spPr bwMode="auto">
            <a:xfrm>
              <a:off x="4712579" y="1234183"/>
              <a:ext cx="3716303" cy="2391096"/>
            </a:xfrm>
            <a:prstGeom prst="rect">
              <a:avLst/>
            </a:prstGeom>
            <a:noFill/>
            <a:ln>
              <a:noFill/>
            </a:ln>
            <a:extLst/>
          </p:spPr>
        </p:pic>
      </p:grpSp>
      <p:sp>
        <p:nvSpPr>
          <p:cNvPr id="14" name="Date Placeholder 2"/>
          <p:cNvSpPr>
            <a:spLocks noGrp="1"/>
          </p:cNvSpPr>
          <p:nvPr>
            <p:ph type="dt" sz="half" idx="10"/>
          </p:nvPr>
        </p:nvSpPr>
        <p:spPr>
          <a:xfrm>
            <a:off x="35496" y="6597352"/>
            <a:ext cx="2133600" cy="288034"/>
          </a:xfrm>
        </p:spPr>
        <p:txBody>
          <a:bodyPr/>
          <a:lstStyle/>
          <a:p>
            <a:r>
              <a:rPr lang="en-US" dirty="0">
                <a:latin typeface="Arial" panose="020B0604020202020204" pitchFamily="34" charset="0"/>
                <a:cs typeface="Arial" panose="020B0604020202020204" pitchFamily="34" charset="0"/>
              </a:rPr>
              <a:t>13 November 2018</a:t>
            </a:r>
          </a:p>
        </p:txBody>
      </p:sp>
      <p:sp>
        <p:nvSpPr>
          <p:cNvPr id="15" name="Footer Placeholder 3"/>
          <p:cNvSpPr>
            <a:spLocks noGrp="1"/>
          </p:cNvSpPr>
          <p:nvPr>
            <p:ph type="ftr" sz="quarter" idx="11"/>
          </p:nvPr>
        </p:nvSpPr>
        <p:spPr>
          <a:xfrm>
            <a:off x="3124200" y="6597352"/>
            <a:ext cx="2895600" cy="288034"/>
          </a:xfrm>
        </p:spPr>
        <p:txBody>
          <a:bodyPr/>
          <a:lstStyle/>
          <a:p>
            <a:r>
              <a:rPr lang="en-US">
                <a:latin typeface="Arial" panose="020B0604020202020204" pitchFamily="34" charset="0"/>
                <a:cs typeface="Arial" panose="020B0604020202020204" pitchFamily="34" charset="0"/>
              </a:rPr>
              <a:t>Spain at CERN</a:t>
            </a:r>
          </a:p>
        </p:txBody>
      </p:sp>
      <p:sp>
        <p:nvSpPr>
          <p:cNvPr id="16" name="Slide Number Placeholder 4"/>
          <p:cNvSpPr>
            <a:spLocks noGrp="1"/>
          </p:cNvSpPr>
          <p:nvPr>
            <p:ph type="sldNum" sz="quarter" idx="12"/>
          </p:nvPr>
        </p:nvSpPr>
        <p:spPr>
          <a:xfrm>
            <a:off x="6974904" y="6597352"/>
            <a:ext cx="2133600" cy="288034"/>
          </a:xfrm>
        </p:spPr>
        <p:txBody>
          <a:bodyPr/>
          <a:lstStyle/>
          <a:p>
            <a:r>
              <a:rPr lang="en-US" dirty="0" smtClean="0">
                <a:latin typeface="Arial" panose="020B0604020202020204" pitchFamily="34" charset="0"/>
                <a:cs typeface="Arial" panose="020B0604020202020204" pitchFamily="34" charset="0"/>
              </a:rPr>
              <a:t>10</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84357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CO: </a:t>
            </a:r>
            <a:r>
              <a:rPr lang="en-GB" b="1" dirty="0"/>
              <a:t>Controls Group</a:t>
            </a:r>
          </a:p>
        </p:txBody>
      </p:sp>
      <p:sp>
        <p:nvSpPr>
          <p:cNvPr id="3" name="Date Placeholder 2"/>
          <p:cNvSpPr>
            <a:spLocks noGrp="1"/>
          </p:cNvSpPr>
          <p:nvPr>
            <p:ph type="dt" sz="half" idx="10"/>
          </p:nvPr>
        </p:nvSpPr>
        <p:spPr/>
        <p:txBody>
          <a:bodyPr/>
          <a:lstStyle/>
          <a:p>
            <a:r>
              <a:rPr lang="en-US" dirty="0"/>
              <a:t>13 November 2018</a:t>
            </a:r>
          </a:p>
        </p:txBody>
      </p:sp>
      <p:sp>
        <p:nvSpPr>
          <p:cNvPr id="4" name="Footer Placeholder 3"/>
          <p:cNvSpPr>
            <a:spLocks noGrp="1"/>
          </p:cNvSpPr>
          <p:nvPr>
            <p:ph type="ftr" sz="quarter" idx="11"/>
          </p:nvPr>
        </p:nvSpPr>
        <p:spPr/>
        <p:txBody>
          <a:bodyPr/>
          <a:lstStyle/>
          <a:p>
            <a:r>
              <a:rPr lang="en-US"/>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pPr/>
              <a:t>11</a:t>
            </a:fld>
            <a:endParaRPr lang="en-US"/>
          </a:p>
        </p:txBody>
      </p:sp>
      <p:sp>
        <p:nvSpPr>
          <p:cNvPr id="7" name="TextBox 6"/>
          <p:cNvSpPr txBox="1"/>
          <p:nvPr/>
        </p:nvSpPr>
        <p:spPr>
          <a:xfrm>
            <a:off x="217012" y="5772735"/>
            <a:ext cx="2237925"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727CA3">
                    <a:lumMod val="50000"/>
                  </a:srgbClr>
                </a:solidFill>
                <a:effectLst/>
                <a:uLnTx/>
                <a:uFillTx/>
              </a:rPr>
              <a:t>Group Leader</a:t>
            </a:r>
          </a:p>
          <a:p>
            <a:pPr marL="0" marR="0" lvl="0" indent="0" defTabSz="914400" eaLnBrk="1" fontAlgn="auto" latinLnBrk="0" hangingPunct="1">
              <a:lnSpc>
                <a:spcPct val="100000"/>
              </a:lnSpc>
              <a:spcBef>
                <a:spcPts val="0"/>
              </a:spcBef>
              <a:spcAft>
                <a:spcPts val="0"/>
              </a:spcAft>
              <a:buClrTx/>
              <a:buSzTx/>
              <a:buFontTx/>
              <a:buNone/>
              <a:tabLst/>
              <a:defRPr/>
            </a:pPr>
            <a:r>
              <a:rPr lang="en-US" sz="1800" kern="0" dirty="0">
                <a:solidFill>
                  <a:srgbClr val="727CA3">
                    <a:lumMod val="50000"/>
                  </a:srgbClr>
                </a:solidFill>
                <a:effectLst/>
              </a:rPr>
              <a:t>Eugenia </a:t>
            </a:r>
            <a:r>
              <a:rPr lang="en-US" sz="1800" kern="0" dirty="0" err="1">
                <a:solidFill>
                  <a:srgbClr val="727CA3">
                    <a:lumMod val="50000"/>
                  </a:srgbClr>
                </a:solidFill>
                <a:effectLst/>
              </a:rPr>
              <a:t>Hatziangeli</a:t>
            </a:r>
            <a:endParaRPr kumimoji="0" lang="en-US" sz="1800" b="0" i="0" u="none" strike="noStrike" kern="0" cap="none" spc="0" normalizeH="0" baseline="0" noProof="0" dirty="0">
              <a:ln>
                <a:noFill/>
              </a:ln>
              <a:solidFill>
                <a:srgbClr val="727CA3">
                  <a:lumMod val="50000"/>
                </a:srgbClr>
              </a:solidFill>
              <a:effectLst/>
              <a:uLnTx/>
              <a:uFillTx/>
            </a:endParaRPr>
          </a:p>
        </p:txBody>
      </p:sp>
      <p:pic>
        <p:nvPicPr>
          <p:cNvPr id="8" name="Picture 7" descr="Screen Shot 2015-09-29 at 10.34.05.png"/>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6542143" y="4016384"/>
            <a:ext cx="3240360" cy="1620180"/>
          </a:xfrm>
          <a:prstGeom prst="rect">
            <a:avLst/>
          </a:prstGeom>
        </p:spPr>
      </p:pic>
      <p:grpSp>
        <p:nvGrpSpPr>
          <p:cNvPr id="11" name="Group 10"/>
          <p:cNvGrpSpPr/>
          <p:nvPr/>
        </p:nvGrpSpPr>
        <p:grpSpPr>
          <a:xfrm>
            <a:off x="7745298" y="1016637"/>
            <a:ext cx="1333812" cy="1669560"/>
            <a:chOff x="3520035" y="2420888"/>
            <a:chExt cx="1333812" cy="1669560"/>
          </a:xfrm>
        </p:grpSpPr>
        <p:pic>
          <p:nvPicPr>
            <p:cNvPr id="9" name="Picture 2" descr="http://www.ohwr.org/attachments/32/ohr_logo_800x1066.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673564" y="2420888"/>
              <a:ext cx="1026755" cy="1368152"/>
            </a:xfrm>
            <a:prstGeom prst="rect">
              <a:avLst/>
            </a:prstGeom>
            <a:noFill/>
          </p:spPr>
        </p:pic>
        <p:sp>
          <p:nvSpPr>
            <p:cNvPr id="10" name="TextBox 9"/>
            <p:cNvSpPr txBox="1"/>
            <p:nvPr/>
          </p:nvSpPr>
          <p:spPr>
            <a:xfrm>
              <a:off x="3520035" y="3730408"/>
              <a:ext cx="1333812" cy="360040"/>
            </a:xfrm>
            <a:prstGeom prst="rect">
              <a:avLst/>
            </a:prstGeom>
          </p:spPr>
          <p:txBody>
            <a:bodyPr vert="horz" wrap="square" lIns="72000" tIns="45720" rIns="36000" bIns="45720" rtlCol="0">
              <a:noAutofit/>
            </a:bodyPr>
            <a:lstStyle/>
            <a:p>
              <a:pPr marL="0" marR="0" indent="0" algn="ctr" defTabSz="914400" rtl="0" eaLnBrk="1" fontAlgn="auto" latinLnBrk="0" hangingPunct="1">
                <a:lnSpc>
                  <a:spcPct val="90000"/>
                </a:lnSpc>
                <a:spcBef>
                  <a:spcPts val="1000"/>
                </a:spcBef>
                <a:spcAft>
                  <a:spcPts val="0"/>
                </a:spcAft>
                <a:buClrTx/>
                <a:buSzTx/>
                <a:buNone/>
                <a:tabLst/>
              </a:pPr>
              <a:r>
                <a:rPr kumimoji="0" lang="en-GB" sz="1400" b="1" i="0" u="none" strike="noStrike" kern="1200" cap="none" spc="0" normalizeH="0" baseline="0" noProof="0" dirty="0">
                  <a:ln>
                    <a:noFill/>
                  </a:ln>
                  <a:solidFill>
                    <a:srgbClr val="4F81BD"/>
                  </a:solidFill>
                  <a:effectLst/>
                  <a:uLnTx/>
                  <a:uFillTx/>
                  <a:latin typeface="Calibri"/>
                  <a:ea typeface="+mn-ea"/>
                  <a:cs typeface="+mn-cs"/>
                </a:rPr>
                <a:t>Open Hardware</a:t>
              </a:r>
            </a:p>
          </p:txBody>
        </p:sp>
      </p:grpSp>
      <p:grpSp>
        <p:nvGrpSpPr>
          <p:cNvPr id="15" name="Group 14"/>
          <p:cNvGrpSpPr/>
          <p:nvPr/>
        </p:nvGrpSpPr>
        <p:grpSpPr>
          <a:xfrm>
            <a:off x="5191993" y="3825044"/>
            <a:ext cx="2160240" cy="2470911"/>
            <a:chOff x="726459" y="1618601"/>
            <a:chExt cx="2160240" cy="2470911"/>
          </a:xfrm>
        </p:grpSpPr>
        <p:pic>
          <p:nvPicPr>
            <p:cNvPr id="12" name="Picture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7784" y="1618601"/>
              <a:ext cx="2057590" cy="1977043"/>
            </a:xfrm>
            <a:prstGeom prst="rect">
              <a:avLst/>
            </a:prstGeom>
          </p:spPr>
        </p:pic>
        <p:sp>
          <p:nvSpPr>
            <p:cNvPr id="14" name="TextBox 13"/>
            <p:cNvSpPr txBox="1"/>
            <p:nvPr/>
          </p:nvSpPr>
          <p:spPr>
            <a:xfrm>
              <a:off x="726459" y="3566292"/>
              <a:ext cx="216024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u="none" strike="noStrike" kern="0" cap="none" spc="0" normalizeH="0" baseline="0" noProof="0" dirty="0">
                  <a:ln>
                    <a:noFill/>
                  </a:ln>
                  <a:solidFill>
                    <a:srgbClr val="4F81BD"/>
                  </a:solidFill>
                  <a:effectLst/>
                  <a:uLnTx/>
                  <a:uFillTx/>
                  <a:latin typeface="+mn-lt"/>
                </a:rPr>
                <a:t>TN-GPN network traffic </a:t>
              </a:r>
              <a:r>
                <a:rPr lang="en-US" sz="1400" b="1" kern="0" dirty="0">
                  <a:solidFill>
                    <a:srgbClr val="4F81BD"/>
                  </a:solidFill>
                  <a:effectLst/>
                  <a:latin typeface="+mn-lt"/>
                </a:rPr>
                <a:t>&amp;</a:t>
              </a:r>
              <a:r>
                <a:rPr kumimoji="0" lang="en-US" sz="1400" b="1" u="none" strike="noStrike" kern="0" cap="none" spc="0" normalizeH="0" baseline="0" noProof="0" dirty="0">
                  <a:ln>
                    <a:noFill/>
                  </a:ln>
                  <a:solidFill>
                    <a:srgbClr val="4F81BD"/>
                  </a:solidFill>
                  <a:effectLst/>
                  <a:uLnTx/>
                  <a:uFillTx/>
                  <a:latin typeface="+mn-lt"/>
                </a:rPr>
                <a:t> dependencies</a:t>
              </a:r>
            </a:p>
          </p:txBody>
        </p:sp>
      </p:grpSp>
      <p:grpSp>
        <p:nvGrpSpPr>
          <p:cNvPr id="13" name="Group 12"/>
          <p:cNvGrpSpPr/>
          <p:nvPr/>
        </p:nvGrpSpPr>
        <p:grpSpPr>
          <a:xfrm>
            <a:off x="1881919" y="3825044"/>
            <a:ext cx="3180856" cy="2126110"/>
            <a:chOff x="1691680" y="3573017"/>
            <a:chExt cx="3180856" cy="2126110"/>
          </a:xfrm>
        </p:grpSpPr>
        <p:pic>
          <p:nvPicPr>
            <p:cNvPr id="18" name="Picture 17" descr="cardiogram.png"/>
            <p:cNvPicPr>
              <a:picLocks noChangeAspect="1"/>
            </p:cNvPicPr>
            <p:nvPr/>
          </p:nvPicPr>
          <p:blipFill rotWithShape="1">
            <a:blip r:embed="rId5" cstate="print">
              <a:extLst>
                <a:ext uri="{28A0092B-C50C-407E-A947-70E740481C1C}">
                  <a14:useLocalDpi xmlns:a14="http://schemas.microsoft.com/office/drawing/2010/main"/>
                </a:ext>
              </a:extLst>
            </a:blip>
            <a:srcRect b="1255"/>
            <a:stretch/>
          </p:blipFill>
          <p:spPr>
            <a:xfrm>
              <a:off x="1691680" y="3573017"/>
              <a:ext cx="3180856" cy="1823222"/>
            </a:xfrm>
            <a:prstGeom prst="rect">
              <a:avLst/>
            </a:prstGeom>
          </p:spPr>
        </p:pic>
        <p:sp>
          <p:nvSpPr>
            <p:cNvPr id="19" name="TextBox 18"/>
            <p:cNvSpPr txBox="1"/>
            <p:nvPr/>
          </p:nvSpPr>
          <p:spPr>
            <a:xfrm>
              <a:off x="2354970" y="5391350"/>
              <a:ext cx="2160240"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u="none" strike="noStrike" kern="0" cap="none" spc="0" normalizeH="0" baseline="0" noProof="0" dirty="0">
                  <a:ln>
                    <a:noFill/>
                  </a:ln>
                  <a:solidFill>
                    <a:srgbClr val="4F81BD"/>
                  </a:solidFill>
                  <a:effectLst/>
                  <a:uLnTx/>
                  <a:uFillTx/>
                  <a:latin typeface="+mn-lt"/>
                </a:rPr>
                <a:t>Accelerator Fault</a:t>
              </a:r>
              <a:r>
                <a:rPr kumimoji="0" lang="en-US" sz="1400" b="1" u="none" strike="noStrike" kern="0" cap="none" spc="0" normalizeH="0" noProof="0" dirty="0">
                  <a:ln>
                    <a:noFill/>
                  </a:ln>
                  <a:solidFill>
                    <a:srgbClr val="4F81BD"/>
                  </a:solidFill>
                  <a:effectLst/>
                  <a:uLnTx/>
                  <a:uFillTx/>
                  <a:latin typeface="+mn-lt"/>
                </a:rPr>
                <a:t> Tracking</a:t>
              </a:r>
              <a:endParaRPr kumimoji="0" lang="en-US" sz="1400" b="1" u="none" strike="noStrike" kern="0" cap="none" spc="0" normalizeH="0" baseline="0" noProof="0" dirty="0">
                <a:ln>
                  <a:noFill/>
                </a:ln>
                <a:solidFill>
                  <a:srgbClr val="4F81BD"/>
                </a:solidFill>
                <a:effectLst/>
                <a:uLnTx/>
                <a:uFillTx/>
                <a:latin typeface="+mn-lt"/>
              </a:endParaRPr>
            </a:p>
          </p:txBody>
        </p:sp>
      </p:grpSp>
      <p:sp>
        <p:nvSpPr>
          <p:cNvPr id="20" name="TextBox 19"/>
          <p:cNvSpPr txBox="1"/>
          <p:nvPr/>
        </p:nvSpPr>
        <p:spPr>
          <a:xfrm>
            <a:off x="107504" y="958005"/>
            <a:ext cx="7637794" cy="1728192"/>
          </a:xfrm>
          <a:prstGeom prst="rect">
            <a:avLst/>
          </a:prstGeom>
        </p:spPr>
        <p:txBody>
          <a:bodyPr vert="horz" wrap="square" lIns="72000" tIns="45720" rIns="36000" bIns="45720" rtlCol="0">
            <a:noAutofit/>
          </a:bodyPr>
          <a:lstStyle/>
          <a:p>
            <a:pPr marR="0" algn="l" defTabSz="914400" rtl="0" eaLnBrk="1" fontAlgn="auto" latinLnBrk="0" hangingPunct="1">
              <a:spcBef>
                <a:spcPts val="0"/>
              </a:spcBef>
              <a:spcAft>
                <a:spcPts val="0"/>
              </a:spcAft>
              <a:buClrTx/>
              <a:buSzTx/>
              <a:tabLst/>
            </a:pPr>
            <a:r>
              <a:rPr kumimoji="0" lang="en-GB" sz="1800" b="1"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Responsibilities:</a:t>
            </a:r>
          </a:p>
          <a:p>
            <a:pPr marL="285750" indent="-285750" fontAlgn="auto">
              <a:spcBef>
                <a:spcPts val="0"/>
              </a:spcBef>
              <a:spcAft>
                <a:spcPts val="0"/>
              </a:spcAft>
              <a:buFont typeface="Courier New"/>
              <a:buChar char="o"/>
            </a:pPr>
            <a:r>
              <a:rPr lang="en-GB" sz="1800" dirty="0">
                <a:solidFill>
                  <a:schemeClr val="tx1"/>
                </a:solidFill>
                <a:effectLst/>
                <a:latin typeface="Arial" panose="020B0604020202020204" pitchFamily="34" charset="0"/>
                <a:cs typeface="Arial" panose="020B0604020202020204" pitchFamily="34" charset="0"/>
              </a:rPr>
              <a:t>Responsible for the controls infrastructure for all CERN accelerators, transfer lines and experimental </a:t>
            </a:r>
            <a:r>
              <a:rPr lang="en-GB" sz="1800" dirty="0" smtClean="0">
                <a:solidFill>
                  <a:schemeClr val="tx1"/>
                </a:solidFill>
                <a:effectLst/>
                <a:latin typeface="Arial" panose="020B0604020202020204" pitchFamily="34" charset="0"/>
                <a:cs typeface="Arial" panose="020B0604020202020204" pitchFamily="34" charset="0"/>
              </a:rPr>
              <a:t>areas.</a:t>
            </a:r>
            <a:endParaRPr lang="en-GB" sz="1800" dirty="0">
              <a:solidFill>
                <a:schemeClr val="tx1"/>
              </a:solidFill>
              <a:effectLst/>
              <a:latin typeface="Arial" panose="020B0604020202020204" pitchFamily="34" charset="0"/>
              <a:cs typeface="Arial" panose="020B0604020202020204" pitchFamily="34" charset="0"/>
            </a:endParaRPr>
          </a:p>
          <a:p>
            <a:pPr marL="285750" indent="-285750" fontAlgn="auto">
              <a:spcBef>
                <a:spcPts val="0"/>
              </a:spcBef>
              <a:spcAft>
                <a:spcPts val="0"/>
              </a:spcAft>
              <a:buFont typeface="Courier New"/>
              <a:buChar char="o"/>
            </a:pPr>
            <a:r>
              <a:rPr lang="en-GB" sz="1800" dirty="0">
                <a:solidFill>
                  <a:schemeClr val="tx1"/>
                </a:solidFill>
                <a:effectLst/>
                <a:latin typeface="Arial" panose="020B0604020202020204" pitchFamily="34" charset="0"/>
                <a:cs typeface="Arial" panose="020B0604020202020204" pitchFamily="34" charset="0"/>
              </a:rPr>
              <a:t>Covers from embedded front end controllers up to the applications </a:t>
            </a:r>
            <a:r>
              <a:rPr lang="en-GB" sz="1800" dirty="0" smtClean="0">
                <a:solidFill>
                  <a:schemeClr val="tx1"/>
                </a:solidFill>
                <a:effectLst/>
                <a:latin typeface="Arial" panose="020B0604020202020204" pitchFamily="34" charset="0"/>
                <a:cs typeface="Arial" panose="020B0604020202020204" pitchFamily="34" charset="0"/>
              </a:rPr>
              <a:t>software.</a:t>
            </a:r>
            <a:endParaRPr lang="en-GB" sz="1800" dirty="0">
              <a:solidFill>
                <a:schemeClr val="tx1"/>
              </a:solidFill>
              <a:effectLst/>
              <a:latin typeface="Arial" panose="020B0604020202020204" pitchFamily="34" charset="0"/>
              <a:cs typeface="Arial" panose="020B0604020202020204" pitchFamily="34" charset="0"/>
            </a:endParaRPr>
          </a:p>
          <a:p>
            <a:pPr marL="285750" indent="-285750" fontAlgn="auto">
              <a:spcBef>
                <a:spcPts val="0"/>
              </a:spcBef>
              <a:spcAft>
                <a:spcPts val="0"/>
              </a:spcAft>
              <a:buFont typeface="Courier New"/>
              <a:buChar char="o"/>
            </a:pPr>
            <a:r>
              <a:rPr lang="en-GB" sz="1800" dirty="0">
                <a:solidFill>
                  <a:schemeClr val="tx1"/>
                </a:solidFill>
                <a:effectLst/>
                <a:latin typeface="Arial" panose="020B0604020202020204" pitchFamily="34" charset="0"/>
                <a:cs typeface="Arial" panose="020B0604020202020204" pitchFamily="34" charset="0"/>
              </a:rPr>
              <a:t>Provides standardised hardware and software services and frameworks as well as timing distribution, signal observation, alarms, surveillance, logging and data </a:t>
            </a:r>
            <a:r>
              <a:rPr lang="en-GB" sz="1800" dirty="0" smtClean="0">
                <a:solidFill>
                  <a:schemeClr val="tx1"/>
                </a:solidFill>
                <a:effectLst/>
                <a:latin typeface="Arial" panose="020B0604020202020204" pitchFamily="34" charset="0"/>
                <a:cs typeface="Arial" panose="020B0604020202020204" pitchFamily="34" charset="0"/>
              </a:rPr>
              <a:t>management.</a:t>
            </a:r>
            <a:endParaRPr lang="en-GB" sz="1800" dirty="0">
              <a:solidFill>
                <a:schemeClr val="tx1"/>
              </a:solidFill>
              <a:effectLst/>
              <a:latin typeface="Arial" panose="020B0604020202020204" pitchFamily="34" charset="0"/>
              <a:cs typeface="Arial" panose="020B0604020202020204" pitchFamily="34" charset="0"/>
            </a:endParaRPr>
          </a:p>
          <a:p>
            <a:pPr marL="285750" indent="-285750" fontAlgn="auto">
              <a:spcBef>
                <a:spcPts val="0"/>
              </a:spcBef>
              <a:spcAft>
                <a:spcPts val="0"/>
              </a:spcAft>
              <a:buFont typeface="Courier New"/>
              <a:buChar char="o"/>
            </a:pPr>
            <a:r>
              <a:rPr lang="en-GB" sz="1800" dirty="0">
                <a:solidFill>
                  <a:schemeClr val="tx1"/>
                </a:solidFill>
                <a:effectLst/>
                <a:latin typeface="Arial" panose="020B0604020202020204" pitchFamily="34" charset="0"/>
                <a:cs typeface="Arial" panose="020B0604020202020204" pitchFamily="34" charset="0"/>
              </a:rPr>
              <a:t>Also provides desktop support to the department as well as security policy and  electronic instrument repair and </a:t>
            </a:r>
            <a:r>
              <a:rPr lang="en-GB" sz="1800" dirty="0" smtClean="0">
                <a:solidFill>
                  <a:schemeClr val="tx1"/>
                </a:solidFill>
                <a:effectLst/>
                <a:latin typeface="Arial" panose="020B0604020202020204" pitchFamily="34" charset="0"/>
                <a:cs typeface="Arial" panose="020B0604020202020204" pitchFamily="34" charset="0"/>
              </a:rPr>
              <a:t>calibration.</a:t>
            </a:r>
            <a:endParaRPr lang="en-GB" sz="1800" dirty="0">
              <a:solidFill>
                <a:schemeClr val="tx1"/>
              </a:solidFill>
              <a:effectLst/>
              <a:latin typeface="Arial" panose="020B0604020202020204" pitchFamily="34" charset="0"/>
              <a:cs typeface="Arial" panose="020B0604020202020204" pitchFamily="34" charset="0"/>
            </a:endParaRPr>
          </a:p>
          <a:p>
            <a:pPr marR="0" algn="l" defTabSz="914400" rtl="0" eaLnBrk="1" fontAlgn="auto" latinLnBrk="0" hangingPunct="1">
              <a:spcBef>
                <a:spcPts val="0"/>
              </a:spcBef>
              <a:spcAft>
                <a:spcPts val="0"/>
              </a:spcAft>
              <a:buClrTx/>
              <a:buSzTx/>
              <a:tabLst/>
            </a:pPr>
            <a:endPar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0021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Collaboration with industry in    BE-CO</a:t>
            </a:r>
            <a:endParaRPr lang="en-GB" b="1" dirty="0"/>
          </a:p>
        </p:txBody>
      </p:sp>
      <p:sp>
        <p:nvSpPr>
          <p:cNvPr id="7" name="TextBox 6"/>
          <p:cNvSpPr txBox="1"/>
          <p:nvPr/>
        </p:nvSpPr>
        <p:spPr>
          <a:xfrm>
            <a:off x="683568" y="1268760"/>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Re</a:t>
            </a:r>
            <a:r>
              <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rPr>
              <a:t>current</a:t>
            </a:r>
          </a:p>
        </p:txBody>
      </p:sp>
      <p:sp>
        <p:nvSpPr>
          <p:cNvPr id="8" name="TextBox 7"/>
          <p:cNvSpPr txBox="1"/>
          <p:nvPr/>
        </p:nvSpPr>
        <p:spPr>
          <a:xfrm>
            <a:off x="755576" y="1628800"/>
            <a:ext cx="7920880" cy="2232248"/>
          </a:xfrm>
          <a:prstGeom prst="rect">
            <a:avLst/>
          </a:prstGeom>
        </p:spPr>
        <p:txBody>
          <a:bodyPr vert="horz" wrap="square" lIns="72000" tIns="45720" rIns="36000" bIns="45720" rtlCol="0">
            <a:noAutofit/>
          </a:bodyPr>
          <a:lstStyle/>
          <a:p>
            <a:pPr marL="285750" marR="0" indent="-285750" algn="l" defTabSz="914400" rtl="0" eaLnBrk="1" fontAlgn="auto" latinLnBrk="0" hangingPunct="1">
              <a:spcBef>
                <a:spcPts val="600"/>
              </a:spcBef>
              <a:spcAft>
                <a:spcPts val="0"/>
              </a:spcAft>
              <a:buClrTx/>
              <a:buSzTx/>
              <a:buFont typeface="Courier New"/>
              <a:buChar char="o"/>
              <a:tabLst/>
            </a:pPr>
            <a:r>
              <a:rPr kumimoji="0" lang="en-GB" sz="180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Industrial PC procurement.</a:t>
            </a:r>
            <a:endPar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Data centre gear (usually in collaboration with IT): racks, servers, storage, air conditioning.</a:t>
            </a:r>
            <a:endParaRPr lang="en-GB" sz="1800" dirty="0">
              <a:solidFill>
                <a:schemeClr val="tx1"/>
              </a:solidFill>
              <a:effectLst/>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Crates (VME, MTCA.4), Single Board Computers (SBC), data acquisition boards, redundant power supplies, remote reboot solutions.</a:t>
            </a:r>
            <a:endParaRPr kumimoji="0" lang="en-GB" sz="1800"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Control room infrastructure: wall screens, consoles, furniture.</a:t>
            </a:r>
            <a:endParaRPr lang="en-GB" sz="1800" dirty="0">
              <a:solidFill>
                <a:schemeClr val="tx1"/>
              </a:solidFill>
              <a:effectLst/>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Cabling and connectors.</a:t>
            </a:r>
          </a:p>
        </p:txBody>
      </p:sp>
      <p:sp>
        <p:nvSpPr>
          <p:cNvPr id="9" name="TextBox 8"/>
          <p:cNvSpPr txBox="1"/>
          <p:nvPr/>
        </p:nvSpPr>
        <p:spPr>
          <a:xfrm>
            <a:off x="683567" y="4271367"/>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Upcoming</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
        <p:nvSpPr>
          <p:cNvPr id="10" name="TextBox 9"/>
          <p:cNvSpPr txBox="1"/>
          <p:nvPr/>
        </p:nvSpPr>
        <p:spPr>
          <a:xfrm>
            <a:off x="755576" y="4682237"/>
            <a:ext cx="5184576" cy="1650942"/>
          </a:xfrm>
          <a:prstGeom prst="rect">
            <a:avLst/>
          </a:prstGeom>
        </p:spPr>
        <p:txBody>
          <a:bodyPr vert="horz" wrap="square" lIns="72000" tIns="45720" rIns="36000" bIns="45720" rtlCol="0">
            <a:noAutofit/>
          </a:bodyPr>
          <a:lstStyle/>
          <a:p>
            <a:pPr marL="285750" marR="0" indent="-285750" algn="l" defTabSz="914400" rtl="0" eaLnBrk="1" fontAlgn="auto" latinLnBrk="0" hangingPunct="1">
              <a:spcBef>
                <a:spcPts val="600"/>
              </a:spcBef>
              <a:spcAft>
                <a:spcPts val="0"/>
              </a:spcAft>
              <a:buClrTx/>
              <a:buSzTx/>
              <a:buFont typeface="Courier New"/>
              <a:buChar char="o"/>
              <a:tabLst/>
            </a:pPr>
            <a:r>
              <a:rPr kumimoji="0" lang="en-GB" sz="180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VME crates call for tender (~1.5MCHF).</a:t>
            </a:r>
            <a:endPar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PCB production, testing and support (e.g. 1GS/s ADC FMC board).</a:t>
            </a:r>
            <a:endParaRPr lang="en-GB" sz="1800" dirty="0">
              <a:solidFill>
                <a:schemeClr val="tx1"/>
              </a:solidFill>
              <a:effectLst/>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noProof="0" dirty="0" smtClean="0">
                <a:solidFill>
                  <a:schemeClr val="tx1"/>
                </a:solidFill>
                <a:effectLst/>
                <a:latin typeface="Arial" panose="020B0604020202020204" pitchFamily="34" charset="0"/>
                <a:cs typeface="Arial" panose="020B0604020202020204" pitchFamily="34" charset="0"/>
              </a:rPr>
              <a:t>Video distribution system for the accelerators.</a:t>
            </a:r>
          </a:p>
          <a:p>
            <a:pPr marL="285750" marR="0" indent="-285750" algn="l" defTabSz="914400" rtl="0" eaLnBrk="1" fontAlgn="auto" latinLnBrk="0" hangingPunct="1">
              <a:spcBef>
                <a:spcPts val="600"/>
              </a:spcBef>
              <a:spcAft>
                <a:spcPts val="0"/>
              </a:spcAft>
              <a:buClrTx/>
              <a:buSzTx/>
              <a:buFont typeface="Courier New"/>
              <a:buChar char="o"/>
              <a:tabLst/>
            </a:pPr>
            <a:r>
              <a:rPr lang="en-GB" sz="1800" noProof="0" dirty="0" smtClean="0">
                <a:solidFill>
                  <a:schemeClr val="tx1"/>
                </a:solidFill>
                <a:effectLst/>
                <a:latin typeface="Arial" panose="020B0604020202020204" pitchFamily="34" charset="0"/>
                <a:cs typeface="Arial" panose="020B0604020202020204" pitchFamily="34" charset="0"/>
              </a:rPr>
              <a:t>New version of the White Rabbit switch.</a:t>
            </a:r>
            <a:endParaRPr kumimoji="0" lang="en-GB" sz="1800"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08199" y="4271367"/>
            <a:ext cx="2268257" cy="2061812"/>
          </a:xfrm>
          <a:prstGeom prst="rect">
            <a:avLst/>
          </a:prstGeom>
        </p:spPr>
      </p:pic>
      <p:sp>
        <p:nvSpPr>
          <p:cNvPr id="11" name="Date Placeholder 2"/>
          <p:cNvSpPr>
            <a:spLocks noGrp="1"/>
          </p:cNvSpPr>
          <p:nvPr>
            <p:ph type="dt" sz="half" idx="10"/>
          </p:nvPr>
        </p:nvSpPr>
        <p:spPr>
          <a:xfrm>
            <a:off x="35496" y="6597352"/>
            <a:ext cx="2133600" cy="288034"/>
          </a:xfrm>
        </p:spPr>
        <p:txBody>
          <a:bodyPr/>
          <a:lstStyle/>
          <a:p>
            <a:r>
              <a:rPr lang="en-US" dirty="0"/>
              <a:t>13 November 2018</a:t>
            </a:r>
          </a:p>
        </p:txBody>
      </p:sp>
      <p:sp>
        <p:nvSpPr>
          <p:cNvPr id="12" name="Footer Placeholder 3"/>
          <p:cNvSpPr>
            <a:spLocks noGrp="1"/>
          </p:cNvSpPr>
          <p:nvPr>
            <p:ph type="ftr" sz="quarter" idx="11"/>
          </p:nvPr>
        </p:nvSpPr>
        <p:spPr>
          <a:xfrm>
            <a:off x="3124200" y="6597352"/>
            <a:ext cx="2895600" cy="288034"/>
          </a:xfrm>
        </p:spPr>
        <p:txBody>
          <a:bodyPr/>
          <a:lstStyle/>
          <a:p>
            <a:r>
              <a:rPr lang="en-US"/>
              <a:t>Spain at CERN</a:t>
            </a:r>
          </a:p>
        </p:txBody>
      </p:sp>
      <p:sp>
        <p:nvSpPr>
          <p:cNvPr id="14" name="Slide Number Placeholder 4"/>
          <p:cNvSpPr>
            <a:spLocks noGrp="1"/>
          </p:cNvSpPr>
          <p:nvPr>
            <p:ph type="sldNum" sz="quarter" idx="12"/>
          </p:nvPr>
        </p:nvSpPr>
        <p:spPr>
          <a:xfrm>
            <a:off x="6974904" y="6597352"/>
            <a:ext cx="2133600" cy="288034"/>
          </a:xfrm>
        </p:spPr>
        <p:txBody>
          <a:bodyPr/>
          <a:lstStyle/>
          <a:p>
            <a:r>
              <a:rPr lang="en-US" dirty="0" smtClean="0"/>
              <a:t>12</a:t>
            </a:r>
            <a:endParaRPr lang="en-US" dirty="0"/>
          </a:p>
        </p:txBody>
      </p:sp>
      <p:sp>
        <p:nvSpPr>
          <p:cNvPr id="4" name="TextBox 3"/>
          <p:cNvSpPr txBox="1"/>
          <p:nvPr/>
        </p:nvSpPr>
        <p:spPr>
          <a:xfrm>
            <a:off x="5063310" y="3960864"/>
            <a:ext cx="1912979" cy="91440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kumimoji="0" lang="en-GB" sz="180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Collaboration with</a:t>
            </a:r>
          </a:p>
          <a:p>
            <a:pPr marL="0" marR="0" indent="0" algn="l" defTabSz="914400" rtl="0" eaLnBrk="1" fontAlgn="auto" latinLnBrk="0" hangingPunct="1">
              <a:lnSpc>
                <a:spcPct val="90000"/>
              </a:lnSpc>
              <a:spcBef>
                <a:spcPts val="1000"/>
              </a:spcBef>
              <a:spcAft>
                <a:spcPts val="0"/>
              </a:spcAft>
              <a:buClrTx/>
              <a:buSzTx/>
              <a:buNone/>
              <a:tabLst/>
            </a:pPr>
            <a:r>
              <a:rPr kumimoji="0" lang="en-GB" sz="180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Seven Solutions</a:t>
            </a:r>
          </a:p>
        </p:txBody>
      </p:sp>
    </p:spTree>
    <p:extLst>
      <p:ext uri="{BB962C8B-B14F-4D97-AF65-F5344CB8AC3E}">
        <p14:creationId xmlns:p14="http://schemas.microsoft.com/office/powerpoint/2010/main" val="9418818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9" y="116633"/>
            <a:ext cx="6264696" cy="649288"/>
          </a:xfrm>
        </p:spPr>
        <p:txBody>
          <a:bodyPr>
            <a:normAutofit fontScale="90000"/>
          </a:bodyPr>
          <a:lstStyle/>
          <a:p>
            <a:r>
              <a:rPr lang="en-GB" b="1" dirty="0"/>
              <a:t>ICS: Industrial Controls and Safety Systems Group</a:t>
            </a:r>
          </a:p>
        </p:txBody>
      </p:sp>
      <p:sp>
        <p:nvSpPr>
          <p:cNvPr id="3" name="Date Placeholder 2"/>
          <p:cNvSpPr>
            <a:spLocks noGrp="1"/>
          </p:cNvSpPr>
          <p:nvPr>
            <p:ph type="dt" sz="half" idx="10"/>
          </p:nvPr>
        </p:nvSpPr>
        <p:spPr/>
        <p:txBody>
          <a:bodyPr/>
          <a:lstStyle/>
          <a:p>
            <a:r>
              <a:rPr lang="en-US" dirty="0">
                <a:latin typeface="Arial" panose="020B0604020202020204" pitchFamily="34" charset="0"/>
                <a:cs typeface="Arial" panose="020B0604020202020204" pitchFamily="34" charset="0"/>
              </a:rPr>
              <a:t>13 November 2018</a:t>
            </a:r>
          </a:p>
        </p:txBody>
      </p:sp>
      <p:sp>
        <p:nvSpPr>
          <p:cNvPr id="4" name="Footer Placeholder 3"/>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latin typeface="Arial" panose="020B0604020202020204" pitchFamily="34" charset="0"/>
                <a:cs typeface="Arial" panose="020B0604020202020204" pitchFamily="34" charset="0"/>
              </a:rPr>
              <a:pPr/>
              <a:t>13</a:t>
            </a:fld>
            <a:endParaRPr lang="en-US">
              <a:latin typeface="Arial" panose="020B0604020202020204" pitchFamily="34" charset="0"/>
              <a:cs typeface="Arial" panose="020B0604020202020204" pitchFamily="34" charset="0"/>
            </a:endParaRPr>
          </a:p>
        </p:txBody>
      </p:sp>
      <p:sp>
        <p:nvSpPr>
          <p:cNvPr id="7" name="TextBox 6"/>
          <p:cNvSpPr txBox="1"/>
          <p:nvPr/>
        </p:nvSpPr>
        <p:spPr>
          <a:xfrm>
            <a:off x="393287" y="4494308"/>
            <a:ext cx="1775809"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727CA3">
                    <a:lumMod val="50000"/>
                  </a:srgbClr>
                </a:solidFill>
                <a:effectLst/>
                <a:uLnTx/>
                <a:uFillTx/>
                <a:latin typeface="Arial" panose="020B0604020202020204" pitchFamily="34" charset="0"/>
                <a:cs typeface="Arial" panose="020B0604020202020204" pitchFamily="34" charset="0"/>
              </a:rPr>
              <a:t>Group Leader</a:t>
            </a:r>
          </a:p>
          <a:p>
            <a:pPr marL="0" marR="0" lvl="0" indent="0" defTabSz="914400" eaLnBrk="1" fontAlgn="auto" latinLnBrk="0" hangingPunct="1">
              <a:lnSpc>
                <a:spcPct val="100000"/>
              </a:lnSpc>
              <a:spcBef>
                <a:spcPts val="0"/>
              </a:spcBef>
              <a:spcAft>
                <a:spcPts val="0"/>
              </a:spcAft>
              <a:buClrTx/>
              <a:buSzTx/>
              <a:buFontTx/>
              <a:buNone/>
              <a:tabLst/>
              <a:defRPr/>
            </a:pPr>
            <a:r>
              <a:rPr lang="en-US" sz="1800" kern="0" dirty="0">
                <a:solidFill>
                  <a:srgbClr val="727CA3">
                    <a:lumMod val="50000"/>
                  </a:srgbClr>
                </a:solidFill>
                <a:effectLst/>
                <a:latin typeface="Arial" panose="020B0604020202020204" pitchFamily="34" charset="0"/>
                <a:cs typeface="Arial" panose="020B0604020202020204" pitchFamily="34" charset="0"/>
              </a:rPr>
              <a:t>Peter </a:t>
            </a:r>
            <a:r>
              <a:rPr lang="en-US" sz="1800" kern="0" dirty="0" err="1">
                <a:solidFill>
                  <a:srgbClr val="727CA3">
                    <a:lumMod val="50000"/>
                  </a:srgbClr>
                </a:solidFill>
                <a:effectLst/>
                <a:latin typeface="Arial" panose="020B0604020202020204" pitchFamily="34" charset="0"/>
                <a:cs typeface="Arial" panose="020B0604020202020204" pitchFamily="34" charset="0"/>
              </a:rPr>
              <a:t>Sollander</a:t>
            </a:r>
            <a:endParaRPr kumimoji="0" lang="en-US" sz="1800" b="0" i="0" u="none" strike="noStrike" kern="0" cap="none" spc="0" normalizeH="0" baseline="0" noProof="0" dirty="0">
              <a:ln>
                <a:noFill/>
              </a:ln>
              <a:solidFill>
                <a:srgbClr val="727CA3">
                  <a:lumMod val="50000"/>
                </a:srgbClr>
              </a:solidFill>
              <a:effectLst/>
              <a:uLnTx/>
              <a:uFillTx/>
              <a:latin typeface="Arial" panose="020B0604020202020204" pitchFamily="34" charset="0"/>
              <a:cs typeface="Arial" panose="020B0604020202020204" pitchFamily="34" charset="0"/>
            </a:endParaRPr>
          </a:p>
        </p:txBody>
      </p:sp>
      <p:pic>
        <p:nvPicPr>
          <p:cNvPr id="9" name="Image 4" descr="layout industrial control.tif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96136" y="3466496"/>
            <a:ext cx="3240360" cy="2986840"/>
          </a:xfrm>
          <a:prstGeom prst="rect">
            <a:avLst/>
          </a:prstGeom>
        </p:spPr>
      </p:pic>
      <p:pic>
        <p:nvPicPr>
          <p:cNvPr id="10" name="Picture 9" descr="sh_2_04_talk.pdf"/>
          <p:cNvPicPr>
            <a:picLocks noChangeAspect="1"/>
          </p:cNvPicPr>
          <p:nvPr/>
        </p:nvPicPr>
        <p:blipFill rotWithShape="1">
          <a:blip r:embed="rId3" cstate="print">
            <a:extLst>
              <a:ext uri="{28A0092B-C50C-407E-A947-70E740481C1C}">
                <a14:useLocalDpi xmlns:a14="http://schemas.microsoft.com/office/drawing/2010/main"/>
              </a:ext>
            </a:extLst>
          </a:blip>
          <a:srcRect l="10463" t="7797" r="11944" b="9262"/>
          <a:stretch/>
        </p:blipFill>
        <p:spPr>
          <a:xfrm>
            <a:off x="2430206" y="3700324"/>
            <a:ext cx="2957890" cy="2234301"/>
          </a:xfrm>
          <a:prstGeom prst="rect">
            <a:avLst/>
          </a:prstGeom>
        </p:spPr>
      </p:pic>
      <p:sp>
        <p:nvSpPr>
          <p:cNvPr id="12" name="TextBox 11"/>
          <p:cNvSpPr txBox="1"/>
          <p:nvPr/>
        </p:nvSpPr>
        <p:spPr>
          <a:xfrm>
            <a:off x="107504" y="958005"/>
            <a:ext cx="8496944" cy="1728192"/>
          </a:xfrm>
          <a:prstGeom prst="rect">
            <a:avLst/>
          </a:prstGeom>
        </p:spPr>
        <p:txBody>
          <a:bodyPr vert="horz" wrap="square" lIns="72000" tIns="45720" rIns="36000" bIns="45720" rtlCol="0">
            <a:noAutofit/>
          </a:bodyPr>
          <a:lstStyle/>
          <a:p>
            <a:pPr marR="0" algn="l" defTabSz="914400" rtl="0" eaLnBrk="1" fontAlgn="auto" latinLnBrk="0" hangingPunct="1">
              <a:spcBef>
                <a:spcPts val="0"/>
              </a:spcBef>
              <a:spcAft>
                <a:spcPts val="0"/>
              </a:spcAft>
              <a:buClrTx/>
              <a:buSzTx/>
              <a:tabLst/>
            </a:pPr>
            <a:r>
              <a:rPr kumimoji="0" lang="en-GB" sz="1800" b="1"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Responsibilities:</a:t>
            </a:r>
          </a:p>
          <a:p>
            <a:pPr marL="285750" indent="-285750" fontAlgn="auto">
              <a:lnSpc>
                <a:spcPct val="100000"/>
              </a:lnSpc>
              <a:spcBef>
                <a:spcPts val="600"/>
              </a:spcBef>
              <a:spcAft>
                <a:spcPts val="0"/>
              </a:spcAft>
              <a:buFont typeface="Courier New" panose="02070309020205020404" pitchFamily="49" charset="0"/>
              <a:buChar char="o"/>
            </a:pPr>
            <a:r>
              <a:rPr lang="en-US" sz="1800" dirty="0">
                <a:solidFill>
                  <a:srgbClr val="000000"/>
                </a:solidFill>
                <a:effectLst/>
                <a:latin typeface="Arial" panose="020B0604020202020204" pitchFamily="34" charset="0"/>
                <a:cs typeface="Arial" panose="020B0604020202020204" pitchFamily="34" charset="0"/>
              </a:rPr>
              <a:t>Design, implement, install, maintain and </a:t>
            </a:r>
            <a:r>
              <a:rPr lang="en-US" sz="1800" dirty="0" smtClean="0">
                <a:solidFill>
                  <a:srgbClr val="000000"/>
                </a:solidFill>
                <a:effectLst/>
                <a:latin typeface="Arial" panose="020B0604020202020204" pitchFamily="34" charset="0"/>
                <a:cs typeface="Arial" panose="020B0604020202020204" pitchFamily="34" charset="0"/>
              </a:rPr>
              <a:t>support:</a:t>
            </a:r>
            <a:endParaRPr lang="en-US" sz="1800" dirty="0">
              <a:solidFill>
                <a:srgbClr val="000000"/>
              </a:solidFill>
              <a:effectLst/>
              <a:latin typeface="Arial" panose="020B0604020202020204" pitchFamily="34" charset="0"/>
              <a:cs typeface="Arial" panose="020B0604020202020204" pitchFamily="34" charset="0"/>
            </a:endParaRPr>
          </a:p>
          <a:p>
            <a:pPr marL="761191" lvl="1" indent="-285750" fontAlgn="auto">
              <a:spcBef>
                <a:spcPts val="600"/>
              </a:spcBef>
              <a:spcAft>
                <a:spcPts val="0"/>
              </a:spcAft>
              <a:buFont typeface="Wingdings" panose="05000000000000000000" pitchFamily="2" charset="2"/>
              <a:buChar char="ü"/>
              <a:defRPr/>
            </a:pPr>
            <a:r>
              <a:rPr lang="en-US" sz="1800" dirty="0">
                <a:solidFill>
                  <a:srgbClr val="000000"/>
                </a:solidFill>
                <a:effectLst/>
                <a:latin typeface="Arial" panose="020B0604020202020204" pitchFamily="34" charset="0"/>
                <a:cs typeface="Arial" panose="020B0604020202020204" pitchFamily="34" charset="0"/>
              </a:rPr>
              <a:t>CERN’s safety and access control systems (site and machines</a:t>
            </a:r>
            <a:r>
              <a:rPr lang="en-US" sz="1800" dirty="0" smtClean="0">
                <a:solidFill>
                  <a:srgbClr val="000000"/>
                </a:solidFill>
                <a:effectLst/>
                <a:latin typeface="Arial" panose="020B0604020202020204" pitchFamily="34" charset="0"/>
                <a:cs typeface="Arial" panose="020B0604020202020204" pitchFamily="34" charset="0"/>
              </a:rPr>
              <a:t>).</a:t>
            </a:r>
            <a:endParaRPr lang="en-US" sz="1800" dirty="0">
              <a:solidFill>
                <a:srgbClr val="000000"/>
              </a:solidFill>
              <a:effectLst/>
              <a:latin typeface="Arial" panose="020B0604020202020204" pitchFamily="34" charset="0"/>
              <a:cs typeface="Arial" panose="020B0604020202020204" pitchFamily="34" charset="0"/>
            </a:endParaRPr>
          </a:p>
          <a:p>
            <a:pPr marL="761191" lvl="1" indent="-285750" fontAlgn="auto">
              <a:lnSpc>
                <a:spcPct val="100000"/>
              </a:lnSpc>
              <a:spcBef>
                <a:spcPts val="600"/>
              </a:spcBef>
              <a:spcAft>
                <a:spcPts val="0"/>
              </a:spcAft>
              <a:buFont typeface="Wingdings" panose="05000000000000000000" pitchFamily="2" charset="2"/>
              <a:buChar char="ü"/>
            </a:pPr>
            <a:r>
              <a:rPr lang="en-US" sz="1800" dirty="0">
                <a:solidFill>
                  <a:srgbClr val="000000"/>
                </a:solidFill>
                <a:effectLst/>
                <a:latin typeface="Arial" panose="020B0604020202020204" pitchFamily="34" charset="0"/>
                <a:cs typeface="Arial" panose="020B0604020202020204" pitchFamily="34" charset="0"/>
              </a:rPr>
              <a:t>Industrial control systems for experiments, technical infrastructure, accelerator interlocks and other </a:t>
            </a:r>
            <a:r>
              <a:rPr lang="en-US" sz="1800" dirty="0" smtClean="0">
                <a:solidFill>
                  <a:srgbClr val="000000"/>
                </a:solidFill>
                <a:effectLst/>
                <a:latin typeface="Arial" panose="020B0604020202020204" pitchFamily="34" charset="0"/>
                <a:cs typeface="Arial" panose="020B0604020202020204" pitchFamily="34" charset="0"/>
              </a:rPr>
              <a:t>equipment.</a:t>
            </a:r>
            <a:endParaRPr lang="en-US" sz="1800" dirty="0">
              <a:solidFill>
                <a:srgbClr val="000000"/>
              </a:solidFill>
              <a:effectLst/>
              <a:latin typeface="Arial" panose="020B0604020202020204" pitchFamily="34" charset="0"/>
              <a:cs typeface="Arial" panose="020B0604020202020204" pitchFamily="34" charset="0"/>
            </a:endParaRPr>
          </a:p>
          <a:p>
            <a:pPr marL="285750" lvl="0" indent="-285750" fontAlgn="auto">
              <a:spcBef>
                <a:spcPts val="600"/>
              </a:spcBef>
              <a:spcAft>
                <a:spcPts val="0"/>
              </a:spcAft>
              <a:buFont typeface="Courier New" panose="02070309020205020404" pitchFamily="49" charset="0"/>
              <a:buChar char="o"/>
              <a:defRPr/>
            </a:pPr>
            <a:r>
              <a:rPr lang="en-US" sz="1800" dirty="0">
                <a:solidFill>
                  <a:srgbClr val="000000"/>
                </a:solidFill>
                <a:effectLst/>
                <a:latin typeface="Arial" panose="020B0604020202020204" pitchFamily="34" charset="0"/>
                <a:cs typeface="Arial" panose="020B0604020202020204" pitchFamily="34" charset="0"/>
              </a:rPr>
              <a:t>Evaluate, select and support related tools and </a:t>
            </a:r>
            <a:r>
              <a:rPr lang="en-US" sz="1800" dirty="0" smtClean="0">
                <a:solidFill>
                  <a:srgbClr val="000000"/>
                </a:solidFill>
                <a:effectLst/>
                <a:latin typeface="Arial" panose="020B0604020202020204" pitchFamily="34" charset="0"/>
                <a:cs typeface="Arial" panose="020B0604020202020204" pitchFamily="34" charset="0"/>
              </a:rPr>
              <a:t>technologies.</a:t>
            </a:r>
            <a:endParaRPr lang="en-US" sz="1800" dirty="0">
              <a:solidFill>
                <a:srgbClr val="000000"/>
              </a:solidFill>
              <a:effectLst/>
              <a:latin typeface="Arial" panose="020B0604020202020204" pitchFamily="34" charset="0"/>
              <a:cs typeface="Arial" panose="020B0604020202020204" pitchFamily="34" charset="0"/>
            </a:endParaRPr>
          </a:p>
          <a:p>
            <a:pPr marL="285750" lvl="0" indent="-285750" fontAlgn="auto">
              <a:spcBef>
                <a:spcPts val="600"/>
              </a:spcBef>
              <a:spcAft>
                <a:spcPts val="0"/>
              </a:spcAft>
              <a:buFont typeface="Courier New" panose="02070309020205020404" pitchFamily="49" charset="0"/>
              <a:buChar char="o"/>
              <a:defRPr/>
            </a:pPr>
            <a:r>
              <a:rPr lang="en-US" sz="1800" dirty="0">
                <a:solidFill>
                  <a:srgbClr val="000000"/>
                </a:solidFill>
                <a:effectLst/>
                <a:latin typeface="Arial" panose="020B0604020202020204" pitchFamily="34" charset="0"/>
                <a:cs typeface="Arial" panose="020B0604020202020204" pitchFamily="34" charset="0"/>
              </a:rPr>
              <a:t>Provide the necessary tools, frameworks and interfaces to integrate these systems in the CERN </a:t>
            </a:r>
            <a:r>
              <a:rPr lang="en-US" sz="1800" dirty="0" smtClean="0">
                <a:solidFill>
                  <a:srgbClr val="000000"/>
                </a:solidFill>
                <a:effectLst/>
                <a:latin typeface="Arial" panose="020B0604020202020204" pitchFamily="34" charset="0"/>
                <a:cs typeface="Arial" panose="020B0604020202020204" pitchFamily="34" charset="0"/>
              </a:rPr>
              <a:t>environment.</a:t>
            </a:r>
            <a:endParaRPr lang="en-US" sz="1800" dirty="0">
              <a:solidFill>
                <a:srgbClr val="000000"/>
              </a:solidFill>
              <a:effectLst/>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0"/>
              </a:spcBef>
              <a:spcAft>
                <a:spcPts val="0"/>
              </a:spcAft>
              <a:buClrTx/>
              <a:buSzTx/>
              <a:buFont typeface="Arial" panose="020B0604020202020204" pitchFamily="34" charset="0"/>
              <a:buChar char="•"/>
              <a:tabLst/>
            </a:pPr>
            <a:endParaRPr kumimoji="0" lang="en-GB" sz="1800" b="1"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21856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Collaboration with industry           in BE-ICS</a:t>
            </a:r>
            <a:endParaRPr lang="en-GB" b="1" dirty="0"/>
          </a:p>
        </p:txBody>
      </p:sp>
      <p:sp>
        <p:nvSpPr>
          <p:cNvPr id="7" name="TextBox 6"/>
          <p:cNvSpPr txBox="1"/>
          <p:nvPr/>
        </p:nvSpPr>
        <p:spPr>
          <a:xfrm>
            <a:off x="683568" y="2420888"/>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Ongoing</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
        <p:nvSpPr>
          <p:cNvPr id="8" name="TextBox 7"/>
          <p:cNvSpPr txBox="1"/>
          <p:nvPr/>
        </p:nvSpPr>
        <p:spPr>
          <a:xfrm>
            <a:off x="755576" y="2780928"/>
            <a:ext cx="7920880" cy="1728192"/>
          </a:xfrm>
          <a:prstGeom prst="rect">
            <a:avLst/>
          </a:prstGeom>
        </p:spPr>
        <p:txBody>
          <a:bodyPr vert="horz" wrap="square" lIns="72000" tIns="45720" rIns="36000" bIns="45720" rtlCol="0">
            <a:noAutofit/>
          </a:bodyPr>
          <a:lstStyle/>
          <a:p>
            <a:pPr marL="285750" marR="0" indent="-285750" algn="l" defTabSz="914400" rtl="0" eaLnBrk="1" fontAlgn="auto" latinLnBrk="0" hangingPunct="1">
              <a:spcBef>
                <a:spcPts val="600"/>
              </a:spcBef>
              <a:spcAft>
                <a:spcPts val="0"/>
              </a:spcAft>
              <a:buClrTx/>
              <a:buSzTx/>
              <a:buFont typeface="Courier New"/>
              <a:buChar char="o"/>
              <a:tabLst/>
            </a:pPr>
            <a:r>
              <a:rPr kumimoji="0" lang="en-GB" sz="180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Renovation of SPS Access and Safety systems.</a:t>
            </a: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New SPS Safety Fire system.</a:t>
            </a: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SPS sprinkler system.</a:t>
            </a: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CERN site and building access.</a:t>
            </a: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smtClean="0">
                <a:solidFill>
                  <a:schemeClr val="tx1"/>
                </a:solidFill>
                <a:effectLst/>
                <a:latin typeface="Arial" panose="020B0604020202020204" pitchFamily="34" charset="0"/>
                <a:cs typeface="Arial" panose="020B0604020202020204" pitchFamily="34" charset="0"/>
              </a:rPr>
              <a:t>Successful collaboration with </a:t>
            </a:r>
            <a:r>
              <a:rPr lang="en-GB" sz="1800" dirty="0" err="1" smtClean="0">
                <a:solidFill>
                  <a:schemeClr val="tx1"/>
                </a:solidFill>
                <a:effectLst/>
                <a:latin typeface="Arial" panose="020B0604020202020204" pitchFamily="34" charset="0"/>
                <a:cs typeface="Arial" panose="020B0604020202020204" pitchFamily="34" charset="0"/>
              </a:rPr>
              <a:t>Procon</a:t>
            </a:r>
            <a:r>
              <a:rPr lang="en-GB" sz="1800" dirty="0" smtClean="0">
                <a:solidFill>
                  <a:schemeClr val="tx1"/>
                </a:solidFill>
                <a:effectLst/>
                <a:latin typeface="Arial" panose="020B0604020202020204" pitchFamily="34" charset="0"/>
                <a:cs typeface="Arial" panose="020B0604020202020204" pitchFamily="34" charset="0"/>
              </a:rPr>
              <a:t> Systems.</a:t>
            </a:r>
            <a:endParaRPr lang="en-GB" sz="1800" dirty="0" smtClean="0">
              <a:solidFill>
                <a:schemeClr val="tx1"/>
              </a:solidFill>
              <a:effectLst/>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endParaRPr kumimoji="0" lang="en-GB" sz="16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p:txBody>
      </p:sp>
      <p:sp>
        <p:nvSpPr>
          <p:cNvPr id="5" name="Date Placeholder 2"/>
          <p:cNvSpPr>
            <a:spLocks noGrp="1"/>
          </p:cNvSpPr>
          <p:nvPr>
            <p:ph type="dt" sz="half" idx="10"/>
          </p:nvPr>
        </p:nvSpPr>
        <p:spPr>
          <a:xfrm>
            <a:off x="35496" y="6597352"/>
            <a:ext cx="2133600" cy="288034"/>
          </a:xfrm>
        </p:spPr>
        <p:txBody>
          <a:bodyPr/>
          <a:lstStyle/>
          <a:p>
            <a:r>
              <a:rPr lang="en-US" dirty="0">
                <a:latin typeface="Arial" panose="020B0604020202020204" pitchFamily="34" charset="0"/>
                <a:cs typeface="Arial" panose="020B0604020202020204" pitchFamily="34" charset="0"/>
              </a:rPr>
              <a:t>13 November 2018</a:t>
            </a:r>
          </a:p>
        </p:txBody>
      </p:sp>
      <p:sp>
        <p:nvSpPr>
          <p:cNvPr id="6" name="Footer Placeholder 3"/>
          <p:cNvSpPr>
            <a:spLocks noGrp="1"/>
          </p:cNvSpPr>
          <p:nvPr>
            <p:ph type="ftr" sz="quarter" idx="11"/>
          </p:nvPr>
        </p:nvSpPr>
        <p:spPr>
          <a:xfrm>
            <a:off x="3124200" y="6597352"/>
            <a:ext cx="2895600" cy="288034"/>
          </a:xfrm>
        </p:spPr>
        <p:txBody>
          <a:bodyPr/>
          <a:lstStyle/>
          <a:p>
            <a:r>
              <a:rPr lang="en-US">
                <a:latin typeface="Arial" panose="020B0604020202020204" pitchFamily="34" charset="0"/>
                <a:cs typeface="Arial" panose="020B0604020202020204" pitchFamily="34" charset="0"/>
              </a:rPr>
              <a:t>Spain at CERN</a:t>
            </a:r>
          </a:p>
        </p:txBody>
      </p:sp>
      <p:sp>
        <p:nvSpPr>
          <p:cNvPr id="9" name="Slide Number Placeholder 4"/>
          <p:cNvSpPr>
            <a:spLocks noGrp="1"/>
          </p:cNvSpPr>
          <p:nvPr>
            <p:ph type="sldNum" sz="quarter" idx="12"/>
          </p:nvPr>
        </p:nvSpPr>
        <p:spPr>
          <a:xfrm>
            <a:off x="6974904" y="6597352"/>
            <a:ext cx="2133600" cy="288034"/>
          </a:xfrm>
        </p:spPr>
        <p:txBody>
          <a:bodyPr/>
          <a:lstStyle/>
          <a:p>
            <a:r>
              <a:rPr lang="en-US" dirty="0" smtClean="0">
                <a:latin typeface="Arial" panose="020B0604020202020204" pitchFamily="34" charset="0"/>
                <a:cs typeface="Arial" panose="020B0604020202020204" pitchFamily="34" charset="0"/>
              </a:rPr>
              <a:t>14</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1668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Upcoming collaborations with industry in BE-ICS</a:t>
            </a:r>
            <a:endParaRPr lang="en-GB" b="1" dirty="0"/>
          </a:p>
        </p:txBody>
      </p:sp>
      <p:sp>
        <p:nvSpPr>
          <p:cNvPr id="8" name="TextBox 7"/>
          <p:cNvSpPr txBox="1"/>
          <p:nvPr/>
        </p:nvSpPr>
        <p:spPr>
          <a:xfrm>
            <a:off x="755576" y="2780928"/>
            <a:ext cx="7920880" cy="1728192"/>
          </a:xfrm>
          <a:prstGeom prst="rect">
            <a:avLst/>
          </a:prstGeom>
        </p:spPr>
        <p:txBody>
          <a:bodyPr vert="horz" wrap="square" lIns="72000" tIns="45720" rIns="36000" bIns="45720" rtlCol="0">
            <a:noAutofit/>
          </a:bodyPr>
          <a:lstStyle/>
          <a:p>
            <a:pPr marL="285750" marR="0" indent="-285750" algn="l" defTabSz="914400" rtl="0" eaLnBrk="1" fontAlgn="auto" latinLnBrk="0" hangingPunct="1">
              <a:spcBef>
                <a:spcPts val="600"/>
              </a:spcBef>
              <a:spcAft>
                <a:spcPts val="0"/>
              </a:spcAft>
              <a:buClrTx/>
              <a:buSzTx/>
              <a:buFont typeface="Courier New"/>
              <a:buChar char="o"/>
              <a:tabLst/>
            </a:pPr>
            <a:endParaRPr kumimoji="0" lang="en-GB" sz="13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p:txBody>
      </p:sp>
      <p:grpSp>
        <p:nvGrpSpPr>
          <p:cNvPr id="22" name="Group 21"/>
          <p:cNvGrpSpPr/>
          <p:nvPr/>
        </p:nvGrpSpPr>
        <p:grpSpPr>
          <a:xfrm>
            <a:off x="503646" y="1772816"/>
            <a:ext cx="8028794" cy="4456507"/>
            <a:chOff x="-828600" y="764704"/>
            <a:chExt cx="10287202" cy="5291665"/>
          </a:xfrm>
        </p:grpSpPr>
        <p:pic>
          <p:nvPicPr>
            <p:cNvPr id="23" name="Picture 22" descr="0812015-A4-at-144-dpi.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28600" y="764704"/>
              <a:ext cx="10287202" cy="5291665"/>
            </a:xfrm>
            <a:prstGeom prst="rect">
              <a:avLst/>
            </a:prstGeom>
          </p:spPr>
        </p:pic>
        <p:sp>
          <p:nvSpPr>
            <p:cNvPr id="24" name="Rectangle 23"/>
            <p:cNvSpPr/>
            <p:nvPr/>
          </p:nvSpPr>
          <p:spPr bwMode="auto">
            <a:xfrm>
              <a:off x="2618640" y="4941168"/>
              <a:ext cx="441192"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300" i="0" u="none" strike="noStrike" cap="none" normalizeH="0" baseline="0">
                <a:ln>
                  <a:noFill/>
                </a:ln>
                <a:solidFill>
                  <a:schemeClr val="tx1"/>
                </a:solidFill>
                <a:effectLst/>
                <a:latin typeface="Arial" panose="020B0604020202020204" pitchFamily="34" charset="0"/>
                <a:ea typeface="ＭＳ Ｐゴシック" pitchFamily="16" charset="-128"/>
                <a:cs typeface="Arial" panose="020B0604020202020204" pitchFamily="34" charset="0"/>
              </a:endParaRPr>
            </a:p>
          </p:txBody>
        </p:sp>
      </p:grpSp>
      <p:sp>
        <p:nvSpPr>
          <p:cNvPr id="25" name="TextBox 24"/>
          <p:cNvSpPr txBox="1"/>
          <p:nvPr/>
        </p:nvSpPr>
        <p:spPr>
          <a:xfrm>
            <a:off x="261319" y="1092121"/>
            <a:ext cx="5399181" cy="292388"/>
          </a:xfrm>
          <a:prstGeom prst="wedgeRectCallout">
            <a:avLst>
              <a:gd name="adj1" fmla="val 32309"/>
              <a:gd name="adj2" fmla="val 298745"/>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sz="1300" dirty="0" smtClean="0">
                <a:effectLst/>
                <a:latin typeface="Arial" panose="020B0604020202020204" pitchFamily="34" charset="0"/>
                <a:cs typeface="Arial" panose="020B0604020202020204" pitchFamily="34" charset="0"/>
              </a:rPr>
              <a:t>Refurbishing of LHC Experiments, combined Gas ODH,  </a:t>
            </a:r>
            <a:r>
              <a:rPr lang="en-US" sz="1300" dirty="0" smtClean="0">
                <a:solidFill>
                  <a:srgbClr val="FFFFFF"/>
                </a:solidFill>
                <a:effectLst/>
                <a:latin typeface="Arial" panose="020B0604020202020204" pitchFamily="34" charset="0"/>
                <a:cs typeface="Arial" panose="020B0604020202020204" pitchFamily="34" charset="0"/>
              </a:rPr>
              <a:t>2022</a:t>
            </a:r>
            <a:r>
              <a:rPr lang="en-US" sz="1300" dirty="0" smtClean="0">
                <a:effectLst/>
                <a:latin typeface="Arial" panose="020B0604020202020204" pitchFamily="34" charset="0"/>
                <a:cs typeface="Arial" panose="020B0604020202020204" pitchFamily="34" charset="0"/>
              </a:rPr>
              <a:t> </a:t>
            </a:r>
            <a:endParaRPr lang="en-US" sz="1300" dirty="0">
              <a:effectLst/>
              <a:latin typeface="Arial" panose="020B0604020202020204" pitchFamily="34" charset="0"/>
              <a:cs typeface="Arial" panose="020B0604020202020204" pitchFamily="34" charset="0"/>
            </a:endParaRPr>
          </a:p>
        </p:txBody>
      </p:sp>
      <p:sp>
        <p:nvSpPr>
          <p:cNvPr id="26" name="TextBox 25"/>
          <p:cNvSpPr txBox="1"/>
          <p:nvPr/>
        </p:nvSpPr>
        <p:spPr>
          <a:xfrm>
            <a:off x="5992592" y="1420378"/>
            <a:ext cx="2919455" cy="492443"/>
          </a:xfrm>
          <a:prstGeom prst="wedgeRectCallout">
            <a:avLst>
              <a:gd name="adj1" fmla="val -48724"/>
              <a:gd name="adj2" fmla="val 98917"/>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a:effectLst/>
                <a:latin typeface="Arial" panose="020B0604020202020204" pitchFamily="34" charset="0"/>
                <a:cs typeface="Arial" panose="020B0604020202020204" pitchFamily="34" charset="0"/>
              </a:rPr>
              <a:t>Renewal of LHC underground Fire Detection + including </a:t>
            </a:r>
            <a:r>
              <a:rPr lang="en-US" sz="1300" dirty="0" smtClean="0">
                <a:effectLst/>
                <a:latin typeface="Arial" panose="020B0604020202020204" pitchFamily="34" charset="0"/>
                <a:cs typeface="Arial" panose="020B0604020202020204" pitchFamily="34" charset="0"/>
              </a:rPr>
              <a:t>HL-LHC, </a:t>
            </a:r>
            <a:r>
              <a:rPr lang="en-US" sz="1300" dirty="0">
                <a:effectLst/>
                <a:latin typeface="Arial" panose="020B0604020202020204" pitchFamily="34" charset="0"/>
                <a:cs typeface="Arial" panose="020B0604020202020204" pitchFamily="34" charset="0"/>
              </a:rPr>
              <a:t>2022 </a:t>
            </a:r>
          </a:p>
        </p:txBody>
      </p:sp>
      <p:sp>
        <p:nvSpPr>
          <p:cNvPr id="27" name="TextBox 26"/>
          <p:cNvSpPr txBox="1"/>
          <p:nvPr/>
        </p:nvSpPr>
        <p:spPr>
          <a:xfrm>
            <a:off x="261319" y="1560382"/>
            <a:ext cx="3245000" cy="492443"/>
          </a:xfrm>
          <a:prstGeom prst="wedgeRectCallout">
            <a:avLst>
              <a:gd name="adj1" fmla="val 38580"/>
              <a:gd name="adj2" fmla="val 98276"/>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a:effectLst/>
                <a:latin typeface="Arial" panose="020B0604020202020204" pitchFamily="34" charset="0"/>
                <a:cs typeface="Arial" panose="020B0604020202020204" pitchFamily="34" charset="0"/>
              </a:rPr>
              <a:t>Renewal of LHC Gas Detection including HL-LHC, 2022</a:t>
            </a:r>
          </a:p>
        </p:txBody>
      </p:sp>
      <p:sp>
        <p:nvSpPr>
          <p:cNvPr id="28" name="TextBox 27"/>
          <p:cNvSpPr txBox="1"/>
          <p:nvPr/>
        </p:nvSpPr>
        <p:spPr>
          <a:xfrm>
            <a:off x="261319" y="6126164"/>
            <a:ext cx="4616287" cy="292388"/>
          </a:xfrm>
          <a:prstGeom prst="wedgeRectCallout">
            <a:avLst>
              <a:gd name="adj1" fmla="val -6925"/>
              <a:gd name="adj2" fmla="val -225996"/>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a:effectLst/>
                <a:latin typeface="Arial" panose="020B0604020202020204" pitchFamily="34" charset="0"/>
                <a:cs typeface="Arial" panose="020B0604020202020204" pitchFamily="34" charset="0"/>
              </a:rPr>
              <a:t>CERN Wide Safety Alarm </a:t>
            </a:r>
            <a:r>
              <a:rPr lang="en-US" sz="1300" dirty="0" smtClean="0">
                <a:effectLst/>
                <a:latin typeface="Arial" panose="020B0604020202020204" pitchFamily="34" charset="0"/>
                <a:cs typeface="Arial" panose="020B0604020202020204" pitchFamily="34" charset="0"/>
              </a:rPr>
              <a:t>Monitoring, </a:t>
            </a:r>
            <a:r>
              <a:rPr lang="en-US" sz="1300" dirty="0">
                <a:effectLst/>
                <a:latin typeface="Arial" panose="020B0604020202020204" pitchFamily="34" charset="0"/>
                <a:cs typeface="Arial" panose="020B0604020202020204" pitchFamily="34" charset="0"/>
              </a:rPr>
              <a:t>2021 </a:t>
            </a:r>
          </a:p>
        </p:txBody>
      </p:sp>
      <p:sp>
        <p:nvSpPr>
          <p:cNvPr id="29" name="TextBox 28"/>
          <p:cNvSpPr txBox="1"/>
          <p:nvPr/>
        </p:nvSpPr>
        <p:spPr>
          <a:xfrm>
            <a:off x="4982126" y="6124675"/>
            <a:ext cx="2470194" cy="292388"/>
          </a:xfrm>
          <a:prstGeom prst="wedgeRectCallout">
            <a:avLst>
              <a:gd name="adj1" fmla="val -8254"/>
              <a:gd name="adj2" fmla="val -200523"/>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a:effectLst/>
                <a:latin typeface="Arial" panose="020B0604020202020204" pitchFamily="34" charset="0"/>
                <a:cs typeface="Arial" panose="020B0604020202020204" pitchFamily="34" charset="0"/>
              </a:rPr>
              <a:t>CERN Wide Gas &amp; </a:t>
            </a:r>
            <a:r>
              <a:rPr lang="en-US" sz="1300" dirty="0" smtClean="0">
                <a:effectLst/>
                <a:latin typeface="Arial" panose="020B0604020202020204" pitchFamily="34" charset="0"/>
                <a:cs typeface="Arial" panose="020B0604020202020204" pitchFamily="34" charset="0"/>
              </a:rPr>
              <a:t>ODH, </a:t>
            </a:r>
            <a:r>
              <a:rPr lang="en-US" sz="1300" dirty="0">
                <a:effectLst/>
                <a:latin typeface="Arial" panose="020B0604020202020204" pitchFamily="34" charset="0"/>
                <a:cs typeface="Arial" panose="020B0604020202020204" pitchFamily="34" charset="0"/>
              </a:rPr>
              <a:t>2022 </a:t>
            </a:r>
          </a:p>
        </p:txBody>
      </p:sp>
      <p:sp>
        <p:nvSpPr>
          <p:cNvPr id="30" name="TextBox 29"/>
          <p:cNvSpPr txBox="1"/>
          <p:nvPr/>
        </p:nvSpPr>
        <p:spPr>
          <a:xfrm>
            <a:off x="5125737" y="5215333"/>
            <a:ext cx="3762641" cy="292388"/>
          </a:xfrm>
          <a:prstGeom prst="wedgeRectCallout">
            <a:avLst>
              <a:gd name="adj1" fmla="val -8254"/>
              <a:gd name="adj2" fmla="val -200523"/>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a:effectLst/>
                <a:latin typeface="Arial" panose="020B0604020202020204" pitchFamily="34" charset="0"/>
                <a:cs typeface="Arial" panose="020B0604020202020204" pitchFamily="34" charset="0"/>
              </a:rPr>
              <a:t>Safety &amp; Industrial controls , 2020 </a:t>
            </a:r>
          </a:p>
        </p:txBody>
      </p:sp>
      <p:sp>
        <p:nvSpPr>
          <p:cNvPr id="31" name="TextBox 30"/>
          <p:cNvSpPr txBox="1"/>
          <p:nvPr/>
        </p:nvSpPr>
        <p:spPr>
          <a:xfrm>
            <a:off x="4620443" y="2519659"/>
            <a:ext cx="4258843" cy="292388"/>
          </a:xfrm>
          <a:prstGeom prst="wedgeRectCallout">
            <a:avLst>
              <a:gd name="adj1" fmla="val -43571"/>
              <a:gd name="adj2" fmla="val 365505"/>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a:effectLst/>
                <a:latin typeface="Arial" panose="020B0604020202020204" pitchFamily="34" charset="0"/>
                <a:cs typeface="Arial" panose="020B0604020202020204" pitchFamily="34" charset="0"/>
              </a:rPr>
              <a:t>LHC Personnel protection System P+M, 2020 </a:t>
            </a:r>
          </a:p>
        </p:txBody>
      </p:sp>
      <p:sp>
        <p:nvSpPr>
          <p:cNvPr id="32" name="TextBox 31"/>
          <p:cNvSpPr txBox="1"/>
          <p:nvPr/>
        </p:nvSpPr>
        <p:spPr>
          <a:xfrm>
            <a:off x="6682764" y="3429001"/>
            <a:ext cx="2205613" cy="492443"/>
          </a:xfrm>
          <a:prstGeom prst="wedgeRectCallout">
            <a:avLst>
              <a:gd name="adj1" fmla="val -103441"/>
              <a:gd name="adj2" fmla="val 231497"/>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a:effectLst/>
                <a:latin typeface="Arial" panose="020B0604020202020204" pitchFamily="34" charset="0"/>
                <a:cs typeface="Arial" panose="020B0604020202020204" pitchFamily="34" charset="0"/>
              </a:rPr>
              <a:t>PS Personnel protection System, 2021 </a:t>
            </a:r>
          </a:p>
        </p:txBody>
      </p:sp>
      <p:sp>
        <p:nvSpPr>
          <p:cNvPr id="33" name="TextBox 32"/>
          <p:cNvSpPr txBox="1"/>
          <p:nvPr/>
        </p:nvSpPr>
        <p:spPr>
          <a:xfrm>
            <a:off x="261319" y="4413221"/>
            <a:ext cx="4055291" cy="292388"/>
          </a:xfrm>
          <a:prstGeom prst="wedgeRectCallout">
            <a:avLst>
              <a:gd name="adj1" fmla="val 14010"/>
              <a:gd name="adj2" fmla="val -132758"/>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a:effectLst/>
                <a:latin typeface="Arial" panose="020B0604020202020204" pitchFamily="34" charset="0"/>
                <a:cs typeface="Arial" panose="020B0604020202020204" pitchFamily="34" charset="0"/>
              </a:rPr>
              <a:t>CERN Access control SW, </a:t>
            </a:r>
            <a:r>
              <a:rPr lang="en-US" sz="1300" dirty="0" smtClean="0">
                <a:effectLst/>
                <a:latin typeface="Arial" panose="020B0604020202020204" pitchFamily="34" charset="0"/>
                <a:cs typeface="Arial" panose="020B0604020202020204" pitchFamily="34" charset="0"/>
              </a:rPr>
              <a:t>2019 </a:t>
            </a:r>
            <a:endParaRPr lang="en-US" sz="1300" dirty="0">
              <a:effectLst/>
              <a:latin typeface="Arial" panose="020B0604020202020204" pitchFamily="34" charset="0"/>
              <a:cs typeface="Arial" panose="020B0604020202020204" pitchFamily="34" charset="0"/>
            </a:endParaRPr>
          </a:p>
        </p:txBody>
      </p:sp>
      <p:sp>
        <p:nvSpPr>
          <p:cNvPr id="34" name="TextBox 33"/>
          <p:cNvSpPr txBox="1"/>
          <p:nvPr/>
        </p:nvSpPr>
        <p:spPr>
          <a:xfrm>
            <a:off x="261319" y="5138858"/>
            <a:ext cx="4055291" cy="292388"/>
          </a:xfrm>
          <a:prstGeom prst="wedgeRectCallout">
            <a:avLst>
              <a:gd name="adj1" fmla="val 43391"/>
              <a:gd name="adj2" fmla="val -159767"/>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a:effectLst/>
                <a:latin typeface="Arial" panose="020B0604020202020204" pitchFamily="34" charset="0"/>
                <a:cs typeface="Arial" panose="020B0604020202020204" pitchFamily="34" charset="0"/>
              </a:rPr>
              <a:t>CERN site Access control 2019 </a:t>
            </a:r>
          </a:p>
        </p:txBody>
      </p:sp>
      <p:sp>
        <p:nvSpPr>
          <p:cNvPr id="35" name="TextBox 34"/>
          <p:cNvSpPr txBox="1"/>
          <p:nvPr/>
        </p:nvSpPr>
        <p:spPr>
          <a:xfrm>
            <a:off x="7454586" y="5657660"/>
            <a:ext cx="1722834" cy="830997"/>
          </a:xfrm>
          <a:prstGeom prst="rect">
            <a:avLst/>
          </a:prstGeom>
          <a:noFill/>
        </p:spPr>
        <p:txBody>
          <a:bodyPr wrap="square" rtlCol="0">
            <a:spAutoFit/>
          </a:bodyPr>
          <a:lstStyle/>
          <a:p>
            <a:r>
              <a:rPr lang="en-US" sz="1200" dirty="0" smtClean="0">
                <a:solidFill>
                  <a:srgbClr val="4F81BD"/>
                </a:solidFill>
                <a:effectLst/>
                <a:latin typeface="Arial" panose="020B0604020202020204" pitchFamily="34" charset="0"/>
                <a:cs typeface="Arial" panose="020B0604020202020204" pitchFamily="34" charset="0"/>
              </a:rPr>
              <a:t>Note: Years are to be understood as those of the launch of the relevant market survey</a:t>
            </a:r>
            <a:endParaRPr lang="en-US" sz="1200" dirty="0">
              <a:solidFill>
                <a:srgbClr val="4F81BD"/>
              </a:solidFill>
              <a:effectLst/>
              <a:latin typeface="Arial" panose="020B0604020202020204" pitchFamily="34" charset="0"/>
              <a:cs typeface="Arial" panose="020B0604020202020204" pitchFamily="34" charset="0"/>
            </a:endParaRPr>
          </a:p>
        </p:txBody>
      </p:sp>
      <p:sp>
        <p:nvSpPr>
          <p:cNvPr id="36" name="TextBox 35"/>
          <p:cNvSpPr txBox="1"/>
          <p:nvPr/>
        </p:nvSpPr>
        <p:spPr>
          <a:xfrm>
            <a:off x="261319" y="2459960"/>
            <a:ext cx="1897052" cy="292388"/>
          </a:xfrm>
          <a:prstGeom prst="wedgeRectCallout">
            <a:avLst>
              <a:gd name="adj1" fmla="val 101664"/>
              <a:gd name="adj2" fmla="val 283661"/>
            </a:avLst>
          </a:prstGeom>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defPPr>
              <a:defRPr lang="en-US"/>
            </a:defPPr>
            <a:lvl1pPr>
              <a:defRPr sz="1400"/>
            </a:lvl1pPr>
          </a:lstStyle>
          <a:p>
            <a:r>
              <a:rPr lang="en-US" sz="1300" dirty="0" err="1">
                <a:effectLst/>
                <a:latin typeface="Arial" panose="020B0604020202020204" pitchFamily="34" charset="0"/>
                <a:cs typeface="Arial" panose="020B0604020202020204" pitchFamily="34" charset="0"/>
              </a:rPr>
              <a:t>LaserPPS</a:t>
            </a:r>
            <a:r>
              <a:rPr lang="en-US" sz="1300" dirty="0">
                <a:effectLst/>
                <a:latin typeface="Arial" panose="020B0604020202020204" pitchFamily="34" charset="0"/>
                <a:cs typeface="Arial" panose="020B0604020202020204" pitchFamily="34" charset="0"/>
              </a:rPr>
              <a:t>, 2019</a:t>
            </a:r>
          </a:p>
        </p:txBody>
      </p:sp>
      <p:sp>
        <p:nvSpPr>
          <p:cNvPr id="19" name="Date Placeholder 2"/>
          <p:cNvSpPr>
            <a:spLocks noGrp="1"/>
          </p:cNvSpPr>
          <p:nvPr>
            <p:ph type="dt" sz="half" idx="10"/>
          </p:nvPr>
        </p:nvSpPr>
        <p:spPr>
          <a:xfrm>
            <a:off x="35496" y="6597352"/>
            <a:ext cx="2133600" cy="288034"/>
          </a:xfrm>
        </p:spPr>
        <p:txBody>
          <a:bodyPr/>
          <a:lstStyle/>
          <a:p>
            <a:r>
              <a:rPr lang="en-US" dirty="0">
                <a:latin typeface="Arial" panose="020B0604020202020204" pitchFamily="34" charset="0"/>
                <a:cs typeface="Arial" panose="020B0604020202020204" pitchFamily="34" charset="0"/>
              </a:rPr>
              <a:t>13 November 2018</a:t>
            </a:r>
          </a:p>
        </p:txBody>
      </p:sp>
      <p:sp>
        <p:nvSpPr>
          <p:cNvPr id="20" name="Footer Placeholder 3"/>
          <p:cNvSpPr>
            <a:spLocks noGrp="1"/>
          </p:cNvSpPr>
          <p:nvPr>
            <p:ph type="ftr" sz="quarter" idx="11"/>
          </p:nvPr>
        </p:nvSpPr>
        <p:spPr>
          <a:xfrm>
            <a:off x="3124200" y="6597352"/>
            <a:ext cx="2895600" cy="288034"/>
          </a:xfrm>
        </p:spPr>
        <p:txBody>
          <a:bodyPr/>
          <a:lstStyle/>
          <a:p>
            <a:r>
              <a:rPr lang="en-US">
                <a:latin typeface="Arial" panose="020B0604020202020204" pitchFamily="34" charset="0"/>
                <a:cs typeface="Arial" panose="020B0604020202020204" pitchFamily="34" charset="0"/>
              </a:rPr>
              <a:t>Spain at CERN</a:t>
            </a:r>
          </a:p>
        </p:txBody>
      </p:sp>
      <p:sp>
        <p:nvSpPr>
          <p:cNvPr id="21" name="Slide Number Placeholder 4"/>
          <p:cNvSpPr>
            <a:spLocks noGrp="1"/>
          </p:cNvSpPr>
          <p:nvPr>
            <p:ph type="sldNum" sz="quarter" idx="12"/>
          </p:nvPr>
        </p:nvSpPr>
        <p:spPr>
          <a:xfrm>
            <a:off x="6974904" y="6597352"/>
            <a:ext cx="2133600" cy="288034"/>
          </a:xfrm>
        </p:spPr>
        <p:txBody>
          <a:bodyPr/>
          <a:lstStyle/>
          <a:p>
            <a:r>
              <a:rPr lang="en-US" dirty="0" smtClean="0">
                <a:latin typeface="Arial" panose="020B0604020202020204" pitchFamily="34" charset="0"/>
                <a:cs typeface="Arial" panose="020B0604020202020204" pitchFamily="34" charset="0"/>
              </a:rPr>
              <a:t>15</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52355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t>RF: Radio Frequency Group</a:t>
            </a:r>
          </a:p>
        </p:txBody>
      </p:sp>
      <p:sp>
        <p:nvSpPr>
          <p:cNvPr id="3" name="Date Placeholder 2"/>
          <p:cNvSpPr>
            <a:spLocks noGrp="1"/>
          </p:cNvSpPr>
          <p:nvPr>
            <p:ph type="dt" sz="half" idx="10"/>
          </p:nvPr>
        </p:nvSpPr>
        <p:spPr/>
        <p:txBody>
          <a:bodyPr/>
          <a:lstStyle/>
          <a:p>
            <a:r>
              <a:rPr lang="en-US"/>
              <a:t>13 November 2018</a:t>
            </a:r>
          </a:p>
        </p:txBody>
      </p:sp>
      <p:sp>
        <p:nvSpPr>
          <p:cNvPr id="4" name="Footer Placeholder 3"/>
          <p:cNvSpPr>
            <a:spLocks noGrp="1"/>
          </p:cNvSpPr>
          <p:nvPr>
            <p:ph type="ftr" sz="quarter" idx="11"/>
          </p:nvPr>
        </p:nvSpPr>
        <p:spPr/>
        <p:txBody>
          <a:bodyPr/>
          <a:lstStyle/>
          <a:p>
            <a:r>
              <a:rPr lang="en-US"/>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pPr/>
              <a:t>16</a:t>
            </a:fld>
            <a:endParaRPr lang="en-US"/>
          </a:p>
        </p:txBody>
      </p:sp>
      <p:sp>
        <p:nvSpPr>
          <p:cNvPr id="7" name="TextBox 6"/>
          <p:cNvSpPr txBox="1"/>
          <p:nvPr/>
        </p:nvSpPr>
        <p:spPr>
          <a:xfrm>
            <a:off x="557261" y="5289509"/>
            <a:ext cx="1697901"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727CA3">
                    <a:lumMod val="50000"/>
                  </a:srgbClr>
                </a:solidFill>
                <a:effectLst/>
                <a:uLnTx/>
                <a:uFillTx/>
              </a:rPr>
              <a:t>Group Leader</a:t>
            </a:r>
            <a:endParaRPr lang="en-US" sz="1800" b="1" kern="0" dirty="0">
              <a:solidFill>
                <a:srgbClr val="727CA3">
                  <a:lumMod val="50000"/>
                </a:srgbClr>
              </a:solidFill>
              <a:effectLst/>
            </a:endParaRPr>
          </a:p>
          <a:p>
            <a:pPr marL="0" marR="0" lvl="0" indent="0" defTabSz="914400" eaLnBrk="1" fontAlgn="auto" latinLnBrk="0" hangingPunct="1">
              <a:lnSpc>
                <a:spcPct val="100000"/>
              </a:lnSpc>
              <a:spcBef>
                <a:spcPts val="0"/>
              </a:spcBef>
              <a:spcAft>
                <a:spcPts val="0"/>
              </a:spcAft>
              <a:buClrTx/>
              <a:buSzTx/>
              <a:buFontTx/>
              <a:buNone/>
              <a:tabLst/>
              <a:defRPr/>
            </a:pPr>
            <a:r>
              <a:rPr lang="en-US" sz="1800" kern="0" dirty="0" err="1">
                <a:solidFill>
                  <a:srgbClr val="727CA3">
                    <a:lumMod val="50000"/>
                  </a:srgbClr>
                </a:solidFill>
                <a:effectLst/>
              </a:rPr>
              <a:t>Erk</a:t>
            </a:r>
            <a:r>
              <a:rPr lang="en-US" sz="1800" kern="0" dirty="0">
                <a:solidFill>
                  <a:srgbClr val="727CA3">
                    <a:lumMod val="50000"/>
                  </a:srgbClr>
                </a:solidFill>
                <a:effectLst/>
              </a:rPr>
              <a:t> Jensen</a:t>
            </a:r>
            <a:endParaRPr kumimoji="0" lang="en-US" sz="1800" b="0" i="0" u="none" strike="noStrike" kern="0" cap="none" spc="0" normalizeH="0" baseline="0" noProof="0" dirty="0">
              <a:ln>
                <a:noFill/>
              </a:ln>
              <a:solidFill>
                <a:srgbClr val="727CA3">
                  <a:lumMod val="50000"/>
                </a:srgbClr>
              </a:solidFill>
              <a:effectLst/>
              <a:uLnTx/>
              <a:uFillTx/>
            </a:endParaRPr>
          </a:p>
        </p:txBody>
      </p:sp>
      <p:grpSp>
        <p:nvGrpSpPr>
          <p:cNvPr id="8" name="Group 7"/>
          <p:cNvGrpSpPr/>
          <p:nvPr/>
        </p:nvGrpSpPr>
        <p:grpSpPr>
          <a:xfrm>
            <a:off x="6537591" y="2989072"/>
            <a:ext cx="2306281" cy="1729711"/>
            <a:chOff x="1203526" y="2195809"/>
            <a:chExt cx="2564143" cy="1923108"/>
          </a:xfrm>
          <a:solidFill>
            <a:schemeClr val="tx2">
              <a:lumMod val="20000"/>
              <a:lumOff val="80000"/>
            </a:schemeClr>
          </a:solidFill>
        </p:grpSpPr>
        <p:pic>
          <p:nvPicPr>
            <p:cNvPr id="9" name="Picture 2" descr="C:\Users\vretenar\AppData\Local\Microsoft\Windows\Temporary Internet Files\Content.Outlook\NNLAZA88\IMG_1866 (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03526" y="2195809"/>
              <a:ext cx="2564143" cy="1923108"/>
            </a:xfrm>
            <a:prstGeom prst="rect">
              <a:avLst/>
            </a:prstGeom>
            <a:grpFill/>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2443564" y="3791018"/>
              <a:ext cx="1280242" cy="253916"/>
            </a:xfrm>
            <a:prstGeom prst="rect">
              <a:avLst/>
            </a:prstGeom>
            <a:grpFill/>
          </p:spPr>
          <p:txBody>
            <a:bodyPr wrap="square" rtlCol="0">
              <a:spAutoFit/>
            </a:bodyPr>
            <a:lstStyle/>
            <a:p>
              <a:r>
                <a:rPr lang="en-US" sz="1000" dirty="0">
                  <a:solidFill>
                    <a:srgbClr val="4F81BD"/>
                  </a:solidFill>
                  <a:effectLst/>
                  <a:latin typeface="Arial" panose="020B0604020202020204" pitchFamily="34" charset="0"/>
                  <a:cs typeface="Arial" panose="020B0604020202020204" pitchFamily="34" charset="0"/>
                </a:rPr>
                <a:t>Linac4 DTL </a:t>
              </a:r>
              <a:r>
                <a:rPr lang="en-US" sz="1000" dirty="0" smtClean="0">
                  <a:solidFill>
                    <a:srgbClr val="4F81BD"/>
                  </a:solidFill>
                  <a:effectLst/>
                  <a:latin typeface="Arial" panose="020B0604020202020204" pitchFamily="34" charset="0"/>
                  <a:cs typeface="Arial" panose="020B0604020202020204" pitchFamily="34" charset="0"/>
                </a:rPr>
                <a:t>Tank 3</a:t>
              </a:r>
              <a:endParaRPr lang="en-US" sz="1000" dirty="0">
                <a:solidFill>
                  <a:srgbClr val="4F81BD"/>
                </a:solidFill>
                <a:effectLst/>
                <a:latin typeface="Arial" panose="020B0604020202020204" pitchFamily="34" charset="0"/>
                <a:cs typeface="Arial" panose="020B0604020202020204" pitchFamily="34" charset="0"/>
              </a:endParaRPr>
            </a:p>
          </p:txBody>
        </p:sp>
      </p:grpSp>
      <p:pic>
        <p:nvPicPr>
          <p:cNvPr id="11" name="Picture 6" descr="http://cds.cern.ch/record/2007275/files/mbrice-04-_DSC0677.jpg?subformat=icon-1440"/>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70175" y="4869160"/>
            <a:ext cx="2641114" cy="1762577"/>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2" name="Group 11"/>
          <p:cNvGrpSpPr/>
          <p:nvPr/>
        </p:nvGrpSpPr>
        <p:grpSpPr>
          <a:xfrm>
            <a:off x="3353196" y="4869160"/>
            <a:ext cx="2919764" cy="1693884"/>
            <a:chOff x="814218" y="3954546"/>
            <a:chExt cx="4130675" cy="2555875"/>
          </a:xfrm>
        </p:grpSpPr>
        <p:pic>
          <p:nvPicPr>
            <p:cNvPr id="13" name="Picture 3"/>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14218" y="3954546"/>
              <a:ext cx="4130675" cy="2555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5" name="TextBox 14"/>
            <p:cNvSpPr txBox="1"/>
            <p:nvPr/>
          </p:nvSpPr>
          <p:spPr>
            <a:xfrm>
              <a:off x="2660069" y="4026408"/>
              <a:ext cx="1981628" cy="34237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i="0" u="none" strike="noStrike" kern="0" cap="none" spc="0" normalizeH="0" baseline="0" noProof="0" dirty="0">
                  <a:ln>
                    <a:noFill/>
                  </a:ln>
                  <a:solidFill>
                    <a:srgbClr val="4F81BD"/>
                  </a:solidFill>
                  <a:effectLst/>
                  <a:uLnTx/>
                  <a:uFillTx/>
                  <a:latin typeface="Arial" panose="020B0604020202020204" pitchFamily="34" charset="0"/>
                  <a:cs typeface="Arial" panose="020B0604020202020204" pitchFamily="34" charset="0"/>
                </a:rPr>
                <a:t>Crab cavity </a:t>
              </a:r>
              <a:r>
                <a:rPr kumimoji="0" lang="en-GB" sz="1000" i="0" u="none" strike="noStrike" kern="0" cap="none" spc="0" normalizeH="0" baseline="0" noProof="0" dirty="0" err="1">
                  <a:ln>
                    <a:noFill/>
                  </a:ln>
                  <a:solidFill>
                    <a:srgbClr val="4F81BD"/>
                  </a:solidFill>
                  <a:effectLst/>
                  <a:uLnTx/>
                  <a:uFillTx/>
                  <a:latin typeface="Arial" panose="020B0604020202020204" pitchFamily="34" charset="0"/>
                  <a:cs typeface="Arial" panose="020B0604020202020204" pitchFamily="34" charset="0"/>
                </a:rPr>
                <a:t>cryomodule</a:t>
              </a:r>
              <a:endParaRPr kumimoji="0" lang="en-GB" sz="1000" i="0" u="none" strike="noStrike" kern="0" cap="none" spc="0" normalizeH="0" baseline="0" noProof="0" dirty="0">
                <a:ln>
                  <a:noFill/>
                </a:ln>
                <a:solidFill>
                  <a:srgbClr val="4F81BD"/>
                </a:solidFill>
                <a:effectLst/>
                <a:uLnTx/>
                <a:uFillTx/>
                <a:latin typeface="Arial" panose="020B0604020202020204" pitchFamily="34" charset="0"/>
                <a:cs typeface="Arial" panose="020B0604020202020204" pitchFamily="34" charset="0"/>
              </a:endParaRPr>
            </a:p>
          </p:txBody>
        </p:sp>
      </p:grpSp>
      <p:sp>
        <p:nvSpPr>
          <p:cNvPr id="19" name="TextBox 18"/>
          <p:cNvSpPr txBox="1"/>
          <p:nvPr/>
        </p:nvSpPr>
        <p:spPr>
          <a:xfrm>
            <a:off x="7468222" y="6343436"/>
            <a:ext cx="1496266" cy="246221"/>
          </a:xfrm>
          <a:prstGeom prst="rect">
            <a:avLst/>
          </a:prstGeom>
          <a:solidFill>
            <a:schemeClr val="tx2">
              <a:lumMod val="20000"/>
              <a:lumOff val="80000"/>
            </a:schemeClr>
          </a:solidFill>
        </p:spPr>
        <p:txBody>
          <a:bodyPr wrap="square" rtlCol="0">
            <a:spAutoFit/>
          </a:bodyPr>
          <a:lstStyle/>
          <a:p>
            <a:pPr algn="ctr"/>
            <a:r>
              <a:rPr lang="en-US" sz="1000" dirty="0">
                <a:solidFill>
                  <a:srgbClr val="4F81BD"/>
                </a:solidFill>
                <a:effectLst/>
                <a:latin typeface="Arial" panose="020B0604020202020204" pitchFamily="34" charset="0"/>
                <a:cs typeface="Arial" panose="020B0604020202020204" pitchFamily="34" charset="0"/>
              </a:rPr>
              <a:t>HIE-Isolde </a:t>
            </a:r>
            <a:r>
              <a:rPr lang="en-US" sz="1000" dirty="0" err="1">
                <a:solidFill>
                  <a:srgbClr val="4F81BD"/>
                </a:solidFill>
                <a:effectLst/>
                <a:latin typeface="Arial" panose="020B0604020202020204" pitchFamily="34" charset="0"/>
                <a:cs typeface="Arial" panose="020B0604020202020204" pitchFamily="34" charset="0"/>
              </a:rPr>
              <a:t>Cryomodule</a:t>
            </a:r>
            <a:endParaRPr lang="en-US" sz="1000" dirty="0">
              <a:solidFill>
                <a:srgbClr val="4F81BD"/>
              </a:solidFill>
              <a:effectLst/>
              <a:latin typeface="Arial" panose="020B0604020202020204" pitchFamily="34" charset="0"/>
              <a:cs typeface="Arial" panose="020B0604020202020204" pitchFamily="34" charset="0"/>
            </a:endParaRPr>
          </a:p>
        </p:txBody>
      </p:sp>
      <p:pic>
        <p:nvPicPr>
          <p:cNvPr id="20" name="Picture 2" descr="H:\Public\h9Manipulation\SlideSimone\_Tomoscope_23-May-11_19-00-27.pn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t="12861" r="20556" b="13286"/>
          <a:stretch/>
        </p:blipFill>
        <p:spPr bwMode="auto">
          <a:xfrm>
            <a:off x="509817" y="2989072"/>
            <a:ext cx="1713297" cy="1638926"/>
          </a:xfrm>
          <a:prstGeom prst="rect">
            <a:avLst/>
          </a:prstGeom>
          <a:noFill/>
          <a:ln w="9525">
            <a:noFill/>
            <a:miter lim="800000"/>
            <a:headEnd/>
            <a:tailEnd/>
          </a:ln>
        </p:spPr>
      </p:pic>
      <p:pic>
        <p:nvPicPr>
          <p:cNvPr id="18" name="Picture 17">
            <a:extLst>
              <a:ext uri="{FF2B5EF4-FFF2-40B4-BE49-F238E27FC236}">
                <a16:creationId xmlns:a16="http://schemas.microsoft.com/office/drawing/2014/main" id="{B906E4A1-51A8-2842-B656-FF7CB90642B8}"/>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915816" y="2995086"/>
            <a:ext cx="3129723" cy="1761297"/>
          </a:xfrm>
          <a:prstGeom prst="rect">
            <a:avLst/>
          </a:prstGeom>
        </p:spPr>
      </p:pic>
      <p:sp>
        <p:nvSpPr>
          <p:cNvPr id="21" name="TextBox 20">
            <a:extLst>
              <a:ext uri="{FF2B5EF4-FFF2-40B4-BE49-F238E27FC236}">
                <a16:creationId xmlns:a16="http://schemas.microsoft.com/office/drawing/2014/main" id="{4D8D3805-C29B-144E-8267-A14E70548E85}"/>
              </a:ext>
            </a:extLst>
          </p:cNvPr>
          <p:cNvSpPr txBox="1"/>
          <p:nvPr/>
        </p:nvSpPr>
        <p:spPr>
          <a:xfrm>
            <a:off x="4362038" y="3116849"/>
            <a:ext cx="1592737" cy="246221"/>
          </a:xfrm>
          <a:prstGeom prst="rect">
            <a:avLst/>
          </a:prstGeom>
          <a:solidFill>
            <a:schemeClr val="tx2">
              <a:lumMod val="20000"/>
              <a:lumOff val="80000"/>
            </a:schemeClr>
          </a:solidFill>
        </p:spPr>
        <p:txBody>
          <a:bodyPr wrap="square" rtlCol="0">
            <a:spAutoFit/>
          </a:bodyPr>
          <a:lstStyle/>
          <a:p>
            <a:pPr algn="ctr"/>
            <a:r>
              <a:rPr lang="en-US" sz="1000" dirty="0">
                <a:solidFill>
                  <a:srgbClr val="4F81BD"/>
                </a:solidFill>
                <a:effectLst/>
                <a:latin typeface="Arial" panose="020B0604020202020204" pitchFamily="34" charset="0"/>
                <a:cs typeface="Arial" panose="020B0604020202020204" pitchFamily="34" charset="0"/>
              </a:rPr>
              <a:t>PSB </a:t>
            </a:r>
            <a:r>
              <a:rPr lang="en-US" sz="1000" dirty="0" err="1">
                <a:solidFill>
                  <a:srgbClr val="4F81BD"/>
                </a:solidFill>
                <a:effectLst/>
                <a:latin typeface="Arial" panose="020B0604020202020204" pitchFamily="34" charset="0"/>
                <a:cs typeface="Arial" panose="020B0604020202020204" pitchFamily="34" charset="0"/>
              </a:rPr>
              <a:t>Finemet</a:t>
            </a:r>
            <a:r>
              <a:rPr lang="en-US" sz="1000" baseline="30000" dirty="0" err="1">
                <a:solidFill>
                  <a:srgbClr val="4F81BD"/>
                </a:solidFill>
                <a:effectLst/>
                <a:latin typeface="Arial" panose="020B0604020202020204" pitchFamily="34" charset="0"/>
                <a:cs typeface="Arial" panose="020B0604020202020204" pitchFamily="34" charset="0"/>
              </a:rPr>
              <a:t>TM</a:t>
            </a:r>
            <a:r>
              <a:rPr lang="en-US" sz="1000" dirty="0">
                <a:solidFill>
                  <a:srgbClr val="4F81BD"/>
                </a:solidFill>
                <a:effectLst/>
                <a:latin typeface="Arial" panose="020B0604020202020204" pitchFamily="34" charset="0"/>
                <a:cs typeface="Arial" panose="020B0604020202020204" pitchFamily="34" charset="0"/>
              </a:rPr>
              <a:t> System</a:t>
            </a:r>
          </a:p>
        </p:txBody>
      </p:sp>
      <p:sp>
        <p:nvSpPr>
          <p:cNvPr id="23" name="TextBox 22"/>
          <p:cNvSpPr txBox="1"/>
          <p:nvPr/>
        </p:nvSpPr>
        <p:spPr>
          <a:xfrm>
            <a:off x="107504" y="958005"/>
            <a:ext cx="8496944" cy="1728192"/>
          </a:xfrm>
          <a:prstGeom prst="rect">
            <a:avLst/>
          </a:prstGeom>
        </p:spPr>
        <p:txBody>
          <a:bodyPr vert="horz" wrap="square" lIns="72000" tIns="45720" rIns="36000" bIns="45720" rtlCol="0">
            <a:noAutofit/>
          </a:bodyPr>
          <a:lstStyle/>
          <a:p>
            <a:pPr marR="0" algn="l" defTabSz="914400" rtl="0" eaLnBrk="1" fontAlgn="auto" latinLnBrk="0" hangingPunct="1">
              <a:spcBef>
                <a:spcPts val="0"/>
              </a:spcBef>
              <a:spcAft>
                <a:spcPts val="0"/>
              </a:spcAft>
              <a:buClrTx/>
              <a:buSzTx/>
              <a:tabLst/>
            </a:pPr>
            <a:r>
              <a:rPr kumimoji="0" lang="en-GB" sz="1800" b="1"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Responsible for:</a:t>
            </a:r>
          </a:p>
          <a:p>
            <a:pPr marL="285750" indent="-285750" fontAlgn="auto">
              <a:spcBef>
                <a:spcPts val="600"/>
              </a:spcBef>
              <a:spcAft>
                <a:spcPts val="0"/>
              </a:spcAft>
              <a:buFont typeface="Courier New"/>
              <a:buChar char="o"/>
            </a:pPr>
            <a:r>
              <a:rPr lang="en-GB" sz="1600" dirty="0" smtClean="0">
                <a:solidFill>
                  <a:schemeClr val="tx1"/>
                </a:solidFill>
                <a:effectLst/>
                <a:latin typeface="Arial" panose="020B0604020202020204" pitchFamily="34" charset="0"/>
                <a:cs typeface="Arial" panose="020B0604020202020204" pitchFamily="34" charset="0"/>
              </a:rPr>
              <a:t>Accelerating </a:t>
            </a:r>
            <a:r>
              <a:rPr lang="en-GB" sz="1600" dirty="0">
                <a:solidFill>
                  <a:schemeClr val="tx1"/>
                </a:solidFill>
                <a:effectLst/>
                <a:latin typeface="Arial" panose="020B0604020202020204" pitchFamily="34" charset="0"/>
                <a:cs typeface="Arial" panose="020B0604020202020204" pitchFamily="34" charset="0"/>
              </a:rPr>
              <a:t>and damping systems for all accelerators at </a:t>
            </a:r>
            <a:r>
              <a:rPr lang="en-GB" sz="1600" dirty="0" smtClean="0">
                <a:solidFill>
                  <a:schemeClr val="tx1"/>
                </a:solidFill>
                <a:effectLst/>
                <a:latin typeface="Arial" panose="020B0604020202020204" pitchFamily="34" charset="0"/>
                <a:cs typeface="Arial" panose="020B0604020202020204" pitchFamily="34" charset="0"/>
              </a:rPr>
              <a:t>CERN</a:t>
            </a:r>
            <a:endParaRPr lang="en-GB" sz="1600" dirty="0">
              <a:solidFill>
                <a:schemeClr val="tx1"/>
              </a:solidFill>
              <a:effectLst/>
              <a:latin typeface="Arial" panose="020B0604020202020204" pitchFamily="34" charset="0"/>
              <a:cs typeface="Arial" panose="020B0604020202020204" pitchFamily="34" charset="0"/>
            </a:endParaRPr>
          </a:p>
          <a:p>
            <a:pPr marL="285750" indent="-285750" fontAlgn="auto">
              <a:spcBef>
                <a:spcPts val="600"/>
              </a:spcBef>
              <a:spcAft>
                <a:spcPts val="0"/>
              </a:spcAft>
              <a:buFont typeface="Courier New"/>
              <a:buChar char="o"/>
            </a:pPr>
            <a:r>
              <a:rPr lang="en-GB" sz="1600" dirty="0" smtClean="0">
                <a:solidFill>
                  <a:schemeClr val="tx1"/>
                </a:solidFill>
                <a:effectLst/>
                <a:latin typeface="Arial" panose="020B0604020202020204" pitchFamily="34" charset="0"/>
                <a:cs typeface="Arial" panose="020B0604020202020204" pitchFamily="34" charset="0"/>
              </a:rPr>
              <a:t>Operation</a:t>
            </a:r>
            <a:r>
              <a:rPr lang="en-GB" sz="1600" dirty="0">
                <a:solidFill>
                  <a:schemeClr val="tx1"/>
                </a:solidFill>
                <a:effectLst/>
                <a:latin typeface="Arial" panose="020B0604020202020204" pitchFamily="34" charset="0"/>
                <a:cs typeface="Arial" panose="020B0604020202020204" pitchFamily="34" charset="0"/>
              </a:rPr>
              <a:t>, maintenance and upgrades of these systems in all existing </a:t>
            </a:r>
            <a:r>
              <a:rPr lang="en-GB" sz="1600" dirty="0" smtClean="0">
                <a:solidFill>
                  <a:schemeClr val="tx1"/>
                </a:solidFill>
                <a:effectLst/>
                <a:latin typeface="Arial" panose="020B0604020202020204" pitchFamily="34" charset="0"/>
                <a:cs typeface="Arial" panose="020B0604020202020204" pitchFamily="34" charset="0"/>
              </a:rPr>
              <a:t>machines</a:t>
            </a:r>
          </a:p>
          <a:p>
            <a:pPr marL="285750" indent="-285750" fontAlgn="auto">
              <a:spcBef>
                <a:spcPts val="600"/>
              </a:spcBef>
              <a:spcAft>
                <a:spcPts val="0"/>
              </a:spcAft>
              <a:buFont typeface="Courier New"/>
              <a:buChar char="o"/>
            </a:pPr>
            <a:r>
              <a:rPr lang="en-GB" sz="1600" dirty="0" smtClean="0">
                <a:solidFill>
                  <a:schemeClr val="tx1"/>
                </a:solidFill>
                <a:effectLst/>
                <a:latin typeface="Arial" panose="020B0604020202020204" pitchFamily="34" charset="0"/>
                <a:cs typeface="Arial" panose="020B0604020202020204" pitchFamily="34" charset="0"/>
              </a:rPr>
              <a:t>Design </a:t>
            </a:r>
            <a:r>
              <a:rPr lang="en-GB" sz="1600" dirty="0">
                <a:solidFill>
                  <a:schemeClr val="tx1"/>
                </a:solidFill>
                <a:effectLst/>
                <a:latin typeface="Arial" panose="020B0604020202020204" pitchFamily="34" charset="0"/>
                <a:cs typeface="Arial" panose="020B0604020202020204" pitchFamily="34" charset="0"/>
              </a:rPr>
              <a:t>and construction for new approved machines ; </a:t>
            </a:r>
            <a:endParaRPr lang="en-GB" sz="1600" dirty="0" smtClean="0">
              <a:solidFill>
                <a:schemeClr val="tx1"/>
              </a:solidFill>
              <a:effectLst/>
              <a:latin typeface="Arial" panose="020B0604020202020204" pitchFamily="34" charset="0"/>
              <a:cs typeface="Arial" panose="020B0604020202020204" pitchFamily="34" charset="0"/>
            </a:endParaRPr>
          </a:p>
          <a:p>
            <a:pPr marL="285750" indent="-285750" fontAlgn="auto">
              <a:spcBef>
                <a:spcPts val="600"/>
              </a:spcBef>
              <a:spcAft>
                <a:spcPts val="0"/>
              </a:spcAft>
              <a:buFont typeface="Courier New"/>
              <a:buChar char="o"/>
            </a:pPr>
            <a:r>
              <a:rPr lang="en-GB" sz="1600" dirty="0" smtClean="0">
                <a:solidFill>
                  <a:schemeClr val="tx1"/>
                </a:solidFill>
                <a:effectLst/>
                <a:latin typeface="Arial" panose="020B0604020202020204" pitchFamily="34" charset="0"/>
                <a:cs typeface="Arial" panose="020B0604020202020204" pitchFamily="34" charset="0"/>
              </a:rPr>
              <a:t>Research </a:t>
            </a:r>
            <a:r>
              <a:rPr lang="en-GB" sz="1600" dirty="0">
                <a:solidFill>
                  <a:schemeClr val="tx1"/>
                </a:solidFill>
                <a:effectLst/>
                <a:latin typeface="Arial" panose="020B0604020202020204" pitchFamily="34" charset="0"/>
                <a:cs typeface="Arial" panose="020B0604020202020204" pitchFamily="34" charset="0"/>
              </a:rPr>
              <a:t>&amp; development and design studies for future machines</a:t>
            </a:r>
          </a:p>
          <a:p>
            <a:pPr marL="285750" indent="-285750" fontAlgn="auto">
              <a:spcBef>
                <a:spcPts val="600"/>
              </a:spcBef>
              <a:spcAft>
                <a:spcPts val="0"/>
              </a:spcAft>
              <a:buFont typeface="Courier New"/>
              <a:buChar char="o"/>
            </a:pPr>
            <a:r>
              <a:rPr lang="en-GB" sz="1600" dirty="0">
                <a:solidFill>
                  <a:schemeClr val="tx1"/>
                </a:solidFill>
                <a:effectLst/>
                <a:latin typeface="Arial" panose="020B0604020202020204" pitchFamily="34" charset="0"/>
                <a:cs typeface="Arial" panose="020B0604020202020204" pitchFamily="34" charset="0"/>
              </a:rPr>
              <a:t>RF parameters and longitudinal dynamics in present and future </a:t>
            </a:r>
            <a:r>
              <a:rPr lang="en-GB" sz="1600" dirty="0" smtClean="0">
                <a:solidFill>
                  <a:schemeClr val="tx1"/>
                </a:solidFill>
                <a:effectLst/>
                <a:latin typeface="Arial" panose="020B0604020202020204" pitchFamily="34" charset="0"/>
                <a:cs typeface="Arial" panose="020B0604020202020204" pitchFamily="34" charset="0"/>
              </a:rPr>
              <a:t>accelerators</a:t>
            </a:r>
            <a:endParaRPr lang="en-GB" sz="1600" dirty="0">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011683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Collaboration with industry           in BE-RF</a:t>
            </a:r>
            <a:endParaRPr lang="en-GB" b="1" dirty="0"/>
          </a:p>
        </p:txBody>
      </p:sp>
      <p:sp>
        <p:nvSpPr>
          <p:cNvPr id="3" name="Date Placeholder 2"/>
          <p:cNvSpPr>
            <a:spLocks noGrp="1"/>
          </p:cNvSpPr>
          <p:nvPr>
            <p:ph type="dt" sz="half" idx="10"/>
          </p:nvPr>
        </p:nvSpPr>
        <p:spPr/>
        <p:txBody>
          <a:bodyPr/>
          <a:lstStyle/>
          <a:p>
            <a:r>
              <a:rPr lang="en-US"/>
              <a:t>13 November 2018</a:t>
            </a:r>
          </a:p>
        </p:txBody>
      </p:sp>
      <p:sp>
        <p:nvSpPr>
          <p:cNvPr id="4" name="Footer Placeholder 3"/>
          <p:cNvSpPr>
            <a:spLocks noGrp="1"/>
          </p:cNvSpPr>
          <p:nvPr>
            <p:ph type="ftr" sz="quarter" idx="11"/>
          </p:nvPr>
        </p:nvSpPr>
        <p:spPr/>
        <p:txBody>
          <a:bodyPr/>
          <a:lstStyle/>
          <a:p>
            <a:r>
              <a:rPr lang="en-US"/>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pPr/>
              <a:t>17</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2352" y="3739034"/>
            <a:ext cx="3643343" cy="2732507"/>
          </a:xfrm>
          <a:prstGeom prst="rect">
            <a:avLst/>
          </a:prstGeom>
        </p:spPr>
      </p:pic>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2352" y="1237576"/>
            <a:ext cx="3645103" cy="2432600"/>
          </a:xfrm>
          <a:prstGeom prst="rect">
            <a:avLst/>
          </a:prstGeom>
        </p:spPr>
      </p:pic>
      <p:grpSp>
        <p:nvGrpSpPr>
          <p:cNvPr id="6" name="Group 5"/>
          <p:cNvGrpSpPr/>
          <p:nvPr/>
        </p:nvGrpSpPr>
        <p:grpSpPr>
          <a:xfrm>
            <a:off x="591609" y="1581944"/>
            <a:ext cx="4248472" cy="2088232"/>
            <a:chOff x="683568" y="2420888"/>
            <a:chExt cx="4248472" cy="2088232"/>
          </a:xfrm>
        </p:grpSpPr>
        <p:sp>
          <p:nvSpPr>
            <p:cNvPr id="17" name="TextBox 16"/>
            <p:cNvSpPr txBox="1"/>
            <p:nvPr/>
          </p:nvSpPr>
          <p:spPr>
            <a:xfrm>
              <a:off x="683568" y="2420888"/>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Recent</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
          <p:nvSpPr>
            <p:cNvPr id="18" name="TextBox 17"/>
            <p:cNvSpPr txBox="1"/>
            <p:nvPr/>
          </p:nvSpPr>
          <p:spPr>
            <a:xfrm>
              <a:off x="755576" y="2780928"/>
              <a:ext cx="4176464" cy="1728192"/>
            </a:xfrm>
            <a:prstGeom prst="rect">
              <a:avLst/>
            </a:prstGeom>
          </p:spPr>
          <p:txBody>
            <a:bodyPr vert="horz" wrap="square" lIns="72000" tIns="45720" rIns="36000" bIns="45720" rtlCol="0">
              <a:noAutofit/>
            </a:bodyPr>
            <a:lstStyle/>
            <a:p>
              <a:pPr marL="285750" indent="-285750">
                <a:spcAft>
                  <a:spcPts val="600"/>
                </a:spcAft>
                <a:buFont typeface="Courier New" panose="02070309020205020404" pitchFamily="49" charset="0"/>
                <a:buChar char="o"/>
              </a:pPr>
              <a:r>
                <a:rPr lang="en-GB" sz="1800" dirty="0">
                  <a:solidFill>
                    <a:schemeClr val="tx1"/>
                  </a:solidFill>
                  <a:effectLst/>
                </a:rPr>
                <a:t>High-precision machining for </a:t>
              </a:r>
              <a:r>
                <a:rPr lang="en-GB" sz="1800" dirty="0" err="1" smtClean="0">
                  <a:solidFill>
                    <a:schemeClr val="tx1"/>
                  </a:solidFill>
                  <a:effectLst/>
                </a:rPr>
                <a:t>Linacs</a:t>
              </a:r>
              <a:r>
                <a:rPr lang="en-GB" sz="1800" dirty="0" smtClean="0">
                  <a:solidFill>
                    <a:schemeClr val="tx1"/>
                  </a:solidFill>
                  <a:effectLst/>
                </a:rPr>
                <a:t>.</a:t>
              </a:r>
            </a:p>
            <a:p>
              <a:pPr marL="285750" indent="-285750">
                <a:spcAft>
                  <a:spcPts val="600"/>
                </a:spcAft>
                <a:buFont typeface="Courier New" panose="02070309020205020404" pitchFamily="49" charset="0"/>
                <a:buChar char="o"/>
              </a:pPr>
              <a:r>
                <a:rPr lang="en-GB" sz="1800" dirty="0" smtClean="0">
                  <a:solidFill>
                    <a:schemeClr val="tx1"/>
                  </a:solidFill>
                  <a:effectLst/>
                </a:rPr>
                <a:t>Design </a:t>
              </a:r>
              <a:r>
                <a:rPr lang="en-GB" sz="1800" dirty="0">
                  <a:solidFill>
                    <a:schemeClr val="tx1"/>
                  </a:solidFill>
                  <a:effectLst/>
                </a:rPr>
                <a:t>and prototyping at CERN, series manufacturing in collaboration with </a:t>
              </a:r>
              <a:r>
                <a:rPr lang="en-GB" sz="1800" dirty="0" smtClean="0">
                  <a:solidFill>
                    <a:schemeClr val="tx1"/>
                  </a:solidFill>
                  <a:effectLst/>
                </a:rPr>
                <a:t>industry.</a:t>
              </a:r>
            </a:p>
            <a:p>
              <a:pPr marL="285750" indent="-285750">
                <a:spcAft>
                  <a:spcPts val="600"/>
                </a:spcAft>
                <a:buFont typeface="Courier New" panose="02070309020205020404" pitchFamily="49" charset="0"/>
                <a:buChar char="o"/>
              </a:pPr>
              <a:r>
                <a:rPr lang="en-GB" sz="1800" dirty="0" smtClean="0">
                  <a:solidFill>
                    <a:schemeClr val="tx1"/>
                  </a:solidFill>
                  <a:effectLst/>
                </a:rPr>
                <a:t>Aluminium</a:t>
              </a:r>
              <a:r>
                <a:rPr lang="en-GB" sz="1800" dirty="0">
                  <a:solidFill>
                    <a:schemeClr val="tx1"/>
                  </a:solidFill>
                  <a:effectLst/>
                </a:rPr>
                <a:t>, copper, stainless </a:t>
              </a:r>
              <a:r>
                <a:rPr lang="en-GB" sz="1800" dirty="0" smtClean="0">
                  <a:solidFill>
                    <a:schemeClr val="tx1"/>
                  </a:solidFill>
                  <a:effectLst/>
                </a:rPr>
                <a:t>steel.</a:t>
              </a:r>
            </a:p>
            <a:p>
              <a:pPr marL="285750" indent="-285750">
                <a:spcAft>
                  <a:spcPts val="600"/>
                </a:spcAft>
                <a:buFont typeface="Courier New" panose="02070309020205020404" pitchFamily="49" charset="0"/>
                <a:buChar char="o"/>
              </a:pPr>
              <a:r>
                <a:rPr lang="en-GB" sz="1800" dirty="0" smtClean="0">
                  <a:solidFill>
                    <a:schemeClr val="tx1"/>
                  </a:solidFill>
                  <a:effectLst/>
                </a:rPr>
                <a:t>RF </a:t>
              </a:r>
              <a:r>
                <a:rPr lang="en-GB" sz="1800" dirty="0">
                  <a:solidFill>
                    <a:schemeClr val="tx1"/>
                  </a:solidFill>
                  <a:effectLst/>
                </a:rPr>
                <a:t>cavities for </a:t>
              </a:r>
              <a:r>
                <a:rPr lang="en-GB" sz="1800" dirty="0" err="1">
                  <a:solidFill>
                    <a:schemeClr val="tx1"/>
                  </a:solidFill>
                  <a:effectLst/>
                </a:rPr>
                <a:t>Linac</a:t>
              </a:r>
              <a:r>
                <a:rPr lang="en-GB" sz="1800" dirty="0">
                  <a:solidFill>
                    <a:schemeClr val="tx1"/>
                  </a:solidFill>
                  <a:effectLst/>
                </a:rPr>
                <a:t> 4, DTL, CCDTL, </a:t>
              </a:r>
              <a:r>
                <a:rPr lang="en-GB" sz="1800" dirty="0" err="1">
                  <a:solidFill>
                    <a:schemeClr val="tx1"/>
                  </a:solidFill>
                  <a:effectLst/>
                </a:rPr>
                <a:t>buncher</a:t>
              </a:r>
              <a:r>
                <a:rPr lang="en-GB" sz="1800" dirty="0">
                  <a:solidFill>
                    <a:schemeClr val="tx1"/>
                  </a:solidFill>
                  <a:effectLst/>
                </a:rPr>
                <a:t> cavities, PIMs, </a:t>
              </a:r>
              <a:r>
                <a:rPr lang="en-GB" sz="1800" dirty="0" smtClean="0">
                  <a:solidFill>
                    <a:schemeClr val="tx1"/>
                  </a:solidFill>
                  <a:effectLst/>
                </a:rPr>
                <a:t>RFQ.</a:t>
              </a:r>
            </a:p>
            <a:p>
              <a:pPr marL="285750" indent="-285750">
                <a:spcAft>
                  <a:spcPts val="600"/>
                </a:spcAft>
                <a:buFont typeface="Courier New" panose="02070309020205020404" pitchFamily="49" charset="0"/>
                <a:buChar char="o"/>
              </a:pPr>
              <a:r>
                <a:rPr lang="en-GB" sz="1800" dirty="0" smtClean="0">
                  <a:solidFill>
                    <a:schemeClr val="tx1"/>
                  </a:solidFill>
                  <a:effectLst/>
                </a:rPr>
                <a:t>Some </a:t>
              </a:r>
              <a:r>
                <a:rPr lang="en-GB" sz="1800" dirty="0">
                  <a:solidFill>
                    <a:schemeClr val="tx1"/>
                  </a:solidFill>
                  <a:effectLst/>
                </a:rPr>
                <a:t>examples of successful collaborations: DMP-</a:t>
              </a:r>
              <a:r>
                <a:rPr lang="en-GB" sz="1800" dirty="0" err="1">
                  <a:solidFill>
                    <a:schemeClr val="tx1"/>
                  </a:solidFill>
                  <a:effectLst/>
                </a:rPr>
                <a:t>Egile</a:t>
              </a:r>
              <a:r>
                <a:rPr lang="en-GB" sz="1800" dirty="0">
                  <a:solidFill>
                    <a:schemeClr val="tx1"/>
                  </a:solidFill>
                  <a:effectLst/>
                </a:rPr>
                <a:t>, </a:t>
              </a:r>
              <a:r>
                <a:rPr lang="en-GB" sz="1800" dirty="0" err="1">
                  <a:solidFill>
                    <a:schemeClr val="tx1"/>
                  </a:solidFill>
                  <a:effectLst/>
                </a:rPr>
                <a:t>Cadinox</a:t>
              </a:r>
              <a:r>
                <a:rPr lang="en-GB" sz="1800" dirty="0">
                  <a:solidFill>
                    <a:schemeClr val="tx1"/>
                  </a:solidFill>
                  <a:effectLst/>
                </a:rPr>
                <a:t>, </a:t>
              </a:r>
              <a:r>
                <a:rPr lang="en-GB" sz="1800" dirty="0" err="1">
                  <a:solidFill>
                    <a:schemeClr val="tx1"/>
                  </a:solidFill>
                  <a:effectLst/>
                </a:rPr>
                <a:t>Mancisidor</a:t>
              </a:r>
              <a:r>
                <a:rPr lang="en-GB" sz="1800" dirty="0">
                  <a:solidFill>
                    <a:schemeClr val="tx1"/>
                  </a:solidFill>
                  <a:effectLst/>
                </a:rPr>
                <a:t>, </a:t>
              </a:r>
              <a:r>
                <a:rPr lang="en-GB" sz="1800" dirty="0" err="1">
                  <a:solidFill>
                    <a:schemeClr val="tx1"/>
                  </a:solidFill>
                  <a:effectLst/>
                </a:rPr>
                <a:t>Inmepre</a:t>
              </a:r>
              <a:r>
                <a:rPr lang="en-GB" sz="1800" dirty="0">
                  <a:solidFill>
                    <a:schemeClr val="tx1"/>
                  </a:solidFill>
                  <a:effectLst/>
                </a:rPr>
                <a:t>, ESS Bilbao.</a:t>
              </a:r>
            </a:p>
            <a:p>
              <a:pPr marL="285750" marR="0" indent="-285750" algn="l" defTabSz="914400" rtl="0" eaLnBrk="1" fontAlgn="auto" latinLnBrk="0" hangingPunct="1">
                <a:spcBef>
                  <a:spcPts val="600"/>
                </a:spcBef>
                <a:spcAft>
                  <a:spcPts val="600"/>
                </a:spcAft>
                <a:buClrTx/>
                <a:buSzTx/>
                <a:buFont typeface="Courier New" panose="02070309020205020404" pitchFamily="49" charset="0"/>
                <a:buChar char="o"/>
                <a:tabLst/>
              </a:pPr>
              <a:endPar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624736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Collaboration with industry           in BE-RF</a:t>
            </a:r>
            <a:endParaRPr lang="en-GB" b="1" dirty="0"/>
          </a:p>
        </p:txBody>
      </p:sp>
      <p:sp>
        <p:nvSpPr>
          <p:cNvPr id="3" name="Date Placeholder 2"/>
          <p:cNvSpPr>
            <a:spLocks noGrp="1"/>
          </p:cNvSpPr>
          <p:nvPr>
            <p:ph type="dt" sz="half" idx="10"/>
          </p:nvPr>
        </p:nvSpPr>
        <p:spPr/>
        <p:txBody>
          <a:bodyPr/>
          <a:lstStyle/>
          <a:p>
            <a:r>
              <a:rPr lang="en-US"/>
              <a:t>13 November 2018</a:t>
            </a:r>
          </a:p>
        </p:txBody>
      </p:sp>
      <p:sp>
        <p:nvSpPr>
          <p:cNvPr id="4" name="Footer Placeholder 3"/>
          <p:cNvSpPr>
            <a:spLocks noGrp="1"/>
          </p:cNvSpPr>
          <p:nvPr>
            <p:ph type="ftr" sz="quarter" idx="11"/>
          </p:nvPr>
        </p:nvSpPr>
        <p:spPr/>
        <p:txBody>
          <a:bodyPr/>
          <a:lstStyle/>
          <a:p>
            <a:r>
              <a:rPr lang="en-US"/>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pPr/>
              <a:t>18</a:t>
            </a:fld>
            <a:endParaRPr lang="en-US"/>
          </a:p>
        </p:txBody>
      </p:sp>
      <p:sp>
        <p:nvSpPr>
          <p:cNvPr id="9" name="TextBox 8"/>
          <p:cNvSpPr txBox="1"/>
          <p:nvPr/>
        </p:nvSpPr>
        <p:spPr>
          <a:xfrm>
            <a:off x="1363133" y="1591733"/>
            <a:ext cx="914400" cy="91440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endParaRPr kumimoji="0" lang="en-GB" sz="2400" b="1" i="0" u="none" strike="noStrike" kern="1200" cap="none" spc="0" normalizeH="0" baseline="0" noProof="0">
              <a:ln>
                <a:noFill/>
              </a:ln>
              <a:solidFill>
                <a:srgbClr val="008000"/>
              </a:solidFill>
              <a:effectLst/>
              <a:uLnTx/>
              <a:uFillTx/>
              <a:latin typeface="Calibri"/>
              <a:ea typeface="+mn-ea"/>
              <a:cs typeface="+mn-cs"/>
            </a:endParaRPr>
          </a:p>
        </p:txBody>
      </p:sp>
      <p:pic>
        <p:nvPicPr>
          <p:cNvPr id="11" name="Image" descr="Image"/>
          <p:cNvPicPr>
            <a:picLocks noChangeAspect="1"/>
          </p:cNvPicPr>
          <p:nvPr/>
        </p:nvPicPr>
        <p:blipFill>
          <a:blip r:embed="rId2">
            <a:extLst/>
          </a:blip>
          <a:stretch>
            <a:fillRect/>
          </a:stretch>
        </p:blipFill>
        <p:spPr>
          <a:xfrm>
            <a:off x="3491880" y="1129057"/>
            <a:ext cx="6195156" cy="4279901"/>
          </a:xfrm>
          <a:prstGeom prst="rect">
            <a:avLst/>
          </a:prstGeom>
          <a:ln w="12700">
            <a:miter lim="400000"/>
          </a:ln>
        </p:spPr>
      </p:pic>
      <p:sp>
        <p:nvSpPr>
          <p:cNvPr id="12" name="bulk Nb “Crab” cavity for…"/>
          <p:cNvSpPr txBox="1"/>
          <p:nvPr/>
        </p:nvSpPr>
        <p:spPr>
          <a:xfrm>
            <a:off x="5487008" y="5317067"/>
            <a:ext cx="2204899"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ctr"/>
            <a:r>
              <a:rPr sz="1600" dirty="0">
                <a:solidFill>
                  <a:srgbClr val="4F81BD"/>
                </a:solidFill>
                <a:effectLst/>
                <a:latin typeface="+mj-lt"/>
              </a:rPr>
              <a:t>bulk </a:t>
            </a:r>
            <a:r>
              <a:rPr sz="1600" dirty="0" err="1">
                <a:solidFill>
                  <a:srgbClr val="4F81BD"/>
                </a:solidFill>
                <a:effectLst/>
                <a:latin typeface="+mj-lt"/>
              </a:rPr>
              <a:t>Nb</a:t>
            </a:r>
            <a:r>
              <a:rPr sz="1600" dirty="0">
                <a:solidFill>
                  <a:srgbClr val="4F81BD"/>
                </a:solidFill>
                <a:effectLst/>
                <a:latin typeface="+mj-lt"/>
              </a:rPr>
              <a:t> “Crab” cavity for </a:t>
            </a:r>
          </a:p>
          <a:p>
            <a:pPr algn="ctr"/>
            <a:r>
              <a:rPr sz="1600" dirty="0">
                <a:solidFill>
                  <a:srgbClr val="4F81BD"/>
                </a:solidFill>
                <a:effectLst/>
                <a:latin typeface="+mj-lt"/>
              </a:rPr>
              <a:t>High Luminosity LHC </a:t>
            </a:r>
          </a:p>
        </p:txBody>
      </p:sp>
      <p:sp>
        <p:nvSpPr>
          <p:cNvPr id="13" name="TextBox 12"/>
          <p:cNvSpPr txBox="1"/>
          <p:nvPr/>
        </p:nvSpPr>
        <p:spPr>
          <a:xfrm>
            <a:off x="591609" y="1581944"/>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Recent</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
        <p:nvSpPr>
          <p:cNvPr id="14" name="TextBox 13"/>
          <p:cNvSpPr txBox="1"/>
          <p:nvPr/>
        </p:nvSpPr>
        <p:spPr>
          <a:xfrm>
            <a:off x="663617" y="1941984"/>
            <a:ext cx="4176464" cy="1728192"/>
          </a:xfrm>
          <a:prstGeom prst="rect">
            <a:avLst/>
          </a:prstGeom>
        </p:spPr>
        <p:txBody>
          <a:bodyPr vert="horz" wrap="square" lIns="72000" tIns="45720" rIns="36000" bIns="45720" rtlCol="0">
            <a:noAutofit/>
          </a:bodyPr>
          <a:lstStyle/>
          <a:p>
            <a:pPr marL="285750" indent="-285750">
              <a:spcAft>
                <a:spcPts val="600"/>
              </a:spcAft>
              <a:buFont typeface="Courier New" panose="02070309020205020404" pitchFamily="49" charset="0"/>
              <a:buChar char="o"/>
            </a:pPr>
            <a:r>
              <a:rPr lang="en-GB" sz="1800" dirty="0" smtClean="0">
                <a:solidFill>
                  <a:schemeClr val="tx1"/>
                </a:solidFill>
                <a:effectLst/>
              </a:rPr>
              <a:t>Crab cavities.</a:t>
            </a:r>
            <a:endPar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433841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Collaboration with industry           in BE-RF</a:t>
            </a:r>
            <a:endParaRPr lang="en-GB" b="1" dirty="0"/>
          </a:p>
        </p:txBody>
      </p:sp>
      <p:sp>
        <p:nvSpPr>
          <p:cNvPr id="3" name="Date Placeholder 2"/>
          <p:cNvSpPr>
            <a:spLocks noGrp="1"/>
          </p:cNvSpPr>
          <p:nvPr>
            <p:ph type="dt" sz="half" idx="10"/>
          </p:nvPr>
        </p:nvSpPr>
        <p:spPr/>
        <p:txBody>
          <a:bodyPr/>
          <a:lstStyle/>
          <a:p>
            <a:r>
              <a:rPr lang="en-US"/>
              <a:t>13 November 2018</a:t>
            </a:r>
          </a:p>
        </p:txBody>
      </p:sp>
      <p:sp>
        <p:nvSpPr>
          <p:cNvPr id="4" name="Footer Placeholder 3"/>
          <p:cNvSpPr>
            <a:spLocks noGrp="1"/>
          </p:cNvSpPr>
          <p:nvPr>
            <p:ph type="ftr" sz="quarter" idx="11"/>
          </p:nvPr>
        </p:nvSpPr>
        <p:spPr/>
        <p:txBody>
          <a:bodyPr/>
          <a:lstStyle/>
          <a:p>
            <a:r>
              <a:rPr lang="en-US"/>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pPr/>
              <a:t>19</a:t>
            </a:fld>
            <a:endParaRPr lang="en-US"/>
          </a:p>
        </p:txBody>
      </p:sp>
      <p:sp>
        <p:nvSpPr>
          <p:cNvPr id="9" name="TextBox 8"/>
          <p:cNvSpPr txBox="1"/>
          <p:nvPr/>
        </p:nvSpPr>
        <p:spPr>
          <a:xfrm>
            <a:off x="1363133" y="1591733"/>
            <a:ext cx="914400" cy="91440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endParaRPr kumimoji="0" lang="en-GB" sz="2400" b="1" i="0" u="none" strike="noStrike" kern="1200" cap="none" spc="0" normalizeH="0" baseline="0" noProof="0">
              <a:ln>
                <a:noFill/>
              </a:ln>
              <a:solidFill>
                <a:srgbClr val="008000"/>
              </a:solidFill>
              <a:effectLst/>
              <a:uLnTx/>
              <a:uFillTx/>
              <a:latin typeface="Calibri"/>
              <a:ea typeface="+mn-ea"/>
              <a:cs typeface="+mn-cs"/>
            </a:endParaRPr>
          </a:p>
        </p:txBody>
      </p:sp>
      <p:pic>
        <p:nvPicPr>
          <p:cNvPr id="12" name="Image" descr="Image"/>
          <p:cNvPicPr>
            <a:picLocks noChangeAspect="1"/>
          </p:cNvPicPr>
          <p:nvPr/>
        </p:nvPicPr>
        <p:blipFill>
          <a:blip r:embed="rId2">
            <a:extLst/>
          </a:blip>
          <a:stretch>
            <a:fillRect/>
          </a:stretch>
        </p:blipFill>
        <p:spPr>
          <a:xfrm>
            <a:off x="6988414" y="3769916"/>
            <a:ext cx="1935923" cy="1448008"/>
          </a:xfrm>
          <a:prstGeom prst="rect">
            <a:avLst/>
          </a:prstGeom>
          <a:ln w="12700">
            <a:miter lim="400000"/>
          </a:ln>
        </p:spPr>
      </p:pic>
      <p:sp>
        <p:nvSpPr>
          <p:cNvPr id="14" name="TextBox 13"/>
          <p:cNvSpPr txBox="1"/>
          <p:nvPr/>
        </p:nvSpPr>
        <p:spPr>
          <a:xfrm>
            <a:off x="103229" y="980728"/>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Recent</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
        <p:nvSpPr>
          <p:cNvPr id="15" name="TextBox 14"/>
          <p:cNvSpPr txBox="1"/>
          <p:nvPr/>
        </p:nvSpPr>
        <p:spPr>
          <a:xfrm>
            <a:off x="175237" y="1340768"/>
            <a:ext cx="7781139" cy="1631032"/>
          </a:xfrm>
          <a:prstGeom prst="rect">
            <a:avLst/>
          </a:prstGeom>
        </p:spPr>
        <p:txBody>
          <a:bodyPr vert="horz" wrap="square" lIns="72000" tIns="45720" rIns="36000" bIns="45720" rtlCol="0">
            <a:noAutofit/>
          </a:bodyPr>
          <a:lstStyle/>
          <a:p>
            <a:pPr marL="342900" indent="-342900">
              <a:buFont typeface="Courier New" panose="02070309020205020404" pitchFamily="49" charset="0"/>
              <a:buChar char="o"/>
            </a:pPr>
            <a:r>
              <a:rPr lang="en-GB" sz="1800" dirty="0">
                <a:solidFill>
                  <a:schemeClr val="tx1"/>
                </a:solidFill>
                <a:effectLst/>
              </a:rPr>
              <a:t>RF Amplifiers</a:t>
            </a:r>
          </a:p>
          <a:p>
            <a:pPr marL="818341" lvl="1" indent="-342900">
              <a:buFont typeface="Courier New" panose="02070309020205020404" pitchFamily="49" charset="0"/>
              <a:buChar char="o"/>
            </a:pPr>
            <a:r>
              <a:rPr lang="en-GB" sz="1800" dirty="0">
                <a:solidFill>
                  <a:schemeClr val="tx1"/>
                </a:solidFill>
                <a:effectLst/>
              </a:rPr>
              <a:t>100 MHz – 1 GHz: sometimes (e.g. if in TV band) from catalogue, sometimes bespoke.</a:t>
            </a:r>
          </a:p>
          <a:p>
            <a:pPr marL="818341" lvl="1" indent="-342900">
              <a:buFont typeface="Courier New" panose="02070309020205020404" pitchFamily="49" charset="0"/>
              <a:buChar char="o"/>
            </a:pPr>
            <a:r>
              <a:rPr lang="en-GB" sz="1800" dirty="0">
                <a:solidFill>
                  <a:schemeClr val="tx1"/>
                </a:solidFill>
                <a:effectLst/>
              </a:rPr>
              <a:t>Different technologies: klystron, tetrode, </a:t>
            </a:r>
            <a:r>
              <a:rPr lang="en-GB" sz="1800" dirty="0" err="1">
                <a:solidFill>
                  <a:schemeClr val="tx1"/>
                </a:solidFill>
                <a:effectLst/>
              </a:rPr>
              <a:t>diacrode</a:t>
            </a:r>
            <a:r>
              <a:rPr lang="en-GB" sz="1800" dirty="0">
                <a:solidFill>
                  <a:schemeClr val="tx1"/>
                </a:solidFill>
                <a:effectLst/>
              </a:rPr>
              <a:t>, IOT, SSPA.</a:t>
            </a:r>
          </a:p>
          <a:p>
            <a:pPr marL="818341" lvl="1" indent="-342900">
              <a:buFont typeface="Courier New" panose="02070309020205020404" pitchFamily="49" charset="0"/>
              <a:buChar char="o"/>
            </a:pPr>
            <a:r>
              <a:rPr lang="en-GB" sz="1800" dirty="0">
                <a:solidFill>
                  <a:schemeClr val="tx1"/>
                </a:solidFill>
                <a:effectLst/>
              </a:rPr>
              <a:t>Examples:</a:t>
            </a:r>
          </a:p>
          <a:p>
            <a:pPr marL="1293781" lvl="2" indent="-342900">
              <a:buFont typeface="Courier New" panose="02070309020205020404" pitchFamily="49" charset="0"/>
              <a:buChar char="o"/>
            </a:pPr>
            <a:r>
              <a:rPr lang="en-GB" sz="1800" dirty="0">
                <a:solidFill>
                  <a:schemeClr val="tx1"/>
                </a:solidFill>
                <a:effectLst/>
              </a:rPr>
              <a:t>101 MHz pulsed 350 kW solid state amplifiers for </a:t>
            </a:r>
            <a:r>
              <a:rPr lang="en-GB" sz="1800" dirty="0" err="1">
                <a:solidFill>
                  <a:schemeClr val="tx1"/>
                </a:solidFill>
                <a:effectLst/>
              </a:rPr>
              <a:t>Linac</a:t>
            </a:r>
            <a:r>
              <a:rPr lang="en-GB" sz="1800" dirty="0">
                <a:solidFill>
                  <a:schemeClr val="tx1"/>
                </a:solidFill>
                <a:effectLst/>
              </a:rPr>
              <a:t> 3.</a:t>
            </a:r>
          </a:p>
          <a:p>
            <a:pPr marL="1293781" lvl="2" indent="-342900">
              <a:buFont typeface="Courier New" panose="02070309020205020404" pitchFamily="49" charset="0"/>
              <a:buChar char="o"/>
            </a:pPr>
            <a:r>
              <a:rPr lang="en-GB" sz="1800" dirty="0">
                <a:solidFill>
                  <a:schemeClr val="tx1"/>
                </a:solidFill>
                <a:effectLst/>
              </a:rPr>
              <a:t>2 x 2 MW CW solid-state amplifiers for SPS 200 MHz upgrade.</a:t>
            </a:r>
          </a:p>
          <a:p>
            <a:pPr marL="1293781" lvl="2" indent="-342900">
              <a:buFont typeface="Courier New" panose="02070309020205020404" pitchFamily="49" charset="0"/>
              <a:buChar char="o"/>
            </a:pPr>
            <a:r>
              <a:rPr lang="en-GB" sz="1800" dirty="0">
                <a:solidFill>
                  <a:schemeClr val="tx1"/>
                </a:solidFill>
                <a:effectLst/>
              </a:rPr>
              <a:t>1 kW @ 704 MHz with ESS.</a:t>
            </a:r>
          </a:p>
          <a:p>
            <a:pPr marL="818341" lvl="1" indent="-342900">
              <a:buFont typeface="Courier New" panose="02070309020205020404" pitchFamily="49" charset="0"/>
              <a:buChar char="o"/>
            </a:pPr>
            <a:r>
              <a:rPr lang="en-GB" sz="1800" dirty="0">
                <a:solidFill>
                  <a:schemeClr val="tx1"/>
                </a:solidFill>
                <a:effectLst/>
              </a:rPr>
              <a:t>Some successful collaborations: TTI </a:t>
            </a:r>
            <a:r>
              <a:rPr lang="en-GB" sz="1800" dirty="0" err="1">
                <a:solidFill>
                  <a:schemeClr val="tx1"/>
                </a:solidFill>
                <a:effectLst/>
              </a:rPr>
              <a:t>Norte</a:t>
            </a:r>
            <a:r>
              <a:rPr lang="en-GB" sz="1800" dirty="0">
                <a:solidFill>
                  <a:schemeClr val="tx1"/>
                </a:solidFill>
                <a:effectLst/>
              </a:rPr>
              <a:t>, </a:t>
            </a:r>
            <a:r>
              <a:rPr lang="en-GB" sz="1800" dirty="0" err="1">
                <a:solidFill>
                  <a:schemeClr val="tx1"/>
                </a:solidFill>
                <a:effectLst/>
              </a:rPr>
              <a:t>Jema</a:t>
            </a:r>
            <a:r>
              <a:rPr lang="en-GB" sz="1800" dirty="0">
                <a:solidFill>
                  <a:schemeClr val="tx1"/>
                </a:solidFill>
                <a:effectLst/>
              </a:rPr>
              <a:t>, </a:t>
            </a:r>
            <a:r>
              <a:rPr lang="en-GB" sz="1800" dirty="0" smtClean="0">
                <a:solidFill>
                  <a:schemeClr val="tx1"/>
                </a:solidFill>
                <a:effectLst/>
              </a:rPr>
              <a:t>BTESA.</a:t>
            </a:r>
            <a:endParaRPr lang="en-GB" sz="1800" dirty="0">
              <a:solidFill>
                <a:schemeClr val="tx1"/>
              </a:solidFill>
              <a:effectLst/>
            </a:endParaRPr>
          </a:p>
        </p:txBody>
      </p:sp>
      <p:sp>
        <p:nvSpPr>
          <p:cNvPr id="16" name="TextBox 15"/>
          <p:cNvSpPr txBox="1"/>
          <p:nvPr/>
        </p:nvSpPr>
        <p:spPr>
          <a:xfrm>
            <a:off x="204869" y="3844888"/>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noProof="0" dirty="0" smtClean="0">
                <a:solidFill>
                  <a:srgbClr val="4F81BD"/>
                </a:solidFill>
                <a:effectLst/>
                <a:latin typeface="Arial" panose="020B0604020202020204" pitchFamily="34" charset="0"/>
                <a:cs typeface="Arial" panose="020B0604020202020204" pitchFamily="34" charset="0"/>
              </a:rPr>
              <a:t>Upcoming</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
        <p:nvSpPr>
          <p:cNvPr id="17" name="TextBox 16"/>
          <p:cNvSpPr txBox="1"/>
          <p:nvPr/>
        </p:nvSpPr>
        <p:spPr>
          <a:xfrm>
            <a:off x="276876" y="4204928"/>
            <a:ext cx="8255564" cy="1631032"/>
          </a:xfrm>
          <a:prstGeom prst="rect">
            <a:avLst/>
          </a:prstGeom>
        </p:spPr>
        <p:txBody>
          <a:bodyPr vert="horz" wrap="square" lIns="72000" tIns="45720" rIns="36000" bIns="45720" rtlCol="0">
            <a:noAutofit/>
          </a:bodyPr>
          <a:lstStyle/>
          <a:p>
            <a:pPr marL="285750" indent="-285750">
              <a:buFont typeface="Courier New" panose="02070309020205020404" pitchFamily="49" charset="0"/>
              <a:buChar char="o"/>
            </a:pPr>
            <a:r>
              <a:rPr lang="en-GB" sz="1800" dirty="0" smtClean="0">
                <a:solidFill>
                  <a:schemeClr val="tx1"/>
                </a:solidFill>
                <a:effectLst/>
              </a:rPr>
              <a:t>RF </a:t>
            </a:r>
            <a:r>
              <a:rPr lang="en-GB" sz="1800" dirty="0">
                <a:solidFill>
                  <a:schemeClr val="tx1"/>
                </a:solidFill>
                <a:effectLst/>
              </a:rPr>
              <a:t>Amplifiers</a:t>
            </a:r>
          </a:p>
          <a:p>
            <a:pPr marL="761191" lvl="1" indent="-285750">
              <a:buFont typeface="Courier New" panose="02070309020205020404" pitchFamily="49" charset="0"/>
              <a:buChar char="o"/>
            </a:pPr>
            <a:r>
              <a:rPr lang="en-GB" sz="1800" dirty="0">
                <a:solidFill>
                  <a:schemeClr val="tx1"/>
                </a:solidFill>
                <a:effectLst/>
              </a:rPr>
              <a:t>5 kW pulsed amplifiers.</a:t>
            </a:r>
          </a:p>
          <a:p>
            <a:pPr marL="761191" lvl="1" indent="-285750">
              <a:buFont typeface="Courier New" panose="02070309020205020404" pitchFamily="49" charset="0"/>
              <a:buChar char="o"/>
            </a:pPr>
            <a:r>
              <a:rPr lang="en-GB" sz="1800" dirty="0">
                <a:solidFill>
                  <a:schemeClr val="tx1"/>
                </a:solidFill>
                <a:effectLst/>
              </a:rPr>
              <a:t>Many specific developments for labs and </a:t>
            </a:r>
            <a:r>
              <a:rPr lang="en-GB" sz="1800" dirty="0" smtClean="0">
                <a:solidFill>
                  <a:schemeClr val="tx1"/>
                </a:solidFill>
                <a:effectLst/>
              </a:rPr>
              <a:t>testing</a:t>
            </a:r>
          </a:p>
          <a:p>
            <a:pPr lvl="1"/>
            <a:r>
              <a:rPr lang="en-GB" sz="1800" dirty="0" smtClean="0">
                <a:solidFill>
                  <a:schemeClr val="tx1"/>
                </a:solidFill>
                <a:effectLst/>
              </a:rPr>
              <a:t>     new </a:t>
            </a:r>
            <a:r>
              <a:rPr lang="en-GB" sz="1800" dirty="0">
                <a:solidFill>
                  <a:schemeClr val="tx1"/>
                </a:solidFill>
                <a:effectLst/>
              </a:rPr>
              <a:t>technologies for new projects (FCC, CLIC</a:t>
            </a:r>
            <a:r>
              <a:rPr lang="en-GB" sz="1800" dirty="0" smtClean="0">
                <a:solidFill>
                  <a:schemeClr val="tx1"/>
                </a:solidFill>
                <a:effectLst/>
              </a:rPr>
              <a:t>…).</a:t>
            </a:r>
            <a:endParaRPr lang="en-GB" sz="1800" dirty="0">
              <a:solidFill>
                <a:schemeClr val="tx1"/>
              </a:solidFill>
              <a:effectLst/>
            </a:endParaRPr>
          </a:p>
          <a:p>
            <a:pPr marL="285750" indent="-285750">
              <a:buFont typeface="Courier New" panose="02070309020205020404" pitchFamily="49" charset="0"/>
              <a:buChar char="o"/>
            </a:pPr>
            <a:r>
              <a:rPr lang="en-GB" sz="1800" dirty="0">
                <a:solidFill>
                  <a:schemeClr val="tx1"/>
                </a:solidFill>
                <a:effectLst/>
              </a:rPr>
              <a:t>Low-Level RF (LLRF) electronics manufacturing and testing (through CERN’s centralised Design of Electronic Modules service).</a:t>
            </a:r>
          </a:p>
          <a:p>
            <a:pPr marL="285750" indent="-285750">
              <a:buFont typeface="Courier New" panose="02070309020205020404" pitchFamily="49" charset="0"/>
              <a:buChar char="o"/>
            </a:pPr>
            <a:r>
              <a:rPr lang="en-GB" sz="1800" dirty="0">
                <a:solidFill>
                  <a:schemeClr val="tx1"/>
                </a:solidFill>
                <a:effectLst/>
              </a:rPr>
              <a:t>Transport of extremely delicate merchandise.</a:t>
            </a:r>
          </a:p>
          <a:p>
            <a:pPr marL="285750" indent="-285750">
              <a:buFont typeface="Courier New" panose="02070309020205020404" pitchFamily="49" charset="0"/>
              <a:buChar char="o"/>
            </a:pPr>
            <a:r>
              <a:rPr lang="en-GB" sz="1800" dirty="0">
                <a:solidFill>
                  <a:schemeClr val="tx1"/>
                </a:solidFill>
                <a:effectLst/>
              </a:rPr>
              <a:t>CLIC structures (~</a:t>
            </a:r>
            <a:r>
              <a:rPr lang="en-GB" sz="1800" dirty="0" smtClean="0">
                <a:solidFill>
                  <a:schemeClr val="tx1"/>
                </a:solidFill>
                <a:effectLst/>
              </a:rPr>
              <a:t>500 k</a:t>
            </a:r>
            <a:r>
              <a:rPr lang="en-GB" sz="1800" dirty="0">
                <a:solidFill>
                  <a:schemeClr val="tx1"/>
                </a:solidFill>
                <a:effectLst/>
              </a:rPr>
              <a:t>€ spent in 2018</a:t>
            </a:r>
            <a:r>
              <a:rPr lang="en-GB" sz="1800" dirty="0" smtClean="0">
                <a:solidFill>
                  <a:schemeClr val="tx1"/>
                </a:solidFill>
                <a:effectLst/>
              </a:rPr>
              <a:t>).</a:t>
            </a:r>
            <a:endParaRPr lang="en-GB" sz="1800" dirty="0">
              <a:solidFill>
                <a:schemeClr val="tx1"/>
              </a:solidFill>
              <a:effectLst/>
            </a:endParaRPr>
          </a:p>
        </p:txBody>
      </p:sp>
    </p:spTree>
    <p:extLst>
      <p:ext uri="{BB962C8B-B14F-4D97-AF65-F5344CB8AC3E}">
        <p14:creationId xmlns:p14="http://schemas.microsoft.com/office/powerpoint/2010/main" val="30264692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F41CC-7096-E14D-9254-2F0B91F4CC6D}"/>
              </a:ext>
            </a:extLst>
          </p:cNvPr>
          <p:cNvSpPr>
            <a:spLocks noGrp="1"/>
          </p:cNvSpPr>
          <p:nvPr>
            <p:ph type="title"/>
          </p:nvPr>
        </p:nvSpPr>
        <p:spPr/>
        <p:txBody>
          <a:bodyPr/>
          <a:lstStyle/>
          <a:p>
            <a:r>
              <a:rPr lang="en-US" b="1"/>
              <a:t>BE Organization, 2018</a:t>
            </a:r>
          </a:p>
        </p:txBody>
      </p:sp>
      <p:sp>
        <p:nvSpPr>
          <p:cNvPr id="3" name="Date Placeholder 2">
            <a:extLst>
              <a:ext uri="{FF2B5EF4-FFF2-40B4-BE49-F238E27FC236}">
                <a16:creationId xmlns:a16="http://schemas.microsoft.com/office/drawing/2014/main" id="{35DADD34-BC7F-FD43-95A0-409CBC257971}"/>
              </a:ext>
            </a:extLst>
          </p:cNvPr>
          <p:cNvSpPr>
            <a:spLocks noGrp="1"/>
          </p:cNvSpPr>
          <p:nvPr>
            <p:ph type="dt" sz="half" idx="10"/>
          </p:nvPr>
        </p:nvSpPr>
        <p:spPr/>
        <p:txBody>
          <a:bodyPr/>
          <a:lstStyle/>
          <a:p>
            <a:r>
              <a:rPr lang="en-US" dirty="0"/>
              <a:t>13 November 2018</a:t>
            </a:r>
          </a:p>
        </p:txBody>
      </p:sp>
      <p:sp>
        <p:nvSpPr>
          <p:cNvPr id="4" name="Footer Placeholder 3">
            <a:extLst>
              <a:ext uri="{FF2B5EF4-FFF2-40B4-BE49-F238E27FC236}">
                <a16:creationId xmlns:a16="http://schemas.microsoft.com/office/drawing/2014/main" id="{DA4DA072-4B82-554C-939D-045E6AF4D0FC}"/>
              </a:ext>
            </a:extLst>
          </p:cNvPr>
          <p:cNvSpPr>
            <a:spLocks noGrp="1"/>
          </p:cNvSpPr>
          <p:nvPr>
            <p:ph type="ftr" sz="quarter" idx="11"/>
          </p:nvPr>
        </p:nvSpPr>
        <p:spPr/>
        <p:txBody>
          <a:bodyPr/>
          <a:lstStyle/>
          <a:p>
            <a:r>
              <a:rPr lang="en-US" dirty="0"/>
              <a:t>Spain at CERN</a:t>
            </a:r>
          </a:p>
        </p:txBody>
      </p:sp>
      <p:sp>
        <p:nvSpPr>
          <p:cNvPr id="5" name="Slide Number Placeholder 4">
            <a:extLst>
              <a:ext uri="{FF2B5EF4-FFF2-40B4-BE49-F238E27FC236}">
                <a16:creationId xmlns:a16="http://schemas.microsoft.com/office/drawing/2014/main" id="{7AE6F477-DCA8-2A49-A99C-EED847C8764C}"/>
              </a:ext>
            </a:extLst>
          </p:cNvPr>
          <p:cNvSpPr>
            <a:spLocks noGrp="1"/>
          </p:cNvSpPr>
          <p:nvPr>
            <p:ph type="sldNum" sz="quarter" idx="12"/>
          </p:nvPr>
        </p:nvSpPr>
        <p:spPr/>
        <p:txBody>
          <a:bodyPr/>
          <a:lstStyle/>
          <a:p>
            <a:fld id="{6C48DD96-721A-47B5-A0FB-97F653927308}" type="slidenum">
              <a:rPr lang="en-US" smtClean="0"/>
              <a:pPr/>
              <a:t>2</a:t>
            </a:fld>
            <a:endParaRPr lang="en-US"/>
          </a:p>
        </p:txBody>
      </p:sp>
      <p:grpSp>
        <p:nvGrpSpPr>
          <p:cNvPr id="29" name="Group 28">
            <a:extLst>
              <a:ext uri="{FF2B5EF4-FFF2-40B4-BE49-F238E27FC236}">
                <a16:creationId xmlns:a16="http://schemas.microsoft.com/office/drawing/2014/main" id="{642E34BF-7565-1140-A002-CBA5C5416E27}"/>
              </a:ext>
            </a:extLst>
          </p:cNvPr>
          <p:cNvGrpSpPr/>
          <p:nvPr/>
        </p:nvGrpSpPr>
        <p:grpSpPr>
          <a:xfrm>
            <a:off x="179512" y="1197992"/>
            <a:ext cx="5480084" cy="4031208"/>
            <a:chOff x="638803" y="837951"/>
            <a:chExt cx="4823648" cy="3286839"/>
          </a:xfrm>
        </p:grpSpPr>
        <p:sp>
          <p:nvSpPr>
            <p:cNvPr id="30" name="TextBox 29">
              <a:extLst>
                <a:ext uri="{FF2B5EF4-FFF2-40B4-BE49-F238E27FC236}">
                  <a16:creationId xmlns:a16="http://schemas.microsoft.com/office/drawing/2014/main" id="{8E79722E-6616-6649-A461-078D19CBC6A2}"/>
                </a:ext>
              </a:extLst>
            </p:cNvPr>
            <p:cNvSpPr txBox="1"/>
            <p:nvPr/>
          </p:nvSpPr>
          <p:spPr>
            <a:xfrm>
              <a:off x="1780405" y="837951"/>
              <a:ext cx="2106019" cy="411257"/>
            </a:xfrm>
            <a:prstGeom prst="rect">
              <a:avLst/>
            </a:prstGeom>
            <a:gradFill>
              <a:gsLst>
                <a:gs pos="0">
                  <a:srgbClr val="4472C4">
                    <a:tint val="66000"/>
                    <a:satMod val="160000"/>
                  </a:srgbClr>
                </a:gs>
                <a:gs pos="50000">
                  <a:srgbClr val="4472C4">
                    <a:tint val="44500"/>
                    <a:satMod val="160000"/>
                  </a:srgbClr>
                </a:gs>
                <a:gs pos="100000">
                  <a:srgbClr val="4472C4">
                    <a:tint val="23500"/>
                    <a:satMod val="160000"/>
                  </a:srgbClr>
                </a:gs>
              </a:gsLst>
              <a:lin ang="5400000" scaled="0"/>
            </a:gradFill>
            <a:effectLst>
              <a:innerShdw blurRad="63500" dist="50800" dir="2700000">
                <a:prstClr val="black">
                  <a:alpha val="50000"/>
                </a:prstClr>
              </a:innerShdw>
            </a:effectLst>
          </p:spPr>
          <p:txBody>
            <a:bodyPr wrap="none" lIns="95088" tIns="36000" rIns="95088" bIns="36000" rtlCol="0" anchor="ctr" anchorCtr="0">
              <a:spAutoFit/>
            </a:bodyPr>
            <a:lstStyle/>
            <a:p>
              <a:pPr marL="0" marR="0" lvl="0" indent="0"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ea typeface="Calibri" charset="0"/>
                  <a:cs typeface="Calibri" charset="0"/>
                </a:rPr>
                <a:t>Department Head:     P. Collier</a:t>
              </a:r>
            </a:p>
            <a:p>
              <a:pPr marL="0" marR="0" lvl="0" indent="0" defTabSz="914378"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a:ln>
                    <a:noFill/>
                  </a:ln>
                  <a:solidFill>
                    <a:prstClr val="black"/>
                  </a:solidFill>
                  <a:effectLst/>
                  <a:uLnTx/>
                  <a:uFillTx/>
                  <a:latin typeface="Calibri" charset="0"/>
                  <a:ea typeface="Calibri" charset="0"/>
                  <a:cs typeface="Calibri" charset="0"/>
                </a:rPr>
                <a:t>Deputy: 	           M. Lamont</a:t>
              </a:r>
            </a:p>
          </p:txBody>
        </p:sp>
        <p:sp>
          <p:nvSpPr>
            <p:cNvPr id="31" name="TextBox 30">
              <a:extLst>
                <a:ext uri="{FF2B5EF4-FFF2-40B4-BE49-F238E27FC236}">
                  <a16:creationId xmlns:a16="http://schemas.microsoft.com/office/drawing/2014/main" id="{FD88A763-75DB-E740-B048-39CCE65A50BF}"/>
                </a:ext>
              </a:extLst>
            </p:cNvPr>
            <p:cNvSpPr txBox="1"/>
            <p:nvPr/>
          </p:nvSpPr>
          <p:spPr>
            <a:xfrm>
              <a:off x="638804" y="1397532"/>
              <a:ext cx="1934498" cy="580534"/>
            </a:xfrm>
            <a:prstGeom prst="rect">
              <a:avLst/>
            </a:prstGeom>
            <a:gradFill>
              <a:gsLst>
                <a:gs pos="0">
                  <a:srgbClr val="4472C4">
                    <a:tint val="66000"/>
                    <a:satMod val="160000"/>
                  </a:srgbClr>
                </a:gs>
                <a:gs pos="50000">
                  <a:srgbClr val="4472C4">
                    <a:tint val="44500"/>
                    <a:satMod val="160000"/>
                  </a:srgbClr>
                </a:gs>
                <a:gs pos="100000">
                  <a:srgbClr val="4472C4">
                    <a:tint val="23500"/>
                    <a:satMod val="160000"/>
                  </a:srgbClr>
                </a:gs>
              </a:gsLst>
              <a:lin ang="5400000" scaled="0"/>
            </a:gradFill>
            <a:effectLst>
              <a:innerShdw blurRad="63500" dist="50800" dir="2700000">
                <a:prstClr val="black">
                  <a:alpha val="50000"/>
                </a:prstClr>
              </a:innerShdw>
            </a:effectLst>
          </p:spPr>
          <p:txBody>
            <a:bodyPr wrap="none" lIns="95088" tIns="36000" rIns="95088" bIns="36000" rtlCol="0" anchor="ctr" anchorCtr="0">
              <a:spAutoFit/>
            </a:bodyPr>
            <a:lstStyle>
              <a:defPPr>
                <a:defRPr lang="en-US"/>
              </a:defPPr>
              <a:lvl1pPr>
                <a:defRPr sz="11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prstClr val="black"/>
                  </a:solidFill>
                  <a:effectLst/>
                  <a:uLnTx/>
                  <a:uFillTx/>
                  <a:latin typeface="Calibri" charset="0"/>
                  <a:cs typeface="Calibri" charset="0"/>
                </a:rPr>
                <a:t>Head of Department’s Office  </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prstClr val="black"/>
                  </a:solidFill>
                  <a:effectLst/>
                  <a:uLnTx/>
                  <a:uFillTx/>
                  <a:latin typeface="Calibri" charset="0"/>
                  <a:cs typeface="Calibri" charset="0"/>
                </a:rPr>
                <a:t>(BE-HDO)</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dirty="0" err="1">
                  <a:ln>
                    <a:noFill/>
                  </a:ln>
                  <a:solidFill>
                    <a:prstClr val="black"/>
                  </a:solidFill>
                  <a:effectLst/>
                  <a:uLnTx/>
                  <a:uFillTx/>
                  <a:latin typeface="Calibri" charset="0"/>
                  <a:cs typeface="Calibri" charset="0"/>
                </a:rPr>
                <a:t>P.Collier</a:t>
              </a:r>
              <a:endParaRPr kumimoji="0" lang="en-GB" sz="1100" b="1" i="1" u="none" strike="noStrike" kern="0" cap="none" spc="0" normalizeH="0" baseline="0" noProof="0" dirty="0">
                <a:ln>
                  <a:noFill/>
                </a:ln>
                <a:solidFill>
                  <a:prstClr val="black"/>
                </a:solidFill>
                <a:effectLst/>
                <a:uLnTx/>
                <a:uFillTx/>
                <a:latin typeface="Calibri" charset="0"/>
                <a:cs typeface="Calibri" charset="0"/>
              </a:endParaRPr>
            </a:p>
          </p:txBody>
        </p:sp>
        <p:sp>
          <p:nvSpPr>
            <p:cNvPr id="32" name="TextBox 31">
              <a:extLst>
                <a:ext uri="{FF2B5EF4-FFF2-40B4-BE49-F238E27FC236}">
                  <a16:creationId xmlns:a16="http://schemas.microsoft.com/office/drawing/2014/main" id="{38B13F63-9A1E-8640-A691-CED42D319C6A}"/>
                </a:ext>
              </a:extLst>
            </p:cNvPr>
            <p:cNvSpPr txBox="1"/>
            <p:nvPr/>
          </p:nvSpPr>
          <p:spPr>
            <a:xfrm>
              <a:off x="3133595" y="1398964"/>
              <a:ext cx="1963352" cy="580534"/>
            </a:xfrm>
            <a:prstGeom prst="rect">
              <a:avLst/>
            </a:prstGeom>
            <a:gradFill>
              <a:gsLst>
                <a:gs pos="0">
                  <a:srgbClr val="4472C4">
                    <a:tint val="66000"/>
                    <a:satMod val="160000"/>
                  </a:srgbClr>
                </a:gs>
                <a:gs pos="50000">
                  <a:srgbClr val="4472C4">
                    <a:tint val="44500"/>
                    <a:satMod val="160000"/>
                  </a:srgbClr>
                </a:gs>
                <a:gs pos="100000">
                  <a:srgbClr val="4472C4">
                    <a:tint val="23500"/>
                    <a:satMod val="160000"/>
                  </a:srgbClr>
                </a:gs>
              </a:gsLst>
              <a:lin ang="5400000" scaled="0"/>
            </a:gradFill>
            <a:effectLst>
              <a:innerShdw blurRad="63500" dist="50800" dir="2700000">
                <a:prstClr val="black">
                  <a:alpha val="50000"/>
                </a:prstClr>
              </a:innerShdw>
            </a:effectLst>
          </p:spPr>
          <p:txBody>
            <a:bodyPr wrap="none" lIns="95088" tIns="36000" rIns="95088" bIns="36000" rtlCol="0" anchor="ctr" anchorCtr="0">
              <a:spAutoFit/>
            </a:bodyPr>
            <a:lstStyle>
              <a:defPPr>
                <a:defRPr lang="en-US"/>
              </a:defPPr>
              <a:lvl1pPr algn="ctr">
                <a:defRPr sz="11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Admin., Safety and Resources </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(BE-ASR)</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a:ln>
                    <a:noFill/>
                  </a:ln>
                  <a:solidFill>
                    <a:prstClr val="black"/>
                  </a:solidFill>
                  <a:effectLst/>
                  <a:uLnTx/>
                  <a:uFillTx/>
                  <a:latin typeface="Calibri" charset="0"/>
                  <a:cs typeface="Calibri" charset="0"/>
                </a:rPr>
                <a:t>R. </a:t>
              </a:r>
              <a:r>
                <a:rPr kumimoji="0" lang="en-GB" sz="1100" b="1" i="1" u="none" strike="noStrike" kern="0" cap="none" spc="0" normalizeH="0" baseline="0" noProof="0" err="1">
                  <a:ln>
                    <a:noFill/>
                  </a:ln>
                  <a:solidFill>
                    <a:prstClr val="black"/>
                  </a:solidFill>
                  <a:effectLst/>
                  <a:uLnTx/>
                  <a:uFillTx/>
                  <a:latin typeface="Calibri" charset="0"/>
                  <a:cs typeface="Calibri" charset="0"/>
                </a:rPr>
                <a:t>Billen</a:t>
              </a:r>
              <a:endParaRPr kumimoji="0" lang="en-GB" sz="1100" b="1" i="1" u="none" strike="noStrike" kern="0" cap="none" spc="0" normalizeH="0" baseline="0" noProof="0">
                <a:ln>
                  <a:noFill/>
                </a:ln>
                <a:solidFill>
                  <a:prstClr val="black"/>
                </a:solidFill>
                <a:effectLst/>
                <a:uLnTx/>
                <a:uFillTx/>
                <a:latin typeface="Calibri" charset="0"/>
                <a:cs typeface="Calibri" charset="0"/>
              </a:endParaRPr>
            </a:p>
          </p:txBody>
        </p:sp>
        <p:sp>
          <p:nvSpPr>
            <p:cNvPr id="33" name="TextBox 32">
              <a:extLst>
                <a:ext uri="{FF2B5EF4-FFF2-40B4-BE49-F238E27FC236}">
                  <a16:creationId xmlns:a16="http://schemas.microsoft.com/office/drawing/2014/main" id="{263AE2E4-E885-C94C-91FC-FB55159EE4E3}"/>
                </a:ext>
              </a:extLst>
            </p:cNvPr>
            <p:cNvSpPr txBox="1"/>
            <p:nvPr/>
          </p:nvSpPr>
          <p:spPr>
            <a:xfrm>
              <a:off x="638803" y="2111417"/>
              <a:ext cx="1932405" cy="580534"/>
            </a:xfrm>
            <a:prstGeom prst="rect">
              <a:avLst/>
            </a:prstGeom>
            <a:gradFill>
              <a:gsLst>
                <a:gs pos="0">
                  <a:srgbClr val="4472C4">
                    <a:tint val="66000"/>
                    <a:satMod val="160000"/>
                  </a:srgbClr>
                </a:gs>
                <a:gs pos="50000">
                  <a:srgbClr val="4472C4">
                    <a:tint val="44500"/>
                    <a:satMod val="160000"/>
                  </a:srgbClr>
                </a:gs>
                <a:gs pos="100000">
                  <a:srgbClr val="4472C4">
                    <a:tint val="23500"/>
                    <a:satMod val="160000"/>
                  </a:srgbClr>
                </a:gs>
              </a:gsLst>
              <a:lin ang="5400000" scaled="0"/>
            </a:gradFill>
            <a:effectLst>
              <a:innerShdw blurRad="63500" dist="50800" dir="2700000">
                <a:prstClr val="black">
                  <a:alpha val="50000"/>
                </a:prstClr>
              </a:innerShdw>
            </a:effectLst>
          </p:spPr>
          <p:txBody>
            <a:bodyPr wrap="square" lIns="95088" tIns="36000" rIns="95088" bIns="36000" rtlCol="0" anchor="ctr" anchorCtr="0">
              <a:spAutoFit/>
            </a:bodyPr>
            <a:lstStyle>
              <a:defPPr>
                <a:defRPr lang="en-US"/>
              </a:defPPr>
              <a:lvl1pPr algn="ctr">
                <a:defRPr sz="11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Accelerators &amp; Beam Physics</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(BE-ABP)</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a:ln>
                    <a:noFill/>
                  </a:ln>
                  <a:solidFill>
                    <a:prstClr val="black"/>
                  </a:solidFill>
                  <a:effectLst/>
                  <a:uLnTx/>
                  <a:uFillTx/>
                  <a:latin typeface="Calibri" charset="0"/>
                  <a:cs typeface="Calibri" charset="0"/>
                </a:rPr>
                <a:t>G. </a:t>
              </a:r>
              <a:r>
                <a:rPr kumimoji="0" lang="en-GB" sz="1100" b="1" i="1" u="none" strike="noStrike" kern="0" cap="none" spc="0" normalizeH="0" baseline="0" noProof="0" err="1">
                  <a:ln>
                    <a:noFill/>
                  </a:ln>
                  <a:solidFill>
                    <a:prstClr val="black"/>
                  </a:solidFill>
                  <a:effectLst/>
                  <a:uLnTx/>
                  <a:uFillTx/>
                  <a:latin typeface="Calibri" charset="0"/>
                  <a:cs typeface="Calibri" charset="0"/>
                </a:rPr>
                <a:t>Arduini</a:t>
              </a:r>
              <a:endParaRPr kumimoji="0" lang="en-GB" sz="1100" b="1" i="1" u="none" strike="noStrike" kern="0" cap="none" spc="0" normalizeH="0" baseline="0" noProof="0">
                <a:ln>
                  <a:noFill/>
                </a:ln>
                <a:solidFill>
                  <a:prstClr val="black"/>
                </a:solidFill>
                <a:effectLst/>
                <a:uLnTx/>
                <a:uFillTx/>
                <a:latin typeface="Calibri" charset="0"/>
                <a:cs typeface="Calibri" charset="0"/>
              </a:endParaRPr>
            </a:p>
          </p:txBody>
        </p:sp>
        <p:sp>
          <p:nvSpPr>
            <p:cNvPr id="34" name="TextBox 33">
              <a:extLst>
                <a:ext uri="{FF2B5EF4-FFF2-40B4-BE49-F238E27FC236}">
                  <a16:creationId xmlns:a16="http://schemas.microsoft.com/office/drawing/2014/main" id="{1F3F767B-4686-F24B-9AD9-57B50C3218B2}"/>
                </a:ext>
              </a:extLst>
            </p:cNvPr>
            <p:cNvSpPr txBox="1"/>
            <p:nvPr/>
          </p:nvSpPr>
          <p:spPr>
            <a:xfrm>
              <a:off x="638803" y="2822289"/>
              <a:ext cx="1923201" cy="580534"/>
            </a:xfrm>
            <a:prstGeom prst="rect">
              <a:avLst/>
            </a:prstGeom>
            <a:gradFill>
              <a:gsLst>
                <a:gs pos="0">
                  <a:srgbClr val="4472C4">
                    <a:tint val="66000"/>
                    <a:satMod val="160000"/>
                  </a:srgbClr>
                </a:gs>
                <a:gs pos="50000">
                  <a:srgbClr val="4472C4">
                    <a:tint val="44500"/>
                    <a:satMod val="160000"/>
                  </a:srgbClr>
                </a:gs>
                <a:gs pos="100000">
                  <a:srgbClr val="4472C4">
                    <a:tint val="23500"/>
                    <a:satMod val="160000"/>
                  </a:srgbClr>
                </a:gs>
              </a:gsLst>
              <a:lin ang="5400000" scaled="0"/>
            </a:gradFill>
            <a:effectLst>
              <a:innerShdw blurRad="63500" dist="50800" dir="2700000">
                <a:prstClr val="black">
                  <a:alpha val="50000"/>
                </a:prstClr>
              </a:innerShdw>
            </a:effectLst>
          </p:spPr>
          <p:txBody>
            <a:bodyPr wrap="square" lIns="0" tIns="36000" rIns="0" bIns="36000" rtlCol="0">
              <a:spAutoFit/>
            </a:bodyPr>
            <a:lstStyle>
              <a:defPPr>
                <a:defRPr lang="en-US"/>
              </a:defPPr>
              <a:lvl1pPr algn="ctr">
                <a:defRPr sz="11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Controls</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(BE-CO)</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a:ln>
                    <a:noFill/>
                  </a:ln>
                  <a:solidFill>
                    <a:prstClr val="black"/>
                  </a:solidFill>
                  <a:effectLst/>
                  <a:uLnTx/>
                  <a:uFillTx/>
                  <a:latin typeface="Calibri" charset="0"/>
                  <a:cs typeface="Calibri" charset="0"/>
                </a:rPr>
                <a:t>E. </a:t>
              </a:r>
              <a:r>
                <a:rPr kumimoji="0" lang="en-GB" sz="1100" b="1" i="1" u="none" strike="noStrike" kern="0" cap="none" spc="0" normalizeH="0" baseline="0" noProof="0" err="1">
                  <a:ln>
                    <a:noFill/>
                  </a:ln>
                  <a:solidFill>
                    <a:prstClr val="black"/>
                  </a:solidFill>
                  <a:effectLst/>
                  <a:uLnTx/>
                  <a:uFillTx/>
                  <a:latin typeface="Calibri" charset="0"/>
                  <a:cs typeface="Calibri" charset="0"/>
                </a:rPr>
                <a:t>Hatziangeli</a:t>
              </a:r>
              <a:endParaRPr kumimoji="0" lang="en-GB" sz="1100" b="1" i="1" u="none" strike="noStrike" kern="0" cap="none" spc="0" normalizeH="0" baseline="0" noProof="0">
                <a:ln>
                  <a:noFill/>
                </a:ln>
                <a:solidFill>
                  <a:prstClr val="black"/>
                </a:solidFill>
                <a:effectLst/>
                <a:uLnTx/>
                <a:uFillTx/>
                <a:latin typeface="Calibri" charset="0"/>
                <a:cs typeface="Calibri" charset="0"/>
              </a:endParaRPr>
            </a:p>
          </p:txBody>
        </p:sp>
        <p:sp>
          <p:nvSpPr>
            <p:cNvPr id="35" name="TextBox 34">
              <a:extLst>
                <a:ext uri="{FF2B5EF4-FFF2-40B4-BE49-F238E27FC236}">
                  <a16:creationId xmlns:a16="http://schemas.microsoft.com/office/drawing/2014/main" id="{F888115E-5AE4-C54A-9692-C2C187E404E7}"/>
                </a:ext>
              </a:extLst>
            </p:cNvPr>
            <p:cNvSpPr txBox="1"/>
            <p:nvPr/>
          </p:nvSpPr>
          <p:spPr>
            <a:xfrm>
              <a:off x="3142093" y="2110908"/>
              <a:ext cx="1953684" cy="580534"/>
            </a:xfrm>
            <a:prstGeom prst="rect">
              <a:avLst/>
            </a:prstGeom>
            <a:gradFill>
              <a:gsLst>
                <a:gs pos="0">
                  <a:srgbClr val="4472C4">
                    <a:tint val="66000"/>
                    <a:satMod val="160000"/>
                  </a:srgbClr>
                </a:gs>
                <a:gs pos="50000">
                  <a:srgbClr val="4472C4">
                    <a:tint val="44500"/>
                    <a:satMod val="160000"/>
                  </a:srgbClr>
                </a:gs>
                <a:gs pos="100000">
                  <a:srgbClr val="4472C4">
                    <a:tint val="23500"/>
                    <a:satMod val="160000"/>
                  </a:srgbClr>
                </a:gs>
              </a:gsLst>
              <a:lin ang="5400000" scaled="0"/>
            </a:gradFill>
            <a:effectLst>
              <a:innerShdw blurRad="63500" dist="50800" dir="2700000">
                <a:prstClr val="black">
                  <a:alpha val="50000"/>
                </a:prstClr>
              </a:innerShdw>
            </a:effectLst>
          </p:spPr>
          <p:txBody>
            <a:bodyPr wrap="square" lIns="95088" tIns="36000" rIns="95088" bIns="36000" rtlCol="0" anchor="ctr" anchorCtr="0">
              <a:spAutoFit/>
            </a:bodyPr>
            <a:lstStyle>
              <a:defPPr>
                <a:defRPr lang="en-US"/>
              </a:defPPr>
              <a:lvl1pPr algn="ctr">
                <a:defRPr sz="11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Beam Instrumentation</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(BE-BI)</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a:ln>
                    <a:noFill/>
                  </a:ln>
                  <a:solidFill>
                    <a:prstClr val="black"/>
                  </a:solidFill>
                  <a:effectLst/>
                  <a:uLnTx/>
                  <a:uFillTx/>
                  <a:latin typeface="Calibri" charset="0"/>
                  <a:cs typeface="Calibri" charset="0"/>
                </a:rPr>
                <a:t>R. Jones</a:t>
              </a:r>
            </a:p>
          </p:txBody>
        </p:sp>
        <p:sp>
          <p:nvSpPr>
            <p:cNvPr id="36" name="TextBox 35">
              <a:extLst>
                <a:ext uri="{FF2B5EF4-FFF2-40B4-BE49-F238E27FC236}">
                  <a16:creationId xmlns:a16="http://schemas.microsoft.com/office/drawing/2014/main" id="{1AC8C8BF-C8B2-CD43-9716-4F01DC9B0C45}"/>
                </a:ext>
              </a:extLst>
            </p:cNvPr>
            <p:cNvSpPr txBox="1"/>
            <p:nvPr/>
          </p:nvSpPr>
          <p:spPr>
            <a:xfrm>
              <a:off x="3121561" y="3544256"/>
              <a:ext cx="1974216" cy="580534"/>
            </a:xfrm>
            <a:prstGeom prst="rect">
              <a:avLst/>
            </a:prstGeom>
            <a:gradFill>
              <a:gsLst>
                <a:gs pos="0">
                  <a:srgbClr val="4472C4">
                    <a:tint val="66000"/>
                    <a:satMod val="160000"/>
                  </a:srgbClr>
                </a:gs>
                <a:gs pos="50000">
                  <a:srgbClr val="4472C4">
                    <a:tint val="44500"/>
                    <a:satMod val="160000"/>
                  </a:srgbClr>
                </a:gs>
                <a:gs pos="100000">
                  <a:srgbClr val="4472C4">
                    <a:tint val="23500"/>
                    <a:satMod val="160000"/>
                  </a:srgbClr>
                </a:gs>
              </a:gsLst>
              <a:lin ang="5400000" scaled="0"/>
            </a:gradFill>
            <a:effectLst>
              <a:innerShdw blurRad="63500" dist="50800" dir="2700000">
                <a:prstClr val="black">
                  <a:alpha val="50000"/>
                </a:prstClr>
              </a:innerShdw>
            </a:effectLst>
          </p:spPr>
          <p:txBody>
            <a:bodyPr wrap="square" lIns="95088" tIns="36000" rIns="95088" bIns="36000" rtlCol="0" anchor="ctr" anchorCtr="0">
              <a:spAutoFit/>
            </a:bodyPr>
            <a:lstStyle>
              <a:defPPr>
                <a:defRPr lang="en-US"/>
              </a:defPPr>
              <a:lvl1pPr algn="ctr">
                <a:defRPr sz="11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Operations</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(BE-OP)</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err="1">
                  <a:ln>
                    <a:noFill/>
                  </a:ln>
                  <a:solidFill>
                    <a:prstClr val="black"/>
                  </a:solidFill>
                  <a:effectLst/>
                  <a:uLnTx/>
                  <a:uFillTx/>
                  <a:latin typeface="Calibri" charset="0"/>
                  <a:cs typeface="Calibri" charset="0"/>
                </a:rPr>
                <a:t>R.Steerenberg</a:t>
              </a:r>
              <a:endParaRPr kumimoji="0" lang="en-GB" sz="1100" b="1" i="1" u="none" strike="noStrike" kern="0" cap="none" spc="0" normalizeH="0" baseline="0" noProof="0">
                <a:ln>
                  <a:noFill/>
                </a:ln>
                <a:solidFill>
                  <a:prstClr val="black"/>
                </a:solidFill>
                <a:effectLst/>
                <a:uLnTx/>
                <a:uFillTx/>
                <a:latin typeface="Calibri" charset="0"/>
                <a:cs typeface="Calibri" charset="0"/>
              </a:endParaRPr>
            </a:p>
          </p:txBody>
        </p:sp>
        <p:sp>
          <p:nvSpPr>
            <p:cNvPr id="37" name="TextBox 36">
              <a:extLst>
                <a:ext uri="{FF2B5EF4-FFF2-40B4-BE49-F238E27FC236}">
                  <a16:creationId xmlns:a16="http://schemas.microsoft.com/office/drawing/2014/main" id="{4229FBD1-B917-9841-A685-AA1AF787D40E}"/>
                </a:ext>
              </a:extLst>
            </p:cNvPr>
            <p:cNvSpPr txBox="1"/>
            <p:nvPr/>
          </p:nvSpPr>
          <p:spPr>
            <a:xfrm>
              <a:off x="638803" y="3543707"/>
              <a:ext cx="1932405" cy="580534"/>
            </a:xfrm>
            <a:prstGeom prst="rect">
              <a:avLst/>
            </a:prstGeom>
            <a:gradFill>
              <a:gsLst>
                <a:gs pos="0">
                  <a:srgbClr val="4472C4">
                    <a:tint val="66000"/>
                    <a:satMod val="160000"/>
                  </a:srgbClr>
                </a:gs>
                <a:gs pos="50000">
                  <a:srgbClr val="4472C4">
                    <a:tint val="44500"/>
                    <a:satMod val="160000"/>
                  </a:srgbClr>
                </a:gs>
                <a:gs pos="100000">
                  <a:srgbClr val="4472C4">
                    <a:tint val="23500"/>
                    <a:satMod val="160000"/>
                  </a:srgbClr>
                </a:gs>
              </a:gsLst>
              <a:lin ang="5400000" scaled="0"/>
            </a:gradFill>
            <a:effectLst>
              <a:innerShdw blurRad="63500" dist="50800" dir="2700000">
                <a:prstClr val="black">
                  <a:alpha val="50000"/>
                </a:prstClr>
              </a:innerShdw>
            </a:effectLst>
          </p:spPr>
          <p:txBody>
            <a:bodyPr wrap="square" lIns="95088" tIns="36000" rIns="95088" bIns="36000" rtlCol="0" anchor="ctr" anchorCtr="0">
              <a:spAutoFit/>
            </a:bodyPr>
            <a:lstStyle>
              <a:defPPr>
                <a:defRPr lang="en-US"/>
              </a:defPPr>
              <a:lvl1pPr algn="ctr">
                <a:defRPr sz="11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Radio Frequency</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(BE-RF)</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a:ln>
                    <a:noFill/>
                  </a:ln>
                  <a:solidFill>
                    <a:prstClr val="black"/>
                  </a:solidFill>
                  <a:effectLst/>
                  <a:uLnTx/>
                  <a:uFillTx/>
                  <a:latin typeface="Calibri" charset="0"/>
                  <a:cs typeface="Calibri" charset="0"/>
                </a:rPr>
                <a:t>E. Jensen</a:t>
              </a:r>
            </a:p>
          </p:txBody>
        </p:sp>
        <p:sp>
          <p:nvSpPr>
            <p:cNvPr id="38" name="TextBox 37">
              <a:extLst>
                <a:ext uri="{FF2B5EF4-FFF2-40B4-BE49-F238E27FC236}">
                  <a16:creationId xmlns:a16="http://schemas.microsoft.com/office/drawing/2014/main" id="{A355F584-0E83-0F44-92C9-FDF778BE006D}"/>
                </a:ext>
              </a:extLst>
            </p:cNvPr>
            <p:cNvSpPr txBox="1"/>
            <p:nvPr/>
          </p:nvSpPr>
          <p:spPr>
            <a:xfrm>
              <a:off x="2129956" y="2381849"/>
              <a:ext cx="432048" cy="242943"/>
            </a:xfrm>
            <a:prstGeom prst="rect">
              <a:avLst/>
            </a:prstGeom>
            <a:noFill/>
          </p:spPr>
          <p:txBody>
            <a:bodyPr wrap="square" lIns="0" tIns="0" rIns="0" bIns="36000" rtlCol="0">
              <a:spAutoFit/>
            </a:bodyPr>
            <a:lstStyle>
              <a:defPPr>
                <a:defRPr lang="en-US"/>
              </a:defPPr>
              <a:lvl1pPr algn="ctr">
                <a:defRPr sz="17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700" b="1" i="0" u="none" strike="noStrike" kern="0" cap="none" spc="0" normalizeH="0" baseline="0" noProof="0">
                  <a:ln>
                    <a:noFill/>
                  </a:ln>
                  <a:solidFill>
                    <a:prstClr val="black"/>
                  </a:solidFill>
                  <a:effectLst/>
                  <a:uLnTx/>
                  <a:uFillTx/>
                  <a:latin typeface="Calibri" charset="0"/>
                  <a:cs typeface="Calibri" charset="0"/>
                </a:rPr>
                <a:t>50</a:t>
              </a:r>
            </a:p>
          </p:txBody>
        </p:sp>
        <p:sp>
          <p:nvSpPr>
            <p:cNvPr id="39" name="TextBox 38">
              <a:extLst>
                <a:ext uri="{FF2B5EF4-FFF2-40B4-BE49-F238E27FC236}">
                  <a16:creationId xmlns:a16="http://schemas.microsoft.com/office/drawing/2014/main" id="{8E5AFFFF-D094-644D-9CB3-4EF755CB157A}"/>
                </a:ext>
              </a:extLst>
            </p:cNvPr>
            <p:cNvSpPr txBox="1"/>
            <p:nvPr/>
          </p:nvSpPr>
          <p:spPr>
            <a:xfrm>
              <a:off x="4665561" y="2385761"/>
              <a:ext cx="432048" cy="242943"/>
            </a:xfrm>
            <a:prstGeom prst="rect">
              <a:avLst/>
            </a:prstGeom>
            <a:noFill/>
          </p:spPr>
          <p:txBody>
            <a:bodyPr wrap="square" lIns="0" tIns="0" rIns="0" bIns="36000" rtlCol="0">
              <a:spAutoFit/>
            </a:bodyPr>
            <a:lstStyle>
              <a:defPPr>
                <a:defRPr lang="en-US"/>
              </a:defPPr>
              <a:lvl1pPr algn="ctr">
                <a:defRPr sz="17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700" b="1" i="0" u="none" strike="noStrike" kern="0" cap="none" spc="0" normalizeH="0" baseline="0" noProof="0">
                  <a:ln>
                    <a:noFill/>
                  </a:ln>
                  <a:solidFill>
                    <a:prstClr val="black"/>
                  </a:solidFill>
                  <a:effectLst/>
                  <a:uLnTx/>
                  <a:uFillTx/>
                  <a:latin typeface="Calibri" charset="0"/>
                  <a:cs typeface="Calibri" charset="0"/>
                </a:rPr>
                <a:t>68</a:t>
              </a:r>
            </a:p>
          </p:txBody>
        </p:sp>
        <p:sp>
          <p:nvSpPr>
            <p:cNvPr id="40" name="TextBox 39">
              <a:extLst>
                <a:ext uri="{FF2B5EF4-FFF2-40B4-BE49-F238E27FC236}">
                  <a16:creationId xmlns:a16="http://schemas.microsoft.com/office/drawing/2014/main" id="{71037599-A720-C74C-A3EB-55566CEB393C}"/>
                </a:ext>
              </a:extLst>
            </p:cNvPr>
            <p:cNvSpPr txBox="1"/>
            <p:nvPr/>
          </p:nvSpPr>
          <p:spPr>
            <a:xfrm>
              <a:off x="4667717" y="1648967"/>
              <a:ext cx="432048" cy="297962"/>
            </a:xfrm>
            <a:prstGeom prst="rect">
              <a:avLst/>
            </a:prstGeom>
            <a:noFill/>
          </p:spPr>
          <p:txBody>
            <a:bodyPr wrap="square" lIns="0" tIns="0" rIns="0" bIns="36000" rtlCol="0">
              <a:spAutoFit/>
            </a:bodyPr>
            <a:lstStyle>
              <a:defPPr>
                <a:defRPr lang="en-US"/>
              </a:defPPr>
              <a:lvl1pPr algn="ctr">
                <a:defRPr sz="17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700" b="1" i="0" u="none" strike="noStrike" kern="0" cap="none" spc="0" normalizeH="0" baseline="0" noProof="0">
                  <a:ln>
                    <a:noFill/>
                  </a:ln>
                  <a:solidFill>
                    <a:prstClr val="black"/>
                  </a:solidFill>
                  <a:effectLst/>
                  <a:uLnTx/>
                  <a:uFillTx/>
                  <a:latin typeface="Calibri" charset="0"/>
                  <a:cs typeface="Calibri" charset="0"/>
                </a:rPr>
                <a:t>5</a:t>
              </a:r>
            </a:p>
          </p:txBody>
        </p:sp>
        <p:sp>
          <p:nvSpPr>
            <p:cNvPr id="41" name="TextBox 40">
              <a:extLst>
                <a:ext uri="{FF2B5EF4-FFF2-40B4-BE49-F238E27FC236}">
                  <a16:creationId xmlns:a16="http://schemas.microsoft.com/office/drawing/2014/main" id="{32714042-FB1E-7841-B915-BA7ACD8DFB97}"/>
                </a:ext>
              </a:extLst>
            </p:cNvPr>
            <p:cNvSpPr txBox="1"/>
            <p:nvPr/>
          </p:nvSpPr>
          <p:spPr>
            <a:xfrm>
              <a:off x="2135118" y="3818515"/>
              <a:ext cx="432048" cy="242943"/>
            </a:xfrm>
            <a:prstGeom prst="rect">
              <a:avLst/>
            </a:prstGeom>
            <a:noFill/>
          </p:spPr>
          <p:txBody>
            <a:bodyPr wrap="square" lIns="0" tIns="0" rIns="0" bIns="36000" rtlCol="0">
              <a:spAutoFit/>
            </a:bodyPr>
            <a:lstStyle>
              <a:defPPr>
                <a:defRPr lang="en-US"/>
              </a:defPPr>
              <a:lvl1pPr algn="ctr">
                <a:defRPr sz="17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lang="en-GB" kern="0">
                  <a:solidFill>
                    <a:prstClr val="black"/>
                  </a:solidFill>
                </a:rPr>
                <a:t>92</a:t>
              </a:r>
              <a:endParaRPr kumimoji="0" lang="en-GB" sz="1700" b="1" i="0" u="none" strike="noStrike" kern="0" cap="none" spc="0" normalizeH="0" baseline="0" noProof="0">
                <a:ln>
                  <a:noFill/>
                </a:ln>
                <a:solidFill>
                  <a:prstClr val="black"/>
                </a:solidFill>
                <a:effectLst/>
                <a:uLnTx/>
                <a:uFillTx/>
                <a:latin typeface="Calibri" charset="0"/>
                <a:cs typeface="Calibri" charset="0"/>
              </a:endParaRPr>
            </a:p>
          </p:txBody>
        </p:sp>
        <p:sp>
          <p:nvSpPr>
            <p:cNvPr id="42" name="TextBox 41">
              <a:extLst>
                <a:ext uri="{FF2B5EF4-FFF2-40B4-BE49-F238E27FC236}">
                  <a16:creationId xmlns:a16="http://schemas.microsoft.com/office/drawing/2014/main" id="{18A7B64D-1AB6-6341-AD0D-DAEDDEFCE4B7}"/>
                </a:ext>
              </a:extLst>
            </p:cNvPr>
            <p:cNvSpPr txBox="1"/>
            <p:nvPr/>
          </p:nvSpPr>
          <p:spPr>
            <a:xfrm>
              <a:off x="2148443" y="3144753"/>
              <a:ext cx="432048" cy="297962"/>
            </a:xfrm>
            <a:prstGeom prst="rect">
              <a:avLst/>
            </a:prstGeom>
            <a:noFill/>
          </p:spPr>
          <p:txBody>
            <a:bodyPr wrap="square" lIns="0" tIns="0" rIns="0" bIns="36000" rtlCol="0">
              <a:spAutoFit/>
            </a:bodyPr>
            <a:lstStyle>
              <a:defPPr>
                <a:defRPr lang="en-US"/>
              </a:defPPr>
              <a:lvl1pPr algn="ctr">
                <a:defRPr sz="17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700" b="1" i="0" u="none" strike="noStrike" kern="0" cap="none" spc="0" normalizeH="0" baseline="0" noProof="0">
                  <a:ln>
                    <a:noFill/>
                  </a:ln>
                  <a:solidFill>
                    <a:prstClr val="black"/>
                  </a:solidFill>
                  <a:effectLst/>
                  <a:uLnTx/>
                  <a:uFillTx/>
                  <a:latin typeface="Calibri" charset="0"/>
                  <a:cs typeface="Calibri" charset="0"/>
                </a:rPr>
                <a:t>61</a:t>
              </a:r>
            </a:p>
          </p:txBody>
        </p:sp>
        <p:sp>
          <p:nvSpPr>
            <p:cNvPr id="43" name="TextBox 42">
              <a:extLst>
                <a:ext uri="{FF2B5EF4-FFF2-40B4-BE49-F238E27FC236}">
                  <a16:creationId xmlns:a16="http://schemas.microsoft.com/office/drawing/2014/main" id="{E93C9BDB-C408-0D41-9027-0F947F71B182}"/>
                </a:ext>
              </a:extLst>
            </p:cNvPr>
            <p:cNvSpPr txBox="1"/>
            <p:nvPr/>
          </p:nvSpPr>
          <p:spPr>
            <a:xfrm>
              <a:off x="2139160" y="1674399"/>
              <a:ext cx="432048" cy="297962"/>
            </a:xfrm>
            <a:prstGeom prst="rect">
              <a:avLst/>
            </a:prstGeom>
            <a:noFill/>
          </p:spPr>
          <p:txBody>
            <a:bodyPr wrap="square" lIns="0" tIns="0" rIns="0" bIns="36000" rtlCol="0">
              <a:spAutoFit/>
            </a:bodyPr>
            <a:lstStyle>
              <a:defPPr>
                <a:defRPr lang="en-US"/>
              </a:defPPr>
              <a:lvl1pPr algn="ctr">
                <a:defRPr sz="17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700" b="1" i="0" u="none" strike="noStrike" kern="0" cap="none" spc="0" normalizeH="0" baseline="0" noProof="0">
                  <a:ln>
                    <a:noFill/>
                  </a:ln>
                  <a:solidFill>
                    <a:prstClr val="black"/>
                  </a:solidFill>
                  <a:effectLst/>
                  <a:uLnTx/>
                  <a:uFillTx/>
                  <a:latin typeface="Calibri" charset="0"/>
                  <a:cs typeface="Calibri" charset="0"/>
                </a:rPr>
                <a:t>7</a:t>
              </a:r>
            </a:p>
          </p:txBody>
        </p:sp>
        <p:sp>
          <p:nvSpPr>
            <p:cNvPr id="44" name="TextBox 43">
              <a:extLst>
                <a:ext uri="{FF2B5EF4-FFF2-40B4-BE49-F238E27FC236}">
                  <a16:creationId xmlns:a16="http://schemas.microsoft.com/office/drawing/2014/main" id="{E618B358-40C4-CA41-A5FC-91D1FDD46C2C}"/>
                </a:ext>
              </a:extLst>
            </p:cNvPr>
            <p:cNvSpPr txBox="1"/>
            <p:nvPr/>
          </p:nvSpPr>
          <p:spPr>
            <a:xfrm>
              <a:off x="3141629" y="2822018"/>
              <a:ext cx="2320822" cy="580534"/>
            </a:xfrm>
            <a:prstGeom prst="rect">
              <a:avLst/>
            </a:prstGeom>
            <a:gradFill>
              <a:gsLst>
                <a:gs pos="0">
                  <a:srgbClr val="4472C4">
                    <a:tint val="66000"/>
                    <a:satMod val="160000"/>
                  </a:srgbClr>
                </a:gs>
                <a:gs pos="50000">
                  <a:srgbClr val="4472C4">
                    <a:tint val="44500"/>
                    <a:satMod val="160000"/>
                  </a:srgbClr>
                </a:gs>
                <a:gs pos="100000">
                  <a:srgbClr val="4472C4">
                    <a:tint val="23500"/>
                    <a:satMod val="160000"/>
                  </a:srgbClr>
                </a:gs>
              </a:gsLst>
              <a:lin ang="5400000" scaled="0"/>
            </a:gradFill>
            <a:effectLst>
              <a:innerShdw blurRad="63500" dist="50800" dir="2700000">
                <a:prstClr val="black">
                  <a:alpha val="50000"/>
                </a:prstClr>
              </a:innerShdw>
            </a:effectLst>
          </p:spPr>
          <p:txBody>
            <a:bodyPr wrap="none" lIns="95088" tIns="36000" rIns="95088" bIns="36000" rtlCol="0" anchor="ctr" anchorCtr="0">
              <a:spAutoFit/>
            </a:bodyPr>
            <a:lstStyle>
              <a:defPPr>
                <a:defRPr lang="en-US"/>
              </a:defPPr>
              <a:lvl1pPr algn="ctr">
                <a:defRPr sz="11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Industrial Controls &amp; Safety Systems</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Calibri" charset="0"/>
                  <a:cs typeface="Calibri" charset="0"/>
                </a:rPr>
                <a:t>(BE-ICS)</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100" b="1" i="1" u="none" strike="noStrike" kern="0" cap="none" spc="0" normalizeH="0" baseline="0" noProof="0">
                  <a:ln>
                    <a:noFill/>
                  </a:ln>
                  <a:solidFill>
                    <a:prstClr val="black"/>
                  </a:solidFill>
                  <a:effectLst/>
                  <a:uLnTx/>
                  <a:uFillTx/>
                  <a:latin typeface="Calibri" charset="0"/>
                  <a:cs typeface="Calibri" charset="0"/>
                </a:rPr>
                <a:t>P. </a:t>
              </a:r>
              <a:r>
                <a:rPr kumimoji="0" lang="en-GB" sz="1100" b="1" i="1" u="none" strike="noStrike" kern="0" cap="none" spc="0" normalizeH="0" baseline="0" noProof="0" err="1">
                  <a:ln>
                    <a:noFill/>
                  </a:ln>
                  <a:solidFill>
                    <a:prstClr val="black"/>
                  </a:solidFill>
                  <a:effectLst/>
                  <a:uLnTx/>
                  <a:uFillTx/>
                  <a:latin typeface="Calibri" charset="0"/>
                  <a:cs typeface="Calibri" charset="0"/>
                </a:rPr>
                <a:t>Sollander</a:t>
              </a:r>
              <a:endParaRPr kumimoji="0" lang="en-GB" sz="1100" b="1" i="1" u="none" strike="noStrike" kern="0" cap="none" spc="0" normalizeH="0" baseline="0" noProof="0">
                <a:ln>
                  <a:noFill/>
                </a:ln>
                <a:solidFill>
                  <a:prstClr val="black"/>
                </a:solidFill>
                <a:effectLst/>
                <a:uLnTx/>
                <a:uFillTx/>
                <a:latin typeface="Calibri" charset="0"/>
                <a:cs typeface="Calibri" charset="0"/>
              </a:endParaRPr>
            </a:p>
          </p:txBody>
        </p:sp>
        <p:sp>
          <p:nvSpPr>
            <p:cNvPr id="45" name="TextBox 44">
              <a:extLst>
                <a:ext uri="{FF2B5EF4-FFF2-40B4-BE49-F238E27FC236}">
                  <a16:creationId xmlns:a16="http://schemas.microsoft.com/office/drawing/2014/main" id="{9A62C329-4B25-4948-94CC-D1771EE0E20B}"/>
                </a:ext>
              </a:extLst>
            </p:cNvPr>
            <p:cNvSpPr txBox="1"/>
            <p:nvPr/>
          </p:nvSpPr>
          <p:spPr>
            <a:xfrm>
              <a:off x="4662839" y="3816449"/>
              <a:ext cx="432048" cy="242943"/>
            </a:xfrm>
            <a:prstGeom prst="rect">
              <a:avLst/>
            </a:prstGeom>
            <a:noFill/>
          </p:spPr>
          <p:txBody>
            <a:bodyPr wrap="square" lIns="0" tIns="0" rIns="0" bIns="36000" rtlCol="0">
              <a:spAutoFit/>
            </a:bodyPr>
            <a:lstStyle>
              <a:defPPr>
                <a:defRPr lang="en-US"/>
              </a:defPPr>
              <a:lvl1pPr algn="ctr">
                <a:defRPr sz="17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700" b="1" i="0" u="none" strike="noStrike" kern="0" cap="none" spc="0" normalizeH="0" baseline="0" noProof="0">
                  <a:ln>
                    <a:noFill/>
                  </a:ln>
                  <a:solidFill>
                    <a:prstClr val="black"/>
                  </a:solidFill>
                  <a:effectLst/>
                  <a:uLnTx/>
                  <a:uFillTx/>
                  <a:latin typeface="Calibri" charset="0"/>
                  <a:cs typeface="Calibri" charset="0"/>
                </a:rPr>
                <a:t>84</a:t>
              </a:r>
            </a:p>
          </p:txBody>
        </p:sp>
        <p:sp>
          <p:nvSpPr>
            <p:cNvPr id="46" name="TextBox 45">
              <a:extLst>
                <a:ext uri="{FF2B5EF4-FFF2-40B4-BE49-F238E27FC236}">
                  <a16:creationId xmlns:a16="http://schemas.microsoft.com/office/drawing/2014/main" id="{2A204B55-6137-C942-A234-D9C8BA82AE10}"/>
                </a:ext>
              </a:extLst>
            </p:cNvPr>
            <p:cNvSpPr txBox="1"/>
            <p:nvPr/>
          </p:nvSpPr>
          <p:spPr>
            <a:xfrm>
              <a:off x="5022922" y="3091766"/>
              <a:ext cx="432048" cy="242943"/>
            </a:xfrm>
            <a:prstGeom prst="rect">
              <a:avLst/>
            </a:prstGeom>
            <a:noFill/>
          </p:spPr>
          <p:txBody>
            <a:bodyPr wrap="square" lIns="0" tIns="0" rIns="0" bIns="36000" rtlCol="0">
              <a:spAutoFit/>
            </a:bodyPr>
            <a:lstStyle>
              <a:defPPr>
                <a:defRPr lang="en-US"/>
              </a:defPPr>
              <a:lvl1pPr algn="ctr">
                <a:defRPr sz="1700" b="1">
                  <a:effectLst/>
                  <a:latin typeface="Calibri" charset="0"/>
                  <a:ea typeface="Calibri" charset="0"/>
                  <a:cs typeface="Calibri" charset="0"/>
                </a:defRPr>
              </a:lvl1p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700" b="1" i="0" u="none" strike="noStrike" kern="0" cap="none" spc="0" normalizeH="0" baseline="0" noProof="0">
                  <a:ln>
                    <a:noFill/>
                  </a:ln>
                  <a:solidFill>
                    <a:prstClr val="black"/>
                  </a:solidFill>
                  <a:effectLst/>
                  <a:uLnTx/>
                  <a:uFillTx/>
                  <a:latin typeface="Calibri" charset="0"/>
                  <a:cs typeface="Calibri" charset="0"/>
                </a:rPr>
                <a:t>61</a:t>
              </a:r>
            </a:p>
          </p:txBody>
        </p:sp>
        <p:cxnSp>
          <p:nvCxnSpPr>
            <p:cNvPr id="47" name="Straight Connector 46">
              <a:extLst>
                <a:ext uri="{FF2B5EF4-FFF2-40B4-BE49-F238E27FC236}">
                  <a16:creationId xmlns:a16="http://schemas.microsoft.com/office/drawing/2014/main" id="{0ADE185B-067C-2140-9661-FE4086CB3CF4}"/>
                </a:ext>
              </a:extLst>
            </p:cNvPr>
            <p:cNvCxnSpPr/>
            <p:nvPr/>
          </p:nvCxnSpPr>
          <p:spPr>
            <a:xfrm>
              <a:off x="2571208" y="3833974"/>
              <a:ext cx="550353" cy="549"/>
            </a:xfrm>
            <a:prstGeom prst="line">
              <a:avLst/>
            </a:prstGeom>
            <a:noFill/>
            <a:ln w="19050" cap="flat" cmpd="sng" algn="ctr">
              <a:solidFill>
                <a:sysClr val="windowText" lastClr="000000"/>
              </a:solidFill>
              <a:prstDash val="solid"/>
            </a:ln>
            <a:effectLst>
              <a:glow rad="63500">
                <a:srgbClr val="4472C4">
                  <a:tint val="30000"/>
                  <a:shade val="95000"/>
                  <a:satMod val="300000"/>
                  <a:alpha val="50000"/>
                </a:srgbClr>
              </a:glow>
            </a:effectLst>
          </p:spPr>
        </p:cxnSp>
        <p:cxnSp>
          <p:nvCxnSpPr>
            <p:cNvPr id="48" name="Straight Connector 47">
              <a:extLst>
                <a:ext uri="{FF2B5EF4-FFF2-40B4-BE49-F238E27FC236}">
                  <a16:creationId xmlns:a16="http://schemas.microsoft.com/office/drawing/2014/main" id="{6C8E5CFA-263E-2B46-B041-C825B2CE379D}"/>
                </a:ext>
              </a:extLst>
            </p:cNvPr>
            <p:cNvCxnSpPr/>
            <p:nvPr/>
          </p:nvCxnSpPr>
          <p:spPr>
            <a:xfrm flipV="1">
              <a:off x="2562004" y="3112285"/>
              <a:ext cx="579625" cy="271"/>
            </a:xfrm>
            <a:prstGeom prst="line">
              <a:avLst/>
            </a:prstGeom>
            <a:noFill/>
            <a:ln w="19050" cap="flat" cmpd="sng" algn="ctr">
              <a:solidFill>
                <a:sysClr val="windowText" lastClr="000000"/>
              </a:solidFill>
              <a:prstDash val="solid"/>
            </a:ln>
            <a:effectLst>
              <a:glow rad="63500">
                <a:srgbClr val="4472C4">
                  <a:tint val="30000"/>
                  <a:shade val="95000"/>
                  <a:satMod val="300000"/>
                  <a:alpha val="50000"/>
                </a:srgbClr>
              </a:glow>
            </a:effectLst>
          </p:spPr>
        </p:cxnSp>
        <p:cxnSp>
          <p:nvCxnSpPr>
            <p:cNvPr id="49" name="Straight Connector 48">
              <a:extLst>
                <a:ext uri="{FF2B5EF4-FFF2-40B4-BE49-F238E27FC236}">
                  <a16:creationId xmlns:a16="http://schemas.microsoft.com/office/drawing/2014/main" id="{A35EC359-2CCA-7744-8859-C5115B5C3AAA}"/>
                </a:ext>
              </a:extLst>
            </p:cNvPr>
            <p:cNvCxnSpPr/>
            <p:nvPr/>
          </p:nvCxnSpPr>
          <p:spPr>
            <a:xfrm flipV="1">
              <a:off x="2571208" y="2401175"/>
              <a:ext cx="570885" cy="509"/>
            </a:xfrm>
            <a:prstGeom prst="line">
              <a:avLst/>
            </a:prstGeom>
            <a:noFill/>
            <a:ln w="19050" cap="flat" cmpd="sng" algn="ctr">
              <a:solidFill>
                <a:sysClr val="windowText" lastClr="000000"/>
              </a:solidFill>
              <a:prstDash val="solid"/>
            </a:ln>
            <a:effectLst>
              <a:glow rad="63500">
                <a:srgbClr val="4472C4">
                  <a:tint val="30000"/>
                  <a:shade val="95000"/>
                  <a:satMod val="300000"/>
                  <a:alpha val="50000"/>
                </a:srgbClr>
              </a:glow>
            </a:effectLst>
          </p:spPr>
        </p:cxnSp>
        <p:cxnSp>
          <p:nvCxnSpPr>
            <p:cNvPr id="50" name="Straight Connector 49">
              <a:extLst>
                <a:ext uri="{FF2B5EF4-FFF2-40B4-BE49-F238E27FC236}">
                  <a16:creationId xmlns:a16="http://schemas.microsoft.com/office/drawing/2014/main" id="{B0749620-3718-A24F-B4F6-55BA515E68F3}"/>
                </a:ext>
              </a:extLst>
            </p:cNvPr>
            <p:cNvCxnSpPr/>
            <p:nvPr/>
          </p:nvCxnSpPr>
          <p:spPr>
            <a:xfrm>
              <a:off x="2573302" y="1687799"/>
              <a:ext cx="560293" cy="1432"/>
            </a:xfrm>
            <a:prstGeom prst="line">
              <a:avLst/>
            </a:prstGeom>
            <a:noFill/>
            <a:ln w="19050" cap="flat" cmpd="sng" algn="ctr">
              <a:solidFill>
                <a:sysClr val="windowText" lastClr="000000"/>
              </a:solidFill>
              <a:prstDash val="solid"/>
            </a:ln>
            <a:effectLst>
              <a:glow rad="63500">
                <a:srgbClr val="4472C4">
                  <a:tint val="30000"/>
                  <a:shade val="95000"/>
                  <a:satMod val="300000"/>
                  <a:alpha val="50000"/>
                </a:srgbClr>
              </a:glow>
            </a:effectLst>
          </p:spPr>
        </p:cxnSp>
        <p:cxnSp>
          <p:nvCxnSpPr>
            <p:cNvPr id="51" name="Straight Connector 50">
              <a:extLst>
                <a:ext uri="{FF2B5EF4-FFF2-40B4-BE49-F238E27FC236}">
                  <a16:creationId xmlns:a16="http://schemas.microsoft.com/office/drawing/2014/main" id="{1C8BAEDD-944C-034A-AA66-A3A0C07229C9}"/>
                </a:ext>
              </a:extLst>
            </p:cNvPr>
            <p:cNvCxnSpPr/>
            <p:nvPr/>
          </p:nvCxnSpPr>
          <p:spPr>
            <a:xfrm>
              <a:off x="2833415" y="1249208"/>
              <a:ext cx="1" cy="2584765"/>
            </a:xfrm>
            <a:prstGeom prst="line">
              <a:avLst/>
            </a:prstGeom>
            <a:noFill/>
            <a:ln w="19050" cap="flat" cmpd="sng" algn="ctr">
              <a:solidFill>
                <a:sysClr val="windowText" lastClr="000000"/>
              </a:solidFill>
              <a:prstDash val="solid"/>
            </a:ln>
            <a:effectLst>
              <a:glow rad="63500">
                <a:srgbClr val="4472C4">
                  <a:tint val="30000"/>
                  <a:shade val="95000"/>
                  <a:satMod val="300000"/>
                  <a:alpha val="50000"/>
                </a:srgbClr>
              </a:glow>
            </a:effectLst>
          </p:spPr>
        </p:cxnSp>
      </p:grpSp>
      <p:sp>
        <p:nvSpPr>
          <p:cNvPr id="53" name="TextBox 52">
            <a:extLst>
              <a:ext uri="{FF2B5EF4-FFF2-40B4-BE49-F238E27FC236}">
                <a16:creationId xmlns:a16="http://schemas.microsoft.com/office/drawing/2014/main" id="{A86529E5-6324-834E-929C-B1903590543D}"/>
              </a:ext>
            </a:extLst>
          </p:cNvPr>
          <p:cNvSpPr txBox="1"/>
          <p:nvPr/>
        </p:nvSpPr>
        <p:spPr>
          <a:xfrm>
            <a:off x="5868270" y="2551342"/>
            <a:ext cx="3024209" cy="3850891"/>
          </a:xfrm>
          <a:prstGeom prst="rect">
            <a:avLst/>
          </a:prstGeom>
          <a:noFill/>
          <a:ln>
            <a:solidFill>
              <a:schemeClr val="tx2"/>
            </a:solidFill>
          </a:ln>
          <a:scene3d>
            <a:camera prst="orthographicFront"/>
            <a:lightRig rig="threePt" dir="t"/>
          </a:scene3d>
          <a:sp3d>
            <a:bevelT/>
          </a:sp3d>
        </p:spPr>
        <p:txBody>
          <a:bodyPr wrap="square" lIns="95088" tIns="47544" rIns="95088" bIns="47544" rtlCol="0">
            <a:spAutoFit/>
          </a:bodyPr>
          <a:lstStyle/>
          <a:p>
            <a:pPr algn="ctr"/>
            <a:r>
              <a:rPr lang="en-GB" sz="2000" b="1" dirty="0">
                <a:solidFill>
                  <a:schemeClr val="tx1"/>
                </a:solidFill>
                <a:effectLst/>
                <a:latin typeface="Arial" panose="020B0604020202020204" pitchFamily="34" charset="0"/>
                <a:ea typeface="Calibri" charset="0"/>
                <a:cs typeface="Arial" panose="020B0604020202020204" pitchFamily="34" charset="0"/>
              </a:rPr>
              <a:t>Activities</a:t>
            </a:r>
          </a:p>
          <a:p>
            <a:endParaRPr lang="en-GB" sz="1600" b="1" dirty="0" smtClean="0">
              <a:solidFill>
                <a:schemeClr val="accent3">
                  <a:lumMod val="75000"/>
                </a:schemeClr>
              </a:solidFill>
              <a:effectLst/>
              <a:latin typeface="Arial" panose="020B0604020202020204" pitchFamily="34" charset="0"/>
              <a:ea typeface="Calibri" charset="0"/>
              <a:cs typeface="Arial" panose="020B0604020202020204" pitchFamily="34" charset="0"/>
            </a:endParaRPr>
          </a:p>
          <a:p>
            <a:r>
              <a:rPr lang="en-GB" sz="1600" b="1" dirty="0" smtClean="0">
                <a:solidFill>
                  <a:schemeClr val="accent1"/>
                </a:solidFill>
                <a:effectLst/>
                <a:latin typeface="Arial" panose="020B0604020202020204" pitchFamily="34" charset="0"/>
                <a:ea typeface="Calibri" charset="0"/>
                <a:cs typeface="Arial" panose="020B0604020202020204" pitchFamily="34" charset="0"/>
              </a:rPr>
              <a:t>Operation/Exploitation</a:t>
            </a:r>
            <a:r>
              <a:rPr lang="en-GB" sz="1600" b="1" dirty="0">
                <a:solidFill>
                  <a:schemeClr val="accent1"/>
                </a:solidFill>
                <a:effectLst/>
                <a:latin typeface="Arial" panose="020B0604020202020204" pitchFamily="34" charset="0"/>
                <a:ea typeface="Calibri" charset="0"/>
                <a:cs typeface="Arial" panose="020B0604020202020204" pitchFamily="34" charset="0"/>
              </a:rPr>
              <a:t>:</a:t>
            </a:r>
          </a:p>
          <a:p>
            <a:pPr marL="475429" indent="-475429">
              <a:buFont typeface="Arial" pitchFamily="34" charset="0"/>
              <a:buChar char="•"/>
            </a:pPr>
            <a:r>
              <a:rPr lang="en-GB" sz="1600" dirty="0">
                <a:solidFill>
                  <a:schemeClr val="tx1"/>
                </a:solidFill>
                <a:effectLst/>
                <a:latin typeface="Arial" panose="020B0604020202020204" pitchFamily="34" charset="0"/>
                <a:ea typeface="Calibri" charset="0"/>
                <a:cs typeface="Arial" panose="020B0604020202020204" pitchFamily="34" charset="0"/>
              </a:rPr>
              <a:t>Machines,</a:t>
            </a:r>
          </a:p>
          <a:p>
            <a:pPr marL="475429" indent="-475429">
              <a:buFont typeface="Arial" pitchFamily="34" charset="0"/>
              <a:buChar char="•"/>
            </a:pPr>
            <a:r>
              <a:rPr lang="en-GB" sz="1600" dirty="0">
                <a:solidFill>
                  <a:schemeClr val="tx1"/>
                </a:solidFill>
                <a:effectLst/>
                <a:latin typeface="Arial" panose="020B0604020202020204" pitchFamily="34" charset="0"/>
                <a:ea typeface="Calibri" charset="0"/>
                <a:cs typeface="Arial" panose="020B0604020202020204" pitchFamily="34" charset="0"/>
              </a:rPr>
              <a:t>Technical Infrastructure</a:t>
            </a:r>
          </a:p>
          <a:p>
            <a:pPr marL="475429" indent="-475429">
              <a:buFont typeface="Arial" pitchFamily="34" charset="0"/>
              <a:buChar char="•"/>
            </a:pPr>
            <a:r>
              <a:rPr lang="en-GB" sz="1600" dirty="0">
                <a:solidFill>
                  <a:schemeClr val="tx1"/>
                </a:solidFill>
                <a:effectLst/>
                <a:latin typeface="Arial" panose="020B0604020202020204" pitchFamily="34" charset="0"/>
                <a:ea typeface="Calibri" charset="0"/>
                <a:cs typeface="Arial" panose="020B0604020202020204" pitchFamily="34" charset="0"/>
              </a:rPr>
              <a:t>Experimental Areas</a:t>
            </a:r>
          </a:p>
          <a:p>
            <a:pPr marL="475429" indent="-475429">
              <a:buFont typeface="Arial" pitchFamily="34" charset="0"/>
              <a:buChar char="•"/>
            </a:pPr>
            <a:r>
              <a:rPr lang="en-GB" sz="1600" dirty="0">
                <a:solidFill>
                  <a:schemeClr val="tx1"/>
                </a:solidFill>
                <a:effectLst/>
                <a:latin typeface="Arial" panose="020B0604020202020204" pitchFamily="34" charset="0"/>
                <a:ea typeface="Calibri" charset="0"/>
                <a:cs typeface="Arial" panose="020B0604020202020204" pitchFamily="34" charset="0"/>
              </a:rPr>
              <a:t>Site Access &amp; Safety Systems</a:t>
            </a:r>
          </a:p>
          <a:p>
            <a:r>
              <a:rPr lang="en-GB" sz="1600" b="1" dirty="0">
                <a:solidFill>
                  <a:srgbClr val="4F81BD"/>
                </a:solidFill>
                <a:effectLst/>
                <a:latin typeface="Arial" panose="020B0604020202020204" pitchFamily="34" charset="0"/>
                <a:ea typeface="Calibri" charset="0"/>
                <a:cs typeface="Arial" panose="020B0604020202020204" pitchFamily="34" charset="0"/>
              </a:rPr>
              <a:t>Projects</a:t>
            </a:r>
            <a:r>
              <a:rPr lang="en-GB" sz="1600" b="1" dirty="0">
                <a:solidFill>
                  <a:schemeClr val="accent3">
                    <a:lumMod val="75000"/>
                  </a:schemeClr>
                </a:solidFill>
                <a:effectLst/>
                <a:latin typeface="Arial" panose="020B0604020202020204" pitchFamily="34" charset="0"/>
                <a:ea typeface="Calibri" charset="0"/>
                <a:cs typeface="Arial" panose="020B0604020202020204" pitchFamily="34" charset="0"/>
              </a:rPr>
              <a:t>:</a:t>
            </a:r>
          </a:p>
          <a:p>
            <a:pPr marL="475429" indent="-475429">
              <a:buFont typeface="Arial" pitchFamily="34" charset="0"/>
              <a:buChar char="•"/>
            </a:pPr>
            <a:r>
              <a:rPr lang="en-GB" sz="1600" dirty="0">
                <a:solidFill>
                  <a:schemeClr val="tx1"/>
                </a:solidFill>
                <a:effectLst/>
                <a:latin typeface="Arial" panose="020B0604020202020204" pitchFamily="34" charset="0"/>
                <a:ea typeface="Calibri" charset="0"/>
                <a:cs typeface="Arial" panose="020B0604020202020204" pitchFamily="34" charset="0"/>
              </a:rPr>
              <a:t>Consolidation</a:t>
            </a:r>
          </a:p>
          <a:p>
            <a:pPr marL="475429" indent="-475429">
              <a:buFont typeface="Arial" pitchFamily="34" charset="0"/>
              <a:buChar char="•"/>
            </a:pPr>
            <a:r>
              <a:rPr lang="en-GB" sz="1600" dirty="0">
                <a:solidFill>
                  <a:schemeClr val="tx1"/>
                </a:solidFill>
                <a:effectLst/>
                <a:latin typeface="Arial" panose="020B0604020202020204" pitchFamily="34" charset="0"/>
                <a:ea typeface="Calibri" charset="0"/>
                <a:cs typeface="Arial" panose="020B0604020202020204" pitchFamily="34" charset="0"/>
              </a:rPr>
              <a:t>Upgrades</a:t>
            </a:r>
          </a:p>
          <a:p>
            <a:pPr marL="475429" indent="-475429">
              <a:buFont typeface="Arial" pitchFamily="34" charset="0"/>
              <a:buChar char="•"/>
            </a:pPr>
            <a:r>
              <a:rPr lang="en-GB" sz="1600" dirty="0">
                <a:solidFill>
                  <a:schemeClr val="tx1"/>
                </a:solidFill>
                <a:effectLst/>
                <a:latin typeface="Arial" panose="020B0604020202020204" pitchFamily="34" charset="0"/>
                <a:ea typeface="Calibri" charset="0"/>
                <a:cs typeface="Arial" panose="020B0604020202020204" pitchFamily="34" charset="0"/>
              </a:rPr>
              <a:t>Approved Projects</a:t>
            </a:r>
          </a:p>
          <a:p>
            <a:r>
              <a:rPr lang="en-GB" sz="1600" b="1" dirty="0">
                <a:solidFill>
                  <a:srgbClr val="4F81BD"/>
                </a:solidFill>
                <a:effectLst/>
                <a:latin typeface="Arial" panose="020B0604020202020204" pitchFamily="34" charset="0"/>
                <a:ea typeface="Calibri" charset="0"/>
                <a:cs typeface="Arial" panose="020B0604020202020204" pitchFamily="34" charset="0"/>
              </a:rPr>
              <a:t>Studies:</a:t>
            </a:r>
          </a:p>
          <a:p>
            <a:pPr marL="475429" indent="-475429">
              <a:buFont typeface="Arial" pitchFamily="34" charset="0"/>
              <a:buChar char="•"/>
            </a:pPr>
            <a:r>
              <a:rPr lang="en-GB" sz="1600" dirty="0">
                <a:solidFill>
                  <a:schemeClr val="tx1"/>
                </a:solidFill>
                <a:effectLst/>
                <a:latin typeface="Arial" panose="020B0604020202020204" pitchFamily="34" charset="0"/>
                <a:ea typeface="Calibri" charset="0"/>
                <a:cs typeface="Arial" panose="020B0604020202020204" pitchFamily="34" charset="0"/>
              </a:rPr>
              <a:t>New Facilities and machines</a:t>
            </a:r>
          </a:p>
        </p:txBody>
      </p:sp>
      <p:sp>
        <p:nvSpPr>
          <p:cNvPr id="55" name="TextBox 54">
            <a:extLst>
              <a:ext uri="{FF2B5EF4-FFF2-40B4-BE49-F238E27FC236}">
                <a16:creationId xmlns:a16="http://schemas.microsoft.com/office/drawing/2014/main" id="{E849DB55-7DE4-B441-BC93-C40C44DDE79E}"/>
              </a:ext>
            </a:extLst>
          </p:cNvPr>
          <p:cNvSpPr txBox="1"/>
          <p:nvPr/>
        </p:nvSpPr>
        <p:spPr>
          <a:xfrm>
            <a:off x="179512" y="5367020"/>
            <a:ext cx="3214518" cy="1204012"/>
          </a:xfrm>
          <a:prstGeom prst="rect">
            <a:avLst/>
          </a:prstGeom>
          <a:noFill/>
          <a:ln>
            <a:solidFill>
              <a:srgbClr val="4472C4"/>
            </a:solidFill>
          </a:ln>
        </p:spPr>
        <p:txBody>
          <a:bodyPr wrap="square" lIns="95088" tIns="47544" rIns="95088" bIns="47544" rtlCol="0">
            <a:spAutoFit/>
          </a:bodyPr>
          <a:lstStyle/>
          <a:p>
            <a:pPr marL="0" marR="0" lvl="0" indent="0" defTabSz="914378"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4F81BD"/>
                </a:solidFill>
                <a:effectLst/>
                <a:uLnTx/>
                <a:uFillTx/>
                <a:latin typeface="Arial"/>
                <a:cs typeface="+mn-cs"/>
              </a:rPr>
              <a:t>DAO : J. </a:t>
            </a:r>
            <a:r>
              <a:rPr kumimoji="0" lang="en-GB" sz="1200" b="1" i="0" u="none" strike="noStrike" kern="0" cap="none" spc="0" normalizeH="0" baseline="0" noProof="0" dirty="0" err="1">
                <a:ln>
                  <a:noFill/>
                </a:ln>
                <a:solidFill>
                  <a:srgbClr val="4F81BD"/>
                </a:solidFill>
                <a:effectLst/>
                <a:uLnTx/>
                <a:uFillTx/>
                <a:latin typeface="Arial"/>
                <a:cs typeface="+mn-cs"/>
              </a:rPr>
              <a:t>Kotzian</a:t>
            </a:r>
            <a:endParaRPr kumimoji="0" lang="en-GB" sz="1200" b="1" i="0" u="none" strike="noStrike" kern="0" cap="none" spc="0" normalizeH="0" baseline="0" noProof="0" dirty="0">
              <a:ln>
                <a:noFill/>
              </a:ln>
              <a:solidFill>
                <a:srgbClr val="4F81BD"/>
              </a:solidFill>
              <a:effectLst/>
              <a:uLnTx/>
              <a:uFillTx/>
              <a:latin typeface="Arial"/>
              <a:cs typeface="+mn-cs"/>
            </a:endParaRPr>
          </a:p>
          <a:p>
            <a:pPr marL="0" marR="0" lvl="0" indent="0" defTabSz="914378"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4F81BD"/>
                </a:solidFill>
                <a:effectLst/>
                <a:uLnTx/>
                <a:uFillTx/>
                <a:latin typeface="Arial"/>
                <a:cs typeface="+mn-cs"/>
              </a:rPr>
              <a:t>DPO : R. </a:t>
            </a:r>
            <a:r>
              <a:rPr kumimoji="0" lang="en-GB" sz="1200" b="1" i="0" u="none" strike="noStrike" kern="0" cap="none" spc="0" normalizeH="0" baseline="0" noProof="0" dirty="0" err="1">
                <a:ln>
                  <a:noFill/>
                </a:ln>
                <a:solidFill>
                  <a:srgbClr val="4F81BD"/>
                </a:solidFill>
                <a:effectLst/>
                <a:uLnTx/>
                <a:uFillTx/>
                <a:latin typeface="Arial"/>
                <a:cs typeface="+mn-cs"/>
              </a:rPr>
              <a:t>Billen</a:t>
            </a:r>
            <a:endParaRPr kumimoji="0" lang="en-GB" sz="1200" b="1" i="0" u="none" strike="noStrike" kern="0" cap="none" spc="0" normalizeH="0" baseline="0" noProof="0" dirty="0">
              <a:ln>
                <a:noFill/>
              </a:ln>
              <a:solidFill>
                <a:srgbClr val="4F81BD"/>
              </a:solidFill>
              <a:effectLst/>
              <a:uLnTx/>
              <a:uFillTx/>
              <a:latin typeface="Arial"/>
              <a:cs typeface="+mn-cs"/>
            </a:endParaRPr>
          </a:p>
          <a:p>
            <a:pPr marL="0" marR="0" lvl="0" indent="0" defTabSz="914378"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4F81BD"/>
                </a:solidFill>
                <a:effectLst/>
                <a:uLnTx/>
                <a:uFillTx/>
                <a:latin typeface="Arial"/>
                <a:cs typeface="+mn-cs"/>
              </a:rPr>
              <a:t>DSO : M. </a:t>
            </a:r>
            <a:r>
              <a:rPr kumimoji="0" lang="en-GB" sz="1200" b="1" i="0" u="none" strike="noStrike" kern="0" cap="none" spc="0" normalizeH="0" baseline="0" noProof="0" dirty="0" err="1">
                <a:ln>
                  <a:noFill/>
                </a:ln>
                <a:solidFill>
                  <a:srgbClr val="4F81BD"/>
                </a:solidFill>
                <a:effectLst/>
                <a:uLnTx/>
                <a:uFillTx/>
                <a:latin typeface="Arial"/>
                <a:cs typeface="+mn-cs"/>
              </a:rPr>
              <a:t>Tavlet</a:t>
            </a:r>
            <a:endParaRPr kumimoji="0" lang="en-GB" sz="1200" b="1" i="0" u="none" strike="noStrike" kern="0" cap="none" spc="0" normalizeH="0" baseline="0" noProof="0" dirty="0">
              <a:ln>
                <a:noFill/>
              </a:ln>
              <a:solidFill>
                <a:srgbClr val="4F81BD"/>
              </a:solidFill>
              <a:effectLst/>
              <a:uLnTx/>
              <a:uFillTx/>
              <a:latin typeface="Arial"/>
              <a:cs typeface="+mn-cs"/>
            </a:endParaRPr>
          </a:p>
          <a:p>
            <a:pPr marL="0" marR="0" lvl="0" indent="0" defTabSz="914378" eaLnBrk="1" fontAlgn="auto" latinLnBrk="0" hangingPunct="1">
              <a:lnSpc>
                <a:spcPct val="100000"/>
              </a:lnSpc>
              <a:spcBef>
                <a:spcPts val="0"/>
              </a:spcBef>
              <a:spcAft>
                <a:spcPts val="0"/>
              </a:spcAft>
              <a:buClrTx/>
              <a:buSzTx/>
              <a:buFontTx/>
              <a:buNone/>
              <a:tabLst/>
              <a:defRPr/>
            </a:pPr>
            <a:r>
              <a:rPr kumimoji="0" lang="fr-CH" sz="1200" b="1" i="0" u="none" strike="noStrike" kern="0" cap="none" spc="0" normalizeH="0" baseline="0" noProof="0" dirty="0">
                <a:ln>
                  <a:noFill/>
                </a:ln>
                <a:solidFill>
                  <a:srgbClr val="4F81BD"/>
                </a:solidFill>
                <a:effectLst/>
                <a:uLnTx/>
                <a:uFillTx/>
                <a:latin typeface="Arial"/>
                <a:cs typeface="+mn-cs"/>
              </a:rPr>
              <a:t>DTO : E. </a:t>
            </a:r>
            <a:r>
              <a:rPr kumimoji="0" lang="fr-CH" sz="1200" b="1" i="0" u="none" strike="noStrike" kern="0" cap="none" spc="0" normalizeH="0" baseline="0" noProof="0" dirty="0" err="1">
                <a:ln>
                  <a:noFill/>
                </a:ln>
                <a:solidFill>
                  <a:srgbClr val="4F81BD"/>
                </a:solidFill>
                <a:effectLst/>
                <a:uLnTx/>
                <a:uFillTx/>
                <a:latin typeface="Arial"/>
                <a:cs typeface="+mn-cs"/>
              </a:rPr>
              <a:t>Montesinos</a:t>
            </a:r>
            <a:endParaRPr kumimoji="0" lang="en-GB" sz="1200" b="1" i="0" u="none" strike="noStrike" kern="0" cap="none" spc="0" normalizeH="0" baseline="0" noProof="0" dirty="0">
              <a:ln>
                <a:noFill/>
              </a:ln>
              <a:solidFill>
                <a:srgbClr val="4F81BD"/>
              </a:solidFill>
              <a:effectLst/>
              <a:uLnTx/>
              <a:uFillTx/>
              <a:latin typeface="Arial"/>
              <a:cs typeface="+mn-cs"/>
            </a:endParaRPr>
          </a:p>
          <a:p>
            <a:pPr marL="0" marR="0" lvl="0" indent="0" defTabSz="914378"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4F81BD"/>
                </a:solidFill>
                <a:effectLst/>
                <a:uLnTx/>
                <a:uFillTx/>
                <a:latin typeface="Arial"/>
                <a:cs typeface="+mn-cs"/>
              </a:rPr>
              <a:t>RSO : F. </a:t>
            </a:r>
            <a:r>
              <a:rPr kumimoji="0" lang="en-GB" sz="1200" b="1" i="0" u="none" strike="noStrike" kern="0" cap="none" spc="0" normalizeH="0" baseline="0" noProof="0" dirty="0" err="1">
                <a:ln>
                  <a:noFill/>
                </a:ln>
                <a:solidFill>
                  <a:srgbClr val="4F81BD"/>
                </a:solidFill>
                <a:effectLst/>
                <a:uLnTx/>
                <a:uFillTx/>
                <a:latin typeface="Arial"/>
                <a:cs typeface="+mn-cs"/>
              </a:rPr>
              <a:t>Pirotte</a:t>
            </a:r>
            <a:endParaRPr kumimoji="0" lang="en-GB" sz="1200" b="1" i="0" u="none" strike="noStrike" kern="0" cap="none" spc="0" normalizeH="0" baseline="0" noProof="0" dirty="0">
              <a:ln>
                <a:noFill/>
              </a:ln>
              <a:solidFill>
                <a:srgbClr val="4F81BD"/>
              </a:solidFill>
              <a:effectLst/>
              <a:uLnTx/>
              <a:uFillTx/>
              <a:latin typeface="Arial"/>
              <a:cs typeface="+mn-cs"/>
            </a:endParaRPr>
          </a:p>
          <a:p>
            <a:pPr marL="0" marR="0" lvl="0" indent="0" defTabSz="914378" eaLnBrk="1" fontAlgn="auto" latinLnBrk="0" hangingPunct="1">
              <a:lnSpc>
                <a:spcPct val="100000"/>
              </a:lnSpc>
              <a:spcBef>
                <a:spcPts val="0"/>
              </a:spcBef>
              <a:spcAft>
                <a:spcPts val="0"/>
              </a:spcAft>
              <a:buClrTx/>
              <a:buSzTx/>
              <a:buFontTx/>
              <a:buNone/>
              <a:tabLst/>
              <a:defRPr/>
            </a:pPr>
            <a:r>
              <a:rPr kumimoji="0" lang="en-GB" sz="1200" b="1" i="0" u="none" strike="noStrike" kern="0" cap="none" spc="0" normalizeH="0" baseline="0" noProof="0" dirty="0">
                <a:ln>
                  <a:noFill/>
                </a:ln>
                <a:solidFill>
                  <a:srgbClr val="4F81BD"/>
                </a:solidFill>
                <a:effectLst/>
                <a:uLnTx/>
                <a:uFillTx/>
                <a:latin typeface="Arial"/>
                <a:cs typeface="+mn-cs"/>
              </a:rPr>
              <a:t>HRA : S. </a:t>
            </a:r>
            <a:r>
              <a:rPr kumimoji="0" lang="en-GB" sz="1200" b="1" i="0" u="none" strike="noStrike" kern="0" cap="none" spc="0" normalizeH="0" baseline="0" noProof="0" dirty="0" err="1">
                <a:ln>
                  <a:noFill/>
                </a:ln>
                <a:solidFill>
                  <a:srgbClr val="4F81BD"/>
                </a:solidFill>
                <a:effectLst/>
                <a:uLnTx/>
                <a:uFillTx/>
                <a:latin typeface="Arial"/>
                <a:cs typeface="+mn-cs"/>
              </a:rPr>
              <a:t>Bott</a:t>
            </a:r>
            <a:r>
              <a:rPr kumimoji="0" lang="en-GB" sz="1200" b="1" i="0" u="none" strike="noStrike" kern="0" cap="none" spc="0" normalizeH="0" baseline="0" noProof="0" dirty="0">
                <a:ln>
                  <a:noFill/>
                </a:ln>
                <a:solidFill>
                  <a:srgbClr val="4F81BD"/>
                </a:solidFill>
                <a:effectLst/>
                <a:uLnTx/>
                <a:uFillTx/>
                <a:latin typeface="Arial"/>
                <a:cs typeface="+mn-cs"/>
              </a:rPr>
              <a:t> (HR)</a:t>
            </a:r>
          </a:p>
        </p:txBody>
      </p:sp>
      <p:sp>
        <p:nvSpPr>
          <p:cNvPr id="57" name="TextBox 56">
            <a:extLst>
              <a:ext uri="{FF2B5EF4-FFF2-40B4-BE49-F238E27FC236}">
                <a16:creationId xmlns:a16="http://schemas.microsoft.com/office/drawing/2014/main" id="{3273609E-6718-4841-83BF-8C5655261E5D}"/>
              </a:ext>
            </a:extLst>
          </p:cNvPr>
          <p:cNvSpPr txBox="1"/>
          <p:nvPr/>
        </p:nvSpPr>
        <p:spPr>
          <a:xfrm>
            <a:off x="2239712" y="5686697"/>
            <a:ext cx="2232248" cy="650014"/>
          </a:xfrm>
          <a:prstGeom prst="rect">
            <a:avLst/>
          </a:prstGeom>
          <a:solidFill>
            <a:schemeClr val="accent1"/>
          </a:solidFill>
          <a:ln>
            <a:noFill/>
          </a:ln>
        </p:spPr>
        <p:txBody>
          <a:bodyPr wrap="square" lIns="95088" tIns="47544" rIns="95088" bIns="47544" rtlCol="0">
            <a:spAutoFit/>
          </a:bodyPr>
          <a:lstStyle/>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2000" b="1" i="0" u="none" strike="noStrike" kern="0" cap="none" spc="0" normalizeH="0" baseline="0" noProof="0" dirty="0">
                <a:ln>
                  <a:noFill/>
                </a:ln>
                <a:solidFill>
                  <a:schemeClr val="bg1"/>
                </a:solidFill>
                <a:effectLst/>
                <a:uLnTx/>
                <a:uFillTx/>
                <a:latin typeface="Arial"/>
                <a:cs typeface="+mn-cs"/>
              </a:rPr>
              <a:t>428 Staff</a:t>
            </a:r>
          </a:p>
          <a:p>
            <a:pPr marL="0" marR="0" lvl="0" indent="0" algn="ctr" defTabSz="914378"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chemeClr val="bg1"/>
                </a:solidFill>
                <a:effectLst/>
                <a:uLnTx/>
                <a:uFillTx/>
                <a:latin typeface="Arial"/>
                <a:cs typeface="+mn-cs"/>
              </a:rPr>
              <a:t>(1</a:t>
            </a:r>
            <a:r>
              <a:rPr kumimoji="0" lang="en-GB" sz="1600" b="1" i="0" u="none" strike="noStrike" kern="0" cap="none" spc="0" normalizeH="0" baseline="30000" noProof="0" dirty="0">
                <a:ln>
                  <a:noFill/>
                </a:ln>
                <a:solidFill>
                  <a:schemeClr val="bg1"/>
                </a:solidFill>
                <a:effectLst/>
                <a:uLnTx/>
                <a:uFillTx/>
                <a:latin typeface="Arial"/>
                <a:cs typeface="+mn-cs"/>
              </a:rPr>
              <a:t>st</a:t>
            </a:r>
            <a:r>
              <a:rPr kumimoji="0" lang="en-GB" sz="1600" b="1" i="0" u="none" strike="noStrike" kern="0" cap="none" spc="0" normalizeH="0" baseline="0" noProof="0" dirty="0">
                <a:ln>
                  <a:noFill/>
                </a:ln>
                <a:solidFill>
                  <a:schemeClr val="bg1"/>
                </a:solidFill>
                <a:effectLst/>
                <a:uLnTx/>
                <a:uFillTx/>
                <a:latin typeface="Arial"/>
                <a:cs typeface="+mn-cs"/>
              </a:rPr>
              <a:t> March 2018)</a:t>
            </a:r>
          </a:p>
        </p:txBody>
      </p:sp>
    </p:spTree>
    <p:extLst>
      <p:ext uri="{BB962C8B-B14F-4D97-AF65-F5344CB8AC3E}">
        <p14:creationId xmlns:p14="http://schemas.microsoft.com/office/powerpoint/2010/main" val="17125460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636912"/>
            <a:ext cx="7200800" cy="1656184"/>
          </a:xfrm>
          <a:solidFill>
            <a:srgbClr val="1E5AAE"/>
          </a:solidFill>
        </p:spPr>
        <p:txBody>
          <a:bodyPr>
            <a:noAutofit/>
          </a:bodyPr>
          <a:lstStyle/>
          <a:p>
            <a:r>
              <a:rPr lang="en-GB" sz="6600" dirty="0" smtClean="0"/>
              <a:t>Reserve slides</a:t>
            </a:r>
            <a:endParaRPr lang="en-GB" sz="6600" dirty="0"/>
          </a:p>
        </p:txBody>
      </p:sp>
      <p:sp>
        <p:nvSpPr>
          <p:cNvPr id="3" name="Date Placeholder 2"/>
          <p:cNvSpPr>
            <a:spLocks noGrp="1"/>
          </p:cNvSpPr>
          <p:nvPr>
            <p:ph type="dt" sz="half" idx="10"/>
          </p:nvPr>
        </p:nvSpPr>
        <p:spPr/>
        <p:txBody>
          <a:bodyPr/>
          <a:lstStyle/>
          <a:p>
            <a:r>
              <a:rPr lang="en-US" smtClean="0"/>
              <a:t>13 November 2018</a:t>
            </a:r>
            <a:endParaRPr lang="en-US"/>
          </a:p>
        </p:txBody>
      </p:sp>
      <p:sp>
        <p:nvSpPr>
          <p:cNvPr id="4" name="Footer Placeholder 3"/>
          <p:cNvSpPr>
            <a:spLocks noGrp="1"/>
          </p:cNvSpPr>
          <p:nvPr>
            <p:ph type="ftr" sz="quarter" idx="11"/>
          </p:nvPr>
        </p:nvSpPr>
        <p:spPr/>
        <p:txBody>
          <a:bodyPr/>
          <a:lstStyle/>
          <a:p>
            <a:r>
              <a:rPr lang="en-US" smtClean="0"/>
              <a:t>Spain at CERN</a:t>
            </a:r>
            <a:endParaRPr lang="en-US"/>
          </a:p>
        </p:txBody>
      </p:sp>
      <p:sp>
        <p:nvSpPr>
          <p:cNvPr id="5" name="Slide Number Placeholder 4"/>
          <p:cNvSpPr>
            <a:spLocks noGrp="1"/>
          </p:cNvSpPr>
          <p:nvPr>
            <p:ph type="sldNum" sz="quarter" idx="12"/>
          </p:nvPr>
        </p:nvSpPr>
        <p:spPr/>
        <p:txBody>
          <a:bodyPr/>
          <a:lstStyle/>
          <a:p>
            <a:fld id="{6C48DD96-721A-47B5-A0FB-97F653927308}" type="slidenum">
              <a:rPr lang="en-US" smtClean="0"/>
              <a:pPr/>
              <a:t>20</a:t>
            </a:fld>
            <a:endParaRPr lang="en-US"/>
          </a:p>
        </p:txBody>
      </p:sp>
    </p:spTree>
    <p:extLst>
      <p:ext uri="{BB962C8B-B14F-4D97-AF65-F5344CB8AC3E}">
        <p14:creationId xmlns:p14="http://schemas.microsoft.com/office/powerpoint/2010/main" val="23539023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t>Projects: HL-LHC</a:t>
            </a:r>
          </a:p>
        </p:txBody>
      </p:sp>
      <p:sp>
        <p:nvSpPr>
          <p:cNvPr id="3" name="Date Placeholder 2"/>
          <p:cNvSpPr>
            <a:spLocks noGrp="1"/>
          </p:cNvSpPr>
          <p:nvPr>
            <p:ph type="dt" sz="half" idx="10"/>
          </p:nvPr>
        </p:nvSpPr>
        <p:spPr/>
        <p:txBody>
          <a:bodyPr/>
          <a:lstStyle/>
          <a:p>
            <a:r>
              <a:rPr lang="en-US" smtClean="0">
                <a:latin typeface="Arial" panose="020B0604020202020204" pitchFamily="34" charset="0"/>
                <a:cs typeface="Arial" panose="020B0604020202020204" pitchFamily="34" charset="0"/>
              </a:rPr>
              <a:t>13 November 2018</a:t>
            </a:r>
            <a:endParaRPr lang="en-US">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r>
              <a:rPr lang="en-US" smtClean="0">
                <a:latin typeface="Arial" panose="020B0604020202020204" pitchFamily="34" charset="0"/>
                <a:cs typeface="Arial" panose="020B0604020202020204" pitchFamily="34" charset="0"/>
              </a:rPr>
              <a:t>Spain at CERN</a:t>
            </a:r>
            <a:endParaRPr lang="en-US">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6C48DD96-721A-47B5-A0FB-97F653927308}" type="slidenum">
              <a:rPr lang="en-US" smtClean="0">
                <a:latin typeface="Arial" panose="020B0604020202020204" pitchFamily="34" charset="0"/>
                <a:cs typeface="Arial" panose="020B0604020202020204" pitchFamily="34" charset="0"/>
              </a:rPr>
              <a:pPr/>
              <a:t>21</a:t>
            </a:fld>
            <a:endParaRPr lang="en-US">
              <a:latin typeface="Arial" panose="020B0604020202020204" pitchFamily="34" charset="0"/>
              <a:cs typeface="Arial" panose="020B0604020202020204" pitchFamily="34" charset="0"/>
            </a:endParaRPr>
          </a:p>
        </p:txBody>
      </p:sp>
      <p:grpSp>
        <p:nvGrpSpPr>
          <p:cNvPr id="6" name="Group 5"/>
          <p:cNvGrpSpPr/>
          <p:nvPr/>
        </p:nvGrpSpPr>
        <p:grpSpPr>
          <a:xfrm>
            <a:off x="-9793" y="875767"/>
            <a:ext cx="5121345" cy="3849377"/>
            <a:chOff x="29906" y="1171876"/>
            <a:chExt cx="5732146" cy="4129332"/>
          </a:xfrm>
        </p:grpSpPr>
        <p:pic>
          <p:nvPicPr>
            <p:cNvPr id="7" name="Picture 3"/>
            <p:cNvPicPr>
              <a:picLocks noChangeAspect="1" noChangeArrowheads="1"/>
            </p:cNvPicPr>
            <p:nvPr/>
          </p:nvPicPr>
          <p:blipFill>
            <a:blip r:embed="rId2"/>
            <a:srcRect/>
            <a:stretch>
              <a:fillRect/>
            </a:stretch>
          </p:blipFill>
          <p:spPr bwMode="auto">
            <a:xfrm>
              <a:off x="61910" y="1207976"/>
              <a:ext cx="5700142" cy="4093232"/>
            </a:xfrm>
            <a:prstGeom prst="rect">
              <a:avLst/>
            </a:prstGeom>
            <a:noFill/>
            <a:ln w="9525">
              <a:noFill/>
              <a:miter lim="800000"/>
              <a:headEnd/>
              <a:tailEnd/>
            </a:ln>
          </p:spPr>
        </p:pic>
        <p:sp>
          <p:nvSpPr>
            <p:cNvPr id="8" name="Rectangle 7"/>
            <p:cNvSpPr/>
            <p:nvPr/>
          </p:nvSpPr>
          <p:spPr>
            <a:xfrm>
              <a:off x="1763688" y="2276872"/>
              <a:ext cx="2592288" cy="792088"/>
            </a:xfrm>
            <a:prstGeom prst="rect">
              <a:avLst/>
            </a:prstGeom>
            <a:solidFill>
              <a:srgbClr val="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9" name="Rectangle 8"/>
            <p:cNvSpPr/>
            <p:nvPr/>
          </p:nvSpPr>
          <p:spPr>
            <a:xfrm>
              <a:off x="29906" y="1171876"/>
              <a:ext cx="1259632" cy="576064"/>
            </a:xfrm>
            <a:prstGeom prst="rect">
              <a:avLst/>
            </a:prstGeom>
            <a:solidFill>
              <a:srgbClr val="FFFF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grpSp>
      <p:sp>
        <p:nvSpPr>
          <p:cNvPr id="10" name="Content Placeholder 2"/>
          <p:cNvSpPr txBox="1">
            <a:spLocks/>
          </p:cNvSpPr>
          <p:nvPr/>
        </p:nvSpPr>
        <p:spPr>
          <a:xfrm>
            <a:off x="5220072" y="1286624"/>
            <a:ext cx="3923928" cy="3024336"/>
          </a:xfrm>
          <a:prstGeom prst="rect">
            <a:avLst/>
          </a:prstGeom>
        </p:spPr>
        <p:txBody>
          <a:bodyPr vert="horz" lIns="36000" tIns="45720" rIns="3600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buFont typeface="Courier New" panose="02070309020205020404" pitchFamily="49" charset="0"/>
              <a:buChar char="o"/>
            </a:pPr>
            <a:r>
              <a:rPr lang="en-GB" sz="1800" dirty="0">
                <a:effectLst/>
                <a:latin typeface="Arial" panose="020B0604020202020204" pitchFamily="34" charset="0"/>
                <a:cs typeface="Arial" panose="020B0604020202020204" pitchFamily="34" charset="0"/>
              </a:rPr>
              <a:t>New IR-quads Nb</a:t>
            </a:r>
            <a:r>
              <a:rPr lang="en-GB" sz="1800" baseline="-25000" dirty="0">
                <a:effectLst/>
                <a:latin typeface="Arial" panose="020B0604020202020204" pitchFamily="34" charset="0"/>
                <a:cs typeface="Arial" panose="020B0604020202020204" pitchFamily="34" charset="0"/>
              </a:rPr>
              <a:t>3</a:t>
            </a:r>
            <a:r>
              <a:rPr lang="en-GB" sz="1800" dirty="0">
                <a:effectLst/>
                <a:latin typeface="Arial" panose="020B0604020202020204" pitchFamily="34" charset="0"/>
                <a:cs typeface="Arial" panose="020B0604020202020204" pitchFamily="34" charset="0"/>
              </a:rPr>
              <a:t>Sn (inner triplets)</a:t>
            </a:r>
          </a:p>
          <a:p>
            <a:pPr marL="342900" lvl="1" indent="-342900" fontAlgn="auto">
              <a:spcAft>
                <a:spcPts val="0"/>
              </a:spcAft>
              <a:buFont typeface="Courier New" panose="02070309020205020404" pitchFamily="49" charset="0"/>
              <a:buChar char="o"/>
            </a:pPr>
            <a:r>
              <a:rPr lang="en-GB" sz="1800" dirty="0">
                <a:effectLst/>
                <a:latin typeface="Arial" panose="020B0604020202020204" pitchFamily="34" charset="0"/>
                <a:cs typeface="Arial" panose="020B0604020202020204" pitchFamily="34" charset="0"/>
              </a:rPr>
              <a:t>New 11 T Nb</a:t>
            </a:r>
            <a:r>
              <a:rPr lang="en-GB" sz="1800" baseline="-25000" dirty="0">
                <a:effectLst/>
                <a:latin typeface="Arial" panose="020B0604020202020204" pitchFamily="34" charset="0"/>
                <a:cs typeface="Arial" panose="020B0604020202020204" pitchFamily="34" charset="0"/>
              </a:rPr>
              <a:t>3</a:t>
            </a:r>
            <a:r>
              <a:rPr lang="en-GB" sz="1800" dirty="0">
                <a:effectLst/>
                <a:latin typeface="Arial" panose="020B0604020202020204" pitchFamily="34" charset="0"/>
                <a:cs typeface="Arial" panose="020B0604020202020204" pitchFamily="34" charset="0"/>
              </a:rPr>
              <a:t>Sn (short) dipoles</a:t>
            </a:r>
          </a:p>
          <a:p>
            <a:pPr marL="342900" lvl="1" indent="-342900" fontAlgn="auto">
              <a:spcAft>
                <a:spcPts val="0"/>
              </a:spcAft>
              <a:buFont typeface="Courier New" panose="02070309020205020404" pitchFamily="49" charset="0"/>
              <a:buChar char="o"/>
            </a:pPr>
            <a:r>
              <a:rPr lang="en-GB" sz="1800" dirty="0">
                <a:effectLst/>
                <a:latin typeface="Arial" panose="020B0604020202020204" pitchFamily="34" charset="0"/>
                <a:cs typeface="Arial" panose="020B0604020202020204" pitchFamily="34" charset="0"/>
              </a:rPr>
              <a:t>Collimation upgrade</a:t>
            </a:r>
          </a:p>
          <a:p>
            <a:pPr marL="342900" lvl="1" indent="-342900" fontAlgn="auto">
              <a:spcAft>
                <a:spcPts val="0"/>
              </a:spcAft>
              <a:buFont typeface="Courier New" panose="02070309020205020404" pitchFamily="49" charset="0"/>
              <a:buChar char="o"/>
            </a:pPr>
            <a:r>
              <a:rPr lang="en-GB" sz="1800" dirty="0">
                <a:effectLst/>
                <a:latin typeface="Arial" panose="020B0604020202020204" pitchFamily="34" charset="0"/>
                <a:cs typeface="Arial" panose="020B0604020202020204" pitchFamily="34" charset="0"/>
              </a:rPr>
              <a:t>Cryogenics upgrade</a:t>
            </a:r>
          </a:p>
          <a:p>
            <a:pPr marL="342900" lvl="1" indent="-342900" fontAlgn="auto">
              <a:spcAft>
                <a:spcPts val="0"/>
              </a:spcAft>
              <a:buFont typeface="Courier New" panose="02070309020205020404" pitchFamily="49" charset="0"/>
              <a:buChar char="o"/>
            </a:pPr>
            <a:r>
              <a:rPr lang="en-GB" sz="1800" dirty="0">
                <a:effectLst/>
                <a:latin typeface="Arial" panose="020B0604020202020204" pitchFamily="34" charset="0"/>
                <a:cs typeface="Arial" panose="020B0604020202020204" pitchFamily="34" charset="0"/>
              </a:rPr>
              <a:t>Crab Cavities</a:t>
            </a:r>
          </a:p>
          <a:p>
            <a:pPr marL="342900" lvl="1" indent="-342900" fontAlgn="auto">
              <a:spcAft>
                <a:spcPts val="0"/>
              </a:spcAft>
              <a:buFont typeface="Courier New" panose="02070309020205020404" pitchFamily="49" charset="0"/>
              <a:buChar char="o"/>
            </a:pPr>
            <a:r>
              <a:rPr lang="en-GB" sz="1800" dirty="0">
                <a:effectLst/>
                <a:latin typeface="Arial" panose="020B0604020202020204" pitchFamily="34" charset="0"/>
                <a:cs typeface="Arial" panose="020B0604020202020204" pitchFamily="34" charset="0"/>
              </a:rPr>
              <a:t>Cold powering</a:t>
            </a:r>
          </a:p>
          <a:p>
            <a:pPr marL="342900" lvl="1" indent="-342900" fontAlgn="auto">
              <a:spcAft>
                <a:spcPts val="0"/>
              </a:spcAft>
              <a:buFont typeface="Courier New" panose="02070309020205020404" pitchFamily="49" charset="0"/>
              <a:buChar char="o"/>
            </a:pPr>
            <a:r>
              <a:rPr lang="en-GB" sz="1800" dirty="0">
                <a:effectLst/>
                <a:latin typeface="Arial" panose="020B0604020202020204" pitchFamily="34" charset="0"/>
                <a:cs typeface="Arial" panose="020B0604020202020204" pitchFamily="34" charset="0"/>
              </a:rPr>
              <a:t>Machine protection</a:t>
            </a:r>
          </a:p>
          <a:p>
            <a:pPr marL="342900" lvl="1" indent="-342900" fontAlgn="auto">
              <a:spcAft>
                <a:spcPts val="0"/>
              </a:spcAft>
              <a:buFont typeface="Courier New" panose="02070309020205020404" pitchFamily="49" charset="0"/>
              <a:buChar char="o"/>
            </a:pPr>
            <a:r>
              <a:rPr lang="en-GB" sz="1800" dirty="0">
                <a:effectLst/>
                <a:latin typeface="Arial" panose="020B0604020202020204" pitchFamily="34" charset="0"/>
                <a:cs typeface="Arial" panose="020B0604020202020204" pitchFamily="34" charset="0"/>
              </a:rPr>
              <a:t>…</a:t>
            </a:r>
          </a:p>
        </p:txBody>
      </p:sp>
      <p:sp>
        <p:nvSpPr>
          <p:cNvPr id="11" name="Content Placeholder 2"/>
          <p:cNvSpPr txBox="1">
            <a:spLocks/>
          </p:cNvSpPr>
          <p:nvPr/>
        </p:nvSpPr>
        <p:spPr>
          <a:xfrm>
            <a:off x="323528" y="4869160"/>
            <a:ext cx="3312368" cy="1440160"/>
          </a:xfrm>
          <a:prstGeom prst="rect">
            <a:avLst/>
          </a:prstGeom>
          <a:solidFill>
            <a:schemeClr val="accent1"/>
          </a:solidFill>
          <a:ln>
            <a:noFill/>
          </a:ln>
        </p:spPr>
        <p:txBody>
          <a:bodyPr vert="horz" lIns="91440" tIns="140400" rIns="91440" bIns="14040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GB" sz="2000"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sym typeface="Wingdings"/>
              </a:rPr>
              <a:t>Aim to deliver </a:t>
            </a:r>
            <a:r>
              <a:rPr lang="en-GB" sz="2000" b="1" dirty="0">
                <a:solidFill>
                  <a:schemeClr val="bg1"/>
                </a:solidFill>
                <a:effectLst/>
                <a:latin typeface="Arial" panose="020B0604020202020204" pitchFamily="34" charset="0"/>
                <a:cs typeface="Arial" panose="020B0604020202020204" pitchFamily="34" charset="0"/>
                <a:sym typeface="Wingdings"/>
              </a:rPr>
              <a:t>10x the LHC design – 3000 fb</a:t>
            </a:r>
            <a:r>
              <a:rPr lang="en-GB" sz="2000" b="1" baseline="30000" dirty="0">
                <a:solidFill>
                  <a:schemeClr val="bg1"/>
                </a:solidFill>
                <a:effectLst/>
                <a:latin typeface="Arial" panose="020B0604020202020204" pitchFamily="34" charset="0"/>
                <a:cs typeface="Arial" panose="020B0604020202020204" pitchFamily="34" charset="0"/>
                <a:sym typeface="Wingdings"/>
              </a:rPr>
              <a:t>-1</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endParaRPr lang="en-GB" sz="2000" b="1" baseline="30000" dirty="0">
              <a:solidFill>
                <a:schemeClr val="bg1"/>
              </a:solidFill>
              <a:effectLst/>
              <a:latin typeface="Arial" panose="020B0604020202020204" pitchFamily="34" charset="0"/>
              <a:cs typeface="Arial" panose="020B0604020202020204" pitchFamily="34" charset="0"/>
              <a:sym typeface="Wingdings"/>
            </a:endParaRP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GB" sz="2000"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sym typeface="Wingdings"/>
              </a:rPr>
              <a:t>Total cost ~950MCHF </a:t>
            </a:r>
          </a:p>
        </p:txBody>
      </p:sp>
      <p:pic>
        <p:nvPicPr>
          <p:cNvPr id="13" name="Picture 12"/>
          <p:cNvPicPr/>
          <p:nvPr/>
        </p:nvPicPr>
        <p:blipFill>
          <a:blip r:embed="rId3" cstate="print">
            <a:extLst>
              <a:ext uri="{28A0092B-C50C-407E-A947-70E740481C1C}">
                <a14:useLocalDpi xmlns:a14="http://schemas.microsoft.com/office/drawing/2010/main"/>
              </a:ext>
            </a:extLst>
          </a:blip>
          <a:srcRect/>
          <a:stretch>
            <a:fillRect/>
          </a:stretch>
        </p:blipFill>
        <p:spPr bwMode="auto">
          <a:xfrm>
            <a:off x="3923928" y="4310960"/>
            <a:ext cx="4621465" cy="2358400"/>
          </a:xfrm>
          <a:prstGeom prst="rect">
            <a:avLst/>
          </a:prstGeom>
          <a:noFill/>
          <a:ln>
            <a:noFill/>
          </a:ln>
        </p:spPr>
      </p:pic>
      <p:pic>
        <p:nvPicPr>
          <p:cNvPr id="12" name="Picture 11" descr="G:\Services\MechanicalCAD\Catia\Leuxe\CRAB Cavities\3D views Perso\ODU CAVITY 001 - 23-09-2014.jpg"/>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583040" y="4005352"/>
            <a:ext cx="2592288" cy="15838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6336473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a:t>Projects: LIU (LHC Injector Upgrade)</a:t>
            </a:r>
          </a:p>
        </p:txBody>
      </p:sp>
      <p:sp>
        <p:nvSpPr>
          <p:cNvPr id="3" name="Date Placeholder 2"/>
          <p:cNvSpPr>
            <a:spLocks noGrp="1"/>
          </p:cNvSpPr>
          <p:nvPr>
            <p:ph type="dt" sz="half" idx="10"/>
          </p:nvPr>
        </p:nvSpPr>
        <p:spPr/>
        <p:txBody>
          <a:bodyPr/>
          <a:lstStyle/>
          <a:p>
            <a:r>
              <a:rPr lang="en-US"/>
              <a:t>13 November 2018</a:t>
            </a:r>
          </a:p>
        </p:txBody>
      </p:sp>
      <p:sp>
        <p:nvSpPr>
          <p:cNvPr id="4" name="Footer Placeholder 3"/>
          <p:cNvSpPr>
            <a:spLocks noGrp="1"/>
          </p:cNvSpPr>
          <p:nvPr>
            <p:ph type="ftr" sz="quarter" idx="11"/>
          </p:nvPr>
        </p:nvSpPr>
        <p:spPr/>
        <p:txBody>
          <a:bodyPr/>
          <a:lstStyle/>
          <a:p>
            <a:r>
              <a:rPr lang="en-US"/>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pPr/>
              <a:t>22</a:t>
            </a:fld>
            <a:endParaRPr lang="en-US"/>
          </a:p>
        </p:txBody>
      </p:sp>
      <p:sp>
        <p:nvSpPr>
          <p:cNvPr id="6" name="TextBox 5"/>
          <p:cNvSpPr txBox="1"/>
          <p:nvPr/>
        </p:nvSpPr>
        <p:spPr>
          <a:xfrm>
            <a:off x="323528" y="3717032"/>
            <a:ext cx="7776864" cy="432048"/>
          </a:xfrm>
          <a:prstGeom prst="rect">
            <a:avLst/>
          </a:prstGeom>
        </p:spPr>
        <p:txBody>
          <a:bodyPr vert="horz" wrap="squar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endParaRPr kumimoji="0" lang="en-GB" sz="2400" b="1" i="0" u="none" strike="noStrike" kern="1200" cap="none" spc="0" normalizeH="0" baseline="0" noProof="0">
              <a:ln>
                <a:noFill/>
              </a:ln>
              <a:solidFill>
                <a:srgbClr val="008000"/>
              </a:solidFill>
              <a:effectLst/>
              <a:uLnTx/>
              <a:uFillTx/>
              <a:latin typeface="Calibri"/>
              <a:ea typeface="+mn-ea"/>
              <a:cs typeface="+mn-cs"/>
            </a:endParaRPr>
          </a:p>
        </p:txBody>
      </p:sp>
      <p:sp>
        <p:nvSpPr>
          <p:cNvPr id="7" name="TextBox 6"/>
          <p:cNvSpPr txBox="1"/>
          <p:nvPr/>
        </p:nvSpPr>
        <p:spPr>
          <a:xfrm>
            <a:off x="179512" y="980728"/>
            <a:ext cx="8496944" cy="1368152"/>
          </a:xfrm>
          <a:prstGeom prst="rect">
            <a:avLst/>
          </a:prstGeom>
        </p:spPr>
        <p:txBody>
          <a:bodyPr vert="horz" wrap="square" lIns="72000" tIns="45720" rIns="36000" bIns="45720" rtlCol="0">
            <a:noAutofit/>
          </a:bodyPr>
          <a:lstStyle/>
          <a:p>
            <a:pPr marL="0" marR="0" indent="0" algn="l" defTabSz="914400" rtl="0" eaLnBrk="1" fontAlgn="auto" latinLnBrk="0" hangingPunct="1">
              <a:spcBef>
                <a:spcPts val="0"/>
              </a:spcBef>
              <a:spcAft>
                <a:spcPts val="0"/>
              </a:spcAft>
              <a:buClrTx/>
              <a:buSzTx/>
              <a:buNone/>
              <a:tabLst/>
            </a:pPr>
            <a:r>
              <a:rPr kumimoji="0" lang="en-GB" sz="20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Linac4</a:t>
            </a:r>
            <a:r>
              <a:rPr kumimoji="0" lang="en-GB" sz="2000" b="1"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rPr>
              <a:t> </a:t>
            </a:r>
            <a:r>
              <a:rPr kumimoji="0" lang="en-GB" sz="2000"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rPr>
              <a:t>	: Injection of H</a:t>
            </a:r>
            <a:r>
              <a:rPr kumimoji="0" lang="en-GB" sz="2000" i="0" u="none" strike="noStrike" kern="1200" cap="none" spc="0" normalizeH="0" baseline="30000" noProof="0" dirty="0">
                <a:ln>
                  <a:noFill/>
                </a:ln>
                <a:solidFill>
                  <a:schemeClr val="tx1"/>
                </a:solidFill>
                <a:effectLst/>
                <a:uLnTx/>
                <a:uFillTx/>
                <a:latin typeface="Arial" panose="020B0604020202020204" pitchFamily="34" charset="0"/>
                <a:cs typeface="Arial" panose="020B0604020202020204" pitchFamily="34" charset="0"/>
              </a:rPr>
              <a:t>-</a:t>
            </a:r>
            <a:r>
              <a:rPr kumimoji="0" lang="en-GB" sz="2000"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rPr>
              <a:t> at 160 MeV into PSB</a:t>
            </a:r>
          </a:p>
          <a:p>
            <a:pPr marL="0" marR="0" indent="0" algn="l" defTabSz="914400" rtl="0" eaLnBrk="1" fontAlgn="auto" latinLnBrk="0" hangingPunct="1">
              <a:spcBef>
                <a:spcPts val="0"/>
              </a:spcBef>
              <a:spcAft>
                <a:spcPts val="0"/>
              </a:spcAft>
              <a:buClrTx/>
              <a:buSzTx/>
              <a:buNone/>
              <a:tabLst/>
            </a:pPr>
            <a:r>
              <a:rPr lang="en-GB" sz="2000" b="1" baseline="0" dirty="0">
                <a:solidFill>
                  <a:schemeClr val="tx1"/>
                </a:solidFill>
                <a:effectLst/>
                <a:latin typeface="Arial" panose="020B0604020202020204" pitchFamily="34" charset="0"/>
                <a:cs typeface="Arial" panose="020B0604020202020204" pitchFamily="34" charset="0"/>
              </a:rPr>
              <a:t>PSB	</a:t>
            </a:r>
            <a:r>
              <a:rPr lang="en-GB" sz="2000" baseline="0" dirty="0">
                <a:solidFill>
                  <a:schemeClr val="tx1"/>
                </a:solidFill>
                <a:effectLst/>
                <a:latin typeface="Arial" panose="020B0604020202020204" pitchFamily="34" charset="0"/>
                <a:cs typeface="Arial" panose="020B0604020202020204" pitchFamily="34" charset="0"/>
              </a:rPr>
              <a:t>: Increased Extraction energy from 1.4 to 2 GeV </a:t>
            </a:r>
          </a:p>
          <a:p>
            <a:pPr marL="0" marR="0" indent="0" algn="l" defTabSz="914400" rtl="0" eaLnBrk="1" fontAlgn="auto" latinLnBrk="0" hangingPunct="1">
              <a:spcBef>
                <a:spcPts val="0"/>
              </a:spcBef>
              <a:spcAft>
                <a:spcPts val="0"/>
              </a:spcAft>
              <a:buClrTx/>
              <a:buSzTx/>
              <a:buNone/>
              <a:tabLst/>
            </a:pPr>
            <a:r>
              <a:rPr kumimoji="0" lang="en-GB" sz="2000" b="1"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rPr>
              <a:t>PS	</a:t>
            </a:r>
            <a:r>
              <a:rPr kumimoji="0" lang="en-GB" sz="2000"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rPr>
              <a:t>: Higher Injection Energy</a:t>
            </a:r>
          </a:p>
          <a:p>
            <a:pPr marL="0" marR="0" indent="0" algn="l" defTabSz="914400" rtl="0" eaLnBrk="1" fontAlgn="auto" latinLnBrk="0" hangingPunct="1">
              <a:spcBef>
                <a:spcPts val="0"/>
              </a:spcBef>
              <a:spcAft>
                <a:spcPts val="0"/>
              </a:spcAft>
              <a:buClrTx/>
              <a:buSzTx/>
              <a:buNone/>
              <a:tabLst/>
            </a:pPr>
            <a:r>
              <a:rPr lang="en-GB" sz="2000" b="1" baseline="0" dirty="0">
                <a:solidFill>
                  <a:schemeClr val="tx1"/>
                </a:solidFill>
                <a:effectLst/>
                <a:latin typeface="Arial" panose="020B0604020202020204" pitchFamily="34" charset="0"/>
                <a:cs typeface="Arial" panose="020B0604020202020204" pitchFamily="34" charset="0"/>
              </a:rPr>
              <a:t>SPS	</a:t>
            </a:r>
            <a:r>
              <a:rPr lang="en-GB" sz="2000" baseline="0" dirty="0">
                <a:solidFill>
                  <a:schemeClr val="tx1"/>
                </a:solidFill>
                <a:effectLst/>
                <a:latin typeface="Arial" panose="020B0604020202020204" pitchFamily="34" charset="0"/>
                <a:cs typeface="Arial" panose="020B0604020202020204" pitchFamily="34" charset="0"/>
              </a:rPr>
              <a:t>: RF System upgrade</a:t>
            </a:r>
          </a:p>
        </p:txBody>
      </p:sp>
      <p:sp>
        <p:nvSpPr>
          <p:cNvPr id="8" name="TextBox 7"/>
          <p:cNvSpPr txBox="1"/>
          <p:nvPr/>
        </p:nvSpPr>
        <p:spPr>
          <a:xfrm>
            <a:off x="323528" y="5805264"/>
            <a:ext cx="5400600" cy="720080"/>
          </a:xfrm>
          <a:prstGeom prst="rect">
            <a:avLst/>
          </a:prstGeom>
        </p:spPr>
        <p:txBody>
          <a:bodyPr vert="horz" wrap="squar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kumimoji="0" lang="en-GB" sz="2400" b="1" i="0" u="none" strike="noStrike" kern="1200" cap="none" spc="0" normalizeH="0" baseline="0" noProof="0">
                <a:ln>
                  <a:noFill/>
                </a:ln>
                <a:solidFill>
                  <a:srgbClr val="008000"/>
                </a:solidFill>
                <a:effectLst/>
                <a:uLnTx/>
                <a:uFillTx/>
                <a:latin typeface="Calibri"/>
                <a:ea typeface="+mn-ea"/>
                <a:cs typeface="+mn-cs"/>
              </a:rPr>
              <a:t> </a:t>
            </a:r>
          </a:p>
        </p:txBody>
      </p:sp>
      <p:sp>
        <p:nvSpPr>
          <p:cNvPr id="9" name="TextBox 8"/>
          <p:cNvSpPr txBox="1"/>
          <p:nvPr/>
        </p:nvSpPr>
        <p:spPr>
          <a:xfrm>
            <a:off x="323528" y="5877272"/>
            <a:ext cx="5616624" cy="504056"/>
          </a:xfrm>
          <a:prstGeom prst="rect">
            <a:avLst/>
          </a:prstGeom>
        </p:spPr>
        <p:txBody>
          <a:bodyPr vert="horz" wrap="squar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endParaRPr kumimoji="0" lang="en-GB" sz="2400" b="1" i="0" u="none" strike="noStrike" kern="1200" cap="none" spc="0" normalizeH="0" baseline="0" noProof="0">
              <a:ln>
                <a:noFill/>
              </a:ln>
              <a:solidFill>
                <a:srgbClr val="008000"/>
              </a:solidFill>
              <a:effectLst/>
              <a:uLnTx/>
              <a:uFillTx/>
              <a:latin typeface="Calibri"/>
              <a:ea typeface="+mn-ea"/>
              <a:cs typeface="+mn-cs"/>
            </a:endParaRPr>
          </a:p>
        </p:txBody>
      </p:sp>
      <p:sp>
        <p:nvSpPr>
          <p:cNvPr id="10" name="Rectangle 9"/>
          <p:cNvSpPr/>
          <p:nvPr/>
        </p:nvSpPr>
        <p:spPr>
          <a:xfrm>
            <a:off x="611560" y="6093296"/>
            <a:ext cx="8136904" cy="400110"/>
          </a:xfrm>
          <a:prstGeom prst="rect">
            <a:avLst/>
          </a:prstGeom>
          <a:solidFill>
            <a:schemeClr val="accent1"/>
          </a:solidFill>
          <a:ln>
            <a:solidFill>
              <a:schemeClr val="accent1"/>
            </a:solidFill>
          </a:ln>
        </p:spPr>
        <p:txBody>
          <a:bodyPr wrap="square">
            <a:spAutoFit/>
          </a:bodyPr>
          <a:lstStyle/>
          <a:p>
            <a:pPr lvl="0" algn="ctr" fontAlgn="auto">
              <a:spcBef>
                <a:spcPts val="0"/>
              </a:spcBef>
              <a:spcAft>
                <a:spcPts val="0"/>
              </a:spcAft>
            </a:pPr>
            <a:r>
              <a:rPr lang="en-GB" sz="2000" b="1" dirty="0">
                <a:solidFill>
                  <a:schemeClr val="bg1"/>
                </a:solidFill>
                <a:effectLst/>
                <a:latin typeface="Arial" panose="020B0604020202020204" pitchFamily="34" charset="0"/>
                <a:cs typeface="Arial" panose="020B0604020202020204" pitchFamily="34" charset="0"/>
              </a:rPr>
              <a:t>Aim to double the intensity per bunch delivered to the LHC. </a:t>
            </a:r>
          </a:p>
        </p:txBody>
      </p:sp>
      <p:pic>
        <p:nvPicPr>
          <p:cNvPr id="12" name="Picture 2" descr="C:\Users\vretenar\AppData\Local\Microsoft\Windows\Temporary Internet Files\Content.Outlook\NNLAZA88\IMG_1866 (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583470" y="1001192"/>
            <a:ext cx="2400266" cy="1800200"/>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Content Placeholder 11" descr="Bat_Vers-1_1.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1520" y="2636912"/>
            <a:ext cx="4382925" cy="3024336"/>
          </a:xfrm>
          <a:prstGeom prst="rect">
            <a:avLst/>
          </a:prstGeom>
        </p:spPr>
      </p:pic>
      <p:pic>
        <p:nvPicPr>
          <p:cNvPr id="15" name="Content Placeholder 9"/>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72000" y="3092562"/>
            <a:ext cx="4392488" cy="2928325"/>
          </a:xfrm>
          <a:prstGeom prst="roundRect">
            <a:avLst>
              <a:gd name="adj" fmla="val 9770"/>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8686386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Energy Frontier </a:t>
            </a:r>
            <a:r>
              <a:rPr lang="en-GB" b="1" dirty="0" smtClean="0"/>
              <a:t>Studies:             </a:t>
            </a:r>
            <a:r>
              <a:rPr lang="en-GB" b="1" dirty="0"/>
              <a:t>CLIC &amp; FCC</a:t>
            </a:r>
          </a:p>
        </p:txBody>
      </p:sp>
      <p:sp>
        <p:nvSpPr>
          <p:cNvPr id="3" name="Date Placeholder 2"/>
          <p:cNvSpPr>
            <a:spLocks noGrp="1"/>
          </p:cNvSpPr>
          <p:nvPr>
            <p:ph type="dt" sz="half" idx="10"/>
          </p:nvPr>
        </p:nvSpPr>
        <p:spPr/>
        <p:txBody>
          <a:bodyPr/>
          <a:lstStyle/>
          <a:p>
            <a:r>
              <a:rPr lang="en-US">
                <a:latin typeface="Arial" panose="020B0604020202020204" pitchFamily="34" charset="0"/>
                <a:cs typeface="Arial" panose="020B0604020202020204" pitchFamily="34" charset="0"/>
              </a:rPr>
              <a:t>13 November 2018</a:t>
            </a:r>
          </a:p>
        </p:txBody>
      </p:sp>
      <p:sp>
        <p:nvSpPr>
          <p:cNvPr id="4" name="Footer Placeholder 3"/>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latin typeface="Arial" panose="020B0604020202020204" pitchFamily="34" charset="0"/>
                <a:cs typeface="Arial" panose="020B0604020202020204" pitchFamily="34" charset="0"/>
              </a:rPr>
              <a:pPr/>
              <a:t>23</a:t>
            </a:fld>
            <a:endParaRPr lang="en-US">
              <a:latin typeface="Arial" panose="020B0604020202020204" pitchFamily="34" charset="0"/>
              <a:cs typeface="Arial" panose="020B0604020202020204" pitchFamily="34" charset="0"/>
            </a:endParaRPr>
          </a:p>
        </p:txBody>
      </p:sp>
      <p:pic>
        <p:nvPicPr>
          <p:cNvPr id="6" name="Picture 5" descr="CLIC2014.pd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5496" y="908720"/>
            <a:ext cx="4277891" cy="3024336"/>
          </a:xfrm>
          <a:prstGeom prst="rect">
            <a:avLst/>
          </a:prstGeom>
          <a:solidFill>
            <a:schemeClr val="bg1"/>
          </a:solidFill>
        </p:spPr>
      </p:pic>
      <p:sp>
        <p:nvSpPr>
          <p:cNvPr id="7" name="TextBox 6"/>
          <p:cNvSpPr txBox="1"/>
          <p:nvPr/>
        </p:nvSpPr>
        <p:spPr>
          <a:xfrm>
            <a:off x="2699792" y="2492896"/>
            <a:ext cx="1368152" cy="461665"/>
          </a:xfrm>
          <a:prstGeom prst="rect">
            <a:avLst/>
          </a:prstGeom>
          <a:noFill/>
        </p:spPr>
        <p:txBody>
          <a:bodyPr wrap="square" rtlCol="0">
            <a:spAutoFit/>
          </a:bodyPr>
          <a:lstStyle/>
          <a:p>
            <a:pPr algn="ctr"/>
            <a:r>
              <a:rPr lang="en-GB" sz="1800" b="1">
                <a:solidFill>
                  <a:schemeClr val="tx1"/>
                </a:solidFill>
                <a:effectLst/>
                <a:latin typeface="Arial" panose="020B0604020202020204" pitchFamily="34" charset="0"/>
                <a:cs typeface="Arial" panose="020B0604020202020204" pitchFamily="34" charset="0"/>
              </a:rPr>
              <a:t>42km</a:t>
            </a:r>
            <a:r>
              <a:rPr lang="en-GB" sz="2400" b="1">
                <a:solidFill>
                  <a:schemeClr val="tx1"/>
                </a:solidFill>
                <a:effectLst/>
                <a:latin typeface="Arial" panose="020B0604020202020204" pitchFamily="34" charset="0"/>
                <a:cs typeface="Arial" panose="020B0604020202020204" pitchFamily="34" charset="0"/>
              </a:rPr>
              <a:t> </a:t>
            </a:r>
          </a:p>
        </p:txBody>
      </p:sp>
      <p:pic>
        <p:nvPicPr>
          <p:cNvPr id="8" name="Picture 7"/>
          <p:cNvPicPr>
            <a:picLocks noChangeAspect="1"/>
          </p:cNvPicPr>
          <p:nvPr/>
        </p:nvPicPr>
        <p:blipFill>
          <a:blip r:embed="rId3"/>
          <a:stretch>
            <a:fillRect/>
          </a:stretch>
        </p:blipFill>
        <p:spPr>
          <a:xfrm>
            <a:off x="5555623" y="3429000"/>
            <a:ext cx="3232280" cy="3240360"/>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859952" y="3340332"/>
            <a:ext cx="1187624" cy="496679"/>
          </a:xfrm>
          <a:prstGeom prst="rect">
            <a:avLst/>
          </a:prstGeom>
          <a:solidFill>
            <a:schemeClr val="bg1"/>
          </a:solidFill>
        </p:spPr>
      </p:pic>
      <p:sp>
        <p:nvSpPr>
          <p:cNvPr id="10" name="Content Placeholder 2"/>
          <p:cNvSpPr txBox="1">
            <a:spLocks/>
          </p:cNvSpPr>
          <p:nvPr/>
        </p:nvSpPr>
        <p:spPr>
          <a:xfrm>
            <a:off x="107504" y="3933056"/>
            <a:ext cx="5448119" cy="2376264"/>
          </a:xfrm>
          <a:prstGeom prst="rect">
            <a:avLst/>
          </a:prstGeom>
        </p:spPr>
        <p:txBody>
          <a:bodyPr/>
          <a:lstStyle>
            <a:lvl1pPr marL="265113" indent="-265113" algn="l" rtl="0" eaLnBrk="0" fontAlgn="base" hangingPunct="0">
              <a:spcBef>
                <a:spcPct val="0"/>
              </a:spcBef>
              <a:spcAft>
                <a:spcPct val="50000"/>
              </a:spcAft>
              <a:buClr>
                <a:srgbClr val="F28E00"/>
              </a:buClr>
              <a:buFont typeface="Wingdings" pitchFamily="2" charset="2"/>
              <a:buChar char="§"/>
              <a:defRPr sz="2400" b="1">
                <a:solidFill>
                  <a:schemeClr val="tx1"/>
                </a:solidFill>
                <a:latin typeface="+mn-lt"/>
                <a:ea typeface="+mn-ea"/>
                <a:cs typeface="+mn-cs"/>
              </a:defRPr>
            </a:lvl1pPr>
            <a:lvl2pPr marL="628650" indent="-184150" algn="l" rtl="0" eaLnBrk="0" fontAlgn="base" hangingPunct="0">
              <a:spcBef>
                <a:spcPct val="0"/>
              </a:spcBef>
              <a:spcAft>
                <a:spcPct val="50000"/>
              </a:spcAft>
              <a:buClr>
                <a:schemeClr val="bg2"/>
              </a:buClr>
              <a:buFont typeface="Wingdings" pitchFamily="2" charset="2"/>
              <a:buChar char="§"/>
              <a:defRPr sz="2000" b="1">
                <a:solidFill>
                  <a:schemeClr val="tx1"/>
                </a:solidFill>
                <a:latin typeface="+mn-lt"/>
              </a:defRPr>
            </a:lvl2pPr>
            <a:lvl3pPr marL="1236663" indent="-228600" algn="l" rtl="0" eaLnBrk="0" fontAlgn="base" hangingPunct="0">
              <a:spcBef>
                <a:spcPct val="0"/>
              </a:spcBef>
              <a:spcAft>
                <a:spcPct val="0"/>
              </a:spcAft>
              <a:buClr>
                <a:srgbClr val="FF9900"/>
              </a:buClr>
              <a:buFont typeface="Wingdings" pitchFamily="2" charset="2"/>
              <a:buChar char="§"/>
              <a:defRPr sz="1200">
                <a:solidFill>
                  <a:schemeClr val="tx1"/>
                </a:solidFill>
                <a:latin typeface="+mn-lt"/>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mn-lt"/>
              </a:defRPr>
            </a:lvl4pPr>
            <a:lvl5pPr marL="2057400" indent="-228600" algn="l" rtl="0" eaLnBrk="0" fontAlgn="base" hangingPunct="0">
              <a:spcBef>
                <a:spcPct val="20000"/>
              </a:spcBef>
              <a:spcAft>
                <a:spcPct val="0"/>
              </a:spcAft>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a:lstStyle>
          <a:p>
            <a:pPr lvl="0" eaLnBrk="1" fontAlgn="auto" hangingPunct="1">
              <a:spcBef>
                <a:spcPts val="0"/>
              </a:spcBef>
              <a:spcAft>
                <a:spcPts val="0"/>
              </a:spcAft>
              <a:buClrTx/>
              <a:buFont typeface="Courier New" panose="02070309020205020404" pitchFamily="49" charset="0"/>
              <a:buChar char="o"/>
            </a:pPr>
            <a:r>
              <a:rPr lang="en-US" sz="1600" kern="0" dirty="0">
                <a:effectLst/>
                <a:latin typeface="Arial" panose="020B0604020202020204" pitchFamily="34" charset="0"/>
                <a:cs typeface="Arial" panose="020B0604020202020204" pitchFamily="34" charset="0"/>
              </a:rPr>
              <a:t>100 km tunnel infrastructure in the Geneva area </a:t>
            </a:r>
          </a:p>
          <a:p>
            <a:pPr lvl="0" eaLnBrk="1" fontAlgn="auto" hangingPunct="1">
              <a:spcBef>
                <a:spcPts val="0"/>
              </a:spcBef>
              <a:spcAft>
                <a:spcPts val="0"/>
              </a:spcAft>
              <a:buClrTx/>
              <a:buFont typeface="Courier New" panose="02070309020205020404" pitchFamily="49" charset="0"/>
              <a:buChar char="o"/>
            </a:pPr>
            <a:r>
              <a:rPr lang="en-US" sz="1600" b="0" kern="0" dirty="0" smtClean="0">
                <a:effectLst/>
                <a:latin typeface="Arial" panose="020B0604020202020204" pitchFamily="34" charset="0"/>
                <a:cs typeface="Arial" panose="020B0604020202020204" pitchFamily="34" charset="0"/>
              </a:rPr>
              <a:t>Design </a:t>
            </a:r>
            <a:r>
              <a:rPr lang="en-US" sz="1600" b="0" kern="0" dirty="0">
                <a:effectLst/>
                <a:latin typeface="Arial" panose="020B0604020202020204" pitchFamily="34" charset="0"/>
                <a:cs typeface="Arial" panose="020B0604020202020204" pitchFamily="34" charset="0"/>
              </a:rPr>
              <a:t>driven by hadron-hadron </a:t>
            </a:r>
            <a:r>
              <a:rPr lang="en-US" sz="1600" b="0" kern="0" dirty="0" smtClean="0">
                <a:effectLst/>
                <a:latin typeface="Arial" panose="020B0604020202020204" pitchFamily="34" charset="0"/>
                <a:cs typeface="Arial" panose="020B0604020202020204" pitchFamily="34" charset="0"/>
              </a:rPr>
              <a:t>collider:</a:t>
            </a:r>
            <a:endParaRPr lang="en-US" sz="1600" b="0" kern="0" dirty="0">
              <a:effectLst/>
              <a:latin typeface="Arial" panose="020B0604020202020204" pitchFamily="34" charset="0"/>
              <a:cs typeface="Arial" panose="020B0604020202020204" pitchFamily="34" charset="0"/>
            </a:endParaRPr>
          </a:p>
          <a:p>
            <a:pPr lvl="1" eaLnBrk="1" fontAlgn="auto" hangingPunct="1">
              <a:spcBef>
                <a:spcPts val="0"/>
              </a:spcBef>
              <a:spcAft>
                <a:spcPts val="0"/>
              </a:spcAft>
              <a:buClrTx/>
              <a:buFont typeface="Courier New" panose="02070309020205020404" pitchFamily="49" charset="0"/>
              <a:buChar char="o"/>
            </a:pPr>
            <a:r>
              <a:rPr lang="en-US" sz="1600" b="0" kern="0" dirty="0">
                <a:effectLst/>
                <a:latin typeface="Arial" panose="020B0604020202020204" pitchFamily="34" charset="0"/>
                <a:cs typeface="Arial" panose="020B0604020202020204" pitchFamily="34" charset="0"/>
              </a:rPr>
              <a:t>100 </a:t>
            </a:r>
            <a:r>
              <a:rPr lang="en-US" sz="1600" b="0" kern="0" dirty="0" err="1">
                <a:effectLst/>
                <a:latin typeface="Arial" panose="020B0604020202020204" pitchFamily="34" charset="0"/>
                <a:cs typeface="Arial" panose="020B0604020202020204" pitchFamily="34" charset="0"/>
              </a:rPr>
              <a:t>TeV</a:t>
            </a:r>
            <a:r>
              <a:rPr lang="en-US" sz="1600" b="0" kern="0" dirty="0">
                <a:effectLst/>
                <a:latin typeface="Arial" panose="020B0604020202020204" pitchFamily="34" charset="0"/>
                <a:cs typeface="Arial" panose="020B0604020202020204" pitchFamily="34" charset="0"/>
              </a:rPr>
              <a:t> </a:t>
            </a:r>
            <a:r>
              <a:rPr lang="en-US" sz="1600" b="0" kern="0" dirty="0" err="1">
                <a:effectLst/>
                <a:latin typeface="Arial" panose="020B0604020202020204" pitchFamily="34" charset="0"/>
                <a:cs typeface="Arial" panose="020B0604020202020204" pitchFamily="34" charset="0"/>
              </a:rPr>
              <a:t>centre</a:t>
            </a:r>
            <a:r>
              <a:rPr lang="en-US" sz="1600" b="0" kern="0" dirty="0">
                <a:effectLst/>
                <a:latin typeface="Arial" panose="020B0604020202020204" pitchFamily="34" charset="0"/>
                <a:cs typeface="Arial" panose="020B0604020202020204" pitchFamily="34" charset="0"/>
              </a:rPr>
              <a:t> of mass </a:t>
            </a:r>
            <a:r>
              <a:rPr lang="en-US" sz="1600" b="0" kern="0" dirty="0" smtClean="0">
                <a:effectLst/>
                <a:latin typeface="Arial" panose="020B0604020202020204" pitchFamily="34" charset="0"/>
                <a:cs typeface="Arial" panose="020B0604020202020204" pitchFamily="34" charset="0"/>
              </a:rPr>
              <a:t>collisions.</a:t>
            </a:r>
            <a:endParaRPr lang="en-US" sz="1600" b="0" kern="0" dirty="0">
              <a:effectLst/>
              <a:latin typeface="Arial" panose="020B0604020202020204" pitchFamily="34" charset="0"/>
              <a:cs typeface="Arial" panose="020B0604020202020204" pitchFamily="34" charset="0"/>
            </a:endParaRPr>
          </a:p>
          <a:p>
            <a:pPr lvl="1" eaLnBrk="1" fontAlgn="auto" hangingPunct="1">
              <a:spcBef>
                <a:spcPts val="0"/>
              </a:spcBef>
              <a:spcAft>
                <a:spcPts val="0"/>
              </a:spcAft>
              <a:buClrTx/>
              <a:buFont typeface="Courier New" panose="02070309020205020404" pitchFamily="49" charset="0"/>
              <a:buChar char="o"/>
            </a:pPr>
            <a:r>
              <a:rPr lang="en-US" sz="1600" b="0" kern="0" dirty="0">
                <a:effectLst/>
                <a:latin typeface="Arial" panose="020B0604020202020204" pitchFamily="34" charset="0"/>
                <a:cs typeface="Arial" panose="020B0604020202020204" pitchFamily="34" charset="0"/>
              </a:rPr>
              <a:t>16 Tesla Nb</a:t>
            </a:r>
            <a:r>
              <a:rPr lang="en-US" sz="1600" b="0" kern="0" baseline="-25000" dirty="0">
                <a:effectLst/>
                <a:latin typeface="Arial" panose="020B0604020202020204" pitchFamily="34" charset="0"/>
                <a:cs typeface="Arial" panose="020B0604020202020204" pitchFamily="34" charset="0"/>
              </a:rPr>
              <a:t>3</a:t>
            </a:r>
            <a:r>
              <a:rPr lang="en-US" sz="1600" b="0" kern="0" dirty="0">
                <a:effectLst/>
                <a:latin typeface="Arial" panose="020B0604020202020204" pitchFamily="34" charset="0"/>
                <a:cs typeface="Arial" panose="020B0604020202020204" pitchFamily="34" charset="0"/>
              </a:rPr>
              <a:t>Sn </a:t>
            </a:r>
            <a:r>
              <a:rPr lang="en-US" sz="1600" b="0" kern="0" dirty="0" smtClean="0">
                <a:effectLst/>
                <a:latin typeface="Arial" panose="020B0604020202020204" pitchFamily="34" charset="0"/>
                <a:cs typeface="Arial" panose="020B0604020202020204" pitchFamily="34" charset="0"/>
              </a:rPr>
              <a:t>magnets.</a:t>
            </a:r>
            <a:endParaRPr lang="en-US" sz="1600" b="0" kern="0" dirty="0">
              <a:effectLst/>
              <a:latin typeface="Arial" panose="020B0604020202020204" pitchFamily="34" charset="0"/>
              <a:cs typeface="Arial" panose="020B0604020202020204" pitchFamily="34" charset="0"/>
            </a:endParaRPr>
          </a:p>
          <a:p>
            <a:pPr lvl="0" eaLnBrk="1" fontAlgn="auto" hangingPunct="1">
              <a:spcBef>
                <a:spcPts val="0"/>
              </a:spcBef>
              <a:spcAft>
                <a:spcPts val="0"/>
              </a:spcAft>
              <a:buClrTx/>
              <a:buFont typeface="Courier New" panose="02070309020205020404" pitchFamily="49" charset="0"/>
              <a:buChar char="o"/>
            </a:pPr>
            <a:r>
              <a:rPr lang="de-DE" sz="1600" b="0" kern="0" dirty="0">
                <a:effectLst/>
                <a:latin typeface="Arial" panose="020B0604020202020204" pitchFamily="34" charset="0"/>
                <a:ea typeface="ＭＳ Ｐゴシック" pitchFamily="-112" charset="-128"/>
                <a:cs typeface="Arial" panose="020B0604020202020204" pitchFamily="34" charset="0"/>
              </a:rPr>
              <a:t>e</a:t>
            </a:r>
            <a:r>
              <a:rPr lang="de-DE" sz="1600" b="0" kern="0" baseline="30000" dirty="0">
                <a:effectLst/>
                <a:latin typeface="Arial" panose="020B0604020202020204" pitchFamily="34" charset="0"/>
                <a:ea typeface="ＭＳ Ｐゴシック" pitchFamily="-112" charset="-128"/>
                <a:cs typeface="Arial" panose="020B0604020202020204" pitchFamily="34" charset="0"/>
              </a:rPr>
              <a:t>+</a:t>
            </a:r>
            <a:r>
              <a:rPr lang="de-DE" sz="1600" b="0" kern="0" dirty="0">
                <a:effectLst/>
                <a:latin typeface="Arial" panose="020B0604020202020204" pitchFamily="34" charset="0"/>
                <a:ea typeface="ＭＳ Ｐゴシック" pitchFamily="-112" charset="-128"/>
                <a:cs typeface="Arial" panose="020B0604020202020204" pitchFamily="34" charset="0"/>
              </a:rPr>
              <a:t>-e</a:t>
            </a:r>
            <a:r>
              <a:rPr lang="de-DE" sz="1600" b="0" kern="0" baseline="30000" dirty="0">
                <a:effectLst/>
                <a:latin typeface="Arial" panose="020B0604020202020204" pitchFamily="34" charset="0"/>
                <a:ea typeface="ＭＳ Ｐゴシック" pitchFamily="-112" charset="-128"/>
                <a:cs typeface="Arial" panose="020B0604020202020204" pitchFamily="34" charset="0"/>
              </a:rPr>
              <a:t>-</a:t>
            </a:r>
            <a:r>
              <a:rPr lang="de-DE" sz="1600" b="0" kern="0" dirty="0">
                <a:effectLst/>
                <a:latin typeface="Arial" panose="020B0604020202020204" pitchFamily="34" charset="0"/>
                <a:ea typeface="ＭＳ Ｐゴシック" pitchFamily="-112" charset="-128"/>
                <a:cs typeface="Arial" panose="020B0604020202020204" pitchFamily="34" charset="0"/>
              </a:rPr>
              <a:t> operation </a:t>
            </a:r>
            <a:r>
              <a:rPr lang="de-DE" sz="1600" b="0" kern="0" dirty="0" smtClean="0">
                <a:effectLst/>
                <a:latin typeface="Arial" panose="020B0604020202020204" pitchFamily="34" charset="0"/>
                <a:ea typeface="ＭＳ Ｐゴシック" pitchFamily="-112" charset="-128"/>
                <a:cs typeface="Arial" panose="020B0604020202020204" pitchFamily="34" charset="0"/>
              </a:rPr>
              <a:t>at 45GeV </a:t>
            </a:r>
            <a:r>
              <a:rPr lang="de-DE" sz="1600" b="0" kern="0" dirty="0">
                <a:effectLst/>
                <a:latin typeface="Arial" panose="020B0604020202020204" pitchFamily="34" charset="0"/>
                <a:ea typeface="ＭＳ Ｐゴシック" pitchFamily="-112" charset="-128"/>
                <a:cs typeface="Arial" panose="020B0604020202020204" pitchFamily="34" charset="0"/>
              </a:rPr>
              <a:t>(Z), 80GeV (W), 120GeV (H) &amp; 175GeV(T)</a:t>
            </a:r>
          </a:p>
        </p:txBody>
      </p:sp>
      <p:sp>
        <p:nvSpPr>
          <p:cNvPr id="11" name="TextBox 10"/>
          <p:cNvSpPr txBox="1"/>
          <p:nvPr/>
        </p:nvSpPr>
        <p:spPr>
          <a:xfrm>
            <a:off x="527307" y="5693474"/>
            <a:ext cx="4608512" cy="646331"/>
          </a:xfrm>
          <a:prstGeom prst="rect">
            <a:avLst/>
          </a:prstGeom>
          <a:solidFill>
            <a:schemeClr val="accent1"/>
          </a:solidFill>
          <a:ln>
            <a:noFill/>
          </a:ln>
        </p:spPr>
        <p:txBody>
          <a:bodyPr wrap="square" rtlCol="0">
            <a:spAutoFit/>
          </a:bodyPr>
          <a:lstStyle/>
          <a:p>
            <a:pPr algn="ctr"/>
            <a:r>
              <a:rPr lang="en-GB" sz="1800" b="1" dirty="0">
                <a:solidFill>
                  <a:schemeClr val="bg1"/>
                </a:solidFill>
                <a:effectLst/>
                <a:latin typeface="Arial" panose="020B0604020202020204" pitchFamily="34" charset="0"/>
                <a:cs typeface="Arial" panose="020B0604020202020204" pitchFamily="34" charset="0"/>
              </a:rPr>
              <a:t>Conceptual Design Report and Cost Review by End of 2018</a:t>
            </a:r>
          </a:p>
        </p:txBody>
      </p:sp>
      <p:sp>
        <p:nvSpPr>
          <p:cNvPr id="12" name="TextBox 11"/>
          <p:cNvSpPr txBox="1"/>
          <p:nvPr/>
        </p:nvSpPr>
        <p:spPr>
          <a:xfrm>
            <a:off x="4427984" y="980728"/>
            <a:ext cx="4680520" cy="2554545"/>
          </a:xfrm>
          <a:prstGeom prst="rect">
            <a:avLst/>
          </a:prstGeom>
          <a:noFill/>
        </p:spPr>
        <p:txBody>
          <a:bodyPr wrap="square" rtlCol="0">
            <a:spAutoFit/>
          </a:bodyPr>
          <a:lstStyle/>
          <a:p>
            <a:pPr marL="285750" indent="-285750">
              <a:buFont typeface="Courier New" panose="02070309020205020404" pitchFamily="49" charset="0"/>
              <a:buChar char="o"/>
            </a:pPr>
            <a:r>
              <a:rPr lang="en-GB" sz="1600" dirty="0">
                <a:solidFill>
                  <a:schemeClr val="tx1"/>
                </a:solidFill>
                <a:effectLst/>
                <a:latin typeface="Arial" panose="020B0604020202020204" pitchFamily="34" charset="0"/>
                <a:cs typeface="Arial" panose="020B0604020202020204" pitchFamily="34" charset="0"/>
              </a:rPr>
              <a:t>Staged Energy up to 3TeV – a ‘discovery’ machine</a:t>
            </a:r>
          </a:p>
          <a:p>
            <a:pPr marL="285750" indent="-285750">
              <a:buFont typeface="Courier New" panose="02070309020205020404" pitchFamily="49" charset="0"/>
              <a:buChar char="o"/>
            </a:pPr>
            <a:r>
              <a:rPr lang="en-GB" sz="1600" dirty="0">
                <a:solidFill>
                  <a:schemeClr val="tx1"/>
                </a:solidFill>
                <a:effectLst/>
                <a:latin typeface="Arial" panose="020B0604020202020204" pitchFamily="34" charset="0"/>
                <a:cs typeface="Arial" panose="020B0604020202020204" pitchFamily="34" charset="0"/>
              </a:rPr>
              <a:t>Based on Room Temperature RF Technology producing 100MV/m</a:t>
            </a:r>
          </a:p>
          <a:p>
            <a:pPr marL="285750" indent="-285750">
              <a:buFont typeface="Courier New" panose="02070309020205020404" pitchFamily="49" charset="0"/>
              <a:buChar char="o"/>
            </a:pPr>
            <a:r>
              <a:rPr lang="en-GB" sz="1600" dirty="0">
                <a:solidFill>
                  <a:schemeClr val="tx1"/>
                </a:solidFill>
                <a:effectLst/>
                <a:latin typeface="Arial" panose="020B0604020202020204" pitchFamily="34" charset="0"/>
                <a:cs typeface="Arial" panose="020B0604020202020204" pitchFamily="34" charset="0"/>
              </a:rPr>
              <a:t>Uses a novel ‘twin-beam’ system</a:t>
            </a:r>
          </a:p>
          <a:p>
            <a:pPr marL="285750" indent="-285750">
              <a:buFont typeface="Courier New" panose="02070309020205020404" pitchFamily="49" charset="0"/>
              <a:buChar char="o"/>
            </a:pPr>
            <a:r>
              <a:rPr lang="en-GB" sz="1600" dirty="0">
                <a:solidFill>
                  <a:schemeClr val="tx1"/>
                </a:solidFill>
                <a:effectLst/>
                <a:latin typeface="Arial" panose="020B0604020202020204" pitchFamily="34" charset="0"/>
                <a:cs typeface="Arial" panose="020B0604020202020204" pitchFamily="34" charset="0"/>
              </a:rPr>
              <a:t>International collaboration on R&amp;D and Studies</a:t>
            </a:r>
          </a:p>
          <a:p>
            <a:pPr marL="285750" indent="-285750">
              <a:buFont typeface="Courier New" panose="02070309020205020404" pitchFamily="49" charset="0"/>
              <a:buChar char="o"/>
            </a:pPr>
            <a:r>
              <a:rPr lang="en-GB" sz="1600" dirty="0">
                <a:solidFill>
                  <a:schemeClr val="tx1"/>
                </a:solidFill>
                <a:effectLst/>
                <a:latin typeface="Arial" panose="020B0604020202020204" pitchFamily="34" charset="0"/>
                <a:cs typeface="Arial" panose="020B0604020202020204" pitchFamily="34" charset="0"/>
              </a:rPr>
              <a:t>Site specific  studies undertaken at CERN</a:t>
            </a:r>
          </a:p>
          <a:p>
            <a:pPr marL="285750" indent="-285750">
              <a:buFont typeface="Courier New" panose="02070309020205020404" pitchFamily="49" charset="0"/>
              <a:buChar char="o"/>
            </a:pPr>
            <a:r>
              <a:rPr lang="en-GB" sz="1600" dirty="0">
                <a:solidFill>
                  <a:schemeClr val="tx1"/>
                </a:solidFill>
                <a:effectLst/>
                <a:latin typeface="Arial" panose="020B0604020202020204" pitchFamily="34" charset="0"/>
                <a:cs typeface="Arial" panose="020B0604020202020204" pitchFamily="34" charset="0"/>
              </a:rPr>
              <a:t>Very challenging technologies – </a:t>
            </a:r>
            <a:r>
              <a:rPr lang="en-GB" sz="1600" dirty="0" err="1">
                <a:solidFill>
                  <a:schemeClr val="tx1"/>
                </a:solidFill>
                <a:effectLst/>
                <a:latin typeface="Arial" panose="020B0604020202020204" pitchFamily="34" charset="0"/>
                <a:cs typeface="Arial" panose="020B0604020202020204" pitchFamily="34" charset="0"/>
              </a:rPr>
              <a:t>TDR</a:t>
            </a:r>
            <a:r>
              <a:rPr lang="en-GB" sz="1600" baseline="-25000" dirty="0" err="1">
                <a:solidFill>
                  <a:schemeClr val="tx1"/>
                </a:solidFill>
                <a:effectLst/>
                <a:latin typeface="Arial" panose="020B0604020202020204" pitchFamily="34" charset="0"/>
                <a:cs typeface="Arial" panose="020B0604020202020204" pitchFamily="34" charset="0"/>
              </a:rPr>
              <a:t>lite</a:t>
            </a:r>
            <a:r>
              <a:rPr lang="en-GB" sz="1600" dirty="0">
                <a:solidFill>
                  <a:schemeClr val="tx1"/>
                </a:solidFill>
                <a:effectLst/>
                <a:latin typeface="Arial" panose="020B0604020202020204" pitchFamily="34" charset="0"/>
                <a:cs typeface="Arial" panose="020B0604020202020204" pitchFamily="34" charset="0"/>
              </a:rPr>
              <a:t> </a:t>
            </a:r>
            <a:r>
              <a:rPr lang="en-GB" sz="1600" dirty="0" smtClean="0">
                <a:solidFill>
                  <a:schemeClr val="tx1"/>
                </a:solidFill>
                <a:effectLst/>
                <a:latin typeface="Arial" panose="020B0604020202020204" pitchFamily="34" charset="0"/>
                <a:cs typeface="Arial" panose="020B0604020202020204" pitchFamily="34" charset="0"/>
              </a:rPr>
              <a:t>in </a:t>
            </a:r>
            <a:r>
              <a:rPr lang="en-GB" sz="1600" dirty="0">
                <a:solidFill>
                  <a:schemeClr val="tx1"/>
                </a:solidFill>
                <a:effectLst/>
                <a:latin typeface="Arial" panose="020B0604020202020204" pitchFamily="34" charset="0"/>
                <a:cs typeface="Arial" panose="020B0604020202020204" pitchFamily="34" charset="0"/>
              </a:rPr>
              <a:t>2018</a:t>
            </a:r>
          </a:p>
        </p:txBody>
      </p:sp>
    </p:spTree>
    <p:extLst>
      <p:ext uri="{BB962C8B-B14F-4D97-AF65-F5344CB8AC3E}">
        <p14:creationId xmlns:p14="http://schemas.microsoft.com/office/powerpoint/2010/main" val="39408021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Chart 13"/>
          <p:cNvGraphicFramePr>
            <a:graphicFrameLocks/>
          </p:cNvGraphicFramePr>
          <p:nvPr>
            <p:extLst>
              <p:ext uri="{D42A27DB-BD31-4B8C-83A1-F6EECF244321}">
                <p14:modId xmlns:p14="http://schemas.microsoft.com/office/powerpoint/2010/main" val="489668191"/>
              </p:ext>
            </p:extLst>
          </p:nvPr>
        </p:nvGraphicFramePr>
        <p:xfrm>
          <a:off x="6614864" y="3664387"/>
          <a:ext cx="720080" cy="488588"/>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lstStyle/>
          <a:p>
            <a:r>
              <a:rPr lang="en-US" b="1"/>
              <a:t>BE Department (March 2018)</a:t>
            </a:r>
          </a:p>
        </p:txBody>
      </p:sp>
      <p:sp>
        <p:nvSpPr>
          <p:cNvPr id="3" name="Date Placeholder 2"/>
          <p:cNvSpPr>
            <a:spLocks noGrp="1"/>
          </p:cNvSpPr>
          <p:nvPr>
            <p:ph type="dt" sz="half" idx="10"/>
          </p:nvPr>
        </p:nvSpPr>
        <p:spPr/>
        <p:txBody>
          <a:bodyPr/>
          <a:lstStyle/>
          <a:p>
            <a:r>
              <a:rPr lang="en-US">
                <a:latin typeface="Arial" panose="020B0604020202020204" pitchFamily="34" charset="0"/>
                <a:cs typeface="Arial" panose="020B0604020202020204" pitchFamily="34" charset="0"/>
              </a:rPr>
              <a:t>13 November 2018</a:t>
            </a:r>
          </a:p>
        </p:txBody>
      </p:sp>
      <p:sp>
        <p:nvSpPr>
          <p:cNvPr id="4" name="Footer Placeholder 3"/>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latin typeface="Arial" panose="020B0604020202020204" pitchFamily="34" charset="0"/>
                <a:cs typeface="Arial" panose="020B0604020202020204" pitchFamily="34" charset="0"/>
              </a:rPr>
              <a:pPr/>
              <a:t>3</a:t>
            </a:fld>
            <a:endParaRPr lang="en-US">
              <a:latin typeface="Arial" panose="020B0604020202020204" pitchFamily="34" charset="0"/>
              <a:cs typeface="Arial" panose="020B0604020202020204" pitchFamily="34" charset="0"/>
            </a:endParaRPr>
          </a:p>
        </p:txBody>
      </p:sp>
      <p:sp>
        <p:nvSpPr>
          <p:cNvPr id="30" name="TextBox 29"/>
          <p:cNvSpPr txBox="1"/>
          <p:nvPr/>
        </p:nvSpPr>
        <p:spPr>
          <a:xfrm>
            <a:off x="249573" y="5730643"/>
            <a:ext cx="7776864" cy="775985"/>
          </a:xfrm>
          <a:prstGeom prst="rect">
            <a:avLst/>
          </a:prstGeom>
          <a:solidFill>
            <a:schemeClr val="accent1"/>
          </a:solidFill>
        </p:spPr>
        <p:txBody>
          <a:bodyPr wrap="square" tIns="140400" bIns="1404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Only </a:t>
            </a:r>
            <a:r>
              <a:rPr kumimoji="0" lang="en-GB" sz="1600" b="1"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half</a:t>
            </a:r>
            <a:r>
              <a:rPr kumimoji="0" lang="en-GB" sz="1600"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 of all people working in BE are </a:t>
            </a:r>
            <a:r>
              <a:rPr kumimoji="0" lang="en-GB" sz="1600" b="1"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staff members</a:t>
            </a:r>
            <a:r>
              <a:rPr kumimoji="0" lang="en-GB" sz="1600" i="1"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 </a:t>
            </a:r>
            <a:r>
              <a:rPr kumimoji="0" lang="en-GB" sz="1600"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 the other types of personnel are a vital resource to allow the department to </a:t>
            </a:r>
            <a:r>
              <a:rPr kumimoji="0" lang="en-GB" sz="1600" i="0" u="none" strike="noStrike" kern="0" cap="none" spc="0" normalizeH="0" baseline="0" noProof="0" dirty="0" err="1" smtClean="0">
                <a:ln>
                  <a:noFill/>
                </a:ln>
                <a:solidFill>
                  <a:schemeClr val="bg1"/>
                </a:solidFill>
                <a:effectLst/>
                <a:uLnTx/>
                <a:uFillTx/>
                <a:latin typeface="Arial" panose="020B0604020202020204" pitchFamily="34" charset="0"/>
                <a:cs typeface="Arial" panose="020B0604020202020204" pitchFamily="34" charset="0"/>
              </a:rPr>
              <a:t>fulfill</a:t>
            </a:r>
            <a:r>
              <a:rPr kumimoji="0" lang="en-GB" sz="1600" i="0" u="none" strike="noStrike" kern="0" cap="none" spc="0" normalizeH="0" baseline="0" noProof="0" dirty="0" smtClean="0">
                <a:ln>
                  <a:noFill/>
                </a:ln>
                <a:solidFill>
                  <a:schemeClr val="bg1"/>
                </a:solidFill>
                <a:effectLst/>
                <a:uLnTx/>
                <a:uFillTx/>
                <a:latin typeface="Arial" panose="020B0604020202020204" pitchFamily="34" charset="0"/>
                <a:cs typeface="Arial" panose="020B0604020202020204" pitchFamily="34" charset="0"/>
              </a:rPr>
              <a:t> </a:t>
            </a:r>
            <a:r>
              <a:rPr kumimoji="0" lang="en-GB" sz="1600"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its mandate </a:t>
            </a:r>
          </a:p>
        </p:txBody>
      </p:sp>
      <p:graphicFrame>
        <p:nvGraphicFramePr>
          <p:cNvPr id="20" name="Table 19"/>
          <p:cNvGraphicFramePr>
            <a:graphicFrameLocks noGrp="1"/>
          </p:cNvGraphicFramePr>
          <p:nvPr>
            <p:extLst>
              <p:ext uri="{D42A27DB-BD31-4B8C-83A1-F6EECF244321}">
                <p14:modId xmlns:p14="http://schemas.microsoft.com/office/powerpoint/2010/main" val="2297747421"/>
              </p:ext>
            </p:extLst>
          </p:nvPr>
        </p:nvGraphicFramePr>
        <p:xfrm>
          <a:off x="251520" y="980728"/>
          <a:ext cx="4608512" cy="962025"/>
        </p:xfrm>
        <a:graphic>
          <a:graphicData uri="http://schemas.openxmlformats.org/drawingml/2006/table">
            <a:tbl>
              <a:tblPr lastRow="1">
                <a:effectLst>
                  <a:innerShdw blurRad="63500" dist="50800" dir="2700000">
                    <a:prstClr val="black">
                      <a:alpha val="50000"/>
                    </a:prstClr>
                  </a:innerShdw>
                </a:effectLst>
              </a:tblPr>
              <a:tblGrid>
                <a:gridCol w="2808312">
                  <a:extLst>
                    <a:ext uri="{9D8B030D-6E8A-4147-A177-3AD203B41FA5}">
                      <a16:colId xmlns:a16="http://schemas.microsoft.com/office/drawing/2014/main" val="20000"/>
                    </a:ext>
                  </a:extLst>
                </a:gridCol>
                <a:gridCol w="936104">
                  <a:extLst>
                    <a:ext uri="{9D8B030D-6E8A-4147-A177-3AD203B41FA5}">
                      <a16:colId xmlns:a16="http://schemas.microsoft.com/office/drawing/2014/main" val="20001"/>
                    </a:ext>
                  </a:extLst>
                </a:gridCol>
                <a:gridCol w="864096">
                  <a:extLst>
                    <a:ext uri="{9D8B030D-6E8A-4147-A177-3AD203B41FA5}">
                      <a16:colId xmlns:a16="http://schemas.microsoft.com/office/drawing/2014/main" val="20002"/>
                    </a:ext>
                  </a:extLst>
                </a:gridCol>
              </a:tblGrid>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endParaRPr lang="en-GB"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ysClr val="windowText" lastClr="000000"/>
                      </a:solidFill>
                      <a:prstDash val="solid"/>
                      <a:round/>
                      <a:headEnd type="none" w="med" len="med"/>
                      <a:tailEnd type="none" w="med" len="med"/>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79646">
                        <a:tint val="2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1" u="none" strike="noStrike" dirty="0">
                          <a:effectLst/>
                          <a:latin typeface="Arial" panose="020B0604020202020204" pitchFamily="34" charset="0"/>
                          <a:cs typeface="Arial" panose="020B0604020202020204" pitchFamily="34" charset="0"/>
                        </a:rPr>
                        <a:t>Staff</a:t>
                      </a:r>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79646">
                        <a:tint val="2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1" u="none" strike="noStrike">
                          <a:effectLst/>
                          <a:latin typeface="Arial" panose="020B0604020202020204" pitchFamily="34" charset="0"/>
                          <a:cs typeface="Arial" panose="020B0604020202020204" pitchFamily="34" charset="0"/>
                        </a:rPr>
                        <a:t>%</a:t>
                      </a:r>
                      <a:endParaRPr lang="en-GB"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F79646">
                        <a:tint val="20000"/>
                      </a:srgbClr>
                    </a:solidFill>
                  </a:tcPr>
                </a:tc>
                <a:extLst>
                  <a:ext uri="{0D108BD9-81ED-4DB2-BD59-A6C34878D82A}">
                    <a16:rowId xmlns:a16="http://schemas.microsoft.com/office/drawing/2014/main" val="10000"/>
                  </a:ext>
                </a:extLst>
              </a:tr>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r>
                        <a:rPr lang="en-GB" sz="1200" b="0" u="none" strike="noStrike" dirty="0">
                          <a:effectLst/>
                          <a:latin typeface="Arial" panose="020B0604020202020204" pitchFamily="34" charset="0"/>
                          <a:cs typeface="Arial" panose="020B0604020202020204" pitchFamily="34" charset="0"/>
                        </a:rPr>
                        <a:t>Scientific and Engineering</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b">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79646">
                        <a:tint val="2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i="0" u="none" strike="noStrike">
                          <a:solidFill>
                            <a:schemeClr val="tx1"/>
                          </a:solidFill>
                          <a:effectLst/>
                          <a:latin typeface="Arial" panose="020B0604020202020204" pitchFamily="34" charset="0"/>
                          <a:cs typeface="Arial" panose="020B0604020202020204" pitchFamily="34" charset="0"/>
                        </a:rPr>
                        <a:t>234</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79646">
                        <a:tint val="2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u="none" strike="noStrike">
                          <a:effectLst/>
                          <a:latin typeface="Arial" panose="020B0604020202020204" pitchFamily="34" charset="0"/>
                          <a:cs typeface="Arial" panose="020B0604020202020204" pitchFamily="34" charset="0"/>
                        </a:rPr>
                        <a:t>55</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79646">
                        <a:tint val="20000"/>
                      </a:srgbClr>
                    </a:solidFill>
                  </a:tcPr>
                </a:tc>
                <a:extLst>
                  <a:ext uri="{0D108BD9-81ED-4DB2-BD59-A6C34878D82A}">
                    <a16:rowId xmlns:a16="http://schemas.microsoft.com/office/drawing/2014/main" val="10001"/>
                  </a:ext>
                </a:extLst>
              </a:tr>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r>
                        <a:rPr lang="en-GB" sz="1200" b="0" u="none" strike="noStrike" dirty="0">
                          <a:effectLst/>
                          <a:latin typeface="Arial" panose="020B0604020202020204" pitchFamily="34" charset="0"/>
                          <a:cs typeface="Arial" panose="020B0604020202020204" pitchFamily="34" charset="0"/>
                        </a:rPr>
                        <a:t>Technical and Technical Engineering</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b">
                    <a:lnL w="12700" cap="flat" cmpd="sng" algn="ctr">
                      <a:solidFill>
                        <a:sysClr val="windowText" lastClr="000000"/>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79646">
                        <a:tint val="2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u="none" strike="noStrike">
                          <a:effectLst/>
                          <a:latin typeface="Arial" panose="020B0604020202020204" pitchFamily="34" charset="0"/>
                          <a:cs typeface="Arial" panose="020B0604020202020204" pitchFamily="34" charset="0"/>
                        </a:rPr>
                        <a:t>182</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79646">
                        <a:tint val="2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u="none" strike="noStrike">
                          <a:effectLst/>
                          <a:latin typeface="Arial" panose="020B0604020202020204" pitchFamily="34" charset="0"/>
                          <a:cs typeface="Arial" panose="020B0604020202020204" pitchFamily="34" charset="0"/>
                        </a:rPr>
                        <a:t>42</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ap="flat" cmpd="sng" algn="ctr">
                      <a:solidFill>
                        <a:sysClr val="windowText" lastClr="000000"/>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F79646">
                        <a:tint val="20000"/>
                      </a:srgbClr>
                    </a:solidFill>
                  </a:tcPr>
                </a:tc>
                <a:extLst>
                  <a:ext uri="{0D108BD9-81ED-4DB2-BD59-A6C34878D82A}">
                    <a16:rowId xmlns:a16="http://schemas.microsoft.com/office/drawing/2014/main" val="10002"/>
                  </a:ext>
                </a:extLst>
              </a:tr>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r>
                        <a:rPr lang="en-GB" sz="1200" b="0" u="none" strike="noStrike" dirty="0">
                          <a:effectLst/>
                          <a:latin typeface="Arial" panose="020B0604020202020204" pitchFamily="34" charset="0"/>
                          <a:cs typeface="Arial" panose="020B0604020202020204" pitchFamily="34" charset="0"/>
                        </a:rPr>
                        <a:t>Office and Admin</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b">
                    <a:lnL w="12700" cap="flat" cmpd="sng" algn="ctr">
                      <a:solidFill>
                        <a:sysClr val="windowText" lastClr="000000"/>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F79646">
                        <a:tint val="2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u="none" strike="noStrike" dirty="0">
                          <a:effectLst/>
                          <a:latin typeface="Arial" panose="020B0604020202020204" pitchFamily="34" charset="0"/>
                          <a:cs typeface="Arial" panose="020B0604020202020204" pitchFamily="34" charset="0"/>
                        </a:rPr>
                        <a:t>13</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F79646">
                        <a:tint val="2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i="0" u="none" strike="noStrike" dirty="0">
                          <a:solidFill>
                            <a:schemeClr val="tx1"/>
                          </a:solidFill>
                          <a:effectLst/>
                          <a:latin typeface="Arial" panose="020B0604020202020204" pitchFamily="34" charset="0"/>
                          <a:cs typeface="Arial" panose="020B0604020202020204" pitchFamily="34" charset="0"/>
                        </a:rPr>
                        <a:t>3</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ysClr val="window" lastClr="FFFFFF"/>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F79646">
                        <a:tint val="20000"/>
                      </a:srgbClr>
                    </a:solidFill>
                  </a:tcPr>
                </a:tc>
                <a:extLst>
                  <a:ext uri="{0D108BD9-81ED-4DB2-BD59-A6C34878D82A}">
                    <a16:rowId xmlns:a16="http://schemas.microsoft.com/office/drawing/2014/main" val="10003"/>
                  </a:ext>
                </a:extLst>
              </a:tr>
              <a:tr h="190500">
                <a:tc>
                  <a:txBody>
                    <a:bodyPr/>
                    <a:lstStyle>
                      <a:lvl1pPr marL="0" algn="l" defTabSz="475441" rtl="0" eaLnBrk="1" latinLnBrk="0" hangingPunct="1">
                        <a:defRPr sz="1900" b="1" kern="1200">
                          <a:solidFill>
                            <a:schemeClr val="lt1"/>
                          </a:solidFill>
                          <a:latin typeface="Calibri"/>
                        </a:defRPr>
                      </a:lvl1pPr>
                      <a:lvl2pPr marL="475441" algn="l" defTabSz="475441" rtl="0" eaLnBrk="1" latinLnBrk="0" hangingPunct="1">
                        <a:defRPr sz="1900" b="1" kern="1200">
                          <a:solidFill>
                            <a:schemeClr val="lt1"/>
                          </a:solidFill>
                          <a:latin typeface="Calibri"/>
                        </a:defRPr>
                      </a:lvl2pPr>
                      <a:lvl3pPr marL="950881" algn="l" defTabSz="475441" rtl="0" eaLnBrk="1" latinLnBrk="0" hangingPunct="1">
                        <a:defRPr sz="1900" b="1" kern="1200">
                          <a:solidFill>
                            <a:schemeClr val="lt1"/>
                          </a:solidFill>
                          <a:latin typeface="Calibri"/>
                        </a:defRPr>
                      </a:lvl3pPr>
                      <a:lvl4pPr marL="1426321" algn="l" defTabSz="475441" rtl="0" eaLnBrk="1" latinLnBrk="0" hangingPunct="1">
                        <a:defRPr sz="1900" b="1" kern="1200">
                          <a:solidFill>
                            <a:schemeClr val="lt1"/>
                          </a:solidFill>
                          <a:latin typeface="Calibri"/>
                        </a:defRPr>
                      </a:lvl4pPr>
                      <a:lvl5pPr marL="1901761" algn="l" defTabSz="475441" rtl="0" eaLnBrk="1" latinLnBrk="0" hangingPunct="1">
                        <a:defRPr sz="1900" b="1" kern="1200">
                          <a:solidFill>
                            <a:schemeClr val="lt1"/>
                          </a:solidFill>
                          <a:latin typeface="Calibri"/>
                        </a:defRPr>
                      </a:lvl5pPr>
                      <a:lvl6pPr marL="2377202" algn="l" defTabSz="475441" rtl="0" eaLnBrk="1" latinLnBrk="0" hangingPunct="1">
                        <a:defRPr sz="1900" b="1" kern="1200">
                          <a:solidFill>
                            <a:schemeClr val="lt1"/>
                          </a:solidFill>
                          <a:latin typeface="Calibri"/>
                        </a:defRPr>
                      </a:lvl6pPr>
                      <a:lvl7pPr marL="2852643" algn="l" defTabSz="475441" rtl="0" eaLnBrk="1" latinLnBrk="0" hangingPunct="1">
                        <a:defRPr sz="1900" b="1" kern="1200">
                          <a:solidFill>
                            <a:schemeClr val="lt1"/>
                          </a:solidFill>
                          <a:latin typeface="Calibri"/>
                        </a:defRPr>
                      </a:lvl7pPr>
                      <a:lvl8pPr marL="3328082" algn="l" defTabSz="475441" rtl="0" eaLnBrk="1" latinLnBrk="0" hangingPunct="1">
                        <a:defRPr sz="1900" b="1" kern="1200">
                          <a:solidFill>
                            <a:schemeClr val="lt1"/>
                          </a:solidFill>
                          <a:latin typeface="Calibri"/>
                        </a:defRPr>
                      </a:lvl8pPr>
                      <a:lvl9pPr marL="3803523" algn="l" defTabSz="475441" rtl="0" eaLnBrk="1" latinLnBrk="0" hangingPunct="1">
                        <a:defRPr sz="1900" b="1" kern="1200">
                          <a:solidFill>
                            <a:schemeClr val="lt1"/>
                          </a:solidFill>
                          <a:latin typeface="Calibri"/>
                        </a:defRPr>
                      </a:lvl9pPr>
                    </a:lstStyle>
                    <a:p>
                      <a:pPr algn="ctr" fontAlgn="b"/>
                      <a:r>
                        <a:rPr lang="en-GB" sz="1200" b="1" u="none" strike="noStrike">
                          <a:effectLst/>
                          <a:latin typeface="Arial" panose="020B0604020202020204" pitchFamily="34" charset="0"/>
                          <a:cs typeface="Arial" panose="020B0604020202020204" pitchFamily="34" charset="0"/>
                        </a:rPr>
                        <a:t>Total</a:t>
                      </a:r>
                      <a:endParaRPr lang="en-GB"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ysClr val="windowText" lastClr="000000"/>
                      </a:solidFill>
                      <a:prstDash val="solid"/>
                      <a:round/>
                      <a:headEnd type="none" w="med" len="med"/>
                      <a:tailEnd type="none" w="med" len="med"/>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defTabSz="475441" rtl="0" eaLnBrk="1" latinLnBrk="0" hangingPunct="1">
                        <a:defRPr sz="1900" b="1" kern="1200">
                          <a:solidFill>
                            <a:schemeClr val="lt1"/>
                          </a:solidFill>
                          <a:latin typeface="Calibri"/>
                        </a:defRPr>
                      </a:lvl1pPr>
                      <a:lvl2pPr marL="475441" algn="l" defTabSz="475441" rtl="0" eaLnBrk="1" latinLnBrk="0" hangingPunct="1">
                        <a:defRPr sz="1900" b="1" kern="1200">
                          <a:solidFill>
                            <a:schemeClr val="lt1"/>
                          </a:solidFill>
                          <a:latin typeface="Calibri"/>
                        </a:defRPr>
                      </a:lvl2pPr>
                      <a:lvl3pPr marL="950881" algn="l" defTabSz="475441" rtl="0" eaLnBrk="1" latinLnBrk="0" hangingPunct="1">
                        <a:defRPr sz="1900" b="1" kern="1200">
                          <a:solidFill>
                            <a:schemeClr val="lt1"/>
                          </a:solidFill>
                          <a:latin typeface="Calibri"/>
                        </a:defRPr>
                      </a:lvl3pPr>
                      <a:lvl4pPr marL="1426321" algn="l" defTabSz="475441" rtl="0" eaLnBrk="1" latinLnBrk="0" hangingPunct="1">
                        <a:defRPr sz="1900" b="1" kern="1200">
                          <a:solidFill>
                            <a:schemeClr val="lt1"/>
                          </a:solidFill>
                          <a:latin typeface="Calibri"/>
                        </a:defRPr>
                      </a:lvl4pPr>
                      <a:lvl5pPr marL="1901761" algn="l" defTabSz="475441" rtl="0" eaLnBrk="1" latinLnBrk="0" hangingPunct="1">
                        <a:defRPr sz="1900" b="1" kern="1200">
                          <a:solidFill>
                            <a:schemeClr val="lt1"/>
                          </a:solidFill>
                          <a:latin typeface="Calibri"/>
                        </a:defRPr>
                      </a:lvl5pPr>
                      <a:lvl6pPr marL="2377202" algn="l" defTabSz="475441" rtl="0" eaLnBrk="1" latinLnBrk="0" hangingPunct="1">
                        <a:defRPr sz="1900" b="1" kern="1200">
                          <a:solidFill>
                            <a:schemeClr val="lt1"/>
                          </a:solidFill>
                          <a:latin typeface="Calibri"/>
                        </a:defRPr>
                      </a:lvl6pPr>
                      <a:lvl7pPr marL="2852643" algn="l" defTabSz="475441" rtl="0" eaLnBrk="1" latinLnBrk="0" hangingPunct="1">
                        <a:defRPr sz="1900" b="1" kern="1200">
                          <a:solidFill>
                            <a:schemeClr val="lt1"/>
                          </a:solidFill>
                          <a:latin typeface="Calibri"/>
                        </a:defRPr>
                      </a:lvl7pPr>
                      <a:lvl8pPr marL="3328082" algn="l" defTabSz="475441" rtl="0" eaLnBrk="1" latinLnBrk="0" hangingPunct="1">
                        <a:defRPr sz="1900" b="1" kern="1200">
                          <a:solidFill>
                            <a:schemeClr val="lt1"/>
                          </a:solidFill>
                          <a:latin typeface="Calibri"/>
                        </a:defRPr>
                      </a:lvl8pPr>
                      <a:lvl9pPr marL="3803523" algn="l" defTabSz="475441" rtl="0" eaLnBrk="1" latinLnBrk="0" hangingPunct="1">
                        <a:defRPr sz="1900" b="1" kern="1200">
                          <a:solidFill>
                            <a:schemeClr val="lt1"/>
                          </a:solidFill>
                          <a:latin typeface="Calibri"/>
                        </a:defRPr>
                      </a:lvl9pPr>
                    </a:lstStyle>
                    <a:p>
                      <a:pPr algn="ctr" fontAlgn="b"/>
                      <a:r>
                        <a:rPr lang="en-GB" sz="1200" b="1" i="0" u="none" strike="noStrike">
                          <a:solidFill>
                            <a:schemeClr val="bg1"/>
                          </a:solidFill>
                          <a:effectLst/>
                          <a:latin typeface="Arial" panose="020B0604020202020204" pitchFamily="34" charset="0"/>
                          <a:cs typeface="Arial" panose="020B0604020202020204" pitchFamily="34" charset="0"/>
                        </a:rPr>
                        <a:t>428</a:t>
                      </a:r>
                    </a:p>
                  </a:txBody>
                  <a:tcPr marL="9525" marR="9525" marT="9525" marB="0" anchor="b">
                    <a:lnL w="12700" cmpd="sng">
                      <a:solidFill>
                        <a:sysClr val="window" lastClr="FFFFFF"/>
                      </a:solidFill>
                    </a:lnL>
                    <a:lnR w="12700" cmpd="sng">
                      <a:solidFill>
                        <a:sysClr val="window" lastClr="FFFFFF"/>
                      </a:solidFill>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79646"/>
                    </a:solidFill>
                  </a:tcPr>
                </a:tc>
                <a:tc>
                  <a:txBody>
                    <a:bodyPr/>
                    <a:lstStyle>
                      <a:lvl1pPr marL="0" algn="l" defTabSz="475441" rtl="0" eaLnBrk="1" latinLnBrk="0" hangingPunct="1">
                        <a:defRPr sz="1900" b="1" kern="1200">
                          <a:solidFill>
                            <a:schemeClr val="lt1"/>
                          </a:solidFill>
                          <a:latin typeface="Calibri"/>
                        </a:defRPr>
                      </a:lvl1pPr>
                      <a:lvl2pPr marL="475441" algn="l" defTabSz="475441" rtl="0" eaLnBrk="1" latinLnBrk="0" hangingPunct="1">
                        <a:defRPr sz="1900" b="1" kern="1200">
                          <a:solidFill>
                            <a:schemeClr val="lt1"/>
                          </a:solidFill>
                          <a:latin typeface="Calibri"/>
                        </a:defRPr>
                      </a:lvl2pPr>
                      <a:lvl3pPr marL="950881" algn="l" defTabSz="475441" rtl="0" eaLnBrk="1" latinLnBrk="0" hangingPunct="1">
                        <a:defRPr sz="1900" b="1" kern="1200">
                          <a:solidFill>
                            <a:schemeClr val="lt1"/>
                          </a:solidFill>
                          <a:latin typeface="Calibri"/>
                        </a:defRPr>
                      </a:lvl3pPr>
                      <a:lvl4pPr marL="1426321" algn="l" defTabSz="475441" rtl="0" eaLnBrk="1" latinLnBrk="0" hangingPunct="1">
                        <a:defRPr sz="1900" b="1" kern="1200">
                          <a:solidFill>
                            <a:schemeClr val="lt1"/>
                          </a:solidFill>
                          <a:latin typeface="Calibri"/>
                        </a:defRPr>
                      </a:lvl4pPr>
                      <a:lvl5pPr marL="1901761" algn="l" defTabSz="475441" rtl="0" eaLnBrk="1" latinLnBrk="0" hangingPunct="1">
                        <a:defRPr sz="1900" b="1" kern="1200">
                          <a:solidFill>
                            <a:schemeClr val="lt1"/>
                          </a:solidFill>
                          <a:latin typeface="Calibri"/>
                        </a:defRPr>
                      </a:lvl5pPr>
                      <a:lvl6pPr marL="2377202" algn="l" defTabSz="475441" rtl="0" eaLnBrk="1" latinLnBrk="0" hangingPunct="1">
                        <a:defRPr sz="1900" b="1" kern="1200">
                          <a:solidFill>
                            <a:schemeClr val="lt1"/>
                          </a:solidFill>
                          <a:latin typeface="Calibri"/>
                        </a:defRPr>
                      </a:lvl6pPr>
                      <a:lvl7pPr marL="2852643" algn="l" defTabSz="475441" rtl="0" eaLnBrk="1" latinLnBrk="0" hangingPunct="1">
                        <a:defRPr sz="1900" b="1" kern="1200">
                          <a:solidFill>
                            <a:schemeClr val="lt1"/>
                          </a:solidFill>
                          <a:latin typeface="Calibri"/>
                        </a:defRPr>
                      </a:lvl7pPr>
                      <a:lvl8pPr marL="3328082" algn="l" defTabSz="475441" rtl="0" eaLnBrk="1" latinLnBrk="0" hangingPunct="1">
                        <a:defRPr sz="1900" b="1" kern="1200">
                          <a:solidFill>
                            <a:schemeClr val="lt1"/>
                          </a:solidFill>
                          <a:latin typeface="Calibri"/>
                        </a:defRPr>
                      </a:lvl8pPr>
                      <a:lvl9pPr marL="3803523" algn="l" defTabSz="475441" rtl="0" eaLnBrk="1" latinLnBrk="0" hangingPunct="1">
                        <a:defRPr sz="1900" b="1" kern="1200">
                          <a:solidFill>
                            <a:schemeClr val="lt1"/>
                          </a:solidFill>
                          <a:latin typeface="Calibri"/>
                        </a:defRPr>
                      </a:lvl9pPr>
                    </a:lstStyle>
                    <a:p>
                      <a:pPr algn="ctr" fontAlgn="b"/>
                      <a:r>
                        <a:rPr lang="en-GB" sz="1200" b="1" u="none" strike="noStrike" dirty="0">
                          <a:effectLst/>
                          <a:latin typeface="Arial" panose="020B0604020202020204" pitchFamily="34" charset="0"/>
                          <a:cs typeface="Arial" panose="020B0604020202020204" pitchFamily="34" charset="0"/>
                        </a:rPr>
                        <a:t>100</a:t>
                      </a:r>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ap="flat" cmpd="sng" algn="ctr">
                      <a:solidFill>
                        <a:sysClr val="windowText" lastClr="000000"/>
                      </a:solidFill>
                      <a:prstDash val="solid"/>
                      <a:round/>
                      <a:headEnd type="none" w="med" len="med"/>
                      <a:tailEnd type="none" w="med" len="med"/>
                    </a:lnR>
                    <a:lnT w="38100" cmpd="sng">
                      <a:solidFill>
                        <a:sysClr val="window" lastClr="FFFFFF"/>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79646"/>
                    </a:solidFill>
                  </a:tcPr>
                </a:tc>
                <a:extLst>
                  <a:ext uri="{0D108BD9-81ED-4DB2-BD59-A6C34878D82A}">
                    <a16:rowId xmlns:a16="http://schemas.microsoft.com/office/drawing/2014/main" val="10004"/>
                  </a:ext>
                </a:extLst>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1603489820"/>
              </p:ext>
            </p:extLst>
          </p:nvPr>
        </p:nvGraphicFramePr>
        <p:xfrm>
          <a:off x="323528" y="2586212"/>
          <a:ext cx="3672408" cy="1539240"/>
        </p:xfrm>
        <a:graphic>
          <a:graphicData uri="http://schemas.openxmlformats.org/drawingml/2006/table">
            <a:tbl>
              <a:tblPr lastRow="1">
                <a:effectLst>
                  <a:innerShdw blurRad="63500" dist="50800" dir="2700000">
                    <a:prstClr val="black">
                      <a:alpha val="50000"/>
                    </a:prstClr>
                  </a:innerShdw>
                </a:effectLst>
              </a:tblPr>
              <a:tblGrid>
                <a:gridCol w="1798731">
                  <a:extLst>
                    <a:ext uri="{9D8B030D-6E8A-4147-A177-3AD203B41FA5}">
                      <a16:colId xmlns:a16="http://schemas.microsoft.com/office/drawing/2014/main" val="20000"/>
                    </a:ext>
                  </a:extLst>
                </a:gridCol>
                <a:gridCol w="824418">
                  <a:extLst>
                    <a:ext uri="{9D8B030D-6E8A-4147-A177-3AD203B41FA5}">
                      <a16:colId xmlns:a16="http://schemas.microsoft.com/office/drawing/2014/main" val="20001"/>
                    </a:ext>
                  </a:extLst>
                </a:gridCol>
                <a:gridCol w="1049259">
                  <a:extLst>
                    <a:ext uri="{9D8B030D-6E8A-4147-A177-3AD203B41FA5}">
                      <a16:colId xmlns:a16="http://schemas.microsoft.com/office/drawing/2014/main" val="20002"/>
                    </a:ext>
                  </a:extLst>
                </a:gridCol>
              </a:tblGrid>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endParaRPr lang="en-GB"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endParaRPr lang="en-GB"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1" u="none" strike="noStrike">
                          <a:effectLst/>
                          <a:latin typeface="Arial" panose="020B0604020202020204" pitchFamily="34" charset="0"/>
                          <a:cs typeface="Arial" panose="020B0604020202020204" pitchFamily="34" charset="0"/>
                        </a:rPr>
                        <a:t>%</a:t>
                      </a:r>
                      <a:endParaRPr lang="en-GB" sz="1200" b="1"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0"/>
                  </a:ext>
                </a:extLst>
              </a:tr>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r>
                        <a:rPr lang="en-GB" sz="1200" b="0" u="none" strike="noStrike" dirty="0">
                          <a:effectLst/>
                          <a:latin typeface="Arial" panose="020B0604020202020204" pitchFamily="34" charset="0"/>
                          <a:cs typeface="Arial" panose="020B0604020202020204" pitchFamily="34" charset="0"/>
                        </a:rPr>
                        <a:t>Staff</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i="0" u="none" strike="noStrike">
                          <a:solidFill>
                            <a:schemeClr val="tx1"/>
                          </a:solidFill>
                          <a:effectLst/>
                          <a:latin typeface="Arial" panose="020B0604020202020204" pitchFamily="34" charset="0"/>
                          <a:cs typeface="Arial" panose="020B0604020202020204" pitchFamily="34" charset="0"/>
                        </a:rPr>
                        <a:t>428</a:t>
                      </a: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fr-CH" sz="1200" b="0" i="0" u="none" strike="noStrike">
                          <a:solidFill>
                            <a:srgbClr val="000000"/>
                          </a:solidFill>
                          <a:effectLst/>
                          <a:latin typeface="Arial" panose="020B0604020202020204" pitchFamily="34" charset="0"/>
                          <a:cs typeface="Arial" panose="020B0604020202020204" pitchFamily="34" charset="0"/>
                        </a:rPr>
                        <a:t>50</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1"/>
                  </a:ext>
                </a:extLst>
              </a:tr>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r>
                        <a:rPr lang="en-GB" sz="1200" b="0" u="none" strike="noStrike">
                          <a:effectLst/>
                          <a:latin typeface="Arial" panose="020B0604020202020204" pitchFamily="34" charset="0"/>
                          <a:cs typeface="Arial" panose="020B0604020202020204" pitchFamily="34" charset="0"/>
                        </a:rPr>
                        <a:t>Fellows &amp; Trainees</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72000"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u="none" strike="noStrike">
                          <a:solidFill>
                            <a:schemeClr val="tx1"/>
                          </a:solidFill>
                          <a:effectLst/>
                          <a:latin typeface="Arial" panose="020B0604020202020204" pitchFamily="34" charset="0"/>
                          <a:cs typeface="Arial" panose="020B0604020202020204" pitchFamily="34" charset="0"/>
                        </a:rPr>
                        <a:t>142</a:t>
                      </a:r>
                      <a:endParaRPr lang="en-GB" sz="1200" b="0" i="0" u="none" strike="noStrike">
                        <a:solidFill>
                          <a:schemeClr val="tx1"/>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fr-CH" sz="1200" b="0" i="0" u="none" strike="noStrike">
                          <a:solidFill>
                            <a:srgbClr val="000000"/>
                          </a:solidFill>
                          <a:effectLst/>
                          <a:latin typeface="Arial" panose="020B0604020202020204" pitchFamily="34" charset="0"/>
                          <a:cs typeface="Arial" panose="020B0604020202020204" pitchFamily="34" charset="0"/>
                        </a:rPr>
                        <a:t>16</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2"/>
                  </a:ext>
                </a:extLst>
              </a:tr>
              <a:tr h="51425">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r>
                        <a:rPr lang="en-GB" sz="1200" b="0" u="none" strike="noStrike">
                          <a:effectLst/>
                          <a:latin typeface="Arial" panose="020B0604020202020204" pitchFamily="34" charset="0"/>
                          <a:cs typeface="Arial" panose="020B0604020202020204" pitchFamily="34" charset="0"/>
                        </a:rPr>
                        <a:t>Doctoral Students</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72000" marR="9525" marT="9525" marB="0" anchor="b">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i="0" u="none" strike="noStrike">
                          <a:solidFill>
                            <a:schemeClr val="tx1"/>
                          </a:solidFill>
                          <a:effectLst/>
                          <a:latin typeface="Arial" panose="020B0604020202020204" pitchFamily="34" charset="0"/>
                          <a:cs typeface="Arial" panose="020B0604020202020204" pitchFamily="34" charset="0"/>
                        </a:rPr>
                        <a:t>54</a:t>
                      </a:r>
                    </a:p>
                  </a:txBody>
                  <a:tcPr marL="9525" marR="9525"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fr-CH" sz="1200" b="0" i="0" u="none" strike="noStrike">
                          <a:solidFill>
                            <a:srgbClr val="000000"/>
                          </a:solidFill>
                          <a:effectLst/>
                          <a:latin typeface="Arial" panose="020B0604020202020204" pitchFamily="34" charset="0"/>
                          <a:cs typeface="Arial" panose="020B0604020202020204" pitchFamily="34" charset="0"/>
                        </a:rPr>
                        <a:t>6</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3"/>
                  </a:ext>
                </a:extLst>
              </a:tr>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r>
                        <a:rPr lang="en-GB" sz="1200" b="0" u="none" strike="noStrike">
                          <a:effectLst/>
                          <a:latin typeface="Arial" panose="020B0604020202020204" pitchFamily="34" charset="0"/>
                          <a:cs typeface="Arial" panose="020B0604020202020204" pitchFamily="34" charset="0"/>
                        </a:rPr>
                        <a:t>Technical Students</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72000"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i="0" u="none" strike="noStrike">
                          <a:solidFill>
                            <a:schemeClr val="tx1"/>
                          </a:solidFill>
                          <a:effectLst/>
                          <a:latin typeface="Arial" panose="020B0604020202020204" pitchFamily="34" charset="0"/>
                          <a:cs typeface="Arial" panose="020B0604020202020204" pitchFamily="34" charset="0"/>
                        </a:rPr>
                        <a:t>48</a:t>
                      </a: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fr-CH" sz="1200" b="0" i="0" u="none" strike="noStrike">
                          <a:solidFill>
                            <a:srgbClr val="000000"/>
                          </a:solidFill>
                          <a:effectLst/>
                          <a:latin typeface="Arial" panose="020B0604020202020204" pitchFamily="34" charset="0"/>
                          <a:cs typeface="Arial" panose="020B0604020202020204" pitchFamily="34" charset="0"/>
                        </a:rPr>
                        <a:t>6</a:t>
                      </a: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4"/>
                  </a:ext>
                </a:extLst>
              </a:tr>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r>
                        <a:rPr lang="en-GB" sz="1200" b="0" u="none" strike="noStrike" dirty="0">
                          <a:effectLst/>
                          <a:latin typeface="Arial" panose="020B0604020202020204" pitchFamily="34" charset="0"/>
                          <a:cs typeface="Arial" panose="020B0604020202020204" pitchFamily="34" charset="0"/>
                        </a:rPr>
                        <a:t>Project Associates</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72000"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i="0" u="none" strike="noStrike">
                          <a:solidFill>
                            <a:schemeClr val="tx1"/>
                          </a:solidFill>
                          <a:effectLst/>
                          <a:latin typeface="Arial" panose="020B0604020202020204" pitchFamily="34" charset="0"/>
                          <a:cs typeface="Arial" panose="020B0604020202020204" pitchFamily="34" charset="0"/>
                        </a:rPr>
                        <a:t>40</a:t>
                      </a: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fr-CH" sz="1200" b="0" i="0" u="none" strike="noStrike">
                          <a:solidFill>
                            <a:srgbClr val="000000"/>
                          </a:solidFill>
                          <a:effectLst/>
                          <a:latin typeface="Arial" panose="020B0604020202020204" pitchFamily="34" charset="0"/>
                          <a:cs typeface="Arial" panose="020B0604020202020204" pitchFamily="34" charset="0"/>
                        </a:rPr>
                        <a:t>5</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5"/>
                  </a:ext>
                </a:extLst>
              </a:tr>
              <a:tr h="190500">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l" fontAlgn="b"/>
                      <a:r>
                        <a:rPr lang="en-GB" sz="1200" b="0" u="none" strike="noStrike">
                          <a:effectLst/>
                          <a:latin typeface="Arial" panose="020B0604020202020204" pitchFamily="34" charset="0"/>
                          <a:cs typeface="Arial" panose="020B0604020202020204" pitchFamily="34" charset="0"/>
                        </a:rPr>
                        <a:t>Other Associates</a:t>
                      </a:r>
                      <a:endParaRPr lang="en-GB" sz="1200" b="0" i="0" u="none" strike="noStrike">
                        <a:solidFill>
                          <a:srgbClr val="000000"/>
                        </a:solidFill>
                        <a:effectLst/>
                        <a:latin typeface="Arial" panose="020B0604020202020204" pitchFamily="34" charset="0"/>
                        <a:cs typeface="Arial" panose="020B0604020202020204" pitchFamily="34" charset="0"/>
                      </a:endParaRPr>
                    </a:p>
                  </a:txBody>
                  <a:tcPr marL="72000" marR="9525" marT="9525" marB="0" anchor="b">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en-GB" sz="1200" b="0" i="0" u="none" strike="noStrike">
                          <a:solidFill>
                            <a:schemeClr val="tx1"/>
                          </a:solidFill>
                          <a:effectLst/>
                          <a:latin typeface="Arial" panose="020B0604020202020204" pitchFamily="34" charset="0"/>
                          <a:cs typeface="Arial" panose="020B0604020202020204" pitchFamily="34" charset="0"/>
                        </a:rPr>
                        <a:t>149</a:t>
                      </a:r>
                    </a:p>
                  </a:txBody>
                  <a:tcPr marL="9525" marR="9525" marT="9525" marB="0" anchor="b">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475441" rtl="0" eaLnBrk="1" latinLnBrk="0" hangingPunct="1">
                        <a:defRPr sz="1900" kern="1200">
                          <a:solidFill>
                            <a:schemeClr val="dk1"/>
                          </a:solidFill>
                          <a:latin typeface="Calibri"/>
                        </a:defRPr>
                      </a:lvl1pPr>
                      <a:lvl2pPr marL="475441" algn="l" defTabSz="475441" rtl="0" eaLnBrk="1" latinLnBrk="0" hangingPunct="1">
                        <a:defRPr sz="1900" kern="1200">
                          <a:solidFill>
                            <a:schemeClr val="dk1"/>
                          </a:solidFill>
                          <a:latin typeface="Calibri"/>
                        </a:defRPr>
                      </a:lvl2pPr>
                      <a:lvl3pPr marL="950881" algn="l" defTabSz="475441" rtl="0" eaLnBrk="1" latinLnBrk="0" hangingPunct="1">
                        <a:defRPr sz="1900" kern="1200">
                          <a:solidFill>
                            <a:schemeClr val="dk1"/>
                          </a:solidFill>
                          <a:latin typeface="Calibri"/>
                        </a:defRPr>
                      </a:lvl3pPr>
                      <a:lvl4pPr marL="1426321" algn="l" defTabSz="475441" rtl="0" eaLnBrk="1" latinLnBrk="0" hangingPunct="1">
                        <a:defRPr sz="1900" kern="1200">
                          <a:solidFill>
                            <a:schemeClr val="dk1"/>
                          </a:solidFill>
                          <a:latin typeface="Calibri"/>
                        </a:defRPr>
                      </a:lvl4pPr>
                      <a:lvl5pPr marL="1901761" algn="l" defTabSz="475441" rtl="0" eaLnBrk="1" latinLnBrk="0" hangingPunct="1">
                        <a:defRPr sz="1900" kern="1200">
                          <a:solidFill>
                            <a:schemeClr val="dk1"/>
                          </a:solidFill>
                          <a:latin typeface="Calibri"/>
                        </a:defRPr>
                      </a:lvl5pPr>
                      <a:lvl6pPr marL="2377202" algn="l" defTabSz="475441" rtl="0" eaLnBrk="1" latinLnBrk="0" hangingPunct="1">
                        <a:defRPr sz="1900" kern="1200">
                          <a:solidFill>
                            <a:schemeClr val="dk1"/>
                          </a:solidFill>
                          <a:latin typeface="Calibri"/>
                        </a:defRPr>
                      </a:lvl6pPr>
                      <a:lvl7pPr marL="2852643" algn="l" defTabSz="475441" rtl="0" eaLnBrk="1" latinLnBrk="0" hangingPunct="1">
                        <a:defRPr sz="1900" kern="1200">
                          <a:solidFill>
                            <a:schemeClr val="dk1"/>
                          </a:solidFill>
                          <a:latin typeface="Calibri"/>
                        </a:defRPr>
                      </a:lvl7pPr>
                      <a:lvl8pPr marL="3328082" algn="l" defTabSz="475441" rtl="0" eaLnBrk="1" latinLnBrk="0" hangingPunct="1">
                        <a:defRPr sz="1900" kern="1200">
                          <a:solidFill>
                            <a:schemeClr val="dk1"/>
                          </a:solidFill>
                          <a:latin typeface="Calibri"/>
                        </a:defRPr>
                      </a:lvl8pPr>
                      <a:lvl9pPr marL="3803523" algn="l" defTabSz="475441" rtl="0" eaLnBrk="1" latinLnBrk="0" hangingPunct="1">
                        <a:defRPr sz="1900" kern="1200">
                          <a:solidFill>
                            <a:schemeClr val="dk1"/>
                          </a:solidFill>
                          <a:latin typeface="Calibri"/>
                        </a:defRPr>
                      </a:lvl9pPr>
                    </a:lstStyle>
                    <a:p>
                      <a:pPr algn="ctr" fontAlgn="b"/>
                      <a:r>
                        <a:rPr lang="fr-CH" sz="1200" b="0" i="0" u="none" strike="noStrike" dirty="0">
                          <a:solidFill>
                            <a:srgbClr val="000000"/>
                          </a:solidFill>
                          <a:effectLst/>
                          <a:latin typeface="Arial" panose="020B0604020202020204" pitchFamily="34" charset="0"/>
                          <a:cs typeface="Arial" panose="020B0604020202020204" pitchFamily="34" charset="0"/>
                        </a:rPr>
                        <a:t>17</a:t>
                      </a:r>
                      <a:endParaRPr lang="en-GB"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b">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381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val="10007"/>
                  </a:ext>
                </a:extLst>
              </a:tr>
              <a:tr h="190500">
                <a:tc>
                  <a:txBody>
                    <a:bodyPr/>
                    <a:lstStyle>
                      <a:lvl1pPr marL="0" algn="l" defTabSz="475441" rtl="0" eaLnBrk="1" latinLnBrk="0" hangingPunct="1">
                        <a:defRPr sz="1900" b="1" kern="1200">
                          <a:solidFill>
                            <a:schemeClr val="lt1"/>
                          </a:solidFill>
                          <a:latin typeface="Calibri"/>
                        </a:defRPr>
                      </a:lvl1pPr>
                      <a:lvl2pPr marL="475441" algn="l" defTabSz="475441" rtl="0" eaLnBrk="1" latinLnBrk="0" hangingPunct="1">
                        <a:defRPr sz="1900" b="1" kern="1200">
                          <a:solidFill>
                            <a:schemeClr val="lt1"/>
                          </a:solidFill>
                          <a:latin typeface="Calibri"/>
                        </a:defRPr>
                      </a:lvl2pPr>
                      <a:lvl3pPr marL="950881" algn="l" defTabSz="475441" rtl="0" eaLnBrk="1" latinLnBrk="0" hangingPunct="1">
                        <a:defRPr sz="1900" b="1" kern="1200">
                          <a:solidFill>
                            <a:schemeClr val="lt1"/>
                          </a:solidFill>
                          <a:latin typeface="Calibri"/>
                        </a:defRPr>
                      </a:lvl3pPr>
                      <a:lvl4pPr marL="1426321" algn="l" defTabSz="475441" rtl="0" eaLnBrk="1" latinLnBrk="0" hangingPunct="1">
                        <a:defRPr sz="1900" b="1" kern="1200">
                          <a:solidFill>
                            <a:schemeClr val="lt1"/>
                          </a:solidFill>
                          <a:latin typeface="Calibri"/>
                        </a:defRPr>
                      </a:lvl4pPr>
                      <a:lvl5pPr marL="1901761" algn="l" defTabSz="475441" rtl="0" eaLnBrk="1" latinLnBrk="0" hangingPunct="1">
                        <a:defRPr sz="1900" b="1" kern="1200">
                          <a:solidFill>
                            <a:schemeClr val="lt1"/>
                          </a:solidFill>
                          <a:latin typeface="Calibri"/>
                        </a:defRPr>
                      </a:lvl5pPr>
                      <a:lvl6pPr marL="2377202" algn="l" defTabSz="475441" rtl="0" eaLnBrk="1" latinLnBrk="0" hangingPunct="1">
                        <a:defRPr sz="1900" b="1" kern="1200">
                          <a:solidFill>
                            <a:schemeClr val="lt1"/>
                          </a:solidFill>
                          <a:latin typeface="Calibri"/>
                        </a:defRPr>
                      </a:lvl6pPr>
                      <a:lvl7pPr marL="2852643" algn="l" defTabSz="475441" rtl="0" eaLnBrk="1" latinLnBrk="0" hangingPunct="1">
                        <a:defRPr sz="1900" b="1" kern="1200">
                          <a:solidFill>
                            <a:schemeClr val="lt1"/>
                          </a:solidFill>
                          <a:latin typeface="Calibri"/>
                        </a:defRPr>
                      </a:lvl7pPr>
                      <a:lvl8pPr marL="3328082" algn="l" defTabSz="475441" rtl="0" eaLnBrk="1" latinLnBrk="0" hangingPunct="1">
                        <a:defRPr sz="1900" b="1" kern="1200">
                          <a:solidFill>
                            <a:schemeClr val="lt1"/>
                          </a:solidFill>
                          <a:latin typeface="Calibri"/>
                        </a:defRPr>
                      </a:lvl8pPr>
                      <a:lvl9pPr marL="3803523" algn="l" defTabSz="475441" rtl="0" eaLnBrk="1" latinLnBrk="0" hangingPunct="1">
                        <a:defRPr sz="1900" b="1" kern="1200">
                          <a:solidFill>
                            <a:schemeClr val="lt1"/>
                          </a:solidFill>
                          <a:latin typeface="Calibri"/>
                        </a:defRPr>
                      </a:lvl9pPr>
                    </a:lstStyle>
                    <a:p>
                      <a:pPr algn="ctr" fontAlgn="b"/>
                      <a:r>
                        <a:rPr lang="en-GB" sz="1200" b="1" u="none" strike="noStrike">
                          <a:solidFill>
                            <a:schemeClr val="bg1"/>
                          </a:solidFill>
                          <a:effectLst/>
                          <a:latin typeface="Arial" panose="020B0604020202020204" pitchFamily="34" charset="0"/>
                          <a:cs typeface="Arial" panose="020B0604020202020204" pitchFamily="34" charset="0"/>
                        </a:rPr>
                        <a:t>Total</a:t>
                      </a:r>
                      <a:endParaRPr lang="en-GB" sz="1200" b="1" i="0" u="none" strike="noStrike">
                        <a:solidFill>
                          <a:schemeClr val="bg1"/>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defTabSz="475441" rtl="0" eaLnBrk="1" latinLnBrk="0" hangingPunct="1">
                        <a:defRPr sz="1900" b="1" kern="1200">
                          <a:solidFill>
                            <a:schemeClr val="lt1"/>
                          </a:solidFill>
                          <a:latin typeface="Calibri"/>
                        </a:defRPr>
                      </a:lvl1pPr>
                      <a:lvl2pPr marL="475441" algn="l" defTabSz="475441" rtl="0" eaLnBrk="1" latinLnBrk="0" hangingPunct="1">
                        <a:defRPr sz="1900" b="1" kern="1200">
                          <a:solidFill>
                            <a:schemeClr val="lt1"/>
                          </a:solidFill>
                          <a:latin typeface="Calibri"/>
                        </a:defRPr>
                      </a:lvl2pPr>
                      <a:lvl3pPr marL="950881" algn="l" defTabSz="475441" rtl="0" eaLnBrk="1" latinLnBrk="0" hangingPunct="1">
                        <a:defRPr sz="1900" b="1" kern="1200">
                          <a:solidFill>
                            <a:schemeClr val="lt1"/>
                          </a:solidFill>
                          <a:latin typeface="Calibri"/>
                        </a:defRPr>
                      </a:lvl3pPr>
                      <a:lvl4pPr marL="1426321" algn="l" defTabSz="475441" rtl="0" eaLnBrk="1" latinLnBrk="0" hangingPunct="1">
                        <a:defRPr sz="1900" b="1" kern="1200">
                          <a:solidFill>
                            <a:schemeClr val="lt1"/>
                          </a:solidFill>
                          <a:latin typeface="Calibri"/>
                        </a:defRPr>
                      </a:lvl4pPr>
                      <a:lvl5pPr marL="1901761" algn="l" defTabSz="475441" rtl="0" eaLnBrk="1" latinLnBrk="0" hangingPunct="1">
                        <a:defRPr sz="1900" b="1" kern="1200">
                          <a:solidFill>
                            <a:schemeClr val="lt1"/>
                          </a:solidFill>
                          <a:latin typeface="Calibri"/>
                        </a:defRPr>
                      </a:lvl5pPr>
                      <a:lvl6pPr marL="2377202" algn="l" defTabSz="475441" rtl="0" eaLnBrk="1" latinLnBrk="0" hangingPunct="1">
                        <a:defRPr sz="1900" b="1" kern="1200">
                          <a:solidFill>
                            <a:schemeClr val="lt1"/>
                          </a:solidFill>
                          <a:latin typeface="Calibri"/>
                        </a:defRPr>
                      </a:lvl6pPr>
                      <a:lvl7pPr marL="2852643" algn="l" defTabSz="475441" rtl="0" eaLnBrk="1" latinLnBrk="0" hangingPunct="1">
                        <a:defRPr sz="1900" b="1" kern="1200">
                          <a:solidFill>
                            <a:schemeClr val="lt1"/>
                          </a:solidFill>
                          <a:latin typeface="Calibri"/>
                        </a:defRPr>
                      </a:lvl7pPr>
                      <a:lvl8pPr marL="3328082" algn="l" defTabSz="475441" rtl="0" eaLnBrk="1" latinLnBrk="0" hangingPunct="1">
                        <a:defRPr sz="1900" b="1" kern="1200">
                          <a:solidFill>
                            <a:schemeClr val="lt1"/>
                          </a:solidFill>
                          <a:latin typeface="Calibri"/>
                        </a:defRPr>
                      </a:lvl8pPr>
                      <a:lvl9pPr marL="3803523" algn="l" defTabSz="475441" rtl="0" eaLnBrk="1" latinLnBrk="0" hangingPunct="1">
                        <a:defRPr sz="1900" b="1" kern="1200">
                          <a:solidFill>
                            <a:schemeClr val="lt1"/>
                          </a:solidFill>
                          <a:latin typeface="Calibri"/>
                        </a:defRPr>
                      </a:lvl9pPr>
                    </a:lstStyle>
                    <a:p>
                      <a:pPr algn="ctr" fontAlgn="b"/>
                      <a:r>
                        <a:rPr lang="fr-CH" sz="1200" b="1" i="0" u="none" strike="noStrike" dirty="0">
                          <a:solidFill>
                            <a:schemeClr val="bg1"/>
                          </a:solidFill>
                          <a:effectLst/>
                          <a:latin typeface="Arial" panose="020B0604020202020204" pitchFamily="34" charset="0"/>
                          <a:cs typeface="Arial" panose="020B0604020202020204" pitchFamily="34" charset="0"/>
                        </a:rPr>
                        <a:t>861</a:t>
                      </a:r>
                      <a:endParaRPr lang="en-GB" sz="12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solidFill>
                  </a:tcPr>
                </a:tc>
                <a:tc>
                  <a:txBody>
                    <a:bodyPr/>
                    <a:lstStyle>
                      <a:lvl1pPr marL="0" algn="l" defTabSz="475441" rtl="0" eaLnBrk="1" latinLnBrk="0" hangingPunct="1">
                        <a:defRPr sz="1900" b="1" kern="1200">
                          <a:solidFill>
                            <a:schemeClr val="lt1"/>
                          </a:solidFill>
                          <a:latin typeface="Calibri"/>
                        </a:defRPr>
                      </a:lvl1pPr>
                      <a:lvl2pPr marL="475441" algn="l" defTabSz="475441" rtl="0" eaLnBrk="1" latinLnBrk="0" hangingPunct="1">
                        <a:defRPr sz="1900" b="1" kern="1200">
                          <a:solidFill>
                            <a:schemeClr val="lt1"/>
                          </a:solidFill>
                          <a:latin typeface="Calibri"/>
                        </a:defRPr>
                      </a:lvl2pPr>
                      <a:lvl3pPr marL="950881" algn="l" defTabSz="475441" rtl="0" eaLnBrk="1" latinLnBrk="0" hangingPunct="1">
                        <a:defRPr sz="1900" b="1" kern="1200">
                          <a:solidFill>
                            <a:schemeClr val="lt1"/>
                          </a:solidFill>
                          <a:latin typeface="Calibri"/>
                        </a:defRPr>
                      </a:lvl3pPr>
                      <a:lvl4pPr marL="1426321" algn="l" defTabSz="475441" rtl="0" eaLnBrk="1" latinLnBrk="0" hangingPunct="1">
                        <a:defRPr sz="1900" b="1" kern="1200">
                          <a:solidFill>
                            <a:schemeClr val="lt1"/>
                          </a:solidFill>
                          <a:latin typeface="Calibri"/>
                        </a:defRPr>
                      </a:lvl4pPr>
                      <a:lvl5pPr marL="1901761" algn="l" defTabSz="475441" rtl="0" eaLnBrk="1" latinLnBrk="0" hangingPunct="1">
                        <a:defRPr sz="1900" b="1" kern="1200">
                          <a:solidFill>
                            <a:schemeClr val="lt1"/>
                          </a:solidFill>
                          <a:latin typeface="Calibri"/>
                        </a:defRPr>
                      </a:lvl5pPr>
                      <a:lvl6pPr marL="2377202" algn="l" defTabSz="475441" rtl="0" eaLnBrk="1" latinLnBrk="0" hangingPunct="1">
                        <a:defRPr sz="1900" b="1" kern="1200">
                          <a:solidFill>
                            <a:schemeClr val="lt1"/>
                          </a:solidFill>
                          <a:latin typeface="Calibri"/>
                        </a:defRPr>
                      </a:lvl6pPr>
                      <a:lvl7pPr marL="2852643" algn="l" defTabSz="475441" rtl="0" eaLnBrk="1" latinLnBrk="0" hangingPunct="1">
                        <a:defRPr sz="1900" b="1" kern="1200">
                          <a:solidFill>
                            <a:schemeClr val="lt1"/>
                          </a:solidFill>
                          <a:latin typeface="Calibri"/>
                        </a:defRPr>
                      </a:lvl7pPr>
                      <a:lvl8pPr marL="3328082" algn="l" defTabSz="475441" rtl="0" eaLnBrk="1" latinLnBrk="0" hangingPunct="1">
                        <a:defRPr sz="1900" b="1" kern="1200">
                          <a:solidFill>
                            <a:schemeClr val="lt1"/>
                          </a:solidFill>
                          <a:latin typeface="Calibri"/>
                        </a:defRPr>
                      </a:lvl8pPr>
                      <a:lvl9pPr marL="3803523" algn="l" defTabSz="475441" rtl="0" eaLnBrk="1" latinLnBrk="0" hangingPunct="1">
                        <a:defRPr sz="1900" b="1" kern="1200">
                          <a:solidFill>
                            <a:schemeClr val="lt1"/>
                          </a:solidFill>
                          <a:latin typeface="Calibri"/>
                        </a:defRPr>
                      </a:lvl9pPr>
                    </a:lstStyle>
                    <a:p>
                      <a:pPr algn="ctr" fontAlgn="b"/>
                      <a:r>
                        <a:rPr lang="en-GB" sz="1200" b="1" u="none" strike="noStrike" dirty="0">
                          <a:solidFill>
                            <a:schemeClr val="bg1"/>
                          </a:solidFill>
                          <a:effectLst/>
                          <a:latin typeface="Arial" panose="020B0604020202020204" pitchFamily="34" charset="0"/>
                          <a:cs typeface="Arial" panose="020B0604020202020204" pitchFamily="34" charset="0"/>
                        </a:rPr>
                        <a:t>100</a:t>
                      </a:r>
                      <a:endParaRPr lang="en-GB" sz="1200" b="1"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b">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1F497D"/>
                    </a:solidFill>
                  </a:tcPr>
                </a:tc>
                <a:extLst>
                  <a:ext uri="{0D108BD9-81ED-4DB2-BD59-A6C34878D82A}">
                    <a16:rowId xmlns:a16="http://schemas.microsoft.com/office/drawing/2014/main" val="10008"/>
                  </a:ext>
                </a:extLst>
              </a:tr>
            </a:tbl>
          </a:graphicData>
        </a:graphic>
      </p:graphicFrame>
      <p:sp>
        <p:nvSpPr>
          <p:cNvPr id="24" name="TextBox 23"/>
          <p:cNvSpPr txBox="1"/>
          <p:nvPr/>
        </p:nvSpPr>
        <p:spPr>
          <a:xfrm>
            <a:off x="5057367" y="980728"/>
            <a:ext cx="2880321" cy="861774"/>
          </a:xfrm>
          <a:prstGeom prst="rect">
            <a:avLst/>
          </a:prstGeom>
          <a:solidFill>
            <a:sysClr val="window" lastClr="FFFFFF"/>
          </a:solidFill>
          <a:ln w="25400" cap="flat" cmpd="sng" algn="ctr">
            <a:solidFill>
              <a:sysClr val="windowText" lastClr="000000"/>
            </a:solidFill>
            <a:prstDash val="solid"/>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800" b="1"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Staff :</a:t>
            </a:r>
          </a:p>
          <a:p>
            <a:pPr marL="0" marR="0" lvl="0" indent="0" algn="ctr" defTabSz="914400" eaLnBrk="1" fontAlgn="auto" latinLnBrk="0" hangingPunct="1">
              <a:lnSpc>
                <a:spcPct val="100000"/>
              </a:lnSpc>
              <a:spcBef>
                <a:spcPts val="0"/>
              </a:spcBef>
              <a:spcAft>
                <a:spcPts val="0"/>
              </a:spcAft>
              <a:buClrTx/>
              <a:buSzTx/>
              <a:buFontTx/>
              <a:buNone/>
              <a:tabLst/>
              <a:defRPr/>
            </a:pPr>
            <a:r>
              <a:rPr lang="fr-CH" sz="1600" kern="0" dirty="0">
                <a:solidFill>
                  <a:sysClr val="windowText" lastClr="000000"/>
                </a:solidFill>
                <a:effectLst/>
                <a:latin typeface="Arial" panose="020B0604020202020204" pitchFamily="34" charset="0"/>
                <a:cs typeface="Arial" panose="020B0604020202020204" pitchFamily="34" charset="0"/>
              </a:rPr>
              <a:t>302</a:t>
            </a:r>
            <a:r>
              <a:rPr kumimoji="0" lang="fr-CH"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on IC </a:t>
            </a:r>
            <a:r>
              <a:rPr kumimoji="0" lang="fr-CH" sz="1600" b="0" i="0" u="none" strike="noStrike" kern="0" cap="none" spc="0" normalizeH="0" baseline="0" noProof="0" dirty="0" err="1">
                <a:ln>
                  <a:noFill/>
                </a:ln>
                <a:solidFill>
                  <a:sysClr val="windowText" lastClr="000000"/>
                </a:solidFill>
                <a:effectLst/>
                <a:uLnTx/>
                <a:uFillTx/>
                <a:latin typeface="Arial" panose="020B0604020202020204" pitchFamily="34" charset="0"/>
                <a:cs typeface="Arial" panose="020B0604020202020204" pitchFamily="34" charset="0"/>
              </a:rPr>
              <a:t>contracts</a:t>
            </a:r>
            <a:r>
              <a:rPr lang="fr-CH" sz="1600" kern="0" dirty="0">
                <a:solidFill>
                  <a:sysClr val="windowText" lastClr="000000"/>
                </a:solidFill>
                <a:effectLst/>
                <a:latin typeface="Arial" panose="020B0604020202020204" pitchFamily="34" charset="0"/>
                <a:cs typeface="Arial" panose="020B0604020202020204" pitchFamily="34" charset="0"/>
              </a:rPr>
              <a:t>, </a:t>
            </a:r>
            <a:r>
              <a:rPr kumimoji="0" lang="fr-CH"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70 %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lang="fr-CH" sz="1600" kern="0" dirty="0">
                <a:solidFill>
                  <a:sysClr val="windowText" lastClr="000000"/>
                </a:solidFill>
                <a:effectLst/>
                <a:latin typeface="Arial" panose="020B0604020202020204" pitchFamily="34" charset="0"/>
                <a:cs typeface="Arial" panose="020B0604020202020204" pitchFamily="34" charset="0"/>
              </a:rPr>
              <a:t>127</a:t>
            </a:r>
            <a:r>
              <a:rPr kumimoji="0" lang="fr-CH"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on LD </a:t>
            </a:r>
            <a:r>
              <a:rPr kumimoji="0" lang="fr-CH" sz="1600" b="0" i="0" u="none" strike="noStrike" kern="0" cap="none" spc="0" normalizeH="0" baseline="0" noProof="0" dirty="0" err="1">
                <a:ln>
                  <a:noFill/>
                </a:ln>
                <a:solidFill>
                  <a:sysClr val="windowText" lastClr="000000"/>
                </a:solidFill>
                <a:effectLst/>
                <a:uLnTx/>
                <a:uFillTx/>
                <a:latin typeface="Arial" panose="020B0604020202020204" pitchFamily="34" charset="0"/>
                <a:cs typeface="Arial" panose="020B0604020202020204" pitchFamily="34" charset="0"/>
              </a:rPr>
              <a:t>contracts</a:t>
            </a:r>
            <a:r>
              <a:rPr kumimoji="0" lang="fr-CH"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lang="fr-CH" sz="1600" kern="0" dirty="0">
                <a:solidFill>
                  <a:sysClr val="windowText" lastClr="000000"/>
                </a:solidFill>
                <a:effectLst/>
                <a:latin typeface="Arial" panose="020B0604020202020204" pitchFamily="34" charset="0"/>
                <a:cs typeface="Arial" panose="020B0604020202020204" pitchFamily="34" charset="0"/>
              </a:rPr>
              <a:t>30</a:t>
            </a:r>
            <a:r>
              <a:rPr kumimoji="0" lang="fr-CH"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5A939867-E6F4-854E-9E40-165DD90E4E4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57445" y="3336599"/>
            <a:ext cx="3770939" cy="2266575"/>
          </a:xfrm>
          <a:prstGeom prst="rect">
            <a:avLst/>
          </a:prstGeom>
        </p:spPr>
      </p:pic>
      <p:sp>
        <p:nvSpPr>
          <p:cNvPr id="23" name="TextBox 22"/>
          <p:cNvSpPr txBox="1"/>
          <p:nvPr/>
        </p:nvSpPr>
        <p:spPr>
          <a:xfrm>
            <a:off x="5080796" y="3315827"/>
            <a:ext cx="2124236"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Staff Age Profiles</a:t>
            </a:r>
          </a:p>
        </p:txBody>
      </p:sp>
      <p:sp>
        <p:nvSpPr>
          <p:cNvPr id="26" name="TextBox 1"/>
          <p:cNvSpPr txBox="1"/>
          <p:nvPr/>
        </p:nvSpPr>
        <p:spPr>
          <a:xfrm>
            <a:off x="6903870" y="3783723"/>
            <a:ext cx="1197496" cy="296871"/>
          </a:xfrm>
          <a:prstGeom prst="rect">
            <a:avLst/>
          </a:prstGeom>
          <a:solidFill>
            <a:srgbClr val="F79646">
              <a:lumMod val="75000"/>
            </a:srgbClr>
          </a:solidFill>
        </p:spPr>
        <p:txBody>
          <a:bodyPr wrap="square" lIns="36000" rIns="36000"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1200" b="1"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F:13% M: 87%</a:t>
            </a:r>
            <a:endParaRPr kumimoji="0" lang="en-GB" sz="1200" b="1"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 name="TextBox 21"/>
          <p:cNvSpPr txBox="1"/>
          <p:nvPr/>
        </p:nvSpPr>
        <p:spPr>
          <a:xfrm>
            <a:off x="179512" y="4725144"/>
            <a:ext cx="4037568" cy="738664"/>
          </a:xfrm>
          <a:prstGeom prst="rect">
            <a:avLst/>
          </a:prstGeom>
          <a:solidFill>
            <a:sysClr val="window" lastClr="FFFFFF"/>
          </a:solidFill>
          <a:ln w="25400" cap="flat" cmpd="sng" algn="ctr">
            <a:solidFill>
              <a:sysClr val="windowText" lastClr="000000"/>
            </a:solidFill>
            <a:prstDash val="solid"/>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a:t>
            </a:r>
            <a:r>
              <a:rPr lang="en-GB" sz="1400" kern="0" dirty="0">
                <a:solidFill>
                  <a:sysClr val="windowText" lastClr="000000"/>
                </a:solidFill>
                <a:effectLst/>
                <a:latin typeface="Arial" panose="020B0604020202020204" pitchFamily="34" charset="0"/>
                <a:cs typeface="Arial" panose="020B0604020202020204" pitchFamily="34" charset="0"/>
              </a:rPr>
              <a:t>203</a:t>
            </a:r>
            <a:r>
              <a:rPr kumimoji="0" lang="en-GB" sz="140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rPr>
              <a:t> colleagues in Industrial support contracts</a:t>
            </a:r>
          </a:p>
          <a:p>
            <a:pPr marL="0" marR="0" lvl="0" indent="0" algn="ctr" defTabSz="914400" eaLnBrk="1" fontAlgn="auto" latinLnBrk="0" hangingPunct="1">
              <a:lnSpc>
                <a:spcPct val="100000"/>
              </a:lnSpc>
              <a:spcBef>
                <a:spcPts val="0"/>
              </a:spcBef>
              <a:spcAft>
                <a:spcPts val="0"/>
              </a:spcAft>
              <a:buClrTx/>
              <a:buSzTx/>
              <a:buFontTx/>
              <a:buNone/>
              <a:tabLst/>
              <a:defRPr/>
            </a:pPr>
            <a:r>
              <a:rPr lang="en-GB" sz="1400" kern="0" dirty="0">
                <a:solidFill>
                  <a:sysClr val="windowText" lastClr="000000"/>
                </a:solidFill>
                <a:effectLst/>
                <a:latin typeface="Arial" panose="020B0604020202020204" pitchFamily="34" charset="0"/>
                <a:cs typeface="Arial" panose="020B0604020202020204" pitchFamily="34" charset="0"/>
              </a:rPr>
              <a:t>+ 64 colleagues in a partnership contract (ADAM)</a:t>
            </a:r>
            <a:endParaRPr kumimoji="0" lang="en-GB" sz="140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graphicFrame>
        <p:nvGraphicFramePr>
          <p:cNvPr id="15" name="Table 14">
            <a:extLst>
              <a:ext uri="{FF2B5EF4-FFF2-40B4-BE49-F238E27FC236}">
                <a16:creationId xmlns:a16="http://schemas.microsoft.com/office/drawing/2014/main" id="{7816A29F-0B4D-9443-85AE-3B8AD216B07A}"/>
              </a:ext>
            </a:extLst>
          </p:cNvPr>
          <p:cNvGraphicFramePr>
            <a:graphicFrameLocks noGrp="1"/>
          </p:cNvGraphicFramePr>
          <p:nvPr>
            <p:extLst>
              <p:ext uri="{D42A27DB-BD31-4B8C-83A1-F6EECF244321}">
                <p14:modId xmlns:p14="http://schemas.microsoft.com/office/powerpoint/2010/main" val="2732258536"/>
              </p:ext>
            </p:extLst>
          </p:nvPr>
        </p:nvGraphicFramePr>
        <p:xfrm>
          <a:off x="8172400" y="924445"/>
          <a:ext cx="866723" cy="5522366"/>
        </p:xfrm>
        <a:graphic>
          <a:graphicData uri="http://schemas.openxmlformats.org/drawingml/2006/table">
            <a:tbl>
              <a:tblPr/>
              <a:tblGrid>
                <a:gridCol w="487531">
                  <a:extLst>
                    <a:ext uri="{9D8B030D-6E8A-4147-A177-3AD203B41FA5}">
                      <a16:colId xmlns:a16="http://schemas.microsoft.com/office/drawing/2014/main" val="2729971270"/>
                    </a:ext>
                  </a:extLst>
                </a:gridCol>
                <a:gridCol w="379192">
                  <a:extLst>
                    <a:ext uri="{9D8B030D-6E8A-4147-A177-3AD203B41FA5}">
                      <a16:colId xmlns:a16="http://schemas.microsoft.com/office/drawing/2014/main" val="3376946668"/>
                    </a:ext>
                  </a:extLst>
                </a:gridCol>
              </a:tblGrid>
              <a:tr h="215871">
                <a:tc>
                  <a:txBody>
                    <a:bodyPr/>
                    <a:lstStyle/>
                    <a:p>
                      <a:pPr algn="ctr" fontAlgn="ctr"/>
                      <a:r>
                        <a:rPr lang="en-US" sz="700" b="1" i="0" u="none" strike="noStrike">
                          <a:solidFill>
                            <a:srgbClr val="FFFFFF"/>
                          </a:solidFill>
                          <a:effectLst/>
                          <a:latin typeface="Arial" panose="020B0604020202020204" pitchFamily="34" charset="0"/>
                          <a:cs typeface="Arial" panose="020B0604020202020204" pitchFamily="34" charset="0"/>
                        </a:rPr>
                        <a:t>Primary Nationality</a:t>
                      </a:r>
                    </a:p>
                  </a:txBody>
                  <a:tcPr marL="4741" marR="4741" marT="4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US" sz="700" b="1" i="0" u="none" strike="noStrike">
                          <a:solidFill>
                            <a:srgbClr val="FFFFFF"/>
                          </a:solidFill>
                          <a:effectLst/>
                          <a:latin typeface="Arial" panose="020B0604020202020204" pitchFamily="34" charset="0"/>
                          <a:cs typeface="Arial" panose="020B0604020202020204" pitchFamily="34" charset="0"/>
                        </a:rPr>
                        <a:t>Number</a:t>
                      </a:r>
                    </a:p>
                  </a:txBody>
                  <a:tcPr marL="4741" marR="4741" marT="474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479579173"/>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AM</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2</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4128020772"/>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AT</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dirty="0">
                          <a:solidFill>
                            <a:srgbClr val="000000"/>
                          </a:solidFill>
                          <a:effectLst/>
                          <a:latin typeface="Arial" panose="020B0604020202020204" pitchFamily="34" charset="0"/>
                          <a:cs typeface="Arial" panose="020B0604020202020204" pitchFamily="34" charset="0"/>
                        </a:rPr>
                        <a:t>17</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102298616"/>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AU</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3</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953918848"/>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BE</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20</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14432010"/>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BG</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4</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47002765"/>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BY</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904228709"/>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CA</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731573671"/>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CH</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51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252267984"/>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CN</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7</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66809680"/>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CY</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3</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384162433"/>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CZ</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4</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737392989"/>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DE</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79</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6572834"/>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DK</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10</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4190269311"/>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ES</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74</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826751768"/>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FI</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827790884"/>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FR</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143</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927618499"/>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GB</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75</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285138959"/>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GR</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39</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725109161"/>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HU</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10</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705086370"/>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IN</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2</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633404938"/>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IR</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4</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346478753"/>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IR</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4</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4246646682"/>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IT</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112</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397479934"/>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JP</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9</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358713094"/>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KR</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479352309"/>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LB</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410213118"/>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LK</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3181882"/>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MT</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3</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696648941"/>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MX</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5</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790050128"/>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NL</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12</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47130589"/>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NO</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12</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647712710"/>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PK</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3</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296784350"/>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PL</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47</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9872865"/>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PS</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21622021"/>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PT</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12</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169924373"/>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RO</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2</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788049145"/>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RS</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994394643"/>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RU</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33</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888935995"/>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SE</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13</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076523220"/>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SK</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4</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2803513141"/>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TR</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11</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802492372"/>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UA</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3</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189123587"/>
                  </a:ext>
                </a:extLst>
              </a:tr>
              <a:tr h="123355">
                <a:tc>
                  <a:txBody>
                    <a:bodyPr/>
                    <a:lstStyle/>
                    <a:p>
                      <a:pPr algn="ctr" fontAlgn="b"/>
                      <a:r>
                        <a:rPr lang="en-US" sz="700" b="1" i="0" u="none" strike="noStrike">
                          <a:solidFill>
                            <a:srgbClr val="000000"/>
                          </a:solidFill>
                          <a:effectLst/>
                          <a:latin typeface="Arial" panose="020B0604020202020204" pitchFamily="34" charset="0"/>
                          <a:cs typeface="Arial" panose="020B0604020202020204" pitchFamily="34" charset="0"/>
                        </a:rPr>
                        <a:t>US</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b"/>
                      <a:r>
                        <a:rPr lang="en-US" sz="700" b="1" i="0" u="none" strike="noStrike" dirty="0">
                          <a:solidFill>
                            <a:srgbClr val="000000"/>
                          </a:solidFill>
                          <a:effectLst/>
                          <a:latin typeface="Arial" panose="020B0604020202020204" pitchFamily="34" charset="0"/>
                          <a:cs typeface="Arial" panose="020B0604020202020204" pitchFamily="34" charset="0"/>
                        </a:rPr>
                        <a:t>12</a:t>
                      </a:r>
                    </a:p>
                  </a:txBody>
                  <a:tcPr marL="4741" marR="4741" marT="474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3138845701"/>
                  </a:ext>
                </a:extLst>
              </a:tr>
            </a:tbl>
          </a:graphicData>
        </a:graphic>
      </p:graphicFrame>
      <p:sp>
        <p:nvSpPr>
          <p:cNvPr id="17" name="TextBox 16">
            <a:extLst>
              <a:ext uri="{FF2B5EF4-FFF2-40B4-BE49-F238E27FC236}">
                <a16:creationId xmlns:a16="http://schemas.microsoft.com/office/drawing/2014/main" id="{3686CC31-FA95-F14D-83E6-BFEB8976C415}"/>
              </a:ext>
            </a:extLst>
          </p:cNvPr>
          <p:cNvSpPr txBox="1"/>
          <p:nvPr/>
        </p:nvSpPr>
        <p:spPr>
          <a:xfrm>
            <a:off x="5688123" y="2339780"/>
            <a:ext cx="1512169" cy="577501"/>
          </a:xfrm>
          <a:prstGeom prst="rect">
            <a:avLst/>
          </a:prstGeom>
          <a:solidFill>
            <a:schemeClr val="accent1"/>
          </a:solidFill>
          <a:ln>
            <a:noFill/>
          </a:ln>
        </p:spPr>
        <p:txBody>
          <a:bodyPr vert="horz" wrap="square" lIns="72000" tIns="45720" rIns="36000" bIns="45720" rtlCol="0">
            <a:noAutofit/>
          </a:bodyPr>
          <a:lstStyle/>
          <a:p>
            <a:pPr marL="0" marR="0" indent="0" algn="ctr" defTabSz="914400" rtl="0" eaLnBrk="1" fontAlgn="auto" latinLnBrk="0" hangingPunct="1">
              <a:lnSpc>
                <a:spcPct val="90000"/>
              </a:lnSpc>
              <a:spcBef>
                <a:spcPts val="1000"/>
              </a:spcBef>
              <a:spcAft>
                <a:spcPts val="0"/>
              </a:spcAft>
              <a:buClrTx/>
              <a:buSzTx/>
              <a:buNone/>
              <a:tabLst/>
            </a:pPr>
            <a:r>
              <a:rPr kumimoji="0" lang="en-US" sz="1800"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43 Nationalities</a:t>
            </a:r>
          </a:p>
        </p:txBody>
      </p:sp>
    </p:spTree>
    <p:extLst>
      <p:ext uri="{BB962C8B-B14F-4D97-AF65-F5344CB8AC3E}">
        <p14:creationId xmlns:p14="http://schemas.microsoft.com/office/powerpoint/2010/main" val="26251352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a:t>ASR: Administration, Resources &amp; Safety Group</a:t>
            </a:r>
          </a:p>
        </p:txBody>
      </p:sp>
      <p:sp>
        <p:nvSpPr>
          <p:cNvPr id="3" name="Date Placeholder 2"/>
          <p:cNvSpPr>
            <a:spLocks noGrp="1"/>
          </p:cNvSpPr>
          <p:nvPr>
            <p:ph type="dt" sz="half" idx="10"/>
          </p:nvPr>
        </p:nvSpPr>
        <p:spPr/>
        <p:txBody>
          <a:bodyPr/>
          <a:lstStyle/>
          <a:p>
            <a:r>
              <a:rPr lang="en-US"/>
              <a:t>13 November 2018</a:t>
            </a:r>
          </a:p>
        </p:txBody>
      </p:sp>
      <p:sp>
        <p:nvSpPr>
          <p:cNvPr id="4" name="Footer Placeholder 3"/>
          <p:cNvSpPr>
            <a:spLocks noGrp="1"/>
          </p:cNvSpPr>
          <p:nvPr>
            <p:ph type="ftr" sz="quarter" idx="11"/>
          </p:nvPr>
        </p:nvSpPr>
        <p:spPr/>
        <p:txBody>
          <a:bodyPr/>
          <a:lstStyle/>
          <a:p>
            <a:r>
              <a:rPr lang="en-US"/>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pPr/>
              <a:t>4</a:t>
            </a:fld>
            <a:endParaRPr lang="en-US"/>
          </a:p>
        </p:txBody>
      </p:sp>
      <p:sp>
        <p:nvSpPr>
          <p:cNvPr id="6" name="TextBox 5"/>
          <p:cNvSpPr txBox="1"/>
          <p:nvPr/>
        </p:nvSpPr>
        <p:spPr>
          <a:xfrm>
            <a:off x="107504" y="958005"/>
            <a:ext cx="8208912" cy="1728192"/>
          </a:xfrm>
          <a:prstGeom prst="rect">
            <a:avLst/>
          </a:prstGeom>
        </p:spPr>
        <p:txBody>
          <a:bodyPr vert="horz" wrap="square" lIns="72000" tIns="45720" rIns="36000" bIns="45720" rtlCol="0">
            <a:noAutofit/>
          </a:bodyPr>
          <a:lstStyle/>
          <a:p>
            <a:pPr marL="0" marR="0" indent="0" algn="l" defTabSz="914400" rtl="0" eaLnBrk="1" fontAlgn="auto" latinLnBrk="0" hangingPunct="1">
              <a:spcBef>
                <a:spcPts val="0"/>
              </a:spcBef>
              <a:spcAft>
                <a:spcPts val="0"/>
              </a:spcAft>
              <a:buClrTx/>
              <a:buSzTx/>
              <a:buNone/>
              <a:tabLst/>
            </a:pPr>
            <a:r>
              <a:rPr kumimoji="0" lang="en-GB" sz="1800" b="1"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Responsible </a:t>
            </a:r>
            <a:r>
              <a:rPr kumimoji="0" lang="en-GB" sz="18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for:</a:t>
            </a:r>
          </a:p>
          <a:p>
            <a:pPr marL="342900" marR="0" indent="-342900" algn="l" defTabSz="914400" rtl="0" eaLnBrk="1" fontAlgn="auto" latinLnBrk="0" hangingPunct="1">
              <a:spcBef>
                <a:spcPts val="0"/>
              </a:spcBef>
              <a:spcAft>
                <a:spcPts val="0"/>
              </a:spcAft>
              <a:buClrTx/>
              <a:buSzTx/>
              <a:buFont typeface="Courier New"/>
              <a:buChar char="o"/>
              <a:tabLst/>
            </a:pPr>
            <a:r>
              <a:rPr lang="en-GB" sz="1800" dirty="0">
                <a:solidFill>
                  <a:schemeClr val="tx1"/>
                </a:solidFill>
                <a:effectLst/>
                <a:latin typeface="Arial" panose="020B0604020202020204" pitchFamily="34" charset="0"/>
                <a:cs typeface="Arial" panose="020B0604020202020204" pitchFamily="34" charset="0"/>
              </a:rPr>
              <a:t>T</a:t>
            </a:r>
            <a:r>
              <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he overall management and planning of departmental</a:t>
            </a:r>
            <a:r>
              <a:rPr kumimoji="0" lang="en-GB" sz="1800"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rPr>
              <a:t> </a:t>
            </a:r>
            <a:r>
              <a:rPr kumimoji="0" lang="en-GB" sz="1800" i="0" u="none" strike="noStrike" kern="1200" cap="none" spc="0" normalizeH="0" noProof="0" dirty="0" smtClean="0">
                <a:ln>
                  <a:noFill/>
                </a:ln>
                <a:solidFill>
                  <a:schemeClr val="tx1"/>
                </a:solidFill>
                <a:effectLst/>
                <a:uLnTx/>
                <a:uFillTx/>
                <a:latin typeface="Arial" panose="020B0604020202020204" pitchFamily="34" charset="0"/>
                <a:cs typeface="Arial" panose="020B0604020202020204" pitchFamily="34" charset="0"/>
              </a:rPr>
              <a:t>resources.</a:t>
            </a:r>
            <a:endParaRPr kumimoji="0" lang="en-GB" sz="1800"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endParaRPr>
          </a:p>
          <a:p>
            <a:pPr marL="342900" marR="0" indent="-342900" algn="l" defTabSz="914400" rtl="0" eaLnBrk="1" fontAlgn="auto" latinLnBrk="0" hangingPunct="1">
              <a:spcBef>
                <a:spcPts val="0"/>
              </a:spcBef>
              <a:spcAft>
                <a:spcPts val="0"/>
              </a:spcAft>
              <a:buClrTx/>
              <a:buSzTx/>
              <a:buFont typeface="Courier New"/>
              <a:buChar char="o"/>
              <a:tabLst/>
            </a:pPr>
            <a:r>
              <a:rPr kumimoji="0" lang="en-GB" sz="1800" i="0" u="none" strike="noStrike" kern="1200" cap="none" spc="0" normalizeH="0" noProof="0" dirty="0">
                <a:ln>
                  <a:noFill/>
                </a:ln>
                <a:solidFill>
                  <a:schemeClr val="tx1"/>
                </a:solidFill>
                <a:effectLst/>
                <a:uLnTx/>
                <a:uFillTx/>
                <a:latin typeface="Arial" panose="020B0604020202020204" pitchFamily="34" charset="0"/>
                <a:cs typeface="Arial" panose="020B0604020202020204" pitchFamily="34" charset="0"/>
              </a:rPr>
              <a:t>Safety in the beams Department and safety during operation of all beam facilities at </a:t>
            </a:r>
            <a:r>
              <a:rPr kumimoji="0" lang="en-GB" sz="1800" i="0" u="none" strike="noStrike" kern="1200" cap="none" spc="0" normalizeH="0" noProof="0" dirty="0" smtClean="0">
                <a:ln>
                  <a:noFill/>
                </a:ln>
                <a:solidFill>
                  <a:schemeClr val="tx1"/>
                </a:solidFill>
                <a:effectLst/>
                <a:uLnTx/>
                <a:uFillTx/>
                <a:latin typeface="Arial" panose="020B0604020202020204" pitchFamily="34" charset="0"/>
                <a:cs typeface="Arial" panose="020B0604020202020204" pitchFamily="34" charset="0"/>
              </a:rPr>
              <a:t>CERN.</a:t>
            </a:r>
            <a:endPar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p:txBody>
      </p:sp>
      <p:pic>
        <p:nvPicPr>
          <p:cNvPr id="8" name="Picture 3" descr="\\cern.ch\dfs\Users\e\epiemont\Desktop\New folder (6)\budget_1.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9931" y="2411628"/>
            <a:ext cx="2875465" cy="1911878"/>
          </a:xfrm>
          <a:prstGeom prst="rect">
            <a:avLst/>
          </a:prstGeom>
          <a:ln>
            <a:noFill/>
          </a:ln>
          <a:effectLst/>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755576" y="5229200"/>
            <a:ext cx="1697901"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727CA3">
                    <a:lumMod val="50000"/>
                  </a:srgbClr>
                </a:solidFill>
                <a:effectLst/>
                <a:uLnTx/>
                <a:uFillTx/>
              </a:rPr>
              <a:t>Group Leader</a:t>
            </a:r>
          </a:p>
          <a:p>
            <a:pPr marL="0" marR="0" lvl="0" indent="0" defTabSz="914400" eaLnBrk="1" fontAlgn="auto" latinLnBrk="0" hangingPunct="1">
              <a:lnSpc>
                <a:spcPct val="100000"/>
              </a:lnSpc>
              <a:spcBef>
                <a:spcPts val="0"/>
              </a:spcBef>
              <a:spcAft>
                <a:spcPts val="0"/>
              </a:spcAft>
              <a:buClrTx/>
              <a:buSzTx/>
              <a:buFontTx/>
              <a:buNone/>
              <a:tabLst/>
              <a:defRPr/>
            </a:pPr>
            <a:r>
              <a:rPr lang="en-US" sz="1800" kern="0" dirty="0">
                <a:solidFill>
                  <a:srgbClr val="727CA3">
                    <a:lumMod val="50000"/>
                  </a:srgbClr>
                </a:solidFill>
                <a:effectLst/>
              </a:rPr>
              <a:t>Ronny </a:t>
            </a:r>
            <a:r>
              <a:rPr lang="en-US" sz="1800" kern="0" dirty="0" err="1">
                <a:solidFill>
                  <a:srgbClr val="727CA3">
                    <a:lumMod val="50000"/>
                  </a:srgbClr>
                </a:solidFill>
                <a:effectLst/>
              </a:rPr>
              <a:t>Billen</a:t>
            </a:r>
            <a:endParaRPr kumimoji="0" lang="en-US" sz="1800" b="0" i="0" u="none" strike="noStrike" kern="0" cap="none" spc="0" normalizeH="0" baseline="0" noProof="0" dirty="0">
              <a:ln>
                <a:noFill/>
              </a:ln>
              <a:solidFill>
                <a:srgbClr val="727CA3">
                  <a:lumMod val="50000"/>
                </a:srgbClr>
              </a:solidFill>
              <a:effectLst/>
              <a:uLnTx/>
              <a:uFillTx/>
            </a:endParaRPr>
          </a:p>
        </p:txBody>
      </p:sp>
      <p:pic>
        <p:nvPicPr>
          <p:cNvPr id="11" name="Picture 10"/>
          <p:cNvPicPr>
            <a:picLocks noChangeAspect="1"/>
          </p:cNvPicPr>
          <p:nvPr/>
        </p:nvPicPr>
        <p:blipFill>
          <a:blip r:embed="rId3"/>
          <a:stretch>
            <a:fillRect/>
          </a:stretch>
        </p:blipFill>
        <p:spPr>
          <a:xfrm>
            <a:off x="4119728" y="4368308"/>
            <a:ext cx="1872208" cy="2184242"/>
          </a:xfrm>
          <a:prstGeom prst="rect">
            <a:avLst/>
          </a:prstGeom>
          <a:effectLst/>
        </p:spPr>
      </p:pic>
      <p:pic>
        <p:nvPicPr>
          <p:cNvPr id="1026" name="Picture 2" descr="Image result for safety">
            <a:extLst>
              <a:ext uri="{FF2B5EF4-FFF2-40B4-BE49-F238E27FC236}">
                <a16:creationId xmlns:a16="http://schemas.microsoft.com/office/drawing/2014/main" id="{131ABCDD-47B4-4E48-A01C-76ACC53DEFE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38566" y="1987016"/>
            <a:ext cx="2778835" cy="233649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workplace safety humorous">
            <a:extLst>
              <a:ext uri="{FF2B5EF4-FFF2-40B4-BE49-F238E27FC236}">
                <a16:creationId xmlns:a16="http://schemas.microsoft.com/office/drawing/2014/main" id="{D688978D-2206-FC41-93E1-366CEF1C650E}"/>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588224" y="4184476"/>
            <a:ext cx="2120900" cy="26289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E256BAF2-A306-CE47-A50B-E45D371F6BED}"/>
              </a:ext>
            </a:extLst>
          </p:cNvPr>
          <p:cNvPicPr/>
          <p:nvPr/>
        </p:nvPicPr>
        <p:blipFill>
          <a:blip r:embed="rId6" cstate="print">
            <a:extLst>
              <a:ext uri="{28A0092B-C50C-407E-A947-70E740481C1C}">
                <a14:useLocalDpi xmlns:a14="http://schemas.microsoft.com/office/drawing/2010/main"/>
              </a:ext>
            </a:extLst>
          </a:blip>
          <a:srcRect/>
          <a:stretch>
            <a:fillRect/>
          </a:stretch>
        </p:blipFill>
        <p:spPr bwMode="auto">
          <a:xfrm>
            <a:off x="5711194" y="2040621"/>
            <a:ext cx="3325302" cy="2108459"/>
          </a:xfrm>
          <a:prstGeom prst="rect">
            <a:avLst/>
          </a:prstGeom>
          <a:noFill/>
        </p:spPr>
      </p:pic>
    </p:spTree>
    <p:extLst>
      <p:ext uri="{BB962C8B-B14F-4D97-AF65-F5344CB8AC3E}">
        <p14:creationId xmlns:p14="http://schemas.microsoft.com/office/powerpoint/2010/main" val="39335709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OP: Operations Group</a:t>
            </a:r>
          </a:p>
        </p:txBody>
      </p:sp>
      <p:sp>
        <p:nvSpPr>
          <p:cNvPr id="3" name="Date Placeholder 2"/>
          <p:cNvSpPr>
            <a:spLocks noGrp="1"/>
          </p:cNvSpPr>
          <p:nvPr>
            <p:ph type="dt" sz="half" idx="10"/>
          </p:nvPr>
        </p:nvSpPr>
        <p:spPr/>
        <p:txBody>
          <a:bodyPr/>
          <a:lstStyle/>
          <a:p>
            <a:r>
              <a:rPr lang="en-US"/>
              <a:t>13 November 2018</a:t>
            </a:r>
          </a:p>
        </p:txBody>
      </p:sp>
      <p:sp>
        <p:nvSpPr>
          <p:cNvPr id="4" name="Footer Placeholder 3"/>
          <p:cNvSpPr>
            <a:spLocks noGrp="1"/>
          </p:cNvSpPr>
          <p:nvPr>
            <p:ph type="ftr" sz="quarter" idx="11"/>
          </p:nvPr>
        </p:nvSpPr>
        <p:spPr/>
        <p:txBody>
          <a:bodyPr/>
          <a:lstStyle/>
          <a:p>
            <a:r>
              <a:rPr lang="en-US"/>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pPr/>
              <a:t>5</a:t>
            </a:fld>
            <a:endParaRPr lang="en-US"/>
          </a:p>
        </p:txBody>
      </p:sp>
      <p:sp>
        <p:nvSpPr>
          <p:cNvPr id="7" name="TextBox 6"/>
          <p:cNvSpPr txBox="1"/>
          <p:nvPr/>
        </p:nvSpPr>
        <p:spPr>
          <a:xfrm>
            <a:off x="212942" y="4766744"/>
            <a:ext cx="2198038" cy="646331"/>
          </a:xfrm>
          <a:prstGeom prst="rect">
            <a:avLst/>
          </a:prstGeom>
          <a:no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727CA3">
                    <a:lumMod val="50000"/>
                  </a:srgbClr>
                </a:solidFill>
                <a:effectLst/>
                <a:uLnTx/>
                <a:uFillTx/>
              </a:rPr>
              <a:t>Group Leader</a:t>
            </a:r>
            <a:endParaRPr lang="en-US" sz="1800" b="1" kern="0" dirty="0">
              <a:solidFill>
                <a:srgbClr val="727CA3">
                  <a:lumMod val="50000"/>
                </a:srgbClr>
              </a:solidFill>
              <a:effectLst/>
            </a:endParaRPr>
          </a:p>
          <a:p>
            <a:pPr marL="0" marR="0" lvl="0" indent="0" defTabSz="914400" eaLnBrk="1" fontAlgn="auto" latinLnBrk="0" hangingPunct="1">
              <a:lnSpc>
                <a:spcPct val="100000"/>
              </a:lnSpc>
              <a:spcBef>
                <a:spcPts val="0"/>
              </a:spcBef>
              <a:spcAft>
                <a:spcPts val="0"/>
              </a:spcAft>
              <a:buClrTx/>
              <a:buSzTx/>
              <a:buFontTx/>
              <a:buNone/>
              <a:tabLst/>
              <a:defRPr/>
            </a:pPr>
            <a:r>
              <a:rPr lang="en-US" sz="1800" kern="0" dirty="0" err="1">
                <a:solidFill>
                  <a:srgbClr val="727CA3">
                    <a:lumMod val="50000"/>
                  </a:srgbClr>
                </a:solidFill>
                <a:effectLst/>
              </a:rPr>
              <a:t>Rende</a:t>
            </a:r>
            <a:r>
              <a:rPr lang="en-US" sz="1800" kern="0" dirty="0">
                <a:solidFill>
                  <a:srgbClr val="727CA3">
                    <a:lumMod val="50000"/>
                  </a:srgbClr>
                </a:solidFill>
                <a:effectLst/>
              </a:rPr>
              <a:t> </a:t>
            </a:r>
            <a:r>
              <a:rPr lang="en-US" sz="1800" kern="0" dirty="0" err="1">
                <a:solidFill>
                  <a:srgbClr val="727CA3">
                    <a:lumMod val="50000"/>
                  </a:srgbClr>
                </a:solidFill>
                <a:effectLst/>
              </a:rPr>
              <a:t>Steerenberg</a:t>
            </a:r>
            <a:endParaRPr kumimoji="0" lang="en-US" sz="1800" b="0" i="0" u="none" strike="noStrike" kern="0" cap="none" spc="0" normalizeH="0" baseline="0" noProof="0" dirty="0">
              <a:ln>
                <a:noFill/>
              </a:ln>
              <a:solidFill>
                <a:srgbClr val="727CA3">
                  <a:lumMod val="50000"/>
                </a:srgbClr>
              </a:solidFill>
              <a:effectLst/>
              <a:uLnTx/>
              <a:uFillTx/>
            </a:endParaRPr>
          </a:p>
        </p:txBody>
      </p:sp>
      <p:pic>
        <p:nvPicPr>
          <p:cNvPr id="8" name="Picture 2" descr="http://www.uib.no/info/bilder/2004/0227cern-accelerators.g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75730" y="2883344"/>
            <a:ext cx="3040153" cy="1748088"/>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96981" y="3642261"/>
            <a:ext cx="2925279" cy="2193959"/>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265051" y="917424"/>
            <a:ext cx="2499667" cy="1846913"/>
          </a:xfrm>
          <a:prstGeom prst="rect">
            <a:avLst/>
          </a:prstGeom>
        </p:spPr>
      </p:pic>
      <p:sp>
        <p:nvSpPr>
          <p:cNvPr id="11" name="TextBox 10"/>
          <p:cNvSpPr txBox="1"/>
          <p:nvPr/>
        </p:nvSpPr>
        <p:spPr>
          <a:xfrm>
            <a:off x="87363" y="917424"/>
            <a:ext cx="6120680" cy="1656184"/>
          </a:xfrm>
          <a:prstGeom prst="rect">
            <a:avLst/>
          </a:prstGeom>
        </p:spPr>
        <p:txBody>
          <a:bodyPr vert="horz" wrap="square" lIns="72000" tIns="45720" rIns="36000" bIns="45720" rtlCol="0">
            <a:noAutofit/>
          </a:bodyPr>
          <a:lstStyle/>
          <a:p>
            <a:pPr marR="0" algn="l" defTabSz="914400" rtl="0" eaLnBrk="1" fontAlgn="auto" latinLnBrk="0" hangingPunct="1">
              <a:spcBef>
                <a:spcPts val="600"/>
              </a:spcBef>
              <a:spcAft>
                <a:spcPts val="0"/>
              </a:spcAft>
              <a:buClrTx/>
              <a:buSzTx/>
              <a:tabLst/>
            </a:pPr>
            <a:r>
              <a:rPr kumimoji="0" lang="en-GB" sz="18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Responsible </a:t>
            </a:r>
            <a:r>
              <a:rPr kumimoji="0" lang="en-GB" sz="1800" b="1"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for:</a:t>
            </a: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a:solidFill>
                  <a:schemeClr val="tx1"/>
                </a:solidFill>
                <a:effectLst/>
                <a:latin typeface="Arial" panose="020B0604020202020204" pitchFamily="34" charset="0"/>
                <a:cs typeface="Arial" panose="020B0604020202020204" pitchFamily="34" charset="0"/>
              </a:rPr>
              <a:t>T</a:t>
            </a:r>
            <a:r>
              <a:rPr kumimoji="0" lang="en-GB" sz="180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he </a:t>
            </a:r>
            <a:r>
              <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co-ordination &amp; operation of all CERN accelerators and experimental areas including safety and access in the </a:t>
            </a:r>
            <a:r>
              <a:rPr kumimoji="0" lang="en-GB" sz="1800"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installations.</a:t>
            </a:r>
            <a:endParaRPr kumimoji="0" lang="en-GB" sz="1800"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a:solidFill>
                  <a:schemeClr val="tx1"/>
                </a:solidFill>
                <a:effectLst/>
                <a:latin typeface="Arial" panose="020B0604020202020204" pitchFamily="34" charset="0"/>
                <a:cs typeface="Arial" panose="020B0604020202020204" pitchFamily="34" charset="0"/>
              </a:rPr>
              <a:t>Monitoring of </a:t>
            </a:r>
            <a:r>
              <a:rPr lang="en-GB" sz="1800" dirty="0" smtClean="0">
                <a:solidFill>
                  <a:schemeClr val="tx1"/>
                </a:solidFill>
                <a:effectLst/>
                <a:latin typeface="Arial" panose="020B0604020202020204" pitchFamily="34" charset="0"/>
                <a:cs typeface="Arial" panose="020B0604020202020204" pitchFamily="34" charset="0"/>
              </a:rPr>
              <a:t>technical </a:t>
            </a:r>
            <a:r>
              <a:rPr lang="en-GB" sz="1800" dirty="0">
                <a:solidFill>
                  <a:schemeClr val="tx1"/>
                </a:solidFill>
                <a:effectLst/>
                <a:latin typeface="Arial" panose="020B0604020202020204" pitchFamily="34" charset="0"/>
                <a:cs typeface="Arial" panose="020B0604020202020204" pitchFamily="34" charset="0"/>
              </a:rPr>
              <a:t>infrastructure for the whole CERN </a:t>
            </a:r>
            <a:r>
              <a:rPr lang="en-GB" sz="1800" dirty="0" smtClean="0">
                <a:solidFill>
                  <a:schemeClr val="tx1"/>
                </a:solidFill>
                <a:effectLst/>
                <a:latin typeface="Arial" panose="020B0604020202020204" pitchFamily="34" charset="0"/>
                <a:cs typeface="Arial" panose="020B0604020202020204" pitchFamily="34" charset="0"/>
              </a:rPr>
              <a:t>site.</a:t>
            </a:r>
            <a:endParaRPr lang="en-GB" sz="1800" dirty="0">
              <a:solidFill>
                <a:schemeClr val="tx1"/>
              </a:solidFill>
              <a:effectLst/>
              <a:latin typeface="Arial" panose="020B0604020202020204" pitchFamily="34" charset="0"/>
              <a:cs typeface="Arial" panose="020B0604020202020204" pitchFamily="34" charset="0"/>
            </a:endParaRPr>
          </a:p>
          <a:p>
            <a:pPr marL="285750" marR="0" indent="-285750" algn="l" defTabSz="914400" rtl="0" eaLnBrk="1" fontAlgn="auto" latinLnBrk="0" hangingPunct="1">
              <a:spcBef>
                <a:spcPts val="600"/>
              </a:spcBef>
              <a:spcAft>
                <a:spcPts val="0"/>
              </a:spcAft>
              <a:buClrTx/>
              <a:buSzTx/>
              <a:buFont typeface="Courier New"/>
              <a:buChar char="o"/>
              <a:tabLst/>
            </a:pPr>
            <a:r>
              <a:rPr lang="en-GB" sz="1800" dirty="0">
                <a:solidFill>
                  <a:schemeClr val="tx1"/>
                </a:solidFill>
                <a:effectLst/>
                <a:latin typeface="Arial" panose="020B0604020202020204" pitchFamily="34" charset="0"/>
                <a:cs typeface="Arial" panose="020B0604020202020204" pitchFamily="34" charset="0"/>
              </a:rPr>
              <a:t>Wide range of additional activities including machine studies, </a:t>
            </a:r>
            <a:r>
              <a:rPr lang="en-GB" sz="1800" dirty="0" smtClean="0">
                <a:solidFill>
                  <a:schemeClr val="tx1"/>
                </a:solidFill>
                <a:effectLst/>
                <a:latin typeface="Arial" panose="020B0604020202020204" pitchFamily="34" charset="0"/>
                <a:cs typeface="Arial" panose="020B0604020202020204" pitchFamily="34" charset="0"/>
              </a:rPr>
              <a:t>application </a:t>
            </a:r>
            <a:r>
              <a:rPr lang="en-GB" sz="1800" dirty="0">
                <a:solidFill>
                  <a:schemeClr val="tx1"/>
                </a:solidFill>
                <a:effectLst/>
                <a:latin typeface="Arial" panose="020B0604020202020204" pitchFamily="34" charset="0"/>
                <a:cs typeface="Arial" panose="020B0604020202020204" pitchFamily="34" charset="0"/>
              </a:rPr>
              <a:t>software, operational procedures &amp; </a:t>
            </a:r>
            <a:r>
              <a:rPr lang="en-GB" sz="1800" dirty="0" smtClean="0">
                <a:solidFill>
                  <a:schemeClr val="tx1"/>
                </a:solidFill>
                <a:effectLst/>
                <a:latin typeface="Arial" panose="020B0604020202020204" pitchFamily="34" charset="0"/>
                <a:cs typeface="Arial" panose="020B0604020202020204" pitchFamily="34" charset="0"/>
              </a:rPr>
              <a:t>statistics.</a:t>
            </a:r>
            <a:endParaRPr lang="en-GB" sz="1800" dirty="0">
              <a:solidFill>
                <a:schemeClr val="tx1"/>
              </a:solidFill>
              <a:effectLst/>
              <a:latin typeface="Arial" panose="020B0604020202020204" pitchFamily="34" charset="0"/>
              <a:cs typeface="Arial" panose="020B0604020202020204" pitchFamily="34" charset="0"/>
            </a:endParaRPr>
          </a:p>
        </p:txBody>
      </p:sp>
      <p:pic>
        <p:nvPicPr>
          <p:cNvPr id="18" name="Picture 17">
            <a:extLst>
              <a:ext uri="{FF2B5EF4-FFF2-40B4-BE49-F238E27FC236}">
                <a16:creationId xmlns:a16="http://schemas.microsoft.com/office/drawing/2014/main" id="{1CCDD2BE-1E71-594B-BB87-D60316600AFA}"/>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t="3575" r="7055"/>
          <a:stretch/>
        </p:blipFill>
        <p:spPr>
          <a:xfrm>
            <a:off x="5740382" y="4617166"/>
            <a:ext cx="3024336" cy="2245883"/>
          </a:xfrm>
          <a:prstGeom prst="rect">
            <a:avLst/>
          </a:prstGeom>
        </p:spPr>
      </p:pic>
    </p:spTree>
    <p:extLst>
      <p:ext uri="{BB962C8B-B14F-4D97-AF65-F5344CB8AC3E}">
        <p14:creationId xmlns:p14="http://schemas.microsoft.com/office/powerpoint/2010/main" val="7529872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93712"/>
            <a:ext cx="6408711" cy="649288"/>
          </a:xfrm>
        </p:spPr>
        <p:txBody>
          <a:bodyPr/>
          <a:lstStyle/>
          <a:p>
            <a:r>
              <a:rPr lang="en-GB" b="1" dirty="0"/>
              <a:t>BI: </a:t>
            </a:r>
            <a:r>
              <a:rPr lang="en-GB" b="1" dirty="0" smtClean="0"/>
              <a:t>Beam </a:t>
            </a:r>
            <a:r>
              <a:rPr lang="en-GB" b="1" dirty="0"/>
              <a:t>Instrumentation Group</a:t>
            </a:r>
          </a:p>
        </p:txBody>
      </p:sp>
      <p:sp>
        <p:nvSpPr>
          <p:cNvPr id="3" name="Date Placeholder 2"/>
          <p:cNvSpPr>
            <a:spLocks noGrp="1"/>
          </p:cNvSpPr>
          <p:nvPr>
            <p:ph type="dt" sz="half" idx="10"/>
          </p:nvPr>
        </p:nvSpPr>
        <p:spPr/>
        <p:txBody>
          <a:bodyPr/>
          <a:lstStyle/>
          <a:p>
            <a:r>
              <a:rPr lang="en-US"/>
              <a:t>13 November 2018</a:t>
            </a:r>
          </a:p>
        </p:txBody>
      </p:sp>
      <p:sp>
        <p:nvSpPr>
          <p:cNvPr id="4" name="Footer Placeholder 3"/>
          <p:cNvSpPr>
            <a:spLocks noGrp="1"/>
          </p:cNvSpPr>
          <p:nvPr>
            <p:ph type="ftr" sz="quarter" idx="11"/>
          </p:nvPr>
        </p:nvSpPr>
        <p:spPr/>
        <p:txBody>
          <a:bodyPr/>
          <a:lstStyle/>
          <a:p>
            <a:r>
              <a:rPr lang="en-US"/>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pPr/>
              <a:t>6</a:t>
            </a:fld>
            <a:endParaRPr lang="en-US"/>
          </a:p>
        </p:txBody>
      </p:sp>
      <p:sp>
        <p:nvSpPr>
          <p:cNvPr id="7" name="TextBox 6"/>
          <p:cNvSpPr txBox="1"/>
          <p:nvPr/>
        </p:nvSpPr>
        <p:spPr>
          <a:xfrm>
            <a:off x="341359" y="5883677"/>
            <a:ext cx="1697901"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727CA3">
                    <a:lumMod val="50000"/>
                  </a:srgbClr>
                </a:solidFill>
                <a:effectLst/>
                <a:uLnTx/>
                <a:uFillTx/>
              </a:rPr>
              <a:t>Group Leader</a:t>
            </a:r>
          </a:p>
          <a:p>
            <a:pPr marL="0" marR="0" lvl="0" indent="0" defTabSz="914400" eaLnBrk="1" fontAlgn="auto" latinLnBrk="0" hangingPunct="1">
              <a:lnSpc>
                <a:spcPct val="100000"/>
              </a:lnSpc>
              <a:spcBef>
                <a:spcPts val="0"/>
              </a:spcBef>
              <a:spcAft>
                <a:spcPts val="0"/>
              </a:spcAft>
              <a:buClrTx/>
              <a:buSzTx/>
              <a:buFontTx/>
              <a:buNone/>
              <a:tabLst/>
              <a:defRPr/>
            </a:pPr>
            <a:r>
              <a:rPr lang="en-US" sz="1800" kern="0" dirty="0">
                <a:solidFill>
                  <a:srgbClr val="727CA3">
                    <a:lumMod val="50000"/>
                  </a:srgbClr>
                </a:solidFill>
                <a:effectLst/>
              </a:rPr>
              <a:t>Rhodri Jones</a:t>
            </a:r>
            <a:endParaRPr kumimoji="0" lang="en-US" sz="1800" b="0" i="0" u="none" strike="noStrike" kern="0" cap="none" spc="0" normalizeH="0" baseline="0" noProof="0" dirty="0">
              <a:ln>
                <a:noFill/>
              </a:ln>
              <a:solidFill>
                <a:srgbClr val="727CA3">
                  <a:lumMod val="50000"/>
                </a:srgbClr>
              </a:solidFill>
              <a:effectLst/>
              <a:uLnTx/>
              <a:uFillTx/>
            </a:endParaRPr>
          </a:p>
        </p:txBody>
      </p:sp>
      <p:sp>
        <p:nvSpPr>
          <p:cNvPr id="8" name="Rectangle 7"/>
          <p:cNvSpPr/>
          <p:nvPr/>
        </p:nvSpPr>
        <p:spPr>
          <a:xfrm>
            <a:off x="42789" y="895879"/>
            <a:ext cx="8496944" cy="2862322"/>
          </a:xfrm>
          <a:prstGeom prst="rect">
            <a:avLst/>
          </a:prstGeom>
        </p:spPr>
        <p:txBody>
          <a:bodyPr wrap="square">
            <a:spAutoFit/>
          </a:bodyPr>
          <a:lstStyle/>
          <a:p>
            <a:r>
              <a:rPr lang="en-GB" sz="1800" b="1" dirty="0">
                <a:solidFill>
                  <a:srgbClr val="000000"/>
                </a:solidFill>
                <a:effectLst/>
                <a:latin typeface="Arial" panose="020B0604020202020204" pitchFamily="34" charset="0"/>
                <a:cs typeface="Arial" panose="020B0604020202020204" pitchFamily="34" charset="0"/>
              </a:rPr>
              <a:t>Responsible </a:t>
            </a:r>
            <a:r>
              <a:rPr lang="en-GB" sz="1800" b="1" dirty="0" smtClean="0">
                <a:solidFill>
                  <a:srgbClr val="000000"/>
                </a:solidFill>
                <a:effectLst/>
                <a:latin typeface="Arial" panose="020B0604020202020204" pitchFamily="34" charset="0"/>
                <a:cs typeface="Arial" panose="020B0604020202020204" pitchFamily="34" charset="0"/>
              </a:rPr>
              <a:t>for:</a:t>
            </a:r>
          </a:p>
          <a:p>
            <a:pPr marL="285750" indent="-285750">
              <a:buFont typeface="Courier New"/>
              <a:buChar char="o"/>
            </a:pPr>
            <a:r>
              <a:rPr lang="en-GB" sz="1800" dirty="0" smtClean="0">
                <a:solidFill>
                  <a:srgbClr val="000000"/>
                </a:solidFill>
                <a:effectLst/>
                <a:latin typeface="Arial" panose="020B0604020202020204" pitchFamily="34" charset="0"/>
                <a:cs typeface="Arial" panose="020B0604020202020204" pitchFamily="34" charset="0"/>
              </a:rPr>
              <a:t>Designing</a:t>
            </a:r>
            <a:r>
              <a:rPr lang="en-GB" sz="1800" dirty="0">
                <a:solidFill>
                  <a:srgbClr val="000000"/>
                </a:solidFill>
                <a:effectLst/>
                <a:latin typeface="Arial" panose="020B0604020202020204" pitchFamily="34" charset="0"/>
                <a:cs typeface="Arial" panose="020B0604020202020204" pitchFamily="34" charset="0"/>
              </a:rPr>
              <a:t>, building and maintaining the instruments that allow observation of the particle beams and the measurement of related parameters for all CERN accelerators and transfer lines.</a:t>
            </a:r>
          </a:p>
          <a:p>
            <a:pPr marL="285750" indent="-285750">
              <a:buFont typeface="Courier New"/>
              <a:buChar char="o"/>
            </a:pPr>
            <a:r>
              <a:rPr lang="en-GB" sz="1800" dirty="0">
                <a:solidFill>
                  <a:srgbClr val="000000"/>
                </a:solidFill>
                <a:effectLst/>
                <a:latin typeface="Arial" panose="020B0604020202020204" pitchFamily="34" charset="0"/>
                <a:cs typeface="Arial" panose="020B0604020202020204" pitchFamily="34" charset="0"/>
              </a:rPr>
              <a:t>It is also engaged in research and development to improve existing detection techniques and explore new avenues to allow further optimization of the current machines and to meet the challenges associated with future accelerators.</a:t>
            </a:r>
          </a:p>
          <a:p>
            <a:pPr marL="285750" indent="-285750">
              <a:buFont typeface="Courier New"/>
              <a:buChar char="o"/>
            </a:pPr>
            <a:r>
              <a:rPr lang="en-GB" sz="1800" dirty="0">
                <a:solidFill>
                  <a:srgbClr val="000000"/>
                </a:solidFill>
                <a:effectLst/>
                <a:latin typeface="Arial" panose="020B0604020202020204" pitchFamily="34" charset="0"/>
                <a:cs typeface="Arial" panose="020B0604020202020204" pitchFamily="34" charset="0"/>
              </a:rPr>
              <a:t>Activities include: accelerator physics, detector technology, custom built electronics, mechanical and vacuum engineering for detector housings and software engineering.</a:t>
            </a:r>
          </a:p>
        </p:txBody>
      </p:sp>
      <p:pic>
        <p:nvPicPr>
          <p:cNvPr id="9" name="Picture 8"/>
          <p:cNvPicPr>
            <a:picLocks noChangeAspect="1"/>
          </p:cNvPicPr>
          <p:nvPr/>
        </p:nvPicPr>
        <p:blipFill>
          <a:blip r:embed="rId2"/>
          <a:stretch>
            <a:fillRect/>
          </a:stretch>
        </p:blipFill>
        <p:spPr>
          <a:xfrm>
            <a:off x="6675434" y="3842657"/>
            <a:ext cx="2368002" cy="2448272"/>
          </a:xfrm>
          <a:prstGeom prst="rect">
            <a:avLst/>
          </a:prstGeom>
        </p:spPr>
      </p:pic>
      <p:grpSp>
        <p:nvGrpSpPr>
          <p:cNvPr id="17" name="Group 16"/>
          <p:cNvGrpSpPr/>
          <p:nvPr/>
        </p:nvGrpSpPr>
        <p:grpSpPr>
          <a:xfrm>
            <a:off x="1971811" y="3808045"/>
            <a:ext cx="2164928" cy="2075631"/>
            <a:chOff x="1619672" y="849313"/>
            <a:chExt cx="2164928" cy="2075631"/>
          </a:xfrm>
        </p:grpSpPr>
        <p:pic>
          <p:nvPicPr>
            <p:cNvPr id="12" name="Picture 5" descr="\\cern.ch\dfs\Users\e\ecantero\Desktop\Work\Publications_and_Conferences\2014-09_CATHI_workshop\Figures\short_DB_lab.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5400000">
              <a:off x="1664320" y="804665"/>
              <a:ext cx="2075631" cy="21649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 name="TextBox 12"/>
            <p:cNvSpPr txBox="1"/>
            <p:nvPr/>
          </p:nvSpPr>
          <p:spPr bwMode="auto">
            <a:xfrm>
              <a:off x="2237265" y="923837"/>
              <a:ext cx="1038591" cy="523220"/>
            </a:xfrm>
            <a:prstGeom prst="rect">
              <a:avLst/>
            </a:prstGeom>
            <a:solidFill>
              <a:sysClr val="window" lastClr="FFFFFF"/>
            </a:solidFill>
            <a:ln w="19050" cap="flat" cmpd="sng" algn="ctr">
              <a:solidFill>
                <a:srgbClr val="44546A"/>
              </a:solidFill>
              <a:prstDash val="solid"/>
              <a:miter lim="800000"/>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400" kern="0" dirty="0">
                  <a:solidFill>
                    <a:srgbClr val="4F81BD"/>
                  </a:solidFill>
                  <a:effectLst/>
                  <a:latin typeface="Arial" panose="020B0604020202020204" pitchFamily="34" charset="0"/>
                  <a:cs typeface="Arial" panose="020B0604020202020204" pitchFamily="34" charset="0"/>
                </a:rPr>
                <a:t>HIE-Isolde</a:t>
              </a:r>
              <a:r>
                <a:rPr kumimoji="0" lang="en-GB" sz="1400" b="0" i="0" u="none" strike="noStrike" kern="0" cap="none" spc="0" normalizeH="0" baseline="0" noProof="0" dirty="0">
                  <a:ln>
                    <a:noFill/>
                  </a:ln>
                  <a:solidFill>
                    <a:srgbClr val="4F81BD"/>
                  </a:solidFill>
                  <a:effectLst/>
                  <a:uLnTx/>
                  <a:uFillTx/>
                  <a:latin typeface="Arial" panose="020B0604020202020204" pitchFamily="34" charset="0"/>
                  <a:cs typeface="Arial" panose="020B0604020202020204" pitchFamily="34" charset="0"/>
                </a:rPr>
                <a:t> Short DB</a:t>
              </a:r>
            </a:p>
          </p:txBody>
        </p:sp>
        <p:pic>
          <p:nvPicPr>
            <p:cNvPr id="14" name="39b6b010-057a-454c-ad00-e7b16d280445" descr="A0A00984-91C1-4A2D-996C-1BA495DB15B7@us"/>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666370" y="2630412"/>
              <a:ext cx="653290" cy="2503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6" name="Group 15"/>
          <p:cNvGrpSpPr/>
          <p:nvPr/>
        </p:nvGrpSpPr>
        <p:grpSpPr>
          <a:xfrm>
            <a:off x="4355976" y="4365104"/>
            <a:ext cx="2304256" cy="2160240"/>
            <a:chOff x="3491880" y="4365104"/>
            <a:chExt cx="2304256" cy="2160240"/>
          </a:xfrm>
        </p:grpSpPr>
        <p:pic>
          <p:nvPicPr>
            <p:cNvPr id="10" name="Picture 9"/>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635896" y="4365104"/>
              <a:ext cx="1996754" cy="1922495"/>
            </a:xfrm>
            <a:prstGeom prst="rect">
              <a:avLst/>
            </a:prstGeom>
          </p:spPr>
        </p:pic>
        <p:sp>
          <p:nvSpPr>
            <p:cNvPr id="15" name="TextBox 14"/>
            <p:cNvSpPr txBox="1"/>
            <p:nvPr/>
          </p:nvSpPr>
          <p:spPr>
            <a:xfrm>
              <a:off x="3491880" y="6237312"/>
              <a:ext cx="2304256" cy="288032"/>
            </a:xfrm>
            <a:prstGeom prst="rect">
              <a:avLst/>
            </a:prstGeom>
          </p:spPr>
          <p:txBody>
            <a:bodyPr vert="horz" wrap="square" lIns="72000" tIns="45720" rIns="36000" bIns="45720" rtlCol="0">
              <a:noAutofit/>
            </a:bodyPr>
            <a:lstStyle/>
            <a:p>
              <a:pPr marL="0" marR="0" indent="0" algn="ctr" defTabSz="914400" rtl="0" eaLnBrk="1" fontAlgn="auto" latinLnBrk="0" hangingPunct="1">
                <a:lnSpc>
                  <a:spcPct val="90000"/>
                </a:lnSpc>
                <a:spcBef>
                  <a:spcPts val="1000"/>
                </a:spcBef>
                <a:spcAft>
                  <a:spcPts val="0"/>
                </a:spcAft>
                <a:buClrTx/>
                <a:buSzTx/>
                <a:buNone/>
                <a:tabLst/>
              </a:pPr>
              <a:r>
                <a:rPr kumimoji="0" lang="en-GB" sz="1100" i="0" u="none" strike="noStrike" kern="1200" cap="none" spc="0" normalizeH="0" baseline="0" noProof="0" dirty="0">
                  <a:ln>
                    <a:noFill/>
                  </a:ln>
                  <a:solidFill>
                    <a:srgbClr val="4F81BD"/>
                  </a:solidFill>
                  <a:effectLst/>
                  <a:uLnTx/>
                  <a:uFillTx/>
                  <a:latin typeface="Arial" panose="020B0604020202020204" pitchFamily="34" charset="0"/>
                  <a:cs typeface="Arial" panose="020B0604020202020204" pitchFamily="34" charset="0"/>
                </a:rPr>
                <a:t>AD Cryogenic Current Comparator</a:t>
              </a:r>
            </a:p>
          </p:txBody>
        </p:sp>
      </p:grpSp>
    </p:spTree>
    <p:extLst>
      <p:ext uri="{BB962C8B-B14F-4D97-AF65-F5344CB8AC3E}">
        <p14:creationId xmlns:p14="http://schemas.microsoft.com/office/powerpoint/2010/main" val="1880576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Collaboration with industry in     BE-BI</a:t>
            </a:r>
            <a:endParaRPr lang="en-GB" b="1" dirty="0"/>
          </a:p>
        </p:txBody>
      </p:sp>
      <p:sp>
        <p:nvSpPr>
          <p:cNvPr id="3" name="Date Placeholder 2"/>
          <p:cNvSpPr>
            <a:spLocks noGrp="1"/>
          </p:cNvSpPr>
          <p:nvPr>
            <p:ph type="dt" sz="half" idx="10"/>
          </p:nvPr>
        </p:nvSpPr>
        <p:spPr/>
        <p:txBody>
          <a:bodyPr/>
          <a:lstStyle/>
          <a:p>
            <a:r>
              <a:rPr lang="en-US">
                <a:latin typeface="Arial" panose="020B0604020202020204" pitchFamily="34" charset="0"/>
                <a:cs typeface="Arial" panose="020B0604020202020204" pitchFamily="34" charset="0"/>
              </a:rPr>
              <a:t>13 November 2018</a:t>
            </a:r>
          </a:p>
        </p:txBody>
      </p:sp>
      <p:sp>
        <p:nvSpPr>
          <p:cNvPr id="4" name="Footer Placeholder 3"/>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latin typeface="Arial" panose="020B0604020202020204" pitchFamily="34" charset="0"/>
                <a:cs typeface="Arial" panose="020B0604020202020204" pitchFamily="34" charset="0"/>
              </a:rPr>
              <a:pPr/>
              <a:t>7</a:t>
            </a:fld>
            <a:endParaRPr lang="en-US">
              <a:latin typeface="Arial" panose="020B0604020202020204" pitchFamily="34" charset="0"/>
              <a:cs typeface="Arial" panose="020B0604020202020204" pitchFamily="34" charset="0"/>
            </a:endParaRPr>
          </a:p>
        </p:txBody>
      </p:sp>
      <p:sp>
        <p:nvSpPr>
          <p:cNvPr id="9" name="TextBox 8"/>
          <p:cNvSpPr txBox="1"/>
          <p:nvPr/>
        </p:nvSpPr>
        <p:spPr>
          <a:xfrm>
            <a:off x="1363133" y="1591733"/>
            <a:ext cx="914400" cy="91440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endParaRPr kumimoji="0" lang="en-GB" sz="2400" b="1" i="0" u="none" strike="noStrike" kern="1200" cap="none" spc="0" normalizeH="0" baseline="0" noProof="0">
              <a:ln>
                <a:noFill/>
              </a:ln>
              <a:solidFill>
                <a:srgbClr val="008000"/>
              </a:solidFill>
              <a:effectLst/>
              <a:uLnTx/>
              <a:uFillTx/>
              <a:latin typeface="Arial" panose="020B0604020202020204" pitchFamily="34" charset="0"/>
              <a:cs typeface="Arial" panose="020B0604020202020204" pitchFamily="34" charset="0"/>
            </a:endParaRPr>
          </a:p>
        </p:txBody>
      </p:sp>
      <p:sp>
        <p:nvSpPr>
          <p:cNvPr id="11" name="Content Placeholder 2"/>
          <p:cNvSpPr txBox="1">
            <a:spLocks/>
          </p:cNvSpPr>
          <p:nvPr/>
        </p:nvSpPr>
        <p:spPr>
          <a:xfrm>
            <a:off x="261983" y="1636303"/>
            <a:ext cx="3112325" cy="644443"/>
          </a:xfrm>
          <a:prstGeom prst="rect">
            <a:avLst/>
          </a:prstGeom>
        </p:spPr>
        <p:txBody>
          <a:bodyPr/>
          <a:lstStyle>
            <a:lvl1pPr marL="356581" indent="-356581" algn="l" defTabSz="475441" rtl="0" eaLnBrk="1" latinLnBrk="0" hangingPunct="1">
              <a:spcBef>
                <a:spcPct val="20000"/>
              </a:spcBef>
              <a:buFont typeface="Arial"/>
              <a:buChar char="•"/>
              <a:defRPr sz="3400" kern="1200">
                <a:solidFill>
                  <a:schemeClr val="tx1"/>
                </a:solidFill>
                <a:latin typeface="+mn-lt"/>
                <a:ea typeface="+mn-ea"/>
                <a:cs typeface="+mn-cs"/>
              </a:defRPr>
            </a:lvl1pPr>
            <a:lvl2pPr marL="772590" indent="-297150" algn="l" defTabSz="475441" rtl="0" eaLnBrk="1" latinLnBrk="0" hangingPunct="1">
              <a:spcBef>
                <a:spcPct val="20000"/>
              </a:spcBef>
              <a:buFont typeface="Arial"/>
              <a:buChar char="–"/>
              <a:defRPr sz="2900" kern="1200">
                <a:solidFill>
                  <a:schemeClr val="tx1"/>
                </a:solidFill>
                <a:latin typeface="+mn-lt"/>
                <a:ea typeface="+mn-ea"/>
                <a:cs typeface="+mn-cs"/>
              </a:defRPr>
            </a:lvl2pPr>
            <a:lvl3pPr marL="1188601" indent="-237720" algn="l" defTabSz="475441" rtl="0" eaLnBrk="1" latinLnBrk="0" hangingPunct="1">
              <a:spcBef>
                <a:spcPct val="20000"/>
              </a:spcBef>
              <a:buFont typeface="Arial"/>
              <a:buChar char="•"/>
              <a:defRPr sz="2500" kern="1200">
                <a:solidFill>
                  <a:schemeClr val="tx1"/>
                </a:solidFill>
                <a:latin typeface="+mn-lt"/>
                <a:ea typeface="+mn-ea"/>
                <a:cs typeface="+mn-cs"/>
              </a:defRPr>
            </a:lvl3pPr>
            <a:lvl4pPr marL="1664042" indent="-237720" algn="l" defTabSz="475441" rtl="0" eaLnBrk="1" latinLnBrk="0" hangingPunct="1">
              <a:spcBef>
                <a:spcPct val="20000"/>
              </a:spcBef>
              <a:buFont typeface="Arial"/>
              <a:buChar char="–"/>
              <a:defRPr sz="2000" kern="1200">
                <a:solidFill>
                  <a:schemeClr val="tx1"/>
                </a:solidFill>
                <a:latin typeface="+mn-lt"/>
                <a:ea typeface="+mn-ea"/>
                <a:cs typeface="+mn-cs"/>
              </a:defRPr>
            </a:lvl4pPr>
            <a:lvl5pPr marL="2139481" indent="-237720" algn="l" defTabSz="475441" rtl="0" eaLnBrk="1" latinLnBrk="0" hangingPunct="1">
              <a:spcBef>
                <a:spcPct val="20000"/>
              </a:spcBef>
              <a:buFont typeface="Arial"/>
              <a:buChar char="»"/>
              <a:defRPr sz="2000" kern="1200">
                <a:solidFill>
                  <a:schemeClr val="tx1"/>
                </a:solidFill>
                <a:latin typeface="+mn-lt"/>
                <a:ea typeface="+mn-ea"/>
                <a:cs typeface="+mn-cs"/>
              </a:defRPr>
            </a:lvl5pPr>
            <a:lvl6pPr marL="2614922" indent="-237720" algn="l" defTabSz="475441" rtl="0" eaLnBrk="1" latinLnBrk="0" hangingPunct="1">
              <a:spcBef>
                <a:spcPct val="20000"/>
              </a:spcBef>
              <a:buFont typeface="Arial"/>
              <a:buChar char="•"/>
              <a:defRPr sz="2000" kern="1200">
                <a:solidFill>
                  <a:schemeClr val="tx1"/>
                </a:solidFill>
                <a:latin typeface="+mn-lt"/>
                <a:ea typeface="+mn-ea"/>
                <a:cs typeface="+mn-cs"/>
              </a:defRPr>
            </a:lvl6pPr>
            <a:lvl7pPr marL="3090362" indent="-237720" algn="l" defTabSz="475441" rtl="0" eaLnBrk="1" latinLnBrk="0" hangingPunct="1">
              <a:spcBef>
                <a:spcPct val="20000"/>
              </a:spcBef>
              <a:buFont typeface="Arial"/>
              <a:buChar char="•"/>
              <a:defRPr sz="2000" kern="1200">
                <a:solidFill>
                  <a:schemeClr val="tx1"/>
                </a:solidFill>
                <a:latin typeface="+mn-lt"/>
                <a:ea typeface="+mn-ea"/>
                <a:cs typeface="+mn-cs"/>
              </a:defRPr>
            </a:lvl7pPr>
            <a:lvl8pPr marL="3565803" indent="-237720" algn="l" defTabSz="475441" rtl="0" eaLnBrk="1" latinLnBrk="0" hangingPunct="1">
              <a:spcBef>
                <a:spcPct val="20000"/>
              </a:spcBef>
              <a:buFont typeface="Arial"/>
              <a:buChar char="•"/>
              <a:defRPr sz="2000" kern="1200">
                <a:solidFill>
                  <a:schemeClr val="tx1"/>
                </a:solidFill>
                <a:latin typeface="+mn-lt"/>
                <a:ea typeface="+mn-ea"/>
                <a:cs typeface="+mn-cs"/>
              </a:defRPr>
            </a:lvl8pPr>
            <a:lvl9pPr marL="4041243" indent="-237720" algn="l" defTabSz="475441"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fontAlgn="auto">
              <a:spcAft>
                <a:spcPts val="0"/>
              </a:spcAft>
              <a:buNone/>
            </a:pPr>
            <a:r>
              <a:rPr lang="en-GB" sz="2000" b="1" dirty="0" smtClean="0">
                <a:effectLst/>
                <a:latin typeface="Arial" panose="020B0604020202020204" pitchFamily="34" charset="0"/>
                <a:cs typeface="Arial" panose="020B0604020202020204" pitchFamily="34" charset="0"/>
              </a:rPr>
              <a:t>Mechanics</a:t>
            </a:r>
            <a:endParaRPr lang="en-GB" sz="2000" b="1" dirty="0">
              <a:effectLst/>
              <a:latin typeface="Arial" panose="020B0604020202020204" pitchFamily="34" charset="0"/>
              <a:cs typeface="Arial" panose="020B0604020202020204" pitchFamily="34" charset="0"/>
            </a:endParaRPr>
          </a:p>
        </p:txBody>
      </p:sp>
      <p:sp>
        <p:nvSpPr>
          <p:cNvPr id="14" name="Content Placeholder 2"/>
          <p:cNvSpPr txBox="1">
            <a:spLocks/>
          </p:cNvSpPr>
          <p:nvPr/>
        </p:nvSpPr>
        <p:spPr>
          <a:xfrm>
            <a:off x="3051101" y="1660302"/>
            <a:ext cx="3112325" cy="6444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b="1" dirty="0" smtClean="0">
                <a:effectLst/>
                <a:latin typeface="Arial" panose="020B0604020202020204" pitchFamily="34" charset="0"/>
                <a:cs typeface="Arial" panose="020B0604020202020204" pitchFamily="34" charset="0"/>
              </a:rPr>
              <a:t>Electronics</a:t>
            </a:r>
            <a:endParaRPr lang="en-GB" sz="2000" b="1" dirty="0">
              <a:effectLst/>
              <a:latin typeface="Arial" panose="020B0604020202020204" pitchFamily="34" charset="0"/>
              <a:cs typeface="Arial" panose="020B0604020202020204" pitchFamily="34" charset="0"/>
            </a:endParaRPr>
          </a:p>
        </p:txBody>
      </p:sp>
      <p:pic>
        <p:nvPicPr>
          <p:cNvPr id="15" name="Picture 14"/>
          <p:cNvPicPr>
            <a:picLocks noChangeAspect="1"/>
          </p:cNvPicPr>
          <p:nvPr/>
        </p:nvPicPr>
        <p:blipFill>
          <a:blip r:embed="rId2"/>
          <a:stretch>
            <a:fillRect/>
          </a:stretch>
        </p:blipFill>
        <p:spPr>
          <a:xfrm>
            <a:off x="838201" y="2054430"/>
            <a:ext cx="2212900" cy="2454690"/>
          </a:xfrm>
          <a:prstGeom prst="rect">
            <a:avLst/>
          </a:prstGeom>
        </p:spPr>
      </p:pic>
      <p:sp>
        <p:nvSpPr>
          <p:cNvPr id="16" name="Rectangle 15"/>
          <p:cNvSpPr/>
          <p:nvPr/>
        </p:nvSpPr>
        <p:spPr>
          <a:xfrm>
            <a:off x="533563" y="4709239"/>
            <a:ext cx="2569163" cy="1200329"/>
          </a:xfrm>
          <a:prstGeom prst="rect">
            <a:avLst/>
          </a:prstGeom>
        </p:spPr>
        <p:txBody>
          <a:bodyPr wrap="square">
            <a:spAutoFit/>
          </a:bodyPr>
          <a:lstStyle/>
          <a:p>
            <a:pPr algn="ctr"/>
            <a:r>
              <a:rPr lang="en-GB" sz="1800" dirty="0">
                <a:solidFill>
                  <a:srgbClr val="4F81BD"/>
                </a:solidFill>
                <a:effectLst/>
                <a:latin typeface="Arial" panose="020B0604020202020204" pitchFamily="34" charset="0"/>
                <a:cs typeface="Arial" panose="020B0604020202020204" pitchFamily="34" charset="0"/>
              </a:rPr>
              <a:t>Structure optimisation for production using 3D </a:t>
            </a:r>
            <a:r>
              <a:rPr lang="en-GB" sz="1800" dirty="0" smtClean="0">
                <a:solidFill>
                  <a:srgbClr val="4F81BD"/>
                </a:solidFill>
                <a:effectLst/>
                <a:latin typeface="Arial" panose="020B0604020202020204" pitchFamily="34" charset="0"/>
                <a:cs typeface="Arial" panose="020B0604020202020204" pitchFamily="34" charset="0"/>
              </a:rPr>
              <a:t>machining: Titanium wire-scanner forks</a:t>
            </a:r>
            <a:endParaRPr lang="en-GB" sz="1800" dirty="0">
              <a:solidFill>
                <a:srgbClr val="4F81BD"/>
              </a:solidFill>
              <a:effectLst/>
              <a:latin typeface="Arial" panose="020B0604020202020204" pitchFamily="34" charset="0"/>
              <a:cs typeface="Arial" panose="020B0604020202020204" pitchFamily="34" charset="0"/>
            </a:endParaRPr>
          </a:p>
        </p:txBody>
      </p:sp>
      <p:pic>
        <p:nvPicPr>
          <p:cNvPr id="17" name="Picture 16"/>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9935" b="98546" l="9994" r="89945">
                        <a14:foregroundMark x1="13507" y1="89095" x2="13507" y2="89095"/>
                        <a14:foregroundMark x1="83828" y1="87480" x2="83828" y2="87480"/>
                        <a14:foregroundMark x1="47002" y1="71002" x2="47002" y2="71002"/>
                        <a14:foregroundMark x1="48940" y1="18821" x2="48940" y2="18821"/>
                        <a14:foregroundMark x1="44094" y1="18821" x2="44094" y2="18821"/>
                        <a14:foregroundMark x1="53604" y1="18901" x2="43792" y2="19628"/>
                        <a14:foregroundMark x1="48577" y1="18901" x2="43125" y2="18821"/>
                        <a14:foregroundMark x1="12053" y1="88530" x2="12053" y2="88530"/>
                        <a14:foregroundMark x1="11266" y1="93053" x2="14537" y2="86914"/>
                        <a14:foregroundMark x1="43610" y1="76252" x2="54270" y2="68336"/>
                        <a14:foregroundMark x1="83828" y1="81906" x2="83828" y2="81906"/>
                        <a14:foregroundMark x1="80678" y1="77868" x2="80073" y2="66801"/>
                        <a14:foregroundMark x1="84858" y1="79968" x2="84858" y2="79968"/>
                        <a14:foregroundMark x1="12962" y1="81826" x2="12962" y2="81826"/>
                        <a14:foregroundMark x1="79225" y1="21002" x2="79225" y2="21002"/>
                        <a14:foregroundMark x1="83283" y1="79160" x2="83041" y2="75444"/>
                        <a14:foregroundMark x1="17323" y1="22375" x2="17323" y2="22375"/>
                        <a14:foregroundMark x1="16959" y1="23183" x2="16959" y2="23183"/>
                        <a14:foregroundMark x1="64567" y1="18821" x2="64567" y2="18821"/>
                        <a14:backgroundMark x1="42762" y1="19628" x2="42762" y2="19628"/>
                        <a14:backgroundMark x1="54452" y1="19628" x2="54452" y2="19628"/>
                        <a14:backgroundMark x1="81708" y1="76171" x2="81708" y2="76171"/>
                        <a14:backgroundMark x1="15930" y1="78271" x2="15930" y2="78271"/>
                        <a14:backgroundMark x1="16293" y1="79968" x2="16293" y2="79968"/>
                      </a14:backgroundRemoval>
                    </a14:imgEffect>
                  </a14:imgLayer>
                </a14:imgProps>
              </a:ext>
              <a:ext uri="{28A0092B-C50C-407E-A947-70E740481C1C}">
                <a14:useLocalDpi xmlns:a14="http://schemas.microsoft.com/office/drawing/2010/main"/>
              </a:ext>
            </a:extLst>
          </a:blip>
          <a:srcRect l="9442" t="14899" r="10532" b="1533"/>
          <a:stretch/>
        </p:blipFill>
        <p:spPr>
          <a:xfrm rot="5400000">
            <a:off x="3357168" y="2214169"/>
            <a:ext cx="2526595" cy="2063308"/>
          </a:xfrm>
          <a:prstGeom prst="rect">
            <a:avLst/>
          </a:prstGeom>
          <a:scene3d>
            <a:camera prst="orthographicFront">
              <a:rot lat="0" lon="0" rev="0"/>
            </a:camera>
            <a:lightRig rig="threePt" dir="t"/>
          </a:scene3d>
        </p:spPr>
      </p:pic>
      <p:sp>
        <p:nvSpPr>
          <p:cNvPr id="18" name="Rectangle 17"/>
          <p:cNvSpPr/>
          <p:nvPr/>
        </p:nvSpPr>
        <p:spPr>
          <a:xfrm>
            <a:off x="3460186" y="4702532"/>
            <a:ext cx="2294154" cy="1200329"/>
          </a:xfrm>
          <a:prstGeom prst="rect">
            <a:avLst/>
          </a:prstGeom>
        </p:spPr>
        <p:txBody>
          <a:bodyPr wrap="square">
            <a:spAutoFit/>
          </a:bodyPr>
          <a:lstStyle/>
          <a:p>
            <a:pPr algn="ctr"/>
            <a:r>
              <a:rPr lang="en-GB" sz="1800" dirty="0" smtClean="0">
                <a:solidFill>
                  <a:srgbClr val="4F81BD"/>
                </a:solidFill>
                <a:effectLst/>
                <a:latin typeface="Arial" panose="020B0604020202020204" pitchFamily="34" charset="0"/>
                <a:cs typeface="Arial" panose="020B0604020202020204" pitchFamily="34" charset="0"/>
              </a:rPr>
              <a:t>Generic FMC carrier board. Large order recently placed for &gt;1000 units</a:t>
            </a:r>
            <a:endParaRPr lang="en-GB" sz="1800" dirty="0">
              <a:solidFill>
                <a:srgbClr val="4F81BD"/>
              </a:solidFill>
              <a:effectLst/>
              <a:latin typeface="Arial" panose="020B0604020202020204" pitchFamily="34" charset="0"/>
              <a:cs typeface="Arial" panose="020B0604020202020204" pitchFamily="34" charset="0"/>
            </a:endParaRPr>
          </a:p>
        </p:txBody>
      </p:sp>
      <p:pic>
        <p:nvPicPr>
          <p:cNvPr id="19" name="Picture 18"/>
          <p:cNvPicPr>
            <a:picLocks noChangeAspect="1"/>
          </p:cNvPicPr>
          <p:nvPr/>
        </p:nvPicPr>
        <p:blipFill rotWithShape="1">
          <a:blip r:embed="rId5" cstate="print">
            <a:extLst>
              <a:ext uri="{28A0092B-C50C-407E-A947-70E740481C1C}">
                <a14:useLocalDpi xmlns:a14="http://schemas.microsoft.com/office/drawing/2010/main" val="0"/>
              </a:ext>
            </a:extLst>
          </a:blip>
          <a:srcRect r="17380"/>
          <a:stretch/>
        </p:blipFill>
        <p:spPr>
          <a:xfrm>
            <a:off x="6044380" y="2054430"/>
            <a:ext cx="2583816" cy="2345514"/>
          </a:xfrm>
          <a:prstGeom prst="rect">
            <a:avLst/>
          </a:prstGeom>
        </p:spPr>
      </p:pic>
      <p:sp>
        <p:nvSpPr>
          <p:cNvPr id="21" name="Content Placeholder 2"/>
          <p:cNvSpPr txBox="1">
            <a:spLocks/>
          </p:cNvSpPr>
          <p:nvPr/>
        </p:nvSpPr>
        <p:spPr>
          <a:xfrm>
            <a:off x="5793559" y="1590617"/>
            <a:ext cx="3112325" cy="5641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000" b="1" dirty="0" smtClean="0">
                <a:effectLst/>
                <a:latin typeface="Arial" panose="020B0604020202020204" pitchFamily="34" charset="0"/>
                <a:cs typeface="Arial" panose="020B0604020202020204" pitchFamily="34" charset="0"/>
              </a:rPr>
              <a:t>Cables</a:t>
            </a:r>
            <a:endParaRPr lang="en-GB" sz="2000" b="1" dirty="0">
              <a:effectLst/>
              <a:latin typeface="Arial" panose="020B0604020202020204" pitchFamily="34" charset="0"/>
              <a:cs typeface="Arial" panose="020B0604020202020204" pitchFamily="34" charset="0"/>
            </a:endParaRPr>
          </a:p>
        </p:txBody>
      </p:sp>
      <p:sp>
        <p:nvSpPr>
          <p:cNvPr id="22" name="Rectangle 21"/>
          <p:cNvSpPr/>
          <p:nvPr/>
        </p:nvSpPr>
        <p:spPr>
          <a:xfrm>
            <a:off x="6044380" y="4687975"/>
            <a:ext cx="2679098" cy="1200329"/>
          </a:xfrm>
          <a:prstGeom prst="rect">
            <a:avLst/>
          </a:prstGeom>
        </p:spPr>
        <p:txBody>
          <a:bodyPr wrap="square">
            <a:spAutoFit/>
          </a:bodyPr>
          <a:lstStyle/>
          <a:p>
            <a:pPr algn="ctr"/>
            <a:r>
              <a:rPr lang="en-GB" sz="1800" dirty="0">
                <a:solidFill>
                  <a:srgbClr val="4F81BD"/>
                </a:solidFill>
                <a:effectLst/>
                <a:latin typeface="Arial" panose="020B0604020202020204" pitchFamily="34" charset="0"/>
                <a:cs typeface="Arial" panose="020B0604020202020204" pitchFamily="34" charset="0"/>
              </a:rPr>
              <a:t>50 </a:t>
            </a:r>
            <a:r>
              <a:rPr lang="el-GR" sz="1800" dirty="0">
                <a:solidFill>
                  <a:srgbClr val="4F81BD"/>
                </a:solidFill>
                <a:effectLst/>
                <a:latin typeface="Arial" panose="020B0604020202020204" pitchFamily="34" charset="0"/>
                <a:cs typeface="Arial" panose="020B0604020202020204" pitchFamily="34" charset="0"/>
              </a:rPr>
              <a:t>Ω</a:t>
            </a:r>
            <a:r>
              <a:rPr lang="en-GB" sz="1800" dirty="0">
                <a:solidFill>
                  <a:srgbClr val="4F81BD"/>
                </a:solidFill>
                <a:effectLst/>
                <a:latin typeface="Arial" panose="020B0604020202020204" pitchFamily="34" charset="0"/>
                <a:cs typeface="Arial" panose="020B0604020202020204" pitchFamily="34" charset="0"/>
              </a:rPr>
              <a:t> co-axial </a:t>
            </a:r>
            <a:r>
              <a:rPr lang="en-GB" sz="1800" dirty="0" smtClean="0">
                <a:solidFill>
                  <a:srgbClr val="4F81BD"/>
                </a:solidFill>
                <a:effectLst/>
                <a:latin typeface="Arial" panose="020B0604020202020204" pitchFamily="34" charset="0"/>
                <a:cs typeface="Arial" panose="020B0604020202020204" pitchFamily="34" charset="0"/>
              </a:rPr>
              <a:t>RF cable </a:t>
            </a:r>
            <a:r>
              <a:rPr lang="en-GB" sz="1800" dirty="0">
                <a:solidFill>
                  <a:srgbClr val="4F81BD"/>
                </a:solidFill>
                <a:effectLst/>
                <a:latin typeface="Arial" panose="020B0604020202020204" pitchFamily="34" charset="0"/>
                <a:cs typeface="Arial" panose="020B0604020202020204" pitchFamily="34" charset="0"/>
              </a:rPr>
              <a:t>to bring the signal from the </a:t>
            </a:r>
            <a:r>
              <a:rPr lang="en-GB" sz="1800" dirty="0" smtClean="0">
                <a:solidFill>
                  <a:srgbClr val="4F81BD"/>
                </a:solidFill>
                <a:effectLst/>
                <a:latin typeface="Arial" panose="020B0604020202020204" pitchFamily="34" charset="0"/>
                <a:cs typeface="Arial" panose="020B0604020202020204" pitchFamily="34" charset="0"/>
              </a:rPr>
              <a:t>cryostat to radiation-hard electronics</a:t>
            </a:r>
            <a:endParaRPr lang="en-GB" sz="1800" dirty="0">
              <a:solidFill>
                <a:srgbClr val="4F81BD"/>
              </a:solidFill>
              <a:effectLst/>
              <a:latin typeface="Arial" panose="020B0604020202020204" pitchFamily="34" charset="0"/>
              <a:cs typeface="Arial" panose="020B0604020202020204" pitchFamily="34" charset="0"/>
            </a:endParaRPr>
          </a:p>
        </p:txBody>
      </p:sp>
      <p:pic>
        <p:nvPicPr>
          <p:cNvPr id="23" name="Picture 22"/>
          <p:cNvPicPr>
            <a:picLocks noChangeAspect="1"/>
          </p:cNvPicPr>
          <p:nvPr/>
        </p:nvPicPr>
        <p:blipFill>
          <a:blip r:embed="rId2"/>
          <a:stretch>
            <a:fillRect/>
          </a:stretch>
        </p:blipFill>
        <p:spPr>
          <a:xfrm>
            <a:off x="695199" y="2054431"/>
            <a:ext cx="2212900" cy="2454690"/>
          </a:xfrm>
          <a:prstGeom prst="rect">
            <a:avLst/>
          </a:prstGeom>
        </p:spPr>
      </p:pic>
      <p:pic>
        <p:nvPicPr>
          <p:cNvPr id="24" name="Picture 23"/>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9935" b="98546" l="9994" r="89945">
                        <a14:foregroundMark x1="13507" y1="89095" x2="13507" y2="89095"/>
                        <a14:foregroundMark x1="83828" y1="87480" x2="83828" y2="87480"/>
                        <a14:foregroundMark x1="47002" y1="71002" x2="47002" y2="71002"/>
                        <a14:foregroundMark x1="48940" y1="18821" x2="48940" y2="18821"/>
                        <a14:foregroundMark x1="44094" y1="18821" x2="44094" y2="18821"/>
                        <a14:foregroundMark x1="53604" y1="18901" x2="43792" y2="19628"/>
                        <a14:foregroundMark x1="48577" y1="18901" x2="43125" y2="18821"/>
                        <a14:foregroundMark x1="12053" y1="88530" x2="12053" y2="88530"/>
                        <a14:foregroundMark x1="11266" y1="93053" x2="14537" y2="86914"/>
                        <a14:foregroundMark x1="43610" y1="76252" x2="54270" y2="68336"/>
                        <a14:foregroundMark x1="83828" y1="81906" x2="83828" y2="81906"/>
                        <a14:foregroundMark x1="80678" y1="77868" x2="80073" y2="66801"/>
                        <a14:foregroundMark x1="84858" y1="79968" x2="84858" y2="79968"/>
                        <a14:foregroundMark x1="12962" y1="81826" x2="12962" y2="81826"/>
                        <a14:foregroundMark x1="79225" y1="21002" x2="79225" y2="21002"/>
                        <a14:foregroundMark x1="83283" y1="79160" x2="83041" y2="75444"/>
                        <a14:foregroundMark x1="17323" y1="22375" x2="17323" y2="22375"/>
                        <a14:foregroundMark x1="16959" y1="23183" x2="16959" y2="23183"/>
                        <a14:foregroundMark x1="64567" y1="18821" x2="64567" y2="18821"/>
                        <a14:backgroundMark x1="42762" y1="19628" x2="42762" y2="19628"/>
                        <a14:backgroundMark x1="54452" y1="19628" x2="54452" y2="19628"/>
                        <a14:backgroundMark x1="81708" y1="76171" x2="81708" y2="76171"/>
                        <a14:backgroundMark x1="15930" y1="78271" x2="15930" y2="78271"/>
                        <a14:backgroundMark x1="16293" y1="79968" x2="16293" y2="79968"/>
                      </a14:backgroundRemoval>
                    </a14:imgEffect>
                  </a14:imgLayer>
                </a14:imgProps>
              </a:ext>
              <a:ext uri="{28A0092B-C50C-407E-A947-70E740481C1C}">
                <a14:useLocalDpi xmlns:a14="http://schemas.microsoft.com/office/drawing/2010/main"/>
              </a:ext>
            </a:extLst>
          </a:blip>
          <a:srcRect l="9442" t="14899" r="10532" b="1533"/>
          <a:stretch/>
        </p:blipFill>
        <p:spPr>
          <a:xfrm rot="5400000">
            <a:off x="3214166" y="2214170"/>
            <a:ext cx="2526595" cy="2063308"/>
          </a:xfrm>
          <a:prstGeom prst="rect">
            <a:avLst/>
          </a:prstGeom>
          <a:scene3d>
            <a:camera prst="orthographicFront">
              <a:rot lat="0" lon="0" rev="0"/>
            </a:camera>
            <a:lightRig rig="threePt" dir="t"/>
          </a:scene3d>
        </p:spPr>
      </p:pic>
      <p:sp>
        <p:nvSpPr>
          <p:cNvPr id="25" name="TextBox 24"/>
          <p:cNvSpPr txBox="1"/>
          <p:nvPr/>
        </p:nvSpPr>
        <p:spPr>
          <a:xfrm>
            <a:off x="86095" y="936411"/>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Recent collaborations</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3342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Collaboration with industry in     BE-BI</a:t>
            </a:r>
            <a:endParaRPr lang="en-GB" b="1" dirty="0"/>
          </a:p>
        </p:txBody>
      </p:sp>
      <p:sp>
        <p:nvSpPr>
          <p:cNvPr id="13" name="Slide Number Placeholder 4"/>
          <p:cNvSpPr txBox="1">
            <a:spLocks/>
          </p:cNvSpPr>
          <p:nvPr/>
        </p:nvSpPr>
        <p:spPr>
          <a:xfrm>
            <a:off x="8610600" y="6356350"/>
            <a:ext cx="2743200" cy="365125"/>
          </a:xfrm>
          <a:prstGeom prst="rect">
            <a:avLst/>
          </a:prstGeom>
        </p:spPr>
        <p:txBody>
          <a:bodyPr vert="horz" lIns="95088" tIns="47544" rIns="95088" bIns="47544" rtlCol="0" anchor="ctr"/>
          <a:lstStyle>
            <a:defPPr>
              <a:defRPr lang="en-US"/>
            </a:defPPr>
            <a:lvl1pPr algn="r" rtl="0" fontAlgn="base">
              <a:spcBef>
                <a:spcPct val="0"/>
              </a:spcBef>
              <a:spcAft>
                <a:spcPct val="0"/>
              </a:spcAft>
              <a:defRPr sz="1000" b="1" kern="1200">
                <a:solidFill>
                  <a:schemeClr val="tx1"/>
                </a:solidFill>
                <a:effectLst/>
                <a:latin typeface="Arial" charset="0"/>
                <a:ea typeface="+mn-ea"/>
                <a:cs typeface="Arial" charset="0"/>
              </a:defRPr>
            </a:lvl1pPr>
            <a:lvl2pPr marL="475441" algn="l" rtl="0" fontAlgn="base">
              <a:spcBef>
                <a:spcPct val="0"/>
              </a:spcBef>
              <a:spcAft>
                <a:spcPct val="0"/>
              </a:spcAft>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2pPr>
            <a:lvl3pPr marL="950881" algn="l" rtl="0" fontAlgn="base">
              <a:spcBef>
                <a:spcPct val="0"/>
              </a:spcBef>
              <a:spcAft>
                <a:spcPct val="0"/>
              </a:spcAft>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3pPr>
            <a:lvl4pPr marL="1426321" algn="l" rtl="0" fontAlgn="base">
              <a:spcBef>
                <a:spcPct val="0"/>
              </a:spcBef>
              <a:spcAft>
                <a:spcPct val="0"/>
              </a:spcAft>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4pPr>
            <a:lvl5pPr marL="1901761" algn="l" rtl="0" fontAlgn="base">
              <a:spcBef>
                <a:spcPct val="0"/>
              </a:spcBef>
              <a:spcAft>
                <a:spcPct val="0"/>
              </a:spcAft>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5pPr>
            <a:lvl6pPr marL="2377202" algn="l" defTabSz="950881" rtl="0" eaLnBrk="1" latinLnBrk="0" hangingPunct="1">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6pPr>
            <a:lvl7pPr marL="2852643" algn="l" defTabSz="950881" rtl="0" eaLnBrk="1" latinLnBrk="0" hangingPunct="1">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7pPr>
            <a:lvl8pPr marL="3328082" algn="l" defTabSz="950881" rtl="0" eaLnBrk="1" latinLnBrk="0" hangingPunct="1">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8pPr>
            <a:lvl9pPr marL="3803523" algn="l" defTabSz="950881" rtl="0" eaLnBrk="1" latinLnBrk="0" hangingPunct="1">
              <a:defRPr sz="4600" kern="1200">
                <a:solidFill>
                  <a:schemeClr val="accent2"/>
                </a:solidFill>
                <a:effectLst>
                  <a:outerShdw blurRad="38100" dist="38100" dir="2700000" algn="tl">
                    <a:srgbClr val="000000">
                      <a:alpha val="43137"/>
                    </a:srgbClr>
                  </a:outerShdw>
                </a:effectLst>
                <a:latin typeface="Arial" charset="0"/>
                <a:ea typeface="+mn-ea"/>
                <a:cs typeface="Arial" charset="0"/>
              </a:defRPr>
            </a:lvl9pPr>
          </a:lstStyle>
          <a:p>
            <a:fld id="{13921BB2-4550-40AA-AA78-C7D112891143}" type="slidenum">
              <a:rPr lang="en-GB" smtClean="0"/>
              <a:pPr/>
              <a:t>8</a:t>
            </a:fld>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498962702"/>
              </p:ext>
            </p:extLst>
          </p:nvPr>
        </p:nvGraphicFramePr>
        <p:xfrm>
          <a:off x="539552" y="1772816"/>
          <a:ext cx="7911339" cy="4467262"/>
        </p:xfrm>
        <a:graphic>
          <a:graphicData uri="http://schemas.openxmlformats.org/drawingml/2006/table">
            <a:tbl>
              <a:tblPr firstRow="1" bandRow="1">
                <a:tableStyleId>{5C22544A-7EE6-4342-B048-85BDC9FD1C3A}</a:tableStyleId>
              </a:tblPr>
              <a:tblGrid>
                <a:gridCol w="3168352">
                  <a:extLst>
                    <a:ext uri="{9D8B030D-6E8A-4147-A177-3AD203B41FA5}">
                      <a16:colId xmlns:a16="http://schemas.microsoft.com/office/drawing/2014/main" val="2130930077"/>
                    </a:ext>
                  </a:extLst>
                </a:gridCol>
                <a:gridCol w="1292315">
                  <a:extLst>
                    <a:ext uri="{9D8B030D-6E8A-4147-A177-3AD203B41FA5}">
                      <a16:colId xmlns:a16="http://schemas.microsoft.com/office/drawing/2014/main" val="2778791484"/>
                    </a:ext>
                  </a:extLst>
                </a:gridCol>
                <a:gridCol w="3450672">
                  <a:extLst>
                    <a:ext uri="{9D8B030D-6E8A-4147-A177-3AD203B41FA5}">
                      <a16:colId xmlns:a16="http://schemas.microsoft.com/office/drawing/2014/main" val="223606546"/>
                    </a:ext>
                  </a:extLst>
                </a:gridCol>
              </a:tblGrid>
              <a:tr h="408925">
                <a:tc>
                  <a:txBody>
                    <a:bodyPr/>
                    <a:lstStyle/>
                    <a:p>
                      <a:r>
                        <a:rPr lang="en-GB" sz="1400" dirty="0" smtClean="0">
                          <a:latin typeface="Arial" panose="020B0604020202020204" pitchFamily="34" charset="0"/>
                          <a:cs typeface="Arial" panose="020B0604020202020204" pitchFamily="34" charset="0"/>
                        </a:rPr>
                        <a:t>What</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Units</a:t>
                      </a:r>
                      <a:endParaRPr lang="en-GB" sz="1400" dirty="0">
                        <a:latin typeface="Arial" panose="020B0604020202020204" pitchFamily="34" charset="0"/>
                        <a:cs typeface="Arial" panose="020B0604020202020204" pitchFamily="34" charset="0"/>
                      </a:endParaRPr>
                    </a:p>
                  </a:txBody>
                  <a:tcPr/>
                </a:tc>
                <a:tc>
                  <a:txBody>
                    <a:bodyPr/>
                    <a:lstStyle/>
                    <a:p>
                      <a:r>
                        <a:rPr lang="en-GB" sz="1400" dirty="0" smtClean="0">
                          <a:latin typeface="Arial" panose="020B0604020202020204" pitchFamily="34" charset="0"/>
                          <a:cs typeface="Arial" panose="020B0604020202020204" pitchFamily="34" charset="0"/>
                        </a:rPr>
                        <a:t>Competencies</a:t>
                      </a:r>
                      <a:r>
                        <a:rPr lang="en-GB" sz="1400" baseline="0" dirty="0" smtClean="0">
                          <a:latin typeface="Arial" panose="020B0604020202020204" pitchFamily="34" charset="0"/>
                          <a:cs typeface="Arial" panose="020B0604020202020204" pitchFamily="34" charset="0"/>
                        </a:rPr>
                        <a:t> required</a:t>
                      </a:r>
                      <a:endParaRPr lang="en-GB"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814778749"/>
                  </a:ext>
                </a:extLst>
              </a:tr>
              <a:tr h="474275">
                <a:tc>
                  <a:txBody>
                    <a:bodyPr/>
                    <a:lstStyle/>
                    <a:p>
                      <a:r>
                        <a:rPr lang="en-GB" sz="1400" dirty="0" smtClean="0">
                          <a:latin typeface="Arial" panose="020B0604020202020204" pitchFamily="34" charset="0"/>
                          <a:cs typeface="Arial" panose="020B0604020202020204" pitchFamily="34" charset="0"/>
                        </a:rPr>
                        <a:t>Ionisation chambers (gas</a:t>
                      </a:r>
                      <a:r>
                        <a:rPr lang="en-GB" sz="1400" baseline="0" dirty="0" smtClean="0">
                          <a:latin typeface="Arial" panose="020B0604020202020204" pitchFamily="34" charset="0"/>
                          <a:cs typeface="Arial" panose="020B0604020202020204" pitchFamily="34" charset="0"/>
                        </a:rPr>
                        <a:t> filled tubes)</a:t>
                      </a:r>
                      <a:endParaRPr lang="en-GB" sz="1400" dirty="0">
                        <a:latin typeface="Arial" panose="020B0604020202020204" pitchFamily="34" charset="0"/>
                        <a:cs typeface="Arial" panose="020B0604020202020204" pitchFamily="34" charset="0"/>
                      </a:endParaRPr>
                    </a:p>
                  </a:txBody>
                  <a:tcPr anchor="ctr"/>
                </a:tc>
                <a:tc>
                  <a:txBody>
                    <a:bodyPr/>
                    <a:lstStyle/>
                    <a:p>
                      <a:pPr algn="ctr"/>
                      <a:r>
                        <a:rPr lang="en-GB" sz="1400" dirty="0" smtClean="0">
                          <a:latin typeface="Arial" panose="020B0604020202020204" pitchFamily="34" charset="0"/>
                          <a:cs typeface="Arial" panose="020B0604020202020204" pitchFamily="34" charset="0"/>
                        </a:rPr>
                        <a:t>200 </a:t>
                      </a:r>
                      <a:r>
                        <a:rPr lang="en-GB" sz="1400" dirty="0" smtClean="0">
                          <a:latin typeface="Arial" panose="020B0604020202020204" pitchFamily="34" charset="0"/>
                          <a:cs typeface="Arial" panose="020B0604020202020204" pitchFamily="34" charset="0"/>
                          <a:sym typeface="Symbol" panose="05050102010706020507" pitchFamily="18" charset="2"/>
                        </a:rPr>
                        <a:t> </a:t>
                      </a:r>
                      <a:r>
                        <a:rPr lang="en-GB" sz="1400" dirty="0" smtClean="0">
                          <a:latin typeface="Arial" panose="020B0604020202020204" pitchFamily="34" charset="0"/>
                          <a:cs typeface="Arial" panose="020B0604020202020204" pitchFamily="34" charset="0"/>
                        </a:rPr>
                        <a:t>500</a:t>
                      </a:r>
                      <a:endParaRPr lang="en-GB" sz="1400" dirty="0">
                        <a:latin typeface="Arial" panose="020B0604020202020204" pitchFamily="34" charset="0"/>
                        <a:cs typeface="Arial" panose="020B0604020202020204" pitchFamily="34" charset="0"/>
                      </a:endParaRPr>
                    </a:p>
                  </a:txBody>
                  <a:tcPr anchor="ctr"/>
                </a:tc>
                <a:tc>
                  <a:txBody>
                    <a:bodyPr/>
                    <a:lstStyle/>
                    <a:p>
                      <a:r>
                        <a:rPr lang="en-GB" sz="1400" dirty="0" smtClean="0">
                          <a:latin typeface="Arial" panose="020B0604020202020204" pitchFamily="34" charset="0"/>
                          <a:cs typeface="Arial" panose="020B0604020202020204" pitchFamily="34" charset="0"/>
                        </a:rPr>
                        <a:t>Ceramics, mechanics, feedthroughs</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592518581"/>
                  </a:ext>
                </a:extLst>
              </a:tr>
              <a:tr h="474275">
                <a:tc>
                  <a:txBody>
                    <a:bodyPr/>
                    <a:lstStyle/>
                    <a:p>
                      <a:r>
                        <a:rPr lang="en-GB" sz="1400" dirty="0" smtClean="0">
                          <a:latin typeface="Arial" panose="020B0604020202020204" pitchFamily="34" charset="0"/>
                          <a:cs typeface="Arial" panose="020B0604020202020204" pitchFamily="34" charset="0"/>
                        </a:rPr>
                        <a:t>Beam</a:t>
                      </a:r>
                      <a:r>
                        <a:rPr lang="en-GB" sz="1400" baseline="0" dirty="0" smtClean="0">
                          <a:latin typeface="Arial" panose="020B0604020202020204" pitchFamily="34" charset="0"/>
                          <a:cs typeface="Arial" panose="020B0604020202020204" pitchFamily="34" charset="0"/>
                        </a:rPr>
                        <a:t> position monitors</a:t>
                      </a:r>
                      <a:endParaRPr lang="en-GB" sz="1400" dirty="0">
                        <a:latin typeface="Arial" panose="020B0604020202020204" pitchFamily="34" charset="0"/>
                        <a:cs typeface="Arial" panose="020B0604020202020204" pitchFamily="34" charset="0"/>
                      </a:endParaRPr>
                    </a:p>
                  </a:txBody>
                  <a:tcPr anchor="ctr"/>
                </a:tc>
                <a:tc>
                  <a:txBody>
                    <a:bodyPr/>
                    <a:lstStyle/>
                    <a:p>
                      <a:pPr algn="ctr"/>
                      <a:r>
                        <a:rPr lang="en-GB" sz="1400" dirty="0" smtClean="0">
                          <a:latin typeface="Arial" panose="020B0604020202020204" pitchFamily="34" charset="0"/>
                          <a:cs typeface="Arial" panose="020B0604020202020204" pitchFamily="34" charset="0"/>
                        </a:rPr>
                        <a:t>~250 </a:t>
                      </a:r>
                      <a:endParaRPr lang="en-GB" sz="1400" dirty="0">
                        <a:latin typeface="Arial" panose="020B0604020202020204" pitchFamily="34" charset="0"/>
                        <a:cs typeface="Arial" panose="020B0604020202020204" pitchFamily="34" charset="0"/>
                      </a:endParaRPr>
                    </a:p>
                  </a:txBody>
                  <a:tcPr anchor="ctr"/>
                </a:tc>
                <a:tc>
                  <a:txBody>
                    <a:bodyPr/>
                    <a:lstStyle/>
                    <a:p>
                      <a:r>
                        <a:rPr lang="en-GB" sz="1400" dirty="0" smtClean="0">
                          <a:latin typeface="Arial" panose="020B0604020202020204" pitchFamily="34" charset="0"/>
                          <a:cs typeface="Arial" panose="020B0604020202020204" pitchFamily="34" charset="0"/>
                        </a:rPr>
                        <a:t>UHV,</a:t>
                      </a:r>
                      <a:r>
                        <a:rPr lang="en-GB" sz="1400" baseline="0" dirty="0" smtClean="0">
                          <a:latin typeface="Arial" panose="020B0604020202020204" pitchFamily="34" charset="0"/>
                          <a:cs typeface="Arial" panose="020B0604020202020204" pitchFamily="34" charset="0"/>
                        </a:rPr>
                        <a:t> glass ceramics, RF (-&gt;5GHz)</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651392158"/>
                  </a:ext>
                </a:extLst>
              </a:tr>
              <a:tr h="474275">
                <a:tc>
                  <a:txBody>
                    <a:bodyPr/>
                    <a:lstStyle/>
                    <a:p>
                      <a:r>
                        <a:rPr lang="en-GB" sz="1400" dirty="0" smtClean="0">
                          <a:latin typeface="Arial" panose="020B0604020202020204" pitchFamily="34" charset="0"/>
                          <a:cs typeface="Arial" panose="020B0604020202020204" pitchFamily="34" charset="0"/>
                        </a:rPr>
                        <a:t>HF semi-rigid cables</a:t>
                      </a:r>
                      <a:endParaRPr lang="en-GB" sz="1400" dirty="0">
                        <a:latin typeface="Arial" panose="020B0604020202020204" pitchFamily="34" charset="0"/>
                        <a:cs typeface="Arial" panose="020B0604020202020204" pitchFamily="34" charset="0"/>
                      </a:endParaRPr>
                    </a:p>
                  </a:txBody>
                  <a:tcPr anchor="ctr"/>
                </a:tc>
                <a:tc>
                  <a:txBody>
                    <a:bodyPr/>
                    <a:lstStyle/>
                    <a:p>
                      <a:pPr algn="ctr"/>
                      <a:r>
                        <a:rPr lang="en-GB" sz="1400" dirty="0" smtClean="0">
                          <a:latin typeface="Arial" panose="020B0604020202020204" pitchFamily="34" charset="0"/>
                          <a:cs typeface="Arial" panose="020B0604020202020204" pitchFamily="34" charset="0"/>
                        </a:rPr>
                        <a:t>~250</a:t>
                      </a:r>
                      <a:endParaRPr lang="en-GB" sz="1400" dirty="0">
                        <a:latin typeface="Arial" panose="020B0604020202020204" pitchFamily="34" charset="0"/>
                        <a:cs typeface="Arial" panose="020B0604020202020204" pitchFamily="34" charset="0"/>
                      </a:endParaRPr>
                    </a:p>
                  </a:txBody>
                  <a:tcPr anchor="ctr"/>
                </a:tc>
                <a:tc>
                  <a:txBody>
                    <a:bodyPr/>
                    <a:lstStyle/>
                    <a:p>
                      <a:r>
                        <a:rPr lang="en-GB" sz="1400" dirty="0" smtClean="0">
                          <a:latin typeface="Arial" panose="020B0604020202020204" pitchFamily="34" charset="0"/>
                          <a:cs typeface="Arial" panose="020B0604020202020204" pitchFamily="34" charset="0"/>
                        </a:rPr>
                        <a:t>Cable, RF technology and measurement</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955047794"/>
                  </a:ext>
                </a:extLst>
              </a:tr>
              <a:tr h="474275">
                <a:tc>
                  <a:txBody>
                    <a:bodyPr/>
                    <a:lstStyle/>
                    <a:p>
                      <a:r>
                        <a:rPr lang="en-GB" sz="1400" dirty="0" smtClean="0">
                          <a:latin typeface="Arial" panose="020B0604020202020204" pitchFamily="34" charset="0"/>
                          <a:cs typeface="Arial" panose="020B0604020202020204" pitchFamily="34" charset="0"/>
                        </a:rPr>
                        <a:t>Imaging optical</a:t>
                      </a:r>
                      <a:r>
                        <a:rPr lang="en-GB" sz="1400" baseline="0" dirty="0" smtClean="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rPr>
                        <a:t>fibre bundles</a:t>
                      </a:r>
                      <a:endParaRPr lang="en-GB" sz="1400" dirty="0">
                        <a:latin typeface="Arial" panose="020B0604020202020204" pitchFamily="34" charset="0"/>
                        <a:cs typeface="Arial" panose="020B0604020202020204" pitchFamily="34" charset="0"/>
                      </a:endParaRPr>
                    </a:p>
                  </a:txBody>
                  <a:tcPr anchor="ctr"/>
                </a:tc>
                <a:tc>
                  <a:txBody>
                    <a:bodyPr/>
                    <a:lstStyle/>
                    <a:p>
                      <a:pPr algn="ctr"/>
                      <a:r>
                        <a:rPr lang="en-GB" sz="1400" dirty="0" smtClean="0">
                          <a:latin typeface="Arial" panose="020B0604020202020204" pitchFamily="34" charset="0"/>
                          <a:cs typeface="Arial" panose="020B0604020202020204" pitchFamily="34" charset="0"/>
                        </a:rPr>
                        <a:t>10</a:t>
                      </a:r>
                      <a:r>
                        <a:rPr lang="en-GB" sz="1400" baseline="0" dirty="0" smtClean="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sym typeface="Symbol" panose="05050102010706020507" pitchFamily="18" charset="2"/>
                        </a:rPr>
                        <a:t> 10</a:t>
                      </a:r>
                      <a:r>
                        <a:rPr lang="en-GB" sz="1400" dirty="0" smtClean="0">
                          <a:latin typeface="Arial" panose="020B0604020202020204" pitchFamily="34" charset="0"/>
                          <a:cs typeface="Arial" panose="020B0604020202020204" pitchFamily="34" charset="0"/>
                        </a:rPr>
                        <a:t>0</a:t>
                      </a:r>
                      <a:endParaRPr lang="en-GB" sz="1400" dirty="0">
                        <a:latin typeface="Arial" panose="020B0604020202020204" pitchFamily="34" charset="0"/>
                        <a:cs typeface="Arial" panose="020B0604020202020204" pitchFamily="34" charset="0"/>
                      </a:endParaRPr>
                    </a:p>
                  </a:txBody>
                  <a:tcPr anchor="ctr"/>
                </a:tc>
                <a:tc>
                  <a:txBody>
                    <a:bodyPr/>
                    <a:lstStyle/>
                    <a:p>
                      <a:r>
                        <a:rPr lang="en-GB" sz="1400" dirty="0" smtClean="0">
                          <a:latin typeface="Arial" panose="020B0604020202020204" pitchFamily="34" charset="0"/>
                          <a:cs typeface="Arial" panose="020B0604020202020204" pitchFamily="34" charset="0"/>
                        </a:rPr>
                        <a:t>Fibre-optic</a:t>
                      </a:r>
                      <a:r>
                        <a:rPr lang="en-GB" sz="1400" baseline="0" dirty="0" smtClean="0">
                          <a:latin typeface="Arial" panose="020B0604020202020204" pitchFamily="34" charset="0"/>
                          <a:cs typeface="Arial" panose="020B0604020202020204" pitchFamily="34" charset="0"/>
                        </a:rPr>
                        <a:t> manufacturing and assembly</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784617066"/>
                  </a:ext>
                </a:extLst>
              </a:tr>
              <a:tr h="474275">
                <a:tc>
                  <a:txBody>
                    <a:bodyPr/>
                    <a:lstStyle/>
                    <a:p>
                      <a:r>
                        <a:rPr lang="en-GB" sz="1400" dirty="0" smtClean="0">
                          <a:latin typeface="Arial" panose="020B0604020202020204" pitchFamily="34" charset="0"/>
                          <a:cs typeface="Arial" panose="020B0604020202020204" pitchFamily="34" charset="0"/>
                        </a:rPr>
                        <a:t>Radiation-hard</a:t>
                      </a:r>
                      <a:r>
                        <a:rPr lang="en-GB" sz="1400" baseline="0" dirty="0" smtClean="0">
                          <a:latin typeface="Arial" panose="020B0604020202020204" pitchFamily="34" charset="0"/>
                          <a:cs typeface="Arial" panose="020B0604020202020204" pitchFamily="34" charset="0"/>
                        </a:rPr>
                        <a:t> cameras</a:t>
                      </a:r>
                      <a:endParaRPr lang="en-GB" sz="1400" dirty="0">
                        <a:latin typeface="Arial" panose="020B0604020202020204" pitchFamily="34" charset="0"/>
                        <a:cs typeface="Arial" panose="020B0604020202020204" pitchFamily="34" charset="0"/>
                      </a:endParaRPr>
                    </a:p>
                  </a:txBody>
                  <a:tcPr anchor="ctr"/>
                </a:tc>
                <a:tc>
                  <a:txBody>
                    <a:bodyPr/>
                    <a:lstStyle/>
                    <a:p>
                      <a:pPr algn="ctr"/>
                      <a:r>
                        <a:rPr lang="en-GB" sz="1400" dirty="0" smtClean="0">
                          <a:latin typeface="Arial" panose="020B0604020202020204" pitchFamily="34" charset="0"/>
                          <a:cs typeface="Arial" panose="020B0604020202020204" pitchFamily="34" charset="0"/>
                        </a:rPr>
                        <a:t>10</a:t>
                      </a:r>
                      <a:r>
                        <a:rPr lang="en-GB" sz="1400" baseline="0" dirty="0" smtClean="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sym typeface="Symbol" panose="05050102010706020507" pitchFamily="18" charset="2"/>
                        </a:rPr>
                        <a:t> 10</a:t>
                      </a:r>
                      <a:r>
                        <a:rPr lang="en-GB" sz="1400" dirty="0" smtClean="0">
                          <a:latin typeface="Arial" panose="020B0604020202020204" pitchFamily="34" charset="0"/>
                          <a:cs typeface="Arial" panose="020B0604020202020204" pitchFamily="34" charset="0"/>
                        </a:rPr>
                        <a:t>0</a:t>
                      </a:r>
                      <a:endParaRPr lang="en-GB" sz="1400" dirty="0">
                        <a:latin typeface="Arial" panose="020B0604020202020204" pitchFamily="34" charset="0"/>
                        <a:cs typeface="Arial" panose="020B0604020202020204" pitchFamily="34" charset="0"/>
                      </a:endParaRPr>
                    </a:p>
                  </a:txBody>
                  <a:tcPr anchor="ctr"/>
                </a:tc>
                <a:tc>
                  <a:txBody>
                    <a:bodyPr/>
                    <a:lstStyle/>
                    <a:p>
                      <a:r>
                        <a:rPr lang="en-GB" sz="1400" dirty="0" smtClean="0">
                          <a:latin typeface="Arial" panose="020B0604020202020204" pitchFamily="34" charset="0"/>
                          <a:cs typeface="Arial" panose="020B0604020202020204" pitchFamily="34" charset="0"/>
                        </a:rPr>
                        <a:t>Camera manufacturing or supply</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758599370"/>
                  </a:ext>
                </a:extLst>
              </a:tr>
              <a:tr h="397641">
                <a:tc>
                  <a:txBody>
                    <a:bodyPr/>
                    <a:lstStyle/>
                    <a:p>
                      <a:r>
                        <a:rPr lang="en-GB" sz="1400" dirty="0" smtClean="0">
                          <a:latin typeface="Arial" panose="020B0604020202020204" pitchFamily="34" charset="0"/>
                          <a:cs typeface="Arial" panose="020B0604020202020204" pitchFamily="34" charset="0"/>
                        </a:rPr>
                        <a:t>Streak-cameras</a:t>
                      </a:r>
                      <a:endParaRPr lang="en-GB" sz="1400" dirty="0">
                        <a:latin typeface="Arial" panose="020B0604020202020204" pitchFamily="34" charset="0"/>
                        <a:cs typeface="Arial" panose="020B0604020202020204" pitchFamily="34" charset="0"/>
                      </a:endParaRPr>
                    </a:p>
                  </a:txBody>
                  <a:tcPr anchor="ctr"/>
                </a:tc>
                <a:tc>
                  <a:txBody>
                    <a:bodyPr/>
                    <a:lstStyle/>
                    <a:p>
                      <a:pPr algn="ctr"/>
                      <a:r>
                        <a:rPr lang="en-GB" sz="1400" dirty="0" smtClean="0">
                          <a:latin typeface="Arial" panose="020B0604020202020204" pitchFamily="34" charset="0"/>
                          <a:cs typeface="Arial" panose="020B0604020202020204" pitchFamily="34" charset="0"/>
                        </a:rPr>
                        <a:t>4</a:t>
                      </a:r>
                      <a:endParaRPr lang="en-GB" sz="1400" dirty="0">
                        <a:latin typeface="Arial" panose="020B0604020202020204" pitchFamily="34" charset="0"/>
                        <a:cs typeface="Arial" panose="020B0604020202020204" pitchFamily="34" charset="0"/>
                      </a:endParaRPr>
                    </a:p>
                  </a:txBody>
                  <a:tcPr anchor="ctr"/>
                </a:tc>
                <a:tc>
                  <a:txBody>
                    <a:bodyPr/>
                    <a:lstStyle/>
                    <a:p>
                      <a:r>
                        <a:rPr lang="en-GB" sz="1400" dirty="0" smtClean="0">
                          <a:latin typeface="Arial" panose="020B0604020202020204" pitchFamily="34" charset="0"/>
                          <a:cs typeface="Arial" panose="020B0604020202020204" pitchFamily="34" charset="0"/>
                        </a:rPr>
                        <a:t>Supply</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962266865"/>
                  </a:ext>
                </a:extLst>
              </a:tr>
              <a:tr h="474275">
                <a:tc>
                  <a:txBody>
                    <a:bodyPr/>
                    <a:lstStyle/>
                    <a:p>
                      <a:r>
                        <a:rPr lang="en-GB" sz="1400" dirty="0" smtClean="0">
                          <a:latin typeface="Arial" panose="020B0604020202020204" pitchFamily="34" charset="0"/>
                          <a:cs typeface="Arial" panose="020B0604020202020204" pitchFamily="34" charset="0"/>
                        </a:rPr>
                        <a:t>PCB production</a:t>
                      </a:r>
                      <a:endParaRPr lang="en-GB" sz="1400" dirty="0">
                        <a:latin typeface="Arial" panose="020B0604020202020204" pitchFamily="34" charset="0"/>
                        <a:cs typeface="Arial" panose="020B0604020202020204" pitchFamily="34" charset="0"/>
                      </a:endParaRPr>
                    </a:p>
                  </a:txBody>
                  <a:tcPr anchor="ctr"/>
                </a:tc>
                <a:tc>
                  <a:txBody>
                    <a:bodyPr/>
                    <a:lstStyle/>
                    <a:p>
                      <a:pPr algn="ctr"/>
                      <a:r>
                        <a:rPr lang="en-GB" sz="1400" dirty="0" smtClean="0">
                          <a:latin typeface="Arial" panose="020B0604020202020204" pitchFamily="34" charset="0"/>
                          <a:cs typeface="Arial" panose="020B0604020202020204" pitchFamily="34" charset="0"/>
                        </a:rPr>
                        <a:t>10</a:t>
                      </a:r>
                      <a:r>
                        <a:rPr lang="en-GB" sz="1400" baseline="0" dirty="0" smtClean="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sym typeface="Symbol" panose="05050102010706020507" pitchFamily="18" charset="2"/>
                        </a:rPr>
                        <a:t> </a:t>
                      </a:r>
                      <a:r>
                        <a:rPr lang="en-GB" sz="1400" dirty="0" smtClean="0">
                          <a:latin typeface="Arial" panose="020B0604020202020204" pitchFamily="34" charset="0"/>
                          <a:cs typeface="Arial" panose="020B0604020202020204" pitchFamily="34" charset="0"/>
                        </a:rPr>
                        <a:t>3000</a:t>
                      </a:r>
                      <a:endParaRPr lang="en-GB" sz="1400" dirty="0">
                        <a:latin typeface="Arial" panose="020B0604020202020204" pitchFamily="34" charset="0"/>
                        <a:cs typeface="Arial" panose="020B0604020202020204" pitchFamily="34" charset="0"/>
                      </a:endParaRPr>
                    </a:p>
                  </a:txBody>
                  <a:tcPr anchor="ctr"/>
                </a:tc>
                <a:tc>
                  <a:txBody>
                    <a:bodyPr/>
                    <a:lstStyle/>
                    <a:p>
                      <a:r>
                        <a:rPr lang="en-GB" sz="1400" dirty="0" smtClean="0">
                          <a:latin typeface="Arial" panose="020B0604020202020204" pitchFamily="34" charset="0"/>
                          <a:cs typeface="Arial" panose="020B0604020202020204" pitchFamily="34" charset="0"/>
                        </a:rPr>
                        <a:t>Production</a:t>
                      </a:r>
                      <a:r>
                        <a:rPr lang="en-GB" sz="1400" baseline="0" dirty="0" smtClean="0">
                          <a:latin typeface="Arial" panose="020B0604020202020204" pitchFamily="34" charset="0"/>
                          <a:cs typeface="Arial" panose="020B0604020202020204" pitchFamily="34" charset="0"/>
                        </a:rPr>
                        <a:t>, assembly and test</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435320070"/>
                  </a:ext>
                </a:extLst>
              </a:tr>
              <a:tr h="340771">
                <a:tc>
                  <a:txBody>
                    <a:bodyPr/>
                    <a:lstStyle/>
                    <a:p>
                      <a:r>
                        <a:rPr lang="en-GB" sz="1400" dirty="0" smtClean="0">
                          <a:latin typeface="Arial" panose="020B0604020202020204" pitchFamily="34" charset="0"/>
                          <a:cs typeface="Arial" panose="020B0604020202020204" pitchFamily="34" charset="0"/>
                        </a:rPr>
                        <a:t>UHV</a:t>
                      </a:r>
                      <a:r>
                        <a:rPr lang="en-GB" sz="1400" baseline="0" dirty="0" smtClean="0">
                          <a:latin typeface="Arial" panose="020B0604020202020204" pitchFamily="34" charset="0"/>
                          <a:cs typeface="Arial" panose="020B0604020202020204" pitchFamily="34" charset="0"/>
                        </a:rPr>
                        <a:t> systems</a:t>
                      </a:r>
                      <a:endParaRPr lang="en-GB" sz="1400" dirty="0">
                        <a:latin typeface="Arial" panose="020B0604020202020204" pitchFamily="34" charset="0"/>
                        <a:cs typeface="Arial" panose="020B060402020202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smtClean="0">
                          <a:latin typeface="Arial" panose="020B0604020202020204" pitchFamily="34" charset="0"/>
                          <a:cs typeface="Arial" panose="020B0604020202020204" pitchFamily="34" charset="0"/>
                        </a:rPr>
                        <a:t>1</a:t>
                      </a:r>
                      <a:r>
                        <a:rPr lang="en-GB" sz="1400" baseline="0" dirty="0" smtClean="0">
                          <a:latin typeface="Arial" panose="020B0604020202020204" pitchFamily="34" charset="0"/>
                          <a:cs typeface="Arial" panose="020B0604020202020204" pitchFamily="34" charset="0"/>
                        </a:rPr>
                        <a:t> </a:t>
                      </a:r>
                      <a:r>
                        <a:rPr lang="en-GB" sz="1400" dirty="0" smtClean="0">
                          <a:latin typeface="Arial" panose="020B0604020202020204" pitchFamily="34" charset="0"/>
                          <a:cs typeface="Arial" panose="020B0604020202020204" pitchFamily="34" charset="0"/>
                          <a:sym typeface="Symbol" panose="05050102010706020507" pitchFamily="18" charset="2"/>
                        </a:rPr>
                        <a:t> 20</a:t>
                      </a:r>
                      <a:endParaRPr lang="en-GB" sz="1400" dirty="0" smtClean="0">
                        <a:latin typeface="Arial" panose="020B0604020202020204" pitchFamily="34" charset="0"/>
                        <a:cs typeface="Arial" panose="020B0604020202020204" pitchFamily="34" charset="0"/>
                      </a:endParaRPr>
                    </a:p>
                  </a:txBody>
                  <a:tcPr anchor="ctr"/>
                </a:tc>
                <a:tc>
                  <a:txBody>
                    <a:bodyPr/>
                    <a:lstStyle/>
                    <a:p>
                      <a:r>
                        <a:rPr lang="en-GB" sz="1400" dirty="0" smtClean="0">
                          <a:latin typeface="Arial" panose="020B0604020202020204" pitchFamily="34" charset="0"/>
                          <a:cs typeface="Arial" panose="020B0604020202020204" pitchFamily="34" charset="0"/>
                        </a:rPr>
                        <a:t>Precision machining,</a:t>
                      </a:r>
                      <a:r>
                        <a:rPr lang="en-GB" sz="1400" baseline="0" dirty="0" smtClean="0">
                          <a:latin typeface="Arial" panose="020B0604020202020204" pitchFamily="34" charset="0"/>
                          <a:cs typeface="Arial" panose="020B0604020202020204" pitchFamily="34" charset="0"/>
                        </a:rPr>
                        <a:t> UHV </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556292256"/>
                  </a:ext>
                </a:extLst>
              </a:tr>
              <a:tr h="474275">
                <a:tc>
                  <a:txBody>
                    <a:bodyPr/>
                    <a:lstStyle/>
                    <a:p>
                      <a:r>
                        <a:rPr lang="en-GB" sz="1400" dirty="0" smtClean="0">
                          <a:latin typeface="Arial" panose="020B0604020202020204" pitchFamily="34" charset="0"/>
                          <a:cs typeface="Arial" panose="020B0604020202020204" pitchFamily="34" charset="0"/>
                        </a:rPr>
                        <a:t>Magnetic Solenoid</a:t>
                      </a:r>
                      <a:r>
                        <a:rPr lang="en-GB" sz="1400" baseline="0" dirty="0" smtClean="0">
                          <a:latin typeface="Arial" panose="020B0604020202020204" pitchFamily="34" charset="0"/>
                          <a:cs typeface="Arial" panose="020B0604020202020204" pitchFamily="34" charset="0"/>
                        </a:rPr>
                        <a:t> production</a:t>
                      </a:r>
                      <a:endParaRPr lang="en-GB" sz="1400" dirty="0">
                        <a:latin typeface="Arial" panose="020B0604020202020204" pitchFamily="34" charset="0"/>
                        <a:cs typeface="Arial" panose="020B0604020202020204" pitchFamily="34" charset="0"/>
                      </a:endParaRPr>
                    </a:p>
                  </a:txBody>
                  <a:tcPr anchor="ctr"/>
                </a:tc>
                <a:tc>
                  <a:txBody>
                    <a:bodyPr/>
                    <a:lstStyle/>
                    <a:p>
                      <a:pPr algn="ctr"/>
                      <a:r>
                        <a:rPr lang="en-GB" sz="1400" dirty="0" smtClean="0">
                          <a:latin typeface="Arial" panose="020B0604020202020204" pitchFamily="34" charset="0"/>
                          <a:cs typeface="Arial" panose="020B0604020202020204" pitchFamily="34" charset="0"/>
                        </a:rPr>
                        <a:t>3</a:t>
                      </a:r>
                      <a:endParaRPr lang="en-GB" sz="1400" dirty="0">
                        <a:latin typeface="Arial" panose="020B0604020202020204" pitchFamily="34" charset="0"/>
                        <a:cs typeface="Arial" panose="020B0604020202020204" pitchFamily="34" charset="0"/>
                      </a:endParaRPr>
                    </a:p>
                  </a:txBody>
                  <a:tcPr anchor="ctr"/>
                </a:tc>
                <a:tc>
                  <a:txBody>
                    <a:bodyPr/>
                    <a:lstStyle/>
                    <a:p>
                      <a:r>
                        <a:rPr lang="en-GB" sz="1400" dirty="0" smtClean="0">
                          <a:latin typeface="Arial" panose="020B0604020202020204" pitchFamily="34" charset="0"/>
                          <a:cs typeface="Arial" panose="020B0604020202020204" pitchFamily="34" charset="0"/>
                        </a:rPr>
                        <a:t>Magnet production</a:t>
                      </a:r>
                      <a:r>
                        <a:rPr lang="en-GB" sz="1400" baseline="0" dirty="0" smtClean="0">
                          <a:latin typeface="Arial" panose="020B0604020202020204" pitchFamily="34" charset="0"/>
                          <a:cs typeface="Arial" panose="020B0604020202020204" pitchFamily="34" charset="0"/>
                        </a:rPr>
                        <a:t>, assembly and test</a:t>
                      </a:r>
                      <a:endParaRPr lang="en-GB"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711749634"/>
                  </a:ext>
                </a:extLst>
              </a:tr>
            </a:tbl>
          </a:graphicData>
        </a:graphic>
      </p:graphicFrame>
      <p:sp>
        <p:nvSpPr>
          <p:cNvPr id="8" name="TextBox 7"/>
          <p:cNvSpPr txBox="1"/>
          <p:nvPr/>
        </p:nvSpPr>
        <p:spPr>
          <a:xfrm>
            <a:off x="86095" y="936411"/>
            <a:ext cx="3163581" cy="36004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r>
              <a:rPr lang="en-GB" sz="2400" b="1" dirty="0" smtClean="0">
                <a:solidFill>
                  <a:srgbClr val="4F81BD"/>
                </a:solidFill>
                <a:effectLst/>
                <a:latin typeface="Arial" panose="020B0604020202020204" pitchFamily="34" charset="0"/>
                <a:cs typeface="Arial" panose="020B0604020202020204" pitchFamily="34" charset="0"/>
              </a:rPr>
              <a:t>Future known contracts</a:t>
            </a:r>
            <a:endParaRPr kumimoji="0" lang="en-GB" sz="2400" b="1" i="0" u="none" strike="noStrike" kern="1200" cap="none" spc="0" normalizeH="0" baseline="0" noProof="0" dirty="0" smtClean="0">
              <a:ln>
                <a:noFill/>
              </a:ln>
              <a:solidFill>
                <a:srgbClr val="4F81BD"/>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1221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a:t>ABP: Accelerators and Beam Physics Group</a:t>
            </a:r>
          </a:p>
        </p:txBody>
      </p:sp>
      <p:sp>
        <p:nvSpPr>
          <p:cNvPr id="3" name="Date Placeholder 2"/>
          <p:cNvSpPr>
            <a:spLocks noGrp="1"/>
          </p:cNvSpPr>
          <p:nvPr>
            <p:ph type="dt" sz="half" idx="10"/>
          </p:nvPr>
        </p:nvSpPr>
        <p:spPr/>
        <p:txBody>
          <a:bodyPr/>
          <a:lstStyle/>
          <a:p>
            <a:r>
              <a:rPr lang="en-US" dirty="0">
                <a:latin typeface="Arial" panose="020B0604020202020204" pitchFamily="34" charset="0"/>
                <a:cs typeface="Arial" panose="020B0604020202020204" pitchFamily="34" charset="0"/>
              </a:rPr>
              <a:t>13 November 2018</a:t>
            </a:r>
          </a:p>
        </p:txBody>
      </p:sp>
      <p:sp>
        <p:nvSpPr>
          <p:cNvPr id="4" name="Footer Placeholder 3"/>
          <p:cNvSpPr>
            <a:spLocks noGrp="1"/>
          </p:cNvSpPr>
          <p:nvPr>
            <p:ph type="ftr" sz="quarter" idx="11"/>
          </p:nvPr>
        </p:nvSpPr>
        <p:spPr/>
        <p:txBody>
          <a:bodyPr/>
          <a:lstStyle/>
          <a:p>
            <a:r>
              <a:rPr lang="en-US">
                <a:latin typeface="Arial" panose="020B0604020202020204" pitchFamily="34" charset="0"/>
                <a:cs typeface="Arial" panose="020B0604020202020204" pitchFamily="34" charset="0"/>
              </a:rPr>
              <a:t>Spain at CERN</a:t>
            </a:r>
          </a:p>
        </p:txBody>
      </p:sp>
      <p:sp>
        <p:nvSpPr>
          <p:cNvPr id="5" name="Slide Number Placeholder 4"/>
          <p:cNvSpPr>
            <a:spLocks noGrp="1"/>
          </p:cNvSpPr>
          <p:nvPr>
            <p:ph type="sldNum" sz="quarter" idx="12"/>
          </p:nvPr>
        </p:nvSpPr>
        <p:spPr/>
        <p:txBody>
          <a:bodyPr/>
          <a:lstStyle/>
          <a:p>
            <a:fld id="{6C48DD96-721A-47B5-A0FB-97F653927308}" type="slidenum">
              <a:rPr lang="en-US" smtClean="0">
                <a:latin typeface="Arial" panose="020B0604020202020204" pitchFamily="34" charset="0"/>
                <a:cs typeface="Arial" panose="020B0604020202020204" pitchFamily="34" charset="0"/>
              </a:rPr>
              <a:pPr/>
              <a:t>9</a:t>
            </a:fld>
            <a:endParaRPr lang="en-US">
              <a:latin typeface="Arial" panose="020B0604020202020204" pitchFamily="34" charset="0"/>
              <a:cs typeface="Arial" panose="020B0604020202020204" pitchFamily="34" charset="0"/>
            </a:endParaRPr>
          </a:p>
        </p:txBody>
      </p:sp>
      <p:sp>
        <p:nvSpPr>
          <p:cNvPr id="8" name="TextBox 7"/>
          <p:cNvSpPr txBox="1"/>
          <p:nvPr/>
        </p:nvSpPr>
        <p:spPr>
          <a:xfrm>
            <a:off x="169532" y="5698139"/>
            <a:ext cx="1865527"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727CA3">
                    <a:lumMod val="50000"/>
                  </a:srgbClr>
                </a:solidFill>
                <a:effectLst/>
                <a:uLnTx/>
                <a:uFillTx/>
                <a:latin typeface="Arial" panose="020B0604020202020204" pitchFamily="34" charset="0"/>
                <a:cs typeface="Arial" panose="020B0604020202020204" pitchFamily="34" charset="0"/>
              </a:rPr>
              <a:t>Group Leader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727CA3">
                    <a:lumMod val="50000"/>
                  </a:srgbClr>
                </a:solidFill>
                <a:effectLst/>
                <a:uLnTx/>
                <a:uFillTx/>
                <a:latin typeface="Arial" panose="020B0604020202020204" pitchFamily="34" charset="0"/>
                <a:cs typeface="Arial" panose="020B0604020202020204" pitchFamily="34" charset="0"/>
              </a:rPr>
              <a:t>Gianluigi </a:t>
            </a:r>
            <a:r>
              <a:rPr kumimoji="0" lang="en-US" sz="1800" b="0" i="0" u="none" strike="noStrike" kern="0" cap="none" spc="0" normalizeH="0" baseline="0" noProof="0" dirty="0" err="1">
                <a:ln>
                  <a:noFill/>
                </a:ln>
                <a:solidFill>
                  <a:srgbClr val="727CA3">
                    <a:lumMod val="50000"/>
                  </a:srgbClr>
                </a:solidFill>
                <a:effectLst/>
                <a:uLnTx/>
                <a:uFillTx/>
                <a:latin typeface="Arial" panose="020B0604020202020204" pitchFamily="34" charset="0"/>
                <a:cs typeface="Arial" panose="020B0604020202020204" pitchFamily="34" charset="0"/>
              </a:rPr>
              <a:t>Arduini</a:t>
            </a:r>
            <a:endParaRPr kumimoji="0" lang="en-US" sz="1800" b="0" i="0" u="none" strike="noStrike" kern="0" cap="none" spc="0" normalizeH="0" baseline="0" noProof="0" dirty="0">
              <a:ln>
                <a:noFill/>
              </a:ln>
              <a:solidFill>
                <a:srgbClr val="727CA3">
                  <a:lumMod val="50000"/>
                </a:srgbClr>
              </a:solidFill>
              <a:effectLst/>
              <a:uLnTx/>
              <a:uFillTx/>
              <a:latin typeface="Arial" panose="020B0604020202020204" pitchFamily="34" charset="0"/>
              <a:cs typeface="Arial" panose="020B0604020202020204" pitchFamily="34" charset="0"/>
            </a:endParaRPr>
          </a:p>
        </p:txBody>
      </p:sp>
      <p:sp>
        <p:nvSpPr>
          <p:cNvPr id="9" name="TextBox 8"/>
          <p:cNvSpPr txBox="1"/>
          <p:nvPr/>
        </p:nvSpPr>
        <p:spPr>
          <a:xfrm>
            <a:off x="1363133" y="1591733"/>
            <a:ext cx="914400" cy="914400"/>
          </a:xfrm>
          <a:prstGeom prst="rect">
            <a:avLst/>
          </a:prstGeom>
        </p:spPr>
        <p:txBody>
          <a:bodyPr vert="horz" wrap="none" lIns="72000" tIns="45720" rIns="36000" bIns="45720" rtlCol="0">
            <a:noAutofit/>
          </a:bodyPr>
          <a:lstStyle/>
          <a:p>
            <a:pPr marL="0" marR="0" indent="0" algn="l" defTabSz="914400" rtl="0" eaLnBrk="1" fontAlgn="auto" latinLnBrk="0" hangingPunct="1">
              <a:lnSpc>
                <a:spcPct val="90000"/>
              </a:lnSpc>
              <a:spcBef>
                <a:spcPts val="1000"/>
              </a:spcBef>
              <a:spcAft>
                <a:spcPts val="0"/>
              </a:spcAft>
              <a:buClrTx/>
              <a:buSzTx/>
              <a:buNone/>
              <a:tabLst/>
            </a:pPr>
            <a:endParaRPr kumimoji="0" lang="en-GB" sz="2400" b="1" i="0" u="none" strike="noStrike" kern="1200" cap="none" spc="0" normalizeH="0" baseline="0" noProof="0">
              <a:ln>
                <a:noFill/>
              </a:ln>
              <a:solidFill>
                <a:srgbClr val="008000"/>
              </a:solidFill>
              <a:effectLst/>
              <a:uLnTx/>
              <a:uFillTx/>
              <a:latin typeface="Arial" panose="020B0604020202020204" pitchFamily="34" charset="0"/>
              <a:cs typeface="Arial" panose="020B0604020202020204" pitchFamily="34" charset="0"/>
            </a:endParaRPr>
          </a:p>
        </p:txBody>
      </p:sp>
      <p:sp>
        <p:nvSpPr>
          <p:cNvPr id="12" name="TextBox 11"/>
          <p:cNvSpPr txBox="1"/>
          <p:nvPr/>
        </p:nvSpPr>
        <p:spPr>
          <a:xfrm>
            <a:off x="6514222" y="6170190"/>
            <a:ext cx="2304256" cy="576064"/>
          </a:xfrm>
          <a:prstGeom prst="rect">
            <a:avLst/>
          </a:prstGeom>
        </p:spPr>
        <p:txBody>
          <a:bodyPr vert="horz" wrap="square" lIns="72000" tIns="45720" rIns="36000" bIns="45720" rtlCol="0">
            <a:noAutofit/>
          </a:bodyPr>
          <a:lstStyle/>
          <a:p>
            <a:pPr marL="0" marR="0" indent="0" algn="ctr" defTabSz="914400" rtl="0" eaLnBrk="1" fontAlgn="auto" latinLnBrk="0" hangingPunct="1">
              <a:lnSpc>
                <a:spcPct val="90000"/>
              </a:lnSpc>
              <a:spcBef>
                <a:spcPts val="1000"/>
              </a:spcBef>
              <a:spcAft>
                <a:spcPts val="0"/>
              </a:spcAft>
              <a:buClrTx/>
              <a:buSzTx/>
              <a:buNone/>
              <a:tabLst/>
            </a:pPr>
            <a:r>
              <a:rPr kumimoji="0" lang="en-GB" sz="1400" i="0" u="none" strike="noStrike" kern="1200" cap="none" spc="0" normalizeH="0" baseline="0" noProof="0" dirty="0">
                <a:ln>
                  <a:noFill/>
                </a:ln>
                <a:solidFill>
                  <a:srgbClr val="4F81BD"/>
                </a:solidFill>
                <a:effectLst/>
                <a:uLnTx/>
                <a:uFillTx/>
                <a:latin typeface="Arial" panose="020B0604020202020204" pitchFamily="34" charset="0"/>
                <a:cs typeface="Arial" panose="020B0604020202020204" pitchFamily="34" charset="0"/>
              </a:rPr>
              <a:t>Uncompensated Beam-Beam Footprint</a:t>
            </a:r>
            <a:r>
              <a:rPr kumimoji="0" lang="en-GB" sz="1400" i="0" u="none" strike="noStrike" kern="1200" cap="none" spc="0" normalizeH="0" noProof="0" dirty="0">
                <a:ln>
                  <a:noFill/>
                </a:ln>
                <a:solidFill>
                  <a:srgbClr val="4F81BD"/>
                </a:solidFill>
                <a:effectLst/>
                <a:uLnTx/>
                <a:uFillTx/>
                <a:latin typeface="Arial" panose="020B0604020202020204" pitchFamily="34" charset="0"/>
                <a:cs typeface="Arial" panose="020B0604020202020204" pitchFamily="34" charset="0"/>
              </a:rPr>
              <a:t> in HL-LHC</a:t>
            </a:r>
            <a:endParaRPr kumimoji="0" lang="en-GB" sz="1400" i="0" u="none" strike="noStrike" kern="1200" cap="none" spc="0" normalizeH="0" baseline="0" noProof="0" dirty="0">
              <a:ln>
                <a:noFill/>
              </a:ln>
              <a:solidFill>
                <a:srgbClr val="4F81BD"/>
              </a:solidFill>
              <a:effectLst/>
              <a:uLnTx/>
              <a:uFillTx/>
              <a:latin typeface="Arial" panose="020B0604020202020204" pitchFamily="34" charset="0"/>
              <a:cs typeface="Arial" panose="020B0604020202020204" pitchFamily="34" charset="0"/>
            </a:endParaRP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186704" y="3861048"/>
            <a:ext cx="2879630" cy="2375984"/>
          </a:xfrm>
          <a:prstGeom prst="rect">
            <a:avLst/>
          </a:prstGeom>
        </p:spPr>
      </p:pic>
      <p:grpSp>
        <p:nvGrpSpPr>
          <p:cNvPr id="14" name="Group 13"/>
          <p:cNvGrpSpPr/>
          <p:nvPr/>
        </p:nvGrpSpPr>
        <p:grpSpPr>
          <a:xfrm>
            <a:off x="3661367" y="4025812"/>
            <a:ext cx="2431758" cy="2296388"/>
            <a:chOff x="4860530" y="1519148"/>
            <a:chExt cx="1623701" cy="1394852"/>
          </a:xfrm>
        </p:grpSpPr>
        <p:pic>
          <p:nvPicPr>
            <p:cNvPr id="15" name="Picture 9" descr="res44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60530" y="1519148"/>
              <a:ext cx="1623701" cy="1394852"/>
            </a:xfrm>
            <a:prstGeom prst="rect">
              <a:avLst/>
            </a:prstGeom>
            <a:noFill/>
            <a:ln w="38100">
              <a:noFill/>
              <a:miter lim="800000"/>
              <a:headEnd/>
              <a:tailEnd/>
            </a:ln>
            <a:extLst>
              <a:ext uri="{909E8E84-426E-40dd-AFC4-6F175D3DCCD1}">
                <a14:hiddenFill xmlns:a14="http://schemas.microsoft.com/office/drawing/2010/main" xmlns="">
                  <a:solidFill>
                    <a:srgbClr val="FFFFFF"/>
                  </a:solidFill>
                </a14:hiddenFill>
              </a:ext>
            </a:extLst>
          </p:spPr>
        </p:pic>
        <p:sp>
          <p:nvSpPr>
            <p:cNvPr id="16" name="Freeform 101"/>
            <p:cNvSpPr>
              <a:spLocks noChangeAspect="1"/>
            </p:cNvSpPr>
            <p:nvPr/>
          </p:nvSpPr>
          <p:spPr bwMode="auto">
            <a:xfrm>
              <a:off x="5857027" y="1580966"/>
              <a:ext cx="2160" cy="1013648"/>
            </a:xfrm>
            <a:custGeom>
              <a:avLst/>
              <a:gdLst>
                <a:gd name="T0" fmla="*/ 0 w 1"/>
                <a:gd name="T1" fmla="*/ 0 h 1072"/>
                <a:gd name="T2" fmla="*/ 0 w 1"/>
                <a:gd name="T3" fmla="*/ 1072 h 1072"/>
              </a:gdLst>
              <a:ahLst/>
              <a:cxnLst>
                <a:cxn ang="0">
                  <a:pos x="T0" y="T1"/>
                </a:cxn>
                <a:cxn ang="0">
                  <a:pos x="T2" y="T3"/>
                </a:cxn>
              </a:cxnLst>
              <a:rect l="0" t="0" r="r" b="b"/>
              <a:pathLst>
                <a:path w="1" h="1072">
                  <a:moveTo>
                    <a:pt x="0" y="0"/>
                  </a:moveTo>
                  <a:lnTo>
                    <a:pt x="0" y="1072"/>
                  </a:lnTo>
                </a:path>
              </a:pathLst>
            </a:custGeom>
            <a:noFill/>
            <a:ln w="38100">
              <a:noFill/>
              <a:prstDash val="solid"/>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sng"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sp>
        <p:nvSpPr>
          <p:cNvPr id="17" name="TextBox 16"/>
          <p:cNvSpPr txBox="1"/>
          <p:nvPr/>
        </p:nvSpPr>
        <p:spPr>
          <a:xfrm>
            <a:off x="3661367" y="6226692"/>
            <a:ext cx="2304256" cy="432048"/>
          </a:xfrm>
          <a:prstGeom prst="rect">
            <a:avLst/>
          </a:prstGeom>
        </p:spPr>
        <p:txBody>
          <a:bodyPr vert="horz" wrap="square" lIns="72000" tIns="45720" rIns="36000" bIns="45720" rtlCol="0">
            <a:noAutofit/>
          </a:bodyPr>
          <a:lstStyle/>
          <a:p>
            <a:pPr marL="0" marR="0" indent="0" algn="ctr" defTabSz="914400" rtl="0" eaLnBrk="1" fontAlgn="auto" latinLnBrk="0" hangingPunct="1">
              <a:lnSpc>
                <a:spcPct val="90000"/>
              </a:lnSpc>
              <a:spcBef>
                <a:spcPts val="1000"/>
              </a:spcBef>
              <a:spcAft>
                <a:spcPts val="0"/>
              </a:spcAft>
              <a:buClrTx/>
              <a:buSzTx/>
              <a:buNone/>
              <a:tabLst/>
            </a:pPr>
            <a:r>
              <a:rPr kumimoji="0" lang="en-GB" sz="1400" i="0" strike="noStrike" kern="1200" cap="none" spc="0" normalizeH="0" baseline="0" noProof="0" dirty="0">
                <a:ln>
                  <a:noFill/>
                </a:ln>
                <a:solidFill>
                  <a:srgbClr val="4F81BD"/>
                </a:solidFill>
                <a:effectLst/>
                <a:uLnTx/>
                <a:uFillTx/>
                <a:latin typeface="Arial" panose="020B0604020202020204" pitchFamily="34" charset="0"/>
                <a:cs typeface="Arial" panose="020B0604020202020204" pitchFamily="34" charset="0"/>
              </a:rPr>
              <a:t>PS Multi-turn Extraction Scheme</a:t>
            </a: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696985" y="4074829"/>
            <a:ext cx="1889422" cy="1158652"/>
          </a:xfrm>
          <a:prstGeom prst="rect">
            <a:avLst/>
          </a:prstGeom>
        </p:spPr>
      </p:pic>
      <p:sp>
        <p:nvSpPr>
          <p:cNvPr id="19" name="TextBox 18"/>
          <p:cNvSpPr txBox="1"/>
          <p:nvPr/>
        </p:nvSpPr>
        <p:spPr>
          <a:xfrm>
            <a:off x="1696985" y="5226956"/>
            <a:ext cx="1944216" cy="288032"/>
          </a:xfrm>
          <a:prstGeom prst="rect">
            <a:avLst/>
          </a:prstGeom>
        </p:spPr>
        <p:txBody>
          <a:bodyPr vert="horz" wrap="square" lIns="72000" tIns="45720" rIns="36000" bIns="45720" rtlCol="0">
            <a:noAutofit/>
          </a:bodyPr>
          <a:lstStyle/>
          <a:p>
            <a:pPr marL="0" marR="0" indent="0" algn="ctr" defTabSz="914400" rtl="0" eaLnBrk="1" fontAlgn="auto" latinLnBrk="0" hangingPunct="1">
              <a:lnSpc>
                <a:spcPct val="90000"/>
              </a:lnSpc>
              <a:spcBef>
                <a:spcPts val="1000"/>
              </a:spcBef>
              <a:spcAft>
                <a:spcPts val="0"/>
              </a:spcAft>
              <a:buClrTx/>
              <a:buSzTx/>
              <a:buNone/>
              <a:tabLst/>
            </a:pPr>
            <a:r>
              <a:rPr lang="en-GB" sz="1400" dirty="0">
                <a:solidFill>
                  <a:srgbClr val="4F81BD"/>
                </a:solidFill>
                <a:effectLst/>
                <a:latin typeface="Arial" panose="020B0604020202020204" pitchFamily="34" charset="0"/>
                <a:cs typeface="Arial" panose="020B0604020202020204" pitchFamily="34" charset="0"/>
              </a:rPr>
              <a:t>750 MHz </a:t>
            </a:r>
            <a:r>
              <a:rPr kumimoji="0" lang="en-GB" sz="1400" i="0" u="none" strike="noStrike" kern="1200" cap="none" spc="0" normalizeH="0" baseline="0" noProof="0" dirty="0">
                <a:ln>
                  <a:noFill/>
                </a:ln>
                <a:solidFill>
                  <a:srgbClr val="4F81BD"/>
                </a:solidFill>
                <a:effectLst/>
                <a:uLnTx/>
                <a:uFillTx/>
                <a:latin typeface="Arial" panose="020B0604020202020204" pitchFamily="34" charset="0"/>
                <a:cs typeface="Arial" panose="020B0604020202020204" pitchFamily="34" charset="0"/>
              </a:rPr>
              <a:t>RFQ</a:t>
            </a:r>
          </a:p>
        </p:txBody>
      </p:sp>
      <p:sp>
        <p:nvSpPr>
          <p:cNvPr id="20" name="TextBox 19"/>
          <p:cNvSpPr txBox="1"/>
          <p:nvPr/>
        </p:nvSpPr>
        <p:spPr>
          <a:xfrm>
            <a:off x="107504" y="958005"/>
            <a:ext cx="8856984" cy="1728192"/>
          </a:xfrm>
          <a:prstGeom prst="rect">
            <a:avLst/>
          </a:prstGeom>
        </p:spPr>
        <p:txBody>
          <a:bodyPr vert="horz" wrap="square" lIns="72000" tIns="45720" rIns="36000" bIns="45720" rtlCol="0">
            <a:noAutofit/>
          </a:bodyPr>
          <a:lstStyle/>
          <a:p>
            <a:pPr marR="0" algn="l" defTabSz="914400" rtl="0" eaLnBrk="1" fontAlgn="auto" latinLnBrk="0" hangingPunct="1">
              <a:spcBef>
                <a:spcPts val="0"/>
              </a:spcBef>
              <a:spcAft>
                <a:spcPts val="0"/>
              </a:spcAft>
              <a:buClrTx/>
              <a:buSzTx/>
              <a:tabLst/>
            </a:pPr>
            <a:r>
              <a:rPr kumimoji="0" lang="en-GB" sz="1800" b="1" i="0" u="none" strike="noStrike" kern="1200" cap="none" spc="0" normalizeH="0" baseline="0" noProof="0" dirty="0" smtClean="0">
                <a:ln>
                  <a:noFill/>
                </a:ln>
                <a:solidFill>
                  <a:schemeClr val="tx1"/>
                </a:solidFill>
                <a:effectLst/>
                <a:uLnTx/>
                <a:uFillTx/>
                <a:latin typeface="Arial" panose="020B0604020202020204" pitchFamily="34" charset="0"/>
                <a:cs typeface="Arial" panose="020B0604020202020204" pitchFamily="34" charset="0"/>
              </a:rPr>
              <a:t>Responsible </a:t>
            </a:r>
            <a:r>
              <a:rPr kumimoji="0" lang="en-GB" sz="1800" b="1" i="0" u="none" strike="noStrike" kern="1200" cap="none" spc="0" normalizeH="0" baseline="0" noProof="0" dirty="0">
                <a:ln>
                  <a:noFill/>
                </a:ln>
                <a:solidFill>
                  <a:schemeClr val="tx1"/>
                </a:solidFill>
                <a:effectLst/>
                <a:uLnTx/>
                <a:uFillTx/>
                <a:latin typeface="Arial" panose="020B0604020202020204" pitchFamily="34" charset="0"/>
                <a:cs typeface="Arial" panose="020B0604020202020204" pitchFamily="34" charset="0"/>
              </a:rPr>
              <a:t>for:</a:t>
            </a:r>
          </a:p>
          <a:p>
            <a:pPr marL="285750" indent="-285750">
              <a:buFont typeface="Courier New" panose="02070309020205020404" pitchFamily="49" charset="0"/>
              <a:buChar char="o"/>
            </a:pPr>
            <a:r>
              <a:rPr lang="en-GB" sz="1800" dirty="0">
                <a:solidFill>
                  <a:schemeClr val="tx1"/>
                </a:solidFill>
                <a:effectLst/>
                <a:latin typeface="Arial" panose="020B0604020202020204" pitchFamily="34" charset="0"/>
                <a:cs typeface="Arial" panose="020B0604020202020204" pitchFamily="34" charset="0"/>
              </a:rPr>
              <a:t>Accelerator Physics &amp; beam dynamics studies over the complete CERN accelerator complex with the aim of improving accelerator performance. </a:t>
            </a:r>
          </a:p>
          <a:p>
            <a:pPr marL="285750" indent="-285750">
              <a:buFont typeface="Courier New" panose="02070309020205020404" pitchFamily="49" charset="0"/>
              <a:buChar char="o"/>
            </a:pPr>
            <a:r>
              <a:rPr lang="en-GB" sz="1800" dirty="0">
                <a:solidFill>
                  <a:schemeClr val="tx1"/>
                </a:solidFill>
                <a:effectLst/>
                <a:latin typeface="Arial" panose="020B0604020202020204" pitchFamily="34" charset="0"/>
                <a:cs typeface="Arial" panose="020B0604020202020204" pitchFamily="34" charset="0"/>
              </a:rPr>
              <a:t>Providing operational support for the exploitation of the complex</a:t>
            </a:r>
            <a:r>
              <a:rPr lang="en-GB" sz="1800" dirty="0" smtClean="0">
                <a:solidFill>
                  <a:schemeClr val="tx1"/>
                </a:solidFill>
                <a:effectLst/>
                <a:latin typeface="Arial" panose="020B0604020202020204" pitchFamily="34" charset="0"/>
                <a:cs typeface="Arial" panose="020B0604020202020204" pitchFamily="34" charset="0"/>
              </a:rPr>
              <a:t>.</a:t>
            </a:r>
            <a:endParaRPr lang="en-GB" sz="1800" dirty="0">
              <a:solidFill>
                <a:schemeClr val="tx1"/>
              </a:solidFill>
              <a:effectLst/>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r>
              <a:rPr lang="en-GB" sz="1800" dirty="0">
                <a:solidFill>
                  <a:schemeClr val="tx1"/>
                </a:solidFill>
                <a:effectLst/>
                <a:latin typeface="Arial" panose="020B0604020202020204" pitchFamily="34" charset="0"/>
                <a:cs typeface="Arial" panose="020B0604020202020204" pitchFamily="34" charset="0"/>
              </a:rPr>
              <a:t>Operation, maintenance and development of hadron sources and </a:t>
            </a:r>
            <a:r>
              <a:rPr lang="en-GB" sz="1800" dirty="0" err="1" smtClean="0">
                <a:solidFill>
                  <a:schemeClr val="tx1"/>
                </a:solidFill>
                <a:effectLst/>
                <a:latin typeface="Arial" panose="020B0604020202020204" pitchFamily="34" charset="0"/>
                <a:cs typeface="Arial" panose="020B0604020202020204" pitchFamily="34" charset="0"/>
              </a:rPr>
              <a:t>Linacs</a:t>
            </a:r>
            <a:r>
              <a:rPr lang="en-GB" sz="1800" dirty="0" smtClean="0">
                <a:solidFill>
                  <a:schemeClr val="tx1"/>
                </a:solidFill>
                <a:effectLst/>
                <a:latin typeface="Arial" panose="020B0604020202020204" pitchFamily="34" charset="0"/>
                <a:cs typeface="Arial" panose="020B0604020202020204" pitchFamily="34" charset="0"/>
              </a:rPr>
              <a:t>.</a:t>
            </a:r>
            <a:endParaRPr lang="en-GB" sz="1800" dirty="0">
              <a:solidFill>
                <a:schemeClr val="tx1"/>
              </a:solidFill>
              <a:effectLst/>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r>
              <a:rPr lang="en-GB" sz="1800" dirty="0">
                <a:solidFill>
                  <a:schemeClr val="tx1"/>
                </a:solidFill>
                <a:effectLst/>
                <a:latin typeface="Arial" panose="020B0604020202020204" pitchFamily="34" charset="0"/>
                <a:cs typeface="Arial" panose="020B0604020202020204" pitchFamily="34" charset="0"/>
              </a:rPr>
              <a:t>Development and maintenance of accelerator physics computer </a:t>
            </a:r>
            <a:r>
              <a:rPr lang="en-GB" sz="1800" dirty="0" smtClean="0">
                <a:solidFill>
                  <a:schemeClr val="tx1"/>
                </a:solidFill>
                <a:effectLst/>
                <a:latin typeface="Arial" panose="020B0604020202020204" pitchFamily="34" charset="0"/>
                <a:cs typeface="Arial" panose="020B0604020202020204" pitchFamily="34" charset="0"/>
              </a:rPr>
              <a:t>codes.</a:t>
            </a:r>
            <a:endParaRPr lang="en-GB" sz="1800" dirty="0">
              <a:solidFill>
                <a:schemeClr val="tx1"/>
              </a:solidFill>
              <a:effectLst/>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r>
              <a:rPr lang="en-GB" sz="1800" dirty="0">
                <a:solidFill>
                  <a:schemeClr val="tx1"/>
                </a:solidFill>
                <a:effectLst/>
                <a:latin typeface="Arial" panose="020B0604020202020204" pitchFamily="34" charset="0"/>
                <a:cs typeface="Arial" panose="020B0604020202020204" pitchFamily="34" charset="0"/>
              </a:rPr>
              <a:t>Beam and machine parameters and beam dynamics studies for the LHC and Injector </a:t>
            </a:r>
            <a:r>
              <a:rPr lang="en-GB" sz="1800" dirty="0" smtClean="0">
                <a:solidFill>
                  <a:schemeClr val="tx1"/>
                </a:solidFill>
                <a:effectLst/>
                <a:latin typeface="Arial" panose="020B0604020202020204" pitchFamily="34" charset="0"/>
                <a:cs typeface="Arial" panose="020B0604020202020204" pitchFamily="34" charset="0"/>
              </a:rPr>
              <a:t>Upgrades.</a:t>
            </a:r>
            <a:endParaRPr lang="en-GB" sz="1800" dirty="0">
              <a:solidFill>
                <a:schemeClr val="tx1"/>
              </a:solidFill>
              <a:effectLst/>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r>
              <a:rPr lang="en-GB" sz="1800" dirty="0">
                <a:solidFill>
                  <a:schemeClr val="tx1"/>
                </a:solidFill>
                <a:effectLst/>
                <a:latin typeface="Arial" panose="020B0604020202020204" pitchFamily="34" charset="0"/>
                <a:cs typeface="Arial" panose="020B0604020202020204" pitchFamily="34" charset="0"/>
              </a:rPr>
              <a:t>Studies for future accelerators, New Acceleration Techniques and Medical Accelerators.</a:t>
            </a:r>
          </a:p>
          <a:p>
            <a:pPr marL="285750" indent="-285750">
              <a:buFont typeface="Courier New" panose="02070309020205020404" pitchFamily="49" charset="0"/>
              <a:buChar char="o"/>
            </a:pPr>
            <a:r>
              <a:rPr lang="en-GB" sz="1800" dirty="0">
                <a:solidFill>
                  <a:schemeClr val="tx1"/>
                </a:solidFill>
                <a:effectLst/>
                <a:latin typeface="Arial" panose="020B0604020202020204" pitchFamily="34" charset="0"/>
                <a:cs typeface="Arial" panose="020B0604020202020204" pitchFamily="34" charset="0"/>
              </a:rPr>
              <a:t>Teaching accelerator physics in international </a:t>
            </a:r>
            <a:r>
              <a:rPr lang="en-GB" sz="1800" dirty="0" smtClean="0">
                <a:solidFill>
                  <a:schemeClr val="tx1"/>
                </a:solidFill>
                <a:effectLst/>
                <a:latin typeface="Arial" panose="020B0604020202020204" pitchFamily="34" charset="0"/>
                <a:cs typeface="Arial" panose="020B0604020202020204" pitchFamily="34" charset="0"/>
              </a:rPr>
              <a:t>schools.</a:t>
            </a:r>
            <a:endParaRPr lang="en-GB" sz="1800" dirty="0">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59387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spAutoFit/>
      </a:bodyPr>
      <a:lstStyle>
        <a:defPPr>
          <a:defRPr sz="1800" b="1" dirty="0">
            <a:solidFill>
              <a:schemeClr val="tx1"/>
            </a:solidFill>
            <a:effectLst/>
            <a:latin typeface="+mn-lt"/>
          </a:defRPr>
        </a:defPPr>
      </a:lstStyle>
    </a:spDef>
    <a:lnDef>
      <a:spPr/>
      <a:bodyPr/>
      <a:lstStyle/>
      <a:style>
        <a:lnRef idx="2">
          <a:schemeClr val="accent1"/>
        </a:lnRef>
        <a:fillRef idx="0">
          <a:schemeClr val="accent1"/>
        </a:fillRef>
        <a:effectRef idx="1">
          <a:schemeClr val="accent1"/>
        </a:effectRef>
        <a:fontRef idx="minor">
          <a:schemeClr val="tx1"/>
        </a:fontRef>
      </a:style>
    </a:lnDef>
    <a:txDef>
      <a:spPr/>
      <a:bodyPr vert="horz" lIns="72000" tIns="45720" rIns="36000" bIns="45720" rtlCol="0">
        <a:noAutofit/>
      </a:bodyPr>
      <a:lstStyle>
        <a:defPPr marL="0" marR="0" indent="0" algn="l" defTabSz="914400" rtl="0" eaLnBrk="1" fontAlgn="auto" latinLnBrk="0" hangingPunct="1">
          <a:lnSpc>
            <a:spcPct val="90000"/>
          </a:lnSpc>
          <a:spcBef>
            <a:spcPts val="1000"/>
          </a:spcBef>
          <a:spcAft>
            <a:spcPts val="0"/>
          </a:spcAft>
          <a:buClrTx/>
          <a:buSzTx/>
          <a:buNone/>
          <a:tabLst/>
          <a:defRPr kumimoji="0" sz="2400" b="1" i="0" u="none" strike="noStrike" kern="1200" cap="none" spc="0" normalizeH="0" baseline="0" noProof="0" dirty="0" smtClean="0">
            <a:ln>
              <a:noFill/>
            </a:ln>
            <a:solidFill>
              <a:srgbClr val="008000"/>
            </a:solidFill>
            <a:effectLst/>
            <a:uLnTx/>
            <a:uFillTx/>
            <a:latin typeface="Calibri"/>
            <a:ea typeface="+mn-ea"/>
            <a:cs typeface="+mn-cs"/>
          </a:defRPr>
        </a:defPPr>
      </a:lstStyle>
    </a:txDef>
  </a:objectDefaults>
  <a:extraClrSchemeLst/>
</a:theme>
</file>

<file path=ppt/theme/theme2.xml><?xml version="1.0" encoding="utf-8"?>
<a:theme xmlns:a="http://schemas.openxmlformats.org/drawingml/2006/main" name="PaulCollier">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132935</TotalTime>
  <Words>2000</Words>
  <Application>Microsoft Office PowerPoint</Application>
  <PresentationFormat>On-screen Show (4:3)</PresentationFormat>
  <Paragraphs>476</Paragraphs>
  <Slides>23</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ＭＳ Ｐゴシック</vt:lpstr>
      <vt:lpstr>Arial</vt:lpstr>
      <vt:lpstr>Arial Black</vt:lpstr>
      <vt:lpstr>Calibri</vt:lpstr>
      <vt:lpstr>Courier New</vt:lpstr>
      <vt:lpstr>Symbol</vt:lpstr>
      <vt:lpstr>Wingdings</vt:lpstr>
      <vt:lpstr>Office Theme</vt:lpstr>
      <vt:lpstr>PaulCollier</vt:lpstr>
      <vt:lpstr> Beams Department Overview and purchasing plans</vt:lpstr>
      <vt:lpstr>BE Organization, 2018</vt:lpstr>
      <vt:lpstr>BE Department (March 2018)</vt:lpstr>
      <vt:lpstr>ASR: Administration, Resources &amp; Safety Group</vt:lpstr>
      <vt:lpstr>OP: Operations Group</vt:lpstr>
      <vt:lpstr>BI: Beam Instrumentation Group</vt:lpstr>
      <vt:lpstr>Collaboration with industry in     BE-BI</vt:lpstr>
      <vt:lpstr>Collaboration with industry in     BE-BI</vt:lpstr>
      <vt:lpstr>ABP: Accelerators and Beam Physics Group</vt:lpstr>
      <vt:lpstr>Collaboration with industry in    BE-ABP</vt:lpstr>
      <vt:lpstr>CO: Controls Group</vt:lpstr>
      <vt:lpstr>Collaboration with industry in    BE-CO</vt:lpstr>
      <vt:lpstr>ICS: Industrial Controls and Safety Systems Group</vt:lpstr>
      <vt:lpstr>Collaboration with industry           in BE-ICS</vt:lpstr>
      <vt:lpstr>Upcoming collaborations with industry in BE-ICS</vt:lpstr>
      <vt:lpstr>RF: Radio Frequency Group</vt:lpstr>
      <vt:lpstr>Collaboration with industry           in BE-RF</vt:lpstr>
      <vt:lpstr>Collaboration with industry           in BE-RF</vt:lpstr>
      <vt:lpstr>Collaboration with industry           in BE-RF</vt:lpstr>
      <vt:lpstr>Reserve slides</vt:lpstr>
      <vt:lpstr>Projects: HL-LHC</vt:lpstr>
      <vt:lpstr>Projects: LIU (LHC Injector Upgrade)</vt:lpstr>
      <vt:lpstr>Energy Frontier Studies:             CLIC &amp; FCC</vt:lpstr>
    </vt:vector>
  </TitlesOfParts>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 EoY</dc:title>
  <dc:creator>Tomasz Wlostowski</dc:creator>
  <cp:lastModifiedBy>Javier Serrano</cp:lastModifiedBy>
  <cp:revision>264</cp:revision>
  <cp:lastPrinted>2012-11-13T14:21:05Z</cp:lastPrinted>
  <dcterms:created xsi:type="dcterms:W3CDTF">2010-07-08T05:49:44Z</dcterms:created>
  <dcterms:modified xsi:type="dcterms:W3CDTF">2018-11-13T09:45:52Z</dcterms:modified>
</cp:coreProperties>
</file>