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69" r:id="rId2"/>
    <p:sldId id="306" r:id="rId3"/>
    <p:sldId id="305" r:id="rId4"/>
    <p:sldId id="294" r:id="rId5"/>
    <p:sldId id="271" r:id="rId6"/>
    <p:sldId id="275" r:id="rId7"/>
    <p:sldId id="274" r:id="rId8"/>
    <p:sldId id="285" r:id="rId9"/>
    <p:sldId id="301" r:id="rId10"/>
    <p:sldId id="276" r:id="rId11"/>
    <p:sldId id="273" r:id="rId12"/>
    <p:sldId id="307" r:id="rId13"/>
    <p:sldId id="298" r:id="rId14"/>
    <p:sldId id="296" r:id="rId15"/>
    <p:sldId id="302" r:id="rId16"/>
    <p:sldId id="303" r:id="rId17"/>
    <p:sldId id="304" r:id="rId18"/>
    <p:sldId id="291" r:id="rId19"/>
    <p:sldId id="292" r:id="rId20"/>
    <p:sldId id="299" r:id="rId21"/>
    <p:sldId id="300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718"/>
  </p:normalViewPr>
  <p:slideViewPr>
    <p:cSldViewPr snapToGrid="0" snapToObjects="1">
      <p:cViewPr>
        <p:scale>
          <a:sx n="81" d="100"/>
          <a:sy n="81" d="100"/>
        </p:scale>
        <p:origin x="1120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66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6C12D-DF57-674C-ADB1-1A1CA39D40EC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B8299-6AFF-2049-B891-40B9B6A3D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3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4D358-9C79-4540-AB53-11983248D1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88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fld id="{1A2D7898-F6BB-E048-BCFE-D15EB2472177}" type="datetime1">
              <a:rPr lang="en-US"/>
              <a:pPr>
                <a:defRPr/>
              </a:pPr>
              <a:t>11/23/18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1A0797A-AE29-CD40-A130-78F29502F119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0444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445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fld id="{1A2D7898-F6BB-E048-BCFE-D15EB2472177}" type="datetime1">
              <a:rPr lang="en-US"/>
              <a:pPr>
                <a:defRPr/>
              </a:pPr>
              <a:t>11/23/18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28E2275B-6428-4F48-A7AF-EBC55E51A4AF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054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547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fld id="{1A2D7898-F6BB-E048-BCFE-D15EB2472177}" type="datetime1">
              <a:rPr lang="en-US"/>
              <a:pPr>
                <a:defRPr/>
              </a:pPr>
              <a:t>11/23/18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9BA80D18-E305-2849-AD0C-0D0473914637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0649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649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5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69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15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1249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723313" y="6477000"/>
            <a:ext cx="268287" cy="2794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17D7DB-F894-3648-BDAD-2DDA4D670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4611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8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1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1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94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29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6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119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23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AA310-40D4-8946-9BC8-62173DDA99B1}" type="datetimeFigureOut">
              <a:rPr lang="en-US" smtClean="0"/>
              <a:t>11/23/18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CFE6C-1F9B-D34C-9441-15E9D07C3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0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okmetrix.com/detail/book/9f917e9e-ca5f-4fec-a133-d74726de2a0b#downloads" TargetMode="External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ookmetrix.com/detail/book/b48dd2a1-1e56-4584-a712-b997fc13f8a9#download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pyright.web.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enago.com/academy/identifying-predatory-journals-using-evidence-based-characteristics/" TargetMode="External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s://www.editage.com/insights/10-point-checklist-to-identify-predatory-publishers" TargetMode="External"/><Relationship Id="rId5" Type="http://schemas.openxmlformats.org/officeDocument/2006/relationships/image" Target="../media/image23.png"/><Relationship Id="rId6" Type="http://schemas.openxmlformats.org/officeDocument/2006/relationships/hyperlink" Target="https://en.wikipedia.org/wiki/Beall's_List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1955574/files/CERN-OPEN-2014-049.pdf" TargetMode="External"/><Relationship Id="rId3" Type="http://schemas.openxmlformats.org/officeDocument/2006/relationships/hyperlink" Target="https://scoap3.org/phase2-journals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search?ln=en&amp;cc=Pauli+Lecture+Collection&amp;p=jauch&amp;action_search=Search&amp;op1=a&amp;m1=a&amp;p1=&amp;f1=&amp;c=Pauli+Lecture+Collection&amp;c=&amp;sf=&amp;so=d&amp;rm=&amp;rg=10&amp;sc=1&amp;of=hb" TargetMode="Externa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12333"/>
            <a:ext cx="7772400" cy="228811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Open Access at all flanks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articles, books, multimedia 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1800" dirty="0" smtClean="0">
                <a:solidFill>
                  <a:srgbClr val="FFFFFF"/>
                </a:solidFill>
              </a:rPr>
              <a:t>and data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(in the next talk) </a:t>
            </a: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November 2018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Jens </a:t>
            </a:r>
            <a:r>
              <a:rPr lang="en-US" dirty="0" smtClean="0"/>
              <a:t>Vigen,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86"/>
            <a:ext cx="9144000" cy="12493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Completed digitization of the B-W collection</a:t>
            </a:r>
            <a:br>
              <a:rPr lang="en-US" sz="28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The </a:t>
            </a:r>
            <a:r>
              <a:rPr lang="en-US" sz="2400" dirty="0" err="1" smtClean="0">
                <a:solidFill>
                  <a:srgbClr val="FFFFFF"/>
                </a:solidFill>
              </a:rPr>
              <a:t>colour</a:t>
            </a:r>
            <a:r>
              <a:rPr lang="en-US" sz="2400" dirty="0" smtClean="0">
                <a:solidFill>
                  <a:srgbClr val="FFFFFF"/>
                </a:solidFill>
              </a:rPr>
              <a:t> collection is underway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5" name="Picture 4" descr="Screen Shot 2013-10-17 at 7.46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44" y="1261548"/>
            <a:ext cx="7300148" cy="3401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3024" y="4752137"/>
            <a:ext cx="62006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120 000 pictures sent  to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CONTENTRA TECHNOLOGIES - BVBA FONS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(40% India, 60% Belgium)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Scanning: 40 CHF cents per picture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Manual enhancement with Photoshop: 17 CHF cents per picture</a:t>
            </a: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Total contract: 85 500 CHF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(+ equal size of CERN effort)</a:t>
            </a:r>
          </a:p>
        </p:txBody>
      </p:sp>
    </p:spTree>
    <p:extLst>
      <p:ext uri="{BB962C8B-B14F-4D97-AF65-F5344CB8AC3E}">
        <p14:creationId xmlns:p14="http://schemas.microsoft.com/office/powerpoint/2010/main" val="1077114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6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2F2F2"/>
                </a:solidFill>
              </a:rPr>
              <a:t>Open Access </a:t>
            </a:r>
            <a:r>
              <a:rPr lang="en-US" dirty="0" smtClean="0">
                <a:solidFill>
                  <a:srgbClr val="F2F2F2"/>
                </a:solidFill>
              </a:rPr>
              <a:t>books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7259" y="35371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2857" y="1264636"/>
            <a:ext cx="2685143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More and more publishers do now offer Open Access books:</a:t>
            </a:r>
          </a:p>
          <a:p>
            <a:endParaRPr lang="en-US" dirty="0" smtClean="0">
              <a:solidFill>
                <a:srgbClr val="F2F2F2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2F2F2"/>
                </a:solidFill>
              </a:rPr>
              <a:t>The prices are comparable to the production of a Yellow Report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F2F2F2"/>
                </a:solidFill>
              </a:rPr>
              <a:t>Good distribution and discoverability via publishers online platforms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F2F2F2"/>
              </a:solidFill>
            </a:endParaRPr>
          </a:p>
          <a:p>
            <a:r>
              <a:rPr lang="en-US" dirty="0" smtClean="0">
                <a:solidFill>
                  <a:srgbClr val="F2F2F2"/>
                </a:solidFill>
              </a:rPr>
              <a:t>The Scientific Information Service can consider “sponsorship” of authors planning to publish relevant “CERN works”</a:t>
            </a:r>
            <a:endParaRPr lang="en-US" dirty="0">
              <a:solidFill>
                <a:srgbClr val="F2F2F2"/>
              </a:solidFill>
            </a:endParaRPr>
          </a:p>
        </p:txBody>
      </p:sp>
      <p:pic>
        <p:nvPicPr>
          <p:cNvPr id="3" name="Picture 2" descr="Screen Shot 2014-06-26 at 6.46.1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67" y="1242859"/>
            <a:ext cx="5534559" cy="458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56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Typical “CERN books”</a:t>
            </a:r>
            <a:endParaRPr lang="en-US" sz="3100" dirty="0">
              <a:solidFill>
                <a:srgbClr val="FFFFFF"/>
              </a:solidFill>
              <a:effectLst/>
            </a:endParaRPr>
          </a:p>
        </p:txBody>
      </p:sp>
      <p:pic>
        <p:nvPicPr>
          <p:cNvPr id="3" name="Picture 2" descr="ATL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29" y="1444576"/>
            <a:ext cx="3324511" cy="4712872"/>
          </a:xfrm>
          <a:prstGeom prst="rect">
            <a:avLst/>
          </a:prstGeom>
        </p:spPr>
      </p:pic>
      <p:pic>
        <p:nvPicPr>
          <p:cNvPr id="4" name="Picture 3" descr="LHC_book_cov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1020">
            <a:off x="4844332" y="1529236"/>
            <a:ext cx="3326733" cy="47128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67961" y="6234251"/>
            <a:ext cx="4008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Open access monographs under way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82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73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Success for open access book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149" y="5221115"/>
            <a:ext cx="8853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1 </a:t>
            </a:r>
            <a:r>
              <a:rPr lang="en-US" dirty="0">
                <a:solidFill>
                  <a:srgbClr val="FFFFFF"/>
                </a:solidFill>
              </a:rPr>
              <a:t>book </a:t>
            </a:r>
            <a:r>
              <a:rPr lang="en-US" dirty="0" smtClean="0">
                <a:solidFill>
                  <a:srgbClr val="FFFFFF"/>
                </a:solidFill>
              </a:rPr>
              <a:t>equivalent = the </a:t>
            </a:r>
            <a:r>
              <a:rPr lang="en-US" dirty="0">
                <a:solidFill>
                  <a:srgbClr val="FFFFFF"/>
                </a:solidFill>
              </a:rPr>
              <a:t>total number of downloads by number of </a:t>
            </a:r>
            <a:r>
              <a:rPr lang="en-US" dirty="0" smtClean="0">
                <a:solidFill>
                  <a:srgbClr val="FFFFFF"/>
                </a:solidFill>
              </a:rPr>
              <a:t>chapters</a:t>
            </a:r>
          </a:p>
          <a:p>
            <a:pPr algn="ctr"/>
            <a:endParaRPr lang="en-US" dirty="0" smtClean="0">
              <a:solidFill>
                <a:srgbClr val="FFFFFF"/>
              </a:solidFill>
            </a:endParaRP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The downloads for </a:t>
            </a:r>
            <a:r>
              <a:rPr lang="en-US" dirty="0" smtClean="0">
                <a:solidFill>
                  <a:srgbClr val="FFFFFF"/>
                </a:solidFill>
                <a:hlinkClick r:id="rId2"/>
              </a:rPr>
              <a:t>Hagedorn (2016)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b="1" dirty="0" smtClean="0">
                <a:solidFill>
                  <a:srgbClr val="FFFFFF"/>
                </a:solidFill>
              </a:rPr>
              <a:t>open access</a:t>
            </a:r>
            <a:r>
              <a:rPr lang="en-US" dirty="0" smtClean="0">
                <a:solidFill>
                  <a:srgbClr val="FFFFFF"/>
                </a:solidFill>
              </a:rPr>
              <a:t>, correspond to 3200 book equivalents 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Can be compared with downloads for </a:t>
            </a:r>
            <a:r>
              <a:rPr lang="sv-SE" dirty="0" smtClean="0">
                <a:solidFill>
                  <a:srgbClr val="FFFFFF"/>
                </a:solidFill>
                <a:hlinkClick r:id="rId3"/>
              </a:rPr>
              <a:t>Källén (2014)</a:t>
            </a:r>
            <a:r>
              <a:rPr lang="sv-SE" dirty="0" smtClean="0">
                <a:solidFill>
                  <a:srgbClr val="FFFFFF"/>
                </a:solidFill>
              </a:rPr>
              <a:t>, trad. </a:t>
            </a:r>
            <a:r>
              <a:rPr lang="en-US" dirty="0" smtClean="0">
                <a:solidFill>
                  <a:srgbClr val="FFFFFF"/>
                </a:solidFill>
              </a:rPr>
              <a:t>model, correspond to 1500 books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 descr="Screen Shot 2018-10-07 at 22.57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04" y="1398217"/>
            <a:ext cx="8820993" cy="419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3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10-19 at 11.06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645" y="3237620"/>
            <a:ext cx="1999155" cy="2888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New </a:t>
            </a:r>
            <a:r>
              <a:rPr lang="en-US" dirty="0">
                <a:solidFill>
                  <a:srgbClr val="FFFFFF"/>
                </a:solidFill>
              </a:rPr>
              <a:t>o</a:t>
            </a:r>
            <a:r>
              <a:rPr lang="en-US" dirty="0" smtClean="0">
                <a:solidFill>
                  <a:srgbClr val="FFFFFF"/>
                </a:solidFill>
              </a:rPr>
              <a:t>pen access monograph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sz="2700" dirty="0" smtClean="0">
                <a:solidFill>
                  <a:srgbClr val="FFFFFF"/>
                </a:solidFill>
              </a:rPr>
              <a:t>In the pipeline (expected early 2019)</a:t>
            </a:r>
            <a:endParaRPr lang="en-US" sz="27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99583" y="6307667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An updated and revised version of LB volumes 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4222"/>
            <a:ext cx="6230445" cy="3811941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FFFF"/>
                </a:solidFill>
              </a:rPr>
              <a:t>Vols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1-3 and to be published under the CERN/Springer OA book </a:t>
            </a:r>
            <a:r>
              <a:rPr lang="en-US" dirty="0" smtClean="0">
                <a:solidFill>
                  <a:srgbClr val="FFFFFF"/>
                </a:solidFill>
              </a:rPr>
              <a:t>agreement: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Vol. 1 : Theory and </a:t>
            </a:r>
            <a:r>
              <a:rPr lang="en-US" dirty="0" smtClean="0">
                <a:solidFill>
                  <a:srgbClr val="FFFFFF"/>
                </a:solidFill>
              </a:rPr>
              <a:t>experiments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Vol. 2 </a:t>
            </a:r>
            <a:r>
              <a:rPr lang="en-US" dirty="0">
                <a:solidFill>
                  <a:srgbClr val="FFFFFF"/>
                </a:solidFill>
              </a:rPr>
              <a:t>: Detectors for particles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Vol. 3 : </a:t>
            </a:r>
            <a:r>
              <a:rPr lang="en-US" smtClean="0">
                <a:solidFill>
                  <a:srgbClr val="FFFFFF"/>
                </a:solidFill>
              </a:rPr>
              <a:t> Accelerators </a:t>
            </a:r>
            <a:r>
              <a:rPr lang="en-US" dirty="0">
                <a:solidFill>
                  <a:srgbClr val="FFFFFF"/>
                </a:solidFill>
              </a:rPr>
              <a:t>and colliders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9978" y="1481668"/>
            <a:ext cx="5244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Particle Physics </a:t>
            </a:r>
            <a:r>
              <a:rPr lang="en-US" sz="3600" dirty="0" smtClean="0">
                <a:solidFill>
                  <a:srgbClr val="FFFFFF"/>
                </a:solidFill>
              </a:rPr>
              <a:t>References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2752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457200" y="227013"/>
            <a:ext cx="8229600" cy="123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7" r="3168"/>
          <a:stretch>
            <a:fillRect/>
          </a:stretch>
        </p:blipFill>
        <p:spPr bwMode="auto">
          <a:xfrm>
            <a:off x="682625" y="442913"/>
            <a:ext cx="7578725" cy="615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l="1857" r="3168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252102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400" smtClean="0">
                <a:solidFill>
                  <a:srgbClr val="FFFFFF"/>
                </a:solidFill>
                <a:latin typeface="Gill Sans" charset="0"/>
              </a:rPr>
              <a:t>Happy to be published </a:t>
            </a:r>
            <a:r>
              <a:rPr lang="en-US" sz="4400" smtClean="0">
                <a:solidFill>
                  <a:srgbClr val="FFFFFF"/>
                </a:solidFill>
                <a:latin typeface="Wingdings" charset="0"/>
                <a:cs typeface="Wingdings" charset="0"/>
              </a:rPr>
              <a:t></a:t>
            </a:r>
            <a:r>
              <a:rPr lang="en-US" sz="4400" smtClean="0">
                <a:solidFill>
                  <a:srgbClr val="FFFFFF"/>
                </a:solidFill>
                <a:latin typeface="Gill Sans" charset="0"/>
                <a:cs typeface="Wingdings" charset="0"/>
              </a:rPr>
              <a:t/>
            </a:r>
            <a:br>
              <a:rPr lang="en-US" sz="4400" smtClean="0">
                <a:solidFill>
                  <a:srgbClr val="FFFFFF"/>
                </a:solidFill>
                <a:latin typeface="Gill Sans" charset="0"/>
                <a:cs typeface="Wingdings" charset="0"/>
              </a:rPr>
            </a:br>
            <a:r>
              <a:rPr lang="en-US" sz="4400" smtClean="0">
                <a:solidFill>
                  <a:srgbClr val="FFFFFF"/>
                </a:solidFill>
                <a:latin typeface="Gill Sans" charset="0"/>
              </a:rPr>
              <a:t> </a:t>
            </a: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  <a:defRPr/>
            </a:pPr>
            <a:r>
              <a:rPr lang="en-US" sz="3200" smtClean="0">
                <a:solidFill>
                  <a:srgbClr val="FFFFFF"/>
                </a:solidFill>
                <a:latin typeface="Gill Sans" charset="0"/>
              </a:rPr>
              <a:t>A 50-year story from High-Energy Physics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622800" y="2854325"/>
            <a:ext cx="609758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1800" smtClean="0"/>
              <a:t>… </a:t>
            </a:r>
            <a:r>
              <a:rPr lang="en-US" sz="1800" smtClean="0">
                <a:solidFill>
                  <a:srgbClr val="FFFFFF"/>
                </a:solidFill>
                <a:latin typeface="Gill Sans" charset="0"/>
                <a:cs typeface="Gill Sans" charset="0"/>
              </a:rPr>
              <a:t>Nobody cared about retaining copyright … </a:t>
            </a:r>
          </a:p>
          <a:p>
            <a:pPr>
              <a:buClrTx/>
              <a:buFontTx/>
              <a:buNone/>
              <a:defRPr/>
            </a:pPr>
            <a:endParaRPr lang="en-US" sz="1800" smtClean="0">
              <a:solidFill>
                <a:srgbClr val="FFFFFF"/>
              </a:solidFill>
              <a:latin typeface="Gill Sans" charset="0"/>
              <a:cs typeface="Gill Sans" charset="0"/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0" y="3935413"/>
            <a:ext cx="5959475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1800" smtClean="0">
                <a:solidFill>
                  <a:srgbClr val="FFFFFF"/>
                </a:solidFill>
              </a:rPr>
              <a:t>… </a:t>
            </a:r>
            <a:r>
              <a:rPr lang="en-US" sz="1800" smtClean="0">
                <a:solidFill>
                  <a:srgbClr val="FFFFFF"/>
                </a:solidFill>
                <a:latin typeface="Gill Sans" charset="0"/>
                <a:cs typeface="Gill Sans" charset="0"/>
              </a:rPr>
              <a:t>which is obviously causing issues today </a:t>
            </a:r>
          </a:p>
          <a:p>
            <a:pPr>
              <a:buClrTx/>
              <a:buFontTx/>
              <a:buNone/>
              <a:defRPr/>
            </a:pPr>
            <a:endParaRPr lang="en-US" sz="1800" smtClean="0">
              <a:solidFill>
                <a:srgbClr val="FFFFFF"/>
              </a:solidFill>
              <a:latin typeface="Gill Sans" charset="0"/>
              <a:cs typeface="Gill Sans" charset="0"/>
            </a:endParaRP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90525" y="5437188"/>
            <a:ext cx="129397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515600" algn="l"/>
                <a:tab pos="10972800" algn="l"/>
                <a:tab pos="11430000" algn="l"/>
                <a:tab pos="11887200" algn="l"/>
                <a:tab pos="12344400" algn="l"/>
                <a:tab pos="128016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3200" smtClean="0">
                <a:solidFill>
                  <a:srgbClr val="FFFFFF"/>
                </a:solidFill>
                <a:latin typeface="Gill Sans" charset="0"/>
                <a:cs typeface="Gill Sans" charset="0"/>
              </a:rPr>
              <a:t>You shall avoid this mistake and still be published!</a:t>
            </a:r>
          </a:p>
        </p:txBody>
      </p:sp>
    </p:spTree>
    <p:extLst>
      <p:ext uri="{BB962C8B-B14F-4D97-AF65-F5344CB8AC3E}">
        <p14:creationId xmlns:p14="http://schemas.microsoft.com/office/powerpoint/2010/main" val="39250324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2136775"/>
            <a:ext cx="5118100" cy="1790700"/>
          </a:xfrm>
          <a:prstGeom prst="rect">
            <a:avLst/>
          </a:prstGeom>
          <a:noFill/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18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Why does not Wikipedia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have the best picture?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Screen Shot 2015-03-04 at 5.26.3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4" r="3904"/>
          <a:stretch>
            <a:fillRect/>
          </a:stretch>
        </p:blipFill>
        <p:spPr>
          <a:xfrm>
            <a:off x="125246" y="1523484"/>
            <a:ext cx="8999348" cy="4949295"/>
          </a:xfrm>
        </p:spPr>
      </p:pic>
      <p:pic>
        <p:nvPicPr>
          <p:cNvPr id="5" name="Picture 4" descr="Screen Shot 2015-03-04 at 5.28.1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139" y="3200401"/>
            <a:ext cx="4104774" cy="3505200"/>
          </a:xfrm>
          <a:prstGeom prst="rect">
            <a:avLst/>
          </a:prstGeom>
          <a:ln w="76200" cmpd="tri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233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CERN multimedia is Open Access, but does not carry the right license …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The CERN </a:t>
            </a:r>
            <a:r>
              <a:rPr lang="en-US" dirty="0" smtClean="0">
                <a:solidFill>
                  <a:srgbClr val="FFFFFF"/>
                </a:solidFill>
                <a:hlinkClick r:id="rId2"/>
              </a:rPr>
              <a:t>license</a:t>
            </a:r>
            <a:r>
              <a:rPr lang="en-US" dirty="0" smtClean="0">
                <a:solidFill>
                  <a:srgbClr val="FFFFFF"/>
                </a:solidFill>
              </a:rPr>
              <a:t> is not recognized by Wikipedia and other actors …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CERN strives to move towards a scheme of generally recognized licenses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Creative Commons has become mainstream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LHC </a:t>
            </a:r>
            <a:r>
              <a:rPr lang="en-US" dirty="0" err="1" smtClean="0">
                <a:solidFill>
                  <a:srgbClr val="FFFFFF"/>
                </a:solidFill>
              </a:rPr>
              <a:t>exps</a:t>
            </a:r>
            <a:r>
              <a:rPr lang="en-US" dirty="0" smtClean="0">
                <a:solidFill>
                  <a:srgbClr val="FFFFFF"/>
                </a:solidFill>
              </a:rPr>
              <a:t>. publish under CC-BY since 2009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The Management is now going through a process with </a:t>
            </a:r>
            <a:r>
              <a:rPr lang="en-US" dirty="0">
                <a:solidFill>
                  <a:srgbClr val="FFFFFF"/>
                </a:solidFill>
              </a:rPr>
              <a:t>the intention </a:t>
            </a:r>
            <a:r>
              <a:rPr lang="en-US" dirty="0" smtClean="0">
                <a:solidFill>
                  <a:srgbClr val="FFFFFF"/>
                </a:solidFill>
              </a:rPr>
              <a:t>to implement the </a:t>
            </a:r>
            <a:r>
              <a:rPr lang="en-US" dirty="0">
                <a:solidFill>
                  <a:srgbClr val="FFFFFF"/>
                </a:solidFill>
              </a:rPr>
              <a:t>same license conditions </a:t>
            </a:r>
            <a:r>
              <a:rPr lang="en-US" dirty="0" smtClean="0">
                <a:solidFill>
                  <a:srgbClr val="FFFFFF"/>
                </a:solidFill>
              </a:rPr>
              <a:t>for multimedia as </a:t>
            </a:r>
            <a:r>
              <a:rPr lang="en-US" dirty="0">
                <a:solidFill>
                  <a:srgbClr val="FFFFFF"/>
                </a:solidFill>
              </a:rPr>
              <a:t>for our scientific publications</a:t>
            </a:r>
            <a:r>
              <a:rPr lang="en-US" dirty="0" smtClean="0">
                <a:solidFill>
                  <a:srgbClr val="FFFFFF"/>
                </a:solidFill>
              </a:rPr>
              <a:t> (without running non-understood risks) 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Still unclear when the new license can be implemented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6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11-20 at 18.42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682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0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Predatory journals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creen Shot 2018-10-06 at 18.40.52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62" y="1616288"/>
            <a:ext cx="8705077" cy="499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0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Librarians can assist academics to avoid embarrassing traps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Screen Shot 2018-10-06 at 20.46.11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0682" y="2014725"/>
            <a:ext cx="2782636" cy="1904934"/>
          </a:xfrm>
          <a:prstGeom prst="rect">
            <a:avLst/>
          </a:prstGeom>
        </p:spPr>
      </p:pic>
      <p:pic>
        <p:nvPicPr>
          <p:cNvPr id="5" name="Picture 4" descr="Screen Shot 2018-10-06 at 20.48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56433"/>
            <a:ext cx="4782383" cy="2301567"/>
          </a:xfrm>
          <a:prstGeom prst="rect">
            <a:avLst/>
          </a:prstGeom>
        </p:spPr>
      </p:pic>
      <p:pic>
        <p:nvPicPr>
          <p:cNvPr id="6" name="Picture 5" descr="Screen Shot 2018-10-06 at 20.52.06.pn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452" y="937240"/>
            <a:ext cx="1625600" cy="5664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55681" y="3873966"/>
            <a:ext cx="263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/>
              </a:rPr>
              <a:t>Closed since January 2017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2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8-11-20 at 18.40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683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9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12-14 at 9.07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682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0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08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Publishing policy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7"/>
            <a:ext cx="8229600" cy="518885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  <a:hlinkClick r:id="rId2"/>
              </a:rPr>
              <a:t>Release of a policy</a:t>
            </a:r>
            <a:r>
              <a:rPr lang="en-US" dirty="0" smtClean="0">
                <a:solidFill>
                  <a:srgbClr val="FFFFFF"/>
                </a:solidFill>
              </a:rPr>
              <a:t> for gold OA 2014, revised 2016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Preference to </a:t>
            </a:r>
            <a:r>
              <a:rPr lang="en-US" dirty="0" smtClean="0">
                <a:solidFill>
                  <a:srgbClr val="FFFFFF"/>
                </a:solidFill>
                <a:hlinkClick r:id="rId3"/>
              </a:rPr>
              <a:t>SCOAP</a:t>
            </a:r>
            <a:r>
              <a:rPr lang="en-US" baseline="30000" dirty="0" smtClean="0">
                <a:solidFill>
                  <a:srgbClr val="FFFFFF"/>
                </a:solidFill>
                <a:hlinkClick r:id="rId3"/>
              </a:rPr>
              <a:t>3</a:t>
            </a:r>
            <a:r>
              <a:rPr lang="en-US" dirty="0" smtClean="0">
                <a:solidFill>
                  <a:srgbClr val="FFFFFF"/>
                </a:solidFill>
                <a:hlinkClick r:id="rId3"/>
              </a:rPr>
              <a:t> journals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Main outlets currently causing “OA  issues”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Nature</a:t>
            </a:r>
          </a:p>
          <a:p>
            <a:pPr lvl="2"/>
            <a:r>
              <a:rPr lang="en-US" dirty="0">
                <a:solidFill>
                  <a:srgbClr val="FFFFFF"/>
                </a:solidFill>
              </a:rPr>
              <a:t>“Solved” on a case by case </a:t>
            </a:r>
            <a:r>
              <a:rPr lang="en-US" dirty="0" smtClean="0">
                <a:solidFill>
                  <a:srgbClr val="FFFFFF"/>
                </a:solidFill>
              </a:rPr>
              <a:t>basis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Science </a:t>
            </a:r>
          </a:p>
          <a:p>
            <a:pPr lvl="2"/>
            <a:r>
              <a:rPr lang="en-US" dirty="0" smtClean="0">
                <a:solidFill>
                  <a:srgbClr val="FFFFFF"/>
                </a:solidFill>
              </a:rPr>
              <a:t>“Digital reprint” available as “free to read”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APS journals</a:t>
            </a:r>
          </a:p>
          <a:p>
            <a:pPr lvl="2"/>
            <a:r>
              <a:rPr lang="en-US" dirty="0">
                <a:solidFill>
                  <a:srgbClr val="FFFFFF"/>
                </a:solidFill>
              </a:rPr>
              <a:t>P</a:t>
            </a:r>
            <a:r>
              <a:rPr lang="en-US" dirty="0" smtClean="0">
                <a:solidFill>
                  <a:srgbClr val="FFFFFF"/>
                </a:solidFill>
              </a:rPr>
              <a:t>artnership agreed on top of SCOAP</a:t>
            </a:r>
            <a:r>
              <a:rPr lang="en-US" baseline="30000" dirty="0" smtClean="0">
                <a:solidFill>
                  <a:srgbClr val="FFFFFF"/>
                </a:solidFill>
              </a:rPr>
              <a:t>3 </a:t>
            </a:r>
            <a:r>
              <a:rPr lang="en-US" dirty="0" smtClean="0">
                <a:solidFill>
                  <a:srgbClr val="FFFFFF"/>
                </a:solidFill>
              </a:rPr>
              <a:t>for **all CERN** until end 2018</a:t>
            </a:r>
          </a:p>
          <a:p>
            <a:pPr lvl="2"/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Conferences remain a difficult problem to solve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Better campaigns to influence conference organizers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33408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642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FFFF"/>
                </a:solidFill>
              </a:rPr>
              <a:t>Conference proceedings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421" y="4535714"/>
            <a:ext cx="1768382" cy="1652688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Rochester 52</a:t>
            </a:r>
            <a:endParaRPr lang="en-US" sz="18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Rochester </a:t>
            </a:r>
            <a:r>
              <a:rPr lang="en-US" sz="1800" dirty="0">
                <a:solidFill>
                  <a:srgbClr val="FFFF00"/>
                </a:solidFill>
              </a:rPr>
              <a:t>54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Rochester </a:t>
            </a:r>
            <a:r>
              <a:rPr lang="en-US" sz="1800" dirty="0">
                <a:solidFill>
                  <a:srgbClr val="FFFF00"/>
                </a:solidFill>
              </a:rPr>
              <a:t>55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Rochester 56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FF00"/>
                </a:solidFill>
              </a:rPr>
              <a:t>Rochester 57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9543" y="2539967"/>
            <a:ext cx="2235804" cy="369331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BB77"/>
                </a:solidFill>
              </a:rPr>
              <a:t>ICHEP 58 (CERN</a:t>
            </a:r>
            <a:r>
              <a:rPr lang="en-US" dirty="0" smtClean="0">
                <a:solidFill>
                  <a:srgbClr val="FFBB77"/>
                </a:solidFill>
              </a:rPr>
              <a:t>)</a:t>
            </a:r>
          </a:p>
          <a:p>
            <a:r>
              <a:rPr lang="en-US" dirty="0">
                <a:solidFill>
                  <a:srgbClr val="FFBB77"/>
                </a:solidFill>
              </a:rPr>
              <a:t>ICHEP 59 (Kiev)</a:t>
            </a:r>
          </a:p>
          <a:p>
            <a:r>
              <a:rPr lang="en-US" dirty="0" smtClean="0">
                <a:solidFill>
                  <a:srgbClr val="FFBB77"/>
                </a:solidFill>
              </a:rPr>
              <a:t>ICHEP </a:t>
            </a:r>
            <a:r>
              <a:rPr lang="en-US" dirty="0">
                <a:solidFill>
                  <a:srgbClr val="FFBB77"/>
                </a:solidFill>
              </a:rPr>
              <a:t>60 (Rochester)</a:t>
            </a:r>
          </a:p>
          <a:p>
            <a:r>
              <a:rPr lang="en-US" dirty="0">
                <a:solidFill>
                  <a:srgbClr val="FFBB77"/>
                </a:solidFill>
              </a:rPr>
              <a:t>ICHEP 62 (CERN)</a:t>
            </a:r>
          </a:p>
          <a:p>
            <a:r>
              <a:rPr lang="en-US" dirty="0">
                <a:solidFill>
                  <a:srgbClr val="FFBB77"/>
                </a:solidFill>
              </a:rPr>
              <a:t>ICHEP 64 (</a:t>
            </a:r>
            <a:r>
              <a:rPr lang="en-US" dirty="0" err="1">
                <a:solidFill>
                  <a:srgbClr val="FFBB77"/>
                </a:solidFill>
              </a:rPr>
              <a:t>Dubna</a:t>
            </a:r>
            <a:r>
              <a:rPr lang="en-US" dirty="0">
                <a:solidFill>
                  <a:srgbClr val="FFBB77"/>
                </a:solidFill>
              </a:rPr>
              <a:t>)</a:t>
            </a:r>
          </a:p>
          <a:p>
            <a:r>
              <a:rPr lang="en-US" dirty="0">
                <a:solidFill>
                  <a:srgbClr val="FFBB77"/>
                </a:solidFill>
              </a:rPr>
              <a:t>ICHEP 66 (Berkeley</a:t>
            </a:r>
            <a:r>
              <a:rPr lang="en-US" dirty="0" smtClean="0">
                <a:solidFill>
                  <a:srgbClr val="FFBB77"/>
                </a:solidFill>
              </a:rPr>
              <a:t>)</a:t>
            </a:r>
          </a:p>
          <a:p>
            <a:r>
              <a:rPr lang="en-US" dirty="0" smtClean="0">
                <a:solidFill>
                  <a:srgbClr val="FFBB77"/>
                </a:solidFill>
              </a:rPr>
              <a:t>ICHEP 68 (Vienna)</a:t>
            </a:r>
            <a:endParaRPr lang="en-US" dirty="0">
              <a:solidFill>
                <a:srgbClr val="FFBB77"/>
              </a:solidFill>
            </a:endParaRPr>
          </a:p>
          <a:p>
            <a:r>
              <a:rPr lang="en-US" dirty="0">
                <a:solidFill>
                  <a:srgbClr val="FFBB77"/>
                </a:solidFill>
              </a:rPr>
              <a:t>ICHEP 70 (Kiev</a:t>
            </a:r>
            <a:r>
              <a:rPr lang="en-US" dirty="0" smtClean="0">
                <a:solidFill>
                  <a:srgbClr val="FFBB77"/>
                </a:solidFill>
              </a:rPr>
              <a:t>)</a:t>
            </a:r>
          </a:p>
          <a:p>
            <a:r>
              <a:rPr lang="en-US" dirty="0" smtClean="0">
                <a:solidFill>
                  <a:srgbClr val="FFBB77"/>
                </a:solidFill>
              </a:rPr>
              <a:t>ICHEP 74 (London)</a:t>
            </a:r>
          </a:p>
          <a:p>
            <a:r>
              <a:rPr lang="en-US" dirty="0" smtClean="0">
                <a:solidFill>
                  <a:srgbClr val="FFBB77"/>
                </a:solidFill>
              </a:rPr>
              <a:t>ICHEP 76 (Tbilisi)</a:t>
            </a:r>
          </a:p>
          <a:p>
            <a:r>
              <a:rPr lang="tr-TR" dirty="0" smtClean="0">
                <a:solidFill>
                  <a:srgbClr val="FFBB77"/>
                </a:solidFill>
              </a:rPr>
              <a:t>ICHEP </a:t>
            </a:r>
            <a:r>
              <a:rPr lang="tr-TR" dirty="0">
                <a:solidFill>
                  <a:srgbClr val="FFBB77"/>
                </a:solidFill>
              </a:rPr>
              <a:t>78 (Tokyo</a:t>
            </a:r>
            <a:r>
              <a:rPr lang="tr-TR" dirty="0" smtClean="0">
                <a:solidFill>
                  <a:srgbClr val="FFBB77"/>
                </a:solidFill>
              </a:rPr>
              <a:t>)</a:t>
            </a:r>
          </a:p>
          <a:p>
            <a:r>
              <a:rPr lang="en-US" dirty="0" smtClean="0">
                <a:solidFill>
                  <a:srgbClr val="FFBB77"/>
                </a:solidFill>
              </a:rPr>
              <a:t>ICHEP 84 (Leipzig)</a:t>
            </a:r>
          </a:p>
          <a:p>
            <a:r>
              <a:rPr lang="en-US" dirty="0" smtClean="0">
                <a:solidFill>
                  <a:srgbClr val="FFBB77"/>
                </a:solidFill>
              </a:rPr>
              <a:t>ICHEP 90 (Singapore)</a:t>
            </a:r>
            <a:endParaRPr lang="en-US" dirty="0">
              <a:solidFill>
                <a:srgbClr val="FFBB7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195" y="3603080"/>
            <a:ext cx="2595582" cy="258532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FFCC"/>
                </a:solidFill>
              </a:rPr>
              <a:t>Cyclotrons Conference 75  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Conference 78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</a:t>
            </a:r>
            <a:r>
              <a:rPr lang="en-US" dirty="0">
                <a:solidFill>
                  <a:srgbClr val="CCFFCC"/>
                </a:solidFill>
              </a:rPr>
              <a:t>Conference </a:t>
            </a:r>
            <a:r>
              <a:rPr lang="en-US" dirty="0" smtClean="0">
                <a:solidFill>
                  <a:srgbClr val="CCFFCC"/>
                </a:solidFill>
              </a:rPr>
              <a:t>82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Conference 84  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Conference 86  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Conference 89  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Conference 92  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Conference 95  </a:t>
            </a:r>
            <a:endParaRPr lang="en-US" dirty="0">
              <a:solidFill>
                <a:srgbClr val="CCFFCC"/>
              </a:solidFill>
            </a:endParaRPr>
          </a:p>
          <a:p>
            <a:r>
              <a:rPr lang="en-US" dirty="0" smtClean="0">
                <a:solidFill>
                  <a:srgbClr val="CCFFCC"/>
                </a:solidFill>
              </a:rPr>
              <a:t>Cyclotrons Conference 98</a:t>
            </a:r>
            <a:endParaRPr lang="en-US" dirty="0">
              <a:solidFill>
                <a:srgbClr val="CCFF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1404" y="1014677"/>
            <a:ext cx="3726878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Campaign to get all the “classics” online.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Clearing rights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Digitizing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Uploading metadata/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fulltext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40972"/>
          <a:stretch/>
        </p:blipFill>
        <p:spPr>
          <a:xfrm>
            <a:off x="254000" y="1417638"/>
            <a:ext cx="4664470" cy="2064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16474" y="6374194"/>
            <a:ext cx="206096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 95 and DIS 2003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37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894"/>
            <a:ext cx="8229600" cy="74318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Accomplished digitization projects</a:t>
            </a:r>
            <a:endParaRPr lang="en-US" sz="3600" dirty="0">
              <a:solidFill>
                <a:srgbClr val="FFFFFF"/>
              </a:solidFill>
            </a:endParaRPr>
          </a:p>
        </p:txBody>
      </p:sp>
      <p:pic>
        <p:nvPicPr>
          <p:cNvPr id="8" name="Picture 7" descr="CC50y3_06_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84" y="856079"/>
            <a:ext cx="2704353" cy="3885254"/>
          </a:xfrm>
          <a:prstGeom prst="rect">
            <a:avLst/>
          </a:prstGeom>
        </p:spPr>
      </p:pic>
      <p:pic>
        <p:nvPicPr>
          <p:cNvPr id="4" name="Picture 3" descr="Screen Shot 2014-06-23 at 4.21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291" y="856079"/>
            <a:ext cx="2751360" cy="38820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0436" y="4861432"/>
            <a:ext cx="6943127" cy="184665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2F2F2"/>
                </a:solidFill>
              </a:rPr>
              <a:t>Digitization done by a company </a:t>
            </a:r>
          </a:p>
          <a:p>
            <a:pPr algn="ctr"/>
            <a:r>
              <a:rPr lang="en-US" sz="2400" dirty="0" err="1" smtClean="0">
                <a:solidFill>
                  <a:srgbClr val="F2F2F2"/>
                </a:solidFill>
              </a:rPr>
              <a:t>Post-processing@CERN</a:t>
            </a:r>
            <a:endParaRPr lang="en-US" sz="2400" dirty="0" smtClean="0">
              <a:solidFill>
                <a:srgbClr val="F2F2F2"/>
              </a:solidFill>
            </a:endParaRPr>
          </a:p>
          <a:p>
            <a:pPr algn="ctr"/>
            <a:endParaRPr lang="en-US" sz="2400" dirty="0" smtClean="0">
              <a:solidFill>
                <a:srgbClr val="F2F2F2"/>
              </a:solidFill>
            </a:endParaRPr>
          </a:p>
          <a:p>
            <a:pPr algn="ctr"/>
            <a:r>
              <a:rPr lang="en-US" sz="2400" dirty="0" smtClean="0">
                <a:solidFill>
                  <a:srgbClr val="F2F2F2"/>
                </a:solidFill>
              </a:rPr>
              <a:t>Both journals available via the CERN Document Server</a:t>
            </a:r>
          </a:p>
          <a:p>
            <a:pPr algn="ctr"/>
            <a:r>
              <a:rPr lang="en-US" dirty="0">
                <a:solidFill>
                  <a:srgbClr val="F2F2F2"/>
                </a:solidFill>
              </a:rPr>
              <a:t>a</a:t>
            </a:r>
            <a:r>
              <a:rPr lang="en-US" dirty="0" smtClean="0">
                <a:solidFill>
                  <a:srgbClr val="F2F2F2"/>
                </a:solidFill>
              </a:rPr>
              <a:t>nd of course retrievable in Google </a:t>
            </a:r>
            <a:r>
              <a:rPr lang="en-US" dirty="0" smtClean="0">
                <a:solidFill>
                  <a:srgbClr val="F2F2F2"/>
                </a:solidFill>
                <a:sym typeface="Wingdings"/>
              </a:rPr>
              <a:t></a:t>
            </a:r>
            <a:endParaRPr lang="en-US" dirty="0">
              <a:solidFill>
                <a:srgbClr val="F2F2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19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rovisional Agenda - CM-P00074811-e.pdf"/>
          <p:cNvPicPr>
            <a:picLocks noChangeAspect="1"/>
          </p:cNvPicPr>
          <p:nvPr/>
        </p:nvPicPr>
        <p:blipFill rotWithShape="1">
          <a:blip r:embed="rId3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0923"/>
          <a:stretch/>
        </p:blipFill>
        <p:spPr>
          <a:xfrm rot="826467">
            <a:off x="753107" y="-293532"/>
            <a:ext cx="7383614" cy="7217803"/>
          </a:xfrm>
          <a:prstGeom prst="rect">
            <a:avLst/>
          </a:prstGeom>
          <a:solidFill>
            <a:srgbClr val="FAF9DA"/>
          </a:solidFill>
        </p:spPr>
      </p:pic>
      <p:pic>
        <p:nvPicPr>
          <p:cNvPr id="9" name="Picture 8" descr="5500038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4196"/>
          <a:stretch/>
        </p:blipFill>
        <p:spPr>
          <a:xfrm>
            <a:off x="288996" y="3216590"/>
            <a:ext cx="3803481" cy="30563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7218" y="5853150"/>
            <a:ext cx="3803481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mtClean="0"/>
              <a:t>Second </a:t>
            </a:r>
            <a:r>
              <a:rPr lang="en-US" dirty="0" smtClean="0"/>
              <a:t>Council meeting, </a:t>
            </a:r>
          </a:p>
          <a:p>
            <a:r>
              <a:rPr lang="en-US" dirty="0" smtClean="0"/>
              <a:t>held in the </a:t>
            </a:r>
            <a:r>
              <a:rPr lang="fr-FR" i="1" dirty="0" smtClean="0"/>
              <a:t>Bâtiment électoral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0461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9247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The Pauli Archive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2430"/>
            <a:ext cx="8432800" cy="5921014"/>
          </a:xfrm>
        </p:spPr>
        <p:txBody>
          <a:bodyPr>
            <a:normAutofit/>
          </a:bodyPr>
          <a:lstStyle/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  <a:hlinkClick r:id="rId2"/>
              </a:rPr>
              <a:t>New online resource</a:t>
            </a:r>
            <a:endParaRPr lang="en-US" dirty="0" smtClean="0">
              <a:solidFill>
                <a:srgbClr val="FFFFFF"/>
              </a:solidFill>
            </a:endParaRP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Notes </a:t>
            </a:r>
            <a:r>
              <a:rPr lang="en-US" dirty="0">
                <a:solidFill>
                  <a:srgbClr val="FFFFFF"/>
                </a:solidFill>
              </a:rPr>
              <a:t>taken by Josef </a:t>
            </a:r>
            <a:r>
              <a:rPr lang="en-US" dirty="0" err="1">
                <a:solidFill>
                  <a:srgbClr val="FFFFFF"/>
                </a:solidFill>
              </a:rPr>
              <a:t>Jauch</a:t>
            </a:r>
            <a:r>
              <a:rPr lang="en-US" dirty="0">
                <a:solidFill>
                  <a:srgbClr val="FFFFFF"/>
                </a:solidFill>
              </a:rPr>
              <a:t> of Wolfgang Pauli's 1935-1938 ETH lectures </a:t>
            </a:r>
            <a:r>
              <a:rPr lang="en-US" sz="1800" dirty="0" smtClean="0">
                <a:solidFill>
                  <a:srgbClr val="FFFFFF"/>
                </a:solidFill>
              </a:rPr>
              <a:t>(Courtesy </a:t>
            </a:r>
            <a:r>
              <a:rPr lang="en-US" sz="1800" dirty="0">
                <a:solidFill>
                  <a:srgbClr val="FFFFFF"/>
                </a:solidFill>
              </a:rPr>
              <a:t>of the Department of Theoretical Physics, University of Geneva)</a:t>
            </a:r>
            <a:r>
              <a:rPr lang="en-US" sz="1800" dirty="0" smtClean="0">
                <a:solidFill>
                  <a:srgbClr val="FFFFFF"/>
                </a:solidFill>
              </a:rPr>
              <a:t>.</a:t>
            </a:r>
          </a:p>
          <a:p>
            <a:pPr marL="400050"/>
            <a:r>
              <a:rPr lang="en-US" dirty="0" smtClean="0">
                <a:solidFill>
                  <a:srgbClr val="FFFFFF"/>
                </a:solidFill>
              </a:rPr>
              <a:t>Heisenberg Archive</a:t>
            </a:r>
          </a:p>
          <a:p>
            <a:pPr marL="800100" lvl="1"/>
            <a:r>
              <a:rPr lang="en-US" dirty="0" smtClean="0">
                <a:solidFill>
                  <a:srgbClr val="FFFFFF"/>
                </a:solidFill>
              </a:rPr>
              <a:t>Digitization of Heisenberg’s letters to Pauli</a:t>
            </a:r>
          </a:p>
          <a:p>
            <a:pPr marL="800100" lvl="1"/>
            <a:r>
              <a:rPr lang="en-US" dirty="0" smtClean="0">
                <a:solidFill>
                  <a:srgbClr val="FFFFFF"/>
                </a:solidFill>
              </a:rPr>
              <a:t>Rights held </a:t>
            </a:r>
            <a:r>
              <a:rPr lang="en-US" dirty="0">
                <a:solidFill>
                  <a:srgbClr val="FFFFFF"/>
                </a:solidFill>
              </a:rPr>
              <a:t>by the Heisenberg-</a:t>
            </a:r>
            <a:r>
              <a:rPr lang="en-US" dirty="0" err="1">
                <a:solidFill>
                  <a:srgbClr val="FFFFFF"/>
                </a:solidFill>
              </a:rPr>
              <a:t>Gesellschaft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8" name="Picture 7" descr="Screen Shot 2016-06-06 at 4.41.22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02"/>
          <a:stretch/>
        </p:blipFill>
        <p:spPr>
          <a:xfrm>
            <a:off x="0" y="4620651"/>
            <a:ext cx="9144000" cy="232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6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DF3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652</Words>
  <Application>Microsoft Macintosh PowerPoint</Application>
  <PresentationFormat>On-screen Show (4:3)</PresentationFormat>
  <Paragraphs>115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Gill Sans</vt:lpstr>
      <vt:lpstr>ＭＳ Ｐゴシック</vt:lpstr>
      <vt:lpstr>Wingdings</vt:lpstr>
      <vt:lpstr>Office Theme</vt:lpstr>
      <vt:lpstr>Open Access at all flanks articles, books, multimedia  and data (in the next talk) </vt:lpstr>
      <vt:lpstr>PowerPoint Presentation</vt:lpstr>
      <vt:lpstr>PowerPoint Presentation</vt:lpstr>
      <vt:lpstr>PowerPoint Presentation</vt:lpstr>
      <vt:lpstr>Publishing policy</vt:lpstr>
      <vt:lpstr>Conference proceedings</vt:lpstr>
      <vt:lpstr>Accomplished digitization projects</vt:lpstr>
      <vt:lpstr>PowerPoint Presentation</vt:lpstr>
      <vt:lpstr>The Pauli Archive</vt:lpstr>
      <vt:lpstr>Completed digitization of the B-W collection The colour collection is underway</vt:lpstr>
      <vt:lpstr>Open Access books</vt:lpstr>
      <vt:lpstr>Typical “CERN books”</vt:lpstr>
      <vt:lpstr>Success for open access book</vt:lpstr>
      <vt:lpstr>New open access monograph In the pipeline (expected early 2019)</vt:lpstr>
      <vt:lpstr>PowerPoint Presentation</vt:lpstr>
      <vt:lpstr>PowerPoint Presentation</vt:lpstr>
      <vt:lpstr>PowerPoint Presentation</vt:lpstr>
      <vt:lpstr>Why does not Wikipedia have the best picture?</vt:lpstr>
      <vt:lpstr>CERN multimedia is Open Access, but does not carry the right license …</vt:lpstr>
      <vt:lpstr>Predatory journals</vt:lpstr>
      <vt:lpstr>Librarians can assist academics to avoid embarrassing traps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Eiroforum</dc:title>
  <dc:creator>Jens Vigen</dc:creator>
  <cp:lastModifiedBy>Francois Grey</cp:lastModifiedBy>
  <cp:revision>48</cp:revision>
  <dcterms:created xsi:type="dcterms:W3CDTF">2014-09-25T05:22:06Z</dcterms:created>
  <dcterms:modified xsi:type="dcterms:W3CDTF">2018-11-23T09:33:13Z</dcterms:modified>
</cp:coreProperties>
</file>