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82" r:id="rId2"/>
    <p:sldId id="276" r:id="rId3"/>
    <p:sldId id="281" r:id="rId4"/>
    <p:sldId id="284" r:id="rId5"/>
    <p:sldId id="283" r:id="rId6"/>
    <p:sldId id="285" r:id="rId7"/>
    <p:sldId id="28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38"/>
    <p:restoredTop sz="94672"/>
  </p:normalViewPr>
  <p:slideViewPr>
    <p:cSldViewPr snapToGrid="0" snapToObjects="1">
      <p:cViewPr varScale="1">
        <p:scale>
          <a:sx n="112" d="100"/>
          <a:sy n="112" d="100"/>
        </p:scale>
        <p:origin x="142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FECBB5-B847-6F4C-BBF0-7302795E89B6}" type="datetimeFigureOut">
              <a:rPr lang="en-US" smtClean="0"/>
              <a:t>11/7/18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E4AF6-EB26-9A48-953F-DA71A4EF5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5213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FB5E4-151B-424B-ABA2-1699D720955A}" type="datetimeFigureOut">
              <a:rPr lang="en-US" smtClean="0"/>
              <a:t>11/7/18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EF358-831A-5042-8DF8-E729923DD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4766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F358-831A-5042-8DF8-E729923DDA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1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F358-831A-5042-8DF8-E729923DDAF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98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F358-831A-5042-8DF8-E729923DDAF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767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F358-831A-5042-8DF8-E729923DDA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73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F358-831A-5042-8DF8-E729923DDAF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07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F358-831A-5042-8DF8-E729923DDAF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23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10738" y="6362377"/>
            <a:ext cx="41330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IEFC 26/02/2016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0738" y="6362377"/>
            <a:ext cx="41330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IEFC 26/02/2016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0738" y="6362377"/>
            <a:ext cx="41330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IEFC 26/02/2016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endParaRPr kumimoji="0" lang="fr-CH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2510738" y="6362377"/>
            <a:ext cx="41330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IEFC 26/02/2016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510738" y="6362377"/>
            <a:ext cx="41330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IEFC 26/02/2016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0738" y="6362377"/>
            <a:ext cx="41330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IEFC 26/02/2016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3"/>
          </p:nvPr>
        </p:nvSpPr>
        <p:spPr>
          <a:xfrm>
            <a:off x="2510738" y="6362377"/>
            <a:ext cx="41330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IEFC 26/02/2016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5420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05276"/>
            <a:ext cx="8226854" cy="488775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10738" y="6362377"/>
            <a:ext cx="41330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IEFC 26/02/2016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FD7DD-CCA6-0B4F-BE65-5588345BD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LBE Line Planning Update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464E1F-D362-4843-821D-B96F258A4BF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747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567241"/>
          </a:xfrm>
          <a:solidFill>
            <a:srgbClr val="B9DEFF"/>
          </a:solidFill>
        </p:spPr>
        <p:txBody>
          <a:bodyPr>
            <a:normAutofit/>
          </a:bodyPr>
          <a:lstStyle/>
          <a:p>
            <a:pPr algn="ctr"/>
            <a:r>
              <a:rPr lang="en-US" sz="2800" dirty="0"/>
              <a:t>Introduction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AFDBA35-9BBF-FD42-A50F-7C6B9F4C0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2980"/>
            <a:ext cx="8226854" cy="5010047"/>
          </a:xfrm>
        </p:spPr>
        <p:txBody>
          <a:bodyPr>
            <a:normAutofit/>
          </a:bodyPr>
          <a:lstStyle/>
          <a:p>
            <a:r>
              <a:rPr lang="en-GB" sz="1800" dirty="0"/>
              <a:t>Revision of LBE line planning following feedback from last LIU-PT meeting</a:t>
            </a:r>
          </a:p>
          <a:p>
            <a:pPr lvl="1"/>
            <a:r>
              <a:rPr lang="en-GB" sz="1600" dirty="0"/>
              <a:t>Original proposal Linac4: </a:t>
            </a:r>
            <a:r>
              <a:rPr lang="en-GB" sz="1600" dirty="0">
                <a:solidFill>
                  <a:srgbClr val="FF9300"/>
                </a:solidFill>
              </a:rPr>
              <a:t>4 w IST, 1.5 w HWC, 11 w BC</a:t>
            </a:r>
          </a:p>
          <a:p>
            <a:pPr lvl="1"/>
            <a:r>
              <a:rPr lang="en-GB" sz="1600" dirty="0"/>
              <a:t>Original proposal Switchyard: </a:t>
            </a:r>
            <a:r>
              <a:rPr lang="en-GB" sz="1600" dirty="0">
                <a:solidFill>
                  <a:srgbClr val="FF9300"/>
                </a:solidFill>
              </a:rPr>
              <a:t>3 w IST, 2 w HWC, 9 w BC</a:t>
            </a:r>
          </a:p>
          <a:p>
            <a:pPr marL="448056" lvl="1" indent="0">
              <a:buNone/>
            </a:pPr>
            <a:endParaRPr lang="en-GB" sz="1600" dirty="0"/>
          </a:p>
          <a:p>
            <a:pPr marL="36576" indent="0">
              <a:buNone/>
            </a:pPr>
            <a:r>
              <a:rPr lang="en-GB" sz="1800" dirty="0"/>
              <a:t>The following points should be addressed:</a:t>
            </a:r>
          </a:p>
          <a:p>
            <a:pPr>
              <a:buFont typeface="Wingdings" pitchFamily="2" charset="2"/>
              <a:buChar char="Ø"/>
            </a:pPr>
            <a:r>
              <a:rPr lang="en-GB" sz="1800" dirty="0"/>
              <a:t>Compress planning</a:t>
            </a:r>
          </a:p>
          <a:p>
            <a:pPr>
              <a:buFont typeface="Wingdings" pitchFamily="2" charset="2"/>
              <a:buChar char="Ø"/>
            </a:pPr>
            <a:r>
              <a:rPr lang="en-GB" sz="1800" dirty="0"/>
              <a:t>New version should also take into account Open Days for Switchyard due to manpower constraints</a:t>
            </a:r>
          </a:p>
          <a:p>
            <a:pPr>
              <a:buFont typeface="Wingdings" pitchFamily="2" charset="2"/>
              <a:buChar char="Ø"/>
            </a:pPr>
            <a:r>
              <a:rPr lang="en-GB" sz="1800" dirty="0"/>
              <a:t>Manpower commitment should be assured, in particular for the RF team, to avoid conflicts with other projects/activities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038076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567241"/>
          </a:xfrm>
          <a:solidFill>
            <a:srgbClr val="B9DEFF"/>
          </a:solidFill>
        </p:spPr>
        <p:txBody>
          <a:bodyPr>
            <a:normAutofit/>
          </a:bodyPr>
          <a:lstStyle/>
          <a:p>
            <a:pPr algn="ctr"/>
            <a:r>
              <a:rPr lang="en-US" sz="2800" dirty="0"/>
              <a:t>Steps Taken and Modifications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AFDBA35-9BBF-FD42-A50F-7C6B9F4C0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40130"/>
            <a:ext cx="8226854" cy="4952897"/>
          </a:xfrm>
        </p:spPr>
        <p:txBody>
          <a:bodyPr>
            <a:normAutofit/>
          </a:bodyPr>
          <a:lstStyle/>
          <a:p>
            <a:r>
              <a:rPr lang="en-GB" sz="1800" dirty="0"/>
              <a:t>Added </a:t>
            </a:r>
            <a:r>
              <a:rPr lang="en-GB" sz="1800" dirty="0">
                <a:solidFill>
                  <a:srgbClr val="00B050"/>
                </a:solidFill>
              </a:rPr>
              <a:t>Open Days in Switchyard planning</a:t>
            </a:r>
          </a:p>
          <a:p>
            <a:pPr lvl="1">
              <a:buFont typeface="Wingdings" pitchFamily="2" charset="2"/>
              <a:buChar char="Ø"/>
            </a:pPr>
            <a:r>
              <a:rPr lang="en-GB" sz="1600" dirty="0"/>
              <a:t>Reduces IST duration for the Switchyard to &lt;2.5 w (includes </a:t>
            </a:r>
            <a:r>
              <a:rPr lang="en-GB" sz="1600" dirty="0" err="1"/>
              <a:t>Jeune</a:t>
            </a:r>
            <a:r>
              <a:rPr lang="en-GB" sz="1600" dirty="0"/>
              <a:t> </a:t>
            </a:r>
            <a:r>
              <a:rPr lang="en-GB" sz="1600" dirty="0" err="1"/>
              <a:t>Genevois</a:t>
            </a:r>
            <a:r>
              <a:rPr lang="en-GB" sz="1600" dirty="0"/>
              <a:t>)</a:t>
            </a:r>
          </a:p>
          <a:p>
            <a:r>
              <a:rPr lang="en-GB" sz="1800" dirty="0"/>
              <a:t>Obtained </a:t>
            </a:r>
            <a:r>
              <a:rPr lang="en-GB" sz="1800" dirty="0">
                <a:solidFill>
                  <a:srgbClr val="00B050"/>
                </a:solidFill>
              </a:rPr>
              <a:t>input from TE-EPC and TE-MPE </a:t>
            </a:r>
            <a:r>
              <a:rPr lang="en-GB" sz="1800" dirty="0"/>
              <a:t>concerning new power converter commissioning, WIC tests etc. </a:t>
            </a:r>
            <a:r>
              <a:rPr lang="en-GB" sz="1800" dirty="0">
                <a:sym typeface="Wingdings" pitchFamily="2" charset="2"/>
              </a:rPr>
              <a:t> together with some optimisations could </a:t>
            </a:r>
            <a:r>
              <a:rPr lang="en-GB" sz="1800" dirty="0">
                <a:solidFill>
                  <a:srgbClr val="00B050"/>
                </a:solidFill>
                <a:sym typeface="Wingdings" pitchFamily="2" charset="2"/>
              </a:rPr>
              <a:t>reduce IST duration for Linac4 from 4 to 2 w</a:t>
            </a:r>
          </a:p>
          <a:p>
            <a:r>
              <a:rPr lang="en-GB" sz="1800" dirty="0">
                <a:solidFill>
                  <a:srgbClr val="00B050"/>
                </a:solidFill>
                <a:sym typeface="Wingdings" pitchFamily="2" charset="2"/>
              </a:rPr>
              <a:t>Planning optimisation saved 1 w for tests with beam</a:t>
            </a:r>
            <a:endParaRPr lang="en-GB" sz="18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78499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567241"/>
          </a:xfrm>
          <a:solidFill>
            <a:srgbClr val="B9DEFF"/>
          </a:solidFill>
        </p:spPr>
        <p:txBody>
          <a:bodyPr>
            <a:normAutofit/>
          </a:bodyPr>
          <a:lstStyle/>
          <a:p>
            <a:pPr algn="ctr"/>
            <a:r>
              <a:rPr lang="en-US" sz="2800" dirty="0"/>
              <a:t>New LBE Line Run Schedule (see Julie’s talk)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407E392-FCD4-6347-9B48-3960F3D13E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" y="995044"/>
            <a:ext cx="8927243" cy="4898938"/>
          </a:xfrm>
        </p:spPr>
      </p:pic>
    </p:spTree>
    <p:extLst>
      <p:ext uri="{BB962C8B-B14F-4D97-AF65-F5344CB8AC3E}">
        <p14:creationId xmlns:p14="http://schemas.microsoft.com/office/powerpoint/2010/main" val="1384441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567241"/>
          </a:xfrm>
          <a:solidFill>
            <a:srgbClr val="B9DEFF"/>
          </a:solidFill>
        </p:spPr>
        <p:txBody>
          <a:bodyPr>
            <a:normAutofit/>
          </a:bodyPr>
          <a:lstStyle/>
          <a:p>
            <a:pPr algn="ctr"/>
            <a:r>
              <a:rPr lang="en-US" sz="2800" dirty="0"/>
              <a:t>RF Team for LBE Line Run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AFDBA35-9BBF-FD42-A50F-7C6B9F4C0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91540"/>
            <a:ext cx="8226854" cy="5101487"/>
          </a:xfrm>
        </p:spPr>
        <p:txBody>
          <a:bodyPr>
            <a:normAutofit fontScale="55000" lnSpcReduction="20000"/>
          </a:bodyPr>
          <a:lstStyle/>
          <a:p>
            <a:pPr marL="36576" indent="0">
              <a:buNone/>
            </a:pPr>
            <a:r>
              <a:rPr lang="en-US" dirty="0"/>
              <a:t>Specialists within RF committed to cover the LBE Line activities (supported by GL)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/>
              <a:t>* </a:t>
            </a:r>
            <a:r>
              <a:rPr lang="en-US" u="sng" dirty="0"/>
              <a:t>Klystron filament supply correction</a:t>
            </a:r>
            <a:r>
              <a:rPr lang="en-US" dirty="0"/>
              <a:t> (part of shutdown activities, </a:t>
            </a:r>
            <a:r>
              <a:rPr lang="en-US" dirty="0" err="1"/>
              <a:t>tbd</a:t>
            </a:r>
            <a:r>
              <a:rPr lang="en-US" dirty="0"/>
              <a:t> before the LBE line run):  </a:t>
            </a:r>
          </a:p>
          <a:p>
            <a:pPr marL="36576" indent="0">
              <a:buNone/>
            </a:pPr>
            <a:r>
              <a:rPr lang="en-US" dirty="0"/>
              <a:t>      RF-MK section:  O. Brunner, P. Martinez Yanez, C. </a:t>
            </a:r>
            <a:r>
              <a:rPr lang="en-US" dirty="0" err="1"/>
              <a:t>Nicou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      RF-CS section:  D. </a:t>
            </a:r>
            <a:r>
              <a:rPr lang="en-US" dirty="0" err="1"/>
              <a:t>Landre</a:t>
            </a:r>
            <a:r>
              <a:rPr lang="en-US" dirty="0"/>
              <a:t> (L. </a:t>
            </a:r>
            <a:r>
              <a:rPr lang="en-US" dirty="0" err="1"/>
              <a:t>Arnaudon</a:t>
            </a:r>
            <a:r>
              <a:rPr lang="en-US" dirty="0"/>
              <a:t>)</a:t>
            </a:r>
          </a:p>
          <a:p>
            <a:pPr marL="36576" indent="0">
              <a:buNone/>
            </a:pPr>
            <a:r>
              <a:rPr lang="en-US" dirty="0"/>
              <a:t>* </a:t>
            </a:r>
            <a:r>
              <a:rPr lang="en-US" u="sng" dirty="0"/>
              <a:t>DSO test</a:t>
            </a:r>
            <a:r>
              <a:rPr lang="en-US" dirty="0"/>
              <a:t>:</a:t>
            </a:r>
          </a:p>
          <a:p>
            <a:pPr marL="36576" indent="0">
              <a:buNone/>
            </a:pPr>
            <a:r>
              <a:rPr lang="en-US" dirty="0"/>
              <a:t>      RF-MK section:  P. Martinez Yanez (O. Brunner, G. </a:t>
            </a:r>
            <a:r>
              <a:rPr lang="en-US" dirty="0" err="1"/>
              <a:t>Mcmonagle</a:t>
            </a:r>
            <a:r>
              <a:rPr lang="en-US" dirty="0"/>
              <a:t>)</a:t>
            </a:r>
          </a:p>
          <a:p>
            <a:pPr marL="36576" indent="0">
              <a:buNone/>
            </a:pPr>
            <a:r>
              <a:rPr lang="en-US" dirty="0"/>
              <a:t>      RF-CS section:  D. </a:t>
            </a:r>
            <a:r>
              <a:rPr lang="en-US" dirty="0" err="1"/>
              <a:t>Landre</a:t>
            </a:r>
            <a:r>
              <a:rPr lang="en-US" dirty="0"/>
              <a:t>, D. </a:t>
            </a:r>
            <a:r>
              <a:rPr lang="en-US" dirty="0" err="1"/>
              <a:t>Glenat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      RF-LRF section:  G. </a:t>
            </a:r>
            <a:r>
              <a:rPr lang="en-US" dirty="0" err="1"/>
              <a:t>Piccinini</a:t>
            </a:r>
            <a:r>
              <a:rPr lang="en-US" dirty="0"/>
              <a:t> (C. Gagliardi, L. </a:t>
            </a:r>
            <a:r>
              <a:rPr lang="en-US" dirty="0" err="1"/>
              <a:t>Timeo</a:t>
            </a:r>
            <a:r>
              <a:rPr lang="en-US" dirty="0"/>
              <a:t>)</a:t>
            </a:r>
          </a:p>
          <a:p>
            <a:pPr marL="36576" indent="0">
              <a:buNone/>
            </a:pPr>
            <a:r>
              <a:rPr lang="en-US" dirty="0"/>
              <a:t>      RF-FB section:  R. </a:t>
            </a:r>
            <a:r>
              <a:rPr lang="en-US" dirty="0" err="1"/>
              <a:t>Borner</a:t>
            </a:r>
            <a:r>
              <a:rPr lang="en-US" dirty="0"/>
              <a:t> (P. </a:t>
            </a:r>
            <a:r>
              <a:rPr lang="en-US" dirty="0" err="1"/>
              <a:t>Baudrenghien</a:t>
            </a:r>
            <a:r>
              <a:rPr lang="en-US" dirty="0"/>
              <a:t>)</a:t>
            </a:r>
          </a:p>
          <a:p>
            <a:pPr marL="36576" indent="0">
              <a:buNone/>
            </a:pPr>
            <a:r>
              <a:rPr lang="en-US" dirty="0"/>
              <a:t>* </a:t>
            </a:r>
            <a:r>
              <a:rPr lang="en-US" u="sng" dirty="0"/>
              <a:t>Solid state amplifier </a:t>
            </a:r>
            <a:r>
              <a:rPr lang="en-US" dirty="0"/>
              <a:t>(3x </a:t>
            </a:r>
            <a:r>
              <a:rPr lang="en-US" dirty="0" err="1"/>
              <a:t>Buncher</a:t>
            </a:r>
            <a:r>
              <a:rPr lang="en-US" dirty="0"/>
              <a:t>, </a:t>
            </a:r>
            <a:r>
              <a:rPr lang="en-US" dirty="0" err="1"/>
              <a:t>Debuncher</a:t>
            </a:r>
            <a:r>
              <a:rPr lang="en-US" dirty="0"/>
              <a:t>):</a:t>
            </a:r>
          </a:p>
          <a:p>
            <a:pPr marL="36576" indent="0">
              <a:buNone/>
            </a:pPr>
            <a:r>
              <a:rPr lang="en-US" dirty="0"/>
              <a:t>      RF-LRF section:  G. </a:t>
            </a:r>
            <a:r>
              <a:rPr lang="en-US" dirty="0" err="1"/>
              <a:t>Piccinini</a:t>
            </a:r>
            <a:r>
              <a:rPr lang="en-US" dirty="0"/>
              <a:t> (C. Gagliardi, L. </a:t>
            </a:r>
            <a:r>
              <a:rPr lang="en-US" dirty="0" err="1"/>
              <a:t>Timeo</a:t>
            </a:r>
            <a:r>
              <a:rPr lang="en-US" dirty="0"/>
              <a:t>, M. </a:t>
            </a:r>
            <a:r>
              <a:rPr lang="en-US" dirty="0" err="1"/>
              <a:t>Delrieux</a:t>
            </a:r>
            <a:r>
              <a:rPr lang="en-US" dirty="0"/>
              <a:t>)</a:t>
            </a:r>
          </a:p>
          <a:p>
            <a:pPr marL="36576" indent="0">
              <a:buNone/>
            </a:pPr>
            <a:r>
              <a:rPr lang="en-US" dirty="0"/>
              <a:t>      RF-CS section:   D. </a:t>
            </a:r>
            <a:r>
              <a:rPr lang="en-US" dirty="0" err="1"/>
              <a:t>Glenat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* </a:t>
            </a:r>
            <a:r>
              <a:rPr lang="en-US" u="sng" dirty="0"/>
              <a:t>Chopper</a:t>
            </a:r>
            <a:r>
              <a:rPr lang="en-US" dirty="0"/>
              <a:t>:</a:t>
            </a:r>
          </a:p>
          <a:p>
            <a:pPr marL="36576" indent="0">
              <a:buNone/>
            </a:pPr>
            <a:r>
              <a:rPr lang="en-US" dirty="0"/>
              <a:t>      RF-IS section:   M. </a:t>
            </a:r>
            <a:r>
              <a:rPr lang="en-US" dirty="0" err="1"/>
              <a:t>Paoluzzi</a:t>
            </a:r>
            <a:r>
              <a:rPr lang="en-US" dirty="0"/>
              <a:t> , A. Jones</a:t>
            </a:r>
          </a:p>
          <a:p>
            <a:pPr marL="36576" indent="0">
              <a:buNone/>
            </a:pPr>
            <a:r>
              <a:rPr lang="en-US" dirty="0"/>
              <a:t>      RF-FB section:  G. </a:t>
            </a:r>
            <a:r>
              <a:rPr lang="en-US" dirty="0" err="1"/>
              <a:t>Hagmann</a:t>
            </a:r>
            <a:r>
              <a:rPr lang="en-US" dirty="0"/>
              <a:t>, J. </a:t>
            </a:r>
            <a:r>
              <a:rPr lang="en-US" dirty="0" err="1"/>
              <a:t>Simonin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* </a:t>
            </a:r>
            <a:r>
              <a:rPr lang="en-US" u="sng" dirty="0"/>
              <a:t>Low Level RF</a:t>
            </a:r>
            <a:r>
              <a:rPr lang="en-US" dirty="0"/>
              <a:t>:</a:t>
            </a:r>
          </a:p>
          <a:p>
            <a:pPr marL="36576" indent="0">
              <a:buNone/>
            </a:pPr>
            <a:r>
              <a:rPr lang="en-US" dirty="0"/>
              <a:t>      RF-FB section:  R. </a:t>
            </a:r>
            <a:r>
              <a:rPr lang="en-US" dirty="0" err="1"/>
              <a:t>Borner</a:t>
            </a:r>
            <a:r>
              <a:rPr lang="en-US" dirty="0"/>
              <a:t> (P. </a:t>
            </a:r>
            <a:r>
              <a:rPr lang="en-US" dirty="0" err="1"/>
              <a:t>Baudrenghien</a:t>
            </a:r>
            <a:r>
              <a:rPr lang="en-US" dirty="0"/>
              <a:t>)</a:t>
            </a:r>
          </a:p>
          <a:p>
            <a:pPr marL="36576" indent="0">
              <a:buNone/>
            </a:pPr>
            <a:r>
              <a:rPr lang="en-US" dirty="0"/>
              <a:t>      RF-CS section:  B. </a:t>
            </a:r>
            <a:r>
              <a:rPr lang="en-US" dirty="0" err="1"/>
              <a:t>Bielawski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* </a:t>
            </a:r>
            <a:r>
              <a:rPr lang="en-US" u="sng" dirty="0"/>
              <a:t>General coordination</a:t>
            </a:r>
            <a:r>
              <a:rPr lang="en-US" dirty="0"/>
              <a:t>:</a:t>
            </a:r>
          </a:p>
          <a:p>
            <a:pPr marL="36576" indent="0">
              <a:buNone/>
            </a:pPr>
            <a:r>
              <a:rPr lang="en-US" dirty="0"/>
              <a:t>     R. Wegner (S. </a:t>
            </a:r>
            <a:r>
              <a:rPr lang="en-US" dirty="0" err="1"/>
              <a:t>Ramberger</a:t>
            </a:r>
            <a:r>
              <a:rPr lang="en-US" dirty="0"/>
              <a:t>)</a:t>
            </a:r>
          </a:p>
          <a:p>
            <a:endParaRPr lang="en-GB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134634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567241"/>
          </a:xfrm>
          <a:solidFill>
            <a:srgbClr val="B9DEFF"/>
          </a:solidFill>
        </p:spPr>
        <p:txBody>
          <a:bodyPr>
            <a:normAutofit/>
          </a:bodyPr>
          <a:lstStyle/>
          <a:p>
            <a:pPr algn="ctr"/>
            <a:r>
              <a:rPr lang="en-US" sz="2800" dirty="0"/>
              <a:t>BI Team for LBE Line Run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AFDBA35-9BBF-FD42-A50F-7C6B9F4C0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91540"/>
            <a:ext cx="8226854" cy="510148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/>
              <a:t>Specialists within BI committed to cover the LBE Line activities (supported by GL)</a:t>
            </a:r>
          </a:p>
          <a:p>
            <a:pPr marL="36576" indent="0">
              <a:buNone/>
            </a:pPr>
            <a:endParaRPr lang="en-US" dirty="0"/>
          </a:p>
          <a:p>
            <a:endParaRPr lang="en-GB" sz="1800" dirty="0"/>
          </a:p>
          <a:p>
            <a:endParaRPr lang="en-GB"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CF2D14-FB4B-7947-86B1-8F9AAD037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237" y="1272832"/>
            <a:ext cx="8526780" cy="440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259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567241"/>
          </a:xfrm>
          <a:solidFill>
            <a:srgbClr val="B9DEFF"/>
          </a:solidFill>
        </p:spPr>
        <p:txBody>
          <a:bodyPr>
            <a:normAutofit/>
          </a:bodyPr>
          <a:lstStyle/>
          <a:p>
            <a:pPr algn="ctr"/>
            <a:r>
              <a:rPr lang="en-US" sz="2800" dirty="0"/>
              <a:t>Summary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AFDBA35-9BBF-FD42-A50F-7C6B9F4C0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2990"/>
            <a:ext cx="8226854" cy="4930037"/>
          </a:xfrm>
        </p:spPr>
        <p:txBody>
          <a:bodyPr>
            <a:normAutofit/>
          </a:bodyPr>
          <a:lstStyle/>
          <a:p>
            <a:r>
              <a:rPr lang="en-GB" sz="2000" dirty="0"/>
              <a:t>Compressed overall planning by 3 weeks</a:t>
            </a:r>
          </a:p>
          <a:p>
            <a:r>
              <a:rPr lang="en-GB" sz="2000" dirty="0"/>
              <a:t>Linac4: </a:t>
            </a:r>
            <a:r>
              <a:rPr lang="en-GB" sz="2000" b="1" dirty="0"/>
              <a:t>2 w IST, 1.5 w HWC, 10 w BC</a:t>
            </a:r>
          </a:p>
          <a:p>
            <a:r>
              <a:rPr lang="en-GB" sz="2000" dirty="0"/>
              <a:t>Linac4 Switchyard + LBE: </a:t>
            </a:r>
            <a:r>
              <a:rPr lang="en-GB" sz="2000" b="1" dirty="0"/>
              <a:t>&lt;2.5 w IST, 2 w HWC, 8 w BC</a:t>
            </a:r>
          </a:p>
          <a:p>
            <a:r>
              <a:rPr lang="en-GB" sz="2000" dirty="0"/>
              <a:t>Different groups checked manpower availability </a:t>
            </a:r>
          </a:p>
        </p:txBody>
      </p:sp>
    </p:spTree>
    <p:extLst>
      <p:ext uri="{BB962C8B-B14F-4D97-AF65-F5344CB8AC3E}">
        <p14:creationId xmlns:p14="http://schemas.microsoft.com/office/powerpoint/2010/main" val="413295848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21737</TotalTime>
  <Words>281</Words>
  <Application>Microsoft Macintosh PowerPoint</Application>
  <PresentationFormat>On-screen Show (4:3)</PresentationFormat>
  <Paragraphs>58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CERNCorporate4-3</vt:lpstr>
      <vt:lpstr>LBE Line Planning Update</vt:lpstr>
      <vt:lpstr>Introduction</vt:lpstr>
      <vt:lpstr>Steps Taken and Modifications</vt:lpstr>
      <vt:lpstr>New LBE Line Run Schedule (see Julie’s talk)</vt:lpstr>
      <vt:lpstr>RF Team for LBE Line Run</vt:lpstr>
      <vt:lpstr>BI Team for LBE Line Run</vt:lpstr>
      <vt:lpstr>Summary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Bettina Mikulec</cp:lastModifiedBy>
  <cp:revision>137</cp:revision>
  <dcterms:created xsi:type="dcterms:W3CDTF">2012-11-30T11:04:26Z</dcterms:created>
  <dcterms:modified xsi:type="dcterms:W3CDTF">2018-11-08T05:55:03Z</dcterms:modified>
</cp:coreProperties>
</file>