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tif" ContentType="image/tiff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charts/chart1.xml" ContentType="application/vnd.openxmlformats-officedocument.drawingml.chart+xml"/>
  <Override PartName="/ppt/notesSlides/notesSlide1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charts/chart2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  <p:sldMasterId id="2147483696" r:id="rId2"/>
  </p:sldMasterIdLst>
  <p:notesMasterIdLst>
    <p:notesMasterId r:id="rId43"/>
  </p:notesMasterIdLst>
  <p:handoutMasterIdLst>
    <p:handoutMasterId r:id="rId44"/>
  </p:handoutMasterIdLst>
  <p:sldIdLst>
    <p:sldId id="256" r:id="rId3"/>
    <p:sldId id="272" r:id="rId4"/>
    <p:sldId id="297" r:id="rId5"/>
    <p:sldId id="298" r:id="rId6"/>
    <p:sldId id="273" r:id="rId7"/>
    <p:sldId id="295" r:id="rId8"/>
    <p:sldId id="324" r:id="rId9"/>
    <p:sldId id="327" r:id="rId10"/>
    <p:sldId id="323" r:id="rId11"/>
    <p:sldId id="322" r:id="rId12"/>
    <p:sldId id="303" r:id="rId13"/>
    <p:sldId id="304" r:id="rId14"/>
    <p:sldId id="279" r:id="rId15"/>
    <p:sldId id="280" r:id="rId16"/>
    <p:sldId id="275" r:id="rId17"/>
    <p:sldId id="299" r:id="rId18"/>
    <p:sldId id="278" r:id="rId19"/>
    <p:sldId id="290" r:id="rId20"/>
    <p:sldId id="291" r:id="rId21"/>
    <p:sldId id="292" r:id="rId22"/>
    <p:sldId id="294" r:id="rId23"/>
    <p:sldId id="293" r:id="rId24"/>
    <p:sldId id="309" r:id="rId25"/>
    <p:sldId id="310" r:id="rId26"/>
    <p:sldId id="311" r:id="rId27"/>
    <p:sldId id="312" r:id="rId28"/>
    <p:sldId id="287" r:id="rId29"/>
    <p:sldId id="288" r:id="rId30"/>
    <p:sldId id="286" r:id="rId31"/>
    <p:sldId id="314" r:id="rId32"/>
    <p:sldId id="315" r:id="rId33"/>
    <p:sldId id="285" r:id="rId34"/>
    <p:sldId id="325" r:id="rId35"/>
    <p:sldId id="326" r:id="rId36"/>
    <p:sldId id="284" r:id="rId37"/>
    <p:sldId id="316" r:id="rId38"/>
    <p:sldId id="317" r:id="rId39"/>
    <p:sldId id="318" r:id="rId40"/>
    <p:sldId id="328" r:id="rId41"/>
    <p:sldId id="320" r:id="rId42"/>
  </p:sldIdLst>
  <p:sldSz cx="12192000" cy="6858000"/>
  <p:notesSz cx="9928225" cy="6797675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4EB28216-2403-40E0-85C1-1363C4A38852}">
          <p14:sldIdLst>
            <p14:sldId id="256"/>
            <p14:sldId id="272"/>
            <p14:sldId id="297"/>
            <p14:sldId id="298"/>
            <p14:sldId id="273"/>
            <p14:sldId id="295"/>
            <p14:sldId id="324"/>
            <p14:sldId id="327"/>
            <p14:sldId id="323"/>
            <p14:sldId id="322"/>
            <p14:sldId id="303"/>
            <p14:sldId id="304"/>
            <p14:sldId id="279"/>
            <p14:sldId id="280"/>
            <p14:sldId id="275"/>
            <p14:sldId id="299"/>
            <p14:sldId id="278"/>
            <p14:sldId id="290"/>
            <p14:sldId id="291"/>
            <p14:sldId id="292"/>
            <p14:sldId id="294"/>
            <p14:sldId id="293"/>
            <p14:sldId id="309"/>
            <p14:sldId id="310"/>
            <p14:sldId id="311"/>
            <p14:sldId id="312"/>
            <p14:sldId id="287"/>
            <p14:sldId id="288"/>
            <p14:sldId id="286"/>
            <p14:sldId id="314"/>
            <p14:sldId id="315"/>
            <p14:sldId id="285"/>
            <p14:sldId id="325"/>
            <p14:sldId id="326"/>
            <p14:sldId id="284"/>
            <p14:sldId id="316"/>
            <p14:sldId id="317"/>
            <p14:sldId id="318"/>
            <p14:sldId id="328"/>
            <p14:sldId id="320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FFFF99"/>
    <a:srgbClr val="CC9900"/>
    <a:srgbClr val="FFCC99"/>
    <a:srgbClr val="FF9933"/>
    <a:srgbClr val="FF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98" d="100"/>
          <a:sy n="98" d="100"/>
        </p:scale>
        <p:origin x="84" y="18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100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slide" Target="slides/slide3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notesMaster" Target="notesMasters/notesMaster1.xml"/><Relationship Id="rId48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E:\jet%20density.xlsx" TargetMode="Externa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\\cern.ch\dfs\Users\j\jgluttin\Documents\Alignment_Manual\NozzleWonkyAngle\Wonky%20Nozzle%20angle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lineMarker"/>
        <c:varyColors val="0"/>
        <c:ser>
          <c:idx val="0"/>
          <c:order val="0"/>
          <c:spPr>
            <a:ln>
              <a:noFill/>
            </a:ln>
          </c:spPr>
          <c:marker>
            <c:symbol val="circle"/>
            <c:size val="9"/>
            <c:spPr>
              <a:solidFill>
                <a:schemeClr val="tx1"/>
              </a:solidFill>
              <a:ln>
                <a:noFill/>
              </a:ln>
            </c:spPr>
          </c:marker>
          <c:xVal>
            <c:numRef>
              <c:f>Sheet2!$A$1:$A$28</c:f>
              <c:numCache>
                <c:formatCode>General</c:formatCode>
                <c:ptCount val="28"/>
                <c:pt idx="0">
                  <c:v>11</c:v>
                </c:pt>
                <c:pt idx="1">
                  <c:v>11.1</c:v>
                </c:pt>
                <c:pt idx="2">
                  <c:v>11.2</c:v>
                </c:pt>
                <c:pt idx="3">
                  <c:v>11.3</c:v>
                </c:pt>
                <c:pt idx="4">
                  <c:v>11.4</c:v>
                </c:pt>
                <c:pt idx="5">
                  <c:v>11.5</c:v>
                </c:pt>
                <c:pt idx="6">
                  <c:v>11.6</c:v>
                </c:pt>
                <c:pt idx="7">
                  <c:v>11.7</c:v>
                </c:pt>
                <c:pt idx="8">
                  <c:v>11.8</c:v>
                </c:pt>
                <c:pt idx="9">
                  <c:v>11.9</c:v>
                </c:pt>
                <c:pt idx="10">
                  <c:v>12</c:v>
                </c:pt>
                <c:pt idx="11">
                  <c:v>12.1</c:v>
                </c:pt>
                <c:pt idx="12">
                  <c:v>12.2</c:v>
                </c:pt>
                <c:pt idx="13">
                  <c:v>12.3</c:v>
                </c:pt>
                <c:pt idx="14">
                  <c:v>12.4</c:v>
                </c:pt>
                <c:pt idx="15">
                  <c:v>12.5</c:v>
                </c:pt>
                <c:pt idx="16">
                  <c:v>11.75</c:v>
                </c:pt>
                <c:pt idx="17">
                  <c:v>11.76</c:v>
                </c:pt>
                <c:pt idx="18">
                  <c:v>11.77</c:v>
                </c:pt>
                <c:pt idx="19">
                  <c:v>11.78</c:v>
                </c:pt>
                <c:pt idx="20">
                  <c:v>11.79</c:v>
                </c:pt>
                <c:pt idx="21">
                  <c:v>11.8</c:v>
                </c:pt>
                <c:pt idx="22">
                  <c:v>11.81</c:v>
                </c:pt>
                <c:pt idx="23">
                  <c:v>11.82</c:v>
                </c:pt>
                <c:pt idx="24">
                  <c:v>11.83</c:v>
                </c:pt>
                <c:pt idx="25">
                  <c:v>11.84</c:v>
                </c:pt>
                <c:pt idx="26">
                  <c:v>11.85</c:v>
                </c:pt>
                <c:pt idx="27">
                  <c:v>11.86</c:v>
                </c:pt>
              </c:numCache>
            </c:numRef>
          </c:xVal>
          <c:yVal>
            <c:numRef>
              <c:f>Sheet2!$B$1:$B$28</c:f>
              <c:numCache>
                <c:formatCode>General</c:formatCode>
                <c:ptCount val="28"/>
                <c:pt idx="0">
                  <c:v>4.4000000000000003E-3</c:v>
                </c:pt>
                <c:pt idx="1">
                  <c:v>4.5999999999999999E-3</c:v>
                </c:pt>
                <c:pt idx="2">
                  <c:v>5.7000000000000002E-3</c:v>
                </c:pt>
                <c:pt idx="3">
                  <c:v>6.8999999999999999E-3</c:v>
                </c:pt>
                <c:pt idx="4">
                  <c:v>7.3000000000000001E-3</c:v>
                </c:pt>
                <c:pt idx="5">
                  <c:v>0.01</c:v>
                </c:pt>
                <c:pt idx="6">
                  <c:v>1.6E-2</c:v>
                </c:pt>
                <c:pt idx="7">
                  <c:v>3.8199999999999998E-2</c:v>
                </c:pt>
                <c:pt idx="8">
                  <c:v>5.1900000000000002E-2</c:v>
                </c:pt>
                <c:pt idx="9">
                  <c:v>3.0200000000000001E-2</c:v>
                </c:pt>
                <c:pt idx="10">
                  <c:v>1.61E-2</c:v>
                </c:pt>
                <c:pt idx="11">
                  <c:v>1.2200000000000001E-2</c:v>
                </c:pt>
                <c:pt idx="12">
                  <c:v>9.4999999999999998E-3</c:v>
                </c:pt>
                <c:pt idx="13">
                  <c:v>6.4999999999999997E-3</c:v>
                </c:pt>
                <c:pt idx="14">
                  <c:v>6.4999999999999997E-3</c:v>
                </c:pt>
                <c:pt idx="15">
                  <c:v>4.4000000000000003E-3</c:v>
                </c:pt>
                <c:pt idx="16">
                  <c:v>4.1799999999999997E-2</c:v>
                </c:pt>
                <c:pt idx="17">
                  <c:v>4.8899999999999999E-2</c:v>
                </c:pt>
                <c:pt idx="18">
                  <c:v>5.04E-2</c:v>
                </c:pt>
                <c:pt idx="19">
                  <c:v>5.1499999999999997E-2</c:v>
                </c:pt>
                <c:pt idx="20">
                  <c:v>5.4199999999999998E-2</c:v>
                </c:pt>
                <c:pt idx="21">
                  <c:v>5.33E-2</c:v>
                </c:pt>
                <c:pt idx="22">
                  <c:v>5.16E-2</c:v>
                </c:pt>
                <c:pt idx="23">
                  <c:v>5.1900000000000002E-2</c:v>
                </c:pt>
                <c:pt idx="24">
                  <c:v>4.9799999999999997E-2</c:v>
                </c:pt>
                <c:pt idx="25">
                  <c:v>4.7500000000000001E-2</c:v>
                </c:pt>
                <c:pt idx="26">
                  <c:v>4.7399999999999998E-2</c:v>
                </c:pt>
                <c:pt idx="27">
                  <c:v>3.7999999999999999E-2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B0C6-4324-B697-9E940ED25B3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4402944"/>
        <c:axId val="44400640"/>
      </c:scatterChart>
      <c:valAx>
        <c:axId val="44402944"/>
        <c:scaling>
          <c:orientation val="minMax"/>
          <c:max val="12"/>
          <c:min val="11.5"/>
        </c:scaling>
        <c:delete val="0"/>
        <c:axPos val="b"/>
        <c:title>
          <c:tx>
            <c:rich>
              <a:bodyPr/>
              <a:lstStyle/>
              <a:p>
                <a:pPr>
                  <a:defRPr sz="1600" b="0"/>
                </a:pPr>
                <a:r>
                  <a:rPr lang="en-US" sz="1600" b="0"/>
                  <a:t>x</a:t>
                </a:r>
                <a:r>
                  <a:rPr lang="en-US" sz="1600" b="0" baseline="0"/>
                  <a:t> (mm)</a:t>
                </a:r>
                <a:endParaRPr lang="en-US" sz="1600" b="0"/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600"/>
            </a:pPr>
            <a:endParaRPr lang="en-US"/>
          </a:p>
        </c:txPr>
        <c:crossAx val="44400640"/>
        <c:crosses val="autoZero"/>
        <c:crossBetween val="midCat"/>
      </c:valAx>
      <c:valAx>
        <c:axId val="44400640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 sz="1600" b="0"/>
                </a:pPr>
                <a:r>
                  <a:rPr lang="en-US" sz="1600" b="0"/>
                  <a:t>Gauge reading (arb. Unit)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600"/>
            </a:pPr>
            <a:endParaRPr lang="en-US"/>
          </a:p>
        </c:txPr>
        <c:crossAx val="44402944"/>
        <c:crosses val="autoZero"/>
        <c:crossBetween val="midCat"/>
      </c:valAx>
    </c:plotArea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4117520054209759"/>
          <c:y val="5.3862501899733781E-2"/>
          <c:w val="0.80660179357658834"/>
          <c:h val="0.81505301224060167"/>
        </c:manualLayout>
      </c:layout>
      <c:scatterChart>
        <c:scatterStyle val="lineMarker"/>
        <c:varyColors val="0"/>
        <c:ser>
          <c:idx val="0"/>
          <c:order val="0"/>
          <c:tx>
            <c:v>inner</c:v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xVal>
            <c:numRef>
              <c:f>Sheet1!$F$14:$F$18</c:f>
              <c:numCache>
                <c:formatCode>General</c:formatCode>
                <c:ptCount val="5"/>
                <c:pt idx="0">
                  <c:v>-4</c:v>
                </c:pt>
                <c:pt idx="1">
                  <c:v>-7.84</c:v>
                </c:pt>
                <c:pt idx="2">
                  <c:v>3.04</c:v>
                </c:pt>
                <c:pt idx="3">
                  <c:v>8.8000000000000007</c:v>
                </c:pt>
                <c:pt idx="4">
                  <c:v>-4</c:v>
                </c:pt>
              </c:numCache>
            </c:numRef>
          </c:xVal>
          <c:yVal>
            <c:numRef>
              <c:f>Sheet1!$G$14:$G$18</c:f>
              <c:numCache>
                <c:formatCode>General</c:formatCode>
                <c:ptCount val="5"/>
                <c:pt idx="0">
                  <c:v>4.8</c:v>
                </c:pt>
                <c:pt idx="1">
                  <c:v>-2.88</c:v>
                </c:pt>
                <c:pt idx="2">
                  <c:v>-8</c:v>
                </c:pt>
                <c:pt idx="3">
                  <c:v>6.08</c:v>
                </c:pt>
                <c:pt idx="4">
                  <c:v>4.8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0638-4E92-ABEC-AEDE10AE65E1}"/>
            </c:ext>
          </c:extLst>
        </c:ser>
        <c:ser>
          <c:idx val="1"/>
          <c:order val="1"/>
          <c:tx>
            <c:v>outer</c:v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xVal>
            <c:numRef>
              <c:f>Sheet1!$F$4:$F$8</c:f>
              <c:numCache>
                <c:formatCode>General</c:formatCode>
                <c:ptCount val="5"/>
                <c:pt idx="0">
                  <c:v>-3.68</c:v>
                </c:pt>
                <c:pt idx="1">
                  <c:v>-3.04</c:v>
                </c:pt>
                <c:pt idx="2">
                  <c:v>2.72</c:v>
                </c:pt>
                <c:pt idx="3">
                  <c:v>4</c:v>
                </c:pt>
                <c:pt idx="4">
                  <c:v>-3.68</c:v>
                </c:pt>
              </c:numCache>
            </c:numRef>
          </c:xVal>
          <c:yVal>
            <c:numRef>
              <c:f>Sheet1!$G$4:$G$8</c:f>
              <c:numCache>
                <c:formatCode>General</c:formatCode>
                <c:ptCount val="5"/>
                <c:pt idx="0">
                  <c:v>1.92</c:v>
                </c:pt>
                <c:pt idx="1">
                  <c:v>-3.84</c:v>
                </c:pt>
                <c:pt idx="2">
                  <c:v>-1.28</c:v>
                </c:pt>
                <c:pt idx="3">
                  <c:v>3.2</c:v>
                </c:pt>
                <c:pt idx="4">
                  <c:v>1.92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0638-4E92-ABEC-AEDE10AE65E1}"/>
            </c:ext>
          </c:extLst>
        </c:ser>
        <c:ser>
          <c:idx val="2"/>
          <c:order val="2"/>
          <c:tx>
            <c:v>1</c:v>
          </c:tx>
          <c:spPr>
            <a:ln w="19050" cap="rnd">
              <a:solidFill>
                <a:schemeClr val="accent6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6"/>
              </a:solidFill>
              <a:ln w="9525">
                <a:noFill/>
              </a:ln>
              <a:effectLst/>
            </c:spPr>
          </c:marker>
          <c:xVal>
            <c:numRef>
              <c:f>Sheet1!$J$4:$J$5</c:f>
              <c:numCache>
                <c:formatCode>General</c:formatCode>
                <c:ptCount val="2"/>
                <c:pt idx="0">
                  <c:v>-3.68</c:v>
                </c:pt>
                <c:pt idx="1">
                  <c:v>-4</c:v>
                </c:pt>
              </c:numCache>
            </c:numRef>
          </c:xVal>
          <c:yVal>
            <c:numRef>
              <c:f>Sheet1!$K$4:$K$5</c:f>
              <c:numCache>
                <c:formatCode>General</c:formatCode>
                <c:ptCount val="2"/>
                <c:pt idx="0">
                  <c:v>1.92</c:v>
                </c:pt>
                <c:pt idx="1">
                  <c:v>4.8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0638-4E92-ABEC-AEDE10AE65E1}"/>
            </c:ext>
          </c:extLst>
        </c:ser>
        <c:ser>
          <c:idx val="3"/>
          <c:order val="3"/>
          <c:tx>
            <c:v>2</c:v>
          </c:tx>
          <c:spPr>
            <a:ln w="19050" cap="rnd">
              <a:solidFill>
                <a:schemeClr val="accent4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4"/>
              </a:solidFill>
              <a:ln w="9525">
                <a:solidFill>
                  <a:schemeClr val="accent4"/>
                </a:solidFill>
              </a:ln>
              <a:effectLst/>
            </c:spPr>
          </c:marker>
          <c:xVal>
            <c:numRef>
              <c:f>Sheet1!$J$7:$J$8</c:f>
              <c:numCache>
                <c:formatCode>General</c:formatCode>
                <c:ptCount val="2"/>
                <c:pt idx="0">
                  <c:v>-3.04</c:v>
                </c:pt>
                <c:pt idx="1">
                  <c:v>-7.84</c:v>
                </c:pt>
              </c:numCache>
            </c:numRef>
          </c:xVal>
          <c:yVal>
            <c:numRef>
              <c:f>Sheet1!$K$7:$K$8</c:f>
              <c:numCache>
                <c:formatCode>General</c:formatCode>
                <c:ptCount val="2"/>
                <c:pt idx="0">
                  <c:v>-3.84</c:v>
                </c:pt>
                <c:pt idx="1">
                  <c:v>-2.88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3-0638-4E92-ABEC-AEDE10AE65E1}"/>
            </c:ext>
          </c:extLst>
        </c:ser>
        <c:ser>
          <c:idx val="4"/>
          <c:order val="4"/>
          <c:tx>
            <c:v>3</c:v>
          </c:tx>
          <c:spPr>
            <a:ln w="19050" cap="rnd">
              <a:solidFill>
                <a:srgbClr val="FF0000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FF0000"/>
              </a:solidFill>
              <a:ln w="9525">
                <a:noFill/>
              </a:ln>
              <a:effectLst/>
            </c:spPr>
          </c:marker>
          <c:xVal>
            <c:numRef>
              <c:f>Sheet1!$J$10:$J$11</c:f>
              <c:numCache>
                <c:formatCode>General</c:formatCode>
                <c:ptCount val="2"/>
                <c:pt idx="0">
                  <c:v>2.72</c:v>
                </c:pt>
                <c:pt idx="1">
                  <c:v>3.04</c:v>
                </c:pt>
              </c:numCache>
            </c:numRef>
          </c:xVal>
          <c:yVal>
            <c:numRef>
              <c:f>Sheet1!$K$10:$K$11</c:f>
              <c:numCache>
                <c:formatCode>General</c:formatCode>
                <c:ptCount val="2"/>
                <c:pt idx="0">
                  <c:v>-1.28</c:v>
                </c:pt>
                <c:pt idx="1">
                  <c:v>-8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4-0638-4E92-ABEC-AEDE10AE65E1}"/>
            </c:ext>
          </c:extLst>
        </c:ser>
        <c:ser>
          <c:idx val="5"/>
          <c:order val="5"/>
          <c:tx>
            <c:v>4</c:v>
          </c:tx>
          <c:spPr>
            <a:ln w="19050" cap="rnd">
              <a:solidFill>
                <a:srgbClr val="7030A0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7030A0"/>
              </a:solidFill>
              <a:ln w="9525">
                <a:noFill/>
              </a:ln>
              <a:effectLst/>
            </c:spPr>
          </c:marker>
          <c:xVal>
            <c:numRef>
              <c:f>Sheet1!$J$13:$J$14</c:f>
              <c:numCache>
                <c:formatCode>General</c:formatCode>
                <c:ptCount val="2"/>
                <c:pt idx="0">
                  <c:v>4</c:v>
                </c:pt>
                <c:pt idx="1">
                  <c:v>8.8000000000000007</c:v>
                </c:pt>
              </c:numCache>
            </c:numRef>
          </c:xVal>
          <c:yVal>
            <c:numRef>
              <c:f>Sheet1!$K$13:$K$14</c:f>
              <c:numCache>
                <c:formatCode>General</c:formatCode>
                <c:ptCount val="2"/>
                <c:pt idx="0">
                  <c:v>3.2</c:v>
                </c:pt>
                <c:pt idx="1">
                  <c:v>6.08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5-0638-4E92-ABEC-AEDE10AE65E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601651976"/>
        <c:axId val="410181016"/>
      </c:scatterChart>
      <c:valAx>
        <c:axId val="601651976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x (vertical) [</a:t>
                </a:r>
                <a:r>
                  <a:rPr lang="el-GR">
                    <a:latin typeface="Calibri" panose="020F0502020204030204" pitchFamily="34" charset="0"/>
                  </a:rPr>
                  <a:t>μ</a:t>
                </a:r>
                <a:r>
                  <a:rPr lang="de-CH">
                    <a:latin typeface="Calibri" panose="020F0502020204030204" pitchFamily="34" charset="0"/>
                  </a:rPr>
                  <a:t>m]</a:t>
                </a:r>
                <a:endParaRPr lang="en-GB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10181016"/>
        <c:crosses val="autoZero"/>
        <c:crossBetween val="midCat"/>
        <c:majorUnit val="2"/>
      </c:valAx>
      <c:valAx>
        <c:axId val="41018101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1000" b="0" i="0" u="none" strike="noStrike" kern="1200" baseline="0">
                    <a:solidFill>
                      <a:sysClr val="windowText" lastClr="000000">
                        <a:lumMod val="65000"/>
                        <a:lumOff val="35000"/>
                      </a:sys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y (horrizontal</a:t>
                </a:r>
                <a:r>
                  <a:rPr lang="en-GB" sz="1000" b="0" i="0" u="none" strike="noStrike" kern="1200" baseline="0">
                    <a:solidFill>
                      <a:sysClr val="windowText" lastClr="000000">
                        <a:lumMod val="65000"/>
                        <a:lumOff val="35000"/>
                      </a:sysClr>
                    </a:solidFill>
                    <a:latin typeface="+mn-lt"/>
                    <a:ea typeface="+mn-ea"/>
                    <a:cs typeface="+mn-cs"/>
                  </a:rPr>
                  <a:t>)  [</a:t>
                </a:r>
                <a:r>
                  <a:rPr lang="el-GR" sz="1000" b="0" i="0" u="none" strike="noStrike" kern="1200" baseline="0">
                    <a:solidFill>
                      <a:sysClr val="windowText" lastClr="000000">
                        <a:lumMod val="65000"/>
                        <a:lumOff val="35000"/>
                      </a:sysClr>
                    </a:solidFill>
                    <a:latin typeface="+mn-lt"/>
                    <a:ea typeface="+mn-ea"/>
                    <a:cs typeface="+mn-cs"/>
                  </a:rPr>
                  <a:t>μ</a:t>
                </a:r>
                <a:r>
                  <a:rPr lang="de-CH" sz="1000" b="0" i="0" u="none" strike="noStrike" kern="1200" baseline="0">
                    <a:solidFill>
                      <a:sysClr val="windowText" lastClr="000000">
                        <a:lumMod val="65000"/>
                        <a:lumOff val="35000"/>
                      </a:sysClr>
                    </a:solidFill>
                    <a:latin typeface="+mn-lt"/>
                    <a:ea typeface="+mn-ea"/>
                    <a:cs typeface="+mn-cs"/>
                  </a:rPr>
                  <a:t>m]</a:t>
                </a:r>
                <a:endParaRPr lang="en-GB" sz="1000" b="0" i="0" u="none" strike="noStrike" kern="1200" baseline="0">
                  <a:solidFill>
                    <a:sysClr val="windowText" lastClr="000000">
                      <a:lumMod val="65000"/>
                      <a:lumOff val="35000"/>
                    </a:sysClr>
                  </a:solidFill>
                  <a:latin typeface="+mn-lt"/>
                  <a:ea typeface="+mn-ea"/>
                  <a:cs typeface="+mn-cs"/>
                </a:endParaRPr>
              </a:p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>
                    <a:solidFill>
                      <a:sysClr val="windowText" lastClr="000000">
                        <a:lumMod val="65000"/>
                        <a:lumOff val="35000"/>
                      </a:sysClr>
                    </a:solidFill>
                  </a:defRPr>
                </a:pPr>
                <a:endParaRPr lang="en-GB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000" b="0" i="0" u="none" strike="noStrike" kern="1200" baseline="0">
                  <a:solidFill>
                    <a:sysClr val="windowText" lastClr="000000">
                      <a:lumMod val="65000"/>
                      <a:lumOff val="35000"/>
                    </a:sys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01651976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FD8027D-08A1-43AC-AE5A-85C3012EBB87}" type="doc">
      <dgm:prSet loTypeId="urn:microsoft.com/office/officeart/2005/8/layout/process2" loCatId="process" qsTypeId="urn:microsoft.com/office/officeart/2005/8/quickstyle/simple1" qsCatId="simple" csTypeId="urn:microsoft.com/office/officeart/2005/8/colors/accent1_2" csCatId="accent1" phldr="1"/>
      <dgm:spPr/>
    </dgm:pt>
    <dgm:pt modelId="{AF3A90E2-F054-48DE-BF11-E8AE66F9DCFA}">
      <dgm:prSet phldrT="[Text]" custT="1"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US" sz="2000" dirty="0" smtClean="0">
              <a:latin typeface="+mj-lt"/>
            </a:rPr>
            <a:t>Installation of the equipment</a:t>
          </a:r>
          <a:endParaRPr lang="en-US" sz="2000" dirty="0">
            <a:latin typeface="+mj-lt"/>
          </a:endParaRPr>
        </a:p>
      </dgm:t>
    </dgm:pt>
    <dgm:pt modelId="{DB760703-B14B-462A-B263-5D9587359FB1}" type="parTrans" cxnId="{109B5C13-C52C-4035-8219-634B60CC5800}">
      <dgm:prSet/>
      <dgm:spPr/>
      <dgm:t>
        <a:bodyPr/>
        <a:lstStyle/>
        <a:p>
          <a:endParaRPr lang="en-US" sz="2000"/>
        </a:p>
      </dgm:t>
    </dgm:pt>
    <dgm:pt modelId="{42EF945F-5917-4B38-94E3-5DEAAE61F34E}" type="sibTrans" cxnId="{109B5C13-C52C-4035-8219-634B60CC5800}">
      <dgm:prSet custT="1"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endParaRPr lang="en-US" sz="2000"/>
        </a:p>
      </dgm:t>
    </dgm:pt>
    <dgm:pt modelId="{7434B3A8-5A96-4CE3-950C-A1BFD0C36ADA}">
      <dgm:prSet phldrT="[Text]" custT="1"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GB" sz="2000" dirty="0" smtClean="0">
              <a:latin typeface="+mj-lt"/>
            </a:rPr>
            <a:t>Alignment of the laser to the nozzle (with the iris system)</a:t>
          </a:r>
        </a:p>
        <a:p>
          <a:r>
            <a:rPr lang="en-GB" sz="2000" dirty="0" smtClean="0">
              <a:latin typeface="+mj-lt"/>
            </a:rPr>
            <a:t>▪ Maximization of the laser intensity</a:t>
          </a:r>
          <a:endParaRPr lang="en-US" sz="2000" dirty="0">
            <a:latin typeface="+mj-lt"/>
          </a:endParaRPr>
        </a:p>
      </dgm:t>
    </dgm:pt>
    <dgm:pt modelId="{2A269B23-3780-43D7-B66D-66793B9A139B}" type="parTrans" cxnId="{CEAA0BDE-3A13-4E2C-A12F-48AB9553914A}">
      <dgm:prSet/>
      <dgm:spPr/>
      <dgm:t>
        <a:bodyPr/>
        <a:lstStyle/>
        <a:p>
          <a:endParaRPr lang="en-US" sz="2000"/>
        </a:p>
      </dgm:t>
    </dgm:pt>
    <dgm:pt modelId="{77C08388-01D7-4362-84BD-8F79C1C09E85}" type="sibTrans" cxnId="{CEAA0BDE-3A13-4E2C-A12F-48AB9553914A}">
      <dgm:prSet custT="1"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endParaRPr lang="en-US" sz="2000"/>
        </a:p>
      </dgm:t>
    </dgm:pt>
    <dgm:pt modelId="{19E21BF2-326A-45B2-993C-6B86BDC6372E}">
      <dgm:prSet phldrT="[Text]" custT="1"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GB" sz="2000" dirty="0" smtClean="0">
              <a:latin typeface="+mj-lt"/>
            </a:rPr>
            <a:t>Alignment targets in the focal</a:t>
          </a:r>
          <a:r>
            <a:rPr lang="de-CH" sz="2000" dirty="0" smtClean="0">
              <a:latin typeface="+mj-lt"/>
            </a:rPr>
            <a:t> </a:t>
          </a:r>
          <a:r>
            <a:rPr lang="en-GB" sz="2000" dirty="0" smtClean="0">
              <a:latin typeface="+mj-lt"/>
            </a:rPr>
            <a:t>planes of nozzle 1</a:t>
          </a:r>
          <a:r>
            <a:rPr lang="en-GB" sz="2000" baseline="30000" dirty="0" smtClean="0">
              <a:latin typeface="+mj-lt"/>
            </a:rPr>
            <a:t>st</a:t>
          </a:r>
          <a:r>
            <a:rPr lang="en-GB" sz="2000" dirty="0" smtClean="0">
              <a:latin typeface="+mj-lt"/>
            </a:rPr>
            <a:t> and 2</a:t>
          </a:r>
          <a:r>
            <a:rPr lang="en-GB" sz="2000" baseline="30000" dirty="0" smtClean="0">
              <a:latin typeface="+mj-lt"/>
            </a:rPr>
            <a:t>nd</a:t>
          </a:r>
          <a:r>
            <a:rPr lang="en-GB" sz="2000" dirty="0" smtClean="0">
              <a:latin typeface="+mj-lt"/>
            </a:rPr>
            <a:t> skimmer</a:t>
          </a:r>
        </a:p>
        <a:p>
          <a:r>
            <a:rPr lang="en-GB" sz="2000" dirty="0" smtClean="0">
              <a:latin typeface="+mj-lt"/>
            </a:rPr>
            <a:t>(laser is reference)</a:t>
          </a:r>
          <a:endParaRPr lang="en-US" sz="2000" dirty="0"/>
        </a:p>
      </dgm:t>
    </dgm:pt>
    <dgm:pt modelId="{F3F0E67B-B205-4C17-9356-97626B865FFA}" type="parTrans" cxnId="{03576507-A5A4-4A7B-821F-32BA5EA9099A}">
      <dgm:prSet/>
      <dgm:spPr/>
      <dgm:t>
        <a:bodyPr/>
        <a:lstStyle/>
        <a:p>
          <a:endParaRPr lang="en-US" sz="2000"/>
        </a:p>
      </dgm:t>
    </dgm:pt>
    <dgm:pt modelId="{46E482E0-2DB9-4E8A-B26C-37395909059A}" type="sibTrans" cxnId="{03576507-A5A4-4A7B-821F-32BA5EA9099A}">
      <dgm:prSet custT="1"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endParaRPr lang="en-US" sz="2000"/>
        </a:p>
      </dgm:t>
    </dgm:pt>
    <dgm:pt modelId="{5D8D61CC-41C9-4077-B3B8-069C1667A0DD}">
      <dgm:prSet phldrT="[Text]" custT="1"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GB" sz="2000" dirty="0" smtClean="0">
              <a:latin typeface="+mj-lt"/>
            </a:rPr>
            <a:t>Alignment of the nozzle and skimmers</a:t>
          </a:r>
          <a:endParaRPr lang="en-US" sz="2000" dirty="0"/>
        </a:p>
      </dgm:t>
    </dgm:pt>
    <dgm:pt modelId="{98410B2B-BDBF-47DF-895C-32520C802FD1}" type="parTrans" cxnId="{700DC68A-8554-423D-AC4F-2CB474ECC3DE}">
      <dgm:prSet/>
      <dgm:spPr/>
      <dgm:t>
        <a:bodyPr/>
        <a:lstStyle/>
        <a:p>
          <a:endParaRPr lang="en-US" sz="2000"/>
        </a:p>
      </dgm:t>
    </dgm:pt>
    <dgm:pt modelId="{A9C42730-4DA3-46FF-8232-BF1A47D65E13}" type="sibTrans" cxnId="{700DC68A-8554-423D-AC4F-2CB474ECC3DE}">
      <dgm:prSet/>
      <dgm:spPr/>
      <dgm:t>
        <a:bodyPr/>
        <a:lstStyle/>
        <a:p>
          <a:endParaRPr lang="en-US" sz="2000"/>
        </a:p>
      </dgm:t>
    </dgm:pt>
    <dgm:pt modelId="{CD548B6C-2362-4BA2-A16E-07431C99D2B0}" type="pres">
      <dgm:prSet presAssocID="{0FD8027D-08A1-43AC-AE5A-85C3012EBB87}" presName="linearFlow" presStyleCnt="0">
        <dgm:presLayoutVars>
          <dgm:resizeHandles val="exact"/>
        </dgm:presLayoutVars>
      </dgm:prSet>
      <dgm:spPr/>
    </dgm:pt>
    <dgm:pt modelId="{7EBA4256-58C5-4A44-91A4-20BF7926290A}" type="pres">
      <dgm:prSet presAssocID="{AF3A90E2-F054-48DE-BF11-E8AE66F9DCFA}" presName="node" presStyleLbl="node1" presStyleIdx="0" presStyleCnt="4" custScaleX="31814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0010B5B-3C3E-4061-AC03-B8B711F1F515}" type="pres">
      <dgm:prSet presAssocID="{42EF945F-5917-4B38-94E3-5DEAAE61F34E}" presName="sibTrans" presStyleLbl="sibTrans2D1" presStyleIdx="0" presStyleCnt="3"/>
      <dgm:spPr/>
      <dgm:t>
        <a:bodyPr/>
        <a:lstStyle/>
        <a:p>
          <a:endParaRPr lang="en-US"/>
        </a:p>
      </dgm:t>
    </dgm:pt>
    <dgm:pt modelId="{36A7F46A-6AEB-4241-9AD0-798012EA42D8}" type="pres">
      <dgm:prSet presAssocID="{42EF945F-5917-4B38-94E3-5DEAAE61F34E}" presName="connectorText" presStyleLbl="sibTrans2D1" presStyleIdx="0" presStyleCnt="3"/>
      <dgm:spPr/>
      <dgm:t>
        <a:bodyPr/>
        <a:lstStyle/>
        <a:p>
          <a:endParaRPr lang="en-US"/>
        </a:p>
      </dgm:t>
    </dgm:pt>
    <dgm:pt modelId="{07FA2B7F-57B0-414A-8D26-2355D97FEBB9}" type="pres">
      <dgm:prSet presAssocID="{7434B3A8-5A96-4CE3-950C-A1BFD0C36ADA}" presName="node" presStyleLbl="node1" presStyleIdx="1" presStyleCnt="4" custScaleX="318879" custScaleY="14019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4361071-4328-48D2-88A6-D94EBF181559}" type="pres">
      <dgm:prSet presAssocID="{77C08388-01D7-4362-84BD-8F79C1C09E85}" presName="sibTrans" presStyleLbl="sibTrans2D1" presStyleIdx="1" presStyleCnt="3"/>
      <dgm:spPr/>
      <dgm:t>
        <a:bodyPr/>
        <a:lstStyle/>
        <a:p>
          <a:endParaRPr lang="en-US"/>
        </a:p>
      </dgm:t>
    </dgm:pt>
    <dgm:pt modelId="{11B3EF53-EA77-4D5B-B93C-A40D1D1FDE7F}" type="pres">
      <dgm:prSet presAssocID="{77C08388-01D7-4362-84BD-8F79C1C09E85}" presName="connectorText" presStyleLbl="sibTrans2D1" presStyleIdx="1" presStyleCnt="3"/>
      <dgm:spPr/>
      <dgm:t>
        <a:bodyPr/>
        <a:lstStyle/>
        <a:p>
          <a:endParaRPr lang="en-US"/>
        </a:p>
      </dgm:t>
    </dgm:pt>
    <dgm:pt modelId="{26FBEA98-D5EC-4AAA-A934-D65DF9A2EBE9}" type="pres">
      <dgm:prSet presAssocID="{19E21BF2-326A-45B2-993C-6B86BDC6372E}" presName="node" presStyleLbl="node1" presStyleIdx="2" presStyleCnt="4" custScaleX="319613" custScaleY="13906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3926039-07A5-451B-8945-4FF2634B8A55}" type="pres">
      <dgm:prSet presAssocID="{46E482E0-2DB9-4E8A-B26C-37395909059A}" presName="sibTrans" presStyleLbl="sibTrans2D1" presStyleIdx="2" presStyleCnt="3"/>
      <dgm:spPr/>
      <dgm:t>
        <a:bodyPr/>
        <a:lstStyle/>
        <a:p>
          <a:endParaRPr lang="en-US"/>
        </a:p>
      </dgm:t>
    </dgm:pt>
    <dgm:pt modelId="{DB92DF14-AD24-4982-8081-7E08A74A6083}" type="pres">
      <dgm:prSet presAssocID="{46E482E0-2DB9-4E8A-B26C-37395909059A}" presName="connectorText" presStyleLbl="sibTrans2D1" presStyleIdx="2" presStyleCnt="3"/>
      <dgm:spPr/>
      <dgm:t>
        <a:bodyPr/>
        <a:lstStyle/>
        <a:p>
          <a:endParaRPr lang="en-US"/>
        </a:p>
      </dgm:t>
    </dgm:pt>
    <dgm:pt modelId="{8DA389B5-6082-4D41-802C-EBEEAC6A3194}" type="pres">
      <dgm:prSet presAssocID="{5D8D61CC-41C9-4077-B3B8-069C1667A0DD}" presName="node" presStyleLbl="node1" presStyleIdx="3" presStyleCnt="4" custScaleX="31961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3576507-A5A4-4A7B-821F-32BA5EA9099A}" srcId="{0FD8027D-08A1-43AC-AE5A-85C3012EBB87}" destId="{19E21BF2-326A-45B2-993C-6B86BDC6372E}" srcOrd="2" destOrd="0" parTransId="{F3F0E67B-B205-4C17-9356-97626B865FFA}" sibTransId="{46E482E0-2DB9-4E8A-B26C-37395909059A}"/>
    <dgm:cxn modelId="{ED2EC6AD-527A-4430-BCEF-B1E525471541}" type="presOf" srcId="{AF3A90E2-F054-48DE-BF11-E8AE66F9DCFA}" destId="{7EBA4256-58C5-4A44-91A4-20BF7926290A}" srcOrd="0" destOrd="0" presId="urn:microsoft.com/office/officeart/2005/8/layout/process2"/>
    <dgm:cxn modelId="{722356D6-8F30-48DB-AD84-DDFDE95F9181}" type="presOf" srcId="{77C08388-01D7-4362-84BD-8F79C1C09E85}" destId="{B4361071-4328-48D2-88A6-D94EBF181559}" srcOrd="0" destOrd="0" presId="urn:microsoft.com/office/officeart/2005/8/layout/process2"/>
    <dgm:cxn modelId="{E75A2BA1-34EF-4A63-A591-27650CDB781E}" type="presOf" srcId="{42EF945F-5917-4B38-94E3-5DEAAE61F34E}" destId="{B0010B5B-3C3E-4061-AC03-B8B711F1F515}" srcOrd="0" destOrd="0" presId="urn:microsoft.com/office/officeart/2005/8/layout/process2"/>
    <dgm:cxn modelId="{CEAA0BDE-3A13-4E2C-A12F-48AB9553914A}" srcId="{0FD8027D-08A1-43AC-AE5A-85C3012EBB87}" destId="{7434B3A8-5A96-4CE3-950C-A1BFD0C36ADA}" srcOrd="1" destOrd="0" parTransId="{2A269B23-3780-43D7-B66D-66793B9A139B}" sibTransId="{77C08388-01D7-4362-84BD-8F79C1C09E85}"/>
    <dgm:cxn modelId="{CED711BB-4645-449F-AC4B-CD1C6DFA9CEA}" type="presOf" srcId="{42EF945F-5917-4B38-94E3-5DEAAE61F34E}" destId="{36A7F46A-6AEB-4241-9AD0-798012EA42D8}" srcOrd="1" destOrd="0" presId="urn:microsoft.com/office/officeart/2005/8/layout/process2"/>
    <dgm:cxn modelId="{8EF49E64-58A2-4248-9277-DAA252CFAD2D}" type="presOf" srcId="{46E482E0-2DB9-4E8A-B26C-37395909059A}" destId="{DB92DF14-AD24-4982-8081-7E08A74A6083}" srcOrd="1" destOrd="0" presId="urn:microsoft.com/office/officeart/2005/8/layout/process2"/>
    <dgm:cxn modelId="{A742AF94-A8D9-40C8-9A93-0DB8F6CE30F6}" type="presOf" srcId="{77C08388-01D7-4362-84BD-8F79C1C09E85}" destId="{11B3EF53-EA77-4D5B-B93C-A40D1D1FDE7F}" srcOrd="1" destOrd="0" presId="urn:microsoft.com/office/officeart/2005/8/layout/process2"/>
    <dgm:cxn modelId="{700DC68A-8554-423D-AC4F-2CB474ECC3DE}" srcId="{0FD8027D-08A1-43AC-AE5A-85C3012EBB87}" destId="{5D8D61CC-41C9-4077-B3B8-069C1667A0DD}" srcOrd="3" destOrd="0" parTransId="{98410B2B-BDBF-47DF-895C-32520C802FD1}" sibTransId="{A9C42730-4DA3-46FF-8232-BF1A47D65E13}"/>
    <dgm:cxn modelId="{C41AAB94-7563-4F0E-A015-04A67FC42A8E}" type="presOf" srcId="{7434B3A8-5A96-4CE3-950C-A1BFD0C36ADA}" destId="{07FA2B7F-57B0-414A-8D26-2355D97FEBB9}" srcOrd="0" destOrd="0" presId="urn:microsoft.com/office/officeart/2005/8/layout/process2"/>
    <dgm:cxn modelId="{109B5C13-C52C-4035-8219-634B60CC5800}" srcId="{0FD8027D-08A1-43AC-AE5A-85C3012EBB87}" destId="{AF3A90E2-F054-48DE-BF11-E8AE66F9DCFA}" srcOrd="0" destOrd="0" parTransId="{DB760703-B14B-462A-B263-5D9587359FB1}" sibTransId="{42EF945F-5917-4B38-94E3-5DEAAE61F34E}"/>
    <dgm:cxn modelId="{21274438-7F57-405E-ADDC-26AD9411F233}" type="presOf" srcId="{46E482E0-2DB9-4E8A-B26C-37395909059A}" destId="{03926039-07A5-451B-8945-4FF2634B8A55}" srcOrd="0" destOrd="0" presId="urn:microsoft.com/office/officeart/2005/8/layout/process2"/>
    <dgm:cxn modelId="{FF1AF07B-FD3F-43C5-8247-1E191BD5A038}" type="presOf" srcId="{19E21BF2-326A-45B2-993C-6B86BDC6372E}" destId="{26FBEA98-D5EC-4AAA-A934-D65DF9A2EBE9}" srcOrd="0" destOrd="0" presId="urn:microsoft.com/office/officeart/2005/8/layout/process2"/>
    <dgm:cxn modelId="{3D84ECAA-1300-4A00-96A0-64DA24186A4A}" type="presOf" srcId="{0FD8027D-08A1-43AC-AE5A-85C3012EBB87}" destId="{CD548B6C-2362-4BA2-A16E-07431C99D2B0}" srcOrd="0" destOrd="0" presId="urn:microsoft.com/office/officeart/2005/8/layout/process2"/>
    <dgm:cxn modelId="{E2C6444C-E1EB-4B6C-ACE7-CDA3CA6EE5C4}" type="presOf" srcId="{5D8D61CC-41C9-4077-B3B8-069C1667A0DD}" destId="{8DA389B5-6082-4D41-802C-EBEEAC6A3194}" srcOrd="0" destOrd="0" presId="urn:microsoft.com/office/officeart/2005/8/layout/process2"/>
    <dgm:cxn modelId="{98D48C7D-8798-4CD1-A5EA-58D7CC6348A1}" type="presParOf" srcId="{CD548B6C-2362-4BA2-A16E-07431C99D2B0}" destId="{7EBA4256-58C5-4A44-91A4-20BF7926290A}" srcOrd="0" destOrd="0" presId="urn:microsoft.com/office/officeart/2005/8/layout/process2"/>
    <dgm:cxn modelId="{A208B92E-DB85-4F0D-BB4C-5E489CD6EC91}" type="presParOf" srcId="{CD548B6C-2362-4BA2-A16E-07431C99D2B0}" destId="{B0010B5B-3C3E-4061-AC03-B8B711F1F515}" srcOrd="1" destOrd="0" presId="urn:microsoft.com/office/officeart/2005/8/layout/process2"/>
    <dgm:cxn modelId="{B244DD19-9309-44A9-A0B4-859D9966A2DB}" type="presParOf" srcId="{B0010B5B-3C3E-4061-AC03-B8B711F1F515}" destId="{36A7F46A-6AEB-4241-9AD0-798012EA42D8}" srcOrd="0" destOrd="0" presId="urn:microsoft.com/office/officeart/2005/8/layout/process2"/>
    <dgm:cxn modelId="{3458BA02-4E5C-4AB8-A445-D80E14346AF5}" type="presParOf" srcId="{CD548B6C-2362-4BA2-A16E-07431C99D2B0}" destId="{07FA2B7F-57B0-414A-8D26-2355D97FEBB9}" srcOrd="2" destOrd="0" presId="urn:microsoft.com/office/officeart/2005/8/layout/process2"/>
    <dgm:cxn modelId="{01930DCB-8CA5-4820-BFE7-3A0FB68C4A50}" type="presParOf" srcId="{CD548B6C-2362-4BA2-A16E-07431C99D2B0}" destId="{B4361071-4328-48D2-88A6-D94EBF181559}" srcOrd="3" destOrd="0" presId="urn:microsoft.com/office/officeart/2005/8/layout/process2"/>
    <dgm:cxn modelId="{2023A0EC-ABC2-4187-A471-E8F74F63FD7D}" type="presParOf" srcId="{B4361071-4328-48D2-88A6-D94EBF181559}" destId="{11B3EF53-EA77-4D5B-B93C-A40D1D1FDE7F}" srcOrd="0" destOrd="0" presId="urn:microsoft.com/office/officeart/2005/8/layout/process2"/>
    <dgm:cxn modelId="{3C83706C-4EC3-4E2D-83E0-3427CBE89BD1}" type="presParOf" srcId="{CD548B6C-2362-4BA2-A16E-07431C99D2B0}" destId="{26FBEA98-D5EC-4AAA-A934-D65DF9A2EBE9}" srcOrd="4" destOrd="0" presId="urn:microsoft.com/office/officeart/2005/8/layout/process2"/>
    <dgm:cxn modelId="{5A2EBB3D-57B3-4E32-8E33-A4CD6F26CB0E}" type="presParOf" srcId="{CD548B6C-2362-4BA2-A16E-07431C99D2B0}" destId="{03926039-07A5-451B-8945-4FF2634B8A55}" srcOrd="5" destOrd="0" presId="urn:microsoft.com/office/officeart/2005/8/layout/process2"/>
    <dgm:cxn modelId="{9926280C-4F32-40CE-AF2A-C7D664101319}" type="presParOf" srcId="{03926039-07A5-451B-8945-4FF2634B8A55}" destId="{DB92DF14-AD24-4982-8081-7E08A74A6083}" srcOrd="0" destOrd="0" presId="urn:microsoft.com/office/officeart/2005/8/layout/process2"/>
    <dgm:cxn modelId="{19835EEF-008D-472F-845D-0DD2CD8B5FA0}" type="presParOf" srcId="{CD548B6C-2362-4BA2-A16E-07431C99D2B0}" destId="{8DA389B5-6082-4D41-802C-EBEEAC6A3194}" srcOrd="6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EBA4256-58C5-4A44-91A4-20BF7926290A}">
      <dsp:nvSpPr>
        <dsp:cNvPr id="0" name=""/>
        <dsp:cNvSpPr/>
      </dsp:nvSpPr>
      <dsp:spPr>
        <a:xfrm>
          <a:off x="2015585" y="4860"/>
          <a:ext cx="8160829" cy="641282"/>
        </a:xfrm>
        <a:prstGeom prst="roundRect">
          <a:avLst>
            <a:gd name="adj" fmla="val 10000"/>
          </a:avLst>
        </a:prstGeom>
        <a:solidFill>
          <a:schemeClr val="lt1"/>
        </a:solidFill>
        <a:ln w="15875" cap="flat" cmpd="sng" algn="ctr">
          <a:solidFill>
            <a:schemeClr val="dk1"/>
          </a:solidFill>
          <a:prstDash val="solid"/>
        </a:ln>
        <a:effectLst/>
      </dsp:spPr>
      <dsp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latin typeface="+mj-lt"/>
            </a:rPr>
            <a:t>Installation of the equipment</a:t>
          </a:r>
          <a:endParaRPr lang="en-US" sz="2000" kern="1200" dirty="0">
            <a:latin typeface="+mj-lt"/>
          </a:endParaRPr>
        </a:p>
      </dsp:txBody>
      <dsp:txXfrm>
        <a:off x="2034368" y="23643"/>
        <a:ext cx="8123263" cy="603716"/>
      </dsp:txXfrm>
    </dsp:sp>
    <dsp:sp modelId="{B0010B5B-3C3E-4061-AC03-B8B711F1F515}">
      <dsp:nvSpPr>
        <dsp:cNvPr id="0" name=""/>
        <dsp:cNvSpPr/>
      </dsp:nvSpPr>
      <dsp:spPr>
        <a:xfrm rot="5400000">
          <a:off x="5975759" y="662174"/>
          <a:ext cx="240480" cy="288577"/>
        </a:xfrm>
        <a:prstGeom prst="rightArrow">
          <a:avLst>
            <a:gd name="adj1" fmla="val 60000"/>
            <a:gd name="adj2" fmla="val 50000"/>
          </a:avLst>
        </a:prstGeom>
        <a:solidFill>
          <a:schemeClr val="lt1"/>
        </a:solidFill>
        <a:ln w="15875" cap="flat" cmpd="sng" algn="ctr">
          <a:solidFill>
            <a:schemeClr val="dk1"/>
          </a:solidFill>
          <a:prstDash val="solid"/>
        </a:ln>
        <a:effectLst/>
      </dsp:spPr>
      <dsp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000" kern="1200"/>
        </a:p>
      </dsp:txBody>
      <dsp:txXfrm rot="-5400000">
        <a:off x="6009426" y="686222"/>
        <a:ext cx="173147" cy="168336"/>
      </dsp:txXfrm>
    </dsp:sp>
    <dsp:sp modelId="{07FA2B7F-57B0-414A-8D26-2355D97FEBB9}">
      <dsp:nvSpPr>
        <dsp:cNvPr id="0" name=""/>
        <dsp:cNvSpPr/>
      </dsp:nvSpPr>
      <dsp:spPr>
        <a:xfrm>
          <a:off x="2006171" y="966783"/>
          <a:ext cx="8179657" cy="899020"/>
        </a:xfrm>
        <a:prstGeom prst="roundRect">
          <a:avLst>
            <a:gd name="adj" fmla="val 10000"/>
          </a:avLst>
        </a:prstGeom>
        <a:solidFill>
          <a:schemeClr val="lt1"/>
        </a:solidFill>
        <a:ln w="15875" cap="flat" cmpd="sng" algn="ctr">
          <a:solidFill>
            <a:schemeClr val="dk1"/>
          </a:solidFill>
          <a:prstDash val="solid"/>
        </a:ln>
        <a:effectLst/>
      </dsp:spPr>
      <dsp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000" kern="1200" dirty="0" smtClean="0">
              <a:latin typeface="+mj-lt"/>
            </a:rPr>
            <a:t>Alignment of the laser to the nozzle (with the iris system)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000" kern="1200" dirty="0" smtClean="0">
              <a:latin typeface="+mj-lt"/>
            </a:rPr>
            <a:t>▪ Maximization of the laser intensity</a:t>
          </a:r>
          <a:endParaRPr lang="en-US" sz="2000" kern="1200" dirty="0">
            <a:latin typeface="+mj-lt"/>
          </a:endParaRPr>
        </a:p>
      </dsp:txBody>
      <dsp:txXfrm>
        <a:off x="2032502" y="993114"/>
        <a:ext cx="8126995" cy="846358"/>
      </dsp:txXfrm>
    </dsp:sp>
    <dsp:sp modelId="{B4361071-4328-48D2-88A6-D94EBF181559}">
      <dsp:nvSpPr>
        <dsp:cNvPr id="0" name=""/>
        <dsp:cNvSpPr/>
      </dsp:nvSpPr>
      <dsp:spPr>
        <a:xfrm rot="5400000">
          <a:off x="5975759" y="1881835"/>
          <a:ext cx="240480" cy="288577"/>
        </a:xfrm>
        <a:prstGeom prst="rightArrow">
          <a:avLst>
            <a:gd name="adj1" fmla="val 60000"/>
            <a:gd name="adj2" fmla="val 50000"/>
          </a:avLst>
        </a:prstGeom>
        <a:solidFill>
          <a:schemeClr val="lt1"/>
        </a:solidFill>
        <a:ln w="15875" cap="flat" cmpd="sng" algn="ctr">
          <a:solidFill>
            <a:schemeClr val="dk1"/>
          </a:solidFill>
          <a:prstDash val="solid"/>
        </a:ln>
        <a:effectLst/>
      </dsp:spPr>
      <dsp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000" kern="1200"/>
        </a:p>
      </dsp:txBody>
      <dsp:txXfrm rot="-5400000">
        <a:off x="6009426" y="1905883"/>
        <a:ext cx="173147" cy="168336"/>
      </dsp:txXfrm>
    </dsp:sp>
    <dsp:sp modelId="{26FBEA98-D5EC-4AAA-A934-D65DF9A2EBE9}">
      <dsp:nvSpPr>
        <dsp:cNvPr id="0" name=""/>
        <dsp:cNvSpPr/>
      </dsp:nvSpPr>
      <dsp:spPr>
        <a:xfrm>
          <a:off x="1996757" y="2186444"/>
          <a:ext cx="8198485" cy="891786"/>
        </a:xfrm>
        <a:prstGeom prst="roundRect">
          <a:avLst>
            <a:gd name="adj" fmla="val 10000"/>
          </a:avLst>
        </a:prstGeom>
        <a:solidFill>
          <a:schemeClr val="lt1"/>
        </a:solidFill>
        <a:ln w="15875" cap="flat" cmpd="sng" algn="ctr">
          <a:solidFill>
            <a:schemeClr val="dk1"/>
          </a:solidFill>
          <a:prstDash val="solid"/>
        </a:ln>
        <a:effectLst/>
      </dsp:spPr>
      <dsp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000" kern="1200" dirty="0" smtClean="0">
              <a:latin typeface="+mj-lt"/>
            </a:rPr>
            <a:t>Alignment targets in the focal</a:t>
          </a:r>
          <a:r>
            <a:rPr lang="de-CH" sz="2000" kern="1200" dirty="0" smtClean="0">
              <a:latin typeface="+mj-lt"/>
            </a:rPr>
            <a:t> </a:t>
          </a:r>
          <a:r>
            <a:rPr lang="en-GB" sz="2000" kern="1200" dirty="0" smtClean="0">
              <a:latin typeface="+mj-lt"/>
            </a:rPr>
            <a:t>planes of nozzle 1</a:t>
          </a:r>
          <a:r>
            <a:rPr lang="en-GB" sz="2000" kern="1200" baseline="30000" dirty="0" smtClean="0">
              <a:latin typeface="+mj-lt"/>
            </a:rPr>
            <a:t>st</a:t>
          </a:r>
          <a:r>
            <a:rPr lang="en-GB" sz="2000" kern="1200" dirty="0" smtClean="0">
              <a:latin typeface="+mj-lt"/>
            </a:rPr>
            <a:t> and 2</a:t>
          </a:r>
          <a:r>
            <a:rPr lang="en-GB" sz="2000" kern="1200" baseline="30000" dirty="0" smtClean="0">
              <a:latin typeface="+mj-lt"/>
            </a:rPr>
            <a:t>nd</a:t>
          </a:r>
          <a:r>
            <a:rPr lang="en-GB" sz="2000" kern="1200" dirty="0" smtClean="0">
              <a:latin typeface="+mj-lt"/>
            </a:rPr>
            <a:t> skimmer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000" kern="1200" dirty="0" smtClean="0">
              <a:latin typeface="+mj-lt"/>
            </a:rPr>
            <a:t>(laser is reference)</a:t>
          </a:r>
          <a:endParaRPr lang="en-US" sz="2000" kern="1200" dirty="0"/>
        </a:p>
      </dsp:txBody>
      <dsp:txXfrm>
        <a:off x="2022877" y="2212564"/>
        <a:ext cx="8146245" cy="839546"/>
      </dsp:txXfrm>
    </dsp:sp>
    <dsp:sp modelId="{03926039-07A5-451B-8945-4FF2634B8A55}">
      <dsp:nvSpPr>
        <dsp:cNvPr id="0" name=""/>
        <dsp:cNvSpPr/>
      </dsp:nvSpPr>
      <dsp:spPr>
        <a:xfrm rot="5400000">
          <a:off x="5975759" y="3094263"/>
          <a:ext cx="240480" cy="288577"/>
        </a:xfrm>
        <a:prstGeom prst="rightArrow">
          <a:avLst>
            <a:gd name="adj1" fmla="val 60000"/>
            <a:gd name="adj2" fmla="val 50000"/>
          </a:avLst>
        </a:prstGeom>
        <a:solidFill>
          <a:schemeClr val="lt1"/>
        </a:solidFill>
        <a:ln w="15875" cap="flat" cmpd="sng" algn="ctr">
          <a:solidFill>
            <a:schemeClr val="dk1"/>
          </a:solidFill>
          <a:prstDash val="solid"/>
        </a:ln>
        <a:effectLst/>
      </dsp:spPr>
      <dsp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000" kern="1200"/>
        </a:p>
      </dsp:txBody>
      <dsp:txXfrm rot="-5400000">
        <a:off x="6009426" y="3118311"/>
        <a:ext cx="173147" cy="168336"/>
      </dsp:txXfrm>
    </dsp:sp>
    <dsp:sp modelId="{8DA389B5-6082-4D41-802C-EBEEAC6A3194}">
      <dsp:nvSpPr>
        <dsp:cNvPr id="0" name=""/>
        <dsp:cNvSpPr/>
      </dsp:nvSpPr>
      <dsp:spPr>
        <a:xfrm>
          <a:off x="1996757" y="3398872"/>
          <a:ext cx="8198485" cy="641282"/>
        </a:xfrm>
        <a:prstGeom prst="roundRect">
          <a:avLst>
            <a:gd name="adj" fmla="val 10000"/>
          </a:avLst>
        </a:prstGeom>
        <a:solidFill>
          <a:schemeClr val="lt1"/>
        </a:solidFill>
        <a:ln w="15875" cap="flat" cmpd="sng" algn="ctr">
          <a:solidFill>
            <a:schemeClr val="dk1"/>
          </a:solidFill>
          <a:prstDash val="solid"/>
        </a:ln>
        <a:effectLst/>
      </dsp:spPr>
      <dsp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000" kern="1200" dirty="0" smtClean="0">
              <a:latin typeface="+mj-lt"/>
            </a:rPr>
            <a:t>Alignment of the nozzle and skimmers</a:t>
          </a:r>
          <a:endParaRPr lang="en-US" sz="2000" kern="1200" dirty="0"/>
        </a:p>
      </dsp:txBody>
      <dsp:txXfrm>
        <a:off x="2015540" y="3417655"/>
        <a:ext cx="8160919" cy="60371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3313" cy="34129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622594" y="0"/>
            <a:ext cx="4303313" cy="34129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A2B145-0F99-4682-8E84-A39C438A1423}" type="datetimeFigureOut">
              <a:rPr lang="en-GB" smtClean="0"/>
              <a:t>08/11/2018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6456378"/>
            <a:ext cx="4303313" cy="34129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622594" y="6456378"/>
            <a:ext cx="4303313" cy="34129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D8933C9-07CB-4F82-AA1A-B3C1E4630C4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5974601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4302231" cy="341064"/>
          </a:xfrm>
          <a:prstGeom prst="rect">
            <a:avLst/>
          </a:prstGeom>
        </p:spPr>
        <p:txBody>
          <a:bodyPr vert="horz" lIns="95569" tIns="47784" rIns="95569" bIns="47784" rtlCol="0"/>
          <a:lstStyle>
            <a:lvl1pPr algn="l">
              <a:defRPr sz="13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623698" y="0"/>
            <a:ext cx="4302231" cy="341064"/>
          </a:xfrm>
          <a:prstGeom prst="rect">
            <a:avLst/>
          </a:prstGeom>
        </p:spPr>
        <p:txBody>
          <a:bodyPr vert="horz" lIns="95569" tIns="47784" rIns="95569" bIns="47784" rtlCol="0"/>
          <a:lstStyle>
            <a:lvl1pPr algn="r">
              <a:defRPr sz="1300"/>
            </a:lvl1pPr>
          </a:lstStyle>
          <a:p>
            <a:fld id="{15670D93-2952-4049-A7A3-39D8AF90524E}" type="datetimeFigureOut">
              <a:rPr lang="en-GB" smtClean="0"/>
              <a:t>08/11/2018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924175" y="849313"/>
            <a:ext cx="4079875" cy="22955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5569" tIns="47784" rIns="95569" bIns="47784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92823" y="3271381"/>
            <a:ext cx="7942580" cy="2676585"/>
          </a:xfrm>
          <a:prstGeom prst="rect">
            <a:avLst/>
          </a:prstGeom>
        </p:spPr>
        <p:txBody>
          <a:bodyPr vert="horz" lIns="95569" tIns="47784" rIns="95569" bIns="47784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6456613"/>
            <a:ext cx="4302231" cy="341063"/>
          </a:xfrm>
          <a:prstGeom prst="rect">
            <a:avLst/>
          </a:prstGeom>
        </p:spPr>
        <p:txBody>
          <a:bodyPr vert="horz" lIns="95569" tIns="47784" rIns="95569" bIns="47784" rtlCol="0" anchor="b"/>
          <a:lstStyle>
            <a:lvl1pPr algn="l">
              <a:defRPr sz="130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623698" y="6456613"/>
            <a:ext cx="4302231" cy="341063"/>
          </a:xfrm>
          <a:prstGeom prst="rect">
            <a:avLst/>
          </a:prstGeom>
        </p:spPr>
        <p:txBody>
          <a:bodyPr vert="horz" lIns="95569" tIns="47784" rIns="95569" bIns="47784" rtlCol="0" anchor="b"/>
          <a:lstStyle>
            <a:lvl1pPr algn="r">
              <a:defRPr sz="1300"/>
            </a:lvl1pPr>
          </a:lstStyle>
          <a:p>
            <a:fld id="{8F9031DC-A4D9-4EED-9FC7-2AB096695A9C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770182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9031DC-A4D9-4EED-9FC7-2AB096695A9C}" type="slidenum">
              <a:rPr lang="en-GB" smtClean="0"/>
              <a:t>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0068559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9031DC-A4D9-4EED-9FC7-2AB096695A9C}" type="slidenum">
              <a:rPr lang="en-GB" smtClean="0"/>
              <a:t>10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0001389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9031DC-A4D9-4EED-9FC7-2AB096695A9C}" type="slidenum">
              <a:rPr lang="en-GB" smtClean="0"/>
              <a:t>11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4134286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9031DC-A4D9-4EED-9FC7-2AB096695A9C}" type="slidenum">
              <a:rPr lang="en-GB" smtClean="0"/>
              <a:t>12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4759653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9031DC-A4D9-4EED-9FC7-2AB096695A9C}" type="slidenum">
              <a:rPr lang="en-GB" smtClean="0"/>
              <a:t>13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8288247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9031DC-A4D9-4EED-9FC7-2AB096695A9C}" type="slidenum">
              <a:rPr lang="en-GB" smtClean="0"/>
              <a:t>14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2257865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9031DC-A4D9-4EED-9FC7-2AB096695A9C}" type="slidenum">
              <a:rPr lang="en-GB" smtClean="0"/>
              <a:t>15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257721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9031DC-A4D9-4EED-9FC7-2AB096695A9C}" type="slidenum">
              <a:rPr lang="en-GB" smtClean="0"/>
              <a:t>16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4931278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9031DC-A4D9-4EED-9FC7-2AB096695A9C}" type="slidenum">
              <a:rPr lang="en-GB" smtClean="0"/>
              <a:t>17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7408846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9031DC-A4D9-4EED-9FC7-2AB096695A9C}" type="slidenum">
              <a:rPr lang="en-GB" smtClean="0"/>
              <a:t>18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7684014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9031DC-A4D9-4EED-9FC7-2AB096695A9C}" type="slidenum">
              <a:rPr lang="en-GB" smtClean="0"/>
              <a:t>19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7469166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9031DC-A4D9-4EED-9FC7-2AB096695A9C}" type="slidenum">
              <a:rPr lang="en-GB" smtClean="0"/>
              <a:t>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0196200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9031DC-A4D9-4EED-9FC7-2AB096695A9C}" type="slidenum">
              <a:rPr lang="en-GB" smtClean="0"/>
              <a:t>20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7081807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9031DC-A4D9-4EED-9FC7-2AB096695A9C}" type="slidenum">
              <a:rPr lang="en-GB" smtClean="0"/>
              <a:t>21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8993074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CH" dirty="0" smtClean="0"/>
              <a:t>1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9031DC-A4D9-4EED-9FC7-2AB096695A9C}" type="slidenum">
              <a:rPr lang="en-GB" smtClean="0"/>
              <a:t>22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45831590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CH" dirty="0" smtClean="0"/>
              <a:t>1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9031DC-A4D9-4EED-9FC7-2AB096695A9C}" type="slidenum">
              <a:rPr lang="en-GB" smtClean="0"/>
              <a:t>23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34590176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CH" dirty="0" smtClean="0"/>
              <a:t>1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9031DC-A4D9-4EED-9FC7-2AB096695A9C}" type="slidenum">
              <a:rPr lang="en-GB" smtClean="0"/>
              <a:t>24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6684016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CH" dirty="0" smtClean="0"/>
              <a:t>1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9031DC-A4D9-4EED-9FC7-2AB096695A9C}" type="slidenum">
              <a:rPr lang="en-GB" smtClean="0"/>
              <a:t>25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27020242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CH" dirty="0" smtClean="0"/>
              <a:t>1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9031DC-A4D9-4EED-9FC7-2AB096695A9C}" type="slidenum">
              <a:rPr lang="en-GB" smtClean="0"/>
              <a:t>26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41946163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9031DC-A4D9-4EED-9FC7-2AB096695A9C}" type="slidenum">
              <a:rPr lang="en-GB" smtClean="0"/>
              <a:t>27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14631906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9031DC-A4D9-4EED-9FC7-2AB096695A9C}" type="slidenum">
              <a:rPr lang="en-GB" smtClean="0"/>
              <a:t>28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93216608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9031DC-A4D9-4EED-9FC7-2AB096695A9C}" type="slidenum">
              <a:rPr lang="en-GB" smtClean="0"/>
              <a:t>29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9123478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9031DC-A4D9-4EED-9FC7-2AB096695A9C}" type="slidenum">
              <a:rPr lang="en-GB" smtClean="0"/>
              <a:t>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87210783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9031DC-A4D9-4EED-9FC7-2AB096695A9C}" type="slidenum">
              <a:rPr lang="en-GB" smtClean="0"/>
              <a:t>30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84790201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9031DC-A4D9-4EED-9FC7-2AB096695A9C}" type="slidenum">
              <a:rPr lang="en-GB" smtClean="0"/>
              <a:t>31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58683674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9031DC-A4D9-4EED-9FC7-2AB096695A9C}" type="slidenum">
              <a:rPr lang="en-GB" smtClean="0"/>
              <a:t>32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30093065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9031DC-A4D9-4EED-9FC7-2AB096695A9C}" type="slidenum">
              <a:rPr lang="en-GB" smtClean="0"/>
              <a:t>33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83517333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9031DC-A4D9-4EED-9FC7-2AB096695A9C}" type="slidenum">
              <a:rPr lang="en-GB" smtClean="0"/>
              <a:t>34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88383424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9031DC-A4D9-4EED-9FC7-2AB096695A9C}" type="slidenum">
              <a:rPr lang="en-GB" smtClean="0"/>
              <a:t>35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14859273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9031DC-A4D9-4EED-9FC7-2AB096695A9C}" type="slidenum">
              <a:rPr lang="en-GB" smtClean="0"/>
              <a:t>36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90417864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9031DC-A4D9-4EED-9FC7-2AB096695A9C}" type="slidenum">
              <a:rPr lang="en-GB" smtClean="0"/>
              <a:t>37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51581135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9031DC-A4D9-4EED-9FC7-2AB096695A9C}" type="slidenum">
              <a:rPr lang="en-GB" smtClean="0"/>
              <a:t>38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76467377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9031DC-A4D9-4EED-9FC7-2AB096695A9C}" type="slidenum">
              <a:rPr lang="en-GB" smtClean="0"/>
              <a:t>39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904388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9031DC-A4D9-4EED-9FC7-2AB096695A9C}" type="slidenum">
              <a:rPr lang="en-GB" smtClean="0"/>
              <a:t>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72570263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9031DC-A4D9-4EED-9FC7-2AB096695A9C}" type="slidenum">
              <a:rPr lang="en-GB" smtClean="0"/>
              <a:t>40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3182556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9031DC-A4D9-4EED-9FC7-2AB096695A9C}" type="slidenum">
              <a:rPr lang="en-GB" smtClean="0"/>
              <a:t>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21337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9031DC-A4D9-4EED-9FC7-2AB096695A9C}" type="slidenum">
              <a:rPr lang="en-GB" smtClean="0"/>
              <a:t>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1132463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9031DC-A4D9-4EED-9FC7-2AB096695A9C}" type="slidenum">
              <a:rPr lang="en-GB" smtClean="0"/>
              <a:t>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0140835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9031DC-A4D9-4EED-9FC7-2AB096695A9C}" type="slidenum">
              <a:rPr lang="en-GB" smtClean="0"/>
              <a:t>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2956839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9031DC-A4D9-4EED-9FC7-2AB096695A9C}" type="slidenum">
              <a:rPr lang="en-GB" smtClean="0"/>
              <a:t>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307826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" y="6334316"/>
            <a:ext cx="12192000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DBF78A-5D19-410C-9EC9-6A17EDF8AF47}" type="datetime1">
              <a:rPr lang="en-GB" smtClean="0"/>
              <a:t>08/11/2018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Colloquium Bachelor Thesis                 Johanna Glutting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90374A-A313-45B9-B8B6-6DA6F6EDA2A5}" type="slidenum">
              <a:rPr lang="en-GB" smtClean="0"/>
              <a:t>‹#›</a:t>
            </a:fld>
            <a:endParaRPr lang="en-GB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357441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A704E-E5BB-4B94-B9BA-32A1DCE1D866}" type="datetime1">
              <a:rPr lang="en-GB" smtClean="0"/>
              <a:t>08/11/2018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Colloquium Bachelor Thesis                 Johanna Glutting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90374A-A313-45B9-B8B6-6DA6F6EDA2A5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212048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946973-2BB6-4382-B235-5AEE851664A3}" type="datetime1">
              <a:rPr lang="en-GB" smtClean="0"/>
              <a:t>08/11/2018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Colloquium Bachelor Thesis                 Johanna Glutting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90374A-A313-45B9-B8B6-6DA6F6EDA2A5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2459616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DBF78A-5D19-410C-9EC9-6A17EDF8AF47}" type="datetime1">
              <a:rPr lang="en-GB" smtClean="0"/>
              <a:t>08/11/2018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Colloquium Bachelor Thesis                 Johanna Glutting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90374A-A313-45B9-B8B6-6DA6F6EDA2A5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3750434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9D643D-F7EC-4B75-802D-A15ED338AED6}" type="datetime1">
              <a:rPr lang="en-GB" smtClean="0"/>
              <a:t>08/11/2018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Colloquium Bachelor Thesis                 Johanna Glutting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90374A-A313-45B9-B8B6-6DA6F6EDA2A5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9815716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1A8499-17EE-4200-9EEF-83B668755DF6}" type="datetime1">
              <a:rPr lang="en-GB" smtClean="0"/>
              <a:t>08/11/2018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Colloquium Bachelor Thesis                 Johanna Glutting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90374A-A313-45B9-B8B6-6DA6F6EDA2A5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0174729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933602-63B9-4E4A-B9F8-FA6BDB983AEC}" type="datetime1">
              <a:rPr lang="en-GB" smtClean="0"/>
              <a:t>08/11/2018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Colloquium Bachelor Thesis                 Johanna Glutting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90374A-A313-45B9-B8B6-6DA6F6EDA2A5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4189387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53C1B6-FB61-4F4E-966E-7EDDB2E2A7C3}" type="datetime1">
              <a:rPr lang="en-GB" smtClean="0"/>
              <a:t>08/11/2018</a:t>
            </a:fld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Colloquium Bachelor Thesis                 Johanna Glutting</a:t>
            </a:r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90374A-A313-45B9-B8B6-6DA6F6EDA2A5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2778955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D95041-27E9-44A0-A7F2-E611114F4BE9}" type="datetime1">
              <a:rPr lang="en-GB" smtClean="0"/>
              <a:t>08/11/2018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Colloquium Bachelor Thesis                 Johanna Glutting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90374A-A313-45B9-B8B6-6DA6F6EDA2A5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0398691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202C51-EAC7-41A8-AE32-95DC6C6D2973}" type="datetime1">
              <a:rPr lang="en-GB" smtClean="0"/>
              <a:t>08/11/2018</a:t>
            </a:fld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Colloquium Bachelor Thesis                 Johanna Glutting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90374A-A313-45B9-B8B6-6DA6F6EDA2A5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7406955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5B27B0-BC80-4517-8AC7-753E048B6A94}" type="datetime1">
              <a:rPr lang="en-GB" smtClean="0"/>
              <a:t>08/11/2018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Colloquium Bachelor Thesis                 Johanna Glutting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90374A-A313-45B9-B8B6-6DA6F6EDA2A5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737435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9D643D-F7EC-4B75-802D-A15ED338AED6}" type="datetime1">
              <a:rPr lang="en-GB" smtClean="0"/>
              <a:t>08/11/2018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Colloquium Bachelor Thesis                 Johanna Glutting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90374A-A313-45B9-B8B6-6DA6F6EDA2A5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0081882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29F08E-8FDA-493D-9ACB-D3EB05056041}" type="datetime1">
              <a:rPr lang="en-GB" smtClean="0"/>
              <a:t>08/11/2018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Colloquium Bachelor Thesis                 Johanna Glutting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90374A-A313-45B9-B8B6-6DA6F6EDA2A5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1040992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A704E-E5BB-4B94-B9BA-32A1DCE1D866}" type="datetime1">
              <a:rPr lang="en-GB" smtClean="0"/>
              <a:t>08/11/2018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Colloquium Bachelor Thesis                 Johanna Glutting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90374A-A313-45B9-B8B6-6DA6F6EDA2A5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6086171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946973-2BB6-4382-B235-5AEE851664A3}" type="datetime1">
              <a:rPr lang="en-GB" smtClean="0"/>
              <a:t>08/11/2018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Colloquium Bachelor Thesis                 Johanna Glutting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90374A-A313-45B9-B8B6-6DA6F6EDA2A5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677203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1A8499-17EE-4200-9EEF-83B668755DF6}" type="datetime1">
              <a:rPr lang="en-GB" smtClean="0"/>
              <a:t>08/11/2018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Colloquium Bachelor Thesis                 Johanna Glutting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90374A-A313-45B9-B8B6-6DA6F6EDA2A5}" type="slidenum">
              <a:rPr lang="en-GB" smtClean="0"/>
              <a:t>‹#›</a:t>
            </a:fld>
            <a:endParaRPr lang="en-GB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00733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80" y="1845734"/>
            <a:ext cx="4937760" cy="4023359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933602-63B9-4E4A-B9F8-FA6BDB983AEC}" type="datetime1">
              <a:rPr lang="en-GB" smtClean="0"/>
              <a:t>08/11/2018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Colloquium Bachelor Thesis                 Johanna Glutting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90374A-A313-45B9-B8B6-6DA6F6EDA2A5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484036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5"/>
            <a:ext cx="4937760" cy="328676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28676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53C1B6-FB61-4F4E-966E-7EDDB2E2A7C3}" type="datetime1">
              <a:rPr lang="en-GB" smtClean="0"/>
              <a:t>08/11/2018</a:t>
            </a:fld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Colloquium Bachelor Thesis                 Johanna Glutting</a:t>
            </a:r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90374A-A313-45B9-B8B6-6DA6F6EDA2A5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483039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D95041-27E9-44A0-A7F2-E611114F4BE9}" type="datetime1">
              <a:rPr lang="en-GB" smtClean="0"/>
              <a:t>08/11/2018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Colloquium Bachelor Thesis                 Johanna Glutting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90374A-A313-45B9-B8B6-6DA6F6EDA2A5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128432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202C51-EAC7-41A8-AE32-95DC6C6D2973}" type="datetime1">
              <a:rPr lang="en-GB" smtClean="0"/>
              <a:t>08/11/2018</a:t>
            </a:fld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en-GB" smtClean="0"/>
              <a:t>Colloquium Bachelor Thesis                 Johanna Glutting</a:t>
            </a:r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90374A-A313-45B9-B8B6-6DA6F6EDA2A5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80014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975B27B0-BC80-4517-8AC7-753E048B6A94}" type="datetime1">
              <a:rPr lang="en-GB" smtClean="0"/>
              <a:t>08/11/2018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GB" smtClean="0"/>
              <a:t>Colloquium Bachelor Thesis                 Johanna Glutting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5390374A-A313-45B9-B8B6-6DA6F6EDA2A5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136824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29F08E-8FDA-493D-9ACB-D3EB05056041}" type="datetime1">
              <a:rPr lang="en-GB" smtClean="0"/>
              <a:t>08/11/2018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Colloquium Bachelor Thesis                 Johanna Glutting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90374A-A313-45B9-B8B6-6DA6F6EDA2A5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261632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85F807A8-217B-4F0E-9559-A9C581CB71C5}" type="datetime1">
              <a:rPr lang="en-GB" smtClean="0"/>
              <a:t>08/11/2018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r>
              <a:rPr lang="en-GB" smtClean="0"/>
              <a:t>Colloquium Bachelor Thesis                 Johanna Glutting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5390374A-A313-45B9-B8B6-6DA6F6EDA2A5}" type="slidenum">
              <a:rPr lang="en-GB" smtClean="0"/>
              <a:t>‹#›</a:t>
            </a:fld>
            <a:endParaRPr lang="en-GB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121333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hf hdr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F807A8-217B-4F0E-9559-A9C581CB71C5}" type="datetime1">
              <a:rPr lang="en-GB" smtClean="0"/>
              <a:t>08/11/2018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Colloquium Bachelor Thesis                 Johanna Glutting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90374A-A313-45B9-B8B6-6DA6F6EDA2A5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448241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8" Type="http://schemas.microsoft.com/office/2007/relationships/hdphoto" Target="../media/hdphoto3.wdp"/><Relationship Id="rId3" Type="http://schemas.openxmlformats.org/officeDocument/2006/relationships/image" Target="../media/image3.pn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microsoft.com/office/2007/relationships/hdphoto" Target="../media/hdphoto2.wdp"/><Relationship Id="rId5" Type="http://schemas.openxmlformats.org/officeDocument/2006/relationships/image" Target="../media/image8.png"/><Relationship Id="rId4" Type="http://schemas.openxmlformats.org/officeDocument/2006/relationships/image" Target="../media/image4.png"/><Relationship Id="rId9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8" Type="http://schemas.microsoft.com/office/2007/relationships/hdphoto" Target="../media/hdphoto3.wdp"/><Relationship Id="rId3" Type="http://schemas.openxmlformats.org/officeDocument/2006/relationships/image" Target="../media/image3.pn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microsoft.com/office/2007/relationships/hdphoto" Target="../media/hdphoto2.wdp"/><Relationship Id="rId5" Type="http://schemas.openxmlformats.org/officeDocument/2006/relationships/image" Target="../media/image8.png"/><Relationship Id="rId4" Type="http://schemas.openxmlformats.org/officeDocument/2006/relationships/image" Target="../media/image4.png"/><Relationship Id="rId9" Type="http://schemas.openxmlformats.org/officeDocument/2006/relationships/image" Target="../media/image1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indico.cern.ch/event/670010/" TargetMode="External"/><Relationship Id="rId5" Type="http://schemas.openxmlformats.org/officeDocument/2006/relationships/chart" Target="../charts/chart1.xml"/><Relationship Id="rId4" Type="http://schemas.openxmlformats.org/officeDocument/2006/relationships/image" Target="../media/image4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1.xml"/><Relationship Id="rId3" Type="http://schemas.openxmlformats.org/officeDocument/2006/relationships/image" Target="../media/image3.png"/><Relationship Id="rId7" Type="http://schemas.openxmlformats.org/officeDocument/2006/relationships/diagramQuickStyle" Target="../diagrams/quickStyle1.xm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diagramLayout" Target="../diagrams/layout1.xml"/><Relationship Id="rId5" Type="http://schemas.openxmlformats.org/officeDocument/2006/relationships/diagramData" Target="../diagrams/data1.xml"/><Relationship Id="rId4" Type="http://schemas.openxmlformats.org/officeDocument/2006/relationships/image" Target="../media/image4.png"/><Relationship Id="rId9" Type="http://schemas.microsoft.com/office/2007/relationships/diagramDrawing" Target="../diagrams/drawing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microsoft.com/office/2007/relationships/hdphoto" Target="../media/hdphoto4.wdp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4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microsoft.com/office/2007/relationships/hdphoto" Target="../media/hdphoto5.wdp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1.png"/><Relationship Id="rId4" Type="http://schemas.openxmlformats.org/officeDocument/2006/relationships/image" Target="../media/image4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4" Type="http://schemas.microsoft.com/office/2007/relationships/hdphoto" Target="../media/hdphoto6.wdp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4" Type="http://schemas.microsoft.com/office/2007/relationships/hdphoto" Target="../media/hdphoto7.wdp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microsoft.com/office/2007/relationships/hdphoto" Target="../media/hdphoto8.wdp"/><Relationship Id="rId4" Type="http://schemas.openxmlformats.org/officeDocument/2006/relationships/image" Target="../media/image19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microsoft.com/office/2007/relationships/hdphoto" Target="../media/hdphoto8.wdp"/><Relationship Id="rId4" Type="http://schemas.openxmlformats.org/officeDocument/2006/relationships/image" Target="../media/image19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6" Type="http://schemas.microsoft.com/office/2007/relationships/hdphoto" Target="../media/hdphoto8.wdp"/><Relationship Id="rId5" Type="http://schemas.openxmlformats.org/officeDocument/2006/relationships/image" Target="../media/image19.png"/><Relationship Id="rId4" Type="http://schemas.openxmlformats.org/officeDocument/2006/relationships/image" Target="../media/image20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microsoft.com/office/2007/relationships/hdphoto" Target="../media/hdphoto8.wdp"/><Relationship Id="rId4" Type="http://schemas.openxmlformats.org/officeDocument/2006/relationships/image" Target="../media/image19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32.xml.rels><?xml version="1.0" encoding="UTF-8" standalone="yes"?>
<Relationships xmlns="http://schemas.openxmlformats.org/package/2006/relationships"><Relationship Id="rId8" Type="http://schemas.microsoft.com/office/2007/relationships/hdphoto" Target="../media/hdphoto9.wdp"/><Relationship Id="rId3" Type="http://schemas.openxmlformats.org/officeDocument/2006/relationships/image" Target="../media/image28.png"/><Relationship Id="rId7" Type="http://schemas.openxmlformats.org/officeDocument/2006/relationships/image" Target="../media/image32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tif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jpe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4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tiff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Relationship Id="rId5" Type="http://schemas.microsoft.com/office/2007/relationships/hdphoto" Target="../media/hdphoto10.wdp"/><Relationship Id="rId4" Type="http://schemas.openxmlformats.org/officeDocument/2006/relationships/image" Target="../media/image39.png"/></Relationships>
</file>

<file path=ppt/slides/_rels/slide3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png"/><Relationship Id="rId3" Type="http://schemas.openxmlformats.org/officeDocument/2006/relationships/image" Target="../media/image40.png"/><Relationship Id="rId7" Type="http://schemas.openxmlformats.org/officeDocument/2006/relationships/image" Target="../media/image44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3.png"/><Relationship Id="rId5" Type="http://schemas.openxmlformats.org/officeDocument/2006/relationships/image" Target="../media/image42.png"/><Relationship Id="rId4" Type="http://schemas.openxmlformats.org/officeDocument/2006/relationships/image" Target="../media/image41.png"/><Relationship Id="rId9" Type="http://schemas.microsoft.com/office/2007/relationships/hdphoto" Target="../media/hdphoto11.wdp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tiff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7.tif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indico.cern.ch/event/712498/" TargetMode="Externa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png"/><Relationship Id="rId3" Type="http://schemas.openxmlformats.org/officeDocument/2006/relationships/image" Target="../media/image48.png"/><Relationship Id="rId7" Type="http://schemas.openxmlformats.org/officeDocument/2006/relationships/image" Target="../media/image46.pn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50.png"/><Relationship Id="rId5" Type="http://schemas.openxmlformats.org/officeDocument/2006/relationships/chart" Target="../charts/chart2.xml"/><Relationship Id="rId4" Type="http://schemas.microsoft.com/office/2007/relationships/hdphoto" Target="../media/hdphoto12.wdp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microsoft.com/office/2007/relationships/hdphoto" Target="../media/hdphoto1.wdp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de-CH" dirty="0" smtClean="0"/>
              <a:t>Colloquium </a:t>
            </a:r>
            <a:br>
              <a:rPr lang="de-CH" dirty="0" smtClean="0"/>
            </a:br>
            <a:r>
              <a:rPr lang="de-CH" dirty="0" smtClean="0"/>
              <a:t>Bachelor Thesis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736694" y="5486350"/>
            <a:ext cx="4050447" cy="610901"/>
          </a:xfrm>
        </p:spPr>
        <p:txBody>
          <a:bodyPr>
            <a:noAutofit/>
          </a:bodyPr>
          <a:lstStyle/>
          <a:p>
            <a:r>
              <a:rPr lang="de-CH" sz="4000" cap="none" dirty="0" smtClean="0">
                <a:solidFill>
                  <a:schemeClr val="tx1"/>
                </a:solidFill>
              </a:rPr>
              <a:t>Johanna Glutting</a:t>
            </a:r>
            <a:endParaRPr lang="en-GB" sz="4000" cap="none" dirty="0">
              <a:solidFill>
                <a:schemeClr val="tx1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90374A-A313-45B9-B8B6-6DA6F6EDA2A5}" type="slidenum">
              <a:rPr lang="en-GB" sz="2000" smtClean="0"/>
              <a:t>1</a:t>
            </a:fld>
            <a:endParaRPr lang="en-GB" sz="20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Colloquium Bachelor Thesis                 Johanna Glutting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9944" y="360997"/>
            <a:ext cx="1420896" cy="1400403"/>
          </a:xfrm>
          <a:prstGeom prst="rect">
            <a:avLst/>
          </a:prstGeom>
        </p:spPr>
      </p:pic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F61FF-B327-473C-ACD8-8F1288A2A2E2}" type="datetime1">
              <a:rPr lang="en-GB" smtClean="0"/>
              <a:t>08/11/2018</a:t>
            </a:fld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3892" y="363117"/>
            <a:ext cx="2684703" cy="1398283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227395" y="4532243"/>
            <a:ext cx="593871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3200" dirty="0" smtClean="0">
                <a:latin typeface="+mj-lt"/>
              </a:rPr>
              <a:t>Alignment of nozzle and skimmers of the Beam Gas Curtain (BGC) </a:t>
            </a:r>
            <a:endParaRPr lang="en-GB" sz="32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282361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9" name="Straight Connector 88"/>
          <p:cNvCxnSpPr>
            <a:cxnSpLocks noChangeAspect="1"/>
          </p:cNvCxnSpPr>
          <p:nvPr/>
        </p:nvCxnSpPr>
        <p:spPr>
          <a:xfrm flipV="1">
            <a:off x="3376780" y="4394406"/>
            <a:ext cx="845198" cy="125872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Straight Connector 90"/>
          <p:cNvCxnSpPr>
            <a:cxnSpLocks noChangeAspect="1"/>
          </p:cNvCxnSpPr>
          <p:nvPr/>
        </p:nvCxnSpPr>
        <p:spPr>
          <a:xfrm>
            <a:off x="3362682" y="4526090"/>
            <a:ext cx="845198" cy="106744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Straight Connector 93"/>
          <p:cNvCxnSpPr>
            <a:cxnSpLocks noChangeAspect="1"/>
          </p:cNvCxnSpPr>
          <p:nvPr/>
        </p:nvCxnSpPr>
        <p:spPr>
          <a:xfrm flipV="1">
            <a:off x="3378054" y="4382204"/>
            <a:ext cx="2088326" cy="145312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Straight Connector 95"/>
          <p:cNvCxnSpPr>
            <a:cxnSpLocks noChangeAspect="1"/>
          </p:cNvCxnSpPr>
          <p:nvPr/>
        </p:nvCxnSpPr>
        <p:spPr>
          <a:xfrm>
            <a:off x="3362682" y="4526090"/>
            <a:ext cx="2104972" cy="125871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Oval 63"/>
          <p:cNvSpPr>
            <a:spLocks noChangeAspect="1"/>
          </p:cNvSpPr>
          <p:nvPr/>
        </p:nvSpPr>
        <p:spPr>
          <a:xfrm>
            <a:off x="6640528" y="4418620"/>
            <a:ext cx="172800" cy="172800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 w="25400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Rectangle 45"/>
          <p:cNvSpPr>
            <a:spLocks noChangeAspect="1"/>
          </p:cNvSpPr>
          <p:nvPr/>
        </p:nvSpPr>
        <p:spPr>
          <a:xfrm>
            <a:off x="5678777" y="3676067"/>
            <a:ext cx="2170251" cy="1704512"/>
          </a:xfrm>
          <a:prstGeom prst="rect">
            <a:avLst/>
          </a:prstGeom>
          <a:noFill/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5" name="Rectangle 54"/>
          <p:cNvSpPr>
            <a:spLocks noChangeAspect="1"/>
          </p:cNvSpPr>
          <p:nvPr/>
        </p:nvSpPr>
        <p:spPr>
          <a:xfrm>
            <a:off x="7849028" y="3677549"/>
            <a:ext cx="1166527" cy="1704512"/>
          </a:xfrm>
          <a:prstGeom prst="rect">
            <a:avLst/>
          </a:prstGeom>
          <a:noFill/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3" name="Rectangle 62"/>
          <p:cNvSpPr>
            <a:spLocks noChangeAspect="1"/>
          </p:cNvSpPr>
          <p:nvPr/>
        </p:nvSpPr>
        <p:spPr>
          <a:xfrm>
            <a:off x="7505721" y="4366596"/>
            <a:ext cx="495661" cy="30631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71" name="Straight Connector 70"/>
          <p:cNvCxnSpPr>
            <a:cxnSpLocks noChangeAspect="1"/>
          </p:cNvCxnSpPr>
          <p:nvPr/>
        </p:nvCxnSpPr>
        <p:spPr>
          <a:xfrm flipV="1">
            <a:off x="3379120" y="4366596"/>
            <a:ext cx="5493560" cy="159347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Connector 71"/>
          <p:cNvCxnSpPr>
            <a:cxnSpLocks noChangeAspect="1"/>
          </p:cNvCxnSpPr>
          <p:nvPr/>
        </p:nvCxnSpPr>
        <p:spPr>
          <a:xfrm>
            <a:off x="3362682" y="4526090"/>
            <a:ext cx="5493560" cy="125871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/>
          <p:cNvCxnSpPr>
            <a:cxnSpLocks noChangeAspect="1"/>
          </p:cNvCxnSpPr>
          <p:nvPr/>
        </p:nvCxnSpPr>
        <p:spPr>
          <a:xfrm flipH="1">
            <a:off x="4376776" y="3672676"/>
            <a:ext cx="0" cy="1704512"/>
          </a:xfrm>
          <a:prstGeom prst="line">
            <a:avLst/>
          </a:prstGeom>
          <a:ln w="222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>
            <a:cxnSpLocks noChangeAspect="1"/>
          </p:cNvCxnSpPr>
          <p:nvPr/>
        </p:nvCxnSpPr>
        <p:spPr>
          <a:xfrm flipV="1">
            <a:off x="3363302" y="4535323"/>
            <a:ext cx="5550233" cy="1333"/>
          </a:xfrm>
          <a:prstGeom prst="line">
            <a:avLst/>
          </a:prstGeom>
          <a:ln w="1905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ctangle 3"/>
          <p:cNvSpPr>
            <a:spLocks noChangeAspect="1"/>
          </p:cNvSpPr>
          <p:nvPr/>
        </p:nvSpPr>
        <p:spPr>
          <a:xfrm>
            <a:off x="3110621" y="3676322"/>
            <a:ext cx="612559" cy="1704512"/>
          </a:xfrm>
          <a:prstGeom prst="rect">
            <a:avLst/>
          </a:prstGeom>
          <a:noFill/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Rectangle 37"/>
          <p:cNvSpPr>
            <a:spLocks noChangeAspect="1"/>
          </p:cNvSpPr>
          <p:nvPr/>
        </p:nvSpPr>
        <p:spPr>
          <a:xfrm>
            <a:off x="3725290" y="3677549"/>
            <a:ext cx="1953487" cy="1704512"/>
          </a:xfrm>
          <a:prstGeom prst="rect">
            <a:avLst/>
          </a:prstGeom>
          <a:noFill/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/>
          <p:cNvSpPr txBox="1">
            <a:spLocks noChangeAspect="1"/>
          </p:cNvSpPr>
          <p:nvPr/>
        </p:nvSpPr>
        <p:spPr>
          <a:xfrm>
            <a:off x="4320458" y="4675827"/>
            <a:ext cx="136546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CH" dirty="0">
                <a:latin typeface="+mj-lt"/>
                <a:cs typeface="Times New Roman" panose="02020603050405020304" pitchFamily="18" charset="0"/>
              </a:rPr>
              <a:t>s</a:t>
            </a:r>
            <a:r>
              <a:rPr lang="de-CH" dirty="0" smtClean="0">
                <a:latin typeface="+mj-lt"/>
                <a:cs typeface="Times New Roman" panose="02020603050405020304" pitchFamily="18" charset="0"/>
              </a:rPr>
              <a:t>kimmer chamber</a:t>
            </a:r>
            <a:endParaRPr lang="en-GB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19" name="Rounded Rectangle 18"/>
          <p:cNvSpPr>
            <a:spLocks noChangeAspect="1"/>
          </p:cNvSpPr>
          <p:nvPr/>
        </p:nvSpPr>
        <p:spPr>
          <a:xfrm>
            <a:off x="6504408" y="2084648"/>
            <a:ext cx="394169" cy="349406"/>
          </a:xfrm>
          <a:prstGeom prst="roundRect">
            <a:avLst/>
          </a:prstGeom>
          <a:solidFill>
            <a:schemeClr val="bg1"/>
          </a:solidFill>
          <a:ln w="476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Trapezoid 19"/>
          <p:cNvSpPr>
            <a:spLocks noChangeAspect="1"/>
          </p:cNvSpPr>
          <p:nvPr/>
        </p:nvSpPr>
        <p:spPr>
          <a:xfrm>
            <a:off x="6522163" y="2441861"/>
            <a:ext cx="362209" cy="159745"/>
          </a:xfrm>
          <a:prstGeom prst="trapezoid">
            <a:avLst>
              <a:gd name="adj" fmla="val 58345"/>
            </a:avLst>
          </a:prstGeom>
          <a:solidFill>
            <a:schemeClr val="bg1"/>
          </a:solidFill>
          <a:ln w="476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9" name="Straight Connector 28"/>
          <p:cNvCxnSpPr>
            <a:cxnSpLocks noChangeAspect="1"/>
          </p:cNvCxnSpPr>
          <p:nvPr/>
        </p:nvCxnSpPr>
        <p:spPr>
          <a:xfrm flipH="1">
            <a:off x="6726328" y="2789976"/>
            <a:ext cx="0" cy="3053884"/>
          </a:xfrm>
          <a:prstGeom prst="line">
            <a:avLst/>
          </a:prstGeom>
          <a:ln w="22225"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TextBox 52"/>
          <p:cNvSpPr txBox="1">
            <a:spLocks noChangeAspect="1"/>
          </p:cNvSpPr>
          <p:nvPr/>
        </p:nvSpPr>
        <p:spPr>
          <a:xfrm>
            <a:off x="6459402" y="3736924"/>
            <a:ext cx="16441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CH" dirty="0">
                <a:latin typeface="+mj-lt"/>
                <a:cs typeface="Times New Roman" panose="02020603050405020304" pitchFamily="18" charset="0"/>
              </a:rPr>
              <a:t>i</a:t>
            </a:r>
            <a:r>
              <a:rPr lang="de-CH" dirty="0" smtClean="0">
                <a:latin typeface="+mj-lt"/>
                <a:cs typeface="Times New Roman" panose="02020603050405020304" pitchFamily="18" charset="0"/>
              </a:rPr>
              <a:t>nteraction chamber</a:t>
            </a:r>
            <a:endParaRPr lang="en-GB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57" name="TextBox 56"/>
          <p:cNvSpPr txBox="1">
            <a:spLocks noChangeAspect="1"/>
          </p:cNvSpPr>
          <p:nvPr/>
        </p:nvSpPr>
        <p:spPr>
          <a:xfrm>
            <a:off x="7678719" y="4675826"/>
            <a:ext cx="154941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CH" dirty="0">
                <a:latin typeface="+mj-lt"/>
                <a:cs typeface="Times New Roman" panose="02020603050405020304" pitchFamily="18" charset="0"/>
              </a:rPr>
              <a:t>d</a:t>
            </a:r>
            <a:r>
              <a:rPr lang="de-CH" dirty="0" smtClean="0">
                <a:latin typeface="+mj-lt"/>
                <a:cs typeface="Times New Roman" panose="02020603050405020304" pitchFamily="18" charset="0"/>
              </a:rPr>
              <a:t>ump chamber</a:t>
            </a:r>
            <a:endParaRPr lang="en-GB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58" name="TextBox 57"/>
          <p:cNvSpPr txBox="1">
            <a:spLocks noChangeAspect="1"/>
          </p:cNvSpPr>
          <p:nvPr/>
        </p:nvSpPr>
        <p:spPr>
          <a:xfrm>
            <a:off x="7065007" y="1831734"/>
            <a:ext cx="189186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dirty="0">
                <a:latin typeface="+mj-lt"/>
                <a:cs typeface="Times New Roman" panose="02020603050405020304" pitchFamily="18" charset="0"/>
              </a:rPr>
              <a:t>c</a:t>
            </a:r>
            <a:r>
              <a:rPr lang="de-CH" dirty="0" smtClean="0">
                <a:latin typeface="+mj-lt"/>
                <a:cs typeface="Times New Roman" panose="02020603050405020304" pitchFamily="18" charset="0"/>
              </a:rPr>
              <a:t>amera with optical components</a:t>
            </a:r>
            <a:endParaRPr lang="en-GB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>
            <a:spLocks noChangeAspect="1"/>
          </p:cNvSpPr>
          <p:nvPr/>
        </p:nvSpPr>
        <p:spPr>
          <a:xfrm>
            <a:off x="1829577" y="2887844"/>
            <a:ext cx="174795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latin typeface="+mj-lt"/>
                <a:cs typeface="Times New Roman" panose="02020603050405020304" pitchFamily="18" charset="0"/>
              </a:rPr>
              <a:t>1</a:t>
            </a:r>
            <a:r>
              <a:rPr lang="en-GB" baseline="30000" dirty="0" smtClean="0">
                <a:latin typeface="+mj-lt"/>
                <a:cs typeface="Times New Roman" panose="02020603050405020304" pitchFamily="18" charset="0"/>
              </a:rPr>
              <a:t>st</a:t>
            </a:r>
            <a:r>
              <a:rPr lang="en-GB" dirty="0" smtClean="0">
                <a:latin typeface="+mj-lt"/>
                <a:cs typeface="Times New Roman" panose="02020603050405020304" pitchFamily="18" charset="0"/>
              </a:rPr>
              <a:t> skimmer </a:t>
            </a:r>
            <a:r>
              <a:rPr lang="en-GB" sz="1400" dirty="0" smtClean="0">
                <a:latin typeface="+mj-lt"/>
                <a:cs typeface="Times New Roman" panose="02020603050405020304" pitchFamily="18" charset="0"/>
              </a:rPr>
              <a:t>(Ø180</a:t>
            </a:r>
            <a:r>
              <a:rPr lang="el-GR" sz="1400" dirty="0" smtClean="0">
                <a:latin typeface="+mj-lt"/>
                <a:cs typeface="Times New Roman" panose="02020603050405020304" pitchFamily="18" charset="0"/>
              </a:rPr>
              <a:t>μ</a:t>
            </a:r>
            <a:r>
              <a:rPr lang="de-CH" sz="1400" dirty="0" smtClean="0">
                <a:latin typeface="+mj-lt"/>
                <a:cs typeface="Times New Roman" panose="02020603050405020304" pitchFamily="18" charset="0"/>
              </a:rPr>
              <a:t>m</a:t>
            </a:r>
            <a:r>
              <a:rPr lang="en-GB" sz="1400" dirty="0" smtClean="0">
                <a:latin typeface="+mj-lt"/>
                <a:cs typeface="Times New Roman" panose="02020603050405020304" pitchFamily="18" charset="0"/>
              </a:rPr>
              <a:t>)</a:t>
            </a:r>
            <a:endParaRPr lang="en-GB" sz="1400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22" name="TextBox 21"/>
          <p:cNvSpPr txBox="1">
            <a:spLocks noChangeAspect="1"/>
          </p:cNvSpPr>
          <p:nvPr/>
        </p:nvSpPr>
        <p:spPr>
          <a:xfrm>
            <a:off x="4505903" y="2011151"/>
            <a:ext cx="14390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latin typeface="+mj-lt"/>
                <a:cs typeface="Times New Roman" panose="02020603050405020304" pitchFamily="18" charset="0"/>
              </a:rPr>
              <a:t>2</a:t>
            </a:r>
            <a:r>
              <a:rPr lang="en-GB" baseline="30000" dirty="0" smtClean="0">
                <a:latin typeface="+mj-lt"/>
                <a:cs typeface="Times New Roman" panose="02020603050405020304" pitchFamily="18" charset="0"/>
              </a:rPr>
              <a:t>nd</a:t>
            </a:r>
            <a:r>
              <a:rPr lang="en-GB" dirty="0" smtClean="0">
                <a:latin typeface="+mj-lt"/>
                <a:cs typeface="Times New Roman" panose="02020603050405020304" pitchFamily="18" charset="0"/>
              </a:rPr>
              <a:t> skimmer </a:t>
            </a:r>
            <a:r>
              <a:rPr lang="en-GB" sz="1400" dirty="0" smtClean="0">
                <a:latin typeface="+mj-lt"/>
                <a:cs typeface="Times New Roman" panose="02020603050405020304" pitchFamily="18" charset="0"/>
              </a:rPr>
              <a:t>(Ø400</a:t>
            </a:r>
            <a:r>
              <a:rPr lang="el-GR" sz="1400" dirty="0" smtClean="0">
                <a:latin typeface="+mj-lt"/>
                <a:cs typeface="Times New Roman" panose="02020603050405020304" pitchFamily="18" charset="0"/>
              </a:rPr>
              <a:t>μ</a:t>
            </a:r>
            <a:r>
              <a:rPr lang="de-CH" sz="1400" dirty="0" smtClean="0">
                <a:latin typeface="+mj-lt"/>
                <a:cs typeface="Times New Roman" panose="02020603050405020304" pitchFamily="18" charset="0"/>
              </a:rPr>
              <a:t>m)</a:t>
            </a:r>
            <a:endParaRPr lang="en-GB" sz="1400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23" name="TextBox 22"/>
          <p:cNvSpPr txBox="1">
            <a:spLocks noChangeAspect="1"/>
          </p:cNvSpPr>
          <p:nvPr/>
        </p:nvSpPr>
        <p:spPr>
          <a:xfrm>
            <a:off x="4795434" y="2834591"/>
            <a:ext cx="158599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latin typeface="+mj-lt"/>
                <a:cs typeface="Times New Roman" panose="02020603050405020304" pitchFamily="18" charset="0"/>
              </a:rPr>
              <a:t>3</a:t>
            </a:r>
            <a:r>
              <a:rPr lang="en-GB" baseline="30000" dirty="0" smtClean="0">
                <a:latin typeface="+mj-lt"/>
                <a:cs typeface="Times New Roman" panose="02020603050405020304" pitchFamily="18" charset="0"/>
              </a:rPr>
              <a:t>rd</a:t>
            </a:r>
            <a:r>
              <a:rPr lang="en-GB" dirty="0" smtClean="0">
                <a:latin typeface="+mj-lt"/>
                <a:cs typeface="Times New Roman" panose="02020603050405020304" pitchFamily="18" charset="0"/>
              </a:rPr>
              <a:t> skimmer </a:t>
            </a:r>
            <a:r>
              <a:rPr lang="en-GB" sz="1400" dirty="0" smtClean="0">
                <a:latin typeface="+mj-lt"/>
                <a:cs typeface="Times New Roman" panose="02020603050405020304" pitchFamily="18" charset="0"/>
              </a:rPr>
              <a:t>(4m</a:t>
            </a:r>
            <a:r>
              <a:rPr lang="de-CH" sz="1400" dirty="0" smtClean="0">
                <a:latin typeface="+mj-lt"/>
                <a:cs typeface="Times New Roman" panose="02020603050405020304" pitchFamily="18" charset="0"/>
              </a:rPr>
              <a:t>m x 0.4mm)</a:t>
            </a:r>
            <a:endParaRPr lang="en-GB" sz="1400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35" name="Rectangle 34"/>
          <p:cNvSpPr>
            <a:spLocks noChangeAspect="1"/>
          </p:cNvSpPr>
          <p:nvPr/>
        </p:nvSpPr>
        <p:spPr>
          <a:xfrm>
            <a:off x="6522163" y="3511946"/>
            <a:ext cx="378189" cy="144595"/>
          </a:xfrm>
          <a:prstGeom prst="rect">
            <a:avLst/>
          </a:prstGeom>
          <a:noFill/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2" name="TextBox 51"/>
          <p:cNvSpPr txBox="1">
            <a:spLocks noChangeAspect="1"/>
          </p:cNvSpPr>
          <p:nvPr/>
        </p:nvSpPr>
        <p:spPr>
          <a:xfrm>
            <a:off x="7206205" y="3043911"/>
            <a:ext cx="10603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 smtClean="0">
                <a:latin typeface="+mj-lt"/>
                <a:cs typeface="Times New Roman" panose="02020603050405020304" pitchFamily="18" charset="0"/>
              </a:rPr>
              <a:t>view port</a:t>
            </a:r>
            <a:endParaRPr lang="en-GB" dirty="0">
              <a:latin typeface="+mj-lt"/>
              <a:cs typeface="Times New Roman" panose="02020603050405020304" pitchFamily="18" charset="0"/>
            </a:endParaRPr>
          </a:p>
        </p:txBody>
      </p:sp>
      <p:cxnSp>
        <p:nvCxnSpPr>
          <p:cNvPr id="56" name="Straight Arrow Connector 55"/>
          <p:cNvCxnSpPr>
            <a:cxnSpLocks noChangeAspect="1"/>
          </p:cNvCxnSpPr>
          <p:nvPr/>
        </p:nvCxnSpPr>
        <p:spPr>
          <a:xfrm flipH="1">
            <a:off x="6923809" y="3304938"/>
            <a:ext cx="282396" cy="188323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TextBox 64"/>
          <p:cNvSpPr txBox="1">
            <a:spLocks noChangeAspect="1"/>
          </p:cNvSpPr>
          <p:nvPr/>
        </p:nvSpPr>
        <p:spPr>
          <a:xfrm>
            <a:off x="6812128" y="5540901"/>
            <a:ext cx="30019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CH" dirty="0" smtClean="0">
                <a:latin typeface="+mj-lt"/>
                <a:cs typeface="Times New Roman" panose="02020603050405020304" pitchFamily="18" charset="0"/>
              </a:rPr>
              <a:t>particle beam perpendicular to gas jet and camera axis</a:t>
            </a:r>
            <a:endParaRPr lang="en-GB" dirty="0">
              <a:latin typeface="+mj-lt"/>
              <a:cs typeface="Times New Roman" panose="02020603050405020304" pitchFamily="18" charset="0"/>
            </a:endParaRPr>
          </a:p>
        </p:txBody>
      </p:sp>
      <p:cxnSp>
        <p:nvCxnSpPr>
          <p:cNvPr id="67" name="Straight Arrow Connector 66"/>
          <p:cNvCxnSpPr>
            <a:cxnSpLocks noChangeAspect="1"/>
          </p:cNvCxnSpPr>
          <p:nvPr/>
        </p:nvCxnSpPr>
        <p:spPr>
          <a:xfrm flipH="1" flipV="1">
            <a:off x="6787716" y="4561308"/>
            <a:ext cx="899731" cy="105136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Connector 79"/>
          <p:cNvCxnSpPr>
            <a:cxnSpLocks noChangeAspect="1"/>
          </p:cNvCxnSpPr>
          <p:nvPr/>
        </p:nvCxnSpPr>
        <p:spPr>
          <a:xfrm flipV="1">
            <a:off x="3369138" y="4426046"/>
            <a:ext cx="187978" cy="97211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Straight Connector 81"/>
          <p:cNvCxnSpPr>
            <a:cxnSpLocks noChangeAspect="1"/>
          </p:cNvCxnSpPr>
          <p:nvPr/>
        </p:nvCxnSpPr>
        <p:spPr>
          <a:xfrm>
            <a:off x="3362682" y="4526090"/>
            <a:ext cx="187978" cy="81376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Straight Connector 84"/>
          <p:cNvCxnSpPr>
            <a:cxnSpLocks noChangeAspect="1"/>
          </p:cNvCxnSpPr>
          <p:nvPr/>
        </p:nvCxnSpPr>
        <p:spPr>
          <a:xfrm flipV="1">
            <a:off x="3367144" y="4377702"/>
            <a:ext cx="145664" cy="149814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Straight Connector 86"/>
          <p:cNvCxnSpPr>
            <a:cxnSpLocks noChangeAspect="1"/>
          </p:cNvCxnSpPr>
          <p:nvPr/>
        </p:nvCxnSpPr>
        <p:spPr>
          <a:xfrm>
            <a:off x="3362682" y="4526090"/>
            <a:ext cx="175066" cy="146817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9" name="Straight Connector 108"/>
          <p:cNvCxnSpPr>
            <a:cxnSpLocks noChangeAspect="1"/>
          </p:cNvCxnSpPr>
          <p:nvPr/>
        </p:nvCxnSpPr>
        <p:spPr>
          <a:xfrm>
            <a:off x="3348317" y="4520809"/>
            <a:ext cx="0" cy="144021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4" name="Straight Connector 113"/>
          <p:cNvCxnSpPr>
            <a:cxnSpLocks noChangeAspect="1"/>
          </p:cNvCxnSpPr>
          <p:nvPr/>
        </p:nvCxnSpPr>
        <p:spPr>
          <a:xfrm>
            <a:off x="3606194" y="4520809"/>
            <a:ext cx="0" cy="144021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5" name="Straight Connector 114"/>
          <p:cNvCxnSpPr>
            <a:cxnSpLocks noChangeAspect="1"/>
          </p:cNvCxnSpPr>
          <p:nvPr/>
        </p:nvCxnSpPr>
        <p:spPr>
          <a:xfrm>
            <a:off x="4262220" y="4589026"/>
            <a:ext cx="0" cy="127504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6" name="Straight Connector 115"/>
          <p:cNvCxnSpPr>
            <a:cxnSpLocks noChangeAspect="1"/>
          </p:cNvCxnSpPr>
          <p:nvPr/>
        </p:nvCxnSpPr>
        <p:spPr>
          <a:xfrm>
            <a:off x="5520225" y="4568819"/>
            <a:ext cx="0" cy="127504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0" name="Straight Arrow Connector 119"/>
          <p:cNvCxnSpPr>
            <a:cxnSpLocks noChangeAspect="1"/>
          </p:cNvCxnSpPr>
          <p:nvPr/>
        </p:nvCxnSpPr>
        <p:spPr>
          <a:xfrm>
            <a:off x="3606194" y="5795243"/>
            <a:ext cx="666302" cy="0"/>
          </a:xfrm>
          <a:prstGeom prst="straightConnector1">
            <a:avLst/>
          </a:prstGeom>
          <a:ln>
            <a:solidFill>
              <a:schemeClr val="tx1"/>
            </a:solidFill>
            <a:headEnd type="triangle" w="med" len="lg"/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2" name="Straight Arrow Connector 121"/>
          <p:cNvCxnSpPr>
            <a:cxnSpLocks noChangeAspect="1"/>
          </p:cNvCxnSpPr>
          <p:nvPr/>
        </p:nvCxnSpPr>
        <p:spPr>
          <a:xfrm>
            <a:off x="4256924" y="5792142"/>
            <a:ext cx="1263301" cy="0"/>
          </a:xfrm>
          <a:prstGeom prst="straightConnector1">
            <a:avLst/>
          </a:prstGeom>
          <a:ln>
            <a:solidFill>
              <a:schemeClr val="tx1"/>
            </a:solidFill>
            <a:headEnd type="triangle" w="med" len="lg"/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4" name="Straight Arrow Connector 123"/>
          <p:cNvCxnSpPr>
            <a:cxnSpLocks noChangeAspect="1"/>
          </p:cNvCxnSpPr>
          <p:nvPr/>
        </p:nvCxnSpPr>
        <p:spPr>
          <a:xfrm>
            <a:off x="5520225" y="5792142"/>
            <a:ext cx="1206103" cy="0"/>
          </a:xfrm>
          <a:prstGeom prst="straightConnector1">
            <a:avLst/>
          </a:prstGeom>
          <a:ln>
            <a:solidFill>
              <a:schemeClr val="tx1"/>
            </a:solidFill>
            <a:headEnd type="triangle" w="med" len="lg"/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8" name="Straight Arrow Connector 127"/>
          <p:cNvCxnSpPr>
            <a:cxnSpLocks noChangeAspect="1"/>
          </p:cNvCxnSpPr>
          <p:nvPr/>
        </p:nvCxnSpPr>
        <p:spPr>
          <a:xfrm>
            <a:off x="3597555" y="5912734"/>
            <a:ext cx="197539" cy="0"/>
          </a:xfrm>
          <a:prstGeom prst="straightConnector1">
            <a:avLst/>
          </a:prstGeom>
          <a:ln>
            <a:solidFill>
              <a:schemeClr val="tx1"/>
            </a:solidFill>
            <a:headEnd type="triangle" w="med" len="lg"/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9" name="Straight Arrow Connector 128"/>
          <p:cNvCxnSpPr>
            <a:cxnSpLocks noChangeAspect="1"/>
          </p:cNvCxnSpPr>
          <p:nvPr/>
        </p:nvCxnSpPr>
        <p:spPr>
          <a:xfrm>
            <a:off x="3047629" y="5912734"/>
            <a:ext cx="300688" cy="0"/>
          </a:xfrm>
          <a:prstGeom prst="straightConnector1">
            <a:avLst/>
          </a:prstGeom>
          <a:ln>
            <a:solidFill>
              <a:schemeClr val="tx1"/>
            </a:solidFill>
            <a:headEnd type="none" w="med" len="lg"/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0" name="Straight Arrow Connector 129"/>
          <p:cNvCxnSpPr>
            <a:cxnSpLocks noChangeAspect="1"/>
          </p:cNvCxnSpPr>
          <p:nvPr/>
        </p:nvCxnSpPr>
        <p:spPr>
          <a:xfrm>
            <a:off x="3063874" y="5912734"/>
            <a:ext cx="782816" cy="0"/>
          </a:xfrm>
          <a:prstGeom prst="straightConnector1">
            <a:avLst/>
          </a:prstGeom>
          <a:ln>
            <a:solidFill>
              <a:schemeClr val="tx1"/>
            </a:solidFill>
            <a:headEnd type="none" w="med" len="lg"/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4" name="TextBox 133"/>
          <p:cNvSpPr txBox="1">
            <a:spLocks noChangeAspect="1"/>
          </p:cNvSpPr>
          <p:nvPr/>
        </p:nvSpPr>
        <p:spPr>
          <a:xfrm>
            <a:off x="4620517" y="5492538"/>
            <a:ext cx="49725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600" dirty="0" smtClean="0">
                <a:latin typeface="+mj-lt"/>
                <a:cs typeface="Times New Roman" panose="02020603050405020304" pitchFamily="18" charset="0"/>
              </a:rPr>
              <a:t>333</a:t>
            </a:r>
            <a:endParaRPr lang="en-GB" sz="1600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136" name="TextBox 135"/>
          <p:cNvSpPr txBox="1">
            <a:spLocks noChangeAspect="1"/>
          </p:cNvSpPr>
          <p:nvPr/>
        </p:nvSpPr>
        <p:spPr>
          <a:xfrm>
            <a:off x="5806692" y="5492538"/>
            <a:ext cx="65114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600" dirty="0" smtClean="0">
                <a:latin typeface="+mj-lt"/>
                <a:cs typeface="Times New Roman" panose="02020603050405020304" pitchFamily="18" charset="0"/>
              </a:rPr>
              <a:t>228.3</a:t>
            </a:r>
          </a:p>
        </p:txBody>
      </p:sp>
      <p:sp>
        <p:nvSpPr>
          <p:cNvPr id="137" name="TextBox 136"/>
          <p:cNvSpPr txBox="1">
            <a:spLocks noChangeAspect="1"/>
          </p:cNvSpPr>
          <p:nvPr/>
        </p:nvSpPr>
        <p:spPr>
          <a:xfrm>
            <a:off x="3691601" y="5507099"/>
            <a:ext cx="54694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600" dirty="0" smtClean="0">
                <a:latin typeface="+mj-lt"/>
                <a:cs typeface="Times New Roman" panose="02020603050405020304" pitchFamily="18" charset="0"/>
              </a:rPr>
              <a:t>20.2</a:t>
            </a:r>
            <a:endParaRPr lang="en-GB" sz="1600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138" name="TextBox 137"/>
          <p:cNvSpPr txBox="1">
            <a:spLocks noChangeAspect="1"/>
          </p:cNvSpPr>
          <p:nvPr/>
        </p:nvSpPr>
        <p:spPr>
          <a:xfrm>
            <a:off x="2652147" y="5592111"/>
            <a:ext cx="73930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600" dirty="0" smtClean="0">
                <a:latin typeface="+mj-lt"/>
                <a:cs typeface="Times New Roman" panose="02020603050405020304" pitchFamily="18" charset="0"/>
              </a:rPr>
              <a:t>2 ... 17</a:t>
            </a:r>
            <a:endParaRPr lang="en-GB" sz="1600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153" name="TextBox 152"/>
          <p:cNvSpPr txBox="1">
            <a:spLocks noChangeAspect="1"/>
          </p:cNvSpPr>
          <p:nvPr/>
        </p:nvSpPr>
        <p:spPr>
          <a:xfrm>
            <a:off x="995868" y="3527383"/>
            <a:ext cx="94987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latin typeface="+mj-lt"/>
                <a:cs typeface="Times New Roman" panose="02020603050405020304" pitchFamily="18" charset="0"/>
              </a:rPr>
              <a:t>n</a:t>
            </a:r>
            <a:r>
              <a:rPr lang="en-GB" dirty="0" smtClean="0">
                <a:latin typeface="+mj-lt"/>
                <a:cs typeface="Times New Roman" panose="02020603050405020304" pitchFamily="18" charset="0"/>
              </a:rPr>
              <a:t>ozzle</a:t>
            </a:r>
          </a:p>
          <a:p>
            <a:pPr algn="ctr"/>
            <a:r>
              <a:rPr lang="en-GB" sz="1400" dirty="0" smtClean="0">
                <a:latin typeface="+mj-lt"/>
                <a:cs typeface="Times New Roman" panose="02020603050405020304" pitchFamily="18" charset="0"/>
              </a:rPr>
              <a:t>(Ø30</a:t>
            </a:r>
            <a:r>
              <a:rPr lang="el-GR" sz="1400" dirty="0" smtClean="0">
                <a:latin typeface="+mj-lt"/>
                <a:cs typeface="Times New Roman" panose="02020603050405020304" pitchFamily="18" charset="0"/>
              </a:rPr>
              <a:t>μ</a:t>
            </a:r>
            <a:r>
              <a:rPr lang="de-CH" sz="1400" dirty="0" smtClean="0">
                <a:latin typeface="+mj-lt"/>
                <a:cs typeface="Times New Roman" panose="02020603050405020304" pitchFamily="18" charset="0"/>
              </a:rPr>
              <a:t>m</a:t>
            </a:r>
            <a:r>
              <a:rPr lang="en-GB" sz="1400" dirty="0" smtClean="0">
                <a:latin typeface="+mj-lt"/>
                <a:cs typeface="Times New Roman" panose="02020603050405020304" pitchFamily="18" charset="0"/>
              </a:rPr>
              <a:t>)</a:t>
            </a:r>
            <a:endParaRPr lang="en-GB" sz="1400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48" name="Trapezoid 47"/>
          <p:cNvSpPr>
            <a:spLocks noChangeAspect="1"/>
          </p:cNvSpPr>
          <p:nvPr/>
        </p:nvSpPr>
        <p:spPr>
          <a:xfrm rot="16200000">
            <a:off x="4164375" y="4395806"/>
            <a:ext cx="424803" cy="258253"/>
          </a:xfrm>
          <a:prstGeom prst="trapezoid">
            <a:avLst>
              <a:gd name="adj" fmla="val 52418"/>
            </a:avLst>
          </a:prstGeom>
          <a:solidFill>
            <a:srgbClr val="FFCC99"/>
          </a:solidFill>
          <a:ln w="28575">
            <a:solidFill>
              <a:srgbClr val="FF99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9" name="Trapezoid 48"/>
          <p:cNvSpPr>
            <a:spLocks noChangeAspect="1"/>
          </p:cNvSpPr>
          <p:nvPr/>
        </p:nvSpPr>
        <p:spPr>
          <a:xfrm rot="16200000">
            <a:off x="5443148" y="4392211"/>
            <a:ext cx="424803" cy="258253"/>
          </a:xfrm>
          <a:prstGeom prst="trapezoid">
            <a:avLst>
              <a:gd name="adj" fmla="val 52418"/>
            </a:avLst>
          </a:prstGeom>
          <a:solidFill>
            <a:schemeClr val="accent6">
              <a:lumMod val="40000"/>
              <a:lumOff val="60000"/>
            </a:schemeClr>
          </a:solidFill>
          <a:ln w="28575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Trapezoid 16"/>
          <p:cNvSpPr>
            <a:spLocks noChangeAspect="1"/>
          </p:cNvSpPr>
          <p:nvPr/>
        </p:nvSpPr>
        <p:spPr>
          <a:xfrm rot="16200000">
            <a:off x="3575478" y="4401080"/>
            <a:ext cx="299624" cy="230764"/>
          </a:xfrm>
          <a:prstGeom prst="trapezoid">
            <a:avLst>
              <a:gd name="adj" fmla="val 52418"/>
            </a:avLst>
          </a:prstGeom>
          <a:solidFill>
            <a:srgbClr val="FFCC99"/>
          </a:solidFill>
          <a:ln w="28575">
            <a:solidFill>
              <a:srgbClr val="FF99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Snip Same Side Corner Rectangle 11"/>
          <p:cNvSpPr>
            <a:spLocks noChangeAspect="1"/>
          </p:cNvSpPr>
          <p:nvPr/>
        </p:nvSpPr>
        <p:spPr>
          <a:xfrm rot="5400000">
            <a:off x="2878244" y="4147947"/>
            <a:ext cx="194422" cy="745724"/>
          </a:xfrm>
          <a:prstGeom prst="snip2SameRect">
            <a:avLst>
              <a:gd name="adj1" fmla="val 31610"/>
              <a:gd name="adj2" fmla="val 0"/>
            </a:avLst>
          </a:prstGeom>
          <a:solidFill>
            <a:srgbClr val="FFFF99"/>
          </a:solidFill>
          <a:ln w="28575">
            <a:solidFill>
              <a:srgbClr val="CC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54" name="Straight Arrow Connector 153"/>
          <p:cNvCxnSpPr>
            <a:cxnSpLocks/>
            <a:stCxn id="153" idx="3"/>
          </p:cNvCxnSpPr>
          <p:nvPr/>
        </p:nvCxnSpPr>
        <p:spPr>
          <a:xfrm>
            <a:off x="1945741" y="3819771"/>
            <a:ext cx="764307" cy="704807"/>
          </a:xfrm>
          <a:prstGeom prst="straightConnector1">
            <a:avLst/>
          </a:prstGeom>
          <a:ln>
            <a:solidFill>
              <a:schemeClr val="tx1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TextBox 65"/>
          <p:cNvSpPr txBox="1">
            <a:spLocks noChangeAspect="1"/>
          </p:cNvSpPr>
          <p:nvPr/>
        </p:nvSpPr>
        <p:spPr>
          <a:xfrm>
            <a:off x="2529489" y="3735308"/>
            <a:ext cx="1008052" cy="646331"/>
          </a:xfrm>
          <a:prstGeom prst="rect">
            <a:avLst/>
          </a:prstGeom>
          <a:noFill/>
          <a:effectLst>
            <a:glow rad="139700">
              <a:schemeClr val="accent5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pPr algn="ctr"/>
            <a:r>
              <a:rPr lang="de-CH" dirty="0">
                <a:ln w="0"/>
                <a:effectLst>
                  <a:glow rad="393700">
                    <a:schemeClr val="bg1">
                      <a:alpha val="84000"/>
                    </a:schemeClr>
                  </a:glow>
                </a:effectLst>
                <a:latin typeface="+mj-lt"/>
                <a:cs typeface="Times New Roman" panose="02020603050405020304" pitchFamily="18" charset="0"/>
              </a:rPr>
              <a:t>nozzle</a:t>
            </a:r>
            <a:r>
              <a:rPr lang="de-CH" dirty="0" smtClean="0">
                <a:ln w="0"/>
                <a:effectLst>
                  <a:glow rad="393700">
                    <a:schemeClr val="bg1">
                      <a:alpha val="84000"/>
                    </a:schemeClr>
                  </a:glow>
                </a:effectLst>
                <a:latin typeface="+mj-lt"/>
                <a:cs typeface="Times New Roman" panose="02020603050405020304" pitchFamily="18" charset="0"/>
              </a:rPr>
              <a:t> chamber</a:t>
            </a:r>
            <a:endParaRPr lang="en-GB" dirty="0">
              <a:ln w="0"/>
              <a:effectLst>
                <a:glow rad="393700">
                  <a:schemeClr val="bg1">
                    <a:alpha val="84000"/>
                  </a:schemeClr>
                </a:glow>
              </a:effectLst>
              <a:latin typeface="+mj-lt"/>
              <a:cs typeface="Times New Roman" panose="02020603050405020304" pitchFamily="18" charset="0"/>
            </a:endParaRPr>
          </a:p>
        </p:txBody>
      </p:sp>
      <p:cxnSp>
        <p:nvCxnSpPr>
          <p:cNvPr id="16" name="Straight Arrow Connector 15"/>
          <p:cNvCxnSpPr>
            <a:cxnSpLocks/>
          </p:cNvCxnSpPr>
          <p:nvPr/>
        </p:nvCxnSpPr>
        <p:spPr>
          <a:xfrm flipH="1">
            <a:off x="4371612" y="2746020"/>
            <a:ext cx="591760" cy="1776970"/>
          </a:xfrm>
          <a:prstGeom prst="straightConnector1">
            <a:avLst/>
          </a:prstGeom>
          <a:ln>
            <a:solidFill>
              <a:schemeClr val="tx1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>
            <a:cxnSpLocks/>
          </p:cNvCxnSpPr>
          <p:nvPr/>
        </p:nvCxnSpPr>
        <p:spPr>
          <a:xfrm>
            <a:off x="3200099" y="3304938"/>
            <a:ext cx="538441" cy="1211402"/>
          </a:xfrm>
          <a:prstGeom prst="straightConnector1">
            <a:avLst/>
          </a:prstGeom>
          <a:ln>
            <a:solidFill>
              <a:schemeClr val="tx1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>
            <a:cxnSpLocks/>
          </p:cNvCxnSpPr>
          <p:nvPr/>
        </p:nvCxnSpPr>
        <p:spPr>
          <a:xfrm>
            <a:off x="5512565" y="3427173"/>
            <a:ext cx="128120" cy="1066773"/>
          </a:xfrm>
          <a:prstGeom prst="straightConnector1">
            <a:avLst/>
          </a:prstGeom>
          <a:ln>
            <a:solidFill>
              <a:schemeClr val="tx1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5" name="Picture 9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66658" y="118170"/>
            <a:ext cx="643952" cy="634665"/>
          </a:xfrm>
          <a:prstGeom prst="rect">
            <a:avLst/>
          </a:prstGeom>
        </p:spPr>
      </p:pic>
      <p:pic>
        <p:nvPicPr>
          <p:cNvPr id="97" name="Picture 9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37985" y="118170"/>
            <a:ext cx="1216712" cy="633704"/>
          </a:xfrm>
          <a:prstGeom prst="rect">
            <a:avLst/>
          </a:prstGeom>
        </p:spPr>
      </p:pic>
      <p:sp>
        <p:nvSpPr>
          <p:cNvPr id="98" name="Title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GB" dirty="0" smtClean="0"/>
              <a:t>BGC Setup (simplified)</a:t>
            </a:r>
            <a:endParaRPr lang="en-GB" dirty="0"/>
          </a:p>
        </p:txBody>
      </p:sp>
      <p:sp>
        <p:nvSpPr>
          <p:cNvPr id="68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900458" y="6459785"/>
            <a:ext cx="1312025" cy="365125"/>
          </a:xfrm>
        </p:spPr>
        <p:txBody>
          <a:bodyPr/>
          <a:lstStyle/>
          <a:p>
            <a:fld id="{CF33BB62-05C4-4591-B3DF-7BABBA2B9D0A}" type="slidenum">
              <a:rPr lang="en-GB" sz="2000" smtClean="0"/>
              <a:t>10</a:t>
            </a:fld>
            <a:endParaRPr lang="en-GB" sz="2000" dirty="0"/>
          </a:p>
        </p:txBody>
      </p:sp>
      <p:sp>
        <p:nvSpPr>
          <p:cNvPr id="69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686185" y="6459785"/>
            <a:ext cx="4822804" cy="365125"/>
          </a:xfrm>
        </p:spPr>
        <p:txBody>
          <a:bodyPr/>
          <a:lstStyle/>
          <a:p>
            <a:r>
              <a:rPr lang="en-GB" smtClean="0"/>
              <a:t>Colloquium Bachelor Thesis                 Johanna Glutting</a:t>
            </a:r>
            <a:endParaRPr lang="en-GB" dirty="0"/>
          </a:p>
        </p:txBody>
      </p:sp>
      <p:sp>
        <p:nvSpPr>
          <p:cNvPr id="70" name="Date Placeholder 5"/>
          <p:cNvSpPr>
            <a:spLocks noGrp="1"/>
          </p:cNvSpPr>
          <p:nvPr>
            <p:ph type="dt" sz="half" idx="10"/>
          </p:nvPr>
        </p:nvSpPr>
        <p:spPr>
          <a:xfrm>
            <a:off x="1097280" y="6459785"/>
            <a:ext cx="2472271" cy="365125"/>
          </a:xfrm>
        </p:spPr>
        <p:txBody>
          <a:bodyPr/>
          <a:lstStyle/>
          <a:p>
            <a:fld id="{70C02518-21DF-4630-9F70-E95FD95B54F3}" type="datetime1">
              <a:rPr lang="en-GB" smtClean="0"/>
              <a:t>08/11/2018</a:t>
            </a:fld>
            <a:endParaRPr lang="en-GB" dirty="0"/>
          </a:p>
        </p:txBody>
      </p:sp>
      <p:sp>
        <p:nvSpPr>
          <p:cNvPr id="75" name="TextBox 74"/>
          <p:cNvSpPr txBox="1">
            <a:spLocks noChangeAspect="1"/>
          </p:cNvSpPr>
          <p:nvPr/>
        </p:nvSpPr>
        <p:spPr>
          <a:xfrm rot="16200000">
            <a:off x="2887647" y="4893652"/>
            <a:ext cx="752129" cy="276999"/>
          </a:xfrm>
          <a:prstGeom prst="rect">
            <a:avLst/>
          </a:prstGeom>
          <a:noFill/>
          <a:effectLst>
            <a:glow rad="1155700">
              <a:schemeClr val="accent1">
                <a:alpha val="40000"/>
              </a:schemeClr>
            </a:glow>
          </a:effectLst>
        </p:spPr>
        <p:txBody>
          <a:bodyPr wrap="none" rtlCol="0">
            <a:spAutoFit/>
          </a:bodyPr>
          <a:lstStyle/>
          <a:p>
            <a:r>
              <a:rPr lang="de-CH" sz="1200" dirty="0" smtClean="0">
                <a:effectLst>
                  <a:glow>
                    <a:schemeClr val="bg1">
                      <a:lumMod val="75000"/>
                    </a:schemeClr>
                  </a:glow>
                </a:effectLst>
                <a:latin typeface="+mj-lt"/>
                <a:cs typeface="Times New Roman" panose="02020603050405020304" pitchFamily="18" charset="0"/>
              </a:rPr>
              <a:t>10</a:t>
            </a:r>
            <a:r>
              <a:rPr lang="de-CH" sz="1200" baseline="30000" dirty="0" smtClean="0">
                <a:effectLst>
                  <a:glow>
                    <a:schemeClr val="bg1">
                      <a:lumMod val="75000"/>
                    </a:schemeClr>
                  </a:glow>
                </a:effectLst>
                <a:latin typeface="+mj-lt"/>
                <a:cs typeface="Times New Roman" panose="02020603050405020304" pitchFamily="18" charset="0"/>
              </a:rPr>
              <a:t>-3</a:t>
            </a:r>
            <a:r>
              <a:rPr lang="de-CH" sz="1200" dirty="0" smtClean="0">
                <a:effectLst>
                  <a:glow>
                    <a:schemeClr val="bg1">
                      <a:lumMod val="75000"/>
                    </a:schemeClr>
                  </a:glow>
                </a:effectLst>
                <a:latin typeface="+mj-lt"/>
                <a:cs typeface="Times New Roman" panose="02020603050405020304" pitchFamily="18" charset="0"/>
              </a:rPr>
              <a:t>mbar</a:t>
            </a:r>
            <a:endParaRPr lang="en-GB" sz="1200" dirty="0">
              <a:effectLst>
                <a:glow>
                  <a:schemeClr val="bg1">
                    <a:lumMod val="75000"/>
                  </a:schemeClr>
                </a:glow>
              </a:effectLst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74" name="TextBox 73"/>
          <p:cNvSpPr txBox="1">
            <a:spLocks noChangeAspect="1"/>
          </p:cNvSpPr>
          <p:nvPr/>
        </p:nvSpPr>
        <p:spPr>
          <a:xfrm>
            <a:off x="2732310" y="4378845"/>
            <a:ext cx="546945" cy="276999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de-CH" sz="1200" dirty="0" smtClean="0">
                <a:effectLst/>
                <a:latin typeface="+mj-lt"/>
                <a:cs typeface="Times New Roman" panose="02020603050405020304" pitchFamily="18" charset="0"/>
              </a:rPr>
              <a:t>10bar</a:t>
            </a:r>
            <a:endParaRPr lang="en-GB" sz="1200" dirty="0">
              <a:effectLst/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76" name="TextBox 75"/>
          <p:cNvSpPr txBox="1">
            <a:spLocks noChangeAspect="1"/>
          </p:cNvSpPr>
          <p:nvPr/>
        </p:nvSpPr>
        <p:spPr>
          <a:xfrm>
            <a:off x="5672580" y="5066577"/>
            <a:ext cx="752129" cy="276999"/>
          </a:xfrm>
          <a:prstGeom prst="rect">
            <a:avLst/>
          </a:prstGeom>
          <a:noFill/>
          <a:effectLst>
            <a:glow rad="1155700">
              <a:schemeClr val="accent1">
                <a:alpha val="40000"/>
              </a:schemeClr>
            </a:glow>
          </a:effectLst>
        </p:spPr>
        <p:txBody>
          <a:bodyPr wrap="none" rtlCol="0">
            <a:spAutoFit/>
          </a:bodyPr>
          <a:lstStyle/>
          <a:p>
            <a:r>
              <a:rPr lang="de-CH" sz="1200" dirty="0" smtClean="0">
                <a:effectLst>
                  <a:glow>
                    <a:schemeClr val="bg1">
                      <a:lumMod val="75000"/>
                    </a:schemeClr>
                  </a:glow>
                </a:effectLst>
                <a:latin typeface="+mj-lt"/>
                <a:cs typeface="Times New Roman" panose="02020603050405020304" pitchFamily="18" charset="0"/>
              </a:rPr>
              <a:t>10</a:t>
            </a:r>
            <a:r>
              <a:rPr lang="de-CH" sz="1200" baseline="30000" dirty="0" smtClean="0">
                <a:effectLst>
                  <a:glow>
                    <a:schemeClr val="bg1">
                      <a:lumMod val="75000"/>
                    </a:schemeClr>
                  </a:glow>
                </a:effectLst>
                <a:latin typeface="+mj-lt"/>
                <a:cs typeface="Times New Roman" panose="02020603050405020304" pitchFamily="18" charset="0"/>
              </a:rPr>
              <a:t>-9</a:t>
            </a:r>
            <a:r>
              <a:rPr lang="de-CH" sz="1200" dirty="0" smtClean="0">
                <a:effectLst>
                  <a:glow>
                    <a:schemeClr val="bg1">
                      <a:lumMod val="75000"/>
                    </a:schemeClr>
                  </a:glow>
                </a:effectLst>
                <a:latin typeface="+mj-lt"/>
                <a:cs typeface="Times New Roman" panose="02020603050405020304" pitchFamily="18" charset="0"/>
              </a:rPr>
              <a:t>mbar</a:t>
            </a:r>
            <a:endParaRPr lang="en-GB" sz="1200" dirty="0">
              <a:effectLst>
                <a:glow>
                  <a:schemeClr val="bg1">
                    <a:lumMod val="75000"/>
                  </a:schemeClr>
                </a:glow>
              </a:effectLst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73" name="TextBox 72"/>
          <p:cNvSpPr txBox="1">
            <a:spLocks noChangeAspect="1"/>
          </p:cNvSpPr>
          <p:nvPr/>
        </p:nvSpPr>
        <p:spPr>
          <a:xfrm>
            <a:off x="6011773" y="4210142"/>
            <a:ext cx="752129" cy="276999"/>
          </a:xfrm>
          <a:prstGeom prst="rect">
            <a:avLst/>
          </a:prstGeom>
          <a:noFill/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  <p:txBody>
          <a:bodyPr wrap="none" rtlCol="0">
            <a:spAutoFit/>
          </a:bodyPr>
          <a:lstStyle/>
          <a:p>
            <a:r>
              <a:rPr lang="de-CH" sz="1200" dirty="0" smtClean="0">
                <a:effectLst>
                  <a:glow>
                    <a:schemeClr val="bg1">
                      <a:lumMod val="75000"/>
                    </a:schemeClr>
                  </a:glow>
                </a:effectLst>
                <a:latin typeface="+mj-lt"/>
                <a:cs typeface="Times New Roman" panose="02020603050405020304" pitchFamily="18" charset="0"/>
              </a:rPr>
              <a:t>10</a:t>
            </a:r>
            <a:r>
              <a:rPr lang="de-CH" sz="1200" baseline="30000" dirty="0" smtClean="0">
                <a:effectLst>
                  <a:glow>
                    <a:schemeClr val="bg1">
                      <a:lumMod val="75000"/>
                    </a:schemeClr>
                  </a:glow>
                </a:effectLst>
                <a:latin typeface="+mj-lt"/>
                <a:cs typeface="Times New Roman" panose="02020603050405020304" pitchFamily="18" charset="0"/>
              </a:rPr>
              <a:t>-7</a:t>
            </a:r>
            <a:r>
              <a:rPr lang="de-CH" sz="1200" dirty="0" smtClean="0">
                <a:effectLst>
                  <a:glow>
                    <a:schemeClr val="bg1">
                      <a:lumMod val="75000"/>
                    </a:schemeClr>
                  </a:glow>
                </a:effectLst>
                <a:latin typeface="+mj-lt"/>
                <a:cs typeface="Times New Roman" panose="02020603050405020304" pitchFamily="18" charset="0"/>
              </a:rPr>
              <a:t>mbar</a:t>
            </a:r>
            <a:endParaRPr lang="en-GB" sz="1200" dirty="0">
              <a:effectLst>
                <a:glow>
                  <a:schemeClr val="bg1">
                    <a:lumMod val="75000"/>
                  </a:schemeClr>
                </a:glow>
              </a:effectLst>
              <a:latin typeface="+mj-lt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66227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9" name="Straight Connector 88"/>
          <p:cNvCxnSpPr>
            <a:cxnSpLocks noChangeAspect="1"/>
          </p:cNvCxnSpPr>
          <p:nvPr/>
        </p:nvCxnSpPr>
        <p:spPr>
          <a:xfrm flipV="1">
            <a:off x="3376780" y="4394406"/>
            <a:ext cx="845198" cy="125872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Straight Connector 90"/>
          <p:cNvCxnSpPr>
            <a:cxnSpLocks noChangeAspect="1"/>
          </p:cNvCxnSpPr>
          <p:nvPr/>
        </p:nvCxnSpPr>
        <p:spPr>
          <a:xfrm>
            <a:off x="3362682" y="4526090"/>
            <a:ext cx="845198" cy="106744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Straight Connector 93"/>
          <p:cNvCxnSpPr>
            <a:cxnSpLocks noChangeAspect="1"/>
          </p:cNvCxnSpPr>
          <p:nvPr/>
        </p:nvCxnSpPr>
        <p:spPr>
          <a:xfrm flipV="1">
            <a:off x="3378054" y="4382204"/>
            <a:ext cx="2088326" cy="145312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Straight Connector 95"/>
          <p:cNvCxnSpPr>
            <a:cxnSpLocks noChangeAspect="1"/>
          </p:cNvCxnSpPr>
          <p:nvPr/>
        </p:nvCxnSpPr>
        <p:spPr>
          <a:xfrm>
            <a:off x="3362682" y="4526090"/>
            <a:ext cx="2104972" cy="125871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Oval 63"/>
          <p:cNvSpPr>
            <a:spLocks noChangeAspect="1"/>
          </p:cNvSpPr>
          <p:nvPr/>
        </p:nvSpPr>
        <p:spPr>
          <a:xfrm>
            <a:off x="6640528" y="4418620"/>
            <a:ext cx="172800" cy="172800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 w="25400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Rectangle 45"/>
          <p:cNvSpPr>
            <a:spLocks noChangeAspect="1"/>
          </p:cNvSpPr>
          <p:nvPr/>
        </p:nvSpPr>
        <p:spPr>
          <a:xfrm>
            <a:off x="5678777" y="3676067"/>
            <a:ext cx="2170251" cy="1704512"/>
          </a:xfrm>
          <a:prstGeom prst="rect">
            <a:avLst/>
          </a:prstGeom>
          <a:noFill/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5" name="Rectangle 54"/>
          <p:cNvSpPr>
            <a:spLocks noChangeAspect="1"/>
          </p:cNvSpPr>
          <p:nvPr/>
        </p:nvSpPr>
        <p:spPr>
          <a:xfrm>
            <a:off x="7849028" y="3677549"/>
            <a:ext cx="1166527" cy="1704512"/>
          </a:xfrm>
          <a:prstGeom prst="rect">
            <a:avLst/>
          </a:prstGeom>
          <a:noFill/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3" name="Rectangle 62"/>
          <p:cNvSpPr>
            <a:spLocks noChangeAspect="1"/>
          </p:cNvSpPr>
          <p:nvPr/>
        </p:nvSpPr>
        <p:spPr>
          <a:xfrm>
            <a:off x="7505721" y="4366596"/>
            <a:ext cx="495661" cy="30631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71" name="Straight Connector 70"/>
          <p:cNvCxnSpPr>
            <a:cxnSpLocks noChangeAspect="1"/>
          </p:cNvCxnSpPr>
          <p:nvPr/>
        </p:nvCxnSpPr>
        <p:spPr>
          <a:xfrm flipV="1">
            <a:off x="3379120" y="4366596"/>
            <a:ext cx="5493560" cy="159347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Connector 71"/>
          <p:cNvCxnSpPr>
            <a:cxnSpLocks noChangeAspect="1"/>
          </p:cNvCxnSpPr>
          <p:nvPr/>
        </p:nvCxnSpPr>
        <p:spPr>
          <a:xfrm>
            <a:off x="3362682" y="4526090"/>
            <a:ext cx="5493560" cy="125871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/>
          <p:cNvCxnSpPr>
            <a:cxnSpLocks noChangeAspect="1"/>
          </p:cNvCxnSpPr>
          <p:nvPr/>
        </p:nvCxnSpPr>
        <p:spPr>
          <a:xfrm flipH="1">
            <a:off x="4376776" y="3672676"/>
            <a:ext cx="0" cy="1704512"/>
          </a:xfrm>
          <a:prstGeom prst="line">
            <a:avLst/>
          </a:prstGeom>
          <a:ln w="222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>
            <a:cxnSpLocks noChangeAspect="1"/>
          </p:cNvCxnSpPr>
          <p:nvPr/>
        </p:nvCxnSpPr>
        <p:spPr>
          <a:xfrm flipV="1">
            <a:off x="3363302" y="4535323"/>
            <a:ext cx="5550233" cy="1333"/>
          </a:xfrm>
          <a:prstGeom prst="line">
            <a:avLst/>
          </a:prstGeom>
          <a:ln w="1905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ctangle 3"/>
          <p:cNvSpPr>
            <a:spLocks noChangeAspect="1"/>
          </p:cNvSpPr>
          <p:nvPr/>
        </p:nvSpPr>
        <p:spPr>
          <a:xfrm>
            <a:off x="3110621" y="3676322"/>
            <a:ext cx="612559" cy="1704512"/>
          </a:xfrm>
          <a:prstGeom prst="rect">
            <a:avLst/>
          </a:prstGeom>
          <a:noFill/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Rectangle 37"/>
          <p:cNvSpPr>
            <a:spLocks noChangeAspect="1"/>
          </p:cNvSpPr>
          <p:nvPr/>
        </p:nvSpPr>
        <p:spPr>
          <a:xfrm>
            <a:off x="3725290" y="3677549"/>
            <a:ext cx="1953487" cy="1704512"/>
          </a:xfrm>
          <a:prstGeom prst="rect">
            <a:avLst/>
          </a:prstGeom>
          <a:noFill/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/>
          <p:cNvSpPr txBox="1">
            <a:spLocks noChangeAspect="1"/>
          </p:cNvSpPr>
          <p:nvPr/>
        </p:nvSpPr>
        <p:spPr>
          <a:xfrm>
            <a:off x="4320458" y="4675827"/>
            <a:ext cx="136546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CH" dirty="0">
                <a:latin typeface="+mj-lt"/>
                <a:cs typeface="Times New Roman" panose="02020603050405020304" pitchFamily="18" charset="0"/>
              </a:rPr>
              <a:t>s</a:t>
            </a:r>
            <a:r>
              <a:rPr lang="de-CH" dirty="0" smtClean="0">
                <a:latin typeface="+mj-lt"/>
                <a:cs typeface="Times New Roman" panose="02020603050405020304" pitchFamily="18" charset="0"/>
              </a:rPr>
              <a:t>kimmer chamber</a:t>
            </a:r>
            <a:endParaRPr lang="en-GB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19" name="Rounded Rectangle 18"/>
          <p:cNvSpPr>
            <a:spLocks noChangeAspect="1"/>
          </p:cNvSpPr>
          <p:nvPr/>
        </p:nvSpPr>
        <p:spPr>
          <a:xfrm>
            <a:off x="6504408" y="2084648"/>
            <a:ext cx="394169" cy="349406"/>
          </a:xfrm>
          <a:prstGeom prst="roundRect">
            <a:avLst/>
          </a:prstGeom>
          <a:solidFill>
            <a:schemeClr val="bg1"/>
          </a:solidFill>
          <a:ln w="476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Trapezoid 19"/>
          <p:cNvSpPr>
            <a:spLocks noChangeAspect="1"/>
          </p:cNvSpPr>
          <p:nvPr/>
        </p:nvSpPr>
        <p:spPr>
          <a:xfrm>
            <a:off x="6522163" y="2441861"/>
            <a:ext cx="362209" cy="159745"/>
          </a:xfrm>
          <a:prstGeom prst="trapezoid">
            <a:avLst>
              <a:gd name="adj" fmla="val 58345"/>
            </a:avLst>
          </a:prstGeom>
          <a:solidFill>
            <a:schemeClr val="bg1"/>
          </a:solidFill>
          <a:ln w="476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9" name="Straight Connector 28"/>
          <p:cNvCxnSpPr>
            <a:cxnSpLocks noChangeAspect="1"/>
          </p:cNvCxnSpPr>
          <p:nvPr/>
        </p:nvCxnSpPr>
        <p:spPr>
          <a:xfrm flipH="1">
            <a:off x="6726328" y="2789976"/>
            <a:ext cx="0" cy="3053884"/>
          </a:xfrm>
          <a:prstGeom prst="line">
            <a:avLst/>
          </a:prstGeom>
          <a:ln w="22225"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TextBox 52"/>
          <p:cNvSpPr txBox="1">
            <a:spLocks noChangeAspect="1"/>
          </p:cNvSpPr>
          <p:nvPr/>
        </p:nvSpPr>
        <p:spPr>
          <a:xfrm>
            <a:off x="6459402" y="3736924"/>
            <a:ext cx="16441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CH" dirty="0">
                <a:latin typeface="+mj-lt"/>
                <a:cs typeface="Times New Roman" panose="02020603050405020304" pitchFamily="18" charset="0"/>
              </a:rPr>
              <a:t>i</a:t>
            </a:r>
            <a:r>
              <a:rPr lang="de-CH" dirty="0" smtClean="0">
                <a:latin typeface="+mj-lt"/>
                <a:cs typeface="Times New Roman" panose="02020603050405020304" pitchFamily="18" charset="0"/>
              </a:rPr>
              <a:t>nteraction chamber</a:t>
            </a:r>
            <a:endParaRPr lang="en-GB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57" name="TextBox 56"/>
          <p:cNvSpPr txBox="1">
            <a:spLocks noChangeAspect="1"/>
          </p:cNvSpPr>
          <p:nvPr/>
        </p:nvSpPr>
        <p:spPr>
          <a:xfrm>
            <a:off x="7678719" y="4675826"/>
            <a:ext cx="154941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CH" dirty="0">
                <a:latin typeface="+mj-lt"/>
                <a:cs typeface="Times New Roman" panose="02020603050405020304" pitchFamily="18" charset="0"/>
              </a:rPr>
              <a:t>d</a:t>
            </a:r>
            <a:r>
              <a:rPr lang="de-CH" dirty="0" smtClean="0">
                <a:latin typeface="+mj-lt"/>
                <a:cs typeface="Times New Roman" panose="02020603050405020304" pitchFamily="18" charset="0"/>
              </a:rPr>
              <a:t>ump chamber</a:t>
            </a:r>
            <a:endParaRPr lang="en-GB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58" name="TextBox 57"/>
          <p:cNvSpPr txBox="1">
            <a:spLocks noChangeAspect="1"/>
          </p:cNvSpPr>
          <p:nvPr/>
        </p:nvSpPr>
        <p:spPr>
          <a:xfrm>
            <a:off x="7065007" y="1831734"/>
            <a:ext cx="189186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dirty="0">
                <a:latin typeface="+mj-lt"/>
                <a:cs typeface="Times New Roman" panose="02020603050405020304" pitchFamily="18" charset="0"/>
              </a:rPr>
              <a:t>c</a:t>
            </a:r>
            <a:r>
              <a:rPr lang="de-CH" dirty="0" smtClean="0">
                <a:latin typeface="+mj-lt"/>
                <a:cs typeface="Times New Roman" panose="02020603050405020304" pitchFamily="18" charset="0"/>
              </a:rPr>
              <a:t>amera with optical components</a:t>
            </a:r>
            <a:endParaRPr lang="en-GB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>
            <a:spLocks noChangeAspect="1"/>
          </p:cNvSpPr>
          <p:nvPr/>
        </p:nvSpPr>
        <p:spPr>
          <a:xfrm>
            <a:off x="1829577" y="2887844"/>
            <a:ext cx="174795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latin typeface="+mj-lt"/>
                <a:cs typeface="Times New Roman" panose="02020603050405020304" pitchFamily="18" charset="0"/>
              </a:rPr>
              <a:t>1</a:t>
            </a:r>
            <a:r>
              <a:rPr lang="en-GB" baseline="30000" dirty="0" smtClean="0">
                <a:latin typeface="+mj-lt"/>
                <a:cs typeface="Times New Roman" panose="02020603050405020304" pitchFamily="18" charset="0"/>
              </a:rPr>
              <a:t>st</a:t>
            </a:r>
            <a:r>
              <a:rPr lang="en-GB" dirty="0" smtClean="0">
                <a:latin typeface="+mj-lt"/>
                <a:cs typeface="Times New Roman" panose="02020603050405020304" pitchFamily="18" charset="0"/>
              </a:rPr>
              <a:t> skimmer </a:t>
            </a:r>
            <a:r>
              <a:rPr lang="en-GB" sz="1400" dirty="0" smtClean="0">
                <a:latin typeface="+mj-lt"/>
                <a:cs typeface="Times New Roman" panose="02020603050405020304" pitchFamily="18" charset="0"/>
              </a:rPr>
              <a:t>(Ø180</a:t>
            </a:r>
            <a:r>
              <a:rPr lang="el-GR" sz="1400" dirty="0" smtClean="0">
                <a:latin typeface="+mj-lt"/>
                <a:cs typeface="Times New Roman" panose="02020603050405020304" pitchFamily="18" charset="0"/>
              </a:rPr>
              <a:t>μ</a:t>
            </a:r>
            <a:r>
              <a:rPr lang="de-CH" sz="1400" dirty="0" smtClean="0">
                <a:latin typeface="+mj-lt"/>
                <a:cs typeface="Times New Roman" panose="02020603050405020304" pitchFamily="18" charset="0"/>
              </a:rPr>
              <a:t>m</a:t>
            </a:r>
            <a:r>
              <a:rPr lang="en-GB" sz="1400" dirty="0" smtClean="0">
                <a:latin typeface="+mj-lt"/>
                <a:cs typeface="Times New Roman" panose="02020603050405020304" pitchFamily="18" charset="0"/>
              </a:rPr>
              <a:t>)</a:t>
            </a:r>
            <a:endParaRPr lang="en-GB" sz="1400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22" name="TextBox 21"/>
          <p:cNvSpPr txBox="1">
            <a:spLocks noChangeAspect="1"/>
          </p:cNvSpPr>
          <p:nvPr/>
        </p:nvSpPr>
        <p:spPr>
          <a:xfrm>
            <a:off x="4505903" y="2011151"/>
            <a:ext cx="14390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latin typeface="+mj-lt"/>
                <a:cs typeface="Times New Roman" panose="02020603050405020304" pitchFamily="18" charset="0"/>
              </a:rPr>
              <a:t>2</a:t>
            </a:r>
            <a:r>
              <a:rPr lang="en-GB" baseline="30000" dirty="0" smtClean="0">
                <a:latin typeface="+mj-lt"/>
                <a:cs typeface="Times New Roman" panose="02020603050405020304" pitchFamily="18" charset="0"/>
              </a:rPr>
              <a:t>nd</a:t>
            </a:r>
            <a:r>
              <a:rPr lang="en-GB" dirty="0" smtClean="0">
                <a:latin typeface="+mj-lt"/>
                <a:cs typeface="Times New Roman" panose="02020603050405020304" pitchFamily="18" charset="0"/>
              </a:rPr>
              <a:t> skimmer </a:t>
            </a:r>
            <a:r>
              <a:rPr lang="en-GB" sz="1400" dirty="0" smtClean="0">
                <a:latin typeface="+mj-lt"/>
                <a:cs typeface="Times New Roman" panose="02020603050405020304" pitchFamily="18" charset="0"/>
              </a:rPr>
              <a:t>(Ø400</a:t>
            </a:r>
            <a:r>
              <a:rPr lang="el-GR" sz="1400" dirty="0" smtClean="0">
                <a:latin typeface="+mj-lt"/>
                <a:cs typeface="Times New Roman" panose="02020603050405020304" pitchFamily="18" charset="0"/>
              </a:rPr>
              <a:t>μ</a:t>
            </a:r>
            <a:r>
              <a:rPr lang="de-CH" sz="1400" dirty="0" smtClean="0">
                <a:latin typeface="+mj-lt"/>
                <a:cs typeface="Times New Roman" panose="02020603050405020304" pitchFamily="18" charset="0"/>
              </a:rPr>
              <a:t>m)</a:t>
            </a:r>
            <a:endParaRPr lang="en-GB" sz="1400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23" name="TextBox 22"/>
          <p:cNvSpPr txBox="1">
            <a:spLocks noChangeAspect="1"/>
          </p:cNvSpPr>
          <p:nvPr/>
        </p:nvSpPr>
        <p:spPr>
          <a:xfrm>
            <a:off x="4795434" y="2834591"/>
            <a:ext cx="158599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latin typeface="+mj-lt"/>
                <a:cs typeface="Times New Roman" panose="02020603050405020304" pitchFamily="18" charset="0"/>
              </a:rPr>
              <a:t>3</a:t>
            </a:r>
            <a:r>
              <a:rPr lang="en-GB" baseline="30000" dirty="0" smtClean="0">
                <a:latin typeface="+mj-lt"/>
                <a:cs typeface="Times New Roman" panose="02020603050405020304" pitchFamily="18" charset="0"/>
              </a:rPr>
              <a:t>rd</a:t>
            </a:r>
            <a:r>
              <a:rPr lang="en-GB" dirty="0" smtClean="0">
                <a:latin typeface="+mj-lt"/>
                <a:cs typeface="Times New Roman" panose="02020603050405020304" pitchFamily="18" charset="0"/>
              </a:rPr>
              <a:t> skimmer </a:t>
            </a:r>
            <a:r>
              <a:rPr lang="en-GB" sz="1400" dirty="0" smtClean="0">
                <a:latin typeface="+mj-lt"/>
                <a:cs typeface="Times New Roman" panose="02020603050405020304" pitchFamily="18" charset="0"/>
              </a:rPr>
              <a:t>(4m</a:t>
            </a:r>
            <a:r>
              <a:rPr lang="de-CH" sz="1400" dirty="0" smtClean="0">
                <a:latin typeface="+mj-lt"/>
                <a:cs typeface="Times New Roman" panose="02020603050405020304" pitchFamily="18" charset="0"/>
              </a:rPr>
              <a:t>m x 0.4mm)</a:t>
            </a:r>
            <a:endParaRPr lang="en-GB" sz="1400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35" name="Rectangle 34"/>
          <p:cNvSpPr>
            <a:spLocks noChangeAspect="1"/>
          </p:cNvSpPr>
          <p:nvPr/>
        </p:nvSpPr>
        <p:spPr>
          <a:xfrm>
            <a:off x="6522163" y="3511946"/>
            <a:ext cx="378189" cy="144595"/>
          </a:xfrm>
          <a:prstGeom prst="rect">
            <a:avLst/>
          </a:prstGeom>
          <a:noFill/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2" name="TextBox 51"/>
          <p:cNvSpPr txBox="1">
            <a:spLocks noChangeAspect="1"/>
          </p:cNvSpPr>
          <p:nvPr/>
        </p:nvSpPr>
        <p:spPr>
          <a:xfrm>
            <a:off x="7206205" y="3043911"/>
            <a:ext cx="10603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 smtClean="0">
                <a:latin typeface="+mj-lt"/>
                <a:cs typeface="Times New Roman" panose="02020603050405020304" pitchFamily="18" charset="0"/>
              </a:rPr>
              <a:t>view port</a:t>
            </a:r>
            <a:endParaRPr lang="en-GB" dirty="0">
              <a:latin typeface="+mj-lt"/>
              <a:cs typeface="Times New Roman" panose="02020603050405020304" pitchFamily="18" charset="0"/>
            </a:endParaRPr>
          </a:p>
        </p:txBody>
      </p:sp>
      <p:cxnSp>
        <p:nvCxnSpPr>
          <p:cNvPr id="56" name="Straight Arrow Connector 55"/>
          <p:cNvCxnSpPr>
            <a:cxnSpLocks noChangeAspect="1"/>
          </p:cNvCxnSpPr>
          <p:nvPr/>
        </p:nvCxnSpPr>
        <p:spPr>
          <a:xfrm flipH="1">
            <a:off x="6923809" y="3304938"/>
            <a:ext cx="282396" cy="188323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TextBox 64"/>
          <p:cNvSpPr txBox="1">
            <a:spLocks noChangeAspect="1"/>
          </p:cNvSpPr>
          <p:nvPr/>
        </p:nvSpPr>
        <p:spPr>
          <a:xfrm>
            <a:off x="6812128" y="5540901"/>
            <a:ext cx="30019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CH" dirty="0" smtClean="0">
                <a:latin typeface="+mj-lt"/>
                <a:cs typeface="Times New Roman" panose="02020603050405020304" pitchFamily="18" charset="0"/>
              </a:rPr>
              <a:t>particle beam perpendicular to gas jet and camera axis</a:t>
            </a:r>
            <a:endParaRPr lang="en-GB" dirty="0">
              <a:latin typeface="+mj-lt"/>
              <a:cs typeface="Times New Roman" panose="02020603050405020304" pitchFamily="18" charset="0"/>
            </a:endParaRPr>
          </a:p>
        </p:txBody>
      </p:sp>
      <p:cxnSp>
        <p:nvCxnSpPr>
          <p:cNvPr id="67" name="Straight Arrow Connector 66"/>
          <p:cNvCxnSpPr>
            <a:cxnSpLocks noChangeAspect="1"/>
          </p:cNvCxnSpPr>
          <p:nvPr/>
        </p:nvCxnSpPr>
        <p:spPr>
          <a:xfrm flipH="1" flipV="1">
            <a:off x="6787716" y="4561308"/>
            <a:ext cx="899731" cy="105136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Connector 79"/>
          <p:cNvCxnSpPr>
            <a:cxnSpLocks noChangeAspect="1"/>
          </p:cNvCxnSpPr>
          <p:nvPr/>
        </p:nvCxnSpPr>
        <p:spPr>
          <a:xfrm flipV="1">
            <a:off x="3369138" y="4426046"/>
            <a:ext cx="187978" cy="97211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Straight Connector 81"/>
          <p:cNvCxnSpPr>
            <a:cxnSpLocks noChangeAspect="1"/>
          </p:cNvCxnSpPr>
          <p:nvPr/>
        </p:nvCxnSpPr>
        <p:spPr>
          <a:xfrm>
            <a:off x="3362682" y="4526090"/>
            <a:ext cx="187978" cy="81376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Straight Connector 84"/>
          <p:cNvCxnSpPr>
            <a:cxnSpLocks noChangeAspect="1"/>
          </p:cNvCxnSpPr>
          <p:nvPr/>
        </p:nvCxnSpPr>
        <p:spPr>
          <a:xfrm flipV="1">
            <a:off x="3367144" y="4377702"/>
            <a:ext cx="145664" cy="149814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Straight Connector 86"/>
          <p:cNvCxnSpPr>
            <a:cxnSpLocks noChangeAspect="1"/>
          </p:cNvCxnSpPr>
          <p:nvPr/>
        </p:nvCxnSpPr>
        <p:spPr>
          <a:xfrm>
            <a:off x="3362682" y="4526090"/>
            <a:ext cx="175066" cy="146817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9" name="Straight Connector 108"/>
          <p:cNvCxnSpPr>
            <a:cxnSpLocks noChangeAspect="1"/>
          </p:cNvCxnSpPr>
          <p:nvPr/>
        </p:nvCxnSpPr>
        <p:spPr>
          <a:xfrm>
            <a:off x="3348317" y="4520809"/>
            <a:ext cx="0" cy="144021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4" name="Straight Connector 113"/>
          <p:cNvCxnSpPr>
            <a:cxnSpLocks noChangeAspect="1"/>
          </p:cNvCxnSpPr>
          <p:nvPr/>
        </p:nvCxnSpPr>
        <p:spPr>
          <a:xfrm>
            <a:off x="3606194" y="4520809"/>
            <a:ext cx="0" cy="144021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5" name="Straight Connector 114"/>
          <p:cNvCxnSpPr>
            <a:cxnSpLocks noChangeAspect="1"/>
          </p:cNvCxnSpPr>
          <p:nvPr/>
        </p:nvCxnSpPr>
        <p:spPr>
          <a:xfrm>
            <a:off x="4262220" y="4589026"/>
            <a:ext cx="0" cy="127504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6" name="Straight Connector 115"/>
          <p:cNvCxnSpPr>
            <a:cxnSpLocks noChangeAspect="1"/>
          </p:cNvCxnSpPr>
          <p:nvPr/>
        </p:nvCxnSpPr>
        <p:spPr>
          <a:xfrm>
            <a:off x="5520225" y="4568819"/>
            <a:ext cx="0" cy="127504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0" name="Straight Arrow Connector 119"/>
          <p:cNvCxnSpPr>
            <a:cxnSpLocks noChangeAspect="1"/>
          </p:cNvCxnSpPr>
          <p:nvPr/>
        </p:nvCxnSpPr>
        <p:spPr>
          <a:xfrm>
            <a:off x="3606194" y="5795243"/>
            <a:ext cx="666302" cy="0"/>
          </a:xfrm>
          <a:prstGeom prst="straightConnector1">
            <a:avLst/>
          </a:prstGeom>
          <a:ln>
            <a:solidFill>
              <a:schemeClr val="tx1"/>
            </a:solidFill>
            <a:headEnd type="triangle" w="med" len="lg"/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2" name="Straight Arrow Connector 121"/>
          <p:cNvCxnSpPr>
            <a:cxnSpLocks noChangeAspect="1"/>
          </p:cNvCxnSpPr>
          <p:nvPr/>
        </p:nvCxnSpPr>
        <p:spPr>
          <a:xfrm>
            <a:off x="4256924" y="5792142"/>
            <a:ext cx="1263301" cy="0"/>
          </a:xfrm>
          <a:prstGeom prst="straightConnector1">
            <a:avLst/>
          </a:prstGeom>
          <a:ln>
            <a:solidFill>
              <a:schemeClr val="tx1"/>
            </a:solidFill>
            <a:headEnd type="triangle" w="med" len="lg"/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4" name="Straight Arrow Connector 123"/>
          <p:cNvCxnSpPr>
            <a:cxnSpLocks noChangeAspect="1"/>
          </p:cNvCxnSpPr>
          <p:nvPr/>
        </p:nvCxnSpPr>
        <p:spPr>
          <a:xfrm>
            <a:off x="5520225" y="5792142"/>
            <a:ext cx="1206103" cy="0"/>
          </a:xfrm>
          <a:prstGeom prst="straightConnector1">
            <a:avLst/>
          </a:prstGeom>
          <a:ln>
            <a:solidFill>
              <a:schemeClr val="tx1"/>
            </a:solidFill>
            <a:headEnd type="triangle" w="med" len="lg"/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8" name="Straight Arrow Connector 127"/>
          <p:cNvCxnSpPr>
            <a:cxnSpLocks noChangeAspect="1"/>
          </p:cNvCxnSpPr>
          <p:nvPr/>
        </p:nvCxnSpPr>
        <p:spPr>
          <a:xfrm>
            <a:off x="3597555" y="5912734"/>
            <a:ext cx="197539" cy="0"/>
          </a:xfrm>
          <a:prstGeom prst="straightConnector1">
            <a:avLst/>
          </a:prstGeom>
          <a:ln>
            <a:solidFill>
              <a:schemeClr val="tx1"/>
            </a:solidFill>
            <a:headEnd type="triangle" w="med" len="lg"/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9" name="Straight Arrow Connector 128"/>
          <p:cNvCxnSpPr>
            <a:cxnSpLocks noChangeAspect="1"/>
          </p:cNvCxnSpPr>
          <p:nvPr/>
        </p:nvCxnSpPr>
        <p:spPr>
          <a:xfrm>
            <a:off x="3047629" y="5912734"/>
            <a:ext cx="300688" cy="0"/>
          </a:xfrm>
          <a:prstGeom prst="straightConnector1">
            <a:avLst/>
          </a:prstGeom>
          <a:ln>
            <a:solidFill>
              <a:schemeClr val="tx1"/>
            </a:solidFill>
            <a:headEnd type="none" w="med" len="lg"/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0" name="Straight Arrow Connector 129"/>
          <p:cNvCxnSpPr>
            <a:cxnSpLocks noChangeAspect="1"/>
          </p:cNvCxnSpPr>
          <p:nvPr/>
        </p:nvCxnSpPr>
        <p:spPr>
          <a:xfrm>
            <a:off x="3063874" y="5912734"/>
            <a:ext cx="782816" cy="0"/>
          </a:xfrm>
          <a:prstGeom prst="straightConnector1">
            <a:avLst/>
          </a:prstGeom>
          <a:ln>
            <a:solidFill>
              <a:schemeClr val="tx1"/>
            </a:solidFill>
            <a:headEnd type="none" w="med" len="lg"/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4" name="TextBox 133"/>
          <p:cNvSpPr txBox="1">
            <a:spLocks noChangeAspect="1"/>
          </p:cNvSpPr>
          <p:nvPr/>
        </p:nvSpPr>
        <p:spPr>
          <a:xfrm>
            <a:off x="4620517" y="5492538"/>
            <a:ext cx="49725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600" dirty="0" smtClean="0">
                <a:latin typeface="+mj-lt"/>
                <a:cs typeface="Times New Roman" panose="02020603050405020304" pitchFamily="18" charset="0"/>
              </a:rPr>
              <a:t>333</a:t>
            </a:r>
            <a:endParaRPr lang="en-GB" sz="1600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136" name="TextBox 135"/>
          <p:cNvSpPr txBox="1">
            <a:spLocks noChangeAspect="1"/>
          </p:cNvSpPr>
          <p:nvPr/>
        </p:nvSpPr>
        <p:spPr>
          <a:xfrm>
            <a:off x="5806692" y="5492538"/>
            <a:ext cx="65114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600" dirty="0" smtClean="0">
                <a:latin typeface="+mj-lt"/>
                <a:cs typeface="Times New Roman" panose="02020603050405020304" pitchFamily="18" charset="0"/>
              </a:rPr>
              <a:t>228.3</a:t>
            </a:r>
          </a:p>
        </p:txBody>
      </p:sp>
      <p:sp>
        <p:nvSpPr>
          <p:cNvPr id="137" name="TextBox 136"/>
          <p:cNvSpPr txBox="1">
            <a:spLocks noChangeAspect="1"/>
          </p:cNvSpPr>
          <p:nvPr/>
        </p:nvSpPr>
        <p:spPr>
          <a:xfrm>
            <a:off x="3691601" y="5507099"/>
            <a:ext cx="54694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600" dirty="0" smtClean="0">
                <a:latin typeface="+mj-lt"/>
                <a:cs typeface="Times New Roman" panose="02020603050405020304" pitchFamily="18" charset="0"/>
              </a:rPr>
              <a:t>20.2</a:t>
            </a:r>
            <a:endParaRPr lang="en-GB" sz="1600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138" name="TextBox 137"/>
          <p:cNvSpPr txBox="1">
            <a:spLocks noChangeAspect="1"/>
          </p:cNvSpPr>
          <p:nvPr/>
        </p:nvSpPr>
        <p:spPr>
          <a:xfrm>
            <a:off x="2652147" y="5592111"/>
            <a:ext cx="73930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600" dirty="0" smtClean="0">
                <a:latin typeface="+mj-lt"/>
                <a:cs typeface="Times New Roman" panose="02020603050405020304" pitchFamily="18" charset="0"/>
              </a:rPr>
              <a:t>2 ... 17</a:t>
            </a:r>
            <a:endParaRPr lang="en-GB" sz="1600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153" name="TextBox 152"/>
          <p:cNvSpPr txBox="1">
            <a:spLocks noChangeAspect="1"/>
          </p:cNvSpPr>
          <p:nvPr/>
        </p:nvSpPr>
        <p:spPr>
          <a:xfrm>
            <a:off x="995868" y="3527383"/>
            <a:ext cx="94987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latin typeface="+mj-lt"/>
                <a:cs typeface="Times New Roman" panose="02020603050405020304" pitchFamily="18" charset="0"/>
              </a:rPr>
              <a:t>n</a:t>
            </a:r>
            <a:r>
              <a:rPr lang="en-GB" dirty="0" smtClean="0">
                <a:latin typeface="+mj-lt"/>
                <a:cs typeface="Times New Roman" panose="02020603050405020304" pitchFamily="18" charset="0"/>
              </a:rPr>
              <a:t>ozzle</a:t>
            </a:r>
          </a:p>
          <a:p>
            <a:pPr algn="ctr"/>
            <a:r>
              <a:rPr lang="en-GB" sz="1400" dirty="0" smtClean="0">
                <a:latin typeface="+mj-lt"/>
                <a:cs typeface="Times New Roman" panose="02020603050405020304" pitchFamily="18" charset="0"/>
              </a:rPr>
              <a:t>(Ø30</a:t>
            </a:r>
            <a:r>
              <a:rPr lang="el-GR" sz="1400" dirty="0" smtClean="0">
                <a:latin typeface="+mj-lt"/>
                <a:cs typeface="Times New Roman" panose="02020603050405020304" pitchFamily="18" charset="0"/>
              </a:rPr>
              <a:t>μ</a:t>
            </a:r>
            <a:r>
              <a:rPr lang="de-CH" sz="1400" dirty="0" smtClean="0">
                <a:latin typeface="+mj-lt"/>
                <a:cs typeface="Times New Roman" panose="02020603050405020304" pitchFamily="18" charset="0"/>
              </a:rPr>
              <a:t>m</a:t>
            </a:r>
            <a:r>
              <a:rPr lang="en-GB" sz="1400" dirty="0" smtClean="0">
                <a:latin typeface="+mj-lt"/>
                <a:cs typeface="Times New Roman" panose="02020603050405020304" pitchFamily="18" charset="0"/>
              </a:rPr>
              <a:t>)</a:t>
            </a:r>
            <a:endParaRPr lang="en-GB" sz="1400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48" name="Trapezoid 47"/>
          <p:cNvSpPr>
            <a:spLocks noChangeAspect="1"/>
          </p:cNvSpPr>
          <p:nvPr/>
        </p:nvSpPr>
        <p:spPr>
          <a:xfrm rot="16200000">
            <a:off x="4164375" y="4395806"/>
            <a:ext cx="424803" cy="258253"/>
          </a:xfrm>
          <a:prstGeom prst="trapezoid">
            <a:avLst>
              <a:gd name="adj" fmla="val 52418"/>
            </a:avLst>
          </a:prstGeom>
          <a:solidFill>
            <a:srgbClr val="FFCC99"/>
          </a:solidFill>
          <a:ln w="28575">
            <a:solidFill>
              <a:srgbClr val="FF99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9" name="Trapezoid 48"/>
          <p:cNvSpPr>
            <a:spLocks noChangeAspect="1"/>
          </p:cNvSpPr>
          <p:nvPr/>
        </p:nvSpPr>
        <p:spPr>
          <a:xfrm rot="16200000">
            <a:off x="5443148" y="4392211"/>
            <a:ext cx="424803" cy="258253"/>
          </a:xfrm>
          <a:prstGeom prst="trapezoid">
            <a:avLst>
              <a:gd name="adj" fmla="val 52418"/>
            </a:avLst>
          </a:prstGeom>
          <a:solidFill>
            <a:schemeClr val="accent6">
              <a:lumMod val="40000"/>
              <a:lumOff val="60000"/>
            </a:schemeClr>
          </a:solidFill>
          <a:ln w="28575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Trapezoid 16"/>
          <p:cNvSpPr>
            <a:spLocks noChangeAspect="1"/>
          </p:cNvSpPr>
          <p:nvPr/>
        </p:nvSpPr>
        <p:spPr>
          <a:xfrm rot="16200000">
            <a:off x="3575478" y="4401080"/>
            <a:ext cx="299624" cy="230764"/>
          </a:xfrm>
          <a:prstGeom prst="trapezoid">
            <a:avLst>
              <a:gd name="adj" fmla="val 52418"/>
            </a:avLst>
          </a:prstGeom>
          <a:solidFill>
            <a:srgbClr val="FFCC99"/>
          </a:solidFill>
          <a:ln w="28575">
            <a:solidFill>
              <a:srgbClr val="FF99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Snip Same Side Corner Rectangle 11"/>
          <p:cNvSpPr>
            <a:spLocks noChangeAspect="1"/>
          </p:cNvSpPr>
          <p:nvPr/>
        </p:nvSpPr>
        <p:spPr>
          <a:xfrm rot="5400000">
            <a:off x="2878244" y="4147947"/>
            <a:ext cx="194422" cy="745724"/>
          </a:xfrm>
          <a:prstGeom prst="snip2SameRect">
            <a:avLst>
              <a:gd name="adj1" fmla="val 31610"/>
              <a:gd name="adj2" fmla="val 0"/>
            </a:avLst>
          </a:prstGeom>
          <a:solidFill>
            <a:srgbClr val="FFFF99"/>
          </a:solidFill>
          <a:ln w="28575">
            <a:solidFill>
              <a:srgbClr val="CC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54" name="Straight Arrow Connector 153"/>
          <p:cNvCxnSpPr>
            <a:cxnSpLocks/>
            <a:stCxn id="153" idx="3"/>
          </p:cNvCxnSpPr>
          <p:nvPr/>
        </p:nvCxnSpPr>
        <p:spPr>
          <a:xfrm>
            <a:off x="1945741" y="3819771"/>
            <a:ext cx="764307" cy="704807"/>
          </a:xfrm>
          <a:prstGeom prst="straightConnector1">
            <a:avLst/>
          </a:prstGeom>
          <a:ln>
            <a:solidFill>
              <a:schemeClr val="tx1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TextBox 65"/>
          <p:cNvSpPr txBox="1">
            <a:spLocks noChangeAspect="1"/>
          </p:cNvSpPr>
          <p:nvPr/>
        </p:nvSpPr>
        <p:spPr>
          <a:xfrm>
            <a:off x="2529489" y="3735308"/>
            <a:ext cx="1008052" cy="646331"/>
          </a:xfrm>
          <a:prstGeom prst="rect">
            <a:avLst/>
          </a:prstGeom>
          <a:noFill/>
          <a:effectLst>
            <a:glow rad="139700">
              <a:schemeClr val="accent5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pPr algn="ctr"/>
            <a:r>
              <a:rPr lang="de-CH" dirty="0">
                <a:ln w="0"/>
                <a:effectLst>
                  <a:glow rad="393700">
                    <a:schemeClr val="bg1">
                      <a:alpha val="84000"/>
                    </a:schemeClr>
                  </a:glow>
                </a:effectLst>
                <a:latin typeface="+mj-lt"/>
                <a:cs typeface="Times New Roman" panose="02020603050405020304" pitchFamily="18" charset="0"/>
              </a:rPr>
              <a:t>nozzle</a:t>
            </a:r>
            <a:r>
              <a:rPr lang="de-CH" dirty="0" smtClean="0">
                <a:ln w="0"/>
                <a:effectLst>
                  <a:glow rad="393700">
                    <a:schemeClr val="bg1">
                      <a:alpha val="84000"/>
                    </a:schemeClr>
                  </a:glow>
                </a:effectLst>
                <a:latin typeface="+mj-lt"/>
                <a:cs typeface="Times New Roman" panose="02020603050405020304" pitchFamily="18" charset="0"/>
              </a:rPr>
              <a:t> chamber</a:t>
            </a:r>
            <a:endParaRPr lang="en-GB" dirty="0">
              <a:ln w="0"/>
              <a:effectLst>
                <a:glow rad="393700">
                  <a:schemeClr val="bg1">
                    <a:alpha val="84000"/>
                  </a:schemeClr>
                </a:glow>
              </a:effectLst>
              <a:latin typeface="+mj-lt"/>
              <a:cs typeface="Times New Roman" panose="02020603050405020304" pitchFamily="18" charset="0"/>
            </a:endParaRPr>
          </a:p>
        </p:txBody>
      </p:sp>
      <p:cxnSp>
        <p:nvCxnSpPr>
          <p:cNvPr id="16" name="Straight Arrow Connector 15"/>
          <p:cNvCxnSpPr>
            <a:cxnSpLocks/>
          </p:cNvCxnSpPr>
          <p:nvPr/>
        </p:nvCxnSpPr>
        <p:spPr>
          <a:xfrm flipH="1">
            <a:off x="4371612" y="2746020"/>
            <a:ext cx="591760" cy="1776970"/>
          </a:xfrm>
          <a:prstGeom prst="straightConnector1">
            <a:avLst/>
          </a:prstGeom>
          <a:ln>
            <a:solidFill>
              <a:schemeClr val="tx1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>
            <a:cxnSpLocks/>
          </p:cNvCxnSpPr>
          <p:nvPr/>
        </p:nvCxnSpPr>
        <p:spPr>
          <a:xfrm>
            <a:off x="3200099" y="3304938"/>
            <a:ext cx="538441" cy="1211402"/>
          </a:xfrm>
          <a:prstGeom prst="straightConnector1">
            <a:avLst/>
          </a:prstGeom>
          <a:ln>
            <a:solidFill>
              <a:schemeClr val="tx1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>
            <a:cxnSpLocks/>
          </p:cNvCxnSpPr>
          <p:nvPr/>
        </p:nvCxnSpPr>
        <p:spPr>
          <a:xfrm>
            <a:off x="5512565" y="3427173"/>
            <a:ext cx="128120" cy="1066773"/>
          </a:xfrm>
          <a:prstGeom prst="straightConnector1">
            <a:avLst/>
          </a:prstGeom>
          <a:ln>
            <a:solidFill>
              <a:schemeClr val="tx1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5" name="Picture 9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66658" y="118170"/>
            <a:ext cx="643952" cy="634665"/>
          </a:xfrm>
          <a:prstGeom prst="rect">
            <a:avLst/>
          </a:prstGeom>
        </p:spPr>
      </p:pic>
      <p:pic>
        <p:nvPicPr>
          <p:cNvPr id="97" name="Picture 9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37985" y="118170"/>
            <a:ext cx="1216712" cy="633704"/>
          </a:xfrm>
          <a:prstGeom prst="rect">
            <a:avLst/>
          </a:prstGeom>
        </p:spPr>
      </p:pic>
      <p:sp>
        <p:nvSpPr>
          <p:cNvPr id="98" name="Title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GB" dirty="0" smtClean="0"/>
              <a:t>BGC Setup (simplified)</a:t>
            </a:r>
            <a:endParaRPr lang="en-GB" dirty="0"/>
          </a:p>
        </p:txBody>
      </p:sp>
      <p:sp>
        <p:nvSpPr>
          <p:cNvPr id="68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900458" y="6459785"/>
            <a:ext cx="1312025" cy="365125"/>
          </a:xfrm>
        </p:spPr>
        <p:txBody>
          <a:bodyPr/>
          <a:lstStyle/>
          <a:p>
            <a:fld id="{CF33BB62-05C4-4591-B3DF-7BABBA2B9D0A}" type="slidenum">
              <a:rPr lang="en-GB" sz="2000" smtClean="0"/>
              <a:t>11</a:t>
            </a:fld>
            <a:endParaRPr lang="en-GB" sz="2000" dirty="0"/>
          </a:p>
        </p:txBody>
      </p:sp>
      <p:sp>
        <p:nvSpPr>
          <p:cNvPr id="69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686185" y="6459785"/>
            <a:ext cx="4822804" cy="365125"/>
          </a:xfrm>
        </p:spPr>
        <p:txBody>
          <a:bodyPr/>
          <a:lstStyle/>
          <a:p>
            <a:r>
              <a:rPr lang="en-GB" smtClean="0"/>
              <a:t>Colloquium Bachelor Thesis                 Johanna Glutting</a:t>
            </a:r>
            <a:endParaRPr lang="en-GB" dirty="0"/>
          </a:p>
        </p:txBody>
      </p:sp>
      <p:sp>
        <p:nvSpPr>
          <p:cNvPr id="70" name="Date Placeholder 5"/>
          <p:cNvSpPr>
            <a:spLocks noGrp="1"/>
          </p:cNvSpPr>
          <p:nvPr>
            <p:ph type="dt" sz="half" idx="10"/>
          </p:nvPr>
        </p:nvSpPr>
        <p:spPr>
          <a:xfrm>
            <a:off x="1097280" y="6459785"/>
            <a:ext cx="2472271" cy="365125"/>
          </a:xfrm>
        </p:spPr>
        <p:txBody>
          <a:bodyPr/>
          <a:lstStyle/>
          <a:p>
            <a:fld id="{70C02518-21DF-4630-9F70-E95FD95B54F3}" type="datetime1">
              <a:rPr lang="en-GB" smtClean="0"/>
              <a:t>08/11/2018</a:t>
            </a:fld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7292" t="34583" r="43542" b="29305"/>
          <a:stretch/>
        </p:blipFill>
        <p:spPr>
          <a:xfrm flipH="1">
            <a:off x="5067129" y="1887336"/>
            <a:ext cx="2498543" cy="2320076"/>
          </a:xfrm>
          <a:prstGeom prst="rect">
            <a:avLst/>
          </a:prstGeom>
          <a:ln w="15875">
            <a:solidFill>
              <a:schemeClr val="tx1"/>
            </a:solidFill>
          </a:ln>
          <a:effectLst>
            <a:glow rad="381000">
              <a:schemeClr val="bg1">
                <a:alpha val="81000"/>
              </a:schemeClr>
            </a:glow>
          </a:effectLst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2787" t="4136" r="20545"/>
          <a:stretch/>
        </p:blipFill>
        <p:spPr>
          <a:xfrm>
            <a:off x="1052966" y="4042934"/>
            <a:ext cx="904978" cy="2143326"/>
          </a:xfrm>
          <a:prstGeom prst="rect">
            <a:avLst/>
          </a:prstGeom>
          <a:ln w="15875">
            <a:solidFill>
              <a:schemeClr val="tx1"/>
            </a:solidFill>
          </a:ln>
          <a:effectLst>
            <a:glow rad="393700">
              <a:schemeClr val="bg1">
                <a:alpha val="81000"/>
              </a:schemeClr>
            </a:glow>
          </a:effec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019" y="1828771"/>
            <a:ext cx="2750997" cy="2063248"/>
          </a:xfrm>
          <a:prstGeom prst="rect">
            <a:avLst/>
          </a:prstGeom>
        </p:spPr>
      </p:pic>
      <p:sp>
        <p:nvSpPr>
          <p:cNvPr id="75" name="TextBox 74"/>
          <p:cNvSpPr txBox="1">
            <a:spLocks noChangeAspect="1"/>
          </p:cNvSpPr>
          <p:nvPr/>
        </p:nvSpPr>
        <p:spPr>
          <a:xfrm rot="16200000">
            <a:off x="2887647" y="4893652"/>
            <a:ext cx="752129" cy="276999"/>
          </a:xfrm>
          <a:prstGeom prst="rect">
            <a:avLst/>
          </a:prstGeom>
          <a:noFill/>
          <a:effectLst>
            <a:glow rad="1155700">
              <a:schemeClr val="accent1">
                <a:alpha val="40000"/>
              </a:schemeClr>
            </a:glow>
          </a:effectLst>
        </p:spPr>
        <p:txBody>
          <a:bodyPr wrap="none" rtlCol="0">
            <a:spAutoFit/>
          </a:bodyPr>
          <a:lstStyle/>
          <a:p>
            <a:r>
              <a:rPr lang="de-CH" sz="1200" dirty="0" smtClean="0">
                <a:effectLst>
                  <a:glow>
                    <a:schemeClr val="bg1">
                      <a:lumMod val="75000"/>
                    </a:schemeClr>
                  </a:glow>
                </a:effectLst>
                <a:latin typeface="+mj-lt"/>
                <a:cs typeface="Times New Roman" panose="02020603050405020304" pitchFamily="18" charset="0"/>
              </a:rPr>
              <a:t>10</a:t>
            </a:r>
            <a:r>
              <a:rPr lang="de-CH" sz="1200" baseline="30000" dirty="0" smtClean="0">
                <a:effectLst>
                  <a:glow>
                    <a:schemeClr val="bg1">
                      <a:lumMod val="75000"/>
                    </a:schemeClr>
                  </a:glow>
                </a:effectLst>
                <a:latin typeface="+mj-lt"/>
                <a:cs typeface="Times New Roman" panose="02020603050405020304" pitchFamily="18" charset="0"/>
              </a:rPr>
              <a:t>-3</a:t>
            </a:r>
            <a:r>
              <a:rPr lang="de-CH" sz="1200" dirty="0" smtClean="0">
                <a:effectLst>
                  <a:glow>
                    <a:schemeClr val="bg1">
                      <a:lumMod val="75000"/>
                    </a:schemeClr>
                  </a:glow>
                </a:effectLst>
                <a:latin typeface="+mj-lt"/>
                <a:cs typeface="Times New Roman" panose="02020603050405020304" pitchFamily="18" charset="0"/>
              </a:rPr>
              <a:t>mbar</a:t>
            </a:r>
            <a:endParaRPr lang="en-GB" sz="1200" dirty="0">
              <a:effectLst>
                <a:glow>
                  <a:schemeClr val="bg1">
                    <a:lumMod val="75000"/>
                  </a:schemeClr>
                </a:glow>
              </a:effectLst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74" name="TextBox 73"/>
          <p:cNvSpPr txBox="1">
            <a:spLocks noChangeAspect="1"/>
          </p:cNvSpPr>
          <p:nvPr/>
        </p:nvSpPr>
        <p:spPr>
          <a:xfrm>
            <a:off x="2732310" y="4378845"/>
            <a:ext cx="546945" cy="276999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de-CH" sz="1200" dirty="0" smtClean="0">
                <a:effectLst/>
                <a:latin typeface="+mj-lt"/>
                <a:cs typeface="Times New Roman" panose="02020603050405020304" pitchFamily="18" charset="0"/>
              </a:rPr>
              <a:t>10bar</a:t>
            </a:r>
            <a:endParaRPr lang="en-GB" sz="1200" dirty="0">
              <a:effectLst/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76" name="TextBox 75"/>
          <p:cNvSpPr txBox="1">
            <a:spLocks noChangeAspect="1"/>
          </p:cNvSpPr>
          <p:nvPr/>
        </p:nvSpPr>
        <p:spPr>
          <a:xfrm>
            <a:off x="5672580" y="5066577"/>
            <a:ext cx="752129" cy="276999"/>
          </a:xfrm>
          <a:prstGeom prst="rect">
            <a:avLst/>
          </a:prstGeom>
          <a:noFill/>
          <a:effectLst>
            <a:glow rad="1155700">
              <a:schemeClr val="accent1">
                <a:alpha val="40000"/>
              </a:schemeClr>
            </a:glow>
          </a:effectLst>
        </p:spPr>
        <p:txBody>
          <a:bodyPr wrap="none" rtlCol="0">
            <a:spAutoFit/>
          </a:bodyPr>
          <a:lstStyle/>
          <a:p>
            <a:r>
              <a:rPr lang="de-CH" sz="1200" dirty="0" smtClean="0">
                <a:effectLst>
                  <a:glow>
                    <a:schemeClr val="bg1">
                      <a:lumMod val="75000"/>
                    </a:schemeClr>
                  </a:glow>
                </a:effectLst>
                <a:latin typeface="+mj-lt"/>
                <a:cs typeface="Times New Roman" panose="02020603050405020304" pitchFamily="18" charset="0"/>
              </a:rPr>
              <a:t>10</a:t>
            </a:r>
            <a:r>
              <a:rPr lang="de-CH" sz="1200" baseline="30000" dirty="0" smtClean="0">
                <a:effectLst>
                  <a:glow>
                    <a:schemeClr val="bg1">
                      <a:lumMod val="75000"/>
                    </a:schemeClr>
                  </a:glow>
                </a:effectLst>
                <a:latin typeface="+mj-lt"/>
                <a:cs typeface="Times New Roman" panose="02020603050405020304" pitchFamily="18" charset="0"/>
              </a:rPr>
              <a:t>-9</a:t>
            </a:r>
            <a:r>
              <a:rPr lang="de-CH" sz="1200" dirty="0" smtClean="0">
                <a:effectLst>
                  <a:glow>
                    <a:schemeClr val="bg1">
                      <a:lumMod val="75000"/>
                    </a:schemeClr>
                  </a:glow>
                </a:effectLst>
                <a:latin typeface="+mj-lt"/>
                <a:cs typeface="Times New Roman" panose="02020603050405020304" pitchFamily="18" charset="0"/>
              </a:rPr>
              <a:t>mbar</a:t>
            </a:r>
            <a:endParaRPr lang="en-GB" sz="1200" dirty="0">
              <a:effectLst>
                <a:glow>
                  <a:schemeClr val="bg1">
                    <a:lumMod val="75000"/>
                  </a:schemeClr>
                </a:glow>
              </a:effectLst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78" name="TextBox 77"/>
          <p:cNvSpPr txBox="1">
            <a:spLocks noChangeAspect="1"/>
          </p:cNvSpPr>
          <p:nvPr/>
        </p:nvSpPr>
        <p:spPr>
          <a:xfrm>
            <a:off x="6011773" y="4210142"/>
            <a:ext cx="752129" cy="276999"/>
          </a:xfrm>
          <a:prstGeom prst="rect">
            <a:avLst/>
          </a:prstGeom>
          <a:noFill/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  <p:txBody>
          <a:bodyPr wrap="none" rtlCol="0">
            <a:spAutoFit/>
          </a:bodyPr>
          <a:lstStyle/>
          <a:p>
            <a:r>
              <a:rPr lang="de-CH" sz="1200" dirty="0" smtClean="0">
                <a:effectLst>
                  <a:glow>
                    <a:schemeClr val="bg1">
                      <a:lumMod val="75000"/>
                    </a:schemeClr>
                  </a:glow>
                </a:effectLst>
                <a:latin typeface="+mj-lt"/>
                <a:cs typeface="Times New Roman" panose="02020603050405020304" pitchFamily="18" charset="0"/>
              </a:rPr>
              <a:t>10</a:t>
            </a:r>
            <a:r>
              <a:rPr lang="de-CH" sz="1200" baseline="30000" dirty="0" smtClean="0">
                <a:effectLst>
                  <a:glow>
                    <a:schemeClr val="bg1">
                      <a:lumMod val="75000"/>
                    </a:schemeClr>
                  </a:glow>
                </a:effectLst>
                <a:latin typeface="+mj-lt"/>
                <a:cs typeface="Times New Roman" panose="02020603050405020304" pitchFamily="18" charset="0"/>
              </a:rPr>
              <a:t>-7</a:t>
            </a:r>
            <a:r>
              <a:rPr lang="de-CH" sz="1200" dirty="0" smtClean="0">
                <a:effectLst>
                  <a:glow>
                    <a:schemeClr val="bg1">
                      <a:lumMod val="75000"/>
                    </a:schemeClr>
                  </a:glow>
                </a:effectLst>
                <a:latin typeface="+mj-lt"/>
                <a:cs typeface="Times New Roman" panose="02020603050405020304" pitchFamily="18" charset="0"/>
              </a:rPr>
              <a:t>mbar</a:t>
            </a:r>
            <a:endParaRPr lang="en-GB" sz="1200" dirty="0">
              <a:effectLst>
                <a:glow>
                  <a:schemeClr val="bg1">
                    <a:lumMod val="75000"/>
                  </a:schemeClr>
                </a:glow>
              </a:effectLst>
              <a:latin typeface="+mj-lt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9858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9" name="Straight Connector 88"/>
          <p:cNvCxnSpPr>
            <a:cxnSpLocks noChangeAspect="1"/>
          </p:cNvCxnSpPr>
          <p:nvPr/>
        </p:nvCxnSpPr>
        <p:spPr>
          <a:xfrm flipV="1">
            <a:off x="3376780" y="4394406"/>
            <a:ext cx="845198" cy="125872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Straight Connector 90"/>
          <p:cNvCxnSpPr>
            <a:cxnSpLocks noChangeAspect="1"/>
          </p:cNvCxnSpPr>
          <p:nvPr/>
        </p:nvCxnSpPr>
        <p:spPr>
          <a:xfrm>
            <a:off x="3362682" y="4526090"/>
            <a:ext cx="845198" cy="106744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Straight Connector 93"/>
          <p:cNvCxnSpPr>
            <a:cxnSpLocks noChangeAspect="1"/>
          </p:cNvCxnSpPr>
          <p:nvPr/>
        </p:nvCxnSpPr>
        <p:spPr>
          <a:xfrm flipV="1">
            <a:off x="3378054" y="4382204"/>
            <a:ext cx="2088326" cy="145312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Straight Connector 95"/>
          <p:cNvCxnSpPr>
            <a:cxnSpLocks noChangeAspect="1"/>
          </p:cNvCxnSpPr>
          <p:nvPr/>
        </p:nvCxnSpPr>
        <p:spPr>
          <a:xfrm>
            <a:off x="3362682" y="4526090"/>
            <a:ext cx="2104972" cy="125871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Oval 63"/>
          <p:cNvSpPr>
            <a:spLocks noChangeAspect="1"/>
          </p:cNvSpPr>
          <p:nvPr/>
        </p:nvSpPr>
        <p:spPr>
          <a:xfrm>
            <a:off x="6640528" y="4418620"/>
            <a:ext cx="172800" cy="172800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 w="25400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Rectangle 45"/>
          <p:cNvSpPr>
            <a:spLocks noChangeAspect="1"/>
          </p:cNvSpPr>
          <p:nvPr/>
        </p:nvSpPr>
        <p:spPr>
          <a:xfrm>
            <a:off x="5678777" y="3676067"/>
            <a:ext cx="2170251" cy="1704512"/>
          </a:xfrm>
          <a:prstGeom prst="rect">
            <a:avLst/>
          </a:prstGeom>
          <a:noFill/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5" name="Rectangle 54"/>
          <p:cNvSpPr>
            <a:spLocks noChangeAspect="1"/>
          </p:cNvSpPr>
          <p:nvPr/>
        </p:nvSpPr>
        <p:spPr>
          <a:xfrm>
            <a:off x="7849028" y="3677549"/>
            <a:ext cx="1166527" cy="1704512"/>
          </a:xfrm>
          <a:prstGeom prst="rect">
            <a:avLst/>
          </a:prstGeom>
          <a:noFill/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3" name="Rectangle 62"/>
          <p:cNvSpPr>
            <a:spLocks noChangeAspect="1"/>
          </p:cNvSpPr>
          <p:nvPr/>
        </p:nvSpPr>
        <p:spPr>
          <a:xfrm>
            <a:off x="7505721" y="4366596"/>
            <a:ext cx="495661" cy="30631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71" name="Straight Connector 70"/>
          <p:cNvCxnSpPr>
            <a:cxnSpLocks noChangeAspect="1"/>
          </p:cNvCxnSpPr>
          <p:nvPr/>
        </p:nvCxnSpPr>
        <p:spPr>
          <a:xfrm flipV="1">
            <a:off x="3379120" y="4366596"/>
            <a:ext cx="5493560" cy="159347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Connector 71"/>
          <p:cNvCxnSpPr>
            <a:cxnSpLocks noChangeAspect="1"/>
          </p:cNvCxnSpPr>
          <p:nvPr/>
        </p:nvCxnSpPr>
        <p:spPr>
          <a:xfrm>
            <a:off x="3362682" y="4526090"/>
            <a:ext cx="5493560" cy="125871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/>
          <p:cNvCxnSpPr>
            <a:cxnSpLocks noChangeAspect="1"/>
          </p:cNvCxnSpPr>
          <p:nvPr/>
        </p:nvCxnSpPr>
        <p:spPr>
          <a:xfrm flipH="1">
            <a:off x="4376776" y="3672676"/>
            <a:ext cx="0" cy="1704512"/>
          </a:xfrm>
          <a:prstGeom prst="line">
            <a:avLst/>
          </a:prstGeom>
          <a:ln w="222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>
            <a:cxnSpLocks noChangeAspect="1"/>
          </p:cNvCxnSpPr>
          <p:nvPr/>
        </p:nvCxnSpPr>
        <p:spPr>
          <a:xfrm flipV="1">
            <a:off x="3363302" y="4535323"/>
            <a:ext cx="5550233" cy="1333"/>
          </a:xfrm>
          <a:prstGeom prst="line">
            <a:avLst/>
          </a:prstGeom>
          <a:ln w="1905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ctangle 3"/>
          <p:cNvSpPr>
            <a:spLocks noChangeAspect="1"/>
          </p:cNvSpPr>
          <p:nvPr/>
        </p:nvSpPr>
        <p:spPr>
          <a:xfrm>
            <a:off x="3110621" y="3676322"/>
            <a:ext cx="612559" cy="1704512"/>
          </a:xfrm>
          <a:prstGeom prst="rect">
            <a:avLst/>
          </a:prstGeom>
          <a:noFill/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Rectangle 37"/>
          <p:cNvSpPr>
            <a:spLocks noChangeAspect="1"/>
          </p:cNvSpPr>
          <p:nvPr/>
        </p:nvSpPr>
        <p:spPr>
          <a:xfrm>
            <a:off x="3725290" y="3677549"/>
            <a:ext cx="1953487" cy="1704512"/>
          </a:xfrm>
          <a:prstGeom prst="rect">
            <a:avLst/>
          </a:prstGeom>
          <a:noFill/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/>
          <p:cNvSpPr txBox="1">
            <a:spLocks noChangeAspect="1"/>
          </p:cNvSpPr>
          <p:nvPr/>
        </p:nvSpPr>
        <p:spPr>
          <a:xfrm>
            <a:off x="4320458" y="4675827"/>
            <a:ext cx="136546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CH" dirty="0">
                <a:latin typeface="+mj-lt"/>
                <a:cs typeface="Times New Roman" panose="02020603050405020304" pitchFamily="18" charset="0"/>
              </a:rPr>
              <a:t>s</a:t>
            </a:r>
            <a:r>
              <a:rPr lang="de-CH" dirty="0" smtClean="0">
                <a:latin typeface="+mj-lt"/>
                <a:cs typeface="Times New Roman" panose="02020603050405020304" pitchFamily="18" charset="0"/>
              </a:rPr>
              <a:t>kimmer chamber</a:t>
            </a:r>
            <a:endParaRPr lang="en-GB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19" name="Rounded Rectangle 18"/>
          <p:cNvSpPr>
            <a:spLocks noChangeAspect="1"/>
          </p:cNvSpPr>
          <p:nvPr/>
        </p:nvSpPr>
        <p:spPr>
          <a:xfrm>
            <a:off x="6504408" y="2084648"/>
            <a:ext cx="394169" cy="349406"/>
          </a:xfrm>
          <a:prstGeom prst="roundRect">
            <a:avLst/>
          </a:prstGeom>
          <a:solidFill>
            <a:schemeClr val="bg1"/>
          </a:solidFill>
          <a:ln w="476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Trapezoid 19"/>
          <p:cNvSpPr>
            <a:spLocks noChangeAspect="1"/>
          </p:cNvSpPr>
          <p:nvPr/>
        </p:nvSpPr>
        <p:spPr>
          <a:xfrm>
            <a:off x="6522163" y="2441861"/>
            <a:ext cx="362209" cy="159745"/>
          </a:xfrm>
          <a:prstGeom prst="trapezoid">
            <a:avLst>
              <a:gd name="adj" fmla="val 58345"/>
            </a:avLst>
          </a:prstGeom>
          <a:solidFill>
            <a:schemeClr val="bg1"/>
          </a:solidFill>
          <a:ln w="476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9" name="Straight Connector 28"/>
          <p:cNvCxnSpPr>
            <a:cxnSpLocks noChangeAspect="1"/>
          </p:cNvCxnSpPr>
          <p:nvPr/>
        </p:nvCxnSpPr>
        <p:spPr>
          <a:xfrm flipH="1">
            <a:off x="6726328" y="2789976"/>
            <a:ext cx="0" cy="3053884"/>
          </a:xfrm>
          <a:prstGeom prst="line">
            <a:avLst/>
          </a:prstGeom>
          <a:ln w="22225"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TextBox 52"/>
          <p:cNvSpPr txBox="1">
            <a:spLocks noChangeAspect="1"/>
          </p:cNvSpPr>
          <p:nvPr/>
        </p:nvSpPr>
        <p:spPr>
          <a:xfrm>
            <a:off x="6459402" y="3736924"/>
            <a:ext cx="16441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CH" dirty="0">
                <a:latin typeface="+mj-lt"/>
                <a:cs typeface="Times New Roman" panose="02020603050405020304" pitchFamily="18" charset="0"/>
              </a:rPr>
              <a:t>i</a:t>
            </a:r>
            <a:r>
              <a:rPr lang="de-CH" dirty="0" smtClean="0">
                <a:latin typeface="+mj-lt"/>
                <a:cs typeface="Times New Roman" panose="02020603050405020304" pitchFamily="18" charset="0"/>
              </a:rPr>
              <a:t>nteraction chamber</a:t>
            </a:r>
            <a:endParaRPr lang="en-GB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57" name="TextBox 56"/>
          <p:cNvSpPr txBox="1">
            <a:spLocks noChangeAspect="1"/>
          </p:cNvSpPr>
          <p:nvPr/>
        </p:nvSpPr>
        <p:spPr>
          <a:xfrm>
            <a:off x="7678719" y="4675826"/>
            <a:ext cx="154941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CH" dirty="0">
                <a:latin typeface="+mj-lt"/>
                <a:cs typeface="Times New Roman" panose="02020603050405020304" pitchFamily="18" charset="0"/>
              </a:rPr>
              <a:t>d</a:t>
            </a:r>
            <a:r>
              <a:rPr lang="de-CH" dirty="0" smtClean="0">
                <a:latin typeface="+mj-lt"/>
                <a:cs typeface="Times New Roman" panose="02020603050405020304" pitchFamily="18" charset="0"/>
              </a:rPr>
              <a:t>ump chamber</a:t>
            </a:r>
            <a:endParaRPr lang="en-GB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58" name="TextBox 57"/>
          <p:cNvSpPr txBox="1">
            <a:spLocks noChangeAspect="1"/>
          </p:cNvSpPr>
          <p:nvPr/>
        </p:nvSpPr>
        <p:spPr>
          <a:xfrm>
            <a:off x="7065007" y="1831734"/>
            <a:ext cx="189186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dirty="0">
                <a:latin typeface="+mj-lt"/>
                <a:cs typeface="Times New Roman" panose="02020603050405020304" pitchFamily="18" charset="0"/>
              </a:rPr>
              <a:t>c</a:t>
            </a:r>
            <a:r>
              <a:rPr lang="de-CH" dirty="0" smtClean="0">
                <a:latin typeface="+mj-lt"/>
                <a:cs typeface="Times New Roman" panose="02020603050405020304" pitchFamily="18" charset="0"/>
              </a:rPr>
              <a:t>amera with optical components</a:t>
            </a:r>
            <a:endParaRPr lang="en-GB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>
            <a:spLocks noChangeAspect="1"/>
          </p:cNvSpPr>
          <p:nvPr/>
        </p:nvSpPr>
        <p:spPr>
          <a:xfrm>
            <a:off x="1829577" y="2887844"/>
            <a:ext cx="174795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latin typeface="+mj-lt"/>
                <a:cs typeface="Times New Roman" panose="02020603050405020304" pitchFamily="18" charset="0"/>
              </a:rPr>
              <a:t>1</a:t>
            </a:r>
            <a:r>
              <a:rPr lang="en-GB" baseline="30000" dirty="0" smtClean="0">
                <a:latin typeface="+mj-lt"/>
                <a:cs typeface="Times New Roman" panose="02020603050405020304" pitchFamily="18" charset="0"/>
              </a:rPr>
              <a:t>st</a:t>
            </a:r>
            <a:r>
              <a:rPr lang="en-GB" dirty="0" smtClean="0">
                <a:latin typeface="+mj-lt"/>
                <a:cs typeface="Times New Roman" panose="02020603050405020304" pitchFamily="18" charset="0"/>
              </a:rPr>
              <a:t> skimmer </a:t>
            </a:r>
            <a:r>
              <a:rPr lang="en-GB" sz="1400" dirty="0" smtClean="0">
                <a:latin typeface="+mj-lt"/>
                <a:cs typeface="Times New Roman" panose="02020603050405020304" pitchFamily="18" charset="0"/>
              </a:rPr>
              <a:t>(Ø180</a:t>
            </a:r>
            <a:r>
              <a:rPr lang="el-GR" sz="1400" dirty="0" smtClean="0">
                <a:latin typeface="+mj-lt"/>
                <a:cs typeface="Times New Roman" panose="02020603050405020304" pitchFamily="18" charset="0"/>
              </a:rPr>
              <a:t>μ</a:t>
            </a:r>
            <a:r>
              <a:rPr lang="de-CH" sz="1400" dirty="0" smtClean="0">
                <a:latin typeface="+mj-lt"/>
                <a:cs typeface="Times New Roman" panose="02020603050405020304" pitchFamily="18" charset="0"/>
              </a:rPr>
              <a:t>m</a:t>
            </a:r>
            <a:r>
              <a:rPr lang="en-GB" sz="1400" dirty="0" smtClean="0">
                <a:latin typeface="+mj-lt"/>
                <a:cs typeface="Times New Roman" panose="02020603050405020304" pitchFamily="18" charset="0"/>
              </a:rPr>
              <a:t>)</a:t>
            </a:r>
            <a:endParaRPr lang="en-GB" sz="1400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22" name="TextBox 21"/>
          <p:cNvSpPr txBox="1">
            <a:spLocks noChangeAspect="1"/>
          </p:cNvSpPr>
          <p:nvPr/>
        </p:nvSpPr>
        <p:spPr>
          <a:xfrm>
            <a:off x="4505903" y="2011151"/>
            <a:ext cx="14390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latin typeface="+mj-lt"/>
                <a:cs typeface="Times New Roman" panose="02020603050405020304" pitchFamily="18" charset="0"/>
              </a:rPr>
              <a:t>2</a:t>
            </a:r>
            <a:r>
              <a:rPr lang="en-GB" baseline="30000" dirty="0" smtClean="0">
                <a:latin typeface="+mj-lt"/>
                <a:cs typeface="Times New Roman" panose="02020603050405020304" pitchFamily="18" charset="0"/>
              </a:rPr>
              <a:t>nd</a:t>
            </a:r>
            <a:r>
              <a:rPr lang="en-GB" dirty="0" smtClean="0">
                <a:latin typeface="+mj-lt"/>
                <a:cs typeface="Times New Roman" panose="02020603050405020304" pitchFamily="18" charset="0"/>
              </a:rPr>
              <a:t> skimmer </a:t>
            </a:r>
            <a:r>
              <a:rPr lang="en-GB" sz="1400" dirty="0" smtClean="0">
                <a:latin typeface="+mj-lt"/>
                <a:cs typeface="Times New Roman" panose="02020603050405020304" pitchFamily="18" charset="0"/>
              </a:rPr>
              <a:t>(Ø400</a:t>
            </a:r>
            <a:r>
              <a:rPr lang="el-GR" sz="1400" dirty="0" smtClean="0">
                <a:latin typeface="+mj-lt"/>
                <a:cs typeface="Times New Roman" panose="02020603050405020304" pitchFamily="18" charset="0"/>
              </a:rPr>
              <a:t>μ</a:t>
            </a:r>
            <a:r>
              <a:rPr lang="de-CH" sz="1400" dirty="0" smtClean="0">
                <a:latin typeface="+mj-lt"/>
                <a:cs typeface="Times New Roman" panose="02020603050405020304" pitchFamily="18" charset="0"/>
              </a:rPr>
              <a:t>m)</a:t>
            </a:r>
            <a:endParaRPr lang="en-GB" sz="1400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23" name="TextBox 22"/>
          <p:cNvSpPr txBox="1">
            <a:spLocks noChangeAspect="1"/>
          </p:cNvSpPr>
          <p:nvPr/>
        </p:nvSpPr>
        <p:spPr>
          <a:xfrm>
            <a:off x="4795434" y="2834591"/>
            <a:ext cx="158599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latin typeface="+mj-lt"/>
                <a:cs typeface="Times New Roman" panose="02020603050405020304" pitchFamily="18" charset="0"/>
              </a:rPr>
              <a:t>3</a:t>
            </a:r>
            <a:r>
              <a:rPr lang="en-GB" baseline="30000" dirty="0" smtClean="0">
                <a:latin typeface="+mj-lt"/>
                <a:cs typeface="Times New Roman" panose="02020603050405020304" pitchFamily="18" charset="0"/>
              </a:rPr>
              <a:t>rd</a:t>
            </a:r>
            <a:r>
              <a:rPr lang="en-GB" dirty="0" smtClean="0">
                <a:latin typeface="+mj-lt"/>
                <a:cs typeface="Times New Roman" panose="02020603050405020304" pitchFamily="18" charset="0"/>
              </a:rPr>
              <a:t> skimmer </a:t>
            </a:r>
            <a:r>
              <a:rPr lang="en-GB" sz="1400" dirty="0" smtClean="0">
                <a:latin typeface="+mj-lt"/>
                <a:cs typeface="Times New Roman" panose="02020603050405020304" pitchFamily="18" charset="0"/>
              </a:rPr>
              <a:t>(4m</a:t>
            </a:r>
            <a:r>
              <a:rPr lang="de-CH" sz="1400" dirty="0" smtClean="0">
                <a:latin typeface="+mj-lt"/>
                <a:cs typeface="Times New Roman" panose="02020603050405020304" pitchFamily="18" charset="0"/>
              </a:rPr>
              <a:t>m x 0.4mm)</a:t>
            </a:r>
            <a:endParaRPr lang="en-GB" sz="1400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35" name="Rectangle 34"/>
          <p:cNvSpPr>
            <a:spLocks noChangeAspect="1"/>
          </p:cNvSpPr>
          <p:nvPr/>
        </p:nvSpPr>
        <p:spPr>
          <a:xfrm>
            <a:off x="6522163" y="3511946"/>
            <a:ext cx="378189" cy="144595"/>
          </a:xfrm>
          <a:prstGeom prst="rect">
            <a:avLst/>
          </a:prstGeom>
          <a:noFill/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2" name="TextBox 51"/>
          <p:cNvSpPr txBox="1">
            <a:spLocks noChangeAspect="1"/>
          </p:cNvSpPr>
          <p:nvPr/>
        </p:nvSpPr>
        <p:spPr>
          <a:xfrm>
            <a:off x="7206205" y="3043911"/>
            <a:ext cx="10603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 smtClean="0">
                <a:latin typeface="+mj-lt"/>
                <a:cs typeface="Times New Roman" panose="02020603050405020304" pitchFamily="18" charset="0"/>
              </a:rPr>
              <a:t>view port</a:t>
            </a:r>
            <a:endParaRPr lang="en-GB" dirty="0">
              <a:latin typeface="+mj-lt"/>
              <a:cs typeface="Times New Roman" panose="02020603050405020304" pitchFamily="18" charset="0"/>
            </a:endParaRPr>
          </a:p>
        </p:txBody>
      </p:sp>
      <p:cxnSp>
        <p:nvCxnSpPr>
          <p:cNvPr id="56" name="Straight Arrow Connector 55"/>
          <p:cNvCxnSpPr>
            <a:cxnSpLocks noChangeAspect="1"/>
          </p:cNvCxnSpPr>
          <p:nvPr/>
        </p:nvCxnSpPr>
        <p:spPr>
          <a:xfrm flipH="1">
            <a:off x="6923809" y="3304938"/>
            <a:ext cx="282396" cy="188323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TextBox 64"/>
          <p:cNvSpPr txBox="1">
            <a:spLocks noChangeAspect="1"/>
          </p:cNvSpPr>
          <p:nvPr/>
        </p:nvSpPr>
        <p:spPr>
          <a:xfrm>
            <a:off x="6812128" y="5540901"/>
            <a:ext cx="30019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CH" dirty="0" smtClean="0">
                <a:latin typeface="+mj-lt"/>
                <a:cs typeface="Times New Roman" panose="02020603050405020304" pitchFamily="18" charset="0"/>
              </a:rPr>
              <a:t>particle beam perpendicular to gas jet and camera axis</a:t>
            </a:r>
            <a:endParaRPr lang="en-GB" dirty="0">
              <a:latin typeface="+mj-lt"/>
              <a:cs typeface="Times New Roman" panose="02020603050405020304" pitchFamily="18" charset="0"/>
            </a:endParaRPr>
          </a:p>
        </p:txBody>
      </p:sp>
      <p:cxnSp>
        <p:nvCxnSpPr>
          <p:cNvPr id="67" name="Straight Arrow Connector 66"/>
          <p:cNvCxnSpPr>
            <a:cxnSpLocks noChangeAspect="1"/>
          </p:cNvCxnSpPr>
          <p:nvPr/>
        </p:nvCxnSpPr>
        <p:spPr>
          <a:xfrm flipH="1" flipV="1">
            <a:off x="6787716" y="4561308"/>
            <a:ext cx="899731" cy="105136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Connector 79"/>
          <p:cNvCxnSpPr>
            <a:cxnSpLocks noChangeAspect="1"/>
          </p:cNvCxnSpPr>
          <p:nvPr/>
        </p:nvCxnSpPr>
        <p:spPr>
          <a:xfrm flipV="1">
            <a:off x="3369138" y="4426046"/>
            <a:ext cx="187978" cy="97211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Straight Connector 81"/>
          <p:cNvCxnSpPr>
            <a:cxnSpLocks noChangeAspect="1"/>
          </p:cNvCxnSpPr>
          <p:nvPr/>
        </p:nvCxnSpPr>
        <p:spPr>
          <a:xfrm>
            <a:off x="3362682" y="4526090"/>
            <a:ext cx="187978" cy="81376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Straight Connector 84"/>
          <p:cNvCxnSpPr>
            <a:cxnSpLocks noChangeAspect="1"/>
          </p:cNvCxnSpPr>
          <p:nvPr/>
        </p:nvCxnSpPr>
        <p:spPr>
          <a:xfrm flipV="1">
            <a:off x="3367144" y="4377702"/>
            <a:ext cx="145664" cy="149814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Straight Connector 86"/>
          <p:cNvCxnSpPr>
            <a:cxnSpLocks noChangeAspect="1"/>
          </p:cNvCxnSpPr>
          <p:nvPr/>
        </p:nvCxnSpPr>
        <p:spPr>
          <a:xfrm>
            <a:off x="3362682" y="4526090"/>
            <a:ext cx="175066" cy="146817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9" name="Straight Connector 108"/>
          <p:cNvCxnSpPr>
            <a:cxnSpLocks noChangeAspect="1"/>
          </p:cNvCxnSpPr>
          <p:nvPr/>
        </p:nvCxnSpPr>
        <p:spPr>
          <a:xfrm>
            <a:off x="3348317" y="4520809"/>
            <a:ext cx="0" cy="144021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4" name="Straight Connector 113"/>
          <p:cNvCxnSpPr>
            <a:cxnSpLocks noChangeAspect="1"/>
          </p:cNvCxnSpPr>
          <p:nvPr/>
        </p:nvCxnSpPr>
        <p:spPr>
          <a:xfrm>
            <a:off x="3606194" y="4520809"/>
            <a:ext cx="0" cy="144021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5" name="Straight Connector 114"/>
          <p:cNvCxnSpPr>
            <a:cxnSpLocks noChangeAspect="1"/>
          </p:cNvCxnSpPr>
          <p:nvPr/>
        </p:nvCxnSpPr>
        <p:spPr>
          <a:xfrm>
            <a:off x="4262220" y="4589026"/>
            <a:ext cx="0" cy="127504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6" name="Straight Connector 115"/>
          <p:cNvCxnSpPr>
            <a:cxnSpLocks noChangeAspect="1"/>
          </p:cNvCxnSpPr>
          <p:nvPr/>
        </p:nvCxnSpPr>
        <p:spPr>
          <a:xfrm>
            <a:off x="5520225" y="4568819"/>
            <a:ext cx="0" cy="127504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0" name="Straight Arrow Connector 119"/>
          <p:cNvCxnSpPr>
            <a:cxnSpLocks noChangeAspect="1"/>
          </p:cNvCxnSpPr>
          <p:nvPr/>
        </p:nvCxnSpPr>
        <p:spPr>
          <a:xfrm>
            <a:off x="3606194" y="5795243"/>
            <a:ext cx="666302" cy="0"/>
          </a:xfrm>
          <a:prstGeom prst="straightConnector1">
            <a:avLst/>
          </a:prstGeom>
          <a:ln>
            <a:solidFill>
              <a:schemeClr val="tx1"/>
            </a:solidFill>
            <a:headEnd type="triangle" w="med" len="lg"/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2" name="Straight Arrow Connector 121"/>
          <p:cNvCxnSpPr>
            <a:cxnSpLocks noChangeAspect="1"/>
          </p:cNvCxnSpPr>
          <p:nvPr/>
        </p:nvCxnSpPr>
        <p:spPr>
          <a:xfrm>
            <a:off x="4256924" y="5792142"/>
            <a:ext cx="1263301" cy="0"/>
          </a:xfrm>
          <a:prstGeom prst="straightConnector1">
            <a:avLst/>
          </a:prstGeom>
          <a:ln>
            <a:solidFill>
              <a:schemeClr val="tx1"/>
            </a:solidFill>
            <a:headEnd type="triangle" w="med" len="lg"/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4" name="Straight Arrow Connector 123"/>
          <p:cNvCxnSpPr>
            <a:cxnSpLocks noChangeAspect="1"/>
          </p:cNvCxnSpPr>
          <p:nvPr/>
        </p:nvCxnSpPr>
        <p:spPr>
          <a:xfrm>
            <a:off x="5520225" y="5792142"/>
            <a:ext cx="1206103" cy="0"/>
          </a:xfrm>
          <a:prstGeom prst="straightConnector1">
            <a:avLst/>
          </a:prstGeom>
          <a:ln>
            <a:solidFill>
              <a:schemeClr val="tx1"/>
            </a:solidFill>
            <a:headEnd type="triangle" w="med" len="lg"/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8" name="Straight Arrow Connector 127"/>
          <p:cNvCxnSpPr>
            <a:cxnSpLocks noChangeAspect="1"/>
          </p:cNvCxnSpPr>
          <p:nvPr/>
        </p:nvCxnSpPr>
        <p:spPr>
          <a:xfrm>
            <a:off x="3597555" y="5912734"/>
            <a:ext cx="197539" cy="0"/>
          </a:xfrm>
          <a:prstGeom prst="straightConnector1">
            <a:avLst/>
          </a:prstGeom>
          <a:ln>
            <a:solidFill>
              <a:schemeClr val="tx1"/>
            </a:solidFill>
            <a:headEnd type="triangle" w="med" len="lg"/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9" name="Straight Arrow Connector 128"/>
          <p:cNvCxnSpPr>
            <a:cxnSpLocks noChangeAspect="1"/>
          </p:cNvCxnSpPr>
          <p:nvPr/>
        </p:nvCxnSpPr>
        <p:spPr>
          <a:xfrm>
            <a:off x="3047629" y="5912734"/>
            <a:ext cx="300688" cy="0"/>
          </a:xfrm>
          <a:prstGeom prst="straightConnector1">
            <a:avLst/>
          </a:prstGeom>
          <a:ln>
            <a:solidFill>
              <a:schemeClr val="tx1"/>
            </a:solidFill>
            <a:headEnd type="none" w="med" len="lg"/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0" name="Straight Arrow Connector 129"/>
          <p:cNvCxnSpPr>
            <a:cxnSpLocks noChangeAspect="1"/>
          </p:cNvCxnSpPr>
          <p:nvPr/>
        </p:nvCxnSpPr>
        <p:spPr>
          <a:xfrm>
            <a:off x="3063874" y="5912734"/>
            <a:ext cx="782816" cy="0"/>
          </a:xfrm>
          <a:prstGeom prst="straightConnector1">
            <a:avLst/>
          </a:prstGeom>
          <a:ln>
            <a:solidFill>
              <a:schemeClr val="tx1"/>
            </a:solidFill>
            <a:headEnd type="none" w="med" len="lg"/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4" name="TextBox 133"/>
          <p:cNvSpPr txBox="1">
            <a:spLocks noChangeAspect="1"/>
          </p:cNvSpPr>
          <p:nvPr/>
        </p:nvSpPr>
        <p:spPr>
          <a:xfrm>
            <a:off x="4620517" y="5492538"/>
            <a:ext cx="49725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600" dirty="0" smtClean="0">
                <a:latin typeface="+mj-lt"/>
                <a:cs typeface="Times New Roman" panose="02020603050405020304" pitchFamily="18" charset="0"/>
              </a:rPr>
              <a:t>333</a:t>
            </a:r>
            <a:endParaRPr lang="en-GB" sz="1600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136" name="TextBox 135"/>
          <p:cNvSpPr txBox="1">
            <a:spLocks noChangeAspect="1"/>
          </p:cNvSpPr>
          <p:nvPr/>
        </p:nvSpPr>
        <p:spPr>
          <a:xfrm>
            <a:off x="5806692" y="5492538"/>
            <a:ext cx="65114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600" dirty="0" smtClean="0">
                <a:latin typeface="+mj-lt"/>
                <a:cs typeface="Times New Roman" panose="02020603050405020304" pitchFamily="18" charset="0"/>
              </a:rPr>
              <a:t>228.3</a:t>
            </a:r>
          </a:p>
        </p:txBody>
      </p:sp>
      <p:sp>
        <p:nvSpPr>
          <p:cNvPr id="137" name="TextBox 136"/>
          <p:cNvSpPr txBox="1">
            <a:spLocks noChangeAspect="1"/>
          </p:cNvSpPr>
          <p:nvPr/>
        </p:nvSpPr>
        <p:spPr>
          <a:xfrm>
            <a:off x="3691601" y="5507099"/>
            <a:ext cx="54694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600" dirty="0" smtClean="0">
                <a:latin typeface="+mj-lt"/>
                <a:cs typeface="Times New Roman" panose="02020603050405020304" pitchFamily="18" charset="0"/>
              </a:rPr>
              <a:t>20.2</a:t>
            </a:r>
            <a:endParaRPr lang="en-GB" sz="1600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138" name="TextBox 137"/>
          <p:cNvSpPr txBox="1">
            <a:spLocks noChangeAspect="1"/>
          </p:cNvSpPr>
          <p:nvPr/>
        </p:nvSpPr>
        <p:spPr>
          <a:xfrm>
            <a:off x="2652147" y="5592111"/>
            <a:ext cx="73930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600" dirty="0" smtClean="0">
                <a:latin typeface="+mj-lt"/>
                <a:cs typeface="Times New Roman" panose="02020603050405020304" pitchFamily="18" charset="0"/>
              </a:rPr>
              <a:t>2 ... 17</a:t>
            </a:r>
            <a:endParaRPr lang="en-GB" sz="1600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153" name="TextBox 152"/>
          <p:cNvSpPr txBox="1">
            <a:spLocks noChangeAspect="1"/>
          </p:cNvSpPr>
          <p:nvPr/>
        </p:nvSpPr>
        <p:spPr>
          <a:xfrm>
            <a:off x="995868" y="3527383"/>
            <a:ext cx="94987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latin typeface="+mj-lt"/>
                <a:cs typeface="Times New Roman" panose="02020603050405020304" pitchFamily="18" charset="0"/>
              </a:rPr>
              <a:t>n</a:t>
            </a:r>
            <a:r>
              <a:rPr lang="en-GB" dirty="0" smtClean="0">
                <a:latin typeface="+mj-lt"/>
                <a:cs typeface="Times New Roman" panose="02020603050405020304" pitchFamily="18" charset="0"/>
              </a:rPr>
              <a:t>ozzle</a:t>
            </a:r>
          </a:p>
          <a:p>
            <a:pPr algn="ctr"/>
            <a:r>
              <a:rPr lang="en-GB" sz="1400" dirty="0" smtClean="0">
                <a:latin typeface="+mj-lt"/>
                <a:cs typeface="Times New Roman" panose="02020603050405020304" pitchFamily="18" charset="0"/>
              </a:rPr>
              <a:t>(Ø30</a:t>
            </a:r>
            <a:r>
              <a:rPr lang="el-GR" sz="1400" dirty="0" smtClean="0">
                <a:latin typeface="+mj-lt"/>
                <a:cs typeface="Times New Roman" panose="02020603050405020304" pitchFamily="18" charset="0"/>
              </a:rPr>
              <a:t>μ</a:t>
            </a:r>
            <a:r>
              <a:rPr lang="de-CH" sz="1400" dirty="0" smtClean="0">
                <a:latin typeface="+mj-lt"/>
                <a:cs typeface="Times New Roman" panose="02020603050405020304" pitchFamily="18" charset="0"/>
              </a:rPr>
              <a:t>m</a:t>
            </a:r>
            <a:r>
              <a:rPr lang="en-GB" sz="1400" dirty="0" smtClean="0">
                <a:latin typeface="+mj-lt"/>
                <a:cs typeface="Times New Roman" panose="02020603050405020304" pitchFamily="18" charset="0"/>
              </a:rPr>
              <a:t>)</a:t>
            </a:r>
            <a:endParaRPr lang="en-GB" sz="1400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48" name="Trapezoid 47"/>
          <p:cNvSpPr>
            <a:spLocks noChangeAspect="1"/>
          </p:cNvSpPr>
          <p:nvPr/>
        </p:nvSpPr>
        <p:spPr>
          <a:xfrm rot="16200000">
            <a:off x="4164375" y="4395806"/>
            <a:ext cx="424803" cy="258253"/>
          </a:xfrm>
          <a:prstGeom prst="trapezoid">
            <a:avLst>
              <a:gd name="adj" fmla="val 52418"/>
            </a:avLst>
          </a:prstGeom>
          <a:solidFill>
            <a:srgbClr val="FFCC99"/>
          </a:solidFill>
          <a:ln w="28575">
            <a:solidFill>
              <a:srgbClr val="FF99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9" name="Trapezoid 48"/>
          <p:cNvSpPr>
            <a:spLocks noChangeAspect="1"/>
          </p:cNvSpPr>
          <p:nvPr/>
        </p:nvSpPr>
        <p:spPr>
          <a:xfrm rot="16200000">
            <a:off x="5443148" y="4392211"/>
            <a:ext cx="424803" cy="258253"/>
          </a:xfrm>
          <a:prstGeom prst="trapezoid">
            <a:avLst>
              <a:gd name="adj" fmla="val 52418"/>
            </a:avLst>
          </a:prstGeom>
          <a:solidFill>
            <a:schemeClr val="accent6">
              <a:lumMod val="40000"/>
              <a:lumOff val="60000"/>
            </a:schemeClr>
          </a:solidFill>
          <a:ln w="28575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Trapezoid 16"/>
          <p:cNvSpPr>
            <a:spLocks noChangeAspect="1"/>
          </p:cNvSpPr>
          <p:nvPr/>
        </p:nvSpPr>
        <p:spPr>
          <a:xfrm rot="16200000">
            <a:off x="3575478" y="4401080"/>
            <a:ext cx="299624" cy="230764"/>
          </a:xfrm>
          <a:prstGeom prst="trapezoid">
            <a:avLst>
              <a:gd name="adj" fmla="val 52418"/>
            </a:avLst>
          </a:prstGeom>
          <a:solidFill>
            <a:srgbClr val="FFCC99"/>
          </a:solidFill>
          <a:ln w="28575">
            <a:solidFill>
              <a:srgbClr val="FF99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Snip Same Side Corner Rectangle 11"/>
          <p:cNvSpPr>
            <a:spLocks noChangeAspect="1"/>
          </p:cNvSpPr>
          <p:nvPr/>
        </p:nvSpPr>
        <p:spPr>
          <a:xfrm rot="5400000">
            <a:off x="2878244" y="4147947"/>
            <a:ext cx="194422" cy="745724"/>
          </a:xfrm>
          <a:prstGeom prst="snip2SameRect">
            <a:avLst>
              <a:gd name="adj1" fmla="val 31610"/>
              <a:gd name="adj2" fmla="val 0"/>
            </a:avLst>
          </a:prstGeom>
          <a:solidFill>
            <a:srgbClr val="FFFF99"/>
          </a:solidFill>
          <a:ln w="28575">
            <a:solidFill>
              <a:srgbClr val="CC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54" name="Straight Arrow Connector 153"/>
          <p:cNvCxnSpPr>
            <a:cxnSpLocks/>
            <a:stCxn id="153" idx="3"/>
          </p:cNvCxnSpPr>
          <p:nvPr/>
        </p:nvCxnSpPr>
        <p:spPr>
          <a:xfrm>
            <a:off x="1945741" y="3819771"/>
            <a:ext cx="764307" cy="704807"/>
          </a:xfrm>
          <a:prstGeom prst="straightConnector1">
            <a:avLst/>
          </a:prstGeom>
          <a:ln>
            <a:solidFill>
              <a:schemeClr val="tx1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TextBox 65"/>
          <p:cNvSpPr txBox="1">
            <a:spLocks noChangeAspect="1"/>
          </p:cNvSpPr>
          <p:nvPr/>
        </p:nvSpPr>
        <p:spPr>
          <a:xfrm>
            <a:off x="2529489" y="3735308"/>
            <a:ext cx="1008052" cy="646331"/>
          </a:xfrm>
          <a:prstGeom prst="rect">
            <a:avLst/>
          </a:prstGeom>
          <a:noFill/>
          <a:effectLst>
            <a:glow rad="139700">
              <a:schemeClr val="accent5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pPr algn="ctr"/>
            <a:r>
              <a:rPr lang="de-CH" dirty="0">
                <a:ln w="0"/>
                <a:effectLst>
                  <a:glow rad="393700">
                    <a:schemeClr val="bg1">
                      <a:alpha val="84000"/>
                    </a:schemeClr>
                  </a:glow>
                </a:effectLst>
                <a:latin typeface="+mj-lt"/>
                <a:cs typeface="Times New Roman" panose="02020603050405020304" pitchFamily="18" charset="0"/>
              </a:rPr>
              <a:t>nozzle</a:t>
            </a:r>
            <a:r>
              <a:rPr lang="de-CH" dirty="0" smtClean="0">
                <a:ln w="0"/>
                <a:effectLst>
                  <a:glow rad="393700">
                    <a:schemeClr val="bg1">
                      <a:alpha val="84000"/>
                    </a:schemeClr>
                  </a:glow>
                </a:effectLst>
                <a:latin typeface="+mj-lt"/>
                <a:cs typeface="Times New Roman" panose="02020603050405020304" pitchFamily="18" charset="0"/>
              </a:rPr>
              <a:t> chamber</a:t>
            </a:r>
            <a:endParaRPr lang="en-GB" dirty="0">
              <a:ln w="0"/>
              <a:effectLst>
                <a:glow rad="393700">
                  <a:schemeClr val="bg1">
                    <a:alpha val="84000"/>
                  </a:schemeClr>
                </a:glow>
              </a:effectLst>
              <a:latin typeface="+mj-lt"/>
              <a:cs typeface="Times New Roman" panose="02020603050405020304" pitchFamily="18" charset="0"/>
            </a:endParaRPr>
          </a:p>
        </p:txBody>
      </p:sp>
      <p:cxnSp>
        <p:nvCxnSpPr>
          <p:cNvPr id="16" name="Straight Arrow Connector 15"/>
          <p:cNvCxnSpPr>
            <a:cxnSpLocks/>
          </p:cNvCxnSpPr>
          <p:nvPr/>
        </p:nvCxnSpPr>
        <p:spPr>
          <a:xfrm flipH="1">
            <a:off x="4371612" y="2746020"/>
            <a:ext cx="591760" cy="1776970"/>
          </a:xfrm>
          <a:prstGeom prst="straightConnector1">
            <a:avLst/>
          </a:prstGeom>
          <a:ln>
            <a:solidFill>
              <a:schemeClr val="tx1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>
            <a:cxnSpLocks/>
          </p:cNvCxnSpPr>
          <p:nvPr/>
        </p:nvCxnSpPr>
        <p:spPr>
          <a:xfrm>
            <a:off x="3200099" y="3304938"/>
            <a:ext cx="538441" cy="1211402"/>
          </a:xfrm>
          <a:prstGeom prst="straightConnector1">
            <a:avLst/>
          </a:prstGeom>
          <a:ln>
            <a:solidFill>
              <a:schemeClr val="tx1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>
            <a:cxnSpLocks/>
          </p:cNvCxnSpPr>
          <p:nvPr/>
        </p:nvCxnSpPr>
        <p:spPr>
          <a:xfrm>
            <a:off x="5512565" y="3427173"/>
            <a:ext cx="128120" cy="1066773"/>
          </a:xfrm>
          <a:prstGeom prst="straightConnector1">
            <a:avLst/>
          </a:prstGeom>
          <a:ln>
            <a:solidFill>
              <a:schemeClr val="tx1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5" name="Picture 9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66658" y="118170"/>
            <a:ext cx="643952" cy="634665"/>
          </a:xfrm>
          <a:prstGeom prst="rect">
            <a:avLst/>
          </a:prstGeom>
        </p:spPr>
      </p:pic>
      <p:pic>
        <p:nvPicPr>
          <p:cNvPr id="97" name="Picture 9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37985" y="118170"/>
            <a:ext cx="1216712" cy="633704"/>
          </a:xfrm>
          <a:prstGeom prst="rect">
            <a:avLst/>
          </a:prstGeom>
        </p:spPr>
      </p:pic>
      <p:sp>
        <p:nvSpPr>
          <p:cNvPr id="98" name="Title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GB" dirty="0" smtClean="0"/>
              <a:t>BGC Setup (simplified)</a:t>
            </a:r>
            <a:endParaRPr lang="en-GB" dirty="0"/>
          </a:p>
        </p:txBody>
      </p:sp>
      <p:sp>
        <p:nvSpPr>
          <p:cNvPr id="68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900458" y="6459785"/>
            <a:ext cx="1312025" cy="365125"/>
          </a:xfrm>
        </p:spPr>
        <p:txBody>
          <a:bodyPr/>
          <a:lstStyle/>
          <a:p>
            <a:fld id="{CF33BB62-05C4-4591-B3DF-7BABBA2B9D0A}" type="slidenum">
              <a:rPr lang="en-GB" sz="2000" smtClean="0"/>
              <a:t>12</a:t>
            </a:fld>
            <a:endParaRPr lang="en-GB" sz="2000" dirty="0"/>
          </a:p>
        </p:txBody>
      </p:sp>
      <p:sp>
        <p:nvSpPr>
          <p:cNvPr id="69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686185" y="6459785"/>
            <a:ext cx="4822804" cy="365125"/>
          </a:xfrm>
        </p:spPr>
        <p:txBody>
          <a:bodyPr/>
          <a:lstStyle/>
          <a:p>
            <a:r>
              <a:rPr lang="en-GB" smtClean="0"/>
              <a:t>Colloquium Bachelor Thesis                 Johanna Glutting</a:t>
            </a:r>
            <a:endParaRPr lang="en-GB" dirty="0"/>
          </a:p>
        </p:txBody>
      </p:sp>
      <p:sp>
        <p:nvSpPr>
          <p:cNvPr id="70" name="Date Placeholder 5"/>
          <p:cNvSpPr>
            <a:spLocks noGrp="1"/>
          </p:cNvSpPr>
          <p:nvPr>
            <p:ph type="dt" sz="half" idx="10"/>
          </p:nvPr>
        </p:nvSpPr>
        <p:spPr>
          <a:xfrm>
            <a:off x="1097280" y="6459785"/>
            <a:ext cx="2472271" cy="365125"/>
          </a:xfrm>
        </p:spPr>
        <p:txBody>
          <a:bodyPr/>
          <a:lstStyle/>
          <a:p>
            <a:fld id="{70C02518-21DF-4630-9F70-E95FD95B54F3}" type="datetime1">
              <a:rPr lang="en-GB" smtClean="0"/>
              <a:t>08/11/2018</a:t>
            </a:fld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7292" t="34583" r="43542" b="29305"/>
          <a:stretch/>
        </p:blipFill>
        <p:spPr>
          <a:xfrm flipH="1">
            <a:off x="5067129" y="1887336"/>
            <a:ext cx="2498543" cy="2320076"/>
          </a:xfrm>
          <a:prstGeom prst="rect">
            <a:avLst/>
          </a:prstGeom>
          <a:ln w="15875">
            <a:solidFill>
              <a:schemeClr val="tx1"/>
            </a:solidFill>
          </a:ln>
          <a:effectLst>
            <a:glow rad="381000">
              <a:schemeClr val="bg1">
                <a:alpha val="81000"/>
              </a:schemeClr>
            </a:glow>
          </a:effectLst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2787" t="4136" r="20545"/>
          <a:stretch/>
        </p:blipFill>
        <p:spPr>
          <a:xfrm>
            <a:off x="1052966" y="4042934"/>
            <a:ext cx="904978" cy="2143326"/>
          </a:xfrm>
          <a:prstGeom prst="rect">
            <a:avLst/>
          </a:prstGeom>
          <a:ln w="15875">
            <a:solidFill>
              <a:schemeClr val="tx1"/>
            </a:solidFill>
          </a:ln>
          <a:effectLst>
            <a:glow rad="393700">
              <a:schemeClr val="bg1">
                <a:alpha val="81000"/>
              </a:schemeClr>
            </a:glow>
          </a:effec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019" y="1828771"/>
            <a:ext cx="2750997" cy="2063248"/>
          </a:xfrm>
          <a:prstGeom prst="rect">
            <a:avLst/>
          </a:prstGeom>
        </p:spPr>
      </p:pic>
      <p:sp>
        <p:nvSpPr>
          <p:cNvPr id="75" name="TextBox 74"/>
          <p:cNvSpPr txBox="1">
            <a:spLocks noChangeAspect="1"/>
          </p:cNvSpPr>
          <p:nvPr/>
        </p:nvSpPr>
        <p:spPr>
          <a:xfrm rot="16200000">
            <a:off x="2887647" y="4893652"/>
            <a:ext cx="752129" cy="276999"/>
          </a:xfrm>
          <a:prstGeom prst="rect">
            <a:avLst/>
          </a:prstGeom>
          <a:noFill/>
          <a:effectLst>
            <a:glow rad="1155700">
              <a:schemeClr val="accent1">
                <a:alpha val="40000"/>
              </a:schemeClr>
            </a:glow>
          </a:effectLst>
        </p:spPr>
        <p:txBody>
          <a:bodyPr wrap="none" rtlCol="0">
            <a:spAutoFit/>
          </a:bodyPr>
          <a:lstStyle/>
          <a:p>
            <a:r>
              <a:rPr lang="de-CH" sz="1200" dirty="0" smtClean="0">
                <a:effectLst>
                  <a:glow>
                    <a:schemeClr val="bg1">
                      <a:lumMod val="75000"/>
                    </a:schemeClr>
                  </a:glow>
                </a:effectLst>
                <a:latin typeface="+mj-lt"/>
                <a:cs typeface="Times New Roman" panose="02020603050405020304" pitchFamily="18" charset="0"/>
              </a:rPr>
              <a:t>10</a:t>
            </a:r>
            <a:r>
              <a:rPr lang="de-CH" sz="1200" baseline="30000" dirty="0" smtClean="0">
                <a:effectLst>
                  <a:glow>
                    <a:schemeClr val="bg1">
                      <a:lumMod val="75000"/>
                    </a:schemeClr>
                  </a:glow>
                </a:effectLst>
                <a:latin typeface="+mj-lt"/>
                <a:cs typeface="Times New Roman" panose="02020603050405020304" pitchFamily="18" charset="0"/>
              </a:rPr>
              <a:t>-3</a:t>
            </a:r>
            <a:r>
              <a:rPr lang="de-CH" sz="1200" dirty="0" smtClean="0">
                <a:effectLst>
                  <a:glow>
                    <a:schemeClr val="bg1">
                      <a:lumMod val="75000"/>
                    </a:schemeClr>
                  </a:glow>
                </a:effectLst>
                <a:latin typeface="+mj-lt"/>
                <a:cs typeface="Times New Roman" panose="02020603050405020304" pitchFamily="18" charset="0"/>
              </a:rPr>
              <a:t>mbar</a:t>
            </a:r>
            <a:endParaRPr lang="en-GB" sz="1200" dirty="0">
              <a:effectLst>
                <a:glow>
                  <a:schemeClr val="bg1">
                    <a:lumMod val="75000"/>
                  </a:schemeClr>
                </a:glow>
              </a:effectLst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73" name="Oval 72"/>
          <p:cNvSpPr/>
          <p:nvPr/>
        </p:nvSpPr>
        <p:spPr>
          <a:xfrm>
            <a:off x="2358517" y="3987581"/>
            <a:ext cx="2486981" cy="1043303"/>
          </a:xfrm>
          <a:prstGeom prst="ellipse">
            <a:avLst/>
          </a:prstGeom>
          <a:noFill/>
          <a:ln w="88900">
            <a:solidFill>
              <a:srgbClr val="FF0000"/>
            </a:solidFill>
          </a:ln>
          <a:effectLst>
            <a:glow rad="127000">
              <a:srgbClr val="FF0000">
                <a:alpha val="22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4" name="TextBox 73"/>
          <p:cNvSpPr txBox="1">
            <a:spLocks noChangeAspect="1"/>
          </p:cNvSpPr>
          <p:nvPr/>
        </p:nvSpPr>
        <p:spPr>
          <a:xfrm>
            <a:off x="2732310" y="4378845"/>
            <a:ext cx="546945" cy="276999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de-CH" sz="1200" dirty="0" smtClean="0">
                <a:effectLst/>
                <a:latin typeface="+mj-lt"/>
                <a:cs typeface="Times New Roman" panose="02020603050405020304" pitchFamily="18" charset="0"/>
              </a:rPr>
              <a:t>10bar</a:t>
            </a:r>
            <a:endParaRPr lang="en-GB" sz="1200" dirty="0">
              <a:effectLst/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76" name="TextBox 75"/>
          <p:cNvSpPr txBox="1">
            <a:spLocks noChangeAspect="1"/>
          </p:cNvSpPr>
          <p:nvPr/>
        </p:nvSpPr>
        <p:spPr>
          <a:xfrm>
            <a:off x="5672580" y="5066577"/>
            <a:ext cx="752129" cy="276999"/>
          </a:xfrm>
          <a:prstGeom prst="rect">
            <a:avLst/>
          </a:prstGeom>
          <a:noFill/>
          <a:effectLst>
            <a:glow rad="1155700">
              <a:schemeClr val="accent1">
                <a:alpha val="40000"/>
              </a:schemeClr>
            </a:glow>
          </a:effectLst>
        </p:spPr>
        <p:txBody>
          <a:bodyPr wrap="none" rtlCol="0">
            <a:spAutoFit/>
          </a:bodyPr>
          <a:lstStyle/>
          <a:p>
            <a:r>
              <a:rPr lang="de-CH" sz="1200" dirty="0" smtClean="0">
                <a:effectLst>
                  <a:glow>
                    <a:schemeClr val="bg1">
                      <a:lumMod val="75000"/>
                    </a:schemeClr>
                  </a:glow>
                </a:effectLst>
                <a:latin typeface="+mj-lt"/>
                <a:cs typeface="Times New Roman" panose="02020603050405020304" pitchFamily="18" charset="0"/>
              </a:rPr>
              <a:t>10</a:t>
            </a:r>
            <a:r>
              <a:rPr lang="de-CH" sz="1200" baseline="30000" dirty="0" smtClean="0">
                <a:effectLst>
                  <a:glow>
                    <a:schemeClr val="bg1">
                      <a:lumMod val="75000"/>
                    </a:schemeClr>
                  </a:glow>
                </a:effectLst>
                <a:latin typeface="+mj-lt"/>
                <a:cs typeface="Times New Roman" panose="02020603050405020304" pitchFamily="18" charset="0"/>
              </a:rPr>
              <a:t>-9</a:t>
            </a:r>
            <a:r>
              <a:rPr lang="de-CH" sz="1200" dirty="0" smtClean="0">
                <a:effectLst>
                  <a:glow>
                    <a:schemeClr val="bg1">
                      <a:lumMod val="75000"/>
                    </a:schemeClr>
                  </a:glow>
                </a:effectLst>
                <a:latin typeface="+mj-lt"/>
                <a:cs typeface="Times New Roman" panose="02020603050405020304" pitchFamily="18" charset="0"/>
              </a:rPr>
              <a:t>mbar</a:t>
            </a:r>
            <a:endParaRPr lang="en-GB" sz="1200" dirty="0">
              <a:effectLst>
                <a:glow>
                  <a:schemeClr val="bg1">
                    <a:lumMod val="75000"/>
                  </a:schemeClr>
                </a:glow>
              </a:effectLst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77" name="TextBox 76"/>
          <p:cNvSpPr txBox="1">
            <a:spLocks noChangeAspect="1"/>
          </p:cNvSpPr>
          <p:nvPr/>
        </p:nvSpPr>
        <p:spPr>
          <a:xfrm>
            <a:off x="6727349" y="4219430"/>
            <a:ext cx="752129" cy="276999"/>
          </a:xfrm>
          <a:prstGeom prst="rect">
            <a:avLst/>
          </a:prstGeom>
          <a:noFill/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  <p:txBody>
          <a:bodyPr wrap="none" rtlCol="0">
            <a:spAutoFit/>
          </a:bodyPr>
          <a:lstStyle/>
          <a:p>
            <a:r>
              <a:rPr lang="de-CH" sz="1200" dirty="0" smtClean="0">
                <a:effectLst>
                  <a:glow>
                    <a:schemeClr val="bg1">
                      <a:lumMod val="75000"/>
                    </a:schemeClr>
                  </a:glow>
                </a:effectLst>
                <a:latin typeface="+mj-lt"/>
                <a:cs typeface="Times New Roman" panose="02020603050405020304" pitchFamily="18" charset="0"/>
              </a:rPr>
              <a:t>10</a:t>
            </a:r>
            <a:r>
              <a:rPr lang="de-CH" sz="1200" baseline="30000" dirty="0" smtClean="0">
                <a:effectLst>
                  <a:glow>
                    <a:schemeClr val="bg1">
                      <a:lumMod val="75000"/>
                    </a:schemeClr>
                  </a:glow>
                </a:effectLst>
                <a:latin typeface="+mj-lt"/>
                <a:cs typeface="Times New Roman" panose="02020603050405020304" pitchFamily="18" charset="0"/>
              </a:rPr>
              <a:t>-7</a:t>
            </a:r>
            <a:r>
              <a:rPr lang="de-CH" sz="1200" dirty="0" smtClean="0">
                <a:effectLst>
                  <a:glow>
                    <a:schemeClr val="bg1">
                      <a:lumMod val="75000"/>
                    </a:schemeClr>
                  </a:glow>
                </a:effectLst>
                <a:latin typeface="+mj-lt"/>
                <a:cs typeface="Times New Roman" panose="02020603050405020304" pitchFamily="18" charset="0"/>
              </a:rPr>
              <a:t>mbar</a:t>
            </a:r>
            <a:endParaRPr lang="en-GB" sz="1200" dirty="0">
              <a:effectLst>
                <a:glow>
                  <a:schemeClr val="bg1">
                    <a:lumMod val="75000"/>
                  </a:schemeClr>
                </a:glow>
              </a:effectLst>
              <a:latin typeface="+mj-lt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39156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Alignment Objectives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E1DE70-C7E5-4C82-8F0F-6AF1716C42C0}" type="datetime1">
              <a:rPr lang="en-GB" smtClean="0"/>
              <a:t>08/11/2018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Colloquium Bachelor Thesis                 Johanna Glutting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90374A-A313-45B9-B8B6-6DA6F6EDA2A5}" type="slidenum">
              <a:rPr lang="en-GB" sz="2000" smtClean="0"/>
              <a:t>13</a:t>
            </a:fld>
            <a:endParaRPr lang="en-GB" sz="2000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66658" y="118170"/>
            <a:ext cx="643952" cy="634665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37985" y="118170"/>
            <a:ext cx="1216712" cy="633704"/>
          </a:xfrm>
          <a:prstGeom prst="rect">
            <a:avLst/>
          </a:prstGeom>
        </p:spPr>
      </p:pic>
      <p:graphicFrame>
        <p:nvGraphicFramePr>
          <p:cNvPr id="9" name="Chart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46119161"/>
              </p:ext>
            </p:extLst>
          </p:nvPr>
        </p:nvGraphicFramePr>
        <p:xfrm>
          <a:off x="781050" y="1905793"/>
          <a:ext cx="5017351" cy="4165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1485900" y="6000750"/>
            <a:ext cx="50016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900" dirty="0" smtClean="0">
                <a:latin typeface="+mj-lt"/>
              </a:rPr>
              <a:t>Source: Hao Zhang, BGC regular meeting 13 Oct. 2017 (modified); </a:t>
            </a:r>
            <a:r>
              <a:rPr lang="de-CH" sz="900" dirty="0">
                <a:latin typeface="+mj-lt"/>
                <a:hlinkClick r:id="rId6"/>
              </a:rPr>
              <a:t>https://indico.cern.ch/event/670010/</a:t>
            </a:r>
            <a:endParaRPr lang="de-CH" sz="900" dirty="0" smtClean="0">
              <a:latin typeface="+mj-lt"/>
            </a:endParaRPr>
          </a:p>
          <a:p>
            <a:endParaRPr lang="en-GB" sz="900" dirty="0">
              <a:latin typeface="+mj-lt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543675" y="2190750"/>
            <a:ext cx="4711022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2000" dirty="0" smtClean="0">
                <a:latin typeface="+mj-lt"/>
              </a:rPr>
              <a:t>Test at the experimental setup at CI</a:t>
            </a:r>
            <a:r>
              <a:rPr lang="en-GB" sz="2000" dirty="0" smtClean="0">
                <a:latin typeface="+mj-lt"/>
              </a:rPr>
              <a:t>:</a:t>
            </a:r>
          </a:p>
          <a:p>
            <a:endParaRPr lang="en-GB" sz="2000" dirty="0" smtClean="0">
              <a:latin typeface="+mj-l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CH" sz="2000" dirty="0" smtClean="0">
                <a:latin typeface="+mj-lt"/>
              </a:rPr>
              <a:t>Scan with the movable </a:t>
            </a:r>
            <a:r>
              <a:rPr lang="de-CH" sz="2000" b="1" dirty="0" smtClean="0">
                <a:latin typeface="+mj-lt"/>
              </a:rPr>
              <a:t>nozzle</a:t>
            </a:r>
            <a:r>
              <a:rPr lang="de-CH" sz="2000" dirty="0" smtClean="0">
                <a:latin typeface="+mj-lt"/>
              </a:rPr>
              <a:t> through the 1st skimmer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CH" sz="2000" dirty="0" smtClean="0">
                <a:latin typeface="+mj-lt"/>
              </a:rPr>
              <a:t>Recording of the gauge signal</a:t>
            </a:r>
            <a:endParaRPr lang="de-CH" sz="2000" dirty="0">
              <a:latin typeface="+mj-l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CH" sz="2000" u="sng" dirty="0" smtClean="0">
                <a:latin typeface="+mj-lt"/>
              </a:rPr>
              <a:t>The signal is at 90% of the maximum or higher within 60</a:t>
            </a:r>
            <a:r>
              <a:rPr lang="el-GR" sz="2000" u="sng" dirty="0" smtClean="0">
                <a:latin typeface="+mj-lt"/>
              </a:rPr>
              <a:t>μ</a:t>
            </a:r>
            <a:r>
              <a:rPr lang="de-CH" sz="2000" u="sng" dirty="0" smtClean="0">
                <a:latin typeface="+mj-lt"/>
              </a:rPr>
              <a:t>m </a:t>
            </a:r>
          </a:p>
        </p:txBody>
      </p:sp>
      <p:cxnSp>
        <p:nvCxnSpPr>
          <p:cNvPr id="15" name="Straight Connector 14"/>
          <p:cNvCxnSpPr/>
          <p:nvPr/>
        </p:nvCxnSpPr>
        <p:spPr>
          <a:xfrm>
            <a:off x="3806835" y="2591310"/>
            <a:ext cx="0" cy="265136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 flipV="1">
            <a:off x="4254511" y="2599467"/>
            <a:ext cx="9524" cy="264320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V="1">
            <a:off x="3806835" y="3988593"/>
            <a:ext cx="457200" cy="0"/>
          </a:xfrm>
          <a:prstGeom prst="line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3779436" y="3709028"/>
            <a:ext cx="54694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200" dirty="0" smtClean="0">
                <a:latin typeface="+mj-lt"/>
              </a:rPr>
              <a:t>60</a:t>
            </a:r>
            <a:r>
              <a:rPr lang="el-GR" sz="1200" dirty="0" smtClean="0">
                <a:latin typeface="+mj-lt"/>
              </a:rPr>
              <a:t>μ</a:t>
            </a:r>
            <a:r>
              <a:rPr lang="de-CH" sz="1200" dirty="0" smtClean="0">
                <a:latin typeface="+mj-lt"/>
              </a:rPr>
              <a:t>m</a:t>
            </a:r>
            <a:endParaRPr lang="en-GB" sz="1200" dirty="0">
              <a:latin typeface="+mj-lt"/>
            </a:endParaRPr>
          </a:p>
        </p:txBody>
      </p:sp>
      <p:cxnSp>
        <p:nvCxnSpPr>
          <p:cNvPr id="29" name="Straight Connector 28"/>
          <p:cNvCxnSpPr/>
          <p:nvPr/>
        </p:nvCxnSpPr>
        <p:spPr>
          <a:xfrm>
            <a:off x="4035435" y="2380341"/>
            <a:ext cx="145096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>
            <a:off x="5379720" y="2372184"/>
            <a:ext cx="1905" cy="227283"/>
          </a:xfrm>
          <a:prstGeom prst="line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/>
        </p:nvCxnSpPr>
        <p:spPr>
          <a:xfrm>
            <a:off x="3806835" y="2616651"/>
            <a:ext cx="1611158" cy="0"/>
          </a:xfrm>
          <a:prstGeom prst="line">
            <a:avLst/>
          </a:prstGeom>
          <a:ln w="444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>
            <a:off x="4052908" y="2607624"/>
            <a:ext cx="161922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CH" sz="1600" dirty="0" smtClean="0">
                <a:latin typeface="+mj-lt"/>
              </a:rPr>
              <a:t>90% of the maximum</a:t>
            </a:r>
            <a:endParaRPr lang="en-GB" sz="16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198871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Alignment Concept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21847-1B5A-4008-9271-07CFFA523A32}" type="datetime1">
              <a:rPr lang="en-GB" smtClean="0"/>
              <a:t>08/11/2018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Colloquium Bachelor Thesis                 Johanna Glutting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90374A-A313-45B9-B8B6-6DA6F6EDA2A5}" type="slidenum">
              <a:rPr lang="en-GB" sz="2000" smtClean="0"/>
              <a:t>14</a:t>
            </a:fld>
            <a:endParaRPr lang="en-GB" sz="2000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66658" y="118170"/>
            <a:ext cx="643952" cy="634665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37985" y="118170"/>
            <a:ext cx="1216712" cy="633704"/>
          </a:xfrm>
          <a:prstGeom prst="rect">
            <a:avLst/>
          </a:prstGeom>
        </p:spPr>
      </p:pic>
      <p:graphicFrame>
        <p:nvGraphicFramePr>
          <p:cNvPr id="8" name="Diagram 7"/>
          <p:cNvGraphicFramePr/>
          <p:nvPr>
            <p:extLst>
              <p:ext uri="{D42A27DB-BD31-4B8C-83A1-F6EECF244321}">
                <p14:modId xmlns:p14="http://schemas.microsoft.com/office/powerpoint/2010/main" val="1268010458"/>
              </p:ext>
            </p:extLst>
          </p:nvPr>
        </p:nvGraphicFramePr>
        <p:xfrm>
          <a:off x="0" y="2047875"/>
          <a:ext cx="12192000" cy="404501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</p:spTree>
    <p:extLst>
      <p:ext uri="{BB962C8B-B14F-4D97-AF65-F5344CB8AC3E}">
        <p14:creationId xmlns:p14="http://schemas.microsoft.com/office/powerpoint/2010/main" val="3809232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8672211" cy="1450757"/>
          </a:xfrm>
        </p:spPr>
        <p:txBody>
          <a:bodyPr/>
          <a:lstStyle/>
          <a:p>
            <a:r>
              <a:rPr lang="de-CH" dirty="0" smtClean="0"/>
              <a:t>Scheme of the </a:t>
            </a:r>
            <a:br>
              <a:rPr lang="de-CH" dirty="0" smtClean="0"/>
            </a:br>
            <a:r>
              <a:rPr lang="de-CH" dirty="0" smtClean="0"/>
              <a:t>Developed Alignment Setup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3CDAD3-622F-4E41-8274-25FFF6285A4C}" type="datetime1">
              <a:rPr lang="en-GB" smtClean="0"/>
              <a:t>08/11/2018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Colloquium Bachelor Thesis                 Johanna Glutting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90374A-A313-45B9-B8B6-6DA6F6EDA2A5}" type="slidenum">
              <a:rPr lang="en-GB" sz="2000" smtClean="0"/>
              <a:t>15</a:t>
            </a:fld>
            <a:endParaRPr lang="en-GB" sz="2000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66658" y="118170"/>
            <a:ext cx="643952" cy="634665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37985" y="118170"/>
            <a:ext cx="1216712" cy="633704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054154" y="2969743"/>
            <a:ext cx="8123651" cy="2278468"/>
          </a:xfrm>
          <a:prstGeom prst="rect">
            <a:avLst/>
          </a:prstGeom>
        </p:spPr>
      </p:pic>
      <p:cxnSp>
        <p:nvCxnSpPr>
          <p:cNvPr id="13" name="Straight Arrow Connector 12"/>
          <p:cNvCxnSpPr/>
          <p:nvPr/>
        </p:nvCxnSpPr>
        <p:spPr>
          <a:xfrm flipV="1">
            <a:off x="2357780" y="4547359"/>
            <a:ext cx="321570" cy="37396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V="1">
            <a:off x="2357778" y="4371975"/>
            <a:ext cx="0" cy="54934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Arc 14"/>
          <p:cNvSpPr/>
          <p:nvPr/>
        </p:nvSpPr>
        <p:spPr>
          <a:xfrm>
            <a:off x="2195853" y="4732213"/>
            <a:ext cx="323850" cy="107950"/>
          </a:xfrm>
          <a:prstGeom prst="arc">
            <a:avLst>
              <a:gd name="adj1" fmla="val 6277252"/>
              <a:gd name="adj2" fmla="val 0"/>
            </a:avLst>
          </a:prstGeom>
          <a:ln>
            <a:head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Arc 15"/>
          <p:cNvSpPr/>
          <p:nvPr/>
        </p:nvSpPr>
        <p:spPr>
          <a:xfrm rot="13288445">
            <a:off x="2438667" y="4645543"/>
            <a:ext cx="323850" cy="107950"/>
          </a:xfrm>
          <a:prstGeom prst="arc">
            <a:avLst>
              <a:gd name="adj1" fmla="val 6277252"/>
              <a:gd name="adj2" fmla="val 0"/>
            </a:avLst>
          </a:prstGeom>
          <a:ln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TextBox 16"/>
          <p:cNvSpPr txBox="1"/>
          <p:nvPr/>
        </p:nvSpPr>
        <p:spPr>
          <a:xfrm>
            <a:off x="6607019" y="5167222"/>
            <a:ext cx="230074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latin typeface="+mj-lt"/>
                <a:cs typeface="Times New Roman" panose="02020603050405020304" pitchFamily="18" charset="0"/>
              </a:rPr>
              <a:t>adjustment screws integrated in the frame</a:t>
            </a:r>
            <a:endParaRPr lang="en-GB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802005" y="3322450"/>
            <a:ext cx="137649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latin typeface="+mj-lt"/>
                <a:cs typeface="Times New Roman" panose="02020603050405020304" pitchFamily="18" charset="0"/>
              </a:rPr>
              <a:t>laser with </a:t>
            </a:r>
          </a:p>
          <a:p>
            <a:r>
              <a:rPr lang="en-GB" dirty="0" smtClean="0">
                <a:latin typeface="+mj-lt"/>
                <a:cs typeface="Times New Roman" panose="02020603050405020304" pitchFamily="18" charset="0"/>
              </a:rPr>
              <a:t>2 linear and </a:t>
            </a:r>
          </a:p>
          <a:p>
            <a:r>
              <a:rPr lang="en-GB" dirty="0" smtClean="0">
                <a:latin typeface="+mj-lt"/>
                <a:cs typeface="Times New Roman" panose="02020603050405020304" pitchFamily="18" charset="0"/>
              </a:rPr>
              <a:t>2 rotational degrees of freedom</a:t>
            </a:r>
            <a:endParaRPr lang="en-GB" dirty="0">
              <a:latin typeface="+mj-lt"/>
              <a:cs typeface="Times New Roman" panose="02020603050405020304" pitchFamily="18" charset="0"/>
            </a:endParaRPr>
          </a:p>
        </p:txBody>
      </p:sp>
      <p:cxnSp>
        <p:nvCxnSpPr>
          <p:cNvPr id="19" name="Straight Arrow Connector 18"/>
          <p:cNvCxnSpPr/>
          <p:nvPr/>
        </p:nvCxnSpPr>
        <p:spPr>
          <a:xfrm flipV="1">
            <a:off x="9941750" y="4520532"/>
            <a:ext cx="284050" cy="41119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 flipV="1">
            <a:off x="9941750" y="4373438"/>
            <a:ext cx="0" cy="54934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 flipH="1">
            <a:off x="9474216" y="4921324"/>
            <a:ext cx="468727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9634580" y="4314785"/>
            <a:ext cx="2808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 smtClean="0">
                <a:latin typeface="+mj-lt"/>
                <a:cs typeface="Times New Roman" panose="02020603050405020304" pitchFamily="18" charset="0"/>
              </a:rPr>
              <a:t>x</a:t>
            </a:r>
            <a:endParaRPr lang="en-GB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0217784" y="4514852"/>
            <a:ext cx="2856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 smtClean="0">
                <a:latin typeface="+mj-lt"/>
                <a:cs typeface="Times New Roman" panose="02020603050405020304" pitchFamily="18" charset="0"/>
              </a:rPr>
              <a:t>y</a:t>
            </a:r>
            <a:endParaRPr lang="en-GB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9443578" y="4924691"/>
            <a:ext cx="2760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 smtClean="0">
                <a:latin typeface="+mj-lt"/>
                <a:cs typeface="Times New Roman" panose="02020603050405020304" pitchFamily="18" charset="0"/>
              </a:rPr>
              <a:t>z</a:t>
            </a:r>
            <a:endParaRPr lang="en-GB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2054154" y="4267793"/>
            <a:ext cx="2808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 smtClean="0">
                <a:latin typeface="+mj-lt"/>
                <a:cs typeface="Times New Roman" panose="02020603050405020304" pitchFamily="18" charset="0"/>
              </a:rPr>
              <a:t>x</a:t>
            </a:r>
            <a:endParaRPr lang="en-GB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671333" y="4497501"/>
            <a:ext cx="2856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 smtClean="0">
                <a:latin typeface="+mj-lt"/>
                <a:cs typeface="Times New Roman" panose="02020603050405020304" pitchFamily="18" charset="0"/>
              </a:rPr>
              <a:t>y</a:t>
            </a:r>
            <a:endParaRPr lang="en-GB" dirty="0">
              <a:latin typeface="+mj-lt"/>
              <a:cs typeface="Times New Roman" panose="02020603050405020304" pitchFamily="18" charset="0"/>
            </a:endParaRPr>
          </a:p>
        </p:txBody>
      </p:sp>
      <p:cxnSp>
        <p:nvCxnSpPr>
          <p:cNvPr id="27" name="Straight Connector 26"/>
          <p:cNvCxnSpPr/>
          <p:nvPr/>
        </p:nvCxnSpPr>
        <p:spPr>
          <a:xfrm flipH="1" flipV="1">
            <a:off x="6607020" y="3590925"/>
            <a:ext cx="104" cy="181543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>
            <a:off x="6258389" y="3293831"/>
            <a:ext cx="348630" cy="297094"/>
          </a:xfrm>
          <a:prstGeom prst="straightConnector1">
            <a:avLst/>
          </a:prstGeom>
          <a:ln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>
            <a:off x="6271966" y="4714636"/>
            <a:ext cx="335054" cy="195090"/>
          </a:xfrm>
          <a:prstGeom prst="straightConnector1">
            <a:avLst/>
          </a:prstGeom>
          <a:ln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4746852" y="2421815"/>
            <a:ext cx="7931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CH" dirty="0">
                <a:latin typeface="+mj-lt"/>
                <a:cs typeface="Times New Roman" panose="02020603050405020304" pitchFamily="18" charset="0"/>
              </a:rPr>
              <a:t>n</a:t>
            </a:r>
            <a:r>
              <a:rPr lang="de-CH" dirty="0" smtClean="0">
                <a:latin typeface="+mj-lt"/>
                <a:cs typeface="Times New Roman" panose="02020603050405020304" pitchFamily="18" charset="0"/>
              </a:rPr>
              <a:t>ozzle holder</a:t>
            </a:r>
            <a:endParaRPr lang="en-GB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6384832" y="2326956"/>
            <a:ext cx="19430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+mj-lt"/>
                <a:cs typeface="Times New Roman" panose="02020603050405020304" pitchFamily="18" charset="0"/>
              </a:rPr>
              <a:t>1</a:t>
            </a:r>
            <a:r>
              <a:rPr lang="en-GB" baseline="30000" dirty="0" smtClean="0">
                <a:latin typeface="+mj-lt"/>
                <a:cs typeface="Times New Roman" panose="02020603050405020304" pitchFamily="18" charset="0"/>
              </a:rPr>
              <a:t>st</a:t>
            </a:r>
            <a:r>
              <a:rPr lang="en-GB" dirty="0" smtClean="0">
                <a:latin typeface="+mj-lt"/>
                <a:cs typeface="Times New Roman" panose="02020603050405020304" pitchFamily="18" charset="0"/>
              </a:rPr>
              <a:t> skimmer holder</a:t>
            </a:r>
            <a:endParaRPr lang="en-GB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6672811" y="2752901"/>
            <a:ext cx="19672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+mj-lt"/>
                <a:cs typeface="Times New Roman" panose="02020603050405020304" pitchFamily="18" charset="0"/>
              </a:rPr>
              <a:t>2</a:t>
            </a:r>
            <a:r>
              <a:rPr lang="en-GB" baseline="30000" dirty="0" smtClean="0">
                <a:latin typeface="+mj-lt"/>
                <a:cs typeface="Times New Roman" panose="02020603050405020304" pitchFamily="18" charset="0"/>
              </a:rPr>
              <a:t>nd</a:t>
            </a:r>
            <a:r>
              <a:rPr lang="en-GB" dirty="0" smtClean="0">
                <a:latin typeface="+mj-lt"/>
                <a:cs typeface="Times New Roman" panose="02020603050405020304" pitchFamily="18" charset="0"/>
              </a:rPr>
              <a:t> skimmer holder</a:t>
            </a:r>
            <a:endParaRPr lang="en-GB" dirty="0">
              <a:latin typeface="+mj-lt"/>
              <a:cs typeface="Times New Roman" panose="02020603050405020304" pitchFamily="18" charset="0"/>
            </a:endParaRPr>
          </a:p>
        </p:txBody>
      </p:sp>
      <p:cxnSp>
        <p:nvCxnSpPr>
          <p:cNvPr id="33" name="Straight Arrow Connector 32"/>
          <p:cNvCxnSpPr>
            <a:stCxn id="30" idx="2"/>
          </p:cNvCxnSpPr>
          <p:nvPr/>
        </p:nvCxnSpPr>
        <p:spPr>
          <a:xfrm>
            <a:off x="5143430" y="3068146"/>
            <a:ext cx="182578" cy="79186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>
            <a:stCxn id="31" idx="1"/>
          </p:cNvCxnSpPr>
          <p:nvPr/>
        </p:nvCxnSpPr>
        <p:spPr>
          <a:xfrm flipH="1">
            <a:off x="6034475" y="2511622"/>
            <a:ext cx="350357" cy="74116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>
            <a:stCxn id="32" idx="1"/>
          </p:cNvCxnSpPr>
          <p:nvPr/>
        </p:nvCxnSpPr>
        <p:spPr>
          <a:xfrm flipH="1">
            <a:off x="6271967" y="2937567"/>
            <a:ext cx="400844" cy="72003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>
            <a:off x="9208065" y="2826268"/>
            <a:ext cx="166046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dirty="0" smtClean="0">
                <a:latin typeface="+mj-lt"/>
                <a:cs typeface="Times New Roman" panose="02020603050405020304" pitchFamily="18" charset="0"/>
              </a:rPr>
              <a:t>camera with 3 linear degrees of freedom</a:t>
            </a:r>
            <a:endParaRPr lang="en-GB" dirty="0">
              <a:latin typeface="+mj-lt"/>
              <a:cs typeface="Times New Roman" panose="02020603050405020304" pitchFamily="18" charset="0"/>
            </a:endParaRPr>
          </a:p>
        </p:txBody>
      </p:sp>
      <p:cxnSp>
        <p:nvCxnSpPr>
          <p:cNvPr id="37" name="Straight Arrow Connector 36"/>
          <p:cNvCxnSpPr/>
          <p:nvPr/>
        </p:nvCxnSpPr>
        <p:spPr>
          <a:xfrm flipV="1">
            <a:off x="3931148" y="4520956"/>
            <a:ext cx="321570" cy="37396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/>
          <p:nvPr/>
        </p:nvCxnSpPr>
        <p:spPr>
          <a:xfrm flipV="1">
            <a:off x="3931146" y="4345572"/>
            <a:ext cx="0" cy="54934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/>
          <p:cNvSpPr txBox="1"/>
          <p:nvPr/>
        </p:nvSpPr>
        <p:spPr>
          <a:xfrm>
            <a:off x="3919235" y="4126898"/>
            <a:ext cx="2808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 smtClean="0">
                <a:latin typeface="+mj-lt"/>
                <a:cs typeface="Times New Roman" panose="02020603050405020304" pitchFamily="18" charset="0"/>
              </a:rPr>
              <a:t>x</a:t>
            </a:r>
            <a:endParaRPr lang="en-GB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4244701" y="4471098"/>
            <a:ext cx="2856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 smtClean="0">
                <a:latin typeface="+mj-lt"/>
                <a:cs typeface="Times New Roman" panose="02020603050405020304" pitchFamily="18" charset="0"/>
              </a:rPr>
              <a:t>y</a:t>
            </a:r>
            <a:endParaRPr lang="en-GB" dirty="0">
              <a:latin typeface="+mj-lt"/>
              <a:cs typeface="Times New Roman" panose="02020603050405020304" pitchFamily="18" charset="0"/>
            </a:endParaRPr>
          </a:p>
        </p:txBody>
      </p:sp>
      <p:cxnSp>
        <p:nvCxnSpPr>
          <p:cNvPr id="41" name="Straight Arrow Connector 40"/>
          <p:cNvCxnSpPr>
            <a:stCxn id="42" idx="2"/>
          </p:cNvCxnSpPr>
          <p:nvPr/>
        </p:nvCxnSpPr>
        <p:spPr>
          <a:xfrm>
            <a:off x="4258621" y="3190479"/>
            <a:ext cx="585684" cy="58660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>
          <a:xfrm>
            <a:off x="3862043" y="2821147"/>
            <a:ext cx="7931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CH" dirty="0" smtClean="0">
                <a:latin typeface="+mj-lt"/>
                <a:cs typeface="Times New Roman" panose="02020603050405020304" pitchFamily="18" charset="0"/>
              </a:rPr>
              <a:t>nozzle</a:t>
            </a:r>
            <a:endParaRPr lang="en-GB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2986310" y="5284281"/>
            <a:ext cx="17215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latin typeface="+mj-lt"/>
                <a:cs typeface="Times New Roman" panose="02020603050405020304" pitchFamily="18" charset="0"/>
              </a:rPr>
              <a:t>alignment frame</a:t>
            </a:r>
            <a:endParaRPr lang="en-GB" dirty="0">
              <a:latin typeface="+mj-lt"/>
              <a:cs typeface="Times New Roman" panose="02020603050405020304" pitchFamily="18" charset="0"/>
            </a:endParaRPr>
          </a:p>
        </p:txBody>
      </p:sp>
      <p:cxnSp>
        <p:nvCxnSpPr>
          <p:cNvPr id="44" name="Straight Arrow Connector 43"/>
          <p:cNvCxnSpPr/>
          <p:nvPr/>
        </p:nvCxnSpPr>
        <p:spPr>
          <a:xfrm flipV="1">
            <a:off x="4655199" y="5188530"/>
            <a:ext cx="241012" cy="28782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Box 44"/>
          <p:cNvSpPr txBox="1"/>
          <p:nvPr/>
        </p:nvSpPr>
        <p:spPr>
          <a:xfrm>
            <a:off x="941900" y="2510194"/>
            <a:ext cx="238725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latin typeface="+mj-lt"/>
                <a:cs typeface="Times New Roman" panose="02020603050405020304" pitchFamily="18" charset="0"/>
              </a:rPr>
              <a:t>irises, one with 2 linear degrees of freedom</a:t>
            </a:r>
            <a:endParaRPr lang="en-GB" dirty="0">
              <a:latin typeface="+mj-lt"/>
              <a:cs typeface="Times New Roman" panose="02020603050405020304" pitchFamily="18" charset="0"/>
            </a:endParaRPr>
          </a:p>
        </p:txBody>
      </p:sp>
      <p:cxnSp>
        <p:nvCxnSpPr>
          <p:cNvPr id="46" name="Straight Arrow Connector 45"/>
          <p:cNvCxnSpPr/>
          <p:nvPr/>
        </p:nvCxnSpPr>
        <p:spPr>
          <a:xfrm>
            <a:off x="2634311" y="3206383"/>
            <a:ext cx="462001" cy="53655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/>
          <p:cNvCxnSpPr/>
          <p:nvPr/>
        </p:nvCxnSpPr>
        <p:spPr>
          <a:xfrm>
            <a:off x="2782050" y="3219049"/>
            <a:ext cx="942091" cy="55909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9443954" y="5167222"/>
            <a:ext cx="247603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dirty="0" smtClean="0">
                <a:latin typeface="+mj-lt"/>
              </a:rPr>
              <a:t>z </a:t>
            </a:r>
            <a:r>
              <a:rPr lang="de-CH" dirty="0" smtClean="0">
                <a:latin typeface="+mj-lt"/>
                <a:sym typeface="Wingdings" panose="05000000000000000000" pitchFamily="2" charset="2"/>
              </a:rPr>
              <a:t> focus of the camera with linear stages</a:t>
            </a:r>
            <a:endParaRPr lang="en-GB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451628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8672211" cy="1450757"/>
          </a:xfrm>
        </p:spPr>
        <p:txBody>
          <a:bodyPr/>
          <a:lstStyle/>
          <a:p>
            <a:r>
              <a:rPr lang="de-CH" dirty="0" smtClean="0"/>
              <a:t>Scheme of the </a:t>
            </a:r>
            <a:br>
              <a:rPr lang="de-CH" dirty="0" smtClean="0"/>
            </a:br>
            <a:r>
              <a:rPr lang="de-CH" dirty="0" smtClean="0"/>
              <a:t>Developed Alignment Setup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3CDAD3-622F-4E41-8274-25FFF6285A4C}" type="datetime1">
              <a:rPr lang="en-GB" smtClean="0"/>
              <a:t>08/11/2018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Colloquium Bachelor Thesis                 Johanna Glutting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90374A-A313-45B9-B8B6-6DA6F6EDA2A5}" type="slidenum">
              <a:rPr lang="en-GB" sz="2000" smtClean="0"/>
              <a:t>16</a:t>
            </a:fld>
            <a:endParaRPr lang="en-GB" sz="2000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66658" y="118170"/>
            <a:ext cx="643952" cy="634665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37985" y="118170"/>
            <a:ext cx="1216712" cy="633704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054154" y="2969743"/>
            <a:ext cx="8123651" cy="2278468"/>
          </a:xfrm>
          <a:prstGeom prst="rect">
            <a:avLst/>
          </a:prstGeom>
        </p:spPr>
      </p:pic>
      <p:cxnSp>
        <p:nvCxnSpPr>
          <p:cNvPr id="13" name="Straight Arrow Connector 12"/>
          <p:cNvCxnSpPr/>
          <p:nvPr/>
        </p:nvCxnSpPr>
        <p:spPr>
          <a:xfrm flipV="1">
            <a:off x="2357780" y="4547359"/>
            <a:ext cx="321570" cy="37396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V="1">
            <a:off x="2357778" y="4371975"/>
            <a:ext cx="0" cy="54934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Arc 14"/>
          <p:cNvSpPr/>
          <p:nvPr/>
        </p:nvSpPr>
        <p:spPr>
          <a:xfrm>
            <a:off x="2195853" y="4732213"/>
            <a:ext cx="323850" cy="107950"/>
          </a:xfrm>
          <a:prstGeom prst="arc">
            <a:avLst>
              <a:gd name="adj1" fmla="val 6277252"/>
              <a:gd name="adj2" fmla="val 0"/>
            </a:avLst>
          </a:prstGeom>
          <a:ln>
            <a:head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Arc 15"/>
          <p:cNvSpPr/>
          <p:nvPr/>
        </p:nvSpPr>
        <p:spPr>
          <a:xfrm rot="13288445">
            <a:off x="2438667" y="4645543"/>
            <a:ext cx="323850" cy="107950"/>
          </a:xfrm>
          <a:prstGeom prst="arc">
            <a:avLst>
              <a:gd name="adj1" fmla="val 6277252"/>
              <a:gd name="adj2" fmla="val 0"/>
            </a:avLst>
          </a:prstGeom>
          <a:ln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TextBox 16"/>
          <p:cNvSpPr txBox="1"/>
          <p:nvPr/>
        </p:nvSpPr>
        <p:spPr>
          <a:xfrm>
            <a:off x="6607019" y="5167222"/>
            <a:ext cx="230074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latin typeface="+mj-lt"/>
                <a:cs typeface="Times New Roman" panose="02020603050405020304" pitchFamily="18" charset="0"/>
              </a:rPr>
              <a:t>adjustment screws integrated in the frame</a:t>
            </a:r>
            <a:endParaRPr lang="en-GB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802005" y="3322450"/>
            <a:ext cx="137649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latin typeface="+mj-lt"/>
                <a:cs typeface="Times New Roman" panose="02020603050405020304" pitchFamily="18" charset="0"/>
              </a:rPr>
              <a:t>laser with </a:t>
            </a:r>
          </a:p>
          <a:p>
            <a:r>
              <a:rPr lang="en-GB" dirty="0" smtClean="0">
                <a:latin typeface="+mj-lt"/>
                <a:cs typeface="Times New Roman" panose="02020603050405020304" pitchFamily="18" charset="0"/>
              </a:rPr>
              <a:t>2 linear and </a:t>
            </a:r>
          </a:p>
          <a:p>
            <a:r>
              <a:rPr lang="en-GB" dirty="0" smtClean="0">
                <a:latin typeface="+mj-lt"/>
                <a:cs typeface="Times New Roman" panose="02020603050405020304" pitchFamily="18" charset="0"/>
              </a:rPr>
              <a:t>2 rotational degrees of freedom</a:t>
            </a:r>
            <a:endParaRPr lang="en-GB" dirty="0">
              <a:latin typeface="+mj-lt"/>
              <a:cs typeface="Times New Roman" panose="02020603050405020304" pitchFamily="18" charset="0"/>
            </a:endParaRPr>
          </a:p>
        </p:txBody>
      </p:sp>
      <p:cxnSp>
        <p:nvCxnSpPr>
          <p:cNvPr id="19" name="Straight Arrow Connector 18"/>
          <p:cNvCxnSpPr/>
          <p:nvPr/>
        </p:nvCxnSpPr>
        <p:spPr>
          <a:xfrm flipV="1">
            <a:off x="9941750" y="4520532"/>
            <a:ext cx="284050" cy="41119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 flipV="1">
            <a:off x="9941750" y="4373438"/>
            <a:ext cx="0" cy="54934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 flipH="1">
            <a:off x="9474216" y="4921324"/>
            <a:ext cx="468727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9634580" y="4314785"/>
            <a:ext cx="2808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 smtClean="0">
                <a:latin typeface="+mj-lt"/>
                <a:cs typeface="Times New Roman" panose="02020603050405020304" pitchFamily="18" charset="0"/>
              </a:rPr>
              <a:t>x</a:t>
            </a:r>
            <a:endParaRPr lang="en-GB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0217784" y="4514852"/>
            <a:ext cx="2856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 smtClean="0">
                <a:latin typeface="+mj-lt"/>
                <a:cs typeface="Times New Roman" panose="02020603050405020304" pitchFamily="18" charset="0"/>
              </a:rPr>
              <a:t>y</a:t>
            </a:r>
            <a:endParaRPr lang="en-GB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9443578" y="4924691"/>
            <a:ext cx="2760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 smtClean="0">
                <a:latin typeface="+mj-lt"/>
                <a:cs typeface="Times New Roman" panose="02020603050405020304" pitchFamily="18" charset="0"/>
              </a:rPr>
              <a:t>z</a:t>
            </a:r>
            <a:endParaRPr lang="en-GB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2054154" y="4267793"/>
            <a:ext cx="2808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 smtClean="0">
                <a:latin typeface="+mj-lt"/>
                <a:cs typeface="Times New Roman" panose="02020603050405020304" pitchFamily="18" charset="0"/>
              </a:rPr>
              <a:t>x</a:t>
            </a:r>
            <a:endParaRPr lang="en-GB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671333" y="4497501"/>
            <a:ext cx="2856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 smtClean="0">
                <a:latin typeface="+mj-lt"/>
                <a:cs typeface="Times New Roman" panose="02020603050405020304" pitchFamily="18" charset="0"/>
              </a:rPr>
              <a:t>y</a:t>
            </a:r>
            <a:endParaRPr lang="en-GB" dirty="0">
              <a:latin typeface="+mj-lt"/>
              <a:cs typeface="Times New Roman" panose="02020603050405020304" pitchFamily="18" charset="0"/>
            </a:endParaRPr>
          </a:p>
        </p:txBody>
      </p:sp>
      <p:cxnSp>
        <p:nvCxnSpPr>
          <p:cNvPr id="27" name="Straight Connector 26"/>
          <p:cNvCxnSpPr/>
          <p:nvPr/>
        </p:nvCxnSpPr>
        <p:spPr>
          <a:xfrm flipH="1" flipV="1">
            <a:off x="6607020" y="3590925"/>
            <a:ext cx="104" cy="181543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>
            <a:off x="6258389" y="3293831"/>
            <a:ext cx="348630" cy="297094"/>
          </a:xfrm>
          <a:prstGeom prst="straightConnector1">
            <a:avLst/>
          </a:prstGeom>
          <a:ln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>
            <a:off x="6271966" y="4714636"/>
            <a:ext cx="335054" cy="195090"/>
          </a:xfrm>
          <a:prstGeom prst="straightConnector1">
            <a:avLst/>
          </a:prstGeom>
          <a:ln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4746852" y="2421815"/>
            <a:ext cx="7931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CH" dirty="0">
                <a:latin typeface="+mj-lt"/>
                <a:cs typeface="Times New Roman" panose="02020603050405020304" pitchFamily="18" charset="0"/>
              </a:rPr>
              <a:t>n</a:t>
            </a:r>
            <a:r>
              <a:rPr lang="de-CH" dirty="0" smtClean="0">
                <a:latin typeface="+mj-lt"/>
                <a:cs typeface="Times New Roman" panose="02020603050405020304" pitchFamily="18" charset="0"/>
              </a:rPr>
              <a:t>ozzle holder</a:t>
            </a:r>
            <a:endParaRPr lang="en-GB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6384832" y="2326956"/>
            <a:ext cx="19430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+mj-lt"/>
                <a:cs typeface="Times New Roman" panose="02020603050405020304" pitchFamily="18" charset="0"/>
              </a:rPr>
              <a:t>1</a:t>
            </a:r>
            <a:r>
              <a:rPr lang="en-GB" baseline="30000" dirty="0" smtClean="0">
                <a:latin typeface="+mj-lt"/>
                <a:cs typeface="Times New Roman" panose="02020603050405020304" pitchFamily="18" charset="0"/>
              </a:rPr>
              <a:t>st</a:t>
            </a:r>
            <a:r>
              <a:rPr lang="en-GB" dirty="0" smtClean="0">
                <a:latin typeface="+mj-lt"/>
                <a:cs typeface="Times New Roman" panose="02020603050405020304" pitchFamily="18" charset="0"/>
              </a:rPr>
              <a:t> skimmer holder</a:t>
            </a:r>
            <a:endParaRPr lang="en-GB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6672811" y="2752901"/>
            <a:ext cx="19672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+mj-lt"/>
                <a:cs typeface="Times New Roman" panose="02020603050405020304" pitchFamily="18" charset="0"/>
              </a:rPr>
              <a:t>2</a:t>
            </a:r>
            <a:r>
              <a:rPr lang="en-GB" baseline="30000" dirty="0" smtClean="0">
                <a:latin typeface="+mj-lt"/>
                <a:cs typeface="Times New Roman" panose="02020603050405020304" pitchFamily="18" charset="0"/>
              </a:rPr>
              <a:t>nd</a:t>
            </a:r>
            <a:r>
              <a:rPr lang="en-GB" dirty="0" smtClean="0">
                <a:latin typeface="+mj-lt"/>
                <a:cs typeface="Times New Roman" panose="02020603050405020304" pitchFamily="18" charset="0"/>
              </a:rPr>
              <a:t> skimmer holder</a:t>
            </a:r>
            <a:endParaRPr lang="en-GB" dirty="0">
              <a:latin typeface="+mj-lt"/>
              <a:cs typeface="Times New Roman" panose="02020603050405020304" pitchFamily="18" charset="0"/>
            </a:endParaRPr>
          </a:p>
        </p:txBody>
      </p:sp>
      <p:cxnSp>
        <p:nvCxnSpPr>
          <p:cNvPr id="33" name="Straight Arrow Connector 32"/>
          <p:cNvCxnSpPr>
            <a:stCxn id="30" idx="2"/>
          </p:cNvCxnSpPr>
          <p:nvPr/>
        </p:nvCxnSpPr>
        <p:spPr>
          <a:xfrm>
            <a:off x="5143430" y="3068146"/>
            <a:ext cx="182578" cy="79186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>
            <a:stCxn id="31" idx="1"/>
          </p:cNvCxnSpPr>
          <p:nvPr/>
        </p:nvCxnSpPr>
        <p:spPr>
          <a:xfrm flipH="1">
            <a:off x="6034475" y="2511622"/>
            <a:ext cx="350357" cy="74116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>
            <a:stCxn id="32" idx="1"/>
          </p:cNvCxnSpPr>
          <p:nvPr/>
        </p:nvCxnSpPr>
        <p:spPr>
          <a:xfrm flipH="1">
            <a:off x="6271967" y="2937567"/>
            <a:ext cx="400844" cy="72003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>
            <a:off x="9208065" y="2826268"/>
            <a:ext cx="166046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dirty="0" smtClean="0">
                <a:latin typeface="+mj-lt"/>
                <a:cs typeface="Times New Roman" panose="02020603050405020304" pitchFamily="18" charset="0"/>
              </a:rPr>
              <a:t>camera with 3 linear degrees of freedom</a:t>
            </a:r>
            <a:endParaRPr lang="en-GB" dirty="0">
              <a:latin typeface="+mj-lt"/>
              <a:cs typeface="Times New Roman" panose="02020603050405020304" pitchFamily="18" charset="0"/>
            </a:endParaRPr>
          </a:p>
        </p:txBody>
      </p:sp>
      <p:cxnSp>
        <p:nvCxnSpPr>
          <p:cNvPr id="37" name="Straight Arrow Connector 36"/>
          <p:cNvCxnSpPr/>
          <p:nvPr/>
        </p:nvCxnSpPr>
        <p:spPr>
          <a:xfrm flipV="1">
            <a:off x="3931148" y="4520956"/>
            <a:ext cx="321570" cy="37396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/>
          <p:nvPr/>
        </p:nvCxnSpPr>
        <p:spPr>
          <a:xfrm flipV="1">
            <a:off x="3931146" y="4345572"/>
            <a:ext cx="0" cy="54934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/>
          <p:cNvSpPr txBox="1"/>
          <p:nvPr/>
        </p:nvSpPr>
        <p:spPr>
          <a:xfrm>
            <a:off x="3919235" y="4126898"/>
            <a:ext cx="2808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 smtClean="0">
                <a:latin typeface="+mj-lt"/>
                <a:cs typeface="Times New Roman" panose="02020603050405020304" pitchFamily="18" charset="0"/>
              </a:rPr>
              <a:t>x</a:t>
            </a:r>
            <a:endParaRPr lang="en-GB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4244701" y="4471098"/>
            <a:ext cx="2856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 smtClean="0">
                <a:latin typeface="+mj-lt"/>
                <a:cs typeface="Times New Roman" panose="02020603050405020304" pitchFamily="18" charset="0"/>
              </a:rPr>
              <a:t>y</a:t>
            </a:r>
            <a:endParaRPr lang="en-GB" dirty="0">
              <a:latin typeface="+mj-lt"/>
              <a:cs typeface="Times New Roman" panose="02020603050405020304" pitchFamily="18" charset="0"/>
            </a:endParaRPr>
          </a:p>
        </p:txBody>
      </p:sp>
      <p:cxnSp>
        <p:nvCxnSpPr>
          <p:cNvPr id="41" name="Straight Arrow Connector 40"/>
          <p:cNvCxnSpPr>
            <a:stCxn id="42" idx="2"/>
          </p:cNvCxnSpPr>
          <p:nvPr/>
        </p:nvCxnSpPr>
        <p:spPr>
          <a:xfrm>
            <a:off x="4258621" y="3190479"/>
            <a:ext cx="585684" cy="58660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>
          <a:xfrm>
            <a:off x="3862043" y="2821147"/>
            <a:ext cx="7931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CH" dirty="0" smtClean="0">
                <a:latin typeface="+mj-lt"/>
                <a:cs typeface="Times New Roman" panose="02020603050405020304" pitchFamily="18" charset="0"/>
              </a:rPr>
              <a:t>nozzle</a:t>
            </a:r>
            <a:endParaRPr lang="en-GB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2986310" y="5284281"/>
            <a:ext cx="17215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latin typeface="+mj-lt"/>
                <a:cs typeface="Times New Roman" panose="02020603050405020304" pitchFamily="18" charset="0"/>
              </a:rPr>
              <a:t>alignment frame</a:t>
            </a:r>
            <a:endParaRPr lang="en-GB" dirty="0">
              <a:latin typeface="+mj-lt"/>
              <a:cs typeface="Times New Roman" panose="02020603050405020304" pitchFamily="18" charset="0"/>
            </a:endParaRPr>
          </a:p>
        </p:txBody>
      </p:sp>
      <p:cxnSp>
        <p:nvCxnSpPr>
          <p:cNvPr id="44" name="Straight Arrow Connector 43"/>
          <p:cNvCxnSpPr/>
          <p:nvPr/>
        </p:nvCxnSpPr>
        <p:spPr>
          <a:xfrm flipV="1">
            <a:off x="4655199" y="5188530"/>
            <a:ext cx="241012" cy="28782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Box 44"/>
          <p:cNvSpPr txBox="1"/>
          <p:nvPr/>
        </p:nvSpPr>
        <p:spPr>
          <a:xfrm>
            <a:off x="941900" y="2510194"/>
            <a:ext cx="238725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latin typeface="+mj-lt"/>
                <a:cs typeface="Times New Roman" panose="02020603050405020304" pitchFamily="18" charset="0"/>
              </a:rPr>
              <a:t>irises, one with 2 linear degrees of freedom</a:t>
            </a:r>
            <a:endParaRPr lang="en-GB" dirty="0">
              <a:latin typeface="+mj-lt"/>
              <a:cs typeface="Times New Roman" panose="02020603050405020304" pitchFamily="18" charset="0"/>
            </a:endParaRPr>
          </a:p>
        </p:txBody>
      </p:sp>
      <p:cxnSp>
        <p:nvCxnSpPr>
          <p:cNvPr id="46" name="Straight Arrow Connector 45"/>
          <p:cNvCxnSpPr/>
          <p:nvPr/>
        </p:nvCxnSpPr>
        <p:spPr>
          <a:xfrm>
            <a:off x="2634311" y="3206383"/>
            <a:ext cx="462001" cy="53655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/>
          <p:cNvCxnSpPr/>
          <p:nvPr/>
        </p:nvCxnSpPr>
        <p:spPr>
          <a:xfrm>
            <a:off x="2782050" y="3219049"/>
            <a:ext cx="942091" cy="55909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8" name="Picture 47"/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0" b="98232" l="2892" r="99239">
                        <a14:foregroundMark x1="22070" y1="50000" x2="22070" y2="50000"/>
                        <a14:foregroundMark x1="69863" y1="39773" x2="69863" y2="39773"/>
                        <a14:foregroundMark x1="58904" y1="51389" x2="58904" y2="51389"/>
                        <a14:foregroundMark x1="71081" y1="50253" x2="71081" y2="50253"/>
                        <a14:foregroundMark x1="71842" y1="60859" x2="71842" y2="60859"/>
                        <a14:foregroundMark x1="72146" y1="67424" x2="72146" y2="67424"/>
                        <a14:foregroundMark x1="72451" y1="72854" x2="72451" y2="72854"/>
                        <a14:foregroundMark x1="77778" y1="63510" x2="77778" y2="63510"/>
                        <a14:foregroundMark x1="83257" y1="63384" x2="83257" y2="63384"/>
                        <a14:foregroundMark x1="87823" y1="65152" x2="87823" y2="65152"/>
                        <a14:foregroundMark x1="88280" y1="61364" x2="88280" y2="61364"/>
                        <a14:foregroundMark x1="87215" y1="55051" x2="87215" y2="55051"/>
                        <a14:foregroundMark x1="87823" y1="30682" x2="87823" y2="30682"/>
                        <a14:foregroundMark x1="87823" y1="25631" x2="87823" y2="25631"/>
                        <a14:foregroundMark x1="61948" y1="22980" x2="61948" y2="22980"/>
                        <a14:foregroundMark x1="66819" y1="26136" x2="66819" y2="26136"/>
                        <a14:foregroundMark x1="68189" y1="31439" x2="68189" y2="31439"/>
                        <a14:foregroundMark x1="77778" y1="33333" x2="77778" y2="33333"/>
                        <a14:foregroundMark x1="93760" y1="22348" x2="93760" y2="22348"/>
                        <a14:backgroundMark x1="31355" y1="68813" x2="31355" y2="68813"/>
                        <a14:backgroundMark x1="86910" y1="6439" x2="86910" y2="6439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535303" y="1835100"/>
            <a:ext cx="3625997" cy="4371065"/>
          </a:xfrm>
          <a:prstGeom prst="rect">
            <a:avLst/>
          </a:prstGeom>
          <a:effectLst>
            <a:glow rad="342900">
              <a:schemeClr val="bg2">
                <a:lumMod val="90000"/>
                <a:alpha val="83000"/>
              </a:schemeClr>
            </a:glow>
          </a:effectLst>
        </p:spPr>
      </p:pic>
      <p:sp>
        <p:nvSpPr>
          <p:cNvPr id="3" name="Cross 2"/>
          <p:cNvSpPr/>
          <p:nvPr/>
        </p:nvSpPr>
        <p:spPr>
          <a:xfrm rot="18887539">
            <a:off x="6007267" y="2989675"/>
            <a:ext cx="196029" cy="197645"/>
          </a:xfrm>
          <a:prstGeom prst="plus">
            <a:avLst>
              <a:gd name="adj" fmla="val 44689"/>
            </a:avLst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49" name="Cross 48"/>
          <p:cNvSpPr/>
          <p:nvPr/>
        </p:nvSpPr>
        <p:spPr>
          <a:xfrm rot="18887539">
            <a:off x="6033574" y="4814375"/>
            <a:ext cx="196029" cy="197645"/>
          </a:xfrm>
          <a:prstGeom prst="plus">
            <a:avLst>
              <a:gd name="adj" fmla="val 44689"/>
            </a:avLst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9443954" y="5167222"/>
            <a:ext cx="247603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dirty="0" smtClean="0">
                <a:latin typeface="+mj-lt"/>
              </a:rPr>
              <a:t>z </a:t>
            </a:r>
            <a:r>
              <a:rPr lang="de-CH" dirty="0" smtClean="0">
                <a:latin typeface="+mj-lt"/>
                <a:sym typeface="Wingdings" panose="05000000000000000000" pitchFamily="2" charset="2"/>
              </a:rPr>
              <a:t> focus of the camera with linear stages</a:t>
            </a:r>
            <a:endParaRPr lang="en-GB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598370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Alignment Setup in the Optical Lab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55C21D-2CC8-4932-96DC-48944E6B8527}" type="datetime1">
              <a:rPr lang="en-GB" smtClean="0"/>
              <a:t>08/11/2018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Colloquium Bachelor Thesis                 Johanna Glutting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90374A-A313-45B9-B8B6-6DA6F6EDA2A5}" type="slidenum">
              <a:rPr lang="en-GB" sz="2000" smtClean="0"/>
              <a:t>17</a:t>
            </a:fld>
            <a:endParaRPr lang="en-GB" sz="2000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66658" y="118170"/>
            <a:ext cx="643952" cy="634665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37985" y="118170"/>
            <a:ext cx="1216712" cy="633704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908657" y="1836217"/>
            <a:ext cx="8123651" cy="2278468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21947" b="3431"/>
          <a:stretch/>
        </p:blipFill>
        <p:spPr>
          <a:xfrm>
            <a:off x="2040509" y="4098572"/>
            <a:ext cx="7859949" cy="2198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8629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6159" y="4162616"/>
            <a:ext cx="4230191" cy="164873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Laser Alignment (example)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Colloquium Bachelor Thesis                 Johanna Glutting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90374A-A313-45B9-B8B6-6DA6F6EDA2A5}" type="slidenum">
              <a:rPr lang="en-GB" sz="2000" smtClean="0"/>
              <a:t>18</a:t>
            </a:fld>
            <a:endParaRPr lang="en-GB" sz="20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5885CF-612F-49E5-AFA0-4DEBF7D9C048}" type="datetime1">
              <a:rPr lang="en-GB" smtClean="0"/>
              <a:t>08/11/2018</a:t>
            </a:fld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5337880" y="2088152"/>
            <a:ext cx="5457638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>
                <a:latin typeface="+mj-lt"/>
              </a:rPr>
              <a:t>Maximizing the light going through the nozzle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CH" sz="2400" dirty="0">
              <a:latin typeface="+mj-lt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CH" sz="2400" dirty="0" smtClean="0">
                <a:latin typeface="+mj-lt"/>
              </a:rPr>
              <a:t>Irisis to define and measure laser angles</a:t>
            </a:r>
            <a:endParaRPr lang="en-GB" sz="2400" dirty="0" smtClean="0">
              <a:latin typeface="+mj-lt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 smtClean="0">
                <a:latin typeface="+mj-lt"/>
              </a:rPr>
              <a:t>Recording of intensities at different iris positions</a:t>
            </a:r>
          </a:p>
          <a:p>
            <a:pPr marL="342900" indent="-342900">
              <a:buFont typeface="Wingdings" panose="05000000000000000000" pitchFamily="2" charset="2"/>
              <a:buChar char="à"/>
            </a:pPr>
            <a:r>
              <a:rPr lang="en-GB" sz="2400" dirty="0" smtClean="0">
                <a:latin typeface="+mj-lt"/>
                <a:sym typeface="Wingdings" panose="05000000000000000000" pitchFamily="2" charset="2"/>
              </a:rPr>
              <a:t>Finding the maximum in each axis</a:t>
            </a:r>
          </a:p>
          <a:p>
            <a:pPr marL="342900" indent="-342900">
              <a:buFont typeface="Wingdings" panose="05000000000000000000" pitchFamily="2" charset="2"/>
              <a:buChar char="à"/>
            </a:pPr>
            <a:endParaRPr lang="de-CH" sz="2400" dirty="0">
              <a:latin typeface="+mj-lt"/>
              <a:sym typeface="Wingdings" panose="05000000000000000000" pitchFamily="2" charset="2"/>
            </a:endParaRPr>
          </a:p>
          <a:p>
            <a:r>
              <a:rPr lang="en-GB" sz="2400" dirty="0" smtClean="0">
                <a:latin typeface="+mj-lt"/>
                <a:sym typeface="Wingdings" panose="05000000000000000000" pitchFamily="2" charset="2"/>
              </a:rPr>
              <a:t>Laser diffraction pattern affects intensities, only reliable if the laser gets centred each time</a:t>
            </a:r>
            <a:endParaRPr lang="en-GB" sz="2400" dirty="0">
              <a:latin typeface="+mj-lt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67401" y="1906035"/>
            <a:ext cx="3199443" cy="19377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1254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Nozzle 1st Skimmer Alignment (1)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Colloquium Bachelor Thesis                 Johanna Glutting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90374A-A313-45B9-B8B6-6DA6F6EDA2A5}" type="slidenum">
              <a:rPr lang="en-GB" sz="2000" smtClean="0"/>
              <a:t>19</a:t>
            </a:fld>
            <a:endParaRPr lang="en-GB" sz="20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2B5D55-26CD-4A48-B81E-73F8596A7A5F}" type="datetime1">
              <a:rPr lang="en-GB" smtClean="0"/>
              <a:t>08/11/2018</a:t>
            </a:fld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60000" contrast="3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97280" y="2092642"/>
            <a:ext cx="3651389" cy="342783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225143" y="2092642"/>
            <a:ext cx="5987339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>
                <a:latin typeface="+mj-lt"/>
              </a:rPr>
              <a:t>The laser blurred up after leaving the nozzle</a:t>
            </a:r>
          </a:p>
          <a:p>
            <a:endParaRPr lang="en-GB" sz="2400" dirty="0" smtClean="0">
              <a:latin typeface="+mj-lt"/>
            </a:endParaRPr>
          </a:p>
          <a:p>
            <a:pPr marL="342900" indent="-342900">
              <a:buFont typeface="Wingdings" panose="05000000000000000000" pitchFamily="2" charset="2"/>
              <a:buChar char="à"/>
            </a:pPr>
            <a:r>
              <a:rPr lang="en-GB" sz="2400" dirty="0" smtClean="0">
                <a:latin typeface="+mj-lt"/>
              </a:rPr>
              <a:t>but is still visible in the first skimmer plane</a:t>
            </a:r>
          </a:p>
          <a:p>
            <a:pPr marL="342900" indent="-342900">
              <a:buFont typeface="Wingdings" panose="05000000000000000000" pitchFamily="2" charset="2"/>
              <a:buChar char="à"/>
            </a:pPr>
            <a:endParaRPr lang="de-CH" sz="2400" dirty="0">
              <a:latin typeface="+mj-lt"/>
            </a:endParaRPr>
          </a:p>
          <a:p>
            <a:pPr marL="342900" indent="-342900">
              <a:buFont typeface="Wingdings" panose="05000000000000000000" pitchFamily="2" charset="2"/>
              <a:buChar char="à"/>
            </a:pPr>
            <a:r>
              <a:rPr lang="en-GB" sz="2400" dirty="0" smtClean="0">
                <a:latin typeface="+mj-lt"/>
              </a:rPr>
              <a:t>Centring of the nozzle (laser spot) to the </a:t>
            </a:r>
            <a:r>
              <a:rPr lang="de-CH" sz="2400" dirty="0" smtClean="0">
                <a:latin typeface="+mj-lt"/>
              </a:rPr>
              <a:t>skimmer </a:t>
            </a:r>
            <a:r>
              <a:rPr lang="de-CH" sz="2400" dirty="0">
                <a:latin typeface="+mj-lt"/>
              </a:rPr>
              <a:t>position</a:t>
            </a:r>
            <a:endParaRPr lang="en-GB" sz="2400" dirty="0">
              <a:latin typeface="+mj-lt"/>
            </a:endParaRPr>
          </a:p>
          <a:p>
            <a:pPr marL="342900" indent="-342900">
              <a:buFont typeface="Wingdings" panose="05000000000000000000" pitchFamily="2" charset="2"/>
              <a:buChar char="à"/>
            </a:pPr>
            <a:endParaRPr lang="en-GB" sz="24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74012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Outlook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243705-B88A-4F27-A436-2D81A7CE9739}" type="datetime1">
              <a:rPr lang="en-GB" smtClean="0"/>
              <a:t>08/11/2018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Colloquium Bachelor Thesis                 Johanna Glutting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90374A-A313-45B9-B8B6-6DA6F6EDA2A5}" type="slidenum">
              <a:rPr lang="en-GB" sz="2000" smtClean="0"/>
              <a:t>2</a:t>
            </a:fld>
            <a:endParaRPr lang="en-GB" sz="2000" dirty="0"/>
          </a:p>
        </p:txBody>
      </p:sp>
      <p:sp>
        <p:nvSpPr>
          <p:cNvPr id="11" name="TextBox 10"/>
          <p:cNvSpPr txBox="1"/>
          <p:nvPr/>
        </p:nvSpPr>
        <p:spPr>
          <a:xfrm>
            <a:off x="1097280" y="1922102"/>
            <a:ext cx="7109382" cy="45243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GB" sz="2400" dirty="0" smtClean="0">
                <a:latin typeface="+mj-lt"/>
              </a:rPr>
              <a:t>Context (BGC) and problem definition (alignment)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GB" sz="2400" dirty="0" smtClean="0">
                <a:latin typeface="+mj-lt"/>
              </a:rPr>
              <a:t>Developed solutions (alignment setup and procedure)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GB" sz="2400" dirty="0" smtClean="0">
                <a:latin typeface="+mj-lt"/>
              </a:rPr>
              <a:t>Maximal alignment precision compared to objectives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GB" sz="2400" dirty="0" smtClean="0">
                <a:latin typeface="+mj-lt"/>
              </a:rPr>
              <a:t>Gas jet pressure calculation (with gas jet thickness)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GB" sz="2400" dirty="0" smtClean="0">
                <a:latin typeface="+mj-lt"/>
              </a:rPr>
              <a:t>Simulation to verify pressure calculations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endParaRPr lang="de-CH" sz="2400" dirty="0" smtClean="0">
              <a:latin typeface="+mj-lt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endParaRPr lang="de-CH" sz="2400" dirty="0" smtClean="0">
              <a:latin typeface="+mj-lt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endParaRPr lang="de-CH" sz="2400" dirty="0" smtClean="0">
              <a:latin typeface="+mj-lt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66658" y="118170"/>
            <a:ext cx="643952" cy="634665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37985" y="118170"/>
            <a:ext cx="1216712" cy="6337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4083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Nozzle – Skimmer Alignment (2)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Colloquium Bachelor Thesis                 Johanna Glutting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90374A-A313-45B9-B8B6-6DA6F6EDA2A5}" type="slidenum">
              <a:rPr lang="en-GB" sz="2000" smtClean="0"/>
              <a:t>20</a:t>
            </a:fld>
            <a:endParaRPr lang="en-GB" sz="20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7D07A0-5F2C-4727-B046-9B4261FEB9CE}" type="datetime1">
              <a:rPr lang="en-GB" smtClean="0"/>
              <a:t>08/11/2018</a:t>
            </a:fld>
            <a:endParaRPr lang="en-GB" dirty="0"/>
          </a:p>
        </p:txBody>
      </p:sp>
      <p:pic>
        <p:nvPicPr>
          <p:cNvPr id="1026" name="Picture 2" descr="image009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4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7280" y="2084827"/>
            <a:ext cx="4143720" cy="37471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5663682" y="2084827"/>
            <a:ext cx="5987339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>
                <a:latin typeface="+mj-lt"/>
              </a:rPr>
              <a:t>The laser blurred up after leaving the nozzle</a:t>
            </a:r>
          </a:p>
          <a:p>
            <a:endParaRPr lang="en-GB" sz="2400" dirty="0" smtClean="0">
              <a:latin typeface="+mj-lt"/>
            </a:endParaRPr>
          </a:p>
          <a:p>
            <a:pPr marL="342900" indent="-342900">
              <a:buFont typeface="Wingdings" panose="05000000000000000000" pitchFamily="2" charset="2"/>
              <a:buChar char="à"/>
            </a:pPr>
            <a:r>
              <a:rPr lang="en-GB" sz="2400" dirty="0" smtClean="0">
                <a:latin typeface="+mj-lt"/>
                <a:sym typeface="Wingdings" panose="05000000000000000000" pitchFamily="2" charset="2"/>
              </a:rPr>
              <a:t>Centre is not detectable in skimmer plane</a:t>
            </a:r>
          </a:p>
          <a:p>
            <a:pPr marL="342900" indent="-342900">
              <a:buFont typeface="Wingdings" panose="05000000000000000000" pitchFamily="2" charset="2"/>
              <a:buChar char="à"/>
            </a:pPr>
            <a:endParaRPr lang="de-CH" sz="2400" dirty="0">
              <a:latin typeface="+mj-lt"/>
              <a:sym typeface="Wingdings" panose="05000000000000000000" pitchFamily="2" charset="2"/>
            </a:endParaRPr>
          </a:p>
          <a:p>
            <a:pPr marL="342900" indent="-342900">
              <a:buFont typeface="Wingdings" panose="05000000000000000000" pitchFamily="2" charset="2"/>
              <a:buChar char="à"/>
            </a:pPr>
            <a:r>
              <a:rPr lang="de-CH" sz="2400" dirty="0" smtClean="0">
                <a:latin typeface="+mj-lt"/>
                <a:sym typeface="Wingdings" panose="05000000000000000000" pitchFamily="2" charset="2"/>
              </a:rPr>
              <a:t>References of the laser axis for alignment</a:t>
            </a:r>
            <a:endParaRPr lang="en-GB" sz="2400" dirty="0">
              <a:latin typeface="+mj-lt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097280" y="2084827"/>
            <a:ext cx="103943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dirty="0" smtClean="0">
                <a:solidFill>
                  <a:schemeClr val="bg1"/>
                </a:solidFill>
                <a:latin typeface="+mj-lt"/>
              </a:rPr>
              <a:t>Skimmer diameter</a:t>
            </a:r>
          </a:p>
          <a:p>
            <a:r>
              <a:rPr lang="de-CH" dirty="0" smtClean="0">
                <a:solidFill>
                  <a:schemeClr val="bg1"/>
                </a:solidFill>
                <a:latin typeface="+mj-lt"/>
              </a:rPr>
              <a:t>(400</a:t>
            </a:r>
            <a:r>
              <a:rPr lang="el-GR" dirty="0" smtClean="0">
                <a:solidFill>
                  <a:schemeClr val="bg1"/>
                </a:solidFill>
                <a:latin typeface="+mj-lt"/>
              </a:rPr>
              <a:t>μ</a:t>
            </a:r>
            <a:r>
              <a:rPr lang="de-CH" dirty="0" smtClean="0">
                <a:solidFill>
                  <a:schemeClr val="bg1"/>
                </a:solidFill>
                <a:latin typeface="+mj-lt"/>
              </a:rPr>
              <a:t>m)</a:t>
            </a:r>
            <a:endParaRPr lang="en-GB" dirty="0">
              <a:solidFill>
                <a:schemeClr val="bg1"/>
              </a:solidFill>
              <a:latin typeface="+mj-lt"/>
            </a:endParaRPr>
          </a:p>
        </p:txBody>
      </p:sp>
      <p:cxnSp>
        <p:nvCxnSpPr>
          <p:cNvPr id="12" name="Straight Arrow Connector 11"/>
          <p:cNvCxnSpPr>
            <a:stCxn id="6" idx="3"/>
          </p:cNvCxnSpPr>
          <p:nvPr/>
        </p:nvCxnSpPr>
        <p:spPr>
          <a:xfrm>
            <a:off x="2136710" y="2546492"/>
            <a:ext cx="410547" cy="579263"/>
          </a:xfrm>
          <a:prstGeom prst="straightConnector1">
            <a:avLst/>
          </a:prstGeom>
          <a:ln w="28575">
            <a:solidFill>
              <a:schemeClr val="bg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1097280" y="5462621"/>
            <a:ext cx="21366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  <a:latin typeface="+mj-lt"/>
              </a:rPr>
              <a:t>Reference</a:t>
            </a:r>
            <a:r>
              <a:rPr lang="de-CH" dirty="0" smtClean="0">
                <a:solidFill>
                  <a:schemeClr val="bg1"/>
                </a:solidFill>
                <a:latin typeface="+mj-lt"/>
              </a:rPr>
              <a:t> (Ø750</a:t>
            </a:r>
            <a:r>
              <a:rPr lang="el-GR" dirty="0" smtClean="0">
                <a:solidFill>
                  <a:schemeClr val="bg1"/>
                </a:solidFill>
                <a:latin typeface="+mj-lt"/>
              </a:rPr>
              <a:t>μ</a:t>
            </a:r>
            <a:r>
              <a:rPr lang="de-CH" dirty="0" smtClean="0">
                <a:solidFill>
                  <a:schemeClr val="bg1"/>
                </a:solidFill>
                <a:latin typeface="+mj-lt"/>
              </a:rPr>
              <a:t>m)</a:t>
            </a:r>
            <a:endParaRPr lang="en-GB" dirty="0">
              <a:solidFill>
                <a:schemeClr val="bg1"/>
              </a:solidFill>
              <a:latin typeface="+mj-lt"/>
            </a:endParaRPr>
          </a:p>
        </p:txBody>
      </p:sp>
      <p:cxnSp>
        <p:nvCxnSpPr>
          <p:cNvPr id="15" name="Straight Arrow Connector 14"/>
          <p:cNvCxnSpPr/>
          <p:nvPr/>
        </p:nvCxnSpPr>
        <p:spPr>
          <a:xfrm flipV="1">
            <a:off x="1960343" y="5118652"/>
            <a:ext cx="205274" cy="343969"/>
          </a:xfrm>
          <a:prstGeom prst="straightConnector1">
            <a:avLst/>
          </a:prstGeom>
          <a:ln w="28575">
            <a:solidFill>
              <a:schemeClr val="bg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12973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Oval 56"/>
          <p:cNvSpPr/>
          <p:nvPr/>
        </p:nvSpPr>
        <p:spPr>
          <a:xfrm>
            <a:off x="8085911" y="3744614"/>
            <a:ext cx="158288" cy="171100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6" name="Oval 55"/>
          <p:cNvSpPr/>
          <p:nvPr/>
        </p:nvSpPr>
        <p:spPr>
          <a:xfrm>
            <a:off x="8366718" y="3848080"/>
            <a:ext cx="304800" cy="305819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8" name="Oval 57"/>
          <p:cNvSpPr/>
          <p:nvPr/>
        </p:nvSpPr>
        <p:spPr>
          <a:xfrm>
            <a:off x="8636172" y="4229730"/>
            <a:ext cx="514350" cy="523202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Nozzle – Skimmer Alignment (2</a:t>
            </a:r>
            <a:r>
              <a:rPr lang="de-CH" dirty="0" smtClean="0"/>
              <a:t>)</a:t>
            </a:r>
            <a:br>
              <a:rPr lang="de-CH" dirty="0" smtClean="0"/>
            </a:br>
            <a:r>
              <a:rPr lang="de-CH" dirty="0" smtClean="0"/>
              <a:t>larger distances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900" b="0" i="0" u="none" strike="noStrike" kern="1200" cap="all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Colloquium Bachelor Thesis                 Johanna Glutting</a:t>
            </a:r>
            <a:endParaRPr kumimoji="0" lang="en-GB" sz="900" b="0" i="0" u="none" strike="noStrike" kern="1200" cap="all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390374A-A313-45B9-B8B6-6DA6F6EDA2A5}" type="slidenum">
              <a:rPr kumimoji="0" lang="en-GB" sz="2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21</a:t>
            </a:fld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FDA569B-B75E-4815-8309-3D7411639F73}" type="datetime1">
              <a:rPr kumimoji="0" lang="en-GB" sz="9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08/11/2018</a:t>
            </a:fld>
            <a:endParaRPr kumimoji="0" lang="en-GB" sz="9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1324869" y="2657262"/>
            <a:ext cx="3630601" cy="2382982"/>
          </a:xfrm>
          <a:prstGeom prst="rect">
            <a:avLst/>
          </a:prstGeom>
          <a:noFill/>
          <a:ln w="63500"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6856218" y="2656589"/>
            <a:ext cx="3630601" cy="2382982"/>
          </a:xfrm>
          <a:prstGeom prst="rect">
            <a:avLst/>
          </a:prstGeom>
          <a:noFill/>
          <a:ln w="63500"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Multiply 8"/>
          <p:cNvSpPr/>
          <p:nvPr/>
        </p:nvSpPr>
        <p:spPr>
          <a:xfrm>
            <a:off x="2635412" y="3381163"/>
            <a:ext cx="375382" cy="376359"/>
          </a:xfrm>
          <a:prstGeom prst="mathMultiply">
            <a:avLst>
              <a:gd name="adj1" fmla="val 9234"/>
            </a:avLst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7" name="Multiply 26"/>
          <p:cNvSpPr/>
          <p:nvPr/>
        </p:nvSpPr>
        <p:spPr>
          <a:xfrm>
            <a:off x="2988935" y="3553617"/>
            <a:ext cx="375382" cy="376359"/>
          </a:xfrm>
          <a:prstGeom prst="mathMultiply">
            <a:avLst>
              <a:gd name="adj1" fmla="val 9234"/>
            </a:avLst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8" name="Multiply 27"/>
          <p:cNvSpPr/>
          <p:nvPr/>
        </p:nvSpPr>
        <p:spPr>
          <a:xfrm>
            <a:off x="3363704" y="4041533"/>
            <a:ext cx="375382" cy="376359"/>
          </a:xfrm>
          <a:prstGeom prst="mathMultiply">
            <a:avLst>
              <a:gd name="adj1" fmla="val 9234"/>
            </a:avLst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12" name="Straight Arrow Connector 11"/>
          <p:cNvCxnSpPr/>
          <p:nvPr/>
        </p:nvCxnSpPr>
        <p:spPr>
          <a:xfrm>
            <a:off x="2823103" y="3096365"/>
            <a:ext cx="21860" cy="284798"/>
          </a:xfrm>
          <a:prstGeom prst="straightConnector1">
            <a:avLst/>
          </a:prstGeom>
          <a:ln>
            <a:solidFill>
              <a:schemeClr val="tx1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2286610" y="2746599"/>
            <a:ext cx="13452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CH" dirty="0">
                <a:solidFill>
                  <a:prstClr val="black"/>
                </a:solidFill>
                <a:cs typeface="Times New Roman" panose="02020603050405020304" pitchFamily="18" charset="0"/>
              </a:rPr>
              <a:t>n</a:t>
            </a:r>
            <a:r>
              <a:rPr kumimoji="0" lang="de-CH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Times New Roman" panose="02020603050405020304" pitchFamily="18" charset="0"/>
              </a:rPr>
              <a:t>ozzle plane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Times New Roman" panose="02020603050405020304" pitchFamily="18" charset="0"/>
            </a:endParaRPr>
          </a:p>
        </p:txBody>
      </p:sp>
      <p:cxnSp>
        <p:nvCxnSpPr>
          <p:cNvPr id="29" name="Straight Arrow Connector 28"/>
          <p:cNvCxnSpPr/>
          <p:nvPr/>
        </p:nvCxnSpPr>
        <p:spPr>
          <a:xfrm flipH="1">
            <a:off x="3363705" y="3403749"/>
            <a:ext cx="302000" cy="165593"/>
          </a:xfrm>
          <a:prstGeom prst="straightConnector1">
            <a:avLst/>
          </a:prstGeom>
          <a:ln>
            <a:solidFill>
              <a:schemeClr val="tx1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3174390" y="3076558"/>
            <a:ext cx="142624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CH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Times New Roman" panose="02020603050405020304" pitchFamily="18" charset="0"/>
              </a:rPr>
              <a:t>1st skimmer plane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Times New Roman" panose="02020603050405020304" pitchFamily="18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988543" y="2194924"/>
            <a:ext cx="455304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CH" sz="2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Coordinates of the Laser Reference</a:t>
            </a:r>
            <a:endParaRPr kumimoji="0" lang="en-GB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40" name="Straight Arrow Connector 39"/>
          <p:cNvCxnSpPr/>
          <p:nvPr/>
        </p:nvCxnSpPr>
        <p:spPr>
          <a:xfrm flipV="1">
            <a:off x="2976157" y="4307478"/>
            <a:ext cx="387547" cy="166192"/>
          </a:xfrm>
          <a:prstGeom prst="straightConnector1">
            <a:avLst/>
          </a:prstGeom>
          <a:ln>
            <a:solidFill>
              <a:schemeClr val="tx1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>
          <a:xfrm>
            <a:off x="2133194" y="4263194"/>
            <a:ext cx="168592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CH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Times New Roman" panose="02020603050405020304" pitchFamily="18" charset="0"/>
              </a:rPr>
              <a:t>2nd 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CH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Times New Roman" panose="02020603050405020304" pitchFamily="18" charset="0"/>
              </a:rPr>
              <a:t>skimmer plane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Times New Roman" panose="02020603050405020304" pitchFamily="18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6349909" y="1831398"/>
            <a:ext cx="457252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CH" sz="2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1st skimmer set </a:t>
            </a:r>
            <a:r>
              <a:rPr kumimoji="0" lang="de-CH" sz="2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Wingdings" panose="05000000000000000000" pitchFamily="2" charset="2"/>
              </a:rPr>
              <a:t> nozzle and 2nd skimmer position calculated</a:t>
            </a:r>
            <a:endParaRPr kumimoji="0" lang="en-GB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4" name="Multiply 43"/>
          <p:cNvSpPr/>
          <p:nvPr/>
        </p:nvSpPr>
        <p:spPr>
          <a:xfrm>
            <a:off x="7977364" y="3642782"/>
            <a:ext cx="375382" cy="376359"/>
          </a:xfrm>
          <a:prstGeom prst="mathMultiply">
            <a:avLst>
              <a:gd name="adj1" fmla="val 9234"/>
            </a:avLst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5" name="Multiply 44"/>
          <p:cNvSpPr/>
          <p:nvPr/>
        </p:nvSpPr>
        <p:spPr>
          <a:xfrm>
            <a:off x="8330887" y="3815236"/>
            <a:ext cx="375382" cy="376359"/>
          </a:xfrm>
          <a:prstGeom prst="mathMultiply">
            <a:avLst>
              <a:gd name="adj1" fmla="val 9234"/>
            </a:avLst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6" name="Multiply 45"/>
          <p:cNvSpPr/>
          <p:nvPr/>
        </p:nvSpPr>
        <p:spPr>
          <a:xfrm>
            <a:off x="8705656" y="4303152"/>
            <a:ext cx="375382" cy="376359"/>
          </a:xfrm>
          <a:prstGeom prst="mathMultiply">
            <a:avLst>
              <a:gd name="adj1" fmla="val 9234"/>
            </a:avLst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0" name="Freeform 49"/>
          <p:cNvSpPr/>
          <p:nvPr/>
        </p:nvSpPr>
        <p:spPr>
          <a:xfrm>
            <a:off x="7856864" y="3973430"/>
            <a:ext cx="521293" cy="431222"/>
          </a:xfrm>
          <a:custGeom>
            <a:avLst/>
            <a:gdLst>
              <a:gd name="connsiteX0" fmla="*/ 521293 w 521293"/>
              <a:gd name="connsiteY0" fmla="*/ 209550 h 431222"/>
              <a:gd name="connsiteX1" fmla="*/ 330793 w 521293"/>
              <a:gd name="connsiteY1" fmla="*/ 409575 h 431222"/>
              <a:gd name="connsiteX2" fmla="*/ 54568 w 521293"/>
              <a:gd name="connsiteY2" fmla="*/ 400050 h 431222"/>
              <a:gd name="connsiteX3" fmla="*/ 6943 w 521293"/>
              <a:gd name="connsiteY3" fmla="*/ 180975 h 431222"/>
              <a:gd name="connsiteX4" fmla="*/ 149818 w 521293"/>
              <a:gd name="connsiteY4" fmla="*/ 0 h 4312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21293" h="431222">
                <a:moveTo>
                  <a:pt x="521293" y="209550"/>
                </a:moveTo>
                <a:cubicBezTo>
                  <a:pt x="464936" y="293687"/>
                  <a:pt x="408580" y="377825"/>
                  <a:pt x="330793" y="409575"/>
                </a:cubicBezTo>
                <a:cubicBezTo>
                  <a:pt x="253006" y="441325"/>
                  <a:pt x="108543" y="438150"/>
                  <a:pt x="54568" y="400050"/>
                </a:cubicBezTo>
                <a:cubicBezTo>
                  <a:pt x="593" y="361950"/>
                  <a:pt x="-8932" y="247650"/>
                  <a:pt x="6943" y="180975"/>
                </a:cubicBezTo>
                <a:cubicBezTo>
                  <a:pt x="22818" y="114300"/>
                  <a:pt x="86318" y="57150"/>
                  <a:pt x="149818" y="0"/>
                </a:cubicBezTo>
              </a:path>
            </a:pathLst>
          </a:custGeom>
          <a:noFill/>
          <a:ln w="15875">
            <a:solidFill>
              <a:schemeClr val="tx1"/>
            </a:solidFill>
            <a:headEnd type="none"/>
            <a:tailEnd type="triangle" w="med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2" name="Freeform 51"/>
          <p:cNvSpPr/>
          <p:nvPr/>
        </p:nvSpPr>
        <p:spPr>
          <a:xfrm>
            <a:off x="8281143" y="4221080"/>
            <a:ext cx="355029" cy="469925"/>
          </a:xfrm>
          <a:custGeom>
            <a:avLst/>
            <a:gdLst>
              <a:gd name="connsiteX0" fmla="*/ 163689 w 420864"/>
              <a:gd name="connsiteY0" fmla="*/ 0 h 469925"/>
              <a:gd name="connsiteX1" fmla="*/ 30339 w 420864"/>
              <a:gd name="connsiteY1" fmla="*/ 190500 h 469925"/>
              <a:gd name="connsiteX2" fmla="*/ 11289 w 420864"/>
              <a:gd name="connsiteY2" fmla="*/ 371475 h 469925"/>
              <a:gd name="connsiteX3" fmla="*/ 173214 w 420864"/>
              <a:gd name="connsiteY3" fmla="*/ 466725 h 469925"/>
              <a:gd name="connsiteX4" fmla="*/ 420864 w 420864"/>
              <a:gd name="connsiteY4" fmla="*/ 438150 h 4699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0864" h="469925">
                <a:moveTo>
                  <a:pt x="163689" y="0"/>
                </a:moveTo>
                <a:cubicBezTo>
                  <a:pt x="109714" y="64294"/>
                  <a:pt x="55739" y="128588"/>
                  <a:pt x="30339" y="190500"/>
                </a:cubicBezTo>
                <a:cubicBezTo>
                  <a:pt x="4939" y="252412"/>
                  <a:pt x="-12524" y="325438"/>
                  <a:pt x="11289" y="371475"/>
                </a:cubicBezTo>
                <a:cubicBezTo>
                  <a:pt x="35101" y="417513"/>
                  <a:pt x="104952" y="455613"/>
                  <a:pt x="173214" y="466725"/>
                </a:cubicBezTo>
                <a:cubicBezTo>
                  <a:pt x="241476" y="477837"/>
                  <a:pt x="331170" y="457993"/>
                  <a:pt x="420864" y="438150"/>
                </a:cubicBezTo>
              </a:path>
            </a:pathLst>
          </a:custGeom>
          <a:noFill/>
          <a:ln>
            <a:solidFill>
              <a:schemeClr val="tx1"/>
            </a:solidFill>
            <a:tailEnd type="triangle" w="med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53" name="Straight Arrow Connector 52"/>
          <p:cNvCxnSpPr/>
          <p:nvPr/>
        </p:nvCxnSpPr>
        <p:spPr>
          <a:xfrm flipH="1">
            <a:off x="8671518" y="3552944"/>
            <a:ext cx="155251" cy="257888"/>
          </a:xfrm>
          <a:prstGeom prst="straightConnector1">
            <a:avLst/>
          </a:prstGeom>
          <a:ln>
            <a:solidFill>
              <a:schemeClr val="tx1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TextBox 54"/>
          <p:cNvSpPr txBox="1"/>
          <p:nvPr/>
        </p:nvSpPr>
        <p:spPr>
          <a:xfrm>
            <a:off x="8352746" y="3128809"/>
            <a:ext cx="15449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CH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Times New Roman" panose="02020603050405020304" pitchFamily="18" charset="0"/>
              </a:rPr>
              <a:t>1st skimmer position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81466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Achievable Alignment Precision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Colloquium Bachelor Thesis                 Johanna Glutting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90374A-A313-45B9-B8B6-6DA6F6EDA2A5}" type="slidenum">
              <a:rPr lang="en-GB" sz="2000" smtClean="0"/>
              <a:t>22</a:t>
            </a:fld>
            <a:endParaRPr lang="en-GB" sz="20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40C29-EB87-4DD7-8646-00FE3E2D4B56}" type="datetime1">
              <a:rPr lang="en-GB" smtClean="0"/>
              <a:t>08/11/2018</a:t>
            </a:fld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>
                <a:off x="2044237" y="1982747"/>
                <a:ext cx="8639314" cy="458997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CH" sz="2400" b="1" dirty="0" smtClean="0"/>
                  <a:t>First Skimmer: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de-CH" sz="24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∆</m:t>
                      </m:r>
                      <m:sSub>
                        <m:sSubPr>
                          <m:ctrlPr>
                            <a:rPr lang="de-CH" sz="2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de-CH" sz="24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x</m:t>
                          </m:r>
                        </m:e>
                        <m:sub>
                          <m:r>
                            <a:rPr lang="de-CH" sz="24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de-CH" sz="24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=∆</m:t>
                      </m:r>
                      <m:sSub>
                        <m:sSubPr>
                          <m:ctrlPr>
                            <a:rPr lang="de-CH" sz="2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de-CH" sz="24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x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de-CH" sz="24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ReadSk</m:t>
                          </m:r>
                        </m:sub>
                      </m:sSub>
                      <m:r>
                        <a:rPr lang="de-CH" sz="24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+∆</m:t>
                      </m:r>
                      <m:sSub>
                        <m:sSubPr>
                          <m:ctrlPr>
                            <a:rPr lang="de-CH" sz="2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de-CH" sz="24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x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de-CH" sz="24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ReadLa</m:t>
                          </m:r>
                        </m:sub>
                      </m:sSub>
                      <m:r>
                        <a:rPr lang="de-CH" sz="24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+∆</m:t>
                      </m:r>
                      <m:sSub>
                        <m:sSubPr>
                          <m:ctrlPr>
                            <a:rPr lang="de-CH" sz="2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de-CH" sz="24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x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de-CH" sz="24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LaAn</m:t>
                          </m:r>
                          <m:r>
                            <a:rPr lang="de-CH" sz="24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de-CH" sz="2400" dirty="0" smtClean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endParaRPr lang="de-CH" sz="1050" dirty="0" smtClean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de-CH" sz="20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∆</m:t>
                      </m:r>
                      <m:sSub>
                        <m:sSubPr>
                          <m:ctrlPr>
                            <a:rPr lang="de-CH" sz="20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de-CH" sz="20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x</m:t>
                          </m:r>
                        </m:e>
                        <m:sub>
                          <m:r>
                            <a:rPr lang="de-CH" sz="20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de-CH" sz="20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   2.6</m:t>
                      </m:r>
                      <m:r>
                        <m:rPr>
                          <m:sty m:val="p"/>
                        </m:rPr>
                        <a:rPr lang="de-CH" sz="20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μm</m:t>
                      </m:r>
                      <m:r>
                        <a:rPr lang="de-CH" sz="20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+  2.4</m:t>
                      </m:r>
                      <m:r>
                        <m:rPr>
                          <m:sty m:val="p"/>
                        </m:rPr>
                        <a:rPr lang="de-CH" sz="20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μm</m:t>
                      </m:r>
                      <m:r>
                        <a:rPr lang="de-CH" sz="20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+1.5</m:t>
                      </m:r>
                      <m:r>
                        <m:rPr>
                          <m:sty m:val="p"/>
                        </m:rPr>
                        <a:rPr lang="de-CH" sz="20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μm</m:t>
                      </m:r>
                    </m:oMath>
                  </m:oMathPara>
                </a14:m>
                <a:endParaRPr lang="de-CH" sz="2000" dirty="0" smtClean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endParaRPr lang="de-CH" sz="1000" dirty="0" smtClean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de-CH" sz="20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∆</m:t>
                      </m:r>
                      <m:sSub>
                        <m:sSubPr>
                          <m:ctrlPr>
                            <a:rPr lang="de-CH" sz="20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de-CH" sz="20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x</m:t>
                          </m:r>
                        </m:e>
                        <m:sub>
                          <m:r>
                            <a:rPr lang="de-CH" sz="20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de-CH" sz="20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    6.5</m:t>
                      </m:r>
                      <m:r>
                        <m:rPr>
                          <m:sty m:val="p"/>
                        </m:rPr>
                        <a:rPr lang="de-CH" sz="20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μm</m:t>
                      </m:r>
                      <m:r>
                        <a:rPr lang="de-CH" sz="20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 </m:t>
                      </m:r>
                    </m:oMath>
                  </m:oMathPara>
                </a14:m>
                <a:endParaRPr lang="de-CH" sz="2400" dirty="0">
                  <a:latin typeface="Calibri" panose="020F0502020204030204" pitchFamily="34" charset="0"/>
                </a:endParaRPr>
              </a:p>
              <a:p>
                <a:endParaRPr lang="de-CH" sz="2400" dirty="0" smtClean="0">
                  <a:latin typeface="Calibri" panose="020F0502020204030204" pitchFamily="34" charset="0"/>
                </a:endParaRPr>
              </a:p>
              <a:p>
                <a:r>
                  <a:rPr lang="de-CH" sz="2400" b="1" dirty="0" smtClean="0">
                    <a:latin typeface="Calibri" panose="020F0502020204030204" pitchFamily="34" charset="0"/>
                  </a:rPr>
                  <a:t>Second Skimmer: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de-CH" sz="240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∆</m:t>
                      </m:r>
                      <m:sSub>
                        <m:sSubPr>
                          <m:ctrlPr>
                            <a:rPr lang="de-CH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de-CH" sz="240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x</m:t>
                          </m:r>
                        </m:e>
                        <m:sub>
                          <m:r>
                            <a:rPr lang="de-CH" sz="240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de-CH" sz="240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=∆</m:t>
                      </m:r>
                      <m:sSub>
                        <m:sSubPr>
                          <m:ctrlPr>
                            <a:rPr lang="de-CH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de-CH" sz="240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x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de-CH" sz="240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ReadSk</m:t>
                          </m:r>
                        </m:sub>
                      </m:sSub>
                      <m:r>
                        <a:rPr lang="de-CH" sz="240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+3×∆</m:t>
                      </m:r>
                      <m:sSub>
                        <m:sSubPr>
                          <m:ctrlPr>
                            <a:rPr lang="de-CH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de-CH" sz="240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x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de-CH" sz="240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ReadLa</m:t>
                          </m:r>
                        </m:sub>
                      </m:sSub>
                      <m:r>
                        <a:rPr lang="de-CH" sz="240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+2×∆</m:t>
                      </m:r>
                      <m:sSub>
                        <m:sSubPr>
                          <m:ctrlPr>
                            <a:rPr lang="de-CH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de-CH" sz="240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x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de-CH" sz="240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PosLinStage</m:t>
                          </m:r>
                        </m:sub>
                      </m:sSub>
                      <m:r>
                        <a:rPr lang="de-CH" sz="240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+∆</m:t>
                      </m:r>
                      <m:sSub>
                        <m:sSubPr>
                          <m:ctrlPr>
                            <a:rPr lang="de-CH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de-CH" sz="240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x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de-CH" sz="240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LaAn</m:t>
                          </m:r>
                          <m:r>
                            <a:rPr lang="de-CH" sz="240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de-CH" sz="24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endParaRPr lang="de-CH" sz="11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de-CH" sz="2000" b="0" i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∆</m:t>
                      </m:r>
                      <m:sSub>
                        <m:sSubPr>
                          <m:ctrlPr>
                            <a:rPr lang="de-CH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de-CH" sz="2000" b="0" i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x</m:t>
                          </m:r>
                        </m:e>
                        <m:sub>
                          <m:r>
                            <a:rPr lang="de-CH" sz="20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de-CH" sz="2000" b="0" i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   </m:t>
                      </m:r>
                      <m:r>
                        <a:rPr lang="de-CH" sz="20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    </m:t>
                      </m:r>
                      <m:r>
                        <a:rPr lang="de-CH" sz="2000" b="0" i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2.6</m:t>
                      </m:r>
                      <m:r>
                        <m:rPr>
                          <m:sty m:val="p"/>
                        </m:rPr>
                        <a:rPr lang="de-CH" sz="2000" b="0" i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μm</m:t>
                      </m:r>
                      <m:r>
                        <a:rPr lang="de-CH" sz="2000" b="0" i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  +      3×2.4</m:t>
                      </m:r>
                      <m:r>
                        <m:rPr>
                          <m:sty m:val="p"/>
                        </m:rPr>
                        <a:rPr lang="de-CH" sz="2000" b="0" i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μm</m:t>
                      </m:r>
                      <m:r>
                        <a:rPr lang="de-CH" sz="2000" b="0" i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    +         </m:t>
                      </m:r>
                      <m:r>
                        <a:rPr lang="de-CH" sz="20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2×1.5</m:t>
                      </m:r>
                      <m:r>
                        <m:rPr>
                          <m:sty m:val="p"/>
                        </m:rPr>
                        <a:rPr lang="de-CH" sz="2000" b="0" i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μm</m:t>
                      </m:r>
                      <m:r>
                        <a:rPr lang="de-CH" sz="20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         +  16.5</m:t>
                      </m:r>
                      <m:r>
                        <m:rPr>
                          <m:sty m:val="p"/>
                        </m:rPr>
                        <a:rPr lang="de-CH" sz="20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μm</m:t>
                      </m:r>
                      <m:r>
                        <a:rPr lang="de-CH" sz="2000" b="0" i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de-CH" sz="28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endParaRPr lang="de-CH" sz="1050" dirty="0" smtClean="0">
                  <a:latin typeface="Calibri" panose="020F0502020204030204" pitchFamily="34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de-CH" sz="20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∆</m:t>
                      </m:r>
                      <m:sSub>
                        <m:sSubPr>
                          <m:ctrlPr>
                            <a:rPr lang="de-CH" sz="20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de-CH" sz="20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x</m:t>
                          </m:r>
                        </m:e>
                        <m:sub>
                          <m:r>
                            <a:rPr lang="de-CH" sz="20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de-CH" sz="20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        36.7</m:t>
                      </m:r>
                      <m:r>
                        <m:rPr>
                          <m:sty m:val="p"/>
                        </m:rPr>
                        <a:rPr lang="el-GR" sz="20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μ</m:t>
                      </m:r>
                      <m:r>
                        <m:rPr>
                          <m:sty m:val="p"/>
                        </m:rPr>
                        <a:rPr lang="de-CH" sz="20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m</m:t>
                      </m:r>
                    </m:oMath>
                  </m:oMathPara>
                </a14:m>
                <a:endParaRPr lang="de-CH" sz="2800" dirty="0">
                  <a:latin typeface="Calibri" panose="020F0502020204030204" pitchFamily="34" charset="0"/>
                </a:endParaRPr>
              </a:p>
              <a:p>
                <a:endParaRPr lang="de-CH" sz="2400" dirty="0">
                  <a:latin typeface="Calibri" panose="020F0502020204030204" pitchFamily="34" charset="0"/>
                </a:endParaRPr>
              </a:p>
              <a:p>
                <a:endParaRPr lang="en-GB" sz="2400" b="1" dirty="0"/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44237" y="1982747"/>
                <a:ext cx="8639314" cy="4589974"/>
              </a:xfrm>
              <a:prstGeom prst="rect">
                <a:avLst/>
              </a:prstGeom>
              <a:blipFill>
                <a:blip r:embed="rId3"/>
                <a:stretch>
                  <a:fillRect l="-1058" t="-106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" name="Picture 9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60000" contrast="3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374145" y="2525888"/>
            <a:ext cx="1257310" cy="118033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264815" y="5429692"/>
            <a:ext cx="2330613" cy="7779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2375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4400549" y="4340563"/>
            <a:ext cx="1924051" cy="552451"/>
          </a:xfrm>
          <a:prstGeom prst="rect">
            <a:avLst/>
          </a:prstGeom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/>
          <p:cNvSpPr/>
          <p:nvPr/>
        </p:nvSpPr>
        <p:spPr>
          <a:xfrm>
            <a:off x="2905126" y="4340563"/>
            <a:ext cx="1390650" cy="552451"/>
          </a:xfrm>
          <a:prstGeom prst="rect">
            <a:avLst/>
          </a:prstGeom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/>
          <p:cNvSpPr/>
          <p:nvPr/>
        </p:nvSpPr>
        <p:spPr>
          <a:xfrm>
            <a:off x="4400550" y="2371723"/>
            <a:ext cx="1390650" cy="552451"/>
          </a:xfrm>
          <a:prstGeom prst="rect">
            <a:avLst/>
          </a:prstGeom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2867026" y="2371724"/>
            <a:ext cx="1428750" cy="552451"/>
          </a:xfrm>
          <a:prstGeom prst="rect">
            <a:avLst/>
          </a:prstGeom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Achievable Alignment Precision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Colloquium Bachelor Thesis                 Johanna Glutting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90374A-A313-45B9-B8B6-6DA6F6EDA2A5}" type="slidenum">
              <a:rPr lang="en-GB" sz="2000" smtClean="0"/>
              <a:t>23</a:t>
            </a:fld>
            <a:endParaRPr lang="en-GB" sz="20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40C29-EB87-4DD7-8646-00FE3E2D4B56}" type="datetime1">
              <a:rPr lang="en-GB" smtClean="0"/>
              <a:t>08/11/2018</a:t>
            </a:fld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>
                <a:off x="2044237" y="1982747"/>
                <a:ext cx="8639314" cy="458997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CH" sz="2400" b="1" dirty="0" smtClean="0"/>
                  <a:t>First Skimmer: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de-CH" sz="24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∆</m:t>
                      </m:r>
                      <m:sSub>
                        <m:sSubPr>
                          <m:ctrlPr>
                            <a:rPr lang="de-CH" sz="2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de-CH" sz="24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x</m:t>
                          </m:r>
                        </m:e>
                        <m:sub>
                          <m:r>
                            <a:rPr lang="de-CH" sz="24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de-CH" sz="24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=∆</m:t>
                      </m:r>
                      <m:sSub>
                        <m:sSubPr>
                          <m:ctrlPr>
                            <a:rPr lang="de-CH" sz="2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de-CH" sz="24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x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de-CH" sz="24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ReadSk</m:t>
                          </m:r>
                        </m:sub>
                      </m:sSub>
                      <m:r>
                        <a:rPr lang="de-CH" sz="24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+∆</m:t>
                      </m:r>
                      <m:sSub>
                        <m:sSubPr>
                          <m:ctrlPr>
                            <a:rPr lang="de-CH" sz="2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de-CH" sz="24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x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de-CH" sz="24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ReadLa</m:t>
                          </m:r>
                        </m:sub>
                      </m:sSub>
                      <m:r>
                        <a:rPr lang="de-CH" sz="24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+∆</m:t>
                      </m:r>
                      <m:sSub>
                        <m:sSubPr>
                          <m:ctrlPr>
                            <a:rPr lang="de-CH" sz="2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de-CH" sz="24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x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de-CH" sz="24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LaAn</m:t>
                          </m:r>
                          <m:r>
                            <a:rPr lang="de-CH" sz="24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de-CH" sz="2400" dirty="0" smtClean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endParaRPr lang="de-CH" sz="1050" dirty="0" smtClean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de-CH" sz="20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∆</m:t>
                      </m:r>
                      <m:sSub>
                        <m:sSubPr>
                          <m:ctrlPr>
                            <a:rPr lang="de-CH" sz="20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de-CH" sz="20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x</m:t>
                          </m:r>
                        </m:e>
                        <m:sub>
                          <m:r>
                            <a:rPr lang="de-CH" sz="20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de-CH" sz="20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   2.6</m:t>
                      </m:r>
                      <m:r>
                        <m:rPr>
                          <m:sty m:val="p"/>
                        </m:rPr>
                        <a:rPr lang="de-CH" sz="20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μm</m:t>
                      </m:r>
                      <m:r>
                        <a:rPr lang="de-CH" sz="20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+  2.4</m:t>
                      </m:r>
                      <m:r>
                        <m:rPr>
                          <m:sty m:val="p"/>
                        </m:rPr>
                        <a:rPr lang="de-CH" sz="20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μm</m:t>
                      </m:r>
                      <m:r>
                        <a:rPr lang="de-CH" sz="20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+1.5</m:t>
                      </m:r>
                      <m:r>
                        <m:rPr>
                          <m:sty m:val="p"/>
                        </m:rPr>
                        <a:rPr lang="de-CH" sz="20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μm</m:t>
                      </m:r>
                    </m:oMath>
                  </m:oMathPara>
                </a14:m>
                <a:endParaRPr lang="de-CH" sz="2000" dirty="0" smtClean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endParaRPr lang="de-CH" sz="1000" dirty="0" smtClean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de-CH" sz="20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∆</m:t>
                      </m:r>
                      <m:sSub>
                        <m:sSubPr>
                          <m:ctrlPr>
                            <a:rPr lang="de-CH" sz="20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de-CH" sz="20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x</m:t>
                          </m:r>
                        </m:e>
                        <m:sub>
                          <m:r>
                            <a:rPr lang="de-CH" sz="20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de-CH" sz="20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    6.5</m:t>
                      </m:r>
                      <m:r>
                        <m:rPr>
                          <m:sty m:val="p"/>
                        </m:rPr>
                        <a:rPr lang="de-CH" sz="20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μm</m:t>
                      </m:r>
                      <m:r>
                        <a:rPr lang="de-CH" sz="20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 </m:t>
                      </m:r>
                    </m:oMath>
                  </m:oMathPara>
                </a14:m>
                <a:endParaRPr lang="de-CH" sz="2400" dirty="0">
                  <a:latin typeface="Calibri" panose="020F0502020204030204" pitchFamily="34" charset="0"/>
                </a:endParaRPr>
              </a:p>
              <a:p>
                <a:endParaRPr lang="de-CH" sz="2400" dirty="0" smtClean="0">
                  <a:latin typeface="Calibri" panose="020F0502020204030204" pitchFamily="34" charset="0"/>
                </a:endParaRPr>
              </a:p>
              <a:p>
                <a:r>
                  <a:rPr lang="de-CH" sz="2400" b="1" dirty="0" smtClean="0">
                    <a:latin typeface="Calibri" panose="020F0502020204030204" pitchFamily="34" charset="0"/>
                  </a:rPr>
                  <a:t>Second Skimmer: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de-CH" sz="240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∆</m:t>
                      </m:r>
                      <m:sSub>
                        <m:sSubPr>
                          <m:ctrlPr>
                            <a:rPr lang="de-CH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de-CH" sz="240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x</m:t>
                          </m:r>
                        </m:e>
                        <m:sub>
                          <m:r>
                            <a:rPr lang="de-CH" sz="240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de-CH" sz="240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=∆</m:t>
                      </m:r>
                      <m:sSub>
                        <m:sSubPr>
                          <m:ctrlPr>
                            <a:rPr lang="de-CH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de-CH" sz="240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x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de-CH" sz="240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ReadSk</m:t>
                          </m:r>
                        </m:sub>
                      </m:sSub>
                      <m:r>
                        <a:rPr lang="de-CH" sz="240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+3×∆</m:t>
                      </m:r>
                      <m:sSub>
                        <m:sSubPr>
                          <m:ctrlPr>
                            <a:rPr lang="de-CH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de-CH" sz="240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x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de-CH" sz="240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ReadLa</m:t>
                          </m:r>
                        </m:sub>
                      </m:sSub>
                      <m:r>
                        <a:rPr lang="de-CH" sz="240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+2×∆</m:t>
                      </m:r>
                      <m:sSub>
                        <m:sSubPr>
                          <m:ctrlPr>
                            <a:rPr lang="de-CH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de-CH" sz="240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x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de-CH" sz="240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PosLinStage</m:t>
                          </m:r>
                        </m:sub>
                      </m:sSub>
                      <m:r>
                        <a:rPr lang="de-CH" sz="240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+∆</m:t>
                      </m:r>
                      <m:sSub>
                        <m:sSubPr>
                          <m:ctrlPr>
                            <a:rPr lang="de-CH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de-CH" sz="240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x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de-CH" sz="240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LaAn</m:t>
                          </m:r>
                          <m:r>
                            <a:rPr lang="de-CH" sz="240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de-CH" sz="24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endParaRPr lang="de-CH" sz="11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de-CH" sz="2000" b="0" i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∆</m:t>
                      </m:r>
                      <m:sSub>
                        <m:sSubPr>
                          <m:ctrlPr>
                            <a:rPr lang="de-CH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de-CH" sz="2000" b="0" i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x</m:t>
                          </m:r>
                        </m:e>
                        <m:sub>
                          <m:r>
                            <a:rPr lang="de-CH" sz="20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de-CH" sz="2000" b="0" i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   </m:t>
                      </m:r>
                      <m:r>
                        <a:rPr lang="de-CH" sz="20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    </m:t>
                      </m:r>
                      <m:r>
                        <a:rPr lang="de-CH" sz="2000" b="0" i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2.6</m:t>
                      </m:r>
                      <m:r>
                        <m:rPr>
                          <m:sty m:val="p"/>
                        </m:rPr>
                        <a:rPr lang="de-CH" sz="2000" b="0" i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μm</m:t>
                      </m:r>
                      <m:r>
                        <a:rPr lang="de-CH" sz="2000" b="0" i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  +      3×2.4</m:t>
                      </m:r>
                      <m:r>
                        <m:rPr>
                          <m:sty m:val="p"/>
                        </m:rPr>
                        <a:rPr lang="de-CH" sz="2000" b="0" i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μm</m:t>
                      </m:r>
                      <m:r>
                        <a:rPr lang="de-CH" sz="2000" b="0" i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    +         </m:t>
                      </m:r>
                      <m:r>
                        <a:rPr lang="de-CH" sz="20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2×1.5</m:t>
                      </m:r>
                      <m:r>
                        <m:rPr>
                          <m:sty m:val="p"/>
                        </m:rPr>
                        <a:rPr lang="de-CH" sz="2000" b="0" i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μm</m:t>
                      </m:r>
                      <m:r>
                        <a:rPr lang="de-CH" sz="20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         +  16.5</m:t>
                      </m:r>
                      <m:r>
                        <m:rPr>
                          <m:sty m:val="p"/>
                        </m:rPr>
                        <a:rPr lang="de-CH" sz="20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μm</m:t>
                      </m:r>
                      <m:r>
                        <a:rPr lang="de-CH" sz="2000" b="0" i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de-CH" sz="28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endParaRPr lang="de-CH" sz="1050" dirty="0" smtClean="0">
                  <a:latin typeface="Calibri" panose="020F0502020204030204" pitchFamily="34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de-CH" sz="20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∆</m:t>
                      </m:r>
                      <m:sSub>
                        <m:sSubPr>
                          <m:ctrlPr>
                            <a:rPr lang="de-CH" sz="20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de-CH" sz="20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x</m:t>
                          </m:r>
                        </m:e>
                        <m:sub>
                          <m:r>
                            <a:rPr lang="de-CH" sz="20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de-CH" sz="20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        36.7</m:t>
                      </m:r>
                      <m:r>
                        <m:rPr>
                          <m:sty m:val="p"/>
                        </m:rPr>
                        <a:rPr lang="el-GR" sz="20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μ</m:t>
                      </m:r>
                      <m:r>
                        <m:rPr>
                          <m:sty m:val="p"/>
                        </m:rPr>
                        <a:rPr lang="de-CH" sz="20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m</m:t>
                      </m:r>
                    </m:oMath>
                  </m:oMathPara>
                </a14:m>
                <a:endParaRPr lang="de-CH" sz="2800" dirty="0">
                  <a:latin typeface="Calibri" panose="020F0502020204030204" pitchFamily="34" charset="0"/>
                </a:endParaRPr>
              </a:p>
              <a:p>
                <a:endParaRPr lang="de-CH" sz="2400" dirty="0">
                  <a:latin typeface="Calibri" panose="020F0502020204030204" pitchFamily="34" charset="0"/>
                </a:endParaRPr>
              </a:p>
              <a:p>
                <a:endParaRPr lang="en-GB" sz="2400" b="1" dirty="0"/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44237" y="1982747"/>
                <a:ext cx="8639314" cy="4589974"/>
              </a:xfrm>
              <a:prstGeom prst="rect">
                <a:avLst/>
              </a:prstGeom>
              <a:blipFill>
                <a:blip r:embed="rId3"/>
                <a:stretch>
                  <a:fillRect l="-1058" t="-106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" name="Picture 9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60000" contrast="3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374145" y="2525888"/>
            <a:ext cx="1257310" cy="118033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264815" y="5429692"/>
            <a:ext cx="2330613" cy="7779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781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/>
          <p:nvPr/>
        </p:nvSpPr>
        <p:spPr>
          <a:xfrm>
            <a:off x="8900103" y="4342326"/>
            <a:ext cx="1390650" cy="552451"/>
          </a:xfrm>
          <a:prstGeom prst="rect">
            <a:avLst/>
          </a:prstGeom>
          <a:solidFill>
            <a:srgbClr val="FFC000"/>
          </a:soli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ectangle 14"/>
          <p:cNvSpPr/>
          <p:nvPr/>
        </p:nvSpPr>
        <p:spPr>
          <a:xfrm>
            <a:off x="5895974" y="2340865"/>
            <a:ext cx="1390650" cy="552451"/>
          </a:xfrm>
          <a:prstGeom prst="rect">
            <a:avLst/>
          </a:prstGeom>
          <a:solidFill>
            <a:srgbClr val="FFC000"/>
          </a:soli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13"/>
          <p:cNvSpPr/>
          <p:nvPr/>
        </p:nvSpPr>
        <p:spPr>
          <a:xfrm>
            <a:off x="4400549" y="4340563"/>
            <a:ext cx="1924051" cy="552451"/>
          </a:xfrm>
          <a:prstGeom prst="rect">
            <a:avLst/>
          </a:prstGeom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/>
          <p:cNvSpPr/>
          <p:nvPr/>
        </p:nvSpPr>
        <p:spPr>
          <a:xfrm>
            <a:off x="2905126" y="4340563"/>
            <a:ext cx="1390650" cy="552451"/>
          </a:xfrm>
          <a:prstGeom prst="rect">
            <a:avLst/>
          </a:prstGeom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/>
          <p:cNvSpPr/>
          <p:nvPr/>
        </p:nvSpPr>
        <p:spPr>
          <a:xfrm>
            <a:off x="4400550" y="2371723"/>
            <a:ext cx="1390650" cy="552451"/>
          </a:xfrm>
          <a:prstGeom prst="rect">
            <a:avLst/>
          </a:prstGeom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2867026" y="2371724"/>
            <a:ext cx="1428750" cy="552451"/>
          </a:xfrm>
          <a:prstGeom prst="rect">
            <a:avLst/>
          </a:prstGeom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Achievable Alignment Precision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Colloquium Bachelor Thesis                 Johanna Glutting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90374A-A313-45B9-B8B6-6DA6F6EDA2A5}" type="slidenum">
              <a:rPr lang="en-GB" sz="2000" smtClean="0"/>
              <a:t>24</a:t>
            </a:fld>
            <a:endParaRPr lang="en-GB" sz="20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40C29-EB87-4DD7-8646-00FE3E2D4B56}" type="datetime1">
              <a:rPr lang="en-GB" smtClean="0"/>
              <a:t>08/11/2018</a:t>
            </a:fld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>
                <a:off x="2044237" y="1982747"/>
                <a:ext cx="8639314" cy="458997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CH" sz="2400" b="1" dirty="0" smtClean="0"/>
                  <a:t>First Skimmer: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de-CH" sz="24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∆</m:t>
                      </m:r>
                      <m:sSub>
                        <m:sSubPr>
                          <m:ctrlPr>
                            <a:rPr lang="de-CH" sz="2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de-CH" sz="24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x</m:t>
                          </m:r>
                        </m:e>
                        <m:sub>
                          <m:r>
                            <a:rPr lang="de-CH" sz="24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de-CH" sz="24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=∆</m:t>
                      </m:r>
                      <m:sSub>
                        <m:sSubPr>
                          <m:ctrlPr>
                            <a:rPr lang="de-CH" sz="2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de-CH" sz="24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x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de-CH" sz="24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ReadSk</m:t>
                          </m:r>
                        </m:sub>
                      </m:sSub>
                      <m:r>
                        <a:rPr lang="de-CH" sz="24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+∆</m:t>
                      </m:r>
                      <m:sSub>
                        <m:sSubPr>
                          <m:ctrlPr>
                            <a:rPr lang="de-CH" sz="2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de-CH" sz="24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x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de-CH" sz="24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ReadLa</m:t>
                          </m:r>
                        </m:sub>
                      </m:sSub>
                      <m:r>
                        <a:rPr lang="de-CH" sz="24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+∆</m:t>
                      </m:r>
                      <m:sSub>
                        <m:sSubPr>
                          <m:ctrlPr>
                            <a:rPr lang="de-CH" sz="2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de-CH" sz="24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x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de-CH" sz="24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LaAn</m:t>
                          </m:r>
                          <m:r>
                            <a:rPr lang="de-CH" sz="24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de-CH" sz="2400" dirty="0" smtClean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endParaRPr lang="de-CH" sz="1050" dirty="0" smtClean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de-CH" sz="20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∆</m:t>
                      </m:r>
                      <m:sSub>
                        <m:sSubPr>
                          <m:ctrlPr>
                            <a:rPr lang="de-CH" sz="20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de-CH" sz="20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x</m:t>
                          </m:r>
                        </m:e>
                        <m:sub>
                          <m:r>
                            <a:rPr lang="de-CH" sz="20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de-CH" sz="20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   2.6</m:t>
                      </m:r>
                      <m:r>
                        <m:rPr>
                          <m:sty m:val="p"/>
                        </m:rPr>
                        <a:rPr lang="de-CH" sz="20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μm</m:t>
                      </m:r>
                      <m:r>
                        <a:rPr lang="de-CH" sz="20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+  2.4</m:t>
                      </m:r>
                      <m:r>
                        <m:rPr>
                          <m:sty m:val="p"/>
                        </m:rPr>
                        <a:rPr lang="de-CH" sz="20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μm</m:t>
                      </m:r>
                      <m:r>
                        <a:rPr lang="de-CH" sz="20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+1.5</m:t>
                      </m:r>
                      <m:r>
                        <m:rPr>
                          <m:sty m:val="p"/>
                        </m:rPr>
                        <a:rPr lang="de-CH" sz="20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μm</m:t>
                      </m:r>
                    </m:oMath>
                  </m:oMathPara>
                </a14:m>
                <a:endParaRPr lang="de-CH" sz="2000" dirty="0" smtClean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endParaRPr lang="de-CH" sz="1000" dirty="0" smtClean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de-CH" sz="20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∆</m:t>
                      </m:r>
                      <m:sSub>
                        <m:sSubPr>
                          <m:ctrlPr>
                            <a:rPr lang="de-CH" sz="20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de-CH" sz="20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x</m:t>
                          </m:r>
                        </m:e>
                        <m:sub>
                          <m:r>
                            <a:rPr lang="de-CH" sz="20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de-CH" sz="20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    6.5</m:t>
                      </m:r>
                      <m:r>
                        <m:rPr>
                          <m:sty m:val="p"/>
                        </m:rPr>
                        <a:rPr lang="de-CH" sz="20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μm</m:t>
                      </m:r>
                      <m:r>
                        <a:rPr lang="de-CH" sz="20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 </m:t>
                      </m:r>
                    </m:oMath>
                  </m:oMathPara>
                </a14:m>
                <a:endParaRPr lang="de-CH" sz="2400" dirty="0">
                  <a:latin typeface="Calibri" panose="020F0502020204030204" pitchFamily="34" charset="0"/>
                </a:endParaRPr>
              </a:p>
              <a:p>
                <a:endParaRPr lang="de-CH" sz="2400" dirty="0" smtClean="0">
                  <a:latin typeface="Calibri" panose="020F0502020204030204" pitchFamily="34" charset="0"/>
                </a:endParaRPr>
              </a:p>
              <a:p>
                <a:r>
                  <a:rPr lang="de-CH" sz="2400" b="1" dirty="0" smtClean="0">
                    <a:latin typeface="Calibri" panose="020F0502020204030204" pitchFamily="34" charset="0"/>
                  </a:rPr>
                  <a:t>Second Skimmer: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de-CH" sz="240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∆</m:t>
                      </m:r>
                      <m:sSub>
                        <m:sSubPr>
                          <m:ctrlPr>
                            <a:rPr lang="de-CH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de-CH" sz="240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x</m:t>
                          </m:r>
                        </m:e>
                        <m:sub>
                          <m:r>
                            <a:rPr lang="de-CH" sz="240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de-CH" sz="240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=∆</m:t>
                      </m:r>
                      <m:sSub>
                        <m:sSubPr>
                          <m:ctrlPr>
                            <a:rPr lang="de-CH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de-CH" sz="240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x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de-CH" sz="240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ReadSk</m:t>
                          </m:r>
                        </m:sub>
                      </m:sSub>
                      <m:r>
                        <a:rPr lang="de-CH" sz="240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+3×∆</m:t>
                      </m:r>
                      <m:sSub>
                        <m:sSubPr>
                          <m:ctrlPr>
                            <a:rPr lang="de-CH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de-CH" sz="240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x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de-CH" sz="240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ReadLa</m:t>
                          </m:r>
                        </m:sub>
                      </m:sSub>
                      <m:r>
                        <a:rPr lang="de-CH" sz="240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+2×∆</m:t>
                      </m:r>
                      <m:sSub>
                        <m:sSubPr>
                          <m:ctrlPr>
                            <a:rPr lang="de-CH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de-CH" sz="240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x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de-CH" sz="240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PosLinStage</m:t>
                          </m:r>
                        </m:sub>
                      </m:sSub>
                      <m:r>
                        <a:rPr lang="de-CH" sz="240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+∆</m:t>
                      </m:r>
                      <m:sSub>
                        <m:sSubPr>
                          <m:ctrlPr>
                            <a:rPr lang="de-CH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de-CH" sz="240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x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de-CH" sz="240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LaAn</m:t>
                          </m:r>
                          <m:r>
                            <a:rPr lang="de-CH" sz="240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de-CH" sz="24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endParaRPr lang="de-CH" sz="11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de-CH" sz="2000" b="0" i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∆</m:t>
                      </m:r>
                      <m:sSub>
                        <m:sSubPr>
                          <m:ctrlPr>
                            <a:rPr lang="de-CH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de-CH" sz="2000" b="0" i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x</m:t>
                          </m:r>
                        </m:e>
                        <m:sub>
                          <m:r>
                            <a:rPr lang="de-CH" sz="20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de-CH" sz="2000" b="0" i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   </m:t>
                      </m:r>
                      <m:r>
                        <a:rPr lang="de-CH" sz="20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    </m:t>
                      </m:r>
                      <m:r>
                        <a:rPr lang="de-CH" sz="2000" b="0" i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2.6</m:t>
                      </m:r>
                      <m:r>
                        <m:rPr>
                          <m:sty m:val="p"/>
                        </m:rPr>
                        <a:rPr lang="de-CH" sz="2000" b="0" i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μm</m:t>
                      </m:r>
                      <m:r>
                        <a:rPr lang="de-CH" sz="2000" b="0" i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  +      3×2.4</m:t>
                      </m:r>
                      <m:r>
                        <m:rPr>
                          <m:sty m:val="p"/>
                        </m:rPr>
                        <a:rPr lang="de-CH" sz="2000" b="0" i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μm</m:t>
                      </m:r>
                      <m:r>
                        <a:rPr lang="de-CH" sz="2000" b="0" i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    +         </m:t>
                      </m:r>
                      <m:r>
                        <a:rPr lang="de-CH" sz="20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2×1.5</m:t>
                      </m:r>
                      <m:r>
                        <m:rPr>
                          <m:sty m:val="p"/>
                        </m:rPr>
                        <a:rPr lang="de-CH" sz="2000" b="0" i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μm</m:t>
                      </m:r>
                      <m:r>
                        <a:rPr lang="de-CH" sz="20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         +  16.5</m:t>
                      </m:r>
                      <m:r>
                        <m:rPr>
                          <m:sty m:val="p"/>
                        </m:rPr>
                        <a:rPr lang="de-CH" sz="20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μm</m:t>
                      </m:r>
                      <m:r>
                        <a:rPr lang="de-CH" sz="2000" b="0" i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de-CH" sz="28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endParaRPr lang="de-CH" sz="1050" dirty="0" smtClean="0">
                  <a:latin typeface="Calibri" panose="020F0502020204030204" pitchFamily="34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de-CH" sz="20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∆</m:t>
                      </m:r>
                      <m:sSub>
                        <m:sSubPr>
                          <m:ctrlPr>
                            <a:rPr lang="de-CH" sz="20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de-CH" sz="20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x</m:t>
                          </m:r>
                        </m:e>
                        <m:sub>
                          <m:r>
                            <a:rPr lang="de-CH" sz="20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de-CH" sz="20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        36.7</m:t>
                      </m:r>
                      <m:r>
                        <m:rPr>
                          <m:sty m:val="p"/>
                        </m:rPr>
                        <a:rPr lang="el-GR" sz="20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μ</m:t>
                      </m:r>
                      <m:r>
                        <m:rPr>
                          <m:sty m:val="p"/>
                        </m:rPr>
                        <a:rPr lang="de-CH" sz="20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m</m:t>
                      </m:r>
                    </m:oMath>
                  </m:oMathPara>
                </a14:m>
                <a:endParaRPr lang="de-CH" sz="2800" dirty="0">
                  <a:latin typeface="Calibri" panose="020F0502020204030204" pitchFamily="34" charset="0"/>
                </a:endParaRPr>
              </a:p>
              <a:p>
                <a:endParaRPr lang="de-CH" sz="2400" dirty="0">
                  <a:latin typeface="Calibri" panose="020F0502020204030204" pitchFamily="34" charset="0"/>
                </a:endParaRPr>
              </a:p>
              <a:p>
                <a:endParaRPr lang="en-GB" sz="2400" b="1" dirty="0"/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44237" y="1982747"/>
                <a:ext cx="8639314" cy="4589974"/>
              </a:xfrm>
              <a:prstGeom prst="rect">
                <a:avLst/>
              </a:prstGeom>
              <a:blipFill>
                <a:blip r:embed="rId3"/>
                <a:stretch>
                  <a:fillRect l="-1058" t="-106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64815" y="5429692"/>
            <a:ext cx="2330613" cy="777904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60000" contrast="3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374145" y="2525888"/>
            <a:ext cx="1257310" cy="11803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9586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6429373" y="4340563"/>
            <a:ext cx="2400302" cy="552451"/>
          </a:xfrm>
          <a:prstGeom prst="rect">
            <a:avLst/>
          </a:prstGeom>
          <a:solidFill>
            <a:srgbClr val="92D050"/>
          </a:soli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ectangle 16"/>
          <p:cNvSpPr/>
          <p:nvPr/>
        </p:nvSpPr>
        <p:spPr>
          <a:xfrm>
            <a:off x="8900103" y="4342326"/>
            <a:ext cx="1390650" cy="552451"/>
          </a:xfrm>
          <a:prstGeom prst="rect">
            <a:avLst/>
          </a:prstGeom>
          <a:solidFill>
            <a:srgbClr val="FFC000"/>
          </a:soli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ectangle 14"/>
          <p:cNvSpPr/>
          <p:nvPr/>
        </p:nvSpPr>
        <p:spPr>
          <a:xfrm>
            <a:off x="5895974" y="2340865"/>
            <a:ext cx="1390650" cy="552451"/>
          </a:xfrm>
          <a:prstGeom prst="rect">
            <a:avLst/>
          </a:prstGeom>
          <a:solidFill>
            <a:srgbClr val="FFC000"/>
          </a:soli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13"/>
          <p:cNvSpPr/>
          <p:nvPr/>
        </p:nvSpPr>
        <p:spPr>
          <a:xfrm>
            <a:off x="4400549" y="4340563"/>
            <a:ext cx="1924051" cy="552451"/>
          </a:xfrm>
          <a:prstGeom prst="rect">
            <a:avLst/>
          </a:prstGeom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/>
          <p:cNvSpPr/>
          <p:nvPr/>
        </p:nvSpPr>
        <p:spPr>
          <a:xfrm>
            <a:off x="2905126" y="4340563"/>
            <a:ext cx="1390650" cy="552451"/>
          </a:xfrm>
          <a:prstGeom prst="rect">
            <a:avLst/>
          </a:prstGeom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/>
          <p:cNvSpPr/>
          <p:nvPr/>
        </p:nvSpPr>
        <p:spPr>
          <a:xfrm>
            <a:off x="4400550" y="2371723"/>
            <a:ext cx="1390650" cy="552451"/>
          </a:xfrm>
          <a:prstGeom prst="rect">
            <a:avLst/>
          </a:prstGeom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2867026" y="2371724"/>
            <a:ext cx="1428750" cy="552451"/>
          </a:xfrm>
          <a:prstGeom prst="rect">
            <a:avLst/>
          </a:prstGeom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Achievable Alignment Precision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Colloquium Bachelor Thesis                 Johanna Glutting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90374A-A313-45B9-B8B6-6DA6F6EDA2A5}" type="slidenum">
              <a:rPr lang="en-GB" sz="2000" smtClean="0"/>
              <a:t>25</a:t>
            </a:fld>
            <a:endParaRPr lang="en-GB" sz="20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40C29-EB87-4DD7-8646-00FE3E2D4B56}" type="datetime1">
              <a:rPr lang="en-GB" smtClean="0"/>
              <a:t>08/11/2018</a:t>
            </a:fld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>
                <a:off x="2044237" y="1982747"/>
                <a:ext cx="8639314" cy="458997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CH" sz="2400" b="1" dirty="0" smtClean="0"/>
                  <a:t>First Skimmer: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de-CH" sz="24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∆</m:t>
                      </m:r>
                      <m:sSub>
                        <m:sSubPr>
                          <m:ctrlPr>
                            <a:rPr lang="de-CH" sz="2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de-CH" sz="24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x</m:t>
                          </m:r>
                        </m:e>
                        <m:sub>
                          <m:r>
                            <a:rPr lang="de-CH" sz="24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de-CH" sz="24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=∆</m:t>
                      </m:r>
                      <m:sSub>
                        <m:sSubPr>
                          <m:ctrlPr>
                            <a:rPr lang="de-CH" sz="2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de-CH" sz="24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x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de-CH" sz="24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ReadSk</m:t>
                          </m:r>
                        </m:sub>
                      </m:sSub>
                      <m:r>
                        <a:rPr lang="de-CH" sz="24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+∆</m:t>
                      </m:r>
                      <m:sSub>
                        <m:sSubPr>
                          <m:ctrlPr>
                            <a:rPr lang="de-CH" sz="2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de-CH" sz="24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x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de-CH" sz="24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ReadLa</m:t>
                          </m:r>
                        </m:sub>
                      </m:sSub>
                      <m:r>
                        <a:rPr lang="de-CH" sz="24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+∆</m:t>
                      </m:r>
                      <m:sSub>
                        <m:sSubPr>
                          <m:ctrlPr>
                            <a:rPr lang="de-CH" sz="2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de-CH" sz="24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x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de-CH" sz="24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LaAn</m:t>
                          </m:r>
                          <m:r>
                            <a:rPr lang="de-CH" sz="24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de-CH" sz="2400" dirty="0" smtClean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endParaRPr lang="de-CH" sz="1050" dirty="0" smtClean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de-CH" sz="20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∆</m:t>
                      </m:r>
                      <m:sSub>
                        <m:sSubPr>
                          <m:ctrlPr>
                            <a:rPr lang="de-CH" sz="20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de-CH" sz="20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x</m:t>
                          </m:r>
                        </m:e>
                        <m:sub>
                          <m:r>
                            <a:rPr lang="de-CH" sz="20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de-CH" sz="20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   2.6</m:t>
                      </m:r>
                      <m:r>
                        <m:rPr>
                          <m:sty m:val="p"/>
                        </m:rPr>
                        <a:rPr lang="de-CH" sz="20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μm</m:t>
                      </m:r>
                      <m:r>
                        <a:rPr lang="de-CH" sz="20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+  2.4</m:t>
                      </m:r>
                      <m:r>
                        <m:rPr>
                          <m:sty m:val="p"/>
                        </m:rPr>
                        <a:rPr lang="de-CH" sz="20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μm</m:t>
                      </m:r>
                      <m:r>
                        <a:rPr lang="de-CH" sz="20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+1.5</m:t>
                      </m:r>
                      <m:r>
                        <m:rPr>
                          <m:sty m:val="p"/>
                        </m:rPr>
                        <a:rPr lang="de-CH" sz="20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μm</m:t>
                      </m:r>
                    </m:oMath>
                  </m:oMathPara>
                </a14:m>
                <a:endParaRPr lang="de-CH" sz="2000" dirty="0" smtClean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endParaRPr lang="de-CH" sz="1000" dirty="0" smtClean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de-CH" sz="20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∆</m:t>
                      </m:r>
                      <m:sSub>
                        <m:sSubPr>
                          <m:ctrlPr>
                            <a:rPr lang="de-CH" sz="20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de-CH" sz="20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x</m:t>
                          </m:r>
                        </m:e>
                        <m:sub>
                          <m:r>
                            <a:rPr lang="de-CH" sz="20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de-CH" sz="20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    6.5</m:t>
                      </m:r>
                      <m:r>
                        <m:rPr>
                          <m:sty m:val="p"/>
                        </m:rPr>
                        <a:rPr lang="de-CH" sz="20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μm</m:t>
                      </m:r>
                      <m:r>
                        <a:rPr lang="de-CH" sz="20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 </m:t>
                      </m:r>
                    </m:oMath>
                  </m:oMathPara>
                </a14:m>
                <a:endParaRPr lang="de-CH" sz="2400" dirty="0">
                  <a:latin typeface="Calibri" panose="020F0502020204030204" pitchFamily="34" charset="0"/>
                </a:endParaRPr>
              </a:p>
              <a:p>
                <a:endParaRPr lang="de-CH" sz="2400" dirty="0" smtClean="0">
                  <a:latin typeface="Calibri" panose="020F0502020204030204" pitchFamily="34" charset="0"/>
                </a:endParaRPr>
              </a:p>
              <a:p>
                <a:r>
                  <a:rPr lang="de-CH" sz="2400" b="1" dirty="0" smtClean="0">
                    <a:latin typeface="Calibri" panose="020F0502020204030204" pitchFamily="34" charset="0"/>
                  </a:rPr>
                  <a:t>Second Skimmer: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de-CH" sz="240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∆</m:t>
                      </m:r>
                      <m:sSub>
                        <m:sSubPr>
                          <m:ctrlPr>
                            <a:rPr lang="de-CH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de-CH" sz="240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x</m:t>
                          </m:r>
                        </m:e>
                        <m:sub>
                          <m:r>
                            <a:rPr lang="de-CH" sz="240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de-CH" sz="240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=∆</m:t>
                      </m:r>
                      <m:sSub>
                        <m:sSubPr>
                          <m:ctrlPr>
                            <a:rPr lang="de-CH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de-CH" sz="240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x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de-CH" sz="240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ReadSk</m:t>
                          </m:r>
                        </m:sub>
                      </m:sSub>
                      <m:r>
                        <a:rPr lang="de-CH" sz="240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+3×∆</m:t>
                      </m:r>
                      <m:sSub>
                        <m:sSubPr>
                          <m:ctrlPr>
                            <a:rPr lang="de-CH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de-CH" sz="240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x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de-CH" sz="240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ReadLa</m:t>
                          </m:r>
                        </m:sub>
                      </m:sSub>
                      <m:r>
                        <a:rPr lang="de-CH" sz="240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+2×∆</m:t>
                      </m:r>
                      <m:sSub>
                        <m:sSubPr>
                          <m:ctrlPr>
                            <a:rPr lang="de-CH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de-CH" sz="240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x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de-CH" sz="240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PosLinStage</m:t>
                          </m:r>
                        </m:sub>
                      </m:sSub>
                      <m:r>
                        <a:rPr lang="de-CH" sz="240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+∆</m:t>
                      </m:r>
                      <m:sSub>
                        <m:sSubPr>
                          <m:ctrlPr>
                            <a:rPr lang="de-CH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de-CH" sz="240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x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de-CH" sz="240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LaAn</m:t>
                          </m:r>
                          <m:r>
                            <a:rPr lang="de-CH" sz="240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de-CH" sz="24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endParaRPr lang="de-CH" sz="11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de-CH" sz="2000" b="0" i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∆</m:t>
                      </m:r>
                      <m:sSub>
                        <m:sSubPr>
                          <m:ctrlPr>
                            <a:rPr lang="de-CH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de-CH" sz="2000" b="0" i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x</m:t>
                          </m:r>
                        </m:e>
                        <m:sub>
                          <m:r>
                            <a:rPr lang="de-CH" sz="20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de-CH" sz="2000" b="0" i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   </m:t>
                      </m:r>
                      <m:r>
                        <a:rPr lang="de-CH" sz="20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    </m:t>
                      </m:r>
                      <m:r>
                        <a:rPr lang="de-CH" sz="2000" b="0" i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2.6</m:t>
                      </m:r>
                      <m:r>
                        <m:rPr>
                          <m:sty m:val="p"/>
                        </m:rPr>
                        <a:rPr lang="de-CH" sz="2000" b="0" i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μm</m:t>
                      </m:r>
                      <m:r>
                        <a:rPr lang="de-CH" sz="2000" b="0" i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  +      3×2.4</m:t>
                      </m:r>
                      <m:r>
                        <m:rPr>
                          <m:sty m:val="p"/>
                        </m:rPr>
                        <a:rPr lang="de-CH" sz="2000" b="0" i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μm</m:t>
                      </m:r>
                      <m:r>
                        <a:rPr lang="de-CH" sz="2000" b="0" i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    +         </m:t>
                      </m:r>
                      <m:r>
                        <a:rPr lang="de-CH" sz="20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2×1.5</m:t>
                      </m:r>
                      <m:r>
                        <m:rPr>
                          <m:sty m:val="p"/>
                        </m:rPr>
                        <a:rPr lang="de-CH" sz="2000" b="0" i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μm</m:t>
                      </m:r>
                      <m:r>
                        <a:rPr lang="de-CH" sz="20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         +  16.5</m:t>
                      </m:r>
                      <m:r>
                        <m:rPr>
                          <m:sty m:val="p"/>
                        </m:rPr>
                        <a:rPr lang="de-CH" sz="20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μm</m:t>
                      </m:r>
                      <m:r>
                        <a:rPr lang="de-CH" sz="2000" b="0" i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de-CH" sz="28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endParaRPr lang="de-CH" sz="1050" dirty="0" smtClean="0">
                  <a:latin typeface="Calibri" panose="020F0502020204030204" pitchFamily="34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de-CH" sz="20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∆</m:t>
                      </m:r>
                      <m:sSub>
                        <m:sSubPr>
                          <m:ctrlPr>
                            <a:rPr lang="de-CH" sz="20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de-CH" sz="20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x</m:t>
                          </m:r>
                        </m:e>
                        <m:sub>
                          <m:r>
                            <a:rPr lang="de-CH" sz="20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de-CH" sz="20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        36.7</m:t>
                      </m:r>
                      <m:r>
                        <m:rPr>
                          <m:sty m:val="p"/>
                        </m:rPr>
                        <a:rPr lang="el-GR" sz="20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μ</m:t>
                      </m:r>
                      <m:r>
                        <m:rPr>
                          <m:sty m:val="p"/>
                        </m:rPr>
                        <a:rPr lang="de-CH" sz="20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m</m:t>
                      </m:r>
                    </m:oMath>
                  </m:oMathPara>
                </a14:m>
                <a:endParaRPr lang="de-CH" sz="2800" dirty="0">
                  <a:latin typeface="Calibri" panose="020F0502020204030204" pitchFamily="34" charset="0"/>
                </a:endParaRPr>
              </a:p>
              <a:p>
                <a:endParaRPr lang="de-CH" sz="2400" dirty="0">
                  <a:latin typeface="Calibri" panose="020F0502020204030204" pitchFamily="34" charset="0"/>
                </a:endParaRPr>
              </a:p>
              <a:p>
                <a:endParaRPr lang="en-GB" sz="2400" b="1" dirty="0"/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44237" y="1982747"/>
                <a:ext cx="8639314" cy="4589974"/>
              </a:xfrm>
              <a:prstGeom prst="rect">
                <a:avLst/>
              </a:prstGeom>
              <a:blipFill>
                <a:blip r:embed="rId3"/>
                <a:stretch>
                  <a:fillRect l="-1058" t="-106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" name="Picture 9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60000" contrast="3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374145" y="2525888"/>
            <a:ext cx="1257310" cy="118033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264815" y="5429692"/>
            <a:ext cx="2330613" cy="7779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5310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Gas Jet Pressure Measurement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Colloquium Bachelor Thesis                 Johanna Glutting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90374A-A313-45B9-B8B6-6DA6F6EDA2A5}" type="slidenum">
              <a:rPr lang="en-GB" sz="2000" smtClean="0"/>
              <a:t>26</a:t>
            </a:fld>
            <a:endParaRPr lang="en-GB" sz="20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40C29-EB87-4DD7-8646-00FE3E2D4B56}" type="datetime1">
              <a:rPr lang="en-GB" smtClean="0"/>
              <a:t>08/11/2018</a:t>
            </a:fld>
            <a:endParaRPr lang="en-GB" dirty="0"/>
          </a:p>
        </p:txBody>
      </p:sp>
      <p:sp>
        <p:nvSpPr>
          <p:cNvPr id="16" name="TextBox 15"/>
          <p:cNvSpPr txBox="1"/>
          <p:nvPr/>
        </p:nvSpPr>
        <p:spPr>
          <a:xfrm>
            <a:off x="1097280" y="1922102"/>
            <a:ext cx="9883218" cy="34163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GB" sz="2400" dirty="0" smtClean="0">
                <a:latin typeface="+mj-lt"/>
              </a:rPr>
              <a:t>Idea: Obtaining the gas jet pressure directly out of a fluorescence image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GB" sz="2400" dirty="0" smtClean="0">
                <a:latin typeface="+mj-lt"/>
              </a:rPr>
              <a:t>Photons emitted by the residual gas compared to photons emitted by gas jet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GB" sz="2400" dirty="0" smtClean="0">
                <a:latin typeface="+mj-lt"/>
              </a:rPr>
              <a:t>Residual gas pressure is known by pressure gauge (+calibration)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GB" sz="2400" dirty="0" smtClean="0">
                <a:latin typeface="+mj-lt"/>
              </a:rPr>
              <a:t>Pressure is linear to emitted fluorescence 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endParaRPr lang="en-GB" sz="2400" dirty="0" smtClean="0">
              <a:latin typeface="+mj-lt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endParaRPr lang="en-GB" sz="2400" dirty="0" smtClean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02304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Prinziple Pressure Calculations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Colloquium Bachelor Thesis                 Johanna Glutting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90374A-A313-45B9-B8B6-6DA6F6EDA2A5}" type="slidenum">
              <a:rPr lang="en-GB" sz="2000" smtClean="0"/>
              <a:t>27</a:t>
            </a:fld>
            <a:endParaRPr lang="en-GB" sz="20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573635-630F-45EA-8618-B8CD72AD4122}" type="datetime1">
              <a:rPr lang="en-GB" smtClean="0"/>
              <a:t>08/11/2018</a:t>
            </a:fld>
            <a:endParaRPr lang="en-GB" dirty="0"/>
          </a:p>
        </p:txBody>
      </p:sp>
      <p:pic>
        <p:nvPicPr>
          <p:cNvPr id="27" name="Picture 2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67986" y="1944536"/>
            <a:ext cx="771632" cy="83450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4"/>
          <a:srcRect t="1376" b="-1"/>
          <a:stretch/>
        </p:blipFill>
        <p:spPr>
          <a:xfrm>
            <a:off x="1097280" y="1800224"/>
            <a:ext cx="8854502" cy="45062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4273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Pressure Calculation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Colloquium Bachelor Thesis                 Johanna Glutting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90374A-A313-45B9-B8B6-6DA6F6EDA2A5}" type="slidenum">
              <a:rPr lang="en-GB" sz="2000" smtClean="0"/>
              <a:t>28</a:t>
            </a:fld>
            <a:endParaRPr lang="en-GB" sz="20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2A07CC-DEDB-4389-8AE9-9F243E9E97C6}" type="datetime1">
              <a:rPr lang="en-GB" smtClean="0"/>
              <a:t>08/11/2018</a:t>
            </a:fld>
            <a:endParaRPr lang="en-GB" dirty="0"/>
          </a:p>
        </p:txBody>
      </p:sp>
      <p:sp>
        <p:nvSpPr>
          <p:cNvPr id="15" name="TextBox 14"/>
          <p:cNvSpPr txBox="1"/>
          <p:nvPr/>
        </p:nvSpPr>
        <p:spPr>
          <a:xfrm>
            <a:off x="3349620" y="2151872"/>
            <a:ext cx="389760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CH" sz="2400" dirty="0" smtClean="0"/>
              <a:t>Partial pressure of the gas jet:</a:t>
            </a:r>
            <a:endParaRPr lang="en-GB" sz="2400" dirty="0"/>
          </a:p>
        </p:txBody>
      </p:sp>
      <p:sp>
        <p:nvSpPr>
          <p:cNvPr id="27" name="TextBox 26"/>
          <p:cNvSpPr txBox="1"/>
          <p:nvPr/>
        </p:nvSpPr>
        <p:spPr>
          <a:xfrm>
            <a:off x="3195634" y="4267757"/>
            <a:ext cx="420557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CH" sz="2400" dirty="0" smtClean="0"/>
              <a:t>Absolute pressure of the gas jet:</a:t>
            </a:r>
            <a:endParaRPr lang="en-GB" sz="2400" dirty="0"/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48123" y="5424628"/>
            <a:ext cx="771632" cy="834506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849067" y="2734170"/>
                <a:ext cx="9187130" cy="80695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CH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CH" sz="2400" b="0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</m:e>
                        <m:sub>
                          <m:r>
                            <a:rPr lang="de-CH" sz="2400" b="0" i="1" smtClean="0">
                              <a:latin typeface="Cambria Math" panose="02040503050406030204" pitchFamily="18" charset="0"/>
                            </a:rPr>
                            <m:t>𝑝𝑎𝑠𝑗𝑒𝑡</m:t>
                          </m:r>
                          <m:d>
                            <m:dPr>
                              <m:ctrlPr>
                                <a:rPr lang="de-CH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de-CH" sz="2400" b="0" i="1" smtClean="0">
                                  <a:latin typeface="Cambria Math" panose="02040503050406030204" pitchFamily="18" charset="0"/>
                                </a:rPr>
                                <m:t>𝑝𝑎𝑟𝑡</m:t>
                              </m:r>
                            </m:e>
                          </m:d>
                        </m:sub>
                      </m:sSub>
                      <m:r>
                        <a:rPr lang="de-CH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de-CH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CH" sz="2400" b="0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</m:e>
                        <m:sub>
                          <m:r>
                            <a:rPr lang="de-CH" sz="2400" b="0" i="1" smtClean="0">
                              <a:latin typeface="Cambria Math" panose="02040503050406030204" pitchFamily="18" charset="0"/>
                            </a:rPr>
                            <m:t>𝑐h𝑎𝑚𝑏𝑒𝑟</m:t>
                          </m:r>
                        </m:sub>
                      </m:sSub>
                      <m:f>
                        <m:fPr>
                          <m:ctrlPr>
                            <a:rPr lang="de-CH" sz="2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de-CH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CH" sz="2400" b="0" i="1" smtClean="0"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b>
                              <m:r>
                                <a:rPr lang="de-CH" sz="2400" b="0" i="1" smtClean="0">
                                  <a:latin typeface="Cambria Math" panose="02040503050406030204" pitchFamily="18" charset="0"/>
                                </a:rPr>
                                <m:t>𝑔𝑎𝑠𝑗𝑒𝑡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de-CH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CH" sz="2400" b="0" i="1" smtClean="0"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b>
                              <m:r>
                                <a:rPr lang="de-CH" sz="2400" b="0" i="1" smtClean="0">
                                  <a:latin typeface="Cambria Math" panose="02040503050406030204" pitchFamily="18" charset="0"/>
                                </a:rPr>
                                <m:t>𝑏𝑎𝑐𝑘𝑔𝑟𝑜𝑢𝑛𝑑</m:t>
                              </m:r>
                            </m:sub>
                          </m:sSub>
                        </m:den>
                      </m:f>
                      <m:r>
                        <a:rPr lang="de-CH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de-CH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CH" sz="2400" b="0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</m:e>
                        <m:sub>
                          <m:r>
                            <a:rPr lang="de-CH" sz="2400" b="0" i="1" smtClean="0">
                              <a:latin typeface="Cambria Math" panose="02040503050406030204" pitchFamily="18" charset="0"/>
                            </a:rPr>
                            <m:t>𝑐h𝑎𝑚𝑏𝑒𝑟</m:t>
                          </m:r>
                        </m:sub>
                      </m:sSub>
                      <m:f>
                        <m:fPr>
                          <m:ctrlPr>
                            <a:rPr lang="de-CH" sz="2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de-CH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CH" sz="2400" b="0" i="1" smtClean="0"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b>
                              <m:r>
                                <a:rPr lang="de-CH" sz="2400" b="0" i="1" smtClean="0">
                                  <a:latin typeface="Cambria Math" panose="02040503050406030204" pitchFamily="18" charset="0"/>
                                </a:rPr>
                                <m:t>𝑝𝑒𝑎𝑘</m:t>
                              </m:r>
                            </m:sub>
                          </m:sSub>
                          <m:r>
                            <a:rPr lang="de-CH" sz="2400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de-CH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CH" sz="2400" b="0" i="1" smtClean="0"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b>
                              <m:r>
                                <a:rPr lang="de-CH" sz="2400" b="0" i="1" smtClean="0">
                                  <a:latin typeface="Cambria Math" panose="02040503050406030204" pitchFamily="18" charset="0"/>
                                </a:rPr>
                                <m:t>𝑏𝑎𝑐𝑘𝑔𝑟𝑜𝑢𝑛𝑑</m:t>
                              </m:r>
                            </m:sub>
                          </m:sSub>
                        </m:num>
                        <m:den>
                          <m:r>
                            <a:rPr lang="de-CH" sz="2400" i="1">
                              <a:latin typeface="Cambria Math" panose="02040503050406030204" pitchFamily="18" charset="0"/>
                            </a:rPr>
                            <m:t>𝑟</m:t>
                          </m:r>
                          <m:r>
                            <a:rPr lang="de-CH" sz="2400" i="1">
                              <a:latin typeface="Cambria Math" panose="02040503050406030204" pitchFamily="18" charset="0"/>
                            </a:rPr>
                            <m:t> </m:t>
                          </m:r>
                          <m:sSub>
                            <m:sSubPr>
                              <m:ctrlPr>
                                <a:rPr lang="de-CH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CH" sz="2400" i="1"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b>
                              <m:r>
                                <a:rPr lang="de-CH" sz="2400" i="1">
                                  <a:latin typeface="Cambria Math" panose="02040503050406030204" pitchFamily="18" charset="0"/>
                                </a:rPr>
                                <m:t>𝑏𝑎𝑐𝑘𝑔𝑟𝑜𝑢𝑛𝑑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GB" sz="2400" dirty="0"/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9067" y="2734170"/>
                <a:ext cx="9187130" cy="806952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2761604" y="5025223"/>
                <a:ext cx="5073633" cy="39940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CH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CH" sz="2400" b="0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</m:e>
                        <m:sub>
                          <m:r>
                            <a:rPr lang="de-CH" sz="2400" b="0" i="1" smtClean="0">
                              <a:latin typeface="Cambria Math" panose="02040503050406030204" pitchFamily="18" charset="0"/>
                            </a:rPr>
                            <m:t>𝑔𝑎𝑠𝑗𝑒𝑡</m:t>
                          </m:r>
                          <m:d>
                            <m:dPr>
                              <m:ctrlPr>
                                <a:rPr lang="de-CH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de-CH" sz="2400" b="0" i="1" smtClean="0">
                                  <a:latin typeface="Cambria Math" panose="02040503050406030204" pitchFamily="18" charset="0"/>
                                </a:rPr>
                                <m:t>𝑎𝑏𝑠</m:t>
                              </m:r>
                            </m:e>
                          </m:d>
                        </m:sub>
                      </m:sSub>
                      <m:r>
                        <a:rPr lang="de-CH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de-CH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CH" sz="2400" b="0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</m:e>
                        <m:sub>
                          <m:r>
                            <a:rPr lang="de-CH" sz="2400" b="0" i="1" smtClean="0">
                              <a:latin typeface="Cambria Math" panose="02040503050406030204" pitchFamily="18" charset="0"/>
                            </a:rPr>
                            <m:t>𝑔𝑎𝑠𝑗𝑒𝑡</m:t>
                          </m:r>
                          <m:d>
                            <m:dPr>
                              <m:ctrlPr>
                                <a:rPr lang="de-CH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de-CH" sz="2400" b="0" i="1" smtClean="0">
                                  <a:latin typeface="Cambria Math" panose="02040503050406030204" pitchFamily="18" charset="0"/>
                                </a:rPr>
                                <m:t>𝑝𝑎𝑟𝑡</m:t>
                              </m:r>
                            </m:e>
                          </m:d>
                        </m:sub>
                      </m:sSub>
                      <m:r>
                        <a:rPr lang="de-CH" sz="2400" b="0" i="1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de-CH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CH" sz="2400" b="0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</m:e>
                        <m:sub>
                          <m:r>
                            <a:rPr lang="de-CH" sz="2400" b="0" i="1" smtClean="0">
                              <a:latin typeface="Cambria Math" panose="02040503050406030204" pitchFamily="18" charset="0"/>
                            </a:rPr>
                            <m:t>𝑐h𝑎𝑚𝑏𝑒𝑟</m:t>
                          </m:r>
                        </m:sub>
                      </m:sSub>
                    </m:oMath>
                  </m:oMathPara>
                </a14:m>
                <a:endParaRPr lang="en-GB" sz="2400" dirty="0"/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61604" y="5025223"/>
                <a:ext cx="5073633" cy="399405"/>
              </a:xfrm>
              <a:prstGeom prst="rect">
                <a:avLst/>
              </a:prstGeom>
              <a:blipFill>
                <a:blip r:embed="rId5"/>
                <a:stretch>
                  <a:fillRect l="-1082" r="-120" b="-2575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074975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Assumptions for Fluorescence Simulation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Colloquium Bachelor Thesis                 Johanna Glutting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90374A-A313-45B9-B8B6-6DA6F6EDA2A5}" type="slidenum">
              <a:rPr lang="en-GB" sz="2000" smtClean="0"/>
              <a:t>29</a:t>
            </a:fld>
            <a:endParaRPr lang="en-GB" sz="20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5C1188-924B-44B1-9A53-C0D92776CAD9}" type="datetime1">
              <a:rPr lang="en-GB" smtClean="0"/>
              <a:t>08/11/2018</a:t>
            </a:fld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1097280" y="1922102"/>
            <a:ext cx="10361295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GB" sz="2400" dirty="0" smtClean="0">
                <a:latin typeface="+mj-lt"/>
              </a:rPr>
              <a:t>The fluorescence is in a linear ratio to the gas density (constant e-beam density)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GB" sz="2400" dirty="0" smtClean="0">
                <a:latin typeface="+mj-lt"/>
              </a:rPr>
              <a:t>The e-beam excites a gas of </a:t>
            </a:r>
            <a:r>
              <a:rPr lang="en-GB" sz="2400" dirty="0" smtClean="0">
                <a:latin typeface="+mj-lt"/>
              </a:rPr>
              <a:t>consistent </a:t>
            </a:r>
            <a:r>
              <a:rPr lang="en-GB" sz="2400" dirty="0" smtClean="0">
                <a:latin typeface="+mj-lt"/>
              </a:rPr>
              <a:t>density at the </a:t>
            </a:r>
            <a:r>
              <a:rPr lang="en-GB" sz="2400" dirty="0" smtClean="0">
                <a:latin typeface="+mj-lt"/>
              </a:rPr>
              <a:t>same </a:t>
            </a:r>
            <a:r>
              <a:rPr lang="en-GB" sz="2400" dirty="0" smtClean="0">
                <a:latin typeface="+mj-lt"/>
              </a:rPr>
              <a:t>rate as it excites the phosphor screen to fluorescence </a:t>
            </a:r>
            <a:r>
              <a:rPr lang="en-GB" sz="2400" dirty="0" smtClean="0">
                <a:latin typeface="+mj-lt"/>
                <a:sym typeface="Wingdings" panose="05000000000000000000" pitchFamily="2" charset="2"/>
              </a:rPr>
              <a:t> image taken with the phosphor screen represents the e-beam profile</a:t>
            </a:r>
            <a:endParaRPr lang="en-GB" sz="2400" dirty="0" smtClean="0">
              <a:latin typeface="+mj-lt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GB" sz="2400" dirty="0" smtClean="0">
                <a:latin typeface="+mj-lt"/>
              </a:rPr>
              <a:t>The profile of the e-beam is constant over the whole regarded volume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de-CH" sz="2400" dirty="0" smtClean="0">
                <a:latin typeface="+mj-lt"/>
              </a:rPr>
              <a:t>The camera is sufficient far away of the interaction point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de-CH" sz="2400" dirty="0" smtClean="0">
                <a:latin typeface="+mj-lt"/>
              </a:rPr>
              <a:t>Sharp limitations of the gas jet</a:t>
            </a:r>
            <a:endParaRPr lang="en-GB" sz="2400" dirty="0" smtClean="0">
              <a:latin typeface="+mj-lt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endParaRPr lang="en-GB" sz="2400" dirty="0" smtClean="0">
              <a:latin typeface="+mj-lt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endParaRPr lang="en-GB" sz="2400" dirty="0" smtClean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942562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79" y="286603"/>
            <a:ext cx="10157417" cy="1450757"/>
          </a:xfrm>
        </p:spPr>
        <p:txBody>
          <a:bodyPr/>
          <a:lstStyle/>
          <a:p>
            <a:r>
              <a:rPr lang="en-GB" dirty="0" smtClean="0"/>
              <a:t>Applications of a beam-gas jet instrument 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243705-B88A-4F27-A436-2D81A7CE9739}" type="datetime1">
              <a:rPr lang="en-GB" smtClean="0"/>
              <a:t>08/11/2018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Colloquium Bachelor Thesis                 Johanna Glutting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90374A-A313-45B9-B8B6-6DA6F6EDA2A5}" type="slidenum">
              <a:rPr lang="en-GB" sz="2000" smtClean="0"/>
              <a:t>3</a:t>
            </a:fld>
            <a:endParaRPr lang="en-GB" sz="2000" dirty="0"/>
          </a:p>
        </p:txBody>
      </p:sp>
      <p:sp>
        <p:nvSpPr>
          <p:cNvPr id="11" name="TextBox 10"/>
          <p:cNvSpPr txBox="1"/>
          <p:nvPr/>
        </p:nvSpPr>
        <p:spPr>
          <a:xfrm>
            <a:off x="1097280" y="1922102"/>
            <a:ext cx="10637520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GB" sz="2400" b="1" dirty="0" smtClean="0">
                <a:latin typeface="+mj-lt"/>
              </a:rPr>
              <a:t>Overlap monitor: monitor overlapping hollow electron beam (HEL) and LHC proton beam at the same time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GB" sz="2400" dirty="0" smtClean="0">
                <a:latin typeface="+mj-lt"/>
              </a:rPr>
              <a:t>Beam diagnostics: dense beam gas </a:t>
            </a:r>
            <a:r>
              <a:rPr lang="en-GB" sz="2400" i="1" dirty="0" smtClean="0">
                <a:latin typeface="+mj-lt"/>
              </a:rPr>
              <a:t>target</a:t>
            </a:r>
            <a:r>
              <a:rPr lang="en-GB" sz="2400" dirty="0" smtClean="0">
                <a:latin typeface="+mj-lt"/>
              </a:rPr>
              <a:t>, imaged by a secondary particle tracker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GB" sz="2400" dirty="0" smtClean="0">
                <a:latin typeface="+mj-lt"/>
              </a:rPr>
              <a:t>Beam-gas wire for future high energy colliders : similar functionality as a wire scanner 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endParaRPr lang="en-GB" sz="2400" dirty="0" smtClean="0">
              <a:latin typeface="+mj-lt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endParaRPr lang="de-CH" sz="2400" dirty="0" smtClean="0">
              <a:latin typeface="+mj-lt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endParaRPr lang="de-CH" sz="2400" dirty="0" smtClean="0">
              <a:latin typeface="+mj-lt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endParaRPr lang="de-CH" sz="2400" dirty="0" smtClean="0">
              <a:latin typeface="+mj-lt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66658" y="118170"/>
            <a:ext cx="643952" cy="634665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37985" y="118170"/>
            <a:ext cx="1216712" cy="6337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5880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Simulation of the Fluorescence Image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Colloquium Bachelor Thesis                 Johanna Glutting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90374A-A313-45B9-B8B6-6DA6F6EDA2A5}" type="slidenum">
              <a:rPr lang="en-GB" sz="2000" smtClean="0"/>
              <a:t>30</a:t>
            </a:fld>
            <a:endParaRPr lang="en-GB" sz="20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5C1188-924B-44B1-9A53-C0D92776CAD9}" type="datetime1">
              <a:rPr lang="en-GB" smtClean="0"/>
              <a:t>08/11/2018</a:t>
            </a:fld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878" y="1888054"/>
            <a:ext cx="4764945" cy="4124325"/>
          </a:xfrm>
          <a:prstGeom prst="rect">
            <a:avLst/>
          </a:prstGeom>
        </p:spPr>
      </p:pic>
      <p:sp>
        <p:nvSpPr>
          <p:cNvPr id="19" name="Right Arrow 18"/>
          <p:cNvSpPr/>
          <p:nvPr/>
        </p:nvSpPr>
        <p:spPr>
          <a:xfrm rot="20488052">
            <a:off x="161353" y="4428587"/>
            <a:ext cx="1179577" cy="601325"/>
          </a:xfrm>
          <a:prstGeom prst="rightArrow">
            <a:avLst>
              <a:gd name="adj1" fmla="val 49130"/>
              <a:gd name="adj2" fmla="val 85153"/>
            </a:avLst>
          </a:prstGeom>
          <a:solidFill>
            <a:schemeClr val="bg1">
              <a:lumMod val="85000"/>
              <a:alpha val="56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>
                <a:solidFill>
                  <a:schemeClr val="tx1"/>
                </a:solidFill>
              </a:rPr>
              <a:t>e</a:t>
            </a:r>
            <a:r>
              <a:rPr lang="de-CH" dirty="0" smtClean="0">
                <a:solidFill>
                  <a:schemeClr val="tx1"/>
                </a:solidFill>
              </a:rPr>
              <a:t>-beam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20" name="Right Arrow 19"/>
          <p:cNvSpPr/>
          <p:nvPr/>
        </p:nvSpPr>
        <p:spPr>
          <a:xfrm rot="2183021">
            <a:off x="3760151" y="4816042"/>
            <a:ext cx="1070946" cy="601325"/>
          </a:xfrm>
          <a:prstGeom prst="rightArrow">
            <a:avLst>
              <a:gd name="adj1" fmla="val 49130"/>
              <a:gd name="adj2" fmla="val 85153"/>
            </a:avLst>
          </a:prstGeom>
          <a:solidFill>
            <a:schemeClr val="bg1">
              <a:lumMod val="85000"/>
              <a:alpha val="56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>
                <a:solidFill>
                  <a:schemeClr val="tx1"/>
                </a:solidFill>
              </a:rPr>
              <a:t>g</a:t>
            </a:r>
            <a:r>
              <a:rPr lang="de-CH" dirty="0" smtClean="0">
                <a:solidFill>
                  <a:schemeClr val="tx1"/>
                </a:solidFill>
              </a:rPr>
              <a:t>as jet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032426" y="1872725"/>
            <a:ext cx="6747198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§"/>
            </a:pPr>
            <a:r>
              <a:rPr lang="de-CH" sz="2400" dirty="0" smtClean="0">
                <a:latin typeface="+mj-lt"/>
              </a:rPr>
              <a:t>xz plane = matrix (image) of the beam profile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de-CH" sz="2400" dirty="0">
                <a:latin typeface="+mj-lt"/>
              </a:rPr>
              <a:t>y</a:t>
            </a:r>
            <a:r>
              <a:rPr lang="de-CH" sz="2400" dirty="0" smtClean="0">
                <a:latin typeface="+mj-lt"/>
              </a:rPr>
              <a:t>z plane = cross section of the gas jet                          = pressure distributions/thickness of the gas jet</a:t>
            </a:r>
          </a:p>
          <a:p>
            <a:pPr marL="285750" indent="-285750">
              <a:buFontTx/>
              <a:buChar char="-"/>
            </a:pPr>
            <a:endParaRPr lang="de-CH" sz="2400" dirty="0">
              <a:latin typeface="+mj-lt"/>
            </a:endParaRPr>
          </a:p>
          <a:p>
            <a:pPr marL="742950" lvl="1" indent="-285750">
              <a:buFont typeface="Wingdings" panose="05000000000000000000" pitchFamily="2" charset="2"/>
              <a:buChar char="à"/>
            </a:pPr>
            <a:r>
              <a:rPr lang="de-CH" sz="2400" dirty="0" smtClean="0">
                <a:latin typeface="+mj-lt"/>
                <a:sym typeface="Wingdings" panose="05000000000000000000" pitchFamily="2" charset="2"/>
              </a:rPr>
              <a:t>Each xyz volume element radiates fluorescence in linear dependency to pressure and beam intensity</a:t>
            </a:r>
            <a:endParaRPr lang="de-CH" sz="2400" dirty="0">
              <a:latin typeface="+mj-lt"/>
              <a:sym typeface="Wingdings" panose="05000000000000000000" pitchFamily="2" charset="2"/>
            </a:endParaRPr>
          </a:p>
          <a:p>
            <a:pPr marL="742950" lvl="1" indent="-285750">
              <a:buFont typeface="Wingdings" panose="05000000000000000000" pitchFamily="2" charset="2"/>
              <a:buChar char="à"/>
            </a:pPr>
            <a:r>
              <a:rPr lang="de-CH" sz="2400" dirty="0" smtClean="0">
                <a:latin typeface="+mj-lt"/>
              </a:rPr>
              <a:t>Suming up the fluorescence of the volume elements in the z-axis for each xy-pixcel </a:t>
            </a:r>
          </a:p>
          <a:p>
            <a:pPr marL="742950" lvl="1" indent="-285750">
              <a:buFont typeface="Wingdings" panose="05000000000000000000" pitchFamily="2" charset="2"/>
              <a:buChar char="à"/>
            </a:pPr>
            <a:r>
              <a:rPr lang="de-CH" sz="2400" dirty="0" smtClean="0">
                <a:latin typeface="+mj-lt"/>
              </a:rPr>
              <a:t>Greyscale image of the fluorescence</a:t>
            </a:r>
          </a:p>
          <a:p>
            <a:pPr marL="285750" indent="-285750">
              <a:buFont typeface="Wingdings" panose="05000000000000000000" pitchFamily="2" charset="2"/>
              <a:buChar char="à"/>
            </a:pPr>
            <a:endParaRPr lang="en-GB" sz="24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965008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878" y="1888054"/>
            <a:ext cx="4764945" cy="412432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Simulation of the Fluorescence Image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Colloquium Bachelor Thesis                 Johanna Glutting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90374A-A313-45B9-B8B6-6DA6F6EDA2A5}" type="slidenum">
              <a:rPr lang="en-GB" sz="2000" smtClean="0"/>
              <a:t>31</a:t>
            </a:fld>
            <a:endParaRPr lang="en-GB" sz="20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5C1188-924B-44B1-9A53-C0D92776CAD9}" type="datetime1">
              <a:rPr lang="en-GB" smtClean="0"/>
              <a:t>08/11/2018</a:t>
            </a:fld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5405381" y="1865753"/>
            <a:ext cx="6040755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>
                <a:latin typeface="+mj-lt"/>
              </a:rPr>
              <a:t>e: </a:t>
            </a:r>
            <a:r>
              <a:rPr lang="en-GB" sz="2400" dirty="0">
                <a:latin typeface="+mj-lt"/>
              </a:rPr>
              <a:t>E-beam image with 2 dimensions and an intensity value in the </a:t>
            </a:r>
            <a:r>
              <a:rPr lang="en-GB" sz="2400" dirty="0" err="1">
                <a:latin typeface="+mj-lt"/>
              </a:rPr>
              <a:t>xz</a:t>
            </a:r>
            <a:r>
              <a:rPr lang="en-GB" sz="2400" dirty="0">
                <a:latin typeface="+mj-lt"/>
              </a:rPr>
              <a:t>-plane</a:t>
            </a:r>
          </a:p>
          <a:p>
            <a:r>
              <a:rPr lang="en-GB" sz="2400" b="1" dirty="0">
                <a:latin typeface="+mj-lt"/>
              </a:rPr>
              <a:t>g: </a:t>
            </a:r>
            <a:r>
              <a:rPr lang="en-GB" sz="2400" dirty="0">
                <a:latin typeface="+mj-lt"/>
              </a:rPr>
              <a:t>Gas jet density proﬁle in the </a:t>
            </a:r>
            <a:r>
              <a:rPr lang="en-GB" sz="2400" dirty="0" err="1">
                <a:latin typeface="+mj-lt"/>
              </a:rPr>
              <a:t>yz</a:t>
            </a:r>
            <a:r>
              <a:rPr lang="en-GB" sz="2400" dirty="0">
                <a:latin typeface="+mj-lt"/>
              </a:rPr>
              <a:t>-plane</a:t>
            </a:r>
          </a:p>
          <a:p>
            <a:r>
              <a:rPr lang="en-GB" sz="2400" b="1" dirty="0">
                <a:latin typeface="+mj-lt"/>
              </a:rPr>
              <a:t>F: </a:t>
            </a:r>
            <a:r>
              <a:rPr lang="en-GB" sz="2400" dirty="0">
                <a:latin typeface="+mj-lt"/>
              </a:rPr>
              <a:t>Emittance of each volume element of the xyz-volume</a:t>
            </a:r>
          </a:p>
          <a:p>
            <a:r>
              <a:rPr lang="en-GB" sz="2400" b="1" dirty="0">
                <a:latin typeface="+mj-lt"/>
              </a:rPr>
              <a:t>f: </a:t>
            </a:r>
            <a:r>
              <a:rPr lang="en-GB" sz="2400" dirty="0">
                <a:latin typeface="+mj-lt"/>
              </a:rPr>
              <a:t>Fluorescence signal projected in the </a:t>
            </a:r>
            <a:r>
              <a:rPr lang="en-GB" sz="2400" dirty="0" err="1">
                <a:latin typeface="+mj-lt"/>
              </a:rPr>
              <a:t>xy</a:t>
            </a:r>
            <a:r>
              <a:rPr lang="en-GB" sz="2400" dirty="0">
                <a:latin typeface="+mj-lt"/>
              </a:rPr>
              <a:t>-plane</a:t>
            </a: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24905" y="4909219"/>
            <a:ext cx="2620793" cy="1329443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882747" y="4284638"/>
            <a:ext cx="4628230" cy="345260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1310037" y="2628728"/>
            <a:ext cx="30970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3200" dirty="0">
                <a:effectLst>
                  <a:glow rad="520700">
                    <a:schemeClr val="bg1">
                      <a:alpha val="74000"/>
                    </a:schemeClr>
                  </a:glow>
                </a:effectLst>
                <a:latin typeface="+mj-lt"/>
              </a:rPr>
              <a:t>f</a:t>
            </a:r>
            <a:endParaRPr lang="en-GB" sz="3200" dirty="0">
              <a:effectLst>
                <a:glow rad="520700">
                  <a:schemeClr val="bg1">
                    <a:alpha val="74000"/>
                  </a:schemeClr>
                </a:glow>
              </a:effectLst>
              <a:latin typeface="+mj-lt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09032" y="4457388"/>
            <a:ext cx="38824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3200" dirty="0" smtClean="0">
                <a:effectLst>
                  <a:glow rad="520700">
                    <a:schemeClr val="bg1">
                      <a:alpha val="74000"/>
                    </a:schemeClr>
                  </a:glow>
                </a:effectLst>
                <a:latin typeface="+mj-lt"/>
              </a:rPr>
              <a:t>e</a:t>
            </a:r>
            <a:endParaRPr lang="en-GB" sz="3200" dirty="0">
              <a:effectLst>
                <a:glow rad="520700">
                  <a:schemeClr val="bg1">
                    <a:alpha val="74000"/>
                  </a:schemeClr>
                </a:glow>
              </a:effectLst>
              <a:latin typeface="+mj-lt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477324" y="4955982"/>
            <a:ext cx="37702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3200" dirty="0">
                <a:effectLst>
                  <a:glow rad="520700">
                    <a:schemeClr val="bg1">
                      <a:alpha val="74000"/>
                    </a:schemeClr>
                  </a:glow>
                </a:effectLst>
                <a:latin typeface="+mj-lt"/>
              </a:rPr>
              <a:t>g</a:t>
            </a:r>
            <a:endParaRPr lang="en-GB" sz="3200" dirty="0">
              <a:effectLst>
                <a:glow rad="520700">
                  <a:schemeClr val="bg1">
                    <a:alpha val="74000"/>
                  </a:schemeClr>
                </a:glow>
              </a:effectLst>
              <a:latin typeface="+mj-lt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668335" y="5176122"/>
            <a:ext cx="168528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CH" sz="2000" dirty="0">
                <a:latin typeface="+mj-lt"/>
              </a:rPr>
              <a:t>Implemented first in Octave, then in c++</a:t>
            </a:r>
            <a:endParaRPr lang="en-GB" sz="20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26210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/>
          <p:cNvSpPr/>
          <p:nvPr/>
        </p:nvSpPr>
        <p:spPr>
          <a:xfrm>
            <a:off x="7781658" y="1947644"/>
            <a:ext cx="2939219" cy="336444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 19"/>
          <p:cNvSpPr/>
          <p:nvPr/>
        </p:nvSpPr>
        <p:spPr>
          <a:xfrm>
            <a:off x="1097281" y="1947644"/>
            <a:ext cx="6142617" cy="430185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Cross Section of the E-Beam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Colloquium Bachelor Thesis                 Johanna Glutting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90374A-A313-45B9-B8B6-6DA6F6EDA2A5}" type="slidenum">
              <a:rPr lang="en-GB" sz="2000" smtClean="0"/>
              <a:t>32</a:t>
            </a:fld>
            <a:endParaRPr lang="en-GB" sz="20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B2D88B-4414-4007-A1B9-C96BE206D027}" type="datetime1">
              <a:rPr lang="en-GB" smtClean="0"/>
              <a:t>08/11/2018</a:t>
            </a:fld>
            <a:endParaRPr lang="en-GB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44510" y="2810527"/>
            <a:ext cx="2803854" cy="1572894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500"/>
          <a:stretch/>
        </p:blipFill>
        <p:spPr>
          <a:xfrm rot="5400000">
            <a:off x="5574790" y="2827050"/>
            <a:ext cx="1572896" cy="1539845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44509" y="4460302"/>
            <a:ext cx="2797397" cy="1701750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318"/>
          <a:stretch/>
        </p:blipFill>
        <p:spPr>
          <a:xfrm rot="5400000">
            <a:off x="5511158" y="4542049"/>
            <a:ext cx="1700160" cy="1539846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1097280" y="3046126"/>
            <a:ext cx="151341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CH" sz="2400" dirty="0" smtClean="0"/>
              <a:t>perfect cylindrical profile</a:t>
            </a:r>
            <a:endParaRPr lang="en-GB" sz="24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67699" t="34590" r="-1" b="29100"/>
          <a:stretch/>
        </p:blipFill>
        <p:spPr>
          <a:xfrm>
            <a:off x="7948623" y="3214919"/>
            <a:ext cx="2667896" cy="1978934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595551" y="1947644"/>
            <a:ext cx="282681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2400" b="1" dirty="0" smtClean="0"/>
              <a:t>simulated</a:t>
            </a:r>
            <a:r>
              <a:rPr lang="de-CH" sz="2400" dirty="0" smtClean="0"/>
              <a:t> </a:t>
            </a:r>
            <a:r>
              <a:rPr lang="de-CH" sz="2400" dirty="0"/>
              <a:t>f</a:t>
            </a:r>
            <a:r>
              <a:rPr lang="de-CH" sz="2400" dirty="0" smtClean="0"/>
              <a:t>luorescense </a:t>
            </a:r>
            <a:r>
              <a:rPr lang="de-CH" sz="2400" dirty="0"/>
              <a:t>i</a:t>
            </a:r>
            <a:r>
              <a:rPr lang="de-CH" sz="2400" dirty="0" smtClean="0"/>
              <a:t>mage</a:t>
            </a:r>
            <a:endParaRPr lang="en-GB" sz="2400" dirty="0"/>
          </a:p>
        </p:txBody>
      </p:sp>
      <p:sp>
        <p:nvSpPr>
          <p:cNvPr id="9" name="TextBox 8"/>
          <p:cNvSpPr txBox="1"/>
          <p:nvPr/>
        </p:nvSpPr>
        <p:spPr>
          <a:xfrm>
            <a:off x="5539867" y="1985611"/>
            <a:ext cx="159129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2400" dirty="0"/>
              <a:t>b</a:t>
            </a:r>
            <a:r>
              <a:rPr lang="de-CH" sz="2400" dirty="0" smtClean="0"/>
              <a:t>eam profile</a:t>
            </a:r>
            <a:endParaRPr lang="en-GB" sz="2400" dirty="0"/>
          </a:p>
        </p:txBody>
      </p:sp>
      <p:sp>
        <p:nvSpPr>
          <p:cNvPr id="17" name="TextBox 16"/>
          <p:cNvSpPr txBox="1"/>
          <p:nvPr/>
        </p:nvSpPr>
        <p:spPr>
          <a:xfrm>
            <a:off x="1344708" y="4711012"/>
            <a:ext cx="126599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CH" sz="2400" dirty="0"/>
              <a:t>r</a:t>
            </a:r>
            <a:r>
              <a:rPr lang="de-CH" sz="2400" dirty="0" smtClean="0"/>
              <a:t>eal beam profile</a:t>
            </a:r>
            <a:endParaRPr lang="en-GB" sz="2400" dirty="0"/>
          </a:p>
        </p:txBody>
      </p:sp>
      <p:sp>
        <p:nvSpPr>
          <p:cNvPr id="19" name="TextBox 18"/>
          <p:cNvSpPr txBox="1"/>
          <p:nvPr/>
        </p:nvSpPr>
        <p:spPr>
          <a:xfrm>
            <a:off x="7923207" y="1972588"/>
            <a:ext cx="251903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2400" dirty="0"/>
              <a:t>f</a:t>
            </a:r>
            <a:r>
              <a:rPr lang="de-CH" sz="2400" dirty="0" smtClean="0"/>
              <a:t>luorescense image from the experiment</a:t>
            </a:r>
            <a:endParaRPr lang="en-GB" sz="2400" dirty="0"/>
          </a:p>
        </p:txBody>
      </p:sp>
      <p:sp>
        <p:nvSpPr>
          <p:cNvPr id="22" name="TextBox 21"/>
          <p:cNvSpPr txBox="1"/>
          <p:nvPr/>
        </p:nvSpPr>
        <p:spPr>
          <a:xfrm>
            <a:off x="8797978" y="5333933"/>
            <a:ext cx="192289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200" dirty="0"/>
              <a:t>m</a:t>
            </a:r>
            <a:r>
              <a:rPr lang="de-CH" sz="1200" dirty="0" smtClean="0"/>
              <a:t>odified for better contrast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4249940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Conclusions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Colloquium Bachelor Thesis                 Johanna Glutting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90374A-A313-45B9-B8B6-6DA6F6EDA2A5}" type="slidenum">
              <a:rPr lang="en-GB" sz="2000" smtClean="0"/>
              <a:t>33</a:t>
            </a:fld>
            <a:endParaRPr lang="en-GB" sz="20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B2D88B-4414-4007-A1B9-C96BE206D027}" type="datetime1">
              <a:rPr lang="en-GB" smtClean="0"/>
              <a:t>08/11/2018</a:t>
            </a:fld>
            <a:endParaRPr lang="en-GB" dirty="0"/>
          </a:p>
        </p:txBody>
      </p:sp>
      <p:sp>
        <p:nvSpPr>
          <p:cNvPr id="23" name="TextBox 22"/>
          <p:cNvSpPr txBox="1"/>
          <p:nvPr/>
        </p:nvSpPr>
        <p:spPr>
          <a:xfrm>
            <a:off x="1097280" y="1922102"/>
            <a:ext cx="10361295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GB" sz="2400" dirty="0" smtClean="0">
                <a:latin typeface="+mj-lt"/>
              </a:rPr>
              <a:t>Alignment of the first skimmer within </a:t>
            </a:r>
            <a:r>
              <a:rPr lang="de-CH" sz="2400" dirty="0" smtClean="0">
                <a:latin typeface="+mj-lt"/>
              </a:rPr>
              <a:t>6.5</a:t>
            </a:r>
            <a:r>
              <a:rPr lang="el-GR" sz="2400" dirty="0" smtClean="0">
                <a:latin typeface="+mj-lt"/>
              </a:rPr>
              <a:t> </a:t>
            </a:r>
            <a:r>
              <a:rPr lang="el-GR" sz="2400" dirty="0">
                <a:latin typeface="+mj-lt"/>
              </a:rPr>
              <a:t>μ</a:t>
            </a:r>
            <a:r>
              <a:rPr lang="de-CH" sz="2400" dirty="0">
                <a:latin typeface="+mj-lt"/>
              </a:rPr>
              <a:t>m is </a:t>
            </a:r>
            <a:r>
              <a:rPr lang="de-CH" sz="2400" dirty="0" smtClean="0">
                <a:latin typeface="+mj-lt"/>
              </a:rPr>
              <a:t>possible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de-CH" sz="2400" dirty="0" smtClean="0">
                <a:latin typeface="+mj-lt"/>
              </a:rPr>
              <a:t>New calculation of gas jet pressure consider gas jet thickness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de-CH" sz="2400" dirty="0" smtClean="0">
                <a:latin typeface="+mj-lt"/>
              </a:rPr>
              <a:t>Simulations can verify reading out of fluorescense images</a:t>
            </a:r>
            <a:endParaRPr lang="en-GB" sz="2400" dirty="0">
              <a:latin typeface="+mj-lt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endParaRPr lang="en-GB" sz="2400" dirty="0" smtClean="0">
              <a:latin typeface="+mj-lt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endParaRPr lang="en-GB" sz="2400" dirty="0" smtClean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176623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Conclusions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Colloquium Bachelor Thesis                 Johanna Glutting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90374A-A313-45B9-B8B6-6DA6F6EDA2A5}" type="slidenum">
              <a:rPr lang="en-GB" sz="2000" smtClean="0"/>
              <a:t>34</a:t>
            </a:fld>
            <a:endParaRPr lang="en-GB" sz="20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B2D88B-4414-4007-A1B9-C96BE206D027}" type="datetime1">
              <a:rPr lang="en-GB" smtClean="0"/>
              <a:t>08/11/2018</a:t>
            </a:fld>
            <a:endParaRPr lang="en-GB" dirty="0"/>
          </a:p>
        </p:txBody>
      </p:sp>
      <p:sp>
        <p:nvSpPr>
          <p:cNvPr id="23" name="TextBox 22"/>
          <p:cNvSpPr txBox="1"/>
          <p:nvPr/>
        </p:nvSpPr>
        <p:spPr>
          <a:xfrm>
            <a:off x="1097280" y="1922102"/>
            <a:ext cx="10361295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GB" sz="2400" dirty="0" smtClean="0">
                <a:latin typeface="+mj-lt"/>
              </a:rPr>
              <a:t>Verification of the functionality of the procedure in the real experimental setup at the Cockcroft Institute near Liverpool </a:t>
            </a:r>
            <a:endParaRPr lang="en-GB" sz="2400" dirty="0">
              <a:latin typeface="+mj-lt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endParaRPr lang="en-GB" sz="2400" dirty="0" smtClean="0">
              <a:latin typeface="+mj-lt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endParaRPr lang="en-GB" sz="2400" dirty="0" smtClean="0">
              <a:latin typeface="+mj-lt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809" b="29796"/>
          <a:stretch/>
        </p:blipFill>
        <p:spPr>
          <a:xfrm>
            <a:off x="925877" y="3223864"/>
            <a:ext cx="5287347" cy="263288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279"/>
          <a:stretch/>
        </p:blipFill>
        <p:spPr>
          <a:xfrm>
            <a:off x="6650582" y="2873830"/>
            <a:ext cx="4807993" cy="29829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5326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Colloquium Bachelor Thesis                 Johanna Glutting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90374A-A313-45B9-B8B6-6DA6F6EDA2A5}" type="slidenum">
              <a:rPr lang="en-GB" sz="2000" smtClean="0"/>
              <a:t>35</a:t>
            </a:fld>
            <a:endParaRPr lang="en-GB" sz="2000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25962" y="348579"/>
            <a:ext cx="1450584" cy="1429663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438" y="348579"/>
            <a:ext cx="2744953" cy="1429663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4555639" y="3143966"/>
            <a:ext cx="333482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5400" dirty="0" smtClean="0">
                <a:latin typeface="+mj-lt"/>
              </a:rPr>
              <a:t>Questions?</a:t>
            </a:r>
            <a:endParaRPr lang="en-GB" sz="54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464780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The 30</a:t>
            </a:r>
            <a:r>
              <a:rPr lang="el-GR" dirty="0"/>
              <a:t>μ</a:t>
            </a:r>
            <a:r>
              <a:rPr lang="de-CH" dirty="0"/>
              <a:t>m hole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Colloquium Bachelor Thesis                 Johanna Glutting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90374A-A313-45B9-B8B6-6DA6F6EDA2A5}" type="slidenum">
              <a:rPr lang="en-GB" sz="2000" smtClean="0"/>
              <a:t>36</a:t>
            </a:fld>
            <a:endParaRPr lang="en-GB" sz="20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B2D88B-4414-4007-A1B9-C96BE206D027}" type="datetime1">
              <a:rPr lang="en-GB" smtClean="0"/>
              <a:t>08/11/2018</a:t>
            </a:fld>
            <a:endParaRPr lang="en-GB" dirty="0"/>
          </a:p>
        </p:txBody>
      </p:sp>
      <p:pic>
        <p:nvPicPr>
          <p:cNvPr id="23" name="Content Placeholder 6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4709" y="2344215"/>
            <a:ext cx="3646842" cy="2735132"/>
          </a:xfr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9574" y="2344214"/>
            <a:ext cx="3646844" cy="2735133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14441" y="2344213"/>
            <a:ext cx="2972033" cy="27351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9604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Release of the nozzle hole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Colloquium Bachelor Thesis                 Johanna Glutting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90374A-A313-45B9-B8B6-6DA6F6EDA2A5}" type="slidenum">
              <a:rPr lang="en-GB" sz="2000" smtClean="0"/>
              <a:t>37</a:t>
            </a:fld>
            <a:endParaRPr lang="en-GB" sz="20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B2D88B-4414-4007-A1B9-C96BE206D027}" type="datetime1">
              <a:rPr lang="en-GB" smtClean="0"/>
              <a:t>08/11/2018</a:t>
            </a:fld>
            <a:endParaRPr lang="en-GB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/>
          <a:srcRect l="19946" t="25935" r="58925" b="17290"/>
          <a:stretch/>
        </p:blipFill>
        <p:spPr>
          <a:xfrm>
            <a:off x="1011219" y="1913568"/>
            <a:ext cx="4600498" cy="386301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4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7334" t="7529" r="21608" b="27059"/>
          <a:stretch/>
        </p:blipFill>
        <p:spPr>
          <a:xfrm>
            <a:off x="5775485" y="1913568"/>
            <a:ext cx="5595348" cy="38630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2812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Prealignment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Colloquium Bachelor Thesis                 Johanna Glutting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90374A-A313-45B9-B8B6-6DA6F6EDA2A5}" type="slidenum">
              <a:rPr lang="en-GB" sz="2000" smtClean="0"/>
              <a:t>38</a:t>
            </a:fld>
            <a:endParaRPr lang="en-GB" sz="20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B2D88B-4414-4007-A1B9-C96BE206D027}" type="datetime1">
              <a:rPr lang="en-GB" smtClean="0"/>
              <a:t>08/11/2018</a:t>
            </a:fld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1" t="3977" r="2710" b="10259"/>
          <a:stretch/>
        </p:blipFill>
        <p:spPr>
          <a:xfrm>
            <a:off x="1247887" y="1853490"/>
            <a:ext cx="4442908" cy="230080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0900" y="4268805"/>
            <a:ext cx="2080182" cy="159452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9551" y="4267859"/>
            <a:ext cx="2121244" cy="1595465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3800587" y="1964489"/>
            <a:ext cx="16591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 smtClean="0"/>
              <a:t>Length: 300mm</a:t>
            </a:r>
            <a:endParaRPr lang="en-GB" dirty="0"/>
          </a:p>
        </p:txBody>
      </p:sp>
      <p:sp>
        <p:nvSpPr>
          <p:cNvPr id="12" name="TextBox 11"/>
          <p:cNvSpPr txBox="1"/>
          <p:nvPr/>
        </p:nvSpPr>
        <p:spPr>
          <a:xfrm>
            <a:off x="1200900" y="5976889"/>
            <a:ext cx="24221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/>
              <a:t>c</a:t>
            </a:r>
            <a:r>
              <a:rPr lang="de-CH" dirty="0" smtClean="0"/>
              <a:t>entred holes of 0.8mm</a:t>
            </a:r>
            <a:endParaRPr lang="en-GB" dirty="0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3414" y="1853490"/>
            <a:ext cx="2635575" cy="1647234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68898" y="1853490"/>
            <a:ext cx="2635572" cy="1647233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5866738" y="3544574"/>
            <a:ext cx="11961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 smtClean="0"/>
              <a:t>misaligned</a:t>
            </a:r>
            <a:endParaRPr lang="en-GB" dirty="0"/>
          </a:p>
        </p:txBody>
      </p:sp>
      <p:sp>
        <p:nvSpPr>
          <p:cNvPr id="18" name="TextBox 17"/>
          <p:cNvSpPr txBox="1"/>
          <p:nvPr/>
        </p:nvSpPr>
        <p:spPr>
          <a:xfrm>
            <a:off x="10435321" y="3500723"/>
            <a:ext cx="8691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 smtClean="0"/>
              <a:t>aligned</a:t>
            </a:r>
            <a:endParaRPr lang="en-GB" dirty="0"/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8" cstate="print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bright="4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9324" y="4116425"/>
            <a:ext cx="4079147" cy="20630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3093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Diffraction Pattern of the Laser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Colloquium Bachelor Thesis                 Johanna Glutting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90374A-A313-45B9-B8B6-6DA6F6EDA2A5}" type="slidenum">
              <a:rPr lang="en-GB" sz="2000" smtClean="0"/>
              <a:t>39</a:t>
            </a:fld>
            <a:endParaRPr lang="en-GB" sz="20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B2D88B-4414-4007-A1B9-C96BE206D027}" type="datetime1">
              <a:rPr lang="en-GB" smtClean="0"/>
              <a:t>08/11/2018</a:t>
            </a:fld>
            <a:endParaRPr lang="en-GB" dirty="0"/>
          </a:p>
        </p:txBody>
      </p:sp>
      <p:pic>
        <p:nvPicPr>
          <p:cNvPr id="20" name="Picture 19" descr="\\cern.ch\dfs\Users\j\jgluttin\Documents\Alignment_Manual\181024\20181024_152840.071img15226.tif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8894" y="2636332"/>
            <a:ext cx="4672059" cy="2922135"/>
          </a:xfrm>
          <a:prstGeom prst="rect">
            <a:avLst/>
          </a:prstGeom>
          <a:noFill/>
          <a:ln>
            <a:noFill/>
          </a:ln>
        </p:spPr>
      </p:pic>
      <p:pic>
        <p:nvPicPr>
          <p:cNvPr id="22" name="Picture 21" descr="\\cern.ch\dfs\Users\j\jgluttin\Documents\Alignment_Manual\181024\20181024_153236.345img16412.tif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5087" y="2638677"/>
            <a:ext cx="4667804" cy="291979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049223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Application: Hollow Electron Lens (HEL)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243705-B88A-4F27-A436-2D81A7CE9739}" type="datetime1">
              <a:rPr lang="en-GB" smtClean="0"/>
              <a:t>08/11/2018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Colloquium Bachelor Thesis                 Johanna Glutting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90374A-A313-45B9-B8B6-6DA6F6EDA2A5}" type="slidenum">
              <a:rPr lang="en-GB" sz="2000" smtClean="0"/>
              <a:t>4</a:t>
            </a:fld>
            <a:endParaRPr lang="en-GB" sz="2000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66658" y="118170"/>
            <a:ext cx="643952" cy="634665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37985" y="118170"/>
            <a:ext cx="1216712" cy="63370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7769" y="2014139"/>
            <a:ext cx="3732014" cy="3862785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1097280" y="5998340"/>
            <a:ext cx="54425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900" dirty="0" smtClean="0">
                <a:latin typeface="+mj-lt"/>
              </a:rPr>
              <a:t>Source: Adriana Rossi, BGC collaboration meeting 19 Mar. 2018 (modified); </a:t>
            </a:r>
            <a:r>
              <a:rPr lang="de-CH" sz="900" dirty="0">
                <a:latin typeface="+mj-lt"/>
                <a:hlinkClick r:id="rId6"/>
              </a:rPr>
              <a:t>https://indico.cern.ch/event/712498/</a:t>
            </a:r>
            <a:endParaRPr lang="de-CH" sz="900" dirty="0" smtClean="0">
              <a:latin typeface="+mj-lt"/>
            </a:endParaRPr>
          </a:p>
          <a:p>
            <a:endParaRPr lang="en-GB" sz="900" dirty="0">
              <a:latin typeface="+mj-lt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650033" y="2014139"/>
            <a:ext cx="5960942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GB" sz="2400" dirty="0" smtClean="0">
                <a:latin typeface="+mj-lt"/>
              </a:rPr>
              <a:t>Halo particles can collide with vacuum components and create losses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de-CH" sz="2400" dirty="0" smtClean="0">
                <a:latin typeface="+mj-lt"/>
              </a:rPr>
              <a:t>HEL gives particles out of centre a kick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de-CH" sz="2400" dirty="0" smtClean="0">
                <a:latin typeface="+mj-lt"/>
              </a:rPr>
              <a:t>Halo particles are easier to remove in the collimation system</a:t>
            </a:r>
          </a:p>
          <a:p>
            <a:pPr>
              <a:lnSpc>
                <a:spcPct val="150000"/>
              </a:lnSpc>
            </a:pPr>
            <a:r>
              <a:rPr lang="de-CH" sz="2400" dirty="0" smtClean="0">
                <a:latin typeface="+mj-lt"/>
                <a:sym typeface="Wingdings" panose="05000000000000000000" pitchFamily="2" charset="2"/>
              </a:rPr>
              <a:t> Monitoring of the concentricity is important</a:t>
            </a:r>
            <a:endParaRPr lang="en-GB" sz="2400" dirty="0" smtClean="0">
              <a:latin typeface="+mj-lt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endParaRPr lang="de-CH" sz="2400" dirty="0" smtClean="0">
              <a:latin typeface="+mj-lt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endParaRPr lang="de-CH" sz="2400" dirty="0" smtClean="0">
              <a:latin typeface="+mj-lt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endParaRPr lang="de-CH" sz="2400" dirty="0" smtClean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86022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CH" dirty="0"/>
              <a:t>Position of the Nozzle at Different </a:t>
            </a:r>
            <a:r>
              <a:rPr lang="de-CH" dirty="0" smtClean="0"/>
              <a:t>Orientations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Colloquium Bachelor Thesis                 Johanna Glutting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90374A-A313-45B9-B8B6-6DA6F6EDA2A5}" type="slidenum">
              <a:rPr lang="en-GB" sz="2000" smtClean="0"/>
              <a:t>40</a:t>
            </a:fld>
            <a:endParaRPr lang="en-GB" sz="20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B2D88B-4414-4007-A1B9-C96BE206D027}" type="datetime1">
              <a:rPr lang="en-GB" smtClean="0"/>
              <a:t>08/11/2018</a:t>
            </a:fld>
            <a:endParaRPr lang="en-GB" dirty="0"/>
          </a:p>
        </p:txBody>
      </p:sp>
      <p:pic>
        <p:nvPicPr>
          <p:cNvPr id="19" name="Picture 18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4703" r="6849" b="10628"/>
          <a:stretch/>
        </p:blipFill>
        <p:spPr bwMode="auto">
          <a:xfrm>
            <a:off x="1302439" y="2258717"/>
            <a:ext cx="3014187" cy="34851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0" name="Chart 1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05672771"/>
              </p:ext>
            </p:extLst>
          </p:nvPr>
        </p:nvGraphicFramePr>
        <p:xfrm>
          <a:off x="4565650" y="1751905"/>
          <a:ext cx="3494275" cy="319492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/>
              <p:cNvSpPr txBox="1"/>
              <p:nvPr/>
            </p:nvSpPr>
            <p:spPr>
              <a:xfrm>
                <a:off x="8350930" y="2781614"/>
                <a:ext cx="2861553" cy="56380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CH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CH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𝛼</m:t>
                          </m:r>
                        </m:e>
                        <m:sub>
                          <m:r>
                            <a:rPr lang="de-CH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𝑑𝑒𝑣</m:t>
                          </m:r>
                        </m:sub>
                      </m:sSub>
                      <m:r>
                        <a:rPr lang="de-CH" i="1">
                          <a:latin typeface="Cambria Math" panose="02040503050406030204" pitchFamily="18" charset="0"/>
                        </a:rPr>
                        <m:t>≈</m:t>
                      </m:r>
                      <m:func>
                        <m:funcPr>
                          <m:ctrlPr>
                            <a:rPr lang="de-CH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de-CH" b="0" i="0" smtClean="0">
                              <a:latin typeface="Cambria Math" panose="02040503050406030204" pitchFamily="18" charset="0"/>
                            </a:rPr>
                            <m:t>arctan</m:t>
                          </m:r>
                        </m:fName>
                        <m:e>
                          <m:f>
                            <m:fPr>
                              <m:ctrlPr>
                                <a:rPr lang="de-CH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de-CH" b="0" i="1" smtClean="0">
                                  <a:latin typeface="Cambria Math" panose="02040503050406030204" pitchFamily="18" charset="0"/>
                                </a:rPr>
                                <m:t>4.2</m:t>
                              </m:r>
                              <m:r>
                                <a:rPr lang="de-CH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𝜇</m:t>
                              </m:r>
                              <m:r>
                                <a:rPr lang="de-CH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𝑚</m:t>
                              </m:r>
                            </m:num>
                            <m:den>
                              <m:r>
                                <a:rPr lang="de-CH" b="0" i="1" smtClean="0">
                                  <a:latin typeface="Cambria Math" panose="02040503050406030204" pitchFamily="18" charset="0"/>
                                </a:rPr>
                                <m:t>300</m:t>
                              </m:r>
                              <m:r>
                                <a:rPr lang="de-CH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𝜇</m:t>
                              </m:r>
                              <m:r>
                                <a:rPr lang="de-CH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𝑚</m:t>
                              </m:r>
                            </m:den>
                          </m:f>
                          <m:r>
                            <a:rPr lang="de-CH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≈</m:t>
                          </m:r>
                          <m:r>
                            <a:rPr lang="de-CH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0.8°</m:t>
                          </m:r>
                        </m:e>
                      </m:func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21" name="TextBox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50930" y="2781614"/>
                <a:ext cx="2861553" cy="563809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" name="TextBox 21"/>
          <p:cNvSpPr txBox="1"/>
          <p:nvPr/>
        </p:nvSpPr>
        <p:spPr>
          <a:xfrm>
            <a:off x="4718488" y="4961372"/>
            <a:ext cx="708473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à"/>
            </a:pPr>
            <a:r>
              <a:rPr lang="de-CH" dirty="0" smtClean="0">
                <a:sym typeface="Wingdings" panose="05000000000000000000" pitchFamily="2" charset="2"/>
              </a:rPr>
              <a:t>If the nozzle is build in tuned by 180° this causes an angle error of 1.6°</a:t>
            </a: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de-CH" dirty="0" smtClean="0">
                <a:sym typeface="Wingdings" panose="05000000000000000000" pitchFamily="2" charset="2"/>
              </a:rPr>
              <a:t>Aligning to this angle (0.8°) will result in a deviation in the 3rd skimmer plane of the ideal position of :</a:t>
            </a:r>
            <a:endParaRPr lang="en-GB" dirty="0"/>
          </a:p>
        </p:txBody>
      </p:sp>
      <p:sp>
        <p:nvSpPr>
          <p:cNvPr id="23" name="TextBox 22"/>
          <p:cNvSpPr txBox="1"/>
          <p:nvPr/>
        </p:nvSpPr>
        <p:spPr>
          <a:xfrm>
            <a:off x="8260856" y="1829460"/>
            <a:ext cx="251549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 smtClean="0"/>
              <a:t>Mean radius outside: 4.3</a:t>
            </a:r>
          </a:p>
          <a:p>
            <a:r>
              <a:rPr lang="de-CH" dirty="0" smtClean="0"/>
              <a:t>Mean radius inside: 8.5</a:t>
            </a:r>
          </a:p>
          <a:p>
            <a:r>
              <a:rPr lang="de-CH" dirty="0" smtClean="0"/>
              <a:t>Difference: 4.2</a:t>
            </a:r>
            <a:endParaRPr lang="en-GB" dirty="0"/>
          </a:p>
        </p:txBody>
      </p:sp>
      <p:sp>
        <p:nvSpPr>
          <p:cNvPr id="24" name="TextBox 23"/>
          <p:cNvSpPr txBox="1"/>
          <p:nvPr/>
        </p:nvSpPr>
        <p:spPr>
          <a:xfrm>
            <a:off x="8260856" y="3411993"/>
            <a:ext cx="41148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dirty="0" smtClean="0"/>
              <a:t>Measurable with the iris system: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/>
              <p:cNvSpPr txBox="1"/>
              <p:nvPr/>
            </p:nvSpPr>
            <p:spPr>
              <a:xfrm>
                <a:off x="8358279" y="3778536"/>
                <a:ext cx="2724464" cy="52597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de-CH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𝛼</m:t>
                          </m:r>
                        </m:e>
                        <m:sup>
                          <m:r>
                            <a:rPr lang="de-CH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∗</m:t>
                          </m:r>
                        </m:sup>
                      </m:sSup>
                      <m:r>
                        <a:rPr lang="de-CH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≈</m:t>
                      </m:r>
                      <m:func>
                        <m:funcPr>
                          <m:ctrlPr>
                            <a:rPr lang="de-CH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de-CH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arctan</m:t>
                          </m:r>
                        </m:fName>
                        <m:e>
                          <m:f>
                            <m:fPr>
                              <m:ctrlPr>
                                <a:rPr lang="de-CH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de-CH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1.5</m:t>
                              </m:r>
                              <m:r>
                                <a:rPr lang="de-CH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𝑚𝑚</m:t>
                              </m:r>
                            </m:num>
                            <m:den>
                              <m:r>
                                <a:rPr lang="de-CH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173</m:t>
                              </m:r>
                              <m:r>
                                <a:rPr lang="de-CH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𝑚𝑚</m:t>
                              </m:r>
                            </m:den>
                          </m:f>
                          <m:r>
                            <a:rPr lang="de-CH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≈</m:t>
                          </m:r>
                          <m:r>
                            <a:rPr lang="de-CH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0.5°</m:t>
                          </m:r>
                        </m:e>
                      </m:func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25" name="TextBox 2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58279" y="3778536"/>
                <a:ext cx="2724464" cy="525978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25"/>
              <p:cNvSpPr txBox="1"/>
              <p:nvPr/>
            </p:nvSpPr>
            <p:spPr>
              <a:xfrm>
                <a:off x="8358279" y="5651844"/>
                <a:ext cx="2922788" cy="5203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∆</m:t>
                      </m:r>
                      <m:r>
                        <a:rPr lang="de-CH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𝑥</m:t>
                      </m:r>
                      <m:r>
                        <a:rPr lang="de-CH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=356</m:t>
                      </m:r>
                      <m:r>
                        <a:rPr lang="de-CH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𝑚𝑚</m:t>
                      </m:r>
                      <m:r>
                        <a:rPr lang="de-CH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∗ </m:t>
                      </m:r>
                      <m:f>
                        <m:fPr>
                          <m:ctrlPr>
                            <a:rPr lang="de-CH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de-CH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4.2</m:t>
                          </m:r>
                        </m:num>
                        <m:den>
                          <m:r>
                            <a:rPr lang="de-CH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300</m:t>
                          </m:r>
                        </m:den>
                      </m:f>
                      <m:r>
                        <a:rPr lang="de-CH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=5</m:t>
                      </m:r>
                      <m:r>
                        <a:rPr lang="de-CH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𝑚𝑚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26" name="TextBox 2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58279" y="5651844"/>
                <a:ext cx="2922788" cy="520399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964939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7281610" cy="1450757"/>
          </a:xfrm>
        </p:spPr>
        <p:txBody>
          <a:bodyPr/>
          <a:lstStyle/>
          <a:p>
            <a:r>
              <a:rPr lang="de-CH" dirty="0" smtClean="0"/>
              <a:t>The BGC for the monitoring of  HEL and LHC proton beam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77378A-0D95-42A1-B738-25C9EE914B32}" type="datetime1">
              <a:rPr lang="en-GB" smtClean="0"/>
              <a:t>08/11/2018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Colloquium Bachelor Thesis                 Johanna Glutting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90374A-A313-45B9-B8B6-6DA6F6EDA2A5}" type="slidenum">
              <a:rPr lang="en-GB" sz="2000" smtClean="0"/>
              <a:t>5</a:t>
            </a:fld>
            <a:endParaRPr lang="en-GB" sz="20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66658" y="118170"/>
            <a:ext cx="643952" cy="63466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37985" y="118170"/>
            <a:ext cx="1216712" cy="63370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9415214" y="5371644"/>
            <a:ext cx="277678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 smtClean="0">
                <a:latin typeface="+mj-lt"/>
              </a:rPr>
              <a:t>BGC = Beam Gas Curtain</a:t>
            </a:r>
          </a:p>
          <a:p>
            <a:r>
              <a:rPr lang="de-CH" dirty="0" smtClean="0">
                <a:latin typeface="+mj-lt"/>
              </a:rPr>
              <a:t>HEL = Hollow Electron Lens</a:t>
            </a:r>
          </a:p>
          <a:p>
            <a:r>
              <a:rPr lang="de-CH" dirty="0" smtClean="0">
                <a:latin typeface="+mj-lt"/>
              </a:rPr>
              <a:t>LHC = Large Hadron Collider</a:t>
            </a:r>
            <a:endParaRPr lang="en-GB" dirty="0">
              <a:latin typeface="+mj-lt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97280" y="2021265"/>
            <a:ext cx="6614110" cy="41546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5214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7281610" cy="1450757"/>
          </a:xfrm>
        </p:spPr>
        <p:txBody>
          <a:bodyPr/>
          <a:lstStyle/>
          <a:p>
            <a:r>
              <a:rPr lang="de-CH" dirty="0" smtClean="0"/>
              <a:t>The BGC for the monitoring of  HEL and LHC proton beam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77378A-0D95-42A1-B738-25C9EE914B32}" type="datetime1">
              <a:rPr lang="en-GB" smtClean="0"/>
              <a:t>08/11/2018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Colloquium Bachelor Thesis                 Johanna Glutting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90374A-A313-45B9-B8B6-6DA6F6EDA2A5}" type="slidenum">
              <a:rPr lang="en-GB" sz="2000" smtClean="0"/>
              <a:t>6</a:t>
            </a:fld>
            <a:endParaRPr lang="en-GB" sz="20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66658" y="118170"/>
            <a:ext cx="643952" cy="63466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37985" y="118170"/>
            <a:ext cx="1216712" cy="63370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9415214" y="5371644"/>
            <a:ext cx="277678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 smtClean="0">
                <a:latin typeface="+mj-lt"/>
              </a:rPr>
              <a:t>BGC = Beam Gas Curtain</a:t>
            </a:r>
          </a:p>
          <a:p>
            <a:r>
              <a:rPr lang="de-CH" dirty="0" smtClean="0">
                <a:latin typeface="+mj-lt"/>
              </a:rPr>
              <a:t>HEL = Hollow Electron Lens</a:t>
            </a:r>
          </a:p>
          <a:p>
            <a:r>
              <a:rPr lang="de-CH" dirty="0" smtClean="0">
                <a:latin typeface="+mj-lt"/>
              </a:rPr>
              <a:t>LHC = Large Hadron Collider</a:t>
            </a:r>
            <a:endParaRPr lang="en-GB" dirty="0">
              <a:latin typeface="+mj-lt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97280" y="2021265"/>
            <a:ext cx="6614110" cy="4154614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70549" y="3113086"/>
            <a:ext cx="3296109" cy="2005133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8170549" y="1912757"/>
            <a:ext cx="308414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2400" dirty="0" smtClean="0">
                <a:latin typeface="+mj-lt"/>
              </a:rPr>
              <a:t>Fluorescence image of a single particle beam (e.g. only protons)</a:t>
            </a:r>
            <a:endParaRPr lang="en-GB" sz="24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127143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9" name="Straight Connector 88"/>
          <p:cNvCxnSpPr>
            <a:cxnSpLocks noChangeAspect="1"/>
          </p:cNvCxnSpPr>
          <p:nvPr/>
        </p:nvCxnSpPr>
        <p:spPr>
          <a:xfrm flipV="1">
            <a:off x="3376780" y="4394406"/>
            <a:ext cx="845198" cy="125872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Straight Connector 90"/>
          <p:cNvCxnSpPr>
            <a:cxnSpLocks noChangeAspect="1"/>
          </p:cNvCxnSpPr>
          <p:nvPr/>
        </p:nvCxnSpPr>
        <p:spPr>
          <a:xfrm>
            <a:off x="3362682" y="4526090"/>
            <a:ext cx="845198" cy="106744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Straight Connector 93"/>
          <p:cNvCxnSpPr>
            <a:cxnSpLocks noChangeAspect="1"/>
          </p:cNvCxnSpPr>
          <p:nvPr/>
        </p:nvCxnSpPr>
        <p:spPr>
          <a:xfrm flipV="1">
            <a:off x="3378054" y="4382204"/>
            <a:ext cx="2088326" cy="145312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Straight Connector 95"/>
          <p:cNvCxnSpPr>
            <a:cxnSpLocks noChangeAspect="1"/>
          </p:cNvCxnSpPr>
          <p:nvPr/>
        </p:nvCxnSpPr>
        <p:spPr>
          <a:xfrm>
            <a:off x="3362682" y="4526090"/>
            <a:ext cx="2104972" cy="125871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Oval 63"/>
          <p:cNvSpPr>
            <a:spLocks noChangeAspect="1"/>
          </p:cNvSpPr>
          <p:nvPr/>
        </p:nvSpPr>
        <p:spPr>
          <a:xfrm>
            <a:off x="6640528" y="4418620"/>
            <a:ext cx="172800" cy="172800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 w="25400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Rectangle 45"/>
          <p:cNvSpPr>
            <a:spLocks noChangeAspect="1"/>
          </p:cNvSpPr>
          <p:nvPr/>
        </p:nvSpPr>
        <p:spPr>
          <a:xfrm>
            <a:off x="5678777" y="3676067"/>
            <a:ext cx="2170251" cy="1704512"/>
          </a:xfrm>
          <a:prstGeom prst="rect">
            <a:avLst/>
          </a:prstGeom>
          <a:noFill/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5" name="Rectangle 54"/>
          <p:cNvSpPr>
            <a:spLocks noChangeAspect="1"/>
          </p:cNvSpPr>
          <p:nvPr/>
        </p:nvSpPr>
        <p:spPr>
          <a:xfrm>
            <a:off x="7849028" y="3677549"/>
            <a:ext cx="1166527" cy="1704512"/>
          </a:xfrm>
          <a:prstGeom prst="rect">
            <a:avLst/>
          </a:prstGeom>
          <a:noFill/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3" name="Rectangle 62"/>
          <p:cNvSpPr>
            <a:spLocks noChangeAspect="1"/>
          </p:cNvSpPr>
          <p:nvPr/>
        </p:nvSpPr>
        <p:spPr>
          <a:xfrm>
            <a:off x="7505721" y="4366596"/>
            <a:ext cx="495661" cy="30631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71" name="Straight Connector 70"/>
          <p:cNvCxnSpPr>
            <a:cxnSpLocks noChangeAspect="1"/>
          </p:cNvCxnSpPr>
          <p:nvPr/>
        </p:nvCxnSpPr>
        <p:spPr>
          <a:xfrm flipV="1">
            <a:off x="3379120" y="4366596"/>
            <a:ext cx="5493560" cy="159347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Connector 71"/>
          <p:cNvCxnSpPr>
            <a:cxnSpLocks noChangeAspect="1"/>
          </p:cNvCxnSpPr>
          <p:nvPr/>
        </p:nvCxnSpPr>
        <p:spPr>
          <a:xfrm>
            <a:off x="3362682" y="4526090"/>
            <a:ext cx="5493560" cy="125871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/>
          <p:cNvCxnSpPr>
            <a:cxnSpLocks noChangeAspect="1"/>
          </p:cNvCxnSpPr>
          <p:nvPr/>
        </p:nvCxnSpPr>
        <p:spPr>
          <a:xfrm flipH="1">
            <a:off x="4376776" y="3672676"/>
            <a:ext cx="0" cy="1704512"/>
          </a:xfrm>
          <a:prstGeom prst="line">
            <a:avLst/>
          </a:prstGeom>
          <a:ln w="222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>
            <a:cxnSpLocks noChangeAspect="1"/>
          </p:cNvCxnSpPr>
          <p:nvPr/>
        </p:nvCxnSpPr>
        <p:spPr>
          <a:xfrm flipV="1">
            <a:off x="3363302" y="4535323"/>
            <a:ext cx="5550233" cy="1333"/>
          </a:xfrm>
          <a:prstGeom prst="line">
            <a:avLst/>
          </a:prstGeom>
          <a:ln w="1905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ctangle 3"/>
          <p:cNvSpPr>
            <a:spLocks noChangeAspect="1"/>
          </p:cNvSpPr>
          <p:nvPr/>
        </p:nvSpPr>
        <p:spPr>
          <a:xfrm>
            <a:off x="3110621" y="3676322"/>
            <a:ext cx="612559" cy="1704512"/>
          </a:xfrm>
          <a:prstGeom prst="rect">
            <a:avLst/>
          </a:prstGeom>
          <a:noFill/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Rectangle 37"/>
          <p:cNvSpPr>
            <a:spLocks noChangeAspect="1"/>
          </p:cNvSpPr>
          <p:nvPr/>
        </p:nvSpPr>
        <p:spPr>
          <a:xfrm>
            <a:off x="3725290" y="3677549"/>
            <a:ext cx="1953487" cy="1704512"/>
          </a:xfrm>
          <a:prstGeom prst="rect">
            <a:avLst/>
          </a:prstGeom>
          <a:noFill/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Rounded Rectangle 18"/>
          <p:cNvSpPr>
            <a:spLocks noChangeAspect="1"/>
          </p:cNvSpPr>
          <p:nvPr/>
        </p:nvSpPr>
        <p:spPr>
          <a:xfrm>
            <a:off x="6504408" y="2084648"/>
            <a:ext cx="394169" cy="349406"/>
          </a:xfrm>
          <a:prstGeom prst="roundRect">
            <a:avLst/>
          </a:prstGeom>
          <a:solidFill>
            <a:schemeClr val="bg1"/>
          </a:solidFill>
          <a:ln w="476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Trapezoid 19"/>
          <p:cNvSpPr>
            <a:spLocks noChangeAspect="1"/>
          </p:cNvSpPr>
          <p:nvPr/>
        </p:nvSpPr>
        <p:spPr>
          <a:xfrm>
            <a:off x="6522163" y="2441861"/>
            <a:ext cx="362209" cy="159745"/>
          </a:xfrm>
          <a:prstGeom prst="trapezoid">
            <a:avLst>
              <a:gd name="adj" fmla="val 58345"/>
            </a:avLst>
          </a:prstGeom>
          <a:solidFill>
            <a:schemeClr val="bg1"/>
          </a:solidFill>
          <a:ln w="476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9" name="Straight Connector 28"/>
          <p:cNvCxnSpPr>
            <a:cxnSpLocks noChangeAspect="1"/>
          </p:cNvCxnSpPr>
          <p:nvPr/>
        </p:nvCxnSpPr>
        <p:spPr>
          <a:xfrm flipH="1">
            <a:off x="6726328" y="2789976"/>
            <a:ext cx="0" cy="3053884"/>
          </a:xfrm>
          <a:prstGeom prst="line">
            <a:avLst/>
          </a:prstGeom>
          <a:ln w="22225"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Rectangle 34"/>
          <p:cNvSpPr>
            <a:spLocks noChangeAspect="1"/>
          </p:cNvSpPr>
          <p:nvPr/>
        </p:nvSpPr>
        <p:spPr>
          <a:xfrm>
            <a:off x="6522163" y="3511946"/>
            <a:ext cx="378189" cy="144595"/>
          </a:xfrm>
          <a:prstGeom prst="rect">
            <a:avLst/>
          </a:prstGeom>
          <a:noFill/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80" name="Straight Connector 79"/>
          <p:cNvCxnSpPr>
            <a:cxnSpLocks noChangeAspect="1"/>
          </p:cNvCxnSpPr>
          <p:nvPr/>
        </p:nvCxnSpPr>
        <p:spPr>
          <a:xfrm flipV="1">
            <a:off x="3369138" y="4426046"/>
            <a:ext cx="187978" cy="97211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Straight Connector 81"/>
          <p:cNvCxnSpPr>
            <a:cxnSpLocks noChangeAspect="1"/>
          </p:cNvCxnSpPr>
          <p:nvPr/>
        </p:nvCxnSpPr>
        <p:spPr>
          <a:xfrm>
            <a:off x="3362682" y="4526090"/>
            <a:ext cx="187978" cy="81376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Straight Connector 84"/>
          <p:cNvCxnSpPr>
            <a:cxnSpLocks noChangeAspect="1"/>
          </p:cNvCxnSpPr>
          <p:nvPr/>
        </p:nvCxnSpPr>
        <p:spPr>
          <a:xfrm flipV="1">
            <a:off x="3367144" y="4377702"/>
            <a:ext cx="145664" cy="149814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Straight Connector 86"/>
          <p:cNvCxnSpPr>
            <a:cxnSpLocks noChangeAspect="1"/>
          </p:cNvCxnSpPr>
          <p:nvPr/>
        </p:nvCxnSpPr>
        <p:spPr>
          <a:xfrm>
            <a:off x="3362682" y="4526090"/>
            <a:ext cx="175066" cy="146817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rapezoid 47"/>
          <p:cNvSpPr>
            <a:spLocks noChangeAspect="1"/>
          </p:cNvSpPr>
          <p:nvPr/>
        </p:nvSpPr>
        <p:spPr>
          <a:xfrm rot="16200000">
            <a:off x="4164375" y="4395806"/>
            <a:ext cx="424803" cy="258253"/>
          </a:xfrm>
          <a:prstGeom prst="trapezoid">
            <a:avLst>
              <a:gd name="adj" fmla="val 52418"/>
            </a:avLst>
          </a:prstGeom>
          <a:solidFill>
            <a:srgbClr val="FFCC99"/>
          </a:solidFill>
          <a:ln w="28575">
            <a:solidFill>
              <a:srgbClr val="FF99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9" name="Trapezoid 48"/>
          <p:cNvSpPr>
            <a:spLocks noChangeAspect="1"/>
          </p:cNvSpPr>
          <p:nvPr/>
        </p:nvSpPr>
        <p:spPr>
          <a:xfrm rot="16200000">
            <a:off x="5443148" y="4392211"/>
            <a:ext cx="424803" cy="258253"/>
          </a:xfrm>
          <a:prstGeom prst="trapezoid">
            <a:avLst>
              <a:gd name="adj" fmla="val 52418"/>
            </a:avLst>
          </a:prstGeom>
          <a:solidFill>
            <a:schemeClr val="accent6">
              <a:lumMod val="40000"/>
              <a:lumOff val="60000"/>
            </a:schemeClr>
          </a:solidFill>
          <a:ln w="28575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Trapezoid 16"/>
          <p:cNvSpPr>
            <a:spLocks noChangeAspect="1"/>
          </p:cNvSpPr>
          <p:nvPr/>
        </p:nvSpPr>
        <p:spPr>
          <a:xfrm rot="16200000">
            <a:off x="3575478" y="4401080"/>
            <a:ext cx="299624" cy="230764"/>
          </a:xfrm>
          <a:prstGeom prst="trapezoid">
            <a:avLst>
              <a:gd name="adj" fmla="val 52418"/>
            </a:avLst>
          </a:prstGeom>
          <a:solidFill>
            <a:srgbClr val="FFCC99"/>
          </a:solidFill>
          <a:ln w="28575">
            <a:solidFill>
              <a:srgbClr val="FF99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Snip Same Side Corner Rectangle 11"/>
          <p:cNvSpPr>
            <a:spLocks noChangeAspect="1"/>
          </p:cNvSpPr>
          <p:nvPr/>
        </p:nvSpPr>
        <p:spPr>
          <a:xfrm rot="5400000">
            <a:off x="2878244" y="4147947"/>
            <a:ext cx="194422" cy="745724"/>
          </a:xfrm>
          <a:prstGeom prst="snip2SameRect">
            <a:avLst>
              <a:gd name="adj1" fmla="val 31610"/>
              <a:gd name="adj2" fmla="val 0"/>
            </a:avLst>
          </a:prstGeom>
          <a:solidFill>
            <a:srgbClr val="FFFF99"/>
          </a:solidFill>
          <a:ln w="28575">
            <a:solidFill>
              <a:srgbClr val="CC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95" name="Picture 9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66658" y="118170"/>
            <a:ext cx="643952" cy="634665"/>
          </a:xfrm>
          <a:prstGeom prst="rect">
            <a:avLst/>
          </a:prstGeom>
        </p:spPr>
      </p:pic>
      <p:pic>
        <p:nvPicPr>
          <p:cNvPr id="97" name="Picture 9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37985" y="118170"/>
            <a:ext cx="1216712" cy="633704"/>
          </a:xfrm>
          <a:prstGeom prst="rect">
            <a:avLst/>
          </a:prstGeom>
        </p:spPr>
      </p:pic>
      <p:sp>
        <p:nvSpPr>
          <p:cNvPr id="98" name="Title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GB" dirty="0" smtClean="0"/>
              <a:t>BGC Setup (simplified)</a:t>
            </a:r>
            <a:endParaRPr lang="en-GB" dirty="0"/>
          </a:p>
        </p:txBody>
      </p:sp>
      <p:sp>
        <p:nvSpPr>
          <p:cNvPr id="68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900458" y="6459785"/>
            <a:ext cx="1312025" cy="365125"/>
          </a:xfrm>
        </p:spPr>
        <p:txBody>
          <a:bodyPr/>
          <a:lstStyle/>
          <a:p>
            <a:fld id="{CF33BB62-05C4-4591-B3DF-7BABBA2B9D0A}" type="slidenum">
              <a:rPr lang="en-GB" sz="2000" smtClean="0"/>
              <a:t>7</a:t>
            </a:fld>
            <a:endParaRPr lang="en-GB" sz="2000" dirty="0"/>
          </a:p>
        </p:txBody>
      </p:sp>
      <p:sp>
        <p:nvSpPr>
          <p:cNvPr id="69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686185" y="6459785"/>
            <a:ext cx="4822804" cy="365125"/>
          </a:xfrm>
        </p:spPr>
        <p:txBody>
          <a:bodyPr/>
          <a:lstStyle/>
          <a:p>
            <a:r>
              <a:rPr lang="en-GB" smtClean="0"/>
              <a:t>Colloquium Bachelor Thesis                 Johanna Glutting</a:t>
            </a:r>
            <a:endParaRPr lang="en-GB" dirty="0"/>
          </a:p>
        </p:txBody>
      </p:sp>
      <p:sp>
        <p:nvSpPr>
          <p:cNvPr id="70" name="Date Placeholder 5"/>
          <p:cNvSpPr>
            <a:spLocks noGrp="1"/>
          </p:cNvSpPr>
          <p:nvPr>
            <p:ph type="dt" sz="half" idx="10"/>
          </p:nvPr>
        </p:nvSpPr>
        <p:spPr>
          <a:xfrm>
            <a:off x="1097280" y="6459785"/>
            <a:ext cx="2472271" cy="365125"/>
          </a:xfrm>
        </p:spPr>
        <p:txBody>
          <a:bodyPr/>
          <a:lstStyle/>
          <a:p>
            <a:fld id="{70C02518-21DF-4630-9F70-E95FD95B54F3}" type="datetime1">
              <a:rPr lang="en-GB" smtClean="0"/>
              <a:t>08/11/2018</a:t>
            </a:fld>
            <a:endParaRPr lang="en-GB" dirty="0"/>
          </a:p>
        </p:txBody>
      </p:sp>
      <p:sp>
        <p:nvSpPr>
          <p:cNvPr id="74" name="TextBox 73"/>
          <p:cNvSpPr txBox="1">
            <a:spLocks noChangeAspect="1"/>
          </p:cNvSpPr>
          <p:nvPr/>
        </p:nvSpPr>
        <p:spPr>
          <a:xfrm>
            <a:off x="2732310" y="4378845"/>
            <a:ext cx="546945" cy="276999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de-CH" sz="1200" dirty="0" smtClean="0">
                <a:effectLst/>
                <a:latin typeface="+mj-lt"/>
                <a:cs typeface="Times New Roman" panose="02020603050405020304" pitchFamily="18" charset="0"/>
              </a:rPr>
              <a:t>10bar</a:t>
            </a:r>
            <a:endParaRPr lang="en-GB" sz="1200" dirty="0">
              <a:effectLst/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57" name="TextBox 56"/>
          <p:cNvSpPr txBox="1">
            <a:spLocks noChangeAspect="1"/>
          </p:cNvSpPr>
          <p:nvPr/>
        </p:nvSpPr>
        <p:spPr>
          <a:xfrm>
            <a:off x="5672580" y="5066577"/>
            <a:ext cx="752129" cy="276999"/>
          </a:xfrm>
          <a:prstGeom prst="rect">
            <a:avLst/>
          </a:prstGeom>
          <a:noFill/>
          <a:effectLst>
            <a:glow rad="1155700">
              <a:schemeClr val="accent1">
                <a:alpha val="40000"/>
              </a:schemeClr>
            </a:glow>
          </a:effectLst>
        </p:spPr>
        <p:txBody>
          <a:bodyPr wrap="none" rtlCol="0">
            <a:spAutoFit/>
          </a:bodyPr>
          <a:lstStyle/>
          <a:p>
            <a:r>
              <a:rPr lang="de-CH" sz="1200" dirty="0" smtClean="0">
                <a:effectLst>
                  <a:glow>
                    <a:schemeClr val="bg1">
                      <a:lumMod val="75000"/>
                    </a:schemeClr>
                  </a:glow>
                </a:effectLst>
                <a:latin typeface="+mj-lt"/>
                <a:cs typeface="Times New Roman" panose="02020603050405020304" pitchFamily="18" charset="0"/>
              </a:rPr>
              <a:t>10</a:t>
            </a:r>
            <a:r>
              <a:rPr lang="de-CH" sz="1200" baseline="30000" dirty="0" smtClean="0">
                <a:effectLst>
                  <a:glow>
                    <a:schemeClr val="bg1">
                      <a:lumMod val="75000"/>
                    </a:schemeClr>
                  </a:glow>
                </a:effectLst>
                <a:latin typeface="+mj-lt"/>
                <a:cs typeface="Times New Roman" panose="02020603050405020304" pitchFamily="18" charset="0"/>
              </a:rPr>
              <a:t>-9</a:t>
            </a:r>
            <a:r>
              <a:rPr lang="de-CH" sz="1200" dirty="0" smtClean="0">
                <a:effectLst>
                  <a:glow>
                    <a:schemeClr val="bg1">
                      <a:lumMod val="75000"/>
                    </a:schemeClr>
                  </a:glow>
                </a:effectLst>
                <a:latin typeface="+mj-lt"/>
                <a:cs typeface="Times New Roman" panose="02020603050405020304" pitchFamily="18" charset="0"/>
              </a:rPr>
              <a:t>mbar</a:t>
            </a:r>
            <a:endParaRPr lang="en-GB" sz="1200" dirty="0">
              <a:effectLst>
                <a:glow>
                  <a:schemeClr val="bg1">
                    <a:lumMod val="75000"/>
                  </a:schemeClr>
                </a:glow>
              </a:effectLst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58" name="TextBox 57"/>
          <p:cNvSpPr txBox="1">
            <a:spLocks noChangeAspect="1"/>
          </p:cNvSpPr>
          <p:nvPr/>
        </p:nvSpPr>
        <p:spPr>
          <a:xfrm>
            <a:off x="6011773" y="4210142"/>
            <a:ext cx="752129" cy="276999"/>
          </a:xfrm>
          <a:prstGeom prst="rect">
            <a:avLst/>
          </a:prstGeom>
          <a:noFill/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  <p:txBody>
          <a:bodyPr wrap="none" rtlCol="0">
            <a:spAutoFit/>
          </a:bodyPr>
          <a:lstStyle/>
          <a:p>
            <a:r>
              <a:rPr lang="de-CH" sz="1200" dirty="0" smtClean="0">
                <a:effectLst>
                  <a:glow>
                    <a:schemeClr val="bg1">
                      <a:lumMod val="75000"/>
                    </a:schemeClr>
                  </a:glow>
                </a:effectLst>
                <a:latin typeface="+mj-lt"/>
                <a:cs typeface="Times New Roman" panose="02020603050405020304" pitchFamily="18" charset="0"/>
              </a:rPr>
              <a:t>10</a:t>
            </a:r>
            <a:r>
              <a:rPr lang="de-CH" sz="1200" baseline="30000" dirty="0" smtClean="0">
                <a:effectLst>
                  <a:glow>
                    <a:schemeClr val="bg1">
                      <a:lumMod val="75000"/>
                    </a:schemeClr>
                  </a:glow>
                </a:effectLst>
                <a:latin typeface="+mj-lt"/>
                <a:cs typeface="Times New Roman" panose="02020603050405020304" pitchFamily="18" charset="0"/>
              </a:rPr>
              <a:t>-7</a:t>
            </a:r>
            <a:r>
              <a:rPr lang="de-CH" sz="1200" dirty="0" smtClean="0">
                <a:effectLst>
                  <a:glow>
                    <a:schemeClr val="bg1">
                      <a:lumMod val="75000"/>
                    </a:schemeClr>
                  </a:glow>
                </a:effectLst>
                <a:latin typeface="+mj-lt"/>
                <a:cs typeface="Times New Roman" panose="02020603050405020304" pitchFamily="18" charset="0"/>
              </a:rPr>
              <a:t>mbar</a:t>
            </a:r>
            <a:endParaRPr lang="en-GB" sz="1200" dirty="0">
              <a:effectLst>
                <a:glow>
                  <a:schemeClr val="bg1">
                    <a:lumMod val="75000"/>
                  </a:schemeClr>
                </a:glow>
              </a:effectLst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59" name="TextBox 58"/>
          <p:cNvSpPr txBox="1">
            <a:spLocks noChangeAspect="1"/>
          </p:cNvSpPr>
          <p:nvPr/>
        </p:nvSpPr>
        <p:spPr>
          <a:xfrm rot="16200000">
            <a:off x="2887647" y="4893652"/>
            <a:ext cx="752129" cy="276999"/>
          </a:xfrm>
          <a:prstGeom prst="rect">
            <a:avLst/>
          </a:prstGeom>
          <a:noFill/>
          <a:effectLst>
            <a:glow rad="1155700">
              <a:schemeClr val="accent1">
                <a:alpha val="40000"/>
              </a:schemeClr>
            </a:glow>
          </a:effectLst>
        </p:spPr>
        <p:txBody>
          <a:bodyPr wrap="none" rtlCol="0">
            <a:spAutoFit/>
          </a:bodyPr>
          <a:lstStyle/>
          <a:p>
            <a:r>
              <a:rPr lang="de-CH" sz="1200" dirty="0" smtClean="0">
                <a:effectLst>
                  <a:glow>
                    <a:schemeClr val="bg1">
                      <a:lumMod val="75000"/>
                    </a:schemeClr>
                  </a:glow>
                </a:effectLst>
                <a:latin typeface="+mj-lt"/>
                <a:cs typeface="Times New Roman" panose="02020603050405020304" pitchFamily="18" charset="0"/>
              </a:rPr>
              <a:t>10</a:t>
            </a:r>
            <a:r>
              <a:rPr lang="de-CH" sz="1200" baseline="30000" dirty="0" smtClean="0">
                <a:effectLst>
                  <a:glow>
                    <a:schemeClr val="bg1">
                      <a:lumMod val="75000"/>
                    </a:schemeClr>
                  </a:glow>
                </a:effectLst>
                <a:latin typeface="+mj-lt"/>
                <a:cs typeface="Times New Roman" panose="02020603050405020304" pitchFamily="18" charset="0"/>
              </a:rPr>
              <a:t>-3</a:t>
            </a:r>
            <a:r>
              <a:rPr lang="de-CH" sz="1200" dirty="0" smtClean="0">
                <a:effectLst>
                  <a:glow>
                    <a:schemeClr val="bg1">
                      <a:lumMod val="75000"/>
                    </a:schemeClr>
                  </a:glow>
                </a:effectLst>
                <a:latin typeface="+mj-lt"/>
                <a:cs typeface="Times New Roman" panose="02020603050405020304" pitchFamily="18" charset="0"/>
              </a:rPr>
              <a:t>mbar</a:t>
            </a:r>
            <a:endParaRPr lang="en-GB" sz="1200" dirty="0">
              <a:effectLst>
                <a:glow>
                  <a:schemeClr val="bg1">
                    <a:lumMod val="75000"/>
                  </a:schemeClr>
                </a:glow>
              </a:effectLst>
              <a:latin typeface="+mj-lt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04765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9" name="Straight Connector 88"/>
          <p:cNvCxnSpPr>
            <a:cxnSpLocks noChangeAspect="1"/>
          </p:cNvCxnSpPr>
          <p:nvPr/>
        </p:nvCxnSpPr>
        <p:spPr>
          <a:xfrm flipV="1">
            <a:off x="3376780" y="4394406"/>
            <a:ext cx="845198" cy="125872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Straight Connector 90"/>
          <p:cNvCxnSpPr>
            <a:cxnSpLocks noChangeAspect="1"/>
          </p:cNvCxnSpPr>
          <p:nvPr/>
        </p:nvCxnSpPr>
        <p:spPr>
          <a:xfrm>
            <a:off x="3362682" y="4526090"/>
            <a:ext cx="845198" cy="106744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Straight Connector 93"/>
          <p:cNvCxnSpPr>
            <a:cxnSpLocks noChangeAspect="1"/>
          </p:cNvCxnSpPr>
          <p:nvPr/>
        </p:nvCxnSpPr>
        <p:spPr>
          <a:xfrm flipV="1">
            <a:off x="3378054" y="4382204"/>
            <a:ext cx="2088326" cy="145312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Straight Connector 95"/>
          <p:cNvCxnSpPr>
            <a:cxnSpLocks noChangeAspect="1"/>
          </p:cNvCxnSpPr>
          <p:nvPr/>
        </p:nvCxnSpPr>
        <p:spPr>
          <a:xfrm>
            <a:off x="3362682" y="4526090"/>
            <a:ext cx="2104972" cy="125871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Oval 63"/>
          <p:cNvSpPr>
            <a:spLocks noChangeAspect="1"/>
          </p:cNvSpPr>
          <p:nvPr/>
        </p:nvSpPr>
        <p:spPr>
          <a:xfrm>
            <a:off x="6640528" y="4418620"/>
            <a:ext cx="172800" cy="172800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 w="25400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Rectangle 45"/>
          <p:cNvSpPr>
            <a:spLocks noChangeAspect="1"/>
          </p:cNvSpPr>
          <p:nvPr/>
        </p:nvSpPr>
        <p:spPr>
          <a:xfrm>
            <a:off x="5678777" y="3676067"/>
            <a:ext cx="2170251" cy="1704512"/>
          </a:xfrm>
          <a:prstGeom prst="rect">
            <a:avLst/>
          </a:prstGeom>
          <a:noFill/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5" name="Rectangle 54"/>
          <p:cNvSpPr>
            <a:spLocks noChangeAspect="1"/>
          </p:cNvSpPr>
          <p:nvPr/>
        </p:nvSpPr>
        <p:spPr>
          <a:xfrm>
            <a:off x="7849028" y="3677549"/>
            <a:ext cx="1166527" cy="1704512"/>
          </a:xfrm>
          <a:prstGeom prst="rect">
            <a:avLst/>
          </a:prstGeom>
          <a:noFill/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3" name="Rectangle 62"/>
          <p:cNvSpPr>
            <a:spLocks noChangeAspect="1"/>
          </p:cNvSpPr>
          <p:nvPr/>
        </p:nvSpPr>
        <p:spPr>
          <a:xfrm>
            <a:off x="7505721" y="4366596"/>
            <a:ext cx="495661" cy="30631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71" name="Straight Connector 70"/>
          <p:cNvCxnSpPr>
            <a:cxnSpLocks noChangeAspect="1"/>
          </p:cNvCxnSpPr>
          <p:nvPr/>
        </p:nvCxnSpPr>
        <p:spPr>
          <a:xfrm flipV="1">
            <a:off x="3379120" y="4366596"/>
            <a:ext cx="5493560" cy="159347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Connector 71"/>
          <p:cNvCxnSpPr>
            <a:cxnSpLocks noChangeAspect="1"/>
          </p:cNvCxnSpPr>
          <p:nvPr/>
        </p:nvCxnSpPr>
        <p:spPr>
          <a:xfrm>
            <a:off x="3362682" y="4526090"/>
            <a:ext cx="5493560" cy="125871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/>
          <p:cNvCxnSpPr>
            <a:cxnSpLocks noChangeAspect="1"/>
          </p:cNvCxnSpPr>
          <p:nvPr/>
        </p:nvCxnSpPr>
        <p:spPr>
          <a:xfrm flipH="1">
            <a:off x="4376776" y="3672676"/>
            <a:ext cx="0" cy="1704512"/>
          </a:xfrm>
          <a:prstGeom prst="line">
            <a:avLst/>
          </a:prstGeom>
          <a:ln w="222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>
            <a:cxnSpLocks noChangeAspect="1"/>
          </p:cNvCxnSpPr>
          <p:nvPr/>
        </p:nvCxnSpPr>
        <p:spPr>
          <a:xfrm flipV="1">
            <a:off x="3363302" y="4535323"/>
            <a:ext cx="5550233" cy="1333"/>
          </a:xfrm>
          <a:prstGeom prst="line">
            <a:avLst/>
          </a:prstGeom>
          <a:ln w="1905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ctangle 3"/>
          <p:cNvSpPr>
            <a:spLocks noChangeAspect="1"/>
          </p:cNvSpPr>
          <p:nvPr/>
        </p:nvSpPr>
        <p:spPr>
          <a:xfrm>
            <a:off x="3110621" y="3676322"/>
            <a:ext cx="612559" cy="1704512"/>
          </a:xfrm>
          <a:prstGeom prst="rect">
            <a:avLst/>
          </a:prstGeom>
          <a:noFill/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Rectangle 37"/>
          <p:cNvSpPr>
            <a:spLocks noChangeAspect="1"/>
          </p:cNvSpPr>
          <p:nvPr/>
        </p:nvSpPr>
        <p:spPr>
          <a:xfrm>
            <a:off x="3725290" y="3677549"/>
            <a:ext cx="1953487" cy="1704512"/>
          </a:xfrm>
          <a:prstGeom prst="rect">
            <a:avLst/>
          </a:prstGeom>
          <a:noFill/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Rounded Rectangle 18"/>
          <p:cNvSpPr>
            <a:spLocks noChangeAspect="1"/>
          </p:cNvSpPr>
          <p:nvPr/>
        </p:nvSpPr>
        <p:spPr>
          <a:xfrm>
            <a:off x="6504408" y="2084648"/>
            <a:ext cx="394169" cy="349406"/>
          </a:xfrm>
          <a:prstGeom prst="roundRect">
            <a:avLst/>
          </a:prstGeom>
          <a:solidFill>
            <a:schemeClr val="bg1"/>
          </a:solidFill>
          <a:ln w="476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Trapezoid 19"/>
          <p:cNvSpPr>
            <a:spLocks noChangeAspect="1"/>
          </p:cNvSpPr>
          <p:nvPr/>
        </p:nvSpPr>
        <p:spPr>
          <a:xfrm>
            <a:off x="6522163" y="2441861"/>
            <a:ext cx="362209" cy="159745"/>
          </a:xfrm>
          <a:prstGeom prst="trapezoid">
            <a:avLst>
              <a:gd name="adj" fmla="val 58345"/>
            </a:avLst>
          </a:prstGeom>
          <a:solidFill>
            <a:schemeClr val="bg1"/>
          </a:solidFill>
          <a:ln w="476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9" name="Straight Connector 28"/>
          <p:cNvCxnSpPr>
            <a:cxnSpLocks noChangeAspect="1"/>
          </p:cNvCxnSpPr>
          <p:nvPr/>
        </p:nvCxnSpPr>
        <p:spPr>
          <a:xfrm flipH="1">
            <a:off x="6726328" y="2789976"/>
            <a:ext cx="0" cy="3053884"/>
          </a:xfrm>
          <a:prstGeom prst="line">
            <a:avLst/>
          </a:prstGeom>
          <a:ln w="22225"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/>
          <p:cNvSpPr txBox="1">
            <a:spLocks noChangeAspect="1"/>
          </p:cNvSpPr>
          <p:nvPr/>
        </p:nvSpPr>
        <p:spPr>
          <a:xfrm>
            <a:off x="1829577" y="2887844"/>
            <a:ext cx="174795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latin typeface="+mj-lt"/>
                <a:cs typeface="Times New Roman" panose="02020603050405020304" pitchFamily="18" charset="0"/>
              </a:rPr>
              <a:t>1</a:t>
            </a:r>
            <a:r>
              <a:rPr lang="en-GB" baseline="30000" dirty="0" smtClean="0">
                <a:latin typeface="+mj-lt"/>
                <a:cs typeface="Times New Roman" panose="02020603050405020304" pitchFamily="18" charset="0"/>
              </a:rPr>
              <a:t>st</a:t>
            </a:r>
            <a:r>
              <a:rPr lang="en-GB" dirty="0" smtClean="0">
                <a:latin typeface="+mj-lt"/>
                <a:cs typeface="Times New Roman" panose="02020603050405020304" pitchFamily="18" charset="0"/>
              </a:rPr>
              <a:t> skimmer </a:t>
            </a:r>
            <a:r>
              <a:rPr lang="en-GB" sz="1400" dirty="0" smtClean="0">
                <a:latin typeface="+mj-lt"/>
                <a:cs typeface="Times New Roman" panose="02020603050405020304" pitchFamily="18" charset="0"/>
              </a:rPr>
              <a:t>(Ø180</a:t>
            </a:r>
            <a:r>
              <a:rPr lang="el-GR" sz="1400" dirty="0" smtClean="0">
                <a:latin typeface="+mj-lt"/>
                <a:cs typeface="Times New Roman" panose="02020603050405020304" pitchFamily="18" charset="0"/>
              </a:rPr>
              <a:t>μ</a:t>
            </a:r>
            <a:r>
              <a:rPr lang="de-CH" sz="1400" dirty="0" smtClean="0">
                <a:latin typeface="+mj-lt"/>
                <a:cs typeface="Times New Roman" panose="02020603050405020304" pitchFamily="18" charset="0"/>
              </a:rPr>
              <a:t>m</a:t>
            </a:r>
            <a:r>
              <a:rPr lang="en-GB" sz="1400" dirty="0" smtClean="0">
                <a:latin typeface="+mj-lt"/>
                <a:cs typeface="Times New Roman" panose="02020603050405020304" pitchFamily="18" charset="0"/>
              </a:rPr>
              <a:t>)</a:t>
            </a:r>
            <a:endParaRPr lang="en-GB" sz="1400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22" name="TextBox 21"/>
          <p:cNvSpPr txBox="1">
            <a:spLocks noChangeAspect="1"/>
          </p:cNvSpPr>
          <p:nvPr/>
        </p:nvSpPr>
        <p:spPr>
          <a:xfrm>
            <a:off x="4505903" y="2011151"/>
            <a:ext cx="14390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latin typeface="+mj-lt"/>
                <a:cs typeface="Times New Roman" panose="02020603050405020304" pitchFamily="18" charset="0"/>
              </a:rPr>
              <a:t>2</a:t>
            </a:r>
            <a:r>
              <a:rPr lang="en-GB" baseline="30000" dirty="0" smtClean="0">
                <a:latin typeface="+mj-lt"/>
                <a:cs typeface="Times New Roman" panose="02020603050405020304" pitchFamily="18" charset="0"/>
              </a:rPr>
              <a:t>nd</a:t>
            </a:r>
            <a:r>
              <a:rPr lang="en-GB" dirty="0" smtClean="0">
                <a:latin typeface="+mj-lt"/>
                <a:cs typeface="Times New Roman" panose="02020603050405020304" pitchFamily="18" charset="0"/>
              </a:rPr>
              <a:t> skimmer </a:t>
            </a:r>
            <a:r>
              <a:rPr lang="en-GB" sz="1400" dirty="0" smtClean="0">
                <a:latin typeface="+mj-lt"/>
                <a:cs typeface="Times New Roman" panose="02020603050405020304" pitchFamily="18" charset="0"/>
              </a:rPr>
              <a:t>(Ø400</a:t>
            </a:r>
            <a:r>
              <a:rPr lang="el-GR" sz="1400" dirty="0" smtClean="0">
                <a:latin typeface="+mj-lt"/>
                <a:cs typeface="Times New Roman" panose="02020603050405020304" pitchFamily="18" charset="0"/>
              </a:rPr>
              <a:t>μ</a:t>
            </a:r>
            <a:r>
              <a:rPr lang="de-CH" sz="1400" dirty="0" smtClean="0">
                <a:latin typeface="+mj-lt"/>
                <a:cs typeface="Times New Roman" panose="02020603050405020304" pitchFamily="18" charset="0"/>
              </a:rPr>
              <a:t>m)</a:t>
            </a:r>
            <a:endParaRPr lang="en-GB" sz="1400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23" name="TextBox 22"/>
          <p:cNvSpPr txBox="1">
            <a:spLocks noChangeAspect="1"/>
          </p:cNvSpPr>
          <p:nvPr/>
        </p:nvSpPr>
        <p:spPr>
          <a:xfrm>
            <a:off x="4795434" y="2834591"/>
            <a:ext cx="158599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latin typeface="+mj-lt"/>
                <a:cs typeface="Times New Roman" panose="02020603050405020304" pitchFamily="18" charset="0"/>
              </a:rPr>
              <a:t>3</a:t>
            </a:r>
            <a:r>
              <a:rPr lang="en-GB" baseline="30000" dirty="0" smtClean="0">
                <a:latin typeface="+mj-lt"/>
                <a:cs typeface="Times New Roman" panose="02020603050405020304" pitchFamily="18" charset="0"/>
              </a:rPr>
              <a:t>rd</a:t>
            </a:r>
            <a:r>
              <a:rPr lang="en-GB" dirty="0" smtClean="0">
                <a:latin typeface="+mj-lt"/>
                <a:cs typeface="Times New Roman" panose="02020603050405020304" pitchFamily="18" charset="0"/>
              </a:rPr>
              <a:t> skimmer </a:t>
            </a:r>
            <a:r>
              <a:rPr lang="en-GB" sz="1400" dirty="0" smtClean="0">
                <a:latin typeface="+mj-lt"/>
                <a:cs typeface="Times New Roman" panose="02020603050405020304" pitchFamily="18" charset="0"/>
              </a:rPr>
              <a:t>(4m</a:t>
            </a:r>
            <a:r>
              <a:rPr lang="de-CH" sz="1400" dirty="0" smtClean="0">
                <a:latin typeface="+mj-lt"/>
                <a:cs typeface="Times New Roman" panose="02020603050405020304" pitchFamily="18" charset="0"/>
              </a:rPr>
              <a:t>m x 0.4mm)</a:t>
            </a:r>
            <a:endParaRPr lang="en-GB" sz="1400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35" name="Rectangle 34"/>
          <p:cNvSpPr>
            <a:spLocks noChangeAspect="1"/>
          </p:cNvSpPr>
          <p:nvPr/>
        </p:nvSpPr>
        <p:spPr>
          <a:xfrm>
            <a:off x="6522163" y="3511946"/>
            <a:ext cx="378189" cy="144595"/>
          </a:xfrm>
          <a:prstGeom prst="rect">
            <a:avLst/>
          </a:prstGeom>
          <a:noFill/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80" name="Straight Connector 79"/>
          <p:cNvCxnSpPr>
            <a:cxnSpLocks noChangeAspect="1"/>
          </p:cNvCxnSpPr>
          <p:nvPr/>
        </p:nvCxnSpPr>
        <p:spPr>
          <a:xfrm flipV="1">
            <a:off x="3369138" y="4426046"/>
            <a:ext cx="187978" cy="97211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Straight Connector 81"/>
          <p:cNvCxnSpPr>
            <a:cxnSpLocks noChangeAspect="1"/>
          </p:cNvCxnSpPr>
          <p:nvPr/>
        </p:nvCxnSpPr>
        <p:spPr>
          <a:xfrm>
            <a:off x="3362682" y="4526090"/>
            <a:ext cx="187978" cy="81376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Straight Connector 84"/>
          <p:cNvCxnSpPr>
            <a:cxnSpLocks noChangeAspect="1"/>
          </p:cNvCxnSpPr>
          <p:nvPr/>
        </p:nvCxnSpPr>
        <p:spPr>
          <a:xfrm flipV="1">
            <a:off x="3367144" y="4377702"/>
            <a:ext cx="145664" cy="149814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Straight Connector 86"/>
          <p:cNvCxnSpPr>
            <a:cxnSpLocks noChangeAspect="1"/>
          </p:cNvCxnSpPr>
          <p:nvPr/>
        </p:nvCxnSpPr>
        <p:spPr>
          <a:xfrm>
            <a:off x="3362682" y="4526090"/>
            <a:ext cx="175066" cy="146817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9" name="Straight Connector 108"/>
          <p:cNvCxnSpPr>
            <a:cxnSpLocks noChangeAspect="1"/>
          </p:cNvCxnSpPr>
          <p:nvPr/>
        </p:nvCxnSpPr>
        <p:spPr>
          <a:xfrm>
            <a:off x="3348317" y="4520809"/>
            <a:ext cx="0" cy="144021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4" name="Straight Connector 113"/>
          <p:cNvCxnSpPr>
            <a:cxnSpLocks noChangeAspect="1"/>
          </p:cNvCxnSpPr>
          <p:nvPr/>
        </p:nvCxnSpPr>
        <p:spPr>
          <a:xfrm>
            <a:off x="3606194" y="4520809"/>
            <a:ext cx="0" cy="144021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5" name="Straight Connector 114"/>
          <p:cNvCxnSpPr>
            <a:cxnSpLocks noChangeAspect="1"/>
          </p:cNvCxnSpPr>
          <p:nvPr/>
        </p:nvCxnSpPr>
        <p:spPr>
          <a:xfrm>
            <a:off x="4262220" y="4589026"/>
            <a:ext cx="0" cy="127504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6" name="Straight Connector 115"/>
          <p:cNvCxnSpPr>
            <a:cxnSpLocks noChangeAspect="1"/>
          </p:cNvCxnSpPr>
          <p:nvPr/>
        </p:nvCxnSpPr>
        <p:spPr>
          <a:xfrm>
            <a:off x="5520225" y="4568819"/>
            <a:ext cx="0" cy="127504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0" name="Straight Arrow Connector 119"/>
          <p:cNvCxnSpPr>
            <a:cxnSpLocks noChangeAspect="1"/>
          </p:cNvCxnSpPr>
          <p:nvPr/>
        </p:nvCxnSpPr>
        <p:spPr>
          <a:xfrm>
            <a:off x="3606194" y="5795243"/>
            <a:ext cx="666302" cy="0"/>
          </a:xfrm>
          <a:prstGeom prst="straightConnector1">
            <a:avLst/>
          </a:prstGeom>
          <a:ln>
            <a:solidFill>
              <a:schemeClr val="tx1"/>
            </a:solidFill>
            <a:headEnd type="triangle" w="med" len="lg"/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2" name="Straight Arrow Connector 121"/>
          <p:cNvCxnSpPr>
            <a:cxnSpLocks noChangeAspect="1"/>
          </p:cNvCxnSpPr>
          <p:nvPr/>
        </p:nvCxnSpPr>
        <p:spPr>
          <a:xfrm>
            <a:off x="4256924" y="5792142"/>
            <a:ext cx="1263301" cy="0"/>
          </a:xfrm>
          <a:prstGeom prst="straightConnector1">
            <a:avLst/>
          </a:prstGeom>
          <a:ln>
            <a:solidFill>
              <a:schemeClr val="tx1"/>
            </a:solidFill>
            <a:headEnd type="triangle" w="med" len="lg"/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4" name="Straight Arrow Connector 123"/>
          <p:cNvCxnSpPr>
            <a:cxnSpLocks noChangeAspect="1"/>
          </p:cNvCxnSpPr>
          <p:nvPr/>
        </p:nvCxnSpPr>
        <p:spPr>
          <a:xfrm>
            <a:off x="5520225" y="5792142"/>
            <a:ext cx="1206103" cy="0"/>
          </a:xfrm>
          <a:prstGeom prst="straightConnector1">
            <a:avLst/>
          </a:prstGeom>
          <a:ln>
            <a:solidFill>
              <a:schemeClr val="tx1"/>
            </a:solidFill>
            <a:headEnd type="triangle" w="med" len="lg"/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8" name="Straight Arrow Connector 127"/>
          <p:cNvCxnSpPr>
            <a:cxnSpLocks noChangeAspect="1"/>
          </p:cNvCxnSpPr>
          <p:nvPr/>
        </p:nvCxnSpPr>
        <p:spPr>
          <a:xfrm>
            <a:off x="3597555" y="5912734"/>
            <a:ext cx="197539" cy="0"/>
          </a:xfrm>
          <a:prstGeom prst="straightConnector1">
            <a:avLst/>
          </a:prstGeom>
          <a:ln>
            <a:solidFill>
              <a:schemeClr val="tx1"/>
            </a:solidFill>
            <a:headEnd type="triangle" w="med" len="lg"/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9" name="Straight Arrow Connector 128"/>
          <p:cNvCxnSpPr>
            <a:cxnSpLocks noChangeAspect="1"/>
          </p:cNvCxnSpPr>
          <p:nvPr/>
        </p:nvCxnSpPr>
        <p:spPr>
          <a:xfrm>
            <a:off x="3047629" y="5912734"/>
            <a:ext cx="300688" cy="0"/>
          </a:xfrm>
          <a:prstGeom prst="straightConnector1">
            <a:avLst/>
          </a:prstGeom>
          <a:ln>
            <a:solidFill>
              <a:schemeClr val="tx1"/>
            </a:solidFill>
            <a:headEnd type="none" w="med" len="lg"/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0" name="Straight Arrow Connector 129"/>
          <p:cNvCxnSpPr>
            <a:cxnSpLocks noChangeAspect="1"/>
          </p:cNvCxnSpPr>
          <p:nvPr/>
        </p:nvCxnSpPr>
        <p:spPr>
          <a:xfrm>
            <a:off x="3063874" y="5912734"/>
            <a:ext cx="782816" cy="0"/>
          </a:xfrm>
          <a:prstGeom prst="straightConnector1">
            <a:avLst/>
          </a:prstGeom>
          <a:ln>
            <a:solidFill>
              <a:schemeClr val="tx1"/>
            </a:solidFill>
            <a:headEnd type="none" w="med" len="lg"/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4" name="TextBox 133"/>
          <p:cNvSpPr txBox="1">
            <a:spLocks noChangeAspect="1"/>
          </p:cNvSpPr>
          <p:nvPr/>
        </p:nvSpPr>
        <p:spPr>
          <a:xfrm>
            <a:off x="4620517" y="5492538"/>
            <a:ext cx="49725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600" dirty="0" smtClean="0">
                <a:latin typeface="+mj-lt"/>
                <a:cs typeface="Times New Roman" panose="02020603050405020304" pitchFamily="18" charset="0"/>
              </a:rPr>
              <a:t>333</a:t>
            </a:r>
            <a:endParaRPr lang="en-GB" sz="1600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136" name="TextBox 135"/>
          <p:cNvSpPr txBox="1">
            <a:spLocks noChangeAspect="1"/>
          </p:cNvSpPr>
          <p:nvPr/>
        </p:nvSpPr>
        <p:spPr>
          <a:xfrm>
            <a:off x="5806692" y="5492538"/>
            <a:ext cx="65114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600" dirty="0" smtClean="0">
                <a:latin typeface="+mj-lt"/>
                <a:cs typeface="Times New Roman" panose="02020603050405020304" pitchFamily="18" charset="0"/>
              </a:rPr>
              <a:t>228.3</a:t>
            </a:r>
          </a:p>
        </p:txBody>
      </p:sp>
      <p:sp>
        <p:nvSpPr>
          <p:cNvPr id="137" name="TextBox 136"/>
          <p:cNvSpPr txBox="1">
            <a:spLocks noChangeAspect="1"/>
          </p:cNvSpPr>
          <p:nvPr/>
        </p:nvSpPr>
        <p:spPr>
          <a:xfrm>
            <a:off x="3691601" y="5507099"/>
            <a:ext cx="54694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600" dirty="0" smtClean="0">
                <a:latin typeface="+mj-lt"/>
                <a:cs typeface="Times New Roman" panose="02020603050405020304" pitchFamily="18" charset="0"/>
              </a:rPr>
              <a:t>20.2</a:t>
            </a:r>
            <a:endParaRPr lang="en-GB" sz="1600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138" name="TextBox 137"/>
          <p:cNvSpPr txBox="1">
            <a:spLocks noChangeAspect="1"/>
          </p:cNvSpPr>
          <p:nvPr/>
        </p:nvSpPr>
        <p:spPr>
          <a:xfrm>
            <a:off x="2652147" y="5592111"/>
            <a:ext cx="73930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600" dirty="0" smtClean="0">
                <a:latin typeface="+mj-lt"/>
                <a:cs typeface="Times New Roman" panose="02020603050405020304" pitchFamily="18" charset="0"/>
              </a:rPr>
              <a:t>2 ... 17</a:t>
            </a:r>
            <a:endParaRPr lang="en-GB" sz="1600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153" name="TextBox 152"/>
          <p:cNvSpPr txBox="1">
            <a:spLocks noChangeAspect="1"/>
          </p:cNvSpPr>
          <p:nvPr/>
        </p:nvSpPr>
        <p:spPr>
          <a:xfrm>
            <a:off x="995868" y="3527383"/>
            <a:ext cx="94987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latin typeface="+mj-lt"/>
                <a:cs typeface="Times New Roman" panose="02020603050405020304" pitchFamily="18" charset="0"/>
              </a:rPr>
              <a:t>n</a:t>
            </a:r>
            <a:r>
              <a:rPr lang="en-GB" dirty="0" smtClean="0">
                <a:latin typeface="+mj-lt"/>
                <a:cs typeface="Times New Roman" panose="02020603050405020304" pitchFamily="18" charset="0"/>
              </a:rPr>
              <a:t>ozzle</a:t>
            </a:r>
          </a:p>
          <a:p>
            <a:pPr algn="ctr"/>
            <a:r>
              <a:rPr lang="en-GB" sz="1400" dirty="0" smtClean="0">
                <a:latin typeface="+mj-lt"/>
                <a:cs typeface="Times New Roman" panose="02020603050405020304" pitchFamily="18" charset="0"/>
              </a:rPr>
              <a:t>(Ø30</a:t>
            </a:r>
            <a:r>
              <a:rPr lang="el-GR" sz="1400" dirty="0" smtClean="0">
                <a:latin typeface="+mj-lt"/>
                <a:cs typeface="Times New Roman" panose="02020603050405020304" pitchFamily="18" charset="0"/>
              </a:rPr>
              <a:t>μ</a:t>
            </a:r>
            <a:r>
              <a:rPr lang="de-CH" sz="1400" dirty="0" smtClean="0">
                <a:latin typeface="+mj-lt"/>
                <a:cs typeface="Times New Roman" panose="02020603050405020304" pitchFamily="18" charset="0"/>
              </a:rPr>
              <a:t>m</a:t>
            </a:r>
            <a:r>
              <a:rPr lang="en-GB" sz="1400" dirty="0" smtClean="0">
                <a:latin typeface="+mj-lt"/>
                <a:cs typeface="Times New Roman" panose="02020603050405020304" pitchFamily="18" charset="0"/>
              </a:rPr>
              <a:t>)</a:t>
            </a:r>
            <a:endParaRPr lang="en-GB" sz="1400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48" name="Trapezoid 47"/>
          <p:cNvSpPr>
            <a:spLocks noChangeAspect="1"/>
          </p:cNvSpPr>
          <p:nvPr/>
        </p:nvSpPr>
        <p:spPr>
          <a:xfrm rot="16200000">
            <a:off x="4164375" y="4395806"/>
            <a:ext cx="424803" cy="258253"/>
          </a:xfrm>
          <a:prstGeom prst="trapezoid">
            <a:avLst>
              <a:gd name="adj" fmla="val 52418"/>
            </a:avLst>
          </a:prstGeom>
          <a:solidFill>
            <a:srgbClr val="FFCC99"/>
          </a:solidFill>
          <a:ln w="28575">
            <a:solidFill>
              <a:srgbClr val="FF99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9" name="Trapezoid 48"/>
          <p:cNvSpPr>
            <a:spLocks noChangeAspect="1"/>
          </p:cNvSpPr>
          <p:nvPr/>
        </p:nvSpPr>
        <p:spPr>
          <a:xfrm rot="16200000">
            <a:off x="5443148" y="4392211"/>
            <a:ext cx="424803" cy="258253"/>
          </a:xfrm>
          <a:prstGeom prst="trapezoid">
            <a:avLst>
              <a:gd name="adj" fmla="val 52418"/>
            </a:avLst>
          </a:prstGeom>
          <a:solidFill>
            <a:schemeClr val="accent6">
              <a:lumMod val="40000"/>
              <a:lumOff val="60000"/>
            </a:schemeClr>
          </a:solidFill>
          <a:ln w="28575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Trapezoid 16"/>
          <p:cNvSpPr>
            <a:spLocks noChangeAspect="1"/>
          </p:cNvSpPr>
          <p:nvPr/>
        </p:nvSpPr>
        <p:spPr>
          <a:xfrm rot="16200000">
            <a:off x="3575478" y="4401080"/>
            <a:ext cx="299624" cy="230764"/>
          </a:xfrm>
          <a:prstGeom prst="trapezoid">
            <a:avLst>
              <a:gd name="adj" fmla="val 52418"/>
            </a:avLst>
          </a:prstGeom>
          <a:solidFill>
            <a:srgbClr val="FFCC99"/>
          </a:solidFill>
          <a:ln w="28575">
            <a:solidFill>
              <a:srgbClr val="FF99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Snip Same Side Corner Rectangle 11"/>
          <p:cNvSpPr>
            <a:spLocks noChangeAspect="1"/>
          </p:cNvSpPr>
          <p:nvPr/>
        </p:nvSpPr>
        <p:spPr>
          <a:xfrm rot="5400000">
            <a:off x="2878244" y="4147947"/>
            <a:ext cx="194422" cy="745724"/>
          </a:xfrm>
          <a:prstGeom prst="snip2SameRect">
            <a:avLst>
              <a:gd name="adj1" fmla="val 31610"/>
              <a:gd name="adj2" fmla="val 0"/>
            </a:avLst>
          </a:prstGeom>
          <a:solidFill>
            <a:srgbClr val="FFFF99"/>
          </a:solidFill>
          <a:ln w="28575">
            <a:solidFill>
              <a:srgbClr val="CC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54" name="Straight Arrow Connector 153"/>
          <p:cNvCxnSpPr>
            <a:cxnSpLocks/>
            <a:stCxn id="153" idx="3"/>
          </p:cNvCxnSpPr>
          <p:nvPr/>
        </p:nvCxnSpPr>
        <p:spPr>
          <a:xfrm>
            <a:off x="1945741" y="3819771"/>
            <a:ext cx="764307" cy="704807"/>
          </a:xfrm>
          <a:prstGeom prst="straightConnector1">
            <a:avLst/>
          </a:prstGeom>
          <a:ln>
            <a:solidFill>
              <a:schemeClr val="tx1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>
            <a:cxnSpLocks/>
          </p:cNvCxnSpPr>
          <p:nvPr/>
        </p:nvCxnSpPr>
        <p:spPr>
          <a:xfrm flipH="1">
            <a:off x="4371612" y="2746020"/>
            <a:ext cx="591760" cy="1776970"/>
          </a:xfrm>
          <a:prstGeom prst="straightConnector1">
            <a:avLst/>
          </a:prstGeom>
          <a:ln>
            <a:solidFill>
              <a:schemeClr val="tx1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>
            <a:cxnSpLocks/>
          </p:cNvCxnSpPr>
          <p:nvPr/>
        </p:nvCxnSpPr>
        <p:spPr>
          <a:xfrm>
            <a:off x="3200099" y="3304938"/>
            <a:ext cx="538441" cy="1211402"/>
          </a:xfrm>
          <a:prstGeom prst="straightConnector1">
            <a:avLst/>
          </a:prstGeom>
          <a:ln>
            <a:solidFill>
              <a:schemeClr val="tx1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>
            <a:cxnSpLocks/>
          </p:cNvCxnSpPr>
          <p:nvPr/>
        </p:nvCxnSpPr>
        <p:spPr>
          <a:xfrm>
            <a:off x="5512565" y="3427173"/>
            <a:ext cx="128120" cy="1066773"/>
          </a:xfrm>
          <a:prstGeom prst="straightConnector1">
            <a:avLst/>
          </a:prstGeom>
          <a:ln>
            <a:solidFill>
              <a:schemeClr val="tx1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5" name="Picture 9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66658" y="118170"/>
            <a:ext cx="643952" cy="634665"/>
          </a:xfrm>
          <a:prstGeom prst="rect">
            <a:avLst/>
          </a:prstGeom>
        </p:spPr>
      </p:pic>
      <p:pic>
        <p:nvPicPr>
          <p:cNvPr id="97" name="Picture 9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37985" y="118170"/>
            <a:ext cx="1216712" cy="633704"/>
          </a:xfrm>
          <a:prstGeom prst="rect">
            <a:avLst/>
          </a:prstGeom>
        </p:spPr>
      </p:pic>
      <p:sp>
        <p:nvSpPr>
          <p:cNvPr id="98" name="Title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GB" dirty="0" smtClean="0"/>
              <a:t>BGC Setup (simplified)</a:t>
            </a:r>
            <a:endParaRPr lang="en-GB" dirty="0"/>
          </a:p>
        </p:txBody>
      </p:sp>
      <p:sp>
        <p:nvSpPr>
          <p:cNvPr id="68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900458" y="6459785"/>
            <a:ext cx="1312025" cy="365125"/>
          </a:xfrm>
        </p:spPr>
        <p:txBody>
          <a:bodyPr/>
          <a:lstStyle/>
          <a:p>
            <a:fld id="{CF33BB62-05C4-4591-B3DF-7BABBA2B9D0A}" type="slidenum">
              <a:rPr lang="en-GB" sz="2000" smtClean="0"/>
              <a:t>8</a:t>
            </a:fld>
            <a:endParaRPr lang="en-GB" sz="2000" dirty="0"/>
          </a:p>
        </p:txBody>
      </p:sp>
      <p:sp>
        <p:nvSpPr>
          <p:cNvPr id="69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686185" y="6459785"/>
            <a:ext cx="4822804" cy="365125"/>
          </a:xfrm>
        </p:spPr>
        <p:txBody>
          <a:bodyPr/>
          <a:lstStyle/>
          <a:p>
            <a:r>
              <a:rPr lang="en-GB" smtClean="0"/>
              <a:t>Colloquium Bachelor Thesis                 Johanna Glutting</a:t>
            </a:r>
            <a:endParaRPr lang="en-GB" dirty="0"/>
          </a:p>
        </p:txBody>
      </p:sp>
      <p:sp>
        <p:nvSpPr>
          <p:cNvPr id="70" name="Date Placeholder 5"/>
          <p:cNvSpPr>
            <a:spLocks noGrp="1"/>
          </p:cNvSpPr>
          <p:nvPr>
            <p:ph type="dt" sz="half" idx="10"/>
          </p:nvPr>
        </p:nvSpPr>
        <p:spPr>
          <a:xfrm>
            <a:off x="1097280" y="6459785"/>
            <a:ext cx="2472271" cy="365125"/>
          </a:xfrm>
        </p:spPr>
        <p:txBody>
          <a:bodyPr/>
          <a:lstStyle/>
          <a:p>
            <a:fld id="{70C02518-21DF-4630-9F70-E95FD95B54F3}" type="datetime1">
              <a:rPr lang="en-GB" smtClean="0"/>
              <a:t>08/11/2018</a:t>
            </a:fld>
            <a:endParaRPr lang="en-GB" dirty="0"/>
          </a:p>
        </p:txBody>
      </p:sp>
      <p:sp>
        <p:nvSpPr>
          <p:cNvPr id="74" name="TextBox 73"/>
          <p:cNvSpPr txBox="1">
            <a:spLocks noChangeAspect="1"/>
          </p:cNvSpPr>
          <p:nvPr/>
        </p:nvSpPr>
        <p:spPr>
          <a:xfrm>
            <a:off x="2732310" y="4378845"/>
            <a:ext cx="546945" cy="276999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de-CH" sz="1200" dirty="0" smtClean="0">
                <a:effectLst/>
                <a:latin typeface="+mj-lt"/>
                <a:cs typeface="Times New Roman" panose="02020603050405020304" pitchFamily="18" charset="0"/>
              </a:rPr>
              <a:t>10bar</a:t>
            </a:r>
            <a:endParaRPr lang="en-GB" sz="1200" dirty="0">
              <a:effectLst/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57" name="TextBox 56"/>
          <p:cNvSpPr txBox="1">
            <a:spLocks noChangeAspect="1"/>
          </p:cNvSpPr>
          <p:nvPr/>
        </p:nvSpPr>
        <p:spPr>
          <a:xfrm>
            <a:off x="5672580" y="5066577"/>
            <a:ext cx="752129" cy="276999"/>
          </a:xfrm>
          <a:prstGeom prst="rect">
            <a:avLst/>
          </a:prstGeom>
          <a:noFill/>
          <a:effectLst>
            <a:glow rad="1155700">
              <a:schemeClr val="accent1">
                <a:alpha val="40000"/>
              </a:schemeClr>
            </a:glow>
          </a:effectLst>
        </p:spPr>
        <p:txBody>
          <a:bodyPr wrap="none" rtlCol="0">
            <a:spAutoFit/>
          </a:bodyPr>
          <a:lstStyle/>
          <a:p>
            <a:r>
              <a:rPr lang="de-CH" sz="1200" dirty="0" smtClean="0">
                <a:effectLst>
                  <a:glow>
                    <a:schemeClr val="bg1">
                      <a:lumMod val="75000"/>
                    </a:schemeClr>
                  </a:glow>
                </a:effectLst>
                <a:latin typeface="+mj-lt"/>
                <a:cs typeface="Times New Roman" panose="02020603050405020304" pitchFamily="18" charset="0"/>
              </a:rPr>
              <a:t>10</a:t>
            </a:r>
            <a:r>
              <a:rPr lang="de-CH" sz="1200" baseline="30000" dirty="0" smtClean="0">
                <a:effectLst>
                  <a:glow>
                    <a:schemeClr val="bg1">
                      <a:lumMod val="75000"/>
                    </a:schemeClr>
                  </a:glow>
                </a:effectLst>
                <a:latin typeface="+mj-lt"/>
                <a:cs typeface="Times New Roman" panose="02020603050405020304" pitchFamily="18" charset="0"/>
              </a:rPr>
              <a:t>-9</a:t>
            </a:r>
            <a:r>
              <a:rPr lang="de-CH" sz="1200" dirty="0" smtClean="0">
                <a:effectLst>
                  <a:glow>
                    <a:schemeClr val="bg1">
                      <a:lumMod val="75000"/>
                    </a:schemeClr>
                  </a:glow>
                </a:effectLst>
                <a:latin typeface="+mj-lt"/>
                <a:cs typeface="Times New Roman" panose="02020603050405020304" pitchFamily="18" charset="0"/>
              </a:rPr>
              <a:t>mbar</a:t>
            </a:r>
            <a:endParaRPr lang="en-GB" sz="1200" dirty="0">
              <a:effectLst>
                <a:glow>
                  <a:schemeClr val="bg1">
                    <a:lumMod val="75000"/>
                  </a:schemeClr>
                </a:glow>
              </a:effectLst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58" name="TextBox 57"/>
          <p:cNvSpPr txBox="1">
            <a:spLocks noChangeAspect="1"/>
          </p:cNvSpPr>
          <p:nvPr/>
        </p:nvSpPr>
        <p:spPr>
          <a:xfrm>
            <a:off x="6011773" y="4210142"/>
            <a:ext cx="752129" cy="276999"/>
          </a:xfrm>
          <a:prstGeom prst="rect">
            <a:avLst/>
          </a:prstGeom>
          <a:noFill/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  <p:txBody>
          <a:bodyPr wrap="none" rtlCol="0">
            <a:spAutoFit/>
          </a:bodyPr>
          <a:lstStyle/>
          <a:p>
            <a:r>
              <a:rPr lang="de-CH" sz="1200" dirty="0" smtClean="0">
                <a:effectLst>
                  <a:glow>
                    <a:schemeClr val="bg1">
                      <a:lumMod val="75000"/>
                    </a:schemeClr>
                  </a:glow>
                </a:effectLst>
                <a:latin typeface="+mj-lt"/>
                <a:cs typeface="Times New Roman" panose="02020603050405020304" pitchFamily="18" charset="0"/>
              </a:rPr>
              <a:t>10</a:t>
            </a:r>
            <a:r>
              <a:rPr lang="de-CH" sz="1200" baseline="30000" dirty="0" smtClean="0">
                <a:effectLst>
                  <a:glow>
                    <a:schemeClr val="bg1">
                      <a:lumMod val="75000"/>
                    </a:schemeClr>
                  </a:glow>
                </a:effectLst>
                <a:latin typeface="+mj-lt"/>
                <a:cs typeface="Times New Roman" panose="02020603050405020304" pitchFamily="18" charset="0"/>
              </a:rPr>
              <a:t>-7</a:t>
            </a:r>
            <a:r>
              <a:rPr lang="de-CH" sz="1200" dirty="0" smtClean="0">
                <a:effectLst>
                  <a:glow>
                    <a:schemeClr val="bg1">
                      <a:lumMod val="75000"/>
                    </a:schemeClr>
                  </a:glow>
                </a:effectLst>
                <a:latin typeface="+mj-lt"/>
                <a:cs typeface="Times New Roman" panose="02020603050405020304" pitchFamily="18" charset="0"/>
              </a:rPr>
              <a:t>mbar</a:t>
            </a:r>
            <a:endParaRPr lang="en-GB" sz="1200" dirty="0">
              <a:effectLst>
                <a:glow>
                  <a:schemeClr val="bg1">
                    <a:lumMod val="75000"/>
                  </a:schemeClr>
                </a:glow>
              </a:effectLst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59" name="TextBox 58"/>
          <p:cNvSpPr txBox="1">
            <a:spLocks noChangeAspect="1"/>
          </p:cNvSpPr>
          <p:nvPr/>
        </p:nvSpPr>
        <p:spPr>
          <a:xfrm rot="16200000">
            <a:off x="2887647" y="4893652"/>
            <a:ext cx="752129" cy="276999"/>
          </a:xfrm>
          <a:prstGeom prst="rect">
            <a:avLst/>
          </a:prstGeom>
          <a:noFill/>
          <a:effectLst>
            <a:glow rad="1155700">
              <a:schemeClr val="accent1">
                <a:alpha val="40000"/>
              </a:schemeClr>
            </a:glow>
          </a:effectLst>
        </p:spPr>
        <p:txBody>
          <a:bodyPr wrap="none" rtlCol="0">
            <a:spAutoFit/>
          </a:bodyPr>
          <a:lstStyle/>
          <a:p>
            <a:r>
              <a:rPr lang="de-CH" sz="1200" dirty="0" smtClean="0">
                <a:effectLst>
                  <a:glow>
                    <a:schemeClr val="bg1">
                      <a:lumMod val="75000"/>
                    </a:schemeClr>
                  </a:glow>
                </a:effectLst>
                <a:latin typeface="+mj-lt"/>
                <a:cs typeface="Times New Roman" panose="02020603050405020304" pitchFamily="18" charset="0"/>
              </a:rPr>
              <a:t>10</a:t>
            </a:r>
            <a:r>
              <a:rPr lang="de-CH" sz="1200" baseline="30000" dirty="0" smtClean="0">
                <a:effectLst>
                  <a:glow>
                    <a:schemeClr val="bg1">
                      <a:lumMod val="75000"/>
                    </a:schemeClr>
                  </a:glow>
                </a:effectLst>
                <a:latin typeface="+mj-lt"/>
                <a:cs typeface="Times New Roman" panose="02020603050405020304" pitchFamily="18" charset="0"/>
              </a:rPr>
              <a:t>-3</a:t>
            </a:r>
            <a:r>
              <a:rPr lang="de-CH" sz="1200" dirty="0" smtClean="0">
                <a:effectLst>
                  <a:glow>
                    <a:schemeClr val="bg1">
                      <a:lumMod val="75000"/>
                    </a:schemeClr>
                  </a:glow>
                </a:effectLst>
                <a:latin typeface="+mj-lt"/>
                <a:cs typeface="Times New Roman" panose="02020603050405020304" pitchFamily="18" charset="0"/>
              </a:rPr>
              <a:t>mbar</a:t>
            </a:r>
            <a:endParaRPr lang="en-GB" sz="1200" dirty="0">
              <a:effectLst>
                <a:glow>
                  <a:schemeClr val="bg1">
                    <a:lumMod val="75000"/>
                  </a:schemeClr>
                </a:glow>
              </a:effectLst>
              <a:latin typeface="+mj-lt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22988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9" name="Straight Connector 88"/>
          <p:cNvCxnSpPr>
            <a:cxnSpLocks noChangeAspect="1"/>
          </p:cNvCxnSpPr>
          <p:nvPr/>
        </p:nvCxnSpPr>
        <p:spPr>
          <a:xfrm flipV="1">
            <a:off x="3376780" y="4394406"/>
            <a:ext cx="845198" cy="125872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Straight Connector 90"/>
          <p:cNvCxnSpPr>
            <a:cxnSpLocks noChangeAspect="1"/>
          </p:cNvCxnSpPr>
          <p:nvPr/>
        </p:nvCxnSpPr>
        <p:spPr>
          <a:xfrm>
            <a:off x="3362682" y="4526090"/>
            <a:ext cx="845198" cy="106744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Straight Connector 93"/>
          <p:cNvCxnSpPr>
            <a:cxnSpLocks noChangeAspect="1"/>
          </p:cNvCxnSpPr>
          <p:nvPr/>
        </p:nvCxnSpPr>
        <p:spPr>
          <a:xfrm flipV="1">
            <a:off x="3378054" y="4382204"/>
            <a:ext cx="2088326" cy="145312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Straight Connector 95"/>
          <p:cNvCxnSpPr>
            <a:cxnSpLocks noChangeAspect="1"/>
          </p:cNvCxnSpPr>
          <p:nvPr/>
        </p:nvCxnSpPr>
        <p:spPr>
          <a:xfrm>
            <a:off x="3362682" y="4526090"/>
            <a:ext cx="2104972" cy="125871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Oval 63"/>
          <p:cNvSpPr>
            <a:spLocks noChangeAspect="1"/>
          </p:cNvSpPr>
          <p:nvPr/>
        </p:nvSpPr>
        <p:spPr>
          <a:xfrm>
            <a:off x="6640528" y="4418620"/>
            <a:ext cx="172800" cy="172800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 w="25400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Rectangle 45"/>
          <p:cNvSpPr>
            <a:spLocks noChangeAspect="1"/>
          </p:cNvSpPr>
          <p:nvPr/>
        </p:nvSpPr>
        <p:spPr>
          <a:xfrm>
            <a:off x="5678777" y="3676067"/>
            <a:ext cx="2170251" cy="1704512"/>
          </a:xfrm>
          <a:prstGeom prst="rect">
            <a:avLst/>
          </a:prstGeom>
          <a:noFill/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5" name="Rectangle 54"/>
          <p:cNvSpPr>
            <a:spLocks noChangeAspect="1"/>
          </p:cNvSpPr>
          <p:nvPr/>
        </p:nvSpPr>
        <p:spPr>
          <a:xfrm>
            <a:off x="7849028" y="3677549"/>
            <a:ext cx="1166527" cy="1704512"/>
          </a:xfrm>
          <a:prstGeom prst="rect">
            <a:avLst/>
          </a:prstGeom>
          <a:noFill/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3" name="Rectangle 62"/>
          <p:cNvSpPr>
            <a:spLocks noChangeAspect="1"/>
          </p:cNvSpPr>
          <p:nvPr/>
        </p:nvSpPr>
        <p:spPr>
          <a:xfrm>
            <a:off x="7505721" y="4366596"/>
            <a:ext cx="495661" cy="30631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71" name="Straight Connector 70"/>
          <p:cNvCxnSpPr>
            <a:cxnSpLocks noChangeAspect="1"/>
          </p:cNvCxnSpPr>
          <p:nvPr/>
        </p:nvCxnSpPr>
        <p:spPr>
          <a:xfrm flipV="1">
            <a:off x="3379120" y="4366596"/>
            <a:ext cx="5493560" cy="159347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Connector 71"/>
          <p:cNvCxnSpPr>
            <a:cxnSpLocks noChangeAspect="1"/>
          </p:cNvCxnSpPr>
          <p:nvPr/>
        </p:nvCxnSpPr>
        <p:spPr>
          <a:xfrm>
            <a:off x="3362682" y="4526090"/>
            <a:ext cx="5493560" cy="125871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/>
          <p:cNvCxnSpPr>
            <a:cxnSpLocks noChangeAspect="1"/>
          </p:cNvCxnSpPr>
          <p:nvPr/>
        </p:nvCxnSpPr>
        <p:spPr>
          <a:xfrm flipH="1">
            <a:off x="4376776" y="3672676"/>
            <a:ext cx="0" cy="1704512"/>
          </a:xfrm>
          <a:prstGeom prst="line">
            <a:avLst/>
          </a:prstGeom>
          <a:ln w="222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>
            <a:cxnSpLocks noChangeAspect="1"/>
          </p:cNvCxnSpPr>
          <p:nvPr/>
        </p:nvCxnSpPr>
        <p:spPr>
          <a:xfrm flipV="1">
            <a:off x="3363302" y="4535323"/>
            <a:ext cx="5550233" cy="1333"/>
          </a:xfrm>
          <a:prstGeom prst="line">
            <a:avLst/>
          </a:prstGeom>
          <a:ln w="1905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ctangle 3"/>
          <p:cNvSpPr>
            <a:spLocks noChangeAspect="1"/>
          </p:cNvSpPr>
          <p:nvPr/>
        </p:nvSpPr>
        <p:spPr>
          <a:xfrm>
            <a:off x="3110621" y="3676322"/>
            <a:ext cx="612559" cy="1704512"/>
          </a:xfrm>
          <a:prstGeom prst="rect">
            <a:avLst/>
          </a:prstGeom>
          <a:noFill/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Rectangle 37"/>
          <p:cNvSpPr>
            <a:spLocks noChangeAspect="1"/>
          </p:cNvSpPr>
          <p:nvPr/>
        </p:nvSpPr>
        <p:spPr>
          <a:xfrm>
            <a:off x="3725290" y="3677549"/>
            <a:ext cx="1953487" cy="1704512"/>
          </a:xfrm>
          <a:prstGeom prst="rect">
            <a:avLst/>
          </a:prstGeom>
          <a:noFill/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Rounded Rectangle 18"/>
          <p:cNvSpPr>
            <a:spLocks noChangeAspect="1"/>
          </p:cNvSpPr>
          <p:nvPr/>
        </p:nvSpPr>
        <p:spPr>
          <a:xfrm>
            <a:off x="6504408" y="2084648"/>
            <a:ext cx="394169" cy="349406"/>
          </a:xfrm>
          <a:prstGeom prst="roundRect">
            <a:avLst/>
          </a:prstGeom>
          <a:solidFill>
            <a:schemeClr val="bg1"/>
          </a:solidFill>
          <a:ln w="476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Trapezoid 19"/>
          <p:cNvSpPr>
            <a:spLocks noChangeAspect="1"/>
          </p:cNvSpPr>
          <p:nvPr/>
        </p:nvSpPr>
        <p:spPr>
          <a:xfrm>
            <a:off x="6522163" y="2441861"/>
            <a:ext cx="362209" cy="159745"/>
          </a:xfrm>
          <a:prstGeom prst="trapezoid">
            <a:avLst>
              <a:gd name="adj" fmla="val 58345"/>
            </a:avLst>
          </a:prstGeom>
          <a:solidFill>
            <a:schemeClr val="bg1"/>
          </a:solidFill>
          <a:ln w="476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9" name="Straight Connector 28"/>
          <p:cNvCxnSpPr>
            <a:cxnSpLocks noChangeAspect="1"/>
          </p:cNvCxnSpPr>
          <p:nvPr/>
        </p:nvCxnSpPr>
        <p:spPr>
          <a:xfrm flipH="1">
            <a:off x="6726328" y="2789976"/>
            <a:ext cx="0" cy="3053884"/>
          </a:xfrm>
          <a:prstGeom prst="line">
            <a:avLst/>
          </a:prstGeom>
          <a:ln w="22225"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TextBox 57"/>
          <p:cNvSpPr txBox="1">
            <a:spLocks noChangeAspect="1"/>
          </p:cNvSpPr>
          <p:nvPr/>
        </p:nvSpPr>
        <p:spPr>
          <a:xfrm>
            <a:off x="7065007" y="1831734"/>
            <a:ext cx="189186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dirty="0">
                <a:latin typeface="+mj-lt"/>
                <a:cs typeface="Times New Roman" panose="02020603050405020304" pitchFamily="18" charset="0"/>
              </a:rPr>
              <a:t>c</a:t>
            </a:r>
            <a:r>
              <a:rPr lang="de-CH" dirty="0" smtClean="0">
                <a:latin typeface="+mj-lt"/>
                <a:cs typeface="Times New Roman" panose="02020603050405020304" pitchFamily="18" charset="0"/>
              </a:rPr>
              <a:t>amera with optical components</a:t>
            </a:r>
            <a:endParaRPr lang="en-GB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>
            <a:spLocks noChangeAspect="1"/>
          </p:cNvSpPr>
          <p:nvPr/>
        </p:nvSpPr>
        <p:spPr>
          <a:xfrm>
            <a:off x="1829577" y="2887844"/>
            <a:ext cx="174795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latin typeface="+mj-lt"/>
                <a:cs typeface="Times New Roman" panose="02020603050405020304" pitchFamily="18" charset="0"/>
              </a:rPr>
              <a:t>1</a:t>
            </a:r>
            <a:r>
              <a:rPr lang="en-GB" baseline="30000" dirty="0" smtClean="0">
                <a:latin typeface="+mj-lt"/>
                <a:cs typeface="Times New Roman" panose="02020603050405020304" pitchFamily="18" charset="0"/>
              </a:rPr>
              <a:t>st</a:t>
            </a:r>
            <a:r>
              <a:rPr lang="en-GB" dirty="0" smtClean="0">
                <a:latin typeface="+mj-lt"/>
                <a:cs typeface="Times New Roman" panose="02020603050405020304" pitchFamily="18" charset="0"/>
              </a:rPr>
              <a:t> skimmer </a:t>
            </a:r>
            <a:r>
              <a:rPr lang="en-GB" sz="1400" dirty="0" smtClean="0">
                <a:latin typeface="+mj-lt"/>
                <a:cs typeface="Times New Roman" panose="02020603050405020304" pitchFamily="18" charset="0"/>
              </a:rPr>
              <a:t>(Ø180</a:t>
            </a:r>
            <a:r>
              <a:rPr lang="el-GR" sz="1400" dirty="0" smtClean="0">
                <a:latin typeface="+mj-lt"/>
                <a:cs typeface="Times New Roman" panose="02020603050405020304" pitchFamily="18" charset="0"/>
              </a:rPr>
              <a:t>μ</a:t>
            </a:r>
            <a:r>
              <a:rPr lang="de-CH" sz="1400" dirty="0" smtClean="0">
                <a:latin typeface="+mj-lt"/>
                <a:cs typeface="Times New Roman" panose="02020603050405020304" pitchFamily="18" charset="0"/>
              </a:rPr>
              <a:t>m</a:t>
            </a:r>
            <a:r>
              <a:rPr lang="en-GB" sz="1400" dirty="0" smtClean="0">
                <a:latin typeface="+mj-lt"/>
                <a:cs typeface="Times New Roman" panose="02020603050405020304" pitchFamily="18" charset="0"/>
              </a:rPr>
              <a:t>)</a:t>
            </a:r>
            <a:endParaRPr lang="en-GB" sz="1400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22" name="TextBox 21"/>
          <p:cNvSpPr txBox="1">
            <a:spLocks noChangeAspect="1"/>
          </p:cNvSpPr>
          <p:nvPr/>
        </p:nvSpPr>
        <p:spPr>
          <a:xfrm>
            <a:off x="4505903" y="2011151"/>
            <a:ext cx="14390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latin typeface="+mj-lt"/>
                <a:cs typeface="Times New Roman" panose="02020603050405020304" pitchFamily="18" charset="0"/>
              </a:rPr>
              <a:t>2</a:t>
            </a:r>
            <a:r>
              <a:rPr lang="en-GB" baseline="30000" dirty="0" smtClean="0">
                <a:latin typeface="+mj-lt"/>
                <a:cs typeface="Times New Roman" panose="02020603050405020304" pitchFamily="18" charset="0"/>
              </a:rPr>
              <a:t>nd</a:t>
            </a:r>
            <a:r>
              <a:rPr lang="en-GB" dirty="0" smtClean="0">
                <a:latin typeface="+mj-lt"/>
                <a:cs typeface="Times New Roman" panose="02020603050405020304" pitchFamily="18" charset="0"/>
              </a:rPr>
              <a:t> skimmer </a:t>
            </a:r>
            <a:r>
              <a:rPr lang="en-GB" sz="1400" dirty="0" smtClean="0">
                <a:latin typeface="+mj-lt"/>
                <a:cs typeface="Times New Roman" panose="02020603050405020304" pitchFamily="18" charset="0"/>
              </a:rPr>
              <a:t>(Ø400</a:t>
            </a:r>
            <a:r>
              <a:rPr lang="el-GR" sz="1400" dirty="0" smtClean="0">
                <a:latin typeface="+mj-lt"/>
                <a:cs typeface="Times New Roman" panose="02020603050405020304" pitchFamily="18" charset="0"/>
              </a:rPr>
              <a:t>μ</a:t>
            </a:r>
            <a:r>
              <a:rPr lang="de-CH" sz="1400" dirty="0" smtClean="0">
                <a:latin typeface="+mj-lt"/>
                <a:cs typeface="Times New Roman" panose="02020603050405020304" pitchFamily="18" charset="0"/>
              </a:rPr>
              <a:t>m)</a:t>
            </a:r>
            <a:endParaRPr lang="en-GB" sz="1400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23" name="TextBox 22"/>
          <p:cNvSpPr txBox="1">
            <a:spLocks noChangeAspect="1"/>
          </p:cNvSpPr>
          <p:nvPr/>
        </p:nvSpPr>
        <p:spPr>
          <a:xfrm>
            <a:off x="4795434" y="2834591"/>
            <a:ext cx="158599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latin typeface="+mj-lt"/>
                <a:cs typeface="Times New Roman" panose="02020603050405020304" pitchFamily="18" charset="0"/>
              </a:rPr>
              <a:t>3</a:t>
            </a:r>
            <a:r>
              <a:rPr lang="en-GB" baseline="30000" dirty="0" smtClean="0">
                <a:latin typeface="+mj-lt"/>
                <a:cs typeface="Times New Roman" panose="02020603050405020304" pitchFamily="18" charset="0"/>
              </a:rPr>
              <a:t>rd</a:t>
            </a:r>
            <a:r>
              <a:rPr lang="en-GB" dirty="0" smtClean="0">
                <a:latin typeface="+mj-lt"/>
                <a:cs typeface="Times New Roman" panose="02020603050405020304" pitchFamily="18" charset="0"/>
              </a:rPr>
              <a:t> skimmer </a:t>
            </a:r>
            <a:r>
              <a:rPr lang="en-GB" sz="1400" dirty="0" smtClean="0">
                <a:latin typeface="+mj-lt"/>
                <a:cs typeface="Times New Roman" panose="02020603050405020304" pitchFamily="18" charset="0"/>
              </a:rPr>
              <a:t>(4m</a:t>
            </a:r>
            <a:r>
              <a:rPr lang="de-CH" sz="1400" dirty="0" smtClean="0">
                <a:latin typeface="+mj-lt"/>
                <a:cs typeface="Times New Roman" panose="02020603050405020304" pitchFamily="18" charset="0"/>
              </a:rPr>
              <a:t>m x 0.4mm)</a:t>
            </a:r>
            <a:endParaRPr lang="en-GB" sz="1400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35" name="Rectangle 34"/>
          <p:cNvSpPr>
            <a:spLocks noChangeAspect="1"/>
          </p:cNvSpPr>
          <p:nvPr/>
        </p:nvSpPr>
        <p:spPr>
          <a:xfrm>
            <a:off x="6522163" y="3511946"/>
            <a:ext cx="378189" cy="144595"/>
          </a:xfrm>
          <a:prstGeom prst="rect">
            <a:avLst/>
          </a:prstGeom>
          <a:noFill/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2" name="TextBox 51"/>
          <p:cNvSpPr txBox="1">
            <a:spLocks noChangeAspect="1"/>
          </p:cNvSpPr>
          <p:nvPr/>
        </p:nvSpPr>
        <p:spPr>
          <a:xfrm>
            <a:off x="7206205" y="3043911"/>
            <a:ext cx="10603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 smtClean="0">
                <a:latin typeface="+mj-lt"/>
                <a:cs typeface="Times New Roman" panose="02020603050405020304" pitchFamily="18" charset="0"/>
              </a:rPr>
              <a:t>view port</a:t>
            </a:r>
            <a:endParaRPr lang="en-GB" dirty="0">
              <a:latin typeface="+mj-lt"/>
              <a:cs typeface="Times New Roman" panose="02020603050405020304" pitchFamily="18" charset="0"/>
            </a:endParaRPr>
          </a:p>
        </p:txBody>
      </p:sp>
      <p:cxnSp>
        <p:nvCxnSpPr>
          <p:cNvPr id="56" name="Straight Arrow Connector 55"/>
          <p:cNvCxnSpPr>
            <a:cxnSpLocks noChangeAspect="1"/>
          </p:cNvCxnSpPr>
          <p:nvPr/>
        </p:nvCxnSpPr>
        <p:spPr>
          <a:xfrm flipH="1">
            <a:off x="6923809" y="3304938"/>
            <a:ext cx="282396" cy="188323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TextBox 64"/>
          <p:cNvSpPr txBox="1">
            <a:spLocks noChangeAspect="1"/>
          </p:cNvSpPr>
          <p:nvPr/>
        </p:nvSpPr>
        <p:spPr>
          <a:xfrm>
            <a:off x="6812128" y="5540901"/>
            <a:ext cx="30019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CH" dirty="0" smtClean="0">
                <a:latin typeface="+mj-lt"/>
                <a:cs typeface="Times New Roman" panose="02020603050405020304" pitchFamily="18" charset="0"/>
              </a:rPr>
              <a:t>particle beam perpendicular to gas jet and camera axis</a:t>
            </a:r>
            <a:endParaRPr lang="en-GB" dirty="0">
              <a:latin typeface="+mj-lt"/>
              <a:cs typeface="Times New Roman" panose="02020603050405020304" pitchFamily="18" charset="0"/>
            </a:endParaRPr>
          </a:p>
        </p:txBody>
      </p:sp>
      <p:cxnSp>
        <p:nvCxnSpPr>
          <p:cNvPr id="67" name="Straight Arrow Connector 66"/>
          <p:cNvCxnSpPr>
            <a:cxnSpLocks noChangeAspect="1"/>
          </p:cNvCxnSpPr>
          <p:nvPr/>
        </p:nvCxnSpPr>
        <p:spPr>
          <a:xfrm flipH="1" flipV="1">
            <a:off x="6787716" y="4561308"/>
            <a:ext cx="899731" cy="105136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Connector 79"/>
          <p:cNvCxnSpPr>
            <a:cxnSpLocks noChangeAspect="1"/>
          </p:cNvCxnSpPr>
          <p:nvPr/>
        </p:nvCxnSpPr>
        <p:spPr>
          <a:xfrm flipV="1">
            <a:off x="3369138" y="4426046"/>
            <a:ext cx="187978" cy="97211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Straight Connector 81"/>
          <p:cNvCxnSpPr>
            <a:cxnSpLocks noChangeAspect="1"/>
          </p:cNvCxnSpPr>
          <p:nvPr/>
        </p:nvCxnSpPr>
        <p:spPr>
          <a:xfrm>
            <a:off x="3362682" y="4526090"/>
            <a:ext cx="187978" cy="81376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Straight Connector 84"/>
          <p:cNvCxnSpPr>
            <a:cxnSpLocks noChangeAspect="1"/>
          </p:cNvCxnSpPr>
          <p:nvPr/>
        </p:nvCxnSpPr>
        <p:spPr>
          <a:xfrm flipV="1">
            <a:off x="3367144" y="4377702"/>
            <a:ext cx="145664" cy="149814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Straight Connector 86"/>
          <p:cNvCxnSpPr>
            <a:cxnSpLocks noChangeAspect="1"/>
          </p:cNvCxnSpPr>
          <p:nvPr/>
        </p:nvCxnSpPr>
        <p:spPr>
          <a:xfrm>
            <a:off x="3362682" y="4526090"/>
            <a:ext cx="175066" cy="146817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9" name="Straight Connector 108"/>
          <p:cNvCxnSpPr>
            <a:cxnSpLocks noChangeAspect="1"/>
          </p:cNvCxnSpPr>
          <p:nvPr/>
        </p:nvCxnSpPr>
        <p:spPr>
          <a:xfrm>
            <a:off x="3348317" y="4520809"/>
            <a:ext cx="0" cy="144021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4" name="Straight Connector 113"/>
          <p:cNvCxnSpPr>
            <a:cxnSpLocks noChangeAspect="1"/>
          </p:cNvCxnSpPr>
          <p:nvPr/>
        </p:nvCxnSpPr>
        <p:spPr>
          <a:xfrm>
            <a:off x="3606194" y="4520809"/>
            <a:ext cx="0" cy="144021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5" name="Straight Connector 114"/>
          <p:cNvCxnSpPr>
            <a:cxnSpLocks noChangeAspect="1"/>
          </p:cNvCxnSpPr>
          <p:nvPr/>
        </p:nvCxnSpPr>
        <p:spPr>
          <a:xfrm>
            <a:off x="4262220" y="4589026"/>
            <a:ext cx="0" cy="127504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6" name="Straight Connector 115"/>
          <p:cNvCxnSpPr>
            <a:cxnSpLocks noChangeAspect="1"/>
          </p:cNvCxnSpPr>
          <p:nvPr/>
        </p:nvCxnSpPr>
        <p:spPr>
          <a:xfrm>
            <a:off x="5520225" y="4568819"/>
            <a:ext cx="0" cy="127504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0" name="Straight Arrow Connector 119"/>
          <p:cNvCxnSpPr>
            <a:cxnSpLocks noChangeAspect="1"/>
          </p:cNvCxnSpPr>
          <p:nvPr/>
        </p:nvCxnSpPr>
        <p:spPr>
          <a:xfrm>
            <a:off x="3606194" y="5795243"/>
            <a:ext cx="666302" cy="0"/>
          </a:xfrm>
          <a:prstGeom prst="straightConnector1">
            <a:avLst/>
          </a:prstGeom>
          <a:ln>
            <a:solidFill>
              <a:schemeClr val="tx1"/>
            </a:solidFill>
            <a:headEnd type="triangle" w="med" len="lg"/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2" name="Straight Arrow Connector 121"/>
          <p:cNvCxnSpPr>
            <a:cxnSpLocks noChangeAspect="1"/>
          </p:cNvCxnSpPr>
          <p:nvPr/>
        </p:nvCxnSpPr>
        <p:spPr>
          <a:xfrm>
            <a:off x="4256924" y="5792142"/>
            <a:ext cx="1263301" cy="0"/>
          </a:xfrm>
          <a:prstGeom prst="straightConnector1">
            <a:avLst/>
          </a:prstGeom>
          <a:ln>
            <a:solidFill>
              <a:schemeClr val="tx1"/>
            </a:solidFill>
            <a:headEnd type="triangle" w="med" len="lg"/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4" name="Straight Arrow Connector 123"/>
          <p:cNvCxnSpPr>
            <a:cxnSpLocks noChangeAspect="1"/>
          </p:cNvCxnSpPr>
          <p:nvPr/>
        </p:nvCxnSpPr>
        <p:spPr>
          <a:xfrm>
            <a:off x="5520225" y="5792142"/>
            <a:ext cx="1206103" cy="0"/>
          </a:xfrm>
          <a:prstGeom prst="straightConnector1">
            <a:avLst/>
          </a:prstGeom>
          <a:ln>
            <a:solidFill>
              <a:schemeClr val="tx1"/>
            </a:solidFill>
            <a:headEnd type="triangle" w="med" len="lg"/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8" name="Straight Arrow Connector 127"/>
          <p:cNvCxnSpPr>
            <a:cxnSpLocks noChangeAspect="1"/>
          </p:cNvCxnSpPr>
          <p:nvPr/>
        </p:nvCxnSpPr>
        <p:spPr>
          <a:xfrm>
            <a:off x="3597555" y="5912734"/>
            <a:ext cx="197539" cy="0"/>
          </a:xfrm>
          <a:prstGeom prst="straightConnector1">
            <a:avLst/>
          </a:prstGeom>
          <a:ln>
            <a:solidFill>
              <a:schemeClr val="tx1"/>
            </a:solidFill>
            <a:headEnd type="triangle" w="med" len="lg"/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9" name="Straight Arrow Connector 128"/>
          <p:cNvCxnSpPr>
            <a:cxnSpLocks noChangeAspect="1"/>
          </p:cNvCxnSpPr>
          <p:nvPr/>
        </p:nvCxnSpPr>
        <p:spPr>
          <a:xfrm>
            <a:off x="3047629" y="5912734"/>
            <a:ext cx="300688" cy="0"/>
          </a:xfrm>
          <a:prstGeom prst="straightConnector1">
            <a:avLst/>
          </a:prstGeom>
          <a:ln>
            <a:solidFill>
              <a:schemeClr val="tx1"/>
            </a:solidFill>
            <a:headEnd type="none" w="med" len="lg"/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0" name="Straight Arrow Connector 129"/>
          <p:cNvCxnSpPr>
            <a:cxnSpLocks noChangeAspect="1"/>
          </p:cNvCxnSpPr>
          <p:nvPr/>
        </p:nvCxnSpPr>
        <p:spPr>
          <a:xfrm>
            <a:off x="3063874" y="5912734"/>
            <a:ext cx="782816" cy="0"/>
          </a:xfrm>
          <a:prstGeom prst="straightConnector1">
            <a:avLst/>
          </a:prstGeom>
          <a:ln>
            <a:solidFill>
              <a:schemeClr val="tx1"/>
            </a:solidFill>
            <a:headEnd type="none" w="med" len="lg"/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4" name="TextBox 133"/>
          <p:cNvSpPr txBox="1">
            <a:spLocks noChangeAspect="1"/>
          </p:cNvSpPr>
          <p:nvPr/>
        </p:nvSpPr>
        <p:spPr>
          <a:xfrm>
            <a:off x="4620517" y="5492538"/>
            <a:ext cx="49725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600" dirty="0" smtClean="0">
                <a:latin typeface="+mj-lt"/>
                <a:cs typeface="Times New Roman" panose="02020603050405020304" pitchFamily="18" charset="0"/>
              </a:rPr>
              <a:t>333</a:t>
            </a:r>
            <a:endParaRPr lang="en-GB" sz="1600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136" name="TextBox 135"/>
          <p:cNvSpPr txBox="1">
            <a:spLocks noChangeAspect="1"/>
          </p:cNvSpPr>
          <p:nvPr/>
        </p:nvSpPr>
        <p:spPr>
          <a:xfrm>
            <a:off x="5806692" y="5492538"/>
            <a:ext cx="65114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600" dirty="0" smtClean="0">
                <a:latin typeface="+mj-lt"/>
                <a:cs typeface="Times New Roman" panose="02020603050405020304" pitchFamily="18" charset="0"/>
              </a:rPr>
              <a:t>228.3</a:t>
            </a:r>
          </a:p>
        </p:txBody>
      </p:sp>
      <p:sp>
        <p:nvSpPr>
          <p:cNvPr id="137" name="TextBox 136"/>
          <p:cNvSpPr txBox="1">
            <a:spLocks noChangeAspect="1"/>
          </p:cNvSpPr>
          <p:nvPr/>
        </p:nvSpPr>
        <p:spPr>
          <a:xfrm>
            <a:off x="3691601" y="5507099"/>
            <a:ext cx="54694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600" dirty="0" smtClean="0">
                <a:latin typeface="+mj-lt"/>
                <a:cs typeface="Times New Roman" panose="02020603050405020304" pitchFamily="18" charset="0"/>
              </a:rPr>
              <a:t>20.2</a:t>
            </a:r>
            <a:endParaRPr lang="en-GB" sz="1600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138" name="TextBox 137"/>
          <p:cNvSpPr txBox="1">
            <a:spLocks noChangeAspect="1"/>
          </p:cNvSpPr>
          <p:nvPr/>
        </p:nvSpPr>
        <p:spPr>
          <a:xfrm>
            <a:off x="2652147" y="5592111"/>
            <a:ext cx="73930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600" dirty="0" smtClean="0">
                <a:latin typeface="+mj-lt"/>
                <a:cs typeface="Times New Roman" panose="02020603050405020304" pitchFamily="18" charset="0"/>
              </a:rPr>
              <a:t>2 ... 17</a:t>
            </a:r>
            <a:endParaRPr lang="en-GB" sz="1600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153" name="TextBox 152"/>
          <p:cNvSpPr txBox="1">
            <a:spLocks noChangeAspect="1"/>
          </p:cNvSpPr>
          <p:nvPr/>
        </p:nvSpPr>
        <p:spPr>
          <a:xfrm>
            <a:off x="995868" y="3527383"/>
            <a:ext cx="94987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latin typeface="+mj-lt"/>
                <a:cs typeface="Times New Roman" panose="02020603050405020304" pitchFamily="18" charset="0"/>
              </a:rPr>
              <a:t>n</a:t>
            </a:r>
            <a:r>
              <a:rPr lang="en-GB" dirty="0" smtClean="0">
                <a:latin typeface="+mj-lt"/>
                <a:cs typeface="Times New Roman" panose="02020603050405020304" pitchFamily="18" charset="0"/>
              </a:rPr>
              <a:t>ozzle</a:t>
            </a:r>
          </a:p>
          <a:p>
            <a:pPr algn="ctr"/>
            <a:r>
              <a:rPr lang="en-GB" sz="1400" dirty="0" smtClean="0">
                <a:latin typeface="+mj-lt"/>
                <a:cs typeface="Times New Roman" panose="02020603050405020304" pitchFamily="18" charset="0"/>
              </a:rPr>
              <a:t>(Ø30</a:t>
            </a:r>
            <a:r>
              <a:rPr lang="el-GR" sz="1400" dirty="0" smtClean="0">
                <a:latin typeface="+mj-lt"/>
                <a:cs typeface="Times New Roman" panose="02020603050405020304" pitchFamily="18" charset="0"/>
              </a:rPr>
              <a:t>μ</a:t>
            </a:r>
            <a:r>
              <a:rPr lang="de-CH" sz="1400" dirty="0" smtClean="0">
                <a:latin typeface="+mj-lt"/>
                <a:cs typeface="Times New Roman" panose="02020603050405020304" pitchFamily="18" charset="0"/>
              </a:rPr>
              <a:t>m</a:t>
            </a:r>
            <a:r>
              <a:rPr lang="en-GB" sz="1400" dirty="0" smtClean="0">
                <a:latin typeface="+mj-lt"/>
                <a:cs typeface="Times New Roman" panose="02020603050405020304" pitchFamily="18" charset="0"/>
              </a:rPr>
              <a:t>)</a:t>
            </a:r>
            <a:endParaRPr lang="en-GB" sz="1400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48" name="Trapezoid 47"/>
          <p:cNvSpPr>
            <a:spLocks noChangeAspect="1"/>
          </p:cNvSpPr>
          <p:nvPr/>
        </p:nvSpPr>
        <p:spPr>
          <a:xfrm rot="16200000">
            <a:off x="4164375" y="4395806"/>
            <a:ext cx="424803" cy="258253"/>
          </a:xfrm>
          <a:prstGeom prst="trapezoid">
            <a:avLst>
              <a:gd name="adj" fmla="val 52418"/>
            </a:avLst>
          </a:prstGeom>
          <a:solidFill>
            <a:srgbClr val="FFCC99"/>
          </a:solidFill>
          <a:ln w="28575">
            <a:solidFill>
              <a:srgbClr val="FF99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9" name="Trapezoid 48"/>
          <p:cNvSpPr>
            <a:spLocks noChangeAspect="1"/>
          </p:cNvSpPr>
          <p:nvPr/>
        </p:nvSpPr>
        <p:spPr>
          <a:xfrm rot="16200000">
            <a:off x="5443148" y="4392211"/>
            <a:ext cx="424803" cy="258253"/>
          </a:xfrm>
          <a:prstGeom prst="trapezoid">
            <a:avLst>
              <a:gd name="adj" fmla="val 52418"/>
            </a:avLst>
          </a:prstGeom>
          <a:solidFill>
            <a:schemeClr val="accent6">
              <a:lumMod val="40000"/>
              <a:lumOff val="60000"/>
            </a:schemeClr>
          </a:solidFill>
          <a:ln w="28575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Trapezoid 16"/>
          <p:cNvSpPr>
            <a:spLocks noChangeAspect="1"/>
          </p:cNvSpPr>
          <p:nvPr/>
        </p:nvSpPr>
        <p:spPr>
          <a:xfrm rot="16200000">
            <a:off x="3575478" y="4401080"/>
            <a:ext cx="299624" cy="230764"/>
          </a:xfrm>
          <a:prstGeom prst="trapezoid">
            <a:avLst>
              <a:gd name="adj" fmla="val 52418"/>
            </a:avLst>
          </a:prstGeom>
          <a:solidFill>
            <a:srgbClr val="FFCC99"/>
          </a:solidFill>
          <a:ln w="28575">
            <a:solidFill>
              <a:srgbClr val="FF99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Snip Same Side Corner Rectangle 11"/>
          <p:cNvSpPr>
            <a:spLocks noChangeAspect="1"/>
          </p:cNvSpPr>
          <p:nvPr/>
        </p:nvSpPr>
        <p:spPr>
          <a:xfrm rot="5400000">
            <a:off x="2878244" y="4147947"/>
            <a:ext cx="194422" cy="745724"/>
          </a:xfrm>
          <a:prstGeom prst="snip2SameRect">
            <a:avLst>
              <a:gd name="adj1" fmla="val 31610"/>
              <a:gd name="adj2" fmla="val 0"/>
            </a:avLst>
          </a:prstGeom>
          <a:solidFill>
            <a:srgbClr val="FFFF99"/>
          </a:solidFill>
          <a:ln w="28575">
            <a:solidFill>
              <a:srgbClr val="CC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54" name="Straight Arrow Connector 153"/>
          <p:cNvCxnSpPr>
            <a:cxnSpLocks/>
            <a:stCxn id="153" idx="3"/>
          </p:cNvCxnSpPr>
          <p:nvPr/>
        </p:nvCxnSpPr>
        <p:spPr>
          <a:xfrm>
            <a:off x="1945741" y="3819771"/>
            <a:ext cx="764307" cy="704807"/>
          </a:xfrm>
          <a:prstGeom prst="straightConnector1">
            <a:avLst/>
          </a:prstGeom>
          <a:ln>
            <a:solidFill>
              <a:schemeClr val="tx1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>
            <a:cxnSpLocks/>
          </p:cNvCxnSpPr>
          <p:nvPr/>
        </p:nvCxnSpPr>
        <p:spPr>
          <a:xfrm flipH="1">
            <a:off x="4371612" y="2746020"/>
            <a:ext cx="591760" cy="1776970"/>
          </a:xfrm>
          <a:prstGeom prst="straightConnector1">
            <a:avLst/>
          </a:prstGeom>
          <a:ln>
            <a:solidFill>
              <a:schemeClr val="tx1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>
            <a:cxnSpLocks/>
          </p:cNvCxnSpPr>
          <p:nvPr/>
        </p:nvCxnSpPr>
        <p:spPr>
          <a:xfrm>
            <a:off x="3200099" y="3304938"/>
            <a:ext cx="538441" cy="1211402"/>
          </a:xfrm>
          <a:prstGeom prst="straightConnector1">
            <a:avLst/>
          </a:prstGeom>
          <a:ln>
            <a:solidFill>
              <a:schemeClr val="tx1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>
            <a:cxnSpLocks/>
          </p:cNvCxnSpPr>
          <p:nvPr/>
        </p:nvCxnSpPr>
        <p:spPr>
          <a:xfrm>
            <a:off x="5512565" y="3427173"/>
            <a:ext cx="128120" cy="1066773"/>
          </a:xfrm>
          <a:prstGeom prst="straightConnector1">
            <a:avLst/>
          </a:prstGeom>
          <a:ln>
            <a:solidFill>
              <a:schemeClr val="tx1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5" name="Picture 9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66658" y="118170"/>
            <a:ext cx="643952" cy="634665"/>
          </a:xfrm>
          <a:prstGeom prst="rect">
            <a:avLst/>
          </a:prstGeom>
        </p:spPr>
      </p:pic>
      <p:pic>
        <p:nvPicPr>
          <p:cNvPr id="97" name="Picture 9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37985" y="118170"/>
            <a:ext cx="1216712" cy="633704"/>
          </a:xfrm>
          <a:prstGeom prst="rect">
            <a:avLst/>
          </a:prstGeom>
        </p:spPr>
      </p:pic>
      <p:sp>
        <p:nvSpPr>
          <p:cNvPr id="98" name="Title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GB" dirty="0" smtClean="0"/>
              <a:t>BGC Setup (simplified)</a:t>
            </a:r>
            <a:endParaRPr lang="en-GB" dirty="0"/>
          </a:p>
        </p:txBody>
      </p:sp>
      <p:sp>
        <p:nvSpPr>
          <p:cNvPr id="68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900458" y="6459785"/>
            <a:ext cx="1312025" cy="365125"/>
          </a:xfrm>
        </p:spPr>
        <p:txBody>
          <a:bodyPr/>
          <a:lstStyle/>
          <a:p>
            <a:fld id="{CF33BB62-05C4-4591-B3DF-7BABBA2B9D0A}" type="slidenum">
              <a:rPr lang="en-GB" sz="2000" smtClean="0"/>
              <a:t>9</a:t>
            </a:fld>
            <a:endParaRPr lang="en-GB" sz="2000" dirty="0"/>
          </a:p>
        </p:txBody>
      </p:sp>
      <p:sp>
        <p:nvSpPr>
          <p:cNvPr id="69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686185" y="6459785"/>
            <a:ext cx="4822804" cy="365125"/>
          </a:xfrm>
        </p:spPr>
        <p:txBody>
          <a:bodyPr/>
          <a:lstStyle/>
          <a:p>
            <a:r>
              <a:rPr lang="en-GB" smtClean="0"/>
              <a:t>Colloquium Bachelor Thesis                 Johanna Glutting</a:t>
            </a:r>
            <a:endParaRPr lang="en-GB" dirty="0"/>
          </a:p>
        </p:txBody>
      </p:sp>
      <p:sp>
        <p:nvSpPr>
          <p:cNvPr id="70" name="Date Placeholder 5"/>
          <p:cNvSpPr>
            <a:spLocks noGrp="1"/>
          </p:cNvSpPr>
          <p:nvPr>
            <p:ph type="dt" sz="half" idx="10"/>
          </p:nvPr>
        </p:nvSpPr>
        <p:spPr>
          <a:xfrm>
            <a:off x="1097280" y="6459785"/>
            <a:ext cx="2472271" cy="365125"/>
          </a:xfrm>
        </p:spPr>
        <p:txBody>
          <a:bodyPr/>
          <a:lstStyle/>
          <a:p>
            <a:fld id="{70C02518-21DF-4630-9F70-E95FD95B54F3}" type="datetime1">
              <a:rPr lang="en-GB" smtClean="0"/>
              <a:t>08/11/2018</a:t>
            </a:fld>
            <a:endParaRPr lang="en-GB" dirty="0"/>
          </a:p>
        </p:txBody>
      </p:sp>
      <p:sp>
        <p:nvSpPr>
          <p:cNvPr id="75" name="TextBox 74"/>
          <p:cNvSpPr txBox="1">
            <a:spLocks noChangeAspect="1"/>
          </p:cNvSpPr>
          <p:nvPr/>
        </p:nvSpPr>
        <p:spPr>
          <a:xfrm rot="16200000">
            <a:off x="2887647" y="4893652"/>
            <a:ext cx="752129" cy="276999"/>
          </a:xfrm>
          <a:prstGeom prst="rect">
            <a:avLst/>
          </a:prstGeom>
          <a:noFill/>
          <a:effectLst>
            <a:glow rad="1155700">
              <a:schemeClr val="accent1">
                <a:alpha val="40000"/>
              </a:schemeClr>
            </a:glow>
          </a:effectLst>
        </p:spPr>
        <p:txBody>
          <a:bodyPr wrap="none" rtlCol="0">
            <a:spAutoFit/>
          </a:bodyPr>
          <a:lstStyle/>
          <a:p>
            <a:r>
              <a:rPr lang="de-CH" sz="1200" dirty="0" smtClean="0">
                <a:effectLst>
                  <a:glow>
                    <a:schemeClr val="bg1">
                      <a:lumMod val="75000"/>
                    </a:schemeClr>
                  </a:glow>
                </a:effectLst>
                <a:latin typeface="+mj-lt"/>
                <a:cs typeface="Times New Roman" panose="02020603050405020304" pitchFamily="18" charset="0"/>
              </a:rPr>
              <a:t>10</a:t>
            </a:r>
            <a:r>
              <a:rPr lang="de-CH" sz="1200" baseline="30000" dirty="0" smtClean="0">
                <a:effectLst>
                  <a:glow>
                    <a:schemeClr val="bg1">
                      <a:lumMod val="75000"/>
                    </a:schemeClr>
                  </a:glow>
                </a:effectLst>
                <a:latin typeface="+mj-lt"/>
                <a:cs typeface="Times New Roman" panose="02020603050405020304" pitchFamily="18" charset="0"/>
              </a:rPr>
              <a:t>-3</a:t>
            </a:r>
            <a:r>
              <a:rPr lang="de-CH" sz="1200" dirty="0" smtClean="0">
                <a:effectLst>
                  <a:glow>
                    <a:schemeClr val="bg1">
                      <a:lumMod val="75000"/>
                    </a:schemeClr>
                  </a:glow>
                </a:effectLst>
                <a:latin typeface="+mj-lt"/>
                <a:cs typeface="Times New Roman" panose="02020603050405020304" pitchFamily="18" charset="0"/>
              </a:rPr>
              <a:t>mbar</a:t>
            </a:r>
            <a:endParaRPr lang="en-GB" sz="1200" dirty="0">
              <a:effectLst>
                <a:glow>
                  <a:schemeClr val="bg1">
                    <a:lumMod val="75000"/>
                  </a:schemeClr>
                </a:glow>
              </a:effectLst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74" name="TextBox 73"/>
          <p:cNvSpPr txBox="1">
            <a:spLocks noChangeAspect="1"/>
          </p:cNvSpPr>
          <p:nvPr/>
        </p:nvSpPr>
        <p:spPr>
          <a:xfrm>
            <a:off x="2732310" y="4378845"/>
            <a:ext cx="546945" cy="276999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de-CH" sz="1200" dirty="0" smtClean="0">
                <a:effectLst/>
                <a:latin typeface="+mj-lt"/>
                <a:cs typeface="Times New Roman" panose="02020603050405020304" pitchFamily="18" charset="0"/>
              </a:rPr>
              <a:t>10bar</a:t>
            </a:r>
            <a:endParaRPr lang="en-GB" sz="1200" dirty="0">
              <a:effectLst/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76" name="TextBox 75"/>
          <p:cNvSpPr txBox="1">
            <a:spLocks noChangeAspect="1"/>
          </p:cNvSpPr>
          <p:nvPr/>
        </p:nvSpPr>
        <p:spPr>
          <a:xfrm>
            <a:off x="5672580" y="5066577"/>
            <a:ext cx="752129" cy="276999"/>
          </a:xfrm>
          <a:prstGeom prst="rect">
            <a:avLst/>
          </a:prstGeom>
          <a:noFill/>
          <a:effectLst>
            <a:glow rad="1155700">
              <a:schemeClr val="accent1">
                <a:alpha val="40000"/>
              </a:schemeClr>
            </a:glow>
          </a:effectLst>
        </p:spPr>
        <p:txBody>
          <a:bodyPr wrap="none" rtlCol="0">
            <a:spAutoFit/>
          </a:bodyPr>
          <a:lstStyle/>
          <a:p>
            <a:r>
              <a:rPr lang="de-CH" sz="1200" dirty="0" smtClean="0">
                <a:effectLst>
                  <a:glow>
                    <a:schemeClr val="bg1">
                      <a:lumMod val="75000"/>
                    </a:schemeClr>
                  </a:glow>
                </a:effectLst>
                <a:latin typeface="+mj-lt"/>
                <a:cs typeface="Times New Roman" panose="02020603050405020304" pitchFamily="18" charset="0"/>
              </a:rPr>
              <a:t>10</a:t>
            </a:r>
            <a:r>
              <a:rPr lang="de-CH" sz="1200" baseline="30000" dirty="0" smtClean="0">
                <a:effectLst>
                  <a:glow>
                    <a:schemeClr val="bg1">
                      <a:lumMod val="75000"/>
                    </a:schemeClr>
                  </a:glow>
                </a:effectLst>
                <a:latin typeface="+mj-lt"/>
                <a:cs typeface="Times New Roman" panose="02020603050405020304" pitchFamily="18" charset="0"/>
              </a:rPr>
              <a:t>-9</a:t>
            </a:r>
            <a:r>
              <a:rPr lang="de-CH" sz="1200" dirty="0" smtClean="0">
                <a:effectLst>
                  <a:glow>
                    <a:schemeClr val="bg1">
                      <a:lumMod val="75000"/>
                    </a:schemeClr>
                  </a:glow>
                </a:effectLst>
                <a:latin typeface="+mj-lt"/>
                <a:cs typeface="Times New Roman" panose="02020603050405020304" pitchFamily="18" charset="0"/>
              </a:rPr>
              <a:t>mbar</a:t>
            </a:r>
            <a:endParaRPr lang="en-GB" sz="1200" dirty="0">
              <a:effectLst>
                <a:glow>
                  <a:schemeClr val="bg1">
                    <a:lumMod val="75000"/>
                  </a:schemeClr>
                </a:glow>
              </a:effectLst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73" name="TextBox 72"/>
          <p:cNvSpPr txBox="1">
            <a:spLocks noChangeAspect="1"/>
          </p:cNvSpPr>
          <p:nvPr/>
        </p:nvSpPr>
        <p:spPr>
          <a:xfrm>
            <a:off x="6011773" y="4210142"/>
            <a:ext cx="752129" cy="276999"/>
          </a:xfrm>
          <a:prstGeom prst="rect">
            <a:avLst/>
          </a:prstGeom>
          <a:noFill/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  <p:txBody>
          <a:bodyPr wrap="none" rtlCol="0">
            <a:spAutoFit/>
          </a:bodyPr>
          <a:lstStyle/>
          <a:p>
            <a:r>
              <a:rPr lang="de-CH" sz="1200" dirty="0" smtClean="0">
                <a:effectLst>
                  <a:glow>
                    <a:schemeClr val="bg1">
                      <a:lumMod val="75000"/>
                    </a:schemeClr>
                  </a:glow>
                </a:effectLst>
                <a:latin typeface="+mj-lt"/>
                <a:cs typeface="Times New Roman" panose="02020603050405020304" pitchFamily="18" charset="0"/>
              </a:rPr>
              <a:t>10</a:t>
            </a:r>
            <a:r>
              <a:rPr lang="de-CH" sz="1200" baseline="30000" dirty="0" smtClean="0">
                <a:effectLst>
                  <a:glow>
                    <a:schemeClr val="bg1">
                      <a:lumMod val="75000"/>
                    </a:schemeClr>
                  </a:glow>
                </a:effectLst>
                <a:latin typeface="+mj-lt"/>
                <a:cs typeface="Times New Roman" panose="02020603050405020304" pitchFamily="18" charset="0"/>
              </a:rPr>
              <a:t>-7</a:t>
            </a:r>
            <a:r>
              <a:rPr lang="de-CH" sz="1200" dirty="0" smtClean="0">
                <a:effectLst>
                  <a:glow>
                    <a:schemeClr val="bg1">
                      <a:lumMod val="75000"/>
                    </a:schemeClr>
                  </a:glow>
                </a:effectLst>
                <a:latin typeface="+mj-lt"/>
                <a:cs typeface="Times New Roman" panose="02020603050405020304" pitchFamily="18" charset="0"/>
              </a:rPr>
              <a:t>mbar</a:t>
            </a:r>
            <a:endParaRPr lang="en-GB" sz="1200" dirty="0">
              <a:effectLst>
                <a:glow>
                  <a:schemeClr val="bg1">
                    <a:lumMod val="75000"/>
                  </a:schemeClr>
                </a:glow>
              </a:effectLst>
              <a:latin typeface="+mj-lt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40700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Retrospect">
  <a:themeElements>
    <a:clrScheme name="Retrospect">
      <a:dk1>
        <a:sysClr val="windowText" lastClr="000000"/>
      </a:dk1>
      <a:lt1>
        <a:sysClr val="window" lastClr="FFFFFF"/>
      </a:lt1>
      <a:dk2>
        <a:srgbClr val="344068"/>
      </a:dk2>
      <a:lt2>
        <a:srgbClr val="D9E0E6"/>
      </a:lt2>
      <a:accent1>
        <a:srgbClr val="1CADE4"/>
      </a:accent1>
      <a:accent2>
        <a:srgbClr val="2683C6"/>
      </a:accent2>
      <a:accent3>
        <a:srgbClr val="28C4CC"/>
      </a:accent3>
      <a:accent4>
        <a:srgbClr val="42BA97"/>
      </a:accent4>
      <a:accent5>
        <a:srgbClr val="3E8853"/>
      </a:accent5>
      <a:accent6>
        <a:srgbClr val="62A39F"/>
      </a:accent6>
      <a:hlink>
        <a:srgbClr val="6EAC1C"/>
      </a:hlink>
      <a:folHlink>
        <a:srgbClr val="B26B02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9CC26709-368C-4D72-9060-94E5B3FF3CD6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18369</TotalTime>
  <Words>1770</Words>
  <Application>Microsoft Office PowerPoint</Application>
  <PresentationFormat>Widescreen</PresentationFormat>
  <Paragraphs>510</Paragraphs>
  <Slides>40</Slides>
  <Notes>40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40</vt:i4>
      </vt:variant>
    </vt:vector>
  </HeadingPairs>
  <TitlesOfParts>
    <vt:vector size="48" baseType="lpstr">
      <vt:lpstr>Arial</vt:lpstr>
      <vt:lpstr>Calibri</vt:lpstr>
      <vt:lpstr>Calibri Light</vt:lpstr>
      <vt:lpstr>Cambria Math</vt:lpstr>
      <vt:lpstr>Times New Roman</vt:lpstr>
      <vt:lpstr>Wingdings</vt:lpstr>
      <vt:lpstr>Retrospect</vt:lpstr>
      <vt:lpstr>Office Theme</vt:lpstr>
      <vt:lpstr>Colloquium  Bachelor Thesis</vt:lpstr>
      <vt:lpstr>Outlook</vt:lpstr>
      <vt:lpstr>Applications of a beam-gas jet instrument </vt:lpstr>
      <vt:lpstr>Application: Hollow Electron Lens (HEL)</vt:lpstr>
      <vt:lpstr>The BGC for the monitoring of  HEL and LHC proton beam</vt:lpstr>
      <vt:lpstr>The BGC for the monitoring of  HEL and LHC proton beam</vt:lpstr>
      <vt:lpstr>BGC Setup (simplified)</vt:lpstr>
      <vt:lpstr>BGC Setup (simplified)</vt:lpstr>
      <vt:lpstr>BGC Setup (simplified)</vt:lpstr>
      <vt:lpstr>BGC Setup (simplified)</vt:lpstr>
      <vt:lpstr>BGC Setup (simplified)</vt:lpstr>
      <vt:lpstr>BGC Setup (simplified)</vt:lpstr>
      <vt:lpstr>Alignment Objectives</vt:lpstr>
      <vt:lpstr>Alignment Concept</vt:lpstr>
      <vt:lpstr>Scheme of the  Developed Alignment Setup</vt:lpstr>
      <vt:lpstr>Scheme of the  Developed Alignment Setup</vt:lpstr>
      <vt:lpstr>Alignment Setup in the Optical Lab</vt:lpstr>
      <vt:lpstr>Laser Alignment (example)</vt:lpstr>
      <vt:lpstr>Nozzle 1st Skimmer Alignment (1)</vt:lpstr>
      <vt:lpstr>Nozzle – Skimmer Alignment (2)</vt:lpstr>
      <vt:lpstr>Nozzle – Skimmer Alignment (2) larger distances</vt:lpstr>
      <vt:lpstr>Achievable Alignment Precision</vt:lpstr>
      <vt:lpstr>Achievable Alignment Precision</vt:lpstr>
      <vt:lpstr>Achievable Alignment Precision</vt:lpstr>
      <vt:lpstr>Achievable Alignment Precision</vt:lpstr>
      <vt:lpstr>Gas Jet Pressure Measurement</vt:lpstr>
      <vt:lpstr>Prinziple Pressure Calculations</vt:lpstr>
      <vt:lpstr>Pressure Calculation</vt:lpstr>
      <vt:lpstr>Assumptions for Fluorescence Simulation</vt:lpstr>
      <vt:lpstr>Simulation of the Fluorescence Image</vt:lpstr>
      <vt:lpstr>Simulation of the Fluorescence Image</vt:lpstr>
      <vt:lpstr>Cross Section of the E-Beam</vt:lpstr>
      <vt:lpstr>Conclusions</vt:lpstr>
      <vt:lpstr>Conclusions</vt:lpstr>
      <vt:lpstr>PowerPoint Presentation</vt:lpstr>
      <vt:lpstr>The 30μm hole</vt:lpstr>
      <vt:lpstr>Release of the nozzle hole</vt:lpstr>
      <vt:lpstr>Prealignment</vt:lpstr>
      <vt:lpstr>Diffraction Pattern of the Laser</vt:lpstr>
      <vt:lpstr>Position of the Nozzle at Different Orientations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Johanna Glutting</dc:creator>
  <cp:lastModifiedBy>Johanna Glutting</cp:lastModifiedBy>
  <cp:revision>207</cp:revision>
  <cp:lastPrinted>2018-11-07T16:35:05Z</cp:lastPrinted>
  <dcterms:created xsi:type="dcterms:W3CDTF">2018-04-24T11:42:01Z</dcterms:created>
  <dcterms:modified xsi:type="dcterms:W3CDTF">2018-11-08T17:15:32Z</dcterms:modified>
</cp:coreProperties>
</file>