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Default Extension="doc" ContentType="application/msword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53" r:id="rId1"/>
  </p:sldMasterIdLst>
  <p:notesMasterIdLst>
    <p:notesMasterId r:id="rId25"/>
  </p:notesMasterIdLst>
  <p:handoutMasterIdLst>
    <p:handoutMasterId r:id="rId26"/>
  </p:handoutMasterIdLst>
  <p:sldIdLst>
    <p:sldId id="544" r:id="rId2"/>
    <p:sldId id="563" r:id="rId3"/>
    <p:sldId id="541" r:id="rId4"/>
    <p:sldId id="546" r:id="rId5"/>
    <p:sldId id="548" r:id="rId6"/>
    <p:sldId id="549" r:id="rId7"/>
    <p:sldId id="562" r:id="rId8"/>
    <p:sldId id="540" r:id="rId9"/>
    <p:sldId id="552" r:id="rId10"/>
    <p:sldId id="538" r:id="rId11"/>
    <p:sldId id="542" r:id="rId12"/>
    <p:sldId id="539" r:id="rId13"/>
    <p:sldId id="553" r:id="rId14"/>
    <p:sldId id="557" r:id="rId15"/>
    <p:sldId id="555" r:id="rId16"/>
    <p:sldId id="558" r:id="rId17"/>
    <p:sldId id="559" r:id="rId18"/>
    <p:sldId id="565" r:id="rId19"/>
    <p:sldId id="545" r:id="rId20"/>
    <p:sldId id="564" r:id="rId21"/>
    <p:sldId id="560" r:id="rId22"/>
    <p:sldId id="561" r:id="rId23"/>
    <p:sldId id="547" r:id="rId24"/>
  </p:sldIdLst>
  <p:sldSz cx="9144000" cy="6858000" type="screen4x3"/>
  <p:notesSz cx="6731000" cy="9856788"/>
  <p:custDataLst>
    <p:tags r:id="rId28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Garamond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Garamond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Garamond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Garamond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CCFF"/>
    <a:srgbClr val="008000"/>
    <a:srgbClr val="800080"/>
    <a:srgbClr val="66FF33"/>
    <a:srgbClr val="FF3300"/>
    <a:srgbClr val="FFD711"/>
    <a:srgbClr val="CDDCFF"/>
    <a:srgbClr val="FFF0E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>
    <p:restoredLeft sz="14235" autoAdjust="0"/>
    <p:restoredTop sz="91708" autoAdjust="0"/>
  </p:normalViewPr>
  <p:slideViewPr>
    <p:cSldViewPr snapToGrid="0">
      <p:cViewPr>
        <p:scale>
          <a:sx n="100" d="100"/>
          <a:sy n="100" d="100"/>
        </p:scale>
        <p:origin x="-88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tags" Target="tags/tag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-65" charset="0"/>
              </a:defRPr>
            </a:lvl1pPr>
          </a:lstStyle>
          <a:p>
            <a:pPr>
              <a:defRPr/>
            </a:pPr>
            <a:fld id="{32E3B78E-F17B-CA45-8BC7-501DB3897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-65" charset="0"/>
              </a:defRPr>
            </a:lvl1pPr>
          </a:lstStyle>
          <a:p>
            <a:pPr>
              <a:defRPr/>
            </a:pPr>
            <a:fld id="{78F7AC74-65C0-A449-AEA5-117D3DE01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nominal LHC beam ~85% transmission through</a:t>
            </a:r>
            <a:r>
              <a:rPr lang="en-US" baseline="0" dirty="0" smtClean="0"/>
              <a:t> injector chain was assumed.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38D8-1964-A845-9F24-1736DD476BC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Commercial driver:</a:t>
            </a:r>
            <a:r>
              <a:rPr lang="en-US" baseline="0" dirty="0" smtClean="0"/>
              <a:t> 1 partially deflected bunch; CERN driver: 2 partially deflected bunches.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7AC74-65C0-A449-AEA5-117D3DE0184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‘low’ intensity means already 2e11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</a:t>
            </a:r>
            <a:r>
              <a:rPr lang="en-US" baseline="0" dirty="0" smtClean="0"/>
              <a:t> at 65 </a:t>
            </a:r>
            <a:r>
              <a:rPr lang="en-US" baseline="0" dirty="0" err="1" smtClean="0"/>
              <a:t>mA</a:t>
            </a:r>
            <a:r>
              <a:rPr lang="en-US" baseline="0" dirty="0" smtClean="0"/>
              <a:t>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7AC74-65C0-A449-AEA5-117D3DE018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‘low’ intensity means already 2e11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</a:t>
            </a:r>
            <a:r>
              <a:rPr lang="en-US" baseline="0" dirty="0" smtClean="0"/>
              <a:t> at 65 </a:t>
            </a:r>
            <a:r>
              <a:rPr lang="en-US" baseline="0" dirty="0" err="1" smtClean="0"/>
              <a:t>mA</a:t>
            </a:r>
            <a:r>
              <a:rPr lang="en-US" baseline="0" dirty="0" smtClean="0"/>
              <a:t>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7AC74-65C0-A449-AEA5-117D3DE018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transv</a:t>
            </a:r>
            <a:r>
              <a:rPr lang="en-US" dirty="0" smtClean="0"/>
              <a:t>.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emittances</a:t>
            </a:r>
            <a:r>
              <a:rPr lang="en-US" baseline="0" dirty="0" smtClean="0"/>
              <a:t>: falling painting bump ~120 turns (maybe injection on flat chicane bump; chicane bump falls after trigger; much slower than painting bump ~5 ms)</a:t>
            </a:r>
          </a:p>
          <a:p>
            <a:r>
              <a:rPr lang="en-US" baseline="0" dirty="0" smtClean="0"/>
              <a:t>	in addition inject with offset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7AC74-65C0-A449-AEA5-117D3DE018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7AC74-65C0-A449-AEA5-117D3DE018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7AC74-65C0-A449-AEA5-117D3DE0184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7AC74-65C0-A449-AEA5-117D3DE018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7AC74-65C0-A449-AEA5-117D3DE0184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Reaction time of pre-chopper</a:t>
            </a:r>
            <a:r>
              <a:rPr lang="en-US" baseline="0" dirty="0" smtClean="0"/>
              <a:t>: ~</a:t>
            </a:r>
            <a:r>
              <a:rPr lang="en-US" baseline="0" smtClean="0"/>
              <a:t>3 us; ~20-30 </a:t>
            </a:r>
            <a:r>
              <a:rPr lang="en-US" baseline="0" dirty="0" smtClean="0"/>
              <a:t>us for space </a:t>
            </a:r>
            <a:r>
              <a:rPr lang="en-US" baseline="0" smtClean="0"/>
              <a:t>charge compensation; </a:t>
            </a:r>
            <a:r>
              <a:rPr lang="en-US" baseline="0" dirty="0" smtClean="0"/>
              <a:t>fall time: ~2 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7AC74-65C0-A449-AEA5-117D3DE0184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hidden">
          <a:xfrm>
            <a:off x="1462088" y="1588"/>
            <a:ext cx="7681912" cy="29432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endParaRPr lang="en-GB" sz="2400">
              <a:latin typeface="Times New Roman" pitchFamily="-65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2962275" cy="2944813"/>
            <a:chOff x="0" y="672"/>
            <a:chExt cx="1806" cy="1989"/>
          </a:xfrm>
        </p:grpSpPr>
        <p:sp>
          <p:nvSpPr>
            <p:cNvPr id="6" name="Rectangle 6"/>
            <p:cNvSpPr>
              <a:spLocks noChangeArrowheads="1"/>
            </p:cNvSpPr>
            <p:nvPr userDrawn="1"/>
          </p:nvSpPr>
          <p:spPr bwMode="auto">
            <a:xfrm>
              <a:off x="361" y="2257"/>
              <a:ext cx="363" cy="40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 userDrawn="1"/>
          </p:nvSpPr>
          <p:spPr bwMode="auto">
            <a:xfrm>
              <a:off x="1081" y="1066"/>
              <a:ext cx="362" cy="40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 userDrawn="1"/>
          </p:nvSpPr>
          <p:spPr bwMode="auto">
            <a:xfrm>
              <a:off x="1437" y="672"/>
              <a:ext cx="369" cy="40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 userDrawn="1"/>
          </p:nvSpPr>
          <p:spPr bwMode="auto">
            <a:xfrm>
              <a:off x="719" y="2257"/>
              <a:ext cx="369" cy="40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1437" y="1066"/>
              <a:ext cx="369" cy="40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719" y="1464"/>
              <a:ext cx="369" cy="39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 userDrawn="1"/>
          </p:nvSpPr>
          <p:spPr bwMode="auto">
            <a:xfrm>
              <a:off x="0" y="1464"/>
              <a:ext cx="367" cy="39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 userDrawn="1"/>
          </p:nvSpPr>
          <p:spPr bwMode="auto">
            <a:xfrm>
              <a:off x="1081" y="1464"/>
              <a:ext cx="362" cy="3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 userDrawn="1"/>
          </p:nvSpPr>
          <p:spPr bwMode="auto">
            <a:xfrm>
              <a:off x="361" y="1857"/>
              <a:ext cx="363" cy="40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719" y="1857"/>
              <a:ext cx="369" cy="40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</p:grpSp>
      <p:sp>
        <p:nvSpPr>
          <p:cNvPr id="16" name="Rectangle 58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Garamond" pitchFamily="-65" charset="0"/>
            </a:endParaRPr>
          </a:p>
        </p:txBody>
      </p:sp>
      <p:sp>
        <p:nvSpPr>
          <p:cNvPr id="17" name="Rectangle 59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Garamond" pitchFamily="-65" charset="0"/>
            </a:endParaRPr>
          </a:p>
        </p:txBody>
      </p:sp>
      <p:pic>
        <p:nvPicPr>
          <p:cNvPr id="18" name="Picture 60" descr="THECERNlogoWhit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06488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8" descr="L4Logo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131175" y="0"/>
            <a:ext cx="101282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8547" name="Rectangle 19"/>
          <p:cNvSpPr>
            <a:spLocks noGrp="1" noChangeArrowheads="1"/>
          </p:cNvSpPr>
          <p:nvPr>
            <p:ph type="ctrTitle"/>
          </p:nvPr>
        </p:nvSpPr>
        <p:spPr bwMode="auto">
          <a:xfrm>
            <a:off x="3139566" y="1039164"/>
            <a:ext cx="5210768" cy="18858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 sz="5000">
                <a:solidFill>
                  <a:srgbClr val="FFFF00"/>
                </a:solidFill>
              </a:defRPr>
            </a:lvl1pPr>
          </a:lstStyle>
          <a:p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278548" name="Rectangle 20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903538" y="3606800"/>
            <a:ext cx="6019800" cy="2395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0" indent="0">
              <a:buFont typeface="Wingdings" pitchFamily="-65" charset="2"/>
              <a:buNone/>
              <a:defRPr sz="3400"/>
            </a:lvl1pPr>
          </a:lstStyle>
          <a:p>
            <a:r>
              <a:rPr lang="en-US" dirty="0" err="1"/>
              <a:t>Cliquez</a:t>
            </a:r>
            <a:r>
              <a:rPr lang="en-US" dirty="0"/>
              <a:t> pour modifier le style des </a:t>
            </a:r>
            <a:r>
              <a:rPr lang="en-US" dirty="0" err="1"/>
              <a:t>sous-titres</a:t>
            </a:r>
            <a:r>
              <a:rPr lang="en-US" dirty="0"/>
              <a:t> du masque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4D31C7C5-D299-4F44-9449-9601AA72D3DF}" type="slidenum">
              <a:rPr lang="en-US"/>
              <a:pPr>
                <a:defRPr/>
              </a:pPr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FBE1E616-30A0-EC42-BAA1-720638F2EAE7}" type="slidenum">
              <a:rPr lang="en-US"/>
              <a:pPr>
                <a:defRPr/>
              </a:pPr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A1EB0BB7-9B01-E247-8E0F-0B78BAA59B68}" type="slidenum">
              <a:rPr lang="en-US"/>
              <a:pPr>
                <a:defRPr/>
              </a:pPr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D4263D31-1167-D24E-A735-4A286D4087C7}" type="slidenum">
              <a:rPr lang="en-US"/>
              <a:pPr>
                <a:defRPr/>
              </a:pPr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B3799F4D-30B6-BB47-9FC4-10D785AC4844}" type="slidenum">
              <a:rPr lang="en-US"/>
              <a:pPr>
                <a:defRPr/>
              </a:pPr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AC1CA7E2-5223-294D-853A-40F22884664A}" type="slidenum">
              <a:rPr lang="en-US"/>
              <a:pPr>
                <a:defRPr/>
              </a:pPr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13C02335-D37B-2D43-879C-F01F3CE1EBA8}" type="slidenum">
              <a:rPr lang="en-US"/>
              <a:pPr>
                <a:defRPr/>
              </a:pPr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1543A577-B789-D444-B0B7-24AC6E4B324A}" type="slidenum">
              <a:rPr lang="en-US"/>
              <a:pPr>
                <a:defRPr/>
              </a:pPr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497E2FD5-2ACC-C443-B3C8-F9F987D7E6B2}" type="slidenum">
              <a:rPr lang="en-US"/>
              <a:pPr>
                <a:defRPr/>
              </a:pPr>
              <a:t>‹#›</a:t>
            </a:fld>
            <a:r>
              <a:rPr lang="en-US"/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B9B544C0-262C-6B41-82AE-51168FFECD6E}" type="slidenum">
              <a:rPr lang="en-US"/>
              <a:pPr>
                <a:defRPr/>
              </a:pPr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19E8061D-41EE-B845-A494-D7840A173BFF}" type="slidenum">
              <a:rPr lang="en-US"/>
              <a:pPr>
                <a:defRPr/>
              </a:pPr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endParaRPr lang="en-GB" sz="2400">
              <a:latin typeface="Times New Roman" pitchFamily="-65" charset="0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00"/>
                </a:solidFill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 smtClean="0"/>
              <a:t>PSB Beam Production Schemes</a:t>
            </a:r>
            <a:endParaRPr lang="en-US" dirty="0"/>
          </a:p>
        </p:txBody>
      </p:sp>
      <p:sp>
        <p:nvSpPr>
          <p:cNvPr id="7331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567488"/>
            <a:ext cx="21336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00"/>
                </a:solidFill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 dirty="0" smtClean="0"/>
              <a:t>       </a:t>
            </a:r>
            <a:fld id="{EAD9B4C0-3CBB-1A41-ACD1-F2588E067F4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endParaRPr lang="en-GB" sz="2400">
              <a:latin typeface="Times New Roman" pitchFamily="-65" charset="0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79450" y="1889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et modifiez le titre</a:t>
            </a:r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73320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69075"/>
            <a:ext cx="2133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FFFF00"/>
                </a:solidFill>
                <a:latin typeface="Garamond" pitchFamily="-65" charset="0"/>
              </a:defRPr>
            </a:lvl1pPr>
          </a:lstStyle>
          <a:p>
            <a:pPr>
              <a:defRPr/>
            </a:pPr>
            <a:r>
              <a:rPr lang="en-US" smtClean="0"/>
              <a:t>04/02/2010</a:t>
            </a:r>
            <a:endParaRPr lang="en-US" dirty="0"/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Garamond" pitchFamily="-65" charset="0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Garamond" pitchFamily="-65" charset="0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18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16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1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12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12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Microsoft_Word_97_-_2004_Document1.doc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indico.cern.ch/conferenceDisplay.py?confId=6165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139566" y="226364"/>
            <a:ext cx="5210768" cy="2427936"/>
          </a:xfrm>
          <a:noFill/>
        </p:spPr>
        <p:txBody>
          <a:bodyPr/>
          <a:lstStyle/>
          <a:p>
            <a:r>
              <a:rPr lang="en-US" dirty="0" smtClean="0"/>
              <a:t>PSB Beam Production Schemes with L4</a:t>
            </a:r>
            <a:br>
              <a:rPr lang="en-US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C. Carli and B. </a:t>
            </a:r>
            <a:r>
              <a:rPr lang="en-US" sz="2000" dirty="0" err="1" smtClean="0"/>
              <a:t>Mikulec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50378" y="3008736"/>
            <a:ext cx="8258942" cy="2395538"/>
          </a:xfrm>
        </p:spPr>
        <p:txBody>
          <a:bodyPr/>
          <a:lstStyle/>
          <a:p>
            <a:pPr marL="270000" indent="-277200" algn="l">
              <a:spcBef>
                <a:spcPts val="168"/>
              </a:spcBef>
              <a:buFont typeface="Wingdings" charset="2"/>
              <a:buChar char="q"/>
            </a:pPr>
            <a:r>
              <a:rPr lang="en-US" sz="2400" dirty="0" smtClean="0"/>
              <a:t>Introduction</a:t>
            </a:r>
          </a:p>
          <a:p>
            <a:pPr marL="270000" indent="-277200" algn="l">
              <a:spcBef>
                <a:spcPts val="168"/>
              </a:spcBef>
              <a:buFont typeface="Wingdings" charset="2"/>
              <a:buChar char="q"/>
            </a:pPr>
            <a:r>
              <a:rPr lang="en-US" sz="2400" dirty="0" smtClean="0"/>
              <a:t>First Injections for Commissioning</a:t>
            </a:r>
          </a:p>
          <a:p>
            <a:pPr marL="270000" indent="-277200" algn="l">
              <a:spcBef>
                <a:spcPts val="168"/>
              </a:spcBef>
              <a:buFont typeface="Wingdings" charset="2"/>
              <a:buChar char="q"/>
            </a:pPr>
            <a:r>
              <a:rPr lang="en-US" sz="2400" dirty="0" smtClean="0"/>
              <a:t>First intermediate (and high) intensity beams with “slow” capture</a:t>
            </a:r>
          </a:p>
          <a:p>
            <a:pPr marL="270000" indent="-277200" algn="l">
              <a:spcBef>
                <a:spcPts val="168"/>
              </a:spcBef>
              <a:buFont typeface="Wingdings" charset="2"/>
              <a:buChar char="q"/>
            </a:pPr>
            <a:r>
              <a:rPr lang="en-US" sz="2400" dirty="0" smtClean="0"/>
              <a:t>Very low Intensity Beams</a:t>
            </a:r>
          </a:p>
          <a:p>
            <a:pPr marL="270000" indent="-277200" algn="l">
              <a:spcBef>
                <a:spcPts val="168"/>
              </a:spcBef>
              <a:buFont typeface="Wingdings" charset="2"/>
              <a:buChar char="q"/>
            </a:pPr>
            <a:r>
              <a:rPr lang="en-US" sz="2400" dirty="0" smtClean="0"/>
              <a:t>Intermediate Intensities – Injection into waiting buckets without painting</a:t>
            </a:r>
          </a:p>
          <a:p>
            <a:pPr marL="270000" indent="-277200" algn="l">
              <a:spcBef>
                <a:spcPts val="168"/>
              </a:spcBef>
              <a:buFont typeface="Wingdings" charset="2"/>
              <a:buChar char="q"/>
            </a:pPr>
            <a:r>
              <a:rPr lang="en-US" sz="2400" dirty="0" smtClean="0"/>
              <a:t>Longitudinal Painting for maximum Brightness (LHC) and Intensity (CNGS and ISOLDE)</a:t>
            </a:r>
          </a:p>
          <a:p>
            <a:pPr marL="270000" indent="-277200" algn="l">
              <a:spcBef>
                <a:spcPts val="168"/>
              </a:spcBef>
              <a:buFont typeface="Wingdings" charset="2"/>
              <a:buChar char="q"/>
            </a:pPr>
            <a:r>
              <a:rPr lang="en-US" sz="2400" dirty="0" smtClean="0"/>
              <a:t> Summary and Outlook</a:t>
            </a:r>
            <a:endParaRPr lang="en-US" dirty="0" smtClean="0"/>
          </a:p>
          <a:p>
            <a:pPr algn="l">
              <a:buFont typeface="Wingdings" charset="2"/>
              <a:buChar char="q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ea typeface="ＭＳ Ｐゴシック" charset="-128"/>
                <a:cs typeface="ＭＳ Ｐゴシック" charset="-128"/>
              </a:rPr>
              <a:t>Very Low Intensity Beams </a:t>
            </a:r>
            <a:r>
              <a:rPr lang="en-US" sz="3600" dirty="0" smtClean="0">
                <a:ea typeface="ＭＳ Ｐゴシック" charset="-128"/>
                <a:cs typeface="ＭＳ Ｐゴシック" charset="-128"/>
              </a:rPr>
              <a:t>(2/2)</a:t>
            </a:r>
            <a:endParaRPr lang="en-US" sz="36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0" name="Content Placeholder 229"/>
          <p:cNvSpPr>
            <a:spLocks noGrp="1"/>
          </p:cNvSpPr>
          <p:nvPr>
            <p:ph idx="1"/>
          </p:nvPr>
        </p:nvSpPr>
        <p:spPr>
          <a:xfrm>
            <a:off x="469900" y="4737099"/>
            <a:ext cx="8420100" cy="1739901"/>
          </a:xfrm>
        </p:spPr>
        <p:txBody>
          <a:bodyPr/>
          <a:lstStyle/>
          <a:p>
            <a:r>
              <a:rPr lang="en-US" sz="1600" dirty="0" smtClean="0"/>
              <a:t>Example to produce one low intensity bunch in each Booster Ring (in case some rings are not used, the Linac4 source pulse has to be shortened; trigger several distributor levels)</a:t>
            </a:r>
          </a:p>
          <a:p>
            <a:r>
              <a:rPr lang="en-US" sz="1600" dirty="0" smtClean="0"/>
              <a:t>Injection without RF on plateau and “slow” capture after </a:t>
            </a:r>
            <a:r>
              <a:rPr lang="en-US" sz="1600" dirty="0" err="1" smtClean="0"/>
              <a:t>filamentation</a:t>
            </a:r>
            <a:r>
              <a:rPr lang="en-US" sz="1600" dirty="0" smtClean="0"/>
              <a:t> (say ~10 ms)</a:t>
            </a:r>
          </a:p>
          <a:p>
            <a:r>
              <a:rPr lang="en-US" sz="1600" dirty="0" smtClean="0"/>
              <a:t>Several turns injected to obtain transverse </a:t>
            </a:r>
            <a:r>
              <a:rPr lang="en-US" sz="1600" dirty="0" err="1" smtClean="0"/>
              <a:t>emittances</a:t>
            </a:r>
            <a:r>
              <a:rPr lang="en-US" sz="1600" dirty="0" smtClean="0"/>
              <a:t>, longitudinal shaving (few particles lost) and blow-up to create longitudinal </a:t>
            </a:r>
            <a:r>
              <a:rPr lang="en-US" sz="1600" dirty="0" err="1" smtClean="0"/>
              <a:t>emittances</a:t>
            </a:r>
            <a:r>
              <a:rPr lang="en-US" sz="1600" dirty="0" smtClean="0"/>
              <a:t>. </a:t>
            </a:r>
          </a:p>
          <a:p>
            <a:r>
              <a:rPr lang="en-US" sz="1600" dirty="0" smtClean="0"/>
              <a:t>No synchronization between Linac4 and PSB RF and between PSB rings required</a:t>
            </a:r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Garamond" charset="0"/>
              </a:rPr>
              <a:t>PSB Beam Production Schemes</a:t>
            </a:r>
            <a:endParaRPr lang="en-US" smtClean="0">
              <a:latin typeface="Garamond" charset="0"/>
            </a:endParaRP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AFB961-38FA-FB4E-B0E0-41E0D72896AF}" type="slidenum">
              <a:rPr lang="en-US" smtClean="0">
                <a:latin typeface="Garamond" charset="0"/>
              </a:rPr>
              <a:pPr/>
              <a:t>10</a:t>
            </a:fld>
            <a:endParaRPr lang="en-US" dirty="0" smtClean="0">
              <a:latin typeface="Garamond" charset="0"/>
            </a:endParaRPr>
          </a:p>
        </p:txBody>
      </p:sp>
      <p:cxnSp>
        <p:nvCxnSpPr>
          <p:cNvPr id="16390" name="Straight Connector 8"/>
          <p:cNvCxnSpPr>
            <a:cxnSpLocks noChangeShapeType="1"/>
          </p:cNvCxnSpPr>
          <p:nvPr/>
        </p:nvCxnSpPr>
        <p:spPr bwMode="auto">
          <a:xfrm>
            <a:off x="393700" y="2921000"/>
            <a:ext cx="85725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sp>
        <p:nvSpPr>
          <p:cNvPr id="16391" name="Rectangle 11"/>
          <p:cNvSpPr>
            <a:spLocks noChangeArrowheads="1"/>
          </p:cNvSpPr>
          <p:nvPr/>
        </p:nvSpPr>
        <p:spPr bwMode="auto">
          <a:xfrm>
            <a:off x="30480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2" name="Right Brace 22"/>
          <p:cNvSpPr>
            <a:spLocks/>
          </p:cNvSpPr>
          <p:nvPr/>
        </p:nvSpPr>
        <p:spPr bwMode="auto">
          <a:xfrm rot="5400000">
            <a:off x="3517106" y="2450311"/>
            <a:ext cx="319087" cy="143510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3" name="TextBox 24"/>
          <p:cNvSpPr txBox="1">
            <a:spLocks noChangeArrowheads="1"/>
          </p:cNvSpPr>
          <p:nvPr/>
        </p:nvSpPr>
        <p:spPr bwMode="auto">
          <a:xfrm>
            <a:off x="2819400" y="3263900"/>
            <a:ext cx="170336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Injection ring </a:t>
            </a:r>
            <a:r>
              <a:rPr lang="en-US" sz="1400" dirty="0" smtClean="0"/>
              <a:t>4</a:t>
            </a:r>
          </a:p>
          <a:p>
            <a:r>
              <a:rPr lang="en-US" sz="1400" dirty="0"/>
              <a:t>1</a:t>
            </a:r>
            <a:r>
              <a:rPr lang="en-US" sz="1400" dirty="0" smtClean="0"/>
              <a:t> to 10 pieces of </a:t>
            </a:r>
          </a:p>
          <a:p>
            <a:r>
              <a:rPr lang="en-US" sz="1400" dirty="0" smtClean="0"/>
              <a:t>~40 ns per revolution</a:t>
            </a:r>
            <a:endParaRPr lang="en-US" sz="1400" dirty="0"/>
          </a:p>
        </p:txBody>
      </p:sp>
      <p:sp>
        <p:nvSpPr>
          <p:cNvPr id="16408" name="Right Brace 29"/>
          <p:cNvSpPr>
            <a:spLocks/>
          </p:cNvSpPr>
          <p:nvPr/>
        </p:nvSpPr>
        <p:spPr bwMode="auto">
          <a:xfrm rot="5400000">
            <a:off x="2069306" y="2590009"/>
            <a:ext cx="319087" cy="11557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9" name="TextBox 30"/>
          <p:cNvSpPr txBox="1">
            <a:spLocks noChangeArrowheads="1"/>
          </p:cNvSpPr>
          <p:nvPr/>
        </p:nvSpPr>
        <p:spPr bwMode="auto">
          <a:xfrm>
            <a:off x="1581150" y="3302000"/>
            <a:ext cx="11164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Beam head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(</a:t>
            </a:r>
            <a:r>
              <a:rPr lang="en-US" sz="1400" dirty="0"/>
              <a:t>if necessary)</a:t>
            </a:r>
          </a:p>
        </p:txBody>
      </p:sp>
      <p:sp>
        <p:nvSpPr>
          <p:cNvPr id="16411" name="TextBox 32"/>
          <p:cNvSpPr txBox="1">
            <a:spLocks noChangeArrowheads="1"/>
          </p:cNvSpPr>
          <p:nvPr/>
        </p:nvSpPr>
        <p:spPr bwMode="auto">
          <a:xfrm>
            <a:off x="1924050" y="3994150"/>
            <a:ext cx="12630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 beam</a:t>
            </a:r>
          </a:p>
          <a:p>
            <a:r>
              <a:rPr lang="en-US" sz="1400" dirty="0"/>
              <a:t> head to ring 4</a:t>
            </a:r>
          </a:p>
        </p:txBody>
      </p:sp>
      <p:cxnSp>
        <p:nvCxnSpPr>
          <p:cNvPr id="16412" name="Straight Arrow Connector 34"/>
          <p:cNvCxnSpPr>
            <a:cxnSpLocks noChangeShapeType="1"/>
          </p:cNvCxnSpPr>
          <p:nvPr/>
        </p:nvCxnSpPr>
        <p:spPr bwMode="auto">
          <a:xfrm rot="5400000" flipH="1" flipV="1">
            <a:off x="2317756" y="3409952"/>
            <a:ext cx="1015997" cy="1397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6413" name="TextBox 35"/>
          <p:cNvSpPr txBox="1">
            <a:spLocks noChangeArrowheads="1"/>
          </p:cNvSpPr>
          <p:nvPr/>
        </p:nvSpPr>
        <p:spPr bwMode="auto">
          <a:xfrm>
            <a:off x="3848100" y="4013200"/>
            <a:ext cx="126731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</a:t>
            </a:r>
          </a:p>
          <a:p>
            <a:r>
              <a:rPr lang="en-US" sz="1400" dirty="0"/>
              <a:t> ring 4 to ring 3</a:t>
            </a:r>
          </a:p>
        </p:txBody>
      </p:sp>
      <p:cxnSp>
        <p:nvCxnSpPr>
          <p:cNvPr id="16414" name="Straight Arrow Connector 36"/>
          <p:cNvCxnSpPr>
            <a:cxnSpLocks noChangeShapeType="1"/>
          </p:cNvCxnSpPr>
          <p:nvPr/>
        </p:nvCxnSpPr>
        <p:spPr bwMode="auto">
          <a:xfrm rot="5400000" flipH="1" flipV="1">
            <a:off x="3975100" y="3505200"/>
            <a:ext cx="10414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37" name="Rectangle 11"/>
          <p:cNvSpPr>
            <a:spLocks noChangeArrowheads="1"/>
          </p:cNvSpPr>
          <p:nvPr/>
        </p:nvSpPr>
        <p:spPr bwMode="auto">
          <a:xfrm>
            <a:off x="32893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11"/>
          <p:cNvSpPr>
            <a:spLocks noChangeArrowheads="1"/>
          </p:cNvSpPr>
          <p:nvPr/>
        </p:nvSpPr>
        <p:spPr bwMode="auto">
          <a:xfrm>
            <a:off x="35306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58"/>
          <p:cNvSpPr>
            <a:spLocks noChangeArrowheads="1"/>
          </p:cNvSpPr>
          <p:nvPr/>
        </p:nvSpPr>
        <p:spPr bwMode="auto">
          <a:xfrm>
            <a:off x="36703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Oval 59"/>
          <p:cNvSpPr>
            <a:spLocks noChangeArrowheads="1"/>
          </p:cNvSpPr>
          <p:nvPr/>
        </p:nvSpPr>
        <p:spPr bwMode="auto">
          <a:xfrm>
            <a:off x="37973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Oval 60"/>
          <p:cNvSpPr>
            <a:spLocks noChangeArrowheads="1"/>
          </p:cNvSpPr>
          <p:nvPr/>
        </p:nvSpPr>
        <p:spPr bwMode="auto">
          <a:xfrm>
            <a:off x="39370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40767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11"/>
          <p:cNvSpPr>
            <a:spLocks noChangeArrowheads="1"/>
          </p:cNvSpPr>
          <p:nvPr/>
        </p:nvSpPr>
        <p:spPr bwMode="auto">
          <a:xfrm>
            <a:off x="42926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4" name="Straight Connector 8"/>
          <p:cNvCxnSpPr>
            <a:cxnSpLocks noChangeShapeType="1"/>
          </p:cNvCxnSpPr>
          <p:nvPr/>
        </p:nvCxnSpPr>
        <p:spPr bwMode="auto">
          <a:xfrm>
            <a:off x="406400" y="1917700"/>
            <a:ext cx="85598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grpSp>
        <p:nvGrpSpPr>
          <p:cNvPr id="81" name="Group 80"/>
          <p:cNvGrpSpPr/>
          <p:nvPr/>
        </p:nvGrpSpPr>
        <p:grpSpPr>
          <a:xfrm>
            <a:off x="2940050" y="1422400"/>
            <a:ext cx="285750" cy="488950"/>
            <a:chOff x="2927350" y="1428750"/>
            <a:chExt cx="1708150" cy="488950"/>
          </a:xfrm>
        </p:grpSpPr>
        <p:cxnSp>
          <p:nvCxnSpPr>
            <p:cNvPr id="59" name="Elbow Connector 58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5" name="Elbow Connector 64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82" name="Group 81"/>
          <p:cNvGrpSpPr/>
          <p:nvPr/>
        </p:nvGrpSpPr>
        <p:grpSpPr>
          <a:xfrm>
            <a:off x="3181350" y="1422400"/>
            <a:ext cx="285750" cy="488950"/>
            <a:chOff x="2927350" y="1428750"/>
            <a:chExt cx="1708150" cy="488950"/>
          </a:xfrm>
        </p:grpSpPr>
        <p:cxnSp>
          <p:nvCxnSpPr>
            <p:cNvPr id="83" name="Elbow Connector 82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4" name="Elbow Connector 83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85" name="Group 84"/>
          <p:cNvGrpSpPr/>
          <p:nvPr/>
        </p:nvGrpSpPr>
        <p:grpSpPr>
          <a:xfrm>
            <a:off x="3416300" y="1422400"/>
            <a:ext cx="285750" cy="488950"/>
            <a:chOff x="2927350" y="1428750"/>
            <a:chExt cx="1708150" cy="488950"/>
          </a:xfrm>
        </p:grpSpPr>
        <p:cxnSp>
          <p:nvCxnSpPr>
            <p:cNvPr id="86" name="Elbow Connector 85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7" name="Elbow Connector 86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88" name="Oval 58"/>
          <p:cNvSpPr>
            <a:spLocks noChangeArrowheads="1"/>
          </p:cNvSpPr>
          <p:nvPr/>
        </p:nvSpPr>
        <p:spPr bwMode="auto">
          <a:xfrm>
            <a:off x="36830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Oval 59"/>
          <p:cNvSpPr>
            <a:spLocks noChangeArrowheads="1"/>
          </p:cNvSpPr>
          <p:nvPr/>
        </p:nvSpPr>
        <p:spPr bwMode="auto">
          <a:xfrm>
            <a:off x="38100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Oval 60"/>
          <p:cNvSpPr>
            <a:spLocks noChangeArrowheads="1"/>
          </p:cNvSpPr>
          <p:nvPr/>
        </p:nvSpPr>
        <p:spPr bwMode="auto">
          <a:xfrm>
            <a:off x="39497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4" name="Group 93"/>
          <p:cNvGrpSpPr/>
          <p:nvPr/>
        </p:nvGrpSpPr>
        <p:grpSpPr>
          <a:xfrm>
            <a:off x="3956050" y="1422400"/>
            <a:ext cx="285750" cy="488950"/>
            <a:chOff x="2927350" y="1428750"/>
            <a:chExt cx="1708150" cy="488950"/>
          </a:xfrm>
        </p:grpSpPr>
        <p:cxnSp>
          <p:nvCxnSpPr>
            <p:cNvPr id="95" name="Elbow Connector 94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96" name="Elbow Connector 95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97" name="Group 96"/>
          <p:cNvGrpSpPr/>
          <p:nvPr/>
        </p:nvGrpSpPr>
        <p:grpSpPr>
          <a:xfrm>
            <a:off x="4191000" y="1422400"/>
            <a:ext cx="285750" cy="488950"/>
            <a:chOff x="2927350" y="1428750"/>
            <a:chExt cx="1708150" cy="488950"/>
          </a:xfrm>
        </p:grpSpPr>
        <p:cxnSp>
          <p:nvCxnSpPr>
            <p:cNvPr id="98" name="Elbow Connector 97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99" name="Elbow Connector 98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11" name="Rectangle 11"/>
          <p:cNvSpPr>
            <a:spLocks noChangeArrowheads="1"/>
          </p:cNvSpPr>
          <p:nvPr/>
        </p:nvSpPr>
        <p:spPr bwMode="auto">
          <a:xfrm>
            <a:off x="17145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Rectangle 11"/>
          <p:cNvSpPr>
            <a:spLocks noChangeArrowheads="1"/>
          </p:cNvSpPr>
          <p:nvPr/>
        </p:nvSpPr>
        <p:spPr bwMode="auto">
          <a:xfrm>
            <a:off x="19558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Oval 58"/>
          <p:cNvSpPr>
            <a:spLocks noChangeArrowheads="1"/>
          </p:cNvSpPr>
          <p:nvPr/>
        </p:nvSpPr>
        <p:spPr bwMode="auto">
          <a:xfrm>
            <a:off x="20955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Oval 59"/>
          <p:cNvSpPr>
            <a:spLocks noChangeArrowheads="1"/>
          </p:cNvSpPr>
          <p:nvPr/>
        </p:nvSpPr>
        <p:spPr bwMode="auto">
          <a:xfrm>
            <a:off x="22225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Oval 60"/>
          <p:cNvSpPr>
            <a:spLocks noChangeArrowheads="1"/>
          </p:cNvSpPr>
          <p:nvPr/>
        </p:nvSpPr>
        <p:spPr bwMode="auto">
          <a:xfrm>
            <a:off x="23622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Rectangle 11"/>
          <p:cNvSpPr>
            <a:spLocks noChangeArrowheads="1"/>
          </p:cNvSpPr>
          <p:nvPr/>
        </p:nvSpPr>
        <p:spPr bwMode="auto">
          <a:xfrm>
            <a:off x="24892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Rectangle 11"/>
          <p:cNvSpPr>
            <a:spLocks noChangeArrowheads="1"/>
          </p:cNvSpPr>
          <p:nvPr/>
        </p:nvSpPr>
        <p:spPr bwMode="auto">
          <a:xfrm>
            <a:off x="27051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Rectangle 118"/>
          <p:cNvSpPr/>
          <p:nvPr/>
        </p:nvSpPr>
        <p:spPr bwMode="auto">
          <a:xfrm>
            <a:off x="3746500" y="1854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3733800" y="28829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1" name="Rectangle 120"/>
          <p:cNvSpPr/>
          <p:nvPr/>
        </p:nvSpPr>
        <p:spPr bwMode="auto">
          <a:xfrm>
            <a:off x="2171700" y="2870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2" name="Rectangle 121"/>
          <p:cNvSpPr/>
          <p:nvPr/>
        </p:nvSpPr>
        <p:spPr bwMode="auto">
          <a:xfrm>
            <a:off x="2171700" y="18669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2368550" y="1422400"/>
            <a:ext cx="285750" cy="488950"/>
            <a:chOff x="2927350" y="1428750"/>
            <a:chExt cx="1708150" cy="488950"/>
          </a:xfrm>
        </p:grpSpPr>
        <p:cxnSp>
          <p:nvCxnSpPr>
            <p:cNvPr id="124" name="Elbow Connector 123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25" name="Elbow Connector 124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26" name="Group 125"/>
          <p:cNvGrpSpPr/>
          <p:nvPr/>
        </p:nvGrpSpPr>
        <p:grpSpPr>
          <a:xfrm>
            <a:off x="2609850" y="1422400"/>
            <a:ext cx="285750" cy="488950"/>
            <a:chOff x="2927350" y="1428750"/>
            <a:chExt cx="1708150" cy="488950"/>
          </a:xfrm>
        </p:grpSpPr>
        <p:cxnSp>
          <p:nvCxnSpPr>
            <p:cNvPr id="127" name="Elbow Connector 126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28" name="Elbow Connector 127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29" name="Group 128"/>
          <p:cNvGrpSpPr/>
          <p:nvPr/>
        </p:nvGrpSpPr>
        <p:grpSpPr>
          <a:xfrm>
            <a:off x="1593850" y="1422400"/>
            <a:ext cx="285750" cy="488950"/>
            <a:chOff x="2927350" y="1428750"/>
            <a:chExt cx="1708150" cy="488950"/>
          </a:xfrm>
        </p:grpSpPr>
        <p:cxnSp>
          <p:nvCxnSpPr>
            <p:cNvPr id="130" name="Elbow Connector 129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31" name="Elbow Connector 130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32" name="Group 131"/>
          <p:cNvGrpSpPr/>
          <p:nvPr/>
        </p:nvGrpSpPr>
        <p:grpSpPr>
          <a:xfrm>
            <a:off x="1835150" y="1422400"/>
            <a:ext cx="285750" cy="488950"/>
            <a:chOff x="2927350" y="1428750"/>
            <a:chExt cx="1708150" cy="488950"/>
          </a:xfrm>
        </p:grpSpPr>
        <p:cxnSp>
          <p:nvCxnSpPr>
            <p:cNvPr id="133" name="Elbow Connector 132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34" name="Elbow Connector 133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35" name="Oval 58"/>
          <p:cNvSpPr>
            <a:spLocks noChangeArrowheads="1"/>
          </p:cNvSpPr>
          <p:nvPr/>
        </p:nvSpPr>
        <p:spPr bwMode="auto">
          <a:xfrm>
            <a:off x="2070100" y="16129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Oval 59"/>
          <p:cNvSpPr>
            <a:spLocks noChangeArrowheads="1"/>
          </p:cNvSpPr>
          <p:nvPr/>
        </p:nvSpPr>
        <p:spPr bwMode="auto">
          <a:xfrm>
            <a:off x="2197100" y="16129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Oval 60"/>
          <p:cNvSpPr>
            <a:spLocks noChangeArrowheads="1"/>
          </p:cNvSpPr>
          <p:nvPr/>
        </p:nvSpPr>
        <p:spPr bwMode="auto">
          <a:xfrm>
            <a:off x="2336800" y="16129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Right Brace 29"/>
          <p:cNvSpPr>
            <a:spLocks/>
          </p:cNvSpPr>
          <p:nvPr/>
        </p:nvSpPr>
        <p:spPr bwMode="auto">
          <a:xfrm rot="5400000">
            <a:off x="773906" y="2628110"/>
            <a:ext cx="319087" cy="10541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TextBox 30"/>
          <p:cNvSpPr txBox="1">
            <a:spLocks noChangeArrowheads="1"/>
          </p:cNvSpPr>
          <p:nvPr/>
        </p:nvSpPr>
        <p:spPr bwMode="auto">
          <a:xfrm>
            <a:off x="323850" y="3276600"/>
            <a:ext cx="12234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&gt; 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LEBT </a:t>
            </a:r>
          </a:p>
          <a:p>
            <a:r>
              <a:rPr lang="en-US" sz="1400" dirty="0" smtClean="0"/>
              <a:t>stabilization </a:t>
            </a:r>
          </a:p>
        </p:txBody>
      </p:sp>
      <p:sp>
        <p:nvSpPr>
          <p:cNvPr id="140" name="Oval 58"/>
          <p:cNvSpPr>
            <a:spLocks noChangeArrowheads="1"/>
          </p:cNvSpPr>
          <p:nvPr/>
        </p:nvSpPr>
        <p:spPr bwMode="auto">
          <a:xfrm>
            <a:off x="7302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Oval 59"/>
          <p:cNvSpPr>
            <a:spLocks noChangeArrowheads="1"/>
          </p:cNvSpPr>
          <p:nvPr/>
        </p:nvSpPr>
        <p:spPr bwMode="auto">
          <a:xfrm>
            <a:off x="8572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Oval 60"/>
          <p:cNvSpPr>
            <a:spLocks noChangeArrowheads="1"/>
          </p:cNvSpPr>
          <p:nvPr/>
        </p:nvSpPr>
        <p:spPr bwMode="auto">
          <a:xfrm>
            <a:off x="9969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Rectangle 142"/>
          <p:cNvSpPr/>
          <p:nvPr/>
        </p:nvSpPr>
        <p:spPr bwMode="auto">
          <a:xfrm>
            <a:off x="806450" y="187325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812800" y="2870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5" name="Freeform 144"/>
          <p:cNvSpPr/>
          <p:nvPr/>
        </p:nvSpPr>
        <p:spPr bwMode="auto">
          <a:xfrm>
            <a:off x="425450" y="1435100"/>
            <a:ext cx="355600" cy="476250"/>
          </a:xfrm>
          <a:custGeom>
            <a:avLst/>
            <a:gdLst>
              <a:gd name="connsiteX0" fmla="*/ 0 w 355600"/>
              <a:gd name="connsiteY0" fmla="*/ 431800 h 431800"/>
              <a:gd name="connsiteX1" fmla="*/ 6350 w 355600"/>
              <a:gd name="connsiteY1" fmla="*/ 0 h 431800"/>
              <a:gd name="connsiteX2" fmla="*/ 355600 w 355600"/>
              <a:gd name="connsiteY2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600" h="431800">
                <a:moveTo>
                  <a:pt x="0" y="431800"/>
                </a:moveTo>
                <a:cubicBezTo>
                  <a:pt x="2117" y="287867"/>
                  <a:pt x="6350" y="0"/>
                  <a:pt x="6350" y="0"/>
                </a:cubicBezTo>
                <a:lnTo>
                  <a:pt x="3556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1009650" y="1416050"/>
            <a:ext cx="615950" cy="6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48" name="Rectangle 11"/>
          <p:cNvSpPr>
            <a:spLocks noChangeArrowheads="1"/>
          </p:cNvSpPr>
          <p:nvPr/>
        </p:nvSpPr>
        <p:spPr bwMode="auto">
          <a:xfrm>
            <a:off x="46736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Right Brace 22"/>
          <p:cNvSpPr>
            <a:spLocks/>
          </p:cNvSpPr>
          <p:nvPr/>
        </p:nvSpPr>
        <p:spPr bwMode="auto">
          <a:xfrm rot="5400000">
            <a:off x="5142706" y="2450311"/>
            <a:ext cx="319087" cy="143510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TextBox 24"/>
          <p:cNvSpPr txBox="1">
            <a:spLocks noChangeArrowheads="1"/>
          </p:cNvSpPr>
          <p:nvPr/>
        </p:nvSpPr>
        <p:spPr bwMode="auto">
          <a:xfrm>
            <a:off x="4445000" y="3263900"/>
            <a:ext cx="170336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Injection ring</a:t>
            </a:r>
            <a:r>
              <a:rPr lang="en-US" sz="1400" dirty="0" smtClean="0"/>
              <a:t> 3</a:t>
            </a:r>
          </a:p>
          <a:p>
            <a:r>
              <a:rPr lang="en-US" sz="1400" dirty="0"/>
              <a:t>1</a:t>
            </a:r>
            <a:r>
              <a:rPr lang="en-US" sz="1400" dirty="0" smtClean="0"/>
              <a:t> to 10 pieces of </a:t>
            </a:r>
          </a:p>
          <a:p>
            <a:r>
              <a:rPr lang="en-US" sz="1400" dirty="0" smtClean="0"/>
              <a:t>~40 ns per revolution</a:t>
            </a:r>
            <a:endParaRPr lang="en-US" sz="1400" dirty="0"/>
          </a:p>
        </p:txBody>
      </p:sp>
      <p:sp>
        <p:nvSpPr>
          <p:cNvPr id="151" name="Rectangle 11"/>
          <p:cNvSpPr>
            <a:spLocks noChangeArrowheads="1"/>
          </p:cNvSpPr>
          <p:nvPr/>
        </p:nvSpPr>
        <p:spPr bwMode="auto">
          <a:xfrm>
            <a:off x="49149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Rectangle 11"/>
          <p:cNvSpPr>
            <a:spLocks noChangeArrowheads="1"/>
          </p:cNvSpPr>
          <p:nvPr/>
        </p:nvSpPr>
        <p:spPr bwMode="auto">
          <a:xfrm>
            <a:off x="51562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Oval 58"/>
          <p:cNvSpPr>
            <a:spLocks noChangeArrowheads="1"/>
          </p:cNvSpPr>
          <p:nvPr/>
        </p:nvSpPr>
        <p:spPr bwMode="auto">
          <a:xfrm>
            <a:off x="52959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Oval 59"/>
          <p:cNvSpPr>
            <a:spLocks noChangeArrowheads="1"/>
          </p:cNvSpPr>
          <p:nvPr/>
        </p:nvSpPr>
        <p:spPr bwMode="auto">
          <a:xfrm>
            <a:off x="54229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Oval 60"/>
          <p:cNvSpPr>
            <a:spLocks noChangeArrowheads="1"/>
          </p:cNvSpPr>
          <p:nvPr/>
        </p:nvSpPr>
        <p:spPr bwMode="auto">
          <a:xfrm>
            <a:off x="55626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Rectangle 11"/>
          <p:cNvSpPr>
            <a:spLocks noChangeArrowheads="1"/>
          </p:cNvSpPr>
          <p:nvPr/>
        </p:nvSpPr>
        <p:spPr bwMode="auto">
          <a:xfrm>
            <a:off x="57023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Rectangle 11"/>
          <p:cNvSpPr>
            <a:spLocks noChangeArrowheads="1"/>
          </p:cNvSpPr>
          <p:nvPr/>
        </p:nvSpPr>
        <p:spPr bwMode="auto">
          <a:xfrm>
            <a:off x="59182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8" name="Group 157"/>
          <p:cNvGrpSpPr/>
          <p:nvPr/>
        </p:nvGrpSpPr>
        <p:grpSpPr>
          <a:xfrm>
            <a:off x="4565650" y="1422400"/>
            <a:ext cx="285750" cy="488950"/>
            <a:chOff x="2927350" y="1428750"/>
            <a:chExt cx="1708150" cy="488950"/>
          </a:xfrm>
        </p:grpSpPr>
        <p:cxnSp>
          <p:nvCxnSpPr>
            <p:cNvPr id="159" name="Elbow Connector 158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60" name="Elbow Connector 159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61" name="Group 160"/>
          <p:cNvGrpSpPr/>
          <p:nvPr/>
        </p:nvGrpSpPr>
        <p:grpSpPr>
          <a:xfrm>
            <a:off x="4806950" y="1422400"/>
            <a:ext cx="285750" cy="488950"/>
            <a:chOff x="2927350" y="1428750"/>
            <a:chExt cx="1708150" cy="488950"/>
          </a:xfrm>
        </p:grpSpPr>
        <p:cxnSp>
          <p:nvCxnSpPr>
            <p:cNvPr id="162" name="Elbow Connector 161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63" name="Elbow Connector 162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64" name="Group 163"/>
          <p:cNvGrpSpPr/>
          <p:nvPr/>
        </p:nvGrpSpPr>
        <p:grpSpPr>
          <a:xfrm>
            <a:off x="5041900" y="1422400"/>
            <a:ext cx="285750" cy="488950"/>
            <a:chOff x="2927350" y="1428750"/>
            <a:chExt cx="1708150" cy="488950"/>
          </a:xfrm>
        </p:grpSpPr>
        <p:cxnSp>
          <p:nvCxnSpPr>
            <p:cNvPr id="165" name="Elbow Connector 164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66" name="Elbow Connector 165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67" name="Oval 58"/>
          <p:cNvSpPr>
            <a:spLocks noChangeArrowheads="1"/>
          </p:cNvSpPr>
          <p:nvPr/>
        </p:nvSpPr>
        <p:spPr bwMode="auto">
          <a:xfrm>
            <a:off x="53086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Oval 59"/>
          <p:cNvSpPr>
            <a:spLocks noChangeArrowheads="1"/>
          </p:cNvSpPr>
          <p:nvPr/>
        </p:nvSpPr>
        <p:spPr bwMode="auto">
          <a:xfrm>
            <a:off x="54356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Oval 60"/>
          <p:cNvSpPr>
            <a:spLocks noChangeArrowheads="1"/>
          </p:cNvSpPr>
          <p:nvPr/>
        </p:nvSpPr>
        <p:spPr bwMode="auto">
          <a:xfrm>
            <a:off x="55753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/>
          <p:cNvGrpSpPr/>
          <p:nvPr/>
        </p:nvGrpSpPr>
        <p:grpSpPr>
          <a:xfrm>
            <a:off x="5581650" y="1422400"/>
            <a:ext cx="285750" cy="488950"/>
            <a:chOff x="2927350" y="1428750"/>
            <a:chExt cx="1708150" cy="488950"/>
          </a:xfrm>
        </p:grpSpPr>
        <p:cxnSp>
          <p:nvCxnSpPr>
            <p:cNvPr id="171" name="Elbow Connector 170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72" name="Elbow Connector 171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73" name="Rectangle 172"/>
          <p:cNvSpPr/>
          <p:nvPr/>
        </p:nvSpPr>
        <p:spPr bwMode="auto">
          <a:xfrm>
            <a:off x="5372100" y="1854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74" name="Rectangle 173"/>
          <p:cNvSpPr/>
          <p:nvPr/>
        </p:nvSpPr>
        <p:spPr bwMode="auto">
          <a:xfrm>
            <a:off x="5359400" y="28829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76" name="Straight Connector 175"/>
          <p:cNvCxnSpPr/>
          <p:nvPr/>
        </p:nvCxnSpPr>
        <p:spPr bwMode="auto">
          <a:xfrm>
            <a:off x="4406900" y="1422400"/>
            <a:ext cx="20320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177" name="Group 176"/>
          <p:cNvGrpSpPr/>
          <p:nvPr/>
        </p:nvGrpSpPr>
        <p:grpSpPr>
          <a:xfrm>
            <a:off x="5810250" y="1422400"/>
            <a:ext cx="285750" cy="488950"/>
            <a:chOff x="2927350" y="1428750"/>
            <a:chExt cx="1708150" cy="488950"/>
          </a:xfrm>
        </p:grpSpPr>
        <p:cxnSp>
          <p:nvCxnSpPr>
            <p:cNvPr id="178" name="Elbow Connector 177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79" name="Elbow Connector 178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80" name="Right Brace 29"/>
          <p:cNvSpPr>
            <a:spLocks/>
          </p:cNvSpPr>
          <p:nvPr/>
        </p:nvSpPr>
        <p:spPr bwMode="auto">
          <a:xfrm rot="5400000">
            <a:off x="8114506" y="2628110"/>
            <a:ext cx="319087" cy="10541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TextBox 30"/>
          <p:cNvSpPr txBox="1">
            <a:spLocks noChangeArrowheads="1"/>
          </p:cNvSpPr>
          <p:nvPr/>
        </p:nvSpPr>
        <p:spPr bwMode="auto">
          <a:xfrm>
            <a:off x="7664450" y="3276600"/>
            <a:ext cx="1230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&gt; 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source </a:t>
            </a:r>
          </a:p>
          <a:p>
            <a:r>
              <a:rPr lang="en-US" sz="1400" dirty="0" smtClean="0"/>
              <a:t>switch off </a:t>
            </a:r>
          </a:p>
        </p:txBody>
      </p:sp>
      <p:sp>
        <p:nvSpPr>
          <p:cNvPr id="182" name="Oval 58"/>
          <p:cNvSpPr>
            <a:spLocks noChangeArrowheads="1"/>
          </p:cNvSpPr>
          <p:nvPr/>
        </p:nvSpPr>
        <p:spPr bwMode="auto">
          <a:xfrm>
            <a:off x="80708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Oval 59"/>
          <p:cNvSpPr>
            <a:spLocks noChangeArrowheads="1"/>
          </p:cNvSpPr>
          <p:nvPr/>
        </p:nvSpPr>
        <p:spPr bwMode="auto">
          <a:xfrm>
            <a:off x="81978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Oval 60"/>
          <p:cNvSpPr>
            <a:spLocks noChangeArrowheads="1"/>
          </p:cNvSpPr>
          <p:nvPr/>
        </p:nvSpPr>
        <p:spPr bwMode="auto">
          <a:xfrm>
            <a:off x="83375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Freeform 184"/>
          <p:cNvSpPr/>
          <p:nvPr/>
        </p:nvSpPr>
        <p:spPr bwMode="auto">
          <a:xfrm flipH="1">
            <a:off x="8286750" y="1435100"/>
            <a:ext cx="514350" cy="476250"/>
          </a:xfrm>
          <a:custGeom>
            <a:avLst/>
            <a:gdLst>
              <a:gd name="connsiteX0" fmla="*/ 0 w 355600"/>
              <a:gd name="connsiteY0" fmla="*/ 431800 h 431800"/>
              <a:gd name="connsiteX1" fmla="*/ 6350 w 355600"/>
              <a:gd name="connsiteY1" fmla="*/ 0 h 431800"/>
              <a:gd name="connsiteX2" fmla="*/ 355600 w 355600"/>
              <a:gd name="connsiteY2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600" h="431800">
                <a:moveTo>
                  <a:pt x="0" y="431800"/>
                </a:moveTo>
                <a:cubicBezTo>
                  <a:pt x="2117" y="287867"/>
                  <a:pt x="6350" y="0"/>
                  <a:pt x="6350" y="0"/>
                </a:cubicBezTo>
                <a:lnTo>
                  <a:pt x="3556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86" name="Straight Connector 185"/>
          <p:cNvCxnSpPr/>
          <p:nvPr/>
        </p:nvCxnSpPr>
        <p:spPr bwMode="auto">
          <a:xfrm>
            <a:off x="7740650" y="1428750"/>
            <a:ext cx="615950" cy="6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9" name="TextBox 35"/>
          <p:cNvSpPr txBox="1">
            <a:spLocks noChangeArrowheads="1"/>
          </p:cNvSpPr>
          <p:nvPr/>
        </p:nvSpPr>
        <p:spPr bwMode="auto">
          <a:xfrm>
            <a:off x="7048500" y="4013200"/>
            <a:ext cx="152540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</a:t>
            </a:r>
          </a:p>
          <a:p>
            <a:r>
              <a:rPr lang="en-US" sz="1400" dirty="0"/>
              <a:t> ring</a:t>
            </a:r>
            <a:r>
              <a:rPr lang="en-US" sz="1400" dirty="0" smtClean="0"/>
              <a:t> 1 </a:t>
            </a:r>
            <a:r>
              <a:rPr lang="en-US" sz="1400" dirty="0"/>
              <a:t>to</a:t>
            </a:r>
            <a:r>
              <a:rPr lang="en-US" sz="1400" dirty="0" smtClean="0"/>
              <a:t> tail dump</a:t>
            </a:r>
            <a:endParaRPr lang="en-US" sz="1400" dirty="0"/>
          </a:p>
        </p:txBody>
      </p:sp>
      <p:cxnSp>
        <p:nvCxnSpPr>
          <p:cNvPr id="190" name="Straight Arrow Connector 36"/>
          <p:cNvCxnSpPr>
            <a:cxnSpLocks noChangeShapeType="1"/>
          </p:cNvCxnSpPr>
          <p:nvPr/>
        </p:nvCxnSpPr>
        <p:spPr bwMode="auto">
          <a:xfrm rot="5400000" flipH="1" flipV="1">
            <a:off x="7175500" y="3505200"/>
            <a:ext cx="10414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91" name="Right Brace 22"/>
          <p:cNvSpPr>
            <a:spLocks/>
          </p:cNvSpPr>
          <p:nvPr/>
        </p:nvSpPr>
        <p:spPr bwMode="auto">
          <a:xfrm rot="5400000">
            <a:off x="6704806" y="2450311"/>
            <a:ext cx="319087" cy="143510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TextBox 24"/>
          <p:cNvSpPr txBox="1">
            <a:spLocks noChangeArrowheads="1"/>
          </p:cNvSpPr>
          <p:nvPr/>
        </p:nvSpPr>
        <p:spPr bwMode="auto">
          <a:xfrm>
            <a:off x="6070600" y="3263900"/>
            <a:ext cx="155889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Injection ring</a:t>
            </a:r>
            <a:r>
              <a:rPr lang="en-US" sz="1400" dirty="0" smtClean="0"/>
              <a:t> 2 &amp; 1</a:t>
            </a:r>
          </a:p>
          <a:p>
            <a:r>
              <a:rPr lang="en-US" sz="1400" dirty="0"/>
              <a:t>s</a:t>
            </a:r>
            <a:r>
              <a:rPr lang="en-US" sz="1400" dirty="0" smtClean="0"/>
              <a:t>tructure like </a:t>
            </a:r>
            <a:br>
              <a:rPr lang="en-US" sz="1400" dirty="0" smtClean="0"/>
            </a:br>
            <a:r>
              <a:rPr lang="en-US" sz="1400" dirty="0" smtClean="0"/>
              <a:t>rings 4 &amp; 3</a:t>
            </a:r>
          </a:p>
        </p:txBody>
      </p:sp>
      <p:sp>
        <p:nvSpPr>
          <p:cNvPr id="193" name="TextBox 35"/>
          <p:cNvSpPr txBox="1">
            <a:spLocks noChangeArrowheads="1"/>
          </p:cNvSpPr>
          <p:nvPr/>
        </p:nvSpPr>
        <p:spPr bwMode="auto">
          <a:xfrm>
            <a:off x="5435600" y="4013200"/>
            <a:ext cx="126731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</a:t>
            </a:r>
          </a:p>
          <a:p>
            <a:r>
              <a:rPr lang="en-US" sz="1400" dirty="0"/>
              <a:t> ring</a:t>
            </a:r>
            <a:r>
              <a:rPr lang="en-US" sz="1400" dirty="0" smtClean="0"/>
              <a:t> 3 </a:t>
            </a:r>
            <a:r>
              <a:rPr lang="en-US" sz="1400" dirty="0"/>
              <a:t>to</a:t>
            </a:r>
            <a:r>
              <a:rPr lang="en-US" sz="1400" dirty="0" smtClean="0"/>
              <a:t> ring 2</a:t>
            </a:r>
            <a:endParaRPr lang="en-US" sz="1400" dirty="0"/>
          </a:p>
        </p:txBody>
      </p:sp>
      <p:cxnSp>
        <p:nvCxnSpPr>
          <p:cNvPr id="194" name="Straight Arrow Connector 36"/>
          <p:cNvCxnSpPr>
            <a:cxnSpLocks noChangeShapeType="1"/>
          </p:cNvCxnSpPr>
          <p:nvPr/>
        </p:nvCxnSpPr>
        <p:spPr bwMode="auto">
          <a:xfrm rot="5400000" flipH="1" flipV="1">
            <a:off x="5562600" y="3505200"/>
            <a:ext cx="10414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95" name="Rectangle 11"/>
          <p:cNvSpPr>
            <a:spLocks noChangeArrowheads="1"/>
          </p:cNvSpPr>
          <p:nvPr/>
        </p:nvSpPr>
        <p:spPr bwMode="auto">
          <a:xfrm>
            <a:off x="62484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Rectangle 11"/>
          <p:cNvSpPr>
            <a:spLocks noChangeArrowheads="1"/>
          </p:cNvSpPr>
          <p:nvPr/>
        </p:nvSpPr>
        <p:spPr bwMode="auto">
          <a:xfrm>
            <a:off x="64897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Oval 58"/>
          <p:cNvSpPr>
            <a:spLocks noChangeArrowheads="1"/>
          </p:cNvSpPr>
          <p:nvPr/>
        </p:nvSpPr>
        <p:spPr bwMode="auto">
          <a:xfrm>
            <a:off x="67310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Oval 59"/>
          <p:cNvSpPr>
            <a:spLocks noChangeArrowheads="1"/>
          </p:cNvSpPr>
          <p:nvPr/>
        </p:nvSpPr>
        <p:spPr bwMode="auto">
          <a:xfrm>
            <a:off x="68580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Oval 60"/>
          <p:cNvSpPr>
            <a:spLocks noChangeArrowheads="1"/>
          </p:cNvSpPr>
          <p:nvPr/>
        </p:nvSpPr>
        <p:spPr bwMode="auto">
          <a:xfrm>
            <a:off x="69977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Rectangle 11"/>
          <p:cNvSpPr>
            <a:spLocks noChangeArrowheads="1"/>
          </p:cNvSpPr>
          <p:nvPr/>
        </p:nvSpPr>
        <p:spPr bwMode="auto">
          <a:xfrm>
            <a:off x="72517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Rectangle 11"/>
          <p:cNvSpPr>
            <a:spLocks noChangeArrowheads="1"/>
          </p:cNvSpPr>
          <p:nvPr/>
        </p:nvSpPr>
        <p:spPr bwMode="auto">
          <a:xfrm>
            <a:off x="7467600" y="2171700"/>
            <a:ext cx="45719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2" name="Group 201"/>
          <p:cNvGrpSpPr/>
          <p:nvPr/>
        </p:nvGrpSpPr>
        <p:grpSpPr>
          <a:xfrm>
            <a:off x="6375400" y="1422400"/>
            <a:ext cx="285750" cy="488950"/>
            <a:chOff x="2927350" y="1428750"/>
            <a:chExt cx="1708150" cy="488950"/>
          </a:xfrm>
        </p:grpSpPr>
        <p:cxnSp>
          <p:nvCxnSpPr>
            <p:cNvPr id="203" name="Elbow Connector 202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04" name="Elbow Connector 203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205" name="Oval 58"/>
          <p:cNvSpPr>
            <a:spLocks noChangeArrowheads="1"/>
          </p:cNvSpPr>
          <p:nvPr/>
        </p:nvSpPr>
        <p:spPr bwMode="auto">
          <a:xfrm>
            <a:off x="67437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Oval 59"/>
          <p:cNvSpPr>
            <a:spLocks noChangeArrowheads="1"/>
          </p:cNvSpPr>
          <p:nvPr/>
        </p:nvSpPr>
        <p:spPr bwMode="auto">
          <a:xfrm>
            <a:off x="68707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Oval 60"/>
          <p:cNvSpPr>
            <a:spLocks noChangeArrowheads="1"/>
          </p:cNvSpPr>
          <p:nvPr/>
        </p:nvSpPr>
        <p:spPr bwMode="auto">
          <a:xfrm>
            <a:off x="70104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8" name="Group 207"/>
          <p:cNvGrpSpPr/>
          <p:nvPr/>
        </p:nvGrpSpPr>
        <p:grpSpPr>
          <a:xfrm>
            <a:off x="7131050" y="1422400"/>
            <a:ext cx="285750" cy="488950"/>
            <a:chOff x="2927350" y="1428750"/>
            <a:chExt cx="1708150" cy="488950"/>
          </a:xfrm>
        </p:grpSpPr>
        <p:cxnSp>
          <p:nvCxnSpPr>
            <p:cNvPr id="209" name="Elbow Connector 208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10" name="Elbow Connector 209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211" name="Rectangle 210"/>
          <p:cNvSpPr/>
          <p:nvPr/>
        </p:nvSpPr>
        <p:spPr bwMode="auto">
          <a:xfrm>
            <a:off x="6807200" y="1854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grpSp>
        <p:nvGrpSpPr>
          <p:cNvPr id="212" name="Group 211"/>
          <p:cNvGrpSpPr/>
          <p:nvPr/>
        </p:nvGrpSpPr>
        <p:grpSpPr>
          <a:xfrm>
            <a:off x="7359650" y="1422400"/>
            <a:ext cx="285750" cy="488950"/>
            <a:chOff x="2927350" y="1428750"/>
            <a:chExt cx="1708150" cy="488950"/>
          </a:xfrm>
        </p:grpSpPr>
        <p:cxnSp>
          <p:nvCxnSpPr>
            <p:cNvPr id="213" name="Elbow Connector 212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14" name="Elbow Connector 213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215" name="Group 214"/>
          <p:cNvGrpSpPr/>
          <p:nvPr/>
        </p:nvGrpSpPr>
        <p:grpSpPr>
          <a:xfrm>
            <a:off x="6134100" y="1422400"/>
            <a:ext cx="285750" cy="488950"/>
            <a:chOff x="2927350" y="1428750"/>
            <a:chExt cx="1708150" cy="488950"/>
          </a:xfrm>
        </p:grpSpPr>
        <p:cxnSp>
          <p:nvCxnSpPr>
            <p:cNvPr id="216" name="Elbow Connector 215"/>
            <p:cNvCxnSpPr/>
            <p:nvPr/>
          </p:nvCxnSpPr>
          <p:spPr bwMode="auto">
            <a:xfrm>
              <a:off x="2927350" y="1428750"/>
              <a:ext cx="723900" cy="488950"/>
            </a:xfrm>
            <a:prstGeom prst="bentConnector3">
              <a:avLst>
                <a:gd name="adj1" fmla="val 90351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17" name="Elbow Connector 216"/>
            <p:cNvCxnSpPr/>
            <p:nvPr/>
          </p:nvCxnSpPr>
          <p:spPr bwMode="auto">
            <a:xfrm rot="10800000" flipV="1">
              <a:off x="3778250" y="1428750"/>
              <a:ext cx="857250" cy="488950"/>
            </a:xfrm>
            <a:prstGeom prst="bentConnector3">
              <a:avLst>
                <a:gd name="adj1" fmla="val 9370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cxnSp>
        <p:nvCxnSpPr>
          <p:cNvPr id="218" name="Straight Connector 217"/>
          <p:cNvCxnSpPr/>
          <p:nvPr/>
        </p:nvCxnSpPr>
        <p:spPr bwMode="auto">
          <a:xfrm>
            <a:off x="6019800" y="1422400"/>
            <a:ext cx="20320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29" name="Rectangle 228"/>
          <p:cNvSpPr/>
          <p:nvPr/>
        </p:nvSpPr>
        <p:spPr bwMode="auto">
          <a:xfrm>
            <a:off x="6832600" y="2870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6" name="Date Placeholder 14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  <p:sp>
        <p:nvSpPr>
          <p:cNvPr id="175" name="TextBox 174"/>
          <p:cNvSpPr txBox="1"/>
          <p:nvPr/>
        </p:nvSpPr>
        <p:spPr>
          <a:xfrm>
            <a:off x="160634" y="1016000"/>
            <a:ext cx="1031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Chopper:</a:t>
            </a:r>
            <a:endParaRPr lang="en-US" dirty="0"/>
          </a:p>
        </p:txBody>
      </p:sp>
      <p:sp>
        <p:nvSpPr>
          <p:cNvPr id="187" name="TextBox 186"/>
          <p:cNvSpPr txBox="1"/>
          <p:nvPr/>
        </p:nvSpPr>
        <p:spPr>
          <a:xfrm>
            <a:off x="202457" y="2209800"/>
            <a:ext cx="74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6"/>
          <p:cNvSpPr>
            <a:spLocks noGrp="1"/>
          </p:cNvSpPr>
          <p:nvPr>
            <p:ph type="title"/>
          </p:nvPr>
        </p:nvSpPr>
        <p:spPr>
          <a:xfrm>
            <a:off x="679450" y="125413"/>
            <a:ext cx="7370763" cy="739775"/>
          </a:xfrm>
        </p:spPr>
        <p:txBody>
          <a:bodyPr/>
          <a:lstStyle/>
          <a:p>
            <a:r>
              <a:rPr lang="en-US" sz="3200" dirty="0" smtClean="0">
                <a:ea typeface="ＭＳ Ｐゴシック" charset="-128"/>
                <a:cs typeface="ＭＳ Ｐゴシック" charset="-128"/>
              </a:rPr>
              <a:t>First intermediate (and high) intensity beams with “slow” capture</a:t>
            </a:r>
            <a:endParaRPr lang="en-US" sz="32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0" name="Content Placeholder 229"/>
          <p:cNvSpPr>
            <a:spLocks noGrp="1"/>
          </p:cNvSpPr>
          <p:nvPr>
            <p:ph idx="1"/>
          </p:nvPr>
        </p:nvSpPr>
        <p:spPr>
          <a:xfrm>
            <a:off x="469900" y="4648199"/>
            <a:ext cx="8420100" cy="1533525"/>
          </a:xfrm>
        </p:spPr>
        <p:txBody>
          <a:bodyPr/>
          <a:lstStyle/>
          <a:p>
            <a:r>
              <a:rPr lang="en-US" sz="1600" dirty="0" smtClean="0"/>
              <a:t>Inject 3 to 10 turns, </a:t>
            </a:r>
            <a:r>
              <a:rPr lang="en-US" sz="1600" dirty="0" err="1" smtClean="0"/>
              <a:t>I</a:t>
            </a:r>
            <a:r>
              <a:rPr lang="en-US" sz="1600" baseline="-25000" dirty="0" err="1" smtClean="0"/>
              <a:t>av</a:t>
            </a:r>
            <a:r>
              <a:rPr lang="en-US" sz="1600" dirty="0" smtClean="0"/>
              <a:t> &lt; 40mA (solid: reduced peak current, dotted: chopping to reduce </a:t>
            </a:r>
            <a:r>
              <a:rPr lang="en-US" sz="1600" dirty="0" err="1" smtClean="0"/>
              <a:t>I</a:t>
            </a:r>
            <a:r>
              <a:rPr lang="en-US" sz="1600" baseline="-25000" dirty="0" err="1" smtClean="0"/>
              <a:t>av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Injection on plateau (~x2 less tune spread than now) followed by </a:t>
            </a:r>
            <a:r>
              <a:rPr lang="en-US" sz="1600" dirty="0" err="1" smtClean="0"/>
              <a:t>filamentation</a:t>
            </a:r>
            <a:r>
              <a:rPr lang="en-US" sz="1600" dirty="0" smtClean="0"/>
              <a:t> and </a:t>
            </a:r>
            <a:r>
              <a:rPr lang="en-US" sz="1600" dirty="0" smtClean="0">
                <a:solidFill>
                  <a:srgbClr val="FF0000"/>
                </a:solidFill>
              </a:rPr>
              <a:t>slow capture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Adjust working point</a:t>
            </a:r>
          </a:p>
          <a:p>
            <a:r>
              <a:rPr lang="en-US" sz="1600" dirty="0" smtClean="0"/>
              <a:t>Maximum achievable intensity (losses and activation) compatible with CNGS??</a:t>
            </a:r>
          </a:p>
          <a:p>
            <a:r>
              <a:rPr lang="en-US" sz="1600" dirty="0" smtClean="0"/>
              <a:t>No synchronization between Linac4 and PSB RF and between PSB rings required</a:t>
            </a:r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Garamond" charset="0"/>
              </a:rPr>
              <a:t>PSB Beam Production Schemes</a:t>
            </a:r>
            <a:endParaRPr lang="en-US" smtClean="0">
              <a:latin typeface="Garamond" charset="0"/>
            </a:endParaRP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AFB961-38FA-FB4E-B0E0-41E0D72896AF}" type="slidenum">
              <a:rPr lang="en-US" smtClean="0">
                <a:latin typeface="Garamond" charset="0"/>
              </a:rPr>
              <a:pPr/>
              <a:t>11</a:t>
            </a:fld>
            <a:endParaRPr lang="en-US" dirty="0" smtClean="0">
              <a:latin typeface="Garamond" charset="0"/>
            </a:endParaRPr>
          </a:p>
        </p:txBody>
      </p:sp>
      <p:sp>
        <p:nvSpPr>
          <p:cNvPr id="16402" name="Right Brace 22"/>
          <p:cNvSpPr>
            <a:spLocks/>
          </p:cNvSpPr>
          <p:nvPr/>
        </p:nvSpPr>
        <p:spPr bwMode="auto">
          <a:xfrm rot="5400000">
            <a:off x="3110706" y="2285215"/>
            <a:ext cx="319087" cy="168910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3" name="TextBox 24"/>
          <p:cNvSpPr txBox="1">
            <a:spLocks noChangeArrowheads="1"/>
          </p:cNvSpPr>
          <p:nvPr/>
        </p:nvSpPr>
        <p:spPr bwMode="auto">
          <a:xfrm>
            <a:off x="2628900" y="3263900"/>
            <a:ext cx="12540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Injection ring</a:t>
            </a:r>
            <a:r>
              <a:rPr lang="en-US" sz="1400" dirty="0" smtClean="0"/>
              <a:t> 3</a:t>
            </a:r>
          </a:p>
          <a:p>
            <a:r>
              <a:rPr lang="en-US" sz="1400" dirty="0" smtClean="0"/>
              <a:t>3 to 10 turns </a:t>
            </a:r>
          </a:p>
        </p:txBody>
      </p:sp>
      <p:sp>
        <p:nvSpPr>
          <p:cNvPr id="16411" name="TextBox 32"/>
          <p:cNvSpPr txBox="1">
            <a:spLocks noChangeArrowheads="1"/>
          </p:cNvSpPr>
          <p:nvPr/>
        </p:nvSpPr>
        <p:spPr bwMode="auto">
          <a:xfrm>
            <a:off x="2012950" y="3854450"/>
            <a:ext cx="12630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 beam</a:t>
            </a:r>
          </a:p>
          <a:p>
            <a:r>
              <a:rPr lang="en-US" sz="1400" dirty="0"/>
              <a:t> head to ring</a:t>
            </a:r>
            <a:r>
              <a:rPr lang="en-US" sz="1400" dirty="0" smtClean="0"/>
              <a:t> 3</a:t>
            </a:r>
            <a:endParaRPr lang="en-US" sz="1400" dirty="0"/>
          </a:p>
        </p:txBody>
      </p:sp>
      <p:cxnSp>
        <p:nvCxnSpPr>
          <p:cNvPr id="16412" name="Straight Arrow Connector 34"/>
          <p:cNvCxnSpPr>
            <a:cxnSpLocks noChangeShapeType="1"/>
          </p:cNvCxnSpPr>
          <p:nvPr/>
        </p:nvCxnSpPr>
        <p:spPr bwMode="auto">
          <a:xfrm rot="16200000" flipV="1">
            <a:off x="1924053" y="3359151"/>
            <a:ext cx="838201" cy="3809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38" name="Rectangle 11"/>
          <p:cNvSpPr>
            <a:spLocks noChangeArrowheads="1"/>
          </p:cNvSpPr>
          <p:nvPr/>
        </p:nvSpPr>
        <p:spPr bwMode="auto">
          <a:xfrm flipH="1">
            <a:off x="2489200" y="2171700"/>
            <a:ext cx="207433" cy="7493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4" name="Straight Connector 8"/>
          <p:cNvCxnSpPr>
            <a:cxnSpLocks noChangeShapeType="1"/>
          </p:cNvCxnSpPr>
          <p:nvPr/>
        </p:nvCxnSpPr>
        <p:spPr bwMode="auto">
          <a:xfrm>
            <a:off x="406400" y="1917700"/>
            <a:ext cx="78613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sp>
        <p:nvSpPr>
          <p:cNvPr id="113" name="Oval 58"/>
          <p:cNvSpPr>
            <a:spLocks noChangeArrowheads="1"/>
          </p:cNvSpPr>
          <p:nvPr/>
        </p:nvSpPr>
        <p:spPr bwMode="auto">
          <a:xfrm>
            <a:off x="3318926" y="2514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Oval 59"/>
          <p:cNvSpPr>
            <a:spLocks noChangeArrowheads="1"/>
          </p:cNvSpPr>
          <p:nvPr/>
        </p:nvSpPr>
        <p:spPr bwMode="auto">
          <a:xfrm>
            <a:off x="3395130" y="2514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Oval 60"/>
          <p:cNvSpPr>
            <a:spLocks noChangeArrowheads="1"/>
          </p:cNvSpPr>
          <p:nvPr/>
        </p:nvSpPr>
        <p:spPr bwMode="auto">
          <a:xfrm>
            <a:off x="3475568" y="2514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Rectangle 120"/>
          <p:cNvSpPr/>
          <p:nvPr/>
        </p:nvSpPr>
        <p:spPr bwMode="auto">
          <a:xfrm>
            <a:off x="3302000" y="2870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8" name="Right Brace 29"/>
          <p:cNvSpPr>
            <a:spLocks/>
          </p:cNvSpPr>
          <p:nvPr/>
        </p:nvSpPr>
        <p:spPr bwMode="auto">
          <a:xfrm rot="5400000">
            <a:off x="1313656" y="2405862"/>
            <a:ext cx="319087" cy="14986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TextBox 30"/>
          <p:cNvSpPr txBox="1">
            <a:spLocks noChangeArrowheads="1"/>
          </p:cNvSpPr>
          <p:nvPr/>
        </p:nvSpPr>
        <p:spPr bwMode="auto">
          <a:xfrm>
            <a:off x="666750" y="3276600"/>
            <a:ext cx="164660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&gt;20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LEBT </a:t>
            </a:r>
          </a:p>
          <a:p>
            <a:r>
              <a:rPr lang="en-US" sz="1400" dirty="0" smtClean="0"/>
              <a:t>stabilization &amp; </a:t>
            </a:r>
          </a:p>
          <a:p>
            <a:r>
              <a:rPr lang="en-US" sz="1400" dirty="0" smtClean="0"/>
              <a:t>beam head if needed </a:t>
            </a:r>
          </a:p>
        </p:txBody>
      </p:sp>
      <p:sp>
        <p:nvSpPr>
          <p:cNvPr id="143" name="Rectangle 142"/>
          <p:cNvSpPr/>
          <p:nvPr/>
        </p:nvSpPr>
        <p:spPr bwMode="auto">
          <a:xfrm>
            <a:off x="1454150" y="187325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1384300" y="2840567"/>
            <a:ext cx="254000" cy="13123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5" name="Freeform 144"/>
          <p:cNvSpPr/>
          <p:nvPr/>
        </p:nvSpPr>
        <p:spPr bwMode="auto">
          <a:xfrm>
            <a:off x="730250" y="1371600"/>
            <a:ext cx="590550" cy="539750"/>
          </a:xfrm>
          <a:custGeom>
            <a:avLst/>
            <a:gdLst>
              <a:gd name="connsiteX0" fmla="*/ 0 w 355600"/>
              <a:gd name="connsiteY0" fmla="*/ 431800 h 431800"/>
              <a:gd name="connsiteX1" fmla="*/ 6350 w 355600"/>
              <a:gd name="connsiteY1" fmla="*/ 0 h 431800"/>
              <a:gd name="connsiteX2" fmla="*/ 355600 w 355600"/>
              <a:gd name="connsiteY2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600" h="431800">
                <a:moveTo>
                  <a:pt x="0" y="431800"/>
                </a:moveTo>
                <a:cubicBezTo>
                  <a:pt x="2117" y="287867"/>
                  <a:pt x="6350" y="0"/>
                  <a:pt x="6350" y="0"/>
                </a:cubicBezTo>
                <a:lnTo>
                  <a:pt x="3556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1682750" y="1377950"/>
            <a:ext cx="615950" cy="6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0" name="Right Brace 29"/>
          <p:cNvSpPr>
            <a:spLocks/>
          </p:cNvSpPr>
          <p:nvPr/>
        </p:nvSpPr>
        <p:spPr bwMode="auto">
          <a:xfrm rot="5400000">
            <a:off x="6888956" y="2304262"/>
            <a:ext cx="319087" cy="17018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TextBox 30"/>
          <p:cNvSpPr txBox="1">
            <a:spLocks noChangeArrowheads="1"/>
          </p:cNvSpPr>
          <p:nvPr/>
        </p:nvSpPr>
        <p:spPr bwMode="auto">
          <a:xfrm>
            <a:off x="6496050" y="3276600"/>
            <a:ext cx="1230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&gt; 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source </a:t>
            </a:r>
          </a:p>
          <a:p>
            <a:r>
              <a:rPr lang="en-US" sz="1400" dirty="0" smtClean="0"/>
              <a:t>switch off </a:t>
            </a:r>
          </a:p>
        </p:txBody>
      </p:sp>
      <p:sp>
        <p:nvSpPr>
          <p:cNvPr id="185" name="Freeform 184"/>
          <p:cNvSpPr/>
          <p:nvPr/>
        </p:nvSpPr>
        <p:spPr bwMode="auto">
          <a:xfrm flipH="1">
            <a:off x="7346950" y="1384300"/>
            <a:ext cx="514350" cy="527050"/>
          </a:xfrm>
          <a:custGeom>
            <a:avLst/>
            <a:gdLst>
              <a:gd name="connsiteX0" fmla="*/ 0 w 355600"/>
              <a:gd name="connsiteY0" fmla="*/ 431800 h 431800"/>
              <a:gd name="connsiteX1" fmla="*/ 6350 w 355600"/>
              <a:gd name="connsiteY1" fmla="*/ 0 h 431800"/>
              <a:gd name="connsiteX2" fmla="*/ 355600 w 355600"/>
              <a:gd name="connsiteY2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600" h="431800">
                <a:moveTo>
                  <a:pt x="0" y="431800"/>
                </a:moveTo>
                <a:cubicBezTo>
                  <a:pt x="2117" y="287867"/>
                  <a:pt x="6350" y="0"/>
                  <a:pt x="6350" y="0"/>
                </a:cubicBezTo>
                <a:lnTo>
                  <a:pt x="3556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86" name="Straight Connector 185"/>
          <p:cNvCxnSpPr/>
          <p:nvPr/>
        </p:nvCxnSpPr>
        <p:spPr bwMode="auto">
          <a:xfrm>
            <a:off x="6206067" y="1388533"/>
            <a:ext cx="745066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9" name="TextBox 35"/>
          <p:cNvSpPr txBox="1">
            <a:spLocks noChangeArrowheads="1"/>
          </p:cNvSpPr>
          <p:nvPr/>
        </p:nvSpPr>
        <p:spPr bwMode="auto">
          <a:xfrm>
            <a:off x="5600700" y="3860800"/>
            <a:ext cx="152540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</a:t>
            </a:r>
          </a:p>
          <a:p>
            <a:r>
              <a:rPr lang="en-US" sz="1400" dirty="0"/>
              <a:t> ring</a:t>
            </a:r>
            <a:r>
              <a:rPr lang="en-US" sz="1400" dirty="0" smtClean="0"/>
              <a:t> 1 </a:t>
            </a:r>
            <a:r>
              <a:rPr lang="en-US" sz="1400" dirty="0"/>
              <a:t>to</a:t>
            </a:r>
            <a:r>
              <a:rPr lang="en-US" sz="1400" dirty="0" smtClean="0"/>
              <a:t> tail dump</a:t>
            </a:r>
            <a:endParaRPr lang="en-US" sz="1400" dirty="0"/>
          </a:p>
        </p:txBody>
      </p:sp>
      <p:cxnSp>
        <p:nvCxnSpPr>
          <p:cNvPr id="190" name="Straight Arrow Connector 36"/>
          <p:cNvCxnSpPr>
            <a:cxnSpLocks noChangeShapeType="1"/>
          </p:cNvCxnSpPr>
          <p:nvPr/>
        </p:nvCxnSpPr>
        <p:spPr bwMode="auto">
          <a:xfrm rot="16200000" flipV="1">
            <a:off x="5658644" y="3359944"/>
            <a:ext cx="939006" cy="13890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61" name="Rectangle 160"/>
          <p:cNvSpPr/>
          <p:nvPr/>
        </p:nvSpPr>
        <p:spPr bwMode="auto">
          <a:xfrm>
            <a:off x="6963836" y="2853267"/>
            <a:ext cx="192617" cy="13123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70" name="Rectangle 169"/>
          <p:cNvSpPr/>
          <p:nvPr/>
        </p:nvSpPr>
        <p:spPr bwMode="auto">
          <a:xfrm>
            <a:off x="7010400" y="187325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02" name="Rectangle 201"/>
          <p:cNvSpPr/>
          <p:nvPr/>
        </p:nvSpPr>
        <p:spPr bwMode="auto">
          <a:xfrm>
            <a:off x="3285067" y="1312333"/>
            <a:ext cx="220133" cy="135467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08" name="Oval 58"/>
          <p:cNvSpPr>
            <a:spLocks noChangeArrowheads="1"/>
          </p:cNvSpPr>
          <p:nvPr/>
        </p:nvSpPr>
        <p:spPr bwMode="auto">
          <a:xfrm>
            <a:off x="3297773" y="1375935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Oval 59"/>
          <p:cNvSpPr>
            <a:spLocks noChangeArrowheads="1"/>
          </p:cNvSpPr>
          <p:nvPr/>
        </p:nvSpPr>
        <p:spPr bwMode="auto">
          <a:xfrm>
            <a:off x="3373977" y="1375935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Oval 60"/>
          <p:cNvSpPr>
            <a:spLocks noChangeArrowheads="1"/>
          </p:cNvSpPr>
          <p:nvPr/>
        </p:nvSpPr>
        <p:spPr bwMode="auto">
          <a:xfrm>
            <a:off x="3454415" y="1375935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Oval 58"/>
          <p:cNvSpPr>
            <a:spLocks noChangeArrowheads="1"/>
          </p:cNvSpPr>
          <p:nvPr/>
        </p:nvSpPr>
        <p:spPr bwMode="auto">
          <a:xfrm>
            <a:off x="1412871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Oval 59"/>
          <p:cNvSpPr>
            <a:spLocks noChangeArrowheads="1"/>
          </p:cNvSpPr>
          <p:nvPr/>
        </p:nvSpPr>
        <p:spPr bwMode="auto">
          <a:xfrm>
            <a:off x="1489075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Oval 60"/>
          <p:cNvSpPr>
            <a:spLocks noChangeArrowheads="1"/>
          </p:cNvSpPr>
          <p:nvPr/>
        </p:nvSpPr>
        <p:spPr bwMode="auto">
          <a:xfrm>
            <a:off x="1569513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" name="Oval 58"/>
          <p:cNvSpPr>
            <a:spLocks noChangeArrowheads="1"/>
          </p:cNvSpPr>
          <p:nvPr/>
        </p:nvSpPr>
        <p:spPr bwMode="auto">
          <a:xfrm>
            <a:off x="7035796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Oval 59"/>
          <p:cNvSpPr>
            <a:spLocks noChangeArrowheads="1"/>
          </p:cNvSpPr>
          <p:nvPr/>
        </p:nvSpPr>
        <p:spPr bwMode="auto">
          <a:xfrm>
            <a:off x="7112000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8" name="Oval 60"/>
          <p:cNvSpPr>
            <a:spLocks noChangeArrowheads="1"/>
          </p:cNvSpPr>
          <p:nvPr/>
        </p:nvSpPr>
        <p:spPr bwMode="auto">
          <a:xfrm>
            <a:off x="7192438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 flipH="1">
            <a:off x="2785522" y="2171712"/>
            <a:ext cx="207433" cy="7493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11"/>
          <p:cNvSpPr>
            <a:spLocks noChangeArrowheads="1"/>
          </p:cNvSpPr>
          <p:nvPr/>
        </p:nvSpPr>
        <p:spPr bwMode="auto">
          <a:xfrm flipH="1">
            <a:off x="3060679" y="2171724"/>
            <a:ext cx="207433" cy="7493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11"/>
          <p:cNvSpPr>
            <a:spLocks noChangeArrowheads="1"/>
          </p:cNvSpPr>
          <p:nvPr/>
        </p:nvSpPr>
        <p:spPr bwMode="auto">
          <a:xfrm flipH="1">
            <a:off x="3543253" y="2171736"/>
            <a:ext cx="207433" cy="7493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11"/>
          <p:cNvSpPr>
            <a:spLocks noChangeArrowheads="1"/>
          </p:cNvSpPr>
          <p:nvPr/>
        </p:nvSpPr>
        <p:spPr bwMode="auto">
          <a:xfrm flipH="1">
            <a:off x="3814177" y="2171748"/>
            <a:ext cx="207433" cy="7493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Right Brace 22"/>
          <p:cNvSpPr>
            <a:spLocks/>
          </p:cNvSpPr>
          <p:nvPr/>
        </p:nvSpPr>
        <p:spPr bwMode="auto">
          <a:xfrm rot="5400000">
            <a:off x="4990306" y="2285215"/>
            <a:ext cx="319087" cy="168910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TextBox 24"/>
          <p:cNvSpPr txBox="1">
            <a:spLocks noChangeArrowheads="1"/>
          </p:cNvSpPr>
          <p:nvPr/>
        </p:nvSpPr>
        <p:spPr bwMode="auto">
          <a:xfrm>
            <a:off x="4305300" y="3263900"/>
            <a:ext cx="16823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Injection ring</a:t>
            </a:r>
            <a:r>
              <a:rPr lang="en-US" sz="1400" dirty="0" smtClean="0"/>
              <a:t> 2 and 1</a:t>
            </a:r>
          </a:p>
          <a:p>
            <a:r>
              <a:rPr lang="en-US" sz="1400" dirty="0" smtClean="0"/>
              <a:t>structure see ring 3 </a:t>
            </a:r>
          </a:p>
        </p:txBody>
      </p:sp>
      <p:cxnSp>
        <p:nvCxnSpPr>
          <p:cNvPr id="58" name="Straight Arrow Connector 34"/>
          <p:cNvCxnSpPr>
            <a:cxnSpLocks noChangeShapeType="1"/>
          </p:cNvCxnSpPr>
          <p:nvPr/>
        </p:nvCxnSpPr>
        <p:spPr bwMode="auto">
          <a:xfrm rot="16200000" flipV="1">
            <a:off x="3803653" y="3359151"/>
            <a:ext cx="838201" cy="3809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68" name="TextBox 32"/>
          <p:cNvSpPr txBox="1">
            <a:spLocks noChangeArrowheads="1"/>
          </p:cNvSpPr>
          <p:nvPr/>
        </p:nvSpPr>
        <p:spPr bwMode="auto">
          <a:xfrm>
            <a:off x="3585909" y="3841750"/>
            <a:ext cx="136830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 beam</a:t>
            </a:r>
          </a:p>
          <a:p>
            <a:r>
              <a:rPr lang="en-US" sz="1400" dirty="0"/>
              <a:t> head to ring</a:t>
            </a:r>
            <a:r>
              <a:rPr lang="en-US" sz="1400" dirty="0" smtClean="0"/>
              <a:t> 2/1</a:t>
            </a:r>
            <a:endParaRPr lang="en-US" sz="1400" dirty="0"/>
          </a:p>
        </p:txBody>
      </p:sp>
      <p:sp>
        <p:nvSpPr>
          <p:cNvPr id="71" name="Freeform 70"/>
          <p:cNvSpPr/>
          <p:nvPr/>
        </p:nvSpPr>
        <p:spPr bwMode="auto">
          <a:xfrm>
            <a:off x="3479800" y="1393825"/>
            <a:ext cx="307975" cy="523875"/>
          </a:xfrm>
          <a:custGeom>
            <a:avLst/>
            <a:gdLst>
              <a:gd name="connsiteX0" fmla="*/ 0 w 307975"/>
              <a:gd name="connsiteY0" fmla="*/ 0 h 441325"/>
              <a:gd name="connsiteX1" fmla="*/ 63500 w 307975"/>
              <a:gd name="connsiteY1" fmla="*/ 0 h 441325"/>
              <a:gd name="connsiteX2" fmla="*/ 63500 w 307975"/>
              <a:gd name="connsiteY2" fmla="*/ 441325 h 441325"/>
              <a:gd name="connsiteX3" fmla="*/ 269875 w 307975"/>
              <a:gd name="connsiteY3" fmla="*/ 441325 h 441325"/>
              <a:gd name="connsiteX4" fmla="*/ 273050 w 307975"/>
              <a:gd name="connsiteY4" fmla="*/ 0 h 441325"/>
              <a:gd name="connsiteX5" fmla="*/ 307975 w 307975"/>
              <a:gd name="connsiteY5" fmla="*/ 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975" h="441325">
                <a:moveTo>
                  <a:pt x="0" y="0"/>
                </a:moveTo>
                <a:lnTo>
                  <a:pt x="63500" y="0"/>
                </a:lnTo>
                <a:lnTo>
                  <a:pt x="63500" y="441325"/>
                </a:lnTo>
                <a:lnTo>
                  <a:pt x="269875" y="441325"/>
                </a:lnTo>
                <a:cubicBezTo>
                  <a:pt x="270933" y="294217"/>
                  <a:pt x="273050" y="0"/>
                  <a:pt x="273050" y="0"/>
                </a:cubicBezTo>
                <a:lnTo>
                  <a:pt x="30797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2" name="Freeform 71"/>
          <p:cNvSpPr/>
          <p:nvPr/>
        </p:nvSpPr>
        <p:spPr bwMode="auto">
          <a:xfrm>
            <a:off x="3746500" y="1393825"/>
            <a:ext cx="307975" cy="523875"/>
          </a:xfrm>
          <a:custGeom>
            <a:avLst/>
            <a:gdLst>
              <a:gd name="connsiteX0" fmla="*/ 0 w 307975"/>
              <a:gd name="connsiteY0" fmla="*/ 0 h 441325"/>
              <a:gd name="connsiteX1" fmla="*/ 63500 w 307975"/>
              <a:gd name="connsiteY1" fmla="*/ 0 h 441325"/>
              <a:gd name="connsiteX2" fmla="*/ 63500 w 307975"/>
              <a:gd name="connsiteY2" fmla="*/ 441325 h 441325"/>
              <a:gd name="connsiteX3" fmla="*/ 269875 w 307975"/>
              <a:gd name="connsiteY3" fmla="*/ 441325 h 441325"/>
              <a:gd name="connsiteX4" fmla="*/ 273050 w 307975"/>
              <a:gd name="connsiteY4" fmla="*/ 0 h 441325"/>
              <a:gd name="connsiteX5" fmla="*/ 307975 w 307975"/>
              <a:gd name="connsiteY5" fmla="*/ 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975" h="441325">
                <a:moveTo>
                  <a:pt x="0" y="0"/>
                </a:moveTo>
                <a:lnTo>
                  <a:pt x="63500" y="0"/>
                </a:lnTo>
                <a:lnTo>
                  <a:pt x="63500" y="441325"/>
                </a:lnTo>
                <a:lnTo>
                  <a:pt x="269875" y="441325"/>
                </a:lnTo>
                <a:cubicBezTo>
                  <a:pt x="270933" y="294217"/>
                  <a:pt x="273050" y="0"/>
                  <a:pt x="273050" y="0"/>
                </a:cubicBezTo>
                <a:lnTo>
                  <a:pt x="30797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3" name="Freeform 72"/>
          <p:cNvSpPr/>
          <p:nvPr/>
        </p:nvSpPr>
        <p:spPr bwMode="auto">
          <a:xfrm>
            <a:off x="2724150" y="1393825"/>
            <a:ext cx="307975" cy="523875"/>
          </a:xfrm>
          <a:custGeom>
            <a:avLst/>
            <a:gdLst>
              <a:gd name="connsiteX0" fmla="*/ 0 w 307975"/>
              <a:gd name="connsiteY0" fmla="*/ 0 h 441325"/>
              <a:gd name="connsiteX1" fmla="*/ 63500 w 307975"/>
              <a:gd name="connsiteY1" fmla="*/ 0 h 441325"/>
              <a:gd name="connsiteX2" fmla="*/ 63500 w 307975"/>
              <a:gd name="connsiteY2" fmla="*/ 441325 h 441325"/>
              <a:gd name="connsiteX3" fmla="*/ 269875 w 307975"/>
              <a:gd name="connsiteY3" fmla="*/ 441325 h 441325"/>
              <a:gd name="connsiteX4" fmla="*/ 273050 w 307975"/>
              <a:gd name="connsiteY4" fmla="*/ 0 h 441325"/>
              <a:gd name="connsiteX5" fmla="*/ 307975 w 307975"/>
              <a:gd name="connsiteY5" fmla="*/ 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975" h="441325">
                <a:moveTo>
                  <a:pt x="0" y="0"/>
                </a:moveTo>
                <a:lnTo>
                  <a:pt x="63500" y="0"/>
                </a:lnTo>
                <a:lnTo>
                  <a:pt x="63500" y="441325"/>
                </a:lnTo>
                <a:lnTo>
                  <a:pt x="269875" y="441325"/>
                </a:lnTo>
                <a:cubicBezTo>
                  <a:pt x="270933" y="294217"/>
                  <a:pt x="273050" y="0"/>
                  <a:pt x="273050" y="0"/>
                </a:cubicBezTo>
                <a:lnTo>
                  <a:pt x="30797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4" name="Freeform 73"/>
          <p:cNvSpPr/>
          <p:nvPr/>
        </p:nvSpPr>
        <p:spPr bwMode="auto">
          <a:xfrm>
            <a:off x="2990850" y="1393825"/>
            <a:ext cx="307975" cy="523875"/>
          </a:xfrm>
          <a:custGeom>
            <a:avLst/>
            <a:gdLst>
              <a:gd name="connsiteX0" fmla="*/ 0 w 307975"/>
              <a:gd name="connsiteY0" fmla="*/ 0 h 441325"/>
              <a:gd name="connsiteX1" fmla="*/ 63500 w 307975"/>
              <a:gd name="connsiteY1" fmla="*/ 0 h 441325"/>
              <a:gd name="connsiteX2" fmla="*/ 63500 w 307975"/>
              <a:gd name="connsiteY2" fmla="*/ 441325 h 441325"/>
              <a:gd name="connsiteX3" fmla="*/ 269875 w 307975"/>
              <a:gd name="connsiteY3" fmla="*/ 441325 h 441325"/>
              <a:gd name="connsiteX4" fmla="*/ 273050 w 307975"/>
              <a:gd name="connsiteY4" fmla="*/ 0 h 441325"/>
              <a:gd name="connsiteX5" fmla="*/ 307975 w 307975"/>
              <a:gd name="connsiteY5" fmla="*/ 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975" h="441325">
                <a:moveTo>
                  <a:pt x="0" y="0"/>
                </a:moveTo>
                <a:lnTo>
                  <a:pt x="63500" y="0"/>
                </a:lnTo>
                <a:lnTo>
                  <a:pt x="63500" y="441325"/>
                </a:lnTo>
                <a:lnTo>
                  <a:pt x="269875" y="441325"/>
                </a:lnTo>
                <a:cubicBezTo>
                  <a:pt x="270933" y="294217"/>
                  <a:pt x="273050" y="0"/>
                  <a:pt x="273050" y="0"/>
                </a:cubicBezTo>
                <a:lnTo>
                  <a:pt x="30797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5" name="Freeform 74"/>
          <p:cNvSpPr/>
          <p:nvPr/>
        </p:nvSpPr>
        <p:spPr bwMode="auto">
          <a:xfrm>
            <a:off x="2428875" y="1393825"/>
            <a:ext cx="307975" cy="523875"/>
          </a:xfrm>
          <a:custGeom>
            <a:avLst/>
            <a:gdLst>
              <a:gd name="connsiteX0" fmla="*/ 0 w 307975"/>
              <a:gd name="connsiteY0" fmla="*/ 0 h 441325"/>
              <a:gd name="connsiteX1" fmla="*/ 63500 w 307975"/>
              <a:gd name="connsiteY1" fmla="*/ 0 h 441325"/>
              <a:gd name="connsiteX2" fmla="*/ 63500 w 307975"/>
              <a:gd name="connsiteY2" fmla="*/ 441325 h 441325"/>
              <a:gd name="connsiteX3" fmla="*/ 269875 w 307975"/>
              <a:gd name="connsiteY3" fmla="*/ 441325 h 441325"/>
              <a:gd name="connsiteX4" fmla="*/ 273050 w 307975"/>
              <a:gd name="connsiteY4" fmla="*/ 0 h 441325"/>
              <a:gd name="connsiteX5" fmla="*/ 307975 w 307975"/>
              <a:gd name="connsiteY5" fmla="*/ 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975" h="441325">
                <a:moveTo>
                  <a:pt x="0" y="0"/>
                </a:moveTo>
                <a:lnTo>
                  <a:pt x="63500" y="0"/>
                </a:lnTo>
                <a:lnTo>
                  <a:pt x="63500" y="441325"/>
                </a:lnTo>
                <a:lnTo>
                  <a:pt x="269875" y="441325"/>
                </a:lnTo>
                <a:cubicBezTo>
                  <a:pt x="270933" y="294217"/>
                  <a:pt x="273050" y="0"/>
                  <a:pt x="273050" y="0"/>
                </a:cubicBezTo>
                <a:lnTo>
                  <a:pt x="30797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6" name="Freeform 75"/>
          <p:cNvSpPr/>
          <p:nvPr/>
        </p:nvSpPr>
        <p:spPr bwMode="auto">
          <a:xfrm>
            <a:off x="2484967" y="2442633"/>
            <a:ext cx="1536700" cy="474134"/>
          </a:xfrm>
          <a:custGeom>
            <a:avLst/>
            <a:gdLst>
              <a:gd name="connsiteX0" fmla="*/ 0 w 1536700"/>
              <a:gd name="connsiteY0" fmla="*/ 474134 h 474134"/>
              <a:gd name="connsiteX1" fmla="*/ 0 w 1536700"/>
              <a:gd name="connsiteY1" fmla="*/ 0 h 474134"/>
              <a:gd name="connsiteX2" fmla="*/ 1536700 w 1536700"/>
              <a:gd name="connsiteY2" fmla="*/ 4234 h 474134"/>
              <a:gd name="connsiteX3" fmla="*/ 1532466 w 1536700"/>
              <a:gd name="connsiteY3" fmla="*/ 414867 h 474134"/>
              <a:gd name="connsiteX4" fmla="*/ 1532466 w 1536700"/>
              <a:gd name="connsiteY4" fmla="*/ 474134 h 474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6700" h="474134">
                <a:moveTo>
                  <a:pt x="0" y="474134"/>
                </a:moveTo>
                <a:lnTo>
                  <a:pt x="0" y="0"/>
                </a:lnTo>
                <a:lnTo>
                  <a:pt x="1536700" y="4234"/>
                </a:lnTo>
                <a:cubicBezTo>
                  <a:pt x="1535289" y="141112"/>
                  <a:pt x="1532466" y="414867"/>
                  <a:pt x="1532466" y="414867"/>
                </a:cubicBezTo>
                <a:lnTo>
                  <a:pt x="1532466" y="47413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3314700" y="23876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6390" name="Straight Connector 8"/>
          <p:cNvCxnSpPr>
            <a:cxnSpLocks noChangeShapeType="1"/>
          </p:cNvCxnSpPr>
          <p:nvPr/>
        </p:nvCxnSpPr>
        <p:spPr bwMode="auto">
          <a:xfrm>
            <a:off x="393700" y="2921000"/>
            <a:ext cx="78867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sp>
        <p:nvSpPr>
          <p:cNvPr id="78" name="Freeform 77"/>
          <p:cNvSpPr/>
          <p:nvPr/>
        </p:nvSpPr>
        <p:spPr bwMode="auto">
          <a:xfrm>
            <a:off x="2273300" y="1384300"/>
            <a:ext cx="2015067" cy="537633"/>
          </a:xfrm>
          <a:custGeom>
            <a:avLst/>
            <a:gdLst>
              <a:gd name="connsiteX0" fmla="*/ 0 w 2015067"/>
              <a:gd name="connsiteY0" fmla="*/ 0 h 537633"/>
              <a:gd name="connsiteX1" fmla="*/ 215900 w 2015067"/>
              <a:gd name="connsiteY1" fmla="*/ 4233 h 537633"/>
              <a:gd name="connsiteX2" fmla="*/ 215900 w 2015067"/>
              <a:gd name="connsiteY2" fmla="*/ 533400 h 537633"/>
              <a:gd name="connsiteX3" fmla="*/ 1744133 w 2015067"/>
              <a:gd name="connsiteY3" fmla="*/ 537633 h 537633"/>
              <a:gd name="connsiteX4" fmla="*/ 1744133 w 2015067"/>
              <a:gd name="connsiteY4" fmla="*/ 4233 h 537633"/>
              <a:gd name="connsiteX5" fmla="*/ 2015067 w 2015067"/>
              <a:gd name="connsiteY5" fmla="*/ 4233 h 537633"/>
              <a:gd name="connsiteX6" fmla="*/ 2015067 w 2015067"/>
              <a:gd name="connsiteY6" fmla="*/ 4233 h 537633"/>
              <a:gd name="connsiteX7" fmla="*/ 2015067 w 2015067"/>
              <a:gd name="connsiteY7" fmla="*/ 4233 h 53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5067" h="537633">
                <a:moveTo>
                  <a:pt x="0" y="0"/>
                </a:moveTo>
                <a:lnTo>
                  <a:pt x="215900" y="4233"/>
                </a:lnTo>
                <a:lnTo>
                  <a:pt x="215900" y="533400"/>
                </a:lnTo>
                <a:lnTo>
                  <a:pt x="1744133" y="537633"/>
                </a:lnTo>
                <a:lnTo>
                  <a:pt x="1744133" y="4233"/>
                </a:lnTo>
                <a:lnTo>
                  <a:pt x="2015067" y="4233"/>
                </a:lnTo>
                <a:lnTo>
                  <a:pt x="2015067" y="4233"/>
                </a:lnTo>
                <a:lnTo>
                  <a:pt x="2015067" y="4233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1" name="Rectangle 11"/>
          <p:cNvSpPr>
            <a:spLocks noChangeArrowheads="1"/>
          </p:cNvSpPr>
          <p:nvPr/>
        </p:nvSpPr>
        <p:spPr bwMode="auto">
          <a:xfrm flipH="1">
            <a:off x="4406900" y="2171700"/>
            <a:ext cx="207433" cy="7493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Oval 58"/>
          <p:cNvSpPr>
            <a:spLocks noChangeArrowheads="1"/>
          </p:cNvSpPr>
          <p:nvPr/>
        </p:nvSpPr>
        <p:spPr bwMode="auto">
          <a:xfrm>
            <a:off x="5236626" y="2514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Oval 59"/>
          <p:cNvSpPr>
            <a:spLocks noChangeArrowheads="1"/>
          </p:cNvSpPr>
          <p:nvPr/>
        </p:nvSpPr>
        <p:spPr bwMode="auto">
          <a:xfrm>
            <a:off x="5312830" y="2514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Oval 60"/>
          <p:cNvSpPr>
            <a:spLocks noChangeArrowheads="1"/>
          </p:cNvSpPr>
          <p:nvPr/>
        </p:nvSpPr>
        <p:spPr bwMode="auto">
          <a:xfrm>
            <a:off x="5393268" y="2514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Rectangle 94"/>
          <p:cNvSpPr/>
          <p:nvPr/>
        </p:nvSpPr>
        <p:spPr bwMode="auto">
          <a:xfrm>
            <a:off x="5219700" y="2870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5202767" y="1312333"/>
            <a:ext cx="220133" cy="135467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7" name="Oval 58"/>
          <p:cNvSpPr>
            <a:spLocks noChangeArrowheads="1"/>
          </p:cNvSpPr>
          <p:nvPr/>
        </p:nvSpPr>
        <p:spPr bwMode="auto">
          <a:xfrm>
            <a:off x="5215473" y="1375935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Oval 59"/>
          <p:cNvSpPr>
            <a:spLocks noChangeArrowheads="1"/>
          </p:cNvSpPr>
          <p:nvPr/>
        </p:nvSpPr>
        <p:spPr bwMode="auto">
          <a:xfrm>
            <a:off x="5291677" y="1375935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Oval 60"/>
          <p:cNvSpPr>
            <a:spLocks noChangeArrowheads="1"/>
          </p:cNvSpPr>
          <p:nvPr/>
        </p:nvSpPr>
        <p:spPr bwMode="auto">
          <a:xfrm>
            <a:off x="5372115" y="1375935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Rectangle 11"/>
          <p:cNvSpPr>
            <a:spLocks noChangeArrowheads="1"/>
          </p:cNvSpPr>
          <p:nvPr/>
        </p:nvSpPr>
        <p:spPr bwMode="auto">
          <a:xfrm flipH="1">
            <a:off x="4703222" y="2171712"/>
            <a:ext cx="207433" cy="7493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Rectangle 11"/>
          <p:cNvSpPr>
            <a:spLocks noChangeArrowheads="1"/>
          </p:cNvSpPr>
          <p:nvPr/>
        </p:nvSpPr>
        <p:spPr bwMode="auto">
          <a:xfrm flipH="1">
            <a:off x="4978379" y="2171724"/>
            <a:ext cx="207433" cy="7493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Rectangle 11"/>
          <p:cNvSpPr>
            <a:spLocks noChangeArrowheads="1"/>
          </p:cNvSpPr>
          <p:nvPr/>
        </p:nvSpPr>
        <p:spPr bwMode="auto">
          <a:xfrm flipH="1">
            <a:off x="5460953" y="2171736"/>
            <a:ext cx="207433" cy="7493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Rectangle 11"/>
          <p:cNvSpPr>
            <a:spLocks noChangeArrowheads="1"/>
          </p:cNvSpPr>
          <p:nvPr/>
        </p:nvSpPr>
        <p:spPr bwMode="auto">
          <a:xfrm flipH="1">
            <a:off x="5731877" y="2171748"/>
            <a:ext cx="207433" cy="7493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03"/>
          <p:cNvSpPr/>
          <p:nvPr/>
        </p:nvSpPr>
        <p:spPr bwMode="auto">
          <a:xfrm>
            <a:off x="5397500" y="1393825"/>
            <a:ext cx="307975" cy="523875"/>
          </a:xfrm>
          <a:custGeom>
            <a:avLst/>
            <a:gdLst>
              <a:gd name="connsiteX0" fmla="*/ 0 w 307975"/>
              <a:gd name="connsiteY0" fmla="*/ 0 h 441325"/>
              <a:gd name="connsiteX1" fmla="*/ 63500 w 307975"/>
              <a:gd name="connsiteY1" fmla="*/ 0 h 441325"/>
              <a:gd name="connsiteX2" fmla="*/ 63500 w 307975"/>
              <a:gd name="connsiteY2" fmla="*/ 441325 h 441325"/>
              <a:gd name="connsiteX3" fmla="*/ 269875 w 307975"/>
              <a:gd name="connsiteY3" fmla="*/ 441325 h 441325"/>
              <a:gd name="connsiteX4" fmla="*/ 273050 w 307975"/>
              <a:gd name="connsiteY4" fmla="*/ 0 h 441325"/>
              <a:gd name="connsiteX5" fmla="*/ 307975 w 307975"/>
              <a:gd name="connsiteY5" fmla="*/ 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975" h="441325">
                <a:moveTo>
                  <a:pt x="0" y="0"/>
                </a:moveTo>
                <a:lnTo>
                  <a:pt x="63500" y="0"/>
                </a:lnTo>
                <a:lnTo>
                  <a:pt x="63500" y="441325"/>
                </a:lnTo>
                <a:lnTo>
                  <a:pt x="269875" y="441325"/>
                </a:lnTo>
                <a:cubicBezTo>
                  <a:pt x="270933" y="294217"/>
                  <a:pt x="273050" y="0"/>
                  <a:pt x="273050" y="0"/>
                </a:cubicBezTo>
                <a:lnTo>
                  <a:pt x="30797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5" name="Freeform 104"/>
          <p:cNvSpPr/>
          <p:nvPr/>
        </p:nvSpPr>
        <p:spPr bwMode="auto">
          <a:xfrm>
            <a:off x="5664200" y="1393825"/>
            <a:ext cx="307975" cy="523875"/>
          </a:xfrm>
          <a:custGeom>
            <a:avLst/>
            <a:gdLst>
              <a:gd name="connsiteX0" fmla="*/ 0 w 307975"/>
              <a:gd name="connsiteY0" fmla="*/ 0 h 441325"/>
              <a:gd name="connsiteX1" fmla="*/ 63500 w 307975"/>
              <a:gd name="connsiteY1" fmla="*/ 0 h 441325"/>
              <a:gd name="connsiteX2" fmla="*/ 63500 w 307975"/>
              <a:gd name="connsiteY2" fmla="*/ 441325 h 441325"/>
              <a:gd name="connsiteX3" fmla="*/ 269875 w 307975"/>
              <a:gd name="connsiteY3" fmla="*/ 441325 h 441325"/>
              <a:gd name="connsiteX4" fmla="*/ 273050 w 307975"/>
              <a:gd name="connsiteY4" fmla="*/ 0 h 441325"/>
              <a:gd name="connsiteX5" fmla="*/ 307975 w 307975"/>
              <a:gd name="connsiteY5" fmla="*/ 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975" h="441325">
                <a:moveTo>
                  <a:pt x="0" y="0"/>
                </a:moveTo>
                <a:lnTo>
                  <a:pt x="63500" y="0"/>
                </a:lnTo>
                <a:lnTo>
                  <a:pt x="63500" y="441325"/>
                </a:lnTo>
                <a:lnTo>
                  <a:pt x="269875" y="441325"/>
                </a:lnTo>
                <a:cubicBezTo>
                  <a:pt x="270933" y="294217"/>
                  <a:pt x="273050" y="0"/>
                  <a:pt x="273050" y="0"/>
                </a:cubicBezTo>
                <a:lnTo>
                  <a:pt x="30797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6" name="Freeform 105"/>
          <p:cNvSpPr/>
          <p:nvPr/>
        </p:nvSpPr>
        <p:spPr bwMode="auto">
          <a:xfrm>
            <a:off x="4641850" y="1393825"/>
            <a:ext cx="307975" cy="523875"/>
          </a:xfrm>
          <a:custGeom>
            <a:avLst/>
            <a:gdLst>
              <a:gd name="connsiteX0" fmla="*/ 0 w 307975"/>
              <a:gd name="connsiteY0" fmla="*/ 0 h 441325"/>
              <a:gd name="connsiteX1" fmla="*/ 63500 w 307975"/>
              <a:gd name="connsiteY1" fmla="*/ 0 h 441325"/>
              <a:gd name="connsiteX2" fmla="*/ 63500 w 307975"/>
              <a:gd name="connsiteY2" fmla="*/ 441325 h 441325"/>
              <a:gd name="connsiteX3" fmla="*/ 269875 w 307975"/>
              <a:gd name="connsiteY3" fmla="*/ 441325 h 441325"/>
              <a:gd name="connsiteX4" fmla="*/ 273050 w 307975"/>
              <a:gd name="connsiteY4" fmla="*/ 0 h 441325"/>
              <a:gd name="connsiteX5" fmla="*/ 307975 w 307975"/>
              <a:gd name="connsiteY5" fmla="*/ 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975" h="441325">
                <a:moveTo>
                  <a:pt x="0" y="0"/>
                </a:moveTo>
                <a:lnTo>
                  <a:pt x="63500" y="0"/>
                </a:lnTo>
                <a:lnTo>
                  <a:pt x="63500" y="441325"/>
                </a:lnTo>
                <a:lnTo>
                  <a:pt x="269875" y="441325"/>
                </a:lnTo>
                <a:cubicBezTo>
                  <a:pt x="270933" y="294217"/>
                  <a:pt x="273050" y="0"/>
                  <a:pt x="273050" y="0"/>
                </a:cubicBezTo>
                <a:lnTo>
                  <a:pt x="30797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7" name="Freeform 106"/>
          <p:cNvSpPr/>
          <p:nvPr/>
        </p:nvSpPr>
        <p:spPr bwMode="auto">
          <a:xfrm>
            <a:off x="4908550" y="1393825"/>
            <a:ext cx="307975" cy="523875"/>
          </a:xfrm>
          <a:custGeom>
            <a:avLst/>
            <a:gdLst>
              <a:gd name="connsiteX0" fmla="*/ 0 w 307975"/>
              <a:gd name="connsiteY0" fmla="*/ 0 h 441325"/>
              <a:gd name="connsiteX1" fmla="*/ 63500 w 307975"/>
              <a:gd name="connsiteY1" fmla="*/ 0 h 441325"/>
              <a:gd name="connsiteX2" fmla="*/ 63500 w 307975"/>
              <a:gd name="connsiteY2" fmla="*/ 441325 h 441325"/>
              <a:gd name="connsiteX3" fmla="*/ 269875 w 307975"/>
              <a:gd name="connsiteY3" fmla="*/ 441325 h 441325"/>
              <a:gd name="connsiteX4" fmla="*/ 273050 w 307975"/>
              <a:gd name="connsiteY4" fmla="*/ 0 h 441325"/>
              <a:gd name="connsiteX5" fmla="*/ 307975 w 307975"/>
              <a:gd name="connsiteY5" fmla="*/ 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975" h="441325">
                <a:moveTo>
                  <a:pt x="0" y="0"/>
                </a:moveTo>
                <a:lnTo>
                  <a:pt x="63500" y="0"/>
                </a:lnTo>
                <a:lnTo>
                  <a:pt x="63500" y="441325"/>
                </a:lnTo>
                <a:lnTo>
                  <a:pt x="269875" y="441325"/>
                </a:lnTo>
                <a:cubicBezTo>
                  <a:pt x="270933" y="294217"/>
                  <a:pt x="273050" y="0"/>
                  <a:pt x="273050" y="0"/>
                </a:cubicBezTo>
                <a:lnTo>
                  <a:pt x="30797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8" name="Freeform 107"/>
          <p:cNvSpPr/>
          <p:nvPr/>
        </p:nvSpPr>
        <p:spPr bwMode="auto">
          <a:xfrm>
            <a:off x="4346575" y="1393825"/>
            <a:ext cx="307975" cy="523875"/>
          </a:xfrm>
          <a:custGeom>
            <a:avLst/>
            <a:gdLst>
              <a:gd name="connsiteX0" fmla="*/ 0 w 307975"/>
              <a:gd name="connsiteY0" fmla="*/ 0 h 441325"/>
              <a:gd name="connsiteX1" fmla="*/ 63500 w 307975"/>
              <a:gd name="connsiteY1" fmla="*/ 0 h 441325"/>
              <a:gd name="connsiteX2" fmla="*/ 63500 w 307975"/>
              <a:gd name="connsiteY2" fmla="*/ 441325 h 441325"/>
              <a:gd name="connsiteX3" fmla="*/ 269875 w 307975"/>
              <a:gd name="connsiteY3" fmla="*/ 441325 h 441325"/>
              <a:gd name="connsiteX4" fmla="*/ 273050 w 307975"/>
              <a:gd name="connsiteY4" fmla="*/ 0 h 441325"/>
              <a:gd name="connsiteX5" fmla="*/ 307975 w 307975"/>
              <a:gd name="connsiteY5" fmla="*/ 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975" h="441325">
                <a:moveTo>
                  <a:pt x="0" y="0"/>
                </a:moveTo>
                <a:lnTo>
                  <a:pt x="63500" y="0"/>
                </a:lnTo>
                <a:lnTo>
                  <a:pt x="63500" y="441325"/>
                </a:lnTo>
                <a:lnTo>
                  <a:pt x="269875" y="441325"/>
                </a:lnTo>
                <a:cubicBezTo>
                  <a:pt x="270933" y="294217"/>
                  <a:pt x="273050" y="0"/>
                  <a:pt x="273050" y="0"/>
                </a:cubicBezTo>
                <a:lnTo>
                  <a:pt x="30797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9" name="Freeform 108"/>
          <p:cNvSpPr/>
          <p:nvPr/>
        </p:nvSpPr>
        <p:spPr bwMode="auto">
          <a:xfrm>
            <a:off x="4402667" y="2442633"/>
            <a:ext cx="1536700" cy="474134"/>
          </a:xfrm>
          <a:custGeom>
            <a:avLst/>
            <a:gdLst>
              <a:gd name="connsiteX0" fmla="*/ 0 w 1536700"/>
              <a:gd name="connsiteY0" fmla="*/ 474134 h 474134"/>
              <a:gd name="connsiteX1" fmla="*/ 0 w 1536700"/>
              <a:gd name="connsiteY1" fmla="*/ 0 h 474134"/>
              <a:gd name="connsiteX2" fmla="*/ 1536700 w 1536700"/>
              <a:gd name="connsiteY2" fmla="*/ 4234 h 474134"/>
              <a:gd name="connsiteX3" fmla="*/ 1532466 w 1536700"/>
              <a:gd name="connsiteY3" fmla="*/ 414867 h 474134"/>
              <a:gd name="connsiteX4" fmla="*/ 1532466 w 1536700"/>
              <a:gd name="connsiteY4" fmla="*/ 474134 h 474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6700" h="474134">
                <a:moveTo>
                  <a:pt x="0" y="474134"/>
                </a:moveTo>
                <a:lnTo>
                  <a:pt x="0" y="0"/>
                </a:lnTo>
                <a:lnTo>
                  <a:pt x="1536700" y="4234"/>
                </a:lnTo>
                <a:cubicBezTo>
                  <a:pt x="1535289" y="141112"/>
                  <a:pt x="1532466" y="414867"/>
                  <a:pt x="1532466" y="414867"/>
                </a:cubicBezTo>
                <a:lnTo>
                  <a:pt x="1532466" y="474134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0" name="Rectangle 109"/>
          <p:cNvSpPr/>
          <p:nvPr/>
        </p:nvSpPr>
        <p:spPr bwMode="auto">
          <a:xfrm>
            <a:off x="5232400" y="23876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2" name="Freeform 111"/>
          <p:cNvSpPr/>
          <p:nvPr/>
        </p:nvSpPr>
        <p:spPr bwMode="auto">
          <a:xfrm>
            <a:off x="4191000" y="1384300"/>
            <a:ext cx="2015067" cy="537633"/>
          </a:xfrm>
          <a:custGeom>
            <a:avLst/>
            <a:gdLst>
              <a:gd name="connsiteX0" fmla="*/ 0 w 2015067"/>
              <a:gd name="connsiteY0" fmla="*/ 0 h 537633"/>
              <a:gd name="connsiteX1" fmla="*/ 215900 w 2015067"/>
              <a:gd name="connsiteY1" fmla="*/ 4233 h 537633"/>
              <a:gd name="connsiteX2" fmla="*/ 215900 w 2015067"/>
              <a:gd name="connsiteY2" fmla="*/ 533400 h 537633"/>
              <a:gd name="connsiteX3" fmla="*/ 1744133 w 2015067"/>
              <a:gd name="connsiteY3" fmla="*/ 537633 h 537633"/>
              <a:gd name="connsiteX4" fmla="*/ 1744133 w 2015067"/>
              <a:gd name="connsiteY4" fmla="*/ 4233 h 537633"/>
              <a:gd name="connsiteX5" fmla="*/ 2015067 w 2015067"/>
              <a:gd name="connsiteY5" fmla="*/ 4233 h 537633"/>
              <a:gd name="connsiteX6" fmla="*/ 2015067 w 2015067"/>
              <a:gd name="connsiteY6" fmla="*/ 4233 h 537633"/>
              <a:gd name="connsiteX7" fmla="*/ 2015067 w 2015067"/>
              <a:gd name="connsiteY7" fmla="*/ 4233 h 53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5067" h="537633">
                <a:moveTo>
                  <a:pt x="0" y="0"/>
                </a:moveTo>
                <a:lnTo>
                  <a:pt x="215900" y="4233"/>
                </a:lnTo>
                <a:lnTo>
                  <a:pt x="215900" y="533400"/>
                </a:lnTo>
                <a:lnTo>
                  <a:pt x="1744133" y="537633"/>
                </a:lnTo>
                <a:lnTo>
                  <a:pt x="1744133" y="4233"/>
                </a:lnTo>
                <a:lnTo>
                  <a:pt x="2015067" y="4233"/>
                </a:lnTo>
                <a:lnTo>
                  <a:pt x="2015067" y="4233"/>
                </a:lnTo>
                <a:lnTo>
                  <a:pt x="2015067" y="4233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9" name="Date Placeholder 7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160634" y="1016000"/>
            <a:ext cx="1031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Chopper: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202457" y="2209800"/>
            <a:ext cx="74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6"/>
          <p:cNvSpPr>
            <a:spLocks noGrp="1"/>
          </p:cNvSpPr>
          <p:nvPr>
            <p:ph type="title"/>
          </p:nvPr>
        </p:nvSpPr>
        <p:spPr>
          <a:xfrm>
            <a:off x="679450" y="100013"/>
            <a:ext cx="7370763" cy="739775"/>
          </a:xfrm>
        </p:spPr>
        <p:txBody>
          <a:bodyPr/>
          <a:lstStyle/>
          <a:p>
            <a:r>
              <a:rPr lang="en-US" sz="2800" dirty="0" smtClean="0">
                <a:ea typeface="ＭＳ Ｐゴシック" charset="-128"/>
                <a:cs typeface="ＭＳ Ｐゴシック" charset="-128"/>
              </a:rPr>
              <a:t>Intermediate Intensities – Injection into Waiting Buckets without Longitudinal Painting</a:t>
            </a:r>
            <a:endParaRPr lang="en-US" sz="28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0" name="Content Placeholder 229"/>
          <p:cNvSpPr>
            <a:spLocks noGrp="1"/>
          </p:cNvSpPr>
          <p:nvPr>
            <p:ph idx="1"/>
          </p:nvPr>
        </p:nvSpPr>
        <p:spPr>
          <a:xfrm>
            <a:off x="469900" y="1257299"/>
            <a:ext cx="8420100" cy="1533525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 smtClean="0"/>
              <a:t>This option could be envisaged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If intensity too low for longitudinal painting to be practical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If losses of adiabatic capture are too high for increased intensities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Description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Waiting h1+h2 bucket for max. acceptance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Possibly injection on ramp of 0.5 </a:t>
            </a:r>
            <a:r>
              <a:rPr lang="en-US" sz="1200" dirty="0" err="1" smtClean="0"/>
              <a:t>μ</a:t>
            </a:r>
            <a:r>
              <a:rPr lang="en-US" dirty="0" err="1" smtClean="0"/>
              <a:t>s</a:t>
            </a:r>
            <a:r>
              <a:rPr lang="en-US" dirty="0" smtClean="0"/>
              <a:t> long beam pulse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Increase natural energy spread of Linac4 beam (~120 </a:t>
            </a:r>
            <a:r>
              <a:rPr lang="en-US" dirty="0" err="1" smtClean="0"/>
              <a:t>keV</a:t>
            </a:r>
            <a:r>
              <a:rPr lang="en-US" dirty="0" smtClean="0"/>
              <a:t> 1</a:t>
            </a:r>
            <a:r>
              <a:rPr lang="en-US" sz="1200" dirty="0" smtClean="0"/>
              <a:t>σ</a:t>
            </a:r>
            <a:r>
              <a:rPr lang="en-US" dirty="0" smtClean="0"/>
              <a:t>) through </a:t>
            </a:r>
            <a:r>
              <a:rPr lang="en-US" dirty="0" smtClean="0">
                <a:solidFill>
                  <a:srgbClr val="FF0000"/>
                </a:solidFill>
              </a:rPr>
              <a:t>detuning of </a:t>
            </a:r>
            <a:r>
              <a:rPr lang="en-US" dirty="0" err="1" smtClean="0">
                <a:solidFill>
                  <a:srgbClr val="FF0000"/>
                </a:solidFill>
              </a:rPr>
              <a:t>debuncher</a:t>
            </a:r>
            <a:r>
              <a:rPr lang="en-US" dirty="0" smtClean="0"/>
              <a:t> (increase by ~factor of 3) –</a:t>
            </a:r>
            <a:r>
              <a:rPr lang="en-US" dirty="0" smtClean="0">
                <a:solidFill>
                  <a:srgbClr val="FF0000"/>
                </a:solidFill>
              </a:rPr>
              <a:t> is this realistic</a:t>
            </a:r>
            <a:r>
              <a:rPr lang="en-US" dirty="0" smtClean="0"/>
              <a:t>?</a:t>
            </a:r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Garamond" charset="0"/>
              </a:rPr>
              <a:t>PSB Beam Production Schemes</a:t>
            </a:r>
            <a:endParaRPr lang="en-US" smtClean="0">
              <a:latin typeface="Garamond" charset="0"/>
            </a:endParaRP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AFB961-38FA-FB4E-B0E0-41E0D72896AF}" type="slidenum">
              <a:rPr lang="en-US" smtClean="0">
                <a:latin typeface="Garamond" charset="0"/>
              </a:rPr>
              <a:pPr/>
              <a:t>12</a:t>
            </a:fld>
            <a:endParaRPr lang="en-US" dirty="0" smtClean="0">
              <a:latin typeface="Garamond" charset="0"/>
            </a:endParaRPr>
          </a:p>
        </p:txBody>
      </p:sp>
      <p:grpSp>
        <p:nvGrpSpPr>
          <p:cNvPr id="126" name="Group 125"/>
          <p:cNvGrpSpPr/>
          <p:nvPr/>
        </p:nvGrpSpPr>
        <p:grpSpPr>
          <a:xfrm>
            <a:off x="596448" y="3782711"/>
            <a:ext cx="3576572" cy="2510003"/>
            <a:chOff x="423629" y="3378198"/>
            <a:chExt cx="2105147" cy="1676417"/>
          </a:xfrm>
        </p:grpSpPr>
        <p:graphicFrame>
          <p:nvGraphicFramePr>
            <p:cNvPr id="118" name="Object 2"/>
            <p:cNvGraphicFramePr>
              <a:graphicFrameLocks noChangeAspect="1"/>
            </p:cNvGraphicFramePr>
            <p:nvPr/>
          </p:nvGraphicFramePr>
          <p:xfrm>
            <a:off x="423629" y="3378198"/>
            <a:ext cx="2101850" cy="1676417"/>
          </p:xfrm>
          <a:graphic>
            <a:graphicData uri="http://schemas.openxmlformats.org/presentationml/2006/ole">
              <p:oleObj spid="_x0000_s20482" name="Document" r:id="rId3" imgW="2663952" imgH="2048256" progId="Word.Document.8">
                <p:embed/>
              </p:oleObj>
            </a:graphicData>
          </a:graphic>
        </p:graphicFrame>
        <p:sp>
          <p:nvSpPr>
            <p:cNvPr id="117" name="TextBox 116"/>
            <p:cNvSpPr txBox="1"/>
            <p:nvPr/>
          </p:nvSpPr>
          <p:spPr>
            <a:xfrm>
              <a:off x="2049158" y="4249648"/>
              <a:ext cx="4796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T</a:t>
              </a:r>
              <a:r>
                <a:rPr lang="en-US" sz="1600" baseline="-25000" dirty="0" err="1" smtClean="0"/>
                <a:t>rev</a:t>
              </a:r>
              <a:endParaRPr lang="en-US" baseline="-25000" dirty="0"/>
            </a:p>
          </p:txBody>
        </p:sp>
        <p:sp>
          <p:nvSpPr>
            <p:cNvPr id="125" name="Rectangle 124"/>
            <p:cNvSpPr/>
            <p:nvPr/>
          </p:nvSpPr>
          <p:spPr bwMode="auto">
            <a:xfrm>
              <a:off x="1265422" y="3972377"/>
              <a:ext cx="673100" cy="495300"/>
            </a:xfrm>
            <a:prstGeom prst="rect">
              <a:avLst/>
            </a:prstGeom>
            <a:noFill/>
            <a:ln w="12700" cap="flat" cmpd="sng" algn="ctr">
              <a:solidFill>
                <a:srgbClr val="FF33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6"/>
          <p:cNvSpPr>
            <a:spLocks noGrp="1"/>
          </p:cNvSpPr>
          <p:nvPr>
            <p:ph type="title"/>
          </p:nvPr>
        </p:nvSpPr>
        <p:spPr>
          <a:xfrm>
            <a:off x="679450" y="100013"/>
            <a:ext cx="7370763" cy="739775"/>
          </a:xfrm>
        </p:spPr>
        <p:txBody>
          <a:bodyPr/>
          <a:lstStyle/>
          <a:p>
            <a:r>
              <a:rPr lang="en-US" sz="2800" dirty="0" smtClean="0">
                <a:ea typeface="ＭＳ Ｐゴシック" charset="-128"/>
                <a:cs typeface="ＭＳ Ｐゴシック" charset="-128"/>
              </a:rPr>
              <a:t>Intermediate Intensities – Injection into Waiting Buckets without Longitudinal Painting</a:t>
            </a:r>
            <a:endParaRPr lang="en-US" sz="28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0" name="Content Placeholder 229"/>
          <p:cNvSpPr>
            <a:spLocks noGrp="1"/>
          </p:cNvSpPr>
          <p:nvPr>
            <p:ph idx="1"/>
          </p:nvPr>
        </p:nvSpPr>
        <p:spPr>
          <a:xfrm>
            <a:off x="469900" y="4902199"/>
            <a:ext cx="8509000" cy="1533525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1600" dirty="0" smtClean="0"/>
              <a:t>Example to produce beam in each Booster Ring (if needed skip injection in unwanted rings)</a:t>
            </a:r>
          </a:p>
          <a:p>
            <a:pPr>
              <a:spcBef>
                <a:spcPts val="300"/>
              </a:spcBef>
            </a:pPr>
            <a:r>
              <a:rPr lang="en-US" sz="1600" dirty="0" smtClean="0">
                <a:solidFill>
                  <a:srgbClr val="FF3300"/>
                </a:solidFill>
              </a:rPr>
              <a:t>Synchronization of Linac4 beam (not Linac4 RF) with Booster RF required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Without synchronization of the four PSB rings: non-predictable and non-reproducible gaps at switching between </a:t>
            </a:r>
            <a:r>
              <a:rPr lang="en-US" sz="1600" dirty="0" smtClean="0"/>
              <a:t>rings</a:t>
            </a:r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Garamond" charset="0"/>
              </a:rPr>
              <a:t>PSB Beam Production Schemes</a:t>
            </a:r>
            <a:endParaRPr lang="en-US" dirty="0" smtClean="0">
              <a:latin typeface="Garamond" charset="0"/>
            </a:endParaRP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AFB961-38FA-FB4E-B0E0-41E0D72896AF}" type="slidenum">
              <a:rPr lang="en-US" smtClean="0">
                <a:latin typeface="Garamond" charset="0"/>
              </a:rPr>
              <a:pPr/>
              <a:t>13</a:t>
            </a:fld>
            <a:endParaRPr lang="en-US" dirty="0" smtClean="0">
              <a:latin typeface="Garamond" charset="0"/>
            </a:endParaRPr>
          </a:p>
        </p:txBody>
      </p:sp>
      <p:cxnSp>
        <p:nvCxnSpPr>
          <p:cNvPr id="16390" name="Straight Connector 8"/>
          <p:cNvCxnSpPr>
            <a:cxnSpLocks noChangeShapeType="1"/>
          </p:cNvCxnSpPr>
          <p:nvPr/>
        </p:nvCxnSpPr>
        <p:spPr bwMode="auto">
          <a:xfrm>
            <a:off x="393700" y="2921000"/>
            <a:ext cx="85725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sp>
        <p:nvSpPr>
          <p:cNvPr id="16402" name="Right Brace 22"/>
          <p:cNvSpPr>
            <a:spLocks/>
          </p:cNvSpPr>
          <p:nvPr/>
        </p:nvSpPr>
        <p:spPr bwMode="auto">
          <a:xfrm rot="5400000">
            <a:off x="3517106" y="2450311"/>
            <a:ext cx="319087" cy="143510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3" name="TextBox 24"/>
          <p:cNvSpPr txBox="1">
            <a:spLocks noChangeArrowheads="1"/>
          </p:cNvSpPr>
          <p:nvPr/>
        </p:nvSpPr>
        <p:spPr bwMode="auto">
          <a:xfrm>
            <a:off x="2882900" y="3263900"/>
            <a:ext cx="15631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Injection ring </a:t>
            </a:r>
            <a:r>
              <a:rPr lang="en-US" sz="1400" dirty="0" smtClean="0"/>
              <a:t>4</a:t>
            </a:r>
          </a:p>
          <a:p>
            <a:r>
              <a:rPr lang="en-US" sz="1400" dirty="0" smtClean="0"/>
              <a:t>~0.5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s/revolution</a:t>
            </a:r>
          </a:p>
        </p:txBody>
      </p:sp>
      <p:sp>
        <p:nvSpPr>
          <p:cNvPr id="16408" name="Right Brace 29"/>
          <p:cNvSpPr>
            <a:spLocks/>
          </p:cNvSpPr>
          <p:nvPr/>
        </p:nvSpPr>
        <p:spPr bwMode="auto">
          <a:xfrm rot="5400000">
            <a:off x="2069306" y="2539210"/>
            <a:ext cx="319087" cy="12573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9" name="TextBox 30"/>
          <p:cNvSpPr txBox="1">
            <a:spLocks noChangeArrowheads="1"/>
          </p:cNvSpPr>
          <p:nvPr/>
        </p:nvSpPr>
        <p:spPr bwMode="auto">
          <a:xfrm>
            <a:off x="1581150" y="3302000"/>
            <a:ext cx="11164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Beam head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(</a:t>
            </a:r>
            <a:r>
              <a:rPr lang="en-US" sz="1400" dirty="0"/>
              <a:t>if necessary)</a:t>
            </a:r>
          </a:p>
        </p:txBody>
      </p:sp>
      <p:sp>
        <p:nvSpPr>
          <p:cNvPr id="16411" name="TextBox 32"/>
          <p:cNvSpPr txBox="1">
            <a:spLocks noChangeArrowheads="1"/>
          </p:cNvSpPr>
          <p:nvPr/>
        </p:nvSpPr>
        <p:spPr bwMode="auto">
          <a:xfrm>
            <a:off x="2063750" y="4006850"/>
            <a:ext cx="12630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 beam</a:t>
            </a:r>
          </a:p>
          <a:p>
            <a:r>
              <a:rPr lang="en-US" sz="1400" dirty="0"/>
              <a:t> head to ring 4</a:t>
            </a:r>
          </a:p>
        </p:txBody>
      </p:sp>
      <p:cxnSp>
        <p:nvCxnSpPr>
          <p:cNvPr id="16412" name="Straight Arrow Connector 34"/>
          <p:cNvCxnSpPr>
            <a:cxnSpLocks noChangeShapeType="1"/>
          </p:cNvCxnSpPr>
          <p:nvPr/>
        </p:nvCxnSpPr>
        <p:spPr bwMode="auto">
          <a:xfrm rot="5400000" flipH="1" flipV="1">
            <a:off x="2343156" y="3409952"/>
            <a:ext cx="1015997" cy="1397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6413" name="TextBox 35"/>
          <p:cNvSpPr txBox="1">
            <a:spLocks noChangeArrowheads="1"/>
          </p:cNvSpPr>
          <p:nvPr/>
        </p:nvSpPr>
        <p:spPr bwMode="auto">
          <a:xfrm>
            <a:off x="3848100" y="4013200"/>
            <a:ext cx="126731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</a:t>
            </a:r>
          </a:p>
          <a:p>
            <a:r>
              <a:rPr lang="en-US" sz="1400" dirty="0"/>
              <a:t> ring 4 to ring 3</a:t>
            </a:r>
          </a:p>
        </p:txBody>
      </p:sp>
      <p:cxnSp>
        <p:nvCxnSpPr>
          <p:cNvPr id="16414" name="Straight Arrow Connector 36"/>
          <p:cNvCxnSpPr>
            <a:cxnSpLocks noChangeShapeType="1"/>
          </p:cNvCxnSpPr>
          <p:nvPr/>
        </p:nvCxnSpPr>
        <p:spPr bwMode="auto">
          <a:xfrm rot="5400000" flipH="1" flipV="1">
            <a:off x="3975100" y="3505200"/>
            <a:ext cx="10414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40" name="Oval 58"/>
          <p:cNvSpPr>
            <a:spLocks noChangeArrowheads="1"/>
          </p:cNvSpPr>
          <p:nvPr/>
        </p:nvSpPr>
        <p:spPr bwMode="auto">
          <a:xfrm>
            <a:off x="36703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Oval 59"/>
          <p:cNvSpPr>
            <a:spLocks noChangeArrowheads="1"/>
          </p:cNvSpPr>
          <p:nvPr/>
        </p:nvSpPr>
        <p:spPr bwMode="auto">
          <a:xfrm>
            <a:off x="37973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Oval 60"/>
          <p:cNvSpPr>
            <a:spLocks noChangeArrowheads="1"/>
          </p:cNvSpPr>
          <p:nvPr/>
        </p:nvSpPr>
        <p:spPr bwMode="auto">
          <a:xfrm>
            <a:off x="39370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4076700" y="2171700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11"/>
          <p:cNvSpPr>
            <a:spLocks noChangeArrowheads="1"/>
          </p:cNvSpPr>
          <p:nvPr/>
        </p:nvSpPr>
        <p:spPr bwMode="auto">
          <a:xfrm>
            <a:off x="4309533" y="2171700"/>
            <a:ext cx="118534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4" name="Straight Connector 8"/>
          <p:cNvCxnSpPr>
            <a:cxnSpLocks noChangeShapeType="1"/>
          </p:cNvCxnSpPr>
          <p:nvPr/>
        </p:nvCxnSpPr>
        <p:spPr bwMode="auto">
          <a:xfrm>
            <a:off x="406400" y="1917700"/>
            <a:ext cx="85598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sp>
        <p:nvSpPr>
          <p:cNvPr id="88" name="Oval 58"/>
          <p:cNvSpPr>
            <a:spLocks noChangeArrowheads="1"/>
          </p:cNvSpPr>
          <p:nvPr/>
        </p:nvSpPr>
        <p:spPr bwMode="auto">
          <a:xfrm>
            <a:off x="36830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Oval 59"/>
          <p:cNvSpPr>
            <a:spLocks noChangeArrowheads="1"/>
          </p:cNvSpPr>
          <p:nvPr/>
        </p:nvSpPr>
        <p:spPr bwMode="auto">
          <a:xfrm>
            <a:off x="38100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Oval 60"/>
          <p:cNvSpPr>
            <a:spLocks noChangeArrowheads="1"/>
          </p:cNvSpPr>
          <p:nvPr/>
        </p:nvSpPr>
        <p:spPr bwMode="auto">
          <a:xfrm>
            <a:off x="39497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Oval 58"/>
          <p:cNvSpPr>
            <a:spLocks noChangeArrowheads="1"/>
          </p:cNvSpPr>
          <p:nvPr/>
        </p:nvSpPr>
        <p:spPr bwMode="auto">
          <a:xfrm>
            <a:off x="20955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Oval 59"/>
          <p:cNvSpPr>
            <a:spLocks noChangeArrowheads="1"/>
          </p:cNvSpPr>
          <p:nvPr/>
        </p:nvSpPr>
        <p:spPr bwMode="auto">
          <a:xfrm>
            <a:off x="22225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Oval 60"/>
          <p:cNvSpPr>
            <a:spLocks noChangeArrowheads="1"/>
          </p:cNvSpPr>
          <p:nvPr/>
        </p:nvSpPr>
        <p:spPr bwMode="auto">
          <a:xfrm>
            <a:off x="23622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Rectangle 118"/>
          <p:cNvSpPr/>
          <p:nvPr/>
        </p:nvSpPr>
        <p:spPr bwMode="auto">
          <a:xfrm>
            <a:off x="3746500" y="1854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3733800" y="28829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1" name="Rectangle 120"/>
          <p:cNvSpPr/>
          <p:nvPr/>
        </p:nvSpPr>
        <p:spPr bwMode="auto">
          <a:xfrm>
            <a:off x="2171700" y="2870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2" name="Rectangle 121"/>
          <p:cNvSpPr/>
          <p:nvPr/>
        </p:nvSpPr>
        <p:spPr bwMode="auto">
          <a:xfrm>
            <a:off x="2171700" y="18669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5" name="Oval 58"/>
          <p:cNvSpPr>
            <a:spLocks noChangeArrowheads="1"/>
          </p:cNvSpPr>
          <p:nvPr/>
        </p:nvSpPr>
        <p:spPr bwMode="auto">
          <a:xfrm>
            <a:off x="2070100" y="16129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Oval 59"/>
          <p:cNvSpPr>
            <a:spLocks noChangeArrowheads="1"/>
          </p:cNvSpPr>
          <p:nvPr/>
        </p:nvSpPr>
        <p:spPr bwMode="auto">
          <a:xfrm>
            <a:off x="2197100" y="16129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Oval 60"/>
          <p:cNvSpPr>
            <a:spLocks noChangeArrowheads="1"/>
          </p:cNvSpPr>
          <p:nvPr/>
        </p:nvSpPr>
        <p:spPr bwMode="auto">
          <a:xfrm>
            <a:off x="2336800" y="16129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Right Brace 29"/>
          <p:cNvSpPr>
            <a:spLocks/>
          </p:cNvSpPr>
          <p:nvPr/>
        </p:nvSpPr>
        <p:spPr bwMode="auto">
          <a:xfrm rot="5400000">
            <a:off x="773906" y="2628110"/>
            <a:ext cx="319087" cy="10541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TextBox 30"/>
          <p:cNvSpPr txBox="1">
            <a:spLocks noChangeArrowheads="1"/>
          </p:cNvSpPr>
          <p:nvPr/>
        </p:nvSpPr>
        <p:spPr bwMode="auto">
          <a:xfrm>
            <a:off x="323850" y="3276600"/>
            <a:ext cx="12234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&gt; 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LEBT </a:t>
            </a:r>
          </a:p>
          <a:p>
            <a:r>
              <a:rPr lang="en-US" sz="1400" dirty="0" smtClean="0"/>
              <a:t>stabilization </a:t>
            </a:r>
          </a:p>
        </p:txBody>
      </p:sp>
      <p:sp>
        <p:nvSpPr>
          <p:cNvPr id="140" name="Oval 58"/>
          <p:cNvSpPr>
            <a:spLocks noChangeArrowheads="1"/>
          </p:cNvSpPr>
          <p:nvPr/>
        </p:nvSpPr>
        <p:spPr bwMode="auto">
          <a:xfrm>
            <a:off x="7302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Oval 59"/>
          <p:cNvSpPr>
            <a:spLocks noChangeArrowheads="1"/>
          </p:cNvSpPr>
          <p:nvPr/>
        </p:nvSpPr>
        <p:spPr bwMode="auto">
          <a:xfrm>
            <a:off x="8572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Oval 60"/>
          <p:cNvSpPr>
            <a:spLocks noChangeArrowheads="1"/>
          </p:cNvSpPr>
          <p:nvPr/>
        </p:nvSpPr>
        <p:spPr bwMode="auto">
          <a:xfrm>
            <a:off x="9969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Rectangle 142"/>
          <p:cNvSpPr/>
          <p:nvPr/>
        </p:nvSpPr>
        <p:spPr bwMode="auto">
          <a:xfrm>
            <a:off x="806450" y="187325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812800" y="2870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5" name="Freeform 144"/>
          <p:cNvSpPr/>
          <p:nvPr/>
        </p:nvSpPr>
        <p:spPr bwMode="auto">
          <a:xfrm>
            <a:off x="425450" y="1435100"/>
            <a:ext cx="355600" cy="476250"/>
          </a:xfrm>
          <a:custGeom>
            <a:avLst/>
            <a:gdLst>
              <a:gd name="connsiteX0" fmla="*/ 0 w 355600"/>
              <a:gd name="connsiteY0" fmla="*/ 431800 h 431800"/>
              <a:gd name="connsiteX1" fmla="*/ 6350 w 355600"/>
              <a:gd name="connsiteY1" fmla="*/ 0 h 431800"/>
              <a:gd name="connsiteX2" fmla="*/ 355600 w 355600"/>
              <a:gd name="connsiteY2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600" h="431800">
                <a:moveTo>
                  <a:pt x="0" y="431800"/>
                </a:moveTo>
                <a:cubicBezTo>
                  <a:pt x="2117" y="287867"/>
                  <a:pt x="6350" y="0"/>
                  <a:pt x="6350" y="0"/>
                </a:cubicBezTo>
                <a:lnTo>
                  <a:pt x="3556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1009650" y="1422400"/>
            <a:ext cx="615950" cy="6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49" name="Right Brace 22"/>
          <p:cNvSpPr>
            <a:spLocks/>
          </p:cNvSpPr>
          <p:nvPr/>
        </p:nvSpPr>
        <p:spPr bwMode="auto">
          <a:xfrm rot="5400000">
            <a:off x="5142706" y="2450311"/>
            <a:ext cx="319087" cy="143510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TextBox 24"/>
          <p:cNvSpPr txBox="1">
            <a:spLocks noChangeArrowheads="1"/>
          </p:cNvSpPr>
          <p:nvPr/>
        </p:nvSpPr>
        <p:spPr bwMode="auto">
          <a:xfrm>
            <a:off x="4445000" y="3263900"/>
            <a:ext cx="15311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Injection ring 3</a:t>
            </a:r>
          </a:p>
          <a:p>
            <a:r>
              <a:rPr lang="en-US" sz="1400" dirty="0" smtClean="0"/>
              <a:t>~0.5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s/revolution</a:t>
            </a:r>
          </a:p>
        </p:txBody>
      </p:sp>
      <p:sp>
        <p:nvSpPr>
          <p:cNvPr id="153" name="Oval 58"/>
          <p:cNvSpPr>
            <a:spLocks noChangeArrowheads="1"/>
          </p:cNvSpPr>
          <p:nvPr/>
        </p:nvSpPr>
        <p:spPr bwMode="auto">
          <a:xfrm>
            <a:off x="52959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Oval 59"/>
          <p:cNvSpPr>
            <a:spLocks noChangeArrowheads="1"/>
          </p:cNvSpPr>
          <p:nvPr/>
        </p:nvSpPr>
        <p:spPr bwMode="auto">
          <a:xfrm>
            <a:off x="54229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Oval 60"/>
          <p:cNvSpPr>
            <a:spLocks noChangeArrowheads="1"/>
          </p:cNvSpPr>
          <p:nvPr/>
        </p:nvSpPr>
        <p:spPr bwMode="auto">
          <a:xfrm>
            <a:off x="55626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Oval 58"/>
          <p:cNvSpPr>
            <a:spLocks noChangeArrowheads="1"/>
          </p:cNvSpPr>
          <p:nvPr/>
        </p:nvSpPr>
        <p:spPr bwMode="auto">
          <a:xfrm>
            <a:off x="53086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Oval 59"/>
          <p:cNvSpPr>
            <a:spLocks noChangeArrowheads="1"/>
          </p:cNvSpPr>
          <p:nvPr/>
        </p:nvSpPr>
        <p:spPr bwMode="auto">
          <a:xfrm>
            <a:off x="54356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Oval 60"/>
          <p:cNvSpPr>
            <a:spLocks noChangeArrowheads="1"/>
          </p:cNvSpPr>
          <p:nvPr/>
        </p:nvSpPr>
        <p:spPr bwMode="auto">
          <a:xfrm>
            <a:off x="55753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Rectangle 172"/>
          <p:cNvSpPr/>
          <p:nvPr/>
        </p:nvSpPr>
        <p:spPr bwMode="auto">
          <a:xfrm>
            <a:off x="5372100" y="1854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74" name="Rectangle 173"/>
          <p:cNvSpPr/>
          <p:nvPr/>
        </p:nvSpPr>
        <p:spPr bwMode="auto">
          <a:xfrm>
            <a:off x="5359400" y="28829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80" name="Right Brace 29"/>
          <p:cNvSpPr>
            <a:spLocks/>
          </p:cNvSpPr>
          <p:nvPr/>
        </p:nvSpPr>
        <p:spPr bwMode="auto">
          <a:xfrm rot="5400000">
            <a:off x="8114506" y="2628110"/>
            <a:ext cx="319087" cy="10541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TextBox 30"/>
          <p:cNvSpPr txBox="1">
            <a:spLocks noChangeArrowheads="1"/>
          </p:cNvSpPr>
          <p:nvPr/>
        </p:nvSpPr>
        <p:spPr bwMode="auto">
          <a:xfrm>
            <a:off x="7664450" y="3276600"/>
            <a:ext cx="1230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&gt; 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source </a:t>
            </a:r>
          </a:p>
          <a:p>
            <a:r>
              <a:rPr lang="en-US" sz="1400" dirty="0" smtClean="0"/>
              <a:t>switch off </a:t>
            </a:r>
          </a:p>
        </p:txBody>
      </p:sp>
      <p:sp>
        <p:nvSpPr>
          <p:cNvPr id="182" name="Oval 58"/>
          <p:cNvSpPr>
            <a:spLocks noChangeArrowheads="1"/>
          </p:cNvSpPr>
          <p:nvPr/>
        </p:nvSpPr>
        <p:spPr bwMode="auto">
          <a:xfrm>
            <a:off x="80708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Oval 59"/>
          <p:cNvSpPr>
            <a:spLocks noChangeArrowheads="1"/>
          </p:cNvSpPr>
          <p:nvPr/>
        </p:nvSpPr>
        <p:spPr bwMode="auto">
          <a:xfrm>
            <a:off x="81978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Oval 60"/>
          <p:cNvSpPr>
            <a:spLocks noChangeArrowheads="1"/>
          </p:cNvSpPr>
          <p:nvPr/>
        </p:nvSpPr>
        <p:spPr bwMode="auto">
          <a:xfrm>
            <a:off x="8337550" y="1625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Freeform 184"/>
          <p:cNvSpPr/>
          <p:nvPr/>
        </p:nvSpPr>
        <p:spPr bwMode="auto">
          <a:xfrm flipH="1">
            <a:off x="8286750" y="1435100"/>
            <a:ext cx="514350" cy="476250"/>
          </a:xfrm>
          <a:custGeom>
            <a:avLst/>
            <a:gdLst>
              <a:gd name="connsiteX0" fmla="*/ 0 w 355600"/>
              <a:gd name="connsiteY0" fmla="*/ 431800 h 431800"/>
              <a:gd name="connsiteX1" fmla="*/ 6350 w 355600"/>
              <a:gd name="connsiteY1" fmla="*/ 0 h 431800"/>
              <a:gd name="connsiteX2" fmla="*/ 355600 w 355600"/>
              <a:gd name="connsiteY2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600" h="431800">
                <a:moveTo>
                  <a:pt x="0" y="431800"/>
                </a:moveTo>
                <a:cubicBezTo>
                  <a:pt x="2117" y="287867"/>
                  <a:pt x="6350" y="0"/>
                  <a:pt x="6350" y="0"/>
                </a:cubicBezTo>
                <a:lnTo>
                  <a:pt x="3556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86" name="Straight Connector 185"/>
          <p:cNvCxnSpPr/>
          <p:nvPr/>
        </p:nvCxnSpPr>
        <p:spPr bwMode="auto">
          <a:xfrm>
            <a:off x="7740650" y="1428750"/>
            <a:ext cx="615950" cy="6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9" name="TextBox 35"/>
          <p:cNvSpPr txBox="1">
            <a:spLocks noChangeArrowheads="1"/>
          </p:cNvSpPr>
          <p:nvPr/>
        </p:nvSpPr>
        <p:spPr bwMode="auto">
          <a:xfrm>
            <a:off x="7048500" y="4013200"/>
            <a:ext cx="152540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</a:t>
            </a:r>
          </a:p>
          <a:p>
            <a:r>
              <a:rPr lang="en-US" sz="1400" dirty="0"/>
              <a:t> ring</a:t>
            </a:r>
            <a:r>
              <a:rPr lang="en-US" sz="1400" dirty="0" smtClean="0"/>
              <a:t> 1 </a:t>
            </a:r>
            <a:r>
              <a:rPr lang="en-US" sz="1400" dirty="0"/>
              <a:t>to</a:t>
            </a:r>
            <a:r>
              <a:rPr lang="en-US" sz="1400" dirty="0" smtClean="0"/>
              <a:t> tail dump</a:t>
            </a:r>
            <a:endParaRPr lang="en-US" sz="1400" dirty="0"/>
          </a:p>
        </p:txBody>
      </p:sp>
      <p:cxnSp>
        <p:nvCxnSpPr>
          <p:cNvPr id="190" name="Straight Arrow Connector 36"/>
          <p:cNvCxnSpPr>
            <a:cxnSpLocks noChangeShapeType="1"/>
          </p:cNvCxnSpPr>
          <p:nvPr/>
        </p:nvCxnSpPr>
        <p:spPr bwMode="auto">
          <a:xfrm rot="5400000" flipH="1" flipV="1">
            <a:off x="7175500" y="3505200"/>
            <a:ext cx="10414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91" name="Right Brace 22"/>
          <p:cNvSpPr>
            <a:spLocks/>
          </p:cNvSpPr>
          <p:nvPr/>
        </p:nvSpPr>
        <p:spPr bwMode="auto">
          <a:xfrm rot="5400000">
            <a:off x="6704806" y="2450311"/>
            <a:ext cx="319087" cy="143510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TextBox 24"/>
          <p:cNvSpPr txBox="1">
            <a:spLocks noChangeArrowheads="1"/>
          </p:cNvSpPr>
          <p:nvPr/>
        </p:nvSpPr>
        <p:spPr bwMode="auto">
          <a:xfrm>
            <a:off x="6070600" y="3263900"/>
            <a:ext cx="155889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Injection ring</a:t>
            </a:r>
            <a:r>
              <a:rPr lang="en-US" sz="1400" dirty="0" smtClean="0"/>
              <a:t> 2 &amp; 1</a:t>
            </a:r>
          </a:p>
          <a:p>
            <a:r>
              <a:rPr lang="en-US" sz="1400" dirty="0"/>
              <a:t>s</a:t>
            </a:r>
            <a:r>
              <a:rPr lang="en-US" sz="1400" dirty="0" smtClean="0"/>
              <a:t>tructure like </a:t>
            </a:r>
            <a:br>
              <a:rPr lang="en-US" sz="1400" dirty="0" smtClean="0"/>
            </a:br>
            <a:r>
              <a:rPr lang="en-US" sz="1400" dirty="0" smtClean="0"/>
              <a:t>rings 4 &amp; 3</a:t>
            </a:r>
          </a:p>
        </p:txBody>
      </p:sp>
      <p:sp>
        <p:nvSpPr>
          <p:cNvPr id="193" name="TextBox 35"/>
          <p:cNvSpPr txBox="1">
            <a:spLocks noChangeArrowheads="1"/>
          </p:cNvSpPr>
          <p:nvPr/>
        </p:nvSpPr>
        <p:spPr bwMode="auto">
          <a:xfrm>
            <a:off x="5435600" y="4013200"/>
            <a:ext cx="126731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</a:t>
            </a:r>
          </a:p>
          <a:p>
            <a:r>
              <a:rPr lang="en-US" sz="1400" dirty="0"/>
              <a:t> ring</a:t>
            </a:r>
            <a:r>
              <a:rPr lang="en-US" sz="1400" dirty="0" smtClean="0"/>
              <a:t> 3 </a:t>
            </a:r>
            <a:r>
              <a:rPr lang="en-US" sz="1400" dirty="0"/>
              <a:t>to</a:t>
            </a:r>
            <a:r>
              <a:rPr lang="en-US" sz="1400" dirty="0" smtClean="0"/>
              <a:t> ring 2</a:t>
            </a:r>
            <a:endParaRPr lang="en-US" sz="1400" dirty="0"/>
          </a:p>
        </p:txBody>
      </p:sp>
      <p:cxnSp>
        <p:nvCxnSpPr>
          <p:cNvPr id="194" name="Straight Arrow Connector 36"/>
          <p:cNvCxnSpPr>
            <a:cxnSpLocks noChangeShapeType="1"/>
          </p:cNvCxnSpPr>
          <p:nvPr/>
        </p:nvCxnSpPr>
        <p:spPr bwMode="auto">
          <a:xfrm rot="5400000" flipH="1" flipV="1">
            <a:off x="5562600" y="3505200"/>
            <a:ext cx="10414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97" name="Oval 58"/>
          <p:cNvSpPr>
            <a:spLocks noChangeArrowheads="1"/>
          </p:cNvSpPr>
          <p:nvPr/>
        </p:nvSpPr>
        <p:spPr bwMode="auto">
          <a:xfrm>
            <a:off x="67310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Oval 59"/>
          <p:cNvSpPr>
            <a:spLocks noChangeArrowheads="1"/>
          </p:cNvSpPr>
          <p:nvPr/>
        </p:nvSpPr>
        <p:spPr bwMode="auto">
          <a:xfrm>
            <a:off x="68580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Oval 60"/>
          <p:cNvSpPr>
            <a:spLocks noChangeArrowheads="1"/>
          </p:cNvSpPr>
          <p:nvPr/>
        </p:nvSpPr>
        <p:spPr bwMode="auto">
          <a:xfrm>
            <a:off x="6997700" y="251460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Oval 58"/>
          <p:cNvSpPr>
            <a:spLocks noChangeArrowheads="1"/>
          </p:cNvSpPr>
          <p:nvPr/>
        </p:nvSpPr>
        <p:spPr bwMode="auto">
          <a:xfrm>
            <a:off x="67437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Oval 59"/>
          <p:cNvSpPr>
            <a:spLocks noChangeArrowheads="1"/>
          </p:cNvSpPr>
          <p:nvPr/>
        </p:nvSpPr>
        <p:spPr bwMode="auto">
          <a:xfrm>
            <a:off x="68707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Oval 60"/>
          <p:cNvSpPr>
            <a:spLocks noChangeArrowheads="1"/>
          </p:cNvSpPr>
          <p:nvPr/>
        </p:nvSpPr>
        <p:spPr bwMode="auto">
          <a:xfrm>
            <a:off x="7010400" y="1631950"/>
            <a:ext cx="63500" cy="635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Rectangle 210"/>
          <p:cNvSpPr/>
          <p:nvPr/>
        </p:nvSpPr>
        <p:spPr bwMode="auto">
          <a:xfrm>
            <a:off x="6807200" y="1854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9" name="Rectangle 228"/>
          <p:cNvSpPr/>
          <p:nvPr/>
        </p:nvSpPr>
        <p:spPr bwMode="auto">
          <a:xfrm>
            <a:off x="6832600" y="2870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8" name="Rectangle 11"/>
          <p:cNvSpPr>
            <a:spLocks noChangeArrowheads="1"/>
          </p:cNvSpPr>
          <p:nvPr/>
        </p:nvSpPr>
        <p:spPr bwMode="auto">
          <a:xfrm>
            <a:off x="3005763" y="2167479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Rectangle 11"/>
          <p:cNvSpPr>
            <a:spLocks noChangeArrowheads="1"/>
          </p:cNvSpPr>
          <p:nvPr/>
        </p:nvSpPr>
        <p:spPr bwMode="auto">
          <a:xfrm>
            <a:off x="3247056" y="2171724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Rectangle 11"/>
          <p:cNvSpPr>
            <a:spLocks noChangeArrowheads="1"/>
          </p:cNvSpPr>
          <p:nvPr/>
        </p:nvSpPr>
        <p:spPr bwMode="auto">
          <a:xfrm>
            <a:off x="3488349" y="2171736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Rectangle 11"/>
          <p:cNvSpPr>
            <a:spLocks noChangeArrowheads="1"/>
          </p:cNvSpPr>
          <p:nvPr/>
        </p:nvSpPr>
        <p:spPr bwMode="auto">
          <a:xfrm>
            <a:off x="5693718" y="2171712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Rectangle 11"/>
          <p:cNvSpPr>
            <a:spLocks noChangeArrowheads="1"/>
          </p:cNvSpPr>
          <p:nvPr/>
        </p:nvSpPr>
        <p:spPr bwMode="auto">
          <a:xfrm>
            <a:off x="5926551" y="2171712"/>
            <a:ext cx="118534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Rectangle 11"/>
          <p:cNvSpPr>
            <a:spLocks noChangeArrowheads="1"/>
          </p:cNvSpPr>
          <p:nvPr/>
        </p:nvSpPr>
        <p:spPr bwMode="auto">
          <a:xfrm>
            <a:off x="4622781" y="2167491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Rectangle 11"/>
          <p:cNvSpPr>
            <a:spLocks noChangeArrowheads="1"/>
          </p:cNvSpPr>
          <p:nvPr/>
        </p:nvSpPr>
        <p:spPr bwMode="auto">
          <a:xfrm>
            <a:off x="4864074" y="2171736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Rectangle 11"/>
          <p:cNvSpPr>
            <a:spLocks noChangeArrowheads="1"/>
          </p:cNvSpPr>
          <p:nvPr/>
        </p:nvSpPr>
        <p:spPr bwMode="auto">
          <a:xfrm>
            <a:off x="5105367" y="2171748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Rectangle 11"/>
          <p:cNvSpPr>
            <a:spLocks noChangeArrowheads="1"/>
          </p:cNvSpPr>
          <p:nvPr/>
        </p:nvSpPr>
        <p:spPr bwMode="auto">
          <a:xfrm>
            <a:off x="6290618" y="2171712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Rectangle 11"/>
          <p:cNvSpPr>
            <a:spLocks noChangeArrowheads="1"/>
          </p:cNvSpPr>
          <p:nvPr/>
        </p:nvSpPr>
        <p:spPr bwMode="auto">
          <a:xfrm>
            <a:off x="6523451" y="2171712"/>
            <a:ext cx="118534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Rectangle 11"/>
          <p:cNvSpPr>
            <a:spLocks noChangeArrowheads="1"/>
          </p:cNvSpPr>
          <p:nvPr/>
        </p:nvSpPr>
        <p:spPr bwMode="auto">
          <a:xfrm>
            <a:off x="7128818" y="2159012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Rectangle 11"/>
          <p:cNvSpPr>
            <a:spLocks noChangeArrowheads="1"/>
          </p:cNvSpPr>
          <p:nvPr/>
        </p:nvSpPr>
        <p:spPr bwMode="auto">
          <a:xfrm>
            <a:off x="7361651" y="2159012"/>
            <a:ext cx="118534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Rectangle 11"/>
          <p:cNvSpPr>
            <a:spLocks noChangeArrowheads="1"/>
          </p:cNvSpPr>
          <p:nvPr/>
        </p:nvSpPr>
        <p:spPr bwMode="auto">
          <a:xfrm>
            <a:off x="2446963" y="2167479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Rectangle 11"/>
          <p:cNvSpPr>
            <a:spLocks noChangeArrowheads="1"/>
          </p:cNvSpPr>
          <p:nvPr/>
        </p:nvSpPr>
        <p:spPr bwMode="auto">
          <a:xfrm>
            <a:off x="2688256" y="2171724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Rectangle 11"/>
          <p:cNvSpPr>
            <a:spLocks noChangeArrowheads="1"/>
          </p:cNvSpPr>
          <p:nvPr/>
        </p:nvSpPr>
        <p:spPr bwMode="auto">
          <a:xfrm>
            <a:off x="1672263" y="2167479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Rectangle 11"/>
          <p:cNvSpPr>
            <a:spLocks noChangeArrowheads="1"/>
          </p:cNvSpPr>
          <p:nvPr/>
        </p:nvSpPr>
        <p:spPr bwMode="auto">
          <a:xfrm>
            <a:off x="1913556" y="2171724"/>
            <a:ext cx="127000" cy="7493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Freeform 218"/>
          <p:cNvSpPr/>
          <p:nvPr/>
        </p:nvSpPr>
        <p:spPr bwMode="auto">
          <a:xfrm>
            <a:off x="47910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0" name="Freeform 219"/>
          <p:cNvSpPr/>
          <p:nvPr/>
        </p:nvSpPr>
        <p:spPr bwMode="auto">
          <a:xfrm>
            <a:off x="50323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1" name="Freeform 220"/>
          <p:cNvSpPr/>
          <p:nvPr/>
        </p:nvSpPr>
        <p:spPr bwMode="auto">
          <a:xfrm>
            <a:off x="45497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2" name="Freeform 221"/>
          <p:cNvSpPr/>
          <p:nvPr/>
        </p:nvSpPr>
        <p:spPr bwMode="auto">
          <a:xfrm>
            <a:off x="42322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3" name="Freeform 222"/>
          <p:cNvSpPr/>
          <p:nvPr/>
        </p:nvSpPr>
        <p:spPr bwMode="auto">
          <a:xfrm>
            <a:off x="40036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4" name="Freeform 223"/>
          <p:cNvSpPr/>
          <p:nvPr/>
        </p:nvSpPr>
        <p:spPr bwMode="auto">
          <a:xfrm>
            <a:off x="31654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5" name="Freeform 224"/>
          <p:cNvSpPr/>
          <p:nvPr/>
        </p:nvSpPr>
        <p:spPr bwMode="auto">
          <a:xfrm>
            <a:off x="34067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6" name="Freeform 225"/>
          <p:cNvSpPr/>
          <p:nvPr/>
        </p:nvSpPr>
        <p:spPr bwMode="auto">
          <a:xfrm>
            <a:off x="29241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7" name="Freeform 226"/>
          <p:cNvSpPr/>
          <p:nvPr/>
        </p:nvSpPr>
        <p:spPr bwMode="auto">
          <a:xfrm>
            <a:off x="26066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8" name="Freeform 227"/>
          <p:cNvSpPr/>
          <p:nvPr/>
        </p:nvSpPr>
        <p:spPr bwMode="auto">
          <a:xfrm>
            <a:off x="23780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1" name="Freeform 230"/>
          <p:cNvSpPr/>
          <p:nvPr/>
        </p:nvSpPr>
        <p:spPr bwMode="auto">
          <a:xfrm>
            <a:off x="18319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2" name="Freeform 231"/>
          <p:cNvSpPr/>
          <p:nvPr/>
        </p:nvSpPr>
        <p:spPr bwMode="auto">
          <a:xfrm>
            <a:off x="16033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3" name="Freeform 232"/>
          <p:cNvSpPr/>
          <p:nvPr/>
        </p:nvSpPr>
        <p:spPr bwMode="auto">
          <a:xfrm>
            <a:off x="56038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4" name="Freeform 233"/>
          <p:cNvSpPr/>
          <p:nvPr/>
        </p:nvSpPr>
        <p:spPr bwMode="auto">
          <a:xfrm>
            <a:off x="58451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5" name="Freeform 234"/>
          <p:cNvSpPr/>
          <p:nvPr/>
        </p:nvSpPr>
        <p:spPr bwMode="auto">
          <a:xfrm>
            <a:off x="62007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6" name="Freeform 235"/>
          <p:cNvSpPr/>
          <p:nvPr/>
        </p:nvSpPr>
        <p:spPr bwMode="auto">
          <a:xfrm>
            <a:off x="64420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7" name="Freeform 236"/>
          <p:cNvSpPr/>
          <p:nvPr/>
        </p:nvSpPr>
        <p:spPr bwMode="auto">
          <a:xfrm>
            <a:off x="70389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8" name="Freeform 237"/>
          <p:cNvSpPr/>
          <p:nvPr/>
        </p:nvSpPr>
        <p:spPr bwMode="auto">
          <a:xfrm>
            <a:off x="7280275" y="1431925"/>
            <a:ext cx="269875" cy="485775"/>
          </a:xfrm>
          <a:custGeom>
            <a:avLst/>
            <a:gdLst>
              <a:gd name="connsiteX0" fmla="*/ 0 w 269875"/>
              <a:gd name="connsiteY0" fmla="*/ 0 h 485775"/>
              <a:gd name="connsiteX1" fmla="*/ 66675 w 269875"/>
              <a:gd name="connsiteY1" fmla="*/ 0 h 485775"/>
              <a:gd name="connsiteX2" fmla="*/ 73025 w 269875"/>
              <a:gd name="connsiteY2" fmla="*/ 485775 h 485775"/>
              <a:gd name="connsiteX3" fmla="*/ 200025 w 269875"/>
              <a:gd name="connsiteY3" fmla="*/ 485775 h 485775"/>
              <a:gd name="connsiteX4" fmla="*/ 196850 w 269875"/>
              <a:gd name="connsiteY4" fmla="*/ 0 h 485775"/>
              <a:gd name="connsiteX5" fmla="*/ 269875 w 269875"/>
              <a:gd name="connsiteY5" fmla="*/ 3175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875" h="485775">
                <a:moveTo>
                  <a:pt x="0" y="0"/>
                </a:moveTo>
                <a:lnTo>
                  <a:pt x="66675" y="0"/>
                </a:lnTo>
                <a:cubicBezTo>
                  <a:pt x="68792" y="161925"/>
                  <a:pt x="73025" y="485775"/>
                  <a:pt x="73025" y="485775"/>
                </a:cubicBezTo>
                <a:lnTo>
                  <a:pt x="200025" y="485775"/>
                </a:lnTo>
                <a:cubicBezTo>
                  <a:pt x="198967" y="323850"/>
                  <a:pt x="196850" y="0"/>
                  <a:pt x="196850" y="0"/>
                </a:cubicBezTo>
                <a:lnTo>
                  <a:pt x="269875" y="3175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240" name="Straight Connector 239"/>
          <p:cNvCxnSpPr>
            <a:endCxn id="238" idx="5"/>
          </p:cNvCxnSpPr>
          <p:nvPr/>
        </p:nvCxnSpPr>
        <p:spPr bwMode="auto">
          <a:xfrm rot="10800000" flipV="1">
            <a:off x="7550150" y="1428750"/>
            <a:ext cx="279400" cy="6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43" name="Straight Connector 242"/>
          <p:cNvCxnSpPr/>
          <p:nvPr/>
        </p:nvCxnSpPr>
        <p:spPr bwMode="auto">
          <a:xfrm rot="10800000" flipV="1">
            <a:off x="6108700" y="1435100"/>
            <a:ext cx="101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48" name="Straight Connector 247"/>
          <p:cNvCxnSpPr/>
          <p:nvPr/>
        </p:nvCxnSpPr>
        <p:spPr bwMode="auto">
          <a:xfrm rot="10800000" flipV="1">
            <a:off x="4470400" y="1435100"/>
            <a:ext cx="101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49" name="Straight Connector 248"/>
          <p:cNvCxnSpPr/>
          <p:nvPr/>
        </p:nvCxnSpPr>
        <p:spPr bwMode="auto">
          <a:xfrm rot="10800000" flipV="1">
            <a:off x="2863850" y="1435100"/>
            <a:ext cx="101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12" name="Date Placeholder 11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160634" y="1016000"/>
            <a:ext cx="1031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Chopper: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202457" y="2209800"/>
            <a:ext cx="74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6"/>
          <p:cNvSpPr>
            <a:spLocks noGrp="1"/>
          </p:cNvSpPr>
          <p:nvPr>
            <p:ph type="title"/>
          </p:nvPr>
        </p:nvSpPr>
        <p:spPr>
          <a:xfrm>
            <a:off x="368300" y="100013"/>
            <a:ext cx="7681913" cy="739775"/>
          </a:xfrm>
        </p:spPr>
        <p:txBody>
          <a:bodyPr/>
          <a:lstStyle/>
          <a:p>
            <a:r>
              <a:rPr lang="en-US" sz="2800" dirty="0" smtClean="0">
                <a:ea typeface="ＭＳ Ｐゴシック" charset="-128"/>
                <a:cs typeface="ＭＳ Ｐゴシック" charset="-128"/>
              </a:rPr>
              <a:t>Longitudinal Painting for maximum Brightness (LHC) and Intensity (CNGS and ISOLDE) (1/4)</a:t>
            </a:r>
            <a:endParaRPr lang="en-US" sz="28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dirty="0" smtClean="0">
                <a:latin typeface="Garamond" charset="0"/>
              </a:rPr>
              <a:t> </a:t>
            </a:r>
            <a:fld id="{5CAFB961-38FA-FB4E-B0E0-41E0D72896AF}" type="slidenum">
              <a:rPr lang="en-US" smtClean="0">
                <a:latin typeface="Garamond" charset="0"/>
              </a:rPr>
              <a:pPr/>
              <a:t>14</a:t>
            </a:fld>
            <a:endParaRPr lang="en-US" dirty="0" smtClean="0">
              <a:latin typeface="Garamond" charset="0"/>
            </a:endParaRPr>
          </a:p>
        </p:txBody>
      </p:sp>
      <p:sp>
        <p:nvSpPr>
          <p:cNvPr id="373" name="Content Placeholder 372"/>
          <p:cNvSpPr>
            <a:spLocks noGrp="1"/>
          </p:cNvSpPr>
          <p:nvPr>
            <p:ph idx="1"/>
          </p:nvPr>
        </p:nvSpPr>
        <p:spPr>
          <a:xfrm>
            <a:off x="457200" y="4178299"/>
            <a:ext cx="8394700" cy="2425701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1800" dirty="0" smtClean="0"/>
              <a:t>Recap of basic idea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Saw-tooth shape energy offset (</a:t>
            </a:r>
            <a:r>
              <a:rPr lang="en-US" sz="1600" dirty="0" err="1" smtClean="0"/>
              <a:t>w.r.t</a:t>
            </a:r>
            <a:r>
              <a:rPr lang="en-US" sz="1600" dirty="0" smtClean="0"/>
              <a:t> PSB synch energy) variations of Linac4 beam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Switch beam on and off if it is inside bucket (with margin)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Inject into waiting </a:t>
            </a:r>
            <a:r>
              <a:rPr lang="en-US" sz="1600" b="1" dirty="0" smtClean="0"/>
              <a:t>accelerating</a:t>
            </a:r>
            <a:r>
              <a:rPr lang="en-US" sz="1600" dirty="0" smtClean="0"/>
              <a:t> bucket !!</a:t>
            </a:r>
          </a:p>
          <a:p>
            <a:pPr>
              <a:spcBef>
                <a:spcPts val="300"/>
              </a:spcBef>
            </a:pPr>
            <a:r>
              <a:rPr lang="en-US" sz="1800" dirty="0" smtClean="0"/>
              <a:t>Baseline: </a:t>
            </a:r>
            <a:r>
              <a:rPr lang="en-US" sz="1800" dirty="0" smtClean="0">
                <a:solidFill>
                  <a:srgbClr val="00007D"/>
                </a:solidFill>
              </a:rPr>
              <a:t>20 turns </a:t>
            </a:r>
            <a:r>
              <a:rPr lang="en-US" sz="1800" dirty="0" smtClean="0"/>
              <a:t>minimum energy modulation period and 65 </a:t>
            </a:r>
            <a:r>
              <a:rPr lang="en-US" sz="1800" dirty="0" err="1" smtClean="0"/>
              <a:t>mA</a:t>
            </a:r>
            <a:r>
              <a:rPr lang="en-US" sz="1800" dirty="0" smtClean="0"/>
              <a:t> peak beam current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One energy modulation period yields more intensity than nominal LHC (see later)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Longer and/or several energy modulation periods for higher intensities</a:t>
            </a:r>
          </a:p>
          <a:p>
            <a:pPr>
              <a:spcBef>
                <a:spcPts val="300"/>
              </a:spcBef>
            </a:pPr>
            <a:r>
              <a:rPr lang="en-US" sz="1800" dirty="0" smtClean="0"/>
              <a:t>Longitudinal painting is baseline to fully profit from the increased PSB injection energy</a:t>
            </a:r>
          </a:p>
        </p:txBody>
      </p:sp>
      <p:pic>
        <p:nvPicPr>
          <p:cNvPr id="375" name="Picture 374" descr="TrigEmodPrin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8950" y="1099820"/>
            <a:ext cx="5899150" cy="3211830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349500" y="6570663"/>
            <a:ext cx="4762500" cy="284162"/>
          </a:xfrm>
          <a:noFill/>
        </p:spPr>
        <p:txBody>
          <a:bodyPr/>
          <a:lstStyle/>
          <a:p>
            <a:r>
              <a:rPr lang="en-US" smtClean="0">
                <a:latin typeface="Garamond" charset="0"/>
              </a:rPr>
              <a:t>PSB Beam Production Schemes</a:t>
            </a:r>
            <a:endParaRPr lang="en-US" dirty="0" smtClean="0">
              <a:latin typeface="Garamond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6"/>
          <p:cNvSpPr>
            <a:spLocks noGrp="1"/>
          </p:cNvSpPr>
          <p:nvPr>
            <p:ph type="title"/>
          </p:nvPr>
        </p:nvSpPr>
        <p:spPr>
          <a:xfrm>
            <a:off x="368300" y="100013"/>
            <a:ext cx="7681913" cy="739775"/>
          </a:xfrm>
        </p:spPr>
        <p:txBody>
          <a:bodyPr/>
          <a:lstStyle/>
          <a:p>
            <a:r>
              <a:rPr lang="en-US" sz="2800" dirty="0" smtClean="0">
                <a:ea typeface="ＭＳ Ｐゴシック" charset="-128"/>
                <a:cs typeface="ＭＳ Ｐゴシック" charset="-128"/>
              </a:rPr>
              <a:t>Longitudinal Painting for maximum Brightness (LHC) and Intensity (CNGS and ISOLDE) (2/4)</a:t>
            </a:r>
            <a:endParaRPr lang="en-US" sz="28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0" name="Content Placeholder 229"/>
          <p:cNvSpPr>
            <a:spLocks noGrp="1"/>
          </p:cNvSpPr>
          <p:nvPr>
            <p:ph idx="1"/>
          </p:nvPr>
        </p:nvSpPr>
        <p:spPr>
          <a:xfrm>
            <a:off x="5829300" y="2857499"/>
            <a:ext cx="3098800" cy="1533525"/>
          </a:xfrm>
        </p:spPr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sz="1600" dirty="0" smtClean="0"/>
              <a:t>         </a:t>
            </a:r>
            <a:r>
              <a:rPr lang="en-US" sz="1800" dirty="0" smtClean="0"/>
              <a:t>Longitudinal painting: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Chopper pulse and energy modulation (dashed line)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Beam structure (lower part)</a:t>
            </a: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AFB961-38FA-FB4E-B0E0-41E0D72896AF}" type="slidenum">
              <a:rPr lang="en-US" smtClean="0">
                <a:latin typeface="Garamond" charset="0"/>
              </a:rPr>
              <a:pPr/>
              <a:t>15</a:t>
            </a:fld>
            <a:endParaRPr lang="en-US" dirty="0" smtClean="0">
              <a:latin typeface="Garamond" charset="0"/>
            </a:endParaRPr>
          </a:p>
        </p:txBody>
      </p:sp>
      <p:cxnSp>
        <p:nvCxnSpPr>
          <p:cNvPr id="16390" name="Straight Connector 8"/>
          <p:cNvCxnSpPr>
            <a:cxnSpLocks noChangeShapeType="1"/>
          </p:cNvCxnSpPr>
          <p:nvPr/>
        </p:nvCxnSpPr>
        <p:spPr bwMode="auto">
          <a:xfrm>
            <a:off x="800100" y="4622800"/>
            <a:ext cx="47879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sp>
        <p:nvSpPr>
          <p:cNvPr id="16402" name="Right Brace 22"/>
          <p:cNvSpPr>
            <a:spLocks/>
          </p:cNvSpPr>
          <p:nvPr/>
        </p:nvSpPr>
        <p:spPr bwMode="auto">
          <a:xfrm rot="5400000">
            <a:off x="3002756" y="2583663"/>
            <a:ext cx="319087" cy="441960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4" name="Straight Connector 8"/>
          <p:cNvCxnSpPr>
            <a:cxnSpLocks noChangeShapeType="1"/>
          </p:cNvCxnSpPr>
          <p:nvPr/>
        </p:nvCxnSpPr>
        <p:spPr bwMode="auto">
          <a:xfrm>
            <a:off x="406400" y="2425700"/>
            <a:ext cx="85598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sp>
        <p:nvSpPr>
          <p:cNvPr id="140" name="Oval 58"/>
          <p:cNvSpPr>
            <a:spLocks noChangeArrowheads="1"/>
          </p:cNvSpPr>
          <p:nvPr/>
        </p:nvSpPr>
        <p:spPr bwMode="auto">
          <a:xfrm>
            <a:off x="781046" y="2133600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Rectangle 142"/>
          <p:cNvSpPr/>
          <p:nvPr/>
        </p:nvSpPr>
        <p:spPr bwMode="auto">
          <a:xfrm>
            <a:off x="806450" y="238125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5" name="Freeform 144"/>
          <p:cNvSpPr/>
          <p:nvPr/>
        </p:nvSpPr>
        <p:spPr bwMode="auto">
          <a:xfrm>
            <a:off x="425450" y="2036232"/>
            <a:ext cx="355600" cy="383117"/>
          </a:xfrm>
          <a:custGeom>
            <a:avLst/>
            <a:gdLst>
              <a:gd name="connsiteX0" fmla="*/ 0 w 355600"/>
              <a:gd name="connsiteY0" fmla="*/ 431800 h 431800"/>
              <a:gd name="connsiteX1" fmla="*/ 6350 w 355600"/>
              <a:gd name="connsiteY1" fmla="*/ 0 h 431800"/>
              <a:gd name="connsiteX2" fmla="*/ 355600 w 355600"/>
              <a:gd name="connsiteY2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600" h="431800">
                <a:moveTo>
                  <a:pt x="0" y="431800"/>
                </a:moveTo>
                <a:cubicBezTo>
                  <a:pt x="2117" y="287867"/>
                  <a:pt x="6350" y="0"/>
                  <a:pt x="6350" y="0"/>
                </a:cubicBezTo>
                <a:lnTo>
                  <a:pt x="3556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1009650" y="2036233"/>
            <a:ext cx="756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73" name="Rectangle 172"/>
          <p:cNvSpPr/>
          <p:nvPr/>
        </p:nvSpPr>
        <p:spPr bwMode="auto">
          <a:xfrm>
            <a:off x="5283200" y="2362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85" name="Freeform 184"/>
          <p:cNvSpPr/>
          <p:nvPr/>
        </p:nvSpPr>
        <p:spPr bwMode="auto">
          <a:xfrm flipH="1">
            <a:off x="8373532" y="2040466"/>
            <a:ext cx="427567" cy="378883"/>
          </a:xfrm>
          <a:custGeom>
            <a:avLst/>
            <a:gdLst>
              <a:gd name="connsiteX0" fmla="*/ 0 w 355600"/>
              <a:gd name="connsiteY0" fmla="*/ 431800 h 431800"/>
              <a:gd name="connsiteX1" fmla="*/ 6350 w 355600"/>
              <a:gd name="connsiteY1" fmla="*/ 0 h 431800"/>
              <a:gd name="connsiteX2" fmla="*/ 355600 w 355600"/>
              <a:gd name="connsiteY2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600" h="431800">
                <a:moveTo>
                  <a:pt x="0" y="431800"/>
                </a:moveTo>
                <a:cubicBezTo>
                  <a:pt x="2117" y="287867"/>
                  <a:pt x="6350" y="0"/>
                  <a:pt x="6350" y="0"/>
                </a:cubicBezTo>
                <a:lnTo>
                  <a:pt x="3556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grpSp>
        <p:nvGrpSpPr>
          <p:cNvPr id="2" name="Group 171"/>
          <p:cNvGrpSpPr/>
          <p:nvPr/>
        </p:nvGrpSpPr>
        <p:grpSpPr>
          <a:xfrm>
            <a:off x="1011863" y="4013199"/>
            <a:ext cx="4309437" cy="613905"/>
            <a:chOff x="1837363" y="2311399"/>
            <a:chExt cx="4309437" cy="613905"/>
          </a:xfrm>
        </p:grpSpPr>
        <p:sp>
          <p:nvSpPr>
            <p:cNvPr id="158" name="Rectangle 11"/>
            <p:cNvSpPr>
              <a:spLocks noChangeArrowheads="1"/>
            </p:cNvSpPr>
            <p:nvPr/>
          </p:nvSpPr>
          <p:spPr bwMode="auto">
            <a:xfrm>
              <a:off x="1837363" y="2311399"/>
              <a:ext cx="111887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"/>
            <p:cNvSpPr>
              <a:spLocks noChangeArrowheads="1"/>
            </p:cNvSpPr>
            <p:nvPr/>
          </p:nvSpPr>
          <p:spPr bwMode="auto">
            <a:xfrm>
              <a:off x="2064858" y="2314838"/>
              <a:ext cx="123075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11"/>
            <p:cNvSpPr>
              <a:spLocks noChangeArrowheads="1"/>
            </p:cNvSpPr>
            <p:nvPr/>
          </p:nvSpPr>
          <p:spPr bwMode="auto">
            <a:xfrm>
              <a:off x="2281166" y="2314848"/>
              <a:ext cx="139858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Rectangle 11"/>
            <p:cNvSpPr>
              <a:spLocks noChangeArrowheads="1"/>
            </p:cNvSpPr>
            <p:nvPr/>
          </p:nvSpPr>
          <p:spPr bwMode="auto">
            <a:xfrm>
              <a:off x="2493744" y="2311428"/>
              <a:ext cx="151047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Rectangle 11"/>
            <p:cNvSpPr>
              <a:spLocks noChangeArrowheads="1"/>
            </p:cNvSpPr>
            <p:nvPr/>
          </p:nvSpPr>
          <p:spPr bwMode="auto">
            <a:xfrm>
              <a:off x="2706322" y="2314867"/>
              <a:ext cx="156641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1"/>
            <p:cNvSpPr>
              <a:spLocks noChangeArrowheads="1"/>
            </p:cNvSpPr>
            <p:nvPr/>
          </p:nvSpPr>
          <p:spPr bwMode="auto">
            <a:xfrm rot="10800000">
              <a:off x="3825113" y="2318306"/>
              <a:ext cx="111887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11"/>
            <p:cNvSpPr>
              <a:spLocks noChangeArrowheads="1"/>
            </p:cNvSpPr>
            <p:nvPr/>
          </p:nvSpPr>
          <p:spPr bwMode="auto">
            <a:xfrm rot="10800000">
              <a:off x="3586430" y="2314867"/>
              <a:ext cx="123075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11"/>
            <p:cNvSpPr>
              <a:spLocks noChangeArrowheads="1"/>
            </p:cNvSpPr>
            <p:nvPr/>
          </p:nvSpPr>
          <p:spPr bwMode="auto">
            <a:xfrm rot="10800000">
              <a:off x="3353339" y="2314857"/>
              <a:ext cx="139858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Rectangle 11"/>
            <p:cNvSpPr>
              <a:spLocks noChangeArrowheads="1"/>
            </p:cNvSpPr>
            <p:nvPr/>
          </p:nvSpPr>
          <p:spPr bwMode="auto">
            <a:xfrm rot="10800000">
              <a:off x="3129572" y="2318277"/>
              <a:ext cx="151047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11"/>
            <p:cNvSpPr>
              <a:spLocks noChangeArrowheads="1"/>
            </p:cNvSpPr>
            <p:nvPr/>
          </p:nvSpPr>
          <p:spPr bwMode="auto">
            <a:xfrm rot="10800000">
              <a:off x="2911400" y="2314838"/>
              <a:ext cx="156641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11"/>
            <p:cNvSpPr>
              <a:spLocks noChangeArrowheads="1"/>
            </p:cNvSpPr>
            <p:nvPr/>
          </p:nvSpPr>
          <p:spPr bwMode="auto">
            <a:xfrm>
              <a:off x="4047163" y="2311399"/>
              <a:ext cx="111887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11"/>
            <p:cNvSpPr>
              <a:spLocks noChangeArrowheads="1"/>
            </p:cNvSpPr>
            <p:nvPr/>
          </p:nvSpPr>
          <p:spPr bwMode="auto">
            <a:xfrm>
              <a:off x="4274658" y="2314838"/>
              <a:ext cx="123075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1"/>
            <p:cNvSpPr>
              <a:spLocks noChangeArrowheads="1"/>
            </p:cNvSpPr>
            <p:nvPr/>
          </p:nvSpPr>
          <p:spPr bwMode="auto">
            <a:xfrm>
              <a:off x="4490966" y="2314848"/>
              <a:ext cx="139858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11"/>
            <p:cNvSpPr>
              <a:spLocks noChangeArrowheads="1"/>
            </p:cNvSpPr>
            <p:nvPr/>
          </p:nvSpPr>
          <p:spPr bwMode="auto">
            <a:xfrm>
              <a:off x="4703544" y="2311428"/>
              <a:ext cx="151047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11"/>
            <p:cNvSpPr>
              <a:spLocks noChangeArrowheads="1"/>
            </p:cNvSpPr>
            <p:nvPr/>
          </p:nvSpPr>
          <p:spPr bwMode="auto">
            <a:xfrm>
              <a:off x="4916122" y="2314867"/>
              <a:ext cx="156641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11"/>
            <p:cNvSpPr>
              <a:spLocks noChangeArrowheads="1"/>
            </p:cNvSpPr>
            <p:nvPr/>
          </p:nvSpPr>
          <p:spPr bwMode="auto">
            <a:xfrm rot="10800000">
              <a:off x="6034913" y="2318306"/>
              <a:ext cx="111887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11"/>
            <p:cNvSpPr>
              <a:spLocks noChangeArrowheads="1"/>
            </p:cNvSpPr>
            <p:nvPr/>
          </p:nvSpPr>
          <p:spPr bwMode="auto">
            <a:xfrm rot="10800000">
              <a:off x="5796230" y="2314867"/>
              <a:ext cx="123075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11"/>
            <p:cNvSpPr>
              <a:spLocks noChangeArrowheads="1"/>
            </p:cNvSpPr>
            <p:nvPr/>
          </p:nvSpPr>
          <p:spPr bwMode="auto">
            <a:xfrm rot="10800000">
              <a:off x="5563139" y="2314857"/>
              <a:ext cx="139858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11"/>
            <p:cNvSpPr>
              <a:spLocks noChangeArrowheads="1"/>
            </p:cNvSpPr>
            <p:nvPr/>
          </p:nvSpPr>
          <p:spPr bwMode="auto">
            <a:xfrm rot="10800000">
              <a:off x="5339372" y="2318277"/>
              <a:ext cx="151047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11"/>
            <p:cNvSpPr>
              <a:spLocks noChangeArrowheads="1"/>
            </p:cNvSpPr>
            <p:nvPr/>
          </p:nvSpPr>
          <p:spPr bwMode="auto">
            <a:xfrm rot="10800000">
              <a:off x="5121200" y="2314838"/>
              <a:ext cx="156641" cy="60699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1" name="TextBox 170"/>
          <p:cNvSpPr txBox="1"/>
          <p:nvPr/>
        </p:nvSpPr>
        <p:spPr>
          <a:xfrm>
            <a:off x="1460500" y="4902200"/>
            <a:ext cx="3396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one energy modulation period lasting 20 turns</a:t>
            </a:r>
          </a:p>
          <a:p>
            <a:r>
              <a:rPr lang="en-US" sz="1400" dirty="0" smtClean="0"/>
              <a:t>(in this example)</a:t>
            </a:r>
            <a:endParaRPr lang="en-US" sz="1400" dirty="0"/>
          </a:p>
        </p:txBody>
      </p:sp>
      <p:cxnSp>
        <p:nvCxnSpPr>
          <p:cNvPr id="178" name="Straight Connector 177"/>
          <p:cNvCxnSpPr/>
          <p:nvPr/>
        </p:nvCxnSpPr>
        <p:spPr bwMode="auto">
          <a:xfrm flipV="1">
            <a:off x="736600" y="3225801"/>
            <a:ext cx="4876800" cy="1269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lg" len="med"/>
          </a:ln>
          <a:effectLst/>
        </p:spPr>
      </p:cxnSp>
      <p:grpSp>
        <p:nvGrpSpPr>
          <p:cNvPr id="3" name="Group 203"/>
          <p:cNvGrpSpPr/>
          <p:nvPr/>
        </p:nvGrpSpPr>
        <p:grpSpPr>
          <a:xfrm>
            <a:off x="931333" y="2849089"/>
            <a:ext cx="4464845" cy="389479"/>
            <a:chOff x="931333" y="2849089"/>
            <a:chExt cx="4464845" cy="389479"/>
          </a:xfrm>
        </p:grpSpPr>
        <p:sp>
          <p:nvSpPr>
            <p:cNvPr id="195" name="Freeform 194"/>
            <p:cNvSpPr/>
            <p:nvPr/>
          </p:nvSpPr>
          <p:spPr bwMode="auto">
            <a:xfrm>
              <a:off x="931333" y="2849090"/>
              <a:ext cx="1138767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38767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  <a:lnTo>
                    <a:pt x="884767" y="381000"/>
                  </a:lnTo>
                  <a:lnTo>
                    <a:pt x="889000" y="8466"/>
                  </a:lnTo>
                  <a:lnTo>
                    <a:pt x="944034" y="8466"/>
                  </a:lnTo>
                  <a:lnTo>
                    <a:pt x="948267" y="385233"/>
                  </a:lnTo>
                  <a:lnTo>
                    <a:pt x="1104900" y="381000"/>
                  </a:lnTo>
                  <a:cubicBezTo>
                    <a:pt x="1106311" y="254000"/>
                    <a:pt x="1109134" y="0"/>
                    <a:pt x="1109134" y="0"/>
                  </a:cubicBezTo>
                  <a:lnTo>
                    <a:pt x="1138767" y="0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96" name="Freeform 195"/>
            <p:cNvSpPr/>
            <p:nvPr/>
          </p:nvSpPr>
          <p:spPr bwMode="auto">
            <a:xfrm flipH="1">
              <a:off x="2048940" y="2849089"/>
              <a:ext cx="1137600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38767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  <a:lnTo>
                    <a:pt x="884767" y="381000"/>
                  </a:lnTo>
                  <a:lnTo>
                    <a:pt x="889000" y="8466"/>
                  </a:lnTo>
                  <a:lnTo>
                    <a:pt x="944034" y="8466"/>
                  </a:lnTo>
                  <a:lnTo>
                    <a:pt x="948267" y="385233"/>
                  </a:lnTo>
                  <a:lnTo>
                    <a:pt x="1104900" y="381000"/>
                  </a:lnTo>
                  <a:cubicBezTo>
                    <a:pt x="1106311" y="254000"/>
                    <a:pt x="1109134" y="0"/>
                    <a:pt x="1109134" y="0"/>
                  </a:cubicBezTo>
                  <a:lnTo>
                    <a:pt x="1138767" y="0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200" name="Freeform 199"/>
            <p:cNvSpPr/>
            <p:nvPr/>
          </p:nvSpPr>
          <p:spPr bwMode="auto">
            <a:xfrm>
              <a:off x="3140971" y="2849102"/>
              <a:ext cx="1138767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38767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  <a:lnTo>
                    <a:pt x="884767" y="381000"/>
                  </a:lnTo>
                  <a:lnTo>
                    <a:pt x="889000" y="8466"/>
                  </a:lnTo>
                  <a:lnTo>
                    <a:pt x="944034" y="8466"/>
                  </a:lnTo>
                  <a:lnTo>
                    <a:pt x="948267" y="385233"/>
                  </a:lnTo>
                  <a:lnTo>
                    <a:pt x="1104900" y="381000"/>
                  </a:lnTo>
                  <a:cubicBezTo>
                    <a:pt x="1106311" y="254000"/>
                    <a:pt x="1109134" y="0"/>
                    <a:pt x="1109134" y="0"/>
                  </a:cubicBezTo>
                  <a:lnTo>
                    <a:pt x="1138767" y="0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201" name="Freeform 200"/>
            <p:cNvSpPr/>
            <p:nvPr/>
          </p:nvSpPr>
          <p:spPr bwMode="auto">
            <a:xfrm flipH="1">
              <a:off x="4258578" y="2849101"/>
              <a:ext cx="1137600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38767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  <a:lnTo>
                    <a:pt x="884767" y="381000"/>
                  </a:lnTo>
                  <a:lnTo>
                    <a:pt x="889000" y="8466"/>
                  </a:lnTo>
                  <a:lnTo>
                    <a:pt x="944034" y="8466"/>
                  </a:lnTo>
                  <a:lnTo>
                    <a:pt x="948267" y="385233"/>
                  </a:lnTo>
                  <a:lnTo>
                    <a:pt x="1104900" y="381000"/>
                  </a:lnTo>
                  <a:cubicBezTo>
                    <a:pt x="1106311" y="254000"/>
                    <a:pt x="1109134" y="0"/>
                    <a:pt x="1109134" y="0"/>
                  </a:cubicBezTo>
                  <a:lnTo>
                    <a:pt x="1138767" y="0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sp>
        <p:nvSpPr>
          <p:cNvPr id="210" name="Freeform 209"/>
          <p:cNvSpPr/>
          <p:nvPr/>
        </p:nvSpPr>
        <p:spPr bwMode="auto">
          <a:xfrm>
            <a:off x="952500" y="2946400"/>
            <a:ext cx="4419600" cy="558800"/>
          </a:xfrm>
          <a:custGeom>
            <a:avLst/>
            <a:gdLst>
              <a:gd name="connsiteX0" fmla="*/ 0 w 4419600"/>
              <a:gd name="connsiteY0" fmla="*/ 0 h 660400"/>
              <a:gd name="connsiteX1" fmla="*/ 2209800 w 4419600"/>
              <a:gd name="connsiteY1" fmla="*/ 660400 h 660400"/>
              <a:gd name="connsiteX2" fmla="*/ 4419600 w 4419600"/>
              <a:gd name="connsiteY2" fmla="*/ 127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9600" h="660400">
                <a:moveTo>
                  <a:pt x="0" y="0"/>
                </a:moveTo>
                <a:lnTo>
                  <a:pt x="2209800" y="660400"/>
                </a:lnTo>
                <a:lnTo>
                  <a:pt x="4419600" y="1270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13" name="Oval 58"/>
          <p:cNvSpPr>
            <a:spLocks noChangeArrowheads="1"/>
          </p:cNvSpPr>
          <p:nvPr/>
        </p:nvSpPr>
        <p:spPr bwMode="auto">
          <a:xfrm>
            <a:off x="869951" y="2133612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Oval 58"/>
          <p:cNvSpPr>
            <a:spLocks noChangeArrowheads="1"/>
          </p:cNvSpPr>
          <p:nvPr/>
        </p:nvSpPr>
        <p:spPr bwMode="auto">
          <a:xfrm>
            <a:off x="950390" y="2133624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Right Brace 29"/>
          <p:cNvSpPr>
            <a:spLocks/>
          </p:cNvSpPr>
          <p:nvPr/>
        </p:nvSpPr>
        <p:spPr bwMode="auto">
          <a:xfrm rot="5400000" flipH="1">
            <a:off x="946195" y="1221386"/>
            <a:ext cx="249678" cy="1286933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TextBox 30"/>
          <p:cNvSpPr txBox="1">
            <a:spLocks noChangeArrowheads="1"/>
          </p:cNvSpPr>
          <p:nvPr/>
        </p:nvSpPr>
        <p:spPr bwMode="auto">
          <a:xfrm>
            <a:off x="408515" y="1011852"/>
            <a:ext cx="122341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&gt; 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LEBT </a:t>
            </a:r>
          </a:p>
          <a:p>
            <a:r>
              <a:rPr lang="en-US" sz="1400" dirty="0" smtClean="0"/>
              <a:t>Stabilization</a:t>
            </a:r>
          </a:p>
          <a:p>
            <a:r>
              <a:rPr lang="en-US" sz="1400" dirty="0" smtClean="0"/>
              <a:t>&amp; beam head ?</a:t>
            </a:r>
          </a:p>
        </p:txBody>
      </p:sp>
      <p:sp>
        <p:nvSpPr>
          <p:cNvPr id="217" name="Oval 58"/>
          <p:cNvSpPr>
            <a:spLocks noChangeArrowheads="1"/>
          </p:cNvSpPr>
          <p:nvPr/>
        </p:nvSpPr>
        <p:spPr bwMode="auto">
          <a:xfrm>
            <a:off x="4130390" y="2137845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Oval 58"/>
          <p:cNvSpPr>
            <a:spLocks noChangeArrowheads="1"/>
          </p:cNvSpPr>
          <p:nvPr/>
        </p:nvSpPr>
        <p:spPr bwMode="auto">
          <a:xfrm>
            <a:off x="4219295" y="2137857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9" name="Oval 58"/>
          <p:cNvSpPr>
            <a:spLocks noChangeArrowheads="1"/>
          </p:cNvSpPr>
          <p:nvPr/>
        </p:nvSpPr>
        <p:spPr bwMode="auto">
          <a:xfrm>
            <a:off x="4299734" y="2137869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1" name="Right Brace 29"/>
          <p:cNvSpPr>
            <a:spLocks/>
          </p:cNvSpPr>
          <p:nvPr/>
        </p:nvSpPr>
        <p:spPr bwMode="auto">
          <a:xfrm rot="5400000" flipH="1">
            <a:off x="3160191" y="332325"/>
            <a:ext cx="258130" cy="3048089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" name="TextBox 30"/>
          <p:cNvSpPr txBox="1">
            <a:spLocks noChangeArrowheads="1"/>
          </p:cNvSpPr>
          <p:nvPr/>
        </p:nvSpPr>
        <p:spPr bwMode="auto">
          <a:xfrm>
            <a:off x="2072215" y="1236219"/>
            <a:ext cx="23938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Injection ring 4</a:t>
            </a:r>
          </a:p>
          <a:p>
            <a:r>
              <a:rPr lang="en-US" sz="1400" dirty="0" smtClean="0"/>
              <a:t>One to five energy modulations</a:t>
            </a:r>
          </a:p>
        </p:txBody>
      </p:sp>
      <p:grpSp>
        <p:nvGrpSpPr>
          <p:cNvPr id="4" name="Group 258"/>
          <p:cNvGrpSpPr/>
          <p:nvPr/>
        </p:nvGrpSpPr>
        <p:grpSpPr>
          <a:xfrm>
            <a:off x="1739900" y="2036257"/>
            <a:ext cx="1879600" cy="656111"/>
            <a:chOff x="1083733" y="2785589"/>
            <a:chExt cx="4464845" cy="656111"/>
          </a:xfrm>
        </p:grpSpPr>
        <p:grpSp>
          <p:nvGrpSpPr>
            <p:cNvPr id="5" name="Group 252"/>
            <p:cNvGrpSpPr/>
            <p:nvPr/>
          </p:nvGrpSpPr>
          <p:grpSpPr>
            <a:xfrm>
              <a:off x="1083733" y="2785589"/>
              <a:ext cx="4464845" cy="389479"/>
              <a:chOff x="931333" y="2849089"/>
              <a:chExt cx="4464845" cy="389479"/>
            </a:xfrm>
          </p:grpSpPr>
          <p:sp>
            <p:nvSpPr>
              <p:cNvPr id="254" name="Freeform 253"/>
              <p:cNvSpPr/>
              <p:nvPr/>
            </p:nvSpPr>
            <p:spPr bwMode="auto">
              <a:xfrm>
                <a:off x="931333" y="2849090"/>
                <a:ext cx="1138767" cy="389466"/>
              </a:xfrm>
              <a:custGeom>
                <a:avLst/>
                <a:gdLst>
                  <a:gd name="connsiteX0" fmla="*/ 0 w 1138767"/>
                  <a:gd name="connsiteY0" fmla="*/ 0 h 389466"/>
                  <a:gd name="connsiteX1" fmla="*/ 76200 w 1138767"/>
                  <a:gd name="connsiteY1" fmla="*/ 0 h 389466"/>
                  <a:gd name="connsiteX2" fmla="*/ 80434 w 1138767"/>
                  <a:gd name="connsiteY2" fmla="*/ 385233 h 389466"/>
                  <a:gd name="connsiteX3" fmla="*/ 186267 w 1138767"/>
                  <a:gd name="connsiteY3" fmla="*/ 385233 h 389466"/>
                  <a:gd name="connsiteX4" fmla="*/ 190500 w 1138767"/>
                  <a:gd name="connsiteY4" fmla="*/ 0 h 389466"/>
                  <a:gd name="connsiteX5" fmla="*/ 304800 w 1138767"/>
                  <a:gd name="connsiteY5" fmla="*/ 0 h 389466"/>
                  <a:gd name="connsiteX6" fmla="*/ 304800 w 1138767"/>
                  <a:gd name="connsiteY6" fmla="*/ 385233 h 389466"/>
                  <a:gd name="connsiteX7" fmla="*/ 427567 w 1138767"/>
                  <a:gd name="connsiteY7" fmla="*/ 389466 h 389466"/>
                  <a:gd name="connsiteX8" fmla="*/ 431800 w 1138767"/>
                  <a:gd name="connsiteY8" fmla="*/ 0 h 389466"/>
                  <a:gd name="connsiteX9" fmla="*/ 520700 w 1138767"/>
                  <a:gd name="connsiteY9" fmla="*/ 0 h 389466"/>
                  <a:gd name="connsiteX10" fmla="*/ 520700 w 1138767"/>
                  <a:gd name="connsiteY10" fmla="*/ 381000 h 389466"/>
                  <a:gd name="connsiteX11" fmla="*/ 664634 w 1138767"/>
                  <a:gd name="connsiteY11" fmla="*/ 385233 h 389466"/>
                  <a:gd name="connsiteX12" fmla="*/ 664634 w 1138767"/>
                  <a:gd name="connsiteY12" fmla="*/ 0 h 389466"/>
                  <a:gd name="connsiteX13" fmla="*/ 732367 w 1138767"/>
                  <a:gd name="connsiteY13" fmla="*/ 0 h 389466"/>
                  <a:gd name="connsiteX14" fmla="*/ 740834 w 1138767"/>
                  <a:gd name="connsiteY14" fmla="*/ 389466 h 389466"/>
                  <a:gd name="connsiteX15" fmla="*/ 884767 w 1138767"/>
                  <a:gd name="connsiteY15" fmla="*/ 381000 h 389466"/>
                  <a:gd name="connsiteX16" fmla="*/ 889000 w 1138767"/>
                  <a:gd name="connsiteY16" fmla="*/ 8466 h 389466"/>
                  <a:gd name="connsiteX17" fmla="*/ 944034 w 1138767"/>
                  <a:gd name="connsiteY17" fmla="*/ 8466 h 389466"/>
                  <a:gd name="connsiteX18" fmla="*/ 948267 w 1138767"/>
                  <a:gd name="connsiteY18" fmla="*/ 385233 h 389466"/>
                  <a:gd name="connsiteX19" fmla="*/ 1104900 w 1138767"/>
                  <a:gd name="connsiteY19" fmla="*/ 381000 h 389466"/>
                  <a:gd name="connsiteX20" fmla="*/ 1109134 w 1138767"/>
                  <a:gd name="connsiteY20" fmla="*/ 0 h 389466"/>
                  <a:gd name="connsiteX21" fmla="*/ 1138767 w 1138767"/>
                  <a:gd name="connsiteY21" fmla="*/ 0 h 38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38767" h="389466">
                    <a:moveTo>
                      <a:pt x="0" y="0"/>
                    </a:moveTo>
                    <a:lnTo>
                      <a:pt x="76200" y="0"/>
                    </a:lnTo>
                    <a:cubicBezTo>
                      <a:pt x="77611" y="128411"/>
                      <a:pt x="80434" y="385233"/>
                      <a:pt x="80434" y="385233"/>
                    </a:cubicBezTo>
                    <a:lnTo>
                      <a:pt x="186267" y="385233"/>
                    </a:lnTo>
                    <a:lnTo>
                      <a:pt x="190500" y="0"/>
                    </a:lnTo>
                    <a:lnTo>
                      <a:pt x="304800" y="0"/>
                    </a:lnTo>
                    <a:lnTo>
                      <a:pt x="304800" y="385233"/>
                    </a:lnTo>
                    <a:lnTo>
                      <a:pt x="427567" y="389466"/>
                    </a:lnTo>
                    <a:lnTo>
                      <a:pt x="431800" y="0"/>
                    </a:lnTo>
                    <a:lnTo>
                      <a:pt x="520700" y="0"/>
                    </a:lnTo>
                    <a:lnTo>
                      <a:pt x="520700" y="381000"/>
                    </a:lnTo>
                    <a:lnTo>
                      <a:pt x="664634" y="385233"/>
                    </a:lnTo>
                    <a:lnTo>
                      <a:pt x="664634" y="0"/>
                    </a:lnTo>
                    <a:lnTo>
                      <a:pt x="732367" y="0"/>
                    </a:lnTo>
                    <a:lnTo>
                      <a:pt x="740834" y="389466"/>
                    </a:lnTo>
                    <a:lnTo>
                      <a:pt x="884767" y="381000"/>
                    </a:lnTo>
                    <a:lnTo>
                      <a:pt x="889000" y="8466"/>
                    </a:lnTo>
                    <a:lnTo>
                      <a:pt x="944034" y="8466"/>
                    </a:lnTo>
                    <a:lnTo>
                      <a:pt x="948267" y="385233"/>
                    </a:lnTo>
                    <a:lnTo>
                      <a:pt x="1104900" y="381000"/>
                    </a:lnTo>
                    <a:cubicBezTo>
                      <a:pt x="1106311" y="254000"/>
                      <a:pt x="1109134" y="0"/>
                      <a:pt x="1109134" y="0"/>
                    </a:cubicBezTo>
                    <a:lnTo>
                      <a:pt x="1138767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sp>
            <p:nvSpPr>
              <p:cNvPr id="255" name="Freeform 254"/>
              <p:cNvSpPr/>
              <p:nvPr/>
            </p:nvSpPr>
            <p:spPr bwMode="auto">
              <a:xfrm flipH="1">
                <a:off x="2048940" y="2849089"/>
                <a:ext cx="1137600" cy="389466"/>
              </a:xfrm>
              <a:custGeom>
                <a:avLst/>
                <a:gdLst>
                  <a:gd name="connsiteX0" fmla="*/ 0 w 1138767"/>
                  <a:gd name="connsiteY0" fmla="*/ 0 h 389466"/>
                  <a:gd name="connsiteX1" fmla="*/ 76200 w 1138767"/>
                  <a:gd name="connsiteY1" fmla="*/ 0 h 389466"/>
                  <a:gd name="connsiteX2" fmla="*/ 80434 w 1138767"/>
                  <a:gd name="connsiteY2" fmla="*/ 385233 h 389466"/>
                  <a:gd name="connsiteX3" fmla="*/ 186267 w 1138767"/>
                  <a:gd name="connsiteY3" fmla="*/ 385233 h 389466"/>
                  <a:gd name="connsiteX4" fmla="*/ 190500 w 1138767"/>
                  <a:gd name="connsiteY4" fmla="*/ 0 h 389466"/>
                  <a:gd name="connsiteX5" fmla="*/ 304800 w 1138767"/>
                  <a:gd name="connsiteY5" fmla="*/ 0 h 389466"/>
                  <a:gd name="connsiteX6" fmla="*/ 304800 w 1138767"/>
                  <a:gd name="connsiteY6" fmla="*/ 385233 h 389466"/>
                  <a:gd name="connsiteX7" fmla="*/ 427567 w 1138767"/>
                  <a:gd name="connsiteY7" fmla="*/ 389466 h 389466"/>
                  <a:gd name="connsiteX8" fmla="*/ 431800 w 1138767"/>
                  <a:gd name="connsiteY8" fmla="*/ 0 h 389466"/>
                  <a:gd name="connsiteX9" fmla="*/ 520700 w 1138767"/>
                  <a:gd name="connsiteY9" fmla="*/ 0 h 389466"/>
                  <a:gd name="connsiteX10" fmla="*/ 520700 w 1138767"/>
                  <a:gd name="connsiteY10" fmla="*/ 381000 h 389466"/>
                  <a:gd name="connsiteX11" fmla="*/ 664634 w 1138767"/>
                  <a:gd name="connsiteY11" fmla="*/ 385233 h 389466"/>
                  <a:gd name="connsiteX12" fmla="*/ 664634 w 1138767"/>
                  <a:gd name="connsiteY12" fmla="*/ 0 h 389466"/>
                  <a:gd name="connsiteX13" fmla="*/ 732367 w 1138767"/>
                  <a:gd name="connsiteY13" fmla="*/ 0 h 389466"/>
                  <a:gd name="connsiteX14" fmla="*/ 740834 w 1138767"/>
                  <a:gd name="connsiteY14" fmla="*/ 389466 h 389466"/>
                  <a:gd name="connsiteX15" fmla="*/ 884767 w 1138767"/>
                  <a:gd name="connsiteY15" fmla="*/ 381000 h 389466"/>
                  <a:gd name="connsiteX16" fmla="*/ 889000 w 1138767"/>
                  <a:gd name="connsiteY16" fmla="*/ 8466 h 389466"/>
                  <a:gd name="connsiteX17" fmla="*/ 944034 w 1138767"/>
                  <a:gd name="connsiteY17" fmla="*/ 8466 h 389466"/>
                  <a:gd name="connsiteX18" fmla="*/ 948267 w 1138767"/>
                  <a:gd name="connsiteY18" fmla="*/ 385233 h 389466"/>
                  <a:gd name="connsiteX19" fmla="*/ 1104900 w 1138767"/>
                  <a:gd name="connsiteY19" fmla="*/ 381000 h 389466"/>
                  <a:gd name="connsiteX20" fmla="*/ 1109134 w 1138767"/>
                  <a:gd name="connsiteY20" fmla="*/ 0 h 389466"/>
                  <a:gd name="connsiteX21" fmla="*/ 1138767 w 1138767"/>
                  <a:gd name="connsiteY21" fmla="*/ 0 h 38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38767" h="389466">
                    <a:moveTo>
                      <a:pt x="0" y="0"/>
                    </a:moveTo>
                    <a:lnTo>
                      <a:pt x="76200" y="0"/>
                    </a:lnTo>
                    <a:cubicBezTo>
                      <a:pt x="77611" y="128411"/>
                      <a:pt x="80434" y="385233"/>
                      <a:pt x="80434" y="385233"/>
                    </a:cubicBezTo>
                    <a:lnTo>
                      <a:pt x="186267" y="385233"/>
                    </a:lnTo>
                    <a:lnTo>
                      <a:pt x="190500" y="0"/>
                    </a:lnTo>
                    <a:lnTo>
                      <a:pt x="304800" y="0"/>
                    </a:lnTo>
                    <a:lnTo>
                      <a:pt x="304800" y="385233"/>
                    </a:lnTo>
                    <a:lnTo>
                      <a:pt x="427567" y="389466"/>
                    </a:lnTo>
                    <a:lnTo>
                      <a:pt x="431800" y="0"/>
                    </a:lnTo>
                    <a:lnTo>
                      <a:pt x="520700" y="0"/>
                    </a:lnTo>
                    <a:lnTo>
                      <a:pt x="520700" y="381000"/>
                    </a:lnTo>
                    <a:lnTo>
                      <a:pt x="664634" y="385233"/>
                    </a:lnTo>
                    <a:lnTo>
                      <a:pt x="664634" y="0"/>
                    </a:lnTo>
                    <a:lnTo>
                      <a:pt x="732367" y="0"/>
                    </a:lnTo>
                    <a:lnTo>
                      <a:pt x="740834" y="389466"/>
                    </a:lnTo>
                    <a:lnTo>
                      <a:pt x="884767" y="381000"/>
                    </a:lnTo>
                    <a:lnTo>
                      <a:pt x="889000" y="8466"/>
                    </a:lnTo>
                    <a:lnTo>
                      <a:pt x="944034" y="8466"/>
                    </a:lnTo>
                    <a:lnTo>
                      <a:pt x="948267" y="385233"/>
                    </a:lnTo>
                    <a:lnTo>
                      <a:pt x="1104900" y="381000"/>
                    </a:lnTo>
                    <a:cubicBezTo>
                      <a:pt x="1106311" y="254000"/>
                      <a:pt x="1109134" y="0"/>
                      <a:pt x="1109134" y="0"/>
                    </a:cubicBezTo>
                    <a:lnTo>
                      <a:pt x="1138767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sp>
            <p:nvSpPr>
              <p:cNvPr id="256" name="Freeform 255"/>
              <p:cNvSpPr/>
              <p:nvPr/>
            </p:nvSpPr>
            <p:spPr bwMode="auto">
              <a:xfrm>
                <a:off x="3140971" y="2849102"/>
                <a:ext cx="1138767" cy="389466"/>
              </a:xfrm>
              <a:custGeom>
                <a:avLst/>
                <a:gdLst>
                  <a:gd name="connsiteX0" fmla="*/ 0 w 1138767"/>
                  <a:gd name="connsiteY0" fmla="*/ 0 h 389466"/>
                  <a:gd name="connsiteX1" fmla="*/ 76200 w 1138767"/>
                  <a:gd name="connsiteY1" fmla="*/ 0 h 389466"/>
                  <a:gd name="connsiteX2" fmla="*/ 80434 w 1138767"/>
                  <a:gd name="connsiteY2" fmla="*/ 385233 h 389466"/>
                  <a:gd name="connsiteX3" fmla="*/ 186267 w 1138767"/>
                  <a:gd name="connsiteY3" fmla="*/ 385233 h 389466"/>
                  <a:gd name="connsiteX4" fmla="*/ 190500 w 1138767"/>
                  <a:gd name="connsiteY4" fmla="*/ 0 h 389466"/>
                  <a:gd name="connsiteX5" fmla="*/ 304800 w 1138767"/>
                  <a:gd name="connsiteY5" fmla="*/ 0 h 389466"/>
                  <a:gd name="connsiteX6" fmla="*/ 304800 w 1138767"/>
                  <a:gd name="connsiteY6" fmla="*/ 385233 h 389466"/>
                  <a:gd name="connsiteX7" fmla="*/ 427567 w 1138767"/>
                  <a:gd name="connsiteY7" fmla="*/ 389466 h 389466"/>
                  <a:gd name="connsiteX8" fmla="*/ 431800 w 1138767"/>
                  <a:gd name="connsiteY8" fmla="*/ 0 h 389466"/>
                  <a:gd name="connsiteX9" fmla="*/ 520700 w 1138767"/>
                  <a:gd name="connsiteY9" fmla="*/ 0 h 389466"/>
                  <a:gd name="connsiteX10" fmla="*/ 520700 w 1138767"/>
                  <a:gd name="connsiteY10" fmla="*/ 381000 h 389466"/>
                  <a:gd name="connsiteX11" fmla="*/ 664634 w 1138767"/>
                  <a:gd name="connsiteY11" fmla="*/ 385233 h 389466"/>
                  <a:gd name="connsiteX12" fmla="*/ 664634 w 1138767"/>
                  <a:gd name="connsiteY12" fmla="*/ 0 h 389466"/>
                  <a:gd name="connsiteX13" fmla="*/ 732367 w 1138767"/>
                  <a:gd name="connsiteY13" fmla="*/ 0 h 389466"/>
                  <a:gd name="connsiteX14" fmla="*/ 740834 w 1138767"/>
                  <a:gd name="connsiteY14" fmla="*/ 389466 h 389466"/>
                  <a:gd name="connsiteX15" fmla="*/ 884767 w 1138767"/>
                  <a:gd name="connsiteY15" fmla="*/ 381000 h 389466"/>
                  <a:gd name="connsiteX16" fmla="*/ 889000 w 1138767"/>
                  <a:gd name="connsiteY16" fmla="*/ 8466 h 389466"/>
                  <a:gd name="connsiteX17" fmla="*/ 944034 w 1138767"/>
                  <a:gd name="connsiteY17" fmla="*/ 8466 h 389466"/>
                  <a:gd name="connsiteX18" fmla="*/ 948267 w 1138767"/>
                  <a:gd name="connsiteY18" fmla="*/ 385233 h 389466"/>
                  <a:gd name="connsiteX19" fmla="*/ 1104900 w 1138767"/>
                  <a:gd name="connsiteY19" fmla="*/ 381000 h 389466"/>
                  <a:gd name="connsiteX20" fmla="*/ 1109134 w 1138767"/>
                  <a:gd name="connsiteY20" fmla="*/ 0 h 389466"/>
                  <a:gd name="connsiteX21" fmla="*/ 1138767 w 1138767"/>
                  <a:gd name="connsiteY21" fmla="*/ 0 h 38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38767" h="389466">
                    <a:moveTo>
                      <a:pt x="0" y="0"/>
                    </a:moveTo>
                    <a:lnTo>
                      <a:pt x="76200" y="0"/>
                    </a:lnTo>
                    <a:cubicBezTo>
                      <a:pt x="77611" y="128411"/>
                      <a:pt x="80434" y="385233"/>
                      <a:pt x="80434" y="385233"/>
                    </a:cubicBezTo>
                    <a:lnTo>
                      <a:pt x="186267" y="385233"/>
                    </a:lnTo>
                    <a:lnTo>
                      <a:pt x="190500" y="0"/>
                    </a:lnTo>
                    <a:lnTo>
                      <a:pt x="304800" y="0"/>
                    </a:lnTo>
                    <a:lnTo>
                      <a:pt x="304800" y="385233"/>
                    </a:lnTo>
                    <a:lnTo>
                      <a:pt x="427567" y="389466"/>
                    </a:lnTo>
                    <a:lnTo>
                      <a:pt x="431800" y="0"/>
                    </a:lnTo>
                    <a:lnTo>
                      <a:pt x="520700" y="0"/>
                    </a:lnTo>
                    <a:lnTo>
                      <a:pt x="520700" y="381000"/>
                    </a:lnTo>
                    <a:lnTo>
                      <a:pt x="664634" y="385233"/>
                    </a:lnTo>
                    <a:lnTo>
                      <a:pt x="664634" y="0"/>
                    </a:lnTo>
                    <a:lnTo>
                      <a:pt x="732367" y="0"/>
                    </a:lnTo>
                    <a:lnTo>
                      <a:pt x="740834" y="389466"/>
                    </a:lnTo>
                    <a:lnTo>
                      <a:pt x="884767" y="381000"/>
                    </a:lnTo>
                    <a:lnTo>
                      <a:pt x="889000" y="8466"/>
                    </a:lnTo>
                    <a:lnTo>
                      <a:pt x="944034" y="8466"/>
                    </a:lnTo>
                    <a:lnTo>
                      <a:pt x="948267" y="385233"/>
                    </a:lnTo>
                    <a:lnTo>
                      <a:pt x="1104900" y="381000"/>
                    </a:lnTo>
                    <a:cubicBezTo>
                      <a:pt x="1106311" y="254000"/>
                      <a:pt x="1109134" y="0"/>
                      <a:pt x="1109134" y="0"/>
                    </a:cubicBezTo>
                    <a:lnTo>
                      <a:pt x="1138767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sp>
            <p:nvSpPr>
              <p:cNvPr id="257" name="Freeform 256"/>
              <p:cNvSpPr/>
              <p:nvPr/>
            </p:nvSpPr>
            <p:spPr bwMode="auto">
              <a:xfrm flipH="1">
                <a:off x="4258578" y="2849101"/>
                <a:ext cx="1137600" cy="389466"/>
              </a:xfrm>
              <a:custGeom>
                <a:avLst/>
                <a:gdLst>
                  <a:gd name="connsiteX0" fmla="*/ 0 w 1138767"/>
                  <a:gd name="connsiteY0" fmla="*/ 0 h 389466"/>
                  <a:gd name="connsiteX1" fmla="*/ 76200 w 1138767"/>
                  <a:gd name="connsiteY1" fmla="*/ 0 h 389466"/>
                  <a:gd name="connsiteX2" fmla="*/ 80434 w 1138767"/>
                  <a:gd name="connsiteY2" fmla="*/ 385233 h 389466"/>
                  <a:gd name="connsiteX3" fmla="*/ 186267 w 1138767"/>
                  <a:gd name="connsiteY3" fmla="*/ 385233 h 389466"/>
                  <a:gd name="connsiteX4" fmla="*/ 190500 w 1138767"/>
                  <a:gd name="connsiteY4" fmla="*/ 0 h 389466"/>
                  <a:gd name="connsiteX5" fmla="*/ 304800 w 1138767"/>
                  <a:gd name="connsiteY5" fmla="*/ 0 h 389466"/>
                  <a:gd name="connsiteX6" fmla="*/ 304800 w 1138767"/>
                  <a:gd name="connsiteY6" fmla="*/ 385233 h 389466"/>
                  <a:gd name="connsiteX7" fmla="*/ 427567 w 1138767"/>
                  <a:gd name="connsiteY7" fmla="*/ 389466 h 389466"/>
                  <a:gd name="connsiteX8" fmla="*/ 431800 w 1138767"/>
                  <a:gd name="connsiteY8" fmla="*/ 0 h 389466"/>
                  <a:gd name="connsiteX9" fmla="*/ 520700 w 1138767"/>
                  <a:gd name="connsiteY9" fmla="*/ 0 h 389466"/>
                  <a:gd name="connsiteX10" fmla="*/ 520700 w 1138767"/>
                  <a:gd name="connsiteY10" fmla="*/ 381000 h 389466"/>
                  <a:gd name="connsiteX11" fmla="*/ 664634 w 1138767"/>
                  <a:gd name="connsiteY11" fmla="*/ 385233 h 389466"/>
                  <a:gd name="connsiteX12" fmla="*/ 664634 w 1138767"/>
                  <a:gd name="connsiteY12" fmla="*/ 0 h 389466"/>
                  <a:gd name="connsiteX13" fmla="*/ 732367 w 1138767"/>
                  <a:gd name="connsiteY13" fmla="*/ 0 h 389466"/>
                  <a:gd name="connsiteX14" fmla="*/ 740834 w 1138767"/>
                  <a:gd name="connsiteY14" fmla="*/ 389466 h 389466"/>
                  <a:gd name="connsiteX15" fmla="*/ 884767 w 1138767"/>
                  <a:gd name="connsiteY15" fmla="*/ 381000 h 389466"/>
                  <a:gd name="connsiteX16" fmla="*/ 889000 w 1138767"/>
                  <a:gd name="connsiteY16" fmla="*/ 8466 h 389466"/>
                  <a:gd name="connsiteX17" fmla="*/ 944034 w 1138767"/>
                  <a:gd name="connsiteY17" fmla="*/ 8466 h 389466"/>
                  <a:gd name="connsiteX18" fmla="*/ 948267 w 1138767"/>
                  <a:gd name="connsiteY18" fmla="*/ 385233 h 389466"/>
                  <a:gd name="connsiteX19" fmla="*/ 1104900 w 1138767"/>
                  <a:gd name="connsiteY19" fmla="*/ 381000 h 389466"/>
                  <a:gd name="connsiteX20" fmla="*/ 1109134 w 1138767"/>
                  <a:gd name="connsiteY20" fmla="*/ 0 h 389466"/>
                  <a:gd name="connsiteX21" fmla="*/ 1138767 w 1138767"/>
                  <a:gd name="connsiteY21" fmla="*/ 0 h 38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38767" h="389466">
                    <a:moveTo>
                      <a:pt x="0" y="0"/>
                    </a:moveTo>
                    <a:lnTo>
                      <a:pt x="76200" y="0"/>
                    </a:lnTo>
                    <a:cubicBezTo>
                      <a:pt x="77611" y="128411"/>
                      <a:pt x="80434" y="385233"/>
                      <a:pt x="80434" y="385233"/>
                    </a:cubicBezTo>
                    <a:lnTo>
                      <a:pt x="186267" y="385233"/>
                    </a:lnTo>
                    <a:lnTo>
                      <a:pt x="190500" y="0"/>
                    </a:lnTo>
                    <a:lnTo>
                      <a:pt x="304800" y="0"/>
                    </a:lnTo>
                    <a:lnTo>
                      <a:pt x="304800" y="385233"/>
                    </a:lnTo>
                    <a:lnTo>
                      <a:pt x="427567" y="389466"/>
                    </a:lnTo>
                    <a:lnTo>
                      <a:pt x="431800" y="0"/>
                    </a:lnTo>
                    <a:lnTo>
                      <a:pt x="520700" y="0"/>
                    </a:lnTo>
                    <a:lnTo>
                      <a:pt x="520700" y="381000"/>
                    </a:lnTo>
                    <a:lnTo>
                      <a:pt x="664634" y="385233"/>
                    </a:lnTo>
                    <a:lnTo>
                      <a:pt x="664634" y="0"/>
                    </a:lnTo>
                    <a:lnTo>
                      <a:pt x="732367" y="0"/>
                    </a:lnTo>
                    <a:lnTo>
                      <a:pt x="740834" y="389466"/>
                    </a:lnTo>
                    <a:lnTo>
                      <a:pt x="884767" y="381000"/>
                    </a:lnTo>
                    <a:lnTo>
                      <a:pt x="889000" y="8466"/>
                    </a:lnTo>
                    <a:lnTo>
                      <a:pt x="944034" y="8466"/>
                    </a:lnTo>
                    <a:lnTo>
                      <a:pt x="948267" y="385233"/>
                    </a:lnTo>
                    <a:lnTo>
                      <a:pt x="1104900" y="381000"/>
                    </a:lnTo>
                    <a:cubicBezTo>
                      <a:pt x="1106311" y="254000"/>
                      <a:pt x="1109134" y="0"/>
                      <a:pt x="1109134" y="0"/>
                    </a:cubicBezTo>
                    <a:lnTo>
                      <a:pt x="1138767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</p:grpSp>
        <p:sp>
          <p:nvSpPr>
            <p:cNvPr id="258" name="Freeform 257"/>
            <p:cNvSpPr/>
            <p:nvPr/>
          </p:nvSpPr>
          <p:spPr bwMode="auto">
            <a:xfrm>
              <a:off x="1104900" y="2882900"/>
              <a:ext cx="4419600" cy="558800"/>
            </a:xfrm>
            <a:custGeom>
              <a:avLst/>
              <a:gdLst>
                <a:gd name="connsiteX0" fmla="*/ 0 w 4419600"/>
                <a:gd name="connsiteY0" fmla="*/ 0 h 660400"/>
                <a:gd name="connsiteX1" fmla="*/ 2209800 w 4419600"/>
                <a:gd name="connsiteY1" fmla="*/ 660400 h 660400"/>
                <a:gd name="connsiteX2" fmla="*/ 4419600 w 4419600"/>
                <a:gd name="connsiteY2" fmla="*/ 1270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19600" h="660400">
                  <a:moveTo>
                    <a:pt x="0" y="0"/>
                  </a:moveTo>
                  <a:lnTo>
                    <a:pt x="2209800" y="660400"/>
                  </a:lnTo>
                  <a:lnTo>
                    <a:pt x="4419600" y="12700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6" name="Group 272"/>
          <p:cNvGrpSpPr/>
          <p:nvPr/>
        </p:nvGrpSpPr>
        <p:grpSpPr>
          <a:xfrm>
            <a:off x="4842935" y="2036270"/>
            <a:ext cx="342900" cy="389466"/>
            <a:chOff x="5037667" y="5122370"/>
            <a:chExt cx="342900" cy="389466"/>
          </a:xfrm>
        </p:grpSpPr>
        <p:sp>
          <p:nvSpPr>
            <p:cNvPr id="263" name="Freeform 262"/>
            <p:cNvSpPr/>
            <p:nvPr/>
          </p:nvSpPr>
          <p:spPr bwMode="auto">
            <a:xfrm>
              <a:off x="5041764" y="5122370"/>
              <a:ext cx="311874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  <a:gd name="connsiteX0" fmla="*/ 0 w 1109134"/>
                <a:gd name="connsiteY0" fmla="*/ 0 h 389466"/>
                <a:gd name="connsiteX1" fmla="*/ 76200 w 1109134"/>
                <a:gd name="connsiteY1" fmla="*/ 0 h 389466"/>
                <a:gd name="connsiteX2" fmla="*/ 80434 w 1109134"/>
                <a:gd name="connsiteY2" fmla="*/ 385233 h 389466"/>
                <a:gd name="connsiteX3" fmla="*/ 186267 w 1109134"/>
                <a:gd name="connsiteY3" fmla="*/ 385233 h 389466"/>
                <a:gd name="connsiteX4" fmla="*/ 190500 w 1109134"/>
                <a:gd name="connsiteY4" fmla="*/ 0 h 389466"/>
                <a:gd name="connsiteX5" fmla="*/ 304800 w 1109134"/>
                <a:gd name="connsiteY5" fmla="*/ 0 h 389466"/>
                <a:gd name="connsiteX6" fmla="*/ 304800 w 1109134"/>
                <a:gd name="connsiteY6" fmla="*/ 385233 h 389466"/>
                <a:gd name="connsiteX7" fmla="*/ 427567 w 1109134"/>
                <a:gd name="connsiteY7" fmla="*/ 389466 h 389466"/>
                <a:gd name="connsiteX8" fmla="*/ 431800 w 1109134"/>
                <a:gd name="connsiteY8" fmla="*/ 0 h 389466"/>
                <a:gd name="connsiteX9" fmla="*/ 520700 w 1109134"/>
                <a:gd name="connsiteY9" fmla="*/ 0 h 389466"/>
                <a:gd name="connsiteX10" fmla="*/ 520700 w 1109134"/>
                <a:gd name="connsiteY10" fmla="*/ 381000 h 389466"/>
                <a:gd name="connsiteX11" fmla="*/ 664634 w 1109134"/>
                <a:gd name="connsiteY11" fmla="*/ 385233 h 389466"/>
                <a:gd name="connsiteX12" fmla="*/ 664634 w 1109134"/>
                <a:gd name="connsiteY12" fmla="*/ 0 h 389466"/>
                <a:gd name="connsiteX13" fmla="*/ 732367 w 1109134"/>
                <a:gd name="connsiteY13" fmla="*/ 0 h 389466"/>
                <a:gd name="connsiteX14" fmla="*/ 740834 w 1109134"/>
                <a:gd name="connsiteY14" fmla="*/ 389466 h 389466"/>
                <a:gd name="connsiteX15" fmla="*/ 884767 w 1109134"/>
                <a:gd name="connsiteY15" fmla="*/ 381000 h 389466"/>
                <a:gd name="connsiteX16" fmla="*/ 889000 w 1109134"/>
                <a:gd name="connsiteY16" fmla="*/ 8466 h 389466"/>
                <a:gd name="connsiteX17" fmla="*/ 944034 w 1109134"/>
                <a:gd name="connsiteY17" fmla="*/ 8466 h 389466"/>
                <a:gd name="connsiteX18" fmla="*/ 948267 w 1109134"/>
                <a:gd name="connsiteY18" fmla="*/ 385233 h 389466"/>
                <a:gd name="connsiteX19" fmla="*/ 1104900 w 1109134"/>
                <a:gd name="connsiteY19" fmla="*/ 381000 h 389466"/>
                <a:gd name="connsiteX20" fmla="*/ 1109134 w 1109134"/>
                <a:gd name="connsiteY20" fmla="*/ 0 h 389466"/>
                <a:gd name="connsiteX0" fmla="*/ 0 w 1104901"/>
                <a:gd name="connsiteY0" fmla="*/ 0 h 389466"/>
                <a:gd name="connsiteX1" fmla="*/ 76200 w 1104901"/>
                <a:gd name="connsiteY1" fmla="*/ 0 h 389466"/>
                <a:gd name="connsiteX2" fmla="*/ 80434 w 1104901"/>
                <a:gd name="connsiteY2" fmla="*/ 385233 h 389466"/>
                <a:gd name="connsiteX3" fmla="*/ 186267 w 1104901"/>
                <a:gd name="connsiteY3" fmla="*/ 385233 h 389466"/>
                <a:gd name="connsiteX4" fmla="*/ 190500 w 1104901"/>
                <a:gd name="connsiteY4" fmla="*/ 0 h 389466"/>
                <a:gd name="connsiteX5" fmla="*/ 304800 w 1104901"/>
                <a:gd name="connsiteY5" fmla="*/ 0 h 389466"/>
                <a:gd name="connsiteX6" fmla="*/ 304800 w 1104901"/>
                <a:gd name="connsiteY6" fmla="*/ 385233 h 389466"/>
                <a:gd name="connsiteX7" fmla="*/ 427567 w 1104901"/>
                <a:gd name="connsiteY7" fmla="*/ 389466 h 389466"/>
                <a:gd name="connsiteX8" fmla="*/ 431800 w 1104901"/>
                <a:gd name="connsiteY8" fmla="*/ 0 h 389466"/>
                <a:gd name="connsiteX9" fmla="*/ 520700 w 1104901"/>
                <a:gd name="connsiteY9" fmla="*/ 0 h 389466"/>
                <a:gd name="connsiteX10" fmla="*/ 520700 w 1104901"/>
                <a:gd name="connsiteY10" fmla="*/ 381000 h 389466"/>
                <a:gd name="connsiteX11" fmla="*/ 664634 w 1104901"/>
                <a:gd name="connsiteY11" fmla="*/ 385233 h 389466"/>
                <a:gd name="connsiteX12" fmla="*/ 664634 w 1104901"/>
                <a:gd name="connsiteY12" fmla="*/ 0 h 389466"/>
                <a:gd name="connsiteX13" fmla="*/ 732367 w 1104901"/>
                <a:gd name="connsiteY13" fmla="*/ 0 h 389466"/>
                <a:gd name="connsiteX14" fmla="*/ 740834 w 1104901"/>
                <a:gd name="connsiteY14" fmla="*/ 389466 h 389466"/>
                <a:gd name="connsiteX15" fmla="*/ 884767 w 1104901"/>
                <a:gd name="connsiteY15" fmla="*/ 381000 h 389466"/>
                <a:gd name="connsiteX16" fmla="*/ 889000 w 1104901"/>
                <a:gd name="connsiteY16" fmla="*/ 8466 h 389466"/>
                <a:gd name="connsiteX17" fmla="*/ 944034 w 1104901"/>
                <a:gd name="connsiteY17" fmla="*/ 8466 h 389466"/>
                <a:gd name="connsiteX18" fmla="*/ 948267 w 1104901"/>
                <a:gd name="connsiteY18" fmla="*/ 385233 h 389466"/>
                <a:gd name="connsiteX19" fmla="*/ 1104900 w 1104901"/>
                <a:gd name="connsiteY19" fmla="*/ 381000 h 389466"/>
                <a:gd name="connsiteX0" fmla="*/ 0 w 948268"/>
                <a:gd name="connsiteY0" fmla="*/ 0 h 389466"/>
                <a:gd name="connsiteX1" fmla="*/ 76200 w 948268"/>
                <a:gd name="connsiteY1" fmla="*/ 0 h 389466"/>
                <a:gd name="connsiteX2" fmla="*/ 80434 w 948268"/>
                <a:gd name="connsiteY2" fmla="*/ 385233 h 389466"/>
                <a:gd name="connsiteX3" fmla="*/ 186267 w 948268"/>
                <a:gd name="connsiteY3" fmla="*/ 385233 h 389466"/>
                <a:gd name="connsiteX4" fmla="*/ 190500 w 948268"/>
                <a:gd name="connsiteY4" fmla="*/ 0 h 389466"/>
                <a:gd name="connsiteX5" fmla="*/ 304800 w 948268"/>
                <a:gd name="connsiteY5" fmla="*/ 0 h 389466"/>
                <a:gd name="connsiteX6" fmla="*/ 304800 w 948268"/>
                <a:gd name="connsiteY6" fmla="*/ 385233 h 389466"/>
                <a:gd name="connsiteX7" fmla="*/ 427567 w 948268"/>
                <a:gd name="connsiteY7" fmla="*/ 389466 h 389466"/>
                <a:gd name="connsiteX8" fmla="*/ 431800 w 948268"/>
                <a:gd name="connsiteY8" fmla="*/ 0 h 389466"/>
                <a:gd name="connsiteX9" fmla="*/ 520700 w 948268"/>
                <a:gd name="connsiteY9" fmla="*/ 0 h 389466"/>
                <a:gd name="connsiteX10" fmla="*/ 520700 w 948268"/>
                <a:gd name="connsiteY10" fmla="*/ 381000 h 389466"/>
                <a:gd name="connsiteX11" fmla="*/ 664634 w 948268"/>
                <a:gd name="connsiteY11" fmla="*/ 385233 h 389466"/>
                <a:gd name="connsiteX12" fmla="*/ 664634 w 948268"/>
                <a:gd name="connsiteY12" fmla="*/ 0 h 389466"/>
                <a:gd name="connsiteX13" fmla="*/ 732367 w 948268"/>
                <a:gd name="connsiteY13" fmla="*/ 0 h 389466"/>
                <a:gd name="connsiteX14" fmla="*/ 740834 w 948268"/>
                <a:gd name="connsiteY14" fmla="*/ 389466 h 389466"/>
                <a:gd name="connsiteX15" fmla="*/ 884767 w 948268"/>
                <a:gd name="connsiteY15" fmla="*/ 381000 h 389466"/>
                <a:gd name="connsiteX16" fmla="*/ 889000 w 948268"/>
                <a:gd name="connsiteY16" fmla="*/ 8466 h 389466"/>
                <a:gd name="connsiteX17" fmla="*/ 944034 w 948268"/>
                <a:gd name="connsiteY17" fmla="*/ 8466 h 389466"/>
                <a:gd name="connsiteX18" fmla="*/ 948267 w 948268"/>
                <a:gd name="connsiteY18" fmla="*/ 385233 h 389466"/>
                <a:gd name="connsiteX0" fmla="*/ 0 w 944035"/>
                <a:gd name="connsiteY0" fmla="*/ 0 h 389466"/>
                <a:gd name="connsiteX1" fmla="*/ 76200 w 944035"/>
                <a:gd name="connsiteY1" fmla="*/ 0 h 389466"/>
                <a:gd name="connsiteX2" fmla="*/ 80434 w 944035"/>
                <a:gd name="connsiteY2" fmla="*/ 385233 h 389466"/>
                <a:gd name="connsiteX3" fmla="*/ 186267 w 944035"/>
                <a:gd name="connsiteY3" fmla="*/ 385233 h 389466"/>
                <a:gd name="connsiteX4" fmla="*/ 190500 w 944035"/>
                <a:gd name="connsiteY4" fmla="*/ 0 h 389466"/>
                <a:gd name="connsiteX5" fmla="*/ 304800 w 944035"/>
                <a:gd name="connsiteY5" fmla="*/ 0 h 389466"/>
                <a:gd name="connsiteX6" fmla="*/ 304800 w 944035"/>
                <a:gd name="connsiteY6" fmla="*/ 385233 h 389466"/>
                <a:gd name="connsiteX7" fmla="*/ 427567 w 944035"/>
                <a:gd name="connsiteY7" fmla="*/ 389466 h 389466"/>
                <a:gd name="connsiteX8" fmla="*/ 431800 w 944035"/>
                <a:gd name="connsiteY8" fmla="*/ 0 h 389466"/>
                <a:gd name="connsiteX9" fmla="*/ 520700 w 944035"/>
                <a:gd name="connsiteY9" fmla="*/ 0 h 389466"/>
                <a:gd name="connsiteX10" fmla="*/ 520700 w 944035"/>
                <a:gd name="connsiteY10" fmla="*/ 381000 h 389466"/>
                <a:gd name="connsiteX11" fmla="*/ 664634 w 944035"/>
                <a:gd name="connsiteY11" fmla="*/ 385233 h 389466"/>
                <a:gd name="connsiteX12" fmla="*/ 664634 w 944035"/>
                <a:gd name="connsiteY12" fmla="*/ 0 h 389466"/>
                <a:gd name="connsiteX13" fmla="*/ 732367 w 944035"/>
                <a:gd name="connsiteY13" fmla="*/ 0 h 389466"/>
                <a:gd name="connsiteX14" fmla="*/ 740834 w 944035"/>
                <a:gd name="connsiteY14" fmla="*/ 389466 h 389466"/>
                <a:gd name="connsiteX15" fmla="*/ 884767 w 944035"/>
                <a:gd name="connsiteY15" fmla="*/ 381000 h 389466"/>
                <a:gd name="connsiteX16" fmla="*/ 889000 w 944035"/>
                <a:gd name="connsiteY16" fmla="*/ 8466 h 389466"/>
                <a:gd name="connsiteX17" fmla="*/ 944034 w 944035"/>
                <a:gd name="connsiteY17" fmla="*/ 8466 h 389466"/>
                <a:gd name="connsiteX0" fmla="*/ 0 w 889001"/>
                <a:gd name="connsiteY0" fmla="*/ 0 h 389466"/>
                <a:gd name="connsiteX1" fmla="*/ 76200 w 889001"/>
                <a:gd name="connsiteY1" fmla="*/ 0 h 389466"/>
                <a:gd name="connsiteX2" fmla="*/ 80434 w 889001"/>
                <a:gd name="connsiteY2" fmla="*/ 385233 h 389466"/>
                <a:gd name="connsiteX3" fmla="*/ 186267 w 889001"/>
                <a:gd name="connsiteY3" fmla="*/ 385233 h 389466"/>
                <a:gd name="connsiteX4" fmla="*/ 190500 w 889001"/>
                <a:gd name="connsiteY4" fmla="*/ 0 h 389466"/>
                <a:gd name="connsiteX5" fmla="*/ 304800 w 889001"/>
                <a:gd name="connsiteY5" fmla="*/ 0 h 389466"/>
                <a:gd name="connsiteX6" fmla="*/ 304800 w 889001"/>
                <a:gd name="connsiteY6" fmla="*/ 385233 h 389466"/>
                <a:gd name="connsiteX7" fmla="*/ 427567 w 889001"/>
                <a:gd name="connsiteY7" fmla="*/ 389466 h 389466"/>
                <a:gd name="connsiteX8" fmla="*/ 431800 w 889001"/>
                <a:gd name="connsiteY8" fmla="*/ 0 h 389466"/>
                <a:gd name="connsiteX9" fmla="*/ 520700 w 889001"/>
                <a:gd name="connsiteY9" fmla="*/ 0 h 389466"/>
                <a:gd name="connsiteX10" fmla="*/ 520700 w 889001"/>
                <a:gd name="connsiteY10" fmla="*/ 381000 h 389466"/>
                <a:gd name="connsiteX11" fmla="*/ 664634 w 889001"/>
                <a:gd name="connsiteY11" fmla="*/ 385233 h 389466"/>
                <a:gd name="connsiteX12" fmla="*/ 664634 w 889001"/>
                <a:gd name="connsiteY12" fmla="*/ 0 h 389466"/>
                <a:gd name="connsiteX13" fmla="*/ 732367 w 889001"/>
                <a:gd name="connsiteY13" fmla="*/ 0 h 389466"/>
                <a:gd name="connsiteX14" fmla="*/ 740834 w 889001"/>
                <a:gd name="connsiteY14" fmla="*/ 389466 h 389466"/>
                <a:gd name="connsiteX15" fmla="*/ 884767 w 889001"/>
                <a:gd name="connsiteY15" fmla="*/ 381000 h 389466"/>
                <a:gd name="connsiteX16" fmla="*/ 889000 w 889001"/>
                <a:gd name="connsiteY16" fmla="*/ 8466 h 389466"/>
                <a:gd name="connsiteX0" fmla="*/ 0 w 884768"/>
                <a:gd name="connsiteY0" fmla="*/ 0 h 389466"/>
                <a:gd name="connsiteX1" fmla="*/ 76200 w 884768"/>
                <a:gd name="connsiteY1" fmla="*/ 0 h 389466"/>
                <a:gd name="connsiteX2" fmla="*/ 80434 w 884768"/>
                <a:gd name="connsiteY2" fmla="*/ 385233 h 389466"/>
                <a:gd name="connsiteX3" fmla="*/ 186267 w 884768"/>
                <a:gd name="connsiteY3" fmla="*/ 385233 h 389466"/>
                <a:gd name="connsiteX4" fmla="*/ 190500 w 884768"/>
                <a:gd name="connsiteY4" fmla="*/ 0 h 389466"/>
                <a:gd name="connsiteX5" fmla="*/ 304800 w 884768"/>
                <a:gd name="connsiteY5" fmla="*/ 0 h 389466"/>
                <a:gd name="connsiteX6" fmla="*/ 304800 w 884768"/>
                <a:gd name="connsiteY6" fmla="*/ 385233 h 389466"/>
                <a:gd name="connsiteX7" fmla="*/ 427567 w 884768"/>
                <a:gd name="connsiteY7" fmla="*/ 389466 h 389466"/>
                <a:gd name="connsiteX8" fmla="*/ 431800 w 884768"/>
                <a:gd name="connsiteY8" fmla="*/ 0 h 389466"/>
                <a:gd name="connsiteX9" fmla="*/ 520700 w 884768"/>
                <a:gd name="connsiteY9" fmla="*/ 0 h 389466"/>
                <a:gd name="connsiteX10" fmla="*/ 520700 w 884768"/>
                <a:gd name="connsiteY10" fmla="*/ 381000 h 389466"/>
                <a:gd name="connsiteX11" fmla="*/ 664634 w 884768"/>
                <a:gd name="connsiteY11" fmla="*/ 385233 h 389466"/>
                <a:gd name="connsiteX12" fmla="*/ 664634 w 884768"/>
                <a:gd name="connsiteY12" fmla="*/ 0 h 389466"/>
                <a:gd name="connsiteX13" fmla="*/ 732367 w 884768"/>
                <a:gd name="connsiteY13" fmla="*/ 0 h 389466"/>
                <a:gd name="connsiteX14" fmla="*/ 740834 w 884768"/>
                <a:gd name="connsiteY14" fmla="*/ 389466 h 389466"/>
                <a:gd name="connsiteX15" fmla="*/ 884767 w 884768"/>
                <a:gd name="connsiteY15" fmla="*/ 381000 h 389466"/>
                <a:gd name="connsiteX0" fmla="*/ 0 w 740834"/>
                <a:gd name="connsiteY0" fmla="*/ 0 h 389466"/>
                <a:gd name="connsiteX1" fmla="*/ 76200 w 740834"/>
                <a:gd name="connsiteY1" fmla="*/ 0 h 389466"/>
                <a:gd name="connsiteX2" fmla="*/ 80434 w 740834"/>
                <a:gd name="connsiteY2" fmla="*/ 385233 h 389466"/>
                <a:gd name="connsiteX3" fmla="*/ 186267 w 740834"/>
                <a:gd name="connsiteY3" fmla="*/ 385233 h 389466"/>
                <a:gd name="connsiteX4" fmla="*/ 190500 w 740834"/>
                <a:gd name="connsiteY4" fmla="*/ 0 h 389466"/>
                <a:gd name="connsiteX5" fmla="*/ 304800 w 740834"/>
                <a:gd name="connsiteY5" fmla="*/ 0 h 389466"/>
                <a:gd name="connsiteX6" fmla="*/ 304800 w 740834"/>
                <a:gd name="connsiteY6" fmla="*/ 385233 h 389466"/>
                <a:gd name="connsiteX7" fmla="*/ 427567 w 740834"/>
                <a:gd name="connsiteY7" fmla="*/ 389466 h 389466"/>
                <a:gd name="connsiteX8" fmla="*/ 431800 w 740834"/>
                <a:gd name="connsiteY8" fmla="*/ 0 h 389466"/>
                <a:gd name="connsiteX9" fmla="*/ 520700 w 740834"/>
                <a:gd name="connsiteY9" fmla="*/ 0 h 389466"/>
                <a:gd name="connsiteX10" fmla="*/ 520700 w 740834"/>
                <a:gd name="connsiteY10" fmla="*/ 381000 h 389466"/>
                <a:gd name="connsiteX11" fmla="*/ 664634 w 740834"/>
                <a:gd name="connsiteY11" fmla="*/ 385233 h 389466"/>
                <a:gd name="connsiteX12" fmla="*/ 664634 w 740834"/>
                <a:gd name="connsiteY12" fmla="*/ 0 h 389466"/>
                <a:gd name="connsiteX13" fmla="*/ 732367 w 740834"/>
                <a:gd name="connsiteY13" fmla="*/ 0 h 389466"/>
                <a:gd name="connsiteX14" fmla="*/ 740834 w 740834"/>
                <a:gd name="connsiteY14" fmla="*/ 389466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0834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271" name="Straight Connector 270"/>
            <p:cNvCxnSpPr/>
            <p:nvPr/>
          </p:nvCxnSpPr>
          <p:spPr bwMode="auto">
            <a:xfrm>
              <a:off x="5037667" y="5211233"/>
              <a:ext cx="342900" cy="20743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7" name="Group 273"/>
          <p:cNvGrpSpPr/>
          <p:nvPr/>
        </p:nvGrpSpPr>
        <p:grpSpPr>
          <a:xfrm flipH="1">
            <a:off x="4478867" y="2036270"/>
            <a:ext cx="342000" cy="389466"/>
            <a:chOff x="5037667" y="5122370"/>
            <a:chExt cx="342900" cy="389466"/>
          </a:xfrm>
        </p:grpSpPr>
        <p:sp>
          <p:nvSpPr>
            <p:cNvPr id="275" name="Freeform 274"/>
            <p:cNvSpPr/>
            <p:nvPr/>
          </p:nvSpPr>
          <p:spPr bwMode="auto">
            <a:xfrm>
              <a:off x="5041764" y="5122370"/>
              <a:ext cx="311874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  <a:gd name="connsiteX0" fmla="*/ 0 w 1109134"/>
                <a:gd name="connsiteY0" fmla="*/ 0 h 389466"/>
                <a:gd name="connsiteX1" fmla="*/ 76200 w 1109134"/>
                <a:gd name="connsiteY1" fmla="*/ 0 h 389466"/>
                <a:gd name="connsiteX2" fmla="*/ 80434 w 1109134"/>
                <a:gd name="connsiteY2" fmla="*/ 385233 h 389466"/>
                <a:gd name="connsiteX3" fmla="*/ 186267 w 1109134"/>
                <a:gd name="connsiteY3" fmla="*/ 385233 h 389466"/>
                <a:gd name="connsiteX4" fmla="*/ 190500 w 1109134"/>
                <a:gd name="connsiteY4" fmla="*/ 0 h 389466"/>
                <a:gd name="connsiteX5" fmla="*/ 304800 w 1109134"/>
                <a:gd name="connsiteY5" fmla="*/ 0 h 389466"/>
                <a:gd name="connsiteX6" fmla="*/ 304800 w 1109134"/>
                <a:gd name="connsiteY6" fmla="*/ 385233 h 389466"/>
                <a:gd name="connsiteX7" fmla="*/ 427567 w 1109134"/>
                <a:gd name="connsiteY7" fmla="*/ 389466 h 389466"/>
                <a:gd name="connsiteX8" fmla="*/ 431800 w 1109134"/>
                <a:gd name="connsiteY8" fmla="*/ 0 h 389466"/>
                <a:gd name="connsiteX9" fmla="*/ 520700 w 1109134"/>
                <a:gd name="connsiteY9" fmla="*/ 0 h 389466"/>
                <a:gd name="connsiteX10" fmla="*/ 520700 w 1109134"/>
                <a:gd name="connsiteY10" fmla="*/ 381000 h 389466"/>
                <a:gd name="connsiteX11" fmla="*/ 664634 w 1109134"/>
                <a:gd name="connsiteY11" fmla="*/ 385233 h 389466"/>
                <a:gd name="connsiteX12" fmla="*/ 664634 w 1109134"/>
                <a:gd name="connsiteY12" fmla="*/ 0 h 389466"/>
                <a:gd name="connsiteX13" fmla="*/ 732367 w 1109134"/>
                <a:gd name="connsiteY13" fmla="*/ 0 h 389466"/>
                <a:gd name="connsiteX14" fmla="*/ 740834 w 1109134"/>
                <a:gd name="connsiteY14" fmla="*/ 389466 h 389466"/>
                <a:gd name="connsiteX15" fmla="*/ 884767 w 1109134"/>
                <a:gd name="connsiteY15" fmla="*/ 381000 h 389466"/>
                <a:gd name="connsiteX16" fmla="*/ 889000 w 1109134"/>
                <a:gd name="connsiteY16" fmla="*/ 8466 h 389466"/>
                <a:gd name="connsiteX17" fmla="*/ 944034 w 1109134"/>
                <a:gd name="connsiteY17" fmla="*/ 8466 h 389466"/>
                <a:gd name="connsiteX18" fmla="*/ 948267 w 1109134"/>
                <a:gd name="connsiteY18" fmla="*/ 385233 h 389466"/>
                <a:gd name="connsiteX19" fmla="*/ 1104900 w 1109134"/>
                <a:gd name="connsiteY19" fmla="*/ 381000 h 389466"/>
                <a:gd name="connsiteX20" fmla="*/ 1109134 w 1109134"/>
                <a:gd name="connsiteY20" fmla="*/ 0 h 389466"/>
                <a:gd name="connsiteX0" fmla="*/ 0 w 1104901"/>
                <a:gd name="connsiteY0" fmla="*/ 0 h 389466"/>
                <a:gd name="connsiteX1" fmla="*/ 76200 w 1104901"/>
                <a:gd name="connsiteY1" fmla="*/ 0 h 389466"/>
                <a:gd name="connsiteX2" fmla="*/ 80434 w 1104901"/>
                <a:gd name="connsiteY2" fmla="*/ 385233 h 389466"/>
                <a:gd name="connsiteX3" fmla="*/ 186267 w 1104901"/>
                <a:gd name="connsiteY3" fmla="*/ 385233 h 389466"/>
                <a:gd name="connsiteX4" fmla="*/ 190500 w 1104901"/>
                <a:gd name="connsiteY4" fmla="*/ 0 h 389466"/>
                <a:gd name="connsiteX5" fmla="*/ 304800 w 1104901"/>
                <a:gd name="connsiteY5" fmla="*/ 0 h 389466"/>
                <a:gd name="connsiteX6" fmla="*/ 304800 w 1104901"/>
                <a:gd name="connsiteY6" fmla="*/ 385233 h 389466"/>
                <a:gd name="connsiteX7" fmla="*/ 427567 w 1104901"/>
                <a:gd name="connsiteY7" fmla="*/ 389466 h 389466"/>
                <a:gd name="connsiteX8" fmla="*/ 431800 w 1104901"/>
                <a:gd name="connsiteY8" fmla="*/ 0 h 389466"/>
                <a:gd name="connsiteX9" fmla="*/ 520700 w 1104901"/>
                <a:gd name="connsiteY9" fmla="*/ 0 h 389466"/>
                <a:gd name="connsiteX10" fmla="*/ 520700 w 1104901"/>
                <a:gd name="connsiteY10" fmla="*/ 381000 h 389466"/>
                <a:gd name="connsiteX11" fmla="*/ 664634 w 1104901"/>
                <a:gd name="connsiteY11" fmla="*/ 385233 h 389466"/>
                <a:gd name="connsiteX12" fmla="*/ 664634 w 1104901"/>
                <a:gd name="connsiteY12" fmla="*/ 0 h 389466"/>
                <a:gd name="connsiteX13" fmla="*/ 732367 w 1104901"/>
                <a:gd name="connsiteY13" fmla="*/ 0 h 389466"/>
                <a:gd name="connsiteX14" fmla="*/ 740834 w 1104901"/>
                <a:gd name="connsiteY14" fmla="*/ 389466 h 389466"/>
                <a:gd name="connsiteX15" fmla="*/ 884767 w 1104901"/>
                <a:gd name="connsiteY15" fmla="*/ 381000 h 389466"/>
                <a:gd name="connsiteX16" fmla="*/ 889000 w 1104901"/>
                <a:gd name="connsiteY16" fmla="*/ 8466 h 389466"/>
                <a:gd name="connsiteX17" fmla="*/ 944034 w 1104901"/>
                <a:gd name="connsiteY17" fmla="*/ 8466 h 389466"/>
                <a:gd name="connsiteX18" fmla="*/ 948267 w 1104901"/>
                <a:gd name="connsiteY18" fmla="*/ 385233 h 389466"/>
                <a:gd name="connsiteX19" fmla="*/ 1104900 w 1104901"/>
                <a:gd name="connsiteY19" fmla="*/ 381000 h 389466"/>
                <a:gd name="connsiteX0" fmla="*/ 0 w 948268"/>
                <a:gd name="connsiteY0" fmla="*/ 0 h 389466"/>
                <a:gd name="connsiteX1" fmla="*/ 76200 w 948268"/>
                <a:gd name="connsiteY1" fmla="*/ 0 h 389466"/>
                <a:gd name="connsiteX2" fmla="*/ 80434 w 948268"/>
                <a:gd name="connsiteY2" fmla="*/ 385233 h 389466"/>
                <a:gd name="connsiteX3" fmla="*/ 186267 w 948268"/>
                <a:gd name="connsiteY3" fmla="*/ 385233 h 389466"/>
                <a:gd name="connsiteX4" fmla="*/ 190500 w 948268"/>
                <a:gd name="connsiteY4" fmla="*/ 0 h 389466"/>
                <a:gd name="connsiteX5" fmla="*/ 304800 w 948268"/>
                <a:gd name="connsiteY5" fmla="*/ 0 h 389466"/>
                <a:gd name="connsiteX6" fmla="*/ 304800 w 948268"/>
                <a:gd name="connsiteY6" fmla="*/ 385233 h 389466"/>
                <a:gd name="connsiteX7" fmla="*/ 427567 w 948268"/>
                <a:gd name="connsiteY7" fmla="*/ 389466 h 389466"/>
                <a:gd name="connsiteX8" fmla="*/ 431800 w 948268"/>
                <a:gd name="connsiteY8" fmla="*/ 0 h 389466"/>
                <a:gd name="connsiteX9" fmla="*/ 520700 w 948268"/>
                <a:gd name="connsiteY9" fmla="*/ 0 h 389466"/>
                <a:gd name="connsiteX10" fmla="*/ 520700 w 948268"/>
                <a:gd name="connsiteY10" fmla="*/ 381000 h 389466"/>
                <a:gd name="connsiteX11" fmla="*/ 664634 w 948268"/>
                <a:gd name="connsiteY11" fmla="*/ 385233 h 389466"/>
                <a:gd name="connsiteX12" fmla="*/ 664634 w 948268"/>
                <a:gd name="connsiteY12" fmla="*/ 0 h 389466"/>
                <a:gd name="connsiteX13" fmla="*/ 732367 w 948268"/>
                <a:gd name="connsiteY13" fmla="*/ 0 h 389466"/>
                <a:gd name="connsiteX14" fmla="*/ 740834 w 948268"/>
                <a:gd name="connsiteY14" fmla="*/ 389466 h 389466"/>
                <a:gd name="connsiteX15" fmla="*/ 884767 w 948268"/>
                <a:gd name="connsiteY15" fmla="*/ 381000 h 389466"/>
                <a:gd name="connsiteX16" fmla="*/ 889000 w 948268"/>
                <a:gd name="connsiteY16" fmla="*/ 8466 h 389466"/>
                <a:gd name="connsiteX17" fmla="*/ 944034 w 948268"/>
                <a:gd name="connsiteY17" fmla="*/ 8466 h 389466"/>
                <a:gd name="connsiteX18" fmla="*/ 948267 w 948268"/>
                <a:gd name="connsiteY18" fmla="*/ 385233 h 389466"/>
                <a:gd name="connsiteX0" fmla="*/ 0 w 944035"/>
                <a:gd name="connsiteY0" fmla="*/ 0 h 389466"/>
                <a:gd name="connsiteX1" fmla="*/ 76200 w 944035"/>
                <a:gd name="connsiteY1" fmla="*/ 0 h 389466"/>
                <a:gd name="connsiteX2" fmla="*/ 80434 w 944035"/>
                <a:gd name="connsiteY2" fmla="*/ 385233 h 389466"/>
                <a:gd name="connsiteX3" fmla="*/ 186267 w 944035"/>
                <a:gd name="connsiteY3" fmla="*/ 385233 h 389466"/>
                <a:gd name="connsiteX4" fmla="*/ 190500 w 944035"/>
                <a:gd name="connsiteY4" fmla="*/ 0 h 389466"/>
                <a:gd name="connsiteX5" fmla="*/ 304800 w 944035"/>
                <a:gd name="connsiteY5" fmla="*/ 0 h 389466"/>
                <a:gd name="connsiteX6" fmla="*/ 304800 w 944035"/>
                <a:gd name="connsiteY6" fmla="*/ 385233 h 389466"/>
                <a:gd name="connsiteX7" fmla="*/ 427567 w 944035"/>
                <a:gd name="connsiteY7" fmla="*/ 389466 h 389466"/>
                <a:gd name="connsiteX8" fmla="*/ 431800 w 944035"/>
                <a:gd name="connsiteY8" fmla="*/ 0 h 389466"/>
                <a:gd name="connsiteX9" fmla="*/ 520700 w 944035"/>
                <a:gd name="connsiteY9" fmla="*/ 0 h 389466"/>
                <a:gd name="connsiteX10" fmla="*/ 520700 w 944035"/>
                <a:gd name="connsiteY10" fmla="*/ 381000 h 389466"/>
                <a:gd name="connsiteX11" fmla="*/ 664634 w 944035"/>
                <a:gd name="connsiteY11" fmla="*/ 385233 h 389466"/>
                <a:gd name="connsiteX12" fmla="*/ 664634 w 944035"/>
                <a:gd name="connsiteY12" fmla="*/ 0 h 389466"/>
                <a:gd name="connsiteX13" fmla="*/ 732367 w 944035"/>
                <a:gd name="connsiteY13" fmla="*/ 0 h 389466"/>
                <a:gd name="connsiteX14" fmla="*/ 740834 w 944035"/>
                <a:gd name="connsiteY14" fmla="*/ 389466 h 389466"/>
                <a:gd name="connsiteX15" fmla="*/ 884767 w 944035"/>
                <a:gd name="connsiteY15" fmla="*/ 381000 h 389466"/>
                <a:gd name="connsiteX16" fmla="*/ 889000 w 944035"/>
                <a:gd name="connsiteY16" fmla="*/ 8466 h 389466"/>
                <a:gd name="connsiteX17" fmla="*/ 944034 w 944035"/>
                <a:gd name="connsiteY17" fmla="*/ 8466 h 389466"/>
                <a:gd name="connsiteX0" fmla="*/ 0 w 889001"/>
                <a:gd name="connsiteY0" fmla="*/ 0 h 389466"/>
                <a:gd name="connsiteX1" fmla="*/ 76200 w 889001"/>
                <a:gd name="connsiteY1" fmla="*/ 0 h 389466"/>
                <a:gd name="connsiteX2" fmla="*/ 80434 w 889001"/>
                <a:gd name="connsiteY2" fmla="*/ 385233 h 389466"/>
                <a:gd name="connsiteX3" fmla="*/ 186267 w 889001"/>
                <a:gd name="connsiteY3" fmla="*/ 385233 h 389466"/>
                <a:gd name="connsiteX4" fmla="*/ 190500 w 889001"/>
                <a:gd name="connsiteY4" fmla="*/ 0 h 389466"/>
                <a:gd name="connsiteX5" fmla="*/ 304800 w 889001"/>
                <a:gd name="connsiteY5" fmla="*/ 0 h 389466"/>
                <a:gd name="connsiteX6" fmla="*/ 304800 w 889001"/>
                <a:gd name="connsiteY6" fmla="*/ 385233 h 389466"/>
                <a:gd name="connsiteX7" fmla="*/ 427567 w 889001"/>
                <a:gd name="connsiteY7" fmla="*/ 389466 h 389466"/>
                <a:gd name="connsiteX8" fmla="*/ 431800 w 889001"/>
                <a:gd name="connsiteY8" fmla="*/ 0 h 389466"/>
                <a:gd name="connsiteX9" fmla="*/ 520700 w 889001"/>
                <a:gd name="connsiteY9" fmla="*/ 0 h 389466"/>
                <a:gd name="connsiteX10" fmla="*/ 520700 w 889001"/>
                <a:gd name="connsiteY10" fmla="*/ 381000 h 389466"/>
                <a:gd name="connsiteX11" fmla="*/ 664634 w 889001"/>
                <a:gd name="connsiteY11" fmla="*/ 385233 h 389466"/>
                <a:gd name="connsiteX12" fmla="*/ 664634 w 889001"/>
                <a:gd name="connsiteY12" fmla="*/ 0 h 389466"/>
                <a:gd name="connsiteX13" fmla="*/ 732367 w 889001"/>
                <a:gd name="connsiteY13" fmla="*/ 0 h 389466"/>
                <a:gd name="connsiteX14" fmla="*/ 740834 w 889001"/>
                <a:gd name="connsiteY14" fmla="*/ 389466 h 389466"/>
                <a:gd name="connsiteX15" fmla="*/ 884767 w 889001"/>
                <a:gd name="connsiteY15" fmla="*/ 381000 h 389466"/>
                <a:gd name="connsiteX16" fmla="*/ 889000 w 889001"/>
                <a:gd name="connsiteY16" fmla="*/ 8466 h 389466"/>
                <a:gd name="connsiteX0" fmla="*/ 0 w 884768"/>
                <a:gd name="connsiteY0" fmla="*/ 0 h 389466"/>
                <a:gd name="connsiteX1" fmla="*/ 76200 w 884768"/>
                <a:gd name="connsiteY1" fmla="*/ 0 h 389466"/>
                <a:gd name="connsiteX2" fmla="*/ 80434 w 884768"/>
                <a:gd name="connsiteY2" fmla="*/ 385233 h 389466"/>
                <a:gd name="connsiteX3" fmla="*/ 186267 w 884768"/>
                <a:gd name="connsiteY3" fmla="*/ 385233 h 389466"/>
                <a:gd name="connsiteX4" fmla="*/ 190500 w 884768"/>
                <a:gd name="connsiteY4" fmla="*/ 0 h 389466"/>
                <a:gd name="connsiteX5" fmla="*/ 304800 w 884768"/>
                <a:gd name="connsiteY5" fmla="*/ 0 h 389466"/>
                <a:gd name="connsiteX6" fmla="*/ 304800 w 884768"/>
                <a:gd name="connsiteY6" fmla="*/ 385233 h 389466"/>
                <a:gd name="connsiteX7" fmla="*/ 427567 w 884768"/>
                <a:gd name="connsiteY7" fmla="*/ 389466 h 389466"/>
                <a:gd name="connsiteX8" fmla="*/ 431800 w 884768"/>
                <a:gd name="connsiteY8" fmla="*/ 0 h 389466"/>
                <a:gd name="connsiteX9" fmla="*/ 520700 w 884768"/>
                <a:gd name="connsiteY9" fmla="*/ 0 h 389466"/>
                <a:gd name="connsiteX10" fmla="*/ 520700 w 884768"/>
                <a:gd name="connsiteY10" fmla="*/ 381000 h 389466"/>
                <a:gd name="connsiteX11" fmla="*/ 664634 w 884768"/>
                <a:gd name="connsiteY11" fmla="*/ 385233 h 389466"/>
                <a:gd name="connsiteX12" fmla="*/ 664634 w 884768"/>
                <a:gd name="connsiteY12" fmla="*/ 0 h 389466"/>
                <a:gd name="connsiteX13" fmla="*/ 732367 w 884768"/>
                <a:gd name="connsiteY13" fmla="*/ 0 h 389466"/>
                <a:gd name="connsiteX14" fmla="*/ 740834 w 884768"/>
                <a:gd name="connsiteY14" fmla="*/ 389466 h 389466"/>
                <a:gd name="connsiteX15" fmla="*/ 884767 w 884768"/>
                <a:gd name="connsiteY15" fmla="*/ 381000 h 389466"/>
                <a:gd name="connsiteX0" fmla="*/ 0 w 740834"/>
                <a:gd name="connsiteY0" fmla="*/ 0 h 389466"/>
                <a:gd name="connsiteX1" fmla="*/ 76200 w 740834"/>
                <a:gd name="connsiteY1" fmla="*/ 0 h 389466"/>
                <a:gd name="connsiteX2" fmla="*/ 80434 w 740834"/>
                <a:gd name="connsiteY2" fmla="*/ 385233 h 389466"/>
                <a:gd name="connsiteX3" fmla="*/ 186267 w 740834"/>
                <a:gd name="connsiteY3" fmla="*/ 385233 h 389466"/>
                <a:gd name="connsiteX4" fmla="*/ 190500 w 740834"/>
                <a:gd name="connsiteY4" fmla="*/ 0 h 389466"/>
                <a:gd name="connsiteX5" fmla="*/ 304800 w 740834"/>
                <a:gd name="connsiteY5" fmla="*/ 0 h 389466"/>
                <a:gd name="connsiteX6" fmla="*/ 304800 w 740834"/>
                <a:gd name="connsiteY6" fmla="*/ 385233 h 389466"/>
                <a:gd name="connsiteX7" fmla="*/ 427567 w 740834"/>
                <a:gd name="connsiteY7" fmla="*/ 389466 h 389466"/>
                <a:gd name="connsiteX8" fmla="*/ 431800 w 740834"/>
                <a:gd name="connsiteY8" fmla="*/ 0 h 389466"/>
                <a:gd name="connsiteX9" fmla="*/ 520700 w 740834"/>
                <a:gd name="connsiteY9" fmla="*/ 0 h 389466"/>
                <a:gd name="connsiteX10" fmla="*/ 520700 w 740834"/>
                <a:gd name="connsiteY10" fmla="*/ 381000 h 389466"/>
                <a:gd name="connsiteX11" fmla="*/ 664634 w 740834"/>
                <a:gd name="connsiteY11" fmla="*/ 385233 h 389466"/>
                <a:gd name="connsiteX12" fmla="*/ 664634 w 740834"/>
                <a:gd name="connsiteY12" fmla="*/ 0 h 389466"/>
                <a:gd name="connsiteX13" fmla="*/ 732367 w 740834"/>
                <a:gd name="connsiteY13" fmla="*/ 0 h 389466"/>
                <a:gd name="connsiteX14" fmla="*/ 740834 w 740834"/>
                <a:gd name="connsiteY14" fmla="*/ 389466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0834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276" name="Straight Connector 275"/>
            <p:cNvCxnSpPr/>
            <p:nvPr/>
          </p:nvCxnSpPr>
          <p:spPr bwMode="auto">
            <a:xfrm>
              <a:off x="5037667" y="5211233"/>
              <a:ext cx="342900" cy="20743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8" name="Group 276"/>
          <p:cNvGrpSpPr/>
          <p:nvPr/>
        </p:nvGrpSpPr>
        <p:grpSpPr>
          <a:xfrm>
            <a:off x="3611035" y="2036271"/>
            <a:ext cx="342900" cy="389466"/>
            <a:chOff x="5037667" y="5122370"/>
            <a:chExt cx="342900" cy="389466"/>
          </a:xfrm>
        </p:grpSpPr>
        <p:sp>
          <p:nvSpPr>
            <p:cNvPr id="278" name="Freeform 277"/>
            <p:cNvSpPr/>
            <p:nvPr/>
          </p:nvSpPr>
          <p:spPr bwMode="auto">
            <a:xfrm>
              <a:off x="5041764" y="5122370"/>
              <a:ext cx="311874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  <a:gd name="connsiteX0" fmla="*/ 0 w 1109134"/>
                <a:gd name="connsiteY0" fmla="*/ 0 h 389466"/>
                <a:gd name="connsiteX1" fmla="*/ 76200 w 1109134"/>
                <a:gd name="connsiteY1" fmla="*/ 0 h 389466"/>
                <a:gd name="connsiteX2" fmla="*/ 80434 w 1109134"/>
                <a:gd name="connsiteY2" fmla="*/ 385233 h 389466"/>
                <a:gd name="connsiteX3" fmla="*/ 186267 w 1109134"/>
                <a:gd name="connsiteY3" fmla="*/ 385233 h 389466"/>
                <a:gd name="connsiteX4" fmla="*/ 190500 w 1109134"/>
                <a:gd name="connsiteY4" fmla="*/ 0 h 389466"/>
                <a:gd name="connsiteX5" fmla="*/ 304800 w 1109134"/>
                <a:gd name="connsiteY5" fmla="*/ 0 h 389466"/>
                <a:gd name="connsiteX6" fmla="*/ 304800 w 1109134"/>
                <a:gd name="connsiteY6" fmla="*/ 385233 h 389466"/>
                <a:gd name="connsiteX7" fmla="*/ 427567 w 1109134"/>
                <a:gd name="connsiteY7" fmla="*/ 389466 h 389466"/>
                <a:gd name="connsiteX8" fmla="*/ 431800 w 1109134"/>
                <a:gd name="connsiteY8" fmla="*/ 0 h 389466"/>
                <a:gd name="connsiteX9" fmla="*/ 520700 w 1109134"/>
                <a:gd name="connsiteY9" fmla="*/ 0 h 389466"/>
                <a:gd name="connsiteX10" fmla="*/ 520700 w 1109134"/>
                <a:gd name="connsiteY10" fmla="*/ 381000 h 389466"/>
                <a:gd name="connsiteX11" fmla="*/ 664634 w 1109134"/>
                <a:gd name="connsiteY11" fmla="*/ 385233 h 389466"/>
                <a:gd name="connsiteX12" fmla="*/ 664634 w 1109134"/>
                <a:gd name="connsiteY12" fmla="*/ 0 h 389466"/>
                <a:gd name="connsiteX13" fmla="*/ 732367 w 1109134"/>
                <a:gd name="connsiteY13" fmla="*/ 0 h 389466"/>
                <a:gd name="connsiteX14" fmla="*/ 740834 w 1109134"/>
                <a:gd name="connsiteY14" fmla="*/ 389466 h 389466"/>
                <a:gd name="connsiteX15" fmla="*/ 884767 w 1109134"/>
                <a:gd name="connsiteY15" fmla="*/ 381000 h 389466"/>
                <a:gd name="connsiteX16" fmla="*/ 889000 w 1109134"/>
                <a:gd name="connsiteY16" fmla="*/ 8466 h 389466"/>
                <a:gd name="connsiteX17" fmla="*/ 944034 w 1109134"/>
                <a:gd name="connsiteY17" fmla="*/ 8466 h 389466"/>
                <a:gd name="connsiteX18" fmla="*/ 948267 w 1109134"/>
                <a:gd name="connsiteY18" fmla="*/ 385233 h 389466"/>
                <a:gd name="connsiteX19" fmla="*/ 1104900 w 1109134"/>
                <a:gd name="connsiteY19" fmla="*/ 381000 h 389466"/>
                <a:gd name="connsiteX20" fmla="*/ 1109134 w 1109134"/>
                <a:gd name="connsiteY20" fmla="*/ 0 h 389466"/>
                <a:gd name="connsiteX0" fmla="*/ 0 w 1104901"/>
                <a:gd name="connsiteY0" fmla="*/ 0 h 389466"/>
                <a:gd name="connsiteX1" fmla="*/ 76200 w 1104901"/>
                <a:gd name="connsiteY1" fmla="*/ 0 h 389466"/>
                <a:gd name="connsiteX2" fmla="*/ 80434 w 1104901"/>
                <a:gd name="connsiteY2" fmla="*/ 385233 h 389466"/>
                <a:gd name="connsiteX3" fmla="*/ 186267 w 1104901"/>
                <a:gd name="connsiteY3" fmla="*/ 385233 h 389466"/>
                <a:gd name="connsiteX4" fmla="*/ 190500 w 1104901"/>
                <a:gd name="connsiteY4" fmla="*/ 0 h 389466"/>
                <a:gd name="connsiteX5" fmla="*/ 304800 w 1104901"/>
                <a:gd name="connsiteY5" fmla="*/ 0 h 389466"/>
                <a:gd name="connsiteX6" fmla="*/ 304800 w 1104901"/>
                <a:gd name="connsiteY6" fmla="*/ 385233 h 389466"/>
                <a:gd name="connsiteX7" fmla="*/ 427567 w 1104901"/>
                <a:gd name="connsiteY7" fmla="*/ 389466 h 389466"/>
                <a:gd name="connsiteX8" fmla="*/ 431800 w 1104901"/>
                <a:gd name="connsiteY8" fmla="*/ 0 h 389466"/>
                <a:gd name="connsiteX9" fmla="*/ 520700 w 1104901"/>
                <a:gd name="connsiteY9" fmla="*/ 0 h 389466"/>
                <a:gd name="connsiteX10" fmla="*/ 520700 w 1104901"/>
                <a:gd name="connsiteY10" fmla="*/ 381000 h 389466"/>
                <a:gd name="connsiteX11" fmla="*/ 664634 w 1104901"/>
                <a:gd name="connsiteY11" fmla="*/ 385233 h 389466"/>
                <a:gd name="connsiteX12" fmla="*/ 664634 w 1104901"/>
                <a:gd name="connsiteY12" fmla="*/ 0 h 389466"/>
                <a:gd name="connsiteX13" fmla="*/ 732367 w 1104901"/>
                <a:gd name="connsiteY13" fmla="*/ 0 h 389466"/>
                <a:gd name="connsiteX14" fmla="*/ 740834 w 1104901"/>
                <a:gd name="connsiteY14" fmla="*/ 389466 h 389466"/>
                <a:gd name="connsiteX15" fmla="*/ 884767 w 1104901"/>
                <a:gd name="connsiteY15" fmla="*/ 381000 h 389466"/>
                <a:gd name="connsiteX16" fmla="*/ 889000 w 1104901"/>
                <a:gd name="connsiteY16" fmla="*/ 8466 h 389466"/>
                <a:gd name="connsiteX17" fmla="*/ 944034 w 1104901"/>
                <a:gd name="connsiteY17" fmla="*/ 8466 h 389466"/>
                <a:gd name="connsiteX18" fmla="*/ 948267 w 1104901"/>
                <a:gd name="connsiteY18" fmla="*/ 385233 h 389466"/>
                <a:gd name="connsiteX19" fmla="*/ 1104900 w 1104901"/>
                <a:gd name="connsiteY19" fmla="*/ 381000 h 389466"/>
                <a:gd name="connsiteX0" fmla="*/ 0 w 948268"/>
                <a:gd name="connsiteY0" fmla="*/ 0 h 389466"/>
                <a:gd name="connsiteX1" fmla="*/ 76200 w 948268"/>
                <a:gd name="connsiteY1" fmla="*/ 0 h 389466"/>
                <a:gd name="connsiteX2" fmla="*/ 80434 w 948268"/>
                <a:gd name="connsiteY2" fmla="*/ 385233 h 389466"/>
                <a:gd name="connsiteX3" fmla="*/ 186267 w 948268"/>
                <a:gd name="connsiteY3" fmla="*/ 385233 h 389466"/>
                <a:gd name="connsiteX4" fmla="*/ 190500 w 948268"/>
                <a:gd name="connsiteY4" fmla="*/ 0 h 389466"/>
                <a:gd name="connsiteX5" fmla="*/ 304800 w 948268"/>
                <a:gd name="connsiteY5" fmla="*/ 0 h 389466"/>
                <a:gd name="connsiteX6" fmla="*/ 304800 w 948268"/>
                <a:gd name="connsiteY6" fmla="*/ 385233 h 389466"/>
                <a:gd name="connsiteX7" fmla="*/ 427567 w 948268"/>
                <a:gd name="connsiteY7" fmla="*/ 389466 h 389466"/>
                <a:gd name="connsiteX8" fmla="*/ 431800 w 948268"/>
                <a:gd name="connsiteY8" fmla="*/ 0 h 389466"/>
                <a:gd name="connsiteX9" fmla="*/ 520700 w 948268"/>
                <a:gd name="connsiteY9" fmla="*/ 0 h 389466"/>
                <a:gd name="connsiteX10" fmla="*/ 520700 w 948268"/>
                <a:gd name="connsiteY10" fmla="*/ 381000 h 389466"/>
                <a:gd name="connsiteX11" fmla="*/ 664634 w 948268"/>
                <a:gd name="connsiteY11" fmla="*/ 385233 h 389466"/>
                <a:gd name="connsiteX12" fmla="*/ 664634 w 948268"/>
                <a:gd name="connsiteY12" fmla="*/ 0 h 389466"/>
                <a:gd name="connsiteX13" fmla="*/ 732367 w 948268"/>
                <a:gd name="connsiteY13" fmla="*/ 0 h 389466"/>
                <a:gd name="connsiteX14" fmla="*/ 740834 w 948268"/>
                <a:gd name="connsiteY14" fmla="*/ 389466 h 389466"/>
                <a:gd name="connsiteX15" fmla="*/ 884767 w 948268"/>
                <a:gd name="connsiteY15" fmla="*/ 381000 h 389466"/>
                <a:gd name="connsiteX16" fmla="*/ 889000 w 948268"/>
                <a:gd name="connsiteY16" fmla="*/ 8466 h 389466"/>
                <a:gd name="connsiteX17" fmla="*/ 944034 w 948268"/>
                <a:gd name="connsiteY17" fmla="*/ 8466 h 389466"/>
                <a:gd name="connsiteX18" fmla="*/ 948267 w 948268"/>
                <a:gd name="connsiteY18" fmla="*/ 385233 h 389466"/>
                <a:gd name="connsiteX0" fmla="*/ 0 w 944035"/>
                <a:gd name="connsiteY0" fmla="*/ 0 h 389466"/>
                <a:gd name="connsiteX1" fmla="*/ 76200 w 944035"/>
                <a:gd name="connsiteY1" fmla="*/ 0 h 389466"/>
                <a:gd name="connsiteX2" fmla="*/ 80434 w 944035"/>
                <a:gd name="connsiteY2" fmla="*/ 385233 h 389466"/>
                <a:gd name="connsiteX3" fmla="*/ 186267 w 944035"/>
                <a:gd name="connsiteY3" fmla="*/ 385233 h 389466"/>
                <a:gd name="connsiteX4" fmla="*/ 190500 w 944035"/>
                <a:gd name="connsiteY4" fmla="*/ 0 h 389466"/>
                <a:gd name="connsiteX5" fmla="*/ 304800 w 944035"/>
                <a:gd name="connsiteY5" fmla="*/ 0 h 389466"/>
                <a:gd name="connsiteX6" fmla="*/ 304800 w 944035"/>
                <a:gd name="connsiteY6" fmla="*/ 385233 h 389466"/>
                <a:gd name="connsiteX7" fmla="*/ 427567 w 944035"/>
                <a:gd name="connsiteY7" fmla="*/ 389466 h 389466"/>
                <a:gd name="connsiteX8" fmla="*/ 431800 w 944035"/>
                <a:gd name="connsiteY8" fmla="*/ 0 h 389466"/>
                <a:gd name="connsiteX9" fmla="*/ 520700 w 944035"/>
                <a:gd name="connsiteY9" fmla="*/ 0 h 389466"/>
                <a:gd name="connsiteX10" fmla="*/ 520700 w 944035"/>
                <a:gd name="connsiteY10" fmla="*/ 381000 h 389466"/>
                <a:gd name="connsiteX11" fmla="*/ 664634 w 944035"/>
                <a:gd name="connsiteY11" fmla="*/ 385233 h 389466"/>
                <a:gd name="connsiteX12" fmla="*/ 664634 w 944035"/>
                <a:gd name="connsiteY12" fmla="*/ 0 h 389466"/>
                <a:gd name="connsiteX13" fmla="*/ 732367 w 944035"/>
                <a:gd name="connsiteY13" fmla="*/ 0 h 389466"/>
                <a:gd name="connsiteX14" fmla="*/ 740834 w 944035"/>
                <a:gd name="connsiteY14" fmla="*/ 389466 h 389466"/>
                <a:gd name="connsiteX15" fmla="*/ 884767 w 944035"/>
                <a:gd name="connsiteY15" fmla="*/ 381000 h 389466"/>
                <a:gd name="connsiteX16" fmla="*/ 889000 w 944035"/>
                <a:gd name="connsiteY16" fmla="*/ 8466 h 389466"/>
                <a:gd name="connsiteX17" fmla="*/ 944034 w 944035"/>
                <a:gd name="connsiteY17" fmla="*/ 8466 h 389466"/>
                <a:gd name="connsiteX0" fmla="*/ 0 w 889001"/>
                <a:gd name="connsiteY0" fmla="*/ 0 h 389466"/>
                <a:gd name="connsiteX1" fmla="*/ 76200 w 889001"/>
                <a:gd name="connsiteY1" fmla="*/ 0 h 389466"/>
                <a:gd name="connsiteX2" fmla="*/ 80434 w 889001"/>
                <a:gd name="connsiteY2" fmla="*/ 385233 h 389466"/>
                <a:gd name="connsiteX3" fmla="*/ 186267 w 889001"/>
                <a:gd name="connsiteY3" fmla="*/ 385233 h 389466"/>
                <a:gd name="connsiteX4" fmla="*/ 190500 w 889001"/>
                <a:gd name="connsiteY4" fmla="*/ 0 h 389466"/>
                <a:gd name="connsiteX5" fmla="*/ 304800 w 889001"/>
                <a:gd name="connsiteY5" fmla="*/ 0 h 389466"/>
                <a:gd name="connsiteX6" fmla="*/ 304800 w 889001"/>
                <a:gd name="connsiteY6" fmla="*/ 385233 h 389466"/>
                <a:gd name="connsiteX7" fmla="*/ 427567 w 889001"/>
                <a:gd name="connsiteY7" fmla="*/ 389466 h 389466"/>
                <a:gd name="connsiteX8" fmla="*/ 431800 w 889001"/>
                <a:gd name="connsiteY8" fmla="*/ 0 h 389466"/>
                <a:gd name="connsiteX9" fmla="*/ 520700 w 889001"/>
                <a:gd name="connsiteY9" fmla="*/ 0 h 389466"/>
                <a:gd name="connsiteX10" fmla="*/ 520700 w 889001"/>
                <a:gd name="connsiteY10" fmla="*/ 381000 h 389466"/>
                <a:gd name="connsiteX11" fmla="*/ 664634 w 889001"/>
                <a:gd name="connsiteY11" fmla="*/ 385233 h 389466"/>
                <a:gd name="connsiteX12" fmla="*/ 664634 w 889001"/>
                <a:gd name="connsiteY12" fmla="*/ 0 h 389466"/>
                <a:gd name="connsiteX13" fmla="*/ 732367 w 889001"/>
                <a:gd name="connsiteY13" fmla="*/ 0 h 389466"/>
                <a:gd name="connsiteX14" fmla="*/ 740834 w 889001"/>
                <a:gd name="connsiteY14" fmla="*/ 389466 h 389466"/>
                <a:gd name="connsiteX15" fmla="*/ 884767 w 889001"/>
                <a:gd name="connsiteY15" fmla="*/ 381000 h 389466"/>
                <a:gd name="connsiteX16" fmla="*/ 889000 w 889001"/>
                <a:gd name="connsiteY16" fmla="*/ 8466 h 389466"/>
                <a:gd name="connsiteX0" fmla="*/ 0 w 884768"/>
                <a:gd name="connsiteY0" fmla="*/ 0 h 389466"/>
                <a:gd name="connsiteX1" fmla="*/ 76200 w 884768"/>
                <a:gd name="connsiteY1" fmla="*/ 0 h 389466"/>
                <a:gd name="connsiteX2" fmla="*/ 80434 w 884768"/>
                <a:gd name="connsiteY2" fmla="*/ 385233 h 389466"/>
                <a:gd name="connsiteX3" fmla="*/ 186267 w 884768"/>
                <a:gd name="connsiteY3" fmla="*/ 385233 h 389466"/>
                <a:gd name="connsiteX4" fmla="*/ 190500 w 884768"/>
                <a:gd name="connsiteY4" fmla="*/ 0 h 389466"/>
                <a:gd name="connsiteX5" fmla="*/ 304800 w 884768"/>
                <a:gd name="connsiteY5" fmla="*/ 0 h 389466"/>
                <a:gd name="connsiteX6" fmla="*/ 304800 w 884768"/>
                <a:gd name="connsiteY6" fmla="*/ 385233 h 389466"/>
                <a:gd name="connsiteX7" fmla="*/ 427567 w 884768"/>
                <a:gd name="connsiteY7" fmla="*/ 389466 h 389466"/>
                <a:gd name="connsiteX8" fmla="*/ 431800 w 884768"/>
                <a:gd name="connsiteY8" fmla="*/ 0 h 389466"/>
                <a:gd name="connsiteX9" fmla="*/ 520700 w 884768"/>
                <a:gd name="connsiteY9" fmla="*/ 0 h 389466"/>
                <a:gd name="connsiteX10" fmla="*/ 520700 w 884768"/>
                <a:gd name="connsiteY10" fmla="*/ 381000 h 389466"/>
                <a:gd name="connsiteX11" fmla="*/ 664634 w 884768"/>
                <a:gd name="connsiteY11" fmla="*/ 385233 h 389466"/>
                <a:gd name="connsiteX12" fmla="*/ 664634 w 884768"/>
                <a:gd name="connsiteY12" fmla="*/ 0 h 389466"/>
                <a:gd name="connsiteX13" fmla="*/ 732367 w 884768"/>
                <a:gd name="connsiteY13" fmla="*/ 0 h 389466"/>
                <a:gd name="connsiteX14" fmla="*/ 740834 w 884768"/>
                <a:gd name="connsiteY14" fmla="*/ 389466 h 389466"/>
                <a:gd name="connsiteX15" fmla="*/ 884767 w 884768"/>
                <a:gd name="connsiteY15" fmla="*/ 381000 h 389466"/>
                <a:gd name="connsiteX0" fmla="*/ 0 w 740834"/>
                <a:gd name="connsiteY0" fmla="*/ 0 h 389466"/>
                <a:gd name="connsiteX1" fmla="*/ 76200 w 740834"/>
                <a:gd name="connsiteY1" fmla="*/ 0 h 389466"/>
                <a:gd name="connsiteX2" fmla="*/ 80434 w 740834"/>
                <a:gd name="connsiteY2" fmla="*/ 385233 h 389466"/>
                <a:gd name="connsiteX3" fmla="*/ 186267 w 740834"/>
                <a:gd name="connsiteY3" fmla="*/ 385233 h 389466"/>
                <a:gd name="connsiteX4" fmla="*/ 190500 w 740834"/>
                <a:gd name="connsiteY4" fmla="*/ 0 h 389466"/>
                <a:gd name="connsiteX5" fmla="*/ 304800 w 740834"/>
                <a:gd name="connsiteY5" fmla="*/ 0 h 389466"/>
                <a:gd name="connsiteX6" fmla="*/ 304800 w 740834"/>
                <a:gd name="connsiteY6" fmla="*/ 385233 h 389466"/>
                <a:gd name="connsiteX7" fmla="*/ 427567 w 740834"/>
                <a:gd name="connsiteY7" fmla="*/ 389466 h 389466"/>
                <a:gd name="connsiteX8" fmla="*/ 431800 w 740834"/>
                <a:gd name="connsiteY8" fmla="*/ 0 h 389466"/>
                <a:gd name="connsiteX9" fmla="*/ 520700 w 740834"/>
                <a:gd name="connsiteY9" fmla="*/ 0 h 389466"/>
                <a:gd name="connsiteX10" fmla="*/ 520700 w 740834"/>
                <a:gd name="connsiteY10" fmla="*/ 381000 h 389466"/>
                <a:gd name="connsiteX11" fmla="*/ 664634 w 740834"/>
                <a:gd name="connsiteY11" fmla="*/ 385233 h 389466"/>
                <a:gd name="connsiteX12" fmla="*/ 664634 w 740834"/>
                <a:gd name="connsiteY12" fmla="*/ 0 h 389466"/>
                <a:gd name="connsiteX13" fmla="*/ 732367 w 740834"/>
                <a:gd name="connsiteY13" fmla="*/ 0 h 389466"/>
                <a:gd name="connsiteX14" fmla="*/ 740834 w 740834"/>
                <a:gd name="connsiteY14" fmla="*/ 389466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0834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279" name="Straight Connector 278"/>
            <p:cNvCxnSpPr/>
            <p:nvPr/>
          </p:nvCxnSpPr>
          <p:spPr bwMode="auto">
            <a:xfrm>
              <a:off x="5037667" y="5211233"/>
              <a:ext cx="342900" cy="20743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280" name="Rectangle 279"/>
          <p:cNvSpPr/>
          <p:nvPr/>
        </p:nvSpPr>
        <p:spPr bwMode="auto">
          <a:xfrm>
            <a:off x="4152900" y="2379138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84" name="Oval 58"/>
          <p:cNvSpPr>
            <a:spLocks noChangeArrowheads="1"/>
          </p:cNvSpPr>
          <p:nvPr/>
        </p:nvSpPr>
        <p:spPr bwMode="auto">
          <a:xfrm>
            <a:off x="5232470" y="2155537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5" name="Oval 58"/>
          <p:cNvSpPr>
            <a:spLocks noChangeArrowheads="1"/>
          </p:cNvSpPr>
          <p:nvPr/>
        </p:nvSpPr>
        <p:spPr bwMode="auto">
          <a:xfrm>
            <a:off x="5321375" y="2155549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" name="Oval 58"/>
          <p:cNvSpPr>
            <a:spLocks noChangeArrowheads="1"/>
          </p:cNvSpPr>
          <p:nvPr/>
        </p:nvSpPr>
        <p:spPr bwMode="auto">
          <a:xfrm>
            <a:off x="5401814" y="2155561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" name="Freeform 286"/>
          <p:cNvSpPr/>
          <p:nvPr/>
        </p:nvSpPr>
        <p:spPr bwMode="auto">
          <a:xfrm>
            <a:off x="939800" y="2421467"/>
            <a:ext cx="791633" cy="1536700"/>
          </a:xfrm>
          <a:custGeom>
            <a:avLst/>
            <a:gdLst>
              <a:gd name="connsiteX0" fmla="*/ 791633 w 791633"/>
              <a:gd name="connsiteY0" fmla="*/ 0 h 1536700"/>
              <a:gd name="connsiteX1" fmla="*/ 791633 w 791633"/>
              <a:gd name="connsiteY1" fmla="*/ 71966 h 1536700"/>
              <a:gd name="connsiteX2" fmla="*/ 0 w 791633"/>
              <a:gd name="connsiteY2" fmla="*/ 626533 h 1536700"/>
              <a:gd name="connsiteX3" fmla="*/ 4233 w 791633"/>
              <a:gd name="connsiteY3" fmla="*/ 1536700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633" h="1536700">
                <a:moveTo>
                  <a:pt x="791633" y="0"/>
                </a:moveTo>
                <a:lnTo>
                  <a:pt x="791633" y="71966"/>
                </a:lnTo>
                <a:lnTo>
                  <a:pt x="0" y="626533"/>
                </a:lnTo>
                <a:lnTo>
                  <a:pt x="4233" y="153670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88" name="Freeform 287"/>
          <p:cNvSpPr/>
          <p:nvPr/>
        </p:nvSpPr>
        <p:spPr bwMode="auto">
          <a:xfrm flipH="1">
            <a:off x="3619500" y="2429933"/>
            <a:ext cx="1769533" cy="1536700"/>
          </a:xfrm>
          <a:custGeom>
            <a:avLst/>
            <a:gdLst>
              <a:gd name="connsiteX0" fmla="*/ 791633 w 791633"/>
              <a:gd name="connsiteY0" fmla="*/ 0 h 1536700"/>
              <a:gd name="connsiteX1" fmla="*/ 791633 w 791633"/>
              <a:gd name="connsiteY1" fmla="*/ 71966 h 1536700"/>
              <a:gd name="connsiteX2" fmla="*/ 0 w 791633"/>
              <a:gd name="connsiteY2" fmla="*/ 626533 h 1536700"/>
              <a:gd name="connsiteX3" fmla="*/ 4233 w 791633"/>
              <a:gd name="connsiteY3" fmla="*/ 1536700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633" h="1536700">
                <a:moveTo>
                  <a:pt x="791633" y="0"/>
                </a:moveTo>
                <a:lnTo>
                  <a:pt x="791633" y="71966"/>
                </a:lnTo>
                <a:lnTo>
                  <a:pt x="0" y="626533"/>
                </a:lnTo>
                <a:lnTo>
                  <a:pt x="4233" y="153670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3810000" y="3352800"/>
            <a:ext cx="1518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Small energy offset</a:t>
            </a:r>
          </a:p>
          <a:p>
            <a:r>
              <a:rPr lang="en-US" sz="1400" dirty="0" smtClean="0"/>
              <a:t>Long Linac4 trains</a:t>
            </a:r>
            <a:endParaRPr lang="en-US" sz="1400" dirty="0"/>
          </a:p>
        </p:txBody>
      </p:sp>
      <p:sp>
        <p:nvSpPr>
          <p:cNvPr id="290" name="TextBox 289"/>
          <p:cNvSpPr txBox="1"/>
          <p:nvPr/>
        </p:nvSpPr>
        <p:spPr>
          <a:xfrm>
            <a:off x="355600" y="3365500"/>
            <a:ext cx="1518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Large energy offset</a:t>
            </a:r>
          </a:p>
          <a:p>
            <a:r>
              <a:rPr lang="en-US" sz="1400" dirty="0" smtClean="0"/>
              <a:t>short Linac4 trains</a:t>
            </a:r>
            <a:endParaRPr lang="en-US" sz="1400" dirty="0"/>
          </a:p>
        </p:txBody>
      </p:sp>
      <p:cxnSp>
        <p:nvCxnSpPr>
          <p:cNvPr id="292" name="Straight Arrow Connector 291"/>
          <p:cNvCxnSpPr/>
          <p:nvPr/>
        </p:nvCxnSpPr>
        <p:spPr bwMode="auto">
          <a:xfrm rot="5400000" flipH="1" flipV="1">
            <a:off x="755650" y="3117850"/>
            <a:ext cx="406400" cy="1905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93" name="Straight Arrow Connector 292"/>
          <p:cNvCxnSpPr/>
          <p:nvPr/>
        </p:nvCxnSpPr>
        <p:spPr bwMode="auto">
          <a:xfrm rot="16200000" flipH="1">
            <a:off x="889504" y="3834895"/>
            <a:ext cx="190499" cy="1661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97" name="Straight Arrow Connector 296"/>
          <p:cNvCxnSpPr/>
          <p:nvPr/>
        </p:nvCxnSpPr>
        <p:spPr bwMode="auto">
          <a:xfrm rot="16200000" flipV="1">
            <a:off x="4266000" y="3304055"/>
            <a:ext cx="186200" cy="382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00" name="Straight Arrow Connector 299"/>
          <p:cNvCxnSpPr/>
          <p:nvPr/>
        </p:nvCxnSpPr>
        <p:spPr bwMode="auto">
          <a:xfrm rot="5400000">
            <a:off x="4276559" y="3903229"/>
            <a:ext cx="210871" cy="159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06" name="Straight Arrow Connector 305"/>
          <p:cNvCxnSpPr/>
          <p:nvPr/>
        </p:nvCxnSpPr>
        <p:spPr bwMode="auto">
          <a:xfrm rot="16200000" flipV="1">
            <a:off x="4158000" y="3302000"/>
            <a:ext cx="165100" cy="635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07" name="Straight Arrow Connector 306"/>
          <p:cNvCxnSpPr/>
          <p:nvPr/>
        </p:nvCxnSpPr>
        <p:spPr bwMode="auto">
          <a:xfrm rot="5400000">
            <a:off x="4064892" y="3920162"/>
            <a:ext cx="210871" cy="159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08" name="Straight Arrow Connector 307"/>
          <p:cNvCxnSpPr>
            <a:stCxn id="290" idx="3"/>
          </p:cNvCxnSpPr>
          <p:nvPr/>
        </p:nvCxnSpPr>
        <p:spPr bwMode="auto">
          <a:xfrm flipV="1">
            <a:off x="1873964" y="3479800"/>
            <a:ext cx="1174036" cy="1473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12" name="Straight Arrow Connector 311"/>
          <p:cNvCxnSpPr>
            <a:stCxn id="290" idx="3"/>
          </p:cNvCxnSpPr>
          <p:nvPr/>
        </p:nvCxnSpPr>
        <p:spPr bwMode="auto">
          <a:xfrm>
            <a:off x="1873964" y="3627110"/>
            <a:ext cx="1181592" cy="3929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15" name="TextBox 30"/>
          <p:cNvSpPr txBox="1">
            <a:spLocks noChangeArrowheads="1"/>
          </p:cNvSpPr>
          <p:nvPr/>
        </p:nvSpPr>
        <p:spPr bwMode="auto">
          <a:xfrm>
            <a:off x="4929715" y="1236219"/>
            <a:ext cx="807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Injection </a:t>
            </a:r>
          </a:p>
          <a:p>
            <a:r>
              <a:rPr lang="en-US" sz="1400" dirty="0" smtClean="0"/>
              <a:t>ring 3</a:t>
            </a:r>
          </a:p>
        </p:txBody>
      </p:sp>
      <p:sp>
        <p:nvSpPr>
          <p:cNvPr id="318" name="Right Brace 29"/>
          <p:cNvSpPr>
            <a:spLocks/>
          </p:cNvSpPr>
          <p:nvPr/>
        </p:nvSpPr>
        <p:spPr bwMode="auto">
          <a:xfrm rot="5400000" flipH="1">
            <a:off x="5202812" y="1371672"/>
            <a:ext cx="249678" cy="960964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20" name="Straight Connector 319"/>
          <p:cNvCxnSpPr/>
          <p:nvPr/>
        </p:nvCxnSpPr>
        <p:spPr bwMode="auto">
          <a:xfrm rot="10800000" flipH="1">
            <a:off x="4793252" y="2036270"/>
            <a:ext cx="62246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22" name="Rectangle 321"/>
          <p:cNvSpPr/>
          <p:nvPr/>
        </p:nvSpPr>
        <p:spPr bwMode="auto">
          <a:xfrm>
            <a:off x="6307598" y="2366445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grpSp>
        <p:nvGrpSpPr>
          <p:cNvPr id="9" name="Group 322"/>
          <p:cNvGrpSpPr/>
          <p:nvPr/>
        </p:nvGrpSpPr>
        <p:grpSpPr>
          <a:xfrm>
            <a:off x="5867333" y="2040515"/>
            <a:ext cx="342900" cy="389466"/>
            <a:chOff x="5037667" y="5122370"/>
            <a:chExt cx="342900" cy="389466"/>
          </a:xfrm>
        </p:grpSpPr>
        <p:sp>
          <p:nvSpPr>
            <p:cNvPr id="324" name="Freeform 323"/>
            <p:cNvSpPr/>
            <p:nvPr/>
          </p:nvSpPr>
          <p:spPr bwMode="auto">
            <a:xfrm>
              <a:off x="5041764" y="5122370"/>
              <a:ext cx="311874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  <a:gd name="connsiteX0" fmla="*/ 0 w 1109134"/>
                <a:gd name="connsiteY0" fmla="*/ 0 h 389466"/>
                <a:gd name="connsiteX1" fmla="*/ 76200 w 1109134"/>
                <a:gd name="connsiteY1" fmla="*/ 0 h 389466"/>
                <a:gd name="connsiteX2" fmla="*/ 80434 w 1109134"/>
                <a:gd name="connsiteY2" fmla="*/ 385233 h 389466"/>
                <a:gd name="connsiteX3" fmla="*/ 186267 w 1109134"/>
                <a:gd name="connsiteY3" fmla="*/ 385233 h 389466"/>
                <a:gd name="connsiteX4" fmla="*/ 190500 w 1109134"/>
                <a:gd name="connsiteY4" fmla="*/ 0 h 389466"/>
                <a:gd name="connsiteX5" fmla="*/ 304800 w 1109134"/>
                <a:gd name="connsiteY5" fmla="*/ 0 h 389466"/>
                <a:gd name="connsiteX6" fmla="*/ 304800 w 1109134"/>
                <a:gd name="connsiteY6" fmla="*/ 385233 h 389466"/>
                <a:gd name="connsiteX7" fmla="*/ 427567 w 1109134"/>
                <a:gd name="connsiteY7" fmla="*/ 389466 h 389466"/>
                <a:gd name="connsiteX8" fmla="*/ 431800 w 1109134"/>
                <a:gd name="connsiteY8" fmla="*/ 0 h 389466"/>
                <a:gd name="connsiteX9" fmla="*/ 520700 w 1109134"/>
                <a:gd name="connsiteY9" fmla="*/ 0 h 389466"/>
                <a:gd name="connsiteX10" fmla="*/ 520700 w 1109134"/>
                <a:gd name="connsiteY10" fmla="*/ 381000 h 389466"/>
                <a:gd name="connsiteX11" fmla="*/ 664634 w 1109134"/>
                <a:gd name="connsiteY11" fmla="*/ 385233 h 389466"/>
                <a:gd name="connsiteX12" fmla="*/ 664634 w 1109134"/>
                <a:gd name="connsiteY12" fmla="*/ 0 h 389466"/>
                <a:gd name="connsiteX13" fmla="*/ 732367 w 1109134"/>
                <a:gd name="connsiteY13" fmla="*/ 0 h 389466"/>
                <a:gd name="connsiteX14" fmla="*/ 740834 w 1109134"/>
                <a:gd name="connsiteY14" fmla="*/ 389466 h 389466"/>
                <a:gd name="connsiteX15" fmla="*/ 884767 w 1109134"/>
                <a:gd name="connsiteY15" fmla="*/ 381000 h 389466"/>
                <a:gd name="connsiteX16" fmla="*/ 889000 w 1109134"/>
                <a:gd name="connsiteY16" fmla="*/ 8466 h 389466"/>
                <a:gd name="connsiteX17" fmla="*/ 944034 w 1109134"/>
                <a:gd name="connsiteY17" fmla="*/ 8466 h 389466"/>
                <a:gd name="connsiteX18" fmla="*/ 948267 w 1109134"/>
                <a:gd name="connsiteY18" fmla="*/ 385233 h 389466"/>
                <a:gd name="connsiteX19" fmla="*/ 1104900 w 1109134"/>
                <a:gd name="connsiteY19" fmla="*/ 381000 h 389466"/>
                <a:gd name="connsiteX20" fmla="*/ 1109134 w 1109134"/>
                <a:gd name="connsiteY20" fmla="*/ 0 h 389466"/>
                <a:gd name="connsiteX0" fmla="*/ 0 w 1104901"/>
                <a:gd name="connsiteY0" fmla="*/ 0 h 389466"/>
                <a:gd name="connsiteX1" fmla="*/ 76200 w 1104901"/>
                <a:gd name="connsiteY1" fmla="*/ 0 h 389466"/>
                <a:gd name="connsiteX2" fmla="*/ 80434 w 1104901"/>
                <a:gd name="connsiteY2" fmla="*/ 385233 h 389466"/>
                <a:gd name="connsiteX3" fmla="*/ 186267 w 1104901"/>
                <a:gd name="connsiteY3" fmla="*/ 385233 h 389466"/>
                <a:gd name="connsiteX4" fmla="*/ 190500 w 1104901"/>
                <a:gd name="connsiteY4" fmla="*/ 0 h 389466"/>
                <a:gd name="connsiteX5" fmla="*/ 304800 w 1104901"/>
                <a:gd name="connsiteY5" fmla="*/ 0 h 389466"/>
                <a:gd name="connsiteX6" fmla="*/ 304800 w 1104901"/>
                <a:gd name="connsiteY6" fmla="*/ 385233 h 389466"/>
                <a:gd name="connsiteX7" fmla="*/ 427567 w 1104901"/>
                <a:gd name="connsiteY7" fmla="*/ 389466 h 389466"/>
                <a:gd name="connsiteX8" fmla="*/ 431800 w 1104901"/>
                <a:gd name="connsiteY8" fmla="*/ 0 h 389466"/>
                <a:gd name="connsiteX9" fmla="*/ 520700 w 1104901"/>
                <a:gd name="connsiteY9" fmla="*/ 0 h 389466"/>
                <a:gd name="connsiteX10" fmla="*/ 520700 w 1104901"/>
                <a:gd name="connsiteY10" fmla="*/ 381000 h 389466"/>
                <a:gd name="connsiteX11" fmla="*/ 664634 w 1104901"/>
                <a:gd name="connsiteY11" fmla="*/ 385233 h 389466"/>
                <a:gd name="connsiteX12" fmla="*/ 664634 w 1104901"/>
                <a:gd name="connsiteY12" fmla="*/ 0 h 389466"/>
                <a:gd name="connsiteX13" fmla="*/ 732367 w 1104901"/>
                <a:gd name="connsiteY13" fmla="*/ 0 h 389466"/>
                <a:gd name="connsiteX14" fmla="*/ 740834 w 1104901"/>
                <a:gd name="connsiteY14" fmla="*/ 389466 h 389466"/>
                <a:gd name="connsiteX15" fmla="*/ 884767 w 1104901"/>
                <a:gd name="connsiteY15" fmla="*/ 381000 h 389466"/>
                <a:gd name="connsiteX16" fmla="*/ 889000 w 1104901"/>
                <a:gd name="connsiteY16" fmla="*/ 8466 h 389466"/>
                <a:gd name="connsiteX17" fmla="*/ 944034 w 1104901"/>
                <a:gd name="connsiteY17" fmla="*/ 8466 h 389466"/>
                <a:gd name="connsiteX18" fmla="*/ 948267 w 1104901"/>
                <a:gd name="connsiteY18" fmla="*/ 385233 h 389466"/>
                <a:gd name="connsiteX19" fmla="*/ 1104900 w 1104901"/>
                <a:gd name="connsiteY19" fmla="*/ 381000 h 389466"/>
                <a:gd name="connsiteX0" fmla="*/ 0 w 948268"/>
                <a:gd name="connsiteY0" fmla="*/ 0 h 389466"/>
                <a:gd name="connsiteX1" fmla="*/ 76200 w 948268"/>
                <a:gd name="connsiteY1" fmla="*/ 0 h 389466"/>
                <a:gd name="connsiteX2" fmla="*/ 80434 w 948268"/>
                <a:gd name="connsiteY2" fmla="*/ 385233 h 389466"/>
                <a:gd name="connsiteX3" fmla="*/ 186267 w 948268"/>
                <a:gd name="connsiteY3" fmla="*/ 385233 h 389466"/>
                <a:gd name="connsiteX4" fmla="*/ 190500 w 948268"/>
                <a:gd name="connsiteY4" fmla="*/ 0 h 389466"/>
                <a:gd name="connsiteX5" fmla="*/ 304800 w 948268"/>
                <a:gd name="connsiteY5" fmla="*/ 0 h 389466"/>
                <a:gd name="connsiteX6" fmla="*/ 304800 w 948268"/>
                <a:gd name="connsiteY6" fmla="*/ 385233 h 389466"/>
                <a:gd name="connsiteX7" fmla="*/ 427567 w 948268"/>
                <a:gd name="connsiteY7" fmla="*/ 389466 h 389466"/>
                <a:gd name="connsiteX8" fmla="*/ 431800 w 948268"/>
                <a:gd name="connsiteY8" fmla="*/ 0 h 389466"/>
                <a:gd name="connsiteX9" fmla="*/ 520700 w 948268"/>
                <a:gd name="connsiteY9" fmla="*/ 0 h 389466"/>
                <a:gd name="connsiteX10" fmla="*/ 520700 w 948268"/>
                <a:gd name="connsiteY10" fmla="*/ 381000 h 389466"/>
                <a:gd name="connsiteX11" fmla="*/ 664634 w 948268"/>
                <a:gd name="connsiteY11" fmla="*/ 385233 h 389466"/>
                <a:gd name="connsiteX12" fmla="*/ 664634 w 948268"/>
                <a:gd name="connsiteY12" fmla="*/ 0 h 389466"/>
                <a:gd name="connsiteX13" fmla="*/ 732367 w 948268"/>
                <a:gd name="connsiteY13" fmla="*/ 0 h 389466"/>
                <a:gd name="connsiteX14" fmla="*/ 740834 w 948268"/>
                <a:gd name="connsiteY14" fmla="*/ 389466 h 389466"/>
                <a:gd name="connsiteX15" fmla="*/ 884767 w 948268"/>
                <a:gd name="connsiteY15" fmla="*/ 381000 h 389466"/>
                <a:gd name="connsiteX16" fmla="*/ 889000 w 948268"/>
                <a:gd name="connsiteY16" fmla="*/ 8466 h 389466"/>
                <a:gd name="connsiteX17" fmla="*/ 944034 w 948268"/>
                <a:gd name="connsiteY17" fmla="*/ 8466 h 389466"/>
                <a:gd name="connsiteX18" fmla="*/ 948267 w 948268"/>
                <a:gd name="connsiteY18" fmla="*/ 385233 h 389466"/>
                <a:gd name="connsiteX0" fmla="*/ 0 w 944035"/>
                <a:gd name="connsiteY0" fmla="*/ 0 h 389466"/>
                <a:gd name="connsiteX1" fmla="*/ 76200 w 944035"/>
                <a:gd name="connsiteY1" fmla="*/ 0 h 389466"/>
                <a:gd name="connsiteX2" fmla="*/ 80434 w 944035"/>
                <a:gd name="connsiteY2" fmla="*/ 385233 h 389466"/>
                <a:gd name="connsiteX3" fmla="*/ 186267 w 944035"/>
                <a:gd name="connsiteY3" fmla="*/ 385233 h 389466"/>
                <a:gd name="connsiteX4" fmla="*/ 190500 w 944035"/>
                <a:gd name="connsiteY4" fmla="*/ 0 h 389466"/>
                <a:gd name="connsiteX5" fmla="*/ 304800 w 944035"/>
                <a:gd name="connsiteY5" fmla="*/ 0 h 389466"/>
                <a:gd name="connsiteX6" fmla="*/ 304800 w 944035"/>
                <a:gd name="connsiteY6" fmla="*/ 385233 h 389466"/>
                <a:gd name="connsiteX7" fmla="*/ 427567 w 944035"/>
                <a:gd name="connsiteY7" fmla="*/ 389466 h 389466"/>
                <a:gd name="connsiteX8" fmla="*/ 431800 w 944035"/>
                <a:gd name="connsiteY8" fmla="*/ 0 h 389466"/>
                <a:gd name="connsiteX9" fmla="*/ 520700 w 944035"/>
                <a:gd name="connsiteY9" fmla="*/ 0 h 389466"/>
                <a:gd name="connsiteX10" fmla="*/ 520700 w 944035"/>
                <a:gd name="connsiteY10" fmla="*/ 381000 h 389466"/>
                <a:gd name="connsiteX11" fmla="*/ 664634 w 944035"/>
                <a:gd name="connsiteY11" fmla="*/ 385233 h 389466"/>
                <a:gd name="connsiteX12" fmla="*/ 664634 w 944035"/>
                <a:gd name="connsiteY12" fmla="*/ 0 h 389466"/>
                <a:gd name="connsiteX13" fmla="*/ 732367 w 944035"/>
                <a:gd name="connsiteY13" fmla="*/ 0 h 389466"/>
                <a:gd name="connsiteX14" fmla="*/ 740834 w 944035"/>
                <a:gd name="connsiteY14" fmla="*/ 389466 h 389466"/>
                <a:gd name="connsiteX15" fmla="*/ 884767 w 944035"/>
                <a:gd name="connsiteY15" fmla="*/ 381000 h 389466"/>
                <a:gd name="connsiteX16" fmla="*/ 889000 w 944035"/>
                <a:gd name="connsiteY16" fmla="*/ 8466 h 389466"/>
                <a:gd name="connsiteX17" fmla="*/ 944034 w 944035"/>
                <a:gd name="connsiteY17" fmla="*/ 8466 h 389466"/>
                <a:gd name="connsiteX0" fmla="*/ 0 w 889001"/>
                <a:gd name="connsiteY0" fmla="*/ 0 h 389466"/>
                <a:gd name="connsiteX1" fmla="*/ 76200 w 889001"/>
                <a:gd name="connsiteY1" fmla="*/ 0 h 389466"/>
                <a:gd name="connsiteX2" fmla="*/ 80434 w 889001"/>
                <a:gd name="connsiteY2" fmla="*/ 385233 h 389466"/>
                <a:gd name="connsiteX3" fmla="*/ 186267 w 889001"/>
                <a:gd name="connsiteY3" fmla="*/ 385233 h 389466"/>
                <a:gd name="connsiteX4" fmla="*/ 190500 w 889001"/>
                <a:gd name="connsiteY4" fmla="*/ 0 h 389466"/>
                <a:gd name="connsiteX5" fmla="*/ 304800 w 889001"/>
                <a:gd name="connsiteY5" fmla="*/ 0 h 389466"/>
                <a:gd name="connsiteX6" fmla="*/ 304800 w 889001"/>
                <a:gd name="connsiteY6" fmla="*/ 385233 h 389466"/>
                <a:gd name="connsiteX7" fmla="*/ 427567 w 889001"/>
                <a:gd name="connsiteY7" fmla="*/ 389466 h 389466"/>
                <a:gd name="connsiteX8" fmla="*/ 431800 w 889001"/>
                <a:gd name="connsiteY8" fmla="*/ 0 h 389466"/>
                <a:gd name="connsiteX9" fmla="*/ 520700 w 889001"/>
                <a:gd name="connsiteY9" fmla="*/ 0 h 389466"/>
                <a:gd name="connsiteX10" fmla="*/ 520700 w 889001"/>
                <a:gd name="connsiteY10" fmla="*/ 381000 h 389466"/>
                <a:gd name="connsiteX11" fmla="*/ 664634 w 889001"/>
                <a:gd name="connsiteY11" fmla="*/ 385233 h 389466"/>
                <a:gd name="connsiteX12" fmla="*/ 664634 w 889001"/>
                <a:gd name="connsiteY12" fmla="*/ 0 h 389466"/>
                <a:gd name="connsiteX13" fmla="*/ 732367 w 889001"/>
                <a:gd name="connsiteY13" fmla="*/ 0 h 389466"/>
                <a:gd name="connsiteX14" fmla="*/ 740834 w 889001"/>
                <a:gd name="connsiteY14" fmla="*/ 389466 h 389466"/>
                <a:gd name="connsiteX15" fmla="*/ 884767 w 889001"/>
                <a:gd name="connsiteY15" fmla="*/ 381000 h 389466"/>
                <a:gd name="connsiteX16" fmla="*/ 889000 w 889001"/>
                <a:gd name="connsiteY16" fmla="*/ 8466 h 389466"/>
                <a:gd name="connsiteX0" fmla="*/ 0 w 884768"/>
                <a:gd name="connsiteY0" fmla="*/ 0 h 389466"/>
                <a:gd name="connsiteX1" fmla="*/ 76200 w 884768"/>
                <a:gd name="connsiteY1" fmla="*/ 0 h 389466"/>
                <a:gd name="connsiteX2" fmla="*/ 80434 w 884768"/>
                <a:gd name="connsiteY2" fmla="*/ 385233 h 389466"/>
                <a:gd name="connsiteX3" fmla="*/ 186267 w 884768"/>
                <a:gd name="connsiteY3" fmla="*/ 385233 h 389466"/>
                <a:gd name="connsiteX4" fmla="*/ 190500 w 884768"/>
                <a:gd name="connsiteY4" fmla="*/ 0 h 389466"/>
                <a:gd name="connsiteX5" fmla="*/ 304800 w 884768"/>
                <a:gd name="connsiteY5" fmla="*/ 0 h 389466"/>
                <a:gd name="connsiteX6" fmla="*/ 304800 w 884768"/>
                <a:gd name="connsiteY6" fmla="*/ 385233 h 389466"/>
                <a:gd name="connsiteX7" fmla="*/ 427567 w 884768"/>
                <a:gd name="connsiteY7" fmla="*/ 389466 h 389466"/>
                <a:gd name="connsiteX8" fmla="*/ 431800 w 884768"/>
                <a:gd name="connsiteY8" fmla="*/ 0 h 389466"/>
                <a:gd name="connsiteX9" fmla="*/ 520700 w 884768"/>
                <a:gd name="connsiteY9" fmla="*/ 0 h 389466"/>
                <a:gd name="connsiteX10" fmla="*/ 520700 w 884768"/>
                <a:gd name="connsiteY10" fmla="*/ 381000 h 389466"/>
                <a:gd name="connsiteX11" fmla="*/ 664634 w 884768"/>
                <a:gd name="connsiteY11" fmla="*/ 385233 h 389466"/>
                <a:gd name="connsiteX12" fmla="*/ 664634 w 884768"/>
                <a:gd name="connsiteY12" fmla="*/ 0 h 389466"/>
                <a:gd name="connsiteX13" fmla="*/ 732367 w 884768"/>
                <a:gd name="connsiteY13" fmla="*/ 0 h 389466"/>
                <a:gd name="connsiteX14" fmla="*/ 740834 w 884768"/>
                <a:gd name="connsiteY14" fmla="*/ 389466 h 389466"/>
                <a:gd name="connsiteX15" fmla="*/ 884767 w 884768"/>
                <a:gd name="connsiteY15" fmla="*/ 381000 h 389466"/>
                <a:gd name="connsiteX0" fmla="*/ 0 w 740834"/>
                <a:gd name="connsiteY0" fmla="*/ 0 h 389466"/>
                <a:gd name="connsiteX1" fmla="*/ 76200 w 740834"/>
                <a:gd name="connsiteY1" fmla="*/ 0 h 389466"/>
                <a:gd name="connsiteX2" fmla="*/ 80434 w 740834"/>
                <a:gd name="connsiteY2" fmla="*/ 385233 h 389466"/>
                <a:gd name="connsiteX3" fmla="*/ 186267 w 740834"/>
                <a:gd name="connsiteY3" fmla="*/ 385233 h 389466"/>
                <a:gd name="connsiteX4" fmla="*/ 190500 w 740834"/>
                <a:gd name="connsiteY4" fmla="*/ 0 h 389466"/>
                <a:gd name="connsiteX5" fmla="*/ 304800 w 740834"/>
                <a:gd name="connsiteY5" fmla="*/ 0 h 389466"/>
                <a:gd name="connsiteX6" fmla="*/ 304800 w 740834"/>
                <a:gd name="connsiteY6" fmla="*/ 385233 h 389466"/>
                <a:gd name="connsiteX7" fmla="*/ 427567 w 740834"/>
                <a:gd name="connsiteY7" fmla="*/ 389466 h 389466"/>
                <a:gd name="connsiteX8" fmla="*/ 431800 w 740834"/>
                <a:gd name="connsiteY8" fmla="*/ 0 h 389466"/>
                <a:gd name="connsiteX9" fmla="*/ 520700 w 740834"/>
                <a:gd name="connsiteY9" fmla="*/ 0 h 389466"/>
                <a:gd name="connsiteX10" fmla="*/ 520700 w 740834"/>
                <a:gd name="connsiteY10" fmla="*/ 381000 h 389466"/>
                <a:gd name="connsiteX11" fmla="*/ 664634 w 740834"/>
                <a:gd name="connsiteY11" fmla="*/ 385233 h 389466"/>
                <a:gd name="connsiteX12" fmla="*/ 664634 w 740834"/>
                <a:gd name="connsiteY12" fmla="*/ 0 h 389466"/>
                <a:gd name="connsiteX13" fmla="*/ 732367 w 740834"/>
                <a:gd name="connsiteY13" fmla="*/ 0 h 389466"/>
                <a:gd name="connsiteX14" fmla="*/ 740834 w 740834"/>
                <a:gd name="connsiteY14" fmla="*/ 389466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0834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325" name="Straight Connector 324"/>
            <p:cNvCxnSpPr/>
            <p:nvPr/>
          </p:nvCxnSpPr>
          <p:spPr bwMode="auto">
            <a:xfrm>
              <a:off x="5037667" y="5211233"/>
              <a:ext cx="342900" cy="20743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329" name="Oval 58"/>
          <p:cNvSpPr>
            <a:spLocks noChangeArrowheads="1"/>
          </p:cNvSpPr>
          <p:nvPr/>
        </p:nvSpPr>
        <p:spPr bwMode="auto">
          <a:xfrm>
            <a:off x="6256868" y="2159782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" name="Oval 58"/>
          <p:cNvSpPr>
            <a:spLocks noChangeArrowheads="1"/>
          </p:cNvSpPr>
          <p:nvPr/>
        </p:nvSpPr>
        <p:spPr bwMode="auto">
          <a:xfrm>
            <a:off x="6345773" y="2159794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" name="Oval 58"/>
          <p:cNvSpPr>
            <a:spLocks noChangeArrowheads="1"/>
          </p:cNvSpPr>
          <p:nvPr/>
        </p:nvSpPr>
        <p:spPr bwMode="auto">
          <a:xfrm>
            <a:off x="6426212" y="2159806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" name="TextBox 30"/>
          <p:cNvSpPr txBox="1">
            <a:spLocks noChangeArrowheads="1"/>
          </p:cNvSpPr>
          <p:nvPr/>
        </p:nvSpPr>
        <p:spPr bwMode="auto">
          <a:xfrm>
            <a:off x="5954113" y="1240464"/>
            <a:ext cx="807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Injection </a:t>
            </a:r>
          </a:p>
          <a:p>
            <a:r>
              <a:rPr lang="en-US" sz="1400" dirty="0" smtClean="0"/>
              <a:t>ring 2</a:t>
            </a:r>
          </a:p>
        </p:txBody>
      </p:sp>
      <p:sp>
        <p:nvSpPr>
          <p:cNvPr id="333" name="Right Brace 29"/>
          <p:cNvSpPr>
            <a:spLocks/>
          </p:cNvSpPr>
          <p:nvPr/>
        </p:nvSpPr>
        <p:spPr bwMode="auto">
          <a:xfrm rot="5400000" flipH="1">
            <a:off x="6227210" y="1375917"/>
            <a:ext cx="249678" cy="960964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34" name="Straight Connector 333"/>
          <p:cNvCxnSpPr/>
          <p:nvPr/>
        </p:nvCxnSpPr>
        <p:spPr bwMode="auto">
          <a:xfrm rot="10800000" flipH="1">
            <a:off x="5817650" y="2040515"/>
            <a:ext cx="62246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10" name="Group 334"/>
          <p:cNvGrpSpPr/>
          <p:nvPr/>
        </p:nvGrpSpPr>
        <p:grpSpPr>
          <a:xfrm flipH="1">
            <a:off x="5486333" y="2040515"/>
            <a:ext cx="342000" cy="389466"/>
            <a:chOff x="5037667" y="5122370"/>
            <a:chExt cx="342900" cy="389466"/>
          </a:xfrm>
        </p:grpSpPr>
        <p:sp>
          <p:nvSpPr>
            <p:cNvPr id="336" name="Freeform 335"/>
            <p:cNvSpPr/>
            <p:nvPr/>
          </p:nvSpPr>
          <p:spPr bwMode="auto">
            <a:xfrm>
              <a:off x="5041764" y="5122370"/>
              <a:ext cx="311874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  <a:gd name="connsiteX0" fmla="*/ 0 w 1109134"/>
                <a:gd name="connsiteY0" fmla="*/ 0 h 389466"/>
                <a:gd name="connsiteX1" fmla="*/ 76200 w 1109134"/>
                <a:gd name="connsiteY1" fmla="*/ 0 h 389466"/>
                <a:gd name="connsiteX2" fmla="*/ 80434 w 1109134"/>
                <a:gd name="connsiteY2" fmla="*/ 385233 h 389466"/>
                <a:gd name="connsiteX3" fmla="*/ 186267 w 1109134"/>
                <a:gd name="connsiteY3" fmla="*/ 385233 h 389466"/>
                <a:gd name="connsiteX4" fmla="*/ 190500 w 1109134"/>
                <a:gd name="connsiteY4" fmla="*/ 0 h 389466"/>
                <a:gd name="connsiteX5" fmla="*/ 304800 w 1109134"/>
                <a:gd name="connsiteY5" fmla="*/ 0 h 389466"/>
                <a:gd name="connsiteX6" fmla="*/ 304800 w 1109134"/>
                <a:gd name="connsiteY6" fmla="*/ 385233 h 389466"/>
                <a:gd name="connsiteX7" fmla="*/ 427567 w 1109134"/>
                <a:gd name="connsiteY7" fmla="*/ 389466 h 389466"/>
                <a:gd name="connsiteX8" fmla="*/ 431800 w 1109134"/>
                <a:gd name="connsiteY8" fmla="*/ 0 h 389466"/>
                <a:gd name="connsiteX9" fmla="*/ 520700 w 1109134"/>
                <a:gd name="connsiteY9" fmla="*/ 0 h 389466"/>
                <a:gd name="connsiteX10" fmla="*/ 520700 w 1109134"/>
                <a:gd name="connsiteY10" fmla="*/ 381000 h 389466"/>
                <a:gd name="connsiteX11" fmla="*/ 664634 w 1109134"/>
                <a:gd name="connsiteY11" fmla="*/ 385233 h 389466"/>
                <a:gd name="connsiteX12" fmla="*/ 664634 w 1109134"/>
                <a:gd name="connsiteY12" fmla="*/ 0 h 389466"/>
                <a:gd name="connsiteX13" fmla="*/ 732367 w 1109134"/>
                <a:gd name="connsiteY13" fmla="*/ 0 h 389466"/>
                <a:gd name="connsiteX14" fmla="*/ 740834 w 1109134"/>
                <a:gd name="connsiteY14" fmla="*/ 389466 h 389466"/>
                <a:gd name="connsiteX15" fmla="*/ 884767 w 1109134"/>
                <a:gd name="connsiteY15" fmla="*/ 381000 h 389466"/>
                <a:gd name="connsiteX16" fmla="*/ 889000 w 1109134"/>
                <a:gd name="connsiteY16" fmla="*/ 8466 h 389466"/>
                <a:gd name="connsiteX17" fmla="*/ 944034 w 1109134"/>
                <a:gd name="connsiteY17" fmla="*/ 8466 h 389466"/>
                <a:gd name="connsiteX18" fmla="*/ 948267 w 1109134"/>
                <a:gd name="connsiteY18" fmla="*/ 385233 h 389466"/>
                <a:gd name="connsiteX19" fmla="*/ 1104900 w 1109134"/>
                <a:gd name="connsiteY19" fmla="*/ 381000 h 389466"/>
                <a:gd name="connsiteX20" fmla="*/ 1109134 w 1109134"/>
                <a:gd name="connsiteY20" fmla="*/ 0 h 389466"/>
                <a:gd name="connsiteX0" fmla="*/ 0 w 1104901"/>
                <a:gd name="connsiteY0" fmla="*/ 0 h 389466"/>
                <a:gd name="connsiteX1" fmla="*/ 76200 w 1104901"/>
                <a:gd name="connsiteY1" fmla="*/ 0 h 389466"/>
                <a:gd name="connsiteX2" fmla="*/ 80434 w 1104901"/>
                <a:gd name="connsiteY2" fmla="*/ 385233 h 389466"/>
                <a:gd name="connsiteX3" fmla="*/ 186267 w 1104901"/>
                <a:gd name="connsiteY3" fmla="*/ 385233 h 389466"/>
                <a:gd name="connsiteX4" fmla="*/ 190500 w 1104901"/>
                <a:gd name="connsiteY4" fmla="*/ 0 h 389466"/>
                <a:gd name="connsiteX5" fmla="*/ 304800 w 1104901"/>
                <a:gd name="connsiteY5" fmla="*/ 0 h 389466"/>
                <a:gd name="connsiteX6" fmla="*/ 304800 w 1104901"/>
                <a:gd name="connsiteY6" fmla="*/ 385233 h 389466"/>
                <a:gd name="connsiteX7" fmla="*/ 427567 w 1104901"/>
                <a:gd name="connsiteY7" fmla="*/ 389466 h 389466"/>
                <a:gd name="connsiteX8" fmla="*/ 431800 w 1104901"/>
                <a:gd name="connsiteY8" fmla="*/ 0 h 389466"/>
                <a:gd name="connsiteX9" fmla="*/ 520700 w 1104901"/>
                <a:gd name="connsiteY9" fmla="*/ 0 h 389466"/>
                <a:gd name="connsiteX10" fmla="*/ 520700 w 1104901"/>
                <a:gd name="connsiteY10" fmla="*/ 381000 h 389466"/>
                <a:gd name="connsiteX11" fmla="*/ 664634 w 1104901"/>
                <a:gd name="connsiteY11" fmla="*/ 385233 h 389466"/>
                <a:gd name="connsiteX12" fmla="*/ 664634 w 1104901"/>
                <a:gd name="connsiteY12" fmla="*/ 0 h 389466"/>
                <a:gd name="connsiteX13" fmla="*/ 732367 w 1104901"/>
                <a:gd name="connsiteY13" fmla="*/ 0 h 389466"/>
                <a:gd name="connsiteX14" fmla="*/ 740834 w 1104901"/>
                <a:gd name="connsiteY14" fmla="*/ 389466 h 389466"/>
                <a:gd name="connsiteX15" fmla="*/ 884767 w 1104901"/>
                <a:gd name="connsiteY15" fmla="*/ 381000 h 389466"/>
                <a:gd name="connsiteX16" fmla="*/ 889000 w 1104901"/>
                <a:gd name="connsiteY16" fmla="*/ 8466 h 389466"/>
                <a:gd name="connsiteX17" fmla="*/ 944034 w 1104901"/>
                <a:gd name="connsiteY17" fmla="*/ 8466 h 389466"/>
                <a:gd name="connsiteX18" fmla="*/ 948267 w 1104901"/>
                <a:gd name="connsiteY18" fmla="*/ 385233 h 389466"/>
                <a:gd name="connsiteX19" fmla="*/ 1104900 w 1104901"/>
                <a:gd name="connsiteY19" fmla="*/ 381000 h 389466"/>
                <a:gd name="connsiteX0" fmla="*/ 0 w 948268"/>
                <a:gd name="connsiteY0" fmla="*/ 0 h 389466"/>
                <a:gd name="connsiteX1" fmla="*/ 76200 w 948268"/>
                <a:gd name="connsiteY1" fmla="*/ 0 h 389466"/>
                <a:gd name="connsiteX2" fmla="*/ 80434 w 948268"/>
                <a:gd name="connsiteY2" fmla="*/ 385233 h 389466"/>
                <a:gd name="connsiteX3" fmla="*/ 186267 w 948268"/>
                <a:gd name="connsiteY3" fmla="*/ 385233 h 389466"/>
                <a:gd name="connsiteX4" fmla="*/ 190500 w 948268"/>
                <a:gd name="connsiteY4" fmla="*/ 0 h 389466"/>
                <a:gd name="connsiteX5" fmla="*/ 304800 w 948268"/>
                <a:gd name="connsiteY5" fmla="*/ 0 h 389466"/>
                <a:gd name="connsiteX6" fmla="*/ 304800 w 948268"/>
                <a:gd name="connsiteY6" fmla="*/ 385233 h 389466"/>
                <a:gd name="connsiteX7" fmla="*/ 427567 w 948268"/>
                <a:gd name="connsiteY7" fmla="*/ 389466 h 389466"/>
                <a:gd name="connsiteX8" fmla="*/ 431800 w 948268"/>
                <a:gd name="connsiteY8" fmla="*/ 0 h 389466"/>
                <a:gd name="connsiteX9" fmla="*/ 520700 w 948268"/>
                <a:gd name="connsiteY9" fmla="*/ 0 h 389466"/>
                <a:gd name="connsiteX10" fmla="*/ 520700 w 948268"/>
                <a:gd name="connsiteY10" fmla="*/ 381000 h 389466"/>
                <a:gd name="connsiteX11" fmla="*/ 664634 w 948268"/>
                <a:gd name="connsiteY11" fmla="*/ 385233 h 389466"/>
                <a:gd name="connsiteX12" fmla="*/ 664634 w 948268"/>
                <a:gd name="connsiteY12" fmla="*/ 0 h 389466"/>
                <a:gd name="connsiteX13" fmla="*/ 732367 w 948268"/>
                <a:gd name="connsiteY13" fmla="*/ 0 h 389466"/>
                <a:gd name="connsiteX14" fmla="*/ 740834 w 948268"/>
                <a:gd name="connsiteY14" fmla="*/ 389466 h 389466"/>
                <a:gd name="connsiteX15" fmla="*/ 884767 w 948268"/>
                <a:gd name="connsiteY15" fmla="*/ 381000 h 389466"/>
                <a:gd name="connsiteX16" fmla="*/ 889000 w 948268"/>
                <a:gd name="connsiteY16" fmla="*/ 8466 h 389466"/>
                <a:gd name="connsiteX17" fmla="*/ 944034 w 948268"/>
                <a:gd name="connsiteY17" fmla="*/ 8466 h 389466"/>
                <a:gd name="connsiteX18" fmla="*/ 948267 w 948268"/>
                <a:gd name="connsiteY18" fmla="*/ 385233 h 389466"/>
                <a:gd name="connsiteX0" fmla="*/ 0 w 944035"/>
                <a:gd name="connsiteY0" fmla="*/ 0 h 389466"/>
                <a:gd name="connsiteX1" fmla="*/ 76200 w 944035"/>
                <a:gd name="connsiteY1" fmla="*/ 0 h 389466"/>
                <a:gd name="connsiteX2" fmla="*/ 80434 w 944035"/>
                <a:gd name="connsiteY2" fmla="*/ 385233 h 389466"/>
                <a:gd name="connsiteX3" fmla="*/ 186267 w 944035"/>
                <a:gd name="connsiteY3" fmla="*/ 385233 h 389466"/>
                <a:gd name="connsiteX4" fmla="*/ 190500 w 944035"/>
                <a:gd name="connsiteY4" fmla="*/ 0 h 389466"/>
                <a:gd name="connsiteX5" fmla="*/ 304800 w 944035"/>
                <a:gd name="connsiteY5" fmla="*/ 0 h 389466"/>
                <a:gd name="connsiteX6" fmla="*/ 304800 w 944035"/>
                <a:gd name="connsiteY6" fmla="*/ 385233 h 389466"/>
                <a:gd name="connsiteX7" fmla="*/ 427567 w 944035"/>
                <a:gd name="connsiteY7" fmla="*/ 389466 h 389466"/>
                <a:gd name="connsiteX8" fmla="*/ 431800 w 944035"/>
                <a:gd name="connsiteY8" fmla="*/ 0 h 389466"/>
                <a:gd name="connsiteX9" fmla="*/ 520700 w 944035"/>
                <a:gd name="connsiteY9" fmla="*/ 0 h 389466"/>
                <a:gd name="connsiteX10" fmla="*/ 520700 w 944035"/>
                <a:gd name="connsiteY10" fmla="*/ 381000 h 389466"/>
                <a:gd name="connsiteX11" fmla="*/ 664634 w 944035"/>
                <a:gd name="connsiteY11" fmla="*/ 385233 h 389466"/>
                <a:gd name="connsiteX12" fmla="*/ 664634 w 944035"/>
                <a:gd name="connsiteY12" fmla="*/ 0 h 389466"/>
                <a:gd name="connsiteX13" fmla="*/ 732367 w 944035"/>
                <a:gd name="connsiteY13" fmla="*/ 0 h 389466"/>
                <a:gd name="connsiteX14" fmla="*/ 740834 w 944035"/>
                <a:gd name="connsiteY14" fmla="*/ 389466 h 389466"/>
                <a:gd name="connsiteX15" fmla="*/ 884767 w 944035"/>
                <a:gd name="connsiteY15" fmla="*/ 381000 h 389466"/>
                <a:gd name="connsiteX16" fmla="*/ 889000 w 944035"/>
                <a:gd name="connsiteY16" fmla="*/ 8466 h 389466"/>
                <a:gd name="connsiteX17" fmla="*/ 944034 w 944035"/>
                <a:gd name="connsiteY17" fmla="*/ 8466 h 389466"/>
                <a:gd name="connsiteX0" fmla="*/ 0 w 889001"/>
                <a:gd name="connsiteY0" fmla="*/ 0 h 389466"/>
                <a:gd name="connsiteX1" fmla="*/ 76200 w 889001"/>
                <a:gd name="connsiteY1" fmla="*/ 0 h 389466"/>
                <a:gd name="connsiteX2" fmla="*/ 80434 w 889001"/>
                <a:gd name="connsiteY2" fmla="*/ 385233 h 389466"/>
                <a:gd name="connsiteX3" fmla="*/ 186267 w 889001"/>
                <a:gd name="connsiteY3" fmla="*/ 385233 h 389466"/>
                <a:gd name="connsiteX4" fmla="*/ 190500 w 889001"/>
                <a:gd name="connsiteY4" fmla="*/ 0 h 389466"/>
                <a:gd name="connsiteX5" fmla="*/ 304800 w 889001"/>
                <a:gd name="connsiteY5" fmla="*/ 0 h 389466"/>
                <a:gd name="connsiteX6" fmla="*/ 304800 w 889001"/>
                <a:gd name="connsiteY6" fmla="*/ 385233 h 389466"/>
                <a:gd name="connsiteX7" fmla="*/ 427567 w 889001"/>
                <a:gd name="connsiteY7" fmla="*/ 389466 h 389466"/>
                <a:gd name="connsiteX8" fmla="*/ 431800 w 889001"/>
                <a:gd name="connsiteY8" fmla="*/ 0 h 389466"/>
                <a:gd name="connsiteX9" fmla="*/ 520700 w 889001"/>
                <a:gd name="connsiteY9" fmla="*/ 0 h 389466"/>
                <a:gd name="connsiteX10" fmla="*/ 520700 w 889001"/>
                <a:gd name="connsiteY10" fmla="*/ 381000 h 389466"/>
                <a:gd name="connsiteX11" fmla="*/ 664634 w 889001"/>
                <a:gd name="connsiteY11" fmla="*/ 385233 h 389466"/>
                <a:gd name="connsiteX12" fmla="*/ 664634 w 889001"/>
                <a:gd name="connsiteY12" fmla="*/ 0 h 389466"/>
                <a:gd name="connsiteX13" fmla="*/ 732367 w 889001"/>
                <a:gd name="connsiteY13" fmla="*/ 0 h 389466"/>
                <a:gd name="connsiteX14" fmla="*/ 740834 w 889001"/>
                <a:gd name="connsiteY14" fmla="*/ 389466 h 389466"/>
                <a:gd name="connsiteX15" fmla="*/ 884767 w 889001"/>
                <a:gd name="connsiteY15" fmla="*/ 381000 h 389466"/>
                <a:gd name="connsiteX16" fmla="*/ 889000 w 889001"/>
                <a:gd name="connsiteY16" fmla="*/ 8466 h 389466"/>
                <a:gd name="connsiteX0" fmla="*/ 0 w 884768"/>
                <a:gd name="connsiteY0" fmla="*/ 0 h 389466"/>
                <a:gd name="connsiteX1" fmla="*/ 76200 w 884768"/>
                <a:gd name="connsiteY1" fmla="*/ 0 h 389466"/>
                <a:gd name="connsiteX2" fmla="*/ 80434 w 884768"/>
                <a:gd name="connsiteY2" fmla="*/ 385233 h 389466"/>
                <a:gd name="connsiteX3" fmla="*/ 186267 w 884768"/>
                <a:gd name="connsiteY3" fmla="*/ 385233 h 389466"/>
                <a:gd name="connsiteX4" fmla="*/ 190500 w 884768"/>
                <a:gd name="connsiteY4" fmla="*/ 0 h 389466"/>
                <a:gd name="connsiteX5" fmla="*/ 304800 w 884768"/>
                <a:gd name="connsiteY5" fmla="*/ 0 h 389466"/>
                <a:gd name="connsiteX6" fmla="*/ 304800 w 884768"/>
                <a:gd name="connsiteY6" fmla="*/ 385233 h 389466"/>
                <a:gd name="connsiteX7" fmla="*/ 427567 w 884768"/>
                <a:gd name="connsiteY7" fmla="*/ 389466 h 389466"/>
                <a:gd name="connsiteX8" fmla="*/ 431800 w 884768"/>
                <a:gd name="connsiteY8" fmla="*/ 0 h 389466"/>
                <a:gd name="connsiteX9" fmla="*/ 520700 w 884768"/>
                <a:gd name="connsiteY9" fmla="*/ 0 h 389466"/>
                <a:gd name="connsiteX10" fmla="*/ 520700 w 884768"/>
                <a:gd name="connsiteY10" fmla="*/ 381000 h 389466"/>
                <a:gd name="connsiteX11" fmla="*/ 664634 w 884768"/>
                <a:gd name="connsiteY11" fmla="*/ 385233 h 389466"/>
                <a:gd name="connsiteX12" fmla="*/ 664634 w 884768"/>
                <a:gd name="connsiteY12" fmla="*/ 0 h 389466"/>
                <a:gd name="connsiteX13" fmla="*/ 732367 w 884768"/>
                <a:gd name="connsiteY13" fmla="*/ 0 h 389466"/>
                <a:gd name="connsiteX14" fmla="*/ 740834 w 884768"/>
                <a:gd name="connsiteY14" fmla="*/ 389466 h 389466"/>
                <a:gd name="connsiteX15" fmla="*/ 884767 w 884768"/>
                <a:gd name="connsiteY15" fmla="*/ 381000 h 389466"/>
                <a:gd name="connsiteX0" fmla="*/ 0 w 740834"/>
                <a:gd name="connsiteY0" fmla="*/ 0 h 389466"/>
                <a:gd name="connsiteX1" fmla="*/ 76200 w 740834"/>
                <a:gd name="connsiteY1" fmla="*/ 0 h 389466"/>
                <a:gd name="connsiteX2" fmla="*/ 80434 w 740834"/>
                <a:gd name="connsiteY2" fmla="*/ 385233 h 389466"/>
                <a:gd name="connsiteX3" fmla="*/ 186267 w 740834"/>
                <a:gd name="connsiteY3" fmla="*/ 385233 h 389466"/>
                <a:gd name="connsiteX4" fmla="*/ 190500 w 740834"/>
                <a:gd name="connsiteY4" fmla="*/ 0 h 389466"/>
                <a:gd name="connsiteX5" fmla="*/ 304800 w 740834"/>
                <a:gd name="connsiteY5" fmla="*/ 0 h 389466"/>
                <a:gd name="connsiteX6" fmla="*/ 304800 w 740834"/>
                <a:gd name="connsiteY6" fmla="*/ 385233 h 389466"/>
                <a:gd name="connsiteX7" fmla="*/ 427567 w 740834"/>
                <a:gd name="connsiteY7" fmla="*/ 389466 h 389466"/>
                <a:gd name="connsiteX8" fmla="*/ 431800 w 740834"/>
                <a:gd name="connsiteY8" fmla="*/ 0 h 389466"/>
                <a:gd name="connsiteX9" fmla="*/ 520700 w 740834"/>
                <a:gd name="connsiteY9" fmla="*/ 0 h 389466"/>
                <a:gd name="connsiteX10" fmla="*/ 520700 w 740834"/>
                <a:gd name="connsiteY10" fmla="*/ 381000 h 389466"/>
                <a:gd name="connsiteX11" fmla="*/ 664634 w 740834"/>
                <a:gd name="connsiteY11" fmla="*/ 385233 h 389466"/>
                <a:gd name="connsiteX12" fmla="*/ 664634 w 740834"/>
                <a:gd name="connsiteY12" fmla="*/ 0 h 389466"/>
                <a:gd name="connsiteX13" fmla="*/ 732367 w 740834"/>
                <a:gd name="connsiteY13" fmla="*/ 0 h 389466"/>
                <a:gd name="connsiteX14" fmla="*/ 740834 w 740834"/>
                <a:gd name="connsiteY14" fmla="*/ 389466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0834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337" name="Straight Connector 336"/>
            <p:cNvCxnSpPr/>
            <p:nvPr/>
          </p:nvCxnSpPr>
          <p:spPr bwMode="auto">
            <a:xfrm>
              <a:off x="5037667" y="5211233"/>
              <a:ext cx="342900" cy="20743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1" name="Group 337"/>
          <p:cNvGrpSpPr/>
          <p:nvPr/>
        </p:nvGrpSpPr>
        <p:grpSpPr>
          <a:xfrm flipH="1">
            <a:off x="6481100" y="2040527"/>
            <a:ext cx="342000" cy="389466"/>
            <a:chOff x="5037667" y="5122370"/>
            <a:chExt cx="342900" cy="389466"/>
          </a:xfrm>
        </p:grpSpPr>
        <p:sp>
          <p:nvSpPr>
            <p:cNvPr id="339" name="Freeform 338"/>
            <p:cNvSpPr/>
            <p:nvPr/>
          </p:nvSpPr>
          <p:spPr bwMode="auto">
            <a:xfrm>
              <a:off x="5041764" y="5122370"/>
              <a:ext cx="311874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  <a:gd name="connsiteX0" fmla="*/ 0 w 1109134"/>
                <a:gd name="connsiteY0" fmla="*/ 0 h 389466"/>
                <a:gd name="connsiteX1" fmla="*/ 76200 w 1109134"/>
                <a:gd name="connsiteY1" fmla="*/ 0 h 389466"/>
                <a:gd name="connsiteX2" fmla="*/ 80434 w 1109134"/>
                <a:gd name="connsiteY2" fmla="*/ 385233 h 389466"/>
                <a:gd name="connsiteX3" fmla="*/ 186267 w 1109134"/>
                <a:gd name="connsiteY3" fmla="*/ 385233 h 389466"/>
                <a:gd name="connsiteX4" fmla="*/ 190500 w 1109134"/>
                <a:gd name="connsiteY4" fmla="*/ 0 h 389466"/>
                <a:gd name="connsiteX5" fmla="*/ 304800 w 1109134"/>
                <a:gd name="connsiteY5" fmla="*/ 0 h 389466"/>
                <a:gd name="connsiteX6" fmla="*/ 304800 w 1109134"/>
                <a:gd name="connsiteY6" fmla="*/ 385233 h 389466"/>
                <a:gd name="connsiteX7" fmla="*/ 427567 w 1109134"/>
                <a:gd name="connsiteY7" fmla="*/ 389466 h 389466"/>
                <a:gd name="connsiteX8" fmla="*/ 431800 w 1109134"/>
                <a:gd name="connsiteY8" fmla="*/ 0 h 389466"/>
                <a:gd name="connsiteX9" fmla="*/ 520700 w 1109134"/>
                <a:gd name="connsiteY9" fmla="*/ 0 h 389466"/>
                <a:gd name="connsiteX10" fmla="*/ 520700 w 1109134"/>
                <a:gd name="connsiteY10" fmla="*/ 381000 h 389466"/>
                <a:gd name="connsiteX11" fmla="*/ 664634 w 1109134"/>
                <a:gd name="connsiteY11" fmla="*/ 385233 h 389466"/>
                <a:gd name="connsiteX12" fmla="*/ 664634 w 1109134"/>
                <a:gd name="connsiteY12" fmla="*/ 0 h 389466"/>
                <a:gd name="connsiteX13" fmla="*/ 732367 w 1109134"/>
                <a:gd name="connsiteY13" fmla="*/ 0 h 389466"/>
                <a:gd name="connsiteX14" fmla="*/ 740834 w 1109134"/>
                <a:gd name="connsiteY14" fmla="*/ 389466 h 389466"/>
                <a:gd name="connsiteX15" fmla="*/ 884767 w 1109134"/>
                <a:gd name="connsiteY15" fmla="*/ 381000 h 389466"/>
                <a:gd name="connsiteX16" fmla="*/ 889000 w 1109134"/>
                <a:gd name="connsiteY16" fmla="*/ 8466 h 389466"/>
                <a:gd name="connsiteX17" fmla="*/ 944034 w 1109134"/>
                <a:gd name="connsiteY17" fmla="*/ 8466 h 389466"/>
                <a:gd name="connsiteX18" fmla="*/ 948267 w 1109134"/>
                <a:gd name="connsiteY18" fmla="*/ 385233 h 389466"/>
                <a:gd name="connsiteX19" fmla="*/ 1104900 w 1109134"/>
                <a:gd name="connsiteY19" fmla="*/ 381000 h 389466"/>
                <a:gd name="connsiteX20" fmla="*/ 1109134 w 1109134"/>
                <a:gd name="connsiteY20" fmla="*/ 0 h 389466"/>
                <a:gd name="connsiteX0" fmla="*/ 0 w 1104901"/>
                <a:gd name="connsiteY0" fmla="*/ 0 h 389466"/>
                <a:gd name="connsiteX1" fmla="*/ 76200 w 1104901"/>
                <a:gd name="connsiteY1" fmla="*/ 0 h 389466"/>
                <a:gd name="connsiteX2" fmla="*/ 80434 w 1104901"/>
                <a:gd name="connsiteY2" fmla="*/ 385233 h 389466"/>
                <a:gd name="connsiteX3" fmla="*/ 186267 w 1104901"/>
                <a:gd name="connsiteY3" fmla="*/ 385233 h 389466"/>
                <a:gd name="connsiteX4" fmla="*/ 190500 w 1104901"/>
                <a:gd name="connsiteY4" fmla="*/ 0 h 389466"/>
                <a:gd name="connsiteX5" fmla="*/ 304800 w 1104901"/>
                <a:gd name="connsiteY5" fmla="*/ 0 h 389466"/>
                <a:gd name="connsiteX6" fmla="*/ 304800 w 1104901"/>
                <a:gd name="connsiteY6" fmla="*/ 385233 h 389466"/>
                <a:gd name="connsiteX7" fmla="*/ 427567 w 1104901"/>
                <a:gd name="connsiteY7" fmla="*/ 389466 h 389466"/>
                <a:gd name="connsiteX8" fmla="*/ 431800 w 1104901"/>
                <a:gd name="connsiteY8" fmla="*/ 0 h 389466"/>
                <a:gd name="connsiteX9" fmla="*/ 520700 w 1104901"/>
                <a:gd name="connsiteY9" fmla="*/ 0 h 389466"/>
                <a:gd name="connsiteX10" fmla="*/ 520700 w 1104901"/>
                <a:gd name="connsiteY10" fmla="*/ 381000 h 389466"/>
                <a:gd name="connsiteX11" fmla="*/ 664634 w 1104901"/>
                <a:gd name="connsiteY11" fmla="*/ 385233 h 389466"/>
                <a:gd name="connsiteX12" fmla="*/ 664634 w 1104901"/>
                <a:gd name="connsiteY12" fmla="*/ 0 h 389466"/>
                <a:gd name="connsiteX13" fmla="*/ 732367 w 1104901"/>
                <a:gd name="connsiteY13" fmla="*/ 0 h 389466"/>
                <a:gd name="connsiteX14" fmla="*/ 740834 w 1104901"/>
                <a:gd name="connsiteY14" fmla="*/ 389466 h 389466"/>
                <a:gd name="connsiteX15" fmla="*/ 884767 w 1104901"/>
                <a:gd name="connsiteY15" fmla="*/ 381000 h 389466"/>
                <a:gd name="connsiteX16" fmla="*/ 889000 w 1104901"/>
                <a:gd name="connsiteY16" fmla="*/ 8466 h 389466"/>
                <a:gd name="connsiteX17" fmla="*/ 944034 w 1104901"/>
                <a:gd name="connsiteY17" fmla="*/ 8466 h 389466"/>
                <a:gd name="connsiteX18" fmla="*/ 948267 w 1104901"/>
                <a:gd name="connsiteY18" fmla="*/ 385233 h 389466"/>
                <a:gd name="connsiteX19" fmla="*/ 1104900 w 1104901"/>
                <a:gd name="connsiteY19" fmla="*/ 381000 h 389466"/>
                <a:gd name="connsiteX0" fmla="*/ 0 w 948268"/>
                <a:gd name="connsiteY0" fmla="*/ 0 h 389466"/>
                <a:gd name="connsiteX1" fmla="*/ 76200 w 948268"/>
                <a:gd name="connsiteY1" fmla="*/ 0 h 389466"/>
                <a:gd name="connsiteX2" fmla="*/ 80434 w 948268"/>
                <a:gd name="connsiteY2" fmla="*/ 385233 h 389466"/>
                <a:gd name="connsiteX3" fmla="*/ 186267 w 948268"/>
                <a:gd name="connsiteY3" fmla="*/ 385233 h 389466"/>
                <a:gd name="connsiteX4" fmla="*/ 190500 w 948268"/>
                <a:gd name="connsiteY4" fmla="*/ 0 h 389466"/>
                <a:gd name="connsiteX5" fmla="*/ 304800 w 948268"/>
                <a:gd name="connsiteY5" fmla="*/ 0 h 389466"/>
                <a:gd name="connsiteX6" fmla="*/ 304800 w 948268"/>
                <a:gd name="connsiteY6" fmla="*/ 385233 h 389466"/>
                <a:gd name="connsiteX7" fmla="*/ 427567 w 948268"/>
                <a:gd name="connsiteY7" fmla="*/ 389466 h 389466"/>
                <a:gd name="connsiteX8" fmla="*/ 431800 w 948268"/>
                <a:gd name="connsiteY8" fmla="*/ 0 h 389466"/>
                <a:gd name="connsiteX9" fmla="*/ 520700 w 948268"/>
                <a:gd name="connsiteY9" fmla="*/ 0 h 389466"/>
                <a:gd name="connsiteX10" fmla="*/ 520700 w 948268"/>
                <a:gd name="connsiteY10" fmla="*/ 381000 h 389466"/>
                <a:gd name="connsiteX11" fmla="*/ 664634 w 948268"/>
                <a:gd name="connsiteY11" fmla="*/ 385233 h 389466"/>
                <a:gd name="connsiteX12" fmla="*/ 664634 w 948268"/>
                <a:gd name="connsiteY12" fmla="*/ 0 h 389466"/>
                <a:gd name="connsiteX13" fmla="*/ 732367 w 948268"/>
                <a:gd name="connsiteY13" fmla="*/ 0 h 389466"/>
                <a:gd name="connsiteX14" fmla="*/ 740834 w 948268"/>
                <a:gd name="connsiteY14" fmla="*/ 389466 h 389466"/>
                <a:gd name="connsiteX15" fmla="*/ 884767 w 948268"/>
                <a:gd name="connsiteY15" fmla="*/ 381000 h 389466"/>
                <a:gd name="connsiteX16" fmla="*/ 889000 w 948268"/>
                <a:gd name="connsiteY16" fmla="*/ 8466 h 389466"/>
                <a:gd name="connsiteX17" fmla="*/ 944034 w 948268"/>
                <a:gd name="connsiteY17" fmla="*/ 8466 h 389466"/>
                <a:gd name="connsiteX18" fmla="*/ 948267 w 948268"/>
                <a:gd name="connsiteY18" fmla="*/ 385233 h 389466"/>
                <a:gd name="connsiteX0" fmla="*/ 0 w 944035"/>
                <a:gd name="connsiteY0" fmla="*/ 0 h 389466"/>
                <a:gd name="connsiteX1" fmla="*/ 76200 w 944035"/>
                <a:gd name="connsiteY1" fmla="*/ 0 h 389466"/>
                <a:gd name="connsiteX2" fmla="*/ 80434 w 944035"/>
                <a:gd name="connsiteY2" fmla="*/ 385233 h 389466"/>
                <a:gd name="connsiteX3" fmla="*/ 186267 w 944035"/>
                <a:gd name="connsiteY3" fmla="*/ 385233 h 389466"/>
                <a:gd name="connsiteX4" fmla="*/ 190500 w 944035"/>
                <a:gd name="connsiteY4" fmla="*/ 0 h 389466"/>
                <a:gd name="connsiteX5" fmla="*/ 304800 w 944035"/>
                <a:gd name="connsiteY5" fmla="*/ 0 h 389466"/>
                <a:gd name="connsiteX6" fmla="*/ 304800 w 944035"/>
                <a:gd name="connsiteY6" fmla="*/ 385233 h 389466"/>
                <a:gd name="connsiteX7" fmla="*/ 427567 w 944035"/>
                <a:gd name="connsiteY7" fmla="*/ 389466 h 389466"/>
                <a:gd name="connsiteX8" fmla="*/ 431800 w 944035"/>
                <a:gd name="connsiteY8" fmla="*/ 0 h 389466"/>
                <a:gd name="connsiteX9" fmla="*/ 520700 w 944035"/>
                <a:gd name="connsiteY9" fmla="*/ 0 h 389466"/>
                <a:gd name="connsiteX10" fmla="*/ 520700 w 944035"/>
                <a:gd name="connsiteY10" fmla="*/ 381000 h 389466"/>
                <a:gd name="connsiteX11" fmla="*/ 664634 w 944035"/>
                <a:gd name="connsiteY11" fmla="*/ 385233 h 389466"/>
                <a:gd name="connsiteX12" fmla="*/ 664634 w 944035"/>
                <a:gd name="connsiteY12" fmla="*/ 0 h 389466"/>
                <a:gd name="connsiteX13" fmla="*/ 732367 w 944035"/>
                <a:gd name="connsiteY13" fmla="*/ 0 h 389466"/>
                <a:gd name="connsiteX14" fmla="*/ 740834 w 944035"/>
                <a:gd name="connsiteY14" fmla="*/ 389466 h 389466"/>
                <a:gd name="connsiteX15" fmla="*/ 884767 w 944035"/>
                <a:gd name="connsiteY15" fmla="*/ 381000 h 389466"/>
                <a:gd name="connsiteX16" fmla="*/ 889000 w 944035"/>
                <a:gd name="connsiteY16" fmla="*/ 8466 h 389466"/>
                <a:gd name="connsiteX17" fmla="*/ 944034 w 944035"/>
                <a:gd name="connsiteY17" fmla="*/ 8466 h 389466"/>
                <a:gd name="connsiteX0" fmla="*/ 0 w 889001"/>
                <a:gd name="connsiteY0" fmla="*/ 0 h 389466"/>
                <a:gd name="connsiteX1" fmla="*/ 76200 w 889001"/>
                <a:gd name="connsiteY1" fmla="*/ 0 h 389466"/>
                <a:gd name="connsiteX2" fmla="*/ 80434 w 889001"/>
                <a:gd name="connsiteY2" fmla="*/ 385233 h 389466"/>
                <a:gd name="connsiteX3" fmla="*/ 186267 w 889001"/>
                <a:gd name="connsiteY3" fmla="*/ 385233 h 389466"/>
                <a:gd name="connsiteX4" fmla="*/ 190500 w 889001"/>
                <a:gd name="connsiteY4" fmla="*/ 0 h 389466"/>
                <a:gd name="connsiteX5" fmla="*/ 304800 w 889001"/>
                <a:gd name="connsiteY5" fmla="*/ 0 h 389466"/>
                <a:gd name="connsiteX6" fmla="*/ 304800 w 889001"/>
                <a:gd name="connsiteY6" fmla="*/ 385233 h 389466"/>
                <a:gd name="connsiteX7" fmla="*/ 427567 w 889001"/>
                <a:gd name="connsiteY7" fmla="*/ 389466 h 389466"/>
                <a:gd name="connsiteX8" fmla="*/ 431800 w 889001"/>
                <a:gd name="connsiteY8" fmla="*/ 0 h 389466"/>
                <a:gd name="connsiteX9" fmla="*/ 520700 w 889001"/>
                <a:gd name="connsiteY9" fmla="*/ 0 h 389466"/>
                <a:gd name="connsiteX10" fmla="*/ 520700 w 889001"/>
                <a:gd name="connsiteY10" fmla="*/ 381000 h 389466"/>
                <a:gd name="connsiteX11" fmla="*/ 664634 w 889001"/>
                <a:gd name="connsiteY11" fmla="*/ 385233 h 389466"/>
                <a:gd name="connsiteX12" fmla="*/ 664634 w 889001"/>
                <a:gd name="connsiteY12" fmla="*/ 0 h 389466"/>
                <a:gd name="connsiteX13" fmla="*/ 732367 w 889001"/>
                <a:gd name="connsiteY13" fmla="*/ 0 h 389466"/>
                <a:gd name="connsiteX14" fmla="*/ 740834 w 889001"/>
                <a:gd name="connsiteY14" fmla="*/ 389466 h 389466"/>
                <a:gd name="connsiteX15" fmla="*/ 884767 w 889001"/>
                <a:gd name="connsiteY15" fmla="*/ 381000 h 389466"/>
                <a:gd name="connsiteX16" fmla="*/ 889000 w 889001"/>
                <a:gd name="connsiteY16" fmla="*/ 8466 h 389466"/>
                <a:gd name="connsiteX0" fmla="*/ 0 w 884768"/>
                <a:gd name="connsiteY0" fmla="*/ 0 h 389466"/>
                <a:gd name="connsiteX1" fmla="*/ 76200 w 884768"/>
                <a:gd name="connsiteY1" fmla="*/ 0 h 389466"/>
                <a:gd name="connsiteX2" fmla="*/ 80434 w 884768"/>
                <a:gd name="connsiteY2" fmla="*/ 385233 h 389466"/>
                <a:gd name="connsiteX3" fmla="*/ 186267 w 884768"/>
                <a:gd name="connsiteY3" fmla="*/ 385233 h 389466"/>
                <a:gd name="connsiteX4" fmla="*/ 190500 w 884768"/>
                <a:gd name="connsiteY4" fmla="*/ 0 h 389466"/>
                <a:gd name="connsiteX5" fmla="*/ 304800 w 884768"/>
                <a:gd name="connsiteY5" fmla="*/ 0 h 389466"/>
                <a:gd name="connsiteX6" fmla="*/ 304800 w 884768"/>
                <a:gd name="connsiteY6" fmla="*/ 385233 h 389466"/>
                <a:gd name="connsiteX7" fmla="*/ 427567 w 884768"/>
                <a:gd name="connsiteY7" fmla="*/ 389466 h 389466"/>
                <a:gd name="connsiteX8" fmla="*/ 431800 w 884768"/>
                <a:gd name="connsiteY8" fmla="*/ 0 h 389466"/>
                <a:gd name="connsiteX9" fmla="*/ 520700 w 884768"/>
                <a:gd name="connsiteY9" fmla="*/ 0 h 389466"/>
                <a:gd name="connsiteX10" fmla="*/ 520700 w 884768"/>
                <a:gd name="connsiteY10" fmla="*/ 381000 h 389466"/>
                <a:gd name="connsiteX11" fmla="*/ 664634 w 884768"/>
                <a:gd name="connsiteY11" fmla="*/ 385233 h 389466"/>
                <a:gd name="connsiteX12" fmla="*/ 664634 w 884768"/>
                <a:gd name="connsiteY12" fmla="*/ 0 h 389466"/>
                <a:gd name="connsiteX13" fmla="*/ 732367 w 884768"/>
                <a:gd name="connsiteY13" fmla="*/ 0 h 389466"/>
                <a:gd name="connsiteX14" fmla="*/ 740834 w 884768"/>
                <a:gd name="connsiteY14" fmla="*/ 389466 h 389466"/>
                <a:gd name="connsiteX15" fmla="*/ 884767 w 884768"/>
                <a:gd name="connsiteY15" fmla="*/ 381000 h 389466"/>
                <a:gd name="connsiteX0" fmla="*/ 0 w 740834"/>
                <a:gd name="connsiteY0" fmla="*/ 0 h 389466"/>
                <a:gd name="connsiteX1" fmla="*/ 76200 w 740834"/>
                <a:gd name="connsiteY1" fmla="*/ 0 h 389466"/>
                <a:gd name="connsiteX2" fmla="*/ 80434 w 740834"/>
                <a:gd name="connsiteY2" fmla="*/ 385233 h 389466"/>
                <a:gd name="connsiteX3" fmla="*/ 186267 w 740834"/>
                <a:gd name="connsiteY3" fmla="*/ 385233 h 389466"/>
                <a:gd name="connsiteX4" fmla="*/ 190500 w 740834"/>
                <a:gd name="connsiteY4" fmla="*/ 0 h 389466"/>
                <a:gd name="connsiteX5" fmla="*/ 304800 w 740834"/>
                <a:gd name="connsiteY5" fmla="*/ 0 h 389466"/>
                <a:gd name="connsiteX6" fmla="*/ 304800 w 740834"/>
                <a:gd name="connsiteY6" fmla="*/ 385233 h 389466"/>
                <a:gd name="connsiteX7" fmla="*/ 427567 w 740834"/>
                <a:gd name="connsiteY7" fmla="*/ 389466 h 389466"/>
                <a:gd name="connsiteX8" fmla="*/ 431800 w 740834"/>
                <a:gd name="connsiteY8" fmla="*/ 0 h 389466"/>
                <a:gd name="connsiteX9" fmla="*/ 520700 w 740834"/>
                <a:gd name="connsiteY9" fmla="*/ 0 h 389466"/>
                <a:gd name="connsiteX10" fmla="*/ 520700 w 740834"/>
                <a:gd name="connsiteY10" fmla="*/ 381000 h 389466"/>
                <a:gd name="connsiteX11" fmla="*/ 664634 w 740834"/>
                <a:gd name="connsiteY11" fmla="*/ 385233 h 389466"/>
                <a:gd name="connsiteX12" fmla="*/ 664634 w 740834"/>
                <a:gd name="connsiteY12" fmla="*/ 0 h 389466"/>
                <a:gd name="connsiteX13" fmla="*/ 732367 w 740834"/>
                <a:gd name="connsiteY13" fmla="*/ 0 h 389466"/>
                <a:gd name="connsiteX14" fmla="*/ 740834 w 740834"/>
                <a:gd name="connsiteY14" fmla="*/ 389466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0834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340" name="Straight Connector 339"/>
            <p:cNvCxnSpPr/>
            <p:nvPr/>
          </p:nvCxnSpPr>
          <p:spPr bwMode="auto">
            <a:xfrm>
              <a:off x="5037667" y="5211233"/>
              <a:ext cx="342900" cy="20743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341" name="Rectangle 340"/>
          <p:cNvSpPr/>
          <p:nvPr/>
        </p:nvSpPr>
        <p:spPr bwMode="auto">
          <a:xfrm>
            <a:off x="7298198" y="2366445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grpSp>
        <p:nvGrpSpPr>
          <p:cNvPr id="12" name="Group 341"/>
          <p:cNvGrpSpPr/>
          <p:nvPr/>
        </p:nvGrpSpPr>
        <p:grpSpPr>
          <a:xfrm>
            <a:off x="6857933" y="2040515"/>
            <a:ext cx="342900" cy="389466"/>
            <a:chOff x="5037667" y="5122370"/>
            <a:chExt cx="342900" cy="389466"/>
          </a:xfrm>
        </p:grpSpPr>
        <p:sp>
          <p:nvSpPr>
            <p:cNvPr id="343" name="Freeform 342"/>
            <p:cNvSpPr/>
            <p:nvPr/>
          </p:nvSpPr>
          <p:spPr bwMode="auto">
            <a:xfrm>
              <a:off x="5041764" y="5122370"/>
              <a:ext cx="311874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  <a:gd name="connsiteX0" fmla="*/ 0 w 1109134"/>
                <a:gd name="connsiteY0" fmla="*/ 0 h 389466"/>
                <a:gd name="connsiteX1" fmla="*/ 76200 w 1109134"/>
                <a:gd name="connsiteY1" fmla="*/ 0 h 389466"/>
                <a:gd name="connsiteX2" fmla="*/ 80434 w 1109134"/>
                <a:gd name="connsiteY2" fmla="*/ 385233 h 389466"/>
                <a:gd name="connsiteX3" fmla="*/ 186267 w 1109134"/>
                <a:gd name="connsiteY3" fmla="*/ 385233 h 389466"/>
                <a:gd name="connsiteX4" fmla="*/ 190500 w 1109134"/>
                <a:gd name="connsiteY4" fmla="*/ 0 h 389466"/>
                <a:gd name="connsiteX5" fmla="*/ 304800 w 1109134"/>
                <a:gd name="connsiteY5" fmla="*/ 0 h 389466"/>
                <a:gd name="connsiteX6" fmla="*/ 304800 w 1109134"/>
                <a:gd name="connsiteY6" fmla="*/ 385233 h 389466"/>
                <a:gd name="connsiteX7" fmla="*/ 427567 w 1109134"/>
                <a:gd name="connsiteY7" fmla="*/ 389466 h 389466"/>
                <a:gd name="connsiteX8" fmla="*/ 431800 w 1109134"/>
                <a:gd name="connsiteY8" fmla="*/ 0 h 389466"/>
                <a:gd name="connsiteX9" fmla="*/ 520700 w 1109134"/>
                <a:gd name="connsiteY9" fmla="*/ 0 h 389466"/>
                <a:gd name="connsiteX10" fmla="*/ 520700 w 1109134"/>
                <a:gd name="connsiteY10" fmla="*/ 381000 h 389466"/>
                <a:gd name="connsiteX11" fmla="*/ 664634 w 1109134"/>
                <a:gd name="connsiteY11" fmla="*/ 385233 h 389466"/>
                <a:gd name="connsiteX12" fmla="*/ 664634 w 1109134"/>
                <a:gd name="connsiteY12" fmla="*/ 0 h 389466"/>
                <a:gd name="connsiteX13" fmla="*/ 732367 w 1109134"/>
                <a:gd name="connsiteY13" fmla="*/ 0 h 389466"/>
                <a:gd name="connsiteX14" fmla="*/ 740834 w 1109134"/>
                <a:gd name="connsiteY14" fmla="*/ 389466 h 389466"/>
                <a:gd name="connsiteX15" fmla="*/ 884767 w 1109134"/>
                <a:gd name="connsiteY15" fmla="*/ 381000 h 389466"/>
                <a:gd name="connsiteX16" fmla="*/ 889000 w 1109134"/>
                <a:gd name="connsiteY16" fmla="*/ 8466 h 389466"/>
                <a:gd name="connsiteX17" fmla="*/ 944034 w 1109134"/>
                <a:gd name="connsiteY17" fmla="*/ 8466 h 389466"/>
                <a:gd name="connsiteX18" fmla="*/ 948267 w 1109134"/>
                <a:gd name="connsiteY18" fmla="*/ 385233 h 389466"/>
                <a:gd name="connsiteX19" fmla="*/ 1104900 w 1109134"/>
                <a:gd name="connsiteY19" fmla="*/ 381000 h 389466"/>
                <a:gd name="connsiteX20" fmla="*/ 1109134 w 1109134"/>
                <a:gd name="connsiteY20" fmla="*/ 0 h 389466"/>
                <a:gd name="connsiteX0" fmla="*/ 0 w 1104901"/>
                <a:gd name="connsiteY0" fmla="*/ 0 h 389466"/>
                <a:gd name="connsiteX1" fmla="*/ 76200 w 1104901"/>
                <a:gd name="connsiteY1" fmla="*/ 0 h 389466"/>
                <a:gd name="connsiteX2" fmla="*/ 80434 w 1104901"/>
                <a:gd name="connsiteY2" fmla="*/ 385233 h 389466"/>
                <a:gd name="connsiteX3" fmla="*/ 186267 w 1104901"/>
                <a:gd name="connsiteY3" fmla="*/ 385233 h 389466"/>
                <a:gd name="connsiteX4" fmla="*/ 190500 w 1104901"/>
                <a:gd name="connsiteY4" fmla="*/ 0 h 389466"/>
                <a:gd name="connsiteX5" fmla="*/ 304800 w 1104901"/>
                <a:gd name="connsiteY5" fmla="*/ 0 h 389466"/>
                <a:gd name="connsiteX6" fmla="*/ 304800 w 1104901"/>
                <a:gd name="connsiteY6" fmla="*/ 385233 h 389466"/>
                <a:gd name="connsiteX7" fmla="*/ 427567 w 1104901"/>
                <a:gd name="connsiteY7" fmla="*/ 389466 h 389466"/>
                <a:gd name="connsiteX8" fmla="*/ 431800 w 1104901"/>
                <a:gd name="connsiteY8" fmla="*/ 0 h 389466"/>
                <a:gd name="connsiteX9" fmla="*/ 520700 w 1104901"/>
                <a:gd name="connsiteY9" fmla="*/ 0 h 389466"/>
                <a:gd name="connsiteX10" fmla="*/ 520700 w 1104901"/>
                <a:gd name="connsiteY10" fmla="*/ 381000 h 389466"/>
                <a:gd name="connsiteX11" fmla="*/ 664634 w 1104901"/>
                <a:gd name="connsiteY11" fmla="*/ 385233 h 389466"/>
                <a:gd name="connsiteX12" fmla="*/ 664634 w 1104901"/>
                <a:gd name="connsiteY12" fmla="*/ 0 h 389466"/>
                <a:gd name="connsiteX13" fmla="*/ 732367 w 1104901"/>
                <a:gd name="connsiteY13" fmla="*/ 0 h 389466"/>
                <a:gd name="connsiteX14" fmla="*/ 740834 w 1104901"/>
                <a:gd name="connsiteY14" fmla="*/ 389466 h 389466"/>
                <a:gd name="connsiteX15" fmla="*/ 884767 w 1104901"/>
                <a:gd name="connsiteY15" fmla="*/ 381000 h 389466"/>
                <a:gd name="connsiteX16" fmla="*/ 889000 w 1104901"/>
                <a:gd name="connsiteY16" fmla="*/ 8466 h 389466"/>
                <a:gd name="connsiteX17" fmla="*/ 944034 w 1104901"/>
                <a:gd name="connsiteY17" fmla="*/ 8466 h 389466"/>
                <a:gd name="connsiteX18" fmla="*/ 948267 w 1104901"/>
                <a:gd name="connsiteY18" fmla="*/ 385233 h 389466"/>
                <a:gd name="connsiteX19" fmla="*/ 1104900 w 1104901"/>
                <a:gd name="connsiteY19" fmla="*/ 381000 h 389466"/>
                <a:gd name="connsiteX0" fmla="*/ 0 w 948268"/>
                <a:gd name="connsiteY0" fmla="*/ 0 h 389466"/>
                <a:gd name="connsiteX1" fmla="*/ 76200 w 948268"/>
                <a:gd name="connsiteY1" fmla="*/ 0 h 389466"/>
                <a:gd name="connsiteX2" fmla="*/ 80434 w 948268"/>
                <a:gd name="connsiteY2" fmla="*/ 385233 h 389466"/>
                <a:gd name="connsiteX3" fmla="*/ 186267 w 948268"/>
                <a:gd name="connsiteY3" fmla="*/ 385233 h 389466"/>
                <a:gd name="connsiteX4" fmla="*/ 190500 w 948268"/>
                <a:gd name="connsiteY4" fmla="*/ 0 h 389466"/>
                <a:gd name="connsiteX5" fmla="*/ 304800 w 948268"/>
                <a:gd name="connsiteY5" fmla="*/ 0 h 389466"/>
                <a:gd name="connsiteX6" fmla="*/ 304800 w 948268"/>
                <a:gd name="connsiteY6" fmla="*/ 385233 h 389466"/>
                <a:gd name="connsiteX7" fmla="*/ 427567 w 948268"/>
                <a:gd name="connsiteY7" fmla="*/ 389466 h 389466"/>
                <a:gd name="connsiteX8" fmla="*/ 431800 w 948268"/>
                <a:gd name="connsiteY8" fmla="*/ 0 h 389466"/>
                <a:gd name="connsiteX9" fmla="*/ 520700 w 948268"/>
                <a:gd name="connsiteY9" fmla="*/ 0 h 389466"/>
                <a:gd name="connsiteX10" fmla="*/ 520700 w 948268"/>
                <a:gd name="connsiteY10" fmla="*/ 381000 h 389466"/>
                <a:gd name="connsiteX11" fmla="*/ 664634 w 948268"/>
                <a:gd name="connsiteY11" fmla="*/ 385233 h 389466"/>
                <a:gd name="connsiteX12" fmla="*/ 664634 w 948268"/>
                <a:gd name="connsiteY12" fmla="*/ 0 h 389466"/>
                <a:gd name="connsiteX13" fmla="*/ 732367 w 948268"/>
                <a:gd name="connsiteY13" fmla="*/ 0 h 389466"/>
                <a:gd name="connsiteX14" fmla="*/ 740834 w 948268"/>
                <a:gd name="connsiteY14" fmla="*/ 389466 h 389466"/>
                <a:gd name="connsiteX15" fmla="*/ 884767 w 948268"/>
                <a:gd name="connsiteY15" fmla="*/ 381000 h 389466"/>
                <a:gd name="connsiteX16" fmla="*/ 889000 w 948268"/>
                <a:gd name="connsiteY16" fmla="*/ 8466 h 389466"/>
                <a:gd name="connsiteX17" fmla="*/ 944034 w 948268"/>
                <a:gd name="connsiteY17" fmla="*/ 8466 h 389466"/>
                <a:gd name="connsiteX18" fmla="*/ 948267 w 948268"/>
                <a:gd name="connsiteY18" fmla="*/ 385233 h 389466"/>
                <a:gd name="connsiteX0" fmla="*/ 0 w 944035"/>
                <a:gd name="connsiteY0" fmla="*/ 0 h 389466"/>
                <a:gd name="connsiteX1" fmla="*/ 76200 w 944035"/>
                <a:gd name="connsiteY1" fmla="*/ 0 h 389466"/>
                <a:gd name="connsiteX2" fmla="*/ 80434 w 944035"/>
                <a:gd name="connsiteY2" fmla="*/ 385233 h 389466"/>
                <a:gd name="connsiteX3" fmla="*/ 186267 w 944035"/>
                <a:gd name="connsiteY3" fmla="*/ 385233 h 389466"/>
                <a:gd name="connsiteX4" fmla="*/ 190500 w 944035"/>
                <a:gd name="connsiteY4" fmla="*/ 0 h 389466"/>
                <a:gd name="connsiteX5" fmla="*/ 304800 w 944035"/>
                <a:gd name="connsiteY5" fmla="*/ 0 h 389466"/>
                <a:gd name="connsiteX6" fmla="*/ 304800 w 944035"/>
                <a:gd name="connsiteY6" fmla="*/ 385233 h 389466"/>
                <a:gd name="connsiteX7" fmla="*/ 427567 w 944035"/>
                <a:gd name="connsiteY7" fmla="*/ 389466 h 389466"/>
                <a:gd name="connsiteX8" fmla="*/ 431800 w 944035"/>
                <a:gd name="connsiteY8" fmla="*/ 0 h 389466"/>
                <a:gd name="connsiteX9" fmla="*/ 520700 w 944035"/>
                <a:gd name="connsiteY9" fmla="*/ 0 h 389466"/>
                <a:gd name="connsiteX10" fmla="*/ 520700 w 944035"/>
                <a:gd name="connsiteY10" fmla="*/ 381000 h 389466"/>
                <a:gd name="connsiteX11" fmla="*/ 664634 w 944035"/>
                <a:gd name="connsiteY11" fmla="*/ 385233 h 389466"/>
                <a:gd name="connsiteX12" fmla="*/ 664634 w 944035"/>
                <a:gd name="connsiteY12" fmla="*/ 0 h 389466"/>
                <a:gd name="connsiteX13" fmla="*/ 732367 w 944035"/>
                <a:gd name="connsiteY13" fmla="*/ 0 h 389466"/>
                <a:gd name="connsiteX14" fmla="*/ 740834 w 944035"/>
                <a:gd name="connsiteY14" fmla="*/ 389466 h 389466"/>
                <a:gd name="connsiteX15" fmla="*/ 884767 w 944035"/>
                <a:gd name="connsiteY15" fmla="*/ 381000 h 389466"/>
                <a:gd name="connsiteX16" fmla="*/ 889000 w 944035"/>
                <a:gd name="connsiteY16" fmla="*/ 8466 h 389466"/>
                <a:gd name="connsiteX17" fmla="*/ 944034 w 944035"/>
                <a:gd name="connsiteY17" fmla="*/ 8466 h 389466"/>
                <a:gd name="connsiteX0" fmla="*/ 0 w 889001"/>
                <a:gd name="connsiteY0" fmla="*/ 0 h 389466"/>
                <a:gd name="connsiteX1" fmla="*/ 76200 w 889001"/>
                <a:gd name="connsiteY1" fmla="*/ 0 h 389466"/>
                <a:gd name="connsiteX2" fmla="*/ 80434 w 889001"/>
                <a:gd name="connsiteY2" fmla="*/ 385233 h 389466"/>
                <a:gd name="connsiteX3" fmla="*/ 186267 w 889001"/>
                <a:gd name="connsiteY3" fmla="*/ 385233 h 389466"/>
                <a:gd name="connsiteX4" fmla="*/ 190500 w 889001"/>
                <a:gd name="connsiteY4" fmla="*/ 0 h 389466"/>
                <a:gd name="connsiteX5" fmla="*/ 304800 w 889001"/>
                <a:gd name="connsiteY5" fmla="*/ 0 h 389466"/>
                <a:gd name="connsiteX6" fmla="*/ 304800 w 889001"/>
                <a:gd name="connsiteY6" fmla="*/ 385233 h 389466"/>
                <a:gd name="connsiteX7" fmla="*/ 427567 w 889001"/>
                <a:gd name="connsiteY7" fmla="*/ 389466 h 389466"/>
                <a:gd name="connsiteX8" fmla="*/ 431800 w 889001"/>
                <a:gd name="connsiteY8" fmla="*/ 0 h 389466"/>
                <a:gd name="connsiteX9" fmla="*/ 520700 w 889001"/>
                <a:gd name="connsiteY9" fmla="*/ 0 h 389466"/>
                <a:gd name="connsiteX10" fmla="*/ 520700 w 889001"/>
                <a:gd name="connsiteY10" fmla="*/ 381000 h 389466"/>
                <a:gd name="connsiteX11" fmla="*/ 664634 w 889001"/>
                <a:gd name="connsiteY11" fmla="*/ 385233 h 389466"/>
                <a:gd name="connsiteX12" fmla="*/ 664634 w 889001"/>
                <a:gd name="connsiteY12" fmla="*/ 0 h 389466"/>
                <a:gd name="connsiteX13" fmla="*/ 732367 w 889001"/>
                <a:gd name="connsiteY13" fmla="*/ 0 h 389466"/>
                <a:gd name="connsiteX14" fmla="*/ 740834 w 889001"/>
                <a:gd name="connsiteY14" fmla="*/ 389466 h 389466"/>
                <a:gd name="connsiteX15" fmla="*/ 884767 w 889001"/>
                <a:gd name="connsiteY15" fmla="*/ 381000 h 389466"/>
                <a:gd name="connsiteX16" fmla="*/ 889000 w 889001"/>
                <a:gd name="connsiteY16" fmla="*/ 8466 h 389466"/>
                <a:gd name="connsiteX0" fmla="*/ 0 w 884768"/>
                <a:gd name="connsiteY0" fmla="*/ 0 h 389466"/>
                <a:gd name="connsiteX1" fmla="*/ 76200 w 884768"/>
                <a:gd name="connsiteY1" fmla="*/ 0 h 389466"/>
                <a:gd name="connsiteX2" fmla="*/ 80434 w 884768"/>
                <a:gd name="connsiteY2" fmla="*/ 385233 h 389466"/>
                <a:gd name="connsiteX3" fmla="*/ 186267 w 884768"/>
                <a:gd name="connsiteY3" fmla="*/ 385233 h 389466"/>
                <a:gd name="connsiteX4" fmla="*/ 190500 w 884768"/>
                <a:gd name="connsiteY4" fmla="*/ 0 h 389466"/>
                <a:gd name="connsiteX5" fmla="*/ 304800 w 884768"/>
                <a:gd name="connsiteY5" fmla="*/ 0 h 389466"/>
                <a:gd name="connsiteX6" fmla="*/ 304800 w 884768"/>
                <a:gd name="connsiteY6" fmla="*/ 385233 h 389466"/>
                <a:gd name="connsiteX7" fmla="*/ 427567 w 884768"/>
                <a:gd name="connsiteY7" fmla="*/ 389466 h 389466"/>
                <a:gd name="connsiteX8" fmla="*/ 431800 w 884768"/>
                <a:gd name="connsiteY8" fmla="*/ 0 h 389466"/>
                <a:gd name="connsiteX9" fmla="*/ 520700 w 884768"/>
                <a:gd name="connsiteY9" fmla="*/ 0 h 389466"/>
                <a:gd name="connsiteX10" fmla="*/ 520700 w 884768"/>
                <a:gd name="connsiteY10" fmla="*/ 381000 h 389466"/>
                <a:gd name="connsiteX11" fmla="*/ 664634 w 884768"/>
                <a:gd name="connsiteY11" fmla="*/ 385233 h 389466"/>
                <a:gd name="connsiteX12" fmla="*/ 664634 w 884768"/>
                <a:gd name="connsiteY12" fmla="*/ 0 h 389466"/>
                <a:gd name="connsiteX13" fmla="*/ 732367 w 884768"/>
                <a:gd name="connsiteY13" fmla="*/ 0 h 389466"/>
                <a:gd name="connsiteX14" fmla="*/ 740834 w 884768"/>
                <a:gd name="connsiteY14" fmla="*/ 389466 h 389466"/>
                <a:gd name="connsiteX15" fmla="*/ 884767 w 884768"/>
                <a:gd name="connsiteY15" fmla="*/ 381000 h 389466"/>
                <a:gd name="connsiteX0" fmla="*/ 0 w 740834"/>
                <a:gd name="connsiteY0" fmla="*/ 0 h 389466"/>
                <a:gd name="connsiteX1" fmla="*/ 76200 w 740834"/>
                <a:gd name="connsiteY1" fmla="*/ 0 h 389466"/>
                <a:gd name="connsiteX2" fmla="*/ 80434 w 740834"/>
                <a:gd name="connsiteY2" fmla="*/ 385233 h 389466"/>
                <a:gd name="connsiteX3" fmla="*/ 186267 w 740834"/>
                <a:gd name="connsiteY3" fmla="*/ 385233 h 389466"/>
                <a:gd name="connsiteX4" fmla="*/ 190500 w 740834"/>
                <a:gd name="connsiteY4" fmla="*/ 0 h 389466"/>
                <a:gd name="connsiteX5" fmla="*/ 304800 w 740834"/>
                <a:gd name="connsiteY5" fmla="*/ 0 h 389466"/>
                <a:gd name="connsiteX6" fmla="*/ 304800 w 740834"/>
                <a:gd name="connsiteY6" fmla="*/ 385233 h 389466"/>
                <a:gd name="connsiteX7" fmla="*/ 427567 w 740834"/>
                <a:gd name="connsiteY7" fmla="*/ 389466 h 389466"/>
                <a:gd name="connsiteX8" fmla="*/ 431800 w 740834"/>
                <a:gd name="connsiteY8" fmla="*/ 0 h 389466"/>
                <a:gd name="connsiteX9" fmla="*/ 520700 w 740834"/>
                <a:gd name="connsiteY9" fmla="*/ 0 h 389466"/>
                <a:gd name="connsiteX10" fmla="*/ 520700 w 740834"/>
                <a:gd name="connsiteY10" fmla="*/ 381000 h 389466"/>
                <a:gd name="connsiteX11" fmla="*/ 664634 w 740834"/>
                <a:gd name="connsiteY11" fmla="*/ 385233 h 389466"/>
                <a:gd name="connsiteX12" fmla="*/ 664634 w 740834"/>
                <a:gd name="connsiteY12" fmla="*/ 0 h 389466"/>
                <a:gd name="connsiteX13" fmla="*/ 732367 w 740834"/>
                <a:gd name="connsiteY13" fmla="*/ 0 h 389466"/>
                <a:gd name="connsiteX14" fmla="*/ 740834 w 740834"/>
                <a:gd name="connsiteY14" fmla="*/ 389466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0834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344" name="Straight Connector 343"/>
            <p:cNvCxnSpPr/>
            <p:nvPr/>
          </p:nvCxnSpPr>
          <p:spPr bwMode="auto">
            <a:xfrm>
              <a:off x="5037667" y="5211233"/>
              <a:ext cx="342900" cy="20743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345" name="Oval 58"/>
          <p:cNvSpPr>
            <a:spLocks noChangeArrowheads="1"/>
          </p:cNvSpPr>
          <p:nvPr/>
        </p:nvSpPr>
        <p:spPr bwMode="auto">
          <a:xfrm>
            <a:off x="7247468" y="2159782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" name="Oval 58"/>
          <p:cNvSpPr>
            <a:spLocks noChangeArrowheads="1"/>
          </p:cNvSpPr>
          <p:nvPr/>
        </p:nvSpPr>
        <p:spPr bwMode="auto">
          <a:xfrm>
            <a:off x="7336373" y="2159794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" name="Oval 58"/>
          <p:cNvSpPr>
            <a:spLocks noChangeArrowheads="1"/>
          </p:cNvSpPr>
          <p:nvPr/>
        </p:nvSpPr>
        <p:spPr bwMode="auto">
          <a:xfrm>
            <a:off x="7416812" y="2159806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" name="TextBox 30"/>
          <p:cNvSpPr txBox="1">
            <a:spLocks noChangeArrowheads="1"/>
          </p:cNvSpPr>
          <p:nvPr/>
        </p:nvSpPr>
        <p:spPr bwMode="auto">
          <a:xfrm>
            <a:off x="6944713" y="1240464"/>
            <a:ext cx="807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Injection </a:t>
            </a:r>
          </a:p>
          <a:p>
            <a:r>
              <a:rPr lang="en-US" sz="1400" dirty="0" smtClean="0"/>
              <a:t>ring 1</a:t>
            </a:r>
          </a:p>
        </p:txBody>
      </p:sp>
      <p:sp>
        <p:nvSpPr>
          <p:cNvPr id="349" name="Right Brace 29"/>
          <p:cNvSpPr>
            <a:spLocks/>
          </p:cNvSpPr>
          <p:nvPr/>
        </p:nvSpPr>
        <p:spPr bwMode="auto">
          <a:xfrm rot="5400000" flipH="1">
            <a:off x="7217810" y="1375917"/>
            <a:ext cx="249678" cy="960964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349"/>
          <p:cNvGrpSpPr/>
          <p:nvPr/>
        </p:nvGrpSpPr>
        <p:grpSpPr>
          <a:xfrm flipH="1">
            <a:off x="7471700" y="2040527"/>
            <a:ext cx="342000" cy="389466"/>
            <a:chOff x="5037667" y="5122370"/>
            <a:chExt cx="342900" cy="389466"/>
          </a:xfrm>
        </p:grpSpPr>
        <p:sp>
          <p:nvSpPr>
            <p:cNvPr id="351" name="Freeform 350"/>
            <p:cNvSpPr/>
            <p:nvPr/>
          </p:nvSpPr>
          <p:spPr bwMode="auto">
            <a:xfrm>
              <a:off x="5041764" y="5122370"/>
              <a:ext cx="311874" cy="389466"/>
            </a:xfrm>
            <a:custGeom>
              <a:avLst/>
              <a:gdLst>
                <a:gd name="connsiteX0" fmla="*/ 0 w 1138767"/>
                <a:gd name="connsiteY0" fmla="*/ 0 h 389466"/>
                <a:gd name="connsiteX1" fmla="*/ 76200 w 1138767"/>
                <a:gd name="connsiteY1" fmla="*/ 0 h 389466"/>
                <a:gd name="connsiteX2" fmla="*/ 80434 w 1138767"/>
                <a:gd name="connsiteY2" fmla="*/ 385233 h 389466"/>
                <a:gd name="connsiteX3" fmla="*/ 186267 w 1138767"/>
                <a:gd name="connsiteY3" fmla="*/ 385233 h 389466"/>
                <a:gd name="connsiteX4" fmla="*/ 190500 w 1138767"/>
                <a:gd name="connsiteY4" fmla="*/ 0 h 389466"/>
                <a:gd name="connsiteX5" fmla="*/ 304800 w 1138767"/>
                <a:gd name="connsiteY5" fmla="*/ 0 h 389466"/>
                <a:gd name="connsiteX6" fmla="*/ 304800 w 1138767"/>
                <a:gd name="connsiteY6" fmla="*/ 385233 h 389466"/>
                <a:gd name="connsiteX7" fmla="*/ 427567 w 1138767"/>
                <a:gd name="connsiteY7" fmla="*/ 389466 h 389466"/>
                <a:gd name="connsiteX8" fmla="*/ 431800 w 1138767"/>
                <a:gd name="connsiteY8" fmla="*/ 0 h 389466"/>
                <a:gd name="connsiteX9" fmla="*/ 520700 w 1138767"/>
                <a:gd name="connsiteY9" fmla="*/ 0 h 389466"/>
                <a:gd name="connsiteX10" fmla="*/ 520700 w 1138767"/>
                <a:gd name="connsiteY10" fmla="*/ 381000 h 389466"/>
                <a:gd name="connsiteX11" fmla="*/ 664634 w 1138767"/>
                <a:gd name="connsiteY11" fmla="*/ 385233 h 389466"/>
                <a:gd name="connsiteX12" fmla="*/ 664634 w 1138767"/>
                <a:gd name="connsiteY12" fmla="*/ 0 h 389466"/>
                <a:gd name="connsiteX13" fmla="*/ 732367 w 1138767"/>
                <a:gd name="connsiteY13" fmla="*/ 0 h 389466"/>
                <a:gd name="connsiteX14" fmla="*/ 740834 w 1138767"/>
                <a:gd name="connsiteY14" fmla="*/ 389466 h 389466"/>
                <a:gd name="connsiteX15" fmla="*/ 884767 w 1138767"/>
                <a:gd name="connsiteY15" fmla="*/ 381000 h 389466"/>
                <a:gd name="connsiteX16" fmla="*/ 889000 w 1138767"/>
                <a:gd name="connsiteY16" fmla="*/ 8466 h 389466"/>
                <a:gd name="connsiteX17" fmla="*/ 944034 w 1138767"/>
                <a:gd name="connsiteY17" fmla="*/ 8466 h 389466"/>
                <a:gd name="connsiteX18" fmla="*/ 948267 w 1138767"/>
                <a:gd name="connsiteY18" fmla="*/ 385233 h 389466"/>
                <a:gd name="connsiteX19" fmla="*/ 1104900 w 1138767"/>
                <a:gd name="connsiteY19" fmla="*/ 381000 h 389466"/>
                <a:gd name="connsiteX20" fmla="*/ 1109134 w 1138767"/>
                <a:gd name="connsiteY20" fmla="*/ 0 h 389466"/>
                <a:gd name="connsiteX21" fmla="*/ 1138767 w 1138767"/>
                <a:gd name="connsiteY21" fmla="*/ 0 h 389466"/>
                <a:gd name="connsiteX0" fmla="*/ 0 w 1109134"/>
                <a:gd name="connsiteY0" fmla="*/ 0 h 389466"/>
                <a:gd name="connsiteX1" fmla="*/ 76200 w 1109134"/>
                <a:gd name="connsiteY1" fmla="*/ 0 h 389466"/>
                <a:gd name="connsiteX2" fmla="*/ 80434 w 1109134"/>
                <a:gd name="connsiteY2" fmla="*/ 385233 h 389466"/>
                <a:gd name="connsiteX3" fmla="*/ 186267 w 1109134"/>
                <a:gd name="connsiteY3" fmla="*/ 385233 h 389466"/>
                <a:gd name="connsiteX4" fmla="*/ 190500 w 1109134"/>
                <a:gd name="connsiteY4" fmla="*/ 0 h 389466"/>
                <a:gd name="connsiteX5" fmla="*/ 304800 w 1109134"/>
                <a:gd name="connsiteY5" fmla="*/ 0 h 389466"/>
                <a:gd name="connsiteX6" fmla="*/ 304800 w 1109134"/>
                <a:gd name="connsiteY6" fmla="*/ 385233 h 389466"/>
                <a:gd name="connsiteX7" fmla="*/ 427567 w 1109134"/>
                <a:gd name="connsiteY7" fmla="*/ 389466 h 389466"/>
                <a:gd name="connsiteX8" fmla="*/ 431800 w 1109134"/>
                <a:gd name="connsiteY8" fmla="*/ 0 h 389466"/>
                <a:gd name="connsiteX9" fmla="*/ 520700 w 1109134"/>
                <a:gd name="connsiteY9" fmla="*/ 0 h 389466"/>
                <a:gd name="connsiteX10" fmla="*/ 520700 w 1109134"/>
                <a:gd name="connsiteY10" fmla="*/ 381000 h 389466"/>
                <a:gd name="connsiteX11" fmla="*/ 664634 w 1109134"/>
                <a:gd name="connsiteY11" fmla="*/ 385233 h 389466"/>
                <a:gd name="connsiteX12" fmla="*/ 664634 w 1109134"/>
                <a:gd name="connsiteY12" fmla="*/ 0 h 389466"/>
                <a:gd name="connsiteX13" fmla="*/ 732367 w 1109134"/>
                <a:gd name="connsiteY13" fmla="*/ 0 h 389466"/>
                <a:gd name="connsiteX14" fmla="*/ 740834 w 1109134"/>
                <a:gd name="connsiteY14" fmla="*/ 389466 h 389466"/>
                <a:gd name="connsiteX15" fmla="*/ 884767 w 1109134"/>
                <a:gd name="connsiteY15" fmla="*/ 381000 h 389466"/>
                <a:gd name="connsiteX16" fmla="*/ 889000 w 1109134"/>
                <a:gd name="connsiteY16" fmla="*/ 8466 h 389466"/>
                <a:gd name="connsiteX17" fmla="*/ 944034 w 1109134"/>
                <a:gd name="connsiteY17" fmla="*/ 8466 h 389466"/>
                <a:gd name="connsiteX18" fmla="*/ 948267 w 1109134"/>
                <a:gd name="connsiteY18" fmla="*/ 385233 h 389466"/>
                <a:gd name="connsiteX19" fmla="*/ 1104900 w 1109134"/>
                <a:gd name="connsiteY19" fmla="*/ 381000 h 389466"/>
                <a:gd name="connsiteX20" fmla="*/ 1109134 w 1109134"/>
                <a:gd name="connsiteY20" fmla="*/ 0 h 389466"/>
                <a:gd name="connsiteX0" fmla="*/ 0 w 1104901"/>
                <a:gd name="connsiteY0" fmla="*/ 0 h 389466"/>
                <a:gd name="connsiteX1" fmla="*/ 76200 w 1104901"/>
                <a:gd name="connsiteY1" fmla="*/ 0 h 389466"/>
                <a:gd name="connsiteX2" fmla="*/ 80434 w 1104901"/>
                <a:gd name="connsiteY2" fmla="*/ 385233 h 389466"/>
                <a:gd name="connsiteX3" fmla="*/ 186267 w 1104901"/>
                <a:gd name="connsiteY3" fmla="*/ 385233 h 389466"/>
                <a:gd name="connsiteX4" fmla="*/ 190500 w 1104901"/>
                <a:gd name="connsiteY4" fmla="*/ 0 h 389466"/>
                <a:gd name="connsiteX5" fmla="*/ 304800 w 1104901"/>
                <a:gd name="connsiteY5" fmla="*/ 0 h 389466"/>
                <a:gd name="connsiteX6" fmla="*/ 304800 w 1104901"/>
                <a:gd name="connsiteY6" fmla="*/ 385233 h 389466"/>
                <a:gd name="connsiteX7" fmla="*/ 427567 w 1104901"/>
                <a:gd name="connsiteY7" fmla="*/ 389466 h 389466"/>
                <a:gd name="connsiteX8" fmla="*/ 431800 w 1104901"/>
                <a:gd name="connsiteY8" fmla="*/ 0 h 389466"/>
                <a:gd name="connsiteX9" fmla="*/ 520700 w 1104901"/>
                <a:gd name="connsiteY9" fmla="*/ 0 h 389466"/>
                <a:gd name="connsiteX10" fmla="*/ 520700 w 1104901"/>
                <a:gd name="connsiteY10" fmla="*/ 381000 h 389466"/>
                <a:gd name="connsiteX11" fmla="*/ 664634 w 1104901"/>
                <a:gd name="connsiteY11" fmla="*/ 385233 h 389466"/>
                <a:gd name="connsiteX12" fmla="*/ 664634 w 1104901"/>
                <a:gd name="connsiteY12" fmla="*/ 0 h 389466"/>
                <a:gd name="connsiteX13" fmla="*/ 732367 w 1104901"/>
                <a:gd name="connsiteY13" fmla="*/ 0 h 389466"/>
                <a:gd name="connsiteX14" fmla="*/ 740834 w 1104901"/>
                <a:gd name="connsiteY14" fmla="*/ 389466 h 389466"/>
                <a:gd name="connsiteX15" fmla="*/ 884767 w 1104901"/>
                <a:gd name="connsiteY15" fmla="*/ 381000 h 389466"/>
                <a:gd name="connsiteX16" fmla="*/ 889000 w 1104901"/>
                <a:gd name="connsiteY16" fmla="*/ 8466 h 389466"/>
                <a:gd name="connsiteX17" fmla="*/ 944034 w 1104901"/>
                <a:gd name="connsiteY17" fmla="*/ 8466 h 389466"/>
                <a:gd name="connsiteX18" fmla="*/ 948267 w 1104901"/>
                <a:gd name="connsiteY18" fmla="*/ 385233 h 389466"/>
                <a:gd name="connsiteX19" fmla="*/ 1104900 w 1104901"/>
                <a:gd name="connsiteY19" fmla="*/ 381000 h 389466"/>
                <a:gd name="connsiteX0" fmla="*/ 0 w 948268"/>
                <a:gd name="connsiteY0" fmla="*/ 0 h 389466"/>
                <a:gd name="connsiteX1" fmla="*/ 76200 w 948268"/>
                <a:gd name="connsiteY1" fmla="*/ 0 h 389466"/>
                <a:gd name="connsiteX2" fmla="*/ 80434 w 948268"/>
                <a:gd name="connsiteY2" fmla="*/ 385233 h 389466"/>
                <a:gd name="connsiteX3" fmla="*/ 186267 w 948268"/>
                <a:gd name="connsiteY3" fmla="*/ 385233 h 389466"/>
                <a:gd name="connsiteX4" fmla="*/ 190500 w 948268"/>
                <a:gd name="connsiteY4" fmla="*/ 0 h 389466"/>
                <a:gd name="connsiteX5" fmla="*/ 304800 w 948268"/>
                <a:gd name="connsiteY5" fmla="*/ 0 h 389466"/>
                <a:gd name="connsiteX6" fmla="*/ 304800 w 948268"/>
                <a:gd name="connsiteY6" fmla="*/ 385233 h 389466"/>
                <a:gd name="connsiteX7" fmla="*/ 427567 w 948268"/>
                <a:gd name="connsiteY7" fmla="*/ 389466 h 389466"/>
                <a:gd name="connsiteX8" fmla="*/ 431800 w 948268"/>
                <a:gd name="connsiteY8" fmla="*/ 0 h 389466"/>
                <a:gd name="connsiteX9" fmla="*/ 520700 w 948268"/>
                <a:gd name="connsiteY9" fmla="*/ 0 h 389466"/>
                <a:gd name="connsiteX10" fmla="*/ 520700 w 948268"/>
                <a:gd name="connsiteY10" fmla="*/ 381000 h 389466"/>
                <a:gd name="connsiteX11" fmla="*/ 664634 w 948268"/>
                <a:gd name="connsiteY11" fmla="*/ 385233 h 389466"/>
                <a:gd name="connsiteX12" fmla="*/ 664634 w 948268"/>
                <a:gd name="connsiteY12" fmla="*/ 0 h 389466"/>
                <a:gd name="connsiteX13" fmla="*/ 732367 w 948268"/>
                <a:gd name="connsiteY13" fmla="*/ 0 h 389466"/>
                <a:gd name="connsiteX14" fmla="*/ 740834 w 948268"/>
                <a:gd name="connsiteY14" fmla="*/ 389466 h 389466"/>
                <a:gd name="connsiteX15" fmla="*/ 884767 w 948268"/>
                <a:gd name="connsiteY15" fmla="*/ 381000 h 389466"/>
                <a:gd name="connsiteX16" fmla="*/ 889000 w 948268"/>
                <a:gd name="connsiteY16" fmla="*/ 8466 h 389466"/>
                <a:gd name="connsiteX17" fmla="*/ 944034 w 948268"/>
                <a:gd name="connsiteY17" fmla="*/ 8466 h 389466"/>
                <a:gd name="connsiteX18" fmla="*/ 948267 w 948268"/>
                <a:gd name="connsiteY18" fmla="*/ 385233 h 389466"/>
                <a:gd name="connsiteX0" fmla="*/ 0 w 944035"/>
                <a:gd name="connsiteY0" fmla="*/ 0 h 389466"/>
                <a:gd name="connsiteX1" fmla="*/ 76200 w 944035"/>
                <a:gd name="connsiteY1" fmla="*/ 0 h 389466"/>
                <a:gd name="connsiteX2" fmla="*/ 80434 w 944035"/>
                <a:gd name="connsiteY2" fmla="*/ 385233 h 389466"/>
                <a:gd name="connsiteX3" fmla="*/ 186267 w 944035"/>
                <a:gd name="connsiteY3" fmla="*/ 385233 h 389466"/>
                <a:gd name="connsiteX4" fmla="*/ 190500 w 944035"/>
                <a:gd name="connsiteY4" fmla="*/ 0 h 389466"/>
                <a:gd name="connsiteX5" fmla="*/ 304800 w 944035"/>
                <a:gd name="connsiteY5" fmla="*/ 0 h 389466"/>
                <a:gd name="connsiteX6" fmla="*/ 304800 w 944035"/>
                <a:gd name="connsiteY6" fmla="*/ 385233 h 389466"/>
                <a:gd name="connsiteX7" fmla="*/ 427567 w 944035"/>
                <a:gd name="connsiteY7" fmla="*/ 389466 h 389466"/>
                <a:gd name="connsiteX8" fmla="*/ 431800 w 944035"/>
                <a:gd name="connsiteY8" fmla="*/ 0 h 389466"/>
                <a:gd name="connsiteX9" fmla="*/ 520700 w 944035"/>
                <a:gd name="connsiteY9" fmla="*/ 0 h 389466"/>
                <a:gd name="connsiteX10" fmla="*/ 520700 w 944035"/>
                <a:gd name="connsiteY10" fmla="*/ 381000 h 389466"/>
                <a:gd name="connsiteX11" fmla="*/ 664634 w 944035"/>
                <a:gd name="connsiteY11" fmla="*/ 385233 h 389466"/>
                <a:gd name="connsiteX12" fmla="*/ 664634 w 944035"/>
                <a:gd name="connsiteY12" fmla="*/ 0 h 389466"/>
                <a:gd name="connsiteX13" fmla="*/ 732367 w 944035"/>
                <a:gd name="connsiteY13" fmla="*/ 0 h 389466"/>
                <a:gd name="connsiteX14" fmla="*/ 740834 w 944035"/>
                <a:gd name="connsiteY14" fmla="*/ 389466 h 389466"/>
                <a:gd name="connsiteX15" fmla="*/ 884767 w 944035"/>
                <a:gd name="connsiteY15" fmla="*/ 381000 h 389466"/>
                <a:gd name="connsiteX16" fmla="*/ 889000 w 944035"/>
                <a:gd name="connsiteY16" fmla="*/ 8466 h 389466"/>
                <a:gd name="connsiteX17" fmla="*/ 944034 w 944035"/>
                <a:gd name="connsiteY17" fmla="*/ 8466 h 389466"/>
                <a:gd name="connsiteX0" fmla="*/ 0 w 889001"/>
                <a:gd name="connsiteY0" fmla="*/ 0 h 389466"/>
                <a:gd name="connsiteX1" fmla="*/ 76200 w 889001"/>
                <a:gd name="connsiteY1" fmla="*/ 0 h 389466"/>
                <a:gd name="connsiteX2" fmla="*/ 80434 w 889001"/>
                <a:gd name="connsiteY2" fmla="*/ 385233 h 389466"/>
                <a:gd name="connsiteX3" fmla="*/ 186267 w 889001"/>
                <a:gd name="connsiteY3" fmla="*/ 385233 h 389466"/>
                <a:gd name="connsiteX4" fmla="*/ 190500 w 889001"/>
                <a:gd name="connsiteY4" fmla="*/ 0 h 389466"/>
                <a:gd name="connsiteX5" fmla="*/ 304800 w 889001"/>
                <a:gd name="connsiteY5" fmla="*/ 0 h 389466"/>
                <a:gd name="connsiteX6" fmla="*/ 304800 w 889001"/>
                <a:gd name="connsiteY6" fmla="*/ 385233 h 389466"/>
                <a:gd name="connsiteX7" fmla="*/ 427567 w 889001"/>
                <a:gd name="connsiteY7" fmla="*/ 389466 h 389466"/>
                <a:gd name="connsiteX8" fmla="*/ 431800 w 889001"/>
                <a:gd name="connsiteY8" fmla="*/ 0 h 389466"/>
                <a:gd name="connsiteX9" fmla="*/ 520700 w 889001"/>
                <a:gd name="connsiteY9" fmla="*/ 0 h 389466"/>
                <a:gd name="connsiteX10" fmla="*/ 520700 w 889001"/>
                <a:gd name="connsiteY10" fmla="*/ 381000 h 389466"/>
                <a:gd name="connsiteX11" fmla="*/ 664634 w 889001"/>
                <a:gd name="connsiteY11" fmla="*/ 385233 h 389466"/>
                <a:gd name="connsiteX12" fmla="*/ 664634 w 889001"/>
                <a:gd name="connsiteY12" fmla="*/ 0 h 389466"/>
                <a:gd name="connsiteX13" fmla="*/ 732367 w 889001"/>
                <a:gd name="connsiteY13" fmla="*/ 0 h 389466"/>
                <a:gd name="connsiteX14" fmla="*/ 740834 w 889001"/>
                <a:gd name="connsiteY14" fmla="*/ 389466 h 389466"/>
                <a:gd name="connsiteX15" fmla="*/ 884767 w 889001"/>
                <a:gd name="connsiteY15" fmla="*/ 381000 h 389466"/>
                <a:gd name="connsiteX16" fmla="*/ 889000 w 889001"/>
                <a:gd name="connsiteY16" fmla="*/ 8466 h 389466"/>
                <a:gd name="connsiteX0" fmla="*/ 0 w 884768"/>
                <a:gd name="connsiteY0" fmla="*/ 0 h 389466"/>
                <a:gd name="connsiteX1" fmla="*/ 76200 w 884768"/>
                <a:gd name="connsiteY1" fmla="*/ 0 h 389466"/>
                <a:gd name="connsiteX2" fmla="*/ 80434 w 884768"/>
                <a:gd name="connsiteY2" fmla="*/ 385233 h 389466"/>
                <a:gd name="connsiteX3" fmla="*/ 186267 w 884768"/>
                <a:gd name="connsiteY3" fmla="*/ 385233 h 389466"/>
                <a:gd name="connsiteX4" fmla="*/ 190500 w 884768"/>
                <a:gd name="connsiteY4" fmla="*/ 0 h 389466"/>
                <a:gd name="connsiteX5" fmla="*/ 304800 w 884768"/>
                <a:gd name="connsiteY5" fmla="*/ 0 h 389466"/>
                <a:gd name="connsiteX6" fmla="*/ 304800 w 884768"/>
                <a:gd name="connsiteY6" fmla="*/ 385233 h 389466"/>
                <a:gd name="connsiteX7" fmla="*/ 427567 w 884768"/>
                <a:gd name="connsiteY7" fmla="*/ 389466 h 389466"/>
                <a:gd name="connsiteX8" fmla="*/ 431800 w 884768"/>
                <a:gd name="connsiteY8" fmla="*/ 0 h 389466"/>
                <a:gd name="connsiteX9" fmla="*/ 520700 w 884768"/>
                <a:gd name="connsiteY9" fmla="*/ 0 h 389466"/>
                <a:gd name="connsiteX10" fmla="*/ 520700 w 884768"/>
                <a:gd name="connsiteY10" fmla="*/ 381000 h 389466"/>
                <a:gd name="connsiteX11" fmla="*/ 664634 w 884768"/>
                <a:gd name="connsiteY11" fmla="*/ 385233 h 389466"/>
                <a:gd name="connsiteX12" fmla="*/ 664634 w 884768"/>
                <a:gd name="connsiteY12" fmla="*/ 0 h 389466"/>
                <a:gd name="connsiteX13" fmla="*/ 732367 w 884768"/>
                <a:gd name="connsiteY13" fmla="*/ 0 h 389466"/>
                <a:gd name="connsiteX14" fmla="*/ 740834 w 884768"/>
                <a:gd name="connsiteY14" fmla="*/ 389466 h 389466"/>
                <a:gd name="connsiteX15" fmla="*/ 884767 w 884768"/>
                <a:gd name="connsiteY15" fmla="*/ 381000 h 389466"/>
                <a:gd name="connsiteX0" fmla="*/ 0 w 740834"/>
                <a:gd name="connsiteY0" fmla="*/ 0 h 389466"/>
                <a:gd name="connsiteX1" fmla="*/ 76200 w 740834"/>
                <a:gd name="connsiteY1" fmla="*/ 0 h 389466"/>
                <a:gd name="connsiteX2" fmla="*/ 80434 w 740834"/>
                <a:gd name="connsiteY2" fmla="*/ 385233 h 389466"/>
                <a:gd name="connsiteX3" fmla="*/ 186267 w 740834"/>
                <a:gd name="connsiteY3" fmla="*/ 385233 h 389466"/>
                <a:gd name="connsiteX4" fmla="*/ 190500 w 740834"/>
                <a:gd name="connsiteY4" fmla="*/ 0 h 389466"/>
                <a:gd name="connsiteX5" fmla="*/ 304800 w 740834"/>
                <a:gd name="connsiteY5" fmla="*/ 0 h 389466"/>
                <a:gd name="connsiteX6" fmla="*/ 304800 w 740834"/>
                <a:gd name="connsiteY6" fmla="*/ 385233 h 389466"/>
                <a:gd name="connsiteX7" fmla="*/ 427567 w 740834"/>
                <a:gd name="connsiteY7" fmla="*/ 389466 h 389466"/>
                <a:gd name="connsiteX8" fmla="*/ 431800 w 740834"/>
                <a:gd name="connsiteY8" fmla="*/ 0 h 389466"/>
                <a:gd name="connsiteX9" fmla="*/ 520700 w 740834"/>
                <a:gd name="connsiteY9" fmla="*/ 0 h 389466"/>
                <a:gd name="connsiteX10" fmla="*/ 520700 w 740834"/>
                <a:gd name="connsiteY10" fmla="*/ 381000 h 389466"/>
                <a:gd name="connsiteX11" fmla="*/ 664634 w 740834"/>
                <a:gd name="connsiteY11" fmla="*/ 385233 h 389466"/>
                <a:gd name="connsiteX12" fmla="*/ 664634 w 740834"/>
                <a:gd name="connsiteY12" fmla="*/ 0 h 389466"/>
                <a:gd name="connsiteX13" fmla="*/ 732367 w 740834"/>
                <a:gd name="connsiteY13" fmla="*/ 0 h 389466"/>
                <a:gd name="connsiteX14" fmla="*/ 740834 w 740834"/>
                <a:gd name="connsiteY14" fmla="*/ 389466 h 38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0834" h="389466">
                  <a:moveTo>
                    <a:pt x="0" y="0"/>
                  </a:moveTo>
                  <a:lnTo>
                    <a:pt x="76200" y="0"/>
                  </a:lnTo>
                  <a:cubicBezTo>
                    <a:pt x="77611" y="128411"/>
                    <a:pt x="80434" y="385233"/>
                    <a:pt x="80434" y="385233"/>
                  </a:cubicBezTo>
                  <a:lnTo>
                    <a:pt x="186267" y="385233"/>
                  </a:lnTo>
                  <a:lnTo>
                    <a:pt x="190500" y="0"/>
                  </a:lnTo>
                  <a:lnTo>
                    <a:pt x="304800" y="0"/>
                  </a:lnTo>
                  <a:lnTo>
                    <a:pt x="304800" y="385233"/>
                  </a:lnTo>
                  <a:lnTo>
                    <a:pt x="427567" y="389466"/>
                  </a:lnTo>
                  <a:lnTo>
                    <a:pt x="431800" y="0"/>
                  </a:lnTo>
                  <a:lnTo>
                    <a:pt x="520700" y="0"/>
                  </a:lnTo>
                  <a:lnTo>
                    <a:pt x="520700" y="381000"/>
                  </a:lnTo>
                  <a:lnTo>
                    <a:pt x="664634" y="385233"/>
                  </a:lnTo>
                  <a:lnTo>
                    <a:pt x="664634" y="0"/>
                  </a:lnTo>
                  <a:lnTo>
                    <a:pt x="732367" y="0"/>
                  </a:lnTo>
                  <a:lnTo>
                    <a:pt x="740834" y="389466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352" name="Straight Connector 351"/>
            <p:cNvCxnSpPr/>
            <p:nvPr/>
          </p:nvCxnSpPr>
          <p:spPr bwMode="auto">
            <a:xfrm>
              <a:off x="5037667" y="5211233"/>
              <a:ext cx="342900" cy="20743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356" name="Rectangle 355"/>
          <p:cNvSpPr/>
          <p:nvPr/>
        </p:nvSpPr>
        <p:spPr bwMode="auto">
          <a:xfrm>
            <a:off x="8225237" y="237069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57" name="Oval 58"/>
          <p:cNvSpPr>
            <a:spLocks noChangeArrowheads="1"/>
          </p:cNvSpPr>
          <p:nvPr/>
        </p:nvSpPr>
        <p:spPr bwMode="auto">
          <a:xfrm>
            <a:off x="8174507" y="2164027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Oval 58"/>
          <p:cNvSpPr>
            <a:spLocks noChangeArrowheads="1"/>
          </p:cNvSpPr>
          <p:nvPr/>
        </p:nvSpPr>
        <p:spPr bwMode="auto">
          <a:xfrm>
            <a:off x="8263412" y="2164039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Oval 58"/>
          <p:cNvSpPr>
            <a:spLocks noChangeArrowheads="1"/>
          </p:cNvSpPr>
          <p:nvPr/>
        </p:nvSpPr>
        <p:spPr bwMode="auto">
          <a:xfrm>
            <a:off x="8343851" y="2164051"/>
            <a:ext cx="36000" cy="360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61" name="Straight Connector 360"/>
          <p:cNvCxnSpPr/>
          <p:nvPr/>
        </p:nvCxnSpPr>
        <p:spPr bwMode="auto">
          <a:xfrm rot="10800000" flipH="1">
            <a:off x="7809613" y="2036233"/>
            <a:ext cx="301454" cy="42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63" name="Right Brace 29"/>
          <p:cNvSpPr>
            <a:spLocks/>
          </p:cNvSpPr>
          <p:nvPr/>
        </p:nvSpPr>
        <p:spPr bwMode="auto">
          <a:xfrm rot="5400000" flipH="1">
            <a:off x="8204202" y="1392763"/>
            <a:ext cx="228596" cy="922867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4" name="TextBox 30"/>
          <p:cNvSpPr txBox="1">
            <a:spLocks noChangeArrowheads="1"/>
          </p:cNvSpPr>
          <p:nvPr/>
        </p:nvSpPr>
        <p:spPr bwMode="auto">
          <a:xfrm>
            <a:off x="7770284" y="1253067"/>
            <a:ext cx="1230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&gt; 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source </a:t>
            </a:r>
          </a:p>
          <a:p>
            <a:r>
              <a:rPr lang="en-US" sz="1400" dirty="0" smtClean="0"/>
              <a:t>switch off </a:t>
            </a:r>
          </a:p>
        </p:txBody>
      </p:sp>
      <p:cxnSp>
        <p:nvCxnSpPr>
          <p:cNvPr id="366" name="Straight Arrow Connector 365"/>
          <p:cNvCxnSpPr/>
          <p:nvPr/>
        </p:nvCxnSpPr>
        <p:spPr bwMode="auto">
          <a:xfrm rot="10800000" flipV="1">
            <a:off x="5651500" y="3898900"/>
            <a:ext cx="685800" cy="292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68" name="Straight Arrow Connector 367"/>
          <p:cNvCxnSpPr/>
          <p:nvPr/>
        </p:nvCxnSpPr>
        <p:spPr bwMode="auto">
          <a:xfrm rot="10800000">
            <a:off x="5715000" y="3111500"/>
            <a:ext cx="660400" cy="203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69" name="Straight Arrow Connector 368"/>
          <p:cNvCxnSpPr/>
          <p:nvPr/>
        </p:nvCxnSpPr>
        <p:spPr bwMode="auto">
          <a:xfrm rot="10800000">
            <a:off x="5435600" y="2578100"/>
            <a:ext cx="889000" cy="673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2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349500" y="6570663"/>
            <a:ext cx="4762500" cy="284162"/>
          </a:xfrm>
          <a:noFill/>
        </p:spPr>
        <p:txBody>
          <a:bodyPr/>
          <a:lstStyle/>
          <a:p>
            <a:r>
              <a:rPr lang="en-US" smtClean="0">
                <a:latin typeface="Garamond" charset="0"/>
              </a:rPr>
              <a:t>PSB Beam Production Schemes</a:t>
            </a:r>
            <a:endParaRPr lang="en-US" dirty="0" smtClean="0">
              <a:latin typeface="Garamond" charset="0"/>
            </a:endParaRPr>
          </a:p>
        </p:txBody>
      </p:sp>
      <p:sp>
        <p:nvSpPr>
          <p:cNvPr id="130" name="Date Placeholder 12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6"/>
          <p:cNvSpPr>
            <a:spLocks noGrp="1"/>
          </p:cNvSpPr>
          <p:nvPr>
            <p:ph type="title"/>
          </p:nvPr>
        </p:nvSpPr>
        <p:spPr>
          <a:xfrm>
            <a:off x="368300" y="100013"/>
            <a:ext cx="7681913" cy="739775"/>
          </a:xfrm>
        </p:spPr>
        <p:txBody>
          <a:bodyPr/>
          <a:lstStyle/>
          <a:p>
            <a:r>
              <a:rPr lang="en-US" sz="2800" dirty="0" smtClean="0">
                <a:ea typeface="ＭＳ Ｐゴシック" charset="-128"/>
                <a:cs typeface="ＭＳ Ｐゴシック" charset="-128"/>
              </a:rPr>
              <a:t>Longitudinal Painting for maximum Brightness (LHC) and Intensity (CNGS and ISOLDE) (3/4)</a:t>
            </a:r>
            <a:endParaRPr lang="en-US" sz="28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dirty="0" smtClean="0">
                <a:latin typeface="Garamond" charset="0"/>
              </a:rPr>
              <a:t> </a:t>
            </a:r>
            <a:fld id="{5CAFB961-38FA-FB4E-B0E0-41E0D72896AF}" type="slidenum">
              <a:rPr lang="en-US" smtClean="0">
                <a:latin typeface="Garamond" charset="0"/>
              </a:rPr>
              <a:pPr/>
              <a:t>16</a:t>
            </a:fld>
            <a:endParaRPr lang="en-US" dirty="0" smtClean="0">
              <a:latin typeface="Garamond" charset="0"/>
            </a:endParaRPr>
          </a:p>
        </p:txBody>
      </p:sp>
      <p:sp>
        <p:nvSpPr>
          <p:cNvPr id="373" name="Content Placeholder 372"/>
          <p:cNvSpPr>
            <a:spLocks noGrp="1"/>
          </p:cNvSpPr>
          <p:nvPr>
            <p:ph idx="1"/>
          </p:nvPr>
        </p:nvSpPr>
        <p:spPr>
          <a:xfrm>
            <a:off x="215900" y="1019175"/>
            <a:ext cx="8229600" cy="5111750"/>
          </a:xfrm>
        </p:spPr>
        <p:txBody>
          <a:bodyPr/>
          <a:lstStyle/>
          <a:p>
            <a:r>
              <a:rPr lang="en-US" sz="1800" dirty="0" smtClean="0"/>
              <a:t>Implications of acceleration</a:t>
            </a:r>
          </a:p>
          <a:p>
            <a:pPr lvl="1"/>
            <a:r>
              <a:rPr lang="en-US" sz="1600" dirty="0" smtClean="0"/>
              <a:t>Change of synchronous energy in filled ring to be compensated (same field for each ring during </a:t>
            </a:r>
            <a:r>
              <a:rPr lang="en-US" sz="1600" dirty="0" smtClean="0"/>
              <a:t>filling; adapt frequency)</a:t>
            </a:r>
            <a:endParaRPr lang="en-US" sz="1600" dirty="0" smtClean="0"/>
          </a:p>
          <a:p>
            <a:pPr lvl="2"/>
            <a:r>
              <a:rPr lang="en-US" sz="1400" dirty="0" smtClean="0"/>
              <a:t>Worst (±154 </a:t>
            </a:r>
            <a:r>
              <a:rPr lang="en-US" sz="1400" dirty="0" err="1" smtClean="0"/>
              <a:t>keV</a:t>
            </a:r>
            <a:r>
              <a:rPr lang="en-US" sz="1400" dirty="0" smtClean="0"/>
              <a:t>) for </a:t>
            </a:r>
            <a:br>
              <a:rPr lang="en-US" sz="1400" dirty="0" smtClean="0"/>
            </a:br>
            <a:r>
              <a:rPr lang="en-US" sz="1400" dirty="0" smtClean="0"/>
              <a:t>longest injections</a:t>
            </a:r>
          </a:p>
          <a:p>
            <a:pPr lvl="1"/>
            <a:r>
              <a:rPr lang="en-US" sz="1600" dirty="0" smtClean="0"/>
              <a:t>Frequency change during</a:t>
            </a:r>
            <a:br>
              <a:rPr lang="en-US" sz="1600" dirty="0" smtClean="0"/>
            </a:br>
            <a:r>
              <a:rPr lang="en-US" sz="1600" dirty="0" smtClean="0"/>
              <a:t>injection into one ring (ramp)</a:t>
            </a:r>
          </a:p>
          <a:p>
            <a:r>
              <a:rPr lang="en-US" sz="1800" dirty="0" smtClean="0"/>
              <a:t>Intensity for nominal LHC beam</a:t>
            </a:r>
          </a:p>
          <a:p>
            <a:pPr lvl="1"/>
            <a:r>
              <a:rPr lang="en-US" sz="1600" dirty="0" smtClean="0"/>
              <a:t>After one “nominal“ energy modulation period (20 turns) and peak current 65mA already 50% more intensity than required for nominal LHC beam (single batch PS transfer, 25ns)</a:t>
            </a:r>
          </a:p>
          <a:p>
            <a:pPr lvl="1"/>
            <a:r>
              <a:rPr lang="en-US" sz="1600" dirty="0" smtClean="0"/>
              <a:t>Energy modulation period likely to increase (Linac4 RF power and bandwidth restrictions)</a:t>
            </a:r>
          </a:p>
          <a:p>
            <a:pPr lvl="1"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/>
              <a:t>Reduction of Linac4 peak current with special Linac4 optics around the chopper (studied by Alessandra’s team)</a:t>
            </a:r>
          </a:p>
          <a:p>
            <a:pPr lvl="1"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/>
              <a:t>Variants of “nominal” painting scheme described before:</a:t>
            </a:r>
          </a:p>
          <a:p>
            <a:pPr lvl="2"/>
            <a:r>
              <a:rPr lang="en-US" sz="1600" dirty="0" smtClean="0"/>
              <a:t>Reduction of the average current by chopping (high frequency) additional short gaps into Linac4 pulse (sketch on next slide) </a:t>
            </a:r>
            <a:endParaRPr lang="en-US" sz="1600" dirty="0" smtClean="0"/>
          </a:p>
          <a:p>
            <a:pPr lvl="2"/>
            <a:r>
              <a:rPr lang="en-US" sz="1600" dirty="0" smtClean="0"/>
              <a:t>Maybe e</a:t>
            </a:r>
            <a:r>
              <a:rPr lang="en-US" sz="1600" dirty="0" smtClean="0"/>
              <a:t>asier </a:t>
            </a:r>
            <a:r>
              <a:rPr lang="en-US" sz="1600" dirty="0" smtClean="0"/>
              <a:t>to implement: injection every second turn … or even every third turn only (sketch on next slide)</a:t>
            </a:r>
          </a:p>
          <a:p>
            <a:pPr lvl="1">
              <a:buClr>
                <a:srgbClr val="FF0000"/>
              </a:buClr>
              <a:buFont typeface="Wingdings" charset="2"/>
              <a:buChar char="Ø"/>
            </a:pPr>
            <a:r>
              <a:rPr lang="en-US" sz="1800" dirty="0" smtClean="0"/>
              <a:t>Watch out for multiple scattering in injection foil (emittance increase)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74" name="Picture 6" descr="DEL4vstimeDe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1639888"/>
            <a:ext cx="5288791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349500" y="6570663"/>
            <a:ext cx="4762500" cy="284162"/>
          </a:xfrm>
          <a:noFill/>
        </p:spPr>
        <p:txBody>
          <a:bodyPr/>
          <a:lstStyle/>
          <a:p>
            <a:r>
              <a:rPr lang="en-US" smtClean="0">
                <a:latin typeface="Garamond" charset="0"/>
              </a:rPr>
              <a:t>PSB Beam Production Schemes</a:t>
            </a:r>
            <a:endParaRPr lang="en-US" dirty="0" smtClean="0">
              <a:latin typeface="Garamond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6"/>
          <p:cNvSpPr>
            <a:spLocks noGrp="1"/>
          </p:cNvSpPr>
          <p:nvPr>
            <p:ph type="title"/>
          </p:nvPr>
        </p:nvSpPr>
        <p:spPr>
          <a:xfrm>
            <a:off x="406400" y="125413"/>
            <a:ext cx="7631113" cy="739775"/>
          </a:xfrm>
        </p:spPr>
        <p:txBody>
          <a:bodyPr/>
          <a:lstStyle/>
          <a:p>
            <a:r>
              <a:rPr lang="en-US" sz="2800" dirty="0" smtClean="0">
                <a:ea typeface="ＭＳ Ｐゴシック" charset="-128"/>
                <a:cs typeface="ＭＳ Ｐゴシック" charset="-128"/>
              </a:rPr>
              <a:t>Longitudinal Painting for maximum Brightness (LHC) and Intensity (CNGS and ISOLDE) (4/4)</a:t>
            </a:r>
            <a:endParaRPr lang="en-US" sz="28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59" name="Content Placeholder 458"/>
          <p:cNvSpPr>
            <a:spLocks noGrp="1"/>
          </p:cNvSpPr>
          <p:nvPr>
            <p:ph sz="half" idx="1"/>
          </p:nvPr>
        </p:nvSpPr>
        <p:spPr>
          <a:xfrm>
            <a:off x="5867400" y="3749675"/>
            <a:ext cx="3098800" cy="1571625"/>
          </a:xfrm>
        </p:spPr>
        <p:txBody>
          <a:bodyPr/>
          <a:lstStyle/>
          <a:p>
            <a:r>
              <a:rPr lang="en-US" sz="1600" dirty="0" smtClean="0"/>
              <a:t>Injection every second turn to halve intensity</a:t>
            </a:r>
          </a:p>
          <a:p>
            <a:r>
              <a:rPr lang="en-US" sz="1600" dirty="0" smtClean="0"/>
              <a:t>Nominal (for single batch PS transfer) LHC intensity after one energy modulation period with 65mA peak beam current</a:t>
            </a:r>
            <a:endParaRPr lang="en-US" sz="1600" dirty="0"/>
          </a:p>
        </p:txBody>
      </p:sp>
      <p:sp>
        <p:nvSpPr>
          <p:cNvPr id="460" name="Content Placeholder 459"/>
          <p:cNvSpPr>
            <a:spLocks noGrp="1"/>
          </p:cNvSpPr>
          <p:nvPr>
            <p:ph sz="half" idx="2"/>
          </p:nvPr>
        </p:nvSpPr>
        <p:spPr>
          <a:xfrm>
            <a:off x="165100" y="2111375"/>
            <a:ext cx="3403600" cy="1571625"/>
          </a:xfrm>
        </p:spPr>
        <p:txBody>
          <a:bodyPr/>
          <a:lstStyle/>
          <a:p>
            <a:r>
              <a:rPr lang="en-US" sz="1600" dirty="0" smtClean="0"/>
              <a:t>Reduce “average” current during beam on by chopping additional short gaps</a:t>
            </a:r>
            <a:endParaRPr lang="en-US" sz="1600" dirty="0"/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AFB961-38FA-FB4E-B0E0-41E0D72896AF}" type="slidenum">
              <a:rPr lang="en-US" smtClean="0">
                <a:latin typeface="Garamond" charset="0"/>
              </a:rPr>
              <a:pPr/>
              <a:t>17</a:t>
            </a:fld>
            <a:endParaRPr lang="en-US" dirty="0" smtClean="0">
              <a:latin typeface="Garamond" charset="0"/>
            </a:endParaRPr>
          </a:p>
        </p:txBody>
      </p:sp>
      <p:sp>
        <p:nvSpPr>
          <p:cNvPr id="16402" name="Right Brace 22"/>
          <p:cNvSpPr>
            <a:spLocks/>
          </p:cNvSpPr>
          <p:nvPr/>
        </p:nvSpPr>
        <p:spPr bwMode="auto">
          <a:xfrm rot="5400000">
            <a:off x="6184105" y="253214"/>
            <a:ext cx="319087" cy="4889502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TextBox 170"/>
          <p:cNvSpPr txBox="1"/>
          <p:nvPr/>
        </p:nvSpPr>
        <p:spPr>
          <a:xfrm>
            <a:off x="3987800" y="2794001"/>
            <a:ext cx="4940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Injection into one ring with one energy modulation period </a:t>
            </a:r>
          </a:p>
          <a:p>
            <a:r>
              <a:rPr lang="en-US" sz="1400" dirty="0" smtClean="0"/>
              <a:t>(lasting 26 turns in this example)</a:t>
            </a:r>
          </a:p>
          <a:p>
            <a:r>
              <a:rPr lang="en-US" sz="1400" dirty="0" smtClean="0"/>
              <a:t>Chopper pulse and beam currents versus time</a:t>
            </a:r>
          </a:p>
        </p:txBody>
      </p:sp>
      <p:sp>
        <p:nvSpPr>
          <p:cNvPr id="158" name="Rectangle 11"/>
          <p:cNvSpPr>
            <a:spLocks noChangeArrowheads="1"/>
          </p:cNvSpPr>
          <p:nvPr/>
        </p:nvSpPr>
        <p:spPr bwMode="auto">
          <a:xfrm>
            <a:off x="4004819" y="1969239"/>
            <a:ext cx="86678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Rectangle 11"/>
          <p:cNvSpPr>
            <a:spLocks noChangeArrowheads="1"/>
          </p:cNvSpPr>
          <p:nvPr/>
        </p:nvSpPr>
        <p:spPr bwMode="auto">
          <a:xfrm>
            <a:off x="4190894" y="1972269"/>
            <a:ext cx="95345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Rectangle 11"/>
          <p:cNvSpPr>
            <a:spLocks noChangeArrowheads="1"/>
          </p:cNvSpPr>
          <p:nvPr/>
        </p:nvSpPr>
        <p:spPr bwMode="auto">
          <a:xfrm>
            <a:off x="4365024" y="1972278"/>
            <a:ext cx="108346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Rectangle 11"/>
          <p:cNvSpPr>
            <a:spLocks noChangeArrowheads="1"/>
          </p:cNvSpPr>
          <p:nvPr/>
        </p:nvSpPr>
        <p:spPr bwMode="auto">
          <a:xfrm>
            <a:off x="4549381" y="1969265"/>
            <a:ext cx="117014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Rectangle 11"/>
          <p:cNvSpPr>
            <a:spLocks noChangeArrowheads="1"/>
          </p:cNvSpPr>
          <p:nvPr/>
        </p:nvSpPr>
        <p:spPr bwMode="auto">
          <a:xfrm>
            <a:off x="4733738" y="1972295"/>
            <a:ext cx="121348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Rectangle 11"/>
          <p:cNvSpPr>
            <a:spLocks noChangeArrowheads="1"/>
          </p:cNvSpPr>
          <p:nvPr/>
        </p:nvSpPr>
        <p:spPr bwMode="auto">
          <a:xfrm rot="10800000">
            <a:off x="6243187" y="1975325"/>
            <a:ext cx="86678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Rectangle 11"/>
          <p:cNvSpPr>
            <a:spLocks noChangeArrowheads="1"/>
          </p:cNvSpPr>
          <p:nvPr/>
        </p:nvSpPr>
        <p:spPr bwMode="auto">
          <a:xfrm rot="10800000">
            <a:off x="6058282" y="1972295"/>
            <a:ext cx="95345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1"/>
          <p:cNvSpPr>
            <a:spLocks noChangeArrowheads="1"/>
          </p:cNvSpPr>
          <p:nvPr/>
        </p:nvSpPr>
        <p:spPr bwMode="auto">
          <a:xfrm rot="10800000">
            <a:off x="5864592" y="1972286"/>
            <a:ext cx="108346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Rectangle 11"/>
          <p:cNvSpPr>
            <a:spLocks noChangeArrowheads="1"/>
          </p:cNvSpPr>
          <p:nvPr/>
        </p:nvSpPr>
        <p:spPr bwMode="auto">
          <a:xfrm rot="10800000">
            <a:off x="5668288" y="1975300"/>
            <a:ext cx="117014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Rectangle 11"/>
          <p:cNvSpPr>
            <a:spLocks noChangeArrowheads="1"/>
          </p:cNvSpPr>
          <p:nvPr/>
        </p:nvSpPr>
        <p:spPr bwMode="auto">
          <a:xfrm rot="10800000">
            <a:off x="5479597" y="1972269"/>
            <a:ext cx="121348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8" name="Straight Connector 177"/>
          <p:cNvCxnSpPr/>
          <p:nvPr/>
        </p:nvCxnSpPr>
        <p:spPr bwMode="auto">
          <a:xfrm flipV="1">
            <a:off x="3771900" y="1612378"/>
            <a:ext cx="5130800" cy="1119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lg" len="med"/>
          </a:ln>
          <a:effectLst/>
        </p:spPr>
      </p:cxnSp>
      <p:sp>
        <p:nvSpPr>
          <p:cNvPr id="210" name="Freeform 209"/>
          <p:cNvSpPr/>
          <p:nvPr/>
        </p:nvSpPr>
        <p:spPr bwMode="auto">
          <a:xfrm>
            <a:off x="3953913" y="1366186"/>
            <a:ext cx="4860240" cy="492383"/>
          </a:xfrm>
          <a:custGeom>
            <a:avLst/>
            <a:gdLst>
              <a:gd name="connsiteX0" fmla="*/ 0 w 4419600"/>
              <a:gd name="connsiteY0" fmla="*/ 0 h 660400"/>
              <a:gd name="connsiteX1" fmla="*/ 2209800 w 4419600"/>
              <a:gd name="connsiteY1" fmla="*/ 660400 h 660400"/>
              <a:gd name="connsiteX2" fmla="*/ 4419600 w 4419600"/>
              <a:gd name="connsiteY2" fmla="*/ 127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9600" h="660400">
                <a:moveTo>
                  <a:pt x="0" y="0"/>
                </a:moveTo>
                <a:lnTo>
                  <a:pt x="2209800" y="660400"/>
                </a:lnTo>
                <a:lnTo>
                  <a:pt x="4419600" y="1270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 rot="5400000">
            <a:off x="4107499" y="250825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 rot="5400000">
            <a:off x="4294426" y="250826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 rot="5400000">
            <a:off x="4481344" y="250453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 rot="5400000">
            <a:off x="4668270" y="250454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8" name="Straight Connector 137"/>
          <p:cNvCxnSpPr/>
          <p:nvPr/>
        </p:nvCxnSpPr>
        <p:spPr bwMode="auto">
          <a:xfrm rot="5400000">
            <a:off x="4855179" y="250826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 rot="5400000">
            <a:off x="5042106" y="250827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1" name="Straight Connector 140"/>
          <p:cNvCxnSpPr/>
          <p:nvPr/>
        </p:nvCxnSpPr>
        <p:spPr bwMode="auto">
          <a:xfrm rot="5400000">
            <a:off x="5229023" y="250454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2" name="Straight Connector 141"/>
          <p:cNvCxnSpPr/>
          <p:nvPr/>
        </p:nvCxnSpPr>
        <p:spPr bwMode="auto">
          <a:xfrm rot="5400000">
            <a:off x="5415950" y="250455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 rot="5400000">
            <a:off x="5606138" y="250827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8" name="Straight Connector 147"/>
          <p:cNvCxnSpPr/>
          <p:nvPr/>
        </p:nvCxnSpPr>
        <p:spPr bwMode="auto">
          <a:xfrm rot="5400000">
            <a:off x="5793065" y="250828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9" name="Straight Connector 148"/>
          <p:cNvCxnSpPr/>
          <p:nvPr/>
        </p:nvCxnSpPr>
        <p:spPr bwMode="auto">
          <a:xfrm rot="5400000">
            <a:off x="5979982" y="250455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0" name="Straight Connector 149"/>
          <p:cNvCxnSpPr/>
          <p:nvPr/>
        </p:nvCxnSpPr>
        <p:spPr bwMode="auto">
          <a:xfrm rot="5400000">
            <a:off x="6166909" y="250456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1" name="Straight Connector 150"/>
          <p:cNvCxnSpPr/>
          <p:nvPr/>
        </p:nvCxnSpPr>
        <p:spPr bwMode="auto">
          <a:xfrm rot="5400000">
            <a:off x="6353836" y="250457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2" name="Straight Connector 151"/>
          <p:cNvCxnSpPr/>
          <p:nvPr/>
        </p:nvCxnSpPr>
        <p:spPr bwMode="auto">
          <a:xfrm rot="5400000">
            <a:off x="3923870" y="250826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53" name="Rectangle 11"/>
          <p:cNvSpPr>
            <a:spLocks noChangeArrowheads="1"/>
          </p:cNvSpPr>
          <p:nvPr/>
        </p:nvSpPr>
        <p:spPr bwMode="auto">
          <a:xfrm>
            <a:off x="5101024" y="1972305"/>
            <a:ext cx="125500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Rectangle 11"/>
          <p:cNvSpPr>
            <a:spLocks noChangeArrowheads="1"/>
          </p:cNvSpPr>
          <p:nvPr/>
        </p:nvSpPr>
        <p:spPr bwMode="auto">
          <a:xfrm>
            <a:off x="4920665" y="1972305"/>
            <a:ext cx="125500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Rectangle 11"/>
          <p:cNvSpPr>
            <a:spLocks noChangeArrowheads="1"/>
          </p:cNvSpPr>
          <p:nvPr/>
        </p:nvSpPr>
        <p:spPr bwMode="auto">
          <a:xfrm>
            <a:off x="5287950" y="1972316"/>
            <a:ext cx="125500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Rectangle 11"/>
          <p:cNvSpPr>
            <a:spLocks noChangeArrowheads="1"/>
          </p:cNvSpPr>
          <p:nvPr/>
        </p:nvSpPr>
        <p:spPr bwMode="auto">
          <a:xfrm>
            <a:off x="6434757" y="1969250"/>
            <a:ext cx="86678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Rectangle 11"/>
          <p:cNvSpPr>
            <a:spLocks noChangeArrowheads="1"/>
          </p:cNvSpPr>
          <p:nvPr/>
        </p:nvSpPr>
        <p:spPr bwMode="auto">
          <a:xfrm>
            <a:off x="6620832" y="1972280"/>
            <a:ext cx="95345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Rectangle 11"/>
          <p:cNvSpPr>
            <a:spLocks noChangeArrowheads="1"/>
          </p:cNvSpPr>
          <p:nvPr/>
        </p:nvSpPr>
        <p:spPr bwMode="auto">
          <a:xfrm>
            <a:off x="6794962" y="1972289"/>
            <a:ext cx="108346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Rectangle 11"/>
          <p:cNvSpPr>
            <a:spLocks noChangeArrowheads="1"/>
          </p:cNvSpPr>
          <p:nvPr/>
        </p:nvSpPr>
        <p:spPr bwMode="auto">
          <a:xfrm>
            <a:off x="6979319" y="1969275"/>
            <a:ext cx="117014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Rectangle 11"/>
          <p:cNvSpPr>
            <a:spLocks noChangeArrowheads="1"/>
          </p:cNvSpPr>
          <p:nvPr/>
        </p:nvSpPr>
        <p:spPr bwMode="auto">
          <a:xfrm>
            <a:off x="7163676" y="1972305"/>
            <a:ext cx="121348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Rectangle 11"/>
          <p:cNvSpPr>
            <a:spLocks noChangeArrowheads="1"/>
          </p:cNvSpPr>
          <p:nvPr/>
        </p:nvSpPr>
        <p:spPr bwMode="auto">
          <a:xfrm rot="10800000">
            <a:off x="8673125" y="1975336"/>
            <a:ext cx="86678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Rectangle 11"/>
          <p:cNvSpPr>
            <a:spLocks noChangeArrowheads="1"/>
          </p:cNvSpPr>
          <p:nvPr/>
        </p:nvSpPr>
        <p:spPr bwMode="auto">
          <a:xfrm rot="10800000">
            <a:off x="8488220" y="1972305"/>
            <a:ext cx="95345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Rectangle 11"/>
          <p:cNvSpPr>
            <a:spLocks noChangeArrowheads="1"/>
          </p:cNvSpPr>
          <p:nvPr/>
        </p:nvSpPr>
        <p:spPr bwMode="auto">
          <a:xfrm rot="10800000">
            <a:off x="8294530" y="1972297"/>
            <a:ext cx="108346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Rectangle 11"/>
          <p:cNvSpPr>
            <a:spLocks noChangeArrowheads="1"/>
          </p:cNvSpPr>
          <p:nvPr/>
        </p:nvSpPr>
        <p:spPr bwMode="auto">
          <a:xfrm rot="10800000">
            <a:off x="8098226" y="1975310"/>
            <a:ext cx="117014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Rectangle 11"/>
          <p:cNvSpPr>
            <a:spLocks noChangeArrowheads="1"/>
          </p:cNvSpPr>
          <p:nvPr/>
        </p:nvSpPr>
        <p:spPr bwMode="auto">
          <a:xfrm rot="10800000">
            <a:off x="7909535" y="1972280"/>
            <a:ext cx="121348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5" name="Straight Connector 174"/>
          <p:cNvCxnSpPr/>
          <p:nvPr/>
        </p:nvCxnSpPr>
        <p:spPr bwMode="auto">
          <a:xfrm rot="5400000">
            <a:off x="6537437" y="250826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6" name="Straight Connector 175"/>
          <p:cNvCxnSpPr/>
          <p:nvPr/>
        </p:nvCxnSpPr>
        <p:spPr bwMode="auto">
          <a:xfrm rot="5400000">
            <a:off x="6724364" y="250827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7" name="Straight Connector 176"/>
          <p:cNvCxnSpPr/>
          <p:nvPr/>
        </p:nvCxnSpPr>
        <p:spPr bwMode="auto">
          <a:xfrm rot="5400000">
            <a:off x="6911282" y="250454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9" name="Straight Connector 178"/>
          <p:cNvCxnSpPr/>
          <p:nvPr/>
        </p:nvCxnSpPr>
        <p:spPr bwMode="auto">
          <a:xfrm rot="5400000">
            <a:off x="7098208" y="250455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0" name="Straight Connector 179"/>
          <p:cNvCxnSpPr/>
          <p:nvPr/>
        </p:nvCxnSpPr>
        <p:spPr bwMode="auto">
          <a:xfrm rot="5400000">
            <a:off x="7285117" y="250827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1" name="Straight Connector 180"/>
          <p:cNvCxnSpPr/>
          <p:nvPr/>
        </p:nvCxnSpPr>
        <p:spPr bwMode="auto">
          <a:xfrm rot="5400000">
            <a:off x="7472044" y="250828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2" name="Straight Connector 181"/>
          <p:cNvCxnSpPr/>
          <p:nvPr/>
        </p:nvCxnSpPr>
        <p:spPr bwMode="auto">
          <a:xfrm rot="5400000">
            <a:off x="7658961" y="250455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3" name="Straight Connector 182"/>
          <p:cNvCxnSpPr/>
          <p:nvPr/>
        </p:nvCxnSpPr>
        <p:spPr bwMode="auto">
          <a:xfrm rot="5400000">
            <a:off x="7845888" y="250456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4" name="Straight Connector 183"/>
          <p:cNvCxnSpPr/>
          <p:nvPr/>
        </p:nvCxnSpPr>
        <p:spPr bwMode="auto">
          <a:xfrm rot="5400000">
            <a:off x="8036076" y="250828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rot="5400000">
            <a:off x="8223003" y="250829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7" name="Straight Connector 186"/>
          <p:cNvCxnSpPr/>
          <p:nvPr/>
        </p:nvCxnSpPr>
        <p:spPr bwMode="auto">
          <a:xfrm rot="5400000">
            <a:off x="8409920" y="250456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8" name="Straight Connector 187"/>
          <p:cNvCxnSpPr/>
          <p:nvPr/>
        </p:nvCxnSpPr>
        <p:spPr bwMode="auto">
          <a:xfrm rot="5400000">
            <a:off x="8596847" y="250457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rot="5400000">
            <a:off x="8783774" y="2504585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90" name="Straight Connector 189"/>
          <p:cNvCxnSpPr/>
          <p:nvPr/>
        </p:nvCxnSpPr>
        <p:spPr bwMode="auto">
          <a:xfrm rot="5400000">
            <a:off x="6353808" y="250827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1" name="Rectangle 11"/>
          <p:cNvSpPr>
            <a:spLocks noChangeArrowheads="1"/>
          </p:cNvSpPr>
          <p:nvPr/>
        </p:nvSpPr>
        <p:spPr bwMode="auto">
          <a:xfrm>
            <a:off x="7530962" y="1972316"/>
            <a:ext cx="125500" cy="534853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Rectangle 11"/>
          <p:cNvSpPr>
            <a:spLocks noChangeArrowheads="1"/>
          </p:cNvSpPr>
          <p:nvPr/>
        </p:nvSpPr>
        <p:spPr bwMode="auto">
          <a:xfrm>
            <a:off x="7350602" y="1972316"/>
            <a:ext cx="125500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Rectangle 11"/>
          <p:cNvSpPr>
            <a:spLocks noChangeArrowheads="1"/>
          </p:cNvSpPr>
          <p:nvPr/>
        </p:nvSpPr>
        <p:spPr bwMode="auto">
          <a:xfrm>
            <a:off x="7717888" y="1972327"/>
            <a:ext cx="125500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6390" name="Straight Connector 8"/>
          <p:cNvCxnSpPr>
            <a:cxnSpLocks noChangeShapeType="1"/>
          </p:cNvCxnSpPr>
          <p:nvPr/>
        </p:nvCxnSpPr>
        <p:spPr bwMode="auto">
          <a:xfrm>
            <a:off x="3821093" y="2506385"/>
            <a:ext cx="5076688" cy="3732"/>
          </a:xfrm>
          <a:prstGeom prst="line">
            <a:avLst/>
          </a:prstGeom>
          <a:noFill/>
          <a:ln w="12700" cmpd="sng">
            <a:solidFill>
              <a:schemeClr val="tx1"/>
            </a:solidFill>
            <a:prstDash val="solid"/>
            <a:round/>
            <a:headEnd type="none" w="sm" len="sm"/>
            <a:tailEnd type="triangle" w="lg" len="med"/>
          </a:ln>
        </p:spPr>
      </p:cxnSp>
      <p:sp>
        <p:nvSpPr>
          <p:cNvPr id="203" name="Freeform 202"/>
          <p:cNvSpPr/>
          <p:nvPr/>
        </p:nvSpPr>
        <p:spPr bwMode="auto">
          <a:xfrm>
            <a:off x="3870285" y="1231900"/>
            <a:ext cx="4997980" cy="391668"/>
          </a:xfrm>
          <a:custGeom>
            <a:avLst/>
            <a:gdLst>
              <a:gd name="connsiteX0" fmla="*/ 0 w 6692900"/>
              <a:gd name="connsiteY0" fmla="*/ 196850 h 635000"/>
              <a:gd name="connsiteX1" fmla="*/ 171450 w 6692900"/>
              <a:gd name="connsiteY1" fmla="*/ 190500 h 635000"/>
              <a:gd name="connsiteX2" fmla="*/ 171450 w 6692900"/>
              <a:gd name="connsiteY2" fmla="*/ 622300 h 635000"/>
              <a:gd name="connsiteX3" fmla="*/ 279400 w 6692900"/>
              <a:gd name="connsiteY3" fmla="*/ 628650 h 635000"/>
              <a:gd name="connsiteX4" fmla="*/ 285750 w 6692900"/>
              <a:gd name="connsiteY4" fmla="*/ 196850 h 635000"/>
              <a:gd name="connsiteX5" fmla="*/ 628650 w 6692900"/>
              <a:gd name="connsiteY5" fmla="*/ 203200 h 635000"/>
              <a:gd name="connsiteX6" fmla="*/ 635000 w 6692900"/>
              <a:gd name="connsiteY6" fmla="*/ 635000 h 635000"/>
              <a:gd name="connsiteX7" fmla="*/ 774700 w 6692900"/>
              <a:gd name="connsiteY7" fmla="*/ 628650 h 635000"/>
              <a:gd name="connsiteX8" fmla="*/ 781050 w 6692900"/>
              <a:gd name="connsiteY8" fmla="*/ 196850 h 635000"/>
              <a:gd name="connsiteX9" fmla="*/ 1117600 w 6692900"/>
              <a:gd name="connsiteY9" fmla="*/ 190500 h 635000"/>
              <a:gd name="connsiteX10" fmla="*/ 1104900 w 6692900"/>
              <a:gd name="connsiteY10" fmla="*/ 635000 h 635000"/>
              <a:gd name="connsiteX11" fmla="*/ 1263650 w 6692900"/>
              <a:gd name="connsiteY11" fmla="*/ 628650 h 635000"/>
              <a:gd name="connsiteX12" fmla="*/ 1270000 w 6692900"/>
              <a:gd name="connsiteY12" fmla="*/ 196850 h 635000"/>
              <a:gd name="connsiteX13" fmla="*/ 1581150 w 6692900"/>
              <a:gd name="connsiteY13" fmla="*/ 196850 h 635000"/>
              <a:gd name="connsiteX14" fmla="*/ 1587500 w 6692900"/>
              <a:gd name="connsiteY14" fmla="*/ 628650 h 635000"/>
              <a:gd name="connsiteX15" fmla="*/ 1739900 w 6692900"/>
              <a:gd name="connsiteY15" fmla="*/ 628650 h 635000"/>
              <a:gd name="connsiteX16" fmla="*/ 1746250 w 6692900"/>
              <a:gd name="connsiteY16" fmla="*/ 196850 h 635000"/>
              <a:gd name="connsiteX17" fmla="*/ 2076450 w 6692900"/>
              <a:gd name="connsiteY17" fmla="*/ 196850 h 635000"/>
              <a:gd name="connsiteX18" fmla="*/ 2076450 w 6692900"/>
              <a:gd name="connsiteY18" fmla="*/ 628650 h 635000"/>
              <a:gd name="connsiteX19" fmla="*/ 2235200 w 6692900"/>
              <a:gd name="connsiteY19" fmla="*/ 628650 h 635000"/>
              <a:gd name="connsiteX20" fmla="*/ 2228850 w 6692900"/>
              <a:gd name="connsiteY20" fmla="*/ 196850 h 635000"/>
              <a:gd name="connsiteX21" fmla="*/ 2571750 w 6692900"/>
              <a:gd name="connsiteY21" fmla="*/ 196850 h 635000"/>
              <a:gd name="connsiteX22" fmla="*/ 2571750 w 6692900"/>
              <a:gd name="connsiteY22" fmla="*/ 628650 h 635000"/>
              <a:gd name="connsiteX23" fmla="*/ 2705100 w 6692900"/>
              <a:gd name="connsiteY23" fmla="*/ 635000 h 635000"/>
              <a:gd name="connsiteX24" fmla="*/ 2711450 w 6692900"/>
              <a:gd name="connsiteY24" fmla="*/ 196850 h 635000"/>
              <a:gd name="connsiteX25" fmla="*/ 3060700 w 6692900"/>
              <a:gd name="connsiteY25" fmla="*/ 196850 h 635000"/>
              <a:gd name="connsiteX26" fmla="*/ 3060700 w 6692900"/>
              <a:gd name="connsiteY26" fmla="*/ 635000 h 635000"/>
              <a:gd name="connsiteX27" fmla="*/ 3168650 w 6692900"/>
              <a:gd name="connsiteY27" fmla="*/ 628650 h 635000"/>
              <a:gd name="connsiteX28" fmla="*/ 3175000 w 6692900"/>
              <a:gd name="connsiteY28" fmla="*/ 190500 h 635000"/>
              <a:gd name="connsiteX29" fmla="*/ 3543300 w 6692900"/>
              <a:gd name="connsiteY29" fmla="*/ 196850 h 635000"/>
              <a:gd name="connsiteX30" fmla="*/ 3549650 w 6692900"/>
              <a:gd name="connsiteY30" fmla="*/ 628650 h 635000"/>
              <a:gd name="connsiteX31" fmla="*/ 3670300 w 6692900"/>
              <a:gd name="connsiteY31" fmla="*/ 628650 h 635000"/>
              <a:gd name="connsiteX32" fmla="*/ 3670300 w 6692900"/>
              <a:gd name="connsiteY32" fmla="*/ 196850 h 635000"/>
              <a:gd name="connsiteX33" fmla="*/ 4006850 w 6692900"/>
              <a:gd name="connsiteY33" fmla="*/ 196850 h 635000"/>
              <a:gd name="connsiteX34" fmla="*/ 4013200 w 6692900"/>
              <a:gd name="connsiteY34" fmla="*/ 628650 h 635000"/>
              <a:gd name="connsiteX35" fmla="*/ 4159250 w 6692900"/>
              <a:gd name="connsiteY35" fmla="*/ 622300 h 635000"/>
              <a:gd name="connsiteX36" fmla="*/ 4159250 w 6692900"/>
              <a:gd name="connsiteY36" fmla="*/ 196850 h 635000"/>
              <a:gd name="connsiteX37" fmla="*/ 4489450 w 6692900"/>
              <a:gd name="connsiteY37" fmla="*/ 196850 h 635000"/>
              <a:gd name="connsiteX38" fmla="*/ 4483100 w 6692900"/>
              <a:gd name="connsiteY38" fmla="*/ 628650 h 635000"/>
              <a:gd name="connsiteX39" fmla="*/ 4648200 w 6692900"/>
              <a:gd name="connsiteY39" fmla="*/ 628650 h 635000"/>
              <a:gd name="connsiteX40" fmla="*/ 4648200 w 6692900"/>
              <a:gd name="connsiteY40" fmla="*/ 196850 h 635000"/>
              <a:gd name="connsiteX41" fmla="*/ 4959350 w 6692900"/>
              <a:gd name="connsiteY41" fmla="*/ 203200 h 635000"/>
              <a:gd name="connsiteX42" fmla="*/ 4959350 w 6692900"/>
              <a:gd name="connsiteY42" fmla="*/ 635000 h 635000"/>
              <a:gd name="connsiteX43" fmla="*/ 5130800 w 6692900"/>
              <a:gd name="connsiteY43" fmla="*/ 622300 h 635000"/>
              <a:gd name="connsiteX44" fmla="*/ 5130800 w 6692900"/>
              <a:gd name="connsiteY44" fmla="*/ 196850 h 635000"/>
              <a:gd name="connsiteX45" fmla="*/ 5454650 w 6692900"/>
              <a:gd name="connsiteY45" fmla="*/ 196850 h 635000"/>
              <a:gd name="connsiteX46" fmla="*/ 5461000 w 6692900"/>
              <a:gd name="connsiteY46" fmla="*/ 628650 h 635000"/>
              <a:gd name="connsiteX47" fmla="*/ 5607050 w 6692900"/>
              <a:gd name="connsiteY47" fmla="*/ 628650 h 635000"/>
              <a:gd name="connsiteX48" fmla="*/ 5607050 w 6692900"/>
              <a:gd name="connsiteY48" fmla="*/ 196850 h 635000"/>
              <a:gd name="connsiteX49" fmla="*/ 5962650 w 6692900"/>
              <a:gd name="connsiteY49" fmla="*/ 203200 h 635000"/>
              <a:gd name="connsiteX50" fmla="*/ 5956300 w 6692900"/>
              <a:gd name="connsiteY50" fmla="*/ 628650 h 635000"/>
              <a:gd name="connsiteX51" fmla="*/ 6083300 w 6692900"/>
              <a:gd name="connsiteY51" fmla="*/ 628650 h 635000"/>
              <a:gd name="connsiteX52" fmla="*/ 6076950 w 6692900"/>
              <a:gd name="connsiteY52" fmla="*/ 203200 h 635000"/>
              <a:gd name="connsiteX53" fmla="*/ 6451600 w 6692900"/>
              <a:gd name="connsiteY53" fmla="*/ 203200 h 635000"/>
              <a:gd name="connsiteX54" fmla="*/ 6451600 w 6692900"/>
              <a:gd name="connsiteY54" fmla="*/ 203200 h 635000"/>
              <a:gd name="connsiteX55" fmla="*/ 6692900 w 6692900"/>
              <a:gd name="connsiteY55" fmla="*/ 0 h 635000"/>
              <a:gd name="connsiteX0" fmla="*/ 0 w 6451600"/>
              <a:gd name="connsiteY0" fmla="*/ 6350 h 444500"/>
              <a:gd name="connsiteX1" fmla="*/ 171450 w 6451600"/>
              <a:gd name="connsiteY1" fmla="*/ 0 h 444500"/>
              <a:gd name="connsiteX2" fmla="*/ 171450 w 6451600"/>
              <a:gd name="connsiteY2" fmla="*/ 431800 h 444500"/>
              <a:gd name="connsiteX3" fmla="*/ 279400 w 6451600"/>
              <a:gd name="connsiteY3" fmla="*/ 438150 h 444500"/>
              <a:gd name="connsiteX4" fmla="*/ 285750 w 6451600"/>
              <a:gd name="connsiteY4" fmla="*/ 6350 h 444500"/>
              <a:gd name="connsiteX5" fmla="*/ 628650 w 6451600"/>
              <a:gd name="connsiteY5" fmla="*/ 12700 h 444500"/>
              <a:gd name="connsiteX6" fmla="*/ 635000 w 6451600"/>
              <a:gd name="connsiteY6" fmla="*/ 444500 h 444500"/>
              <a:gd name="connsiteX7" fmla="*/ 774700 w 6451600"/>
              <a:gd name="connsiteY7" fmla="*/ 438150 h 444500"/>
              <a:gd name="connsiteX8" fmla="*/ 781050 w 6451600"/>
              <a:gd name="connsiteY8" fmla="*/ 6350 h 444500"/>
              <a:gd name="connsiteX9" fmla="*/ 1117600 w 6451600"/>
              <a:gd name="connsiteY9" fmla="*/ 0 h 444500"/>
              <a:gd name="connsiteX10" fmla="*/ 1104900 w 6451600"/>
              <a:gd name="connsiteY10" fmla="*/ 444500 h 444500"/>
              <a:gd name="connsiteX11" fmla="*/ 1263650 w 6451600"/>
              <a:gd name="connsiteY11" fmla="*/ 438150 h 444500"/>
              <a:gd name="connsiteX12" fmla="*/ 1270000 w 6451600"/>
              <a:gd name="connsiteY12" fmla="*/ 6350 h 444500"/>
              <a:gd name="connsiteX13" fmla="*/ 1581150 w 6451600"/>
              <a:gd name="connsiteY13" fmla="*/ 6350 h 444500"/>
              <a:gd name="connsiteX14" fmla="*/ 1587500 w 6451600"/>
              <a:gd name="connsiteY14" fmla="*/ 438150 h 444500"/>
              <a:gd name="connsiteX15" fmla="*/ 1739900 w 6451600"/>
              <a:gd name="connsiteY15" fmla="*/ 438150 h 444500"/>
              <a:gd name="connsiteX16" fmla="*/ 1746250 w 6451600"/>
              <a:gd name="connsiteY16" fmla="*/ 6350 h 444500"/>
              <a:gd name="connsiteX17" fmla="*/ 2076450 w 6451600"/>
              <a:gd name="connsiteY17" fmla="*/ 6350 h 444500"/>
              <a:gd name="connsiteX18" fmla="*/ 2076450 w 6451600"/>
              <a:gd name="connsiteY18" fmla="*/ 438150 h 444500"/>
              <a:gd name="connsiteX19" fmla="*/ 2235200 w 6451600"/>
              <a:gd name="connsiteY19" fmla="*/ 438150 h 444500"/>
              <a:gd name="connsiteX20" fmla="*/ 2228850 w 6451600"/>
              <a:gd name="connsiteY20" fmla="*/ 6350 h 444500"/>
              <a:gd name="connsiteX21" fmla="*/ 2571750 w 6451600"/>
              <a:gd name="connsiteY21" fmla="*/ 6350 h 444500"/>
              <a:gd name="connsiteX22" fmla="*/ 2571750 w 6451600"/>
              <a:gd name="connsiteY22" fmla="*/ 438150 h 444500"/>
              <a:gd name="connsiteX23" fmla="*/ 2705100 w 6451600"/>
              <a:gd name="connsiteY23" fmla="*/ 444500 h 444500"/>
              <a:gd name="connsiteX24" fmla="*/ 2711450 w 6451600"/>
              <a:gd name="connsiteY24" fmla="*/ 6350 h 444500"/>
              <a:gd name="connsiteX25" fmla="*/ 3060700 w 6451600"/>
              <a:gd name="connsiteY25" fmla="*/ 6350 h 444500"/>
              <a:gd name="connsiteX26" fmla="*/ 3060700 w 6451600"/>
              <a:gd name="connsiteY26" fmla="*/ 444500 h 444500"/>
              <a:gd name="connsiteX27" fmla="*/ 3168650 w 6451600"/>
              <a:gd name="connsiteY27" fmla="*/ 438150 h 444500"/>
              <a:gd name="connsiteX28" fmla="*/ 3175000 w 6451600"/>
              <a:gd name="connsiteY28" fmla="*/ 0 h 444500"/>
              <a:gd name="connsiteX29" fmla="*/ 3543300 w 6451600"/>
              <a:gd name="connsiteY29" fmla="*/ 6350 h 444500"/>
              <a:gd name="connsiteX30" fmla="*/ 3549650 w 6451600"/>
              <a:gd name="connsiteY30" fmla="*/ 438150 h 444500"/>
              <a:gd name="connsiteX31" fmla="*/ 3670300 w 6451600"/>
              <a:gd name="connsiteY31" fmla="*/ 438150 h 444500"/>
              <a:gd name="connsiteX32" fmla="*/ 3670300 w 6451600"/>
              <a:gd name="connsiteY32" fmla="*/ 6350 h 444500"/>
              <a:gd name="connsiteX33" fmla="*/ 4006850 w 6451600"/>
              <a:gd name="connsiteY33" fmla="*/ 6350 h 444500"/>
              <a:gd name="connsiteX34" fmla="*/ 4013200 w 6451600"/>
              <a:gd name="connsiteY34" fmla="*/ 438150 h 444500"/>
              <a:gd name="connsiteX35" fmla="*/ 4159250 w 6451600"/>
              <a:gd name="connsiteY35" fmla="*/ 431800 h 444500"/>
              <a:gd name="connsiteX36" fmla="*/ 4159250 w 6451600"/>
              <a:gd name="connsiteY36" fmla="*/ 6350 h 444500"/>
              <a:gd name="connsiteX37" fmla="*/ 4489450 w 6451600"/>
              <a:gd name="connsiteY37" fmla="*/ 6350 h 444500"/>
              <a:gd name="connsiteX38" fmla="*/ 4483100 w 6451600"/>
              <a:gd name="connsiteY38" fmla="*/ 438150 h 444500"/>
              <a:gd name="connsiteX39" fmla="*/ 4648200 w 6451600"/>
              <a:gd name="connsiteY39" fmla="*/ 438150 h 444500"/>
              <a:gd name="connsiteX40" fmla="*/ 4648200 w 6451600"/>
              <a:gd name="connsiteY40" fmla="*/ 6350 h 444500"/>
              <a:gd name="connsiteX41" fmla="*/ 4959350 w 6451600"/>
              <a:gd name="connsiteY41" fmla="*/ 12700 h 444500"/>
              <a:gd name="connsiteX42" fmla="*/ 4959350 w 6451600"/>
              <a:gd name="connsiteY42" fmla="*/ 444500 h 444500"/>
              <a:gd name="connsiteX43" fmla="*/ 5130800 w 6451600"/>
              <a:gd name="connsiteY43" fmla="*/ 431800 h 444500"/>
              <a:gd name="connsiteX44" fmla="*/ 5130800 w 6451600"/>
              <a:gd name="connsiteY44" fmla="*/ 6350 h 444500"/>
              <a:gd name="connsiteX45" fmla="*/ 5454650 w 6451600"/>
              <a:gd name="connsiteY45" fmla="*/ 6350 h 444500"/>
              <a:gd name="connsiteX46" fmla="*/ 5461000 w 6451600"/>
              <a:gd name="connsiteY46" fmla="*/ 438150 h 444500"/>
              <a:gd name="connsiteX47" fmla="*/ 5607050 w 6451600"/>
              <a:gd name="connsiteY47" fmla="*/ 438150 h 444500"/>
              <a:gd name="connsiteX48" fmla="*/ 5607050 w 6451600"/>
              <a:gd name="connsiteY48" fmla="*/ 6350 h 444500"/>
              <a:gd name="connsiteX49" fmla="*/ 5962650 w 6451600"/>
              <a:gd name="connsiteY49" fmla="*/ 12700 h 444500"/>
              <a:gd name="connsiteX50" fmla="*/ 5956300 w 6451600"/>
              <a:gd name="connsiteY50" fmla="*/ 438150 h 444500"/>
              <a:gd name="connsiteX51" fmla="*/ 6083300 w 6451600"/>
              <a:gd name="connsiteY51" fmla="*/ 438150 h 444500"/>
              <a:gd name="connsiteX52" fmla="*/ 6076950 w 6451600"/>
              <a:gd name="connsiteY52" fmla="*/ 12700 h 444500"/>
              <a:gd name="connsiteX53" fmla="*/ 6451600 w 6451600"/>
              <a:gd name="connsiteY53" fmla="*/ 12700 h 444500"/>
              <a:gd name="connsiteX54" fmla="*/ 6451600 w 6451600"/>
              <a:gd name="connsiteY54" fmla="*/ 127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451600" h="444500">
                <a:moveTo>
                  <a:pt x="0" y="6350"/>
                </a:moveTo>
                <a:lnTo>
                  <a:pt x="171450" y="0"/>
                </a:lnTo>
                <a:lnTo>
                  <a:pt x="171450" y="431800"/>
                </a:lnTo>
                <a:lnTo>
                  <a:pt x="279400" y="438150"/>
                </a:lnTo>
                <a:cubicBezTo>
                  <a:pt x="281517" y="294217"/>
                  <a:pt x="285750" y="6350"/>
                  <a:pt x="285750" y="6350"/>
                </a:cubicBezTo>
                <a:lnTo>
                  <a:pt x="628650" y="12700"/>
                </a:lnTo>
                <a:cubicBezTo>
                  <a:pt x="630767" y="156633"/>
                  <a:pt x="635000" y="444500"/>
                  <a:pt x="635000" y="444500"/>
                </a:cubicBezTo>
                <a:lnTo>
                  <a:pt x="774700" y="438150"/>
                </a:lnTo>
                <a:cubicBezTo>
                  <a:pt x="776817" y="294217"/>
                  <a:pt x="781050" y="6350"/>
                  <a:pt x="781050" y="6350"/>
                </a:cubicBezTo>
                <a:lnTo>
                  <a:pt x="1117600" y="0"/>
                </a:lnTo>
                <a:lnTo>
                  <a:pt x="1104900" y="444500"/>
                </a:lnTo>
                <a:lnTo>
                  <a:pt x="1263650" y="438150"/>
                </a:lnTo>
                <a:cubicBezTo>
                  <a:pt x="1265767" y="294217"/>
                  <a:pt x="1270000" y="6350"/>
                  <a:pt x="1270000" y="6350"/>
                </a:cubicBezTo>
                <a:lnTo>
                  <a:pt x="1581150" y="6350"/>
                </a:lnTo>
                <a:cubicBezTo>
                  <a:pt x="1583267" y="150283"/>
                  <a:pt x="1587500" y="438150"/>
                  <a:pt x="1587500" y="438150"/>
                </a:cubicBezTo>
                <a:lnTo>
                  <a:pt x="1739900" y="438150"/>
                </a:lnTo>
                <a:cubicBezTo>
                  <a:pt x="1742017" y="294217"/>
                  <a:pt x="1746250" y="6350"/>
                  <a:pt x="1746250" y="6350"/>
                </a:cubicBezTo>
                <a:lnTo>
                  <a:pt x="2076450" y="6350"/>
                </a:lnTo>
                <a:lnTo>
                  <a:pt x="2076450" y="438150"/>
                </a:lnTo>
                <a:lnTo>
                  <a:pt x="2235200" y="438150"/>
                </a:lnTo>
                <a:cubicBezTo>
                  <a:pt x="2233083" y="294217"/>
                  <a:pt x="2228850" y="6350"/>
                  <a:pt x="2228850" y="6350"/>
                </a:cubicBezTo>
                <a:lnTo>
                  <a:pt x="2571750" y="6350"/>
                </a:lnTo>
                <a:lnTo>
                  <a:pt x="2571750" y="438150"/>
                </a:lnTo>
                <a:lnTo>
                  <a:pt x="2705100" y="444500"/>
                </a:lnTo>
                <a:cubicBezTo>
                  <a:pt x="2707217" y="298450"/>
                  <a:pt x="2711450" y="6350"/>
                  <a:pt x="2711450" y="6350"/>
                </a:cubicBezTo>
                <a:lnTo>
                  <a:pt x="3060700" y="6350"/>
                </a:lnTo>
                <a:lnTo>
                  <a:pt x="3060700" y="444500"/>
                </a:lnTo>
                <a:lnTo>
                  <a:pt x="3168650" y="438150"/>
                </a:lnTo>
                <a:cubicBezTo>
                  <a:pt x="3170767" y="292100"/>
                  <a:pt x="3175000" y="0"/>
                  <a:pt x="3175000" y="0"/>
                </a:cubicBezTo>
                <a:lnTo>
                  <a:pt x="3543300" y="6350"/>
                </a:lnTo>
                <a:cubicBezTo>
                  <a:pt x="3545417" y="150283"/>
                  <a:pt x="3549650" y="438150"/>
                  <a:pt x="3549650" y="438150"/>
                </a:cubicBezTo>
                <a:lnTo>
                  <a:pt x="3670300" y="438150"/>
                </a:lnTo>
                <a:lnTo>
                  <a:pt x="3670300" y="6350"/>
                </a:lnTo>
                <a:lnTo>
                  <a:pt x="4006850" y="6350"/>
                </a:lnTo>
                <a:cubicBezTo>
                  <a:pt x="4008967" y="150283"/>
                  <a:pt x="4013200" y="438150"/>
                  <a:pt x="4013200" y="438150"/>
                </a:cubicBezTo>
                <a:lnTo>
                  <a:pt x="4159250" y="431800"/>
                </a:lnTo>
                <a:lnTo>
                  <a:pt x="4159250" y="6350"/>
                </a:lnTo>
                <a:lnTo>
                  <a:pt x="4489450" y="6350"/>
                </a:lnTo>
                <a:cubicBezTo>
                  <a:pt x="4487333" y="150283"/>
                  <a:pt x="4483100" y="438150"/>
                  <a:pt x="4483100" y="438150"/>
                </a:cubicBezTo>
                <a:lnTo>
                  <a:pt x="4648200" y="438150"/>
                </a:lnTo>
                <a:lnTo>
                  <a:pt x="4648200" y="6350"/>
                </a:lnTo>
                <a:lnTo>
                  <a:pt x="4959350" y="12700"/>
                </a:lnTo>
                <a:lnTo>
                  <a:pt x="4959350" y="444500"/>
                </a:lnTo>
                <a:lnTo>
                  <a:pt x="5130800" y="431800"/>
                </a:lnTo>
                <a:lnTo>
                  <a:pt x="5130800" y="6350"/>
                </a:lnTo>
                <a:lnTo>
                  <a:pt x="5454650" y="6350"/>
                </a:lnTo>
                <a:cubicBezTo>
                  <a:pt x="5456767" y="150283"/>
                  <a:pt x="5461000" y="438150"/>
                  <a:pt x="5461000" y="438150"/>
                </a:cubicBezTo>
                <a:lnTo>
                  <a:pt x="5607050" y="438150"/>
                </a:lnTo>
                <a:lnTo>
                  <a:pt x="5607050" y="6350"/>
                </a:lnTo>
                <a:lnTo>
                  <a:pt x="5962650" y="12700"/>
                </a:lnTo>
                <a:cubicBezTo>
                  <a:pt x="5960533" y="154517"/>
                  <a:pt x="5956300" y="438150"/>
                  <a:pt x="5956300" y="438150"/>
                </a:cubicBezTo>
                <a:lnTo>
                  <a:pt x="6083300" y="438150"/>
                </a:lnTo>
                <a:cubicBezTo>
                  <a:pt x="6081183" y="296333"/>
                  <a:pt x="6076950" y="12700"/>
                  <a:pt x="6076950" y="12700"/>
                </a:cubicBezTo>
                <a:lnTo>
                  <a:pt x="6451600" y="12700"/>
                </a:lnTo>
                <a:lnTo>
                  <a:pt x="6451600" y="1270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204" name="Straight Connector 203"/>
          <p:cNvCxnSpPr/>
          <p:nvPr/>
        </p:nvCxnSpPr>
        <p:spPr bwMode="auto">
          <a:xfrm rot="5400000">
            <a:off x="4107499" y="161610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5" name="Straight Connector 204"/>
          <p:cNvCxnSpPr/>
          <p:nvPr/>
        </p:nvCxnSpPr>
        <p:spPr bwMode="auto">
          <a:xfrm rot="5400000">
            <a:off x="4294426" y="161611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6" name="Straight Connector 205"/>
          <p:cNvCxnSpPr/>
          <p:nvPr/>
        </p:nvCxnSpPr>
        <p:spPr bwMode="auto">
          <a:xfrm rot="5400000">
            <a:off x="4481344" y="161238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7" name="Straight Connector 206"/>
          <p:cNvCxnSpPr/>
          <p:nvPr/>
        </p:nvCxnSpPr>
        <p:spPr bwMode="auto">
          <a:xfrm rot="5400000">
            <a:off x="4668270" y="161239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8" name="Straight Connector 207"/>
          <p:cNvCxnSpPr/>
          <p:nvPr/>
        </p:nvCxnSpPr>
        <p:spPr bwMode="auto">
          <a:xfrm rot="5400000">
            <a:off x="4855179" y="161611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9" name="Straight Connector 208"/>
          <p:cNvCxnSpPr/>
          <p:nvPr/>
        </p:nvCxnSpPr>
        <p:spPr bwMode="auto">
          <a:xfrm rot="5400000">
            <a:off x="5042106" y="161612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1" name="Straight Connector 210"/>
          <p:cNvCxnSpPr/>
          <p:nvPr/>
        </p:nvCxnSpPr>
        <p:spPr bwMode="auto">
          <a:xfrm rot="5400000">
            <a:off x="5229023" y="161239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2" name="Straight Connector 211"/>
          <p:cNvCxnSpPr/>
          <p:nvPr/>
        </p:nvCxnSpPr>
        <p:spPr bwMode="auto">
          <a:xfrm rot="5400000">
            <a:off x="5415950" y="161241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9" name="Straight Connector 218"/>
          <p:cNvCxnSpPr/>
          <p:nvPr/>
        </p:nvCxnSpPr>
        <p:spPr bwMode="auto">
          <a:xfrm rot="5400000">
            <a:off x="5606138" y="161612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0" name="Straight Connector 219"/>
          <p:cNvCxnSpPr/>
          <p:nvPr/>
        </p:nvCxnSpPr>
        <p:spPr bwMode="auto">
          <a:xfrm rot="5400000">
            <a:off x="5793065" y="161614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1" name="Straight Connector 220"/>
          <p:cNvCxnSpPr/>
          <p:nvPr/>
        </p:nvCxnSpPr>
        <p:spPr bwMode="auto">
          <a:xfrm rot="5400000">
            <a:off x="5979982" y="161241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2" name="Straight Connector 221"/>
          <p:cNvCxnSpPr/>
          <p:nvPr/>
        </p:nvCxnSpPr>
        <p:spPr bwMode="auto">
          <a:xfrm rot="5400000">
            <a:off x="6166909" y="161242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3" name="Straight Connector 222"/>
          <p:cNvCxnSpPr/>
          <p:nvPr/>
        </p:nvCxnSpPr>
        <p:spPr bwMode="auto">
          <a:xfrm rot="5400000">
            <a:off x="6353836" y="1612431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4" name="Straight Connector 223"/>
          <p:cNvCxnSpPr/>
          <p:nvPr/>
        </p:nvCxnSpPr>
        <p:spPr bwMode="auto">
          <a:xfrm rot="5400000">
            <a:off x="3923870" y="161611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5" name="Straight Connector 224"/>
          <p:cNvCxnSpPr/>
          <p:nvPr/>
        </p:nvCxnSpPr>
        <p:spPr bwMode="auto">
          <a:xfrm rot="5400000">
            <a:off x="6537437" y="161611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6" name="Straight Connector 225"/>
          <p:cNvCxnSpPr/>
          <p:nvPr/>
        </p:nvCxnSpPr>
        <p:spPr bwMode="auto">
          <a:xfrm rot="5400000">
            <a:off x="6724364" y="161612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7" name="Straight Connector 226"/>
          <p:cNvCxnSpPr/>
          <p:nvPr/>
        </p:nvCxnSpPr>
        <p:spPr bwMode="auto">
          <a:xfrm rot="5400000">
            <a:off x="6911282" y="161239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8" name="Straight Connector 227"/>
          <p:cNvCxnSpPr/>
          <p:nvPr/>
        </p:nvCxnSpPr>
        <p:spPr bwMode="auto">
          <a:xfrm rot="5400000">
            <a:off x="7098208" y="161241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9" name="Straight Connector 228"/>
          <p:cNvCxnSpPr/>
          <p:nvPr/>
        </p:nvCxnSpPr>
        <p:spPr bwMode="auto">
          <a:xfrm rot="5400000">
            <a:off x="7285117" y="161612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1" name="Straight Connector 230"/>
          <p:cNvCxnSpPr/>
          <p:nvPr/>
        </p:nvCxnSpPr>
        <p:spPr bwMode="auto">
          <a:xfrm rot="5400000">
            <a:off x="7472044" y="161614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2" name="Straight Connector 231"/>
          <p:cNvCxnSpPr/>
          <p:nvPr/>
        </p:nvCxnSpPr>
        <p:spPr bwMode="auto">
          <a:xfrm rot="5400000">
            <a:off x="7658961" y="161241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3" name="Straight Connector 232"/>
          <p:cNvCxnSpPr/>
          <p:nvPr/>
        </p:nvCxnSpPr>
        <p:spPr bwMode="auto">
          <a:xfrm rot="5400000">
            <a:off x="7845888" y="161242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4" name="Straight Connector 233"/>
          <p:cNvCxnSpPr/>
          <p:nvPr/>
        </p:nvCxnSpPr>
        <p:spPr bwMode="auto">
          <a:xfrm rot="5400000">
            <a:off x="8036076" y="161614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5" name="Straight Connector 234"/>
          <p:cNvCxnSpPr/>
          <p:nvPr/>
        </p:nvCxnSpPr>
        <p:spPr bwMode="auto">
          <a:xfrm rot="5400000">
            <a:off x="8223003" y="161615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6" name="Straight Connector 235"/>
          <p:cNvCxnSpPr/>
          <p:nvPr/>
        </p:nvCxnSpPr>
        <p:spPr bwMode="auto">
          <a:xfrm rot="5400000">
            <a:off x="8409920" y="161242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7" name="Straight Connector 236"/>
          <p:cNvCxnSpPr/>
          <p:nvPr/>
        </p:nvCxnSpPr>
        <p:spPr bwMode="auto">
          <a:xfrm rot="5400000">
            <a:off x="8596847" y="1612431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8" name="Straight Connector 237"/>
          <p:cNvCxnSpPr/>
          <p:nvPr/>
        </p:nvCxnSpPr>
        <p:spPr bwMode="auto">
          <a:xfrm rot="5400000">
            <a:off x="8783774" y="1612441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40" name="Straight Connector 239"/>
          <p:cNvCxnSpPr/>
          <p:nvPr/>
        </p:nvCxnSpPr>
        <p:spPr bwMode="auto">
          <a:xfrm rot="5400000">
            <a:off x="6353808" y="161612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44" name="Rectangle 11"/>
          <p:cNvSpPr>
            <a:spLocks noChangeArrowheads="1"/>
          </p:cNvSpPr>
          <p:nvPr/>
        </p:nvSpPr>
        <p:spPr bwMode="auto">
          <a:xfrm>
            <a:off x="385319" y="4814039"/>
            <a:ext cx="86678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Rectangle 11"/>
          <p:cNvSpPr>
            <a:spLocks noChangeArrowheads="1"/>
          </p:cNvSpPr>
          <p:nvPr/>
        </p:nvSpPr>
        <p:spPr bwMode="auto">
          <a:xfrm>
            <a:off x="571394" y="4817069"/>
            <a:ext cx="95345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Rectangle 11"/>
          <p:cNvSpPr>
            <a:spLocks noChangeArrowheads="1"/>
          </p:cNvSpPr>
          <p:nvPr/>
        </p:nvSpPr>
        <p:spPr bwMode="auto">
          <a:xfrm>
            <a:off x="745524" y="4817078"/>
            <a:ext cx="108346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Rectangle 11"/>
          <p:cNvSpPr>
            <a:spLocks noChangeArrowheads="1"/>
          </p:cNvSpPr>
          <p:nvPr/>
        </p:nvSpPr>
        <p:spPr bwMode="auto">
          <a:xfrm>
            <a:off x="929881" y="4814065"/>
            <a:ext cx="117014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Rectangle 11"/>
          <p:cNvSpPr>
            <a:spLocks noChangeArrowheads="1"/>
          </p:cNvSpPr>
          <p:nvPr/>
        </p:nvSpPr>
        <p:spPr bwMode="auto">
          <a:xfrm>
            <a:off x="1114238" y="4817095"/>
            <a:ext cx="121348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Rectangle 11"/>
          <p:cNvSpPr>
            <a:spLocks noChangeArrowheads="1"/>
          </p:cNvSpPr>
          <p:nvPr/>
        </p:nvSpPr>
        <p:spPr bwMode="auto">
          <a:xfrm rot="10800000">
            <a:off x="2623687" y="4820125"/>
            <a:ext cx="86678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Rectangle 11"/>
          <p:cNvSpPr>
            <a:spLocks noChangeArrowheads="1"/>
          </p:cNvSpPr>
          <p:nvPr/>
        </p:nvSpPr>
        <p:spPr bwMode="auto">
          <a:xfrm rot="10800000">
            <a:off x="2438782" y="4817095"/>
            <a:ext cx="95345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" name="Rectangle 11"/>
          <p:cNvSpPr>
            <a:spLocks noChangeArrowheads="1"/>
          </p:cNvSpPr>
          <p:nvPr/>
        </p:nvSpPr>
        <p:spPr bwMode="auto">
          <a:xfrm rot="10800000">
            <a:off x="2245092" y="4817086"/>
            <a:ext cx="108346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2" name="Rectangle 11"/>
          <p:cNvSpPr>
            <a:spLocks noChangeArrowheads="1"/>
          </p:cNvSpPr>
          <p:nvPr/>
        </p:nvSpPr>
        <p:spPr bwMode="auto">
          <a:xfrm rot="10800000">
            <a:off x="2048788" y="4820100"/>
            <a:ext cx="117014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Rectangle 11"/>
          <p:cNvSpPr>
            <a:spLocks noChangeArrowheads="1"/>
          </p:cNvSpPr>
          <p:nvPr/>
        </p:nvSpPr>
        <p:spPr bwMode="auto">
          <a:xfrm rot="10800000">
            <a:off x="1860097" y="4817069"/>
            <a:ext cx="121348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9" name="Straight Connector 258"/>
          <p:cNvCxnSpPr/>
          <p:nvPr/>
        </p:nvCxnSpPr>
        <p:spPr bwMode="auto">
          <a:xfrm>
            <a:off x="152400" y="4468370"/>
            <a:ext cx="5137150" cy="20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lg" len="med"/>
          </a:ln>
          <a:effectLst/>
        </p:spPr>
      </p:cxnSp>
      <p:sp>
        <p:nvSpPr>
          <p:cNvPr id="260" name="Freeform 259"/>
          <p:cNvSpPr/>
          <p:nvPr/>
        </p:nvSpPr>
        <p:spPr bwMode="auto">
          <a:xfrm>
            <a:off x="334413" y="4210986"/>
            <a:ext cx="4860240" cy="492383"/>
          </a:xfrm>
          <a:custGeom>
            <a:avLst/>
            <a:gdLst>
              <a:gd name="connsiteX0" fmla="*/ 0 w 4419600"/>
              <a:gd name="connsiteY0" fmla="*/ 0 h 660400"/>
              <a:gd name="connsiteX1" fmla="*/ 2209800 w 4419600"/>
              <a:gd name="connsiteY1" fmla="*/ 660400 h 660400"/>
              <a:gd name="connsiteX2" fmla="*/ 4419600 w 4419600"/>
              <a:gd name="connsiteY2" fmla="*/ 127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9600" h="660400">
                <a:moveTo>
                  <a:pt x="0" y="0"/>
                </a:moveTo>
                <a:lnTo>
                  <a:pt x="2209800" y="660400"/>
                </a:lnTo>
                <a:lnTo>
                  <a:pt x="4419600" y="1270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261" name="Straight Connector 260"/>
          <p:cNvCxnSpPr/>
          <p:nvPr/>
        </p:nvCxnSpPr>
        <p:spPr bwMode="auto">
          <a:xfrm rot="5400000">
            <a:off x="487999" y="535305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62" name="Straight Connector 261"/>
          <p:cNvCxnSpPr/>
          <p:nvPr/>
        </p:nvCxnSpPr>
        <p:spPr bwMode="auto">
          <a:xfrm rot="5400000">
            <a:off x="674926" y="535306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64" name="Straight Connector 263"/>
          <p:cNvCxnSpPr/>
          <p:nvPr/>
        </p:nvCxnSpPr>
        <p:spPr bwMode="auto">
          <a:xfrm rot="5400000">
            <a:off x="861844" y="534933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65" name="Straight Connector 264"/>
          <p:cNvCxnSpPr/>
          <p:nvPr/>
        </p:nvCxnSpPr>
        <p:spPr bwMode="auto">
          <a:xfrm rot="5400000">
            <a:off x="1048770" y="534934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66" name="Straight Connector 265"/>
          <p:cNvCxnSpPr/>
          <p:nvPr/>
        </p:nvCxnSpPr>
        <p:spPr bwMode="auto">
          <a:xfrm rot="5400000">
            <a:off x="1235679" y="535306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67" name="Straight Connector 266"/>
          <p:cNvCxnSpPr/>
          <p:nvPr/>
        </p:nvCxnSpPr>
        <p:spPr bwMode="auto">
          <a:xfrm rot="5400000">
            <a:off x="1422606" y="535307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68" name="Straight Connector 267"/>
          <p:cNvCxnSpPr/>
          <p:nvPr/>
        </p:nvCxnSpPr>
        <p:spPr bwMode="auto">
          <a:xfrm rot="5400000">
            <a:off x="1609523" y="534934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69" name="Straight Connector 268"/>
          <p:cNvCxnSpPr/>
          <p:nvPr/>
        </p:nvCxnSpPr>
        <p:spPr bwMode="auto">
          <a:xfrm rot="5400000">
            <a:off x="1796450" y="534935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70" name="Straight Connector 269"/>
          <p:cNvCxnSpPr/>
          <p:nvPr/>
        </p:nvCxnSpPr>
        <p:spPr bwMode="auto">
          <a:xfrm rot="5400000">
            <a:off x="1986638" y="535307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72" name="Straight Connector 271"/>
          <p:cNvCxnSpPr/>
          <p:nvPr/>
        </p:nvCxnSpPr>
        <p:spPr bwMode="auto">
          <a:xfrm rot="5400000">
            <a:off x="2173565" y="535308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73" name="Straight Connector 272"/>
          <p:cNvCxnSpPr/>
          <p:nvPr/>
        </p:nvCxnSpPr>
        <p:spPr bwMode="auto">
          <a:xfrm rot="5400000">
            <a:off x="2360482" y="534935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74" name="Straight Connector 273"/>
          <p:cNvCxnSpPr/>
          <p:nvPr/>
        </p:nvCxnSpPr>
        <p:spPr bwMode="auto">
          <a:xfrm rot="5400000">
            <a:off x="2547409" y="534936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77" name="Straight Connector 276"/>
          <p:cNvCxnSpPr/>
          <p:nvPr/>
        </p:nvCxnSpPr>
        <p:spPr bwMode="auto">
          <a:xfrm rot="5400000">
            <a:off x="2734336" y="534937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81" name="Straight Connector 280"/>
          <p:cNvCxnSpPr/>
          <p:nvPr/>
        </p:nvCxnSpPr>
        <p:spPr bwMode="auto">
          <a:xfrm rot="5400000">
            <a:off x="304370" y="535306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82" name="Rectangle 11"/>
          <p:cNvSpPr>
            <a:spLocks noChangeArrowheads="1"/>
          </p:cNvSpPr>
          <p:nvPr/>
        </p:nvSpPr>
        <p:spPr bwMode="auto">
          <a:xfrm>
            <a:off x="1481524" y="4817105"/>
            <a:ext cx="125500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3" name="Rectangle 11"/>
          <p:cNvSpPr>
            <a:spLocks noChangeArrowheads="1"/>
          </p:cNvSpPr>
          <p:nvPr/>
        </p:nvSpPr>
        <p:spPr bwMode="auto">
          <a:xfrm>
            <a:off x="1301165" y="4817105"/>
            <a:ext cx="125500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" name="Rectangle 11"/>
          <p:cNvSpPr>
            <a:spLocks noChangeArrowheads="1"/>
          </p:cNvSpPr>
          <p:nvPr/>
        </p:nvSpPr>
        <p:spPr bwMode="auto">
          <a:xfrm>
            <a:off x="1668450" y="4817116"/>
            <a:ext cx="125500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" name="Rectangle 11"/>
          <p:cNvSpPr>
            <a:spLocks noChangeArrowheads="1"/>
          </p:cNvSpPr>
          <p:nvPr/>
        </p:nvSpPr>
        <p:spPr bwMode="auto">
          <a:xfrm>
            <a:off x="2815257" y="4814050"/>
            <a:ext cx="86678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5" name="Rectangle 11"/>
          <p:cNvSpPr>
            <a:spLocks noChangeArrowheads="1"/>
          </p:cNvSpPr>
          <p:nvPr/>
        </p:nvSpPr>
        <p:spPr bwMode="auto">
          <a:xfrm>
            <a:off x="3001332" y="4817080"/>
            <a:ext cx="95345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" name="Rectangle 11"/>
          <p:cNvSpPr>
            <a:spLocks noChangeArrowheads="1"/>
          </p:cNvSpPr>
          <p:nvPr/>
        </p:nvSpPr>
        <p:spPr bwMode="auto">
          <a:xfrm>
            <a:off x="3175462" y="4817089"/>
            <a:ext cx="108346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8" name="Rectangle 11"/>
          <p:cNvSpPr>
            <a:spLocks noChangeArrowheads="1"/>
          </p:cNvSpPr>
          <p:nvPr/>
        </p:nvSpPr>
        <p:spPr bwMode="auto">
          <a:xfrm>
            <a:off x="3359819" y="4814075"/>
            <a:ext cx="117014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" name="Rectangle 11"/>
          <p:cNvSpPr>
            <a:spLocks noChangeArrowheads="1"/>
          </p:cNvSpPr>
          <p:nvPr/>
        </p:nvSpPr>
        <p:spPr bwMode="auto">
          <a:xfrm>
            <a:off x="3544176" y="4817105"/>
            <a:ext cx="121348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" name="Rectangle 11"/>
          <p:cNvSpPr>
            <a:spLocks noChangeArrowheads="1"/>
          </p:cNvSpPr>
          <p:nvPr/>
        </p:nvSpPr>
        <p:spPr bwMode="auto">
          <a:xfrm rot="10800000">
            <a:off x="5053625" y="4820136"/>
            <a:ext cx="86678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" name="Rectangle 11"/>
          <p:cNvSpPr>
            <a:spLocks noChangeArrowheads="1"/>
          </p:cNvSpPr>
          <p:nvPr/>
        </p:nvSpPr>
        <p:spPr bwMode="auto">
          <a:xfrm rot="10800000">
            <a:off x="4868720" y="4817105"/>
            <a:ext cx="95345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3" name="Rectangle 11"/>
          <p:cNvSpPr>
            <a:spLocks noChangeArrowheads="1"/>
          </p:cNvSpPr>
          <p:nvPr/>
        </p:nvSpPr>
        <p:spPr bwMode="auto">
          <a:xfrm rot="10800000">
            <a:off x="4675030" y="4817097"/>
            <a:ext cx="108346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Rectangle 11"/>
          <p:cNvSpPr>
            <a:spLocks noChangeArrowheads="1"/>
          </p:cNvSpPr>
          <p:nvPr/>
        </p:nvSpPr>
        <p:spPr bwMode="auto">
          <a:xfrm rot="10800000">
            <a:off x="4478726" y="4820110"/>
            <a:ext cx="117014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Rectangle 11"/>
          <p:cNvSpPr>
            <a:spLocks noChangeArrowheads="1"/>
          </p:cNvSpPr>
          <p:nvPr/>
        </p:nvSpPr>
        <p:spPr bwMode="auto">
          <a:xfrm rot="10800000">
            <a:off x="4290035" y="4817080"/>
            <a:ext cx="121348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09" name="Straight Connector 308"/>
          <p:cNvCxnSpPr/>
          <p:nvPr/>
        </p:nvCxnSpPr>
        <p:spPr bwMode="auto">
          <a:xfrm rot="5400000">
            <a:off x="2917937" y="5353062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10" name="Straight Connector 309"/>
          <p:cNvCxnSpPr/>
          <p:nvPr/>
        </p:nvCxnSpPr>
        <p:spPr bwMode="auto">
          <a:xfrm rot="5400000">
            <a:off x="3104864" y="535307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11" name="Straight Connector 310"/>
          <p:cNvCxnSpPr/>
          <p:nvPr/>
        </p:nvCxnSpPr>
        <p:spPr bwMode="auto">
          <a:xfrm rot="5400000">
            <a:off x="3291782" y="534934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13" name="Straight Connector 312"/>
          <p:cNvCxnSpPr/>
          <p:nvPr/>
        </p:nvCxnSpPr>
        <p:spPr bwMode="auto">
          <a:xfrm rot="5400000">
            <a:off x="3478708" y="534935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14" name="Straight Connector 313"/>
          <p:cNvCxnSpPr/>
          <p:nvPr/>
        </p:nvCxnSpPr>
        <p:spPr bwMode="auto">
          <a:xfrm rot="5400000">
            <a:off x="3665617" y="535307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16" name="Straight Connector 315"/>
          <p:cNvCxnSpPr/>
          <p:nvPr/>
        </p:nvCxnSpPr>
        <p:spPr bwMode="auto">
          <a:xfrm rot="5400000">
            <a:off x="3852544" y="535308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17" name="Straight Connector 316"/>
          <p:cNvCxnSpPr/>
          <p:nvPr/>
        </p:nvCxnSpPr>
        <p:spPr bwMode="auto">
          <a:xfrm rot="5400000">
            <a:off x="4039461" y="534935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19" name="Straight Connector 318"/>
          <p:cNvCxnSpPr/>
          <p:nvPr/>
        </p:nvCxnSpPr>
        <p:spPr bwMode="auto">
          <a:xfrm rot="5400000">
            <a:off x="4226388" y="534936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1" name="Straight Connector 320"/>
          <p:cNvCxnSpPr/>
          <p:nvPr/>
        </p:nvCxnSpPr>
        <p:spPr bwMode="auto">
          <a:xfrm rot="5400000">
            <a:off x="4416576" y="535308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3" name="Straight Connector 322"/>
          <p:cNvCxnSpPr/>
          <p:nvPr/>
        </p:nvCxnSpPr>
        <p:spPr bwMode="auto">
          <a:xfrm rot="5400000">
            <a:off x="4603503" y="535309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6" name="Straight Connector 325"/>
          <p:cNvCxnSpPr/>
          <p:nvPr/>
        </p:nvCxnSpPr>
        <p:spPr bwMode="auto">
          <a:xfrm rot="5400000">
            <a:off x="4790420" y="534936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7" name="Straight Connector 326"/>
          <p:cNvCxnSpPr/>
          <p:nvPr/>
        </p:nvCxnSpPr>
        <p:spPr bwMode="auto">
          <a:xfrm rot="5400000">
            <a:off x="4977347" y="5349374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8" name="Straight Connector 327"/>
          <p:cNvCxnSpPr/>
          <p:nvPr/>
        </p:nvCxnSpPr>
        <p:spPr bwMode="auto">
          <a:xfrm rot="5400000">
            <a:off x="5164274" y="5349385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35" name="Straight Connector 334"/>
          <p:cNvCxnSpPr/>
          <p:nvPr/>
        </p:nvCxnSpPr>
        <p:spPr bwMode="auto">
          <a:xfrm rot="5400000">
            <a:off x="2734308" y="5353073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38" name="Rectangle 11"/>
          <p:cNvSpPr>
            <a:spLocks noChangeArrowheads="1"/>
          </p:cNvSpPr>
          <p:nvPr/>
        </p:nvSpPr>
        <p:spPr bwMode="auto">
          <a:xfrm>
            <a:off x="3911462" y="4817116"/>
            <a:ext cx="125500" cy="53485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" name="Rectangle 11"/>
          <p:cNvSpPr>
            <a:spLocks noChangeArrowheads="1"/>
          </p:cNvSpPr>
          <p:nvPr/>
        </p:nvSpPr>
        <p:spPr bwMode="auto">
          <a:xfrm>
            <a:off x="3731102" y="4817116"/>
            <a:ext cx="125500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" name="Rectangle 11"/>
          <p:cNvSpPr>
            <a:spLocks noChangeArrowheads="1"/>
          </p:cNvSpPr>
          <p:nvPr/>
        </p:nvSpPr>
        <p:spPr bwMode="auto">
          <a:xfrm>
            <a:off x="4098388" y="4817127"/>
            <a:ext cx="125500" cy="534853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53" name="Straight Connector 8"/>
          <p:cNvCxnSpPr>
            <a:cxnSpLocks noChangeShapeType="1"/>
          </p:cNvCxnSpPr>
          <p:nvPr/>
        </p:nvCxnSpPr>
        <p:spPr bwMode="auto">
          <a:xfrm>
            <a:off x="201593" y="5351185"/>
            <a:ext cx="5076688" cy="3732"/>
          </a:xfrm>
          <a:prstGeom prst="line">
            <a:avLst/>
          </a:prstGeom>
          <a:noFill/>
          <a:ln w="12700" cmpd="sng">
            <a:solidFill>
              <a:schemeClr val="tx1"/>
            </a:solidFill>
            <a:prstDash val="solid"/>
            <a:round/>
            <a:headEnd type="none" w="sm" len="sm"/>
            <a:tailEnd type="triangle" w="lg" len="med"/>
          </a:ln>
        </p:spPr>
      </p:cxnSp>
      <p:cxnSp>
        <p:nvCxnSpPr>
          <p:cNvPr id="355" name="Straight Connector 354"/>
          <p:cNvCxnSpPr/>
          <p:nvPr/>
        </p:nvCxnSpPr>
        <p:spPr bwMode="auto">
          <a:xfrm rot="5400000">
            <a:off x="487999" y="446090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60" name="Straight Connector 359"/>
          <p:cNvCxnSpPr/>
          <p:nvPr/>
        </p:nvCxnSpPr>
        <p:spPr bwMode="auto">
          <a:xfrm rot="5400000">
            <a:off x="674926" y="446091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62" name="Straight Connector 361"/>
          <p:cNvCxnSpPr/>
          <p:nvPr/>
        </p:nvCxnSpPr>
        <p:spPr bwMode="auto">
          <a:xfrm rot="5400000">
            <a:off x="861844" y="445718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65" name="Straight Connector 364"/>
          <p:cNvCxnSpPr/>
          <p:nvPr/>
        </p:nvCxnSpPr>
        <p:spPr bwMode="auto">
          <a:xfrm rot="5400000">
            <a:off x="1048770" y="445719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67" name="Straight Connector 366"/>
          <p:cNvCxnSpPr/>
          <p:nvPr/>
        </p:nvCxnSpPr>
        <p:spPr bwMode="auto">
          <a:xfrm rot="5400000">
            <a:off x="1235679" y="446091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0" name="Straight Connector 369"/>
          <p:cNvCxnSpPr/>
          <p:nvPr/>
        </p:nvCxnSpPr>
        <p:spPr bwMode="auto">
          <a:xfrm rot="5400000">
            <a:off x="1422606" y="446092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1" name="Straight Connector 370"/>
          <p:cNvCxnSpPr/>
          <p:nvPr/>
        </p:nvCxnSpPr>
        <p:spPr bwMode="auto">
          <a:xfrm rot="5400000">
            <a:off x="1609523" y="445719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2" name="Straight Connector 371"/>
          <p:cNvCxnSpPr/>
          <p:nvPr/>
        </p:nvCxnSpPr>
        <p:spPr bwMode="auto">
          <a:xfrm rot="5400000">
            <a:off x="1796450" y="445721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3" name="Straight Connector 372"/>
          <p:cNvCxnSpPr/>
          <p:nvPr/>
        </p:nvCxnSpPr>
        <p:spPr bwMode="auto">
          <a:xfrm rot="5400000">
            <a:off x="1986638" y="446092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4" name="Straight Connector 373"/>
          <p:cNvCxnSpPr/>
          <p:nvPr/>
        </p:nvCxnSpPr>
        <p:spPr bwMode="auto">
          <a:xfrm rot="5400000">
            <a:off x="2173565" y="446094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5" name="Straight Connector 374"/>
          <p:cNvCxnSpPr/>
          <p:nvPr/>
        </p:nvCxnSpPr>
        <p:spPr bwMode="auto">
          <a:xfrm rot="5400000">
            <a:off x="2360482" y="445721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6" name="Straight Connector 375"/>
          <p:cNvCxnSpPr/>
          <p:nvPr/>
        </p:nvCxnSpPr>
        <p:spPr bwMode="auto">
          <a:xfrm rot="5400000">
            <a:off x="2547409" y="445722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7" name="Straight Connector 376"/>
          <p:cNvCxnSpPr/>
          <p:nvPr/>
        </p:nvCxnSpPr>
        <p:spPr bwMode="auto">
          <a:xfrm rot="5400000">
            <a:off x="2734336" y="4457231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8" name="Straight Connector 377"/>
          <p:cNvCxnSpPr/>
          <p:nvPr/>
        </p:nvCxnSpPr>
        <p:spPr bwMode="auto">
          <a:xfrm rot="5400000">
            <a:off x="304370" y="446091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9" name="Straight Connector 378"/>
          <p:cNvCxnSpPr/>
          <p:nvPr/>
        </p:nvCxnSpPr>
        <p:spPr bwMode="auto">
          <a:xfrm rot="5400000">
            <a:off x="2917937" y="4460918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0" name="Straight Connector 379"/>
          <p:cNvCxnSpPr/>
          <p:nvPr/>
        </p:nvCxnSpPr>
        <p:spPr bwMode="auto">
          <a:xfrm rot="5400000">
            <a:off x="3104864" y="446092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1" name="Straight Connector 380"/>
          <p:cNvCxnSpPr/>
          <p:nvPr/>
        </p:nvCxnSpPr>
        <p:spPr bwMode="auto">
          <a:xfrm rot="5400000">
            <a:off x="3291782" y="445719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2" name="Straight Connector 381"/>
          <p:cNvCxnSpPr/>
          <p:nvPr/>
        </p:nvCxnSpPr>
        <p:spPr bwMode="auto">
          <a:xfrm rot="5400000">
            <a:off x="3478708" y="445721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3" name="Straight Connector 382"/>
          <p:cNvCxnSpPr/>
          <p:nvPr/>
        </p:nvCxnSpPr>
        <p:spPr bwMode="auto">
          <a:xfrm rot="5400000">
            <a:off x="3665617" y="446092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4" name="Straight Connector 383"/>
          <p:cNvCxnSpPr/>
          <p:nvPr/>
        </p:nvCxnSpPr>
        <p:spPr bwMode="auto">
          <a:xfrm rot="5400000">
            <a:off x="3852544" y="446094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5" name="Straight Connector 384"/>
          <p:cNvCxnSpPr/>
          <p:nvPr/>
        </p:nvCxnSpPr>
        <p:spPr bwMode="auto">
          <a:xfrm rot="5400000">
            <a:off x="4039461" y="445721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6" name="Straight Connector 385"/>
          <p:cNvCxnSpPr/>
          <p:nvPr/>
        </p:nvCxnSpPr>
        <p:spPr bwMode="auto">
          <a:xfrm rot="5400000">
            <a:off x="4226388" y="445722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7" name="Straight Connector 386"/>
          <p:cNvCxnSpPr/>
          <p:nvPr/>
        </p:nvCxnSpPr>
        <p:spPr bwMode="auto">
          <a:xfrm rot="5400000">
            <a:off x="4416576" y="446094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8" name="Straight Connector 387"/>
          <p:cNvCxnSpPr/>
          <p:nvPr/>
        </p:nvCxnSpPr>
        <p:spPr bwMode="auto">
          <a:xfrm rot="5400000">
            <a:off x="4603503" y="446095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9" name="Straight Connector 388"/>
          <p:cNvCxnSpPr/>
          <p:nvPr/>
        </p:nvCxnSpPr>
        <p:spPr bwMode="auto">
          <a:xfrm rot="5400000">
            <a:off x="4790420" y="4457220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0" name="Straight Connector 389"/>
          <p:cNvCxnSpPr/>
          <p:nvPr/>
        </p:nvCxnSpPr>
        <p:spPr bwMode="auto">
          <a:xfrm rot="5400000">
            <a:off x="4977347" y="4457231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1" name="Straight Connector 390"/>
          <p:cNvCxnSpPr/>
          <p:nvPr/>
        </p:nvCxnSpPr>
        <p:spPr bwMode="auto">
          <a:xfrm rot="5400000">
            <a:off x="5164274" y="4457241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2" name="Straight Connector 391"/>
          <p:cNvCxnSpPr/>
          <p:nvPr/>
        </p:nvCxnSpPr>
        <p:spPr bwMode="auto">
          <a:xfrm rot="5400000">
            <a:off x="2734308" y="4460929"/>
            <a:ext cx="634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95" name="Rectangle 11"/>
          <p:cNvSpPr>
            <a:spLocks noChangeArrowheads="1"/>
          </p:cNvSpPr>
          <p:nvPr/>
        </p:nvSpPr>
        <p:spPr bwMode="auto">
          <a:xfrm>
            <a:off x="385319" y="3925039"/>
            <a:ext cx="86678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6" name="Rectangle 11"/>
          <p:cNvSpPr>
            <a:spLocks noChangeArrowheads="1"/>
          </p:cNvSpPr>
          <p:nvPr/>
        </p:nvSpPr>
        <p:spPr bwMode="auto">
          <a:xfrm>
            <a:off x="571394" y="3928069"/>
            <a:ext cx="95345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7" name="Rectangle 11"/>
          <p:cNvSpPr>
            <a:spLocks noChangeArrowheads="1"/>
          </p:cNvSpPr>
          <p:nvPr/>
        </p:nvSpPr>
        <p:spPr bwMode="auto">
          <a:xfrm>
            <a:off x="745524" y="3928078"/>
            <a:ext cx="108346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8" name="Rectangle 11"/>
          <p:cNvSpPr>
            <a:spLocks noChangeArrowheads="1"/>
          </p:cNvSpPr>
          <p:nvPr/>
        </p:nvSpPr>
        <p:spPr bwMode="auto">
          <a:xfrm>
            <a:off x="929881" y="3925065"/>
            <a:ext cx="117014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" name="Rectangle 11"/>
          <p:cNvSpPr>
            <a:spLocks noChangeArrowheads="1"/>
          </p:cNvSpPr>
          <p:nvPr/>
        </p:nvSpPr>
        <p:spPr bwMode="auto">
          <a:xfrm>
            <a:off x="1114238" y="3928095"/>
            <a:ext cx="121348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0" name="Rectangle 11"/>
          <p:cNvSpPr>
            <a:spLocks noChangeArrowheads="1"/>
          </p:cNvSpPr>
          <p:nvPr/>
        </p:nvSpPr>
        <p:spPr bwMode="auto">
          <a:xfrm rot="10800000">
            <a:off x="2623687" y="3931125"/>
            <a:ext cx="86678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1" name="Rectangle 11"/>
          <p:cNvSpPr>
            <a:spLocks noChangeArrowheads="1"/>
          </p:cNvSpPr>
          <p:nvPr/>
        </p:nvSpPr>
        <p:spPr bwMode="auto">
          <a:xfrm rot="10800000">
            <a:off x="2438782" y="3928095"/>
            <a:ext cx="95345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2" name="Rectangle 11"/>
          <p:cNvSpPr>
            <a:spLocks noChangeArrowheads="1"/>
          </p:cNvSpPr>
          <p:nvPr/>
        </p:nvSpPr>
        <p:spPr bwMode="auto">
          <a:xfrm rot="10800000">
            <a:off x="2245092" y="3928086"/>
            <a:ext cx="108346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3" name="Rectangle 11"/>
          <p:cNvSpPr>
            <a:spLocks noChangeArrowheads="1"/>
          </p:cNvSpPr>
          <p:nvPr/>
        </p:nvSpPr>
        <p:spPr bwMode="auto">
          <a:xfrm rot="10800000">
            <a:off x="2048788" y="3931100"/>
            <a:ext cx="117014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4" name="Rectangle 11"/>
          <p:cNvSpPr>
            <a:spLocks noChangeArrowheads="1"/>
          </p:cNvSpPr>
          <p:nvPr/>
        </p:nvSpPr>
        <p:spPr bwMode="auto">
          <a:xfrm rot="10800000">
            <a:off x="1860097" y="3928069"/>
            <a:ext cx="121348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5" name="Rectangle 11"/>
          <p:cNvSpPr>
            <a:spLocks noChangeArrowheads="1"/>
          </p:cNvSpPr>
          <p:nvPr/>
        </p:nvSpPr>
        <p:spPr bwMode="auto">
          <a:xfrm>
            <a:off x="1481524" y="3928105"/>
            <a:ext cx="125500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6" name="Rectangle 11"/>
          <p:cNvSpPr>
            <a:spLocks noChangeArrowheads="1"/>
          </p:cNvSpPr>
          <p:nvPr/>
        </p:nvSpPr>
        <p:spPr bwMode="auto">
          <a:xfrm>
            <a:off x="1301165" y="3928105"/>
            <a:ext cx="125500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7" name="Rectangle 11"/>
          <p:cNvSpPr>
            <a:spLocks noChangeArrowheads="1"/>
          </p:cNvSpPr>
          <p:nvPr/>
        </p:nvSpPr>
        <p:spPr bwMode="auto">
          <a:xfrm>
            <a:off x="1668450" y="3928116"/>
            <a:ext cx="125500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8" name="Rectangle 11"/>
          <p:cNvSpPr>
            <a:spLocks noChangeArrowheads="1"/>
          </p:cNvSpPr>
          <p:nvPr/>
        </p:nvSpPr>
        <p:spPr bwMode="auto">
          <a:xfrm>
            <a:off x="2815257" y="3925050"/>
            <a:ext cx="86678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" name="Rectangle 11"/>
          <p:cNvSpPr>
            <a:spLocks noChangeArrowheads="1"/>
          </p:cNvSpPr>
          <p:nvPr/>
        </p:nvSpPr>
        <p:spPr bwMode="auto">
          <a:xfrm>
            <a:off x="3001332" y="3928080"/>
            <a:ext cx="95345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" name="Rectangle 11"/>
          <p:cNvSpPr>
            <a:spLocks noChangeArrowheads="1"/>
          </p:cNvSpPr>
          <p:nvPr/>
        </p:nvSpPr>
        <p:spPr bwMode="auto">
          <a:xfrm>
            <a:off x="3175462" y="3928089"/>
            <a:ext cx="108346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" name="Rectangle 11"/>
          <p:cNvSpPr>
            <a:spLocks noChangeArrowheads="1"/>
          </p:cNvSpPr>
          <p:nvPr/>
        </p:nvSpPr>
        <p:spPr bwMode="auto">
          <a:xfrm>
            <a:off x="3359819" y="3925075"/>
            <a:ext cx="117014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2" name="Rectangle 11"/>
          <p:cNvSpPr>
            <a:spLocks noChangeArrowheads="1"/>
          </p:cNvSpPr>
          <p:nvPr/>
        </p:nvSpPr>
        <p:spPr bwMode="auto">
          <a:xfrm>
            <a:off x="3544176" y="3928105"/>
            <a:ext cx="121348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" name="Rectangle 11"/>
          <p:cNvSpPr>
            <a:spLocks noChangeArrowheads="1"/>
          </p:cNvSpPr>
          <p:nvPr/>
        </p:nvSpPr>
        <p:spPr bwMode="auto">
          <a:xfrm rot="10800000">
            <a:off x="5053625" y="3931136"/>
            <a:ext cx="86678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" name="Rectangle 11"/>
          <p:cNvSpPr>
            <a:spLocks noChangeArrowheads="1"/>
          </p:cNvSpPr>
          <p:nvPr/>
        </p:nvSpPr>
        <p:spPr bwMode="auto">
          <a:xfrm rot="10800000">
            <a:off x="4868720" y="3928105"/>
            <a:ext cx="95345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" name="Rectangle 11"/>
          <p:cNvSpPr>
            <a:spLocks noChangeArrowheads="1"/>
          </p:cNvSpPr>
          <p:nvPr/>
        </p:nvSpPr>
        <p:spPr bwMode="auto">
          <a:xfrm rot="10800000">
            <a:off x="4675030" y="3928097"/>
            <a:ext cx="108346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" name="Rectangle 11"/>
          <p:cNvSpPr>
            <a:spLocks noChangeArrowheads="1"/>
          </p:cNvSpPr>
          <p:nvPr/>
        </p:nvSpPr>
        <p:spPr bwMode="auto">
          <a:xfrm rot="10800000">
            <a:off x="4478726" y="3931110"/>
            <a:ext cx="117014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" name="Rectangle 11"/>
          <p:cNvSpPr>
            <a:spLocks noChangeArrowheads="1"/>
          </p:cNvSpPr>
          <p:nvPr/>
        </p:nvSpPr>
        <p:spPr bwMode="auto">
          <a:xfrm rot="10800000">
            <a:off x="4290035" y="3928080"/>
            <a:ext cx="121348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" name="Rectangle 11"/>
          <p:cNvSpPr>
            <a:spLocks noChangeArrowheads="1"/>
          </p:cNvSpPr>
          <p:nvPr/>
        </p:nvSpPr>
        <p:spPr bwMode="auto">
          <a:xfrm>
            <a:off x="3911462" y="3928116"/>
            <a:ext cx="125500" cy="534853"/>
          </a:xfrm>
          <a:prstGeom prst="rect">
            <a:avLst/>
          </a:prstGeom>
          <a:solidFill>
            <a:schemeClr val="tx1"/>
          </a:solidFill>
          <a:ln w="12700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" name="Rectangle 11"/>
          <p:cNvSpPr>
            <a:spLocks noChangeArrowheads="1"/>
          </p:cNvSpPr>
          <p:nvPr/>
        </p:nvSpPr>
        <p:spPr bwMode="auto">
          <a:xfrm>
            <a:off x="3731102" y="3928116"/>
            <a:ext cx="125500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" name="Rectangle 11"/>
          <p:cNvSpPr>
            <a:spLocks noChangeArrowheads="1"/>
          </p:cNvSpPr>
          <p:nvPr/>
        </p:nvSpPr>
        <p:spPr bwMode="auto">
          <a:xfrm>
            <a:off x="4098388" y="3928127"/>
            <a:ext cx="125500" cy="534853"/>
          </a:xfrm>
          <a:prstGeom prst="rect">
            <a:avLst/>
          </a:prstGeom>
          <a:solidFill>
            <a:schemeClr val="tx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423" name="Straight Connector 422"/>
          <p:cNvCxnSpPr/>
          <p:nvPr/>
        </p:nvCxnSpPr>
        <p:spPr bwMode="auto">
          <a:xfrm>
            <a:off x="311150" y="3930652"/>
            <a:ext cx="4921250" cy="31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31" name="Right Brace 22"/>
          <p:cNvSpPr>
            <a:spLocks/>
          </p:cNvSpPr>
          <p:nvPr/>
        </p:nvSpPr>
        <p:spPr bwMode="auto">
          <a:xfrm rot="5400000">
            <a:off x="2602705" y="3098015"/>
            <a:ext cx="319087" cy="4889502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" name="TextBox 431"/>
          <p:cNvSpPr txBox="1"/>
          <p:nvPr/>
        </p:nvSpPr>
        <p:spPr>
          <a:xfrm>
            <a:off x="342900" y="5588002"/>
            <a:ext cx="4940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one energy modulation period lasting 26 turns in this example</a:t>
            </a:r>
          </a:p>
          <a:p>
            <a:endParaRPr lang="en-US" sz="1400" dirty="0" smtClean="0"/>
          </a:p>
          <a:p>
            <a:pPr algn="l"/>
            <a:r>
              <a:rPr lang="en-US" sz="1400" dirty="0" smtClean="0"/>
              <a:t>Chopper pulse (upper images) and beam currents versus time</a:t>
            </a:r>
            <a:endParaRPr lang="en-US" sz="1400" dirty="0"/>
          </a:p>
        </p:txBody>
      </p:sp>
      <p:cxnSp>
        <p:nvCxnSpPr>
          <p:cNvPr id="434" name="Straight Arrow Connector 433"/>
          <p:cNvCxnSpPr/>
          <p:nvPr/>
        </p:nvCxnSpPr>
        <p:spPr bwMode="auto">
          <a:xfrm>
            <a:off x="381000" y="3390900"/>
            <a:ext cx="1854200" cy="15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grpSp>
        <p:nvGrpSpPr>
          <p:cNvPr id="2" name="Group 449"/>
          <p:cNvGrpSpPr/>
          <p:nvPr/>
        </p:nvGrpSpPr>
        <p:grpSpPr>
          <a:xfrm>
            <a:off x="406399" y="3069166"/>
            <a:ext cx="1896533" cy="326063"/>
            <a:chOff x="80433" y="3064933"/>
            <a:chExt cx="2463788" cy="326063"/>
          </a:xfrm>
        </p:grpSpPr>
        <p:sp>
          <p:nvSpPr>
            <p:cNvPr id="438" name="Rectangle 437"/>
            <p:cNvSpPr/>
            <p:nvPr/>
          </p:nvSpPr>
          <p:spPr bwMode="auto">
            <a:xfrm>
              <a:off x="618067" y="3073400"/>
              <a:ext cx="67733" cy="31326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39" name="Rectangle 438"/>
            <p:cNvSpPr/>
            <p:nvPr/>
          </p:nvSpPr>
          <p:spPr bwMode="auto">
            <a:xfrm>
              <a:off x="770467" y="3073412"/>
              <a:ext cx="67733" cy="31326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40" name="Rectangle 439"/>
            <p:cNvSpPr/>
            <p:nvPr/>
          </p:nvSpPr>
          <p:spPr bwMode="auto">
            <a:xfrm>
              <a:off x="922867" y="3077657"/>
              <a:ext cx="67733" cy="31326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41" name="Rectangle 440"/>
            <p:cNvSpPr/>
            <p:nvPr/>
          </p:nvSpPr>
          <p:spPr bwMode="auto">
            <a:xfrm>
              <a:off x="1075267" y="3077669"/>
              <a:ext cx="67733" cy="31326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42" name="Rectangle 441"/>
            <p:cNvSpPr/>
            <p:nvPr/>
          </p:nvSpPr>
          <p:spPr bwMode="auto">
            <a:xfrm>
              <a:off x="1227667" y="3077681"/>
              <a:ext cx="67733" cy="31326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44" name="Freeform 443"/>
            <p:cNvSpPr/>
            <p:nvPr/>
          </p:nvSpPr>
          <p:spPr bwMode="auto">
            <a:xfrm>
              <a:off x="80433" y="3064933"/>
              <a:ext cx="457207" cy="321734"/>
            </a:xfrm>
            <a:custGeom>
              <a:avLst/>
              <a:gdLst>
                <a:gd name="connsiteX0" fmla="*/ 275166 w 279400"/>
                <a:gd name="connsiteY0" fmla="*/ 321734 h 321734"/>
                <a:gd name="connsiteX1" fmla="*/ 279400 w 279400"/>
                <a:gd name="connsiteY1" fmla="*/ 4234 h 321734"/>
                <a:gd name="connsiteX2" fmla="*/ 0 w 279400"/>
                <a:gd name="connsiteY2" fmla="*/ 0 h 321734"/>
                <a:gd name="connsiteX3" fmla="*/ 0 w 279400"/>
                <a:gd name="connsiteY3" fmla="*/ 0 h 32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400" h="321734">
                  <a:moveTo>
                    <a:pt x="275166" y="321734"/>
                  </a:moveTo>
                  <a:cubicBezTo>
                    <a:pt x="276577" y="215901"/>
                    <a:pt x="279400" y="4234"/>
                    <a:pt x="279400" y="4234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45" name="Rectangle 444"/>
            <p:cNvSpPr/>
            <p:nvPr/>
          </p:nvSpPr>
          <p:spPr bwMode="auto">
            <a:xfrm>
              <a:off x="1380067" y="3077693"/>
              <a:ext cx="67733" cy="31326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46" name="Rectangle 445"/>
            <p:cNvSpPr/>
            <p:nvPr/>
          </p:nvSpPr>
          <p:spPr bwMode="auto">
            <a:xfrm>
              <a:off x="1532467" y="3077705"/>
              <a:ext cx="67733" cy="31326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47" name="Rectangle 446"/>
            <p:cNvSpPr/>
            <p:nvPr/>
          </p:nvSpPr>
          <p:spPr bwMode="auto">
            <a:xfrm>
              <a:off x="1684867" y="3077717"/>
              <a:ext cx="67733" cy="31326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48" name="Rectangle 447"/>
            <p:cNvSpPr/>
            <p:nvPr/>
          </p:nvSpPr>
          <p:spPr bwMode="auto">
            <a:xfrm>
              <a:off x="1837267" y="3077729"/>
              <a:ext cx="67733" cy="31326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49" name="Freeform 448"/>
            <p:cNvSpPr/>
            <p:nvPr/>
          </p:nvSpPr>
          <p:spPr bwMode="auto">
            <a:xfrm>
              <a:off x="1989654" y="3073400"/>
              <a:ext cx="554567" cy="317500"/>
            </a:xfrm>
            <a:custGeom>
              <a:avLst/>
              <a:gdLst>
                <a:gd name="connsiteX0" fmla="*/ 0 w 554567"/>
                <a:gd name="connsiteY0" fmla="*/ 317500 h 317500"/>
                <a:gd name="connsiteX1" fmla="*/ 0 w 554567"/>
                <a:gd name="connsiteY1" fmla="*/ 0 h 317500"/>
                <a:gd name="connsiteX2" fmla="*/ 554567 w 554567"/>
                <a:gd name="connsiteY2" fmla="*/ 0 h 317500"/>
                <a:gd name="connsiteX3" fmla="*/ 554567 w 554567"/>
                <a:gd name="connsiteY3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4567" h="317500">
                  <a:moveTo>
                    <a:pt x="0" y="317500"/>
                  </a:moveTo>
                  <a:lnTo>
                    <a:pt x="0" y="0"/>
                  </a:lnTo>
                  <a:lnTo>
                    <a:pt x="554567" y="0"/>
                  </a:lnTo>
                  <a:lnTo>
                    <a:pt x="554567" y="0"/>
                  </a:ln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sp>
        <p:nvSpPr>
          <p:cNvPr id="452" name="Freeform 451"/>
          <p:cNvSpPr/>
          <p:nvPr/>
        </p:nvSpPr>
        <p:spPr bwMode="auto">
          <a:xfrm flipH="1">
            <a:off x="749300" y="3390900"/>
            <a:ext cx="364067" cy="533400"/>
          </a:xfrm>
          <a:custGeom>
            <a:avLst/>
            <a:gdLst>
              <a:gd name="connsiteX0" fmla="*/ 364067 w 364067"/>
              <a:gd name="connsiteY0" fmla="*/ 0 h 533400"/>
              <a:gd name="connsiteX1" fmla="*/ 364067 w 364067"/>
              <a:gd name="connsiteY1" fmla="*/ 114300 h 533400"/>
              <a:gd name="connsiteX2" fmla="*/ 0 w 364067"/>
              <a:gd name="connsiteY2" fmla="*/ 444500 h 533400"/>
              <a:gd name="connsiteX3" fmla="*/ 0 w 364067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67" h="533400">
                <a:moveTo>
                  <a:pt x="364067" y="0"/>
                </a:moveTo>
                <a:lnTo>
                  <a:pt x="364067" y="114300"/>
                </a:lnTo>
                <a:lnTo>
                  <a:pt x="0" y="444500"/>
                </a:lnTo>
                <a:lnTo>
                  <a:pt x="0" y="53340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53" name="Freeform 452"/>
          <p:cNvSpPr/>
          <p:nvPr/>
        </p:nvSpPr>
        <p:spPr bwMode="auto">
          <a:xfrm>
            <a:off x="1236133" y="3390912"/>
            <a:ext cx="639233" cy="533400"/>
          </a:xfrm>
          <a:custGeom>
            <a:avLst/>
            <a:gdLst>
              <a:gd name="connsiteX0" fmla="*/ 364067 w 364067"/>
              <a:gd name="connsiteY0" fmla="*/ 0 h 533400"/>
              <a:gd name="connsiteX1" fmla="*/ 364067 w 364067"/>
              <a:gd name="connsiteY1" fmla="*/ 114300 h 533400"/>
              <a:gd name="connsiteX2" fmla="*/ 0 w 364067"/>
              <a:gd name="connsiteY2" fmla="*/ 444500 h 533400"/>
              <a:gd name="connsiteX3" fmla="*/ 0 w 364067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67" h="533400">
                <a:moveTo>
                  <a:pt x="364067" y="0"/>
                </a:moveTo>
                <a:lnTo>
                  <a:pt x="364067" y="114300"/>
                </a:lnTo>
                <a:lnTo>
                  <a:pt x="0" y="444500"/>
                </a:lnTo>
                <a:lnTo>
                  <a:pt x="0" y="53340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349500" y="6570663"/>
            <a:ext cx="4762500" cy="284162"/>
          </a:xfrm>
          <a:noFill/>
        </p:spPr>
        <p:txBody>
          <a:bodyPr/>
          <a:lstStyle/>
          <a:p>
            <a:r>
              <a:rPr lang="en-US" smtClean="0">
                <a:latin typeface="Garamond" charset="0"/>
              </a:rPr>
              <a:t>PSB Beam Production Schemes</a:t>
            </a:r>
            <a:endParaRPr lang="en-US" dirty="0" smtClean="0">
              <a:latin typeface="Garamond" charset="0"/>
            </a:endParaRPr>
          </a:p>
        </p:txBody>
      </p:sp>
      <p:sp>
        <p:nvSpPr>
          <p:cNvPr id="239" name="Date Placeholder 23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90" name="Straight Connector 8"/>
          <p:cNvCxnSpPr>
            <a:cxnSpLocks noChangeShapeType="1"/>
          </p:cNvCxnSpPr>
          <p:nvPr/>
        </p:nvCxnSpPr>
        <p:spPr bwMode="auto">
          <a:xfrm>
            <a:off x="419100" y="2781300"/>
            <a:ext cx="78867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sp>
        <p:nvSpPr>
          <p:cNvPr id="72" name="Rectangle 71"/>
          <p:cNvSpPr/>
          <p:nvPr/>
        </p:nvSpPr>
        <p:spPr bwMode="auto">
          <a:xfrm>
            <a:off x="6388100" y="2749550"/>
            <a:ext cx="368300" cy="889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6386" name="Title 6"/>
          <p:cNvSpPr>
            <a:spLocks noGrp="1"/>
          </p:cNvSpPr>
          <p:nvPr>
            <p:ph type="title"/>
          </p:nvPr>
        </p:nvSpPr>
        <p:spPr>
          <a:xfrm>
            <a:off x="679450" y="125413"/>
            <a:ext cx="7370763" cy="739775"/>
          </a:xfrm>
        </p:spPr>
        <p:txBody>
          <a:bodyPr/>
          <a:lstStyle/>
          <a:p>
            <a:r>
              <a:rPr lang="en-US" sz="3200" dirty="0" smtClean="0">
                <a:ea typeface="ＭＳ Ｐゴシック" charset="-128"/>
                <a:cs typeface="ＭＳ Ｐゴシック" charset="-128"/>
              </a:rPr>
              <a:t>PSB operation with pre-chopper </a:t>
            </a:r>
            <a:r>
              <a:rPr lang="en-US" sz="3200" dirty="0" smtClean="0">
                <a:ea typeface="ＭＳ Ｐゴシック" charset="-128"/>
                <a:cs typeface="ＭＳ Ｐゴシック" charset="-128"/>
              </a:rPr>
              <a:t>only – </a:t>
            </a:r>
            <a:r>
              <a:rPr lang="en-US" sz="2800" dirty="0" smtClean="0">
                <a:ea typeface="ＭＳ Ｐゴシック" charset="-128"/>
                <a:cs typeface="ＭＳ Ｐゴシック" charset="-128"/>
              </a:rPr>
              <a:t>emergency scenario (hopefully never applied)</a:t>
            </a:r>
            <a:endParaRPr lang="en-US" sz="32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0" name="Content Placeholder 229"/>
          <p:cNvSpPr>
            <a:spLocks noGrp="1"/>
          </p:cNvSpPr>
          <p:nvPr>
            <p:ph idx="1"/>
          </p:nvPr>
        </p:nvSpPr>
        <p:spPr>
          <a:xfrm>
            <a:off x="469900" y="4432299"/>
            <a:ext cx="8420100" cy="1533525"/>
          </a:xfrm>
        </p:spPr>
        <p:txBody>
          <a:bodyPr/>
          <a:lstStyle/>
          <a:p>
            <a:r>
              <a:rPr lang="en-US" sz="1600" dirty="0" smtClean="0"/>
              <a:t>Aim: Linac4 &amp; PSB operation in case of 3 </a:t>
            </a:r>
            <a:r>
              <a:rPr lang="en-US" sz="1600" dirty="0" err="1" smtClean="0"/>
              <a:t>MeV</a:t>
            </a:r>
            <a:r>
              <a:rPr lang="en-US" sz="1600" dirty="0" smtClean="0"/>
              <a:t> chopper failure (delicate device)</a:t>
            </a:r>
          </a:p>
          <a:p>
            <a:pPr>
              <a:buClr>
                <a:srgbClr val="FF0000"/>
              </a:buClr>
              <a:buSzPct val="100000"/>
              <a:buFont typeface="Wingdings" charset="2"/>
              <a:buChar char="➠"/>
            </a:pPr>
            <a:r>
              <a:rPr lang="en-US" sz="1600" dirty="0" smtClean="0"/>
              <a:t>Upgraded pre-chopper: can pulse multiple times to stop the beam (</a:t>
            </a:r>
            <a:r>
              <a:rPr lang="en-US" sz="1600" dirty="0" err="1" smtClean="0"/>
              <a:t>i</a:t>
            </a:r>
            <a:r>
              <a:rPr lang="en-US" sz="1600" dirty="0" smtClean="0"/>
              <a:t>) during switching PSB injection between rings and (ii) after completion of injection (source stop)</a:t>
            </a:r>
          </a:p>
          <a:p>
            <a:pPr lvl="1"/>
            <a:r>
              <a:rPr lang="en-US" dirty="0" smtClean="0"/>
              <a:t>Injection of coasting beams (no longitudinal painting, schemes to tailor distributions …)</a:t>
            </a:r>
          </a:p>
          <a:p>
            <a:pPr lvl="1"/>
            <a:r>
              <a:rPr lang="en-US" dirty="0" smtClean="0"/>
              <a:t>Linac4 (peak) beam current limited by Linac4 beam loading (&lt;65 </a:t>
            </a:r>
            <a:r>
              <a:rPr lang="en-US" dirty="0" err="1" smtClean="0"/>
              <a:t>mA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Many partially deflected bunches during pre-chopper switching</a:t>
            </a:r>
          </a:p>
          <a:p>
            <a:pPr lvl="1"/>
            <a:r>
              <a:rPr lang="en-US" dirty="0" smtClean="0"/>
              <a:t>Will LEBT space charge compensation follow beam during pre-chopper pulsing?</a:t>
            </a:r>
            <a:r>
              <a:rPr lang="en-US" sz="1600" dirty="0" smtClean="0"/>
              <a:t> </a:t>
            </a:r>
          </a:p>
        </p:txBody>
      </p:sp>
      <p:sp>
        <p:nvSpPr>
          <p:cNvPr id="16402" name="Right Brace 22"/>
          <p:cNvSpPr>
            <a:spLocks/>
          </p:cNvSpPr>
          <p:nvPr/>
        </p:nvSpPr>
        <p:spPr bwMode="auto">
          <a:xfrm rot="5400000">
            <a:off x="2981320" y="2085980"/>
            <a:ext cx="266709" cy="179705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3" name="TextBox 24"/>
          <p:cNvSpPr txBox="1">
            <a:spLocks noChangeArrowheads="1"/>
          </p:cNvSpPr>
          <p:nvPr/>
        </p:nvSpPr>
        <p:spPr bwMode="auto">
          <a:xfrm>
            <a:off x="2054820" y="3022600"/>
            <a:ext cx="213554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Injection ring</a:t>
            </a:r>
            <a:r>
              <a:rPr lang="en-US" sz="1400" dirty="0" smtClean="0"/>
              <a:t> 3 just </a:t>
            </a:r>
          </a:p>
          <a:p>
            <a:r>
              <a:rPr lang="en-US" sz="1400" dirty="0" smtClean="0"/>
              <a:t>one beam piece first ~20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</a:t>
            </a:r>
          </a:p>
          <a:p>
            <a:r>
              <a:rPr lang="en-US" sz="1400" dirty="0" smtClean="0"/>
              <a:t>instable beam? (LEBT </a:t>
            </a:r>
          </a:p>
          <a:p>
            <a:r>
              <a:rPr lang="en-US" sz="1400" dirty="0" smtClean="0"/>
              <a:t>space charge build-up)</a:t>
            </a:r>
          </a:p>
        </p:txBody>
      </p:sp>
      <p:sp>
        <p:nvSpPr>
          <p:cNvPr id="16411" name="TextBox 32"/>
          <p:cNvSpPr txBox="1">
            <a:spLocks noChangeArrowheads="1"/>
          </p:cNvSpPr>
          <p:nvPr/>
        </p:nvSpPr>
        <p:spPr bwMode="auto">
          <a:xfrm>
            <a:off x="1296795" y="3924300"/>
            <a:ext cx="147613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  <a:endParaRPr lang="en-US" sz="1400" dirty="0" smtClean="0"/>
          </a:p>
          <a:p>
            <a:r>
              <a:rPr lang="en-US" sz="1400" dirty="0" smtClean="0"/>
              <a:t>switching to </a:t>
            </a:r>
            <a:r>
              <a:rPr lang="en-US" sz="1400" dirty="0"/>
              <a:t>ring</a:t>
            </a:r>
            <a:r>
              <a:rPr lang="en-US" sz="1400" dirty="0" smtClean="0"/>
              <a:t> 4</a:t>
            </a:r>
            <a:endParaRPr lang="en-US" sz="1400" dirty="0"/>
          </a:p>
        </p:txBody>
      </p:sp>
      <p:cxnSp>
        <p:nvCxnSpPr>
          <p:cNvPr id="16412" name="Straight Arrow Connector 34"/>
          <p:cNvCxnSpPr>
            <a:cxnSpLocks noChangeShapeType="1"/>
          </p:cNvCxnSpPr>
          <p:nvPr/>
        </p:nvCxnSpPr>
        <p:spPr bwMode="auto">
          <a:xfrm rot="5400000" flipH="1" flipV="1">
            <a:off x="1517657" y="3327402"/>
            <a:ext cx="1079495" cy="12700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54" name="Straight Connector 8"/>
          <p:cNvCxnSpPr>
            <a:cxnSpLocks noChangeShapeType="1"/>
          </p:cNvCxnSpPr>
          <p:nvPr/>
        </p:nvCxnSpPr>
        <p:spPr bwMode="auto">
          <a:xfrm>
            <a:off x="431800" y="1866900"/>
            <a:ext cx="78613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sp>
        <p:nvSpPr>
          <p:cNvPr id="121" name="Rectangle 120"/>
          <p:cNvSpPr/>
          <p:nvPr/>
        </p:nvSpPr>
        <p:spPr bwMode="auto">
          <a:xfrm>
            <a:off x="2997200" y="27305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8" name="Right Brace 29"/>
          <p:cNvSpPr>
            <a:spLocks/>
          </p:cNvSpPr>
          <p:nvPr/>
        </p:nvSpPr>
        <p:spPr bwMode="auto">
          <a:xfrm rot="5400000">
            <a:off x="1008856" y="2266162"/>
            <a:ext cx="319087" cy="14986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TextBox 30"/>
          <p:cNvSpPr txBox="1">
            <a:spLocks noChangeArrowheads="1"/>
          </p:cNvSpPr>
          <p:nvPr/>
        </p:nvSpPr>
        <p:spPr bwMode="auto">
          <a:xfrm>
            <a:off x="433992" y="3098800"/>
            <a:ext cx="153653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Source stabilization</a:t>
            </a:r>
          </a:p>
          <a:p>
            <a:r>
              <a:rPr lang="en-US" sz="1400" dirty="0" smtClean="0"/>
              <a:t>no LEBT space </a:t>
            </a:r>
          </a:p>
          <a:p>
            <a:r>
              <a:rPr lang="en-US" sz="1400" dirty="0" smtClean="0"/>
              <a:t>charge build-up?</a:t>
            </a:r>
          </a:p>
        </p:txBody>
      </p:sp>
      <p:sp>
        <p:nvSpPr>
          <p:cNvPr id="143" name="Rectangle 142"/>
          <p:cNvSpPr/>
          <p:nvPr/>
        </p:nvSpPr>
        <p:spPr bwMode="auto">
          <a:xfrm>
            <a:off x="1454150" y="1822450"/>
            <a:ext cx="228600" cy="1143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1409700" y="2700867"/>
            <a:ext cx="254000" cy="13123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80" name="Right Brace 29"/>
          <p:cNvSpPr>
            <a:spLocks/>
          </p:cNvSpPr>
          <p:nvPr/>
        </p:nvSpPr>
        <p:spPr bwMode="auto">
          <a:xfrm rot="5400000">
            <a:off x="7492206" y="2348714"/>
            <a:ext cx="319087" cy="13335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TextBox 30"/>
          <p:cNvSpPr txBox="1">
            <a:spLocks noChangeArrowheads="1"/>
          </p:cNvSpPr>
          <p:nvPr/>
        </p:nvSpPr>
        <p:spPr bwMode="auto">
          <a:xfrm>
            <a:off x="6902450" y="3136900"/>
            <a:ext cx="1230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&gt; 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source </a:t>
            </a:r>
          </a:p>
          <a:p>
            <a:r>
              <a:rPr lang="en-US" sz="1400" dirty="0" smtClean="0"/>
              <a:t>switch off </a:t>
            </a:r>
          </a:p>
        </p:txBody>
      </p:sp>
      <p:sp>
        <p:nvSpPr>
          <p:cNvPr id="189" name="TextBox 35"/>
          <p:cNvSpPr txBox="1">
            <a:spLocks noChangeArrowheads="1"/>
          </p:cNvSpPr>
          <p:nvPr/>
        </p:nvSpPr>
        <p:spPr bwMode="auto">
          <a:xfrm>
            <a:off x="3386228" y="3962400"/>
            <a:ext cx="14966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  <a:endParaRPr lang="en-US" sz="1400" dirty="0" smtClean="0"/>
          </a:p>
          <a:p>
            <a:r>
              <a:rPr lang="en-US" sz="1400" dirty="0" smtClean="0"/>
              <a:t>Switching to </a:t>
            </a:r>
            <a:r>
              <a:rPr lang="en-US" sz="1400" dirty="0"/>
              <a:t>ring</a:t>
            </a:r>
            <a:r>
              <a:rPr lang="en-US" sz="1400" dirty="0" smtClean="0"/>
              <a:t> 3</a:t>
            </a:r>
            <a:endParaRPr lang="en-US" sz="1400" dirty="0"/>
          </a:p>
        </p:txBody>
      </p:sp>
      <p:cxnSp>
        <p:nvCxnSpPr>
          <p:cNvPr id="190" name="Straight Arrow Connector 36"/>
          <p:cNvCxnSpPr>
            <a:cxnSpLocks noChangeShapeType="1"/>
            <a:stCxn id="189" idx="0"/>
          </p:cNvCxnSpPr>
          <p:nvPr/>
        </p:nvCxnSpPr>
        <p:spPr bwMode="auto">
          <a:xfrm rot="5400000" flipH="1" flipV="1">
            <a:off x="3562701" y="3378552"/>
            <a:ext cx="1155700" cy="1199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61" name="Rectangle 160"/>
          <p:cNvSpPr/>
          <p:nvPr/>
        </p:nvSpPr>
        <p:spPr bwMode="auto">
          <a:xfrm>
            <a:off x="7649636" y="2713567"/>
            <a:ext cx="192617" cy="13123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70" name="Rectangle 169"/>
          <p:cNvSpPr/>
          <p:nvPr/>
        </p:nvSpPr>
        <p:spPr bwMode="auto">
          <a:xfrm>
            <a:off x="7689850" y="1828800"/>
            <a:ext cx="184150" cy="9525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6" name="Oval 58"/>
          <p:cNvSpPr>
            <a:spLocks noChangeArrowheads="1"/>
          </p:cNvSpPr>
          <p:nvPr/>
        </p:nvSpPr>
        <p:spPr bwMode="auto">
          <a:xfrm>
            <a:off x="6483346" y="276225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Oval 59"/>
          <p:cNvSpPr>
            <a:spLocks noChangeArrowheads="1"/>
          </p:cNvSpPr>
          <p:nvPr/>
        </p:nvSpPr>
        <p:spPr bwMode="auto">
          <a:xfrm>
            <a:off x="6559550" y="276225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8" name="Oval 60"/>
          <p:cNvSpPr>
            <a:spLocks noChangeArrowheads="1"/>
          </p:cNvSpPr>
          <p:nvPr/>
        </p:nvSpPr>
        <p:spPr bwMode="auto">
          <a:xfrm>
            <a:off x="6639988" y="276225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799F4D-30B6-BB47-9FC4-10D785AC484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48" name="Date Placeholder 4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209402" y="965200"/>
            <a:ext cx="1353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Pre-chopper: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65957" y="2095500"/>
            <a:ext cx="74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Beam:</a:t>
            </a:r>
            <a:endParaRPr lang="en-US" dirty="0"/>
          </a:p>
        </p:txBody>
      </p:sp>
      <p:sp>
        <p:nvSpPr>
          <p:cNvPr id="55" name="Freeform 54"/>
          <p:cNvSpPr/>
          <p:nvPr/>
        </p:nvSpPr>
        <p:spPr bwMode="auto">
          <a:xfrm>
            <a:off x="2286000" y="2184400"/>
            <a:ext cx="1651000" cy="596900"/>
          </a:xfrm>
          <a:custGeom>
            <a:avLst/>
            <a:gdLst>
              <a:gd name="connsiteX0" fmla="*/ 0 w 1651000"/>
              <a:gd name="connsiteY0" fmla="*/ 698500 h 698500"/>
              <a:gd name="connsiteX1" fmla="*/ 266700 w 1651000"/>
              <a:gd name="connsiteY1" fmla="*/ 0 h 698500"/>
              <a:gd name="connsiteX2" fmla="*/ 266700 w 1651000"/>
              <a:gd name="connsiteY2" fmla="*/ 0 h 698500"/>
              <a:gd name="connsiteX3" fmla="*/ 1530350 w 1651000"/>
              <a:gd name="connsiteY3" fmla="*/ 6350 h 698500"/>
              <a:gd name="connsiteX4" fmla="*/ 1530350 w 1651000"/>
              <a:gd name="connsiteY4" fmla="*/ 6350 h 698500"/>
              <a:gd name="connsiteX5" fmla="*/ 1651000 w 1651000"/>
              <a:gd name="connsiteY5" fmla="*/ 698500 h 698500"/>
              <a:gd name="connsiteX6" fmla="*/ 1651000 w 1651000"/>
              <a:gd name="connsiteY6" fmla="*/ 698500 h 698500"/>
              <a:gd name="connsiteX7" fmla="*/ 1651000 w 1651000"/>
              <a:gd name="connsiteY7" fmla="*/ 698500 h 69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51000" h="698500">
                <a:moveTo>
                  <a:pt x="0" y="698500"/>
                </a:moveTo>
                <a:lnTo>
                  <a:pt x="266700" y="0"/>
                </a:lnTo>
                <a:lnTo>
                  <a:pt x="266700" y="0"/>
                </a:lnTo>
                <a:lnTo>
                  <a:pt x="1530350" y="6350"/>
                </a:lnTo>
                <a:lnTo>
                  <a:pt x="1530350" y="6350"/>
                </a:lnTo>
                <a:lnTo>
                  <a:pt x="1651000" y="698500"/>
                </a:lnTo>
                <a:lnTo>
                  <a:pt x="1651000" y="698500"/>
                </a:lnTo>
                <a:lnTo>
                  <a:pt x="1651000" y="69850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2971800" y="2139950"/>
            <a:ext cx="254000" cy="10795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3009900" y="18288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7" name="Right Brace 22"/>
          <p:cNvSpPr>
            <a:spLocks/>
          </p:cNvSpPr>
          <p:nvPr/>
        </p:nvSpPr>
        <p:spPr bwMode="auto">
          <a:xfrm rot="5400000">
            <a:off x="5038720" y="2085980"/>
            <a:ext cx="266709" cy="179705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24"/>
          <p:cNvSpPr txBox="1">
            <a:spLocks noChangeArrowheads="1"/>
          </p:cNvSpPr>
          <p:nvPr/>
        </p:nvSpPr>
        <p:spPr bwMode="auto">
          <a:xfrm>
            <a:off x="4552951" y="3022600"/>
            <a:ext cx="12540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Injection ring</a:t>
            </a:r>
            <a:r>
              <a:rPr lang="en-US" sz="1400" dirty="0" smtClean="0"/>
              <a:t> 4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5054600" y="27305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0" name="Freeform 69"/>
          <p:cNvSpPr/>
          <p:nvPr/>
        </p:nvSpPr>
        <p:spPr bwMode="auto">
          <a:xfrm>
            <a:off x="4343400" y="2184400"/>
            <a:ext cx="1651000" cy="596900"/>
          </a:xfrm>
          <a:custGeom>
            <a:avLst/>
            <a:gdLst>
              <a:gd name="connsiteX0" fmla="*/ 0 w 1651000"/>
              <a:gd name="connsiteY0" fmla="*/ 698500 h 698500"/>
              <a:gd name="connsiteX1" fmla="*/ 266700 w 1651000"/>
              <a:gd name="connsiteY1" fmla="*/ 0 h 698500"/>
              <a:gd name="connsiteX2" fmla="*/ 266700 w 1651000"/>
              <a:gd name="connsiteY2" fmla="*/ 0 h 698500"/>
              <a:gd name="connsiteX3" fmla="*/ 1530350 w 1651000"/>
              <a:gd name="connsiteY3" fmla="*/ 6350 h 698500"/>
              <a:gd name="connsiteX4" fmla="*/ 1530350 w 1651000"/>
              <a:gd name="connsiteY4" fmla="*/ 6350 h 698500"/>
              <a:gd name="connsiteX5" fmla="*/ 1651000 w 1651000"/>
              <a:gd name="connsiteY5" fmla="*/ 698500 h 698500"/>
              <a:gd name="connsiteX6" fmla="*/ 1651000 w 1651000"/>
              <a:gd name="connsiteY6" fmla="*/ 698500 h 698500"/>
              <a:gd name="connsiteX7" fmla="*/ 1651000 w 1651000"/>
              <a:gd name="connsiteY7" fmla="*/ 698500 h 69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51000" h="698500">
                <a:moveTo>
                  <a:pt x="0" y="698500"/>
                </a:moveTo>
                <a:lnTo>
                  <a:pt x="266700" y="0"/>
                </a:lnTo>
                <a:lnTo>
                  <a:pt x="266700" y="0"/>
                </a:lnTo>
                <a:lnTo>
                  <a:pt x="1530350" y="6350"/>
                </a:lnTo>
                <a:lnTo>
                  <a:pt x="1530350" y="6350"/>
                </a:lnTo>
                <a:lnTo>
                  <a:pt x="1651000" y="698500"/>
                </a:lnTo>
                <a:lnTo>
                  <a:pt x="1651000" y="698500"/>
                </a:lnTo>
                <a:lnTo>
                  <a:pt x="1651000" y="69850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5029200" y="2152650"/>
            <a:ext cx="285750" cy="9525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5041900" y="182245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8392586" y="2171700"/>
            <a:ext cx="370414" cy="692151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8202086" y="2859617"/>
            <a:ext cx="192617" cy="23283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 flipV="1">
            <a:off x="444500" y="1409700"/>
            <a:ext cx="7753350" cy="463550"/>
          </a:xfrm>
          <a:custGeom>
            <a:avLst/>
            <a:gdLst>
              <a:gd name="connsiteX0" fmla="*/ 0 w 6985000"/>
              <a:gd name="connsiteY0" fmla="*/ 596900 h 603250"/>
              <a:gd name="connsiteX1" fmla="*/ 1104900 w 6985000"/>
              <a:gd name="connsiteY1" fmla="*/ 603250 h 603250"/>
              <a:gd name="connsiteX2" fmla="*/ 1104900 w 6985000"/>
              <a:gd name="connsiteY2" fmla="*/ 603250 h 603250"/>
              <a:gd name="connsiteX3" fmla="*/ 1377950 w 6985000"/>
              <a:gd name="connsiteY3" fmla="*/ 0 h 603250"/>
              <a:gd name="connsiteX4" fmla="*/ 2641600 w 6985000"/>
              <a:gd name="connsiteY4" fmla="*/ 12700 h 603250"/>
              <a:gd name="connsiteX5" fmla="*/ 2762250 w 6985000"/>
              <a:gd name="connsiteY5" fmla="*/ 596900 h 603250"/>
              <a:gd name="connsiteX6" fmla="*/ 3162300 w 6985000"/>
              <a:gd name="connsiteY6" fmla="*/ 603250 h 603250"/>
              <a:gd name="connsiteX7" fmla="*/ 3435350 w 6985000"/>
              <a:gd name="connsiteY7" fmla="*/ 6350 h 603250"/>
              <a:gd name="connsiteX8" fmla="*/ 4699000 w 6985000"/>
              <a:gd name="connsiteY8" fmla="*/ 6350 h 603250"/>
              <a:gd name="connsiteX9" fmla="*/ 4826000 w 6985000"/>
              <a:gd name="connsiteY9" fmla="*/ 603250 h 603250"/>
              <a:gd name="connsiteX10" fmla="*/ 5873750 w 6985000"/>
              <a:gd name="connsiteY10" fmla="*/ 603250 h 603250"/>
              <a:gd name="connsiteX11" fmla="*/ 6140450 w 6985000"/>
              <a:gd name="connsiteY11" fmla="*/ 0 h 603250"/>
              <a:gd name="connsiteX12" fmla="*/ 6985000 w 6985000"/>
              <a:gd name="connsiteY12" fmla="*/ 6350 h 603250"/>
              <a:gd name="connsiteX0" fmla="*/ 0 w 7715250"/>
              <a:gd name="connsiteY0" fmla="*/ 596901 h 603250"/>
              <a:gd name="connsiteX1" fmla="*/ 1835150 w 7715250"/>
              <a:gd name="connsiteY1" fmla="*/ 603250 h 603250"/>
              <a:gd name="connsiteX2" fmla="*/ 1835150 w 7715250"/>
              <a:gd name="connsiteY2" fmla="*/ 603250 h 603250"/>
              <a:gd name="connsiteX3" fmla="*/ 2108200 w 7715250"/>
              <a:gd name="connsiteY3" fmla="*/ 0 h 603250"/>
              <a:gd name="connsiteX4" fmla="*/ 3371850 w 7715250"/>
              <a:gd name="connsiteY4" fmla="*/ 12700 h 603250"/>
              <a:gd name="connsiteX5" fmla="*/ 3492500 w 7715250"/>
              <a:gd name="connsiteY5" fmla="*/ 596900 h 603250"/>
              <a:gd name="connsiteX6" fmla="*/ 3892550 w 7715250"/>
              <a:gd name="connsiteY6" fmla="*/ 603250 h 603250"/>
              <a:gd name="connsiteX7" fmla="*/ 4165600 w 7715250"/>
              <a:gd name="connsiteY7" fmla="*/ 6350 h 603250"/>
              <a:gd name="connsiteX8" fmla="*/ 5429250 w 7715250"/>
              <a:gd name="connsiteY8" fmla="*/ 6350 h 603250"/>
              <a:gd name="connsiteX9" fmla="*/ 5556250 w 7715250"/>
              <a:gd name="connsiteY9" fmla="*/ 603250 h 603250"/>
              <a:gd name="connsiteX10" fmla="*/ 6604000 w 7715250"/>
              <a:gd name="connsiteY10" fmla="*/ 603250 h 603250"/>
              <a:gd name="connsiteX11" fmla="*/ 6870700 w 7715250"/>
              <a:gd name="connsiteY11" fmla="*/ 0 h 603250"/>
              <a:gd name="connsiteX12" fmla="*/ 7715250 w 7715250"/>
              <a:gd name="connsiteY12" fmla="*/ 6350 h 603250"/>
              <a:gd name="connsiteX0" fmla="*/ 0 w 7715250"/>
              <a:gd name="connsiteY0" fmla="*/ 596901 h 603250"/>
              <a:gd name="connsiteX1" fmla="*/ 1835150 w 7715250"/>
              <a:gd name="connsiteY1" fmla="*/ 603250 h 603250"/>
              <a:gd name="connsiteX2" fmla="*/ 1835150 w 7715250"/>
              <a:gd name="connsiteY2" fmla="*/ 603250 h 603250"/>
              <a:gd name="connsiteX3" fmla="*/ 2108200 w 7715250"/>
              <a:gd name="connsiteY3" fmla="*/ 0 h 603250"/>
              <a:gd name="connsiteX4" fmla="*/ 3371850 w 7715250"/>
              <a:gd name="connsiteY4" fmla="*/ 12700 h 603250"/>
              <a:gd name="connsiteX5" fmla="*/ 3492500 w 7715250"/>
              <a:gd name="connsiteY5" fmla="*/ 596900 h 603250"/>
              <a:gd name="connsiteX6" fmla="*/ 3892550 w 7715250"/>
              <a:gd name="connsiteY6" fmla="*/ 603250 h 603250"/>
              <a:gd name="connsiteX7" fmla="*/ 4165600 w 7715250"/>
              <a:gd name="connsiteY7" fmla="*/ 6350 h 603250"/>
              <a:gd name="connsiteX8" fmla="*/ 5429250 w 7715250"/>
              <a:gd name="connsiteY8" fmla="*/ 6350 h 603250"/>
              <a:gd name="connsiteX9" fmla="*/ 5556250 w 7715250"/>
              <a:gd name="connsiteY9" fmla="*/ 603250 h 603250"/>
              <a:gd name="connsiteX10" fmla="*/ 6604000 w 7715250"/>
              <a:gd name="connsiteY10" fmla="*/ 603250 h 603250"/>
              <a:gd name="connsiteX11" fmla="*/ 7715250 w 7715250"/>
              <a:gd name="connsiteY11" fmla="*/ 6350 h 603250"/>
              <a:gd name="connsiteX0" fmla="*/ 0 w 6604000"/>
              <a:gd name="connsiteY0" fmla="*/ 596901 h 603250"/>
              <a:gd name="connsiteX1" fmla="*/ 1835150 w 6604000"/>
              <a:gd name="connsiteY1" fmla="*/ 603250 h 603250"/>
              <a:gd name="connsiteX2" fmla="*/ 1835150 w 6604000"/>
              <a:gd name="connsiteY2" fmla="*/ 603250 h 603250"/>
              <a:gd name="connsiteX3" fmla="*/ 2108200 w 6604000"/>
              <a:gd name="connsiteY3" fmla="*/ 0 h 603250"/>
              <a:gd name="connsiteX4" fmla="*/ 3371850 w 6604000"/>
              <a:gd name="connsiteY4" fmla="*/ 12700 h 603250"/>
              <a:gd name="connsiteX5" fmla="*/ 3492500 w 6604000"/>
              <a:gd name="connsiteY5" fmla="*/ 596900 h 603250"/>
              <a:gd name="connsiteX6" fmla="*/ 3892550 w 6604000"/>
              <a:gd name="connsiteY6" fmla="*/ 603250 h 603250"/>
              <a:gd name="connsiteX7" fmla="*/ 4165600 w 6604000"/>
              <a:gd name="connsiteY7" fmla="*/ 6350 h 603250"/>
              <a:gd name="connsiteX8" fmla="*/ 5429250 w 6604000"/>
              <a:gd name="connsiteY8" fmla="*/ 6350 h 603250"/>
              <a:gd name="connsiteX9" fmla="*/ 5556250 w 6604000"/>
              <a:gd name="connsiteY9" fmla="*/ 603250 h 603250"/>
              <a:gd name="connsiteX10" fmla="*/ 6604000 w 6604000"/>
              <a:gd name="connsiteY10" fmla="*/ 603250 h 603250"/>
              <a:gd name="connsiteX0" fmla="*/ 0 w 7753350"/>
              <a:gd name="connsiteY0" fmla="*/ 596901 h 603250"/>
              <a:gd name="connsiteX1" fmla="*/ 1835150 w 7753350"/>
              <a:gd name="connsiteY1" fmla="*/ 603250 h 603250"/>
              <a:gd name="connsiteX2" fmla="*/ 1835150 w 7753350"/>
              <a:gd name="connsiteY2" fmla="*/ 603250 h 603250"/>
              <a:gd name="connsiteX3" fmla="*/ 2108200 w 7753350"/>
              <a:gd name="connsiteY3" fmla="*/ 0 h 603250"/>
              <a:gd name="connsiteX4" fmla="*/ 3371850 w 7753350"/>
              <a:gd name="connsiteY4" fmla="*/ 12700 h 603250"/>
              <a:gd name="connsiteX5" fmla="*/ 3492500 w 7753350"/>
              <a:gd name="connsiteY5" fmla="*/ 596900 h 603250"/>
              <a:gd name="connsiteX6" fmla="*/ 3892550 w 7753350"/>
              <a:gd name="connsiteY6" fmla="*/ 603250 h 603250"/>
              <a:gd name="connsiteX7" fmla="*/ 4165600 w 7753350"/>
              <a:gd name="connsiteY7" fmla="*/ 6350 h 603250"/>
              <a:gd name="connsiteX8" fmla="*/ 5429250 w 7753350"/>
              <a:gd name="connsiteY8" fmla="*/ 6350 h 603250"/>
              <a:gd name="connsiteX9" fmla="*/ 5556250 w 7753350"/>
              <a:gd name="connsiteY9" fmla="*/ 603250 h 603250"/>
              <a:gd name="connsiteX10" fmla="*/ 7753350 w 7753350"/>
              <a:gd name="connsiteY10" fmla="*/ 594986 h 60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53350" h="603250">
                <a:moveTo>
                  <a:pt x="0" y="596901"/>
                </a:moveTo>
                <a:lnTo>
                  <a:pt x="1835150" y="603250"/>
                </a:lnTo>
                <a:lnTo>
                  <a:pt x="1835150" y="603250"/>
                </a:lnTo>
                <a:lnTo>
                  <a:pt x="2108200" y="0"/>
                </a:lnTo>
                <a:lnTo>
                  <a:pt x="3371850" y="12700"/>
                </a:lnTo>
                <a:lnTo>
                  <a:pt x="3492500" y="596900"/>
                </a:lnTo>
                <a:lnTo>
                  <a:pt x="3892550" y="603250"/>
                </a:lnTo>
                <a:lnTo>
                  <a:pt x="4165600" y="6350"/>
                </a:lnTo>
                <a:lnTo>
                  <a:pt x="5429250" y="6350"/>
                </a:lnTo>
                <a:lnTo>
                  <a:pt x="5556250" y="603250"/>
                </a:lnTo>
                <a:lnTo>
                  <a:pt x="7753350" y="594986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grpSp>
        <p:nvGrpSpPr>
          <p:cNvPr id="2" name="Group 83"/>
          <p:cNvGrpSpPr/>
          <p:nvPr/>
        </p:nvGrpSpPr>
        <p:grpSpPr>
          <a:xfrm>
            <a:off x="3003546" y="2178050"/>
            <a:ext cx="188392" cy="31750"/>
            <a:chOff x="6610346" y="3054350"/>
            <a:chExt cx="188392" cy="31750"/>
          </a:xfrm>
        </p:grpSpPr>
        <p:sp>
          <p:nvSpPr>
            <p:cNvPr id="81" name="Oval 58"/>
            <p:cNvSpPr>
              <a:spLocks noChangeArrowheads="1"/>
            </p:cNvSpPr>
            <p:nvPr/>
          </p:nvSpPr>
          <p:spPr bwMode="auto">
            <a:xfrm>
              <a:off x="6610346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82" name="Oval 59"/>
            <p:cNvSpPr>
              <a:spLocks noChangeArrowheads="1"/>
            </p:cNvSpPr>
            <p:nvPr/>
          </p:nvSpPr>
          <p:spPr bwMode="auto">
            <a:xfrm>
              <a:off x="6686550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83" name="Oval 60"/>
            <p:cNvSpPr>
              <a:spLocks noChangeArrowheads="1"/>
            </p:cNvSpPr>
            <p:nvPr/>
          </p:nvSpPr>
          <p:spPr bwMode="auto">
            <a:xfrm>
              <a:off x="6766988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3" name="Group 84"/>
          <p:cNvGrpSpPr/>
          <p:nvPr/>
        </p:nvGrpSpPr>
        <p:grpSpPr>
          <a:xfrm>
            <a:off x="5086346" y="2171700"/>
            <a:ext cx="188392" cy="31750"/>
            <a:chOff x="6610346" y="3054350"/>
            <a:chExt cx="188392" cy="31750"/>
          </a:xfrm>
        </p:grpSpPr>
        <p:sp>
          <p:nvSpPr>
            <p:cNvPr id="86" name="Oval 58"/>
            <p:cNvSpPr>
              <a:spLocks noChangeArrowheads="1"/>
            </p:cNvSpPr>
            <p:nvPr/>
          </p:nvSpPr>
          <p:spPr bwMode="auto">
            <a:xfrm>
              <a:off x="6610346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87" name="Oval 59"/>
            <p:cNvSpPr>
              <a:spLocks noChangeArrowheads="1"/>
            </p:cNvSpPr>
            <p:nvPr/>
          </p:nvSpPr>
          <p:spPr bwMode="auto">
            <a:xfrm>
              <a:off x="6686550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88" name="Oval 60"/>
            <p:cNvSpPr>
              <a:spLocks noChangeArrowheads="1"/>
            </p:cNvSpPr>
            <p:nvPr/>
          </p:nvSpPr>
          <p:spPr bwMode="auto">
            <a:xfrm>
              <a:off x="6766988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sp>
        <p:nvSpPr>
          <p:cNvPr id="89" name="Rectangle 88"/>
          <p:cNvSpPr/>
          <p:nvPr/>
        </p:nvSpPr>
        <p:spPr bwMode="auto">
          <a:xfrm>
            <a:off x="2971800" y="1828800"/>
            <a:ext cx="254000" cy="10795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5029200" y="1841500"/>
            <a:ext cx="285750" cy="9525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grpSp>
        <p:nvGrpSpPr>
          <p:cNvPr id="4" name="Group 90"/>
          <p:cNvGrpSpPr/>
          <p:nvPr/>
        </p:nvGrpSpPr>
        <p:grpSpPr>
          <a:xfrm>
            <a:off x="3003546" y="1866900"/>
            <a:ext cx="188392" cy="31750"/>
            <a:chOff x="6610346" y="3054350"/>
            <a:chExt cx="188392" cy="31750"/>
          </a:xfrm>
        </p:grpSpPr>
        <p:sp>
          <p:nvSpPr>
            <p:cNvPr id="92" name="Oval 58"/>
            <p:cNvSpPr>
              <a:spLocks noChangeArrowheads="1"/>
            </p:cNvSpPr>
            <p:nvPr/>
          </p:nvSpPr>
          <p:spPr bwMode="auto">
            <a:xfrm>
              <a:off x="6610346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93" name="Oval 59"/>
            <p:cNvSpPr>
              <a:spLocks noChangeArrowheads="1"/>
            </p:cNvSpPr>
            <p:nvPr/>
          </p:nvSpPr>
          <p:spPr bwMode="auto">
            <a:xfrm>
              <a:off x="6686550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94" name="Oval 60"/>
            <p:cNvSpPr>
              <a:spLocks noChangeArrowheads="1"/>
            </p:cNvSpPr>
            <p:nvPr/>
          </p:nvSpPr>
          <p:spPr bwMode="auto">
            <a:xfrm>
              <a:off x="6766988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5" name="Group 94"/>
          <p:cNvGrpSpPr/>
          <p:nvPr/>
        </p:nvGrpSpPr>
        <p:grpSpPr>
          <a:xfrm>
            <a:off x="5086346" y="1860550"/>
            <a:ext cx="188392" cy="31750"/>
            <a:chOff x="6610346" y="3054350"/>
            <a:chExt cx="188392" cy="31750"/>
          </a:xfrm>
        </p:grpSpPr>
        <p:sp>
          <p:nvSpPr>
            <p:cNvPr id="96" name="Oval 58"/>
            <p:cNvSpPr>
              <a:spLocks noChangeArrowheads="1"/>
            </p:cNvSpPr>
            <p:nvPr/>
          </p:nvSpPr>
          <p:spPr bwMode="auto">
            <a:xfrm>
              <a:off x="6610346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97" name="Oval 59"/>
            <p:cNvSpPr>
              <a:spLocks noChangeArrowheads="1"/>
            </p:cNvSpPr>
            <p:nvPr/>
          </p:nvSpPr>
          <p:spPr bwMode="auto">
            <a:xfrm>
              <a:off x="6686550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98" name="Oval 60"/>
            <p:cNvSpPr>
              <a:spLocks noChangeArrowheads="1"/>
            </p:cNvSpPr>
            <p:nvPr/>
          </p:nvSpPr>
          <p:spPr bwMode="auto">
            <a:xfrm>
              <a:off x="6766988" y="3054350"/>
              <a:ext cx="31750" cy="317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sp>
        <p:nvSpPr>
          <p:cNvPr id="99" name="Rectangle 98"/>
          <p:cNvSpPr/>
          <p:nvPr/>
        </p:nvSpPr>
        <p:spPr bwMode="auto">
          <a:xfrm>
            <a:off x="7683500" y="1377950"/>
            <a:ext cx="184150" cy="9525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0" name="TextBox 24"/>
          <p:cNvSpPr txBox="1">
            <a:spLocks noChangeArrowheads="1"/>
          </p:cNvSpPr>
          <p:nvPr/>
        </p:nvSpPr>
        <p:spPr bwMode="auto">
          <a:xfrm>
            <a:off x="2476958" y="990600"/>
            <a:ext cx="14182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Partially deflected</a:t>
            </a:r>
          </a:p>
          <a:p>
            <a:r>
              <a:rPr lang="en-US" sz="1400" dirty="0" smtClean="0"/>
              <a:t>Linac4 bunches</a:t>
            </a:r>
          </a:p>
        </p:txBody>
      </p:sp>
      <p:cxnSp>
        <p:nvCxnSpPr>
          <p:cNvPr id="101" name="Straight Arrow Connector 34"/>
          <p:cNvCxnSpPr>
            <a:cxnSpLocks noChangeShapeType="1"/>
          </p:cNvCxnSpPr>
          <p:nvPr/>
        </p:nvCxnSpPr>
        <p:spPr bwMode="auto">
          <a:xfrm rot="10800000" flipV="1">
            <a:off x="2413004" y="1397000"/>
            <a:ext cx="190497" cy="16510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04" name="Straight Arrow Connector 34"/>
          <p:cNvCxnSpPr>
            <a:cxnSpLocks noChangeShapeType="1"/>
          </p:cNvCxnSpPr>
          <p:nvPr/>
        </p:nvCxnSpPr>
        <p:spPr bwMode="auto">
          <a:xfrm rot="16200000" flipH="1">
            <a:off x="3727450" y="1441450"/>
            <a:ext cx="177800" cy="889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720" y="960667"/>
            <a:ext cx="8229600" cy="5111750"/>
          </a:xfrm>
        </p:spPr>
        <p:txBody>
          <a:bodyPr/>
          <a:lstStyle/>
          <a:p>
            <a:r>
              <a:rPr lang="en-US" sz="2000" dirty="0" smtClean="0"/>
              <a:t>Schemes to generate PSB beams at low energy with Linac4 have been sketched</a:t>
            </a:r>
          </a:p>
          <a:p>
            <a:pPr lvl="1"/>
            <a:r>
              <a:rPr lang="en-US" sz="1800" dirty="0" smtClean="0"/>
              <a:t>Various ideas exist for generating beams at low energy in the PSB</a:t>
            </a:r>
            <a:endParaRPr lang="en-US" sz="1800" dirty="0" smtClean="0"/>
          </a:p>
          <a:p>
            <a:pPr lvl="1"/>
            <a:r>
              <a:rPr lang="en-US" sz="1800" dirty="0" smtClean="0"/>
              <a:t>Commissioning and a</a:t>
            </a:r>
            <a:r>
              <a:rPr lang="en-US" sz="1800" dirty="0" smtClean="0"/>
              <a:t>ll </a:t>
            </a:r>
            <a:r>
              <a:rPr lang="en-US" sz="1800" dirty="0" smtClean="0"/>
              <a:t>present operational beams covered by variants of schemes presented</a:t>
            </a:r>
          </a:p>
          <a:p>
            <a:pPr lvl="1"/>
            <a:r>
              <a:rPr lang="en-US" sz="1800" dirty="0" smtClean="0"/>
              <a:t>Flexibility exists; schemes can be adapted within certain limits, but need to keep margins for the “real” scenario</a:t>
            </a:r>
          </a:p>
          <a:p>
            <a:r>
              <a:rPr lang="en-US" sz="2000" dirty="0" smtClean="0"/>
              <a:t>Next step: Discussion with work packages concerned to confirm feasibility &amp; refine</a:t>
            </a:r>
          </a:p>
          <a:p>
            <a:pPr lvl="2"/>
            <a:r>
              <a:rPr lang="en-US" sz="1600" dirty="0" smtClean="0"/>
              <a:t>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source: variable pulse length and operational limits</a:t>
            </a:r>
          </a:p>
          <a:p>
            <a:pPr lvl="2"/>
            <a:r>
              <a:rPr lang="en-US" sz="1600" dirty="0" smtClean="0"/>
              <a:t>Low level RF: implementation of chopping sequences and energy modulation</a:t>
            </a:r>
          </a:p>
          <a:p>
            <a:pPr lvl="2"/>
            <a:r>
              <a:rPr lang="en-US" sz="1600" dirty="0" smtClean="0"/>
              <a:t>Chopper: final </a:t>
            </a:r>
            <a:r>
              <a:rPr lang="en-US" sz="1600" dirty="0" err="1" smtClean="0"/>
              <a:t>optimisation</a:t>
            </a:r>
            <a:r>
              <a:rPr lang="en-US" sz="1600" dirty="0" smtClean="0"/>
              <a:t> of parameters</a:t>
            </a:r>
          </a:p>
          <a:p>
            <a:pPr lvl="2"/>
            <a:r>
              <a:rPr lang="en-US" sz="1600" dirty="0" err="1" smtClean="0"/>
              <a:t>Debunching</a:t>
            </a:r>
            <a:r>
              <a:rPr lang="en-US" sz="1600" dirty="0" smtClean="0"/>
              <a:t>: feasibility of different energy spreads for RF and Linac4 beam dynamics</a:t>
            </a:r>
          </a:p>
          <a:p>
            <a:pPr lvl="2"/>
            <a:r>
              <a:rPr lang="en-US" sz="1600" dirty="0" smtClean="0"/>
              <a:t>Interface and synchronization between Linac4 and PSB must be compatible with all cases </a:t>
            </a:r>
            <a:r>
              <a:rPr lang="en-US" sz="1600" dirty="0" smtClean="0"/>
              <a:t>(</a:t>
            </a:r>
            <a:r>
              <a:rPr lang="en-US" sz="1600" dirty="0" smtClean="0"/>
              <a:t>special attention on “0-turns” - leave out individual rings - and ring-specific triggers; high-level controls application)</a:t>
            </a:r>
            <a:endParaRPr lang="en-US" dirty="0" smtClean="0"/>
          </a:p>
          <a:p>
            <a:pPr lvl="2"/>
            <a:r>
              <a:rPr lang="en-US" sz="1600" dirty="0" smtClean="0"/>
              <a:t>PSB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injection</a:t>
            </a:r>
            <a:r>
              <a:rPr lang="en-US" sz="1600" dirty="0" smtClean="0"/>
              <a:t> </a:t>
            </a:r>
            <a:endParaRPr lang="en-US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 </a:t>
            </a:r>
            <a:fld id="{B3799F4D-30B6-BB47-9FC4-10D785AC484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Linac4 successful commissioning including</a:t>
            </a:r>
          </a:p>
          <a:p>
            <a:pPr lvl="1"/>
            <a:r>
              <a:rPr lang="en-US" dirty="0" smtClean="0"/>
              <a:t>Pre-chopper and chopper</a:t>
            </a:r>
          </a:p>
          <a:p>
            <a:pPr lvl="2"/>
            <a:r>
              <a:rPr lang="en-US" dirty="0" smtClean="0"/>
              <a:t>to guarantee a min. of beam to head/tail dump of distributor</a:t>
            </a:r>
          </a:p>
          <a:p>
            <a:pPr lvl="2"/>
            <a:r>
              <a:rPr lang="en-US" dirty="0" smtClean="0"/>
              <a:t>no losses during switching between rings</a:t>
            </a:r>
          </a:p>
          <a:p>
            <a:pPr lvl="2"/>
            <a:r>
              <a:rPr lang="en-US" dirty="0" smtClean="0"/>
              <a:t>to allow the correct timing structure of the beam for injection into PSB RF buckets</a:t>
            </a:r>
          </a:p>
          <a:p>
            <a:pPr lvl="1"/>
            <a:r>
              <a:rPr lang="en-US" dirty="0" smtClean="0"/>
              <a:t>Linac4 beam </a:t>
            </a:r>
            <a:r>
              <a:rPr lang="en-US" dirty="0" err="1" smtClean="0"/>
              <a:t>characterisation</a:t>
            </a:r>
            <a:r>
              <a:rPr lang="en-US" dirty="0" smtClean="0"/>
              <a:t> in measurement lines</a:t>
            </a:r>
          </a:p>
          <a:p>
            <a:r>
              <a:rPr lang="en-US" dirty="0" err="1" smtClean="0"/>
              <a:t>Synchronisation</a:t>
            </a:r>
            <a:r>
              <a:rPr lang="en-US" dirty="0" smtClean="0"/>
              <a:t> of Linac4 beam with injection systems (distributor, beam instrumentation, chicane bump, painting bump, PSB RF) has to be working</a:t>
            </a:r>
          </a:p>
          <a:p>
            <a:r>
              <a:rPr lang="en-US" dirty="0" smtClean="0"/>
              <a:t>Adequate beam diagnostics has to be available (injection line and PSB rings)</a:t>
            </a:r>
          </a:p>
          <a:p>
            <a:r>
              <a:rPr lang="en-US" dirty="0" smtClean="0"/>
              <a:t>Exhaustive hardware tests of newly installed equipment by equipment specialists (BI line)</a:t>
            </a:r>
          </a:p>
          <a:p>
            <a:r>
              <a:rPr lang="en-US" dirty="0" smtClean="0"/>
              <a:t>Interlock for injection into the PSB functional</a:t>
            </a:r>
          </a:p>
          <a:p>
            <a:r>
              <a:rPr lang="en-US" dirty="0" smtClean="0"/>
              <a:t>If necessary re-matching of the PSB injection line</a:t>
            </a:r>
          </a:p>
          <a:p>
            <a:r>
              <a:rPr lang="en-US" dirty="0" smtClean="0"/>
              <a:t>Preparation of new magnetic </a:t>
            </a:r>
            <a:r>
              <a:rPr lang="en-US" dirty="0" err="1" smtClean="0"/>
              <a:t>cycle(s</a:t>
            </a:r>
            <a:r>
              <a:rPr lang="en-US" dirty="0" smtClean="0"/>
              <a:t>) in the PSB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C. Carli          </a:t>
            </a:r>
            <a:fld id="{D4263D31-1167-D24E-A735-4A286D4087C7}" type="slidenum">
              <a:rPr lang="en-US" smtClean="0"/>
              <a:pPr>
                <a:defRPr/>
              </a:pPr>
              <a:t>2</a:t>
            </a:fld>
            <a:r>
              <a:rPr lang="en-US" smtClean="0"/>
              <a:t>/13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C. Carli          </a:t>
            </a:r>
            <a:fld id="{B3799F4D-30B6-BB47-9FC4-10D785AC4844}" type="slidenum">
              <a:rPr lang="en-US" smtClean="0"/>
              <a:pPr>
                <a:defRPr/>
              </a:pPr>
              <a:t>20</a:t>
            </a:fld>
            <a:r>
              <a:rPr lang="en-US" smtClean="0"/>
              <a:t>/13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8075"/>
            <a:ext cx="8229600" cy="5111750"/>
          </a:xfrm>
        </p:spPr>
        <p:txBody>
          <a:bodyPr/>
          <a:lstStyle/>
          <a:p>
            <a:r>
              <a:rPr lang="en-US" sz="1800" dirty="0" smtClean="0"/>
              <a:t>Commissioning steps for first 3 months of 2015:</a:t>
            </a:r>
          </a:p>
          <a:p>
            <a:pPr lvl="1"/>
            <a:r>
              <a:rPr lang="en-US" sz="1600" dirty="0" smtClean="0"/>
              <a:t>Verify correct functioning of new distributor, septum, dumps and foil with available diagnostics</a:t>
            </a:r>
          </a:p>
          <a:p>
            <a:pPr lvl="1"/>
            <a:r>
              <a:rPr lang="en-US" sz="1600" dirty="0" smtClean="0"/>
              <a:t>Steer beam through injection chicane</a:t>
            </a:r>
          </a:p>
          <a:p>
            <a:pPr lvl="1"/>
            <a:r>
              <a:rPr lang="en-US" sz="1600" dirty="0" smtClean="0"/>
              <a:t>Verify closure of the injection bump and orbit</a:t>
            </a:r>
          </a:p>
          <a:p>
            <a:pPr lvl="2"/>
            <a:r>
              <a:rPr lang="en-US" dirty="0" smtClean="0"/>
              <a:t>For </a:t>
            </a:r>
            <a:r>
              <a:rPr lang="en-US" dirty="0" err="1" smtClean="0"/>
              <a:t>PUs</a:t>
            </a:r>
            <a:r>
              <a:rPr lang="en-US" dirty="0" smtClean="0"/>
              <a:t> need structure and sufficient signal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inject ~0.5 </a:t>
            </a:r>
            <a:r>
              <a:rPr lang="en-US" sz="1000" dirty="0" err="1" smtClean="0">
                <a:sym typeface="Wingdings"/>
              </a:rPr>
              <a:t>μ</a:t>
            </a:r>
            <a:r>
              <a:rPr lang="en-US" dirty="0" err="1" smtClean="0"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 of beam into one ring</a:t>
            </a:r>
            <a:endParaRPr lang="en-US" sz="1400" dirty="0" smtClean="0"/>
          </a:p>
          <a:p>
            <a:pPr lvl="1"/>
            <a:r>
              <a:rPr lang="en-US" sz="1600" dirty="0" smtClean="0"/>
              <a:t>Inject and capture first beams with small intensities</a:t>
            </a:r>
          </a:p>
          <a:p>
            <a:pPr lvl="2"/>
            <a:r>
              <a:rPr lang="en-US" dirty="0" smtClean="0"/>
              <a:t>Inject on plateau and slow adiabatic capture</a:t>
            </a:r>
            <a:endParaRPr lang="en-US" sz="1400" dirty="0" smtClean="0"/>
          </a:p>
          <a:p>
            <a:pPr lvl="1"/>
            <a:r>
              <a:rPr lang="en-US" dirty="0" err="1" smtClean="0"/>
              <a:t>Minimise</a:t>
            </a:r>
            <a:r>
              <a:rPr lang="en-US" dirty="0" smtClean="0"/>
              <a:t> losses along cycle</a:t>
            </a:r>
          </a:p>
          <a:p>
            <a:pPr lvl="1"/>
            <a:r>
              <a:rPr lang="en-US" sz="1600" dirty="0" smtClean="0"/>
              <a:t>Increase gradually </a:t>
            </a:r>
            <a:r>
              <a:rPr lang="en-US" dirty="0" smtClean="0"/>
              <a:t>beam intensity and retune machine</a:t>
            </a:r>
          </a:p>
          <a:p>
            <a:pPr lvl="1"/>
            <a:r>
              <a:rPr lang="en-US" dirty="0" smtClean="0"/>
              <a:t>Reproduce each currently available beam in order of demand</a:t>
            </a:r>
            <a:endParaRPr lang="en-US" sz="1600" dirty="0" smtClean="0"/>
          </a:p>
          <a:p>
            <a:r>
              <a:rPr lang="en-US" sz="1800" dirty="0" smtClean="0"/>
              <a:t>Prerequisites:</a:t>
            </a:r>
          </a:p>
          <a:p>
            <a:pPr lvl="1"/>
            <a:r>
              <a:rPr lang="en-US" sz="1600" dirty="0" smtClean="0"/>
              <a:t>Working and sufficient diagnostics</a:t>
            </a:r>
          </a:p>
          <a:p>
            <a:pPr lvl="1"/>
            <a:r>
              <a:rPr lang="en-US" dirty="0" smtClean="0">
                <a:sym typeface="Wingdings"/>
              </a:rPr>
              <a:t>Adjust pulse length of Linac4 source</a:t>
            </a:r>
          </a:p>
          <a:p>
            <a:pPr lvl="2"/>
            <a:r>
              <a:rPr lang="en-US" sz="1400" dirty="0" smtClean="0">
                <a:sym typeface="Wingdings"/>
              </a:rPr>
              <a:t>R. </a:t>
            </a:r>
            <a:r>
              <a:rPr lang="en-US" sz="1400" dirty="0" err="1" smtClean="0">
                <a:sym typeface="Wingdings"/>
              </a:rPr>
              <a:t>Scrivens</a:t>
            </a:r>
            <a:r>
              <a:rPr lang="en-US" sz="1400" dirty="0" smtClean="0">
                <a:sym typeface="Wingdings"/>
              </a:rPr>
              <a:t>: </a:t>
            </a:r>
            <a:r>
              <a:rPr lang="en-US" dirty="0" smtClean="0">
                <a:sym typeface="Wingdings"/>
              </a:rPr>
              <a:t>possible, but affects intensity; 3 </a:t>
            </a:r>
            <a:r>
              <a:rPr lang="en-US" dirty="0" err="1" smtClean="0">
                <a:sym typeface="Wingdings"/>
              </a:rPr>
              <a:t>MeV</a:t>
            </a:r>
            <a:r>
              <a:rPr lang="en-US" dirty="0" smtClean="0">
                <a:sym typeface="Wingdings"/>
              </a:rPr>
              <a:t> tests should be pursued</a:t>
            </a:r>
          </a:p>
          <a:p>
            <a:pPr lvl="1"/>
            <a:r>
              <a:rPr lang="en-US" dirty="0" smtClean="0">
                <a:sym typeface="Wingdings"/>
              </a:rPr>
              <a:t>Need pre- and chopper functional (remove </a:t>
            </a:r>
            <a:r>
              <a:rPr lang="en-US" dirty="0" err="1" smtClean="0">
                <a:sym typeface="Wingdings"/>
              </a:rPr>
              <a:t>unuseable</a:t>
            </a:r>
            <a:r>
              <a:rPr lang="en-US" dirty="0" smtClean="0">
                <a:sym typeface="Wingdings"/>
              </a:rPr>
              <a:t> parts of source pulse; distributor gap)</a:t>
            </a:r>
          </a:p>
          <a:p>
            <a:pPr lvl="1"/>
            <a:r>
              <a:rPr lang="en-US" dirty="0" smtClean="0">
                <a:sym typeface="Wingdings"/>
              </a:rPr>
              <a:t>Need transverse painting to achieve larger transverse </a:t>
            </a:r>
            <a:r>
              <a:rPr lang="en-US" dirty="0" err="1" smtClean="0">
                <a:sym typeface="Wingdings"/>
              </a:rPr>
              <a:t>emittances</a:t>
            </a:r>
            <a:r>
              <a:rPr lang="en-US" dirty="0" smtClean="0">
                <a:sym typeface="Wingdings"/>
              </a:rPr>
              <a:t> for higher intensity beams or injection at large offsets with reduced source current; transverse blow-up?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fld id="{B3799F4D-30B6-BB47-9FC4-10D785AC484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Ultimate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Commissioning steps for “ultimate” performance (from ~April 2015):</a:t>
            </a:r>
          </a:p>
          <a:p>
            <a:pPr lvl="1"/>
            <a:r>
              <a:rPr lang="en-US" dirty="0" smtClean="0"/>
              <a:t>Maybe already during commissioning to “nominal” performance: injection into a waiting bucket for intermediate intensity beams (e.g. LHC50ns beam or LHC25ns at lower intensities)</a:t>
            </a:r>
          </a:p>
          <a:p>
            <a:pPr lvl="2"/>
            <a:r>
              <a:rPr lang="en-US" dirty="0" smtClean="0">
                <a:sym typeface="Wingdings"/>
              </a:rPr>
              <a:t>~0.5</a:t>
            </a:r>
            <a:r>
              <a:rPr lang="en-US" sz="1000" dirty="0" smtClean="0">
                <a:sym typeface="Wingdings"/>
              </a:rPr>
              <a:t> </a:t>
            </a:r>
            <a:r>
              <a:rPr lang="en-US" sz="1000" dirty="0" err="1" smtClean="0">
                <a:sym typeface="Wingdings"/>
              </a:rPr>
              <a:t>μ</a:t>
            </a:r>
            <a:r>
              <a:rPr lang="en-US" dirty="0" err="1" smtClean="0"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 of beam with large energy spread</a:t>
            </a:r>
          </a:p>
          <a:p>
            <a:pPr lvl="1"/>
            <a:r>
              <a:rPr lang="en-US" dirty="0" smtClean="0">
                <a:sym typeface="Wingdings"/>
              </a:rPr>
              <a:t>Setting up of longitudinal painting</a:t>
            </a:r>
          </a:p>
          <a:p>
            <a:pPr lvl="2"/>
            <a:r>
              <a:rPr lang="en-US" dirty="0" smtClean="0">
                <a:sym typeface="Wingdings"/>
              </a:rPr>
              <a:t>First painting into buckets on a plateau, followed by painting on a ramp</a:t>
            </a:r>
          </a:p>
          <a:p>
            <a:pPr lvl="2"/>
            <a:r>
              <a:rPr lang="en-US" dirty="0" err="1" smtClean="0">
                <a:sym typeface="Wingdings"/>
              </a:rPr>
              <a:t>Minimise</a:t>
            </a:r>
            <a:r>
              <a:rPr lang="en-US" dirty="0" smtClean="0">
                <a:sym typeface="Wingdings"/>
              </a:rPr>
              <a:t> capture losses</a:t>
            </a:r>
          </a:p>
          <a:p>
            <a:r>
              <a:rPr lang="en-US" dirty="0" smtClean="0">
                <a:sym typeface="Wingdings"/>
              </a:rPr>
              <a:t>Additional prerequisites:</a:t>
            </a:r>
          </a:p>
          <a:p>
            <a:pPr lvl="1"/>
            <a:r>
              <a:rPr lang="en-US" dirty="0" smtClean="0">
                <a:sym typeface="Wingdings"/>
              </a:rPr>
              <a:t>Increase energy spread with </a:t>
            </a:r>
            <a:r>
              <a:rPr lang="en-US" dirty="0" err="1" smtClean="0">
                <a:sym typeface="Wingdings"/>
              </a:rPr>
              <a:t>debuncher</a:t>
            </a:r>
            <a:r>
              <a:rPr lang="en-US" dirty="0" smtClean="0">
                <a:sym typeface="Wingdings"/>
              </a:rPr>
              <a:t> (</a:t>
            </a:r>
            <a:r>
              <a:rPr lang="en-US" dirty="0" err="1" smtClean="0">
                <a:sym typeface="Wingdings"/>
              </a:rPr>
              <a:t>dephasing</a:t>
            </a:r>
            <a:r>
              <a:rPr lang="en-US" dirty="0" smtClean="0">
                <a:sym typeface="Wingdings"/>
              </a:rPr>
              <a:t>?)</a:t>
            </a:r>
          </a:p>
          <a:p>
            <a:pPr lvl="1"/>
            <a:r>
              <a:rPr lang="en-US" dirty="0" err="1" smtClean="0">
                <a:sym typeface="Wingdings"/>
              </a:rPr>
              <a:t>Synchronisation</a:t>
            </a:r>
            <a:r>
              <a:rPr lang="en-US" dirty="0" smtClean="0">
                <a:sym typeface="Wingdings"/>
              </a:rPr>
              <a:t> of chopper and last PIMS modules with PSB RF</a:t>
            </a:r>
          </a:p>
          <a:p>
            <a:pPr lvl="1"/>
            <a:r>
              <a:rPr lang="en-US" dirty="0" err="1" smtClean="0">
                <a:sym typeface="Wingdings"/>
              </a:rPr>
              <a:t>Synchronisation</a:t>
            </a:r>
            <a:r>
              <a:rPr lang="en-US" dirty="0" smtClean="0">
                <a:sym typeface="Wingdings"/>
              </a:rPr>
              <a:t> differing between individual PSB rings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 </a:t>
            </a:r>
            <a:fld id="{B3799F4D-30B6-BB47-9FC4-10D785AC484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en-US" dirty="0" err="1" smtClean="0"/>
              <a:t>MeV</a:t>
            </a:r>
            <a:r>
              <a:rPr lang="en-US" dirty="0" smtClean="0"/>
              <a:t> Chopper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Remarks:</a:t>
            </a:r>
            <a:endParaRPr lang="en-US" sz="1600" dirty="0" smtClean="0"/>
          </a:p>
          <a:p>
            <a:pPr lvl="1"/>
            <a:r>
              <a:rPr lang="en-US" sz="1600" dirty="0" smtClean="0"/>
              <a:t>3 </a:t>
            </a:r>
            <a:r>
              <a:rPr lang="en-US" sz="1600" dirty="0" err="1" smtClean="0"/>
              <a:t>MeV</a:t>
            </a:r>
            <a:r>
              <a:rPr lang="en-US" sz="1600" dirty="0" smtClean="0"/>
              <a:t> chopper characteristics (M. </a:t>
            </a:r>
            <a:r>
              <a:rPr lang="en-US" sz="1600" dirty="0" err="1" smtClean="0"/>
              <a:t>Paoluzzi</a:t>
            </a:r>
            <a:r>
              <a:rPr lang="en-US" sz="1600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sz="1600" dirty="0" smtClean="0"/>
          </a:p>
          <a:p>
            <a:pPr lvl="1"/>
            <a:r>
              <a:rPr lang="en-US" dirty="0" smtClean="0"/>
              <a:t>For the following considerations we assume to use the CERN driver with min OFF-time (i.e. when beam passes) of 40 ns.</a:t>
            </a:r>
            <a:r>
              <a:rPr lang="en-US" sz="1600" dirty="0" smtClean="0"/>
              <a:t> 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799F4D-30B6-BB47-9FC4-10D785AC484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35100" y="1991360"/>
          <a:ext cx="66421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033"/>
                <a:gridCol w="2688167"/>
                <a:gridCol w="1739900"/>
              </a:tblGrid>
              <a:tr h="3635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Commercial Driver (FID)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 Driver</a:t>
                      </a:r>
                      <a:endParaRPr lang="en-US" dirty="0"/>
                    </a:p>
                  </a:txBody>
                  <a:tcPr/>
                </a:tc>
              </a:tr>
              <a:tr h="36358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τ</a:t>
                      </a:r>
                      <a:r>
                        <a:rPr lang="en-US" baseline="-25000" dirty="0" err="1" smtClean="0"/>
                        <a:t>on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5.1 ns</a:t>
                      </a:r>
                      <a:endParaRPr lang="en-US" dirty="0"/>
                    </a:p>
                  </a:txBody>
                  <a:tcPr/>
                </a:tc>
              </a:tr>
              <a:tr h="36358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τ</a:t>
                      </a:r>
                      <a:r>
                        <a:rPr lang="en-US" baseline="-25000" dirty="0" err="1" smtClean="0"/>
                        <a:t>off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4.9 ns</a:t>
                      </a:r>
                      <a:endParaRPr lang="en-US" dirty="0"/>
                    </a:p>
                  </a:txBody>
                  <a:tcPr/>
                </a:tc>
              </a:tr>
              <a:tr h="363583">
                <a:tc>
                  <a:txBody>
                    <a:bodyPr/>
                    <a:lstStyle/>
                    <a:p>
                      <a:r>
                        <a:rPr lang="en-US" dirty="0" smtClean="0"/>
                        <a:t>Max. pulse duration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</a:t>
                      </a:r>
                      <a:r>
                        <a:rPr lang="en-US" sz="1400" dirty="0" err="1" smtClean="0"/>
                        <a:t>μ</a:t>
                      </a:r>
                      <a:r>
                        <a:rPr lang="en-US" dirty="0" err="1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</a:t>
                      </a:r>
                      <a:r>
                        <a:rPr lang="en-US" sz="1400" dirty="0" err="1" smtClean="0"/>
                        <a:t>μ</a:t>
                      </a:r>
                      <a:r>
                        <a:rPr lang="en-US" dirty="0" err="1" smtClean="0"/>
                        <a:t>s</a:t>
                      </a:r>
                      <a:endParaRPr lang="en-US" dirty="0"/>
                    </a:p>
                  </a:txBody>
                  <a:tcPr/>
                </a:tc>
              </a:tr>
              <a:tr h="363583">
                <a:tc>
                  <a:txBody>
                    <a:bodyPr/>
                    <a:lstStyle/>
                    <a:p>
                      <a:r>
                        <a:rPr lang="en-US" dirty="0" smtClean="0"/>
                        <a:t>Min</a:t>
                      </a:r>
                      <a:r>
                        <a:rPr lang="en-US" baseline="0" dirty="0" smtClean="0"/>
                        <a:t>. ON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3583">
                <a:tc>
                  <a:txBody>
                    <a:bodyPr/>
                    <a:lstStyle/>
                    <a:p>
                      <a:r>
                        <a:rPr lang="en-US" dirty="0" smtClean="0"/>
                        <a:t>Min.</a:t>
                      </a:r>
                      <a:r>
                        <a:rPr lang="en-US" baseline="0" dirty="0" smtClean="0"/>
                        <a:t> OFF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~30</a:t>
                      </a:r>
                      <a:r>
                        <a:rPr lang="en-US" baseline="0" dirty="0" smtClean="0"/>
                        <a:t> ns </a:t>
                      </a:r>
                      <a:r>
                        <a:rPr lang="en-US" baseline="0" dirty="0" err="1" smtClean="0"/>
                        <a:t>tbc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  <a:tr h="363583">
                <a:tc>
                  <a:txBody>
                    <a:bodyPr/>
                    <a:lstStyle/>
                    <a:p>
                      <a:r>
                        <a:rPr lang="en-US" dirty="0" smtClean="0"/>
                        <a:t>Pulse</a:t>
                      </a:r>
                      <a:r>
                        <a:rPr lang="en-US" baseline="0" dirty="0" smtClean="0"/>
                        <a:t> r</a:t>
                      </a:r>
                      <a:r>
                        <a:rPr lang="en-US" dirty="0" smtClean="0"/>
                        <a:t>epetition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MHz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r>
              <a:rPr lang="en-US" sz="3600" dirty="0" smtClean="0"/>
              <a:t>(1/2)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6400" y="968374"/>
            <a:ext cx="8331200" cy="5584826"/>
          </a:xfrm>
        </p:spPr>
        <p:txBody>
          <a:bodyPr/>
          <a:lstStyle/>
          <a:p>
            <a:r>
              <a:rPr lang="en-US" u="sng" dirty="0" smtClean="0"/>
              <a:t>Aim of this presentation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Sketch schemes how beams could be generated in the PSB with Linac4 (approximately in the order they will be needed</a:t>
            </a:r>
            <a:r>
              <a:rPr lang="en-US" dirty="0" smtClean="0"/>
              <a:t>) during commissioning and operation</a:t>
            </a:r>
          </a:p>
          <a:p>
            <a:pPr lvl="1"/>
            <a:r>
              <a:rPr lang="en-US" dirty="0" smtClean="0"/>
              <a:t>Make sure that all schemes are compatible with installed hardware, </a:t>
            </a:r>
            <a:r>
              <a:rPr lang="en-US" dirty="0" err="1" smtClean="0"/>
              <a:t>synchronisation</a:t>
            </a:r>
            <a:r>
              <a:rPr lang="en-US" dirty="0" smtClean="0"/>
              <a:t> and control</a:t>
            </a:r>
          </a:p>
          <a:p>
            <a:pPr lvl="1"/>
            <a:r>
              <a:rPr lang="en-US" dirty="0" smtClean="0"/>
              <a:t>Proposals to be discussed/adapted with equipment specialists</a:t>
            </a:r>
          </a:p>
          <a:p>
            <a:r>
              <a:rPr lang="en-US" sz="1800" dirty="0" smtClean="0"/>
              <a:t>Start with </a:t>
            </a:r>
            <a:r>
              <a:rPr lang="en-US" dirty="0" smtClean="0"/>
              <a:t>transfer of a beam at </a:t>
            </a:r>
            <a:r>
              <a:rPr lang="en-US" dirty="0" smtClean="0">
                <a:solidFill>
                  <a:srgbClr val="FF0000"/>
                </a:solidFill>
              </a:rPr>
              <a:t>min. intensity</a:t>
            </a:r>
            <a:r>
              <a:rPr lang="en-US" dirty="0" smtClean="0"/>
              <a:t> (just enough to be detected by beam instrumentation) to avoid activation</a:t>
            </a:r>
          </a:p>
          <a:p>
            <a:pPr lvl="1"/>
            <a:r>
              <a:rPr lang="en-US" dirty="0" smtClean="0"/>
              <a:t>Losses have to be </a:t>
            </a:r>
            <a:r>
              <a:rPr lang="en-US" dirty="0" err="1" smtClean="0"/>
              <a:t>minimised</a:t>
            </a:r>
            <a:r>
              <a:rPr lang="en-US" dirty="0" smtClean="0"/>
              <a:t> due to increased activation with </a:t>
            </a:r>
            <a:r>
              <a:rPr lang="en-US" dirty="0" err="1" smtClean="0"/>
              <a:t>p</a:t>
            </a:r>
            <a:r>
              <a:rPr lang="en-US" dirty="0" smtClean="0"/>
              <a:t> lost at 160 instead of 50 </a:t>
            </a:r>
            <a:r>
              <a:rPr lang="en-US" dirty="0" err="1" smtClean="0"/>
              <a:t>MeV</a:t>
            </a:r>
            <a:endParaRPr lang="en-US" sz="1600" dirty="0" smtClean="0"/>
          </a:p>
          <a:p>
            <a:r>
              <a:rPr lang="en-US" sz="1800" dirty="0" smtClean="0"/>
              <a:t>Different phases of PSB re-commissioning with Linac4</a:t>
            </a:r>
            <a:endParaRPr lang="en-US" sz="1600" dirty="0" smtClean="0"/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Re-commissioning to “nominal” performance</a:t>
            </a:r>
            <a:r>
              <a:rPr lang="en-US" sz="1600" dirty="0" smtClean="0"/>
              <a:t> (reproduce beams available with Linac2) </a:t>
            </a:r>
          </a:p>
          <a:p>
            <a:pPr lvl="2"/>
            <a:r>
              <a:rPr lang="en-US" sz="1600" dirty="0" smtClean="0"/>
              <a:t>Probably only injection of coasting beams and adiabatic capture (slower than now on plateau to </a:t>
            </a:r>
            <a:r>
              <a:rPr lang="en-US" sz="1600" dirty="0" err="1" smtClean="0"/>
              <a:t>minimise</a:t>
            </a:r>
            <a:r>
              <a:rPr lang="en-US" sz="1600" dirty="0" smtClean="0"/>
              <a:t> losses)</a:t>
            </a:r>
          </a:p>
          <a:p>
            <a:pPr lvl="2"/>
            <a:r>
              <a:rPr lang="en-US" sz="1600" dirty="0" smtClean="0"/>
              <a:t>Maybe injection of beams with large energy spread into waiting buckets on plateau for higher intensities</a:t>
            </a:r>
          </a:p>
          <a:p>
            <a:pPr lvl="2"/>
            <a:r>
              <a:rPr lang="en-US" sz="1600" dirty="0" err="1" smtClean="0"/>
              <a:t>Optimise</a:t>
            </a:r>
            <a:r>
              <a:rPr lang="en-US" sz="1600" dirty="0" smtClean="0"/>
              <a:t> transverse painting (hor.) and injection with offset (hor. and vert.)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Commissioning to “ultimate” performance</a:t>
            </a:r>
            <a:r>
              <a:rPr lang="en-US" sz="1600" dirty="0" smtClean="0"/>
              <a:t> (profit from Linac4 to obtain better performance)</a:t>
            </a:r>
          </a:p>
          <a:p>
            <a:pPr lvl="2"/>
            <a:r>
              <a:rPr lang="en-US" sz="1600" dirty="0" smtClean="0"/>
              <a:t>Setting up of longitudinal painting first on plateau, then on ramp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799F4D-30B6-BB47-9FC4-10D785AC484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r>
              <a:rPr lang="en-US" sz="3600" dirty="0" smtClean="0"/>
              <a:t>(2/2)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6400" y="968374"/>
            <a:ext cx="8420100" cy="5584826"/>
          </a:xfrm>
        </p:spPr>
        <p:txBody>
          <a:bodyPr/>
          <a:lstStyle/>
          <a:p>
            <a:r>
              <a:rPr lang="en-US" sz="1800" dirty="0" smtClean="0"/>
              <a:t>Linac4 intensity adjustments:</a:t>
            </a:r>
            <a:endParaRPr lang="en-US" sz="1600" dirty="0" smtClean="0"/>
          </a:p>
          <a:p>
            <a:pPr lvl="1"/>
            <a:r>
              <a:rPr lang="en-US" sz="1600" dirty="0" smtClean="0"/>
              <a:t>At present: difficult to generate large transverse </a:t>
            </a:r>
            <a:r>
              <a:rPr lang="en-US" sz="1600" dirty="0" err="1" smtClean="0"/>
              <a:t>emittances</a:t>
            </a:r>
            <a:r>
              <a:rPr lang="en-US" sz="1600" dirty="0" smtClean="0"/>
              <a:t> by injecting one turn with large </a:t>
            </a:r>
            <a:r>
              <a:rPr lang="en-US" sz="1600" dirty="0" err="1" smtClean="0"/>
              <a:t>betatron</a:t>
            </a:r>
            <a:r>
              <a:rPr lang="en-US" sz="1600" dirty="0" smtClean="0"/>
              <a:t> oscillations and </a:t>
            </a:r>
            <a:r>
              <a:rPr lang="en-US" sz="1600" dirty="0" err="1" smtClean="0"/>
              <a:t>filamentation</a:t>
            </a:r>
            <a:r>
              <a:rPr lang="en-US" sz="1600" dirty="0" smtClean="0"/>
              <a:t> with “high” intensity Linac2 beam (M. Chanel)</a:t>
            </a:r>
          </a:p>
          <a:p>
            <a:pPr lvl="2"/>
            <a:r>
              <a:rPr lang="en-US" sz="1600" dirty="0" smtClean="0"/>
              <a:t>Coherent oscillations go on for several ms (can be explained by direct space charge) and are damped slowly (maybe by an impedance) yielding small </a:t>
            </a:r>
            <a:r>
              <a:rPr lang="en-US" sz="1600" dirty="0" err="1" smtClean="0"/>
              <a:t>emittances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No such phenomenon with the “sieve” (reducing the Linac2 current density)</a:t>
            </a:r>
          </a:p>
          <a:p>
            <a:pPr lvl="1"/>
            <a:r>
              <a:rPr lang="en-US" dirty="0" smtClean="0"/>
              <a:t>Intensity variation pulse-by-pulse at source level not an option</a:t>
            </a:r>
          </a:p>
          <a:p>
            <a:pPr lvl="1"/>
            <a:r>
              <a:rPr lang="en-US" dirty="0" smtClean="0">
                <a:solidFill>
                  <a:srgbClr val="00007D"/>
                </a:solidFill>
              </a:rPr>
              <a:t>Reduction of Linac4 intensity by adjusting optics in LEBT </a:t>
            </a:r>
            <a:r>
              <a:rPr lang="en-US" sz="1600" dirty="0" smtClean="0">
                <a:solidFill>
                  <a:srgbClr val="00007D"/>
                </a:solidFill>
              </a:rPr>
              <a:t>an</a:t>
            </a:r>
            <a:r>
              <a:rPr lang="en-US" sz="1600" dirty="0" smtClean="0"/>
              <a:t>d/or chopper line studied by Alessandra’s team</a:t>
            </a:r>
          </a:p>
          <a:p>
            <a:r>
              <a:rPr lang="en-US" sz="1800" dirty="0" smtClean="0"/>
              <a:t>Beam head:</a:t>
            </a:r>
          </a:p>
          <a:p>
            <a:pPr lvl="1"/>
            <a:r>
              <a:rPr lang="en-US" dirty="0" smtClean="0"/>
              <a:t>In principle not required (see presentation of P. </a:t>
            </a:r>
            <a:r>
              <a:rPr lang="en-US" dirty="0" err="1" smtClean="0"/>
              <a:t>Baudrenghien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err="1" smtClean="0">
                <a:hlinkClick r:id="rId2"/>
              </a:rPr>
              <a:t>indico.cern.ch/conferenceDisplay.py?confId</a:t>
            </a:r>
            <a:r>
              <a:rPr lang="en-US" dirty="0" smtClean="0">
                <a:hlinkClick r:id="rId2"/>
              </a:rPr>
              <a:t>=61654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Could be added easily (structure to be defined with RF experts) and is plotted in some cases </a:t>
            </a:r>
          </a:p>
          <a:p>
            <a:r>
              <a:rPr lang="en-US" b="1" dirty="0" smtClean="0"/>
              <a:t>Versatility of PSB must be maintained with Linac4</a:t>
            </a:r>
          </a:p>
          <a:p>
            <a:pPr lvl="1"/>
            <a:r>
              <a:rPr lang="en-US" dirty="0" smtClean="0"/>
              <a:t>Providing from one cycle to the next beams with very different characteristics </a:t>
            </a:r>
          </a:p>
          <a:p>
            <a:pPr lvl="1"/>
            <a:r>
              <a:rPr lang="en-US" dirty="0" smtClean="0"/>
              <a:t>Intensities varying by more than three orders of magnitude (a few 10</a:t>
            </a:r>
            <a:r>
              <a:rPr lang="en-US" baseline="30000" dirty="0" smtClean="0"/>
              <a:t>9</a:t>
            </a:r>
            <a:r>
              <a:rPr lang="en-US" dirty="0" smtClean="0"/>
              <a:t> to ~2×10</a:t>
            </a:r>
            <a:r>
              <a:rPr lang="en-US" baseline="30000" dirty="0" smtClean="0"/>
              <a:t>13</a:t>
            </a:r>
            <a:r>
              <a:rPr lang="en-US" dirty="0" smtClean="0"/>
              <a:t> per ring with Linac4)</a:t>
            </a:r>
          </a:p>
          <a:p>
            <a:pPr lvl="1"/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799F4D-30B6-BB47-9FC4-10D785AC484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93699" y="1257300"/>
          <a:ext cx="8432800" cy="4953000"/>
        </p:xfrm>
        <a:graphic>
          <a:graphicData uri="http://schemas.openxmlformats.org/drawingml/2006/table">
            <a:tbl>
              <a:tblPr/>
              <a:tblGrid>
                <a:gridCol w="1028701"/>
                <a:gridCol w="1308100"/>
                <a:gridCol w="406400"/>
                <a:gridCol w="774700"/>
                <a:gridCol w="1117600"/>
                <a:gridCol w="1202134"/>
                <a:gridCol w="865055"/>
                <a:gridCol w="865055"/>
                <a:gridCol w="865055"/>
              </a:tblGrid>
              <a:tr h="1143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n-lt"/>
                          <a:ea typeface="Times New Roman"/>
                          <a:cs typeface="Times New Roman"/>
                        </a:rPr>
                        <a:t>user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n-lt"/>
                          <a:ea typeface="Times New Roman"/>
                          <a:cs typeface="Times New Roman"/>
                        </a:rPr>
                        <a:t>description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en-US" sz="12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(at</a:t>
                      </a:r>
                      <a:r>
                        <a:rPr lang="en-US" sz="12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b="1" baseline="0" dirty="0" err="1" smtClean="0">
                          <a:latin typeface="+mn-lt"/>
                          <a:ea typeface="Times New Roman"/>
                          <a:cs typeface="Times New Roman"/>
                        </a:rPr>
                        <a:t>ej</a:t>
                      </a:r>
                      <a:r>
                        <a:rPr lang="en-US" sz="12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.)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+mn-lt"/>
                          <a:ea typeface="Times New Roman"/>
                          <a:cs typeface="Times New Roman"/>
                        </a:rPr>
                        <a:t>rings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+mn-lt"/>
                          <a:ea typeface="Times New Roman"/>
                          <a:cs typeface="Times New Roman"/>
                        </a:rPr>
                        <a:t>intensity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+mn-lt"/>
                          <a:ea typeface="Times New Roman"/>
                          <a:cs typeface="Times New Roman"/>
                        </a:rPr>
                        <a:t>per ring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+mn-lt"/>
                          <a:ea typeface="Times New Roman"/>
                          <a:cs typeface="Times New Roman"/>
                        </a:rPr>
                        <a:t>emittance</a:t>
                      </a:r>
                      <a:r>
                        <a:rPr lang="en-U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12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rms</a:t>
                      </a:r>
                      <a:r>
                        <a:rPr lang="en-U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endParaRPr lang="en-US" sz="12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[mm </a:t>
                      </a:r>
                      <a:r>
                        <a:rPr lang="en-US" sz="1200" dirty="0" err="1">
                          <a:latin typeface="+mn-lt"/>
                          <a:ea typeface="Times New Roman"/>
                          <a:cs typeface="Times New Roman"/>
                        </a:rPr>
                        <a:t>mrad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] (n.)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Times New Roman"/>
                        </a:rPr>
                        <a:t>y </a:t>
                      </a:r>
                      <a:r>
                        <a:rPr lang="es-ES" sz="1200" dirty="0" smtClean="0">
                          <a:latin typeface="+mn-lt"/>
                          <a:ea typeface="Times New Roman"/>
                          <a:cs typeface="Times New Roman"/>
                        </a:rPr>
                        <a:t>[mm </a:t>
                      </a:r>
                      <a:r>
                        <a:rPr lang="es-ES" sz="1200" dirty="0">
                          <a:latin typeface="+mn-lt"/>
                          <a:ea typeface="Times New Roman"/>
                          <a:cs typeface="Times New Roman"/>
                        </a:rPr>
                        <a:t>mrad] (n.)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Times New Roman"/>
                        </a:rPr>
                        <a:t>z [eVs</a:t>
                      </a:r>
                      <a:r>
                        <a:rPr lang="es-ES" sz="1200" dirty="0" smtClean="0">
                          <a:latin typeface="+mn-lt"/>
                          <a:ea typeface="Times New Roman"/>
                          <a:cs typeface="Times New Roman"/>
                        </a:rPr>
                        <a:t>] at extraction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+mn-lt"/>
                          <a:ea typeface="Times New Roman"/>
                          <a:cs typeface="Times New Roman"/>
                        </a:rPr>
                        <a:t>dp/p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[10</a:t>
                      </a:r>
                      <a:r>
                        <a:rPr lang="en-US" sz="1200" baseline="30000">
                          <a:latin typeface="+mn-lt"/>
                          <a:ea typeface="Times New Roman"/>
                          <a:cs typeface="Times New Roman"/>
                        </a:rPr>
                        <a:t>-3</a:t>
                      </a: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]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n-lt"/>
                          <a:ea typeface="Times New Roman"/>
                          <a:cs typeface="Times New Roman"/>
                        </a:rPr>
                        <a:t>bunch length 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n-lt"/>
                          <a:ea typeface="Times New Roman"/>
                          <a:cs typeface="Times New Roman"/>
                        </a:rPr>
                        <a:t>at </a:t>
                      </a:r>
                      <a:r>
                        <a:rPr lang="en-U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extraction</a:t>
                      </a:r>
                      <a:endParaRPr lang="en-US" sz="12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[ns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]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+mn-lt"/>
                          <a:ea typeface="Times New Roman"/>
                          <a:cs typeface="Times New Roman"/>
                        </a:rPr>
                        <a:t>energy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[GeV]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LHC25A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LHC25B 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25 ns 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LHC beam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1,2,3,4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3+4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nominal: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1.6E12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(optional 1/10, 1/5, 1/</a:t>
                      </a: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3, 1/2, 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2/3)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1.3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2.0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180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LHC50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50 ns 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LHC beam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33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2+1</a:t>
                      </a:r>
                      <a:endParaRPr lang="en-US" sz="1200" b="1" dirty="0">
                        <a:solidFill>
                          <a:srgbClr val="FF33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2,3,4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1.6E12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0.9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2.0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LHC75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75 ns 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LHC beam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33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2+1</a:t>
                      </a:r>
                      <a:endParaRPr lang="en-US" sz="1200" b="1" dirty="0">
                        <a:solidFill>
                          <a:srgbClr val="FF33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2,3,4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1.6-10.8E11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0.9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2.0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LHCPILOT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early LHC beam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0.5E10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0.3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1.0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85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1.4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LHCPROBE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early LHC beam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0.5-2.0E10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&lt;1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&lt;1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0.2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1.0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1.4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LHCINDIV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single bunch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physics beam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1-4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2.0-12E10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0.3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1.0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1.4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3400" y="6242447"/>
            <a:ext cx="69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* </a:t>
            </a:r>
            <a:r>
              <a:rPr lang="en-US" sz="1200" dirty="0" smtClean="0"/>
              <a:t>LHC50</a:t>
            </a:r>
          </a:p>
          <a:p>
            <a:endParaRPr lang="en-US" sz="1200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Beams from PSB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199" y="800100"/>
            <a:ext cx="8229600" cy="685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3834860" y="4474743"/>
            <a:ext cx="762000" cy="65171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682728" y="2313085"/>
            <a:ext cx="1680978" cy="119888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962687" y="5037556"/>
            <a:ext cx="358613" cy="69070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C. Carli          </a:t>
            </a:r>
            <a:fld id="{B3799F4D-30B6-BB47-9FC4-10D785AC4844}" type="slidenum">
              <a:rPr lang="en-US" smtClean="0"/>
              <a:pPr>
                <a:defRPr/>
              </a:pPr>
              <a:t>5</a:t>
            </a:fld>
            <a:r>
              <a:rPr lang="en-US" smtClean="0"/>
              <a:t>/13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Beams from PSB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199" y="800100"/>
            <a:ext cx="8229600" cy="6858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66702" y="1003300"/>
          <a:ext cx="8712200" cy="5719578"/>
        </p:xfrm>
        <a:graphic>
          <a:graphicData uri="http://schemas.openxmlformats.org/drawingml/2006/table">
            <a:tbl>
              <a:tblPr/>
              <a:tblGrid>
                <a:gridCol w="968022"/>
                <a:gridCol w="1126257"/>
                <a:gridCol w="586399"/>
                <a:gridCol w="670169"/>
                <a:gridCol w="1172797"/>
                <a:gridCol w="1284490"/>
                <a:gridCol w="968022"/>
                <a:gridCol w="968022"/>
                <a:gridCol w="968022"/>
              </a:tblGrid>
              <a:tr h="7818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n-lt"/>
                          <a:ea typeface="Times New Roman"/>
                          <a:cs typeface="Times New Roman"/>
                        </a:rPr>
                        <a:t>user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+mn-lt"/>
                          <a:ea typeface="Times New Roman"/>
                          <a:cs typeface="Times New Roman"/>
                        </a:rPr>
                        <a:t>description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+mn-lt"/>
                          <a:ea typeface="Times New Roman"/>
                          <a:cs typeface="Times New Roman"/>
                        </a:rPr>
                        <a:t>rings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n-lt"/>
                          <a:ea typeface="Times New Roman"/>
                          <a:cs typeface="Times New Roman"/>
                        </a:rPr>
                        <a:t>intensity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n-lt"/>
                          <a:ea typeface="Times New Roman"/>
                          <a:cs typeface="Times New Roman"/>
                        </a:rPr>
                        <a:t>per </a:t>
                      </a:r>
                      <a:r>
                        <a:rPr lang="en-U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ring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+mn-lt"/>
                          <a:ea typeface="Times New Roman"/>
                          <a:cs typeface="Times New Roman"/>
                        </a:rPr>
                        <a:t>emittance</a:t>
                      </a:r>
                      <a:r>
                        <a:rPr lang="en-U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12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rms</a:t>
                      </a:r>
                      <a:r>
                        <a:rPr lang="en-U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) 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[mm </a:t>
                      </a:r>
                      <a:r>
                        <a:rPr lang="en-US" sz="1200" dirty="0" err="1">
                          <a:latin typeface="+mn-lt"/>
                          <a:ea typeface="Times New Roman"/>
                          <a:cs typeface="Times New Roman"/>
                        </a:rPr>
                        <a:t>mrad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] (n.)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+mn-lt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[mm </a:t>
                      </a:r>
                      <a:r>
                        <a:rPr lang="en-US" sz="1200" dirty="0" err="1">
                          <a:latin typeface="+mn-lt"/>
                          <a:ea typeface="Times New Roman"/>
                          <a:cs typeface="Times New Roman"/>
                        </a:rPr>
                        <a:t>mrad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] (n.)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z [</a:t>
                      </a:r>
                      <a:r>
                        <a:rPr lang="en-US" sz="1200" dirty="0" err="1">
                          <a:latin typeface="+mn-lt"/>
                          <a:ea typeface="Times New Roman"/>
                          <a:cs typeface="Times New Roman"/>
                        </a:rPr>
                        <a:t>eVs</a:t>
                      </a: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] at </a:t>
                      </a: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extraction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+mn-lt"/>
                          <a:ea typeface="Times New Roman"/>
                          <a:cs typeface="Times New Roman"/>
                        </a:rPr>
                        <a:t>dp/p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[10</a:t>
                      </a:r>
                      <a:r>
                        <a:rPr lang="en-US" sz="1200" baseline="30000">
                          <a:latin typeface="+mn-lt"/>
                          <a:ea typeface="Times New Roman"/>
                          <a:cs typeface="Times New Roman"/>
                        </a:rPr>
                        <a:t>-3</a:t>
                      </a: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]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Bunch</a:t>
                      </a:r>
                      <a:r>
                        <a:rPr lang="en-US" sz="12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length at </a:t>
                      </a:r>
                      <a:r>
                        <a:rPr lang="en-US" sz="1200" b="1" dirty="0">
                          <a:latin typeface="+mn-lt"/>
                          <a:ea typeface="Times New Roman"/>
                          <a:cs typeface="Times New Roman"/>
                        </a:rPr>
                        <a:t>extraction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total, [ns]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+mn-lt"/>
                          <a:ea typeface="Times New Roman"/>
                          <a:cs typeface="Times New Roman"/>
                        </a:rPr>
                        <a:t>energy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[GeV]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SFTPRO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SPS fixed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target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1,2,3,4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3.5E12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6.0-8.0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5.0-6.0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1.6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2.7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180 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1.4 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CNGS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CNGS beam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1,2,3,4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0.6-8.0E12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varying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varying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1.6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2.7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180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1.4 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EASTA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PS East Hall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2.0-3.0E11 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.0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1.0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2.0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1.4 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EASTB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PS East Hall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2,3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1.0E11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3.0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2.0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1.4 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EASTC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PS East Hall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4.5E11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3.0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2.0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AD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AD beam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1,2,3,4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4.0E12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latin typeface="+mn-lt"/>
                          <a:ea typeface="Times New Roman"/>
                          <a:cs typeface="Times New Roman"/>
                        </a:rPr>
                        <a:t>7.0-8.0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latin typeface="+mn-lt"/>
                          <a:ea typeface="Times New Roman"/>
                          <a:cs typeface="Times New Roman"/>
                        </a:rPr>
                        <a:t>6.0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latin typeface="+mn-lt"/>
                          <a:ea typeface="Times New Roman"/>
                          <a:cs typeface="Times New Roman"/>
                        </a:rPr>
                        <a:t>1.7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latin typeface="+mn-lt"/>
                          <a:ea typeface="Times New Roman"/>
                          <a:cs typeface="Times New Roman"/>
                        </a:rPr>
                        <a:t>2.2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latin typeface="+mn-lt"/>
                          <a:ea typeface="Times New Roman"/>
                          <a:cs typeface="Times New Roman"/>
                        </a:rPr>
                        <a:t>190 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latin typeface="+mn-lt"/>
                          <a:ea typeface="Times New Roman"/>
                          <a:cs typeface="Times New Roman"/>
                        </a:rPr>
                        <a:t>1.4 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latin typeface="+mn-lt"/>
                          <a:ea typeface="Times New Roman"/>
                          <a:cs typeface="Times New Roman"/>
                        </a:rPr>
                        <a:t>NORMHRS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latin typeface="+mn-lt"/>
                          <a:ea typeface="Times New Roman"/>
                          <a:cs typeface="Times New Roman"/>
                        </a:rPr>
                        <a:t>NORMGPS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latin typeface="+mn-lt"/>
                          <a:ea typeface="Times New Roman"/>
                          <a:cs typeface="Times New Roman"/>
                        </a:rPr>
                        <a:t>ISOLDE HRS and GPS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latin typeface="+mn-lt"/>
                          <a:ea typeface="Times New Roman"/>
                          <a:cs typeface="Times New Roman"/>
                        </a:rPr>
                        <a:t>1,2,3,4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+mn-lt"/>
                          <a:ea typeface="Times New Roman"/>
                          <a:cs typeface="Times New Roman"/>
                        </a:rPr>
                        <a:t>u</a:t>
                      </a:r>
                      <a:r>
                        <a:rPr lang="de-DE" sz="1200" dirty="0" smtClean="0">
                          <a:latin typeface="+mn-lt"/>
                          <a:ea typeface="Times New Roman"/>
                          <a:cs typeface="Times New Roman"/>
                        </a:rPr>
                        <a:t>p to 1E13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+mn-lt"/>
                          <a:ea typeface="Times New Roman"/>
                          <a:cs typeface="Times New Roman"/>
                        </a:rPr>
                        <a:t>&lt;15.0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+mn-lt"/>
                          <a:ea typeface="Times New Roman"/>
                          <a:cs typeface="Times New Roman"/>
                        </a:rPr>
                        <a:t>&lt;9.0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+mn-lt"/>
                          <a:ea typeface="Times New Roman"/>
                          <a:cs typeface="Times New Roman"/>
                        </a:rPr>
                        <a:t>2.3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latin typeface="+mn-lt"/>
                          <a:ea typeface="Times New Roman"/>
                          <a:cs typeface="Times New Roman"/>
                        </a:rPr>
                        <a:t>2.7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>
                          <a:latin typeface="+mn-lt"/>
                          <a:ea typeface="Times New Roman"/>
                          <a:cs typeface="Times New Roman"/>
                        </a:rPr>
                        <a:t>230 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33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1.0/1.4 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STAGISO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ISOLDE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staggered beam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2,3,4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depending on </a:t>
                      </a:r>
                      <a:endParaRPr lang="en-US" sz="12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Times New Roman"/>
                        </a:rPr>
                        <a:t>experiment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&lt;5.0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&lt;4.0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&lt;1.6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&lt;2.0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230 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33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1.0/1.4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TOF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nTOF beam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1,2,3,4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9.0E12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~20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~10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2.9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n-lt"/>
                          <a:ea typeface="Times New Roman"/>
                          <a:cs typeface="Times New Roman"/>
                        </a:rPr>
                        <a:t>230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43341" marR="4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Explosion 1 16"/>
          <p:cNvSpPr/>
          <p:nvPr/>
        </p:nvSpPr>
        <p:spPr>
          <a:xfrm>
            <a:off x="3439257" y="4865702"/>
            <a:ext cx="1013492" cy="666676"/>
          </a:xfrm>
          <a:prstGeom prst="irregularSeal1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xplosion 1 17"/>
          <p:cNvSpPr/>
          <p:nvPr/>
        </p:nvSpPr>
        <p:spPr>
          <a:xfrm>
            <a:off x="4586934" y="6035902"/>
            <a:ext cx="914400" cy="822097"/>
          </a:xfrm>
          <a:prstGeom prst="irregularSeal1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xplosion 1 18"/>
          <p:cNvSpPr/>
          <p:nvPr/>
        </p:nvSpPr>
        <p:spPr>
          <a:xfrm>
            <a:off x="3439257" y="2133600"/>
            <a:ext cx="1013492" cy="666676"/>
          </a:xfrm>
          <a:prstGeom prst="irregularSeal1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C. Carli          </a:t>
            </a:r>
            <a:fld id="{B3799F4D-30B6-BB47-9FC4-10D785AC4844}" type="slidenum">
              <a:rPr lang="en-US" smtClean="0"/>
              <a:pPr>
                <a:defRPr/>
              </a:pPr>
              <a:t>6</a:t>
            </a:fld>
            <a:r>
              <a:rPr lang="en-US" smtClean="0"/>
              <a:t>/13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First Injections for Commissioning (1/2)</a:t>
            </a:r>
            <a:endParaRPr lang="en-US" sz="3200" dirty="0"/>
          </a:p>
        </p:txBody>
      </p:sp>
      <p:sp>
        <p:nvSpPr>
          <p:cNvPr id="230" name="Content Placeholder 22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Aim:</a:t>
            </a:r>
          </a:p>
          <a:p>
            <a:pPr lvl="1"/>
            <a:r>
              <a:rPr lang="en-US" dirty="0" smtClean="0"/>
              <a:t>Very first stage of PSB re-commissioning with Linac4</a:t>
            </a:r>
          </a:p>
          <a:p>
            <a:pPr lvl="1"/>
            <a:r>
              <a:rPr lang="en-US" dirty="0" smtClean="0"/>
              <a:t>Simple structure</a:t>
            </a:r>
          </a:p>
          <a:p>
            <a:pPr lvl="1"/>
            <a:r>
              <a:rPr lang="en-US" dirty="0" smtClean="0"/>
              <a:t>Intensity sufficient for diagnostics</a:t>
            </a:r>
          </a:p>
          <a:p>
            <a:r>
              <a:rPr lang="en-US" dirty="0" smtClean="0"/>
              <a:t>Steps</a:t>
            </a:r>
          </a:p>
          <a:p>
            <a:pPr lvl="1"/>
            <a:r>
              <a:rPr lang="en-US" dirty="0" smtClean="0"/>
              <a:t>For matching and dispersion we rely as a first approximation on the measurement lines</a:t>
            </a:r>
          </a:p>
          <a:p>
            <a:pPr lvl="2"/>
            <a:r>
              <a:rPr lang="en-US" dirty="0" smtClean="0"/>
              <a:t>Start with 0 dispersion (at PSB injection) matching optics </a:t>
            </a:r>
          </a:p>
          <a:p>
            <a:pPr lvl="1"/>
            <a:r>
              <a:rPr lang="en-US" dirty="0" smtClean="0"/>
              <a:t>Steer beam through injection line &amp; injection region</a:t>
            </a:r>
            <a:endParaRPr lang="en-US" dirty="0" smtClean="0"/>
          </a:p>
          <a:p>
            <a:pPr lvl="2"/>
            <a:r>
              <a:rPr lang="en-US" dirty="0" err="1" smtClean="0"/>
              <a:t>PUs</a:t>
            </a:r>
            <a:r>
              <a:rPr lang="en-US" dirty="0" smtClean="0"/>
              <a:t>, </a:t>
            </a:r>
            <a:r>
              <a:rPr lang="en-US" dirty="0" err="1" smtClean="0"/>
              <a:t>BLMs</a:t>
            </a:r>
            <a:r>
              <a:rPr lang="en-US" dirty="0" smtClean="0"/>
              <a:t>, v</a:t>
            </a:r>
            <a:r>
              <a:rPr lang="en-US" dirty="0" smtClean="0"/>
              <a:t>iew </a:t>
            </a:r>
            <a:r>
              <a:rPr lang="en-US" dirty="0" smtClean="0"/>
              <a:t>screen close to foil </a:t>
            </a:r>
            <a:r>
              <a:rPr lang="en-US" dirty="0" smtClean="0"/>
              <a:t>position,…</a:t>
            </a:r>
          </a:p>
          <a:p>
            <a:pPr lvl="1"/>
            <a:r>
              <a:rPr lang="en-US" dirty="0" smtClean="0"/>
              <a:t>Beam structure to be provided by chopper: inject ~half a turn to create a beam structure visible with Booster pick-ups</a:t>
            </a:r>
          </a:p>
          <a:p>
            <a:pPr lvl="1"/>
            <a:r>
              <a:rPr lang="en-US" dirty="0" smtClean="0"/>
              <a:t>Quantify beam properties</a:t>
            </a:r>
          </a:p>
          <a:p>
            <a:pPr lvl="1"/>
            <a:r>
              <a:rPr lang="en-US" dirty="0" smtClean="0"/>
              <a:t>Closure of bumps (injection painting bump and chicane bump)</a:t>
            </a:r>
          </a:p>
          <a:p>
            <a:pPr lvl="2"/>
            <a:r>
              <a:rPr lang="en-US" dirty="0" smtClean="0"/>
              <a:t>Need multi-turn acquisition ability of at least a couple of PSB </a:t>
            </a:r>
            <a:r>
              <a:rPr lang="en-US" dirty="0" err="1" smtClean="0"/>
              <a:t>PUs</a:t>
            </a:r>
            <a:endParaRPr lang="en-US" dirty="0" smtClean="0"/>
          </a:p>
          <a:p>
            <a:pPr lvl="1"/>
            <a:r>
              <a:rPr lang="en-US" dirty="0" smtClean="0"/>
              <a:t>Establish first injections and circulating beam</a:t>
            </a:r>
          </a:p>
          <a:p>
            <a:pPr lvl="2"/>
            <a:r>
              <a:rPr lang="en-US" dirty="0" smtClean="0"/>
              <a:t>Start with injection of coasting beam on a flat bottom</a:t>
            </a:r>
          </a:p>
          <a:p>
            <a:pPr lvl="2"/>
            <a:r>
              <a:rPr lang="en-US" dirty="0" smtClean="0">
                <a:solidFill>
                  <a:srgbClr val="00007D"/>
                </a:solidFill>
              </a:rPr>
              <a:t>Can we improve chicane bump closure (if required) by adjusting BS magnets individually?</a:t>
            </a:r>
          </a:p>
          <a:p>
            <a:pPr lvl="1"/>
            <a:r>
              <a:rPr lang="en-US" dirty="0" smtClean="0"/>
              <a:t>Continue with capture, later acceleration and extraction (no problems expected here)</a:t>
            </a:r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799F4D-30B6-BB47-9FC4-10D785AC484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6"/>
          <p:cNvSpPr>
            <a:spLocks noGrp="1"/>
          </p:cNvSpPr>
          <p:nvPr>
            <p:ph type="title"/>
          </p:nvPr>
        </p:nvSpPr>
        <p:spPr>
          <a:xfrm>
            <a:off x="679450" y="125413"/>
            <a:ext cx="7370763" cy="739775"/>
          </a:xfrm>
        </p:spPr>
        <p:txBody>
          <a:bodyPr/>
          <a:lstStyle/>
          <a:p>
            <a:r>
              <a:rPr lang="en-US" sz="3200" dirty="0" smtClean="0">
                <a:ea typeface="ＭＳ Ｐゴシック" charset="-128"/>
                <a:cs typeface="ＭＳ Ｐゴシック" charset="-128"/>
              </a:rPr>
              <a:t>First Injections for Commissioning (2/2)</a:t>
            </a:r>
            <a:endParaRPr lang="en-US" sz="32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0" name="Content Placeholder 229"/>
          <p:cNvSpPr>
            <a:spLocks noGrp="1"/>
          </p:cNvSpPr>
          <p:nvPr>
            <p:ph idx="1"/>
          </p:nvPr>
        </p:nvSpPr>
        <p:spPr>
          <a:xfrm>
            <a:off x="469900" y="4648199"/>
            <a:ext cx="8420100" cy="1533525"/>
          </a:xfrm>
        </p:spPr>
        <p:txBody>
          <a:bodyPr/>
          <a:lstStyle/>
          <a:p>
            <a:r>
              <a:rPr lang="en-US" sz="1600" dirty="0" smtClean="0"/>
              <a:t>Chopper pulse form (upper part) and beam structure (lower part) for first injections with </a:t>
            </a:r>
            <a:r>
              <a:rPr lang="en-US" sz="1600" dirty="0" smtClean="0"/>
              <a:t>Linac4</a:t>
            </a:r>
          </a:p>
          <a:p>
            <a:r>
              <a:rPr lang="en-US" sz="1600" dirty="0" smtClean="0"/>
              <a:t>Probably beam head will not be needed (feed-forward)?</a:t>
            </a:r>
            <a:endParaRPr lang="en-US" sz="1600" dirty="0" smtClean="0"/>
          </a:p>
          <a:p>
            <a:r>
              <a:rPr lang="en-US" sz="1600" dirty="0" smtClean="0"/>
              <a:t>Just one beam slice (less than half a turn, i.e. &lt;176 Linac4 bunches) injected for diagnostics (trajectory, closure of bumps…) with “low” intensity … until first circulating beam and capture</a:t>
            </a:r>
          </a:p>
          <a:p>
            <a:r>
              <a:rPr lang="en-US" sz="1600" dirty="0" smtClean="0">
                <a:solidFill>
                  <a:srgbClr val="FF3300"/>
                </a:solidFill>
              </a:rPr>
              <a:t>Next steps: injection in other ring/several rings, acceleration, extraction, increase intensity</a:t>
            </a:r>
            <a:r>
              <a:rPr lang="en-US" sz="1600" dirty="0" smtClean="0"/>
              <a:t> </a:t>
            </a:r>
          </a:p>
        </p:txBody>
      </p:sp>
      <p:cxnSp>
        <p:nvCxnSpPr>
          <p:cNvPr id="16390" name="Straight Connector 8"/>
          <p:cNvCxnSpPr>
            <a:cxnSpLocks noChangeShapeType="1"/>
          </p:cNvCxnSpPr>
          <p:nvPr/>
        </p:nvCxnSpPr>
        <p:spPr bwMode="auto">
          <a:xfrm>
            <a:off x="393700" y="2921000"/>
            <a:ext cx="78867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sp>
        <p:nvSpPr>
          <p:cNvPr id="16402" name="Right Brace 22"/>
          <p:cNvSpPr>
            <a:spLocks/>
          </p:cNvSpPr>
          <p:nvPr/>
        </p:nvSpPr>
        <p:spPr bwMode="auto">
          <a:xfrm rot="5400000">
            <a:off x="5104606" y="2412213"/>
            <a:ext cx="319087" cy="1435100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3" name="TextBox 24"/>
          <p:cNvSpPr txBox="1">
            <a:spLocks noChangeArrowheads="1"/>
          </p:cNvSpPr>
          <p:nvPr/>
        </p:nvSpPr>
        <p:spPr bwMode="auto">
          <a:xfrm>
            <a:off x="4673600" y="3352800"/>
            <a:ext cx="125408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Injection ring</a:t>
            </a:r>
            <a:r>
              <a:rPr lang="en-US" sz="1400" dirty="0" smtClean="0"/>
              <a:t> 3</a:t>
            </a:r>
          </a:p>
          <a:p>
            <a:r>
              <a:rPr lang="en-US" sz="1400" dirty="0"/>
              <a:t>j</a:t>
            </a:r>
            <a:r>
              <a:rPr lang="en-US" sz="1400" dirty="0" smtClean="0"/>
              <a:t>ust one beam </a:t>
            </a:r>
          </a:p>
          <a:p>
            <a:r>
              <a:rPr lang="en-US" sz="1400" dirty="0"/>
              <a:t>p</a:t>
            </a:r>
            <a:r>
              <a:rPr lang="en-US" sz="1400" dirty="0" smtClean="0"/>
              <a:t>iece &lt;0.5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</a:t>
            </a:r>
          </a:p>
          <a:p>
            <a:endParaRPr lang="en-US" sz="1400" dirty="0"/>
          </a:p>
        </p:txBody>
      </p:sp>
      <p:sp>
        <p:nvSpPr>
          <p:cNvPr id="16408" name="Right Brace 29"/>
          <p:cNvSpPr>
            <a:spLocks/>
          </p:cNvSpPr>
          <p:nvPr/>
        </p:nvSpPr>
        <p:spPr bwMode="auto">
          <a:xfrm rot="5400000">
            <a:off x="3205956" y="2164562"/>
            <a:ext cx="319087" cy="20066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9" name="TextBox 30"/>
          <p:cNvSpPr txBox="1">
            <a:spLocks noChangeArrowheads="1"/>
          </p:cNvSpPr>
          <p:nvPr/>
        </p:nvSpPr>
        <p:spPr bwMode="auto">
          <a:xfrm>
            <a:off x="2711450" y="3302000"/>
            <a:ext cx="11164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Beam head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(</a:t>
            </a:r>
            <a:r>
              <a:rPr lang="en-US" sz="1400" dirty="0"/>
              <a:t>if necessary)</a:t>
            </a:r>
          </a:p>
        </p:txBody>
      </p:sp>
      <p:sp>
        <p:nvSpPr>
          <p:cNvPr id="16411" name="TextBox 32"/>
          <p:cNvSpPr txBox="1">
            <a:spLocks noChangeArrowheads="1"/>
          </p:cNvSpPr>
          <p:nvPr/>
        </p:nvSpPr>
        <p:spPr bwMode="auto">
          <a:xfrm>
            <a:off x="3422650" y="3854450"/>
            <a:ext cx="12630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 beam</a:t>
            </a:r>
          </a:p>
          <a:p>
            <a:r>
              <a:rPr lang="en-US" sz="1400" dirty="0"/>
              <a:t> head to ring</a:t>
            </a:r>
            <a:r>
              <a:rPr lang="en-US" sz="1400" dirty="0" smtClean="0"/>
              <a:t> 3</a:t>
            </a:r>
            <a:endParaRPr lang="en-US" sz="1400" dirty="0"/>
          </a:p>
        </p:txBody>
      </p:sp>
      <p:cxnSp>
        <p:nvCxnSpPr>
          <p:cNvPr id="16412" name="Straight Arrow Connector 34"/>
          <p:cNvCxnSpPr>
            <a:cxnSpLocks noChangeShapeType="1"/>
          </p:cNvCxnSpPr>
          <p:nvPr/>
        </p:nvCxnSpPr>
        <p:spPr bwMode="auto">
          <a:xfrm rot="5400000" flipH="1" flipV="1">
            <a:off x="4000506" y="3314701"/>
            <a:ext cx="838196" cy="12700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38" name="Rectangle 11"/>
          <p:cNvSpPr>
            <a:spLocks noChangeArrowheads="1"/>
          </p:cNvSpPr>
          <p:nvPr/>
        </p:nvSpPr>
        <p:spPr bwMode="auto">
          <a:xfrm flipH="1">
            <a:off x="4940300" y="2171700"/>
            <a:ext cx="571500" cy="7493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4" name="Straight Connector 8"/>
          <p:cNvCxnSpPr>
            <a:cxnSpLocks noChangeShapeType="1"/>
          </p:cNvCxnSpPr>
          <p:nvPr/>
        </p:nvCxnSpPr>
        <p:spPr bwMode="auto">
          <a:xfrm>
            <a:off x="406400" y="1917700"/>
            <a:ext cx="78613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</p:cxnSp>
      <p:sp>
        <p:nvSpPr>
          <p:cNvPr id="111" name="Rectangle 11"/>
          <p:cNvSpPr>
            <a:spLocks noChangeArrowheads="1"/>
          </p:cNvSpPr>
          <p:nvPr/>
        </p:nvSpPr>
        <p:spPr bwMode="auto">
          <a:xfrm flipH="1">
            <a:off x="2603500" y="2171700"/>
            <a:ext cx="495300" cy="7493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Oval 58"/>
          <p:cNvSpPr>
            <a:spLocks noChangeArrowheads="1"/>
          </p:cNvSpPr>
          <p:nvPr/>
        </p:nvSpPr>
        <p:spPr bwMode="auto">
          <a:xfrm>
            <a:off x="3276596" y="2514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Oval 59"/>
          <p:cNvSpPr>
            <a:spLocks noChangeArrowheads="1"/>
          </p:cNvSpPr>
          <p:nvPr/>
        </p:nvSpPr>
        <p:spPr bwMode="auto">
          <a:xfrm>
            <a:off x="3352800" y="2514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Oval 60"/>
          <p:cNvSpPr>
            <a:spLocks noChangeArrowheads="1"/>
          </p:cNvSpPr>
          <p:nvPr/>
        </p:nvSpPr>
        <p:spPr bwMode="auto">
          <a:xfrm>
            <a:off x="3433238" y="2514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Rectangle 11"/>
          <p:cNvSpPr>
            <a:spLocks noChangeArrowheads="1"/>
          </p:cNvSpPr>
          <p:nvPr/>
        </p:nvSpPr>
        <p:spPr bwMode="auto">
          <a:xfrm flipH="1">
            <a:off x="3665217" y="2171700"/>
            <a:ext cx="513082" cy="7493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Rectangle 120"/>
          <p:cNvSpPr/>
          <p:nvPr/>
        </p:nvSpPr>
        <p:spPr bwMode="auto">
          <a:xfrm>
            <a:off x="3302000" y="287020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8" name="Right Brace 29"/>
          <p:cNvSpPr>
            <a:spLocks/>
          </p:cNvSpPr>
          <p:nvPr/>
        </p:nvSpPr>
        <p:spPr bwMode="auto">
          <a:xfrm rot="5400000">
            <a:off x="1313656" y="2405862"/>
            <a:ext cx="319087" cy="14986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TextBox 30"/>
          <p:cNvSpPr txBox="1">
            <a:spLocks noChangeArrowheads="1"/>
          </p:cNvSpPr>
          <p:nvPr/>
        </p:nvSpPr>
        <p:spPr bwMode="auto">
          <a:xfrm>
            <a:off x="895350" y="3276600"/>
            <a:ext cx="12234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&gt; 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LEBT </a:t>
            </a:r>
          </a:p>
          <a:p>
            <a:r>
              <a:rPr lang="en-US" sz="1400" dirty="0" smtClean="0"/>
              <a:t>stabilization </a:t>
            </a:r>
          </a:p>
        </p:txBody>
      </p:sp>
      <p:sp>
        <p:nvSpPr>
          <p:cNvPr id="143" name="Rectangle 142"/>
          <p:cNvSpPr/>
          <p:nvPr/>
        </p:nvSpPr>
        <p:spPr bwMode="auto">
          <a:xfrm>
            <a:off x="1454150" y="187325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1384300" y="2840567"/>
            <a:ext cx="254000" cy="13123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5" name="Freeform 144"/>
          <p:cNvSpPr/>
          <p:nvPr/>
        </p:nvSpPr>
        <p:spPr bwMode="auto">
          <a:xfrm>
            <a:off x="730250" y="1371600"/>
            <a:ext cx="590550" cy="539750"/>
          </a:xfrm>
          <a:custGeom>
            <a:avLst/>
            <a:gdLst>
              <a:gd name="connsiteX0" fmla="*/ 0 w 355600"/>
              <a:gd name="connsiteY0" fmla="*/ 431800 h 431800"/>
              <a:gd name="connsiteX1" fmla="*/ 6350 w 355600"/>
              <a:gd name="connsiteY1" fmla="*/ 0 h 431800"/>
              <a:gd name="connsiteX2" fmla="*/ 355600 w 355600"/>
              <a:gd name="connsiteY2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600" h="431800">
                <a:moveTo>
                  <a:pt x="0" y="431800"/>
                </a:moveTo>
                <a:cubicBezTo>
                  <a:pt x="2117" y="287867"/>
                  <a:pt x="6350" y="0"/>
                  <a:pt x="6350" y="0"/>
                </a:cubicBezTo>
                <a:lnTo>
                  <a:pt x="3556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1682750" y="1377950"/>
            <a:ext cx="615950" cy="6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0" name="Right Brace 29"/>
          <p:cNvSpPr>
            <a:spLocks/>
          </p:cNvSpPr>
          <p:nvPr/>
        </p:nvSpPr>
        <p:spPr bwMode="auto">
          <a:xfrm rot="5400000">
            <a:off x="6888956" y="2304262"/>
            <a:ext cx="319087" cy="1701800"/>
          </a:xfrm>
          <a:prstGeom prst="rightBrace">
            <a:avLst>
              <a:gd name="adj1" fmla="val 833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TextBox 30"/>
          <p:cNvSpPr txBox="1">
            <a:spLocks noChangeArrowheads="1"/>
          </p:cNvSpPr>
          <p:nvPr/>
        </p:nvSpPr>
        <p:spPr bwMode="auto">
          <a:xfrm>
            <a:off x="6496050" y="3276600"/>
            <a:ext cx="1230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&gt; 20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s source </a:t>
            </a:r>
          </a:p>
          <a:p>
            <a:r>
              <a:rPr lang="en-US" sz="1400" dirty="0" smtClean="0"/>
              <a:t>switch off </a:t>
            </a:r>
          </a:p>
        </p:txBody>
      </p:sp>
      <p:sp>
        <p:nvSpPr>
          <p:cNvPr id="185" name="Freeform 184"/>
          <p:cNvSpPr/>
          <p:nvPr/>
        </p:nvSpPr>
        <p:spPr bwMode="auto">
          <a:xfrm flipH="1">
            <a:off x="7346950" y="1384300"/>
            <a:ext cx="514350" cy="527050"/>
          </a:xfrm>
          <a:custGeom>
            <a:avLst/>
            <a:gdLst>
              <a:gd name="connsiteX0" fmla="*/ 0 w 355600"/>
              <a:gd name="connsiteY0" fmla="*/ 431800 h 431800"/>
              <a:gd name="connsiteX1" fmla="*/ 6350 w 355600"/>
              <a:gd name="connsiteY1" fmla="*/ 0 h 431800"/>
              <a:gd name="connsiteX2" fmla="*/ 355600 w 355600"/>
              <a:gd name="connsiteY2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600" h="431800">
                <a:moveTo>
                  <a:pt x="0" y="431800"/>
                </a:moveTo>
                <a:cubicBezTo>
                  <a:pt x="2117" y="287867"/>
                  <a:pt x="6350" y="0"/>
                  <a:pt x="6350" y="0"/>
                </a:cubicBezTo>
                <a:lnTo>
                  <a:pt x="3556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86" name="Straight Connector 185"/>
          <p:cNvCxnSpPr/>
          <p:nvPr/>
        </p:nvCxnSpPr>
        <p:spPr bwMode="auto">
          <a:xfrm flipV="1">
            <a:off x="6019800" y="1371600"/>
            <a:ext cx="889000" cy="127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9" name="TextBox 35"/>
          <p:cNvSpPr txBox="1">
            <a:spLocks noChangeArrowheads="1"/>
          </p:cNvSpPr>
          <p:nvPr/>
        </p:nvSpPr>
        <p:spPr bwMode="auto">
          <a:xfrm>
            <a:off x="5600700" y="3860800"/>
            <a:ext cx="152540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Distributor </a:t>
            </a:r>
          </a:p>
          <a:p>
            <a:r>
              <a:rPr lang="en-US" sz="1400" dirty="0"/>
              <a:t>switching</a:t>
            </a:r>
          </a:p>
          <a:p>
            <a:r>
              <a:rPr lang="en-US" sz="1400" dirty="0"/>
              <a:t> ring</a:t>
            </a:r>
            <a:r>
              <a:rPr lang="en-US" sz="1400" dirty="0" smtClean="0"/>
              <a:t> 3 </a:t>
            </a:r>
            <a:r>
              <a:rPr lang="en-US" sz="1400" dirty="0"/>
              <a:t>to</a:t>
            </a:r>
            <a:r>
              <a:rPr lang="en-US" sz="1400" dirty="0" smtClean="0"/>
              <a:t> tail dump</a:t>
            </a:r>
            <a:endParaRPr lang="en-US" sz="1400" dirty="0"/>
          </a:p>
        </p:txBody>
      </p:sp>
      <p:cxnSp>
        <p:nvCxnSpPr>
          <p:cNvPr id="190" name="Straight Arrow Connector 36"/>
          <p:cNvCxnSpPr>
            <a:cxnSpLocks noChangeShapeType="1"/>
          </p:cNvCxnSpPr>
          <p:nvPr/>
        </p:nvCxnSpPr>
        <p:spPr bwMode="auto">
          <a:xfrm rot="16200000" flipV="1">
            <a:off x="5658644" y="3359944"/>
            <a:ext cx="939006" cy="13890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61" name="Rectangle 160"/>
          <p:cNvSpPr/>
          <p:nvPr/>
        </p:nvSpPr>
        <p:spPr bwMode="auto">
          <a:xfrm>
            <a:off x="6963836" y="2853267"/>
            <a:ext cx="192617" cy="13123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70" name="Rectangle 169"/>
          <p:cNvSpPr/>
          <p:nvPr/>
        </p:nvSpPr>
        <p:spPr bwMode="auto">
          <a:xfrm>
            <a:off x="7010400" y="1873250"/>
            <a:ext cx="139700" cy="10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77" name="Freeform 176"/>
          <p:cNvSpPr/>
          <p:nvPr/>
        </p:nvSpPr>
        <p:spPr bwMode="auto">
          <a:xfrm>
            <a:off x="4495800" y="1384300"/>
            <a:ext cx="1536700" cy="533400"/>
          </a:xfrm>
          <a:custGeom>
            <a:avLst/>
            <a:gdLst>
              <a:gd name="connsiteX0" fmla="*/ 0 w 1536700"/>
              <a:gd name="connsiteY0" fmla="*/ 0 h 533400"/>
              <a:gd name="connsiteX1" fmla="*/ 457200 w 1536700"/>
              <a:gd name="connsiteY1" fmla="*/ 0 h 533400"/>
              <a:gd name="connsiteX2" fmla="*/ 444500 w 1536700"/>
              <a:gd name="connsiteY2" fmla="*/ 533400 h 533400"/>
              <a:gd name="connsiteX3" fmla="*/ 1016000 w 1536700"/>
              <a:gd name="connsiteY3" fmla="*/ 533400 h 533400"/>
              <a:gd name="connsiteX4" fmla="*/ 1016000 w 1536700"/>
              <a:gd name="connsiteY4" fmla="*/ 0 h 533400"/>
              <a:gd name="connsiteX5" fmla="*/ 1536700 w 1536700"/>
              <a:gd name="connsiteY5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6700" h="533400">
                <a:moveTo>
                  <a:pt x="0" y="0"/>
                </a:moveTo>
                <a:lnTo>
                  <a:pt x="457200" y="0"/>
                </a:lnTo>
                <a:lnTo>
                  <a:pt x="444500" y="533400"/>
                </a:lnTo>
                <a:lnTo>
                  <a:pt x="1016000" y="533400"/>
                </a:lnTo>
                <a:lnTo>
                  <a:pt x="1016000" y="0"/>
                </a:lnTo>
                <a:lnTo>
                  <a:pt x="15367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87" name="Freeform 186"/>
          <p:cNvSpPr/>
          <p:nvPr/>
        </p:nvSpPr>
        <p:spPr bwMode="auto">
          <a:xfrm>
            <a:off x="3175000" y="1384300"/>
            <a:ext cx="1536700" cy="533400"/>
          </a:xfrm>
          <a:custGeom>
            <a:avLst/>
            <a:gdLst>
              <a:gd name="connsiteX0" fmla="*/ 0 w 1536700"/>
              <a:gd name="connsiteY0" fmla="*/ 0 h 533400"/>
              <a:gd name="connsiteX1" fmla="*/ 457200 w 1536700"/>
              <a:gd name="connsiteY1" fmla="*/ 0 h 533400"/>
              <a:gd name="connsiteX2" fmla="*/ 444500 w 1536700"/>
              <a:gd name="connsiteY2" fmla="*/ 533400 h 533400"/>
              <a:gd name="connsiteX3" fmla="*/ 1016000 w 1536700"/>
              <a:gd name="connsiteY3" fmla="*/ 533400 h 533400"/>
              <a:gd name="connsiteX4" fmla="*/ 1016000 w 1536700"/>
              <a:gd name="connsiteY4" fmla="*/ 0 h 533400"/>
              <a:gd name="connsiteX5" fmla="*/ 1536700 w 1536700"/>
              <a:gd name="connsiteY5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6700" h="533400">
                <a:moveTo>
                  <a:pt x="0" y="0"/>
                </a:moveTo>
                <a:lnTo>
                  <a:pt x="457200" y="0"/>
                </a:lnTo>
                <a:lnTo>
                  <a:pt x="444500" y="533400"/>
                </a:lnTo>
                <a:lnTo>
                  <a:pt x="1016000" y="533400"/>
                </a:lnTo>
                <a:lnTo>
                  <a:pt x="1016000" y="0"/>
                </a:lnTo>
                <a:lnTo>
                  <a:pt x="15367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88" name="Freeform 187"/>
          <p:cNvSpPr/>
          <p:nvPr/>
        </p:nvSpPr>
        <p:spPr bwMode="auto">
          <a:xfrm>
            <a:off x="2108200" y="1384300"/>
            <a:ext cx="1536700" cy="533400"/>
          </a:xfrm>
          <a:custGeom>
            <a:avLst/>
            <a:gdLst>
              <a:gd name="connsiteX0" fmla="*/ 0 w 1536700"/>
              <a:gd name="connsiteY0" fmla="*/ 0 h 533400"/>
              <a:gd name="connsiteX1" fmla="*/ 457200 w 1536700"/>
              <a:gd name="connsiteY1" fmla="*/ 0 h 533400"/>
              <a:gd name="connsiteX2" fmla="*/ 444500 w 1536700"/>
              <a:gd name="connsiteY2" fmla="*/ 533400 h 533400"/>
              <a:gd name="connsiteX3" fmla="*/ 1016000 w 1536700"/>
              <a:gd name="connsiteY3" fmla="*/ 533400 h 533400"/>
              <a:gd name="connsiteX4" fmla="*/ 1016000 w 1536700"/>
              <a:gd name="connsiteY4" fmla="*/ 0 h 533400"/>
              <a:gd name="connsiteX5" fmla="*/ 1536700 w 1536700"/>
              <a:gd name="connsiteY5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6700" h="533400">
                <a:moveTo>
                  <a:pt x="0" y="0"/>
                </a:moveTo>
                <a:lnTo>
                  <a:pt x="457200" y="0"/>
                </a:lnTo>
                <a:lnTo>
                  <a:pt x="444500" y="533400"/>
                </a:lnTo>
                <a:lnTo>
                  <a:pt x="1016000" y="533400"/>
                </a:lnTo>
                <a:lnTo>
                  <a:pt x="1016000" y="0"/>
                </a:lnTo>
                <a:lnTo>
                  <a:pt x="1536700" y="0"/>
                </a:ln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02" name="Rectangle 201"/>
          <p:cNvSpPr/>
          <p:nvPr/>
        </p:nvSpPr>
        <p:spPr bwMode="auto">
          <a:xfrm>
            <a:off x="3285067" y="1312333"/>
            <a:ext cx="220133" cy="135467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08" name="Oval 58"/>
          <p:cNvSpPr>
            <a:spLocks noChangeArrowheads="1"/>
          </p:cNvSpPr>
          <p:nvPr/>
        </p:nvSpPr>
        <p:spPr bwMode="auto">
          <a:xfrm>
            <a:off x="3297773" y="1375935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Oval 59"/>
          <p:cNvSpPr>
            <a:spLocks noChangeArrowheads="1"/>
          </p:cNvSpPr>
          <p:nvPr/>
        </p:nvSpPr>
        <p:spPr bwMode="auto">
          <a:xfrm>
            <a:off x="3373977" y="1375935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Oval 60"/>
          <p:cNvSpPr>
            <a:spLocks noChangeArrowheads="1"/>
          </p:cNvSpPr>
          <p:nvPr/>
        </p:nvSpPr>
        <p:spPr bwMode="auto">
          <a:xfrm>
            <a:off x="3454415" y="1375935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Oval 58"/>
          <p:cNvSpPr>
            <a:spLocks noChangeArrowheads="1"/>
          </p:cNvSpPr>
          <p:nvPr/>
        </p:nvSpPr>
        <p:spPr bwMode="auto">
          <a:xfrm>
            <a:off x="1412871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Oval 59"/>
          <p:cNvSpPr>
            <a:spLocks noChangeArrowheads="1"/>
          </p:cNvSpPr>
          <p:nvPr/>
        </p:nvSpPr>
        <p:spPr bwMode="auto">
          <a:xfrm>
            <a:off x="1489075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Oval 60"/>
          <p:cNvSpPr>
            <a:spLocks noChangeArrowheads="1"/>
          </p:cNvSpPr>
          <p:nvPr/>
        </p:nvSpPr>
        <p:spPr bwMode="auto">
          <a:xfrm>
            <a:off x="1569513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" name="Oval 58"/>
          <p:cNvSpPr>
            <a:spLocks noChangeArrowheads="1"/>
          </p:cNvSpPr>
          <p:nvPr/>
        </p:nvSpPr>
        <p:spPr bwMode="auto">
          <a:xfrm>
            <a:off x="7035796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Oval 59"/>
          <p:cNvSpPr>
            <a:spLocks noChangeArrowheads="1"/>
          </p:cNvSpPr>
          <p:nvPr/>
        </p:nvSpPr>
        <p:spPr bwMode="auto">
          <a:xfrm>
            <a:off x="7112000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8" name="Oval 60"/>
          <p:cNvSpPr>
            <a:spLocks noChangeArrowheads="1"/>
          </p:cNvSpPr>
          <p:nvPr/>
        </p:nvSpPr>
        <p:spPr bwMode="auto">
          <a:xfrm>
            <a:off x="7192438" y="1371600"/>
            <a:ext cx="31750" cy="317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799F4D-30B6-BB47-9FC4-10D785AC484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48" name="Date Placeholder 4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160634" y="1016000"/>
            <a:ext cx="1031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Chopper: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02457" y="2209800"/>
            <a:ext cx="74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376" y="188913"/>
            <a:ext cx="7407554" cy="739775"/>
          </a:xfrm>
        </p:spPr>
        <p:txBody>
          <a:bodyPr/>
          <a:lstStyle/>
          <a:p>
            <a:r>
              <a:rPr lang="en-US" sz="4000" dirty="0" smtClean="0"/>
              <a:t>Very Low Intensity Beams </a:t>
            </a:r>
            <a:r>
              <a:rPr lang="en-US" sz="3600" dirty="0" smtClean="0"/>
              <a:t>(1/2)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calculation</a:t>
            </a:r>
            <a:r>
              <a:rPr lang="en-US" sz="1800" dirty="0" smtClean="0"/>
              <a:t>:</a:t>
            </a:r>
          </a:p>
          <a:p>
            <a:pPr lvl="1"/>
            <a:r>
              <a:rPr lang="en-US" sz="1600" dirty="0" smtClean="0"/>
              <a:t>One 40 ns chopper gap (=</a:t>
            </a:r>
            <a:r>
              <a:rPr lang="en-US" dirty="0" smtClean="0"/>
              <a:t>assumed min. chopper OFF time)</a:t>
            </a:r>
            <a:r>
              <a:rPr lang="en-US" sz="1600" dirty="0" smtClean="0"/>
              <a:t> lets 14 Linac4 </a:t>
            </a:r>
            <a:r>
              <a:rPr lang="en-US" dirty="0" smtClean="0"/>
              <a:t>bunch</a:t>
            </a:r>
            <a:r>
              <a:rPr lang="en-US" sz="1600" dirty="0" smtClean="0"/>
              <a:t>es through</a:t>
            </a:r>
          </a:p>
          <a:p>
            <a:pPr lvl="1"/>
            <a:r>
              <a:rPr lang="en-US" sz="1600" dirty="0" smtClean="0"/>
              <a:t>At 65 </a:t>
            </a:r>
            <a:r>
              <a:rPr lang="en-US" sz="1600" dirty="0" err="1" smtClean="0"/>
              <a:t>mA</a:t>
            </a:r>
            <a:r>
              <a:rPr lang="en-US" sz="1600" dirty="0" smtClean="0"/>
              <a:t> one would only need 5-20 Linac4 </a:t>
            </a:r>
            <a:r>
              <a:rPr lang="en-US" dirty="0" smtClean="0"/>
              <a:t>bunch</a:t>
            </a:r>
            <a:r>
              <a:rPr lang="en-US" sz="1600" dirty="0" smtClean="0"/>
              <a:t>es to produce the LHCPILOT and LHCPROBE beam (5 10</a:t>
            </a:r>
            <a:r>
              <a:rPr lang="en-US" sz="1600" baseline="30000" dirty="0" smtClean="0"/>
              <a:t>9</a:t>
            </a:r>
            <a:r>
              <a:rPr lang="en-US" sz="1600" dirty="0" smtClean="0"/>
              <a:t> </a:t>
            </a:r>
            <a:r>
              <a:rPr lang="en-US" sz="1600" dirty="0" err="1" smtClean="0"/>
              <a:t>p</a:t>
            </a:r>
            <a:r>
              <a:rPr lang="en-US" sz="1600" dirty="0" smtClean="0"/>
              <a:t> / 5-23 10</a:t>
            </a:r>
            <a:r>
              <a:rPr lang="en-US" sz="1600" baseline="30000" dirty="0" smtClean="0"/>
              <a:t>9</a:t>
            </a:r>
            <a:r>
              <a:rPr lang="en-US" sz="1600" dirty="0" smtClean="0"/>
              <a:t> </a:t>
            </a:r>
            <a:r>
              <a:rPr lang="en-US" sz="1600" dirty="0" err="1" smtClean="0"/>
              <a:t>p</a:t>
            </a:r>
            <a:r>
              <a:rPr lang="en-US" sz="1600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sz="1600" dirty="0" smtClean="0"/>
          </a:p>
          <a:p>
            <a:pPr lvl="1"/>
            <a:r>
              <a:rPr lang="en-US" dirty="0" smtClean="0"/>
              <a:t>A single PSB turn without chopping at 65 </a:t>
            </a:r>
            <a:r>
              <a:rPr lang="en-US" dirty="0" err="1" smtClean="0"/>
              <a:t>mA</a:t>
            </a:r>
            <a:r>
              <a:rPr lang="en-US" dirty="0" smtClean="0"/>
              <a:t> yields already 4 10</a:t>
            </a:r>
            <a:r>
              <a:rPr lang="en-US" baseline="30000" dirty="0" smtClean="0"/>
              <a:t>11</a:t>
            </a:r>
            <a:r>
              <a:rPr lang="en-US" dirty="0" smtClean="0"/>
              <a:t> particles.</a:t>
            </a:r>
            <a:endParaRPr lang="en-US" sz="1600" dirty="0" smtClean="0"/>
          </a:p>
          <a:p>
            <a:r>
              <a:rPr lang="en-US" dirty="0" smtClean="0"/>
              <a:t>At present: very low intensity obtained by heavy shaving (longitudinal, if not too small transverse </a:t>
            </a:r>
            <a:r>
              <a:rPr lang="en-US" dirty="0" err="1" smtClean="0"/>
              <a:t>emittances</a:t>
            </a:r>
            <a:r>
              <a:rPr lang="en-US" dirty="0" smtClean="0"/>
              <a:t> required – e.g. for LHCPILOT &amp; LHC single bunch physics)</a:t>
            </a:r>
          </a:p>
          <a:p>
            <a:pPr lvl="1"/>
            <a:r>
              <a:rPr lang="en-US" dirty="0" smtClean="0"/>
              <a:t>Some losses and activation</a:t>
            </a:r>
          </a:p>
          <a:p>
            <a:r>
              <a:rPr lang="en-US" dirty="0" smtClean="0"/>
              <a:t>Aim: Find schemes allowing to reduce losses using the chopper…. inject less particles</a:t>
            </a:r>
          </a:p>
          <a:p>
            <a:pPr lvl="1">
              <a:buNone/>
            </a:pPr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PSB Beam Production Schemes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799F4D-30B6-BB47-9FC4-10D785AC484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794000" y="2501900"/>
          <a:ext cx="3619500" cy="1485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180975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Linac4 Current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Particles/</a:t>
                      </a:r>
                      <a:r>
                        <a:rPr lang="en-US" baseline="0" dirty="0" smtClean="0"/>
                        <a:t>Linac4 Bunch</a:t>
                      </a:r>
                      <a:endParaRPr lang="en-US" dirty="0"/>
                    </a:p>
                  </a:txBody>
                  <a:tcPr/>
                </a:tc>
              </a:tr>
              <a:tr h="439420">
                <a:tc>
                  <a:txBody>
                    <a:bodyPr/>
                    <a:lstStyle/>
                    <a:p>
                      <a:r>
                        <a:rPr lang="en-US" dirty="0" smtClean="0"/>
                        <a:t>65 </a:t>
                      </a:r>
                      <a:r>
                        <a:rPr lang="en-US" dirty="0" err="1" smtClean="0"/>
                        <a:t>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1.15 10</a:t>
                      </a:r>
                      <a:r>
                        <a:rPr lang="en-US" baseline="30000" dirty="0" smtClean="0"/>
                        <a:t>9</a:t>
                      </a:r>
                      <a:endParaRPr lang="en-US" baseline="30000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40 </a:t>
                      </a:r>
                      <a:r>
                        <a:rPr lang="en-US" dirty="0" err="1" smtClean="0"/>
                        <a:t>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0.70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9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04/02/2010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76383</TotalTime>
  <Words>3613</Words>
  <Application>Microsoft Macintosh PowerPoint</Application>
  <PresentationFormat>On-screen Show (4:3)</PresentationFormat>
  <Paragraphs>662</Paragraphs>
  <Slides>23</Slides>
  <Notes>10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1_Pixel</vt:lpstr>
      <vt:lpstr>Document</vt:lpstr>
      <vt:lpstr>PSB Beam Production Schemes with L4  C. Carli and B. Mikulec</vt:lpstr>
      <vt:lpstr>Prerequisites</vt:lpstr>
      <vt:lpstr>Introduction (1/2)</vt:lpstr>
      <vt:lpstr>Introduction (2/2)</vt:lpstr>
      <vt:lpstr>Current Beams from PSB</vt:lpstr>
      <vt:lpstr>Current Beams from PSB</vt:lpstr>
      <vt:lpstr>First Injections for Commissioning (1/2)</vt:lpstr>
      <vt:lpstr>First Injections for Commissioning (2/2)</vt:lpstr>
      <vt:lpstr>Very Low Intensity Beams (1/2)</vt:lpstr>
      <vt:lpstr>Very Low Intensity Beams (2/2)</vt:lpstr>
      <vt:lpstr>First intermediate (and high) intensity beams with “slow” capture</vt:lpstr>
      <vt:lpstr>Intermediate Intensities – Injection into Waiting Buckets without Longitudinal Painting</vt:lpstr>
      <vt:lpstr>Intermediate Intensities – Injection into Waiting Buckets without Longitudinal Painting</vt:lpstr>
      <vt:lpstr>Longitudinal Painting for maximum Brightness (LHC) and Intensity (CNGS and ISOLDE) (1/4)</vt:lpstr>
      <vt:lpstr>Longitudinal Painting for maximum Brightness (LHC) and Intensity (CNGS and ISOLDE) (2/4)</vt:lpstr>
      <vt:lpstr>Longitudinal Painting for maximum Brightness (LHC) and Intensity (CNGS and ISOLDE) (3/4)</vt:lpstr>
      <vt:lpstr>Longitudinal Painting for maximum Brightness (LHC) and Intensity (CNGS and ISOLDE) (4/4)</vt:lpstr>
      <vt:lpstr>PSB operation with pre-chopper only – emergency scenario (hopefully never applied)</vt:lpstr>
      <vt:lpstr>Summary and Outlook</vt:lpstr>
      <vt:lpstr>Backup Slides</vt:lpstr>
      <vt:lpstr>Nominal Performance</vt:lpstr>
      <vt:lpstr>Ultimate Performance</vt:lpstr>
      <vt:lpstr>3 MeV Chopper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Considerations for PS2</dc:title>
  <dc:creator>Christian Carli</dc:creator>
  <cp:lastModifiedBy>Bettina Mikulec</cp:lastModifiedBy>
  <cp:revision>2438</cp:revision>
  <cp:lastPrinted>2009-06-23T13:41:17Z</cp:lastPrinted>
  <dcterms:created xsi:type="dcterms:W3CDTF">2010-02-04T09:49:23Z</dcterms:created>
  <dcterms:modified xsi:type="dcterms:W3CDTF">2010-02-04T11:15:25Z</dcterms:modified>
</cp:coreProperties>
</file>