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4065" r:id="rId2"/>
  </p:sldMasterIdLst>
  <p:notesMasterIdLst>
    <p:notesMasterId r:id="rId27"/>
  </p:notesMasterIdLst>
  <p:handoutMasterIdLst>
    <p:handoutMasterId r:id="rId28"/>
  </p:handoutMasterIdLst>
  <p:sldIdLst>
    <p:sldId id="256" r:id="rId3"/>
    <p:sldId id="265" r:id="rId4"/>
    <p:sldId id="308" r:id="rId5"/>
    <p:sldId id="307" r:id="rId6"/>
    <p:sldId id="285" r:id="rId7"/>
    <p:sldId id="311" r:id="rId8"/>
    <p:sldId id="289" r:id="rId9"/>
    <p:sldId id="303" r:id="rId10"/>
    <p:sldId id="287" r:id="rId11"/>
    <p:sldId id="297" r:id="rId12"/>
    <p:sldId id="298" r:id="rId13"/>
    <p:sldId id="291" r:id="rId14"/>
    <p:sldId id="292" r:id="rId15"/>
    <p:sldId id="300" r:id="rId16"/>
    <p:sldId id="301" r:id="rId17"/>
    <p:sldId id="302" r:id="rId18"/>
    <p:sldId id="309" r:id="rId19"/>
    <p:sldId id="305" r:id="rId20"/>
    <p:sldId id="306" r:id="rId21"/>
    <p:sldId id="315" r:id="rId22"/>
    <p:sldId id="314" r:id="rId23"/>
    <p:sldId id="304" r:id="rId24"/>
    <p:sldId id="310" r:id="rId25"/>
    <p:sldId id="290" r:id="rId26"/>
  </p:sldIdLst>
  <p:sldSz cx="9144000" cy="5143500" type="screen16x9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umimoji="1"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umimoji="1"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umimoji="1"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umimoji="1"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CC"/>
    <a:srgbClr val="008000"/>
    <a:srgbClr val="FF0000"/>
    <a:srgbClr val="FFFF66"/>
    <a:srgbClr val="003399"/>
    <a:srgbClr val="FF6699"/>
    <a:srgbClr val="FFCC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0"/>
    <p:restoredTop sz="93823" autoAdjust="0"/>
  </p:normalViewPr>
  <p:slideViewPr>
    <p:cSldViewPr snapToGrid="0">
      <p:cViewPr varScale="1">
        <p:scale>
          <a:sx n="128" d="100"/>
          <a:sy n="128" d="100"/>
        </p:scale>
        <p:origin x="728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770" y="-96"/>
      </p:cViewPr>
      <p:guideLst>
        <p:guide orient="horz" pos="2920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2" tIns="46041" rIns="92082" bIns="46041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kumimoji="0" sz="1200" b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9225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2" tIns="46041" rIns="92082" bIns="46041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kumimoji="0" sz="1200" b="0">
                <a:latin typeface="Times New Roman" charset="0"/>
              </a:defRPr>
            </a:lvl1pPr>
          </a:lstStyle>
          <a:p>
            <a:pPr>
              <a:defRPr/>
            </a:pPr>
            <a:fld id="{2D7D3463-5452-CF45-B2FF-36DCFDB6A048}" type="datetime1">
              <a:rPr lang="en-US" smtClean="0"/>
              <a:t>11/29/18</a:t>
            </a:fld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5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2" tIns="46041" rIns="92082" bIns="46041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kumimoji="0" sz="1200" b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9225" y="8805863"/>
            <a:ext cx="3025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2" tIns="46041" rIns="92082" bIns="46041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kumimoji="0" sz="1200" b="0">
                <a:latin typeface="Times New Roman" charset="0"/>
              </a:defRPr>
            </a:lvl1pPr>
          </a:lstStyle>
          <a:p>
            <a:pPr>
              <a:defRPr/>
            </a:pPr>
            <a:fld id="{EA4DD493-03C3-584F-8533-F6A8AB14D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72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2" tIns="46041" rIns="92082" bIns="46041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kumimoji="0" sz="1200" b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406400" y="696913"/>
            <a:ext cx="6176963" cy="3475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403725"/>
            <a:ext cx="5127625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2" tIns="46041" rIns="92082" bIns="460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959225" y="0"/>
            <a:ext cx="30257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2" tIns="46041" rIns="92082" bIns="46041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kumimoji="0" sz="1200" b="0">
                <a:latin typeface="Times New Roman" charset="0"/>
              </a:defRPr>
            </a:lvl1pPr>
          </a:lstStyle>
          <a:p>
            <a:pPr>
              <a:defRPr/>
            </a:pPr>
            <a:fld id="{B036846D-0CDB-264F-9721-10DEC92996F3}" type="datetime1">
              <a:rPr lang="en-US" smtClean="0"/>
              <a:t>11/29/18</a:t>
            </a:fld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5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2" tIns="46041" rIns="92082" bIns="46041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kumimoji="0" sz="1200" b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9225" y="8805863"/>
            <a:ext cx="3025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2" tIns="46041" rIns="92082" bIns="46041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kumimoji="0" sz="1200" b="0">
                <a:latin typeface="Times New Roman" charset="0"/>
              </a:defRPr>
            </a:lvl1pPr>
          </a:lstStyle>
          <a:p>
            <a:pPr>
              <a:defRPr/>
            </a:pPr>
            <a:fld id="{3E80AE51-32F4-6945-8704-36FC6FEB4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625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32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A115C-AE8D-2642-A47E-27895D7FBE54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87C62-4122-DF42-8DF5-3B3304720C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13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14300"/>
            <a:ext cx="2152650" cy="4743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14300"/>
            <a:ext cx="6305550" cy="4743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98860-3050-DE41-9545-DCBFE4488A4A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9309E-62D0-4543-8FC1-6126B30D5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41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188" y="59532"/>
            <a:ext cx="8151812" cy="57864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74676" y="1029891"/>
            <a:ext cx="4024313" cy="3835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388" y="1029891"/>
            <a:ext cx="4024312" cy="3835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8466138" y="4976812"/>
            <a:ext cx="469900" cy="1666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Acosta - Muon Trigger Architecture</a:t>
            </a:r>
          </a:p>
        </p:txBody>
      </p:sp>
    </p:spTree>
    <p:extLst>
      <p:ext uri="{BB962C8B-B14F-4D97-AF65-F5344CB8AC3E}">
        <p14:creationId xmlns:p14="http://schemas.microsoft.com/office/powerpoint/2010/main" val="3846734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9781907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989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538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3003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2648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0684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955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Wingdings" pitchFamily="2" charset="2"/>
              <a:buChar char="§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68304-F1BA-E446-A9CB-FBCECD179D5C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716C0-76B7-FE44-99BD-D4312132B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901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426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C726F-1905-1046-883F-040E48D301FC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96471-B980-DF4C-A8A0-08B77CC81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274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685800"/>
            <a:ext cx="42291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685800"/>
            <a:ext cx="42291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A1DE9-8AE7-ED43-93C5-E15E7D8BEC41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97340-EDB0-3645-A3F5-41F1F1A84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12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49388-D5DF-424B-B64E-F4BD0B7114FE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7ACA1-F10F-9349-8647-019AE133F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17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9AEB0-373E-CA42-AB9F-857BE1341B2E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C25DA-60F6-3445-881F-085E2BBD7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8D399-79A8-994C-BFE8-9F1172AAA966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D72DC-46AC-5D4F-BAEB-290052384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0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96AA7-66D7-2F47-BCE1-CF5820F0AB22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04C13-54B9-F441-A9DE-C298AE882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92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84F86-6A9A-DA43-A513-2D56E44EB10D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57F98-4E29-4C40-B4C1-AD7115501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6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4.wmf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114300"/>
            <a:ext cx="876300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39800" y="114300"/>
            <a:ext cx="820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771525"/>
            <a:ext cx="8610600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4947048"/>
            <a:ext cx="1066800" cy="15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200" smtClean="0">
                <a:solidFill>
                  <a:srgbClr val="003399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D0316572-0922-E947-9A3F-7B1564A42FCC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4939904"/>
            <a:ext cx="3962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solidFill>
                  <a:srgbClr val="003399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Acosta - Muon Trigger Architecture</a:t>
            </a:r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4943475"/>
            <a:ext cx="533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BC93416B-D6B6-0142-8DEC-222147CF62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80" name="Line 9"/>
          <p:cNvSpPr>
            <a:spLocks noChangeShapeType="1"/>
          </p:cNvSpPr>
          <p:nvPr/>
        </p:nvSpPr>
        <p:spPr bwMode="auto">
          <a:xfrm>
            <a:off x="304800" y="4914900"/>
            <a:ext cx="8610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152400" y="88900"/>
            <a:ext cx="711200" cy="5969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Picture 14" descr="CMS-Colo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36" y="114301"/>
            <a:ext cx="606664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uflogo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4941824"/>
            <a:ext cx="969264" cy="1889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  <p:sldLayoutId id="2147484064" r:id="rId12"/>
  </p:sldLayoutIdLst>
  <p:hf hdr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>
          <a:solidFill>
            <a:srgbClr val="003399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>
          <a:solidFill>
            <a:srgbClr val="003399"/>
          </a:solidFill>
          <a:latin typeface="Arial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>
          <a:solidFill>
            <a:srgbClr val="003399"/>
          </a:solidFill>
          <a:latin typeface="Arial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>
          <a:solidFill>
            <a:srgbClr val="003399"/>
          </a:solidFill>
          <a:latin typeface="Arial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>
          <a:solidFill>
            <a:srgbClr val="00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Wingdings" charset="0"/>
        <a:buChar char=""/>
        <a:defRPr kumimoji="1" sz="2400">
          <a:solidFill>
            <a:srgbClr val="0033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SzPct val="80000"/>
        <a:buFont typeface="Wingdings" charset="0"/>
        <a:buChar char="Ø"/>
        <a:defRPr kumimoji="1" sz="2000">
          <a:solidFill>
            <a:srgbClr val="0080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Font typeface="Zapf Dingbats" charset="0"/>
        <a:buChar char="l"/>
        <a:defRPr kumimoji="1"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FF"/>
        </a:buClr>
        <a:buSzPct val="75000"/>
        <a:buFont typeface="Zapf Dingbats" charset="0"/>
        <a:buChar char="è"/>
        <a:defRPr kumimoji="1" sz="2000">
          <a:solidFill>
            <a:srgbClr val="FF00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0"/>
        <a:defRPr kumimoji="1"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90" y="47625"/>
            <a:ext cx="924657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Line 3"/>
          <p:cNvSpPr>
            <a:spLocks noChangeShapeType="1"/>
          </p:cNvSpPr>
          <p:nvPr/>
        </p:nvSpPr>
        <p:spPr bwMode="auto">
          <a:xfrm flipH="1">
            <a:off x="208086" y="1121569"/>
            <a:ext cx="8732227" cy="0"/>
          </a:xfrm>
          <a:prstGeom prst="line">
            <a:avLst/>
          </a:prstGeom>
          <a:noFill/>
          <a:ln w="50800">
            <a:solidFill>
              <a:srgbClr val="B5006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kumimoji="0" lang="en-US" sz="2000" b="0">
              <a:solidFill>
                <a:srgbClr val="000000"/>
              </a:solidFill>
              <a:latin typeface="Times New Roman" charset="0"/>
              <a:ea typeface="MS PGothic" charset="0"/>
              <a:cs typeface="MS PGothic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330462" y="105966"/>
            <a:ext cx="2180492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r>
              <a:rPr kumimoji="0" lang="en-US" altLang="en-US" sz="1400" b="0" dirty="0">
                <a:solidFill>
                  <a:srgbClr val="000000"/>
                </a:solidFill>
                <a:ea typeface="MS PGothic" charset="0"/>
                <a:cs typeface="Times New Roman" pitchFamily="18" charset="0"/>
              </a:rPr>
              <a:t>MB 13 Jan 2014 AB/WZ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29863" y="457200"/>
            <a:ext cx="6998677" cy="457200"/>
          </a:xfrm>
          <a:prstGeom prst="rect">
            <a:avLst/>
          </a:prstGeom>
          <a:solidFill>
            <a:srgbClr val="FAFD00"/>
          </a:solidFill>
          <a:ln w="12700">
            <a:solidFill>
              <a:schemeClr val="tx2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 text here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04801" y="685801"/>
            <a:ext cx="773723" cy="50783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kumimoji="0" lang="en-US" sz="900" b="0">
                <a:solidFill>
                  <a:srgbClr val="000000"/>
                </a:solidFill>
                <a:ea typeface="MS PGothic" charset="0"/>
                <a:cs typeface="MS PGothic" charset="0"/>
              </a:rPr>
              <a:t>   Technical </a:t>
            </a:r>
          </a:p>
          <a:p>
            <a:pPr>
              <a:defRPr/>
            </a:pPr>
            <a:r>
              <a:rPr kumimoji="0" lang="en-US" sz="900" b="0">
                <a:solidFill>
                  <a:srgbClr val="000000"/>
                </a:solidFill>
                <a:ea typeface="MS PGothic" charset="0"/>
                <a:cs typeface="MS PGothic" charset="0"/>
              </a:rPr>
              <a:t>Coordination</a:t>
            </a:r>
          </a:p>
        </p:txBody>
      </p:sp>
    </p:spTree>
    <p:extLst>
      <p:ext uri="{BB962C8B-B14F-4D97-AF65-F5344CB8AC3E}">
        <p14:creationId xmlns:p14="http://schemas.microsoft.com/office/powerpoint/2010/main" val="3396420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6" r:id="rId1"/>
    <p:sldLayoutId id="2147484067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</p:sldLayoutIdLst>
  <p:transition spd="med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MS PGothic" pitchFamily="34" charset="-128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8447" y="790032"/>
            <a:ext cx="7772400" cy="1570832"/>
          </a:xfrm>
        </p:spPr>
        <p:txBody>
          <a:bodyPr/>
          <a:lstStyle/>
          <a:p>
            <a:pPr algn="ctr"/>
            <a:r>
              <a:rPr lang="en-US" dirty="0"/>
              <a:t>Muon &amp; Correlator Trigger Architecture Options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BF8227-2A86-6B4F-861A-6900538CA060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96471-B980-DF4C-A8A0-08B77CC81F3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Text Placeholder 4"/>
          <p:cNvSpPr txBox="1">
            <a:spLocks/>
          </p:cNvSpPr>
          <p:nvPr/>
        </p:nvSpPr>
        <p:spPr bwMode="auto">
          <a:xfrm>
            <a:off x="688447" y="2360865"/>
            <a:ext cx="7772400" cy="1346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Wingdings" charset="0"/>
              <a:buNone/>
              <a:defRPr kumimoji="1" sz="2000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80000"/>
              <a:buFont typeface="Wingdings" charset="0"/>
              <a:buNone/>
              <a:defRPr kumimoji="1" sz="1800">
                <a:solidFill>
                  <a:srgbClr val="008000"/>
                </a:solidFill>
                <a:latin typeface="+mn-lt"/>
                <a:ea typeface="ＭＳ Ｐゴシック" charset="-128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Font typeface="Zapf Dingbats" charset="0"/>
              <a:buNone/>
              <a:defRPr kumimoji="1" sz="16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FF"/>
              </a:buClr>
              <a:buSzPct val="75000"/>
              <a:buFont typeface="Zapf Dingbats" charset="0"/>
              <a:buNone/>
              <a:defRPr kumimoji="1" sz="1400">
                <a:solidFill>
                  <a:srgbClr val="FF00FF"/>
                </a:solidFill>
                <a:latin typeface="+mn-lt"/>
                <a:ea typeface="ＭＳ Ｐゴシック" charset="-128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0"/>
              <a:buNone/>
              <a:defRPr kumimoji="1" sz="14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14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14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14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14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sz="3200" dirty="0">
                <a:latin typeface="+mj-lt"/>
              </a:rPr>
              <a:t>Achieving Muon Universality? 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D.Acosta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235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CSC LCT Occupancy from Data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F78453-B943-F54E-8A54-C2A5E1297421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BC25DA-60F6-3445-881F-085E2BBD783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9329" y="863600"/>
            <a:ext cx="7182549" cy="3924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12000" y="698189"/>
            <a:ext cx="2324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err="1">
                <a:latin typeface="Comic Sans MS"/>
              </a:rPr>
              <a:t>A.Aubuchon</a:t>
            </a:r>
            <a:r>
              <a:rPr lang="en-US" sz="1800" b="0" dirty="0">
                <a:latin typeface="Comic Sans MS"/>
              </a:rPr>
              <a:t>, Northeastern U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0271" y="3558161"/>
            <a:ext cx="3949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Comic Sans MS"/>
              </a:rPr>
              <a:t>BX0 only:      </a:t>
            </a:r>
            <a:r>
              <a:rPr lang="en-US" sz="2000" b="0" dirty="0">
                <a:solidFill>
                  <a:srgbClr val="FF0000"/>
                </a:solidFill>
                <a:latin typeface="Comic Sans MS"/>
              </a:rPr>
              <a:t>5.5X reduction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50101" y="1720850"/>
            <a:ext cx="1943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Comic Sans MS"/>
              </a:rPr>
              <a:t># CSC chambers with ≥1 LCT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5681871" y="2108200"/>
            <a:ext cx="25400" cy="1447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989972" y="3759176"/>
            <a:ext cx="2263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8000"/>
                </a:solidFill>
                <a:latin typeface="Comic Sans MS"/>
                <a:sym typeface="Wingdings" pitchFamily="2" charset="2"/>
              </a:rPr>
              <a:t> </a:t>
            </a:r>
            <a:r>
              <a:rPr lang="en-US" sz="2000" b="0" u="sng" dirty="0">
                <a:solidFill>
                  <a:srgbClr val="008000"/>
                </a:solidFill>
                <a:latin typeface="Comic Sans MS"/>
                <a:sym typeface="Wingdings"/>
              </a:rPr>
              <a:t>6.5 stubs/BX </a:t>
            </a:r>
            <a:br>
              <a:rPr lang="en-US" sz="2000" b="0" u="sng" dirty="0">
                <a:solidFill>
                  <a:srgbClr val="008000"/>
                </a:solidFill>
                <a:latin typeface="Comic Sans MS"/>
                <a:sym typeface="Wingdings"/>
              </a:rPr>
            </a:br>
            <a:r>
              <a:rPr lang="en-US" sz="2000" b="0" dirty="0">
                <a:solidFill>
                  <a:srgbClr val="008000"/>
                </a:solidFill>
                <a:latin typeface="Comic Sans MS"/>
                <a:sym typeface="Wingdings"/>
              </a:rPr>
              <a:t>    at HL LHC</a:t>
            </a:r>
            <a:endParaRPr lang="en-US" sz="2000" b="0" dirty="0">
              <a:solidFill>
                <a:srgbClr val="008000"/>
              </a:solidFill>
              <a:latin typeface="Comic Sans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2B405A-6B5B-6844-A58C-441F5BCAA179}"/>
              </a:ext>
            </a:extLst>
          </p:cNvPr>
          <p:cNvSpPr txBox="1"/>
          <p:nvPr/>
        </p:nvSpPr>
        <p:spPr>
          <a:xfrm>
            <a:off x="3282122" y="1326803"/>
            <a:ext cx="3949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Comic Sans MS"/>
              </a:rPr>
              <a:t>All BX in readout</a:t>
            </a:r>
            <a:endParaRPr lang="en-US" sz="2000" b="0" dirty="0">
              <a:solidFill>
                <a:srgbClr val="FF0000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593090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6D6580A-E049-134B-9EA9-F514281D0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22" y="679823"/>
            <a:ext cx="2679817" cy="41406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 Study of CSC+ME0 LCT Occupancy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04E137-743E-5B47-BD53-5B0CE282E1C1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BC25DA-60F6-3445-881F-085E2BBD783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311900" y="749300"/>
            <a:ext cx="233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err="1">
                <a:latin typeface="Comic Sans MS"/>
              </a:rPr>
              <a:t>Jia</a:t>
            </a:r>
            <a:r>
              <a:rPr lang="en-US" sz="2000" b="0" dirty="0">
                <a:latin typeface="Comic Sans MS"/>
              </a:rPr>
              <a:t> Fu Low,</a:t>
            </a:r>
          </a:p>
          <a:p>
            <a:r>
              <a:rPr lang="en-US" b="0" dirty="0">
                <a:latin typeface="Comic Sans MS"/>
              </a:rPr>
              <a:t>PU=200 sample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48808" y="2635468"/>
            <a:ext cx="454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8000"/>
                </a:solidFill>
                <a:latin typeface="Comic Sans MS"/>
              </a:rPr>
              <a:t>MC yields 5.8 CSC stubs/BX, in good agreement with data (6.5)</a:t>
            </a: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 bwMode="auto">
          <a:xfrm flipH="1">
            <a:off x="2693504" y="3023747"/>
            <a:ext cx="80874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6E38B2A-AFD8-FB4E-B8E7-9743D16F6507}"/>
              </a:ext>
            </a:extLst>
          </p:cNvPr>
          <p:cNvSpPr txBox="1"/>
          <p:nvPr/>
        </p:nvSpPr>
        <p:spPr>
          <a:xfrm>
            <a:off x="3502246" y="3627348"/>
            <a:ext cx="5413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8000"/>
                </a:solidFill>
                <a:latin typeface="Comic Sans MS"/>
              </a:rPr>
              <a:t>ME0 adds 3.7 stubs/BX for full eta region </a:t>
            </a:r>
            <a:br>
              <a:rPr lang="en-US" sz="2000" b="0" dirty="0">
                <a:solidFill>
                  <a:srgbClr val="008000"/>
                </a:solidFill>
                <a:latin typeface="Comic Sans MS"/>
              </a:rPr>
            </a:br>
            <a:r>
              <a:rPr lang="en-US" sz="2000" b="0" dirty="0">
                <a:solidFill>
                  <a:srgbClr val="008000"/>
                </a:solidFill>
                <a:latin typeface="Comic Sans MS"/>
              </a:rPr>
              <a:t>(1.7 for |𝜂|&lt;2.4)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1827B6A-4F94-B14D-A60D-7603476EA978}"/>
              </a:ext>
            </a:extLst>
          </p:cNvPr>
          <p:cNvCxnSpPr>
            <a:cxnSpLocks/>
          </p:cNvCxnSpPr>
          <p:nvPr/>
        </p:nvCxnSpPr>
        <p:spPr bwMode="auto">
          <a:xfrm flipH="1">
            <a:off x="2593368" y="3945835"/>
            <a:ext cx="908878" cy="31477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8051672-7D3A-684E-9CB3-50EECC64E32A}"/>
              </a:ext>
            </a:extLst>
          </p:cNvPr>
          <p:cNvSpPr txBox="1"/>
          <p:nvPr/>
        </p:nvSpPr>
        <p:spPr>
          <a:xfrm>
            <a:off x="3282840" y="4480082"/>
            <a:ext cx="5791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latin typeface="Comic Sans MS"/>
              </a:rPr>
              <a:t>Sum is ~10 stubs/BX, or ~0.8 stubs/BX/sector</a:t>
            </a:r>
            <a:endParaRPr lang="en-US" b="0" dirty="0"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60031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Layer-1 Output Data for Standalone Muons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Assume up to 3 muons / sector / BX</a:t>
            </a:r>
          </a:p>
          <a:p>
            <a:pPr lvl="1"/>
            <a:r>
              <a:rPr lang="en-US" dirty="0"/>
              <a:t>Any combination of </a:t>
            </a:r>
            <a:r>
              <a:rPr lang="en-US" dirty="0">
                <a:solidFill>
                  <a:srgbClr val="CC00CC"/>
                </a:solidFill>
              </a:rPr>
              <a:t>prompt or displaced muons</a:t>
            </a:r>
          </a:p>
          <a:p>
            <a:r>
              <a:rPr lang="en-US" dirty="0"/>
              <a:t>Start from Phase-1 Muon Trigger Detector Note:</a:t>
            </a:r>
          </a:p>
          <a:p>
            <a:pPr lvl="1"/>
            <a:r>
              <a:rPr lang="en-US" dirty="0"/>
              <a:t>192 bits for 3 </a:t>
            </a:r>
            <a:r>
              <a:rPr lang="en-US" dirty="0" err="1"/>
              <a:t>muons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64 bits/μ (Phase-1)</a:t>
            </a:r>
          </a:p>
          <a:p>
            <a:r>
              <a:rPr lang="en-US" dirty="0"/>
              <a:t>To this add another P</a:t>
            </a:r>
            <a:r>
              <a:rPr lang="en-US" baseline="-25000" dirty="0"/>
              <a:t>T</a:t>
            </a:r>
            <a:r>
              <a:rPr lang="en-US" dirty="0"/>
              <a:t> word for displaced μ hypothesis, (+9 bits), plus more spare bits for future use</a:t>
            </a:r>
          </a:p>
          <a:p>
            <a:r>
              <a:rPr lang="en-US" dirty="0"/>
              <a:t>Propose: </a:t>
            </a:r>
            <a:r>
              <a:rPr lang="en-US" dirty="0">
                <a:solidFill>
                  <a:srgbClr val="FF0000"/>
                </a:solidFill>
              </a:rPr>
              <a:t>~100 bits/μ </a:t>
            </a:r>
            <a:r>
              <a:rPr lang="en-US" dirty="0"/>
              <a:t>(a </a:t>
            </a:r>
            <a:r>
              <a:rPr lang="en-US" dirty="0" err="1"/>
              <a:t>là</a:t>
            </a:r>
            <a:r>
              <a:rPr lang="en-US" dirty="0"/>
              <a:t> Track-Trigger)</a:t>
            </a:r>
          </a:p>
          <a:p>
            <a:pPr lvl="1"/>
            <a:r>
              <a:rPr lang="en-US" dirty="0"/>
              <a:t>Up to 3μ /sector/BX at 64/66 encoding </a:t>
            </a:r>
            <a:r>
              <a:rPr lang="en-US" dirty="0">
                <a:sym typeface="Wingdings"/>
              </a:rPr>
              <a:t> </a:t>
            </a:r>
            <a:r>
              <a:rPr lang="en-US" u="sng" dirty="0">
                <a:solidFill>
                  <a:srgbClr val="FF0000"/>
                </a:solidFill>
                <a:sym typeface="Wingdings"/>
              </a:rPr>
              <a:t>300 bits</a:t>
            </a:r>
            <a:br>
              <a:rPr lang="en-US" dirty="0">
                <a:sym typeface="Wingdings"/>
              </a:rPr>
            </a:br>
            <a:r>
              <a:rPr lang="en-US" dirty="0">
                <a:sym typeface="Wingdings"/>
              </a:rPr>
              <a:t> 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1x 16 Gbps link/sector</a:t>
            </a:r>
          </a:p>
          <a:p>
            <a:pPr lvl="1"/>
            <a:r>
              <a:rPr lang="en-US" dirty="0">
                <a:sym typeface="Wingdings"/>
              </a:rPr>
              <a:t>One output link ≥ 16 Gbps per sector per target destination for standalone tracks, even without longer time multiplexing latency</a:t>
            </a:r>
          </a:p>
          <a:p>
            <a:r>
              <a:rPr lang="en-US" dirty="0">
                <a:sym typeface="Wingdings"/>
              </a:rPr>
              <a:t>How many stubs need be sent on (perhaps) additional links?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C7025B-9248-7A45-A97E-DBE3CDC170EF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507AC5-C45B-9540-9A6F-DDFDFD43FD40}"/>
              </a:ext>
            </a:extLst>
          </p:cNvPr>
          <p:cNvSpPr txBox="1"/>
          <p:nvPr/>
        </p:nvSpPr>
        <p:spPr>
          <a:xfrm>
            <a:off x="6276704" y="685800"/>
            <a:ext cx="2804159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000" b="0" dirty="0">
                <a:latin typeface="Comic Sans MS"/>
              </a:rPr>
              <a:t>“Intelligent” Layer-1</a:t>
            </a:r>
          </a:p>
        </p:txBody>
      </p:sp>
    </p:spTree>
    <p:extLst>
      <p:ext uri="{BB962C8B-B14F-4D97-AF65-F5344CB8AC3E}">
        <p14:creationId xmlns:p14="http://schemas.microsoft.com/office/powerpoint/2010/main" val="614639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CSC+ME0 stubs per 60°sector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For now assume one stub takes as much data as a CSC LCT sent from the MPC: ~40 bits</a:t>
            </a:r>
          </a:p>
          <a:p>
            <a:pPr lvl="1"/>
            <a:r>
              <a:rPr lang="en-US" dirty="0"/>
              <a:t>32 bits per correlated LCT</a:t>
            </a:r>
          </a:p>
          <a:p>
            <a:pPr lvl="1"/>
            <a:r>
              <a:rPr lang="en-US" dirty="0"/>
              <a:t>Plus additional bits [7] for </a:t>
            </a:r>
            <a:br>
              <a:rPr lang="en-US" dirty="0"/>
            </a:br>
            <a:r>
              <a:rPr lang="en-US" dirty="0"/>
              <a:t>labeling which CSC LCT of the  possible 5*18 = 90 CSC LCTs/BX/sector</a:t>
            </a:r>
          </a:p>
          <a:p>
            <a:r>
              <a:rPr lang="en-US" dirty="0"/>
              <a:t>Unassociated stubs from pileup are ~0.8/BX/sector</a:t>
            </a:r>
          </a:p>
          <a:p>
            <a:pPr lvl="1"/>
            <a:r>
              <a:rPr lang="en-US" dirty="0">
                <a:sym typeface="Wingdings"/>
              </a:rPr>
              <a:t>≤ 2 @ 95% CL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80 bits / BX / sector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If time-multiplexed, need to send stubs from a time window around current BX</a:t>
            </a:r>
          </a:p>
          <a:p>
            <a:pPr lvl="2"/>
            <a:r>
              <a:rPr lang="en-US" dirty="0">
                <a:solidFill>
                  <a:srgbClr val="CC00CC"/>
                </a:solidFill>
                <a:sym typeface="Wingdings"/>
              </a:rPr>
              <a:t>Useful for HSCP trigger plus commissioning and operations monitoring to see stubs before an after in-time crossing</a:t>
            </a:r>
          </a:p>
          <a:p>
            <a:pPr lvl="2"/>
            <a:r>
              <a:rPr lang="en-US" dirty="0"/>
              <a:t>Including +/- 2 BX </a:t>
            </a:r>
            <a:r>
              <a:rPr lang="en-US" dirty="0">
                <a:sym typeface="Wingdings"/>
              </a:rPr>
              <a:t> ~4 unassociated stubs/sector (≤ 8 @ 95%CL)</a:t>
            </a:r>
          </a:p>
          <a:p>
            <a:pPr lvl="2"/>
            <a:r>
              <a:rPr lang="en-US" dirty="0">
                <a:sym typeface="Wingdings"/>
              </a:rPr>
              <a:t> 8 stubs * 40 bits =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320 bits / 5BX / sector</a:t>
            </a:r>
          </a:p>
          <a:p>
            <a:r>
              <a:rPr lang="en-US" dirty="0">
                <a:sym typeface="Wingdings"/>
              </a:rPr>
              <a:t>Allow stubs from up to 3 muon tracks per sector for a signal in event</a:t>
            </a:r>
          </a:p>
          <a:p>
            <a:pPr lvl="1"/>
            <a:r>
              <a:rPr lang="en-US" dirty="0"/>
              <a:t>Assume muons (and their segments) are in-time (1 BX, even if TMUX)</a:t>
            </a:r>
          </a:p>
          <a:p>
            <a:pPr lvl="1"/>
            <a:r>
              <a:rPr lang="en-US" dirty="0"/>
              <a:t>Assume each track can have 4 stubs</a:t>
            </a:r>
          </a:p>
          <a:p>
            <a:pPr lvl="1"/>
            <a:r>
              <a:rPr lang="en-US" dirty="0"/>
              <a:t>3 tracks * 4 stubs * 40 bits </a:t>
            </a:r>
            <a:r>
              <a:rPr lang="en-US" dirty="0">
                <a:solidFill>
                  <a:srgbClr val="FF0000"/>
                </a:solidFill>
              </a:rPr>
              <a:t>~ 500 bits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E33983-B8EC-8E4D-B01F-B058E7ABFCE6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" name="Picture 6" descr="Screen Shot 2018-06-25 at 3.18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400" y="1050972"/>
            <a:ext cx="4546600" cy="65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463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Endcap Data Bandwidth to Layer-2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Endcap muon data to send to Layer-2, per sector</a:t>
            </a:r>
          </a:p>
          <a:p>
            <a:pPr lvl="1"/>
            <a:r>
              <a:rPr lang="en-US" dirty="0"/>
              <a:t>Tracks: 300 bits  (if done in Layer-1)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12.5 Gbps</a:t>
            </a:r>
          </a:p>
          <a:p>
            <a:pPr lvl="1"/>
            <a:r>
              <a:rPr lang="en-US" dirty="0"/>
              <a:t>Stubs:  600, 800 bits (TMUX=1, &gt;1)  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 25, 33 Gbps </a:t>
            </a:r>
          </a:p>
          <a:p>
            <a:pPr lvl="1"/>
            <a:r>
              <a:rPr lang="en-US" dirty="0">
                <a:solidFill>
                  <a:srgbClr val="CC00CC"/>
                </a:solidFill>
              </a:rPr>
              <a:t>46 Gbps </a:t>
            </a:r>
            <a:r>
              <a:rPr lang="en-US" dirty="0"/>
              <a:t>@ 64/66 encoding   [</a:t>
            </a:r>
            <a:r>
              <a:rPr lang="en-US" dirty="0">
                <a:solidFill>
                  <a:srgbClr val="CC00CC"/>
                </a:solidFill>
              </a:rPr>
              <a:t>33 Gbps stubs only</a:t>
            </a:r>
            <a:r>
              <a:rPr lang="en-US" dirty="0"/>
              <a:t>] </a:t>
            </a:r>
          </a:p>
          <a:p>
            <a:r>
              <a:rPr lang="en-US" dirty="0"/>
              <a:t>For a latency of 1 </a:t>
            </a:r>
            <a:r>
              <a:rPr lang="en-US" dirty="0" err="1"/>
              <a:t>BX+serdes</a:t>
            </a:r>
            <a:r>
              <a:rPr lang="en-US" dirty="0"/>
              <a:t> for transmission (e.g. TMUX=1):</a:t>
            </a:r>
          </a:p>
          <a:p>
            <a:pPr lvl="1"/>
            <a:r>
              <a:rPr lang="en-US" dirty="0"/>
              <a:t>Tracks + stubs: 3 x 16 Gbps links per sector, or 2 x 25 Gbps</a:t>
            </a:r>
          </a:p>
          <a:p>
            <a:pPr lvl="1"/>
            <a:r>
              <a:rPr lang="en-US" dirty="0"/>
              <a:t>Stubs only:        1 x 25 Gbps links, TMUX=1</a:t>
            </a:r>
            <a:br>
              <a:rPr lang="en-US" dirty="0"/>
            </a:br>
            <a:r>
              <a:rPr lang="en-US" dirty="0"/>
              <a:t>                    or  2 x 16 Gbps links, TMUX&gt;1</a:t>
            </a:r>
          </a:p>
          <a:p>
            <a:r>
              <a:rPr lang="en-US" dirty="0"/>
              <a:t>For a latency of 3 </a:t>
            </a:r>
            <a:r>
              <a:rPr lang="en-US" dirty="0" err="1"/>
              <a:t>BX+serdes</a:t>
            </a:r>
            <a:r>
              <a:rPr lang="en-US" dirty="0"/>
              <a:t> (e.g. for TMUX ≥ 3)</a:t>
            </a:r>
          </a:p>
          <a:p>
            <a:pPr lvl="1"/>
            <a:r>
              <a:rPr lang="en-US" dirty="0">
                <a:solidFill>
                  <a:srgbClr val="CC00CC"/>
                </a:solidFill>
              </a:rPr>
              <a:t>1 x 16 Gbps link per sector (or higher BW)</a:t>
            </a:r>
          </a:p>
          <a:p>
            <a:pPr lvl="2"/>
            <a:r>
              <a:rPr lang="en-US" dirty="0"/>
              <a:t>Or 1 x 10 Gbps (old EMTF concentrator, 8b10 encoding), 4 BX latency</a:t>
            </a:r>
          </a:p>
          <a:p>
            <a:r>
              <a:rPr lang="en-US" dirty="0"/>
              <a:t>For entire endcap muon tracks + stubs to a target Layer-2 node</a:t>
            </a:r>
          </a:p>
          <a:p>
            <a:pPr lvl="1"/>
            <a:r>
              <a:rPr lang="en-US" dirty="0"/>
              <a:t>36 x 16 Gbps @ 1 BX   [24 x 16 Gbps or 12 x 25 Gbps, stubs only]</a:t>
            </a:r>
          </a:p>
          <a:p>
            <a:pPr lvl="1"/>
            <a:r>
              <a:rPr lang="en-US" dirty="0"/>
              <a:t>12 x 16 Gbps @ 3 BX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C96E0F-285B-394B-8C27-619308DE8CAC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8B64C3-AAAF-AF43-908C-8F2CFD51D865}"/>
              </a:ext>
            </a:extLst>
          </p:cNvPr>
          <p:cNvSpPr txBox="1"/>
          <p:nvPr/>
        </p:nvSpPr>
        <p:spPr>
          <a:xfrm>
            <a:off x="6554857" y="1261463"/>
            <a:ext cx="163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latin typeface="Comic Sans MS"/>
              </a:rPr>
              <a:t>÷TMUX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C4448E-3AF1-5A45-A6D6-F0C20BBD8717}"/>
              </a:ext>
            </a:extLst>
          </p:cNvPr>
          <p:cNvSpPr txBox="1"/>
          <p:nvPr/>
        </p:nvSpPr>
        <p:spPr>
          <a:xfrm>
            <a:off x="7095977" y="2763284"/>
            <a:ext cx="2107095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mic Sans MS"/>
              </a:rPr>
              <a:t>Or even more data for longer latencies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FA52CC5-C5D4-8C4F-8290-C4EE5B0C9C01}"/>
              </a:ext>
            </a:extLst>
          </p:cNvPr>
          <p:cNvCxnSpPr>
            <a:cxnSpLocks/>
            <a:stCxn id="8" idx="1"/>
          </p:cNvCxnSpPr>
          <p:nvPr/>
        </p:nvCxnSpPr>
        <p:spPr bwMode="auto">
          <a:xfrm flipH="1">
            <a:off x="6589081" y="3055672"/>
            <a:ext cx="506896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36E28FF-3851-A644-A937-488B7B3D13AD}"/>
              </a:ext>
            </a:extLst>
          </p:cNvPr>
          <p:cNvSpPr txBox="1"/>
          <p:nvPr/>
        </p:nvSpPr>
        <p:spPr>
          <a:xfrm>
            <a:off x="6738731" y="765571"/>
            <a:ext cx="2176670" cy="33855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mic Sans MS"/>
              </a:rPr>
              <a:t>~1 kb of data/sector</a:t>
            </a:r>
          </a:p>
        </p:txBody>
      </p:sp>
    </p:spTree>
    <p:extLst>
      <p:ext uri="{BB962C8B-B14F-4D97-AF65-F5344CB8AC3E}">
        <p14:creationId xmlns:p14="http://schemas.microsoft.com/office/powerpoint/2010/main" val="4169713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Picture 303">
            <a:extLst>
              <a:ext uri="{FF2B5EF4-FFF2-40B4-BE49-F238E27FC236}">
                <a16:creationId xmlns:a16="http://schemas.microsoft.com/office/drawing/2014/main" id="{F39A4CC9-E537-1F42-86F6-20A414757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V="1">
            <a:off x="3362739" y="2696741"/>
            <a:ext cx="3450295" cy="8473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Muon+Correlator</a:t>
            </a:r>
            <a:r>
              <a:rPr lang="en-US" dirty="0"/>
              <a:t> Architecture, TMUX Model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89DE45-4F29-2340-BAED-9849DC971744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3689350" y="1375941"/>
            <a:ext cx="2019300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80365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10845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41325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71805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02285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32765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702300" y="1375941"/>
            <a:ext cx="2019300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81660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12140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42620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673100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03580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340600" y="145214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11950" y="12362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0" name="Picture 29" descr="Screen Shot 2018-06-24 at 10.16.3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05" y="2882605"/>
            <a:ext cx="2495824" cy="1377695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40629" y="4310348"/>
            <a:ext cx="3224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9 regions by ~18 time slices, 2 links each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17131" y="2651772"/>
            <a:ext cx="231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Comic Sans MS"/>
              </a:rPr>
              <a:t>Track Trigger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30620" y="3361144"/>
            <a:ext cx="264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Correlator layer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753627" y="1382261"/>
            <a:ext cx="14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12 ME sectors</a:t>
            </a:r>
          </a:p>
        </p:txBody>
      </p:sp>
      <p:sp>
        <p:nvSpPr>
          <p:cNvPr id="36" name="Down Arrow 35"/>
          <p:cNvSpPr/>
          <p:nvPr/>
        </p:nvSpPr>
        <p:spPr bwMode="auto">
          <a:xfrm>
            <a:off x="2748487" y="3520248"/>
            <a:ext cx="317500" cy="660400"/>
          </a:xfrm>
          <a:prstGeom prst="downArrow">
            <a:avLst>
              <a:gd name="adj1" fmla="val 50000"/>
              <a:gd name="adj2" fmla="val 4373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36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56038" y="3728380"/>
            <a:ext cx="210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mic Sans MS"/>
              </a:rPr>
              <a:t>18  processors </a:t>
            </a:r>
            <a:br>
              <a:rPr lang="en-US" sz="1600" b="0" dirty="0">
                <a:latin typeface="Comic Sans MS"/>
              </a:rPr>
            </a:br>
            <a:r>
              <a:rPr lang="en-US" sz="1600" b="0" dirty="0">
                <a:latin typeface="Comic Sans MS"/>
              </a:rPr>
              <a:t>(1 per time slice) take all muon and all Tracker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2DA8D5-C259-874B-8CF0-77A0CCDB8BE5}"/>
              </a:ext>
            </a:extLst>
          </p:cNvPr>
          <p:cNvSpPr txBox="1"/>
          <p:nvPr/>
        </p:nvSpPr>
        <p:spPr>
          <a:xfrm>
            <a:off x="3385102" y="668055"/>
            <a:ext cx="589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(Standalone ME Muons) + Stub Data Concentrator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A00F44-5B8E-DB4B-B937-7BBAFAE1401C}"/>
              </a:ext>
            </a:extLst>
          </p:cNvPr>
          <p:cNvSpPr txBox="1"/>
          <p:nvPr/>
        </p:nvSpPr>
        <p:spPr>
          <a:xfrm>
            <a:off x="3384563" y="1096846"/>
            <a:ext cx="436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latin typeface="Comic Sans MS"/>
              </a:rPr>
              <a:t>95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F306A1A-E5BB-0E4B-A30B-87302155096D}"/>
              </a:ext>
            </a:extLst>
          </p:cNvPr>
          <p:cNvSpPr/>
          <p:nvPr/>
        </p:nvSpPr>
        <p:spPr bwMode="auto">
          <a:xfrm>
            <a:off x="3708400" y="3365504"/>
            <a:ext cx="2019300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48D8EF6-36DD-2044-A96D-C9FB5C5E9F5D}"/>
              </a:ext>
            </a:extLst>
          </p:cNvPr>
          <p:cNvSpPr/>
          <p:nvPr/>
        </p:nvSpPr>
        <p:spPr bwMode="auto">
          <a:xfrm>
            <a:off x="3822700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E31A047-8329-6745-9A73-67D1981924E2}"/>
              </a:ext>
            </a:extLst>
          </p:cNvPr>
          <p:cNvSpPr/>
          <p:nvPr/>
        </p:nvSpPr>
        <p:spPr bwMode="auto">
          <a:xfrm>
            <a:off x="3971925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13ED7A-BF73-D645-894D-177813BAAC4B}"/>
              </a:ext>
            </a:extLst>
          </p:cNvPr>
          <p:cNvSpPr/>
          <p:nvPr/>
        </p:nvSpPr>
        <p:spPr bwMode="auto">
          <a:xfrm>
            <a:off x="4136334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DF508C4-E02E-0B45-8AF1-0B0DF319DB7F}"/>
              </a:ext>
            </a:extLst>
          </p:cNvPr>
          <p:cNvSpPr/>
          <p:nvPr/>
        </p:nvSpPr>
        <p:spPr bwMode="auto">
          <a:xfrm>
            <a:off x="4290114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630DEE9-3163-4F40-A220-06CB883F974F}"/>
              </a:ext>
            </a:extLst>
          </p:cNvPr>
          <p:cNvSpPr/>
          <p:nvPr/>
        </p:nvSpPr>
        <p:spPr bwMode="auto">
          <a:xfrm>
            <a:off x="4444412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96846B4-738F-B447-A2C0-34C73F6B4E6A}"/>
              </a:ext>
            </a:extLst>
          </p:cNvPr>
          <p:cNvSpPr/>
          <p:nvPr/>
        </p:nvSpPr>
        <p:spPr bwMode="auto">
          <a:xfrm>
            <a:off x="4606751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A40FB25-02EC-A748-BFC3-3945D2B61935}"/>
              </a:ext>
            </a:extLst>
          </p:cNvPr>
          <p:cNvSpPr/>
          <p:nvPr/>
        </p:nvSpPr>
        <p:spPr bwMode="auto">
          <a:xfrm>
            <a:off x="5721350" y="3365504"/>
            <a:ext cx="1097903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4936CF6-9184-3641-AD90-8621181A44E2}"/>
              </a:ext>
            </a:extLst>
          </p:cNvPr>
          <p:cNvSpPr/>
          <p:nvPr/>
        </p:nvSpPr>
        <p:spPr bwMode="auto">
          <a:xfrm>
            <a:off x="4769649" y="3441704"/>
            <a:ext cx="103909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A20CF4C-9636-614A-AE7F-04FF877DD5B3}"/>
              </a:ext>
            </a:extLst>
          </p:cNvPr>
          <p:cNvSpPr/>
          <p:nvPr/>
        </p:nvSpPr>
        <p:spPr bwMode="auto">
          <a:xfrm>
            <a:off x="5782503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A6FE2DA-DADC-8742-B7FC-7D694B143246}"/>
              </a:ext>
            </a:extLst>
          </p:cNvPr>
          <p:cNvSpPr/>
          <p:nvPr/>
        </p:nvSpPr>
        <p:spPr bwMode="auto">
          <a:xfrm>
            <a:off x="5938355" y="344182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4091C09-88F1-4F47-89D2-36D2BB363507}"/>
              </a:ext>
            </a:extLst>
          </p:cNvPr>
          <p:cNvSpPr/>
          <p:nvPr/>
        </p:nvSpPr>
        <p:spPr bwMode="auto">
          <a:xfrm>
            <a:off x="6083817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547E028-61CA-0142-AFA6-4D1C3829959A}"/>
              </a:ext>
            </a:extLst>
          </p:cNvPr>
          <p:cNvSpPr/>
          <p:nvPr/>
        </p:nvSpPr>
        <p:spPr bwMode="auto">
          <a:xfrm>
            <a:off x="6229974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4CDC671-318A-4F4E-BD0B-F4326F808E51}"/>
              </a:ext>
            </a:extLst>
          </p:cNvPr>
          <p:cNvSpPr/>
          <p:nvPr/>
        </p:nvSpPr>
        <p:spPr bwMode="auto">
          <a:xfrm>
            <a:off x="6385621" y="3443236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BE11B9-DA21-864A-9403-42FFB533DFFD}"/>
              </a:ext>
            </a:extLst>
          </p:cNvPr>
          <p:cNvSpPr txBox="1"/>
          <p:nvPr/>
        </p:nvSpPr>
        <p:spPr>
          <a:xfrm>
            <a:off x="6731000" y="3225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3E84B98-252A-5347-865A-31ECAD5446C5}"/>
              </a:ext>
            </a:extLst>
          </p:cNvPr>
          <p:cNvSpPr/>
          <p:nvPr/>
        </p:nvSpPr>
        <p:spPr bwMode="auto">
          <a:xfrm>
            <a:off x="4914905" y="3435080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5D6A0B7-0963-BE4B-88C7-C13A0B00AA82}"/>
              </a:ext>
            </a:extLst>
          </p:cNvPr>
          <p:cNvSpPr/>
          <p:nvPr/>
        </p:nvSpPr>
        <p:spPr bwMode="auto">
          <a:xfrm>
            <a:off x="5068685" y="3435080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6954B8-D1AD-D646-A5E1-5935D98D81AC}"/>
              </a:ext>
            </a:extLst>
          </p:cNvPr>
          <p:cNvSpPr/>
          <p:nvPr/>
        </p:nvSpPr>
        <p:spPr bwMode="auto">
          <a:xfrm>
            <a:off x="5222983" y="3435080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B5B912F-B57A-A346-A805-5C274B569439}"/>
              </a:ext>
            </a:extLst>
          </p:cNvPr>
          <p:cNvSpPr/>
          <p:nvPr/>
        </p:nvSpPr>
        <p:spPr bwMode="auto">
          <a:xfrm>
            <a:off x="5385322" y="3435080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743B40-269B-3840-A8C1-4C638D81A58A}"/>
              </a:ext>
            </a:extLst>
          </p:cNvPr>
          <p:cNvSpPr/>
          <p:nvPr/>
        </p:nvSpPr>
        <p:spPr bwMode="auto">
          <a:xfrm>
            <a:off x="5548220" y="3435080"/>
            <a:ext cx="103909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7AE154C-C957-2048-9322-8D8C7E269EAF}"/>
              </a:ext>
            </a:extLst>
          </p:cNvPr>
          <p:cNvSpPr/>
          <p:nvPr/>
        </p:nvSpPr>
        <p:spPr bwMode="auto">
          <a:xfrm>
            <a:off x="6547960" y="3456490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5AF9A57-FB5D-964C-87A1-BEE8961977F5}"/>
              </a:ext>
            </a:extLst>
          </p:cNvPr>
          <p:cNvCxnSpPr>
            <a:cxnSpLocks/>
          </p:cNvCxnSpPr>
          <p:nvPr/>
        </p:nvCxnSpPr>
        <p:spPr bwMode="auto">
          <a:xfrm>
            <a:off x="3858040" y="1097981"/>
            <a:ext cx="0" cy="2947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FF68905-6FD1-4040-927F-526CC204908D}"/>
              </a:ext>
            </a:extLst>
          </p:cNvPr>
          <p:cNvCxnSpPr/>
          <p:nvPr/>
        </p:nvCxnSpPr>
        <p:spPr bwMode="auto">
          <a:xfrm>
            <a:off x="3877918" y="2749332"/>
            <a:ext cx="0" cy="6611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0B956E4-D365-D34E-B8D1-82571D539E10}"/>
              </a:ext>
            </a:extLst>
          </p:cNvPr>
          <p:cNvCxnSpPr>
            <a:cxnSpLocks/>
          </p:cNvCxnSpPr>
          <p:nvPr/>
        </p:nvCxnSpPr>
        <p:spPr bwMode="auto">
          <a:xfrm>
            <a:off x="3877918" y="2749332"/>
            <a:ext cx="138679" cy="6611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AFBBEBE-3DA6-1A4E-9A62-EC24F34837E3}"/>
              </a:ext>
            </a:extLst>
          </p:cNvPr>
          <p:cNvCxnSpPr/>
          <p:nvPr/>
        </p:nvCxnSpPr>
        <p:spPr bwMode="auto">
          <a:xfrm>
            <a:off x="3886199" y="2756200"/>
            <a:ext cx="280504" cy="6542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F93A90D4-A427-C147-A2FD-91A9357FC752}"/>
              </a:ext>
            </a:extLst>
          </p:cNvPr>
          <p:cNvCxnSpPr/>
          <p:nvPr/>
        </p:nvCxnSpPr>
        <p:spPr bwMode="auto">
          <a:xfrm>
            <a:off x="3886199" y="2742088"/>
            <a:ext cx="420204" cy="6683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3EA91D1-FE19-7B4A-B2C7-94EA446B0A8E}"/>
              </a:ext>
            </a:extLst>
          </p:cNvPr>
          <p:cNvCxnSpPr/>
          <p:nvPr/>
        </p:nvCxnSpPr>
        <p:spPr bwMode="auto">
          <a:xfrm>
            <a:off x="3869638" y="2756200"/>
            <a:ext cx="614154" cy="6542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196E3A6-AE95-4D42-A07C-AE86E94F02AF}"/>
              </a:ext>
            </a:extLst>
          </p:cNvPr>
          <p:cNvCxnSpPr/>
          <p:nvPr/>
        </p:nvCxnSpPr>
        <p:spPr bwMode="auto">
          <a:xfrm>
            <a:off x="3867771" y="2756200"/>
            <a:ext cx="738980" cy="6542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3221054-BC38-354A-BC0C-7723E07CC733}"/>
              </a:ext>
            </a:extLst>
          </p:cNvPr>
          <p:cNvCxnSpPr/>
          <p:nvPr/>
        </p:nvCxnSpPr>
        <p:spPr bwMode="auto">
          <a:xfrm>
            <a:off x="3886199" y="2756200"/>
            <a:ext cx="960145" cy="6542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333DA5D-AEC2-2B4A-BB4E-7401E9138F49}"/>
              </a:ext>
            </a:extLst>
          </p:cNvPr>
          <p:cNvCxnSpPr/>
          <p:nvPr/>
        </p:nvCxnSpPr>
        <p:spPr bwMode="auto">
          <a:xfrm>
            <a:off x="3909021" y="2742088"/>
            <a:ext cx="1107654" cy="6756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88A5D9E9-65B9-EA46-844F-8057EBC1933F}"/>
              </a:ext>
            </a:extLst>
          </p:cNvPr>
          <p:cNvCxnSpPr/>
          <p:nvPr/>
        </p:nvCxnSpPr>
        <p:spPr bwMode="auto">
          <a:xfrm>
            <a:off x="3916567" y="2742088"/>
            <a:ext cx="1253436" cy="6683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EB3EFADC-42F3-4245-84A3-F6F3CFC593E4}"/>
              </a:ext>
            </a:extLst>
          </p:cNvPr>
          <p:cNvCxnSpPr/>
          <p:nvPr/>
        </p:nvCxnSpPr>
        <p:spPr bwMode="auto">
          <a:xfrm>
            <a:off x="3922917" y="2756200"/>
            <a:ext cx="1375979" cy="6542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F004FC3-A4CD-B14F-956B-367CFF054EB7}"/>
              </a:ext>
            </a:extLst>
          </p:cNvPr>
          <p:cNvCxnSpPr/>
          <p:nvPr/>
        </p:nvCxnSpPr>
        <p:spPr bwMode="auto">
          <a:xfrm>
            <a:off x="3916567" y="2756200"/>
            <a:ext cx="1533274" cy="6542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EE133F0-5DD2-EE49-BB2A-E476D95B23E3}"/>
              </a:ext>
            </a:extLst>
          </p:cNvPr>
          <p:cNvCxnSpPr/>
          <p:nvPr/>
        </p:nvCxnSpPr>
        <p:spPr bwMode="auto">
          <a:xfrm>
            <a:off x="3894089" y="2731966"/>
            <a:ext cx="1718659" cy="6785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F09AFFB-B53C-B04A-BAAC-AE854CC85C04}"/>
              </a:ext>
            </a:extLst>
          </p:cNvPr>
          <p:cNvCxnSpPr/>
          <p:nvPr/>
        </p:nvCxnSpPr>
        <p:spPr bwMode="auto">
          <a:xfrm>
            <a:off x="3894433" y="2727975"/>
            <a:ext cx="1980412" cy="6824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A94F435-87FB-D140-859C-046DB71007E8}"/>
              </a:ext>
            </a:extLst>
          </p:cNvPr>
          <p:cNvCxnSpPr/>
          <p:nvPr/>
        </p:nvCxnSpPr>
        <p:spPr bwMode="auto">
          <a:xfrm>
            <a:off x="3909021" y="2720731"/>
            <a:ext cx="2112073" cy="6897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7991358C-4E95-3D49-A0E8-2CDB94DD254D}"/>
              </a:ext>
            </a:extLst>
          </p:cNvPr>
          <p:cNvCxnSpPr/>
          <p:nvPr/>
        </p:nvCxnSpPr>
        <p:spPr bwMode="auto">
          <a:xfrm>
            <a:off x="3894089" y="2714107"/>
            <a:ext cx="2251542" cy="6963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E67CDBF-126E-884E-80DF-EFB5456A73AD}"/>
              </a:ext>
            </a:extLst>
          </p:cNvPr>
          <p:cNvCxnSpPr/>
          <p:nvPr/>
        </p:nvCxnSpPr>
        <p:spPr bwMode="auto">
          <a:xfrm>
            <a:off x="3893472" y="2720731"/>
            <a:ext cx="2405246" cy="6897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58A7342-0A34-1947-BBF9-F061731A151F}"/>
              </a:ext>
            </a:extLst>
          </p:cNvPr>
          <p:cNvCxnSpPr/>
          <p:nvPr/>
        </p:nvCxnSpPr>
        <p:spPr bwMode="auto">
          <a:xfrm>
            <a:off x="3894089" y="2714107"/>
            <a:ext cx="2556921" cy="6963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D62ABD29-6084-0543-8622-2212A5AB199C}"/>
              </a:ext>
            </a:extLst>
          </p:cNvPr>
          <p:cNvCxnSpPr/>
          <p:nvPr/>
        </p:nvCxnSpPr>
        <p:spPr bwMode="auto">
          <a:xfrm>
            <a:off x="3906038" y="2742088"/>
            <a:ext cx="2691612" cy="6683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973B900A-AF81-DA41-93BE-4975C1627992}"/>
              </a:ext>
            </a:extLst>
          </p:cNvPr>
          <p:cNvCxnSpPr>
            <a:cxnSpLocks/>
          </p:cNvCxnSpPr>
          <p:nvPr/>
        </p:nvCxnSpPr>
        <p:spPr bwMode="auto">
          <a:xfrm flipV="1">
            <a:off x="3751191" y="1115081"/>
            <a:ext cx="218110" cy="1384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132702A2-20CD-014D-A7F9-FC909442D1DD}"/>
              </a:ext>
            </a:extLst>
          </p:cNvPr>
          <p:cNvSpPr txBox="1"/>
          <p:nvPr/>
        </p:nvSpPr>
        <p:spPr>
          <a:xfrm>
            <a:off x="3184012" y="2653724"/>
            <a:ext cx="607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latin typeface="Comic Sans MS"/>
              </a:rPr>
              <a:t>18 x 1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B528AA24-BAEE-B94C-AC94-60842A63B4F5}"/>
              </a:ext>
            </a:extLst>
          </p:cNvPr>
          <p:cNvSpPr txBox="1"/>
          <p:nvPr/>
        </p:nvSpPr>
        <p:spPr>
          <a:xfrm>
            <a:off x="3514664" y="3131666"/>
            <a:ext cx="607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latin typeface="Comic Sans MS"/>
              </a:rPr>
              <a:t>12</a:t>
            </a:r>
          </a:p>
        </p:txBody>
      </p:sp>
      <p:sp>
        <p:nvSpPr>
          <p:cNvPr id="306" name="TextBox 305">
            <a:extLst>
              <a:ext uri="{FF2B5EF4-FFF2-40B4-BE49-F238E27FC236}">
                <a16:creationId xmlns:a16="http://schemas.microsoft.com/office/drawing/2014/main" id="{61D10ADE-2A94-EB49-B5BC-4D5CD653C762}"/>
              </a:ext>
            </a:extLst>
          </p:cNvPr>
          <p:cNvSpPr txBox="1"/>
          <p:nvPr/>
        </p:nvSpPr>
        <p:spPr>
          <a:xfrm>
            <a:off x="4964600" y="2593443"/>
            <a:ext cx="787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Comic Sans MS"/>
              </a:rPr>
              <a:t>…</a:t>
            </a: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0FA4C0E5-7DAC-4446-8662-81FA57FCCDEC}"/>
              </a:ext>
            </a:extLst>
          </p:cNvPr>
          <p:cNvSpPr txBox="1"/>
          <p:nvPr/>
        </p:nvSpPr>
        <p:spPr>
          <a:xfrm>
            <a:off x="3209882" y="4076366"/>
            <a:ext cx="607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latin typeface="Comic Sans MS"/>
              </a:rPr>
              <a:t>9 x 2</a:t>
            </a:r>
          </a:p>
        </p:txBody>
      </p:sp>
      <p:cxnSp>
        <p:nvCxnSpPr>
          <p:cNvPr id="309" name="Straight Arrow Connector 308">
            <a:extLst>
              <a:ext uri="{FF2B5EF4-FFF2-40B4-BE49-F238E27FC236}">
                <a16:creationId xmlns:a16="http://schemas.microsoft.com/office/drawing/2014/main" id="{6AA505EA-644A-9C4F-AE60-14FE013F8EE5}"/>
              </a:ext>
            </a:extLst>
          </p:cNvPr>
          <p:cNvCxnSpPr>
            <a:stCxn id="307" idx="2"/>
          </p:cNvCxnSpPr>
          <p:nvPr/>
        </p:nvCxnSpPr>
        <p:spPr bwMode="auto">
          <a:xfrm>
            <a:off x="3513605" y="4353365"/>
            <a:ext cx="43352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2C070CF-61B4-F744-A782-A81C1D1C6909}"/>
              </a:ext>
            </a:extLst>
          </p:cNvPr>
          <p:cNvSpPr/>
          <p:nvPr/>
        </p:nvSpPr>
        <p:spPr bwMode="auto">
          <a:xfrm>
            <a:off x="807428" y="1121680"/>
            <a:ext cx="1799072" cy="77095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85136F4-B181-CE4A-A933-405389E14D2F}"/>
              </a:ext>
            </a:extLst>
          </p:cNvPr>
          <p:cNvSpPr txBox="1"/>
          <p:nvPr/>
        </p:nvSpPr>
        <p:spPr>
          <a:xfrm>
            <a:off x="538430" y="674169"/>
            <a:ext cx="2728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Barrel Muon System </a:t>
            </a:r>
          </a:p>
        </p:txBody>
      </p:sp>
      <p:sp>
        <p:nvSpPr>
          <p:cNvPr id="81" name="Down Arrow 80">
            <a:extLst>
              <a:ext uri="{FF2B5EF4-FFF2-40B4-BE49-F238E27FC236}">
                <a16:creationId xmlns:a16="http://schemas.microsoft.com/office/drawing/2014/main" id="{8FE92525-6F5A-DD41-8477-D412872F833E}"/>
              </a:ext>
            </a:extLst>
          </p:cNvPr>
          <p:cNvSpPr/>
          <p:nvPr/>
        </p:nvSpPr>
        <p:spPr bwMode="auto">
          <a:xfrm rot="1800000">
            <a:off x="2599329" y="2109055"/>
            <a:ext cx="317500" cy="660400"/>
          </a:xfrm>
          <a:prstGeom prst="downArrow">
            <a:avLst>
              <a:gd name="adj1" fmla="val 50000"/>
              <a:gd name="adj2" fmla="val 4373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42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31D5DB-E171-664E-9992-A70E5F29CC55}"/>
              </a:ext>
            </a:extLst>
          </p:cNvPr>
          <p:cNvSpPr txBox="1"/>
          <p:nvPr/>
        </p:nvSpPr>
        <p:spPr>
          <a:xfrm>
            <a:off x="2619387" y="3559221"/>
            <a:ext cx="1188513" cy="307777"/>
          </a:xfrm>
          <a:prstGeom prst="rect">
            <a:avLst/>
          </a:prstGeom>
          <a:noFill/>
          <a:scene3d>
            <a:camera prst="orthographicFront">
              <a:rot lat="0" lon="0" rev="198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rgbClr val="FF0000"/>
                </a:solidFill>
                <a:latin typeface="Comic Sans MS"/>
              </a:rPr>
              <a:t>In ~5 us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81DAF99-3C0F-C242-91F3-0C62432C7B89}"/>
              </a:ext>
            </a:extLst>
          </p:cNvPr>
          <p:cNvSpPr txBox="1"/>
          <p:nvPr/>
        </p:nvSpPr>
        <p:spPr>
          <a:xfrm>
            <a:off x="6580170" y="2756200"/>
            <a:ext cx="1188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rgbClr val="FF0000"/>
                </a:solidFill>
                <a:latin typeface="Comic Sans MS"/>
              </a:rPr>
              <a:t>In ~2.5 us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0598E56-A71F-3A44-A8BC-1B18FA05E212}"/>
              </a:ext>
            </a:extLst>
          </p:cNvPr>
          <p:cNvSpPr txBox="1"/>
          <p:nvPr/>
        </p:nvSpPr>
        <p:spPr>
          <a:xfrm>
            <a:off x="793538" y="1861982"/>
            <a:ext cx="322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60 MB sectors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C092FC4-A7EB-2D4F-A713-76685F691ABA}"/>
              </a:ext>
            </a:extLst>
          </p:cNvPr>
          <p:cNvSpPr txBox="1"/>
          <p:nvPr/>
        </p:nvSpPr>
        <p:spPr>
          <a:xfrm rot="16200000">
            <a:off x="-306039" y="1525656"/>
            <a:ext cx="1076590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000" b="0" dirty="0">
                <a:latin typeface="Comic Sans MS"/>
              </a:rPr>
              <a:t>Layer-1</a:t>
            </a:r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3298B607-3564-924A-BB7A-CEEF7BBBE503}"/>
              </a:ext>
            </a:extLst>
          </p:cNvPr>
          <p:cNvSpPr/>
          <p:nvPr/>
        </p:nvSpPr>
        <p:spPr bwMode="auto">
          <a:xfrm>
            <a:off x="417442" y="757646"/>
            <a:ext cx="181130" cy="1890071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AEA94C75-C501-DF48-ADB2-9AC10B348DE2}"/>
              </a:ext>
            </a:extLst>
          </p:cNvPr>
          <p:cNvSpPr/>
          <p:nvPr/>
        </p:nvSpPr>
        <p:spPr bwMode="auto">
          <a:xfrm>
            <a:off x="8790284" y="3417714"/>
            <a:ext cx="310174" cy="126859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BAABC99-FA1D-744E-A5CE-3B11822A93B1}"/>
              </a:ext>
            </a:extLst>
          </p:cNvPr>
          <p:cNvSpPr txBox="1"/>
          <p:nvPr/>
        </p:nvSpPr>
        <p:spPr>
          <a:xfrm>
            <a:off x="7860116" y="2921784"/>
            <a:ext cx="1225421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000" b="0" dirty="0">
                <a:latin typeface="Comic Sans MS"/>
              </a:rPr>
              <a:t>Layer-2</a:t>
            </a:r>
          </a:p>
        </p:txBody>
      </p:sp>
    </p:spTree>
    <p:extLst>
      <p:ext uri="{BB962C8B-B14F-4D97-AF65-F5344CB8AC3E}">
        <p14:creationId xmlns:p14="http://schemas.microsoft.com/office/powerpoint/2010/main" val="2183326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CE639-7644-EF44-B178-9E5E006F2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Correlator Board Inputs, TMUX Model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55D778-FA10-1C4F-BDE4-43A50135C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71525"/>
            <a:ext cx="8610600" cy="41624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Track Trigger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18 </a:t>
            </a:r>
            <a:r>
              <a:rPr lang="en-US" dirty="0"/>
              <a:t>x 25 Gbps (9 regions by 2 links per time sample)</a:t>
            </a:r>
          </a:p>
          <a:p>
            <a:r>
              <a:rPr lang="en-US" dirty="0"/>
              <a:t>Endcap Muon (New Layer-1)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12</a:t>
            </a:r>
            <a:r>
              <a:rPr lang="en-US" dirty="0"/>
              <a:t> x ≥16 Gbps for 3BX + SerDes latency  (stubs, or </a:t>
            </a:r>
            <a:r>
              <a:rPr lang="en-US" dirty="0" err="1"/>
              <a:t>stubs+muons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or </a:t>
            </a:r>
            <a:r>
              <a:rPr lang="en-US" dirty="0">
                <a:solidFill>
                  <a:schemeClr val="tx1"/>
                </a:solidFill>
              </a:rPr>
              <a:t>36</a:t>
            </a:r>
            <a:r>
              <a:rPr lang="en-US" dirty="0"/>
              <a:t> x ≥16 Gbps (</a:t>
            </a:r>
            <a:r>
              <a:rPr lang="en-US" dirty="0">
                <a:solidFill>
                  <a:schemeClr val="tx1"/>
                </a:solidFill>
              </a:rPr>
              <a:t>24 </a:t>
            </a:r>
            <a:r>
              <a:rPr lang="en-US" dirty="0"/>
              <a:t>x 25 Gbps) for 1BX + SerDes latency</a:t>
            </a:r>
          </a:p>
          <a:p>
            <a:r>
              <a:rPr lang="en-US" dirty="0"/>
              <a:t>Endcap Muon (Re-use old EMTF as concentrator)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12 </a:t>
            </a:r>
            <a:r>
              <a:rPr lang="en-US" dirty="0"/>
              <a:t>x 10 Gbps, stubs only </a:t>
            </a:r>
          </a:p>
          <a:p>
            <a:r>
              <a:rPr lang="en-US" dirty="0"/>
              <a:t>Barrel Muon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60</a:t>
            </a:r>
            <a:r>
              <a:rPr lang="en-US" dirty="0"/>
              <a:t> x ≥16 Gbps   (60 layer-1 processors)</a:t>
            </a:r>
          </a:p>
          <a:p>
            <a:r>
              <a:rPr lang="en-US" dirty="0"/>
              <a:t>Total links per Concentrator (+</a:t>
            </a:r>
            <a:r>
              <a:rPr lang="en-US" dirty="0" err="1"/>
              <a:t>standlone</a:t>
            </a:r>
            <a:r>
              <a:rPr lang="en-US" dirty="0"/>
              <a:t> muon) module</a:t>
            </a:r>
          </a:p>
          <a:p>
            <a:pPr lvl="1"/>
            <a:r>
              <a:rPr lang="en-US" dirty="0">
                <a:solidFill>
                  <a:srgbClr val="CC00CC"/>
                </a:solidFill>
              </a:rPr>
              <a:t>90 links for each of 18 cards (fits in </a:t>
            </a:r>
            <a:r>
              <a:rPr lang="en-US" dirty="0" err="1">
                <a:solidFill>
                  <a:srgbClr val="CC00CC"/>
                </a:solidFill>
              </a:rPr>
              <a:t>APx</a:t>
            </a:r>
            <a:r>
              <a:rPr lang="en-US" dirty="0">
                <a:solidFill>
                  <a:srgbClr val="CC00CC"/>
                </a:solidFill>
              </a:rPr>
              <a:t> card)</a:t>
            </a:r>
          </a:p>
          <a:p>
            <a:pPr lvl="2"/>
            <a:r>
              <a:rPr lang="en-US" dirty="0"/>
              <a:t>Does not allow +12 more links from endcap if needed, in </a:t>
            </a:r>
            <a:r>
              <a:rPr lang="en-US" dirty="0" err="1"/>
              <a:t>APx</a:t>
            </a:r>
            <a:endParaRPr lang="en-US" dirty="0"/>
          </a:p>
          <a:p>
            <a:pPr lvl="2"/>
            <a:r>
              <a:rPr lang="en-US" dirty="0"/>
              <a:t>Does not allow links from other subsystems for correlation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65FF5F-256E-7D49-AB9A-5F739448E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881D1F-BAD0-7940-BE36-BEDE69A06CA1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F41AD8-4AA2-4241-9E0B-FB51D3EC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8D4B0-5547-0342-8DEA-2FB91DFFD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BC25DA-60F6-3445-881F-085E2BBD783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29C111-58C7-2540-8207-CA932B32BA58}"/>
              </a:ext>
            </a:extLst>
          </p:cNvPr>
          <p:cNvSpPr txBox="1"/>
          <p:nvPr/>
        </p:nvSpPr>
        <p:spPr>
          <a:xfrm>
            <a:off x="5562899" y="2966632"/>
            <a:ext cx="3242434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mic Sans MS"/>
              </a:rPr>
              <a:t>Barrel muon dominates, could use its own concentrator layer?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C61C513-CAD5-734F-B5D1-DB3D43380546}"/>
              </a:ext>
            </a:extLst>
          </p:cNvPr>
          <p:cNvCxnSpPr/>
          <p:nvPr/>
        </p:nvCxnSpPr>
        <p:spPr bwMode="auto">
          <a:xfrm flipH="1">
            <a:off x="5041900" y="3143548"/>
            <a:ext cx="417444" cy="795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Right Brace 9">
            <a:extLst>
              <a:ext uri="{FF2B5EF4-FFF2-40B4-BE49-F238E27FC236}">
                <a16:creationId xmlns:a16="http://schemas.microsoft.com/office/drawing/2014/main" id="{2714D1CF-0752-554F-94F0-D758DAF5F381}"/>
              </a:ext>
            </a:extLst>
          </p:cNvPr>
          <p:cNvSpPr/>
          <p:nvPr/>
        </p:nvSpPr>
        <p:spPr bwMode="auto">
          <a:xfrm>
            <a:off x="8392238" y="1431235"/>
            <a:ext cx="324678" cy="143998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71E603-3CF2-064B-A19A-614FBC56E7FA}"/>
              </a:ext>
            </a:extLst>
          </p:cNvPr>
          <p:cNvSpPr txBox="1"/>
          <p:nvPr/>
        </p:nvSpPr>
        <p:spPr>
          <a:xfrm rot="16200000">
            <a:off x="8348078" y="2051638"/>
            <a:ext cx="974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options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FBCD9996-2F9B-7F41-BD91-96A340D9D18C}"/>
              </a:ext>
            </a:extLst>
          </p:cNvPr>
          <p:cNvSpPr/>
          <p:nvPr/>
        </p:nvSpPr>
        <p:spPr bwMode="auto">
          <a:xfrm flipH="1">
            <a:off x="142461" y="1412755"/>
            <a:ext cx="324678" cy="143998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376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F848C-11B3-A14A-B2D8-5CE64EE7D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Correlator Board Logic and Latency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4F816-8931-C240-9EBF-F0FEF6F093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that latency to receive muon data should be ~2.5𝜇s, whereas that for the Track Trigger is ~5𝜇s</a:t>
            </a:r>
          </a:p>
          <a:p>
            <a:pPr lvl="1"/>
            <a:r>
              <a:rPr lang="en-US" dirty="0"/>
              <a:t>Can receive (and buffer) all muon data for a given BX before tracks are available</a:t>
            </a:r>
          </a:p>
          <a:p>
            <a:pPr lvl="1"/>
            <a:r>
              <a:rPr lang="en-US" dirty="0"/>
              <a:t>Standalone muon reconstruction can start in advance of track matching and not add to overall latency</a:t>
            </a:r>
          </a:p>
          <a:p>
            <a:pPr lvl="2"/>
            <a:r>
              <a:rPr lang="en-US" dirty="0"/>
              <a:t>But now done globally, with TMUX,  and not just regionally</a:t>
            </a:r>
          </a:p>
          <a:p>
            <a:pPr lvl="3"/>
            <a:r>
              <a:rPr lang="en-US" dirty="0"/>
              <a:t>Increased logic, but also increased latency available</a:t>
            </a:r>
          </a:p>
          <a:p>
            <a:pPr lvl="1"/>
            <a:r>
              <a:rPr lang="en-US" dirty="0"/>
              <a:t>Can immediately test tracks with all SA muons + stubs as tracks are received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ABC73-0CC2-FF4D-A8F5-45A79DE1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068304-F1BA-E446-A9CB-FBCECD179D5C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991739-E5C5-1041-B727-CE1C0931E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D29EC-D4C4-BE4E-B543-4969961E5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818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With Dedicated Barrel Track-Finder/Concentrator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EB49A2-A70C-BC46-93E1-4F9B52CA8DA4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4849927" y="1129758"/>
            <a:ext cx="2019300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9642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2690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5738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8786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1834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4882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862877" y="1129758"/>
            <a:ext cx="1929431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9771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2819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5867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8915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81963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85011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72527" y="9900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0" name="Picture 29" descr="Screen Shot 2018-06-24 at 10.16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090" y="3165228"/>
            <a:ext cx="2495824" cy="1377695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51468" y="4592971"/>
            <a:ext cx="459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9 regions by ~18 time slices, 2 links each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6364" y="3711118"/>
            <a:ext cx="231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Track Trigger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15049" y="3522948"/>
            <a:ext cx="264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Correlator layer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449704" y="2851440"/>
            <a:ext cx="2699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12 MB sectors</a:t>
            </a:r>
          </a:p>
        </p:txBody>
      </p:sp>
      <p:sp>
        <p:nvSpPr>
          <p:cNvPr id="36" name="Down Arrow 35"/>
          <p:cNvSpPr/>
          <p:nvPr/>
        </p:nvSpPr>
        <p:spPr bwMode="auto">
          <a:xfrm>
            <a:off x="4429072" y="3802871"/>
            <a:ext cx="299056" cy="660400"/>
          </a:xfrm>
          <a:prstGeom prst="downArrow">
            <a:avLst>
              <a:gd name="adj1" fmla="val 50000"/>
              <a:gd name="adj2" fmla="val 4373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4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42250" y="3926920"/>
            <a:ext cx="210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mic Sans MS"/>
              </a:rPr>
              <a:t>N processors </a:t>
            </a:r>
            <a:br>
              <a:rPr lang="en-US" sz="1600" b="0" dirty="0">
                <a:latin typeface="Comic Sans MS"/>
              </a:rPr>
            </a:br>
            <a:r>
              <a:rPr lang="en-US" sz="1600" b="0" dirty="0">
                <a:latin typeface="Comic Sans MS"/>
              </a:rPr>
              <a:t>take all muon and all Tracker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2DA8D5-C259-874B-8CF0-77A0CCDB8BE5}"/>
              </a:ext>
            </a:extLst>
          </p:cNvPr>
          <p:cNvSpPr txBox="1"/>
          <p:nvPr/>
        </p:nvSpPr>
        <p:spPr>
          <a:xfrm>
            <a:off x="4981360" y="668055"/>
            <a:ext cx="3810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(Standalone ME Muons) + Stubs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A40FB25-02EC-A748-BFC3-3945D2B61935}"/>
              </a:ext>
            </a:extLst>
          </p:cNvPr>
          <p:cNvSpPr/>
          <p:nvPr/>
        </p:nvSpPr>
        <p:spPr bwMode="auto">
          <a:xfrm>
            <a:off x="5721350" y="3365504"/>
            <a:ext cx="1097903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A20CF4C-9636-614A-AE7F-04FF877DD5B3}"/>
              </a:ext>
            </a:extLst>
          </p:cNvPr>
          <p:cNvSpPr/>
          <p:nvPr/>
        </p:nvSpPr>
        <p:spPr bwMode="auto">
          <a:xfrm>
            <a:off x="5782503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A6FE2DA-DADC-8742-B7FC-7D694B143246}"/>
              </a:ext>
            </a:extLst>
          </p:cNvPr>
          <p:cNvSpPr/>
          <p:nvPr/>
        </p:nvSpPr>
        <p:spPr bwMode="auto">
          <a:xfrm>
            <a:off x="5938355" y="344182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4091C09-88F1-4F47-89D2-36D2BB363507}"/>
              </a:ext>
            </a:extLst>
          </p:cNvPr>
          <p:cNvSpPr/>
          <p:nvPr/>
        </p:nvSpPr>
        <p:spPr bwMode="auto">
          <a:xfrm>
            <a:off x="6083817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547E028-61CA-0142-AFA6-4D1C3829959A}"/>
              </a:ext>
            </a:extLst>
          </p:cNvPr>
          <p:cNvSpPr/>
          <p:nvPr/>
        </p:nvSpPr>
        <p:spPr bwMode="auto">
          <a:xfrm>
            <a:off x="6229974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4CDC671-318A-4F4E-BD0B-F4326F808E51}"/>
              </a:ext>
            </a:extLst>
          </p:cNvPr>
          <p:cNvSpPr/>
          <p:nvPr/>
        </p:nvSpPr>
        <p:spPr bwMode="auto">
          <a:xfrm>
            <a:off x="6385621" y="3443236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BE11B9-DA21-864A-9403-42FFB533DFFD}"/>
              </a:ext>
            </a:extLst>
          </p:cNvPr>
          <p:cNvSpPr txBox="1"/>
          <p:nvPr/>
        </p:nvSpPr>
        <p:spPr>
          <a:xfrm>
            <a:off x="6731000" y="3225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7AE154C-C957-2048-9322-8D8C7E269EAF}"/>
              </a:ext>
            </a:extLst>
          </p:cNvPr>
          <p:cNvSpPr/>
          <p:nvPr/>
        </p:nvSpPr>
        <p:spPr bwMode="auto">
          <a:xfrm>
            <a:off x="6547960" y="344655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5AF9A57-FB5D-964C-87A1-BEE8961977F5}"/>
              </a:ext>
            </a:extLst>
          </p:cNvPr>
          <p:cNvCxnSpPr>
            <a:cxnSpLocks/>
          </p:cNvCxnSpPr>
          <p:nvPr/>
        </p:nvCxnSpPr>
        <p:spPr bwMode="auto">
          <a:xfrm>
            <a:off x="3858040" y="1455034"/>
            <a:ext cx="0" cy="2947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973B900A-AF81-DA41-93BE-4975C1627992}"/>
              </a:ext>
            </a:extLst>
          </p:cNvPr>
          <p:cNvCxnSpPr>
            <a:cxnSpLocks/>
          </p:cNvCxnSpPr>
          <p:nvPr/>
        </p:nvCxnSpPr>
        <p:spPr bwMode="auto">
          <a:xfrm flipV="1">
            <a:off x="3751191" y="1472134"/>
            <a:ext cx="218110" cy="1384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7" name="TextBox 306">
            <a:extLst>
              <a:ext uri="{FF2B5EF4-FFF2-40B4-BE49-F238E27FC236}">
                <a16:creationId xmlns:a16="http://schemas.microsoft.com/office/drawing/2014/main" id="{0FA4C0E5-7DAC-4446-8662-81FA57FCCDEC}"/>
              </a:ext>
            </a:extLst>
          </p:cNvPr>
          <p:cNvSpPr txBox="1"/>
          <p:nvPr/>
        </p:nvSpPr>
        <p:spPr>
          <a:xfrm>
            <a:off x="4873590" y="4035422"/>
            <a:ext cx="607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latin typeface="Comic Sans MS"/>
              </a:rPr>
              <a:t>9 x 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85136F4-B181-CE4A-A933-405389E14D2F}"/>
              </a:ext>
            </a:extLst>
          </p:cNvPr>
          <p:cNvSpPr txBox="1"/>
          <p:nvPr/>
        </p:nvSpPr>
        <p:spPr>
          <a:xfrm>
            <a:off x="511323" y="1083518"/>
            <a:ext cx="3606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(Standalone MB Muons) + Stubs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D8A80D17-0B5A-434F-A7FC-2DBD4B97890A}"/>
              </a:ext>
            </a:extLst>
          </p:cNvPr>
          <p:cNvSpPr/>
          <p:nvPr/>
        </p:nvSpPr>
        <p:spPr bwMode="auto">
          <a:xfrm>
            <a:off x="222867" y="1474663"/>
            <a:ext cx="2019300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C0836C21-135A-5145-8A5E-E25893DFD543}"/>
              </a:ext>
            </a:extLst>
          </p:cNvPr>
          <p:cNvSpPr/>
          <p:nvPr/>
        </p:nvSpPr>
        <p:spPr bwMode="auto">
          <a:xfrm>
            <a:off x="3371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4015AB3-5A4F-8840-ADF1-29727022592A}"/>
              </a:ext>
            </a:extLst>
          </p:cNvPr>
          <p:cNvSpPr/>
          <p:nvPr/>
        </p:nvSpPr>
        <p:spPr bwMode="auto">
          <a:xfrm>
            <a:off x="6419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1B99C4B-2137-CB43-A9E6-72EA6E2DF630}"/>
              </a:ext>
            </a:extLst>
          </p:cNvPr>
          <p:cNvSpPr/>
          <p:nvPr/>
        </p:nvSpPr>
        <p:spPr bwMode="auto">
          <a:xfrm>
            <a:off x="9467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6DAE9834-E5D3-4742-A58B-FC109C7BD57E}"/>
              </a:ext>
            </a:extLst>
          </p:cNvPr>
          <p:cNvSpPr/>
          <p:nvPr/>
        </p:nvSpPr>
        <p:spPr bwMode="auto">
          <a:xfrm>
            <a:off x="12515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87799FC9-396F-804D-B7A9-1F12C2902EED}"/>
              </a:ext>
            </a:extLst>
          </p:cNvPr>
          <p:cNvSpPr/>
          <p:nvPr/>
        </p:nvSpPr>
        <p:spPr bwMode="auto">
          <a:xfrm>
            <a:off x="15563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AF336FD1-F607-4F4A-814C-A8E76C4DEE31}"/>
              </a:ext>
            </a:extLst>
          </p:cNvPr>
          <p:cNvSpPr/>
          <p:nvPr/>
        </p:nvSpPr>
        <p:spPr bwMode="auto">
          <a:xfrm>
            <a:off x="18611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EB50BC3B-55DE-A641-A73F-5C45EBD418F1}"/>
              </a:ext>
            </a:extLst>
          </p:cNvPr>
          <p:cNvSpPr/>
          <p:nvPr/>
        </p:nvSpPr>
        <p:spPr bwMode="auto">
          <a:xfrm>
            <a:off x="2235817" y="1474663"/>
            <a:ext cx="1917193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3828F794-9B29-8345-9B6D-21E2A1181852}"/>
              </a:ext>
            </a:extLst>
          </p:cNvPr>
          <p:cNvSpPr/>
          <p:nvPr/>
        </p:nvSpPr>
        <p:spPr bwMode="auto">
          <a:xfrm>
            <a:off x="23501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235FBE5-C02A-2846-94F7-3E6FD1937DE3}"/>
              </a:ext>
            </a:extLst>
          </p:cNvPr>
          <p:cNvSpPr/>
          <p:nvPr/>
        </p:nvSpPr>
        <p:spPr bwMode="auto">
          <a:xfrm>
            <a:off x="26549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7CFA4482-12DE-6749-ADF8-7F5144077C52}"/>
              </a:ext>
            </a:extLst>
          </p:cNvPr>
          <p:cNvSpPr/>
          <p:nvPr/>
        </p:nvSpPr>
        <p:spPr bwMode="auto">
          <a:xfrm>
            <a:off x="29597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4AA7267-86FE-8445-B71E-B313AB3F3016}"/>
              </a:ext>
            </a:extLst>
          </p:cNvPr>
          <p:cNvSpPr/>
          <p:nvPr/>
        </p:nvSpPr>
        <p:spPr bwMode="auto">
          <a:xfrm>
            <a:off x="32645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3F4983DC-BA4C-F841-821B-B23542FF1120}"/>
              </a:ext>
            </a:extLst>
          </p:cNvPr>
          <p:cNvSpPr/>
          <p:nvPr/>
        </p:nvSpPr>
        <p:spPr bwMode="auto">
          <a:xfrm>
            <a:off x="35693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125D8A7-9854-3A4E-8EAC-01D054DC6302}"/>
              </a:ext>
            </a:extLst>
          </p:cNvPr>
          <p:cNvSpPr/>
          <p:nvPr/>
        </p:nvSpPr>
        <p:spPr bwMode="auto">
          <a:xfrm>
            <a:off x="38741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176E80E-BE6B-AB4D-BBFE-20CE4BE03027}"/>
              </a:ext>
            </a:extLst>
          </p:cNvPr>
          <p:cNvSpPr txBox="1"/>
          <p:nvPr/>
        </p:nvSpPr>
        <p:spPr>
          <a:xfrm>
            <a:off x="3245467" y="13349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24D2F85-5050-DD4F-AB93-4A4AB88118B9}"/>
              </a:ext>
            </a:extLst>
          </p:cNvPr>
          <p:cNvSpPr txBox="1"/>
          <p:nvPr/>
        </p:nvSpPr>
        <p:spPr>
          <a:xfrm>
            <a:off x="6258440" y="2494387"/>
            <a:ext cx="2699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12 ME sectors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B3815C3-89F1-314B-945C-FEAFCEB06321}"/>
              </a:ext>
            </a:extLst>
          </p:cNvPr>
          <p:cNvCxnSpPr>
            <a:cxnSpLocks/>
            <a:stCxn id="147" idx="0"/>
          </p:cNvCxnSpPr>
          <p:nvPr/>
        </p:nvCxnSpPr>
        <p:spPr bwMode="auto">
          <a:xfrm>
            <a:off x="3797849" y="2693567"/>
            <a:ext cx="1984654" cy="7481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98E27D2-A176-DB41-943F-28E877C28EAA}"/>
              </a:ext>
            </a:extLst>
          </p:cNvPr>
          <p:cNvCxnSpPr>
            <a:cxnSpLocks/>
            <a:stCxn id="147" idx="0"/>
          </p:cNvCxnSpPr>
          <p:nvPr/>
        </p:nvCxnSpPr>
        <p:spPr bwMode="auto">
          <a:xfrm>
            <a:off x="3797849" y="2693567"/>
            <a:ext cx="2140506" cy="7481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F9629DF-7C56-8847-8D4A-843CF1871042}"/>
              </a:ext>
            </a:extLst>
          </p:cNvPr>
          <p:cNvCxnSpPr>
            <a:cxnSpLocks/>
            <a:stCxn id="147" idx="0"/>
          </p:cNvCxnSpPr>
          <p:nvPr/>
        </p:nvCxnSpPr>
        <p:spPr bwMode="auto">
          <a:xfrm>
            <a:off x="3797849" y="2693567"/>
            <a:ext cx="2285968" cy="7481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690533A-5FAD-8949-A35D-F6D92E1E2BC9}"/>
              </a:ext>
            </a:extLst>
          </p:cNvPr>
          <p:cNvCxnSpPr>
            <a:cxnSpLocks/>
            <a:stCxn id="147" idx="0"/>
            <a:endCxn id="50" idx="0"/>
          </p:cNvCxnSpPr>
          <p:nvPr/>
        </p:nvCxnSpPr>
        <p:spPr bwMode="auto">
          <a:xfrm>
            <a:off x="3797849" y="2693567"/>
            <a:ext cx="2489275" cy="7481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C460D80-0330-F94C-AF1C-FF0B4ABB47D9}"/>
              </a:ext>
            </a:extLst>
          </p:cNvPr>
          <p:cNvCxnSpPr>
            <a:cxnSpLocks/>
            <a:stCxn id="147" idx="0"/>
          </p:cNvCxnSpPr>
          <p:nvPr/>
        </p:nvCxnSpPr>
        <p:spPr bwMode="auto">
          <a:xfrm>
            <a:off x="3797849" y="2693567"/>
            <a:ext cx="2690378" cy="7481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CCF91A0-0E01-E34D-A283-2A8E4004FC2A}"/>
              </a:ext>
            </a:extLst>
          </p:cNvPr>
          <p:cNvCxnSpPr>
            <a:cxnSpLocks/>
            <a:stCxn id="147" idx="0"/>
          </p:cNvCxnSpPr>
          <p:nvPr/>
        </p:nvCxnSpPr>
        <p:spPr bwMode="auto">
          <a:xfrm>
            <a:off x="3797849" y="2693567"/>
            <a:ext cx="2864411" cy="7481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589C79C9-B3E7-B54D-A1F7-8FFFDD05FB43}"/>
              </a:ext>
            </a:extLst>
          </p:cNvPr>
          <p:cNvCxnSpPr/>
          <p:nvPr/>
        </p:nvCxnSpPr>
        <p:spPr bwMode="auto">
          <a:xfrm>
            <a:off x="4981360" y="2494387"/>
            <a:ext cx="801143" cy="8711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F7D45472-1F0C-064F-AC97-23CF67AE7385}"/>
              </a:ext>
            </a:extLst>
          </p:cNvPr>
          <p:cNvCxnSpPr/>
          <p:nvPr/>
        </p:nvCxnSpPr>
        <p:spPr bwMode="auto">
          <a:xfrm>
            <a:off x="4981360" y="2494387"/>
            <a:ext cx="915443" cy="8711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AE5DC315-E12A-C645-B31D-04EB1D08D4E5}"/>
              </a:ext>
            </a:extLst>
          </p:cNvPr>
          <p:cNvCxnSpPr/>
          <p:nvPr/>
        </p:nvCxnSpPr>
        <p:spPr bwMode="auto">
          <a:xfrm>
            <a:off x="4981360" y="2514610"/>
            <a:ext cx="1011567" cy="8508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EAB92141-21C0-2F45-B47D-EC012C886D01}"/>
              </a:ext>
            </a:extLst>
          </p:cNvPr>
          <p:cNvCxnSpPr/>
          <p:nvPr/>
        </p:nvCxnSpPr>
        <p:spPr bwMode="auto">
          <a:xfrm>
            <a:off x="4981360" y="2526758"/>
            <a:ext cx="1202067" cy="8387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03E65CFA-D6D0-0B47-83B4-6D96B13E3139}"/>
              </a:ext>
            </a:extLst>
          </p:cNvPr>
          <p:cNvCxnSpPr/>
          <p:nvPr/>
        </p:nvCxnSpPr>
        <p:spPr bwMode="auto">
          <a:xfrm>
            <a:off x="4981360" y="2526758"/>
            <a:ext cx="1404261" cy="8387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BA25A5E9-165B-1849-A628-D834EC9048E8}"/>
              </a:ext>
            </a:extLst>
          </p:cNvPr>
          <p:cNvCxnSpPr/>
          <p:nvPr/>
        </p:nvCxnSpPr>
        <p:spPr bwMode="auto">
          <a:xfrm>
            <a:off x="4981360" y="2514610"/>
            <a:ext cx="1621167" cy="8508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9D59EFE7-2D04-F742-9EE1-67BFCB4BD660}"/>
              </a:ext>
            </a:extLst>
          </p:cNvPr>
          <p:cNvSpPr txBox="1"/>
          <p:nvPr/>
        </p:nvSpPr>
        <p:spPr>
          <a:xfrm>
            <a:off x="5461537" y="2372125"/>
            <a:ext cx="787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Comic Sans MS"/>
              </a:rPr>
              <a:t>…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B0FDE586-4CDB-6647-AB7E-F9E221377987}"/>
              </a:ext>
            </a:extLst>
          </p:cNvPr>
          <p:cNvSpPr txBox="1"/>
          <p:nvPr/>
        </p:nvSpPr>
        <p:spPr>
          <a:xfrm>
            <a:off x="3404151" y="2693567"/>
            <a:ext cx="787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Comic Sans MS"/>
              </a:rPr>
              <a:t>…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8FAF81-BE2A-DF48-9135-48A9B655FECE}"/>
              </a:ext>
            </a:extLst>
          </p:cNvPr>
          <p:cNvSpPr txBox="1"/>
          <p:nvPr/>
        </p:nvSpPr>
        <p:spPr>
          <a:xfrm>
            <a:off x="228808" y="649714"/>
            <a:ext cx="973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latin typeface="Comic Sans MS"/>
              </a:rPr>
              <a:t>60 MB sectors</a:t>
            </a: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F9763D98-5C0C-BE43-A291-002D6DD0B0C0}"/>
              </a:ext>
            </a:extLst>
          </p:cNvPr>
          <p:cNvSpPr/>
          <p:nvPr/>
        </p:nvSpPr>
        <p:spPr bwMode="auto">
          <a:xfrm>
            <a:off x="1017968" y="700116"/>
            <a:ext cx="1799072" cy="38121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708CCEBB-3904-9D4A-9407-FDA7304E4ABF}"/>
              </a:ext>
            </a:extLst>
          </p:cNvPr>
          <p:cNvSpPr/>
          <p:nvPr/>
        </p:nvSpPr>
        <p:spPr bwMode="auto">
          <a:xfrm>
            <a:off x="2845942" y="754537"/>
            <a:ext cx="1418807" cy="642748"/>
          </a:xfrm>
          <a:custGeom>
            <a:avLst/>
            <a:gdLst>
              <a:gd name="connsiteX0" fmla="*/ 0 w 1418807"/>
              <a:gd name="connsiteY0" fmla="*/ 129041 h 642748"/>
              <a:gd name="connsiteX1" fmla="*/ 924674 w 1418807"/>
              <a:gd name="connsiteY1" fmla="*/ 5751 h 642748"/>
              <a:gd name="connsiteX2" fmla="*/ 1397285 w 1418807"/>
              <a:gd name="connsiteY2" fmla="*/ 293427 h 642748"/>
              <a:gd name="connsiteX3" fmla="*/ 1294543 w 1418807"/>
              <a:gd name="connsiteY3" fmla="*/ 642748 h 64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8807" h="642748">
                <a:moveTo>
                  <a:pt x="0" y="129041"/>
                </a:moveTo>
                <a:cubicBezTo>
                  <a:pt x="345896" y="53697"/>
                  <a:pt x="691793" y="-21647"/>
                  <a:pt x="924674" y="5751"/>
                </a:cubicBezTo>
                <a:cubicBezTo>
                  <a:pt x="1157555" y="33149"/>
                  <a:pt x="1335640" y="187261"/>
                  <a:pt x="1397285" y="293427"/>
                </a:cubicBezTo>
                <a:cubicBezTo>
                  <a:pt x="1458930" y="399593"/>
                  <a:pt x="1376736" y="521170"/>
                  <a:pt x="1294543" y="642748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FAC2EE-DDCA-2E46-9A28-9B5DD934CAD2}"/>
              </a:ext>
            </a:extLst>
          </p:cNvPr>
          <p:cNvSpPr txBox="1"/>
          <p:nvPr/>
        </p:nvSpPr>
        <p:spPr>
          <a:xfrm>
            <a:off x="91236" y="3159902"/>
            <a:ext cx="2056479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b="0" dirty="0">
                <a:latin typeface="Comic Sans MS"/>
              </a:rPr>
              <a:t>Maybe even far fewer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042843AC-43E3-7D4A-8235-27623B7143D8}"/>
              </a:ext>
            </a:extLst>
          </p:cNvPr>
          <p:cNvSpPr/>
          <p:nvPr/>
        </p:nvSpPr>
        <p:spPr bwMode="auto">
          <a:xfrm>
            <a:off x="2146852" y="3150704"/>
            <a:ext cx="334672" cy="168966"/>
          </a:xfrm>
          <a:custGeom>
            <a:avLst/>
            <a:gdLst>
              <a:gd name="connsiteX0" fmla="*/ 0 w 334672"/>
              <a:gd name="connsiteY0" fmla="*/ 168966 h 168966"/>
              <a:gd name="connsiteX1" fmla="*/ 327991 w 334672"/>
              <a:gd name="connsiteY1" fmla="*/ 99392 h 168966"/>
              <a:gd name="connsiteX2" fmla="*/ 188844 w 334672"/>
              <a:gd name="connsiteY2" fmla="*/ 0 h 16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672" h="168966">
                <a:moveTo>
                  <a:pt x="0" y="168966"/>
                </a:moveTo>
                <a:cubicBezTo>
                  <a:pt x="148258" y="148259"/>
                  <a:pt x="296517" y="127553"/>
                  <a:pt x="327991" y="99392"/>
                </a:cubicBezTo>
                <a:cubicBezTo>
                  <a:pt x="359465" y="71231"/>
                  <a:pt x="274154" y="35615"/>
                  <a:pt x="188844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746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CE639-7644-EF44-B178-9E5E006F2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Muon Correlator Board Inputs with MB Concentrator, TMUX Model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55D778-FA10-1C4F-BDE4-43A50135C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71525"/>
            <a:ext cx="8610600" cy="416242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Track Trigger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18 </a:t>
            </a:r>
            <a:r>
              <a:rPr lang="en-US" dirty="0"/>
              <a:t>x 25 Gbps</a:t>
            </a:r>
          </a:p>
          <a:p>
            <a:r>
              <a:rPr lang="en-US" dirty="0"/>
              <a:t>Endcap Muon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12</a:t>
            </a:r>
            <a:r>
              <a:rPr lang="en-US" dirty="0"/>
              <a:t> x ≥16 Gbps  (or 10 Gbps)</a:t>
            </a:r>
          </a:p>
          <a:p>
            <a:r>
              <a:rPr lang="en-US" dirty="0"/>
              <a:t>Barrel Muon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12</a:t>
            </a:r>
            <a:r>
              <a:rPr lang="en-US" dirty="0"/>
              <a:t> x ≥16 Gbps  (assume same as for endcap)</a:t>
            </a:r>
          </a:p>
          <a:p>
            <a:r>
              <a:rPr lang="en-US" dirty="0"/>
              <a:t>Total links per Muon Correlator time slice</a:t>
            </a:r>
          </a:p>
          <a:p>
            <a:pPr lvl="1"/>
            <a:r>
              <a:rPr lang="en-US" dirty="0">
                <a:solidFill>
                  <a:srgbClr val="CC00CC"/>
                </a:solidFill>
              </a:rPr>
              <a:t>42 links</a:t>
            </a:r>
          </a:p>
          <a:p>
            <a:r>
              <a:rPr lang="en-US" dirty="0"/>
              <a:t>Could fit more than one time slice per </a:t>
            </a:r>
            <a:r>
              <a:rPr lang="en-US" dirty="0" err="1"/>
              <a:t>APx</a:t>
            </a:r>
            <a:r>
              <a:rPr lang="en-US" dirty="0"/>
              <a:t> card:</a:t>
            </a:r>
          </a:p>
          <a:p>
            <a:pPr lvl="1"/>
            <a:r>
              <a:rPr lang="en-US" dirty="0"/>
              <a:t>9 cards (2 time slices) </a:t>
            </a:r>
            <a:r>
              <a:rPr lang="en-US" dirty="0">
                <a:sym typeface="Wingdings" pitchFamily="2" charset="2"/>
              </a:rPr>
              <a:t> 60 links for longer muon </a:t>
            </a:r>
            <a:r>
              <a:rPr lang="en-US" dirty="0" err="1">
                <a:sym typeface="Wingdings" pitchFamily="2" charset="2"/>
              </a:rPr>
              <a:t>serdes</a:t>
            </a:r>
            <a:r>
              <a:rPr lang="en-US" dirty="0">
                <a:sym typeface="Wingdings" pitchFamily="2" charset="2"/>
              </a:rPr>
              <a:t> (+3BX)</a:t>
            </a:r>
          </a:p>
          <a:p>
            <a:pPr lvl="1"/>
            <a:r>
              <a:rPr lang="en-US" dirty="0"/>
              <a:t>6 cards (3 time slices) </a:t>
            </a:r>
            <a:r>
              <a:rPr lang="en-US" dirty="0">
                <a:sym typeface="Wingdings" pitchFamily="2" charset="2"/>
              </a:rPr>
              <a:t> 78 links for longer muon </a:t>
            </a:r>
            <a:r>
              <a:rPr lang="en-US" dirty="0" err="1">
                <a:sym typeface="Wingdings" pitchFamily="2" charset="2"/>
              </a:rPr>
              <a:t>serdes</a:t>
            </a:r>
            <a:r>
              <a:rPr lang="en-US" dirty="0">
                <a:sym typeface="Wingdings" pitchFamily="2" charset="2"/>
              </a:rPr>
              <a:t> (+6BX)</a:t>
            </a:r>
          </a:p>
          <a:p>
            <a:r>
              <a:rPr lang="en-US" dirty="0">
                <a:sym typeface="Wingdings" pitchFamily="2" charset="2"/>
              </a:rPr>
              <a:t>Or could fit additional subsystem inputs for same 18 cards</a:t>
            </a: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65FF5F-256E-7D49-AB9A-5F739448E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F731E8-B8C7-DF47-98F7-769601ED9D14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F41AD8-4AA2-4241-9E0B-FB51D3EC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8D4B0-5547-0342-8DEA-2FB91DFFD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BC25DA-60F6-3445-881F-085E2BBD783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5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Science Drivers and Requirements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Maintain sensitivity to electroweak scale physics at higher luminosity and pileup of the HL LHC</a:t>
            </a:r>
          </a:p>
          <a:p>
            <a:pPr lvl="1"/>
            <a:r>
              <a:rPr lang="en-US" dirty="0"/>
              <a:t>Report all standalone muon coordinates and momenta in </a:t>
            </a:r>
            <a:br>
              <a:rPr lang="en-US" dirty="0"/>
            </a:br>
            <a:r>
              <a:rPr lang="en-US" dirty="0"/>
              <a:t>convention to facilitate </a:t>
            </a:r>
            <a:r>
              <a:rPr lang="en-US" u="sng" dirty="0"/>
              <a:t>global correlation </a:t>
            </a:r>
            <a:r>
              <a:rPr lang="en-US" dirty="0"/>
              <a:t>with tracks from the </a:t>
            </a:r>
            <a:r>
              <a:rPr lang="en-US" u="sng" dirty="0"/>
              <a:t>Track Trigger</a:t>
            </a:r>
          </a:p>
          <a:p>
            <a:pPr lvl="2"/>
            <a:r>
              <a:rPr lang="en-US" dirty="0"/>
              <a:t>The tracker will have far better P</a:t>
            </a:r>
            <a:r>
              <a:rPr lang="en-US" baseline="-25000" dirty="0"/>
              <a:t>T</a:t>
            </a:r>
            <a:r>
              <a:rPr lang="en-US" dirty="0"/>
              <a:t> resolution for rate reduction</a:t>
            </a:r>
          </a:p>
          <a:p>
            <a:pPr lvl="1"/>
            <a:r>
              <a:rPr lang="en-US" u="sng" dirty="0"/>
              <a:t>Incorporate additional HL LHC forward muon detectors </a:t>
            </a:r>
            <a:r>
              <a:rPr lang="en-US" dirty="0"/>
              <a:t>to improve </a:t>
            </a:r>
          </a:p>
          <a:p>
            <a:pPr lvl="2"/>
            <a:r>
              <a:rPr lang="en-US" dirty="0"/>
              <a:t>Efficiency, redundancy, and improved standalone </a:t>
            </a:r>
            <a:br>
              <a:rPr lang="en-US" dirty="0"/>
            </a:br>
            <a:r>
              <a:rPr lang="en-US" dirty="0"/>
              <a:t>PT measurement</a:t>
            </a:r>
          </a:p>
          <a:p>
            <a:pPr lvl="1"/>
            <a:r>
              <a:rPr lang="en-US" dirty="0"/>
              <a:t>Maintain </a:t>
            </a:r>
            <a:r>
              <a:rPr lang="en-US" u="sng" dirty="0"/>
              <a:t>standalone muon trigger </a:t>
            </a:r>
            <a:r>
              <a:rPr lang="en-US" dirty="0"/>
              <a:t>(without track combination) </a:t>
            </a:r>
            <a:br>
              <a:rPr lang="en-US" dirty="0"/>
            </a:br>
            <a:r>
              <a:rPr lang="en-US" dirty="0"/>
              <a:t>for sufficiently high P</a:t>
            </a:r>
            <a:r>
              <a:rPr lang="en-US" baseline="-25000" dirty="0"/>
              <a:t>T</a:t>
            </a:r>
            <a:r>
              <a:rPr lang="en-US" dirty="0"/>
              <a:t> threshold</a:t>
            </a:r>
          </a:p>
          <a:p>
            <a:pPr lvl="2"/>
            <a:r>
              <a:rPr lang="en-US" dirty="0"/>
              <a:t>HL LHC is “only” 3-4X higher </a:t>
            </a:r>
            <a:r>
              <a:rPr lang="en-US" dirty="0" err="1"/>
              <a:t>lumi</a:t>
            </a:r>
            <a:r>
              <a:rPr lang="en-US" dirty="0"/>
              <a:t>, and we increased the max L1 rate</a:t>
            </a:r>
          </a:p>
          <a:p>
            <a:r>
              <a:rPr lang="en-US" dirty="0"/>
              <a:t>Add sensitivity to new physics scenarios, i.e. acceptance to </a:t>
            </a:r>
            <a:r>
              <a:rPr lang="en-US" u="sng" dirty="0"/>
              <a:t>displaced muons </a:t>
            </a:r>
            <a:r>
              <a:rPr lang="en-US" dirty="0"/>
              <a:t>and </a:t>
            </a:r>
            <a:r>
              <a:rPr lang="en-US" u="sng" dirty="0"/>
              <a:t>HSCP</a:t>
            </a:r>
            <a:r>
              <a:rPr lang="en-US" dirty="0"/>
              <a:t>s from long-lived particle decays</a:t>
            </a:r>
          </a:p>
          <a:p>
            <a:pPr lvl="1"/>
            <a:r>
              <a:rPr lang="en-US" dirty="0"/>
              <a:t>Additional patterns/logic (displaced tracks, timing)</a:t>
            </a:r>
          </a:p>
          <a:p>
            <a:pPr lvl="1"/>
            <a:r>
              <a:rPr lang="en-US" dirty="0"/>
              <a:t>Expanded momentum assignment (vertex constrained and not)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FAF661-4E4A-9A48-A1DE-8D642A17BF8B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Phase-2 Endcap Muon Trigger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96471-B980-DF4C-A8A0-08B77CC81F3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7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Regional Track-Finding and Matching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EB49A2-A70C-BC46-93E1-4F9B52CA8DA4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4849927" y="1129758"/>
            <a:ext cx="2019300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9642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2690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5738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8786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1834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48822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862877" y="1129758"/>
            <a:ext cx="1929431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9771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2819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5867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8915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81963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8501177" y="1205958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72527" y="9900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0" name="Picture 29" descr="Screen Shot 2018-06-24 at 10.16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090" y="3165228"/>
            <a:ext cx="2495824" cy="1377695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51468" y="4592971"/>
            <a:ext cx="459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9 regions by ~18 time slices, 2 links each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6364" y="3711118"/>
            <a:ext cx="231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Track Trigger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15049" y="3522948"/>
            <a:ext cx="264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Correlator layer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449704" y="2851440"/>
            <a:ext cx="2699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12 MB sectors</a:t>
            </a:r>
          </a:p>
        </p:txBody>
      </p:sp>
      <p:sp>
        <p:nvSpPr>
          <p:cNvPr id="36" name="Down Arrow 35"/>
          <p:cNvSpPr/>
          <p:nvPr/>
        </p:nvSpPr>
        <p:spPr bwMode="auto">
          <a:xfrm>
            <a:off x="4429072" y="3802871"/>
            <a:ext cx="299056" cy="660400"/>
          </a:xfrm>
          <a:prstGeom prst="downArrow">
            <a:avLst>
              <a:gd name="adj1" fmla="val 50000"/>
              <a:gd name="adj2" fmla="val 4373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4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42250" y="3926920"/>
            <a:ext cx="210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mic Sans MS"/>
              </a:rPr>
              <a:t>9 processors </a:t>
            </a:r>
            <a:br>
              <a:rPr lang="en-US" sz="1600" b="0" dirty="0">
                <a:latin typeface="Comic Sans MS"/>
              </a:rPr>
            </a:br>
            <a:r>
              <a:rPr lang="en-US" sz="1600" b="0" dirty="0">
                <a:latin typeface="Comic Sans MS"/>
              </a:rPr>
              <a:t>take all time slices for specific nonets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2DA8D5-C259-874B-8CF0-77A0CCDB8BE5}"/>
              </a:ext>
            </a:extLst>
          </p:cNvPr>
          <p:cNvSpPr txBox="1"/>
          <p:nvPr/>
        </p:nvSpPr>
        <p:spPr>
          <a:xfrm>
            <a:off x="4981360" y="668055"/>
            <a:ext cx="3810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(Standalone ME Muons) + Stubs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A40FB25-02EC-A748-BFC3-3945D2B61935}"/>
              </a:ext>
            </a:extLst>
          </p:cNvPr>
          <p:cNvSpPr/>
          <p:nvPr/>
        </p:nvSpPr>
        <p:spPr bwMode="auto">
          <a:xfrm>
            <a:off x="5721350" y="3365504"/>
            <a:ext cx="1097903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A20CF4C-9636-614A-AE7F-04FF877DD5B3}"/>
              </a:ext>
            </a:extLst>
          </p:cNvPr>
          <p:cNvSpPr/>
          <p:nvPr/>
        </p:nvSpPr>
        <p:spPr bwMode="auto">
          <a:xfrm>
            <a:off x="5782503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A6FE2DA-DADC-8742-B7FC-7D694B143246}"/>
              </a:ext>
            </a:extLst>
          </p:cNvPr>
          <p:cNvSpPr/>
          <p:nvPr/>
        </p:nvSpPr>
        <p:spPr bwMode="auto">
          <a:xfrm>
            <a:off x="5938355" y="344182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4091C09-88F1-4F47-89D2-36D2BB363507}"/>
              </a:ext>
            </a:extLst>
          </p:cNvPr>
          <p:cNvSpPr/>
          <p:nvPr/>
        </p:nvSpPr>
        <p:spPr bwMode="auto">
          <a:xfrm>
            <a:off x="6083817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547E028-61CA-0142-AFA6-4D1C3829959A}"/>
              </a:ext>
            </a:extLst>
          </p:cNvPr>
          <p:cNvSpPr/>
          <p:nvPr/>
        </p:nvSpPr>
        <p:spPr bwMode="auto">
          <a:xfrm>
            <a:off x="6229974" y="3441704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4CDC671-318A-4F4E-BD0B-F4326F808E51}"/>
              </a:ext>
            </a:extLst>
          </p:cNvPr>
          <p:cNvSpPr/>
          <p:nvPr/>
        </p:nvSpPr>
        <p:spPr bwMode="auto">
          <a:xfrm>
            <a:off x="6385621" y="3443236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BE11B9-DA21-864A-9403-42FFB533DFFD}"/>
              </a:ext>
            </a:extLst>
          </p:cNvPr>
          <p:cNvSpPr txBox="1"/>
          <p:nvPr/>
        </p:nvSpPr>
        <p:spPr>
          <a:xfrm>
            <a:off x="6731000" y="32258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7AE154C-C957-2048-9322-8D8C7E269EAF}"/>
              </a:ext>
            </a:extLst>
          </p:cNvPr>
          <p:cNvSpPr/>
          <p:nvPr/>
        </p:nvSpPr>
        <p:spPr bwMode="auto">
          <a:xfrm>
            <a:off x="6547960" y="3446551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5AF9A57-FB5D-964C-87A1-BEE8961977F5}"/>
              </a:ext>
            </a:extLst>
          </p:cNvPr>
          <p:cNvCxnSpPr>
            <a:cxnSpLocks/>
          </p:cNvCxnSpPr>
          <p:nvPr/>
        </p:nvCxnSpPr>
        <p:spPr bwMode="auto">
          <a:xfrm>
            <a:off x="3858040" y="1455034"/>
            <a:ext cx="0" cy="2947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973B900A-AF81-DA41-93BE-4975C1627992}"/>
              </a:ext>
            </a:extLst>
          </p:cNvPr>
          <p:cNvCxnSpPr>
            <a:cxnSpLocks/>
          </p:cNvCxnSpPr>
          <p:nvPr/>
        </p:nvCxnSpPr>
        <p:spPr bwMode="auto">
          <a:xfrm flipV="1">
            <a:off x="3751191" y="1472134"/>
            <a:ext cx="218110" cy="1384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7" name="TextBox 306">
            <a:extLst>
              <a:ext uri="{FF2B5EF4-FFF2-40B4-BE49-F238E27FC236}">
                <a16:creationId xmlns:a16="http://schemas.microsoft.com/office/drawing/2014/main" id="{0FA4C0E5-7DAC-4446-8662-81FA57FCCDEC}"/>
              </a:ext>
            </a:extLst>
          </p:cNvPr>
          <p:cNvSpPr txBox="1"/>
          <p:nvPr/>
        </p:nvSpPr>
        <p:spPr>
          <a:xfrm>
            <a:off x="4873590" y="4035422"/>
            <a:ext cx="660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latin typeface="Comic Sans MS"/>
              </a:rPr>
              <a:t>18 x 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85136F4-B181-CE4A-A933-405389E14D2F}"/>
              </a:ext>
            </a:extLst>
          </p:cNvPr>
          <p:cNvSpPr txBox="1"/>
          <p:nvPr/>
        </p:nvSpPr>
        <p:spPr>
          <a:xfrm>
            <a:off x="511323" y="1083518"/>
            <a:ext cx="3606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(Standalone MB Muons) + Stubs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D8A80D17-0B5A-434F-A7FC-2DBD4B97890A}"/>
              </a:ext>
            </a:extLst>
          </p:cNvPr>
          <p:cNvSpPr/>
          <p:nvPr/>
        </p:nvSpPr>
        <p:spPr bwMode="auto">
          <a:xfrm>
            <a:off x="222867" y="1474663"/>
            <a:ext cx="2019300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C0836C21-135A-5145-8A5E-E25893DFD543}"/>
              </a:ext>
            </a:extLst>
          </p:cNvPr>
          <p:cNvSpPr/>
          <p:nvPr/>
        </p:nvSpPr>
        <p:spPr bwMode="auto">
          <a:xfrm>
            <a:off x="3371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4015AB3-5A4F-8840-ADF1-29727022592A}"/>
              </a:ext>
            </a:extLst>
          </p:cNvPr>
          <p:cNvSpPr/>
          <p:nvPr/>
        </p:nvSpPr>
        <p:spPr bwMode="auto">
          <a:xfrm>
            <a:off x="6419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1B99C4B-2137-CB43-A9E6-72EA6E2DF630}"/>
              </a:ext>
            </a:extLst>
          </p:cNvPr>
          <p:cNvSpPr/>
          <p:nvPr/>
        </p:nvSpPr>
        <p:spPr bwMode="auto">
          <a:xfrm>
            <a:off x="9467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6DAE9834-E5D3-4742-A58B-FC109C7BD57E}"/>
              </a:ext>
            </a:extLst>
          </p:cNvPr>
          <p:cNvSpPr/>
          <p:nvPr/>
        </p:nvSpPr>
        <p:spPr bwMode="auto">
          <a:xfrm>
            <a:off x="12515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87799FC9-396F-804D-B7A9-1F12C2902EED}"/>
              </a:ext>
            </a:extLst>
          </p:cNvPr>
          <p:cNvSpPr/>
          <p:nvPr/>
        </p:nvSpPr>
        <p:spPr bwMode="auto">
          <a:xfrm>
            <a:off x="15563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AF336FD1-F607-4F4A-814C-A8E76C4DEE31}"/>
              </a:ext>
            </a:extLst>
          </p:cNvPr>
          <p:cNvSpPr/>
          <p:nvPr/>
        </p:nvSpPr>
        <p:spPr bwMode="auto">
          <a:xfrm>
            <a:off x="186116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EB50BC3B-55DE-A641-A73F-5C45EBD418F1}"/>
              </a:ext>
            </a:extLst>
          </p:cNvPr>
          <p:cNvSpPr/>
          <p:nvPr/>
        </p:nvSpPr>
        <p:spPr bwMode="auto">
          <a:xfrm>
            <a:off x="2235817" y="1474663"/>
            <a:ext cx="1917193" cy="1397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3828F794-9B29-8345-9B6D-21E2A1181852}"/>
              </a:ext>
            </a:extLst>
          </p:cNvPr>
          <p:cNvSpPr/>
          <p:nvPr/>
        </p:nvSpPr>
        <p:spPr bwMode="auto">
          <a:xfrm>
            <a:off x="23501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235FBE5-C02A-2846-94F7-3E6FD1937DE3}"/>
              </a:ext>
            </a:extLst>
          </p:cNvPr>
          <p:cNvSpPr/>
          <p:nvPr/>
        </p:nvSpPr>
        <p:spPr bwMode="auto">
          <a:xfrm>
            <a:off x="26549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7CFA4482-12DE-6749-ADF8-7F5144077C52}"/>
              </a:ext>
            </a:extLst>
          </p:cNvPr>
          <p:cNvSpPr/>
          <p:nvPr/>
        </p:nvSpPr>
        <p:spPr bwMode="auto">
          <a:xfrm>
            <a:off x="29597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4AA7267-86FE-8445-B71E-B313AB3F3016}"/>
              </a:ext>
            </a:extLst>
          </p:cNvPr>
          <p:cNvSpPr/>
          <p:nvPr/>
        </p:nvSpPr>
        <p:spPr bwMode="auto">
          <a:xfrm>
            <a:off x="32645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3F4983DC-BA4C-F841-821B-B23542FF1120}"/>
              </a:ext>
            </a:extLst>
          </p:cNvPr>
          <p:cNvSpPr/>
          <p:nvPr/>
        </p:nvSpPr>
        <p:spPr bwMode="auto">
          <a:xfrm>
            <a:off x="35693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125D8A7-9854-3A4E-8EAC-01D054DC6302}"/>
              </a:ext>
            </a:extLst>
          </p:cNvPr>
          <p:cNvSpPr/>
          <p:nvPr/>
        </p:nvSpPr>
        <p:spPr bwMode="auto">
          <a:xfrm>
            <a:off x="3874117" y="1550863"/>
            <a:ext cx="114300" cy="12446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176E80E-BE6B-AB4D-BBFE-20CE4BE03027}"/>
              </a:ext>
            </a:extLst>
          </p:cNvPr>
          <p:cNvSpPr txBox="1"/>
          <p:nvPr/>
        </p:nvSpPr>
        <p:spPr>
          <a:xfrm>
            <a:off x="3245467" y="13349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24D2F85-5050-DD4F-AB93-4A4AB88118B9}"/>
              </a:ext>
            </a:extLst>
          </p:cNvPr>
          <p:cNvSpPr txBox="1"/>
          <p:nvPr/>
        </p:nvSpPr>
        <p:spPr>
          <a:xfrm>
            <a:off x="6258440" y="2494387"/>
            <a:ext cx="2699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12 ME sectors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B3815C3-89F1-314B-945C-FEAFCEB06321}"/>
              </a:ext>
            </a:extLst>
          </p:cNvPr>
          <p:cNvCxnSpPr>
            <a:cxnSpLocks/>
          </p:cNvCxnSpPr>
          <p:nvPr/>
        </p:nvCxnSpPr>
        <p:spPr bwMode="auto">
          <a:xfrm>
            <a:off x="2350117" y="2795463"/>
            <a:ext cx="3432386" cy="6462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98E27D2-A176-DB41-943F-28E877C28EAA}"/>
              </a:ext>
            </a:extLst>
          </p:cNvPr>
          <p:cNvCxnSpPr>
            <a:cxnSpLocks/>
            <a:stCxn id="122" idx="2"/>
          </p:cNvCxnSpPr>
          <p:nvPr/>
        </p:nvCxnSpPr>
        <p:spPr bwMode="auto">
          <a:xfrm>
            <a:off x="2712067" y="2795463"/>
            <a:ext cx="3226288" cy="6462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F9629DF-7C56-8847-8D4A-843CF1871042}"/>
              </a:ext>
            </a:extLst>
          </p:cNvPr>
          <p:cNvCxnSpPr>
            <a:cxnSpLocks/>
            <a:stCxn id="123" idx="2"/>
          </p:cNvCxnSpPr>
          <p:nvPr/>
        </p:nvCxnSpPr>
        <p:spPr bwMode="auto">
          <a:xfrm>
            <a:off x="3016867" y="2795463"/>
            <a:ext cx="3066950" cy="6462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690533A-5FAD-8949-A35D-F6D92E1E2BC9}"/>
              </a:ext>
            </a:extLst>
          </p:cNvPr>
          <p:cNvCxnSpPr>
            <a:cxnSpLocks/>
            <a:stCxn id="124" idx="2"/>
            <a:endCxn id="50" idx="0"/>
          </p:cNvCxnSpPr>
          <p:nvPr/>
        </p:nvCxnSpPr>
        <p:spPr bwMode="auto">
          <a:xfrm>
            <a:off x="3321667" y="2795463"/>
            <a:ext cx="2965457" cy="6462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C460D80-0330-F94C-AF1C-FF0B4ABB47D9}"/>
              </a:ext>
            </a:extLst>
          </p:cNvPr>
          <p:cNvCxnSpPr>
            <a:cxnSpLocks/>
          </p:cNvCxnSpPr>
          <p:nvPr/>
        </p:nvCxnSpPr>
        <p:spPr bwMode="auto">
          <a:xfrm>
            <a:off x="3683617" y="2795463"/>
            <a:ext cx="2804610" cy="6462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CCF91A0-0E01-E34D-A283-2A8E4004FC2A}"/>
              </a:ext>
            </a:extLst>
          </p:cNvPr>
          <p:cNvCxnSpPr>
            <a:cxnSpLocks/>
          </p:cNvCxnSpPr>
          <p:nvPr/>
        </p:nvCxnSpPr>
        <p:spPr bwMode="auto">
          <a:xfrm>
            <a:off x="3988417" y="2795463"/>
            <a:ext cx="2673843" cy="6462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589C79C9-B3E7-B54D-A1F7-8FFFDD05FB43}"/>
              </a:ext>
            </a:extLst>
          </p:cNvPr>
          <p:cNvCxnSpPr/>
          <p:nvPr/>
        </p:nvCxnSpPr>
        <p:spPr bwMode="auto">
          <a:xfrm>
            <a:off x="4981360" y="2494387"/>
            <a:ext cx="801143" cy="8711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F7D45472-1F0C-064F-AC97-23CF67AE7385}"/>
              </a:ext>
            </a:extLst>
          </p:cNvPr>
          <p:cNvCxnSpPr>
            <a:cxnSpLocks/>
          </p:cNvCxnSpPr>
          <p:nvPr/>
        </p:nvCxnSpPr>
        <p:spPr bwMode="auto">
          <a:xfrm>
            <a:off x="5269027" y="2494387"/>
            <a:ext cx="627776" cy="8711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AE5DC315-E12A-C645-B31D-04EB1D08D4E5}"/>
              </a:ext>
            </a:extLst>
          </p:cNvPr>
          <p:cNvCxnSpPr>
            <a:cxnSpLocks/>
          </p:cNvCxnSpPr>
          <p:nvPr/>
        </p:nvCxnSpPr>
        <p:spPr bwMode="auto">
          <a:xfrm>
            <a:off x="5688127" y="2494387"/>
            <a:ext cx="304800" cy="8711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EAB92141-21C0-2F45-B47D-EC012C886D01}"/>
              </a:ext>
            </a:extLst>
          </p:cNvPr>
          <p:cNvCxnSpPr>
            <a:cxnSpLocks/>
          </p:cNvCxnSpPr>
          <p:nvPr/>
        </p:nvCxnSpPr>
        <p:spPr bwMode="auto">
          <a:xfrm>
            <a:off x="5938355" y="2514610"/>
            <a:ext cx="245072" cy="8508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03E65CFA-D6D0-0B47-83B4-6D96B13E3139}"/>
              </a:ext>
            </a:extLst>
          </p:cNvPr>
          <p:cNvCxnSpPr>
            <a:cxnSpLocks/>
          </p:cNvCxnSpPr>
          <p:nvPr/>
        </p:nvCxnSpPr>
        <p:spPr bwMode="auto">
          <a:xfrm>
            <a:off x="6248932" y="2494387"/>
            <a:ext cx="136689" cy="8711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BA25A5E9-165B-1849-A628-D834EC9048E8}"/>
              </a:ext>
            </a:extLst>
          </p:cNvPr>
          <p:cNvCxnSpPr>
            <a:cxnSpLocks/>
          </p:cNvCxnSpPr>
          <p:nvPr/>
        </p:nvCxnSpPr>
        <p:spPr bwMode="auto">
          <a:xfrm>
            <a:off x="6602527" y="2494387"/>
            <a:ext cx="0" cy="8711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B8FAF81-BE2A-DF48-9135-48A9B655FECE}"/>
              </a:ext>
            </a:extLst>
          </p:cNvPr>
          <p:cNvSpPr txBox="1"/>
          <p:nvPr/>
        </p:nvSpPr>
        <p:spPr>
          <a:xfrm>
            <a:off x="228808" y="649714"/>
            <a:ext cx="973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latin typeface="Comic Sans MS"/>
              </a:rPr>
              <a:t>60 MB sectors</a:t>
            </a: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F9763D98-5C0C-BE43-A291-002D6DD0B0C0}"/>
              </a:ext>
            </a:extLst>
          </p:cNvPr>
          <p:cNvSpPr/>
          <p:nvPr/>
        </p:nvSpPr>
        <p:spPr bwMode="auto">
          <a:xfrm>
            <a:off x="1017968" y="700116"/>
            <a:ext cx="1799072" cy="38121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708CCEBB-3904-9D4A-9407-FDA7304E4ABF}"/>
              </a:ext>
            </a:extLst>
          </p:cNvPr>
          <p:cNvSpPr/>
          <p:nvPr/>
        </p:nvSpPr>
        <p:spPr bwMode="auto">
          <a:xfrm>
            <a:off x="2845942" y="754537"/>
            <a:ext cx="1418807" cy="642748"/>
          </a:xfrm>
          <a:custGeom>
            <a:avLst/>
            <a:gdLst>
              <a:gd name="connsiteX0" fmla="*/ 0 w 1418807"/>
              <a:gd name="connsiteY0" fmla="*/ 129041 h 642748"/>
              <a:gd name="connsiteX1" fmla="*/ 924674 w 1418807"/>
              <a:gd name="connsiteY1" fmla="*/ 5751 h 642748"/>
              <a:gd name="connsiteX2" fmla="*/ 1397285 w 1418807"/>
              <a:gd name="connsiteY2" fmla="*/ 293427 h 642748"/>
              <a:gd name="connsiteX3" fmla="*/ 1294543 w 1418807"/>
              <a:gd name="connsiteY3" fmla="*/ 642748 h 64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8807" h="642748">
                <a:moveTo>
                  <a:pt x="0" y="129041"/>
                </a:moveTo>
                <a:cubicBezTo>
                  <a:pt x="345896" y="53697"/>
                  <a:pt x="691793" y="-21647"/>
                  <a:pt x="924674" y="5751"/>
                </a:cubicBezTo>
                <a:cubicBezTo>
                  <a:pt x="1157555" y="33149"/>
                  <a:pt x="1335640" y="187261"/>
                  <a:pt x="1397285" y="293427"/>
                </a:cubicBezTo>
                <a:cubicBezTo>
                  <a:pt x="1458930" y="399593"/>
                  <a:pt x="1376736" y="521170"/>
                  <a:pt x="1294543" y="642748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54396BA-727D-7846-9F96-B3D8EEA498CF}"/>
              </a:ext>
            </a:extLst>
          </p:cNvPr>
          <p:cNvSpPr txBox="1"/>
          <p:nvPr/>
        </p:nvSpPr>
        <p:spPr>
          <a:xfrm>
            <a:off x="6499921" y="260334"/>
            <a:ext cx="258417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000" b="0" dirty="0">
                <a:latin typeface="Comic Sans MS"/>
              </a:rPr>
              <a:t>Another alternative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4A58A8F-9661-AF40-8409-3F28BF84DF1E}"/>
              </a:ext>
            </a:extLst>
          </p:cNvPr>
          <p:cNvSpPr txBox="1"/>
          <p:nvPr/>
        </p:nvSpPr>
        <p:spPr>
          <a:xfrm>
            <a:off x="91236" y="3159902"/>
            <a:ext cx="2056479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400" b="0" dirty="0">
                <a:latin typeface="Comic Sans MS"/>
              </a:rPr>
              <a:t>Maybe even far fewer</a:t>
            </a:r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4FFCC155-DFD9-6749-B682-868AB0C7277D}"/>
              </a:ext>
            </a:extLst>
          </p:cNvPr>
          <p:cNvSpPr/>
          <p:nvPr/>
        </p:nvSpPr>
        <p:spPr bwMode="auto">
          <a:xfrm>
            <a:off x="2146852" y="3150704"/>
            <a:ext cx="334672" cy="168966"/>
          </a:xfrm>
          <a:custGeom>
            <a:avLst/>
            <a:gdLst>
              <a:gd name="connsiteX0" fmla="*/ 0 w 334672"/>
              <a:gd name="connsiteY0" fmla="*/ 168966 h 168966"/>
              <a:gd name="connsiteX1" fmla="*/ 327991 w 334672"/>
              <a:gd name="connsiteY1" fmla="*/ 99392 h 168966"/>
              <a:gd name="connsiteX2" fmla="*/ 188844 w 334672"/>
              <a:gd name="connsiteY2" fmla="*/ 0 h 16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672" h="168966">
                <a:moveTo>
                  <a:pt x="0" y="168966"/>
                </a:moveTo>
                <a:cubicBezTo>
                  <a:pt x="148258" y="148259"/>
                  <a:pt x="296517" y="127553"/>
                  <a:pt x="327991" y="99392"/>
                </a:cubicBezTo>
                <a:cubicBezTo>
                  <a:pt x="359465" y="71231"/>
                  <a:pt x="274154" y="35615"/>
                  <a:pt x="188844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2894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CE639-7644-EF44-B178-9E5E006F2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Muon Correlator Board Inputs with MB Concentrator, Regional Model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55D778-FA10-1C4F-BDE4-43A50135C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71525"/>
            <a:ext cx="8610600" cy="416242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Track Trigger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36 </a:t>
            </a:r>
            <a:r>
              <a:rPr lang="en-US" dirty="0"/>
              <a:t>x 25 Gbps (</a:t>
            </a:r>
            <a:r>
              <a:rPr lang="en-US" dirty="0">
                <a:solidFill>
                  <a:srgbClr val="CC00CC"/>
                </a:solidFill>
              </a:rPr>
              <a:t>18 time slices </a:t>
            </a:r>
            <a:r>
              <a:rPr lang="en-US" dirty="0"/>
              <a:t>by 2 links </a:t>
            </a:r>
            <a:r>
              <a:rPr lang="en-US" dirty="0">
                <a:solidFill>
                  <a:srgbClr val="CC00CC"/>
                </a:solidFill>
              </a:rPr>
              <a:t>per 40</a:t>
            </a:r>
            <a:r>
              <a:rPr lang="en-US" baseline="30000" dirty="0">
                <a:solidFill>
                  <a:srgbClr val="CC00CC"/>
                </a:solidFill>
              </a:rPr>
              <a:t>∘</a:t>
            </a:r>
            <a:r>
              <a:rPr lang="en-US" dirty="0">
                <a:solidFill>
                  <a:srgbClr val="CC00CC"/>
                </a:solidFill>
              </a:rPr>
              <a:t> nonet region</a:t>
            </a:r>
            <a:r>
              <a:rPr lang="en-US" dirty="0"/>
              <a:t>)</a:t>
            </a:r>
          </a:p>
          <a:p>
            <a:r>
              <a:rPr lang="en-US" dirty="0"/>
              <a:t>Endcap Muon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(&lt;) 12</a:t>
            </a:r>
            <a:r>
              <a:rPr lang="en-US" dirty="0"/>
              <a:t> </a:t>
            </a:r>
            <a:r>
              <a:rPr lang="en-US" dirty="0">
                <a:solidFill>
                  <a:srgbClr val="CC00CC"/>
                </a:solidFill>
              </a:rPr>
              <a:t>x 25 </a:t>
            </a:r>
            <a:r>
              <a:rPr lang="en-US" dirty="0"/>
              <a:t>Gbps  (up to 12 sectors, higher bandwidth to get stubs in 1 BX without TMUX)</a:t>
            </a:r>
          </a:p>
          <a:p>
            <a:r>
              <a:rPr lang="en-US" dirty="0"/>
              <a:t>Barrel Muon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(&lt;) 12</a:t>
            </a:r>
            <a:r>
              <a:rPr lang="en-US" dirty="0"/>
              <a:t> </a:t>
            </a:r>
            <a:r>
              <a:rPr lang="en-US" dirty="0">
                <a:solidFill>
                  <a:srgbClr val="CC00CC"/>
                </a:solidFill>
              </a:rPr>
              <a:t>x 25 </a:t>
            </a:r>
            <a:r>
              <a:rPr lang="en-US" dirty="0"/>
              <a:t>Gbps   (assume same as for endcap)</a:t>
            </a:r>
          </a:p>
          <a:p>
            <a:r>
              <a:rPr lang="en-US" dirty="0"/>
              <a:t>Total links per Muon Correlator time slice</a:t>
            </a:r>
          </a:p>
          <a:p>
            <a:pPr lvl="1"/>
            <a:r>
              <a:rPr lang="en-US" dirty="0">
                <a:solidFill>
                  <a:srgbClr val="CC00CC"/>
                </a:solidFill>
              </a:rPr>
              <a:t>(&lt;) 60 links           (+12 if sending SA tracks from endcap Layer-1)</a:t>
            </a:r>
          </a:p>
          <a:p>
            <a:r>
              <a:rPr lang="en-US" dirty="0"/>
              <a:t>Target 9 </a:t>
            </a:r>
            <a:r>
              <a:rPr lang="en-US" dirty="0" err="1"/>
              <a:t>APx</a:t>
            </a:r>
            <a:r>
              <a:rPr lang="en-US" dirty="0"/>
              <a:t> cards (one per 40</a:t>
            </a:r>
            <a:r>
              <a:rPr lang="en-US" baseline="30000" dirty="0"/>
              <a:t>∘</a:t>
            </a:r>
            <a:r>
              <a:rPr lang="en-US" dirty="0"/>
              <a:t>)</a:t>
            </a:r>
          </a:p>
          <a:p>
            <a:r>
              <a:rPr lang="en-US" dirty="0"/>
              <a:t>SA Muon Logic in Layer-2</a:t>
            </a:r>
          </a:p>
          <a:p>
            <a:pPr lvl="1"/>
            <a:r>
              <a:rPr lang="en-US" dirty="0"/>
              <a:t>Could limit SA muon reconstruction to relevant sector around Tracker nonet  </a:t>
            </a:r>
            <a:r>
              <a:rPr lang="en-US" dirty="0">
                <a:sym typeface="Wingdings" pitchFamily="2" charset="2"/>
              </a:rPr>
              <a:t> move SA muon tracking also to 40</a:t>
            </a:r>
            <a:r>
              <a:rPr lang="en-US" baseline="30000" dirty="0">
                <a:sym typeface="Wingdings" pitchFamily="2" charset="2"/>
              </a:rPr>
              <a:t>∘</a:t>
            </a:r>
            <a:r>
              <a:rPr lang="en-US" dirty="0">
                <a:sym typeface="Wingdings" pitchFamily="2" charset="2"/>
              </a:rPr>
              <a:t> sector ?</a:t>
            </a:r>
          </a:p>
          <a:p>
            <a:r>
              <a:rPr lang="en-US" dirty="0"/>
              <a:t>Correlator logic</a:t>
            </a:r>
          </a:p>
          <a:p>
            <a:pPr lvl="1"/>
            <a:r>
              <a:rPr lang="en-US" dirty="0"/>
              <a:t>Will need stubs from wider region of muon system (~180</a:t>
            </a:r>
            <a:r>
              <a:rPr lang="en-US" baseline="30000" dirty="0"/>
              <a:t>∘</a:t>
            </a:r>
            <a:r>
              <a:rPr lang="en-US" dirty="0"/>
              <a:t>), but covered by links above</a:t>
            </a:r>
          </a:p>
          <a:p>
            <a:pPr lvl="1"/>
            <a:r>
              <a:rPr lang="en-US" dirty="0"/>
              <a:t>Leaving tracker data time multiplexed implies correlator target would receive links from 9 regions per time slice </a:t>
            </a:r>
          </a:p>
          <a:p>
            <a:r>
              <a:rPr lang="en-US" dirty="0"/>
              <a:t>Could even double region to 2 nonets (80</a:t>
            </a:r>
            <a:r>
              <a:rPr lang="en-US" baseline="30000" dirty="0"/>
              <a:t>∘</a:t>
            </a:r>
            <a:r>
              <a:rPr lang="en-US" dirty="0"/>
              <a:t>) for 5 </a:t>
            </a:r>
            <a:r>
              <a:rPr lang="en-US" dirty="0" err="1"/>
              <a:t>APx</a:t>
            </a:r>
            <a:r>
              <a:rPr lang="en-US" dirty="0"/>
              <a:t> cards</a:t>
            </a:r>
          </a:p>
          <a:p>
            <a:pPr lvl="1"/>
            <a:r>
              <a:rPr lang="en-US" dirty="0">
                <a:solidFill>
                  <a:srgbClr val="CC00CC"/>
                </a:solidFill>
              </a:rPr>
              <a:t>(&lt;) 96 links  (one board only gets a 40</a:t>
            </a:r>
            <a:r>
              <a:rPr lang="en-US" baseline="30000" dirty="0">
                <a:solidFill>
                  <a:srgbClr val="CC00CC"/>
                </a:solidFill>
              </a:rPr>
              <a:t>∘</a:t>
            </a:r>
            <a:r>
              <a:rPr lang="en-US" dirty="0">
                <a:solidFill>
                  <a:srgbClr val="CC00CC"/>
                </a:solidFill>
              </a:rPr>
              <a:t> region)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65FF5F-256E-7D49-AB9A-5F739448E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F731E8-B8C7-DF47-98F7-769601ED9D14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F41AD8-4AA2-4241-9E0B-FB51D3EC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8D4B0-5547-0342-8DEA-2FB91DFFD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BC25DA-60F6-3445-881F-085E2BBD783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468BB6-422E-214D-AF40-F7414259BF14}"/>
              </a:ext>
            </a:extLst>
          </p:cNvPr>
          <p:cNvSpPr txBox="1"/>
          <p:nvPr/>
        </p:nvSpPr>
        <p:spPr>
          <a:xfrm>
            <a:off x="4832075" y="641732"/>
            <a:ext cx="3854726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Take all time slices into one board</a:t>
            </a:r>
          </a:p>
        </p:txBody>
      </p:sp>
    </p:spTree>
    <p:extLst>
      <p:ext uri="{BB962C8B-B14F-4D97-AF65-F5344CB8AC3E}">
        <p14:creationId xmlns:p14="http://schemas.microsoft.com/office/powerpoint/2010/main" val="34823607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88FC5-F5AA-FD45-ACE1-AD54E4AB0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Conclusions,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A62D1-EA94-0842-984B-242CD9419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Could perform standalone muon reconstruction </a:t>
            </a:r>
            <a:r>
              <a:rPr lang="en-US" u="sng" dirty="0"/>
              <a:t>and</a:t>
            </a:r>
            <a:r>
              <a:rPr lang="en-US" dirty="0"/>
              <a:t> track matching in one layer for barrel-overlap-endcap in a set of 18 cards  </a:t>
            </a:r>
            <a:r>
              <a:rPr lang="en-US" dirty="0">
                <a:solidFill>
                  <a:srgbClr val="CC00CC"/>
                </a:solidFill>
                <a:sym typeface="Wingdings" pitchFamily="2" charset="2"/>
              </a:rPr>
              <a:t> unifies muon trigger</a:t>
            </a:r>
            <a:endParaRPr lang="en-US" dirty="0">
              <a:solidFill>
                <a:srgbClr val="CC00CC"/>
              </a:solidFill>
            </a:endParaRPr>
          </a:p>
          <a:p>
            <a:pPr lvl="1"/>
            <a:r>
              <a:rPr lang="en-US" dirty="0"/>
              <a:t>I/O takes 90 links per card</a:t>
            </a:r>
          </a:p>
          <a:p>
            <a:pPr lvl="1"/>
            <a:r>
              <a:rPr lang="en-US" dirty="0"/>
              <a:t>But need to verify logic usage in FPGA to check if logic for entire detector can fit in the FPGA resources and in the latency</a:t>
            </a:r>
          </a:p>
          <a:p>
            <a:pPr lvl="1"/>
            <a:r>
              <a:rPr lang="en-US" dirty="0"/>
              <a:t>Requires rewriting EMTF algorithm from regional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global+TMUX</a:t>
            </a:r>
            <a:r>
              <a:rPr lang="en-US" dirty="0">
                <a:sym typeface="Wingdings" pitchFamily="2" charset="2"/>
              </a:rPr>
              <a:t>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Requires group(s) to contribute an endcap concentrator layer,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or re-use the Phase-1 EMTF</a:t>
            </a:r>
          </a:p>
          <a:p>
            <a:pPr lvl="2"/>
            <a:r>
              <a:rPr lang="en-US" dirty="0"/>
              <a:t>Could be used to form super-primitives</a:t>
            </a:r>
          </a:p>
          <a:p>
            <a:r>
              <a:rPr lang="en-US" dirty="0"/>
              <a:t>Adding a BMTF Concentrator/TF Layer can reduce number of Layer-2 cards required for track matching, or accommodate additional subsystem inputs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Requires group(s) to contribute a barrel concentrator/TF layer</a:t>
            </a:r>
          </a:p>
          <a:p>
            <a:pPr lvl="1"/>
            <a:endParaRPr lang="en-US" dirty="0">
              <a:solidFill>
                <a:srgbClr val="CC00CC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007B8-045A-0040-874E-36D916CD6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1D108B-2593-5243-9C6E-435AAE3C097C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A3901-1257-204E-8404-7578AF88A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87225-55EA-1048-B26D-01B31D424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552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9A9B2-3D15-FE40-984B-E8962F3B6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Conclusions,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D532A-ECC3-824A-AEC3-505342506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Having an “intelligent Layer-1 that finds SA muons in addition to stub concentration does not significantly increase the data BW to Layer-2</a:t>
            </a:r>
          </a:p>
          <a:p>
            <a:pPr lvl="1"/>
            <a:r>
              <a:rPr lang="en-US" dirty="0"/>
              <a:t>Still one output link per Correlator target</a:t>
            </a:r>
          </a:p>
          <a:p>
            <a:pPr lvl="1"/>
            <a:r>
              <a:rPr lang="en-US" dirty="0"/>
              <a:t>Reduces logic resources required in Layer-2, but adds to Layer-1</a:t>
            </a:r>
          </a:p>
          <a:p>
            <a:pPr lvl="1"/>
            <a:r>
              <a:rPr lang="en-US" dirty="0"/>
              <a:t>Would allow use of baseline regional EMTF++ algorithm</a:t>
            </a:r>
          </a:p>
          <a:p>
            <a:pPr lvl="1"/>
            <a:r>
              <a:rPr lang="en-US" dirty="0"/>
              <a:t>But breaks barrel-endcap symmetry unless barrel region does same</a:t>
            </a:r>
          </a:p>
          <a:p>
            <a:pPr lvl="2"/>
            <a:r>
              <a:rPr lang="en-US" dirty="0"/>
              <a:t>And would need to share data across boundary</a:t>
            </a:r>
          </a:p>
          <a:p>
            <a:r>
              <a:rPr lang="en-US" dirty="0"/>
              <a:t>A regional approach (vs. TMUX) is also feasible for </a:t>
            </a:r>
            <a:r>
              <a:rPr lang="en-US" dirty="0" err="1"/>
              <a:t>track+muon</a:t>
            </a:r>
            <a:r>
              <a:rPr lang="en-US" dirty="0"/>
              <a:t> correlation </a:t>
            </a:r>
          </a:p>
          <a:p>
            <a:r>
              <a:rPr lang="en-US" dirty="0"/>
              <a:t>Standalone muon reconstruction can take place before Tracker Trigger tracks are available for correlation</a:t>
            </a:r>
          </a:p>
          <a:p>
            <a:pPr lvl="1"/>
            <a:r>
              <a:rPr lang="en-US" dirty="0"/>
              <a:t>~2.5 𝜇s vs 5.0 𝜇s, either in Layer-1 or Layer-2  (assuming SA latency ~ Phase-1 latency)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1AE42-6C49-5849-9337-4194F5E45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068304-F1BA-E446-A9CB-FBCECD179D5C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E7540-C59D-4E45-A219-6D6DED7EC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1BDEC-C338-514F-A8DB-19E68E95C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1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BackUP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A7ADC8-EE14-5040-95FE-8A8FEA91B11E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89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8171D-1205-724A-AA54-AA3F7F4EB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about displaced muons in endcap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7C5AA-9C0A-EA44-ADFC-96E5D41F6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71525"/>
            <a:ext cx="8769626" cy="4162425"/>
          </a:xfrm>
        </p:spPr>
        <p:txBody>
          <a:bodyPr/>
          <a:lstStyle/>
          <a:p>
            <a:r>
              <a:rPr lang="en-US" dirty="0"/>
              <a:t>A large source of displaced muons for the endcap regions is </a:t>
            </a:r>
            <a:r>
              <a:rPr lang="en-US" dirty="0">
                <a:solidFill>
                  <a:srgbClr val="FF0000"/>
                </a:solidFill>
              </a:rPr>
              <a:t>beam halo</a:t>
            </a:r>
            <a:r>
              <a:rPr lang="en-US" dirty="0"/>
              <a:t>, which is </a:t>
            </a:r>
            <a:r>
              <a:rPr lang="en-US" u="sng" dirty="0"/>
              <a:t>not included</a:t>
            </a:r>
            <a:r>
              <a:rPr lang="en-US" dirty="0"/>
              <a:t> in our HL LHC simulations</a:t>
            </a:r>
          </a:p>
          <a:p>
            <a:endParaRPr lang="en-US" dirty="0"/>
          </a:p>
          <a:p>
            <a:r>
              <a:rPr lang="en-US" dirty="0"/>
              <a:t>Looking at rates in 2015, the halo muon rate per bunch was measured using the CSCTF (predecessor to EMTF). </a:t>
            </a:r>
          </a:p>
          <a:p>
            <a:r>
              <a:rPr lang="en-US" dirty="0"/>
              <a:t>Scaling to 2500 bunches gives </a:t>
            </a:r>
            <a:r>
              <a:rPr lang="en-US" dirty="0">
                <a:solidFill>
                  <a:srgbClr val="FF0000"/>
                </a:solidFill>
              </a:rPr>
              <a:t>~30 kHz !</a:t>
            </a:r>
            <a:endParaRPr lang="en-US" dirty="0"/>
          </a:p>
          <a:p>
            <a:r>
              <a:rPr lang="en-US" dirty="0"/>
              <a:t>Algorithms for displaced muons will need to consider that other background source </a:t>
            </a:r>
          </a:p>
          <a:p>
            <a:pPr lvl="1"/>
            <a:r>
              <a:rPr lang="en-US" dirty="0"/>
              <a:t>non-pointing, but </a:t>
            </a:r>
            <a:r>
              <a:rPr lang="en-US" u="sng" dirty="0"/>
              <a:t>not</a:t>
            </a:r>
            <a:r>
              <a:rPr lang="en-US" dirty="0"/>
              <a:t> parallel to beamline (e.g. </a:t>
            </a:r>
            <a:r>
              <a:rPr lang="en-US"/>
              <a:t>displaced in x-y)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C2503-36B1-2D4C-96B5-E9A6861A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068304-F1BA-E446-A9CB-FBCECD179D5C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297B8-115A-1E43-9A28-22813B73E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2999B-9600-0A4D-A94B-1DA6BA51B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E8A348-7635-3349-B871-4F1B6B982C84}"/>
              </a:ext>
            </a:extLst>
          </p:cNvPr>
          <p:cNvSpPr txBox="1"/>
          <p:nvPr/>
        </p:nvSpPr>
        <p:spPr>
          <a:xfrm>
            <a:off x="5864087" y="2136913"/>
            <a:ext cx="3279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mic Sans MS"/>
              </a:rPr>
              <a:t>(Thanks to Osvaldo Miguel Colin)</a:t>
            </a:r>
          </a:p>
        </p:txBody>
      </p:sp>
    </p:spTree>
    <p:extLst>
      <p:ext uri="{BB962C8B-B14F-4D97-AF65-F5344CB8AC3E}">
        <p14:creationId xmlns:p14="http://schemas.microsoft.com/office/powerpoint/2010/main" val="664144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DEAE6-E3BD-AA4A-8374-EA701FFAE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1C726F-1905-1046-883F-040E48D301FC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7372E8-FC53-E640-955D-B97538AAE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E7B69-7507-0B45-BE8D-A230424E1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96471-B980-DF4C-A8A0-08B77CC81F3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FAD0812-4CEE-0241-92A7-5FBF4C335B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39800" y="114300"/>
            <a:ext cx="8204200" cy="571500"/>
          </a:xfrm>
        </p:spPr>
        <p:txBody>
          <a:bodyPr/>
          <a:lstStyle/>
          <a:p>
            <a:r>
              <a:rPr lang="en-US" dirty="0"/>
              <a:t>Muon-Track Matching Architectures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B32F86-061B-DD4F-8E54-3326E95BF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563" y="767326"/>
            <a:ext cx="7248939" cy="40839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7516CB-B478-1B4B-9613-B88D8DBA0812}"/>
              </a:ext>
            </a:extLst>
          </p:cNvPr>
          <p:cNvSpPr txBox="1"/>
          <p:nvPr/>
        </p:nvSpPr>
        <p:spPr>
          <a:xfrm>
            <a:off x="97024" y="1173499"/>
            <a:ext cx="107986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Original baseline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4CFD07-3A53-E640-85C6-7955AC1C4B47}"/>
              </a:ext>
            </a:extLst>
          </p:cNvPr>
          <p:cNvSpPr txBox="1"/>
          <p:nvPr/>
        </p:nvSpPr>
        <p:spPr>
          <a:xfrm>
            <a:off x="7942211" y="1203195"/>
            <a:ext cx="1140830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Comic Sans MS"/>
              </a:rPr>
              <a:t>Another variant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17494B-5E68-714F-A5EB-911AA96D3B68}"/>
              </a:ext>
            </a:extLst>
          </p:cNvPr>
          <p:cNvSpPr txBox="1"/>
          <p:nvPr/>
        </p:nvSpPr>
        <p:spPr>
          <a:xfrm>
            <a:off x="6731726" y="4063961"/>
            <a:ext cx="2255519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mic Sans MS"/>
              </a:rPr>
              <a:t>Proposed from barrel muon trigger groups</a:t>
            </a:r>
          </a:p>
        </p:txBody>
      </p:sp>
    </p:spTree>
    <p:extLst>
      <p:ext uri="{BB962C8B-B14F-4D97-AF65-F5344CB8AC3E}">
        <p14:creationId xmlns:p14="http://schemas.microsoft.com/office/powerpoint/2010/main" val="271594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Endcap</a:t>
            </a:r>
            <a:r>
              <a:rPr lang="en-US" dirty="0"/>
              <a:t> Muon Standalone Track-Finding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839200" cy="4416029"/>
          </a:xfrm>
        </p:spPr>
        <p:txBody>
          <a:bodyPr>
            <a:normAutofit fontScale="92500"/>
          </a:bodyPr>
          <a:lstStyle/>
          <a:p>
            <a:r>
              <a:rPr lang="en-US" dirty="0"/>
              <a:t>Proposed baseline EMTF++ for Phase-2 does regional standalone (SA) track-finding in the endcaps (“Layer-1”)</a:t>
            </a:r>
          </a:p>
          <a:p>
            <a:pPr lvl="1"/>
            <a:r>
              <a:rPr lang="en-US" dirty="0"/>
              <a:t>12 sectors, 6 per endcap</a:t>
            </a:r>
          </a:p>
          <a:p>
            <a:pPr lvl="1"/>
            <a:r>
              <a:rPr lang="en-US" dirty="0"/>
              <a:t>Takes trigger primitives from existing or new muon detector electronics</a:t>
            </a:r>
          </a:p>
          <a:p>
            <a:r>
              <a:rPr lang="en-US" dirty="0"/>
              <a:t>Recent studies show that “tracker muons” (track + muon stub matches) are interesting to include for performance reasons beyond just track + SA muon</a:t>
            </a:r>
          </a:p>
          <a:p>
            <a:r>
              <a:rPr lang="en-US" dirty="0"/>
              <a:t>Could have EMTF++ send out muon stubs in addition to standalone muons to the Correlator for matching with tracks</a:t>
            </a:r>
          </a:p>
          <a:p>
            <a:pPr lvl="1"/>
            <a:r>
              <a:rPr lang="en-US" dirty="0"/>
              <a:t>If time multiplexed, send all stubs within a time window around current BX  (HSCPs, monitoring,…)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F57684-769C-DC40-A3DB-B5E019317196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93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90D46-E019-784A-AFF9-CDABAF3EA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Variation of Muon Track-Finding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62CE6-C23C-B945-8CC6-240739EF1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proposed variation of this is to postpone SA muon track-finding and only send stubs from Layer-1 (concentrated to higher bandwidth links). </a:t>
            </a:r>
          </a:p>
          <a:p>
            <a:pPr lvl="1"/>
            <a:r>
              <a:rPr lang="en-US" dirty="0"/>
              <a:t>Then the Correlator layer finds </a:t>
            </a:r>
            <a:r>
              <a:rPr lang="en-US" u="sng" dirty="0"/>
              <a:t>both</a:t>
            </a:r>
            <a:r>
              <a:rPr lang="en-US" dirty="0"/>
              <a:t> standalone muons and </a:t>
            </a:r>
            <a:r>
              <a:rPr lang="en-US" dirty="0" err="1"/>
              <a:t>track+muon</a:t>
            </a:r>
            <a:r>
              <a:rPr lang="en-US" dirty="0"/>
              <a:t> matches</a:t>
            </a:r>
          </a:p>
          <a:p>
            <a:pPr lvl="1"/>
            <a:r>
              <a:rPr lang="en-US" dirty="0"/>
              <a:t>Matches current barrel region architecture proposal</a:t>
            </a:r>
          </a:p>
          <a:p>
            <a:pPr lvl="1"/>
            <a:r>
              <a:rPr lang="en-US" dirty="0"/>
              <a:t>Allows smaller/cheaper FPGAs for data concentration </a:t>
            </a:r>
            <a:br>
              <a:rPr lang="en-US" dirty="0"/>
            </a:br>
            <a:r>
              <a:rPr lang="en-US" dirty="0"/>
              <a:t>(or re-use old hardware)</a:t>
            </a:r>
          </a:p>
          <a:p>
            <a:pPr lvl="1"/>
            <a:r>
              <a:rPr lang="en-US" dirty="0"/>
              <a:t>But adds to latency, and project cost (who does this concentration layer?)</a:t>
            </a:r>
          </a:p>
          <a:p>
            <a:pPr lvl="2"/>
            <a:r>
              <a:rPr lang="en-US" dirty="0"/>
              <a:t>One option is to use current Phase-1 EMTF as a concentrator for Phase-2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57438-BFEA-5A42-B87C-1BABBA32E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8304-F1BA-E446-A9CB-FBCECD179D5C}" type="datetime1">
              <a:rPr lang="en-US" smtClean="0"/>
              <a:pPr/>
              <a:t>11/29/18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C266F7-3253-214B-A385-6E1F9D679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Acosta - Muon Trigger Architecture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1EA53-AC12-4147-A3B3-1B649B3B2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716C0-76B7-FE44-99BD-D4312132B0A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16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Input Link Count for full </a:t>
            </a:r>
            <a:r>
              <a:rPr lang="en-US" dirty="0" err="1"/>
              <a:t>Endcap</a:t>
            </a:r>
            <a:r>
              <a:rPr lang="en-US" dirty="0"/>
              <a:t> Coverage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837" y="685801"/>
            <a:ext cx="7886700" cy="428321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Prior assumptions, per 60° sector, with neighbor sharing (+N):</a:t>
            </a:r>
          </a:p>
          <a:p>
            <a:pPr lvl="1"/>
            <a:r>
              <a:rPr lang="en-US" dirty="0"/>
              <a:t>CSC:</a:t>
            </a:r>
          </a:p>
          <a:p>
            <a:pPr lvl="2"/>
            <a:r>
              <a:rPr lang="en-US" dirty="0"/>
              <a:t>3.2 </a:t>
            </a:r>
            <a:r>
              <a:rPr lang="en-US" dirty="0" err="1"/>
              <a:t>Gbps</a:t>
            </a:r>
            <a:r>
              <a:rPr lang="en-US" dirty="0"/>
              <a:t> links from legacy MPCs (40+9)</a:t>
            </a:r>
          </a:p>
          <a:p>
            <a:pPr lvl="1"/>
            <a:r>
              <a:rPr lang="en-US" dirty="0"/>
              <a:t>RPC </a:t>
            </a:r>
            <a:r>
              <a:rPr lang="en-US" dirty="0" err="1"/>
              <a:t>endcap</a:t>
            </a:r>
            <a:r>
              <a:rPr lang="en-US" dirty="0"/>
              <a:t> via CPPF/New RPC electronics:</a:t>
            </a:r>
          </a:p>
          <a:p>
            <a:pPr lvl="2"/>
            <a:r>
              <a:rPr lang="en-US" dirty="0"/>
              <a:t>12.5 </a:t>
            </a:r>
            <a:r>
              <a:rPr lang="en-US" dirty="0" err="1"/>
              <a:t>Gbps</a:t>
            </a:r>
            <a:r>
              <a:rPr lang="en-US" dirty="0"/>
              <a:t> links from LBs  + RE1/3+RE2/3  (8+2)</a:t>
            </a:r>
          </a:p>
          <a:p>
            <a:pPr lvl="1"/>
            <a:r>
              <a:rPr lang="en-US" dirty="0" err="1"/>
              <a:t>iRPC</a:t>
            </a:r>
            <a:r>
              <a:rPr lang="en-US" dirty="0"/>
              <a:t> forward: </a:t>
            </a:r>
          </a:p>
          <a:p>
            <a:pPr lvl="2"/>
            <a:r>
              <a:rPr lang="en-US" dirty="0"/>
              <a:t>RE3/1: 10 Gbps links (3+1)</a:t>
            </a:r>
          </a:p>
          <a:p>
            <a:pPr lvl="2"/>
            <a:r>
              <a:rPr lang="en-US" dirty="0"/>
              <a:t>RE4/1: 10 Gbps links (3+1)</a:t>
            </a:r>
          </a:p>
          <a:p>
            <a:pPr lvl="1"/>
            <a:r>
              <a:rPr lang="en-US" dirty="0"/>
              <a:t>GEM:</a:t>
            </a:r>
          </a:p>
          <a:p>
            <a:pPr lvl="2"/>
            <a:r>
              <a:rPr lang="en-US" dirty="0"/>
              <a:t>ME0:   10 </a:t>
            </a:r>
            <a:r>
              <a:rPr lang="en-US" dirty="0" err="1"/>
              <a:t>Gbps</a:t>
            </a:r>
            <a:r>
              <a:rPr lang="en-US" dirty="0"/>
              <a:t> links (3+1)</a:t>
            </a:r>
          </a:p>
          <a:p>
            <a:pPr lvl="2"/>
            <a:r>
              <a:rPr lang="en-US" dirty="0"/>
              <a:t>GE1/1: 10 </a:t>
            </a:r>
            <a:r>
              <a:rPr lang="en-US" dirty="0" err="1"/>
              <a:t>Gbps</a:t>
            </a:r>
            <a:r>
              <a:rPr lang="en-US" dirty="0"/>
              <a:t> links (8+2)</a:t>
            </a:r>
          </a:p>
          <a:p>
            <a:pPr lvl="2"/>
            <a:r>
              <a:rPr lang="en-US" dirty="0"/>
              <a:t>GE2/1: 10 </a:t>
            </a:r>
            <a:r>
              <a:rPr lang="en-US" dirty="0" err="1"/>
              <a:t>Gbps</a:t>
            </a:r>
            <a:r>
              <a:rPr lang="en-US" dirty="0"/>
              <a:t> links (9+2)</a:t>
            </a:r>
          </a:p>
          <a:p>
            <a:pPr lvl="1"/>
            <a:r>
              <a:rPr lang="en-US" dirty="0"/>
              <a:t>DT:</a:t>
            </a:r>
          </a:p>
          <a:p>
            <a:pPr lvl="2"/>
            <a:r>
              <a:rPr lang="en-US" dirty="0"/>
              <a:t>10 </a:t>
            </a:r>
            <a:r>
              <a:rPr lang="en-US" dirty="0" err="1"/>
              <a:t>Gbps</a:t>
            </a:r>
            <a:r>
              <a:rPr lang="en-US" dirty="0"/>
              <a:t> links, 1/30° for MB2/1+MB2/2  (2+1)</a:t>
            </a:r>
          </a:p>
          <a:p>
            <a:r>
              <a:rPr lang="en-US" dirty="0"/>
              <a:t>Summary for Regional SA tracking:</a:t>
            </a:r>
          </a:p>
          <a:p>
            <a:pPr lvl="1"/>
            <a:r>
              <a:rPr lang="en-US" u="sng" dirty="0">
                <a:solidFill>
                  <a:srgbClr val="FF0000"/>
                </a:solidFill>
              </a:rPr>
              <a:t>95 links per 60° sector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  [Includes sharing]</a:t>
            </a:r>
            <a:endParaRPr lang="en-US" u="sng" dirty="0"/>
          </a:p>
          <a:p>
            <a:pPr lvl="1"/>
            <a:r>
              <a:rPr lang="en-US" dirty="0"/>
              <a:t>12 cards total, </a:t>
            </a:r>
            <a:r>
              <a:rPr lang="en-US" dirty="0">
                <a:solidFill>
                  <a:srgbClr val="FF0000"/>
                </a:solidFill>
              </a:rPr>
              <a:t>~1100 total input links </a:t>
            </a:r>
            <a:r>
              <a:rPr lang="en-US" dirty="0"/>
              <a:t>for ~7 </a:t>
            </a:r>
            <a:r>
              <a:rPr lang="en-US" dirty="0" err="1"/>
              <a:t>Tbps</a:t>
            </a:r>
            <a:r>
              <a:rPr lang="en-US" dirty="0"/>
              <a:t> bandwidth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34200" y="1007500"/>
            <a:ext cx="2209800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1800" b="0" dirty="0"/>
              <a:t>Assumes no CSC data concentration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5791200" y="1303867"/>
            <a:ext cx="106680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980885" y="3821389"/>
            <a:ext cx="2163115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1800" b="0" dirty="0"/>
              <a:t>Provision to cover overlap with barrel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4F8072-64CF-2447-8AD1-10A51511D3C5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104466" y="2649395"/>
            <a:ext cx="2772834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1800" b="0" dirty="0"/>
              <a:t>iRPC electronics will be distinct from RPC Link board replacement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 flipV="1">
            <a:off x="4478868" y="2328334"/>
            <a:ext cx="1490132" cy="5164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6206067" y="4015401"/>
            <a:ext cx="737890" cy="104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6172200" y="1833000"/>
            <a:ext cx="2971800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1800" b="0" dirty="0"/>
              <a:t>Assumes link concentration for RPC as current CPPF 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5816600" y="1968500"/>
            <a:ext cx="317501" cy="1905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Right Arrow 6"/>
          <p:cNvSpPr/>
          <p:nvPr/>
        </p:nvSpPr>
        <p:spPr bwMode="auto">
          <a:xfrm>
            <a:off x="101600" y="4394200"/>
            <a:ext cx="419100" cy="444500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344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Endcap Data Concentrator Only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836" y="685801"/>
            <a:ext cx="8488563" cy="428321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Remove neighbor inputs (and barrel) for concentrator mode (no need)</a:t>
            </a:r>
          </a:p>
          <a:p>
            <a:pPr lvl="1"/>
            <a:r>
              <a:rPr lang="en-US" dirty="0"/>
              <a:t>CSC:</a:t>
            </a:r>
          </a:p>
          <a:p>
            <a:pPr lvl="2"/>
            <a:r>
              <a:rPr lang="en-US" dirty="0"/>
              <a:t>3.2 Gbps links from legacy MPCs (40)</a:t>
            </a:r>
          </a:p>
          <a:p>
            <a:pPr lvl="1"/>
            <a:r>
              <a:rPr lang="en-US" dirty="0"/>
              <a:t>RPC </a:t>
            </a:r>
            <a:r>
              <a:rPr lang="en-US" dirty="0" err="1"/>
              <a:t>endcap</a:t>
            </a:r>
            <a:r>
              <a:rPr lang="en-US" dirty="0"/>
              <a:t> via CPPF/New RPC electronics:</a:t>
            </a:r>
          </a:p>
          <a:p>
            <a:pPr lvl="2"/>
            <a:r>
              <a:rPr lang="en-US" dirty="0"/>
              <a:t>12.5 Gbps links from LBs  + RE1/3+RE2/3  (8)</a:t>
            </a:r>
          </a:p>
          <a:p>
            <a:pPr lvl="1"/>
            <a:r>
              <a:rPr lang="en-US" dirty="0" err="1"/>
              <a:t>iRPC</a:t>
            </a:r>
            <a:r>
              <a:rPr lang="en-US" dirty="0"/>
              <a:t> forward: </a:t>
            </a:r>
          </a:p>
          <a:p>
            <a:pPr lvl="2"/>
            <a:r>
              <a:rPr lang="en-US" dirty="0"/>
              <a:t>RE3/1: 10 Gbps links (3)</a:t>
            </a:r>
          </a:p>
          <a:p>
            <a:pPr lvl="2"/>
            <a:r>
              <a:rPr lang="en-US" dirty="0"/>
              <a:t>RE4/1: 10 Gbps links (3)</a:t>
            </a:r>
          </a:p>
          <a:p>
            <a:pPr lvl="1"/>
            <a:r>
              <a:rPr lang="en-US" dirty="0"/>
              <a:t>GEM:</a:t>
            </a:r>
          </a:p>
          <a:p>
            <a:pPr lvl="2"/>
            <a:r>
              <a:rPr lang="en-US" dirty="0"/>
              <a:t>ME0:   10 Gbps links (3)</a:t>
            </a:r>
          </a:p>
          <a:p>
            <a:pPr lvl="2"/>
            <a:r>
              <a:rPr lang="en-US" dirty="0"/>
              <a:t>GE1/1: 10 Gbps links (8)</a:t>
            </a:r>
          </a:p>
          <a:p>
            <a:pPr lvl="2"/>
            <a:r>
              <a:rPr lang="en-US" dirty="0"/>
              <a:t>GE2/1: 10 Gbps links (9)</a:t>
            </a:r>
          </a:p>
          <a:p>
            <a:r>
              <a:rPr lang="en-US" dirty="0"/>
              <a:t>Summary:</a:t>
            </a:r>
          </a:p>
          <a:p>
            <a:pPr lvl="1"/>
            <a:r>
              <a:rPr lang="en-US" u="sng" dirty="0">
                <a:solidFill>
                  <a:srgbClr val="FF0000"/>
                </a:solidFill>
              </a:rPr>
              <a:t>74 links per 60° sector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Could fit into existing EMTF system, for example</a:t>
            </a:r>
          </a:p>
          <a:p>
            <a:pPr lvl="2"/>
            <a:r>
              <a:rPr lang="en-US" dirty="0"/>
              <a:t>Optical link input limit is 84 x 10 Gbps for an MTF7 </a:t>
            </a:r>
            <a:r>
              <a:rPr lang="en-US" dirty="0" err="1"/>
              <a:t>uTCA</a:t>
            </a:r>
            <a:r>
              <a:rPr lang="en-US" dirty="0"/>
              <a:t> processor, </a:t>
            </a:r>
            <a:br>
              <a:rPr lang="en-US" dirty="0"/>
            </a:br>
            <a:r>
              <a:rPr lang="en-US" dirty="0"/>
              <a:t>and output is 24 x 10 Gbps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08D63-B092-AC4C-9A60-C3CB4E3EFD16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2100A0FA-4F70-EF46-8AD3-FD3AAF183A21}"/>
              </a:ext>
            </a:extLst>
          </p:cNvPr>
          <p:cNvSpPr/>
          <p:nvPr/>
        </p:nvSpPr>
        <p:spPr bwMode="auto">
          <a:xfrm>
            <a:off x="198235" y="3819434"/>
            <a:ext cx="419100" cy="444500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147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Endcap Data Concentrator Layer-1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Despite the large number of input links, the stub occupancy in the muon system is rather low even at HL LHC</a:t>
            </a:r>
          </a:p>
          <a:p>
            <a:pPr lvl="1"/>
            <a:r>
              <a:rPr lang="en-US" dirty="0"/>
              <a:t>The input links are mostly sending “zeroes”</a:t>
            </a:r>
          </a:p>
          <a:p>
            <a:r>
              <a:rPr lang="en-US" dirty="0"/>
              <a:t>The first layer can zero suppress, concentrate, and time multiplex muon stub data for transmission to Layer-2</a:t>
            </a:r>
          </a:p>
          <a:p>
            <a:pPr lvl="1"/>
            <a:r>
              <a:rPr lang="en-US" dirty="0"/>
              <a:t>If this is an “intelligent” Layer-1, it also can perform standalone muon track-finding in the endcap in parallel to concentration (as currently)</a:t>
            </a:r>
          </a:p>
          <a:p>
            <a:r>
              <a:rPr lang="en-US" dirty="0"/>
              <a:t>What constitutes a stub?</a:t>
            </a:r>
          </a:p>
          <a:p>
            <a:pPr lvl="1"/>
            <a:r>
              <a:rPr lang="en-US" dirty="0"/>
              <a:t>Could be a multilayer CSC LCT, or ME0 GEM stub</a:t>
            </a:r>
          </a:p>
          <a:p>
            <a:pPr lvl="1"/>
            <a:r>
              <a:rPr lang="en-US" dirty="0"/>
              <a:t>RPC and GE1/GE2 hits might need a coincidence with a CSC because of background noise rates (for now don’t include in calculations)</a:t>
            </a:r>
          </a:p>
          <a:p>
            <a:pPr lvl="2"/>
            <a:r>
              <a:rPr lang="en-US" dirty="0"/>
              <a:t>Good case for forming “super-primitives” in Concentration Layer</a:t>
            </a:r>
          </a:p>
          <a:p>
            <a:pPr lvl="1"/>
            <a:r>
              <a:rPr lang="en-US" dirty="0"/>
              <a:t>Allows for finding “tracker muons” in Correlator (TT tracks + single stub)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Concentrator Layer-1 is essentially equivalent to a fast DAQ path, but sending data for every BX rather than on L1Accept (as current EMTF)</a:t>
            </a:r>
          </a:p>
          <a:p>
            <a:r>
              <a:rPr lang="en-US" u="sng" dirty="0"/>
              <a:t>How much data</a:t>
            </a:r>
            <a:r>
              <a:rPr lang="en-US" dirty="0"/>
              <a:t>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F068EB-2B18-6440-B779-BF0C893D70D7}" type="datetime1">
              <a:rPr lang="en-US" smtClean="0"/>
              <a:t>11/29/18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Acosta - Muon Trigger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716C0-76B7-FE44-99BD-D4312132B0A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881936"/>
      </p:ext>
    </p:extLst>
  </p:cSld>
  <p:clrMapOvr>
    <a:masterClrMapping/>
  </p:clrMapOvr>
</p:sld>
</file>

<file path=ppt/theme/theme1.xml><?xml version="1.0" encoding="utf-8"?>
<a:theme xmlns:a="http://schemas.openxmlformats.org/drawingml/2006/main" name="Generic (Standard)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Generic (Standard)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b="0" dirty="0" smtClean="0">
            <a:latin typeface="Comic Sans MS"/>
          </a:defRPr>
        </a:defPPr>
      </a:lstStyle>
    </a:tx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pgrade_week_May2011_904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pgrade_week_May2011_904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pgrade_week_May2011_9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grade_week_May2011_9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61846</TotalTime>
  <Words>2228</Words>
  <Application>Microsoft Macintosh PowerPoint</Application>
  <PresentationFormat>On-screen Show (16:9)</PresentationFormat>
  <Paragraphs>342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MS PGothic</vt:lpstr>
      <vt:lpstr>MS PGothic</vt:lpstr>
      <vt:lpstr>Arial</vt:lpstr>
      <vt:lpstr>Comic Sans MS</vt:lpstr>
      <vt:lpstr>Times</vt:lpstr>
      <vt:lpstr>Times New Roman</vt:lpstr>
      <vt:lpstr>Wingdings</vt:lpstr>
      <vt:lpstr>Zapf Dingbats</vt:lpstr>
      <vt:lpstr>Generic (Standard)</vt:lpstr>
      <vt:lpstr>Upgrade_week_May2011_904</vt:lpstr>
      <vt:lpstr>Muon &amp; Correlator Trigger Architecture Options</vt:lpstr>
      <vt:lpstr>Science Drivers and Requirements</vt:lpstr>
      <vt:lpstr>Comment about displaced muons in endcap</vt:lpstr>
      <vt:lpstr>Muon-Track Matching Architectures</vt:lpstr>
      <vt:lpstr>Endcap Muon Standalone Track-Finding</vt:lpstr>
      <vt:lpstr>Variation of Muon Track-Finding</vt:lpstr>
      <vt:lpstr>Input Link Count for full Endcap Coverage</vt:lpstr>
      <vt:lpstr>Endcap Data Concentrator Only</vt:lpstr>
      <vt:lpstr>An Endcap Data Concentrator Layer-1</vt:lpstr>
      <vt:lpstr>CSC LCT Occupancy from Data</vt:lpstr>
      <vt:lpstr>MC Study of CSC+ME0 LCT Occupancy </vt:lpstr>
      <vt:lpstr>Layer-1 Output Data for Standalone Muons</vt:lpstr>
      <vt:lpstr>CSC+ME0 stubs per 60°sector</vt:lpstr>
      <vt:lpstr>Endcap Data Bandwidth to Layer-2</vt:lpstr>
      <vt:lpstr>Muon+Correlator Architecture, TMUX Model</vt:lpstr>
      <vt:lpstr>Muon Correlator Board Inputs, TMUX Model </vt:lpstr>
      <vt:lpstr>Muon Correlator Board Logic and Latency</vt:lpstr>
      <vt:lpstr>With Dedicated Barrel Track-Finder/Concentrator</vt:lpstr>
      <vt:lpstr>Muon Correlator Board Inputs with MB Concentrator, TMUX Model </vt:lpstr>
      <vt:lpstr>Regional Track-Finding and Matching </vt:lpstr>
      <vt:lpstr>Muon Correlator Board Inputs with MB Concentrator, Regional Model </vt:lpstr>
      <vt:lpstr>Architecture Conclusions, 1</vt:lpstr>
      <vt:lpstr>Architecture Conclusions, 2</vt:lpstr>
      <vt:lpstr>BackUP</vt:lpstr>
    </vt:vector>
  </TitlesOfParts>
  <Manager/>
  <Company>University of Florida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L1 Trigger</dc:title>
  <dc:subject/>
  <dc:creator>Darin Acosta</dc:creator>
  <cp:keywords/>
  <dc:description/>
  <cp:lastModifiedBy>Acosta,Darin E</cp:lastModifiedBy>
  <cp:revision>3796</cp:revision>
  <cp:lastPrinted>2012-02-24T12:40:21Z</cp:lastPrinted>
  <dcterms:created xsi:type="dcterms:W3CDTF">2011-09-01T19:25:46Z</dcterms:created>
  <dcterms:modified xsi:type="dcterms:W3CDTF">2018-11-29T12:21:51Z</dcterms:modified>
  <cp:category/>
</cp:coreProperties>
</file>