
<file path=[Content_Types].xml><?xml version="1.0" encoding="utf-8"?>
<Types xmlns="http://schemas.openxmlformats.org/package/2006/content-types">
  <Default Extension="png" ContentType="image/png"/>
  <Default Extension="tmp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4" r:id="rId5"/>
    <p:sldMasterId id="2147483666" r:id="rId6"/>
    <p:sldMasterId id="2147483669" r:id="rId7"/>
    <p:sldMasterId id="2147483672" r:id="rId8"/>
    <p:sldMasterId id="2147483675" r:id="rId9"/>
  </p:sldMasterIdLst>
  <p:notesMasterIdLst>
    <p:notesMasterId r:id="rId23"/>
  </p:notesMasterIdLst>
  <p:sldIdLst>
    <p:sldId id="257" r:id="rId10"/>
    <p:sldId id="393" r:id="rId11"/>
    <p:sldId id="396" r:id="rId12"/>
    <p:sldId id="395" r:id="rId13"/>
    <p:sldId id="400" r:id="rId14"/>
    <p:sldId id="397" r:id="rId15"/>
    <p:sldId id="398" r:id="rId16"/>
    <p:sldId id="401" r:id="rId17"/>
    <p:sldId id="402" r:id="rId18"/>
    <p:sldId id="399" r:id="rId19"/>
    <p:sldId id="404" r:id="rId20"/>
    <p:sldId id="403" r:id="rId21"/>
    <p:sldId id="405" r:id="rId2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39" userDrawn="1">
          <p15:clr>
            <a:srgbClr val="A4A3A4"/>
          </p15:clr>
        </p15:guide>
        <p15:guide id="2" orient="horz" pos="34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FF3399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38" autoAdjust="0"/>
    <p:restoredTop sz="94878" autoAdjust="0"/>
  </p:normalViewPr>
  <p:slideViewPr>
    <p:cSldViewPr showGuides="1">
      <p:cViewPr>
        <p:scale>
          <a:sx n="80" d="100"/>
          <a:sy n="80" d="100"/>
        </p:scale>
        <p:origin x="972" y="40"/>
      </p:cViewPr>
      <p:guideLst>
        <p:guide pos="3039"/>
        <p:guide orient="horz" pos="34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BE2DE-DB1D-4EF8-9CFD-71CE9B25FD56}" type="datetimeFigureOut">
              <a:rPr lang="pl-PL" smtClean="0"/>
              <a:t>27.11.2018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CD1820-906D-4192-9355-4080739CD92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8526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 smtClean="0"/>
              <a:t>Modifications</a:t>
            </a:r>
            <a:r>
              <a:rPr lang="en-GB" baseline="0" noProof="0" dirty="0" smtClean="0"/>
              <a:t> versus the previous slide:</a:t>
            </a:r>
          </a:p>
          <a:p>
            <a:r>
              <a:rPr lang="en-GB" baseline="0" dirty="0" smtClean="0"/>
              <a:t>Decreasing the BMTF latency by 2 BX – result of the BMTF algorithm frequency increase</a:t>
            </a:r>
          </a:p>
          <a:p>
            <a:r>
              <a:rPr lang="pl-PL" baseline="0" dirty="0" smtClean="0"/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088B7E-A8F3-4C47-8E92-B7AB11B7F644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4561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MS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071813"/>
            <a:ext cx="122396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UWOrz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293" y="3071813"/>
            <a:ext cx="108267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124075" y="3141680"/>
            <a:ext cx="4895850" cy="1127125"/>
          </a:xfrm>
          <a:prstGeom prst="rect">
            <a:avLst/>
          </a:prstGeom>
          <a:gradFill rotWithShape="1">
            <a:gsLst>
              <a:gs pos="0">
                <a:srgbClr val="FFFF99">
                  <a:gamma/>
                  <a:tint val="15686"/>
                  <a:invGamma/>
                </a:srgbClr>
              </a:gs>
              <a:gs pos="100000">
                <a:srgbClr val="FFFF99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91271" tIns="45638" rIns="91271" bIns="45638" anchor="ctr" anchorCtr="1"/>
          <a:lstStyle/>
          <a:p>
            <a:pPr algn="ctr" defTabSz="82807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dirty="0">
                <a:solidFill>
                  <a:srgbClr val="000000"/>
                </a:solidFill>
                <a:cs typeface="Arial" pitchFamily="34" charset="0"/>
              </a:rPr>
              <a:t>Karol </a:t>
            </a:r>
            <a:r>
              <a:rPr lang="pl-PL" dirty="0" err="1" smtClean="0">
                <a:solidFill>
                  <a:srgbClr val="000000"/>
                </a:solidFill>
                <a:cs typeface="Arial" pitchFamily="34" charset="0"/>
              </a:rPr>
              <a:t>Buńkowski</a:t>
            </a:r>
            <a:endParaRPr lang="en-GB" dirty="0" smtClean="0">
              <a:solidFill>
                <a:srgbClr val="000000"/>
              </a:solidFill>
              <a:cs typeface="Arial" pitchFamily="34" charset="0"/>
            </a:endParaRPr>
          </a:p>
          <a:p>
            <a:pPr algn="ctr" defTabSz="82807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 smtClean="0">
                <a:solidFill>
                  <a:srgbClr val="000000"/>
                </a:solidFill>
                <a:cs typeface="Arial" pitchFamily="34" charset="0"/>
              </a:rPr>
              <a:t>f</a:t>
            </a:r>
            <a:r>
              <a:rPr lang="pl-PL" dirty="0" err="1" smtClean="0">
                <a:solidFill>
                  <a:srgbClr val="000000"/>
                </a:solidFill>
                <a:cs typeface="Arial" pitchFamily="34" charset="0"/>
              </a:rPr>
              <a:t>or</a:t>
            </a:r>
            <a:r>
              <a:rPr lang="pl-PL" dirty="0" smtClean="0">
                <a:solidFill>
                  <a:srgbClr val="000000"/>
                </a:solidFill>
                <a:cs typeface="Arial" pitchFamily="34" charset="0"/>
              </a:rPr>
              <a:t> OMTF</a:t>
            </a:r>
            <a:r>
              <a:rPr lang="pl-PL" baseline="0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pl-PL" baseline="0" dirty="0" err="1" smtClean="0">
                <a:solidFill>
                  <a:srgbClr val="000000"/>
                </a:solidFill>
                <a:cs typeface="Arial" pitchFamily="34" charset="0"/>
              </a:rPr>
              <a:t>group</a:t>
            </a:r>
            <a:endParaRPr lang="pl-PL" dirty="0">
              <a:solidFill>
                <a:srgbClr val="000000"/>
              </a:solidFill>
              <a:cs typeface="Arial" pitchFamily="34" charset="0"/>
            </a:endParaRPr>
          </a:p>
          <a:p>
            <a:pPr algn="ctr" defTabSz="82807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Warsaw</a:t>
            </a:r>
            <a:r>
              <a:rPr lang="pl-PL" dirty="0" smtClean="0">
                <a:solidFill>
                  <a:srgbClr val="000000"/>
                </a:solidFill>
                <a:cs typeface="Arial" pitchFamily="34" charset="0"/>
              </a:rPr>
              <a:t>, </a:t>
            </a:r>
            <a:r>
              <a:rPr lang="en-GB" dirty="0" smtClean="0">
                <a:solidFill>
                  <a:srgbClr val="000000"/>
                </a:solidFill>
                <a:cs typeface="Arial" pitchFamily="34" charset="0"/>
              </a:rPr>
              <a:t>Oviedo</a:t>
            </a:r>
            <a:endParaRPr lang="pl-PL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41441"/>
            <a:ext cx="7772400" cy="1470025"/>
          </a:xfrm>
          <a:gradFill>
            <a:gsLst>
              <a:gs pos="0">
                <a:srgbClr val="3366FF">
                  <a:gamma/>
                  <a:tint val="19216"/>
                  <a:invGamma/>
                </a:srgbClr>
              </a:gs>
              <a:gs pos="100000">
                <a:srgbClr val="3366FF"/>
              </a:gs>
            </a:gsLst>
          </a:gradFill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84230" y="4652963"/>
            <a:ext cx="7775575" cy="647700"/>
          </a:xfrm>
          <a:gradFill rotWithShape="1">
            <a:gsLst>
              <a:gs pos="0">
                <a:srgbClr val="CCFFCC"/>
              </a:gs>
              <a:gs pos="100000">
                <a:srgbClr val="66FF66"/>
              </a:gs>
            </a:gsLst>
            <a:lin ang="0" scaled="1"/>
          </a:gradFill>
        </p:spPr>
        <p:txBody>
          <a:bodyPr anchor="ctr" anchorCtr="1"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lnSpc>
                <a:spcPct val="95000"/>
              </a:lnSpc>
              <a:spcBef>
                <a:spcPts val="700"/>
              </a:spcBef>
              <a:buClr>
                <a:srgbClr val="0000CC"/>
              </a:buClr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 i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>
                <a:solidFill>
                  <a:srgbClr val="0000CC"/>
                </a:solidFill>
              </a:rPr>
              <a:t>Trigger Meeting, 29 March 201</a:t>
            </a:r>
            <a:r>
              <a:rPr lang="pl-PL" dirty="0">
                <a:solidFill>
                  <a:srgbClr val="0000CC"/>
                </a:solidFill>
              </a:rPr>
              <a:t>1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algn="ctr">
              <a:defRPr i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pl-PL" dirty="0">
                <a:solidFill>
                  <a:srgbClr val="000000"/>
                </a:solidFill>
              </a:rPr>
              <a:t>Karol </a:t>
            </a:r>
            <a:r>
              <a:rPr lang="pl-PL" dirty="0" err="1">
                <a:solidFill>
                  <a:srgbClr val="000000"/>
                </a:solidFill>
              </a:rPr>
              <a:t>Buńkowski</a:t>
            </a:r>
            <a:r>
              <a:rPr lang="pl-PL" dirty="0">
                <a:solidFill>
                  <a:srgbClr val="000000"/>
                </a:solidFill>
              </a:rPr>
              <a:t>, UW,  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>
            <a:lvl1pPr algn="r" defTabSz="828077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BC6868E2-D399-4D47-8D5B-3A9E3FFE8753}" type="slidenum">
              <a:rPr lang="pl-PL" smtClean="0">
                <a:solidFill>
                  <a:srgbClr val="000000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pl-PL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50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MS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071813"/>
            <a:ext cx="122396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UWOrz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294" y="3071813"/>
            <a:ext cx="108267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124075" y="3141682"/>
            <a:ext cx="4895850" cy="1127125"/>
          </a:xfrm>
          <a:prstGeom prst="rect">
            <a:avLst/>
          </a:prstGeom>
          <a:gradFill rotWithShape="1">
            <a:gsLst>
              <a:gs pos="0">
                <a:srgbClr val="FFFF99">
                  <a:gamma/>
                  <a:tint val="15686"/>
                  <a:invGamma/>
                </a:srgbClr>
              </a:gs>
              <a:gs pos="100000">
                <a:srgbClr val="FFFF99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68453" tIns="34229" rIns="68453" bIns="34229" anchor="ctr" anchorCtr="1"/>
          <a:lstStyle/>
          <a:p>
            <a:pPr marL="0" marR="0" lvl="0" indent="0" algn="ctr" defTabSz="62105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Karol </a:t>
            </a:r>
            <a:r>
              <a:rPr kumimoji="0" lang="pl-PL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Buńkowski</a:t>
            </a:r>
            <a:endParaRPr kumimoji="0" lang="pl-PL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62105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University </a:t>
            </a:r>
            <a:r>
              <a:rPr kumimoji="0" lang="pl-PL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of 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Warsaw</a:t>
            </a:r>
            <a:endParaRPr kumimoji="0" lang="pl-PL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41442"/>
            <a:ext cx="7772400" cy="1470025"/>
          </a:xfrm>
          <a:gradFill>
            <a:gsLst>
              <a:gs pos="0">
                <a:srgbClr val="3366FF">
                  <a:gamma/>
                  <a:tint val="19216"/>
                  <a:invGamma/>
                </a:srgbClr>
              </a:gs>
              <a:gs pos="100000">
                <a:srgbClr val="3366FF"/>
              </a:gs>
            </a:gsLst>
          </a:gradFill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84231" y="4652963"/>
            <a:ext cx="7775575" cy="647700"/>
          </a:xfrm>
          <a:gradFill rotWithShape="1">
            <a:gsLst>
              <a:gs pos="0">
                <a:srgbClr val="CCFFCC"/>
              </a:gs>
              <a:gs pos="100000">
                <a:srgbClr val="66FF66"/>
              </a:gs>
            </a:gsLst>
            <a:lin ang="0" scaled="1"/>
          </a:gradFill>
        </p:spPr>
        <p:txBody>
          <a:bodyPr anchor="ctr" anchorCtr="1"/>
          <a:lstStyle>
            <a:lvl1pPr marL="0" indent="0" algn="ctr">
              <a:buFontTx/>
              <a:buNone/>
              <a:defRPr sz="21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lnSpc>
                <a:spcPct val="95000"/>
              </a:lnSpc>
              <a:spcBef>
                <a:spcPts val="525"/>
              </a:spcBef>
              <a:buClr>
                <a:srgbClr val="0000CC"/>
              </a:buClr>
              <a:tabLst>
                <a:tab pos="0" algn="l"/>
                <a:tab pos="342260" algn="l"/>
                <a:tab pos="684521" algn="l"/>
                <a:tab pos="1026783" algn="l"/>
                <a:tab pos="1369043" algn="l"/>
                <a:tab pos="1711304" algn="l"/>
                <a:tab pos="2053565" algn="l"/>
                <a:tab pos="2395820" algn="l"/>
                <a:tab pos="2738084" algn="l"/>
                <a:tab pos="3080345" algn="l"/>
                <a:tab pos="3422607" algn="l"/>
                <a:tab pos="3764867" algn="l"/>
                <a:tab pos="4107130" algn="l"/>
                <a:tab pos="4449388" algn="l"/>
                <a:tab pos="4791647" algn="l"/>
                <a:tab pos="5133909" algn="l"/>
                <a:tab pos="5476172" algn="l"/>
                <a:tab pos="5818433" algn="l"/>
                <a:tab pos="6160694" algn="l"/>
                <a:tab pos="6502955" algn="l"/>
                <a:tab pos="6845209" algn="l"/>
              </a:tabLst>
              <a:defRPr i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CC"/>
                </a:solidFill>
              </a:rPr>
              <a:t>Trigger Meeting, 29 March 201</a:t>
            </a:r>
            <a:r>
              <a:rPr lang="pl-PL" smtClean="0">
                <a:solidFill>
                  <a:srgbClr val="0000CC"/>
                </a:solidFill>
              </a:rPr>
              <a:t>1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algn="ctr">
              <a:defRPr i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pl-PL" smtClean="0">
                <a:solidFill>
                  <a:srgbClr val="000000"/>
                </a:solidFill>
              </a:rPr>
              <a:t>Karol Buńkowski, UW,  </a:t>
            </a:r>
            <a:endParaRPr lang="pl-PL" dirty="0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>
            <a:lvl1pPr algn="r" defTabSz="621058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50">
                <a:latin typeface="Arial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BC6868E2-D399-4D47-8D5B-3A9E3FFE8753}" type="slidenum">
              <a:rPr lang="pl-PL" smtClean="0">
                <a:solidFill>
                  <a:srgbClr val="000000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pl-PL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725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 userDrawn="1"/>
        </p:nvSpPr>
        <p:spPr>
          <a:xfrm>
            <a:off x="4714881" y="6483561"/>
            <a:ext cx="340221" cy="276876"/>
          </a:xfrm>
          <a:prstGeom prst="rect">
            <a:avLst/>
          </a:prstGeom>
        </p:spPr>
        <p:txBody>
          <a:bodyPr wrap="none" lIns="68453" tIns="34229" rIns="68453" bIns="34229">
            <a:spAutoFit/>
          </a:bodyPr>
          <a:lstStyle/>
          <a:p>
            <a:pPr marL="0" marR="0" lvl="0" indent="0" algn="l" defTabSz="62105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5C4CAE-06E8-4702-AE04-AE6B6BCECFAE}" type="slidenum">
              <a:rPr kumimoji="0" lang="pl-PL" sz="135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l" defTabSz="62105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35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pl-PL" smtClean="0"/>
              <a:t>Karol Buńkowski, UW</a:t>
            </a:r>
            <a:r>
              <a:rPr lang="en-US" smtClean="0"/>
              <a:t>,  </a:t>
            </a:r>
            <a:endParaRPr lang="pl-P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lnSpc>
                <a:spcPct val="95000"/>
              </a:lnSpc>
              <a:spcBef>
                <a:spcPts val="525"/>
              </a:spcBef>
              <a:buClr>
                <a:srgbClr val="0000CC"/>
              </a:buClr>
              <a:tabLst>
                <a:tab pos="0" algn="l"/>
                <a:tab pos="342260" algn="l"/>
                <a:tab pos="684521" algn="l"/>
                <a:tab pos="1026783" algn="l"/>
                <a:tab pos="1369043" algn="l"/>
                <a:tab pos="1711304" algn="l"/>
                <a:tab pos="2053565" algn="l"/>
                <a:tab pos="2395820" algn="l"/>
                <a:tab pos="2738084" algn="l"/>
                <a:tab pos="3080345" algn="l"/>
                <a:tab pos="3422607" algn="l"/>
                <a:tab pos="3764867" algn="l"/>
                <a:tab pos="4107130" algn="l"/>
                <a:tab pos="4449388" algn="l"/>
                <a:tab pos="4791647" algn="l"/>
                <a:tab pos="5133909" algn="l"/>
                <a:tab pos="5476172" algn="l"/>
                <a:tab pos="5818433" algn="l"/>
                <a:tab pos="6160694" algn="l"/>
                <a:tab pos="6502955" algn="l"/>
                <a:tab pos="6845209" algn="l"/>
              </a:tabLst>
              <a:defRPr sz="1050" i="1" smtClean="0">
                <a:solidFill>
                  <a:srgbClr val="0000CC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r>
              <a:rPr lang="en-US" smtClean="0"/>
              <a:t>L1 Muon Trigger Upgrade Workshop, </a:t>
            </a:r>
            <a:r>
              <a:rPr lang="pl-PL" smtClean="0"/>
              <a:t>10 June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396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 userDrawn="1"/>
        </p:nvSpPr>
        <p:spPr>
          <a:xfrm>
            <a:off x="4714880" y="6483560"/>
            <a:ext cx="453629" cy="369166"/>
          </a:xfrm>
          <a:prstGeom prst="rect">
            <a:avLst/>
          </a:prstGeom>
        </p:spPr>
        <p:txBody>
          <a:bodyPr wrap="none" lIns="91271" tIns="45638" rIns="91271" bIns="45638">
            <a:spAutoFit/>
          </a:bodyPr>
          <a:lstStyle/>
          <a:p>
            <a:pPr defTabSz="828077" fontAlgn="base">
              <a:spcBef>
                <a:spcPct val="0"/>
              </a:spcBef>
              <a:spcAft>
                <a:spcPct val="0"/>
              </a:spcAft>
              <a:defRPr/>
            </a:pPr>
            <a:fld id="{DB5C4CAE-06E8-4702-AE04-AE6B6BCECFAE}" type="slidenum">
              <a:rPr lang="pl-PL">
                <a:solidFill>
                  <a:srgbClr val="0000CC"/>
                </a:solidFill>
                <a:latin typeface="Times New Roman" pitchFamily="18" charset="0"/>
              </a:rPr>
              <a:pPr defTabSz="828077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dirty="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pl-PL"/>
              <a:t>Karol </a:t>
            </a:r>
            <a:r>
              <a:rPr lang="pl-PL" err="1"/>
              <a:t>Buńkowski</a:t>
            </a:r>
            <a:r>
              <a:rPr lang="pl-PL"/>
              <a:t>, UW</a:t>
            </a:r>
            <a:r>
              <a:rPr lang="en-US"/>
              <a:t>,  </a:t>
            </a:r>
            <a:endParaRPr lang="pl-P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lnSpc>
                <a:spcPct val="95000"/>
              </a:lnSpc>
              <a:spcBef>
                <a:spcPts val="700"/>
              </a:spcBef>
              <a:buClr>
                <a:srgbClr val="0000CC"/>
              </a:buClr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 sz="1400" i="1" smtClean="0">
                <a:solidFill>
                  <a:srgbClr val="0000CC"/>
                </a:solidFill>
                <a:latin typeface="Times New Roman" pitchFamily="16" charset="0"/>
              </a:defRPr>
            </a:lvl1pPr>
          </a:lstStyle>
          <a:p>
            <a:r>
              <a:rPr lang="pl-PL" dirty="0" smtClean="0"/>
              <a:t>CMS L1 </a:t>
            </a:r>
            <a:r>
              <a:rPr lang="pl-PL" dirty="0" err="1" smtClean="0"/>
              <a:t>Trigger</a:t>
            </a:r>
            <a:r>
              <a:rPr lang="pl-PL" dirty="0" smtClean="0"/>
              <a:t> Meeting</a:t>
            </a:r>
            <a:r>
              <a:rPr lang="en-US" dirty="0" smtClean="0"/>
              <a:t>, </a:t>
            </a:r>
            <a:r>
              <a:rPr lang="pl-PL" dirty="0" smtClean="0"/>
              <a:t>18 August 2015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39357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 userDrawn="1"/>
        </p:nvSpPr>
        <p:spPr>
          <a:xfrm>
            <a:off x="4714880" y="6483560"/>
            <a:ext cx="453629" cy="369166"/>
          </a:xfrm>
          <a:prstGeom prst="rect">
            <a:avLst/>
          </a:prstGeom>
        </p:spPr>
        <p:txBody>
          <a:bodyPr wrap="none" lIns="91271" tIns="45638" rIns="91271" bIns="45638">
            <a:spAutoFit/>
          </a:bodyPr>
          <a:lstStyle/>
          <a:p>
            <a:pPr defTabSz="828077" fontAlgn="base">
              <a:spcBef>
                <a:spcPct val="0"/>
              </a:spcBef>
              <a:spcAft>
                <a:spcPct val="0"/>
              </a:spcAft>
              <a:defRPr/>
            </a:pPr>
            <a:fld id="{DB5C4CAE-06E8-4702-AE04-AE6B6BCECFAE}" type="slidenum">
              <a:rPr lang="pl-PL">
                <a:solidFill>
                  <a:srgbClr val="0000CC"/>
                </a:solidFill>
              </a:rPr>
              <a:pPr defTabSz="828077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dirty="0">
              <a:solidFill>
                <a:srgbClr val="0000CC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3568" y="2852936"/>
            <a:ext cx="7776864" cy="3528392"/>
          </a:xfrm>
        </p:spPr>
        <p:txBody>
          <a:bodyPr/>
          <a:lstStyle>
            <a:lvl1pPr marL="0" indent="0" algn="ctr">
              <a:buNone/>
              <a:defRPr/>
            </a:lvl1pPr>
            <a:lvl2pPr marL="456394" indent="0" algn="ctr">
              <a:buNone/>
              <a:defRPr/>
            </a:lvl2pPr>
            <a:lvl3pPr marL="912793" indent="0" algn="ctr">
              <a:buNone/>
              <a:defRPr/>
            </a:lvl3pPr>
            <a:lvl4pPr marL="1369183" indent="0" algn="ctr">
              <a:buNone/>
              <a:defRPr/>
            </a:lvl4pPr>
            <a:lvl5pPr marL="1825581" indent="0" algn="ctr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pl-P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pl-PL"/>
              <a:t>Karol </a:t>
            </a:r>
            <a:r>
              <a:rPr lang="pl-PL" err="1"/>
              <a:t>Buńkowski</a:t>
            </a:r>
            <a:r>
              <a:rPr lang="pl-PL"/>
              <a:t>, UW</a:t>
            </a:r>
            <a:r>
              <a:rPr lang="en-US"/>
              <a:t>,  </a:t>
            </a:r>
            <a:endParaRPr lang="pl-P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lnSpc>
                <a:spcPct val="95000"/>
              </a:lnSpc>
              <a:spcBef>
                <a:spcPts val="700"/>
              </a:spcBef>
              <a:buClr>
                <a:srgbClr val="0000CC"/>
              </a:buClr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 sz="1400" i="1" smtClean="0">
                <a:solidFill>
                  <a:srgbClr val="0000CC"/>
                </a:solidFill>
                <a:latin typeface="Times New Roman" pitchFamily="16" charset="0"/>
              </a:defRPr>
            </a:lvl1pPr>
          </a:lstStyle>
          <a:p>
            <a:r>
              <a:rPr lang="en-US" dirty="0"/>
              <a:t>Level 1 trigger upgrade EDR , 12 November 2013</a:t>
            </a:r>
          </a:p>
        </p:txBody>
      </p:sp>
      <p:sp>
        <p:nvSpPr>
          <p:cNvPr id="9" name="Tytuł 8"/>
          <p:cNvSpPr>
            <a:spLocks noGrp="1"/>
          </p:cNvSpPr>
          <p:nvPr>
            <p:ph type="title"/>
          </p:nvPr>
        </p:nvSpPr>
        <p:spPr>
          <a:xfrm>
            <a:off x="683568" y="1772816"/>
            <a:ext cx="7776864" cy="1080195"/>
          </a:xfrm>
        </p:spPr>
        <p:txBody>
          <a:bodyPr/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10965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MS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071813"/>
            <a:ext cx="122396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UWOrz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293" y="3071813"/>
            <a:ext cx="108267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124075" y="3141680"/>
            <a:ext cx="4895850" cy="1127125"/>
          </a:xfrm>
          <a:prstGeom prst="rect">
            <a:avLst/>
          </a:prstGeom>
          <a:gradFill rotWithShape="1">
            <a:gsLst>
              <a:gs pos="0">
                <a:srgbClr val="FFFF99">
                  <a:gamma/>
                  <a:tint val="15686"/>
                  <a:invGamma/>
                </a:srgbClr>
              </a:gs>
              <a:gs pos="100000">
                <a:srgbClr val="FFFF99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91271" tIns="45638" rIns="91271" bIns="45638" anchor="ctr" anchorCtr="1"/>
          <a:lstStyle/>
          <a:p>
            <a:pPr marL="0" marR="0" lvl="0" indent="0" algn="ctr" defTabSz="8280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Karol </a:t>
            </a:r>
            <a:r>
              <a:rPr kumimoji="0" lang="pl-P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Buńkowski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8280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University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of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Warsaw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41441"/>
            <a:ext cx="7772400" cy="1470025"/>
          </a:xfrm>
          <a:gradFill>
            <a:gsLst>
              <a:gs pos="0">
                <a:srgbClr val="3366FF">
                  <a:gamma/>
                  <a:tint val="19216"/>
                  <a:invGamma/>
                </a:srgbClr>
              </a:gs>
              <a:gs pos="100000">
                <a:srgbClr val="3366FF"/>
              </a:gs>
            </a:gsLst>
          </a:gradFill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84230" y="4652963"/>
            <a:ext cx="7775575" cy="647700"/>
          </a:xfrm>
          <a:gradFill rotWithShape="1">
            <a:gsLst>
              <a:gs pos="0">
                <a:srgbClr val="CCFFCC"/>
              </a:gs>
              <a:gs pos="100000">
                <a:srgbClr val="66FF66"/>
              </a:gs>
            </a:gsLst>
            <a:lin ang="0" scaled="1"/>
          </a:gradFill>
        </p:spPr>
        <p:txBody>
          <a:bodyPr anchor="ctr" anchorCtr="1"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lnSpc>
                <a:spcPct val="95000"/>
              </a:lnSpc>
              <a:spcBef>
                <a:spcPts val="700"/>
              </a:spcBef>
              <a:buClr>
                <a:srgbClr val="0000CC"/>
              </a:buClr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 i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 marL="0" marR="0" lvl="0" indent="0" algn="l" defTabSz="828077" rtl="0" eaLnBrk="1" fontAlgn="auto" latinLnBrk="0" hangingPunct="1">
              <a:lnSpc>
                <a:spcPct val="95000"/>
              </a:lnSpc>
              <a:spcBef>
                <a:spcPts val="700"/>
              </a:spcBef>
              <a:spcAft>
                <a:spcPts val="0"/>
              </a:spcAft>
              <a:buClr>
                <a:srgbClr val="0000CC"/>
              </a:buClr>
              <a:buSzTx/>
              <a:buFontTx/>
              <a:buNone/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Trigger Meeting, 29 March 201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algn="ctr">
              <a:defRPr i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 marL="0" marR="0" lvl="0" indent="0" algn="ctr" defTabSz="8280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Karol </a:t>
            </a:r>
            <a:r>
              <a:rPr kumimoji="0" lang="pl-PL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Buńkowski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UW,  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>
            <a:lvl1pPr algn="r" defTabSz="828077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 marL="0" marR="0" lvl="0" indent="0" algn="r" defTabSz="8280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6868E2-D399-4D47-8D5B-3A9E3FFE8753}" type="slidenum">
              <a:rPr kumimoji="0" lang="pl-PL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8280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5769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 userDrawn="1"/>
        </p:nvSpPr>
        <p:spPr>
          <a:xfrm>
            <a:off x="4714880" y="6483560"/>
            <a:ext cx="453629" cy="369166"/>
          </a:xfrm>
          <a:prstGeom prst="rect">
            <a:avLst/>
          </a:prstGeom>
        </p:spPr>
        <p:txBody>
          <a:bodyPr wrap="none" lIns="91271" tIns="45638" rIns="91271" bIns="45638">
            <a:spAutoFit/>
          </a:bodyPr>
          <a:lstStyle/>
          <a:p>
            <a:pPr marL="0" marR="0" lvl="0" indent="0" algn="l" defTabSz="8280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5C4CAE-06E8-4702-AE04-AE6B6BCECFAE}" type="slidenum">
              <a:rPr kumimoji="0" lang="pl-PL" sz="18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l" defTabSz="8280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 marL="0" marR="0" lvl="0" indent="0" algn="r" defTabSz="8280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1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Karol </a:t>
            </a:r>
            <a:r>
              <a:rPr kumimoji="0" lang="pl-PL" sz="1400" b="0" i="1" u="none" strike="noStrike" kern="1200" cap="none" spc="0" normalizeH="0" baseline="0" noProof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Buńkowski</a:t>
            </a:r>
            <a:r>
              <a:rPr kumimoji="0" lang="pl-PL" sz="1400" b="0" i="1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, UW</a:t>
            </a:r>
            <a:r>
              <a:rPr kumimoji="0" lang="en-US" sz="1400" b="0" i="1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,  </a:t>
            </a:r>
            <a:endParaRPr kumimoji="0" lang="pl-PL" sz="1400" b="0" i="1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6" charset="0"/>
              <a:ea typeface="+mn-ea"/>
              <a:cs typeface="+mn-c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lnSpc>
                <a:spcPct val="95000"/>
              </a:lnSpc>
              <a:spcBef>
                <a:spcPts val="700"/>
              </a:spcBef>
              <a:buClr>
                <a:srgbClr val="0000CC"/>
              </a:buClr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 sz="1400" i="1" smtClean="0">
                <a:solidFill>
                  <a:srgbClr val="0000CC"/>
                </a:solidFill>
                <a:latin typeface="Times New Roman" pitchFamily="16" charset="0"/>
              </a:defRPr>
            </a:lvl1pPr>
          </a:lstStyle>
          <a:p>
            <a:pPr marL="0" marR="0" lvl="0" indent="0" algn="l" defTabSz="828077" rtl="0" eaLnBrk="1" fontAlgn="auto" latinLnBrk="0" hangingPunct="1">
              <a:lnSpc>
                <a:spcPct val="95000"/>
              </a:lnSpc>
              <a:spcBef>
                <a:spcPts val="700"/>
              </a:spcBef>
              <a:spcAft>
                <a:spcPts val="0"/>
              </a:spcAft>
              <a:buClr>
                <a:srgbClr val="0000CC"/>
              </a:buClr>
              <a:buSzTx/>
              <a:buFontTx/>
              <a:buNone/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L1 Muon Trigger Upgrade Workshop, </a:t>
            </a:r>
            <a:r>
              <a:rPr kumimoji="0" lang="pl-PL" sz="1400" b="0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10 </a:t>
            </a:r>
            <a:r>
              <a:rPr kumimoji="0" lang="pl-PL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June</a:t>
            </a:r>
            <a:r>
              <a:rPr kumimoji="0" lang="pl-PL" sz="1400" b="0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 2013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267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MS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071813"/>
            <a:ext cx="122396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UWOrz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293" y="3071813"/>
            <a:ext cx="108267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124075" y="3141680"/>
            <a:ext cx="4895850" cy="1127125"/>
          </a:xfrm>
          <a:prstGeom prst="rect">
            <a:avLst/>
          </a:prstGeom>
          <a:gradFill rotWithShape="1">
            <a:gsLst>
              <a:gs pos="0">
                <a:srgbClr val="FFFF99">
                  <a:gamma/>
                  <a:tint val="15686"/>
                  <a:invGamma/>
                </a:srgbClr>
              </a:gs>
              <a:gs pos="100000">
                <a:srgbClr val="FFFF99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91271" tIns="45638" rIns="91271" bIns="45638" anchor="ctr" anchorCtr="1"/>
          <a:lstStyle/>
          <a:p>
            <a:pPr marL="0" marR="0" lvl="0" indent="0" algn="ctr" defTabSz="8280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Karol </a:t>
            </a:r>
            <a:r>
              <a:rPr kumimoji="0" lang="pl-P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Buńkowski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  <a:p>
            <a:pPr marL="0" marR="0" lvl="0" indent="0" algn="ctr" defTabSz="8280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University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of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Warsaw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41441"/>
            <a:ext cx="7772400" cy="1470025"/>
          </a:xfrm>
          <a:gradFill>
            <a:gsLst>
              <a:gs pos="0">
                <a:srgbClr val="3366FF">
                  <a:gamma/>
                  <a:tint val="19216"/>
                  <a:invGamma/>
                </a:srgbClr>
              </a:gs>
              <a:gs pos="100000">
                <a:srgbClr val="3366FF"/>
              </a:gs>
            </a:gsLst>
          </a:gradFill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84230" y="4652963"/>
            <a:ext cx="7775575" cy="647700"/>
          </a:xfrm>
          <a:gradFill rotWithShape="1">
            <a:gsLst>
              <a:gs pos="0">
                <a:srgbClr val="CCFFCC"/>
              </a:gs>
              <a:gs pos="100000">
                <a:srgbClr val="66FF66"/>
              </a:gs>
            </a:gsLst>
            <a:lin ang="0" scaled="1"/>
          </a:gradFill>
        </p:spPr>
        <p:txBody>
          <a:bodyPr anchor="ctr" anchorCtr="1"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lnSpc>
                <a:spcPct val="95000"/>
              </a:lnSpc>
              <a:spcBef>
                <a:spcPts val="700"/>
              </a:spcBef>
              <a:buClr>
                <a:srgbClr val="0000CC"/>
              </a:buClr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 i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 marL="0" marR="0" lvl="0" indent="0" algn="l" defTabSz="828077" rtl="0" eaLnBrk="1" fontAlgn="auto" latinLnBrk="0" hangingPunct="1">
              <a:lnSpc>
                <a:spcPct val="95000"/>
              </a:lnSpc>
              <a:spcBef>
                <a:spcPts val="700"/>
              </a:spcBef>
              <a:spcAft>
                <a:spcPts val="0"/>
              </a:spcAft>
              <a:buClr>
                <a:srgbClr val="0000CC"/>
              </a:buClr>
              <a:buSzTx/>
              <a:buFontTx/>
              <a:buNone/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Trigger Meeting, 29 March 201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algn="ctr">
              <a:defRPr i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 marL="0" marR="0" lvl="0" indent="0" algn="ctr" defTabSz="8280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Karol </a:t>
            </a:r>
            <a:r>
              <a:rPr kumimoji="0" lang="pl-PL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Buńkowski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UW,  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>
            <a:lvl1pPr algn="r" defTabSz="828077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 marL="0" marR="0" lvl="0" indent="0" algn="r" defTabSz="8280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6868E2-D399-4D47-8D5B-3A9E3FFE8753}" type="slidenum">
              <a:rPr kumimoji="0" lang="pl-PL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8280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42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 userDrawn="1"/>
        </p:nvSpPr>
        <p:spPr>
          <a:xfrm>
            <a:off x="4714880" y="6483560"/>
            <a:ext cx="453629" cy="369166"/>
          </a:xfrm>
          <a:prstGeom prst="rect">
            <a:avLst/>
          </a:prstGeom>
        </p:spPr>
        <p:txBody>
          <a:bodyPr wrap="none" lIns="91271" tIns="45638" rIns="91271" bIns="45638">
            <a:spAutoFit/>
          </a:bodyPr>
          <a:lstStyle/>
          <a:p>
            <a:pPr marL="0" marR="0" lvl="0" indent="0" algn="l" defTabSz="8280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5C4CAE-06E8-4702-AE04-AE6B6BCECFAE}" type="slidenum">
              <a:rPr kumimoji="0" lang="pl-PL" sz="18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8280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 marL="0" marR="0" lvl="0" indent="0" algn="r" defTabSz="8280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1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Karol </a:t>
            </a:r>
            <a:r>
              <a:rPr kumimoji="0" lang="pl-PL" sz="1400" b="0" i="1" u="none" strike="noStrike" kern="1200" cap="none" spc="0" normalizeH="0" baseline="0" noProof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Buńkowski</a:t>
            </a:r>
            <a:r>
              <a:rPr kumimoji="0" lang="pl-PL" sz="1400" b="0" i="1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, UW</a:t>
            </a:r>
            <a:r>
              <a:rPr kumimoji="0" lang="en-US" sz="1400" b="0" i="1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,  </a:t>
            </a:r>
            <a:endParaRPr kumimoji="0" lang="pl-PL" sz="1400" b="0" i="1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6" charset="0"/>
              <a:ea typeface="+mn-ea"/>
              <a:cs typeface="+mn-c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lnSpc>
                <a:spcPct val="95000"/>
              </a:lnSpc>
              <a:spcBef>
                <a:spcPts val="700"/>
              </a:spcBef>
              <a:buClr>
                <a:srgbClr val="0000CC"/>
              </a:buClr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 sz="1400" i="1" smtClean="0">
                <a:solidFill>
                  <a:srgbClr val="0000CC"/>
                </a:solidFill>
                <a:latin typeface="Times New Roman" pitchFamily="16" charset="0"/>
              </a:defRPr>
            </a:lvl1pPr>
          </a:lstStyle>
          <a:p>
            <a:pPr marL="0" marR="0" lvl="0" indent="0" algn="l" defTabSz="828077" rtl="0" eaLnBrk="1" fontAlgn="auto" latinLnBrk="0" hangingPunct="1">
              <a:lnSpc>
                <a:spcPct val="95000"/>
              </a:lnSpc>
              <a:spcBef>
                <a:spcPts val="700"/>
              </a:spcBef>
              <a:spcAft>
                <a:spcPts val="0"/>
              </a:spcAft>
              <a:buClr>
                <a:srgbClr val="0000CC"/>
              </a:buClr>
              <a:buSzTx/>
              <a:buFontTx/>
              <a:buNone/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/>
            </a:pP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G</a:t>
            </a:r>
            <a:r>
              <a:rPr kumimoji="0" lang="pl-PL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eneral</a:t>
            </a:r>
            <a:r>
              <a:rPr kumimoji="0" lang="pl-PL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 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M</a:t>
            </a:r>
            <a:r>
              <a:rPr kumimoji="0" lang="pl-PL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uon</a:t>
            </a:r>
            <a:r>
              <a:rPr kumimoji="0" lang="pl-PL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 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M</a:t>
            </a:r>
            <a:r>
              <a:rPr kumimoji="0" lang="pl-PL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eeting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, </a:t>
            </a:r>
            <a:r>
              <a:rPr kumimoji="0" lang="pl-PL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1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5 </a:t>
            </a:r>
            <a:r>
              <a:rPr kumimoji="0" lang="pl-PL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Septmeber</a:t>
            </a:r>
            <a:r>
              <a:rPr kumimoji="0" lang="pl-PL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 201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6</a:t>
            </a:r>
            <a:endParaRPr kumimoji="0" lang="pl-PL" sz="1400" b="0" i="1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3250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MS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071813"/>
            <a:ext cx="122396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UWOrz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293" y="3071813"/>
            <a:ext cx="108267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124075" y="3141680"/>
            <a:ext cx="4895850" cy="1127125"/>
          </a:xfrm>
          <a:prstGeom prst="rect">
            <a:avLst/>
          </a:prstGeom>
          <a:gradFill rotWithShape="1">
            <a:gsLst>
              <a:gs pos="0">
                <a:srgbClr val="FFFF99">
                  <a:gamma/>
                  <a:tint val="15686"/>
                  <a:invGamma/>
                </a:srgbClr>
              </a:gs>
              <a:gs pos="100000">
                <a:srgbClr val="FFFF99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91271" tIns="45638" rIns="91271" bIns="45638" anchor="ctr" anchorCtr="1"/>
          <a:lstStyle/>
          <a:p>
            <a:pPr marL="0" marR="0" lvl="0" indent="0" algn="ctr" defTabSz="8280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Karol </a:t>
            </a:r>
            <a:r>
              <a:rPr kumimoji="0" lang="pl-P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Buńkowski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</a:t>
            </a:r>
          </a:p>
          <a:p>
            <a:pPr marL="0" marR="0" lvl="0" indent="0" algn="ctr" defTabSz="8280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University of Warsaw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41441"/>
            <a:ext cx="7772400" cy="1470025"/>
          </a:xfrm>
          <a:gradFill>
            <a:gsLst>
              <a:gs pos="0">
                <a:srgbClr val="3366FF">
                  <a:gamma/>
                  <a:tint val="19216"/>
                  <a:invGamma/>
                </a:srgbClr>
              </a:gs>
              <a:gs pos="100000">
                <a:srgbClr val="3366FF"/>
              </a:gs>
            </a:gsLst>
          </a:gradFill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84230" y="4652963"/>
            <a:ext cx="7775575" cy="647700"/>
          </a:xfrm>
          <a:gradFill rotWithShape="1">
            <a:gsLst>
              <a:gs pos="0">
                <a:srgbClr val="CCFFCC"/>
              </a:gs>
              <a:gs pos="100000">
                <a:srgbClr val="66FF66"/>
              </a:gs>
            </a:gsLst>
            <a:lin ang="0" scaled="1"/>
          </a:gradFill>
        </p:spPr>
        <p:txBody>
          <a:bodyPr anchor="ctr" anchorCtr="1"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>
            <a:lvl1pPr algn="r" defTabSz="828077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 marL="0" marR="0" lvl="0" indent="0" algn="r" defTabSz="8280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6868E2-D399-4D47-8D5B-3A9E3FFE8753}" type="slidenum">
              <a:rPr kumimoji="0" lang="pl-PL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8280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2986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 userDrawn="1"/>
        </p:nvSpPr>
        <p:spPr>
          <a:xfrm>
            <a:off x="4714880" y="6483560"/>
            <a:ext cx="453629" cy="369166"/>
          </a:xfrm>
          <a:prstGeom prst="rect">
            <a:avLst/>
          </a:prstGeom>
        </p:spPr>
        <p:txBody>
          <a:bodyPr wrap="none" lIns="91271" tIns="45638" rIns="91271" bIns="45638">
            <a:spAutoFit/>
          </a:bodyPr>
          <a:lstStyle/>
          <a:p>
            <a:pPr marL="0" marR="0" lvl="0" indent="0" algn="l" defTabSz="8280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5C4CAE-06E8-4702-AE04-AE6B6BCECFAE}" type="slidenum">
              <a:rPr kumimoji="0" lang="pl-PL" sz="18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l" defTabSz="8280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 marL="0" marR="0" lvl="0" indent="0" algn="r" defTabSz="8280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Karol </a:t>
            </a:r>
            <a:r>
              <a:rPr kumimoji="0" lang="pl-PL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Buńkowski</a:t>
            </a:r>
            <a:r>
              <a:rPr kumimoji="0" lang="pl-PL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,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 </a:t>
            </a:r>
            <a:r>
              <a:rPr kumimoji="0" lang="pl-PL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UW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,  </a:t>
            </a:r>
            <a:endParaRPr kumimoji="0" lang="pl-PL" sz="1400" b="0" i="1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6" charset="0"/>
              <a:ea typeface="+mn-ea"/>
              <a:cs typeface="+mn-c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lnSpc>
                <a:spcPct val="95000"/>
              </a:lnSpc>
              <a:spcBef>
                <a:spcPts val="700"/>
              </a:spcBef>
              <a:buClr>
                <a:srgbClr val="0000CC"/>
              </a:buClr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 sz="1400" i="1" smtClean="0">
                <a:solidFill>
                  <a:srgbClr val="0000CC"/>
                </a:solidFill>
                <a:latin typeface="Times New Roman" pitchFamily="16" charset="0"/>
              </a:defRPr>
            </a:lvl1pPr>
          </a:lstStyle>
          <a:p>
            <a:pPr marL="0" marR="0" lvl="0" indent="0" algn="l" defTabSz="828077" rtl="0" eaLnBrk="1" fontAlgn="base" latinLnBrk="0" hangingPunct="1">
              <a:lnSpc>
                <a:spcPct val="95000"/>
              </a:lnSpc>
              <a:spcBef>
                <a:spcPts val="700"/>
              </a:spcBef>
              <a:spcAft>
                <a:spcPct val="0"/>
              </a:spcAft>
              <a:buClr>
                <a:srgbClr val="0000CC"/>
              </a:buClr>
              <a:buSzTx/>
              <a:buFont typeface="Wingdings" charset="2"/>
              <a:buNone/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/>
            </a:pP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RPC upgrade meeting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, </a:t>
            </a:r>
            <a:r>
              <a:rPr kumimoji="0" lang="pl-PL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22 May 201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3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3301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58900" y="116649"/>
            <a:ext cx="6427788" cy="792163"/>
          </a:xfrm>
          <a:prstGeom prst="rect">
            <a:avLst/>
          </a:prstGeom>
          <a:gradFill rotWithShape="1">
            <a:gsLst>
              <a:gs pos="0">
                <a:srgbClr val="B8CAFF"/>
              </a:gs>
              <a:gs pos="100000">
                <a:srgbClr val="3366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271" tIns="45638" rIns="91271" bIns="456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0728"/>
            <a:ext cx="82296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6038"/>
            <a:ext cx="4330824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>
            <a:lvl1pPr algn="l" defTabSz="828077" hangingPunct="1">
              <a:lnSpc>
                <a:spcPct val="95000"/>
              </a:lnSpc>
              <a:spcBef>
                <a:spcPts val="700"/>
              </a:spcBef>
              <a:buClr>
                <a:srgbClr val="0000CC"/>
              </a:buClr>
              <a:buSzTx/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 sz="1400" b="0" i="1" smtClean="0">
                <a:solidFill>
                  <a:srgbClr val="0000CC"/>
                </a:solidFill>
                <a:latin typeface="Times New Roman" pitchFamily="16" charset="0"/>
              </a:defRPr>
            </a:lvl1pPr>
          </a:lstStyle>
          <a:p>
            <a:r>
              <a:rPr lang="pl-PL" dirty="0" smtClean="0"/>
              <a:t>CMS L1 </a:t>
            </a:r>
            <a:r>
              <a:rPr lang="pl-PL" dirty="0" err="1" smtClean="0"/>
              <a:t>Trigger</a:t>
            </a:r>
            <a:r>
              <a:rPr lang="pl-PL" dirty="0" smtClean="0"/>
              <a:t> Meeting</a:t>
            </a:r>
            <a:r>
              <a:rPr lang="en-US" dirty="0" smtClean="0"/>
              <a:t>, </a:t>
            </a:r>
            <a:r>
              <a:rPr lang="pl-PL" dirty="0" smtClean="0"/>
              <a:t>18 August 2015</a:t>
            </a:r>
            <a:endParaRPr lang="pl-PL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92725" y="6526033"/>
            <a:ext cx="339248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>
            <a:lvl1pPr algn="r" defTabSz="828077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1">
                <a:solidFill>
                  <a:srgbClr val="0000FF"/>
                </a:solidFill>
                <a:latin typeface="Times New Roman" pitchFamily="16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pl-PL" dirty="0" smtClean="0"/>
              <a:t>Karol </a:t>
            </a:r>
            <a:r>
              <a:rPr lang="pl-PL" dirty="0" err="1" smtClean="0"/>
              <a:t>Buńkowski</a:t>
            </a:r>
            <a:r>
              <a:rPr lang="pl-PL" dirty="0" smtClean="0"/>
              <a:t>, UW,  </a:t>
            </a:r>
            <a:endParaRPr lang="pl-PL" dirty="0"/>
          </a:p>
        </p:txBody>
      </p:sp>
      <p:pic>
        <p:nvPicPr>
          <p:cNvPr id="1030" name="Picture 6" descr="CMS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30" y="116632"/>
            <a:ext cx="8096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UWOrze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5113" y="116649"/>
            <a:ext cx="8001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68330" y="6453025"/>
            <a:ext cx="8207375" cy="73025"/>
          </a:xfrm>
          <a:prstGeom prst="rect">
            <a:avLst/>
          </a:prstGeom>
          <a:gradFill rotWithShape="1">
            <a:gsLst>
              <a:gs pos="0">
                <a:srgbClr val="3366FF">
                  <a:gamma/>
                  <a:tint val="47451"/>
                  <a:invGamma/>
                </a:srgbClr>
              </a:gs>
              <a:gs pos="100000">
                <a:srgbClr val="3366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271" tIns="45638" rIns="91271" bIns="45638" anchor="ctr"/>
          <a:lstStyle/>
          <a:p>
            <a:pPr algn="ctr" defTabSz="828077" fontAlgn="base">
              <a:spcBef>
                <a:spcPct val="50000"/>
              </a:spcBef>
              <a:spcAft>
                <a:spcPct val="0"/>
              </a:spcAft>
              <a:defRPr/>
            </a:pPr>
            <a:endParaRPr lang="pl-PL" dirty="0">
              <a:solidFill>
                <a:srgbClr val="000000"/>
              </a:solidFill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838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5pPr>
      <a:lvl6pPr marL="456394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6pPr>
      <a:lvl7pPr marL="91279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7pPr>
      <a:lvl8pPr marL="1369186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8pPr>
      <a:lvl9pPr marL="182558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9pPr>
    </p:titleStyle>
    <p:bodyStyle>
      <a:lvl1pPr marL="342295" indent="-342295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642" indent="-285248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0990" indent="-228197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7380" indent="-228197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3778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0172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66568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2963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79357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4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9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186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58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976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37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757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158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58900" y="116649"/>
            <a:ext cx="6427788" cy="792163"/>
          </a:xfrm>
          <a:prstGeom prst="rect">
            <a:avLst/>
          </a:prstGeom>
          <a:gradFill rotWithShape="1">
            <a:gsLst>
              <a:gs pos="0">
                <a:srgbClr val="B8CAFF"/>
              </a:gs>
              <a:gs pos="100000">
                <a:srgbClr val="3366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271" tIns="45638" rIns="91271" bIns="456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0728"/>
            <a:ext cx="82296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6038"/>
            <a:ext cx="4114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>
            <a:lvl1pPr algn="l" defTabSz="828077" hangingPunct="1">
              <a:lnSpc>
                <a:spcPct val="95000"/>
              </a:lnSpc>
              <a:spcBef>
                <a:spcPts val="700"/>
              </a:spcBef>
              <a:buClr>
                <a:srgbClr val="0000CC"/>
              </a:buClr>
              <a:buSzTx/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 sz="1400" i="1" smtClean="0">
                <a:solidFill>
                  <a:srgbClr val="0000CC"/>
                </a:solidFill>
                <a:latin typeface="Times New Roman" pitchFamily="16" charset="0"/>
              </a:defRPr>
            </a:lvl1pPr>
          </a:lstStyle>
          <a:p>
            <a:pPr fontAlgn="base">
              <a:spcAft>
                <a:spcPct val="0"/>
              </a:spcAft>
              <a:buFont typeface="Wingdings" charset="2"/>
              <a:buNone/>
            </a:pPr>
            <a:r>
              <a:rPr lang="en-US" dirty="0"/>
              <a:t>Level 1 trigger upgrade EDR , 12 November 2013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92725" y="6526033"/>
            <a:ext cx="339248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>
            <a:lvl1pPr algn="r" defTabSz="828077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1">
                <a:solidFill>
                  <a:srgbClr val="0000FF"/>
                </a:solidFill>
                <a:latin typeface="Times New Roman" pitchFamily="16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pl-PL" dirty="0" smtClean="0"/>
              <a:t>Karol </a:t>
            </a:r>
            <a:r>
              <a:rPr lang="pl-PL" dirty="0" err="1" smtClean="0"/>
              <a:t>Buńkowski</a:t>
            </a:r>
            <a:r>
              <a:rPr lang="pl-PL" dirty="0" smtClean="0"/>
              <a:t>, UW,  </a:t>
            </a:r>
            <a:endParaRPr lang="pl-PL" dirty="0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68330" y="6453025"/>
            <a:ext cx="8207375" cy="73025"/>
          </a:xfrm>
          <a:prstGeom prst="rect">
            <a:avLst/>
          </a:prstGeom>
          <a:gradFill rotWithShape="1">
            <a:gsLst>
              <a:gs pos="0">
                <a:srgbClr val="3366FF">
                  <a:gamma/>
                  <a:tint val="47451"/>
                  <a:invGamma/>
                </a:srgbClr>
              </a:gs>
              <a:gs pos="100000">
                <a:srgbClr val="3366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271" tIns="45638" rIns="91271" bIns="45638" anchor="ctr"/>
          <a:lstStyle/>
          <a:p>
            <a:pPr algn="ctr" defTabSz="828077" fontAlgn="base">
              <a:spcBef>
                <a:spcPct val="50000"/>
              </a:spcBef>
              <a:spcAft>
                <a:spcPct val="0"/>
              </a:spcAft>
              <a:defRPr/>
            </a:pPr>
            <a:endParaRPr lang="pl-PL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047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5pPr>
      <a:lvl6pPr marL="456394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6pPr>
      <a:lvl7pPr marL="91279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7pPr>
      <a:lvl8pPr marL="1369186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8pPr>
      <a:lvl9pPr marL="182558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9pPr>
    </p:titleStyle>
    <p:bodyStyle>
      <a:lvl1pPr marL="342295" indent="-342295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642" indent="-285248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0990" indent="-228197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7380" indent="-228197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3778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0172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66568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2963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79357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4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9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186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58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976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37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757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158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58900" y="116649"/>
            <a:ext cx="6427788" cy="792163"/>
          </a:xfrm>
          <a:prstGeom prst="rect">
            <a:avLst/>
          </a:prstGeom>
          <a:gradFill rotWithShape="1">
            <a:gsLst>
              <a:gs pos="0">
                <a:srgbClr val="B8CAFF"/>
              </a:gs>
              <a:gs pos="100000">
                <a:srgbClr val="3366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271" tIns="45638" rIns="91271" bIns="456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0728"/>
            <a:ext cx="82296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6038"/>
            <a:ext cx="4114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>
            <a:lvl1pPr algn="l" defTabSz="828077" hangingPunct="1">
              <a:lnSpc>
                <a:spcPct val="95000"/>
              </a:lnSpc>
              <a:spcBef>
                <a:spcPts val="700"/>
              </a:spcBef>
              <a:buClr>
                <a:srgbClr val="0000CC"/>
              </a:buClr>
              <a:buSzTx/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 sz="1400" b="0" i="1" smtClean="0">
                <a:solidFill>
                  <a:srgbClr val="0000CC"/>
                </a:solidFill>
                <a:latin typeface="Times New Roman" pitchFamily="16" charset="0"/>
              </a:defRPr>
            </a:lvl1pPr>
          </a:lstStyle>
          <a:p>
            <a:pPr marL="0" marR="0" lvl="0" indent="0" algn="l" defTabSz="828077" rtl="0" eaLnBrk="1" fontAlgn="base" latinLnBrk="0" hangingPunct="1">
              <a:lnSpc>
                <a:spcPct val="95000"/>
              </a:lnSpc>
              <a:spcBef>
                <a:spcPts val="700"/>
              </a:spcBef>
              <a:spcAft>
                <a:spcPct val="0"/>
              </a:spcAft>
              <a:buClr>
                <a:srgbClr val="0000CC"/>
              </a:buClr>
              <a:buSzTx/>
              <a:buFont typeface="Wingdings" charset="2"/>
              <a:buNone/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L1 Muon Trigger Upgrade Workshop, </a:t>
            </a:r>
            <a:r>
              <a:rPr kumimoji="0" lang="pl-PL" sz="1400" b="0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10 </a:t>
            </a:r>
            <a:r>
              <a:rPr kumimoji="0" lang="pl-PL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June</a:t>
            </a:r>
            <a:r>
              <a:rPr kumimoji="0" lang="pl-PL" sz="1400" b="0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 2013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6" charset="0"/>
              <a:ea typeface="+mn-ea"/>
              <a:cs typeface="+mn-cs"/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92725" y="6526033"/>
            <a:ext cx="339248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>
            <a:lvl1pPr algn="r" defTabSz="828077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1">
                <a:solidFill>
                  <a:srgbClr val="0000FF"/>
                </a:solidFill>
                <a:latin typeface="Times New Roman" pitchFamily="16" charset="0"/>
              </a:defRPr>
            </a:lvl1pPr>
          </a:lstStyle>
          <a:p>
            <a:pPr marL="0" marR="0" lvl="0" indent="0" algn="r" defTabSz="8280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Karol </a:t>
            </a:r>
            <a:r>
              <a:rPr kumimoji="0" lang="pl-PL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Buńkowski</a:t>
            </a:r>
            <a:r>
              <a:rPr kumimoji="0" lang="pl-PL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, UW,  </a:t>
            </a:r>
            <a:endParaRPr kumimoji="0" lang="pl-PL" sz="1400" b="0" i="1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6" charset="0"/>
              <a:ea typeface="+mn-ea"/>
              <a:cs typeface="+mn-cs"/>
            </a:endParaRPr>
          </a:p>
        </p:txBody>
      </p:sp>
      <p:pic>
        <p:nvPicPr>
          <p:cNvPr id="1030" name="Picture 6" descr="CMS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30" y="116632"/>
            <a:ext cx="8096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UWOrze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5113" y="116649"/>
            <a:ext cx="8001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68330" y="6453025"/>
            <a:ext cx="8207375" cy="73025"/>
          </a:xfrm>
          <a:prstGeom prst="rect">
            <a:avLst/>
          </a:prstGeom>
          <a:gradFill rotWithShape="1">
            <a:gsLst>
              <a:gs pos="0">
                <a:srgbClr val="3366FF">
                  <a:gamma/>
                  <a:tint val="47451"/>
                  <a:invGamma/>
                </a:srgbClr>
              </a:gs>
              <a:gs pos="100000">
                <a:srgbClr val="3366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271" tIns="45638" rIns="91271" bIns="45638" anchor="ctr"/>
          <a:lstStyle/>
          <a:p>
            <a:pPr marL="0" marR="0" lvl="0" indent="0" algn="ctr" defTabSz="828077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9185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5pPr>
      <a:lvl6pPr marL="456394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6pPr>
      <a:lvl7pPr marL="91279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7pPr>
      <a:lvl8pPr marL="1369186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8pPr>
      <a:lvl9pPr marL="182558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9pPr>
    </p:titleStyle>
    <p:bodyStyle>
      <a:lvl1pPr marL="342295" indent="-342295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642" indent="-285248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0990" indent="-228197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7380" indent="-228197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3778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0172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66568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2963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79357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4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9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186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58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976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37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757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158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58900" y="116649"/>
            <a:ext cx="6427788" cy="792163"/>
          </a:xfrm>
          <a:prstGeom prst="rect">
            <a:avLst/>
          </a:prstGeom>
          <a:gradFill rotWithShape="1">
            <a:gsLst>
              <a:gs pos="0">
                <a:srgbClr val="B8CAFF"/>
              </a:gs>
              <a:gs pos="100000">
                <a:srgbClr val="3366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271" tIns="45638" rIns="91271" bIns="456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0728"/>
            <a:ext cx="82296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6038"/>
            <a:ext cx="4330824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>
            <a:lvl1pPr algn="l" defTabSz="828077" hangingPunct="1">
              <a:lnSpc>
                <a:spcPct val="95000"/>
              </a:lnSpc>
              <a:spcBef>
                <a:spcPts val="700"/>
              </a:spcBef>
              <a:buClr>
                <a:srgbClr val="0000CC"/>
              </a:buClr>
              <a:buSzTx/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 sz="1400" b="0" i="1" smtClean="0">
                <a:solidFill>
                  <a:srgbClr val="0000CC"/>
                </a:solidFill>
                <a:latin typeface="Times New Roman" pitchFamily="16" charset="0"/>
              </a:defRPr>
            </a:lvl1pPr>
          </a:lstStyle>
          <a:p>
            <a:pPr marL="0" marR="0" lvl="0" indent="0" algn="l" defTabSz="828077" rtl="0" eaLnBrk="1" fontAlgn="auto" latinLnBrk="0" hangingPunct="1">
              <a:lnSpc>
                <a:spcPct val="95000"/>
              </a:lnSpc>
              <a:spcBef>
                <a:spcPts val="700"/>
              </a:spcBef>
              <a:spcAft>
                <a:spcPts val="0"/>
              </a:spcAft>
              <a:buClr>
                <a:srgbClr val="0000CC"/>
              </a:buClr>
              <a:buSzTx/>
              <a:buFontTx/>
              <a:buNone/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/>
            </a:pP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G</a:t>
            </a:r>
            <a:r>
              <a:rPr kumimoji="0" lang="pl-PL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eneral</a:t>
            </a:r>
            <a:r>
              <a:rPr kumimoji="0" lang="pl-PL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 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M</a:t>
            </a:r>
            <a:r>
              <a:rPr kumimoji="0" lang="pl-PL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uon</a:t>
            </a:r>
            <a:r>
              <a:rPr kumimoji="0" lang="pl-PL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 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M</a:t>
            </a:r>
            <a:r>
              <a:rPr kumimoji="0" lang="pl-PL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eeting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, </a:t>
            </a:r>
            <a:r>
              <a:rPr kumimoji="0" lang="pl-PL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1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5 </a:t>
            </a:r>
            <a:r>
              <a:rPr kumimoji="0" lang="pl-PL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Septmeber</a:t>
            </a:r>
            <a:r>
              <a:rPr kumimoji="0" lang="pl-PL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 201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6</a:t>
            </a:r>
            <a:endParaRPr kumimoji="0" lang="pl-PL" sz="1400" b="0" i="1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6" charset="0"/>
              <a:ea typeface="+mn-ea"/>
              <a:cs typeface="+mn-cs"/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92725" y="6526033"/>
            <a:ext cx="339248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>
            <a:lvl1pPr algn="r" defTabSz="828077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1">
                <a:solidFill>
                  <a:srgbClr val="0000FF"/>
                </a:solidFill>
                <a:latin typeface="Times New Roman" pitchFamily="16" charset="0"/>
              </a:defRPr>
            </a:lvl1pPr>
          </a:lstStyle>
          <a:p>
            <a:pPr marL="0" marR="0" lvl="0" indent="0" algn="r" defTabSz="8280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Karol </a:t>
            </a:r>
            <a:r>
              <a:rPr kumimoji="0" lang="pl-PL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Buńkowski</a:t>
            </a:r>
            <a:r>
              <a:rPr kumimoji="0" lang="pl-PL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, UW,  </a:t>
            </a:r>
            <a:endParaRPr kumimoji="0" lang="pl-PL" sz="1400" b="0" i="1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6" charset="0"/>
              <a:ea typeface="+mn-ea"/>
              <a:cs typeface="+mn-cs"/>
            </a:endParaRPr>
          </a:p>
        </p:txBody>
      </p:sp>
      <p:pic>
        <p:nvPicPr>
          <p:cNvPr id="1030" name="Picture 6" descr="CMS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30" y="116632"/>
            <a:ext cx="8096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UWOrze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5113" y="116649"/>
            <a:ext cx="8001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68330" y="6453025"/>
            <a:ext cx="8207375" cy="73025"/>
          </a:xfrm>
          <a:prstGeom prst="rect">
            <a:avLst/>
          </a:prstGeom>
          <a:gradFill rotWithShape="1">
            <a:gsLst>
              <a:gs pos="0">
                <a:srgbClr val="3366FF">
                  <a:gamma/>
                  <a:tint val="47451"/>
                  <a:invGamma/>
                </a:srgbClr>
              </a:gs>
              <a:gs pos="100000">
                <a:srgbClr val="3366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271" tIns="45638" rIns="91271" bIns="45638" anchor="ctr"/>
          <a:lstStyle/>
          <a:p>
            <a:pPr marL="0" marR="0" lvl="0" indent="0" algn="ctr" defTabSz="828077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4911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5pPr>
      <a:lvl6pPr marL="456394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6pPr>
      <a:lvl7pPr marL="91279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7pPr>
      <a:lvl8pPr marL="1369186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8pPr>
      <a:lvl9pPr marL="182558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9pPr>
    </p:titleStyle>
    <p:bodyStyle>
      <a:lvl1pPr marL="342295" indent="-342295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642" indent="-285248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0990" indent="-228197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7380" indent="-228197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3778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0172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66568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2963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79357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4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9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186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58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976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37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757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158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58900" y="116649"/>
            <a:ext cx="6427788" cy="792163"/>
          </a:xfrm>
          <a:prstGeom prst="rect">
            <a:avLst/>
          </a:prstGeom>
          <a:gradFill rotWithShape="1">
            <a:gsLst>
              <a:gs pos="0">
                <a:srgbClr val="B8CAFF"/>
              </a:gs>
              <a:gs pos="100000">
                <a:srgbClr val="3366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271" tIns="45638" rIns="91271" bIns="456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0728"/>
            <a:ext cx="82296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6038"/>
            <a:ext cx="4114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>
            <a:lvl1pPr algn="l" defTabSz="828077" hangingPunct="1">
              <a:lnSpc>
                <a:spcPct val="95000"/>
              </a:lnSpc>
              <a:spcBef>
                <a:spcPts val="700"/>
              </a:spcBef>
              <a:buClr>
                <a:srgbClr val="0000CC"/>
              </a:buClr>
              <a:buSzTx/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 sz="1400" b="0" i="1" smtClean="0">
                <a:solidFill>
                  <a:srgbClr val="0000CC"/>
                </a:solidFill>
                <a:latin typeface="Times New Roman" pitchFamily="16" charset="0"/>
              </a:defRPr>
            </a:lvl1pPr>
          </a:lstStyle>
          <a:p>
            <a:pPr marL="0" marR="0" lvl="0" indent="0" algn="l" defTabSz="828077" rtl="0" eaLnBrk="1" fontAlgn="base" latinLnBrk="0" hangingPunct="1">
              <a:lnSpc>
                <a:spcPct val="95000"/>
              </a:lnSpc>
              <a:spcBef>
                <a:spcPts val="700"/>
              </a:spcBef>
              <a:spcAft>
                <a:spcPct val="0"/>
              </a:spcAft>
              <a:buClr>
                <a:srgbClr val="0000CC"/>
              </a:buClr>
              <a:buSzTx/>
              <a:buFont typeface="Wingdings" charset="2"/>
              <a:buNone/>
              <a:tabLst>
                <a:tab pos="0" algn="l"/>
                <a:tab pos="456347" algn="l"/>
                <a:tab pos="912695" algn="l"/>
                <a:tab pos="1369044" algn="l"/>
                <a:tab pos="1825391" algn="l"/>
                <a:tab pos="2281739" algn="l"/>
                <a:tab pos="2738086" algn="l"/>
                <a:tab pos="3194426" algn="l"/>
                <a:tab pos="3650779" algn="l"/>
                <a:tab pos="4107127" algn="l"/>
                <a:tab pos="4563476" algn="l"/>
                <a:tab pos="5019822" algn="l"/>
                <a:tab pos="5476173" algn="l"/>
                <a:tab pos="5932517" algn="l"/>
                <a:tab pos="6388862" algn="l"/>
                <a:tab pos="6845212" algn="l"/>
                <a:tab pos="7301563" algn="l"/>
                <a:tab pos="7757911" algn="l"/>
                <a:tab pos="8214258" algn="l"/>
                <a:tab pos="8670607" algn="l"/>
                <a:tab pos="9126945" algn="l"/>
              </a:tabLst>
              <a:defRPr/>
            </a:pP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RPC upgrade meeting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, </a:t>
            </a:r>
            <a:r>
              <a:rPr kumimoji="0" lang="pl-PL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22 May 201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3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6" charset="0"/>
              <a:ea typeface="+mn-ea"/>
              <a:cs typeface="+mn-cs"/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92725" y="6526033"/>
            <a:ext cx="339248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>
            <a:lvl1pPr algn="r" defTabSz="828077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1">
                <a:solidFill>
                  <a:srgbClr val="0000FF"/>
                </a:solidFill>
                <a:latin typeface="Times New Roman" pitchFamily="16" charset="0"/>
              </a:defRPr>
            </a:lvl1pPr>
          </a:lstStyle>
          <a:p>
            <a:pPr marL="0" marR="0" lvl="0" indent="0" algn="r" defTabSz="8280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Karol </a:t>
            </a:r>
            <a:r>
              <a:rPr kumimoji="0" lang="pl-PL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Buńkowski</a:t>
            </a:r>
            <a:r>
              <a:rPr kumimoji="0" lang="pl-PL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6" charset="0"/>
                <a:ea typeface="+mn-ea"/>
                <a:cs typeface="+mn-cs"/>
              </a:rPr>
              <a:t>, UW,  </a:t>
            </a:r>
            <a:endParaRPr kumimoji="0" lang="pl-PL" sz="1400" b="0" i="1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6" charset="0"/>
              <a:ea typeface="+mn-ea"/>
              <a:cs typeface="+mn-cs"/>
            </a:endParaRPr>
          </a:p>
        </p:txBody>
      </p:sp>
      <p:pic>
        <p:nvPicPr>
          <p:cNvPr id="1030" name="Picture 6" descr="CMS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30" y="116632"/>
            <a:ext cx="8096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UWOrze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5113" y="116649"/>
            <a:ext cx="8001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68330" y="6453025"/>
            <a:ext cx="8207375" cy="73025"/>
          </a:xfrm>
          <a:prstGeom prst="rect">
            <a:avLst/>
          </a:prstGeom>
          <a:gradFill rotWithShape="1">
            <a:gsLst>
              <a:gs pos="0">
                <a:srgbClr val="3366FF">
                  <a:gamma/>
                  <a:tint val="47451"/>
                  <a:invGamma/>
                </a:srgbClr>
              </a:gs>
              <a:gs pos="100000">
                <a:srgbClr val="3366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271" tIns="45638" rIns="91271" bIns="45638" anchor="ctr"/>
          <a:lstStyle/>
          <a:p>
            <a:pPr marL="0" marR="0" lvl="0" indent="0" algn="ctr" defTabSz="828077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1006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5pPr>
      <a:lvl6pPr marL="456394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6pPr>
      <a:lvl7pPr marL="91279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7pPr>
      <a:lvl8pPr marL="1369186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8pPr>
      <a:lvl9pPr marL="182558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6" charset="0"/>
        </a:defRPr>
      </a:lvl9pPr>
    </p:titleStyle>
    <p:bodyStyle>
      <a:lvl1pPr marL="342295" indent="-342295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642" indent="-285248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0990" indent="-228197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7380" indent="-228197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3778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0172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66568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2963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79357" indent="-22819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4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9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186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58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976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37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757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158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58900" y="116651"/>
            <a:ext cx="6427788" cy="792163"/>
          </a:xfrm>
          <a:prstGeom prst="rect">
            <a:avLst/>
          </a:prstGeom>
          <a:gradFill rotWithShape="1">
            <a:gsLst>
              <a:gs pos="0">
                <a:srgbClr val="B8CAFF"/>
              </a:gs>
              <a:gs pos="100000">
                <a:srgbClr val="3366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271" tIns="45638" rIns="91271" bIns="456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0728"/>
            <a:ext cx="82296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6038"/>
            <a:ext cx="4114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>
            <a:lvl1pPr algn="l" defTabSz="621058" hangingPunct="1">
              <a:lnSpc>
                <a:spcPct val="95000"/>
              </a:lnSpc>
              <a:spcBef>
                <a:spcPts val="525"/>
              </a:spcBef>
              <a:buClr>
                <a:srgbClr val="0000CC"/>
              </a:buClr>
              <a:buSzTx/>
              <a:tabLst>
                <a:tab pos="0" algn="l"/>
                <a:tab pos="342260" algn="l"/>
                <a:tab pos="684521" algn="l"/>
                <a:tab pos="1026783" algn="l"/>
                <a:tab pos="1369043" algn="l"/>
                <a:tab pos="1711304" algn="l"/>
                <a:tab pos="2053565" algn="l"/>
                <a:tab pos="2395820" algn="l"/>
                <a:tab pos="2738084" algn="l"/>
                <a:tab pos="3080345" algn="l"/>
                <a:tab pos="3422607" algn="l"/>
                <a:tab pos="3764867" algn="l"/>
                <a:tab pos="4107130" algn="l"/>
                <a:tab pos="4449388" algn="l"/>
                <a:tab pos="4791647" algn="l"/>
                <a:tab pos="5133909" algn="l"/>
                <a:tab pos="5476172" algn="l"/>
                <a:tab pos="5818433" algn="l"/>
                <a:tab pos="6160694" algn="l"/>
                <a:tab pos="6502955" algn="l"/>
                <a:tab pos="6845209" algn="l"/>
              </a:tabLst>
              <a:defRPr sz="1050" b="0" i="1" smtClean="0">
                <a:solidFill>
                  <a:srgbClr val="0000CC"/>
                </a:solidFill>
                <a:latin typeface="Times New Roman" pitchFamily="16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en-US" smtClean="0"/>
              <a:t>L1 Muon Trigger Upgrade Workshop, </a:t>
            </a:r>
            <a:r>
              <a:rPr lang="pl-PL" smtClean="0"/>
              <a:t>10 June 2013</a:t>
            </a:r>
            <a:endParaRPr lang="en-US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92726" y="6526033"/>
            <a:ext cx="339248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>
            <a:lvl1pPr algn="r" defTabSz="621058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50" i="1">
                <a:solidFill>
                  <a:srgbClr val="0000FF"/>
                </a:solidFill>
                <a:latin typeface="Times New Roman" pitchFamily="16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pl-PL" smtClean="0"/>
              <a:t>Karol Buńkowski, UW,  </a:t>
            </a:r>
            <a:endParaRPr lang="pl-PL" dirty="0"/>
          </a:p>
        </p:txBody>
      </p:sp>
      <p:pic>
        <p:nvPicPr>
          <p:cNvPr id="1030" name="Picture 6" descr="CMS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31" y="116634"/>
            <a:ext cx="8096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UWOrze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5113" y="116651"/>
            <a:ext cx="8001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68331" y="6453027"/>
            <a:ext cx="8207375" cy="73025"/>
          </a:xfrm>
          <a:prstGeom prst="rect">
            <a:avLst/>
          </a:prstGeom>
          <a:gradFill rotWithShape="1">
            <a:gsLst>
              <a:gs pos="0">
                <a:srgbClr val="3366FF">
                  <a:gamma/>
                  <a:tint val="47451"/>
                  <a:invGamma/>
                </a:srgbClr>
              </a:gs>
              <a:gs pos="100000">
                <a:srgbClr val="3366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68453" tIns="34229" rIns="68453" bIns="34229" anchor="ctr"/>
          <a:lstStyle/>
          <a:p>
            <a:pPr marL="0" marR="0" lvl="0" indent="0" algn="ctr" defTabSz="62105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8913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Times New Roman" pitchFamily="1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Times New Roman" pitchFamily="1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Times New Roman" pitchFamily="1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Times New Roman" pitchFamily="16" charset="0"/>
        </a:defRPr>
      </a:lvl5pPr>
      <a:lvl6pPr marL="342296" algn="ctr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Times New Roman" pitchFamily="16" charset="0"/>
        </a:defRPr>
      </a:lvl6pPr>
      <a:lvl7pPr marL="684593" algn="ctr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Times New Roman" pitchFamily="16" charset="0"/>
        </a:defRPr>
      </a:lvl7pPr>
      <a:lvl8pPr marL="1026890" algn="ctr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Times New Roman" pitchFamily="16" charset="0"/>
        </a:defRPr>
      </a:lvl8pPr>
      <a:lvl9pPr marL="1369185" algn="ctr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Times New Roman" pitchFamily="16" charset="0"/>
        </a:defRPr>
      </a:lvl9pPr>
    </p:titleStyle>
    <p:bodyStyle>
      <a:lvl1pPr marL="256721" indent="-256721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6232" indent="-213936" algn="l" rtl="0" eaLnBrk="1" fontAlgn="base" hangingPunct="1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5743" indent="-171148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198035" indent="-171148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0334" indent="-171148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2629" indent="-171148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4926" indent="-171148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67222" indent="-171148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09518" indent="-171148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6845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296" algn="l" defTabSz="6845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4593" algn="l" defTabSz="6845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6890" algn="l" defTabSz="6845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69185" algn="l" defTabSz="6845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1482" algn="l" defTabSz="6845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3778" algn="l" defTabSz="6845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6068" algn="l" defTabSz="6845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38369" algn="l" defTabSz="6845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gradFill/>
        </p:spPr>
        <p:txBody>
          <a:bodyPr>
            <a:normAutofit/>
          </a:bodyPr>
          <a:lstStyle/>
          <a:p>
            <a:r>
              <a:rPr lang="en-GB" dirty="0" smtClean="0"/>
              <a:t>Muon trigger architecture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2625" y="4653136"/>
            <a:ext cx="7775575" cy="972281"/>
          </a:xfrm>
        </p:spPr>
        <p:txBody>
          <a:bodyPr>
            <a:normAutofit fontScale="77500" lnSpcReduction="20000"/>
          </a:bodyPr>
          <a:lstStyle/>
          <a:p>
            <a:r>
              <a:rPr lang="pl-PL" dirty="0"/>
              <a:t>Joint P2 </a:t>
            </a:r>
            <a:r>
              <a:rPr lang="pl-PL" dirty="0" err="1"/>
              <a:t>Muon</a:t>
            </a:r>
            <a:r>
              <a:rPr lang="pl-PL" dirty="0"/>
              <a:t> Upgrade + P2 L1 </a:t>
            </a:r>
            <a:r>
              <a:rPr lang="pl-PL" dirty="0" err="1"/>
              <a:t>Muon</a:t>
            </a:r>
            <a:r>
              <a:rPr lang="pl-PL" dirty="0"/>
              <a:t> </a:t>
            </a:r>
            <a:r>
              <a:rPr lang="pl-PL" dirty="0" err="1"/>
              <a:t>Algorithms</a:t>
            </a:r>
            <a:r>
              <a:rPr lang="pl-PL" dirty="0"/>
              <a:t> </a:t>
            </a:r>
            <a:r>
              <a:rPr lang="pl-PL" dirty="0" err="1" smtClean="0"/>
              <a:t>workshop</a:t>
            </a:r>
            <a:endParaRPr lang="pl-PL" dirty="0" smtClean="0"/>
          </a:p>
          <a:p>
            <a:r>
              <a:rPr lang="pl-PL" sz="2400" dirty="0" smtClean="0"/>
              <a:t>29 </a:t>
            </a:r>
            <a:r>
              <a:rPr lang="pl-PL" sz="2400" dirty="0" err="1" smtClean="0"/>
              <a:t>November</a:t>
            </a:r>
            <a:r>
              <a:rPr lang="pl-PL" sz="2400" dirty="0" smtClean="0"/>
              <a:t> 2018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60968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Remarks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smtClean="0"/>
              <a:t>Bendnig</a:t>
            </a:r>
            <a:r>
              <a:rPr lang="en-GB" sz="2000" dirty="0" smtClean="0"/>
              <a:t> of low </a:t>
            </a:r>
            <a:r>
              <a:rPr lang="en-GB" sz="2000" dirty="0" err="1" smtClean="0"/>
              <a:t>pT</a:t>
            </a:r>
            <a:r>
              <a:rPr lang="en-GB" sz="2000" dirty="0" smtClean="0"/>
              <a:t> tracks from vertex to the first muon station is up to 70</a:t>
            </a:r>
            <a:r>
              <a:rPr lang="en-GB" sz="2000" dirty="0" smtClean="0">
                <a:sym typeface="Symbol" panose="05050102010706020507" pitchFamily="18" charset="2"/>
              </a:rPr>
              <a:t>  the </a:t>
            </a:r>
            <a:r>
              <a:rPr lang="en-GB" sz="2000" dirty="0" err="1" smtClean="0">
                <a:sym typeface="Symbol" panose="05050102010706020507" pitchFamily="18" charset="2"/>
              </a:rPr>
              <a:t>ttTracks</a:t>
            </a:r>
            <a:r>
              <a:rPr lang="en-GB" sz="2000" dirty="0" smtClean="0">
                <a:sym typeface="Symbol" panose="05050102010706020507" pitchFamily="18" charset="2"/>
              </a:rPr>
              <a:t> from one </a:t>
            </a:r>
            <a:r>
              <a:rPr lang="en-GB" sz="2000" dirty="0" err="1" smtClean="0">
                <a:sym typeface="Symbol" panose="05050102010706020507" pitchFamily="18" charset="2"/>
              </a:rPr>
              <a:t>nonant</a:t>
            </a:r>
            <a:r>
              <a:rPr lang="en-GB" sz="2000" dirty="0" smtClean="0">
                <a:sym typeface="Symbol" panose="05050102010706020507" pitchFamily="18" charset="2"/>
              </a:rPr>
              <a:t> of the tracking (i.e</a:t>
            </a:r>
            <a:r>
              <a:rPr lang="en-GB" sz="2000" dirty="0">
                <a:sym typeface="Symbol" panose="05050102010706020507" pitchFamily="18" charset="2"/>
              </a:rPr>
              <a:t>. </a:t>
            </a:r>
            <a:r>
              <a:rPr lang="en-GB" sz="2000" dirty="0" smtClean="0">
                <a:sym typeface="Symbol" panose="05050102010706020507" pitchFamily="18" charset="2"/>
              </a:rPr>
              <a:t>40) </a:t>
            </a:r>
            <a:r>
              <a:rPr lang="en-GB" sz="2000" dirty="0" smtClean="0">
                <a:sym typeface="Symbol" panose="05050102010706020507" pitchFamily="18" charset="2"/>
              </a:rPr>
              <a:t>trigger must be merged with the muon segments/hits </a:t>
            </a:r>
            <a:r>
              <a:rPr lang="en-GB" sz="2000" dirty="0">
                <a:sym typeface="Symbol" panose="05050102010706020507" pitchFamily="18" charset="2"/>
              </a:rPr>
              <a:t>from </a:t>
            </a:r>
            <a:r>
              <a:rPr lang="en-GB" sz="2000" dirty="0" smtClean="0">
                <a:sym typeface="Symbol" panose="05050102010706020507" pitchFamily="18" charset="2"/>
              </a:rPr>
              <a:t>180  the </a:t>
            </a:r>
            <a:r>
              <a:rPr lang="en-GB" sz="2000" dirty="0" err="1" smtClean="0">
                <a:sym typeface="Symbol" panose="05050102010706020507" pitchFamily="18" charset="2"/>
              </a:rPr>
              <a:t>ttTrack</a:t>
            </a:r>
            <a:r>
              <a:rPr lang="en-GB" sz="2000" dirty="0" smtClean="0">
                <a:sym typeface="Symbol" panose="05050102010706020507" pitchFamily="18" charset="2"/>
              </a:rPr>
              <a:t> merging with the muon </a:t>
            </a:r>
            <a:r>
              <a:rPr lang="en-GB" sz="2000" dirty="0">
                <a:sym typeface="Symbol" panose="05050102010706020507" pitchFamily="18" charset="2"/>
              </a:rPr>
              <a:t>segments/hits </a:t>
            </a:r>
            <a:r>
              <a:rPr lang="en-GB" sz="2000" dirty="0" smtClean="0">
                <a:sym typeface="Symbol" panose="05050102010706020507" pitchFamily="18" charset="2"/>
              </a:rPr>
              <a:t>should not be divided between boards in phi.</a:t>
            </a:r>
          </a:p>
          <a:p>
            <a:endParaRPr lang="en-GB" sz="2000" dirty="0" smtClean="0"/>
          </a:p>
          <a:p>
            <a:r>
              <a:rPr lang="en-GB" sz="2000" dirty="0" smtClean="0"/>
              <a:t>The </a:t>
            </a:r>
            <a:r>
              <a:rPr lang="en-GB" sz="2000" dirty="0" err="1" smtClean="0"/>
              <a:t>ttTracks</a:t>
            </a:r>
            <a:r>
              <a:rPr lang="en-GB" sz="2000" dirty="0" smtClean="0"/>
              <a:t> tagging as muon should be as efficient as possible even for very low </a:t>
            </a:r>
            <a:r>
              <a:rPr lang="en-GB" sz="2000" dirty="0" err="1" smtClean="0"/>
              <a:t>pT</a:t>
            </a:r>
            <a:r>
              <a:rPr lang="en-GB" sz="2000" dirty="0" smtClean="0"/>
              <a:t> tracks, otherwise significant fraction of these low </a:t>
            </a:r>
            <a:r>
              <a:rPr lang="en-GB" sz="2000" dirty="0" err="1" smtClean="0"/>
              <a:t>pT</a:t>
            </a:r>
            <a:r>
              <a:rPr lang="en-GB" sz="2000" dirty="0" smtClean="0"/>
              <a:t> muons will be recognised as displaced muon (since not matched to </a:t>
            </a:r>
            <a:r>
              <a:rPr lang="en-GB" sz="2000" dirty="0" err="1" smtClean="0"/>
              <a:t>ttTrack</a:t>
            </a:r>
            <a:r>
              <a:rPr lang="en-GB" sz="2000" dirty="0" smtClean="0"/>
              <a:t>). </a:t>
            </a:r>
            <a:endParaRPr lang="pl-PL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Fake tagging of very low </a:t>
            </a:r>
            <a:r>
              <a:rPr lang="en-GB" sz="2000" dirty="0" err="1" smtClean="0"/>
              <a:t>pT</a:t>
            </a:r>
            <a:r>
              <a:rPr lang="en-GB" sz="2000" dirty="0" smtClean="0"/>
              <a:t> </a:t>
            </a:r>
            <a:r>
              <a:rPr lang="en-GB" sz="2000" dirty="0" err="1" smtClean="0"/>
              <a:t>ttTrack</a:t>
            </a:r>
            <a:r>
              <a:rPr lang="en-GB" sz="2000" dirty="0" smtClean="0"/>
              <a:t> as a muon can reduce efficiency for displaced muons. </a:t>
            </a:r>
            <a:br>
              <a:rPr lang="en-GB" sz="2000" dirty="0" smtClean="0"/>
            </a:br>
            <a:r>
              <a:rPr lang="en-GB" sz="2000" dirty="0" smtClean="0"/>
              <a:t>Otherwise is in principle not harmful (for the </a:t>
            </a:r>
            <a:r>
              <a:rPr lang="en-GB" sz="2000" dirty="0" err="1" smtClean="0"/>
              <a:t>ttTracks</a:t>
            </a:r>
            <a:r>
              <a:rPr lang="en-GB" sz="2000" dirty="0" smtClean="0"/>
              <a:t> below the lowest muon threshold) – provided for the particle flow the low </a:t>
            </a:r>
            <a:r>
              <a:rPr lang="en-GB" sz="2000" dirty="0" err="1" smtClean="0"/>
              <a:t>pT</a:t>
            </a:r>
            <a:r>
              <a:rPr lang="en-GB" sz="2000" dirty="0" smtClean="0"/>
              <a:t> tracks are not very important.</a:t>
            </a:r>
            <a:endParaRPr lang="pl-PL" sz="2000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Karol Buńkowski, UW</a:t>
            </a:r>
            <a:r>
              <a:rPr lang="en-US" smtClean="0"/>
              <a:t>,  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pl-PL" dirty="0"/>
              <a:t>Joint P2 </a:t>
            </a:r>
            <a:r>
              <a:rPr lang="pl-PL" dirty="0" err="1"/>
              <a:t>Muon</a:t>
            </a:r>
            <a:r>
              <a:rPr lang="pl-PL" dirty="0"/>
              <a:t> + </a:t>
            </a:r>
            <a:r>
              <a:rPr lang="pl-PL" dirty="0" smtClean="0"/>
              <a:t>L1</a:t>
            </a:r>
            <a:r>
              <a:rPr lang="en-GB" dirty="0"/>
              <a:t> workshop</a:t>
            </a:r>
            <a:r>
              <a:rPr lang="en-GB" dirty="0" smtClean="0"/>
              <a:t>, </a:t>
            </a:r>
            <a:r>
              <a:rPr lang="pl-PL" dirty="0"/>
              <a:t>29 </a:t>
            </a:r>
            <a:r>
              <a:rPr lang="pl-PL" dirty="0" err="1"/>
              <a:t>November</a:t>
            </a:r>
            <a:r>
              <a:rPr lang="pl-PL" dirty="0"/>
              <a:t> </a:t>
            </a:r>
            <a:r>
              <a:rPr lang="pl-PL" dirty="0" smtClean="0"/>
              <a:t>2018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71995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Karol Buńkowski, UW</a:t>
            </a:r>
            <a:r>
              <a:rPr lang="en-US" smtClean="0"/>
              <a:t>,  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pl-PL" dirty="0"/>
              <a:t>Joint P2 </a:t>
            </a:r>
            <a:r>
              <a:rPr lang="pl-PL" dirty="0" err="1"/>
              <a:t>Muon</a:t>
            </a:r>
            <a:r>
              <a:rPr lang="pl-PL" dirty="0"/>
              <a:t> + L1</a:t>
            </a:r>
            <a:r>
              <a:rPr lang="en-GB" dirty="0"/>
              <a:t> workshop, </a:t>
            </a:r>
            <a:r>
              <a:rPr lang="pl-PL" dirty="0"/>
              <a:t>29 </a:t>
            </a:r>
            <a:r>
              <a:rPr lang="pl-PL" dirty="0" err="1"/>
              <a:t>November</a:t>
            </a:r>
            <a:r>
              <a:rPr lang="pl-PL" dirty="0"/>
              <a:t> 2018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05445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ym typeface="Symbol" panose="05050102010706020507" pitchFamily="18" charset="2"/>
              </a:rPr>
              <a:t></a:t>
            </a:r>
            <a:r>
              <a:rPr lang="en-GB" baseline="-25000" dirty="0">
                <a:sym typeface="Symbol" panose="05050102010706020507" pitchFamily="18" charset="2"/>
              </a:rPr>
              <a:t></a:t>
            </a:r>
            <a:r>
              <a:rPr lang="en-GB" dirty="0">
                <a:sym typeface="Symbol" panose="05050102010706020507" pitchFamily="18" charset="2"/>
              </a:rPr>
              <a:t>-</a:t>
            </a:r>
            <a:r>
              <a:rPr lang="en-GB" baseline="-25000" dirty="0" smtClean="0">
                <a:sym typeface="Symbol" panose="05050102010706020507" pitchFamily="18" charset="2"/>
              </a:rPr>
              <a:t>t </a:t>
            </a:r>
            <a:r>
              <a:rPr lang="en-GB" dirty="0" smtClean="0">
                <a:sym typeface="Symbol" panose="05050102010706020507" pitchFamily="18" charset="2"/>
              </a:rPr>
              <a:t>for DT MB1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89614" y="5526308"/>
            <a:ext cx="5594554" cy="870042"/>
          </a:xfrm>
        </p:spPr>
        <p:txBody>
          <a:bodyPr/>
          <a:lstStyle/>
          <a:p>
            <a:r>
              <a:rPr lang="en-GB" sz="1800" dirty="0" smtClean="0"/>
              <a:t>Plot obtained from the OMTF emulator: </a:t>
            </a:r>
            <a:r>
              <a:rPr lang="en-GB" sz="1800" dirty="0" smtClean="0">
                <a:sym typeface="Symbol" panose="05050102010706020507" pitchFamily="18" charset="2"/>
              </a:rPr>
              <a:t></a:t>
            </a:r>
            <a:r>
              <a:rPr lang="en-GB" sz="1800" baseline="-25000" dirty="0" smtClean="0">
                <a:sym typeface="Symbol" panose="05050102010706020507" pitchFamily="18" charset="2"/>
              </a:rPr>
              <a:t></a:t>
            </a:r>
            <a:r>
              <a:rPr lang="en-GB" sz="1800" dirty="0" smtClean="0">
                <a:sym typeface="Symbol" panose="05050102010706020507" pitchFamily="18" charset="2"/>
              </a:rPr>
              <a:t>-</a:t>
            </a:r>
            <a:r>
              <a:rPr lang="en-GB" sz="1800" baseline="-25000" dirty="0" smtClean="0">
                <a:sym typeface="Symbol" panose="05050102010706020507" pitchFamily="18" charset="2"/>
              </a:rPr>
              <a:t>t</a:t>
            </a:r>
            <a:r>
              <a:rPr lang="en-GB" sz="1800" dirty="0" smtClean="0">
                <a:sym typeface="Symbol" panose="05050102010706020507" pitchFamily="18" charset="2"/>
              </a:rPr>
              <a:t> is in the OMTF scale (i.e. the unit is CSC half-strip)</a:t>
            </a:r>
            <a:endParaRPr lang="pl-PL" sz="1800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Karol Buńkowski, UW</a:t>
            </a:r>
            <a:r>
              <a:rPr lang="en-US" smtClean="0"/>
              <a:t>,  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/>
              <a:t>Warsaw Group Meeting</a:t>
            </a:r>
            <a:r>
              <a:rPr lang="en-GB" dirty="0"/>
              <a:t>, 14</a:t>
            </a:r>
            <a:r>
              <a:rPr lang="pl-PL" dirty="0"/>
              <a:t> </a:t>
            </a:r>
            <a:r>
              <a:rPr lang="en-GB" dirty="0"/>
              <a:t>November </a:t>
            </a:r>
            <a:r>
              <a:rPr lang="pl-PL" dirty="0"/>
              <a:t>201</a:t>
            </a:r>
            <a:r>
              <a:rPr lang="en-GB" dirty="0" smtClean="0"/>
              <a:t>8</a:t>
            </a:r>
            <a:endParaRPr lang="pl-PL" dirty="0"/>
          </a:p>
        </p:txBody>
      </p:sp>
      <p:pic>
        <p:nvPicPr>
          <p:cNvPr id="7" name="Obraz 6" descr="Wycinek ekranu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39"/>
          <a:stretch/>
        </p:blipFill>
        <p:spPr>
          <a:xfrm>
            <a:off x="395536" y="944724"/>
            <a:ext cx="5319902" cy="4178515"/>
          </a:xfrm>
          <a:prstGeom prst="rect">
            <a:avLst/>
          </a:prstGeom>
        </p:spPr>
      </p:pic>
      <p:sp>
        <p:nvSpPr>
          <p:cNvPr id="8" name="Prostokąt 7"/>
          <p:cNvSpPr/>
          <p:nvPr/>
        </p:nvSpPr>
        <p:spPr>
          <a:xfrm rot="16200000">
            <a:off x="-580755" y="1812184"/>
            <a:ext cx="1534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</a:t>
            </a:r>
            <a:r>
              <a:rPr lang="en-GB" baseline="-25000" dirty="0">
                <a:sym typeface="Symbol" panose="05050102010706020507" pitchFamily="18" charset="2"/>
              </a:rPr>
              <a:t></a:t>
            </a:r>
            <a:r>
              <a:rPr lang="en-GB" dirty="0">
                <a:sym typeface="Symbol" panose="05050102010706020507" pitchFamily="18" charset="2"/>
              </a:rPr>
              <a:t>-</a:t>
            </a:r>
            <a:r>
              <a:rPr lang="en-GB" baseline="-25000" dirty="0">
                <a:sym typeface="Symbol" panose="05050102010706020507" pitchFamily="18" charset="2"/>
              </a:rPr>
              <a:t>t</a:t>
            </a:r>
            <a:r>
              <a:rPr lang="en-GB" dirty="0">
                <a:sym typeface="Symbol" panose="05050102010706020507" pitchFamily="18" charset="2"/>
              </a:rPr>
              <a:t> </a:t>
            </a:r>
            <a:r>
              <a:rPr lang="en-GB" dirty="0" smtClean="0">
                <a:sym typeface="Symbol" panose="05050102010706020507" pitchFamily="18" charset="2"/>
              </a:rPr>
              <a:t>[0.067]</a:t>
            </a:r>
            <a:endParaRPr lang="pl-PL" dirty="0"/>
          </a:p>
        </p:txBody>
      </p:sp>
      <p:sp>
        <p:nvSpPr>
          <p:cNvPr id="9" name="Prostokąt 8"/>
          <p:cNvSpPr/>
          <p:nvPr/>
        </p:nvSpPr>
        <p:spPr>
          <a:xfrm>
            <a:off x="4139952" y="4982042"/>
            <a:ext cx="1679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/>
              <a:t>pT</a:t>
            </a:r>
            <a:r>
              <a:rPr lang="en-GB" baseline="-25000" dirty="0" err="1" smtClean="0"/>
              <a:t>simTrack</a:t>
            </a:r>
            <a:r>
              <a:rPr lang="en-GB" baseline="-25000" dirty="0" smtClean="0"/>
              <a:t> </a:t>
            </a:r>
            <a:r>
              <a:rPr lang="en-GB" dirty="0" smtClean="0"/>
              <a:t>[GeV]</a:t>
            </a:r>
            <a:endParaRPr lang="pl-PL" baseline="-25000" dirty="0"/>
          </a:p>
        </p:txBody>
      </p:sp>
      <p:sp>
        <p:nvSpPr>
          <p:cNvPr id="10" name="Prostokąt 9"/>
          <p:cNvSpPr/>
          <p:nvPr/>
        </p:nvSpPr>
        <p:spPr>
          <a:xfrm>
            <a:off x="5681832" y="1223464"/>
            <a:ext cx="534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67</a:t>
            </a:r>
            <a:r>
              <a:rPr lang="en-GB" dirty="0" smtClean="0">
                <a:solidFill>
                  <a:srgbClr val="FF0000"/>
                </a:solidFill>
                <a:sym typeface="Symbol" panose="05050102010706020507" pitchFamily="18" charset="2"/>
              </a:rPr>
              <a:t></a:t>
            </a:r>
            <a:endParaRPr lang="pl-PL" baseline="-25000" dirty="0">
              <a:solidFill>
                <a:srgbClr val="FF0000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5656663" y="2559960"/>
            <a:ext cx="534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40</a:t>
            </a:r>
            <a:r>
              <a:rPr lang="en-GB" dirty="0" smtClean="0">
                <a:solidFill>
                  <a:srgbClr val="FF0000"/>
                </a:solidFill>
                <a:sym typeface="Symbol" panose="05050102010706020507" pitchFamily="18" charset="2"/>
              </a:rPr>
              <a:t></a:t>
            </a:r>
            <a:endParaRPr lang="pl-PL" baseline="-25000" dirty="0">
              <a:solidFill>
                <a:srgbClr val="FF0000"/>
              </a:solidFill>
            </a:endParaRPr>
          </a:p>
        </p:txBody>
      </p:sp>
      <p:sp>
        <p:nvSpPr>
          <p:cNvPr id="12" name="Symbol zastępczy zawartości 2"/>
          <p:cNvSpPr txBox="1">
            <a:spLocks/>
          </p:cNvSpPr>
          <p:nvPr/>
        </p:nvSpPr>
        <p:spPr bwMode="auto">
          <a:xfrm>
            <a:off x="6190784" y="1260530"/>
            <a:ext cx="2953215" cy="2636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>
            <a:lvl1pPr marL="342295" indent="-34229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42" indent="-28524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0990" indent="-228197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597380" indent="-228197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3778" indent="-22819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0172" indent="-22819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66568" indent="-22819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2963" indent="-22819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79357" indent="-22819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 dirty="0" smtClean="0">
                <a:sym typeface="Symbol" panose="05050102010706020507" pitchFamily="18" charset="2"/>
              </a:rPr>
              <a:t>The distribution of </a:t>
            </a:r>
            <a:r>
              <a:rPr lang="en-GB" sz="1800" kern="0" baseline="-25000" dirty="0" smtClean="0">
                <a:sym typeface="Symbol" panose="05050102010706020507" pitchFamily="18" charset="2"/>
              </a:rPr>
              <a:t></a:t>
            </a:r>
            <a:r>
              <a:rPr lang="en-GB" sz="1800" kern="0" dirty="0" smtClean="0">
                <a:sym typeface="Symbol" panose="05050102010706020507" pitchFamily="18" charset="2"/>
              </a:rPr>
              <a:t>-</a:t>
            </a:r>
            <a:r>
              <a:rPr lang="en-GB" sz="1800" kern="0" baseline="-25000" dirty="0" smtClean="0">
                <a:sym typeface="Symbol" panose="05050102010706020507" pitchFamily="18" charset="2"/>
              </a:rPr>
              <a:t>t</a:t>
            </a:r>
            <a:r>
              <a:rPr lang="en-GB" sz="1800" kern="0" dirty="0" smtClean="0">
                <a:sym typeface="Symbol" panose="05050102010706020507" pitchFamily="18" charset="2"/>
              </a:rPr>
              <a:t> is very wide – almost 70 - this indicated the range of the TT to the muon trigger connections (TT sector i.e. </a:t>
            </a:r>
            <a:r>
              <a:rPr lang="en-GB" sz="1800" kern="0" dirty="0" err="1" smtClean="0">
                <a:sym typeface="Symbol" panose="05050102010706020507" pitchFamily="18" charset="2"/>
              </a:rPr>
              <a:t>nonant</a:t>
            </a:r>
            <a:r>
              <a:rPr lang="en-GB" sz="1800" kern="0" dirty="0" smtClean="0">
                <a:sym typeface="Symbol" panose="05050102010706020507" pitchFamily="18" charset="2"/>
              </a:rPr>
              <a:t> is 40)</a:t>
            </a:r>
            <a:endParaRPr lang="pl-PL" sz="1800" kern="0" dirty="0"/>
          </a:p>
        </p:txBody>
      </p:sp>
      <p:sp>
        <p:nvSpPr>
          <p:cNvPr id="6" name="Objaśnienie liniowe 1 5"/>
          <p:cNvSpPr/>
          <p:nvPr/>
        </p:nvSpPr>
        <p:spPr>
          <a:xfrm>
            <a:off x="5819386" y="3976955"/>
            <a:ext cx="1668415" cy="646331"/>
          </a:xfrm>
          <a:prstGeom prst="borderCallout1">
            <a:avLst>
              <a:gd name="adj1" fmla="val 18750"/>
              <a:gd name="adj2" fmla="val -8333"/>
              <a:gd name="adj3" fmla="val -14213"/>
              <a:gd name="adj4" fmla="val -117921"/>
            </a:avLst>
          </a:prstGeom>
          <a:ln>
            <a:solidFill>
              <a:srgbClr val="FF3399"/>
            </a:solidFill>
          </a:ln>
        </p:spPr>
        <p:txBody>
          <a:bodyPr rtlCol="0" anchor="ctr">
            <a:spAutoFit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+mn-lt"/>
              </a:rPr>
              <a:t>What are those hits?</a:t>
            </a:r>
            <a:endParaRPr lang="pl-PL" dirty="0" smtClean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7322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7" name="Łącznik prosty ze strzałką 386"/>
          <p:cNvCxnSpPr>
            <a:stCxn id="361" idx="1"/>
            <a:endCxn id="388" idx="3"/>
          </p:cNvCxnSpPr>
          <p:nvPr/>
        </p:nvCxnSpPr>
        <p:spPr bwMode="auto">
          <a:xfrm>
            <a:off x="4328973" y="2537894"/>
            <a:ext cx="364540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sp>
        <p:nvSpPr>
          <p:cNvPr id="388" name="Prostokąt 387"/>
          <p:cNvSpPr/>
          <p:nvPr/>
        </p:nvSpPr>
        <p:spPr>
          <a:xfrm>
            <a:off x="7866366" y="2483894"/>
            <a:ext cx="108012" cy="10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 defTabSz="685800">
              <a:defRPr/>
            </a:pP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</a:t>
            </a:r>
            <a:r>
              <a: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</a:t>
            </a:r>
          </a:p>
        </p:txBody>
      </p:sp>
      <p:cxnSp>
        <p:nvCxnSpPr>
          <p:cNvPr id="386" name="Łącznik prosty ze strzałką 385"/>
          <p:cNvCxnSpPr>
            <a:stCxn id="278" idx="3"/>
            <a:endCxn id="326" idx="3"/>
          </p:cNvCxnSpPr>
          <p:nvPr/>
        </p:nvCxnSpPr>
        <p:spPr bwMode="auto">
          <a:xfrm flipH="1">
            <a:off x="2519754" y="2159851"/>
            <a:ext cx="32" cy="164719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cxnSp>
        <p:nvCxnSpPr>
          <p:cNvPr id="367" name="Łącznik prosty ze strzałką 366"/>
          <p:cNvCxnSpPr>
            <a:stCxn id="262" idx="1"/>
            <a:endCxn id="369" idx="3"/>
          </p:cNvCxnSpPr>
          <p:nvPr/>
        </p:nvCxnSpPr>
        <p:spPr bwMode="auto">
          <a:xfrm flipV="1">
            <a:off x="6408204" y="5076167"/>
            <a:ext cx="1485165" cy="2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cxnSp>
        <p:nvCxnSpPr>
          <p:cNvPr id="383" name="Łącznik prosty ze strzałką 382"/>
          <p:cNvCxnSpPr>
            <a:stCxn id="283" idx="3"/>
            <a:endCxn id="382" idx="3"/>
          </p:cNvCxnSpPr>
          <p:nvPr/>
        </p:nvCxnSpPr>
        <p:spPr bwMode="auto">
          <a:xfrm flipV="1">
            <a:off x="4112943" y="4070283"/>
            <a:ext cx="3861447" cy="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865828"/>
            <a:ext cx="9144000" cy="321923"/>
          </a:xfrm>
        </p:spPr>
        <p:txBody>
          <a:bodyPr>
            <a:noAutofit/>
          </a:bodyPr>
          <a:lstStyle/>
          <a:p>
            <a:r>
              <a:rPr lang="pl-PL" sz="1800" dirty="0"/>
              <a:t>L1 </a:t>
            </a:r>
            <a:r>
              <a:rPr lang="pl-PL" sz="1800" dirty="0" err="1"/>
              <a:t>Trigger</a:t>
            </a:r>
            <a:r>
              <a:rPr lang="pl-PL" sz="1800" dirty="0"/>
              <a:t> l</a:t>
            </a:r>
            <a:r>
              <a:rPr lang="en-GB" sz="1800" dirty="0" err="1"/>
              <a:t>atency</a:t>
            </a:r>
            <a:r>
              <a:rPr lang="pl-PL" sz="1800" dirty="0"/>
              <a:t>, </a:t>
            </a:r>
            <a:r>
              <a:rPr lang="pl-PL" sz="1800" dirty="0"/>
              <a:t>end of</a:t>
            </a:r>
            <a:r>
              <a:rPr lang="en-GB" sz="1800" dirty="0"/>
              <a:t> 2017</a:t>
            </a:r>
            <a:endParaRPr lang="en-GB" sz="1800" dirty="0"/>
          </a:p>
        </p:txBody>
      </p:sp>
      <p:sp>
        <p:nvSpPr>
          <p:cNvPr id="217" name="Prostokąt 216"/>
          <p:cNvSpPr/>
          <p:nvPr/>
        </p:nvSpPr>
        <p:spPr>
          <a:xfrm>
            <a:off x="1485557" y="1192453"/>
            <a:ext cx="197148" cy="11271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noAutofit/>
          </a:bodyPr>
          <a:lstStyle/>
          <a:p>
            <a:pPr algn="r" defTabSz="685800">
              <a:defRPr/>
            </a:pPr>
            <a:r>
              <a:rPr lang="en-US" sz="9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218" name="Prostokąt 217"/>
          <p:cNvSpPr/>
          <p:nvPr/>
        </p:nvSpPr>
        <p:spPr>
          <a:xfrm>
            <a:off x="2025617" y="1187751"/>
            <a:ext cx="197148" cy="11271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noAutofit/>
          </a:bodyPr>
          <a:lstStyle/>
          <a:p>
            <a:pPr algn="r" defTabSz="685800">
              <a:defRPr/>
            </a:pPr>
            <a:r>
              <a:rPr lang="en-US" sz="9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219" name="Prostokąt 218"/>
          <p:cNvSpPr/>
          <p:nvPr/>
        </p:nvSpPr>
        <p:spPr>
          <a:xfrm>
            <a:off x="405437" y="1192453"/>
            <a:ext cx="197148" cy="11271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noAutofit/>
          </a:bodyPr>
          <a:lstStyle/>
          <a:p>
            <a:pPr algn="r" defTabSz="685800">
              <a:defRPr/>
            </a:pPr>
            <a:r>
              <a:rPr lang="en-US" sz="9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20" name="Prostokąt 219"/>
          <p:cNvSpPr/>
          <p:nvPr/>
        </p:nvSpPr>
        <p:spPr>
          <a:xfrm>
            <a:off x="945497" y="1187751"/>
            <a:ext cx="197148" cy="11271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noAutofit/>
          </a:bodyPr>
          <a:lstStyle/>
          <a:p>
            <a:pPr algn="r" defTabSz="685800">
              <a:defRPr/>
            </a:pPr>
            <a:r>
              <a:rPr lang="en-US" sz="9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221" name="Prostokąt 220"/>
          <p:cNvSpPr/>
          <p:nvPr/>
        </p:nvSpPr>
        <p:spPr>
          <a:xfrm>
            <a:off x="3645797" y="1197155"/>
            <a:ext cx="197148" cy="11271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noAutofit/>
          </a:bodyPr>
          <a:lstStyle/>
          <a:p>
            <a:pPr algn="r" defTabSz="685800">
              <a:defRPr/>
            </a:pPr>
            <a:r>
              <a:rPr lang="en-US" sz="9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222" name="Prostokąt 221"/>
          <p:cNvSpPr/>
          <p:nvPr/>
        </p:nvSpPr>
        <p:spPr>
          <a:xfrm>
            <a:off x="4185857" y="1192453"/>
            <a:ext cx="197148" cy="11271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noAutofit/>
          </a:bodyPr>
          <a:lstStyle/>
          <a:p>
            <a:pPr algn="r" defTabSz="685800">
              <a:defRPr/>
            </a:pPr>
            <a:r>
              <a:rPr lang="en-US" sz="9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80</a:t>
            </a:r>
          </a:p>
        </p:txBody>
      </p:sp>
      <p:sp>
        <p:nvSpPr>
          <p:cNvPr id="223" name="Prostokąt 222"/>
          <p:cNvSpPr/>
          <p:nvPr/>
        </p:nvSpPr>
        <p:spPr>
          <a:xfrm>
            <a:off x="2565677" y="1197155"/>
            <a:ext cx="197148" cy="11271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noAutofit/>
          </a:bodyPr>
          <a:lstStyle/>
          <a:p>
            <a:pPr algn="r" defTabSz="685800">
              <a:defRPr/>
            </a:pPr>
            <a:r>
              <a:rPr lang="en-US" sz="9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224" name="Prostokąt 223"/>
          <p:cNvSpPr/>
          <p:nvPr/>
        </p:nvSpPr>
        <p:spPr>
          <a:xfrm>
            <a:off x="3105737" y="1192453"/>
            <a:ext cx="197148" cy="11271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noAutofit/>
          </a:bodyPr>
          <a:lstStyle/>
          <a:p>
            <a:pPr algn="r" defTabSz="685800">
              <a:defRPr/>
            </a:pPr>
            <a:r>
              <a:rPr lang="en-US" sz="9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60</a:t>
            </a:r>
          </a:p>
        </p:txBody>
      </p:sp>
      <p:sp>
        <p:nvSpPr>
          <p:cNvPr id="225" name="Prostokąt 224"/>
          <p:cNvSpPr/>
          <p:nvPr/>
        </p:nvSpPr>
        <p:spPr>
          <a:xfrm>
            <a:off x="5265977" y="1197155"/>
            <a:ext cx="197148" cy="11271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noAutofit/>
          </a:bodyPr>
          <a:lstStyle/>
          <a:p>
            <a:pPr algn="r" defTabSz="685800">
              <a:defRPr/>
            </a:pPr>
            <a:r>
              <a:rPr lang="en-US" sz="9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226" name="Prostokąt 225"/>
          <p:cNvSpPr/>
          <p:nvPr/>
        </p:nvSpPr>
        <p:spPr>
          <a:xfrm>
            <a:off x="5806037" y="1192453"/>
            <a:ext cx="197148" cy="11271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noAutofit/>
          </a:bodyPr>
          <a:lstStyle/>
          <a:p>
            <a:pPr algn="r" defTabSz="685800">
              <a:defRPr/>
            </a:pPr>
            <a:r>
              <a:rPr lang="en-US" sz="9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110</a:t>
            </a:r>
          </a:p>
        </p:txBody>
      </p:sp>
      <p:sp>
        <p:nvSpPr>
          <p:cNvPr id="227" name="Prostokąt 226"/>
          <p:cNvSpPr/>
          <p:nvPr/>
        </p:nvSpPr>
        <p:spPr>
          <a:xfrm>
            <a:off x="4725917" y="1192453"/>
            <a:ext cx="197148" cy="11271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noAutofit/>
          </a:bodyPr>
          <a:lstStyle/>
          <a:p>
            <a:pPr algn="r" defTabSz="685800">
              <a:defRPr/>
            </a:pPr>
            <a:r>
              <a:rPr lang="en-US" sz="9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90</a:t>
            </a:r>
          </a:p>
        </p:txBody>
      </p:sp>
      <p:grpSp>
        <p:nvGrpSpPr>
          <p:cNvPr id="258" name="Grupa 257"/>
          <p:cNvGrpSpPr/>
          <p:nvPr/>
        </p:nvGrpSpPr>
        <p:grpSpPr>
          <a:xfrm>
            <a:off x="62499" y="1281511"/>
            <a:ext cx="6480720" cy="4496750"/>
            <a:chOff x="251520" y="1412776"/>
            <a:chExt cx="8640960" cy="4320480"/>
          </a:xfrm>
        </p:grpSpPr>
        <p:grpSp>
          <p:nvGrpSpPr>
            <p:cNvPr id="257" name="Grupa 256"/>
            <p:cNvGrpSpPr/>
            <p:nvPr/>
          </p:nvGrpSpPr>
          <p:grpSpPr>
            <a:xfrm>
              <a:off x="323528" y="1412776"/>
              <a:ext cx="8496944" cy="4320480"/>
              <a:chOff x="323528" y="1412776"/>
              <a:chExt cx="8496944" cy="4320480"/>
            </a:xfrm>
          </p:grpSpPr>
          <p:grpSp>
            <p:nvGrpSpPr>
              <p:cNvPr id="32" name="Grupa 31"/>
              <p:cNvGrpSpPr/>
              <p:nvPr/>
            </p:nvGrpSpPr>
            <p:grpSpPr>
              <a:xfrm>
                <a:off x="323528" y="1412776"/>
                <a:ext cx="576064" cy="4320000"/>
                <a:chOff x="1043608" y="1412776"/>
                <a:chExt cx="576064" cy="4320000"/>
              </a:xfrm>
            </p:grpSpPr>
            <p:cxnSp>
              <p:nvCxnSpPr>
                <p:cNvPr id="23" name="Łącznik prostoliniowy 22"/>
                <p:cNvCxnSpPr/>
                <p:nvPr/>
              </p:nvCxnSpPr>
              <p:spPr bwMode="auto">
                <a:xfrm>
                  <a:off x="104360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4" name="Łącznik prostoliniowy 23"/>
                <p:cNvCxnSpPr/>
                <p:nvPr/>
              </p:nvCxnSpPr>
              <p:spPr bwMode="auto">
                <a:xfrm>
                  <a:off x="111561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5" name="Łącznik prostoliniowy 24"/>
                <p:cNvCxnSpPr/>
                <p:nvPr/>
              </p:nvCxnSpPr>
              <p:spPr bwMode="auto">
                <a:xfrm>
                  <a:off x="119600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6" name="Łącznik prostoliniowy 25"/>
                <p:cNvCxnSpPr/>
                <p:nvPr/>
              </p:nvCxnSpPr>
              <p:spPr bwMode="auto">
                <a:xfrm>
                  <a:off x="126801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7" name="Łącznik prostoliniowy 26"/>
                <p:cNvCxnSpPr/>
                <p:nvPr/>
              </p:nvCxnSpPr>
              <p:spPr bwMode="auto">
                <a:xfrm>
                  <a:off x="133164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8" name="Łącznik prostoliniowy 27"/>
                <p:cNvCxnSpPr/>
                <p:nvPr/>
              </p:nvCxnSpPr>
              <p:spPr bwMode="auto">
                <a:xfrm>
                  <a:off x="140364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" name="Łącznik prostoliniowy 28"/>
                <p:cNvCxnSpPr/>
                <p:nvPr/>
              </p:nvCxnSpPr>
              <p:spPr bwMode="auto">
                <a:xfrm>
                  <a:off x="148404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" name="Łącznik prostoliniowy 29"/>
                <p:cNvCxnSpPr/>
                <p:nvPr/>
              </p:nvCxnSpPr>
              <p:spPr bwMode="auto">
                <a:xfrm>
                  <a:off x="155604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" name="Łącznik prostoliniowy 30"/>
                <p:cNvCxnSpPr/>
                <p:nvPr/>
              </p:nvCxnSpPr>
              <p:spPr bwMode="auto">
                <a:xfrm>
                  <a:off x="1619672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33" name="Grupa 32"/>
              <p:cNvGrpSpPr/>
              <p:nvPr/>
            </p:nvGrpSpPr>
            <p:grpSpPr>
              <a:xfrm>
                <a:off x="1043608" y="1412776"/>
                <a:ext cx="576064" cy="4320000"/>
                <a:chOff x="1043608" y="1412776"/>
                <a:chExt cx="576064" cy="4320000"/>
              </a:xfrm>
            </p:grpSpPr>
            <p:cxnSp>
              <p:nvCxnSpPr>
                <p:cNvPr id="34" name="Łącznik prostoliniowy 33"/>
                <p:cNvCxnSpPr/>
                <p:nvPr/>
              </p:nvCxnSpPr>
              <p:spPr bwMode="auto">
                <a:xfrm>
                  <a:off x="104360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5" name="Łącznik prostoliniowy 34"/>
                <p:cNvCxnSpPr/>
                <p:nvPr/>
              </p:nvCxnSpPr>
              <p:spPr bwMode="auto">
                <a:xfrm>
                  <a:off x="111561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6" name="Łącznik prostoliniowy 35"/>
                <p:cNvCxnSpPr/>
                <p:nvPr/>
              </p:nvCxnSpPr>
              <p:spPr bwMode="auto">
                <a:xfrm>
                  <a:off x="119600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7" name="Łącznik prostoliniowy 36"/>
                <p:cNvCxnSpPr/>
                <p:nvPr/>
              </p:nvCxnSpPr>
              <p:spPr bwMode="auto">
                <a:xfrm>
                  <a:off x="126801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8" name="Łącznik prostoliniowy 37"/>
                <p:cNvCxnSpPr/>
                <p:nvPr/>
              </p:nvCxnSpPr>
              <p:spPr bwMode="auto">
                <a:xfrm>
                  <a:off x="133164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9" name="Łącznik prostoliniowy 38"/>
                <p:cNvCxnSpPr/>
                <p:nvPr/>
              </p:nvCxnSpPr>
              <p:spPr bwMode="auto">
                <a:xfrm>
                  <a:off x="140364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0" name="Łącznik prostoliniowy 39"/>
                <p:cNvCxnSpPr/>
                <p:nvPr/>
              </p:nvCxnSpPr>
              <p:spPr bwMode="auto">
                <a:xfrm>
                  <a:off x="148404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1" name="Łącznik prostoliniowy 40"/>
                <p:cNvCxnSpPr/>
                <p:nvPr/>
              </p:nvCxnSpPr>
              <p:spPr bwMode="auto">
                <a:xfrm>
                  <a:off x="155604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2" name="Łącznik prostoliniowy 41"/>
                <p:cNvCxnSpPr/>
                <p:nvPr/>
              </p:nvCxnSpPr>
              <p:spPr bwMode="auto">
                <a:xfrm>
                  <a:off x="1619672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43" name="Grupa 42"/>
              <p:cNvGrpSpPr/>
              <p:nvPr/>
            </p:nvGrpSpPr>
            <p:grpSpPr>
              <a:xfrm>
                <a:off x="1763688" y="1413256"/>
                <a:ext cx="576064" cy="4320000"/>
                <a:chOff x="1043608" y="1412776"/>
                <a:chExt cx="576064" cy="4320000"/>
              </a:xfrm>
            </p:grpSpPr>
            <p:cxnSp>
              <p:nvCxnSpPr>
                <p:cNvPr id="44" name="Łącznik prostoliniowy 43"/>
                <p:cNvCxnSpPr/>
                <p:nvPr/>
              </p:nvCxnSpPr>
              <p:spPr bwMode="auto">
                <a:xfrm>
                  <a:off x="104360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5" name="Łącznik prostoliniowy 44"/>
                <p:cNvCxnSpPr/>
                <p:nvPr/>
              </p:nvCxnSpPr>
              <p:spPr bwMode="auto">
                <a:xfrm>
                  <a:off x="111561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6" name="Łącznik prostoliniowy 45"/>
                <p:cNvCxnSpPr/>
                <p:nvPr/>
              </p:nvCxnSpPr>
              <p:spPr bwMode="auto">
                <a:xfrm>
                  <a:off x="119600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7" name="Łącznik prostoliniowy 46"/>
                <p:cNvCxnSpPr/>
                <p:nvPr/>
              </p:nvCxnSpPr>
              <p:spPr bwMode="auto">
                <a:xfrm>
                  <a:off x="126801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8" name="Łącznik prostoliniowy 47"/>
                <p:cNvCxnSpPr/>
                <p:nvPr/>
              </p:nvCxnSpPr>
              <p:spPr bwMode="auto">
                <a:xfrm>
                  <a:off x="133164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9" name="Łącznik prostoliniowy 48"/>
                <p:cNvCxnSpPr/>
                <p:nvPr/>
              </p:nvCxnSpPr>
              <p:spPr bwMode="auto">
                <a:xfrm>
                  <a:off x="140364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0" name="Łącznik prostoliniowy 49"/>
                <p:cNvCxnSpPr/>
                <p:nvPr/>
              </p:nvCxnSpPr>
              <p:spPr bwMode="auto">
                <a:xfrm>
                  <a:off x="148404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1" name="Łącznik prostoliniowy 50"/>
                <p:cNvCxnSpPr/>
                <p:nvPr/>
              </p:nvCxnSpPr>
              <p:spPr bwMode="auto">
                <a:xfrm>
                  <a:off x="155604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2" name="Łącznik prostoliniowy 51"/>
                <p:cNvCxnSpPr/>
                <p:nvPr/>
              </p:nvCxnSpPr>
              <p:spPr bwMode="auto">
                <a:xfrm>
                  <a:off x="1619672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53" name="Grupa 52"/>
              <p:cNvGrpSpPr/>
              <p:nvPr/>
            </p:nvGrpSpPr>
            <p:grpSpPr>
              <a:xfrm>
                <a:off x="2483768" y="1412776"/>
                <a:ext cx="576064" cy="4320000"/>
                <a:chOff x="1043608" y="1412776"/>
                <a:chExt cx="576064" cy="4320000"/>
              </a:xfrm>
            </p:grpSpPr>
            <p:cxnSp>
              <p:nvCxnSpPr>
                <p:cNvPr id="54" name="Łącznik prostoliniowy 53"/>
                <p:cNvCxnSpPr/>
                <p:nvPr/>
              </p:nvCxnSpPr>
              <p:spPr bwMode="auto">
                <a:xfrm>
                  <a:off x="104360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5" name="Łącznik prostoliniowy 54"/>
                <p:cNvCxnSpPr/>
                <p:nvPr/>
              </p:nvCxnSpPr>
              <p:spPr bwMode="auto">
                <a:xfrm>
                  <a:off x="111561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6" name="Łącznik prostoliniowy 55"/>
                <p:cNvCxnSpPr/>
                <p:nvPr/>
              </p:nvCxnSpPr>
              <p:spPr bwMode="auto">
                <a:xfrm>
                  <a:off x="119600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7" name="Łącznik prostoliniowy 56"/>
                <p:cNvCxnSpPr/>
                <p:nvPr/>
              </p:nvCxnSpPr>
              <p:spPr bwMode="auto">
                <a:xfrm>
                  <a:off x="126801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8" name="Łącznik prostoliniowy 57"/>
                <p:cNvCxnSpPr/>
                <p:nvPr/>
              </p:nvCxnSpPr>
              <p:spPr bwMode="auto">
                <a:xfrm>
                  <a:off x="133164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9" name="Łącznik prostoliniowy 58"/>
                <p:cNvCxnSpPr/>
                <p:nvPr/>
              </p:nvCxnSpPr>
              <p:spPr bwMode="auto">
                <a:xfrm>
                  <a:off x="140364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0" name="Łącznik prostoliniowy 59"/>
                <p:cNvCxnSpPr/>
                <p:nvPr/>
              </p:nvCxnSpPr>
              <p:spPr bwMode="auto">
                <a:xfrm>
                  <a:off x="148404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1" name="Łącznik prostoliniowy 60"/>
                <p:cNvCxnSpPr/>
                <p:nvPr/>
              </p:nvCxnSpPr>
              <p:spPr bwMode="auto">
                <a:xfrm>
                  <a:off x="155604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2" name="Łącznik prostoliniowy 61"/>
                <p:cNvCxnSpPr/>
                <p:nvPr/>
              </p:nvCxnSpPr>
              <p:spPr bwMode="auto">
                <a:xfrm>
                  <a:off x="1619672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63" name="Grupa 62"/>
              <p:cNvGrpSpPr/>
              <p:nvPr/>
            </p:nvGrpSpPr>
            <p:grpSpPr>
              <a:xfrm>
                <a:off x="3203848" y="1412776"/>
                <a:ext cx="576064" cy="4320000"/>
                <a:chOff x="1043608" y="1412776"/>
                <a:chExt cx="576064" cy="4320000"/>
              </a:xfrm>
            </p:grpSpPr>
            <p:cxnSp>
              <p:nvCxnSpPr>
                <p:cNvPr id="64" name="Łącznik prostoliniowy 63"/>
                <p:cNvCxnSpPr/>
                <p:nvPr/>
              </p:nvCxnSpPr>
              <p:spPr bwMode="auto">
                <a:xfrm>
                  <a:off x="104360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5" name="Łącznik prostoliniowy 64"/>
                <p:cNvCxnSpPr/>
                <p:nvPr/>
              </p:nvCxnSpPr>
              <p:spPr bwMode="auto">
                <a:xfrm>
                  <a:off x="111561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6" name="Łącznik prostoliniowy 65"/>
                <p:cNvCxnSpPr/>
                <p:nvPr/>
              </p:nvCxnSpPr>
              <p:spPr bwMode="auto">
                <a:xfrm>
                  <a:off x="119600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7" name="Łącznik prostoliniowy 66"/>
                <p:cNvCxnSpPr/>
                <p:nvPr/>
              </p:nvCxnSpPr>
              <p:spPr bwMode="auto">
                <a:xfrm>
                  <a:off x="126801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8" name="Łącznik prostoliniowy 67"/>
                <p:cNvCxnSpPr/>
                <p:nvPr/>
              </p:nvCxnSpPr>
              <p:spPr bwMode="auto">
                <a:xfrm>
                  <a:off x="133164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9" name="Łącznik prostoliniowy 68"/>
                <p:cNvCxnSpPr/>
                <p:nvPr/>
              </p:nvCxnSpPr>
              <p:spPr bwMode="auto">
                <a:xfrm>
                  <a:off x="140364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0" name="Łącznik prostoliniowy 69"/>
                <p:cNvCxnSpPr/>
                <p:nvPr/>
              </p:nvCxnSpPr>
              <p:spPr bwMode="auto">
                <a:xfrm>
                  <a:off x="1475622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1" name="Łącznik prostoliniowy 70"/>
                <p:cNvCxnSpPr/>
                <p:nvPr/>
              </p:nvCxnSpPr>
              <p:spPr bwMode="auto">
                <a:xfrm>
                  <a:off x="155604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2" name="Łącznik prostoliniowy 71"/>
                <p:cNvCxnSpPr/>
                <p:nvPr/>
              </p:nvCxnSpPr>
              <p:spPr bwMode="auto">
                <a:xfrm>
                  <a:off x="1619672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73" name="Grupa 72"/>
              <p:cNvGrpSpPr/>
              <p:nvPr/>
            </p:nvGrpSpPr>
            <p:grpSpPr>
              <a:xfrm>
                <a:off x="3923928" y="1412776"/>
                <a:ext cx="576064" cy="4320479"/>
                <a:chOff x="1043608" y="1412776"/>
                <a:chExt cx="576064" cy="4320479"/>
              </a:xfrm>
            </p:grpSpPr>
            <p:cxnSp>
              <p:nvCxnSpPr>
                <p:cNvPr id="74" name="Łącznik prostoliniowy 73"/>
                <p:cNvCxnSpPr/>
                <p:nvPr/>
              </p:nvCxnSpPr>
              <p:spPr bwMode="auto">
                <a:xfrm>
                  <a:off x="104360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5" name="Łącznik prostoliniowy 74"/>
                <p:cNvCxnSpPr/>
                <p:nvPr/>
              </p:nvCxnSpPr>
              <p:spPr bwMode="auto">
                <a:xfrm>
                  <a:off x="111561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6" name="Łącznik prostoliniowy 75"/>
                <p:cNvCxnSpPr/>
                <p:nvPr/>
              </p:nvCxnSpPr>
              <p:spPr bwMode="auto">
                <a:xfrm>
                  <a:off x="1187590" y="1413255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7" name="Łącznik prostoliniowy 76"/>
                <p:cNvCxnSpPr/>
                <p:nvPr/>
              </p:nvCxnSpPr>
              <p:spPr bwMode="auto">
                <a:xfrm>
                  <a:off x="125959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8" name="Łącznik prostoliniowy 77"/>
                <p:cNvCxnSpPr/>
                <p:nvPr/>
              </p:nvCxnSpPr>
              <p:spPr bwMode="auto">
                <a:xfrm>
                  <a:off x="133164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9" name="Łącznik prostoliniowy 78"/>
                <p:cNvCxnSpPr/>
                <p:nvPr/>
              </p:nvCxnSpPr>
              <p:spPr bwMode="auto">
                <a:xfrm>
                  <a:off x="140364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0" name="Łącznik prostoliniowy 79"/>
                <p:cNvCxnSpPr/>
                <p:nvPr/>
              </p:nvCxnSpPr>
              <p:spPr bwMode="auto">
                <a:xfrm>
                  <a:off x="1475622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1" name="Łącznik prostoliniowy 80"/>
                <p:cNvCxnSpPr/>
                <p:nvPr/>
              </p:nvCxnSpPr>
              <p:spPr bwMode="auto">
                <a:xfrm>
                  <a:off x="154763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2" name="Łącznik prostoliniowy 81"/>
                <p:cNvCxnSpPr/>
                <p:nvPr/>
              </p:nvCxnSpPr>
              <p:spPr bwMode="auto">
                <a:xfrm>
                  <a:off x="1619672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83" name="Grupa 82"/>
              <p:cNvGrpSpPr/>
              <p:nvPr/>
            </p:nvGrpSpPr>
            <p:grpSpPr>
              <a:xfrm>
                <a:off x="4644008" y="1412776"/>
                <a:ext cx="576064" cy="4320000"/>
                <a:chOff x="1043608" y="1412776"/>
                <a:chExt cx="576064" cy="4320000"/>
              </a:xfrm>
            </p:grpSpPr>
            <p:cxnSp>
              <p:nvCxnSpPr>
                <p:cNvPr id="84" name="Łącznik prostoliniowy 83"/>
                <p:cNvCxnSpPr/>
                <p:nvPr/>
              </p:nvCxnSpPr>
              <p:spPr bwMode="auto">
                <a:xfrm>
                  <a:off x="104360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5" name="Łącznik prostoliniowy 84"/>
                <p:cNvCxnSpPr/>
                <p:nvPr/>
              </p:nvCxnSpPr>
              <p:spPr bwMode="auto">
                <a:xfrm>
                  <a:off x="111561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6" name="Łącznik prostoliniowy 85"/>
                <p:cNvCxnSpPr/>
                <p:nvPr/>
              </p:nvCxnSpPr>
              <p:spPr bwMode="auto">
                <a:xfrm>
                  <a:off x="119600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7" name="Łącznik prostoliniowy 86"/>
                <p:cNvCxnSpPr/>
                <p:nvPr/>
              </p:nvCxnSpPr>
              <p:spPr bwMode="auto">
                <a:xfrm>
                  <a:off x="126801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8" name="Łącznik prostoliniowy 87"/>
                <p:cNvCxnSpPr/>
                <p:nvPr/>
              </p:nvCxnSpPr>
              <p:spPr bwMode="auto">
                <a:xfrm>
                  <a:off x="133164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9" name="Łącznik prostoliniowy 88"/>
                <p:cNvCxnSpPr/>
                <p:nvPr/>
              </p:nvCxnSpPr>
              <p:spPr bwMode="auto">
                <a:xfrm>
                  <a:off x="140364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0" name="Łącznik prostoliniowy 89"/>
                <p:cNvCxnSpPr/>
                <p:nvPr/>
              </p:nvCxnSpPr>
              <p:spPr bwMode="auto">
                <a:xfrm>
                  <a:off x="1475622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1" name="Łącznik prostoliniowy 90"/>
                <p:cNvCxnSpPr/>
                <p:nvPr/>
              </p:nvCxnSpPr>
              <p:spPr bwMode="auto">
                <a:xfrm>
                  <a:off x="154763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2" name="Łącznik prostoliniowy 91"/>
                <p:cNvCxnSpPr/>
                <p:nvPr/>
              </p:nvCxnSpPr>
              <p:spPr bwMode="auto">
                <a:xfrm>
                  <a:off x="1619672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93" name="Grupa 92"/>
              <p:cNvGrpSpPr/>
              <p:nvPr/>
            </p:nvGrpSpPr>
            <p:grpSpPr>
              <a:xfrm>
                <a:off x="5364088" y="1412776"/>
                <a:ext cx="576030" cy="4320000"/>
                <a:chOff x="1043608" y="1412776"/>
                <a:chExt cx="576030" cy="4320000"/>
              </a:xfrm>
            </p:grpSpPr>
            <p:cxnSp>
              <p:nvCxnSpPr>
                <p:cNvPr id="94" name="Łącznik prostoliniowy 93"/>
                <p:cNvCxnSpPr/>
                <p:nvPr/>
              </p:nvCxnSpPr>
              <p:spPr bwMode="auto">
                <a:xfrm>
                  <a:off x="104360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5" name="Łącznik prostoliniowy 94"/>
                <p:cNvCxnSpPr/>
                <p:nvPr/>
              </p:nvCxnSpPr>
              <p:spPr bwMode="auto">
                <a:xfrm>
                  <a:off x="111561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6" name="Łącznik prostoliniowy 95"/>
                <p:cNvCxnSpPr/>
                <p:nvPr/>
              </p:nvCxnSpPr>
              <p:spPr bwMode="auto">
                <a:xfrm>
                  <a:off x="119600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7" name="Łącznik prostoliniowy 96"/>
                <p:cNvCxnSpPr/>
                <p:nvPr/>
              </p:nvCxnSpPr>
              <p:spPr bwMode="auto">
                <a:xfrm>
                  <a:off x="126801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8" name="Łącznik prostoliniowy 97"/>
                <p:cNvCxnSpPr/>
                <p:nvPr/>
              </p:nvCxnSpPr>
              <p:spPr bwMode="auto">
                <a:xfrm>
                  <a:off x="133164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9" name="Łącznik prostoliniowy 98"/>
                <p:cNvCxnSpPr/>
                <p:nvPr/>
              </p:nvCxnSpPr>
              <p:spPr bwMode="auto">
                <a:xfrm>
                  <a:off x="1403614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0" name="Łącznik prostoliniowy 99"/>
                <p:cNvCxnSpPr/>
                <p:nvPr/>
              </p:nvCxnSpPr>
              <p:spPr bwMode="auto">
                <a:xfrm>
                  <a:off x="148404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1" name="Łącznik prostoliniowy 100"/>
                <p:cNvCxnSpPr/>
                <p:nvPr/>
              </p:nvCxnSpPr>
              <p:spPr bwMode="auto">
                <a:xfrm>
                  <a:off x="154763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2" name="Łącznik prostoliniowy 101"/>
                <p:cNvCxnSpPr/>
                <p:nvPr/>
              </p:nvCxnSpPr>
              <p:spPr bwMode="auto">
                <a:xfrm>
                  <a:off x="161963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103" name="Grupa 102"/>
              <p:cNvGrpSpPr/>
              <p:nvPr/>
            </p:nvGrpSpPr>
            <p:grpSpPr>
              <a:xfrm>
                <a:off x="6084168" y="1412776"/>
                <a:ext cx="576064" cy="4320000"/>
                <a:chOff x="1043608" y="1412776"/>
                <a:chExt cx="576064" cy="4320000"/>
              </a:xfrm>
            </p:grpSpPr>
            <p:cxnSp>
              <p:nvCxnSpPr>
                <p:cNvPr id="104" name="Łącznik prostoliniowy 103"/>
                <p:cNvCxnSpPr/>
                <p:nvPr/>
              </p:nvCxnSpPr>
              <p:spPr bwMode="auto">
                <a:xfrm>
                  <a:off x="104360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5" name="Łącznik prostoliniowy 104"/>
                <p:cNvCxnSpPr/>
                <p:nvPr/>
              </p:nvCxnSpPr>
              <p:spPr bwMode="auto">
                <a:xfrm>
                  <a:off x="111561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6" name="Łącznik prostoliniowy 105"/>
                <p:cNvCxnSpPr/>
                <p:nvPr/>
              </p:nvCxnSpPr>
              <p:spPr bwMode="auto">
                <a:xfrm>
                  <a:off x="118759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7" name="Łącznik prostoliniowy 106"/>
                <p:cNvCxnSpPr/>
                <p:nvPr/>
              </p:nvCxnSpPr>
              <p:spPr bwMode="auto">
                <a:xfrm>
                  <a:off x="125959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8" name="Łącznik prostoliniowy 107"/>
                <p:cNvCxnSpPr/>
                <p:nvPr/>
              </p:nvCxnSpPr>
              <p:spPr bwMode="auto">
                <a:xfrm>
                  <a:off x="133164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9" name="Łącznik prostoliniowy 108"/>
                <p:cNvCxnSpPr/>
                <p:nvPr/>
              </p:nvCxnSpPr>
              <p:spPr bwMode="auto">
                <a:xfrm>
                  <a:off x="140364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0" name="Łącznik prostoliniowy 109"/>
                <p:cNvCxnSpPr/>
                <p:nvPr/>
              </p:nvCxnSpPr>
              <p:spPr bwMode="auto">
                <a:xfrm>
                  <a:off x="147565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1" name="Łącznik prostoliniowy 110"/>
                <p:cNvCxnSpPr/>
                <p:nvPr/>
              </p:nvCxnSpPr>
              <p:spPr bwMode="auto">
                <a:xfrm>
                  <a:off x="1547664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2" name="Łącznik prostoliniowy 111"/>
                <p:cNvCxnSpPr/>
                <p:nvPr/>
              </p:nvCxnSpPr>
              <p:spPr bwMode="auto">
                <a:xfrm>
                  <a:off x="1619672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113" name="Grupa 112"/>
              <p:cNvGrpSpPr/>
              <p:nvPr/>
            </p:nvGrpSpPr>
            <p:grpSpPr>
              <a:xfrm>
                <a:off x="6804248" y="1412776"/>
                <a:ext cx="576064" cy="4320000"/>
                <a:chOff x="1043608" y="1412776"/>
                <a:chExt cx="576064" cy="4320000"/>
              </a:xfrm>
            </p:grpSpPr>
            <p:cxnSp>
              <p:nvCxnSpPr>
                <p:cNvPr id="114" name="Łącznik prostoliniowy 113"/>
                <p:cNvCxnSpPr/>
                <p:nvPr/>
              </p:nvCxnSpPr>
              <p:spPr bwMode="auto">
                <a:xfrm>
                  <a:off x="104360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5" name="Łącznik prostoliniowy 114"/>
                <p:cNvCxnSpPr/>
                <p:nvPr/>
              </p:nvCxnSpPr>
              <p:spPr bwMode="auto">
                <a:xfrm>
                  <a:off x="111561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6" name="Łącznik prostoliniowy 115"/>
                <p:cNvCxnSpPr/>
                <p:nvPr/>
              </p:nvCxnSpPr>
              <p:spPr bwMode="auto">
                <a:xfrm>
                  <a:off x="118759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7" name="Łącznik prostoliniowy 116"/>
                <p:cNvCxnSpPr/>
                <p:nvPr/>
              </p:nvCxnSpPr>
              <p:spPr bwMode="auto">
                <a:xfrm>
                  <a:off x="125959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8" name="Łącznik prostoliniowy 117"/>
                <p:cNvCxnSpPr/>
                <p:nvPr/>
              </p:nvCxnSpPr>
              <p:spPr bwMode="auto">
                <a:xfrm>
                  <a:off x="133160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9" name="Łącznik prostoliniowy 118"/>
                <p:cNvCxnSpPr/>
                <p:nvPr/>
              </p:nvCxnSpPr>
              <p:spPr bwMode="auto">
                <a:xfrm>
                  <a:off x="140364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0" name="Łącznik prostoliniowy 119"/>
                <p:cNvCxnSpPr/>
                <p:nvPr/>
              </p:nvCxnSpPr>
              <p:spPr bwMode="auto">
                <a:xfrm>
                  <a:off x="1475622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1" name="Łącznik prostoliniowy 120"/>
                <p:cNvCxnSpPr/>
                <p:nvPr/>
              </p:nvCxnSpPr>
              <p:spPr bwMode="auto">
                <a:xfrm>
                  <a:off x="154763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2" name="Łącznik prostoliniowy 121"/>
                <p:cNvCxnSpPr/>
                <p:nvPr/>
              </p:nvCxnSpPr>
              <p:spPr bwMode="auto">
                <a:xfrm>
                  <a:off x="1619672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123" name="Grupa 122"/>
              <p:cNvGrpSpPr/>
              <p:nvPr/>
            </p:nvGrpSpPr>
            <p:grpSpPr>
              <a:xfrm>
                <a:off x="7524328" y="1412776"/>
                <a:ext cx="574036" cy="4320000"/>
                <a:chOff x="1043608" y="1412776"/>
                <a:chExt cx="574036" cy="4320000"/>
              </a:xfrm>
            </p:grpSpPr>
            <p:cxnSp>
              <p:nvCxnSpPr>
                <p:cNvPr id="124" name="Łącznik prostoliniowy 123"/>
                <p:cNvCxnSpPr/>
                <p:nvPr/>
              </p:nvCxnSpPr>
              <p:spPr bwMode="auto">
                <a:xfrm>
                  <a:off x="104360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5" name="Łącznik prostoliniowy 124"/>
                <p:cNvCxnSpPr/>
                <p:nvPr/>
              </p:nvCxnSpPr>
              <p:spPr bwMode="auto">
                <a:xfrm>
                  <a:off x="111561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6" name="Łącznik prostoliniowy 125"/>
                <p:cNvCxnSpPr/>
                <p:nvPr/>
              </p:nvCxnSpPr>
              <p:spPr bwMode="auto">
                <a:xfrm>
                  <a:off x="118759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7" name="Łącznik prostoliniowy 126"/>
                <p:cNvCxnSpPr/>
                <p:nvPr/>
              </p:nvCxnSpPr>
              <p:spPr bwMode="auto">
                <a:xfrm>
                  <a:off x="125959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8" name="Łącznik prostoliniowy 127"/>
                <p:cNvCxnSpPr/>
                <p:nvPr/>
              </p:nvCxnSpPr>
              <p:spPr bwMode="auto">
                <a:xfrm>
                  <a:off x="133160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9" name="Łącznik prostoliniowy 128"/>
                <p:cNvCxnSpPr/>
                <p:nvPr/>
              </p:nvCxnSpPr>
              <p:spPr bwMode="auto">
                <a:xfrm>
                  <a:off x="140364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30" name="Łącznik prostoliniowy 129"/>
                <p:cNvCxnSpPr/>
                <p:nvPr/>
              </p:nvCxnSpPr>
              <p:spPr bwMode="auto">
                <a:xfrm>
                  <a:off x="1475622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31" name="Łącznik prostoliniowy 130"/>
                <p:cNvCxnSpPr/>
                <p:nvPr/>
              </p:nvCxnSpPr>
              <p:spPr bwMode="auto">
                <a:xfrm>
                  <a:off x="154563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32" name="Łącznik prostoliniowy 131"/>
                <p:cNvCxnSpPr/>
                <p:nvPr/>
              </p:nvCxnSpPr>
              <p:spPr bwMode="auto">
                <a:xfrm>
                  <a:off x="1617644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230" name="Grupa 229"/>
              <p:cNvGrpSpPr/>
              <p:nvPr/>
            </p:nvGrpSpPr>
            <p:grpSpPr>
              <a:xfrm>
                <a:off x="8242380" y="1412776"/>
                <a:ext cx="578092" cy="4320000"/>
                <a:chOff x="1041580" y="1412776"/>
                <a:chExt cx="578092" cy="4320000"/>
              </a:xfrm>
            </p:grpSpPr>
            <p:cxnSp>
              <p:nvCxnSpPr>
                <p:cNvPr id="231" name="Łącznik prostoliniowy 230"/>
                <p:cNvCxnSpPr/>
                <p:nvPr/>
              </p:nvCxnSpPr>
              <p:spPr bwMode="auto">
                <a:xfrm>
                  <a:off x="104158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32" name="Łącznik prostoliniowy 231"/>
                <p:cNvCxnSpPr/>
                <p:nvPr/>
              </p:nvCxnSpPr>
              <p:spPr bwMode="auto">
                <a:xfrm>
                  <a:off x="111561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33" name="Łącznik prostoliniowy 232"/>
                <p:cNvCxnSpPr/>
                <p:nvPr/>
              </p:nvCxnSpPr>
              <p:spPr bwMode="auto">
                <a:xfrm>
                  <a:off x="118759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34" name="Łącznik prostoliniowy 233"/>
                <p:cNvCxnSpPr/>
                <p:nvPr/>
              </p:nvCxnSpPr>
              <p:spPr bwMode="auto">
                <a:xfrm>
                  <a:off x="125959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35" name="Łącznik prostoliniowy 234"/>
                <p:cNvCxnSpPr/>
                <p:nvPr/>
              </p:nvCxnSpPr>
              <p:spPr bwMode="auto">
                <a:xfrm>
                  <a:off x="133164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36" name="Łącznik prostoliniowy 235"/>
                <p:cNvCxnSpPr/>
                <p:nvPr/>
              </p:nvCxnSpPr>
              <p:spPr bwMode="auto">
                <a:xfrm>
                  <a:off x="1403648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37" name="Łącznik prostoliniowy 236"/>
                <p:cNvCxnSpPr/>
                <p:nvPr/>
              </p:nvCxnSpPr>
              <p:spPr bwMode="auto">
                <a:xfrm>
                  <a:off x="1475622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38" name="Łącznik prostoliniowy 237"/>
                <p:cNvCxnSpPr/>
                <p:nvPr/>
              </p:nvCxnSpPr>
              <p:spPr bwMode="auto">
                <a:xfrm>
                  <a:off x="154763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39" name="Łącznik prostoliniowy 238"/>
                <p:cNvCxnSpPr/>
                <p:nvPr/>
              </p:nvCxnSpPr>
              <p:spPr bwMode="auto">
                <a:xfrm>
                  <a:off x="1619672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>
                      <a:lumMod val="65000"/>
                    </a:schemeClr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  <p:grpSp>
          <p:nvGrpSpPr>
            <p:cNvPr id="256" name="Grupa 255"/>
            <p:cNvGrpSpPr/>
            <p:nvPr/>
          </p:nvGrpSpPr>
          <p:grpSpPr>
            <a:xfrm>
              <a:off x="251520" y="1412776"/>
              <a:ext cx="8640960" cy="4320480"/>
              <a:chOff x="251520" y="1412776"/>
              <a:chExt cx="8640960" cy="4320480"/>
            </a:xfrm>
          </p:grpSpPr>
          <p:grpSp>
            <p:nvGrpSpPr>
              <p:cNvPr id="255" name="Grupa 254"/>
              <p:cNvGrpSpPr/>
              <p:nvPr/>
            </p:nvGrpSpPr>
            <p:grpSpPr>
              <a:xfrm>
                <a:off x="251520" y="1412776"/>
                <a:ext cx="7920846" cy="4320480"/>
                <a:chOff x="251520" y="1412776"/>
                <a:chExt cx="7920846" cy="4320480"/>
              </a:xfrm>
            </p:grpSpPr>
            <p:cxnSp>
              <p:nvCxnSpPr>
                <p:cNvPr id="8" name="Łącznik prostoliniowy 7"/>
                <p:cNvCxnSpPr/>
                <p:nvPr/>
              </p:nvCxnSpPr>
              <p:spPr bwMode="auto">
                <a:xfrm>
                  <a:off x="251520" y="141325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" name="Łącznik prostoliniowy 8"/>
                <p:cNvCxnSpPr/>
                <p:nvPr/>
              </p:nvCxnSpPr>
              <p:spPr bwMode="auto">
                <a:xfrm>
                  <a:off x="971600" y="141325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" name="Łącznik prostoliniowy 9"/>
                <p:cNvCxnSpPr/>
                <p:nvPr/>
              </p:nvCxnSpPr>
              <p:spPr bwMode="auto">
                <a:xfrm>
                  <a:off x="1691920" y="141325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" name="Łącznik prostoliniowy 10"/>
                <p:cNvCxnSpPr/>
                <p:nvPr/>
              </p:nvCxnSpPr>
              <p:spPr bwMode="auto">
                <a:xfrm>
                  <a:off x="2411760" y="141325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" name="Łącznik prostoliniowy 11"/>
                <p:cNvCxnSpPr/>
                <p:nvPr/>
              </p:nvCxnSpPr>
              <p:spPr bwMode="auto">
                <a:xfrm>
                  <a:off x="313184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3" name="Łącznik prostoliniowy 12"/>
                <p:cNvCxnSpPr/>
                <p:nvPr/>
              </p:nvCxnSpPr>
              <p:spPr bwMode="auto">
                <a:xfrm>
                  <a:off x="385192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4" name="Łącznik prostoliniowy 13"/>
                <p:cNvCxnSpPr/>
                <p:nvPr/>
              </p:nvCxnSpPr>
              <p:spPr bwMode="auto">
                <a:xfrm>
                  <a:off x="457224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" name="Łącznik prostoliniowy 14"/>
                <p:cNvCxnSpPr/>
                <p:nvPr/>
              </p:nvCxnSpPr>
              <p:spPr bwMode="auto">
                <a:xfrm>
                  <a:off x="529208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" name="Łącznik prostoliniowy 15"/>
                <p:cNvCxnSpPr/>
                <p:nvPr/>
              </p:nvCxnSpPr>
              <p:spPr bwMode="auto">
                <a:xfrm>
                  <a:off x="601216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7" name="Łącznik prostoliniowy 16"/>
                <p:cNvCxnSpPr/>
                <p:nvPr/>
              </p:nvCxnSpPr>
              <p:spPr bwMode="auto">
                <a:xfrm>
                  <a:off x="673224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8" name="Łącznik prostoliniowy 17"/>
                <p:cNvCxnSpPr/>
                <p:nvPr/>
              </p:nvCxnSpPr>
              <p:spPr bwMode="auto">
                <a:xfrm>
                  <a:off x="7452560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9" name="Łącznik prostoliniowy 18"/>
                <p:cNvCxnSpPr/>
                <p:nvPr/>
              </p:nvCxnSpPr>
              <p:spPr bwMode="auto">
                <a:xfrm>
                  <a:off x="8172366" y="1412776"/>
                  <a:ext cx="0" cy="4320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254" name="Łącznik prostoliniowy 253"/>
              <p:cNvCxnSpPr/>
              <p:nvPr/>
            </p:nvCxnSpPr>
            <p:spPr bwMode="auto">
              <a:xfrm>
                <a:off x="8892480" y="1412776"/>
                <a:ext cx="0" cy="43200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259" name="Prostokąt 258"/>
          <p:cNvSpPr/>
          <p:nvPr/>
        </p:nvSpPr>
        <p:spPr>
          <a:xfrm>
            <a:off x="6346097" y="1192453"/>
            <a:ext cx="197148" cy="11271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noAutofit/>
          </a:bodyPr>
          <a:lstStyle/>
          <a:p>
            <a:pPr algn="r" defTabSz="685800">
              <a:defRPr/>
            </a:pPr>
            <a:r>
              <a:rPr lang="en-US" sz="9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120</a:t>
            </a:r>
          </a:p>
        </p:txBody>
      </p:sp>
      <p:grpSp>
        <p:nvGrpSpPr>
          <p:cNvPr id="7" name="Grupa 6"/>
          <p:cNvGrpSpPr/>
          <p:nvPr/>
        </p:nvGrpSpPr>
        <p:grpSpPr>
          <a:xfrm>
            <a:off x="6111171" y="4914194"/>
            <a:ext cx="756033" cy="323253"/>
            <a:chOff x="8208404" y="5157192"/>
            <a:chExt cx="1008044" cy="431004"/>
          </a:xfrm>
        </p:grpSpPr>
        <p:sp>
          <p:nvSpPr>
            <p:cNvPr id="260" name="Prostokąt 259"/>
            <p:cNvSpPr/>
            <p:nvPr/>
          </p:nvSpPr>
          <p:spPr>
            <a:xfrm>
              <a:off x="8208404" y="5301208"/>
              <a:ext cx="36000" cy="14397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t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w</a:t>
              </a:r>
            </a:p>
          </p:txBody>
        </p:sp>
        <p:sp>
          <p:nvSpPr>
            <p:cNvPr id="261" name="Prostokąt 260"/>
            <p:cNvSpPr/>
            <p:nvPr/>
          </p:nvSpPr>
          <p:spPr>
            <a:xfrm>
              <a:off x="8244408" y="5301184"/>
              <a:ext cx="216000" cy="144000"/>
            </a:xfrm>
            <a:prstGeom prst="rect">
              <a:avLst/>
            </a:prstGeom>
            <a:solidFill>
              <a:srgbClr val="CC99FF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k</a:t>
              </a:r>
            </a:p>
          </p:txBody>
        </p:sp>
        <p:sp>
          <p:nvSpPr>
            <p:cNvPr id="262" name="Prostokąt 261"/>
            <p:cNvSpPr/>
            <p:nvPr/>
          </p:nvSpPr>
          <p:spPr>
            <a:xfrm>
              <a:off x="8604448" y="5301184"/>
              <a:ext cx="612000" cy="144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txBody>
            <a:bodyPr t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8.5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x</a:t>
              </a:r>
            </a:p>
          </p:txBody>
        </p:sp>
        <p:sp>
          <p:nvSpPr>
            <p:cNvPr id="173" name="Prostokąt 172"/>
            <p:cNvSpPr/>
            <p:nvPr/>
          </p:nvSpPr>
          <p:spPr>
            <a:xfrm>
              <a:off x="8316108" y="5157192"/>
              <a:ext cx="900000" cy="1439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t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uGT</a:t>
              </a:r>
            </a:p>
          </p:txBody>
        </p:sp>
        <p:sp>
          <p:nvSpPr>
            <p:cNvPr id="476" name="Prostokąt 475"/>
            <p:cNvSpPr/>
            <p:nvPr/>
          </p:nvSpPr>
          <p:spPr>
            <a:xfrm>
              <a:off x="8244432" y="5444196"/>
              <a:ext cx="216000" cy="144000"/>
            </a:xfrm>
            <a:prstGeom prst="rect">
              <a:avLst/>
            </a:prstGeom>
            <a:solidFill>
              <a:srgbClr val="CC99FF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k</a:t>
              </a:r>
            </a:p>
          </p:txBody>
        </p:sp>
      </p:grpSp>
      <p:grpSp>
        <p:nvGrpSpPr>
          <p:cNvPr id="240" name="Grupa 239"/>
          <p:cNvGrpSpPr/>
          <p:nvPr/>
        </p:nvGrpSpPr>
        <p:grpSpPr>
          <a:xfrm>
            <a:off x="62525" y="1997840"/>
            <a:ext cx="2322090" cy="216030"/>
            <a:chOff x="251520" y="3717032"/>
            <a:chExt cx="3096120" cy="288040"/>
          </a:xfrm>
        </p:grpSpPr>
        <p:sp>
          <p:nvSpPr>
            <p:cNvPr id="6" name="Prostokąt 5"/>
            <p:cNvSpPr/>
            <p:nvPr/>
          </p:nvSpPr>
          <p:spPr>
            <a:xfrm>
              <a:off x="251520" y="3861048"/>
              <a:ext cx="648072" cy="144000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9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Prostokąt 20"/>
            <p:cNvSpPr/>
            <p:nvPr/>
          </p:nvSpPr>
          <p:spPr>
            <a:xfrm>
              <a:off x="899558" y="3861048"/>
              <a:ext cx="792066" cy="144000"/>
            </a:xfrm>
            <a:prstGeom prst="rect">
              <a:avLst/>
            </a:prstGeom>
            <a:solidFill>
              <a:srgbClr val="CCFFFF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11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Prostokąt 21"/>
            <p:cNvSpPr/>
            <p:nvPr/>
          </p:nvSpPr>
          <p:spPr>
            <a:xfrm>
              <a:off x="1691646" y="3861072"/>
              <a:ext cx="1584000" cy="14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2</a:t>
              </a: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2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Prostokąt 176"/>
            <p:cNvSpPr/>
            <p:nvPr/>
          </p:nvSpPr>
          <p:spPr>
            <a:xfrm>
              <a:off x="251576" y="3717056"/>
              <a:ext cx="648016" cy="1439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lIns="0" r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RPC</a:t>
              </a: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+cables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Prostokąt 177"/>
            <p:cNvSpPr/>
            <p:nvPr/>
          </p:nvSpPr>
          <p:spPr>
            <a:xfrm>
              <a:off x="899614" y="3717032"/>
              <a:ext cx="864074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LB</a:t>
              </a:r>
            </a:p>
          </p:txBody>
        </p:sp>
        <p:sp>
          <p:nvSpPr>
            <p:cNvPr id="179" name="Prostokąt 178"/>
            <p:cNvSpPr/>
            <p:nvPr/>
          </p:nvSpPr>
          <p:spPr>
            <a:xfrm>
              <a:off x="1763654" y="3717032"/>
              <a:ext cx="1583986" cy="1439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Fiber </a:t>
              </a: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  <a:sym typeface="Symbol"/>
                </a:rPr>
                <a:t> 1</a:t>
              </a: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  <a:sym typeface="Symbol"/>
                </a:rPr>
                <a:t>10</a:t>
              </a: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  <a:sym typeface="Symbol"/>
                </a:rPr>
                <a:t>m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1" name="Prostokąt 200"/>
          <p:cNvSpPr/>
          <p:nvPr/>
        </p:nvSpPr>
        <p:spPr>
          <a:xfrm>
            <a:off x="62499" y="1457780"/>
            <a:ext cx="1026000" cy="10800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18</a:t>
            </a: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.5</a:t>
            </a:r>
            <a:endParaRPr lang="en-US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Prostokąt 201"/>
          <p:cNvSpPr/>
          <p:nvPr/>
        </p:nvSpPr>
        <p:spPr>
          <a:xfrm>
            <a:off x="1088823" y="1457780"/>
            <a:ext cx="701868" cy="108000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203" name="Prostokąt 202"/>
          <p:cNvSpPr/>
          <p:nvPr/>
        </p:nvSpPr>
        <p:spPr>
          <a:xfrm>
            <a:off x="2276745" y="1457792"/>
            <a:ext cx="594066" cy="10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204" name="Prostokąt 203"/>
          <p:cNvSpPr/>
          <p:nvPr/>
        </p:nvSpPr>
        <p:spPr>
          <a:xfrm>
            <a:off x="62567" y="1349786"/>
            <a:ext cx="1026000" cy="1079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DT</a:t>
            </a:r>
          </a:p>
        </p:txBody>
      </p:sp>
      <p:sp>
        <p:nvSpPr>
          <p:cNvPr id="205" name="Prostokąt 204"/>
          <p:cNvSpPr/>
          <p:nvPr/>
        </p:nvSpPr>
        <p:spPr>
          <a:xfrm>
            <a:off x="1088798" y="1349768"/>
            <a:ext cx="701868" cy="1079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en-US" sz="75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MiniCrate</a:t>
            </a:r>
            <a:endParaRPr lang="en-US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Prostokąt 205"/>
          <p:cNvSpPr/>
          <p:nvPr/>
        </p:nvSpPr>
        <p:spPr>
          <a:xfrm>
            <a:off x="2276761" y="1349761"/>
            <a:ext cx="594050" cy="10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Fiber </a:t>
            </a: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56m</a:t>
            </a:r>
            <a:endParaRPr lang="en-US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Prostokąt 241"/>
          <p:cNvSpPr/>
          <p:nvPr/>
        </p:nvSpPr>
        <p:spPr>
          <a:xfrm>
            <a:off x="1790901" y="1457780"/>
            <a:ext cx="485886" cy="108000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43" name="Prostokąt 242"/>
          <p:cNvSpPr/>
          <p:nvPr/>
        </p:nvSpPr>
        <p:spPr>
          <a:xfrm>
            <a:off x="1790876" y="1349768"/>
            <a:ext cx="485886" cy="10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LVDS</a:t>
            </a:r>
          </a:p>
        </p:txBody>
      </p:sp>
      <p:grpSp>
        <p:nvGrpSpPr>
          <p:cNvPr id="263" name="Grupa 262"/>
          <p:cNvGrpSpPr/>
          <p:nvPr/>
        </p:nvGrpSpPr>
        <p:grpSpPr>
          <a:xfrm>
            <a:off x="62499" y="1673804"/>
            <a:ext cx="3672287" cy="216032"/>
            <a:chOff x="251486" y="1988830"/>
            <a:chExt cx="4896382" cy="288042"/>
          </a:xfrm>
        </p:grpSpPr>
        <p:sp>
          <p:nvSpPr>
            <p:cNvPr id="246" name="Prostokąt 245"/>
            <p:cNvSpPr/>
            <p:nvPr/>
          </p:nvSpPr>
          <p:spPr>
            <a:xfrm>
              <a:off x="251486" y="2132856"/>
              <a:ext cx="1368000" cy="144000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</a:t>
              </a: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9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Prostokąt 246"/>
            <p:cNvSpPr/>
            <p:nvPr/>
          </p:nvSpPr>
          <p:spPr>
            <a:xfrm>
              <a:off x="1619694" y="2132856"/>
              <a:ext cx="1512000" cy="144016"/>
            </a:xfrm>
            <a:prstGeom prst="rect">
              <a:avLst/>
            </a:prstGeom>
            <a:solidFill>
              <a:srgbClr val="CCFFFF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2</a:t>
              </a: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8" name="Prostokąt 247"/>
            <p:cNvSpPr/>
            <p:nvPr/>
          </p:nvSpPr>
          <p:spPr>
            <a:xfrm>
              <a:off x="3491846" y="2132872"/>
              <a:ext cx="1656000" cy="14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2</a:t>
              </a: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Prostokąt 248"/>
            <p:cNvSpPr/>
            <p:nvPr/>
          </p:nvSpPr>
          <p:spPr>
            <a:xfrm>
              <a:off x="251542" y="1988864"/>
              <a:ext cx="1368000" cy="1440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CSC</a:t>
              </a:r>
            </a:p>
          </p:txBody>
        </p:sp>
        <p:sp>
          <p:nvSpPr>
            <p:cNvPr id="250" name="Prostokąt 249"/>
            <p:cNvSpPr/>
            <p:nvPr/>
          </p:nvSpPr>
          <p:spPr>
            <a:xfrm>
              <a:off x="1619638" y="1988840"/>
              <a:ext cx="1512000" cy="144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Peripheral crate</a:t>
              </a:r>
            </a:p>
          </p:txBody>
        </p:sp>
        <p:sp>
          <p:nvSpPr>
            <p:cNvPr id="251" name="Prostokąt 250"/>
            <p:cNvSpPr/>
            <p:nvPr/>
          </p:nvSpPr>
          <p:spPr>
            <a:xfrm>
              <a:off x="3491868" y="1988830"/>
              <a:ext cx="1656000" cy="1440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Fiber</a:t>
              </a:r>
            </a:p>
          </p:txBody>
        </p:sp>
        <p:sp>
          <p:nvSpPr>
            <p:cNvPr id="360" name="Prostokąt 359"/>
            <p:cNvSpPr/>
            <p:nvPr/>
          </p:nvSpPr>
          <p:spPr>
            <a:xfrm>
              <a:off x="3131806" y="1988830"/>
              <a:ext cx="360000" cy="144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MPC</a:t>
              </a:r>
            </a:p>
          </p:txBody>
        </p:sp>
      </p:grpSp>
      <p:cxnSp>
        <p:nvCxnSpPr>
          <p:cNvPr id="290" name="Łącznik prosty ze strzałką 289"/>
          <p:cNvCxnSpPr>
            <a:stCxn id="203" idx="3"/>
            <a:endCxn id="330" idx="1"/>
          </p:cNvCxnSpPr>
          <p:nvPr/>
        </p:nvCxnSpPr>
        <p:spPr bwMode="auto">
          <a:xfrm>
            <a:off x="2870811" y="1511792"/>
            <a:ext cx="24" cy="91809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cxnSp>
        <p:nvCxnSpPr>
          <p:cNvPr id="291" name="Łącznik prosty ze strzałką 290"/>
          <p:cNvCxnSpPr>
            <a:stCxn id="390" idx="3"/>
            <a:endCxn id="283" idx="1"/>
          </p:cNvCxnSpPr>
          <p:nvPr/>
        </p:nvCxnSpPr>
        <p:spPr bwMode="auto">
          <a:xfrm>
            <a:off x="3842913" y="1835817"/>
            <a:ext cx="36" cy="22344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sp>
        <p:nvSpPr>
          <p:cNvPr id="293" name="Prostokąt 292"/>
          <p:cNvSpPr/>
          <p:nvPr/>
        </p:nvSpPr>
        <p:spPr>
          <a:xfrm>
            <a:off x="35496" y="2287360"/>
            <a:ext cx="1239105" cy="1816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 anchor="t" anchorCtr="0">
            <a:noAutofit/>
          </a:bodyPr>
          <a:lstStyle/>
          <a:p>
            <a:pPr defTabSz="685800">
              <a:tabLst>
                <a:tab pos="134541" algn="l"/>
              </a:tabLst>
              <a:defRPr/>
            </a:pP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y.	MPC: GTP @3.2Gbps</a:t>
            </a:r>
            <a:endParaRPr lang="en-GB" sz="450" b="1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defTabSz="685800">
              <a:tabLst>
                <a:tab pos="134541" algn="l"/>
              </a:tabLst>
              <a:defRPr/>
            </a:pPr>
            <a:r>
              <a:rPr lang="en-GB" sz="450" b="1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RPC link receiver (</a:t>
            </a:r>
            <a:r>
              <a:rPr lang="en-GB" sz="450" b="1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TwinMux</a:t>
            </a:r>
            <a:r>
              <a:rPr lang="en-GB" sz="450" b="1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, CPPF, OMTF, &lt;EMTF&gt;)</a:t>
            </a:r>
          </a:p>
          <a:p>
            <a:pPr marL="171450" indent="-171450" defTabSz="685800">
              <a:buFontTx/>
              <a:buAutoNum type="alphaLcPeriod"/>
              <a:tabLst>
                <a:tab pos="134541" algn="l"/>
              </a:tabLst>
              <a:defRPr/>
            </a:pP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fiber from PAC Trigger Crate</a:t>
            </a:r>
          </a:p>
          <a:p>
            <a:pPr marL="171450" indent="-171450" defTabSz="685800">
              <a:buFontTx/>
              <a:buAutoNum type="alphaLcPeriod"/>
              <a:tabLst>
                <a:tab pos="134541" algn="l"/>
              </a:tabLst>
              <a:defRPr/>
            </a:pP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GTH receiver @1.6Gbps</a:t>
            </a:r>
          </a:p>
          <a:p>
            <a:pPr marL="171450" indent="-171450" defTabSz="685800">
              <a:buFontTx/>
              <a:buAutoNum type="alphaLcPeriod"/>
              <a:tabLst>
                <a:tab pos="134541" algn="l"/>
              </a:tabLst>
              <a:defRPr/>
            </a:pP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alignment, parity checking, etc.</a:t>
            </a:r>
          </a:p>
          <a:p>
            <a:pPr marL="171450" indent="-171450" defTabSz="685800">
              <a:buFontTx/>
              <a:buAutoNum type="alphaLcPeriod"/>
              <a:tabLst>
                <a:tab pos="134541" algn="l"/>
              </a:tabLst>
              <a:defRPr/>
            </a:pPr>
            <a:r>
              <a:rPr lang="en-GB" sz="45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demultiplexing</a:t>
            </a:r>
            <a:endParaRPr lang="en-GB" sz="4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171450" indent="-171450" defTabSz="685800">
              <a:buFontTx/>
              <a:buAutoNum type="alphaLcPeriod"/>
              <a:tabLst>
                <a:tab pos="134541" algn="l"/>
              </a:tabLst>
              <a:defRPr/>
            </a:pPr>
            <a:r>
              <a:rPr lang="en-GB" sz="45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clusterization</a:t>
            </a:r>
            <a:endParaRPr lang="en-GB" sz="4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171450" indent="-171450" defTabSz="685800">
              <a:buFontTx/>
              <a:buAutoNum type="alphaLcPeriod"/>
              <a:tabLst>
                <a:tab pos="134541" algn="l"/>
              </a:tabLst>
              <a:defRPr/>
            </a:pP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40MHz</a:t>
            </a: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</a:t>
            </a: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240MHz</a:t>
            </a:r>
          </a:p>
          <a:p>
            <a:pPr defTabSz="685800">
              <a:tabLst>
                <a:tab pos="134541" algn="l"/>
              </a:tabLst>
              <a:defRPr/>
            </a:pPr>
            <a:endParaRPr lang="en-GB" sz="450" b="1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defTabSz="685800">
              <a:tabLst>
                <a:tab pos="134541" algn="l"/>
              </a:tabLst>
              <a:defRPr/>
            </a:pPr>
            <a:r>
              <a:rPr lang="en-GB" sz="450" b="1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TwinMux</a:t>
            </a:r>
            <a:endParaRPr lang="en-GB" sz="4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171450" indent="-171450" defTabSz="685800">
              <a:buFontTx/>
              <a:buAutoNum type="alphaLcPeriod" startAt="8"/>
              <a:tabLst>
                <a:tab pos="134541" algn="l"/>
              </a:tabLst>
              <a:defRPr/>
            </a:pP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DT data deserialization @480MHz + alignment</a:t>
            </a:r>
          </a:p>
          <a:p>
            <a:pPr marL="171450" indent="-171450" defTabSz="685800">
              <a:buFontTx/>
              <a:buAutoNum type="alphaLcPeriod" startAt="8"/>
              <a:tabLst>
                <a:tab pos="134541" algn="l"/>
              </a:tabLst>
              <a:defRPr/>
            </a:pP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Masking + second track retiming</a:t>
            </a:r>
          </a:p>
          <a:p>
            <a:pPr marL="171450" indent="-171450" defTabSz="685800">
              <a:buFontTx/>
              <a:buAutoNum type="alphaLcPeriod" startAt="8"/>
              <a:tabLst>
                <a:tab pos="134541" algn="l"/>
              </a:tabLst>
              <a:defRPr/>
            </a:pP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Technical trigger generation</a:t>
            </a:r>
          </a:p>
          <a:p>
            <a:pPr marL="171450" indent="-171450" defTabSz="685800">
              <a:buFontTx/>
              <a:buAutoNum type="alphaLcPeriod" startAt="13"/>
              <a:tabLst>
                <a:tab pos="134541" algn="l"/>
              </a:tabLst>
              <a:defRPr/>
            </a:pP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Delay</a:t>
            </a:r>
            <a:endParaRPr lang="pl-PL" sz="4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defTabSz="685800">
              <a:tabLst>
                <a:tab pos="134541" algn="l"/>
              </a:tabLst>
              <a:defRPr/>
            </a:pPr>
            <a:r>
              <a:rPr lang="pl-PL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l. 	</a:t>
            </a: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Super-segment algorithm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f.	40MHz</a:t>
            </a: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</a:t>
            </a: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240MHz</a:t>
            </a:r>
            <a:endParaRPr lang="en-GB" sz="450" strike="sngStrike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171450" indent="-171450" algn="just" defTabSz="685800">
              <a:buFontTx/>
              <a:buAutoNum type="alphaLcPeriod" startAt="7"/>
              <a:tabLst>
                <a:tab pos="134541" algn="l"/>
              </a:tabLst>
              <a:defRPr/>
            </a:pP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serialization + GTH @10Gbps</a:t>
            </a:r>
          </a:p>
          <a:p>
            <a:pPr marL="171450" indent="-171450" algn="just" defTabSz="685800">
              <a:buFontTx/>
              <a:buAutoNum type="alphaLcPeriod" startAt="10"/>
              <a:tabLst>
                <a:tab pos="134541" algn="l"/>
              </a:tabLst>
              <a:defRPr/>
            </a:pP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fibers </a:t>
            </a:r>
            <a:r>
              <a:rPr lang="en-GB" sz="45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TwinMux</a:t>
            </a:r>
            <a:r>
              <a:rPr lang="en-GB" sz="45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BMTF</a:t>
            </a: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/OMTFBMTF 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y.	  latch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z.	  Cancelling the clusters tails in the next BX</a:t>
            </a:r>
            <a:b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</a:br>
            <a:endParaRPr lang="en-GB" sz="4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450" b="1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BMTF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k.	GTH@10Gbps + deserialization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m.	delay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l	algorithm (track finder + wedge sorter)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g.	serialization + GTH @10Gbps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n.	fibers TFs</a:t>
            </a:r>
            <a:r>
              <a:rPr lang="en-GB" sz="4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 </a:t>
            </a:r>
            <a:r>
              <a:rPr lang="en-GB" sz="45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uGMT</a:t>
            </a:r>
            <a:endParaRPr lang="en-GB" sz="4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algn="just" defTabSz="685800">
              <a:tabLst>
                <a:tab pos="134541" algn="l"/>
              </a:tabLst>
              <a:defRPr/>
            </a:pPr>
            <a:endParaRPr lang="en-GB" sz="450" b="1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algn="just" defTabSz="685800">
              <a:tabLst>
                <a:tab pos="134541" algn="l"/>
              </a:tabLst>
              <a:defRPr/>
            </a:pPr>
            <a:endParaRPr lang="en-GB" sz="450" b="1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marL="171450" indent="-171450" algn="just" defTabSz="685800">
              <a:buFontTx/>
              <a:buAutoNum type="alphaLcPeriod" startAt="12"/>
              <a:tabLst>
                <a:tab pos="134541" algn="l"/>
              </a:tabLst>
              <a:defRPr/>
            </a:pPr>
            <a:endParaRPr lang="en-GB" sz="4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marL="171450" indent="-171450" algn="just" defTabSz="685800">
              <a:buFontTx/>
              <a:buAutoNum type="alphaLcPeriod"/>
              <a:defRPr/>
            </a:pPr>
            <a:endParaRPr lang="en-GB" sz="4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171450" indent="-171450" algn="just" defTabSz="685800">
              <a:buFontTx/>
              <a:buAutoNum type="alphaLcPeriod"/>
              <a:defRPr/>
            </a:pPr>
            <a:endParaRPr lang="en-GB" sz="4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171450" indent="-171450" algn="just" defTabSz="685800">
              <a:buFontTx/>
              <a:buAutoNum type="alphaLcPeriod"/>
              <a:defRPr/>
            </a:pPr>
            <a:endParaRPr lang="en-GB" sz="4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171450" indent="-171450" defTabSz="685800">
              <a:buFontTx/>
              <a:buAutoNum type="alphaLcPeriod"/>
              <a:defRPr/>
            </a:pPr>
            <a:endParaRPr lang="en-GB" sz="4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171450" indent="-171450" defTabSz="685800">
              <a:buFontTx/>
              <a:buAutoNum type="alphaLcPeriod"/>
              <a:defRPr/>
            </a:pPr>
            <a:endParaRPr lang="en-GB" sz="4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171450" indent="-171450" defTabSz="685800">
              <a:buFontTx/>
              <a:buAutoNum type="alphaLcPeriod"/>
              <a:defRPr/>
            </a:pPr>
            <a:endParaRPr lang="en-GB" sz="4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310" name="Łącznik prosty ze strzałką 309"/>
          <p:cNvCxnSpPr>
            <a:endCxn id="265" idx="1"/>
          </p:cNvCxnSpPr>
          <p:nvPr/>
        </p:nvCxnSpPr>
        <p:spPr bwMode="auto">
          <a:xfrm>
            <a:off x="3761910" y="1889828"/>
            <a:ext cx="1" cy="16404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grpSp>
        <p:nvGrpSpPr>
          <p:cNvPr id="140" name="Grupa 139"/>
          <p:cNvGrpSpPr/>
          <p:nvPr/>
        </p:nvGrpSpPr>
        <p:grpSpPr>
          <a:xfrm>
            <a:off x="5517105" y="4286313"/>
            <a:ext cx="594066" cy="216042"/>
            <a:chOff x="7272334" y="5589240"/>
            <a:chExt cx="792088" cy="288056"/>
          </a:xfrm>
        </p:grpSpPr>
        <p:sp>
          <p:nvSpPr>
            <p:cNvPr id="216" name="Prostokąt 215"/>
            <p:cNvSpPr/>
            <p:nvPr/>
          </p:nvSpPr>
          <p:spPr>
            <a:xfrm>
              <a:off x="7380328" y="5733256"/>
              <a:ext cx="144000" cy="144000"/>
            </a:xfrm>
            <a:prstGeom prst="rect">
              <a:avLst/>
            </a:prstGeom>
            <a:solidFill>
              <a:srgbClr val="CC99FF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2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k</a:t>
              </a:r>
            </a:p>
          </p:txBody>
        </p:sp>
        <p:sp>
          <p:nvSpPr>
            <p:cNvPr id="228" name="Prostokąt 227"/>
            <p:cNvSpPr/>
            <p:nvPr/>
          </p:nvSpPr>
          <p:spPr>
            <a:xfrm>
              <a:off x="7524360" y="5733312"/>
              <a:ext cx="324000" cy="14396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GB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4</a:t>
              </a: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.5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u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Prostokąt 228"/>
            <p:cNvSpPr/>
            <p:nvPr/>
          </p:nvSpPr>
          <p:spPr>
            <a:xfrm>
              <a:off x="7848398" y="5733296"/>
              <a:ext cx="216024" cy="144000"/>
            </a:xfrm>
            <a:prstGeom prst="rect">
              <a:avLst/>
            </a:prstGeom>
            <a:solidFill>
              <a:srgbClr val="CC99FF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g</a:t>
              </a:r>
            </a:p>
          </p:txBody>
        </p:sp>
        <p:sp>
          <p:nvSpPr>
            <p:cNvPr id="174" name="Prostokąt 173"/>
            <p:cNvSpPr/>
            <p:nvPr/>
          </p:nvSpPr>
          <p:spPr>
            <a:xfrm>
              <a:off x="7272334" y="5589240"/>
              <a:ext cx="7920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t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uGMT</a:t>
              </a:r>
            </a:p>
          </p:txBody>
        </p:sp>
      </p:grpSp>
      <p:sp>
        <p:nvSpPr>
          <p:cNvPr id="180" name="Prostokąt 179"/>
          <p:cNvSpPr/>
          <p:nvPr/>
        </p:nvSpPr>
        <p:spPr>
          <a:xfrm>
            <a:off x="2682314" y="3152205"/>
            <a:ext cx="2754000" cy="1079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tIns="0" bIns="0" rtlCol="0" anchor="ctr">
            <a:noAutofit/>
          </a:bodyPr>
          <a:lstStyle/>
          <a:p>
            <a:pPr algn="ctr" defTabSz="685800">
              <a:defRPr/>
            </a:pP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OMTF</a:t>
            </a:r>
          </a:p>
        </p:txBody>
      </p:sp>
      <p:cxnSp>
        <p:nvCxnSpPr>
          <p:cNvPr id="274" name="Łącznik prosty ze strzałką 273"/>
          <p:cNvCxnSpPr>
            <a:stCxn id="353" idx="3"/>
            <a:endCxn id="302" idx="1"/>
          </p:cNvCxnSpPr>
          <p:nvPr/>
        </p:nvCxnSpPr>
        <p:spPr bwMode="auto">
          <a:xfrm>
            <a:off x="4544997" y="2537895"/>
            <a:ext cx="9" cy="39826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grpSp>
        <p:nvGrpSpPr>
          <p:cNvPr id="268" name="Grupa 267"/>
          <p:cNvGrpSpPr/>
          <p:nvPr/>
        </p:nvGrpSpPr>
        <p:grpSpPr>
          <a:xfrm>
            <a:off x="3510757" y="3471522"/>
            <a:ext cx="1061756" cy="112714"/>
            <a:chOff x="4596469" y="4502851"/>
            <a:chExt cx="1415675" cy="150285"/>
          </a:xfrm>
        </p:grpSpPr>
        <p:sp>
          <p:nvSpPr>
            <p:cNvPr id="265" name="Prostokąt 264"/>
            <p:cNvSpPr/>
            <p:nvPr/>
          </p:nvSpPr>
          <p:spPr>
            <a:xfrm>
              <a:off x="4931341" y="4509136"/>
              <a:ext cx="360000" cy="144000"/>
            </a:xfrm>
            <a:prstGeom prst="rect">
              <a:avLst/>
            </a:prstGeom>
            <a:solidFill>
              <a:srgbClr val="CC99FF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5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p</a:t>
              </a:r>
            </a:p>
          </p:txBody>
        </p:sp>
        <p:sp>
          <p:nvSpPr>
            <p:cNvPr id="267" name="Prostokąt 266"/>
            <p:cNvSpPr/>
            <p:nvPr/>
          </p:nvSpPr>
          <p:spPr>
            <a:xfrm>
              <a:off x="5292096" y="4509044"/>
              <a:ext cx="144000" cy="144092"/>
            </a:xfrm>
            <a:prstGeom prst="rect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2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q</a:t>
              </a:r>
            </a:p>
          </p:txBody>
        </p:sp>
        <p:sp>
          <p:nvSpPr>
            <p:cNvPr id="269" name="Prostokąt 268"/>
            <p:cNvSpPr/>
            <p:nvPr/>
          </p:nvSpPr>
          <p:spPr>
            <a:xfrm>
              <a:off x="4596469" y="4502851"/>
              <a:ext cx="262864" cy="1502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0" tIns="0" rIns="0" bIns="0" rtlCol="0" anchor="ctr">
              <a:noAutofit/>
            </a:bodyPr>
            <a:lstStyle/>
            <a:p>
              <a:pPr algn="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CSC</a:t>
              </a:r>
            </a:p>
          </p:txBody>
        </p:sp>
        <p:sp>
          <p:nvSpPr>
            <p:cNvPr id="365" name="Prostokąt 364"/>
            <p:cNvSpPr/>
            <p:nvPr/>
          </p:nvSpPr>
          <p:spPr>
            <a:xfrm>
              <a:off x="5436144" y="4508556"/>
              <a:ext cx="432000" cy="144580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6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m</a:t>
              </a:r>
            </a:p>
          </p:txBody>
        </p:sp>
        <p:sp>
          <p:nvSpPr>
            <p:cNvPr id="276" name="Prostokąt 275"/>
            <p:cNvSpPr/>
            <p:nvPr/>
          </p:nvSpPr>
          <p:spPr>
            <a:xfrm>
              <a:off x="5868144" y="4509044"/>
              <a:ext cx="144000" cy="144092"/>
            </a:xfrm>
            <a:prstGeom prst="rect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2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y</a:t>
              </a:r>
            </a:p>
          </p:txBody>
        </p:sp>
      </p:grpSp>
      <p:grpSp>
        <p:nvGrpSpPr>
          <p:cNvPr id="270" name="Grupa 269"/>
          <p:cNvGrpSpPr/>
          <p:nvPr/>
        </p:nvGrpSpPr>
        <p:grpSpPr>
          <a:xfrm>
            <a:off x="3248854" y="3366837"/>
            <a:ext cx="1323656" cy="109444"/>
            <a:chOff x="4283269" y="4363271"/>
            <a:chExt cx="1764875" cy="145925"/>
          </a:xfrm>
        </p:grpSpPr>
        <p:sp>
          <p:nvSpPr>
            <p:cNvPr id="198" name="Prostokąt 197"/>
            <p:cNvSpPr/>
            <p:nvPr/>
          </p:nvSpPr>
          <p:spPr>
            <a:xfrm>
              <a:off x="4283269" y="4365104"/>
              <a:ext cx="28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0" tIns="0" rIns="0" bIns="0" rtlCol="0" anchor="ctr">
              <a:noAutofit/>
            </a:bodyPr>
            <a:lstStyle/>
            <a:p>
              <a:pPr algn="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TwinMux</a:t>
              </a:r>
            </a:p>
          </p:txBody>
        </p:sp>
        <p:sp>
          <p:nvSpPr>
            <p:cNvPr id="358" name="Prostokąt 357"/>
            <p:cNvSpPr/>
            <p:nvPr/>
          </p:nvSpPr>
          <p:spPr>
            <a:xfrm>
              <a:off x="4607305" y="4365104"/>
              <a:ext cx="144016" cy="14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2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j</a:t>
              </a:r>
            </a:p>
          </p:txBody>
        </p:sp>
        <p:sp>
          <p:nvSpPr>
            <p:cNvPr id="359" name="Prostokąt 358"/>
            <p:cNvSpPr/>
            <p:nvPr/>
          </p:nvSpPr>
          <p:spPr>
            <a:xfrm>
              <a:off x="4751321" y="4365104"/>
              <a:ext cx="216024" cy="144000"/>
            </a:xfrm>
            <a:prstGeom prst="rect">
              <a:avLst/>
            </a:prstGeom>
            <a:solidFill>
              <a:srgbClr val="CC99FF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k</a:t>
              </a:r>
            </a:p>
          </p:txBody>
        </p:sp>
        <p:sp>
          <p:nvSpPr>
            <p:cNvPr id="273" name="Prostokąt 272"/>
            <p:cNvSpPr/>
            <p:nvPr/>
          </p:nvSpPr>
          <p:spPr>
            <a:xfrm>
              <a:off x="4967345" y="4363271"/>
              <a:ext cx="900000" cy="145832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</p:spPr>
          <p:txBody>
            <a:bodyPr t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12.5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m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9" name="Prostokąt 278"/>
            <p:cNvSpPr/>
            <p:nvPr/>
          </p:nvSpPr>
          <p:spPr>
            <a:xfrm>
              <a:off x="5868144" y="4365104"/>
              <a:ext cx="180000" cy="144092"/>
            </a:xfrm>
            <a:prstGeom prst="rect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2.5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y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a 19"/>
          <p:cNvGrpSpPr/>
          <p:nvPr/>
        </p:nvGrpSpPr>
        <p:grpSpPr>
          <a:xfrm>
            <a:off x="2303749" y="3260199"/>
            <a:ext cx="3240824" cy="108012"/>
            <a:chOff x="2987125" y="4221088"/>
            <a:chExt cx="4321099" cy="144016"/>
          </a:xfrm>
        </p:grpSpPr>
        <p:sp>
          <p:nvSpPr>
            <p:cNvPr id="213" name="Prostokąt 212"/>
            <p:cNvSpPr/>
            <p:nvPr/>
          </p:nvSpPr>
          <p:spPr>
            <a:xfrm>
              <a:off x="6012080" y="4221088"/>
              <a:ext cx="864000" cy="144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txBody>
            <a:bodyPr t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12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o</a:t>
              </a:r>
            </a:p>
          </p:txBody>
        </p:sp>
        <p:sp>
          <p:nvSpPr>
            <p:cNvPr id="197" name="Prostokąt 196"/>
            <p:cNvSpPr/>
            <p:nvPr/>
          </p:nvSpPr>
          <p:spPr>
            <a:xfrm>
              <a:off x="2987125" y="4221104"/>
              <a:ext cx="216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0" tIns="0" rIns="0" bIns="0" rtlCol="0" anchor="ctr">
              <a:noAutofit/>
            </a:bodyPr>
            <a:lstStyle/>
            <a:p>
              <a:pPr algn="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RPC</a:t>
              </a:r>
            </a:p>
          </p:txBody>
        </p:sp>
        <p:sp>
          <p:nvSpPr>
            <p:cNvPr id="338" name="Prostokąt 337"/>
            <p:cNvSpPr/>
            <p:nvPr/>
          </p:nvSpPr>
          <p:spPr>
            <a:xfrm>
              <a:off x="3275856" y="4221088"/>
              <a:ext cx="216024" cy="14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339" name="Prostokąt 338"/>
            <p:cNvSpPr/>
            <p:nvPr/>
          </p:nvSpPr>
          <p:spPr>
            <a:xfrm>
              <a:off x="3491880" y="4221088"/>
              <a:ext cx="864000" cy="144000"/>
            </a:xfrm>
            <a:prstGeom prst="rect">
              <a:avLst/>
            </a:prstGeom>
            <a:solidFill>
              <a:srgbClr val="CC99FF"/>
            </a:solidFill>
            <a:ln>
              <a:solidFill>
                <a:schemeClr val="tx1"/>
              </a:solidFill>
            </a:ln>
          </p:spPr>
          <p:txBody>
            <a:bodyPr t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12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340" name="Prostokąt 339"/>
            <p:cNvSpPr/>
            <p:nvPr/>
          </p:nvSpPr>
          <p:spPr>
            <a:xfrm>
              <a:off x="4355928" y="4221088"/>
              <a:ext cx="216024" cy="144000"/>
            </a:xfrm>
            <a:prstGeom prst="rect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341" name="Prostokąt 340"/>
            <p:cNvSpPr/>
            <p:nvPr/>
          </p:nvSpPr>
          <p:spPr>
            <a:xfrm>
              <a:off x="5003405" y="4221088"/>
              <a:ext cx="504000" cy="144000"/>
            </a:xfrm>
            <a:prstGeom prst="rect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txBody>
            <a:bodyPr t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7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342" name="Prostokąt 341"/>
            <p:cNvSpPr/>
            <p:nvPr/>
          </p:nvSpPr>
          <p:spPr>
            <a:xfrm>
              <a:off x="5507461" y="4221088"/>
              <a:ext cx="504000" cy="144000"/>
            </a:xfrm>
            <a:prstGeom prst="rect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txBody>
            <a:bodyPr t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7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356" name="Prostokąt 355"/>
            <p:cNvSpPr/>
            <p:nvPr/>
          </p:nvSpPr>
          <p:spPr>
            <a:xfrm>
              <a:off x="6948150" y="4221088"/>
              <a:ext cx="216024" cy="144000"/>
            </a:xfrm>
            <a:prstGeom prst="rect">
              <a:avLst/>
            </a:prstGeom>
            <a:solidFill>
              <a:srgbClr val="CC99FF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g</a:t>
              </a:r>
            </a:p>
          </p:txBody>
        </p:sp>
        <p:sp>
          <p:nvSpPr>
            <p:cNvPr id="364" name="Prostokąt 363"/>
            <p:cNvSpPr/>
            <p:nvPr/>
          </p:nvSpPr>
          <p:spPr>
            <a:xfrm>
              <a:off x="4572024" y="4221088"/>
              <a:ext cx="432000" cy="142747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6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m</a:t>
              </a:r>
            </a:p>
          </p:txBody>
        </p:sp>
        <p:sp>
          <p:nvSpPr>
            <p:cNvPr id="373" name="Prostokąt 372"/>
            <p:cNvSpPr/>
            <p:nvPr/>
          </p:nvSpPr>
          <p:spPr>
            <a:xfrm>
              <a:off x="7164208" y="4221104"/>
              <a:ext cx="144016" cy="14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2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n</a:t>
              </a:r>
            </a:p>
          </p:txBody>
        </p:sp>
        <p:sp>
          <p:nvSpPr>
            <p:cNvPr id="375" name="Prostokąt 374"/>
            <p:cNvSpPr/>
            <p:nvPr/>
          </p:nvSpPr>
          <p:spPr>
            <a:xfrm>
              <a:off x="6876176" y="4221104"/>
              <a:ext cx="72008" cy="144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525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1f</a:t>
              </a:r>
              <a:endParaRPr lang="en-US" sz="525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6" name="Prostokąt 265"/>
          <p:cNvSpPr/>
          <p:nvPr/>
        </p:nvSpPr>
        <p:spPr>
          <a:xfrm>
            <a:off x="3734907" y="1781816"/>
            <a:ext cx="54000" cy="10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 defTabSz="685800">
              <a:defRPr/>
            </a:pP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</a:t>
            </a:r>
            <a:endParaRPr lang="en-US" sz="750" baseline="300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71" name="Prostokąt 270"/>
          <p:cNvSpPr/>
          <p:nvPr/>
        </p:nvSpPr>
        <p:spPr>
          <a:xfrm>
            <a:off x="2330751" y="1781816"/>
            <a:ext cx="162018" cy="108000"/>
          </a:xfrm>
          <a:prstGeom prst="rect">
            <a:avLst/>
          </a:prstGeom>
          <a:solidFill>
            <a:srgbClr val="CC99FF"/>
          </a:solidFill>
          <a:ln>
            <a:solidFill>
              <a:schemeClr val="tx1"/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 defTabSz="685800"/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3</a:t>
            </a:r>
            <a:r>
              <a:rPr lang="pl-PL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y</a:t>
            </a:r>
            <a:endParaRPr lang="en-US" sz="750" baseline="300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78" name="Prostokąt 277"/>
          <p:cNvSpPr/>
          <p:nvPr/>
        </p:nvSpPr>
        <p:spPr>
          <a:xfrm>
            <a:off x="2330751" y="2105851"/>
            <a:ext cx="189000" cy="108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?</a:t>
            </a:r>
            <a:endParaRPr lang="en-US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80" name="Prostokąt 279"/>
          <p:cNvSpPr/>
          <p:nvPr/>
        </p:nvSpPr>
        <p:spPr>
          <a:xfrm>
            <a:off x="6300166" y="5022245"/>
            <a:ext cx="108000" cy="107943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tIns="0" bIns="0" rtlCol="0" anchor="ctr">
            <a:noAutofit/>
          </a:bodyPr>
          <a:lstStyle/>
          <a:p>
            <a:pPr algn="ctr" defTabSz="685800"/>
            <a:r>
              <a:rPr lang="en-US" sz="750" baseline="30000" dirty="0">
                <a:solidFill>
                  <a:srgbClr val="00B05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281" name="Prostokąt 280"/>
          <p:cNvSpPr/>
          <p:nvPr/>
        </p:nvSpPr>
        <p:spPr>
          <a:xfrm>
            <a:off x="5571114" y="4016283"/>
            <a:ext cx="27000" cy="108435"/>
          </a:xfrm>
          <a:prstGeom prst="rect">
            <a:avLst/>
          </a:prstGeom>
          <a:solidFill>
            <a:srgbClr val="FFFF99"/>
          </a:solidFill>
          <a:ln w="12700">
            <a:solidFill>
              <a:srgbClr val="0000FF"/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 defTabSz="685800">
              <a:defRPr/>
            </a:pPr>
            <a:r>
              <a: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</a:t>
            </a:r>
            <a:endParaRPr lang="en-US" sz="750" baseline="300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grpSp>
        <p:nvGrpSpPr>
          <p:cNvPr id="298" name="Grupa 297"/>
          <p:cNvGrpSpPr/>
          <p:nvPr/>
        </p:nvGrpSpPr>
        <p:grpSpPr>
          <a:xfrm>
            <a:off x="2330751" y="2591906"/>
            <a:ext cx="1728198" cy="108000"/>
            <a:chOff x="2699792" y="2708920"/>
            <a:chExt cx="2304264" cy="144000"/>
          </a:xfrm>
        </p:grpSpPr>
        <p:sp>
          <p:nvSpPr>
            <p:cNvPr id="300" name="Prostokąt 299"/>
            <p:cNvSpPr/>
            <p:nvPr/>
          </p:nvSpPr>
          <p:spPr>
            <a:xfrm>
              <a:off x="2915816" y="2708920"/>
              <a:ext cx="252000" cy="14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/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.5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303" name="Prostokąt 302"/>
            <p:cNvSpPr/>
            <p:nvPr/>
          </p:nvSpPr>
          <p:spPr>
            <a:xfrm>
              <a:off x="3167900" y="2708920"/>
              <a:ext cx="612000" cy="144000"/>
            </a:xfrm>
            <a:prstGeom prst="rect">
              <a:avLst/>
            </a:prstGeom>
            <a:solidFill>
              <a:srgbClr val="CC99FF"/>
            </a:solidFill>
            <a:ln>
              <a:solidFill>
                <a:schemeClr val="tx1"/>
              </a:solidFill>
            </a:ln>
          </p:spPr>
          <p:txBody>
            <a:bodyPr tIns="0" bIns="0" rtlCol="0" anchor="ctr">
              <a:noAutofit/>
            </a:bodyPr>
            <a:lstStyle/>
            <a:p>
              <a:pPr algn="ctr" defTabSz="685800"/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8.5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b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" name="Prostokąt 304"/>
            <p:cNvSpPr/>
            <p:nvPr/>
          </p:nvSpPr>
          <p:spPr>
            <a:xfrm>
              <a:off x="3779912" y="2708920"/>
              <a:ext cx="216024" cy="144000"/>
            </a:xfrm>
            <a:prstGeom prst="rect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/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306" name="Prostokąt 305"/>
            <p:cNvSpPr/>
            <p:nvPr/>
          </p:nvSpPr>
          <p:spPr>
            <a:xfrm>
              <a:off x="4068000" y="2708920"/>
              <a:ext cx="504000" cy="144000"/>
            </a:xfrm>
            <a:prstGeom prst="rect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txBody>
            <a:bodyPr tIns="0" bIns="0" rtlCol="0" anchor="ctr">
              <a:noAutofit/>
            </a:bodyPr>
            <a:lstStyle/>
            <a:p>
              <a:pPr algn="ctr" defTabSz="685800"/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7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307" name="Prostokąt 306"/>
            <p:cNvSpPr/>
            <p:nvPr/>
          </p:nvSpPr>
          <p:spPr>
            <a:xfrm>
              <a:off x="4572056" y="2708920"/>
              <a:ext cx="432000" cy="144000"/>
            </a:xfrm>
            <a:prstGeom prst="rect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txBody>
            <a:bodyPr tIns="0" bIns="0" rtlCol="0" anchor="ctr">
              <a:noAutofit/>
            </a:bodyPr>
            <a:lstStyle/>
            <a:p>
              <a:pPr algn="ctr" defTabSz="685800"/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6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e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" name="Prostokąt 307"/>
            <p:cNvSpPr/>
            <p:nvPr/>
          </p:nvSpPr>
          <p:spPr>
            <a:xfrm>
              <a:off x="2699792" y="2708920"/>
              <a:ext cx="216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0" tIns="0" rIns="0" bIns="0" rtlCol="0" anchor="ctr">
              <a:noAutofit/>
            </a:bodyPr>
            <a:lstStyle/>
            <a:p>
              <a:pPr algn="r" defTabSz="685800"/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RPC</a:t>
              </a:r>
            </a:p>
          </p:txBody>
        </p:sp>
      </p:grpSp>
      <p:sp>
        <p:nvSpPr>
          <p:cNvPr id="292" name="Prostokąt 291"/>
          <p:cNvSpPr/>
          <p:nvPr/>
        </p:nvSpPr>
        <p:spPr>
          <a:xfrm>
            <a:off x="5544631" y="3260269"/>
            <a:ext cx="53483" cy="106568"/>
          </a:xfrm>
          <a:prstGeom prst="rect">
            <a:avLst/>
          </a:prstGeom>
          <a:solidFill>
            <a:srgbClr val="FFFF99"/>
          </a:solidFill>
          <a:ln w="12700">
            <a:solidFill>
              <a:srgbClr val="0000FF"/>
            </a:solidFill>
          </a:ln>
        </p:spPr>
        <p:txBody>
          <a:bodyPr tIns="0" bIns="0" rtlCol="0" anchor="ctr">
            <a:noAutofit/>
          </a:bodyPr>
          <a:lstStyle/>
          <a:p>
            <a:pPr algn="ctr" defTabSz="685800"/>
            <a:r>
              <a: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</a:t>
            </a:r>
          </a:p>
        </p:txBody>
      </p:sp>
      <p:grpSp>
        <p:nvGrpSpPr>
          <p:cNvPr id="252" name="Grupa 251"/>
          <p:cNvGrpSpPr/>
          <p:nvPr/>
        </p:nvGrpSpPr>
        <p:grpSpPr>
          <a:xfrm>
            <a:off x="2870811" y="2483895"/>
            <a:ext cx="1674186" cy="112714"/>
            <a:chOff x="3707904" y="2564904"/>
            <a:chExt cx="2232248" cy="150285"/>
          </a:xfrm>
        </p:grpSpPr>
        <p:sp>
          <p:nvSpPr>
            <p:cNvPr id="244" name="Prostokąt 243"/>
            <p:cNvSpPr/>
            <p:nvPr/>
          </p:nvSpPr>
          <p:spPr>
            <a:xfrm>
              <a:off x="3995952" y="2564920"/>
              <a:ext cx="144000" cy="144024"/>
            </a:xfrm>
            <a:prstGeom prst="rect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2</a:t>
              </a:r>
              <a:r>
                <a:rPr lang="pl-PL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i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5" name="Prostokąt 244"/>
            <p:cNvSpPr/>
            <p:nvPr/>
          </p:nvSpPr>
          <p:spPr>
            <a:xfrm>
              <a:off x="3707904" y="2564904"/>
              <a:ext cx="262864" cy="15028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 anchor="ctr">
              <a:noAutofit/>
            </a:bodyPr>
            <a:lstStyle/>
            <a:p>
              <a:pPr algn="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DT</a:t>
              </a: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+RPC </a:t>
              </a:r>
              <a:r>
                <a:rPr lang="pl-PL" sz="750" dirty="0" err="1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SuperPrimitves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" name="Prostokąt 352"/>
            <p:cNvSpPr/>
            <p:nvPr/>
          </p:nvSpPr>
          <p:spPr>
            <a:xfrm>
              <a:off x="5724128" y="2564904"/>
              <a:ext cx="216024" cy="144000"/>
            </a:xfrm>
            <a:prstGeom prst="rect">
              <a:avLst/>
            </a:prstGeom>
            <a:solidFill>
              <a:srgbClr val="CC99FF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g</a:t>
              </a:r>
            </a:p>
          </p:txBody>
        </p:sp>
        <p:sp>
          <p:nvSpPr>
            <p:cNvPr id="285" name="Prostokąt 284"/>
            <p:cNvSpPr/>
            <p:nvPr/>
          </p:nvSpPr>
          <p:spPr>
            <a:xfrm>
              <a:off x="4140064" y="2564904"/>
              <a:ext cx="1224000" cy="144000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GB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17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m</a:t>
              </a:r>
            </a:p>
          </p:txBody>
        </p:sp>
        <p:sp>
          <p:nvSpPr>
            <p:cNvPr id="287" name="Prostokąt 286"/>
            <p:cNvSpPr/>
            <p:nvPr/>
          </p:nvSpPr>
          <p:spPr>
            <a:xfrm>
              <a:off x="5364120" y="2564920"/>
              <a:ext cx="288000" cy="144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txBody>
            <a:bodyPr t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GB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4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l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2870811" y="2699919"/>
            <a:ext cx="621069" cy="112714"/>
            <a:chOff x="3491880" y="2852936"/>
            <a:chExt cx="828092" cy="150285"/>
          </a:xfrm>
        </p:grpSpPr>
        <p:sp>
          <p:nvSpPr>
            <p:cNvPr id="313" name="Prostokąt 312"/>
            <p:cNvSpPr/>
            <p:nvPr/>
          </p:nvSpPr>
          <p:spPr>
            <a:xfrm>
              <a:off x="3779912" y="2852952"/>
              <a:ext cx="144000" cy="144024"/>
            </a:xfrm>
            <a:prstGeom prst="rect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2</a:t>
              </a:r>
              <a:r>
                <a:rPr lang="pl-PL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i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" name="Prostokąt 313"/>
            <p:cNvSpPr/>
            <p:nvPr/>
          </p:nvSpPr>
          <p:spPr>
            <a:xfrm>
              <a:off x="3491880" y="2852936"/>
              <a:ext cx="262864" cy="15028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 anchor="ctr">
              <a:noAutofit/>
            </a:bodyPr>
            <a:lstStyle/>
            <a:p>
              <a:pPr algn="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DT</a:t>
              </a: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 for OMTF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" name="Prostokąt 314"/>
            <p:cNvSpPr/>
            <p:nvPr/>
          </p:nvSpPr>
          <p:spPr>
            <a:xfrm>
              <a:off x="4103948" y="2852936"/>
              <a:ext cx="216024" cy="144000"/>
            </a:xfrm>
            <a:prstGeom prst="rect">
              <a:avLst/>
            </a:prstGeom>
            <a:solidFill>
              <a:srgbClr val="CC99FF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g</a:t>
              </a:r>
            </a:p>
          </p:txBody>
        </p:sp>
        <p:sp>
          <p:nvSpPr>
            <p:cNvPr id="318" name="Prostokąt 317"/>
            <p:cNvSpPr/>
            <p:nvPr/>
          </p:nvSpPr>
          <p:spPr>
            <a:xfrm>
              <a:off x="3995936" y="2852936"/>
              <a:ext cx="72008" cy="144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/>
              <a:r>
                <a:rPr lang="en-US" sz="525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1f</a:t>
              </a:r>
              <a:endParaRPr lang="en-US" sz="525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19" name="Łącznik prosty ze strzałką 318"/>
          <p:cNvCxnSpPr>
            <a:stCxn id="315" idx="3"/>
            <a:endCxn id="358" idx="1"/>
          </p:cNvCxnSpPr>
          <p:nvPr/>
        </p:nvCxnSpPr>
        <p:spPr bwMode="auto">
          <a:xfrm>
            <a:off x="3491880" y="2753919"/>
            <a:ext cx="0" cy="6682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sp>
        <p:nvSpPr>
          <p:cNvPr id="330" name="Prostokąt 329"/>
          <p:cNvSpPr/>
          <p:nvPr/>
        </p:nvSpPr>
        <p:spPr>
          <a:xfrm>
            <a:off x="2870835" y="2375882"/>
            <a:ext cx="216000" cy="108018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tIns="0" bIns="0" rtlCol="0" anchor="ctr">
            <a:noAutofit/>
          </a:bodyPr>
          <a:lstStyle/>
          <a:p>
            <a:pPr algn="ctr" defTabSz="685800">
              <a:defRPr/>
            </a:pP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4</a:t>
            </a:r>
            <a:r>
              <a: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h</a:t>
            </a:r>
          </a:p>
        </p:txBody>
      </p:sp>
      <p:cxnSp>
        <p:nvCxnSpPr>
          <p:cNvPr id="348" name="Łącznik prosty ze strzałką 347"/>
          <p:cNvCxnSpPr/>
          <p:nvPr/>
        </p:nvCxnSpPr>
        <p:spPr bwMode="auto">
          <a:xfrm>
            <a:off x="1027111" y="6925683"/>
            <a:ext cx="2091425" cy="637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cxnSp>
        <p:nvCxnSpPr>
          <p:cNvPr id="325" name="Łącznik prosty ze strzałką 324"/>
          <p:cNvCxnSpPr>
            <a:stCxn id="471" idx="1"/>
            <a:endCxn id="477" idx="3"/>
          </p:cNvCxnSpPr>
          <p:nvPr/>
        </p:nvCxnSpPr>
        <p:spPr bwMode="auto">
          <a:xfrm flipV="1">
            <a:off x="5787153" y="5184160"/>
            <a:ext cx="621051" cy="51308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sp>
        <p:nvSpPr>
          <p:cNvPr id="193" name="Prostokąt 192"/>
          <p:cNvSpPr/>
          <p:nvPr/>
        </p:nvSpPr>
        <p:spPr>
          <a:xfrm>
            <a:off x="2519970" y="2267882"/>
            <a:ext cx="2025000" cy="10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 defTabSz="685800">
              <a:defRPr/>
            </a:pP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TwinMux</a:t>
            </a:r>
          </a:p>
        </p:txBody>
      </p:sp>
      <p:sp>
        <p:nvSpPr>
          <p:cNvPr id="317" name="Prostokąt 316"/>
          <p:cNvSpPr/>
          <p:nvPr/>
        </p:nvSpPr>
        <p:spPr>
          <a:xfrm>
            <a:off x="3302855" y="2591906"/>
            <a:ext cx="54011" cy="107943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tIns="0" bIns="0" rtlCol="0" anchor="ctr">
            <a:noAutofit/>
          </a:bodyPr>
          <a:lstStyle/>
          <a:p>
            <a:pPr algn="ctr" defTabSz="685800"/>
            <a:r>
              <a:rPr lang="en-US" sz="750" baseline="30000" dirty="0">
                <a:solidFill>
                  <a:srgbClr val="00B05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</a:t>
            </a:r>
          </a:p>
        </p:txBody>
      </p:sp>
      <p:cxnSp>
        <p:nvCxnSpPr>
          <p:cNvPr id="311" name="Łącznik prosty ze strzałką 310"/>
          <p:cNvCxnSpPr>
            <a:stCxn id="461" idx="1"/>
            <a:endCxn id="262" idx="3"/>
          </p:cNvCxnSpPr>
          <p:nvPr/>
        </p:nvCxnSpPr>
        <p:spPr bwMode="auto">
          <a:xfrm flipV="1">
            <a:off x="4598997" y="5076189"/>
            <a:ext cx="2268207" cy="51305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sp>
        <p:nvSpPr>
          <p:cNvPr id="322" name="Prostokąt 321"/>
          <p:cNvSpPr/>
          <p:nvPr/>
        </p:nvSpPr>
        <p:spPr>
          <a:xfrm>
            <a:off x="2222739" y="1781816"/>
            <a:ext cx="108000" cy="108012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2" name="Objaśnienie prostokątne zaokrąglone 351"/>
          <p:cNvSpPr/>
          <p:nvPr/>
        </p:nvSpPr>
        <p:spPr>
          <a:xfrm>
            <a:off x="4139952" y="1680293"/>
            <a:ext cx="942123" cy="290544"/>
          </a:xfrm>
          <a:prstGeom prst="wedgeRoundRectCallout">
            <a:avLst>
              <a:gd name="adj1" fmla="val -83954"/>
              <a:gd name="adj2" fmla="val 51211"/>
              <a:gd name="adj3" fmla="val 1666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pl-PL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OMTF </a:t>
            </a:r>
            <a:r>
              <a:rPr lang="pl-PL" sz="60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does</a:t>
            </a:r>
            <a:r>
              <a:rPr lang="pl-PL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not in</a:t>
            </a:r>
            <a:r>
              <a:rPr lang="en-GB" sz="60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clude</a:t>
            </a: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the ME1/1, thus has 1.5BX shorter path then EMTF</a:t>
            </a:r>
            <a:endParaRPr lang="pl-PL" sz="9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61" name="Prostokąt 360"/>
          <p:cNvSpPr/>
          <p:nvPr/>
        </p:nvSpPr>
        <p:spPr>
          <a:xfrm>
            <a:off x="4328973" y="2483894"/>
            <a:ext cx="54006" cy="10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 defTabSz="685800"/>
            <a:r>
              <a:rPr lang="en-US" sz="525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1f</a:t>
            </a:r>
            <a:endParaRPr lang="en-US" sz="525" baseline="300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62" name="Objaśnienie prostokątne zaokrąglone 361"/>
          <p:cNvSpPr/>
          <p:nvPr/>
        </p:nvSpPr>
        <p:spPr>
          <a:xfrm>
            <a:off x="6549533" y="4679612"/>
            <a:ext cx="654109" cy="120390"/>
          </a:xfrm>
          <a:prstGeom prst="wedgeRoundRectCallout">
            <a:avLst>
              <a:gd name="adj1" fmla="val 858"/>
              <a:gd name="adj2" fmla="val 186350"/>
              <a:gd name="adj3" fmla="val 16667"/>
            </a:avLst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lIns="27000" tIns="0" rIns="27000" bIns="27000" rtlCol="0" anchor="ctr">
            <a:noAutofit/>
          </a:bodyPr>
          <a:lstStyle/>
          <a:p>
            <a:pPr algn="ctr" defTabSz="685800">
              <a:defRPr/>
            </a:pPr>
            <a:r>
              <a:rPr lang="pl-PL" sz="675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FinOr</a:t>
            </a:r>
            <a:r>
              <a:rPr lang="pl-PL" sz="675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pl-PL" sz="675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lemo</a:t>
            </a:r>
            <a:r>
              <a:rPr lang="pl-PL" sz="675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pl-PL" sz="675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output</a:t>
            </a:r>
            <a:endParaRPr lang="pl-PL" sz="675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363" name="Łącznik prosty ze strzałką 362"/>
          <p:cNvCxnSpPr>
            <a:stCxn id="282" idx="3"/>
            <a:endCxn id="216" idx="1"/>
          </p:cNvCxnSpPr>
          <p:nvPr/>
        </p:nvCxnSpPr>
        <p:spPr bwMode="auto">
          <a:xfrm>
            <a:off x="5598090" y="2936158"/>
            <a:ext cx="11" cy="15121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cxnSp>
        <p:nvCxnSpPr>
          <p:cNvPr id="366" name="Łącznik prosty ze strzałką 365"/>
          <p:cNvCxnSpPr>
            <a:stCxn id="229" idx="3"/>
            <a:endCxn id="260" idx="1"/>
          </p:cNvCxnSpPr>
          <p:nvPr/>
        </p:nvCxnSpPr>
        <p:spPr bwMode="auto">
          <a:xfrm>
            <a:off x="6111171" y="4448356"/>
            <a:ext cx="0" cy="6278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sp>
        <p:nvSpPr>
          <p:cNvPr id="368" name="Prostokąt 367"/>
          <p:cNvSpPr/>
          <p:nvPr/>
        </p:nvSpPr>
        <p:spPr>
          <a:xfrm>
            <a:off x="6867255" y="5130110"/>
            <a:ext cx="999000" cy="2577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tIns="0" bIns="0" rtlCol="0" anchor="ctr">
            <a:noAutofit/>
          </a:bodyPr>
          <a:lstStyle/>
          <a:p>
            <a:pPr algn="ctr" defTabSz="685800">
              <a:defRPr/>
            </a:pP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TCDS</a:t>
            </a:r>
            <a:r>
              <a:rPr lang="en-GB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+AMC13+TTC decoder</a:t>
            </a: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n-GB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= </a:t>
            </a: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18.5 BX</a:t>
            </a:r>
            <a:endParaRPr lang="en-US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69" name="Prostokąt 368"/>
          <p:cNvSpPr/>
          <p:nvPr/>
        </p:nvSpPr>
        <p:spPr>
          <a:xfrm>
            <a:off x="7866369" y="5022176"/>
            <a:ext cx="27000" cy="1079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tIns="0" bIns="0" rtlCol="0" anchor="ctr">
            <a:noAutofit/>
          </a:bodyPr>
          <a:lstStyle/>
          <a:p>
            <a:pPr algn="ctr" defTabSz="685800">
              <a:defRPr/>
            </a:pPr>
            <a:r>
              <a: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w</a:t>
            </a:r>
          </a:p>
        </p:txBody>
      </p:sp>
      <p:cxnSp>
        <p:nvCxnSpPr>
          <p:cNvPr id="157" name="Łącznik prosty 156"/>
          <p:cNvCxnSpPr/>
          <p:nvPr/>
        </p:nvCxnSpPr>
        <p:spPr bwMode="auto">
          <a:xfrm flipV="1">
            <a:off x="7864503" y="1349761"/>
            <a:ext cx="1611" cy="45031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2" name="Prostokąt 371"/>
          <p:cNvSpPr/>
          <p:nvPr/>
        </p:nvSpPr>
        <p:spPr>
          <a:xfrm>
            <a:off x="7866366" y="3347991"/>
            <a:ext cx="108012" cy="10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 defTabSz="685800">
              <a:defRPr/>
            </a:pP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</a:t>
            </a:r>
            <a:r>
              <a: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382" name="Prostokąt 381"/>
          <p:cNvSpPr/>
          <p:nvPr/>
        </p:nvSpPr>
        <p:spPr>
          <a:xfrm>
            <a:off x="7866378" y="4016283"/>
            <a:ext cx="108012" cy="10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 defTabSz="685800">
              <a:defRPr/>
            </a:pP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</a:t>
            </a:r>
            <a:r>
              <a: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390" name="Prostokąt 389"/>
          <p:cNvSpPr/>
          <p:nvPr/>
        </p:nvSpPr>
        <p:spPr>
          <a:xfrm>
            <a:off x="3788913" y="1781816"/>
            <a:ext cx="54000" cy="108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?</a:t>
            </a:r>
            <a:endParaRPr lang="en-US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94" name="Prostokąt 393"/>
          <p:cNvSpPr/>
          <p:nvPr/>
        </p:nvSpPr>
        <p:spPr>
          <a:xfrm>
            <a:off x="3194848" y="2699918"/>
            <a:ext cx="54011" cy="108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tIns="0" bIns="0" rtlCol="0" anchor="ctr">
            <a:noAutofit/>
          </a:bodyPr>
          <a:lstStyle/>
          <a:p>
            <a:pPr algn="ctr" defTabSz="685800"/>
            <a:r>
              <a:rPr lang="pl-PL" sz="750" baseline="30000" dirty="0">
                <a:solidFill>
                  <a:srgbClr val="00B05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y</a:t>
            </a:r>
            <a:endParaRPr lang="en-US" sz="750" baseline="30000" dirty="0">
              <a:solidFill>
                <a:srgbClr val="00B05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02" name="Objaśnienie prostokątne zaokrąglone 401"/>
          <p:cNvSpPr/>
          <p:nvPr/>
        </p:nvSpPr>
        <p:spPr>
          <a:xfrm>
            <a:off x="7967979" y="1515182"/>
            <a:ext cx="303433" cy="131619"/>
          </a:xfrm>
          <a:prstGeom prst="wedgeRoundRectCallout">
            <a:avLst>
              <a:gd name="adj1" fmla="val -78399"/>
              <a:gd name="adj2" fmla="val 17932"/>
              <a:gd name="adj3" fmla="val 16667"/>
            </a:avLst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lIns="27000" tIns="0" rIns="27000" bIns="27000" rtlCol="0" anchor="ctr">
            <a:noAutofit/>
          </a:bodyPr>
          <a:lstStyle/>
          <a:p>
            <a:pPr algn="ctr" defTabSz="685800">
              <a:defRPr/>
            </a:pPr>
            <a:r>
              <a:rPr lang="pl-PL" sz="675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L1A</a:t>
            </a:r>
            <a:endParaRPr lang="pl-PL" sz="675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06" name="Objaśnienie prostokątne zaokrąglone 405"/>
          <p:cNvSpPr/>
          <p:nvPr/>
        </p:nvSpPr>
        <p:spPr>
          <a:xfrm>
            <a:off x="7851818" y="2229035"/>
            <a:ext cx="458939" cy="131607"/>
          </a:xfrm>
          <a:prstGeom prst="wedgeRoundRectCallout">
            <a:avLst>
              <a:gd name="adj1" fmla="val -34815"/>
              <a:gd name="adj2" fmla="val 138556"/>
              <a:gd name="adj3" fmla="val 16667"/>
            </a:avLst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lIns="27000" tIns="0" rIns="27000" bIns="27000" rtlCol="0" anchor="ctr">
            <a:noAutofit/>
          </a:bodyPr>
          <a:lstStyle/>
          <a:p>
            <a:pPr algn="ctr" defTabSz="685800">
              <a:defRPr/>
            </a:pPr>
            <a:r>
              <a:rPr lang="en-GB" sz="675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TCDS fiber</a:t>
            </a:r>
            <a:endParaRPr lang="pl-PL" sz="675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Prostokąt 319"/>
          <p:cNvSpPr/>
          <p:nvPr/>
        </p:nvSpPr>
        <p:spPr>
          <a:xfrm>
            <a:off x="4058943" y="2591918"/>
            <a:ext cx="54000" cy="108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tIns="0" bIns="0" rtlCol="0" anchor="ctr">
            <a:noAutofit/>
          </a:bodyPr>
          <a:lstStyle/>
          <a:p>
            <a:pPr algn="ctr" defTabSz="685800">
              <a:defRPr/>
            </a:pPr>
            <a:r>
              <a: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z</a:t>
            </a:r>
            <a:endParaRPr lang="en-US" sz="750" baseline="300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16" name="Prostokąt 315"/>
          <p:cNvSpPr/>
          <p:nvPr/>
        </p:nvSpPr>
        <p:spPr>
          <a:xfrm>
            <a:off x="62499" y="4347095"/>
            <a:ext cx="1242000" cy="10800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23</a:t>
            </a:r>
            <a:endParaRPr lang="en-US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29" name="Prostokąt 328"/>
          <p:cNvSpPr/>
          <p:nvPr/>
        </p:nvSpPr>
        <p:spPr>
          <a:xfrm>
            <a:off x="2330777" y="4239090"/>
            <a:ext cx="648000" cy="108000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</a:t>
            </a: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</a:t>
            </a:r>
            <a:endParaRPr lang="en-US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31" name="Prostokąt 330"/>
          <p:cNvSpPr/>
          <p:nvPr/>
        </p:nvSpPr>
        <p:spPr>
          <a:xfrm>
            <a:off x="1304637" y="4347107"/>
            <a:ext cx="1026000" cy="10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</a:t>
            </a: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9</a:t>
            </a:r>
            <a:endParaRPr lang="en-US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32" name="Prostokąt 331"/>
          <p:cNvSpPr/>
          <p:nvPr/>
        </p:nvSpPr>
        <p:spPr>
          <a:xfrm>
            <a:off x="62567" y="4239101"/>
            <a:ext cx="1242000" cy="10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ECAL VFE to GOH</a:t>
            </a:r>
            <a:endParaRPr lang="en-US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33" name="Prostokąt 332"/>
          <p:cNvSpPr/>
          <p:nvPr/>
        </p:nvSpPr>
        <p:spPr>
          <a:xfrm>
            <a:off x="2330751" y="4131078"/>
            <a:ext cx="648000" cy="1079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 defTabSz="685800">
              <a:defRPr/>
            </a:pP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TCC SLB </a:t>
            </a:r>
            <a:r>
              <a:rPr lang="pl-PL" sz="75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cable</a:t>
            </a:r>
            <a:endParaRPr lang="en-US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34" name="Prostokąt 333"/>
          <p:cNvSpPr/>
          <p:nvPr/>
        </p:nvSpPr>
        <p:spPr>
          <a:xfrm>
            <a:off x="1304654" y="4239075"/>
            <a:ext cx="1026000" cy="10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Fiber </a:t>
            </a: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93</a:t>
            </a: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m</a:t>
            </a:r>
            <a:endParaRPr lang="en-US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91" name="Prostokąt 390"/>
          <p:cNvSpPr/>
          <p:nvPr/>
        </p:nvSpPr>
        <p:spPr>
          <a:xfrm>
            <a:off x="2357946" y="5130189"/>
            <a:ext cx="1701000" cy="10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tIns="0" bIns="0" rtlCol="0" anchor="ctr">
            <a:noAutofit/>
          </a:bodyPr>
          <a:lstStyle/>
          <a:p>
            <a:pPr algn="ctr" defTabSz="685800">
              <a:defRPr/>
            </a:pP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CALO </a:t>
            </a:r>
            <a:r>
              <a:rPr lang="en-GB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Layer-1</a:t>
            </a:r>
            <a:endParaRPr lang="en-US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grpSp>
        <p:nvGrpSpPr>
          <p:cNvPr id="144" name="Grupa 143"/>
          <p:cNvGrpSpPr/>
          <p:nvPr/>
        </p:nvGrpSpPr>
        <p:grpSpPr>
          <a:xfrm>
            <a:off x="62499" y="4806145"/>
            <a:ext cx="2727303" cy="216032"/>
            <a:chOff x="83332" y="4977162"/>
            <a:chExt cx="3636404" cy="288042"/>
          </a:xfrm>
        </p:grpSpPr>
        <p:sp>
          <p:nvSpPr>
            <p:cNvPr id="377" name="Prostokąt 376"/>
            <p:cNvSpPr/>
            <p:nvPr/>
          </p:nvSpPr>
          <p:spPr>
            <a:xfrm>
              <a:off x="299356" y="5121188"/>
              <a:ext cx="648000" cy="144000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9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" name="Prostokąt 377"/>
            <p:cNvSpPr/>
            <p:nvPr/>
          </p:nvSpPr>
          <p:spPr>
            <a:xfrm>
              <a:off x="2243606" y="5121188"/>
              <a:ext cx="1224000" cy="144000"/>
            </a:xfrm>
            <a:prstGeom prst="rect">
              <a:avLst/>
            </a:prstGeom>
            <a:solidFill>
              <a:srgbClr val="CCFFFF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</a:t>
              </a:r>
              <a:r>
                <a:rPr lang="en-GB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7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9" name="Prostokąt 378"/>
            <p:cNvSpPr/>
            <p:nvPr/>
          </p:nvSpPr>
          <p:spPr>
            <a:xfrm>
              <a:off x="947428" y="5121204"/>
              <a:ext cx="1296000" cy="14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</a:t>
              </a: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8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" name="Prostokąt 379"/>
            <p:cNvSpPr/>
            <p:nvPr/>
          </p:nvSpPr>
          <p:spPr>
            <a:xfrm>
              <a:off x="299446" y="4977196"/>
              <a:ext cx="6480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RBX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1" name="Prostokąt 380"/>
            <p:cNvSpPr/>
            <p:nvPr/>
          </p:nvSpPr>
          <p:spPr>
            <a:xfrm>
              <a:off x="2243572" y="4977172"/>
              <a:ext cx="12240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 err="1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uHTR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4" name="Prostokąt 383"/>
            <p:cNvSpPr/>
            <p:nvPr/>
          </p:nvSpPr>
          <p:spPr>
            <a:xfrm>
              <a:off x="947450" y="4977162"/>
              <a:ext cx="12960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Fiber </a:t>
              </a: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  <a:sym typeface="Symbol"/>
                </a:rPr>
                <a:t>90</a:t>
              </a: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  <a:sym typeface="Symbol"/>
                </a:rPr>
                <a:t>m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" name="Prostokąt 384"/>
            <p:cNvSpPr/>
            <p:nvPr/>
          </p:nvSpPr>
          <p:spPr>
            <a:xfrm>
              <a:off x="83332" y="5121178"/>
              <a:ext cx="216000" cy="144000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" name="Prostokąt 388"/>
            <p:cNvSpPr/>
            <p:nvPr/>
          </p:nvSpPr>
          <p:spPr>
            <a:xfrm>
              <a:off x="83332" y="4977162"/>
              <a:ext cx="2160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6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TOF</a:t>
              </a:r>
              <a:endPara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" name="Prostokąt 400"/>
            <p:cNvSpPr/>
            <p:nvPr/>
          </p:nvSpPr>
          <p:spPr>
            <a:xfrm>
              <a:off x="3503736" y="4995177"/>
              <a:ext cx="216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0" tIns="0" rIns="0" bIns="0" rtlCol="0" anchor="ctr">
              <a:noAutofit/>
            </a:bodyPr>
            <a:lstStyle/>
            <a:p>
              <a:pPr algn="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HF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5" name="Grupa 144"/>
          <p:cNvGrpSpPr/>
          <p:nvPr/>
        </p:nvGrpSpPr>
        <p:grpSpPr>
          <a:xfrm>
            <a:off x="62499" y="4563118"/>
            <a:ext cx="2727285" cy="216032"/>
            <a:chOff x="83332" y="5373206"/>
            <a:chExt cx="3636380" cy="288042"/>
          </a:xfrm>
        </p:grpSpPr>
        <p:sp>
          <p:nvSpPr>
            <p:cNvPr id="392" name="Prostokąt 391"/>
            <p:cNvSpPr/>
            <p:nvPr/>
          </p:nvSpPr>
          <p:spPr>
            <a:xfrm>
              <a:off x="155340" y="5517232"/>
              <a:ext cx="648000" cy="144000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9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" name="Prostokąt 392"/>
            <p:cNvSpPr/>
            <p:nvPr/>
          </p:nvSpPr>
          <p:spPr>
            <a:xfrm>
              <a:off x="2099590" y="5517232"/>
              <a:ext cx="1296000" cy="144000"/>
            </a:xfrm>
            <a:prstGeom prst="rect">
              <a:avLst/>
            </a:prstGeom>
            <a:solidFill>
              <a:srgbClr val="CCFFFF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18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" name="Prostokąt 394"/>
            <p:cNvSpPr/>
            <p:nvPr/>
          </p:nvSpPr>
          <p:spPr>
            <a:xfrm>
              <a:off x="803412" y="5517248"/>
              <a:ext cx="1296000" cy="14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</a:t>
              </a: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8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" name="Prostokąt 395"/>
            <p:cNvSpPr/>
            <p:nvPr/>
          </p:nvSpPr>
          <p:spPr>
            <a:xfrm>
              <a:off x="155430" y="5373240"/>
              <a:ext cx="6480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RBX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" name="Prostokąt 396"/>
            <p:cNvSpPr/>
            <p:nvPr/>
          </p:nvSpPr>
          <p:spPr>
            <a:xfrm>
              <a:off x="2099556" y="5373216"/>
              <a:ext cx="12960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 err="1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uHTR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" name="Prostokąt 397"/>
            <p:cNvSpPr/>
            <p:nvPr/>
          </p:nvSpPr>
          <p:spPr>
            <a:xfrm>
              <a:off x="803434" y="5373206"/>
              <a:ext cx="12960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Fiber </a:t>
              </a: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  <a:sym typeface="Symbol"/>
                </a:rPr>
                <a:t>90</a:t>
              </a: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  <a:sym typeface="Symbol"/>
                </a:rPr>
                <a:t>m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" name="Prostokąt 398"/>
            <p:cNvSpPr/>
            <p:nvPr/>
          </p:nvSpPr>
          <p:spPr>
            <a:xfrm>
              <a:off x="83332" y="5517222"/>
              <a:ext cx="72000" cy="144000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" name="Prostokąt 399"/>
            <p:cNvSpPr/>
            <p:nvPr/>
          </p:nvSpPr>
          <p:spPr>
            <a:xfrm>
              <a:off x="83332" y="5373206"/>
              <a:ext cx="720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6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T</a:t>
              </a:r>
              <a:endPara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" name="Prostokąt 402"/>
            <p:cNvSpPr/>
            <p:nvPr/>
          </p:nvSpPr>
          <p:spPr>
            <a:xfrm>
              <a:off x="3503712" y="5373232"/>
              <a:ext cx="216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0" tIns="0" rIns="0" bIns="0" rtlCol="0" anchor="ctr">
              <a:noAutofit/>
            </a:bodyPr>
            <a:lstStyle/>
            <a:p>
              <a:pPr algn="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HB,HE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8" name="Grupa 137"/>
          <p:cNvGrpSpPr/>
          <p:nvPr/>
        </p:nvGrpSpPr>
        <p:grpSpPr>
          <a:xfrm>
            <a:off x="2519799" y="5238183"/>
            <a:ext cx="1539135" cy="108030"/>
            <a:chOff x="3431728" y="6021264"/>
            <a:chExt cx="2052180" cy="144040"/>
          </a:xfrm>
        </p:grpSpPr>
        <p:sp>
          <p:nvSpPr>
            <p:cNvPr id="420" name="Prostokąt 419"/>
            <p:cNvSpPr/>
            <p:nvPr/>
          </p:nvSpPr>
          <p:spPr>
            <a:xfrm>
              <a:off x="4511824" y="6021264"/>
              <a:ext cx="252000" cy="144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3.7</a:t>
              </a:r>
              <a:r>
                <a:rPr lang="pl-PL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l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" name="Prostokąt 420"/>
            <p:cNvSpPr/>
            <p:nvPr/>
          </p:nvSpPr>
          <p:spPr>
            <a:xfrm>
              <a:off x="3431728" y="6021280"/>
              <a:ext cx="216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0" tIns="0" rIns="0" bIns="0" rtlCol="0" anchor="ctr">
              <a:noAutofit/>
            </a:bodyPr>
            <a:lstStyle/>
            <a:p>
              <a:pPr algn="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ECAL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" name="Prostokąt 421"/>
            <p:cNvSpPr/>
            <p:nvPr/>
          </p:nvSpPr>
          <p:spPr>
            <a:xfrm>
              <a:off x="3683732" y="6021304"/>
              <a:ext cx="216024" cy="14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423" name="Prostokąt 422"/>
            <p:cNvSpPr/>
            <p:nvPr/>
          </p:nvSpPr>
          <p:spPr>
            <a:xfrm>
              <a:off x="3899780" y="6021280"/>
              <a:ext cx="216000" cy="144000"/>
            </a:xfrm>
            <a:prstGeom prst="rect">
              <a:avLst/>
            </a:prstGeom>
            <a:solidFill>
              <a:srgbClr val="CC99FF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GB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b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" name="Prostokąt 426"/>
            <p:cNvSpPr/>
            <p:nvPr/>
          </p:nvSpPr>
          <p:spPr>
            <a:xfrm>
              <a:off x="5267896" y="6021264"/>
              <a:ext cx="108000" cy="144000"/>
            </a:xfrm>
            <a:prstGeom prst="rect">
              <a:avLst/>
            </a:prstGeom>
            <a:solidFill>
              <a:srgbClr val="CC99FF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4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1.5</a:t>
              </a:r>
              <a:r>
                <a:rPr lang="en-US" sz="4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g</a:t>
              </a:r>
              <a:endParaRPr lang="en-US" sz="4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" name="Prostokąt 427"/>
            <p:cNvSpPr/>
            <p:nvPr/>
          </p:nvSpPr>
          <p:spPr>
            <a:xfrm>
              <a:off x="4115780" y="6021280"/>
              <a:ext cx="324000" cy="144000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GB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4.5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m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" name="Prostokąt 428"/>
            <p:cNvSpPr/>
            <p:nvPr/>
          </p:nvSpPr>
          <p:spPr>
            <a:xfrm>
              <a:off x="5375908" y="6021280"/>
              <a:ext cx="108000" cy="14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4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1.5</a:t>
              </a:r>
              <a:r>
                <a:rPr lang="en-US" sz="4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n</a:t>
              </a:r>
              <a:endParaRPr lang="en-US" sz="4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3" name="Prostokąt 432"/>
            <p:cNvSpPr/>
            <p:nvPr/>
          </p:nvSpPr>
          <p:spPr>
            <a:xfrm>
              <a:off x="4439816" y="6021304"/>
              <a:ext cx="72008" cy="144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525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1f</a:t>
              </a:r>
              <a:endParaRPr lang="en-US" sz="525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5" name="Prostokąt 454"/>
            <p:cNvSpPr/>
            <p:nvPr/>
          </p:nvSpPr>
          <p:spPr>
            <a:xfrm>
              <a:off x="4763840" y="6021288"/>
              <a:ext cx="504000" cy="144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7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tmux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6" name="Grupa 435"/>
          <p:cNvGrpSpPr/>
          <p:nvPr/>
        </p:nvGrpSpPr>
        <p:grpSpPr>
          <a:xfrm>
            <a:off x="2357802" y="5346213"/>
            <a:ext cx="918054" cy="108018"/>
            <a:chOff x="3431704" y="6021280"/>
            <a:chExt cx="1224072" cy="144024"/>
          </a:xfrm>
        </p:grpSpPr>
        <p:sp>
          <p:nvSpPr>
            <p:cNvPr id="438" name="Prostokąt 437"/>
            <p:cNvSpPr/>
            <p:nvPr/>
          </p:nvSpPr>
          <p:spPr>
            <a:xfrm>
              <a:off x="3431704" y="6021280"/>
              <a:ext cx="216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0" tIns="0" rIns="0" bIns="0" rtlCol="0" anchor="ctr">
              <a:noAutofit/>
            </a:bodyPr>
            <a:lstStyle/>
            <a:p>
              <a:pPr algn="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HB,HE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9" name="Prostokąt 438"/>
            <p:cNvSpPr/>
            <p:nvPr/>
          </p:nvSpPr>
          <p:spPr>
            <a:xfrm>
              <a:off x="3683732" y="6021304"/>
              <a:ext cx="288000" cy="14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4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a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0" name="Prostokąt 439"/>
            <p:cNvSpPr/>
            <p:nvPr/>
          </p:nvSpPr>
          <p:spPr>
            <a:xfrm>
              <a:off x="3971752" y="6021280"/>
              <a:ext cx="216000" cy="144000"/>
            </a:xfrm>
            <a:prstGeom prst="rect">
              <a:avLst/>
            </a:prstGeom>
            <a:solidFill>
              <a:srgbClr val="CC99FF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GB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b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2" name="Prostokąt 441"/>
            <p:cNvSpPr/>
            <p:nvPr/>
          </p:nvSpPr>
          <p:spPr>
            <a:xfrm>
              <a:off x="4187776" y="6021280"/>
              <a:ext cx="468000" cy="144000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GB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6</a:t>
              </a:r>
              <a:r>
                <a:rPr lang="en-GB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.5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m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5" name="Łącznik prosty ze strzałką 444"/>
          <p:cNvCxnSpPr>
            <a:stCxn id="393" idx="3"/>
            <a:endCxn id="439" idx="1"/>
          </p:cNvCxnSpPr>
          <p:nvPr/>
        </p:nvCxnSpPr>
        <p:spPr bwMode="auto">
          <a:xfrm>
            <a:off x="2546692" y="4725138"/>
            <a:ext cx="131" cy="67509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grpSp>
        <p:nvGrpSpPr>
          <p:cNvPr id="447" name="Grupa 446"/>
          <p:cNvGrpSpPr/>
          <p:nvPr/>
        </p:nvGrpSpPr>
        <p:grpSpPr>
          <a:xfrm>
            <a:off x="2168733" y="5454225"/>
            <a:ext cx="1107054" cy="108018"/>
            <a:chOff x="3431704" y="6021280"/>
            <a:chExt cx="1476072" cy="144024"/>
          </a:xfrm>
        </p:grpSpPr>
        <p:sp>
          <p:nvSpPr>
            <p:cNvPr id="448" name="Prostokąt 447"/>
            <p:cNvSpPr/>
            <p:nvPr/>
          </p:nvSpPr>
          <p:spPr>
            <a:xfrm>
              <a:off x="3431704" y="6021280"/>
              <a:ext cx="216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0" tIns="0" rIns="0" bIns="0" rtlCol="0" anchor="ctr">
              <a:noAutofit/>
            </a:bodyPr>
            <a:lstStyle/>
            <a:p>
              <a:pPr algn="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HF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9" name="Prostokąt 448"/>
            <p:cNvSpPr/>
            <p:nvPr/>
          </p:nvSpPr>
          <p:spPr>
            <a:xfrm>
              <a:off x="3683732" y="6021304"/>
              <a:ext cx="288000" cy="14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4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a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0" name="Prostokąt 449"/>
            <p:cNvSpPr/>
            <p:nvPr/>
          </p:nvSpPr>
          <p:spPr>
            <a:xfrm>
              <a:off x="3971752" y="6021280"/>
              <a:ext cx="216000" cy="144000"/>
            </a:xfrm>
            <a:prstGeom prst="rect">
              <a:avLst/>
            </a:prstGeom>
            <a:solidFill>
              <a:srgbClr val="CC99FF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GB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b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1" name="Prostokąt 450"/>
            <p:cNvSpPr/>
            <p:nvPr/>
          </p:nvSpPr>
          <p:spPr>
            <a:xfrm>
              <a:off x="4187776" y="6021280"/>
              <a:ext cx="720000" cy="144000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GB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9.5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m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52" name="Łącznik prosty ze strzałką 451"/>
          <p:cNvCxnSpPr>
            <a:stCxn id="378" idx="3"/>
            <a:endCxn id="449" idx="1"/>
          </p:cNvCxnSpPr>
          <p:nvPr/>
        </p:nvCxnSpPr>
        <p:spPr bwMode="auto">
          <a:xfrm flipH="1">
            <a:off x="2357754" y="4968165"/>
            <a:ext cx="242951" cy="54007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cxnSp>
        <p:nvCxnSpPr>
          <p:cNvPr id="453" name="Łącznik prosty ze strzałką 452"/>
          <p:cNvCxnSpPr>
            <a:stCxn id="491" idx="3"/>
            <a:endCxn id="422" idx="1"/>
          </p:cNvCxnSpPr>
          <p:nvPr/>
        </p:nvCxnSpPr>
        <p:spPr bwMode="auto">
          <a:xfrm flipH="1">
            <a:off x="2708802" y="4401102"/>
            <a:ext cx="54021" cy="89111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sp>
        <p:nvSpPr>
          <p:cNvPr id="456" name="Prostokąt 455"/>
          <p:cNvSpPr/>
          <p:nvPr/>
        </p:nvSpPr>
        <p:spPr>
          <a:xfrm>
            <a:off x="4059093" y="5427234"/>
            <a:ext cx="1701000" cy="10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tIns="0" bIns="0" rtlCol="0" anchor="ctr">
            <a:noAutofit/>
          </a:bodyPr>
          <a:lstStyle/>
          <a:p>
            <a:pPr algn="ctr" defTabSz="685800">
              <a:defRPr/>
            </a:pP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CALO </a:t>
            </a:r>
            <a:r>
              <a:rPr lang="en-GB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Layer-</a:t>
            </a: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</a:t>
            </a:r>
            <a:endParaRPr lang="en-US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grpSp>
        <p:nvGrpSpPr>
          <p:cNvPr id="457" name="Grupa 456"/>
          <p:cNvGrpSpPr/>
          <p:nvPr/>
        </p:nvGrpSpPr>
        <p:grpSpPr>
          <a:xfrm>
            <a:off x="3950931" y="5535234"/>
            <a:ext cx="1323108" cy="162018"/>
            <a:chOff x="3431728" y="6021264"/>
            <a:chExt cx="1764144" cy="216024"/>
          </a:xfrm>
        </p:grpSpPr>
        <p:sp>
          <p:nvSpPr>
            <p:cNvPr id="459" name="Prostokąt 458"/>
            <p:cNvSpPr/>
            <p:nvPr/>
          </p:nvSpPr>
          <p:spPr>
            <a:xfrm>
              <a:off x="3431728" y="6021280"/>
              <a:ext cx="216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0" tIns="0" rIns="0" bIns="0" rtlCol="0" anchor="ctr">
              <a:noAutofit/>
            </a:bodyPr>
            <a:lstStyle/>
            <a:p>
              <a:pPr algn="r" defTabSz="685800">
                <a:defRPr/>
              </a:pP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0" name="Prostokąt 459"/>
            <p:cNvSpPr/>
            <p:nvPr/>
          </p:nvSpPr>
          <p:spPr>
            <a:xfrm>
              <a:off x="3575744" y="6021304"/>
              <a:ext cx="36000" cy="14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/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1" name="Prostokąt 460"/>
            <p:cNvSpPr/>
            <p:nvPr/>
          </p:nvSpPr>
          <p:spPr>
            <a:xfrm>
              <a:off x="4295816" y="6021280"/>
              <a:ext cx="216000" cy="144000"/>
            </a:xfrm>
            <a:prstGeom prst="rect">
              <a:avLst/>
            </a:prstGeom>
            <a:solidFill>
              <a:srgbClr val="CC99FF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GB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b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2" name="Prostokąt 461"/>
            <p:cNvSpPr/>
            <p:nvPr/>
          </p:nvSpPr>
          <p:spPr>
            <a:xfrm>
              <a:off x="5051860" y="6021264"/>
              <a:ext cx="108000" cy="144000"/>
            </a:xfrm>
            <a:prstGeom prst="rect">
              <a:avLst/>
            </a:prstGeom>
            <a:solidFill>
              <a:srgbClr val="CC99FF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4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1.5</a:t>
              </a:r>
              <a:r>
                <a:rPr lang="en-US" sz="4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g</a:t>
              </a:r>
              <a:endParaRPr lang="en-US" sz="4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3" name="Prostokąt 462"/>
            <p:cNvSpPr/>
            <p:nvPr/>
          </p:nvSpPr>
          <p:spPr>
            <a:xfrm>
              <a:off x="4511840" y="6021280"/>
              <a:ext cx="180000" cy="144000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GB" sz="6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2.5</a:t>
              </a:r>
              <a:r>
                <a:rPr lang="en-US" sz="60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m</a:t>
              </a:r>
              <a:endParaRPr lang="en-US" sz="60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4" name="Prostokąt 463"/>
            <p:cNvSpPr/>
            <p:nvPr/>
          </p:nvSpPr>
          <p:spPr>
            <a:xfrm>
              <a:off x="5159872" y="6093288"/>
              <a:ext cx="36000" cy="14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endParaRPr lang="en-US" sz="4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6" name="Prostokąt 465"/>
            <p:cNvSpPr/>
            <p:nvPr/>
          </p:nvSpPr>
          <p:spPr>
            <a:xfrm>
              <a:off x="4691860" y="6021288"/>
              <a:ext cx="360000" cy="144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?</a:t>
              </a:r>
              <a:r>
                <a:rPr lang="pl-PL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l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77" name="Prostokąt 476"/>
          <p:cNvSpPr/>
          <p:nvPr/>
        </p:nvSpPr>
        <p:spPr>
          <a:xfrm>
            <a:off x="6300204" y="5130189"/>
            <a:ext cx="108000" cy="107943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tIns="0" bIns="0" rtlCol="0" anchor="ctr">
            <a:noAutofit/>
          </a:bodyPr>
          <a:lstStyle/>
          <a:p>
            <a:pPr algn="ctr" defTabSz="685800"/>
            <a:r>
              <a:rPr lang="en-US" sz="750" baseline="30000" dirty="0">
                <a:solidFill>
                  <a:srgbClr val="00B05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</a:t>
            </a:r>
          </a:p>
        </p:txBody>
      </p:sp>
      <p:cxnSp>
        <p:nvCxnSpPr>
          <p:cNvPr id="478" name="Łącznik prosty ze strzałką 477"/>
          <p:cNvCxnSpPr>
            <a:stCxn id="475" idx="3"/>
            <a:endCxn id="476" idx="1"/>
          </p:cNvCxnSpPr>
          <p:nvPr/>
        </p:nvCxnSpPr>
        <p:spPr bwMode="auto">
          <a:xfrm flipV="1">
            <a:off x="6057165" y="5183448"/>
            <a:ext cx="81027" cy="51381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cxnSp>
        <p:nvCxnSpPr>
          <p:cNvPr id="479" name="Łącznik prosty ze strzałką 478"/>
          <p:cNvCxnSpPr>
            <a:stCxn id="216" idx="3"/>
            <a:endCxn id="480" idx="3"/>
          </p:cNvCxnSpPr>
          <p:nvPr/>
        </p:nvCxnSpPr>
        <p:spPr bwMode="auto">
          <a:xfrm flipV="1">
            <a:off x="5706100" y="4442845"/>
            <a:ext cx="2187266" cy="548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sp>
        <p:nvSpPr>
          <p:cNvPr id="480" name="Prostokąt 479"/>
          <p:cNvSpPr/>
          <p:nvPr/>
        </p:nvSpPr>
        <p:spPr>
          <a:xfrm>
            <a:off x="7866366" y="4388854"/>
            <a:ext cx="27000" cy="1079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tIns="0" bIns="0" rtlCol="0" anchor="ctr">
            <a:noAutofit/>
          </a:bodyPr>
          <a:lstStyle/>
          <a:p>
            <a:pPr algn="ctr" defTabSz="685800">
              <a:defRPr/>
            </a:pPr>
            <a:r>
              <a: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w</a:t>
            </a:r>
          </a:p>
        </p:txBody>
      </p:sp>
      <p:grpSp>
        <p:nvGrpSpPr>
          <p:cNvPr id="185" name="Grupa 184"/>
          <p:cNvGrpSpPr/>
          <p:nvPr/>
        </p:nvGrpSpPr>
        <p:grpSpPr>
          <a:xfrm>
            <a:off x="5490159" y="1619799"/>
            <a:ext cx="513000" cy="756084"/>
            <a:chOff x="7209151" y="1160748"/>
            <a:chExt cx="684000" cy="1008112"/>
          </a:xfrm>
        </p:grpSpPr>
        <p:grpSp>
          <p:nvGrpSpPr>
            <p:cNvPr id="481" name="Grupa 480"/>
            <p:cNvGrpSpPr/>
            <p:nvPr/>
          </p:nvGrpSpPr>
          <p:grpSpPr>
            <a:xfrm>
              <a:off x="7212122" y="1160748"/>
              <a:ext cx="540000" cy="1008112"/>
              <a:chOff x="3675681" y="5871694"/>
              <a:chExt cx="540000" cy="1008112"/>
            </a:xfrm>
          </p:grpSpPr>
          <p:sp>
            <p:nvSpPr>
              <p:cNvPr id="482" name="Prostokąt 481"/>
              <p:cNvSpPr/>
              <p:nvPr/>
            </p:nvSpPr>
            <p:spPr>
              <a:xfrm>
                <a:off x="3819723" y="5871694"/>
                <a:ext cx="216000" cy="14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lIns="0" tIns="0" rIns="0" bIns="0" rtlCol="0" anchor="ctr">
                <a:noAutofit/>
              </a:bodyPr>
              <a:lstStyle/>
              <a:p>
                <a:pPr algn="r" defTabSz="685800">
                  <a:defRPr/>
                </a:pPr>
                <a:r>
                  <a:rPr lang="pl-PL" sz="750" b="1" dirty="0" err="1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Legned</a:t>
                </a:r>
                <a:endParaRPr lang="en-US" sz="750" b="1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3" name="Prostokąt 482"/>
              <p:cNvSpPr/>
              <p:nvPr/>
            </p:nvSpPr>
            <p:spPr>
              <a:xfrm>
                <a:off x="3675715" y="6021280"/>
                <a:ext cx="288000" cy="1440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lIns="0" tIns="0" rIns="0" bIns="0" rtlCol="0" anchor="ctr">
                <a:noAutofit/>
              </a:bodyPr>
              <a:lstStyle/>
              <a:p>
                <a:pPr algn="ctr" defTabSz="685800">
                  <a:defRPr/>
                </a:pPr>
                <a:r>
                  <a:rPr lang="pl-PL" sz="75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fiber</a:t>
                </a:r>
                <a:endPara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4" name="Prostokąt 483"/>
              <p:cNvSpPr/>
              <p:nvPr/>
            </p:nvSpPr>
            <p:spPr>
              <a:xfrm>
                <a:off x="3675681" y="6195746"/>
                <a:ext cx="540000" cy="144000"/>
              </a:xfrm>
              <a:prstGeom prst="rect">
                <a:avLst/>
              </a:prstGeom>
              <a:solidFill>
                <a:srgbClr val="CC99FF"/>
              </a:solidFill>
              <a:ln>
                <a:solidFill>
                  <a:schemeClr val="tx1"/>
                </a:solidFill>
              </a:ln>
            </p:spPr>
            <p:txBody>
              <a:bodyPr lIns="0" tIns="0" rIns="0" bIns="0" rtlCol="0" anchor="ctr">
                <a:noAutofit/>
              </a:bodyPr>
              <a:lstStyle/>
              <a:p>
                <a:pPr algn="ctr" defTabSz="685800">
                  <a:defRPr/>
                </a:pPr>
                <a:r>
                  <a:rPr lang="pl-PL" sz="75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RX </a:t>
                </a:r>
                <a:r>
                  <a:rPr lang="pl-PL" sz="750" dirty="0" err="1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or</a:t>
                </a:r>
                <a:r>
                  <a:rPr lang="pl-PL" sz="75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 TX</a:t>
                </a:r>
                <a:endPara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5" name="Prostokąt 484"/>
              <p:cNvSpPr/>
              <p:nvPr/>
            </p:nvSpPr>
            <p:spPr>
              <a:xfrm>
                <a:off x="3675683" y="6375766"/>
                <a:ext cx="539724" cy="144000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chemeClr val="tx1"/>
                </a:solidFill>
              </a:ln>
            </p:spPr>
            <p:txBody>
              <a:bodyPr lIns="0" tIns="0" rIns="0" bIns="0" rtlCol="0" anchor="ctr">
                <a:noAutofit/>
              </a:bodyPr>
              <a:lstStyle/>
              <a:p>
                <a:pPr algn="ctr" defTabSz="685800">
                  <a:defRPr/>
                </a:pPr>
                <a:r>
                  <a:rPr lang="pl-PL" sz="750" dirty="0" err="1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delay</a:t>
                </a:r>
                <a:endPara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0" name="Prostokąt 489"/>
              <p:cNvSpPr/>
              <p:nvPr/>
            </p:nvSpPr>
            <p:spPr>
              <a:xfrm>
                <a:off x="3783695" y="6735806"/>
                <a:ext cx="216000" cy="14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lIns="0" tIns="0" rIns="0" bIns="0" rtlCol="0" anchor="ctr">
                <a:noAutofit/>
              </a:bodyPr>
              <a:lstStyle/>
              <a:p>
                <a:pPr defTabSz="685800">
                  <a:defRPr/>
                </a:pPr>
                <a:r>
                  <a:rPr lang="pl-PL" sz="600" dirty="0" err="1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Clock</a:t>
                </a:r>
                <a:r>
                  <a:rPr lang="pl-PL" sz="60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 </a:t>
                </a:r>
                <a:r>
                  <a:rPr lang="pl-PL" sz="600" dirty="0" err="1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domain</a:t>
                </a:r>
                <a:r>
                  <a:rPr lang="pl-PL" sz="60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 </a:t>
                </a:r>
                <a:r>
                  <a:rPr lang="pl-PL" sz="600" dirty="0" err="1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changing</a:t>
                </a:r>
                <a:r>
                  <a:rPr lang="pl-PL" sz="60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 </a:t>
                </a:r>
                <a:br>
                  <a:rPr lang="pl-PL" sz="60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</a:br>
                <a:r>
                  <a:rPr lang="pl-PL" sz="600" dirty="0" err="1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or</a:t>
                </a:r>
                <a:r>
                  <a:rPr lang="pl-PL" sz="60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 a </a:t>
                </a:r>
                <a:r>
                  <a:rPr lang="pl-PL" sz="600" dirty="0" err="1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latch</a:t>
                </a:r>
                <a:endParaRPr lang="en-US" sz="6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87" name="Prostokąt 486"/>
            <p:cNvSpPr/>
            <p:nvPr/>
          </p:nvSpPr>
          <p:spPr>
            <a:xfrm>
              <a:off x="7209151" y="1844260"/>
              <a:ext cx="684000" cy="144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txBody>
            <a:bodyPr t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 err="1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Algorithm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8" name="Prostokąt 487"/>
            <p:cNvSpPr/>
            <p:nvPr/>
          </p:nvSpPr>
          <p:spPr>
            <a:xfrm>
              <a:off x="7210097" y="2024860"/>
              <a:ext cx="72008" cy="144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/>
              <a:r>
                <a:rPr lang="en-US" sz="525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1f</a:t>
              </a:r>
              <a:endParaRPr lang="en-US" sz="525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91" name="Prostokąt 490"/>
          <p:cNvSpPr/>
          <p:nvPr/>
        </p:nvSpPr>
        <p:spPr>
          <a:xfrm>
            <a:off x="2330823" y="4347102"/>
            <a:ext cx="432000" cy="108000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8</a:t>
            </a:r>
            <a:endParaRPr lang="en-US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92" name="Prostokąt 491"/>
          <p:cNvSpPr/>
          <p:nvPr/>
        </p:nvSpPr>
        <p:spPr>
          <a:xfrm>
            <a:off x="3118536" y="4360957"/>
            <a:ext cx="979757" cy="73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 anchor="t" anchorCtr="0">
            <a:noAutofit/>
          </a:bodyPr>
          <a:lstStyle/>
          <a:p>
            <a:pPr algn="just" defTabSz="685800">
              <a:tabLst>
                <a:tab pos="134541" algn="l"/>
              </a:tabLst>
              <a:defRPr/>
            </a:pPr>
            <a:r>
              <a:rPr lang="pl-PL" sz="600" b="1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Calo</a:t>
            </a:r>
            <a:r>
              <a:rPr lang="pl-PL" sz="600" b="1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 Layer-1</a:t>
            </a:r>
            <a:endParaRPr lang="en-GB" sz="600" b="1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algn="just" defTabSz="685800">
              <a:tabLst>
                <a:tab pos="134541" algn="l"/>
              </a:tabLst>
              <a:defRPr/>
            </a:pPr>
            <a:r>
              <a:rPr lang="pl-PL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a</a:t>
            </a: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.	</a:t>
            </a:r>
            <a:r>
              <a:rPr lang="pl-PL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fiber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pl-PL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b.	RX</a:t>
            </a:r>
            <a:endParaRPr lang="en-GB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m.	delay</a:t>
            </a:r>
            <a:endParaRPr lang="pl-PL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 defTabSz="685800">
              <a:tabLst>
                <a:tab pos="134541" algn="l"/>
              </a:tabLst>
              <a:defRPr/>
            </a:pPr>
            <a:r>
              <a:rPr lang="pl-PL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f.</a:t>
            </a:r>
            <a:r>
              <a:rPr lang="pl-PL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RX </a:t>
            </a:r>
            <a:r>
              <a:rPr lang="pl-PL" sz="60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Alignment</a:t>
            </a:r>
            <a:r>
              <a:rPr lang="pl-PL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FIFO</a:t>
            </a:r>
            <a:endParaRPr lang="en-GB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l	</a:t>
            </a: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L1 Processing </a:t>
            </a:r>
            <a:endParaRPr lang="pl-PL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g.	serialization + GTH @10Gbps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n.	fibers</a:t>
            </a:r>
            <a:endParaRPr lang="en-GB" sz="600" b="1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marL="171450" indent="-171450" algn="just" defTabSz="685800">
              <a:buFontTx/>
              <a:buAutoNum type="alphaLcPeriod" startAt="12"/>
              <a:tabLst>
                <a:tab pos="134541" algn="l"/>
              </a:tabLst>
              <a:defRPr/>
            </a:pPr>
            <a:endParaRPr lang="en-GB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marL="171450" indent="-171450" algn="just" defTabSz="685800">
              <a:buFontTx/>
              <a:buAutoNum type="alphaLcPeriod"/>
              <a:defRPr/>
            </a:pPr>
            <a:endParaRPr lang="en-GB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171450" indent="-171450" algn="just" defTabSz="685800">
              <a:buFontTx/>
              <a:buAutoNum type="alphaLcPeriod"/>
              <a:defRPr/>
            </a:pPr>
            <a:endParaRPr lang="en-GB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171450" indent="-171450" algn="just" defTabSz="685800">
              <a:buFontTx/>
              <a:buAutoNum type="alphaLcPeriod"/>
              <a:defRPr/>
            </a:pPr>
            <a:endParaRPr lang="en-GB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171450" indent="-171450" defTabSz="685800">
              <a:buFontTx/>
              <a:buAutoNum type="alphaLcPeriod"/>
              <a:defRPr/>
            </a:pPr>
            <a:endParaRPr lang="en-GB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171450" indent="-171450" defTabSz="685800">
              <a:buFontTx/>
              <a:buAutoNum type="alphaLcPeriod"/>
              <a:defRPr/>
            </a:pPr>
            <a:endParaRPr lang="en-GB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171450" indent="-171450" defTabSz="685800">
              <a:buFontTx/>
              <a:buAutoNum type="alphaLcPeriod"/>
              <a:defRPr/>
            </a:pPr>
            <a:endParaRPr lang="en-GB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93" name="Prostokąt 492"/>
          <p:cNvSpPr/>
          <p:nvPr/>
        </p:nvSpPr>
        <p:spPr>
          <a:xfrm>
            <a:off x="4344558" y="4681959"/>
            <a:ext cx="991529" cy="7160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 anchor="t" anchorCtr="0">
            <a:noAutofit/>
          </a:bodyPr>
          <a:lstStyle/>
          <a:p>
            <a:pPr algn="just" defTabSz="685800">
              <a:tabLst>
                <a:tab pos="134541" algn="l"/>
              </a:tabLst>
              <a:defRPr/>
            </a:pPr>
            <a:r>
              <a:rPr lang="pl-PL" sz="600" b="1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Calo</a:t>
            </a:r>
            <a:r>
              <a:rPr lang="pl-PL" sz="600" b="1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 Layer-2</a:t>
            </a:r>
            <a:endParaRPr lang="en-GB" sz="600" b="1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algn="just" defTabSz="685800">
              <a:tabLst>
                <a:tab pos="134541" algn="l"/>
              </a:tabLst>
              <a:defRPr/>
            </a:pPr>
            <a:r>
              <a:rPr lang="pl-PL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a</a:t>
            </a: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.	</a:t>
            </a:r>
            <a:r>
              <a:rPr lang="pl-PL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fiber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pl-PL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b.	</a:t>
            </a:r>
            <a:r>
              <a:rPr lang="pl-PL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RX </a:t>
            </a: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@10Gbps</a:t>
            </a:r>
            <a:endParaRPr lang="en-GB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m.	delay</a:t>
            </a:r>
            <a:endParaRPr lang="pl-PL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 defTabSz="685800">
              <a:tabLst>
                <a:tab pos="134541" algn="l"/>
              </a:tabLst>
              <a:defRPr/>
            </a:pPr>
            <a:r>
              <a:rPr lang="pl-PL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f.	RX </a:t>
            </a:r>
            <a:r>
              <a:rPr lang="pl-PL" sz="60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Alignment</a:t>
            </a:r>
            <a:r>
              <a:rPr lang="pl-PL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FIFO</a:t>
            </a:r>
            <a:endParaRPr lang="en-GB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l	L1 Processing </a:t>
            </a:r>
            <a:endParaRPr lang="pl-PL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g.	serialization + GTH @10Gbps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n.	</a:t>
            </a: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fibers</a:t>
            </a:r>
            <a:endParaRPr lang="en-GB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494" name="Łącznik prosty ze strzałką 493"/>
          <p:cNvCxnSpPr>
            <a:stCxn id="429" idx="3"/>
            <a:endCxn id="460" idx="1"/>
          </p:cNvCxnSpPr>
          <p:nvPr/>
        </p:nvCxnSpPr>
        <p:spPr bwMode="auto">
          <a:xfrm>
            <a:off x="4058934" y="5292195"/>
            <a:ext cx="9" cy="29706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grpSp>
        <p:nvGrpSpPr>
          <p:cNvPr id="511" name="Grupa 510"/>
          <p:cNvGrpSpPr/>
          <p:nvPr/>
        </p:nvGrpSpPr>
        <p:grpSpPr>
          <a:xfrm>
            <a:off x="5328120" y="5535246"/>
            <a:ext cx="729045" cy="216012"/>
            <a:chOff x="6348028" y="6237328"/>
            <a:chExt cx="972060" cy="288016"/>
          </a:xfrm>
        </p:grpSpPr>
        <p:grpSp>
          <p:nvGrpSpPr>
            <p:cNvPr id="467" name="Grupa 466"/>
            <p:cNvGrpSpPr/>
            <p:nvPr/>
          </p:nvGrpSpPr>
          <p:grpSpPr>
            <a:xfrm>
              <a:off x="6348028" y="6381328"/>
              <a:ext cx="756044" cy="144000"/>
              <a:chOff x="3719712" y="6012880"/>
              <a:chExt cx="756044" cy="144000"/>
            </a:xfrm>
          </p:grpSpPr>
          <p:sp>
            <p:nvSpPr>
              <p:cNvPr id="470" name="Prostokąt 469"/>
              <p:cNvSpPr/>
              <p:nvPr/>
            </p:nvSpPr>
            <p:spPr>
              <a:xfrm>
                <a:off x="3719712" y="6012880"/>
                <a:ext cx="216000" cy="144000"/>
              </a:xfrm>
              <a:prstGeom prst="rect">
                <a:avLst/>
              </a:prstGeom>
              <a:solidFill>
                <a:srgbClr val="CC99FF"/>
              </a:solidFill>
              <a:ln>
                <a:solidFill>
                  <a:schemeClr val="tx1"/>
                </a:solidFill>
              </a:ln>
            </p:spPr>
            <p:txBody>
              <a:bodyPr lIns="0" tIns="0" rIns="0" bIns="0" rtlCol="0" anchor="ctr">
                <a:noAutofit/>
              </a:bodyPr>
              <a:lstStyle/>
              <a:p>
                <a:pPr algn="ctr" defTabSz="685800">
                  <a:defRPr/>
                </a:pPr>
                <a:r>
                  <a:rPr lang="en-GB" sz="75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sz="750" baseline="3000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b</a:t>
                </a:r>
                <a:endPara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1" name="Prostokąt 470"/>
              <p:cNvSpPr/>
              <p:nvPr/>
            </p:nvSpPr>
            <p:spPr>
              <a:xfrm>
                <a:off x="4331756" y="6012880"/>
                <a:ext cx="144000" cy="144000"/>
              </a:xfrm>
              <a:prstGeom prst="rect">
                <a:avLst/>
              </a:prstGeom>
              <a:solidFill>
                <a:srgbClr val="CC99FF"/>
              </a:solidFill>
              <a:ln>
                <a:solidFill>
                  <a:schemeClr val="tx1"/>
                </a:solidFill>
              </a:ln>
            </p:spPr>
            <p:txBody>
              <a:bodyPr lIns="0" tIns="0" rIns="0" bIns="0" rtlCol="0" anchor="ctr">
                <a:noAutofit/>
              </a:bodyPr>
              <a:lstStyle/>
              <a:p>
                <a:pPr algn="ctr" defTabSz="685800">
                  <a:defRPr/>
                </a:pPr>
                <a:r>
                  <a:rPr lang="en-US" sz="45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450" baseline="3000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g</a:t>
                </a:r>
                <a:endParaRPr lang="en-US" sz="4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2" name="Prostokąt 471"/>
              <p:cNvSpPr/>
              <p:nvPr/>
            </p:nvSpPr>
            <p:spPr>
              <a:xfrm>
                <a:off x="3935736" y="6012880"/>
                <a:ext cx="144000" cy="144000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chemeClr val="tx1"/>
                </a:solidFill>
              </a:ln>
            </p:spPr>
            <p:txBody>
              <a:bodyPr lIns="0" tIns="0" rIns="0" bIns="0" rtlCol="0" anchor="ctr">
                <a:noAutofit/>
              </a:bodyPr>
              <a:lstStyle/>
              <a:p>
                <a:pPr algn="ctr" defTabSz="685800">
                  <a:defRPr/>
                </a:pPr>
                <a:r>
                  <a:rPr lang="en-GB" sz="60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600" baseline="3000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m</a:t>
                </a:r>
                <a:endParaRPr lang="en-US" sz="60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4" name="Prostokąt 473"/>
              <p:cNvSpPr/>
              <p:nvPr/>
            </p:nvSpPr>
            <p:spPr>
              <a:xfrm>
                <a:off x="4079752" y="6012880"/>
                <a:ext cx="252000" cy="144000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txBody>
              <a:bodyPr lIns="0" tIns="0" rIns="0" bIns="0" rtlCol="0" anchor="ctr">
                <a:noAutofit/>
              </a:bodyPr>
              <a:lstStyle/>
              <a:p>
                <a:pPr algn="ctr" defTabSz="685800">
                  <a:defRPr/>
                </a:pPr>
                <a:r>
                  <a:rPr lang="pl-PL" sz="75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?</a:t>
                </a:r>
                <a:r>
                  <a:rPr lang="pl-PL" sz="750" baseline="3000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l</a:t>
                </a:r>
                <a:endPara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75" name="Prostokąt 474"/>
            <p:cNvSpPr/>
            <p:nvPr/>
          </p:nvSpPr>
          <p:spPr>
            <a:xfrm>
              <a:off x="7104088" y="6381344"/>
              <a:ext cx="216000" cy="14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n</a:t>
              </a:r>
            </a:p>
          </p:txBody>
        </p:sp>
        <p:sp>
          <p:nvSpPr>
            <p:cNvPr id="495" name="Prostokąt 494"/>
            <p:cNvSpPr/>
            <p:nvPr/>
          </p:nvSpPr>
          <p:spPr>
            <a:xfrm>
              <a:off x="6348028" y="6237328"/>
              <a:ext cx="7560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t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DEMUX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70" name="Łącznik prosty ze strzałką 369"/>
          <p:cNvCxnSpPr>
            <a:stCxn id="279" idx="3"/>
            <a:endCxn id="372" idx="3"/>
          </p:cNvCxnSpPr>
          <p:nvPr/>
        </p:nvCxnSpPr>
        <p:spPr bwMode="auto">
          <a:xfrm flipV="1">
            <a:off x="4572510" y="3401992"/>
            <a:ext cx="3401869" cy="2025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cxnSp>
        <p:nvCxnSpPr>
          <p:cNvPr id="496" name="Łącznik prosty ze strzałką 495"/>
          <p:cNvCxnSpPr>
            <a:stCxn id="297" idx="1"/>
            <a:endCxn id="497" idx="3"/>
          </p:cNvCxnSpPr>
          <p:nvPr/>
        </p:nvCxnSpPr>
        <p:spPr bwMode="auto">
          <a:xfrm>
            <a:off x="4815078" y="2936158"/>
            <a:ext cx="3158793" cy="678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sp>
        <p:nvSpPr>
          <p:cNvPr id="497" name="Prostokąt 496"/>
          <p:cNvSpPr/>
          <p:nvPr/>
        </p:nvSpPr>
        <p:spPr>
          <a:xfrm>
            <a:off x="7865859" y="2888940"/>
            <a:ext cx="108012" cy="10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 defTabSz="685800">
              <a:defRPr/>
            </a:pP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</a:t>
            </a:r>
            <a:r>
              <a: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498" name="Prostokąt 497"/>
          <p:cNvSpPr/>
          <p:nvPr/>
        </p:nvSpPr>
        <p:spPr>
          <a:xfrm>
            <a:off x="7054503" y="4941168"/>
            <a:ext cx="810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 anchor="ctr">
            <a:noAutofit/>
          </a:bodyPr>
          <a:lstStyle/>
          <a:p>
            <a:pPr algn="r" defTabSz="685800">
              <a:defRPr/>
            </a:pP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Master </a:t>
            </a:r>
            <a:r>
              <a:rPr lang="en-GB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latency</a:t>
            </a: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</a:t>
            </a:r>
            <a:r>
              <a:rPr lang="en-GB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27.2</a:t>
            </a: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endParaRPr lang="en-US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99" name="Prostokąt 498"/>
          <p:cNvSpPr/>
          <p:nvPr/>
        </p:nvSpPr>
        <p:spPr>
          <a:xfrm>
            <a:off x="7041818" y="4455114"/>
            <a:ext cx="810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 anchor="ctr">
            <a:noAutofit/>
          </a:bodyPr>
          <a:lstStyle/>
          <a:p>
            <a:pPr algn="r" defTabSz="685800">
              <a:defRPr/>
            </a:pP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Master </a:t>
            </a:r>
            <a:r>
              <a:rPr lang="en-GB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latency</a:t>
            </a: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</a:t>
            </a:r>
            <a:r>
              <a:rPr lang="en-GB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40.2</a:t>
            </a: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endParaRPr lang="en-US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00" name="Prostokąt 499"/>
          <p:cNvSpPr/>
          <p:nvPr/>
        </p:nvSpPr>
        <p:spPr>
          <a:xfrm>
            <a:off x="7974378" y="2888940"/>
            <a:ext cx="810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 anchor="ctr">
            <a:noAutofit/>
          </a:bodyPr>
          <a:lstStyle/>
          <a:p>
            <a:pPr defTabSz="685800">
              <a:defRPr/>
            </a:pP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Master </a:t>
            </a:r>
            <a:r>
              <a:rPr lang="en-GB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latency</a:t>
            </a: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</a:t>
            </a:r>
            <a:r>
              <a:rPr lang="en-GB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58.3</a:t>
            </a: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endParaRPr lang="en-US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01" name="Prostokąt 500"/>
          <p:cNvSpPr/>
          <p:nvPr/>
        </p:nvSpPr>
        <p:spPr>
          <a:xfrm>
            <a:off x="8001471" y="2483910"/>
            <a:ext cx="810000" cy="2160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 anchor="ctr">
            <a:noAutofit/>
          </a:bodyPr>
          <a:lstStyle/>
          <a:p>
            <a:pPr defTabSz="685800">
              <a:defRPr/>
            </a:pPr>
            <a:r>
              <a:rPr lang="pl-PL" sz="75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rpc_latency</a:t>
            </a:r>
            <a:r>
              <a:rPr lang="en-GB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 </a:t>
            </a: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85</a:t>
            </a:r>
            <a:endParaRPr lang="pl-PL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defTabSz="685800">
              <a:defRPr/>
            </a:pPr>
            <a:r>
              <a:rPr lang="pl-PL" sz="75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dt_latency</a:t>
            </a:r>
            <a:r>
              <a:rPr lang="en-GB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 </a:t>
            </a: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67</a:t>
            </a:r>
            <a:endParaRPr lang="pl-PL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502" name="Łącznik prosty ze strzałką 501"/>
          <p:cNvCxnSpPr>
            <a:endCxn id="503" idx="3"/>
          </p:cNvCxnSpPr>
          <p:nvPr/>
        </p:nvCxnSpPr>
        <p:spPr bwMode="auto">
          <a:xfrm flipV="1">
            <a:off x="4409710" y="5589249"/>
            <a:ext cx="3618662" cy="636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sp>
        <p:nvSpPr>
          <p:cNvPr id="503" name="Prostokąt 502"/>
          <p:cNvSpPr/>
          <p:nvPr/>
        </p:nvSpPr>
        <p:spPr>
          <a:xfrm>
            <a:off x="7866366" y="5535264"/>
            <a:ext cx="162006" cy="1079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 defTabSz="685800">
              <a:defRPr/>
            </a:pP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3</a:t>
            </a:r>
            <a:r>
              <a: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w</a:t>
            </a:r>
            <a:endParaRPr lang="en-US" sz="750" baseline="300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04" name="Prostokąt 503"/>
          <p:cNvSpPr/>
          <p:nvPr/>
        </p:nvSpPr>
        <p:spPr>
          <a:xfrm>
            <a:off x="7029273" y="5481240"/>
            <a:ext cx="810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 anchor="ctr">
            <a:noAutofit/>
          </a:bodyPr>
          <a:lstStyle/>
          <a:p>
            <a:pPr algn="r" defTabSz="685800">
              <a:defRPr/>
            </a:pP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Master </a:t>
            </a:r>
            <a:r>
              <a:rPr lang="en-GB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latency</a:t>
            </a: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</a:t>
            </a:r>
            <a:r>
              <a:rPr lang="en-GB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65.8</a:t>
            </a: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endParaRPr lang="en-US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505" name="Łącznik prosty ze strzałką 504"/>
          <p:cNvCxnSpPr>
            <a:stCxn id="472" idx="3"/>
            <a:endCxn id="506" idx="3"/>
          </p:cNvCxnSpPr>
          <p:nvPr/>
        </p:nvCxnSpPr>
        <p:spPr bwMode="auto">
          <a:xfrm>
            <a:off x="5598138" y="5697246"/>
            <a:ext cx="2430234" cy="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sp>
        <p:nvSpPr>
          <p:cNvPr id="506" name="Prostokąt 505"/>
          <p:cNvSpPr/>
          <p:nvPr/>
        </p:nvSpPr>
        <p:spPr>
          <a:xfrm>
            <a:off x="7866372" y="5643264"/>
            <a:ext cx="162000" cy="1079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 defTabSz="685800">
              <a:defRPr/>
            </a:pPr>
            <a:r>
              <a: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w</a:t>
            </a:r>
          </a:p>
        </p:txBody>
      </p:sp>
      <p:sp>
        <p:nvSpPr>
          <p:cNvPr id="507" name="Prostokąt 506"/>
          <p:cNvSpPr/>
          <p:nvPr/>
        </p:nvSpPr>
        <p:spPr>
          <a:xfrm>
            <a:off x="7029273" y="5724267"/>
            <a:ext cx="810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 anchor="ctr">
            <a:noAutofit/>
          </a:bodyPr>
          <a:lstStyle/>
          <a:p>
            <a:pPr algn="r" defTabSz="685800">
              <a:defRPr/>
            </a:pP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Master </a:t>
            </a:r>
            <a:r>
              <a:rPr lang="en-GB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latency</a:t>
            </a: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</a:t>
            </a:r>
            <a:r>
              <a:rPr lang="en-GB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44.8</a:t>
            </a:r>
            <a:r>
              <a:rPr lang="pl-PL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endParaRPr lang="en-US" sz="75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grpSp>
        <p:nvGrpSpPr>
          <p:cNvPr id="135" name="Grupa 134"/>
          <p:cNvGrpSpPr/>
          <p:nvPr/>
        </p:nvGrpSpPr>
        <p:grpSpPr>
          <a:xfrm>
            <a:off x="3591765" y="3915054"/>
            <a:ext cx="2006340" cy="351039"/>
            <a:chOff x="4789020" y="4077072"/>
            <a:chExt cx="2675120" cy="468052"/>
          </a:xfrm>
        </p:grpSpPr>
        <p:grpSp>
          <p:nvGrpSpPr>
            <p:cNvPr id="410" name="Grupa 409"/>
            <p:cNvGrpSpPr/>
            <p:nvPr/>
          </p:nvGrpSpPr>
          <p:grpSpPr>
            <a:xfrm>
              <a:off x="4789020" y="4077072"/>
              <a:ext cx="2675120" cy="288596"/>
              <a:chOff x="4789020" y="4077072"/>
              <a:chExt cx="2675120" cy="288596"/>
            </a:xfrm>
          </p:grpSpPr>
          <p:grpSp>
            <p:nvGrpSpPr>
              <p:cNvPr id="411" name="Grupa 410"/>
              <p:cNvGrpSpPr/>
              <p:nvPr/>
            </p:nvGrpSpPr>
            <p:grpSpPr>
              <a:xfrm>
                <a:off x="4789020" y="4077072"/>
                <a:ext cx="2675120" cy="288580"/>
                <a:chOff x="4789020" y="4077088"/>
                <a:chExt cx="2675120" cy="288580"/>
              </a:xfrm>
            </p:grpSpPr>
            <p:sp>
              <p:nvSpPr>
                <p:cNvPr id="414" name="Prostokąt 413"/>
                <p:cNvSpPr/>
                <p:nvPr/>
              </p:nvSpPr>
              <p:spPr>
                <a:xfrm>
                  <a:off x="5411928" y="4077088"/>
                  <a:ext cx="1800000" cy="144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tIns="0" bIns="0" rtlCol="0" anchor="ctr">
                  <a:noAutofit/>
                </a:bodyPr>
                <a:lstStyle/>
                <a:p>
                  <a:pPr algn="ctr" defTabSz="685800">
                    <a:defRPr/>
                  </a:pPr>
                  <a:r>
                    <a:rPr lang="en-US" sz="750" dirty="0">
                      <a:solidFill>
                        <a:srgbClr val="00000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EMTF</a:t>
                  </a:r>
                </a:p>
              </p:txBody>
            </p:sp>
            <p:sp>
              <p:nvSpPr>
                <p:cNvPr id="415" name="Prostokąt 414"/>
                <p:cNvSpPr/>
                <p:nvPr/>
              </p:nvSpPr>
              <p:spPr>
                <a:xfrm>
                  <a:off x="7356140" y="4221088"/>
                  <a:ext cx="108000" cy="144580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rgbClr val="0000FF"/>
                  </a:solidFill>
                </a:ln>
              </p:spPr>
              <p:txBody>
                <a:bodyPr lIns="0" tIns="0" rIns="0" bIns="0" rtlCol="0" anchor="ctr">
                  <a:noAutofit/>
                </a:bodyPr>
                <a:lstStyle/>
                <a:p>
                  <a:pPr algn="ctr" defTabSz="685800">
                    <a:defRPr/>
                  </a:pPr>
                  <a:r>
                    <a:rPr lang="en-US" sz="750" baseline="30000" dirty="0">
                      <a:solidFill>
                        <a:srgbClr val="00000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m</a:t>
                  </a:r>
                  <a:endParaRPr lang="en-US" sz="750" baseline="3000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6" name="Prostokąt 415"/>
                <p:cNvSpPr/>
                <p:nvPr/>
              </p:nvSpPr>
              <p:spPr>
                <a:xfrm>
                  <a:off x="5699956" y="4221088"/>
                  <a:ext cx="144000" cy="144092"/>
                </a:xfrm>
                <a:prstGeom prst="rect">
                  <a:avLst/>
                </a:prstGeom>
                <a:solidFill>
                  <a:srgbClr val="CCFFCC"/>
                </a:solidFill>
                <a:ln>
                  <a:solidFill>
                    <a:schemeClr val="tx1"/>
                  </a:solidFill>
                </a:ln>
              </p:spPr>
              <p:txBody>
                <a:bodyPr lIns="0" tIns="0" rIns="0" bIns="0" rtlCol="0" anchor="ctr">
                  <a:noAutofit/>
                </a:bodyPr>
                <a:lstStyle/>
                <a:p>
                  <a:pPr algn="ctr" defTabSz="685800">
                    <a:defRPr/>
                  </a:pPr>
                  <a:r>
                    <a:rPr lang="pl-PL" sz="750" dirty="0">
                      <a:solidFill>
                        <a:srgbClr val="00000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2</a:t>
                  </a:r>
                  <a:r>
                    <a:rPr lang="en-US" sz="750" baseline="30000" dirty="0">
                      <a:solidFill>
                        <a:srgbClr val="00000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q</a:t>
                  </a:r>
                </a:p>
              </p:txBody>
            </p:sp>
            <p:sp>
              <p:nvSpPr>
                <p:cNvPr id="417" name="Prostokąt 416"/>
                <p:cNvSpPr/>
                <p:nvPr/>
              </p:nvSpPr>
              <p:spPr>
                <a:xfrm>
                  <a:off x="5123932" y="4221105"/>
                  <a:ext cx="360000" cy="143999"/>
                </a:xfrm>
                <a:prstGeom prst="rect">
                  <a:avLst/>
                </a:prstGeom>
                <a:solidFill>
                  <a:srgbClr val="CC99FF"/>
                </a:solidFill>
                <a:ln>
                  <a:solidFill>
                    <a:schemeClr val="tx1"/>
                  </a:solidFill>
                </a:ln>
              </p:spPr>
              <p:txBody>
                <a:bodyPr lIns="0" tIns="0" rIns="0" bIns="0" rtlCol="0" anchor="ctr">
                  <a:noAutofit/>
                </a:bodyPr>
                <a:lstStyle/>
                <a:p>
                  <a:pPr algn="ctr" defTabSz="685800">
                    <a:defRPr/>
                  </a:pPr>
                  <a:r>
                    <a:rPr lang="pl-PL" sz="750" dirty="0">
                      <a:solidFill>
                        <a:srgbClr val="00000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5</a:t>
                  </a:r>
                  <a:r>
                    <a:rPr lang="en-US" sz="750" baseline="30000" dirty="0">
                      <a:solidFill>
                        <a:srgbClr val="00000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p</a:t>
                  </a:r>
                </a:p>
              </p:txBody>
            </p:sp>
            <p:sp>
              <p:nvSpPr>
                <p:cNvPr id="418" name="Prostokąt 417"/>
                <p:cNvSpPr/>
                <p:nvPr/>
              </p:nvSpPr>
              <p:spPr>
                <a:xfrm>
                  <a:off x="4789020" y="4221088"/>
                  <a:ext cx="288000" cy="144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none" lIns="0" tIns="0" rIns="0" bIns="0" rtlCol="0" anchor="ctr">
                  <a:noAutofit/>
                </a:bodyPr>
                <a:lstStyle/>
                <a:p>
                  <a:pPr algn="r" defTabSz="685800">
                    <a:defRPr/>
                  </a:pPr>
                  <a:r>
                    <a:rPr lang="en-US" sz="750" dirty="0">
                      <a:solidFill>
                        <a:srgbClr val="00000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CSC</a:t>
                  </a:r>
                </a:p>
              </p:txBody>
            </p:sp>
            <p:sp>
              <p:nvSpPr>
                <p:cNvPr id="419" name="Prostokąt 418"/>
                <p:cNvSpPr/>
                <p:nvPr/>
              </p:nvSpPr>
              <p:spPr>
                <a:xfrm>
                  <a:off x="7140116" y="4221088"/>
                  <a:ext cx="216000" cy="144000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txBody>
                <a:bodyPr lIns="0" tIns="0" rIns="0" bIns="0" rtlCol="0" anchor="ctr">
                  <a:noAutofit/>
                </a:bodyPr>
                <a:lstStyle/>
                <a:p>
                  <a:pPr algn="ctr" defTabSz="685800">
                    <a:defRPr/>
                  </a:pPr>
                  <a:r>
                    <a:rPr lang="pl-PL" sz="750" dirty="0">
                      <a:solidFill>
                        <a:srgbClr val="00000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3</a:t>
                  </a:r>
                  <a:r>
                    <a:rPr lang="en-US" sz="750" baseline="30000" dirty="0">
                      <a:solidFill>
                        <a:srgbClr val="00000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n</a:t>
                  </a:r>
                </a:p>
              </p:txBody>
            </p:sp>
            <p:sp>
              <p:nvSpPr>
                <p:cNvPr id="424" name="Prostokąt 423"/>
                <p:cNvSpPr/>
                <p:nvPr/>
              </p:nvSpPr>
              <p:spPr>
                <a:xfrm>
                  <a:off x="5843972" y="4221088"/>
                  <a:ext cx="1008000" cy="14400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txBody>
                <a:bodyPr tIns="0" bIns="0" rtlCol="0" anchor="ctr">
                  <a:noAutofit/>
                </a:bodyPr>
                <a:lstStyle/>
                <a:p>
                  <a:pPr algn="ctr" defTabSz="685800">
                    <a:defRPr/>
                  </a:pPr>
                  <a:r>
                    <a:rPr lang="pl-PL" sz="750" dirty="0">
                      <a:solidFill>
                        <a:srgbClr val="00000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14</a:t>
                  </a:r>
                  <a:r>
                    <a:rPr lang="en-US" sz="750" baseline="30000" dirty="0">
                      <a:solidFill>
                        <a:srgbClr val="00000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s</a:t>
                  </a:r>
                </a:p>
              </p:txBody>
            </p:sp>
            <p:sp>
              <p:nvSpPr>
                <p:cNvPr id="425" name="Prostokąt 424"/>
                <p:cNvSpPr/>
                <p:nvPr/>
              </p:nvSpPr>
              <p:spPr>
                <a:xfrm>
                  <a:off x="6852084" y="4221104"/>
                  <a:ext cx="288000" cy="144000"/>
                </a:xfrm>
                <a:prstGeom prst="rect">
                  <a:avLst/>
                </a:prstGeom>
                <a:solidFill>
                  <a:srgbClr val="CC99FF"/>
                </a:solidFill>
                <a:ln>
                  <a:solidFill>
                    <a:schemeClr val="tx1"/>
                  </a:solidFill>
                </a:ln>
              </p:spPr>
              <p:txBody>
                <a:bodyPr lIns="0" tIns="0" rIns="0" bIns="0" rtlCol="0" anchor="ctr">
                  <a:noAutofit/>
                </a:bodyPr>
                <a:lstStyle/>
                <a:p>
                  <a:pPr algn="ctr" defTabSz="685800">
                    <a:defRPr/>
                  </a:pPr>
                  <a:r>
                    <a:rPr lang="pl-PL" sz="750" dirty="0">
                      <a:solidFill>
                        <a:srgbClr val="00000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4</a:t>
                  </a:r>
                  <a:r>
                    <a:rPr lang="en-US" sz="750" baseline="30000" dirty="0">
                      <a:solidFill>
                        <a:srgbClr val="00000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g</a:t>
                  </a:r>
                </a:p>
              </p:txBody>
            </p:sp>
            <p:sp>
              <p:nvSpPr>
                <p:cNvPr id="426" name="Prostokąt 425"/>
                <p:cNvSpPr/>
                <p:nvPr/>
              </p:nvSpPr>
              <p:spPr>
                <a:xfrm>
                  <a:off x="5844012" y="4221088"/>
                  <a:ext cx="360000" cy="144000"/>
                </a:xfrm>
                <a:prstGeom prst="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txBody>
                <a:bodyPr tIns="0" bIns="0" rtlCol="0" anchor="ctr">
                  <a:noAutofit/>
                </a:bodyPr>
                <a:lstStyle/>
                <a:p>
                  <a:pPr algn="ctr" defTabSz="685800">
                    <a:defRPr/>
                  </a:pPr>
                  <a:endParaRPr lang="en-US" sz="750" baseline="3000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412" name="Prostokąt 411"/>
              <p:cNvSpPr/>
              <p:nvPr/>
            </p:nvSpPr>
            <p:spPr>
              <a:xfrm>
                <a:off x="5483980" y="4221088"/>
                <a:ext cx="216000" cy="144580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chemeClr val="tx1"/>
                </a:solidFill>
              </a:ln>
            </p:spPr>
            <p:txBody>
              <a:bodyPr lIns="0" tIns="0" rIns="0" bIns="0" rtlCol="0" anchor="ctr">
                <a:noAutofit/>
              </a:bodyPr>
              <a:lstStyle/>
              <a:p>
                <a:pPr algn="ctr" defTabSz="685800">
                  <a:defRPr/>
                </a:pPr>
                <a:r>
                  <a:rPr lang="en-GB" sz="75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sz="750" baseline="3000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m</a:t>
                </a:r>
                <a:endPara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30" name="Grupa 429"/>
            <p:cNvGrpSpPr/>
            <p:nvPr/>
          </p:nvGrpSpPr>
          <p:grpSpPr>
            <a:xfrm>
              <a:off x="5473096" y="4365120"/>
              <a:ext cx="658892" cy="180004"/>
              <a:chOff x="5473096" y="4365120"/>
              <a:chExt cx="658892" cy="180004"/>
            </a:xfrm>
          </p:grpSpPr>
          <p:sp>
            <p:nvSpPr>
              <p:cNvPr id="431" name="Prostokąt 430"/>
              <p:cNvSpPr/>
              <p:nvPr/>
            </p:nvSpPr>
            <p:spPr>
              <a:xfrm>
                <a:off x="5771964" y="4365120"/>
                <a:ext cx="216000" cy="144000"/>
              </a:xfrm>
              <a:prstGeom prst="rect">
                <a:avLst/>
              </a:prstGeom>
              <a:solidFill>
                <a:srgbClr val="CC99FF"/>
              </a:solidFill>
              <a:ln>
                <a:solidFill>
                  <a:schemeClr val="tx1"/>
                </a:solidFill>
              </a:ln>
            </p:spPr>
            <p:txBody>
              <a:bodyPr lIns="0" tIns="0" rIns="0" bIns="0" rtlCol="0" anchor="ctr">
                <a:noAutofit/>
              </a:bodyPr>
              <a:lstStyle/>
              <a:p>
                <a:pPr algn="ctr" defTabSz="685800">
                  <a:defRPr/>
                </a:pPr>
                <a:r>
                  <a:rPr lang="en-US" sz="75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sz="750" baseline="3000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k</a:t>
                </a:r>
                <a:endPara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4" name="Prostokąt 433"/>
              <p:cNvSpPr/>
              <p:nvPr/>
            </p:nvSpPr>
            <p:spPr>
              <a:xfrm>
                <a:off x="5473096" y="4401124"/>
                <a:ext cx="288000" cy="14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lIns="0" tIns="0" rIns="0" bIns="0" rtlCol="0" anchor="ctr">
                <a:noAutofit/>
              </a:bodyPr>
              <a:lstStyle/>
              <a:p>
                <a:pPr algn="r" defTabSz="685800">
                  <a:defRPr/>
                </a:pPr>
                <a:r>
                  <a:rPr lang="en-US" sz="75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CPPF</a:t>
                </a:r>
                <a:endPara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5" name="Prostokąt 434"/>
              <p:cNvSpPr/>
              <p:nvPr/>
            </p:nvSpPr>
            <p:spPr>
              <a:xfrm>
                <a:off x="5987988" y="4365120"/>
                <a:ext cx="144000" cy="144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lIns="0" tIns="0" rIns="0" bIns="0" rtlCol="0" anchor="ctr">
                <a:noAutofit/>
              </a:bodyPr>
              <a:lstStyle/>
              <a:p>
                <a:pPr algn="ctr" defTabSz="685800"/>
                <a:r>
                  <a:rPr lang="en-US" sz="525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f</a:t>
                </a:r>
                <a:endParaRPr lang="en-US" sz="525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76" name="Prostokąt 375"/>
          <p:cNvSpPr/>
          <p:nvPr/>
        </p:nvSpPr>
        <p:spPr>
          <a:xfrm>
            <a:off x="6261361" y="1301080"/>
            <a:ext cx="1307972" cy="2938010"/>
          </a:xfrm>
          <a:prstGeom prst="rect">
            <a:avLst/>
          </a:prstGeom>
          <a:solidFill>
            <a:srgbClr val="FFFFFF">
              <a:alpha val="74118"/>
            </a:srgbClr>
          </a:solidFill>
          <a:ln>
            <a:noFill/>
          </a:ln>
        </p:spPr>
        <p:txBody>
          <a:bodyPr wrap="none" lIns="0" tIns="0" rIns="0" bIns="0" rtlCol="0" anchor="t" anchorCtr="0">
            <a:noAutofit/>
          </a:bodyPr>
          <a:lstStyle/>
          <a:p>
            <a:pPr algn="just" defTabSz="685800">
              <a:tabLst>
                <a:tab pos="134541" algn="l"/>
              </a:tabLst>
              <a:defRPr/>
            </a:pPr>
            <a:r>
              <a:rPr lang="en-GB" sz="600" b="1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OMTF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m.	delay</a:t>
            </a:r>
            <a:endParaRPr lang="en-GB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o.	OMTF algorithm + ghost busting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f.	40MHz</a:t>
            </a: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</a:t>
            </a: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240MHz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p.	GTH@3.2Gpbs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q.	CSC links deserialization + alignment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r.	fibers CPPF OMTF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n.	fibers TFs</a:t>
            </a: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 </a:t>
            </a:r>
            <a:r>
              <a:rPr lang="en-GB" sz="60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uGMT</a:t>
            </a:r>
            <a:endParaRPr lang="en-GB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algn="just" defTabSz="685800">
              <a:tabLst>
                <a:tab pos="134541" algn="l"/>
              </a:tabLst>
              <a:defRPr/>
            </a:pP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y.	Coordinates conversion</a:t>
            </a:r>
            <a:endParaRPr lang="en-GB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algn="just" defTabSz="685800">
              <a:tabLst>
                <a:tab pos="134541" algn="l"/>
              </a:tabLst>
              <a:defRPr/>
            </a:pPr>
            <a:endParaRPr lang="en-GB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defTabSz="685800">
              <a:tabLst>
                <a:tab pos="134541" algn="l"/>
              </a:tabLst>
              <a:defRPr/>
            </a:pPr>
            <a:r>
              <a:rPr lang="en-US" sz="600" b="1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EMTF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m.	delays</a:t>
            </a:r>
            <a:endParaRPr lang="en-US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algn="just" defTabSz="685800">
              <a:tabLst>
                <a:tab pos="134541" algn="l"/>
              </a:tabLst>
              <a:defRPr/>
            </a:pP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p.	GTH@3.2Gpbs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q.	CSC links deserialization + alignment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r.	fibers CPPF EMTF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s.	track finding algorithm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t.	PT LUT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g.	serialization + GTH @10Gbps</a:t>
            </a:r>
            <a:endParaRPr lang="en-US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marL="171450" indent="-171450" algn="just" defTabSz="685800">
              <a:buFontTx/>
              <a:buAutoNum type="alphaLcPeriod" startAt="14"/>
              <a:tabLst>
                <a:tab pos="134541" algn="l"/>
              </a:tabLst>
              <a:defRPr/>
            </a:pP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fibers </a:t>
            </a: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TFs</a:t>
            </a: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 </a:t>
            </a:r>
            <a:r>
              <a:rPr lang="en-US" sz="60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uGMT</a:t>
            </a:r>
            <a:endParaRPr lang="en-US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algn="just" defTabSz="685800">
              <a:tabLst>
                <a:tab pos="134541" algn="l"/>
              </a:tabLst>
              <a:defRPr/>
            </a:pP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f.	</a:t>
            </a:r>
            <a:r>
              <a:rPr lang="en-US" sz="60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deframer</a:t>
            </a:r>
            <a:endParaRPr lang="en-US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algn="just" defTabSz="685800">
              <a:tabLst>
                <a:tab pos="134541" algn="l"/>
              </a:tabLst>
              <a:defRPr/>
            </a:pPr>
            <a:endParaRPr lang="en-US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algn="just" defTabSz="685800">
              <a:tabLst>
                <a:tab pos="134541" algn="l"/>
              </a:tabLst>
              <a:defRPr/>
            </a:pPr>
            <a:r>
              <a:rPr lang="en-US" sz="600" b="1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uGMT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k.	GTH@10Gbps + deserialization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m.	delay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u.	ghostbusting and sorting algorithm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g.	serialization + GTH @10Gbps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n.	fibers TFs</a:t>
            </a: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 uGMT</a:t>
            </a:r>
          </a:p>
          <a:p>
            <a:pPr algn="just" defTabSz="685800">
              <a:tabLst>
                <a:tab pos="134541" algn="l"/>
              </a:tabLst>
              <a:defRPr/>
            </a:pPr>
            <a:endParaRPr lang="en-US" sz="600" b="1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algn="just" defTabSz="685800">
              <a:tabLst>
                <a:tab pos="134541" algn="l"/>
              </a:tabLst>
              <a:defRPr/>
            </a:pPr>
            <a:r>
              <a:rPr lang="en-US" sz="600" b="1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uGT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k.	GTH@10Gbps + deserialization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m.	delay</a:t>
            </a:r>
          </a:p>
          <a:p>
            <a:pPr algn="just" defTabSz="685800">
              <a:tabLst>
                <a:tab pos="134541" algn="l"/>
              </a:tabLst>
              <a:defRPr/>
            </a:pP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w.	</a:t>
            </a: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fibers </a:t>
            </a:r>
            <a:r>
              <a:rPr lang="en-US" sz="60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uGMT</a:t>
            </a:r>
            <a:r>
              <a:rPr lang="en-US" sz="600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uGT</a:t>
            </a:r>
            <a:endParaRPr lang="en-US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  <a:sym typeface="Symbol"/>
            </a:endParaRPr>
          </a:p>
          <a:p>
            <a:pPr algn="just" defTabSz="685800">
              <a:tabLst>
                <a:tab pos="134541" algn="l"/>
              </a:tabLst>
              <a:defRPr/>
            </a:pPr>
            <a:r>
              <a:rPr lang="en-US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  <a:sym typeface="Symbol"/>
              </a:rPr>
              <a:t>x.	algorithm</a:t>
            </a:r>
            <a:endParaRPr lang="en-US" sz="6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432" name="Łącznik prosty ze strzałką 431"/>
          <p:cNvCxnSpPr/>
          <p:nvPr/>
        </p:nvCxnSpPr>
        <p:spPr bwMode="auto">
          <a:xfrm>
            <a:off x="402304" y="6928054"/>
            <a:ext cx="227946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sp>
        <p:nvSpPr>
          <p:cNvPr id="469" name="Objaśnienie prostokątne zaokrąglone 468"/>
          <p:cNvSpPr/>
          <p:nvPr/>
        </p:nvSpPr>
        <p:spPr>
          <a:xfrm>
            <a:off x="1284133" y="2330997"/>
            <a:ext cx="838764" cy="470735"/>
          </a:xfrm>
          <a:prstGeom prst="wedgeRoundRectCallout">
            <a:avLst>
              <a:gd name="adj1" fmla="val 82473"/>
              <a:gd name="adj2" fmla="val -72554"/>
              <a:gd name="adj3" fmla="val 16667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en-GB" sz="6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This latency is confirmed by the scope measurement, but it is not certain where it is (in the LB or GTH)</a:t>
            </a:r>
            <a:endParaRPr lang="pl-PL" sz="9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413" name="Łącznik prosty ze strzałką 412"/>
          <p:cNvCxnSpPr>
            <a:stCxn id="524" idx="3"/>
            <a:endCxn id="437" idx="3"/>
          </p:cNvCxnSpPr>
          <p:nvPr/>
        </p:nvCxnSpPr>
        <p:spPr bwMode="auto">
          <a:xfrm>
            <a:off x="3356865" y="3807048"/>
            <a:ext cx="4617513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sp>
        <p:nvSpPr>
          <p:cNvPr id="437" name="Prostokąt 436"/>
          <p:cNvSpPr/>
          <p:nvPr/>
        </p:nvSpPr>
        <p:spPr>
          <a:xfrm>
            <a:off x="7866366" y="3753048"/>
            <a:ext cx="108012" cy="10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 defTabSz="685800">
              <a:defRPr/>
            </a:pPr>
            <a:r>
              <a: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</a:t>
            </a:r>
            <a:r>
              <a: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</a:t>
            </a:r>
          </a:p>
        </p:txBody>
      </p:sp>
      <p:grpSp>
        <p:nvGrpSpPr>
          <p:cNvPr id="473" name="Grupa 472"/>
          <p:cNvGrpSpPr/>
          <p:nvPr/>
        </p:nvGrpSpPr>
        <p:grpSpPr>
          <a:xfrm>
            <a:off x="3140841" y="2807943"/>
            <a:ext cx="972108" cy="108000"/>
            <a:chOff x="2699792" y="2708920"/>
            <a:chExt cx="1296144" cy="144000"/>
          </a:xfrm>
        </p:grpSpPr>
        <p:sp>
          <p:nvSpPr>
            <p:cNvPr id="486" name="Prostokąt 485"/>
            <p:cNvSpPr/>
            <p:nvPr/>
          </p:nvSpPr>
          <p:spPr>
            <a:xfrm>
              <a:off x="2915816" y="2708920"/>
              <a:ext cx="252000" cy="14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/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.5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489" name="Prostokąt 488"/>
            <p:cNvSpPr/>
            <p:nvPr/>
          </p:nvSpPr>
          <p:spPr>
            <a:xfrm>
              <a:off x="3167900" y="2708920"/>
              <a:ext cx="612000" cy="144000"/>
            </a:xfrm>
            <a:prstGeom prst="rect">
              <a:avLst/>
            </a:prstGeom>
            <a:solidFill>
              <a:srgbClr val="CC99FF"/>
            </a:solidFill>
            <a:ln>
              <a:solidFill>
                <a:schemeClr val="tx1"/>
              </a:solidFill>
            </a:ln>
          </p:spPr>
          <p:txBody>
            <a:bodyPr tIns="0" bIns="0" rtlCol="0" anchor="ctr">
              <a:noAutofit/>
            </a:bodyPr>
            <a:lstStyle/>
            <a:p>
              <a:pPr algn="ctr" defTabSz="685800"/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8.5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b</a:t>
              </a:r>
              <a:endParaRPr lang="en-US" sz="750" baseline="3000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8" name="Prostokąt 507"/>
            <p:cNvSpPr/>
            <p:nvPr/>
          </p:nvSpPr>
          <p:spPr>
            <a:xfrm>
              <a:off x="3779912" y="2708920"/>
              <a:ext cx="216024" cy="144000"/>
            </a:xfrm>
            <a:prstGeom prst="rect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/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512" name="Prostokąt 511"/>
            <p:cNvSpPr/>
            <p:nvPr/>
          </p:nvSpPr>
          <p:spPr>
            <a:xfrm>
              <a:off x="2699792" y="2708920"/>
              <a:ext cx="216000" cy="1440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 anchor="ctr">
              <a:noAutofit/>
            </a:bodyPr>
            <a:lstStyle/>
            <a:p>
              <a:pPr algn="r" defTabSz="685800"/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HO</a:t>
              </a:r>
              <a:endParaRPr lang="en-US" sz="750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8" name="Grupa 327"/>
          <p:cNvGrpSpPr/>
          <p:nvPr/>
        </p:nvGrpSpPr>
        <p:grpSpPr>
          <a:xfrm>
            <a:off x="4220961" y="2774145"/>
            <a:ext cx="1377129" cy="216025"/>
            <a:chOff x="5508104" y="3573015"/>
            <a:chExt cx="1836172" cy="288033"/>
          </a:xfrm>
        </p:grpSpPr>
        <p:sp>
          <p:nvSpPr>
            <p:cNvPr id="297" name="Prostokąt 296"/>
            <p:cNvSpPr/>
            <p:nvPr/>
          </p:nvSpPr>
          <p:spPr>
            <a:xfrm>
              <a:off x="6300260" y="3717032"/>
              <a:ext cx="468000" cy="144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txBody>
            <a:bodyPr t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6</a:t>
              </a:r>
              <a:r>
                <a:rPr lang="pl-PL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.5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l</a:t>
              </a:r>
            </a:p>
          </p:txBody>
        </p:sp>
        <p:sp>
          <p:nvSpPr>
            <p:cNvPr id="302" name="Prostokąt 301"/>
            <p:cNvSpPr/>
            <p:nvPr/>
          </p:nvSpPr>
          <p:spPr>
            <a:xfrm>
              <a:off x="5940164" y="3717032"/>
              <a:ext cx="108000" cy="14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2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j</a:t>
              </a:r>
            </a:p>
          </p:txBody>
        </p:sp>
        <p:sp>
          <p:nvSpPr>
            <p:cNvPr id="304" name="Prostokąt 303"/>
            <p:cNvSpPr/>
            <p:nvPr/>
          </p:nvSpPr>
          <p:spPr>
            <a:xfrm>
              <a:off x="5508104" y="3717048"/>
              <a:ext cx="288000" cy="14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0" tIns="0" rIns="0" bIns="0" rtlCol="0" anchor="ctr">
              <a:noAutofit/>
            </a:bodyPr>
            <a:lstStyle/>
            <a:p>
              <a:pPr algn="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TwinMux</a:t>
              </a:r>
            </a:p>
          </p:txBody>
        </p:sp>
        <p:sp>
          <p:nvSpPr>
            <p:cNvPr id="309" name="Prostokąt 308"/>
            <p:cNvSpPr/>
            <p:nvPr/>
          </p:nvSpPr>
          <p:spPr>
            <a:xfrm>
              <a:off x="6948264" y="3717008"/>
              <a:ext cx="108000" cy="14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2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n</a:t>
              </a:r>
            </a:p>
          </p:txBody>
        </p:sp>
        <p:sp>
          <p:nvSpPr>
            <p:cNvPr id="299" name="Prostokąt 298"/>
            <p:cNvSpPr/>
            <p:nvPr/>
          </p:nvSpPr>
          <p:spPr>
            <a:xfrm>
              <a:off x="5940152" y="3573015"/>
              <a:ext cx="11520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t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BMTF</a:t>
              </a:r>
            </a:p>
          </p:txBody>
        </p:sp>
        <p:sp>
          <p:nvSpPr>
            <p:cNvPr id="355" name="Prostokąt 354"/>
            <p:cNvSpPr/>
            <p:nvPr/>
          </p:nvSpPr>
          <p:spPr>
            <a:xfrm>
              <a:off x="6768244" y="3717048"/>
              <a:ext cx="180000" cy="144000"/>
            </a:xfrm>
            <a:prstGeom prst="rect">
              <a:avLst/>
            </a:prstGeom>
            <a:solidFill>
              <a:srgbClr val="CC99FF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3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g</a:t>
              </a:r>
            </a:p>
          </p:txBody>
        </p:sp>
        <p:sp>
          <p:nvSpPr>
            <p:cNvPr id="284" name="Prostokąt 283"/>
            <p:cNvSpPr/>
            <p:nvPr/>
          </p:nvSpPr>
          <p:spPr>
            <a:xfrm>
              <a:off x="6192192" y="3717032"/>
              <a:ext cx="108000" cy="144000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</p:spPr>
          <p:txBody>
            <a:bodyPr t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m</a:t>
              </a:r>
            </a:p>
          </p:txBody>
        </p:sp>
        <p:sp>
          <p:nvSpPr>
            <p:cNvPr id="282" name="Prostokąt 281"/>
            <p:cNvSpPr/>
            <p:nvPr/>
          </p:nvSpPr>
          <p:spPr>
            <a:xfrm>
              <a:off x="7056276" y="3717032"/>
              <a:ext cx="288000" cy="144000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rgbClr val="0000FF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m</a:t>
              </a:r>
            </a:p>
          </p:txBody>
        </p:sp>
        <p:sp>
          <p:nvSpPr>
            <p:cNvPr id="301" name="Prostokąt 300"/>
            <p:cNvSpPr/>
            <p:nvPr/>
          </p:nvSpPr>
          <p:spPr>
            <a:xfrm>
              <a:off x="6048180" y="3717032"/>
              <a:ext cx="144000" cy="144000"/>
            </a:xfrm>
            <a:prstGeom prst="rect">
              <a:avLst/>
            </a:prstGeom>
            <a:solidFill>
              <a:srgbClr val="CC99FF"/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2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k</a:t>
              </a:r>
            </a:p>
          </p:txBody>
        </p:sp>
      </p:grpSp>
      <p:grpSp>
        <p:nvGrpSpPr>
          <p:cNvPr id="441" name="Grupa 440"/>
          <p:cNvGrpSpPr/>
          <p:nvPr/>
        </p:nvGrpSpPr>
        <p:grpSpPr>
          <a:xfrm>
            <a:off x="2357754" y="3645036"/>
            <a:ext cx="1971219" cy="216012"/>
            <a:chOff x="3143672" y="3717048"/>
            <a:chExt cx="2628292" cy="288016"/>
          </a:xfrm>
        </p:grpSpPr>
        <p:sp>
          <p:nvSpPr>
            <p:cNvPr id="443" name="Prostokąt 442"/>
            <p:cNvSpPr/>
            <p:nvPr/>
          </p:nvSpPr>
          <p:spPr>
            <a:xfrm>
              <a:off x="5627948" y="3861064"/>
              <a:ext cx="144016" cy="144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 defTabSz="685800">
                <a:defRPr/>
              </a:pPr>
              <a:r>
                <a:rPr lang="en-US" sz="75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2</a:t>
              </a:r>
              <a:r>
                <a:rPr lang="en-US" sz="750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n</a:t>
              </a:r>
            </a:p>
          </p:txBody>
        </p:sp>
        <p:grpSp>
          <p:nvGrpSpPr>
            <p:cNvPr id="444" name="Grupa 443"/>
            <p:cNvGrpSpPr/>
            <p:nvPr/>
          </p:nvGrpSpPr>
          <p:grpSpPr>
            <a:xfrm>
              <a:off x="3143672" y="3717048"/>
              <a:ext cx="2556048" cy="288016"/>
              <a:chOff x="3143672" y="3717048"/>
              <a:chExt cx="2556048" cy="288016"/>
            </a:xfrm>
          </p:grpSpPr>
          <p:sp>
            <p:nvSpPr>
              <p:cNvPr id="446" name="Prostokąt 445"/>
              <p:cNvSpPr/>
              <p:nvPr/>
            </p:nvSpPr>
            <p:spPr>
              <a:xfrm>
                <a:off x="5339916" y="3861064"/>
                <a:ext cx="72008" cy="144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lIns="0" tIns="0" rIns="0" bIns="0" rtlCol="0" anchor="ctr">
                <a:noAutofit/>
              </a:bodyPr>
              <a:lstStyle/>
              <a:p>
                <a:pPr algn="ctr" defTabSz="685800"/>
                <a:r>
                  <a:rPr lang="en-US" sz="525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1f</a:t>
                </a:r>
                <a:endParaRPr lang="en-US" sz="525" baseline="300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54" name="Grupa 453"/>
              <p:cNvGrpSpPr/>
              <p:nvPr/>
            </p:nvGrpSpPr>
            <p:grpSpPr>
              <a:xfrm>
                <a:off x="3143672" y="3717048"/>
                <a:ext cx="2556048" cy="288016"/>
                <a:chOff x="3143672" y="3717048"/>
                <a:chExt cx="2556048" cy="288016"/>
              </a:xfrm>
            </p:grpSpPr>
            <p:grpSp>
              <p:nvGrpSpPr>
                <p:cNvPr id="458" name="Grupa 457"/>
                <p:cNvGrpSpPr/>
                <p:nvPr/>
              </p:nvGrpSpPr>
              <p:grpSpPr>
                <a:xfrm>
                  <a:off x="3143672" y="3861064"/>
                  <a:ext cx="2196260" cy="144000"/>
                  <a:chOff x="2699792" y="2708920"/>
                  <a:chExt cx="2196260" cy="144000"/>
                </a:xfrm>
              </p:grpSpPr>
              <p:sp>
                <p:nvSpPr>
                  <p:cNvPr id="525" name="Prostokąt 524"/>
                  <p:cNvSpPr/>
                  <p:nvPr/>
                </p:nvSpPr>
                <p:spPr>
                  <a:xfrm>
                    <a:off x="2915816" y="2708920"/>
                    <a:ext cx="216000" cy="144000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lIns="0" tIns="0" rIns="0" bIns="0" rtlCol="0" anchor="ctr">
                    <a:noAutofit/>
                  </a:bodyPr>
                  <a:lstStyle/>
                  <a:p>
                    <a:pPr algn="ctr" defTabSz="685800"/>
                    <a:r>
                      <a:rPr lang="en-US" sz="75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rPr>
                      <a:t>3</a:t>
                    </a:r>
                    <a:r>
                      <a:rPr lang="en-US" sz="750" baseline="300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rPr>
                      <a:t>a</a:t>
                    </a:r>
                    <a:endParaRPr lang="en-US" sz="750" baseline="30000" dirty="0">
                      <a:solidFill>
                        <a:srgbClr val="00000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26" name="Prostokąt 525"/>
                  <p:cNvSpPr/>
                  <p:nvPr/>
                </p:nvSpPr>
                <p:spPr>
                  <a:xfrm>
                    <a:off x="3131840" y="2708920"/>
                    <a:ext cx="612000" cy="144000"/>
                  </a:xfrm>
                  <a:prstGeom prst="rect">
                    <a:avLst/>
                  </a:prstGeom>
                  <a:solidFill>
                    <a:srgbClr val="CC99FF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tIns="0" bIns="0" rtlCol="0" anchor="ctr">
                    <a:noAutofit/>
                  </a:bodyPr>
                  <a:lstStyle/>
                  <a:p>
                    <a:pPr algn="ctr" defTabSz="685800"/>
                    <a:r>
                      <a:rPr lang="en-US" sz="75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rPr>
                      <a:t>8.5</a:t>
                    </a:r>
                    <a:r>
                      <a:rPr lang="en-US" sz="750" baseline="300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rPr>
                      <a:t>b</a:t>
                    </a:r>
                    <a:endParaRPr lang="en-US" sz="750" baseline="30000" dirty="0">
                      <a:solidFill>
                        <a:srgbClr val="00000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27" name="Prostokąt 526"/>
                  <p:cNvSpPr/>
                  <p:nvPr/>
                </p:nvSpPr>
                <p:spPr>
                  <a:xfrm>
                    <a:off x="3743852" y="2708920"/>
                    <a:ext cx="216024" cy="144000"/>
                  </a:xfrm>
                  <a:prstGeom prst="rect">
                    <a:avLst/>
                  </a:prstGeom>
                  <a:solidFill>
                    <a:srgbClr val="CCFFCC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lIns="0" tIns="0" rIns="0" bIns="0" rtlCol="0" anchor="ctr">
                    <a:noAutofit/>
                  </a:bodyPr>
                  <a:lstStyle/>
                  <a:p>
                    <a:pPr algn="ctr" defTabSz="685800"/>
                    <a:r>
                      <a:rPr lang="en-US" sz="75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rPr>
                      <a:t>3</a:t>
                    </a:r>
                    <a:r>
                      <a:rPr lang="en-US" sz="750" baseline="300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rPr>
                      <a:t>c</a:t>
                    </a:r>
                  </a:p>
                </p:txBody>
              </p:sp>
              <p:sp>
                <p:nvSpPr>
                  <p:cNvPr id="528" name="Prostokąt 527"/>
                  <p:cNvSpPr/>
                  <p:nvPr/>
                </p:nvSpPr>
                <p:spPr>
                  <a:xfrm>
                    <a:off x="4031996" y="2708920"/>
                    <a:ext cx="504000" cy="144000"/>
                  </a:xfrm>
                  <a:prstGeom prst="rect">
                    <a:avLst/>
                  </a:prstGeom>
                  <a:solidFill>
                    <a:srgbClr val="CCFFCC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tIns="0" bIns="0" rtlCol="0" anchor="ctr">
                    <a:noAutofit/>
                  </a:bodyPr>
                  <a:lstStyle/>
                  <a:p>
                    <a:pPr algn="ctr" defTabSz="685800"/>
                    <a:r>
                      <a:rPr lang="en-US" sz="75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rPr>
                      <a:t>7</a:t>
                    </a:r>
                    <a:r>
                      <a:rPr lang="en-US" sz="750" baseline="300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rPr>
                      <a:t>d</a:t>
                    </a:r>
                  </a:p>
                </p:txBody>
              </p:sp>
              <p:sp>
                <p:nvSpPr>
                  <p:cNvPr id="529" name="Prostokąt 528"/>
                  <p:cNvSpPr/>
                  <p:nvPr/>
                </p:nvSpPr>
                <p:spPr>
                  <a:xfrm>
                    <a:off x="4536052" y="2708920"/>
                    <a:ext cx="360000" cy="144000"/>
                  </a:xfrm>
                  <a:prstGeom prst="rect">
                    <a:avLst/>
                  </a:prstGeom>
                  <a:solidFill>
                    <a:srgbClr val="CCFFCC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tIns="0" bIns="0" rtlCol="0" anchor="ctr">
                    <a:noAutofit/>
                  </a:bodyPr>
                  <a:lstStyle/>
                  <a:p>
                    <a:pPr algn="ctr" defTabSz="685800"/>
                    <a:r>
                      <a:rPr lang="en-GB" sz="75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rPr>
                      <a:t>5</a:t>
                    </a:r>
                    <a:r>
                      <a:rPr lang="en-US" sz="750" baseline="300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rPr>
                      <a:t>e</a:t>
                    </a:r>
                    <a:endParaRPr lang="en-US" sz="750" baseline="30000" dirty="0">
                      <a:solidFill>
                        <a:srgbClr val="00000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30" name="Prostokąt 529"/>
                  <p:cNvSpPr/>
                  <p:nvPr/>
                </p:nvSpPr>
                <p:spPr>
                  <a:xfrm>
                    <a:off x="2699792" y="2708920"/>
                    <a:ext cx="216000" cy="1440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wrap="none" lIns="0" tIns="0" rIns="0" bIns="0" rtlCol="0" anchor="ctr">
                    <a:noAutofit/>
                  </a:bodyPr>
                  <a:lstStyle/>
                  <a:p>
                    <a:pPr algn="r" defTabSz="685800"/>
                    <a:r>
                      <a:rPr lang="en-US" sz="75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cs typeface="Arial" panose="020B0604020202020204" pitchFamily="34" charset="0"/>
                      </a:rPr>
                      <a:t>RPC</a:t>
                    </a:r>
                  </a:p>
                </p:txBody>
              </p:sp>
            </p:grpSp>
            <p:sp>
              <p:nvSpPr>
                <p:cNvPr id="465" name="Prostokąt 464"/>
                <p:cNvSpPr/>
                <p:nvPr/>
              </p:nvSpPr>
              <p:spPr>
                <a:xfrm>
                  <a:off x="5411924" y="3861048"/>
                  <a:ext cx="216024" cy="144000"/>
                </a:xfrm>
                <a:prstGeom prst="rect">
                  <a:avLst/>
                </a:prstGeom>
                <a:solidFill>
                  <a:srgbClr val="CC99FF"/>
                </a:solidFill>
                <a:ln>
                  <a:solidFill>
                    <a:schemeClr val="tx1"/>
                  </a:solidFill>
                </a:ln>
              </p:spPr>
              <p:txBody>
                <a:bodyPr lIns="0" tIns="0" rIns="0" bIns="0" rtlCol="0" anchor="ctr">
                  <a:noAutofit/>
                </a:bodyPr>
                <a:lstStyle/>
                <a:p>
                  <a:pPr algn="ctr" defTabSz="685800">
                    <a:defRPr/>
                  </a:pPr>
                  <a:r>
                    <a:rPr lang="en-US" sz="750" dirty="0">
                      <a:solidFill>
                        <a:srgbClr val="00000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3</a:t>
                  </a:r>
                  <a:r>
                    <a:rPr lang="en-US" sz="750" baseline="30000" dirty="0">
                      <a:solidFill>
                        <a:srgbClr val="00000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g</a:t>
                  </a:r>
                </a:p>
              </p:txBody>
            </p:sp>
            <p:sp>
              <p:nvSpPr>
                <p:cNvPr id="468" name="Prostokąt 467"/>
                <p:cNvSpPr/>
                <p:nvPr/>
              </p:nvSpPr>
              <p:spPr>
                <a:xfrm>
                  <a:off x="3575720" y="3717048"/>
                  <a:ext cx="2124000" cy="144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tIns="0" bIns="0" rtlCol="0" anchor="ctr">
                  <a:noAutofit/>
                </a:bodyPr>
                <a:lstStyle/>
                <a:p>
                  <a:pPr algn="ctr" defTabSz="685800">
                    <a:defRPr/>
                  </a:pPr>
                  <a:r>
                    <a:rPr lang="en-US" sz="750" dirty="0">
                      <a:solidFill>
                        <a:srgbClr val="00000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CPPF</a:t>
                  </a:r>
                  <a:endParaRPr lang="en-US" sz="750" dirty="0">
                    <a:solidFill>
                      <a:srgbClr val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24" name="Prostokąt 523"/>
                <p:cNvSpPr/>
                <p:nvPr/>
              </p:nvSpPr>
              <p:spPr>
                <a:xfrm>
                  <a:off x="4403805" y="3861064"/>
                  <a:ext cx="72015" cy="144000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txBody>
                <a:bodyPr tIns="0" bIns="0" rtlCol="0" anchor="ctr">
                  <a:noAutofit/>
                </a:bodyPr>
                <a:lstStyle/>
                <a:p>
                  <a:pPr algn="ctr" defTabSz="685800"/>
                  <a:r>
                    <a:rPr lang="pl-PL" sz="750" baseline="30000" dirty="0">
                      <a:solidFill>
                        <a:srgbClr val="00B050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y</a:t>
                  </a:r>
                  <a:endParaRPr lang="en-US" sz="750" baseline="30000" dirty="0">
                    <a:solidFill>
                      <a:srgbClr val="00B05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312" name="Objaśnienie prostokątne zaokrąglone 311"/>
          <p:cNvSpPr/>
          <p:nvPr/>
        </p:nvSpPr>
        <p:spPr>
          <a:xfrm>
            <a:off x="5670779" y="3381817"/>
            <a:ext cx="563036" cy="510632"/>
          </a:xfrm>
          <a:prstGeom prst="wedgeRoundRectCallout">
            <a:avLst>
              <a:gd name="adj1" fmla="val -62144"/>
              <a:gd name="adj2" fmla="val -55945"/>
              <a:gd name="adj3" fmla="val 16667"/>
            </a:avLst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pl-PL" sz="675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Th</a:t>
            </a:r>
            <a:r>
              <a:rPr lang="en-GB" sz="675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</a:t>
            </a:r>
            <a:r>
              <a:rPr lang="pl-PL" sz="675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</a:t>
            </a:r>
            <a:r>
              <a:rPr lang="en-GB" sz="675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</a:t>
            </a:r>
            <a:r>
              <a:rPr lang="pl-PL" sz="675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pl-PL" sz="675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delays</a:t>
            </a:r>
            <a:r>
              <a:rPr lang="pl-PL" sz="675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pl-PL" sz="675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are</a:t>
            </a:r>
            <a:r>
              <a:rPr lang="pl-PL" sz="675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on the </a:t>
            </a:r>
            <a:r>
              <a:rPr lang="pl-PL" sz="675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uGMT</a:t>
            </a:r>
            <a:r>
              <a:rPr lang="en-GB" sz="675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, after GTH</a:t>
            </a:r>
            <a:r>
              <a:rPr lang="pl-PL" sz="675" dirty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endParaRPr lang="pl-PL" sz="675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09" name="Prostokąt 508"/>
          <p:cNvSpPr/>
          <p:nvPr/>
        </p:nvSpPr>
        <p:spPr>
          <a:xfrm>
            <a:off x="2222559" y="5109936"/>
            <a:ext cx="3861242" cy="755635"/>
          </a:xfrm>
          <a:prstGeom prst="rect">
            <a:avLst/>
          </a:prstGeom>
          <a:solidFill>
            <a:srgbClr val="CCFFFF">
              <a:alpha val="47059"/>
            </a:srgbClr>
          </a:solidFill>
          <a:ln>
            <a:solidFill>
              <a:schemeClr val="tx1"/>
            </a:solidFill>
          </a:ln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pl-PL" sz="1350" b="1" dirty="0" smtClean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Not </a:t>
            </a:r>
            <a:r>
              <a:rPr lang="en-GB" sz="1350" b="1" dirty="0" smtClean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good</a:t>
            </a:r>
            <a:r>
              <a:rPr lang="pl-PL" sz="1350" b="1" dirty="0" smtClean="0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pl-PL" sz="1350" b="1" dirty="0" err="1">
                <a:solidFill>
                  <a:srgbClr val="0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yet</a:t>
            </a:r>
            <a:endParaRPr lang="en-US" sz="1350" b="1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53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Muon Trigger architecture, version 1a</a:t>
            </a:r>
            <a:endParaRPr lang="en-GB" sz="2400" b="1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Karol </a:t>
            </a:r>
            <a:r>
              <a:rPr lang="en-GB" dirty="0" err="1" smtClean="0"/>
              <a:t>Buńkowski</a:t>
            </a:r>
            <a:r>
              <a:rPr lang="en-GB" dirty="0" smtClean="0"/>
              <a:t>, UW,  </a:t>
            </a:r>
            <a:endParaRPr lang="en-GB" dirty="0"/>
          </a:p>
        </p:txBody>
      </p:sp>
      <p:sp>
        <p:nvSpPr>
          <p:cNvPr id="9" name="pole tekstowe 8"/>
          <p:cNvSpPr txBox="1"/>
          <p:nvPr/>
        </p:nvSpPr>
        <p:spPr>
          <a:xfrm>
            <a:off x="5067403" y="1052736"/>
            <a:ext cx="936000" cy="360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CSC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4059291" y="1052736"/>
            <a:ext cx="93600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Endcap RPC</a:t>
            </a:r>
          </a:p>
        </p:txBody>
      </p:sp>
      <p:sp>
        <p:nvSpPr>
          <p:cNvPr id="12" name="pole tekstowe 11"/>
          <p:cNvSpPr txBox="1"/>
          <p:nvPr/>
        </p:nvSpPr>
        <p:spPr>
          <a:xfrm>
            <a:off x="2042963" y="1052736"/>
            <a:ext cx="936000" cy="360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DT</a:t>
            </a:r>
          </a:p>
        </p:txBody>
      </p:sp>
      <p:sp>
        <p:nvSpPr>
          <p:cNvPr id="14" name="pole tekstowe 13"/>
          <p:cNvSpPr txBox="1"/>
          <p:nvPr/>
        </p:nvSpPr>
        <p:spPr>
          <a:xfrm>
            <a:off x="3051179" y="1052736"/>
            <a:ext cx="93600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Barrel </a:t>
            </a:r>
            <a:br>
              <a:rPr lang="en-GB" sz="1200" dirty="0" smtClean="0">
                <a:solidFill>
                  <a:prstClr val="black"/>
                </a:solidFill>
              </a:rPr>
            </a:br>
            <a:r>
              <a:rPr lang="en-GB" sz="1200" dirty="0" smtClean="0">
                <a:solidFill>
                  <a:prstClr val="black"/>
                </a:solidFill>
              </a:rPr>
              <a:t>RPC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431540" y="1052736"/>
            <a:ext cx="936000" cy="36000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Tracking Trigger</a:t>
            </a:r>
          </a:p>
        </p:txBody>
      </p:sp>
      <p:sp>
        <p:nvSpPr>
          <p:cNvPr id="17" name="pole tekstowe 16"/>
          <p:cNvSpPr txBox="1"/>
          <p:nvPr/>
        </p:nvSpPr>
        <p:spPr>
          <a:xfrm>
            <a:off x="1944368" y="4362058"/>
            <a:ext cx="2557398" cy="10465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b="1" dirty="0" smtClean="0">
                <a:solidFill>
                  <a:prstClr val="black"/>
                </a:solidFill>
              </a:rPr>
              <a:t>Correlator L1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Matches the muon segments/hits with the Tracking Trigger tracks,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TT isolation, Muon Ghost Busting</a:t>
            </a:r>
            <a:r>
              <a:rPr lang="pl-PL" sz="1200" dirty="0" smtClean="0">
                <a:solidFill>
                  <a:prstClr val="black"/>
                </a:solidFill>
              </a:rPr>
              <a:t>.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b="1" dirty="0" smtClean="0">
                <a:solidFill>
                  <a:prstClr val="black"/>
                </a:solidFill>
              </a:rPr>
              <a:t>Particle Flow</a:t>
            </a:r>
          </a:p>
        </p:txBody>
      </p:sp>
      <p:cxnSp>
        <p:nvCxnSpPr>
          <p:cNvPr id="18" name="Łącznik prosty ze strzałką 17"/>
          <p:cNvCxnSpPr>
            <a:stCxn id="12" idx="2"/>
            <a:endCxn id="15" idx="0"/>
          </p:cNvCxnSpPr>
          <p:nvPr/>
        </p:nvCxnSpPr>
        <p:spPr bwMode="auto">
          <a:xfrm>
            <a:off x="2510963" y="1412736"/>
            <a:ext cx="504108" cy="2520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Łącznik prosty ze strzałką 18"/>
          <p:cNvCxnSpPr>
            <a:stCxn id="14" idx="2"/>
            <a:endCxn id="15" idx="0"/>
          </p:cNvCxnSpPr>
          <p:nvPr/>
        </p:nvCxnSpPr>
        <p:spPr bwMode="auto">
          <a:xfrm flipH="1">
            <a:off x="3015071" y="1412736"/>
            <a:ext cx="504108" cy="2520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pole tekstowe 19"/>
          <p:cNvSpPr txBox="1"/>
          <p:nvPr/>
        </p:nvSpPr>
        <p:spPr>
          <a:xfrm>
            <a:off x="3951175" y="2984935"/>
            <a:ext cx="936000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Overlap MTF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2223628" y="2984935"/>
            <a:ext cx="936000" cy="36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Barrel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MTF</a:t>
            </a:r>
          </a:p>
        </p:txBody>
      </p:sp>
      <p:cxnSp>
        <p:nvCxnSpPr>
          <p:cNvPr id="22" name="Łącznik prosty ze strzałką 21"/>
          <p:cNvCxnSpPr>
            <a:stCxn id="16" idx="2"/>
            <a:endCxn id="17" idx="0"/>
          </p:cNvCxnSpPr>
          <p:nvPr/>
        </p:nvCxnSpPr>
        <p:spPr bwMode="auto">
          <a:xfrm rot="16200000" flipH="1">
            <a:off x="586642" y="1725633"/>
            <a:ext cx="2949322" cy="2323527"/>
          </a:xfrm>
          <a:prstGeom prst="curvedConnector3">
            <a:avLst>
              <a:gd name="adj1" fmla="val 8432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Łącznik prosty ze strzałką 21"/>
          <p:cNvCxnSpPr>
            <a:stCxn id="10" idx="2"/>
            <a:endCxn id="20" idx="0"/>
          </p:cNvCxnSpPr>
          <p:nvPr/>
        </p:nvCxnSpPr>
        <p:spPr bwMode="auto">
          <a:xfrm flipH="1">
            <a:off x="4419175" y="1412736"/>
            <a:ext cx="108116" cy="15721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Łącznik prosty ze strzałką 21"/>
          <p:cNvCxnSpPr>
            <a:stCxn id="15" idx="2"/>
            <a:endCxn id="21" idx="0"/>
          </p:cNvCxnSpPr>
          <p:nvPr/>
        </p:nvCxnSpPr>
        <p:spPr bwMode="auto">
          <a:xfrm flipH="1">
            <a:off x="2691628" y="2624817"/>
            <a:ext cx="323443" cy="3601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Łącznik prosty ze strzałką 21"/>
          <p:cNvCxnSpPr>
            <a:stCxn id="15" idx="2"/>
            <a:endCxn id="20" idx="0"/>
          </p:cNvCxnSpPr>
          <p:nvPr/>
        </p:nvCxnSpPr>
        <p:spPr bwMode="auto">
          <a:xfrm>
            <a:off x="3015071" y="2624817"/>
            <a:ext cx="1404104" cy="3601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Łącznik prosty ze strzałką 21"/>
          <p:cNvCxnSpPr>
            <a:stCxn id="9" idx="2"/>
            <a:endCxn id="20" idx="0"/>
          </p:cNvCxnSpPr>
          <p:nvPr/>
        </p:nvCxnSpPr>
        <p:spPr bwMode="auto">
          <a:xfrm flipH="1">
            <a:off x="4419175" y="1412736"/>
            <a:ext cx="1116228" cy="15721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Łącznik prosty ze strzałką 21"/>
          <p:cNvCxnSpPr>
            <a:stCxn id="21" idx="2"/>
            <a:endCxn id="46" idx="0"/>
          </p:cNvCxnSpPr>
          <p:nvPr/>
        </p:nvCxnSpPr>
        <p:spPr bwMode="auto">
          <a:xfrm rot="16200000" flipH="1">
            <a:off x="3387415" y="2649147"/>
            <a:ext cx="336092" cy="1727667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8" name="Łącznik prosty ze strzałką 21"/>
          <p:cNvCxnSpPr>
            <a:stCxn id="20" idx="2"/>
            <a:endCxn id="46" idx="0"/>
          </p:cNvCxnSpPr>
          <p:nvPr/>
        </p:nvCxnSpPr>
        <p:spPr bwMode="auto">
          <a:xfrm rot="16200000" flipH="1">
            <a:off x="4251189" y="3512921"/>
            <a:ext cx="336092" cy="12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6" name="Prostokąt 65"/>
          <p:cNvSpPr/>
          <p:nvPr/>
        </p:nvSpPr>
        <p:spPr>
          <a:xfrm>
            <a:off x="6723483" y="2780928"/>
            <a:ext cx="1624881" cy="735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>
                <a:solidFill>
                  <a:prstClr val="black"/>
                </a:solidFill>
              </a:rPr>
              <a:t>Standalone candidates finding, including non-pointing and HSCPs</a:t>
            </a:r>
          </a:p>
        </p:txBody>
      </p:sp>
      <p:sp>
        <p:nvSpPr>
          <p:cNvPr id="74" name="Prostokąt 73"/>
          <p:cNvSpPr/>
          <p:nvPr/>
        </p:nvSpPr>
        <p:spPr>
          <a:xfrm>
            <a:off x="5031295" y="4066770"/>
            <a:ext cx="2952517" cy="574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>
                <a:solidFill>
                  <a:prstClr val="black"/>
                </a:solidFill>
              </a:rPr>
              <a:t>Standalone </a:t>
            </a:r>
            <a:r>
              <a:rPr lang="en-GB" sz="1200" dirty="0" smtClean="0">
                <a:solidFill>
                  <a:prstClr val="black"/>
                </a:solidFill>
              </a:rPr>
              <a:t>candidates with loose quality (it can be even single DT segment)</a:t>
            </a:r>
          </a:p>
          <a:p>
            <a:pPr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GB" sz="1200" dirty="0" smtClean="0">
                <a:solidFill>
                  <a:prstClr val="black"/>
                </a:solidFill>
              </a:rPr>
              <a:t>With associated segments/hits</a:t>
            </a:r>
          </a:p>
        </p:txBody>
      </p:sp>
      <p:sp>
        <p:nvSpPr>
          <p:cNvPr id="103" name="Symbol zastępczy daty 4"/>
          <p:cNvSpPr>
            <a:spLocks noGrp="1"/>
          </p:cNvSpPr>
          <p:nvPr>
            <p:ph type="dt" sz="half" idx="11"/>
          </p:nvPr>
        </p:nvSpPr>
        <p:spPr>
          <a:xfrm>
            <a:off x="457200" y="6526038"/>
            <a:ext cx="4330824" cy="287338"/>
          </a:xfrm>
        </p:spPr>
        <p:txBody>
          <a:bodyPr/>
          <a:lstStyle/>
          <a:p>
            <a:r>
              <a:rPr lang="pl-PL" dirty="0"/>
              <a:t>Joint P2 </a:t>
            </a:r>
            <a:r>
              <a:rPr lang="pl-PL" dirty="0" err="1"/>
              <a:t>Muon</a:t>
            </a:r>
            <a:r>
              <a:rPr lang="pl-PL" dirty="0"/>
              <a:t> + </a:t>
            </a:r>
            <a:r>
              <a:rPr lang="pl-PL" dirty="0" smtClean="0"/>
              <a:t>L1</a:t>
            </a:r>
            <a:r>
              <a:rPr lang="en-GB" dirty="0"/>
              <a:t> workshop</a:t>
            </a:r>
            <a:r>
              <a:rPr lang="en-GB" dirty="0" smtClean="0"/>
              <a:t>, </a:t>
            </a:r>
            <a:r>
              <a:rPr lang="pl-PL" dirty="0"/>
              <a:t>29 </a:t>
            </a:r>
            <a:r>
              <a:rPr lang="pl-PL" dirty="0" err="1"/>
              <a:t>November</a:t>
            </a:r>
            <a:r>
              <a:rPr lang="pl-PL" dirty="0"/>
              <a:t> </a:t>
            </a:r>
            <a:r>
              <a:rPr lang="pl-PL" dirty="0" smtClean="0"/>
              <a:t>2018</a:t>
            </a:r>
            <a:endParaRPr lang="pl-PL" dirty="0"/>
          </a:p>
        </p:txBody>
      </p:sp>
      <p:sp>
        <p:nvSpPr>
          <p:cNvPr id="31" name="pole tekstowe 30"/>
          <p:cNvSpPr txBox="1"/>
          <p:nvPr/>
        </p:nvSpPr>
        <p:spPr>
          <a:xfrm>
            <a:off x="5715371" y="2984935"/>
            <a:ext cx="936000" cy="3600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Endcap MTF</a:t>
            </a:r>
          </a:p>
        </p:txBody>
      </p:sp>
      <p:cxnSp>
        <p:nvCxnSpPr>
          <p:cNvPr id="32" name="Łącznik prosty ze strzałką 21"/>
          <p:cNvCxnSpPr>
            <a:stCxn id="31" idx="2"/>
            <a:endCxn id="46" idx="0"/>
          </p:cNvCxnSpPr>
          <p:nvPr/>
        </p:nvCxnSpPr>
        <p:spPr bwMode="auto">
          <a:xfrm rot="5400000">
            <a:off x="5133287" y="2630943"/>
            <a:ext cx="336092" cy="176407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Łącznik prosty ze strzałką 21"/>
          <p:cNvCxnSpPr>
            <a:stCxn id="9" idx="2"/>
            <a:endCxn id="31" idx="0"/>
          </p:cNvCxnSpPr>
          <p:nvPr/>
        </p:nvCxnSpPr>
        <p:spPr bwMode="auto">
          <a:xfrm>
            <a:off x="5535403" y="1412736"/>
            <a:ext cx="647968" cy="15721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Łącznik prosty ze strzałką 21"/>
          <p:cNvCxnSpPr>
            <a:stCxn id="10" idx="2"/>
            <a:endCxn id="31" idx="0"/>
          </p:cNvCxnSpPr>
          <p:nvPr/>
        </p:nvCxnSpPr>
        <p:spPr bwMode="auto">
          <a:xfrm>
            <a:off x="4527291" y="1412736"/>
            <a:ext cx="1656080" cy="15721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2" name="pole tekstowe 41"/>
          <p:cNvSpPr txBox="1"/>
          <p:nvPr/>
        </p:nvSpPr>
        <p:spPr>
          <a:xfrm>
            <a:off x="6075411" y="1051899"/>
            <a:ext cx="936000" cy="3600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GEM</a:t>
            </a:r>
          </a:p>
        </p:txBody>
      </p:sp>
      <p:sp>
        <p:nvSpPr>
          <p:cNvPr id="46" name="pole tekstowe 45"/>
          <p:cNvSpPr txBox="1"/>
          <p:nvPr/>
        </p:nvSpPr>
        <p:spPr>
          <a:xfrm>
            <a:off x="3807295" y="3681027"/>
            <a:ext cx="1224000" cy="50535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b="1" dirty="0" smtClean="0">
                <a:solidFill>
                  <a:prstClr val="black"/>
                </a:solidFill>
              </a:rPr>
              <a:t>GMT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Phi and Eta Ghost busting</a:t>
            </a:r>
          </a:p>
        </p:txBody>
      </p:sp>
      <p:cxnSp>
        <p:nvCxnSpPr>
          <p:cNvPr id="53" name="Łącznik prosty ze strzałką 21"/>
          <p:cNvCxnSpPr>
            <a:stCxn id="46" idx="2"/>
            <a:endCxn id="17" idx="0"/>
          </p:cNvCxnSpPr>
          <p:nvPr/>
        </p:nvCxnSpPr>
        <p:spPr bwMode="auto">
          <a:xfrm rot="5400000">
            <a:off x="3733342" y="3676105"/>
            <a:ext cx="175678" cy="119622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6" name="Łącznik prosty ze strzałką 21"/>
          <p:cNvCxnSpPr>
            <a:stCxn id="42" idx="2"/>
            <a:endCxn id="31" idx="0"/>
          </p:cNvCxnSpPr>
          <p:nvPr/>
        </p:nvCxnSpPr>
        <p:spPr bwMode="auto">
          <a:xfrm flipH="1">
            <a:off x="6183371" y="1411899"/>
            <a:ext cx="360040" cy="15730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2" name="Łącznik prosty 51"/>
          <p:cNvCxnSpPr/>
          <p:nvPr/>
        </p:nvCxnSpPr>
        <p:spPr bwMode="auto">
          <a:xfrm>
            <a:off x="431540" y="4293096"/>
            <a:ext cx="91085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Łącznik prosty ze strzałką 21"/>
          <p:cNvCxnSpPr/>
          <p:nvPr/>
        </p:nvCxnSpPr>
        <p:spPr bwMode="auto">
          <a:xfrm flipH="1">
            <a:off x="323528" y="1051899"/>
            <a:ext cx="1275" cy="324119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5" name="Prostokąt 74"/>
          <p:cNvSpPr/>
          <p:nvPr/>
        </p:nvSpPr>
        <p:spPr>
          <a:xfrm>
            <a:off x="343046" y="3418712"/>
            <a:ext cx="1502366" cy="89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5</a:t>
            </a:r>
            <a:r>
              <a:rPr lang="pl-PL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</a:t>
            </a:r>
            <a:r>
              <a:rPr lang="en-GB" sz="1200" dirty="0" smtClean="0">
                <a:solidFill>
                  <a:prstClr val="black"/>
                </a:solidFill>
              </a:rPr>
              <a:t>s</a:t>
            </a:r>
          </a:p>
          <a:p>
            <a:pPr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srgbClr val="FF0000"/>
                </a:solidFill>
              </a:rPr>
              <a:t>N.B. The latency of the current trigger till the </a:t>
            </a:r>
            <a:r>
              <a:rPr lang="en-GB" sz="1200" dirty="0" err="1" smtClean="0">
                <a:solidFill>
                  <a:srgbClr val="FF0000"/>
                </a:solidFill>
              </a:rPr>
              <a:t>uGMT</a:t>
            </a:r>
            <a:r>
              <a:rPr lang="en-GB" sz="1200" dirty="0" smtClean="0">
                <a:solidFill>
                  <a:srgbClr val="FF0000"/>
                </a:solidFill>
              </a:rPr>
              <a:t> out is 2.8 </a:t>
            </a:r>
            <a:r>
              <a:rPr lang="en-GB" sz="1200" dirty="0" smtClean="0">
                <a:solidFill>
                  <a:srgbClr val="FF0000"/>
                </a:solidFill>
                <a:sym typeface="Symbol" panose="05050102010706020507" pitchFamily="18" charset="2"/>
              </a:rPr>
              <a:t></a:t>
            </a:r>
            <a:r>
              <a:rPr lang="en-GB" sz="1200" dirty="0" smtClean="0">
                <a:solidFill>
                  <a:srgbClr val="FF0000"/>
                </a:solidFill>
              </a:rPr>
              <a:t>s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40" name="pole tekstowe 39"/>
          <p:cNvSpPr txBox="1"/>
          <p:nvPr/>
        </p:nvSpPr>
        <p:spPr>
          <a:xfrm>
            <a:off x="2195736" y="5985284"/>
            <a:ext cx="2057161" cy="4402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pl-PL" sz="1200" b="1" dirty="0" smtClean="0">
                <a:solidFill>
                  <a:prstClr val="black"/>
                </a:solidFill>
              </a:rPr>
              <a:t>Global </a:t>
            </a:r>
            <a:r>
              <a:rPr lang="en-GB" sz="1200" b="1" dirty="0" smtClean="0">
                <a:solidFill>
                  <a:prstClr val="black"/>
                </a:solidFill>
              </a:rPr>
              <a:t>Trigger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55" name="pole tekstowe 54"/>
          <p:cNvSpPr txBox="1"/>
          <p:nvPr/>
        </p:nvSpPr>
        <p:spPr>
          <a:xfrm>
            <a:off x="1944368" y="5505296"/>
            <a:ext cx="2557398" cy="4086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b="1" dirty="0" smtClean="0">
                <a:solidFill>
                  <a:prstClr val="black"/>
                </a:solidFill>
              </a:rPr>
              <a:t>Correlator L2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b="1" dirty="0" smtClean="0">
                <a:solidFill>
                  <a:prstClr val="black"/>
                </a:solidFill>
              </a:rPr>
              <a:t>Particle Flow</a:t>
            </a:r>
          </a:p>
        </p:txBody>
      </p:sp>
      <p:sp>
        <p:nvSpPr>
          <p:cNvPr id="68" name="pole tekstowe 67"/>
          <p:cNvSpPr txBox="1"/>
          <p:nvPr/>
        </p:nvSpPr>
        <p:spPr>
          <a:xfrm rot="5400000">
            <a:off x="7273434" y="2454922"/>
            <a:ext cx="3241198" cy="4351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GB" sz="1600" dirty="0" smtClean="0">
                <a:solidFill>
                  <a:prstClr val="black"/>
                </a:solidFill>
              </a:rPr>
              <a:t>No Time Multiplexing</a:t>
            </a:r>
            <a:endParaRPr lang="en-GB" dirty="0" smtClean="0">
              <a:solidFill>
                <a:prstClr val="black"/>
              </a:solidFill>
            </a:endParaRPr>
          </a:p>
        </p:txBody>
      </p:sp>
      <p:sp>
        <p:nvSpPr>
          <p:cNvPr id="69" name="pole tekstowe 68"/>
          <p:cNvSpPr txBox="1"/>
          <p:nvPr/>
        </p:nvSpPr>
        <p:spPr>
          <a:xfrm rot="5400000">
            <a:off x="7992412" y="5046105"/>
            <a:ext cx="1803244" cy="4351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GB" sz="1600" dirty="0" smtClean="0">
                <a:solidFill>
                  <a:prstClr val="black"/>
                </a:solidFill>
              </a:rPr>
              <a:t>Time Multiplexing</a:t>
            </a:r>
            <a:endParaRPr lang="en-GB" dirty="0" smtClean="0">
              <a:solidFill>
                <a:prstClr val="black"/>
              </a:solidFill>
            </a:endParaRPr>
          </a:p>
        </p:txBody>
      </p:sp>
      <p:cxnSp>
        <p:nvCxnSpPr>
          <p:cNvPr id="70" name="Łącznik prosty ze strzałką 21"/>
          <p:cNvCxnSpPr>
            <a:stCxn id="17" idx="3"/>
            <a:endCxn id="40" idx="3"/>
          </p:cNvCxnSpPr>
          <p:nvPr/>
        </p:nvCxnSpPr>
        <p:spPr bwMode="auto">
          <a:xfrm flipH="1">
            <a:off x="4252897" y="4885336"/>
            <a:ext cx="248869" cy="1320073"/>
          </a:xfrm>
          <a:prstGeom prst="curvedConnector3">
            <a:avLst>
              <a:gd name="adj1" fmla="val -9185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3" name="Prostokąt 72"/>
          <p:cNvSpPr/>
          <p:nvPr/>
        </p:nvSpPr>
        <p:spPr>
          <a:xfrm>
            <a:off x="4788024" y="5288846"/>
            <a:ext cx="2952517" cy="413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>
                <a:solidFill>
                  <a:prstClr val="black"/>
                </a:solidFill>
              </a:rPr>
              <a:t>Standalone </a:t>
            </a:r>
            <a:r>
              <a:rPr lang="en-GB" sz="1200" dirty="0" smtClean="0">
                <a:solidFill>
                  <a:prstClr val="black"/>
                </a:solidFill>
              </a:rPr>
              <a:t>candidates not matched to </a:t>
            </a:r>
            <a:r>
              <a:rPr lang="en-GB" sz="1200" dirty="0" err="1" smtClean="0">
                <a:solidFill>
                  <a:prstClr val="black"/>
                </a:solidFill>
              </a:rPr>
              <a:t>ttTracks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cxnSp>
        <p:nvCxnSpPr>
          <p:cNvPr id="76" name="Łącznik prosty ze strzałką 21"/>
          <p:cNvCxnSpPr/>
          <p:nvPr/>
        </p:nvCxnSpPr>
        <p:spPr bwMode="auto">
          <a:xfrm flipH="1">
            <a:off x="323528" y="4312022"/>
            <a:ext cx="0" cy="21239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7" name="Prostokąt 76"/>
          <p:cNvSpPr/>
          <p:nvPr/>
        </p:nvSpPr>
        <p:spPr>
          <a:xfrm>
            <a:off x="356904" y="6205409"/>
            <a:ext cx="1502366" cy="253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~5</a:t>
            </a:r>
            <a:r>
              <a:rPr lang="pl-PL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</a:t>
            </a:r>
            <a:r>
              <a:rPr lang="en-GB" sz="1200" dirty="0" smtClean="0">
                <a:solidFill>
                  <a:prstClr val="black"/>
                </a:solidFill>
              </a:rPr>
              <a:t>s</a:t>
            </a:r>
          </a:p>
        </p:txBody>
      </p:sp>
      <p:cxnSp>
        <p:nvCxnSpPr>
          <p:cNvPr id="47" name="Łącznik prosty ze strzałką 21"/>
          <p:cNvCxnSpPr>
            <a:endCxn id="40" idx="3"/>
          </p:cNvCxnSpPr>
          <p:nvPr/>
        </p:nvCxnSpPr>
        <p:spPr bwMode="auto">
          <a:xfrm rot="5400000">
            <a:off x="3614580" y="4824698"/>
            <a:ext cx="2019028" cy="742394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9" name="pole tekstowe 48"/>
          <p:cNvSpPr txBox="1"/>
          <p:nvPr/>
        </p:nvSpPr>
        <p:spPr>
          <a:xfrm>
            <a:off x="3940914" y="2046669"/>
            <a:ext cx="2036745" cy="736929"/>
          </a:xfrm>
          <a:prstGeom prst="rect">
            <a:avLst/>
          </a:prstGeom>
          <a:solidFill>
            <a:srgbClr val="FFFFFF">
              <a:alpha val="76863"/>
            </a:srgbClr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GB" sz="1200" dirty="0" smtClean="0">
                <a:solidFill>
                  <a:prstClr val="black"/>
                </a:solidFill>
              </a:rPr>
              <a:t>Segments </a:t>
            </a:r>
            <a:br>
              <a:rPr lang="en-GB" sz="1200" dirty="0" smtClean="0">
                <a:solidFill>
                  <a:prstClr val="black"/>
                </a:solidFill>
              </a:rPr>
            </a:br>
            <a:r>
              <a:rPr lang="en-GB" sz="1200" dirty="0" smtClean="0">
                <a:solidFill>
                  <a:prstClr val="black"/>
                </a:solidFill>
              </a:rPr>
              <a:t>(DT only, </a:t>
            </a:r>
            <a:r>
              <a:rPr lang="en-GB" sz="1200" dirty="0" smtClean="0">
                <a:solidFill>
                  <a:prstClr val="black"/>
                </a:solidFill>
              </a:rPr>
              <a:t>DT+RPC, CSC),</a:t>
            </a:r>
            <a:endParaRPr lang="en-GB" sz="1200" dirty="0" smtClean="0">
              <a:solidFill>
                <a:prstClr val="black"/>
              </a:solidFill>
            </a:endParaRPr>
          </a:p>
          <a:p>
            <a:pPr algn="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GB" sz="1200" dirty="0" smtClean="0">
                <a:solidFill>
                  <a:prstClr val="black"/>
                </a:solidFill>
              </a:rPr>
              <a:t>GEMs, Unmatched </a:t>
            </a:r>
            <a:r>
              <a:rPr lang="en-GB" sz="1200" dirty="0" smtClean="0">
                <a:solidFill>
                  <a:prstClr val="black"/>
                </a:solidFill>
              </a:rPr>
              <a:t>DT hits,</a:t>
            </a:r>
          </a:p>
          <a:p>
            <a:pPr algn="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GB" sz="1200" dirty="0">
                <a:solidFill>
                  <a:prstClr val="black"/>
                </a:solidFill>
              </a:rPr>
              <a:t>Unmatched</a:t>
            </a:r>
            <a:r>
              <a:rPr lang="en-GB" sz="1200" dirty="0" smtClean="0">
                <a:solidFill>
                  <a:prstClr val="black"/>
                </a:solidFill>
              </a:rPr>
              <a:t> RPC hits</a:t>
            </a:r>
          </a:p>
          <a:p>
            <a:pPr algn="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endParaRPr lang="en-GB" sz="1400" dirty="0" smtClean="0">
              <a:solidFill>
                <a:prstClr val="black"/>
              </a:solidFill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2042963" y="1664805"/>
            <a:ext cx="1944216" cy="9600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b="1" dirty="0" smtClean="0">
                <a:solidFill>
                  <a:prstClr val="black"/>
                </a:solidFill>
              </a:rPr>
              <a:t>Layer 1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Segment building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>
                <a:solidFill>
                  <a:prstClr val="black"/>
                </a:solidFill>
              </a:rPr>
              <a:t>f</a:t>
            </a:r>
            <a:r>
              <a:rPr lang="en-GB" sz="1200" dirty="0" smtClean="0">
                <a:solidFill>
                  <a:prstClr val="black"/>
                </a:solidFill>
              </a:rPr>
              <a:t>rom DT and RPC hits</a:t>
            </a:r>
          </a:p>
          <a:p>
            <a:pPr marL="115888" indent="-115888"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200" dirty="0" smtClean="0">
                <a:solidFill>
                  <a:prstClr val="black"/>
                </a:solidFill>
              </a:rPr>
              <a:t>Station level (?)</a:t>
            </a:r>
          </a:p>
          <a:p>
            <a:pPr marL="115888" indent="-115888"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200" dirty="0" smtClean="0">
                <a:solidFill>
                  <a:prstClr val="black"/>
                </a:solidFill>
              </a:rPr>
              <a:t>Cross station (?)</a:t>
            </a:r>
          </a:p>
        </p:txBody>
      </p:sp>
    </p:spTree>
    <p:extLst>
      <p:ext uri="{BB962C8B-B14F-4D97-AF65-F5344CB8AC3E}">
        <p14:creationId xmlns:p14="http://schemas.microsoft.com/office/powerpoint/2010/main" val="265649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Muon Trigger architecture, version 1b</a:t>
            </a:r>
            <a:endParaRPr lang="en-GB" sz="2400" b="1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Karol </a:t>
            </a:r>
            <a:r>
              <a:rPr lang="en-GB" dirty="0" err="1" smtClean="0"/>
              <a:t>Buńkowski</a:t>
            </a:r>
            <a:r>
              <a:rPr lang="en-GB" dirty="0" smtClean="0"/>
              <a:t>, UW,  </a:t>
            </a:r>
            <a:endParaRPr lang="en-GB" dirty="0"/>
          </a:p>
        </p:txBody>
      </p:sp>
      <p:sp>
        <p:nvSpPr>
          <p:cNvPr id="9" name="pole tekstowe 8"/>
          <p:cNvSpPr txBox="1"/>
          <p:nvPr/>
        </p:nvSpPr>
        <p:spPr>
          <a:xfrm>
            <a:off x="5067403" y="1052736"/>
            <a:ext cx="936000" cy="360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CSC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4059291" y="1052736"/>
            <a:ext cx="93600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Endcap RPC</a:t>
            </a:r>
          </a:p>
        </p:txBody>
      </p:sp>
      <p:sp>
        <p:nvSpPr>
          <p:cNvPr id="12" name="pole tekstowe 11"/>
          <p:cNvSpPr txBox="1"/>
          <p:nvPr/>
        </p:nvSpPr>
        <p:spPr>
          <a:xfrm>
            <a:off x="2042963" y="1052736"/>
            <a:ext cx="936000" cy="360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DT</a:t>
            </a:r>
          </a:p>
        </p:txBody>
      </p:sp>
      <p:sp>
        <p:nvSpPr>
          <p:cNvPr id="14" name="pole tekstowe 13"/>
          <p:cNvSpPr txBox="1"/>
          <p:nvPr/>
        </p:nvSpPr>
        <p:spPr>
          <a:xfrm>
            <a:off x="3051179" y="1052736"/>
            <a:ext cx="93600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Barrel </a:t>
            </a:r>
            <a:br>
              <a:rPr lang="en-GB" sz="1200" dirty="0" smtClean="0">
                <a:solidFill>
                  <a:prstClr val="black"/>
                </a:solidFill>
              </a:rPr>
            </a:br>
            <a:r>
              <a:rPr lang="en-GB" sz="1200" dirty="0" smtClean="0">
                <a:solidFill>
                  <a:prstClr val="black"/>
                </a:solidFill>
              </a:rPr>
              <a:t>RPC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431540" y="1052736"/>
            <a:ext cx="936000" cy="36000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Tracking Trigger</a:t>
            </a:r>
          </a:p>
        </p:txBody>
      </p:sp>
      <p:sp>
        <p:nvSpPr>
          <p:cNvPr id="17" name="pole tekstowe 16"/>
          <p:cNvSpPr txBox="1"/>
          <p:nvPr/>
        </p:nvSpPr>
        <p:spPr>
          <a:xfrm>
            <a:off x="1944368" y="4734578"/>
            <a:ext cx="2557398" cy="6836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b="1" dirty="0" smtClean="0">
                <a:solidFill>
                  <a:prstClr val="black"/>
                </a:solidFill>
              </a:rPr>
              <a:t>Correlator L1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b="1" dirty="0" smtClean="0">
                <a:solidFill>
                  <a:prstClr val="black"/>
                </a:solidFill>
              </a:rPr>
              <a:t>Particle Flow</a:t>
            </a:r>
          </a:p>
        </p:txBody>
      </p:sp>
      <p:cxnSp>
        <p:nvCxnSpPr>
          <p:cNvPr id="18" name="Łącznik prosty ze strzałką 17"/>
          <p:cNvCxnSpPr>
            <a:stCxn id="12" idx="2"/>
            <a:endCxn id="15" idx="0"/>
          </p:cNvCxnSpPr>
          <p:nvPr/>
        </p:nvCxnSpPr>
        <p:spPr bwMode="auto">
          <a:xfrm>
            <a:off x="2510963" y="1412736"/>
            <a:ext cx="504108" cy="2520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Łącznik prosty ze strzałką 18"/>
          <p:cNvCxnSpPr>
            <a:stCxn id="14" idx="2"/>
            <a:endCxn id="15" idx="0"/>
          </p:cNvCxnSpPr>
          <p:nvPr/>
        </p:nvCxnSpPr>
        <p:spPr bwMode="auto">
          <a:xfrm flipH="1">
            <a:off x="3015071" y="1412736"/>
            <a:ext cx="504108" cy="2520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pole tekstowe 19"/>
          <p:cNvSpPr txBox="1"/>
          <p:nvPr/>
        </p:nvSpPr>
        <p:spPr>
          <a:xfrm>
            <a:off x="3951175" y="2984935"/>
            <a:ext cx="936000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Overlap MTF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2223628" y="2984935"/>
            <a:ext cx="936000" cy="36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Barrel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MTF</a:t>
            </a:r>
          </a:p>
        </p:txBody>
      </p:sp>
      <p:cxnSp>
        <p:nvCxnSpPr>
          <p:cNvPr id="22" name="Łącznik prosty ze strzałką 21"/>
          <p:cNvCxnSpPr>
            <a:stCxn id="16" idx="2"/>
            <a:endCxn id="77" idx="1"/>
          </p:cNvCxnSpPr>
          <p:nvPr/>
        </p:nvCxnSpPr>
        <p:spPr bwMode="auto">
          <a:xfrm rot="16200000" flipH="1">
            <a:off x="566047" y="1746229"/>
            <a:ext cx="2899286" cy="2232300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Łącznik prosty ze strzałką 21"/>
          <p:cNvCxnSpPr>
            <a:stCxn id="10" idx="2"/>
            <a:endCxn id="20" idx="0"/>
          </p:cNvCxnSpPr>
          <p:nvPr/>
        </p:nvCxnSpPr>
        <p:spPr bwMode="auto">
          <a:xfrm flipH="1">
            <a:off x="4419175" y="1412736"/>
            <a:ext cx="108116" cy="15721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Łącznik prosty ze strzałką 21"/>
          <p:cNvCxnSpPr>
            <a:stCxn id="15" idx="2"/>
            <a:endCxn id="21" idx="0"/>
          </p:cNvCxnSpPr>
          <p:nvPr/>
        </p:nvCxnSpPr>
        <p:spPr bwMode="auto">
          <a:xfrm flipH="1">
            <a:off x="2691628" y="2624817"/>
            <a:ext cx="323443" cy="3601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Łącznik prosty ze strzałką 21"/>
          <p:cNvCxnSpPr>
            <a:stCxn id="15" idx="2"/>
            <a:endCxn id="20" idx="0"/>
          </p:cNvCxnSpPr>
          <p:nvPr/>
        </p:nvCxnSpPr>
        <p:spPr bwMode="auto">
          <a:xfrm>
            <a:off x="3015071" y="2624817"/>
            <a:ext cx="1404104" cy="3601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Łącznik prosty ze strzałką 21"/>
          <p:cNvCxnSpPr>
            <a:stCxn id="9" idx="2"/>
            <a:endCxn id="20" idx="0"/>
          </p:cNvCxnSpPr>
          <p:nvPr/>
        </p:nvCxnSpPr>
        <p:spPr bwMode="auto">
          <a:xfrm flipH="1">
            <a:off x="4419175" y="1412736"/>
            <a:ext cx="1116228" cy="15721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Łącznik prosty ze strzałką 21"/>
          <p:cNvCxnSpPr>
            <a:stCxn id="21" idx="2"/>
            <a:endCxn id="46" idx="0"/>
          </p:cNvCxnSpPr>
          <p:nvPr/>
        </p:nvCxnSpPr>
        <p:spPr bwMode="auto">
          <a:xfrm rot="16200000" flipH="1">
            <a:off x="3424843" y="2611719"/>
            <a:ext cx="252070" cy="1718501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8" name="Łącznik prosty ze strzałką 21"/>
          <p:cNvCxnSpPr>
            <a:stCxn id="20" idx="2"/>
            <a:endCxn id="46" idx="0"/>
          </p:cNvCxnSpPr>
          <p:nvPr/>
        </p:nvCxnSpPr>
        <p:spPr bwMode="auto">
          <a:xfrm rot="5400000">
            <a:off x="4288617" y="3466447"/>
            <a:ext cx="252070" cy="904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6" name="Prostokąt 65"/>
          <p:cNvSpPr/>
          <p:nvPr/>
        </p:nvSpPr>
        <p:spPr>
          <a:xfrm>
            <a:off x="6606321" y="2780928"/>
            <a:ext cx="2070135" cy="574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>
                <a:solidFill>
                  <a:prstClr val="black"/>
                </a:solidFill>
              </a:rPr>
              <a:t>Standalone candidates finding, including non-pointing and HSCPs</a:t>
            </a:r>
          </a:p>
        </p:txBody>
      </p:sp>
      <p:sp>
        <p:nvSpPr>
          <p:cNvPr id="74" name="Prostokąt 73"/>
          <p:cNvSpPr/>
          <p:nvPr/>
        </p:nvSpPr>
        <p:spPr>
          <a:xfrm>
            <a:off x="5831951" y="3392996"/>
            <a:ext cx="2952517" cy="574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>
                <a:solidFill>
                  <a:prstClr val="black"/>
                </a:solidFill>
              </a:rPr>
              <a:t>Standalone </a:t>
            </a:r>
            <a:r>
              <a:rPr lang="en-GB" sz="1200" dirty="0" smtClean="0">
                <a:solidFill>
                  <a:prstClr val="black"/>
                </a:solidFill>
              </a:rPr>
              <a:t>candidates with loose quality (it can be even single DT segment)</a:t>
            </a:r>
          </a:p>
          <a:p>
            <a:pPr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GB" sz="1200" dirty="0">
                <a:solidFill>
                  <a:prstClr val="black"/>
                </a:solidFill>
              </a:rPr>
              <a:t>w</a:t>
            </a:r>
            <a:r>
              <a:rPr lang="en-GB" sz="1200" dirty="0" smtClean="0">
                <a:solidFill>
                  <a:prstClr val="black"/>
                </a:solidFill>
              </a:rPr>
              <a:t>ith associated segments/hits</a:t>
            </a:r>
          </a:p>
        </p:txBody>
      </p:sp>
      <p:sp>
        <p:nvSpPr>
          <p:cNvPr id="103" name="Symbol zastępczy daty 4"/>
          <p:cNvSpPr>
            <a:spLocks noGrp="1"/>
          </p:cNvSpPr>
          <p:nvPr>
            <p:ph type="dt" sz="half" idx="11"/>
          </p:nvPr>
        </p:nvSpPr>
        <p:spPr>
          <a:xfrm>
            <a:off x="457200" y="6526038"/>
            <a:ext cx="4330824" cy="287338"/>
          </a:xfrm>
        </p:spPr>
        <p:txBody>
          <a:bodyPr/>
          <a:lstStyle/>
          <a:p>
            <a:r>
              <a:rPr lang="pl-PL" dirty="0"/>
              <a:t>Joint P2 </a:t>
            </a:r>
            <a:r>
              <a:rPr lang="pl-PL" dirty="0" err="1"/>
              <a:t>Muon</a:t>
            </a:r>
            <a:r>
              <a:rPr lang="pl-PL" dirty="0"/>
              <a:t> + </a:t>
            </a:r>
            <a:r>
              <a:rPr lang="pl-PL" dirty="0" smtClean="0"/>
              <a:t>L1</a:t>
            </a:r>
            <a:r>
              <a:rPr lang="en-GB" dirty="0"/>
              <a:t> workshop</a:t>
            </a:r>
            <a:r>
              <a:rPr lang="en-GB" dirty="0" smtClean="0"/>
              <a:t>, </a:t>
            </a:r>
            <a:r>
              <a:rPr lang="pl-PL" dirty="0"/>
              <a:t>29 </a:t>
            </a:r>
            <a:r>
              <a:rPr lang="pl-PL" dirty="0" err="1"/>
              <a:t>November</a:t>
            </a:r>
            <a:r>
              <a:rPr lang="pl-PL" dirty="0"/>
              <a:t> </a:t>
            </a:r>
            <a:r>
              <a:rPr lang="pl-PL" dirty="0" smtClean="0"/>
              <a:t>2018</a:t>
            </a:r>
            <a:endParaRPr lang="pl-PL" dirty="0"/>
          </a:p>
        </p:txBody>
      </p:sp>
      <p:sp>
        <p:nvSpPr>
          <p:cNvPr id="31" name="pole tekstowe 30"/>
          <p:cNvSpPr txBox="1"/>
          <p:nvPr/>
        </p:nvSpPr>
        <p:spPr>
          <a:xfrm>
            <a:off x="5715371" y="2984935"/>
            <a:ext cx="936000" cy="3600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Endcap MTF</a:t>
            </a:r>
          </a:p>
        </p:txBody>
      </p:sp>
      <p:cxnSp>
        <p:nvCxnSpPr>
          <p:cNvPr id="32" name="Łącznik prosty ze strzałką 21"/>
          <p:cNvCxnSpPr>
            <a:stCxn id="31" idx="2"/>
            <a:endCxn id="46" idx="0"/>
          </p:cNvCxnSpPr>
          <p:nvPr/>
        </p:nvCxnSpPr>
        <p:spPr bwMode="auto">
          <a:xfrm rot="5400000">
            <a:off x="5170715" y="2584349"/>
            <a:ext cx="252070" cy="177324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Łącznik prosty ze strzałką 21"/>
          <p:cNvCxnSpPr>
            <a:stCxn id="9" idx="2"/>
            <a:endCxn id="31" idx="0"/>
          </p:cNvCxnSpPr>
          <p:nvPr/>
        </p:nvCxnSpPr>
        <p:spPr bwMode="auto">
          <a:xfrm>
            <a:off x="5535403" y="1412736"/>
            <a:ext cx="647968" cy="15721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Łącznik prosty ze strzałką 21"/>
          <p:cNvCxnSpPr>
            <a:stCxn id="10" idx="2"/>
            <a:endCxn id="31" idx="0"/>
          </p:cNvCxnSpPr>
          <p:nvPr/>
        </p:nvCxnSpPr>
        <p:spPr bwMode="auto">
          <a:xfrm>
            <a:off x="4527291" y="1412736"/>
            <a:ext cx="1656080" cy="15721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2" name="pole tekstowe 41"/>
          <p:cNvSpPr txBox="1"/>
          <p:nvPr/>
        </p:nvSpPr>
        <p:spPr>
          <a:xfrm>
            <a:off x="6075411" y="1051899"/>
            <a:ext cx="936000" cy="3600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GEM</a:t>
            </a:r>
          </a:p>
        </p:txBody>
      </p:sp>
      <p:sp>
        <p:nvSpPr>
          <p:cNvPr id="46" name="pole tekstowe 45"/>
          <p:cNvSpPr txBox="1"/>
          <p:nvPr/>
        </p:nvSpPr>
        <p:spPr>
          <a:xfrm>
            <a:off x="3131840" y="3597005"/>
            <a:ext cx="2556578" cy="104415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b="1" dirty="0" smtClean="0">
                <a:solidFill>
                  <a:prstClr val="black"/>
                </a:solidFill>
              </a:rPr>
              <a:t>GMT/Muon correlator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Standalone Phi and Eta Ghost busting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Matching </a:t>
            </a:r>
            <a:r>
              <a:rPr lang="en-GB" sz="1200" dirty="0">
                <a:solidFill>
                  <a:prstClr val="black"/>
                </a:solidFill>
              </a:rPr>
              <a:t>the muon segments/hits with the Tracking Trigger tracks,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>
                <a:solidFill>
                  <a:prstClr val="black"/>
                </a:solidFill>
              </a:rPr>
              <a:t>TT isolation, Muon Ghost Busting</a:t>
            </a:r>
            <a:r>
              <a:rPr lang="pl-PL" sz="1200" dirty="0">
                <a:solidFill>
                  <a:prstClr val="black"/>
                </a:solidFill>
              </a:rPr>
              <a:t>.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endParaRPr lang="en-GB" sz="1200" dirty="0" smtClean="0">
              <a:solidFill>
                <a:prstClr val="black"/>
              </a:solidFill>
            </a:endParaRPr>
          </a:p>
        </p:txBody>
      </p:sp>
      <p:cxnSp>
        <p:nvCxnSpPr>
          <p:cNvPr id="53" name="Łącznik prosty ze strzałką 21"/>
          <p:cNvCxnSpPr>
            <a:stCxn id="46" idx="2"/>
            <a:endCxn id="17" idx="0"/>
          </p:cNvCxnSpPr>
          <p:nvPr/>
        </p:nvCxnSpPr>
        <p:spPr bwMode="auto">
          <a:xfrm rot="5400000">
            <a:off x="3769888" y="4094337"/>
            <a:ext cx="93420" cy="118706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6" name="Łącznik prosty ze strzałką 21"/>
          <p:cNvCxnSpPr>
            <a:stCxn id="42" idx="2"/>
            <a:endCxn id="31" idx="0"/>
          </p:cNvCxnSpPr>
          <p:nvPr/>
        </p:nvCxnSpPr>
        <p:spPr bwMode="auto">
          <a:xfrm flipH="1">
            <a:off x="6183371" y="1411899"/>
            <a:ext cx="360040" cy="15730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2" name="Łącznik prosty 51"/>
          <p:cNvCxnSpPr/>
          <p:nvPr/>
        </p:nvCxnSpPr>
        <p:spPr bwMode="auto">
          <a:xfrm>
            <a:off x="431540" y="4293096"/>
            <a:ext cx="91085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pole tekstowe 60"/>
          <p:cNvSpPr txBox="1"/>
          <p:nvPr/>
        </p:nvSpPr>
        <p:spPr>
          <a:xfrm rot="5400000">
            <a:off x="7723483" y="2004872"/>
            <a:ext cx="2341099" cy="4351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GB" sz="1600" dirty="0" smtClean="0">
                <a:solidFill>
                  <a:prstClr val="black"/>
                </a:solidFill>
              </a:rPr>
              <a:t>No Time Multiplexing</a:t>
            </a:r>
            <a:endParaRPr lang="en-GB" dirty="0" smtClean="0">
              <a:solidFill>
                <a:prstClr val="black"/>
              </a:solidFill>
            </a:endParaRPr>
          </a:p>
        </p:txBody>
      </p:sp>
      <p:cxnSp>
        <p:nvCxnSpPr>
          <p:cNvPr id="71" name="Łącznik prosty ze strzałką 21"/>
          <p:cNvCxnSpPr/>
          <p:nvPr/>
        </p:nvCxnSpPr>
        <p:spPr bwMode="auto">
          <a:xfrm flipH="1">
            <a:off x="323528" y="1051899"/>
            <a:ext cx="1275" cy="324119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0" name="pole tekstowe 39"/>
          <p:cNvSpPr txBox="1"/>
          <p:nvPr/>
        </p:nvSpPr>
        <p:spPr>
          <a:xfrm>
            <a:off x="2195736" y="5985284"/>
            <a:ext cx="2057161" cy="4402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pl-PL" sz="1200" b="1" dirty="0" smtClean="0">
                <a:solidFill>
                  <a:prstClr val="black"/>
                </a:solidFill>
              </a:rPr>
              <a:t>Global </a:t>
            </a:r>
            <a:r>
              <a:rPr lang="en-GB" sz="1200" b="1" dirty="0" smtClean="0">
                <a:solidFill>
                  <a:prstClr val="black"/>
                </a:solidFill>
              </a:rPr>
              <a:t>Trigger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55" name="pole tekstowe 54"/>
          <p:cNvSpPr txBox="1"/>
          <p:nvPr/>
        </p:nvSpPr>
        <p:spPr>
          <a:xfrm>
            <a:off x="1944368" y="5505296"/>
            <a:ext cx="2557398" cy="4086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b="1" dirty="0" smtClean="0">
                <a:solidFill>
                  <a:prstClr val="black"/>
                </a:solidFill>
              </a:rPr>
              <a:t>Correlator L2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b="1" dirty="0" smtClean="0">
                <a:solidFill>
                  <a:prstClr val="black"/>
                </a:solidFill>
              </a:rPr>
              <a:t>Particle Flow</a:t>
            </a:r>
          </a:p>
        </p:txBody>
      </p:sp>
      <p:sp>
        <p:nvSpPr>
          <p:cNvPr id="77" name="Prostokąt 76"/>
          <p:cNvSpPr/>
          <p:nvPr/>
        </p:nvSpPr>
        <p:spPr>
          <a:xfrm>
            <a:off x="3131840" y="4204010"/>
            <a:ext cx="360040" cy="216024"/>
          </a:xfrm>
          <a:prstGeom prst="rect">
            <a:avLst/>
          </a:prstGeom>
        </p:spPr>
        <p:txBody>
          <a:bodyPr rtlCol="0" anchor="ctr">
            <a:spAutoFit/>
          </a:bodyPr>
          <a:lstStyle/>
          <a:p>
            <a:pPr algn="ctr"/>
            <a:endParaRPr lang="pl-PL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1" name="pole tekstowe 80"/>
          <p:cNvSpPr txBox="1"/>
          <p:nvPr/>
        </p:nvSpPr>
        <p:spPr>
          <a:xfrm rot="5400000">
            <a:off x="7543465" y="4597158"/>
            <a:ext cx="2701137" cy="4351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GB" sz="1600" dirty="0" smtClean="0">
                <a:solidFill>
                  <a:prstClr val="black"/>
                </a:solidFill>
              </a:rPr>
              <a:t>Time Multiplexing</a:t>
            </a:r>
            <a:endParaRPr lang="en-GB" dirty="0" smtClean="0">
              <a:solidFill>
                <a:prstClr val="black"/>
              </a:solidFill>
            </a:endParaRPr>
          </a:p>
        </p:txBody>
      </p:sp>
      <p:cxnSp>
        <p:nvCxnSpPr>
          <p:cNvPr id="82" name="Łącznik prosty ze strzałką 21"/>
          <p:cNvCxnSpPr>
            <a:endCxn id="40" idx="3"/>
          </p:cNvCxnSpPr>
          <p:nvPr/>
        </p:nvCxnSpPr>
        <p:spPr bwMode="auto">
          <a:xfrm rot="5400000">
            <a:off x="3841970" y="5052087"/>
            <a:ext cx="1564249" cy="742394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3" name="Prostokąt 82"/>
          <p:cNvSpPr/>
          <p:nvPr/>
        </p:nvSpPr>
        <p:spPr>
          <a:xfrm>
            <a:off x="4897052" y="5147822"/>
            <a:ext cx="3419364" cy="735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>
                <a:solidFill>
                  <a:prstClr val="black"/>
                </a:solidFill>
              </a:rPr>
              <a:t>Standalone </a:t>
            </a:r>
            <a:r>
              <a:rPr lang="en-GB" sz="1200" dirty="0" smtClean="0">
                <a:solidFill>
                  <a:prstClr val="black"/>
                </a:solidFill>
              </a:rPr>
              <a:t>candidates not matched to </a:t>
            </a:r>
            <a:r>
              <a:rPr lang="en-GB" sz="1200" dirty="0" err="1" smtClean="0">
                <a:solidFill>
                  <a:prstClr val="black"/>
                </a:solidFill>
              </a:rPr>
              <a:t>ttTracks</a:t>
            </a:r>
            <a:r>
              <a:rPr lang="en-GB" sz="1200" dirty="0" smtClean="0">
                <a:solidFill>
                  <a:prstClr val="black"/>
                </a:solidFill>
              </a:rPr>
              <a:t> and </a:t>
            </a:r>
            <a:r>
              <a:rPr lang="en-GB" sz="1200" dirty="0" err="1" smtClean="0">
                <a:solidFill>
                  <a:prstClr val="black"/>
                </a:solidFill>
              </a:rPr>
              <a:t>ttTracks</a:t>
            </a:r>
            <a:r>
              <a:rPr lang="en-GB" sz="1200" dirty="0" smtClean="0">
                <a:solidFill>
                  <a:prstClr val="black"/>
                </a:solidFill>
              </a:rPr>
              <a:t> tagged as muons.</a:t>
            </a:r>
          </a:p>
          <a:p>
            <a:pPr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This connection might be very useful during commissioning</a:t>
            </a:r>
          </a:p>
        </p:txBody>
      </p:sp>
      <p:sp>
        <p:nvSpPr>
          <p:cNvPr id="87" name="Prostokąt 86"/>
          <p:cNvSpPr/>
          <p:nvPr/>
        </p:nvSpPr>
        <p:spPr>
          <a:xfrm>
            <a:off x="5760426" y="4229596"/>
            <a:ext cx="2762411" cy="735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If </a:t>
            </a:r>
            <a:r>
              <a:rPr lang="en-GB" sz="1200" dirty="0" smtClean="0">
                <a:solidFill>
                  <a:prstClr val="black"/>
                </a:solidFill>
              </a:rPr>
              <a:t>GMT </a:t>
            </a:r>
            <a:r>
              <a:rPr lang="en-GB" sz="1200" dirty="0" smtClean="0">
                <a:solidFill>
                  <a:prstClr val="black"/>
                </a:solidFill>
              </a:rPr>
              <a:t>passes all </a:t>
            </a:r>
            <a:r>
              <a:rPr lang="en-GB" sz="1200" dirty="0" err="1" smtClean="0">
                <a:solidFill>
                  <a:prstClr val="black"/>
                </a:solidFill>
              </a:rPr>
              <a:t>ttTracks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smtClean="0">
                <a:solidFill>
                  <a:prstClr val="black"/>
                </a:solidFill>
              </a:rPr>
              <a:t>to the Correlator </a:t>
            </a:r>
            <a:r>
              <a:rPr lang="en-GB" sz="1200" dirty="0" smtClean="0">
                <a:solidFill>
                  <a:prstClr val="black"/>
                </a:solidFill>
              </a:rPr>
              <a:t>L1 then no </a:t>
            </a:r>
            <a:r>
              <a:rPr lang="en-GB" sz="1200" dirty="0" smtClean="0">
                <a:solidFill>
                  <a:prstClr val="black"/>
                </a:solidFill>
              </a:rPr>
              <a:t>need of direct connection from Tracking trigger to Correlator</a:t>
            </a:r>
          </a:p>
        </p:txBody>
      </p:sp>
      <p:sp>
        <p:nvSpPr>
          <p:cNvPr id="88" name="Prostokąt 87"/>
          <p:cNvSpPr/>
          <p:nvPr/>
        </p:nvSpPr>
        <p:spPr>
          <a:xfrm>
            <a:off x="343046" y="3418712"/>
            <a:ext cx="1502366" cy="89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5</a:t>
            </a:r>
            <a:r>
              <a:rPr lang="pl-PL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</a:t>
            </a:r>
            <a:r>
              <a:rPr lang="en-GB" sz="1200" dirty="0" smtClean="0">
                <a:solidFill>
                  <a:prstClr val="black"/>
                </a:solidFill>
              </a:rPr>
              <a:t>s</a:t>
            </a:r>
          </a:p>
          <a:p>
            <a:pPr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srgbClr val="FF0000"/>
                </a:solidFill>
              </a:rPr>
              <a:t>N.B. The latency of the current trigger till the </a:t>
            </a:r>
            <a:r>
              <a:rPr lang="en-GB" sz="1200" dirty="0" err="1" smtClean="0">
                <a:solidFill>
                  <a:srgbClr val="FF0000"/>
                </a:solidFill>
              </a:rPr>
              <a:t>uGMT</a:t>
            </a:r>
            <a:r>
              <a:rPr lang="en-GB" sz="1200" dirty="0" smtClean="0">
                <a:solidFill>
                  <a:srgbClr val="FF0000"/>
                </a:solidFill>
              </a:rPr>
              <a:t> out is 2.8 </a:t>
            </a:r>
            <a:r>
              <a:rPr lang="en-GB" sz="1200" dirty="0" smtClean="0">
                <a:solidFill>
                  <a:srgbClr val="FF0000"/>
                </a:solidFill>
                <a:sym typeface="Symbol" panose="05050102010706020507" pitchFamily="18" charset="2"/>
              </a:rPr>
              <a:t></a:t>
            </a:r>
            <a:r>
              <a:rPr lang="en-GB" sz="1200" dirty="0" smtClean="0">
                <a:solidFill>
                  <a:srgbClr val="FF0000"/>
                </a:solidFill>
              </a:rPr>
              <a:t>s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89" name="Łącznik prosty ze strzałką 21"/>
          <p:cNvCxnSpPr/>
          <p:nvPr/>
        </p:nvCxnSpPr>
        <p:spPr bwMode="auto">
          <a:xfrm flipH="1">
            <a:off x="323528" y="4312022"/>
            <a:ext cx="0" cy="21239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1" name="Prostokąt 90"/>
          <p:cNvSpPr/>
          <p:nvPr/>
        </p:nvSpPr>
        <p:spPr>
          <a:xfrm>
            <a:off x="356904" y="6205409"/>
            <a:ext cx="1502366" cy="253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~5</a:t>
            </a:r>
            <a:r>
              <a:rPr lang="pl-PL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</a:t>
            </a:r>
            <a:r>
              <a:rPr lang="en-GB" sz="1200" dirty="0" smtClean="0">
                <a:solidFill>
                  <a:prstClr val="black"/>
                </a:solidFill>
              </a:rPr>
              <a:t>s</a:t>
            </a:r>
          </a:p>
        </p:txBody>
      </p:sp>
      <p:sp>
        <p:nvSpPr>
          <p:cNvPr id="15" name="pole tekstowe 14"/>
          <p:cNvSpPr txBox="1"/>
          <p:nvPr/>
        </p:nvSpPr>
        <p:spPr>
          <a:xfrm>
            <a:off x="2042963" y="1664805"/>
            <a:ext cx="1944216" cy="9600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b="1" dirty="0" smtClean="0">
                <a:solidFill>
                  <a:prstClr val="black"/>
                </a:solidFill>
              </a:rPr>
              <a:t>Layer 1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Segment building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>
                <a:solidFill>
                  <a:prstClr val="black"/>
                </a:solidFill>
              </a:rPr>
              <a:t>f</a:t>
            </a:r>
            <a:r>
              <a:rPr lang="en-GB" sz="1200" dirty="0" smtClean="0">
                <a:solidFill>
                  <a:prstClr val="black"/>
                </a:solidFill>
              </a:rPr>
              <a:t>rom DT and RPC hits</a:t>
            </a:r>
          </a:p>
          <a:p>
            <a:pPr marL="115888" indent="-115888"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200" dirty="0" smtClean="0">
                <a:solidFill>
                  <a:prstClr val="black"/>
                </a:solidFill>
              </a:rPr>
              <a:t>Station level (?)</a:t>
            </a:r>
          </a:p>
          <a:p>
            <a:pPr marL="115888" indent="-115888"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200" dirty="0" smtClean="0">
                <a:solidFill>
                  <a:prstClr val="black"/>
                </a:solidFill>
              </a:rPr>
              <a:t>Cross station (?)</a:t>
            </a:r>
          </a:p>
        </p:txBody>
      </p:sp>
      <p:sp>
        <p:nvSpPr>
          <p:cNvPr id="49" name="pole tekstowe 48"/>
          <p:cNvSpPr txBox="1"/>
          <p:nvPr/>
        </p:nvSpPr>
        <p:spPr>
          <a:xfrm>
            <a:off x="3940914" y="2046669"/>
            <a:ext cx="2036745" cy="736929"/>
          </a:xfrm>
          <a:prstGeom prst="rect">
            <a:avLst/>
          </a:prstGeom>
          <a:solidFill>
            <a:srgbClr val="FFFFFF">
              <a:alpha val="76863"/>
            </a:srgbClr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GB" sz="1200" dirty="0" smtClean="0">
                <a:solidFill>
                  <a:prstClr val="black"/>
                </a:solidFill>
              </a:rPr>
              <a:t>Segments </a:t>
            </a:r>
            <a:br>
              <a:rPr lang="en-GB" sz="1200" dirty="0" smtClean="0">
                <a:solidFill>
                  <a:prstClr val="black"/>
                </a:solidFill>
              </a:rPr>
            </a:br>
            <a:r>
              <a:rPr lang="en-GB" sz="1200" dirty="0" smtClean="0">
                <a:solidFill>
                  <a:prstClr val="black"/>
                </a:solidFill>
              </a:rPr>
              <a:t>(DT only, </a:t>
            </a:r>
            <a:r>
              <a:rPr lang="en-GB" sz="1200" dirty="0" smtClean="0">
                <a:solidFill>
                  <a:prstClr val="black"/>
                </a:solidFill>
              </a:rPr>
              <a:t>DT+RPC, CSC),</a:t>
            </a:r>
            <a:endParaRPr lang="en-GB" sz="1200" dirty="0" smtClean="0">
              <a:solidFill>
                <a:prstClr val="black"/>
              </a:solidFill>
            </a:endParaRPr>
          </a:p>
          <a:p>
            <a:pPr algn="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GB" sz="1200" dirty="0" smtClean="0">
                <a:solidFill>
                  <a:prstClr val="black"/>
                </a:solidFill>
              </a:rPr>
              <a:t>GEMs, Unmatched </a:t>
            </a:r>
            <a:r>
              <a:rPr lang="en-GB" sz="1200" dirty="0" smtClean="0">
                <a:solidFill>
                  <a:prstClr val="black"/>
                </a:solidFill>
              </a:rPr>
              <a:t>DT hits,</a:t>
            </a:r>
          </a:p>
          <a:p>
            <a:pPr algn="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GB" sz="1200" dirty="0">
                <a:solidFill>
                  <a:prstClr val="black"/>
                </a:solidFill>
              </a:rPr>
              <a:t>Unmatched</a:t>
            </a:r>
            <a:r>
              <a:rPr lang="en-GB" sz="1200" dirty="0" smtClean="0">
                <a:solidFill>
                  <a:prstClr val="black"/>
                </a:solidFill>
              </a:rPr>
              <a:t> RPC hits</a:t>
            </a:r>
          </a:p>
          <a:p>
            <a:pPr algn="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endParaRPr lang="en-GB" sz="14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272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Muon trigger algorithm draft</a:t>
            </a:r>
            <a:br>
              <a:rPr lang="en-GB" dirty="0" smtClean="0"/>
            </a:br>
            <a:r>
              <a:rPr lang="en-GB" dirty="0" smtClean="0"/>
              <a:t>version 1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Goal: do as much as possible before matching to the </a:t>
            </a:r>
            <a:r>
              <a:rPr lang="en-GB" b="1" dirty="0" err="1" smtClean="0"/>
              <a:t>ttTracks</a:t>
            </a:r>
            <a:r>
              <a:rPr lang="en-GB" b="1" dirty="0" smtClean="0"/>
              <a:t>  - to reduce the latency</a:t>
            </a:r>
          </a:p>
          <a:p>
            <a:pPr marL="0" indent="0">
              <a:buNone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b="1" dirty="0" smtClean="0"/>
              <a:t>Build trigger primitives</a:t>
            </a:r>
          </a:p>
          <a:p>
            <a:pPr marL="913697" lvl="1" indent="-514350">
              <a:buFont typeface="+mj-lt"/>
              <a:buAutoNum type="alphaLcParenR"/>
            </a:pPr>
            <a:r>
              <a:rPr lang="en-GB" dirty="0" smtClean="0"/>
              <a:t>Barrel: layer based DT+ RPC, </a:t>
            </a:r>
            <a:br>
              <a:rPr lang="en-GB" dirty="0" smtClean="0"/>
            </a:br>
            <a:r>
              <a:rPr lang="en-GB" dirty="0" smtClean="0"/>
              <a:t>if BX identification not unique, sent to the Track Finders all reasonable segments (TF will clean them correlating with other layers).</a:t>
            </a:r>
            <a:br>
              <a:rPr lang="en-GB" dirty="0" smtClean="0"/>
            </a:br>
            <a:r>
              <a:rPr lang="en-GB" dirty="0" smtClean="0"/>
              <a:t>Sent to the TF not matched RPC or even DT hits</a:t>
            </a:r>
          </a:p>
          <a:p>
            <a:pPr marL="913697" lvl="1" indent="-514350">
              <a:buFont typeface="+mj-lt"/>
              <a:buAutoNum type="alphaLcParenR"/>
            </a:pPr>
            <a:r>
              <a:rPr lang="en-GB" dirty="0" smtClean="0"/>
              <a:t>Endcaps?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 smtClean="0"/>
              <a:t>Track Finders – no TM</a:t>
            </a:r>
          </a:p>
          <a:p>
            <a:pPr marL="913697" lvl="1" indent="-514350">
              <a:buFont typeface="+mj-lt"/>
              <a:buAutoNum type="alphaLcParenR"/>
            </a:pPr>
            <a:r>
              <a:rPr lang="en-GB" dirty="0" smtClean="0"/>
              <a:t>Build standalone muon candidates including displaced and HSCPs. To maximise the efficiency allow for “wide roads”. Single layer (high quality) DT(+RPC) segment also threaded as standalone candidate</a:t>
            </a:r>
          </a:p>
          <a:p>
            <a:pPr marL="913697" lvl="1" indent="-514350">
              <a:buFont typeface="+mj-lt"/>
              <a:buAutoNum type="alphaLcParenR"/>
            </a:pPr>
            <a:r>
              <a:rPr lang="en-GB" dirty="0" smtClean="0"/>
              <a:t>For every standalone candidates in each layer </a:t>
            </a:r>
            <a:r>
              <a:rPr lang="en-GB" dirty="0"/>
              <a:t>at most </a:t>
            </a:r>
            <a:r>
              <a:rPr lang="en-GB" b="1" dirty="0" smtClean="0"/>
              <a:t>one</a:t>
            </a:r>
            <a:r>
              <a:rPr lang="en-GB" dirty="0" smtClean="0"/>
              <a:t> hit/segment should be assigned (this will simplify significantly the step 3c). If this requirement affect the performance, </a:t>
            </a:r>
            <a:r>
              <a:rPr lang="en-GB" b="1" dirty="0" smtClean="0"/>
              <a:t>two</a:t>
            </a:r>
            <a:r>
              <a:rPr lang="en-GB" dirty="0" smtClean="0"/>
              <a:t> hits/segments can also be allowed. </a:t>
            </a:r>
          </a:p>
          <a:p>
            <a:pPr marL="913697" lvl="1" indent="-514350">
              <a:buFont typeface="+mj-lt"/>
              <a:buAutoNum type="alphaLcParenR"/>
            </a:pPr>
            <a:r>
              <a:rPr lang="en-GB" dirty="0" err="1" smtClean="0"/>
              <a:t>Assigne</a:t>
            </a:r>
            <a:r>
              <a:rPr lang="en-GB" dirty="0" smtClean="0"/>
              <a:t> </a:t>
            </a:r>
            <a:r>
              <a:rPr lang="en-GB" dirty="0" smtClean="0"/>
              <a:t>standalone phi, eta, </a:t>
            </a:r>
            <a:r>
              <a:rPr lang="en-GB" dirty="0" err="1" smtClean="0"/>
              <a:t>pT</a:t>
            </a:r>
            <a:r>
              <a:rPr lang="en-GB" dirty="0" smtClean="0"/>
              <a:t>, </a:t>
            </a:r>
            <a:r>
              <a:rPr lang="en-GB" dirty="0" smtClean="0"/>
              <a:t>charge, </a:t>
            </a:r>
            <a:r>
              <a:rPr lang="en-GB" dirty="0" smtClean="0"/>
              <a:t>d0, BX</a:t>
            </a:r>
          </a:p>
          <a:p>
            <a:pPr marL="913697" lvl="1" indent="-514350">
              <a:buFont typeface="+mj-lt"/>
              <a:buAutoNum type="alphaLcParenR"/>
            </a:pPr>
            <a:r>
              <a:rPr lang="en-GB" dirty="0" smtClean="0"/>
              <a:t>Send the standalone candidates </a:t>
            </a:r>
            <a:r>
              <a:rPr lang="pl-PL" dirty="0" smtClean="0"/>
              <a:t>and </a:t>
            </a:r>
            <a:r>
              <a:rPr lang="pl-PL" dirty="0" err="1" smtClean="0"/>
              <a:t>associated</a:t>
            </a:r>
            <a:r>
              <a:rPr lang="pl-PL" dirty="0" smtClean="0"/>
              <a:t> </a:t>
            </a:r>
            <a:r>
              <a:rPr lang="pl-PL" dirty="0" err="1" smtClean="0"/>
              <a:t>hits</a:t>
            </a:r>
            <a:r>
              <a:rPr lang="pl-PL" dirty="0" smtClean="0"/>
              <a:t>/</a:t>
            </a:r>
            <a:r>
              <a:rPr lang="pl-PL" dirty="0" err="1" smtClean="0"/>
              <a:t>segments</a:t>
            </a:r>
            <a:r>
              <a:rPr lang="pl-PL" dirty="0" smtClean="0"/>
              <a:t> </a:t>
            </a:r>
            <a:r>
              <a:rPr lang="en-GB" dirty="0" smtClean="0"/>
              <a:t>to </a:t>
            </a:r>
            <a:r>
              <a:rPr lang="en-GB" dirty="0" smtClean="0"/>
              <a:t>the GMT/correlator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 smtClean="0"/>
              <a:t>GMT/correlator – TM</a:t>
            </a:r>
            <a:endParaRPr lang="en-GB" b="1" dirty="0"/>
          </a:p>
          <a:p>
            <a:pPr marL="913697" lvl="1" indent="-514350">
              <a:buFont typeface="+mj-lt"/>
              <a:buAutoNum type="alphaLcParenR"/>
            </a:pPr>
            <a:r>
              <a:rPr lang="en-GB" dirty="0" smtClean="0"/>
              <a:t>Standalone candidates eta and phi ghostbusting</a:t>
            </a:r>
          </a:p>
          <a:p>
            <a:pPr marL="913697" lvl="1" indent="-514350">
              <a:buFont typeface="+mj-lt"/>
              <a:buAutoNum type="alphaLcParenR"/>
            </a:pPr>
            <a:r>
              <a:rPr lang="en-GB" dirty="0" smtClean="0"/>
              <a:t>Coarse </a:t>
            </a:r>
            <a:r>
              <a:rPr lang="en-GB" dirty="0" smtClean="0"/>
              <a:t>matching of </a:t>
            </a:r>
            <a:r>
              <a:rPr lang="en-GB" dirty="0" smtClean="0"/>
              <a:t>the </a:t>
            </a:r>
            <a:r>
              <a:rPr lang="en-GB" dirty="0" err="1" smtClean="0"/>
              <a:t>ttTracks</a:t>
            </a:r>
            <a:r>
              <a:rPr lang="en-GB" dirty="0" smtClean="0"/>
              <a:t> to the standalone muon candidates – extrapolate the </a:t>
            </a:r>
            <a:r>
              <a:rPr lang="en-GB" dirty="0" err="1" smtClean="0"/>
              <a:t>ttTrack</a:t>
            </a:r>
            <a:r>
              <a:rPr lang="en-GB" dirty="0" smtClean="0"/>
              <a:t> to the muon system (based on </a:t>
            </a:r>
            <a:r>
              <a:rPr lang="en-GB" dirty="0" err="1" smtClean="0"/>
              <a:t>ttTrack</a:t>
            </a:r>
            <a:r>
              <a:rPr lang="en-GB" dirty="0" smtClean="0"/>
              <a:t> </a:t>
            </a:r>
            <a:r>
              <a:rPr lang="en-GB" dirty="0" err="1" smtClean="0"/>
              <a:t>pT</a:t>
            </a:r>
            <a:r>
              <a:rPr lang="en-GB" dirty="0" smtClean="0"/>
              <a:t>, charge, eta, phi) and select the standalone candidate that has compatible phi and eta (standalone muon </a:t>
            </a:r>
            <a:r>
              <a:rPr lang="en-GB" dirty="0" err="1" smtClean="0"/>
              <a:t>pT</a:t>
            </a:r>
            <a:r>
              <a:rPr lang="en-GB" dirty="0" smtClean="0"/>
              <a:t> measurement ignored). </a:t>
            </a:r>
            <a:br>
              <a:rPr lang="en-GB" dirty="0" smtClean="0"/>
            </a:br>
            <a:r>
              <a:rPr lang="en-GB" dirty="0" smtClean="0"/>
              <a:t>NB. One extrapolation for every </a:t>
            </a:r>
            <a:r>
              <a:rPr lang="en-GB" dirty="0" err="1" smtClean="0"/>
              <a:t>ttTrack</a:t>
            </a:r>
            <a:r>
              <a:rPr lang="en-GB" dirty="0" smtClean="0"/>
              <a:t>, therefore the logic should be as simple as possible.</a:t>
            </a:r>
          </a:p>
          <a:p>
            <a:pPr marL="913697" lvl="1" indent="-514350">
              <a:buFont typeface="+mj-lt"/>
              <a:buAutoNum type="alphaLcParenR"/>
            </a:pPr>
            <a:r>
              <a:rPr lang="en-GB" dirty="0" smtClean="0"/>
              <a:t>Fine matching of the selected </a:t>
            </a:r>
            <a:r>
              <a:rPr lang="en-GB" dirty="0" err="1" smtClean="0"/>
              <a:t>ttTrack</a:t>
            </a:r>
            <a:r>
              <a:rPr lang="en-GB" dirty="0" smtClean="0"/>
              <a:t> to the hits/segments of the matched standalone candidate.</a:t>
            </a:r>
          </a:p>
          <a:p>
            <a:pPr marL="913697" lvl="1" indent="-514350">
              <a:buFont typeface="+mj-lt"/>
              <a:buAutoNum type="alphaLcParenR"/>
            </a:pPr>
            <a:r>
              <a:rPr lang="en-GB" dirty="0" smtClean="0"/>
              <a:t>Ghost busting: choosing the </a:t>
            </a:r>
            <a:r>
              <a:rPr lang="en-GB" dirty="0" err="1" smtClean="0"/>
              <a:t>ttTrack</a:t>
            </a:r>
            <a:r>
              <a:rPr lang="en-GB" dirty="0" smtClean="0"/>
              <a:t> that fits best to given standalone candidate hits/segments. </a:t>
            </a:r>
          </a:p>
          <a:p>
            <a:pPr marL="913697" lvl="1" indent="-514350">
              <a:buFont typeface="+mj-lt"/>
              <a:buAutoNum type="alphaLcParenR"/>
            </a:pPr>
            <a:r>
              <a:rPr lang="en-GB" dirty="0" smtClean="0">
                <a:sym typeface="Symbol" panose="05050102010706020507" pitchFamily="18" charset="2"/>
              </a:rPr>
              <a:t> each </a:t>
            </a:r>
            <a:r>
              <a:rPr lang="en-GB" dirty="0" err="1" smtClean="0">
                <a:sym typeface="Symbol" panose="05050102010706020507" pitchFamily="18" charset="2"/>
              </a:rPr>
              <a:t>ttTrack</a:t>
            </a:r>
            <a:r>
              <a:rPr lang="en-GB" dirty="0" smtClean="0">
                <a:sym typeface="Symbol" panose="05050102010706020507" pitchFamily="18" charset="2"/>
              </a:rPr>
              <a:t> is tagged as muon or not (</a:t>
            </a:r>
            <a:r>
              <a:rPr lang="en-GB" dirty="0" err="1" smtClean="0">
                <a:sym typeface="Symbol" panose="05050102010706020507" pitchFamily="18" charset="2"/>
              </a:rPr>
              <a:t>pT</a:t>
            </a:r>
            <a:r>
              <a:rPr lang="en-GB" dirty="0" smtClean="0">
                <a:sym typeface="Symbol" panose="05050102010706020507" pitchFamily="18" charset="2"/>
              </a:rPr>
              <a:t>, charge, eta and phi taken from the </a:t>
            </a:r>
            <a:r>
              <a:rPr lang="en-GB" dirty="0" err="1" smtClean="0">
                <a:sym typeface="Symbol" panose="05050102010706020507" pitchFamily="18" charset="2"/>
              </a:rPr>
              <a:t>ttTRack</a:t>
            </a:r>
            <a:r>
              <a:rPr lang="en-GB" dirty="0" smtClean="0">
                <a:sym typeface="Symbol" panose="05050102010706020507" pitchFamily="18" charset="2"/>
              </a:rPr>
              <a:t>), the standalone candidates not matched to any </a:t>
            </a:r>
            <a:r>
              <a:rPr lang="en-GB" dirty="0" err="1" smtClean="0">
                <a:sym typeface="Symbol" panose="05050102010706020507" pitchFamily="18" charset="2"/>
              </a:rPr>
              <a:t>ttTrack</a:t>
            </a:r>
            <a:r>
              <a:rPr lang="en-GB" dirty="0" smtClean="0">
                <a:sym typeface="Symbol" panose="05050102010706020507" pitchFamily="18" charset="2"/>
              </a:rPr>
              <a:t> become displaced candidates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Karol Buńkowski, UW</a:t>
            </a:r>
            <a:r>
              <a:rPr lang="en-US" smtClean="0"/>
              <a:t>,  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pl-PL" dirty="0" smtClean="0"/>
              <a:t>Joint P2 </a:t>
            </a:r>
            <a:r>
              <a:rPr lang="pl-PL" dirty="0" err="1" smtClean="0"/>
              <a:t>Muon</a:t>
            </a:r>
            <a:r>
              <a:rPr lang="pl-PL" dirty="0" smtClean="0"/>
              <a:t> + L1</a:t>
            </a:r>
            <a:r>
              <a:rPr lang="en-GB" dirty="0" smtClean="0"/>
              <a:t> workshop, </a:t>
            </a:r>
            <a:r>
              <a:rPr lang="pl-PL" dirty="0" smtClean="0"/>
              <a:t>29 </a:t>
            </a:r>
            <a:r>
              <a:rPr lang="pl-PL" dirty="0" err="1" smtClean="0"/>
              <a:t>November</a:t>
            </a:r>
            <a:r>
              <a:rPr lang="pl-PL" dirty="0" smtClean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4211866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Version 1b – TF-GMT link</a:t>
            </a:r>
            <a:br>
              <a:rPr lang="en-GB" sz="2800" dirty="0" smtClean="0"/>
            </a:br>
            <a:r>
              <a:rPr lang="en-GB" sz="2800" dirty="0" smtClean="0"/>
              <a:t>and GMT board count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Hit/segment global coordinates:</a:t>
            </a:r>
          </a:p>
          <a:p>
            <a:pPr lvl="1"/>
            <a:r>
              <a:rPr lang="pl-PL" dirty="0" smtClean="0"/>
              <a:t>Phi: ~14 </a:t>
            </a:r>
            <a:r>
              <a:rPr lang="pl-PL" dirty="0" err="1" smtClean="0"/>
              <a:t>bits</a:t>
            </a:r>
            <a:endParaRPr lang="pl-PL" dirty="0" smtClean="0"/>
          </a:p>
          <a:p>
            <a:pPr lvl="1"/>
            <a:r>
              <a:rPr lang="pl-PL" dirty="0" err="1" smtClean="0"/>
              <a:t>phiB</a:t>
            </a:r>
            <a:r>
              <a:rPr lang="pl-PL" dirty="0" smtClean="0"/>
              <a:t>: </a:t>
            </a:r>
            <a:r>
              <a:rPr lang="en-GB" dirty="0" smtClean="0"/>
              <a:t>~</a:t>
            </a:r>
            <a:r>
              <a:rPr lang="pl-PL" dirty="0" smtClean="0"/>
              <a:t>10 </a:t>
            </a:r>
            <a:r>
              <a:rPr lang="pl-PL" dirty="0" err="1" smtClean="0"/>
              <a:t>bits</a:t>
            </a:r>
            <a:endParaRPr lang="pl-PL" dirty="0" smtClean="0"/>
          </a:p>
          <a:p>
            <a:pPr lvl="1"/>
            <a:r>
              <a:rPr lang="pl-PL" dirty="0" smtClean="0"/>
              <a:t>Eta: </a:t>
            </a:r>
            <a:r>
              <a:rPr lang="en-GB" dirty="0" smtClean="0"/>
              <a:t>~</a:t>
            </a:r>
            <a:r>
              <a:rPr lang="pl-PL" dirty="0" smtClean="0"/>
              <a:t>10 </a:t>
            </a:r>
            <a:r>
              <a:rPr lang="pl-PL" dirty="0" err="1" smtClean="0"/>
              <a:t>bits</a:t>
            </a:r>
            <a:endParaRPr lang="pl-PL" dirty="0" smtClean="0"/>
          </a:p>
          <a:p>
            <a:pPr lvl="1"/>
            <a:r>
              <a:rPr lang="pl-PL" dirty="0" err="1" smtClean="0"/>
              <a:t>Layer</a:t>
            </a:r>
            <a:r>
              <a:rPr lang="pl-PL" dirty="0" smtClean="0"/>
              <a:t>/</a:t>
            </a:r>
            <a:r>
              <a:rPr lang="pl-PL" dirty="0" err="1" smtClean="0"/>
              <a:t>station</a:t>
            </a:r>
            <a:r>
              <a:rPr lang="pl-PL" dirty="0" smtClean="0"/>
              <a:t>: 3 </a:t>
            </a:r>
            <a:r>
              <a:rPr lang="pl-PL" dirty="0" err="1" smtClean="0"/>
              <a:t>bits</a:t>
            </a:r>
            <a:endParaRPr lang="pl-PL" dirty="0" smtClean="0"/>
          </a:p>
          <a:p>
            <a:pPr lvl="1"/>
            <a:r>
              <a:rPr lang="en-GB" dirty="0" smtClean="0"/>
              <a:t>Sublayer or z: 2 bits</a:t>
            </a:r>
          </a:p>
          <a:p>
            <a:pPr lvl="1"/>
            <a:r>
              <a:rPr lang="en-GB" dirty="0" smtClean="0"/>
              <a:t>Quality: 3 bits</a:t>
            </a:r>
          </a:p>
          <a:p>
            <a:pPr marL="456394" lvl="1" indent="0">
              <a:buNone/>
            </a:pPr>
            <a:r>
              <a:rPr lang="en-GB" dirty="0" smtClean="0"/>
              <a:t>~42 in total</a:t>
            </a:r>
          </a:p>
          <a:p>
            <a:pPr marL="456394" lvl="1" indent="0">
              <a:buNone/>
            </a:pPr>
            <a:r>
              <a:rPr lang="en-GB" dirty="0" smtClean="0"/>
              <a:t>Assuming let’s say 8 hit/segments per standalone muon candidate = </a:t>
            </a:r>
            <a:r>
              <a:rPr lang="en-GB" dirty="0" smtClean="0"/>
              <a:t>336 </a:t>
            </a:r>
            <a:r>
              <a:rPr lang="en-GB" dirty="0" smtClean="0"/>
              <a:t>bits</a:t>
            </a:r>
          </a:p>
          <a:p>
            <a:pPr marL="456394" lvl="1" indent="0">
              <a:buNone/>
            </a:pPr>
            <a:endParaRPr lang="en-GB" dirty="0" smtClean="0"/>
          </a:p>
          <a:p>
            <a:pPr marL="456394" lvl="1" indent="0">
              <a:buNone/>
            </a:pPr>
            <a:r>
              <a:rPr lang="en-GB" dirty="0"/>
              <a:t>standalone </a:t>
            </a:r>
            <a:r>
              <a:rPr lang="en-GB" dirty="0" smtClean="0"/>
              <a:t>muon coordinates: </a:t>
            </a:r>
            <a:r>
              <a:rPr lang="en-GB" dirty="0" smtClean="0"/>
              <a:t>~</a:t>
            </a:r>
            <a:r>
              <a:rPr lang="en-GB" dirty="0" smtClean="0"/>
              <a:t>40 bits for eta, phi, </a:t>
            </a:r>
            <a:r>
              <a:rPr lang="en-GB" dirty="0" err="1" smtClean="0"/>
              <a:t>pT</a:t>
            </a:r>
            <a:endParaRPr lang="en-GB" dirty="0" smtClean="0"/>
          </a:p>
          <a:p>
            <a:pPr marL="456394" lvl="1" indent="0">
              <a:buNone/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Everything </a:t>
            </a:r>
            <a:r>
              <a:rPr lang="en-GB" dirty="0" smtClean="0"/>
              <a:t>just fits in data transmitter by 1 link during 1 BX:</a:t>
            </a:r>
          </a:p>
          <a:p>
            <a:pPr marL="456394" lvl="1" indent="0">
              <a:buNone/>
            </a:pPr>
            <a:r>
              <a:rPr lang="en-GB" dirty="0" smtClean="0"/>
              <a:t>Links 16 </a:t>
            </a:r>
            <a:r>
              <a:rPr lang="en-GB" dirty="0" err="1" smtClean="0"/>
              <a:t>Gbps</a:t>
            </a:r>
            <a:r>
              <a:rPr lang="en-GB" dirty="0" smtClean="0"/>
              <a:t> </a:t>
            </a:r>
            <a:r>
              <a:rPr lang="pl-PL" dirty="0"/>
              <a:t>64b66b </a:t>
            </a:r>
            <a:r>
              <a:rPr lang="en-GB" dirty="0" smtClean="0"/>
              <a:t>= 384 bits /</a:t>
            </a:r>
            <a:r>
              <a:rPr lang="en-GB" dirty="0" err="1" smtClean="0"/>
              <a:t>bx</a:t>
            </a:r>
            <a:endParaRPr lang="en-GB" dirty="0" smtClean="0"/>
          </a:p>
          <a:p>
            <a:pPr lvl="1">
              <a:buFont typeface="Symbol" panose="05050102010706020507" pitchFamily="18" charset="2"/>
              <a:buChar char="Þ"/>
            </a:pPr>
            <a:r>
              <a:rPr lang="en-GB" b="1" dirty="0" smtClean="0">
                <a:sym typeface="Symbol" panose="05050102010706020507" pitchFamily="18" charset="2"/>
              </a:rPr>
              <a:t>One </a:t>
            </a:r>
            <a:r>
              <a:rPr lang="en-GB" b="1" dirty="0" smtClean="0">
                <a:sym typeface="Symbol" panose="05050102010706020507" pitchFamily="18" charset="2"/>
              </a:rPr>
              <a:t>link from one Track Finder board can transmit up to n candidates and its hits/segments, where n is TM factor – much more then needed</a:t>
            </a:r>
            <a:r>
              <a:rPr lang="en-GB" b="1" dirty="0" smtClean="0">
                <a:sym typeface="Symbol" panose="05050102010706020507" pitchFamily="18" charset="2"/>
              </a:rPr>
              <a:t>.</a:t>
            </a:r>
          </a:p>
          <a:p>
            <a:pPr marL="456394" lvl="1" indent="0">
              <a:buNone/>
            </a:pPr>
            <a:endParaRPr lang="pl-PL" dirty="0" smtClean="0">
              <a:sym typeface="Symbol" panose="05050102010706020507" pitchFamily="18" charset="2"/>
            </a:endParaRPr>
          </a:p>
          <a:p>
            <a:r>
              <a:rPr lang="pl-PL" sz="3100" dirty="0" smtClean="0">
                <a:solidFill>
                  <a:prstClr val="black"/>
                </a:solidFill>
                <a:ea typeface="+mn-ea"/>
                <a:cs typeface="+mn-cs"/>
              </a:rPr>
              <a:t>One GMT</a:t>
            </a:r>
            <a:r>
              <a:rPr lang="en-GB" sz="3100" dirty="0" smtClean="0">
                <a:solidFill>
                  <a:prstClr val="black"/>
                </a:solidFill>
                <a:ea typeface="+mn-ea"/>
                <a:cs typeface="+mn-cs"/>
              </a:rPr>
              <a:t> board receives then 36 links from TF (assuming the same number of boards as now) and 18 links from Tracking Trigger (2 links from each </a:t>
            </a:r>
            <a:r>
              <a:rPr lang="en-GB" sz="3100" dirty="0" err="1" smtClean="0">
                <a:solidFill>
                  <a:prstClr val="black"/>
                </a:solidFill>
                <a:ea typeface="+mn-ea"/>
                <a:cs typeface="+mn-cs"/>
              </a:rPr>
              <a:t>nonant</a:t>
            </a:r>
            <a:r>
              <a:rPr lang="en-GB" sz="3100" dirty="0" smtClean="0">
                <a:solidFill>
                  <a:prstClr val="black"/>
                </a:solidFill>
                <a:ea typeface="+mn-ea"/>
                <a:cs typeface="+mn-cs"/>
              </a:rPr>
              <a:t>) - assuming TM18. </a:t>
            </a:r>
            <a:br>
              <a:rPr lang="en-GB" sz="31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n-GB" sz="3100" dirty="0" smtClean="0">
                <a:solidFill>
                  <a:prstClr val="black"/>
                </a:solidFill>
                <a:ea typeface="+mn-ea"/>
                <a:cs typeface="+mn-cs"/>
              </a:rPr>
              <a:t>Then 18 </a:t>
            </a:r>
            <a:r>
              <a:rPr lang="pl-PL" sz="3100" dirty="0" smtClean="0">
                <a:solidFill>
                  <a:prstClr val="black"/>
                </a:solidFill>
              </a:rPr>
              <a:t>GMT</a:t>
            </a:r>
            <a:r>
              <a:rPr lang="en-GB" sz="3100" dirty="0" smtClean="0">
                <a:solidFill>
                  <a:prstClr val="black"/>
                </a:solidFill>
              </a:rPr>
              <a:t> boards needed.</a:t>
            </a:r>
            <a:br>
              <a:rPr lang="en-GB" sz="3100" dirty="0" smtClean="0">
                <a:solidFill>
                  <a:prstClr val="black"/>
                </a:solidFill>
              </a:rPr>
            </a:br>
            <a:r>
              <a:rPr lang="en-GB" sz="3100" dirty="0" smtClean="0">
                <a:solidFill>
                  <a:prstClr val="black"/>
                </a:solidFill>
              </a:rPr>
              <a:t>But probably this can be reduced to 9 boards – assuming one TF-GMT link transmits data from 2 </a:t>
            </a:r>
            <a:r>
              <a:rPr lang="en-GB" sz="3100" dirty="0" err="1" smtClean="0">
                <a:solidFill>
                  <a:prstClr val="black"/>
                </a:solidFill>
              </a:rPr>
              <a:t>Bxes</a:t>
            </a:r>
            <a:r>
              <a:rPr lang="en-GB" sz="3100" dirty="0" smtClean="0">
                <a:solidFill>
                  <a:prstClr val="black"/>
                </a:solidFill>
              </a:rPr>
              <a:t> (total number of links 18+18+36)</a:t>
            </a:r>
            <a:endParaRPr lang="en-GB" sz="3100" dirty="0" smtClean="0">
              <a:solidFill>
                <a:prstClr val="black"/>
              </a:solidFill>
              <a:ea typeface="+mn-ea"/>
              <a:cs typeface="+mn-cs"/>
            </a:endParaRPr>
          </a:p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Karol Buńkowski, UW</a:t>
            </a:r>
            <a:r>
              <a:rPr lang="en-US" smtClean="0"/>
              <a:t>,  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pl-PL" dirty="0"/>
              <a:t>Joint P2 </a:t>
            </a:r>
            <a:r>
              <a:rPr lang="pl-PL" dirty="0" err="1"/>
              <a:t>Muon</a:t>
            </a:r>
            <a:r>
              <a:rPr lang="pl-PL" dirty="0"/>
              <a:t> + </a:t>
            </a:r>
            <a:r>
              <a:rPr lang="pl-PL" dirty="0" smtClean="0"/>
              <a:t>L1</a:t>
            </a:r>
            <a:r>
              <a:rPr lang="en-GB" dirty="0"/>
              <a:t> workshop</a:t>
            </a:r>
            <a:r>
              <a:rPr lang="en-GB" dirty="0" smtClean="0"/>
              <a:t>, </a:t>
            </a:r>
            <a:r>
              <a:rPr lang="pl-PL" dirty="0"/>
              <a:t>29 </a:t>
            </a:r>
            <a:r>
              <a:rPr lang="pl-PL" dirty="0" err="1"/>
              <a:t>November</a:t>
            </a:r>
            <a:r>
              <a:rPr lang="pl-PL" dirty="0"/>
              <a:t> </a:t>
            </a:r>
            <a:r>
              <a:rPr lang="pl-PL" dirty="0" smtClean="0"/>
              <a:t>2018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38635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Muon Trigger architecture, version 2</a:t>
            </a:r>
            <a:endParaRPr lang="en-GB" sz="2400" b="1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Karol </a:t>
            </a:r>
            <a:r>
              <a:rPr lang="en-GB" dirty="0" err="1" smtClean="0"/>
              <a:t>Buńkowski</a:t>
            </a:r>
            <a:r>
              <a:rPr lang="en-GB" dirty="0" smtClean="0"/>
              <a:t>, UW,  </a:t>
            </a:r>
            <a:endParaRPr lang="en-GB" dirty="0"/>
          </a:p>
        </p:txBody>
      </p:sp>
      <p:sp>
        <p:nvSpPr>
          <p:cNvPr id="9" name="pole tekstowe 8"/>
          <p:cNvSpPr txBox="1"/>
          <p:nvPr/>
        </p:nvSpPr>
        <p:spPr>
          <a:xfrm>
            <a:off x="5067403" y="1052736"/>
            <a:ext cx="936000" cy="360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CSC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4059291" y="1052736"/>
            <a:ext cx="93600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Endcap RPC</a:t>
            </a:r>
          </a:p>
        </p:txBody>
      </p:sp>
      <p:sp>
        <p:nvSpPr>
          <p:cNvPr id="12" name="pole tekstowe 11"/>
          <p:cNvSpPr txBox="1"/>
          <p:nvPr/>
        </p:nvSpPr>
        <p:spPr>
          <a:xfrm>
            <a:off x="2042963" y="1052736"/>
            <a:ext cx="936000" cy="360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DT</a:t>
            </a:r>
          </a:p>
        </p:txBody>
      </p:sp>
      <p:sp>
        <p:nvSpPr>
          <p:cNvPr id="14" name="pole tekstowe 13"/>
          <p:cNvSpPr txBox="1"/>
          <p:nvPr/>
        </p:nvSpPr>
        <p:spPr>
          <a:xfrm>
            <a:off x="3051179" y="1052736"/>
            <a:ext cx="93600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Barrel </a:t>
            </a:r>
            <a:br>
              <a:rPr lang="en-GB" sz="1200" dirty="0" smtClean="0">
                <a:solidFill>
                  <a:prstClr val="black"/>
                </a:solidFill>
              </a:rPr>
            </a:br>
            <a:r>
              <a:rPr lang="en-GB" sz="1200" dirty="0" smtClean="0">
                <a:solidFill>
                  <a:prstClr val="black"/>
                </a:solidFill>
              </a:rPr>
              <a:t>RPC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431540" y="1052736"/>
            <a:ext cx="936000" cy="36000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Tracking Trigger</a:t>
            </a:r>
          </a:p>
        </p:txBody>
      </p:sp>
      <p:sp>
        <p:nvSpPr>
          <p:cNvPr id="17" name="pole tekstowe 16"/>
          <p:cNvSpPr txBox="1"/>
          <p:nvPr/>
        </p:nvSpPr>
        <p:spPr>
          <a:xfrm>
            <a:off x="1944368" y="4734578"/>
            <a:ext cx="2557398" cy="6836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b="1" dirty="0" smtClean="0">
                <a:solidFill>
                  <a:prstClr val="black"/>
                </a:solidFill>
              </a:rPr>
              <a:t>Correlator L1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b="1" dirty="0" smtClean="0">
                <a:solidFill>
                  <a:prstClr val="black"/>
                </a:solidFill>
              </a:rPr>
              <a:t>Particle Flow</a:t>
            </a:r>
          </a:p>
        </p:txBody>
      </p:sp>
      <p:cxnSp>
        <p:nvCxnSpPr>
          <p:cNvPr id="18" name="Łącznik prosty ze strzałką 17"/>
          <p:cNvCxnSpPr>
            <a:stCxn id="12" idx="2"/>
            <a:endCxn id="15" idx="0"/>
          </p:cNvCxnSpPr>
          <p:nvPr/>
        </p:nvCxnSpPr>
        <p:spPr bwMode="auto">
          <a:xfrm>
            <a:off x="2510963" y="1412736"/>
            <a:ext cx="504108" cy="2520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Łącznik prosty ze strzałką 18"/>
          <p:cNvCxnSpPr>
            <a:stCxn id="14" idx="2"/>
            <a:endCxn id="15" idx="0"/>
          </p:cNvCxnSpPr>
          <p:nvPr/>
        </p:nvCxnSpPr>
        <p:spPr bwMode="auto">
          <a:xfrm flipH="1">
            <a:off x="3015071" y="1412736"/>
            <a:ext cx="504108" cy="2520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Łącznik prosty ze strzałką 21"/>
          <p:cNvCxnSpPr>
            <a:stCxn id="16" idx="2"/>
            <a:endCxn id="77" idx="1"/>
          </p:cNvCxnSpPr>
          <p:nvPr/>
        </p:nvCxnSpPr>
        <p:spPr bwMode="auto">
          <a:xfrm rot="16200000" flipH="1">
            <a:off x="115997" y="2196279"/>
            <a:ext cx="2899286" cy="1332200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Łącznik prosty ze strzałką 21"/>
          <p:cNvCxnSpPr>
            <a:stCxn id="10" idx="2"/>
            <a:endCxn id="20" idx="0"/>
          </p:cNvCxnSpPr>
          <p:nvPr/>
        </p:nvCxnSpPr>
        <p:spPr bwMode="auto">
          <a:xfrm flipH="1">
            <a:off x="4419175" y="1412736"/>
            <a:ext cx="108116" cy="15721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Łącznik prosty ze strzałką 21"/>
          <p:cNvCxnSpPr>
            <a:stCxn id="15" idx="2"/>
            <a:endCxn id="21" idx="0"/>
          </p:cNvCxnSpPr>
          <p:nvPr/>
        </p:nvCxnSpPr>
        <p:spPr bwMode="auto">
          <a:xfrm flipH="1">
            <a:off x="2691628" y="2624817"/>
            <a:ext cx="323443" cy="3601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Łącznik prosty ze strzałką 21"/>
          <p:cNvCxnSpPr>
            <a:stCxn id="15" idx="2"/>
            <a:endCxn id="20" idx="0"/>
          </p:cNvCxnSpPr>
          <p:nvPr/>
        </p:nvCxnSpPr>
        <p:spPr bwMode="auto">
          <a:xfrm>
            <a:off x="3015071" y="2624817"/>
            <a:ext cx="1404104" cy="3601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Łącznik prosty ze strzałką 21"/>
          <p:cNvCxnSpPr>
            <a:stCxn id="9" idx="2"/>
            <a:endCxn id="20" idx="0"/>
          </p:cNvCxnSpPr>
          <p:nvPr/>
        </p:nvCxnSpPr>
        <p:spPr bwMode="auto">
          <a:xfrm flipH="1">
            <a:off x="4419175" y="1412736"/>
            <a:ext cx="1116228" cy="15721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Łącznik prosty ze strzałką 21"/>
          <p:cNvCxnSpPr>
            <a:stCxn id="21" idx="2"/>
            <a:endCxn id="17" idx="0"/>
          </p:cNvCxnSpPr>
          <p:nvPr/>
        </p:nvCxnSpPr>
        <p:spPr bwMode="auto">
          <a:xfrm rot="16200000" flipH="1">
            <a:off x="2858800" y="4370310"/>
            <a:ext cx="197095" cy="531439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8" name="Łącznik prosty ze strzałką 21"/>
          <p:cNvCxnSpPr>
            <a:stCxn id="20" idx="2"/>
            <a:endCxn id="17" idx="0"/>
          </p:cNvCxnSpPr>
          <p:nvPr/>
        </p:nvCxnSpPr>
        <p:spPr bwMode="auto">
          <a:xfrm rot="5400000">
            <a:off x="3724224" y="4039626"/>
            <a:ext cx="193795" cy="119610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6" name="Prostokąt 65"/>
          <p:cNvSpPr/>
          <p:nvPr/>
        </p:nvSpPr>
        <p:spPr>
          <a:xfrm>
            <a:off x="6580914" y="3108200"/>
            <a:ext cx="2070135" cy="574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>
                <a:solidFill>
                  <a:prstClr val="black"/>
                </a:solidFill>
              </a:rPr>
              <a:t>Standalone candidates finding, including </a:t>
            </a:r>
            <a:r>
              <a:rPr lang="en-GB" sz="1200" dirty="0" smtClean="0">
                <a:solidFill>
                  <a:prstClr val="black"/>
                </a:solidFill>
              </a:rPr>
              <a:t>non-pointing.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103" name="Symbol zastępczy daty 4"/>
          <p:cNvSpPr>
            <a:spLocks noGrp="1"/>
          </p:cNvSpPr>
          <p:nvPr>
            <p:ph type="dt" sz="half" idx="11"/>
          </p:nvPr>
        </p:nvSpPr>
        <p:spPr>
          <a:xfrm>
            <a:off x="457200" y="6526038"/>
            <a:ext cx="4330824" cy="287338"/>
          </a:xfrm>
        </p:spPr>
        <p:txBody>
          <a:bodyPr/>
          <a:lstStyle/>
          <a:p>
            <a:r>
              <a:rPr lang="pl-PL" dirty="0"/>
              <a:t>Joint P2 </a:t>
            </a:r>
            <a:r>
              <a:rPr lang="pl-PL" dirty="0" err="1"/>
              <a:t>Muon</a:t>
            </a:r>
            <a:r>
              <a:rPr lang="pl-PL" dirty="0"/>
              <a:t> + </a:t>
            </a:r>
            <a:r>
              <a:rPr lang="pl-PL" dirty="0" smtClean="0"/>
              <a:t>L1</a:t>
            </a:r>
            <a:r>
              <a:rPr lang="en-GB" dirty="0"/>
              <a:t> workshop</a:t>
            </a:r>
            <a:r>
              <a:rPr lang="en-GB" dirty="0" smtClean="0"/>
              <a:t>, </a:t>
            </a:r>
            <a:r>
              <a:rPr lang="pl-PL" dirty="0"/>
              <a:t>29 </a:t>
            </a:r>
            <a:r>
              <a:rPr lang="pl-PL" dirty="0" err="1"/>
              <a:t>November</a:t>
            </a:r>
            <a:r>
              <a:rPr lang="pl-PL" dirty="0"/>
              <a:t> </a:t>
            </a:r>
            <a:r>
              <a:rPr lang="pl-PL" dirty="0" smtClean="0"/>
              <a:t>2018</a:t>
            </a:r>
            <a:endParaRPr lang="pl-PL" dirty="0"/>
          </a:p>
        </p:txBody>
      </p:sp>
      <p:sp>
        <p:nvSpPr>
          <p:cNvPr id="31" name="pole tekstowe 30"/>
          <p:cNvSpPr txBox="1"/>
          <p:nvPr/>
        </p:nvSpPr>
        <p:spPr>
          <a:xfrm>
            <a:off x="5715371" y="2984934"/>
            <a:ext cx="936000" cy="1524185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Endcap MTF</a:t>
            </a:r>
          </a:p>
        </p:txBody>
      </p:sp>
      <p:cxnSp>
        <p:nvCxnSpPr>
          <p:cNvPr id="32" name="Łącznik prosty ze strzałką 21"/>
          <p:cNvCxnSpPr>
            <a:stCxn id="31" idx="2"/>
            <a:endCxn id="17" idx="0"/>
          </p:cNvCxnSpPr>
          <p:nvPr/>
        </p:nvCxnSpPr>
        <p:spPr bwMode="auto">
          <a:xfrm rot="5400000">
            <a:off x="4590490" y="3141696"/>
            <a:ext cx="225459" cy="296030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Łącznik prosty ze strzałką 21"/>
          <p:cNvCxnSpPr>
            <a:stCxn id="9" idx="2"/>
            <a:endCxn id="31" idx="0"/>
          </p:cNvCxnSpPr>
          <p:nvPr/>
        </p:nvCxnSpPr>
        <p:spPr bwMode="auto">
          <a:xfrm>
            <a:off x="5535403" y="1412736"/>
            <a:ext cx="647968" cy="15721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Łącznik prosty ze strzałką 21"/>
          <p:cNvCxnSpPr>
            <a:stCxn id="10" idx="2"/>
            <a:endCxn id="31" idx="0"/>
          </p:cNvCxnSpPr>
          <p:nvPr/>
        </p:nvCxnSpPr>
        <p:spPr bwMode="auto">
          <a:xfrm>
            <a:off x="4527291" y="1412736"/>
            <a:ext cx="1656080" cy="15721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2" name="pole tekstowe 41"/>
          <p:cNvSpPr txBox="1"/>
          <p:nvPr/>
        </p:nvSpPr>
        <p:spPr>
          <a:xfrm>
            <a:off x="6075411" y="1051899"/>
            <a:ext cx="936000" cy="3600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GEM</a:t>
            </a:r>
          </a:p>
        </p:txBody>
      </p:sp>
      <p:cxnSp>
        <p:nvCxnSpPr>
          <p:cNvPr id="56" name="Łącznik prosty ze strzałką 21"/>
          <p:cNvCxnSpPr>
            <a:stCxn id="42" idx="2"/>
            <a:endCxn id="31" idx="0"/>
          </p:cNvCxnSpPr>
          <p:nvPr/>
        </p:nvCxnSpPr>
        <p:spPr bwMode="auto">
          <a:xfrm flipH="1">
            <a:off x="6183371" y="1411899"/>
            <a:ext cx="360040" cy="15730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2" name="Łącznik prosty 51"/>
          <p:cNvCxnSpPr/>
          <p:nvPr/>
        </p:nvCxnSpPr>
        <p:spPr bwMode="auto">
          <a:xfrm>
            <a:off x="431540" y="4293096"/>
            <a:ext cx="91085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pole tekstowe 60"/>
          <p:cNvSpPr txBox="1"/>
          <p:nvPr/>
        </p:nvSpPr>
        <p:spPr>
          <a:xfrm rot="5400000">
            <a:off x="7723483" y="2004872"/>
            <a:ext cx="2341099" cy="4351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GB" sz="1600" dirty="0" smtClean="0">
                <a:solidFill>
                  <a:prstClr val="black"/>
                </a:solidFill>
              </a:rPr>
              <a:t>No Time Multiplexing</a:t>
            </a:r>
            <a:endParaRPr lang="en-GB" dirty="0" smtClean="0">
              <a:solidFill>
                <a:prstClr val="black"/>
              </a:solidFill>
            </a:endParaRPr>
          </a:p>
        </p:txBody>
      </p:sp>
      <p:cxnSp>
        <p:nvCxnSpPr>
          <p:cNvPr id="71" name="Łącznik prosty ze strzałką 21"/>
          <p:cNvCxnSpPr/>
          <p:nvPr/>
        </p:nvCxnSpPr>
        <p:spPr bwMode="auto">
          <a:xfrm flipH="1">
            <a:off x="323528" y="1051899"/>
            <a:ext cx="1275" cy="324119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0" name="pole tekstowe 39"/>
          <p:cNvSpPr txBox="1"/>
          <p:nvPr/>
        </p:nvSpPr>
        <p:spPr>
          <a:xfrm>
            <a:off x="2195736" y="5985284"/>
            <a:ext cx="2057161" cy="4402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pl-PL" sz="1200" b="1" dirty="0" smtClean="0">
                <a:solidFill>
                  <a:prstClr val="black"/>
                </a:solidFill>
              </a:rPr>
              <a:t>Global </a:t>
            </a:r>
            <a:r>
              <a:rPr lang="en-GB" sz="1200" b="1" dirty="0" smtClean="0">
                <a:solidFill>
                  <a:prstClr val="black"/>
                </a:solidFill>
              </a:rPr>
              <a:t>Trigger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55" name="pole tekstowe 54"/>
          <p:cNvSpPr txBox="1"/>
          <p:nvPr/>
        </p:nvSpPr>
        <p:spPr>
          <a:xfrm>
            <a:off x="1944368" y="5505296"/>
            <a:ext cx="2557398" cy="4086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b="1" dirty="0" smtClean="0">
                <a:solidFill>
                  <a:prstClr val="black"/>
                </a:solidFill>
              </a:rPr>
              <a:t>Correlator L2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b="1" dirty="0" smtClean="0">
                <a:solidFill>
                  <a:prstClr val="black"/>
                </a:solidFill>
              </a:rPr>
              <a:t>Particle Flow</a:t>
            </a:r>
          </a:p>
        </p:txBody>
      </p:sp>
      <p:sp>
        <p:nvSpPr>
          <p:cNvPr id="77" name="Prostokąt 76"/>
          <p:cNvSpPr/>
          <p:nvPr/>
        </p:nvSpPr>
        <p:spPr>
          <a:xfrm>
            <a:off x="2231740" y="4204010"/>
            <a:ext cx="360040" cy="216024"/>
          </a:xfrm>
          <a:prstGeom prst="rect">
            <a:avLst/>
          </a:prstGeom>
        </p:spPr>
        <p:txBody>
          <a:bodyPr rtlCol="0" anchor="ctr">
            <a:spAutoFit/>
          </a:bodyPr>
          <a:lstStyle/>
          <a:p>
            <a:pPr algn="ctr"/>
            <a:endParaRPr lang="pl-PL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1" name="pole tekstowe 80"/>
          <p:cNvSpPr txBox="1"/>
          <p:nvPr/>
        </p:nvSpPr>
        <p:spPr>
          <a:xfrm rot="5400000">
            <a:off x="7543465" y="4597158"/>
            <a:ext cx="2701137" cy="4351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GB" sz="1600" dirty="0" smtClean="0">
                <a:solidFill>
                  <a:prstClr val="black"/>
                </a:solidFill>
              </a:rPr>
              <a:t>Time Multiplexing</a:t>
            </a:r>
            <a:endParaRPr lang="en-GB" dirty="0" smtClean="0">
              <a:solidFill>
                <a:prstClr val="black"/>
              </a:solidFill>
            </a:endParaRPr>
          </a:p>
        </p:txBody>
      </p:sp>
      <p:cxnSp>
        <p:nvCxnSpPr>
          <p:cNvPr id="82" name="Łącznik prosty ze strzałką 21"/>
          <p:cNvCxnSpPr>
            <a:stCxn id="57" idx="2"/>
            <a:endCxn id="40" idx="3"/>
          </p:cNvCxnSpPr>
          <p:nvPr/>
        </p:nvCxnSpPr>
        <p:spPr bwMode="auto">
          <a:xfrm rot="5400000">
            <a:off x="4448492" y="5070665"/>
            <a:ext cx="939149" cy="1330338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3" name="Prostokąt 82"/>
          <p:cNvSpPr/>
          <p:nvPr/>
        </p:nvSpPr>
        <p:spPr>
          <a:xfrm>
            <a:off x="5608642" y="5394656"/>
            <a:ext cx="3062341" cy="735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>
                <a:solidFill>
                  <a:prstClr val="black"/>
                </a:solidFill>
              </a:rPr>
              <a:t>Standalone </a:t>
            </a:r>
            <a:r>
              <a:rPr lang="en-GB" sz="1200" dirty="0" smtClean="0">
                <a:solidFill>
                  <a:prstClr val="black"/>
                </a:solidFill>
              </a:rPr>
              <a:t>candidates not matched to </a:t>
            </a:r>
            <a:r>
              <a:rPr lang="en-GB" sz="1200" dirty="0" err="1" smtClean="0">
                <a:solidFill>
                  <a:prstClr val="black"/>
                </a:solidFill>
              </a:rPr>
              <a:t>ttTracks</a:t>
            </a:r>
            <a:r>
              <a:rPr lang="en-GB" sz="1200" dirty="0">
                <a:solidFill>
                  <a:prstClr val="black"/>
                </a:solidFill>
              </a:rPr>
              <a:t> </a:t>
            </a:r>
            <a:r>
              <a:rPr lang="en-GB" sz="1200" dirty="0" smtClean="0">
                <a:solidFill>
                  <a:prstClr val="black"/>
                </a:solidFill>
              </a:rPr>
              <a:t>and </a:t>
            </a:r>
            <a:r>
              <a:rPr lang="en-GB" sz="1200" dirty="0" err="1" smtClean="0">
                <a:solidFill>
                  <a:prstClr val="black"/>
                </a:solidFill>
              </a:rPr>
              <a:t>ttTracks</a:t>
            </a:r>
            <a:r>
              <a:rPr lang="en-GB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smtClean="0">
                <a:solidFill>
                  <a:prstClr val="black"/>
                </a:solidFill>
              </a:rPr>
              <a:t>tagged as muons.</a:t>
            </a:r>
          </a:p>
          <a:p>
            <a:pPr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This connection might be very useful during commissioning</a:t>
            </a:r>
          </a:p>
        </p:txBody>
      </p:sp>
      <p:cxnSp>
        <p:nvCxnSpPr>
          <p:cNvPr id="89" name="Łącznik prosty ze strzałką 21"/>
          <p:cNvCxnSpPr/>
          <p:nvPr/>
        </p:nvCxnSpPr>
        <p:spPr bwMode="auto">
          <a:xfrm flipH="1">
            <a:off x="323528" y="4312022"/>
            <a:ext cx="0" cy="21239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1" name="Prostokąt 90"/>
          <p:cNvSpPr/>
          <p:nvPr/>
        </p:nvSpPr>
        <p:spPr>
          <a:xfrm>
            <a:off x="356904" y="6205409"/>
            <a:ext cx="1502366" cy="253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~5</a:t>
            </a:r>
            <a:r>
              <a:rPr lang="pl-PL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</a:t>
            </a:r>
            <a:r>
              <a:rPr lang="en-GB" sz="1200" dirty="0" smtClean="0">
                <a:solidFill>
                  <a:prstClr val="black"/>
                </a:solidFill>
              </a:rPr>
              <a:t>s</a:t>
            </a:r>
          </a:p>
        </p:txBody>
      </p:sp>
      <p:sp>
        <p:nvSpPr>
          <p:cNvPr id="57" name="pole tekstowe 56"/>
          <p:cNvSpPr txBox="1"/>
          <p:nvPr/>
        </p:nvSpPr>
        <p:spPr>
          <a:xfrm>
            <a:off x="4639619" y="4760907"/>
            <a:ext cx="1887231" cy="50535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b="1" dirty="0" smtClean="0">
                <a:solidFill>
                  <a:prstClr val="black"/>
                </a:solidFill>
              </a:rPr>
              <a:t>GMT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Ghost busting</a:t>
            </a:r>
          </a:p>
        </p:txBody>
      </p:sp>
      <p:cxnSp>
        <p:nvCxnSpPr>
          <p:cNvPr id="59" name="Łącznik prosty ze strzałką 21"/>
          <p:cNvCxnSpPr>
            <a:stCxn id="20" idx="2"/>
            <a:endCxn id="57" idx="0"/>
          </p:cNvCxnSpPr>
          <p:nvPr/>
        </p:nvCxnSpPr>
        <p:spPr bwMode="auto">
          <a:xfrm rot="16200000" flipH="1">
            <a:off x="4891143" y="4068815"/>
            <a:ext cx="220124" cy="116406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4" name="Łącznik prosty ze strzałką 21"/>
          <p:cNvCxnSpPr>
            <a:stCxn id="31" idx="2"/>
            <a:endCxn id="57" idx="0"/>
          </p:cNvCxnSpPr>
          <p:nvPr/>
        </p:nvCxnSpPr>
        <p:spPr bwMode="auto">
          <a:xfrm rot="5400000">
            <a:off x="5757409" y="4334945"/>
            <a:ext cx="251788" cy="60013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5" name="Łącznik prosty ze strzałką 21"/>
          <p:cNvCxnSpPr>
            <a:stCxn id="21" idx="2"/>
            <a:endCxn id="57" idx="0"/>
          </p:cNvCxnSpPr>
          <p:nvPr/>
        </p:nvCxnSpPr>
        <p:spPr bwMode="auto">
          <a:xfrm rot="16200000" flipH="1">
            <a:off x="4025719" y="3203391"/>
            <a:ext cx="223424" cy="2891607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8" name="Łącznik prosty ze strzałką 21"/>
          <p:cNvCxnSpPr>
            <a:stCxn id="16" idx="2"/>
          </p:cNvCxnSpPr>
          <p:nvPr/>
        </p:nvCxnSpPr>
        <p:spPr bwMode="auto">
          <a:xfrm rot="16200000" flipH="1">
            <a:off x="-189669" y="2501944"/>
            <a:ext cx="3321841" cy="1143423"/>
          </a:xfrm>
          <a:prstGeom prst="curvedConnector3">
            <a:avLst>
              <a:gd name="adj1" fmla="val 8121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9" name="Łącznik prosty ze strzałką 21"/>
          <p:cNvCxnSpPr>
            <a:stCxn id="16" idx="2"/>
          </p:cNvCxnSpPr>
          <p:nvPr/>
        </p:nvCxnSpPr>
        <p:spPr bwMode="auto">
          <a:xfrm rot="16200000" flipH="1">
            <a:off x="985177" y="1327098"/>
            <a:ext cx="2880360" cy="3051635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1" name="Łącznik prosty ze strzałką 21"/>
          <p:cNvCxnSpPr>
            <a:stCxn id="16" idx="2"/>
          </p:cNvCxnSpPr>
          <p:nvPr/>
        </p:nvCxnSpPr>
        <p:spPr bwMode="auto">
          <a:xfrm rot="16200000" flipH="1">
            <a:off x="1867275" y="445000"/>
            <a:ext cx="2880360" cy="4815831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pole tekstowe 19"/>
          <p:cNvSpPr txBox="1"/>
          <p:nvPr/>
        </p:nvSpPr>
        <p:spPr>
          <a:xfrm>
            <a:off x="3951175" y="2984935"/>
            <a:ext cx="936000" cy="15558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Overlap MTF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2223628" y="2984935"/>
            <a:ext cx="936000" cy="15525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Barrel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MTF</a:t>
            </a:r>
          </a:p>
        </p:txBody>
      </p:sp>
      <p:sp>
        <p:nvSpPr>
          <p:cNvPr id="54" name="pole tekstowe 53"/>
          <p:cNvSpPr txBox="1"/>
          <p:nvPr/>
        </p:nvSpPr>
        <p:spPr>
          <a:xfrm>
            <a:off x="356904" y="2185345"/>
            <a:ext cx="1536893" cy="729443"/>
          </a:xfrm>
          <a:prstGeom prst="rect">
            <a:avLst/>
          </a:prstGeom>
          <a:solidFill>
            <a:srgbClr val="FFFFFF">
              <a:alpha val="87059"/>
            </a:srgbClr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GB" sz="1200" dirty="0" smtClean="0">
                <a:solidFill>
                  <a:srgbClr val="0000FF"/>
                </a:solidFill>
              </a:rPr>
              <a:t>NB. The fibers from each </a:t>
            </a:r>
            <a:r>
              <a:rPr lang="en-GB" sz="1200" dirty="0" err="1" smtClean="0">
                <a:solidFill>
                  <a:srgbClr val="0000FF"/>
                </a:solidFill>
              </a:rPr>
              <a:t>ttTracks</a:t>
            </a:r>
            <a:r>
              <a:rPr lang="en-GB" sz="1200" dirty="0" smtClean="0">
                <a:solidFill>
                  <a:srgbClr val="0000FF"/>
                </a:solidFill>
              </a:rPr>
              <a:t> processor must go to </a:t>
            </a:r>
            <a:r>
              <a:rPr lang="en-GB" sz="1200" b="1" dirty="0" smtClean="0">
                <a:solidFill>
                  <a:srgbClr val="0000FF"/>
                </a:solidFill>
              </a:rPr>
              <a:t>5 TF boards</a:t>
            </a:r>
            <a:endParaRPr lang="en-GB" sz="1200" b="1" dirty="0" smtClean="0">
              <a:solidFill>
                <a:srgbClr val="0000FF"/>
              </a:solidFill>
            </a:endParaRPr>
          </a:p>
          <a:p>
            <a:pPr algn="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endParaRPr lang="en-GB" sz="1400" dirty="0" smtClean="0">
              <a:solidFill>
                <a:srgbClr val="0000FF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343046" y="3418712"/>
            <a:ext cx="1502366" cy="895758"/>
          </a:xfrm>
          <a:prstGeom prst="rect">
            <a:avLst/>
          </a:prstGeom>
          <a:solidFill>
            <a:srgbClr val="FFFFFF">
              <a:alpha val="76078"/>
            </a:srgbClr>
          </a:solidFill>
        </p:spPr>
        <p:txBody>
          <a:bodyPr wrap="square">
            <a:spAutoFit/>
          </a:bodyPr>
          <a:lstStyle/>
          <a:p>
            <a:pPr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5</a:t>
            </a:r>
            <a:r>
              <a:rPr lang="pl-PL" sz="1200" dirty="0" smtClean="0">
                <a:solidFill>
                  <a:prstClr val="black"/>
                </a:solidFill>
              </a:rPr>
              <a:t> </a:t>
            </a: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</a:t>
            </a:r>
            <a:r>
              <a:rPr lang="en-GB" sz="1200" dirty="0" smtClean="0">
                <a:solidFill>
                  <a:prstClr val="black"/>
                </a:solidFill>
              </a:rPr>
              <a:t>s</a:t>
            </a:r>
          </a:p>
          <a:p>
            <a:pPr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srgbClr val="FF0000"/>
                </a:solidFill>
              </a:rPr>
              <a:t>N.B. The latency of the current trigger till the </a:t>
            </a:r>
            <a:r>
              <a:rPr lang="en-GB" sz="1200" dirty="0" err="1" smtClean="0">
                <a:solidFill>
                  <a:srgbClr val="FF0000"/>
                </a:solidFill>
              </a:rPr>
              <a:t>uGMT</a:t>
            </a:r>
            <a:r>
              <a:rPr lang="en-GB" sz="1200" dirty="0" smtClean="0">
                <a:solidFill>
                  <a:srgbClr val="FF0000"/>
                </a:solidFill>
              </a:rPr>
              <a:t> out is 2.8 </a:t>
            </a:r>
            <a:r>
              <a:rPr lang="en-GB" sz="1200" dirty="0" smtClean="0">
                <a:solidFill>
                  <a:srgbClr val="FF0000"/>
                </a:solidFill>
                <a:sym typeface="Symbol" panose="05050102010706020507" pitchFamily="18" charset="2"/>
              </a:rPr>
              <a:t></a:t>
            </a:r>
            <a:r>
              <a:rPr lang="en-GB" sz="1200" dirty="0" smtClean="0">
                <a:solidFill>
                  <a:srgbClr val="FF0000"/>
                </a:solidFill>
              </a:rPr>
              <a:t>s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2042963" y="1664805"/>
            <a:ext cx="1944216" cy="9600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b="1" dirty="0" smtClean="0">
                <a:solidFill>
                  <a:prstClr val="black"/>
                </a:solidFill>
              </a:rPr>
              <a:t>Layer 1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</a:rPr>
              <a:t>Segment building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>
                <a:solidFill>
                  <a:prstClr val="black"/>
                </a:solidFill>
              </a:rPr>
              <a:t>f</a:t>
            </a:r>
            <a:r>
              <a:rPr lang="en-GB" sz="1200" dirty="0" smtClean="0">
                <a:solidFill>
                  <a:prstClr val="black"/>
                </a:solidFill>
              </a:rPr>
              <a:t>rom DT and RPC hits</a:t>
            </a:r>
          </a:p>
          <a:p>
            <a:pPr marL="115888" indent="-115888"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200" dirty="0" smtClean="0">
                <a:solidFill>
                  <a:prstClr val="black"/>
                </a:solidFill>
              </a:rPr>
              <a:t>Station level (?)</a:t>
            </a:r>
          </a:p>
          <a:p>
            <a:pPr marL="115888" indent="-115888"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Char char="Ø"/>
            </a:pPr>
            <a:r>
              <a:rPr lang="en-GB" sz="1200" dirty="0" smtClean="0">
                <a:solidFill>
                  <a:prstClr val="black"/>
                </a:solidFill>
              </a:rPr>
              <a:t>Cross station (?)</a:t>
            </a:r>
          </a:p>
        </p:txBody>
      </p:sp>
      <p:sp>
        <p:nvSpPr>
          <p:cNvPr id="58" name="pole tekstowe 57"/>
          <p:cNvSpPr txBox="1"/>
          <p:nvPr/>
        </p:nvSpPr>
        <p:spPr>
          <a:xfrm>
            <a:off x="3940914" y="2046669"/>
            <a:ext cx="2036745" cy="736929"/>
          </a:xfrm>
          <a:prstGeom prst="rect">
            <a:avLst/>
          </a:prstGeom>
          <a:solidFill>
            <a:srgbClr val="FFFFFF">
              <a:alpha val="76863"/>
            </a:srgbClr>
          </a:solidFill>
          <a:ln w="1270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GB" sz="1200" dirty="0" smtClean="0">
                <a:solidFill>
                  <a:prstClr val="black"/>
                </a:solidFill>
              </a:rPr>
              <a:t>Segments </a:t>
            </a:r>
            <a:br>
              <a:rPr lang="en-GB" sz="1200" dirty="0" smtClean="0">
                <a:solidFill>
                  <a:prstClr val="black"/>
                </a:solidFill>
              </a:rPr>
            </a:br>
            <a:r>
              <a:rPr lang="en-GB" sz="1200" dirty="0" smtClean="0">
                <a:solidFill>
                  <a:prstClr val="black"/>
                </a:solidFill>
              </a:rPr>
              <a:t>(DT only, </a:t>
            </a:r>
            <a:r>
              <a:rPr lang="en-GB" sz="1200" dirty="0" smtClean="0">
                <a:solidFill>
                  <a:prstClr val="black"/>
                </a:solidFill>
              </a:rPr>
              <a:t>DT+RPC, CSC),</a:t>
            </a:r>
            <a:endParaRPr lang="en-GB" sz="1200" dirty="0" smtClean="0">
              <a:solidFill>
                <a:prstClr val="black"/>
              </a:solidFill>
            </a:endParaRPr>
          </a:p>
          <a:p>
            <a:pPr algn="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GB" sz="1200" dirty="0" smtClean="0">
                <a:solidFill>
                  <a:prstClr val="black"/>
                </a:solidFill>
              </a:rPr>
              <a:t>GEMs, Unmatched </a:t>
            </a:r>
            <a:r>
              <a:rPr lang="en-GB" sz="1200" dirty="0" smtClean="0">
                <a:solidFill>
                  <a:prstClr val="black"/>
                </a:solidFill>
              </a:rPr>
              <a:t>DT hits,</a:t>
            </a:r>
          </a:p>
          <a:p>
            <a:pPr algn="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GB" sz="1200" dirty="0">
                <a:solidFill>
                  <a:prstClr val="black"/>
                </a:solidFill>
              </a:rPr>
              <a:t>Unmatched</a:t>
            </a:r>
            <a:r>
              <a:rPr lang="en-GB" sz="1200" dirty="0" smtClean="0">
                <a:solidFill>
                  <a:prstClr val="black"/>
                </a:solidFill>
              </a:rPr>
              <a:t> RPC hits</a:t>
            </a:r>
          </a:p>
          <a:p>
            <a:pPr algn="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endParaRPr lang="en-GB" sz="14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32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Muon trigger algorithm draft</a:t>
            </a:r>
            <a:br>
              <a:rPr lang="en-GB" dirty="0" smtClean="0"/>
            </a:br>
            <a:r>
              <a:rPr lang="en-GB" dirty="0" smtClean="0"/>
              <a:t>version 2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b="1" dirty="0" smtClean="0"/>
              <a:t>Build trigger primitives</a:t>
            </a:r>
          </a:p>
          <a:p>
            <a:pPr marL="913697" lvl="1" indent="-514350">
              <a:buFont typeface="+mj-lt"/>
              <a:buAutoNum type="alphaLcParenR"/>
            </a:pPr>
            <a:r>
              <a:rPr lang="en-GB" dirty="0" smtClean="0"/>
              <a:t>Barrel: layer based DT+ RPC, </a:t>
            </a:r>
            <a:br>
              <a:rPr lang="en-GB" dirty="0" smtClean="0"/>
            </a:br>
            <a:r>
              <a:rPr lang="en-GB" dirty="0" smtClean="0"/>
              <a:t>if BX identification not unique, sent to the Track Finder all reasonable candidate segments (TF will clean them correlating with other layers).</a:t>
            </a:r>
            <a:br>
              <a:rPr lang="en-GB" dirty="0" smtClean="0"/>
            </a:br>
            <a:r>
              <a:rPr lang="en-GB" dirty="0" smtClean="0"/>
              <a:t>Sent to the TF not matched RPC or even DT hits</a:t>
            </a:r>
          </a:p>
          <a:p>
            <a:pPr marL="913697" lvl="1" indent="-514350">
              <a:buFont typeface="+mj-lt"/>
              <a:buAutoNum type="alphaLcParenR"/>
            </a:pPr>
            <a:r>
              <a:rPr lang="en-GB" dirty="0" smtClean="0"/>
              <a:t>Endcaps?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 smtClean="0"/>
              <a:t>Track Finders, </a:t>
            </a:r>
            <a:r>
              <a:rPr lang="en-GB" b="1" dirty="0" err="1" smtClean="0"/>
              <a:t>ttTrack</a:t>
            </a:r>
            <a:r>
              <a:rPr lang="en-GB" b="1" dirty="0" smtClean="0"/>
              <a:t> correlation – TM, one board for full </a:t>
            </a:r>
            <a:r>
              <a:rPr lang="en-GB" b="1" dirty="0" smtClean="0"/>
              <a:t>phi, but system still segmented in eta.</a:t>
            </a:r>
            <a:endParaRPr lang="en-GB" b="1" dirty="0" smtClean="0"/>
          </a:p>
          <a:p>
            <a:pPr marL="913697" lvl="1" indent="-514350">
              <a:buFont typeface="+mj-lt"/>
              <a:buAutoNum type="alphaLcParenR"/>
            </a:pPr>
            <a:r>
              <a:rPr lang="en-GB" dirty="0" smtClean="0"/>
              <a:t>Build standalone muon candidates including displaced and HSCPs. To maximise the efficiency allow for “wide roads”. Single layer (high quality) DT(+RPC) segment also threaded as standalone candidate</a:t>
            </a:r>
          </a:p>
          <a:p>
            <a:pPr marL="913697" lvl="1" indent="-514350">
              <a:buFont typeface="+mj-lt"/>
              <a:buAutoNum type="alphaLcParenR"/>
            </a:pPr>
            <a:r>
              <a:rPr lang="en-GB" dirty="0" smtClean="0"/>
              <a:t>For every standalone candidates in each at most layer </a:t>
            </a:r>
            <a:r>
              <a:rPr lang="en-GB" b="1" dirty="0" smtClean="0"/>
              <a:t>one</a:t>
            </a:r>
            <a:r>
              <a:rPr lang="en-GB" dirty="0" smtClean="0"/>
              <a:t> hit/segment should be assigned (this will simplify significantly the step 3c). If this requirement affect the performance, </a:t>
            </a:r>
            <a:r>
              <a:rPr lang="en-GB" b="1" dirty="0" smtClean="0"/>
              <a:t>two</a:t>
            </a:r>
            <a:r>
              <a:rPr lang="en-GB" dirty="0" smtClean="0"/>
              <a:t> hits/segments can also be allowed. </a:t>
            </a:r>
          </a:p>
          <a:p>
            <a:pPr marL="913697" lvl="1" indent="-514350">
              <a:buFont typeface="+mj-lt"/>
              <a:buAutoNum type="alphaLcParenR"/>
            </a:pPr>
            <a:r>
              <a:rPr lang="en-GB" dirty="0" err="1" smtClean="0"/>
              <a:t>Assigne</a:t>
            </a:r>
            <a:r>
              <a:rPr lang="en-GB" dirty="0" smtClean="0"/>
              <a:t> </a:t>
            </a:r>
            <a:r>
              <a:rPr lang="en-GB" dirty="0" smtClean="0"/>
              <a:t>standalone phi, eta, </a:t>
            </a:r>
            <a:r>
              <a:rPr lang="en-GB" dirty="0" err="1" smtClean="0"/>
              <a:t>pT</a:t>
            </a:r>
            <a:r>
              <a:rPr lang="en-GB" dirty="0" smtClean="0"/>
              <a:t>, </a:t>
            </a:r>
            <a:r>
              <a:rPr lang="en-GB" dirty="0" smtClean="0"/>
              <a:t>charge, </a:t>
            </a:r>
            <a:r>
              <a:rPr lang="en-GB" dirty="0" smtClean="0"/>
              <a:t>d0, BX</a:t>
            </a:r>
          </a:p>
          <a:p>
            <a:pPr marL="913697" lvl="1" indent="-514350">
              <a:buFont typeface="+mj-lt"/>
              <a:buAutoNum type="alphaLcParenR"/>
            </a:pPr>
            <a:r>
              <a:rPr lang="en-GB" dirty="0" smtClean="0"/>
              <a:t>When </a:t>
            </a:r>
            <a:r>
              <a:rPr lang="en-GB" dirty="0" err="1" smtClean="0"/>
              <a:t>ttTRacks</a:t>
            </a:r>
            <a:r>
              <a:rPr lang="en-GB" dirty="0" smtClean="0"/>
              <a:t> arrive: coarse matching the </a:t>
            </a:r>
            <a:r>
              <a:rPr lang="en-GB" dirty="0" err="1" smtClean="0"/>
              <a:t>ttTracks</a:t>
            </a:r>
            <a:r>
              <a:rPr lang="en-GB" dirty="0" smtClean="0"/>
              <a:t> to the standalone muon candidates – extrapolate the </a:t>
            </a:r>
            <a:r>
              <a:rPr lang="en-GB" dirty="0" err="1" smtClean="0"/>
              <a:t>ttTrack</a:t>
            </a:r>
            <a:r>
              <a:rPr lang="en-GB" dirty="0" smtClean="0"/>
              <a:t> to the muon system (based on </a:t>
            </a:r>
            <a:r>
              <a:rPr lang="en-GB" dirty="0" err="1" smtClean="0"/>
              <a:t>ttTrack</a:t>
            </a:r>
            <a:r>
              <a:rPr lang="en-GB" dirty="0" smtClean="0"/>
              <a:t> </a:t>
            </a:r>
            <a:r>
              <a:rPr lang="en-GB" dirty="0" err="1" smtClean="0"/>
              <a:t>pT</a:t>
            </a:r>
            <a:r>
              <a:rPr lang="en-GB" dirty="0" smtClean="0"/>
              <a:t>, charge, eta, phi) and select the standalone candidate that has compatible phi and eta (standalone muon </a:t>
            </a:r>
            <a:r>
              <a:rPr lang="en-GB" dirty="0" err="1" smtClean="0"/>
              <a:t>pT</a:t>
            </a:r>
            <a:r>
              <a:rPr lang="en-GB" dirty="0" smtClean="0"/>
              <a:t> measurement ignored). </a:t>
            </a:r>
            <a:br>
              <a:rPr lang="en-GB" dirty="0" smtClean="0"/>
            </a:br>
            <a:r>
              <a:rPr lang="en-GB" dirty="0" smtClean="0"/>
              <a:t>NB. One extrapolation for every </a:t>
            </a:r>
            <a:r>
              <a:rPr lang="en-GB" dirty="0" err="1" smtClean="0"/>
              <a:t>ttTrack</a:t>
            </a:r>
            <a:r>
              <a:rPr lang="en-GB" dirty="0" smtClean="0"/>
              <a:t> (a few hundreds per BX), therefore the logic should be as simple as possible.</a:t>
            </a:r>
          </a:p>
          <a:p>
            <a:pPr marL="913697" lvl="1" indent="-514350">
              <a:buFont typeface="+mj-lt"/>
              <a:buAutoNum type="alphaLcParenR"/>
            </a:pPr>
            <a:r>
              <a:rPr lang="en-GB" dirty="0" smtClean="0"/>
              <a:t>Fine matching of the selected </a:t>
            </a:r>
            <a:r>
              <a:rPr lang="en-GB" dirty="0" err="1" smtClean="0"/>
              <a:t>ttTrack</a:t>
            </a:r>
            <a:r>
              <a:rPr lang="en-GB" dirty="0" smtClean="0"/>
              <a:t> to the hits/segments of the matched standalone candidate.</a:t>
            </a:r>
          </a:p>
          <a:p>
            <a:pPr marL="913697" lvl="1" indent="-514350">
              <a:buFont typeface="+mj-lt"/>
              <a:buAutoNum type="alphaLcParenR"/>
            </a:pPr>
            <a:r>
              <a:rPr lang="en-GB" dirty="0" smtClean="0"/>
              <a:t>Ghost busting: choosing the </a:t>
            </a:r>
            <a:r>
              <a:rPr lang="en-GB" dirty="0" err="1" smtClean="0"/>
              <a:t>ttTrack</a:t>
            </a:r>
            <a:r>
              <a:rPr lang="en-GB" dirty="0" smtClean="0"/>
              <a:t> that fits best to given standalone candidate hits/segments. </a:t>
            </a:r>
          </a:p>
          <a:p>
            <a:pPr marL="913697" lvl="1" indent="-514350">
              <a:buFont typeface="+mj-lt"/>
              <a:buAutoNum type="alphaLcParenR"/>
            </a:pPr>
            <a:r>
              <a:rPr lang="en-GB" dirty="0" smtClean="0">
                <a:sym typeface="Symbol" panose="05050102010706020507" pitchFamily="18" charset="2"/>
              </a:rPr>
              <a:t> each </a:t>
            </a:r>
            <a:r>
              <a:rPr lang="en-GB" dirty="0" err="1" smtClean="0">
                <a:sym typeface="Symbol" panose="05050102010706020507" pitchFamily="18" charset="2"/>
              </a:rPr>
              <a:t>ttTrack</a:t>
            </a:r>
            <a:r>
              <a:rPr lang="en-GB" dirty="0" smtClean="0">
                <a:sym typeface="Symbol" panose="05050102010706020507" pitchFamily="18" charset="2"/>
              </a:rPr>
              <a:t> is tagged as muon or not (</a:t>
            </a:r>
            <a:r>
              <a:rPr lang="en-GB" dirty="0" err="1" smtClean="0">
                <a:sym typeface="Symbol" panose="05050102010706020507" pitchFamily="18" charset="2"/>
              </a:rPr>
              <a:t>pT</a:t>
            </a:r>
            <a:r>
              <a:rPr lang="en-GB" dirty="0" smtClean="0">
                <a:sym typeface="Symbol" panose="05050102010706020507" pitchFamily="18" charset="2"/>
              </a:rPr>
              <a:t>, charge, eta and phi taken from the </a:t>
            </a:r>
            <a:r>
              <a:rPr lang="en-GB" dirty="0" err="1" smtClean="0">
                <a:sym typeface="Symbol" panose="05050102010706020507" pitchFamily="18" charset="2"/>
              </a:rPr>
              <a:t>ttTRack</a:t>
            </a:r>
            <a:r>
              <a:rPr lang="en-GB" dirty="0" smtClean="0">
                <a:sym typeface="Symbol" panose="05050102010706020507" pitchFamily="18" charset="2"/>
              </a:rPr>
              <a:t>), the standalone candidates not matched to any </a:t>
            </a:r>
            <a:r>
              <a:rPr lang="en-GB" dirty="0" err="1" smtClean="0">
                <a:sym typeface="Symbol" panose="05050102010706020507" pitchFamily="18" charset="2"/>
              </a:rPr>
              <a:t>ttTrack</a:t>
            </a:r>
            <a:r>
              <a:rPr lang="en-GB" dirty="0" smtClean="0">
                <a:sym typeface="Symbol" panose="05050102010706020507" pitchFamily="18" charset="2"/>
              </a:rPr>
              <a:t> become displaced candidates</a:t>
            </a:r>
          </a:p>
          <a:p>
            <a:pPr marL="913697" lvl="1" indent="-514350">
              <a:buFont typeface="+mj-lt"/>
              <a:buAutoNum type="alphaLcParenR"/>
            </a:pPr>
            <a:r>
              <a:rPr lang="en-GB" dirty="0" smtClean="0"/>
              <a:t>Send </a:t>
            </a:r>
            <a:r>
              <a:rPr lang="en-GB" dirty="0"/>
              <a:t>the </a:t>
            </a:r>
            <a:r>
              <a:rPr lang="en-GB" dirty="0" smtClean="0"/>
              <a:t>tagged </a:t>
            </a:r>
            <a:r>
              <a:rPr lang="en-GB" dirty="0" err="1" smtClean="0"/>
              <a:t>ttTracks</a:t>
            </a:r>
            <a:r>
              <a:rPr lang="en-GB" dirty="0" smtClean="0"/>
              <a:t> to </a:t>
            </a:r>
            <a:r>
              <a:rPr lang="en-GB" dirty="0"/>
              <a:t>the </a:t>
            </a:r>
            <a:r>
              <a:rPr lang="en-GB" dirty="0" smtClean="0"/>
              <a:t>Correlator and GMT, send standalone displaced candidates to the GMT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 smtClean="0"/>
              <a:t>GMT </a:t>
            </a:r>
            <a:r>
              <a:rPr lang="en-GB" b="1" dirty="0"/>
              <a:t>– TM</a:t>
            </a:r>
          </a:p>
          <a:p>
            <a:pPr marL="913697" lvl="1" indent="-514350">
              <a:buFont typeface="+mj-lt"/>
              <a:buAutoNum type="alphaLcParenR"/>
            </a:pPr>
            <a:r>
              <a:rPr lang="en-GB" dirty="0" smtClean="0"/>
              <a:t>Standalone and </a:t>
            </a:r>
            <a:r>
              <a:rPr lang="en-GB" dirty="0"/>
              <a:t>tagged </a:t>
            </a:r>
            <a:r>
              <a:rPr lang="en-GB" dirty="0" err="1"/>
              <a:t>ttTracks</a:t>
            </a:r>
            <a:r>
              <a:rPr lang="en-GB" dirty="0"/>
              <a:t> </a:t>
            </a:r>
            <a:r>
              <a:rPr lang="en-GB" dirty="0" smtClean="0"/>
              <a:t>eta ghostbusting – needed to kill the standalone candidates found by the neighbouring </a:t>
            </a:r>
            <a:r>
              <a:rPr lang="en-GB" dirty="0"/>
              <a:t>T</a:t>
            </a:r>
            <a:r>
              <a:rPr lang="en-GB" dirty="0" smtClean="0"/>
              <a:t>rack Finders.</a:t>
            </a:r>
          </a:p>
          <a:p>
            <a:pPr marL="913697" lvl="1" indent="-514350">
              <a:buFont typeface="+mj-lt"/>
              <a:buAutoNum type="alphaLcParenR"/>
            </a:pPr>
            <a:endParaRPr lang="en-GB" dirty="0" smtClean="0"/>
          </a:p>
          <a:p>
            <a:pPr marL="0" indent="0">
              <a:buNone/>
            </a:pPr>
            <a:r>
              <a:rPr lang="en-GB" b="1" dirty="0" smtClean="0"/>
              <a:t>N.B. The need of tagged </a:t>
            </a:r>
            <a:r>
              <a:rPr lang="en-GB" b="1" dirty="0" err="1" smtClean="0"/>
              <a:t>ttTracks</a:t>
            </a:r>
            <a:r>
              <a:rPr lang="en-GB" b="1" dirty="0" smtClean="0"/>
              <a:t> ghostbusting between the track finders (i.e. in eta) can be avoided, if the </a:t>
            </a:r>
            <a:r>
              <a:rPr lang="en-GB" b="1" dirty="0" err="1" smtClean="0"/>
              <a:t>ttTracks</a:t>
            </a:r>
            <a:r>
              <a:rPr lang="en-GB" b="1" dirty="0" smtClean="0"/>
              <a:t> are sent to the Track Finders with sufficient overlay (~size of the W±2)</a:t>
            </a:r>
            <a:endParaRPr lang="en-GB" b="1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Karol Buńkowski, UW</a:t>
            </a:r>
            <a:r>
              <a:rPr lang="en-US" smtClean="0"/>
              <a:t>,  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pl-PL" dirty="0"/>
              <a:t>Joint P2 </a:t>
            </a:r>
            <a:r>
              <a:rPr lang="pl-PL" dirty="0" err="1"/>
              <a:t>Muon</a:t>
            </a:r>
            <a:r>
              <a:rPr lang="pl-PL" dirty="0"/>
              <a:t> + </a:t>
            </a:r>
            <a:r>
              <a:rPr lang="pl-PL" dirty="0" smtClean="0"/>
              <a:t>L1</a:t>
            </a:r>
            <a:r>
              <a:rPr lang="en-GB" dirty="0"/>
              <a:t> workshop</a:t>
            </a:r>
            <a:r>
              <a:rPr lang="en-GB" dirty="0" smtClean="0"/>
              <a:t>, </a:t>
            </a:r>
            <a:r>
              <a:rPr lang="pl-PL" dirty="0"/>
              <a:t>29 </a:t>
            </a:r>
            <a:r>
              <a:rPr lang="pl-PL" dirty="0" err="1"/>
              <a:t>November</a:t>
            </a:r>
            <a:r>
              <a:rPr lang="pl-PL" dirty="0"/>
              <a:t> </a:t>
            </a:r>
            <a:r>
              <a:rPr lang="pl-PL" dirty="0" smtClean="0"/>
              <a:t>2018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54488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Remarks</a:t>
            </a:r>
            <a:r>
              <a:rPr lang="pl-PL" dirty="0" smtClean="0"/>
              <a:t> – </a:t>
            </a:r>
            <a:r>
              <a:rPr lang="pl-PL" dirty="0" err="1" smtClean="0"/>
              <a:t>latency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1584176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If the </a:t>
            </a:r>
            <a:r>
              <a:rPr lang="en-GB" dirty="0" err="1"/>
              <a:t>ttTrack</a:t>
            </a:r>
            <a:r>
              <a:rPr lang="en-GB" dirty="0"/>
              <a:t> coming from one </a:t>
            </a:r>
            <a:r>
              <a:rPr lang="en-GB" dirty="0" err="1"/>
              <a:t>nonant</a:t>
            </a:r>
            <a:r>
              <a:rPr lang="en-GB" dirty="0"/>
              <a:t> are sorted by eta, then the latency of the </a:t>
            </a:r>
            <a:r>
              <a:rPr lang="en-GB" dirty="0" err="1"/>
              <a:t>ttTracks</a:t>
            </a:r>
            <a:r>
              <a:rPr lang="en-GB" dirty="0"/>
              <a:t> to muons matching can be reduced – one does not have to wait for the last </a:t>
            </a:r>
            <a:r>
              <a:rPr lang="en-GB" dirty="0" err="1"/>
              <a:t>ttTrack</a:t>
            </a:r>
            <a:r>
              <a:rPr lang="en-GB" dirty="0"/>
              <a:t> from given BX to finalise the ghostbusting, i.e. one can send out the first </a:t>
            </a:r>
            <a:r>
              <a:rPr lang="en-GB" dirty="0" err="1"/>
              <a:t>ttTracks</a:t>
            </a:r>
            <a:r>
              <a:rPr lang="en-GB" dirty="0"/>
              <a:t> from the BX even before the last arrived</a:t>
            </a:r>
          </a:p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Karol Buńkowski, UW</a:t>
            </a:r>
            <a:r>
              <a:rPr lang="en-US" smtClean="0"/>
              <a:t>,  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pl-PL" smtClean="0"/>
              <a:t>CMS L1 Trigger Meeting</a:t>
            </a:r>
            <a:r>
              <a:rPr lang="en-US" smtClean="0"/>
              <a:t>, </a:t>
            </a:r>
            <a:r>
              <a:rPr lang="pl-PL" smtClean="0"/>
              <a:t>18 August 2015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79512" y="4454763"/>
            <a:ext cx="1179388" cy="7384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600" dirty="0" err="1" smtClean="0">
                <a:solidFill>
                  <a:prstClr val="black"/>
                </a:solidFill>
              </a:rPr>
              <a:t>ttTracks</a:t>
            </a:r>
            <a:r>
              <a:rPr lang="en-GB" sz="1600" dirty="0" smtClean="0">
                <a:solidFill>
                  <a:prstClr val="black"/>
                </a:solidFill>
              </a:rPr>
              <a:t> from one link</a:t>
            </a:r>
            <a:endParaRPr lang="en-GB" sz="1600" dirty="0" smtClean="0">
              <a:solidFill>
                <a:prstClr val="black"/>
              </a:solidFill>
            </a:endParaRPr>
          </a:p>
        </p:txBody>
      </p:sp>
      <p:sp>
        <p:nvSpPr>
          <p:cNvPr id="7" name="pole tekstowe 6"/>
          <p:cNvSpPr txBox="1"/>
          <p:nvPr/>
        </p:nvSpPr>
        <p:spPr>
          <a:xfrm rot="16200000">
            <a:off x="1403704" y="4654649"/>
            <a:ext cx="720000" cy="2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= -2.0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8" name="pole tekstowe 7"/>
          <p:cNvSpPr txBox="1"/>
          <p:nvPr/>
        </p:nvSpPr>
        <p:spPr>
          <a:xfrm rot="16200000">
            <a:off x="1691736" y="4653192"/>
            <a:ext cx="720000" cy="28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= -2.2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16" name="pole tekstowe 15"/>
          <p:cNvSpPr txBox="1"/>
          <p:nvPr/>
        </p:nvSpPr>
        <p:spPr>
          <a:xfrm rot="16200000">
            <a:off x="1979737" y="4654569"/>
            <a:ext cx="720000" cy="2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= -1.4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17" name="pole tekstowe 16"/>
          <p:cNvSpPr txBox="1"/>
          <p:nvPr/>
        </p:nvSpPr>
        <p:spPr>
          <a:xfrm rot="16200000">
            <a:off x="2267769" y="4653112"/>
            <a:ext cx="720000" cy="2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= 0.8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18" name="pole tekstowe 17"/>
          <p:cNvSpPr txBox="1"/>
          <p:nvPr/>
        </p:nvSpPr>
        <p:spPr>
          <a:xfrm rot="16200000">
            <a:off x="5940239" y="4654649"/>
            <a:ext cx="720000" cy="2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= 1.1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19" name="pole tekstowe 18"/>
          <p:cNvSpPr txBox="1"/>
          <p:nvPr/>
        </p:nvSpPr>
        <p:spPr>
          <a:xfrm rot="16200000">
            <a:off x="6228271" y="4653192"/>
            <a:ext cx="720000" cy="2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= 0.1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20" name="pole tekstowe 19"/>
          <p:cNvSpPr txBox="1"/>
          <p:nvPr/>
        </p:nvSpPr>
        <p:spPr>
          <a:xfrm rot="16200000">
            <a:off x="6516272" y="4654569"/>
            <a:ext cx="720000" cy="2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= -1.3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21" name="pole tekstowe 20"/>
          <p:cNvSpPr txBox="1"/>
          <p:nvPr/>
        </p:nvSpPr>
        <p:spPr>
          <a:xfrm rot="16200000">
            <a:off x="6804304" y="4653112"/>
            <a:ext cx="720000" cy="28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= -2.1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cxnSp>
        <p:nvCxnSpPr>
          <p:cNvPr id="23" name="Łącznik prosty ze strzałką 22"/>
          <p:cNvCxnSpPr/>
          <p:nvPr/>
        </p:nvCxnSpPr>
        <p:spPr bwMode="auto">
          <a:xfrm flipV="1">
            <a:off x="1619704" y="5409220"/>
            <a:ext cx="5688600" cy="153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pole tekstowe 23"/>
          <p:cNvSpPr txBox="1"/>
          <p:nvPr/>
        </p:nvSpPr>
        <p:spPr>
          <a:xfrm>
            <a:off x="3347864" y="5490483"/>
            <a:ext cx="2677910" cy="3140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600" dirty="0" smtClean="0">
                <a:solidFill>
                  <a:prstClr val="black"/>
                </a:solidFill>
              </a:rPr>
              <a:t>18 BX (up to ~70 </a:t>
            </a:r>
            <a:r>
              <a:rPr lang="en-GB" sz="1600" dirty="0" err="1" smtClean="0">
                <a:solidFill>
                  <a:prstClr val="black"/>
                </a:solidFill>
              </a:rPr>
              <a:t>ttTracks</a:t>
            </a:r>
            <a:r>
              <a:rPr lang="en-GB" sz="1600" dirty="0" smtClean="0">
                <a:solidFill>
                  <a:prstClr val="black"/>
                </a:solidFill>
              </a:rPr>
              <a:t>) </a:t>
            </a:r>
            <a:endParaRPr lang="en-GB" sz="1600" dirty="0" smtClean="0">
              <a:solidFill>
                <a:prstClr val="black"/>
              </a:solidFill>
            </a:endParaRPr>
          </a:p>
        </p:txBody>
      </p:sp>
      <p:sp>
        <p:nvSpPr>
          <p:cNvPr id="25" name="pole tekstowe 24"/>
          <p:cNvSpPr txBox="1"/>
          <p:nvPr/>
        </p:nvSpPr>
        <p:spPr>
          <a:xfrm rot="16200000">
            <a:off x="6611720" y="2978542"/>
            <a:ext cx="1116776" cy="28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= -2.1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26" name="pole tekstowe 25"/>
          <p:cNvSpPr txBox="1"/>
          <p:nvPr/>
        </p:nvSpPr>
        <p:spPr>
          <a:xfrm>
            <a:off x="5609540" y="2691376"/>
            <a:ext cx="1368152" cy="7384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600" dirty="0" smtClean="0">
                <a:solidFill>
                  <a:prstClr val="black"/>
                </a:solidFill>
              </a:rPr>
              <a:t>Standalone </a:t>
            </a:r>
            <a:r>
              <a:rPr lang="en-GB" sz="1600" dirty="0" smtClean="0">
                <a:solidFill>
                  <a:prstClr val="black"/>
                </a:solidFill>
              </a:rPr>
              <a:t>m</a:t>
            </a:r>
            <a:r>
              <a:rPr lang="en-GB" sz="1600" dirty="0" smtClean="0">
                <a:solidFill>
                  <a:prstClr val="black"/>
                </a:solidFill>
              </a:rPr>
              <a:t>uon and its hits </a:t>
            </a:r>
            <a:endParaRPr lang="en-GB" sz="1600" dirty="0" smtClean="0">
              <a:solidFill>
                <a:prstClr val="black"/>
              </a:solidFill>
            </a:endParaRPr>
          </a:p>
        </p:txBody>
      </p:sp>
      <p:cxnSp>
        <p:nvCxnSpPr>
          <p:cNvPr id="27" name="Łącznik prosty ze strzałką 26"/>
          <p:cNvCxnSpPr>
            <a:stCxn id="8" idx="3"/>
            <a:endCxn id="25" idx="1"/>
          </p:cNvCxnSpPr>
          <p:nvPr/>
        </p:nvCxnSpPr>
        <p:spPr bwMode="auto">
          <a:xfrm flipV="1">
            <a:off x="2051736" y="3680930"/>
            <a:ext cx="5118372" cy="7562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Łącznik prosty ze strzałką 29"/>
          <p:cNvCxnSpPr>
            <a:stCxn id="21" idx="3"/>
            <a:endCxn id="25" idx="1"/>
          </p:cNvCxnSpPr>
          <p:nvPr/>
        </p:nvCxnSpPr>
        <p:spPr bwMode="auto">
          <a:xfrm flipV="1">
            <a:off x="7164304" y="3680930"/>
            <a:ext cx="5804" cy="7561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3" name="pole tekstowe 32"/>
          <p:cNvSpPr txBox="1"/>
          <p:nvPr/>
        </p:nvSpPr>
        <p:spPr>
          <a:xfrm>
            <a:off x="3852013" y="4729766"/>
            <a:ext cx="1179388" cy="3140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600" dirty="0" smtClean="0">
                <a:solidFill>
                  <a:prstClr val="black"/>
                </a:solidFill>
              </a:rPr>
              <a:t>…</a:t>
            </a:r>
            <a:endParaRPr lang="en-GB" sz="1600" dirty="0" smtClean="0">
              <a:solidFill>
                <a:prstClr val="black"/>
              </a:solidFill>
            </a:endParaRPr>
          </a:p>
        </p:txBody>
      </p:sp>
      <p:sp>
        <p:nvSpPr>
          <p:cNvPr id="34" name="pole tekstowe 33"/>
          <p:cNvSpPr txBox="1"/>
          <p:nvPr/>
        </p:nvSpPr>
        <p:spPr>
          <a:xfrm>
            <a:off x="7494190" y="3698677"/>
            <a:ext cx="1649810" cy="20345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400" dirty="0" smtClean="0">
                <a:solidFill>
                  <a:prstClr val="black"/>
                </a:solidFill>
              </a:rPr>
              <a:t>One must check every </a:t>
            </a:r>
            <a:r>
              <a:rPr lang="en-GB" sz="1400" dirty="0" err="1" smtClean="0">
                <a:solidFill>
                  <a:prstClr val="black"/>
                </a:solidFill>
              </a:rPr>
              <a:t>ttTtrack</a:t>
            </a:r>
            <a:r>
              <a:rPr lang="en-GB" sz="1400" dirty="0" smtClean="0">
                <a:solidFill>
                  <a:prstClr val="black"/>
                </a:solidFill>
              </a:rPr>
              <a:t> with every standalone muon/</a:t>
            </a:r>
            <a:r>
              <a:rPr lang="en-GB" sz="1400" dirty="0" err="1" smtClean="0">
                <a:solidFill>
                  <a:prstClr val="black"/>
                </a:solidFill>
              </a:rPr>
              <a:t>segmentes</a:t>
            </a:r>
            <a:r>
              <a:rPr lang="en-GB" sz="1400" dirty="0" smtClean="0">
                <a:solidFill>
                  <a:prstClr val="black"/>
                </a:solidFill>
              </a:rPr>
              <a:t> to say which fits best </a:t>
            </a:r>
            <a:r>
              <a:rPr lang="en-GB" sz="1400" dirty="0" smtClean="0">
                <a:solidFill>
                  <a:prstClr val="black"/>
                </a:solidFill>
                <a:sym typeface="Symbol" panose="05050102010706020507" pitchFamily="18" charset="2"/>
              </a:rPr>
              <a:t> you must wait for the last </a:t>
            </a:r>
            <a:r>
              <a:rPr lang="en-GB" sz="1400" dirty="0" err="1" smtClean="0">
                <a:solidFill>
                  <a:prstClr val="black"/>
                </a:solidFill>
                <a:sym typeface="Symbol" panose="05050102010706020507" pitchFamily="18" charset="2"/>
              </a:rPr>
              <a:t>ttTrac</a:t>
            </a:r>
            <a:r>
              <a:rPr lang="en-GB" sz="1400" dirty="0" err="1" smtClean="0">
                <a:solidFill>
                  <a:prstClr val="black"/>
                </a:solidFill>
                <a:sym typeface="Symbol" panose="05050102010706020507" pitchFamily="18" charset="2"/>
              </a:rPr>
              <a:t>k</a:t>
            </a:r>
            <a:r>
              <a:rPr lang="en-GB" sz="1400" dirty="0" smtClean="0">
                <a:solidFill>
                  <a:prstClr val="black"/>
                </a:solidFill>
                <a:sym typeface="Symbol" panose="05050102010706020507" pitchFamily="18" charset="2"/>
              </a:rPr>
              <a:t> before sending out the first one</a:t>
            </a:r>
            <a:endParaRPr lang="en-GB" sz="1400" dirty="0" smtClean="0">
              <a:solidFill>
                <a:prstClr val="black"/>
              </a:solidFill>
            </a:endParaRPr>
          </a:p>
        </p:txBody>
      </p:sp>
      <p:sp>
        <p:nvSpPr>
          <p:cNvPr id="35" name="pole tekstowe 34"/>
          <p:cNvSpPr txBox="1"/>
          <p:nvPr/>
        </p:nvSpPr>
        <p:spPr>
          <a:xfrm>
            <a:off x="2452585" y="3626305"/>
            <a:ext cx="1255319" cy="50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pl-PL" sz="1600" b="1" dirty="0" err="1" smtClean="0">
                <a:solidFill>
                  <a:srgbClr val="FF0000"/>
                </a:solidFill>
              </a:rPr>
              <a:t>ttTrack</a:t>
            </a:r>
            <a:r>
              <a:rPr lang="pl-PL" sz="1600" b="1" dirty="0" err="1" smtClean="0">
                <a:solidFill>
                  <a:srgbClr val="FF0000"/>
                </a:solidFill>
              </a:rPr>
              <a:t>s</a:t>
            </a:r>
            <a:r>
              <a:rPr lang="pl-PL" sz="1600" b="1" dirty="0" smtClean="0">
                <a:solidFill>
                  <a:srgbClr val="FF0000"/>
                </a:solidFill>
              </a:rPr>
              <a:t> not </a:t>
            </a:r>
            <a:r>
              <a:rPr lang="pl-PL" sz="1600" b="1" dirty="0" err="1" smtClean="0">
                <a:solidFill>
                  <a:srgbClr val="FF0000"/>
                </a:solidFill>
              </a:rPr>
              <a:t>sorted</a:t>
            </a:r>
            <a:endParaRPr lang="en-GB" sz="1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844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Remarks</a:t>
            </a:r>
            <a:r>
              <a:rPr lang="pl-PL" dirty="0"/>
              <a:t> – </a:t>
            </a:r>
            <a:r>
              <a:rPr lang="pl-PL" dirty="0" err="1"/>
              <a:t>latency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1584176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If the </a:t>
            </a:r>
            <a:r>
              <a:rPr lang="en-GB" dirty="0" err="1"/>
              <a:t>ttTrack</a:t>
            </a:r>
            <a:r>
              <a:rPr lang="en-GB" dirty="0"/>
              <a:t> coming from one </a:t>
            </a:r>
            <a:r>
              <a:rPr lang="en-GB" dirty="0" err="1"/>
              <a:t>nonant</a:t>
            </a:r>
            <a:r>
              <a:rPr lang="en-GB" dirty="0"/>
              <a:t> are sorted by eta, then the latency of the </a:t>
            </a:r>
            <a:r>
              <a:rPr lang="en-GB" dirty="0" err="1"/>
              <a:t>ttTracks</a:t>
            </a:r>
            <a:r>
              <a:rPr lang="en-GB" dirty="0"/>
              <a:t> to muons matching can be reduced – one does not have to wait for the last </a:t>
            </a:r>
            <a:r>
              <a:rPr lang="en-GB" dirty="0" err="1"/>
              <a:t>ttTrack</a:t>
            </a:r>
            <a:r>
              <a:rPr lang="en-GB" dirty="0"/>
              <a:t> from given BX to finalise the ghostbusting, i.e. one can send out the first </a:t>
            </a:r>
            <a:r>
              <a:rPr lang="en-GB" dirty="0" err="1"/>
              <a:t>ttTracks</a:t>
            </a:r>
            <a:r>
              <a:rPr lang="en-GB" dirty="0"/>
              <a:t> from the BX even before the last arrived</a:t>
            </a:r>
          </a:p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Karol Buńkowski, UW</a:t>
            </a:r>
            <a:r>
              <a:rPr lang="en-US" smtClean="0"/>
              <a:t>,  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pl-PL" smtClean="0"/>
              <a:t>CMS L1 Trigger Meeting</a:t>
            </a:r>
            <a:r>
              <a:rPr lang="en-US" smtClean="0"/>
              <a:t>, </a:t>
            </a:r>
            <a:r>
              <a:rPr lang="pl-PL" smtClean="0"/>
              <a:t>18 August 2015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79512" y="4454763"/>
            <a:ext cx="1179388" cy="7384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600" dirty="0" err="1" smtClean="0">
                <a:solidFill>
                  <a:prstClr val="black"/>
                </a:solidFill>
              </a:rPr>
              <a:t>ttTracks</a:t>
            </a:r>
            <a:r>
              <a:rPr lang="en-GB" sz="1600" dirty="0" smtClean="0">
                <a:solidFill>
                  <a:prstClr val="black"/>
                </a:solidFill>
              </a:rPr>
              <a:t> from one link</a:t>
            </a:r>
            <a:endParaRPr lang="en-GB" sz="1600" dirty="0" smtClean="0">
              <a:solidFill>
                <a:prstClr val="black"/>
              </a:solidFill>
            </a:endParaRPr>
          </a:p>
        </p:txBody>
      </p:sp>
      <p:sp>
        <p:nvSpPr>
          <p:cNvPr id="7" name="pole tekstowe 6"/>
          <p:cNvSpPr txBox="1"/>
          <p:nvPr/>
        </p:nvSpPr>
        <p:spPr>
          <a:xfrm rot="16200000">
            <a:off x="1403704" y="4654649"/>
            <a:ext cx="720000" cy="2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= 2.4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16" name="pole tekstowe 15"/>
          <p:cNvSpPr txBox="1"/>
          <p:nvPr/>
        </p:nvSpPr>
        <p:spPr>
          <a:xfrm rot="16200000">
            <a:off x="1979737" y="4654569"/>
            <a:ext cx="720000" cy="2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= 2.0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17" name="pole tekstowe 16"/>
          <p:cNvSpPr txBox="1"/>
          <p:nvPr/>
        </p:nvSpPr>
        <p:spPr>
          <a:xfrm rot="16200000">
            <a:off x="2267769" y="4653112"/>
            <a:ext cx="720000" cy="2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= 1.8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18" name="pole tekstowe 17"/>
          <p:cNvSpPr txBox="1"/>
          <p:nvPr/>
        </p:nvSpPr>
        <p:spPr>
          <a:xfrm rot="16200000">
            <a:off x="5940239" y="4654649"/>
            <a:ext cx="720000" cy="2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= -1.9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19" name="pole tekstowe 18"/>
          <p:cNvSpPr txBox="1"/>
          <p:nvPr/>
        </p:nvSpPr>
        <p:spPr>
          <a:xfrm rot="16200000">
            <a:off x="6228271" y="4653192"/>
            <a:ext cx="720000" cy="28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= -2.0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20" name="pole tekstowe 19"/>
          <p:cNvSpPr txBox="1"/>
          <p:nvPr/>
        </p:nvSpPr>
        <p:spPr>
          <a:xfrm rot="16200000">
            <a:off x="6516272" y="4654569"/>
            <a:ext cx="720000" cy="2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= -2.1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21" name="pole tekstowe 20"/>
          <p:cNvSpPr txBox="1"/>
          <p:nvPr/>
        </p:nvSpPr>
        <p:spPr>
          <a:xfrm rot="16200000">
            <a:off x="6804304" y="4653112"/>
            <a:ext cx="720000" cy="28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= -2.2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cxnSp>
        <p:nvCxnSpPr>
          <p:cNvPr id="23" name="Łącznik prosty ze strzałką 22"/>
          <p:cNvCxnSpPr/>
          <p:nvPr/>
        </p:nvCxnSpPr>
        <p:spPr bwMode="auto">
          <a:xfrm flipV="1">
            <a:off x="1619704" y="5409220"/>
            <a:ext cx="5688600" cy="153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pole tekstowe 23"/>
          <p:cNvSpPr txBox="1"/>
          <p:nvPr/>
        </p:nvSpPr>
        <p:spPr>
          <a:xfrm>
            <a:off x="3347864" y="5490483"/>
            <a:ext cx="2677910" cy="3140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600" dirty="0" smtClean="0">
                <a:solidFill>
                  <a:prstClr val="black"/>
                </a:solidFill>
              </a:rPr>
              <a:t>18 BX (up to ~70 </a:t>
            </a:r>
            <a:r>
              <a:rPr lang="en-GB" sz="1600" dirty="0" err="1" smtClean="0">
                <a:solidFill>
                  <a:prstClr val="black"/>
                </a:solidFill>
              </a:rPr>
              <a:t>ttTracks</a:t>
            </a:r>
            <a:r>
              <a:rPr lang="en-GB" sz="1600" dirty="0" smtClean="0">
                <a:solidFill>
                  <a:prstClr val="black"/>
                </a:solidFill>
              </a:rPr>
              <a:t>) </a:t>
            </a:r>
            <a:endParaRPr lang="en-GB" sz="1600" dirty="0" smtClean="0">
              <a:solidFill>
                <a:prstClr val="black"/>
              </a:solidFill>
            </a:endParaRPr>
          </a:p>
        </p:txBody>
      </p:sp>
      <p:sp>
        <p:nvSpPr>
          <p:cNvPr id="25" name="pole tekstowe 24"/>
          <p:cNvSpPr txBox="1"/>
          <p:nvPr/>
        </p:nvSpPr>
        <p:spPr>
          <a:xfrm rot="16200000">
            <a:off x="6611720" y="2978542"/>
            <a:ext cx="1116776" cy="28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= -2.1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cxnSp>
        <p:nvCxnSpPr>
          <p:cNvPr id="27" name="Łącznik prosty ze strzałką 26"/>
          <p:cNvCxnSpPr>
            <a:stCxn id="19" idx="3"/>
            <a:endCxn id="25" idx="1"/>
          </p:cNvCxnSpPr>
          <p:nvPr/>
        </p:nvCxnSpPr>
        <p:spPr bwMode="auto">
          <a:xfrm flipV="1">
            <a:off x="6588271" y="3680930"/>
            <a:ext cx="581837" cy="7562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Łącznik prosty ze strzałką 29"/>
          <p:cNvCxnSpPr>
            <a:stCxn id="21" idx="3"/>
            <a:endCxn id="25" idx="1"/>
          </p:cNvCxnSpPr>
          <p:nvPr/>
        </p:nvCxnSpPr>
        <p:spPr bwMode="auto">
          <a:xfrm flipV="1">
            <a:off x="7164304" y="3680930"/>
            <a:ext cx="5804" cy="7561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3" name="pole tekstowe 32"/>
          <p:cNvSpPr txBox="1"/>
          <p:nvPr/>
        </p:nvSpPr>
        <p:spPr>
          <a:xfrm>
            <a:off x="3852013" y="4729766"/>
            <a:ext cx="1179388" cy="3140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600" dirty="0" smtClean="0">
                <a:solidFill>
                  <a:prstClr val="black"/>
                </a:solidFill>
              </a:rPr>
              <a:t>…</a:t>
            </a:r>
            <a:endParaRPr lang="en-GB" sz="1600" dirty="0" smtClean="0">
              <a:solidFill>
                <a:prstClr val="black"/>
              </a:solidFill>
            </a:endParaRPr>
          </a:p>
        </p:txBody>
      </p:sp>
      <p:sp>
        <p:nvSpPr>
          <p:cNvPr id="34" name="pole tekstowe 33"/>
          <p:cNvSpPr txBox="1"/>
          <p:nvPr/>
        </p:nvSpPr>
        <p:spPr>
          <a:xfrm>
            <a:off x="7494190" y="3698677"/>
            <a:ext cx="1649810" cy="21059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400" dirty="0" smtClean="0">
                <a:solidFill>
                  <a:prstClr val="black"/>
                </a:solidFill>
              </a:rPr>
              <a:t>If the </a:t>
            </a:r>
            <a:r>
              <a:rPr lang="en-GB" sz="1400" dirty="0" err="1" smtClean="0">
                <a:solidFill>
                  <a:prstClr val="black"/>
                </a:solidFill>
              </a:rPr>
              <a:t>ttTracks</a:t>
            </a:r>
            <a:r>
              <a:rPr lang="en-GB" sz="1400" dirty="0" smtClean="0">
                <a:solidFill>
                  <a:prstClr val="black"/>
                </a:solidFill>
              </a:rPr>
              <a:t> are sorted by eta, one can ghost bust only the </a:t>
            </a:r>
            <a:r>
              <a:rPr lang="en-GB" sz="1400" dirty="0" err="1" smtClean="0">
                <a:solidFill>
                  <a:prstClr val="black"/>
                </a:solidFill>
              </a:rPr>
              <a:t>ttTracks</a:t>
            </a:r>
            <a:r>
              <a:rPr lang="en-GB" sz="1400" dirty="0" smtClean="0">
                <a:solidFill>
                  <a:prstClr val="black"/>
                </a:solidFill>
              </a:rPr>
              <a:t> separated maximally by a few BXs.</a:t>
            </a:r>
          </a:p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400" dirty="0" smtClean="0">
                <a:solidFill>
                  <a:prstClr val="black"/>
                </a:solidFill>
              </a:rPr>
              <a:t>N.B. Ghost busting between the </a:t>
            </a:r>
            <a:r>
              <a:rPr lang="en-GB" sz="1400" dirty="0" err="1" smtClean="0">
                <a:solidFill>
                  <a:prstClr val="black"/>
                </a:solidFill>
              </a:rPr>
              <a:t>ttFibers</a:t>
            </a:r>
            <a:r>
              <a:rPr lang="en-GB" sz="1400" dirty="0" smtClean="0">
                <a:solidFill>
                  <a:prstClr val="black"/>
                </a:solidFill>
              </a:rPr>
              <a:t> is also needed</a:t>
            </a:r>
            <a:endParaRPr lang="en-GB" sz="1400" dirty="0" smtClean="0">
              <a:solidFill>
                <a:prstClr val="black"/>
              </a:solidFill>
            </a:endParaRPr>
          </a:p>
        </p:txBody>
      </p:sp>
      <p:sp>
        <p:nvSpPr>
          <p:cNvPr id="28" name="pole tekstowe 27"/>
          <p:cNvSpPr txBox="1"/>
          <p:nvPr/>
        </p:nvSpPr>
        <p:spPr>
          <a:xfrm rot="16200000">
            <a:off x="1691736" y="4653112"/>
            <a:ext cx="720000" cy="2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200" dirty="0" smtClean="0">
                <a:solidFill>
                  <a:prstClr val="black"/>
                </a:solidFill>
                <a:sym typeface="Symbol" panose="05050102010706020507" pitchFamily="18" charset="2"/>
              </a:rPr>
              <a:t>= 2.3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2452584" y="3626305"/>
            <a:ext cx="1507347" cy="50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pl-PL" sz="1600" b="1" dirty="0" err="1" smtClean="0">
                <a:solidFill>
                  <a:srgbClr val="FF0000"/>
                </a:solidFill>
              </a:rPr>
              <a:t>ttTrack</a:t>
            </a:r>
            <a:r>
              <a:rPr lang="pl-PL" sz="1600" b="1" dirty="0" err="1" smtClean="0">
                <a:solidFill>
                  <a:srgbClr val="FF0000"/>
                </a:solidFill>
              </a:rPr>
              <a:t>s</a:t>
            </a:r>
            <a:r>
              <a:rPr lang="pl-PL" sz="1600" b="1" dirty="0" smtClean="0">
                <a:solidFill>
                  <a:srgbClr val="FF0000"/>
                </a:solidFill>
              </a:rPr>
              <a:t> </a:t>
            </a:r>
            <a:r>
              <a:rPr lang="pl-PL" sz="1600" b="1" dirty="0" err="1" smtClean="0">
                <a:solidFill>
                  <a:srgbClr val="FF0000"/>
                </a:solidFill>
              </a:rPr>
              <a:t>sorted</a:t>
            </a:r>
            <a:r>
              <a:rPr lang="en-GB" sz="1600" b="1" dirty="0" smtClean="0">
                <a:solidFill>
                  <a:srgbClr val="FF0000"/>
                </a:solidFill>
              </a:rPr>
              <a:t> by eta</a:t>
            </a:r>
            <a:endParaRPr lang="en-GB" sz="1600" b="1" dirty="0" smtClean="0">
              <a:solidFill>
                <a:srgbClr val="FF0000"/>
              </a:solidFill>
            </a:endParaRPr>
          </a:p>
        </p:txBody>
      </p:sp>
      <p:sp>
        <p:nvSpPr>
          <p:cNvPr id="31" name="pole tekstowe 30"/>
          <p:cNvSpPr txBox="1"/>
          <p:nvPr/>
        </p:nvSpPr>
        <p:spPr>
          <a:xfrm>
            <a:off x="5609540" y="2691376"/>
            <a:ext cx="1368152" cy="7384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600" dirty="0" smtClean="0">
                <a:solidFill>
                  <a:prstClr val="black"/>
                </a:solidFill>
              </a:rPr>
              <a:t>Standalone </a:t>
            </a:r>
            <a:r>
              <a:rPr lang="en-GB" sz="1600" dirty="0" smtClean="0">
                <a:solidFill>
                  <a:prstClr val="black"/>
                </a:solidFill>
              </a:rPr>
              <a:t>m</a:t>
            </a:r>
            <a:r>
              <a:rPr lang="en-GB" sz="1600" dirty="0" smtClean="0">
                <a:solidFill>
                  <a:prstClr val="black"/>
                </a:solidFill>
              </a:rPr>
              <a:t>uon and its hits </a:t>
            </a:r>
            <a:endParaRPr lang="en-GB" sz="1600" dirty="0" smtClean="0">
              <a:solidFill>
                <a:prstClr val="black"/>
              </a:solidFill>
            </a:endParaRPr>
          </a:p>
        </p:txBody>
      </p:sp>
      <p:sp>
        <p:nvSpPr>
          <p:cNvPr id="32" name="pole tekstowe 31"/>
          <p:cNvSpPr txBox="1"/>
          <p:nvPr/>
        </p:nvSpPr>
        <p:spPr>
          <a:xfrm>
            <a:off x="1187623" y="6034224"/>
            <a:ext cx="5616625" cy="3831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 defTabSz="414038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 sz="1400" dirty="0" smtClean="0">
                <a:solidFill>
                  <a:prstClr val="black"/>
                </a:solidFill>
              </a:rPr>
              <a:t>Total latency contribution: transmission: ~6BX, matching and ghostbusting: ~6BX, waiting with ghostbusting ~6BX </a:t>
            </a:r>
            <a:endParaRPr lang="en-GB" sz="14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32685"/>
      </p:ext>
    </p:extLst>
  </p:cSld>
  <p:clrMapOvr>
    <a:masterClrMapping/>
  </p:clrMapOvr>
</p:sld>
</file>

<file path=ppt/theme/theme1.xml><?xml version="1.0" encoding="utf-8"?>
<a:theme xmlns:a="http://schemas.openxmlformats.org/drawingml/2006/main" name="KB szablon upgrade">
  <a:themeElements>
    <a:clrScheme name="Aerodynamiczny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— klasyczny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spAutoFit/>
      </a:bodyPr>
      <a:lstStyle>
        <a:defPPr>
          <a:defRPr dirty="0" smtClean="0">
            <a:solidFill>
              <a:schemeClr val="tx1"/>
            </a:solidFill>
            <a:latin typeface="+mn-l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72000" tIns="72000" rIns="72000" bIns="72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>
            <a:tab pos="180975" algn="l"/>
          </a:tabLst>
          <a:defRPr kumimoji="0" lang="pl-PL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6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rgbClr val="FF0000"/>
            </a:solidFill>
          </a:defRPr>
        </a:defPPr>
      </a:lstStyle>
    </a:txDef>
  </a:objectDefaults>
  <a:extraClrSchemeLst>
    <a:extraClrScheme>
      <a:clrScheme name="Prezentac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szblonKBCMSekran">
  <a:themeElements>
    <a:clrScheme name="Prezentac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zentacj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spAutoFit/>
      </a:bodyPr>
      <a:lstStyle>
        <a:defPPr>
          <a:defRPr dirty="0" smtClean="0">
            <a:solidFill>
              <a:schemeClr val="tx1"/>
            </a:solidFill>
            <a:latin typeface="+mn-lt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rgbClr val="FF0000"/>
            </a:solidFill>
          </a:defRPr>
        </a:defPPr>
      </a:lstStyle>
    </a:txDef>
  </a:objectDefaults>
  <a:extraClrSchemeLst>
    <a:extraClrScheme>
      <a:clrScheme name="Prezentac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szblonKBCMSekran">
  <a:themeElements>
    <a:clrScheme name="Prezentac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zentacj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B0F0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000" dirty="0">
            <a:latin typeface="Arial Narrow" panose="020B060602020203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72000" tIns="72000" rIns="72000" bIns="72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>
            <a:tab pos="180975" algn="l"/>
          </a:tabLst>
          <a:defRPr kumimoji="0" lang="pl-PL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6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rgbClr val="FF0000"/>
            </a:solidFill>
          </a:defRPr>
        </a:defPPr>
      </a:lstStyle>
    </a:txDef>
  </a:objectDefaults>
  <a:extraClrSchemeLst>
    <a:extraClrScheme>
      <a:clrScheme name="Prezentac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KB szablon upgrade">
  <a:themeElements>
    <a:clrScheme name="Aerodynamiczny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— klasyczny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spAutoFit/>
      </a:bodyPr>
      <a:lstStyle>
        <a:defPPr>
          <a:defRPr dirty="0" smtClean="0">
            <a:solidFill>
              <a:schemeClr val="tx1"/>
            </a:solidFill>
            <a:latin typeface="+mn-l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72000" tIns="72000" rIns="72000" bIns="72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>
            <a:tab pos="180975" algn="l"/>
          </a:tabLst>
          <a:defRPr kumimoji="0" lang="pl-PL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6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rgbClr val="FF0000"/>
            </a:solidFill>
          </a:defRPr>
        </a:defPPr>
      </a:lstStyle>
    </a:txDef>
  </a:objectDefaults>
  <a:extraClrSchemeLst>
    <a:extraClrScheme>
      <a:clrScheme name="Prezentac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szblonKBCMSekran">
  <a:themeElements>
    <a:clrScheme name="Prezentac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zentacj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spAutoFit/>
      </a:bodyPr>
      <a:lstStyle>
        <a:defPPr>
          <a:defRPr dirty="0" smtClean="0">
            <a:solidFill>
              <a:schemeClr val="tx1"/>
            </a:solidFill>
            <a:latin typeface="+mn-l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72000" tIns="72000" rIns="72000" bIns="72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>
            <a:tab pos="180975" algn="l"/>
          </a:tabLst>
          <a:defRPr kumimoji="0" lang="pl-PL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Prezentac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szblonKBCMSekran">
  <a:themeElements>
    <a:clrScheme name="Prezentac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zentacj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B0F0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000" dirty="0">
            <a:latin typeface="Arial Narrow" panose="020B060602020203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72000" tIns="72000" rIns="72000" bIns="72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>
            <a:tab pos="180975" algn="l"/>
          </a:tabLst>
          <a:defRPr kumimoji="0" lang="pl-PL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6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rgbClr val="FF0000"/>
            </a:solidFill>
          </a:defRPr>
        </a:defPPr>
      </a:lstStyle>
    </a:txDef>
  </a:objectDefaults>
  <a:extraClrSchemeLst>
    <a:extraClrScheme>
      <a:clrScheme name="Prezentac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0F60C880720A4C9741BFA94E0127F4" ma:contentTypeVersion="0" ma:contentTypeDescription="Create a new document." ma:contentTypeScope="" ma:versionID="528798ce5ad507e0ba818dcc0e34f05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5cb7aa7b77256ec190fb52ff2ad7e2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89A64E8-3AA2-45F7-A308-48E2595BCF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0DAD27C-A3BB-44E2-8388-9BACB5AC5847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1173C40-975E-4AEE-A9AE-644F88FF70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KB szablon upgrade</Template>
  <TotalTime>205706</TotalTime>
  <Words>1646</Words>
  <Application>Microsoft Office PowerPoint</Application>
  <PresentationFormat>Pokaz na ekranie (4:3)</PresentationFormat>
  <Paragraphs>546</Paragraphs>
  <Slides>13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6</vt:i4>
      </vt:variant>
      <vt:variant>
        <vt:lpstr>Tytuły slajdów</vt:lpstr>
      </vt:variant>
      <vt:variant>
        <vt:i4>13</vt:i4>
      </vt:variant>
    </vt:vector>
  </HeadingPairs>
  <TitlesOfParts>
    <vt:vector size="25" baseType="lpstr">
      <vt:lpstr>Arial</vt:lpstr>
      <vt:lpstr>Arial Narrow</vt:lpstr>
      <vt:lpstr>Calibri</vt:lpstr>
      <vt:lpstr>Symbol</vt:lpstr>
      <vt:lpstr>Times New Roman</vt:lpstr>
      <vt:lpstr>Wingdings</vt:lpstr>
      <vt:lpstr>KB szablon upgrade</vt:lpstr>
      <vt:lpstr>2_szblonKBCMSekran</vt:lpstr>
      <vt:lpstr>1_szblonKBCMSekran</vt:lpstr>
      <vt:lpstr>1_KB szablon upgrade</vt:lpstr>
      <vt:lpstr>szblonKBCMSekran</vt:lpstr>
      <vt:lpstr>3_szblonKBCMSekran</vt:lpstr>
      <vt:lpstr>Muon trigger architecture</vt:lpstr>
      <vt:lpstr>Muon Trigger architecture, version 1a</vt:lpstr>
      <vt:lpstr>Muon Trigger architecture, version 1b</vt:lpstr>
      <vt:lpstr>Muon trigger algorithm draft version 1</vt:lpstr>
      <vt:lpstr>Version 1b – TF-GMT link and GMT board count</vt:lpstr>
      <vt:lpstr>Muon Trigger architecture, version 2</vt:lpstr>
      <vt:lpstr>Muon trigger algorithm draft version 2</vt:lpstr>
      <vt:lpstr>Remarks – latency</vt:lpstr>
      <vt:lpstr>Remarks – latency</vt:lpstr>
      <vt:lpstr>Remarks</vt:lpstr>
      <vt:lpstr>Backup</vt:lpstr>
      <vt:lpstr>-t for DT MB1</vt:lpstr>
      <vt:lpstr>L1 Trigger latency, end of 2017</vt:lpstr>
    </vt:vector>
  </TitlesOfParts>
  <Company>FUW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Muon Trigger upgrade planning Rack space</dc:title>
  <dc:creator>Karol Bunkowski</dc:creator>
  <cp:lastModifiedBy>Karol Bunkowski</cp:lastModifiedBy>
  <cp:revision>1301</cp:revision>
  <dcterms:created xsi:type="dcterms:W3CDTF">2015-08-17T10:34:54Z</dcterms:created>
  <dcterms:modified xsi:type="dcterms:W3CDTF">2018-11-29T15:43:08Z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0x010100AF0F60C880720A4C9741BFA94E0127F4</vt:lpwstr>
  </property>
  <property fmtid="{D5CDD505-2E9C-101B-9397-08002B2CF9AE}" pid="3" name="IsMyDocuments">
    <vt:bool>true</vt:bool>
  </property>
</Properties>
</file>