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sldIdLst>
    <p:sldId id="256" r:id="rId2"/>
    <p:sldId id="257" r:id="rId3"/>
    <p:sldId id="259" r:id="rId4"/>
    <p:sldId id="260" r:id="rId5"/>
    <p:sldId id="261" r:id="rId6"/>
    <p:sldId id="262" r:id="rId7"/>
    <p:sldId id="267" r:id="rId8"/>
    <p:sldId id="271" r:id="rId9"/>
    <p:sldId id="265" r:id="rId10"/>
    <p:sldId id="273" r:id="rId11"/>
    <p:sldId id="268" r:id="rId12"/>
    <p:sldId id="272" r:id="rId13"/>
    <p:sldId id="269" r:id="rId14"/>
    <p:sldId id="264" r:id="rId15"/>
    <p:sldId id="275" r:id="rId16"/>
    <p:sldId id="274" r:id="rId17"/>
    <p:sldId id="278" r:id="rId18"/>
    <p:sldId id="270" r:id="rId19"/>
    <p:sldId id="263" r:id="rId20"/>
    <p:sldId id="277"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49" autoAdjust="0"/>
    <p:restoredTop sz="94660"/>
  </p:normalViewPr>
  <p:slideViewPr>
    <p:cSldViewPr>
      <p:cViewPr varScale="1">
        <p:scale>
          <a:sx n="80" d="100"/>
          <a:sy n="80" d="100"/>
        </p:scale>
        <p:origin x="-552" y="-78"/>
      </p:cViewPr>
      <p:guideLst>
        <p:guide orient="horz" pos="2160"/>
        <p:guide pos="2880"/>
      </p:guideLst>
    </p:cSldViewPr>
  </p:slideViewPr>
  <p:notesTextViewPr>
    <p:cViewPr>
      <p:scale>
        <a:sx n="1" d="1"/>
        <a:sy n="1" d="1"/>
      </p:scale>
      <p:origin x="0" y="0"/>
    </p:cViewPr>
  </p:notesTextViewPr>
  <p:sorterViewPr>
    <p:cViewPr>
      <p:scale>
        <a:sx n="106" d="100"/>
        <a:sy n="106" d="100"/>
      </p:scale>
      <p:origin x="0" y="297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0DD5D7-27F2-406E-B84E-89B8B8B36BA9}" type="datetimeFigureOut">
              <a:rPr lang="en-US" smtClean="0"/>
              <a:t>12/1/2010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1C1FB0-6832-431D-8D22-EC186EE2E697}" type="slidenum">
              <a:rPr lang="en-US" smtClean="0"/>
              <a:t>‹#›</a:t>
            </a:fld>
            <a:endParaRPr lang="en-US"/>
          </a:p>
        </p:txBody>
      </p:sp>
    </p:spTree>
    <p:extLst>
      <p:ext uri="{BB962C8B-B14F-4D97-AF65-F5344CB8AC3E}">
        <p14:creationId xmlns:p14="http://schemas.microsoft.com/office/powerpoint/2010/main" val="575862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ATLAS Software &amp; Computing Workshop  11/30/2010</a:t>
            </a:r>
            <a:endParaRPr lang="en-US"/>
          </a:p>
        </p:txBody>
      </p:sp>
      <p:sp>
        <p:nvSpPr>
          <p:cNvPr id="5" name="Footer Placeholder 4"/>
          <p:cNvSpPr>
            <a:spLocks noGrp="1"/>
          </p:cNvSpPr>
          <p:nvPr>
            <p:ph type="ftr" sz="quarter" idx="11"/>
          </p:nvPr>
        </p:nvSpPr>
        <p:spPr/>
        <p:txBody>
          <a:bodyPr/>
          <a:lstStyle/>
          <a:p>
            <a:r>
              <a:rPr lang="en-US" dirty="0" smtClean="0"/>
              <a:t>by V. Fine ( PAS / BNL ) </a:t>
            </a:r>
            <a:endParaRPr lang="en-US" dirty="0"/>
          </a:p>
        </p:txBody>
      </p:sp>
      <p:sp>
        <p:nvSpPr>
          <p:cNvPr id="6" name="Slide Number Placeholder 5"/>
          <p:cNvSpPr>
            <a:spLocks noGrp="1"/>
          </p:cNvSpPr>
          <p:nvPr>
            <p:ph type="sldNum" sz="quarter" idx="12"/>
          </p:nvPr>
        </p:nvSpPr>
        <p:spPr>
          <a:xfrm>
            <a:off x="6629400" y="6324600"/>
            <a:ext cx="2133600" cy="344824"/>
          </a:xfrm>
        </p:spPr>
        <p:txBody>
          <a:bodyPr/>
          <a:lstStyle/>
          <a:p>
            <a:fld id="{025F8E1A-4492-4FB2-AD78-10F5E0708275}" type="slidenum">
              <a:rPr lang="en-US" smtClean="0"/>
              <a:t>‹#›</a:t>
            </a:fld>
            <a:endParaRPr lang="en-US"/>
          </a:p>
        </p:txBody>
      </p:sp>
    </p:spTree>
    <p:extLst>
      <p:ext uri="{BB962C8B-B14F-4D97-AF65-F5344CB8AC3E}">
        <p14:creationId xmlns:p14="http://schemas.microsoft.com/office/powerpoint/2010/main" val="183178019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ATLAS Software &amp; Computing Workshop  11/30/2010</a:t>
            </a:r>
            <a:endParaRPr lang="en-US"/>
          </a:p>
        </p:txBody>
      </p:sp>
      <p:sp>
        <p:nvSpPr>
          <p:cNvPr id="5" name="Footer Placeholder 4"/>
          <p:cNvSpPr>
            <a:spLocks noGrp="1"/>
          </p:cNvSpPr>
          <p:nvPr>
            <p:ph type="ftr" sz="quarter" idx="11"/>
          </p:nvPr>
        </p:nvSpPr>
        <p:spPr/>
        <p:txBody>
          <a:bodyPr/>
          <a:lstStyle/>
          <a:p>
            <a:r>
              <a:rPr lang="en-US" smtClean="0"/>
              <a:t>by V. Fine ( PAS / BNL ) </a:t>
            </a:r>
            <a:endParaRPr lang="en-US"/>
          </a:p>
        </p:txBody>
      </p:sp>
      <p:sp>
        <p:nvSpPr>
          <p:cNvPr id="6" name="Slide Number Placeholder 5"/>
          <p:cNvSpPr>
            <a:spLocks noGrp="1"/>
          </p:cNvSpPr>
          <p:nvPr>
            <p:ph type="sldNum" sz="quarter" idx="12"/>
          </p:nvPr>
        </p:nvSpPr>
        <p:spPr/>
        <p:txBody>
          <a:bodyPr/>
          <a:lstStyle/>
          <a:p>
            <a:fld id="{025F8E1A-4492-4FB2-AD78-10F5E0708275}" type="slidenum">
              <a:rPr lang="en-US" smtClean="0"/>
              <a:t>‹#›</a:t>
            </a:fld>
            <a:endParaRPr lang="en-US"/>
          </a:p>
        </p:txBody>
      </p:sp>
    </p:spTree>
    <p:extLst>
      <p:ext uri="{BB962C8B-B14F-4D97-AF65-F5344CB8AC3E}">
        <p14:creationId xmlns:p14="http://schemas.microsoft.com/office/powerpoint/2010/main" val="2876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ATLAS Software &amp; Computing Workshop  11/30/2010</a:t>
            </a:r>
            <a:endParaRPr lang="en-US"/>
          </a:p>
        </p:txBody>
      </p:sp>
      <p:sp>
        <p:nvSpPr>
          <p:cNvPr id="5" name="Footer Placeholder 4"/>
          <p:cNvSpPr>
            <a:spLocks noGrp="1"/>
          </p:cNvSpPr>
          <p:nvPr>
            <p:ph type="ftr" sz="quarter" idx="11"/>
          </p:nvPr>
        </p:nvSpPr>
        <p:spPr/>
        <p:txBody>
          <a:bodyPr/>
          <a:lstStyle/>
          <a:p>
            <a:r>
              <a:rPr lang="en-US" smtClean="0"/>
              <a:t>by V. Fine ( PAS / BNL ) </a:t>
            </a:r>
            <a:endParaRPr lang="en-US"/>
          </a:p>
        </p:txBody>
      </p:sp>
      <p:sp>
        <p:nvSpPr>
          <p:cNvPr id="6" name="Slide Number Placeholder 5"/>
          <p:cNvSpPr>
            <a:spLocks noGrp="1"/>
          </p:cNvSpPr>
          <p:nvPr>
            <p:ph type="sldNum" sz="quarter" idx="12"/>
          </p:nvPr>
        </p:nvSpPr>
        <p:spPr/>
        <p:txBody>
          <a:bodyPr/>
          <a:lstStyle/>
          <a:p>
            <a:fld id="{025F8E1A-4492-4FB2-AD78-10F5E0708275}" type="slidenum">
              <a:rPr lang="en-US" smtClean="0"/>
              <a:t>‹#›</a:t>
            </a:fld>
            <a:endParaRPr lang="en-US"/>
          </a:p>
        </p:txBody>
      </p:sp>
    </p:spTree>
    <p:extLst>
      <p:ext uri="{BB962C8B-B14F-4D97-AF65-F5344CB8AC3E}">
        <p14:creationId xmlns:p14="http://schemas.microsoft.com/office/powerpoint/2010/main" val="3816236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28460" y="6481858"/>
            <a:ext cx="2714740" cy="365125"/>
          </a:xfrm>
        </p:spPr>
        <p:txBody>
          <a:bodyPr/>
          <a:lstStyle/>
          <a:p>
            <a:r>
              <a:rPr lang="en-US" smtClean="0"/>
              <a:t>ATLAS Software &amp; Computing Workshop  11/30/2010</a:t>
            </a:r>
            <a:endParaRPr lang="en-US" dirty="0"/>
          </a:p>
        </p:txBody>
      </p:sp>
      <p:sp>
        <p:nvSpPr>
          <p:cNvPr id="5" name="Footer Placeholder 4"/>
          <p:cNvSpPr>
            <a:spLocks noGrp="1"/>
          </p:cNvSpPr>
          <p:nvPr>
            <p:ph type="ftr" sz="quarter" idx="11"/>
          </p:nvPr>
        </p:nvSpPr>
        <p:spPr>
          <a:xfrm>
            <a:off x="2819400" y="6492875"/>
            <a:ext cx="2895600" cy="365125"/>
          </a:xfrm>
        </p:spPr>
        <p:txBody>
          <a:bodyPr/>
          <a:lstStyle/>
          <a:p>
            <a:r>
              <a:rPr lang="en-US" dirty="0" smtClean="0"/>
              <a:t>by V. Fine ( PAS / BNL ) </a:t>
            </a:r>
            <a:endParaRPr lang="en-US" dirty="0"/>
          </a:p>
        </p:txBody>
      </p:sp>
      <p:sp>
        <p:nvSpPr>
          <p:cNvPr id="6" name="Slide Number Placeholder 5"/>
          <p:cNvSpPr>
            <a:spLocks noGrp="1"/>
          </p:cNvSpPr>
          <p:nvPr>
            <p:ph type="sldNum" sz="quarter" idx="12"/>
          </p:nvPr>
        </p:nvSpPr>
        <p:spPr>
          <a:xfrm>
            <a:off x="7010400" y="6481858"/>
            <a:ext cx="2133600" cy="365125"/>
          </a:xfrm>
        </p:spPr>
        <p:txBody>
          <a:bodyPr/>
          <a:lstStyle/>
          <a:p>
            <a:fld id="{025F8E1A-4492-4FB2-AD78-10F5E0708275}" type="slidenum">
              <a:rPr lang="en-US" smtClean="0"/>
              <a:t>‹#›</a:t>
            </a:fld>
            <a:endParaRPr lang="en-US" dirty="0"/>
          </a:p>
        </p:txBody>
      </p:sp>
    </p:spTree>
    <p:extLst>
      <p:ext uri="{BB962C8B-B14F-4D97-AF65-F5344CB8AC3E}">
        <p14:creationId xmlns:p14="http://schemas.microsoft.com/office/powerpoint/2010/main" val="39647540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ATLAS Software &amp; Computing Workshop  11/30/2010</a:t>
            </a:r>
            <a:endParaRPr lang="en-US"/>
          </a:p>
        </p:txBody>
      </p:sp>
      <p:sp>
        <p:nvSpPr>
          <p:cNvPr id="5" name="Footer Placeholder 4"/>
          <p:cNvSpPr>
            <a:spLocks noGrp="1"/>
          </p:cNvSpPr>
          <p:nvPr>
            <p:ph type="ftr" sz="quarter" idx="11"/>
          </p:nvPr>
        </p:nvSpPr>
        <p:spPr/>
        <p:txBody>
          <a:bodyPr/>
          <a:lstStyle/>
          <a:p>
            <a:r>
              <a:rPr lang="en-US" smtClean="0"/>
              <a:t>by V. Fine ( PAS / BNL ) </a:t>
            </a:r>
            <a:endParaRPr lang="en-US"/>
          </a:p>
        </p:txBody>
      </p:sp>
      <p:sp>
        <p:nvSpPr>
          <p:cNvPr id="6" name="Slide Number Placeholder 5"/>
          <p:cNvSpPr>
            <a:spLocks noGrp="1"/>
          </p:cNvSpPr>
          <p:nvPr>
            <p:ph type="sldNum" sz="quarter" idx="12"/>
          </p:nvPr>
        </p:nvSpPr>
        <p:spPr/>
        <p:txBody>
          <a:bodyPr/>
          <a:lstStyle/>
          <a:p>
            <a:fld id="{025F8E1A-4492-4FB2-AD78-10F5E0708275}" type="slidenum">
              <a:rPr lang="en-US" smtClean="0"/>
              <a:t>‹#›</a:t>
            </a:fld>
            <a:endParaRPr lang="en-US"/>
          </a:p>
        </p:txBody>
      </p:sp>
    </p:spTree>
    <p:extLst>
      <p:ext uri="{BB962C8B-B14F-4D97-AF65-F5344CB8AC3E}">
        <p14:creationId xmlns:p14="http://schemas.microsoft.com/office/powerpoint/2010/main" val="18055719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ATLAS Software &amp; Computing Workshop  11/30/2010</a:t>
            </a:r>
            <a:endParaRPr lang="en-US"/>
          </a:p>
        </p:txBody>
      </p:sp>
      <p:sp>
        <p:nvSpPr>
          <p:cNvPr id="6" name="Footer Placeholder 5"/>
          <p:cNvSpPr>
            <a:spLocks noGrp="1"/>
          </p:cNvSpPr>
          <p:nvPr>
            <p:ph type="ftr" sz="quarter" idx="11"/>
          </p:nvPr>
        </p:nvSpPr>
        <p:spPr/>
        <p:txBody>
          <a:bodyPr/>
          <a:lstStyle/>
          <a:p>
            <a:r>
              <a:rPr lang="en-US" smtClean="0"/>
              <a:t>by V. Fine ( PAS / BNL ) </a:t>
            </a:r>
            <a:endParaRPr lang="en-US"/>
          </a:p>
        </p:txBody>
      </p:sp>
      <p:sp>
        <p:nvSpPr>
          <p:cNvPr id="7" name="Slide Number Placeholder 6"/>
          <p:cNvSpPr>
            <a:spLocks noGrp="1"/>
          </p:cNvSpPr>
          <p:nvPr>
            <p:ph type="sldNum" sz="quarter" idx="12"/>
          </p:nvPr>
        </p:nvSpPr>
        <p:spPr/>
        <p:txBody>
          <a:bodyPr/>
          <a:lstStyle/>
          <a:p>
            <a:fld id="{025F8E1A-4492-4FB2-AD78-10F5E0708275}" type="slidenum">
              <a:rPr lang="en-US" smtClean="0"/>
              <a:t>‹#›</a:t>
            </a:fld>
            <a:endParaRPr lang="en-US"/>
          </a:p>
        </p:txBody>
      </p:sp>
    </p:spTree>
    <p:extLst>
      <p:ext uri="{BB962C8B-B14F-4D97-AF65-F5344CB8AC3E}">
        <p14:creationId xmlns:p14="http://schemas.microsoft.com/office/powerpoint/2010/main" val="38875668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ATLAS Software &amp; Computing Workshop  11/30/2010</a:t>
            </a:r>
            <a:endParaRPr lang="en-US"/>
          </a:p>
        </p:txBody>
      </p:sp>
      <p:sp>
        <p:nvSpPr>
          <p:cNvPr id="8" name="Footer Placeholder 7"/>
          <p:cNvSpPr>
            <a:spLocks noGrp="1"/>
          </p:cNvSpPr>
          <p:nvPr>
            <p:ph type="ftr" sz="quarter" idx="11"/>
          </p:nvPr>
        </p:nvSpPr>
        <p:spPr/>
        <p:txBody>
          <a:bodyPr/>
          <a:lstStyle/>
          <a:p>
            <a:r>
              <a:rPr lang="en-US" smtClean="0"/>
              <a:t>by V. Fine ( PAS / BNL ) </a:t>
            </a:r>
            <a:endParaRPr lang="en-US"/>
          </a:p>
        </p:txBody>
      </p:sp>
      <p:sp>
        <p:nvSpPr>
          <p:cNvPr id="9" name="Slide Number Placeholder 8"/>
          <p:cNvSpPr>
            <a:spLocks noGrp="1"/>
          </p:cNvSpPr>
          <p:nvPr>
            <p:ph type="sldNum" sz="quarter" idx="12"/>
          </p:nvPr>
        </p:nvSpPr>
        <p:spPr/>
        <p:txBody>
          <a:bodyPr/>
          <a:lstStyle/>
          <a:p>
            <a:fld id="{025F8E1A-4492-4FB2-AD78-10F5E0708275}" type="slidenum">
              <a:rPr lang="en-US" smtClean="0"/>
              <a:t>‹#›</a:t>
            </a:fld>
            <a:endParaRPr lang="en-US"/>
          </a:p>
        </p:txBody>
      </p:sp>
    </p:spTree>
    <p:extLst>
      <p:ext uri="{BB962C8B-B14F-4D97-AF65-F5344CB8AC3E}">
        <p14:creationId xmlns:p14="http://schemas.microsoft.com/office/powerpoint/2010/main" val="4252792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ATLAS Software &amp; Computing Workshop  11/30/2010</a:t>
            </a:r>
            <a:endParaRPr lang="en-US"/>
          </a:p>
        </p:txBody>
      </p:sp>
      <p:sp>
        <p:nvSpPr>
          <p:cNvPr id="4" name="Footer Placeholder 3"/>
          <p:cNvSpPr>
            <a:spLocks noGrp="1"/>
          </p:cNvSpPr>
          <p:nvPr>
            <p:ph type="ftr" sz="quarter" idx="11"/>
          </p:nvPr>
        </p:nvSpPr>
        <p:spPr/>
        <p:txBody>
          <a:bodyPr/>
          <a:lstStyle/>
          <a:p>
            <a:r>
              <a:rPr lang="en-US" smtClean="0"/>
              <a:t>by V. Fine ( PAS / BNL ) </a:t>
            </a:r>
            <a:endParaRPr lang="en-US"/>
          </a:p>
        </p:txBody>
      </p:sp>
      <p:sp>
        <p:nvSpPr>
          <p:cNvPr id="5" name="Slide Number Placeholder 4"/>
          <p:cNvSpPr>
            <a:spLocks noGrp="1"/>
          </p:cNvSpPr>
          <p:nvPr>
            <p:ph type="sldNum" sz="quarter" idx="12"/>
          </p:nvPr>
        </p:nvSpPr>
        <p:spPr/>
        <p:txBody>
          <a:bodyPr/>
          <a:lstStyle/>
          <a:p>
            <a:fld id="{025F8E1A-4492-4FB2-AD78-10F5E0708275}" type="slidenum">
              <a:rPr lang="en-US" smtClean="0"/>
              <a:t>‹#›</a:t>
            </a:fld>
            <a:endParaRPr lang="en-US"/>
          </a:p>
        </p:txBody>
      </p:sp>
      <p:pic>
        <p:nvPicPr>
          <p:cNvPr id="2050" name="Picture 2" descr="C:\Users\fine\Documents\ATLAS\Monitoring\Logo_Sma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096000" y="6220545"/>
            <a:ext cx="1828800" cy="6696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309100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ATLAS Software &amp; Computing Workshop  11/30/2010</a:t>
            </a:r>
            <a:endParaRPr lang="en-US"/>
          </a:p>
        </p:txBody>
      </p:sp>
      <p:sp>
        <p:nvSpPr>
          <p:cNvPr id="3" name="Footer Placeholder 2"/>
          <p:cNvSpPr>
            <a:spLocks noGrp="1"/>
          </p:cNvSpPr>
          <p:nvPr>
            <p:ph type="ftr" sz="quarter" idx="11"/>
          </p:nvPr>
        </p:nvSpPr>
        <p:spPr/>
        <p:txBody>
          <a:bodyPr/>
          <a:lstStyle/>
          <a:p>
            <a:r>
              <a:rPr lang="en-US" smtClean="0"/>
              <a:t>by V. Fine ( PAS / BNL ) </a:t>
            </a:r>
            <a:endParaRPr lang="en-US"/>
          </a:p>
        </p:txBody>
      </p:sp>
      <p:sp>
        <p:nvSpPr>
          <p:cNvPr id="4" name="Slide Number Placeholder 3"/>
          <p:cNvSpPr>
            <a:spLocks noGrp="1"/>
          </p:cNvSpPr>
          <p:nvPr>
            <p:ph type="sldNum" sz="quarter" idx="12"/>
          </p:nvPr>
        </p:nvSpPr>
        <p:spPr/>
        <p:txBody>
          <a:bodyPr/>
          <a:lstStyle/>
          <a:p>
            <a:fld id="{025F8E1A-4492-4FB2-AD78-10F5E0708275}" type="slidenum">
              <a:rPr lang="en-US" smtClean="0"/>
              <a:t>‹#›</a:t>
            </a:fld>
            <a:endParaRPr lang="en-US"/>
          </a:p>
        </p:txBody>
      </p:sp>
    </p:spTree>
    <p:extLst>
      <p:ext uri="{BB962C8B-B14F-4D97-AF65-F5344CB8AC3E}">
        <p14:creationId xmlns:p14="http://schemas.microsoft.com/office/powerpoint/2010/main" val="311026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ATLAS Software &amp; Computing Workshop  11/30/2010</a:t>
            </a:r>
            <a:endParaRPr lang="en-US"/>
          </a:p>
        </p:txBody>
      </p:sp>
      <p:sp>
        <p:nvSpPr>
          <p:cNvPr id="6" name="Footer Placeholder 5"/>
          <p:cNvSpPr>
            <a:spLocks noGrp="1"/>
          </p:cNvSpPr>
          <p:nvPr>
            <p:ph type="ftr" sz="quarter" idx="11"/>
          </p:nvPr>
        </p:nvSpPr>
        <p:spPr/>
        <p:txBody>
          <a:bodyPr/>
          <a:lstStyle/>
          <a:p>
            <a:r>
              <a:rPr lang="en-US" smtClean="0"/>
              <a:t>by V. Fine ( PAS / BNL ) </a:t>
            </a:r>
            <a:endParaRPr lang="en-US"/>
          </a:p>
        </p:txBody>
      </p:sp>
      <p:sp>
        <p:nvSpPr>
          <p:cNvPr id="7" name="Slide Number Placeholder 6"/>
          <p:cNvSpPr>
            <a:spLocks noGrp="1"/>
          </p:cNvSpPr>
          <p:nvPr>
            <p:ph type="sldNum" sz="quarter" idx="12"/>
          </p:nvPr>
        </p:nvSpPr>
        <p:spPr/>
        <p:txBody>
          <a:bodyPr/>
          <a:lstStyle/>
          <a:p>
            <a:fld id="{025F8E1A-4492-4FB2-AD78-10F5E0708275}" type="slidenum">
              <a:rPr lang="en-US" smtClean="0"/>
              <a:t>‹#›</a:t>
            </a:fld>
            <a:endParaRPr lang="en-US"/>
          </a:p>
        </p:txBody>
      </p:sp>
    </p:spTree>
    <p:extLst>
      <p:ext uri="{BB962C8B-B14F-4D97-AF65-F5344CB8AC3E}">
        <p14:creationId xmlns:p14="http://schemas.microsoft.com/office/powerpoint/2010/main" val="3237974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ATLAS Software &amp; Computing Workshop  11/30/2010</a:t>
            </a:r>
            <a:endParaRPr lang="en-US"/>
          </a:p>
        </p:txBody>
      </p:sp>
      <p:sp>
        <p:nvSpPr>
          <p:cNvPr id="6" name="Footer Placeholder 5"/>
          <p:cNvSpPr>
            <a:spLocks noGrp="1"/>
          </p:cNvSpPr>
          <p:nvPr>
            <p:ph type="ftr" sz="quarter" idx="11"/>
          </p:nvPr>
        </p:nvSpPr>
        <p:spPr/>
        <p:txBody>
          <a:bodyPr/>
          <a:lstStyle/>
          <a:p>
            <a:r>
              <a:rPr lang="en-US" smtClean="0"/>
              <a:t>by V. Fine ( PAS / BNL ) </a:t>
            </a:r>
            <a:endParaRPr lang="en-US"/>
          </a:p>
        </p:txBody>
      </p:sp>
      <p:sp>
        <p:nvSpPr>
          <p:cNvPr id="7" name="Slide Number Placeholder 6"/>
          <p:cNvSpPr>
            <a:spLocks noGrp="1"/>
          </p:cNvSpPr>
          <p:nvPr>
            <p:ph type="sldNum" sz="quarter" idx="12"/>
          </p:nvPr>
        </p:nvSpPr>
        <p:spPr/>
        <p:txBody>
          <a:bodyPr/>
          <a:lstStyle/>
          <a:p>
            <a:fld id="{025F8E1A-4492-4FB2-AD78-10F5E0708275}" type="slidenum">
              <a:rPr lang="en-US" smtClean="0"/>
              <a:t>‹#›</a:t>
            </a:fld>
            <a:endParaRPr lang="en-US"/>
          </a:p>
        </p:txBody>
      </p:sp>
    </p:spTree>
    <p:extLst>
      <p:ext uri="{BB962C8B-B14F-4D97-AF65-F5344CB8AC3E}">
        <p14:creationId xmlns:p14="http://schemas.microsoft.com/office/powerpoint/2010/main" val="35296837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ATLAS Software &amp; Computing Workshop  11/30/2010</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by V. Fine ( PAS / BNL ) </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5F8E1A-4492-4FB2-AD78-10F5E0708275}" type="slidenum">
              <a:rPr lang="en-US" smtClean="0"/>
              <a:t>‹#›</a:t>
            </a:fld>
            <a:endParaRPr lang="en-US"/>
          </a:p>
        </p:txBody>
      </p:sp>
    </p:spTree>
    <p:extLst>
      <p:ext uri="{BB962C8B-B14F-4D97-AF65-F5344CB8AC3E}">
        <p14:creationId xmlns:p14="http://schemas.microsoft.com/office/powerpoint/2010/main" val="17155047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web.racf.bnl.gov/Facility/GCEGangliaRHIC/" TargetMode="External"/><Relationship Id="rId7" Type="http://schemas.openxmlformats.org/officeDocument/2006/relationships/image" Target="../media/image2.jpeg"/><Relationship Id="rId2" Type="http://schemas.openxmlformats.org/officeDocument/2006/relationships/hyperlink" Target="http://www.star.bnl.gov/central/collaboration/" TargetMode="External"/><Relationship Id="rId1" Type="http://schemas.openxmlformats.org/officeDocument/2006/relationships/slideLayout" Target="../slideLayouts/slideLayout2.xml"/><Relationship Id="rId6" Type="http://schemas.openxmlformats.org/officeDocument/2006/relationships/hyperlink" Target="http://www.nersc.gov/nusers/resources/PDSF" TargetMode="External"/><Relationship Id="rId5" Type="http://schemas.openxmlformats.org/officeDocument/2006/relationships/hyperlink" Target="https://web.racf.bnl.gov/Facility/LFGangliaRHIC/" TargetMode="External"/><Relationship Id="rId4" Type="http://schemas.openxmlformats.org/officeDocument/2006/relationships/hyperlink" Target="http://www.nersc.gov/nusers/resources/HPS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7.jpe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star.bnl.gov/public/comp/Grid/scheduler"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Job Monitoring at STAR</a:t>
            </a:r>
            <a:endParaRPr lang="en-US" dirty="0"/>
          </a:p>
        </p:txBody>
      </p:sp>
      <p:sp>
        <p:nvSpPr>
          <p:cNvPr id="3" name="Subtitle 2"/>
          <p:cNvSpPr>
            <a:spLocks noGrp="1"/>
          </p:cNvSpPr>
          <p:nvPr>
            <p:ph type="subTitle" idx="1"/>
          </p:nvPr>
        </p:nvSpPr>
        <p:spPr/>
        <p:txBody>
          <a:bodyPr/>
          <a:lstStyle/>
          <a:p>
            <a:r>
              <a:rPr lang="en-US" dirty="0" smtClean="0"/>
              <a:t>This presentation is the personal view of the author. It  was not approved (yet) by STAR </a:t>
            </a:r>
            <a:endParaRPr lang="en-US" dirty="0"/>
          </a:p>
        </p:txBody>
      </p:sp>
    </p:spTree>
    <p:extLst>
      <p:ext uri="{BB962C8B-B14F-4D97-AF65-F5344CB8AC3E}">
        <p14:creationId xmlns:p14="http://schemas.microsoft.com/office/powerpoint/2010/main" val="36285057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8397" y="33647"/>
            <a:ext cx="8458200" cy="1143000"/>
          </a:xfrm>
        </p:spPr>
        <p:txBody>
          <a:bodyPr>
            <a:normAutofit fontScale="90000"/>
          </a:bodyPr>
          <a:lstStyle/>
          <a:p>
            <a:r>
              <a:rPr lang="en-US" dirty="0" smtClean="0"/>
              <a:t>Design Requirements (aka “Constrains”)</a:t>
            </a:r>
            <a:endParaRPr lang="en-US" dirty="0"/>
          </a:p>
        </p:txBody>
      </p:sp>
      <p:sp>
        <p:nvSpPr>
          <p:cNvPr id="3" name="Content Placeholder 2"/>
          <p:cNvSpPr>
            <a:spLocks noGrp="1"/>
          </p:cNvSpPr>
          <p:nvPr>
            <p:ph idx="1"/>
          </p:nvPr>
        </p:nvSpPr>
        <p:spPr>
          <a:xfrm>
            <a:off x="2362200" y="1828800"/>
            <a:ext cx="3276600" cy="1416255"/>
          </a:xfrm>
        </p:spPr>
        <p:txBody>
          <a:bodyPr>
            <a:normAutofit/>
          </a:bodyPr>
          <a:lstStyle/>
          <a:p>
            <a:pPr marL="514350" indent="-514350">
              <a:buFont typeface="+mj-lt"/>
              <a:buAutoNum type="arabicPeriod"/>
            </a:pPr>
            <a:r>
              <a:rPr lang="en-US" sz="2800" dirty="0" err="1" smtClean="0"/>
              <a:t>Db</a:t>
            </a:r>
            <a:r>
              <a:rPr lang="en-US" sz="2800" dirty="0" smtClean="0"/>
              <a:t> design </a:t>
            </a:r>
          </a:p>
          <a:p>
            <a:pPr marL="514350" indent="-514350">
              <a:buFont typeface="+mj-lt"/>
              <a:buAutoNum type="arabicPeriod"/>
            </a:pPr>
            <a:r>
              <a:rPr lang="en-US" sz="2800" dirty="0" smtClean="0"/>
              <a:t>Software design</a:t>
            </a:r>
            <a:endParaRPr lang="en-US" sz="2800" dirty="0"/>
          </a:p>
        </p:txBody>
      </p:sp>
      <p:sp>
        <p:nvSpPr>
          <p:cNvPr id="4" name="Rectangle 3"/>
          <p:cNvSpPr/>
          <p:nvPr/>
        </p:nvSpPr>
        <p:spPr>
          <a:xfrm>
            <a:off x="391885" y="1066797"/>
            <a:ext cx="8346373" cy="830997"/>
          </a:xfrm>
          <a:prstGeom prst="rect">
            <a:avLst/>
          </a:prstGeom>
        </p:spPr>
        <p:txBody>
          <a:bodyPr wrap="square">
            <a:spAutoFit/>
          </a:bodyPr>
          <a:lstStyle/>
          <a:p>
            <a:pPr algn="just"/>
            <a:r>
              <a:rPr lang="en-US" sz="2400" dirty="0"/>
              <a:t>The UCM infrastructure is built  around  of STAR MySQL </a:t>
            </a:r>
            <a:r>
              <a:rPr lang="en-US" sz="2400" dirty="0" smtClean="0"/>
              <a:t>server / Tomcat Web server </a:t>
            </a:r>
            <a:r>
              <a:rPr lang="en-US" sz="2400" dirty="0"/>
              <a:t>and the abstract </a:t>
            </a:r>
            <a:r>
              <a:rPr lang="en-US" sz="2400" dirty="0" smtClean="0"/>
              <a:t>C++ interfaces</a:t>
            </a:r>
            <a:r>
              <a:rPr lang="en-US" sz="2000" dirty="0" smtClean="0"/>
              <a:t>.</a:t>
            </a:r>
            <a:endParaRPr lang="en-US" sz="2000" dirty="0"/>
          </a:p>
        </p:txBody>
      </p:sp>
      <p:sp>
        <p:nvSpPr>
          <p:cNvPr id="5" name="TextBox 4"/>
          <p:cNvSpPr txBox="1"/>
          <p:nvPr/>
        </p:nvSpPr>
        <p:spPr>
          <a:xfrm>
            <a:off x="76200" y="2843543"/>
            <a:ext cx="8839200" cy="4062651"/>
          </a:xfrm>
          <a:prstGeom prst="rect">
            <a:avLst/>
          </a:prstGeom>
          <a:noFill/>
        </p:spPr>
        <p:txBody>
          <a:bodyPr wrap="square" rtlCol="0">
            <a:spAutoFit/>
          </a:bodyPr>
          <a:lstStyle/>
          <a:p>
            <a:pPr marL="342900" indent="-342900" algn="just">
              <a:buFont typeface="Arial" pitchFamily="34" charset="0"/>
              <a:buChar char="•"/>
            </a:pPr>
            <a:r>
              <a:rPr lang="en-US" sz="2400" b="1" dirty="0"/>
              <a:t>No Monitoring </a:t>
            </a:r>
            <a:r>
              <a:rPr lang="en-US" sz="2400" b="1" dirty="0" err="1"/>
              <a:t>Db</a:t>
            </a:r>
            <a:r>
              <a:rPr lang="en-US" sz="2400" b="1" dirty="0"/>
              <a:t> problem </a:t>
            </a:r>
            <a:r>
              <a:rPr lang="en-US" sz="2400" dirty="0"/>
              <a:t>should affect the job performance</a:t>
            </a:r>
          </a:p>
          <a:p>
            <a:pPr marL="342900" indent="-342900" algn="just">
              <a:buFont typeface="Arial" pitchFamily="34" charset="0"/>
              <a:buChar char="•"/>
            </a:pPr>
            <a:r>
              <a:rPr lang="en-US" sz="2400" b="1" dirty="0"/>
              <a:t>No interruption of the job </a:t>
            </a:r>
            <a:r>
              <a:rPr lang="en-US" sz="2400" dirty="0"/>
              <a:t>&lt;–&gt; </a:t>
            </a:r>
            <a:r>
              <a:rPr lang="en-US" sz="2400" dirty="0" err="1"/>
              <a:t>Db</a:t>
            </a:r>
            <a:r>
              <a:rPr lang="en-US" sz="2400" dirty="0"/>
              <a:t> </a:t>
            </a:r>
            <a:r>
              <a:rPr lang="en-US" sz="2400" dirty="0" smtClean="0"/>
              <a:t>communication problems </a:t>
            </a:r>
            <a:r>
              <a:rPr lang="en-US" sz="2400" dirty="0"/>
              <a:t>should </a:t>
            </a:r>
            <a:r>
              <a:rPr lang="en-US" sz="2400" dirty="0" smtClean="0"/>
              <a:t>not affect </a:t>
            </a:r>
            <a:r>
              <a:rPr lang="en-US" sz="2400" dirty="0"/>
              <a:t>the </a:t>
            </a:r>
            <a:r>
              <a:rPr lang="en-US" sz="2400" dirty="0" err="1"/>
              <a:t>Db</a:t>
            </a:r>
            <a:r>
              <a:rPr lang="en-US" sz="2400" dirty="0"/>
              <a:t> integrity</a:t>
            </a:r>
            <a:r>
              <a:rPr lang="en-US" sz="2400" dirty="0" smtClean="0"/>
              <a:t>. – The lost of messages is the anticipated cost of doing business.</a:t>
            </a:r>
          </a:p>
          <a:p>
            <a:pPr marL="342900" indent="-342900" algn="just">
              <a:buFont typeface="Arial" pitchFamily="34" charset="0"/>
              <a:buChar char="•"/>
            </a:pPr>
            <a:r>
              <a:rPr lang="en-US" sz="2400" b="1" dirty="0" smtClean="0"/>
              <a:t>No “UCM” evolving” </a:t>
            </a:r>
            <a:r>
              <a:rPr lang="en-US" sz="2400" dirty="0" smtClean="0"/>
              <a:t>should affect the users’ job flow  (i.e. the “user” should not be asked to change his/her code because of any change of the monitoring  facility</a:t>
            </a:r>
          </a:p>
          <a:p>
            <a:pPr marL="342900" indent="-342900" algn="just">
              <a:buFont typeface="Arial" pitchFamily="34" charset="0"/>
              <a:buChar char="•"/>
            </a:pPr>
            <a:r>
              <a:rPr lang="en-US" sz="2400" b="1" dirty="0" smtClean="0"/>
              <a:t>The layer should be useful for the end–user too</a:t>
            </a:r>
            <a:r>
              <a:rPr lang="en-US" sz="2400" dirty="0" smtClean="0"/>
              <a:t>. I.e. any portion of the user job (either the “Shell script” or “Fortran written simulation” should be able to emit the “monitoring” messages</a:t>
            </a:r>
            <a:endParaRPr lang="en-US" sz="2400" dirty="0"/>
          </a:p>
          <a:p>
            <a:endParaRPr lang="en-US" dirty="0"/>
          </a:p>
        </p:txBody>
      </p:sp>
      <p:sp>
        <p:nvSpPr>
          <p:cNvPr id="6" name="Date Placeholder 5"/>
          <p:cNvSpPr>
            <a:spLocks noGrp="1"/>
          </p:cNvSpPr>
          <p:nvPr>
            <p:ph type="dt" sz="half" idx="10"/>
          </p:nvPr>
        </p:nvSpPr>
        <p:spPr/>
        <p:txBody>
          <a:bodyPr/>
          <a:lstStyle/>
          <a:p>
            <a:r>
              <a:rPr lang="en-US" smtClean="0"/>
              <a:t>ATLAS Software &amp; Computing Workshop  11/30/2010</a:t>
            </a:r>
            <a:endParaRPr lang="en-US"/>
          </a:p>
        </p:txBody>
      </p:sp>
      <p:sp>
        <p:nvSpPr>
          <p:cNvPr id="7" name="Footer Placeholder 6"/>
          <p:cNvSpPr>
            <a:spLocks noGrp="1"/>
          </p:cNvSpPr>
          <p:nvPr>
            <p:ph type="ftr" sz="quarter" idx="11"/>
          </p:nvPr>
        </p:nvSpPr>
        <p:spPr/>
        <p:txBody>
          <a:bodyPr/>
          <a:lstStyle/>
          <a:p>
            <a:r>
              <a:rPr lang="en-US" smtClean="0"/>
              <a:t>by V. Fine ( PAS / BNL ) </a:t>
            </a:r>
            <a:endParaRPr lang="en-US" dirty="0"/>
          </a:p>
        </p:txBody>
      </p:sp>
      <p:sp>
        <p:nvSpPr>
          <p:cNvPr id="8" name="Slide Number Placeholder 7"/>
          <p:cNvSpPr>
            <a:spLocks noGrp="1"/>
          </p:cNvSpPr>
          <p:nvPr>
            <p:ph type="sldNum" sz="quarter" idx="12"/>
          </p:nvPr>
        </p:nvSpPr>
        <p:spPr/>
        <p:txBody>
          <a:bodyPr/>
          <a:lstStyle/>
          <a:p>
            <a:fld id="{025F8E1A-4492-4FB2-AD78-10F5E0708275}" type="slidenum">
              <a:rPr lang="en-US" smtClean="0"/>
              <a:t>10</a:t>
            </a:fld>
            <a:endParaRPr lang="en-US" dirty="0"/>
          </a:p>
        </p:txBody>
      </p:sp>
      <p:pic>
        <p:nvPicPr>
          <p:cNvPr id="9" name="Picture 2" descr="C:\Users\fine\Documents\ATLAS\Monitoring\Logo_Sma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05128" y="6477000"/>
            <a:ext cx="1657872" cy="49446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1872" y="6500137"/>
            <a:ext cx="463632" cy="309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07924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a:t>
            </a:r>
            <a:endParaRPr lang="en-US" dirty="0"/>
          </a:p>
        </p:txBody>
      </p:sp>
      <p:pic>
        <p:nvPicPr>
          <p:cNvPr id="30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1294" y="1151112"/>
            <a:ext cx="6907306" cy="5173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0"/>
          </p:nvPr>
        </p:nvSpPr>
        <p:spPr/>
        <p:txBody>
          <a:bodyPr/>
          <a:lstStyle/>
          <a:p>
            <a:r>
              <a:rPr lang="en-US" smtClean="0"/>
              <a:t>ATLAS Software &amp; Computing Workshop  11/30/2010</a:t>
            </a:r>
            <a:endParaRPr lang="en-US"/>
          </a:p>
        </p:txBody>
      </p:sp>
      <p:sp>
        <p:nvSpPr>
          <p:cNvPr id="4" name="Footer Placeholder 3"/>
          <p:cNvSpPr>
            <a:spLocks noGrp="1"/>
          </p:cNvSpPr>
          <p:nvPr>
            <p:ph type="ftr" sz="quarter" idx="11"/>
          </p:nvPr>
        </p:nvSpPr>
        <p:spPr/>
        <p:txBody>
          <a:bodyPr/>
          <a:lstStyle/>
          <a:p>
            <a:r>
              <a:rPr lang="en-US" smtClean="0"/>
              <a:t>by V. Fine ( PAS / BNL ) </a:t>
            </a:r>
            <a:endParaRPr lang="en-US" dirty="0"/>
          </a:p>
        </p:txBody>
      </p:sp>
      <p:sp>
        <p:nvSpPr>
          <p:cNvPr id="5" name="Slide Number Placeholder 4"/>
          <p:cNvSpPr>
            <a:spLocks noGrp="1"/>
          </p:cNvSpPr>
          <p:nvPr>
            <p:ph type="sldNum" sz="quarter" idx="12"/>
          </p:nvPr>
        </p:nvSpPr>
        <p:spPr/>
        <p:txBody>
          <a:bodyPr/>
          <a:lstStyle/>
          <a:p>
            <a:fld id="{025F8E1A-4492-4FB2-AD78-10F5E0708275}" type="slidenum">
              <a:rPr lang="en-US" smtClean="0"/>
              <a:t>11</a:t>
            </a:fld>
            <a:endParaRPr lang="en-US"/>
          </a:p>
        </p:txBody>
      </p:sp>
      <p:pic>
        <p:nvPicPr>
          <p:cNvPr id="7" name="Picture 2" descr="C:\Users\fine\Documents\ATLAS\Monitoring\Logo_Smal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5046" y="6388925"/>
            <a:ext cx="1657872" cy="49446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7000" y="6481165"/>
            <a:ext cx="463632" cy="309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87125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Hierarchical </a:t>
            </a:r>
            <a:r>
              <a:rPr lang="en-US" dirty="0" err="1" smtClean="0"/>
              <a:t>Db</a:t>
            </a:r>
            <a:r>
              <a:rPr lang="en-US" dirty="0" smtClean="0"/>
              <a:t> Design</a:t>
            </a:r>
            <a:endParaRPr lang="en-US" dirty="0"/>
          </a:p>
        </p:txBody>
      </p:sp>
      <p:sp>
        <p:nvSpPr>
          <p:cNvPr id="3" name="Content Placeholder 2"/>
          <p:cNvSpPr>
            <a:spLocks noGrp="1"/>
          </p:cNvSpPr>
          <p:nvPr>
            <p:ph idx="1"/>
          </p:nvPr>
        </p:nvSpPr>
        <p:spPr>
          <a:xfrm>
            <a:off x="402771" y="1215690"/>
            <a:ext cx="8741229" cy="5112419"/>
          </a:xfrm>
        </p:spPr>
        <p:txBody>
          <a:bodyPr>
            <a:normAutofit fontScale="85000" lnSpcReduction="20000"/>
          </a:bodyPr>
          <a:lstStyle/>
          <a:p>
            <a:r>
              <a:rPr lang="en-US" dirty="0" smtClean="0"/>
              <a:t>We ended up with the simple scalable </a:t>
            </a:r>
            <a:r>
              <a:rPr lang="en-US" dirty="0" err="1" smtClean="0"/>
              <a:t>Db</a:t>
            </a:r>
            <a:r>
              <a:rPr lang="en-US" dirty="0" smtClean="0"/>
              <a:t> design: </a:t>
            </a:r>
          </a:p>
          <a:p>
            <a:pPr marL="0" indent="0">
              <a:buNone/>
            </a:pPr>
            <a:r>
              <a:rPr lang="en-US" dirty="0"/>
              <a:t> </a:t>
            </a:r>
            <a:r>
              <a:rPr lang="en-US" dirty="0" smtClean="0"/>
              <a:t>    (STAR “task” == ATLAS “</a:t>
            </a:r>
            <a:r>
              <a:rPr lang="en-US" dirty="0" err="1" smtClean="0"/>
              <a:t>jobset</a:t>
            </a:r>
            <a:r>
              <a:rPr lang="en-US" dirty="0" smtClean="0"/>
              <a:t>” )</a:t>
            </a:r>
          </a:p>
          <a:p>
            <a:endParaRPr lang="en-US" dirty="0" smtClean="0"/>
          </a:p>
          <a:p>
            <a:pPr marL="0" indent="0">
              <a:buNone/>
            </a:pPr>
            <a:endParaRPr lang="en-US" dirty="0"/>
          </a:p>
          <a:p>
            <a:endParaRPr lang="en-US" dirty="0" smtClean="0"/>
          </a:p>
          <a:p>
            <a:endParaRPr lang="en-US" dirty="0"/>
          </a:p>
          <a:p>
            <a:endParaRPr lang="en-US" dirty="0" smtClean="0"/>
          </a:p>
          <a:p>
            <a:endParaRPr lang="en-US" dirty="0"/>
          </a:p>
          <a:p>
            <a:r>
              <a:rPr lang="en-US" dirty="0" smtClean="0"/>
              <a:t>One may realize that the schema above is quite generic.</a:t>
            </a:r>
          </a:p>
          <a:p>
            <a:r>
              <a:rPr lang="en-US" dirty="0" smtClean="0"/>
              <a:t>As soon as one introduces the special “system” tasks/jobs it becomes capable to cover the wide range of the “system” needs (like “harvesting” the statistic across jobs and tasks)</a:t>
            </a:r>
          </a:p>
          <a:p>
            <a:pPr marL="0" indent="0">
              <a:buNone/>
            </a:pPr>
            <a:endParaRPr lang="en-US" dirty="0" smtClean="0"/>
          </a:p>
          <a:p>
            <a:endParaRPr lang="en-US" dirty="0"/>
          </a:p>
          <a:p>
            <a:endParaRPr lang="en-US" dirty="0" smtClean="0"/>
          </a:p>
          <a:p>
            <a:endParaRPr lang="en-US" dirty="0"/>
          </a:p>
          <a:p>
            <a:pPr marL="0" indent="0">
              <a:buNone/>
            </a:pPr>
            <a:endParaRPr lang="en-US" dirty="0"/>
          </a:p>
        </p:txBody>
      </p:sp>
      <p:sp>
        <p:nvSpPr>
          <p:cNvPr id="19" name="Rectangle 18"/>
          <p:cNvSpPr/>
          <p:nvPr/>
        </p:nvSpPr>
        <p:spPr>
          <a:xfrm>
            <a:off x="4664676" y="2233286"/>
            <a:ext cx="12192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Tasks</a:t>
            </a:r>
            <a:endParaRPr lang="en-US" dirty="0"/>
          </a:p>
        </p:txBody>
      </p:sp>
      <p:grpSp>
        <p:nvGrpSpPr>
          <p:cNvPr id="7" name="Group 6"/>
          <p:cNvGrpSpPr/>
          <p:nvPr/>
        </p:nvGrpSpPr>
        <p:grpSpPr>
          <a:xfrm>
            <a:off x="511629" y="2233288"/>
            <a:ext cx="8153400" cy="2081598"/>
            <a:chOff x="685800" y="2514600"/>
            <a:chExt cx="8153400" cy="2081598"/>
          </a:xfrm>
        </p:grpSpPr>
        <p:grpSp>
          <p:nvGrpSpPr>
            <p:cNvPr id="17" name="Group 16"/>
            <p:cNvGrpSpPr/>
            <p:nvPr/>
          </p:nvGrpSpPr>
          <p:grpSpPr>
            <a:xfrm>
              <a:off x="685800" y="2514600"/>
              <a:ext cx="1219200" cy="1849395"/>
              <a:chOff x="1143000" y="2514600"/>
              <a:chExt cx="1219200" cy="1849395"/>
            </a:xfrm>
          </p:grpSpPr>
          <p:sp>
            <p:nvSpPr>
              <p:cNvPr id="4" name="Rectangle 3"/>
              <p:cNvSpPr/>
              <p:nvPr/>
            </p:nvSpPr>
            <p:spPr>
              <a:xfrm>
                <a:off x="1143000" y="2514600"/>
                <a:ext cx="12192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Tasks</a:t>
                </a:r>
                <a:endParaRPr lang="en-US" dirty="0"/>
              </a:p>
            </p:txBody>
          </p:sp>
          <p:sp>
            <p:nvSpPr>
              <p:cNvPr id="5" name="Rectangle 4"/>
              <p:cNvSpPr/>
              <p:nvPr/>
            </p:nvSpPr>
            <p:spPr>
              <a:xfrm>
                <a:off x="1143000" y="3276600"/>
                <a:ext cx="12192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Jobs</a:t>
                </a:r>
                <a:endParaRPr lang="en-US" dirty="0"/>
              </a:p>
            </p:txBody>
          </p:sp>
          <p:sp>
            <p:nvSpPr>
              <p:cNvPr id="6" name="Rectangle 5"/>
              <p:cNvSpPr/>
              <p:nvPr/>
            </p:nvSpPr>
            <p:spPr>
              <a:xfrm>
                <a:off x="1143000" y="3982995"/>
                <a:ext cx="12192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messages</a:t>
                </a:r>
                <a:endParaRPr lang="en-US" dirty="0"/>
              </a:p>
            </p:txBody>
          </p:sp>
          <p:cxnSp>
            <p:nvCxnSpPr>
              <p:cNvPr id="8" name="Straight Arrow Connector 7"/>
              <p:cNvCxnSpPr>
                <a:stCxn id="4" idx="2"/>
                <a:endCxn id="5" idx="0"/>
              </p:cNvCxnSpPr>
              <p:nvPr/>
            </p:nvCxnSpPr>
            <p:spPr>
              <a:xfrm>
                <a:off x="1752600" y="28956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5" idx="2"/>
                <a:endCxn id="6" idx="0"/>
              </p:cNvCxnSpPr>
              <p:nvPr/>
            </p:nvCxnSpPr>
            <p:spPr>
              <a:xfrm>
                <a:off x="1752600" y="3657600"/>
                <a:ext cx="0" cy="3253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p:nvGrpSpPr>
          <p:grpSpPr>
            <a:xfrm>
              <a:off x="5181601" y="3425395"/>
              <a:ext cx="1709350" cy="1170803"/>
              <a:chOff x="5029200" y="3201430"/>
              <a:chExt cx="1828800" cy="1087395"/>
            </a:xfrm>
          </p:grpSpPr>
          <p:sp>
            <p:nvSpPr>
              <p:cNvPr id="20" name="Rectangle 19"/>
              <p:cNvSpPr/>
              <p:nvPr/>
            </p:nvSpPr>
            <p:spPr>
              <a:xfrm>
                <a:off x="5029200" y="3201430"/>
                <a:ext cx="18288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Jobs_TaskID</a:t>
                </a:r>
                <a:endParaRPr lang="en-US" dirty="0"/>
              </a:p>
            </p:txBody>
          </p:sp>
          <p:sp>
            <p:nvSpPr>
              <p:cNvPr id="21" name="Rectangle 20"/>
              <p:cNvSpPr/>
              <p:nvPr/>
            </p:nvSpPr>
            <p:spPr>
              <a:xfrm>
                <a:off x="5029200" y="3907825"/>
                <a:ext cx="18288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messagesTaskID</a:t>
                </a:r>
                <a:endParaRPr lang="en-US" dirty="0"/>
              </a:p>
            </p:txBody>
          </p:sp>
          <p:cxnSp>
            <p:nvCxnSpPr>
              <p:cNvPr id="23" name="Straight Arrow Connector 22"/>
              <p:cNvCxnSpPr>
                <a:stCxn id="20" idx="2"/>
                <a:endCxn id="21" idx="0"/>
              </p:cNvCxnSpPr>
              <p:nvPr/>
            </p:nvCxnSpPr>
            <p:spPr>
              <a:xfrm>
                <a:off x="5943600" y="3582430"/>
                <a:ext cx="0" cy="3253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2438400" y="3467100"/>
              <a:ext cx="1828800" cy="1087395"/>
              <a:chOff x="5029200" y="3201430"/>
              <a:chExt cx="1828800" cy="1087395"/>
            </a:xfrm>
          </p:grpSpPr>
          <p:sp>
            <p:nvSpPr>
              <p:cNvPr id="29" name="Rectangle 28"/>
              <p:cNvSpPr/>
              <p:nvPr/>
            </p:nvSpPr>
            <p:spPr>
              <a:xfrm>
                <a:off x="5029200" y="3201430"/>
                <a:ext cx="18288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Jobs_TaskID</a:t>
                </a:r>
                <a:endParaRPr lang="en-US" dirty="0"/>
              </a:p>
            </p:txBody>
          </p:sp>
          <p:sp>
            <p:nvSpPr>
              <p:cNvPr id="30" name="Rectangle 29"/>
              <p:cNvSpPr/>
              <p:nvPr/>
            </p:nvSpPr>
            <p:spPr>
              <a:xfrm>
                <a:off x="5029200" y="3907825"/>
                <a:ext cx="18288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messagesTaskID</a:t>
                </a:r>
                <a:endParaRPr lang="en-US" dirty="0"/>
              </a:p>
            </p:txBody>
          </p:sp>
          <p:cxnSp>
            <p:nvCxnSpPr>
              <p:cNvPr id="31" name="Straight Arrow Connector 30"/>
              <p:cNvCxnSpPr>
                <a:stCxn id="29" idx="2"/>
                <a:endCxn id="30" idx="0"/>
              </p:cNvCxnSpPr>
              <p:nvPr/>
            </p:nvCxnSpPr>
            <p:spPr>
              <a:xfrm>
                <a:off x="5943600" y="3582430"/>
                <a:ext cx="0" cy="3253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32" name="Group 31"/>
            <p:cNvGrpSpPr/>
            <p:nvPr/>
          </p:nvGrpSpPr>
          <p:grpSpPr>
            <a:xfrm>
              <a:off x="7010400" y="3467100"/>
              <a:ext cx="1828800" cy="1087395"/>
              <a:chOff x="5029200" y="3201430"/>
              <a:chExt cx="1828800" cy="1087395"/>
            </a:xfrm>
          </p:grpSpPr>
          <p:sp>
            <p:nvSpPr>
              <p:cNvPr id="33" name="Rectangle 32"/>
              <p:cNvSpPr/>
              <p:nvPr/>
            </p:nvSpPr>
            <p:spPr>
              <a:xfrm>
                <a:off x="5029200" y="3201430"/>
                <a:ext cx="18288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Jobs_TaskID</a:t>
                </a:r>
                <a:endParaRPr lang="en-US" dirty="0"/>
              </a:p>
            </p:txBody>
          </p:sp>
          <p:sp>
            <p:nvSpPr>
              <p:cNvPr id="34" name="Rectangle 33"/>
              <p:cNvSpPr/>
              <p:nvPr/>
            </p:nvSpPr>
            <p:spPr>
              <a:xfrm>
                <a:off x="5029200" y="3907825"/>
                <a:ext cx="18288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messagesTaskID</a:t>
                </a:r>
                <a:endParaRPr lang="en-US" dirty="0"/>
              </a:p>
            </p:txBody>
          </p:sp>
          <p:cxnSp>
            <p:nvCxnSpPr>
              <p:cNvPr id="35" name="Straight Arrow Connector 34"/>
              <p:cNvCxnSpPr>
                <a:stCxn id="33" idx="2"/>
                <a:endCxn id="34" idx="0"/>
              </p:cNvCxnSpPr>
              <p:nvPr/>
            </p:nvCxnSpPr>
            <p:spPr>
              <a:xfrm>
                <a:off x="5943600" y="3582430"/>
                <a:ext cx="0" cy="3253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37" name="TextBox 36"/>
            <p:cNvSpPr txBox="1"/>
            <p:nvPr/>
          </p:nvSpPr>
          <p:spPr>
            <a:xfrm>
              <a:off x="4457700" y="3779963"/>
              <a:ext cx="1143000" cy="461665"/>
            </a:xfrm>
            <a:prstGeom prst="rect">
              <a:avLst/>
            </a:prstGeom>
            <a:noFill/>
          </p:spPr>
          <p:txBody>
            <a:bodyPr wrap="square" rtlCol="0">
              <a:spAutoFit/>
            </a:bodyPr>
            <a:lstStyle/>
            <a:p>
              <a:r>
                <a:rPr lang="en-US" sz="2400" b="1" dirty="0" smtClean="0"/>
                <a:t>. . .</a:t>
              </a:r>
              <a:endParaRPr lang="en-US" sz="2400" b="1" dirty="0"/>
            </a:p>
          </p:txBody>
        </p:sp>
        <p:cxnSp>
          <p:nvCxnSpPr>
            <p:cNvPr id="39" name="Elbow Connector 38"/>
            <p:cNvCxnSpPr>
              <a:stCxn id="19" idx="2"/>
              <a:endCxn id="29" idx="0"/>
            </p:cNvCxnSpPr>
            <p:nvPr/>
          </p:nvCxnSpPr>
          <p:spPr>
            <a:xfrm rot="5400000">
              <a:off x="4114873" y="2133526"/>
              <a:ext cx="571502" cy="2095647"/>
            </a:xfrm>
            <a:prstGeom prst="bentConnector3">
              <a:avLst>
                <a:gd name="adj1" fmla="val 49998"/>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5" name="Elbow Connector 44"/>
            <p:cNvCxnSpPr>
              <a:stCxn id="19" idx="2"/>
              <a:endCxn id="20" idx="0"/>
            </p:cNvCxnSpPr>
            <p:nvPr/>
          </p:nvCxnSpPr>
          <p:spPr>
            <a:xfrm rot="16200000" flipH="1">
              <a:off x="5477463" y="2866581"/>
              <a:ext cx="529797" cy="587829"/>
            </a:xfrm>
            <a:prstGeom prst="bentConnector3">
              <a:avLst>
                <a:gd name="adj1" fmla="val 52055"/>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0" name="Elbow Connector 49"/>
            <p:cNvCxnSpPr>
              <a:stCxn id="19" idx="2"/>
              <a:endCxn id="33" idx="0"/>
            </p:cNvCxnSpPr>
            <p:nvPr/>
          </p:nvCxnSpPr>
          <p:spPr>
            <a:xfrm rot="16200000" flipH="1">
              <a:off x="6400872" y="1943172"/>
              <a:ext cx="571502" cy="2476353"/>
            </a:xfrm>
            <a:prstGeom prst="bentConnector3">
              <a:avLst>
                <a:gd name="adj1" fmla="val 50000"/>
              </a:avLst>
            </a:prstGeom>
            <a:ln>
              <a:headEnd type="arrow"/>
              <a:tailEnd type="arrow"/>
            </a:ln>
          </p:spPr>
          <p:style>
            <a:lnRef idx="1">
              <a:schemeClr val="accent1"/>
            </a:lnRef>
            <a:fillRef idx="0">
              <a:schemeClr val="accent1"/>
            </a:fillRef>
            <a:effectRef idx="0">
              <a:schemeClr val="accent1"/>
            </a:effectRef>
            <a:fontRef idx="minor">
              <a:schemeClr val="tx1"/>
            </a:fontRef>
          </p:style>
        </p:cxnSp>
      </p:grpSp>
      <p:sp>
        <p:nvSpPr>
          <p:cNvPr id="49" name="Date Placeholder 48"/>
          <p:cNvSpPr>
            <a:spLocks noGrp="1"/>
          </p:cNvSpPr>
          <p:nvPr>
            <p:ph type="dt" sz="half" idx="10"/>
          </p:nvPr>
        </p:nvSpPr>
        <p:spPr/>
        <p:txBody>
          <a:bodyPr/>
          <a:lstStyle/>
          <a:p>
            <a:r>
              <a:rPr lang="en-US" smtClean="0"/>
              <a:t>ATLAS Software &amp; Computing Workshop  11/30/2010</a:t>
            </a:r>
            <a:endParaRPr lang="en-US"/>
          </a:p>
        </p:txBody>
      </p:sp>
      <p:sp>
        <p:nvSpPr>
          <p:cNvPr id="51" name="Footer Placeholder 50"/>
          <p:cNvSpPr>
            <a:spLocks noGrp="1"/>
          </p:cNvSpPr>
          <p:nvPr>
            <p:ph type="ftr" sz="quarter" idx="11"/>
          </p:nvPr>
        </p:nvSpPr>
        <p:spPr/>
        <p:txBody>
          <a:bodyPr/>
          <a:lstStyle/>
          <a:p>
            <a:r>
              <a:rPr lang="en-US" smtClean="0"/>
              <a:t>by V. Fine ( PAS / BNL ) </a:t>
            </a:r>
            <a:endParaRPr lang="en-US" dirty="0"/>
          </a:p>
        </p:txBody>
      </p:sp>
      <p:sp>
        <p:nvSpPr>
          <p:cNvPr id="52" name="Slide Number Placeholder 51"/>
          <p:cNvSpPr>
            <a:spLocks noGrp="1"/>
          </p:cNvSpPr>
          <p:nvPr>
            <p:ph type="sldNum" sz="quarter" idx="12"/>
          </p:nvPr>
        </p:nvSpPr>
        <p:spPr/>
        <p:txBody>
          <a:bodyPr/>
          <a:lstStyle/>
          <a:p>
            <a:fld id="{025F8E1A-4492-4FB2-AD78-10F5E0708275}" type="slidenum">
              <a:rPr lang="en-US" smtClean="0"/>
              <a:t>12</a:t>
            </a:fld>
            <a:endParaRPr lang="en-US" dirty="0"/>
          </a:p>
        </p:txBody>
      </p:sp>
      <p:pic>
        <p:nvPicPr>
          <p:cNvPr id="36" name="Picture 2" descr="C:\Users\fine\Documents\ATLAS\Monitoring\Logo_Sma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45046" y="6388925"/>
            <a:ext cx="1657872" cy="494466"/>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15793" y="6421087"/>
            <a:ext cx="463632" cy="309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6305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Db</a:t>
            </a:r>
            <a:r>
              <a:rPr lang="en-US" dirty="0" smtClean="0"/>
              <a:t> “Message” table</a:t>
            </a:r>
            <a:endParaRPr lang="en-US" dirty="0"/>
          </a:p>
        </p:txBody>
      </p:sp>
      <p:sp>
        <p:nvSpPr>
          <p:cNvPr id="3" name="Content Placeholder 2"/>
          <p:cNvSpPr>
            <a:spLocks noGrp="1"/>
          </p:cNvSpPr>
          <p:nvPr>
            <p:ph idx="1"/>
          </p:nvPr>
        </p:nvSpPr>
        <p:spPr>
          <a:xfrm>
            <a:off x="1371600" y="3810000"/>
            <a:ext cx="5638800" cy="2163763"/>
          </a:xfrm>
        </p:spPr>
        <p:txBody>
          <a:bodyPr>
            <a:noAutofit/>
          </a:bodyPr>
          <a:lstStyle/>
          <a:p>
            <a:pPr marL="0" indent="0">
              <a:buNone/>
            </a:pPr>
            <a:r>
              <a:rPr lang="en-US" sz="1800" dirty="0" smtClean="0"/>
              <a:t/>
            </a:r>
            <a:br>
              <a:rPr lang="en-US" sz="1800" dirty="0" smtClean="0"/>
            </a:br>
            <a:r>
              <a:rPr lang="en-US" sz="1800" u="sng" dirty="0" smtClean="0"/>
              <a:t>Examples:</a:t>
            </a:r>
          </a:p>
          <a:p>
            <a:pPr marL="0" indent="0">
              <a:buNone/>
            </a:pPr>
            <a:r>
              <a:rPr lang="en-US" sz="1800" u="sng" dirty="0" smtClean="0"/>
              <a:t>Key</a:t>
            </a:r>
            <a:r>
              <a:rPr lang="en-US" sz="1800" dirty="0" smtClean="0"/>
              <a:t>=“</a:t>
            </a:r>
            <a:r>
              <a:rPr lang="en-US" sz="1800" b="1" dirty="0" err="1" smtClean="0">
                <a:latin typeface="Courier New" pitchFamily="49" charset="0"/>
                <a:cs typeface="Courier New" pitchFamily="49" charset="0"/>
              </a:rPr>
              <a:t>CPUTime</a:t>
            </a:r>
            <a:r>
              <a:rPr lang="en-US" sz="1800" dirty="0" smtClean="0"/>
              <a:t>” -&gt;</a:t>
            </a:r>
            <a:r>
              <a:rPr lang="en-US" sz="1800" u="sng" dirty="0" smtClean="0"/>
              <a:t>Value</a:t>
            </a:r>
            <a:r>
              <a:rPr lang="en-US" sz="1800" dirty="0" smtClean="0"/>
              <a:t>=“</a:t>
            </a:r>
            <a:r>
              <a:rPr lang="en-US" sz="1800" b="1" dirty="0" smtClean="0">
                <a:latin typeface="Courier New" pitchFamily="49" charset="0"/>
                <a:cs typeface="Courier New" pitchFamily="49" charset="0"/>
              </a:rPr>
              <a:t>201.3</a:t>
            </a:r>
            <a:r>
              <a:rPr lang="en-US" sz="1800" dirty="0" smtClean="0"/>
              <a:t>” (</a:t>
            </a:r>
            <a:r>
              <a:rPr lang="en-US" sz="1800" dirty="0" err="1" smtClean="0"/>
              <a:t>secs</a:t>
            </a:r>
            <a:r>
              <a:rPr lang="en-US" sz="1800" dirty="0" smtClean="0"/>
              <a:t>)</a:t>
            </a:r>
          </a:p>
          <a:p>
            <a:pPr marL="0" indent="0">
              <a:buNone/>
            </a:pPr>
            <a:r>
              <a:rPr lang="en-US" sz="1800" u="sng" dirty="0" smtClean="0"/>
              <a:t>Key</a:t>
            </a:r>
            <a:r>
              <a:rPr lang="en-US" sz="1800" dirty="0" smtClean="0"/>
              <a:t> =“</a:t>
            </a:r>
            <a:r>
              <a:rPr lang="en-US" sz="1800" b="1" dirty="0" smtClean="0">
                <a:latin typeface="Courier New" pitchFamily="49" charset="0"/>
                <a:cs typeface="Courier New" pitchFamily="49" charset="0"/>
              </a:rPr>
              <a:t>RAM</a:t>
            </a:r>
            <a:r>
              <a:rPr lang="en-US" sz="1800" dirty="0" smtClean="0"/>
              <a:t>” -&gt; </a:t>
            </a:r>
            <a:r>
              <a:rPr lang="en-US" sz="1800" u="sng" dirty="0" smtClean="0"/>
              <a:t>Value</a:t>
            </a:r>
            <a:r>
              <a:rPr lang="en-US" sz="1800" dirty="0" smtClean="0"/>
              <a:t>=“</a:t>
            </a:r>
            <a:r>
              <a:rPr lang="en-US" sz="1800" b="1" dirty="0" smtClean="0">
                <a:latin typeface="Courier New" pitchFamily="49" charset="0"/>
                <a:cs typeface="Courier New" pitchFamily="49" charset="0"/>
              </a:rPr>
              <a:t>234.5</a:t>
            </a:r>
            <a:r>
              <a:rPr lang="en-US" sz="1800" dirty="0" smtClean="0"/>
              <a:t>” (</a:t>
            </a:r>
            <a:r>
              <a:rPr lang="en-US" sz="1800" dirty="0" err="1" smtClean="0"/>
              <a:t>Mgb</a:t>
            </a:r>
            <a:r>
              <a:rPr lang="en-US" sz="1800" dirty="0" smtClean="0"/>
              <a:t>)</a:t>
            </a:r>
          </a:p>
          <a:p>
            <a:pPr marL="0" indent="0">
              <a:buNone/>
            </a:pPr>
            <a:r>
              <a:rPr lang="en-US" sz="1800" b="1" i="1" dirty="0" smtClean="0"/>
              <a:t>                        and</a:t>
            </a:r>
          </a:p>
          <a:p>
            <a:pPr marL="0" indent="0">
              <a:buNone/>
            </a:pPr>
            <a:r>
              <a:rPr lang="en-US" sz="1800" u="sng" dirty="0" smtClean="0"/>
              <a:t>Key</a:t>
            </a:r>
            <a:r>
              <a:rPr lang="en-US" sz="1800" dirty="0" smtClean="0"/>
              <a:t>=“</a:t>
            </a:r>
            <a:r>
              <a:rPr lang="en-US" sz="1800" b="1" dirty="0" smtClean="0">
                <a:latin typeface="Courier New" pitchFamily="49" charset="0"/>
                <a:cs typeface="Courier New" pitchFamily="49" charset="0"/>
              </a:rPr>
              <a:t>Average</a:t>
            </a:r>
            <a:r>
              <a:rPr lang="en-US" sz="1800" dirty="0" smtClean="0"/>
              <a:t> </a:t>
            </a:r>
            <a:r>
              <a:rPr lang="en-US" sz="1800" b="1" dirty="0" err="1" smtClean="0">
                <a:latin typeface="Courier New" pitchFamily="49" charset="0"/>
                <a:cs typeface="Courier New" pitchFamily="49" charset="0"/>
              </a:rPr>
              <a:t>CPUTime</a:t>
            </a:r>
            <a:r>
              <a:rPr lang="en-US" sz="1800" dirty="0"/>
              <a:t>” -&gt;</a:t>
            </a:r>
            <a:r>
              <a:rPr lang="en-US" sz="1800" u="sng" dirty="0"/>
              <a:t>Value</a:t>
            </a:r>
            <a:r>
              <a:rPr lang="en-US" sz="1800" dirty="0"/>
              <a:t>=“</a:t>
            </a:r>
            <a:r>
              <a:rPr lang="en-US" sz="1800" b="1" dirty="0" smtClean="0">
                <a:latin typeface="Courier New" pitchFamily="49" charset="0"/>
                <a:cs typeface="Courier New" pitchFamily="49" charset="0"/>
              </a:rPr>
              <a:t>204</a:t>
            </a:r>
            <a:r>
              <a:rPr lang="en-US" sz="1800" dirty="0" smtClean="0"/>
              <a:t>” </a:t>
            </a:r>
            <a:r>
              <a:rPr lang="en-US" sz="1800" dirty="0"/>
              <a:t>(</a:t>
            </a:r>
            <a:r>
              <a:rPr lang="en-US" sz="1800" dirty="0" err="1"/>
              <a:t>secs</a:t>
            </a:r>
            <a:r>
              <a:rPr lang="en-US" sz="1800" dirty="0"/>
              <a:t>)</a:t>
            </a:r>
          </a:p>
          <a:p>
            <a:pPr marL="0" indent="0">
              <a:buNone/>
            </a:pPr>
            <a:r>
              <a:rPr lang="en-US" sz="1800" u="sng" dirty="0"/>
              <a:t>Key</a:t>
            </a:r>
            <a:r>
              <a:rPr lang="en-US" sz="1800" dirty="0"/>
              <a:t> </a:t>
            </a:r>
            <a:r>
              <a:rPr lang="en-US" sz="1800" dirty="0" smtClean="0"/>
              <a:t>=“</a:t>
            </a:r>
            <a:r>
              <a:rPr lang="en-US" sz="1800" b="1" dirty="0" smtClean="0">
                <a:latin typeface="Courier New" pitchFamily="49" charset="0"/>
                <a:cs typeface="Courier New" pitchFamily="49" charset="0"/>
              </a:rPr>
              <a:t>Average</a:t>
            </a:r>
            <a:r>
              <a:rPr lang="en-US" sz="1800" dirty="0" smtClean="0"/>
              <a:t> </a:t>
            </a:r>
            <a:r>
              <a:rPr lang="en-US" sz="1800" b="1" dirty="0" smtClean="0">
                <a:latin typeface="Courier New" pitchFamily="49" charset="0"/>
                <a:cs typeface="Courier New" pitchFamily="49" charset="0"/>
              </a:rPr>
              <a:t>RAM</a:t>
            </a:r>
            <a:r>
              <a:rPr lang="en-US" sz="1800" dirty="0"/>
              <a:t>” -&gt; </a:t>
            </a:r>
            <a:r>
              <a:rPr lang="en-US" sz="1800" u="sng" dirty="0"/>
              <a:t>Value</a:t>
            </a:r>
            <a:r>
              <a:rPr lang="en-US" sz="1800" dirty="0"/>
              <a:t>=“</a:t>
            </a:r>
            <a:r>
              <a:rPr lang="en-US" sz="1800" b="1" dirty="0" smtClean="0">
                <a:latin typeface="Courier New" pitchFamily="49" charset="0"/>
                <a:cs typeface="Courier New" pitchFamily="49" charset="0"/>
              </a:rPr>
              <a:t>240</a:t>
            </a:r>
            <a:r>
              <a:rPr lang="en-US" sz="1800" dirty="0" smtClean="0"/>
              <a:t>” </a:t>
            </a:r>
            <a:r>
              <a:rPr lang="en-US" sz="1800" dirty="0"/>
              <a:t>(</a:t>
            </a:r>
            <a:r>
              <a:rPr lang="en-US" sz="1800" dirty="0" err="1"/>
              <a:t>Mgb</a:t>
            </a:r>
            <a:r>
              <a:rPr lang="en-US" sz="1800" dirty="0" smtClean="0"/>
              <a:t>)</a:t>
            </a:r>
          </a:p>
          <a:p>
            <a:pPr marL="0" indent="0">
              <a:buNone/>
            </a:pPr>
            <a:r>
              <a:rPr lang="en-US" sz="1800" b="1" i="1" dirty="0"/>
              <a:t>f</a:t>
            </a:r>
            <a:r>
              <a:rPr lang="en-US" sz="1800" b="1" i="1" dirty="0" smtClean="0"/>
              <a:t>its the schema too</a:t>
            </a:r>
            <a:r>
              <a:rPr lang="en-US" sz="1800" dirty="0" smtClean="0"/>
              <a:t>.</a:t>
            </a:r>
            <a:endParaRPr lang="en-US" sz="1800" dirty="0"/>
          </a:p>
          <a:p>
            <a:pPr marL="0" indent="0">
              <a:buNone/>
            </a:pPr>
            <a:endParaRPr lang="en-US" sz="1800" dirty="0"/>
          </a:p>
        </p:txBody>
      </p:sp>
      <p:sp>
        <p:nvSpPr>
          <p:cNvPr id="4" name="TextBox 3"/>
          <p:cNvSpPr txBox="1"/>
          <p:nvPr/>
        </p:nvSpPr>
        <p:spPr>
          <a:xfrm>
            <a:off x="762000" y="1447799"/>
            <a:ext cx="7315200" cy="2554545"/>
          </a:xfrm>
          <a:prstGeom prst="rect">
            <a:avLst/>
          </a:prstGeom>
          <a:solidFill>
            <a:srgbClr val="FFFF00"/>
          </a:solidFill>
        </p:spPr>
        <p:txBody>
          <a:bodyPr wrap="square" rtlCol="0">
            <a:spAutoFit/>
          </a:bodyPr>
          <a:lstStyle/>
          <a:p>
            <a:pPr marL="457200" indent="-457200">
              <a:buFont typeface="Arial" pitchFamily="34" charset="0"/>
              <a:buChar char="•"/>
            </a:pPr>
            <a:r>
              <a:rPr lang="en-US" sz="3200" b="1" dirty="0">
                <a:latin typeface="Courier New" pitchFamily="49" charset="0"/>
                <a:cs typeface="Courier New" pitchFamily="49" charset="0"/>
              </a:rPr>
              <a:t>Timestamp</a:t>
            </a:r>
          </a:p>
          <a:p>
            <a:pPr marL="457200" indent="-457200">
              <a:buFont typeface="Arial" pitchFamily="34" charset="0"/>
              <a:buChar char="•"/>
            </a:pPr>
            <a:r>
              <a:rPr lang="en-US" sz="3200" b="1" dirty="0" err="1">
                <a:latin typeface="Courier New" pitchFamily="49" charset="0"/>
                <a:cs typeface="Courier New" pitchFamily="49" charset="0"/>
              </a:rPr>
              <a:t>JobID</a:t>
            </a:r>
            <a:r>
              <a:rPr lang="en-US" sz="3200" dirty="0"/>
              <a:t> (index from  the JOB table)</a:t>
            </a:r>
          </a:p>
          <a:p>
            <a:pPr marL="457200" indent="-457200">
              <a:buFont typeface="Arial" pitchFamily="34" charset="0"/>
              <a:buChar char="•"/>
            </a:pPr>
            <a:r>
              <a:rPr lang="en-US" sz="3200" b="1" dirty="0">
                <a:latin typeface="Courier New" pitchFamily="49" charset="0"/>
                <a:cs typeface="Courier New" pitchFamily="49" charset="0"/>
              </a:rPr>
              <a:t>Message type </a:t>
            </a:r>
            <a:r>
              <a:rPr lang="en-US" sz="3200" dirty="0"/>
              <a:t>(enumerate)</a:t>
            </a:r>
          </a:p>
          <a:p>
            <a:pPr marL="457200" indent="-457200">
              <a:buFont typeface="Arial" pitchFamily="34" charset="0"/>
              <a:buChar char="•"/>
            </a:pPr>
            <a:r>
              <a:rPr lang="en-US" sz="3200" b="1" dirty="0">
                <a:latin typeface="Courier New" pitchFamily="49" charset="0"/>
                <a:cs typeface="Courier New" pitchFamily="49" charset="0"/>
              </a:rPr>
              <a:t>Message key </a:t>
            </a:r>
            <a:r>
              <a:rPr lang="en-US" sz="3200" dirty="0"/>
              <a:t>(arbitrary string)</a:t>
            </a:r>
          </a:p>
          <a:p>
            <a:pPr marL="457200" indent="-457200">
              <a:buFont typeface="Arial" pitchFamily="34" charset="0"/>
              <a:buChar char="•"/>
            </a:pPr>
            <a:r>
              <a:rPr lang="en-US" sz="3200" b="1" dirty="0">
                <a:latin typeface="Courier New" pitchFamily="49" charset="0"/>
                <a:cs typeface="Courier New" pitchFamily="49" charset="0"/>
              </a:rPr>
              <a:t>Message value </a:t>
            </a:r>
            <a:r>
              <a:rPr lang="en-US" sz="3200" dirty="0"/>
              <a:t>(arbitrary string</a:t>
            </a:r>
            <a:r>
              <a:rPr lang="en-US" dirty="0"/>
              <a:t>)</a:t>
            </a:r>
          </a:p>
        </p:txBody>
      </p:sp>
      <p:sp>
        <p:nvSpPr>
          <p:cNvPr id="5" name="Date Placeholder 4"/>
          <p:cNvSpPr>
            <a:spLocks noGrp="1"/>
          </p:cNvSpPr>
          <p:nvPr>
            <p:ph type="dt" sz="half" idx="10"/>
          </p:nvPr>
        </p:nvSpPr>
        <p:spPr/>
        <p:txBody>
          <a:bodyPr/>
          <a:lstStyle/>
          <a:p>
            <a:r>
              <a:rPr lang="en-US" smtClean="0"/>
              <a:t>ATLAS Software &amp; Computing Workshop  11/30/2010</a:t>
            </a:r>
            <a:endParaRPr lang="en-US"/>
          </a:p>
        </p:txBody>
      </p:sp>
      <p:sp>
        <p:nvSpPr>
          <p:cNvPr id="6" name="Footer Placeholder 5"/>
          <p:cNvSpPr>
            <a:spLocks noGrp="1"/>
          </p:cNvSpPr>
          <p:nvPr>
            <p:ph type="ftr" sz="quarter" idx="11"/>
          </p:nvPr>
        </p:nvSpPr>
        <p:spPr/>
        <p:txBody>
          <a:bodyPr/>
          <a:lstStyle/>
          <a:p>
            <a:r>
              <a:rPr lang="en-US" smtClean="0"/>
              <a:t>by V. Fine ( PAS / BNL ) </a:t>
            </a:r>
            <a:endParaRPr lang="en-US" dirty="0"/>
          </a:p>
        </p:txBody>
      </p:sp>
      <p:sp>
        <p:nvSpPr>
          <p:cNvPr id="7" name="Slide Number Placeholder 6"/>
          <p:cNvSpPr>
            <a:spLocks noGrp="1"/>
          </p:cNvSpPr>
          <p:nvPr>
            <p:ph type="sldNum" sz="quarter" idx="12"/>
          </p:nvPr>
        </p:nvSpPr>
        <p:spPr/>
        <p:txBody>
          <a:bodyPr/>
          <a:lstStyle/>
          <a:p>
            <a:fld id="{025F8E1A-4492-4FB2-AD78-10F5E0708275}" type="slidenum">
              <a:rPr lang="en-US" smtClean="0"/>
              <a:t>13</a:t>
            </a:fld>
            <a:endParaRPr lang="en-US"/>
          </a:p>
        </p:txBody>
      </p:sp>
      <p:pic>
        <p:nvPicPr>
          <p:cNvPr id="8" name="Picture 2" descr="C:\Users\fine\Documents\ATLAS\Monitoring\Logo_Sma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45046" y="6388925"/>
            <a:ext cx="1657872" cy="49446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1414" y="6453251"/>
            <a:ext cx="463632" cy="309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58650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UCM – Software design</a:t>
            </a:r>
            <a:endParaRPr lang="en-US" dirty="0"/>
          </a:p>
        </p:txBody>
      </p:sp>
      <p:sp>
        <p:nvSpPr>
          <p:cNvPr id="3" name="Content Placeholder 2"/>
          <p:cNvSpPr>
            <a:spLocks noGrp="1"/>
          </p:cNvSpPr>
          <p:nvPr>
            <p:ph idx="1"/>
          </p:nvPr>
        </p:nvSpPr>
        <p:spPr>
          <a:xfrm>
            <a:off x="457200" y="1524000"/>
            <a:ext cx="8382000" cy="4267200"/>
          </a:xfrm>
        </p:spPr>
        <p:txBody>
          <a:bodyPr>
            <a:normAutofit/>
          </a:bodyPr>
          <a:lstStyle/>
          <a:p>
            <a:pPr marL="0" indent="0">
              <a:buNone/>
            </a:pPr>
            <a:r>
              <a:rPr lang="en-US" b="1" dirty="0" smtClean="0"/>
              <a:t>There </a:t>
            </a:r>
            <a:r>
              <a:rPr lang="en-US" b="1" dirty="0"/>
              <a:t>are 3 clients</a:t>
            </a:r>
            <a:r>
              <a:rPr lang="en-US" dirty="0" smtClean="0"/>
              <a:t>: </a:t>
            </a:r>
            <a:endParaRPr lang="en-US" dirty="0"/>
          </a:p>
          <a:p>
            <a:pPr lvl="0"/>
            <a:r>
              <a:rPr lang="en-US" dirty="0"/>
              <a:t>STAR Offline applications</a:t>
            </a:r>
          </a:p>
          <a:p>
            <a:pPr lvl="0"/>
            <a:r>
              <a:rPr lang="en-US" dirty="0"/>
              <a:t>STAR Scheduler (aka SUMS)</a:t>
            </a:r>
          </a:p>
          <a:p>
            <a:pPr lvl="0"/>
            <a:r>
              <a:rPr lang="en-US" dirty="0"/>
              <a:t>STAR Tomcat Web server   (fc3.star.bnl.gov) </a:t>
            </a:r>
            <a:endParaRPr lang="en-US" dirty="0" smtClean="0"/>
          </a:p>
          <a:p>
            <a:pPr marL="0" lvl="0" indent="0">
              <a:buNone/>
            </a:pPr>
            <a:r>
              <a:rPr lang="en-US" dirty="0"/>
              <a:t>All clients communicate the </a:t>
            </a:r>
            <a:r>
              <a:rPr lang="en-US" dirty="0" err="1"/>
              <a:t>Db</a:t>
            </a:r>
            <a:r>
              <a:rPr lang="en-US" dirty="0"/>
              <a:t> via the abstract interface and its implementations tailored to satisfy the concrete clients</a:t>
            </a:r>
          </a:p>
        </p:txBody>
      </p:sp>
      <p:sp>
        <p:nvSpPr>
          <p:cNvPr id="4" name="Date Placeholder 3"/>
          <p:cNvSpPr>
            <a:spLocks noGrp="1"/>
          </p:cNvSpPr>
          <p:nvPr>
            <p:ph type="dt" sz="half" idx="10"/>
          </p:nvPr>
        </p:nvSpPr>
        <p:spPr/>
        <p:txBody>
          <a:bodyPr/>
          <a:lstStyle/>
          <a:p>
            <a:r>
              <a:rPr lang="en-US" smtClean="0"/>
              <a:t>ATLAS Software &amp; Computing Workshop  11/30/2010</a:t>
            </a:r>
            <a:endParaRPr lang="en-US"/>
          </a:p>
        </p:txBody>
      </p:sp>
      <p:sp>
        <p:nvSpPr>
          <p:cNvPr id="5" name="Footer Placeholder 4"/>
          <p:cNvSpPr>
            <a:spLocks noGrp="1"/>
          </p:cNvSpPr>
          <p:nvPr>
            <p:ph type="ftr" sz="quarter" idx="11"/>
          </p:nvPr>
        </p:nvSpPr>
        <p:spPr/>
        <p:txBody>
          <a:bodyPr/>
          <a:lstStyle/>
          <a:p>
            <a:r>
              <a:rPr lang="en-US" smtClean="0"/>
              <a:t>by V. Fine ( PAS / BNL ) </a:t>
            </a:r>
            <a:endParaRPr lang="en-US" dirty="0"/>
          </a:p>
        </p:txBody>
      </p:sp>
      <p:sp>
        <p:nvSpPr>
          <p:cNvPr id="6" name="Slide Number Placeholder 5"/>
          <p:cNvSpPr>
            <a:spLocks noGrp="1"/>
          </p:cNvSpPr>
          <p:nvPr>
            <p:ph type="sldNum" sz="quarter" idx="12"/>
          </p:nvPr>
        </p:nvSpPr>
        <p:spPr/>
        <p:txBody>
          <a:bodyPr/>
          <a:lstStyle/>
          <a:p>
            <a:fld id="{025F8E1A-4492-4FB2-AD78-10F5E0708275}" type="slidenum">
              <a:rPr lang="en-US" smtClean="0"/>
              <a:t>14</a:t>
            </a:fld>
            <a:endParaRPr lang="en-US"/>
          </a:p>
        </p:txBody>
      </p:sp>
      <p:pic>
        <p:nvPicPr>
          <p:cNvPr id="7" name="Picture 2" descr="C:\Users\fine\Documents\ATLAS\Monitoring\Logo_Sma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45046" y="6388925"/>
            <a:ext cx="1657872" cy="49446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1414" y="6444224"/>
            <a:ext cx="463632" cy="309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95936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 </a:t>
            </a:r>
            <a:r>
              <a:rPr lang="en-US" dirty="0" smtClean="0">
                <a:sym typeface="Wingdings" pitchFamily="2" charset="2"/>
              </a:rPr>
              <a:t> Java / Python / Perl</a:t>
            </a:r>
            <a:endParaRPr lang="en-US" dirty="0"/>
          </a:p>
        </p:txBody>
      </p:sp>
      <p:sp>
        <p:nvSpPr>
          <p:cNvPr id="4" name="Date Placeholder 3"/>
          <p:cNvSpPr>
            <a:spLocks noGrp="1"/>
          </p:cNvSpPr>
          <p:nvPr>
            <p:ph type="dt" sz="half" idx="10"/>
          </p:nvPr>
        </p:nvSpPr>
        <p:spPr/>
        <p:txBody>
          <a:bodyPr/>
          <a:lstStyle/>
          <a:p>
            <a:r>
              <a:rPr lang="en-US" smtClean="0"/>
              <a:t>ATLAS Software &amp; Computing Workshop  11/30/2010</a:t>
            </a:r>
            <a:endParaRPr lang="en-US" dirty="0"/>
          </a:p>
        </p:txBody>
      </p:sp>
      <p:sp>
        <p:nvSpPr>
          <p:cNvPr id="5" name="Footer Placeholder 4"/>
          <p:cNvSpPr>
            <a:spLocks noGrp="1"/>
          </p:cNvSpPr>
          <p:nvPr>
            <p:ph type="ftr" sz="quarter" idx="11"/>
          </p:nvPr>
        </p:nvSpPr>
        <p:spPr/>
        <p:txBody>
          <a:bodyPr/>
          <a:lstStyle/>
          <a:p>
            <a:r>
              <a:rPr lang="en-US" smtClean="0"/>
              <a:t>by V. Fine ( PAS / BNL ) </a:t>
            </a:r>
            <a:endParaRPr lang="en-US" dirty="0"/>
          </a:p>
        </p:txBody>
      </p:sp>
      <p:sp>
        <p:nvSpPr>
          <p:cNvPr id="6" name="Slide Number Placeholder 5"/>
          <p:cNvSpPr>
            <a:spLocks noGrp="1"/>
          </p:cNvSpPr>
          <p:nvPr>
            <p:ph type="sldNum" sz="quarter" idx="12"/>
          </p:nvPr>
        </p:nvSpPr>
        <p:spPr/>
        <p:txBody>
          <a:bodyPr/>
          <a:lstStyle/>
          <a:p>
            <a:fld id="{025F8E1A-4492-4FB2-AD78-10F5E0708275}" type="slidenum">
              <a:rPr lang="en-US" smtClean="0"/>
              <a:t>15</a:t>
            </a:fld>
            <a:endParaRPr lang="en-US" dirty="0"/>
          </a:p>
        </p:txBody>
      </p:sp>
      <p:grpSp>
        <p:nvGrpSpPr>
          <p:cNvPr id="50" name="Group 49"/>
          <p:cNvGrpSpPr/>
          <p:nvPr/>
        </p:nvGrpSpPr>
        <p:grpSpPr>
          <a:xfrm>
            <a:off x="152400" y="1482511"/>
            <a:ext cx="8831802" cy="4648200"/>
            <a:chOff x="-6681" y="1329789"/>
            <a:chExt cx="9150681" cy="4842411"/>
          </a:xfrm>
        </p:grpSpPr>
        <p:sp>
          <p:nvSpPr>
            <p:cNvPr id="9" name="Rectangle 8"/>
            <p:cNvSpPr/>
            <p:nvPr/>
          </p:nvSpPr>
          <p:spPr>
            <a:xfrm>
              <a:off x="3429990" y="1352550"/>
              <a:ext cx="2362200" cy="5715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err="1" smtClean="0">
                  <a:solidFill>
                    <a:schemeClr val="tx1"/>
                  </a:solidFill>
                  <a:latin typeface="Courier New" pitchFamily="49" charset="0"/>
                  <a:cs typeface="Courier New" pitchFamily="49" charset="0"/>
                </a:rPr>
                <a:t>TxEventLog.h</a:t>
              </a:r>
              <a:endParaRPr lang="en-US" sz="2000" b="1" dirty="0">
                <a:solidFill>
                  <a:schemeClr val="tx1"/>
                </a:solidFill>
                <a:latin typeface="Courier New" pitchFamily="49" charset="0"/>
                <a:cs typeface="Courier New" pitchFamily="49" charset="0"/>
              </a:endParaRPr>
            </a:p>
          </p:txBody>
        </p:sp>
        <p:sp>
          <p:nvSpPr>
            <p:cNvPr id="11" name="Rectangle 10"/>
            <p:cNvSpPr/>
            <p:nvPr/>
          </p:nvSpPr>
          <p:spPr>
            <a:xfrm>
              <a:off x="1844139" y="2510396"/>
              <a:ext cx="2514600" cy="53785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err="1" smtClean="0">
                  <a:solidFill>
                    <a:schemeClr val="tx1"/>
                  </a:solidFill>
                  <a:latin typeface="Courier New" pitchFamily="49" charset="0"/>
                  <a:cs typeface="Courier New" pitchFamily="49" charset="0"/>
                </a:rPr>
                <a:t>TxEventLogFile</a:t>
              </a:r>
              <a:endParaRPr lang="en-US" sz="2400" b="1" dirty="0">
                <a:solidFill>
                  <a:schemeClr val="tx1"/>
                </a:solidFill>
                <a:latin typeface="Courier New" pitchFamily="49" charset="0"/>
                <a:cs typeface="Courier New" pitchFamily="49" charset="0"/>
              </a:endParaRPr>
            </a:p>
          </p:txBody>
        </p:sp>
        <p:sp>
          <p:nvSpPr>
            <p:cNvPr id="13" name="Rectangle 12"/>
            <p:cNvSpPr/>
            <p:nvPr/>
          </p:nvSpPr>
          <p:spPr>
            <a:xfrm>
              <a:off x="4493698" y="4419600"/>
              <a:ext cx="2735778" cy="5334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err="1" smtClean="0">
                  <a:solidFill>
                    <a:schemeClr val="tx1"/>
                  </a:solidFill>
                  <a:latin typeface="Courier New" pitchFamily="49" charset="0"/>
                  <a:cs typeface="Courier New" pitchFamily="49" charset="0"/>
                </a:rPr>
                <a:t>TxUCMCollector</a:t>
              </a:r>
              <a:endParaRPr lang="en-US" sz="2000" b="1" dirty="0">
                <a:solidFill>
                  <a:schemeClr val="tx1"/>
                </a:solidFill>
                <a:latin typeface="Courier New" pitchFamily="49" charset="0"/>
                <a:cs typeface="Courier New" pitchFamily="49" charset="0"/>
              </a:endParaRPr>
            </a:p>
          </p:txBody>
        </p:sp>
        <p:sp>
          <p:nvSpPr>
            <p:cNvPr id="14" name="Rectangle 13"/>
            <p:cNvSpPr/>
            <p:nvPr/>
          </p:nvSpPr>
          <p:spPr>
            <a:xfrm>
              <a:off x="3409950" y="3492331"/>
              <a:ext cx="2282412" cy="58782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err="1" smtClean="0">
                  <a:solidFill>
                    <a:schemeClr val="tx1"/>
                  </a:solidFill>
                  <a:latin typeface="Courier New" pitchFamily="49" charset="0"/>
                  <a:cs typeface="Courier New" pitchFamily="49" charset="0"/>
                </a:rPr>
                <a:t>TxEventLogWeb</a:t>
              </a:r>
              <a:endParaRPr lang="en-US" sz="2000" b="1" dirty="0">
                <a:solidFill>
                  <a:schemeClr val="tx1"/>
                </a:solidFill>
                <a:latin typeface="Courier New" pitchFamily="49" charset="0"/>
                <a:cs typeface="Courier New" pitchFamily="49" charset="0"/>
              </a:endParaRPr>
            </a:p>
          </p:txBody>
        </p:sp>
        <p:sp>
          <p:nvSpPr>
            <p:cNvPr id="15" name="Rectangle 14"/>
            <p:cNvSpPr/>
            <p:nvPr/>
          </p:nvSpPr>
          <p:spPr>
            <a:xfrm>
              <a:off x="-6681" y="3492331"/>
              <a:ext cx="3260520" cy="58782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err="1" smtClean="0">
                  <a:solidFill>
                    <a:schemeClr val="tx1"/>
                  </a:solidFill>
                  <a:latin typeface="Courier New" pitchFamily="49" charset="0"/>
                  <a:cs typeface="Courier New" pitchFamily="49" charset="0"/>
                </a:rPr>
                <a:t>TxEventLogCollector</a:t>
              </a:r>
              <a:endParaRPr lang="en-US" sz="2000" b="1" dirty="0">
                <a:solidFill>
                  <a:schemeClr val="tx1"/>
                </a:solidFill>
                <a:latin typeface="Courier New" pitchFamily="49" charset="0"/>
                <a:cs typeface="Courier New" pitchFamily="49" charset="0"/>
              </a:endParaRPr>
            </a:p>
          </p:txBody>
        </p:sp>
        <p:sp>
          <p:nvSpPr>
            <p:cNvPr id="16" name="Rectangle 15"/>
            <p:cNvSpPr/>
            <p:nvPr/>
          </p:nvSpPr>
          <p:spPr>
            <a:xfrm>
              <a:off x="5968649" y="2623704"/>
              <a:ext cx="2591790" cy="4953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latin typeface="Courier New" pitchFamily="49" charset="0"/>
                  <a:cs typeface="Courier New" pitchFamily="49" charset="0"/>
                </a:rPr>
                <a:t>TxEventLog.java</a:t>
              </a:r>
              <a:endParaRPr lang="en-US" sz="2400" b="1" dirty="0">
                <a:latin typeface="Courier New" pitchFamily="49" charset="0"/>
                <a:cs typeface="Courier New" pitchFamily="49" charset="0"/>
              </a:endParaRPr>
            </a:p>
          </p:txBody>
        </p:sp>
        <p:sp>
          <p:nvSpPr>
            <p:cNvPr id="17" name="Rectangle 16"/>
            <p:cNvSpPr/>
            <p:nvPr/>
          </p:nvSpPr>
          <p:spPr>
            <a:xfrm>
              <a:off x="6853733" y="1329789"/>
              <a:ext cx="1685924" cy="685800"/>
            </a:xfrm>
            <a:prstGeom prst="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latin typeface="Courier New" pitchFamily="49" charset="0"/>
                  <a:cs typeface="Courier New" pitchFamily="49" charset="0"/>
                </a:rPr>
                <a:t>SWIG</a:t>
              </a:r>
              <a:endParaRPr lang="en-US" sz="2400" b="1" dirty="0">
                <a:latin typeface="Courier New" pitchFamily="49" charset="0"/>
                <a:cs typeface="Courier New" pitchFamily="49" charset="0"/>
              </a:endParaRPr>
            </a:p>
          </p:txBody>
        </p:sp>
        <p:grpSp>
          <p:nvGrpSpPr>
            <p:cNvPr id="21" name="Group 20"/>
            <p:cNvGrpSpPr/>
            <p:nvPr/>
          </p:nvGrpSpPr>
          <p:grpSpPr>
            <a:xfrm>
              <a:off x="4993451" y="5310249"/>
              <a:ext cx="1483549" cy="861951"/>
              <a:chOff x="4950527" y="5172693"/>
              <a:chExt cx="1483549" cy="861951"/>
            </a:xfrm>
          </p:grpSpPr>
          <p:sp>
            <p:nvSpPr>
              <p:cNvPr id="18" name="Flowchart: Magnetic Disk 17"/>
              <p:cNvSpPr/>
              <p:nvPr/>
            </p:nvSpPr>
            <p:spPr>
              <a:xfrm>
                <a:off x="4950527" y="5172693"/>
                <a:ext cx="646710" cy="60960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lowchart: Magnetic Disk 18"/>
              <p:cNvSpPr/>
              <p:nvPr/>
            </p:nvSpPr>
            <p:spPr>
              <a:xfrm>
                <a:off x="5326083" y="5284519"/>
                <a:ext cx="646710" cy="60960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lowchart: Magnetic Disk 19"/>
              <p:cNvSpPr/>
              <p:nvPr/>
            </p:nvSpPr>
            <p:spPr>
              <a:xfrm>
                <a:off x="5787366" y="5425044"/>
                <a:ext cx="646710" cy="60960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3" name="Elbow Connector 22"/>
            <p:cNvCxnSpPr>
              <a:stCxn id="11" idx="0"/>
              <a:endCxn id="9" idx="2"/>
            </p:cNvCxnSpPr>
            <p:nvPr/>
          </p:nvCxnSpPr>
          <p:spPr>
            <a:xfrm rot="5400000" flipH="1" flipV="1">
              <a:off x="3563091" y="1462398"/>
              <a:ext cx="586346" cy="1509651"/>
            </a:xfrm>
            <a:prstGeom prst="bentConnector3">
              <a:avLst/>
            </a:prstGeom>
            <a:ln w="25400"/>
          </p:spPr>
          <p:style>
            <a:lnRef idx="1">
              <a:schemeClr val="accent1"/>
            </a:lnRef>
            <a:fillRef idx="0">
              <a:schemeClr val="accent1"/>
            </a:fillRef>
            <a:effectRef idx="0">
              <a:schemeClr val="accent1"/>
            </a:effectRef>
            <a:fontRef idx="minor">
              <a:schemeClr val="tx1"/>
            </a:fontRef>
          </p:style>
        </p:cxnSp>
        <p:cxnSp>
          <p:nvCxnSpPr>
            <p:cNvPr id="25" name="Elbow Connector 24"/>
            <p:cNvCxnSpPr>
              <a:stCxn id="9" idx="2"/>
              <a:endCxn id="13" idx="0"/>
            </p:cNvCxnSpPr>
            <p:nvPr/>
          </p:nvCxnSpPr>
          <p:spPr>
            <a:xfrm rot="16200000" flipH="1">
              <a:off x="3988563" y="2546576"/>
              <a:ext cx="2495550" cy="1250497"/>
            </a:xfrm>
            <a:prstGeom prst="bentConnector3">
              <a:avLst/>
            </a:prstGeom>
            <a:ln w="25400"/>
          </p:spPr>
          <p:style>
            <a:lnRef idx="1">
              <a:schemeClr val="accent1"/>
            </a:lnRef>
            <a:fillRef idx="0">
              <a:schemeClr val="accent1"/>
            </a:fillRef>
            <a:effectRef idx="0">
              <a:schemeClr val="accent1"/>
            </a:effectRef>
            <a:fontRef idx="minor">
              <a:schemeClr val="tx1"/>
            </a:fontRef>
          </p:style>
        </p:cxnSp>
        <p:cxnSp>
          <p:nvCxnSpPr>
            <p:cNvPr id="27" name="Elbow Connector 26"/>
            <p:cNvCxnSpPr>
              <a:stCxn id="11" idx="2"/>
              <a:endCxn id="15" idx="0"/>
            </p:cNvCxnSpPr>
            <p:nvPr/>
          </p:nvCxnSpPr>
          <p:spPr>
            <a:xfrm rot="5400000">
              <a:off x="2140468" y="2531360"/>
              <a:ext cx="444084" cy="1477859"/>
            </a:xfrm>
            <a:prstGeom prst="bentConnector3">
              <a:avLst/>
            </a:prstGeom>
            <a:ln w="25400"/>
          </p:spPr>
          <p:style>
            <a:lnRef idx="1">
              <a:schemeClr val="accent1"/>
            </a:lnRef>
            <a:fillRef idx="0">
              <a:schemeClr val="accent1"/>
            </a:fillRef>
            <a:effectRef idx="0">
              <a:schemeClr val="accent1"/>
            </a:effectRef>
            <a:fontRef idx="minor">
              <a:schemeClr val="tx1"/>
            </a:fontRef>
          </p:style>
        </p:cxnSp>
        <p:cxnSp>
          <p:nvCxnSpPr>
            <p:cNvPr id="37" name="Elbow Connector 36"/>
            <p:cNvCxnSpPr>
              <a:stCxn id="11" idx="2"/>
              <a:endCxn id="14" idx="0"/>
            </p:cNvCxnSpPr>
            <p:nvPr/>
          </p:nvCxnSpPr>
          <p:spPr>
            <a:xfrm rot="16200000" flipH="1">
              <a:off x="3604256" y="2545431"/>
              <a:ext cx="444084" cy="1449717"/>
            </a:xfrm>
            <a:prstGeom prst="bentConnector3">
              <a:avLst>
                <a:gd name="adj1" fmla="val 50000"/>
              </a:avLst>
            </a:prstGeom>
            <a:ln w="25400">
              <a:tailEnd type="triangle" w="lg" len="med"/>
            </a:ln>
          </p:spPr>
          <p:style>
            <a:lnRef idx="1">
              <a:schemeClr val="accent1"/>
            </a:lnRef>
            <a:fillRef idx="0">
              <a:schemeClr val="accent1"/>
            </a:fillRef>
            <a:effectRef idx="0">
              <a:schemeClr val="accent1"/>
            </a:effectRef>
            <a:fontRef idx="minor">
              <a:schemeClr val="tx1"/>
            </a:fontRef>
          </p:style>
        </p:cxnSp>
        <p:cxnSp>
          <p:nvCxnSpPr>
            <p:cNvPr id="42" name="Elbow Connector 41"/>
            <p:cNvCxnSpPr>
              <a:stCxn id="15" idx="2"/>
              <a:endCxn id="13" idx="1"/>
            </p:cNvCxnSpPr>
            <p:nvPr/>
          </p:nvCxnSpPr>
          <p:spPr>
            <a:xfrm rot="16200000" flipH="1">
              <a:off x="2755569" y="2948171"/>
              <a:ext cx="606140" cy="2870119"/>
            </a:xfrm>
            <a:prstGeom prst="bentConnector2">
              <a:avLst/>
            </a:prstGeom>
            <a:ln w="25400">
              <a:tailEnd type="triangle" w="lg" len="med"/>
            </a:ln>
          </p:spPr>
          <p:style>
            <a:lnRef idx="1">
              <a:schemeClr val="accent1"/>
            </a:lnRef>
            <a:fillRef idx="0">
              <a:schemeClr val="accent1"/>
            </a:fillRef>
            <a:effectRef idx="0">
              <a:schemeClr val="accent1"/>
            </a:effectRef>
            <a:fontRef idx="minor">
              <a:schemeClr val="tx1"/>
            </a:fontRef>
          </p:style>
        </p:cxnSp>
        <p:sp>
          <p:nvSpPr>
            <p:cNvPr id="43" name="Isosceles Triangle 42"/>
            <p:cNvSpPr/>
            <p:nvPr/>
          </p:nvSpPr>
          <p:spPr>
            <a:xfrm>
              <a:off x="4503594" y="1931966"/>
              <a:ext cx="220806" cy="20163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Isosceles Triangle 43"/>
            <p:cNvSpPr/>
            <p:nvPr/>
          </p:nvSpPr>
          <p:spPr>
            <a:xfrm>
              <a:off x="2988006" y="3071007"/>
              <a:ext cx="220806" cy="20163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ight Arrow 44"/>
            <p:cNvSpPr/>
            <p:nvPr/>
          </p:nvSpPr>
          <p:spPr>
            <a:xfrm>
              <a:off x="5943600" y="1524000"/>
              <a:ext cx="732807" cy="285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Down Arrow 45"/>
            <p:cNvSpPr/>
            <p:nvPr/>
          </p:nvSpPr>
          <p:spPr>
            <a:xfrm>
              <a:off x="7543800" y="2133600"/>
              <a:ext cx="228600" cy="37679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Up-Down Arrow 46"/>
            <p:cNvSpPr/>
            <p:nvPr/>
          </p:nvSpPr>
          <p:spPr>
            <a:xfrm>
              <a:off x="5649438" y="4953000"/>
              <a:ext cx="212149" cy="47204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6338702" y="3022638"/>
              <a:ext cx="2591790" cy="4953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latin typeface="Courier New" pitchFamily="49" charset="0"/>
                  <a:cs typeface="Courier New" pitchFamily="49" charset="0"/>
                </a:rPr>
                <a:t>TxEventLog.py</a:t>
              </a:r>
              <a:endParaRPr lang="en-US" sz="2400" b="1" dirty="0">
                <a:latin typeface="Courier New" pitchFamily="49" charset="0"/>
                <a:cs typeface="Courier New" pitchFamily="49" charset="0"/>
              </a:endParaRPr>
            </a:p>
          </p:txBody>
        </p:sp>
        <p:sp>
          <p:nvSpPr>
            <p:cNvPr id="49" name="Rectangle 48"/>
            <p:cNvSpPr/>
            <p:nvPr/>
          </p:nvSpPr>
          <p:spPr>
            <a:xfrm>
              <a:off x="6552210" y="3444578"/>
              <a:ext cx="2591790" cy="4953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latin typeface="Courier New" pitchFamily="49" charset="0"/>
                  <a:cs typeface="Courier New" pitchFamily="49" charset="0"/>
                </a:rPr>
                <a:t>TxEventLog.pl</a:t>
              </a:r>
              <a:endParaRPr lang="en-US" sz="2400" b="1" dirty="0">
                <a:latin typeface="Courier New" pitchFamily="49" charset="0"/>
                <a:cs typeface="Courier New" pitchFamily="49" charset="0"/>
              </a:endParaRPr>
            </a:p>
          </p:txBody>
        </p:sp>
      </p:grpSp>
      <p:pic>
        <p:nvPicPr>
          <p:cNvPr id="30" name="Picture 2" descr="C:\Users\fine\Documents\ATLAS\Monitoring\Logo_Sma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45046" y="6388925"/>
            <a:ext cx="1657872" cy="49446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9994" y="6498076"/>
            <a:ext cx="463632" cy="309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14186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dirty="0" smtClean="0"/>
              <a:t>Example: C++ vs. Java </a:t>
            </a:r>
            <a:r>
              <a:rPr lang="en-US" dirty="0" err="1" smtClean="0"/>
              <a:t>nterfaces</a:t>
            </a:r>
            <a:endParaRPr lang="en-US" dirty="0"/>
          </a:p>
        </p:txBody>
      </p:sp>
      <p:grpSp>
        <p:nvGrpSpPr>
          <p:cNvPr id="9" name="Group 8"/>
          <p:cNvGrpSpPr/>
          <p:nvPr/>
        </p:nvGrpSpPr>
        <p:grpSpPr>
          <a:xfrm>
            <a:off x="-43248" y="1295400"/>
            <a:ext cx="5537200" cy="5402223"/>
            <a:chOff x="-14416" y="1428690"/>
            <a:chExt cx="5537200" cy="5402223"/>
          </a:xfrm>
        </p:grpSpPr>
        <p:sp>
          <p:nvSpPr>
            <p:cNvPr id="4" name="TextBox 3"/>
            <p:cNvSpPr txBox="1"/>
            <p:nvPr/>
          </p:nvSpPr>
          <p:spPr>
            <a:xfrm>
              <a:off x="-14416" y="1752600"/>
              <a:ext cx="5537200" cy="5078313"/>
            </a:xfrm>
            <a:prstGeom prst="rect">
              <a:avLst/>
            </a:prstGeom>
            <a:solidFill>
              <a:srgbClr val="FFFF00"/>
            </a:solidFill>
            <a:ln w="3175">
              <a:solidFill>
                <a:schemeClr val="tx1"/>
              </a:solidFill>
            </a:ln>
          </p:spPr>
          <p:txBody>
            <a:bodyPr wrap="square" rtlCol="0">
              <a:spAutoFit/>
            </a:bodyPr>
            <a:lstStyle/>
            <a:p>
              <a:endParaRPr lang="en-US" sz="1200" b="1" dirty="0" smtClean="0">
                <a:latin typeface="Courier New" pitchFamily="49" charset="0"/>
                <a:cs typeface="Courier New" pitchFamily="49" charset="0"/>
              </a:endParaRPr>
            </a:p>
            <a:p>
              <a:r>
                <a:rPr lang="en-US" sz="1200" b="1" dirty="0" err="1" smtClean="0">
                  <a:latin typeface="Courier New" pitchFamily="49" charset="0"/>
                  <a:cs typeface="Courier New" pitchFamily="49" charset="0"/>
                </a:rPr>
                <a:t>int</a:t>
              </a:r>
              <a:r>
                <a:rPr lang="en-US" sz="1200" b="1" dirty="0" smtClean="0">
                  <a:latin typeface="Courier New" pitchFamily="49" charset="0"/>
                  <a:cs typeface="Courier New" pitchFamily="49" charset="0"/>
                </a:rPr>
                <a:t> </a:t>
              </a:r>
              <a:r>
                <a:rPr lang="en-US" sz="1200" b="1" dirty="0">
                  <a:latin typeface="Courier New" pitchFamily="49" charset="0"/>
                  <a:cs typeface="Courier New" pitchFamily="49" charset="0"/>
                </a:rPr>
                <a:t>main(</a:t>
              </a:r>
              <a:r>
                <a:rPr lang="en-US" sz="1200" b="1" dirty="0" err="1">
                  <a:latin typeface="Courier New" pitchFamily="49" charset="0"/>
                  <a:cs typeface="Courier New" pitchFamily="49" charset="0"/>
                </a:rPr>
                <a:t>int</a:t>
              </a:r>
              <a:r>
                <a:rPr lang="en-US" sz="1200" b="1" dirty="0">
                  <a:latin typeface="Courier New" pitchFamily="49" charset="0"/>
                  <a:cs typeface="Courier New" pitchFamily="49" charset="0"/>
                </a:rPr>
                <a:t> </a:t>
              </a:r>
              <a:r>
                <a:rPr lang="en-US" sz="1200" b="1" dirty="0" err="1">
                  <a:latin typeface="Courier New" pitchFamily="49" charset="0"/>
                  <a:cs typeface="Courier New" pitchFamily="49" charset="0"/>
                </a:rPr>
                <a:t>argc</a:t>
              </a:r>
              <a:r>
                <a:rPr lang="en-US" sz="1200" b="1" dirty="0">
                  <a:latin typeface="Courier New" pitchFamily="49" charset="0"/>
                  <a:cs typeface="Courier New" pitchFamily="49" charset="0"/>
                </a:rPr>
                <a:t> , char *</a:t>
              </a:r>
              <a:r>
                <a:rPr lang="en-US" sz="1200" b="1" dirty="0" err="1">
                  <a:latin typeface="Courier New" pitchFamily="49" charset="0"/>
                  <a:cs typeface="Courier New" pitchFamily="49" charset="0"/>
                </a:rPr>
                <a:t>argv</a:t>
              </a:r>
              <a:r>
                <a:rPr lang="en-US" sz="1200" b="1" dirty="0" smtClean="0">
                  <a:latin typeface="Courier New" pitchFamily="49" charset="0"/>
                  <a:cs typeface="Courier New" pitchFamily="49" charset="0"/>
                </a:rPr>
                <a:t>[]){</a:t>
              </a:r>
            </a:p>
            <a:p>
              <a:r>
                <a:rPr lang="en-US" sz="1200" b="1" dirty="0">
                  <a:latin typeface="Courier New" pitchFamily="49" charset="0"/>
                  <a:cs typeface="Courier New" pitchFamily="49" charset="0"/>
                </a:rPr>
                <a:t> </a:t>
              </a:r>
              <a:r>
                <a:rPr lang="en-US" sz="1200" b="1" dirty="0" smtClean="0">
                  <a:latin typeface="Courier New" pitchFamily="49" charset="0"/>
                  <a:cs typeface="Courier New" pitchFamily="49" charset="0"/>
                </a:rPr>
                <a:t>  </a:t>
              </a:r>
              <a:r>
                <a:rPr lang="en-US" sz="1200" b="1" dirty="0" err="1" smtClean="0">
                  <a:latin typeface="Courier New" pitchFamily="49" charset="0"/>
                  <a:cs typeface="Courier New" pitchFamily="49" charset="0"/>
                </a:rPr>
                <a:t>TxEventLog</a:t>
              </a:r>
              <a:r>
                <a:rPr lang="en-US" sz="1200" b="1" dirty="0" smtClean="0">
                  <a:latin typeface="Courier New" pitchFamily="49" charset="0"/>
                  <a:cs typeface="Courier New" pitchFamily="49" charset="0"/>
                </a:rPr>
                <a:t> </a:t>
              </a:r>
              <a:r>
                <a:rPr lang="en-US" sz="1200" b="1" dirty="0">
                  <a:latin typeface="Courier New" pitchFamily="49" charset="0"/>
                  <a:cs typeface="Courier New" pitchFamily="49" charset="0"/>
                </a:rPr>
                <a:t>&amp;</a:t>
              </a:r>
              <a:r>
                <a:rPr lang="en-US" sz="1200" b="1" dirty="0" err="1">
                  <a:latin typeface="Courier New" pitchFamily="49" charset="0"/>
                  <a:cs typeface="Courier New" pitchFamily="49" charset="0"/>
                </a:rPr>
                <a:t>ucm</a:t>
              </a:r>
              <a:r>
                <a:rPr lang="en-US" sz="1200" b="1" dirty="0">
                  <a:latin typeface="Courier New" pitchFamily="49" charset="0"/>
                  <a:cs typeface="Courier New" pitchFamily="49" charset="0"/>
                </a:rPr>
                <a:t> = </a:t>
              </a:r>
              <a:endParaRPr lang="en-US" sz="1200" b="1" dirty="0" smtClean="0">
                <a:latin typeface="Courier New" pitchFamily="49" charset="0"/>
                <a:cs typeface="Courier New" pitchFamily="49" charset="0"/>
              </a:endParaRPr>
            </a:p>
            <a:p>
              <a:r>
                <a:rPr lang="en-US" sz="1200" b="1" dirty="0">
                  <a:latin typeface="Courier New" pitchFamily="49" charset="0"/>
                  <a:cs typeface="Courier New" pitchFamily="49" charset="0"/>
                </a:rPr>
                <a:t> </a:t>
              </a:r>
              <a:r>
                <a:rPr lang="en-US" sz="1200" b="1" dirty="0" smtClean="0">
                  <a:latin typeface="Courier New" pitchFamily="49" charset="0"/>
                  <a:cs typeface="Courier New" pitchFamily="49" charset="0"/>
                </a:rPr>
                <a:t>            *</a:t>
              </a:r>
              <a:r>
                <a:rPr lang="en-US" sz="1200" b="1" dirty="0" err="1">
                  <a:latin typeface="Courier New" pitchFamily="49" charset="0"/>
                  <a:cs typeface="Courier New" pitchFamily="49" charset="0"/>
                </a:rPr>
                <a:t>TxEventLogFactory</a:t>
              </a:r>
              <a:r>
                <a:rPr lang="en-US" sz="1200" b="1" dirty="0">
                  <a:latin typeface="Courier New" pitchFamily="49" charset="0"/>
                  <a:cs typeface="Courier New" pitchFamily="49" charset="0"/>
                </a:rPr>
                <a:t>::create</a:t>
              </a:r>
              <a:r>
                <a:rPr lang="en-US" sz="1200" b="1" dirty="0" smtClean="0">
                  <a:latin typeface="Courier New" pitchFamily="49" charset="0"/>
                  <a:cs typeface="Courier New" pitchFamily="49" charset="0"/>
                </a:rPr>
                <a:t>(“</a:t>
              </a:r>
              <a:r>
                <a:rPr lang="en-US" sz="1200" b="1" dirty="0" err="1" smtClean="0">
                  <a:latin typeface="Courier New" pitchFamily="49" charset="0"/>
                  <a:cs typeface="Courier New" pitchFamily="49" charset="0"/>
                </a:rPr>
                <a:t>ucm</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a:t>
              </a:r>
              <a:r>
                <a:rPr lang="en-US" sz="1200" b="1" dirty="0" err="1">
                  <a:latin typeface="Courier New" pitchFamily="49" charset="0"/>
                  <a:cs typeface="Courier New" pitchFamily="49" charset="0"/>
                </a:rPr>
                <a:t>const</a:t>
              </a:r>
              <a:r>
                <a:rPr lang="en-US" sz="1200" b="1" dirty="0">
                  <a:latin typeface="Courier New" pitchFamily="49" charset="0"/>
                  <a:cs typeface="Courier New" pitchFamily="49" charset="0"/>
                </a:rPr>
                <a:t> char *username = "</a:t>
              </a:r>
              <a:r>
                <a:rPr lang="en-US" sz="1200" b="1" dirty="0" err="1">
                  <a:latin typeface="Courier New" pitchFamily="49" charset="0"/>
                  <a:cs typeface="Courier New" pitchFamily="49" charset="0"/>
                </a:rPr>
                <a:t>starreco</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a:t>
              </a:r>
              <a:r>
                <a:rPr lang="en-US" sz="1200" b="1" dirty="0" err="1">
                  <a:latin typeface="Courier New" pitchFamily="49" charset="0"/>
                  <a:cs typeface="Courier New" pitchFamily="49" charset="0"/>
                </a:rPr>
                <a:t>ucm.setRequesterName</a:t>
              </a:r>
              <a:r>
                <a:rPr lang="en-US" sz="1200" b="1" dirty="0">
                  <a:latin typeface="Courier New" pitchFamily="49" charset="0"/>
                  <a:cs typeface="Courier New" pitchFamily="49" charset="0"/>
                </a:rPr>
                <a:t>(username</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a:t>
              </a:r>
              <a:r>
                <a:rPr lang="en-US" sz="1200" b="1" dirty="0" err="1">
                  <a:latin typeface="Courier New" pitchFamily="49" charset="0"/>
                  <a:cs typeface="Courier New" pitchFamily="49" charset="0"/>
                </a:rPr>
                <a:t>StUcmTasks</a:t>
              </a:r>
              <a:r>
                <a:rPr lang="en-US" sz="1200" b="1" dirty="0">
                  <a:latin typeface="Courier New" pitchFamily="49" charset="0"/>
                  <a:cs typeface="Courier New" pitchFamily="49" charset="0"/>
                </a:rPr>
                <a:t> &amp;tasks =  *</a:t>
              </a:r>
              <a:r>
                <a:rPr lang="en-US" sz="1200" b="1" dirty="0" err="1">
                  <a:latin typeface="Courier New" pitchFamily="49" charset="0"/>
                  <a:cs typeface="Courier New" pitchFamily="49" charset="0"/>
                </a:rPr>
                <a:t>ucm.getTaskList</a:t>
              </a:r>
              <a:r>
                <a:rPr lang="en-US" sz="1200" b="1" dirty="0">
                  <a:latin typeface="Courier New" pitchFamily="49" charset="0"/>
                  <a:cs typeface="Courier New" pitchFamily="49" charset="0"/>
                </a:rPr>
                <a:t>(10</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a:t>
              </a:r>
              <a:r>
                <a:rPr lang="en-US" sz="1200" b="1" dirty="0">
                  <a:latin typeface="Courier New" pitchFamily="49" charset="0"/>
                  <a:cs typeface="Courier New" pitchFamily="49" charset="0"/>
                </a:rPr>
                <a:t>Iterator task = </a:t>
              </a:r>
              <a:r>
                <a:rPr lang="en-US" sz="1200" b="1" dirty="0" err="1">
                  <a:latin typeface="Courier New" pitchFamily="49" charset="0"/>
                  <a:cs typeface="Courier New" pitchFamily="49" charset="0"/>
                </a:rPr>
                <a:t>tasks.taskIterator</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a:t>
              </a:r>
              <a:r>
                <a:rPr lang="en-US" sz="1200" b="1" dirty="0" err="1">
                  <a:latin typeface="Courier New" pitchFamily="49" charset="0"/>
                  <a:cs typeface="Courier New" pitchFamily="49" charset="0"/>
                </a:rPr>
                <a:t>StRecord</a:t>
              </a:r>
              <a:r>
                <a:rPr lang="en-US" sz="1200" b="1" dirty="0">
                  <a:latin typeface="Courier New" pitchFamily="49" charset="0"/>
                  <a:cs typeface="Courier New" pitchFamily="49" charset="0"/>
                </a:rPr>
                <a:t> *r = 0</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a:t>
              </a:r>
              <a:r>
                <a:rPr lang="en-US" sz="1200" b="1" dirty="0">
                  <a:latin typeface="Courier New" pitchFamily="49" charset="0"/>
                  <a:cs typeface="Courier New" pitchFamily="49" charset="0"/>
                </a:rPr>
                <a:t>if (</a:t>
              </a:r>
              <a:r>
                <a:rPr lang="en-US" sz="1200" b="1" dirty="0" err="1">
                  <a:latin typeface="Courier New" pitchFamily="49" charset="0"/>
                  <a:cs typeface="Courier New" pitchFamily="49" charset="0"/>
                </a:rPr>
                <a:t>task.hasNext</a:t>
              </a:r>
              <a:r>
                <a:rPr lang="en-US" sz="1200" b="1" dirty="0">
                  <a:latin typeface="Courier New" pitchFamily="49" charset="0"/>
                  <a:cs typeface="Courier New" pitchFamily="49" charset="0"/>
                </a:rPr>
                <a:t>()) </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r </a:t>
              </a:r>
              <a:r>
                <a:rPr lang="en-US" sz="1200" b="1" dirty="0">
                  <a:latin typeface="Courier New" pitchFamily="49" charset="0"/>
                  <a:cs typeface="Courier New" pitchFamily="49" charset="0"/>
                </a:rPr>
                <a:t>= </a:t>
              </a:r>
              <a:r>
                <a:rPr lang="en-US" sz="1200" b="1" dirty="0" err="1">
                  <a:latin typeface="Courier New" pitchFamily="49" charset="0"/>
                  <a:cs typeface="Courier New" pitchFamily="49" charset="0"/>
                </a:rPr>
                <a:t>task.next</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a:t>
              </a:r>
              <a:r>
                <a:rPr lang="en-US" sz="1200" b="1" dirty="0" err="1" smtClean="0">
                  <a:latin typeface="Courier New" pitchFamily="49" charset="0"/>
                  <a:cs typeface="Courier New" pitchFamily="49" charset="0"/>
                </a:rPr>
                <a:t>StUcmJobs</a:t>
              </a:r>
              <a:r>
                <a:rPr lang="en-US" sz="1200" b="1" dirty="0" smtClean="0">
                  <a:latin typeface="Courier New" pitchFamily="49" charset="0"/>
                  <a:cs typeface="Courier New" pitchFamily="49" charset="0"/>
                </a:rPr>
                <a:t> </a:t>
              </a:r>
              <a:r>
                <a:rPr lang="en-US" sz="1200" b="1" dirty="0">
                  <a:latin typeface="Courier New" pitchFamily="49" charset="0"/>
                  <a:cs typeface="Courier New" pitchFamily="49" charset="0"/>
                </a:rPr>
                <a:t>&amp;jobs = *</a:t>
              </a:r>
              <a:r>
                <a:rPr lang="en-US" sz="1200" b="1" dirty="0" err="1">
                  <a:latin typeface="Courier New" pitchFamily="49" charset="0"/>
                  <a:cs typeface="Courier New" pitchFamily="49" charset="0"/>
                </a:rPr>
                <a:t>ucm.getJobList</a:t>
              </a:r>
              <a:r>
                <a:rPr lang="en-US" sz="1200" b="1" dirty="0">
                  <a:latin typeface="Courier New" pitchFamily="49" charset="0"/>
                  <a:cs typeface="Courier New" pitchFamily="49" charset="0"/>
                </a:rPr>
                <a:t>(r,20</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Iterator  </a:t>
              </a:r>
              <a:r>
                <a:rPr lang="en-US" sz="1200" b="1" dirty="0">
                  <a:latin typeface="Courier New" pitchFamily="49" charset="0"/>
                  <a:cs typeface="Courier New" pitchFamily="49" charset="0"/>
                </a:rPr>
                <a:t>job = </a:t>
              </a:r>
              <a:r>
                <a:rPr lang="en-US" sz="1200" b="1" dirty="0" err="1">
                  <a:latin typeface="Courier New" pitchFamily="49" charset="0"/>
                  <a:cs typeface="Courier New" pitchFamily="49" charset="0"/>
                </a:rPr>
                <a:t>jobs.jobIterator</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while </a:t>
              </a:r>
              <a:r>
                <a:rPr lang="en-US" sz="1200" b="1" dirty="0">
                  <a:latin typeface="Courier New" pitchFamily="49" charset="0"/>
                  <a:cs typeface="Courier New" pitchFamily="49" charset="0"/>
                </a:rPr>
                <a:t>(</a:t>
              </a:r>
              <a:r>
                <a:rPr lang="en-US" sz="1200" b="1" dirty="0" err="1">
                  <a:latin typeface="Courier New" pitchFamily="49" charset="0"/>
                  <a:cs typeface="Courier New" pitchFamily="49" charset="0"/>
                </a:rPr>
                <a:t>job.hasNext</a:t>
              </a:r>
              <a:r>
                <a:rPr lang="en-US" sz="1200" b="1" dirty="0">
                  <a:latin typeface="Courier New" pitchFamily="49" charset="0"/>
                  <a:cs typeface="Courier New" pitchFamily="49" charset="0"/>
                </a:rPr>
                <a:t>() ) </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a:t>
              </a:r>
              <a:r>
                <a:rPr lang="en-US" sz="1200" b="1" dirty="0">
                  <a:latin typeface="Courier New" pitchFamily="49" charset="0"/>
                  <a:cs typeface="Courier New" pitchFamily="49" charset="0"/>
                </a:rPr>
                <a:t>r = </a:t>
              </a:r>
              <a:r>
                <a:rPr lang="en-US" sz="1200" b="1" dirty="0" err="1">
                  <a:latin typeface="Courier New" pitchFamily="49" charset="0"/>
                  <a:cs typeface="Courier New" pitchFamily="49" charset="0"/>
                </a:rPr>
                <a:t>job.next</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r-</a:t>
              </a:r>
              <a:r>
                <a:rPr lang="en-US" sz="1200" b="1" dirty="0">
                  <a:latin typeface="Courier New" pitchFamily="49" charset="0"/>
                  <a:cs typeface="Courier New" pitchFamily="49" charset="0"/>
                </a:rPr>
                <a:t>&gt;</a:t>
              </a:r>
              <a:r>
                <a:rPr lang="en-US" sz="1200" b="1" dirty="0" err="1">
                  <a:latin typeface="Courier New" pitchFamily="49" charset="0"/>
                  <a:cs typeface="Courier New" pitchFamily="49" charset="0"/>
                </a:rPr>
                <a:t>printHeader</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r-</a:t>
              </a:r>
              <a:r>
                <a:rPr lang="en-US" sz="1200" b="1" dirty="0">
                  <a:latin typeface="Courier New" pitchFamily="49" charset="0"/>
                  <a:cs typeface="Courier New" pitchFamily="49" charset="0"/>
                </a:rPr>
                <a:t>&gt;print(); </a:t>
              </a:r>
              <a:endParaRPr lang="en-US" sz="1200" b="1" dirty="0" smtClean="0">
                <a:latin typeface="Courier New" pitchFamily="49" charset="0"/>
                <a:cs typeface="Courier New" pitchFamily="49" charset="0"/>
              </a:endParaRPr>
            </a:p>
            <a:p>
              <a:r>
                <a:rPr lang="en-US" sz="1200" b="1" dirty="0" smtClean="0">
                  <a:latin typeface="Courier New" pitchFamily="49" charset="0"/>
                  <a:cs typeface="Courier New" pitchFamily="49" charset="0"/>
                </a:rPr>
                <a:t>       </a:t>
              </a:r>
              <a:r>
                <a:rPr lang="en-US" sz="1200" b="1" dirty="0" err="1" smtClean="0">
                  <a:latin typeface="Courier New" pitchFamily="49" charset="0"/>
                  <a:cs typeface="Courier New" pitchFamily="49" charset="0"/>
                </a:rPr>
                <a:t>StUcmEvents</a:t>
              </a:r>
              <a:r>
                <a:rPr lang="en-US" sz="1200" b="1" dirty="0" smtClean="0">
                  <a:latin typeface="Courier New" pitchFamily="49" charset="0"/>
                  <a:cs typeface="Courier New" pitchFamily="49" charset="0"/>
                </a:rPr>
                <a:t> </a:t>
              </a:r>
              <a:r>
                <a:rPr lang="en-US" sz="1200" b="1" dirty="0">
                  <a:latin typeface="Courier New" pitchFamily="49" charset="0"/>
                  <a:cs typeface="Courier New" pitchFamily="49" charset="0"/>
                </a:rPr>
                <a:t>&amp;events</a:t>
              </a:r>
              <a:r>
                <a:rPr lang="en-US" sz="1200" b="1" dirty="0" smtClean="0">
                  <a:latin typeface="Courier New" pitchFamily="49" charset="0"/>
                  <a:cs typeface="Courier New" pitchFamily="49" charset="0"/>
                </a:rPr>
                <a:t>=</a:t>
              </a:r>
            </a:p>
            <a:p>
              <a:r>
                <a:rPr lang="en-US" sz="1200" b="1" dirty="0">
                  <a:latin typeface="Courier New" pitchFamily="49" charset="0"/>
                  <a:cs typeface="Courier New" pitchFamily="49" charset="0"/>
                </a:rPr>
                <a:t> </a:t>
              </a:r>
              <a:r>
                <a:rPr lang="en-US" sz="1200" b="1" dirty="0" smtClean="0">
                  <a:latin typeface="Courier New" pitchFamily="49" charset="0"/>
                  <a:cs typeface="Courier New" pitchFamily="49" charset="0"/>
                </a:rPr>
                <a:t>           *</a:t>
              </a:r>
              <a:r>
                <a:rPr lang="en-US" sz="1200" b="1" dirty="0" err="1">
                  <a:latin typeface="Courier New" pitchFamily="49" charset="0"/>
                  <a:cs typeface="Courier New" pitchFamily="49" charset="0"/>
                </a:rPr>
                <a:t>ucm.getEventList</a:t>
              </a:r>
              <a:r>
                <a:rPr lang="en-US" sz="1200" b="1" dirty="0">
                  <a:latin typeface="Courier New" pitchFamily="49" charset="0"/>
                  <a:cs typeface="Courier New" pitchFamily="49" charset="0"/>
                </a:rPr>
                <a:t>(r,20</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Iterator </a:t>
              </a:r>
              <a:r>
                <a:rPr lang="en-US" sz="1200" b="1" dirty="0">
                  <a:latin typeface="Courier New" pitchFamily="49" charset="0"/>
                  <a:cs typeface="Courier New" pitchFamily="49" charset="0"/>
                </a:rPr>
                <a:t>event </a:t>
              </a:r>
              <a:r>
                <a:rPr lang="en-US" sz="1200" b="1" dirty="0" smtClean="0">
                  <a:latin typeface="Courier New" pitchFamily="49" charset="0"/>
                  <a:cs typeface="Courier New" pitchFamily="49" charset="0"/>
                </a:rPr>
                <a:t>=</a:t>
              </a:r>
            </a:p>
            <a:p>
              <a:r>
                <a:rPr lang="en-US" sz="1200" b="1" dirty="0">
                  <a:latin typeface="Courier New" pitchFamily="49" charset="0"/>
                  <a:cs typeface="Courier New" pitchFamily="49" charset="0"/>
                </a:rPr>
                <a:t> </a:t>
              </a:r>
              <a:r>
                <a:rPr lang="en-US" sz="1200" b="1" dirty="0" smtClean="0">
                  <a:latin typeface="Courier New" pitchFamily="49" charset="0"/>
                  <a:cs typeface="Courier New" pitchFamily="49" charset="0"/>
                </a:rPr>
                <a:t>            </a:t>
              </a:r>
              <a:r>
                <a:rPr lang="en-US" sz="1200" b="1" dirty="0" err="1">
                  <a:latin typeface="Courier New" pitchFamily="49" charset="0"/>
                  <a:cs typeface="Courier New" pitchFamily="49" charset="0"/>
                </a:rPr>
                <a:t>events.eventIterator</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while(</a:t>
              </a:r>
              <a:r>
                <a:rPr lang="en-US" sz="1200" b="1" dirty="0" err="1" smtClean="0">
                  <a:latin typeface="Courier New" pitchFamily="49" charset="0"/>
                  <a:cs typeface="Courier New" pitchFamily="49" charset="0"/>
                </a:rPr>
                <a:t>event.hasNext</a:t>
              </a:r>
              <a:r>
                <a:rPr lang="en-US" sz="1200" b="1" dirty="0">
                  <a:latin typeface="Courier New" pitchFamily="49" charset="0"/>
                  <a:cs typeface="Courier New" pitchFamily="49" charset="0"/>
                </a:rPr>
                <a:t>() </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a:t>
              </a:r>
              <a:r>
                <a:rPr lang="en-US" sz="1200" b="1" dirty="0">
                  <a:latin typeface="Courier New" pitchFamily="49" charset="0"/>
                  <a:cs typeface="Courier New" pitchFamily="49" charset="0"/>
                </a:rPr>
                <a:t>r = </a:t>
              </a:r>
              <a:r>
                <a:rPr lang="en-US" sz="1200" b="1" dirty="0" err="1">
                  <a:latin typeface="Courier New" pitchFamily="49" charset="0"/>
                  <a:cs typeface="Courier New" pitchFamily="49" charset="0"/>
                </a:rPr>
                <a:t>event.next</a:t>
              </a:r>
              <a:r>
                <a:rPr lang="en-US" sz="1200" b="1" dirty="0">
                  <a:latin typeface="Courier New" pitchFamily="49" charset="0"/>
                  <a:cs typeface="Courier New" pitchFamily="49" charset="0"/>
                </a:rPr>
                <a:t>(); </a:t>
              </a:r>
              <a:endParaRPr lang="en-US" sz="1200" b="1" dirty="0" smtClean="0">
                <a:latin typeface="Courier New" pitchFamily="49" charset="0"/>
                <a:cs typeface="Courier New" pitchFamily="49" charset="0"/>
              </a:endParaRPr>
            </a:p>
            <a:p>
              <a:r>
                <a:rPr lang="en-US" sz="1200" b="1" dirty="0" smtClean="0">
                  <a:latin typeface="Courier New" pitchFamily="49" charset="0"/>
                  <a:cs typeface="Courier New" pitchFamily="49" charset="0"/>
                </a:rPr>
                <a:t>         </a:t>
              </a:r>
              <a:r>
                <a:rPr lang="en-US" sz="1200" b="1" dirty="0">
                  <a:latin typeface="Courier New" pitchFamily="49" charset="0"/>
                  <a:cs typeface="Courier New" pitchFamily="49" charset="0"/>
                </a:rPr>
                <a:t>r-&gt;print(); </a:t>
              </a:r>
              <a:endParaRPr lang="en-US" sz="1200" b="1" dirty="0" smtClean="0">
                <a:latin typeface="Courier New" pitchFamily="49" charset="0"/>
                <a:cs typeface="Courier New" pitchFamily="49" charset="0"/>
              </a:endParaRPr>
            </a:p>
            <a:p>
              <a:r>
                <a:rPr lang="en-US" sz="1200" b="1" dirty="0" smtClean="0">
                  <a:latin typeface="Courier New" pitchFamily="49" charset="0"/>
                  <a:cs typeface="Courier New" pitchFamily="49" charset="0"/>
                </a:rPr>
                <a:t>       }      </a:t>
              </a:r>
            </a:p>
            <a:p>
              <a:r>
                <a:rPr lang="en-US" sz="1200" b="1" dirty="0" smtClean="0">
                  <a:latin typeface="Courier New" pitchFamily="49" charset="0"/>
                  <a:cs typeface="Courier New" pitchFamily="49" charset="0"/>
                </a:rPr>
                <a:t>    }</a:t>
              </a:r>
            </a:p>
            <a:p>
              <a:r>
                <a:rPr lang="en-US" sz="1200" b="1" dirty="0" smtClean="0">
                  <a:latin typeface="Courier New" pitchFamily="49" charset="0"/>
                  <a:cs typeface="Courier New" pitchFamily="49" charset="0"/>
                </a:rPr>
                <a:t>. . .  </a:t>
              </a:r>
              <a:endParaRPr lang="en-US" sz="1200" b="1" dirty="0">
                <a:latin typeface="Courier New" pitchFamily="49" charset="0"/>
                <a:cs typeface="Courier New" pitchFamily="49" charset="0"/>
              </a:endParaRPr>
            </a:p>
          </p:txBody>
        </p:sp>
        <p:sp>
          <p:nvSpPr>
            <p:cNvPr id="8" name="TextBox 7"/>
            <p:cNvSpPr txBox="1"/>
            <p:nvPr/>
          </p:nvSpPr>
          <p:spPr>
            <a:xfrm>
              <a:off x="1447800" y="1428690"/>
              <a:ext cx="1524000" cy="400110"/>
            </a:xfrm>
            <a:prstGeom prst="rect">
              <a:avLst/>
            </a:prstGeom>
            <a:solidFill>
              <a:srgbClr val="92D050"/>
            </a:solidFill>
            <a:ln w="3175">
              <a:solidFill>
                <a:schemeClr val="tx1"/>
              </a:solidFill>
            </a:ln>
          </p:spPr>
          <p:txBody>
            <a:bodyPr wrap="square" rtlCol="0">
              <a:spAutoFit/>
            </a:bodyPr>
            <a:lstStyle/>
            <a:p>
              <a:pPr algn="ctr"/>
              <a:r>
                <a:rPr lang="en-US" sz="2000" b="1" dirty="0" smtClean="0"/>
                <a:t>C++</a:t>
              </a:r>
              <a:endParaRPr lang="en-US" sz="2000" b="1" dirty="0"/>
            </a:p>
          </p:txBody>
        </p:sp>
      </p:grpSp>
      <p:grpSp>
        <p:nvGrpSpPr>
          <p:cNvPr id="10" name="Group 9"/>
          <p:cNvGrpSpPr/>
          <p:nvPr/>
        </p:nvGrpSpPr>
        <p:grpSpPr>
          <a:xfrm>
            <a:off x="4730578" y="1295400"/>
            <a:ext cx="4396946" cy="5383113"/>
            <a:chOff x="4747054" y="1447800"/>
            <a:chExt cx="4396946" cy="5383113"/>
          </a:xfrm>
        </p:grpSpPr>
        <p:sp>
          <p:nvSpPr>
            <p:cNvPr id="6" name="TextBox 5"/>
            <p:cNvSpPr txBox="1"/>
            <p:nvPr/>
          </p:nvSpPr>
          <p:spPr>
            <a:xfrm>
              <a:off x="4747054" y="1752600"/>
              <a:ext cx="4396946" cy="5078313"/>
            </a:xfrm>
            <a:prstGeom prst="rect">
              <a:avLst/>
            </a:prstGeom>
            <a:solidFill>
              <a:srgbClr val="92D050"/>
            </a:solidFill>
            <a:ln w="3175">
              <a:solidFill>
                <a:schemeClr val="tx1"/>
              </a:solidFill>
            </a:ln>
          </p:spPr>
          <p:txBody>
            <a:bodyPr wrap="square" rtlCol="0">
              <a:spAutoFit/>
            </a:bodyPr>
            <a:lstStyle/>
            <a:p>
              <a:r>
                <a:rPr lang="en-US" sz="1200" b="1" dirty="0">
                  <a:latin typeface="Courier New" pitchFamily="49" charset="0"/>
                  <a:cs typeface="Courier New" pitchFamily="49" charset="0"/>
                </a:rPr>
                <a:t>class </a:t>
              </a:r>
              <a:r>
                <a:rPr lang="en-US" sz="1200" b="1" dirty="0" err="1">
                  <a:latin typeface="Courier New" pitchFamily="49" charset="0"/>
                  <a:cs typeface="Courier New" pitchFamily="49" charset="0"/>
                </a:rPr>
                <a:t>testUcm</a:t>
              </a:r>
              <a:r>
                <a:rPr lang="en-US" sz="1200" b="1" dirty="0">
                  <a:latin typeface="Courier New" pitchFamily="49" charset="0"/>
                  <a:cs typeface="Courier New" pitchFamily="49" charset="0"/>
                </a:rPr>
                <a:t> </a:t>
              </a:r>
              <a:r>
                <a:rPr lang="en-US" sz="1200" b="1" dirty="0" smtClean="0">
                  <a:latin typeface="Courier New" pitchFamily="49" charset="0"/>
                  <a:cs typeface="Courier New" pitchFamily="49" charset="0"/>
                </a:rPr>
                <a:t>{</a:t>
              </a:r>
            </a:p>
            <a:p>
              <a:r>
                <a:rPr lang="en-US" sz="1200" b="1" dirty="0">
                  <a:latin typeface="Courier New" pitchFamily="49" charset="0"/>
                  <a:cs typeface="Courier New" pitchFamily="49" charset="0"/>
                </a:rPr>
                <a:t> </a:t>
              </a:r>
              <a:r>
                <a:rPr lang="en-US" sz="1200" b="1" dirty="0" smtClean="0">
                  <a:latin typeface="Courier New" pitchFamily="49" charset="0"/>
                  <a:cs typeface="Courier New" pitchFamily="49" charset="0"/>
                </a:rPr>
                <a:t> </a:t>
              </a:r>
              <a:r>
                <a:rPr lang="en-US" sz="1200" b="1" dirty="0">
                  <a:latin typeface="Courier New" pitchFamily="49" charset="0"/>
                  <a:cs typeface="Courier New" pitchFamily="49" charset="0"/>
                </a:rPr>
                <a:t>public static void main(String [] </a:t>
              </a:r>
              <a:r>
                <a:rPr lang="en-US" sz="1200" b="1" dirty="0" err="1">
                  <a:latin typeface="Courier New" pitchFamily="49" charset="0"/>
                  <a:cs typeface="Courier New" pitchFamily="49" charset="0"/>
                </a:rPr>
                <a:t>argv</a:t>
              </a:r>
              <a:r>
                <a:rPr lang="en-US" sz="1200" b="1" dirty="0">
                  <a:latin typeface="Courier New" pitchFamily="49" charset="0"/>
                  <a:cs typeface="Courier New" pitchFamily="49" charset="0"/>
                </a:rPr>
                <a:t>) { </a:t>
              </a:r>
              <a:endParaRPr lang="en-US" sz="1200" b="1" dirty="0" smtClean="0">
                <a:latin typeface="Courier New" pitchFamily="49" charset="0"/>
                <a:cs typeface="Courier New" pitchFamily="49" charset="0"/>
              </a:endParaRPr>
            </a:p>
            <a:p>
              <a:r>
                <a:rPr lang="en-US" sz="1200" b="1" dirty="0" smtClean="0">
                  <a:latin typeface="Courier New" pitchFamily="49" charset="0"/>
                  <a:cs typeface="Courier New" pitchFamily="49" charset="0"/>
                </a:rPr>
                <a:t>    </a:t>
              </a:r>
              <a:r>
                <a:rPr lang="en-US" sz="1200" b="1" dirty="0" err="1">
                  <a:latin typeface="Courier New" pitchFamily="49" charset="0"/>
                  <a:cs typeface="Courier New" pitchFamily="49" charset="0"/>
                </a:rPr>
                <a:t>TxEventLog</a:t>
              </a:r>
              <a:r>
                <a:rPr lang="en-US" sz="1200" b="1" dirty="0">
                  <a:latin typeface="Courier New" pitchFamily="49" charset="0"/>
                  <a:cs typeface="Courier New" pitchFamily="49" charset="0"/>
                </a:rPr>
                <a:t> </a:t>
              </a:r>
              <a:r>
                <a:rPr lang="en-US" sz="1200" b="1" dirty="0" err="1">
                  <a:latin typeface="Courier New" pitchFamily="49" charset="0"/>
                  <a:cs typeface="Courier New" pitchFamily="49" charset="0"/>
                </a:rPr>
                <a:t>ucm</a:t>
              </a:r>
              <a:r>
                <a:rPr lang="en-US" sz="1200" b="1" dirty="0">
                  <a:latin typeface="Courier New" pitchFamily="49" charset="0"/>
                  <a:cs typeface="Courier New" pitchFamily="49" charset="0"/>
                </a:rPr>
                <a:t> </a:t>
              </a:r>
              <a:r>
                <a:rPr lang="en-US" sz="1200" b="1" dirty="0" smtClean="0">
                  <a:latin typeface="Courier New" pitchFamily="49" charset="0"/>
                  <a:cs typeface="Courier New" pitchFamily="49" charset="0"/>
                </a:rPr>
                <a:t>=</a:t>
              </a:r>
            </a:p>
            <a:p>
              <a:r>
                <a:rPr lang="en-US" sz="1200" b="1" dirty="0">
                  <a:latin typeface="Courier New" pitchFamily="49" charset="0"/>
                  <a:cs typeface="Courier New" pitchFamily="49" charset="0"/>
                </a:rPr>
                <a:t> </a:t>
              </a:r>
              <a:r>
                <a:rPr lang="en-US" sz="1200" b="1" dirty="0" smtClean="0">
                  <a:latin typeface="Courier New" pitchFamily="49" charset="0"/>
                  <a:cs typeface="Courier New" pitchFamily="49" charset="0"/>
                </a:rPr>
                <a:t>          </a:t>
              </a:r>
              <a:r>
                <a:rPr lang="en-US" sz="1200" b="1" dirty="0" err="1">
                  <a:latin typeface="Courier New" pitchFamily="49" charset="0"/>
                  <a:cs typeface="Courier New" pitchFamily="49" charset="0"/>
                </a:rPr>
                <a:t>TxEventLogFactory.create</a:t>
              </a:r>
              <a:r>
                <a:rPr lang="en-US" sz="1200" b="1" dirty="0">
                  <a:latin typeface="Courier New" pitchFamily="49" charset="0"/>
                  <a:cs typeface="Courier New" pitchFamily="49" charset="0"/>
                </a:rPr>
                <a:t>("</a:t>
              </a:r>
              <a:r>
                <a:rPr lang="en-US" sz="1200" b="1" dirty="0" err="1">
                  <a:latin typeface="Courier New" pitchFamily="49" charset="0"/>
                  <a:cs typeface="Courier New" pitchFamily="49" charset="0"/>
                </a:rPr>
                <a:t>ucm</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String </a:t>
              </a:r>
              <a:r>
                <a:rPr lang="en-US" sz="1200" b="1" dirty="0">
                  <a:latin typeface="Courier New" pitchFamily="49" charset="0"/>
                  <a:cs typeface="Courier New" pitchFamily="49" charset="0"/>
                </a:rPr>
                <a:t>username = "</a:t>
              </a:r>
              <a:r>
                <a:rPr lang="en-US" sz="1200" b="1" dirty="0" err="1">
                  <a:latin typeface="Courier New" pitchFamily="49" charset="0"/>
                  <a:cs typeface="Courier New" pitchFamily="49" charset="0"/>
                </a:rPr>
                <a:t>starreco</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a:t>
              </a:r>
              <a:r>
                <a:rPr lang="en-US" sz="1200" b="1" dirty="0" err="1">
                  <a:latin typeface="Courier New" pitchFamily="49" charset="0"/>
                  <a:cs typeface="Courier New" pitchFamily="49" charset="0"/>
                </a:rPr>
                <a:t>ucm.setRequesterName</a:t>
              </a:r>
              <a:r>
                <a:rPr lang="en-US" sz="1200" b="1" dirty="0">
                  <a:latin typeface="Courier New" pitchFamily="49" charset="0"/>
                  <a:cs typeface="Courier New" pitchFamily="49" charset="0"/>
                </a:rPr>
                <a:t>(username</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a:t>
              </a:r>
              <a:r>
                <a:rPr lang="en-US" sz="1200" b="1" dirty="0" err="1">
                  <a:latin typeface="Courier New" pitchFamily="49" charset="0"/>
                  <a:cs typeface="Courier New" pitchFamily="49" charset="0"/>
                </a:rPr>
                <a:t>StUcmTasks</a:t>
              </a:r>
              <a:r>
                <a:rPr lang="en-US" sz="1200" b="1" dirty="0">
                  <a:latin typeface="Courier New" pitchFamily="49" charset="0"/>
                  <a:cs typeface="Courier New" pitchFamily="49" charset="0"/>
                </a:rPr>
                <a:t> tasks =  </a:t>
              </a:r>
              <a:r>
                <a:rPr lang="en-US" sz="1200" b="1" dirty="0" err="1">
                  <a:latin typeface="Courier New" pitchFamily="49" charset="0"/>
                  <a:cs typeface="Courier New" pitchFamily="49" charset="0"/>
                </a:rPr>
                <a:t>ucm.getTaskList</a:t>
              </a:r>
              <a:r>
                <a:rPr lang="en-US" sz="1200" b="1" dirty="0">
                  <a:latin typeface="Courier New" pitchFamily="49" charset="0"/>
                  <a:cs typeface="Courier New" pitchFamily="49" charset="0"/>
                </a:rPr>
                <a:t>(10</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a:t>
              </a:r>
              <a:r>
                <a:rPr lang="en-US" sz="1200" b="1" dirty="0">
                  <a:latin typeface="Courier New" pitchFamily="49" charset="0"/>
                  <a:cs typeface="Courier New" pitchFamily="49" charset="0"/>
                </a:rPr>
                <a:t>Iterator task = </a:t>
              </a:r>
              <a:r>
                <a:rPr lang="en-US" sz="1200" b="1" dirty="0" err="1">
                  <a:latin typeface="Courier New" pitchFamily="49" charset="0"/>
                  <a:cs typeface="Courier New" pitchFamily="49" charset="0"/>
                </a:rPr>
                <a:t>tasks.taskIterator</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a:t>
              </a:r>
              <a:r>
                <a:rPr lang="en-US" sz="1200" b="1" dirty="0" err="1">
                  <a:latin typeface="Courier New" pitchFamily="49" charset="0"/>
                  <a:cs typeface="Courier New" pitchFamily="49" charset="0"/>
                </a:rPr>
                <a:t>StRecord</a:t>
              </a:r>
              <a:r>
                <a:rPr lang="en-US" sz="1200" b="1" dirty="0">
                  <a:latin typeface="Courier New" pitchFamily="49" charset="0"/>
                  <a:cs typeface="Courier New" pitchFamily="49" charset="0"/>
                </a:rPr>
                <a:t> </a:t>
              </a:r>
              <a:r>
                <a:rPr lang="en-US" sz="1200" b="1" dirty="0" smtClean="0">
                  <a:latin typeface="Courier New" pitchFamily="49" charset="0"/>
                  <a:cs typeface="Courier New" pitchFamily="49" charset="0"/>
                </a:rPr>
                <a:t>r=null;</a:t>
              </a:r>
            </a:p>
            <a:p>
              <a:r>
                <a:rPr lang="en-US" sz="1200" b="1" dirty="0" smtClean="0">
                  <a:latin typeface="Courier New" pitchFamily="49" charset="0"/>
                  <a:cs typeface="Courier New" pitchFamily="49" charset="0"/>
                </a:rPr>
                <a:t>    </a:t>
              </a:r>
              <a:r>
                <a:rPr lang="en-US" sz="1200" b="1" dirty="0">
                  <a:latin typeface="Courier New" pitchFamily="49" charset="0"/>
                  <a:cs typeface="Courier New" pitchFamily="49" charset="0"/>
                </a:rPr>
                <a:t>if (</a:t>
              </a:r>
              <a:r>
                <a:rPr lang="en-US" sz="1200" b="1" dirty="0" err="1">
                  <a:latin typeface="Courier New" pitchFamily="49" charset="0"/>
                  <a:cs typeface="Courier New" pitchFamily="49" charset="0"/>
                </a:rPr>
                <a:t>task.hasNext</a:t>
              </a:r>
              <a:r>
                <a:rPr lang="en-US" sz="1200" b="1" dirty="0">
                  <a:latin typeface="Courier New" pitchFamily="49" charset="0"/>
                  <a:cs typeface="Courier New" pitchFamily="49" charset="0"/>
                </a:rPr>
                <a:t>()) </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r </a:t>
              </a:r>
              <a:r>
                <a:rPr lang="en-US" sz="1200" b="1" dirty="0">
                  <a:latin typeface="Courier New" pitchFamily="49" charset="0"/>
                  <a:cs typeface="Courier New" pitchFamily="49" charset="0"/>
                </a:rPr>
                <a:t>= </a:t>
              </a:r>
              <a:r>
                <a:rPr lang="en-US" sz="1200" b="1" dirty="0" err="1">
                  <a:latin typeface="Courier New" pitchFamily="49" charset="0"/>
                  <a:cs typeface="Courier New" pitchFamily="49" charset="0"/>
                </a:rPr>
                <a:t>task.next</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a:t>
              </a:r>
              <a:r>
                <a:rPr lang="en-US" sz="1200" b="1" dirty="0" err="1" smtClean="0">
                  <a:latin typeface="Courier New" pitchFamily="49" charset="0"/>
                  <a:cs typeface="Courier New" pitchFamily="49" charset="0"/>
                </a:rPr>
                <a:t>StUcmJobs</a:t>
              </a:r>
              <a:r>
                <a:rPr lang="en-US" sz="1200" b="1" dirty="0" smtClean="0">
                  <a:latin typeface="Courier New" pitchFamily="49" charset="0"/>
                  <a:cs typeface="Courier New" pitchFamily="49" charset="0"/>
                </a:rPr>
                <a:t> </a:t>
              </a:r>
              <a:r>
                <a:rPr lang="en-US" sz="1200" b="1" dirty="0">
                  <a:latin typeface="Courier New" pitchFamily="49" charset="0"/>
                  <a:cs typeface="Courier New" pitchFamily="49" charset="0"/>
                </a:rPr>
                <a:t>jobs = </a:t>
              </a:r>
              <a:r>
                <a:rPr lang="en-US" sz="1200" b="1" dirty="0" err="1">
                  <a:latin typeface="Courier New" pitchFamily="49" charset="0"/>
                  <a:cs typeface="Courier New" pitchFamily="49" charset="0"/>
                </a:rPr>
                <a:t>ucm.getJobList</a:t>
              </a:r>
              <a:r>
                <a:rPr lang="en-US" sz="1200" b="1" dirty="0">
                  <a:latin typeface="Courier New" pitchFamily="49" charset="0"/>
                  <a:cs typeface="Courier New" pitchFamily="49" charset="0"/>
                </a:rPr>
                <a:t>(r,20</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Iterator  </a:t>
              </a:r>
              <a:r>
                <a:rPr lang="en-US" sz="1200" b="1" dirty="0">
                  <a:latin typeface="Courier New" pitchFamily="49" charset="0"/>
                  <a:cs typeface="Courier New" pitchFamily="49" charset="0"/>
                </a:rPr>
                <a:t>job = </a:t>
              </a:r>
              <a:r>
                <a:rPr lang="en-US" sz="1200" b="1" dirty="0" err="1">
                  <a:latin typeface="Courier New" pitchFamily="49" charset="0"/>
                  <a:cs typeface="Courier New" pitchFamily="49" charset="0"/>
                </a:rPr>
                <a:t>jobs.jobIterator</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while </a:t>
              </a:r>
              <a:r>
                <a:rPr lang="en-US" sz="1200" b="1" dirty="0">
                  <a:latin typeface="Courier New" pitchFamily="49" charset="0"/>
                  <a:cs typeface="Courier New" pitchFamily="49" charset="0"/>
                </a:rPr>
                <a:t>(</a:t>
              </a:r>
              <a:r>
                <a:rPr lang="en-US" sz="1200" b="1" dirty="0" err="1">
                  <a:latin typeface="Courier New" pitchFamily="49" charset="0"/>
                  <a:cs typeface="Courier New" pitchFamily="49" charset="0"/>
                </a:rPr>
                <a:t>job.hasNext</a:t>
              </a:r>
              <a:r>
                <a:rPr lang="en-US" sz="1200" b="1" dirty="0">
                  <a:latin typeface="Courier New" pitchFamily="49" charset="0"/>
                  <a:cs typeface="Courier New" pitchFamily="49" charset="0"/>
                </a:rPr>
                <a:t>() ) </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a:t>
              </a:r>
              <a:r>
                <a:rPr lang="en-US" sz="1200" b="1" dirty="0">
                  <a:latin typeface="Courier New" pitchFamily="49" charset="0"/>
                  <a:cs typeface="Courier New" pitchFamily="49" charset="0"/>
                </a:rPr>
                <a:t>r = </a:t>
              </a:r>
              <a:r>
                <a:rPr lang="en-US" sz="1200" b="1" dirty="0" err="1">
                  <a:latin typeface="Courier New" pitchFamily="49" charset="0"/>
                  <a:cs typeface="Courier New" pitchFamily="49" charset="0"/>
                </a:rPr>
                <a:t>job.next</a:t>
              </a:r>
              <a:r>
                <a:rPr lang="en-US" sz="1200" b="1" dirty="0">
                  <a:latin typeface="Courier New" pitchFamily="49" charset="0"/>
                  <a:cs typeface="Courier New" pitchFamily="49" charset="0"/>
                </a:rPr>
                <a:t>(); </a:t>
              </a:r>
              <a:endParaRPr lang="en-US" sz="1200" b="1" dirty="0" smtClean="0">
                <a:latin typeface="Courier New" pitchFamily="49" charset="0"/>
                <a:cs typeface="Courier New" pitchFamily="49" charset="0"/>
              </a:endParaRPr>
            </a:p>
            <a:p>
              <a:r>
                <a:rPr lang="en-US" sz="1200" b="1" dirty="0" smtClean="0">
                  <a:latin typeface="Courier New" pitchFamily="49" charset="0"/>
                  <a:cs typeface="Courier New" pitchFamily="49" charset="0"/>
                </a:rPr>
                <a:t>        </a:t>
              </a:r>
              <a:r>
                <a:rPr lang="en-US" sz="1200" b="1" dirty="0" err="1" smtClean="0">
                  <a:latin typeface="Courier New" pitchFamily="49" charset="0"/>
                  <a:cs typeface="Courier New" pitchFamily="49" charset="0"/>
                </a:rPr>
                <a:t>r.printHeader</a:t>
              </a:r>
              <a:r>
                <a:rPr lang="en-US" sz="1200" b="1" dirty="0" smtClean="0">
                  <a:latin typeface="Courier New" pitchFamily="49" charset="0"/>
                  <a:cs typeface="Courier New" pitchFamily="49" charset="0"/>
                </a:rPr>
                <a:t>();</a:t>
              </a:r>
            </a:p>
            <a:p>
              <a:r>
                <a:rPr lang="en-US" sz="1200" b="1" dirty="0">
                  <a:latin typeface="Courier New" pitchFamily="49" charset="0"/>
                  <a:cs typeface="Courier New" pitchFamily="49" charset="0"/>
                </a:rPr>
                <a:t> </a:t>
              </a:r>
              <a:r>
                <a:rPr lang="en-US" sz="1200" b="1" dirty="0" smtClean="0">
                  <a:latin typeface="Courier New" pitchFamily="49" charset="0"/>
                  <a:cs typeface="Courier New" pitchFamily="49" charset="0"/>
                </a:rPr>
                <a:t>       </a:t>
              </a:r>
              <a:r>
                <a:rPr lang="en-US" sz="1200" b="1" dirty="0" err="1" smtClean="0">
                  <a:latin typeface="Courier New" pitchFamily="49" charset="0"/>
                  <a:cs typeface="Courier New" pitchFamily="49" charset="0"/>
                </a:rPr>
                <a:t>r.print</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a:t>
              </a:r>
              <a:r>
                <a:rPr lang="en-US" sz="1200" b="1" dirty="0" err="1" smtClean="0">
                  <a:latin typeface="Courier New" pitchFamily="49" charset="0"/>
                  <a:cs typeface="Courier New" pitchFamily="49" charset="0"/>
                </a:rPr>
                <a:t>StUcmEvents</a:t>
              </a:r>
              <a:r>
                <a:rPr lang="en-US" sz="1200" b="1" dirty="0" smtClean="0">
                  <a:latin typeface="Courier New" pitchFamily="49" charset="0"/>
                  <a:cs typeface="Courier New" pitchFamily="49" charset="0"/>
                </a:rPr>
                <a:t> </a:t>
              </a:r>
              <a:r>
                <a:rPr lang="en-US" sz="1200" b="1" dirty="0">
                  <a:latin typeface="Courier New" pitchFamily="49" charset="0"/>
                  <a:cs typeface="Courier New" pitchFamily="49" charset="0"/>
                </a:rPr>
                <a:t>events</a:t>
              </a:r>
              <a:r>
                <a:rPr lang="en-US" sz="1200" b="1" dirty="0" smtClean="0">
                  <a:latin typeface="Courier New" pitchFamily="49" charset="0"/>
                  <a:cs typeface="Courier New" pitchFamily="49" charset="0"/>
                </a:rPr>
                <a:t>=</a:t>
              </a:r>
            </a:p>
            <a:p>
              <a:r>
                <a:rPr lang="en-US" sz="1200" b="1" dirty="0">
                  <a:latin typeface="Courier New" pitchFamily="49" charset="0"/>
                  <a:cs typeface="Courier New" pitchFamily="49" charset="0"/>
                </a:rPr>
                <a:t> </a:t>
              </a:r>
              <a:r>
                <a:rPr lang="en-US" sz="1200" b="1" dirty="0" smtClean="0">
                  <a:latin typeface="Courier New" pitchFamily="49" charset="0"/>
                  <a:cs typeface="Courier New" pitchFamily="49" charset="0"/>
                </a:rPr>
                <a:t>            </a:t>
              </a:r>
              <a:r>
                <a:rPr lang="en-US" sz="1200" b="1" dirty="0" err="1" smtClean="0">
                  <a:latin typeface="Courier New" pitchFamily="49" charset="0"/>
                  <a:cs typeface="Courier New" pitchFamily="49" charset="0"/>
                </a:rPr>
                <a:t>ucm.getEventList</a:t>
              </a:r>
              <a:r>
                <a:rPr lang="en-US" sz="1200" b="1" dirty="0" smtClean="0">
                  <a:latin typeface="Courier New" pitchFamily="49" charset="0"/>
                  <a:cs typeface="Courier New" pitchFamily="49" charset="0"/>
                </a:rPr>
                <a:t>(r,20);</a:t>
              </a:r>
            </a:p>
            <a:p>
              <a:r>
                <a:rPr lang="en-US" sz="1200" b="1" dirty="0" smtClean="0">
                  <a:latin typeface="Courier New" pitchFamily="49" charset="0"/>
                  <a:cs typeface="Courier New" pitchFamily="49" charset="0"/>
                </a:rPr>
                <a:t>        Iterator </a:t>
              </a:r>
              <a:r>
                <a:rPr lang="en-US" sz="1200" b="1" dirty="0">
                  <a:latin typeface="Courier New" pitchFamily="49" charset="0"/>
                  <a:cs typeface="Courier New" pitchFamily="49" charset="0"/>
                </a:rPr>
                <a:t>event </a:t>
              </a:r>
              <a:r>
                <a:rPr lang="en-US" sz="1200" b="1" dirty="0" smtClean="0">
                  <a:latin typeface="Courier New" pitchFamily="49" charset="0"/>
                  <a:cs typeface="Courier New" pitchFamily="49" charset="0"/>
                </a:rPr>
                <a:t>=</a:t>
              </a:r>
            </a:p>
            <a:p>
              <a:r>
                <a:rPr lang="en-US" sz="1200" b="1" dirty="0">
                  <a:latin typeface="Courier New" pitchFamily="49" charset="0"/>
                  <a:cs typeface="Courier New" pitchFamily="49" charset="0"/>
                </a:rPr>
                <a:t> </a:t>
              </a:r>
              <a:r>
                <a:rPr lang="en-US" sz="1200" b="1" dirty="0" smtClean="0">
                  <a:latin typeface="Courier New" pitchFamily="49" charset="0"/>
                  <a:cs typeface="Courier New" pitchFamily="49" charset="0"/>
                </a:rPr>
                <a:t>            </a:t>
              </a:r>
              <a:r>
                <a:rPr lang="en-US" sz="1200" b="1" dirty="0" err="1">
                  <a:latin typeface="Courier New" pitchFamily="49" charset="0"/>
                  <a:cs typeface="Courier New" pitchFamily="49" charset="0"/>
                </a:rPr>
                <a:t>events.eventIterator</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a:t>
              </a:r>
              <a:r>
                <a:rPr lang="en-US" sz="1200" b="1" dirty="0">
                  <a:latin typeface="Courier New" pitchFamily="49" charset="0"/>
                  <a:cs typeface="Courier New" pitchFamily="49" charset="0"/>
                </a:rPr>
                <a:t>while(</a:t>
              </a:r>
              <a:r>
                <a:rPr lang="en-US" sz="1200" b="1" dirty="0" err="1">
                  <a:latin typeface="Courier New" pitchFamily="49" charset="0"/>
                  <a:cs typeface="Courier New" pitchFamily="49" charset="0"/>
                </a:rPr>
                <a:t>event.hasNext</a:t>
              </a:r>
              <a:r>
                <a:rPr lang="en-US" sz="1200" b="1" dirty="0">
                  <a:latin typeface="Courier New" pitchFamily="49" charset="0"/>
                  <a:cs typeface="Courier New" pitchFamily="49" charset="0"/>
                </a:rPr>
                <a:t>() </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a:t>
              </a:r>
              <a:r>
                <a:rPr lang="en-US" sz="1200" b="1" dirty="0">
                  <a:latin typeface="Courier New" pitchFamily="49" charset="0"/>
                  <a:cs typeface="Courier New" pitchFamily="49" charset="0"/>
                </a:rPr>
                <a:t>r = </a:t>
              </a:r>
              <a:r>
                <a:rPr lang="en-US" sz="1200" b="1" dirty="0" err="1">
                  <a:latin typeface="Courier New" pitchFamily="49" charset="0"/>
                  <a:cs typeface="Courier New" pitchFamily="49" charset="0"/>
                </a:rPr>
                <a:t>event.next</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a:t>
              </a:r>
              <a:r>
                <a:rPr lang="en-US" sz="1200" b="1" dirty="0" err="1">
                  <a:latin typeface="Courier New" pitchFamily="49" charset="0"/>
                  <a:cs typeface="Courier New" pitchFamily="49" charset="0"/>
                </a:rPr>
                <a:t>r.print</a:t>
              </a:r>
              <a:r>
                <a:rPr lang="en-US" sz="1200" b="1" dirty="0" smtClean="0">
                  <a:latin typeface="Courier New" pitchFamily="49" charset="0"/>
                  <a:cs typeface="Courier New" pitchFamily="49" charset="0"/>
                </a:rPr>
                <a:t>();</a:t>
              </a:r>
            </a:p>
            <a:p>
              <a:r>
                <a:rPr lang="en-US" sz="1200" b="1" dirty="0" smtClean="0">
                  <a:latin typeface="Courier New" pitchFamily="49" charset="0"/>
                  <a:cs typeface="Courier New" pitchFamily="49" charset="0"/>
                </a:rPr>
                <a:t>         }</a:t>
              </a:r>
            </a:p>
            <a:p>
              <a:r>
                <a:rPr lang="en-US" sz="1200" b="1" dirty="0" smtClean="0">
                  <a:latin typeface="Courier New" pitchFamily="49" charset="0"/>
                  <a:cs typeface="Courier New" pitchFamily="49" charset="0"/>
                </a:rPr>
                <a:t>    </a:t>
              </a:r>
              <a:r>
                <a:rPr lang="en-US" sz="1200" b="1" dirty="0">
                  <a:latin typeface="Courier New" pitchFamily="49" charset="0"/>
                  <a:cs typeface="Courier New" pitchFamily="49" charset="0"/>
                </a:rPr>
                <a:t>} </a:t>
              </a:r>
              <a:endParaRPr lang="en-US" sz="1200" b="1" dirty="0" smtClean="0">
                <a:latin typeface="Courier New" pitchFamily="49" charset="0"/>
                <a:cs typeface="Courier New" pitchFamily="49" charset="0"/>
              </a:endParaRPr>
            </a:p>
            <a:p>
              <a:r>
                <a:rPr lang="en-US" sz="1200" b="1" dirty="0" smtClean="0">
                  <a:latin typeface="Courier New" pitchFamily="49" charset="0"/>
                  <a:cs typeface="Courier New" pitchFamily="49" charset="0"/>
                </a:rPr>
                <a:t>. . .</a:t>
              </a:r>
              <a:endParaRPr lang="en-US" sz="1200" b="1" dirty="0">
                <a:latin typeface="Courier New" pitchFamily="49" charset="0"/>
                <a:cs typeface="Courier New" pitchFamily="49" charset="0"/>
              </a:endParaRPr>
            </a:p>
          </p:txBody>
        </p:sp>
        <p:sp>
          <p:nvSpPr>
            <p:cNvPr id="7" name="TextBox 6"/>
            <p:cNvSpPr txBox="1"/>
            <p:nvPr/>
          </p:nvSpPr>
          <p:spPr>
            <a:xfrm>
              <a:off x="6019800" y="1447800"/>
              <a:ext cx="1524000" cy="400110"/>
            </a:xfrm>
            <a:prstGeom prst="rect">
              <a:avLst/>
            </a:prstGeom>
            <a:solidFill>
              <a:srgbClr val="FFFF00"/>
            </a:solidFill>
            <a:ln w="3175">
              <a:solidFill>
                <a:schemeClr val="tx1"/>
              </a:solidFill>
            </a:ln>
          </p:spPr>
          <p:txBody>
            <a:bodyPr wrap="square" rtlCol="0">
              <a:spAutoFit/>
            </a:bodyPr>
            <a:lstStyle/>
            <a:p>
              <a:pPr algn="ctr"/>
              <a:r>
                <a:rPr lang="en-US" sz="2000" b="1" dirty="0" smtClean="0"/>
                <a:t>Java</a:t>
              </a:r>
              <a:endParaRPr lang="en-US" sz="2000" b="1" dirty="0"/>
            </a:p>
          </p:txBody>
        </p:sp>
      </p:grpSp>
      <p:sp>
        <p:nvSpPr>
          <p:cNvPr id="11" name="Date Placeholder 10"/>
          <p:cNvSpPr>
            <a:spLocks noGrp="1"/>
          </p:cNvSpPr>
          <p:nvPr>
            <p:ph type="dt" sz="half" idx="10"/>
          </p:nvPr>
        </p:nvSpPr>
        <p:spPr/>
        <p:txBody>
          <a:bodyPr/>
          <a:lstStyle/>
          <a:p>
            <a:r>
              <a:rPr lang="en-US" smtClean="0"/>
              <a:t>ATLAS Software &amp; Computing Workshop  11/30/2010</a:t>
            </a:r>
            <a:endParaRPr lang="en-US"/>
          </a:p>
        </p:txBody>
      </p:sp>
      <p:sp>
        <p:nvSpPr>
          <p:cNvPr id="12" name="Footer Placeholder 11"/>
          <p:cNvSpPr>
            <a:spLocks noGrp="1"/>
          </p:cNvSpPr>
          <p:nvPr>
            <p:ph type="ftr" sz="quarter" idx="11"/>
          </p:nvPr>
        </p:nvSpPr>
        <p:spPr/>
        <p:txBody>
          <a:bodyPr/>
          <a:lstStyle/>
          <a:p>
            <a:r>
              <a:rPr lang="en-US" smtClean="0"/>
              <a:t>by V. Fine ( PAS / BNL ) </a:t>
            </a:r>
            <a:endParaRPr lang="en-US" dirty="0"/>
          </a:p>
        </p:txBody>
      </p:sp>
      <p:sp>
        <p:nvSpPr>
          <p:cNvPr id="13" name="Slide Number Placeholder 12"/>
          <p:cNvSpPr>
            <a:spLocks noGrp="1"/>
          </p:cNvSpPr>
          <p:nvPr>
            <p:ph type="sldNum" sz="quarter" idx="12"/>
          </p:nvPr>
        </p:nvSpPr>
        <p:spPr/>
        <p:txBody>
          <a:bodyPr/>
          <a:lstStyle/>
          <a:p>
            <a:fld id="{025F8E1A-4492-4FB2-AD78-10F5E0708275}" type="slidenum">
              <a:rPr lang="en-US" smtClean="0"/>
              <a:t>16</a:t>
            </a:fld>
            <a:endParaRPr lang="en-US"/>
          </a:p>
        </p:txBody>
      </p:sp>
      <p:pic>
        <p:nvPicPr>
          <p:cNvPr id="14" name="Picture 2" descr="C:\Users\fine\Documents\ATLAS\Monitoring\Logo_Sma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45046" y="6388925"/>
            <a:ext cx="1657872" cy="49446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33508" y="6481165"/>
            <a:ext cx="463632" cy="309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05950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UCM UI via Web Frontend</a:t>
            </a:r>
            <a:endParaRPr lang="en-US" dirty="0"/>
          </a:p>
        </p:txBody>
      </p:sp>
      <p:sp>
        <p:nvSpPr>
          <p:cNvPr id="4" name="Date Placeholder 3"/>
          <p:cNvSpPr>
            <a:spLocks noGrp="1"/>
          </p:cNvSpPr>
          <p:nvPr>
            <p:ph type="dt" sz="half" idx="10"/>
          </p:nvPr>
        </p:nvSpPr>
        <p:spPr/>
        <p:txBody>
          <a:bodyPr/>
          <a:lstStyle/>
          <a:p>
            <a:r>
              <a:rPr lang="en-US" smtClean="0"/>
              <a:t>ATLAS Software &amp; Computing Workshop  11/30/2010</a:t>
            </a:r>
            <a:endParaRPr lang="en-US" dirty="0"/>
          </a:p>
        </p:txBody>
      </p:sp>
      <p:sp>
        <p:nvSpPr>
          <p:cNvPr id="5" name="Footer Placeholder 4"/>
          <p:cNvSpPr>
            <a:spLocks noGrp="1"/>
          </p:cNvSpPr>
          <p:nvPr>
            <p:ph type="ftr" sz="quarter" idx="11"/>
          </p:nvPr>
        </p:nvSpPr>
        <p:spPr/>
        <p:txBody>
          <a:bodyPr/>
          <a:lstStyle/>
          <a:p>
            <a:r>
              <a:rPr lang="en-US" smtClean="0"/>
              <a:t>by V. Fine ( PAS / BNL ) </a:t>
            </a:r>
            <a:endParaRPr lang="en-US" dirty="0"/>
          </a:p>
        </p:txBody>
      </p:sp>
      <p:sp>
        <p:nvSpPr>
          <p:cNvPr id="6" name="Slide Number Placeholder 5"/>
          <p:cNvSpPr>
            <a:spLocks noGrp="1"/>
          </p:cNvSpPr>
          <p:nvPr>
            <p:ph type="sldNum" sz="quarter" idx="12"/>
          </p:nvPr>
        </p:nvSpPr>
        <p:spPr/>
        <p:txBody>
          <a:bodyPr/>
          <a:lstStyle/>
          <a:p>
            <a:fld id="{025F8E1A-4492-4FB2-AD78-10F5E0708275}" type="slidenum">
              <a:rPr lang="en-US" smtClean="0"/>
              <a:t>17</a:t>
            </a:fld>
            <a:endParaRPr lang="en-US" dirty="0"/>
          </a:p>
        </p:txBody>
      </p:sp>
      <p:pic>
        <p:nvPicPr>
          <p:cNvPr id="8" name="Picture 2" descr="C:\Users\fine\Documents\ATLAS\Monitoring\Logo_Sma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33112" y="6388925"/>
            <a:ext cx="1657872" cy="49446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19753" y="6431515"/>
            <a:ext cx="463632" cy="309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1048040"/>
            <a:ext cx="6553200" cy="5383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58205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UCM – scalable  (?) solution</a:t>
            </a:r>
            <a:endParaRPr lang="en-US" dirty="0"/>
          </a:p>
        </p:txBody>
      </p:sp>
      <p:sp>
        <p:nvSpPr>
          <p:cNvPr id="3" name="Content Placeholder 2"/>
          <p:cNvSpPr>
            <a:spLocks noGrp="1"/>
          </p:cNvSpPr>
          <p:nvPr>
            <p:ph idx="1"/>
          </p:nvPr>
        </p:nvSpPr>
        <p:spPr>
          <a:xfrm>
            <a:off x="0" y="762000"/>
            <a:ext cx="8991600" cy="4876800"/>
          </a:xfrm>
        </p:spPr>
        <p:txBody>
          <a:bodyPr>
            <a:noAutofit/>
          </a:bodyPr>
          <a:lstStyle/>
          <a:p>
            <a:pPr marL="0" indent="0">
              <a:buNone/>
            </a:pPr>
            <a:endParaRPr lang="en-US" sz="2400" dirty="0" smtClean="0"/>
          </a:p>
          <a:p>
            <a:r>
              <a:rPr lang="en-US" sz="2400" b="1" dirty="0" smtClean="0"/>
              <a:t>“Functional scalability” </a:t>
            </a:r>
            <a:r>
              <a:rPr lang="en-US" sz="2400" dirty="0" smtClean="0"/>
              <a:t> </a:t>
            </a:r>
          </a:p>
          <a:p>
            <a:pPr lvl="1" algn="just"/>
            <a:r>
              <a:rPr lang="en-US" sz="2000" dirty="0" smtClean="0"/>
              <a:t>any new type of information can be added without breaking the developers’ legs. </a:t>
            </a:r>
          </a:p>
          <a:p>
            <a:pPr lvl="1" algn="just"/>
            <a:r>
              <a:rPr lang="en-US" sz="2000" dirty="0" smtClean="0"/>
              <a:t>The real functionality is built with C++ code leveraging the C++ robustness, performance,  code re-use. C++ is the only interface @ STAR that the end-user C++ applications can use. Therefor STAR had no other choice.</a:t>
            </a:r>
          </a:p>
          <a:p>
            <a:pPr lvl="1" algn="just"/>
            <a:r>
              <a:rPr lang="en-US" sz="2000" dirty="0" smtClean="0"/>
              <a:t>Java/Python/Perl interfaces are built automatically leveraging the script languages flexibility and quick  customization.</a:t>
            </a:r>
          </a:p>
          <a:p>
            <a:r>
              <a:rPr lang="en-US" sz="2400" b="1" dirty="0" smtClean="0"/>
              <a:t>“Performance scalability”</a:t>
            </a:r>
          </a:p>
          <a:p>
            <a:pPr lvl="1" algn="just"/>
            <a:r>
              <a:rPr lang="en-US" sz="2000" dirty="0" smtClean="0"/>
              <a:t>adding some extra information to the  customer demand does not affect the other jobs / customers.</a:t>
            </a:r>
          </a:p>
          <a:p>
            <a:pPr lvl="1" algn="just"/>
            <a:r>
              <a:rPr lang="en-US" sz="2000" dirty="0" smtClean="0"/>
              <a:t>All </a:t>
            </a:r>
            <a:r>
              <a:rPr lang="en-US" sz="2000" dirty="0" err="1" smtClean="0"/>
              <a:t>Db</a:t>
            </a:r>
            <a:r>
              <a:rPr lang="en-US" sz="2000" dirty="0" smtClean="0"/>
              <a:t> tables are relatively small hence the retrieving information for any particularly job ought to be fast. Easy to introduce the distributed “solution” - each job/message table for the concrete task can be allocated the separate </a:t>
            </a:r>
            <a:r>
              <a:rPr lang="en-US" sz="2000" dirty="0" err="1" smtClean="0"/>
              <a:t>Db</a:t>
            </a:r>
            <a:r>
              <a:rPr lang="en-US" sz="2000" dirty="0" smtClean="0"/>
              <a:t> / node / machine / location if needed.</a:t>
            </a:r>
            <a:endParaRPr lang="en-US" sz="2000" dirty="0"/>
          </a:p>
        </p:txBody>
      </p:sp>
      <p:sp>
        <p:nvSpPr>
          <p:cNvPr id="4" name="Date Placeholder 3"/>
          <p:cNvSpPr>
            <a:spLocks noGrp="1"/>
          </p:cNvSpPr>
          <p:nvPr>
            <p:ph type="dt" sz="half" idx="10"/>
          </p:nvPr>
        </p:nvSpPr>
        <p:spPr/>
        <p:txBody>
          <a:bodyPr/>
          <a:lstStyle/>
          <a:p>
            <a:r>
              <a:rPr lang="en-US" smtClean="0"/>
              <a:t>ATLAS Software &amp; Computing Workshop  11/30/2010</a:t>
            </a:r>
            <a:endParaRPr lang="en-US"/>
          </a:p>
        </p:txBody>
      </p:sp>
      <p:sp>
        <p:nvSpPr>
          <p:cNvPr id="5" name="Footer Placeholder 4"/>
          <p:cNvSpPr>
            <a:spLocks noGrp="1"/>
          </p:cNvSpPr>
          <p:nvPr>
            <p:ph type="ftr" sz="quarter" idx="11"/>
          </p:nvPr>
        </p:nvSpPr>
        <p:spPr/>
        <p:txBody>
          <a:bodyPr/>
          <a:lstStyle/>
          <a:p>
            <a:r>
              <a:rPr lang="en-US" smtClean="0"/>
              <a:t>by V. Fine ( PAS / BNL ) </a:t>
            </a:r>
            <a:endParaRPr lang="en-US" dirty="0"/>
          </a:p>
        </p:txBody>
      </p:sp>
      <p:sp>
        <p:nvSpPr>
          <p:cNvPr id="6" name="Slide Number Placeholder 5"/>
          <p:cNvSpPr>
            <a:spLocks noGrp="1"/>
          </p:cNvSpPr>
          <p:nvPr>
            <p:ph type="sldNum" sz="quarter" idx="12"/>
          </p:nvPr>
        </p:nvSpPr>
        <p:spPr/>
        <p:txBody>
          <a:bodyPr/>
          <a:lstStyle/>
          <a:p>
            <a:fld id="{025F8E1A-4492-4FB2-AD78-10F5E0708275}" type="slidenum">
              <a:rPr lang="en-US" smtClean="0"/>
              <a:t>18</a:t>
            </a:fld>
            <a:endParaRPr lang="en-US"/>
          </a:p>
        </p:txBody>
      </p:sp>
      <p:pic>
        <p:nvPicPr>
          <p:cNvPr id="7" name="Picture 2" descr="C:\Users\fine\Documents\ATLAS\Monitoring\Logo_Sma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45046" y="6388925"/>
            <a:ext cx="1657872" cy="49446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48757" y="6488262"/>
            <a:ext cx="463632" cy="309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51604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34400" cy="1143000"/>
          </a:xfrm>
        </p:spPr>
        <p:txBody>
          <a:bodyPr>
            <a:normAutofit/>
          </a:bodyPr>
          <a:lstStyle/>
          <a:p>
            <a:r>
              <a:rPr lang="en-US" dirty="0" smtClean="0"/>
              <a:t>Conclusion (aka “Lessons”;-)</a:t>
            </a:r>
            <a:endParaRPr lang="en-US" dirty="0"/>
          </a:p>
        </p:txBody>
      </p:sp>
      <p:sp>
        <p:nvSpPr>
          <p:cNvPr id="3" name="Content Placeholder 2"/>
          <p:cNvSpPr>
            <a:spLocks noGrp="1"/>
          </p:cNvSpPr>
          <p:nvPr>
            <p:ph idx="1"/>
          </p:nvPr>
        </p:nvSpPr>
        <p:spPr>
          <a:xfrm>
            <a:off x="304800" y="1371600"/>
            <a:ext cx="8686800" cy="4953000"/>
          </a:xfrm>
        </p:spPr>
        <p:txBody>
          <a:bodyPr>
            <a:normAutofit fontScale="77500" lnSpcReduction="20000"/>
          </a:bodyPr>
          <a:lstStyle/>
          <a:p>
            <a:r>
              <a:rPr lang="en-US" dirty="0" smtClean="0"/>
              <a:t>The framework support is essential.</a:t>
            </a:r>
          </a:p>
          <a:p>
            <a:r>
              <a:rPr lang="en-US" dirty="0" smtClean="0"/>
              <a:t>Stable simple abstract (C++) API helps significantly . It features  no distraction for the “client code” and  “freedom” for the developers to polish things and meet the new challenges.</a:t>
            </a:r>
          </a:p>
          <a:p>
            <a:r>
              <a:rPr lang="en-US" dirty="0" smtClean="0"/>
              <a:t>Automatically conversion to the other languages  interfaces helps to minimize the </a:t>
            </a:r>
            <a:r>
              <a:rPr lang="en-US" dirty="0" smtClean="0"/>
              <a:t>workforce to </a:t>
            </a:r>
            <a:r>
              <a:rPr lang="en-US" dirty="0" smtClean="0"/>
              <a:t>maintain the monitoring framework, reducing the costly future “surprises”.</a:t>
            </a:r>
          </a:p>
          <a:p>
            <a:r>
              <a:rPr lang="en-US" dirty="0" smtClean="0"/>
              <a:t>“Real time” job monitoring is required.</a:t>
            </a:r>
          </a:p>
          <a:p>
            <a:r>
              <a:rPr lang="en-US" dirty="0" smtClean="0"/>
              <a:t>Hierarchical  </a:t>
            </a:r>
            <a:r>
              <a:rPr lang="en-US" dirty="0" err="1" smtClean="0"/>
              <a:t>Db</a:t>
            </a:r>
            <a:r>
              <a:rPr lang="en-US" dirty="0" smtClean="0"/>
              <a:t> table organization to provide the fast access.</a:t>
            </a:r>
          </a:p>
          <a:p>
            <a:r>
              <a:rPr lang="en-US" dirty="0" smtClean="0"/>
              <a:t>Stable abstract </a:t>
            </a:r>
            <a:r>
              <a:rPr lang="en-US" dirty="0" err="1" smtClean="0"/>
              <a:t>Db</a:t>
            </a:r>
            <a:r>
              <a:rPr lang="en-US" dirty="0" smtClean="0"/>
              <a:t> schema for the low level layers  to allow flexibility.</a:t>
            </a:r>
          </a:p>
          <a:p>
            <a:r>
              <a:rPr lang="en-US" dirty="0" smtClean="0"/>
              <a:t>Standard Web server (</a:t>
            </a:r>
            <a:r>
              <a:rPr lang="en-US" dirty="0" err="1" smtClean="0"/>
              <a:t>TomCat</a:t>
            </a:r>
            <a:r>
              <a:rPr lang="en-US" dirty="0" smtClean="0"/>
              <a:t>) to satisfy the “future” requirements</a:t>
            </a:r>
          </a:p>
        </p:txBody>
      </p:sp>
      <p:sp>
        <p:nvSpPr>
          <p:cNvPr id="4" name="Date Placeholder 3"/>
          <p:cNvSpPr>
            <a:spLocks noGrp="1"/>
          </p:cNvSpPr>
          <p:nvPr>
            <p:ph type="dt" sz="half" idx="10"/>
          </p:nvPr>
        </p:nvSpPr>
        <p:spPr/>
        <p:txBody>
          <a:bodyPr/>
          <a:lstStyle/>
          <a:p>
            <a:r>
              <a:rPr lang="en-US" smtClean="0"/>
              <a:t>ATLAS Software &amp; Computing Workshop  11/30/2010</a:t>
            </a:r>
            <a:endParaRPr lang="en-US"/>
          </a:p>
        </p:txBody>
      </p:sp>
      <p:sp>
        <p:nvSpPr>
          <p:cNvPr id="5" name="Footer Placeholder 4"/>
          <p:cNvSpPr>
            <a:spLocks noGrp="1"/>
          </p:cNvSpPr>
          <p:nvPr>
            <p:ph type="ftr" sz="quarter" idx="11"/>
          </p:nvPr>
        </p:nvSpPr>
        <p:spPr/>
        <p:txBody>
          <a:bodyPr/>
          <a:lstStyle/>
          <a:p>
            <a:r>
              <a:rPr lang="en-US" smtClean="0"/>
              <a:t>by V. Fine ( PAS / BNL ) </a:t>
            </a:r>
            <a:endParaRPr lang="en-US" dirty="0"/>
          </a:p>
        </p:txBody>
      </p:sp>
      <p:sp>
        <p:nvSpPr>
          <p:cNvPr id="6" name="Slide Number Placeholder 5"/>
          <p:cNvSpPr>
            <a:spLocks noGrp="1"/>
          </p:cNvSpPr>
          <p:nvPr>
            <p:ph type="sldNum" sz="quarter" idx="12"/>
          </p:nvPr>
        </p:nvSpPr>
        <p:spPr/>
        <p:txBody>
          <a:bodyPr/>
          <a:lstStyle/>
          <a:p>
            <a:fld id="{025F8E1A-4492-4FB2-AD78-10F5E0708275}" type="slidenum">
              <a:rPr lang="en-US" smtClean="0"/>
              <a:t>19</a:t>
            </a:fld>
            <a:endParaRPr lang="en-US"/>
          </a:p>
        </p:txBody>
      </p:sp>
      <p:pic>
        <p:nvPicPr>
          <p:cNvPr id="7" name="Picture 2" descr="C:\Users\fine\Documents\ATLAS\Monitoring\Logo_Sma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45046" y="6388925"/>
            <a:ext cx="1657872" cy="49446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1414" y="6444224"/>
            <a:ext cx="463632" cy="309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20591" y="6444224"/>
            <a:ext cx="463632" cy="309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39385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r>
              <a:rPr lang="en-US" dirty="0" smtClean="0"/>
              <a:t>STAR Collaboration:</a:t>
            </a:r>
            <a:br>
              <a:rPr lang="en-US" dirty="0" smtClean="0"/>
            </a:br>
            <a:r>
              <a:rPr lang="en-US" dirty="0" smtClean="0"/>
              <a:t>production since 1999</a:t>
            </a:r>
            <a:endParaRPr lang="en-US" dirty="0"/>
          </a:p>
        </p:txBody>
      </p:sp>
      <p:sp>
        <p:nvSpPr>
          <p:cNvPr id="3" name="Content Placeholder 2"/>
          <p:cNvSpPr>
            <a:spLocks noGrp="1"/>
          </p:cNvSpPr>
          <p:nvPr>
            <p:ph idx="1"/>
          </p:nvPr>
        </p:nvSpPr>
        <p:spPr>
          <a:xfrm>
            <a:off x="304800" y="1400814"/>
            <a:ext cx="8382000" cy="4906963"/>
          </a:xfrm>
        </p:spPr>
        <p:txBody>
          <a:bodyPr>
            <a:normAutofit fontScale="70000" lnSpcReduction="20000"/>
          </a:bodyPr>
          <a:lstStyle/>
          <a:p>
            <a:r>
              <a:rPr lang="en-US" dirty="0" smtClean="0"/>
              <a:t>Man power - 53 institutions from 12 countries, with a total of 524 collaborators (</a:t>
            </a:r>
            <a:r>
              <a:rPr lang="en-US" dirty="0" smtClean="0">
                <a:hlinkClick r:id="rId2"/>
              </a:rPr>
              <a:t>http://www.star.bnl.gov/central/collaboration/</a:t>
            </a:r>
            <a:r>
              <a:rPr lang="en-US" dirty="0" smtClean="0"/>
              <a:t> )</a:t>
            </a:r>
          </a:p>
          <a:p>
            <a:r>
              <a:rPr lang="en-US" dirty="0" smtClean="0"/>
              <a:t>Data volume – Run 2010 – 1 </a:t>
            </a:r>
            <a:r>
              <a:rPr lang="en-US" dirty="0" err="1" smtClean="0"/>
              <a:t>Pb</a:t>
            </a:r>
            <a:r>
              <a:rPr lang="en-US" dirty="0" smtClean="0"/>
              <a:t> DAQ data / 6 months </a:t>
            </a:r>
            <a:r>
              <a:rPr lang="en-US" sz="2600" dirty="0" smtClean="0"/>
              <a:t>( 2010 = 10 x 2009) </a:t>
            </a:r>
          </a:p>
          <a:p>
            <a:r>
              <a:rPr lang="en-US" dirty="0" smtClean="0"/>
              <a:t>Storage – 2 HPSS equipped centers: </a:t>
            </a:r>
          </a:p>
          <a:p>
            <a:pPr lvl="1"/>
            <a:r>
              <a:rPr lang="en-US" dirty="0" smtClean="0"/>
              <a:t>BNL - </a:t>
            </a:r>
            <a:r>
              <a:rPr lang="en-US" dirty="0" smtClean="0">
                <a:hlinkClick r:id="rId3"/>
              </a:rPr>
              <a:t>https://web.racf.bnl.gov/Facility/GCEGangliaRHIC/</a:t>
            </a:r>
            <a:endParaRPr lang="en-US" dirty="0" smtClean="0"/>
          </a:p>
          <a:p>
            <a:pPr lvl="1"/>
            <a:r>
              <a:rPr lang="en-US" dirty="0" smtClean="0"/>
              <a:t>PDSF- </a:t>
            </a:r>
            <a:r>
              <a:rPr lang="en-US" dirty="0" smtClean="0">
                <a:hlinkClick r:id="rId4"/>
              </a:rPr>
              <a:t>http://www.nersc.gov/nusers/resources/HPSS</a:t>
            </a:r>
            <a:r>
              <a:rPr lang="en-US" dirty="0" smtClean="0"/>
              <a:t> </a:t>
            </a:r>
          </a:p>
          <a:p>
            <a:r>
              <a:rPr lang="en-US" dirty="0" smtClean="0"/>
              <a:t>Computer: 2  large farms: </a:t>
            </a:r>
          </a:p>
          <a:p>
            <a:pPr lvl="1"/>
            <a:r>
              <a:rPr lang="en-US" dirty="0" smtClean="0"/>
              <a:t>BNL/RACF -https://web.racf.bnl.gov/Facility/</a:t>
            </a:r>
            <a:r>
              <a:rPr lang="en-US" dirty="0" err="1" smtClean="0"/>
              <a:t>GCEGangliaRHIC</a:t>
            </a:r>
            <a:r>
              <a:rPr lang="en-US" dirty="0" smtClean="0"/>
              <a:t>/</a:t>
            </a:r>
          </a:p>
          <a:p>
            <a:pPr marL="457200" lvl="1" indent="0">
              <a:buNone/>
            </a:pPr>
            <a:r>
              <a:rPr lang="en-US" dirty="0" smtClean="0"/>
              <a:t>    </a:t>
            </a:r>
            <a:r>
              <a:rPr lang="en-US" dirty="0" smtClean="0">
                <a:hlinkClick r:id="rId5"/>
              </a:rPr>
              <a:t>https://web.racf.bnl.gov/Facility/LFGangliaRHIC/</a:t>
            </a:r>
            <a:endParaRPr lang="en-US" dirty="0"/>
          </a:p>
          <a:p>
            <a:pPr lvl="2"/>
            <a:r>
              <a:rPr lang="en-US" dirty="0" smtClean="0"/>
              <a:t>CAS - CPUs ~ 3000/ 4 TB RAM/ 1 </a:t>
            </a:r>
            <a:r>
              <a:rPr lang="en-US" dirty="0" err="1" smtClean="0"/>
              <a:t>Pb</a:t>
            </a:r>
            <a:r>
              <a:rPr lang="en-US" dirty="0" smtClean="0"/>
              <a:t> disks </a:t>
            </a:r>
            <a:endParaRPr lang="en-US" dirty="0" smtClean="0"/>
          </a:p>
          <a:p>
            <a:pPr lvl="2"/>
            <a:r>
              <a:rPr lang="en-US" dirty="0" smtClean="0"/>
              <a:t>CRS  </a:t>
            </a:r>
            <a:r>
              <a:rPr lang="en-US" dirty="0" smtClean="0"/>
              <a:t>- CPU ~ 2000/4  TB RAM / 1 PB </a:t>
            </a:r>
            <a:r>
              <a:rPr lang="en-US" dirty="0" smtClean="0"/>
              <a:t>disks</a:t>
            </a:r>
            <a:endParaRPr lang="en-US" dirty="0" smtClean="0"/>
          </a:p>
          <a:p>
            <a:pPr lvl="1"/>
            <a:r>
              <a:rPr lang="en-US" dirty="0" smtClean="0"/>
              <a:t> PDSF - </a:t>
            </a:r>
            <a:r>
              <a:rPr lang="en-US" dirty="0" smtClean="0">
                <a:hlinkClick r:id="rId6"/>
              </a:rPr>
              <a:t>http://www.nersc.gov/nusers/resources/PDSF</a:t>
            </a:r>
            <a:endParaRPr lang="en-US" dirty="0"/>
          </a:p>
          <a:p>
            <a:pPr lvl="2"/>
            <a:r>
              <a:rPr lang="en-US" dirty="0" smtClean="0"/>
              <a:t> CPU ~ 1000/ 2 TB RAM/ 0.4 </a:t>
            </a:r>
            <a:r>
              <a:rPr lang="en-US" dirty="0" err="1" smtClean="0"/>
              <a:t>Pb</a:t>
            </a:r>
            <a:r>
              <a:rPr lang="en-US" dirty="0" smtClean="0"/>
              <a:t> disks</a:t>
            </a:r>
          </a:p>
          <a:p>
            <a:r>
              <a:rPr lang="en-US" dirty="0" smtClean="0"/>
              <a:t>Bunch of the regional small centers to serve their local researchers</a:t>
            </a:r>
          </a:p>
          <a:p>
            <a:r>
              <a:rPr lang="en-US" dirty="0" smtClean="0"/>
              <a:t>“Cloud” computing.</a:t>
            </a:r>
            <a:endParaRPr lang="en-US" dirty="0"/>
          </a:p>
        </p:txBody>
      </p:sp>
      <p:sp>
        <p:nvSpPr>
          <p:cNvPr id="4" name="Date Placeholder 3"/>
          <p:cNvSpPr>
            <a:spLocks noGrp="1"/>
          </p:cNvSpPr>
          <p:nvPr>
            <p:ph type="dt" sz="half" idx="10"/>
          </p:nvPr>
        </p:nvSpPr>
        <p:spPr/>
        <p:txBody>
          <a:bodyPr/>
          <a:lstStyle/>
          <a:p>
            <a:r>
              <a:rPr lang="en-US" smtClean="0"/>
              <a:t>ATLAS Software &amp; Computing Workshop  11/30/2010</a:t>
            </a:r>
            <a:endParaRPr lang="en-US"/>
          </a:p>
        </p:txBody>
      </p:sp>
      <p:sp>
        <p:nvSpPr>
          <p:cNvPr id="5" name="Footer Placeholder 4"/>
          <p:cNvSpPr>
            <a:spLocks noGrp="1"/>
          </p:cNvSpPr>
          <p:nvPr>
            <p:ph type="ftr" sz="quarter" idx="11"/>
          </p:nvPr>
        </p:nvSpPr>
        <p:spPr/>
        <p:txBody>
          <a:bodyPr/>
          <a:lstStyle/>
          <a:p>
            <a:r>
              <a:rPr lang="en-US" smtClean="0"/>
              <a:t>by V. Fine ( PAS / BNL ) </a:t>
            </a:r>
            <a:endParaRPr lang="en-US" dirty="0"/>
          </a:p>
        </p:txBody>
      </p:sp>
      <p:sp>
        <p:nvSpPr>
          <p:cNvPr id="6" name="Slide Number Placeholder 5"/>
          <p:cNvSpPr>
            <a:spLocks noGrp="1"/>
          </p:cNvSpPr>
          <p:nvPr>
            <p:ph type="sldNum" sz="quarter" idx="12"/>
          </p:nvPr>
        </p:nvSpPr>
        <p:spPr/>
        <p:txBody>
          <a:bodyPr/>
          <a:lstStyle/>
          <a:p>
            <a:fld id="{025F8E1A-4492-4FB2-AD78-10F5E0708275}" type="slidenum">
              <a:rPr lang="en-US" smtClean="0"/>
              <a:t>2</a:t>
            </a:fld>
            <a:endParaRPr lang="en-US"/>
          </a:p>
        </p:txBody>
      </p:sp>
      <p:pic>
        <p:nvPicPr>
          <p:cNvPr id="3074" name="Picture 2" descr="C:\Users\fine\Documents\ATLAS\Monitoring\Logo_Small.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19800" y="6324600"/>
            <a:ext cx="1841500" cy="549234"/>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420591" y="6444224"/>
            <a:ext cx="463632" cy="309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78160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 </a:t>
            </a:r>
            <a:endParaRPr lang="en-US" dirty="0"/>
          </a:p>
        </p:txBody>
      </p:sp>
      <p:sp>
        <p:nvSpPr>
          <p:cNvPr id="3" name="Content Placeholder 2"/>
          <p:cNvSpPr>
            <a:spLocks noGrp="1"/>
          </p:cNvSpPr>
          <p:nvPr>
            <p:ph idx="1"/>
          </p:nvPr>
        </p:nvSpPr>
        <p:spPr>
          <a:xfrm>
            <a:off x="381000" y="1752600"/>
            <a:ext cx="8229600" cy="2438400"/>
          </a:xfrm>
        </p:spPr>
        <p:txBody>
          <a:bodyPr/>
          <a:lstStyle/>
          <a:p>
            <a:pPr marL="0" indent="0" algn="just">
              <a:buNone/>
            </a:pPr>
            <a:r>
              <a:rPr lang="en-US" dirty="0" smtClean="0"/>
              <a:t>Special thanks:</a:t>
            </a:r>
            <a:endParaRPr lang="en-US" dirty="0"/>
          </a:p>
          <a:p>
            <a:pPr marL="0" indent="0" algn="just">
              <a:buNone/>
            </a:pPr>
            <a:r>
              <a:rPr lang="en-US" dirty="0" smtClean="0"/>
              <a:t>Jerome </a:t>
            </a:r>
            <a:r>
              <a:rPr lang="en-US" dirty="0" err="1" smtClean="0"/>
              <a:t>Lauret</a:t>
            </a:r>
            <a:r>
              <a:rPr lang="en-US" smtClean="0"/>
              <a:t> -- </a:t>
            </a:r>
            <a:r>
              <a:rPr lang="en-US" dirty="0" smtClean="0"/>
              <a:t>STAR Computing leader, </a:t>
            </a:r>
          </a:p>
          <a:p>
            <a:pPr marL="0" indent="0" algn="just">
              <a:buNone/>
            </a:pPr>
            <a:r>
              <a:rPr lang="en-US" dirty="0" smtClean="0"/>
              <a:t>Lidia </a:t>
            </a:r>
            <a:r>
              <a:rPr lang="en-US" dirty="0" err="1" smtClean="0"/>
              <a:t>Didenko</a:t>
            </a:r>
            <a:r>
              <a:rPr lang="en-US" dirty="0" smtClean="0"/>
              <a:t> – STAR Production Manager </a:t>
            </a:r>
          </a:p>
        </p:txBody>
      </p:sp>
      <p:sp>
        <p:nvSpPr>
          <p:cNvPr id="4" name="Date Placeholder 3"/>
          <p:cNvSpPr>
            <a:spLocks noGrp="1"/>
          </p:cNvSpPr>
          <p:nvPr>
            <p:ph type="dt" sz="half" idx="10"/>
          </p:nvPr>
        </p:nvSpPr>
        <p:spPr/>
        <p:txBody>
          <a:bodyPr/>
          <a:lstStyle/>
          <a:p>
            <a:r>
              <a:rPr lang="en-US" smtClean="0"/>
              <a:t>ATLAS Software &amp; Computing Workshop  11/30/2010</a:t>
            </a:r>
            <a:endParaRPr lang="en-US" dirty="0"/>
          </a:p>
        </p:txBody>
      </p:sp>
      <p:sp>
        <p:nvSpPr>
          <p:cNvPr id="5" name="Footer Placeholder 4"/>
          <p:cNvSpPr>
            <a:spLocks noGrp="1"/>
          </p:cNvSpPr>
          <p:nvPr>
            <p:ph type="ftr" sz="quarter" idx="11"/>
          </p:nvPr>
        </p:nvSpPr>
        <p:spPr/>
        <p:txBody>
          <a:bodyPr/>
          <a:lstStyle/>
          <a:p>
            <a:r>
              <a:rPr lang="en-US" smtClean="0"/>
              <a:t>by V. Fine ( PAS / BNL ) </a:t>
            </a:r>
            <a:endParaRPr lang="en-US" dirty="0"/>
          </a:p>
        </p:txBody>
      </p:sp>
      <p:sp>
        <p:nvSpPr>
          <p:cNvPr id="6" name="Slide Number Placeholder 5"/>
          <p:cNvSpPr>
            <a:spLocks noGrp="1"/>
          </p:cNvSpPr>
          <p:nvPr>
            <p:ph type="sldNum" sz="quarter" idx="12"/>
          </p:nvPr>
        </p:nvSpPr>
        <p:spPr/>
        <p:txBody>
          <a:bodyPr/>
          <a:lstStyle/>
          <a:p>
            <a:fld id="{025F8E1A-4492-4FB2-AD78-10F5E0708275}" type="slidenum">
              <a:rPr lang="en-US" smtClean="0"/>
              <a:t>20</a:t>
            </a:fld>
            <a:endParaRPr lang="en-US" dirty="0"/>
          </a:p>
        </p:txBody>
      </p:sp>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81414" y="6485875"/>
            <a:ext cx="463632" cy="309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descr="C:\Users\fine\Documents\ATLAS\Monitoring\Logo_Smal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5046" y="6393635"/>
            <a:ext cx="1657872" cy="4944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36567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t>
            </a:r>
            <a:endParaRPr lang="en-US" dirty="0"/>
          </a:p>
        </p:txBody>
      </p:sp>
      <p:sp>
        <p:nvSpPr>
          <p:cNvPr id="4" name="Date Placeholder 3"/>
          <p:cNvSpPr>
            <a:spLocks noGrp="1"/>
          </p:cNvSpPr>
          <p:nvPr>
            <p:ph type="dt" sz="half" idx="10"/>
          </p:nvPr>
        </p:nvSpPr>
        <p:spPr/>
        <p:txBody>
          <a:bodyPr/>
          <a:lstStyle/>
          <a:p>
            <a:r>
              <a:rPr lang="en-US" smtClean="0"/>
              <a:t>ATLAS Software &amp; Computing Workshop  11/30/2010</a:t>
            </a:r>
            <a:endParaRPr lang="en-US" dirty="0"/>
          </a:p>
        </p:txBody>
      </p:sp>
      <p:sp>
        <p:nvSpPr>
          <p:cNvPr id="5" name="Footer Placeholder 4"/>
          <p:cNvSpPr>
            <a:spLocks noGrp="1"/>
          </p:cNvSpPr>
          <p:nvPr>
            <p:ph type="ftr" sz="quarter" idx="11"/>
          </p:nvPr>
        </p:nvSpPr>
        <p:spPr/>
        <p:txBody>
          <a:bodyPr/>
          <a:lstStyle/>
          <a:p>
            <a:r>
              <a:rPr lang="en-US" smtClean="0"/>
              <a:t>by V. Fine ( PAS / BNL ) </a:t>
            </a:r>
            <a:endParaRPr lang="en-US" dirty="0"/>
          </a:p>
        </p:txBody>
      </p:sp>
      <p:sp>
        <p:nvSpPr>
          <p:cNvPr id="6" name="Slide Number Placeholder 5"/>
          <p:cNvSpPr>
            <a:spLocks noGrp="1"/>
          </p:cNvSpPr>
          <p:nvPr>
            <p:ph type="sldNum" sz="quarter" idx="12"/>
          </p:nvPr>
        </p:nvSpPr>
        <p:spPr/>
        <p:txBody>
          <a:bodyPr/>
          <a:lstStyle/>
          <a:p>
            <a:fld id="{025F8E1A-4492-4FB2-AD78-10F5E0708275}" type="slidenum">
              <a:rPr lang="en-US" smtClean="0"/>
              <a:t>21</a:t>
            </a:fld>
            <a:endParaRPr lang="en-US" dirty="0"/>
          </a:p>
        </p:txBody>
      </p:sp>
      <p:pic>
        <p:nvPicPr>
          <p:cNvPr id="1026" name="Picture 2" descr="C:\Users\fine\Pictures\DancingPanda.gif"/>
          <p:cNvPicPr>
            <a:picLocks noGrp="1" noChangeAspect="1" noChangeArrowheads="1" noCro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67000" y="1143000"/>
            <a:ext cx="3886200" cy="418135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fine\Documents\ATLAS\Monitoring\Logo_Smal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5046" y="6388925"/>
            <a:ext cx="1657872" cy="4944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37054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Types of the Software Jobs / Users</a:t>
            </a:r>
            <a:endParaRPr lang="en-US" dirty="0"/>
          </a:p>
        </p:txBody>
      </p:sp>
      <p:sp>
        <p:nvSpPr>
          <p:cNvPr id="3" name="Content Placeholder 2"/>
          <p:cNvSpPr>
            <a:spLocks noGrp="1"/>
          </p:cNvSpPr>
          <p:nvPr>
            <p:ph idx="1"/>
          </p:nvPr>
        </p:nvSpPr>
        <p:spPr>
          <a:xfrm>
            <a:off x="457200" y="1646237"/>
            <a:ext cx="8229600" cy="4678363"/>
          </a:xfrm>
        </p:spPr>
        <p:txBody>
          <a:bodyPr>
            <a:normAutofit fontScale="92500" lnSpcReduction="10000"/>
          </a:bodyPr>
          <a:lstStyle/>
          <a:p>
            <a:pPr marL="514350" indent="-514350">
              <a:buFont typeface="+mj-lt"/>
              <a:buAutoNum type="arabicPeriod"/>
            </a:pPr>
            <a:r>
              <a:rPr lang="en-US" dirty="0" smtClean="0"/>
              <a:t>Calibration (STAR wide)</a:t>
            </a:r>
          </a:p>
          <a:p>
            <a:pPr marL="514350" indent="-514350">
              <a:buFont typeface="+mj-lt"/>
              <a:buAutoNum type="arabicPeriod"/>
            </a:pPr>
            <a:r>
              <a:rPr lang="en-US" dirty="0" smtClean="0"/>
              <a:t>Simulation (STAR wide)</a:t>
            </a:r>
          </a:p>
          <a:p>
            <a:pPr marL="514350" indent="-514350">
              <a:buFont typeface="+mj-lt"/>
              <a:buAutoNum type="arabicPeriod"/>
            </a:pPr>
            <a:r>
              <a:rPr lang="en-US" dirty="0" smtClean="0"/>
              <a:t>Reconstruction (STAR wide)</a:t>
            </a:r>
          </a:p>
          <a:p>
            <a:pPr marL="514350" indent="-514350">
              <a:buFont typeface="+mj-lt"/>
              <a:buAutoNum type="arabicPeriod"/>
            </a:pPr>
            <a:r>
              <a:rPr lang="en-US" dirty="0" smtClean="0"/>
              <a:t>Analysis (PWG wide)</a:t>
            </a:r>
          </a:p>
          <a:p>
            <a:pPr marL="514350" indent="-514350">
              <a:buFont typeface="+mj-lt"/>
              <a:buAutoNum type="arabicPeriod"/>
            </a:pPr>
            <a:r>
              <a:rPr lang="en-US" dirty="0" smtClean="0"/>
              <a:t>Interactive analysis (PWG)</a:t>
            </a:r>
          </a:p>
          <a:p>
            <a:pPr marL="514350" indent="-514350">
              <a:buFont typeface="+mj-lt"/>
              <a:buAutoNum type="arabicPeriod"/>
            </a:pPr>
            <a:r>
              <a:rPr lang="en-US" dirty="0" smtClean="0"/>
              <a:t>Regression tests (aka nightly)</a:t>
            </a:r>
          </a:p>
          <a:p>
            <a:pPr marL="514350" indent="-514350">
              <a:buFont typeface="+mj-lt"/>
              <a:buAutoNum type="arabicPeriod"/>
            </a:pPr>
            <a:r>
              <a:rPr lang="en-US" dirty="0" smtClean="0"/>
              <a:t>Custom reconstructions (</a:t>
            </a:r>
            <a:r>
              <a:rPr lang="en-US" dirty="0"/>
              <a:t> </a:t>
            </a:r>
            <a:r>
              <a:rPr lang="en-US" dirty="0" smtClean="0"/>
              <a:t>researchers and institutions ) </a:t>
            </a:r>
          </a:p>
          <a:p>
            <a:pPr marL="514350" indent="-514350">
              <a:buFont typeface="+mj-lt"/>
              <a:buAutoNum type="arabicPeriod"/>
            </a:pPr>
            <a:r>
              <a:rPr lang="en-US" dirty="0" smtClean="0"/>
              <a:t>Custom analysis (everybody can do that )</a:t>
            </a:r>
            <a:endParaRPr lang="en-US" dirty="0"/>
          </a:p>
        </p:txBody>
      </p:sp>
      <p:sp>
        <p:nvSpPr>
          <p:cNvPr id="4" name="Date Placeholder 3"/>
          <p:cNvSpPr>
            <a:spLocks noGrp="1"/>
          </p:cNvSpPr>
          <p:nvPr>
            <p:ph type="dt" sz="half" idx="10"/>
          </p:nvPr>
        </p:nvSpPr>
        <p:spPr/>
        <p:txBody>
          <a:bodyPr/>
          <a:lstStyle/>
          <a:p>
            <a:r>
              <a:rPr lang="en-US" smtClean="0"/>
              <a:t>ATLAS Software &amp; Computing Workshop  11/30/2010</a:t>
            </a:r>
            <a:endParaRPr lang="en-US"/>
          </a:p>
        </p:txBody>
      </p:sp>
      <p:sp>
        <p:nvSpPr>
          <p:cNvPr id="5" name="Footer Placeholder 4"/>
          <p:cNvSpPr>
            <a:spLocks noGrp="1"/>
          </p:cNvSpPr>
          <p:nvPr>
            <p:ph type="ftr" sz="quarter" idx="11"/>
          </p:nvPr>
        </p:nvSpPr>
        <p:spPr/>
        <p:txBody>
          <a:bodyPr/>
          <a:lstStyle/>
          <a:p>
            <a:r>
              <a:rPr lang="en-US" smtClean="0"/>
              <a:t>by V. Fine ( PAS / BNL ) </a:t>
            </a:r>
            <a:endParaRPr lang="en-US" dirty="0"/>
          </a:p>
        </p:txBody>
      </p:sp>
      <p:sp>
        <p:nvSpPr>
          <p:cNvPr id="6" name="Slide Number Placeholder 5"/>
          <p:cNvSpPr>
            <a:spLocks noGrp="1"/>
          </p:cNvSpPr>
          <p:nvPr>
            <p:ph type="sldNum" sz="quarter" idx="12"/>
          </p:nvPr>
        </p:nvSpPr>
        <p:spPr/>
        <p:txBody>
          <a:bodyPr/>
          <a:lstStyle/>
          <a:p>
            <a:fld id="{025F8E1A-4492-4FB2-AD78-10F5E0708275}" type="slidenum">
              <a:rPr lang="en-US" smtClean="0"/>
              <a:t>3</a:t>
            </a:fld>
            <a:endParaRPr lang="en-US"/>
          </a:p>
        </p:txBody>
      </p:sp>
      <p:pic>
        <p:nvPicPr>
          <p:cNvPr id="7" name="Picture 2" descr="C:\Users\fine\Documents\ATLAS\Monitoring\Logo_Sma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45300" y="6384966"/>
            <a:ext cx="1841500" cy="5492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8400" y="6508311"/>
            <a:ext cx="463632" cy="309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05556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flow</a:t>
            </a:r>
            <a:endParaRPr lang="en-US" dirty="0"/>
          </a:p>
        </p:txBody>
      </p:sp>
      <p:pic>
        <p:nvPicPr>
          <p:cNvPr id="2050" name="Picture 2" descr="STAR Event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270573"/>
            <a:ext cx="1882249" cy="160260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516142" y="1368111"/>
            <a:ext cx="7578189" cy="523220"/>
          </a:xfrm>
          <a:prstGeom prst="rect">
            <a:avLst/>
          </a:prstGeom>
          <a:noFill/>
        </p:spPr>
        <p:txBody>
          <a:bodyPr wrap="square" rtlCol="0">
            <a:spAutoFit/>
          </a:bodyPr>
          <a:lstStyle/>
          <a:p>
            <a:pPr algn="ctr"/>
            <a:r>
              <a:rPr lang="en-US" sz="2800" dirty="0" smtClean="0"/>
              <a:t>Jobs / Users are split by two major centers:</a:t>
            </a:r>
            <a:endParaRPr lang="en-US" sz="2800" dirty="0"/>
          </a:p>
        </p:txBody>
      </p:sp>
      <p:grpSp>
        <p:nvGrpSpPr>
          <p:cNvPr id="2054" name="Group 2053"/>
          <p:cNvGrpSpPr/>
          <p:nvPr/>
        </p:nvGrpSpPr>
        <p:grpSpPr>
          <a:xfrm>
            <a:off x="697124" y="558561"/>
            <a:ext cx="7733413" cy="5675398"/>
            <a:chOff x="211558" y="841788"/>
            <a:chExt cx="7733413" cy="5675398"/>
          </a:xfrm>
        </p:grpSpPr>
        <p:sp>
          <p:nvSpPr>
            <p:cNvPr id="30" name="Lightning Bolt 29"/>
            <p:cNvSpPr/>
            <p:nvPr/>
          </p:nvSpPr>
          <p:spPr>
            <a:xfrm rot="2239114">
              <a:off x="1468032" y="3404537"/>
              <a:ext cx="391912" cy="2532607"/>
            </a:xfrm>
            <a:prstGeom prst="lightningBol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Lightning Bolt 73"/>
            <p:cNvSpPr/>
            <p:nvPr/>
          </p:nvSpPr>
          <p:spPr>
            <a:xfrm rot="20516643">
              <a:off x="2779549" y="3554096"/>
              <a:ext cx="391912" cy="2316801"/>
            </a:xfrm>
            <a:prstGeom prst="lightningBol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75" name="Lightning Bolt 74"/>
            <p:cNvSpPr/>
            <p:nvPr/>
          </p:nvSpPr>
          <p:spPr>
            <a:xfrm rot="18861964">
              <a:off x="4171603" y="3420367"/>
              <a:ext cx="321450" cy="3142199"/>
            </a:xfrm>
            <a:prstGeom prst="lightningBol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pic>
          <p:nvPicPr>
            <p:cNvPr id="6" name="Content Placeholder 3" descr="F:\home\jtanaka\My Pictures\Server.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3646" y="4648267"/>
              <a:ext cx="1701944" cy="645007"/>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p:cNvGrpSpPr>
              <a:grpSpLocks/>
            </p:cNvGrpSpPr>
            <p:nvPr/>
          </p:nvGrpSpPr>
          <p:grpSpPr bwMode="auto">
            <a:xfrm>
              <a:off x="6400800" y="2774175"/>
              <a:ext cx="1447800" cy="1131368"/>
              <a:chOff x="624" y="2784"/>
              <a:chExt cx="624" cy="296"/>
            </a:xfrm>
          </p:grpSpPr>
          <p:pic>
            <p:nvPicPr>
              <p:cNvPr id="8" name="Picture 7" descr="F:\home\jtanaka\My Pictures\1U-typeIBM.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 y="2784"/>
                <a:ext cx="624" cy="10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F:\home\jtanaka\My Pictures\1U-typeIBM.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 y="2880"/>
                <a:ext cx="624" cy="10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F:\home\jtanaka\My Pictures\1U-typeIBM.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 y="2976"/>
                <a:ext cx="624" cy="104"/>
              </a:xfrm>
              <a:prstGeom prst="rect">
                <a:avLst/>
              </a:prstGeom>
              <a:noFill/>
              <a:extLst>
                <a:ext uri="{909E8E84-426E-40DD-AFC4-6F175D3DCCD1}">
                  <a14:hiddenFill xmlns:a14="http://schemas.microsoft.com/office/drawing/2010/main">
                    <a:solidFill>
                      <a:srgbClr val="FFFFFF"/>
                    </a:solidFill>
                  </a14:hiddenFill>
                </a:ext>
              </a:extLst>
            </p:spPr>
          </p:pic>
        </p:grpSp>
        <p:pic>
          <p:nvPicPr>
            <p:cNvPr id="16" name="Content Placeholder 3" descr="F:\home\jtanaka\My Pictures\Server.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3646" y="3209382"/>
              <a:ext cx="1531903" cy="708169"/>
            </a:xfrm>
            <a:prstGeom prst="rect">
              <a:avLst/>
            </a:prstGeom>
            <a:noFill/>
            <a:extLst>
              <a:ext uri="{909E8E84-426E-40DD-AFC4-6F175D3DCCD1}">
                <a14:hiddenFill xmlns:a14="http://schemas.microsoft.com/office/drawing/2010/main">
                  <a:solidFill>
                    <a:srgbClr val="FFFFFF"/>
                  </a:solidFill>
                </a14:hiddenFill>
              </a:ext>
            </a:extLst>
          </p:spPr>
        </p:pic>
        <p:grpSp>
          <p:nvGrpSpPr>
            <p:cNvPr id="17" name="Group 16"/>
            <p:cNvGrpSpPr/>
            <p:nvPr/>
          </p:nvGrpSpPr>
          <p:grpSpPr>
            <a:xfrm>
              <a:off x="4101353" y="2706294"/>
              <a:ext cx="1219200" cy="1341234"/>
              <a:chOff x="5943600" y="2667000"/>
              <a:chExt cx="1219200" cy="1174353"/>
            </a:xfrm>
            <a:solidFill>
              <a:srgbClr val="92D050"/>
            </a:solidFill>
          </p:grpSpPr>
          <p:sp>
            <p:nvSpPr>
              <p:cNvPr id="15" name="Can 14"/>
              <p:cNvSpPr/>
              <p:nvPr/>
            </p:nvSpPr>
            <p:spPr>
              <a:xfrm>
                <a:off x="5943600" y="2667000"/>
                <a:ext cx="762000" cy="717153"/>
              </a:xfrm>
              <a:prstGeom prst="can">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an 17"/>
              <p:cNvSpPr/>
              <p:nvPr/>
            </p:nvSpPr>
            <p:spPr>
              <a:xfrm>
                <a:off x="6096000" y="2819400"/>
                <a:ext cx="762000" cy="717153"/>
              </a:xfrm>
              <a:prstGeom prst="can">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an 18"/>
              <p:cNvSpPr/>
              <p:nvPr/>
            </p:nvSpPr>
            <p:spPr>
              <a:xfrm>
                <a:off x="6248400" y="2971800"/>
                <a:ext cx="762000" cy="717153"/>
              </a:xfrm>
              <a:prstGeom prst="can">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an 19"/>
              <p:cNvSpPr/>
              <p:nvPr/>
            </p:nvSpPr>
            <p:spPr>
              <a:xfrm>
                <a:off x="6400800" y="3124200"/>
                <a:ext cx="762000" cy="717153"/>
              </a:xfrm>
              <a:prstGeom prst="can">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Bent Arrow 20"/>
            <p:cNvSpPr/>
            <p:nvPr/>
          </p:nvSpPr>
          <p:spPr>
            <a:xfrm rot="5400000">
              <a:off x="1738317" y="2249765"/>
              <a:ext cx="874797" cy="739574"/>
            </a:xfrm>
            <a:prstGeom prst="ben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Down Arrow 26"/>
            <p:cNvSpPr/>
            <p:nvPr/>
          </p:nvSpPr>
          <p:spPr>
            <a:xfrm>
              <a:off x="2175716" y="3972435"/>
              <a:ext cx="302864" cy="6035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Left-Right Arrow 28"/>
            <p:cNvSpPr/>
            <p:nvPr/>
          </p:nvSpPr>
          <p:spPr>
            <a:xfrm>
              <a:off x="3223026" y="3405655"/>
              <a:ext cx="785763" cy="328474"/>
            </a:xfrm>
            <a:prstGeom prst="lef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Left-Right Arrow 30"/>
            <p:cNvSpPr/>
            <p:nvPr/>
          </p:nvSpPr>
          <p:spPr>
            <a:xfrm>
              <a:off x="3396486" y="4767439"/>
              <a:ext cx="785763" cy="32847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Left-Right Arrow 31"/>
            <p:cNvSpPr/>
            <p:nvPr/>
          </p:nvSpPr>
          <p:spPr>
            <a:xfrm>
              <a:off x="5513722" y="3343280"/>
              <a:ext cx="785763" cy="328474"/>
            </a:xfrm>
            <a:prstGeom prst="lef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4329953" y="4184229"/>
              <a:ext cx="3615018" cy="1341234"/>
              <a:chOff x="4329953" y="4351109"/>
              <a:chExt cx="3615018" cy="1174353"/>
            </a:xfrm>
          </p:grpSpPr>
          <p:grpSp>
            <p:nvGrpSpPr>
              <p:cNvPr id="11" name="Group 10"/>
              <p:cNvGrpSpPr>
                <a:grpSpLocks/>
              </p:cNvGrpSpPr>
              <p:nvPr/>
            </p:nvGrpSpPr>
            <p:grpSpPr bwMode="auto">
              <a:xfrm>
                <a:off x="6497171" y="4420970"/>
                <a:ext cx="1447800" cy="882230"/>
                <a:chOff x="624" y="2784"/>
                <a:chExt cx="624" cy="296"/>
              </a:xfrm>
            </p:grpSpPr>
            <p:pic>
              <p:nvPicPr>
                <p:cNvPr id="12" name="Picture 11" descr="F:\home\jtanaka\My Pictures\1U-typeIBM.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 y="2784"/>
                  <a:ext cx="624" cy="10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F:\home\jtanaka\My Pictures\1U-typeIBM.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 y="2880"/>
                  <a:ext cx="624" cy="10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F:\home\jtanaka\My Pictures\1U-typeIBM.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 y="2976"/>
                  <a:ext cx="624" cy="10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2" name="Group 21"/>
              <p:cNvGrpSpPr/>
              <p:nvPr/>
            </p:nvGrpSpPr>
            <p:grpSpPr>
              <a:xfrm>
                <a:off x="4329953" y="4351109"/>
                <a:ext cx="1219200" cy="1174353"/>
                <a:chOff x="5943600" y="2667000"/>
                <a:chExt cx="1219200" cy="1174353"/>
              </a:xfrm>
            </p:grpSpPr>
            <p:sp>
              <p:nvSpPr>
                <p:cNvPr id="23" name="Can 22"/>
                <p:cNvSpPr/>
                <p:nvPr/>
              </p:nvSpPr>
              <p:spPr>
                <a:xfrm>
                  <a:off x="5943600" y="2667000"/>
                  <a:ext cx="762000" cy="717153"/>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an 23"/>
                <p:cNvSpPr/>
                <p:nvPr/>
              </p:nvSpPr>
              <p:spPr>
                <a:xfrm>
                  <a:off x="6096000" y="2819400"/>
                  <a:ext cx="762000" cy="717153"/>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an 24"/>
                <p:cNvSpPr/>
                <p:nvPr/>
              </p:nvSpPr>
              <p:spPr>
                <a:xfrm>
                  <a:off x="6248400" y="2971800"/>
                  <a:ext cx="762000" cy="717153"/>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an 25"/>
                <p:cNvSpPr/>
                <p:nvPr/>
              </p:nvSpPr>
              <p:spPr>
                <a:xfrm>
                  <a:off x="6400800" y="3124200"/>
                  <a:ext cx="762000" cy="717153"/>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Left-Right Arrow 32"/>
              <p:cNvSpPr/>
              <p:nvPr/>
            </p:nvSpPr>
            <p:spPr>
              <a:xfrm>
                <a:off x="5613471" y="4750001"/>
                <a:ext cx="785763" cy="28760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48" name="Rectangle 2047"/>
            <p:cNvSpPr/>
            <p:nvPr/>
          </p:nvSpPr>
          <p:spPr>
            <a:xfrm>
              <a:off x="228600" y="3311538"/>
              <a:ext cx="1143000" cy="583589"/>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BNL</a:t>
              </a:r>
              <a:endParaRPr lang="en-US" dirty="0"/>
            </a:p>
          </p:txBody>
        </p:sp>
        <p:sp>
          <p:nvSpPr>
            <p:cNvPr id="37" name="Rectangle 36"/>
            <p:cNvSpPr/>
            <p:nvPr/>
          </p:nvSpPr>
          <p:spPr>
            <a:xfrm>
              <a:off x="211558" y="4655909"/>
              <a:ext cx="1143000" cy="5835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PDSF</a:t>
              </a:r>
              <a:endParaRPr lang="en-US" dirty="0"/>
            </a:p>
          </p:txBody>
        </p:sp>
        <p:sp>
          <p:nvSpPr>
            <p:cNvPr id="38" name="Rectangle 37"/>
            <p:cNvSpPr/>
            <p:nvPr/>
          </p:nvSpPr>
          <p:spPr>
            <a:xfrm>
              <a:off x="486261" y="841788"/>
              <a:ext cx="1281954" cy="58358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RHIC/STAR</a:t>
              </a:r>
              <a:endParaRPr lang="en-US" dirty="0"/>
            </a:p>
          </p:txBody>
        </p:sp>
        <p:sp>
          <p:nvSpPr>
            <p:cNvPr id="39" name="Rectangle 38"/>
            <p:cNvSpPr/>
            <p:nvPr/>
          </p:nvSpPr>
          <p:spPr>
            <a:xfrm>
              <a:off x="2735675" y="2594388"/>
              <a:ext cx="1143000" cy="583589"/>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BNL/HPSS</a:t>
              </a:r>
              <a:endParaRPr lang="en-US" dirty="0"/>
            </a:p>
          </p:txBody>
        </p:sp>
        <p:sp>
          <p:nvSpPr>
            <p:cNvPr id="40" name="Rectangle 39"/>
            <p:cNvSpPr/>
            <p:nvPr/>
          </p:nvSpPr>
          <p:spPr>
            <a:xfrm>
              <a:off x="2646366" y="3992367"/>
              <a:ext cx="1321619" cy="5835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PDSF/HPSS</a:t>
              </a:r>
              <a:endParaRPr lang="en-US" dirty="0"/>
            </a:p>
          </p:txBody>
        </p:sp>
        <p:grpSp>
          <p:nvGrpSpPr>
            <p:cNvPr id="41" name="Group 40"/>
            <p:cNvGrpSpPr/>
            <p:nvPr/>
          </p:nvGrpSpPr>
          <p:grpSpPr>
            <a:xfrm>
              <a:off x="630860" y="5715877"/>
              <a:ext cx="1723908" cy="775586"/>
              <a:chOff x="4329953" y="4351109"/>
              <a:chExt cx="3615018" cy="1174353"/>
            </a:xfrm>
            <a:solidFill>
              <a:srgbClr val="FFFF00"/>
            </a:solidFill>
          </p:grpSpPr>
          <p:grpSp>
            <p:nvGrpSpPr>
              <p:cNvPr id="42" name="Group 41"/>
              <p:cNvGrpSpPr>
                <a:grpSpLocks/>
              </p:cNvGrpSpPr>
              <p:nvPr/>
            </p:nvGrpSpPr>
            <p:grpSpPr bwMode="auto">
              <a:xfrm>
                <a:off x="6497171" y="4420970"/>
                <a:ext cx="1447800" cy="882230"/>
                <a:chOff x="624" y="2784"/>
                <a:chExt cx="624" cy="296"/>
              </a:xfrm>
              <a:grpFill/>
            </p:grpSpPr>
            <p:pic>
              <p:nvPicPr>
                <p:cNvPr id="49" name="Picture 48" descr="F:\home\jtanaka\My Pictures\1U-typeIBM.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 y="2784"/>
                  <a:ext cx="624" cy="104"/>
                </a:xfrm>
                <a:prstGeom prst="rect">
                  <a:avLst/>
                </a:prstGeom>
                <a:grpFill/>
                <a:extLst/>
              </p:spPr>
            </p:pic>
            <p:pic>
              <p:nvPicPr>
                <p:cNvPr id="50" name="Picture 49" descr="F:\home\jtanaka\My Pictures\1U-typeIBM.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 y="2880"/>
                  <a:ext cx="624" cy="104"/>
                </a:xfrm>
                <a:prstGeom prst="rect">
                  <a:avLst/>
                </a:prstGeom>
                <a:grpFill/>
                <a:extLst/>
              </p:spPr>
            </p:pic>
            <p:pic>
              <p:nvPicPr>
                <p:cNvPr id="51" name="Picture 50" descr="F:\home\jtanaka\My Pictures\1U-typeIBM.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 y="2976"/>
                  <a:ext cx="624" cy="104"/>
                </a:xfrm>
                <a:prstGeom prst="rect">
                  <a:avLst/>
                </a:prstGeom>
                <a:grpFill/>
                <a:extLst/>
              </p:spPr>
            </p:pic>
          </p:grpSp>
          <p:grpSp>
            <p:nvGrpSpPr>
              <p:cNvPr id="43" name="Group 42"/>
              <p:cNvGrpSpPr/>
              <p:nvPr/>
            </p:nvGrpSpPr>
            <p:grpSpPr>
              <a:xfrm>
                <a:off x="4329953" y="4351109"/>
                <a:ext cx="1219200" cy="1174353"/>
                <a:chOff x="5943600" y="2667000"/>
                <a:chExt cx="1219200" cy="1174353"/>
              </a:xfrm>
              <a:grpFill/>
            </p:grpSpPr>
            <p:sp>
              <p:nvSpPr>
                <p:cNvPr id="45" name="Can 44"/>
                <p:cNvSpPr/>
                <p:nvPr/>
              </p:nvSpPr>
              <p:spPr>
                <a:xfrm>
                  <a:off x="5943600" y="2667000"/>
                  <a:ext cx="762000" cy="717153"/>
                </a:xfrm>
                <a:prstGeom prst="can">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Can 45"/>
                <p:cNvSpPr/>
                <p:nvPr/>
              </p:nvSpPr>
              <p:spPr>
                <a:xfrm>
                  <a:off x="6096000" y="2819400"/>
                  <a:ext cx="762000" cy="717153"/>
                </a:xfrm>
                <a:prstGeom prst="can">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an 46"/>
                <p:cNvSpPr/>
                <p:nvPr/>
              </p:nvSpPr>
              <p:spPr>
                <a:xfrm>
                  <a:off x="6248400" y="2971800"/>
                  <a:ext cx="762000" cy="717153"/>
                </a:xfrm>
                <a:prstGeom prst="can">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Can 47"/>
                <p:cNvSpPr/>
                <p:nvPr/>
              </p:nvSpPr>
              <p:spPr>
                <a:xfrm>
                  <a:off x="6400800" y="3124200"/>
                  <a:ext cx="762000" cy="717153"/>
                </a:xfrm>
                <a:prstGeom prst="can">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Left-Right Arrow 43"/>
              <p:cNvSpPr/>
              <p:nvPr/>
            </p:nvSpPr>
            <p:spPr>
              <a:xfrm>
                <a:off x="5613471" y="4750001"/>
                <a:ext cx="785763" cy="287604"/>
              </a:xfrm>
              <a:prstGeom prst="leftRigh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2" name="Group 51"/>
            <p:cNvGrpSpPr/>
            <p:nvPr/>
          </p:nvGrpSpPr>
          <p:grpSpPr>
            <a:xfrm>
              <a:off x="3368045" y="5741600"/>
              <a:ext cx="1723908" cy="775586"/>
              <a:chOff x="4329953" y="4351109"/>
              <a:chExt cx="3615018" cy="1174353"/>
            </a:xfrm>
            <a:solidFill>
              <a:srgbClr val="FFFF00"/>
            </a:solidFill>
          </p:grpSpPr>
          <p:grpSp>
            <p:nvGrpSpPr>
              <p:cNvPr id="53" name="Group 52"/>
              <p:cNvGrpSpPr>
                <a:grpSpLocks/>
              </p:cNvGrpSpPr>
              <p:nvPr/>
            </p:nvGrpSpPr>
            <p:grpSpPr bwMode="auto">
              <a:xfrm>
                <a:off x="6497171" y="4420970"/>
                <a:ext cx="1447800" cy="882230"/>
                <a:chOff x="624" y="2784"/>
                <a:chExt cx="624" cy="296"/>
              </a:xfrm>
              <a:grpFill/>
            </p:grpSpPr>
            <p:pic>
              <p:nvPicPr>
                <p:cNvPr id="60" name="Picture 59" descr="F:\home\jtanaka\My Pictures\1U-typeIBM.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 y="2784"/>
                  <a:ext cx="624" cy="104"/>
                </a:xfrm>
                <a:prstGeom prst="rect">
                  <a:avLst/>
                </a:prstGeom>
                <a:grpFill/>
                <a:extLst/>
              </p:spPr>
            </p:pic>
            <p:pic>
              <p:nvPicPr>
                <p:cNvPr id="61" name="Picture 60" descr="F:\home\jtanaka\My Pictures\1U-typeIBM.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 y="2880"/>
                  <a:ext cx="624" cy="104"/>
                </a:xfrm>
                <a:prstGeom prst="rect">
                  <a:avLst/>
                </a:prstGeom>
                <a:grpFill/>
                <a:extLst/>
              </p:spPr>
            </p:pic>
            <p:pic>
              <p:nvPicPr>
                <p:cNvPr id="62" name="Picture 61" descr="F:\home\jtanaka\My Pictures\1U-typeIBM.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 y="2976"/>
                  <a:ext cx="624" cy="104"/>
                </a:xfrm>
                <a:prstGeom prst="rect">
                  <a:avLst/>
                </a:prstGeom>
                <a:grpFill/>
                <a:extLst/>
              </p:spPr>
            </p:pic>
          </p:grpSp>
          <p:grpSp>
            <p:nvGrpSpPr>
              <p:cNvPr id="54" name="Group 53"/>
              <p:cNvGrpSpPr/>
              <p:nvPr/>
            </p:nvGrpSpPr>
            <p:grpSpPr>
              <a:xfrm>
                <a:off x="4329953" y="4351109"/>
                <a:ext cx="1219200" cy="1174353"/>
                <a:chOff x="5943600" y="2667000"/>
                <a:chExt cx="1219200" cy="1174353"/>
              </a:xfrm>
              <a:grpFill/>
            </p:grpSpPr>
            <p:sp>
              <p:nvSpPr>
                <p:cNvPr id="56" name="Can 55"/>
                <p:cNvSpPr/>
                <p:nvPr/>
              </p:nvSpPr>
              <p:spPr>
                <a:xfrm>
                  <a:off x="5943600" y="2667000"/>
                  <a:ext cx="762000" cy="717153"/>
                </a:xfrm>
                <a:prstGeom prst="can">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Can 56"/>
                <p:cNvSpPr/>
                <p:nvPr/>
              </p:nvSpPr>
              <p:spPr>
                <a:xfrm>
                  <a:off x="6096000" y="2819400"/>
                  <a:ext cx="762000" cy="717153"/>
                </a:xfrm>
                <a:prstGeom prst="can">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an 57"/>
                <p:cNvSpPr/>
                <p:nvPr/>
              </p:nvSpPr>
              <p:spPr>
                <a:xfrm>
                  <a:off x="6248400" y="2971800"/>
                  <a:ext cx="762000" cy="717153"/>
                </a:xfrm>
                <a:prstGeom prst="can">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Can 58"/>
                <p:cNvSpPr/>
                <p:nvPr/>
              </p:nvSpPr>
              <p:spPr>
                <a:xfrm>
                  <a:off x="6400800" y="3124200"/>
                  <a:ext cx="762000" cy="717153"/>
                </a:xfrm>
                <a:prstGeom prst="can">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5" name="Left-Right Arrow 54"/>
              <p:cNvSpPr/>
              <p:nvPr/>
            </p:nvSpPr>
            <p:spPr>
              <a:xfrm>
                <a:off x="5613471" y="4750001"/>
                <a:ext cx="785763" cy="287604"/>
              </a:xfrm>
              <a:prstGeom prst="leftRigh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3" name="Group 62"/>
            <p:cNvGrpSpPr/>
            <p:nvPr/>
          </p:nvGrpSpPr>
          <p:grpSpPr>
            <a:xfrm>
              <a:off x="5572694" y="5731406"/>
              <a:ext cx="1723908" cy="775586"/>
              <a:chOff x="4329953" y="4351109"/>
              <a:chExt cx="3615018" cy="1174353"/>
            </a:xfrm>
            <a:solidFill>
              <a:srgbClr val="FFFF00"/>
            </a:solidFill>
          </p:grpSpPr>
          <p:grpSp>
            <p:nvGrpSpPr>
              <p:cNvPr id="64" name="Group 63"/>
              <p:cNvGrpSpPr>
                <a:grpSpLocks/>
              </p:cNvGrpSpPr>
              <p:nvPr/>
            </p:nvGrpSpPr>
            <p:grpSpPr bwMode="auto">
              <a:xfrm>
                <a:off x="6497171" y="4420970"/>
                <a:ext cx="1447800" cy="882230"/>
                <a:chOff x="624" y="2784"/>
                <a:chExt cx="624" cy="296"/>
              </a:xfrm>
              <a:grpFill/>
            </p:grpSpPr>
            <p:pic>
              <p:nvPicPr>
                <p:cNvPr id="71" name="Picture 70" descr="F:\home\jtanaka\My Pictures\1U-typeIBM.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 y="2784"/>
                  <a:ext cx="624" cy="104"/>
                </a:xfrm>
                <a:prstGeom prst="rect">
                  <a:avLst/>
                </a:prstGeom>
                <a:grpFill/>
                <a:extLst/>
              </p:spPr>
            </p:pic>
            <p:pic>
              <p:nvPicPr>
                <p:cNvPr id="72" name="Picture 71" descr="F:\home\jtanaka\My Pictures\1U-typeIBM.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 y="2880"/>
                  <a:ext cx="624" cy="104"/>
                </a:xfrm>
                <a:prstGeom prst="rect">
                  <a:avLst/>
                </a:prstGeom>
                <a:grpFill/>
                <a:extLst/>
              </p:spPr>
            </p:pic>
            <p:pic>
              <p:nvPicPr>
                <p:cNvPr id="73" name="Picture 72" descr="F:\home\jtanaka\My Pictures\1U-typeIBM.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 y="2976"/>
                  <a:ext cx="624" cy="104"/>
                </a:xfrm>
                <a:prstGeom prst="rect">
                  <a:avLst/>
                </a:prstGeom>
                <a:grpFill/>
                <a:extLst/>
              </p:spPr>
            </p:pic>
          </p:grpSp>
          <p:grpSp>
            <p:nvGrpSpPr>
              <p:cNvPr id="65" name="Group 64"/>
              <p:cNvGrpSpPr/>
              <p:nvPr/>
            </p:nvGrpSpPr>
            <p:grpSpPr>
              <a:xfrm>
                <a:off x="4329953" y="4351109"/>
                <a:ext cx="1219200" cy="1174353"/>
                <a:chOff x="5943600" y="2667000"/>
                <a:chExt cx="1219200" cy="1174353"/>
              </a:xfrm>
              <a:grpFill/>
            </p:grpSpPr>
            <p:sp>
              <p:nvSpPr>
                <p:cNvPr id="67" name="Can 66"/>
                <p:cNvSpPr/>
                <p:nvPr/>
              </p:nvSpPr>
              <p:spPr>
                <a:xfrm>
                  <a:off x="5943600" y="2667000"/>
                  <a:ext cx="762000" cy="717153"/>
                </a:xfrm>
                <a:prstGeom prst="can">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Can 67"/>
                <p:cNvSpPr/>
                <p:nvPr/>
              </p:nvSpPr>
              <p:spPr>
                <a:xfrm>
                  <a:off x="6096000" y="2819400"/>
                  <a:ext cx="762000" cy="717153"/>
                </a:xfrm>
                <a:prstGeom prst="can">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Can 68"/>
                <p:cNvSpPr/>
                <p:nvPr/>
              </p:nvSpPr>
              <p:spPr>
                <a:xfrm>
                  <a:off x="6248400" y="2971800"/>
                  <a:ext cx="762000" cy="717153"/>
                </a:xfrm>
                <a:prstGeom prst="can">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Can 69"/>
                <p:cNvSpPr/>
                <p:nvPr/>
              </p:nvSpPr>
              <p:spPr>
                <a:xfrm>
                  <a:off x="6400800" y="3124200"/>
                  <a:ext cx="762000" cy="717153"/>
                </a:xfrm>
                <a:prstGeom prst="can">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Left-Right Arrow 65"/>
              <p:cNvSpPr/>
              <p:nvPr/>
            </p:nvSpPr>
            <p:spPr>
              <a:xfrm>
                <a:off x="5613471" y="4750001"/>
                <a:ext cx="785763" cy="287604"/>
              </a:xfrm>
              <a:prstGeom prst="leftRigh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TextBox 4"/>
            <p:cNvSpPr txBox="1"/>
            <p:nvPr/>
          </p:nvSpPr>
          <p:spPr>
            <a:xfrm>
              <a:off x="2481284" y="5827906"/>
              <a:ext cx="999430" cy="523220"/>
            </a:xfrm>
            <a:prstGeom prst="rect">
              <a:avLst/>
            </a:prstGeom>
            <a:noFill/>
          </p:spPr>
          <p:txBody>
            <a:bodyPr wrap="square" rtlCol="0">
              <a:spAutoFit/>
            </a:bodyPr>
            <a:lstStyle/>
            <a:p>
              <a:r>
                <a:rPr lang="en-US" sz="2800" b="1" dirty="0" smtClean="0"/>
                <a:t>. . .</a:t>
              </a:r>
              <a:endParaRPr lang="en-US" sz="2800" b="1" dirty="0"/>
            </a:p>
          </p:txBody>
        </p:sp>
        <p:sp>
          <p:nvSpPr>
            <p:cNvPr id="28" name="Rectangle 27"/>
            <p:cNvSpPr/>
            <p:nvPr/>
          </p:nvSpPr>
          <p:spPr>
            <a:xfrm>
              <a:off x="2374000" y="5467290"/>
              <a:ext cx="3379901" cy="400110"/>
            </a:xfrm>
            <a:prstGeom prst="rect">
              <a:avLst/>
            </a:prstGeom>
            <a:solidFill>
              <a:srgbClr val="FFFF00">
                <a:alpha val="44000"/>
              </a:srgbClr>
            </a:solidFill>
          </p:spPr>
          <p:txBody>
            <a:bodyPr wrap="none">
              <a:spAutoFit/>
            </a:bodyPr>
            <a:lstStyle/>
            <a:p>
              <a:pPr algn="ctr"/>
              <a:r>
                <a:rPr lang="en-US" sz="2000" dirty="0"/>
                <a:t>and </a:t>
              </a:r>
              <a:r>
                <a:rPr lang="en-US" sz="2000" dirty="0" smtClean="0"/>
                <a:t>dozen of </a:t>
              </a:r>
              <a:r>
                <a:rPr lang="en-US" sz="2000" dirty="0"/>
                <a:t>the </a:t>
              </a:r>
              <a:r>
                <a:rPr lang="en-US" sz="2000" dirty="0" smtClean="0"/>
                <a:t>smaller ones</a:t>
              </a:r>
              <a:r>
                <a:rPr lang="en-US" dirty="0" smtClean="0"/>
                <a:t>:</a:t>
              </a:r>
              <a:endParaRPr lang="en-US" dirty="0"/>
            </a:p>
          </p:txBody>
        </p:sp>
        <p:sp>
          <p:nvSpPr>
            <p:cNvPr id="2049" name="Up Arrow 2048"/>
            <p:cNvSpPr/>
            <p:nvPr/>
          </p:nvSpPr>
          <p:spPr>
            <a:xfrm>
              <a:off x="3508721" y="3192895"/>
              <a:ext cx="214371" cy="312279"/>
            </a:xfrm>
            <a:prstGeom prst="up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Up Arrow 75"/>
            <p:cNvSpPr/>
            <p:nvPr/>
          </p:nvSpPr>
          <p:spPr>
            <a:xfrm>
              <a:off x="3657600" y="4564521"/>
              <a:ext cx="214371" cy="312279"/>
            </a:xfrm>
            <a:prstGeom prst="up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51" name="Date Placeholder 2050"/>
          <p:cNvSpPr>
            <a:spLocks noGrp="1"/>
          </p:cNvSpPr>
          <p:nvPr>
            <p:ph type="dt" sz="half" idx="10"/>
          </p:nvPr>
        </p:nvSpPr>
        <p:spPr/>
        <p:txBody>
          <a:bodyPr/>
          <a:lstStyle/>
          <a:p>
            <a:r>
              <a:rPr lang="en-US" smtClean="0"/>
              <a:t>ATLAS Software &amp; Computing Workshop  11/30/2010</a:t>
            </a:r>
            <a:endParaRPr lang="en-US"/>
          </a:p>
        </p:txBody>
      </p:sp>
      <p:sp>
        <p:nvSpPr>
          <p:cNvPr id="2052" name="Footer Placeholder 2051"/>
          <p:cNvSpPr>
            <a:spLocks noGrp="1"/>
          </p:cNvSpPr>
          <p:nvPr>
            <p:ph type="ftr" sz="quarter" idx="11"/>
          </p:nvPr>
        </p:nvSpPr>
        <p:spPr/>
        <p:txBody>
          <a:bodyPr/>
          <a:lstStyle/>
          <a:p>
            <a:r>
              <a:rPr lang="en-US" smtClean="0"/>
              <a:t>by V. Fine ( PAS / BNL ) </a:t>
            </a:r>
            <a:endParaRPr lang="en-US" dirty="0"/>
          </a:p>
        </p:txBody>
      </p:sp>
      <p:sp>
        <p:nvSpPr>
          <p:cNvPr id="2053" name="Slide Number Placeholder 2052"/>
          <p:cNvSpPr>
            <a:spLocks noGrp="1"/>
          </p:cNvSpPr>
          <p:nvPr>
            <p:ph type="sldNum" sz="quarter" idx="12"/>
          </p:nvPr>
        </p:nvSpPr>
        <p:spPr/>
        <p:txBody>
          <a:bodyPr/>
          <a:lstStyle/>
          <a:p>
            <a:fld id="{025F8E1A-4492-4FB2-AD78-10F5E0708275}" type="slidenum">
              <a:rPr lang="en-US" smtClean="0"/>
              <a:t>4</a:t>
            </a:fld>
            <a:endParaRPr lang="en-US"/>
          </a:p>
        </p:txBody>
      </p:sp>
      <p:pic>
        <p:nvPicPr>
          <p:cNvPr id="81" name="Picture 2" descr="C:\Users\fine\Documents\ATLAS\Monitoring\Logo_Small.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45046" y="6388925"/>
            <a:ext cx="1657872" cy="494466"/>
          </a:xfrm>
          <a:prstGeom prst="rect">
            <a:avLst/>
          </a:prstGeom>
          <a:noFill/>
          <a:extLst>
            <a:ext uri="{909E8E84-426E-40DD-AFC4-6F175D3DCCD1}">
              <a14:hiddenFill xmlns:a14="http://schemas.microsoft.com/office/drawing/2010/main">
                <a:solidFill>
                  <a:srgbClr val="FFFFFF"/>
                </a:solidFill>
              </a14:hiddenFill>
            </a:ext>
          </a:extLst>
        </p:spPr>
      </p:pic>
      <p:pic>
        <p:nvPicPr>
          <p:cNvPr id="82"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20253" y="6481165"/>
            <a:ext cx="463632" cy="309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10655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534400" cy="1524000"/>
          </a:xfrm>
        </p:spPr>
        <p:txBody>
          <a:bodyPr>
            <a:normAutofit fontScale="90000"/>
          </a:bodyPr>
          <a:lstStyle/>
          <a:p>
            <a:r>
              <a:rPr lang="en-US" dirty="0" smtClean="0"/>
              <a:t>(Decentralized )Monitoring</a:t>
            </a:r>
            <a:br>
              <a:rPr lang="en-US" dirty="0" smtClean="0"/>
            </a:br>
            <a:r>
              <a:rPr lang="en-US" dirty="0" smtClean="0"/>
              <a:t>The monitoring of the  users’ jobs is the job of the monitoring users</a:t>
            </a:r>
            <a:br>
              <a:rPr lang="en-US" dirty="0" smtClean="0"/>
            </a:br>
            <a:endParaRPr lang="en-US" dirty="0"/>
          </a:p>
        </p:txBody>
      </p:sp>
      <p:sp>
        <p:nvSpPr>
          <p:cNvPr id="3" name="Content Placeholder 2"/>
          <p:cNvSpPr>
            <a:spLocks noGrp="1"/>
          </p:cNvSpPr>
          <p:nvPr>
            <p:ph idx="1"/>
          </p:nvPr>
        </p:nvSpPr>
        <p:spPr>
          <a:xfrm>
            <a:off x="457200" y="1828800"/>
            <a:ext cx="8382000" cy="4953000"/>
          </a:xfrm>
        </p:spPr>
        <p:txBody>
          <a:bodyPr>
            <a:normAutofit fontScale="77500" lnSpcReduction="20000"/>
          </a:bodyPr>
          <a:lstStyle/>
          <a:p>
            <a:pPr marL="0" indent="0" algn="ctr">
              <a:buNone/>
            </a:pPr>
            <a:r>
              <a:rPr lang="en-US" b="1" dirty="0" smtClean="0"/>
              <a:t>Historically</a:t>
            </a:r>
            <a:r>
              <a:rPr lang="en-US" dirty="0" smtClean="0"/>
              <a:t> all 8 types of  users were to build their own monitoring systems if any. </a:t>
            </a:r>
          </a:p>
          <a:p>
            <a:pPr marL="0" indent="0" algn="just">
              <a:buNone/>
            </a:pPr>
            <a:r>
              <a:rPr lang="en-US" dirty="0" smtClean="0"/>
              <a:t>That leaded to the waste of workforce due  duplications.</a:t>
            </a:r>
          </a:p>
          <a:p>
            <a:pPr marL="0" indent="0" algn="just">
              <a:buNone/>
            </a:pPr>
            <a:r>
              <a:rPr lang="en-US" u="sng" dirty="0" smtClean="0"/>
              <a:t>Lesson: The ordinary user can not monitor his/her job alone , the framework support is needed</a:t>
            </a:r>
            <a:r>
              <a:rPr lang="en-US" dirty="0" smtClean="0"/>
              <a:t>.</a:t>
            </a:r>
          </a:p>
          <a:p>
            <a:pPr marL="0" indent="0" algn="just">
              <a:buNone/>
            </a:pPr>
            <a:r>
              <a:rPr lang="en-US" dirty="0" smtClean="0"/>
              <a:t>The common main tools to facilitate the job monitoring were built over time (As the  demand had being growing up):</a:t>
            </a:r>
          </a:p>
          <a:p>
            <a:pPr marL="514350" indent="-514350" algn="just">
              <a:buAutoNum type="arabicPeriod"/>
            </a:pPr>
            <a:r>
              <a:rPr lang="en-US" dirty="0" smtClean="0"/>
              <a:t>STAR File Catalog (</a:t>
            </a:r>
            <a:r>
              <a:rPr lang="en-US" dirty="0" err="1" smtClean="0"/>
              <a:t>perl</a:t>
            </a:r>
            <a:r>
              <a:rPr lang="en-US" dirty="0" smtClean="0"/>
              <a:t> scripts)</a:t>
            </a:r>
          </a:p>
          <a:p>
            <a:pPr marL="514350" indent="-514350" algn="just">
              <a:buAutoNum type="arabicPeriod"/>
            </a:pPr>
            <a:r>
              <a:rPr lang="en-US" dirty="0" smtClean="0"/>
              <a:t>SUMS “STAR Unified Job Submission Utility </a:t>
            </a:r>
            <a:r>
              <a:rPr lang="en-US" dirty="0" smtClean="0">
                <a:hlinkClick r:id="rId2"/>
              </a:rPr>
              <a:t>–</a:t>
            </a:r>
            <a:r>
              <a:rPr lang="en-US" dirty="0" smtClean="0"/>
              <a:t> </a:t>
            </a:r>
            <a:r>
              <a:rPr lang="en-US" dirty="0" smtClean="0">
                <a:hlinkClick r:id="rId2"/>
              </a:rPr>
              <a:t>http://www.star.bnl.gov/public/comp/Grid/scheduler</a:t>
            </a:r>
            <a:r>
              <a:rPr lang="en-US" dirty="0" smtClean="0"/>
              <a:t>  - Java applications</a:t>
            </a:r>
          </a:p>
          <a:p>
            <a:pPr marL="514350" indent="-514350">
              <a:buFont typeface="+mj-lt"/>
              <a:buAutoNum type="arabicPeriod"/>
            </a:pPr>
            <a:r>
              <a:rPr lang="en-US" dirty="0" smtClean="0"/>
              <a:t>UCM – C++ library to back C++/Fortran/Java applications</a:t>
            </a:r>
          </a:p>
          <a:p>
            <a:pPr marL="514350" indent="-514350">
              <a:buFont typeface="+mj-lt"/>
              <a:buAutoNum type="arabicPeriod"/>
            </a:pPr>
            <a:r>
              <a:rPr lang="en-US" dirty="0" smtClean="0"/>
              <a:t>Web interface / Web service – to access the Accumulated information</a:t>
            </a:r>
            <a:endParaRPr lang="en-US" dirty="0"/>
          </a:p>
        </p:txBody>
      </p:sp>
      <p:sp>
        <p:nvSpPr>
          <p:cNvPr id="4" name="Date Placeholder 3"/>
          <p:cNvSpPr>
            <a:spLocks noGrp="1"/>
          </p:cNvSpPr>
          <p:nvPr>
            <p:ph type="dt" sz="half" idx="10"/>
          </p:nvPr>
        </p:nvSpPr>
        <p:spPr/>
        <p:txBody>
          <a:bodyPr/>
          <a:lstStyle/>
          <a:p>
            <a:r>
              <a:rPr lang="en-US" smtClean="0"/>
              <a:t>ATLAS Software &amp; Computing Workshop  11/30/2010</a:t>
            </a:r>
            <a:endParaRPr lang="en-US"/>
          </a:p>
        </p:txBody>
      </p:sp>
      <p:sp>
        <p:nvSpPr>
          <p:cNvPr id="5" name="Footer Placeholder 4"/>
          <p:cNvSpPr>
            <a:spLocks noGrp="1"/>
          </p:cNvSpPr>
          <p:nvPr>
            <p:ph type="ftr" sz="quarter" idx="11"/>
          </p:nvPr>
        </p:nvSpPr>
        <p:spPr/>
        <p:txBody>
          <a:bodyPr/>
          <a:lstStyle/>
          <a:p>
            <a:r>
              <a:rPr lang="en-US" smtClean="0"/>
              <a:t>by V. Fine ( PAS / BNL ) </a:t>
            </a:r>
            <a:endParaRPr lang="en-US" dirty="0"/>
          </a:p>
        </p:txBody>
      </p:sp>
      <p:sp>
        <p:nvSpPr>
          <p:cNvPr id="6" name="Slide Number Placeholder 5"/>
          <p:cNvSpPr>
            <a:spLocks noGrp="1"/>
          </p:cNvSpPr>
          <p:nvPr>
            <p:ph type="sldNum" sz="quarter" idx="12"/>
          </p:nvPr>
        </p:nvSpPr>
        <p:spPr/>
        <p:txBody>
          <a:bodyPr/>
          <a:lstStyle/>
          <a:p>
            <a:fld id="{025F8E1A-4492-4FB2-AD78-10F5E0708275}" type="slidenum">
              <a:rPr lang="en-US" smtClean="0"/>
              <a:t>5</a:t>
            </a:fld>
            <a:endParaRPr lang="en-US"/>
          </a:p>
        </p:txBody>
      </p:sp>
      <p:pic>
        <p:nvPicPr>
          <p:cNvPr id="7" name="Picture 2" descr="C:\Users\fine\Documents\ATLAS\Monitoring\Logo_Smal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5046" y="6388925"/>
            <a:ext cx="1657872" cy="49446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33665" y="6481165"/>
            <a:ext cx="463632" cy="309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11249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 Monitoring Tools:</a:t>
            </a:r>
            <a:endParaRPr lang="en-US" dirty="0"/>
          </a:p>
        </p:txBody>
      </p:sp>
      <p:sp>
        <p:nvSpPr>
          <p:cNvPr id="3" name="Content Placeholder 2"/>
          <p:cNvSpPr>
            <a:spLocks noGrp="1"/>
          </p:cNvSpPr>
          <p:nvPr>
            <p:ph idx="1"/>
          </p:nvPr>
        </p:nvSpPr>
        <p:spPr>
          <a:xfrm>
            <a:off x="457200" y="1524000"/>
            <a:ext cx="8229600" cy="4525963"/>
          </a:xfrm>
        </p:spPr>
        <p:txBody>
          <a:bodyPr>
            <a:normAutofit fontScale="85000" lnSpcReduction="10000"/>
          </a:bodyPr>
          <a:lstStyle/>
          <a:p>
            <a:pPr algn="just"/>
            <a:r>
              <a:rPr lang="en-US" dirty="0" smtClean="0"/>
              <a:t>The tools provided by RACF/PDSF centers.</a:t>
            </a:r>
          </a:p>
          <a:p>
            <a:pPr algn="just"/>
            <a:r>
              <a:rPr lang="en-US" dirty="0" smtClean="0"/>
              <a:t>Set of submissions </a:t>
            </a:r>
            <a:r>
              <a:rPr lang="en-US" u="sng" dirty="0" smtClean="0"/>
              <a:t>SHELL scripts </a:t>
            </a:r>
            <a:r>
              <a:rPr lang="en-US" dirty="0" smtClean="0"/>
              <a:t> “</a:t>
            </a:r>
            <a:r>
              <a:rPr lang="en-US" dirty="0" err="1" smtClean="0"/>
              <a:t>grep”ing</a:t>
            </a:r>
            <a:r>
              <a:rPr lang="en-US" dirty="0" smtClean="0"/>
              <a:t> the output logs of the jobs  to populate the production data based (use  “File Catalog”) – Production, regression nightly tests.</a:t>
            </a:r>
          </a:p>
          <a:p>
            <a:pPr algn="just"/>
            <a:r>
              <a:rPr lang="en-US" u="sng" dirty="0" smtClean="0"/>
              <a:t>File Catalog </a:t>
            </a:r>
            <a:r>
              <a:rPr lang="en-US" dirty="0" smtClean="0"/>
              <a:t>+ </a:t>
            </a:r>
            <a:r>
              <a:rPr lang="en-US" u="sng" dirty="0" smtClean="0"/>
              <a:t>SUMS</a:t>
            </a:r>
            <a:r>
              <a:rPr lang="en-US" dirty="0" smtClean="0"/>
              <a:t> – submit the jobs to the nodes were the data files are local. That requires the data move monitoring rather the monitoring of the jobs. </a:t>
            </a:r>
          </a:p>
          <a:p>
            <a:pPr algn="just"/>
            <a:r>
              <a:rPr lang="en-US" u="sng" dirty="0" smtClean="0"/>
              <a:t>UCM</a:t>
            </a:r>
            <a:r>
              <a:rPr lang="en-US" dirty="0" smtClean="0"/>
              <a:t> – real “job monitoring” (SBIR (DOE) funded project made </a:t>
            </a:r>
            <a:r>
              <a:rPr lang="en-US" smtClean="0"/>
              <a:t>by Tech-X </a:t>
            </a:r>
            <a:r>
              <a:rPr lang="en-US" dirty="0" smtClean="0"/>
              <a:t>and BNL.  Tech-X contact and PI </a:t>
            </a:r>
            <a:r>
              <a:rPr lang="en-US" dirty="0" err="1" smtClean="0"/>
              <a:t>D.Alexander</a:t>
            </a:r>
            <a:r>
              <a:rPr lang="en-US" dirty="0" smtClean="0"/>
              <a:t>, BNL contact and PI </a:t>
            </a:r>
            <a:r>
              <a:rPr lang="en-US" dirty="0" err="1" smtClean="0"/>
              <a:t>J.Lauret</a:t>
            </a:r>
            <a:r>
              <a:rPr lang="en-US" dirty="0" smtClean="0"/>
              <a:t>).</a:t>
            </a:r>
            <a:endParaRPr lang="en-US" dirty="0"/>
          </a:p>
        </p:txBody>
      </p:sp>
      <p:sp>
        <p:nvSpPr>
          <p:cNvPr id="4" name="Date Placeholder 3"/>
          <p:cNvSpPr>
            <a:spLocks noGrp="1"/>
          </p:cNvSpPr>
          <p:nvPr>
            <p:ph type="dt" sz="half" idx="10"/>
          </p:nvPr>
        </p:nvSpPr>
        <p:spPr/>
        <p:txBody>
          <a:bodyPr/>
          <a:lstStyle/>
          <a:p>
            <a:r>
              <a:rPr lang="en-US" smtClean="0"/>
              <a:t>ATLAS Software &amp; Computing Workshop  11/30/2010</a:t>
            </a:r>
            <a:endParaRPr lang="en-US"/>
          </a:p>
        </p:txBody>
      </p:sp>
      <p:sp>
        <p:nvSpPr>
          <p:cNvPr id="5" name="Footer Placeholder 4"/>
          <p:cNvSpPr>
            <a:spLocks noGrp="1"/>
          </p:cNvSpPr>
          <p:nvPr>
            <p:ph type="ftr" sz="quarter" idx="11"/>
          </p:nvPr>
        </p:nvSpPr>
        <p:spPr/>
        <p:txBody>
          <a:bodyPr/>
          <a:lstStyle/>
          <a:p>
            <a:r>
              <a:rPr lang="en-US" smtClean="0"/>
              <a:t>by V. Fine ( PAS / BNL ) </a:t>
            </a:r>
            <a:endParaRPr lang="en-US" dirty="0"/>
          </a:p>
        </p:txBody>
      </p:sp>
      <p:sp>
        <p:nvSpPr>
          <p:cNvPr id="6" name="Slide Number Placeholder 5"/>
          <p:cNvSpPr>
            <a:spLocks noGrp="1"/>
          </p:cNvSpPr>
          <p:nvPr>
            <p:ph type="sldNum" sz="quarter" idx="12"/>
          </p:nvPr>
        </p:nvSpPr>
        <p:spPr/>
        <p:txBody>
          <a:bodyPr/>
          <a:lstStyle/>
          <a:p>
            <a:fld id="{025F8E1A-4492-4FB2-AD78-10F5E0708275}" type="slidenum">
              <a:rPr lang="en-US" smtClean="0"/>
              <a:t>6</a:t>
            </a:fld>
            <a:endParaRPr lang="en-US"/>
          </a:p>
        </p:txBody>
      </p:sp>
      <p:pic>
        <p:nvPicPr>
          <p:cNvPr id="7" name="Picture 2" descr="C:\Users\fine\Documents\ATLAS\Monitoring\Logo_Sma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45046" y="6388925"/>
            <a:ext cx="1657872" cy="49446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48757" y="6444224"/>
            <a:ext cx="463632" cy="309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46948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“Black” hole</a:t>
            </a:r>
            <a:endParaRPr lang="en-US" dirty="0"/>
          </a:p>
        </p:txBody>
      </p:sp>
      <p:pic>
        <p:nvPicPr>
          <p:cNvPr id="4" name="Picture 5"/>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43000" y="1421808"/>
            <a:ext cx="7162800" cy="4803078"/>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p:cNvSpPr>
            <a:spLocks noGrp="1"/>
          </p:cNvSpPr>
          <p:nvPr>
            <p:ph type="dt" sz="half" idx="10"/>
          </p:nvPr>
        </p:nvSpPr>
        <p:spPr/>
        <p:txBody>
          <a:bodyPr/>
          <a:lstStyle/>
          <a:p>
            <a:r>
              <a:rPr lang="en-US" smtClean="0"/>
              <a:t>ATLAS Software &amp; Computing Workshop  11/30/2010</a:t>
            </a:r>
            <a:endParaRPr lang="en-US"/>
          </a:p>
        </p:txBody>
      </p:sp>
      <p:sp>
        <p:nvSpPr>
          <p:cNvPr id="5" name="Footer Placeholder 4"/>
          <p:cNvSpPr>
            <a:spLocks noGrp="1"/>
          </p:cNvSpPr>
          <p:nvPr>
            <p:ph type="ftr" sz="quarter" idx="11"/>
          </p:nvPr>
        </p:nvSpPr>
        <p:spPr/>
        <p:txBody>
          <a:bodyPr/>
          <a:lstStyle/>
          <a:p>
            <a:r>
              <a:rPr lang="en-US" smtClean="0"/>
              <a:t>by V. Fine ( PAS / BNL ) </a:t>
            </a:r>
            <a:endParaRPr lang="en-US" dirty="0"/>
          </a:p>
        </p:txBody>
      </p:sp>
      <p:sp>
        <p:nvSpPr>
          <p:cNvPr id="6" name="Slide Number Placeholder 5"/>
          <p:cNvSpPr>
            <a:spLocks noGrp="1"/>
          </p:cNvSpPr>
          <p:nvPr>
            <p:ph type="sldNum" sz="quarter" idx="12"/>
          </p:nvPr>
        </p:nvSpPr>
        <p:spPr/>
        <p:txBody>
          <a:bodyPr/>
          <a:lstStyle/>
          <a:p>
            <a:fld id="{025F8E1A-4492-4FB2-AD78-10F5E0708275}" type="slidenum">
              <a:rPr lang="en-US" smtClean="0"/>
              <a:t>7</a:t>
            </a:fld>
            <a:endParaRPr lang="en-US"/>
          </a:p>
        </p:txBody>
      </p:sp>
      <p:pic>
        <p:nvPicPr>
          <p:cNvPr id="7" name="Picture 2" descr="C:\Users\fine\Documents\ATLAS\Monitoring\Logo_Smal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5046" y="6388925"/>
            <a:ext cx="1657872" cy="49446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7000" y="6444224"/>
            <a:ext cx="463632" cy="309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73457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n-US" dirty="0" smtClean="0"/>
              <a:t>STAR Users on 24/7 Job monitoring shift</a:t>
            </a:r>
            <a:endParaRPr lang="en-US" dirty="0"/>
          </a:p>
        </p:txBody>
      </p:sp>
      <p:sp>
        <p:nvSpPr>
          <p:cNvPr id="3" name="Content Placeholder 2"/>
          <p:cNvSpPr>
            <a:spLocks noGrp="1"/>
          </p:cNvSpPr>
          <p:nvPr>
            <p:ph idx="1"/>
          </p:nvPr>
        </p:nvSpPr>
        <p:spPr>
          <a:xfrm>
            <a:off x="457200" y="1905000"/>
            <a:ext cx="8229600" cy="4525963"/>
          </a:xfrm>
        </p:spPr>
        <p:txBody>
          <a:bodyPr>
            <a:normAutofit fontScale="85000" lnSpcReduction="20000"/>
          </a:bodyPr>
          <a:lstStyle/>
          <a:p>
            <a:pPr algn="just"/>
            <a:r>
              <a:rPr lang="en-US" dirty="0" smtClean="0"/>
              <a:t>Chronic lack of resource to process data  encourages the users to watch the process to make sure the wise usage of the existing facilities. There is no need for 24/7 shifts. </a:t>
            </a:r>
          </a:p>
          <a:p>
            <a:pPr algn="just"/>
            <a:r>
              <a:rPr lang="en-US" dirty="0" smtClean="0"/>
              <a:t>STAR – the users watch his/her jobs voluntary and report any inconsistency </a:t>
            </a:r>
            <a:r>
              <a:rPr lang="en-US" dirty="0"/>
              <a:t>immediately </a:t>
            </a:r>
            <a:r>
              <a:rPr lang="en-US" dirty="0" smtClean="0"/>
              <a:t>.</a:t>
            </a:r>
          </a:p>
          <a:p>
            <a:pPr algn="just"/>
            <a:r>
              <a:rPr lang="en-US" dirty="0" smtClean="0"/>
              <a:t>However, </a:t>
            </a:r>
            <a:r>
              <a:rPr lang="en-US" u="sng" dirty="0" smtClean="0"/>
              <a:t>the </a:t>
            </a:r>
            <a:r>
              <a:rPr lang="en-US" u="sng" dirty="0"/>
              <a:t>ordinary user can not monitor his/her job alone , the framework support is needed</a:t>
            </a:r>
            <a:r>
              <a:rPr lang="en-US" dirty="0" smtClean="0"/>
              <a:t>.</a:t>
            </a:r>
          </a:p>
          <a:p>
            <a:pPr algn="just"/>
            <a:r>
              <a:rPr lang="en-US" b="1" u="sng" dirty="0" smtClean="0"/>
              <a:t>Lesson:</a:t>
            </a:r>
            <a:r>
              <a:rPr lang="en-US" dirty="0" smtClean="0"/>
              <a:t> Users reports the “observations”. To  find and fix the cause of the complain the time and  forensic skill are needed or “dedicated monitoring tools and facility” to address  and prevent the issues quickly  </a:t>
            </a:r>
            <a:endParaRPr lang="en-US" dirty="0"/>
          </a:p>
          <a:p>
            <a:endParaRPr lang="en-US" dirty="0"/>
          </a:p>
        </p:txBody>
      </p:sp>
      <p:sp>
        <p:nvSpPr>
          <p:cNvPr id="4" name="Date Placeholder 3"/>
          <p:cNvSpPr>
            <a:spLocks noGrp="1"/>
          </p:cNvSpPr>
          <p:nvPr>
            <p:ph type="dt" sz="half" idx="10"/>
          </p:nvPr>
        </p:nvSpPr>
        <p:spPr/>
        <p:txBody>
          <a:bodyPr/>
          <a:lstStyle/>
          <a:p>
            <a:r>
              <a:rPr lang="en-US" smtClean="0"/>
              <a:t>ATLAS Software &amp; Computing Workshop  11/30/2010</a:t>
            </a:r>
            <a:endParaRPr lang="en-US"/>
          </a:p>
        </p:txBody>
      </p:sp>
      <p:sp>
        <p:nvSpPr>
          <p:cNvPr id="5" name="Footer Placeholder 4"/>
          <p:cNvSpPr>
            <a:spLocks noGrp="1"/>
          </p:cNvSpPr>
          <p:nvPr>
            <p:ph type="ftr" sz="quarter" idx="11"/>
          </p:nvPr>
        </p:nvSpPr>
        <p:spPr/>
        <p:txBody>
          <a:bodyPr/>
          <a:lstStyle/>
          <a:p>
            <a:r>
              <a:rPr lang="en-US" smtClean="0"/>
              <a:t>by V. Fine ( PAS / BNL ) </a:t>
            </a:r>
            <a:endParaRPr lang="en-US" dirty="0"/>
          </a:p>
        </p:txBody>
      </p:sp>
      <p:sp>
        <p:nvSpPr>
          <p:cNvPr id="6" name="Slide Number Placeholder 5"/>
          <p:cNvSpPr>
            <a:spLocks noGrp="1"/>
          </p:cNvSpPr>
          <p:nvPr>
            <p:ph type="sldNum" sz="quarter" idx="12"/>
          </p:nvPr>
        </p:nvSpPr>
        <p:spPr/>
        <p:txBody>
          <a:bodyPr/>
          <a:lstStyle/>
          <a:p>
            <a:fld id="{025F8E1A-4492-4FB2-AD78-10F5E0708275}" type="slidenum">
              <a:rPr lang="en-US" smtClean="0"/>
              <a:t>8</a:t>
            </a:fld>
            <a:endParaRPr lang="en-US"/>
          </a:p>
        </p:txBody>
      </p:sp>
      <p:pic>
        <p:nvPicPr>
          <p:cNvPr id="7" name="Picture 2" descr="C:\Users\fine\Documents\ATLAS\Monitoring\Logo_Sma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45046" y="6388925"/>
            <a:ext cx="1657872" cy="49446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33665" y="6444224"/>
            <a:ext cx="463632" cy="309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54066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UCM - User-Centric Monitoring </a:t>
            </a:r>
            <a:endParaRPr lang="en-US" dirty="0"/>
          </a:p>
        </p:txBody>
      </p:sp>
      <p:sp>
        <p:nvSpPr>
          <p:cNvPr id="3" name="Content Placeholder 2"/>
          <p:cNvSpPr>
            <a:spLocks noGrp="1"/>
          </p:cNvSpPr>
          <p:nvPr>
            <p:ph idx="1"/>
          </p:nvPr>
        </p:nvSpPr>
        <p:spPr/>
        <p:txBody>
          <a:bodyPr>
            <a:normAutofit/>
          </a:bodyPr>
          <a:lstStyle/>
          <a:p>
            <a:pPr marL="0" indent="0">
              <a:buNone/>
            </a:pPr>
            <a:r>
              <a:rPr lang="en-US" dirty="0"/>
              <a:t>User-Centric Monitoring concentrates on Job</a:t>
            </a:r>
            <a:r>
              <a:rPr lang="en-US" dirty="0" smtClean="0"/>
              <a:t>, Task </a:t>
            </a:r>
            <a:r>
              <a:rPr lang="en-US" dirty="0"/>
              <a:t>&amp; Application monitoring for a given user.</a:t>
            </a:r>
          </a:p>
          <a:p>
            <a:r>
              <a:rPr lang="en-US" dirty="0" smtClean="0"/>
              <a:t>Includes </a:t>
            </a:r>
            <a:r>
              <a:rPr lang="en-US" dirty="0"/>
              <a:t>“messages” from applications unlike </a:t>
            </a:r>
            <a:r>
              <a:rPr lang="en-US" dirty="0" smtClean="0"/>
              <a:t>many other </a:t>
            </a:r>
            <a:r>
              <a:rPr lang="en-US" dirty="0"/>
              <a:t>systems.</a:t>
            </a:r>
          </a:p>
          <a:p>
            <a:r>
              <a:rPr lang="en-US" dirty="0" smtClean="0"/>
              <a:t>Aggregates </a:t>
            </a:r>
            <a:r>
              <a:rPr lang="en-US" dirty="0"/>
              <a:t>information for various parts of </a:t>
            </a:r>
            <a:r>
              <a:rPr lang="en-US" dirty="0" smtClean="0"/>
              <a:t>the workflow </a:t>
            </a:r>
            <a:r>
              <a:rPr lang="en-US" dirty="0"/>
              <a:t>(job definition, submission, </a:t>
            </a:r>
            <a:r>
              <a:rPr lang="en-US" dirty="0" smtClean="0"/>
              <a:t>scheduling, application </a:t>
            </a:r>
            <a:r>
              <a:rPr lang="en-US" dirty="0"/>
              <a:t>contexts</a:t>
            </a:r>
            <a:r>
              <a:rPr lang="en-US" dirty="0" smtClean="0"/>
              <a:t>)</a:t>
            </a:r>
          </a:p>
          <a:p>
            <a:pPr marL="0" indent="0">
              <a:buNone/>
            </a:pPr>
            <a:endParaRPr lang="en-US" dirty="0"/>
          </a:p>
        </p:txBody>
      </p:sp>
      <p:sp>
        <p:nvSpPr>
          <p:cNvPr id="4" name="Right Arrow 3"/>
          <p:cNvSpPr/>
          <p:nvPr/>
        </p:nvSpPr>
        <p:spPr>
          <a:xfrm>
            <a:off x="990600" y="5486400"/>
            <a:ext cx="14478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TASKS</a:t>
            </a:r>
            <a:endParaRPr lang="en-US" dirty="0"/>
          </a:p>
        </p:txBody>
      </p:sp>
      <p:sp>
        <p:nvSpPr>
          <p:cNvPr id="5" name="Right Arrow 4"/>
          <p:cNvSpPr/>
          <p:nvPr/>
        </p:nvSpPr>
        <p:spPr>
          <a:xfrm>
            <a:off x="5715000" y="5486400"/>
            <a:ext cx="18288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APPLICATION</a:t>
            </a:r>
            <a:endParaRPr lang="en-US" dirty="0"/>
          </a:p>
        </p:txBody>
      </p:sp>
      <p:sp>
        <p:nvSpPr>
          <p:cNvPr id="6" name="Right Arrow 5"/>
          <p:cNvSpPr/>
          <p:nvPr/>
        </p:nvSpPr>
        <p:spPr>
          <a:xfrm>
            <a:off x="3128681" y="5486400"/>
            <a:ext cx="1689847"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SCHEDULING</a:t>
            </a:r>
            <a:endParaRPr lang="en-US" dirty="0"/>
          </a:p>
        </p:txBody>
      </p:sp>
      <p:sp>
        <p:nvSpPr>
          <p:cNvPr id="7" name="TextBox 6"/>
          <p:cNvSpPr txBox="1"/>
          <p:nvPr/>
        </p:nvSpPr>
        <p:spPr>
          <a:xfrm>
            <a:off x="963706" y="6019800"/>
            <a:ext cx="1447800" cy="369332"/>
          </a:xfrm>
          <a:prstGeom prst="rect">
            <a:avLst/>
          </a:prstGeom>
          <a:noFill/>
        </p:spPr>
        <p:txBody>
          <a:bodyPr wrap="square" rtlCol="0">
            <a:spAutoFit/>
          </a:bodyPr>
          <a:lstStyle/>
          <a:p>
            <a:pPr algn="ctr"/>
            <a:r>
              <a:rPr lang="en-US" dirty="0" smtClean="0"/>
              <a:t>Many jobs</a:t>
            </a:r>
            <a:endParaRPr lang="en-US" dirty="0"/>
          </a:p>
        </p:txBody>
      </p:sp>
      <p:sp>
        <p:nvSpPr>
          <p:cNvPr id="8" name="TextBox 7"/>
          <p:cNvSpPr txBox="1"/>
          <p:nvPr/>
        </p:nvSpPr>
        <p:spPr>
          <a:xfrm>
            <a:off x="2971800" y="6024282"/>
            <a:ext cx="1824319" cy="369332"/>
          </a:xfrm>
          <a:prstGeom prst="rect">
            <a:avLst/>
          </a:prstGeom>
          <a:noFill/>
        </p:spPr>
        <p:txBody>
          <a:bodyPr wrap="square" rtlCol="0">
            <a:spAutoFit/>
          </a:bodyPr>
          <a:lstStyle/>
          <a:p>
            <a:pPr algn="ctr"/>
            <a:r>
              <a:rPr lang="en-US" dirty="0" smtClean="0"/>
              <a:t>Site Execution</a:t>
            </a:r>
            <a:endParaRPr lang="en-US" dirty="0"/>
          </a:p>
        </p:txBody>
      </p:sp>
      <p:sp>
        <p:nvSpPr>
          <p:cNvPr id="9" name="TextBox 8"/>
          <p:cNvSpPr txBox="1"/>
          <p:nvPr/>
        </p:nvSpPr>
        <p:spPr>
          <a:xfrm>
            <a:off x="5706035" y="6024282"/>
            <a:ext cx="1824319" cy="369332"/>
          </a:xfrm>
          <a:prstGeom prst="rect">
            <a:avLst/>
          </a:prstGeom>
          <a:noFill/>
        </p:spPr>
        <p:txBody>
          <a:bodyPr wrap="square" rtlCol="0">
            <a:spAutoFit/>
          </a:bodyPr>
          <a:lstStyle/>
          <a:p>
            <a:pPr algn="ctr"/>
            <a:r>
              <a:rPr lang="en-US" dirty="0" smtClean="0"/>
              <a:t>Event messages</a:t>
            </a:r>
            <a:endParaRPr lang="en-US" dirty="0"/>
          </a:p>
        </p:txBody>
      </p:sp>
      <p:sp>
        <p:nvSpPr>
          <p:cNvPr id="10" name="Date Placeholder 9"/>
          <p:cNvSpPr>
            <a:spLocks noGrp="1"/>
          </p:cNvSpPr>
          <p:nvPr>
            <p:ph type="dt" sz="half" idx="10"/>
          </p:nvPr>
        </p:nvSpPr>
        <p:spPr/>
        <p:txBody>
          <a:bodyPr/>
          <a:lstStyle/>
          <a:p>
            <a:r>
              <a:rPr lang="en-US" smtClean="0"/>
              <a:t>ATLAS Software &amp; Computing Workshop  11/30/2010</a:t>
            </a:r>
            <a:endParaRPr lang="en-US"/>
          </a:p>
        </p:txBody>
      </p:sp>
      <p:sp>
        <p:nvSpPr>
          <p:cNvPr id="11" name="Footer Placeholder 10"/>
          <p:cNvSpPr>
            <a:spLocks noGrp="1"/>
          </p:cNvSpPr>
          <p:nvPr>
            <p:ph type="ftr" sz="quarter" idx="11"/>
          </p:nvPr>
        </p:nvSpPr>
        <p:spPr/>
        <p:txBody>
          <a:bodyPr/>
          <a:lstStyle/>
          <a:p>
            <a:r>
              <a:rPr lang="en-US" smtClean="0"/>
              <a:t>by V. Fine ( PAS / BNL ) </a:t>
            </a:r>
            <a:endParaRPr lang="en-US" dirty="0"/>
          </a:p>
        </p:txBody>
      </p:sp>
      <p:sp>
        <p:nvSpPr>
          <p:cNvPr id="12" name="Slide Number Placeholder 11"/>
          <p:cNvSpPr>
            <a:spLocks noGrp="1"/>
          </p:cNvSpPr>
          <p:nvPr>
            <p:ph type="sldNum" sz="quarter" idx="12"/>
          </p:nvPr>
        </p:nvSpPr>
        <p:spPr/>
        <p:txBody>
          <a:bodyPr/>
          <a:lstStyle/>
          <a:p>
            <a:fld id="{025F8E1A-4492-4FB2-AD78-10F5E0708275}" type="slidenum">
              <a:rPr lang="en-US" smtClean="0"/>
              <a:t>9</a:t>
            </a:fld>
            <a:endParaRPr lang="en-US"/>
          </a:p>
        </p:txBody>
      </p:sp>
      <p:pic>
        <p:nvPicPr>
          <p:cNvPr id="13" name="Picture 2" descr="C:\Users\fine\Documents\ATLAS\Monitoring\Logo_Sma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45046" y="6388925"/>
            <a:ext cx="1657872" cy="49446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97584" y="6481165"/>
            <a:ext cx="463632" cy="309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43211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1891</TotalTime>
  <Words>1843</Words>
  <Application>Microsoft Office PowerPoint</Application>
  <PresentationFormat>On-screen Show (4:3)</PresentationFormat>
  <Paragraphs>268</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Job Monitoring at STAR</vt:lpstr>
      <vt:lpstr>STAR Collaboration: production since 1999</vt:lpstr>
      <vt:lpstr>The Types of the Software Jobs / Users</vt:lpstr>
      <vt:lpstr>Data flow</vt:lpstr>
      <vt:lpstr>(Decentralized )Monitoring The monitoring of the  users’ jobs is the job of the monitoring users </vt:lpstr>
      <vt:lpstr>STAR Monitoring Tools:</vt:lpstr>
      <vt:lpstr>“Black” hole</vt:lpstr>
      <vt:lpstr>STAR Users on 24/7 Job monitoring shift</vt:lpstr>
      <vt:lpstr>UCM - User-Centric Monitoring </vt:lpstr>
      <vt:lpstr>Design Requirements (aka “Constrains”)</vt:lpstr>
      <vt:lpstr>Solution:</vt:lpstr>
      <vt:lpstr>Hierarchical Db Design</vt:lpstr>
      <vt:lpstr>Db “Message” table</vt:lpstr>
      <vt:lpstr>UCM – Software design</vt:lpstr>
      <vt:lpstr>C++  Java / Python / Perl</vt:lpstr>
      <vt:lpstr>Example: C++ vs. Java nterfaces</vt:lpstr>
      <vt:lpstr>UCM UI via Web Frontend</vt:lpstr>
      <vt:lpstr>UCM – scalable  (?) solution</vt:lpstr>
      <vt:lpstr>Conclusion (aka “Lessons”;-)</vt:lpstr>
      <vt:lpstr>Acknowledgement </vt:lpstr>
      <vt:lpstr>Questions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fine</dc:creator>
  <cp:lastModifiedBy>fine</cp:lastModifiedBy>
  <cp:revision>104</cp:revision>
  <dcterms:created xsi:type="dcterms:W3CDTF">2010-11-18T02:29:45Z</dcterms:created>
  <dcterms:modified xsi:type="dcterms:W3CDTF">2010-12-01T23:08:03Z</dcterms:modified>
</cp:coreProperties>
</file>