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79" r:id="rId3"/>
    <p:sldId id="276" r:id="rId4"/>
    <p:sldId id="277" r:id="rId5"/>
    <p:sldId id="278" r:id="rId6"/>
    <p:sldId id="280" r:id="rId7"/>
    <p:sldId id="281" r:id="rId8"/>
    <p:sldId id="283" r:id="rId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A0"/>
    <a:srgbClr val="FF6600"/>
    <a:srgbClr val="666D7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222" autoAdjust="0"/>
  </p:normalViewPr>
  <p:slideViewPr>
    <p:cSldViewPr>
      <p:cViewPr varScale="1">
        <p:scale>
          <a:sx n="105" d="100"/>
          <a:sy n="105" d="100"/>
        </p:scale>
        <p:origin x="-17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E8FFDD1E-12C4-422C-9429-E972F79B5865}" type="datetimeFigureOut">
              <a:rPr lang="en-US"/>
              <a:pPr>
                <a:defRPr/>
              </a:pPr>
              <a:t>11/30/2010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1DB10671-E638-4CB3-A46B-089798F0BD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B10671-E638-4CB3-A46B-089798F0BDA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B10671-E638-4CB3-A46B-089798F0BDA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B10671-E638-4CB3-A46B-089798F0BDA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02.12.2010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TAG &amp; iELSSI Progress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5659C-5321-435A-8617-C29FF41DCB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02.12.2010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TAG &amp; iELSSI Progress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61528-3ED2-427E-BECD-890EB6B3C8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02.12.2010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TAG &amp; iELSSI Progress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31703-2D1D-4803-A802-CFDDA907F8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02.12.2010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9632" y="6492875"/>
            <a:ext cx="6984776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TAG &amp; iELSSI Progress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65C75-303B-424E-84A8-A3A74B7AC6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02.12.2010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TAG &amp; iELSSI Progress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ABDBD-3959-43CC-A172-2895C3ECAE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02.12.2010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TAG &amp; iELSSI Progress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F4AD7-48C0-40A9-A012-6A3B6EDACA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02.12.2010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TAG &amp; iELSSI Progress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ED2FF-7C64-45DF-84E4-89680A6CF3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02.12.2010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TAG &amp; iELSSI Progress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4EB2F-3BC3-4E5F-8168-72CCC74AE5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02.12.2010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TAG &amp; iELSSI Progress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1E9FC-CD1A-4F9D-B4C1-7BCBCEBFA6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02.12.2010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TAG &amp; iELSSI Progress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BD730-7ED2-4326-A121-8AC0E42CD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02.12.2010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TAG &amp; iELSSI Progress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4EE5F-8FA8-4D39-B4E6-AB1FD75AF3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500813"/>
            <a:ext cx="9144000" cy="357187"/>
          </a:xfrm>
          <a:prstGeom prst="rect">
            <a:avLst/>
          </a:prstGeom>
          <a:solidFill>
            <a:srgbClr val="666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1000125"/>
          </a:xfrm>
          <a:prstGeom prst="rect">
            <a:avLst/>
          </a:prstGeom>
          <a:solidFill>
            <a:srgbClr val="005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8858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2875" y="1143000"/>
            <a:ext cx="8858250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chemeClr val="bg1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en-US" smtClean="0"/>
              <a:t>02.12.2010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3125" y="6492875"/>
            <a:ext cx="4857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aseline="0" dirty="0" smtClean="0">
                <a:solidFill>
                  <a:schemeClr val="bg1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en-US" smtClean="0"/>
              <a:t>TAG &amp; iELSSI Progress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chemeClr val="bg1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F260C13A-63E5-44D6-AA74-671148D975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getFile.py/access?contribId=38&amp;sessionId=16&amp;resId=0&amp;materialId=slides&amp;confId=7689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643050"/>
            <a:ext cx="7772400" cy="2214577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TAG and </a:t>
            </a:r>
            <a:r>
              <a:rPr lang="en-US" sz="3200" b="1" dirty="0" err="1" smtClean="0">
                <a:solidFill>
                  <a:schemeClr val="tx1"/>
                </a:solidFill>
              </a:rPr>
              <a:t>iELSSI</a:t>
            </a:r>
            <a:r>
              <a:rPr lang="en-US" sz="3200" b="1" dirty="0" smtClean="0">
                <a:solidFill>
                  <a:schemeClr val="tx1"/>
                </a:solidFill>
              </a:rPr>
              <a:t> Progress</a:t>
            </a:r>
            <a:r>
              <a:rPr lang="de-AT" sz="3200" dirty="0" smtClean="0">
                <a:solidFill>
                  <a:schemeClr val="tx1"/>
                </a:solidFill>
              </a:rPr>
              <a:t/>
            </a:r>
            <a:br>
              <a:rPr lang="de-AT" sz="3200" dirty="0" smtClean="0">
                <a:solidFill>
                  <a:schemeClr val="tx1"/>
                </a:solidFill>
              </a:rPr>
            </a:b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29066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de-AT" dirty="0" smtClean="0"/>
          </a:p>
          <a:p>
            <a:pPr fontAlgn="auto">
              <a:spcAft>
                <a:spcPts val="0"/>
              </a:spcAft>
              <a:defRPr/>
            </a:pPr>
            <a:r>
              <a:rPr lang="de-AT" dirty="0" smtClean="0"/>
              <a:t>Elisabeth Vinek, CERN &amp; University of Vienna</a:t>
            </a:r>
          </a:p>
          <a:p>
            <a:pPr fontAlgn="auto">
              <a:spcAft>
                <a:spcPts val="0"/>
              </a:spcAft>
              <a:defRPr/>
            </a:pPr>
            <a:r>
              <a:rPr lang="de-AT" dirty="0" smtClean="0"/>
              <a:t>on behalf of the TAG developers group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00504"/>
            <a:ext cx="135299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TAG data management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2852936"/>
            <a:ext cx="8858250" cy="3505002"/>
          </a:xfrm>
        </p:spPr>
        <p:txBody>
          <a:bodyPr/>
          <a:lstStyle/>
          <a:p>
            <a:pPr>
              <a:buNone/>
            </a:pPr>
            <a:endParaRPr lang="de-AT" dirty="0" smtClean="0"/>
          </a:p>
          <a:p>
            <a:r>
              <a:rPr lang="de-AT" dirty="0" smtClean="0"/>
              <a:t>(</a:t>
            </a:r>
            <a:r>
              <a:rPr lang="de-AT" baseline="30000" dirty="0" smtClean="0"/>
              <a:t>1</a:t>
            </a:r>
            <a:r>
              <a:rPr lang="de-AT" dirty="0" smtClean="0"/>
              <a:t>) Average for latest events (first pass is a mix of merged and unmerged TAG and TAG_COMM data)</a:t>
            </a:r>
          </a:p>
          <a:p>
            <a:r>
              <a:rPr lang="de-AT" dirty="0" smtClean="0"/>
              <a:t>(</a:t>
            </a:r>
            <a:r>
              <a:rPr lang="de-AT" baseline="30000" dirty="0" smtClean="0"/>
              <a:t>2</a:t>
            </a:r>
            <a:r>
              <a:rPr lang="de-AT" dirty="0" smtClean="0"/>
              <a:t>) We are now applying vertical partitioning to reprocessed data.</a:t>
            </a:r>
          </a:p>
          <a:p>
            <a:pPr lvl="1"/>
            <a:r>
              <a:rPr lang="de-AT" dirty="0" smtClean="0"/>
              <a:t>Details can be found here (ATLAS S&amp;C Week July): </a:t>
            </a:r>
            <a:r>
              <a:rPr lang="de-AT" dirty="0" smtClean="0">
                <a:hlinkClick r:id="rId3"/>
              </a:rPr>
              <a:t>http://indico.cern.ch/getFile.py/access?contribId=38&amp;sessionId=16&amp;resId=0&amp;materialId=slides&amp;confId=76895</a:t>
            </a:r>
            <a:r>
              <a:rPr lang="de-AT" dirty="0" smtClean="0"/>
              <a:t> </a:t>
            </a:r>
          </a:p>
          <a:p>
            <a:r>
              <a:rPr lang="de-AT" dirty="0" smtClean="0"/>
              <a:t>(</a:t>
            </a:r>
            <a:r>
              <a:rPr lang="de-AT" baseline="30000" dirty="0" smtClean="0"/>
              <a:t>3</a:t>
            </a:r>
            <a:r>
              <a:rPr lang="de-AT" dirty="0" smtClean="0"/>
              <a:t>) MC data is not compressed (&gt;255 columns)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02.12.2010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TAG &amp; iELSSI Progress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D65C75-303B-424E-84A8-A3A74B7AC6A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/>
        </p:nvGraphicFramePr>
        <p:xfrm>
          <a:off x="142875" y="1297568"/>
          <a:ext cx="885825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0933"/>
                <a:gridCol w="1728192"/>
                <a:gridCol w="2016224"/>
                <a:gridCol w="2412903"/>
              </a:tblGrid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TAG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# events</a:t>
                      </a:r>
                      <a:r>
                        <a:rPr lang="de-AT" baseline="0" dirty="0" smtClean="0"/>
                        <a:t> 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DB Storage</a:t>
                      </a:r>
                      <a:r>
                        <a:rPr lang="de-AT" baseline="0" dirty="0" smtClean="0"/>
                        <a:t> (GB)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Avg. space/event (kB)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First Pass</a:t>
                      </a:r>
                      <a:r>
                        <a:rPr lang="de-AT" baseline="0" dirty="0" smtClean="0"/>
                        <a:t> 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1155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3978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3.8(</a:t>
                      </a:r>
                      <a:r>
                        <a:rPr lang="de-AT" baseline="30000" dirty="0" smtClean="0"/>
                        <a:t>1</a:t>
                      </a:r>
                      <a:r>
                        <a:rPr lang="de-AT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September Reprocessing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557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940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1.6(</a:t>
                      </a:r>
                      <a:r>
                        <a:rPr lang="de-AT" baseline="30000" dirty="0" smtClean="0"/>
                        <a:t>2</a:t>
                      </a:r>
                      <a:r>
                        <a:rPr lang="de-AT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Monte Carlo 2009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865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2552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2.9(</a:t>
                      </a:r>
                      <a:r>
                        <a:rPr lang="de-AT" baseline="30000" dirty="0" smtClean="0"/>
                        <a:t>3</a:t>
                      </a:r>
                      <a:r>
                        <a:rPr lang="de-AT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iELSSI news: hiding data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1094382"/>
            <a:ext cx="8858250" cy="5214938"/>
          </a:xfrm>
        </p:spPr>
        <p:txBody>
          <a:bodyPr/>
          <a:lstStyle/>
          <a:p>
            <a:r>
              <a:rPr lang="de-AT" dirty="0" smtClean="0"/>
              <a:t>TAG DB sites: CERN, DESY, PIC, BNL, TRIUMF</a:t>
            </a:r>
          </a:p>
          <a:p>
            <a:r>
              <a:rPr lang="de-AT" dirty="0" smtClean="0"/>
              <a:t>Previously, the user had to select a site</a:t>
            </a:r>
          </a:p>
          <a:p>
            <a:r>
              <a:rPr lang="de-AT" dirty="0" smtClean="0"/>
              <a:t>Now, this selection is done automatically, based on:</a:t>
            </a:r>
          </a:p>
          <a:p>
            <a:pPr lvl="1"/>
            <a:r>
              <a:rPr lang="de-AT" dirty="0" smtClean="0"/>
              <a:t>data locality</a:t>
            </a:r>
          </a:p>
          <a:p>
            <a:pPr lvl="1"/>
            <a:r>
              <a:rPr lang="de-AT" dirty="0" smtClean="0"/>
              <a:t>proximity to iELSSI browser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02.12.2010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TAG &amp; iELSSI Progress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D65C75-303B-424E-84A8-A3A74B7AC6A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930" y="2967186"/>
            <a:ext cx="859155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iELSSI news: period-based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1143000"/>
            <a:ext cx="8858250" cy="1637928"/>
          </a:xfrm>
        </p:spPr>
        <p:txBody>
          <a:bodyPr/>
          <a:lstStyle/>
          <a:p>
            <a:r>
              <a:rPr lang="de-AT" dirty="0" smtClean="0"/>
              <a:t>TAG data selection based on periods and sub-periods</a:t>
            </a:r>
          </a:p>
          <a:p>
            <a:r>
              <a:rPr lang="de-AT" dirty="0" smtClean="0"/>
              <a:t>PERIOD -&gt; RUN mapping in COMA tables</a:t>
            </a:r>
          </a:p>
          <a:p>
            <a:pPr lvl="1"/>
            <a:r>
              <a:rPr lang="de-AT" dirty="0" smtClean="0"/>
              <a:t>based on information from Data Preparation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02.12.2010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TAG &amp; iELSSI Progress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D65C75-303B-424E-84A8-A3A74B7AC6A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36912"/>
            <a:ext cx="856297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iELSSI news: RunBrowser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1143000"/>
            <a:ext cx="8858250" cy="629816"/>
          </a:xfrm>
        </p:spPr>
        <p:txBody>
          <a:bodyPr/>
          <a:lstStyle/>
          <a:p>
            <a:r>
              <a:rPr lang="de-AT" dirty="0" smtClean="0"/>
              <a:t>For details on RunBrowser, see talk „</a:t>
            </a:r>
            <a:r>
              <a:rPr lang="en-US" dirty="0" smtClean="0"/>
              <a:t>Conditions Metadata and </a:t>
            </a:r>
            <a:r>
              <a:rPr lang="en-US" dirty="0" err="1" smtClean="0"/>
              <a:t>RunBrowser</a:t>
            </a:r>
            <a:r>
              <a:rPr lang="en-US" dirty="0" smtClean="0"/>
              <a:t> Update” by E. Gallas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02.12.2010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TAG &amp; iELSSI Progress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D65C75-303B-424E-84A8-A3A74B7AC6A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88840"/>
            <a:ext cx="8748464" cy="4193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212976"/>
            <a:ext cx="4338639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Architecture news: service catalog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1143000"/>
            <a:ext cx="8858250" cy="5238328"/>
          </a:xfrm>
        </p:spPr>
        <p:txBody>
          <a:bodyPr/>
          <a:lstStyle/>
          <a:p>
            <a:r>
              <a:rPr lang="de-AT" sz="1800" dirty="0" smtClean="0"/>
              <a:t>Site-transparency as first step towards a distributed </a:t>
            </a:r>
            <a:r>
              <a:rPr lang="de-AT" sz="1800" dirty="0" smtClean="0"/>
              <a:t>system – achieved with the „data catalog“.</a:t>
            </a:r>
            <a:endParaRPr lang="de-AT" sz="1800" dirty="0" smtClean="0"/>
          </a:p>
          <a:p>
            <a:r>
              <a:rPr lang="de-AT" sz="1800" dirty="0" smtClean="0"/>
              <a:t>Next </a:t>
            </a:r>
            <a:r>
              <a:rPr lang="de-AT" sz="1800" dirty="0" smtClean="0"/>
              <a:t>steps: put service catalog into production catalog in order to:</a:t>
            </a:r>
          </a:p>
          <a:p>
            <a:pPr lvl="1"/>
            <a:r>
              <a:rPr lang="de-AT" sz="1800" dirty="0" smtClean="0"/>
              <a:t>Make service distribution transparent</a:t>
            </a:r>
          </a:p>
          <a:p>
            <a:pPr lvl="1"/>
            <a:r>
              <a:rPr lang="de-AT" sz="1800" dirty="0" smtClean="0"/>
              <a:t> Make the system more robust as regarding responding to outages</a:t>
            </a:r>
            <a:endParaRPr lang="de-AT" sz="1800" dirty="0" smtClean="0"/>
          </a:p>
          <a:p>
            <a:r>
              <a:rPr lang="de-AT" sz="1800" dirty="0" smtClean="0"/>
              <a:t>Need to catalog the TAG services in terms of:</a:t>
            </a:r>
          </a:p>
          <a:p>
            <a:pPr lvl="1"/>
            <a:r>
              <a:rPr lang="de-AT" sz="1800" dirty="0" smtClean="0"/>
              <a:t>Functionality (service groups)</a:t>
            </a:r>
          </a:p>
          <a:p>
            <a:pPr lvl="1"/>
            <a:r>
              <a:rPr lang="de-AT" sz="1800" dirty="0" smtClean="0"/>
              <a:t>Available resources (at sites)</a:t>
            </a:r>
          </a:p>
          <a:p>
            <a:pPr lvl="1"/>
            <a:r>
              <a:rPr lang="de-AT" sz="1800" dirty="0" smtClean="0"/>
              <a:t>Compatibility</a:t>
            </a:r>
          </a:p>
          <a:p>
            <a:pPr lvl="1"/>
            <a:r>
              <a:rPr lang="de-AT" sz="1800" dirty="0" smtClean="0"/>
              <a:t>Several non-functional attributes</a:t>
            </a:r>
          </a:p>
          <a:p>
            <a:r>
              <a:rPr lang="de-AT" sz="1800" dirty="0" smtClean="0"/>
              <a:t>Components of a distributed system:</a:t>
            </a:r>
          </a:p>
          <a:p>
            <a:pPr lvl="1"/>
            <a:r>
              <a:rPr lang="de-AT" sz="1800" dirty="0" smtClean="0"/>
              <a:t>Sites</a:t>
            </a:r>
          </a:p>
          <a:p>
            <a:pPr lvl="1"/>
            <a:r>
              <a:rPr lang="de-AT" sz="1800" dirty="0" smtClean="0"/>
              <a:t>Resources</a:t>
            </a:r>
          </a:p>
          <a:p>
            <a:pPr lvl="1"/>
            <a:r>
              <a:rPr lang="de-AT" sz="1800" dirty="0" smtClean="0"/>
              <a:t>Services</a:t>
            </a:r>
          </a:p>
          <a:p>
            <a:pPr lvl="1"/>
            <a:r>
              <a:rPr lang="de-AT" sz="1800" dirty="0" smtClean="0"/>
              <a:t>Deployments</a:t>
            </a:r>
          </a:p>
          <a:p>
            <a:pPr lvl="1"/>
            <a:r>
              <a:rPr lang="de-AT" sz="1800" dirty="0" smtClean="0"/>
              <a:t>Links</a:t>
            </a:r>
            <a:endParaRPr lang="de-AT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02.12.2010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TAG &amp; iELSSI Progress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D65C75-303B-424E-84A8-A3A74B7AC6A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Architecture news: service catalog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Further service catalog use cases:</a:t>
            </a:r>
          </a:p>
          <a:p>
            <a:pPr lvl="1"/>
            <a:r>
              <a:rPr lang="de-AT" dirty="0" smtClean="0"/>
              <a:t>Improve software management by:</a:t>
            </a:r>
          </a:p>
          <a:p>
            <a:pPr lvl="2"/>
            <a:r>
              <a:rPr lang="de-AT" dirty="0" smtClean="0"/>
              <a:t>Defining dependencies between deployments/versions</a:t>
            </a:r>
          </a:p>
          <a:p>
            <a:pPr lvl="2"/>
            <a:r>
              <a:rPr lang="de-AT" dirty="0" smtClean="0"/>
              <a:t>Keeping configuration parameters centrally</a:t>
            </a:r>
          </a:p>
          <a:p>
            <a:pPr lvl="1"/>
            <a:r>
              <a:rPr lang="de-AT" dirty="0" smtClean="0"/>
              <a:t>Use the service catalog schema to log service activity:</a:t>
            </a:r>
          </a:p>
          <a:p>
            <a:pPr lvl="2"/>
            <a:r>
              <a:rPr lang="de-AT" dirty="0" smtClean="0"/>
              <a:t>Gather statistics</a:t>
            </a:r>
          </a:p>
          <a:p>
            <a:pPr lvl="2"/>
            <a:r>
              <a:rPr lang="de-AT" dirty="0" smtClean="0"/>
              <a:t>Analyze and use them to:</a:t>
            </a:r>
          </a:p>
          <a:p>
            <a:pPr lvl="3"/>
            <a:r>
              <a:rPr lang="de-AT" dirty="0" smtClean="0"/>
              <a:t>Optimizing caching strategies</a:t>
            </a:r>
          </a:p>
          <a:p>
            <a:pPr lvl="3"/>
            <a:r>
              <a:rPr lang="de-AT" dirty="0" smtClean="0"/>
              <a:t>Optimizing data and services distribution</a:t>
            </a:r>
          </a:p>
          <a:p>
            <a:pPr lvl="3"/>
            <a:r>
              <a:rPr lang="de-AT" dirty="0" smtClean="0"/>
              <a:t>Ultimately, optimize request distribution</a:t>
            </a:r>
          </a:p>
          <a:p>
            <a:pPr lvl="1"/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02.12.2010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TAG &amp; iELSSI Progress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D65C75-303B-424E-84A8-A3A74B7AC6A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First step </a:t>
            </a:r>
            <a:r>
              <a:rPr lang="de-AT" dirty="0" smtClean="0"/>
              <a:t>(data distribution transparency) </a:t>
            </a:r>
            <a:r>
              <a:rPr lang="de-AT" dirty="0" smtClean="0"/>
              <a:t>completed and changes implemented on iELSSI.</a:t>
            </a:r>
          </a:p>
          <a:p>
            <a:r>
              <a:rPr lang="de-AT" dirty="0" smtClean="0"/>
              <a:t>Second step (services distribution transparency) currently in development, to make the TAG system:</a:t>
            </a:r>
          </a:p>
          <a:p>
            <a:pPr lvl="1"/>
            <a:r>
              <a:rPr lang="de-AT" dirty="0" smtClean="0"/>
              <a:t>Modular</a:t>
            </a:r>
          </a:p>
          <a:p>
            <a:pPr lvl="1"/>
            <a:r>
              <a:rPr lang="de-AT" dirty="0" smtClean="0"/>
              <a:t>Transparent</a:t>
            </a:r>
          </a:p>
          <a:p>
            <a:pPr lvl="1"/>
            <a:r>
              <a:rPr lang="de-AT" dirty="0" smtClean="0"/>
              <a:t>easily configurable</a:t>
            </a:r>
          </a:p>
          <a:p>
            <a:endParaRPr lang="de-AT" dirty="0" smtClean="0"/>
          </a:p>
          <a:p>
            <a:r>
              <a:rPr lang="de-AT" dirty="0" smtClean="0"/>
              <a:t>Continuous effort to improve on covering the TAG use cases. Thanks to the modular architecture new use cases are easy to implement.</a:t>
            </a:r>
          </a:p>
          <a:p>
            <a:pPr>
              <a:buNone/>
            </a:pPr>
            <a:endParaRPr lang="de-AT" dirty="0" smtClean="0"/>
          </a:p>
          <a:p>
            <a:r>
              <a:rPr lang="de-AT" dirty="0" smtClean="0"/>
              <a:t>TAG database at RAL is ready and waiting for data.</a:t>
            </a:r>
          </a:p>
          <a:p>
            <a:endParaRPr lang="de-AT" dirty="0" smtClean="0"/>
          </a:p>
          <a:p>
            <a:r>
              <a:rPr lang="de-AT" dirty="0" smtClean="0"/>
              <a:t>Now waiting for December TAG </a:t>
            </a:r>
            <a:r>
              <a:rPr lang="de-AT" dirty="0" smtClean="0"/>
              <a:t>reprocessing.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02.12.2010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TAG &amp; iELSSI Progress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D65C75-303B-424E-84A8-A3A74B7AC6A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yUniTemplate.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54A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myUniTemplate.</Template>
  <TotalTime>12205</TotalTime>
  <Words>482</Words>
  <Application>Microsoft Office PowerPoint</Application>
  <PresentationFormat>On-screen Show (4:3)</PresentationFormat>
  <Paragraphs>101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myUniTemplate.</vt:lpstr>
      <vt:lpstr>TAG and iELSSI Progress </vt:lpstr>
      <vt:lpstr>TAG data management news</vt:lpstr>
      <vt:lpstr>iELSSI news: hiding data distribution</vt:lpstr>
      <vt:lpstr>iELSSI news: period-based selection</vt:lpstr>
      <vt:lpstr>iELSSI news: RunBrowser Integration</vt:lpstr>
      <vt:lpstr>Architecture news: service catalog</vt:lpstr>
      <vt:lpstr>Architecture news: service catalog (2)</vt:lpstr>
      <vt:lpstr>Conclusion</vt:lpstr>
    </vt:vector>
  </TitlesOfParts>
  <Company>University of Vienna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Elisabeth Vinek</dc:creator>
  <cp:lastModifiedBy>Elisabeth Vinek</cp:lastModifiedBy>
  <cp:revision>142</cp:revision>
  <dcterms:created xsi:type="dcterms:W3CDTF">2009-09-01T08:35:52Z</dcterms:created>
  <dcterms:modified xsi:type="dcterms:W3CDTF">2010-12-02T10:31:52Z</dcterms:modified>
</cp:coreProperties>
</file>