
<file path=[Content_Types].xml><?xml version="1.0" encoding="utf-8"?>
<Types xmlns="http://schemas.openxmlformats.org/package/2006/content-types">
  <Default Extension="png" ContentType="image/png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7"/>
  </p:notesMasterIdLst>
  <p:sldIdLst>
    <p:sldId id="256" r:id="rId2"/>
    <p:sldId id="343" r:id="rId3"/>
    <p:sldId id="293" r:id="rId4"/>
    <p:sldId id="358" r:id="rId5"/>
    <p:sldId id="280" r:id="rId6"/>
    <p:sldId id="281" r:id="rId7"/>
    <p:sldId id="359" r:id="rId8"/>
    <p:sldId id="360" r:id="rId9"/>
    <p:sldId id="282" r:id="rId10"/>
    <p:sldId id="314" r:id="rId11"/>
    <p:sldId id="294" r:id="rId12"/>
    <p:sldId id="370" r:id="rId13"/>
    <p:sldId id="371" r:id="rId14"/>
    <p:sldId id="372" r:id="rId15"/>
    <p:sldId id="374" r:id="rId16"/>
    <p:sldId id="373" r:id="rId17"/>
    <p:sldId id="283" r:id="rId18"/>
    <p:sldId id="284" r:id="rId19"/>
    <p:sldId id="285" r:id="rId20"/>
    <p:sldId id="361" r:id="rId21"/>
    <p:sldId id="315" r:id="rId22"/>
    <p:sldId id="301" r:id="rId23"/>
    <p:sldId id="268" r:id="rId24"/>
    <p:sldId id="344" r:id="rId25"/>
    <p:sldId id="259" r:id="rId26"/>
    <p:sldId id="345" r:id="rId27"/>
    <p:sldId id="316" r:id="rId28"/>
    <p:sldId id="296" r:id="rId29"/>
    <p:sldId id="307" r:id="rId30"/>
    <p:sldId id="260" r:id="rId31"/>
    <p:sldId id="318" r:id="rId32"/>
    <p:sldId id="272" r:id="rId33"/>
    <p:sldId id="273" r:id="rId34"/>
    <p:sldId id="321" r:id="rId35"/>
    <p:sldId id="310" r:id="rId36"/>
    <p:sldId id="319" r:id="rId37"/>
    <p:sldId id="278" r:id="rId38"/>
    <p:sldId id="346" r:id="rId39"/>
    <p:sldId id="262" r:id="rId40"/>
    <p:sldId id="362" r:id="rId41"/>
    <p:sldId id="363" r:id="rId42"/>
    <p:sldId id="263" r:id="rId43"/>
    <p:sldId id="265" r:id="rId44"/>
    <p:sldId id="302" r:id="rId45"/>
    <p:sldId id="349" r:id="rId46"/>
    <p:sldId id="327" r:id="rId47"/>
    <p:sldId id="332" r:id="rId48"/>
    <p:sldId id="348" r:id="rId49"/>
    <p:sldId id="295" r:id="rId50"/>
    <p:sldId id="303" r:id="rId51"/>
    <p:sldId id="352" r:id="rId52"/>
    <p:sldId id="357" r:id="rId53"/>
    <p:sldId id="353" r:id="rId54"/>
    <p:sldId id="355" r:id="rId55"/>
    <p:sldId id="300" r:id="rId56"/>
  </p:sldIdLst>
  <p:sldSz cx="9144000" cy="6858000" type="screen4x3"/>
  <p:notesSz cx="7102475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A6A6A6"/>
    <a:srgbClr val="FFF2CC"/>
    <a:srgbClr val="E6D8F4"/>
    <a:srgbClr val="E7E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52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164" y="96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508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CE9102C7-B650-4DD1-A688-9822FDB01382}" type="datetimeFigureOut">
              <a:rPr lang="pt-PT" smtClean="0"/>
              <a:t>30-11-2018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9363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07"/>
            <a:ext cx="5681980" cy="4029879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39" cy="513507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5D7950C7-5E36-4253-9105-A920162EF2E4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1236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807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337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138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286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D0952C-8236-4AC0-B3B7-9042C8A246B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6086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6171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6255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9761C8-056F-4041-9711-5904C5CDC42E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75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4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-1" y="6305327"/>
            <a:ext cx="9144001" cy="5551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22000">
                <a:schemeClr val="accent1">
                  <a:lumMod val="75000"/>
                  <a:shade val="67500"/>
                  <a:satMod val="115000"/>
                </a:schemeClr>
              </a:gs>
              <a:gs pos="79000">
                <a:schemeClr val="accent1">
                  <a:shade val="100000"/>
                  <a:satMod val="115000"/>
                  <a:alpha val="74000"/>
                  <a:lumMod val="4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62858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-1" y="6305327"/>
            <a:ext cx="9144001" cy="55517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22000">
                <a:schemeClr val="accent1">
                  <a:lumMod val="75000"/>
                  <a:shade val="67500"/>
                  <a:satMod val="115000"/>
                </a:schemeClr>
              </a:gs>
              <a:gs pos="79000">
                <a:schemeClr val="accent1">
                  <a:shade val="100000"/>
                  <a:satMod val="115000"/>
                  <a:alpha val="74000"/>
                  <a:lumMod val="4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78417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00350"/>
            <a:ext cx="20574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30/11/2018</a:t>
            </a:r>
            <a:endParaRPr lang="pt-PT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00350"/>
            <a:ext cx="30861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BI seminar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400350"/>
            <a:ext cx="2057400" cy="365125"/>
          </a:xfrm>
        </p:spPr>
        <p:txBody>
          <a:bodyPr/>
          <a:lstStyle>
            <a:lvl1pPr>
              <a:defRPr b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D9647F-7300-4F45-9390-618332ED8C25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139375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-1" y="6310543"/>
            <a:ext cx="9144001" cy="549954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  <a:shade val="30000"/>
                  <a:satMod val="115000"/>
                </a:schemeClr>
              </a:gs>
              <a:gs pos="22000">
                <a:schemeClr val="accent1">
                  <a:lumMod val="75000"/>
                  <a:shade val="67500"/>
                  <a:satMod val="115000"/>
                </a:schemeClr>
              </a:gs>
              <a:gs pos="79000">
                <a:schemeClr val="accent1">
                  <a:shade val="100000"/>
                  <a:satMod val="115000"/>
                  <a:alpha val="74000"/>
                  <a:lumMod val="42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297835"/>
            <a:ext cx="8328314" cy="132556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02958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30/11/2018</a:t>
            </a:r>
            <a:endParaRPr lang="pt-PT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402958"/>
            <a:ext cx="30861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 smtClean="0"/>
              <a:t>BI seminar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402958"/>
            <a:ext cx="20574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6D9647F-7300-4F45-9390-618332ED8C25}" type="slidenum">
              <a:rPr lang="pt-PT" smtClean="0"/>
              <a:pPr/>
              <a:t>‹#›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63718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30/11/2018</a:t>
            </a:r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BI seminar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9647F-7300-4F45-9390-618332ED8C25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07692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6.png"/><Relationship Id="rId7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7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26.png"/><Relationship Id="rId5" Type="http://schemas.openxmlformats.org/officeDocument/2006/relationships/image" Target="../media/image20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1.png"/><Relationship Id="rId7" Type="http://schemas.openxmlformats.org/officeDocument/2006/relationships/image" Target="../media/image3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10" Type="http://schemas.openxmlformats.org/officeDocument/2006/relationships/image" Target="../media/image33.png"/><Relationship Id="rId9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36.png"/><Relationship Id="rId3" Type="http://schemas.openxmlformats.org/officeDocument/2006/relationships/image" Target="../media/image35.png"/><Relationship Id="rId12" Type="http://schemas.openxmlformats.org/officeDocument/2006/relationships/image" Target="../media/image26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0.png"/><Relationship Id="rId10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37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0.png"/><Relationship Id="rId10" Type="http://schemas.openxmlformats.org/officeDocument/2006/relationships/image" Target="../media/image48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37.png"/><Relationship Id="rId3" Type="http://schemas.openxmlformats.org/officeDocument/2006/relationships/image" Target="../media/image35.png"/><Relationship Id="rId12" Type="http://schemas.openxmlformats.org/officeDocument/2006/relationships/image" Target="../media/image32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30.png"/><Relationship Id="rId10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1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gi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7" Type="http://schemas.openxmlformats.org/officeDocument/2006/relationships/image" Target="../media/image7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9110" y="1697384"/>
            <a:ext cx="8145780" cy="2387600"/>
          </a:xfrm>
        </p:spPr>
        <p:txBody>
          <a:bodyPr anchor="ctr">
            <a:noAutofit/>
          </a:bodyPr>
          <a:lstStyle/>
          <a:p>
            <a:r>
              <a:rPr lang="en-GB" sz="2400" dirty="0"/>
              <a:t>Operation of a Cryogenic Current Comparator for continuous beam intensity measurements in </a:t>
            </a:r>
            <a:r>
              <a:rPr lang="en-GB" sz="2400" dirty="0" smtClean="0"/>
              <a:t>the AD</a:t>
            </a:r>
            <a:endParaRPr lang="pt-PT" sz="2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461462"/>
            <a:ext cx="6858000" cy="396606"/>
          </a:xfrm>
        </p:spPr>
        <p:txBody>
          <a:bodyPr>
            <a:normAutofit/>
          </a:bodyPr>
          <a:lstStyle/>
          <a:p>
            <a:r>
              <a:rPr lang="pt-PT" sz="1400" dirty="0" smtClean="0">
                <a:solidFill>
                  <a:schemeClr val="bg2">
                    <a:lumMod val="50000"/>
                  </a:schemeClr>
                </a:solidFill>
              </a:rPr>
              <a:t>Miguel Fernandes</a:t>
            </a:r>
          </a:p>
          <a:p>
            <a:endParaRPr lang="pt-PT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30" name="Picture 6" descr="Image result for cern logo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3882" y="280078"/>
            <a:ext cx="1112426" cy="1110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ate Placeholder 3"/>
          <p:cNvSpPr txBox="1">
            <a:spLocks/>
          </p:cNvSpPr>
          <p:nvPr/>
        </p:nvSpPr>
        <p:spPr>
          <a:xfrm>
            <a:off x="3543300" y="650042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endParaRPr lang="pt-PT" sz="16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93088" y="4164799"/>
            <a:ext cx="33578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Beam Instrumentation Group Seminar</a:t>
            </a:r>
            <a:endParaRPr lang="en-GB" sz="1600" dirty="0"/>
          </a:p>
        </p:txBody>
      </p:sp>
      <p:sp>
        <p:nvSpPr>
          <p:cNvPr id="9" name="Footer Placeholder 5"/>
          <p:cNvSpPr txBox="1">
            <a:spLocks/>
          </p:cNvSpPr>
          <p:nvPr/>
        </p:nvSpPr>
        <p:spPr>
          <a:xfrm>
            <a:off x="3028950" y="6402958"/>
            <a:ext cx="30861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mtClean="0">
                <a:solidFill>
                  <a:schemeClr val="bg1"/>
                </a:solidFill>
              </a:rPr>
              <a:t>BI seminar</a:t>
            </a:r>
            <a:endParaRPr lang="en-GB" dirty="0" smtClean="0">
              <a:solidFill>
                <a:schemeClr val="bg1"/>
              </a:solidFill>
            </a:endParaRPr>
          </a:p>
        </p:txBody>
      </p:sp>
      <p:sp>
        <p:nvSpPr>
          <p:cNvPr id="10" name="Date Placeholder 6"/>
          <p:cNvSpPr txBox="1">
            <a:spLocks/>
          </p:cNvSpPr>
          <p:nvPr/>
        </p:nvSpPr>
        <p:spPr>
          <a:xfrm>
            <a:off x="628650" y="6402958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>
                <a:solidFill>
                  <a:schemeClr val="bg1"/>
                </a:solidFill>
              </a:rPr>
              <a:t>30/11/2018</a:t>
            </a:r>
            <a:endParaRPr lang="pt-P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87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Overview</a:t>
            </a:r>
            <a:r>
              <a:rPr lang="pt-PT" dirty="0"/>
              <a:t> </a:t>
            </a:r>
            <a:r>
              <a:rPr lang="pt-PT" dirty="0" smtClean="0"/>
              <a:t>of </a:t>
            </a:r>
            <a:r>
              <a:rPr lang="pt-PT" dirty="0" err="1" smtClean="0"/>
              <a:t>the</a:t>
            </a:r>
            <a:r>
              <a:rPr lang="pt-PT" dirty="0" smtClean="0"/>
              <a:t> CCC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10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5523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920"/>
          <a:stretch/>
        </p:blipFill>
        <p:spPr>
          <a:xfrm>
            <a:off x="275417" y="1156767"/>
            <a:ext cx="6178570" cy="492919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functioning overview</a:t>
            </a:r>
            <a:endParaRPr lang="en-GB" dirty="0"/>
          </a:p>
        </p:txBody>
      </p:sp>
      <p:grpSp>
        <p:nvGrpSpPr>
          <p:cNvPr id="27" name="Group 26"/>
          <p:cNvGrpSpPr/>
          <p:nvPr/>
        </p:nvGrpSpPr>
        <p:grpSpPr>
          <a:xfrm>
            <a:off x="3712684" y="1069106"/>
            <a:ext cx="5365212" cy="3625896"/>
            <a:chOff x="4950188" y="1069106"/>
            <a:chExt cx="3960132" cy="3625896"/>
          </a:xfrm>
        </p:grpSpPr>
        <p:sp>
          <p:nvSpPr>
            <p:cNvPr id="38" name="Rectangle 37"/>
            <p:cNvSpPr/>
            <p:nvPr/>
          </p:nvSpPr>
          <p:spPr>
            <a:xfrm>
              <a:off x="4950188" y="1069106"/>
              <a:ext cx="3916499" cy="815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Magnetic shield:</a:t>
              </a:r>
            </a:p>
            <a:p>
              <a:endParaRPr lang="en-US" sz="3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57175" lvl="1" indent="-257175">
                <a:buFont typeface="Arial" panose="020B0604020202020204" pitchFamily="34" charset="0"/>
                <a:buChar char="•"/>
              </a:pP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Suppresses all field components except azimuthal beam component</a:t>
              </a:r>
            </a:p>
          </p:txBody>
        </p:sp>
        <p:sp>
          <p:nvSpPr>
            <p:cNvPr id="3" name="Rectangle 2"/>
            <p:cNvSpPr/>
            <p:nvPr/>
          </p:nvSpPr>
          <p:spPr>
            <a:xfrm>
              <a:off x="4950188" y="1980221"/>
              <a:ext cx="39601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Pickup coil:</a:t>
              </a:r>
            </a:p>
            <a:p>
              <a:pPr marL="257175" lvl="1" indent="-257175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Soft ferromagnetic material with high-permeability concentrates </a:t>
              </a:r>
              <a:r>
                <a:rPr lang="en-US" sz="14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flux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" name="Rectangle 3"/>
            <p:cNvSpPr/>
            <p:nvPr/>
          </p:nvSpPr>
          <p:spPr>
            <a:xfrm>
              <a:off x="4950188" y="2845169"/>
              <a:ext cx="3960132" cy="7694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Flux transformer:</a:t>
              </a:r>
            </a:p>
            <a:p>
              <a:pPr marL="257175" lvl="1" indent="-257175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Couples magnetic flux (down to DC) to SQUID </a:t>
              </a:r>
            </a:p>
          </p:txBody>
        </p:sp>
        <p:sp>
          <p:nvSpPr>
            <p:cNvPr id="5" name="Rectangle 4"/>
            <p:cNvSpPr/>
            <p:nvPr/>
          </p:nvSpPr>
          <p:spPr>
            <a:xfrm>
              <a:off x="4950188" y="3494673"/>
              <a:ext cx="3916499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600" b="1" dirty="0">
                  <a:latin typeface="Arial" panose="020B0604020202020204" pitchFamily="34" charset="0"/>
                  <a:cs typeface="Arial" panose="020B0604020202020204" pitchFamily="34" charset="0"/>
                </a:rPr>
                <a:t>SQUID + Electronic readout:</a:t>
              </a:r>
            </a:p>
            <a:p>
              <a:pPr marL="257175" lvl="1" indent="-257175">
                <a:buFont typeface="Arial" panose="020B0604020202020204" pitchFamily="34" charset="0"/>
                <a:buChar char="•"/>
              </a:pP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Superconducting </a:t>
              </a:r>
              <a:r>
                <a:rPr lang="en-GB" sz="1400" dirty="0" err="1">
                  <a:latin typeface="Arial" panose="020B0604020202020204" pitchFamily="34" charset="0"/>
                  <a:cs typeface="Arial" panose="020B0604020202020204" pitchFamily="34" charset="0"/>
                </a:rPr>
                <a:t>QUantum</a:t>
              </a:r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 Interference Devices</a:t>
              </a:r>
              <a:endParaRPr lang="en-US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257175" lvl="1" indent="-257175">
                <a:buFont typeface="Arial" panose="020B0604020202020204" pitchFamily="34" charset="0"/>
                <a:buChar char="•"/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Measures the magnetic field induced in the SQUID’s input coil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9905" y="1663240"/>
            <a:ext cx="2104018" cy="2975773"/>
            <a:chOff x="1954647" y="2103920"/>
            <a:chExt cx="2104018" cy="2975773"/>
          </a:xfrm>
        </p:grpSpPr>
        <p:sp>
          <p:nvSpPr>
            <p:cNvPr id="7" name="Arc 6"/>
            <p:cNvSpPr/>
            <p:nvPr/>
          </p:nvSpPr>
          <p:spPr>
            <a:xfrm>
              <a:off x="3314825" y="2885318"/>
              <a:ext cx="406332" cy="1258125"/>
            </a:xfrm>
            <a:prstGeom prst="arc">
              <a:avLst>
                <a:gd name="adj1" fmla="val 16200000"/>
                <a:gd name="adj2" fmla="val 5279427"/>
              </a:avLst>
            </a:prstGeom>
            <a:ln w="3810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Arc 9"/>
            <p:cNvSpPr/>
            <p:nvPr/>
          </p:nvSpPr>
          <p:spPr>
            <a:xfrm>
              <a:off x="3781134" y="3167849"/>
              <a:ext cx="277531" cy="781196"/>
            </a:xfrm>
            <a:prstGeom prst="arc">
              <a:avLst>
                <a:gd name="adj1" fmla="val 16200000"/>
                <a:gd name="adj2" fmla="val 5279427"/>
              </a:avLst>
            </a:prstGeom>
            <a:ln w="38100">
              <a:solidFill>
                <a:srgbClr val="FF0000"/>
              </a:solidFill>
              <a:head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2948001" y="2103920"/>
              <a:ext cx="277531" cy="2966594"/>
              <a:chOff x="2948001" y="2070869"/>
              <a:chExt cx="277531" cy="2966594"/>
            </a:xfrm>
          </p:grpSpPr>
          <p:sp>
            <p:nvSpPr>
              <p:cNvPr id="11" name="Arc 10"/>
              <p:cNvSpPr/>
              <p:nvPr/>
            </p:nvSpPr>
            <p:spPr>
              <a:xfrm>
                <a:off x="2948001" y="2070869"/>
                <a:ext cx="277531" cy="2966594"/>
              </a:xfrm>
              <a:prstGeom prst="arc">
                <a:avLst>
                  <a:gd name="adj1" fmla="val 4736730"/>
                  <a:gd name="adj2" fmla="val 5279427"/>
                </a:avLst>
              </a:prstGeom>
              <a:ln w="38100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Arc 11"/>
              <p:cNvSpPr/>
              <p:nvPr/>
            </p:nvSpPr>
            <p:spPr>
              <a:xfrm>
                <a:off x="2948001" y="2070869"/>
                <a:ext cx="277531" cy="2966594"/>
              </a:xfrm>
              <a:prstGeom prst="arc">
                <a:avLst>
                  <a:gd name="adj1" fmla="val 16200000"/>
                  <a:gd name="adj2" fmla="val 16687980"/>
                </a:avLst>
              </a:prstGeom>
              <a:ln w="38100">
                <a:solidFill>
                  <a:srgbClr val="FF0000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1954647" y="2113099"/>
              <a:ext cx="277531" cy="2966594"/>
              <a:chOff x="2948001" y="2070869"/>
              <a:chExt cx="277531" cy="2966594"/>
            </a:xfrm>
          </p:grpSpPr>
          <p:sp>
            <p:nvSpPr>
              <p:cNvPr id="15" name="Arc 14"/>
              <p:cNvSpPr/>
              <p:nvPr/>
            </p:nvSpPr>
            <p:spPr>
              <a:xfrm>
                <a:off x="2948001" y="2070869"/>
                <a:ext cx="277531" cy="2966594"/>
              </a:xfrm>
              <a:prstGeom prst="arc">
                <a:avLst>
                  <a:gd name="adj1" fmla="val 4736730"/>
                  <a:gd name="adj2" fmla="val 5153065"/>
                </a:avLst>
              </a:prstGeom>
              <a:ln w="38100">
                <a:solidFill>
                  <a:srgbClr val="FF0000"/>
                </a:solidFill>
                <a:head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6" name="Arc 15"/>
              <p:cNvSpPr/>
              <p:nvPr/>
            </p:nvSpPr>
            <p:spPr>
              <a:xfrm>
                <a:off x="2948001" y="2070869"/>
                <a:ext cx="277531" cy="2966594"/>
              </a:xfrm>
              <a:prstGeom prst="arc">
                <a:avLst>
                  <a:gd name="adj1" fmla="val 16200000"/>
                  <a:gd name="adj2" fmla="val 16687980"/>
                </a:avLst>
              </a:prstGeom>
              <a:ln w="38100">
                <a:solidFill>
                  <a:srgbClr val="FF0000"/>
                </a:solidFill>
                <a:head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17815" y="1631323"/>
            <a:ext cx="416070" cy="2843339"/>
            <a:chOff x="1952557" y="2072003"/>
            <a:chExt cx="416070" cy="2843339"/>
          </a:xfrm>
        </p:grpSpPr>
        <p:sp>
          <p:nvSpPr>
            <p:cNvPr id="13" name="Rounded Rectangle 12"/>
            <p:cNvSpPr/>
            <p:nvPr/>
          </p:nvSpPr>
          <p:spPr>
            <a:xfrm>
              <a:off x="1954647" y="2072003"/>
              <a:ext cx="413980" cy="48022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1952557" y="4435115"/>
              <a:ext cx="413980" cy="480227"/>
            </a:xfrm>
            <a:prstGeom prst="round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725764" y="3844882"/>
            <a:ext cx="3126273" cy="2104880"/>
            <a:chOff x="1860506" y="4285562"/>
            <a:chExt cx="3089681" cy="2104880"/>
          </a:xfrm>
        </p:grpSpPr>
        <p:sp>
          <p:nvSpPr>
            <p:cNvPr id="18" name="Rounded Rectangle 17"/>
            <p:cNvSpPr/>
            <p:nvPr/>
          </p:nvSpPr>
          <p:spPr>
            <a:xfrm>
              <a:off x="1860506" y="5567511"/>
              <a:ext cx="3089681" cy="822931"/>
            </a:xfrm>
            <a:prstGeom prst="roundRect">
              <a:avLst>
                <a:gd name="adj" fmla="val 4618"/>
              </a:avLst>
            </a:prstGeom>
            <a:solidFill>
              <a:schemeClr val="accent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1860507" y="4285562"/>
              <a:ext cx="642650" cy="1281950"/>
            </a:xfrm>
            <a:prstGeom prst="roundRect">
              <a:avLst>
                <a:gd name="adj" fmla="val 6502"/>
              </a:avLst>
            </a:prstGeom>
            <a:solidFill>
              <a:schemeClr val="accent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3854501" y="4639012"/>
            <a:ext cx="2682609" cy="1542450"/>
            <a:chOff x="4989243" y="5079692"/>
            <a:chExt cx="2682609" cy="1542450"/>
          </a:xfrm>
        </p:grpSpPr>
        <p:sp>
          <p:nvSpPr>
            <p:cNvPr id="25" name="Rounded Rectangle 24"/>
            <p:cNvSpPr/>
            <p:nvPr/>
          </p:nvSpPr>
          <p:spPr>
            <a:xfrm>
              <a:off x="4989243" y="5079693"/>
              <a:ext cx="673427" cy="1542449"/>
            </a:xfrm>
            <a:prstGeom prst="roundRect">
              <a:avLst/>
            </a:prstGeom>
            <a:solidFill>
              <a:schemeClr val="accent1"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5665134" y="5079692"/>
              <a:ext cx="2006718" cy="1542449"/>
            </a:xfrm>
            <a:prstGeom prst="roundRect">
              <a:avLst>
                <a:gd name="adj" fmla="val 5953"/>
              </a:avLst>
            </a:prstGeom>
            <a:solidFill>
              <a:schemeClr val="accent2">
                <a:lumMod val="60000"/>
                <a:lumOff val="40000"/>
                <a:alpha val="61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11</a:t>
            </a:fld>
            <a:endParaRPr lang="pt-PT" dirty="0"/>
          </a:p>
        </p:txBody>
      </p:sp>
      <p:sp>
        <p:nvSpPr>
          <p:cNvPr id="30" name="Rounded Rectangle 29"/>
          <p:cNvSpPr/>
          <p:nvPr/>
        </p:nvSpPr>
        <p:spPr>
          <a:xfrm>
            <a:off x="7139143" y="4893200"/>
            <a:ext cx="1454013" cy="504779"/>
          </a:xfrm>
          <a:prstGeom prst="roundRect">
            <a:avLst>
              <a:gd name="adj" fmla="val 6502"/>
            </a:avLst>
          </a:prstGeom>
          <a:solidFill>
            <a:schemeClr val="accent1"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err="1" smtClean="0">
                <a:solidFill>
                  <a:schemeClr val="tx1"/>
                </a:solidFill>
              </a:rPr>
              <a:t>Superconducting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31" name="Rounded Rectangle 30"/>
          <p:cNvSpPr/>
          <p:nvPr/>
        </p:nvSpPr>
        <p:spPr>
          <a:xfrm>
            <a:off x="7139143" y="5480304"/>
            <a:ext cx="1457468" cy="504779"/>
          </a:xfrm>
          <a:prstGeom prst="roundRect">
            <a:avLst>
              <a:gd name="adj" fmla="val 6502"/>
            </a:avLst>
          </a:prstGeom>
          <a:solidFill>
            <a:schemeClr val="accent2">
              <a:lumMod val="60000"/>
              <a:lumOff val="4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 err="1" smtClean="0">
                <a:solidFill>
                  <a:schemeClr val="tx1"/>
                </a:solidFill>
              </a:rPr>
              <a:t>Room</a:t>
            </a:r>
            <a:r>
              <a:rPr lang="pt-PT" sz="1400" dirty="0" smtClean="0">
                <a:solidFill>
                  <a:schemeClr val="tx1"/>
                </a:solidFill>
              </a:rPr>
              <a:t> </a:t>
            </a:r>
            <a:r>
              <a:rPr lang="pt-PT" sz="1400" dirty="0" err="1" smtClean="0">
                <a:solidFill>
                  <a:schemeClr val="tx1"/>
                </a:solidFill>
              </a:rPr>
              <a:t>temperature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3481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SQUID’s</a:t>
            </a:r>
            <a:r>
              <a:rPr lang="pt-PT" dirty="0" smtClean="0"/>
              <a:t> in a </a:t>
            </a:r>
            <a:r>
              <a:rPr lang="pt-PT" dirty="0" err="1" smtClean="0"/>
              <a:t>nutshell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262289"/>
            <a:ext cx="7886700" cy="191361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pt-PT" dirty="0" err="1" smtClean="0"/>
              <a:t>Superconductors</a:t>
            </a:r>
            <a:r>
              <a:rPr lang="pt-PT" dirty="0" smtClean="0"/>
              <a:t>:</a:t>
            </a:r>
          </a:p>
          <a:p>
            <a:pPr lvl="1"/>
            <a:r>
              <a:rPr lang="pt-PT" sz="1800" dirty="0" smtClean="0"/>
              <a:t>Zero </a:t>
            </a:r>
            <a:r>
              <a:rPr lang="pt-PT" sz="1800" dirty="0" err="1" smtClean="0"/>
              <a:t>resistance</a:t>
            </a:r>
            <a:r>
              <a:rPr lang="pt-PT" sz="1800" dirty="0" smtClean="0"/>
              <a:t> to </a:t>
            </a:r>
            <a:r>
              <a:rPr lang="pt-PT" sz="1800" dirty="0" err="1" smtClean="0"/>
              <a:t>electrical</a:t>
            </a:r>
            <a:r>
              <a:rPr lang="pt-PT" sz="1800" dirty="0" smtClean="0"/>
              <a:t> </a:t>
            </a:r>
            <a:r>
              <a:rPr lang="pt-PT" sz="1800" dirty="0" err="1" smtClean="0"/>
              <a:t>currents</a:t>
            </a:r>
            <a:endParaRPr lang="pt-PT" sz="1800" dirty="0" smtClean="0"/>
          </a:p>
          <a:p>
            <a:pPr lvl="1"/>
            <a:r>
              <a:rPr lang="pt-PT" sz="1800" dirty="0" err="1" smtClean="0"/>
              <a:t>Magnetic</a:t>
            </a:r>
            <a:r>
              <a:rPr lang="pt-PT" sz="1800" dirty="0" smtClean="0"/>
              <a:t> </a:t>
            </a:r>
            <a:r>
              <a:rPr lang="pt-PT" sz="1800" dirty="0" err="1" smtClean="0"/>
              <a:t>field</a:t>
            </a:r>
            <a:r>
              <a:rPr lang="pt-PT" sz="1800" dirty="0" smtClean="0"/>
              <a:t> </a:t>
            </a:r>
            <a:r>
              <a:rPr lang="pt-PT" sz="1800" dirty="0" err="1" smtClean="0"/>
              <a:t>expulsion</a:t>
            </a:r>
            <a:r>
              <a:rPr lang="pt-PT" sz="1800" dirty="0" smtClean="0"/>
              <a:t> </a:t>
            </a:r>
            <a:r>
              <a:rPr lang="pt-PT" sz="1800" dirty="0" err="1" smtClean="0"/>
              <a:t>from</a:t>
            </a:r>
            <a:r>
              <a:rPr lang="pt-PT" sz="1800" dirty="0" smtClean="0"/>
              <a:t> </a:t>
            </a:r>
            <a:r>
              <a:rPr lang="pt-PT" sz="1800" dirty="0" err="1" smtClean="0"/>
              <a:t>bulk</a:t>
            </a:r>
            <a:r>
              <a:rPr lang="pt-PT" sz="1800" dirty="0" smtClean="0"/>
              <a:t> material</a:t>
            </a:r>
            <a:endParaRPr lang="pt-PT" sz="1800" dirty="0"/>
          </a:p>
          <a:p>
            <a:pPr lvl="1"/>
            <a:r>
              <a:rPr lang="pt-PT" sz="1800" dirty="0" err="1" smtClean="0"/>
              <a:t>Conservation</a:t>
            </a:r>
            <a:r>
              <a:rPr lang="pt-PT" sz="1800" dirty="0"/>
              <a:t> </a:t>
            </a:r>
            <a:r>
              <a:rPr lang="pt-PT" sz="1800" dirty="0" smtClean="0"/>
              <a:t>of </a:t>
            </a:r>
            <a:r>
              <a:rPr lang="pt-PT" sz="1800" dirty="0" err="1" smtClean="0"/>
              <a:t>magnetic</a:t>
            </a:r>
            <a:r>
              <a:rPr lang="pt-PT" sz="1800" dirty="0" smtClean="0"/>
              <a:t> flux in </a:t>
            </a:r>
            <a:r>
              <a:rPr lang="pt-PT" sz="1800" dirty="0" err="1" smtClean="0"/>
              <a:t>closed</a:t>
            </a:r>
            <a:r>
              <a:rPr lang="pt-PT" sz="1800" dirty="0" smtClean="0"/>
              <a:t> </a:t>
            </a:r>
            <a:r>
              <a:rPr lang="pt-PT" sz="1800" dirty="0" err="1" smtClean="0"/>
              <a:t>loops</a:t>
            </a:r>
            <a:endParaRPr lang="pt-PT" sz="2000" dirty="0" smtClean="0"/>
          </a:p>
          <a:p>
            <a:pPr lvl="1"/>
            <a:endParaRPr lang="pt-PT" sz="2000" dirty="0"/>
          </a:p>
          <a:p>
            <a:pPr marL="0" indent="0">
              <a:buNone/>
            </a:pPr>
            <a:r>
              <a:rPr lang="pt-PT" sz="2400" dirty="0" err="1"/>
              <a:t>Current</a:t>
            </a:r>
            <a:r>
              <a:rPr lang="pt-PT" sz="2400" dirty="0"/>
              <a:t> </a:t>
            </a:r>
            <a:r>
              <a:rPr lang="pt-PT" sz="2400" dirty="0" err="1"/>
              <a:t>carriers</a:t>
            </a:r>
            <a:r>
              <a:rPr lang="pt-PT" sz="2400" dirty="0"/>
              <a:t> are </a:t>
            </a:r>
            <a:r>
              <a:rPr lang="pt-PT" sz="2400" dirty="0" err="1"/>
              <a:t>bounded</a:t>
            </a:r>
            <a:r>
              <a:rPr lang="pt-PT" sz="2400" dirty="0"/>
              <a:t> </a:t>
            </a:r>
            <a:r>
              <a:rPr lang="pt-PT" sz="2400" dirty="0" err="1"/>
              <a:t>states</a:t>
            </a:r>
            <a:r>
              <a:rPr lang="pt-PT" sz="2400" dirty="0"/>
              <a:t> of </a:t>
            </a:r>
            <a:r>
              <a:rPr lang="pt-PT" sz="2400" dirty="0" err="1"/>
              <a:t>two</a:t>
            </a:r>
            <a:r>
              <a:rPr lang="pt-PT" sz="2400" dirty="0"/>
              <a:t> </a:t>
            </a:r>
            <a:r>
              <a:rPr lang="pt-PT" sz="2400" dirty="0" err="1"/>
              <a:t>electrons</a:t>
            </a:r>
            <a:r>
              <a:rPr lang="pt-PT" sz="2400" dirty="0"/>
              <a:t> (</a:t>
            </a:r>
            <a:r>
              <a:rPr lang="pt-PT" sz="2400" dirty="0" err="1"/>
              <a:t>Cooper</a:t>
            </a:r>
            <a:r>
              <a:rPr lang="pt-PT" sz="2400" dirty="0"/>
              <a:t> </a:t>
            </a:r>
            <a:r>
              <a:rPr lang="pt-PT" sz="2400" dirty="0" err="1"/>
              <a:t>pairs</a:t>
            </a:r>
            <a:r>
              <a:rPr lang="pt-PT" sz="2400" dirty="0"/>
              <a:t>)</a:t>
            </a:r>
          </a:p>
          <a:p>
            <a:pPr marL="0" indent="0">
              <a:buNone/>
            </a:pPr>
            <a:endParaRPr lang="pt-PT" sz="22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12</a:t>
            </a:fld>
            <a:endParaRPr lang="pt-PT" dirty="0"/>
          </a:p>
        </p:txBody>
      </p:sp>
      <p:sp>
        <p:nvSpPr>
          <p:cNvPr id="9" name="Rectangle 8"/>
          <p:cNvSpPr/>
          <p:nvPr/>
        </p:nvSpPr>
        <p:spPr>
          <a:xfrm>
            <a:off x="5470071" y="6015269"/>
            <a:ext cx="367392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/>
              <a:t>From: https</a:t>
            </a:r>
            <a:r>
              <a:rPr lang="en-US" sz="1050" dirty="0"/>
              <a:t>://dc.edu.au/hsc-physics-ideas-to-implementation/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0225" y="3507698"/>
            <a:ext cx="5543550" cy="1790700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3592287" y="4146487"/>
            <a:ext cx="3173484" cy="369332"/>
            <a:chOff x="3592287" y="4146487"/>
            <a:chExt cx="3173484" cy="369332"/>
          </a:xfrm>
        </p:grpSpPr>
        <p:sp>
          <p:nvSpPr>
            <p:cNvPr id="11" name="Oval 10"/>
            <p:cNvSpPr/>
            <p:nvPr/>
          </p:nvSpPr>
          <p:spPr>
            <a:xfrm>
              <a:off x="3592287" y="4196442"/>
              <a:ext cx="1885952" cy="269422"/>
            </a:xfrm>
            <a:prstGeom prst="ellipse">
              <a:avLst/>
            </a:prstGeom>
            <a:solidFill>
              <a:srgbClr val="5B9BD5">
                <a:alpha val="25098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78239" y="4146487"/>
              <a:ext cx="12875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err="1" smtClean="0">
                  <a:solidFill>
                    <a:srgbClr val="5B9BD5"/>
                  </a:solidFill>
                </a:rPr>
                <a:t>Copper</a:t>
              </a:r>
              <a:r>
                <a:rPr lang="pt-PT" dirty="0" smtClean="0">
                  <a:solidFill>
                    <a:srgbClr val="5B9BD5"/>
                  </a:solidFill>
                </a:rPr>
                <a:t> </a:t>
              </a:r>
              <a:r>
                <a:rPr lang="pt-PT" dirty="0" err="1" smtClean="0">
                  <a:solidFill>
                    <a:srgbClr val="5B9BD5"/>
                  </a:solidFill>
                </a:rPr>
                <a:t>pair</a:t>
              </a:r>
              <a:endParaRPr lang="en-US" dirty="0">
                <a:solidFill>
                  <a:srgbClr val="5B9BD5"/>
                </a:solidFill>
              </a:endParaRPr>
            </a:p>
          </p:txBody>
        </p:sp>
      </p:grp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27503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3506170" y="3183481"/>
            <a:ext cx="2362004" cy="2278180"/>
            <a:chOff x="3506170" y="3183481"/>
            <a:chExt cx="2362004" cy="2278180"/>
          </a:xfrm>
        </p:grpSpPr>
        <p:grpSp>
          <p:nvGrpSpPr>
            <p:cNvPr id="10" name="Group 9"/>
            <p:cNvGrpSpPr/>
            <p:nvPr/>
          </p:nvGrpSpPr>
          <p:grpSpPr>
            <a:xfrm>
              <a:off x="3506170" y="3183481"/>
              <a:ext cx="2362004" cy="2278180"/>
              <a:chOff x="6115050" y="3199118"/>
              <a:chExt cx="1966048" cy="1948256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15050" y="3199118"/>
                <a:ext cx="1966048" cy="1948256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7127421" y="4408714"/>
                <a:ext cx="759279" cy="31840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3508268" y="4092782"/>
              <a:ext cx="28084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PT" sz="12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pt-PT" sz="12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  <a:endPara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SQUID’s</a:t>
            </a:r>
            <a:r>
              <a:rPr lang="pt-PT" dirty="0"/>
              <a:t> in a </a:t>
            </a:r>
            <a:r>
              <a:rPr lang="pt-PT" dirty="0" err="1"/>
              <a:t>nutshell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13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1413" y="976924"/>
            <a:ext cx="3109723" cy="19862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87234" y="1424937"/>
            <a:ext cx="39786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3200" dirty="0" err="1"/>
              <a:t>Josephson</a:t>
            </a:r>
            <a:r>
              <a:rPr lang="pt-PT" sz="3200" dirty="0"/>
              <a:t> </a:t>
            </a:r>
            <a:r>
              <a:rPr lang="pt-PT" sz="3200" dirty="0" err="1"/>
              <a:t>junction</a:t>
            </a:r>
            <a:r>
              <a:rPr lang="pt-PT" sz="3200" dirty="0" smtClean="0"/>
              <a:t>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pt-PT" sz="2000" dirty="0" err="1" smtClean="0"/>
              <a:t>Mixed</a:t>
            </a:r>
            <a:r>
              <a:rPr lang="pt-PT" sz="2000" dirty="0" smtClean="0"/>
              <a:t> </a:t>
            </a:r>
            <a:r>
              <a:rPr lang="pt-PT" sz="2000" dirty="0" err="1" smtClean="0"/>
              <a:t>superconducting</a:t>
            </a:r>
            <a:r>
              <a:rPr lang="pt-PT" sz="2000" dirty="0" smtClean="0"/>
              <a:t> </a:t>
            </a:r>
            <a:r>
              <a:rPr lang="pt-PT" sz="2000" dirty="0" err="1" smtClean="0"/>
              <a:t>and</a:t>
            </a:r>
            <a:r>
              <a:rPr lang="pt-PT" sz="2000" dirty="0" smtClean="0"/>
              <a:t> </a:t>
            </a:r>
            <a:r>
              <a:rPr lang="pt-PT" sz="2000" dirty="0" err="1" smtClean="0"/>
              <a:t>resistive</a:t>
            </a:r>
            <a:r>
              <a:rPr lang="pt-PT" sz="2000" dirty="0" smtClean="0"/>
              <a:t> </a:t>
            </a:r>
            <a:r>
              <a:rPr lang="pt-PT" sz="2000" dirty="0" err="1" smtClean="0"/>
              <a:t>current</a:t>
            </a:r>
            <a:r>
              <a:rPr lang="pt-PT" sz="2000" dirty="0" smtClean="0"/>
              <a:t> </a:t>
            </a:r>
            <a:r>
              <a:rPr lang="pt-PT" sz="2000" dirty="0" err="1" smtClean="0"/>
              <a:t>flow</a:t>
            </a:r>
            <a:endParaRPr lang="pt-PT" sz="2000" dirty="0"/>
          </a:p>
        </p:txBody>
      </p:sp>
      <p:grpSp>
        <p:nvGrpSpPr>
          <p:cNvPr id="33" name="Group 32"/>
          <p:cNvGrpSpPr/>
          <p:nvPr/>
        </p:nvGrpSpPr>
        <p:grpSpPr>
          <a:xfrm>
            <a:off x="263358" y="3999821"/>
            <a:ext cx="3435067" cy="850529"/>
            <a:chOff x="263358" y="3999821"/>
            <a:chExt cx="3435067" cy="850529"/>
          </a:xfrm>
        </p:grpSpPr>
        <p:cxnSp>
          <p:nvCxnSpPr>
            <p:cNvPr id="12" name="Straight Arrow Connector 11"/>
            <p:cNvCxnSpPr>
              <a:stCxn id="20" idx="3"/>
            </p:cNvCxnSpPr>
            <p:nvPr/>
          </p:nvCxnSpPr>
          <p:spPr>
            <a:xfrm>
              <a:off x="3174751" y="4425086"/>
              <a:ext cx="523674" cy="29388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Content Placeholder 2"/>
            <p:cNvSpPr txBox="1">
              <a:spLocks/>
            </p:cNvSpPr>
            <p:nvPr/>
          </p:nvSpPr>
          <p:spPr>
            <a:xfrm>
              <a:off x="263358" y="3999821"/>
              <a:ext cx="2911393" cy="85052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1600" dirty="0" err="1" smtClean="0"/>
                <a:t>Tunneling</a:t>
              </a:r>
              <a:r>
                <a:rPr lang="pt-PT" sz="1600" dirty="0" smtClean="0"/>
                <a:t> of </a:t>
              </a:r>
              <a:r>
                <a:rPr lang="pt-PT" sz="1600" dirty="0" err="1" smtClean="0"/>
                <a:t>electron-pairs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allows</a:t>
              </a:r>
              <a:r>
                <a:rPr lang="pt-PT" sz="1600" dirty="0" smtClean="0"/>
                <a:t> for a </a:t>
              </a:r>
              <a:r>
                <a:rPr lang="pt-PT" sz="1600" dirty="0" err="1" smtClean="0"/>
                <a:t>superconducitng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current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through</a:t>
              </a:r>
              <a:r>
                <a:rPr lang="pt-PT" sz="1600" dirty="0" smtClean="0"/>
                <a:t> a </a:t>
              </a:r>
              <a:r>
                <a:rPr lang="pt-PT" sz="1600" dirty="0" err="1" smtClean="0"/>
                <a:t>barrier</a:t>
              </a:r>
              <a:endParaRPr lang="pt-PT" sz="1600" dirty="0" smtClean="0"/>
            </a:p>
            <a:p>
              <a:pPr lvl="1" algn="ctr"/>
              <a:endParaRPr lang="pt-PT" sz="1200" dirty="0" smtClean="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347612" y="3777096"/>
            <a:ext cx="3584117" cy="1147542"/>
            <a:chOff x="5347612" y="3777096"/>
            <a:chExt cx="3584117" cy="1147542"/>
          </a:xfrm>
        </p:grpSpPr>
        <p:sp>
          <p:nvSpPr>
            <p:cNvPr id="27" name="Content Placeholder 2"/>
            <p:cNvSpPr txBox="1">
              <a:spLocks/>
            </p:cNvSpPr>
            <p:nvPr/>
          </p:nvSpPr>
          <p:spPr>
            <a:xfrm>
              <a:off x="5868174" y="4074109"/>
              <a:ext cx="3063555" cy="850529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txBody>
            <a:bodyPr vert="horz" lIns="91440" tIns="45720" rIns="91440" bIns="45720" rtlCol="0">
              <a:normAutofit fontScale="925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anose="020B0604020202020204" pitchFamily="34" charset="0"/>
                <a:buNone/>
              </a:pPr>
              <a:r>
                <a:rPr lang="pt-PT" sz="1600" dirty="0" err="1" smtClean="0"/>
                <a:t>Tunneling</a:t>
              </a:r>
              <a:r>
                <a:rPr lang="pt-PT" sz="1600" dirty="0" smtClean="0"/>
                <a:t> of </a:t>
              </a:r>
              <a:r>
                <a:rPr lang="pt-PT" sz="1600" dirty="0" err="1" smtClean="0"/>
                <a:t>electrons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resulting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from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pair</a:t>
              </a:r>
              <a:r>
                <a:rPr lang="pt-PT" sz="1600" dirty="0"/>
                <a:t> </a:t>
              </a:r>
              <a:r>
                <a:rPr lang="pt-PT" sz="1600" dirty="0" smtClean="0"/>
                <a:t>break-</a:t>
              </a:r>
              <a:r>
                <a:rPr lang="pt-PT" sz="1600" dirty="0" err="1" smtClean="0"/>
                <a:t>up</a:t>
              </a:r>
              <a:r>
                <a:rPr lang="pt-PT" sz="1600" dirty="0"/>
                <a:t> </a:t>
              </a:r>
              <a:r>
                <a:rPr lang="pt-PT" sz="1600" dirty="0" err="1" smtClean="0"/>
                <a:t>approximates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an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ohmic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current</a:t>
              </a:r>
              <a:r>
                <a:rPr lang="pt-PT" sz="1600" dirty="0" smtClean="0"/>
                <a:t> **</a:t>
              </a:r>
            </a:p>
            <a:p>
              <a:pPr lvl="1" algn="ctr"/>
              <a:endParaRPr lang="pt-PT" sz="1200" dirty="0" smtClean="0"/>
            </a:p>
          </p:txBody>
        </p:sp>
        <p:cxnSp>
          <p:nvCxnSpPr>
            <p:cNvPr id="30" name="Straight Arrow Connector 29"/>
            <p:cNvCxnSpPr>
              <a:stCxn id="27" idx="1"/>
            </p:cNvCxnSpPr>
            <p:nvPr/>
          </p:nvCxnSpPr>
          <p:spPr>
            <a:xfrm flipH="1" flipV="1">
              <a:off x="5347612" y="3777096"/>
              <a:ext cx="520562" cy="722278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3879803" y="420269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*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947794" y="5597201"/>
            <a:ext cx="2983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* </a:t>
            </a:r>
            <a:r>
              <a:rPr lang="pt-PT" sz="1200" dirty="0" err="1" smtClean="0"/>
              <a:t>Only</a:t>
            </a:r>
            <a:r>
              <a:rPr lang="pt-PT" sz="1200" dirty="0" smtClean="0"/>
              <a:t> for </a:t>
            </a:r>
            <a:r>
              <a:rPr lang="pt-PT" sz="1200" dirty="0" err="1" smtClean="0"/>
              <a:t>certain</a:t>
            </a:r>
            <a:r>
              <a:rPr lang="pt-PT" sz="1200" dirty="0" smtClean="0"/>
              <a:t> </a:t>
            </a:r>
            <a:r>
              <a:rPr lang="pt-PT" sz="1200" dirty="0" err="1" smtClean="0"/>
              <a:t>parameters</a:t>
            </a:r>
            <a:r>
              <a:rPr lang="pt-PT" sz="1200" dirty="0" smtClean="0"/>
              <a:t> of </a:t>
            </a:r>
            <a:r>
              <a:rPr lang="pt-PT" sz="1200" dirty="0" err="1" smtClean="0"/>
              <a:t>Josephson</a:t>
            </a:r>
            <a:r>
              <a:rPr lang="pt-PT" sz="1200" dirty="0" smtClean="0"/>
              <a:t> </a:t>
            </a:r>
            <a:r>
              <a:rPr lang="pt-PT" sz="1200" dirty="0" err="1" smtClean="0"/>
              <a:t>junction</a:t>
            </a:r>
            <a:r>
              <a:rPr lang="pt-PT" sz="1200" dirty="0"/>
              <a:t>.</a:t>
            </a:r>
            <a:r>
              <a:rPr lang="pt-PT" sz="1200" dirty="0" smtClean="0"/>
              <a:t> </a:t>
            </a:r>
            <a:r>
              <a:rPr lang="pt-PT" sz="1200" dirty="0"/>
              <a:t>I</a:t>
            </a:r>
            <a:r>
              <a:rPr lang="pt-PT" sz="1200" dirty="0" smtClean="0"/>
              <a:t>n general I-V curve </a:t>
            </a:r>
            <a:r>
              <a:rPr lang="pt-PT" sz="1200" dirty="0" err="1" smtClean="0"/>
              <a:t>is</a:t>
            </a:r>
            <a:r>
              <a:rPr lang="pt-PT" sz="1200" dirty="0" smtClean="0"/>
              <a:t> </a:t>
            </a:r>
            <a:r>
              <a:rPr lang="pt-PT" sz="1200" dirty="0" err="1" smtClean="0"/>
              <a:t>hysteretic</a:t>
            </a:r>
            <a:r>
              <a:rPr lang="pt-PT" sz="1200" dirty="0" smtClean="0"/>
              <a:t>.</a:t>
            </a:r>
          </a:p>
          <a:p>
            <a:r>
              <a:rPr lang="pt-PT" sz="1200" dirty="0" smtClean="0"/>
              <a:t>** For </a:t>
            </a:r>
            <a:r>
              <a:rPr lang="pt-PT" sz="1200" dirty="0" err="1" smtClean="0"/>
              <a:t>small</a:t>
            </a:r>
            <a:r>
              <a:rPr lang="pt-PT" sz="1200" dirty="0" smtClean="0"/>
              <a:t> V</a:t>
            </a:r>
            <a:endParaRPr lang="en-US" sz="1200" dirty="0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44" name="Date Placeholder 4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778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6178544" y="629490"/>
            <a:ext cx="2138592" cy="27458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SQUID’s</a:t>
            </a:r>
            <a:r>
              <a:rPr lang="pt-PT" dirty="0"/>
              <a:t> in a </a:t>
            </a:r>
            <a:r>
              <a:rPr lang="pt-PT" dirty="0" err="1"/>
              <a:t>nutshell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14</a:t>
            </a:fld>
            <a:endParaRPr lang="pt-PT" dirty="0"/>
          </a:p>
        </p:txBody>
      </p:sp>
      <p:sp>
        <p:nvSpPr>
          <p:cNvPr id="8" name="Rectangle 7"/>
          <p:cNvSpPr/>
          <p:nvPr/>
        </p:nvSpPr>
        <p:spPr>
          <a:xfrm>
            <a:off x="407717" y="1415312"/>
            <a:ext cx="564474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pt-PT" sz="2400" b="1" dirty="0" err="1" smtClean="0"/>
              <a:t>dc</a:t>
            </a:r>
            <a:r>
              <a:rPr lang="pt-PT" sz="2400" b="1" dirty="0" smtClean="0"/>
              <a:t>-SQUID</a:t>
            </a:r>
            <a:endParaRPr lang="pt-PT" sz="2400" dirty="0" smtClean="0"/>
          </a:p>
          <a:p>
            <a:pPr marL="808038" lvl="1" indent="-350838">
              <a:buFont typeface="Arial" panose="020B0604020202020204" pitchFamily="34" charset="0"/>
              <a:buChar char="•"/>
            </a:pPr>
            <a:r>
              <a:rPr lang="pt-PT" dirty="0" err="1" smtClean="0"/>
              <a:t>Two</a:t>
            </a:r>
            <a:r>
              <a:rPr lang="pt-PT" dirty="0" smtClean="0"/>
              <a:t> </a:t>
            </a:r>
            <a:r>
              <a:rPr lang="pt-PT" dirty="0" err="1" smtClean="0"/>
              <a:t>Josephson</a:t>
            </a:r>
            <a:r>
              <a:rPr lang="pt-PT" dirty="0" smtClean="0"/>
              <a:t> </a:t>
            </a:r>
            <a:r>
              <a:rPr lang="pt-PT" dirty="0" err="1" smtClean="0"/>
              <a:t>junctions</a:t>
            </a:r>
            <a:r>
              <a:rPr lang="pt-PT" dirty="0" smtClean="0"/>
              <a:t> in </a:t>
            </a:r>
            <a:r>
              <a:rPr lang="pt-PT" dirty="0" err="1" smtClean="0"/>
              <a:t>parallel</a:t>
            </a:r>
            <a:endParaRPr lang="pt-PT" dirty="0" smtClean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873" y="769539"/>
            <a:ext cx="2150197" cy="2520000"/>
          </a:xfrm>
          <a:prstGeom prst="rect">
            <a:avLst/>
          </a:prstGeom>
        </p:spPr>
      </p:pic>
      <p:grpSp>
        <p:nvGrpSpPr>
          <p:cNvPr id="47" name="Group 46"/>
          <p:cNvGrpSpPr/>
          <p:nvPr/>
        </p:nvGrpSpPr>
        <p:grpSpPr>
          <a:xfrm>
            <a:off x="6115050" y="3696657"/>
            <a:ext cx="2511734" cy="2278180"/>
            <a:chOff x="5767801" y="3541565"/>
            <a:chExt cx="2511734" cy="2278180"/>
          </a:xfrm>
        </p:grpSpPr>
        <p:grpSp>
          <p:nvGrpSpPr>
            <p:cNvPr id="13" name="Group 12"/>
            <p:cNvGrpSpPr/>
            <p:nvPr/>
          </p:nvGrpSpPr>
          <p:grpSpPr>
            <a:xfrm>
              <a:off x="5818961" y="3541565"/>
              <a:ext cx="2460574" cy="2278180"/>
              <a:chOff x="3407600" y="3183481"/>
              <a:chExt cx="2460574" cy="2278180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3506170" y="3183481"/>
                <a:ext cx="2362004" cy="2278180"/>
                <a:chOff x="6115050" y="3199118"/>
                <a:chExt cx="1966048" cy="1948256"/>
              </a:xfrm>
            </p:grpSpPr>
            <p:pic>
              <p:nvPicPr>
                <p:cNvPr id="16" name="Picture 15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115050" y="3199118"/>
                  <a:ext cx="1966048" cy="1948256"/>
                </a:xfrm>
                <a:prstGeom prst="rect">
                  <a:avLst/>
                </a:prstGeom>
              </p:spPr>
            </p:pic>
            <p:sp>
              <p:nvSpPr>
                <p:cNvPr id="17" name="Rectangle 16"/>
                <p:cNvSpPr/>
                <p:nvPr/>
              </p:nvSpPr>
              <p:spPr>
                <a:xfrm>
                  <a:off x="7127421" y="4408714"/>
                  <a:ext cx="759279" cy="318407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3407600" y="4117949"/>
                <a:ext cx="357790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PT" sz="12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</a:t>
                </a:r>
                <a:r>
                  <a:rPr lang="pt-PT" sz="1200" i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lang="pt-PT" sz="1200" baseline="-250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</a:t>
                </a:r>
                <a:endParaRPr lang="en-US" sz="1200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5767801" y="3649742"/>
              <a:ext cx="401072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pt-PT" sz="1200" i="1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</a:t>
              </a:r>
              <a:r>
                <a:rPr lang="pt-PT" sz="1200" baseline="-250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bias</a:t>
              </a:r>
              <a:endPara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852959" y="2549069"/>
            <a:ext cx="4311420" cy="369332"/>
            <a:chOff x="857854" y="3827207"/>
            <a:chExt cx="4311420" cy="369332"/>
          </a:xfrm>
        </p:grpSpPr>
        <p:sp>
          <p:nvSpPr>
            <p:cNvPr id="50" name="TextBox 49"/>
            <p:cNvSpPr txBox="1"/>
            <p:nvPr/>
          </p:nvSpPr>
          <p:spPr>
            <a:xfrm>
              <a:off x="857854" y="3827207"/>
              <a:ext cx="28275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dirty="0" smtClean="0"/>
                <a:t>No </a:t>
              </a:r>
              <a:r>
                <a:rPr lang="pt-PT" dirty="0" err="1" smtClean="0"/>
                <a:t>external</a:t>
              </a:r>
              <a:r>
                <a:rPr lang="pt-PT" dirty="0" smtClean="0"/>
                <a:t> flux </a:t>
              </a:r>
              <a:r>
                <a:rPr lang="pt-PT" dirty="0" err="1" smtClean="0"/>
                <a:t>applied</a:t>
              </a:r>
              <a:r>
                <a:rPr lang="pt-PT" dirty="0" smtClean="0"/>
                <a:t>: </a:t>
              </a:r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47752" y="3844058"/>
              <a:ext cx="1521522" cy="335629"/>
            </a:xfrm>
            <a:prstGeom prst="rect">
              <a:avLst/>
            </a:prstGeom>
          </p:spPr>
        </p:pic>
      </p:grpSp>
      <p:grpSp>
        <p:nvGrpSpPr>
          <p:cNvPr id="71" name="Group 70"/>
          <p:cNvGrpSpPr/>
          <p:nvPr/>
        </p:nvGrpSpPr>
        <p:grpSpPr>
          <a:xfrm>
            <a:off x="852959" y="602849"/>
            <a:ext cx="7467618" cy="5217742"/>
            <a:chOff x="852959" y="602849"/>
            <a:chExt cx="7467618" cy="5217742"/>
          </a:xfrm>
        </p:grpSpPr>
        <p:grpSp>
          <p:nvGrpSpPr>
            <p:cNvPr id="55" name="Group 54"/>
            <p:cNvGrpSpPr/>
            <p:nvPr/>
          </p:nvGrpSpPr>
          <p:grpSpPr>
            <a:xfrm>
              <a:off x="6166210" y="602849"/>
              <a:ext cx="2154367" cy="2745867"/>
              <a:chOff x="-4208264" y="-155423"/>
              <a:chExt cx="2154367" cy="2745867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-4208264" y="-155423"/>
                <a:ext cx="2138592" cy="27458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54" name="Picture 5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204094" y="11267"/>
                <a:ext cx="2150197" cy="2520000"/>
              </a:xfrm>
              <a:prstGeom prst="rect">
                <a:avLst/>
              </a:prstGeom>
            </p:spPr>
          </p:pic>
        </p:grpSp>
        <p:grpSp>
          <p:nvGrpSpPr>
            <p:cNvPr id="63" name="Group 62"/>
            <p:cNvGrpSpPr/>
            <p:nvPr/>
          </p:nvGrpSpPr>
          <p:grpSpPr>
            <a:xfrm>
              <a:off x="852959" y="5133295"/>
              <a:ext cx="4457405" cy="687296"/>
              <a:chOff x="861123" y="4561967"/>
              <a:chExt cx="4457405" cy="687296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861123" y="4716802"/>
                <a:ext cx="26239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t-PT" dirty="0" err="1" smtClean="0"/>
                  <a:t>Applying</a:t>
                </a:r>
                <a:r>
                  <a:rPr lang="pt-PT" dirty="0" smtClean="0"/>
                  <a:t> </a:t>
                </a:r>
                <a:r>
                  <a:rPr lang="pt-PT" dirty="0" err="1" smtClean="0"/>
                  <a:t>external</a:t>
                </a:r>
                <a:r>
                  <a:rPr lang="pt-PT" dirty="0" smtClean="0"/>
                  <a:t> flux: </a:t>
                </a:r>
                <a:endParaRPr lang="en-US" dirty="0"/>
              </a:p>
            </p:txBody>
          </p:sp>
          <p:pic>
            <p:nvPicPr>
              <p:cNvPr id="61" name="Picture 60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481842" y="4561967"/>
                <a:ext cx="1808402" cy="370760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481842" y="4932727"/>
                <a:ext cx="1836686" cy="316536"/>
              </a:xfrm>
              <a:prstGeom prst="rect">
                <a:avLst/>
              </a:prstGeom>
            </p:spPr>
          </p:pic>
        </p:grpSp>
      </p:grpSp>
      <p:grpSp>
        <p:nvGrpSpPr>
          <p:cNvPr id="53" name="Group 52"/>
          <p:cNvGrpSpPr/>
          <p:nvPr/>
        </p:nvGrpSpPr>
        <p:grpSpPr>
          <a:xfrm>
            <a:off x="6147707" y="558699"/>
            <a:ext cx="2171362" cy="2745867"/>
            <a:chOff x="-3677014" y="163678"/>
            <a:chExt cx="2171362" cy="2745867"/>
          </a:xfrm>
        </p:grpSpPr>
        <p:sp>
          <p:nvSpPr>
            <p:cNvPr id="43" name="Rectangle 42"/>
            <p:cNvSpPr/>
            <p:nvPr/>
          </p:nvSpPr>
          <p:spPr>
            <a:xfrm>
              <a:off x="-3677014" y="163678"/>
              <a:ext cx="2138592" cy="27458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3655849" y="374518"/>
              <a:ext cx="2150197" cy="2520000"/>
            </a:xfrm>
            <a:prstGeom prst="rect">
              <a:avLst/>
            </a:prstGeom>
          </p:spPr>
        </p:pic>
      </p:grpSp>
      <p:grpSp>
        <p:nvGrpSpPr>
          <p:cNvPr id="69" name="Group 68"/>
          <p:cNvGrpSpPr/>
          <p:nvPr/>
        </p:nvGrpSpPr>
        <p:grpSpPr>
          <a:xfrm>
            <a:off x="882916" y="3819892"/>
            <a:ext cx="5086350" cy="841367"/>
            <a:chOff x="882916" y="3819892"/>
            <a:chExt cx="5086350" cy="841367"/>
          </a:xfrm>
        </p:grpSpPr>
        <p:sp>
          <p:nvSpPr>
            <p:cNvPr id="66" name="Rectangle 65"/>
            <p:cNvSpPr/>
            <p:nvPr/>
          </p:nvSpPr>
          <p:spPr>
            <a:xfrm>
              <a:off x="882916" y="3819892"/>
              <a:ext cx="508635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69875" indent="-269875">
                <a:buFont typeface="Arial" panose="020B0604020202020204" pitchFamily="34" charset="0"/>
                <a:buChar char="•"/>
              </a:pPr>
              <a:r>
                <a:rPr lang="pt-PT" dirty="0" err="1" smtClean="0"/>
                <a:t>Constant</a:t>
              </a:r>
              <a:r>
                <a:rPr lang="pt-PT" dirty="0" smtClean="0"/>
                <a:t> </a:t>
              </a:r>
              <a:r>
                <a:rPr lang="pt-PT" dirty="0" err="1" smtClean="0"/>
                <a:t>magnetic</a:t>
              </a:r>
              <a:r>
                <a:rPr lang="pt-PT" dirty="0" smtClean="0"/>
                <a:t> </a:t>
              </a:r>
              <a:r>
                <a:rPr lang="pt-PT" dirty="0"/>
                <a:t>flux </a:t>
              </a:r>
              <a:r>
                <a:rPr lang="pt-PT" dirty="0" err="1"/>
                <a:t>threading</a:t>
              </a:r>
              <a:r>
                <a:rPr lang="pt-PT" dirty="0"/>
                <a:t> </a:t>
              </a:r>
              <a:r>
                <a:rPr lang="pt-PT" dirty="0" err="1" smtClean="0"/>
                <a:t>closed</a:t>
              </a:r>
              <a:r>
                <a:rPr lang="pt-PT" dirty="0" smtClean="0"/>
                <a:t> </a:t>
              </a:r>
              <a:r>
                <a:rPr lang="pt-PT" dirty="0" err="1" smtClean="0"/>
                <a:t>loops</a:t>
              </a:r>
              <a:r>
                <a:rPr lang="pt-PT" dirty="0" smtClean="0"/>
                <a:t>:</a:t>
              </a:r>
              <a:endParaRPr lang="pt-PT" dirty="0"/>
            </a:p>
          </p:txBody>
        </p:sp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687340" y="4262615"/>
              <a:ext cx="3018770" cy="398644"/>
            </a:xfrm>
            <a:prstGeom prst="rect">
              <a:avLst/>
            </a:prstGeom>
          </p:spPr>
        </p:pic>
      </p:grpSp>
      <p:grpSp>
        <p:nvGrpSpPr>
          <p:cNvPr id="80" name="Group 79"/>
          <p:cNvGrpSpPr/>
          <p:nvPr/>
        </p:nvGrpSpPr>
        <p:grpSpPr>
          <a:xfrm>
            <a:off x="5310364" y="4613275"/>
            <a:ext cx="2306461" cy="890780"/>
            <a:chOff x="5310364" y="4613275"/>
            <a:chExt cx="2306461" cy="890780"/>
          </a:xfrm>
        </p:grpSpPr>
        <p:sp>
          <p:nvSpPr>
            <p:cNvPr id="76" name="Freeform 75"/>
            <p:cNvSpPr/>
            <p:nvPr/>
          </p:nvSpPr>
          <p:spPr>
            <a:xfrm>
              <a:off x="6553200" y="4613275"/>
              <a:ext cx="1063625" cy="352425"/>
            </a:xfrm>
            <a:custGeom>
              <a:avLst/>
              <a:gdLst>
                <a:gd name="connsiteX0" fmla="*/ 0 w 1063625"/>
                <a:gd name="connsiteY0" fmla="*/ 352425 h 352425"/>
                <a:gd name="connsiteX1" fmla="*/ 711200 w 1063625"/>
                <a:gd name="connsiteY1" fmla="*/ 282575 h 352425"/>
                <a:gd name="connsiteX2" fmla="*/ 1063625 w 1063625"/>
                <a:gd name="connsiteY2" fmla="*/ 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63625" h="352425">
                  <a:moveTo>
                    <a:pt x="0" y="352425"/>
                  </a:moveTo>
                  <a:cubicBezTo>
                    <a:pt x="266964" y="346868"/>
                    <a:pt x="533929" y="341312"/>
                    <a:pt x="711200" y="282575"/>
                  </a:cubicBezTo>
                  <a:cubicBezTo>
                    <a:pt x="888471" y="223838"/>
                    <a:pt x="996950" y="52387"/>
                    <a:pt x="1063625" y="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8" name="Straight Arrow Connector 77"/>
            <p:cNvCxnSpPr/>
            <p:nvPr/>
          </p:nvCxnSpPr>
          <p:spPr>
            <a:xfrm flipV="1">
              <a:off x="5310364" y="4965700"/>
              <a:ext cx="1205758" cy="5383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8762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SQUID’s</a:t>
            </a:r>
            <a:r>
              <a:rPr lang="pt-PT" dirty="0"/>
              <a:t> in a </a:t>
            </a:r>
            <a:r>
              <a:rPr lang="pt-PT" dirty="0" err="1"/>
              <a:t>nutshell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15</a:t>
            </a:fld>
            <a:endParaRPr lang="pt-PT" dirty="0"/>
          </a:p>
        </p:txBody>
      </p:sp>
      <p:pic>
        <p:nvPicPr>
          <p:cNvPr id="7" name="test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461260" y="1335818"/>
            <a:ext cx="6449563" cy="364019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3882" y="1714403"/>
            <a:ext cx="2150197" cy="2745867"/>
            <a:chOff x="-2459581" y="818738"/>
            <a:chExt cx="2150197" cy="2745867"/>
          </a:xfrm>
        </p:grpSpPr>
        <p:sp>
          <p:nvSpPr>
            <p:cNvPr id="11" name="Rectangle 10"/>
            <p:cNvSpPr/>
            <p:nvPr/>
          </p:nvSpPr>
          <p:spPr>
            <a:xfrm>
              <a:off x="-2453779" y="818738"/>
              <a:ext cx="2138592" cy="27458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459581" y="931671"/>
              <a:ext cx="2150197" cy="2520000"/>
            </a:xfrm>
            <a:prstGeom prst="rect">
              <a:avLst/>
            </a:prstGeom>
          </p:spPr>
        </p:pic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9680" y="5284332"/>
            <a:ext cx="2872740" cy="600274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5159178" y="5399803"/>
            <a:ext cx="2352485" cy="369332"/>
            <a:chOff x="716280" y="5621643"/>
            <a:chExt cx="2352485" cy="369332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16280" y="5674744"/>
              <a:ext cx="936122" cy="285908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1697941" y="5621643"/>
              <a:ext cx="13708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/>
                <a:t>for  A=1mm</a:t>
              </a:r>
              <a:r>
                <a:rPr lang="pt-PT" baseline="30000" dirty="0" smtClean="0"/>
                <a:t>2</a:t>
              </a:r>
              <a:endParaRPr lang="en-US" baseline="30000" dirty="0"/>
            </a:p>
          </p:txBody>
        </p:sp>
      </p:grpSp>
      <p:cxnSp>
        <p:nvCxnSpPr>
          <p:cNvPr id="8" name="Straight Arrow Connector 7"/>
          <p:cNvCxnSpPr>
            <a:stCxn id="13" idx="3"/>
          </p:cNvCxnSpPr>
          <p:nvPr/>
        </p:nvCxnSpPr>
        <p:spPr>
          <a:xfrm>
            <a:off x="4122420" y="5584469"/>
            <a:ext cx="906780" cy="113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2206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SQUID’s</a:t>
            </a:r>
            <a:r>
              <a:rPr lang="pt-PT" dirty="0" smtClean="0"/>
              <a:t> in a </a:t>
            </a:r>
            <a:r>
              <a:rPr lang="pt-PT" dirty="0" err="1" smtClean="0"/>
              <a:t>nutshell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16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749" y="1210110"/>
            <a:ext cx="8308151" cy="3632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9920" y="5340262"/>
            <a:ext cx="2804160" cy="4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6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/>
          <p:cNvPicPr>
            <a:picLocks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464" y="1596011"/>
            <a:ext cx="4082400" cy="2836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5446014" y="4922779"/>
            <a:ext cx="3064161" cy="1257300"/>
            <a:chOff x="5324263" y="4653136"/>
            <a:chExt cx="3064161" cy="1257300"/>
          </a:xfrm>
        </p:grpSpPr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4263" y="4653136"/>
              <a:ext cx="2895600" cy="1257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/>
                <p:cNvSpPr txBox="1"/>
                <p:nvPr/>
              </p:nvSpPr>
              <p:spPr>
                <a:xfrm>
                  <a:off x="7665855" y="4694664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5" name="TextBox 4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65855" y="4694664"/>
                  <a:ext cx="722569" cy="32303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6997412" y="4740384"/>
                  <a:ext cx="634661" cy="27353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1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sz="1100" i="1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  <m:sub>
                            <m:r>
                              <a:rPr lang="pt-PT" sz="11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100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7412" y="4740384"/>
                  <a:ext cx="634661" cy="273536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Arc 17"/>
            <p:cNvSpPr/>
            <p:nvPr/>
          </p:nvSpPr>
          <p:spPr>
            <a:xfrm rot="18063892">
              <a:off x="7100000" y="5045128"/>
              <a:ext cx="371436" cy="371436"/>
            </a:xfrm>
            <a:prstGeom prst="arc">
              <a:avLst>
                <a:gd name="adj1" fmla="val 1397786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>
            <a:off x="6978095" y="1725912"/>
            <a:ext cx="132569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000338" y="1621802"/>
            <a:ext cx="0" cy="226615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8295403" y="1621802"/>
            <a:ext cx="0" cy="2266153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Content Placeholder 2"/>
              <p:cNvSpPr txBox="1">
                <a:spLocks/>
              </p:cNvSpPr>
              <p:nvPr/>
            </p:nvSpPr>
            <p:spPr>
              <a:xfrm>
                <a:off x="195863" y="1725912"/>
                <a:ext cx="4809192" cy="4946740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SQUID’s are very sensitive magnetometers</a:t>
                </a: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Periodic </a:t>
                </a: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voltage-flux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transfer </a:t>
                </a:r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function with period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pt-PT" sz="1600" b="1" i="1">
                            <a:latin typeface="Cambria Math"/>
                            <a:ea typeface="Cambria Math"/>
                          </a:rPr>
                          <m:t>𝝋</m:t>
                        </m:r>
                      </m:e>
                      <m:sub>
                        <m:r>
                          <a:rPr lang="pt-PT" sz="160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a:rPr lang="pt-PT" sz="1600" i="1">
                        <a:latin typeface="Cambria Math" panose="02040503050406030204" pitchFamily="18" charset="0"/>
                        <a:ea typeface="Cambria Math"/>
                      </a:rPr>
                      <m:t> </m:t>
                    </m:r>
                  </m:oMath>
                </a14:m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(flux-quanta) </a:t>
                </a:r>
                <a:endParaRPr lang="pt-PT" sz="1600" dirty="0" smtClean="0">
                  <a:latin typeface="Arial" panose="020B0604020202020204" pitchFamily="34" charset="0"/>
                  <a:ea typeface="Cambria Math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Voltage output of the order of 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/>
                        <a:ea typeface="Cambria Math"/>
                      </a:rPr>
                      <m:t>~</m:t>
                    </m:r>
                    <m:r>
                      <a:rPr lang="pt-PT" sz="1600" b="0" i="1" smtClean="0">
                        <a:latin typeface="Cambria Math" panose="02040503050406030204" pitchFamily="18" charset="0"/>
                        <a:ea typeface="Cambria Math"/>
                      </a:rPr>
                      <m:t>10 </m:t>
                    </m:r>
                    <m:r>
                      <a:rPr lang="pt-PT" sz="1600" i="1">
                        <a:latin typeface="Cambria Math"/>
                        <a:ea typeface="Cambria Math"/>
                      </a:rPr>
                      <m:t>𝜇</m:t>
                    </m:r>
                    <m:r>
                      <a:rPr lang="pt-PT" sz="1600" i="1">
                        <a:latin typeface="Cambria Math" panose="02040503050406030204" pitchFamily="18" charset="0"/>
                        <a:ea typeface="Cambria Math"/>
                      </a:rPr>
                      <m:t>𝑉</m:t>
                    </m:r>
                  </m:oMath>
                </a14:m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Periodic transfer function strongly limits its dynamic range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863" y="1725912"/>
                <a:ext cx="4809192" cy="4946740"/>
              </a:xfrm>
              <a:prstGeom prst="rect">
                <a:avLst/>
              </a:prstGeom>
              <a:blipFill>
                <a:blip r:embed="rId9"/>
                <a:stretch>
                  <a:fillRect l="-507" t="-8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17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ounded Rectangle 19"/>
              <p:cNvSpPr/>
              <p:nvPr/>
            </p:nvSpPr>
            <p:spPr>
              <a:xfrm>
                <a:off x="6866063" y="1362091"/>
                <a:ext cx="1592644" cy="311766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ounded 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6063" y="1362091"/>
                <a:ext cx="1592644" cy="311766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220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876800" y="1593588"/>
            <a:ext cx="4083793" cy="2837384"/>
            <a:chOff x="5328000" y="1528288"/>
            <a:chExt cx="3710080" cy="2692800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8000" y="1528288"/>
              <a:ext cx="3710080" cy="2692800"/>
            </a:xfrm>
            <a:prstGeom prst="rect">
              <a:avLst/>
            </a:prstGeom>
          </p:spPr>
        </p:pic>
        <p:cxnSp>
          <p:nvCxnSpPr>
            <p:cNvPr id="30" name="Straight Arrow Connector 29"/>
            <p:cNvCxnSpPr/>
            <p:nvPr/>
          </p:nvCxnSpPr>
          <p:spPr>
            <a:xfrm>
              <a:off x="7237003" y="1653869"/>
              <a:ext cx="1204379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7257210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8433762" y="1555064"/>
              <a:ext cx="0" cy="215067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Straight Arrow Connector 6"/>
          <p:cNvCxnSpPr>
            <a:stCxn id="8" idx="1"/>
          </p:cNvCxnSpPr>
          <p:nvPr/>
        </p:nvCxnSpPr>
        <p:spPr>
          <a:xfrm flipH="1" flipV="1">
            <a:off x="7609841" y="3068323"/>
            <a:ext cx="302748" cy="1330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12589" y="4167936"/>
            <a:ext cx="12701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/>
              <a:t>Constant Working Point</a:t>
            </a:r>
            <a:endParaRPr lang="en-GB" sz="1200" dirty="0"/>
          </a:p>
        </p:txBody>
      </p:sp>
      <p:grpSp>
        <p:nvGrpSpPr>
          <p:cNvPr id="4" name="Group 3"/>
          <p:cNvGrpSpPr/>
          <p:nvPr/>
        </p:nvGrpSpPr>
        <p:grpSpPr>
          <a:xfrm>
            <a:off x="4543457" y="4881235"/>
            <a:ext cx="4417136" cy="1449144"/>
            <a:chOff x="4543457" y="4923003"/>
            <a:chExt cx="4417136" cy="1449144"/>
          </a:xfrm>
        </p:grpSpPr>
        <p:grpSp>
          <p:nvGrpSpPr>
            <p:cNvPr id="25" name="Group 24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Arc 39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Content Placeholder 2"/>
              <p:cNvSpPr txBox="1">
                <a:spLocks/>
              </p:cNvSpPr>
              <p:nvPr/>
            </p:nvSpPr>
            <p:spPr>
              <a:xfrm>
                <a:off x="203482" y="1486188"/>
                <a:ext cx="4729230" cy="498441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Linearization of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the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transfer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function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using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 feedback flux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lock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loop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(FLL)</a:t>
                </a:r>
              </a:p>
              <a:p>
                <a:endParaRPr lang="pt-PT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Total flux in SQUID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is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kept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constant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at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a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fixed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working</a:t>
                </a:r>
                <a:r>
                  <a:rPr lang="pt-PT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sz="16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point</a:t>
                </a:r>
                <a:endParaRPr lang="pt-PT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Possible to resolve variations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t-PT" sz="16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pt-PT" sz="16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pt-PT" sz="1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10</m:t>
                            </m:r>
                          </m:e>
                          <m:sup>
                            <m:r>
                              <a:rPr lang="pt-PT" sz="16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  <m:t>−6</m:t>
                            </m:r>
                          </m:sup>
                        </m:sSup>
                        <m:r>
                          <a:rPr lang="pt-PT" sz="1600" b="0" i="1"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  <m:sub>
                        <m:r>
                          <a:rPr lang="pt-PT" sz="1600" b="0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r>
                  <a:rPr lang="en-US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Dynamic range increased to up to 120 dB</a:t>
                </a: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indent="0">
                  <a:buFont typeface="Arial" panose="020B0604020202020204" pitchFamily="34" charset="0"/>
                  <a:buNone/>
                </a:pPr>
                <a:endParaRPr lang="en-US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43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482" y="1486188"/>
                <a:ext cx="4729230" cy="4984418"/>
              </a:xfrm>
              <a:prstGeom prst="rect">
                <a:avLst/>
              </a:prstGeom>
              <a:blipFill>
                <a:blip r:embed="rId12"/>
                <a:stretch>
                  <a:fillRect l="-515" t="-85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18</a:t>
            </a:fld>
            <a:endParaRPr lang="pt-PT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ounded Rectangle 33"/>
              <p:cNvSpPr/>
              <p:nvPr/>
            </p:nvSpPr>
            <p:spPr>
              <a:xfrm>
                <a:off x="6907638" y="1361421"/>
                <a:ext cx="1592644" cy="311766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Rounded 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7638" y="1361421"/>
                <a:ext cx="1592644" cy="311766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2245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07312" y="1308294"/>
            <a:ext cx="3760420" cy="3056576"/>
            <a:chOff x="5086125" y="1374396"/>
            <a:chExt cx="3760420" cy="3056576"/>
          </a:xfrm>
        </p:grpSpPr>
        <p:grpSp>
          <p:nvGrpSpPr>
            <p:cNvPr id="26" name="Group 25"/>
            <p:cNvGrpSpPr/>
            <p:nvPr/>
          </p:nvGrpSpPr>
          <p:grpSpPr>
            <a:xfrm>
              <a:off x="5086125" y="1593588"/>
              <a:ext cx="3760420" cy="2837384"/>
              <a:chOff x="5328001" y="1528288"/>
              <a:chExt cx="3416299" cy="2692800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919"/>
              <a:stretch/>
            </p:blipFill>
            <p:spPr>
              <a:xfrm>
                <a:off x="5328001" y="1528288"/>
                <a:ext cx="3416299" cy="2692800"/>
              </a:xfrm>
              <a:prstGeom prst="rect">
                <a:avLst/>
              </a:prstGeom>
            </p:spPr>
          </p:pic>
          <p:cxnSp>
            <p:nvCxnSpPr>
              <p:cNvPr id="30" name="Straight Arrow Connector 29"/>
              <p:cNvCxnSpPr/>
              <p:nvPr/>
            </p:nvCxnSpPr>
            <p:spPr>
              <a:xfrm>
                <a:off x="7237003" y="1653869"/>
                <a:ext cx="12043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7257210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8433762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Rounded Rectangle 32"/>
                <p:cNvSpPr/>
                <p:nvPr/>
              </p:nvSpPr>
              <p:spPr>
                <a:xfrm>
                  <a:off x="7053944" y="1374396"/>
                  <a:ext cx="1592644" cy="311766"/>
                </a:xfrm>
                <a:prstGeom prst="roundRect">
                  <a:avLst/>
                </a:prstGeom>
                <a:noFill/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05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050" b="1" i="1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𝝋</m:t>
                            </m:r>
                          </m:e>
                          <m:sub>
                            <m:r>
                              <a:rPr lang="pt-PT" sz="1050" b="1" i="1" smtClean="0">
                                <a:solidFill>
                                  <a:schemeClr val="tx1"/>
                                </a:solidFill>
                                <a:latin typeface="Cambria Math"/>
                                <a:ea typeface="Cambria Math"/>
                              </a:rPr>
                              <m:t>𝟎</m:t>
                            </m:r>
                          </m:sub>
                        </m:sSub>
                      </m:oMath>
                    </m:oMathPara>
                  </a14:m>
                  <a:endParaRPr lang="pt-PT" sz="1050" b="1" dirty="0" smtClean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Rounded Rectangle 3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3944" y="1374396"/>
                  <a:ext cx="1592644" cy="311766"/>
                </a:xfrm>
                <a:prstGeom prst="roundRect">
                  <a:avLst/>
                </a:prstGeom>
                <a:blipFill>
                  <a:blip r:embed="rId3"/>
                  <a:stretch>
                    <a:fillRect/>
                  </a:stretch>
                </a:blipFill>
                <a:ln>
                  <a:solidFill>
                    <a:schemeClr val="bg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8" name="Freeform 17"/>
            <p:cNvSpPr/>
            <p:nvPr/>
          </p:nvSpPr>
          <p:spPr>
            <a:xfrm rot="21245949">
              <a:off x="6525139" y="2136089"/>
              <a:ext cx="1186013" cy="1594802"/>
            </a:xfrm>
            <a:custGeom>
              <a:avLst/>
              <a:gdLst>
                <a:gd name="connsiteX0" fmla="*/ 990600 w 990600"/>
                <a:gd name="connsiteY0" fmla="*/ 533299 h 777826"/>
                <a:gd name="connsiteX1" fmla="*/ 762000 w 990600"/>
                <a:gd name="connsiteY1" fmla="*/ 752374 h 777826"/>
                <a:gd name="connsiteX2" fmla="*/ 247650 w 990600"/>
                <a:gd name="connsiteY2" fmla="*/ 9424 h 777826"/>
                <a:gd name="connsiteX3" fmla="*/ 0 w 990600"/>
                <a:gd name="connsiteY3" fmla="*/ 342799 h 777826"/>
                <a:gd name="connsiteX0" fmla="*/ 990600 w 990600"/>
                <a:gd name="connsiteY0" fmla="*/ 542590 h 787731"/>
                <a:gd name="connsiteX1" fmla="*/ 762000 w 990600"/>
                <a:gd name="connsiteY1" fmla="*/ 761665 h 787731"/>
                <a:gd name="connsiteX2" fmla="*/ 314325 w 990600"/>
                <a:gd name="connsiteY2" fmla="*/ 9190 h 787731"/>
                <a:gd name="connsiteX3" fmla="*/ 0 w 990600"/>
                <a:gd name="connsiteY3" fmla="*/ 352090 h 787731"/>
                <a:gd name="connsiteX0" fmla="*/ 990600 w 990600"/>
                <a:gd name="connsiteY0" fmla="*/ 533470 h 778611"/>
                <a:gd name="connsiteX1" fmla="*/ 762000 w 990600"/>
                <a:gd name="connsiteY1" fmla="*/ 752545 h 778611"/>
                <a:gd name="connsiteX2" fmla="*/ 314325 w 990600"/>
                <a:gd name="connsiteY2" fmla="*/ 70 h 778611"/>
                <a:gd name="connsiteX3" fmla="*/ 0 w 990600"/>
                <a:gd name="connsiteY3" fmla="*/ 342970 h 778611"/>
                <a:gd name="connsiteX0" fmla="*/ 990600 w 990600"/>
                <a:gd name="connsiteY0" fmla="*/ 544075 h 823756"/>
                <a:gd name="connsiteX1" fmla="*/ 771525 w 990600"/>
                <a:gd name="connsiteY1" fmla="*/ 801250 h 823756"/>
                <a:gd name="connsiteX2" fmla="*/ 314325 w 990600"/>
                <a:gd name="connsiteY2" fmla="*/ 10675 h 823756"/>
                <a:gd name="connsiteX3" fmla="*/ 0 w 990600"/>
                <a:gd name="connsiteY3" fmla="*/ 353575 h 823756"/>
                <a:gd name="connsiteX0" fmla="*/ 990600 w 990600"/>
                <a:gd name="connsiteY0" fmla="*/ 544075 h 801291"/>
                <a:gd name="connsiteX1" fmla="*/ 771525 w 990600"/>
                <a:gd name="connsiteY1" fmla="*/ 801250 h 801291"/>
                <a:gd name="connsiteX2" fmla="*/ 314325 w 990600"/>
                <a:gd name="connsiteY2" fmla="*/ 10675 h 801291"/>
                <a:gd name="connsiteX3" fmla="*/ 0 w 990600"/>
                <a:gd name="connsiteY3" fmla="*/ 353575 h 801291"/>
                <a:gd name="connsiteX0" fmla="*/ 990600 w 990600"/>
                <a:gd name="connsiteY0" fmla="*/ 541877 h 741946"/>
                <a:gd name="connsiteX1" fmla="*/ 723900 w 990600"/>
                <a:gd name="connsiteY1" fmla="*/ 741902 h 741946"/>
                <a:gd name="connsiteX2" fmla="*/ 314325 w 990600"/>
                <a:gd name="connsiteY2" fmla="*/ 8477 h 741946"/>
                <a:gd name="connsiteX3" fmla="*/ 0 w 990600"/>
                <a:gd name="connsiteY3" fmla="*/ 351377 h 741946"/>
                <a:gd name="connsiteX0" fmla="*/ 990600 w 990600"/>
                <a:gd name="connsiteY0" fmla="*/ 541877 h 744659"/>
                <a:gd name="connsiteX1" fmla="*/ 723900 w 990600"/>
                <a:gd name="connsiteY1" fmla="*/ 741902 h 744659"/>
                <a:gd name="connsiteX2" fmla="*/ 314325 w 990600"/>
                <a:gd name="connsiteY2" fmla="*/ 8477 h 744659"/>
                <a:gd name="connsiteX3" fmla="*/ 0 w 990600"/>
                <a:gd name="connsiteY3" fmla="*/ 351377 h 744659"/>
                <a:gd name="connsiteX0" fmla="*/ 990600 w 990600"/>
                <a:gd name="connsiteY0" fmla="*/ 532571 h 776910"/>
                <a:gd name="connsiteX1" fmla="*/ 723900 w 990600"/>
                <a:gd name="connsiteY1" fmla="*/ 732596 h 776910"/>
                <a:gd name="connsiteX2" fmla="*/ 247650 w 990600"/>
                <a:gd name="connsiteY2" fmla="*/ 8696 h 776910"/>
                <a:gd name="connsiteX3" fmla="*/ 0 w 990600"/>
                <a:gd name="connsiteY3" fmla="*/ 342071 h 776910"/>
                <a:gd name="connsiteX0" fmla="*/ 990600 w 990600"/>
                <a:gd name="connsiteY0" fmla="*/ 523878 h 768217"/>
                <a:gd name="connsiteX1" fmla="*/ 723900 w 990600"/>
                <a:gd name="connsiteY1" fmla="*/ 723903 h 768217"/>
                <a:gd name="connsiteX2" fmla="*/ 247650 w 990600"/>
                <a:gd name="connsiteY2" fmla="*/ 3 h 768217"/>
                <a:gd name="connsiteX3" fmla="*/ 0 w 990600"/>
                <a:gd name="connsiteY3" fmla="*/ 333378 h 768217"/>
                <a:gd name="connsiteX0" fmla="*/ 990600 w 990600"/>
                <a:gd name="connsiteY0" fmla="*/ 533299 h 792317"/>
                <a:gd name="connsiteX1" fmla="*/ 800100 w 990600"/>
                <a:gd name="connsiteY1" fmla="*/ 752374 h 792317"/>
                <a:gd name="connsiteX2" fmla="*/ 247650 w 990600"/>
                <a:gd name="connsiteY2" fmla="*/ 9424 h 792317"/>
                <a:gd name="connsiteX3" fmla="*/ 0 w 990600"/>
                <a:gd name="connsiteY3" fmla="*/ 342799 h 792317"/>
                <a:gd name="connsiteX0" fmla="*/ 990600 w 990600"/>
                <a:gd name="connsiteY0" fmla="*/ 533299 h 752698"/>
                <a:gd name="connsiteX1" fmla="*/ 800100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5575 h 754974"/>
                <a:gd name="connsiteX1" fmla="*/ 752475 w 990600"/>
                <a:gd name="connsiteY1" fmla="*/ 754650 h 754974"/>
                <a:gd name="connsiteX2" fmla="*/ 247650 w 990600"/>
                <a:gd name="connsiteY2" fmla="*/ 11700 h 754974"/>
                <a:gd name="connsiteX3" fmla="*/ 0 w 990600"/>
                <a:gd name="connsiteY3" fmla="*/ 345075 h 754974"/>
                <a:gd name="connsiteX0" fmla="*/ 990600 w 990600"/>
                <a:gd name="connsiteY0" fmla="*/ 524344 h 743719"/>
                <a:gd name="connsiteX1" fmla="*/ 752475 w 990600"/>
                <a:gd name="connsiteY1" fmla="*/ 743419 h 743719"/>
                <a:gd name="connsiteX2" fmla="*/ 247650 w 990600"/>
                <a:gd name="connsiteY2" fmla="*/ 469 h 743719"/>
                <a:gd name="connsiteX3" fmla="*/ 0 w 990600"/>
                <a:gd name="connsiteY3" fmla="*/ 333844 h 743719"/>
                <a:gd name="connsiteX0" fmla="*/ 918436 w 918436"/>
                <a:gd name="connsiteY0" fmla="*/ 399226 h 752118"/>
                <a:gd name="connsiteX1" fmla="*/ 752475 w 918436"/>
                <a:gd name="connsiteY1" fmla="*/ 743419 h 752118"/>
                <a:gd name="connsiteX2" fmla="*/ 247650 w 918436"/>
                <a:gd name="connsiteY2" fmla="*/ 469 h 752118"/>
                <a:gd name="connsiteX3" fmla="*/ 0 w 918436"/>
                <a:gd name="connsiteY3" fmla="*/ 333844 h 752118"/>
                <a:gd name="connsiteX0" fmla="*/ 899405 w 899405"/>
                <a:gd name="connsiteY0" fmla="*/ 399173 h 752065"/>
                <a:gd name="connsiteX1" fmla="*/ 733444 w 899405"/>
                <a:gd name="connsiteY1" fmla="*/ 743366 h 752065"/>
                <a:gd name="connsiteX2" fmla="*/ 228619 w 899405"/>
                <a:gd name="connsiteY2" fmla="*/ 416 h 752065"/>
                <a:gd name="connsiteX3" fmla="*/ 0 w 899405"/>
                <a:gd name="connsiteY3" fmla="*/ 359110 h 752065"/>
                <a:gd name="connsiteX0" fmla="*/ 899405 w 899405"/>
                <a:gd name="connsiteY0" fmla="*/ 399173 h 752437"/>
                <a:gd name="connsiteX1" fmla="*/ 733444 w 899405"/>
                <a:gd name="connsiteY1" fmla="*/ 743366 h 752437"/>
                <a:gd name="connsiteX2" fmla="*/ 228619 w 899405"/>
                <a:gd name="connsiteY2" fmla="*/ 416 h 752437"/>
                <a:gd name="connsiteX3" fmla="*/ 0 w 899405"/>
                <a:gd name="connsiteY3" fmla="*/ 359110 h 7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9405" h="752437">
                  <a:moveTo>
                    <a:pt x="899405" y="399173"/>
                  </a:moveTo>
                  <a:cubicBezTo>
                    <a:pt x="865772" y="492442"/>
                    <a:pt x="845242" y="809825"/>
                    <a:pt x="733444" y="743366"/>
                  </a:cubicBezTo>
                  <a:cubicBezTo>
                    <a:pt x="621646" y="676907"/>
                    <a:pt x="354031" y="11528"/>
                    <a:pt x="228619" y="416"/>
                  </a:cubicBezTo>
                  <a:cubicBezTo>
                    <a:pt x="103207" y="-10696"/>
                    <a:pt x="79375" y="203535"/>
                    <a:pt x="0" y="35911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9" name="Straight Connector 18"/>
            <p:cNvCxnSpPr>
              <a:cxnSpLocks noChangeAspect="1"/>
            </p:cNvCxnSpPr>
            <p:nvPr/>
          </p:nvCxnSpPr>
          <p:spPr>
            <a:xfrm flipV="1">
              <a:off x="6417616" y="2905597"/>
              <a:ext cx="43826" cy="91630"/>
            </a:xfrm>
            <a:prstGeom prst="line">
              <a:avLst/>
            </a:prstGeom>
            <a:ln w="114300">
              <a:solidFill>
                <a:srgbClr val="FF0000">
                  <a:alpha val="7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3457" y="4790923"/>
            <a:ext cx="4417136" cy="1449144"/>
            <a:chOff x="4543457" y="4923003"/>
            <a:chExt cx="4417136" cy="1449144"/>
          </a:xfrm>
        </p:grpSpPr>
        <p:grpSp>
          <p:nvGrpSpPr>
            <p:cNvPr id="25" name="Group 24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Arc 39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203482" y="1259566"/>
            <a:ext cx="4975689" cy="3845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Flux jumps of working point may occur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feedback loop is too slow to track input signal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too much flux noise is coupled to the SQUID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FLL bandwidth makes it faster, but also adds more flux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Necessary to limit slew-rate of coupled signal to avoid flux-jumps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19</a:t>
            </a:fld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1657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Antiproton</a:t>
            </a:r>
            <a:r>
              <a:rPr lang="pt-PT" dirty="0"/>
              <a:t> </a:t>
            </a:r>
            <a:r>
              <a:rPr lang="pt-PT" dirty="0" err="1"/>
              <a:t>Decelerator</a:t>
            </a:r>
            <a:r>
              <a:rPr lang="pt-PT" dirty="0"/>
              <a:t> (AD</a:t>
            </a:r>
            <a:r>
              <a:rPr lang="pt-PT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</a:t>
            </a:fld>
            <a:endParaRPr lang="pt-PT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5503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SQUID devices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5207312" y="1527486"/>
            <a:ext cx="3760420" cy="2837384"/>
            <a:chOff x="5086125" y="1593588"/>
            <a:chExt cx="3760420" cy="2837384"/>
          </a:xfrm>
        </p:grpSpPr>
        <p:grpSp>
          <p:nvGrpSpPr>
            <p:cNvPr id="26" name="Group 25"/>
            <p:cNvGrpSpPr/>
            <p:nvPr/>
          </p:nvGrpSpPr>
          <p:grpSpPr>
            <a:xfrm>
              <a:off x="5086125" y="1593588"/>
              <a:ext cx="3760420" cy="2837384"/>
              <a:chOff x="5328001" y="1528288"/>
              <a:chExt cx="3416299" cy="2692800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r="7919"/>
              <a:stretch/>
            </p:blipFill>
            <p:spPr>
              <a:xfrm>
                <a:off x="5328001" y="1528288"/>
                <a:ext cx="3416299" cy="2692800"/>
              </a:xfrm>
              <a:prstGeom prst="rect">
                <a:avLst/>
              </a:prstGeom>
            </p:spPr>
          </p:pic>
          <p:cxnSp>
            <p:nvCxnSpPr>
              <p:cNvPr id="30" name="Straight Arrow Connector 29"/>
              <p:cNvCxnSpPr/>
              <p:nvPr/>
            </p:nvCxnSpPr>
            <p:spPr>
              <a:xfrm>
                <a:off x="7237003" y="1653869"/>
                <a:ext cx="1204379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7257210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8433762" y="1555064"/>
                <a:ext cx="0" cy="2150677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Freeform 17"/>
            <p:cNvSpPr/>
            <p:nvPr/>
          </p:nvSpPr>
          <p:spPr>
            <a:xfrm rot="21245949">
              <a:off x="6525139" y="2136089"/>
              <a:ext cx="1186013" cy="1594802"/>
            </a:xfrm>
            <a:custGeom>
              <a:avLst/>
              <a:gdLst>
                <a:gd name="connsiteX0" fmla="*/ 990600 w 990600"/>
                <a:gd name="connsiteY0" fmla="*/ 533299 h 777826"/>
                <a:gd name="connsiteX1" fmla="*/ 762000 w 990600"/>
                <a:gd name="connsiteY1" fmla="*/ 752374 h 777826"/>
                <a:gd name="connsiteX2" fmla="*/ 247650 w 990600"/>
                <a:gd name="connsiteY2" fmla="*/ 9424 h 777826"/>
                <a:gd name="connsiteX3" fmla="*/ 0 w 990600"/>
                <a:gd name="connsiteY3" fmla="*/ 342799 h 777826"/>
                <a:gd name="connsiteX0" fmla="*/ 990600 w 990600"/>
                <a:gd name="connsiteY0" fmla="*/ 542590 h 787731"/>
                <a:gd name="connsiteX1" fmla="*/ 762000 w 990600"/>
                <a:gd name="connsiteY1" fmla="*/ 761665 h 787731"/>
                <a:gd name="connsiteX2" fmla="*/ 314325 w 990600"/>
                <a:gd name="connsiteY2" fmla="*/ 9190 h 787731"/>
                <a:gd name="connsiteX3" fmla="*/ 0 w 990600"/>
                <a:gd name="connsiteY3" fmla="*/ 352090 h 787731"/>
                <a:gd name="connsiteX0" fmla="*/ 990600 w 990600"/>
                <a:gd name="connsiteY0" fmla="*/ 533470 h 778611"/>
                <a:gd name="connsiteX1" fmla="*/ 762000 w 990600"/>
                <a:gd name="connsiteY1" fmla="*/ 752545 h 778611"/>
                <a:gd name="connsiteX2" fmla="*/ 314325 w 990600"/>
                <a:gd name="connsiteY2" fmla="*/ 70 h 778611"/>
                <a:gd name="connsiteX3" fmla="*/ 0 w 990600"/>
                <a:gd name="connsiteY3" fmla="*/ 342970 h 778611"/>
                <a:gd name="connsiteX0" fmla="*/ 990600 w 990600"/>
                <a:gd name="connsiteY0" fmla="*/ 544075 h 823756"/>
                <a:gd name="connsiteX1" fmla="*/ 771525 w 990600"/>
                <a:gd name="connsiteY1" fmla="*/ 801250 h 823756"/>
                <a:gd name="connsiteX2" fmla="*/ 314325 w 990600"/>
                <a:gd name="connsiteY2" fmla="*/ 10675 h 823756"/>
                <a:gd name="connsiteX3" fmla="*/ 0 w 990600"/>
                <a:gd name="connsiteY3" fmla="*/ 353575 h 823756"/>
                <a:gd name="connsiteX0" fmla="*/ 990600 w 990600"/>
                <a:gd name="connsiteY0" fmla="*/ 544075 h 801291"/>
                <a:gd name="connsiteX1" fmla="*/ 771525 w 990600"/>
                <a:gd name="connsiteY1" fmla="*/ 801250 h 801291"/>
                <a:gd name="connsiteX2" fmla="*/ 314325 w 990600"/>
                <a:gd name="connsiteY2" fmla="*/ 10675 h 801291"/>
                <a:gd name="connsiteX3" fmla="*/ 0 w 990600"/>
                <a:gd name="connsiteY3" fmla="*/ 353575 h 801291"/>
                <a:gd name="connsiteX0" fmla="*/ 990600 w 990600"/>
                <a:gd name="connsiteY0" fmla="*/ 541877 h 741946"/>
                <a:gd name="connsiteX1" fmla="*/ 723900 w 990600"/>
                <a:gd name="connsiteY1" fmla="*/ 741902 h 741946"/>
                <a:gd name="connsiteX2" fmla="*/ 314325 w 990600"/>
                <a:gd name="connsiteY2" fmla="*/ 8477 h 741946"/>
                <a:gd name="connsiteX3" fmla="*/ 0 w 990600"/>
                <a:gd name="connsiteY3" fmla="*/ 351377 h 741946"/>
                <a:gd name="connsiteX0" fmla="*/ 990600 w 990600"/>
                <a:gd name="connsiteY0" fmla="*/ 541877 h 744659"/>
                <a:gd name="connsiteX1" fmla="*/ 723900 w 990600"/>
                <a:gd name="connsiteY1" fmla="*/ 741902 h 744659"/>
                <a:gd name="connsiteX2" fmla="*/ 314325 w 990600"/>
                <a:gd name="connsiteY2" fmla="*/ 8477 h 744659"/>
                <a:gd name="connsiteX3" fmla="*/ 0 w 990600"/>
                <a:gd name="connsiteY3" fmla="*/ 351377 h 744659"/>
                <a:gd name="connsiteX0" fmla="*/ 990600 w 990600"/>
                <a:gd name="connsiteY0" fmla="*/ 532571 h 776910"/>
                <a:gd name="connsiteX1" fmla="*/ 723900 w 990600"/>
                <a:gd name="connsiteY1" fmla="*/ 732596 h 776910"/>
                <a:gd name="connsiteX2" fmla="*/ 247650 w 990600"/>
                <a:gd name="connsiteY2" fmla="*/ 8696 h 776910"/>
                <a:gd name="connsiteX3" fmla="*/ 0 w 990600"/>
                <a:gd name="connsiteY3" fmla="*/ 342071 h 776910"/>
                <a:gd name="connsiteX0" fmla="*/ 990600 w 990600"/>
                <a:gd name="connsiteY0" fmla="*/ 523878 h 768217"/>
                <a:gd name="connsiteX1" fmla="*/ 723900 w 990600"/>
                <a:gd name="connsiteY1" fmla="*/ 723903 h 768217"/>
                <a:gd name="connsiteX2" fmla="*/ 247650 w 990600"/>
                <a:gd name="connsiteY2" fmla="*/ 3 h 768217"/>
                <a:gd name="connsiteX3" fmla="*/ 0 w 990600"/>
                <a:gd name="connsiteY3" fmla="*/ 333378 h 768217"/>
                <a:gd name="connsiteX0" fmla="*/ 990600 w 990600"/>
                <a:gd name="connsiteY0" fmla="*/ 533299 h 792317"/>
                <a:gd name="connsiteX1" fmla="*/ 800100 w 990600"/>
                <a:gd name="connsiteY1" fmla="*/ 752374 h 792317"/>
                <a:gd name="connsiteX2" fmla="*/ 247650 w 990600"/>
                <a:gd name="connsiteY2" fmla="*/ 9424 h 792317"/>
                <a:gd name="connsiteX3" fmla="*/ 0 w 990600"/>
                <a:gd name="connsiteY3" fmla="*/ 342799 h 792317"/>
                <a:gd name="connsiteX0" fmla="*/ 990600 w 990600"/>
                <a:gd name="connsiteY0" fmla="*/ 533299 h 752698"/>
                <a:gd name="connsiteX1" fmla="*/ 800100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3299 h 752698"/>
                <a:gd name="connsiteX1" fmla="*/ 752475 w 990600"/>
                <a:gd name="connsiteY1" fmla="*/ 752374 h 752698"/>
                <a:gd name="connsiteX2" fmla="*/ 247650 w 990600"/>
                <a:gd name="connsiteY2" fmla="*/ 9424 h 752698"/>
                <a:gd name="connsiteX3" fmla="*/ 0 w 990600"/>
                <a:gd name="connsiteY3" fmla="*/ 342799 h 752698"/>
                <a:gd name="connsiteX0" fmla="*/ 990600 w 990600"/>
                <a:gd name="connsiteY0" fmla="*/ 535575 h 754974"/>
                <a:gd name="connsiteX1" fmla="*/ 752475 w 990600"/>
                <a:gd name="connsiteY1" fmla="*/ 754650 h 754974"/>
                <a:gd name="connsiteX2" fmla="*/ 247650 w 990600"/>
                <a:gd name="connsiteY2" fmla="*/ 11700 h 754974"/>
                <a:gd name="connsiteX3" fmla="*/ 0 w 990600"/>
                <a:gd name="connsiteY3" fmla="*/ 345075 h 754974"/>
                <a:gd name="connsiteX0" fmla="*/ 990600 w 990600"/>
                <a:gd name="connsiteY0" fmla="*/ 524344 h 743719"/>
                <a:gd name="connsiteX1" fmla="*/ 752475 w 990600"/>
                <a:gd name="connsiteY1" fmla="*/ 743419 h 743719"/>
                <a:gd name="connsiteX2" fmla="*/ 247650 w 990600"/>
                <a:gd name="connsiteY2" fmla="*/ 469 h 743719"/>
                <a:gd name="connsiteX3" fmla="*/ 0 w 990600"/>
                <a:gd name="connsiteY3" fmla="*/ 333844 h 743719"/>
                <a:gd name="connsiteX0" fmla="*/ 918436 w 918436"/>
                <a:gd name="connsiteY0" fmla="*/ 399226 h 752118"/>
                <a:gd name="connsiteX1" fmla="*/ 752475 w 918436"/>
                <a:gd name="connsiteY1" fmla="*/ 743419 h 752118"/>
                <a:gd name="connsiteX2" fmla="*/ 247650 w 918436"/>
                <a:gd name="connsiteY2" fmla="*/ 469 h 752118"/>
                <a:gd name="connsiteX3" fmla="*/ 0 w 918436"/>
                <a:gd name="connsiteY3" fmla="*/ 333844 h 752118"/>
                <a:gd name="connsiteX0" fmla="*/ 899405 w 899405"/>
                <a:gd name="connsiteY0" fmla="*/ 399173 h 752065"/>
                <a:gd name="connsiteX1" fmla="*/ 733444 w 899405"/>
                <a:gd name="connsiteY1" fmla="*/ 743366 h 752065"/>
                <a:gd name="connsiteX2" fmla="*/ 228619 w 899405"/>
                <a:gd name="connsiteY2" fmla="*/ 416 h 752065"/>
                <a:gd name="connsiteX3" fmla="*/ 0 w 899405"/>
                <a:gd name="connsiteY3" fmla="*/ 359110 h 752065"/>
                <a:gd name="connsiteX0" fmla="*/ 899405 w 899405"/>
                <a:gd name="connsiteY0" fmla="*/ 399173 h 752437"/>
                <a:gd name="connsiteX1" fmla="*/ 733444 w 899405"/>
                <a:gd name="connsiteY1" fmla="*/ 743366 h 752437"/>
                <a:gd name="connsiteX2" fmla="*/ 228619 w 899405"/>
                <a:gd name="connsiteY2" fmla="*/ 416 h 752437"/>
                <a:gd name="connsiteX3" fmla="*/ 0 w 899405"/>
                <a:gd name="connsiteY3" fmla="*/ 359110 h 752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99405" h="752437">
                  <a:moveTo>
                    <a:pt x="899405" y="399173"/>
                  </a:moveTo>
                  <a:cubicBezTo>
                    <a:pt x="865772" y="492442"/>
                    <a:pt x="845242" y="809825"/>
                    <a:pt x="733444" y="743366"/>
                  </a:cubicBezTo>
                  <a:cubicBezTo>
                    <a:pt x="621646" y="676907"/>
                    <a:pt x="354031" y="11528"/>
                    <a:pt x="228619" y="416"/>
                  </a:cubicBezTo>
                  <a:cubicBezTo>
                    <a:pt x="103207" y="-10696"/>
                    <a:pt x="79375" y="203535"/>
                    <a:pt x="0" y="35911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cxnSp>
          <p:nvCxnSpPr>
            <p:cNvPr id="19" name="Straight Connector 18"/>
            <p:cNvCxnSpPr>
              <a:cxnSpLocks noChangeAspect="1"/>
            </p:cNvCxnSpPr>
            <p:nvPr/>
          </p:nvCxnSpPr>
          <p:spPr>
            <a:xfrm flipV="1">
              <a:off x="6417616" y="2905597"/>
              <a:ext cx="43826" cy="91630"/>
            </a:xfrm>
            <a:prstGeom prst="line">
              <a:avLst/>
            </a:prstGeom>
            <a:ln w="114300">
              <a:solidFill>
                <a:srgbClr val="FF0000">
                  <a:alpha val="76000"/>
                </a:srgb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/>
          <p:cNvGrpSpPr/>
          <p:nvPr/>
        </p:nvGrpSpPr>
        <p:grpSpPr>
          <a:xfrm>
            <a:off x="4543457" y="4790923"/>
            <a:ext cx="4417136" cy="1449144"/>
            <a:chOff x="4543457" y="4923003"/>
            <a:chExt cx="4417136" cy="1449144"/>
          </a:xfrm>
        </p:grpSpPr>
        <p:grpSp>
          <p:nvGrpSpPr>
            <p:cNvPr id="25" name="Group 24"/>
            <p:cNvGrpSpPr/>
            <p:nvPr/>
          </p:nvGrpSpPr>
          <p:grpSpPr>
            <a:xfrm>
              <a:off x="4543457" y="4923003"/>
              <a:ext cx="4417136" cy="1449144"/>
              <a:chOff x="5259159" y="4426185"/>
              <a:chExt cx="3849345" cy="1262867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5530380" y="4426185"/>
                <a:ext cx="3578124" cy="1262867"/>
                <a:chOff x="2267744" y="4467944"/>
                <a:chExt cx="5625278" cy="1985392"/>
              </a:xfrm>
            </p:grpSpPr>
            <p:pic>
              <p:nvPicPr>
                <p:cNvPr id="37" name="Picture 6"/>
                <p:cNvPicPr>
                  <a:picLocks noChangeAspect="1"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267744" y="4467944"/>
                  <a:ext cx="5625278" cy="198539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38" name="Straight Arrow Connector 37"/>
                <p:cNvCxnSpPr/>
                <p:nvPr/>
              </p:nvCxnSpPr>
              <p:spPr>
                <a:xfrm flipV="1">
                  <a:off x="2374646" y="5100253"/>
                  <a:ext cx="0" cy="864096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9" name="Rectangle 38"/>
                <p:cNvSpPr/>
                <p:nvPr/>
              </p:nvSpPr>
              <p:spPr>
                <a:xfrm>
                  <a:off x="2446654" y="4795392"/>
                  <a:ext cx="2808312" cy="1501026"/>
                </a:xfrm>
                <a:prstGeom prst="rect">
                  <a:avLst/>
                </a:prstGeom>
                <a:solidFill>
                  <a:schemeClr val="accent1">
                    <a:alpha val="11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40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</m:oMath>
                      </m:oMathPara>
                    </a14:m>
                    <a:endParaRPr lang="en-US" sz="1400" dirty="0"/>
                  </a:p>
                </p:txBody>
              </p:sp>
            </mc:Choice>
            <mc:Fallback xmlns="">
              <p:sp>
                <p:nvSpPr>
                  <p:cNvPr id="31" name="TextBox 3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974472" y="4910864"/>
                    <a:ext cx="350417" cy="307777"/>
                  </a:xfrm>
                  <a:prstGeom prst="rect">
                    <a:avLst/>
                  </a:prstGeom>
                  <a:blipFill rotWithShape="1"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36" name="TextBox 35"/>
                  <p:cNvSpPr txBox="1"/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pt-PT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pt-PT" b="0" i="1" smtClean="0">
                                  <a:latin typeface="Cambria Math"/>
                                </a:rPr>
                                <m:t>𝑏</m:t>
                              </m:r>
                            </m:sub>
                          </m:sSub>
                        </m:oMath>
                      </m:oMathPara>
                    </a14:m>
                    <a:endParaRPr lang="en-US" dirty="0"/>
                  </a:p>
                </p:txBody>
              </p:sp>
            </mc:Choice>
            <mc:Fallback xmlns="">
              <p:sp>
                <p:nvSpPr>
                  <p:cNvPr id="5" name="TextBox 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259159" y="4938197"/>
                    <a:ext cx="427233" cy="369332"/>
                  </a:xfrm>
                  <a:prstGeom prst="rect">
                    <a:avLst/>
                  </a:prstGeom>
                  <a:blipFill rotWithShape="1"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40" name="Arc 39"/>
            <p:cNvSpPr/>
            <p:nvPr/>
          </p:nvSpPr>
          <p:spPr>
            <a:xfrm rot="3536108" flipV="1">
              <a:off x="6361221" y="5630989"/>
              <a:ext cx="282712" cy="282712"/>
            </a:xfrm>
            <a:prstGeom prst="arc">
              <a:avLst>
                <a:gd name="adj1" fmla="val 17584588"/>
                <a:gd name="adj2" fmla="val 4285228"/>
              </a:avLst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/>
                <p:cNvSpPr txBox="1"/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pt-PT" sz="1400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𝑉</m:t>
                            </m:r>
                          </m:e>
                          <m:sub>
                            <m:r>
                              <a:rPr lang="pt-PT" sz="1400" b="0" i="1" smtClean="0">
                                <a:latin typeface="Cambria Math"/>
                                <a:ea typeface="Cambria Math"/>
                              </a:rPr>
                              <m:t>𝑆𝑄𝑈𝐼𝐷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41" name="TextBox 4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5073" y="5132000"/>
                  <a:ext cx="722569" cy="323037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 b="-188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2" name="Content Placeholder 2"/>
          <p:cNvSpPr txBox="1">
            <a:spLocks/>
          </p:cNvSpPr>
          <p:nvPr/>
        </p:nvSpPr>
        <p:spPr>
          <a:xfrm>
            <a:off x="203482" y="1259566"/>
            <a:ext cx="4975689" cy="384515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Flux jumps of working point may occur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feedback loop is too slow to track input signal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If too much flux noise is coupled to the SQUID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FLL bandwidth makes it faster, but also adds more flux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noise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Necessary to limit slew-rate of coupled signal to avoid flux-jumps</a:t>
            </a:r>
          </a:p>
          <a:p>
            <a:endParaRPr lang="en-US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1214452" y="5442284"/>
                <a:ext cx="2469779" cy="6769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lvl="2"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pt-PT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pt-P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</m:t>
                          </m:r>
                          <m:sSub>
                            <m:sSubPr>
                              <m:ctrlPr>
                                <a:rPr lang="pt-P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P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𝝓</m:t>
                              </m:r>
                            </m:e>
                            <m:sub>
                              <m:r>
                                <a:rPr lang="pt-PT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num>
                        <m:den>
                          <m:r>
                            <a:rPr lang="pt-P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𝒅𝒕</m:t>
                          </m:r>
                        </m:den>
                      </m:f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≤</m:t>
                      </m:r>
                      <m:r>
                        <a:rPr lang="pt-P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r>
                        <a:rPr lang="pt-PT" sz="20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…</m:t>
                      </m:r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𝑴</m:t>
                      </m:r>
                      <m:sSub>
                        <m:sSubPr>
                          <m:ctrlPr>
                            <a:rPr lang="pt-P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P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𝝋</m:t>
                          </m:r>
                        </m:e>
                        <m:sub>
                          <m:r>
                            <a:rPr lang="pt-PT" sz="20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pt-PT" sz="2000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𝒔</m:t>
                      </m:r>
                    </m:oMath>
                  </m:oMathPara>
                </a14:m>
                <a:endParaRPr lang="en-US" sz="2000" b="1" baseline="-25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4452" y="5442284"/>
                <a:ext cx="2469779" cy="67691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20</a:t>
            </a:fld>
            <a:endParaRPr lang="pt-PT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ounded Rectangle 33"/>
              <p:cNvSpPr/>
              <p:nvPr/>
            </p:nvSpPr>
            <p:spPr>
              <a:xfrm>
                <a:off x="7175131" y="1308294"/>
                <a:ext cx="1592644" cy="311766"/>
              </a:xfrm>
              <a:prstGeom prst="round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pt-PT" sz="1050" b="1" i="1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𝝋</m:t>
                          </m:r>
                        </m:e>
                        <m:sub>
                          <m:r>
                            <a:rPr lang="pt-PT" sz="1050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𝟎</m:t>
                          </m:r>
                        </m:sub>
                      </m:sSub>
                    </m:oMath>
                  </m:oMathPara>
                </a14:m>
                <a:endParaRPr lang="pt-PT" sz="1050" b="1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4" name="Rounded 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5131" y="1308294"/>
                <a:ext cx="1592644" cy="311766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600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28650" y="2297835"/>
            <a:ext cx="7744169" cy="2175013"/>
          </a:xfrm>
        </p:spPr>
        <p:txBody>
          <a:bodyPr/>
          <a:lstStyle/>
          <a:p>
            <a:r>
              <a:rPr lang="pt-PT" dirty="0" err="1"/>
              <a:t>Adaptation</a:t>
            </a:r>
            <a:r>
              <a:rPr lang="pt-PT" dirty="0"/>
              <a:t> of </a:t>
            </a:r>
            <a:r>
              <a:rPr lang="pt-PT" dirty="0" err="1"/>
              <a:t>the</a:t>
            </a:r>
            <a:r>
              <a:rPr lang="pt-PT" dirty="0"/>
              <a:t> CCC to </a:t>
            </a:r>
            <a:r>
              <a:rPr lang="pt-PT" dirty="0" err="1"/>
              <a:t>the</a:t>
            </a:r>
            <a:r>
              <a:rPr lang="pt-PT" dirty="0"/>
              <a:t> AD </a:t>
            </a:r>
            <a:r>
              <a:rPr lang="pt-PT" dirty="0" err="1"/>
              <a:t>beam</a:t>
            </a:r>
            <a:r>
              <a:rPr lang="pt-PT" dirty="0"/>
              <a:t/>
            </a:r>
            <a:br>
              <a:rPr lang="pt-PT" dirty="0"/>
            </a:b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21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251947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 </a:t>
            </a:r>
            <a:r>
              <a:rPr lang="pt-PT" dirty="0" err="1" smtClean="0"/>
              <a:t>beam</a:t>
            </a:r>
            <a:r>
              <a:rPr lang="pt-PT" dirty="0" smtClean="0"/>
              <a:t> </a:t>
            </a:r>
            <a:r>
              <a:rPr lang="pt-PT" dirty="0" err="1" smtClean="0"/>
              <a:t>slew</a:t>
            </a:r>
            <a:r>
              <a:rPr lang="pt-PT" dirty="0" smtClean="0"/>
              <a:t>-rate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3623"/>
            <a:ext cx="5902698" cy="44270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9"/>
              <p:cNvSpPr/>
              <p:nvPr/>
            </p:nvSpPr>
            <p:spPr>
              <a:xfrm>
                <a:off x="6041265" y="1617452"/>
                <a:ext cx="2584254" cy="1003970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pt-PT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l-GR" sz="2400" dirty="0" smtClean="0"/>
                          <m:t>φ</m:t>
                        </m:r>
                      </m:num>
                      <m:den>
                        <m:sSub>
                          <m:sSubPr>
                            <m:ctrlPr>
                              <a:rPr lang="el-GR" sz="240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pt-PT" sz="2400" b="0" i="1" dirty="0" smtClean="0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pt-PT" sz="2400" b="0" i="1" dirty="0" smtClean="0"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</m:den>
                    </m:f>
                  </m:oMath>
                </a14:m>
                <a:r>
                  <a:rPr lang="pt-PT" sz="2400" dirty="0" smtClean="0"/>
                  <a:t> = 10 </a:t>
                </a:r>
                <a:r>
                  <a:rPr lang="el-GR" sz="2400" dirty="0" smtClean="0"/>
                  <a:t>φ</a:t>
                </a:r>
                <a:r>
                  <a:rPr lang="pt-PT" sz="2400" baseline="-25000" dirty="0" smtClean="0"/>
                  <a:t>0</a:t>
                </a:r>
                <a:r>
                  <a:rPr lang="pt-PT" sz="2400" dirty="0" smtClean="0"/>
                  <a:t>/</a:t>
                </a:r>
                <a:r>
                  <a:rPr lang="el-GR" sz="2400" dirty="0" smtClean="0"/>
                  <a:t>μ</a:t>
                </a:r>
                <a:r>
                  <a:rPr lang="pt-PT" sz="2400" dirty="0" smtClean="0"/>
                  <a:t>A </a:t>
                </a:r>
                <a:endParaRPr lang="en-US" sz="2400" dirty="0"/>
              </a:p>
            </p:txBody>
          </p:sp>
        </mc:Choice>
        <mc:Fallback xmlns=""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1265" y="1617452"/>
                <a:ext cx="2584254" cy="100397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87006"/>
              </p:ext>
            </p:extLst>
          </p:nvPr>
        </p:nvGraphicFramePr>
        <p:xfrm>
          <a:off x="5876067" y="3919221"/>
          <a:ext cx="291465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Filtering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Slew</a:t>
                      </a:r>
                      <a:r>
                        <a:rPr lang="pt-PT" dirty="0" smtClean="0"/>
                        <a:t>-rate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None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86 G</a:t>
                      </a:r>
                      <a:r>
                        <a:rPr lang="el-GR" dirty="0" smtClean="0"/>
                        <a:t>φ</a:t>
                      </a:r>
                      <a:r>
                        <a:rPr lang="pt-PT" baseline="-25000" dirty="0" smtClean="0"/>
                        <a:t>0</a:t>
                      </a:r>
                      <a:r>
                        <a:rPr lang="pt-PT" dirty="0" smtClean="0"/>
                        <a:t>/s </a:t>
                      </a:r>
                      <a:endParaRPr 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Core </a:t>
                      </a:r>
                      <a:r>
                        <a:rPr lang="pt-PT" dirty="0" err="1" smtClean="0"/>
                        <a:t>permeability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1.2 G</a:t>
                      </a:r>
                      <a:r>
                        <a:rPr lang="el-GR" dirty="0" smtClean="0"/>
                        <a:t>φ</a:t>
                      </a:r>
                      <a:r>
                        <a:rPr lang="pt-PT" baseline="-25000" dirty="0" smtClean="0"/>
                        <a:t>0</a:t>
                      </a:r>
                      <a:r>
                        <a:rPr lang="pt-PT" dirty="0" smtClean="0"/>
                        <a:t>/s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189083" y="3452591"/>
            <a:ext cx="2436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/>
              <a:t>Flux </a:t>
            </a:r>
            <a:r>
              <a:rPr lang="pt-PT" b="1" dirty="0" err="1" smtClean="0"/>
              <a:t>slew</a:t>
            </a:r>
            <a:r>
              <a:rPr lang="pt-PT" b="1" dirty="0" smtClean="0"/>
              <a:t>-rate </a:t>
            </a:r>
            <a:r>
              <a:rPr lang="pt-PT" b="1" dirty="0" err="1" smtClean="0"/>
              <a:t>at</a:t>
            </a:r>
            <a:r>
              <a:rPr lang="pt-PT" b="1" dirty="0" smtClean="0"/>
              <a:t> SQUID</a:t>
            </a:r>
            <a:endParaRPr lang="en-US" b="1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22</a:t>
            </a:fld>
            <a:endParaRPr lang="pt-P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7006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40" y="1075256"/>
            <a:ext cx="8648700" cy="52387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Filtering</a:t>
            </a:r>
            <a:r>
              <a:rPr lang="pt-PT" dirty="0" smtClean="0"/>
              <a:t> </a:t>
            </a:r>
            <a:r>
              <a:rPr lang="pt-PT" dirty="0" err="1" smtClean="0"/>
              <a:t>beam</a:t>
            </a:r>
            <a:r>
              <a:rPr lang="pt-PT" dirty="0" smtClean="0"/>
              <a:t> </a:t>
            </a:r>
            <a:r>
              <a:rPr lang="pt-PT" dirty="0" err="1" smtClean="0"/>
              <a:t>current</a:t>
            </a:r>
            <a:r>
              <a:rPr lang="pt-PT" dirty="0" smtClean="0"/>
              <a:t> </a:t>
            </a:r>
            <a:r>
              <a:rPr lang="pt-PT" dirty="0" err="1" smtClean="0"/>
              <a:t>signal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1888427" y="5079397"/>
            <a:ext cx="733447" cy="781051"/>
          </a:xfrm>
          <a:prstGeom prst="ellipse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/>
          </a:p>
        </p:txBody>
      </p:sp>
      <p:sp>
        <p:nvSpPr>
          <p:cNvPr id="5" name="TextBox 4"/>
          <p:cNvSpPr txBox="1"/>
          <p:nvPr/>
        </p:nvSpPr>
        <p:spPr>
          <a:xfrm>
            <a:off x="2048202" y="5898327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>
                <a:solidFill>
                  <a:srgbClr val="0070C0"/>
                </a:solidFill>
              </a:rPr>
              <a:t>SC</a:t>
            </a:r>
            <a:endParaRPr lang="fr-FR" dirty="0">
              <a:solidFill>
                <a:srgbClr val="0070C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2621874" y="1844348"/>
            <a:ext cx="3027210" cy="319717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753528" y="1410345"/>
            <a:ext cx="3005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Low</a:t>
            </a:r>
            <a:r>
              <a:rPr lang="pt-PT" sz="2000" dirty="0" smtClean="0"/>
              <a:t> </a:t>
            </a:r>
            <a:r>
              <a:rPr lang="pt-PT" sz="2000" dirty="0" err="1" smtClean="0"/>
              <a:t>pass</a:t>
            </a:r>
            <a:r>
              <a:rPr lang="pt-PT" sz="2000" dirty="0" smtClean="0"/>
              <a:t> </a:t>
            </a:r>
            <a:r>
              <a:rPr lang="pt-PT" sz="2000" dirty="0" err="1" smtClean="0"/>
              <a:t>filtering</a:t>
            </a:r>
            <a:r>
              <a:rPr lang="pt-PT" sz="2000" dirty="0" smtClean="0"/>
              <a:t> to </a:t>
            </a:r>
            <a:r>
              <a:rPr lang="pt-PT" sz="2000" dirty="0" err="1" smtClean="0"/>
              <a:t>reduce</a:t>
            </a:r>
            <a:r>
              <a:rPr lang="pt-PT" sz="2000" dirty="0" smtClean="0"/>
              <a:t> </a:t>
            </a:r>
            <a:r>
              <a:rPr lang="pt-PT" sz="2000" dirty="0" err="1" smtClean="0"/>
              <a:t>signal</a:t>
            </a:r>
            <a:r>
              <a:rPr lang="pt-PT" sz="2000" dirty="0" smtClean="0"/>
              <a:t> </a:t>
            </a:r>
            <a:r>
              <a:rPr lang="pt-PT" sz="2000" dirty="0" err="1" smtClean="0"/>
              <a:t>slew</a:t>
            </a:r>
            <a:r>
              <a:rPr lang="pt-PT" sz="2000" dirty="0" smtClean="0"/>
              <a:t>-rate</a:t>
            </a:r>
            <a:endParaRPr lang="pt-PT" sz="2000" dirty="0"/>
          </a:p>
        </p:txBody>
      </p:sp>
      <p:sp>
        <p:nvSpPr>
          <p:cNvPr id="35" name="TextBox 34"/>
          <p:cNvSpPr txBox="1"/>
          <p:nvPr/>
        </p:nvSpPr>
        <p:spPr>
          <a:xfrm>
            <a:off x="5682256" y="2831017"/>
            <a:ext cx="30766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 err="1" smtClean="0"/>
              <a:t>Maximum</a:t>
            </a:r>
            <a:r>
              <a:rPr lang="pt-PT" sz="2000" dirty="0" smtClean="0"/>
              <a:t> </a:t>
            </a:r>
            <a:r>
              <a:rPr lang="pt-PT" sz="2000" dirty="0" err="1" smtClean="0"/>
              <a:t>possible</a:t>
            </a:r>
            <a:r>
              <a:rPr lang="pt-PT" sz="2000" dirty="0" smtClean="0"/>
              <a:t> </a:t>
            </a:r>
            <a:r>
              <a:rPr lang="pt-PT" sz="2000" dirty="0" err="1" smtClean="0"/>
              <a:t>bandwidth</a:t>
            </a:r>
            <a:endParaRPr lang="pt-PT" sz="2000" dirty="0"/>
          </a:p>
        </p:txBody>
      </p:sp>
      <p:cxnSp>
        <p:nvCxnSpPr>
          <p:cNvPr id="36" name="Straight Arrow Connector 35"/>
          <p:cNvCxnSpPr/>
          <p:nvPr/>
        </p:nvCxnSpPr>
        <p:spPr>
          <a:xfrm flipH="1">
            <a:off x="5324507" y="3502049"/>
            <a:ext cx="1161696" cy="110485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1323976" y="1843374"/>
            <a:ext cx="4325108" cy="2955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23</a:t>
            </a:fld>
            <a:endParaRPr lang="pt-PT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2557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CCC </a:t>
            </a:r>
            <a:r>
              <a:rPr lang="pt-PT" dirty="0" err="1" smtClean="0"/>
              <a:t>components</a:t>
            </a:r>
            <a:endParaRPr lang="en-US" dirty="0"/>
          </a:p>
        </p:txBody>
      </p:sp>
      <p:pic>
        <p:nvPicPr>
          <p:cNvPr id="4" name="Content Placeholder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2494" y="1358714"/>
            <a:ext cx="6370837" cy="39734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80644" y="5529897"/>
            <a:ext cx="55745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Magnetic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had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previously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been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fabricated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GSI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Univesity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Jena as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prototype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for FAIR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24</a:t>
            </a:fld>
            <a:endParaRPr lang="pt-P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598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CCC </a:t>
            </a:r>
            <a:r>
              <a:rPr lang="pt-PT" dirty="0" err="1" smtClean="0"/>
              <a:t>components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9817" y="1025035"/>
            <a:ext cx="5321148" cy="4918767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25</a:t>
            </a:fld>
            <a:endParaRPr lang="pt-P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84097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CCC </a:t>
            </a:r>
            <a:r>
              <a:rPr lang="pt-PT" dirty="0" err="1" smtClean="0"/>
              <a:t>components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123721"/>
            <a:ext cx="8143801" cy="3875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37508" y="5515257"/>
            <a:ext cx="492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dirty="0" err="1" smtClean="0"/>
              <a:t>Magnicon</a:t>
            </a:r>
            <a:r>
              <a:rPr lang="pt-PT" dirty="0" smtClean="0"/>
              <a:t> SQUID </a:t>
            </a:r>
            <a:r>
              <a:rPr lang="pt-PT" dirty="0" err="1" smtClean="0"/>
              <a:t>and</a:t>
            </a:r>
            <a:r>
              <a:rPr lang="pt-PT" dirty="0" smtClean="0"/>
              <a:t> FLL </a:t>
            </a:r>
            <a:r>
              <a:rPr lang="pt-PT" dirty="0" err="1" smtClean="0"/>
              <a:t>electronics</a:t>
            </a:r>
            <a:r>
              <a:rPr lang="pt-PT" dirty="0" smtClean="0"/>
              <a:t> </a:t>
            </a:r>
            <a:r>
              <a:rPr lang="pt-PT" dirty="0" err="1" smtClean="0"/>
              <a:t>system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26</a:t>
            </a:fld>
            <a:endParaRPr lang="pt-P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16341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Cryostat</a:t>
            </a:r>
            <a:r>
              <a:rPr lang="pt-PT" dirty="0"/>
              <a:t> </a:t>
            </a:r>
            <a:r>
              <a:rPr lang="pt-PT" dirty="0" smtClean="0"/>
              <a:t>design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27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19297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Cryostat</a:t>
            </a:r>
            <a:r>
              <a:rPr lang="pt-PT" dirty="0" smtClean="0"/>
              <a:t> design</a:t>
            </a:r>
            <a:endParaRPr lang="pt-P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73795" y="978417"/>
            <a:ext cx="4048202" cy="53531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2814" y="1341384"/>
            <a:ext cx="501677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New </a:t>
            </a:r>
            <a:r>
              <a:rPr lang="pt-PT" dirty="0" err="1" smtClean="0"/>
              <a:t>custom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was</a:t>
            </a:r>
            <a:r>
              <a:rPr lang="pt-PT" dirty="0" smtClean="0"/>
              <a:t> </a:t>
            </a:r>
            <a:r>
              <a:rPr lang="pt-PT" dirty="0" err="1" smtClean="0"/>
              <a:t>designed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/>
              <a:t> </a:t>
            </a:r>
            <a:r>
              <a:rPr lang="pt-PT" dirty="0" err="1" smtClean="0"/>
              <a:t>fabricated</a:t>
            </a:r>
            <a:r>
              <a:rPr lang="pt-PT" dirty="0" smtClean="0"/>
              <a:t> to </a:t>
            </a:r>
            <a:r>
              <a:rPr lang="pt-PT" dirty="0" err="1" smtClean="0"/>
              <a:t>host</a:t>
            </a:r>
            <a:r>
              <a:rPr lang="pt-PT" dirty="0" smtClean="0"/>
              <a:t> CCC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/>
              <a:t>Insulating</a:t>
            </a:r>
            <a:r>
              <a:rPr lang="pt-PT" dirty="0"/>
              <a:t> </a:t>
            </a:r>
            <a:r>
              <a:rPr lang="pt-PT" dirty="0" err="1"/>
              <a:t>ceramic</a:t>
            </a:r>
            <a:r>
              <a:rPr lang="pt-PT" dirty="0"/>
              <a:t> </a:t>
            </a:r>
            <a:r>
              <a:rPr lang="pt-PT" dirty="0" err="1"/>
              <a:t>integrated</a:t>
            </a:r>
            <a:r>
              <a:rPr lang="pt-PT" dirty="0"/>
              <a:t> to </a:t>
            </a:r>
            <a:r>
              <a:rPr lang="pt-PT" dirty="0" err="1"/>
              <a:t>prevent</a:t>
            </a:r>
            <a:r>
              <a:rPr lang="pt-PT" dirty="0"/>
              <a:t> </a:t>
            </a:r>
            <a:r>
              <a:rPr lang="pt-PT" dirty="0" err="1"/>
              <a:t>mirror</a:t>
            </a:r>
            <a:r>
              <a:rPr lang="pt-PT" dirty="0"/>
              <a:t> </a:t>
            </a:r>
            <a:r>
              <a:rPr lang="pt-PT" dirty="0" err="1"/>
              <a:t>currents</a:t>
            </a:r>
            <a:r>
              <a:rPr lang="pt-PT" dirty="0"/>
              <a:t> </a:t>
            </a:r>
            <a:r>
              <a:rPr lang="pt-PT" dirty="0" err="1"/>
              <a:t>from</a:t>
            </a:r>
            <a:r>
              <a:rPr lang="pt-PT" dirty="0"/>
              <a:t> </a:t>
            </a:r>
            <a:r>
              <a:rPr lang="pt-PT" dirty="0" err="1"/>
              <a:t>shielding</a:t>
            </a:r>
            <a:r>
              <a:rPr lang="pt-PT" dirty="0"/>
              <a:t> </a:t>
            </a:r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beam</a:t>
            </a:r>
            <a:r>
              <a:rPr lang="pt-PT" dirty="0"/>
              <a:t> </a:t>
            </a:r>
            <a:r>
              <a:rPr lang="pt-PT" dirty="0" err="1"/>
              <a:t>signal</a:t>
            </a:r>
            <a:endParaRPr lang="pt-PT" dirty="0"/>
          </a:p>
          <a:p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/>
              <a:t>Low</a:t>
            </a:r>
            <a:r>
              <a:rPr lang="pt-PT" dirty="0" smtClean="0"/>
              <a:t> </a:t>
            </a:r>
            <a:r>
              <a:rPr lang="pt-PT" dirty="0" err="1" smtClean="0"/>
              <a:t>heat-load</a:t>
            </a:r>
            <a:r>
              <a:rPr lang="pt-PT" dirty="0" smtClean="0"/>
              <a:t> to </a:t>
            </a:r>
            <a:r>
              <a:rPr lang="pt-PT" dirty="0" err="1" smtClean="0"/>
              <a:t>allow</a:t>
            </a:r>
            <a:r>
              <a:rPr lang="pt-PT" dirty="0" smtClean="0"/>
              <a:t> stand-</a:t>
            </a:r>
            <a:r>
              <a:rPr lang="pt-PT" dirty="0" err="1" smtClean="0"/>
              <a:t>alone</a:t>
            </a:r>
            <a:r>
              <a:rPr lang="pt-PT" dirty="0" smtClean="0"/>
              <a:t> </a:t>
            </a:r>
            <a:r>
              <a:rPr lang="pt-PT" dirty="0" err="1" smtClean="0"/>
              <a:t>operation</a:t>
            </a: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/>
              <a:t>Cooling</a:t>
            </a:r>
            <a:r>
              <a:rPr lang="pt-PT" dirty="0" smtClean="0"/>
              <a:t> </a:t>
            </a:r>
            <a:r>
              <a:rPr lang="pt-PT" dirty="0" err="1" smtClean="0"/>
              <a:t>power</a:t>
            </a:r>
            <a:r>
              <a:rPr lang="pt-PT" dirty="0" smtClean="0"/>
              <a:t> </a:t>
            </a:r>
            <a:r>
              <a:rPr lang="pt-PT" dirty="0" err="1" smtClean="0"/>
              <a:t>entirely</a:t>
            </a:r>
            <a:r>
              <a:rPr lang="pt-PT" dirty="0" smtClean="0"/>
              <a:t> </a:t>
            </a:r>
            <a:r>
              <a:rPr lang="pt-PT" dirty="0" err="1" smtClean="0"/>
              <a:t>provided</a:t>
            </a:r>
            <a:r>
              <a:rPr lang="pt-PT" dirty="0" smtClean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 pulse-tube cryocooler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/>
              <a:t>HV Support </a:t>
            </a:r>
            <a:r>
              <a:rPr lang="pt-PT" dirty="0" err="1" smtClean="0"/>
              <a:t>designed</a:t>
            </a:r>
            <a:r>
              <a:rPr lang="pt-PT" dirty="0" smtClean="0"/>
              <a:t> to </a:t>
            </a:r>
            <a:r>
              <a:rPr lang="pt-PT" dirty="0" err="1" smtClean="0"/>
              <a:t>mitigate</a:t>
            </a:r>
            <a:r>
              <a:rPr lang="pt-PT" dirty="0" smtClean="0"/>
              <a:t> </a:t>
            </a:r>
            <a:r>
              <a:rPr lang="pt-PT" dirty="0" err="1" smtClean="0"/>
              <a:t>vibration</a:t>
            </a:r>
            <a:r>
              <a:rPr lang="pt-PT" dirty="0" smtClean="0"/>
              <a:t> </a:t>
            </a:r>
            <a:r>
              <a:rPr lang="pt-PT" dirty="0" err="1" smtClean="0"/>
              <a:t>transmission</a:t>
            </a: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5167258" y="1144715"/>
            <a:ext cx="144302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000" dirty="0" smtClean="0">
                <a:solidFill>
                  <a:srgbClr val="FF0000"/>
                </a:solidFill>
              </a:rPr>
              <a:t>VV: </a:t>
            </a:r>
            <a:r>
              <a:rPr lang="pt-PT" sz="1000" dirty="0" err="1" smtClean="0">
                <a:solidFill>
                  <a:srgbClr val="FF0000"/>
                </a:solidFill>
              </a:rPr>
              <a:t>Vacuum</a:t>
            </a:r>
            <a:r>
              <a:rPr lang="pt-PT" sz="1000" dirty="0" smtClean="0">
                <a:solidFill>
                  <a:srgbClr val="FF0000"/>
                </a:solidFill>
              </a:rPr>
              <a:t> </a:t>
            </a:r>
            <a:r>
              <a:rPr lang="pt-PT" sz="1000" dirty="0" err="1" smtClean="0">
                <a:solidFill>
                  <a:srgbClr val="FF0000"/>
                </a:solidFill>
              </a:rPr>
              <a:t>Vessel</a:t>
            </a:r>
            <a:endParaRPr lang="pt-PT" sz="1000" dirty="0" smtClean="0">
              <a:solidFill>
                <a:srgbClr val="FF0000"/>
              </a:solidFill>
            </a:endParaRPr>
          </a:p>
          <a:p>
            <a:r>
              <a:rPr lang="pt-PT" sz="1000" dirty="0" smtClean="0">
                <a:solidFill>
                  <a:srgbClr val="FF0000"/>
                </a:solidFill>
              </a:rPr>
              <a:t>TS: </a:t>
            </a:r>
            <a:r>
              <a:rPr lang="pt-PT" sz="1000" dirty="0" err="1" smtClean="0">
                <a:solidFill>
                  <a:srgbClr val="FF0000"/>
                </a:solidFill>
              </a:rPr>
              <a:t>Thermal</a:t>
            </a:r>
            <a:r>
              <a:rPr lang="pt-PT" sz="1000" dirty="0" smtClean="0">
                <a:solidFill>
                  <a:srgbClr val="FF0000"/>
                </a:solidFill>
              </a:rPr>
              <a:t> </a:t>
            </a:r>
            <a:r>
              <a:rPr lang="pt-PT" sz="1000" dirty="0" err="1" smtClean="0">
                <a:solidFill>
                  <a:srgbClr val="FF0000"/>
                </a:solidFill>
              </a:rPr>
              <a:t>Shield</a:t>
            </a:r>
            <a:endParaRPr lang="pt-PT" sz="1000" dirty="0" smtClean="0">
              <a:solidFill>
                <a:srgbClr val="FF0000"/>
              </a:solidFill>
            </a:endParaRPr>
          </a:p>
          <a:p>
            <a:r>
              <a:rPr lang="pt-PT" sz="1000" dirty="0" smtClean="0">
                <a:solidFill>
                  <a:srgbClr val="FF0000"/>
                </a:solidFill>
              </a:rPr>
              <a:t>HV: </a:t>
            </a:r>
            <a:r>
              <a:rPr lang="pt-PT" sz="1000" dirty="0" err="1" smtClean="0">
                <a:solidFill>
                  <a:srgbClr val="FF0000"/>
                </a:solidFill>
              </a:rPr>
              <a:t>Helium</a:t>
            </a:r>
            <a:r>
              <a:rPr lang="pt-PT" sz="1000" dirty="0" smtClean="0">
                <a:solidFill>
                  <a:srgbClr val="FF0000"/>
                </a:solidFill>
              </a:rPr>
              <a:t> </a:t>
            </a:r>
            <a:r>
              <a:rPr lang="pt-PT" sz="1000" dirty="0" err="1" smtClean="0">
                <a:solidFill>
                  <a:srgbClr val="FF0000"/>
                </a:solidFill>
              </a:rPr>
              <a:t>Vessel</a:t>
            </a:r>
            <a:endParaRPr lang="pt-PT" sz="1000" dirty="0" smtClean="0">
              <a:solidFill>
                <a:srgbClr val="FF0000"/>
              </a:solidFill>
            </a:endParaRPr>
          </a:p>
          <a:p>
            <a:r>
              <a:rPr lang="pt-PT" sz="1000" dirty="0" smtClean="0">
                <a:solidFill>
                  <a:srgbClr val="FF0000"/>
                </a:solidFill>
              </a:rPr>
              <a:t>BC: </a:t>
            </a:r>
            <a:r>
              <a:rPr lang="pt-PT" sz="1000" dirty="0" err="1" smtClean="0">
                <a:solidFill>
                  <a:srgbClr val="FF0000"/>
                </a:solidFill>
              </a:rPr>
              <a:t>Bayonet</a:t>
            </a:r>
            <a:r>
              <a:rPr lang="pt-PT" sz="1000" dirty="0" smtClean="0">
                <a:solidFill>
                  <a:srgbClr val="FF0000"/>
                </a:solidFill>
              </a:rPr>
              <a:t> </a:t>
            </a:r>
            <a:r>
              <a:rPr lang="pt-PT" sz="1000" dirty="0" err="1" smtClean="0">
                <a:solidFill>
                  <a:srgbClr val="FF0000"/>
                </a:solidFill>
              </a:rPr>
              <a:t>Connection</a:t>
            </a:r>
            <a:endParaRPr lang="pt-PT" sz="1000" dirty="0" smtClean="0">
              <a:solidFill>
                <a:srgbClr val="FF0000"/>
              </a:solidFill>
            </a:endParaRPr>
          </a:p>
          <a:p>
            <a:endParaRPr lang="pt-PT" sz="1000" dirty="0">
              <a:solidFill>
                <a:srgbClr val="FF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28</a:t>
            </a:fld>
            <a:endParaRPr lang="pt-PT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6078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Cryostat</a:t>
            </a:r>
            <a:r>
              <a:rPr lang="pt-PT" dirty="0"/>
              <a:t> design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94025"/>
            <a:ext cx="4421974" cy="3644674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79" y="1549864"/>
            <a:ext cx="4416021" cy="29787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07262" y="4790406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 </a:t>
            </a:r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vessel</a:t>
            </a:r>
            <a:r>
              <a:rPr lang="pt-P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endParaRPr lang="pt-PT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34080" y="4790406"/>
            <a:ext cx="26978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Closed</a:t>
            </a:r>
            <a:r>
              <a:rPr lang="pt-P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circuit</a:t>
            </a:r>
            <a:r>
              <a:rPr lang="pt-P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pt-PT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termal </a:t>
            </a:r>
            <a:r>
              <a:rPr lang="pt-PT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shield</a:t>
            </a:r>
            <a:endParaRPr lang="pt-PT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29</a:t>
            </a:fld>
            <a:endParaRPr lang="pt-PT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2755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57619" y="1266940"/>
            <a:ext cx="7744858" cy="4792337"/>
            <a:chOff x="1057619" y="1266940"/>
            <a:chExt cx="7744858" cy="479233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408" t="3969" r="1156" b="4552"/>
            <a:stretch/>
          </p:blipFill>
          <p:spPr>
            <a:xfrm>
              <a:off x="1057619" y="1266940"/>
              <a:ext cx="7744858" cy="479233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35644" y="2393051"/>
              <a:ext cx="60853" cy="138303"/>
            </a:xfrm>
            <a:prstGeom prst="rect">
              <a:avLst/>
            </a:prstGeom>
            <a:solidFill>
              <a:srgbClr val="E7E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Antiproton</a:t>
            </a:r>
            <a:r>
              <a:rPr lang="pt-PT" dirty="0" smtClean="0"/>
              <a:t> </a:t>
            </a:r>
            <a:r>
              <a:rPr lang="pt-PT" dirty="0" err="1" smtClean="0"/>
              <a:t>Decelerator</a:t>
            </a:r>
            <a:r>
              <a:rPr lang="pt-PT" dirty="0" smtClean="0"/>
              <a:t> (AD)</a:t>
            </a:r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3925829" y="4698529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C</a:t>
            </a:r>
            <a:r>
              <a:rPr lang="pt-PT" dirty="0" smtClean="0">
                <a:solidFill>
                  <a:srgbClr val="FF0000"/>
                </a:solidFill>
              </a:rPr>
              <a:t> = 182.5 m</a:t>
            </a:r>
            <a:endParaRPr lang="pt-PT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</a:t>
            </a:fld>
            <a:endParaRPr lang="pt-PT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924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installed</a:t>
            </a:r>
            <a:r>
              <a:rPr lang="pt-PT" dirty="0" smtClean="0"/>
              <a:t> in AD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34769" y="1380416"/>
            <a:ext cx="7074460" cy="4786472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30</a:t>
            </a:fld>
            <a:endParaRPr lang="pt-P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4693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CCC </a:t>
            </a:r>
            <a:r>
              <a:rPr lang="pt-PT" dirty="0" err="1" smtClean="0"/>
              <a:t>Acquisition</a:t>
            </a:r>
            <a:r>
              <a:rPr lang="pt-PT" dirty="0" smtClean="0"/>
              <a:t> </a:t>
            </a:r>
            <a:r>
              <a:rPr lang="pt-PT" dirty="0" err="1"/>
              <a:t>and</a:t>
            </a:r>
            <a:r>
              <a:rPr lang="pt-PT" dirty="0"/>
              <a:t> </a:t>
            </a:r>
            <a:r>
              <a:rPr lang="pt-PT" dirty="0" err="1" smtClean="0"/>
              <a:t>Control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31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074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2312926" y="5524100"/>
            <a:ext cx="76094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Acquisition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controls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338120" y="3080616"/>
            <a:ext cx="2127567" cy="1937317"/>
            <a:chOff x="327960" y="3945323"/>
            <a:chExt cx="2127567" cy="193731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7960" y="3945323"/>
              <a:ext cx="1831426" cy="193731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985520" y="4165478"/>
              <a:ext cx="1470007" cy="274341"/>
            </a:xfrm>
            <a:prstGeom prst="rect">
              <a:avLst/>
            </a:prstGeom>
          </p:spPr>
        </p:pic>
      </p:grpSp>
      <p:sp>
        <p:nvSpPr>
          <p:cNvPr id="13" name="TextBox 12"/>
          <p:cNvSpPr txBox="1"/>
          <p:nvPr/>
        </p:nvSpPr>
        <p:spPr>
          <a:xfrm>
            <a:off x="571499" y="1238717"/>
            <a:ext cx="3110593" cy="1169551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400" b="1" dirty="0" smtClean="0"/>
              <a:t>FLL </a:t>
            </a:r>
            <a:r>
              <a:rPr lang="pt-PT" sz="1400" b="1" dirty="0" err="1" smtClean="0"/>
              <a:t>Electronics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Magnicon</a:t>
            </a:r>
            <a:r>
              <a:rPr lang="pt-PT" sz="1400" dirty="0" smtClean="0"/>
              <a:t> (20MHz)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Settings</a:t>
            </a:r>
            <a:r>
              <a:rPr lang="pt-PT" sz="1400" dirty="0" smtClean="0"/>
              <a:t>:</a:t>
            </a:r>
          </a:p>
          <a:p>
            <a:pPr marL="630238" lvl="1" indent="-173038">
              <a:buFont typeface="Wingdings" panose="05000000000000000000" pitchFamily="2" charset="2"/>
              <a:buChar char="§"/>
            </a:pPr>
            <a:r>
              <a:rPr lang="pt-PT" sz="1400" dirty="0" smtClean="0"/>
              <a:t>R</a:t>
            </a:r>
            <a:r>
              <a:rPr lang="pt-PT" sz="1400" baseline="-25000" dirty="0" smtClean="0"/>
              <a:t>FLL </a:t>
            </a:r>
            <a:r>
              <a:rPr lang="pt-PT" sz="1400" dirty="0" smtClean="0"/>
              <a:t>= 1 </a:t>
            </a:r>
            <a:r>
              <a:rPr lang="pt-PT" sz="1400" dirty="0" err="1" smtClean="0"/>
              <a:t>kOhm</a:t>
            </a:r>
            <a:endParaRPr lang="pt-PT" sz="1400" dirty="0" smtClean="0"/>
          </a:p>
          <a:p>
            <a:pPr marL="630238" lvl="1" indent="-173038">
              <a:buFont typeface="Wingdings" panose="05000000000000000000" pitchFamily="2" charset="2"/>
              <a:buChar char="§"/>
            </a:pPr>
            <a:r>
              <a:rPr lang="pt-PT" sz="1400" dirty="0" smtClean="0"/>
              <a:t>GBW = 1.04 GHz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4039" y="3213921"/>
            <a:ext cx="1119345" cy="391671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4647304" y="3972256"/>
            <a:ext cx="963662" cy="1332664"/>
            <a:chOff x="3302789" y="4607561"/>
            <a:chExt cx="963662" cy="1332664"/>
          </a:xfrm>
        </p:grpSpPr>
        <p:pic>
          <p:nvPicPr>
            <p:cNvPr id="1026" name="Picture 2" descr="Image result for advantech eki-1222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24881" y="4607561"/>
              <a:ext cx="919479" cy="919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3302789" y="5478560"/>
              <a:ext cx="9636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200" u="sng" dirty="0" err="1" smtClean="0"/>
                <a:t>Advantech</a:t>
              </a:r>
              <a:r>
                <a:rPr lang="pt-PT" sz="1200" u="sng" dirty="0" smtClean="0"/>
                <a:t> </a:t>
              </a:r>
            </a:p>
            <a:p>
              <a:r>
                <a:rPr lang="pt-PT" sz="1200" u="sng" dirty="0" smtClean="0"/>
                <a:t>Serial Server</a:t>
              </a:r>
              <a:endParaRPr lang="en-US" sz="1200" u="sng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558683" y="4743417"/>
            <a:ext cx="1612735" cy="1152344"/>
            <a:chOff x="825665" y="4273334"/>
            <a:chExt cx="2883535" cy="2060365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5665" y="5004662"/>
              <a:ext cx="2883535" cy="132903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1488384" y="4273334"/>
              <a:ext cx="196410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sz="1200" u="sng" dirty="0" err="1" smtClean="0"/>
                <a:t>Calibration</a:t>
              </a:r>
              <a:r>
                <a:rPr lang="pt-PT" sz="1200" u="sng" dirty="0" smtClean="0"/>
                <a:t> </a:t>
              </a:r>
              <a:r>
                <a:rPr lang="pt-PT" sz="1200" u="sng" dirty="0" err="1" smtClean="0"/>
                <a:t>Source</a:t>
              </a:r>
              <a:endParaRPr lang="pt-PT" sz="1200" u="sng" dirty="0" smtClean="0"/>
            </a:p>
          </p:txBody>
        </p:sp>
      </p:grpSp>
      <p:cxnSp>
        <p:nvCxnSpPr>
          <p:cNvPr id="31" name="Straight Connector 30"/>
          <p:cNvCxnSpPr/>
          <p:nvPr/>
        </p:nvCxnSpPr>
        <p:spPr>
          <a:xfrm>
            <a:off x="1730683" y="4313456"/>
            <a:ext cx="0" cy="3251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087120" y="4638588"/>
            <a:ext cx="643563" cy="37934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1087120" y="4932339"/>
            <a:ext cx="0" cy="10585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1622046" y="4335985"/>
            <a:ext cx="81710" cy="4983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622046" y="3493937"/>
            <a:ext cx="0" cy="89177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2312926" y="3421682"/>
            <a:ext cx="0" cy="21024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8" name="TextBox 1037"/>
          <p:cNvSpPr txBox="1"/>
          <p:nvPr/>
        </p:nvSpPr>
        <p:spPr>
          <a:xfrm rot="16200000">
            <a:off x="2199823" y="4298640"/>
            <a:ext cx="4782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200"/>
            </a:lvl1pPr>
          </a:lstStyle>
          <a:p>
            <a:r>
              <a:rPr lang="pt-PT" dirty="0" err="1"/>
              <a:t>Triax</a:t>
            </a:r>
            <a:endParaRPr lang="en-US" dirty="0"/>
          </a:p>
        </p:txBody>
      </p:sp>
      <p:cxnSp>
        <p:nvCxnSpPr>
          <p:cNvPr id="59" name="Straight Connector 58"/>
          <p:cNvCxnSpPr/>
          <p:nvPr/>
        </p:nvCxnSpPr>
        <p:spPr>
          <a:xfrm>
            <a:off x="4374087" y="4472891"/>
            <a:ext cx="590618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3053551" y="4664637"/>
            <a:ext cx="1900994" cy="129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3071875" y="4655920"/>
            <a:ext cx="2" cy="54530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2263389" y="3419916"/>
            <a:ext cx="2529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3600773" y="3400124"/>
            <a:ext cx="35116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3" name="Rounded Rectangle 1052"/>
          <p:cNvSpPr/>
          <p:nvPr/>
        </p:nvSpPr>
        <p:spPr>
          <a:xfrm>
            <a:off x="7112405" y="2941868"/>
            <a:ext cx="1796629" cy="1872991"/>
          </a:xfrm>
          <a:prstGeom prst="roundRect">
            <a:avLst>
              <a:gd name="adj" fmla="val 3595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u="sng" dirty="0">
                <a:solidFill>
                  <a:schemeClr val="tx1"/>
                </a:solidFill>
              </a:rPr>
              <a:t>VME </a:t>
            </a:r>
            <a:r>
              <a:rPr lang="pt-PT" sz="1200" u="sng" dirty="0" err="1">
                <a:solidFill>
                  <a:schemeClr val="tx1"/>
                </a:solidFill>
              </a:rPr>
              <a:t>Crate</a:t>
            </a:r>
            <a:endParaRPr lang="pt-PT" sz="1200" u="sng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CPU L866</a:t>
            </a: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CTRV timing</a:t>
            </a:r>
          </a:p>
          <a:p>
            <a:pPr marL="228600" indent="-228600">
              <a:buFont typeface="+mj-lt"/>
              <a:buAutoNum type="arabicPeriod"/>
            </a:pPr>
            <a:r>
              <a:rPr lang="pt-PT" sz="1200" dirty="0">
                <a:solidFill>
                  <a:schemeClr val="tx1"/>
                </a:solidFill>
              </a:rPr>
              <a:t>VD80 ADC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16 </a:t>
            </a:r>
            <a:r>
              <a:rPr lang="pt-PT" sz="1200" dirty="0" err="1">
                <a:solidFill>
                  <a:schemeClr val="tx1"/>
                </a:solidFill>
              </a:rPr>
              <a:t>channels</a:t>
            </a:r>
            <a:endParaRPr lang="pt-PT" sz="1200" dirty="0">
              <a:solidFill>
                <a:schemeClr val="tx1"/>
              </a:solidFill>
            </a:endParaRP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16 bit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>
                <a:solidFill>
                  <a:schemeClr val="tx1"/>
                </a:solidFill>
              </a:rPr>
              <a:t>+/- 10V</a:t>
            </a: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 smtClean="0">
                <a:solidFill>
                  <a:schemeClr val="tx1"/>
                </a:solidFill>
              </a:rPr>
              <a:t>800kOhm</a:t>
            </a:r>
            <a:endParaRPr lang="pt-PT" sz="1200" dirty="0">
              <a:solidFill>
                <a:schemeClr val="tx1"/>
              </a:solidFill>
            </a:endParaRPr>
          </a:p>
          <a:p>
            <a:pPr marL="355600" lvl="1" indent="-184150">
              <a:buFont typeface="Wingdings" panose="05000000000000000000" pitchFamily="2" charset="2"/>
              <a:buChar char="§"/>
            </a:pPr>
            <a:r>
              <a:rPr lang="pt-PT" sz="1200" dirty="0" err="1">
                <a:solidFill>
                  <a:schemeClr val="tx1"/>
                </a:solidFill>
              </a:rPr>
              <a:t>Isolated</a:t>
            </a:r>
            <a:r>
              <a:rPr lang="pt-PT" sz="1200" dirty="0">
                <a:solidFill>
                  <a:schemeClr val="tx1"/>
                </a:solidFill>
              </a:rPr>
              <a:t> </a:t>
            </a:r>
            <a:r>
              <a:rPr lang="pt-PT" sz="1200" dirty="0" err="1">
                <a:solidFill>
                  <a:schemeClr val="tx1"/>
                </a:solidFill>
              </a:rPr>
              <a:t>diff</a:t>
            </a:r>
            <a:r>
              <a:rPr lang="pt-PT" sz="1200" dirty="0">
                <a:solidFill>
                  <a:schemeClr val="tx1"/>
                </a:solidFill>
              </a:rPr>
              <a:t>. </a:t>
            </a:r>
            <a:r>
              <a:rPr lang="pt-PT" sz="1200" dirty="0" smtClean="0">
                <a:solidFill>
                  <a:schemeClr val="tx1"/>
                </a:solidFill>
              </a:rPr>
              <a:t>inputs</a:t>
            </a:r>
            <a:endParaRPr lang="pt-PT" sz="1200" dirty="0">
              <a:solidFill>
                <a:schemeClr val="tx1"/>
              </a:solidFill>
            </a:endParaRPr>
          </a:p>
        </p:txBody>
      </p:sp>
      <p:sp>
        <p:nvSpPr>
          <p:cNvPr id="1054" name="TextBox 1053"/>
          <p:cNvSpPr txBox="1"/>
          <p:nvPr/>
        </p:nvSpPr>
        <p:spPr>
          <a:xfrm>
            <a:off x="3622116" y="4350661"/>
            <a:ext cx="763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/>
              <a:t>RS-232</a:t>
            </a:r>
            <a:endParaRPr lang="en-US" sz="1600" dirty="0"/>
          </a:p>
        </p:txBody>
      </p:sp>
      <p:cxnSp>
        <p:nvCxnSpPr>
          <p:cNvPr id="76" name="Straight Connector 75"/>
          <p:cNvCxnSpPr/>
          <p:nvPr/>
        </p:nvCxnSpPr>
        <p:spPr>
          <a:xfrm>
            <a:off x="5325906" y="4333793"/>
            <a:ext cx="178649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835858" y="4014216"/>
            <a:ext cx="9121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600" dirty="0" smtClean="0"/>
              <a:t>Ethernet</a:t>
            </a:r>
            <a:endParaRPr lang="en-US" sz="1600" dirty="0"/>
          </a:p>
        </p:txBody>
      </p:sp>
      <p:cxnSp>
        <p:nvCxnSpPr>
          <p:cNvPr id="53" name="Straight Connector 52"/>
          <p:cNvCxnSpPr/>
          <p:nvPr/>
        </p:nvCxnSpPr>
        <p:spPr>
          <a:xfrm>
            <a:off x="4374088" y="3581100"/>
            <a:ext cx="0" cy="906166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 rot="19783793">
            <a:off x="769037" y="4816055"/>
            <a:ext cx="133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 err="1" smtClean="0"/>
              <a:t>Calibration</a:t>
            </a:r>
            <a:r>
              <a:rPr lang="pt-PT" sz="1200" dirty="0" smtClean="0"/>
              <a:t> </a:t>
            </a:r>
            <a:r>
              <a:rPr lang="pt-PT" sz="1200" dirty="0" err="1" smtClean="0"/>
              <a:t>loop</a:t>
            </a:r>
            <a:endParaRPr lang="pt-PT" sz="1200" dirty="0" smtClean="0"/>
          </a:p>
        </p:txBody>
      </p:sp>
      <p:sp>
        <p:nvSpPr>
          <p:cNvPr id="86" name="Rounded Rectangle 85"/>
          <p:cNvSpPr/>
          <p:nvPr/>
        </p:nvSpPr>
        <p:spPr>
          <a:xfrm>
            <a:off x="7112404" y="4935499"/>
            <a:ext cx="1796629" cy="960259"/>
          </a:xfrm>
          <a:prstGeom prst="roundRect">
            <a:avLst>
              <a:gd name="adj" fmla="val 3595"/>
            </a:avLst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200" u="sng" dirty="0" smtClean="0">
                <a:solidFill>
                  <a:schemeClr val="tx1"/>
                </a:solidFill>
              </a:rPr>
              <a:t>NIM </a:t>
            </a:r>
            <a:r>
              <a:rPr lang="pt-PT" sz="1200" u="sng" dirty="0" err="1" smtClean="0">
                <a:solidFill>
                  <a:schemeClr val="tx1"/>
                </a:solidFill>
              </a:rPr>
              <a:t>Crate</a:t>
            </a:r>
            <a:endParaRPr lang="pt-PT" sz="1200" u="sng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 smtClean="0">
                <a:solidFill>
                  <a:schemeClr val="tx1"/>
                </a:solidFill>
              </a:rPr>
              <a:t>AD B-</a:t>
            </a:r>
            <a:r>
              <a:rPr lang="pt-PT" sz="1200" dirty="0" err="1" smtClean="0">
                <a:solidFill>
                  <a:schemeClr val="tx1"/>
                </a:solidFill>
              </a:rPr>
              <a:t>field</a:t>
            </a:r>
            <a:r>
              <a:rPr lang="pt-PT" sz="1200" dirty="0" smtClean="0">
                <a:solidFill>
                  <a:schemeClr val="tx1"/>
                </a:solidFill>
              </a:rPr>
              <a:t> </a:t>
            </a:r>
            <a:r>
              <a:rPr lang="pt-PT" sz="1200" dirty="0" err="1" smtClean="0">
                <a:solidFill>
                  <a:schemeClr val="tx1"/>
                </a:solidFill>
              </a:rPr>
              <a:t>cycle</a:t>
            </a:r>
            <a:endParaRPr lang="pt-PT" sz="1200" dirty="0">
              <a:solidFill>
                <a:schemeClr val="tx1"/>
              </a:solidFill>
            </a:endParaRPr>
          </a:p>
          <a:p>
            <a:pPr marL="228600" indent="-228600">
              <a:buFont typeface="+mj-lt"/>
              <a:buAutoNum type="arabicPeriod"/>
            </a:pPr>
            <a:r>
              <a:rPr lang="pt-PT" sz="1200" dirty="0" err="1" smtClean="0">
                <a:solidFill>
                  <a:schemeClr val="tx1"/>
                </a:solidFill>
              </a:rPr>
              <a:t>Current</a:t>
            </a:r>
            <a:r>
              <a:rPr lang="pt-PT" sz="1200" dirty="0" smtClean="0">
                <a:solidFill>
                  <a:schemeClr val="tx1"/>
                </a:solidFill>
              </a:rPr>
              <a:t>/</a:t>
            </a:r>
            <a:r>
              <a:rPr lang="pt-PT" sz="1200" dirty="0" err="1" smtClean="0">
                <a:solidFill>
                  <a:schemeClr val="tx1"/>
                </a:solidFill>
              </a:rPr>
              <a:t>Nparticlenormalization</a:t>
            </a:r>
            <a:endParaRPr lang="en-US" dirty="0"/>
          </a:p>
        </p:txBody>
      </p:sp>
      <p:cxnSp>
        <p:nvCxnSpPr>
          <p:cNvPr id="92" name="Straight Arrow Connector 91"/>
          <p:cNvCxnSpPr>
            <a:stCxn id="13" idx="2"/>
            <a:endCxn id="14" idx="0"/>
          </p:cNvCxnSpPr>
          <p:nvPr/>
        </p:nvCxnSpPr>
        <p:spPr>
          <a:xfrm>
            <a:off x="2126796" y="2408268"/>
            <a:ext cx="936916" cy="80565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4792436" y="1238717"/>
            <a:ext cx="3804557" cy="1169551"/>
          </a:xfrm>
          <a:prstGeom prst="rect">
            <a:avLst/>
          </a:prstGeom>
          <a:ln cap="rnd">
            <a:rou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400" b="1" dirty="0" err="1" smtClean="0"/>
              <a:t>Acquisition</a:t>
            </a:r>
            <a:r>
              <a:rPr lang="pt-PT" sz="1400" b="1" dirty="0" smtClean="0"/>
              <a:t> / </a:t>
            </a:r>
            <a:r>
              <a:rPr lang="pt-PT" sz="1400" b="1" dirty="0" err="1" smtClean="0"/>
              <a:t>Controls</a:t>
            </a:r>
            <a:endParaRPr lang="pt-PT" sz="14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VME </a:t>
            </a:r>
            <a:r>
              <a:rPr lang="pt-PT" sz="1400" dirty="0" err="1" smtClean="0"/>
              <a:t>architecture</a:t>
            </a:r>
            <a:endParaRPr lang="pt-PT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smtClean="0"/>
              <a:t>FESA SW + Expert GUI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Signal</a:t>
            </a:r>
            <a:r>
              <a:rPr lang="pt-PT" sz="1400" dirty="0" smtClean="0"/>
              <a:t> </a:t>
            </a:r>
            <a:r>
              <a:rPr lang="pt-PT" sz="1400" dirty="0" err="1" smtClean="0"/>
              <a:t>acquisition</a:t>
            </a:r>
            <a:r>
              <a:rPr lang="pt-PT" sz="1400" dirty="0" smtClean="0"/>
              <a:t> </a:t>
            </a:r>
            <a:r>
              <a:rPr lang="pt-PT" sz="1400" dirty="0" err="1" smtClean="0"/>
              <a:t>at</a:t>
            </a:r>
            <a:r>
              <a:rPr lang="pt-PT" sz="1400" dirty="0" smtClean="0"/>
              <a:t> </a:t>
            </a:r>
            <a:r>
              <a:rPr lang="pt-PT" sz="1400" dirty="0" err="1" smtClean="0"/>
              <a:t>end</a:t>
            </a:r>
            <a:r>
              <a:rPr lang="pt-PT" sz="1400" dirty="0" smtClean="0"/>
              <a:t> of </a:t>
            </a:r>
            <a:r>
              <a:rPr lang="pt-PT" sz="1400" dirty="0" err="1" smtClean="0"/>
              <a:t>cycle</a:t>
            </a:r>
            <a:r>
              <a:rPr lang="pt-PT" sz="1400" dirty="0" smtClean="0"/>
              <a:t> </a:t>
            </a:r>
            <a:r>
              <a:rPr lang="pt-PT" sz="1400" dirty="0" err="1" smtClean="0"/>
              <a:t>and</a:t>
            </a:r>
            <a:r>
              <a:rPr lang="pt-PT" sz="1400" dirty="0" smtClean="0"/>
              <a:t> on-line</a:t>
            </a:r>
            <a:endParaRPr lang="pt-PT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400" dirty="0" err="1" smtClean="0"/>
              <a:t>Control</a:t>
            </a:r>
            <a:r>
              <a:rPr lang="pt-PT" sz="1400" dirty="0" smtClean="0"/>
              <a:t> of </a:t>
            </a:r>
            <a:r>
              <a:rPr lang="pt-PT" sz="1400" dirty="0" err="1" smtClean="0"/>
              <a:t>multiple</a:t>
            </a:r>
            <a:r>
              <a:rPr lang="pt-PT" sz="1400" dirty="0" smtClean="0"/>
              <a:t> SQUID/FLL </a:t>
            </a:r>
            <a:r>
              <a:rPr lang="pt-PT" sz="1400" dirty="0" err="1" smtClean="0"/>
              <a:t>parameters</a:t>
            </a:r>
            <a:endParaRPr lang="pt-PT" sz="1400" dirty="0"/>
          </a:p>
        </p:txBody>
      </p:sp>
      <p:cxnSp>
        <p:nvCxnSpPr>
          <p:cNvPr id="99" name="Straight Arrow Connector 98"/>
          <p:cNvCxnSpPr>
            <a:stCxn id="95" idx="2"/>
            <a:endCxn id="1053" idx="0"/>
          </p:cNvCxnSpPr>
          <p:nvPr/>
        </p:nvCxnSpPr>
        <p:spPr>
          <a:xfrm>
            <a:off x="6694715" y="2408268"/>
            <a:ext cx="1316005" cy="5336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/>
          <p:cNvSpPr/>
          <p:nvPr/>
        </p:nvSpPr>
        <p:spPr>
          <a:xfrm>
            <a:off x="1929271" y="4832520"/>
            <a:ext cx="737204" cy="3467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000" dirty="0" err="1" smtClean="0"/>
              <a:t>Low-pass</a:t>
            </a:r>
            <a:endParaRPr lang="pt-PT" sz="1000" dirty="0" smtClean="0"/>
          </a:p>
          <a:p>
            <a:pPr algn="ctr"/>
            <a:r>
              <a:rPr lang="pt-PT" sz="1000" dirty="0" err="1" smtClean="0"/>
              <a:t>filter</a:t>
            </a:r>
            <a:endParaRPr lang="en-US" sz="1000" dirty="0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3502" y="3205296"/>
            <a:ext cx="800492" cy="42331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32</a:t>
            </a:fld>
            <a:endParaRPr lang="pt-PT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3409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AD </a:t>
            </a:r>
            <a:r>
              <a:rPr lang="pt-PT" dirty="0" err="1" smtClean="0"/>
              <a:t>cycle</a:t>
            </a:r>
            <a:r>
              <a:rPr lang="pt-PT" dirty="0" smtClean="0"/>
              <a:t> </a:t>
            </a:r>
            <a:r>
              <a:rPr lang="pt-PT" dirty="0" err="1" smtClean="0"/>
              <a:t>synchronization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99311" y="1040602"/>
            <a:ext cx="5945378" cy="4941556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33</a:t>
            </a:fld>
            <a:endParaRPr lang="pt-P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7336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FESA </a:t>
            </a:r>
            <a:r>
              <a:rPr lang="pt-PT" dirty="0" err="1" smtClean="0"/>
              <a:t>Class</a:t>
            </a:r>
            <a:endParaRPr lang="pt-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PT" dirty="0"/>
          </a:p>
        </p:txBody>
      </p:sp>
      <p:grpSp>
        <p:nvGrpSpPr>
          <p:cNvPr id="4" name="Group 3"/>
          <p:cNvGrpSpPr/>
          <p:nvPr/>
        </p:nvGrpSpPr>
        <p:grpSpPr>
          <a:xfrm>
            <a:off x="304624" y="1142858"/>
            <a:ext cx="8487604" cy="5025555"/>
            <a:chOff x="199849" y="1587924"/>
            <a:chExt cx="8487604" cy="502555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9849" y="1587924"/>
              <a:ext cx="8487604" cy="5025555"/>
            </a:xfrm>
            <a:prstGeom prst="rect">
              <a:avLst/>
            </a:prstGeom>
          </p:spPr>
        </p:pic>
        <p:sp>
          <p:nvSpPr>
            <p:cNvPr id="6" name="Rectangular Callout 5"/>
            <p:cNvSpPr/>
            <p:nvPr/>
          </p:nvSpPr>
          <p:spPr>
            <a:xfrm>
              <a:off x="3576513" y="4560843"/>
              <a:ext cx="1222551" cy="233408"/>
            </a:xfrm>
            <a:prstGeom prst="wedgeRectCallout">
              <a:avLst>
                <a:gd name="adj1" fmla="val 84551"/>
                <a:gd name="adj2" fmla="val -123119"/>
              </a:avLst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400" dirty="0" smtClean="0">
                  <a:solidFill>
                    <a:srgbClr val="FF0000"/>
                  </a:solidFill>
                  <a:latin typeface="GreekC_IV50" panose="00000400000000000000" pitchFamily="2" charset="0"/>
                  <a:cs typeface="GreekC_IV50" panose="00000400000000000000" pitchFamily="2" charset="0"/>
                </a:rPr>
                <a:t>σ</a:t>
              </a:r>
              <a:r>
                <a:rPr lang="pt-PT" sz="1400" baseline="-25000" dirty="0" smtClean="0">
                  <a:solidFill>
                    <a:srgbClr val="FF0000"/>
                  </a:solidFill>
                </a:rPr>
                <a:t>total</a:t>
              </a:r>
              <a:r>
                <a:rPr lang="pt-PT" sz="1400" dirty="0" smtClean="0">
                  <a:solidFill>
                    <a:srgbClr val="FF0000"/>
                  </a:solidFill>
                </a:rPr>
                <a:t> = 5.8 </a:t>
              </a:r>
              <a:r>
                <a:rPr lang="pt-PT" sz="1400" dirty="0" err="1" smtClean="0">
                  <a:solidFill>
                    <a:srgbClr val="FF0000"/>
                  </a:solidFill>
                </a:rPr>
                <a:t>nA</a:t>
              </a:r>
              <a:endParaRPr lang="fr-FR" sz="1400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912717" y="4488843"/>
              <a:ext cx="1386918" cy="144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spAutoFit/>
            </a:bodyPr>
            <a:lstStyle/>
            <a:p>
              <a:r>
                <a:rPr lang="pt-PT" sz="1050" dirty="0" smtClean="0">
                  <a:solidFill>
                    <a:srgbClr val="FF0000"/>
                  </a:solidFill>
                </a:rPr>
                <a:t>BEAM CURRENT [</a:t>
              </a:r>
              <a:r>
                <a:rPr lang="pt-PT" sz="1050" dirty="0" err="1" smtClean="0">
                  <a:solidFill>
                    <a:srgbClr val="FF0000"/>
                  </a:solidFill>
                </a:rPr>
                <a:t>uA</a:t>
              </a:r>
              <a:r>
                <a:rPr lang="pt-PT" sz="1050" dirty="0" smtClean="0">
                  <a:solidFill>
                    <a:srgbClr val="FF0000"/>
                  </a:solidFill>
                </a:rPr>
                <a:t>]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46994" y="5260254"/>
              <a:ext cx="1518364" cy="253916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pt-PT" sz="1050" dirty="0" smtClean="0">
                  <a:solidFill>
                    <a:srgbClr val="FF0000"/>
                  </a:solidFill>
                </a:rPr>
                <a:t>NUMBER OF PARTICLES</a:t>
              </a:r>
              <a:endParaRPr lang="en-US" sz="105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96605" y="219064"/>
            <a:ext cx="4834062" cy="333793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1951769" y="5624913"/>
            <a:ext cx="1356462" cy="25391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pt-PT" sz="1050" dirty="0" smtClean="0">
                <a:solidFill>
                  <a:srgbClr val="FF0000"/>
                </a:solidFill>
              </a:rPr>
              <a:t>AD MAGNETIC CYCKE</a:t>
            </a:r>
            <a:endParaRPr lang="en-US" sz="1050" dirty="0">
              <a:solidFill>
                <a:srgbClr val="FF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34</a:t>
            </a:fld>
            <a:endParaRPr lang="pt-PT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730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Expert GUI</a:t>
            </a:r>
            <a:endParaRPr lang="pt-PT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810" y="1057124"/>
            <a:ext cx="8672380" cy="47776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7560" y="1796462"/>
            <a:ext cx="2890756" cy="69437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1680" y="1426575"/>
            <a:ext cx="2988959" cy="1043052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35</a:t>
            </a:fld>
            <a:endParaRPr lang="pt-PT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83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Beam</a:t>
            </a:r>
            <a:r>
              <a:rPr lang="pt-PT" dirty="0"/>
              <a:t> </a:t>
            </a:r>
            <a:r>
              <a:rPr lang="pt-PT" dirty="0" err="1"/>
              <a:t>measurements</a:t>
            </a:r>
            <a:r>
              <a:rPr lang="pt-PT" dirty="0"/>
              <a:t> </a:t>
            </a:r>
            <a:r>
              <a:rPr lang="pt-PT" dirty="0" err="1"/>
              <a:t>and</a:t>
            </a:r>
            <a:r>
              <a:rPr lang="pt-PT" dirty="0"/>
              <a:t> performance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36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726116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631"/>
          <a:stretch/>
        </p:blipFill>
        <p:spPr>
          <a:xfrm>
            <a:off x="121186" y="797427"/>
            <a:ext cx="5556298" cy="5474151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4000" dirty="0" err="1" smtClean="0"/>
              <a:t>Beam</a:t>
            </a:r>
            <a:r>
              <a:rPr lang="pt-PT" sz="4000" dirty="0" smtClean="0"/>
              <a:t> </a:t>
            </a:r>
            <a:r>
              <a:rPr lang="pt-PT" sz="4000" dirty="0" err="1" smtClean="0"/>
              <a:t>current</a:t>
            </a:r>
            <a:r>
              <a:rPr lang="pt-PT" sz="4000" dirty="0" smtClean="0"/>
              <a:t> </a:t>
            </a:r>
            <a:r>
              <a:rPr lang="pt-PT" sz="4000" dirty="0" err="1" smtClean="0"/>
              <a:t>measurement</a:t>
            </a:r>
            <a:endParaRPr lang="fr-FR" sz="4000" dirty="0"/>
          </a:p>
        </p:txBody>
      </p:sp>
      <p:grpSp>
        <p:nvGrpSpPr>
          <p:cNvPr id="3" name="Group 2"/>
          <p:cNvGrpSpPr/>
          <p:nvPr/>
        </p:nvGrpSpPr>
        <p:grpSpPr>
          <a:xfrm>
            <a:off x="3838304" y="4103054"/>
            <a:ext cx="5012674" cy="1046368"/>
            <a:chOff x="3915423" y="4499659"/>
            <a:chExt cx="5012674" cy="1046368"/>
          </a:xfrm>
        </p:grpSpPr>
        <p:sp>
          <p:nvSpPr>
            <p:cNvPr id="21" name="Rectangular Callout 20"/>
            <p:cNvSpPr/>
            <p:nvPr/>
          </p:nvSpPr>
          <p:spPr>
            <a:xfrm>
              <a:off x="3915423" y="5047302"/>
              <a:ext cx="1295555" cy="498725"/>
            </a:xfrm>
            <a:prstGeom prst="wedgeRectCallout">
              <a:avLst>
                <a:gd name="adj1" fmla="val -68539"/>
                <a:gd name="adj2" fmla="val 61131"/>
              </a:avLst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σ</a:t>
              </a:r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= 5.8 </a:t>
              </a:r>
              <a:r>
                <a:rPr lang="pt-PT" sz="1600" dirty="0" err="1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  <a:endParaRPr lang="fr-FR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754603" y="4499659"/>
              <a:ext cx="317349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Resolution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within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&lt; 10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nA</a:t>
              </a:r>
              <a:r>
                <a:rPr lang="pt-PT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with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cryocooler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vacuum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pumps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running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) 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1430396" y="1814440"/>
            <a:ext cx="7559368" cy="1138482"/>
            <a:chOff x="1507516" y="2232679"/>
            <a:chExt cx="7235470" cy="1138482"/>
          </a:xfrm>
        </p:grpSpPr>
        <p:sp>
          <p:nvSpPr>
            <p:cNvPr id="22" name="Oval 21"/>
            <p:cNvSpPr/>
            <p:nvPr/>
          </p:nvSpPr>
          <p:spPr>
            <a:xfrm>
              <a:off x="1507516" y="2232679"/>
              <a:ext cx="244166" cy="113848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572628" y="2273577"/>
              <a:ext cx="317035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Flux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jump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at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injection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causes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loss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of </a:t>
              </a:r>
              <a:r>
                <a:rPr lang="pt-PT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baseline</a:t>
              </a:r>
              <a:r>
                <a:rPr lang="pt-PT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677484" y="2837431"/>
            <a:ext cx="31249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SQUID/FLL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stable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throughout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37</a:t>
            </a:fld>
            <a:endParaRPr lang="pt-PT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844237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65" y="1314180"/>
            <a:ext cx="5275109" cy="49239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Beam</a:t>
            </a:r>
            <a:r>
              <a:rPr lang="pt-PT" dirty="0" smtClean="0"/>
              <a:t> </a:t>
            </a:r>
            <a:r>
              <a:rPr lang="pt-PT" dirty="0" err="1" smtClean="0"/>
              <a:t>intensity</a:t>
            </a:r>
            <a:r>
              <a:rPr lang="pt-PT" dirty="0" smtClean="0"/>
              <a:t> </a:t>
            </a:r>
            <a:r>
              <a:rPr lang="pt-PT" dirty="0" err="1" smtClean="0"/>
              <a:t>measurement</a:t>
            </a:r>
            <a:endParaRPr lang="en-GB" dirty="0"/>
          </a:p>
        </p:txBody>
      </p:sp>
      <p:sp>
        <p:nvSpPr>
          <p:cNvPr id="5" name="Rectangular Callout 4"/>
          <p:cNvSpPr/>
          <p:nvPr/>
        </p:nvSpPr>
        <p:spPr>
          <a:xfrm>
            <a:off x="1841426" y="5143473"/>
            <a:ext cx="1205493" cy="283664"/>
          </a:xfrm>
          <a:prstGeom prst="wedgeRectCallout">
            <a:avLst>
              <a:gd name="adj1" fmla="val -33135"/>
              <a:gd name="adj2" fmla="val -139110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pt-PT" sz="1400" dirty="0" smtClean="0">
                <a:solidFill>
                  <a:srgbClr val="FF0000"/>
                </a:solidFill>
              </a:rPr>
              <a:t> = 1.2x10</a:t>
            </a:r>
            <a:r>
              <a:rPr lang="pt-PT" sz="1400" baseline="30000" dirty="0" smtClean="0">
                <a:solidFill>
                  <a:srgbClr val="FF0000"/>
                </a:solidFill>
              </a:rPr>
              <a:t>4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84474" y="2622015"/>
            <a:ext cx="3206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corrected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cycle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calculated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normalizing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against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pt-PT" baseline="-25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Rev</a:t>
            </a:r>
            <a:endParaRPr lang="pt-PT" baseline="-25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Intensity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resolutions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low-energy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 ~10</a:t>
            </a:r>
            <a:r>
              <a:rPr lang="pt-PT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charges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6368" y="1497622"/>
            <a:ext cx="1614248" cy="787752"/>
          </a:xfrm>
          <a:prstGeom prst="rect">
            <a:avLst/>
          </a:prstGeom>
        </p:spPr>
      </p:pic>
      <p:sp>
        <p:nvSpPr>
          <p:cNvPr id="12" name="Rectangular Callout 11"/>
          <p:cNvSpPr/>
          <p:nvPr/>
        </p:nvSpPr>
        <p:spPr>
          <a:xfrm>
            <a:off x="3487056" y="4472146"/>
            <a:ext cx="1205493" cy="283664"/>
          </a:xfrm>
          <a:prstGeom prst="wedgeRectCallout">
            <a:avLst>
              <a:gd name="adj1" fmla="val 72876"/>
              <a:gd name="adj2" fmla="val 124986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pt-PT" sz="1400" dirty="0" smtClean="0">
                <a:solidFill>
                  <a:srgbClr val="FF0000"/>
                </a:solidFill>
              </a:rPr>
              <a:t> = 1.3x10</a:t>
            </a:r>
            <a:r>
              <a:rPr lang="pt-PT" sz="1400" baseline="30000" dirty="0">
                <a:solidFill>
                  <a:srgbClr val="FF0000"/>
                </a:solidFill>
              </a:rPr>
              <a:t>5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38</a:t>
            </a:fld>
            <a:endParaRPr lang="pt-PT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72337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Comparison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Schottky</a:t>
            </a:r>
            <a:r>
              <a:rPr lang="pt-PT" dirty="0" smtClean="0"/>
              <a:t> monitor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336" y="1111870"/>
            <a:ext cx="5047658" cy="504765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39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2198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057619" y="1266940"/>
            <a:ext cx="7744858" cy="4792337"/>
            <a:chOff x="1057619" y="1266940"/>
            <a:chExt cx="7744858" cy="479233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408" t="3969" r="1156" b="4552"/>
            <a:stretch/>
          </p:blipFill>
          <p:spPr>
            <a:xfrm>
              <a:off x="1057619" y="1266940"/>
              <a:ext cx="7744858" cy="4792337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835644" y="2393051"/>
              <a:ext cx="60853" cy="138303"/>
            </a:xfrm>
            <a:prstGeom prst="rect">
              <a:avLst/>
            </a:prstGeom>
            <a:solidFill>
              <a:srgbClr val="E7E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Antiproton</a:t>
            </a:r>
            <a:r>
              <a:rPr lang="pt-PT" dirty="0" smtClean="0"/>
              <a:t> </a:t>
            </a:r>
            <a:r>
              <a:rPr lang="pt-PT" dirty="0" err="1" smtClean="0"/>
              <a:t>Decelerator</a:t>
            </a:r>
            <a:r>
              <a:rPr lang="pt-PT" dirty="0" smtClean="0"/>
              <a:t> (AD)</a:t>
            </a:r>
            <a:endParaRPr lang="pt-PT" dirty="0"/>
          </a:p>
        </p:txBody>
      </p:sp>
      <p:sp>
        <p:nvSpPr>
          <p:cNvPr id="3" name="TextBox 2"/>
          <p:cNvSpPr txBox="1"/>
          <p:nvPr/>
        </p:nvSpPr>
        <p:spPr>
          <a:xfrm>
            <a:off x="3925829" y="4698529"/>
            <a:ext cx="12923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>
                <a:solidFill>
                  <a:srgbClr val="FF0000"/>
                </a:solidFill>
              </a:rPr>
              <a:t>C</a:t>
            </a:r>
            <a:r>
              <a:rPr lang="pt-PT" dirty="0" smtClean="0">
                <a:solidFill>
                  <a:srgbClr val="FF0000"/>
                </a:solidFill>
              </a:rPr>
              <a:t> = 182.5 m</a:t>
            </a:r>
            <a:endParaRPr lang="pt-PT" dirty="0">
              <a:solidFill>
                <a:srgbClr val="FF0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7719" y="1167381"/>
            <a:ext cx="6475917" cy="2589641"/>
            <a:chOff x="345973" y="1462712"/>
            <a:chExt cx="6508332" cy="2589641"/>
          </a:xfrm>
        </p:grpSpPr>
        <p:sp>
          <p:nvSpPr>
            <p:cNvPr id="14" name="TextBox 13"/>
            <p:cNvSpPr txBox="1"/>
            <p:nvPr/>
          </p:nvSpPr>
          <p:spPr>
            <a:xfrm>
              <a:off x="5153025" y="2872859"/>
              <a:ext cx="7889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>
                  <a:solidFill>
                    <a:srgbClr val="FF0000"/>
                  </a:solidFill>
                </a:rPr>
                <a:t>ELENA</a:t>
              </a:r>
              <a:endParaRPr lang="pt-PT" dirty="0">
                <a:solidFill>
                  <a:srgbClr val="FF0000"/>
                </a:solidFill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3704" b="93122" l="7452" r="97476">
                          <a14:foregroundMark x1="76923" y1="11993" x2="76923" y2="11993"/>
                          <a14:foregroundMark x1="83413" y1="11640" x2="83413" y2="11640"/>
                          <a14:foregroundMark x1="95673" y1="7937" x2="95673" y2="7937"/>
                          <a14:foregroundMark x1="97596" y1="8818" x2="91346" y2="11111"/>
                          <a14:foregroundMark x1="70313" y1="21164" x2="70313" y2="21164"/>
                          <a14:foregroundMark x1="63462" y1="28042" x2="70793" y2="35979"/>
                          <a14:foregroundMark x1="52404" y1="18342" x2="64063" y2="15520"/>
                          <a14:foregroundMark x1="67909" y1="13580" x2="71635" y2="3704"/>
                          <a14:foregroundMark x1="67548" y1="14815" x2="62139" y2="16049"/>
                          <a14:foregroundMark x1="24519" y1="80423" x2="31851" y2="88713"/>
                          <a14:foregroundMark x1="63582" y1="83598" x2="61659" y2="92240"/>
                          <a14:foregroundMark x1="57572" y1="84656" x2="57813" y2="93122"/>
                          <a14:foregroundMark x1="14423" y1="59436" x2="7452" y2="48854"/>
                          <a14:foregroundMark x1="18630" y1="35979" x2="15385" y2="30335"/>
                          <a14:foregroundMark x1="21034" y1="33862" x2="16466" y2="29630"/>
                          <a14:foregroundMark x1="28125" y1="23633" x2="38221" y2="21164"/>
                          <a14:foregroundMark x1="65385" y1="83598" x2="81731" y2="56790"/>
                          <a14:foregroundMark x1="90745" y1="5644" x2="72716" y2="12346"/>
                          <a14:foregroundMark x1="91226" y1="12875" x2="78726" y2="1428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450309" y="2238375"/>
              <a:ext cx="2403996" cy="1638300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86357" y="3683021"/>
              <a:ext cx="11753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dirty="0" smtClean="0">
                  <a:solidFill>
                    <a:srgbClr val="FF0000"/>
                  </a:solidFill>
                </a:rPr>
                <a:t>C = 30.4 m</a:t>
              </a:r>
              <a:endParaRPr lang="pt-PT" dirty="0">
                <a:solidFill>
                  <a:srgbClr val="FF000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45973" y="1462712"/>
              <a:ext cx="4487384" cy="147732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</a:ln>
          </p:spPr>
          <p:txBody>
            <a:bodyPr wrap="square">
              <a:spAutoFit/>
            </a:bodyPr>
            <a:lstStyle/>
            <a:p>
              <a:r>
                <a:rPr lang="pt-PT" b="1" dirty="0" smtClean="0"/>
                <a:t>ELENA</a:t>
              </a:r>
              <a:endParaRPr lang="en-GB" b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 smtClean="0"/>
                <a:t>Reduce </a:t>
              </a:r>
              <a:r>
                <a:rPr lang="en-GB" dirty="0"/>
                <a:t>the energy of antiprotons coming from AD from </a:t>
              </a:r>
              <a:r>
                <a:rPr lang="en-GB" dirty="0" smtClean="0"/>
                <a:t>5.3 </a:t>
              </a:r>
              <a:r>
                <a:rPr lang="en-GB" dirty="0"/>
                <a:t>MeV to 100 </a:t>
              </a:r>
              <a:r>
                <a:rPr lang="en-GB" dirty="0" err="1"/>
                <a:t>keV</a:t>
              </a:r>
              <a:endParaRPr lang="en-GB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Should allow the experiments to </a:t>
              </a:r>
              <a:r>
                <a:rPr lang="en-GB" dirty="0" smtClean="0"/>
                <a:t>trap</a:t>
              </a:r>
            </a:p>
            <a:p>
              <a:r>
                <a:rPr lang="en-GB" dirty="0"/>
                <a:t> </a:t>
              </a:r>
              <a:r>
                <a:rPr lang="en-GB" dirty="0" smtClean="0"/>
                <a:t>    ( </a:t>
              </a:r>
              <a:r>
                <a:rPr lang="en-GB" dirty="0"/>
                <a:t>~ x 100) more antiprotons </a:t>
              </a:r>
            </a:p>
          </p:txBody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</a:t>
            </a:fld>
            <a:endParaRPr lang="pt-PT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80619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Comparison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Schottky</a:t>
            </a:r>
            <a:r>
              <a:rPr lang="pt-PT" dirty="0" smtClean="0"/>
              <a:t> monitor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336" y="1111870"/>
            <a:ext cx="5047658" cy="504765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414096" y="4374429"/>
            <a:ext cx="4582227" cy="656817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u="sng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40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592588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Comparison</a:t>
            </a:r>
            <a:r>
              <a:rPr lang="pt-PT" dirty="0" smtClean="0"/>
              <a:t> </a:t>
            </a:r>
            <a:r>
              <a:rPr lang="pt-PT" dirty="0" err="1" smtClean="0"/>
              <a:t>with</a:t>
            </a:r>
            <a:r>
              <a:rPr lang="pt-PT" dirty="0" smtClean="0"/>
              <a:t> </a:t>
            </a:r>
            <a:r>
              <a:rPr lang="pt-PT" dirty="0" err="1" smtClean="0"/>
              <a:t>Schottky</a:t>
            </a:r>
            <a:r>
              <a:rPr lang="pt-PT" dirty="0" smtClean="0"/>
              <a:t> monitor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2336" y="1111870"/>
            <a:ext cx="5047658" cy="5047658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414096" y="4374429"/>
            <a:ext cx="4582227" cy="656817"/>
          </a:xfrm>
          <a:prstGeom prst="ellipse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u="sng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913" y="2136830"/>
            <a:ext cx="8762173" cy="1996777"/>
          </a:xfrm>
          <a:prstGeom prst="rect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41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7078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5" y="640986"/>
            <a:ext cx="9104883" cy="5254979"/>
          </a:xfrm>
          <a:prstGeom prst="rect">
            <a:avLst/>
          </a:prstGeom>
        </p:spPr>
      </p:pic>
      <p:sp>
        <p:nvSpPr>
          <p:cNvPr id="15" name="Freeform 14"/>
          <p:cNvSpPr/>
          <p:nvPr/>
        </p:nvSpPr>
        <p:spPr>
          <a:xfrm>
            <a:off x="0" y="687151"/>
            <a:ext cx="9144000" cy="5642765"/>
          </a:xfrm>
          <a:custGeom>
            <a:avLst/>
            <a:gdLst>
              <a:gd name="connsiteX0" fmla="*/ 385436 w 9144000"/>
              <a:gd name="connsiteY0" fmla="*/ 1452163 h 5642765"/>
              <a:gd name="connsiteX1" fmla="*/ 29238 w 9144000"/>
              <a:gd name="connsiteY1" fmla="*/ 1808361 h 5642765"/>
              <a:gd name="connsiteX2" fmla="*/ 29238 w 9144000"/>
              <a:gd name="connsiteY2" fmla="*/ 3233108 h 5642765"/>
              <a:gd name="connsiteX3" fmla="*/ 385436 w 9144000"/>
              <a:gd name="connsiteY3" fmla="*/ 3589306 h 5642765"/>
              <a:gd name="connsiteX4" fmla="*/ 8378703 w 9144000"/>
              <a:gd name="connsiteY4" fmla="*/ 3589306 h 5642765"/>
              <a:gd name="connsiteX5" fmla="*/ 8734901 w 9144000"/>
              <a:gd name="connsiteY5" fmla="*/ 3233108 h 5642765"/>
              <a:gd name="connsiteX6" fmla="*/ 8734901 w 9144000"/>
              <a:gd name="connsiteY6" fmla="*/ 1808361 h 5642765"/>
              <a:gd name="connsiteX7" fmla="*/ 8378703 w 9144000"/>
              <a:gd name="connsiteY7" fmla="*/ 1452163 h 5642765"/>
              <a:gd name="connsiteX8" fmla="*/ 0 w 9144000"/>
              <a:gd name="connsiteY8" fmla="*/ 0 h 5642765"/>
              <a:gd name="connsiteX9" fmla="*/ 9144000 w 9144000"/>
              <a:gd name="connsiteY9" fmla="*/ 0 h 5642765"/>
              <a:gd name="connsiteX10" fmla="*/ 9144000 w 9144000"/>
              <a:gd name="connsiteY10" fmla="*/ 5642765 h 5642765"/>
              <a:gd name="connsiteX11" fmla="*/ 0 w 9144000"/>
              <a:gd name="connsiteY11" fmla="*/ 5642765 h 56427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9144000" h="5642765">
                <a:moveTo>
                  <a:pt x="385436" y="1452163"/>
                </a:moveTo>
                <a:cubicBezTo>
                  <a:pt x="188713" y="1452163"/>
                  <a:pt x="29238" y="1611638"/>
                  <a:pt x="29238" y="1808361"/>
                </a:cubicBezTo>
                <a:lnTo>
                  <a:pt x="29238" y="3233108"/>
                </a:lnTo>
                <a:cubicBezTo>
                  <a:pt x="29238" y="3429831"/>
                  <a:pt x="188713" y="3589306"/>
                  <a:pt x="385436" y="3589306"/>
                </a:cubicBezTo>
                <a:lnTo>
                  <a:pt x="8378703" y="3589306"/>
                </a:lnTo>
                <a:cubicBezTo>
                  <a:pt x="8575426" y="3589306"/>
                  <a:pt x="8734901" y="3429831"/>
                  <a:pt x="8734901" y="3233108"/>
                </a:cubicBezTo>
                <a:lnTo>
                  <a:pt x="8734901" y="1808361"/>
                </a:lnTo>
                <a:cubicBezTo>
                  <a:pt x="8734901" y="1611638"/>
                  <a:pt x="8575426" y="1452163"/>
                  <a:pt x="8378703" y="145216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5642765"/>
                </a:lnTo>
                <a:lnTo>
                  <a:pt x="0" y="5642765"/>
                </a:lnTo>
                <a:close/>
              </a:path>
            </a:pathLst>
          </a:custGeom>
          <a:solidFill>
            <a:schemeClr val="tx1">
              <a:lumMod val="75000"/>
              <a:lumOff val="25000"/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pt-PT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8044" y="2142755"/>
            <a:ext cx="8705663" cy="2137143"/>
          </a:xfrm>
          <a:prstGeom prst="roundRect">
            <a:avLst/>
          </a:prstGeom>
          <a:noFill/>
          <a:ln w="571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4258563" y="109182"/>
            <a:ext cx="6310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</a:t>
            </a:r>
            <a:endParaRPr lang="en-GB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0251" y="625437"/>
            <a:ext cx="8598089" cy="0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47232" y="155348"/>
            <a:ext cx="976036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B. Lefort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889631" y="15178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Ref: https</a:t>
            </a:r>
            <a:r>
              <a:rPr lang="en-US" sz="1200" dirty="0"/>
              <a:t>://indico.cern.ch/event/641870/contributions/2619208/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42</a:t>
            </a:fld>
            <a:endParaRPr lang="pt-PT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284057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5972" y="2758440"/>
            <a:ext cx="3425127" cy="2715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Performance </a:t>
            </a:r>
            <a:r>
              <a:rPr lang="pt-PT" dirty="0" err="1" smtClean="0"/>
              <a:t>analysis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2372" y="1660759"/>
            <a:ext cx="4817308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Computed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standard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deviation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in 1s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interval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 ~25000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cryostat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insulation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vacuum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pumps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off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Corresponds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resolution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terms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number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particles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of: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N = (1-3) x 10</a:t>
            </a:r>
            <a:r>
              <a:rPr lang="pt-PT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4  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pt-PT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pt-PT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pt-PT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N = (1-3) x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pt-PT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5  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u="sng" dirty="0" err="1" smtClean="0">
                <a:latin typeface="Arial" panose="020B0604020202020204" pitchFamily="34" charset="0"/>
                <a:cs typeface="Arial" panose="020B0604020202020204" pitchFamily="34" charset="0"/>
              </a:rPr>
              <a:t>ejection</a:t>
            </a:r>
            <a:r>
              <a:rPr lang="pt-PT" u="sng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u="sng" dirty="0" err="1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  <a:endParaRPr lang="pt-PT" u="sng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pt-PT" u="sng" baseline="30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51759" y="2033852"/>
            <a:ext cx="2915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b="1" dirty="0" err="1" smtClean="0">
                <a:solidFill>
                  <a:srgbClr val="FF0000"/>
                </a:solidFill>
              </a:rPr>
              <a:t>Current</a:t>
            </a:r>
            <a:r>
              <a:rPr lang="pt-PT" sz="2800" b="1" dirty="0" smtClean="0">
                <a:solidFill>
                  <a:srgbClr val="FF0000"/>
                </a:solidFill>
              </a:rPr>
              <a:t> </a:t>
            </a:r>
            <a:r>
              <a:rPr lang="pt-PT" sz="2800" b="1" dirty="0" err="1" smtClean="0">
                <a:solidFill>
                  <a:srgbClr val="FF0000"/>
                </a:solidFill>
              </a:rPr>
              <a:t>resolution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43</a:t>
            </a:fld>
            <a:endParaRPr lang="pt-P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9863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Performance </a:t>
            </a:r>
            <a:r>
              <a:rPr lang="pt-PT" dirty="0" err="1" smtClean="0"/>
              <a:t>analysis</a:t>
            </a:r>
            <a:endParaRPr lang="pt-PT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8201" y="610138"/>
            <a:ext cx="3182100" cy="205068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87850" y="2698424"/>
            <a:ext cx="4756150" cy="3460986"/>
            <a:chOff x="4748515" y="4335859"/>
            <a:chExt cx="3465972" cy="2522141"/>
          </a:xfrm>
        </p:grpSpPr>
        <p:pic>
          <p:nvPicPr>
            <p:cNvPr id="6" name="Content Placeholder 4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8515" y="4335859"/>
              <a:ext cx="3465972" cy="252214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849608" y="4402766"/>
              <a:ext cx="2077977" cy="3812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2800" b="1" dirty="0" err="1" smtClean="0">
                  <a:solidFill>
                    <a:srgbClr val="FF0000"/>
                  </a:solidFill>
                </a:rPr>
                <a:t>Baseline</a:t>
              </a:r>
              <a:r>
                <a:rPr lang="pt-PT" sz="2800" b="1" dirty="0" smtClean="0">
                  <a:solidFill>
                    <a:srgbClr val="FF0000"/>
                  </a:solidFill>
                </a:rPr>
                <a:t> </a:t>
              </a:r>
              <a:r>
                <a:rPr lang="pt-PT" sz="2800" b="1" dirty="0" err="1" smtClean="0">
                  <a:solidFill>
                    <a:srgbClr val="FF0000"/>
                  </a:solidFill>
                </a:rPr>
                <a:t>variation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Rectangle 7"/>
          <p:cNvSpPr/>
          <p:nvPr/>
        </p:nvSpPr>
        <p:spPr>
          <a:xfrm>
            <a:off x="373359" y="1705734"/>
            <a:ext cx="383594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Slower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drifts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dominant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measurement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error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These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mainly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caused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helium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gas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pressure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variations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Additionally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perturbation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induced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cycling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acccelerator</a:t>
            </a:r>
            <a:endParaRPr lang="pt-PT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  <a:r>
              <a:rPr lang="pt-PT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drift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obtained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cycles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injected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 err="1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44</a:t>
            </a:fld>
            <a:endParaRPr lang="pt-PT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6714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sz="3600" dirty="0" smtClean="0"/>
              <a:t>Extra: Noise performance </a:t>
            </a:r>
            <a:r>
              <a:rPr lang="pt-PT" sz="3600" dirty="0" err="1" smtClean="0"/>
              <a:t>improvements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36" y="2452859"/>
            <a:ext cx="3975024" cy="2891520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163728" y="2506479"/>
            <a:ext cx="1081725" cy="321631"/>
          </a:xfrm>
          <a:prstGeom prst="wedgeRectCallout">
            <a:avLst>
              <a:gd name="adj1" fmla="val 103821"/>
              <a:gd name="adj2" fmla="val 289668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1600" dirty="0" smtClean="0">
                <a:solidFill>
                  <a:srgbClr val="FF0000"/>
                </a:solidFill>
              </a:rPr>
              <a:t>σ</a:t>
            </a:r>
            <a:r>
              <a:rPr lang="pt-PT" sz="1600" dirty="0" smtClean="0">
                <a:solidFill>
                  <a:srgbClr val="FF0000"/>
                </a:solidFill>
              </a:rPr>
              <a:t> = 5.5 </a:t>
            </a:r>
            <a:r>
              <a:rPr lang="pt-PT" sz="1600" dirty="0" err="1" smtClean="0">
                <a:solidFill>
                  <a:srgbClr val="FF0000"/>
                </a:solidFill>
              </a:rPr>
              <a:t>nA</a:t>
            </a:r>
            <a:endParaRPr lang="fr-FR" sz="1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99122" y="2578829"/>
            <a:ext cx="5016920" cy="2639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24645" y="1879504"/>
            <a:ext cx="3672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>
                <a:solidFill>
                  <a:srgbClr val="FF0000"/>
                </a:solidFill>
              </a:rPr>
              <a:t>Perturbation</a:t>
            </a:r>
            <a:r>
              <a:rPr lang="pt-PT" sz="2000" dirty="0" smtClean="0">
                <a:solidFill>
                  <a:srgbClr val="FF0000"/>
                </a:solidFill>
              </a:rPr>
              <a:t> </a:t>
            </a:r>
            <a:r>
              <a:rPr lang="pt-PT" sz="2000" dirty="0" err="1" smtClean="0">
                <a:solidFill>
                  <a:srgbClr val="FF0000"/>
                </a:solidFill>
              </a:rPr>
              <a:t>from</a:t>
            </a:r>
            <a:r>
              <a:rPr lang="pt-PT" sz="2000" dirty="0" smtClean="0">
                <a:solidFill>
                  <a:srgbClr val="FF0000"/>
                </a:solidFill>
              </a:rPr>
              <a:t> </a:t>
            </a:r>
            <a:r>
              <a:rPr lang="pt-PT" sz="2000" dirty="0" err="1" smtClean="0">
                <a:solidFill>
                  <a:srgbClr val="FF0000"/>
                </a:solidFill>
              </a:rPr>
              <a:t>magnetic</a:t>
            </a:r>
            <a:r>
              <a:rPr lang="pt-PT" sz="2000" dirty="0" smtClean="0">
                <a:solidFill>
                  <a:srgbClr val="FF0000"/>
                </a:solidFill>
              </a:rPr>
              <a:t> </a:t>
            </a:r>
            <a:r>
              <a:rPr lang="pt-PT" sz="2000" dirty="0" err="1" smtClean="0">
                <a:solidFill>
                  <a:srgbClr val="FF0000"/>
                </a:solidFill>
              </a:rPr>
              <a:t>cycle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0" y="1879504"/>
            <a:ext cx="32325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dirty="0" err="1" smtClean="0">
                <a:solidFill>
                  <a:srgbClr val="FF0000"/>
                </a:solidFill>
              </a:rPr>
              <a:t>Perturbation</a:t>
            </a:r>
            <a:r>
              <a:rPr lang="pt-PT" sz="2000" dirty="0" smtClean="0">
                <a:solidFill>
                  <a:srgbClr val="FF0000"/>
                </a:solidFill>
              </a:rPr>
              <a:t> </a:t>
            </a:r>
            <a:r>
              <a:rPr lang="pt-PT" sz="2000" dirty="0" err="1" smtClean="0">
                <a:solidFill>
                  <a:srgbClr val="FF0000"/>
                </a:solidFill>
              </a:rPr>
              <a:t>from</a:t>
            </a:r>
            <a:r>
              <a:rPr lang="pt-PT" sz="2000" dirty="0" smtClean="0">
                <a:solidFill>
                  <a:srgbClr val="FF0000"/>
                </a:solidFill>
              </a:rPr>
              <a:t> </a:t>
            </a:r>
            <a:r>
              <a:rPr lang="pt-PT" sz="2000" dirty="0" err="1" smtClean="0">
                <a:solidFill>
                  <a:srgbClr val="FF0000"/>
                </a:solidFill>
              </a:rPr>
              <a:t>cryocooler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45</a:t>
            </a:fld>
            <a:endParaRPr lang="pt-PT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74291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39186"/>
            <a:ext cx="7886700" cy="4438016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1400" dirty="0" smtClean="0"/>
              <a:t>Measurement noise performance under initial specification</a:t>
            </a:r>
          </a:p>
          <a:p>
            <a:r>
              <a:rPr lang="en-US" sz="1400" dirty="0" smtClean="0"/>
              <a:t>Able to stably cope with AD bunched beams</a:t>
            </a:r>
            <a:r>
              <a:rPr lang="en-US" sz="1400" dirty="0"/>
              <a:t> </a:t>
            </a:r>
            <a:r>
              <a:rPr lang="en-US" sz="1400" dirty="0" smtClean="0"/>
              <a:t>(except at injection)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r>
              <a:rPr lang="en-US" sz="1400" dirty="0" smtClean="0"/>
              <a:t>Very good immunity to mechanical vibrations 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r>
              <a:rPr lang="en-US" sz="1400" dirty="0" smtClean="0"/>
              <a:t>Cryogenic system enables “long” term operations (~3/4 month)</a:t>
            </a:r>
            <a:endParaRPr lang="en-US" sz="1400" b="1" dirty="0" smtClean="0">
              <a:solidFill>
                <a:srgbClr val="00B050"/>
              </a:solidFill>
            </a:endParaRPr>
          </a:p>
          <a:p>
            <a:r>
              <a:rPr lang="en-US" sz="1400" dirty="0"/>
              <a:t>Assessed long term stability over entire year run </a:t>
            </a:r>
          </a:p>
          <a:p>
            <a:r>
              <a:rPr lang="en-US" sz="1400" dirty="0" smtClean="0"/>
              <a:t>Automatic system control with FESA </a:t>
            </a:r>
            <a:r>
              <a:rPr lang="en-US" sz="1400" dirty="0"/>
              <a:t>class </a:t>
            </a:r>
            <a:r>
              <a:rPr lang="en-US" sz="1400" dirty="0" smtClean="0"/>
              <a:t>and </a:t>
            </a:r>
            <a:r>
              <a:rPr lang="pt-PT" sz="1400" dirty="0" smtClean="0"/>
              <a:t>expert GUI</a:t>
            </a:r>
            <a:endParaRPr lang="en-US" sz="1400" dirty="0" smtClean="0"/>
          </a:p>
          <a:p>
            <a:endParaRPr lang="en-US" sz="1400" dirty="0" smtClean="0"/>
          </a:p>
          <a:p>
            <a:pPr marL="0" indent="0">
              <a:buNone/>
            </a:pPr>
            <a:r>
              <a:rPr lang="en-US" sz="1400" b="1" dirty="0" smtClean="0"/>
              <a:t>On-going work</a:t>
            </a:r>
            <a:endParaRPr lang="en-US" sz="1400" b="1" dirty="0"/>
          </a:p>
          <a:p>
            <a:r>
              <a:rPr lang="en-US" sz="1400" dirty="0" smtClean="0"/>
              <a:t>Investigate source of flux </a:t>
            </a:r>
            <a:r>
              <a:rPr lang="en-US" sz="1400" dirty="0"/>
              <a:t>jump at </a:t>
            </a:r>
            <a:r>
              <a:rPr lang="en-US" sz="1400" dirty="0" smtClean="0"/>
              <a:t>injection</a:t>
            </a:r>
          </a:p>
          <a:p>
            <a:r>
              <a:rPr lang="en-US" sz="1400" dirty="0" smtClean="0"/>
              <a:t>Improve availability of cryogenic system</a:t>
            </a:r>
          </a:p>
          <a:p>
            <a:r>
              <a:rPr lang="en-US" sz="1400" dirty="0" smtClean="0"/>
              <a:t>Mitigate perturbations by controlling and stabilizing cryostat pressure</a:t>
            </a:r>
            <a:endParaRPr lang="en-US" sz="1400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US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Proposal of a new CCC monitor for the ELENA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dirty="0" smtClean="0"/>
          </a:p>
          <a:p>
            <a:endParaRPr lang="en-US" sz="1400" dirty="0"/>
          </a:p>
        </p:txBody>
      </p:sp>
      <p:pic>
        <p:nvPicPr>
          <p:cNvPr id="1026" name="Picture 2" descr="Image result for scratching head icon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3386" y="4822586"/>
            <a:ext cx="1532821" cy="1532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46</a:t>
            </a:fld>
            <a:endParaRPr lang="pt-PT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09631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pic>
        <p:nvPicPr>
          <p:cNvPr id="6" name="Picture 10" descr="\\cern.ch\dfs\Users\m\mabreufe\Desktop\Workshop\ULiverpool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6360" y="4110509"/>
            <a:ext cx="1998715" cy="79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0247" y="1616116"/>
            <a:ext cx="794073" cy="79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\\cern.ch\dfs\Users\m\mabreufe\Desktop\Workshop\gs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960" y="2548857"/>
            <a:ext cx="1463600" cy="536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002535" y="3273886"/>
            <a:ext cx="1708931" cy="648115"/>
            <a:chOff x="882327" y="3820732"/>
            <a:chExt cx="1983589" cy="752280"/>
          </a:xfrm>
        </p:grpSpPr>
        <p:pic>
          <p:nvPicPr>
            <p:cNvPr id="8" name="Picture 7" descr="\\cern.ch\dfs\Users\m\mabreufe\Desktop\Workshop\HIJena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2327" y="3927541"/>
              <a:ext cx="1170553" cy="538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\\cern.ch\dfs\Users\m\mabreufe\Desktop\Workshop\FSUJena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71843" y="3820732"/>
              <a:ext cx="794073" cy="752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" name="TextBox 10"/>
          <p:cNvSpPr txBox="1"/>
          <p:nvPr/>
        </p:nvSpPr>
        <p:spPr>
          <a:xfrm>
            <a:off x="2777178" y="1630603"/>
            <a:ext cx="5345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J. Tan,  S. </a:t>
            </a:r>
            <a:r>
              <a:rPr lang="pt-PT" dirty="0" err="1" smtClean="0"/>
              <a:t>Pederson</a:t>
            </a:r>
            <a:r>
              <a:rPr lang="pt-PT" dirty="0" smtClean="0"/>
              <a:t>, D. Alves, E. Oponowicz, M. Ludwig, T. Koettig, A. Lees, A. Vacca, F. Carrasco, </a:t>
            </a:r>
          </a:p>
          <a:p>
            <a:r>
              <a:rPr lang="pt-PT" dirty="0" smtClean="0"/>
              <a:t>J.P. Brachet, D. Lombard, G. </a:t>
            </a:r>
            <a:r>
              <a:rPr lang="pt-PT" dirty="0" err="1" smtClean="0"/>
              <a:t>Foffano</a:t>
            </a:r>
            <a:r>
              <a:rPr lang="pt-PT" dirty="0" smtClean="0"/>
              <a:t>, R. Speroni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749566" y="4270705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C. Welsch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2777177" y="2772359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T. </a:t>
            </a:r>
            <a:r>
              <a:rPr lang="pt-PT" dirty="0" err="1" smtClean="0"/>
              <a:t>Schwickert</a:t>
            </a:r>
            <a:r>
              <a:rPr lang="pt-PT" dirty="0" smtClean="0"/>
              <a:t>; T. Sieber; F</a:t>
            </a:r>
            <a:r>
              <a:rPr lang="pt-PT" dirty="0"/>
              <a:t>. </a:t>
            </a:r>
            <a:r>
              <a:rPr lang="pt-PT" dirty="0" err="1"/>
              <a:t>Kurian</a:t>
            </a:r>
            <a:r>
              <a:rPr lang="pt-PT" dirty="0" smtClean="0"/>
              <a:t>;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77177" y="3424294"/>
            <a:ext cx="5917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smtClean="0"/>
              <a:t>R. Geithner; R. </a:t>
            </a:r>
            <a:r>
              <a:rPr lang="pt-PT" dirty="0" err="1" smtClean="0"/>
              <a:t>Neubert</a:t>
            </a:r>
            <a:r>
              <a:rPr lang="pt-PT" dirty="0" smtClean="0"/>
              <a:t> , J. Golm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726734" y="5091233"/>
            <a:ext cx="5690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sz="3600" dirty="0" err="1"/>
              <a:t>Thank</a:t>
            </a:r>
            <a:r>
              <a:rPr lang="pt-PT" sz="3600" dirty="0"/>
              <a:t> </a:t>
            </a:r>
            <a:r>
              <a:rPr lang="pt-PT" sz="3600" dirty="0" err="1"/>
              <a:t>you</a:t>
            </a:r>
            <a:r>
              <a:rPr lang="pt-PT" sz="3600" dirty="0"/>
              <a:t> for </a:t>
            </a:r>
            <a:r>
              <a:rPr lang="pt-PT" sz="3600" dirty="0" err="1"/>
              <a:t>your</a:t>
            </a:r>
            <a:r>
              <a:rPr lang="pt-PT" sz="3600" dirty="0"/>
              <a:t> </a:t>
            </a:r>
            <a:r>
              <a:rPr lang="pt-PT" sz="3600" dirty="0" err="1"/>
              <a:t>attention</a:t>
            </a:r>
            <a:r>
              <a:rPr lang="pt-PT" sz="3600" dirty="0"/>
              <a:t>!</a:t>
            </a:r>
            <a:endParaRPr lang="en-US" sz="36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47</a:t>
            </a:fld>
            <a:endParaRPr lang="pt-PT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15383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Backup</a:t>
            </a:r>
            <a:endParaRPr lang="pt-P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48</a:t>
            </a:fld>
            <a:endParaRPr lang="pt-PT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51586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Coupling</a:t>
            </a:r>
            <a:r>
              <a:rPr lang="pt-PT" dirty="0" smtClean="0"/>
              <a:t> </a:t>
            </a:r>
            <a:r>
              <a:rPr lang="pt-PT" dirty="0" err="1" smtClean="0"/>
              <a:t>circuit</a:t>
            </a:r>
            <a:r>
              <a:rPr lang="pt-PT" dirty="0" smtClean="0"/>
              <a:t> </a:t>
            </a:r>
            <a:r>
              <a:rPr lang="pt-PT" dirty="0" err="1" smtClean="0"/>
              <a:t>low-pass</a:t>
            </a:r>
            <a:r>
              <a:rPr lang="pt-PT" dirty="0" smtClean="0"/>
              <a:t> </a:t>
            </a:r>
            <a:r>
              <a:rPr lang="pt-PT" dirty="0" err="1" smtClean="0"/>
              <a:t>filter</a:t>
            </a:r>
            <a:endParaRPr lang="pt-PT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475" y="1044997"/>
            <a:ext cx="4907236" cy="121637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" y="2234461"/>
            <a:ext cx="5122173" cy="132481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7496" y="821070"/>
            <a:ext cx="3481272" cy="26285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0337" y="3471137"/>
            <a:ext cx="3982833" cy="27179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6939" y="1946758"/>
            <a:ext cx="260363" cy="78744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20337" y="1044997"/>
            <a:ext cx="4866602" cy="121637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6802042"/>
              </p:ext>
            </p:extLst>
          </p:nvPr>
        </p:nvGraphicFramePr>
        <p:xfrm>
          <a:off x="5793883" y="3927525"/>
          <a:ext cx="2994885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1683">
                  <a:extLst>
                    <a:ext uri="{9D8B030D-6E8A-4147-A177-3AD203B41FA5}">
                      <a16:colId xmlns:a16="http://schemas.microsoft.com/office/drawing/2014/main" val="3505053563"/>
                    </a:ext>
                  </a:extLst>
                </a:gridCol>
                <a:gridCol w="1243202">
                  <a:extLst>
                    <a:ext uri="{9D8B030D-6E8A-4147-A177-3AD203B41FA5}">
                      <a16:colId xmlns:a16="http://schemas.microsoft.com/office/drawing/2014/main" val="2605236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Filtering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err="1" smtClean="0"/>
                        <a:t>Slew</a:t>
                      </a:r>
                      <a:r>
                        <a:rPr lang="pt-PT" sz="1600" dirty="0" smtClean="0"/>
                        <a:t>-rate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912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 smtClean="0"/>
                        <a:t>Core </a:t>
                      </a:r>
                      <a:r>
                        <a:rPr lang="pt-PT" sz="1600" dirty="0" err="1" smtClean="0"/>
                        <a:t>permeability</a:t>
                      </a:r>
                      <a:r>
                        <a:rPr lang="pt-PT" sz="1600" dirty="0" smtClean="0"/>
                        <a:t> +</a:t>
                      </a:r>
                      <a:r>
                        <a:rPr lang="pt-PT" sz="1600" baseline="0" dirty="0" smtClean="0"/>
                        <a:t> RC-</a:t>
                      </a:r>
                      <a:r>
                        <a:rPr lang="pt-PT" sz="1600" baseline="0" dirty="0" err="1" smtClean="0"/>
                        <a:t>parallel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sz="1600" b="1" dirty="0" smtClean="0">
                          <a:solidFill>
                            <a:srgbClr val="00B050"/>
                          </a:solidFill>
                        </a:rPr>
                        <a:t>0.97 M</a:t>
                      </a:r>
                      <a:r>
                        <a:rPr lang="el-GR" sz="1600" b="1" dirty="0" smtClean="0">
                          <a:solidFill>
                            <a:srgbClr val="00B050"/>
                          </a:solidFill>
                        </a:rPr>
                        <a:t>φ</a:t>
                      </a:r>
                      <a:r>
                        <a:rPr lang="pt-PT" sz="1600" b="1" baseline="-25000" dirty="0" smtClean="0">
                          <a:solidFill>
                            <a:srgbClr val="00B050"/>
                          </a:solidFill>
                        </a:rPr>
                        <a:t>0</a:t>
                      </a:r>
                      <a:r>
                        <a:rPr lang="pt-PT" sz="1600" b="1" dirty="0" smtClean="0">
                          <a:solidFill>
                            <a:srgbClr val="00B050"/>
                          </a:solidFill>
                        </a:rPr>
                        <a:t>/s</a:t>
                      </a:r>
                      <a:endParaRPr lang="en-US" sz="16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52835052"/>
                  </a:ext>
                </a:extLst>
              </a:tr>
            </a:tbl>
          </a:graphicData>
        </a:graphic>
      </p:graphicFrame>
      <p:grpSp>
        <p:nvGrpSpPr>
          <p:cNvPr id="18" name="Group 17"/>
          <p:cNvGrpSpPr/>
          <p:nvPr/>
        </p:nvGrpSpPr>
        <p:grpSpPr>
          <a:xfrm>
            <a:off x="1377109" y="4014638"/>
            <a:ext cx="7212491" cy="2105407"/>
            <a:chOff x="1377109" y="4576501"/>
            <a:chExt cx="7212491" cy="2105407"/>
          </a:xfrm>
        </p:grpSpPr>
        <p:sp>
          <p:nvSpPr>
            <p:cNvPr id="8" name="TextBox 7"/>
            <p:cNvSpPr txBox="1"/>
            <p:nvPr/>
          </p:nvSpPr>
          <p:spPr>
            <a:xfrm>
              <a:off x="4572000" y="5814092"/>
              <a:ext cx="4017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 dirty="0" err="1" smtClean="0"/>
                <a:t>Additional</a:t>
              </a:r>
              <a:r>
                <a:rPr lang="pt-PT" sz="2000" dirty="0" smtClean="0"/>
                <a:t> flux noise </a:t>
              </a:r>
              <a:r>
                <a:rPr lang="pt-PT" sz="2000" dirty="0" err="1" smtClean="0"/>
                <a:t>at</a:t>
              </a:r>
              <a:r>
                <a:rPr lang="pt-PT" sz="2000" dirty="0" smtClean="0"/>
                <a:t> </a:t>
              </a:r>
              <a:r>
                <a:rPr lang="pt-PT" sz="2000" dirty="0" err="1" smtClean="0"/>
                <a:t>low</a:t>
              </a:r>
              <a:r>
                <a:rPr lang="pt-PT" sz="2000" dirty="0" smtClean="0"/>
                <a:t> </a:t>
              </a:r>
              <a:r>
                <a:rPr lang="pt-PT" sz="2000" dirty="0" err="1" smtClean="0"/>
                <a:t>freq</a:t>
              </a:r>
              <a:r>
                <a:rPr lang="pt-PT" sz="2000" dirty="0" smtClean="0"/>
                <a:t>: </a:t>
              </a:r>
              <a:endParaRPr lang="pt-PT" sz="2000" dirty="0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1377109" y="4576501"/>
              <a:ext cx="3194892" cy="1614979"/>
            </a:xfrm>
            <a:custGeom>
              <a:avLst/>
              <a:gdLst>
                <a:gd name="connsiteX0" fmla="*/ 3007605 w 3007605"/>
                <a:gd name="connsiteY0" fmla="*/ 969484 h 982948"/>
                <a:gd name="connsiteX1" fmla="*/ 848299 w 3007605"/>
                <a:gd name="connsiteY1" fmla="*/ 848298 h 982948"/>
                <a:gd name="connsiteX2" fmla="*/ 0 w 3007605"/>
                <a:gd name="connsiteY2" fmla="*/ 0 h 98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07605" h="982948">
                  <a:moveTo>
                    <a:pt x="3007605" y="969484"/>
                  </a:moveTo>
                  <a:cubicBezTo>
                    <a:pt x="2178586" y="989681"/>
                    <a:pt x="1349567" y="1009879"/>
                    <a:pt x="848299" y="848298"/>
                  </a:cubicBezTo>
                  <a:cubicBezTo>
                    <a:pt x="347031" y="686717"/>
                    <a:pt x="163417" y="207484"/>
                    <a:pt x="0" y="0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17120" y="6214202"/>
              <a:ext cx="1578506" cy="467706"/>
            </a:xfrm>
            <a:prstGeom prst="rect">
              <a:avLst/>
            </a:prstGeom>
          </p:spPr>
        </p:pic>
      </p:grp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49</a:t>
            </a:fld>
            <a:endParaRPr lang="pt-PT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9197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AD beam and cycle parameters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8616156"/>
              </p:ext>
            </p:extLst>
          </p:nvPr>
        </p:nvGraphicFramePr>
        <p:xfrm>
          <a:off x="6033945" y="1620838"/>
          <a:ext cx="2767155" cy="18783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72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68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08606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 beam parameters</a:t>
                      </a:r>
                      <a:endParaRPr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Beta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(0.97 - 0.11) c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~110 s 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pt-PT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Frev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(1.59</a:t>
                      </a:r>
                      <a:r>
                        <a:rPr lang="pt-P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-</a:t>
                      </a:r>
                      <a:r>
                        <a:rPr lang="pt-P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0.17) MHz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 particles 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(5 -</a:t>
                      </a:r>
                      <a:r>
                        <a:rPr lang="pt-P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1</a:t>
                      </a:r>
                      <a:r>
                        <a:rPr lang="pt-PT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r>
                        <a:rPr lang="pt-PT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x 10</a:t>
                      </a:r>
                      <a:r>
                        <a:rPr lang="pt-PT" sz="1400" baseline="30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sz="1400" baseline="30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860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Current</a:t>
                      </a:r>
                      <a:endParaRPr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(12 -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0.1)</a:t>
                      </a:r>
                      <a:r>
                        <a:rPr lang="en-US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μA</a:t>
                      </a:r>
                      <a:r>
                        <a:rPr lang="en-US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8235969"/>
                  </a:ext>
                </a:extLst>
              </a:tr>
            </a:tbl>
          </a:graphicData>
        </a:graphic>
      </p:graphicFrame>
      <p:pic>
        <p:nvPicPr>
          <p:cNvPr id="3074" name="Picture 2" descr="IMG_54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15" y="4394686"/>
            <a:ext cx="2532156" cy="168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G_5419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9322" y="4169041"/>
            <a:ext cx="2854415" cy="1904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G_541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3945" y="4141570"/>
            <a:ext cx="2895589" cy="1931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51" y="818953"/>
            <a:ext cx="5257800" cy="333375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5</a:t>
            </a:fld>
            <a:endParaRPr lang="pt-PT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3953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err="1" smtClean="0"/>
              <a:t>Calibration</a:t>
            </a:r>
            <a:r>
              <a:rPr lang="pt-PT" dirty="0" smtClean="0"/>
              <a:t> vs. </a:t>
            </a:r>
            <a:r>
              <a:rPr lang="pt-PT" dirty="0" err="1" smtClean="0"/>
              <a:t>Temperature</a:t>
            </a:r>
            <a:endParaRPr lang="pt-PT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951" y="1467859"/>
            <a:ext cx="7382718" cy="48070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6799" y="1624012"/>
            <a:ext cx="6055022" cy="43386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50126" y="2446657"/>
            <a:ext cx="18117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000" b="1" dirty="0" smtClean="0">
                <a:solidFill>
                  <a:srgbClr val="FF0000"/>
                </a:solidFill>
              </a:rPr>
              <a:t>0.3 (</a:t>
            </a:r>
            <a:r>
              <a:rPr lang="pt-PT" sz="2000" b="1" dirty="0" err="1" smtClean="0">
                <a:solidFill>
                  <a:srgbClr val="FF0000"/>
                </a:solidFill>
              </a:rPr>
              <a:t>nA</a:t>
            </a:r>
            <a:r>
              <a:rPr lang="pt-PT" sz="2000" b="1" dirty="0" smtClean="0">
                <a:solidFill>
                  <a:srgbClr val="FF0000"/>
                </a:solidFill>
              </a:rPr>
              <a:t>/</a:t>
            </a:r>
            <a:r>
              <a:rPr lang="el-GR" sz="2000" b="1" dirty="0" smtClean="0">
                <a:solidFill>
                  <a:srgbClr val="FF0000"/>
                </a:solidFill>
              </a:rPr>
              <a:t>φ</a:t>
            </a:r>
            <a:r>
              <a:rPr lang="pt-PT" sz="2000" b="1" baseline="-25000" dirty="0" smtClean="0">
                <a:solidFill>
                  <a:srgbClr val="FF0000"/>
                </a:solidFill>
              </a:rPr>
              <a:t>0</a:t>
            </a:r>
            <a:r>
              <a:rPr lang="pt-PT" sz="2000" b="1" dirty="0" smtClean="0">
                <a:solidFill>
                  <a:srgbClr val="FF0000"/>
                </a:solidFill>
              </a:rPr>
              <a:t>) / K</a:t>
            </a:r>
            <a:endParaRPr lang="pt-PT" sz="2000" b="1" dirty="0">
              <a:solidFill>
                <a:srgbClr val="FF0000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813678" y="4587354"/>
            <a:ext cx="3441713" cy="707886"/>
            <a:chOff x="3813678" y="4587354"/>
            <a:chExt cx="3441713" cy="707886"/>
          </a:xfrm>
        </p:grpSpPr>
        <p:sp>
          <p:nvSpPr>
            <p:cNvPr id="7" name="TextBox 6"/>
            <p:cNvSpPr txBox="1"/>
            <p:nvPr/>
          </p:nvSpPr>
          <p:spPr>
            <a:xfrm>
              <a:off x="3813678" y="4587354"/>
              <a:ext cx="148543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z="2000" b="1" dirty="0" err="1" smtClean="0"/>
                <a:t>Ib</a:t>
              </a:r>
              <a:r>
                <a:rPr lang="pt-PT" sz="2000" b="1" dirty="0" smtClean="0"/>
                <a:t> = 10uA</a:t>
              </a:r>
            </a:p>
            <a:p>
              <a:r>
                <a:rPr lang="pt-PT" sz="2000" b="1" dirty="0" smtClean="0"/>
                <a:t>σ(</a:t>
              </a:r>
              <a:r>
                <a:rPr lang="pt-PT" sz="2000" b="1" dirty="0" err="1" smtClean="0"/>
                <a:t>Ib</a:t>
              </a:r>
              <a:r>
                <a:rPr lang="pt-PT" sz="2000" b="1" dirty="0" smtClean="0"/>
                <a:t>) &lt; 10nA</a:t>
              </a:r>
              <a:endParaRPr lang="pt-PT" sz="2000" b="1" dirty="0"/>
            </a:p>
          </p:txBody>
        </p:sp>
        <p:sp>
          <p:nvSpPr>
            <p:cNvPr id="4" name="Right Arrow 3"/>
            <p:cNvSpPr/>
            <p:nvPr/>
          </p:nvSpPr>
          <p:spPr>
            <a:xfrm>
              <a:off x="5365213" y="4847422"/>
              <a:ext cx="385591" cy="17627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767483" y="4735502"/>
              <a:ext cx="1487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2000" b="1" dirty="0" smtClean="0">
                  <a:solidFill>
                    <a:srgbClr val="FF0000"/>
                  </a:solidFill>
                </a:rPr>
                <a:t>δ</a:t>
              </a:r>
              <a:r>
                <a:rPr lang="pt-PT" sz="2000" b="1" dirty="0" smtClean="0">
                  <a:solidFill>
                    <a:srgbClr val="FF0000"/>
                  </a:solidFill>
                </a:rPr>
                <a:t>T &lt; 300 </a:t>
              </a:r>
              <a:r>
                <a:rPr lang="pt-PT" sz="2000" b="1" dirty="0" err="1" smtClean="0">
                  <a:solidFill>
                    <a:srgbClr val="FF0000"/>
                  </a:solidFill>
                </a:rPr>
                <a:t>mK</a:t>
              </a:r>
              <a:endParaRPr lang="pt-PT" sz="20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50</a:t>
            </a:fld>
            <a:endParaRPr lang="pt-PT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640299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Flux </a:t>
            </a:r>
            <a:r>
              <a:rPr lang="pt-PT" dirty="0" err="1" smtClean="0"/>
              <a:t>jumps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51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575" y="978417"/>
            <a:ext cx="5282850" cy="4966512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9624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Cryogenic</a:t>
            </a:r>
            <a:r>
              <a:rPr lang="pt-PT" dirty="0"/>
              <a:t> </a:t>
            </a:r>
            <a:r>
              <a:rPr lang="pt-PT" dirty="0" err="1"/>
              <a:t>availability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52</a:t>
            </a:fld>
            <a:endParaRPr lang="pt-PT" dirty="0"/>
          </a:p>
        </p:txBody>
      </p:sp>
      <p:grpSp>
        <p:nvGrpSpPr>
          <p:cNvPr id="7" name="Group 6"/>
          <p:cNvGrpSpPr/>
          <p:nvPr/>
        </p:nvGrpSpPr>
        <p:grpSpPr>
          <a:xfrm>
            <a:off x="612871" y="2730886"/>
            <a:ext cx="4177452" cy="1634656"/>
            <a:chOff x="1473200" y="1626769"/>
            <a:chExt cx="5063066" cy="198120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2830" t="9160" r="3144" b="6650"/>
            <a:stretch/>
          </p:blipFill>
          <p:spPr>
            <a:xfrm>
              <a:off x="1473200" y="1626769"/>
              <a:ext cx="5063066" cy="1981201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166360" y="1652976"/>
              <a:ext cx="548640" cy="1789367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12871" y="916298"/>
            <a:ext cx="4177452" cy="1657088"/>
            <a:chOff x="612871" y="1169858"/>
            <a:chExt cx="4177452" cy="165708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1664" t="4172" r="1388" b="5938"/>
            <a:stretch/>
          </p:blipFill>
          <p:spPr>
            <a:xfrm>
              <a:off x="612871" y="1169858"/>
              <a:ext cx="4177452" cy="1657088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933304" y="1207957"/>
              <a:ext cx="1097280" cy="1461759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2871" y="4507057"/>
            <a:ext cx="4177452" cy="1646133"/>
            <a:chOff x="612871" y="4986034"/>
            <a:chExt cx="4177452" cy="1646133"/>
          </a:xfrm>
        </p:grpSpPr>
        <p:grpSp>
          <p:nvGrpSpPr>
            <p:cNvPr id="14" name="Group 13"/>
            <p:cNvGrpSpPr/>
            <p:nvPr/>
          </p:nvGrpSpPr>
          <p:grpSpPr>
            <a:xfrm>
              <a:off x="612871" y="4986034"/>
              <a:ext cx="4177452" cy="1646133"/>
              <a:chOff x="1354668" y="4118896"/>
              <a:chExt cx="5063066" cy="1995111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4"/>
              <a:srcRect l="6946" t="10447" r="5378" b="7091"/>
              <a:stretch/>
            </p:blipFill>
            <p:spPr>
              <a:xfrm>
                <a:off x="1354668" y="4118896"/>
                <a:ext cx="5063066" cy="1995111"/>
              </a:xfrm>
              <a:prstGeom prst="rect">
                <a:avLst/>
              </a:prstGeom>
            </p:spPr>
          </p:pic>
          <p:sp>
            <p:nvSpPr>
              <p:cNvPr id="17" name="Rectangle 16"/>
              <p:cNvSpPr/>
              <p:nvPr/>
            </p:nvSpPr>
            <p:spPr>
              <a:xfrm>
                <a:off x="5006340" y="4140518"/>
                <a:ext cx="960120" cy="1789367"/>
              </a:xfrm>
              <a:prstGeom prst="rect">
                <a:avLst/>
              </a:prstGeom>
              <a:solidFill>
                <a:srgbClr val="FF00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4534684" y="5008894"/>
              <a:ext cx="148960" cy="1461759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087460" y="1036748"/>
            <a:ext cx="3696942" cy="1179774"/>
            <a:chOff x="5087460" y="1263172"/>
            <a:chExt cx="3696942" cy="1179774"/>
          </a:xfrm>
        </p:grpSpPr>
        <p:sp>
          <p:nvSpPr>
            <p:cNvPr id="19" name="TextBox 18"/>
            <p:cNvSpPr txBox="1"/>
            <p:nvPr/>
          </p:nvSpPr>
          <p:spPr>
            <a:xfrm>
              <a:off x="5087460" y="1263172"/>
              <a:ext cx="1150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smtClean="0">
                  <a:solidFill>
                    <a:srgbClr val="FF0000"/>
                  </a:solidFill>
                </a:rPr>
                <a:t>2016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60367" y="1611949"/>
              <a:ext cx="352403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err="1" smtClean="0"/>
                <a:t>Started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actively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pumping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the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insulation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vacuum</a:t>
              </a:r>
              <a:endParaRPr lang="pt-PT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err="1" smtClean="0"/>
                <a:t>Air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contamination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at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end</a:t>
              </a:r>
              <a:r>
                <a:rPr lang="pt-PT" sz="1600" dirty="0" smtClean="0"/>
                <a:t> of </a:t>
              </a:r>
              <a:r>
                <a:rPr lang="pt-PT" sz="1600" dirty="0" err="1" smtClean="0"/>
                <a:t>year</a:t>
              </a:r>
              <a:endParaRPr lang="en-US" sz="16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87460" y="2729912"/>
            <a:ext cx="3696942" cy="1438515"/>
            <a:chOff x="5087460" y="3026010"/>
            <a:chExt cx="3696942" cy="1438515"/>
          </a:xfrm>
        </p:grpSpPr>
        <p:sp>
          <p:nvSpPr>
            <p:cNvPr id="22" name="TextBox 21"/>
            <p:cNvSpPr txBox="1"/>
            <p:nvPr/>
          </p:nvSpPr>
          <p:spPr>
            <a:xfrm>
              <a:off x="5087460" y="3026010"/>
              <a:ext cx="1150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smtClean="0">
                  <a:solidFill>
                    <a:srgbClr val="FF0000"/>
                  </a:solidFill>
                </a:rPr>
                <a:t>2017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260367" y="3387307"/>
              <a:ext cx="3524035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err="1" smtClean="0"/>
                <a:t>Power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glitch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stopped</a:t>
              </a:r>
              <a:r>
                <a:rPr lang="pt-PT" sz="1600" dirty="0" smtClean="0"/>
                <a:t> turbo </a:t>
              </a:r>
              <a:r>
                <a:rPr lang="pt-PT" sz="1600" dirty="0" err="1" smtClean="0"/>
                <a:t>pump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that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compromised</a:t>
              </a:r>
              <a:r>
                <a:rPr lang="pt-PT" sz="1600" dirty="0" smtClean="0"/>
                <a:t> vacum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err="1" smtClean="0"/>
                <a:t>Still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possible</a:t>
              </a:r>
              <a:r>
                <a:rPr lang="pt-PT" sz="1600" dirty="0" smtClean="0"/>
                <a:t> to </a:t>
              </a:r>
              <a:r>
                <a:rPr lang="pt-PT" sz="1600" dirty="0" err="1" smtClean="0"/>
                <a:t>work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with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gas</a:t>
              </a:r>
              <a:r>
                <a:rPr lang="pt-PT" sz="1600" dirty="0" smtClean="0"/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smtClean="0"/>
                <a:t>~1 </a:t>
              </a:r>
              <a:r>
                <a:rPr lang="pt-PT" sz="1600" dirty="0" err="1" smtClean="0"/>
                <a:t>month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unavailable</a:t>
              </a:r>
              <a:endParaRPr lang="en-US" sz="16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087460" y="4471981"/>
            <a:ext cx="3909583" cy="1691418"/>
            <a:chOff x="5087460" y="4689693"/>
            <a:chExt cx="3909583" cy="1691418"/>
          </a:xfrm>
        </p:grpSpPr>
        <p:sp>
          <p:nvSpPr>
            <p:cNvPr id="25" name="TextBox 24"/>
            <p:cNvSpPr txBox="1"/>
            <p:nvPr/>
          </p:nvSpPr>
          <p:spPr>
            <a:xfrm>
              <a:off x="5087460" y="4689693"/>
              <a:ext cx="11507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t-PT" dirty="0" smtClean="0">
                  <a:solidFill>
                    <a:srgbClr val="FF0000"/>
                  </a:solidFill>
                </a:rPr>
                <a:t>2018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60367" y="5057672"/>
              <a:ext cx="3736676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smtClean="0"/>
                <a:t>New </a:t>
              </a:r>
              <a:r>
                <a:rPr lang="pt-PT" sz="1600" dirty="0" err="1" smtClean="0"/>
                <a:t>controls</a:t>
              </a:r>
              <a:r>
                <a:rPr lang="pt-PT" sz="1600" dirty="0" smtClean="0"/>
                <a:t> for </a:t>
              </a:r>
              <a:r>
                <a:rPr lang="pt-PT" sz="1600" dirty="0" err="1" smtClean="0"/>
                <a:t>vacuum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pumps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and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vacuum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valves</a:t>
              </a:r>
              <a:endParaRPr lang="pt-PT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smtClean="0"/>
                <a:t>New </a:t>
              </a:r>
              <a:r>
                <a:rPr lang="pt-PT" sz="1600" dirty="0" err="1" smtClean="0"/>
                <a:t>remotely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controlled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gas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flow-valve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was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installed</a:t>
              </a:r>
              <a:endParaRPr lang="pt-PT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pt-PT" sz="1600" dirty="0" smtClean="0"/>
                <a:t>~2 </a:t>
              </a:r>
              <a:r>
                <a:rPr lang="pt-PT" sz="1600" dirty="0" err="1" smtClean="0"/>
                <a:t>month</a:t>
              </a:r>
              <a:r>
                <a:rPr lang="pt-PT" sz="1600" dirty="0" smtClean="0"/>
                <a:t> </a:t>
              </a:r>
              <a:r>
                <a:rPr lang="pt-PT" sz="1600" dirty="0" err="1" smtClean="0"/>
                <a:t>unavailable</a:t>
              </a:r>
              <a:endParaRPr lang="en-US" sz="1600" dirty="0"/>
            </a:p>
          </p:txBody>
        </p: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4052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Stabilize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operation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53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17" y="1127511"/>
            <a:ext cx="7796456" cy="5080350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570347" y="1254034"/>
            <a:ext cx="2071322" cy="55735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901440" y="3161211"/>
            <a:ext cx="855932" cy="37454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Elbow Connector 10"/>
          <p:cNvCxnSpPr/>
          <p:nvPr/>
        </p:nvCxnSpPr>
        <p:spPr>
          <a:xfrm rot="16200000" flipH="1">
            <a:off x="2786743" y="1985554"/>
            <a:ext cx="1341120" cy="1010194"/>
          </a:xfrm>
          <a:prstGeom prst="bentConnector3">
            <a:avLst>
              <a:gd name="adj1" fmla="val 57792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59819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Stabilize</a:t>
            </a:r>
            <a:r>
              <a:rPr lang="pt-PT" dirty="0" smtClean="0"/>
              <a:t> </a:t>
            </a:r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pressure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pPr/>
              <a:t>54</a:t>
            </a:fld>
            <a:endParaRPr lang="pt-PT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880" y="1656958"/>
            <a:ext cx="8732657" cy="3831756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0528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z="3600" dirty="0" err="1" smtClean="0"/>
              <a:t>Immunity</a:t>
            </a:r>
            <a:r>
              <a:rPr lang="pt-PT" sz="3600" dirty="0" smtClean="0"/>
              <a:t> to </a:t>
            </a:r>
            <a:r>
              <a:rPr lang="pt-PT" sz="3600" dirty="0" err="1" smtClean="0"/>
              <a:t>mechanical</a:t>
            </a:r>
            <a:r>
              <a:rPr lang="pt-PT" sz="3600" dirty="0" smtClean="0"/>
              <a:t> </a:t>
            </a:r>
            <a:r>
              <a:rPr lang="pt-PT" sz="3600" dirty="0" err="1" smtClean="0"/>
              <a:t>vibrations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2528" y="1212215"/>
            <a:ext cx="5666423" cy="408117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5996" y="3355821"/>
            <a:ext cx="4076589" cy="2991802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6" name="Oval 5"/>
          <p:cNvSpPr/>
          <p:nvPr/>
        </p:nvSpPr>
        <p:spPr>
          <a:xfrm>
            <a:off x="2707418" y="2310602"/>
            <a:ext cx="989901" cy="1719743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6" idx="4"/>
          </p:cNvCxnSpPr>
          <p:nvPr/>
        </p:nvCxnSpPr>
        <p:spPr>
          <a:xfrm flipH="1" flipV="1">
            <a:off x="3202369" y="4030345"/>
            <a:ext cx="1633627" cy="86391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78951" y="1433439"/>
            <a:ext cx="2944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 smtClean="0"/>
              <a:t>Main</a:t>
            </a:r>
            <a:r>
              <a:rPr lang="pt-PT" dirty="0" smtClean="0"/>
              <a:t> </a:t>
            </a:r>
            <a:r>
              <a:rPr lang="pt-PT" dirty="0" err="1" smtClean="0"/>
              <a:t>vibration</a:t>
            </a:r>
            <a:r>
              <a:rPr lang="pt-PT" dirty="0" smtClean="0"/>
              <a:t> </a:t>
            </a:r>
            <a:r>
              <a:rPr lang="pt-PT" dirty="0" err="1" smtClean="0"/>
              <a:t>modes</a:t>
            </a:r>
            <a:r>
              <a:rPr lang="pt-PT" dirty="0" smtClean="0"/>
              <a:t> as </a:t>
            </a:r>
            <a:r>
              <a:rPr lang="pt-PT" dirty="0" err="1" smtClean="0"/>
              <a:t>captured</a:t>
            </a:r>
            <a:r>
              <a:rPr lang="pt-PT" dirty="0" smtClean="0"/>
              <a:t> </a:t>
            </a:r>
            <a:r>
              <a:rPr lang="pt-PT" dirty="0" err="1" smtClean="0"/>
              <a:t>by</a:t>
            </a:r>
            <a:r>
              <a:rPr lang="pt-PT" dirty="0" smtClean="0"/>
              <a:t> SQUID: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65 Hz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115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78 Hz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t-PT" dirty="0" smtClean="0"/>
              <a:t>5 Hz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55</a:t>
            </a:fld>
            <a:endParaRPr lang="pt-PT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79815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1" y="1439862"/>
            <a:ext cx="3892863" cy="4351338"/>
          </a:xfrm>
        </p:spPr>
        <p:txBody>
          <a:bodyPr>
            <a:normAutofit/>
          </a:bodyPr>
          <a:lstStyle/>
          <a:p>
            <a:pPr marL="179388" lvl="1" indent="0">
              <a:buNone/>
            </a:pPr>
            <a:r>
              <a:rPr lang="en-US" sz="2000" u="sng" dirty="0" smtClean="0">
                <a:solidFill>
                  <a:srgbClr val="000000"/>
                </a:solidFill>
              </a:rPr>
              <a:t>DCCT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Insufficient </a:t>
            </a:r>
            <a:r>
              <a:rPr lang="en-US" sz="1600" dirty="0" smtClean="0">
                <a:solidFill>
                  <a:srgbClr val="000000"/>
                </a:solidFill>
              </a:rPr>
              <a:t>resolution: </a:t>
            </a:r>
            <a:r>
              <a:rPr lang="en-US" sz="1600" dirty="0" smtClean="0"/>
              <a:t>&gt; </a:t>
            </a:r>
            <a:r>
              <a:rPr lang="en-US" sz="1600" dirty="0" smtClean="0">
                <a:solidFill>
                  <a:srgbClr val="000000"/>
                </a:solidFill>
              </a:rPr>
              <a:t>1µA</a:t>
            </a:r>
            <a:endParaRPr lang="en-US" sz="1600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>
                <a:solidFill>
                  <a:srgbClr val="000000"/>
                </a:solidFill>
              </a:rPr>
              <a:t>Fast BCTs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Limited to bunched phases</a:t>
            </a:r>
          </a:p>
          <a:p>
            <a:pPr marL="179388" lvl="1" indent="0"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 err="1" smtClean="0">
                <a:solidFill>
                  <a:srgbClr val="000000"/>
                </a:solidFill>
              </a:rPr>
              <a:t>Schottky</a:t>
            </a:r>
            <a:r>
              <a:rPr lang="en-US" sz="2000" u="sng" dirty="0" smtClean="0">
                <a:solidFill>
                  <a:srgbClr val="000000"/>
                </a:solidFill>
              </a:rPr>
              <a:t> monitor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 defTabSz="630238">
              <a:buNone/>
            </a:pPr>
            <a:endParaRPr lang="en-US" sz="16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3167589" y="1881188"/>
            <a:ext cx="5894921" cy="3948241"/>
            <a:chOff x="3167589" y="1881188"/>
            <a:chExt cx="5894921" cy="3948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59400" y="1881188"/>
              <a:ext cx="5147753" cy="356301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935157" y="5260985"/>
              <a:ext cx="4059189" cy="307778"/>
              <a:chOff x="3962400" y="5344160"/>
              <a:chExt cx="3635230" cy="27563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9624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3688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853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917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083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0147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4211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83768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25424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562824" y="5490875"/>
              <a:ext cx="8483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pt-PT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ime [s]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459854" y="2525145"/>
              <a:ext cx="303661" cy="2894416"/>
              <a:chOff x="4085380" y="2894062"/>
              <a:chExt cx="271945" cy="2592111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085380" y="5210542"/>
                <a:ext cx="254384" cy="275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085380" y="46314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085380" y="403198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085380" y="34630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15860" y="2894062"/>
                <a:ext cx="241465" cy="248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 rot="16200000">
              <a:off x="2589706" y="3549666"/>
              <a:ext cx="14943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 [x 10</a:t>
              </a:r>
              <a:r>
                <a:rPr lang="pt-PT" sz="1600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pbar]</a:t>
              </a:r>
              <a:endPara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267892" y="5144633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67892" y="4511587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67892" y="3878541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67892" y="3245495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67892" y="1979404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8574876" y="3559825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[c]</a:t>
              </a:r>
              <a:endPara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67892" y="2612450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6</a:t>
            </a:fld>
            <a:endParaRPr lang="pt-PT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500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1" y="1439862"/>
            <a:ext cx="3892863" cy="4351338"/>
          </a:xfrm>
        </p:spPr>
        <p:txBody>
          <a:bodyPr>
            <a:normAutofit/>
          </a:bodyPr>
          <a:lstStyle/>
          <a:p>
            <a:pPr marL="179388" lvl="1" indent="0">
              <a:buNone/>
            </a:pPr>
            <a:r>
              <a:rPr lang="en-US" sz="2000" u="sng" dirty="0" smtClean="0">
                <a:solidFill>
                  <a:srgbClr val="000000"/>
                </a:solidFill>
              </a:rPr>
              <a:t>DCCT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Insufficient </a:t>
            </a:r>
            <a:r>
              <a:rPr lang="en-US" sz="1600" dirty="0" smtClean="0">
                <a:solidFill>
                  <a:srgbClr val="000000"/>
                </a:solidFill>
              </a:rPr>
              <a:t>resolution: </a:t>
            </a:r>
            <a:r>
              <a:rPr lang="en-US" sz="1600" dirty="0" smtClean="0"/>
              <a:t>&gt; </a:t>
            </a:r>
            <a:r>
              <a:rPr lang="en-US" sz="1600" dirty="0" smtClean="0">
                <a:solidFill>
                  <a:srgbClr val="000000"/>
                </a:solidFill>
              </a:rPr>
              <a:t>1µA</a:t>
            </a:r>
            <a:endParaRPr lang="en-US" sz="1600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>
                <a:solidFill>
                  <a:srgbClr val="000000"/>
                </a:solidFill>
              </a:rPr>
              <a:t>Fast BCTs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Limited to bunched phases</a:t>
            </a:r>
          </a:p>
          <a:p>
            <a:pPr marL="179388" lvl="1" indent="0"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 err="1" smtClean="0">
                <a:solidFill>
                  <a:srgbClr val="000000"/>
                </a:solidFill>
              </a:rPr>
              <a:t>Schottky</a:t>
            </a:r>
            <a:r>
              <a:rPr lang="en-US" sz="2000" u="sng" dirty="0" smtClean="0">
                <a:solidFill>
                  <a:srgbClr val="000000"/>
                </a:solidFill>
              </a:rPr>
              <a:t> monitor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 defTabSz="630238">
              <a:buNone/>
            </a:pPr>
            <a:endParaRPr lang="en-US" sz="16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3167589" y="1881188"/>
            <a:ext cx="5894921" cy="3948241"/>
            <a:chOff x="3167589" y="1881188"/>
            <a:chExt cx="5894921" cy="3948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59400" y="1881188"/>
              <a:ext cx="5147753" cy="356301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935157" y="5260985"/>
              <a:ext cx="4059189" cy="307778"/>
              <a:chOff x="3962400" y="5344160"/>
              <a:chExt cx="3635230" cy="27563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9624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3688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853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917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083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0147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4211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83768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25424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562824" y="5490875"/>
              <a:ext cx="8483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pt-PT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ime [s]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459854" y="2525145"/>
              <a:ext cx="303661" cy="2894416"/>
              <a:chOff x="4085380" y="2894062"/>
              <a:chExt cx="271945" cy="2592111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085380" y="5210542"/>
                <a:ext cx="254384" cy="275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085380" y="46314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085380" y="403198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085380" y="34630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15860" y="2894062"/>
                <a:ext cx="241465" cy="248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 rot="16200000">
              <a:off x="2589706" y="3549666"/>
              <a:ext cx="14943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 [x 10</a:t>
              </a:r>
              <a:r>
                <a:rPr lang="pt-PT" sz="1600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pbar]</a:t>
              </a:r>
              <a:endPara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267892" y="5144633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67892" y="4511587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67892" y="3878541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67892" y="3245495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67892" y="1979404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8574876" y="3559825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[c]</a:t>
              </a:r>
              <a:endPara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67892" y="2612450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7</a:t>
            </a:fld>
            <a:endParaRPr lang="pt-PT" dirty="0"/>
          </a:p>
        </p:txBody>
      </p:sp>
      <p:grpSp>
        <p:nvGrpSpPr>
          <p:cNvPr id="40" name="Group 39"/>
          <p:cNvGrpSpPr/>
          <p:nvPr/>
        </p:nvGrpSpPr>
        <p:grpSpPr>
          <a:xfrm>
            <a:off x="223548" y="1158432"/>
            <a:ext cx="7677904" cy="4132874"/>
            <a:chOff x="223548" y="1158432"/>
            <a:chExt cx="7677904" cy="4132874"/>
          </a:xfrm>
        </p:grpSpPr>
        <p:grpSp>
          <p:nvGrpSpPr>
            <p:cNvPr id="17" name="Group 16"/>
            <p:cNvGrpSpPr/>
            <p:nvPr/>
          </p:nvGrpSpPr>
          <p:grpSpPr>
            <a:xfrm>
              <a:off x="3743905" y="1158432"/>
              <a:ext cx="4157547" cy="4132874"/>
              <a:chOff x="3743905" y="1158432"/>
              <a:chExt cx="4157547" cy="4132874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4219474" y="1158432"/>
                <a:ext cx="1895576" cy="36900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pt-PT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Coasting</a:t>
                </a:r>
                <a:r>
                  <a:rPr lang="pt-PT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</a:t>
                </a:r>
                <a:r>
                  <a:rPr lang="pt-PT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u="sng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plateaus</a:t>
                </a:r>
                <a:endParaRPr lang="en-GB" u="sng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3743905" y="2045186"/>
                <a:ext cx="4157547" cy="3246120"/>
                <a:chOff x="3743905" y="2045187"/>
                <a:chExt cx="4157547" cy="3173255"/>
              </a:xfrm>
            </p:grpSpPr>
            <p:sp>
              <p:nvSpPr>
                <p:cNvPr id="13" name="Rectangle 12"/>
                <p:cNvSpPr/>
                <p:nvPr/>
              </p:nvSpPr>
              <p:spPr>
                <a:xfrm>
                  <a:off x="3743905" y="2045187"/>
                  <a:ext cx="1203829" cy="3162630"/>
                </a:xfrm>
                <a:prstGeom prst="rect">
                  <a:avLst/>
                </a:prstGeom>
                <a:solidFill>
                  <a:srgbClr val="A6A6A6">
                    <a:alpha val="3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" name="Rectangle 44"/>
                <p:cNvSpPr/>
                <p:nvPr/>
              </p:nvSpPr>
              <p:spPr>
                <a:xfrm>
                  <a:off x="5159289" y="2048728"/>
                  <a:ext cx="464128" cy="3162630"/>
                </a:xfrm>
                <a:prstGeom prst="rect">
                  <a:avLst/>
                </a:prstGeom>
                <a:solidFill>
                  <a:srgbClr val="A6A6A6">
                    <a:alpha val="3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3" name="Rectangle 52"/>
                <p:cNvSpPr/>
                <p:nvPr/>
              </p:nvSpPr>
              <p:spPr>
                <a:xfrm>
                  <a:off x="6174634" y="2052270"/>
                  <a:ext cx="822232" cy="3162630"/>
                </a:xfrm>
                <a:prstGeom prst="rect">
                  <a:avLst/>
                </a:prstGeom>
                <a:solidFill>
                  <a:srgbClr val="A6A6A6">
                    <a:alpha val="3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7339857" y="2055812"/>
                  <a:ext cx="561595" cy="3162630"/>
                </a:xfrm>
                <a:prstGeom prst="rect">
                  <a:avLst/>
                </a:prstGeom>
                <a:solidFill>
                  <a:srgbClr val="A6A6A6">
                    <a:alpha val="38824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Rectangle 37"/>
                <p:cNvSpPr/>
                <p:nvPr/>
              </p:nvSpPr>
              <p:spPr>
                <a:xfrm>
                  <a:off x="223548" y="3787219"/>
                  <a:ext cx="4572000" cy="769441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179388" lvl="1" indent="0" defTabSz="630238">
                    <a:buNone/>
                  </a:pPr>
                  <a:r>
                    <a:rPr lang="en-US" sz="1600" dirty="0"/>
                    <a:t>Un-bunched:</a:t>
                  </a:r>
                </a:p>
                <a:p>
                  <a:pPr marL="627063" lvl="2" defTabSz="630238"/>
                  <a:r>
                    <a:rPr lang="en-US" sz="1400" dirty="0"/>
                    <a:t>time resolution of </a:t>
                  </a:r>
                  <a14:m>
                    <m:oMath xmlns:m="http://schemas.openxmlformats.org/officeDocument/2006/math">
                      <m:r>
                        <a:rPr lang="pt-PT" sz="1400" i="1" dirty="0">
                          <a:latin typeface="Cambria Math" panose="02040503050406030204" pitchFamily="18" charset="0"/>
                        </a:rPr>
                        <m:t>~ 1</m:t>
                      </m:r>
                      <m:r>
                        <a:rPr lang="pt-PT" sz="1400" i="1" dirty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pt-PT" sz="1400" i="1">
                          <a:latin typeface="Cambria Math"/>
                        </a:rPr>
                        <m:t> </m:t>
                      </m:r>
                    </m:oMath>
                  </a14:m>
                  <a:endParaRPr lang="pt-PT" sz="1400" dirty="0"/>
                </a:p>
                <a:p>
                  <a:pPr marL="627063" lvl="2" defTabSz="630238"/>
                  <a:r>
                    <a:rPr lang="en-US" sz="1400" dirty="0"/>
                    <a:t>accuracy error &gt; 10%</a:t>
                  </a:r>
                </a:p>
              </p:txBody>
            </p:sp>
          </mc:Choice>
          <mc:Fallback xmlns="">
            <p:sp>
              <p:nvSpPr>
                <p:cNvPr id="38" name="Rectangle 3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3548" y="3787219"/>
                  <a:ext cx="4572000" cy="769441"/>
                </a:xfrm>
                <a:prstGeom prst="rect">
                  <a:avLst/>
                </a:prstGeom>
                <a:blipFill>
                  <a:blip r:embed="rId4"/>
                  <a:stretch>
                    <a:fillRect t="-2381" b="-793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697775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intensity 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371" y="1439862"/>
            <a:ext cx="3892863" cy="4351338"/>
          </a:xfrm>
        </p:spPr>
        <p:txBody>
          <a:bodyPr>
            <a:normAutofit/>
          </a:bodyPr>
          <a:lstStyle/>
          <a:p>
            <a:pPr marL="179388" lvl="1" indent="0">
              <a:buNone/>
            </a:pPr>
            <a:r>
              <a:rPr lang="en-US" sz="2000" u="sng" dirty="0" smtClean="0">
                <a:solidFill>
                  <a:srgbClr val="000000"/>
                </a:solidFill>
              </a:rPr>
              <a:t>DCCT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Insufficient </a:t>
            </a:r>
            <a:r>
              <a:rPr lang="en-US" sz="1600" dirty="0" smtClean="0">
                <a:solidFill>
                  <a:srgbClr val="000000"/>
                </a:solidFill>
              </a:rPr>
              <a:t>resolution: </a:t>
            </a:r>
            <a:r>
              <a:rPr lang="en-US" sz="1600" dirty="0" smtClean="0"/>
              <a:t>&gt; </a:t>
            </a:r>
            <a:r>
              <a:rPr lang="en-US" sz="1600" dirty="0" smtClean="0">
                <a:solidFill>
                  <a:srgbClr val="000000"/>
                </a:solidFill>
              </a:rPr>
              <a:t>1µA</a:t>
            </a:r>
            <a:endParaRPr lang="en-US" sz="1600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endParaRPr lang="en-US" sz="2000" u="sng" dirty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>
                <a:solidFill>
                  <a:srgbClr val="000000"/>
                </a:solidFill>
              </a:rPr>
              <a:t>Fast BCTs</a:t>
            </a:r>
            <a:r>
              <a:rPr lang="en-US" sz="2000" dirty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>
              <a:buNone/>
            </a:pPr>
            <a:r>
              <a:rPr lang="en-US" sz="1600" dirty="0">
                <a:solidFill>
                  <a:srgbClr val="000000"/>
                </a:solidFill>
              </a:rPr>
              <a:t>Limited to bunched phases</a:t>
            </a:r>
          </a:p>
          <a:p>
            <a:pPr marL="179388" lvl="1" indent="0">
              <a:buNone/>
            </a:pPr>
            <a:endParaRPr lang="en-US" sz="2000" u="sng" dirty="0" smtClean="0">
              <a:solidFill>
                <a:srgbClr val="000000"/>
              </a:solidFill>
            </a:endParaRPr>
          </a:p>
          <a:p>
            <a:pPr marL="179388" lvl="1" indent="0">
              <a:buNone/>
            </a:pPr>
            <a:r>
              <a:rPr lang="en-US" sz="2000" u="sng" dirty="0" err="1" smtClean="0">
                <a:solidFill>
                  <a:srgbClr val="000000"/>
                </a:solidFill>
              </a:rPr>
              <a:t>Schottky</a:t>
            </a:r>
            <a:r>
              <a:rPr lang="en-US" sz="2000" u="sng" dirty="0" smtClean="0">
                <a:solidFill>
                  <a:srgbClr val="000000"/>
                </a:solidFill>
              </a:rPr>
              <a:t> monitor</a:t>
            </a:r>
            <a:r>
              <a:rPr lang="en-US" sz="2000" dirty="0" smtClean="0">
                <a:solidFill>
                  <a:srgbClr val="000000"/>
                </a:solidFill>
              </a:rPr>
              <a:t>:</a:t>
            </a:r>
            <a:endParaRPr lang="en-US" sz="2000" dirty="0"/>
          </a:p>
          <a:p>
            <a:pPr marL="179388" lvl="1" indent="0" defTabSz="630238">
              <a:buNone/>
            </a:pPr>
            <a:endParaRPr lang="en-US" sz="1600" dirty="0" smtClean="0"/>
          </a:p>
        </p:txBody>
      </p:sp>
      <p:grpSp>
        <p:nvGrpSpPr>
          <p:cNvPr id="18" name="Group 17"/>
          <p:cNvGrpSpPr/>
          <p:nvPr/>
        </p:nvGrpSpPr>
        <p:grpSpPr>
          <a:xfrm>
            <a:off x="3167589" y="1881188"/>
            <a:ext cx="5894921" cy="3948241"/>
            <a:chOff x="3167589" y="1881188"/>
            <a:chExt cx="5894921" cy="394824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59400" y="1881188"/>
              <a:ext cx="5147753" cy="356301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3935157" y="5260985"/>
              <a:ext cx="4059189" cy="307778"/>
              <a:chOff x="3962400" y="5344160"/>
              <a:chExt cx="3635230" cy="275632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9624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36880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47853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19176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56083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5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60147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6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42112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7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83768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254240" y="5344160"/>
                <a:ext cx="343390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>
                    <a:latin typeface="Arial" panose="020B0604020202020204" pitchFamily="34" charset="0"/>
                    <a:cs typeface="Arial" panose="020B0604020202020204" pitchFamily="34" charset="0"/>
                  </a:rPr>
                  <a:t>9</a:t>
                </a:r>
                <a:r>
                  <a:rPr lang="pt-PT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5562824" y="5490875"/>
              <a:ext cx="84830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pt-PT" sz="1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ime [s]</a:t>
              </a:r>
              <a:endParaRPr lang="en-GB" sz="1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459854" y="2525145"/>
              <a:ext cx="303661" cy="2894416"/>
              <a:chOff x="4085380" y="2894062"/>
              <a:chExt cx="271945" cy="2592111"/>
            </a:xfrm>
          </p:grpSpPr>
          <p:sp>
            <p:nvSpPr>
              <p:cNvPr id="35" name="TextBox 34"/>
              <p:cNvSpPr txBox="1"/>
              <p:nvPr/>
            </p:nvSpPr>
            <p:spPr>
              <a:xfrm>
                <a:off x="4085380" y="5210542"/>
                <a:ext cx="254384" cy="2756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4085380" y="46314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4085380" y="403198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4085380" y="3463022"/>
                <a:ext cx="254384" cy="2756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4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endParaRPr lang="en-GB" sz="14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4115860" y="2894062"/>
                <a:ext cx="241465" cy="2480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PT" sz="1200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endParaRPr lang="en-GB" sz="1200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TextBox 43"/>
            <p:cNvSpPr txBox="1"/>
            <p:nvPr/>
          </p:nvSpPr>
          <p:spPr>
            <a:xfrm rot="16200000">
              <a:off x="2589706" y="3549666"/>
              <a:ext cx="14943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N [x 10</a:t>
              </a:r>
              <a:r>
                <a:rPr lang="pt-PT" sz="1600" baseline="300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r>
                <a:rPr lang="pt-PT" sz="1600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pbar]</a:t>
              </a:r>
              <a:endParaRPr lang="en-GB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267892" y="5144633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67892" y="4511587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67892" y="3878541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67892" y="3245495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67892" y="1979404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8574876" y="3559825"/>
              <a:ext cx="6367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l-GR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r>
                <a:rPr lang="pt-PT" sz="16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[c]</a:t>
              </a:r>
              <a:endParaRPr lang="en-GB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67892" y="2612450"/>
              <a:ext cx="433132" cy="3077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pt-PT" sz="1400" dirty="0" smtClean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en-GB" sz="14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8</a:t>
            </a:fld>
            <a:endParaRPr lang="pt-PT" dirty="0"/>
          </a:p>
        </p:txBody>
      </p:sp>
      <p:grpSp>
        <p:nvGrpSpPr>
          <p:cNvPr id="42" name="Group 41"/>
          <p:cNvGrpSpPr/>
          <p:nvPr/>
        </p:nvGrpSpPr>
        <p:grpSpPr>
          <a:xfrm>
            <a:off x="263932" y="1314747"/>
            <a:ext cx="7923135" cy="4305276"/>
            <a:chOff x="263932" y="1314747"/>
            <a:chExt cx="7923135" cy="4305276"/>
          </a:xfrm>
        </p:grpSpPr>
        <p:grpSp>
          <p:nvGrpSpPr>
            <p:cNvPr id="24" name="Group 23"/>
            <p:cNvGrpSpPr/>
            <p:nvPr/>
          </p:nvGrpSpPr>
          <p:grpSpPr>
            <a:xfrm>
              <a:off x="4942145" y="1314747"/>
              <a:ext cx="3244922" cy="3974869"/>
              <a:chOff x="4942145" y="1314747"/>
              <a:chExt cx="3244922" cy="3974869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6326257" y="1314747"/>
                <a:ext cx="1860810" cy="367709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PT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Bunched</a:t>
                </a:r>
                <a:r>
                  <a:rPr lang="pt-PT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beam</a:t>
                </a:r>
                <a:r>
                  <a:rPr lang="pt-PT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u="sng" dirty="0" err="1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ramps</a:t>
                </a:r>
                <a:endParaRPr lang="en-GB" u="sng" dirty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942145" y="2050824"/>
                <a:ext cx="216518" cy="3235251"/>
              </a:xfrm>
              <a:prstGeom prst="rect">
                <a:avLst/>
              </a:prstGeom>
              <a:solidFill>
                <a:srgbClr val="A6A6A6">
                  <a:alpha val="3882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623757" y="2054365"/>
                <a:ext cx="561596" cy="3235251"/>
              </a:xfrm>
              <a:prstGeom prst="rect">
                <a:avLst/>
              </a:prstGeom>
              <a:solidFill>
                <a:srgbClr val="A6A6A6">
                  <a:alpha val="3882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6986734" y="2045186"/>
                <a:ext cx="348706" cy="3235251"/>
              </a:xfrm>
              <a:prstGeom prst="rect">
                <a:avLst/>
              </a:prstGeom>
              <a:solidFill>
                <a:srgbClr val="A6A6A6">
                  <a:alpha val="3882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7911981" y="2047304"/>
                <a:ext cx="62717" cy="3235251"/>
              </a:xfrm>
              <a:prstGeom prst="rect">
                <a:avLst/>
              </a:prstGeom>
              <a:solidFill>
                <a:srgbClr val="A6A6A6">
                  <a:alpha val="38824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Rectangle 35"/>
                <p:cNvSpPr/>
                <p:nvPr/>
              </p:nvSpPr>
              <p:spPr>
                <a:xfrm>
                  <a:off x="263932" y="4635138"/>
                  <a:ext cx="4572000" cy="984885"/>
                </a:xfrm>
                <a:prstGeom prst="rect">
                  <a:avLst/>
                </a:prstGeom>
              </p:spPr>
              <p:txBody>
                <a:bodyPr>
                  <a:spAutoFit/>
                </a:bodyPr>
                <a:lstStyle/>
                <a:p>
                  <a:pPr marL="179388" lvl="1" indent="0" defTabSz="630238">
                    <a:buNone/>
                  </a:pPr>
                  <a:r>
                    <a:rPr lang="en-US" sz="1600" dirty="0"/>
                    <a:t>Bunched:</a:t>
                  </a:r>
                </a:p>
                <a:p>
                  <a:pPr marL="627063" lvl="2" defTabSz="630238"/>
                  <a:r>
                    <a:rPr lang="en-US" sz="1400" dirty="0"/>
                    <a:t>time resolution of </a:t>
                  </a:r>
                  <a14:m>
                    <m:oMath xmlns:m="http://schemas.openxmlformats.org/officeDocument/2006/math">
                      <m:r>
                        <a:rPr lang="pt-PT" sz="1400" i="1">
                          <a:latin typeface="Cambria Math"/>
                        </a:rPr>
                        <m:t>20 </m:t>
                      </m:r>
                      <m:r>
                        <a:rPr lang="pt-PT" sz="1400" i="1">
                          <a:latin typeface="Cambria Math"/>
                        </a:rPr>
                        <m:t>𝑚𝑠</m:t>
                      </m:r>
                    </m:oMath>
                  </a14:m>
                  <a:endParaRPr lang="en-US" sz="1400" dirty="0"/>
                </a:p>
                <a:p>
                  <a:pPr marL="627063" lvl="2" defTabSz="630238"/>
                  <a:r>
                    <a:rPr lang="en-US" sz="1400" dirty="0"/>
                    <a:t>accuracy error of &lt;10%</a:t>
                  </a:r>
                </a:p>
                <a:p>
                  <a:pPr marL="627063" lvl="2" defTabSz="630238"/>
                  <a:r>
                    <a:rPr lang="en-US" sz="1400" dirty="0"/>
                    <a:t>Bunch shape dependent</a:t>
                  </a:r>
                </a:p>
              </p:txBody>
            </p:sp>
          </mc:Choice>
          <mc:Fallback xmlns="">
            <p:sp>
              <p:nvSpPr>
                <p:cNvPr id="36" name="Rectangle 3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3932" y="4635138"/>
                  <a:ext cx="4572000" cy="984885"/>
                </a:xfrm>
                <a:prstGeom prst="rect">
                  <a:avLst/>
                </a:prstGeom>
                <a:blipFill>
                  <a:blip r:embed="rId4"/>
                  <a:stretch>
                    <a:fillRect t="-1852" b="-555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75052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Specifications for new monitor</a:t>
            </a:r>
            <a:endParaRPr lang="en-US" dirty="0"/>
          </a:p>
        </p:txBody>
      </p:sp>
      <p:sp>
        <p:nvSpPr>
          <p:cNvPr id="6" name="Snip Diagonal Corner Rectangle 5"/>
          <p:cNvSpPr/>
          <p:nvPr/>
        </p:nvSpPr>
        <p:spPr>
          <a:xfrm>
            <a:off x="1098776" y="1176002"/>
            <a:ext cx="7158537" cy="3811030"/>
          </a:xfrm>
          <a:prstGeom prst="snip2Diag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u="sng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538163"/>
            <a:r>
              <a:rPr lang="en-US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Current/intensity measurement: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 beam:	Bunched and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debunched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resolution: 	&lt; 10 </a:t>
            </a:r>
            <a:r>
              <a:rPr lang="en-US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endParaRPr lang="en-US" sz="16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Intensity resolution: 	&lt; 5 x 10</a:t>
            </a:r>
            <a:r>
              <a:rPr lang="en-US" sz="160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charges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Bandwidth: 	DC - 1 kHz</a:t>
            </a:r>
            <a:endParaRPr lang="en-US" b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538163">
              <a:tabLst>
                <a:tab pos="3136900" algn="l"/>
              </a:tabLst>
            </a:pPr>
            <a:endParaRPr lang="en-US" b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538163">
              <a:tabLst>
                <a:tab pos="3136900" algn="l"/>
              </a:tabLst>
            </a:pPr>
            <a:r>
              <a:rPr lang="en-US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Operations ready: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Integrated acquisition: </a:t>
            </a: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FESA based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US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Automatic operation: 	synchronized with AD cycle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538163">
              <a:tabLst>
                <a:tab pos="3136900" algn="l"/>
              </a:tabLst>
            </a:pPr>
            <a:endParaRPr lang="en-US" b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538163">
              <a:tabLst>
                <a:tab pos="3136900" algn="l"/>
              </a:tabLst>
            </a:pPr>
            <a:r>
              <a:rPr lang="en-US" b="1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Requirements for the cryostat</a:t>
            </a:r>
            <a:endParaRPr lang="en-GB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Zero-boil off” using a pulse tube </a:t>
            </a:r>
            <a:r>
              <a:rPr lang="en-GB" sz="1600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cryocooler</a:t>
            </a: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He </a:t>
            </a:r>
            <a:r>
              <a:rPr lang="en-GB" sz="16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reliquefier</a:t>
            </a:r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unit</a:t>
            </a: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Stand-alone long term availability</a:t>
            </a:r>
            <a:endParaRPr lang="en-US" b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93763" indent="-355600">
              <a:buFont typeface="Arial" panose="020B0604020202020204" pitchFamily="34" charset="0"/>
              <a:buChar char="•"/>
              <a:tabLst>
                <a:tab pos="3136900" algn="l"/>
              </a:tabLst>
            </a:pPr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8" descr="\\cern.ch\dfs\Users\m\mabreufe\Desktop\Workshop\gs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824" y="5396044"/>
            <a:ext cx="1623925" cy="595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9" descr="\\cern.ch\dfs\Users\m\mabreufe\Desktop\Workshop\FSUJen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9797" y="5294121"/>
            <a:ext cx="947311" cy="897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4481" y="5396044"/>
            <a:ext cx="2015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u="sng" dirty="0" err="1" smtClean="0"/>
              <a:t>Collaboration</a:t>
            </a:r>
            <a:r>
              <a:rPr lang="pt-PT" sz="2400" u="sng" dirty="0" smtClean="0"/>
              <a:t>:</a:t>
            </a:r>
            <a:endParaRPr lang="en-GB" sz="2400" u="sng" dirty="0"/>
          </a:p>
        </p:txBody>
      </p:sp>
      <p:pic>
        <p:nvPicPr>
          <p:cNvPr id="11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0706" y="5294121"/>
            <a:ext cx="850405" cy="848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liverpool university logo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8573" y="5291957"/>
            <a:ext cx="2203709" cy="899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D9647F-7300-4F45-9390-618332ED8C25}" type="slidenum">
              <a:rPr lang="pt-PT" smtClean="0"/>
              <a:t>9</a:t>
            </a:fld>
            <a:endParaRPr lang="pt-PT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BI seminar</a:t>
            </a:r>
            <a:endParaRPr lang="en-GB" dirty="0" smtClean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30/11/2018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86418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27319</TotalTime>
  <Words>1675</Words>
  <Application>Microsoft Office PowerPoint</Application>
  <PresentationFormat>On-screen Show (4:3)</PresentationFormat>
  <Paragraphs>592</Paragraphs>
  <Slides>55</Slides>
  <Notes>8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63" baseType="lpstr">
      <vt:lpstr>Arial</vt:lpstr>
      <vt:lpstr>Calibri</vt:lpstr>
      <vt:lpstr>Calibri Light</vt:lpstr>
      <vt:lpstr>Cambria Math</vt:lpstr>
      <vt:lpstr>GreekC_IV50</vt:lpstr>
      <vt:lpstr>Times New Roman</vt:lpstr>
      <vt:lpstr>Wingdings</vt:lpstr>
      <vt:lpstr>Office Theme</vt:lpstr>
      <vt:lpstr>Operation of a Cryogenic Current Comparator for continuous beam intensity measurements in the AD</vt:lpstr>
      <vt:lpstr>The Antiproton Decelerator (AD)</vt:lpstr>
      <vt:lpstr>Antiproton Decelerator (AD)</vt:lpstr>
      <vt:lpstr>Antiproton Decelerator (AD)</vt:lpstr>
      <vt:lpstr>AD beam and cycle parameters</vt:lpstr>
      <vt:lpstr>Beam intensity monitoring</vt:lpstr>
      <vt:lpstr>Beam intensity monitoring</vt:lpstr>
      <vt:lpstr>Beam intensity monitoring</vt:lpstr>
      <vt:lpstr>Specifications for new monitor</vt:lpstr>
      <vt:lpstr>Overview of the CCC</vt:lpstr>
      <vt:lpstr>CCC functioning overview</vt:lpstr>
      <vt:lpstr>SQUID’s in a nutshell</vt:lpstr>
      <vt:lpstr>SQUID’s in a nutshell</vt:lpstr>
      <vt:lpstr>SQUID’s in a nutshell</vt:lpstr>
      <vt:lpstr>SQUID’s in a nutshell</vt:lpstr>
      <vt:lpstr>SQUID’s in a nutshell</vt:lpstr>
      <vt:lpstr>SQUID devices</vt:lpstr>
      <vt:lpstr>SQUID devices</vt:lpstr>
      <vt:lpstr>SQUID devices</vt:lpstr>
      <vt:lpstr>SQUID devices</vt:lpstr>
      <vt:lpstr>Adaptation of the CCC to the AD beam </vt:lpstr>
      <vt:lpstr>AD beam slew-rate</vt:lpstr>
      <vt:lpstr>Filtering beam current signal</vt:lpstr>
      <vt:lpstr>CCC components</vt:lpstr>
      <vt:lpstr>CCC components</vt:lpstr>
      <vt:lpstr>CCC components</vt:lpstr>
      <vt:lpstr>Cryostat design</vt:lpstr>
      <vt:lpstr>Cryostat design</vt:lpstr>
      <vt:lpstr>Cryostat design</vt:lpstr>
      <vt:lpstr>Cryostat installed in AD</vt:lpstr>
      <vt:lpstr>CCC Acquisition and Control</vt:lpstr>
      <vt:lpstr>Acquisition and controls</vt:lpstr>
      <vt:lpstr>AD cycle synchronization</vt:lpstr>
      <vt:lpstr>FESA Class</vt:lpstr>
      <vt:lpstr>Expert GUI</vt:lpstr>
      <vt:lpstr>Beam measurements and performance</vt:lpstr>
      <vt:lpstr>Beam current measurement</vt:lpstr>
      <vt:lpstr>Beam intensity measurement</vt:lpstr>
      <vt:lpstr>Comparison with Schottky monitor</vt:lpstr>
      <vt:lpstr>Comparison with Schottky monitor</vt:lpstr>
      <vt:lpstr>Comparison with Schottky monitor</vt:lpstr>
      <vt:lpstr>PowerPoint Presentation</vt:lpstr>
      <vt:lpstr>Performance analysis</vt:lpstr>
      <vt:lpstr>Performance analysis</vt:lpstr>
      <vt:lpstr>Extra: Noise performance improvements</vt:lpstr>
      <vt:lpstr>Conclusions</vt:lpstr>
      <vt:lpstr>Acknowledgements</vt:lpstr>
      <vt:lpstr>Backup</vt:lpstr>
      <vt:lpstr>Coupling circuit low-pass filter</vt:lpstr>
      <vt:lpstr>Calibration vs. Temperature</vt:lpstr>
      <vt:lpstr>Flux jumps</vt:lpstr>
      <vt:lpstr>Cryogenic availability</vt:lpstr>
      <vt:lpstr>Stabilize cryostat operation</vt:lpstr>
      <vt:lpstr>Stabilize cryostat pressure</vt:lpstr>
      <vt:lpstr>Immunity to mechanical vibrations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Miguel Filipe Abreu Fernandes</dc:creator>
  <cp:lastModifiedBy>Miguel Filipe Abreu Fernandes</cp:lastModifiedBy>
  <cp:revision>198</cp:revision>
  <cp:lastPrinted>2017-11-20T18:57:30Z</cp:lastPrinted>
  <dcterms:created xsi:type="dcterms:W3CDTF">2017-11-17T18:16:46Z</dcterms:created>
  <dcterms:modified xsi:type="dcterms:W3CDTF">2018-11-30T14:19:27Z</dcterms:modified>
</cp:coreProperties>
</file>