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1" r:id="rId2"/>
    <p:sldId id="273" r:id="rId3"/>
    <p:sldId id="293" r:id="rId4"/>
    <p:sldId id="271" r:id="rId5"/>
    <p:sldId id="272" r:id="rId6"/>
    <p:sldId id="294" r:id="rId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55A0"/>
    <a:srgbClr val="009900"/>
    <a:srgbClr val="993300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%20HD:Users:katarzynadziedziniewicz-wojcik:Downloads:ggus-ticke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3"/>
          <c:order val="0"/>
          <c:tx>
            <c:strRef>
              <c:f>Sheet1!$E$1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  <a:tailEnd type="none"/>
            </a:ln>
            <a:effectLst/>
          </c:spPr>
          <c:marker>
            <c:symbol val="diamond"/>
            <c:size val="6"/>
            <c:spPr>
              <a:solidFill>
                <a:srgbClr val="0000FF"/>
              </a:solidFill>
              <a:ln w="317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Sheet1!$A$2:$A$7</c:f>
              <c:numCache>
                <c:formatCode>[$-409]d\-mmm\-yyyy;@</c:formatCode>
                <c:ptCount val="6"/>
                <c:pt idx="0">
                  <c:v>43437.0</c:v>
                </c:pt>
                <c:pt idx="1">
                  <c:v>43444.0</c:v>
                </c:pt>
                <c:pt idx="2">
                  <c:v>43451.0</c:v>
                </c:pt>
                <c:pt idx="3">
                  <c:v>43458.0</c:v>
                </c:pt>
                <c:pt idx="4">
                  <c:v>43465.0</c:v>
                </c:pt>
                <c:pt idx="5">
                  <c:v>43472.0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  <c:pt idx="0">
                  <c:v>2.0</c:v>
                </c:pt>
                <c:pt idx="1">
                  <c:v>1.0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EBE0-4311-B77C-787E37417C60}"/>
            </c:ext>
          </c:extLst>
        </c:ser>
        <c:ser>
          <c:idx val="7"/>
          <c:order val="1"/>
          <c:tx>
            <c:strRef>
              <c:f>Sheet1!$I$1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 cap="rnd">
              <a:solidFill>
                <a:srgbClr val="FF3399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3399"/>
              </a:solidFill>
              <a:ln w="317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cat>
            <c:numRef>
              <c:f>Sheet1!$A$2:$A$7</c:f>
              <c:numCache>
                <c:formatCode>[$-409]d\-mmm\-yyyy;@</c:formatCode>
                <c:ptCount val="6"/>
                <c:pt idx="0">
                  <c:v>43437.0</c:v>
                </c:pt>
                <c:pt idx="1">
                  <c:v>43444.0</c:v>
                </c:pt>
                <c:pt idx="2">
                  <c:v>43451.0</c:v>
                </c:pt>
                <c:pt idx="3">
                  <c:v>43458.0</c:v>
                </c:pt>
                <c:pt idx="4">
                  <c:v>43465.0</c:v>
                </c:pt>
                <c:pt idx="5">
                  <c:v>43472.0</c:v>
                </c:pt>
              </c:numCache>
            </c:numRef>
          </c:cat>
          <c:val>
            <c:numRef>
              <c:f>Sheet1!$I$2:$I$7</c:f>
              <c:numCache>
                <c:formatCode>General</c:formatCode>
                <c:ptCount val="6"/>
                <c:pt idx="0">
                  <c:v>14.0</c:v>
                </c:pt>
                <c:pt idx="1">
                  <c:v>26.0</c:v>
                </c:pt>
                <c:pt idx="2">
                  <c:v>20.0</c:v>
                </c:pt>
                <c:pt idx="3">
                  <c:v>19.0</c:v>
                </c:pt>
                <c:pt idx="4">
                  <c:v>11.0</c:v>
                </c:pt>
                <c:pt idx="5">
                  <c:v>22.0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EBE0-4311-B77C-787E37417C60}"/>
            </c:ext>
          </c:extLst>
        </c:ser>
        <c:ser>
          <c:idx val="11"/>
          <c:order val="2"/>
          <c:tx>
            <c:strRef>
              <c:f>Sheet1!$M$1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 cap="rnd">
              <a:solidFill>
                <a:srgbClr val="0099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99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Sheet1!$A$2:$A$7</c:f>
              <c:numCache>
                <c:formatCode>[$-409]d\-mmm\-yyyy;@</c:formatCode>
                <c:ptCount val="6"/>
                <c:pt idx="0">
                  <c:v>43437.0</c:v>
                </c:pt>
                <c:pt idx="1">
                  <c:v>43444.0</c:v>
                </c:pt>
                <c:pt idx="2">
                  <c:v>43451.0</c:v>
                </c:pt>
                <c:pt idx="3">
                  <c:v>43458.0</c:v>
                </c:pt>
                <c:pt idx="4">
                  <c:v>43465.0</c:v>
                </c:pt>
                <c:pt idx="5">
                  <c:v>43472.0</c:v>
                </c:pt>
              </c:numCache>
            </c:numRef>
          </c:cat>
          <c:val>
            <c:numRef>
              <c:f>Sheet1!$M$2:$M$7</c:f>
              <c:numCache>
                <c:formatCode>General</c:formatCode>
                <c:ptCount val="6"/>
                <c:pt idx="0">
                  <c:v>42.0</c:v>
                </c:pt>
                <c:pt idx="1">
                  <c:v>44.0</c:v>
                </c:pt>
                <c:pt idx="2">
                  <c:v>24.0</c:v>
                </c:pt>
                <c:pt idx="3">
                  <c:v>10.0</c:v>
                </c:pt>
                <c:pt idx="4">
                  <c:v>16.0</c:v>
                </c:pt>
                <c:pt idx="5">
                  <c:v>24.0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B-EBE0-4311-B77C-787E37417C60}"/>
            </c:ext>
          </c:extLst>
        </c:ser>
        <c:ser>
          <c:idx val="15"/>
          <c:order val="3"/>
          <c:tx>
            <c:strRef>
              <c:f>Sheet1!$Q$1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 cap="rnd">
              <a:solidFill>
                <a:srgbClr val="00B0F0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cat>
            <c:numRef>
              <c:f>Sheet1!$A$2:$A$7</c:f>
              <c:numCache>
                <c:formatCode>[$-409]d\-mmm\-yyyy;@</c:formatCode>
                <c:ptCount val="6"/>
                <c:pt idx="0">
                  <c:v>43437.0</c:v>
                </c:pt>
                <c:pt idx="1">
                  <c:v>43444.0</c:v>
                </c:pt>
                <c:pt idx="2">
                  <c:v>43451.0</c:v>
                </c:pt>
                <c:pt idx="3">
                  <c:v>43458.0</c:v>
                </c:pt>
                <c:pt idx="4">
                  <c:v>43465.0</c:v>
                </c:pt>
                <c:pt idx="5">
                  <c:v>43472.0</c:v>
                </c:pt>
              </c:numCache>
            </c:numRef>
          </c:cat>
          <c:val>
            <c:numRef>
              <c:f>Sheet1!$Q$2:$Q$7</c:f>
              <c:numCache>
                <c:formatCode>General</c:formatCode>
                <c:ptCount val="6"/>
                <c:pt idx="0">
                  <c:v>6.0</c:v>
                </c:pt>
                <c:pt idx="1">
                  <c:v>4.0</c:v>
                </c:pt>
                <c:pt idx="2">
                  <c:v>3.0</c:v>
                </c:pt>
                <c:pt idx="3">
                  <c:v>2.0</c:v>
                </c:pt>
                <c:pt idx="4">
                  <c:v>4.0</c:v>
                </c:pt>
                <c:pt idx="5">
                  <c:v>9.0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EBE0-4311-B77C-787E37417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1286632"/>
        <c:axId val="2111292168"/>
        <c:extLst xmlns:c16r2="http://schemas.microsoft.com/office/drawing/2015/06/chart"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ALICE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0-EBE0-4311-B77C-787E37417C60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ALICE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Sheet1!$C$2:$C$7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EBE0-4311-B77C-787E37417C60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ALICE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Sheet1!$D$2:$D$7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EBE0-4311-B77C-787E37417C60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ATLAS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Sheet1!$F$2:$F$7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EBE0-4311-B77C-787E37417C60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Sheet1!$G$1</c15:sqref>
                        </c15:formulaRef>
                      </c:ext>
                    </c:extLst>
                    <c:strCache>
                      <c:ptCount val="1"/>
                      <c:pt idx="0">
                        <c:v>ATLAS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Sheet1!$G$2:$G$7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EBE0-4311-B77C-787E37417C60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Sheet1!$H$1</c15:sqref>
                        </c15:formulaRef>
                      </c:ext>
                    </c:extLst>
                    <c:strCache>
                      <c:ptCount val="1"/>
                      <c:pt idx="0">
                        <c:v>ATLAS alarm 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Sheet1!$H$2:$H$7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EBE0-4311-B77C-787E37417C60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Sheet1!$J$1</c15:sqref>
                        </c15:formulaRef>
                      </c:ext>
                    </c:extLst>
                    <c:strCache>
                      <c:ptCount val="1"/>
                      <c:pt idx="0">
                        <c:v>CMS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Sheet1!$J$2:$J$7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EBE0-4311-B77C-787E37417C60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Sheet1!$K$1</c15:sqref>
                        </c15:formulaRef>
                      </c:ext>
                    </c:extLst>
                    <c:strCache>
                      <c:ptCount val="1"/>
                      <c:pt idx="0">
                        <c:v>CMS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Sheet1!$K$2:$K$7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EBE0-4311-B77C-787E37417C60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Sheet1!$L$1</c15:sqref>
                        </c15:formulaRef>
                      </c:ext>
                    </c:extLst>
                    <c:strCache>
                      <c:ptCount val="1"/>
                      <c:pt idx="0">
                        <c:v>CMS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Sheet1!$L$2:$L$7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EBE0-4311-B77C-787E37417C60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Sheet1!$N$1</c15:sqref>
                        </c15:formulaRef>
                      </c:ext>
                    </c:extLst>
                    <c:strCache>
                      <c:ptCount val="1"/>
                      <c:pt idx="0">
                        <c:v>LHCb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Sheet1!$N$2:$N$7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EBE0-4311-B77C-787E37417C60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Sheet1!$O$1</c15:sqref>
                        </c15:formulaRef>
                      </c:ext>
                    </c:extLst>
                    <c:strCache>
                      <c:ptCount val="1"/>
                      <c:pt idx="0">
                        <c:v>LHCb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Sheet1!$O$2:$O$7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EBE0-4311-B77C-787E37417C60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>
                      <c:ext xmlns:c15="http://schemas.microsoft.com/office/drawing/2012/chart" uri="{02D57815-91ED-43cb-92C2-25804820EDAC}">
                        <c15:formulaRef>
                          <c15:sqref>Sheet1!$P$1</c15:sqref>
                        </c15:formulaRef>
                      </c:ext>
                    </c:extLst>
                    <c:strCache>
                      <c:ptCount val="1"/>
                      <c:pt idx="0">
                        <c:v>LHCb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numCache>
                      <c:formatCode>[$-409]d\-mmm\-yyyy;@</c:formatCode>
                      <c:ptCount val="6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</c:numCache>
                  </c:numRef>
                </c:cat>
                <c:val>
                  <c:numRef>
                    <c:extLst>
                      <c:ext xmlns:c15="http://schemas.microsoft.com/office/drawing/2012/chart" uri="{02D57815-91ED-43cb-92C2-25804820EDAC}">
                        <c15:formulaRef>
                          <c15:sqref>Sheet1!$P$2:$P$7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EBE0-4311-B77C-787E37417C60}"/>
                  </c:ext>
                </c:extLst>
              </c15:ser>
            </c15:filteredLineSeries>
          </c:ext>
        </c:extLst>
      </c:lineChart>
      <c:dateAx>
        <c:axId val="2111286632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292168"/>
        <c:crosses val="autoZero"/>
        <c:auto val="0"/>
        <c:lblOffset val="100"/>
        <c:baseTimeUnit val="days"/>
        <c:majorUnit val="1.0"/>
        <c:majorTimeUnit val="months"/>
        <c:minorUnit val="1.0"/>
        <c:minorTimeUnit val="months"/>
      </c:dateAx>
      <c:valAx>
        <c:axId val="211129216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286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15.01.19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15.01.19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SzPct val="7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2pPr>
            <a:lvl3pPr marL="1092708" indent="-342900">
              <a:buSzPct val="75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Clr>
                <a:srgbClr val="080808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</a:defRPr>
            </a:lvl4pPr>
            <a:lvl5pPr marL="1650492" indent="-342900">
              <a:buSzPct val="80000"/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15.01.19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twiki.cern.ch/twiki/bin/view/LCG/WLCGOpsCoordina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4" Type="http://schemas.openxmlformats.org/officeDocument/2006/relationships/hyperlink" Target="https://indico.cern.ch/event/778285/contributions/3239982/attachments/1766999/2869373/IPv6_deployment_update.pdf" TargetMode="External"/><Relationship Id="rId5" Type="http://schemas.openxmlformats.org/officeDocument/2006/relationships/hyperlink" Target="https://cern.service-now.com/service-portal/view-outage.do?from=CSP-Service-Status-Board&amp;n=OTG0047300" TargetMode="External"/><Relationship Id="rId6" Type="http://schemas.openxmlformats.org/officeDocument/2006/relationships/hyperlink" Target="https://twiki.cern.ch/twiki/bin/view/LCG/WLCGOpsMinutes181206%23Container_WG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4" Type="http://schemas.openxmlformats.org/officeDocument/2006/relationships/hyperlink" Target="https://ggus.eu/?mode=ticket_info&amp;ticket_id=138875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twiki.cern.ch/twiki/bin/view/LCG/WLCGServiceIncident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/>
              <a:t>6</a:t>
            </a:r>
            <a:r>
              <a:rPr lang="en-US" sz="2800" dirty="0" smtClean="0">
                <a:solidFill>
                  <a:srgbClr val="7030A0"/>
                </a:solidFill>
              </a:rPr>
              <a:t> weeks, Dec 4 – Jan 15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date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>
                <a:solidFill>
                  <a:srgbClr val="0055A0"/>
                </a:solidFill>
              </a:rPr>
              <a:t>Katarzyna Dziedziniewicz-Wojcik</a:t>
            </a:r>
            <a:br>
              <a:rPr lang="en-US" sz="2400" dirty="0" smtClean="0">
                <a:solidFill>
                  <a:srgbClr val="0055A0"/>
                </a:solidFill>
              </a:rPr>
            </a:br>
            <a:r>
              <a:rPr lang="en-US" sz="2400" dirty="0" smtClean="0">
                <a:solidFill>
                  <a:srgbClr val="0055A0"/>
                </a:solidFill>
              </a:rPr>
              <a:t>CERN</a:t>
            </a: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80808"/>
                </a:solidFill>
              </a:rPr>
              <a:t>v1.2</a:t>
            </a:r>
            <a:endParaRPr lang="en-US" sz="2400" dirty="0">
              <a:solidFill>
                <a:srgbClr val="08080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meetings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</a:t>
            </a:r>
            <a:r>
              <a:rPr lang="en-US" sz="3100" dirty="0" smtClean="0"/>
              <a:t>usually at </a:t>
            </a:r>
            <a:r>
              <a:rPr lang="en-US" sz="3100" dirty="0"/>
              <a:t>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</a:t>
            </a:r>
            <a:r>
              <a:rPr lang="en-US" sz="3100" dirty="0" smtClean="0"/>
              <a:t>meeting on Feb 7th</a:t>
            </a:r>
            <a:endParaRPr lang="en-US" sz="3100" dirty="0"/>
          </a:p>
          <a:p>
            <a:pPr lvl="1"/>
            <a:r>
              <a:rPr lang="en-US" sz="2700" dirty="0" smtClean="0">
                <a:solidFill>
                  <a:schemeClr val="tx1"/>
                </a:solidFill>
              </a:rPr>
              <a:t>Topic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(1)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 smtClean="0">
                <a:hlinkClick r:id="rId4"/>
              </a:rPr>
              <a:t>IPv6 deployment update</a:t>
            </a:r>
            <a:endParaRPr lang="en-US" sz="3100" dirty="0" smtClean="0"/>
          </a:p>
          <a:p>
            <a:pPr lvl="1"/>
            <a:r>
              <a:rPr lang="en-US" sz="2700" dirty="0" smtClean="0"/>
              <a:t>Almost 50% of T2 sites have dual </a:t>
            </a:r>
            <a:r>
              <a:rPr lang="en-US" sz="2700" dirty="0" smtClean="0"/>
              <a:t>stack </a:t>
            </a:r>
            <a:r>
              <a:rPr lang="en-US" sz="2700" dirty="0" smtClean="0"/>
              <a:t>storage</a:t>
            </a:r>
          </a:p>
          <a:p>
            <a:r>
              <a:rPr lang="en-US" sz="3100" dirty="0" err="1" smtClean="0"/>
              <a:t>CentOS</a:t>
            </a:r>
            <a:r>
              <a:rPr lang="en-US" sz="3100" dirty="0" smtClean="0"/>
              <a:t>/CC7 </a:t>
            </a:r>
            <a:r>
              <a:rPr lang="en-US" sz="3100" dirty="0" smtClean="0">
                <a:hlinkClick r:id="rId5"/>
              </a:rPr>
              <a:t>timelines</a:t>
            </a:r>
            <a:r>
              <a:rPr lang="en-US" sz="3100" dirty="0" smtClean="0"/>
              <a:t> for </a:t>
            </a:r>
            <a:r>
              <a:rPr lang="en-US" sz="3100" dirty="0" err="1" smtClean="0"/>
              <a:t>lxbatch</a:t>
            </a:r>
            <a:r>
              <a:rPr lang="en-US" sz="3100" dirty="0" smtClean="0"/>
              <a:t> and </a:t>
            </a:r>
            <a:r>
              <a:rPr lang="en-US" sz="3100" dirty="0" err="1" smtClean="0"/>
              <a:t>lxplus</a:t>
            </a:r>
            <a:r>
              <a:rPr lang="en-US" sz="3100" dirty="0" smtClean="0"/>
              <a:t> were published</a:t>
            </a:r>
          </a:p>
          <a:p>
            <a:pPr lvl="1"/>
            <a:r>
              <a:rPr lang="en-US" sz="2700" dirty="0" smtClean="0"/>
              <a:t>Migration to be completed in June 2019</a:t>
            </a:r>
          </a:p>
          <a:p>
            <a:r>
              <a:rPr lang="en-US" sz="3100" dirty="0" smtClean="0">
                <a:hlinkClick r:id="rId6"/>
              </a:rPr>
              <a:t>Update from Container WG </a:t>
            </a:r>
            <a:endParaRPr lang="en-US" sz="3100" dirty="0" smtClean="0"/>
          </a:p>
          <a:p>
            <a:pPr marL="448056" lvl="1" indent="0">
              <a:buNone/>
            </a:pPr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r>
              <a:rPr lang="en-US" sz="3100" dirty="0" smtClean="0"/>
              <a:t>All experiments running smoothly after the end of Run 2</a:t>
            </a:r>
          </a:p>
          <a:p>
            <a:r>
              <a:rPr lang="en-US" sz="3100" dirty="0" smtClean="0"/>
              <a:t>LHCB</a:t>
            </a:r>
          </a:p>
          <a:p>
            <a:pPr lvl="1"/>
            <a:r>
              <a:rPr lang="en-US" sz="2700" dirty="0" smtClean="0">
                <a:solidFill>
                  <a:srgbClr val="FF0000"/>
                </a:solidFill>
              </a:rPr>
              <a:t>Alarm</a:t>
            </a:r>
            <a:r>
              <a:rPr lang="en-US" sz="2700" dirty="0" smtClean="0"/>
              <a:t> ticket </a:t>
            </a:r>
            <a:r>
              <a:rPr lang="en-US" sz="2700" dirty="0" smtClean="0">
                <a:hlinkClick r:id="rId4"/>
              </a:rPr>
              <a:t>GGUS:</a:t>
            </a:r>
            <a:r>
              <a:rPr lang="fi-FI" sz="2700" dirty="0" smtClean="0">
                <a:hlinkClick r:id="rId4"/>
              </a:rPr>
              <a:t>138875</a:t>
            </a:r>
            <a:r>
              <a:rPr lang="fi-FI" sz="2700" dirty="0" smtClean="0"/>
              <a:t> for SURF-SARA </a:t>
            </a:r>
            <a:endParaRPr lang="en-US" sz="2700" dirty="0"/>
          </a:p>
          <a:p>
            <a:pPr lvl="2"/>
            <a:r>
              <a:rPr lang="en-US" sz="2300" dirty="0" smtClean="0"/>
              <a:t>Tape pool was out of space due to tape issues</a:t>
            </a:r>
          </a:p>
          <a:p>
            <a:r>
              <a:rPr lang="en-US" sz="3100" dirty="0" smtClean="0"/>
              <a:t>KISTI</a:t>
            </a:r>
          </a:p>
          <a:p>
            <a:pPr lvl="1"/>
            <a:r>
              <a:rPr lang="en-US" sz="2700" dirty="0" smtClean="0"/>
              <a:t>Migration to new data center completed successfully</a:t>
            </a:r>
          </a:p>
          <a:p>
            <a:pPr lvl="1"/>
            <a:endParaRPr lang="en-US" sz="2700" dirty="0" smtClean="0"/>
          </a:p>
          <a:p>
            <a:endParaRPr lang="en-US" sz="31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</a:t>
            </a:r>
            <a:r>
              <a:rPr lang="en-US" sz="4000" dirty="0" smtClean="0">
                <a:hlinkClick r:id="rId3"/>
              </a:rPr>
              <a:t>R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None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</a:t>
            </a:r>
            <a:r>
              <a:rPr lang="en-US" sz="2800" dirty="0" smtClean="0"/>
              <a:t>(6 weeks, Dec 3 – Jan 13)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4341972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99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159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173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129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303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6899630"/>
              </p:ext>
            </p:extLst>
          </p:nvPr>
        </p:nvGraphicFramePr>
        <p:xfrm>
          <a:off x="109028" y="3338678"/>
          <a:ext cx="8894764" cy="2541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9308</TotalTime>
  <Words>205</Words>
  <Application>Microsoft Macintosh PowerPoint</Application>
  <PresentationFormat>On-screen Show (4:3)</PresentationFormat>
  <Paragraphs>68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CERNCorporate4-3</vt:lpstr>
      <vt:lpstr>WLCG Service Report  6 weeks, Dec 4 – Jan 15  WLCG Management Board, date  Katarzyna Dziedziniewicz-Wojcik CERN  v1.2</vt:lpstr>
      <vt:lpstr>Operations Coordination meetings  </vt:lpstr>
      <vt:lpstr>Operations Coordination highlights   (1)  </vt:lpstr>
      <vt:lpstr>Selected items from Operations    (1)</vt:lpstr>
      <vt:lpstr>Service Incident Reports</vt:lpstr>
      <vt:lpstr>GGUS summary (6 weeks, Dec 3 – Jan 13)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K D-W</cp:lastModifiedBy>
  <cp:revision>353</cp:revision>
  <cp:lastPrinted>2015-03-25T10:23:14Z</cp:lastPrinted>
  <dcterms:created xsi:type="dcterms:W3CDTF">2015-01-26T14:46:24Z</dcterms:created>
  <dcterms:modified xsi:type="dcterms:W3CDTF">2019-01-15T11:02:36Z</dcterms:modified>
</cp:coreProperties>
</file>