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1" r:id="rId2"/>
    <p:sldId id="273" r:id="rId3"/>
    <p:sldId id="293" r:id="rId4"/>
    <p:sldId id="275" r:id="rId5"/>
    <p:sldId id="271" r:id="rId6"/>
    <p:sldId id="283" r:id="rId7"/>
    <p:sldId id="272" r:id="rId8"/>
    <p:sldId id="294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55A0"/>
    <a:srgbClr val="009900"/>
    <a:srgbClr val="993300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73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otocky\Downloads\ggus-tickets_mp17Jun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  <a:tailEnd type="none"/>
            </a:ln>
            <a:effectLst/>
          </c:spPr>
          <c:marker>
            <c:symbol val="diamond"/>
            <c:size val="6"/>
            <c:spPr>
              <a:solidFill>
                <a:srgbClr val="0000FF"/>
              </a:solidFill>
              <a:ln w="317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Sheet1!$A$2:$A$29</c:f>
              <c:numCache>
                <c:formatCode>[$-409]d\-mmm\-yyyy;@</c:formatCode>
                <c:ptCount val="28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</c:numCache>
            </c:numRef>
          </c:cat>
          <c:val>
            <c:numRef>
              <c:f>Sheet1!$E$2:$E$29</c:f>
              <c:numCache>
                <c:formatCode>General</c:formatCode>
                <c:ptCount val="28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88-434A-8622-77F1E4BD4B4C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 cap="rnd">
              <a:solidFill>
                <a:srgbClr val="FF3399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3399"/>
              </a:solidFill>
              <a:ln w="317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cat>
            <c:numRef>
              <c:f>Sheet1!$A$2:$A$29</c:f>
              <c:numCache>
                <c:formatCode>[$-409]d\-mmm\-yyyy;@</c:formatCode>
                <c:ptCount val="28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</c:numCache>
            </c:numRef>
          </c:cat>
          <c:val>
            <c:numRef>
              <c:f>Sheet1!$I$2:$I$29</c:f>
              <c:numCache>
                <c:formatCode>General</c:formatCode>
                <c:ptCount val="28"/>
                <c:pt idx="0">
                  <c:v>14</c:v>
                </c:pt>
                <c:pt idx="1">
                  <c:v>26</c:v>
                </c:pt>
                <c:pt idx="2">
                  <c:v>20</c:v>
                </c:pt>
                <c:pt idx="3">
                  <c:v>19</c:v>
                </c:pt>
                <c:pt idx="4">
                  <c:v>11</c:v>
                </c:pt>
                <c:pt idx="5">
                  <c:v>22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14</c:v>
                </c:pt>
                <c:pt idx="10">
                  <c:v>26</c:v>
                </c:pt>
                <c:pt idx="11">
                  <c:v>34</c:v>
                </c:pt>
                <c:pt idx="12">
                  <c:v>27</c:v>
                </c:pt>
                <c:pt idx="13">
                  <c:v>19</c:v>
                </c:pt>
                <c:pt idx="14">
                  <c:v>27</c:v>
                </c:pt>
                <c:pt idx="15">
                  <c:v>30</c:v>
                </c:pt>
                <c:pt idx="16">
                  <c:v>28</c:v>
                </c:pt>
                <c:pt idx="17">
                  <c:v>23</c:v>
                </c:pt>
                <c:pt idx="18">
                  <c:v>30</c:v>
                </c:pt>
                <c:pt idx="19">
                  <c:v>26</c:v>
                </c:pt>
                <c:pt idx="20">
                  <c:v>23</c:v>
                </c:pt>
                <c:pt idx="21">
                  <c:v>34</c:v>
                </c:pt>
                <c:pt idx="22">
                  <c:v>30</c:v>
                </c:pt>
                <c:pt idx="23">
                  <c:v>35</c:v>
                </c:pt>
                <c:pt idx="24">
                  <c:v>37</c:v>
                </c:pt>
                <c:pt idx="25">
                  <c:v>30</c:v>
                </c:pt>
                <c:pt idx="26">
                  <c:v>15</c:v>
                </c:pt>
                <c:pt idx="27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88-434A-8622-77F1E4BD4B4C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 cap="rnd">
              <a:solidFill>
                <a:srgbClr val="0099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99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Sheet1!$A$2:$A$29</c:f>
              <c:numCache>
                <c:formatCode>[$-409]d\-mmm\-yyyy;@</c:formatCode>
                <c:ptCount val="28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</c:numCache>
            </c:numRef>
          </c:cat>
          <c:val>
            <c:numRef>
              <c:f>Sheet1!$M$2:$M$29</c:f>
              <c:numCache>
                <c:formatCode>General</c:formatCode>
                <c:ptCount val="28"/>
                <c:pt idx="0">
                  <c:v>42</c:v>
                </c:pt>
                <c:pt idx="1">
                  <c:v>44</c:v>
                </c:pt>
                <c:pt idx="2">
                  <c:v>24</c:v>
                </c:pt>
                <c:pt idx="3">
                  <c:v>10</c:v>
                </c:pt>
                <c:pt idx="4">
                  <c:v>16</c:v>
                </c:pt>
                <c:pt idx="5">
                  <c:v>24</c:v>
                </c:pt>
                <c:pt idx="6">
                  <c:v>35</c:v>
                </c:pt>
                <c:pt idx="7">
                  <c:v>41</c:v>
                </c:pt>
                <c:pt idx="8">
                  <c:v>48</c:v>
                </c:pt>
                <c:pt idx="9">
                  <c:v>52</c:v>
                </c:pt>
                <c:pt idx="10">
                  <c:v>35</c:v>
                </c:pt>
                <c:pt idx="11">
                  <c:v>32</c:v>
                </c:pt>
                <c:pt idx="12">
                  <c:v>41</c:v>
                </c:pt>
                <c:pt idx="13">
                  <c:v>27</c:v>
                </c:pt>
                <c:pt idx="14">
                  <c:v>35</c:v>
                </c:pt>
                <c:pt idx="15">
                  <c:v>40</c:v>
                </c:pt>
                <c:pt idx="16">
                  <c:v>38</c:v>
                </c:pt>
                <c:pt idx="17">
                  <c:v>31</c:v>
                </c:pt>
                <c:pt idx="18">
                  <c:v>36</c:v>
                </c:pt>
                <c:pt idx="19">
                  <c:v>24</c:v>
                </c:pt>
                <c:pt idx="20">
                  <c:v>25</c:v>
                </c:pt>
                <c:pt idx="21">
                  <c:v>32</c:v>
                </c:pt>
                <c:pt idx="22">
                  <c:v>35</c:v>
                </c:pt>
                <c:pt idx="23">
                  <c:v>24</c:v>
                </c:pt>
                <c:pt idx="24">
                  <c:v>34</c:v>
                </c:pt>
                <c:pt idx="25">
                  <c:v>58</c:v>
                </c:pt>
                <c:pt idx="26">
                  <c:v>30</c:v>
                </c:pt>
                <c:pt idx="27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88-434A-8622-77F1E4BD4B4C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 cap="rnd">
              <a:solidFill>
                <a:srgbClr val="00B0F0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cat>
            <c:numRef>
              <c:f>Sheet1!$A$2:$A$29</c:f>
              <c:numCache>
                <c:formatCode>[$-409]d\-mmm\-yyyy;@</c:formatCode>
                <c:ptCount val="28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</c:numCache>
            </c:numRef>
          </c:cat>
          <c:val>
            <c:numRef>
              <c:f>Sheet1!$Q$2:$Q$29</c:f>
              <c:numCache>
                <c:formatCode>General</c:formatCode>
                <c:ptCount val="28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9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1</c:v>
                </c:pt>
                <c:pt idx="22">
                  <c:v>9</c:v>
                </c:pt>
                <c:pt idx="23">
                  <c:v>4</c:v>
                </c:pt>
                <c:pt idx="24">
                  <c:v>9</c:v>
                </c:pt>
                <c:pt idx="25">
                  <c:v>17</c:v>
                </c:pt>
                <c:pt idx="26">
                  <c:v>8</c:v>
                </c:pt>
                <c:pt idx="27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588-434A-8622-77F1E4BD4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4657400"/>
        <c:axId val="-2134663096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ALICE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1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2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1</c:v>
                      </c:pt>
                      <c:pt idx="19">
                        <c:v>2</c:v>
                      </c:pt>
                      <c:pt idx="20">
                        <c:v>2</c:v>
                      </c:pt>
                      <c:pt idx="21">
                        <c:v>0</c:v>
                      </c:pt>
                      <c:pt idx="22">
                        <c:v>1</c:v>
                      </c:pt>
                      <c:pt idx="23">
                        <c:v>1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0588-434A-8622-77F1E4BD4B4C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ALICE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1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1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588-434A-8622-77F1E4BD4B4C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ALICE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588-434A-8622-77F1E4BD4B4C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ATLAS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Sheet1!$F$2:$F$29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1</c:v>
                      </c:pt>
                      <c:pt idx="1">
                        <c:v>4</c:v>
                      </c:pt>
                      <c:pt idx="2">
                        <c:v>4</c:v>
                      </c:pt>
                      <c:pt idx="3">
                        <c:v>0</c:v>
                      </c:pt>
                      <c:pt idx="4">
                        <c:v>1</c:v>
                      </c:pt>
                      <c:pt idx="5">
                        <c:v>3</c:v>
                      </c:pt>
                      <c:pt idx="6">
                        <c:v>5</c:v>
                      </c:pt>
                      <c:pt idx="7">
                        <c:v>0</c:v>
                      </c:pt>
                      <c:pt idx="8">
                        <c:v>2</c:v>
                      </c:pt>
                      <c:pt idx="9">
                        <c:v>1</c:v>
                      </c:pt>
                      <c:pt idx="10">
                        <c:v>2</c:v>
                      </c:pt>
                      <c:pt idx="11">
                        <c:v>3</c:v>
                      </c:pt>
                      <c:pt idx="12">
                        <c:v>2</c:v>
                      </c:pt>
                      <c:pt idx="13">
                        <c:v>2</c:v>
                      </c:pt>
                      <c:pt idx="14">
                        <c:v>7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1</c:v>
                      </c:pt>
                      <c:pt idx="18">
                        <c:v>2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2</c:v>
                      </c:pt>
                      <c:pt idx="23">
                        <c:v>4</c:v>
                      </c:pt>
                      <c:pt idx="24">
                        <c:v>4</c:v>
                      </c:pt>
                      <c:pt idx="25">
                        <c:v>6</c:v>
                      </c:pt>
                      <c:pt idx="26">
                        <c:v>3</c:v>
                      </c:pt>
                      <c:pt idx="27">
                        <c:v>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0588-434A-8622-77F1E4BD4B4C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  <c:pt idx="0">
                        <c:v>ATLAS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Sheet1!$G$2:$G$29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13</c:v>
                      </c:pt>
                      <c:pt idx="1">
                        <c:v>22</c:v>
                      </c:pt>
                      <c:pt idx="2">
                        <c:v>16</c:v>
                      </c:pt>
                      <c:pt idx="3">
                        <c:v>19</c:v>
                      </c:pt>
                      <c:pt idx="4">
                        <c:v>10</c:v>
                      </c:pt>
                      <c:pt idx="5">
                        <c:v>19</c:v>
                      </c:pt>
                      <c:pt idx="6">
                        <c:v>12</c:v>
                      </c:pt>
                      <c:pt idx="7">
                        <c:v>18</c:v>
                      </c:pt>
                      <c:pt idx="8">
                        <c:v>23</c:v>
                      </c:pt>
                      <c:pt idx="9">
                        <c:v>13</c:v>
                      </c:pt>
                      <c:pt idx="10">
                        <c:v>24</c:v>
                      </c:pt>
                      <c:pt idx="11">
                        <c:v>31</c:v>
                      </c:pt>
                      <c:pt idx="12">
                        <c:v>25</c:v>
                      </c:pt>
                      <c:pt idx="13">
                        <c:v>17</c:v>
                      </c:pt>
                      <c:pt idx="14">
                        <c:v>20</c:v>
                      </c:pt>
                      <c:pt idx="15">
                        <c:v>27</c:v>
                      </c:pt>
                      <c:pt idx="16">
                        <c:v>24</c:v>
                      </c:pt>
                      <c:pt idx="17">
                        <c:v>22</c:v>
                      </c:pt>
                      <c:pt idx="18">
                        <c:v>28</c:v>
                      </c:pt>
                      <c:pt idx="19">
                        <c:v>25</c:v>
                      </c:pt>
                      <c:pt idx="20">
                        <c:v>22</c:v>
                      </c:pt>
                      <c:pt idx="21">
                        <c:v>33</c:v>
                      </c:pt>
                      <c:pt idx="22">
                        <c:v>28</c:v>
                      </c:pt>
                      <c:pt idx="23">
                        <c:v>31</c:v>
                      </c:pt>
                      <c:pt idx="24">
                        <c:v>33</c:v>
                      </c:pt>
                      <c:pt idx="25">
                        <c:v>24</c:v>
                      </c:pt>
                      <c:pt idx="26">
                        <c:v>12</c:v>
                      </c:pt>
                      <c:pt idx="27">
                        <c:v>34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0588-434A-8622-77F1E4BD4B4C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Sheet1!$H$1</c15:sqref>
                        </c15:formulaRef>
                      </c:ext>
                    </c:extLst>
                    <c:strCache>
                      <c:ptCount val="1"/>
                      <c:pt idx="0">
                        <c:v>ATLAS alarm 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Sheet1!$H$2:$H$29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0588-434A-8622-77F1E4BD4B4C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Sheet1!$J$1</c15:sqref>
                        </c15:formulaRef>
                      </c:ext>
                    </c:extLst>
                    <c:strCache>
                      <c:ptCount val="1"/>
                      <c:pt idx="0">
                        <c:v>CMS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Sheet1!$J$2:$J$29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42</c:v>
                      </c:pt>
                      <c:pt idx="1">
                        <c:v>43</c:v>
                      </c:pt>
                      <c:pt idx="2">
                        <c:v>24</c:v>
                      </c:pt>
                      <c:pt idx="3">
                        <c:v>10</c:v>
                      </c:pt>
                      <c:pt idx="4">
                        <c:v>16</c:v>
                      </c:pt>
                      <c:pt idx="5">
                        <c:v>24</c:v>
                      </c:pt>
                      <c:pt idx="6">
                        <c:v>35</c:v>
                      </c:pt>
                      <c:pt idx="7">
                        <c:v>39</c:v>
                      </c:pt>
                      <c:pt idx="8">
                        <c:v>48</c:v>
                      </c:pt>
                      <c:pt idx="9">
                        <c:v>52</c:v>
                      </c:pt>
                      <c:pt idx="10">
                        <c:v>35</c:v>
                      </c:pt>
                      <c:pt idx="11">
                        <c:v>32</c:v>
                      </c:pt>
                      <c:pt idx="12">
                        <c:v>41</c:v>
                      </c:pt>
                      <c:pt idx="13">
                        <c:v>27</c:v>
                      </c:pt>
                      <c:pt idx="14">
                        <c:v>35</c:v>
                      </c:pt>
                      <c:pt idx="15">
                        <c:v>40</c:v>
                      </c:pt>
                      <c:pt idx="16">
                        <c:v>37</c:v>
                      </c:pt>
                      <c:pt idx="17">
                        <c:v>31</c:v>
                      </c:pt>
                      <c:pt idx="18">
                        <c:v>36</c:v>
                      </c:pt>
                      <c:pt idx="19">
                        <c:v>23</c:v>
                      </c:pt>
                      <c:pt idx="20">
                        <c:v>25</c:v>
                      </c:pt>
                      <c:pt idx="21">
                        <c:v>32</c:v>
                      </c:pt>
                      <c:pt idx="22">
                        <c:v>35</c:v>
                      </c:pt>
                      <c:pt idx="23">
                        <c:v>24</c:v>
                      </c:pt>
                      <c:pt idx="24">
                        <c:v>34</c:v>
                      </c:pt>
                      <c:pt idx="25">
                        <c:v>58</c:v>
                      </c:pt>
                      <c:pt idx="26">
                        <c:v>30</c:v>
                      </c:pt>
                      <c:pt idx="27">
                        <c:v>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0588-434A-8622-77F1E4BD4B4C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CMS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Sheet1!$K$2:$K$29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2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0588-434A-8622-77F1E4BD4B4C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</c15:sqref>
                        </c15:formulaRef>
                      </c:ext>
                    </c:extLst>
                    <c:strCache>
                      <c:ptCount val="1"/>
                      <c:pt idx="0">
                        <c:v>CMS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Sheet1!$L$2:$L$29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1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0588-434A-8622-77F1E4BD4B4C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Sheet1!$N$1</c15:sqref>
                        </c15:formulaRef>
                      </c:ext>
                    </c:extLst>
                    <c:strCache>
                      <c:ptCount val="1"/>
                      <c:pt idx="0">
                        <c:v>LHCb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Sheet1!$N$2:$N$29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1</c:v>
                      </c:pt>
                      <c:pt idx="7">
                        <c:v>0</c:v>
                      </c:pt>
                      <c:pt idx="8">
                        <c:v>1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1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2</c:v>
                      </c:pt>
                      <c:pt idx="16">
                        <c:v>0</c:v>
                      </c:pt>
                      <c:pt idx="17">
                        <c:v>1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1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1</c:v>
                      </c:pt>
                      <c:pt idx="24">
                        <c:v>0</c:v>
                      </c:pt>
                      <c:pt idx="25">
                        <c:v>1</c:v>
                      </c:pt>
                      <c:pt idx="26">
                        <c:v>1</c:v>
                      </c:pt>
                      <c:pt idx="27">
                        <c:v>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0588-434A-8622-77F1E4BD4B4C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Sheet1!$O$1</c15:sqref>
                        </c15:formulaRef>
                      </c:ext>
                    </c:extLst>
                    <c:strCache>
                      <c:ptCount val="1"/>
                      <c:pt idx="0">
                        <c:v>LHCb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Sheet1!$O$2:$O$29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6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2</c:v>
                      </c:pt>
                      <c:pt idx="4">
                        <c:v>4</c:v>
                      </c:pt>
                      <c:pt idx="5">
                        <c:v>9</c:v>
                      </c:pt>
                      <c:pt idx="6">
                        <c:v>2</c:v>
                      </c:pt>
                      <c:pt idx="7">
                        <c:v>5</c:v>
                      </c:pt>
                      <c:pt idx="8">
                        <c:v>4</c:v>
                      </c:pt>
                      <c:pt idx="9">
                        <c:v>5</c:v>
                      </c:pt>
                      <c:pt idx="10">
                        <c:v>3</c:v>
                      </c:pt>
                      <c:pt idx="11">
                        <c:v>1</c:v>
                      </c:pt>
                      <c:pt idx="12">
                        <c:v>0</c:v>
                      </c:pt>
                      <c:pt idx="13">
                        <c:v>9</c:v>
                      </c:pt>
                      <c:pt idx="14">
                        <c:v>7</c:v>
                      </c:pt>
                      <c:pt idx="15">
                        <c:v>5</c:v>
                      </c:pt>
                      <c:pt idx="16">
                        <c:v>8</c:v>
                      </c:pt>
                      <c:pt idx="17">
                        <c:v>9</c:v>
                      </c:pt>
                      <c:pt idx="18">
                        <c:v>9</c:v>
                      </c:pt>
                      <c:pt idx="19">
                        <c:v>8</c:v>
                      </c:pt>
                      <c:pt idx="20">
                        <c:v>3</c:v>
                      </c:pt>
                      <c:pt idx="21">
                        <c:v>1</c:v>
                      </c:pt>
                      <c:pt idx="22">
                        <c:v>9</c:v>
                      </c:pt>
                      <c:pt idx="23">
                        <c:v>3</c:v>
                      </c:pt>
                      <c:pt idx="24">
                        <c:v>9</c:v>
                      </c:pt>
                      <c:pt idx="25">
                        <c:v>16</c:v>
                      </c:pt>
                      <c:pt idx="26">
                        <c:v>7</c:v>
                      </c:pt>
                      <c:pt idx="27">
                        <c:v>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0588-434A-8622-77F1E4BD4B4C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Sheet1!$P$1</c15:sqref>
                        </c15:formulaRef>
                      </c:ext>
                    </c:extLst>
                    <c:strCache>
                      <c:ptCount val="1"/>
                      <c:pt idx="0">
                        <c:v>LHCb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Sheet1!$A$2:$A$29</c15:sqref>
                        </c15:formulaRef>
                      </c:ext>
                    </c:extLst>
                    <c:numCache>
                      <c:formatCode>[$-409]d\-mmm\-yyyy;@</c:formatCode>
                      <c:ptCount val="28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Sheet1!$P$2:$P$29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0588-434A-8622-77F1E4BD4B4C}"/>
                  </c:ext>
                </c:extLst>
              </c15:ser>
            </c15:filteredLineSeries>
          </c:ext>
        </c:extLst>
      </c:lineChart>
      <c:dateAx>
        <c:axId val="-2134657400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663096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-2134663096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657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17/06/2019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283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SzPct val="7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2pPr>
            <a:lvl3pPr marL="1092708" indent="-342900">
              <a:buSzPct val="75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4pPr>
            <a:lvl5pPr marL="1650492" indent="-342900">
              <a:buSzPct val="8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6/17/2019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76832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index.php?mode=ticket_info&amp;ticket_id=141112" TargetMode="External"/><Relationship Id="rId5" Type="http://schemas.openxmlformats.org/officeDocument/2006/relationships/hyperlink" Target="https://ggus.eu/ws/ticket_info.php?ticket=141462" TargetMode="External"/><Relationship Id="rId4" Type="http://schemas.openxmlformats.org/officeDocument/2006/relationships/hyperlink" Target="https://cern.service-now.com/nav_to.do?uri=incident.do?sysparm_query=number=INC199313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78465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WLCG Service Report</a:t>
            </a:r>
            <a:br>
              <a:rPr lang="en-US" dirty="0">
                <a:solidFill>
                  <a:srgbClr val="7030A0"/>
                </a:solidFill>
              </a:rPr>
            </a:br>
            <a:br>
              <a:rPr lang="en-US" dirty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>7 weeks, May 1 – Jun 17</a:t>
            </a:r>
            <a:br>
              <a:rPr lang="en-US" sz="2800" dirty="0">
                <a:solidFill>
                  <a:srgbClr val="7030A0"/>
                </a:solidFill>
              </a:rPr>
            </a:b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WLCG Management Board, 18 June 2019</a:t>
            </a:r>
            <a:br>
              <a:rPr lang="en-US" sz="3200" dirty="0"/>
            </a:b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>Miroslav Potocky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br>
              <a:rPr lang="en-US" sz="2400" dirty="0">
                <a:solidFill>
                  <a:srgbClr val="0B387C"/>
                </a:solidFill>
              </a:rPr>
            </a:b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80808"/>
                </a:solidFill>
              </a:rPr>
              <a:t>v1.1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meetings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July 4</a:t>
            </a:r>
            <a:r>
              <a:rPr lang="en-US" sz="3100" baseline="30000" dirty="0"/>
              <a:t>th</a:t>
            </a:r>
            <a:endParaRPr lang="en-US" sz="3100" dirty="0"/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First look at results from the site survey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   (1)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/>
              <a:t>Site survey concluded</a:t>
            </a:r>
          </a:p>
          <a:p>
            <a:pPr lvl="1"/>
            <a:r>
              <a:rPr lang="en-US" sz="2700" dirty="0"/>
              <a:t>Many thanks to the sites that answered</a:t>
            </a:r>
          </a:p>
          <a:p>
            <a:pPr lvl="1"/>
            <a:r>
              <a:rPr lang="en-US" sz="2700" dirty="0"/>
              <a:t>The results will be analyzed and presented</a:t>
            </a:r>
          </a:p>
          <a:p>
            <a:pPr lvl="1"/>
            <a:endParaRPr lang="en-US" sz="2700" dirty="0"/>
          </a:p>
          <a:p>
            <a:r>
              <a:rPr lang="en-US" sz="3100" dirty="0"/>
              <a:t>CREAM migration task force set up</a:t>
            </a:r>
          </a:p>
          <a:p>
            <a:pPr lvl="1"/>
            <a:r>
              <a:rPr lang="en-US" sz="2700" dirty="0"/>
              <a:t>Use of survey results to focus efforts</a:t>
            </a:r>
          </a:p>
          <a:p>
            <a:pPr lvl="1"/>
            <a:endParaRPr lang="en-US" sz="2700" dirty="0"/>
          </a:p>
          <a:p>
            <a:r>
              <a:rPr lang="en-US" sz="3100" dirty="0"/>
              <a:t>SRM usage and dependencies</a:t>
            </a:r>
          </a:p>
          <a:p>
            <a:pPr lvl="1"/>
            <a:r>
              <a:rPr lang="en-US" sz="2700" dirty="0"/>
              <a:t>Impact of no-SRM solution on operations</a:t>
            </a:r>
          </a:p>
          <a:p>
            <a:pPr lvl="1"/>
            <a:r>
              <a:rPr lang="en-US" sz="2700" dirty="0"/>
              <a:t>Will be followed up with experiments and EGI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   (2)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/>
              <a:t>DPM upgrade task force</a:t>
            </a:r>
          </a:p>
          <a:p>
            <a:pPr lvl="1"/>
            <a:r>
              <a:rPr lang="en-US" sz="2700" dirty="0"/>
              <a:t>Steady progress</a:t>
            </a:r>
          </a:p>
          <a:p>
            <a:pPr lvl="1"/>
            <a:r>
              <a:rPr lang="en-US" sz="2700" dirty="0"/>
              <a:t>Varying amounts of site support needed for upgrades</a:t>
            </a:r>
          </a:p>
          <a:p>
            <a:pPr lvl="1"/>
            <a:r>
              <a:rPr lang="en-US" sz="2700" dirty="0"/>
              <a:t>Legacy support extended until end Sep 2019</a:t>
            </a:r>
          </a:p>
          <a:p>
            <a:pPr lvl="1"/>
            <a:r>
              <a:rPr lang="en-US" sz="2700" dirty="0"/>
              <a:t>DPM future discussed at the </a:t>
            </a:r>
            <a:r>
              <a:rPr lang="en-US" sz="2700" dirty="0">
                <a:hlinkClick r:id="rId4"/>
              </a:rPr>
              <a:t>DPM workshop</a:t>
            </a:r>
            <a:r>
              <a:rPr lang="en-US" sz="2700" dirty="0"/>
              <a:t>, held June 13-14 in Bern – will be followed up</a:t>
            </a:r>
          </a:p>
          <a:p>
            <a:endParaRPr lang="en-US" sz="3100" dirty="0"/>
          </a:p>
          <a:p>
            <a:r>
              <a:rPr lang="en-US" sz="3100" dirty="0"/>
              <a:t>CentOS 7 migration</a:t>
            </a:r>
          </a:p>
          <a:p>
            <a:pPr lvl="1"/>
            <a:r>
              <a:rPr lang="en-US" sz="2700" dirty="0"/>
              <a:t>Steady progress</a:t>
            </a:r>
          </a:p>
          <a:p>
            <a:pPr lvl="1"/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3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lnSpcReduction="10000"/>
          </a:bodyPr>
          <a:lstStyle/>
          <a:p>
            <a:r>
              <a:rPr lang="en-US" sz="3100" dirty="0"/>
              <a:t>ATLAS</a:t>
            </a:r>
          </a:p>
          <a:p>
            <a:pPr lvl="1"/>
            <a:r>
              <a:rPr lang="en-US" sz="2700" dirty="0"/>
              <a:t>VOMS overload problems (</a:t>
            </a:r>
            <a:r>
              <a:rPr lang="en-US" sz="2700" dirty="0">
                <a:hlinkClick r:id="rId4"/>
              </a:rPr>
              <a:t>INC1993132</a:t>
            </a:r>
            <a:r>
              <a:rPr lang="en-US" sz="2700" dirty="0"/>
              <a:t>)</a:t>
            </a:r>
          </a:p>
          <a:p>
            <a:pPr lvl="2"/>
            <a:r>
              <a:rPr lang="en-US" sz="2500" dirty="0"/>
              <a:t>Workaround implemented</a:t>
            </a:r>
          </a:p>
          <a:p>
            <a:pPr lvl="2"/>
            <a:r>
              <a:rPr lang="en-US" sz="2500" dirty="0"/>
              <a:t>Mostly due to a few users whose many jobs appeared to have been calling voms-proxy-init very frequently – being followed up</a:t>
            </a:r>
          </a:p>
          <a:p>
            <a:endParaRPr lang="en-US" sz="3100" dirty="0"/>
          </a:p>
          <a:p>
            <a:r>
              <a:rPr lang="en-US" sz="3100" dirty="0"/>
              <a:t>LHCb</a:t>
            </a:r>
          </a:p>
          <a:p>
            <a:pPr lvl="1"/>
            <a:r>
              <a:rPr lang="en-US" sz="2700" dirty="0"/>
              <a:t>RAL: timeouts when accessing job input data (</a:t>
            </a:r>
            <a:r>
              <a:rPr lang="en-US" sz="2700" dirty="0">
                <a:hlinkClick r:id="rId5"/>
              </a:rPr>
              <a:t>GGUS:141462</a:t>
            </a:r>
            <a:r>
              <a:rPr lang="en-US" sz="2700" dirty="0"/>
              <a:t>)</a:t>
            </a:r>
          </a:p>
          <a:p>
            <a:pPr lvl="1"/>
            <a:r>
              <a:rPr lang="en-US" sz="2700" dirty="0"/>
              <a:t>CERN: transfer failures from WN to outside storage (</a:t>
            </a:r>
            <a:r>
              <a:rPr lang="en-US" sz="2700" dirty="0">
                <a:hlinkClick r:id="rId6"/>
              </a:rPr>
              <a:t>GGUS:141112</a:t>
            </a:r>
            <a:r>
              <a:rPr lang="en-US" sz="2700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/>
              <a:t>ALICE</a:t>
            </a:r>
          </a:p>
          <a:p>
            <a:pPr lvl="1"/>
            <a:r>
              <a:rPr lang="en-US" sz="2700" dirty="0"/>
              <a:t>Yearly </a:t>
            </a:r>
            <a:r>
              <a:rPr lang="en-US" sz="2700" dirty="0">
                <a:hlinkClick r:id="rId4"/>
              </a:rPr>
              <a:t>Tier-1/Tier-2 workshop</a:t>
            </a:r>
            <a:r>
              <a:rPr lang="en-US" sz="2700" dirty="0"/>
              <a:t> held May 14-16 in Bucharest</a:t>
            </a:r>
          </a:p>
          <a:p>
            <a:pPr lvl="1"/>
            <a:endParaRPr lang="en-US" sz="2300" dirty="0"/>
          </a:p>
          <a:p>
            <a:r>
              <a:rPr lang="en-US" sz="3100" dirty="0"/>
              <a:t>JINR</a:t>
            </a:r>
          </a:p>
          <a:p>
            <a:pPr lvl="1"/>
            <a:r>
              <a:rPr lang="en-US" sz="2700" dirty="0"/>
              <a:t>LHCOPN upgraded to 100 Gbps</a:t>
            </a:r>
          </a:p>
          <a:p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Service Incident </a:t>
            </a:r>
            <a:r>
              <a:rPr lang="en-US" sz="4000" dirty="0">
                <a:hlinkClick r:id="rId3"/>
              </a:rPr>
              <a:t>R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/>
              <a:t>None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(7 weeks, </a:t>
            </a:r>
            <a:r>
              <a:rPr lang="en-US" sz="2800" u="sng" dirty="0"/>
              <a:t>Apr 29 </a:t>
            </a:r>
            <a:r>
              <a:rPr lang="en-US" sz="2800" dirty="0"/>
              <a:t>– Jun 16)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464169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6960073"/>
              </p:ext>
            </p:extLst>
          </p:nvPr>
        </p:nvGraphicFramePr>
        <p:xfrm>
          <a:off x="680243" y="3352287"/>
          <a:ext cx="7783514" cy="2224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2335</TotalTime>
  <Words>323</Words>
  <Application>Microsoft Office PowerPoint</Application>
  <PresentationFormat>On-screen Show (4:3)</PresentationFormat>
  <Paragraphs>94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Tahoma</vt:lpstr>
      <vt:lpstr>Times New Roman</vt:lpstr>
      <vt:lpstr>Wingdings</vt:lpstr>
      <vt:lpstr>CERNCorporate4-3</vt:lpstr>
      <vt:lpstr>WLCG Service Report  7 weeks, May 1 – Jun 17  WLCG Management Board, 18 June 2019  Miroslav Potocky CERN  v1.1</vt:lpstr>
      <vt:lpstr>Operations Coordination meetings  </vt:lpstr>
      <vt:lpstr>Operations Coordination highlights   (1)  </vt:lpstr>
      <vt:lpstr>Operations Coordination highlights   (2)  </vt:lpstr>
      <vt:lpstr>Selected items from Operations    (1)</vt:lpstr>
      <vt:lpstr>Selected items from Operations    (2)</vt:lpstr>
      <vt:lpstr>Service Incident Reports</vt:lpstr>
      <vt:lpstr>GGUS summary (7 weeks, Apr 29 – Jun 16)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Miroslav Potocky</cp:lastModifiedBy>
  <cp:revision>360</cp:revision>
  <cp:lastPrinted>2015-03-25T10:23:14Z</cp:lastPrinted>
  <dcterms:created xsi:type="dcterms:W3CDTF">2015-01-26T14:46:24Z</dcterms:created>
  <dcterms:modified xsi:type="dcterms:W3CDTF">2019-06-17T21:50:35Z</dcterms:modified>
</cp:coreProperties>
</file>