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48" r:id="rId2"/>
    <p:sldMasterId id="2147483685" r:id="rId3"/>
  </p:sldMasterIdLst>
  <p:notesMasterIdLst>
    <p:notesMasterId r:id="rId14"/>
  </p:notesMasterIdLst>
  <p:handoutMasterIdLst>
    <p:handoutMasterId r:id="rId15"/>
  </p:handoutMasterIdLst>
  <p:sldIdLst>
    <p:sldId id="274" r:id="rId4"/>
    <p:sldId id="405" r:id="rId5"/>
    <p:sldId id="425" r:id="rId6"/>
    <p:sldId id="428" r:id="rId7"/>
    <p:sldId id="427" r:id="rId8"/>
    <p:sldId id="432" r:id="rId9"/>
    <p:sldId id="431" r:id="rId10"/>
    <p:sldId id="430" r:id="rId11"/>
    <p:sldId id="429" r:id="rId12"/>
    <p:sldId id="280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B0"/>
    <a:srgbClr val="4F85C3"/>
    <a:srgbClr val="6C9F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740" autoAdjust="0"/>
    <p:restoredTop sz="77652" autoAdjust="0"/>
  </p:normalViewPr>
  <p:slideViewPr>
    <p:cSldViewPr showGuides="1">
      <p:cViewPr varScale="1">
        <p:scale>
          <a:sx n="68" d="100"/>
          <a:sy n="68" d="100"/>
        </p:scale>
        <p:origin x="736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00" y="-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8F682-7966-4F36-8C65-12C6AC282E64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037CF-4AF3-4EA8-B0EF-23260E3D63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2209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4EA1F-7887-426C-BD0E-29F38E7AB4A2}" type="datetimeFigureOut">
              <a:rPr lang="nl-NL" smtClean="0"/>
              <a:t>18-06-19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58AE9-46A5-49CB-B815-3CC2120EE8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4887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48A20-7C99-4A4D-BF06-6E8ADEA4D03E}" type="slidenum">
              <a:rPr lang="it-IT" smtClean="0"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66837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6"/>
          <p:cNvSpPr>
            <a:spLocks noGrp="1"/>
          </p:cNvSpPr>
          <p:nvPr>
            <p:ph type="body" sz="quarter" idx="10" hasCustomPrompt="1"/>
          </p:nvPr>
        </p:nvSpPr>
        <p:spPr>
          <a:xfrm>
            <a:off x="1727411" y="3643200"/>
            <a:ext cx="5689178" cy="431477"/>
          </a:xfrm>
        </p:spPr>
        <p:txBody>
          <a:bodyPr/>
          <a:lstStyle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noProof="0" dirty="0"/>
              <a:t>function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5800" y="1268761"/>
            <a:ext cx="7772400" cy="144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923200"/>
            <a:ext cx="6400800" cy="504056"/>
          </a:xfrm>
        </p:spPr>
        <p:txBody>
          <a:bodyPr>
            <a:noAutofit/>
          </a:bodyPr>
          <a:lstStyle>
            <a:lvl1pPr marL="0" indent="0" algn="ctr">
              <a:buNone/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Author</a:t>
            </a:r>
          </a:p>
        </p:txBody>
      </p:sp>
    </p:spTree>
    <p:extLst>
      <p:ext uri="{BB962C8B-B14F-4D97-AF65-F5344CB8AC3E}">
        <p14:creationId xmlns:p14="http://schemas.microsoft.com/office/powerpoint/2010/main" val="1507503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ntro_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04E82C1C-60FB-2F41-A35A-E9EB5967457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27" y="4877743"/>
            <a:ext cx="477033" cy="57895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8C95AC5E-022A-794A-B33A-62921017880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98" y="5260744"/>
            <a:ext cx="500765" cy="633228"/>
          </a:xfrm>
          <a:prstGeom prst="rect">
            <a:avLst/>
          </a:prstGeom>
        </p:spPr>
      </p:pic>
      <p:sp>
        <p:nvSpPr>
          <p:cNvPr id="12" name="Rettangolo 11"/>
          <p:cNvSpPr/>
          <p:nvPr userDrawn="1"/>
        </p:nvSpPr>
        <p:spPr>
          <a:xfrm>
            <a:off x="755578" y="6381329"/>
            <a:ext cx="8280920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25" noProof="0" dirty="0"/>
              <a:t>EOSC-hub receives funding from the European Union’s Horizon 2020 research and innovation programme under grant agreement No. 777536.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3DC374C-3088-4AC9-9030-20959266C273}"/>
              </a:ext>
            </a:extLst>
          </p:cNvPr>
          <p:cNvSpPr txBox="1"/>
          <p:nvPr userDrawn="1"/>
        </p:nvSpPr>
        <p:spPr>
          <a:xfrm>
            <a:off x="1482451" y="4989076"/>
            <a:ext cx="11647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500" dirty="0">
                <a:solidFill>
                  <a:srgbClr val="1C3046"/>
                </a:solidFill>
                <a:ea typeface="Source Sans Pro" charset="0"/>
                <a:cs typeface="Source Sans Pro" charset="0"/>
              </a:rPr>
              <a:t>eosc-hub.eu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4785B6D-81EF-4C62-AB07-6BE079FA42A0}"/>
              </a:ext>
            </a:extLst>
          </p:cNvPr>
          <p:cNvSpPr txBox="1"/>
          <p:nvPr userDrawn="1"/>
        </p:nvSpPr>
        <p:spPr>
          <a:xfrm>
            <a:off x="1453274" y="5375345"/>
            <a:ext cx="1218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500" dirty="0">
                <a:solidFill>
                  <a:srgbClr val="1C3046"/>
                </a:solidFill>
                <a:ea typeface="Source Sans Pro" charset="0"/>
                <a:cs typeface="Source Sans Pro" charset="0"/>
              </a:rPr>
              <a:t>@</a:t>
            </a:r>
            <a:r>
              <a:rPr lang="en-GB" sz="1500" dirty="0" err="1">
                <a:solidFill>
                  <a:srgbClr val="1C3046"/>
                </a:solidFill>
                <a:ea typeface="Source Sans Pro" charset="0"/>
                <a:cs typeface="Source Sans Pro" charset="0"/>
              </a:rPr>
              <a:t>EOSC_eu</a:t>
            </a:r>
            <a:endParaRPr lang="en-GB" sz="1500" dirty="0">
              <a:solidFill>
                <a:srgbClr val="1C3046"/>
              </a:solidFill>
              <a:ea typeface="Source Sans Pro" charset="0"/>
              <a:cs typeface="Source Sans Pro" charset="0"/>
            </a:endParaRPr>
          </a:p>
        </p:txBody>
      </p:sp>
      <p:cxnSp>
        <p:nvCxnSpPr>
          <p:cNvPr id="17" name="Connettore 1 13">
            <a:extLst>
              <a:ext uri="{FF2B5EF4-FFF2-40B4-BE49-F238E27FC236}">
                <a16:creationId xmlns:a16="http://schemas.microsoft.com/office/drawing/2014/main" id="{F69445E9-7340-45CD-BA5C-39E3176D3686}"/>
              </a:ext>
            </a:extLst>
          </p:cNvPr>
          <p:cNvCxnSpPr>
            <a:cxnSpLocks/>
          </p:cNvCxnSpPr>
          <p:nvPr userDrawn="1"/>
        </p:nvCxnSpPr>
        <p:spPr>
          <a:xfrm>
            <a:off x="1169622" y="4725144"/>
            <a:ext cx="1404156" cy="0"/>
          </a:xfrm>
          <a:prstGeom prst="line">
            <a:avLst/>
          </a:prstGeom>
          <a:ln>
            <a:solidFill>
              <a:srgbClr val="1C304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Immagine 17">
            <a:extLst>
              <a:ext uri="{FF2B5EF4-FFF2-40B4-BE49-F238E27FC236}">
                <a16:creationId xmlns:a16="http://schemas.microsoft.com/office/drawing/2014/main" id="{A50D8F3A-6062-4F89-B9DC-F39963F90FF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726" y="1520804"/>
            <a:ext cx="3687122" cy="1224125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C948B22F-CB4B-4782-A3F9-C6957124353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32" y="6371133"/>
            <a:ext cx="316632" cy="28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644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GB" noProof="0" dirty="0"/>
              <a:t>Click to insert title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467544" y="1340768"/>
            <a:ext cx="3815655" cy="4784725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572000" y="1341438"/>
            <a:ext cx="4320480" cy="4784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DI4R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824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GB" noProof="0" dirty="0"/>
              <a:t>Click to insert title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67544" y="1341438"/>
            <a:ext cx="8424936" cy="4784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DI4R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082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457200" y="1341041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94506" y="2378745"/>
            <a:ext cx="4040188" cy="377440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50705" y="1341041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2601" y="2391445"/>
            <a:ext cx="4041775" cy="377440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to insert title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DI4R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86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>
            <a:extLst>
              <a:ext uri="{FF2B5EF4-FFF2-40B4-BE49-F238E27FC236}">
                <a16:creationId xmlns:a16="http://schemas.microsoft.com/office/drawing/2014/main" id="{48E551BA-809B-467E-B7BF-CDFEA85965DB}"/>
              </a:ext>
            </a:extLst>
          </p:cNvPr>
          <p:cNvSpPr/>
          <p:nvPr userDrawn="1"/>
        </p:nvSpPr>
        <p:spPr>
          <a:xfrm>
            <a:off x="8560686" y="6376254"/>
            <a:ext cx="331794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Rettangolo 17"/>
          <p:cNvSpPr>
            <a:spLocks/>
          </p:cNvSpPr>
          <p:nvPr userDrawn="1"/>
        </p:nvSpPr>
        <p:spPr>
          <a:xfrm>
            <a:off x="3114464" y="0"/>
            <a:ext cx="113352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2" name="Rettangolo 21"/>
          <p:cNvSpPr>
            <a:spLocks/>
          </p:cNvSpPr>
          <p:nvPr userDrawn="1"/>
        </p:nvSpPr>
        <p:spPr>
          <a:xfrm>
            <a:off x="5940159" y="0"/>
            <a:ext cx="316747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4" name="Rettangolo 23"/>
          <p:cNvSpPr>
            <a:spLocks/>
          </p:cNvSpPr>
          <p:nvPr userDrawn="1"/>
        </p:nvSpPr>
        <p:spPr>
          <a:xfrm>
            <a:off x="8401706" y="0"/>
            <a:ext cx="747633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5" name="Rettangolo 24"/>
          <p:cNvSpPr>
            <a:spLocks/>
          </p:cNvSpPr>
          <p:nvPr userDrawn="1"/>
        </p:nvSpPr>
        <p:spPr>
          <a:xfrm>
            <a:off x="1907705" y="0"/>
            <a:ext cx="101605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7164289" y="0"/>
            <a:ext cx="1303646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5220079" y="0"/>
            <a:ext cx="1142863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1276475" y="-2"/>
            <a:ext cx="63123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643478" y="0"/>
            <a:ext cx="640569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2590802" y="0"/>
            <a:ext cx="640569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4247985" y="0"/>
            <a:ext cx="105248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7357994" y="0"/>
            <a:ext cx="166335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-135" y="-2"/>
            <a:ext cx="6436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6" name="Date Placeholder 3">
            <a:extLst>
              <a:ext uri="{FF2B5EF4-FFF2-40B4-BE49-F238E27FC236}">
                <a16:creationId xmlns:a16="http://schemas.microsoft.com/office/drawing/2014/main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0" y="6381328"/>
            <a:ext cx="2133600" cy="288032"/>
          </a:xfrm>
          <a:prstGeom prst="rect">
            <a:avLst/>
          </a:prstGeom>
        </p:spPr>
        <p:txBody>
          <a:bodyPr/>
          <a:lstStyle>
            <a:lvl1pPr>
              <a:defRPr sz="15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10/10/2018</a:t>
            </a:r>
            <a:endParaRPr lang="en-US" dirty="0"/>
          </a:p>
        </p:txBody>
      </p:sp>
      <p:sp>
        <p:nvSpPr>
          <p:cNvPr id="37" name="Footer Placeholder 4">
            <a:extLst>
              <a:ext uri="{FF2B5EF4-FFF2-40B4-BE49-F238E27FC236}">
                <a16:creationId xmlns:a16="http://schemas.microsoft.com/office/drawing/2014/main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81328"/>
            <a:ext cx="28956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5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DI4R</a:t>
            </a:r>
            <a:endParaRPr lang="en-US" dirty="0"/>
          </a:p>
        </p:txBody>
      </p:sp>
      <p:cxnSp>
        <p:nvCxnSpPr>
          <p:cNvPr id="38" name="Connettore 1 37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251520" y="6376257"/>
            <a:ext cx="864096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Slide Number Placeholder 5">
            <a:extLst>
              <a:ext uri="{FF2B5EF4-FFF2-40B4-BE49-F238E27FC236}">
                <a16:creationId xmlns:a16="http://schemas.microsoft.com/office/drawing/2014/main" id="{B526890D-A7E7-0848-AAB2-0716D2C4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81328"/>
            <a:ext cx="2339280" cy="288032"/>
          </a:xfrm>
          <a:prstGeom prst="rect">
            <a:avLst/>
          </a:prstGeom>
        </p:spPr>
        <p:txBody>
          <a:bodyPr/>
          <a:lstStyle>
            <a:lvl1pPr algn="r">
              <a:defRPr sz="975" b="0" i="0">
                <a:solidFill>
                  <a:schemeClr val="tx1">
                    <a:lumMod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1" name="Immagine 40">
            <a:extLst>
              <a:ext uri="{FF2B5EF4-FFF2-40B4-BE49-F238E27FC236}">
                <a16:creationId xmlns:a16="http://schemas.microsoft.com/office/drawing/2014/main" id="{2C34C010-9376-654D-A867-B52581D105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28" y="120788"/>
            <a:ext cx="2106234" cy="754672"/>
          </a:xfrm>
          <a:prstGeom prst="rect">
            <a:avLst/>
          </a:prstGeom>
        </p:spPr>
      </p:pic>
      <p:pic>
        <p:nvPicPr>
          <p:cNvPr id="34" name="Immagine 33">
            <a:extLst>
              <a:ext uri="{FF2B5EF4-FFF2-40B4-BE49-F238E27FC236}">
                <a16:creationId xmlns:a16="http://schemas.microsoft.com/office/drawing/2014/main" id="{DC876967-883E-418D-B4C9-65119C6FA4A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28"/>
            <a:ext cx="9144000" cy="31783"/>
          </a:xfrm>
          <a:prstGeom prst="rect">
            <a:avLst/>
          </a:prstGeom>
        </p:spPr>
      </p:pic>
      <p:sp>
        <p:nvSpPr>
          <p:cNvPr id="42" name="Titolo 1">
            <a:extLst>
              <a:ext uri="{FF2B5EF4-FFF2-40B4-BE49-F238E27FC236}">
                <a16:creationId xmlns:a16="http://schemas.microsoft.com/office/drawing/2014/main" id="{AE87A924-9A41-49C3-B3AA-B18C27B82E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15733" y="188640"/>
            <a:ext cx="6480720" cy="537716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2700" b="1" i="0">
                <a:solidFill>
                  <a:srgbClr val="1D2F45"/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GB" noProof="0" dirty="0"/>
              <a:t>Click here to add Title</a:t>
            </a:r>
          </a:p>
        </p:txBody>
      </p:sp>
    </p:spTree>
    <p:extLst>
      <p:ext uri="{BB962C8B-B14F-4D97-AF65-F5344CB8AC3E}">
        <p14:creationId xmlns:p14="http://schemas.microsoft.com/office/powerpoint/2010/main" val="1696417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AEF2F36-B244-4AAF-8FF9-09D26625E39C}"/>
              </a:ext>
            </a:extLst>
          </p:cNvPr>
          <p:cNvGrpSpPr/>
          <p:nvPr userDrawn="1"/>
        </p:nvGrpSpPr>
        <p:grpSpPr>
          <a:xfrm>
            <a:off x="3144208" y="4365109"/>
            <a:ext cx="2967030" cy="633228"/>
            <a:chOff x="4269008" y="5638956"/>
            <a:chExt cx="3956040" cy="633228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4E9FBBCD-1A09-854C-AD37-ABFC23BF72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9008" y="5666091"/>
              <a:ext cx="630033" cy="578959"/>
            </a:xfrm>
            <a:prstGeom prst="rect">
              <a:avLst/>
            </a:prstGeom>
          </p:spPr>
        </p:pic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AB059FA9-527F-3047-9752-9021170989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43505" y="5638956"/>
              <a:ext cx="658903" cy="633228"/>
            </a:xfrm>
            <a:prstGeom prst="rect">
              <a:avLst/>
            </a:prstGeom>
          </p:spPr>
        </p:pic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0C463FB9-8E58-4D7E-9AEC-9058EB62CFA0}"/>
                </a:ext>
              </a:extLst>
            </p:cNvPr>
            <p:cNvSpPr txBox="1"/>
            <p:nvPr userDrawn="1"/>
          </p:nvSpPr>
          <p:spPr>
            <a:xfrm>
              <a:off x="4759216" y="5755515"/>
              <a:ext cx="155298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500" dirty="0">
                  <a:solidFill>
                    <a:srgbClr val="1C3046"/>
                  </a:solidFill>
                  <a:ea typeface="Source Sans Pro" charset="0"/>
                  <a:cs typeface="Source Sans Pro" charset="0"/>
                </a:rPr>
                <a:t>eosc-hub.eu</a:t>
              </a:r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7C1AC704-9BA4-4C9D-8727-21E0A6C216B1}"/>
                </a:ext>
              </a:extLst>
            </p:cNvPr>
            <p:cNvSpPr txBox="1"/>
            <p:nvPr userDrawn="1"/>
          </p:nvSpPr>
          <p:spPr>
            <a:xfrm>
              <a:off x="6600056" y="5755515"/>
              <a:ext cx="162499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500" dirty="0">
                  <a:solidFill>
                    <a:srgbClr val="1C3046"/>
                  </a:solidFill>
                  <a:ea typeface="Source Sans Pro" charset="0"/>
                  <a:cs typeface="Source Sans Pro" charset="0"/>
                </a:rPr>
                <a:t>@</a:t>
              </a:r>
              <a:r>
                <a:rPr lang="en-GB" sz="1500" dirty="0" err="1">
                  <a:solidFill>
                    <a:srgbClr val="1C3046"/>
                  </a:solidFill>
                  <a:ea typeface="Source Sans Pro" charset="0"/>
                  <a:cs typeface="Source Sans Pro" charset="0"/>
                </a:rPr>
                <a:t>EOSC_eu</a:t>
              </a:r>
              <a:endParaRPr lang="en-GB" sz="1500" dirty="0">
                <a:solidFill>
                  <a:srgbClr val="1C3046"/>
                </a:solidFill>
                <a:ea typeface="Source Sans Pro" charset="0"/>
                <a:cs typeface="Source Sans Pro" charset="0"/>
              </a:endParaRPr>
            </a:p>
          </p:txBody>
        </p:sp>
      </p:grpSp>
      <p:pic>
        <p:nvPicPr>
          <p:cNvPr id="13" name="Immagine 12">
            <a:extLst>
              <a:ext uri="{FF2B5EF4-FFF2-40B4-BE49-F238E27FC236}">
                <a16:creationId xmlns:a16="http://schemas.microsoft.com/office/drawing/2014/main" id="{7AAF6B84-BF74-4F8E-B824-03711F26909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368" y="1643601"/>
            <a:ext cx="1338721" cy="2231201"/>
          </a:xfrm>
          <a:prstGeom prst="rect">
            <a:avLst/>
          </a:prstGeom>
        </p:spPr>
      </p:pic>
      <p:sp>
        <p:nvSpPr>
          <p:cNvPr id="14" name="CasellaDiTesto 1">
            <a:extLst>
              <a:ext uri="{FF2B5EF4-FFF2-40B4-BE49-F238E27FC236}">
                <a16:creationId xmlns:a16="http://schemas.microsoft.com/office/drawing/2014/main" id="{B9E0F5DF-28BF-4603-9413-29E52713A802}"/>
              </a:ext>
            </a:extLst>
          </p:cNvPr>
          <p:cNvSpPr txBox="1"/>
          <p:nvPr userDrawn="1"/>
        </p:nvSpPr>
        <p:spPr>
          <a:xfrm>
            <a:off x="837190" y="1902612"/>
            <a:ext cx="30963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rgbClr val="1D2F45"/>
                </a:solidFill>
                <a:ea typeface="Source Sans Pro" charset="0"/>
                <a:cs typeface="Source Sans Pro" charset="0"/>
              </a:rPr>
              <a:t>Thank you</a:t>
            </a:r>
          </a:p>
          <a:p>
            <a:r>
              <a:rPr lang="en-GB" sz="2100" b="1" dirty="0">
                <a:solidFill>
                  <a:srgbClr val="1D2F45"/>
                </a:solidFill>
                <a:ea typeface="Source Sans Pro" charset="0"/>
                <a:cs typeface="Source Sans Pro" charset="0"/>
              </a:rPr>
              <a:t>for your attention! </a:t>
            </a:r>
          </a:p>
        </p:txBody>
      </p:sp>
      <p:sp>
        <p:nvSpPr>
          <p:cNvPr id="15" name="CasellaDiTesto 2">
            <a:extLst>
              <a:ext uri="{FF2B5EF4-FFF2-40B4-BE49-F238E27FC236}">
                <a16:creationId xmlns:a16="http://schemas.microsoft.com/office/drawing/2014/main" id="{4D4D3755-ED45-4BF4-89D4-2BA41674BD19}"/>
              </a:ext>
            </a:extLst>
          </p:cNvPr>
          <p:cNvSpPr txBox="1"/>
          <p:nvPr userDrawn="1"/>
        </p:nvSpPr>
        <p:spPr>
          <a:xfrm>
            <a:off x="827584" y="3145478"/>
            <a:ext cx="29163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i="1" dirty="0">
                <a:ea typeface="Source Sans Pro" panose="020B0503030403020204" pitchFamily="34" charset="0"/>
              </a:rPr>
              <a:t>Questions?</a:t>
            </a:r>
          </a:p>
        </p:txBody>
      </p:sp>
      <p:cxnSp>
        <p:nvCxnSpPr>
          <p:cNvPr id="17" name="Connettore 1 4">
            <a:extLst>
              <a:ext uri="{FF2B5EF4-FFF2-40B4-BE49-F238E27FC236}">
                <a16:creationId xmlns:a16="http://schemas.microsoft.com/office/drawing/2014/main" id="{8187ABF1-33F6-44C1-B88C-2672C628984B}"/>
              </a:ext>
            </a:extLst>
          </p:cNvPr>
          <p:cNvCxnSpPr/>
          <p:nvPr userDrawn="1"/>
        </p:nvCxnSpPr>
        <p:spPr>
          <a:xfrm>
            <a:off x="899593" y="3084480"/>
            <a:ext cx="1584176" cy="0"/>
          </a:xfrm>
          <a:prstGeom prst="line">
            <a:avLst/>
          </a:prstGeom>
          <a:ln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57573BB-FFBE-4128-A867-CF98847BD44E}"/>
              </a:ext>
            </a:extLst>
          </p:cNvPr>
          <p:cNvGrpSpPr/>
          <p:nvPr userDrawn="1"/>
        </p:nvGrpSpPr>
        <p:grpSpPr>
          <a:xfrm>
            <a:off x="701310" y="5956688"/>
            <a:ext cx="7852835" cy="400110"/>
            <a:chOff x="899592" y="6271590"/>
            <a:chExt cx="7705726" cy="29446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988A985-D8B4-4CF8-8BFF-2DFCB01A16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899592" y="6271590"/>
              <a:ext cx="842697" cy="29446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396475E-36DF-4F28-A93D-81A651F090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1813045" y="6349354"/>
              <a:ext cx="6792273" cy="2166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96522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8593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reativecommons.org/licenses/by/4.0/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tx2">
                  <a:lumMod val="20000"/>
                  <a:lumOff val="80000"/>
                </a:schemeClr>
              </a:gs>
            </a:gsLst>
            <a:lin ang="2700000" scaled="1"/>
            <a:tileRect/>
          </a:gradFill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79394" y="1412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GB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79394" y="2636912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GB" noProof="0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29" y="4581128"/>
            <a:ext cx="1728191" cy="1313426"/>
          </a:xfrm>
          <a:prstGeom prst="rect">
            <a:avLst/>
          </a:prstGeom>
        </p:spPr>
      </p:pic>
      <p:sp>
        <p:nvSpPr>
          <p:cNvPr id="12" name="Rechthoek 11"/>
          <p:cNvSpPr/>
          <p:nvPr/>
        </p:nvSpPr>
        <p:spPr>
          <a:xfrm>
            <a:off x="437129" y="6021288"/>
            <a:ext cx="8465149" cy="45719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22"/>
          <p:cNvSpPr txBox="1"/>
          <p:nvPr/>
        </p:nvSpPr>
        <p:spPr>
          <a:xfrm>
            <a:off x="752684" y="6153342"/>
            <a:ext cx="1097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rgbClr val="0066B0"/>
                </a:solidFill>
                <a:latin typeface="Segoe UI" pitchFamily="34" charset="0"/>
                <a:cs typeface="Segoe UI" pitchFamily="34" charset="0"/>
              </a:rPr>
              <a:t>www.egi.eu</a:t>
            </a:r>
          </a:p>
        </p:txBody>
      </p:sp>
      <p:sp>
        <p:nvSpPr>
          <p:cNvPr id="8" name="Tekstvak 10"/>
          <p:cNvSpPr txBox="1"/>
          <p:nvPr/>
        </p:nvSpPr>
        <p:spPr>
          <a:xfrm>
            <a:off x="1551095" y="6381328"/>
            <a:ext cx="7557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000" dirty="0">
                <a:latin typeface="Segoe UI" panose="020B0502040204020203" pitchFamily="34" charset="0"/>
                <a:cs typeface="Segoe UI" panose="020B0502040204020203" pitchFamily="34" charset="0"/>
              </a:rPr>
              <a:t>This work by </a:t>
            </a:r>
            <a:r>
              <a:rPr lang="en-GB" sz="1000" baseline="0" dirty="0">
                <a:latin typeface="Segoe UI" panose="020B0502040204020203" pitchFamily="34" charset="0"/>
                <a:cs typeface="Segoe UI" panose="020B0502040204020203" pitchFamily="34" charset="0"/>
              </a:rPr>
              <a:t> EGI.eu </a:t>
            </a:r>
            <a:r>
              <a:rPr lang="en-GB" sz="1000" dirty="0">
                <a:latin typeface="Segoe UI" panose="020B0502040204020203" pitchFamily="34" charset="0"/>
                <a:cs typeface="Segoe UI" panose="020B0502040204020203" pitchFamily="34" charset="0"/>
              </a:rPr>
              <a:t>is licensed under a </a:t>
            </a:r>
          </a:p>
          <a:p>
            <a:pPr algn="r"/>
            <a:r>
              <a:rPr lang="en-GB" sz="1000" dirty="0">
                <a:latin typeface="Segoe UI" panose="020B0502040204020203" pitchFamily="34" charset="0"/>
                <a:cs typeface="Segoe UI" panose="020B0502040204020203" pitchFamily="34" charset="0"/>
                <a:hlinkClick r:id="rId6"/>
              </a:rPr>
              <a:t>Creative Commons Attribution 4.0 International License</a:t>
            </a:r>
            <a:r>
              <a:rPr lang="en-GB" sz="10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endParaRPr lang="nl-NL" sz="1000" b="0" dirty="0"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493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91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66B0"/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</p:titleStyle>
    <p:bodyStyle>
      <a:lvl1pPr marL="0" indent="0" algn="ctr" defTabSz="914400" rtl="0" eaLnBrk="1" latinLnBrk="0" hangingPunct="1">
        <a:spcBef>
          <a:spcPct val="20000"/>
        </a:spcBef>
        <a:buFontTx/>
        <a:buNone/>
        <a:defRPr sz="2800" b="1" kern="1200" baseline="0">
          <a:solidFill>
            <a:schemeClr val="tx1">
              <a:lumMod val="75000"/>
              <a:lumOff val="25000"/>
            </a:schemeClr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Afbeelding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9" y="0"/>
            <a:ext cx="6534150" cy="4705350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4F85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734481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/>
              <a:t>Click to insert title</a:t>
            </a:r>
          </a:p>
        </p:txBody>
      </p:sp>
      <p:sp>
        <p:nvSpPr>
          <p:cNvPr id="22" name="Tekstvak 21"/>
          <p:cNvSpPr txBox="1"/>
          <p:nvPr/>
        </p:nvSpPr>
        <p:spPr>
          <a:xfrm>
            <a:off x="8508016" y="6525344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372553E7-13AD-41CB-B8D3-4C5279D6D1DB}" type="slidenum">
              <a:rPr lang="nl-NL" sz="800" b="1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‹#›</a:t>
            </a:fld>
            <a:endParaRPr lang="nl-NL" sz="105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1030139" cy="993566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187624" y="6448251"/>
            <a:ext cx="67687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r>
              <a:rPr lang="en-GB"/>
              <a:t>DI4R</a:t>
            </a:r>
            <a:endParaRPr lang="en-GB" dirty="0"/>
          </a:p>
        </p:txBody>
      </p:sp>
      <p:sp>
        <p:nvSpPr>
          <p:cNvPr id="9" name="Tekstvak 21"/>
          <p:cNvSpPr txBox="1"/>
          <p:nvPr/>
        </p:nvSpPr>
        <p:spPr>
          <a:xfrm>
            <a:off x="179512" y="6525344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83F7A1C-40F7-5F43-85CD-9B50E60F16AA}" type="datetime1">
              <a:rPr lang="en-US" sz="800" b="1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6/18/19</a:t>
            </a:fld>
            <a:endParaRPr lang="nl-NL" sz="105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275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52" r:id="rId2"/>
    <p:sldLayoutId id="2147483653" r:id="rId3"/>
    <p:sldLayoutId id="2147483689" r:id="rId4"/>
    <p:sldLayoutId id="2147483692" r:id="rId5"/>
  </p:sldLayoutIdLst>
  <p:hf hdr="0" ftr="0" dt="0"/>
  <p:txStyles>
    <p:titleStyle>
      <a:lvl1pPr algn="r" defTabSz="914400" rtl="0" eaLnBrk="1" latinLnBrk="0" hangingPunct="1">
        <a:spcBef>
          <a:spcPct val="0"/>
        </a:spcBef>
        <a:buNone/>
        <a:defRPr sz="3000" b="1" kern="1200">
          <a:solidFill>
            <a:srgbClr val="4F85C3"/>
          </a:solidFill>
          <a:latin typeface="Segoe UI" pitchFamily="34" charset="0"/>
          <a:ea typeface="+mj-ea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4pPr>
      <a:lvl5pPr marL="1828800" marR="0" indent="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45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orient="horz" pos="388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tx2">
                  <a:lumMod val="20000"/>
                  <a:lumOff val="80000"/>
                </a:schemeClr>
              </a:gs>
            </a:gsLst>
            <a:lin ang="2700000" scaled="1"/>
            <a:tileRect/>
          </a:gradFill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29" y="4581128"/>
            <a:ext cx="1728191" cy="1313426"/>
          </a:xfrm>
          <a:prstGeom prst="rect">
            <a:avLst/>
          </a:prstGeom>
        </p:spPr>
      </p:pic>
      <p:sp>
        <p:nvSpPr>
          <p:cNvPr id="12" name="Rechthoek 11"/>
          <p:cNvSpPr/>
          <p:nvPr/>
        </p:nvSpPr>
        <p:spPr>
          <a:xfrm>
            <a:off x="437129" y="6021288"/>
            <a:ext cx="8465149" cy="45719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22"/>
          <p:cNvSpPr txBox="1"/>
          <p:nvPr/>
        </p:nvSpPr>
        <p:spPr>
          <a:xfrm>
            <a:off x="752684" y="6153342"/>
            <a:ext cx="1097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rgbClr val="0066B0"/>
                </a:solidFill>
                <a:latin typeface="Segoe UI" pitchFamily="34" charset="0"/>
                <a:cs typeface="Segoe UI" pitchFamily="34" charset="0"/>
              </a:rPr>
              <a:t>www.egi.eu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5659" y="1124744"/>
            <a:ext cx="757874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600" b="1" kern="1200" noProof="0" dirty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Thank you</a:t>
            </a:r>
            <a:r>
              <a:rPr lang="en-GB" sz="3600" b="1" kern="1200" baseline="0" noProof="0" dirty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 for your attention.</a:t>
            </a:r>
          </a:p>
          <a:p>
            <a:pPr algn="ctr"/>
            <a:endParaRPr lang="en-GB" sz="3600" b="1" kern="1200" noProof="0" dirty="0">
              <a:solidFill>
                <a:srgbClr val="0066B0"/>
              </a:solidFill>
              <a:latin typeface="Segoe UI" pitchFamily="34" charset="0"/>
              <a:ea typeface="Verdana" panose="020B0604030504040204" pitchFamily="34" charset="0"/>
              <a:cs typeface="Segoe UI" pitchFamily="34" charset="0"/>
            </a:endParaRPr>
          </a:p>
          <a:p>
            <a:pPr algn="ctr"/>
            <a:endParaRPr lang="en-GB" sz="2400" b="1" i="1" kern="1200" noProof="0" dirty="0">
              <a:solidFill>
                <a:srgbClr val="0066B0"/>
              </a:solidFill>
              <a:latin typeface="Segoe UI" pitchFamily="34" charset="0"/>
              <a:ea typeface="Verdana" panose="020B0604030504040204" pitchFamily="34" charset="0"/>
              <a:cs typeface="Segoe UI" pitchFamily="34" charset="0"/>
            </a:endParaRPr>
          </a:p>
          <a:p>
            <a:pPr algn="l"/>
            <a:r>
              <a:rPr lang="en-GB" sz="2800" b="1" i="1" kern="1200" noProof="0" dirty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Questions?</a:t>
            </a:r>
          </a:p>
        </p:txBody>
      </p:sp>
      <p:sp>
        <p:nvSpPr>
          <p:cNvPr id="8" name="Tekstvak 10"/>
          <p:cNvSpPr txBox="1"/>
          <p:nvPr/>
        </p:nvSpPr>
        <p:spPr>
          <a:xfrm>
            <a:off x="1551095" y="6381328"/>
            <a:ext cx="7557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000" dirty="0">
                <a:latin typeface="Segoe UI" panose="020B0502040204020203" pitchFamily="34" charset="0"/>
                <a:cs typeface="Segoe UI" panose="020B0502040204020203" pitchFamily="34" charset="0"/>
              </a:rPr>
              <a:t>This work by </a:t>
            </a:r>
            <a:r>
              <a:rPr lang="en-GB" sz="1000" baseline="0" dirty="0">
                <a:latin typeface="Segoe UI" panose="020B0502040204020203" pitchFamily="34" charset="0"/>
                <a:cs typeface="Segoe UI" panose="020B0502040204020203" pitchFamily="34" charset="0"/>
              </a:rPr>
              <a:t> EGI.eu </a:t>
            </a:r>
            <a:r>
              <a:rPr lang="en-GB" sz="1000" dirty="0">
                <a:latin typeface="Segoe UI" panose="020B0502040204020203" pitchFamily="34" charset="0"/>
                <a:cs typeface="Segoe UI" panose="020B0502040204020203" pitchFamily="34" charset="0"/>
              </a:rPr>
              <a:t>is licensed under a </a:t>
            </a:r>
          </a:p>
          <a:p>
            <a:pPr algn="r"/>
            <a:r>
              <a:rPr lang="en-GB" sz="1000" dirty="0">
                <a:latin typeface="Segoe UI" panose="020B0502040204020203" pitchFamily="34" charset="0"/>
                <a:cs typeface="Segoe UI" panose="020B0502040204020203" pitchFamily="34" charset="0"/>
                <a:hlinkClick r:id="rId5"/>
              </a:rPr>
              <a:t>Creative Commons Attribution 4.0 International License</a:t>
            </a:r>
            <a:r>
              <a:rPr lang="en-GB" sz="10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endParaRPr lang="nl-NL" sz="1000" b="0" dirty="0"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638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66B0"/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</p:titleStyle>
    <p:bodyStyle>
      <a:lvl1pPr marL="0" indent="0" algn="ctr" defTabSz="914400" rtl="0" eaLnBrk="1" latinLnBrk="0" hangingPunct="1">
        <a:spcBef>
          <a:spcPct val="20000"/>
        </a:spcBef>
        <a:buFontTx/>
        <a:buNone/>
        <a:defRPr sz="2800" b="1" kern="1200" baseline="0">
          <a:solidFill>
            <a:schemeClr val="tx1">
              <a:lumMod val="75000"/>
              <a:lumOff val="25000"/>
            </a:schemeClr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Fs_7OMq2Ck-viZnYw823dzuNfYj0cr7vd-42EMrZt_s/edit?usp=sharing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lSZLnw6oxMg5amPOzTARudd3XmkHwyQbHdCFxg-dfEo/edit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X6m8FhLHH3qe5plWOZQYoYJKt_z6oHJo6euDB1Y3e6s/edit" TargetMode="External"/><Relationship Id="rId2" Type="http://schemas.openxmlformats.org/officeDocument/2006/relationships/hyperlink" Target="https://documents.egi.eu/document/2732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>
            <a:extLst>
              <a:ext uri="{FF2B5EF4-FFF2-40B4-BE49-F238E27FC236}">
                <a16:creationId xmlns:a16="http://schemas.microsoft.com/office/drawing/2014/main" id="{E5888FF4-7091-F547-BED3-1E8B9F928902}"/>
              </a:ext>
            </a:extLst>
          </p:cNvPr>
          <p:cNvSpPr txBox="1">
            <a:spLocks/>
          </p:cNvSpPr>
          <p:nvPr/>
        </p:nvSpPr>
        <p:spPr>
          <a:xfrm>
            <a:off x="1007604" y="2996952"/>
            <a:ext cx="7344816" cy="432049"/>
          </a:xfrm>
          <a:prstGeom prst="rect">
            <a:avLst/>
          </a:prstGeom>
        </p:spPr>
        <p:txBody>
          <a:bodyPr vert="horz">
            <a:scene3d>
              <a:camera prst="orthographicFront"/>
              <a:lightRig rig="threePt" dir="t"/>
            </a:scene3d>
            <a:sp3d contourW="12700">
              <a:contourClr>
                <a:srgbClr val="1C3046"/>
              </a:contourClr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algn="l"/>
            <a:r>
              <a:rPr lang="en-GB" sz="2400" dirty="0">
                <a:solidFill>
                  <a:srgbClr val="1C3046"/>
                </a:solidFill>
                <a:latin typeface="+mn-lt"/>
              </a:rPr>
              <a:t>Update on GDPR and AUP</a:t>
            </a:r>
            <a:endParaRPr lang="en-GB" sz="2700" dirty="0">
              <a:solidFill>
                <a:srgbClr val="1C3046"/>
              </a:solidFill>
              <a:latin typeface="+mn-lt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DA40618A-E780-6B4C-9F22-53ADEAFB468E}"/>
              </a:ext>
            </a:extLst>
          </p:cNvPr>
          <p:cNvSpPr txBox="1">
            <a:spLocks/>
          </p:cNvSpPr>
          <p:nvPr/>
        </p:nvSpPr>
        <p:spPr>
          <a:xfrm>
            <a:off x="1007604" y="3645030"/>
            <a:ext cx="7344816" cy="432049"/>
          </a:xfrm>
          <a:prstGeom prst="rect">
            <a:avLst/>
          </a:prstGeom>
        </p:spPr>
        <p:txBody>
          <a:bodyPr vert="horz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algn="l"/>
            <a:r>
              <a:rPr lang="en-GB" sz="2100" b="0" dirty="0">
                <a:solidFill>
                  <a:srgbClr val="B5892D"/>
                </a:solidFill>
                <a:latin typeface="+mn-lt"/>
              </a:rPr>
              <a:t>David Kelsey STFC-UK Research and Innovation</a:t>
            </a:r>
          </a:p>
          <a:p>
            <a:pPr algn="l"/>
            <a:r>
              <a:rPr lang="en-GB" sz="2100" b="0" dirty="0">
                <a:solidFill>
                  <a:srgbClr val="B5892D"/>
                </a:solidFill>
                <a:latin typeface="+mn-lt"/>
              </a:rPr>
              <a:t>(Presented to WLCG Management Board, 18 June 2019)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7AD28B-C595-4505-A53C-4A8CA5E69B72}"/>
              </a:ext>
            </a:extLst>
          </p:cNvPr>
          <p:cNvSpPr txBox="1"/>
          <p:nvPr/>
        </p:nvSpPr>
        <p:spPr>
          <a:xfrm>
            <a:off x="7074786" y="5697253"/>
            <a:ext cx="2033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en-GB" sz="1200" b="1" dirty="0">
                <a:solidFill>
                  <a:srgbClr val="1C3046"/>
                </a:solidFill>
              </a:rPr>
              <a:t>Dissemination level</a:t>
            </a:r>
            <a:r>
              <a:rPr lang="en-GB" sz="1200" dirty="0">
                <a:solidFill>
                  <a:srgbClr val="1C3046"/>
                </a:solidFill>
              </a:rPr>
              <a:t>: Public</a:t>
            </a:r>
          </a:p>
        </p:txBody>
      </p:sp>
    </p:spTree>
    <p:extLst>
      <p:ext uri="{BB962C8B-B14F-4D97-AF65-F5344CB8AC3E}">
        <p14:creationId xmlns:p14="http://schemas.microsoft.com/office/powerpoint/2010/main" val="2790855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5567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19673" y="1010221"/>
            <a:ext cx="7272808" cy="403287"/>
          </a:xfrm>
        </p:spPr>
        <p:txBody>
          <a:bodyPr>
            <a:noAutofit/>
          </a:bodyPr>
          <a:lstStyle/>
          <a:p>
            <a:r>
              <a:rPr lang="en-US" sz="2400" dirty="0"/>
              <a:t>Contents</a:t>
            </a:r>
            <a:br>
              <a:rPr lang="en-US" sz="2100" dirty="0"/>
            </a:br>
            <a:endParaRPr lang="en-US" sz="2100" dirty="0"/>
          </a:p>
        </p:txBody>
      </p:sp>
      <p:sp>
        <p:nvSpPr>
          <p:cNvPr id="16" name="Rectangle 15"/>
          <p:cNvSpPr/>
          <p:nvPr/>
        </p:nvSpPr>
        <p:spPr>
          <a:xfrm>
            <a:off x="683568" y="1772816"/>
            <a:ext cx="75840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2400" dirty="0"/>
              <a:t>A shorter version of my talk to GDB on 12</a:t>
            </a:r>
            <a:r>
              <a:rPr lang="en-US" sz="2400" baseline="30000" dirty="0"/>
              <a:t>th</a:t>
            </a:r>
            <a:r>
              <a:rPr lang="en-US" sz="2400" dirty="0"/>
              <a:t> June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2400" dirty="0"/>
              <a:t>New Security Polices</a:t>
            </a:r>
          </a:p>
          <a:p>
            <a:pPr marL="714375" lvl="1" indent="-257175">
              <a:buFont typeface="Arial" panose="020B0604020202020204" pitchFamily="34" charset="0"/>
              <a:buChar char="•"/>
            </a:pPr>
            <a:r>
              <a:rPr lang="en-US" sz="2400" dirty="0"/>
              <a:t>Data Protection and Privacy</a:t>
            </a:r>
          </a:p>
          <a:p>
            <a:pPr marL="1171575" lvl="2" indent="-257175">
              <a:buFont typeface="Arial" panose="020B0604020202020204" pitchFamily="34" charset="0"/>
              <a:buChar char="•"/>
            </a:pPr>
            <a:r>
              <a:rPr lang="en-US" sz="2400" dirty="0"/>
              <a:t>WLCG Privacy Notice and proposed template</a:t>
            </a:r>
          </a:p>
          <a:p>
            <a:pPr marL="1171575" lvl="2" indent="-257175">
              <a:buFont typeface="Arial" panose="020B0604020202020204" pitchFamily="34" charset="0"/>
              <a:buChar char="•"/>
            </a:pPr>
            <a:r>
              <a:rPr lang="en-US" sz="2400" dirty="0"/>
              <a:t>Policy Framework</a:t>
            </a:r>
          </a:p>
          <a:p>
            <a:pPr marL="714375" lvl="1" indent="-257175">
              <a:buFont typeface="Arial" panose="020B0604020202020204" pitchFamily="34" charset="0"/>
              <a:buChar char="•"/>
            </a:pPr>
            <a:r>
              <a:rPr lang="en-US" sz="2400" dirty="0"/>
              <a:t>Use of new WISE Baseline AUP</a:t>
            </a:r>
          </a:p>
        </p:txBody>
      </p:sp>
    </p:spTree>
    <p:extLst>
      <p:ext uri="{BB962C8B-B14F-4D97-AF65-F5344CB8AC3E}">
        <p14:creationId xmlns:p14="http://schemas.microsoft.com/office/powerpoint/2010/main" val="2521720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A89508-78F1-174B-A54D-D76D0287A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5126A3-BE1F-324F-917F-C8EE7CF9C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 WLCG Privacy Notice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0F4AC76-A096-0F47-AB9E-DCBF24400ECB}"/>
              </a:ext>
            </a:extLst>
          </p:cNvPr>
          <p:cNvSpPr/>
          <p:nvPr/>
        </p:nvSpPr>
        <p:spPr>
          <a:xfrm>
            <a:off x="791580" y="1601941"/>
            <a:ext cx="795688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 talked about Data Protection/GDPR at the May 2019 GDB in Amsterdam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3-4 June 2019 – Joint Policy meeting in Ljubljana – we finalised the draft Notice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Developed at </a:t>
            </a:r>
            <a:r>
              <a:rPr lang="en-US" sz="2800" dirty="0">
                <a:hlinkClick r:id="rId2"/>
              </a:rPr>
              <a:t>https://docs.google.com/document/d/1Fs_7OMq2Ck-viZnYw823dzuNfYj0cr7vd-42EMrZt_s/edit?usp=sharing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PDF version attached to today’s agenda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Lots of discussion and ideas at the 12</a:t>
            </a:r>
            <a:r>
              <a:rPr lang="en-US" sz="2800" baseline="30000" dirty="0"/>
              <a:t>th</a:t>
            </a:r>
            <a:r>
              <a:rPr lang="en-US" sz="2800" dirty="0"/>
              <a:t> June GDB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Comments still welcome</a:t>
            </a:r>
          </a:p>
        </p:txBody>
      </p:sp>
    </p:spTree>
    <p:extLst>
      <p:ext uri="{BB962C8B-B14F-4D97-AF65-F5344CB8AC3E}">
        <p14:creationId xmlns:p14="http://schemas.microsoft.com/office/powerpoint/2010/main" val="3072357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3BA20AE-1A41-D640-9548-78F728FE5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 TEMPLATE Privacy Notice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0C8FC8-6293-F04C-BCF1-7875142BB59E}"/>
              </a:ext>
            </a:extLst>
          </p:cNvPr>
          <p:cNvSpPr/>
          <p:nvPr/>
        </p:nvSpPr>
        <p:spPr>
          <a:xfrm>
            <a:off x="791580" y="1601941"/>
            <a:ext cx="79568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Based on the Draft WLCG PN already shown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For use by services whose processing of personal data is not covered by the general one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hlinkClick r:id="rId2"/>
              </a:rPr>
              <a:t>https://docs.google.com/document/d/1lSZLnw6oxMg5amPOzTARudd3XmkHwyQbHdCFxg-dfEo/edit</a:t>
            </a: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Will need any changes we make to the general PN to be made here too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Comments welcome!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Aim for final draft at the July GDB meeting</a:t>
            </a:r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EBA81C-9437-4143-9DB7-37973A8FF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563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3BA20AE-1A41-D640-9548-78F728FE5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b="0" dirty="0"/>
              <a:t>WLCG Policy on the Processing of Personal Data</a:t>
            </a:r>
            <a:endParaRPr lang="en-US" sz="2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0C8FC8-6293-F04C-BCF1-7875142BB59E}"/>
              </a:ext>
            </a:extLst>
          </p:cNvPr>
          <p:cNvSpPr/>
          <p:nvPr/>
        </p:nvSpPr>
        <p:spPr>
          <a:xfrm>
            <a:off x="611560" y="1107018"/>
            <a:ext cx="79568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Modification to the previous EGI/WLCG policy framework (2017) (pre-GDPR)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hlinkClick r:id="rId2"/>
              </a:rPr>
              <a:t>https://documents.egi.eu/document/2732</a:t>
            </a: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Based on WLCG MoU requirement to abide by (security) policies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and legitimate interests of WLCG – to provide services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Ties participants to this Data Protection framework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Not as good as bi-lateral contracts but much more scalable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We have made a few changes (GDPR)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Comments welcome (PDF attached to agenda)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hlinkClick r:id="rId3"/>
              </a:rPr>
              <a:t>https://docs.google.com/document/d/1X6m8FhLHH3qe5plWOZQYoYJKt_z6oHJo6euDB1Y3e6s/edit#</a:t>
            </a:r>
            <a:endParaRPr lang="en-US" sz="2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EBA81C-9437-4143-9DB7-37973A8FF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290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D6EDA2-ED1F-C441-B86F-046E1C222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310BC1-2216-EE4E-9E9E-391EFBC68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Management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4F0445-7285-F344-98FD-0A974DDFF71B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719138" y="1341438"/>
            <a:ext cx="7813302" cy="4784725"/>
          </a:xfrm>
          <a:prstGeom prst="rect">
            <a:avLst/>
          </a:prstGeom>
        </p:spPr>
        <p:txBody>
          <a:bodyPr/>
          <a:lstStyle/>
          <a:p>
            <a:r>
              <a:rPr lang="en-US" sz="2800" dirty="0"/>
              <a:t>What we propose does not fully satisfy all guidance</a:t>
            </a:r>
          </a:p>
          <a:p>
            <a:pPr lvl="1"/>
            <a:r>
              <a:rPr lang="en-US" sz="2400" dirty="0"/>
              <a:t>But does show due diligence</a:t>
            </a:r>
          </a:p>
          <a:p>
            <a:r>
              <a:rPr lang="en-US" sz="2800" dirty="0"/>
              <a:t>We could if we wished have many many bi-lateral contracts – but this does not scale!</a:t>
            </a:r>
          </a:p>
          <a:p>
            <a:r>
              <a:rPr lang="en-US" sz="2800" dirty="0"/>
              <a:t>The GDPR risks are small but should be placed on the WLCG Risk Register</a:t>
            </a:r>
          </a:p>
          <a:p>
            <a:pPr lvl="1"/>
            <a:r>
              <a:rPr lang="en-US" sz="2400" dirty="0"/>
              <a:t>The residual risk needs to be accepted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235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FA2DE2-A9D9-4C4B-A2F5-CCD7C01F2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47FB27-C454-D34B-9901-9E60886CC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BBA2BB-9944-DF40-9384-E386234B71B5}"/>
              </a:ext>
            </a:extLst>
          </p:cNvPr>
          <p:cNvSpPr txBox="1"/>
          <p:nvPr/>
        </p:nvSpPr>
        <p:spPr>
          <a:xfrm>
            <a:off x="1377752" y="2636912"/>
            <a:ext cx="63367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Revised Acceptable Use Policy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Use WISE Baseline AUP v1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Make it easy for the user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Only sees it once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Accepted by many e-Infrastructures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COMMENTS please before July GDB meeting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Not to change the words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Is WLCG happy to adopt the new baseline</a:t>
            </a:r>
          </a:p>
        </p:txBody>
      </p:sp>
    </p:spTree>
    <p:extLst>
      <p:ext uri="{BB962C8B-B14F-4D97-AF65-F5344CB8AC3E}">
        <p14:creationId xmlns:p14="http://schemas.microsoft.com/office/powerpoint/2010/main" val="1434415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3BA20AE-1A41-D640-9548-78F728FE5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Acceptable Use Policy - differences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0C8FC8-6293-F04C-BCF1-7875142BB59E}"/>
              </a:ext>
            </a:extLst>
          </p:cNvPr>
          <p:cNvSpPr/>
          <p:nvPr/>
        </p:nvSpPr>
        <p:spPr>
          <a:xfrm>
            <a:off x="791580" y="1601941"/>
            <a:ext cx="79568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10 bullet points in the WISE Baseline AUP versus old WLCG/EGI AUP (2016 version)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Lots of re-wording but all the same 10 bullets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Main difference – old one had 11 bullets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We removed the need to include citation or acknowledgement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Lots of people objected to it in the baseline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we decided that this will be added where needed as VO/Infrastructure specific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dirty="0"/>
              <a:t>or be in an SLA/MoU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EBA81C-9437-4143-9DB7-37973A8FF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975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3BA20AE-1A41-D640-9548-78F728FE5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Acceptable Use Policy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0C8FC8-6293-F04C-BCF1-7875142BB59E}"/>
              </a:ext>
            </a:extLst>
          </p:cNvPr>
          <p:cNvSpPr/>
          <p:nvPr/>
        </p:nvSpPr>
        <p:spPr>
          <a:xfrm>
            <a:off x="791580" y="1601941"/>
            <a:ext cx="79568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Template attached to agenda (PDF)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Any problem for WLCG to adopt the 10 bullet points?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We need to add pointer to the WLCG Privacy Notice and complete the contact details and purpose etc.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Do we refer to an SLA?  (No?)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Does WLCG want to add anything?  (No?)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EBA81C-9437-4143-9DB7-37973A8FF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140755"/>
      </p:ext>
    </p:extLst>
  </p:cSld>
  <p:clrMapOvr>
    <a:masterClrMapping/>
  </p:clrMapOvr>
</p:sld>
</file>

<file path=ppt/theme/theme1.xml><?xml version="1.0" encoding="utf-8"?>
<a:theme xmlns:a="http://schemas.openxmlformats.org/drawingml/2006/main" name="EGI.eu template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EGI Powerpoint Presentation (body)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GI Powerpoint Presentation (closing)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EGI.eu template.potx</Template>
  <TotalTime>12858</TotalTime>
  <Words>557</Words>
  <Application>Microsoft Macintosh PowerPoint</Application>
  <PresentationFormat>On-screen Show (4:3)</PresentationFormat>
  <Paragraphs>72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Segoe UI</vt:lpstr>
      <vt:lpstr>Source Sans Pro</vt:lpstr>
      <vt:lpstr>Verdana</vt:lpstr>
      <vt:lpstr>EGI.eu template</vt:lpstr>
      <vt:lpstr>EGI Powerpoint Presentation (body)</vt:lpstr>
      <vt:lpstr>EGI Powerpoint Presentation (closing)</vt:lpstr>
      <vt:lpstr>PowerPoint Presentation</vt:lpstr>
      <vt:lpstr>Contents </vt:lpstr>
      <vt:lpstr>Draft WLCG Privacy Notice</vt:lpstr>
      <vt:lpstr>Draft TEMPLATE Privacy Notice</vt:lpstr>
      <vt:lpstr>WLCG Policy on the Processing of Personal Data</vt:lpstr>
      <vt:lpstr>Risk Management</vt:lpstr>
      <vt:lpstr>PowerPoint Presentation</vt:lpstr>
      <vt:lpstr>Acceptable Use Policy - differences</vt:lpstr>
      <vt:lpstr>Acceptable Use Policy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Malgorzata Krakowian</dc:creator>
  <cp:lastModifiedBy>Dave Kelsey</cp:lastModifiedBy>
  <cp:revision>301</cp:revision>
  <cp:lastPrinted>2018-09-20T07:47:08Z</cp:lastPrinted>
  <dcterms:created xsi:type="dcterms:W3CDTF">2015-05-07T09:44:43Z</dcterms:created>
  <dcterms:modified xsi:type="dcterms:W3CDTF">2019-06-18T15:06:42Z</dcterms:modified>
</cp:coreProperties>
</file>