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73" r:id="rId3"/>
    <p:sldId id="293" r:id="rId4"/>
    <p:sldId id="271" r:id="rId5"/>
    <p:sldId id="272" r:id="rId6"/>
    <p:sldId id="294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55A0"/>
    <a:srgbClr val="009900"/>
    <a:srgbClr val="993300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4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potocky\Desktop\ggus-ticke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  <a:tailEnd type="none"/>
            </a:ln>
            <a:effectLst/>
          </c:spPr>
          <c:marker>
            <c:symbol val="diamond"/>
            <c:size val="6"/>
            <c:spPr>
              <a:solidFill>
                <a:srgbClr val="0000FF"/>
              </a:solidFill>
              <a:ln w="317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Sheet1!$A$2:$A$38</c:f>
              <c:numCache>
                <c:formatCode>[$-409]d\-mmm\-yyyy;@</c:formatCode>
                <c:ptCount val="37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</c:numCache>
            </c:numRef>
          </c:cat>
          <c:val>
            <c:numRef>
              <c:f>Sheet1!$E$2:$E$38</c:f>
              <c:numCache>
                <c:formatCode>General</c:formatCode>
                <c:ptCount val="37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4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E72-4B49-A500-D72ABD574110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 cap="rnd">
              <a:solidFill>
                <a:srgbClr val="FF3399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3399"/>
              </a:solidFill>
              <a:ln w="317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cat>
            <c:numRef>
              <c:f>Sheet1!$A$2:$A$38</c:f>
              <c:numCache>
                <c:formatCode>[$-409]d\-mmm\-yyyy;@</c:formatCode>
                <c:ptCount val="37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</c:numCache>
            </c:numRef>
          </c:cat>
          <c:val>
            <c:numRef>
              <c:f>Sheet1!$I$2:$I$38</c:f>
              <c:numCache>
                <c:formatCode>General</c:formatCode>
                <c:ptCount val="37"/>
                <c:pt idx="0">
                  <c:v>14</c:v>
                </c:pt>
                <c:pt idx="1">
                  <c:v>26</c:v>
                </c:pt>
                <c:pt idx="2">
                  <c:v>20</c:v>
                </c:pt>
                <c:pt idx="3">
                  <c:v>19</c:v>
                </c:pt>
                <c:pt idx="4">
                  <c:v>11</c:v>
                </c:pt>
                <c:pt idx="5">
                  <c:v>22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14</c:v>
                </c:pt>
                <c:pt idx="10">
                  <c:v>26</c:v>
                </c:pt>
                <c:pt idx="11">
                  <c:v>34</c:v>
                </c:pt>
                <c:pt idx="12">
                  <c:v>27</c:v>
                </c:pt>
                <c:pt idx="13">
                  <c:v>19</c:v>
                </c:pt>
                <c:pt idx="14">
                  <c:v>27</c:v>
                </c:pt>
                <c:pt idx="15">
                  <c:v>30</c:v>
                </c:pt>
                <c:pt idx="16">
                  <c:v>28</c:v>
                </c:pt>
                <c:pt idx="17">
                  <c:v>23</c:v>
                </c:pt>
                <c:pt idx="18">
                  <c:v>30</c:v>
                </c:pt>
                <c:pt idx="19">
                  <c:v>26</c:v>
                </c:pt>
                <c:pt idx="20">
                  <c:v>23</c:v>
                </c:pt>
                <c:pt idx="21">
                  <c:v>34</c:v>
                </c:pt>
                <c:pt idx="22">
                  <c:v>30</c:v>
                </c:pt>
                <c:pt idx="23">
                  <c:v>35</c:v>
                </c:pt>
                <c:pt idx="24">
                  <c:v>37</c:v>
                </c:pt>
                <c:pt idx="25">
                  <c:v>30</c:v>
                </c:pt>
                <c:pt idx="26">
                  <c:v>15</c:v>
                </c:pt>
                <c:pt idx="27">
                  <c:v>42</c:v>
                </c:pt>
                <c:pt idx="28">
                  <c:v>30</c:v>
                </c:pt>
                <c:pt idx="29">
                  <c:v>15</c:v>
                </c:pt>
                <c:pt idx="30">
                  <c:v>22</c:v>
                </c:pt>
                <c:pt idx="31">
                  <c:v>26</c:v>
                </c:pt>
                <c:pt idx="32">
                  <c:v>32</c:v>
                </c:pt>
                <c:pt idx="33">
                  <c:v>28</c:v>
                </c:pt>
                <c:pt idx="34">
                  <c:v>22</c:v>
                </c:pt>
                <c:pt idx="35">
                  <c:v>21</c:v>
                </c:pt>
                <c:pt idx="36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E72-4B49-A500-D72ABD574110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 cap="rnd">
              <a:solidFill>
                <a:srgbClr val="0099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99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Sheet1!$A$2:$A$38</c:f>
              <c:numCache>
                <c:formatCode>[$-409]d\-mmm\-yyyy;@</c:formatCode>
                <c:ptCount val="37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</c:numCache>
            </c:numRef>
          </c:cat>
          <c:val>
            <c:numRef>
              <c:f>Sheet1!$M$2:$M$38</c:f>
              <c:numCache>
                <c:formatCode>General</c:formatCode>
                <c:ptCount val="37"/>
                <c:pt idx="0">
                  <c:v>42</c:v>
                </c:pt>
                <c:pt idx="1">
                  <c:v>44</c:v>
                </c:pt>
                <c:pt idx="2">
                  <c:v>24</c:v>
                </c:pt>
                <c:pt idx="3">
                  <c:v>10</c:v>
                </c:pt>
                <c:pt idx="4">
                  <c:v>16</c:v>
                </c:pt>
                <c:pt idx="5">
                  <c:v>24</c:v>
                </c:pt>
                <c:pt idx="6">
                  <c:v>35</c:v>
                </c:pt>
                <c:pt idx="7">
                  <c:v>41</c:v>
                </c:pt>
                <c:pt idx="8">
                  <c:v>48</c:v>
                </c:pt>
                <c:pt idx="9">
                  <c:v>52</c:v>
                </c:pt>
                <c:pt idx="10">
                  <c:v>35</c:v>
                </c:pt>
                <c:pt idx="11">
                  <c:v>32</c:v>
                </c:pt>
                <c:pt idx="12">
                  <c:v>41</c:v>
                </c:pt>
                <c:pt idx="13">
                  <c:v>27</c:v>
                </c:pt>
                <c:pt idx="14">
                  <c:v>35</c:v>
                </c:pt>
                <c:pt idx="15">
                  <c:v>40</c:v>
                </c:pt>
                <c:pt idx="16">
                  <c:v>38</c:v>
                </c:pt>
                <c:pt idx="17">
                  <c:v>31</c:v>
                </c:pt>
                <c:pt idx="18">
                  <c:v>36</c:v>
                </c:pt>
                <c:pt idx="19">
                  <c:v>24</c:v>
                </c:pt>
                <c:pt idx="20">
                  <c:v>25</c:v>
                </c:pt>
                <c:pt idx="21">
                  <c:v>32</c:v>
                </c:pt>
                <c:pt idx="22">
                  <c:v>35</c:v>
                </c:pt>
                <c:pt idx="23">
                  <c:v>24</c:v>
                </c:pt>
                <c:pt idx="24">
                  <c:v>34</c:v>
                </c:pt>
                <c:pt idx="25">
                  <c:v>58</c:v>
                </c:pt>
                <c:pt idx="26">
                  <c:v>30</c:v>
                </c:pt>
                <c:pt idx="27">
                  <c:v>25</c:v>
                </c:pt>
                <c:pt idx="28">
                  <c:v>33</c:v>
                </c:pt>
                <c:pt idx="29">
                  <c:v>39</c:v>
                </c:pt>
                <c:pt idx="30">
                  <c:v>48</c:v>
                </c:pt>
                <c:pt idx="31">
                  <c:v>43</c:v>
                </c:pt>
                <c:pt idx="32">
                  <c:v>31</c:v>
                </c:pt>
                <c:pt idx="33">
                  <c:v>31</c:v>
                </c:pt>
                <c:pt idx="34">
                  <c:v>29</c:v>
                </c:pt>
                <c:pt idx="35">
                  <c:v>33</c:v>
                </c:pt>
                <c:pt idx="36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E72-4B49-A500-D72ABD574110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 cap="rnd">
              <a:solidFill>
                <a:srgbClr val="00B0F0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cat>
            <c:numRef>
              <c:f>Sheet1!$A$2:$A$38</c:f>
              <c:numCache>
                <c:formatCode>[$-409]d\-mmm\-yyyy;@</c:formatCode>
                <c:ptCount val="37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</c:numCache>
            </c:numRef>
          </c:cat>
          <c:val>
            <c:numRef>
              <c:f>Sheet1!$Q$2:$Q$38</c:f>
              <c:numCache>
                <c:formatCode>General</c:formatCode>
                <c:ptCount val="37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9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1</c:v>
                </c:pt>
                <c:pt idx="22">
                  <c:v>9</c:v>
                </c:pt>
                <c:pt idx="23">
                  <c:v>4</c:v>
                </c:pt>
                <c:pt idx="24">
                  <c:v>9</c:v>
                </c:pt>
                <c:pt idx="25">
                  <c:v>17</c:v>
                </c:pt>
                <c:pt idx="26">
                  <c:v>8</c:v>
                </c:pt>
                <c:pt idx="27">
                  <c:v>5</c:v>
                </c:pt>
                <c:pt idx="28">
                  <c:v>9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4</c:v>
                </c:pt>
                <c:pt idx="33">
                  <c:v>6</c:v>
                </c:pt>
                <c:pt idx="34">
                  <c:v>6</c:v>
                </c:pt>
                <c:pt idx="35">
                  <c:v>9</c:v>
                </c:pt>
                <c:pt idx="36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E72-4B49-A500-D72ABD5741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4657400"/>
        <c:axId val="-2134663096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ALICE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1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2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1</c:v>
                      </c:pt>
                      <c:pt idx="19">
                        <c:v>2</c:v>
                      </c:pt>
                      <c:pt idx="20">
                        <c:v>2</c:v>
                      </c:pt>
                      <c:pt idx="21">
                        <c:v>0</c:v>
                      </c:pt>
                      <c:pt idx="22">
                        <c:v>1</c:v>
                      </c:pt>
                      <c:pt idx="23">
                        <c:v>1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1</c:v>
                      </c:pt>
                      <c:pt idx="30">
                        <c:v>2</c:v>
                      </c:pt>
                      <c:pt idx="31">
                        <c:v>0</c:v>
                      </c:pt>
                      <c:pt idx="32">
                        <c:v>4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1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CE72-4B49-A500-D72ABD574110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ALICE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1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1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E72-4B49-A500-D72ABD574110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ALICE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CE72-4B49-A500-D72ABD574110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ATLAS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Sheet1!$F$2:$F$38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1</c:v>
                      </c:pt>
                      <c:pt idx="1">
                        <c:v>4</c:v>
                      </c:pt>
                      <c:pt idx="2">
                        <c:v>4</c:v>
                      </c:pt>
                      <c:pt idx="3">
                        <c:v>0</c:v>
                      </c:pt>
                      <c:pt idx="4">
                        <c:v>1</c:v>
                      </c:pt>
                      <c:pt idx="5">
                        <c:v>3</c:v>
                      </c:pt>
                      <c:pt idx="6">
                        <c:v>5</c:v>
                      </c:pt>
                      <c:pt idx="7">
                        <c:v>0</c:v>
                      </c:pt>
                      <c:pt idx="8">
                        <c:v>2</c:v>
                      </c:pt>
                      <c:pt idx="9">
                        <c:v>1</c:v>
                      </c:pt>
                      <c:pt idx="10">
                        <c:v>2</c:v>
                      </c:pt>
                      <c:pt idx="11">
                        <c:v>3</c:v>
                      </c:pt>
                      <c:pt idx="12">
                        <c:v>2</c:v>
                      </c:pt>
                      <c:pt idx="13">
                        <c:v>2</c:v>
                      </c:pt>
                      <c:pt idx="14">
                        <c:v>7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1</c:v>
                      </c:pt>
                      <c:pt idx="18">
                        <c:v>2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2</c:v>
                      </c:pt>
                      <c:pt idx="23">
                        <c:v>4</c:v>
                      </c:pt>
                      <c:pt idx="24">
                        <c:v>4</c:v>
                      </c:pt>
                      <c:pt idx="25">
                        <c:v>6</c:v>
                      </c:pt>
                      <c:pt idx="26">
                        <c:v>3</c:v>
                      </c:pt>
                      <c:pt idx="27">
                        <c:v>8</c:v>
                      </c:pt>
                      <c:pt idx="28">
                        <c:v>4</c:v>
                      </c:pt>
                      <c:pt idx="29">
                        <c:v>1</c:v>
                      </c:pt>
                      <c:pt idx="30">
                        <c:v>0</c:v>
                      </c:pt>
                      <c:pt idx="31">
                        <c:v>5</c:v>
                      </c:pt>
                      <c:pt idx="32">
                        <c:v>1</c:v>
                      </c:pt>
                      <c:pt idx="33">
                        <c:v>7</c:v>
                      </c:pt>
                      <c:pt idx="34">
                        <c:v>4</c:v>
                      </c:pt>
                      <c:pt idx="35">
                        <c:v>3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CE72-4B49-A500-D72ABD574110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  <c:pt idx="0">
                        <c:v>ATLAS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Sheet1!$G$2:$G$38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13</c:v>
                      </c:pt>
                      <c:pt idx="1">
                        <c:v>22</c:v>
                      </c:pt>
                      <c:pt idx="2">
                        <c:v>16</c:v>
                      </c:pt>
                      <c:pt idx="3">
                        <c:v>19</c:v>
                      </c:pt>
                      <c:pt idx="4">
                        <c:v>10</c:v>
                      </c:pt>
                      <c:pt idx="5">
                        <c:v>19</c:v>
                      </c:pt>
                      <c:pt idx="6">
                        <c:v>12</c:v>
                      </c:pt>
                      <c:pt idx="7">
                        <c:v>18</c:v>
                      </c:pt>
                      <c:pt idx="8">
                        <c:v>23</c:v>
                      </c:pt>
                      <c:pt idx="9">
                        <c:v>13</c:v>
                      </c:pt>
                      <c:pt idx="10">
                        <c:v>24</c:v>
                      </c:pt>
                      <c:pt idx="11">
                        <c:v>31</c:v>
                      </c:pt>
                      <c:pt idx="12">
                        <c:v>25</c:v>
                      </c:pt>
                      <c:pt idx="13">
                        <c:v>17</c:v>
                      </c:pt>
                      <c:pt idx="14">
                        <c:v>20</c:v>
                      </c:pt>
                      <c:pt idx="15">
                        <c:v>27</c:v>
                      </c:pt>
                      <c:pt idx="16">
                        <c:v>24</c:v>
                      </c:pt>
                      <c:pt idx="17">
                        <c:v>22</c:v>
                      </c:pt>
                      <c:pt idx="18">
                        <c:v>28</c:v>
                      </c:pt>
                      <c:pt idx="19">
                        <c:v>25</c:v>
                      </c:pt>
                      <c:pt idx="20">
                        <c:v>22</c:v>
                      </c:pt>
                      <c:pt idx="21">
                        <c:v>33</c:v>
                      </c:pt>
                      <c:pt idx="22">
                        <c:v>28</c:v>
                      </c:pt>
                      <c:pt idx="23">
                        <c:v>31</c:v>
                      </c:pt>
                      <c:pt idx="24">
                        <c:v>33</c:v>
                      </c:pt>
                      <c:pt idx="25">
                        <c:v>24</c:v>
                      </c:pt>
                      <c:pt idx="26">
                        <c:v>12</c:v>
                      </c:pt>
                      <c:pt idx="27">
                        <c:v>34</c:v>
                      </c:pt>
                      <c:pt idx="28">
                        <c:v>25</c:v>
                      </c:pt>
                      <c:pt idx="29">
                        <c:v>14</c:v>
                      </c:pt>
                      <c:pt idx="30">
                        <c:v>22</c:v>
                      </c:pt>
                      <c:pt idx="31">
                        <c:v>21</c:v>
                      </c:pt>
                      <c:pt idx="32">
                        <c:v>31</c:v>
                      </c:pt>
                      <c:pt idx="33">
                        <c:v>21</c:v>
                      </c:pt>
                      <c:pt idx="34">
                        <c:v>17</c:v>
                      </c:pt>
                      <c:pt idx="35">
                        <c:v>18</c:v>
                      </c:pt>
                      <c:pt idx="36">
                        <c:v>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CE72-4B49-A500-D72ABD574110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Sheet1!$H$1</c15:sqref>
                        </c15:formulaRef>
                      </c:ext>
                    </c:extLst>
                    <c:strCache>
                      <c:ptCount val="1"/>
                      <c:pt idx="0">
                        <c:v>ATLAS alarm 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Sheet1!$H$2:$H$38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1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CE72-4B49-A500-D72ABD574110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Sheet1!$J$1</c15:sqref>
                        </c15:formulaRef>
                      </c:ext>
                    </c:extLst>
                    <c:strCache>
                      <c:ptCount val="1"/>
                      <c:pt idx="0">
                        <c:v>CMS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Sheet1!$J$2:$J$38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42</c:v>
                      </c:pt>
                      <c:pt idx="1">
                        <c:v>43</c:v>
                      </c:pt>
                      <c:pt idx="2">
                        <c:v>24</c:v>
                      </c:pt>
                      <c:pt idx="3">
                        <c:v>10</c:v>
                      </c:pt>
                      <c:pt idx="4">
                        <c:v>16</c:v>
                      </c:pt>
                      <c:pt idx="5">
                        <c:v>24</c:v>
                      </c:pt>
                      <c:pt idx="6">
                        <c:v>35</c:v>
                      </c:pt>
                      <c:pt idx="7">
                        <c:v>39</c:v>
                      </c:pt>
                      <c:pt idx="8">
                        <c:v>48</c:v>
                      </c:pt>
                      <c:pt idx="9">
                        <c:v>52</c:v>
                      </c:pt>
                      <c:pt idx="10">
                        <c:v>35</c:v>
                      </c:pt>
                      <c:pt idx="11">
                        <c:v>32</c:v>
                      </c:pt>
                      <c:pt idx="12">
                        <c:v>41</c:v>
                      </c:pt>
                      <c:pt idx="13">
                        <c:v>27</c:v>
                      </c:pt>
                      <c:pt idx="14">
                        <c:v>35</c:v>
                      </c:pt>
                      <c:pt idx="15">
                        <c:v>40</c:v>
                      </c:pt>
                      <c:pt idx="16">
                        <c:v>37</c:v>
                      </c:pt>
                      <c:pt idx="17">
                        <c:v>31</c:v>
                      </c:pt>
                      <c:pt idx="18">
                        <c:v>36</c:v>
                      </c:pt>
                      <c:pt idx="19">
                        <c:v>23</c:v>
                      </c:pt>
                      <c:pt idx="20">
                        <c:v>25</c:v>
                      </c:pt>
                      <c:pt idx="21">
                        <c:v>32</c:v>
                      </c:pt>
                      <c:pt idx="22">
                        <c:v>35</c:v>
                      </c:pt>
                      <c:pt idx="23">
                        <c:v>24</c:v>
                      </c:pt>
                      <c:pt idx="24">
                        <c:v>34</c:v>
                      </c:pt>
                      <c:pt idx="25">
                        <c:v>58</c:v>
                      </c:pt>
                      <c:pt idx="26">
                        <c:v>30</c:v>
                      </c:pt>
                      <c:pt idx="27">
                        <c:v>25</c:v>
                      </c:pt>
                      <c:pt idx="28">
                        <c:v>33</c:v>
                      </c:pt>
                      <c:pt idx="29">
                        <c:v>39</c:v>
                      </c:pt>
                      <c:pt idx="30">
                        <c:v>48</c:v>
                      </c:pt>
                      <c:pt idx="31">
                        <c:v>43</c:v>
                      </c:pt>
                      <c:pt idx="32">
                        <c:v>31</c:v>
                      </c:pt>
                      <c:pt idx="33">
                        <c:v>31</c:v>
                      </c:pt>
                      <c:pt idx="34">
                        <c:v>29</c:v>
                      </c:pt>
                      <c:pt idx="35">
                        <c:v>33</c:v>
                      </c:pt>
                      <c:pt idx="36">
                        <c:v>15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CE72-4B49-A500-D72ABD574110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CMS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Sheet1!$K$2:$K$38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2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CE72-4B49-A500-D72ABD574110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</c15:sqref>
                        </c15:formulaRef>
                      </c:ext>
                    </c:extLst>
                    <c:strCache>
                      <c:ptCount val="1"/>
                      <c:pt idx="0">
                        <c:v>CMS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Sheet1!$L$2:$L$38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1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CE72-4B49-A500-D72ABD574110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Sheet1!$N$1</c15:sqref>
                        </c15:formulaRef>
                      </c:ext>
                    </c:extLst>
                    <c:strCache>
                      <c:ptCount val="1"/>
                      <c:pt idx="0">
                        <c:v>LHCb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Sheet1!$N$2:$N$38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1</c:v>
                      </c:pt>
                      <c:pt idx="7">
                        <c:v>0</c:v>
                      </c:pt>
                      <c:pt idx="8">
                        <c:v>1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1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2</c:v>
                      </c:pt>
                      <c:pt idx="16">
                        <c:v>0</c:v>
                      </c:pt>
                      <c:pt idx="17">
                        <c:v>1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1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1</c:v>
                      </c:pt>
                      <c:pt idx="24">
                        <c:v>0</c:v>
                      </c:pt>
                      <c:pt idx="25">
                        <c:v>1</c:v>
                      </c:pt>
                      <c:pt idx="26">
                        <c:v>1</c:v>
                      </c:pt>
                      <c:pt idx="27">
                        <c:v>1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1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CE72-4B49-A500-D72ABD574110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Sheet1!$O$1</c15:sqref>
                        </c15:formulaRef>
                      </c:ext>
                    </c:extLst>
                    <c:strCache>
                      <c:ptCount val="1"/>
                      <c:pt idx="0">
                        <c:v>LHCb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Sheet1!$O$2:$O$38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6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2</c:v>
                      </c:pt>
                      <c:pt idx="4">
                        <c:v>4</c:v>
                      </c:pt>
                      <c:pt idx="5">
                        <c:v>9</c:v>
                      </c:pt>
                      <c:pt idx="6">
                        <c:v>2</c:v>
                      </c:pt>
                      <c:pt idx="7">
                        <c:v>5</c:v>
                      </c:pt>
                      <c:pt idx="8">
                        <c:v>4</c:v>
                      </c:pt>
                      <c:pt idx="9">
                        <c:v>5</c:v>
                      </c:pt>
                      <c:pt idx="10">
                        <c:v>3</c:v>
                      </c:pt>
                      <c:pt idx="11">
                        <c:v>1</c:v>
                      </c:pt>
                      <c:pt idx="12">
                        <c:v>0</c:v>
                      </c:pt>
                      <c:pt idx="13">
                        <c:v>9</c:v>
                      </c:pt>
                      <c:pt idx="14">
                        <c:v>7</c:v>
                      </c:pt>
                      <c:pt idx="15">
                        <c:v>5</c:v>
                      </c:pt>
                      <c:pt idx="16">
                        <c:v>8</c:v>
                      </c:pt>
                      <c:pt idx="17">
                        <c:v>9</c:v>
                      </c:pt>
                      <c:pt idx="18">
                        <c:v>9</c:v>
                      </c:pt>
                      <c:pt idx="19">
                        <c:v>8</c:v>
                      </c:pt>
                      <c:pt idx="20">
                        <c:v>3</c:v>
                      </c:pt>
                      <c:pt idx="21">
                        <c:v>1</c:v>
                      </c:pt>
                      <c:pt idx="22">
                        <c:v>9</c:v>
                      </c:pt>
                      <c:pt idx="23">
                        <c:v>3</c:v>
                      </c:pt>
                      <c:pt idx="24">
                        <c:v>9</c:v>
                      </c:pt>
                      <c:pt idx="25">
                        <c:v>16</c:v>
                      </c:pt>
                      <c:pt idx="26">
                        <c:v>7</c:v>
                      </c:pt>
                      <c:pt idx="27">
                        <c:v>4</c:v>
                      </c:pt>
                      <c:pt idx="28">
                        <c:v>7</c:v>
                      </c:pt>
                      <c:pt idx="29">
                        <c:v>7</c:v>
                      </c:pt>
                      <c:pt idx="30">
                        <c:v>7</c:v>
                      </c:pt>
                      <c:pt idx="31">
                        <c:v>5</c:v>
                      </c:pt>
                      <c:pt idx="32">
                        <c:v>3</c:v>
                      </c:pt>
                      <c:pt idx="33">
                        <c:v>6</c:v>
                      </c:pt>
                      <c:pt idx="34">
                        <c:v>5</c:v>
                      </c:pt>
                      <c:pt idx="35">
                        <c:v>9</c:v>
                      </c:pt>
                      <c:pt idx="36">
                        <c:v>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CE72-4B49-A500-D72ABD574110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Sheet1!$P$1</c15:sqref>
                        </c15:formulaRef>
                      </c:ext>
                    </c:extLst>
                    <c:strCache>
                      <c:ptCount val="1"/>
                      <c:pt idx="0">
                        <c:v>LHCb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Sheet1!$A$2:$A$38</c15:sqref>
                        </c15:formulaRef>
                      </c:ext>
                    </c:extLst>
                    <c:numCache>
                      <c:formatCode>[$-409]d\-mmm\-yyyy;@</c:formatCode>
                      <c:ptCount val="37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Sheet1!$P$2:$P$38</c15:sqref>
                        </c15:formulaRef>
                      </c:ext>
                    </c:extLst>
                    <c:numCache>
                      <c:formatCode>General</c:formatCode>
                      <c:ptCount val="37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CE72-4B49-A500-D72ABD574110}"/>
                  </c:ext>
                </c:extLst>
              </c15:ser>
            </c15:filteredLineSeries>
          </c:ext>
        </c:extLst>
      </c:lineChart>
      <c:dateAx>
        <c:axId val="-2134657400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663096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-2134663096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657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8/28/2019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28/08/2019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SzPct val="7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2pPr>
            <a:lvl3pPr marL="1092708" indent="-342900">
              <a:buSzPct val="75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4pPr>
            <a:lvl5pPr marL="1650492" indent="-342900">
              <a:buSzPct val="8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8/28/2019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gus.eu/ws/ticket_info.php?ticket=14235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WLCG Service Report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/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sz="2800" dirty="0"/>
              <a:t>5</a:t>
            </a:r>
            <a:r>
              <a:rPr lang="en-US" sz="2800" dirty="0">
                <a:solidFill>
                  <a:srgbClr val="7030A0"/>
                </a:solidFill>
              </a:rPr>
              <a:t> weeks, Jul </a:t>
            </a:r>
            <a:r>
              <a:rPr lang="en-US" sz="2800" dirty="0" smtClean="0">
                <a:solidFill>
                  <a:srgbClr val="7030A0"/>
                </a:solidFill>
              </a:rPr>
              <a:t>16 </a:t>
            </a:r>
            <a:r>
              <a:rPr lang="en-US" sz="2800" dirty="0">
                <a:solidFill>
                  <a:srgbClr val="7030A0"/>
                </a:solidFill>
              </a:rPr>
              <a:t>– </a:t>
            </a:r>
            <a:r>
              <a:rPr lang="en-US" sz="2800" dirty="0"/>
              <a:t>Aug</a:t>
            </a:r>
            <a:r>
              <a:rPr lang="en-US" sz="2800" dirty="0">
                <a:solidFill>
                  <a:srgbClr val="7030A0"/>
                </a:solidFill>
              </a:rPr>
              <a:t> 20</a:t>
            </a:r>
            <a:br>
              <a:rPr lang="en-US" sz="2800" dirty="0">
                <a:solidFill>
                  <a:srgbClr val="7030A0"/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WLCG Management Board, 20 August 2019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>Miroslav Potocky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B387C"/>
                </a:solidFill>
              </a:rPr>
              <a:t/>
            </a: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80808"/>
                </a:solidFill>
              </a:rPr>
              <a:t>v1.0</a:t>
            </a:r>
            <a:endParaRPr lang="en-US" sz="2400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meetings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29</a:t>
            </a:r>
            <a:r>
              <a:rPr lang="en-US" sz="3100" baseline="30000" dirty="0"/>
              <a:t>th</a:t>
            </a:r>
            <a:r>
              <a:rPr lang="en-US" sz="3100" dirty="0"/>
              <a:t> August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Upgrade of T0/T1 storage for TPC</a:t>
            </a:r>
          </a:p>
          <a:p>
            <a:pPr lvl="1"/>
            <a:r>
              <a:rPr lang="en-US" sz="2700" dirty="0"/>
              <a:t>Setting up dCache storage upgrade Task Force</a:t>
            </a:r>
          </a:p>
          <a:p>
            <a:pPr lvl="1"/>
            <a:r>
              <a:rPr lang="en-US" sz="2700" dirty="0"/>
              <a:t>New workflow for validation of the accounting data by site </a:t>
            </a:r>
            <a:r>
              <a:rPr lang="en-US" sz="2700" dirty="0" smtClean="0"/>
              <a:t>administrators</a:t>
            </a:r>
          </a:p>
          <a:p>
            <a:pPr lvl="1"/>
            <a:r>
              <a:rPr lang="en-US" sz="2700" dirty="0"/>
              <a:t>SIR on recent CNAF </a:t>
            </a:r>
            <a:r>
              <a:rPr lang="en-US" sz="2700" dirty="0" smtClean="0"/>
              <a:t>outage</a:t>
            </a:r>
            <a:endParaRPr lang="en-US" sz="2700" dirty="0"/>
          </a:p>
          <a:p>
            <a:pPr lvl="1"/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   (1)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/>
              <a:t>None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20000"/>
          </a:bodyPr>
          <a:lstStyle/>
          <a:p>
            <a:r>
              <a:rPr lang="en-GB" sz="3100" dirty="0"/>
              <a:t>ATLAS</a:t>
            </a:r>
          </a:p>
          <a:p>
            <a:pPr lvl="1"/>
            <a:r>
              <a:rPr lang="en-GB" sz="2700" dirty="0"/>
              <a:t>Usage of SL6 resources to be phased out during the autumn</a:t>
            </a:r>
          </a:p>
          <a:p>
            <a:r>
              <a:rPr lang="en-GB" sz="3100" dirty="0"/>
              <a:t>CNAF</a:t>
            </a:r>
          </a:p>
          <a:p>
            <a:pPr lvl="1"/>
            <a:r>
              <a:rPr lang="en-GB" sz="2700" dirty="0">
                <a:solidFill>
                  <a:srgbClr val="FF0000"/>
                </a:solidFill>
              </a:rPr>
              <a:t>Site outage </a:t>
            </a:r>
            <a:r>
              <a:rPr lang="en-GB" sz="2700" dirty="0"/>
              <a:t>Aug 6-21</a:t>
            </a:r>
            <a:r>
              <a:rPr lang="en-GB" sz="2700" baseline="30000" dirty="0"/>
              <a:t>st</a:t>
            </a:r>
            <a:r>
              <a:rPr lang="en-GB" sz="2700" dirty="0"/>
              <a:t> due to major electrical continuity system failure</a:t>
            </a:r>
          </a:p>
          <a:p>
            <a:r>
              <a:rPr lang="en-GB" sz="3100" dirty="0"/>
              <a:t>RAL</a:t>
            </a:r>
          </a:p>
          <a:p>
            <a:pPr lvl="1"/>
            <a:r>
              <a:rPr lang="en-GB" sz="2700" dirty="0"/>
              <a:t>Continued investigation of file access problem on ECHO (</a:t>
            </a:r>
            <a:r>
              <a:rPr lang="en-GB" sz="2700" dirty="0">
                <a:hlinkClick r:id="rId4"/>
              </a:rPr>
              <a:t>GGUS:142350</a:t>
            </a:r>
            <a:r>
              <a:rPr lang="en-GB" sz="2700" dirty="0"/>
              <a:t>)</a:t>
            </a:r>
          </a:p>
          <a:p>
            <a:r>
              <a:rPr lang="en-US" sz="3100" dirty="0"/>
              <a:t>KIT</a:t>
            </a:r>
          </a:p>
          <a:p>
            <a:pPr lvl="1"/>
            <a:r>
              <a:rPr lang="en-US" sz="2700" dirty="0"/>
              <a:t>Upcoming storage outage for all VOs (Sep 16-27</a:t>
            </a:r>
            <a:r>
              <a:rPr lang="en-US" sz="2700" baseline="30000" dirty="0"/>
              <a:t>th</a:t>
            </a:r>
            <a:r>
              <a:rPr lang="en-US" sz="2700" dirty="0"/>
              <a:t>)</a:t>
            </a:r>
          </a:p>
          <a:p>
            <a:r>
              <a:rPr lang="en-US" sz="3100" dirty="0"/>
              <a:t>CERN computing</a:t>
            </a:r>
          </a:p>
          <a:p>
            <a:pPr lvl="1"/>
            <a:r>
              <a:rPr lang="en-US" sz="2700" dirty="0"/>
              <a:t>Hypervisor reboot campaign July 18-24</a:t>
            </a:r>
            <a:r>
              <a:rPr lang="en-US" sz="2700" baseline="30000" dirty="0"/>
              <a:t>th</a:t>
            </a:r>
            <a:r>
              <a:rPr lang="en-US" sz="2700" dirty="0"/>
              <a:t> to mitigate Intel vulnerabilities</a:t>
            </a:r>
          </a:p>
          <a:p>
            <a:pPr lvl="1"/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Service Incident </a:t>
            </a:r>
            <a:r>
              <a:rPr lang="en-US" sz="4000" dirty="0">
                <a:hlinkClick r:id="rId3"/>
              </a:rPr>
              <a:t>R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2800" dirty="0"/>
              <a:t>SIR on CNAF site outage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</a:t>
            </a:r>
            <a:r>
              <a:rPr lang="en-US" sz="2800" dirty="0" smtClean="0"/>
              <a:t>(5 </a:t>
            </a:r>
            <a:r>
              <a:rPr lang="en-US" sz="2800" dirty="0"/>
              <a:t>weeks, Jul </a:t>
            </a:r>
            <a:r>
              <a:rPr lang="en-US" sz="2800" dirty="0" smtClean="0"/>
              <a:t>15 – </a:t>
            </a:r>
            <a:r>
              <a:rPr lang="en-US" sz="2800" dirty="0"/>
              <a:t>Aug 19)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076362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167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138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305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127459"/>
              </p:ext>
            </p:extLst>
          </p:nvPr>
        </p:nvGraphicFramePr>
        <p:xfrm>
          <a:off x="718854" y="3255169"/>
          <a:ext cx="7783514" cy="2405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2511</TotalTime>
  <Words>222</Words>
  <Application>Microsoft Office PowerPoint</Application>
  <PresentationFormat>On-screen Show (4:3)</PresentationFormat>
  <Paragraphs>71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Wingdings</vt:lpstr>
      <vt:lpstr>CERNCorporate4-3</vt:lpstr>
      <vt:lpstr>WLCG Service Report  5 weeks, Jul 16 – Aug 20  WLCG Management Board, 20 August 2019  Miroslav Potocky CERN  v1.0</vt:lpstr>
      <vt:lpstr>Operations Coordination meetings  </vt:lpstr>
      <vt:lpstr>Operations Coordination highlights   (1)  </vt:lpstr>
      <vt:lpstr>Selected items from Operations    (1)</vt:lpstr>
      <vt:lpstr>Service Incident Reports</vt:lpstr>
      <vt:lpstr>GGUS summary (5 weeks, Jul 15 – Aug 19)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Miroslav Potocky</cp:lastModifiedBy>
  <cp:revision>362</cp:revision>
  <cp:lastPrinted>2015-03-25T10:23:14Z</cp:lastPrinted>
  <dcterms:created xsi:type="dcterms:W3CDTF">2015-01-26T14:46:24Z</dcterms:created>
  <dcterms:modified xsi:type="dcterms:W3CDTF">2019-08-28T09:47:28Z</dcterms:modified>
</cp:coreProperties>
</file>