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78" r:id="rId3"/>
    <p:sldId id="300" r:id="rId4"/>
    <p:sldId id="289" r:id="rId5"/>
    <p:sldId id="280" r:id="rId6"/>
    <p:sldId id="306" r:id="rId7"/>
    <p:sldId id="282" r:id="rId8"/>
    <p:sldId id="285" r:id="rId9"/>
    <p:sldId id="290" r:id="rId10"/>
    <p:sldId id="304" r:id="rId11"/>
    <p:sldId id="274" r:id="rId12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C89"/>
    <a:srgbClr val="009900"/>
    <a:srgbClr val="31859C"/>
    <a:srgbClr val="033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81"/>
  </p:normalViewPr>
  <p:slideViewPr>
    <p:cSldViewPr snapToGrid="0" snapToObjects="1">
      <p:cViewPr>
        <p:scale>
          <a:sx n="90" d="100"/>
          <a:sy n="90" d="100"/>
        </p:scale>
        <p:origin x="-1320" y="-1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03880-9692-B74A-911C-5AF03C7DAEE7}" type="doc">
      <dgm:prSet loTypeId="urn:microsoft.com/office/officeart/2005/8/layout/hList1" loCatId="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111BB9C-D5A9-EA4F-8F02-2D9AAF5BB6C9}">
      <dgm:prSet/>
      <dgm:spPr/>
      <dgm:t>
        <a:bodyPr/>
        <a:lstStyle/>
        <a:p>
          <a:pPr rtl="0"/>
          <a:r>
            <a:rPr lang="en-US" b="0" i="0" baseline="0" smtClean="0"/>
            <a:t>Common Claims</a:t>
          </a:r>
          <a:endParaRPr lang="en-US"/>
        </a:p>
      </dgm:t>
    </dgm:pt>
    <dgm:pt modelId="{5DE0D9F9-D5DC-7A48-8BF2-063582FAE8BC}" type="parTrans" cxnId="{1BFD778C-FBDC-B240-A8F6-AD5A4FAB5F23}">
      <dgm:prSet/>
      <dgm:spPr/>
      <dgm:t>
        <a:bodyPr/>
        <a:lstStyle/>
        <a:p>
          <a:endParaRPr lang="en-US"/>
        </a:p>
      </dgm:t>
    </dgm:pt>
    <dgm:pt modelId="{33FD1BD1-99EC-1A4D-9D4A-7378C00E6035}" type="sibTrans" cxnId="{1BFD778C-FBDC-B240-A8F6-AD5A4FAB5F23}">
      <dgm:prSet/>
      <dgm:spPr/>
      <dgm:t>
        <a:bodyPr/>
        <a:lstStyle/>
        <a:p>
          <a:endParaRPr lang="en-US"/>
        </a:p>
      </dgm:t>
    </dgm:pt>
    <dgm:pt modelId="{8A093C54-BAB4-FE40-A44D-21895A0BE418}">
      <dgm:prSet/>
      <dgm:spPr/>
      <dgm:t>
        <a:bodyPr/>
        <a:lstStyle/>
        <a:p>
          <a:pPr rtl="0"/>
          <a:r>
            <a:rPr lang="en-US" b="0" i="0" baseline="0" dirty="0" smtClean="0"/>
            <a:t>sub </a:t>
          </a:r>
          <a:endParaRPr lang="en-US" dirty="0"/>
        </a:p>
      </dgm:t>
    </dgm:pt>
    <dgm:pt modelId="{4240FE8A-FC7F-EE46-8AED-4B84283358D8}" type="parTrans" cxnId="{0ED53CB9-6858-C94E-846F-67A20CFE98AE}">
      <dgm:prSet/>
      <dgm:spPr/>
      <dgm:t>
        <a:bodyPr/>
        <a:lstStyle/>
        <a:p>
          <a:endParaRPr lang="en-US"/>
        </a:p>
      </dgm:t>
    </dgm:pt>
    <dgm:pt modelId="{57D65F11-8416-BE49-B6ED-545736BCC488}" type="sibTrans" cxnId="{0ED53CB9-6858-C94E-846F-67A20CFE98AE}">
      <dgm:prSet/>
      <dgm:spPr/>
      <dgm:t>
        <a:bodyPr/>
        <a:lstStyle/>
        <a:p>
          <a:endParaRPr lang="en-US"/>
        </a:p>
      </dgm:t>
    </dgm:pt>
    <dgm:pt modelId="{DFC77913-70D9-5445-8D03-850289603133}">
      <dgm:prSet/>
      <dgm:spPr/>
      <dgm:t>
        <a:bodyPr/>
        <a:lstStyle/>
        <a:p>
          <a:pPr rtl="0"/>
          <a:r>
            <a:rPr lang="en-US" b="0" i="0" baseline="0" dirty="0" err="1" smtClean="0"/>
            <a:t>exp</a:t>
          </a:r>
          <a:endParaRPr lang="en-US" dirty="0"/>
        </a:p>
      </dgm:t>
    </dgm:pt>
    <dgm:pt modelId="{A7640740-F384-9B4E-8ABA-A970CBECA669}" type="parTrans" cxnId="{F823F232-DE4A-3F46-84FF-B88179FCD8DB}">
      <dgm:prSet/>
      <dgm:spPr/>
      <dgm:t>
        <a:bodyPr/>
        <a:lstStyle/>
        <a:p>
          <a:endParaRPr lang="en-US"/>
        </a:p>
      </dgm:t>
    </dgm:pt>
    <dgm:pt modelId="{97481DA8-C595-AE48-B634-D8304268ACA2}" type="sibTrans" cxnId="{F823F232-DE4A-3F46-84FF-B88179FCD8DB}">
      <dgm:prSet/>
      <dgm:spPr/>
      <dgm:t>
        <a:bodyPr/>
        <a:lstStyle/>
        <a:p>
          <a:endParaRPr lang="en-US"/>
        </a:p>
      </dgm:t>
    </dgm:pt>
    <dgm:pt modelId="{57B5E322-8CA7-1748-85AF-FC1BABEE0D3B}">
      <dgm:prSet/>
      <dgm:spPr/>
      <dgm:t>
        <a:bodyPr/>
        <a:lstStyle/>
        <a:p>
          <a:pPr rtl="0"/>
          <a:r>
            <a:rPr lang="en-US" b="0" i="0" baseline="0" dirty="0" err="1" smtClean="0"/>
            <a:t>iss</a:t>
          </a:r>
          <a:endParaRPr lang="en-US" dirty="0"/>
        </a:p>
      </dgm:t>
    </dgm:pt>
    <dgm:pt modelId="{80865A10-CE88-8643-90D0-9D39D7E2CEEB}" type="parTrans" cxnId="{5C2A5C6E-B1A3-0848-9DBF-8770BBFDE665}">
      <dgm:prSet/>
      <dgm:spPr/>
      <dgm:t>
        <a:bodyPr/>
        <a:lstStyle/>
        <a:p>
          <a:endParaRPr lang="en-US"/>
        </a:p>
      </dgm:t>
    </dgm:pt>
    <dgm:pt modelId="{447D8AFB-D9AD-234C-9624-EE61979F1004}" type="sibTrans" cxnId="{5C2A5C6E-B1A3-0848-9DBF-8770BBFDE665}">
      <dgm:prSet/>
      <dgm:spPr/>
      <dgm:t>
        <a:bodyPr/>
        <a:lstStyle/>
        <a:p>
          <a:endParaRPr lang="en-US"/>
        </a:p>
      </dgm:t>
    </dgm:pt>
    <dgm:pt modelId="{BC329363-6D63-6442-ADC1-8B34E77CDA0E}">
      <dgm:prSet/>
      <dgm:spPr/>
      <dgm:t>
        <a:bodyPr/>
        <a:lstStyle/>
        <a:p>
          <a:pPr rtl="0"/>
          <a:r>
            <a:rPr lang="en-US" b="0" i="0" baseline="0" dirty="0" err="1" smtClean="0"/>
            <a:t>acr</a:t>
          </a:r>
          <a:endParaRPr lang="en-US" dirty="0"/>
        </a:p>
      </dgm:t>
    </dgm:pt>
    <dgm:pt modelId="{8CE4E475-02C8-A640-85AC-853936AFFD01}" type="parTrans" cxnId="{823E2025-1637-9640-BD4A-2C03051E4C5F}">
      <dgm:prSet/>
      <dgm:spPr/>
      <dgm:t>
        <a:bodyPr/>
        <a:lstStyle/>
        <a:p>
          <a:endParaRPr lang="en-US"/>
        </a:p>
      </dgm:t>
    </dgm:pt>
    <dgm:pt modelId="{BC8DD0EB-B5EB-2E40-B147-2D6A256793E3}" type="sibTrans" cxnId="{823E2025-1637-9640-BD4A-2C03051E4C5F}">
      <dgm:prSet/>
      <dgm:spPr/>
      <dgm:t>
        <a:bodyPr/>
        <a:lstStyle/>
        <a:p>
          <a:endParaRPr lang="en-US"/>
        </a:p>
      </dgm:t>
    </dgm:pt>
    <dgm:pt modelId="{53240CC5-A8A4-AC4B-A766-D2DDAB444539}">
      <dgm:prSet/>
      <dgm:spPr/>
      <dgm:t>
        <a:bodyPr/>
        <a:lstStyle/>
        <a:p>
          <a:pPr rtl="0"/>
          <a:r>
            <a:rPr lang="en-US" b="0" i="0" baseline="0" dirty="0" err="1" smtClean="0"/>
            <a:t>aud</a:t>
          </a:r>
          <a:endParaRPr lang="en-US" dirty="0"/>
        </a:p>
      </dgm:t>
    </dgm:pt>
    <dgm:pt modelId="{52F8B3E5-6986-4F43-84A7-5A6BC765DAA3}" type="parTrans" cxnId="{BDC08DA7-A55A-5B4F-8578-5C6306462565}">
      <dgm:prSet/>
      <dgm:spPr/>
      <dgm:t>
        <a:bodyPr/>
        <a:lstStyle/>
        <a:p>
          <a:endParaRPr lang="en-US"/>
        </a:p>
      </dgm:t>
    </dgm:pt>
    <dgm:pt modelId="{557DE5E3-B26D-2048-84DE-2AA578CDC098}" type="sibTrans" cxnId="{BDC08DA7-A55A-5B4F-8578-5C6306462565}">
      <dgm:prSet/>
      <dgm:spPr/>
      <dgm:t>
        <a:bodyPr/>
        <a:lstStyle/>
        <a:p>
          <a:endParaRPr lang="en-US"/>
        </a:p>
      </dgm:t>
    </dgm:pt>
    <dgm:pt modelId="{B5AEF69D-4A95-AF49-9431-F58BE4F060E6}">
      <dgm:prSet/>
      <dgm:spPr/>
      <dgm:t>
        <a:bodyPr/>
        <a:lstStyle/>
        <a:p>
          <a:pPr rtl="0"/>
          <a:r>
            <a:rPr lang="en-US" b="0" i="0" baseline="0" dirty="0" err="1" smtClean="0"/>
            <a:t>iat</a:t>
          </a:r>
          <a:endParaRPr lang="en-US" dirty="0"/>
        </a:p>
      </dgm:t>
    </dgm:pt>
    <dgm:pt modelId="{8A53D9AA-F7FE-0643-BFED-BED98D0B2946}" type="parTrans" cxnId="{A684BD9A-568D-134A-B316-BD993B45C458}">
      <dgm:prSet/>
      <dgm:spPr/>
      <dgm:t>
        <a:bodyPr/>
        <a:lstStyle/>
        <a:p>
          <a:endParaRPr lang="en-US"/>
        </a:p>
      </dgm:t>
    </dgm:pt>
    <dgm:pt modelId="{004D1123-0520-C549-AF31-A7FDD97E921B}" type="sibTrans" cxnId="{A684BD9A-568D-134A-B316-BD993B45C458}">
      <dgm:prSet/>
      <dgm:spPr/>
      <dgm:t>
        <a:bodyPr/>
        <a:lstStyle/>
        <a:p>
          <a:endParaRPr lang="en-US"/>
        </a:p>
      </dgm:t>
    </dgm:pt>
    <dgm:pt modelId="{8879FB72-A607-FD40-AEFF-BF873A7EF996}">
      <dgm:prSet/>
      <dgm:spPr/>
      <dgm:t>
        <a:bodyPr/>
        <a:lstStyle/>
        <a:p>
          <a:pPr rtl="0"/>
          <a:r>
            <a:rPr lang="en-US" b="0" i="0" baseline="0" dirty="0" err="1" smtClean="0"/>
            <a:t>nbf</a:t>
          </a:r>
          <a:endParaRPr lang="en-US" dirty="0"/>
        </a:p>
      </dgm:t>
    </dgm:pt>
    <dgm:pt modelId="{1F16F399-6280-BE4D-A6A0-F1FE5D7B4A1B}" type="parTrans" cxnId="{E5D830A4-29D4-9A48-8A71-FB4C5DE5DC79}">
      <dgm:prSet/>
      <dgm:spPr/>
      <dgm:t>
        <a:bodyPr/>
        <a:lstStyle/>
        <a:p>
          <a:endParaRPr lang="en-US"/>
        </a:p>
      </dgm:t>
    </dgm:pt>
    <dgm:pt modelId="{3566788A-6AA2-6B42-A782-4255AC3ECB21}" type="sibTrans" cxnId="{E5D830A4-29D4-9A48-8A71-FB4C5DE5DC79}">
      <dgm:prSet/>
      <dgm:spPr/>
      <dgm:t>
        <a:bodyPr/>
        <a:lstStyle/>
        <a:p>
          <a:endParaRPr lang="en-US"/>
        </a:p>
      </dgm:t>
    </dgm:pt>
    <dgm:pt modelId="{93CE47CA-7835-B246-B430-8259B4ED9B20}">
      <dgm:prSet/>
      <dgm:spPr/>
      <dgm:t>
        <a:bodyPr/>
        <a:lstStyle/>
        <a:p>
          <a:pPr rtl="0"/>
          <a:r>
            <a:rPr lang="en-US" b="0" i="0" baseline="0" dirty="0" err="1" smtClean="0"/>
            <a:t>jti</a:t>
          </a:r>
          <a:r>
            <a:rPr lang="en-US" b="0" i="0" baseline="0" dirty="0" smtClean="0"/>
            <a:t> </a:t>
          </a:r>
          <a:endParaRPr lang="en-US" dirty="0"/>
        </a:p>
      </dgm:t>
    </dgm:pt>
    <dgm:pt modelId="{504397D6-DD63-0940-9744-68D1CF02BEDB}" type="parTrans" cxnId="{DD10E6BC-0D98-6A47-8A00-90D75AC7103D}">
      <dgm:prSet/>
      <dgm:spPr/>
      <dgm:t>
        <a:bodyPr/>
        <a:lstStyle/>
        <a:p>
          <a:endParaRPr lang="en-US"/>
        </a:p>
      </dgm:t>
    </dgm:pt>
    <dgm:pt modelId="{EDAEBDCA-69F7-724B-97C1-68E9ED998435}" type="sibTrans" cxnId="{DD10E6BC-0D98-6A47-8A00-90D75AC7103D}">
      <dgm:prSet/>
      <dgm:spPr/>
      <dgm:t>
        <a:bodyPr/>
        <a:lstStyle/>
        <a:p>
          <a:endParaRPr lang="en-US"/>
        </a:p>
      </dgm:t>
    </dgm:pt>
    <dgm:pt modelId="{08724BA3-8C01-FC4C-A3B3-34256CDAF13B}">
      <dgm:prSet/>
      <dgm:spPr/>
      <dgm:t>
        <a:bodyPr/>
        <a:lstStyle/>
        <a:p>
          <a:pPr rtl="0"/>
          <a:r>
            <a:rPr lang="en-US" b="0" i="0" baseline="0" dirty="0" err="1" smtClean="0">
              <a:solidFill>
                <a:srgbClr val="FF0000"/>
              </a:solidFill>
            </a:rPr>
            <a:t>eduperson_assurance</a:t>
          </a:r>
          <a:r>
            <a:rPr lang="en-US" b="0" i="0" baseline="0" dirty="0" smtClean="0">
              <a:solidFill>
                <a:srgbClr val="FF0000"/>
              </a:solidFill>
            </a:rPr>
            <a:t> (REFEDS)</a:t>
          </a:r>
          <a:endParaRPr lang="en-US" dirty="0">
            <a:solidFill>
              <a:srgbClr val="FF0000"/>
            </a:solidFill>
          </a:endParaRPr>
        </a:p>
      </dgm:t>
    </dgm:pt>
    <dgm:pt modelId="{7352AFF7-3B74-3E4F-96E3-EFC1EA01BE4D}" type="parTrans" cxnId="{F842F7D7-DC56-BD45-BB1E-35B1555CC0F4}">
      <dgm:prSet/>
      <dgm:spPr/>
      <dgm:t>
        <a:bodyPr/>
        <a:lstStyle/>
        <a:p>
          <a:endParaRPr lang="en-US"/>
        </a:p>
      </dgm:t>
    </dgm:pt>
    <dgm:pt modelId="{C213BC14-76AB-3A45-B379-700E97A3275F}" type="sibTrans" cxnId="{F842F7D7-DC56-BD45-BB1E-35B1555CC0F4}">
      <dgm:prSet/>
      <dgm:spPr/>
      <dgm:t>
        <a:bodyPr/>
        <a:lstStyle/>
        <a:p>
          <a:endParaRPr lang="en-US"/>
        </a:p>
      </dgm:t>
    </dgm:pt>
    <dgm:pt modelId="{B17CC16C-AA27-0F4D-996F-ECA26C3E04CA}">
      <dgm:prSet/>
      <dgm:spPr/>
      <dgm:t>
        <a:bodyPr/>
        <a:lstStyle/>
        <a:p>
          <a:pPr rtl="0"/>
          <a:r>
            <a:rPr lang="en-US" b="0" i="0" baseline="0" dirty="0" err="1" smtClean="0">
              <a:solidFill>
                <a:srgbClr val="FF0000"/>
              </a:solidFill>
            </a:rPr>
            <a:t>wlcg.ver</a:t>
          </a:r>
          <a:r>
            <a:rPr lang="en-US" b="0" i="0" baseline="0" dirty="0" smtClean="0">
              <a:solidFill>
                <a:srgbClr val="FF0000"/>
              </a:solidFill>
            </a:rPr>
            <a:t> (WLCG)</a:t>
          </a:r>
          <a:endParaRPr lang="en-US" dirty="0">
            <a:solidFill>
              <a:srgbClr val="FF0000"/>
            </a:solidFill>
          </a:endParaRPr>
        </a:p>
      </dgm:t>
    </dgm:pt>
    <dgm:pt modelId="{C3D00E66-0302-4D4F-B668-9235188056A7}" type="parTrans" cxnId="{15513A80-D5EE-7E44-A2EE-92B32A57B568}">
      <dgm:prSet/>
      <dgm:spPr/>
      <dgm:t>
        <a:bodyPr/>
        <a:lstStyle/>
        <a:p>
          <a:endParaRPr lang="en-US"/>
        </a:p>
      </dgm:t>
    </dgm:pt>
    <dgm:pt modelId="{0835235B-2E55-B841-A906-27624D2663FA}" type="sibTrans" cxnId="{15513A80-D5EE-7E44-A2EE-92B32A57B568}">
      <dgm:prSet/>
      <dgm:spPr/>
      <dgm:t>
        <a:bodyPr/>
        <a:lstStyle/>
        <a:p>
          <a:endParaRPr lang="en-US"/>
        </a:p>
      </dgm:t>
    </dgm:pt>
    <dgm:pt modelId="{CF933F44-5D9F-1F46-B912-591ECA6B6FCC}">
      <dgm:prSet/>
      <dgm:spPr/>
      <dgm:t>
        <a:bodyPr/>
        <a:lstStyle/>
        <a:p>
          <a:pPr rtl="0"/>
          <a:r>
            <a:rPr lang="en-US" b="0" i="0" baseline="0" dirty="0" err="1" smtClean="0">
              <a:solidFill>
                <a:srgbClr val="FF0000"/>
              </a:solidFill>
            </a:rPr>
            <a:t>wlcg.groups</a:t>
          </a:r>
          <a:r>
            <a:rPr lang="en-US" b="0" i="0" baseline="0" dirty="0" smtClean="0">
              <a:solidFill>
                <a:srgbClr val="FF0000"/>
              </a:solidFill>
            </a:rPr>
            <a:t> (WLCG)</a:t>
          </a:r>
          <a:endParaRPr lang="en-US" dirty="0">
            <a:solidFill>
              <a:srgbClr val="FF0000"/>
            </a:solidFill>
          </a:endParaRPr>
        </a:p>
      </dgm:t>
    </dgm:pt>
    <dgm:pt modelId="{4C79D886-9026-0F4E-B56A-6A12ED73C1A5}" type="parTrans" cxnId="{9550980C-D08E-C24C-8981-8561809027A1}">
      <dgm:prSet/>
      <dgm:spPr/>
      <dgm:t>
        <a:bodyPr/>
        <a:lstStyle/>
        <a:p>
          <a:endParaRPr lang="en-US"/>
        </a:p>
      </dgm:t>
    </dgm:pt>
    <dgm:pt modelId="{E16B0827-B817-FA41-A116-31B316237585}" type="sibTrans" cxnId="{9550980C-D08E-C24C-8981-8561809027A1}">
      <dgm:prSet/>
      <dgm:spPr/>
      <dgm:t>
        <a:bodyPr/>
        <a:lstStyle/>
        <a:p>
          <a:endParaRPr lang="en-US"/>
        </a:p>
      </dgm:t>
    </dgm:pt>
    <dgm:pt modelId="{5F4990AC-C3EC-EF4B-AC0E-ADA64B0FFA2D}">
      <dgm:prSet/>
      <dgm:spPr/>
      <dgm:t>
        <a:bodyPr/>
        <a:lstStyle/>
        <a:p>
          <a:pPr rtl="0"/>
          <a:r>
            <a:rPr lang="en-US" b="0" i="0" baseline="0" smtClean="0"/>
            <a:t>ID Tokens</a:t>
          </a:r>
          <a:endParaRPr lang="en-US"/>
        </a:p>
      </dgm:t>
    </dgm:pt>
    <dgm:pt modelId="{2FF2602F-D3DC-364B-8066-4A5FDAB27E29}" type="parTrans" cxnId="{A8A19EF5-51C9-4A43-B983-D63FD1929546}">
      <dgm:prSet/>
      <dgm:spPr/>
      <dgm:t>
        <a:bodyPr/>
        <a:lstStyle/>
        <a:p>
          <a:endParaRPr lang="en-US"/>
        </a:p>
      </dgm:t>
    </dgm:pt>
    <dgm:pt modelId="{63F5708A-7A91-154D-B0E7-BD918ECABD76}" type="sibTrans" cxnId="{A8A19EF5-51C9-4A43-B983-D63FD1929546}">
      <dgm:prSet/>
      <dgm:spPr/>
      <dgm:t>
        <a:bodyPr/>
        <a:lstStyle/>
        <a:p>
          <a:endParaRPr lang="en-US"/>
        </a:p>
      </dgm:t>
    </dgm:pt>
    <dgm:pt modelId="{00DD5B9E-F7F0-1240-B423-42802375D729}">
      <dgm:prSet/>
      <dgm:spPr/>
      <dgm:t>
        <a:bodyPr/>
        <a:lstStyle/>
        <a:p>
          <a:pPr rtl="0"/>
          <a:r>
            <a:rPr lang="en-US" b="0" i="0" baseline="0" dirty="0" err="1" smtClean="0"/>
            <a:t>auth_time</a:t>
          </a:r>
          <a:endParaRPr lang="en-US" dirty="0"/>
        </a:p>
      </dgm:t>
    </dgm:pt>
    <dgm:pt modelId="{B32C43DF-55DF-504B-ADF9-A41D69A117A3}" type="parTrans" cxnId="{54B26D59-0E80-B643-AE94-E783E43AFA5C}">
      <dgm:prSet/>
      <dgm:spPr/>
      <dgm:t>
        <a:bodyPr/>
        <a:lstStyle/>
        <a:p>
          <a:endParaRPr lang="en-US"/>
        </a:p>
      </dgm:t>
    </dgm:pt>
    <dgm:pt modelId="{125CC27C-48A7-2D4C-A661-F3B4C5DED81D}" type="sibTrans" cxnId="{54B26D59-0E80-B643-AE94-E783E43AFA5C}">
      <dgm:prSet/>
      <dgm:spPr/>
      <dgm:t>
        <a:bodyPr/>
        <a:lstStyle/>
        <a:p>
          <a:endParaRPr lang="en-US"/>
        </a:p>
      </dgm:t>
    </dgm:pt>
    <dgm:pt modelId="{C1B69AB7-AE71-2545-8A29-2AA48BA38B62}">
      <dgm:prSet/>
      <dgm:spPr/>
      <dgm:t>
        <a:bodyPr/>
        <a:lstStyle/>
        <a:p>
          <a:pPr rtl="0"/>
          <a:r>
            <a:rPr lang="en-US" b="0" i="0" baseline="0" dirty="0" smtClean="0"/>
            <a:t>general OIDC Claims</a:t>
          </a:r>
          <a:endParaRPr lang="en-US" dirty="0"/>
        </a:p>
      </dgm:t>
    </dgm:pt>
    <dgm:pt modelId="{6EF02C12-9661-E543-AE3B-503EA0F6FF7D}" type="parTrans" cxnId="{A64D532E-E569-5C4D-B0C5-91659B29C28B}">
      <dgm:prSet/>
      <dgm:spPr/>
      <dgm:t>
        <a:bodyPr/>
        <a:lstStyle/>
        <a:p>
          <a:endParaRPr lang="en-US"/>
        </a:p>
      </dgm:t>
    </dgm:pt>
    <dgm:pt modelId="{A166845F-7A6D-4C44-AB15-1765B26409C4}" type="sibTrans" cxnId="{A64D532E-E569-5C4D-B0C5-91659B29C28B}">
      <dgm:prSet/>
      <dgm:spPr/>
      <dgm:t>
        <a:bodyPr/>
        <a:lstStyle/>
        <a:p>
          <a:endParaRPr lang="en-US"/>
        </a:p>
      </dgm:t>
    </dgm:pt>
    <dgm:pt modelId="{9E082A83-0125-5140-BD80-FD2FCB04B5AE}">
      <dgm:prSet/>
      <dgm:spPr/>
      <dgm:t>
        <a:bodyPr/>
        <a:lstStyle/>
        <a:p>
          <a:pPr rtl="0"/>
          <a:r>
            <a:rPr lang="en-US" b="0" i="0" baseline="0" smtClean="0"/>
            <a:t>Access Tokens</a:t>
          </a:r>
          <a:endParaRPr lang="en-US"/>
        </a:p>
      </dgm:t>
    </dgm:pt>
    <dgm:pt modelId="{9327F10B-C170-DB44-A8CE-632D513DA6B6}" type="parTrans" cxnId="{3C3BE61F-1164-1840-8225-81A929D7E298}">
      <dgm:prSet/>
      <dgm:spPr/>
      <dgm:t>
        <a:bodyPr/>
        <a:lstStyle/>
        <a:p>
          <a:endParaRPr lang="en-US"/>
        </a:p>
      </dgm:t>
    </dgm:pt>
    <dgm:pt modelId="{4215C4BF-DEFC-6E4A-BD99-7CFF3513AE35}" type="sibTrans" cxnId="{3C3BE61F-1164-1840-8225-81A929D7E298}">
      <dgm:prSet/>
      <dgm:spPr/>
      <dgm:t>
        <a:bodyPr/>
        <a:lstStyle/>
        <a:p>
          <a:endParaRPr lang="en-US"/>
        </a:p>
      </dgm:t>
    </dgm:pt>
    <dgm:pt modelId="{67CE344E-D8AF-E649-9368-9269DD9970E3}">
      <dgm:prSet/>
      <dgm:spPr/>
      <dgm:t>
        <a:bodyPr/>
        <a:lstStyle/>
        <a:p>
          <a:pPr rtl="0"/>
          <a:r>
            <a:rPr lang="en-US" b="0" i="0" baseline="0" dirty="0" smtClean="0">
              <a:solidFill>
                <a:srgbClr val="FF0000"/>
              </a:solidFill>
            </a:rPr>
            <a:t>scope  (inspired by </a:t>
          </a:r>
          <a:r>
            <a:rPr lang="en-US" b="0" i="0" baseline="0" dirty="0" err="1" smtClean="0">
              <a:solidFill>
                <a:srgbClr val="FF0000"/>
              </a:solidFill>
            </a:rPr>
            <a:t>OAuth</a:t>
          </a:r>
          <a:r>
            <a:rPr lang="en-US" b="0" i="0" baseline="0" dirty="0" smtClean="0">
              <a:solidFill>
                <a:srgbClr val="FF0000"/>
              </a:solidFill>
            </a:rPr>
            <a:t> token exchange draft)</a:t>
          </a:r>
          <a:endParaRPr lang="en-US" dirty="0">
            <a:solidFill>
              <a:srgbClr val="FF0000"/>
            </a:solidFill>
          </a:endParaRPr>
        </a:p>
      </dgm:t>
    </dgm:pt>
    <dgm:pt modelId="{0EE5418D-3075-C744-938F-3DF2B9D70CA7}" type="parTrans" cxnId="{FA73E3E4-9523-FD47-9E1E-36C8B909D349}">
      <dgm:prSet/>
      <dgm:spPr/>
      <dgm:t>
        <a:bodyPr/>
        <a:lstStyle/>
        <a:p>
          <a:endParaRPr lang="en-US"/>
        </a:p>
      </dgm:t>
    </dgm:pt>
    <dgm:pt modelId="{58480F01-46B2-194F-862C-4E17F4413542}" type="sibTrans" cxnId="{FA73E3E4-9523-FD47-9E1E-36C8B909D349}">
      <dgm:prSet/>
      <dgm:spPr/>
      <dgm:t>
        <a:bodyPr/>
        <a:lstStyle/>
        <a:p>
          <a:endParaRPr lang="en-US"/>
        </a:p>
      </dgm:t>
    </dgm:pt>
    <dgm:pt modelId="{2AD16857-716F-D142-8173-5B489822FCE5}" type="pres">
      <dgm:prSet presAssocID="{0E103880-9692-B74A-911C-5AF03C7DAE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273DDD-A881-E844-997D-3959D72B94E4}" type="pres">
      <dgm:prSet presAssocID="{B111BB9C-D5A9-EA4F-8F02-2D9AAF5BB6C9}" presName="composite" presStyleCnt="0"/>
      <dgm:spPr/>
    </dgm:pt>
    <dgm:pt modelId="{7E939209-5D2C-954C-8F4C-65585B39F4C4}" type="pres">
      <dgm:prSet presAssocID="{B111BB9C-D5A9-EA4F-8F02-2D9AAF5BB6C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0450E-282B-9C48-9836-1A55DF5B5ABE}" type="pres">
      <dgm:prSet presAssocID="{B111BB9C-D5A9-EA4F-8F02-2D9AAF5BB6C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6B83FC-42C0-9342-9AD1-09E11C5BAF3D}" type="pres">
      <dgm:prSet presAssocID="{33FD1BD1-99EC-1A4D-9D4A-7378C00E6035}" presName="space" presStyleCnt="0"/>
      <dgm:spPr/>
    </dgm:pt>
    <dgm:pt modelId="{501ABA56-46C2-8848-98D1-C67D61BF1F49}" type="pres">
      <dgm:prSet presAssocID="{5F4990AC-C3EC-EF4B-AC0E-ADA64B0FFA2D}" presName="composite" presStyleCnt="0"/>
      <dgm:spPr/>
    </dgm:pt>
    <dgm:pt modelId="{796748FB-7F31-1446-BF94-76D943F6D788}" type="pres">
      <dgm:prSet presAssocID="{5F4990AC-C3EC-EF4B-AC0E-ADA64B0FFA2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694427-8C80-8B4C-BA9E-8B743E8C137F}" type="pres">
      <dgm:prSet presAssocID="{5F4990AC-C3EC-EF4B-AC0E-ADA64B0FFA2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69913-D667-2343-8E0D-6AB06F8C0E90}" type="pres">
      <dgm:prSet presAssocID="{63F5708A-7A91-154D-B0E7-BD918ECABD76}" presName="space" presStyleCnt="0"/>
      <dgm:spPr/>
    </dgm:pt>
    <dgm:pt modelId="{E0E178A2-92D8-E540-A910-45A70F4A7B8E}" type="pres">
      <dgm:prSet presAssocID="{9E082A83-0125-5140-BD80-FD2FCB04B5AE}" presName="composite" presStyleCnt="0"/>
      <dgm:spPr/>
    </dgm:pt>
    <dgm:pt modelId="{517C15DF-F056-6B45-AB6E-ADB0698FBAA0}" type="pres">
      <dgm:prSet presAssocID="{9E082A83-0125-5140-BD80-FD2FCB04B5A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E7CAD-F808-D14A-9649-76E47E63FB57}" type="pres">
      <dgm:prSet presAssocID="{9E082A83-0125-5140-BD80-FD2FCB04B5A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42F7D7-DC56-BD45-BB1E-35B1555CC0F4}" srcId="{B111BB9C-D5A9-EA4F-8F02-2D9AAF5BB6C9}" destId="{08724BA3-8C01-FC4C-A3B3-34256CDAF13B}" srcOrd="8" destOrd="0" parTransId="{7352AFF7-3B74-3E4F-96E3-EFC1EA01BE4D}" sibTransId="{C213BC14-76AB-3A45-B379-700E97A3275F}"/>
    <dgm:cxn modelId="{5192E6F1-6C11-F74B-B1B8-B155A4BFE87A}" type="presOf" srcId="{B111BB9C-D5A9-EA4F-8F02-2D9AAF5BB6C9}" destId="{7E939209-5D2C-954C-8F4C-65585B39F4C4}" srcOrd="0" destOrd="0" presId="urn:microsoft.com/office/officeart/2005/8/layout/hList1"/>
    <dgm:cxn modelId="{D6D690D7-777E-D343-869C-43D5B2870D06}" type="presOf" srcId="{8A093C54-BAB4-FE40-A44D-21895A0BE418}" destId="{0EB0450E-282B-9C48-9836-1A55DF5B5ABE}" srcOrd="0" destOrd="0" presId="urn:microsoft.com/office/officeart/2005/8/layout/hList1"/>
    <dgm:cxn modelId="{DD10E6BC-0D98-6A47-8A00-90D75AC7103D}" srcId="{B111BB9C-D5A9-EA4F-8F02-2D9AAF5BB6C9}" destId="{93CE47CA-7835-B246-B430-8259B4ED9B20}" srcOrd="7" destOrd="0" parTransId="{504397D6-DD63-0940-9744-68D1CF02BEDB}" sibTransId="{EDAEBDCA-69F7-724B-97C1-68E9ED998435}"/>
    <dgm:cxn modelId="{A8A19EF5-51C9-4A43-B983-D63FD1929546}" srcId="{0E103880-9692-B74A-911C-5AF03C7DAEE7}" destId="{5F4990AC-C3EC-EF4B-AC0E-ADA64B0FFA2D}" srcOrd="1" destOrd="0" parTransId="{2FF2602F-D3DC-364B-8066-4A5FDAB27E29}" sibTransId="{63F5708A-7A91-154D-B0E7-BD918ECABD76}"/>
    <dgm:cxn modelId="{5C2A5C6E-B1A3-0848-9DBF-8770BBFDE665}" srcId="{B111BB9C-D5A9-EA4F-8F02-2D9AAF5BB6C9}" destId="{57B5E322-8CA7-1748-85AF-FC1BABEE0D3B}" srcOrd="2" destOrd="0" parTransId="{80865A10-CE88-8643-90D0-9D39D7E2CEEB}" sibTransId="{447D8AFB-D9AD-234C-9624-EE61979F1004}"/>
    <dgm:cxn modelId="{3C3BE61F-1164-1840-8225-81A929D7E298}" srcId="{0E103880-9692-B74A-911C-5AF03C7DAEE7}" destId="{9E082A83-0125-5140-BD80-FD2FCB04B5AE}" srcOrd="2" destOrd="0" parTransId="{9327F10B-C170-DB44-A8CE-632D513DA6B6}" sibTransId="{4215C4BF-DEFC-6E4A-BD99-7CFF3513AE35}"/>
    <dgm:cxn modelId="{E2DBEB03-9ED1-8C4A-BA08-6B69FCAE2E69}" type="presOf" srcId="{57B5E322-8CA7-1748-85AF-FC1BABEE0D3B}" destId="{0EB0450E-282B-9C48-9836-1A55DF5B5ABE}" srcOrd="0" destOrd="2" presId="urn:microsoft.com/office/officeart/2005/8/layout/hList1"/>
    <dgm:cxn modelId="{BDC08DA7-A55A-5B4F-8578-5C6306462565}" srcId="{B111BB9C-D5A9-EA4F-8F02-2D9AAF5BB6C9}" destId="{53240CC5-A8A4-AC4B-A766-D2DDAB444539}" srcOrd="4" destOrd="0" parTransId="{52F8B3E5-6986-4F43-84A7-5A6BC765DAA3}" sibTransId="{557DE5E3-B26D-2048-84DE-2AA578CDC098}"/>
    <dgm:cxn modelId="{91D76AFC-1E55-2844-930B-FFF318EAE078}" type="presOf" srcId="{BC329363-6D63-6442-ADC1-8B34E77CDA0E}" destId="{0EB0450E-282B-9C48-9836-1A55DF5B5ABE}" srcOrd="0" destOrd="3" presId="urn:microsoft.com/office/officeart/2005/8/layout/hList1"/>
    <dgm:cxn modelId="{9550980C-D08E-C24C-8981-8561809027A1}" srcId="{B111BB9C-D5A9-EA4F-8F02-2D9AAF5BB6C9}" destId="{CF933F44-5D9F-1F46-B912-591ECA6B6FCC}" srcOrd="10" destOrd="0" parTransId="{4C79D886-9026-0F4E-B56A-6A12ED73C1A5}" sibTransId="{E16B0827-B817-FA41-A116-31B316237585}"/>
    <dgm:cxn modelId="{F823F232-DE4A-3F46-84FF-B88179FCD8DB}" srcId="{B111BB9C-D5A9-EA4F-8F02-2D9AAF5BB6C9}" destId="{DFC77913-70D9-5445-8D03-850289603133}" srcOrd="1" destOrd="0" parTransId="{A7640740-F384-9B4E-8ABA-A970CBECA669}" sibTransId="{97481DA8-C595-AE48-B634-D8304268ACA2}"/>
    <dgm:cxn modelId="{DE81B542-9CED-F045-A915-64720FA58CA5}" type="presOf" srcId="{B5AEF69D-4A95-AF49-9431-F58BE4F060E6}" destId="{0EB0450E-282B-9C48-9836-1A55DF5B5ABE}" srcOrd="0" destOrd="5" presId="urn:microsoft.com/office/officeart/2005/8/layout/hList1"/>
    <dgm:cxn modelId="{7171E02D-7E49-9244-BF0B-5D1CB57125AC}" type="presOf" srcId="{DFC77913-70D9-5445-8D03-850289603133}" destId="{0EB0450E-282B-9C48-9836-1A55DF5B5ABE}" srcOrd="0" destOrd="1" presId="urn:microsoft.com/office/officeart/2005/8/layout/hList1"/>
    <dgm:cxn modelId="{0ED53CB9-6858-C94E-846F-67A20CFE98AE}" srcId="{B111BB9C-D5A9-EA4F-8F02-2D9AAF5BB6C9}" destId="{8A093C54-BAB4-FE40-A44D-21895A0BE418}" srcOrd="0" destOrd="0" parTransId="{4240FE8A-FC7F-EE46-8AED-4B84283358D8}" sibTransId="{57D65F11-8416-BE49-B6ED-545736BCC488}"/>
    <dgm:cxn modelId="{54B26D59-0E80-B643-AE94-E783E43AFA5C}" srcId="{5F4990AC-C3EC-EF4B-AC0E-ADA64B0FFA2D}" destId="{00DD5B9E-F7F0-1240-B423-42802375D729}" srcOrd="0" destOrd="0" parTransId="{B32C43DF-55DF-504B-ADF9-A41D69A117A3}" sibTransId="{125CC27C-48A7-2D4C-A661-F3B4C5DED81D}"/>
    <dgm:cxn modelId="{B4F7B138-C7BC-B24F-B9C7-130E64991866}" type="presOf" srcId="{8879FB72-A607-FD40-AEFF-BF873A7EF996}" destId="{0EB0450E-282B-9C48-9836-1A55DF5B5ABE}" srcOrd="0" destOrd="6" presId="urn:microsoft.com/office/officeart/2005/8/layout/hList1"/>
    <dgm:cxn modelId="{57B9C5EA-F57F-0A4B-A775-B9F23CFDE38A}" type="presOf" srcId="{9E082A83-0125-5140-BD80-FD2FCB04B5AE}" destId="{517C15DF-F056-6B45-AB6E-ADB0698FBAA0}" srcOrd="0" destOrd="0" presId="urn:microsoft.com/office/officeart/2005/8/layout/hList1"/>
    <dgm:cxn modelId="{987F1A57-799F-8641-B11D-230D4AB3257B}" type="presOf" srcId="{CF933F44-5D9F-1F46-B912-591ECA6B6FCC}" destId="{0EB0450E-282B-9C48-9836-1A55DF5B5ABE}" srcOrd="0" destOrd="10" presId="urn:microsoft.com/office/officeart/2005/8/layout/hList1"/>
    <dgm:cxn modelId="{15513A80-D5EE-7E44-A2EE-92B32A57B568}" srcId="{B111BB9C-D5A9-EA4F-8F02-2D9AAF5BB6C9}" destId="{B17CC16C-AA27-0F4D-996F-ECA26C3E04CA}" srcOrd="9" destOrd="0" parTransId="{C3D00E66-0302-4D4F-B668-9235188056A7}" sibTransId="{0835235B-2E55-B841-A906-27624D2663FA}"/>
    <dgm:cxn modelId="{F62554E2-4934-E342-B941-B794A651C0E7}" type="presOf" srcId="{00DD5B9E-F7F0-1240-B423-42802375D729}" destId="{68694427-8C80-8B4C-BA9E-8B743E8C137F}" srcOrd="0" destOrd="0" presId="urn:microsoft.com/office/officeart/2005/8/layout/hList1"/>
    <dgm:cxn modelId="{E5D830A4-29D4-9A48-8A71-FB4C5DE5DC79}" srcId="{B111BB9C-D5A9-EA4F-8F02-2D9AAF5BB6C9}" destId="{8879FB72-A607-FD40-AEFF-BF873A7EF996}" srcOrd="6" destOrd="0" parTransId="{1F16F399-6280-BE4D-A6A0-F1FE5D7B4A1B}" sibTransId="{3566788A-6AA2-6B42-A782-4255AC3ECB21}"/>
    <dgm:cxn modelId="{2111372B-3458-3B49-AC1F-B8288DB6CB2A}" type="presOf" srcId="{B17CC16C-AA27-0F4D-996F-ECA26C3E04CA}" destId="{0EB0450E-282B-9C48-9836-1A55DF5B5ABE}" srcOrd="0" destOrd="9" presId="urn:microsoft.com/office/officeart/2005/8/layout/hList1"/>
    <dgm:cxn modelId="{F6B8FCEC-F13E-C845-8FBC-6CC225313389}" type="presOf" srcId="{93CE47CA-7835-B246-B430-8259B4ED9B20}" destId="{0EB0450E-282B-9C48-9836-1A55DF5B5ABE}" srcOrd="0" destOrd="7" presId="urn:microsoft.com/office/officeart/2005/8/layout/hList1"/>
    <dgm:cxn modelId="{EA88CC57-7865-4540-9C45-913BFBCB7EC1}" type="presOf" srcId="{C1B69AB7-AE71-2545-8A29-2AA48BA38B62}" destId="{68694427-8C80-8B4C-BA9E-8B743E8C137F}" srcOrd="0" destOrd="1" presId="urn:microsoft.com/office/officeart/2005/8/layout/hList1"/>
    <dgm:cxn modelId="{823E2025-1637-9640-BD4A-2C03051E4C5F}" srcId="{B111BB9C-D5A9-EA4F-8F02-2D9AAF5BB6C9}" destId="{BC329363-6D63-6442-ADC1-8B34E77CDA0E}" srcOrd="3" destOrd="0" parTransId="{8CE4E475-02C8-A640-85AC-853936AFFD01}" sibTransId="{BC8DD0EB-B5EB-2E40-B147-2D6A256793E3}"/>
    <dgm:cxn modelId="{510ED9B5-3470-6C43-B4B3-0B7A44123186}" type="presOf" srcId="{0E103880-9692-B74A-911C-5AF03C7DAEE7}" destId="{2AD16857-716F-D142-8173-5B489822FCE5}" srcOrd="0" destOrd="0" presId="urn:microsoft.com/office/officeart/2005/8/layout/hList1"/>
    <dgm:cxn modelId="{A64D532E-E569-5C4D-B0C5-91659B29C28B}" srcId="{5F4990AC-C3EC-EF4B-AC0E-ADA64B0FFA2D}" destId="{C1B69AB7-AE71-2545-8A29-2AA48BA38B62}" srcOrd="1" destOrd="0" parTransId="{6EF02C12-9661-E543-AE3B-503EA0F6FF7D}" sibTransId="{A166845F-7A6D-4C44-AB15-1765B26409C4}"/>
    <dgm:cxn modelId="{FA73E3E4-9523-FD47-9E1E-36C8B909D349}" srcId="{9E082A83-0125-5140-BD80-FD2FCB04B5AE}" destId="{67CE344E-D8AF-E649-9368-9269DD9970E3}" srcOrd="0" destOrd="0" parTransId="{0EE5418D-3075-C744-938F-3DF2B9D70CA7}" sibTransId="{58480F01-46B2-194F-862C-4E17F4413542}"/>
    <dgm:cxn modelId="{656F8665-8788-394E-8588-F97BACEACF1D}" type="presOf" srcId="{5F4990AC-C3EC-EF4B-AC0E-ADA64B0FFA2D}" destId="{796748FB-7F31-1446-BF94-76D943F6D788}" srcOrd="0" destOrd="0" presId="urn:microsoft.com/office/officeart/2005/8/layout/hList1"/>
    <dgm:cxn modelId="{1BFD778C-FBDC-B240-A8F6-AD5A4FAB5F23}" srcId="{0E103880-9692-B74A-911C-5AF03C7DAEE7}" destId="{B111BB9C-D5A9-EA4F-8F02-2D9AAF5BB6C9}" srcOrd="0" destOrd="0" parTransId="{5DE0D9F9-D5DC-7A48-8BF2-063582FAE8BC}" sibTransId="{33FD1BD1-99EC-1A4D-9D4A-7378C00E6035}"/>
    <dgm:cxn modelId="{A684BD9A-568D-134A-B316-BD993B45C458}" srcId="{B111BB9C-D5A9-EA4F-8F02-2D9AAF5BB6C9}" destId="{B5AEF69D-4A95-AF49-9431-F58BE4F060E6}" srcOrd="5" destOrd="0" parTransId="{8A53D9AA-F7FE-0643-BFED-BED98D0B2946}" sibTransId="{004D1123-0520-C549-AF31-A7FDD97E921B}"/>
    <dgm:cxn modelId="{E50148DF-ACB9-AD46-B264-48154F1CD850}" type="presOf" srcId="{53240CC5-A8A4-AC4B-A766-D2DDAB444539}" destId="{0EB0450E-282B-9C48-9836-1A55DF5B5ABE}" srcOrd="0" destOrd="4" presId="urn:microsoft.com/office/officeart/2005/8/layout/hList1"/>
    <dgm:cxn modelId="{D56ACA0A-F7EF-EE43-B079-7EF719FA0608}" type="presOf" srcId="{67CE344E-D8AF-E649-9368-9269DD9970E3}" destId="{FFCE7CAD-F808-D14A-9649-76E47E63FB57}" srcOrd="0" destOrd="0" presId="urn:microsoft.com/office/officeart/2005/8/layout/hList1"/>
    <dgm:cxn modelId="{CF5E66DE-E874-ED46-953E-237500CBC0D6}" type="presOf" srcId="{08724BA3-8C01-FC4C-A3B3-34256CDAF13B}" destId="{0EB0450E-282B-9C48-9836-1A55DF5B5ABE}" srcOrd="0" destOrd="8" presId="urn:microsoft.com/office/officeart/2005/8/layout/hList1"/>
    <dgm:cxn modelId="{ABFE73A1-DCEE-1945-877A-4C5F21C5C006}" type="presParOf" srcId="{2AD16857-716F-D142-8173-5B489822FCE5}" destId="{86273DDD-A881-E844-997D-3959D72B94E4}" srcOrd="0" destOrd="0" presId="urn:microsoft.com/office/officeart/2005/8/layout/hList1"/>
    <dgm:cxn modelId="{21970FC0-665B-A444-8834-0A6379027CF6}" type="presParOf" srcId="{86273DDD-A881-E844-997D-3959D72B94E4}" destId="{7E939209-5D2C-954C-8F4C-65585B39F4C4}" srcOrd="0" destOrd="0" presId="urn:microsoft.com/office/officeart/2005/8/layout/hList1"/>
    <dgm:cxn modelId="{0E33679A-B3AF-0A42-BB82-42A9C0B231C7}" type="presParOf" srcId="{86273DDD-A881-E844-997D-3959D72B94E4}" destId="{0EB0450E-282B-9C48-9836-1A55DF5B5ABE}" srcOrd="1" destOrd="0" presId="urn:microsoft.com/office/officeart/2005/8/layout/hList1"/>
    <dgm:cxn modelId="{E5285B36-431B-F344-B22F-EE8A7F061B35}" type="presParOf" srcId="{2AD16857-716F-D142-8173-5B489822FCE5}" destId="{D96B83FC-42C0-9342-9AD1-09E11C5BAF3D}" srcOrd="1" destOrd="0" presId="urn:microsoft.com/office/officeart/2005/8/layout/hList1"/>
    <dgm:cxn modelId="{7262B0C7-D12C-3C43-991B-045205646E85}" type="presParOf" srcId="{2AD16857-716F-D142-8173-5B489822FCE5}" destId="{501ABA56-46C2-8848-98D1-C67D61BF1F49}" srcOrd="2" destOrd="0" presId="urn:microsoft.com/office/officeart/2005/8/layout/hList1"/>
    <dgm:cxn modelId="{9C487187-87B9-7343-A44A-99B8CB4DB77F}" type="presParOf" srcId="{501ABA56-46C2-8848-98D1-C67D61BF1F49}" destId="{796748FB-7F31-1446-BF94-76D943F6D788}" srcOrd="0" destOrd="0" presId="urn:microsoft.com/office/officeart/2005/8/layout/hList1"/>
    <dgm:cxn modelId="{0E024101-47BA-D045-BB35-8280998A6701}" type="presParOf" srcId="{501ABA56-46C2-8848-98D1-C67D61BF1F49}" destId="{68694427-8C80-8B4C-BA9E-8B743E8C137F}" srcOrd="1" destOrd="0" presId="urn:microsoft.com/office/officeart/2005/8/layout/hList1"/>
    <dgm:cxn modelId="{D0723666-D684-3542-841E-9BC04B25F9AE}" type="presParOf" srcId="{2AD16857-716F-D142-8173-5B489822FCE5}" destId="{D3869913-D667-2343-8E0D-6AB06F8C0E90}" srcOrd="3" destOrd="0" presId="urn:microsoft.com/office/officeart/2005/8/layout/hList1"/>
    <dgm:cxn modelId="{54904D76-BC20-364D-BA86-22A02B2DCD41}" type="presParOf" srcId="{2AD16857-716F-D142-8173-5B489822FCE5}" destId="{E0E178A2-92D8-E540-A910-45A70F4A7B8E}" srcOrd="4" destOrd="0" presId="urn:microsoft.com/office/officeart/2005/8/layout/hList1"/>
    <dgm:cxn modelId="{94EF5EE8-FCFB-1A40-9EAD-9B7E32875408}" type="presParOf" srcId="{E0E178A2-92D8-E540-A910-45A70F4A7B8E}" destId="{517C15DF-F056-6B45-AB6E-ADB0698FBAA0}" srcOrd="0" destOrd="0" presId="urn:microsoft.com/office/officeart/2005/8/layout/hList1"/>
    <dgm:cxn modelId="{4ED74674-5E7D-1442-8242-01719D869750}" type="presParOf" srcId="{E0E178A2-92D8-E540-A910-45A70F4A7B8E}" destId="{FFCE7CAD-F808-D14A-9649-76E47E63FB5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39209-5D2C-954C-8F4C-65585B39F4C4}">
      <dsp:nvSpPr>
        <dsp:cNvPr id="0" name=""/>
        <dsp:cNvSpPr/>
      </dsp:nvSpPr>
      <dsp:spPr>
        <a:xfrm>
          <a:off x="2619" y="98971"/>
          <a:ext cx="2553890" cy="460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baseline="0" smtClean="0"/>
            <a:t>Common Claims</a:t>
          </a:r>
          <a:endParaRPr lang="en-US" sz="1600" kern="1200"/>
        </a:p>
      </dsp:txBody>
      <dsp:txXfrm>
        <a:off x="2619" y="98971"/>
        <a:ext cx="2553890" cy="460800"/>
      </dsp:txXfrm>
    </dsp:sp>
    <dsp:sp modelId="{0EB0450E-282B-9C48-9836-1A55DF5B5ABE}">
      <dsp:nvSpPr>
        <dsp:cNvPr id="0" name=""/>
        <dsp:cNvSpPr/>
      </dsp:nvSpPr>
      <dsp:spPr>
        <a:xfrm>
          <a:off x="2619" y="559771"/>
          <a:ext cx="2553890" cy="32500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smtClean="0"/>
            <a:t>sub 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exp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iss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acr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aud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iat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nbf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jti</a:t>
          </a:r>
          <a:r>
            <a:rPr lang="en-US" sz="1600" b="0" i="0" kern="1200" baseline="0" dirty="0" smtClean="0"/>
            <a:t> 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>
              <a:solidFill>
                <a:srgbClr val="FF0000"/>
              </a:solidFill>
            </a:rPr>
            <a:t>eduperson_assurance</a:t>
          </a:r>
          <a:r>
            <a:rPr lang="en-US" sz="1600" b="0" i="0" kern="1200" baseline="0" dirty="0" smtClean="0">
              <a:solidFill>
                <a:srgbClr val="FF0000"/>
              </a:solidFill>
            </a:rPr>
            <a:t> (REFEDS)</a:t>
          </a:r>
          <a:endParaRPr lang="en-US" sz="1600" kern="1200" dirty="0">
            <a:solidFill>
              <a:srgbClr val="FF0000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>
              <a:solidFill>
                <a:srgbClr val="FF0000"/>
              </a:solidFill>
            </a:rPr>
            <a:t>wlcg.ver</a:t>
          </a:r>
          <a:r>
            <a:rPr lang="en-US" sz="1600" b="0" i="0" kern="1200" baseline="0" dirty="0" smtClean="0">
              <a:solidFill>
                <a:srgbClr val="FF0000"/>
              </a:solidFill>
            </a:rPr>
            <a:t> (WLCG)</a:t>
          </a:r>
          <a:endParaRPr lang="en-US" sz="1600" kern="1200" dirty="0">
            <a:solidFill>
              <a:srgbClr val="FF0000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>
              <a:solidFill>
                <a:srgbClr val="FF0000"/>
              </a:solidFill>
            </a:rPr>
            <a:t>wlcg.groups</a:t>
          </a:r>
          <a:r>
            <a:rPr lang="en-US" sz="1600" b="0" i="0" kern="1200" baseline="0" dirty="0" smtClean="0">
              <a:solidFill>
                <a:srgbClr val="FF0000"/>
              </a:solidFill>
            </a:rPr>
            <a:t> (WLCG)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2619" y="559771"/>
        <a:ext cx="2553890" cy="3250080"/>
      </dsp:txXfrm>
    </dsp:sp>
    <dsp:sp modelId="{796748FB-7F31-1446-BF94-76D943F6D788}">
      <dsp:nvSpPr>
        <dsp:cNvPr id="0" name=""/>
        <dsp:cNvSpPr/>
      </dsp:nvSpPr>
      <dsp:spPr>
        <a:xfrm>
          <a:off x="2914054" y="98971"/>
          <a:ext cx="2553890" cy="460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baseline="0" smtClean="0"/>
            <a:t>ID Tokens</a:t>
          </a:r>
          <a:endParaRPr lang="en-US" sz="1600" kern="1200"/>
        </a:p>
      </dsp:txBody>
      <dsp:txXfrm>
        <a:off x="2914054" y="98971"/>
        <a:ext cx="2553890" cy="460800"/>
      </dsp:txXfrm>
    </dsp:sp>
    <dsp:sp modelId="{68694427-8C80-8B4C-BA9E-8B743E8C137F}">
      <dsp:nvSpPr>
        <dsp:cNvPr id="0" name=""/>
        <dsp:cNvSpPr/>
      </dsp:nvSpPr>
      <dsp:spPr>
        <a:xfrm>
          <a:off x="2914054" y="559771"/>
          <a:ext cx="2553890" cy="32500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err="1" smtClean="0"/>
            <a:t>auth_time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smtClean="0"/>
            <a:t>general OIDC Claims</a:t>
          </a:r>
          <a:endParaRPr lang="en-US" sz="1600" kern="1200" dirty="0"/>
        </a:p>
      </dsp:txBody>
      <dsp:txXfrm>
        <a:off x="2914054" y="559771"/>
        <a:ext cx="2553890" cy="3250080"/>
      </dsp:txXfrm>
    </dsp:sp>
    <dsp:sp modelId="{517C15DF-F056-6B45-AB6E-ADB0698FBAA0}">
      <dsp:nvSpPr>
        <dsp:cNvPr id="0" name=""/>
        <dsp:cNvSpPr/>
      </dsp:nvSpPr>
      <dsp:spPr>
        <a:xfrm>
          <a:off x="5825490" y="98971"/>
          <a:ext cx="2553890" cy="460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baseline="0" smtClean="0"/>
            <a:t>Access Tokens</a:t>
          </a:r>
          <a:endParaRPr lang="en-US" sz="1600" kern="1200"/>
        </a:p>
      </dsp:txBody>
      <dsp:txXfrm>
        <a:off x="5825490" y="98971"/>
        <a:ext cx="2553890" cy="460800"/>
      </dsp:txXfrm>
    </dsp:sp>
    <dsp:sp modelId="{FFCE7CAD-F808-D14A-9649-76E47E63FB57}">
      <dsp:nvSpPr>
        <dsp:cNvPr id="0" name=""/>
        <dsp:cNvSpPr/>
      </dsp:nvSpPr>
      <dsp:spPr>
        <a:xfrm>
          <a:off x="5825490" y="559771"/>
          <a:ext cx="2553890" cy="32500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i="0" kern="1200" baseline="0" dirty="0" smtClean="0">
              <a:solidFill>
                <a:srgbClr val="FF0000"/>
              </a:solidFill>
            </a:rPr>
            <a:t>scope  (inspired by </a:t>
          </a:r>
          <a:r>
            <a:rPr lang="en-US" sz="1600" b="0" i="0" kern="1200" baseline="0" dirty="0" err="1" smtClean="0">
              <a:solidFill>
                <a:srgbClr val="FF0000"/>
              </a:solidFill>
            </a:rPr>
            <a:t>OAuth</a:t>
          </a:r>
          <a:r>
            <a:rPr lang="en-US" sz="1600" b="0" i="0" kern="1200" baseline="0" dirty="0" smtClean="0">
              <a:solidFill>
                <a:srgbClr val="FF0000"/>
              </a:solidFill>
            </a:rPr>
            <a:t> token exchange draft)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5825490" y="559771"/>
        <a:ext cx="2553890" cy="3250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085054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has been active for over 2 years</a:t>
            </a:r>
            <a:r>
              <a:rPr lang="en-US" baseline="0" dirty="0" smtClean="0"/>
              <a:t> now and would like to publish V1.0 of token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25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40eeb1de37_0_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40eeb1de37_0_343:notes"/>
          <p:cNvSpPr txBox="1">
            <a:spLocks noGrp="1"/>
          </p:cNvSpPr>
          <p:nvPr>
            <p:ph type="body" idx="1"/>
          </p:nvPr>
        </p:nvSpPr>
        <p:spPr>
          <a:xfrm>
            <a:off x="685801" y="4400550"/>
            <a:ext cx="5486389" cy="36005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Recently completed final draft</a:t>
            </a:r>
            <a:endParaRPr dirty="0"/>
          </a:p>
        </p:txBody>
      </p:sp>
      <p:sp>
        <p:nvSpPr>
          <p:cNvPr id="227" name="Google Shape;227;g40eeb1de37_0_343:notes"/>
          <p:cNvSpPr txBox="1">
            <a:spLocks noGrp="1"/>
          </p:cNvSpPr>
          <p:nvPr>
            <p:ph type="sldNum" idx="12"/>
          </p:nvPr>
        </p:nvSpPr>
        <p:spPr>
          <a:xfrm>
            <a:off x="3884612" y="8685214"/>
            <a:ext cx="2971667" cy="458761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tif"/><Relationship Id="rId6" Type="http://schemas.openxmlformats.org/officeDocument/2006/relationships/image" Target="../media/image7.tif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9" Type="http://schemas.openxmlformats.org/officeDocument/2006/relationships/image" Target="../media/image1.pn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ture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67600" y="3257550"/>
            <a:ext cx="1676400" cy="68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7800" y="3257550"/>
            <a:ext cx="1524000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776630" y="800100"/>
            <a:ext cx="5928970" cy="1102520"/>
          </a:xfrm>
          <a:prstGeom prst="rect">
            <a:avLst/>
          </a:prstGeom>
        </p:spPr>
        <p:txBody>
          <a:bodyPr/>
          <a:lstStyle>
            <a:lvl1pPr algn="l">
              <a:defRPr b="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45284" y="1943100"/>
            <a:ext cx="2895601" cy="457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19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3257550"/>
            <a:ext cx="1463040" cy="6930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20594" y="2830067"/>
            <a:ext cx="1463041" cy="12209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10" descr="Picture 1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56759" y="3257550"/>
            <a:ext cx="1463041" cy="68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11" descr="Picture 1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19800" y="3257550"/>
            <a:ext cx="1463040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6705600" y="171450"/>
            <a:ext cx="2438400" cy="571500"/>
          </a:xfrm>
          <a:prstGeom prst="rect">
            <a:avLst/>
          </a:prstGeom>
        </p:spPr>
        <p:txBody>
          <a:bodyPr/>
          <a:lstStyle/>
          <a:p>
            <a:pPr algn="r">
              <a:buSzTx/>
              <a:buFontTx/>
              <a:buNone/>
              <a:defRPr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14"/>
          </p:nvPr>
        </p:nvSpPr>
        <p:spPr>
          <a:xfrm>
            <a:off x="1752600" y="2400300"/>
            <a:ext cx="3124200" cy="40005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Tx/>
              <a:buFontTx/>
              <a:buNone/>
              <a:defRPr sz="2400"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18018" y="4732655"/>
            <a:ext cx="263983" cy="2692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pic>
        <p:nvPicPr>
          <p:cNvPr id="26" name="Picture 3" descr="Picture 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458200" y="4735350"/>
            <a:ext cx="475882" cy="351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" name="Group 18"/>
          <p:cNvGrpSpPr/>
          <p:nvPr/>
        </p:nvGrpSpPr>
        <p:grpSpPr>
          <a:xfrm>
            <a:off x="7470" y="4711475"/>
            <a:ext cx="1828801" cy="411482"/>
            <a:chOff x="0" y="0"/>
            <a:chExt cx="1828800" cy="411480"/>
          </a:xfrm>
        </p:grpSpPr>
        <p:pic>
          <p:nvPicPr>
            <p:cNvPr id="27" name="Picture 19" descr="Picture 19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2464" t="16667" r="4984" b="16667"/>
            <a:stretch>
              <a:fillRect/>
            </a:stretch>
          </p:blipFill>
          <p:spPr>
            <a:xfrm>
              <a:off x="294609" y="0"/>
              <a:ext cx="1534191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Picture 20" descr="Picture 20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437807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10"/>
          </p:nvPr>
        </p:nvSpPr>
        <p:spPr>
          <a:xfrm>
            <a:off x="68048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7FC6-8FB7-424A-A3D8-41A71A1207BE}" type="datetimeFigureOut">
              <a:rPr lang="en-US" smtClean="0"/>
              <a:t>16.09.19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12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59" name="Rectangle 10"/>
          <p:cNvSpPr/>
          <p:nvPr/>
        </p:nvSpPr>
        <p:spPr>
          <a:xfrm>
            <a:off x="0" y="4686300"/>
            <a:ext cx="9144000" cy="4572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457200" y="-57150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3680223"/>
          </a:xfrm>
          <a:prstGeom prst="rect">
            <a:avLst/>
          </a:prstGeom>
        </p:spPr>
        <p:txBody>
          <a:bodyPr/>
          <a:lstStyle>
            <a:lvl3pPr marL="1219200" indent="-304800"/>
            <a:lvl4pPr marL="1737360" indent="-365760"/>
            <a:lvl5pPr marL="2194560" indent="-3657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65" name="Group 13"/>
          <p:cNvGrpSpPr/>
          <p:nvPr/>
        </p:nvGrpSpPr>
        <p:grpSpPr>
          <a:xfrm>
            <a:off x="37352" y="4732020"/>
            <a:ext cx="1828801" cy="411481"/>
            <a:chOff x="0" y="0"/>
            <a:chExt cx="1828800" cy="411480"/>
          </a:xfrm>
        </p:grpSpPr>
        <p:pic>
          <p:nvPicPr>
            <p:cNvPr id="63" name="Picture 14" descr="Picture 14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294609" y="0"/>
              <a:ext cx="1534191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4" name="Picture 15" descr="Picture 15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437807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2209800" y="0"/>
            <a:ext cx="6477000" cy="4572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grpSp>
        <p:nvGrpSpPr>
          <p:cNvPr id="77" name="Group 5"/>
          <p:cNvGrpSpPr/>
          <p:nvPr/>
        </p:nvGrpSpPr>
        <p:grpSpPr>
          <a:xfrm>
            <a:off x="76199" y="10109"/>
            <a:ext cx="1828801" cy="411481"/>
            <a:chOff x="0" y="0"/>
            <a:chExt cx="1828800" cy="411480"/>
          </a:xfrm>
        </p:grpSpPr>
        <p:pic>
          <p:nvPicPr>
            <p:cNvPr id="75" name="Picture 14" descr="Picture 1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464" t="16667" r="4984" b="16667"/>
            <a:stretch>
              <a:fillRect/>
            </a:stretch>
          </p:blipFill>
          <p:spPr>
            <a:xfrm>
              <a:off x="294609" y="0"/>
              <a:ext cx="1534191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" name="Picture 18" descr="Picture 18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437807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3124200" cy="5134708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Rectangle 6"/>
          <p:cNvSpPr/>
          <p:nvPr/>
        </p:nvSpPr>
        <p:spPr>
          <a:xfrm>
            <a:off x="1905000" y="4629150"/>
            <a:ext cx="1219200" cy="5143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8000" y="457200"/>
            <a:ext cx="5334000" cy="51435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 marL="1219200" indent="-304800">
              <a:buFontTx/>
              <a:defRPr>
                <a:solidFill>
                  <a:srgbClr val="FFFFFF"/>
                </a:solidFill>
              </a:defRPr>
            </a:lvl3pPr>
            <a:lvl4pPr marL="1737360" indent="-365760">
              <a:buFontTx/>
              <a:defRPr>
                <a:solidFill>
                  <a:srgbClr val="FFFFFF"/>
                </a:solidFill>
              </a:defRPr>
            </a:lvl4pPr>
            <a:lvl5pPr marL="2194560" indent="-365760"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466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90" name="Group 16"/>
          <p:cNvGrpSpPr/>
          <p:nvPr/>
        </p:nvGrpSpPr>
        <p:grpSpPr>
          <a:xfrm>
            <a:off x="76199" y="4629150"/>
            <a:ext cx="2089152" cy="411481"/>
            <a:chOff x="0" y="0"/>
            <a:chExt cx="2089150" cy="411480"/>
          </a:xfrm>
        </p:grpSpPr>
        <p:pic>
          <p:nvPicPr>
            <p:cNvPr id="88" name="Picture 17" descr="Picture 1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336549" y="0"/>
              <a:ext cx="1752602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500134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3124200" cy="5134708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Rectangle 6"/>
          <p:cNvSpPr/>
          <p:nvPr/>
        </p:nvSpPr>
        <p:spPr>
          <a:xfrm>
            <a:off x="1905000" y="4629150"/>
            <a:ext cx="1219200" cy="5143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8000" y="457200"/>
            <a:ext cx="5334000" cy="51435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 marL="1219200" indent="-304800">
              <a:buFontTx/>
              <a:defRPr>
                <a:solidFill>
                  <a:srgbClr val="FFFFFF"/>
                </a:solidFill>
              </a:defRPr>
            </a:lvl3pPr>
            <a:lvl4pPr marL="1737360" indent="-365760">
              <a:buFontTx/>
              <a:defRPr>
                <a:solidFill>
                  <a:srgbClr val="FFFFFF"/>
                </a:solidFill>
              </a:defRPr>
            </a:lvl4pPr>
            <a:lvl5pPr marL="2194560" indent="-365760"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103" name="Group 16"/>
          <p:cNvGrpSpPr/>
          <p:nvPr/>
        </p:nvGrpSpPr>
        <p:grpSpPr>
          <a:xfrm>
            <a:off x="76199" y="4629150"/>
            <a:ext cx="2089152" cy="411481"/>
            <a:chOff x="0" y="0"/>
            <a:chExt cx="2089150" cy="411480"/>
          </a:xfrm>
        </p:grpSpPr>
        <p:pic>
          <p:nvPicPr>
            <p:cNvPr id="101" name="Picture 17" descr="Picture 1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336549" y="0"/>
              <a:ext cx="1752602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2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500134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3247597" cy="5136642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Rectangle 6"/>
          <p:cNvSpPr/>
          <p:nvPr/>
        </p:nvSpPr>
        <p:spPr>
          <a:xfrm>
            <a:off x="2133600" y="4629150"/>
            <a:ext cx="1219200" cy="51435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8000" y="457200"/>
            <a:ext cx="5334000" cy="51435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>
              <a:buFontTx/>
              <a:defRPr>
                <a:solidFill>
                  <a:srgbClr val="FFFFFF"/>
                </a:solidFill>
              </a:defRPr>
            </a:lvl2pPr>
            <a:lvl3pPr marL="1219200" indent="-304800">
              <a:buFontTx/>
              <a:defRPr>
                <a:solidFill>
                  <a:srgbClr val="FFFFFF"/>
                </a:solidFill>
              </a:defRPr>
            </a:lvl3pPr>
            <a:lvl4pPr marL="1737360" indent="-365760">
              <a:buFontTx/>
              <a:defRPr>
                <a:solidFill>
                  <a:srgbClr val="FFFFFF"/>
                </a:solidFill>
              </a:defRPr>
            </a:lvl4pPr>
            <a:lvl5pPr marL="2194560" indent="-365760"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466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grpSp>
        <p:nvGrpSpPr>
          <p:cNvPr id="116" name="Group 16"/>
          <p:cNvGrpSpPr/>
          <p:nvPr/>
        </p:nvGrpSpPr>
        <p:grpSpPr>
          <a:xfrm>
            <a:off x="76199" y="4629150"/>
            <a:ext cx="2089152" cy="411481"/>
            <a:chOff x="0" y="0"/>
            <a:chExt cx="2089150" cy="411480"/>
          </a:xfrm>
        </p:grpSpPr>
        <p:pic>
          <p:nvPicPr>
            <p:cNvPr id="114" name="Picture 17" descr="Picture 1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336549" y="0"/>
              <a:ext cx="1752602" cy="4114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5" name="Picture 18" descr="Picture 18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-1" y="28770"/>
              <a:ext cx="500134" cy="338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Text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1219200" indent="-304800">
              <a:defRPr>
                <a:solidFill>
                  <a:srgbClr val="000000"/>
                </a:solidFill>
              </a:defRPr>
            </a:lvl3pPr>
            <a:lvl4pPr marL="1737360" indent="-365760">
              <a:defRPr>
                <a:solidFill>
                  <a:srgbClr val="000000"/>
                </a:solidFill>
              </a:defRPr>
            </a:lvl4pPr>
            <a:lvl5pPr marL="2194560" indent="-365760"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4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2_Title and Conten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>
            <a:spLocks noGrp="1"/>
          </p:cNvSpPr>
          <p:nvPr>
            <p:ph type="body" idx="1"/>
          </p:nvPr>
        </p:nvSpPr>
        <p:spPr>
          <a:xfrm>
            <a:off x="333377" y="1079500"/>
            <a:ext cx="8181900" cy="35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/>
          <a:lstStyle>
            <a:lvl1pPr marL="342900" marR="0" lvl="0" indent="-276225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004360"/>
              </a:buClr>
              <a:buSzPts val="2200"/>
              <a:buFont typeface="Arial"/>
              <a:buChar char="•"/>
              <a:defRPr sz="17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25717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00436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5717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003F5E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004360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004360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35744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35744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35744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35744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sldNum" idx="12"/>
          </p:nvPr>
        </p:nvSpPr>
        <p:spPr>
          <a:xfrm>
            <a:off x="8296359" y="4804514"/>
            <a:ext cx="55575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2400"/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959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85800" y="685801"/>
            <a:ext cx="8382000" cy="3908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51418" y="4769564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Rectangle 7"/>
          <p:cNvSpPr/>
          <p:nvPr/>
        </p:nvSpPr>
        <p:spPr>
          <a:xfrm rot="16200000">
            <a:off x="-2266950" y="2266950"/>
            <a:ext cx="5143500" cy="6096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5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rcRect l="2464" t="16667" r="4984" b="16667"/>
          <a:stretch>
            <a:fillRect/>
          </a:stretch>
        </p:blipFill>
        <p:spPr>
          <a:xfrm rot="16200000">
            <a:off x="-368946" y="3869054"/>
            <a:ext cx="1314452" cy="5486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17"/>
          <p:cNvSpPr/>
          <p:nvPr/>
        </p:nvSpPr>
        <p:spPr>
          <a:xfrm>
            <a:off x="609600" y="0"/>
            <a:ext cx="8534400" cy="5715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762000" y="0"/>
            <a:ext cx="7924800" cy="571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8" name="Picture 1" descr="Picture 1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0" y="4686300"/>
            <a:ext cx="609600" cy="40438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68048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37FC6-8FB7-424A-A3D8-41A71A1207BE}" type="datetimeFigureOut">
              <a:rPr lang="en-US" smtClean="0"/>
              <a:t>16.09.19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transition xmlns:p14="http://schemas.microsoft.com/office/powerpoint/2010/main"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2pPr>
      <a:lvl3pPr marL="12801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3pPr>
      <a:lvl4pPr marL="1778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6918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39896/%2310-scitokens-and-iam-interoper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/>
          <p:cNvSpPr txBox="1">
            <a:spLocks noGrp="1"/>
          </p:cNvSpPr>
          <p:nvPr>
            <p:ph type="ctrTitle"/>
          </p:nvPr>
        </p:nvSpPr>
        <p:spPr>
          <a:xfrm>
            <a:off x="776628" y="800099"/>
            <a:ext cx="7124131" cy="11025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WLCG </a:t>
            </a:r>
            <a:r>
              <a:rPr lang="en-US" sz="3600" dirty="0" smtClean="0"/>
              <a:t>Token Schema</a:t>
            </a:r>
            <a:endParaRPr sz="3600" dirty="0"/>
          </a:p>
        </p:txBody>
      </p:sp>
      <p:sp>
        <p:nvSpPr>
          <p:cNvPr id="135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745284" y="1902620"/>
            <a:ext cx="5380470" cy="4976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400"/>
              </a:spcBef>
              <a:defRPr sz="2000"/>
            </a:lvl1pPr>
          </a:lstStyle>
          <a:p>
            <a:r>
              <a:rPr lang="en-US" dirty="0" smtClean="0"/>
              <a:t>WLCG Management Board</a:t>
            </a:r>
            <a:endParaRPr dirty="0"/>
          </a:p>
        </p:txBody>
      </p:sp>
      <p:sp>
        <p:nvSpPr>
          <p:cNvPr id="136" name="Text Placeholder 3"/>
          <p:cNvSpPr>
            <a:spLocks noGrp="1"/>
          </p:cNvSpPr>
          <p:nvPr>
            <p:ph type="body" idx="13"/>
          </p:nvPr>
        </p:nvSpPr>
        <p:spPr>
          <a:xfrm>
            <a:off x="4089400" y="171450"/>
            <a:ext cx="5054601" cy="571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Autofit/>
          </a:bodyPr>
          <a:lstStyle>
            <a:lvl1pPr algn="r">
              <a:spcBef>
                <a:spcPts val="400"/>
              </a:spcBef>
              <a:buSzTx/>
              <a:buFontTx/>
              <a:buNone/>
              <a:defRPr sz="2000">
                <a:solidFill>
                  <a:srgbClr val="808080"/>
                </a:solidFill>
              </a:defRPr>
            </a:lvl1pPr>
          </a:lstStyle>
          <a:p>
            <a:r>
              <a:rPr lang="en-US" sz="1800" dirty="0" smtClean="0"/>
              <a:t>Presented by Hannah Short</a:t>
            </a:r>
            <a:endParaRPr sz="1800" dirty="0"/>
          </a:p>
        </p:txBody>
      </p:sp>
      <p:sp>
        <p:nvSpPr>
          <p:cNvPr id="137" name="Text Placeholder 5"/>
          <p:cNvSpPr>
            <a:spLocks noGrp="1"/>
          </p:cNvSpPr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339470" indent="-339470" defTabSz="905255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2178">
                <a:solidFill>
                  <a:srgbClr val="808080"/>
                </a:solidFill>
              </a:defRPr>
            </a:pPr>
            <a:r>
              <a:rPr lang="en-US" dirty="0" smtClean="0"/>
              <a:t>September </a:t>
            </a:r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2019</a:t>
            </a:r>
            <a:endParaRPr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Middleware developers would like published Schema to guide work towards token based </a:t>
            </a:r>
            <a:r>
              <a:rPr lang="en-US" dirty="0" err="1" smtClean="0"/>
              <a:t>a</a:t>
            </a:r>
            <a:r>
              <a:rPr lang="en-US" dirty="0" err="1" smtClean="0"/>
              <a:t>uthorisation</a:t>
            </a:r>
            <a:r>
              <a:rPr lang="en-US" dirty="0" smtClean="0"/>
              <a:t> =&gt; publish version WLCG:1.0 </a:t>
            </a:r>
          </a:p>
          <a:p>
            <a:pPr lvl="1"/>
            <a:r>
              <a:rPr lang="en-US" dirty="0" smtClean="0"/>
              <a:t>Asked for comments by Friday 20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Publish to </a:t>
            </a:r>
            <a:r>
              <a:rPr lang="en-US" dirty="0" err="1" smtClean="0"/>
              <a:t>Zenodo</a:t>
            </a:r>
            <a:endParaRPr lang="en-US" dirty="0" smtClean="0"/>
          </a:p>
          <a:p>
            <a:r>
              <a:rPr lang="en-US" dirty="0" smtClean="0"/>
              <a:t>Provide stable testing environment to </a:t>
            </a:r>
            <a:r>
              <a:rPr lang="en-US" dirty="0" smtClean="0"/>
              <a:t>issue tokens </a:t>
            </a:r>
            <a:r>
              <a:rPr lang="en-US" dirty="0" smtClean="0"/>
              <a:t>based on WLCG v1.0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054021"/>
      </p:ext>
    </p:extLst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Footer Placeholder 2"/>
          <p:cNvSpPr txBox="1"/>
          <p:nvPr/>
        </p:nvSpPr>
        <p:spPr>
          <a:xfrm>
            <a:off x="3124200" y="4769564"/>
            <a:ext cx="43434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WLCG AuthZ WG</a:t>
            </a:r>
          </a:p>
        </p:txBody>
      </p:sp>
      <p:sp>
        <p:nvSpPr>
          <p:cNvPr id="279" name="Content Placeholder 7"/>
          <p:cNvSpPr txBox="1">
            <a:spLocks noGrp="1"/>
          </p:cNvSpPr>
          <p:nvPr>
            <p:ph type="body" sz="half" idx="1"/>
          </p:nvPr>
        </p:nvSpPr>
        <p:spPr>
          <a:xfrm>
            <a:off x="3657600" y="1257300"/>
            <a:ext cx="4724400" cy="320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100"/>
              </a:spcBef>
              <a:defRPr sz="4800"/>
            </a:lvl1pPr>
          </a:lstStyle>
          <a:p>
            <a:r>
              <a:rPr dirty="0"/>
              <a:t>Questions?</a:t>
            </a:r>
          </a:p>
        </p:txBody>
      </p:sp>
      <p:sp>
        <p:nvSpPr>
          <p:cNvPr id="280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346618" y="476956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 dirty="0"/>
          </a:p>
        </p:txBody>
      </p:sp>
      <p:sp>
        <p:nvSpPr>
          <p:cNvPr id="281" name="Date Placeholder 5"/>
          <p:cNvSpPr txBox="1"/>
          <p:nvPr/>
        </p:nvSpPr>
        <p:spPr>
          <a:xfrm>
            <a:off x="0" y="4769961"/>
            <a:ext cx="19050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r>
              <a:rPr dirty="0"/>
              <a:t>12/07/17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685801"/>
            <a:ext cx="8382000" cy="330988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Includes current </a:t>
            </a:r>
            <a:r>
              <a:rPr lang="en-US" dirty="0"/>
              <a:t>major users of tokens in </a:t>
            </a:r>
            <a:r>
              <a:rPr lang="en-US" dirty="0" smtClean="0"/>
              <a:t>HEP</a:t>
            </a:r>
            <a:endParaRPr lang="en-US" dirty="0"/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lang="en-US" dirty="0"/>
              <a:t>INDIGO IAM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lang="en-US" dirty="0"/>
              <a:t>EGI Check-in 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lang="en-US" dirty="0"/>
              <a:t>SciTokens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lang="en-US" dirty="0"/>
              <a:t>dCache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lang="en-US" dirty="0" smtClean="0"/>
              <a:t>ALICE</a:t>
            </a:r>
            <a:endParaRPr lang="en-US" dirty="0"/>
          </a:p>
          <a:p>
            <a:r>
              <a:rPr lang="en-US" dirty="0" smtClean="0"/>
              <a:t>Development work of pilot </a:t>
            </a:r>
            <a:r>
              <a:rPr lang="en-US" dirty="0"/>
              <a:t>projects supported </a:t>
            </a:r>
            <a:r>
              <a:rPr lang="en-US" dirty="0" smtClean="0"/>
              <a:t>by: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Priority to stick to industry and R&amp;E standards wherever </a:t>
            </a:r>
            <a:r>
              <a:rPr lang="en-US" dirty="0" smtClean="0"/>
              <a:t>possible</a:t>
            </a:r>
          </a:p>
          <a:p>
            <a:r>
              <a:rPr lang="en-US" dirty="0" smtClean="0"/>
              <a:t>Started July </a:t>
            </a:r>
            <a:r>
              <a:rPr lang="en-US" dirty="0" smtClean="0"/>
              <a:t>2017</a:t>
            </a:r>
          </a:p>
          <a:p>
            <a:r>
              <a:rPr lang="en-US" dirty="0" smtClean="0"/>
              <a:t>Planning to </a:t>
            </a:r>
            <a:r>
              <a:rPr lang="en-US" b="1" dirty="0" smtClean="0"/>
              <a:t>publish WLCG Token Schema version 1.0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WLCG </a:t>
            </a:r>
            <a:r>
              <a:rPr lang="en-US" dirty="0" err="1"/>
              <a:t>AuthZ</a:t>
            </a:r>
            <a:r>
              <a:rPr lang="en-US" dirty="0"/>
              <a:t> WG</a:t>
            </a:r>
          </a:p>
        </p:txBody>
      </p:sp>
      <p:pic>
        <p:nvPicPr>
          <p:cNvPr id="5" name="Google Shape;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25101" y="2214261"/>
            <a:ext cx="433045" cy="363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439" y="2214261"/>
            <a:ext cx="1082336" cy="296583"/>
          </a:xfrm>
          <a:prstGeom prst="rect">
            <a:avLst/>
          </a:prstGeom>
        </p:spPr>
      </p:pic>
      <p:sp>
        <p:nvSpPr>
          <p:cNvPr id="7" name="Google Shape;229;p32"/>
          <p:cNvSpPr txBox="1">
            <a:spLocks noGrp="1"/>
          </p:cNvSpPr>
          <p:nvPr>
            <p:ph type="sldNum" sz="quarter" idx="2"/>
          </p:nvPr>
        </p:nvSpPr>
        <p:spPr>
          <a:xfrm>
            <a:off x="8467006" y="4769564"/>
            <a:ext cx="448396" cy="269241"/>
          </a:xfrm>
          <a:prstGeom prst="rect">
            <a:avLst/>
          </a:prstGeom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en-GB"/>
              <a:pPr>
                <a:buClr>
                  <a:srgbClr val="000000"/>
                </a:buClr>
              </a:pPr>
              <a:t>2</a:t>
            </a:fld>
            <a:endParaRPr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4297" y="2188600"/>
            <a:ext cx="1160468" cy="3887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21556" y="3995681"/>
            <a:ext cx="6124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ts val="400"/>
              </a:spcBef>
              <a:defRPr sz="2000">
                <a:solidFill>
                  <a:srgbClr val="FF0000"/>
                </a:solidFill>
              </a:defRPr>
            </a:pPr>
            <a:r>
              <a:rPr lang="en-US" u="sng" dirty="0"/>
              <a:t>Objective</a:t>
            </a:r>
            <a:r>
              <a:rPr lang="en-US" dirty="0"/>
              <a:t>: Understand &amp; meet the requirements of a </a:t>
            </a:r>
            <a:r>
              <a:rPr lang="en-US" dirty="0" smtClean="0"/>
              <a:t>future</a:t>
            </a:r>
            <a:r>
              <a:rPr lang="en-US" dirty="0"/>
              <a:t>-looking </a:t>
            </a:r>
            <a:r>
              <a:rPr lang="en-US" dirty="0" err="1"/>
              <a:t>AuthZ</a:t>
            </a:r>
            <a:r>
              <a:rPr lang="en-US" dirty="0"/>
              <a:t> service for WLCG experiments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639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2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en-GB"/>
              <a:pPr>
                <a:buClr>
                  <a:srgbClr val="000000"/>
                </a:buClr>
              </a:pPr>
              <a:t>3</a:t>
            </a:fld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r>
              <a:rPr lang="en-GB" dirty="0"/>
              <a:t>Status</a:t>
            </a:r>
            <a:endParaRPr dirty="0"/>
          </a:p>
        </p:txBody>
      </p:sp>
      <p:graphicFrame>
        <p:nvGraphicFramePr>
          <p:cNvPr id="231" name="Google Shape;231;p32"/>
          <p:cNvGraphicFramePr/>
          <p:nvPr>
            <p:extLst>
              <p:ext uri="{D42A27DB-BD31-4B8C-83A1-F6EECF244321}">
                <p14:modId xmlns:p14="http://schemas.microsoft.com/office/powerpoint/2010/main" val="3415008613"/>
              </p:ext>
            </p:extLst>
          </p:nvPr>
        </p:nvGraphicFramePr>
        <p:xfrm>
          <a:off x="685800" y="685801"/>
          <a:ext cx="8254368" cy="426372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97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22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64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60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rgbClr val="FFFFFF"/>
                          </a:solidFill>
                        </a:rPr>
                        <a:t>Step</a:t>
                      </a:r>
                      <a:endParaRPr sz="1050" dirty="0">
                        <a:solidFill>
                          <a:srgbClr val="FFFFFF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>
                          <a:solidFill>
                            <a:srgbClr val="FFFFFF"/>
                          </a:solidFill>
                        </a:rPr>
                        <a:t>Result</a:t>
                      </a:r>
                      <a:endParaRPr sz="1050">
                        <a:solidFill>
                          <a:srgbClr val="FFFFFF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>
                          <a:solidFill>
                            <a:srgbClr val="FFFFFF"/>
                          </a:solidFill>
                        </a:rPr>
                        <a:t>Status</a:t>
                      </a:r>
                      <a:endParaRPr sz="1050">
                        <a:solidFill>
                          <a:srgbClr val="FFFFFF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>
                          <a:solidFill>
                            <a:srgbClr val="FFFFFF"/>
                          </a:solidFill>
                        </a:rPr>
                        <a:t>Due/Completed</a:t>
                      </a:r>
                      <a:endParaRPr sz="1050">
                        <a:solidFill>
                          <a:srgbClr val="FFFFFF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99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53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Create </a:t>
                      </a:r>
                      <a:r>
                        <a:rPr lang="en-GB" sz="1050" dirty="0" smtClean="0"/>
                        <a:t>group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WLCG </a:t>
                      </a:r>
                      <a:r>
                        <a:rPr lang="en-GB" sz="1050" dirty="0" err="1" smtClean="0"/>
                        <a:t>AuthZ</a:t>
                      </a:r>
                      <a:r>
                        <a:rPr lang="en-GB" sz="1050" dirty="0" smtClean="0"/>
                        <a:t> WG 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/>
                        <a:t>Done</a:t>
                      </a:r>
                      <a:endParaRPr sz="105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/>
                        <a:t>July 2017</a:t>
                      </a:r>
                      <a:endParaRPr sz="105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Collect Requirements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Document completed and revised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/>
                        <a:t>Done</a:t>
                      </a:r>
                      <a:endParaRPr sz="105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July 2018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027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>
                          <a:solidFill>
                            <a:schemeClr val="dk1"/>
                          </a:solidFill>
                        </a:rPr>
                        <a:t>Identify Pilot Options</a:t>
                      </a:r>
                      <a:endParaRPr sz="105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EGI Check-in </a:t>
                      </a:r>
                      <a:r>
                        <a:rPr lang="en-GB" sz="1050" dirty="0" smtClean="0"/>
                        <a:t>(</a:t>
                      </a:r>
                      <a:r>
                        <a:rPr lang="en-GB" sz="1050" dirty="0"/>
                        <a:t>EOSC-hub/AARC), INDIGO-IAM (EOSC)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November 2017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Identify Certificate </a:t>
                      </a:r>
                      <a:r>
                        <a:rPr lang="en-GB" sz="1050" dirty="0" smtClean="0">
                          <a:solidFill>
                            <a:schemeClr val="dk1"/>
                          </a:solidFill>
                        </a:rPr>
                        <a:t>Authority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err="1"/>
                        <a:t>RCAuth.eu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July 2018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CERN HR Identity Vetting integration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Privacy </a:t>
                      </a:r>
                      <a:r>
                        <a:rPr lang="en-GB" sz="1050" dirty="0"/>
                        <a:t>Statement </a:t>
                      </a:r>
                      <a:r>
                        <a:rPr lang="en-GB" sz="1050" dirty="0" smtClean="0"/>
                        <a:t>approved, DB </a:t>
                      </a:r>
                      <a:r>
                        <a:rPr lang="en-GB" sz="1050" dirty="0" smtClean="0"/>
                        <a:t>connected</a:t>
                      </a:r>
                      <a:r>
                        <a:rPr lang="en-GB" sz="1050" baseline="0" dirty="0" smtClean="0"/>
                        <a:t> via API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February 2019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Enhance </a:t>
                      </a:r>
                      <a:r>
                        <a:rPr lang="en-GB" sz="1050" dirty="0" smtClean="0">
                          <a:solidFill>
                            <a:schemeClr val="dk1"/>
                          </a:solidFill>
                        </a:rPr>
                        <a:t>Pilot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Pilots presented on March 5</a:t>
                      </a:r>
                      <a:r>
                        <a:rPr lang="en-US" sz="1050" baseline="30000" dirty="0" smtClean="0"/>
                        <a:t>th</a:t>
                      </a:r>
                      <a:r>
                        <a:rPr lang="en-US" sz="1050" baseline="0" dirty="0" smtClean="0"/>
                        <a:t> 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March 2019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Interview experiments 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/>
                        <a:t>Questionnaire</a:t>
                      </a:r>
                      <a:r>
                        <a:rPr lang="en-US" sz="1050" baseline="0" dirty="0"/>
                        <a:t> sent and </a:t>
                      </a:r>
                      <a:r>
                        <a:rPr lang="en-US" sz="1050" baseline="0" dirty="0" smtClean="0"/>
                        <a:t>completed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December 2018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>
                          <a:solidFill>
                            <a:schemeClr val="dk1"/>
                          </a:solidFill>
                        </a:rPr>
                        <a:t>Pilot progress review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Pre-GDB held. Pilots assessed their current state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/>
                        <a:t>December</a:t>
                      </a:r>
                      <a:r>
                        <a:rPr lang="en-GB" sz="1050" baseline="0" dirty="0"/>
                        <a:t> </a:t>
                      </a:r>
                      <a:r>
                        <a:rPr lang="en-GB" sz="1050" dirty="0"/>
                        <a:t>2018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Provide Recommendation to </a:t>
                      </a:r>
                      <a:r>
                        <a:rPr lang="en-GB" sz="1050" dirty="0" smtClean="0">
                          <a:solidFill>
                            <a:schemeClr val="dk1"/>
                          </a:solidFill>
                        </a:rPr>
                        <a:t>WLCG MB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April 2019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>
                          <a:solidFill>
                            <a:schemeClr val="dk1"/>
                          </a:solidFill>
                        </a:rPr>
                        <a:t>Define JWT Schema for </a:t>
                      </a:r>
                      <a:r>
                        <a:rPr lang="en-GB" sz="1050" dirty="0" smtClean="0">
                          <a:solidFill>
                            <a:schemeClr val="dk1"/>
                          </a:solidFill>
                        </a:rPr>
                        <a:t>Tokens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b="1" dirty="0" smtClean="0"/>
                        <a:t>Completed at September pre-GDB</a:t>
                      </a:r>
                      <a:endParaRPr sz="1050" b="1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Done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50" dirty="0" smtClean="0"/>
                        <a:t>September 2019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b="1" dirty="0" smtClean="0">
                          <a:solidFill>
                            <a:schemeClr val="dk1"/>
                          </a:solidFill>
                        </a:rPr>
                        <a:t>Publish Schema v 1.0</a:t>
                      </a:r>
                      <a:endParaRPr sz="1050" b="1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68569" marR="68569" marT="68569" marB="6856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Pending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September 2019</a:t>
                      </a:r>
                      <a:endParaRPr sz="1050" dirty="0"/>
                    </a:p>
                  </a:txBody>
                  <a:tcPr marL="68569" marR="68569" marT="68569" marB="6856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>
                          <a:solidFill>
                            <a:schemeClr val="dk1"/>
                          </a:solidFill>
                        </a:rPr>
                        <a:t>Define Trust Distribution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Collaborate with IGTF</a:t>
                      </a:r>
                      <a:endParaRPr sz="1050" dirty="0"/>
                    </a:p>
                  </a:txBody>
                  <a:tcPr marL="68569" marR="68569" marT="68569" marB="68569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Pending</a:t>
                      </a:r>
                      <a:endParaRPr sz="1050" dirty="0"/>
                    </a:p>
                  </a:txBody>
                  <a:tcPr marL="68569" marR="68569" marT="68569" marB="68569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68569" marR="68569" marT="68569" marB="68569">
                    <a:noFill/>
                  </a:tcPr>
                </a:tc>
              </a:tr>
              <a:tr h="30177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>
                          <a:solidFill>
                            <a:schemeClr val="dk1"/>
                          </a:solidFill>
                        </a:rPr>
                        <a:t>Provide guidelines on Token Flows</a:t>
                      </a:r>
                      <a:endParaRPr sz="1050" dirty="0">
                        <a:solidFill>
                          <a:schemeClr val="dk1"/>
                        </a:solidFill>
                      </a:endParaRPr>
                    </a:p>
                  </a:txBody>
                  <a:tcPr marL="68569" marR="68569" marT="68569" marB="68569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68569" marR="68569" marT="68569" marB="68569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dirty="0" smtClean="0"/>
                        <a:t>Pending</a:t>
                      </a:r>
                      <a:endParaRPr sz="1050" dirty="0"/>
                    </a:p>
                  </a:txBody>
                  <a:tcPr marL="68569" marR="68569" marT="68569" marB="68569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68569" marR="68569" marT="68569" marB="68569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922292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Attached </a:t>
            </a:r>
            <a:r>
              <a:rPr lang="en-US" dirty="0"/>
              <a:t>to Agenda </a:t>
            </a:r>
            <a:r>
              <a:rPr lang="en-US" dirty="0">
                <a:hlinkClick r:id="rId2"/>
              </a:rPr>
              <a:t>https://indico.cern.ch/event/769180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Presented to the Open ID R&amp;E Working Group (and many participants involved in both groups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Discussion for &gt; 1 year during recurring WG meetings</a:t>
            </a:r>
          </a:p>
          <a:p>
            <a:r>
              <a:rPr lang="en-US" dirty="0" smtClean="0"/>
              <a:t>Input sought from VOs and Software Experts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299413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52119709"/>
              </p:ext>
            </p:extLst>
          </p:nvPr>
        </p:nvGraphicFramePr>
        <p:xfrm>
          <a:off x="685800" y="685801"/>
          <a:ext cx="8382000" cy="390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Token Claims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9845" y="4709607"/>
            <a:ext cx="68340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Note: Where unspecified, the origin</a:t>
            </a:r>
            <a:r>
              <a:rPr lang="en-US" i="1" dirty="0"/>
              <a:t> is </a:t>
            </a:r>
            <a:r>
              <a:rPr lang="en-US" i="1" dirty="0" smtClean="0"/>
              <a:t>RFC7519</a:t>
            </a:r>
            <a:r>
              <a:rPr lang="en-US" i="1" dirty="0"/>
              <a:t> </a:t>
            </a:r>
            <a:r>
              <a:rPr lang="en-US" i="1" dirty="0" smtClean="0"/>
              <a:t>or </a:t>
            </a:r>
            <a:r>
              <a:rPr lang="en-US" i="1" dirty="0" err="1"/>
              <a:t>OpenID</a:t>
            </a:r>
            <a:r>
              <a:rPr lang="en-US" i="1" dirty="0"/>
              <a:t> Connect core</a:t>
            </a:r>
            <a:endParaRPr kumimoji="0" lang="en-US" sz="18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6630612" y="2458452"/>
            <a:ext cx="2238908" cy="2077400"/>
          </a:xfrm>
          <a:prstGeom prst="wedgeEllipseCallout">
            <a:avLst>
              <a:gd name="adj1" fmla="val 42629"/>
              <a:gd name="adj2" fmla="val 59185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Token s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hould </a:t>
            </a: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include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at least scope or 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group to convey </a:t>
            </a:r>
            <a:r>
              <a:rPr kumimoji="0" lang="en-US" sz="1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authorisation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243191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Similar to VOMS Groups</a:t>
            </a:r>
          </a:p>
          <a:p>
            <a:pPr lvl="1"/>
            <a:r>
              <a:rPr lang="en-US" dirty="0" smtClean="0"/>
              <a:t>VOMS Roles modeled as optional Groups</a:t>
            </a:r>
          </a:p>
          <a:p>
            <a:r>
              <a:rPr lang="en-US" dirty="0" smtClean="0"/>
              <a:t>Capabilities/scopes</a:t>
            </a:r>
          </a:p>
          <a:p>
            <a:pPr lvl="1"/>
            <a:r>
              <a:rPr lang="en-US" dirty="0" smtClean="0"/>
              <a:t>Specific ability to perform an action (optionally, at a specific path) e.g. </a:t>
            </a:r>
            <a:r>
              <a:rPr lang="en-US" dirty="0" err="1" smtClean="0">
                <a:latin typeface="Consolas"/>
                <a:cs typeface="Consolas"/>
              </a:rPr>
              <a:t>storage.create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/home/</a:t>
            </a:r>
            <a:r>
              <a:rPr lang="en-US" dirty="0" err="1" smtClean="0">
                <a:latin typeface="Consolas"/>
                <a:cs typeface="Consolas"/>
              </a:rPr>
              <a:t>joe</a:t>
            </a:r>
            <a:endParaRPr lang="en-US" dirty="0" smtClean="0">
              <a:latin typeface="Consolas"/>
              <a:cs typeface="Consolas"/>
            </a:endParaRPr>
          </a:p>
          <a:p>
            <a:r>
              <a:rPr lang="en-US" dirty="0" smtClean="0"/>
              <a:t>Both can be requested via </a:t>
            </a:r>
            <a:r>
              <a:rPr lang="en-US" dirty="0" smtClean="0"/>
              <a:t>scopes</a:t>
            </a:r>
          </a:p>
          <a:p>
            <a:r>
              <a:rPr lang="en-US" dirty="0" smtClean="0"/>
              <a:t>Capabilities are </a:t>
            </a:r>
            <a:r>
              <a:rPr lang="en-US" b="1" dirty="0" smtClean="0"/>
              <a:t>interoperable</a:t>
            </a:r>
            <a:r>
              <a:rPr lang="en-US" dirty="0" smtClean="0"/>
              <a:t> with </a:t>
            </a:r>
            <a:r>
              <a:rPr lang="en-US" dirty="0" err="1" smtClean="0"/>
              <a:t>SciTokens</a:t>
            </a:r>
            <a:r>
              <a:rPr lang="en-US" dirty="0" smtClean="0"/>
              <a:t>*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forms of Authorization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4774168"/>
            <a:ext cx="826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://indico.cern.ch/event/739896/#10-scitokens-and-iam-</a:t>
            </a:r>
            <a:r>
              <a:rPr lang="en-US" dirty="0" smtClean="0">
                <a:hlinkClick r:id="rId2"/>
              </a:rPr>
              <a:t>interoper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179352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adopt the </a:t>
            </a:r>
            <a:r>
              <a:rPr lang="en-US" b="1" dirty="0" err="1"/>
              <a:t>eduperson_assurance</a:t>
            </a:r>
            <a:r>
              <a:rPr lang="en-US" dirty="0"/>
              <a:t> multi-valued claim proposed by RAF to convey the </a:t>
            </a:r>
            <a:r>
              <a:rPr lang="en-US" u="sng" dirty="0"/>
              <a:t>assurance</a:t>
            </a:r>
            <a:r>
              <a:rPr lang="en-US" dirty="0"/>
              <a:t> component values and profile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b="1" dirty="0" err="1"/>
              <a:t>acr</a:t>
            </a:r>
            <a:r>
              <a:rPr lang="en-US" dirty="0"/>
              <a:t> claim is included in addition to the </a:t>
            </a:r>
            <a:r>
              <a:rPr lang="en-US" b="1" dirty="0" err="1"/>
              <a:t>eduperson_assurance</a:t>
            </a:r>
            <a:r>
              <a:rPr lang="en-US" dirty="0"/>
              <a:t> claim to specifically convey the </a:t>
            </a:r>
            <a:r>
              <a:rPr lang="en-US" u="sng" dirty="0"/>
              <a:t>authentication</a:t>
            </a:r>
            <a:r>
              <a:rPr lang="en-US" dirty="0"/>
              <a:t> </a:t>
            </a:r>
            <a:r>
              <a:rPr lang="en-US" u="sng" dirty="0"/>
              <a:t>assurance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284850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Small number of registered clients (e.g. </a:t>
            </a:r>
            <a:r>
              <a:rPr lang="en-US" dirty="0" err="1" smtClean="0"/>
              <a:t>HTCondor</a:t>
            </a:r>
            <a:r>
              <a:rPr lang="en-US" dirty="0" smtClean="0"/>
              <a:t> submit nodes, token provisioning scripts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Clients authenticate with Client Secret</a:t>
            </a:r>
            <a:endParaRPr lang="en-US" dirty="0" smtClean="0"/>
          </a:p>
          <a:p>
            <a:r>
              <a:rPr lang="en-US" dirty="0" smtClean="0"/>
              <a:t>Large number of unregistered Resource </a:t>
            </a:r>
            <a:r>
              <a:rPr lang="en-US" dirty="0" smtClean="0"/>
              <a:t>Servers (e.g. storage node)</a:t>
            </a:r>
          </a:p>
          <a:p>
            <a:pPr lvl="1"/>
            <a:r>
              <a:rPr lang="en-US" dirty="0" smtClean="0"/>
              <a:t>Validate tokens using issuer’s public key for signing*</a:t>
            </a:r>
            <a:endParaRPr lang="en-US" dirty="0" smtClean="0"/>
          </a:p>
          <a:p>
            <a:r>
              <a:rPr lang="en-US" b="1" dirty="0"/>
              <a:t>Standard</a:t>
            </a:r>
            <a:r>
              <a:rPr lang="en-US" dirty="0"/>
              <a:t> OIDC </a:t>
            </a:r>
            <a:r>
              <a:rPr lang="en-US" dirty="0" smtClean="0"/>
              <a:t>discovery </a:t>
            </a:r>
            <a:r>
              <a:rPr lang="en-US" dirty="0"/>
              <a:t>(well-</a:t>
            </a:r>
            <a:r>
              <a:rPr lang="en-US" dirty="0" smtClean="0"/>
              <a:t>known configuration)</a:t>
            </a:r>
          </a:p>
          <a:p>
            <a:r>
              <a:rPr lang="en-US" dirty="0"/>
              <a:t>TLS connection to issuer must be validated and </a:t>
            </a:r>
            <a:r>
              <a:rPr lang="en-US" dirty="0" smtClean="0"/>
              <a:t>verified*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rust </a:t>
            </a:r>
            <a:r>
              <a:rPr lang="en-US" dirty="0"/>
              <a:t>roots needed by a wide range of agents/</a:t>
            </a:r>
            <a:r>
              <a:rPr lang="en-US" dirty="0" smtClean="0"/>
              <a:t>clients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Distribution of Trust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1999" y="4594623"/>
            <a:ext cx="818444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* Signing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and transport keys may support different trust models, discussion pending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024519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Lifetimes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892407"/>
              </p:ext>
            </p:extLst>
          </p:nvPr>
        </p:nvGraphicFramePr>
        <p:xfrm>
          <a:off x="775006" y="745395"/>
          <a:ext cx="8159095" cy="39319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05566"/>
                <a:gridCol w="1271021"/>
                <a:gridCol w="986437"/>
                <a:gridCol w="986437"/>
                <a:gridCol w="370963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Token Type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Recommended Lifetime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Minimum Lifetime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Maximum Lifetime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Justification</a:t>
                      </a:r>
                      <a:endParaRPr lang="en-US" dirty="0"/>
                    </a:p>
                  </a:txBody>
                  <a:tcPr/>
                </a:tc>
              </a:tr>
              <a:tr h="34815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Access Token &amp; ID Token  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 minutes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minutes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hours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Access token lifetime should be short as there is no revocation mechanism.  The granted lifetime has implications for  the maximum allowable downtime of the Access Token server.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Refresh Token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 days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day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 days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Refresh token lifetimes should be kept bounded, but can be longer-lived as they are revocable.  Meant to be long-lived enough to be on a “human timescale”.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Issuer Public Key Cache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hours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hour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day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The public key cache lifetime defines the minimum revocation time of the public key.  The actual lifetime is the maximum allowable downtime of the public key server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Issuer Public Key</a:t>
                      </a:r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months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days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 months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JWT has built-in mechanisms for key rotation; these do not need to live as long as CAs. This may evolve following operational experience, provision should be made for flexible lifetimes.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496541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7519</TotalTime>
  <Words>773</Words>
  <Application>Microsoft Macintosh PowerPoint</Application>
  <PresentationFormat>On-screen Show (16:9)</PresentationFormat>
  <Paragraphs>154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WLCG Token Schema</vt:lpstr>
      <vt:lpstr>WLCG AuthZ WG</vt:lpstr>
      <vt:lpstr>Status</vt:lpstr>
      <vt:lpstr>Draft</vt:lpstr>
      <vt:lpstr>Token Claims</vt:lpstr>
      <vt:lpstr>Two forms of Authorization</vt:lpstr>
      <vt:lpstr>Assurance</vt:lpstr>
      <vt:lpstr>Distribution of Trust</vt:lpstr>
      <vt:lpstr>Lifetimes</vt:lpstr>
      <vt:lpstr>Next Steps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AuthZ WG</dc:title>
  <dc:creator>Maarten Litmaath</dc:creator>
  <cp:lastModifiedBy>Hannah Short</cp:lastModifiedBy>
  <cp:revision>139</cp:revision>
  <dcterms:modified xsi:type="dcterms:W3CDTF">2019-09-16T07:53:45Z</dcterms:modified>
</cp:coreProperties>
</file>