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0" r:id="rId2"/>
    <p:sldId id="511" r:id="rId3"/>
    <p:sldId id="512" r:id="rId4"/>
    <p:sldId id="513" r:id="rId5"/>
    <p:sldId id="514" r:id="rId6"/>
    <p:sldId id="515" r:id="rId7"/>
    <p:sldId id="516" r:id="rId8"/>
    <p:sldId id="519" r:id="rId9"/>
  </p:sldIdLst>
  <p:sldSz cx="9144000" cy="6858000" type="screen4x3"/>
  <p:notesSz cx="10234613" cy="70993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36">
          <p15:clr>
            <a:srgbClr val="A4A3A4"/>
          </p15:clr>
        </p15:guide>
        <p15:guide id="2" pos="322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FFFFFF"/>
    <a:srgbClr val="CC3300"/>
    <a:srgbClr val="FF9933"/>
    <a:srgbClr val="17175E"/>
    <a:srgbClr val="33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991"/>
    <p:restoredTop sz="89950" autoAdjust="0"/>
  </p:normalViewPr>
  <p:slideViewPr>
    <p:cSldViewPr>
      <p:cViewPr varScale="1">
        <p:scale>
          <a:sx n="112" d="100"/>
          <a:sy n="112" d="100"/>
        </p:scale>
        <p:origin x="2016" y="2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12456"/>
    </p:cViewPr>
  </p:sorterViewPr>
  <p:notesViewPr>
    <p:cSldViewPr>
      <p:cViewPr varScale="1">
        <p:scale>
          <a:sx n="115" d="100"/>
          <a:sy n="115" d="100"/>
        </p:scale>
        <p:origin x="-1888" y="-112"/>
      </p:cViewPr>
      <p:guideLst>
        <p:guide orient="horz" pos="2236"/>
        <p:guide pos="322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E8E69479-CBD8-485E-9B5F-A2703C3134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2651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550" y="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0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3275" y="533400"/>
            <a:ext cx="3549650" cy="2662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938" y="3371850"/>
            <a:ext cx="8186737" cy="3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550" y="6743700"/>
            <a:ext cx="4435475" cy="354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1C5F9CE-C583-4053-989E-CC277F4509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464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A0309B1D-6C4D-4140-8DCC-E8384BDCCC8E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171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476625" y="682625"/>
            <a:ext cx="3276601" cy="2457450"/>
          </a:xfrm>
          <a:solidFill>
            <a:srgbClr val="FFFFFF"/>
          </a:solidFill>
          <a:ln/>
        </p:spPr>
      </p:sp>
      <p:sp>
        <p:nvSpPr>
          <p:cNvPr id="171012" name="Text Box 3"/>
          <p:cNvSpPr>
            <a:spLocks noGrp="1" noChangeArrowheads="1"/>
          </p:cNvSpPr>
          <p:nvPr>
            <p:ph type="body" idx="1"/>
          </p:nvPr>
        </p:nvSpPr>
        <p:spPr>
          <a:xfrm>
            <a:off x="1584325" y="3378200"/>
            <a:ext cx="7073900" cy="2897188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1510" tIns="40755" rIns="81510" bIns="40755" anchor="ctr"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grpSp>
        <p:nvGrpSpPr>
          <p:cNvPr id="6" name="Group 28"/>
          <p:cNvGrpSpPr>
            <a:grpSpLocks/>
          </p:cNvGrpSpPr>
          <p:nvPr userDrawn="1"/>
        </p:nvGrpSpPr>
        <p:grpSpPr bwMode="auto">
          <a:xfrm>
            <a:off x="112713" y="120650"/>
            <a:ext cx="3403600" cy="1460500"/>
            <a:chOff x="71" y="76"/>
            <a:chExt cx="2144" cy="920"/>
          </a:xfrm>
        </p:grpSpPr>
        <p:sp>
          <p:nvSpPr>
            <p:cNvPr id="7" name="AutoShape 22"/>
            <p:cNvSpPr>
              <a:spLocks noChangeArrowheads="1"/>
            </p:cNvSpPr>
            <p:nvPr userDrawn="1"/>
          </p:nvSpPr>
          <p:spPr bwMode="auto">
            <a:xfrm>
              <a:off x="71" y="76"/>
              <a:ext cx="32" cy="920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  <p:sp>
          <p:nvSpPr>
            <p:cNvPr id="8" name="AutoShape 23"/>
            <p:cNvSpPr>
              <a:spLocks noChangeArrowheads="1"/>
            </p:cNvSpPr>
            <p:nvPr userDrawn="1"/>
          </p:nvSpPr>
          <p:spPr bwMode="auto">
            <a:xfrm>
              <a:off x="71" y="76"/>
              <a:ext cx="2144" cy="38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</p:grpSp>
      <p:grpSp>
        <p:nvGrpSpPr>
          <p:cNvPr id="10" name="Group 24"/>
          <p:cNvGrpSpPr>
            <a:grpSpLocks/>
          </p:cNvGrpSpPr>
          <p:nvPr userDrawn="1"/>
        </p:nvGrpSpPr>
        <p:grpSpPr bwMode="auto">
          <a:xfrm>
            <a:off x="5662613" y="5295900"/>
            <a:ext cx="3402012" cy="1458913"/>
            <a:chOff x="3847" y="3672"/>
            <a:chExt cx="2363" cy="1013"/>
          </a:xfrm>
        </p:grpSpPr>
        <p:sp>
          <p:nvSpPr>
            <p:cNvPr id="11" name="AutoShape 25"/>
            <p:cNvSpPr>
              <a:spLocks noChangeArrowheads="1"/>
            </p:cNvSpPr>
            <p:nvPr/>
          </p:nvSpPr>
          <p:spPr bwMode="auto">
            <a:xfrm rot="10800000">
              <a:off x="6176" y="3673"/>
              <a:ext cx="36" cy="1014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  <p:sp>
          <p:nvSpPr>
            <p:cNvPr id="12" name="AutoShape 26"/>
            <p:cNvSpPr>
              <a:spLocks noChangeArrowheads="1"/>
            </p:cNvSpPr>
            <p:nvPr/>
          </p:nvSpPr>
          <p:spPr bwMode="auto">
            <a:xfrm rot="10800000">
              <a:off x="3848" y="4645"/>
              <a:ext cx="2364" cy="42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544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49548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9100" y="188913"/>
            <a:ext cx="2195513" cy="611981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388" y="188913"/>
            <a:ext cx="6437312" cy="611981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210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7362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518097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0825" y="1125538"/>
            <a:ext cx="4279900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25" y="1125538"/>
            <a:ext cx="4281488" cy="5183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1479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62880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37306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365389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13973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42499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25538"/>
            <a:ext cx="8713788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8913"/>
            <a:ext cx="7993062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grpSp>
        <p:nvGrpSpPr>
          <p:cNvPr id="9" name="Group 28"/>
          <p:cNvGrpSpPr>
            <a:grpSpLocks/>
          </p:cNvGrpSpPr>
          <p:nvPr userDrawn="1"/>
        </p:nvGrpSpPr>
        <p:grpSpPr bwMode="auto">
          <a:xfrm>
            <a:off x="112713" y="120650"/>
            <a:ext cx="3403600" cy="1460500"/>
            <a:chOff x="71" y="76"/>
            <a:chExt cx="2144" cy="920"/>
          </a:xfrm>
        </p:grpSpPr>
        <p:sp>
          <p:nvSpPr>
            <p:cNvPr id="10" name="AutoShape 22"/>
            <p:cNvSpPr>
              <a:spLocks noChangeArrowheads="1"/>
            </p:cNvSpPr>
            <p:nvPr userDrawn="1"/>
          </p:nvSpPr>
          <p:spPr bwMode="auto">
            <a:xfrm>
              <a:off x="71" y="76"/>
              <a:ext cx="32" cy="920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  <p:sp>
          <p:nvSpPr>
            <p:cNvPr id="11" name="AutoShape 23"/>
            <p:cNvSpPr>
              <a:spLocks noChangeArrowheads="1"/>
            </p:cNvSpPr>
            <p:nvPr userDrawn="1"/>
          </p:nvSpPr>
          <p:spPr bwMode="auto">
            <a:xfrm>
              <a:off x="71" y="76"/>
              <a:ext cx="2144" cy="38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</p:grpSp>
      <p:pic>
        <p:nvPicPr>
          <p:cNvPr id="12" name="Picture 27" descr="CSC_logo_2-3_small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18" r="11018"/>
          <a:stretch>
            <a:fillRect/>
          </a:stretch>
        </p:blipFill>
        <p:spPr bwMode="auto">
          <a:xfrm>
            <a:off x="8259763" y="55563"/>
            <a:ext cx="84931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" name="Group 24"/>
          <p:cNvGrpSpPr>
            <a:grpSpLocks/>
          </p:cNvGrpSpPr>
          <p:nvPr userDrawn="1"/>
        </p:nvGrpSpPr>
        <p:grpSpPr bwMode="auto">
          <a:xfrm>
            <a:off x="5662613" y="5295900"/>
            <a:ext cx="3402012" cy="1458913"/>
            <a:chOff x="3847" y="3672"/>
            <a:chExt cx="2363" cy="1013"/>
          </a:xfrm>
        </p:grpSpPr>
        <p:sp>
          <p:nvSpPr>
            <p:cNvPr id="14" name="AutoShape 25"/>
            <p:cNvSpPr>
              <a:spLocks noChangeArrowheads="1"/>
            </p:cNvSpPr>
            <p:nvPr/>
          </p:nvSpPr>
          <p:spPr bwMode="auto">
            <a:xfrm rot="10800000">
              <a:off x="6176" y="3673"/>
              <a:ext cx="36" cy="1014"/>
            </a:xfrm>
            <a:prstGeom prst="roundRect">
              <a:avLst>
                <a:gd name="adj" fmla="val 2778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  <p:sp>
          <p:nvSpPr>
            <p:cNvPr id="15" name="AutoShape 26"/>
            <p:cNvSpPr>
              <a:spLocks noChangeArrowheads="1"/>
            </p:cNvSpPr>
            <p:nvPr/>
          </p:nvSpPr>
          <p:spPr bwMode="auto">
            <a:xfrm rot="10800000">
              <a:off x="3848" y="4645"/>
              <a:ext cx="2364" cy="42"/>
            </a:xfrm>
            <a:prstGeom prst="roundRect">
              <a:avLst>
                <a:gd name="adj" fmla="val 2380"/>
              </a:avLst>
            </a:prstGeom>
            <a:solidFill>
              <a:srgbClr val="0066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b="1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 b="1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 b="1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 b="1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 b="1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b="1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endParaRPr lang="en-GB" altLang="en-US">
                <a:ea typeface="+mn-ea"/>
              </a:endParaRPr>
            </a:p>
          </p:txBody>
        </p:sp>
      </p:grpSp>
      <p:sp>
        <p:nvSpPr>
          <p:cNvPr id="16" name="AutoShape 19"/>
          <p:cNvSpPr>
            <a:spLocks noChangeArrowheads="1"/>
          </p:cNvSpPr>
          <p:nvPr userDrawn="1"/>
        </p:nvSpPr>
        <p:spPr bwMode="auto">
          <a:xfrm>
            <a:off x="3627438" y="44450"/>
            <a:ext cx="1872883" cy="173894"/>
          </a:xfrm>
          <a:prstGeom prst="roundRect">
            <a:avLst>
              <a:gd name="adj" fmla="val 90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828675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1pPr>
            <a:lvl2pPr marL="742950" indent="-285750" defTabSz="828675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2pPr>
            <a:lvl3pPr marL="1143000" indent="-228600" defTabSz="828675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3pPr>
            <a:lvl4pPr marL="1600200" indent="-228600" defTabSz="828675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4pPr>
            <a:lvl5pPr marL="2057400" indent="-228600" defTabSz="828675"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  <a:defRPr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defRPr/>
            </a:pPr>
            <a:r>
              <a:rPr lang="en-GB" altLang="en-US" sz="1200" dirty="0">
                <a:solidFill>
                  <a:srgbClr val="808080"/>
                </a:solidFill>
                <a:ea typeface="+mn-ea"/>
              </a:rPr>
              <a:t>Creating Secure</a:t>
            </a:r>
            <a:r>
              <a:rPr lang="en-GB" altLang="en-US" sz="1200" baseline="0" dirty="0">
                <a:solidFill>
                  <a:srgbClr val="808080"/>
                </a:solidFill>
                <a:ea typeface="+mn-ea"/>
              </a:rPr>
              <a:t> Software</a:t>
            </a:r>
            <a:endParaRPr lang="en-GB" altLang="en-US" sz="1200" dirty="0">
              <a:solidFill>
                <a:srgbClr val="808080"/>
              </a:solidFill>
              <a:ea typeface="+mn-ea"/>
            </a:endParaRPr>
          </a:p>
        </p:txBody>
      </p:sp>
      <p:sp>
        <p:nvSpPr>
          <p:cNvPr id="17" name="AutoShape 18"/>
          <p:cNvSpPr>
            <a:spLocks noChangeArrowheads="1"/>
          </p:cNvSpPr>
          <p:nvPr userDrawn="1"/>
        </p:nvSpPr>
        <p:spPr bwMode="auto">
          <a:xfrm>
            <a:off x="3491880" y="6597650"/>
            <a:ext cx="2009565" cy="173894"/>
          </a:xfrm>
          <a:prstGeom prst="roundRect">
            <a:avLst>
              <a:gd name="adj" fmla="val 90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defTabSz="828675" eaLnBrk="1">
              <a:lnSpc>
                <a:spcPct val="93000"/>
              </a:lnSpc>
              <a:buClr>
                <a:srgbClr val="000000"/>
              </a:buClr>
              <a:buSzPct val="45000"/>
              <a:buFont typeface="StarSymbol" charset="0"/>
              <a:buNone/>
              <a:tabLst>
                <a:tab pos="0" algn="l"/>
                <a:tab pos="414338" algn="l"/>
                <a:tab pos="828675" algn="l"/>
                <a:tab pos="1244600" algn="l"/>
                <a:tab pos="1658938" algn="l"/>
                <a:tab pos="2073275" algn="l"/>
                <a:tab pos="2487613" algn="l"/>
                <a:tab pos="2903538" algn="l"/>
                <a:tab pos="3317875" algn="l"/>
                <a:tab pos="3732213" algn="l"/>
                <a:tab pos="4146550" algn="l"/>
                <a:tab pos="4562475" algn="l"/>
                <a:tab pos="4976813" algn="l"/>
                <a:tab pos="5391150" algn="l"/>
                <a:tab pos="5805488" algn="l"/>
                <a:tab pos="6221413" algn="l"/>
                <a:tab pos="6635750" algn="l"/>
                <a:tab pos="7050088" algn="l"/>
                <a:tab pos="7464425" algn="l"/>
                <a:tab pos="7880350" algn="l"/>
                <a:tab pos="8294688" algn="l"/>
              </a:tabLst>
            </a:pPr>
            <a:r>
              <a:rPr lang="en-GB" sz="1200" b="1" dirty="0">
                <a:solidFill>
                  <a:srgbClr val="808080"/>
                </a:solidFill>
              </a:rPr>
              <a:t>Sebastian Lopienski, CERN</a:t>
            </a:r>
          </a:p>
        </p:txBody>
      </p:sp>
      <p:sp>
        <p:nvSpPr>
          <p:cNvPr id="19" name="Text Box 20"/>
          <p:cNvSpPr txBox="1">
            <a:spLocks noChangeArrowheads="1"/>
          </p:cNvSpPr>
          <p:nvPr userDrawn="1"/>
        </p:nvSpPr>
        <p:spPr bwMode="auto">
          <a:xfrm>
            <a:off x="34925" y="6524625"/>
            <a:ext cx="701675" cy="30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945" tIns="41473" rIns="82945" bIns="41473">
            <a:spAutoFit/>
          </a:bodyPr>
          <a:lstStyle>
            <a:lvl1pPr defTabSz="828675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 marL="742950" indent="-285750" defTabSz="828675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828675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828675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828675"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defTabSz="828675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fld id="{19A522CD-2E11-1F43-BA22-9099236D6D22}" type="slidenum">
              <a:rPr lang="en-GB" sz="1400">
                <a:solidFill>
                  <a:srgbClr val="404040"/>
                </a:solidFill>
              </a:rPr>
              <a:pPr>
                <a:spcBef>
                  <a:spcPct val="50000"/>
                </a:spcBef>
              </a:pPr>
              <a:t>‹#›</a:t>
            </a:fld>
            <a:endParaRPr lang="en-GB" sz="1400" dirty="0">
              <a:solidFill>
                <a:srgbClr val="40404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rgbClr val="006699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266700" indent="-2667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11200" indent="-265113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Arial" charset="0"/>
        <a:buChar char="–"/>
        <a:defRPr sz="2300">
          <a:solidFill>
            <a:schemeClr val="tx1"/>
          </a:solidFill>
          <a:latin typeface="+mn-lt"/>
        </a:defRPr>
      </a:lvl2pPr>
      <a:lvl3pPr marL="1079500" indent="-188913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435100" indent="-176213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4pPr>
      <a:lvl5pPr marL="1790700" indent="-176213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5pPr>
      <a:lvl6pPr marL="22479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7051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623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19500" indent="-176213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localhost:27280/movies" TargetMode="External"/><Relationship Id="rId2" Type="http://schemas.openxmlformats.org/officeDocument/2006/relationships/hyperlink" Target="https://cern.ch/csc-security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0" tIns="0" rIns="0" bIns="0" anchor="t"/>
          <a:lstStyle/>
          <a:p>
            <a:pPr eaLnBrk="1" hangingPunct="1"/>
            <a:r>
              <a:rPr lang="en-US"/>
              <a:t> </a:t>
            </a:r>
          </a:p>
        </p:txBody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 lIns="0" tIns="0" rIns="0" bIns="0"/>
          <a:lstStyle/>
          <a:p>
            <a:pPr algn="ctr" eaLnBrk="1" hangingPunct="1">
              <a:buFontTx/>
              <a:buNone/>
            </a:pPr>
            <a:endParaRPr lang="en-US" b="1"/>
          </a:p>
          <a:p>
            <a:pPr algn="ctr" eaLnBrk="1" hangingPunct="1">
              <a:buFontTx/>
              <a:buNone/>
            </a:pPr>
            <a:endParaRPr lang="en-US" b="1">
              <a:latin typeface="Magneto" pitchFamily="82" charset="0"/>
            </a:endParaRPr>
          </a:p>
          <a:p>
            <a:pPr algn="ctr" eaLnBrk="1" hangingPunct="1">
              <a:buFontTx/>
              <a:buNone/>
            </a:pPr>
            <a:r>
              <a:rPr lang="en-US" b="1">
                <a:latin typeface="Magneto" pitchFamily="82" charset="0"/>
              </a:rPr>
              <a:t>Exercises</a:t>
            </a:r>
          </a:p>
          <a:p>
            <a:pPr algn="ctr" eaLnBrk="1" hangingPunct="1">
              <a:buFontTx/>
              <a:buNone/>
            </a:pPr>
            <a:endParaRPr lang="en-US" b="1">
              <a:latin typeface="Magneto" pitchFamily="82" charset="0"/>
            </a:endParaRPr>
          </a:p>
          <a:p>
            <a:pPr algn="ctr" eaLnBrk="1" hangingPunct="1">
              <a:buFontTx/>
              <a:buNone/>
            </a:pPr>
            <a:r>
              <a:rPr lang="en-US" sz="4300" b="1">
                <a:latin typeface="Bernard MT Condensed" pitchFamily="18" charset="0"/>
              </a:rPr>
              <a:t>Software security</a:t>
            </a:r>
          </a:p>
        </p:txBody>
      </p:sp>
    </p:spTree>
    <p:extLst>
      <p:ext uri="{BB962C8B-B14F-4D97-AF65-F5344CB8AC3E}">
        <p14:creationId xmlns:p14="http://schemas.microsoft.com/office/powerpoint/2010/main" val="3360524934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Exercises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/>
              <a:t>Small pieces of code in C, Java, shell, PHP, HTML/JS</a:t>
            </a:r>
          </a:p>
          <a:p>
            <a:endParaRPr lang="en-GB" sz="3200"/>
          </a:p>
          <a:p>
            <a:pPr>
              <a:buFontTx/>
              <a:buNone/>
            </a:pPr>
            <a:endParaRPr lang="en-GB" sz="3600"/>
          </a:p>
          <a:p>
            <a:r>
              <a:rPr lang="en-GB">
                <a:solidFill>
                  <a:srgbClr val="CC3300"/>
                </a:solidFill>
              </a:rPr>
              <a:t>Find security vulnerabilities</a:t>
            </a:r>
          </a:p>
          <a:p>
            <a:r>
              <a:rPr lang="en-GB">
                <a:solidFill>
                  <a:srgbClr val="CC3300"/>
                </a:solidFill>
              </a:rPr>
              <a:t>Exploit them </a:t>
            </a:r>
            <a:br>
              <a:rPr lang="en-GB">
                <a:solidFill>
                  <a:srgbClr val="CC3300"/>
                </a:solidFill>
              </a:rPr>
            </a:br>
            <a:r>
              <a:rPr lang="en-GB"/>
              <a:t>(as an external attacker, without changing the code)</a:t>
            </a:r>
          </a:p>
          <a:p>
            <a:r>
              <a:rPr lang="en-GB">
                <a:solidFill>
                  <a:srgbClr val="CC3300"/>
                </a:solidFill>
              </a:rPr>
              <a:t>Correct them</a:t>
            </a:r>
          </a:p>
          <a:p>
            <a:endParaRPr lang="en-GB" sz="1400"/>
          </a:p>
          <a:p>
            <a:r>
              <a:rPr lang="en-GB"/>
              <a:t>Any order – start with your programming language</a:t>
            </a:r>
          </a:p>
          <a:p>
            <a:endParaRPr lang="en-GB" sz="1400"/>
          </a:p>
          <a:p>
            <a:r>
              <a:rPr lang="en-GB"/>
              <a:t>HTML exercise is an extra challenge</a:t>
            </a:r>
          </a:p>
        </p:txBody>
      </p:sp>
      <p:pic>
        <p:nvPicPr>
          <p:cNvPr id="171010" name="Picture 2" descr="F:\Sebastian\ComputerSecurity\my presentations\2010.08 - CSC 2010\slides\img\exercis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628775"/>
            <a:ext cx="74437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937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PHP</a:t>
            </a:r>
          </a:p>
        </p:txBody>
      </p:sp>
      <p:sp>
        <p:nvSpPr>
          <p:cNvPr id="931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93188" name="Picture 1" descr="moviesPrtSc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6375" y="188913"/>
            <a:ext cx="6332538" cy="6424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119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PHP</a:t>
            </a:r>
          </a:p>
        </p:txBody>
      </p:sp>
      <p:sp>
        <p:nvSpPr>
          <p:cNvPr id="942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dirty="0"/>
              <a:t>PHP exercise is a sample Web application </a:t>
            </a:r>
            <a:br>
              <a:rPr lang="en-GB" dirty="0"/>
            </a:br>
            <a:r>
              <a:rPr lang="en-GB" dirty="0">
                <a:solidFill>
                  <a:srgbClr val="CC3300"/>
                </a:solidFill>
              </a:rPr>
              <a:t>“Movie database”</a:t>
            </a:r>
          </a:p>
          <a:p>
            <a:endParaRPr lang="en-GB" sz="1800" dirty="0"/>
          </a:p>
          <a:p>
            <a:r>
              <a:rPr lang="en-GB" dirty="0"/>
              <a:t>play with it a bit, to see what it can do</a:t>
            </a:r>
          </a:p>
          <a:p>
            <a:endParaRPr lang="en-GB" sz="1800" dirty="0"/>
          </a:p>
          <a:p>
            <a:r>
              <a:rPr lang="en-GB" dirty="0"/>
              <a:t>6 sub-questions about different vulnerabilities</a:t>
            </a:r>
            <a:br>
              <a:rPr lang="en-GB" dirty="0"/>
            </a:br>
            <a:r>
              <a:rPr lang="en-GB" dirty="0"/>
              <a:t>=&gt; because Web applications are often vulnerable</a:t>
            </a:r>
          </a:p>
          <a:p>
            <a:endParaRPr lang="en-GB" sz="1800" dirty="0"/>
          </a:p>
          <a:p>
            <a:r>
              <a:rPr lang="en-GB" dirty="0">
                <a:solidFill>
                  <a:srgbClr val="CC3300"/>
                </a:solidFill>
              </a:rPr>
              <a:t>even if you don’t know PHP, try it </a:t>
            </a:r>
            <a:r>
              <a:rPr lang="en-GB" dirty="0"/>
              <a:t>– it’s easy</a:t>
            </a:r>
            <a:br>
              <a:rPr lang="en-GB" dirty="0"/>
            </a:br>
            <a:r>
              <a:rPr lang="en-GB" dirty="0"/>
              <a:t>(and you may need it one day)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2541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Hints, solutions, answers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/>
              <a:t>If you don’t know how to proceed, </a:t>
            </a:r>
            <a:r>
              <a:rPr lang="en-GB">
                <a:solidFill>
                  <a:srgbClr val="CC3300"/>
                </a:solidFill>
              </a:rPr>
              <a:t>see the hint</a:t>
            </a:r>
          </a:p>
          <a:p>
            <a:pPr>
              <a:buFontTx/>
              <a:buNone/>
            </a:pPr>
            <a:r>
              <a:rPr lang="en-GB"/>
              <a:t>If you are still stuck, </a:t>
            </a:r>
            <a:r>
              <a:rPr lang="en-GB">
                <a:solidFill>
                  <a:srgbClr val="CC3300"/>
                </a:solidFill>
              </a:rPr>
              <a:t>see the solution</a:t>
            </a:r>
          </a:p>
          <a:p>
            <a:pPr>
              <a:buFontTx/>
              <a:buNone/>
            </a:pPr>
            <a:endParaRPr lang="en-GB" sz="1400"/>
          </a:p>
          <a:p>
            <a:pPr>
              <a:buFontTx/>
              <a:buNone/>
            </a:pPr>
            <a:r>
              <a:rPr lang="en-GB"/>
              <a:t>Start with the </a:t>
            </a:r>
            <a:r>
              <a:rPr lang="en-GB">
                <a:solidFill>
                  <a:srgbClr val="CC3300"/>
                </a:solidFill>
              </a:rPr>
              <a:t>sample exercise </a:t>
            </a:r>
            <a:r>
              <a:rPr lang="en-GB"/>
              <a:t>to see how hints and solutions work</a:t>
            </a:r>
          </a:p>
          <a:p>
            <a:pPr>
              <a:buFontTx/>
              <a:buNone/>
            </a:pPr>
            <a:endParaRPr lang="en-GB" sz="1400"/>
          </a:p>
          <a:p>
            <a:pPr>
              <a:buFontTx/>
              <a:buNone/>
            </a:pPr>
            <a:r>
              <a:rPr lang="en-GB"/>
              <a:t>When </a:t>
            </a:r>
            <a:r>
              <a:rPr lang="en-GB">
                <a:solidFill>
                  <a:srgbClr val="CC3300"/>
                </a:solidFill>
              </a:rPr>
              <a:t>providing answers</a:t>
            </a:r>
            <a:r>
              <a:rPr lang="en-GB"/>
              <a:t>:</a:t>
            </a:r>
          </a:p>
          <a:p>
            <a:pPr lvl="1"/>
            <a:r>
              <a:rPr lang="en-GB"/>
              <a:t>try different things</a:t>
            </a:r>
          </a:p>
          <a:p>
            <a:pPr lvl="1"/>
            <a:r>
              <a:rPr lang="en-GB"/>
              <a:t>call me if you are sure that you have a good answer, but docs don't accept it</a:t>
            </a:r>
            <a:endParaRPr lang="en-GB" sz="1400"/>
          </a:p>
          <a:p>
            <a:pPr>
              <a:buFontTx/>
              <a:buNone/>
            </a:pPr>
            <a:r>
              <a:rPr lang="en-GB"/>
              <a:t>After providing a correct answer =&gt; </a:t>
            </a:r>
            <a:r>
              <a:rPr lang="en-GB">
                <a:solidFill>
                  <a:srgbClr val="CC3300"/>
                </a:solidFill>
              </a:rPr>
              <a:t>read the solution</a:t>
            </a:r>
          </a:p>
          <a:p>
            <a:pPr lvl="1">
              <a:buFont typeface="Arial" charset="0"/>
              <a:buNone/>
            </a:pPr>
            <a:r>
              <a:rPr lang="en-GB"/>
              <a:t>(you may still learn something interesting!)</a:t>
            </a:r>
          </a:p>
        </p:txBody>
      </p:sp>
    </p:spTree>
    <p:extLst>
      <p:ext uri="{BB962C8B-B14F-4D97-AF65-F5344CB8AC3E}">
        <p14:creationId xmlns:p14="http://schemas.microsoft.com/office/powerpoint/2010/main" val="6579033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Source code tools</a:t>
            </a:r>
          </a:p>
        </p:txBody>
      </p:sp>
      <p:sp>
        <p:nvSpPr>
          <p:cNvPr id="9728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  <a:p>
            <a:endParaRPr lang="en-GB"/>
          </a:p>
          <a:p>
            <a:pPr>
              <a:buFontTx/>
              <a:buNone/>
            </a:pPr>
            <a:r>
              <a:rPr lang="en-GB"/>
              <a:t>... for C/C++, PHP, Java...</a:t>
            </a:r>
          </a:p>
          <a:p>
            <a:pPr>
              <a:buFontTx/>
              <a:buNone/>
            </a:pPr>
            <a:endParaRPr lang="en-GB"/>
          </a:p>
          <a:p>
            <a:pPr>
              <a:buFontTx/>
              <a:buNone/>
            </a:pPr>
            <a:r>
              <a:rPr lang="en-GB" sz="2800" b="1">
                <a:solidFill>
                  <a:srgbClr val="CC3300"/>
                </a:solidFill>
              </a:rPr>
              <a:t>Try them!</a:t>
            </a:r>
          </a:p>
        </p:txBody>
      </p:sp>
    </p:spTree>
    <p:extLst>
      <p:ext uri="{BB962C8B-B14F-4D97-AF65-F5344CB8AC3E}">
        <p14:creationId xmlns:p14="http://schemas.microsoft.com/office/powerpoint/2010/main" val="1806984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The goal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rgbClr val="CC3300"/>
                </a:solidFill>
              </a:rPr>
              <a:t>Complete at least 3 exercises</a:t>
            </a:r>
          </a:p>
          <a:p>
            <a:pPr lvl="1"/>
            <a:r>
              <a:rPr lang="en-GB" dirty="0"/>
              <a:t>displaying hints and even solutions is OK</a:t>
            </a:r>
          </a:p>
          <a:p>
            <a:pPr lvl="1"/>
            <a:r>
              <a:rPr lang="en-GB" dirty="0"/>
              <a:t>the more exercises completed the better</a:t>
            </a:r>
          </a:p>
          <a:p>
            <a:endParaRPr lang="en-GB" dirty="0"/>
          </a:p>
          <a:p>
            <a:r>
              <a:rPr lang="en-GB" dirty="0">
                <a:solidFill>
                  <a:srgbClr val="CC3300"/>
                </a:solidFill>
              </a:rPr>
              <a:t>Competition</a:t>
            </a:r>
            <a:r>
              <a:rPr lang="en-GB" dirty="0"/>
              <a:t>: which team solves most (all?) exercises?</a:t>
            </a:r>
          </a:p>
          <a:p>
            <a:pPr lvl="1"/>
            <a:r>
              <a:rPr lang="en-GB" dirty="0"/>
              <a:t>(without seeing solutions)</a:t>
            </a:r>
          </a:p>
          <a:p>
            <a:endParaRPr lang="en-US" dirty="0"/>
          </a:p>
          <a:p>
            <a:r>
              <a:rPr lang="en-US" u="sng" dirty="0">
                <a:solidFill>
                  <a:srgbClr val="C00000"/>
                </a:solidFill>
              </a:rPr>
              <a:t>But the main goal is TO LEARN </a:t>
            </a:r>
            <a:endParaRPr lang="en-GB" u="sng" dirty="0">
              <a:solidFill>
                <a:srgbClr val="C00000"/>
              </a:solidFill>
            </a:endParaRPr>
          </a:p>
          <a:p>
            <a:pPr lvl="1"/>
            <a:endParaRPr lang="en-GB" dirty="0"/>
          </a:p>
          <a:p>
            <a:r>
              <a:rPr lang="en-GB" dirty="0"/>
              <a:t>BTW, don't try to hack machines of your colleagues</a:t>
            </a:r>
          </a:p>
        </p:txBody>
      </p:sp>
      <p:pic>
        <p:nvPicPr>
          <p:cNvPr id="169986" name="Picture 2" descr="F:\Sebastian\ComputerSecurity\my presentations\2010.08 - CSC 2010\slides\img\answered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6088" y="1628800"/>
            <a:ext cx="1376362" cy="712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7762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404664"/>
            <a:ext cx="8713788" cy="5904061"/>
          </a:xfrm>
        </p:spPr>
        <p:txBody>
          <a:bodyPr/>
          <a:lstStyle/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Go to </a:t>
            </a:r>
            <a:r>
              <a:rPr lang="en-GB" sz="3000" dirty="0">
                <a:hlinkClick r:id="rId2"/>
              </a:rPr>
              <a:t>https://cern.ch/csc-security</a:t>
            </a:r>
            <a:endParaRPr lang="en-GB" sz="3000" dirty="0"/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Log in with your </a:t>
            </a:r>
            <a:r>
              <a:rPr lang="en-GB" sz="3000" i="1" dirty="0" err="1">
                <a:solidFill>
                  <a:srgbClr val="0070C0"/>
                </a:solidFill>
              </a:rPr>
              <a:t>csc_user</a:t>
            </a:r>
            <a:r>
              <a:rPr lang="en-GB" sz="3000" i="1" dirty="0"/>
              <a:t> </a:t>
            </a:r>
            <a:r>
              <a:rPr lang="en-GB" sz="3000" dirty="0"/>
              <a:t>account</a:t>
            </a:r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Enter your table number + both names</a:t>
            </a:r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endParaRPr lang="en-GB" sz="2000" dirty="0"/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Start the VM</a:t>
            </a:r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Do one of the following (</a:t>
            </a:r>
            <a:r>
              <a:rPr lang="en-GB" sz="3000" i="1" dirty="0"/>
              <a:t>only one</a:t>
            </a:r>
            <a:r>
              <a:rPr lang="en-GB" sz="3000" dirty="0"/>
              <a:t>):</a:t>
            </a:r>
          </a:p>
          <a:p>
            <a:pPr marL="901700" lvl="1" indent="-457200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GB" sz="2700" dirty="0" err="1"/>
              <a:t>ssh</a:t>
            </a:r>
            <a:r>
              <a:rPr lang="en-GB" sz="2700" dirty="0"/>
              <a:t> -p 27222 </a:t>
            </a:r>
            <a:r>
              <a:rPr lang="en-GB" sz="2700" i="1" dirty="0" err="1">
                <a:solidFill>
                  <a:srgbClr val="0070C0"/>
                </a:solidFill>
              </a:rPr>
              <a:t>csc_user</a:t>
            </a:r>
            <a:r>
              <a:rPr lang="en-GB" sz="2700" dirty="0" err="1"/>
              <a:t>@localhost</a:t>
            </a:r>
            <a:endParaRPr lang="en-GB" sz="2700" dirty="0"/>
          </a:p>
          <a:p>
            <a:pPr marL="901700" lvl="1" indent="-457200" eaLnBrk="1" fontAlgn="auto" hangingPunct="1">
              <a:spcBef>
                <a:spcPts val="0"/>
              </a:spcBef>
              <a:spcAft>
                <a:spcPts val="0"/>
              </a:spcAft>
              <a:buClrTx/>
              <a:defRPr/>
            </a:pPr>
            <a:r>
              <a:rPr lang="en-GB" sz="2700" dirty="0"/>
              <a:t>log in to the VM and open a terminal</a:t>
            </a:r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Follow instructions from the “Download” section</a:t>
            </a:r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endParaRPr lang="en-GB" sz="3000" dirty="0"/>
          </a:p>
          <a:p>
            <a:pPr marL="446088" indent="-446088" eaLnBrk="1" fontAlgn="auto" hangingPunct="1">
              <a:spcBef>
                <a:spcPts val="1200"/>
              </a:spcBef>
              <a:spcAft>
                <a:spcPts val="0"/>
              </a:spcAft>
              <a:buClrTx/>
              <a:buFont typeface="+mj-lt"/>
              <a:buAutoNum type="arabicPeriod"/>
              <a:defRPr/>
            </a:pPr>
            <a:r>
              <a:rPr lang="en-GB" sz="3000" dirty="0"/>
              <a:t>Check if </a:t>
            </a:r>
            <a:r>
              <a:rPr lang="en-GB" sz="3000" dirty="0">
                <a:hlinkClick r:id="rId3"/>
              </a:rPr>
              <a:t>http://localhost:27280/movies</a:t>
            </a:r>
            <a:r>
              <a:rPr lang="en-GB" sz="3000" dirty="0"/>
              <a:t> works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F391E41-5F5B-9240-9D14-9E9A1AAB31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568" y="5276180"/>
            <a:ext cx="6718300" cy="673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898FA9-F8C0-F747-A4C0-5DA05C43CE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5576" y="2179836"/>
            <a:ext cx="7061200" cy="41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291972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20688</TotalTime>
  <Words>256</Words>
  <Application>Microsoft Macintosh PowerPoint</Application>
  <PresentationFormat>On-screen Show (4:3)</PresentationFormat>
  <Paragraphs>66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ＭＳ Ｐゴシック</vt:lpstr>
      <vt:lpstr>Arial</vt:lpstr>
      <vt:lpstr>Bernard MT Condensed</vt:lpstr>
      <vt:lpstr>Magneto</vt:lpstr>
      <vt:lpstr>StarSymbol</vt:lpstr>
      <vt:lpstr>Default Design</vt:lpstr>
      <vt:lpstr> </vt:lpstr>
      <vt:lpstr>Exercises</vt:lpstr>
      <vt:lpstr>PHP</vt:lpstr>
      <vt:lpstr>PHP</vt:lpstr>
      <vt:lpstr>Hints, solutions, answers</vt:lpstr>
      <vt:lpstr>Source code tools</vt:lpstr>
      <vt:lpstr>The goal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Sebastian Lopienski</dc:creator>
  <cp:lastModifiedBy>SL</cp:lastModifiedBy>
  <cp:revision>286</cp:revision>
  <cp:lastPrinted>2017-07-18T11:53:34Z</cp:lastPrinted>
  <dcterms:created xsi:type="dcterms:W3CDTF">2006-01-24T17:08:54Z</dcterms:created>
  <dcterms:modified xsi:type="dcterms:W3CDTF">2019-09-17T12:10:08Z</dcterms:modified>
</cp:coreProperties>
</file>