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332" r:id="rId3"/>
    <p:sldId id="335" r:id="rId4"/>
    <p:sldId id="339" r:id="rId5"/>
    <p:sldId id="340" r:id="rId6"/>
    <p:sldId id="342" r:id="rId7"/>
    <p:sldId id="341" r:id="rId8"/>
    <p:sldId id="273" r:id="rId9"/>
    <p:sldId id="345" r:id="rId10"/>
    <p:sldId id="344" r:id="rId11"/>
    <p:sldId id="343" r:id="rId12"/>
    <p:sldId id="328" r:id="rId13"/>
    <p:sldId id="309" r:id="rId14"/>
    <p:sldId id="353" r:id="rId15"/>
    <p:sldId id="357" r:id="rId16"/>
    <p:sldId id="347" r:id="rId17"/>
    <p:sldId id="358" r:id="rId18"/>
    <p:sldId id="359" r:id="rId19"/>
    <p:sldId id="360" r:id="rId20"/>
    <p:sldId id="361" r:id="rId21"/>
    <p:sldId id="362" r:id="rId22"/>
    <p:sldId id="356" r:id="rId23"/>
    <p:sldId id="259" r:id="rId2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7030A0"/>
    <a:srgbClr val="C00000"/>
    <a:srgbClr val="FF0080"/>
    <a:srgbClr val="155584"/>
    <a:srgbClr val="BF9000"/>
    <a:srgbClr val="E3EEF9"/>
    <a:srgbClr val="F2F7FC"/>
    <a:srgbClr val="DDEBF7"/>
    <a:srgbClr val="BCD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4694" autoAdjust="0"/>
  </p:normalViewPr>
  <p:slideViewPr>
    <p:cSldViewPr snapToGrid="0" snapToObjects="1">
      <p:cViewPr varScale="1">
        <p:scale>
          <a:sx n="121" d="100"/>
          <a:sy n="121" d="100"/>
        </p:scale>
        <p:origin x="121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30656902373416"/>
          <c:y val="7.6124451980787197E-2"/>
          <c:w val="0.56775195808689005"/>
          <c:h val="0.70540896138451448"/>
        </c:manualLayout>
      </c:layout>
      <c:scatterChart>
        <c:scatterStyle val="smoothMarker"/>
        <c:varyColors val="0"/>
        <c:ser>
          <c:idx val="3"/>
          <c:order val="0"/>
          <c:tx>
            <c:v>Reference LHC half cells 20 years ago</c:v>
          </c:tx>
          <c:spPr>
            <a:ln w="19050" cap="rnd">
              <a:solidFill>
                <a:srgbClr val="9999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99999"/>
              </a:solidFill>
              <a:ln w="9525">
                <a:solidFill>
                  <a:srgbClr val="999999"/>
                </a:solidFill>
              </a:ln>
              <a:effectLst/>
            </c:spPr>
          </c:marker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profile'!$P$71:$P$83</c:f>
              <c:numCache>
                <c:formatCode>General</c:formatCode>
                <c:ptCount val="13"/>
                <c:pt idx="0" formatCode="0">
                  <c:v>100</c:v>
                </c:pt>
                <c:pt idx="7" formatCode="0">
                  <c:v>95</c:v>
                </c:pt>
                <c:pt idx="12" formatCode="0">
                  <c:v>110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BC1-4018-9BEE-DB4219B86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827768"/>
        <c:axId val="471828552"/>
      </c:scatterChart>
      <c:valAx>
        <c:axId val="471827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>
                    <a:solidFill>
                      <a:sysClr val="windowText" lastClr="000000"/>
                    </a:solidFill>
                  </a:rPr>
                  <a:t>Position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along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the profile of the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half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cell</a:t>
                </a:r>
                <a:endParaRPr lang="fr-FR" sz="12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18975161964696105"/>
              <c:y val="0.884677448483174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8552"/>
        <c:crosses val="autoZero"/>
        <c:crossBetween val="midCat"/>
        <c:majorUnit val="2"/>
      </c:valAx>
      <c:valAx>
        <c:axId val="471828552"/>
        <c:scaling>
          <c:orientation val="minMax"/>
          <c:max val="115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HV1   Bulk material</a:t>
                </a:r>
              </a:p>
            </c:rich>
          </c:tx>
          <c:layout>
            <c:manualLayout>
              <c:xMode val="edge"/>
              <c:yMode val="edge"/>
              <c:x val="0"/>
              <c:y val="0.259505055915983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7768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72357698323830477"/>
          <c:y val="0.18014709717065205"/>
          <c:w val="0.26199060257210727"/>
          <c:h val="0.462959322021510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30656902373416"/>
          <c:y val="7.6124451980787197E-2"/>
          <c:w val="0.56775195808689005"/>
          <c:h val="0.70540896138451448"/>
        </c:manualLayout>
      </c:layout>
      <c:scatterChart>
        <c:scatterStyle val="smoothMarker"/>
        <c:varyColors val="0"/>
        <c:ser>
          <c:idx val="0"/>
          <c:order val="0"/>
          <c:tx>
            <c:v>Intermediate annealing 620C-1h</c:v>
          </c:tx>
          <c:spPr>
            <a:ln w="19050" cap="rnd">
              <a:solidFill>
                <a:srgbClr val="FF008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80"/>
              </a:solidFill>
              <a:ln w="9525">
                <a:solidFill>
                  <a:srgbClr val="FF008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plus>
            <c:min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80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profile'!$B$71:$B$76,'HV1 profile'!$B$78,'HV1 profile'!$B$80:$B$83)</c:f>
              <c:numCache>
                <c:formatCode>0</c:formatCode>
                <c:ptCount val="11"/>
                <c:pt idx="0">
                  <c:v>78.400000000000006</c:v>
                </c:pt>
                <c:pt idx="1">
                  <c:v>81.260000000000005</c:v>
                </c:pt>
                <c:pt idx="2">
                  <c:v>84.34</c:v>
                </c:pt>
                <c:pt idx="3">
                  <c:v>84.5</c:v>
                </c:pt>
                <c:pt idx="4">
                  <c:v>76.52000000000001</c:v>
                </c:pt>
                <c:pt idx="5">
                  <c:v>67.859999999999985</c:v>
                </c:pt>
                <c:pt idx="6">
                  <c:v>71.900000000000006</c:v>
                </c:pt>
                <c:pt idx="7">
                  <c:v>58.36</c:v>
                </c:pt>
                <c:pt idx="8">
                  <c:v>55.42</c:v>
                </c:pt>
                <c:pt idx="9">
                  <c:v>41.279999999999994</c:v>
                </c:pt>
                <c:pt idx="10">
                  <c:v>41.3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BC1-4018-9BEE-DB4219B86E7F}"/>
            </c:ext>
          </c:extLst>
        </c:ser>
        <c:ser>
          <c:idx val="3"/>
          <c:order val="1"/>
          <c:tx>
            <c:v>Reference LHC half cells 20 years ago</c:v>
          </c:tx>
          <c:spPr>
            <a:ln w="19050" cap="rnd">
              <a:solidFill>
                <a:srgbClr val="9999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99999"/>
              </a:solidFill>
              <a:ln w="9525">
                <a:solidFill>
                  <a:srgbClr val="999999"/>
                </a:solidFill>
              </a:ln>
              <a:effectLst/>
            </c:spPr>
          </c:marker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profile'!$P$71:$P$83</c:f>
              <c:numCache>
                <c:formatCode>General</c:formatCode>
                <c:ptCount val="13"/>
                <c:pt idx="0" formatCode="0">
                  <c:v>100</c:v>
                </c:pt>
                <c:pt idx="7" formatCode="0">
                  <c:v>95</c:v>
                </c:pt>
                <c:pt idx="12" formatCode="0">
                  <c:v>110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BC1-4018-9BEE-DB4219B86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827768"/>
        <c:axId val="471828552"/>
      </c:scatterChart>
      <c:valAx>
        <c:axId val="471827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>
                    <a:solidFill>
                      <a:sysClr val="windowText" lastClr="000000"/>
                    </a:solidFill>
                  </a:rPr>
                  <a:t>Position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along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the profile of the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half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cell</a:t>
                </a:r>
                <a:endParaRPr lang="fr-FR" sz="12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18975161964696105"/>
              <c:y val="0.884677448483174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8552"/>
        <c:crosses val="autoZero"/>
        <c:crossBetween val="midCat"/>
        <c:majorUnit val="2"/>
      </c:valAx>
      <c:valAx>
        <c:axId val="471828552"/>
        <c:scaling>
          <c:orientation val="minMax"/>
          <c:max val="115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HV1   Bulk material</a:t>
                </a:r>
              </a:p>
            </c:rich>
          </c:tx>
          <c:layout>
            <c:manualLayout>
              <c:xMode val="edge"/>
              <c:yMode val="edge"/>
              <c:x val="0"/>
              <c:y val="0.259505055915983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7768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72357698323830477"/>
          <c:y val="0.18014709717065205"/>
          <c:w val="0.26199060257210727"/>
          <c:h val="0.462959322021510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30656902373416"/>
          <c:y val="7.6124451980787197E-2"/>
          <c:w val="0.56775195808689005"/>
          <c:h val="0.70540896138451448"/>
        </c:manualLayout>
      </c:layout>
      <c:scatterChart>
        <c:scatterStyle val="smoothMarker"/>
        <c:varyColors val="0"/>
        <c:ser>
          <c:idx val="0"/>
          <c:order val="0"/>
          <c:tx>
            <c:v>Intermediate annealing 620C-1h</c:v>
          </c:tx>
          <c:spPr>
            <a:ln w="19050" cap="rnd">
              <a:solidFill>
                <a:srgbClr val="FF008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80"/>
              </a:solidFill>
              <a:ln w="9525">
                <a:solidFill>
                  <a:srgbClr val="FF008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plus>
            <c:min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80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profile'!$B$71:$B$76,'HV1 profile'!$B$78,'HV1 profile'!$B$80:$B$83)</c:f>
              <c:numCache>
                <c:formatCode>0</c:formatCode>
                <c:ptCount val="11"/>
                <c:pt idx="0">
                  <c:v>78.400000000000006</c:v>
                </c:pt>
                <c:pt idx="1">
                  <c:v>81.260000000000005</c:v>
                </c:pt>
                <c:pt idx="2">
                  <c:v>84.34</c:v>
                </c:pt>
                <c:pt idx="3">
                  <c:v>84.5</c:v>
                </c:pt>
                <c:pt idx="4">
                  <c:v>76.52000000000001</c:v>
                </c:pt>
                <c:pt idx="5">
                  <c:v>67.859999999999985</c:v>
                </c:pt>
                <c:pt idx="6">
                  <c:v>71.900000000000006</c:v>
                </c:pt>
                <c:pt idx="7">
                  <c:v>58.36</c:v>
                </c:pt>
                <c:pt idx="8">
                  <c:v>55.42</c:v>
                </c:pt>
                <c:pt idx="9">
                  <c:v>41.279999999999994</c:v>
                </c:pt>
                <c:pt idx="10">
                  <c:v>41.3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BC1-4018-9BEE-DB4219B86E7F}"/>
            </c:ext>
          </c:extLst>
        </c:ser>
        <c:ser>
          <c:idx val="3"/>
          <c:order val="1"/>
          <c:tx>
            <c:v>Reference LHC half cells 20 years ago</c:v>
          </c:tx>
          <c:spPr>
            <a:ln w="19050" cap="rnd">
              <a:solidFill>
                <a:srgbClr val="9999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99999"/>
              </a:solidFill>
              <a:ln w="9525">
                <a:solidFill>
                  <a:srgbClr val="999999"/>
                </a:solidFill>
              </a:ln>
              <a:effectLst/>
            </c:spPr>
          </c:marker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profile'!$P$71:$P$83</c:f>
              <c:numCache>
                <c:formatCode>General</c:formatCode>
                <c:ptCount val="13"/>
                <c:pt idx="0" formatCode="0">
                  <c:v>100</c:v>
                </c:pt>
                <c:pt idx="7" formatCode="0">
                  <c:v>95</c:v>
                </c:pt>
                <c:pt idx="12" formatCode="0">
                  <c:v>110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BC1-4018-9BEE-DB4219B86E7F}"/>
            </c:ext>
          </c:extLst>
        </c:ser>
        <c:ser>
          <c:idx val="8"/>
          <c:order val="2"/>
          <c:tx>
            <c:v>No Annealing</c:v>
          </c:tx>
          <c:spPr>
            <a:ln w="19050" cap="rnd">
              <a:solidFill>
                <a:srgbClr val="16568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65685"/>
              </a:solidFill>
              <a:ln w="9525">
                <a:solidFill>
                  <a:srgbClr val="16568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plus>
            <c:min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165685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profile'!$T$71:$T$76,'HV1 profile'!$T$78,'HV1 profile'!$T$80:$T$83)</c:f>
              <c:numCache>
                <c:formatCode>0</c:formatCode>
                <c:ptCount val="11"/>
                <c:pt idx="0">
                  <c:v>91.6</c:v>
                </c:pt>
                <c:pt idx="1">
                  <c:v>89.974999999999994</c:v>
                </c:pt>
                <c:pt idx="2">
                  <c:v>96.76</c:v>
                </c:pt>
                <c:pt idx="3">
                  <c:v>98.759999999999991</c:v>
                </c:pt>
                <c:pt idx="4">
                  <c:v>88.94</c:v>
                </c:pt>
                <c:pt idx="5">
                  <c:v>85.92</c:v>
                </c:pt>
                <c:pt idx="6">
                  <c:v>90.1</c:v>
                </c:pt>
                <c:pt idx="7">
                  <c:v>92.259999999999991</c:v>
                </c:pt>
                <c:pt idx="8">
                  <c:v>97.440000000000012</c:v>
                </c:pt>
                <c:pt idx="9">
                  <c:v>102.67999999999999</c:v>
                </c:pt>
                <c:pt idx="10">
                  <c:v>104.96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BC1-4018-9BEE-DB4219B86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827768"/>
        <c:axId val="471828552"/>
      </c:scatterChart>
      <c:valAx>
        <c:axId val="471827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>
                    <a:solidFill>
                      <a:sysClr val="windowText" lastClr="000000"/>
                    </a:solidFill>
                  </a:rPr>
                  <a:t>Position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along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the profile of the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half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cell</a:t>
                </a:r>
                <a:endParaRPr lang="fr-FR" sz="12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18975161964696105"/>
              <c:y val="0.884677448483174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8552"/>
        <c:crosses val="autoZero"/>
        <c:crossBetween val="midCat"/>
        <c:majorUnit val="2"/>
      </c:valAx>
      <c:valAx>
        <c:axId val="471828552"/>
        <c:scaling>
          <c:orientation val="minMax"/>
          <c:max val="115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HV1   Bulk material</a:t>
                </a:r>
              </a:p>
            </c:rich>
          </c:tx>
          <c:layout>
            <c:manualLayout>
              <c:xMode val="edge"/>
              <c:yMode val="edge"/>
              <c:x val="0"/>
              <c:y val="0.259505055915983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7768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72357698323830477"/>
          <c:y val="0.18014709717065205"/>
          <c:w val="0.26199060257210727"/>
          <c:h val="0.462959322021510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30656902373416"/>
          <c:y val="7.6124451980787197E-2"/>
          <c:w val="0.56775195808689005"/>
          <c:h val="0.70540896138451448"/>
        </c:manualLayout>
      </c:layout>
      <c:scatterChart>
        <c:scatterStyle val="smoothMarker"/>
        <c:varyColors val="0"/>
        <c:ser>
          <c:idx val="0"/>
          <c:order val="0"/>
          <c:tx>
            <c:v>Intermediate annealing 620C-1h</c:v>
          </c:tx>
          <c:spPr>
            <a:ln w="19050" cap="rnd">
              <a:solidFill>
                <a:srgbClr val="FF008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80"/>
              </a:solidFill>
              <a:ln w="9525">
                <a:solidFill>
                  <a:srgbClr val="FF008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plus>
            <c:min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80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profile'!$B$71:$B$76,'HV1 profile'!$B$78,'HV1 profile'!$B$80:$B$83)</c:f>
              <c:numCache>
                <c:formatCode>0</c:formatCode>
                <c:ptCount val="11"/>
                <c:pt idx="0">
                  <c:v>78.400000000000006</c:v>
                </c:pt>
                <c:pt idx="1">
                  <c:v>81.260000000000005</c:v>
                </c:pt>
                <c:pt idx="2">
                  <c:v>84.34</c:v>
                </c:pt>
                <c:pt idx="3">
                  <c:v>84.5</c:v>
                </c:pt>
                <c:pt idx="4">
                  <c:v>76.52000000000001</c:v>
                </c:pt>
                <c:pt idx="5">
                  <c:v>67.859999999999985</c:v>
                </c:pt>
                <c:pt idx="6">
                  <c:v>71.900000000000006</c:v>
                </c:pt>
                <c:pt idx="7">
                  <c:v>58.36</c:v>
                </c:pt>
                <c:pt idx="8">
                  <c:v>55.42</c:v>
                </c:pt>
                <c:pt idx="9">
                  <c:v>41.279999999999994</c:v>
                </c:pt>
                <c:pt idx="10">
                  <c:v>41.3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BC1-4018-9BEE-DB4219B86E7F}"/>
            </c:ext>
          </c:extLst>
        </c:ser>
        <c:ser>
          <c:idx val="3"/>
          <c:order val="1"/>
          <c:tx>
            <c:v>Reference LHC half cells 20 years ago</c:v>
          </c:tx>
          <c:spPr>
            <a:ln w="19050" cap="rnd">
              <a:solidFill>
                <a:srgbClr val="9999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99999"/>
              </a:solidFill>
              <a:ln w="9525">
                <a:solidFill>
                  <a:srgbClr val="999999"/>
                </a:solidFill>
              </a:ln>
              <a:effectLst/>
            </c:spPr>
          </c:marker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profile'!$P$71:$P$83</c:f>
              <c:numCache>
                <c:formatCode>General</c:formatCode>
                <c:ptCount val="13"/>
                <c:pt idx="0" formatCode="0">
                  <c:v>100</c:v>
                </c:pt>
                <c:pt idx="7" formatCode="0">
                  <c:v>95</c:v>
                </c:pt>
                <c:pt idx="12" formatCode="0">
                  <c:v>110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BC1-4018-9BEE-DB4219B86E7F}"/>
            </c:ext>
          </c:extLst>
        </c:ser>
        <c:ser>
          <c:idx val="8"/>
          <c:order val="2"/>
          <c:tx>
            <c:v>No Annealing</c:v>
          </c:tx>
          <c:spPr>
            <a:ln w="19050" cap="rnd">
              <a:solidFill>
                <a:srgbClr val="16568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65685"/>
              </a:solidFill>
              <a:ln w="9525">
                <a:solidFill>
                  <a:srgbClr val="16568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plus>
            <c:min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165685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profile'!$T$71:$T$76,'HV1 profile'!$T$78,'HV1 profile'!$T$80:$T$83)</c:f>
              <c:numCache>
                <c:formatCode>0</c:formatCode>
                <c:ptCount val="11"/>
                <c:pt idx="0">
                  <c:v>91.6</c:v>
                </c:pt>
                <c:pt idx="1">
                  <c:v>89.974999999999994</c:v>
                </c:pt>
                <c:pt idx="2">
                  <c:v>96.76</c:v>
                </c:pt>
                <c:pt idx="3">
                  <c:v>98.759999999999991</c:v>
                </c:pt>
                <c:pt idx="4">
                  <c:v>88.94</c:v>
                </c:pt>
                <c:pt idx="5">
                  <c:v>85.92</c:v>
                </c:pt>
                <c:pt idx="6">
                  <c:v>90.1</c:v>
                </c:pt>
                <c:pt idx="7">
                  <c:v>92.259999999999991</c:v>
                </c:pt>
                <c:pt idx="8">
                  <c:v>97.440000000000012</c:v>
                </c:pt>
                <c:pt idx="9">
                  <c:v>102.67999999999999</c:v>
                </c:pt>
                <c:pt idx="10">
                  <c:v>104.96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BC1-4018-9BEE-DB4219B86E7F}"/>
            </c:ext>
          </c:extLst>
        </c:ser>
        <c:ser>
          <c:idx val="4"/>
          <c:order val="3"/>
          <c:tx>
            <c:v>No annealing - post annealing 200C</c:v>
          </c:tx>
          <c:spPr>
            <a:ln w="1905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75000"/>
                </a:schemeClr>
              </a:solidFill>
              <a:ln w="9525">
                <a:solidFill>
                  <a:schemeClr val="accent4">
                    <a:lumMod val="75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'HV1 profile'!$K$71:$K$83</c:f>
                <c:numCache>
                  <c:formatCode>General</c:formatCode>
                  <c:ptCount val="13"/>
                  <c:pt idx="0">
                    <c:v>2.1052315787105229</c:v>
                  </c:pt>
                  <c:pt idx="1">
                    <c:v>0.74632432628181056</c:v>
                  </c:pt>
                  <c:pt idx="5">
                    <c:v>0.54129474410897294</c:v>
                  </c:pt>
                  <c:pt idx="6">
                    <c:v>1.0663020210053069</c:v>
                  </c:pt>
                  <c:pt idx="10">
                    <c:v>1.6149303390549046</c:v>
                  </c:pt>
                  <c:pt idx="11">
                    <c:v>3.3834893231692038</c:v>
                  </c:pt>
                  <c:pt idx="12">
                    <c:v>4.1140004861448451</c:v>
                  </c:pt>
                </c:numCache>
              </c:numRef>
            </c:plus>
            <c:minus>
              <c:numRef>
                <c:f>'HV1 profile'!$K$71:$K$83</c:f>
                <c:numCache>
                  <c:formatCode>General</c:formatCode>
                  <c:ptCount val="13"/>
                  <c:pt idx="0">
                    <c:v>2.1052315787105229</c:v>
                  </c:pt>
                  <c:pt idx="1">
                    <c:v>0.74632432628181056</c:v>
                  </c:pt>
                  <c:pt idx="5">
                    <c:v>0.54129474410897294</c:v>
                  </c:pt>
                  <c:pt idx="6">
                    <c:v>1.0663020210053069</c:v>
                  </c:pt>
                  <c:pt idx="10">
                    <c:v>1.6149303390549046</c:v>
                  </c:pt>
                  <c:pt idx="11">
                    <c:v>3.3834893231692038</c:v>
                  </c:pt>
                  <c:pt idx="12">
                    <c:v>4.1140004861448451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accent4">
                    <a:lumMod val="75000"/>
                  </a:schemeClr>
                </a:solidFill>
                <a:round/>
              </a:ln>
              <a:effectLst/>
            </c:spPr>
          </c:errBars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profile'!$J$71:$J$83</c:f>
              <c:numCache>
                <c:formatCode>0</c:formatCode>
                <c:ptCount val="13"/>
                <c:pt idx="0">
                  <c:v>93.78</c:v>
                </c:pt>
                <c:pt idx="1">
                  <c:v>93.679999999999993</c:v>
                </c:pt>
                <c:pt idx="5">
                  <c:v>87.94</c:v>
                </c:pt>
                <c:pt idx="6">
                  <c:v>88.58</c:v>
                </c:pt>
                <c:pt idx="10">
                  <c:v>94.54</c:v>
                </c:pt>
                <c:pt idx="11">
                  <c:v>101.26</c:v>
                </c:pt>
                <c:pt idx="12">
                  <c:v>101.5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BC1-4018-9BEE-DB4219B86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827768"/>
        <c:axId val="471828552"/>
      </c:scatterChart>
      <c:valAx>
        <c:axId val="471827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>
                    <a:solidFill>
                      <a:sysClr val="windowText" lastClr="000000"/>
                    </a:solidFill>
                  </a:rPr>
                  <a:t>Position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along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the profile of the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half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cell</a:t>
                </a:r>
                <a:endParaRPr lang="fr-FR" sz="12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18975161964696105"/>
              <c:y val="0.884677448483174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8552"/>
        <c:crosses val="autoZero"/>
        <c:crossBetween val="midCat"/>
        <c:majorUnit val="2"/>
      </c:valAx>
      <c:valAx>
        <c:axId val="471828552"/>
        <c:scaling>
          <c:orientation val="minMax"/>
          <c:max val="115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HV1   Bulk material</a:t>
                </a:r>
              </a:p>
            </c:rich>
          </c:tx>
          <c:layout>
            <c:manualLayout>
              <c:xMode val="edge"/>
              <c:yMode val="edge"/>
              <c:x val="0"/>
              <c:y val="0.259505055915983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7768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72357698323830477"/>
          <c:y val="0.18014709717065205"/>
          <c:w val="0.26199060257210727"/>
          <c:h val="0.462959322021510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30656902373416"/>
          <c:y val="7.6124451980787197E-2"/>
          <c:w val="0.56775195808689005"/>
          <c:h val="0.70540896138451448"/>
        </c:manualLayout>
      </c:layout>
      <c:scatterChart>
        <c:scatterStyle val="smoothMarker"/>
        <c:varyColors val="0"/>
        <c:ser>
          <c:idx val="0"/>
          <c:order val="0"/>
          <c:tx>
            <c:v>Intermediate annealing 620C-1h</c:v>
          </c:tx>
          <c:spPr>
            <a:ln w="19050" cap="rnd">
              <a:solidFill>
                <a:srgbClr val="FF008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80"/>
              </a:solidFill>
              <a:ln w="9525">
                <a:solidFill>
                  <a:srgbClr val="FF008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plus>
            <c:min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80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profile'!$B$71:$B$76,'HV1 profile'!$B$78,'HV1 profile'!$B$80:$B$83)</c:f>
              <c:numCache>
                <c:formatCode>0</c:formatCode>
                <c:ptCount val="11"/>
                <c:pt idx="0">
                  <c:v>78.400000000000006</c:v>
                </c:pt>
                <c:pt idx="1">
                  <c:v>81.260000000000005</c:v>
                </c:pt>
                <c:pt idx="2">
                  <c:v>84.34</c:v>
                </c:pt>
                <c:pt idx="3">
                  <c:v>84.5</c:v>
                </c:pt>
                <c:pt idx="4">
                  <c:v>76.52000000000001</c:v>
                </c:pt>
                <c:pt idx="5">
                  <c:v>67.859999999999985</c:v>
                </c:pt>
                <c:pt idx="6">
                  <c:v>71.900000000000006</c:v>
                </c:pt>
                <c:pt idx="7">
                  <c:v>58.36</c:v>
                </c:pt>
                <c:pt idx="8">
                  <c:v>55.42</c:v>
                </c:pt>
                <c:pt idx="9">
                  <c:v>41.279999999999994</c:v>
                </c:pt>
                <c:pt idx="10">
                  <c:v>41.3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BC1-4018-9BEE-DB4219B86E7F}"/>
            </c:ext>
          </c:extLst>
        </c:ser>
        <c:ser>
          <c:idx val="3"/>
          <c:order val="1"/>
          <c:tx>
            <c:v>Reference LHC half cells 20 years ago</c:v>
          </c:tx>
          <c:spPr>
            <a:ln w="19050" cap="rnd">
              <a:solidFill>
                <a:srgbClr val="9999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99999"/>
              </a:solidFill>
              <a:ln w="9525">
                <a:solidFill>
                  <a:srgbClr val="999999"/>
                </a:solidFill>
              </a:ln>
              <a:effectLst/>
            </c:spPr>
          </c:marker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profile'!$P$71:$P$83</c:f>
              <c:numCache>
                <c:formatCode>General</c:formatCode>
                <c:ptCount val="13"/>
                <c:pt idx="0" formatCode="0">
                  <c:v>100</c:v>
                </c:pt>
                <c:pt idx="7" formatCode="0">
                  <c:v>95</c:v>
                </c:pt>
                <c:pt idx="12" formatCode="0">
                  <c:v>110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BC1-4018-9BEE-DB4219B86E7F}"/>
            </c:ext>
          </c:extLst>
        </c:ser>
        <c:ser>
          <c:idx val="8"/>
          <c:order val="2"/>
          <c:tx>
            <c:v>No Annealing</c:v>
          </c:tx>
          <c:spPr>
            <a:ln w="19050" cap="rnd">
              <a:solidFill>
                <a:srgbClr val="16568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65685"/>
              </a:solidFill>
              <a:ln w="9525">
                <a:solidFill>
                  <a:srgbClr val="16568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plus>
            <c:min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165685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profile'!$T$71:$T$76,'HV1 profile'!$T$78,'HV1 profile'!$T$80:$T$83)</c:f>
              <c:numCache>
                <c:formatCode>0</c:formatCode>
                <c:ptCount val="11"/>
                <c:pt idx="0">
                  <c:v>91.6</c:v>
                </c:pt>
                <c:pt idx="1">
                  <c:v>89.974999999999994</c:v>
                </c:pt>
                <c:pt idx="2">
                  <c:v>96.76</c:v>
                </c:pt>
                <c:pt idx="3">
                  <c:v>98.759999999999991</c:v>
                </c:pt>
                <c:pt idx="4">
                  <c:v>88.94</c:v>
                </c:pt>
                <c:pt idx="5">
                  <c:v>85.92</c:v>
                </c:pt>
                <c:pt idx="6">
                  <c:v>90.1</c:v>
                </c:pt>
                <c:pt idx="7">
                  <c:v>92.259999999999991</c:v>
                </c:pt>
                <c:pt idx="8">
                  <c:v>97.440000000000012</c:v>
                </c:pt>
                <c:pt idx="9">
                  <c:v>102.67999999999999</c:v>
                </c:pt>
                <c:pt idx="10">
                  <c:v>104.96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BC1-4018-9BEE-DB4219B86E7F}"/>
            </c:ext>
          </c:extLst>
        </c:ser>
        <c:ser>
          <c:idx val="4"/>
          <c:order val="3"/>
          <c:tx>
            <c:v>No annealing - post annealing 200C</c:v>
          </c:tx>
          <c:spPr>
            <a:ln w="1905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75000"/>
                </a:schemeClr>
              </a:solidFill>
              <a:ln w="9525">
                <a:solidFill>
                  <a:schemeClr val="accent4">
                    <a:lumMod val="75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'HV1 profile'!$K$71:$K$83</c:f>
                <c:numCache>
                  <c:formatCode>General</c:formatCode>
                  <c:ptCount val="13"/>
                  <c:pt idx="0">
                    <c:v>2.1052315787105229</c:v>
                  </c:pt>
                  <c:pt idx="1">
                    <c:v>0.74632432628181056</c:v>
                  </c:pt>
                  <c:pt idx="5">
                    <c:v>0.54129474410897294</c:v>
                  </c:pt>
                  <c:pt idx="6">
                    <c:v>1.0663020210053069</c:v>
                  </c:pt>
                  <c:pt idx="10">
                    <c:v>1.6149303390549046</c:v>
                  </c:pt>
                  <c:pt idx="11">
                    <c:v>3.3834893231692038</c:v>
                  </c:pt>
                  <c:pt idx="12">
                    <c:v>4.1140004861448451</c:v>
                  </c:pt>
                </c:numCache>
              </c:numRef>
            </c:plus>
            <c:minus>
              <c:numRef>
                <c:f>'HV1 profile'!$K$71:$K$83</c:f>
                <c:numCache>
                  <c:formatCode>General</c:formatCode>
                  <c:ptCount val="13"/>
                  <c:pt idx="0">
                    <c:v>2.1052315787105229</c:v>
                  </c:pt>
                  <c:pt idx="1">
                    <c:v>0.74632432628181056</c:v>
                  </c:pt>
                  <c:pt idx="5">
                    <c:v>0.54129474410897294</c:v>
                  </c:pt>
                  <c:pt idx="6">
                    <c:v>1.0663020210053069</c:v>
                  </c:pt>
                  <c:pt idx="10">
                    <c:v>1.6149303390549046</c:v>
                  </c:pt>
                  <c:pt idx="11">
                    <c:v>3.3834893231692038</c:v>
                  </c:pt>
                  <c:pt idx="12">
                    <c:v>4.1140004861448451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accent4">
                    <a:lumMod val="75000"/>
                  </a:schemeClr>
                </a:solidFill>
                <a:round/>
              </a:ln>
              <a:effectLst/>
            </c:spPr>
          </c:errBars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profile'!$J$71:$J$83</c:f>
              <c:numCache>
                <c:formatCode>0</c:formatCode>
                <c:ptCount val="13"/>
                <c:pt idx="0">
                  <c:v>93.78</c:v>
                </c:pt>
                <c:pt idx="1">
                  <c:v>93.679999999999993</c:v>
                </c:pt>
                <c:pt idx="5">
                  <c:v>87.94</c:v>
                </c:pt>
                <c:pt idx="6">
                  <c:v>88.58</c:v>
                </c:pt>
                <c:pt idx="10">
                  <c:v>94.54</c:v>
                </c:pt>
                <c:pt idx="11">
                  <c:v>101.26</c:v>
                </c:pt>
                <c:pt idx="12">
                  <c:v>101.5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BC1-4018-9BEE-DB4219B86E7F}"/>
            </c:ext>
          </c:extLst>
        </c:ser>
        <c:ser>
          <c:idx val="5"/>
          <c:order val="4"/>
          <c:tx>
            <c:v>No annealing- post annealing 250C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'HV1 profile'!$M$71:$M$83</c:f>
                <c:numCache>
                  <c:formatCode>General</c:formatCode>
                  <c:ptCount val="13"/>
                  <c:pt idx="0">
                    <c:v>0.4449719092257397</c:v>
                  </c:pt>
                  <c:pt idx="1">
                    <c:v>1.4429137188342211</c:v>
                  </c:pt>
                  <c:pt idx="5">
                    <c:v>1.2177848742696731</c:v>
                  </c:pt>
                  <c:pt idx="6">
                    <c:v>1.0358571330062873</c:v>
                  </c:pt>
                  <c:pt idx="7">
                    <c:v>0.75498344352707447</c:v>
                  </c:pt>
                  <c:pt idx="8">
                    <c:v>0.40414518843273678</c:v>
                  </c:pt>
                  <c:pt idx="10">
                    <c:v>2.4182638400306922</c:v>
                  </c:pt>
                  <c:pt idx="11">
                    <c:v>1.0232301793829228</c:v>
                  </c:pt>
                  <c:pt idx="12">
                    <c:v>0.82036577207974626</c:v>
                  </c:pt>
                </c:numCache>
              </c:numRef>
            </c:plus>
            <c:minus>
              <c:numRef>
                <c:f>'HV1 profile'!$M$71:$M$83</c:f>
                <c:numCache>
                  <c:formatCode>General</c:formatCode>
                  <c:ptCount val="13"/>
                  <c:pt idx="0">
                    <c:v>0.4449719092257397</c:v>
                  </c:pt>
                  <c:pt idx="1">
                    <c:v>1.4429137188342211</c:v>
                  </c:pt>
                  <c:pt idx="5">
                    <c:v>1.2177848742696731</c:v>
                  </c:pt>
                  <c:pt idx="6">
                    <c:v>1.0358571330062873</c:v>
                  </c:pt>
                  <c:pt idx="7">
                    <c:v>0.75498344352707447</c:v>
                  </c:pt>
                  <c:pt idx="8">
                    <c:v>0.40414518843273678</c:v>
                  </c:pt>
                  <c:pt idx="10">
                    <c:v>2.4182638400306922</c:v>
                  </c:pt>
                  <c:pt idx="11">
                    <c:v>1.0232301793829228</c:v>
                  </c:pt>
                  <c:pt idx="12">
                    <c:v>0.82036577207974626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profile'!$L$71:$L$83</c:f>
              <c:numCache>
                <c:formatCode>0</c:formatCode>
                <c:ptCount val="13"/>
                <c:pt idx="0">
                  <c:v>90.240000000000009</c:v>
                </c:pt>
                <c:pt idx="1">
                  <c:v>90.62</c:v>
                </c:pt>
                <c:pt idx="5">
                  <c:v>84.460000000000008</c:v>
                </c:pt>
                <c:pt idx="6">
                  <c:v>85.639999999999986</c:v>
                </c:pt>
                <c:pt idx="7">
                  <c:v>87.5</c:v>
                </c:pt>
                <c:pt idx="8">
                  <c:v>86.233333333333334</c:v>
                </c:pt>
                <c:pt idx="10">
                  <c:v>94.739999999999981</c:v>
                </c:pt>
                <c:pt idx="11">
                  <c:v>101.62000000000002</c:v>
                </c:pt>
                <c:pt idx="12">
                  <c:v>102.34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BC1-4018-9BEE-DB4219B86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827768"/>
        <c:axId val="471828552"/>
      </c:scatterChart>
      <c:valAx>
        <c:axId val="471827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>
                    <a:solidFill>
                      <a:sysClr val="windowText" lastClr="000000"/>
                    </a:solidFill>
                  </a:rPr>
                  <a:t>Position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along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the profile of the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half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cell</a:t>
                </a:r>
                <a:endParaRPr lang="fr-FR" sz="12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18975161964696105"/>
              <c:y val="0.884677448483174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8552"/>
        <c:crosses val="autoZero"/>
        <c:crossBetween val="midCat"/>
        <c:majorUnit val="2"/>
      </c:valAx>
      <c:valAx>
        <c:axId val="471828552"/>
        <c:scaling>
          <c:orientation val="minMax"/>
          <c:max val="115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HV1   Bulk material</a:t>
                </a:r>
              </a:p>
            </c:rich>
          </c:tx>
          <c:layout>
            <c:manualLayout>
              <c:xMode val="edge"/>
              <c:yMode val="edge"/>
              <c:x val="0"/>
              <c:y val="0.259505055915983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7768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72357698323830477"/>
          <c:y val="0.18014709717065205"/>
          <c:w val="0.26199060257210727"/>
          <c:h val="0.462959322021510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30656902373416"/>
          <c:y val="7.6124451980787197E-2"/>
          <c:w val="0.56775195808689005"/>
          <c:h val="0.70540896138451448"/>
        </c:manualLayout>
      </c:layout>
      <c:scatterChart>
        <c:scatterStyle val="smoothMarker"/>
        <c:varyColors val="0"/>
        <c:ser>
          <c:idx val="0"/>
          <c:order val="0"/>
          <c:tx>
            <c:v>Intermediate annealing 620C-1h</c:v>
          </c:tx>
          <c:spPr>
            <a:ln w="19050" cap="rnd">
              <a:solidFill>
                <a:srgbClr val="FF008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80"/>
              </a:solidFill>
              <a:ln w="9525">
                <a:solidFill>
                  <a:srgbClr val="FF008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plus>
            <c:min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80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profile'!$B$71:$B$76,'HV1 profile'!$B$78,'HV1 profile'!$B$80:$B$83)</c:f>
              <c:numCache>
                <c:formatCode>0</c:formatCode>
                <c:ptCount val="11"/>
                <c:pt idx="0">
                  <c:v>78.400000000000006</c:v>
                </c:pt>
                <c:pt idx="1">
                  <c:v>81.260000000000005</c:v>
                </c:pt>
                <c:pt idx="2">
                  <c:v>84.34</c:v>
                </c:pt>
                <c:pt idx="3">
                  <c:v>84.5</c:v>
                </c:pt>
                <c:pt idx="4">
                  <c:v>76.52000000000001</c:v>
                </c:pt>
                <c:pt idx="5">
                  <c:v>67.859999999999985</c:v>
                </c:pt>
                <c:pt idx="6">
                  <c:v>71.900000000000006</c:v>
                </c:pt>
                <c:pt idx="7">
                  <c:v>58.36</c:v>
                </c:pt>
                <c:pt idx="8">
                  <c:v>55.42</c:v>
                </c:pt>
                <c:pt idx="9">
                  <c:v>41.279999999999994</c:v>
                </c:pt>
                <c:pt idx="10">
                  <c:v>41.3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BC1-4018-9BEE-DB4219B86E7F}"/>
            </c:ext>
          </c:extLst>
        </c:ser>
        <c:ser>
          <c:idx val="3"/>
          <c:order val="1"/>
          <c:tx>
            <c:v>Reference LHC half cells 20 years ago</c:v>
          </c:tx>
          <c:spPr>
            <a:ln w="19050" cap="rnd">
              <a:solidFill>
                <a:srgbClr val="9999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99999"/>
              </a:solidFill>
              <a:ln w="9525">
                <a:solidFill>
                  <a:srgbClr val="999999"/>
                </a:solidFill>
              </a:ln>
              <a:effectLst/>
            </c:spPr>
          </c:marker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profile'!$P$71:$P$83</c:f>
              <c:numCache>
                <c:formatCode>General</c:formatCode>
                <c:ptCount val="13"/>
                <c:pt idx="0" formatCode="0">
                  <c:v>100</c:v>
                </c:pt>
                <c:pt idx="7" formatCode="0">
                  <c:v>95</c:v>
                </c:pt>
                <c:pt idx="12" formatCode="0">
                  <c:v>110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BC1-4018-9BEE-DB4219B86E7F}"/>
            </c:ext>
          </c:extLst>
        </c:ser>
        <c:ser>
          <c:idx val="8"/>
          <c:order val="2"/>
          <c:tx>
            <c:v>No Annealing</c:v>
          </c:tx>
          <c:spPr>
            <a:ln w="19050" cap="rnd">
              <a:solidFill>
                <a:srgbClr val="16568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65685"/>
              </a:solidFill>
              <a:ln w="9525">
                <a:solidFill>
                  <a:srgbClr val="16568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plus>
            <c:min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165685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profile'!$T$71:$T$76,'HV1 profile'!$T$78,'HV1 profile'!$T$80:$T$83)</c:f>
              <c:numCache>
                <c:formatCode>0</c:formatCode>
                <c:ptCount val="11"/>
                <c:pt idx="0">
                  <c:v>91.6</c:v>
                </c:pt>
                <c:pt idx="1">
                  <c:v>89.974999999999994</c:v>
                </c:pt>
                <c:pt idx="2">
                  <c:v>96.76</c:v>
                </c:pt>
                <c:pt idx="3">
                  <c:v>98.759999999999991</c:v>
                </c:pt>
                <c:pt idx="4">
                  <c:v>88.94</c:v>
                </c:pt>
                <c:pt idx="5">
                  <c:v>85.92</c:v>
                </c:pt>
                <c:pt idx="6">
                  <c:v>90.1</c:v>
                </c:pt>
                <c:pt idx="7">
                  <c:v>92.259999999999991</c:v>
                </c:pt>
                <c:pt idx="8">
                  <c:v>97.440000000000012</c:v>
                </c:pt>
                <c:pt idx="9">
                  <c:v>102.67999999999999</c:v>
                </c:pt>
                <c:pt idx="10">
                  <c:v>104.96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BC1-4018-9BEE-DB4219B86E7F}"/>
            </c:ext>
          </c:extLst>
        </c:ser>
        <c:ser>
          <c:idx val="4"/>
          <c:order val="3"/>
          <c:tx>
            <c:v>No annealing - post annealing 200C</c:v>
          </c:tx>
          <c:spPr>
            <a:ln w="1905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75000"/>
                </a:schemeClr>
              </a:solidFill>
              <a:ln w="9525">
                <a:solidFill>
                  <a:schemeClr val="accent4">
                    <a:lumMod val="75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'HV1 profile'!$K$71:$K$83</c:f>
                <c:numCache>
                  <c:formatCode>General</c:formatCode>
                  <c:ptCount val="13"/>
                  <c:pt idx="0">
                    <c:v>2.1052315787105229</c:v>
                  </c:pt>
                  <c:pt idx="1">
                    <c:v>0.74632432628181056</c:v>
                  </c:pt>
                  <c:pt idx="5">
                    <c:v>0.54129474410897294</c:v>
                  </c:pt>
                  <c:pt idx="6">
                    <c:v>1.0663020210053069</c:v>
                  </c:pt>
                  <c:pt idx="10">
                    <c:v>1.6149303390549046</c:v>
                  </c:pt>
                  <c:pt idx="11">
                    <c:v>3.3834893231692038</c:v>
                  </c:pt>
                  <c:pt idx="12">
                    <c:v>4.1140004861448451</c:v>
                  </c:pt>
                </c:numCache>
              </c:numRef>
            </c:plus>
            <c:minus>
              <c:numRef>
                <c:f>'HV1 profile'!$K$71:$K$83</c:f>
                <c:numCache>
                  <c:formatCode>General</c:formatCode>
                  <c:ptCount val="13"/>
                  <c:pt idx="0">
                    <c:v>2.1052315787105229</c:v>
                  </c:pt>
                  <c:pt idx="1">
                    <c:v>0.74632432628181056</c:v>
                  </c:pt>
                  <c:pt idx="5">
                    <c:v>0.54129474410897294</c:v>
                  </c:pt>
                  <c:pt idx="6">
                    <c:v>1.0663020210053069</c:v>
                  </c:pt>
                  <c:pt idx="10">
                    <c:v>1.6149303390549046</c:v>
                  </c:pt>
                  <c:pt idx="11">
                    <c:v>3.3834893231692038</c:v>
                  </c:pt>
                  <c:pt idx="12">
                    <c:v>4.1140004861448451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accent4">
                    <a:lumMod val="75000"/>
                  </a:schemeClr>
                </a:solidFill>
                <a:round/>
              </a:ln>
              <a:effectLst/>
            </c:spPr>
          </c:errBars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profile'!$J$71:$J$83</c:f>
              <c:numCache>
                <c:formatCode>0</c:formatCode>
                <c:ptCount val="13"/>
                <c:pt idx="0">
                  <c:v>93.78</c:v>
                </c:pt>
                <c:pt idx="1">
                  <c:v>93.679999999999993</c:v>
                </c:pt>
                <c:pt idx="5">
                  <c:v>87.94</c:v>
                </c:pt>
                <c:pt idx="6">
                  <c:v>88.58</c:v>
                </c:pt>
                <c:pt idx="10">
                  <c:v>94.54</c:v>
                </c:pt>
                <c:pt idx="11">
                  <c:v>101.26</c:v>
                </c:pt>
                <c:pt idx="12">
                  <c:v>101.5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BC1-4018-9BEE-DB4219B86E7F}"/>
            </c:ext>
          </c:extLst>
        </c:ser>
        <c:ser>
          <c:idx val="5"/>
          <c:order val="4"/>
          <c:tx>
            <c:v>No annealing- post annealing 250C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'HV1 profile'!$M$71:$M$83</c:f>
                <c:numCache>
                  <c:formatCode>General</c:formatCode>
                  <c:ptCount val="13"/>
                  <c:pt idx="0">
                    <c:v>0.4449719092257397</c:v>
                  </c:pt>
                  <c:pt idx="1">
                    <c:v>1.4429137188342211</c:v>
                  </c:pt>
                  <c:pt idx="5">
                    <c:v>1.2177848742696731</c:v>
                  </c:pt>
                  <c:pt idx="6">
                    <c:v>1.0358571330062873</c:v>
                  </c:pt>
                  <c:pt idx="7">
                    <c:v>0.75498344352707447</c:v>
                  </c:pt>
                  <c:pt idx="8">
                    <c:v>0.40414518843273678</c:v>
                  </c:pt>
                  <c:pt idx="10">
                    <c:v>2.4182638400306922</c:v>
                  </c:pt>
                  <c:pt idx="11">
                    <c:v>1.0232301793829228</c:v>
                  </c:pt>
                  <c:pt idx="12">
                    <c:v>0.82036577207974626</c:v>
                  </c:pt>
                </c:numCache>
              </c:numRef>
            </c:plus>
            <c:minus>
              <c:numRef>
                <c:f>'HV1 profile'!$M$71:$M$83</c:f>
                <c:numCache>
                  <c:formatCode>General</c:formatCode>
                  <c:ptCount val="13"/>
                  <c:pt idx="0">
                    <c:v>0.4449719092257397</c:v>
                  </c:pt>
                  <c:pt idx="1">
                    <c:v>1.4429137188342211</c:v>
                  </c:pt>
                  <c:pt idx="5">
                    <c:v>1.2177848742696731</c:v>
                  </c:pt>
                  <c:pt idx="6">
                    <c:v>1.0358571330062873</c:v>
                  </c:pt>
                  <c:pt idx="7">
                    <c:v>0.75498344352707447</c:v>
                  </c:pt>
                  <c:pt idx="8">
                    <c:v>0.40414518843273678</c:v>
                  </c:pt>
                  <c:pt idx="10">
                    <c:v>2.4182638400306922</c:v>
                  </c:pt>
                  <c:pt idx="11">
                    <c:v>1.0232301793829228</c:v>
                  </c:pt>
                  <c:pt idx="12">
                    <c:v>0.82036577207974626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profile'!$L$71:$L$83</c:f>
              <c:numCache>
                <c:formatCode>0</c:formatCode>
                <c:ptCount val="13"/>
                <c:pt idx="0">
                  <c:v>90.240000000000009</c:v>
                </c:pt>
                <c:pt idx="1">
                  <c:v>90.62</c:v>
                </c:pt>
                <c:pt idx="5">
                  <c:v>84.460000000000008</c:v>
                </c:pt>
                <c:pt idx="6">
                  <c:v>85.639999999999986</c:v>
                </c:pt>
                <c:pt idx="7">
                  <c:v>87.5</c:v>
                </c:pt>
                <c:pt idx="8">
                  <c:v>86.233333333333334</c:v>
                </c:pt>
                <c:pt idx="10">
                  <c:v>94.739999999999981</c:v>
                </c:pt>
                <c:pt idx="11">
                  <c:v>101.62000000000002</c:v>
                </c:pt>
                <c:pt idx="12">
                  <c:v>102.34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BC1-4018-9BEE-DB4219B86E7F}"/>
            </c:ext>
          </c:extLst>
        </c:ser>
        <c:ser>
          <c:idx val="6"/>
          <c:order val="5"/>
          <c:tx>
            <c:v>No annealing - post annealing 290C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'HV1 profile'!$O$71:$O$83</c:f>
                <c:numCache>
                  <c:formatCode>General</c:formatCode>
                  <c:ptCount val="13"/>
                  <c:pt idx="0">
                    <c:v>3.2832910318764008</c:v>
                  </c:pt>
                  <c:pt idx="1">
                    <c:v>1.411736519326465</c:v>
                  </c:pt>
                  <c:pt idx="5">
                    <c:v>1.2340988615179953</c:v>
                  </c:pt>
                  <c:pt idx="6">
                    <c:v>5.6127533350397654</c:v>
                  </c:pt>
                  <c:pt idx="7">
                    <c:v>0.90000000000000568</c:v>
                  </c:pt>
                  <c:pt idx="8">
                    <c:v>2.0231987873991315</c:v>
                  </c:pt>
                  <c:pt idx="10">
                    <c:v>16.883927268263179</c:v>
                  </c:pt>
                  <c:pt idx="11">
                    <c:v>1.7195929750961416</c:v>
                  </c:pt>
                  <c:pt idx="12">
                    <c:v>15.327198047914701</c:v>
                  </c:pt>
                </c:numCache>
              </c:numRef>
            </c:plus>
            <c:minus>
              <c:numRef>
                <c:f>'HV1 profile'!$O$71:$O$83</c:f>
                <c:numCache>
                  <c:formatCode>General</c:formatCode>
                  <c:ptCount val="13"/>
                  <c:pt idx="0">
                    <c:v>3.2832910318764008</c:v>
                  </c:pt>
                  <c:pt idx="1">
                    <c:v>1.411736519326465</c:v>
                  </c:pt>
                  <c:pt idx="5">
                    <c:v>1.2340988615179953</c:v>
                  </c:pt>
                  <c:pt idx="6">
                    <c:v>5.6127533350397654</c:v>
                  </c:pt>
                  <c:pt idx="7">
                    <c:v>0.90000000000000568</c:v>
                  </c:pt>
                  <c:pt idx="8">
                    <c:v>2.0231987873991315</c:v>
                  </c:pt>
                  <c:pt idx="10">
                    <c:v>16.883927268263179</c:v>
                  </c:pt>
                  <c:pt idx="11">
                    <c:v>1.7195929750961416</c:v>
                  </c:pt>
                  <c:pt idx="12">
                    <c:v>15.327198047914701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7030A0"/>
                </a:solidFill>
                <a:round/>
              </a:ln>
              <a:effectLst/>
            </c:spPr>
          </c:errBars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profile'!$N$71:$N$83</c:f>
              <c:numCache>
                <c:formatCode>0</c:formatCode>
                <c:ptCount val="13"/>
                <c:pt idx="0">
                  <c:v>85.399999999999991</c:v>
                </c:pt>
                <c:pt idx="1">
                  <c:v>89.94</c:v>
                </c:pt>
                <c:pt idx="5">
                  <c:v>83.740000000000009</c:v>
                </c:pt>
                <c:pt idx="6">
                  <c:v>87.34</c:v>
                </c:pt>
                <c:pt idx="7">
                  <c:v>86.5</c:v>
                </c:pt>
                <c:pt idx="8">
                  <c:v>83.033333333333346</c:v>
                </c:pt>
                <c:pt idx="10">
                  <c:v>79.47999999999999</c:v>
                </c:pt>
                <c:pt idx="11">
                  <c:v>46.980000000000004</c:v>
                </c:pt>
                <c:pt idx="12">
                  <c:v>56.760000000000005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4BC1-4018-9BEE-DB4219B86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827768"/>
        <c:axId val="471828552"/>
      </c:scatterChart>
      <c:valAx>
        <c:axId val="471827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>
                    <a:solidFill>
                      <a:sysClr val="windowText" lastClr="000000"/>
                    </a:solidFill>
                  </a:rPr>
                  <a:t>Position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along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the profile of the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half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cell</a:t>
                </a:r>
                <a:endParaRPr lang="fr-FR" sz="12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18975161964696105"/>
              <c:y val="0.884677448483174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8552"/>
        <c:crosses val="autoZero"/>
        <c:crossBetween val="midCat"/>
        <c:majorUnit val="2"/>
      </c:valAx>
      <c:valAx>
        <c:axId val="471828552"/>
        <c:scaling>
          <c:orientation val="minMax"/>
          <c:max val="115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HV1   Bulk material</a:t>
                </a:r>
              </a:p>
            </c:rich>
          </c:tx>
          <c:layout>
            <c:manualLayout>
              <c:xMode val="edge"/>
              <c:yMode val="edge"/>
              <c:x val="0"/>
              <c:y val="0.259505055915983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7768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72357698323830477"/>
          <c:y val="0.18014709717065205"/>
          <c:w val="0.26199060257210727"/>
          <c:h val="0.462959322021510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499646970193473"/>
          <c:y val="6.5833244405096442E-2"/>
          <c:w val="0.5284553848024891"/>
          <c:h val="0.73416095879131371"/>
        </c:manualLayout>
      </c:layout>
      <c:scatterChart>
        <c:scatterStyle val="smoothMarker"/>
        <c:varyColors val="0"/>
        <c:ser>
          <c:idx val="0"/>
          <c:order val="0"/>
          <c:tx>
            <c:v>Intermediate annealing 620C-1h</c:v>
          </c:tx>
          <c:spPr>
            <a:ln w="19050" cap="rnd">
              <a:solidFill>
                <a:srgbClr val="FF008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80"/>
              </a:solidFill>
              <a:ln w="9525">
                <a:solidFill>
                  <a:srgbClr val="FF008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plus>
            <c:minus>
              <c:numRef>
                <c:f>('HV1 profile'!$C$71:$C$76,'HV1 profile'!$C$78,'HV1 profile'!$C$80:$C$83)</c:f>
                <c:numCache>
                  <c:formatCode>General</c:formatCode>
                  <c:ptCount val="11"/>
                  <c:pt idx="0">
                    <c:v>2.2638462845343561</c:v>
                  </c:pt>
                  <c:pt idx="1">
                    <c:v>5.1616857711410509</c:v>
                  </c:pt>
                  <c:pt idx="2">
                    <c:v>1.1631852818876285</c:v>
                  </c:pt>
                  <c:pt idx="3">
                    <c:v>1.5280706789936138</c:v>
                  </c:pt>
                  <c:pt idx="4">
                    <c:v>1.921457779916069</c:v>
                  </c:pt>
                  <c:pt idx="5">
                    <c:v>2.8085583490467112</c:v>
                  </c:pt>
                  <c:pt idx="6">
                    <c:v>1.601561737804698</c:v>
                  </c:pt>
                  <c:pt idx="7">
                    <c:v>3.933573438999201</c:v>
                  </c:pt>
                  <c:pt idx="8">
                    <c:v>3.028530997034701</c:v>
                  </c:pt>
                  <c:pt idx="9">
                    <c:v>1.2357184145265463</c:v>
                  </c:pt>
                  <c:pt idx="10">
                    <c:v>2.3010866998007695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80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profile'!$B$71:$B$76,'HV1 profile'!$B$78,'HV1 profile'!$B$80:$B$83)</c:f>
              <c:numCache>
                <c:formatCode>0</c:formatCode>
                <c:ptCount val="11"/>
                <c:pt idx="0">
                  <c:v>78.400000000000006</c:v>
                </c:pt>
                <c:pt idx="1">
                  <c:v>81.260000000000005</c:v>
                </c:pt>
                <c:pt idx="2">
                  <c:v>84.34</c:v>
                </c:pt>
                <c:pt idx="3">
                  <c:v>84.5</c:v>
                </c:pt>
                <c:pt idx="4">
                  <c:v>76.52000000000001</c:v>
                </c:pt>
                <c:pt idx="5">
                  <c:v>67.859999999999985</c:v>
                </c:pt>
                <c:pt idx="6">
                  <c:v>71.900000000000006</c:v>
                </c:pt>
                <c:pt idx="7">
                  <c:v>58.36</c:v>
                </c:pt>
                <c:pt idx="8">
                  <c:v>55.42</c:v>
                </c:pt>
                <c:pt idx="9">
                  <c:v>41.279999999999994</c:v>
                </c:pt>
                <c:pt idx="10">
                  <c:v>41.3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714-4EC3-B348-0DB3269717D5}"/>
            </c:ext>
          </c:extLst>
        </c:ser>
        <c:ser>
          <c:idx val="1"/>
          <c:order val="1"/>
          <c:tx>
            <c:v>Reference LHC half cells 20 years ago</c:v>
          </c:tx>
          <c:spPr>
            <a:ln w="1905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5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</a:ln>
              <a:effectLst/>
            </c:spPr>
          </c:marker>
          <c:xVal>
            <c:numRef>
              <c:f>'HV1 profile'!$A$71:$A$83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xVal>
          <c:yVal>
            <c:numRef>
              <c:f>'HV1 profile'!$P$71:$P$83</c:f>
              <c:numCache>
                <c:formatCode>General</c:formatCode>
                <c:ptCount val="13"/>
                <c:pt idx="0" formatCode="0">
                  <c:v>100</c:v>
                </c:pt>
                <c:pt idx="7" formatCode="0">
                  <c:v>95</c:v>
                </c:pt>
                <c:pt idx="12" formatCode="0">
                  <c:v>110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714-4EC3-B348-0DB3269717D5}"/>
            </c:ext>
          </c:extLst>
        </c:ser>
        <c:ser>
          <c:idx val="2"/>
          <c:order val="2"/>
          <c:tx>
            <c:v>No Annealing</c:v>
          </c:tx>
          <c:spPr>
            <a:ln w="19050" cap="rnd">
              <a:solidFill>
                <a:srgbClr val="16568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65685"/>
              </a:solidFill>
              <a:ln w="9525">
                <a:solidFill>
                  <a:srgbClr val="16568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plus>
            <c:minus>
              <c:numRef>
                <c:f>('HV1 profile'!$U$71:$U$76,'HV1 profile'!$U$78,'HV1 profile'!$U$80:$U$83)</c:f>
                <c:numCache>
                  <c:formatCode>General</c:formatCode>
                  <c:ptCount val="11"/>
                  <c:pt idx="0">
                    <c:v>2.3674881203503424</c:v>
                  </c:pt>
                  <c:pt idx="1">
                    <c:v>0.71821538088050885</c:v>
                  </c:pt>
                  <c:pt idx="2">
                    <c:v>2.6894237300953527</c:v>
                  </c:pt>
                  <c:pt idx="3">
                    <c:v>3.3783131885602313</c:v>
                  </c:pt>
                  <c:pt idx="4">
                    <c:v>2.6810445725500349</c:v>
                  </c:pt>
                  <c:pt idx="5">
                    <c:v>1.233693641063289</c:v>
                  </c:pt>
                  <c:pt idx="6">
                    <c:v>2.2583179581272459</c:v>
                  </c:pt>
                  <c:pt idx="7">
                    <c:v>3.8817521816829075</c:v>
                  </c:pt>
                  <c:pt idx="8">
                    <c:v>3.7487331193351139</c:v>
                  </c:pt>
                  <c:pt idx="9">
                    <c:v>3.8777570836760766</c:v>
                  </c:pt>
                  <c:pt idx="10">
                    <c:v>1.8942016788082525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165685"/>
                </a:solidFill>
                <a:round/>
              </a:ln>
              <a:effectLst/>
            </c:spPr>
          </c:errBars>
          <c:xVal>
            <c:numRef>
              <c:f>('HV1 profile'!$A$71:$A$76,'HV1 profile'!$A$78,'HV1 profile'!$A$80:$A$83)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('HV1 profile'!$T$71:$T$76,'HV1 profile'!$T$78,'HV1 profile'!$T$80:$T$83)</c:f>
              <c:numCache>
                <c:formatCode>0</c:formatCode>
                <c:ptCount val="11"/>
                <c:pt idx="0">
                  <c:v>91.6</c:v>
                </c:pt>
                <c:pt idx="1">
                  <c:v>89.974999999999994</c:v>
                </c:pt>
                <c:pt idx="2">
                  <c:v>96.76</c:v>
                </c:pt>
                <c:pt idx="3">
                  <c:v>98.759999999999991</c:v>
                </c:pt>
                <c:pt idx="4">
                  <c:v>88.94</c:v>
                </c:pt>
                <c:pt idx="5">
                  <c:v>85.92</c:v>
                </c:pt>
                <c:pt idx="6">
                  <c:v>90.1</c:v>
                </c:pt>
                <c:pt idx="7">
                  <c:v>92.259999999999991</c:v>
                </c:pt>
                <c:pt idx="8">
                  <c:v>97.440000000000012</c:v>
                </c:pt>
                <c:pt idx="9">
                  <c:v>102.67999999999999</c:v>
                </c:pt>
                <c:pt idx="10">
                  <c:v>104.96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714-4EC3-B348-0DB3269717D5}"/>
            </c:ext>
          </c:extLst>
        </c:ser>
        <c:ser>
          <c:idx val="6"/>
          <c:order val="3"/>
          <c:tx>
            <c:v>Annealing before deforming the iris</c:v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'HV1 profile'!$AP$71:$AP$81</c:f>
                <c:numCache>
                  <c:formatCode>General</c:formatCode>
                  <c:ptCount val="11"/>
                  <c:pt idx="0">
                    <c:v>2.961418578992165</c:v>
                  </c:pt>
                  <c:pt idx="1">
                    <c:v>4.4911023145771267</c:v>
                  </c:pt>
                  <c:pt idx="2">
                    <c:v>2.0207259421636903</c:v>
                  </c:pt>
                  <c:pt idx="3">
                    <c:v>0.57735026918962573</c:v>
                  </c:pt>
                  <c:pt idx="4">
                    <c:v>3.3045423283716584</c:v>
                  </c:pt>
                  <c:pt idx="5">
                    <c:v>4.7427137098219703</c:v>
                  </c:pt>
                  <c:pt idx="6">
                    <c:v>4.7521924764610848</c:v>
                  </c:pt>
                  <c:pt idx="7">
                    <c:v>1.1015141094572196</c:v>
                  </c:pt>
                  <c:pt idx="8">
                    <c:v>4.1113258202190703</c:v>
                  </c:pt>
                  <c:pt idx="9">
                    <c:v>2.4600812994695938</c:v>
                  </c:pt>
                  <c:pt idx="10">
                    <c:v>2.1835750502329869</c:v>
                  </c:pt>
                </c:numCache>
              </c:numRef>
            </c:plus>
            <c:minus>
              <c:numRef>
                <c:f>'HV1 profile'!$AP$71:$AP$81</c:f>
                <c:numCache>
                  <c:formatCode>General</c:formatCode>
                  <c:ptCount val="11"/>
                  <c:pt idx="0">
                    <c:v>2.961418578992165</c:v>
                  </c:pt>
                  <c:pt idx="1">
                    <c:v>4.4911023145771267</c:v>
                  </c:pt>
                  <c:pt idx="2">
                    <c:v>2.0207259421636903</c:v>
                  </c:pt>
                  <c:pt idx="3">
                    <c:v>0.57735026918962573</c:v>
                  </c:pt>
                  <c:pt idx="4">
                    <c:v>3.3045423283716584</c:v>
                  </c:pt>
                  <c:pt idx="5">
                    <c:v>4.7427137098219703</c:v>
                  </c:pt>
                  <c:pt idx="6">
                    <c:v>4.7521924764610848</c:v>
                  </c:pt>
                  <c:pt idx="7">
                    <c:v>1.1015141094572196</c:v>
                  </c:pt>
                  <c:pt idx="8">
                    <c:v>4.1113258202190703</c:v>
                  </c:pt>
                  <c:pt idx="9">
                    <c:v>2.4600812994695938</c:v>
                  </c:pt>
                  <c:pt idx="10">
                    <c:v>2.1835750502329869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00B0F0"/>
                </a:solidFill>
                <a:round/>
              </a:ln>
              <a:effectLst/>
            </c:spPr>
          </c:errBars>
          <c:xVal>
            <c:numRef>
              <c:f>'HV1 profile'!$AJ$71:$AJ$81</c:f>
              <c:numCache>
                <c:formatCode>0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  <c:pt idx="10">
                  <c:v>18</c:v>
                </c:pt>
              </c:numCache>
            </c:numRef>
          </c:xVal>
          <c:yVal>
            <c:numRef>
              <c:f>'HV1 profile'!$AO$71:$AO$81</c:f>
              <c:numCache>
                <c:formatCode>0</c:formatCode>
                <c:ptCount val="11"/>
                <c:pt idx="0">
                  <c:v>84.3</c:v>
                </c:pt>
                <c:pt idx="1">
                  <c:v>87.100000000000009</c:v>
                </c:pt>
                <c:pt idx="2">
                  <c:v>99.833333333333329</c:v>
                </c:pt>
                <c:pt idx="3">
                  <c:v>91.066666666666677</c:v>
                </c:pt>
                <c:pt idx="4">
                  <c:v>84.8</c:v>
                </c:pt>
                <c:pt idx="5">
                  <c:v>77.166666666666671</c:v>
                </c:pt>
                <c:pt idx="6">
                  <c:v>86.233333333333348</c:v>
                </c:pt>
                <c:pt idx="7">
                  <c:v>86.066666666666663</c:v>
                </c:pt>
                <c:pt idx="8">
                  <c:v>95.84</c:v>
                </c:pt>
                <c:pt idx="9">
                  <c:v>94.320000000000007</c:v>
                </c:pt>
                <c:pt idx="10">
                  <c:v>98.04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714-4EC3-B348-0DB3269717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827768"/>
        <c:axId val="471828552"/>
      </c:scatterChart>
      <c:valAx>
        <c:axId val="471827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>
                    <a:solidFill>
                      <a:sysClr val="windowText" lastClr="000000"/>
                    </a:solidFill>
                  </a:rPr>
                  <a:t>Position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along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the profile of the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half</a:t>
                </a:r>
                <a:r>
                  <a:rPr lang="fr-FR" sz="1200" baseline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fr-FR" sz="1200" baseline="0" dirty="0" err="1">
                    <a:solidFill>
                      <a:sysClr val="windowText" lastClr="000000"/>
                    </a:solidFill>
                  </a:rPr>
                  <a:t>cell</a:t>
                </a:r>
                <a:endParaRPr lang="fr-FR" sz="12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21032924674587597"/>
              <c:y val="0.91161956105022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8552"/>
        <c:crosses val="autoZero"/>
        <c:crossBetween val="midCat"/>
        <c:majorUnit val="2"/>
      </c:valAx>
      <c:valAx>
        <c:axId val="471828552"/>
        <c:scaling>
          <c:orientation val="minMax"/>
          <c:max val="115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HV1   Bulk material</a:t>
                </a:r>
              </a:p>
            </c:rich>
          </c:tx>
          <c:layout>
            <c:manualLayout>
              <c:xMode val="edge"/>
              <c:yMode val="edge"/>
              <c:x val="3.2337699191578632E-2"/>
              <c:y val="0.259621178885406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1827768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70774013627964005"/>
          <c:y val="0.13734777194021133"/>
          <c:w val="0.27938861338400561"/>
          <c:h val="0.601038602235808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328AE-6233-4661-8E74-5E523DD94EA9}" type="datetimeFigureOut">
              <a:rPr lang="es-ES" smtClean="0"/>
              <a:t>07/11/2018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291D2-0804-40C1-BADA-7494C63A6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0011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291D2-0804-40C1-BADA-7494C63A6DDE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0361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291D2-0804-40C1-BADA-7494C63A6DDE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2789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356849" y="3218369"/>
            <a:ext cx="6535738" cy="16097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5AA3D9"/>
                </a:solidFill>
                <a:latin typeface="Corbel" panose="020B0503020204020204" pitchFamily="34" charset="0"/>
                <a:ea typeface="Ubuntu"/>
                <a:cs typeface="Ubuntu"/>
              </a:rPr>
              <a:t>Carolina Abajo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5AA3D9"/>
                </a:solidFill>
                <a:latin typeface="Corbel" panose="020B0503020204020204" pitchFamily="34" charset="0"/>
                <a:ea typeface="Ubuntu"/>
                <a:cs typeface="Ubuntu"/>
              </a:rPr>
              <a:t>EN</a:t>
            </a:r>
            <a:r>
              <a:rPr lang="en-GB" sz="1800" b="1" dirty="0" smtClean="0">
                <a:solidFill>
                  <a:srgbClr val="5AA3D9"/>
                </a:solidFill>
                <a:latin typeface="Corbel" panose="020B0503020204020204" pitchFamily="34" charset="0"/>
                <a:ea typeface="Ubuntu"/>
                <a:cs typeface="Ubuntu"/>
              </a:rPr>
              <a:t>/MME</a:t>
            </a:r>
            <a:endParaRPr lang="en-US" sz="1800" b="1" dirty="0">
              <a:solidFill>
                <a:srgbClr val="5AA3D9"/>
              </a:solidFill>
              <a:latin typeface="Corbel" panose="020B0503020204020204" pitchFamily="34" charset="0"/>
              <a:ea typeface="Ubuntu"/>
              <a:cs typeface="Ubuntu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56848" y="1234889"/>
            <a:ext cx="8607269" cy="18263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3600" dirty="0" smtClean="0">
                <a:latin typeface="Calibri" panose="020F0502020204030204" pitchFamily="34" charset="0"/>
              </a:rPr>
              <a:t>Material procurement of seamless cavities and characterization of spun half-cells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6" name="1 CuadroTexto"/>
          <p:cNvSpPr txBox="1"/>
          <p:nvPr/>
        </p:nvSpPr>
        <p:spPr>
          <a:xfrm>
            <a:off x="3837482" y="6263315"/>
            <a:ext cx="5381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4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4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4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4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4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4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 07·11·2018</a:t>
            </a:r>
            <a:endParaRPr lang="es-ES" sz="14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060842" y="460169"/>
            <a:ext cx="2999736" cy="115701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Up to 20 discs in one cycle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Ø940mm</a:t>
            </a:r>
            <a:endParaRPr lang="en-US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9"/>
          <a:stretch/>
        </p:blipFill>
        <p:spPr>
          <a:xfrm rot="5400000">
            <a:off x="3854127" y="2109143"/>
            <a:ext cx="4739202" cy="34119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950" y="3782662"/>
            <a:ext cx="3202714" cy="24020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33"/>
          <a:stretch/>
        </p:blipFill>
        <p:spPr>
          <a:xfrm>
            <a:off x="1187950" y="1445497"/>
            <a:ext cx="3202714" cy="218506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262395" y="-54973"/>
            <a:ext cx="6578672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sz="2400" dirty="0" smtClean="0">
                <a:solidFill>
                  <a:srgbClr val="1F4E79"/>
                </a:solidFill>
              </a:rPr>
              <a:t>2. CERN strategy &amp; suppliers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8494242" y="6463258"/>
            <a:ext cx="29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9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58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390698" y="5103928"/>
            <a:ext cx="3988674" cy="5738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62395" y="-54973"/>
            <a:ext cx="4969172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3</a:t>
            </a:r>
            <a:r>
              <a:rPr lang="en-GB" sz="2400" dirty="0" smtClean="0">
                <a:solidFill>
                  <a:srgbClr val="1F4E79"/>
                </a:solidFill>
              </a:rPr>
              <a:t>. Annealing of Cu OFE in CERN</a:t>
            </a:r>
            <a:endParaRPr lang="en-US" sz="2400" dirty="0">
              <a:solidFill>
                <a:srgbClr val="1F4E7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297" y="1734729"/>
            <a:ext cx="4244860" cy="28939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395" y="1811820"/>
            <a:ext cx="4066902" cy="2739748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62395" y="1352351"/>
            <a:ext cx="2835988" cy="298752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US" sz="1400" dirty="0">
                <a:solidFill>
                  <a:srgbClr val="1F4E79"/>
                </a:solidFill>
                <a:latin typeface="Calibri" panose="020F0502020204030204" pitchFamily="34" charset="0"/>
                <a:ea typeface="+mn-ea"/>
                <a:cs typeface="+mn-cs"/>
              </a:rPr>
              <a:t>E. Cantergiani EDMS 1711461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62395" y="804494"/>
            <a:ext cx="4789290" cy="41157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US" sz="1800" b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Base material OFE Cu th.3mm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86138" y="5206183"/>
            <a:ext cx="35311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1F4E79"/>
                </a:solidFill>
                <a:latin typeface="Calibri" panose="020F0502020204030204" pitchFamily="34" charset="0"/>
              </a:rPr>
              <a:t>600°C – 2h in vacuum </a:t>
            </a:r>
            <a:r>
              <a:rPr lang="en-US" dirty="0">
                <a:solidFill>
                  <a:srgbClr val="1F4E79"/>
                </a:solidFill>
                <a:latin typeface="Calibri" panose="020F0502020204030204" pitchFamily="34" charset="0"/>
              </a:rPr>
              <a:t>10</a:t>
            </a:r>
            <a:r>
              <a:rPr lang="en-US" baseline="30000" dirty="0">
                <a:solidFill>
                  <a:srgbClr val="1F4E79"/>
                </a:solidFill>
                <a:latin typeface="Calibri" panose="020F0502020204030204" pitchFamily="34" charset="0"/>
              </a:rPr>
              <a:t>-6</a:t>
            </a:r>
            <a:r>
              <a:rPr lang="en-US" dirty="0">
                <a:solidFill>
                  <a:srgbClr val="1F4E79"/>
                </a:solidFill>
                <a:latin typeface="Calibri" panose="020F0502020204030204" pitchFamily="34" charset="0"/>
              </a:rPr>
              <a:t>-10</a:t>
            </a:r>
            <a:r>
              <a:rPr lang="en-US" baseline="30000" dirty="0">
                <a:solidFill>
                  <a:srgbClr val="1F4E79"/>
                </a:solidFill>
                <a:latin typeface="Calibri" panose="020F0502020204030204" pitchFamily="34" charset="0"/>
              </a:rPr>
              <a:t>-7</a:t>
            </a:r>
            <a:r>
              <a:rPr lang="en-US" dirty="0">
                <a:solidFill>
                  <a:srgbClr val="1F4E79"/>
                </a:solidFill>
                <a:latin typeface="Calibri" panose="020F0502020204030204" pitchFamily="34" charset="0"/>
              </a:rPr>
              <a:t>mbar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64" y="4595442"/>
            <a:ext cx="3497681" cy="1237496"/>
          </a:xfrm>
          <a:prstGeom prst="rect">
            <a:avLst/>
          </a:prstGeom>
        </p:spPr>
      </p:pic>
      <p:sp>
        <p:nvSpPr>
          <p:cNvPr id="12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10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18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68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14989"/>
          <a:stretch/>
        </p:blipFill>
        <p:spPr>
          <a:xfrm>
            <a:off x="868446" y="3803963"/>
            <a:ext cx="3555055" cy="23116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7289" y="3851151"/>
            <a:ext cx="3487556" cy="2341353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62395" y="-54973"/>
            <a:ext cx="6578672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4</a:t>
            </a:r>
            <a:r>
              <a:rPr lang="en-GB" sz="2400" dirty="0" smtClean="0">
                <a:solidFill>
                  <a:srgbClr val="1F4E79"/>
                </a:solidFill>
              </a:rPr>
              <a:t>. Control of cavities at CERN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5035" y="3505713"/>
            <a:ext cx="2338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cap="small" dirty="0" smtClean="0">
                <a:latin typeface="Calibri" panose="020F0502020204030204" pitchFamily="34" charset="0"/>
              </a:rPr>
              <a:t>Shape profile</a:t>
            </a:r>
            <a:endParaRPr lang="en-GB" sz="1400" cap="small" dirty="0"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38472" y="3503021"/>
            <a:ext cx="2338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cap="small" dirty="0" smtClean="0">
                <a:latin typeface="Calibri" panose="020F0502020204030204" pitchFamily="34" charset="0"/>
              </a:rPr>
              <a:t>Thickness profile</a:t>
            </a:r>
            <a:endParaRPr lang="en-GB" sz="1400" cap="small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161" y="1237269"/>
            <a:ext cx="3191627" cy="21374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1890" y="1866686"/>
            <a:ext cx="4358884" cy="11888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71834" y="1413627"/>
            <a:ext cx="2338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cap="small" dirty="0" smtClean="0">
                <a:latin typeface="Calibri" panose="020F0502020204030204" pitchFamily="34" charset="0"/>
              </a:rPr>
              <a:t>Diameter and circularity</a:t>
            </a:r>
            <a:endParaRPr lang="en-GB" sz="1400" cap="small" dirty="0">
              <a:latin typeface="Calibri" panose="020F0502020204030204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74297" y="348933"/>
            <a:ext cx="832696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sz="2400" dirty="0" smtClean="0"/>
              <a:t> </a:t>
            </a:r>
            <a:r>
              <a:rPr lang="en-GB" sz="2000" b="1" dirty="0" smtClean="0">
                <a:solidFill>
                  <a:srgbClr val="5AA3D9"/>
                </a:solidFill>
                <a:latin typeface="Calibri" panose="020F0502020204030204" pitchFamily="34" charset="0"/>
                <a:ea typeface="Ubuntu"/>
                <a:cs typeface="Ubuntu"/>
              </a:rPr>
              <a:t>Metrology</a:t>
            </a:r>
            <a:endParaRPr lang="en-US" sz="2000" b="1" dirty="0">
              <a:solidFill>
                <a:srgbClr val="5AA3D9"/>
              </a:solidFill>
              <a:latin typeface="Calibri" panose="020F0502020204030204" pitchFamily="34" charset="0"/>
              <a:ea typeface="Ubuntu"/>
              <a:cs typeface="Ubuntu"/>
            </a:endParaRPr>
          </a:p>
        </p:txBody>
      </p:sp>
      <p:sp>
        <p:nvSpPr>
          <p:cNvPr id="17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11</a:t>
            </a:r>
            <a:endParaRPr lang="es-ES" sz="1400" i="1" dirty="0">
              <a:solidFill>
                <a:srgbClr val="5AA3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12 CuadroTexto"/>
          <p:cNvSpPr txBox="1"/>
          <p:nvPr/>
        </p:nvSpPr>
        <p:spPr>
          <a:xfrm>
            <a:off x="1014721" y="3729167"/>
            <a:ext cx="210066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spAutoFit/>
          </a:bodyPr>
          <a:lstStyle/>
          <a:p>
            <a:pPr algn="ctr" defTabSz="718362"/>
            <a:r>
              <a:rPr lang="en-GB" sz="1600" kern="0" dirty="0" smtClean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Hardness </a:t>
            </a:r>
            <a:r>
              <a:rPr lang="en-GB" sz="1600" kern="0" dirty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Profile</a:t>
            </a:r>
            <a:endParaRPr lang="fr-FR" sz="1600" kern="0" dirty="0">
              <a:solidFill>
                <a:srgbClr val="ACCBF9">
                  <a:lumMod val="25000"/>
                </a:srgbClr>
              </a:solidFill>
              <a:latin typeface="Calibri"/>
              <a:cs typeface="Arial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79923" y="4383513"/>
            <a:ext cx="3570261" cy="1826144"/>
            <a:chOff x="467370" y="641500"/>
            <a:chExt cx="3949126" cy="2707577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 cstate="print">
              <a:lum brigh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75" y="641500"/>
              <a:ext cx="3377409" cy="2533057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467370" y="641500"/>
              <a:ext cx="3949126" cy="2707577"/>
              <a:chOff x="-2647019" y="1290141"/>
              <a:chExt cx="3949126" cy="2707577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-2647019" y="1290141"/>
                <a:ext cx="753281" cy="34545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Equator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38480" y="3469414"/>
                <a:ext cx="56362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Iris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67" name="12 CuadroTexto"/>
          <p:cNvSpPr txBox="1"/>
          <p:nvPr/>
        </p:nvSpPr>
        <p:spPr>
          <a:xfrm>
            <a:off x="949277" y="1277597"/>
            <a:ext cx="210066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spAutoFit/>
          </a:bodyPr>
          <a:lstStyle/>
          <a:p>
            <a:pPr algn="ctr" defTabSz="718362"/>
            <a:r>
              <a:rPr lang="en-GB" sz="1600" kern="0" dirty="0" smtClean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Mechanical properties </a:t>
            </a:r>
            <a:endParaRPr lang="fr-FR" sz="1600" kern="0" dirty="0">
              <a:solidFill>
                <a:srgbClr val="ACCBF9">
                  <a:lumMod val="25000"/>
                </a:srgbClr>
              </a:solidFill>
              <a:latin typeface="Calibri"/>
              <a:cs typeface="Arial" pitchFamily="34" charset="0"/>
            </a:endParaRPr>
          </a:p>
        </p:txBody>
      </p:sp>
      <p:grpSp>
        <p:nvGrpSpPr>
          <p:cNvPr id="68" name="4 Grupo"/>
          <p:cNvGrpSpPr>
            <a:grpSpLocks noChangeAspect="1"/>
          </p:cNvGrpSpPr>
          <p:nvPr/>
        </p:nvGrpSpPr>
        <p:grpSpPr>
          <a:xfrm>
            <a:off x="525441" y="1483610"/>
            <a:ext cx="3079227" cy="2009347"/>
            <a:chOff x="4859768" y="300000"/>
            <a:chExt cx="3495943" cy="2281275"/>
          </a:xfrm>
        </p:grpSpPr>
        <p:pic>
          <p:nvPicPr>
            <p:cNvPr id="69" name="Picture 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9768" y="300000"/>
              <a:ext cx="3495943" cy="2281275"/>
            </a:xfrm>
            <a:prstGeom prst="rect">
              <a:avLst/>
            </a:prstGeom>
          </p:spPr>
        </p:pic>
        <p:pic>
          <p:nvPicPr>
            <p:cNvPr id="70" name="Picture 5" descr="Resultado de imagen de probetas traccion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17" t="51727" r="17959" b="2490"/>
            <a:stretch/>
          </p:blipFill>
          <p:spPr bwMode="auto">
            <a:xfrm rot="20898217">
              <a:off x="6936728" y="1366349"/>
              <a:ext cx="538632" cy="393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5" descr="Resultado de imagen de probetas traccion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17" t="51727" r="17959" b="2490"/>
            <a:stretch/>
          </p:blipFill>
          <p:spPr bwMode="auto">
            <a:xfrm rot="17591515">
              <a:off x="6035620" y="1590131"/>
              <a:ext cx="470588" cy="343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" name="TextBox 36"/>
            <p:cNvSpPr txBox="1"/>
            <p:nvPr/>
          </p:nvSpPr>
          <p:spPr>
            <a:xfrm>
              <a:off x="6984275" y="1761962"/>
              <a:ext cx="10181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cap="small" dirty="0" smtClean="0">
                  <a:solidFill>
                    <a:schemeClr val="accent1">
                      <a:lumMod val="50000"/>
                    </a:schemeClr>
                  </a:solidFill>
                </a:rPr>
                <a:t>Longitudinal</a:t>
              </a:r>
              <a:endParaRPr lang="fr-FR" sz="800" cap="small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75" name="TextBox 36"/>
            <p:cNvSpPr txBox="1"/>
            <p:nvPr/>
          </p:nvSpPr>
          <p:spPr>
            <a:xfrm>
              <a:off x="5252795" y="1605903"/>
              <a:ext cx="10181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cap="small" dirty="0" smtClean="0">
                  <a:solidFill>
                    <a:schemeClr val="accent1">
                      <a:lumMod val="50000"/>
                    </a:schemeClr>
                  </a:solidFill>
                </a:rPr>
                <a:t>Transverse</a:t>
              </a:r>
              <a:endParaRPr lang="fr-FR" sz="800" cap="small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262395" y="-54973"/>
            <a:ext cx="6578672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sz="2400" dirty="0">
                <a:solidFill>
                  <a:srgbClr val="1F4E79"/>
                </a:solidFill>
              </a:rPr>
              <a:t>4</a:t>
            </a:r>
            <a:r>
              <a:rPr lang="en-GB" sz="2400" dirty="0" smtClean="0">
                <a:solidFill>
                  <a:srgbClr val="1F4E79"/>
                </a:solidFill>
              </a:rPr>
              <a:t>. Control of cavities at CERN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74297" y="348933"/>
            <a:ext cx="8326969" cy="71584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 </a:t>
            </a:r>
            <a:r>
              <a:rPr lang="en-GB" sz="2000" b="1" dirty="0">
                <a:solidFill>
                  <a:srgbClr val="5AA3D9"/>
                </a:solidFill>
                <a:latin typeface="Calibri" panose="020F0502020204030204" pitchFamily="34" charset="0"/>
                <a:ea typeface="Ubuntu"/>
                <a:cs typeface="Ubuntu"/>
              </a:rPr>
              <a:t>Half cells characterisation</a:t>
            </a:r>
            <a:endParaRPr lang="en-US" sz="2000" b="1" dirty="0">
              <a:solidFill>
                <a:srgbClr val="5AA3D9"/>
              </a:solidFill>
              <a:latin typeface="Calibri" panose="020F0502020204030204" pitchFamily="34" charset="0"/>
              <a:ea typeface="Ubuntu"/>
              <a:cs typeface="Ubuntu"/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3714041" y="1992523"/>
            <a:ext cx="5307071" cy="3390189"/>
            <a:chOff x="1408187" y="1866892"/>
            <a:chExt cx="6556085" cy="360979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6"/>
            <a:srcRect b="7337"/>
            <a:stretch/>
          </p:blipFill>
          <p:spPr>
            <a:xfrm>
              <a:off x="1408187" y="1866892"/>
              <a:ext cx="6556085" cy="3609795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2672863" y="2350758"/>
              <a:ext cx="954003" cy="32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155584"/>
                  </a:solidFill>
                </a:rPr>
                <a:t>UTS</a:t>
              </a:r>
              <a:endParaRPr lang="en-GB" sz="1400" dirty="0">
                <a:solidFill>
                  <a:srgbClr val="155584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874957" y="3701414"/>
              <a:ext cx="719528" cy="32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80"/>
                  </a:solidFill>
                </a:rPr>
                <a:t>YS</a:t>
              </a:r>
              <a:endParaRPr lang="en-GB" sz="1400" dirty="0">
                <a:solidFill>
                  <a:srgbClr val="FF008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413572" y="1643059"/>
            <a:ext cx="3611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cap="small" dirty="0" smtClean="0">
                <a:solidFill>
                  <a:srgbClr val="1F4E79"/>
                </a:solidFill>
                <a:latin typeface="Calibri" panose="020F0502020204030204" pitchFamily="34" charset="0"/>
              </a:rPr>
              <a:t>Stress and hardness relation</a:t>
            </a:r>
            <a:endParaRPr lang="en-GB" b="1" cap="small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12</a:t>
            </a:r>
            <a:endParaRPr lang="es-ES" sz="1400" i="1" dirty="0">
              <a:solidFill>
                <a:srgbClr val="5AA3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40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4 Rectángulo redondeado"/>
          <p:cNvSpPr/>
          <p:nvPr/>
        </p:nvSpPr>
        <p:spPr>
          <a:xfrm>
            <a:off x="543829" y="668336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12 CuadroTexto"/>
          <p:cNvSpPr txBox="1"/>
          <p:nvPr/>
        </p:nvSpPr>
        <p:spPr>
          <a:xfrm>
            <a:off x="4538633" y="677879"/>
            <a:ext cx="210066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spAutoFit/>
          </a:bodyPr>
          <a:lstStyle/>
          <a:p>
            <a:pPr algn="ctr" defTabSz="718362"/>
            <a:r>
              <a:rPr lang="en-GB" sz="1600" kern="0" dirty="0" smtClean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Hardness </a:t>
            </a:r>
            <a:r>
              <a:rPr lang="en-GB" sz="1600" kern="0" dirty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Profile</a:t>
            </a:r>
            <a:endParaRPr lang="fr-FR" sz="1600" kern="0" dirty="0">
              <a:solidFill>
                <a:srgbClr val="ACCBF9">
                  <a:lumMod val="25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262394" y="-54973"/>
            <a:ext cx="8326969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5</a:t>
            </a:r>
            <a:r>
              <a:rPr lang="en-GB" sz="2400" dirty="0" smtClean="0">
                <a:solidFill>
                  <a:srgbClr val="1F4E79"/>
                </a:solidFill>
              </a:rPr>
              <a:t>. Manufacturing procedure of half cells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763795" y="821408"/>
            <a:ext cx="1298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No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6 CuadroTexto"/>
          <p:cNvSpPr txBox="1"/>
          <p:nvPr/>
        </p:nvSpPr>
        <p:spPr>
          <a:xfrm>
            <a:off x="916575" y="1155659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 smtClean="0">
                <a:solidFill>
                  <a:schemeClr val="bg1"/>
                </a:solidFill>
                <a:latin typeface="Calibri" panose="020F0502020204030204"/>
              </a:rPr>
              <a:t>20 years ago</a:t>
            </a:r>
            <a:endParaRPr lang="en-GB" sz="1200" i="1" dirty="0">
              <a:solidFill>
                <a:schemeClr val="bg1"/>
              </a:solidFill>
              <a:latin typeface="Calibri" panose="020F0502020204030204"/>
            </a:endParaRPr>
          </a:p>
        </p:txBody>
      </p:sp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199694"/>
              </p:ext>
            </p:extLst>
          </p:nvPr>
        </p:nvGraphicFramePr>
        <p:xfrm>
          <a:off x="3282041" y="2421594"/>
          <a:ext cx="5509534" cy="3931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728285" y="1205939"/>
            <a:ext cx="3466444" cy="1489221"/>
            <a:chOff x="467369" y="641500"/>
            <a:chExt cx="3949127" cy="27075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lum brigh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75" y="641500"/>
              <a:ext cx="3377409" cy="2533057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467369" y="641500"/>
              <a:ext cx="3949127" cy="2707577"/>
              <a:chOff x="-2647020" y="1290141"/>
              <a:chExt cx="3949127" cy="270757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-2647020" y="1290141"/>
                <a:ext cx="95893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Equator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38480" y="3469414"/>
                <a:ext cx="56362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Iris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52" name="TextBox 51"/>
          <p:cNvSpPr txBox="1"/>
          <p:nvPr/>
        </p:nvSpPr>
        <p:spPr>
          <a:xfrm>
            <a:off x="2486690" y="5986258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200°C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684078" y="597859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13</a:t>
            </a:r>
            <a:endParaRPr lang="es-ES" sz="1400" i="1" dirty="0">
              <a:solidFill>
                <a:srgbClr val="5AA3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08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 Rectángulo redondeado"/>
          <p:cNvSpPr/>
          <p:nvPr/>
        </p:nvSpPr>
        <p:spPr>
          <a:xfrm>
            <a:off x="522203" y="2074018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4 Rectángulo redondeado"/>
          <p:cNvSpPr/>
          <p:nvPr/>
        </p:nvSpPr>
        <p:spPr>
          <a:xfrm>
            <a:off x="543829" y="668336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12 CuadroTexto"/>
          <p:cNvSpPr txBox="1"/>
          <p:nvPr/>
        </p:nvSpPr>
        <p:spPr>
          <a:xfrm>
            <a:off x="4538633" y="677879"/>
            <a:ext cx="210066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spAutoFit/>
          </a:bodyPr>
          <a:lstStyle/>
          <a:p>
            <a:pPr algn="ctr" defTabSz="718362"/>
            <a:r>
              <a:rPr lang="en-GB" sz="1600" kern="0" dirty="0" smtClean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Hardness </a:t>
            </a:r>
            <a:r>
              <a:rPr lang="en-GB" sz="1600" kern="0" dirty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Profile</a:t>
            </a:r>
            <a:endParaRPr lang="fr-FR" sz="1600" kern="0" dirty="0">
              <a:solidFill>
                <a:srgbClr val="ACCBF9">
                  <a:lumMod val="25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262394" y="-54973"/>
            <a:ext cx="8326969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5</a:t>
            </a:r>
            <a:r>
              <a:rPr lang="en-GB" sz="2400" dirty="0" smtClean="0">
                <a:solidFill>
                  <a:srgbClr val="1F4E79"/>
                </a:solidFill>
              </a:rPr>
              <a:t>. Manufacturing procedure of half cells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763795" y="821408"/>
            <a:ext cx="1298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No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710752" y="2099314"/>
            <a:ext cx="138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Intermediate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Striped Right Arrow 35"/>
          <p:cNvSpPr/>
          <p:nvPr/>
        </p:nvSpPr>
        <p:spPr>
          <a:xfrm rot="5400000">
            <a:off x="1238327" y="1715947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6 CuadroTexto"/>
          <p:cNvSpPr txBox="1"/>
          <p:nvPr/>
        </p:nvSpPr>
        <p:spPr>
          <a:xfrm>
            <a:off x="916575" y="1155659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 smtClean="0">
                <a:solidFill>
                  <a:schemeClr val="bg1"/>
                </a:solidFill>
                <a:latin typeface="Calibri" panose="020F0502020204030204"/>
              </a:rPr>
              <a:t>20 years ago</a:t>
            </a:r>
            <a:endParaRPr lang="en-GB" sz="1200" i="1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41" name="6 CuadroTexto"/>
          <p:cNvSpPr txBox="1"/>
          <p:nvPr/>
        </p:nvSpPr>
        <p:spPr>
          <a:xfrm>
            <a:off x="738363" y="2650106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>
                <a:solidFill>
                  <a:schemeClr val="bg1"/>
                </a:solidFill>
                <a:latin typeface="Calibri" panose="020F0502020204030204"/>
              </a:rPr>
              <a:t>Fully annealed iris</a:t>
            </a:r>
          </a:p>
        </p:txBody>
      </p:sp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234033"/>
              </p:ext>
            </p:extLst>
          </p:nvPr>
        </p:nvGraphicFramePr>
        <p:xfrm>
          <a:off x="3282041" y="2421594"/>
          <a:ext cx="5509534" cy="3931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5800" y="5244203"/>
            <a:ext cx="7132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Equator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39299" y="5260010"/>
            <a:ext cx="3960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small" spc="0" normalizeH="0" baseline="0" noProof="0" dirty="0" smtClean="0">
                <a:ln>
                  <a:noFill/>
                </a:ln>
                <a:solidFill>
                  <a:srgbClr val="143F6A"/>
                </a:solidFill>
                <a:effectLst/>
                <a:uLnTx/>
                <a:uFillTx/>
                <a:latin typeface="Calibri" panose="020F0502020204030204"/>
              </a:rPr>
              <a:t>Iris</a:t>
            </a:r>
            <a:endParaRPr kumimoji="0" lang="fr-FR" sz="1050" b="0" i="0" u="none" strike="noStrike" kern="0" cap="small" spc="0" normalizeH="0" baseline="0" noProof="0" dirty="0" smtClean="0">
              <a:ln>
                <a:noFill/>
              </a:ln>
              <a:solidFill>
                <a:srgbClr val="143F6A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82757" y="5161042"/>
            <a:ext cx="3137571" cy="16502"/>
          </a:xfrm>
          <a:prstGeom prst="line">
            <a:avLst/>
          </a:prstGeom>
          <a:noFill/>
          <a:ln w="19050" cap="flat" cmpd="sng" algn="ctr">
            <a:solidFill>
              <a:srgbClr val="143F6A"/>
            </a:solidFill>
            <a:prstDash val="dash"/>
            <a:miter lim="800000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72539" y="4930863"/>
            <a:ext cx="9910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Base material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28285" y="1205939"/>
            <a:ext cx="3466444" cy="1489221"/>
            <a:chOff x="467369" y="641500"/>
            <a:chExt cx="3949127" cy="27075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lum brigh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75" y="641500"/>
              <a:ext cx="3377409" cy="2533057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467369" y="641500"/>
              <a:ext cx="3949127" cy="2707577"/>
              <a:chOff x="-2647020" y="1290141"/>
              <a:chExt cx="3949127" cy="270757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-2647020" y="1290141"/>
                <a:ext cx="95893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Equator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38480" y="3469414"/>
                <a:ext cx="56362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Iris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52" name="TextBox 51"/>
          <p:cNvSpPr txBox="1"/>
          <p:nvPr/>
        </p:nvSpPr>
        <p:spPr>
          <a:xfrm>
            <a:off x="2486690" y="5986258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200°C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684078" y="597859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14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248106" y="1723869"/>
            <a:ext cx="1611384" cy="8753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7443026" y="1812408"/>
            <a:ext cx="1483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%Cold Work</a:t>
            </a:r>
            <a:endParaRPr lang="en-GB" sz="1400" dirty="0">
              <a:latin typeface="Calibri" panose="020F050202020403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7435941" y="1835869"/>
            <a:ext cx="0" cy="19446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435941" y="2120185"/>
            <a:ext cx="0" cy="18633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435941" y="2072073"/>
            <a:ext cx="1483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Recrystallization temperature</a:t>
            </a:r>
            <a:endParaRPr lang="en-GB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92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701" r="2587"/>
          <a:stretch/>
        </p:blipFill>
        <p:spPr>
          <a:xfrm>
            <a:off x="2536953" y="1918741"/>
            <a:ext cx="6363324" cy="32127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7278" y="886732"/>
            <a:ext cx="5795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5AA3D9"/>
                </a:solidFill>
                <a:latin typeface="Calibri" panose="020F0502020204030204" pitchFamily="34" charset="0"/>
                <a:ea typeface="Ubuntu"/>
                <a:cs typeface="Ubuntu"/>
              </a:rPr>
              <a:t>Intermediate annealing </a:t>
            </a:r>
            <a:r>
              <a:rPr lang="en-GB" sz="2000" b="1" dirty="0" smtClean="0">
                <a:solidFill>
                  <a:srgbClr val="5AA3D9"/>
                </a:solidFill>
                <a:latin typeface="Calibri" panose="020F0502020204030204" pitchFamily="34" charset="0"/>
                <a:ea typeface="Ubuntu"/>
                <a:cs typeface="Ubuntu"/>
              </a:rPr>
              <a:t>during spinning </a:t>
            </a:r>
            <a:r>
              <a:rPr lang="en-GB" sz="2000" b="1" dirty="0">
                <a:solidFill>
                  <a:srgbClr val="5AA3D9"/>
                </a:solidFill>
                <a:latin typeface="Calibri" panose="020F0502020204030204" pitchFamily="34" charset="0"/>
                <a:ea typeface="Ubuntu"/>
                <a:cs typeface="Ubuntu"/>
              </a:rPr>
              <a:t>of </a:t>
            </a:r>
            <a:r>
              <a:rPr lang="en-GB" sz="2000" b="1" dirty="0" smtClean="0">
                <a:solidFill>
                  <a:srgbClr val="5AA3D9"/>
                </a:solidFill>
                <a:latin typeface="Calibri" panose="020F0502020204030204" pitchFamily="34" charset="0"/>
                <a:ea typeface="Ubuntu"/>
                <a:cs typeface="Ubuntu"/>
              </a:rPr>
              <a:t>half-cells</a:t>
            </a:r>
            <a:endParaRPr lang="en-GB" sz="2000" b="1" dirty="0">
              <a:solidFill>
                <a:srgbClr val="5AA3D9"/>
              </a:solidFill>
              <a:latin typeface="Calibri" panose="020F0502020204030204" pitchFamily="34" charset="0"/>
              <a:ea typeface="Ubuntu"/>
              <a:cs typeface="Ubuntu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2135" y="1479851"/>
            <a:ext cx="21984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latin typeface="Calibri" panose="020F0502020204030204" pitchFamily="34" charset="0"/>
              </a:rPr>
              <a:t>EDMS 1986651 </a:t>
            </a:r>
            <a:r>
              <a:rPr lang="fr-FR" sz="1400" dirty="0" err="1" smtClean="0">
                <a:latin typeface="Calibri" panose="020F0502020204030204" pitchFamily="34" charset="0"/>
              </a:rPr>
              <a:t>P.Pastuszak</a:t>
            </a:r>
            <a:r>
              <a:rPr lang="fr-FR" sz="1400" dirty="0" smtClean="0">
                <a:latin typeface="Calibri" panose="020F0502020204030204" pitchFamily="34" charset="0"/>
              </a:rPr>
              <a:t> </a:t>
            </a:r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507" r="5987"/>
          <a:stretch/>
        </p:blipFill>
        <p:spPr>
          <a:xfrm>
            <a:off x="174112" y="1965188"/>
            <a:ext cx="2514468" cy="276114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9706" y="5263068"/>
            <a:ext cx="8252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i="1" dirty="0" smtClean="0">
                <a:latin typeface="Calibri" panose="020F0502020204030204" pitchFamily="34" charset="0"/>
              </a:rPr>
              <a:t>“The cavity </a:t>
            </a:r>
            <a:r>
              <a:rPr lang="en-GB" sz="1600" i="1" dirty="0">
                <a:latin typeface="Calibri" panose="020F0502020204030204" pitchFamily="34" charset="0"/>
              </a:rPr>
              <a:t>succeeds on all criteria established in this report (Global failure 1, Local failure, Non-linear buckling), which are in accordance with ASME code. </a:t>
            </a:r>
            <a:r>
              <a:rPr lang="en-GB" sz="1600" i="1" dirty="0" smtClean="0">
                <a:latin typeface="Calibri" panose="020F0502020204030204" pitchFamily="34" charset="0"/>
              </a:rPr>
              <a:t>The cavity </a:t>
            </a:r>
            <a:r>
              <a:rPr lang="en-GB" sz="1600" i="1" dirty="0">
                <a:latin typeface="Calibri" panose="020F0502020204030204" pitchFamily="34" charset="0"/>
              </a:rPr>
              <a:t>is judged safe by authors and suitable for use in the LHC RF </a:t>
            </a:r>
            <a:r>
              <a:rPr lang="en-GB" sz="1600" i="1" dirty="0" err="1">
                <a:latin typeface="Calibri" panose="020F0502020204030204" pitchFamily="34" charset="0"/>
              </a:rPr>
              <a:t>cryomodule</a:t>
            </a:r>
            <a:r>
              <a:rPr lang="en-GB" sz="1600" i="1" dirty="0" smtClean="0">
                <a:latin typeface="Calibri" panose="020F0502020204030204" pitchFamily="34" charset="0"/>
              </a:rPr>
              <a:t>.” </a:t>
            </a:r>
            <a:endParaRPr lang="en-GB" sz="1600" i="1" dirty="0">
              <a:latin typeface="Calibri" panose="020F0502020204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62394" y="-54973"/>
            <a:ext cx="832696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sz="2400" smtClean="0">
                <a:solidFill>
                  <a:srgbClr val="1F4E79"/>
                </a:solidFill>
              </a:rPr>
              <a:t>5. Manufacturing procedure of half cells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15</a:t>
            </a:r>
            <a:endParaRPr lang="es-ES" sz="1400" i="1" dirty="0">
              <a:solidFill>
                <a:srgbClr val="5AA3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62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7248106" y="1723869"/>
            <a:ext cx="1611384" cy="8753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4 Rectángulo redondeado"/>
          <p:cNvSpPr/>
          <p:nvPr/>
        </p:nvSpPr>
        <p:spPr>
          <a:xfrm>
            <a:off x="522203" y="2074018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4 Rectángulo redondeado"/>
          <p:cNvSpPr/>
          <p:nvPr/>
        </p:nvSpPr>
        <p:spPr>
          <a:xfrm>
            <a:off x="543829" y="668336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12 CuadroTexto"/>
          <p:cNvSpPr txBox="1"/>
          <p:nvPr/>
        </p:nvSpPr>
        <p:spPr>
          <a:xfrm>
            <a:off x="4538633" y="677879"/>
            <a:ext cx="210066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spAutoFit/>
          </a:bodyPr>
          <a:lstStyle/>
          <a:p>
            <a:pPr algn="ctr" defTabSz="718362"/>
            <a:r>
              <a:rPr lang="en-GB" sz="1600" kern="0" dirty="0" smtClean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Hardness </a:t>
            </a:r>
            <a:r>
              <a:rPr lang="en-GB" sz="1600" kern="0" dirty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Profile</a:t>
            </a:r>
            <a:endParaRPr lang="fr-FR" sz="1600" kern="0" dirty="0">
              <a:solidFill>
                <a:srgbClr val="ACCBF9">
                  <a:lumMod val="25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262394" y="-54973"/>
            <a:ext cx="8326969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5</a:t>
            </a:r>
            <a:r>
              <a:rPr lang="en-GB" sz="2400" dirty="0" smtClean="0">
                <a:solidFill>
                  <a:srgbClr val="1F4E79"/>
                </a:solidFill>
              </a:rPr>
              <a:t>. Manufacturing procedure of half cells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20" name="40 Rectángulo"/>
          <p:cNvSpPr/>
          <p:nvPr/>
        </p:nvSpPr>
        <p:spPr>
          <a:xfrm rot="16200000">
            <a:off x="820885" y="3362530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4 Rectángulo redondeado"/>
          <p:cNvSpPr/>
          <p:nvPr/>
        </p:nvSpPr>
        <p:spPr>
          <a:xfrm>
            <a:off x="524638" y="3483691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6 CuadroTexto"/>
          <p:cNvSpPr txBox="1"/>
          <p:nvPr/>
        </p:nvSpPr>
        <p:spPr>
          <a:xfrm>
            <a:off x="572345" y="3524710"/>
            <a:ext cx="1627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Influence of annealing  temperature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763795" y="821408"/>
            <a:ext cx="1298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No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710752" y="2099314"/>
            <a:ext cx="138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Intermediate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Striped Right Arrow 35"/>
          <p:cNvSpPr/>
          <p:nvPr/>
        </p:nvSpPr>
        <p:spPr>
          <a:xfrm rot="5400000">
            <a:off x="1238327" y="1715947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Striped Right Arrow 36"/>
          <p:cNvSpPr/>
          <p:nvPr/>
        </p:nvSpPr>
        <p:spPr>
          <a:xfrm rot="5400000">
            <a:off x="1216703" y="311760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6 CuadroTexto"/>
          <p:cNvSpPr txBox="1"/>
          <p:nvPr/>
        </p:nvSpPr>
        <p:spPr>
          <a:xfrm>
            <a:off x="916575" y="1155659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 smtClean="0">
                <a:solidFill>
                  <a:schemeClr val="bg1"/>
                </a:solidFill>
                <a:latin typeface="Calibri" panose="020F0502020204030204"/>
              </a:rPr>
              <a:t>20 years ago</a:t>
            </a:r>
            <a:endParaRPr lang="en-GB" sz="1200" i="1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41" name="6 CuadroTexto"/>
          <p:cNvSpPr txBox="1"/>
          <p:nvPr/>
        </p:nvSpPr>
        <p:spPr>
          <a:xfrm>
            <a:off x="738363" y="2650106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>
                <a:solidFill>
                  <a:schemeClr val="bg1"/>
                </a:solidFill>
                <a:latin typeface="Calibri" panose="020F0502020204030204"/>
              </a:rPr>
              <a:t>Fully annealed iris</a:t>
            </a:r>
          </a:p>
        </p:txBody>
      </p:sp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4077933"/>
              </p:ext>
            </p:extLst>
          </p:nvPr>
        </p:nvGraphicFramePr>
        <p:xfrm>
          <a:off x="3282041" y="2421594"/>
          <a:ext cx="5509534" cy="3931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626118" y="4472235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5800" y="5244203"/>
            <a:ext cx="7132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Equator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39299" y="5260010"/>
            <a:ext cx="3960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small" spc="0" normalizeH="0" baseline="0" noProof="0" dirty="0" smtClean="0">
                <a:ln>
                  <a:noFill/>
                </a:ln>
                <a:solidFill>
                  <a:srgbClr val="143F6A"/>
                </a:solidFill>
                <a:effectLst/>
                <a:uLnTx/>
                <a:uFillTx/>
                <a:latin typeface="Calibri" panose="020F0502020204030204"/>
              </a:rPr>
              <a:t>Iris</a:t>
            </a:r>
            <a:endParaRPr kumimoji="0" lang="fr-FR" sz="1050" b="0" i="0" u="none" strike="noStrike" kern="0" cap="small" spc="0" normalizeH="0" baseline="0" noProof="0" dirty="0" smtClean="0">
              <a:ln>
                <a:noFill/>
              </a:ln>
              <a:solidFill>
                <a:srgbClr val="143F6A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82757" y="5161042"/>
            <a:ext cx="3137571" cy="16502"/>
          </a:xfrm>
          <a:prstGeom prst="line">
            <a:avLst/>
          </a:prstGeom>
          <a:noFill/>
          <a:ln w="19050" cap="flat" cmpd="sng" algn="ctr">
            <a:solidFill>
              <a:srgbClr val="143F6A"/>
            </a:solidFill>
            <a:prstDash val="dash"/>
            <a:miter lim="800000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72539" y="4930863"/>
            <a:ext cx="9910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Base material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28285" y="1205939"/>
            <a:ext cx="3466444" cy="1489221"/>
            <a:chOff x="467369" y="641500"/>
            <a:chExt cx="3949127" cy="27075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lum brigh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75" y="641500"/>
              <a:ext cx="3377409" cy="2533057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467369" y="641500"/>
              <a:ext cx="3949127" cy="2707577"/>
              <a:chOff x="-2647020" y="1290141"/>
              <a:chExt cx="3949127" cy="270757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-2647020" y="1290141"/>
                <a:ext cx="95893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Equator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38480" y="3469414"/>
                <a:ext cx="56362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Iris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3684078" y="597859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43026" y="1812408"/>
            <a:ext cx="1483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%Cold Work</a:t>
            </a:r>
            <a:endParaRPr lang="en-GB" sz="1400" dirty="0"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435941" y="1835869"/>
            <a:ext cx="0" cy="19446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435941" y="2120185"/>
            <a:ext cx="0" cy="18633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435941" y="2072073"/>
            <a:ext cx="1483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Recrystallization temperature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53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16</a:t>
            </a:r>
            <a:endParaRPr lang="es-ES" sz="1400" i="1" dirty="0">
              <a:solidFill>
                <a:srgbClr val="5AA3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89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 Rectángulo redondeado"/>
          <p:cNvSpPr/>
          <p:nvPr/>
        </p:nvSpPr>
        <p:spPr>
          <a:xfrm>
            <a:off x="522203" y="2074018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4 Rectángulo redondeado"/>
          <p:cNvSpPr/>
          <p:nvPr/>
        </p:nvSpPr>
        <p:spPr>
          <a:xfrm>
            <a:off x="543829" y="668336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9608" y="4506481"/>
            <a:ext cx="494692" cy="248344"/>
          </a:xfrm>
          <a:prstGeom prst="rect">
            <a:avLst/>
          </a:prstGeom>
          <a:solidFill>
            <a:srgbClr val="BF9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Calibri" panose="020F0502020204030204" pitchFamily="34" charset="0"/>
            </a:endParaRPr>
          </a:p>
        </p:txBody>
      </p:sp>
      <p:sp>
        <p:nvSpPr>
          <p:cNvPr id="40" name="12 CuadroTexto"/>
          <p:cNvSpPr txBox="1"/>
          <p:nvPr/>
        </p:nvSpPr>
        <p:spPr>
          <a:xfrm>
            <a:off x="4538633" y="677879"/>
            <a:ext cx="210066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spAutoFit/>
          </a:bodyPr>
          <a:lstStyle/>
          <a:p>
            <a:pPr algn="ctr" defTabSz="718362"/>
            <a:r>
              <a:rPr lang="en-GB" sz="1600" kern="0" dirty="0" smtClean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Hardness </a:t>
            </a:r>
            <a:r>
              <a:rPr lang="en-GB" sz="1600" kern="0" dirty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Profile</a:t>
            </a:r>
            <a:endParaRPr lang="fr-FR" sz="1600" kern="0" dirty="0">
              <a:solidFill>
                <a:srgbClr val="ACCBF9">
                  <a:lumMod val="25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262394" y="-54973"/>
            <a:ext cx="8326969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5</a:t>
            </a:r>
            <a:r>
              <a:rPr lang="en-GB" sz="2400" dirty="0" smtClean="0">
                <a:solidFill>
                  <a:srgbClr val="1F4E79"/>
                </a:solidFill>
              </a:rPr>
              <a:t>. Manufacturing procedure of half cells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20" name="40 Rectángulo"/>
          <p:cNvSpPr/>
          <p:nvPr/>
        </p:nvSpPr>
        <p:spPr>
          <a:xfrm rot="16200000">
            <a:off x="820885" y="3362530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4 Rectángulo redondeado"/>
          <p:cNvSpPr/>
          <p:nvPr/>
        </p:nvSpPr>
        <p:spPr>
          <a:xfrm>
            <a:off x="524638" y="3483691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6 CuadroTexto"/>
          <p:cNvSpPr txBox="1"/>
          <p:nvPr/>
        </p:nvSpPr>
        <p:spPr>
          <a:xfrm>
            <a:off x="572345" y="3524710"/>
            <a:ext cx="1627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Influence of annealing  temperature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763795" y="821408"/>
            <a:ext cx="1298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No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710752" y="2099314"/>
            <a:ext cx="138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Intermediate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Striped Right Arrow 35"/>
          <p:cNvSpPr/>
          <p:nvPr/>
        </p:nvSpPr>
        <p:spPr>
          <a:xfrm rot="5400000">
            <a:off x="1238327" y="1715947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Striped Right Arrow 36"/>
          <p:cNvSpPr/>
          <p:nvPr/>
        </p:nvSpPr>
        <p:spPr>
          <a:xfrm rot="5400000">
            <a:off x="1216703" y="311760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6 CuadroTexto"/>
          <p:cNvSpPr txBox="1"/>
          <p:nvPr/>
        </p:nvSpPr>
        <p:spPr>
          <a:xfrm>
            <a:off x="916575" y="1155659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 smtClean="0">
                <a:solidFill>
                  <a:schemeClr val="bg1"/>
                </a:solidFill>
                <a:latin typeface="Calibri" panose="020F0502020204030204"/>
              </a:rPr>
              <a:t>20 years ago</a:t>
            </a:r>
            <a:endParaRPr lang="en-GB" sz="1200" i="1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41" name="6 CuadroTexto"/>
          <p:cNvSpPr txBox="1"/>
          <p:nvPr/>
        </p:nvSpPr>
        <p:spPr>
          <a:xfrm>
            <a:off x="738363" y="2650106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>
                <a:solidFill>
                  <a:schemeClr val="bg1"/>
                </a:solidFill>
                <a:latin typeface="Calibri" panose="020F0502020204030204"/>
              </a:rPr>
              <a:t>Fully annealed iris</a:t>
            </a:r>
          </a:p>
        </p:txBody>
      </p:sp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348196"/>
              </p:ext>
            </p:extLst>
          </p:nvPr>
        </p:nvGraphicFramePr>
        <p:xfrm>
          <a:off x="3282041" y="2421594"/>
          <a:ext cx="5509534" cy="3931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2013" y="447225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200°C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26118" y="4472235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5800" y="5244203"/>
            <a:ext cx="7132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Equator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39299" y="5260010"/>
            <a:ext cx="3960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small" spc="0" normalizeH="0" baseline="0" noProof="0" dirty="0" smtClean="0">
                <a:ln>
                  <a:noFill/>
                </a:ln>
                <a:solidFill>
                  <a:srgbClr val="143F6A"/>
                </a:solidFill>
                <a:effectLst/>
                <a:uLnTx/>
                <a:uFillTx/>
                <a:latin typeface="Calibri" panose="020F0502020204030204"/>
              </a:rPr>
              <a:t>Iris</a:t>
            </a:r>
            <a:endParaRPr kumimoji="0" lang="fr-FR" sz="1050" b="0" i="0" u="none" strike="noStrike" kern="0" cap="small" spc="0" normalizeH="0" baseline="0" noProof="0" dirty="0" smtClean="0">
              <a:ln>
                <a:noFill/>
              </a:ln>
              <a:solidFill>
                <a:srgbClr val="143F6A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82757" y="5161042"/>
            <a:ext cx="3137571" cy="16502"/>
          </a:xfrm>
          <a:prstGeom prst="line">
            <a:avLst/>
          </a:prstGeom>
          <a:noFill/>
          <a:ln w="19050" cap="flat" cmpd="sng" algn="ctr">
            <a:solidFill>
              <a:srgbClr val="143F6A"/>
            </a:solidFill>
            <a:prstDash val="dash"/>
            <a:miter lim="800000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72539" y="4930863"/>
            <a:ext cx="9910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Base material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28285" y="1205939"/>
            <a:ext cx="3466444" cy="1489221"/>
            <a:chOff x="467369" y="641500"/>
            <a:chExt cx="3949127" cy="27075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lum brigh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75" y="641500"/>
              <a:ext cx="3377409" cy="2533057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467369" y="641500"/>
              <a:ext cx="3949127" cy="2707577"/>
              <a:chOff x="-2647020" y="1290141"/>
              <a:chExt cx="3949127" cy="270757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-2647020" y="1290141"/>
                <a:ext cx="95893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Equator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38480" y="3469414"/>
                <a:ext cx="56362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Iris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1069887" y="447723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250°C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684078" y="597859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17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48106" y="1723869"/>
            <a:ext cx="1611384" cy="8753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7443026" y="1812408"/>
            <a:ext cx="1483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%Cold Work</a:t>
            </a:r>
            <a:endParaRPr lang="en-GB" sz="1400" dirty="0">
              <a:latin typeface="Calibri" panose="020F0502020204030204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7435941" y="1835869"/>
            <a:ext cx="0" cy="19446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7435941" y="2120185"/>
            <a:ext cx="0" cy="18633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435941" y="2072073"/>
            <a:ext cx="1483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Recrystallization temperature</a:t>
            </a:r>
            <a:endParaRPr lang="en-GB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17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1121920" y="4501968"/>
            <a:ext cx="494692" cy="24834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Calibri" panose="020F0502020204030204" pitchFamily="34" charset="0"/>
            </a:endParaRPr>
          </a:p>
        </p:txBody>
      </p:sp>
      <p:sp>
        <p:nvSpPr>
          <p:cNvPr id="45" name="4 Rectángulo redondeado"/>
          <p:cNvSpPr/>
          <p:nvPr/>
        </p:nvSpPr>
        <p:spPr>
          <a:xfrm>
            <a:off x="522203" y="2074018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4 Rectángulo redondeado"/>
          <p:cNvSpPr/>
          <p:nvPr/>
        </p:nvSpPr>
        <p:spPr>
          <a:xfrm>
            <a:off x="543829" y="668336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9608" y="4506481"/>
            <a:ext cx="494692" cy="248344"/>
          </a:xfrm>
          <a:prstGeom prst="rect">
            <a:avLst/>
          </a:prstGeom>
          <a:solidFill>
            <a:srgbClr val="BF9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Calibri" panose="020F0502020204030204" pitchFamily="34" charset="0"/>
            </a:endParaRPr>
          </a:p>
        </p:txBody>
      </p:sp>
      <p:sp>
        <p:nvSpPr>
          <p:cNvPr id="40" name="12 CuadroTexto"/>
          <p:cNvSpPr txBox="1"/>
          <p:nvPr/>
        </p:nvSpPr>
        <p:spPr>
          <a:xfrm>
            <a:off x="4538633" y="677879"/>
            <a:ext cx="210066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spAutoFit/>
          </a:bodyPr>
          <a:lstStyle/>
          <a:p>
            <a:pPr algn="ctr" defTabSz="718362"/>
            <a:r>
              <a:rPr lang="en-GB" sz="1600" kern="0" dirty="0" smtClean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Hardness </a:t>
            </a:r>
            <a:r>
              <a:rPr lang="en-GB" sz="1600" kern="0" dirty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Profile</a:t>
            </a:r>
            <a:endParaRPr lang="fr-FR" sz="1600" kern="0" dirty="0">
              <a:solidFill>
                <a:srgbClr val="ACCBF9">
                  <a:lumMod val="25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262394" y="-54973"/>
            <a:ext cx="8326969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5</a:t>
            </a:r>
            <a:r>
              <a:rPr lang="en-GB" sz="2400" dirty="0" smtClean="0">
                <a:solidFill>
                  <a:srgbClr val="1F4E79"/>
                </a:solidFill>
              </a:rPr>
              <a:t>. Manufacturing procedure of half cells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20" name="40 Rectángulo"/>
          <p:cNvSpPr/>
          <p:nvPr/>
        </p:nvSpPr>
        <p:spPr>
          <a:xfrm rot="16200000">
            <a:off x="820885" y="3362530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4 Rectángulo redondeado"/>
          <p:cNvSpPr/>
          <p:nvPr/>
        </p:nvSpPr>
        <p:spPr>
          <a:xfrm>
            <a:off x="524638" y="3483691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6 CuadroTexto"/>
          <p:cNvSpPr txBox="1"/>
          <p:nvPr/>
        </p:nvSpPr>
        <p:spPr>
          <a:xfrm>
            <a:off x="572345" y="3524710"/>
            <a:ext cx="1627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Influence of annealing  temperature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763795" y="821408"/>
            <a:ext cx="1298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No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710752" y="2099314"/>
            <a:ext cx="138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Intermediate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Striped Right Arrow 35"/>
          <p:cNvSpPr/>
          <p:nvPr/>
        </p:nvSpPr>
        <p:spPr>
          <a:xfrm rot="5400000">
            <a:off x="1238327" y="1715947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Striped Right Arrow 36"/>
          <p:cNvSpPr/>
          <p:nvPr/>
        </p:nvSpPr>
        <p:spPr>
          <a:xfrm rot="5400000">
            <a:off x="1216703" y="311760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6 CuadroTexto"/>
          <p:cNvSpPr txBox="1"/>
          <p:nvPr/>
        </p:nvSpPr>
        <p:spPr>
          <a:xfrm>
            <a:off x="916575" y="1155659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 smtClean="0">
                <a:solidFill>
                  <a:schemeClr val="bg1"/>
                </a:solidFill>
                <a:latin typeface="Calibri" panose="020F0502020204030204"/>
              </a:rPr>
              <a:t>20 years ago</a:t>
            </a:r>
            <a:endParaRPr lang="en-GB" sz="1200" i="1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41" name="6 CuadroTexto"/>
          <p:cNvSpPr txBox="1"/>
          <p:nvPr/>
        </p:nvSpPr>
        <p:spPr>
          <a:xfrm>
            <a:off x="738363" y="2650106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>
                <a:solidFill>
                  <a:schemeClr val="bg1"/>
                </a:solidFill>
                <a:latin typeface="Calibri" panose="020F0502020204030204"/>
              </a:rPr>
              <a:t>Fully annealed iris</a:t>
            </a:r>
          </a:p>
        </p:txBody>
      </p:sp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348196"/>
              </p:ext>
            </p:extLst>
          </p:nvPr>
        </p:nvGraphicFramePr>
        <p:xfrm>
          <a:off x="3282041" y="2421594"/>
          <a:ext cx="5509534" cy="3931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2013" y="447225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200°C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26118" y="4472235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5800" y="5244203"/>
            <a:ext cx="7132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Equator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39299" y="5260010"/>
            <a:ext cx="3960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small" spc="0" normalizeH="0" baseline="0" noProof="0" dirty="0" smtClean="0">
                <a:ln>
                  <a:noFill/>
                </a:ln>
                <a:solidFill>
                  <a:srgbClr val="143F6A"/>
                </a:solidFill>
                <a:effectLst/>
                <a:uLnTx/>
                <a:uFillTx/>
                <a:latin typeface="Calibri" panose="020F0502020204030204"/>
              </a:rPr>
              <a:t>Iris</a:t>
            </a:r>
            <a:endParaRPr kumimoji="0" lang="fr-FR" sz="1050" b="0" i="0" u="none" strike="noStrike" kern="0" cap="small" spc="0" normalizeH="0" baseline="0" noProof="0" dirty="0" smtClean="0">
              <a:ln>
                <a:noFill/>
              </a:ln>
              <a:solidFill>
                <a:srgbClr val="143F6A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82757" y="5161042"/>
            <a:ext cx="3137571" cy="16502"/>
          </a:xfrm>
          <a:prstGeom prst="line">
            <a:avLst/>
          </a:prstGeom>
          <a:noFill/>
          <a:ln w="19050" cap="flat" cmpd="sng" algn="ctr">
            <a:solidFill>
              <a:srgbClr val="143F6A"/>
            </a:solidFill>
            <a:prstDash val="dash"/>
            <a:miter lim="800000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72539" y="4930863"/>
            <a:ext cx="9910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Base material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28285" y="1205939"/>
            <a:ext cx="3466444" cy="1489221"/>
            <a:chOff x="467369" y="641500"/>
            <a:chExt cx="3949127" cy="27075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lum brigh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75" y="641500"/>
              <a:ext cx="3377409" cy="2533057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467369" y="641500"/>
              <a:ext cx="3949127" cy="2707577"/>
              <a:chOff x="-2647020" y="1290141"/>
              <a:chExt cx="3949127" cy="270757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-2647020" y="1290141"/>
                <a:ext cx="95893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Equator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38480" y="3469414"/>
                <a:ext cx="56362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Iris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1069887" y="447723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250°C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684078" y="597859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18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48106" y="1723869"/>
            <a:ext cx="1611384" cy="8753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7443026" y="1812408"/>
            <a:ext cx="1483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%Cold Work</a:t>
            </a:r>
            <a:endParaRPr lang="en-GB" sz="1400" dirty="0">
              <a:latin typeface="Calibri" panose="020F0502020204030204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7435941" y="1835869"/>
            <a:ext cx="0" cy="19446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7435941" y="2120185"/>
            <a:ext cx="0" cy="18633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435941" y="2072073"/>
            <a:ext cx="1483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Recrystallization temperature</a:t>
            </a:r>
            <a:endParaRPr lang="en-GB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10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9 Rectángulo redondeado"/>
          <p:cNvSpPr/>
          <p:nvPr/>
        </p:nvSpPr>
        <p:spPr>
          <a:xfrm>
            <a:off x="5173859" y="981040"/>
            <a:ext cx="2778422" cy="699948"/>
          </a:xfrm>
          <a:prstGeom prst="round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62395" y="-54973"/>
            <a:ext cx="6578672" cy="71584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1F4E79"/>
                </a:solidFill>
              </a:rPr>
              <a:t>1. LNL – Material requirements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4" name="Striped Right Arrow 3"/>
          <p:cNvSpPr/>
          <p:nvPr/>
        </p:nvSpPr>
        <p:spPr>
          <a:xfrm>
            <a:off x="4281942" y="1253947"/>
            <a:ext cx="702288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490903" y="950419"/>
            <a:ext cx="2461378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kern="0" dirty="0" smtClean="0">
                <a:solidFill>
                  <a:srgbClr val="297FD5">
                    <a:lumMod val="50000"/>
                  </a:srgbClr>
                </a:solidFill>
                <a:latin typeface="Calibri" panose="020F0502020204030204" pitchFamily="34" charset="0"/>
              </a:rPr>
              <a:t>Large size copper discs</a:t>
            </a:r>
            <a:endParaRPr lang="en-GB" sz="1600" kern="0" dirty="0">
              <a:solidFill>
                <a:srgbClr val="297FD5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9 Rectángulo redondeado"/>
          <p:cNvSpPr/>
          <p:nvPr/>
        </p:nvSpPr>
        <p:spPr>
          <a:xfrm>
            <a:off x="868611" y="981040"/>
            <a:ext cx="3223702" cy="69282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10 CuadroTexto"/>
          <p:cNvSpPr txBox="1"/>
          <p:nvPr/>
        </p:nvSpPr>
        <p:spPr>
          <a:xfrm>
            <a:off x="1245555" y="1035064"/>
            <a:ext cx="2555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s-ES" sz="1600" b="1" dirty="0" err="1" smtClean="0">
                <a:solidFill>
                  <a:prstClr val="white"/>
                </a:solidFill>
                <a:latin typeface="Calibri" panose="020F0502020204030204"/>
              </a:rPr>
              <a:t>Manufacturing</a:t>
            </a:r>
            <a:r>
              <a:rPr lang="es-ES" sz="1600" b="1" dirty="0" smtClean="0">
                <a:solidFill>
                  <a:prstClr val="white"/>
                </a:solidFill>
                <a:latin typeface="Calibri" panose="020F0502020204030204"/>
              </a:rPr>
              <a:t> of </a:t>
            </a:r>
            <a:r>
              <a:rPr lang="en-GB" sz="1600" b="1" dirty="0">
                <a:solidFill>
                  <a:prstClr val="white"/>
                </a:solidFill>
                <a:latin typeface="Calibri" panose="020F0502020204030204"/>
              </a:rPr>
              <a:t>400 MHz seamless </a:t>
            </a:r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cavities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3466" y="1219323"/>
            <a:ext cx="1139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kern="0" dirty="0" smtClean="0">
                <a:solidFill>
                  <a:srgbClr val="297FD5">
                    <a:lumMod val="50000"/>
                  </a:srgbClr>
                </a:solidFill>
                <a:latin typeface="Calibri" panose="020F0502020204030204" pitchFamily="34" charset="0"/>
              </a:rPr>
              <a:t>Φ1500mm</a:t>
            </a:r>
            <a:endParaRPr lang="en-GB" sz="1600" kern="0" dirty="0">
              <a:solidFill>
                <a:srgbClr val="297FD5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43" y="2368125"/>
            <a:ext cx="1952821" cy="2763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600" y="2530626"/>
            <a:ext cx="1954181" cy="2763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8083" y="2733497"/>
            <a:ext cx="1952820" cy="2763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5665" y="2920695"/>
            <a:ext cx="1915625" cy="2710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1067" y="3055255"/>
            <a:ext cx="1952822" cy="2763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1 CuadroTexto"/>
          <p:cNvSpPr txBox="1"/>
          <p:nvPr/>
        </p:nvSpPr>
        <p:spPr>
          <a:xfrm>
            <a:off x="8494242" y="6463258"/>
            <a:ext cx="29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22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30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1121920" y="4501968"/>
            <a:ext cx="494692" cy="24834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Calibri" panose="020F050202020403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674207" y="4501968"/>
            <a:ext cx="494692" cy="248344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Calibri" panose="020F0502020204030204" pitchFamily="34" charset="0"/>
            </a:endParaRPr>
          </a:p>
        </p:txBody>
      </p:sp>
      <p:sp>
        <p:nvSpPr>
          <p:cNvPr id="45" name="4 Rectángulo redondeado"/>
          <p:cNvSpPr/>
          <p:nvPr/>
        </p:nvSpPr>
        <p:spPr>
          <a:xfrm>
            <a:off x="522203" y="2074018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4 Rectángulo redondeado"/>
          <p:cNvSpPr/>
          <p:nvPr/>
        </p:nvSpPr>
        <p:spPr>
          <a:xfrm>
            <a:off x="543829" y="668336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9608" y="4506481"/>
            <a:ext cx="494692" cy="248344"/>
          </a:xfrm>
          <a:prstGeom prst="rect">
            <a:avLst/>
          </a:prstGeom>
          <a:solidFill>
            <a:srgbClr val="BF9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Calibri" panose="020F0502020204030204" pitchFamily="34" charset="0"/>
            </a:endParaRPr>
          </a:p>
        </p:txBody>
      </p:sp>
      <p:sp>
        <p:nvSpPr>
          <p:cNvPr id="40" name="12 CuadroTexto"/>
          <p:cNvSpPr txBox="1"/>
          <p:nvPr/>
        </p:nvSpPr>
        <p:spPr>
          <a:xfrm>
            <a:off x="4538633" y="677879"/>
            <a:ext cx="210066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spAutoFit/>
          </a:bodyPr>
          <a:lstStyle/>
          <a:p>
            <a:pPr algn="ctr" defTabSz="718362"/>
            <a:r>
              <a:rPr lang="en-GB" sz="1600" kern="0" dirty="0" smtClean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Hardness </a:t>
            </a:r>
            <a:r>
              <a:rPr lang="en-GB" sz="1600" kern="0" dirty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Profile</a:t>
            </a:r>
            <a:endParaRPr lang="fr-FR" sz="1600" kern="0" dirty="0">
              <a:solidFill>
                <a:srgbClr val="ACCBF9">
                  <a:lumMod val="25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262394" y="-54973"/>
            <a:ext cx="8326969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5</a:t>
            </a:r>
            <a:r>
              <a:rPr lang="en-GB" sz="2400" dirty="0" smtClean="0">
                <a:solidFill>
                  <a:srgbClr val="1F4E79"/>
                </a:solidFill>
              </a:rPr>
              <a:t>. Manufacturing procedure of half cells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20" name="40 Rectángulo"/>
          <p:cNvSpPr/>
          <p:nvPr/>
        </p:nvSpPr>
        <p:spPr>
          <a:xfrm rot="16200000">
            <a:off x="820885" y="3362530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4 Rectángulo redondeado"/>
          <p:cNvSpPr/>
          <p:nvPr/>
        </p:nvSpPr>
        <p:spPr>
          <a:xfrm>
            <a:off x="524638" y="3483691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6 CuadroTexto"/>
          <p:cNvSpPr txBox="1"/>
          <p:nvPr/>
        </p:nvSpPr>
        <p:spPr>
          <a:xfrm>
            <a:off x="572345" y="3524710"/>
            <a:ext cx="1627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Influence of annealing  temperature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763795" y="821408"/>
            <a:ext cx="1298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No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710752" y="2099314"/>
            <a:ext cx="138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Intermediate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Striped Right Arrow 35"/>
          <p:cNvSpPr/>
          <p:nvPr/>
        </p:nvSpPr>
        <p:spPr>
          <a:xfrm rot="5400000">
            <a:off x="1238327" y="1715947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Striped Right Arrow 36"/>
          <p:cNvSpPr/>
          <p:nvPr/>
        </p:nvSpPr>
        <p:spPr>
          <a:xfrm rot="5400000">
            <a:off x="1216703" y="311760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6 CuadroTexto"/>
          <p:cNvSpPr txBox="1"/>
          <p:nvPr/>
        </p:nvSpPr>
        <p:spPr>
          <a:xfrm>
            <a:off x="916575" y="1155659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 smtClean="0">
                <a:solidFill>
                  <a:schemeClr val="bg1"/>
                </a:solidFill>
                <a:latin typeface="Calibri" panose="020F0502020204030204"/>
              </a:rPr>
              <a:t>20 years ago</a:t>
            </a:r>
            <a:endParaRPr lang="en-GB" sz="1200" i="1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41" name="6 CuadroTexto"/>
          <p:cNvSpPr txBox="1"/>
          <p:nvPr/>
        </p:nvSpPr>
        <p:spPr>
          <a:xfrm>
            <a:off x="738363" y="2650106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>
                <a:solidFill>
                  <a:schemeClr val="bg1"/>
                </a:solidFill>
                <a:latin typeface="Calibri" panose="020F0502020204030204"/>
              </a:rPr>
              <a:t>Fully annealed iris</a:t>
            </a:r>
          </a:p>
        </p:txBody>
      </p:sp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348196"/>
              </p:ext>
            </p:extLst>
          </p:nvPr>
        </p:nvGraphicFramePr>
        <p:xfrm>
          <a:off x="3282041" y="2421594"/>
          <a:ext cx="5509534" cy="3931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2013" y="447225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200°C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26118" y="4472235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5800" y="5244203"/>
            <a:ext cx="7132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Equator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39299" y="5260010"/>
            <a:ext cx="3960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small" spc="0" normalizeH="0" baseline="0" noProof="0" dirty="0" smtClean="0">
                <a:ln>
                  <a:noFill/>
                </a:ln>
                <a:solidFill>
                  <a:srgbClr val="143F6A"/>
                </a:solidFill>
                <a:effectLst/>
                <a:uLnTx/>
                <a:uFillTx/>
                <a:latin typeface="Calibri" panose="020F0502020204030204"/>
              </a:rPr>
              <a:t>Iris</a:t>
            </a:r>
            <a:endParaRPr kumimoji="0" lang="fr-FR" sz="1050" b="0" i="0" u="none" strike="noStrike" kern="0" cap="small" spc="0" normalizeH="0" baseline="0" noProof="0" dirty="0" smtClean="0">
              <a:ln>
                <a:noFill/>
              </a:ln>
              <a:solidFill>
                <a:srgbClr val="143F6A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82757" y="5161042"/>
            <a:ext cx="3137571" cy="16502"/>
          </a:xfrm>
          <a:prstGeom prst="line">
            <a:avLst/>
          </a:prstGeom>
          <a:noFill/>
          <a:ln w="19050" cap="flat" cmpd="sng" algn="ctr">
            <a:solidFill>
              <a:srgbClr val="143F6A"/>
            </a:solidFill>
            <a:prstDash val="dash"/>
            <a:miter lim="800000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72539" y="4930863"/>
            <a:ext cx="9910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Base material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28285" y="1205939"/>
            <a:ext cx="3466444" cy="1489221"/>
            <a:chOff x="467369" y="641500"/>
            <a:chExt cx="3949127" cy="27075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lum brigh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75" y="641500"/>
              <a:ext cx="3377409" cy="2533057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467369" y="641500"/>
              <a:ext cx="3949127" cy="2707577"/>
              <a:chOff x="-2647020" y="1290141"/>
              <a:chExt cx="3949127" cy="270757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-2647020" y="1290141"/>
                <a:ext cx="95893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Equator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38480" y="3469414"/>
                <a:ext cx="56362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Iris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52" name="TextBox 51"/>
          <p:cNvSpPr txBox="1"/>
          <p:nvPr/>
        </p:nvSpPr>
        <p:spPr>
          <a:xfrm>
            <a:off x="2486690" y="5986258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200°C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69887" y="447723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250°C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684078" y="597859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19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48106" y="1723869"/>
            <a:ext cx="1611384" cy="8753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7443026" y="1812408"/>
            <a:ext cx="1483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%Cold Work</a:t>
            </a:r>
            <a:endParaRPr lang="en-GB" sz="1400" dirty="0">
              <a:latin typeface="Calibri" panose="020F0502020204030204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7435941" y="1835869"/>
            <a:ext cx="0" cy="19446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7435941" y="2120185"/>
            <a:ext cx="0" cy="18633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435941" y="2072073"/>
            <a:ext cx="1483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Recrystallization temperature</a:t>
            </a:r>
            <a:endParaRPr lang="en-GB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Chart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9709424"/>
              </p:ext>
            </p:extLst>
          </p:nvPr>
        </p:nvGraphicFramePr>
        <p:xfrm>
          <a:off x="3065648" y="2482176"/>
          <a:ext cx="5920180" cy="3753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" name="Rectangle 56"/>
          <p:cNvSpPr/>
          <p:nvPr/>
        </p:nvSpPr>
        <p:spPr>
          <a:xfrm>
            <a:off x="1121920" y="4501968"/>
            <a:ext cx="494692" cy="24834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Calibri" panose="020F050202020403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674207" y="4501968"/>
            <a:ext cx="494692" cy="248344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Calibri" panose="020F0502020204030204" pitchFamily="34" charset="0"/>
            </a:endParaRPr>
          </a:p>
        </p:txBody>
      </p:sp>
      <p:sp>
        <p:nvSpPr>
          <p:cNvPr id="45" name="4 Rectángulo redondeado"/>
          <p:cNvSpPr/>
          <p:nvPr/>
        </p:nvSpPr>
        <p:spPr>
          <a:xfrm>
            <a:off x="522203" y="2074018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4 Rectángulo redondeado"/>
          <p:cNvSpPr/>
          <p:nvPr/>
        </p:nvSpPr>
        <p:spPr>
          <a:xfrm>
            <a:off x="543829" y="668336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9608" y="4506481"/>
            <a:ext cx="494692" cy="248344"/>
          </a:xfrm>
          <a:prstGeom prst="rect">
            <a:avLst/>
          </a:prstGeom>
          <a:solidFill>
            <a:srgbClr val="BF9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Calibri" panose="020F0502020204030204" pitchFamily="34" charset="0"/>
            </a:endParaRPr>
          </a:p>
        </p:txBody>
      </p:sp>
      <p:sp>
        <p:nvSpPr>
          <p:cNvPr id="40" name="12 CuadroTexto"/>
          <p:cNvSpPr txBox="1"/>
          <p:nvPr/>
        </p:nvSpPr>
        <p:spPr>
          <a:xfrm>
            <a:off x="4538633" y="677879"/>
            <a:ext cx="210066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spAutoFit/>
          </a:bodyPr>
          <a:lstStyle/>
          <a:p>
            <a:pPr algn="ctr" defTabSz="718362"/>
            <a:r>
              <a:rPr lang="en-GB" sz="1600" kern="0" dirty="0" smtClean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Hardness </a:t>
            </a:r>
            <a:r>
              <a:rPr lang="en-GB" sz="1600" kern="0" dirty="0">
                <a:solidFill>
                  <a:srgbClr val="ACCBF9">
                    <a:lumMod val="25000"/>
                  </a:srgbClr>
                </a:solidFill>
                <a:latin typeface="Calibri"/>
                <a:cs typeface="Arial" pitchFamily="34" charset="0"/>
              </a:rPr>
              <a:t>Profile</a:t>
            </a:r>
            <a:endParaRPr lang="fr-FR" sz="1600" kern="0" dirty="0">
              <a:solidFill>
                <a:srgbClr val="ACCBF9">
                  <a:lumMod val="25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262394" y="-54973"/>
            <a:ext cx="8326969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5</a:t>
            </a:r>
            <a:r>
              <a:rPr lang="en-GB" sz="2400" dirty="0" smtClean="0">
                <a:solidFill>
                  <a:srgbClr val="1F4E79"/>
                </a:solidFill>
              </a:rPr>
              <a:t>. Manufacturing procedure of half cells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20" name="40 Rectángulo"/>
          <p:cNvSpPr/>
          <p:nvPr/>
        </p:nvSpPr>
        <p:spPr>
          <a:xfrm rot="16200000">
            <a:off x="820885" y="3362530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4 Rectángulo redondeado"/>
          <p:cNvSpPr/>
          <p:nvPr/>
        </p:nvSpPr>
        <p:spPr>
          <a:xfrm>
            <a:off x="524638" y="3483691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6 CuadroTexto"/>
          <p:cNvSpPr txBox="1"/>
          <p:nvPr/>
        </p:nvSpPr>
        <p:spPr>
          <a:xfrm>
            <a:off x="572345" y="3524710"/>
            <a:ext cx="1627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Influence of annealing  temperature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763795" y="821408"/>
            <a:ext cx="1298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No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710752" y="2099314"/>
            <a:ext cx="138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Intermediate annealing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Striped Right Arrow 35"/>
          <p:cNvSpPr/>
          <p:nvPr/>
        </p:nvSpPr>
        <p:spPr>
          <a:xfrm rot="5400000">
            <a:off x="1238327" y="1715947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Striped Right Arrow 36"/>
          <p:cNvSpPr/>
          <p:nvPr/>
        </p:nvSpPr>
        <p:spPr>
          <a:xfrm rot="5400000">
            <a:off x="1216703" y="311760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6 CuadroTexto"/>
          <p:cNvSpPr txBox="1"/>
          <p:nvPr/>
        </p:nvSpPr>
        <p:spPr>
          <a:xfrm>
            <a:off x="916575" y="1155659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 smtClean="0">
                <a:solidFill>
                  <a:schemeClr val="bg1"/>
                </a:solidFill>
                <a:latin typeface="Calibri" panose="020F0502020204030204"/>
              </a:rPr>
              <a:t>20 years ago</a:t>
            </a:r>
            <a:endParaRPr lang="en-GB" sz="1200" i="1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41" name="6 CuadroTexto"/>
          <p:cNvSpPr txBox="1"/>
          <p:nvPr/>
        </p:nvSpPr>
        <p:spPr>
          <a:xfrm>
            <a:off x="738363" y="2650106"/>
            <a:ext cx="155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i="1" dirty="0">
                <a:solidFill>
                  <a:schemeClr val="bg1"/>
                </a:solidFill>
                <a:latin typeface="Calibri" panose="020F0502020204030204"/>
              </a:rPr>
              <a:t>Fully annealed iris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2013" y="447225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200°C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26118" y="4472235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5800" y="5244203"/>
            <a:ext cx="7132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Equator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39299" y="5260010"/>
            <a:ext cx="3960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small" spc="0" normalizeH="0" baseline="0" noProof="0" dirty="0" smtClean="0">
                <a:ln>
                  <a:noFill/>
                </a:ln>
                <a:solidFill>
                  <a:srgbClr val="143F6A"/>
                </a:solidFill>
                <a:effectLst/>
                <a:uLnTx/>
                <a:uFillTx/>
                <a:latin typeface="Calibri" panose="020F0502020204030204"/>
              </a:rPr>
              <a:t>Iris</a:t>
            </a:r>
            <a:endParaRPr kumimoji="0" lang="fr-FR" sz="1050" b="0" i="0" u="none" strike="noStrike" kern="0" cap="small" spc="0" normalizeH="0" baseline="0" noProof="0" dirty="0" smtClean="0">
              <a:ln>
                <a:noFill/>
              </a:ln>
              <a:solidFill>
                <a:srgbClr val="143F6A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82757" y="5161042"/>
            <a:ext cx="3137571" cy="16502"/>
          </a:xfrm>
          <a:prstGeom prst="line">
            <a:avLst/>
          </a:prstGeom>
          <a:noFill/>
          <a:ln w="19050" cap="flat" cmpd="sng" algn="ctr">
            <a:solidFill>
              <a:srgbClr val="143F6A"/>
            </a:solidFill>
            <a:prstDash val="dash"/>
            <a:miter lim="800000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72539" y="4930863"/>
            <a:ext cx="9910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cap="small" dirty="0">
                <a:solidFill>
                  <a:srgbClr val="143F6A"/>
                </a:solidFill>
                <a:latin typeface="Calibri" panose="020F0502020204030204"/>
              </a:rPr>
              <a:t>Base material</a:t>
            </a:r>
            <a:endParaRPr lang="fr-FR" sz="1050" cap="small" dirty="0">
              <a:solidFill>
                <a:srgbClr val="143F6A"/>
              </a:solidFill>
              <a:latin typeface="Calibri" panose="020F050202020403020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28285" y="1205939"/>
            <a:ext cx="3466444" cy="1489221"/>
            <a:chOff x="467369" y="641500"/>
            <a:chExt cx="3949127" cy="27075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lum brigh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75" y="641500"/>
              <a:ext cx="3377409" cy="2533057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467369" y="641500"/>
              <a:ext cx="3949127" cy="2707577"/>
              <a:chOff x="-2647020" y="1290141"/>
              <a:chExt cx="3949127" cy="270757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-2647020" y="1290141"/>
                <a:ext cx="95893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Equator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38480" y="3469414"/>
                <a:ext cx="563627" cy="5283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Iris</a:t>
                </a:r>
                <a:endPara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52" name="TextBox 51"/>
          <p:cNvSpPr txBox="1"/>
          <p:nvPr/>
        </p:nvSpPr>
        <p:spPr>
          <a:xfrm>
            <a:off x="2486690" y="5986258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200°C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69887" y="447723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250°C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684078" y="5978592"/>
            <a:ext cx="899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290°C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4 Rectángulo redondeado"/>
          <p:cNvSpPr/>
          <p:nvPr/>
        </p:nvSpPr>
        <p:spPr>
          <a:xfrm>
            <a:off x="502329" y="5244026"/>
            <a:ext cx="1704933" cy="929384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6 CuadroTexto"/>
          <p:cNvSpPr txBox="1"/>
          <p:nvPr/>
        </p:nvSpPr>
        <p:spPr>
          <a:xfrm>
            <a:off x="550036" y="5407247"/>
            <a:ext cx="1627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New forming procedure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Striped Right Arrow 46"/>
          <p:cNvSpPr/>
          <p:nvPr/>
        </p:nvSpPr>
        <p:spPr>
          <a:xfrm rot="5400000">
            <a:off x="1194394" y="4877936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>
                <a:solidFill>
                  <a:srgbClr val="5AA3D9"/>
                </a:solidFill>
              </a:rPr>
              <a:t>2</a:t>
            </a:r>
            <a:r>
              <a:rPr lang="es-ES" sz="1400" i="1" dirty="0" smtClean="0">
                <a:solidFill>
                  <a:srgbClr val="5AA3D9"/>
                </a:solidFill>
              </a:rPr>
              <a:t>0</a:t>
            </a:r>
            <a:endParaRPr lang="es-ES" sz="1400" i="1" dirty="0">
              <a:solidFill>
                <a:srgbClr val="5AA3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20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2092" y="1648915"/>
            <a:ext cx="7045634" cy="12366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2092" y="3160291"/>
            <a:ext cx="7045634" cy="12366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262394" y="-54973"/>
            <a:ext cx="8326969" cy="71584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1F4E79"/>
                </a:solidFill>
              </a:rPr>
              <a:t>6</a:t>
            </a:r>
            <a:r>
              <a:rPr lang="en-GB" sz="2400" dirty="0" smtClean="0">
                <a:solidFill>
                  <a:srgbClr val="1F4E79"/>
                </a:solidFill>
              </a:rPr>
              <a:t>. Final remarks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4494" y="3298073"/>
            <a:ext cx="70903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1F4E79"/>
                </a:solidFill>
                <a:latin typeface="Calibri" panose="020F0502020204030204" pitchFamily="34" charset="0"/>
              </a:rPr>
              <a:t>F</a:t>
            </a:r>
            <a:r>
              <a:rPr lang="en-GB" sz="2000" b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inal required mechanical properties</a:t>
            </a:r>
            <a:endParaRPr lang="en-GB" sz="2000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r>
              <a:rPr lang="en-GB" sz="20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   In case of intermediate annealing during forming is needed</a:t>
            </a:r>
            <a:endParaRPr lang="en-GB" sz="20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4495" y="1746351"/>
            <a:ext cx="655819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New suppliers/new dimensions </a:t>
            </a:r>
          </a:p>
          <a:p>
            <a:r>
              <a:rPr lang="en-GB" sz="2000" b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en-GB" sz="2000" b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    </a:t>
            </a:r>
            <a:r>
              <a:rPr lang="en-GB" sz="2000" dirty="0">
                <a:solidFill>
                  <a:srgbClr val="1F4E79"/>
                </a:solidFill>
                <a:latin typeface="Calibri" panose="020F0502020204030204" pitchFamily="34" charset="0"/>
              </a:rPr>
              <a:t>I</a:t>
            </a:r>
            <a:r>
              <a:rPr lang="en-GB" sz="20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n order to </a:t>
            </a:r>
            <a:r>
              <a:rPr lang="en-GB" sz="20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fulfill</a:t>
            </a:r>
            <a:r>
              <a:rPr lang="en-GB" sz="20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the technical specifications of CERN</a:t>
            </a:r>
            <a:endParaRPr lang="en-GB" sz="20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2092" y="942145"/>
            <a:ext cx="228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F4E79"/>
                </a:solidFill>
                <a:latin typeface="Calibri" panose="020F0502020204030204" pitchFamily="34" charset="0"/>
              </a:rPr>
              <a:t>To take into </a:t>
            </a:r>
            <a:r>
              <a:rPr lang="en-GB" b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account…</a:t>
            </a:r>
            <a:endParaRPr lang="en-GB" dirty="0"/>
          </a:p>
        </p:txBody>
      </p:sp>
      <p:sp>
        <p:nvSpPr>
          <p:cNvPr id="10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8379372" y="6463258"/>
            <a:ext cx="41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21</a:t>
            </a:r>
            <a:endParaRPr lang="es-ES" sz="1400" i="1" dirty="0">
              <a:solidFill>
                <a:srgbClr val="5AA3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333283"/>
              </p:ext>
            </p:extLst>
          </p:nvPr>
        </p:nvGraphicFramePr>
        <p:xfrm>
          <a:off x="2825648" y="693447"/>
          <a:ext cx="5875987" cy="5408637"/>
        </p:xfrm>
        <a:graphic>
          <a:graphicData uri="http://schemas.openxmlformats.org/drawingml/2006/table">
            <a:tbl>
              <a:tblPr/>
              <a:tblGrid>
                <a:gridCol w="1169231">
                  <a:extLst>
                    <a:ext uri="{9D8B030D-6E8A-4147-A177-3AD203B41FA5}">
                      <a16:colId xmlns:a16="http://schemas.microsoft.com/office/drawing/2014/main" val="3230839424"/>
                    </a:ext>
                  </a:extLst>
                </a:gridCol>
                <a:gridCol w="876924">
                  <a:extLst>
                    <a:ext uri="{9D8B030D-6E8A-4147-A177-3AD203B41FA5}">
                      <a16:colId xmlns:a16="http://schemas.microsoft.com/office/drawing/2014/main" val="662401661"/>
                    </a:ext>
                  </a:extLst>
                </a:gridCol>
                <a:gridCol w="1868375">
                  <a:extLst>
                    <a:ext uri="{9D8B030D-6E8A-4147-A177-3AD203B41FA5}">
                      <a16:colId xmlns:a16="http://schemas.microsoft.com/office/drawing/2014/main" val="1549413484"/>
                    </a:ext>
                  </a:extLst>
                </a:gridCol>
                <a:gridCol w="1961457">
                  <a:extLst>
                    <a:ext uri="{9D8B030D-6E8A-4147-A177-3AD203B41FA5}">
                      <a16:colId xmlns:a16="http://schemas.microsoft.com/office/drawing/2014/main" val="671882515"/>
                    </a:ext>
                  </a:extLst>
                </a:gridCol>
              </a:tblGrid>
              <a:tr h="224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Firm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OFE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07943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Schmelzmetall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27929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ILF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products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DHP BSEN1652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68309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Goodfellow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99,9% CW024 C106H H (DHP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fr-F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pt-B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999018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CW0211A R240 Demi dur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0782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SISO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DHP demi dur R240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76248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Tresoldi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metalli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93034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Hauselmann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DHP R240 Demi dur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31170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Luvata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rolling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width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1020mm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99704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Aurubis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rolling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width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1100mm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9014793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sheets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10517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Metelec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5145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Matthey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37980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Wieland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080613"/>
                  </a:ext>
                </a:extLst>
              </a:tr>
              <a:tr h="21680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Columbia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91077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Aviva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(3x)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3060.7x1231.9x4.7mm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131350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Eisenmetall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1000x2000mm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518635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Ametra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75765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Amco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154502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Swissmetal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DECLINE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51902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KME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6000Kg min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66952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MKM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  of specs. surface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46815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Bikkar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unreacheable</a:t>
                      </a:r>
                      <a:r>
                        <a:rPr lang="fr-FR" sz="1100" b="0" i="0" u="none" strike="noStrike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firm</a:t>
                      </a:r>
                      <a:endParaRPr lang="fr-FR" sz="1100" b="0" i="0" u="none" strike="noStrike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81323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 </a:t>
                      </a:r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Shreiber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  <a:endParaRPr lang="fr-FR" sz="1100" b="0" i="0" u="none" strike="noStrike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27545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62395" y="-54973"/>
            <a:ext cx="6578672" cy="71584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1F4E79"/>
                </a:solidFill>
              </a:rPr>
              <a:t>2. CERN strategy &amp; suppliers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08098" y="547141"/>
            <a:ext cx="2013138" cy="5591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2750695" y="5150915"/>
            <a:ext cx="4542020" cy="9875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40 Rectángulo"/>
          <p:cNvSpPr/>
          <p:nvPr/>
        </p:nvSpPr>
        <p:spPr>
          <a:xfrm rot="16200000">
            <a:off x="809858" y="959096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4 Rectángulo redondeado"/>
          <p:cNvSpPr/>
          <p:nvPr/>
        </p:nvSpPr>
        <p:spPr>
          <a:xfrm>
            <a:off x="536096" y="907872"/>
            <a:ext cx="1704933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6 CuadroTexto"/>
          <p:cNvSpPr txBox="1"/>
          <p:nvPr/>
        </p:nvSpPr>
        <p:spPr>
          <a:xfrm>
            <a:off x="771068" y="955704"/>
            <a:ext cx="1234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6 CuadroTexto"/>
          <p:cNvSpPr txBox="1"/>
          <p:nvPr/>
        </p:nvSpPr>
        <p:spPr>
          <a:xfrm>
            <a:off x="771069" y="1358473"/>
            <a:ext cx="1234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CERN specs</a:t>
            </a:r>
          </a:p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Ø1500mm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8494242" y="6463258"/>
            <a:ext cx="29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2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36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2750695" y="5150915"/>
            <a:ext cx="6040880" cy="9875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362696"/>
              </p:ext>
            </p:extLst>
          </p:nvPr>
        </p:nvGraphicFramePr>
        <p:xfrm>
          <a:off x="536096" y="3665581"/>
          <a:ext cx="6515100" cy="1000125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98588517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93156636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387145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044346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7215425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30885117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1192301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047057102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elements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Rp0.2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Elongation min A</a:t>
                      </a:r>
                      <a:r>
                        <a:rPr lang="fr-FR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froming propierties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9412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OFE</a:t>
                      </a:r>
                      <a:endParaRPr lang="fr-FR" sz="1100" b="1" i="0" u="none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220-260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40-65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Excellent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0953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OF</a:t>
                      </a:r>
                      <a:endParaRPr lang="fr-FR" sz="1100" b="1" i="0" u="none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 0.005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220-260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40-65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Excellent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2302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HCP</a:t>
                      </a:r>
                      <a:endParaRPr lang="fr-FR" sz="1100" b="1" i="0" u="none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P(0.002-0.007)Pb0.005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220-260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40-65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Excellent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68321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DHP</a:t>
                      </a:r>
                      <a:endParaRPr lang="fr-FR" sz="1100" b="1" i="0" u="none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 (0.015-0.04)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220-260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40-65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23631"/>
                  </a:ext>
                </a:extLst>
              </a:tr>
            </a:tbl>
          </a:graphicData>
        </a:graphic>
      </p:graphicFrame>
      <p:sp>
        <p:nvSpPr>
          <p:cNvPr id="31" name="40 Rectángulo"/>
          <p:cNvSpPr/>
          <p:nvPr/>
        </p:nvSpPr>
        <p:spPr>
          <a:xfrm rot="16200000">
            <a:off x="809858" y="959096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4 Rectángulo redondeado"/>
          <p:cNvSpPr/>
          <p:nvPr/>
        </p:nvSpPr>
        <p:spPr>
          <a:xfrm>
            <a:off x="536096" y="907872"/>
            <a:ext cx="1704933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6 CuadroTexto"/>
          <p:cNvSpPr txBox="1"/>
          <p:nvPr/>
        </p:nvSpPr>
        <p:spPr>
          <a:xfrm>
            <a:off x="771068" y="955704"/>
            <a:ext cx="1234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771069" y="1358473"/>
            <a:ext cx="1234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CERN specs</a:t>
            </a:r>
          </a:p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Ø1500mm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35" name="4 Rectángulo redondeado"/>
          <p:cNvSpPr/>
          <p:nvPr/>
        </p:nvSpPr>
        <p:spPr>
          <a:xfrm>
            <a:off x="512383" y="2352657"/>
            <a:ext cx="1822359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6 CuadroTexto"/>
          <p:cNvSpPr txBox="1"/>
          <p:nvPr/>
        </p:nvSpPr>
        <p:spPr>
          <a:xfrm>
            <a:off x="476738" y="2391063"/>
            <a:ext cx="1893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 Alternatives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7" name="6 CuadroTexto"/>
          <p:cNvSpPr txBox="1"/>
          <p:nvPr/>
        </p:nvSpPr>
        <p:spPr>
          <a:xfrm>
            <a:off x="643611" y="2787339"/>
            <a:ext cx="1559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Ø1500 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38" name="Striped Right Arrow 37"/>
          <p:cNvSpPr/>
          <p:nvPr/>
        </p:nvSpPr>
        <p:spPr>
          <a:xfrm rot="5400000">
            <a:off x="1230592" y="195603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262395" y="-54973"/>
            <a:ext cx="6578672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sz="2400" dirty="0" smtClean="0">
                <a:solidFill>
                  <a:srgbClr val="1F4E79"/>
                </a:solidFill>
              </a:rPr>
              <a:t>2. CERN strategy &amp; suppliers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15" name="1 CuadroTexto"/>
          <p:cNvSpPr txBox="1"/>
          <p:nvPr/>
        </p:nvSpPr>
        <p:spPr>
          <a:xfrm>
            <a:off x="8494242" y="6463258"/>
            <a:ext cx="29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3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16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64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157044"/>
              </p:ext>
            </p:extLst>
          </p:nvPr>
        </p:nvGraphicFramePr>
        <p:xfrm>
          <a:off x="2825648" y="693447"/>
          <a:ext cx="5875987" cy="5408637"/>
        </p:xfrm>
        <a:graphic>
          <a:graphicData uri="http://schemas.openxmlformats.org/drawingml/2006/table">
            <a:tbl>
              <a:tblPr/>
              <a:tblGrid>
                <a:gridCol w="1169231">
                  <a:extLst>
                    <a:ext uri="{9D8B030D-6E8A-4147-A177-3AD203B41FA5}">
                      <a16:colId xmlns:a16="http://schemas.microsoft.com/office/drawing/2014/main" val="3230839424"/>
                    </a:ext>
                  </a:extLst>
                </a:gridCol>
                <a:gridCol w="876924">
                  <a:extLst>
                    <a:ext uri="{9D8B030D-6E8A-4147-A177-3AD203B41FA5}">
                      <a16:colId xmlns:a16="http://schemas.microsoft.com/office/drawing/2014/main" val="662401661"/>
                    </a:ext>
                  </a:extLst>
                </a:gridCol>
                <a:gridCol w="1868375">
                  <a:extLst>
                    <a:ext uri="{9D8B030D-6E8A-4147-A177-3AD203B41FA5}">
                      <a16:colId xmlns:a16="http://schemas.microsoft.com/office/drawing/2014/main" val="1549413484"/>
                    </a:ext>
                  </a:extLst>
                </a:gridCol>
                <a:gridCol w="1961457">
                  <a:extLst>
                    <a:ext uri="{9D8B030D-6E8A-4147-A177-3AD203B41FA5}">
                      <a16:colId xmlns:a16="http://schemas.microsoft.com/office/drawing/2014/main" val="671882515"/>
                    </a:ext>
                  </a:extLst>
                </a:gridCol>
              </a:tblGrid>
              <a:tr h="224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Firm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OFE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07943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Schmelzmetall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27929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ILF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products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DHP BSEN1652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68309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Goodfellow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99,9% CW024 C106H H (DHP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fr-F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pt-B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999018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CW0211A R240 Demi dur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0782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SISO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DHP demi dur R240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76248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Tresoldi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metalli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93034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Hauselmann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DHP R240 Demi dur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31170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Luvata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rolling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width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1020mm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99704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Aurubis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rolling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width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1100mm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9014793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sheets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10517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Metelec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5145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Matthey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37980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Wieland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080613"/>
                  </a:ext>
                </a:extLst>
              </a:tr>
              <a:tr h="21680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Columbia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91077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Aviva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(3x)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3060.7x1231.9x4.7mm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131350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Eisenmetall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1000x2000mm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518635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Ametra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75765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Amco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154502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Swissmetal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51902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KME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6000Kg min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66952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MKM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  of specs. surface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46815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Bikkar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unreacheable</a:t>
                      </a:r>
                      <a:r>
                        <a:rPr lang="fr-FR" sz="1100" b="0" i="0" u="none" strike="noStrike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firm</a:t>
                      </a:r>
                      <a:endParaRPr lang="fr-FR" sz="1100" b="0" i="0" u="none" strike="noStrike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81323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 </a:t>
                      </a:r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Shreiber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  <a:endParaRPr lang="fr-FR" sz="1100" b="0" i="0" u="none" strike="noStrike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275454"/>
                  </a:ext>
                </a:extLst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2750695" y="5150915"/>
            <a:ext cx="6040880" cy="9875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40 Rectángulo"/>
          <p:cNvSpPr/>
          <p:nvPr/>
        </p:nvSpPr>
        <p:spPr>
          <a:xfrm rot="16200000">
            <a:off x="809858" y="959096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4 Rectángulo redondeado"/>
          <p:cNvSpPr/>
          <p:nvPr/>
        </p:nvSpPr>
        <p:spPr>
          <a:xfrm>
            <a:off x="536096" y="907872"/>
            <a:ext cx="1704933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6 CuadroTexto"/>
          <p:cNvSpPr txBox="1"/>
          <p:nvPr/>
        </p:nvSpPr>
        <p:spPr>
          <a:xfrm>
            <a:off x="771068" y="955704"/>
            <a:ext cx="1234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6 CuadroTexto"/>
          <p:cNvSpPr txBox="1"/>
          <p:nvPr/>
        </p:nvSpPr>
        <p:spPr>
          <a:xfrm>
            <a:off x="771069" y="1358473"/>
            <a:ext cx="1234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CERN specs</a:t>
            </a:r>
          </a:p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Ø1500mm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41" name="4 Rectángulo redondeado"/>
          <p:cNvSpPr/>
          <p:nvPr/>
        </p:nvSpPr>
        <p:spPr>
          <a:xfrm>
            <a:off x="512383" y="2352657"/>
            <a:ext cx="1822359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6 CuadroTexto"/>
          <p:cNvSpPr txBox="1"/>
          <p:nvPr/>
        </p:nvSpPr>
        <p:spPr>
          <a:xfrm>
            <a:off x="476738" y="2391063"/>
            <a:ext cx="1893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 Alternatives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6 CuadroTexto"/>
          <p:cNvSpPr txBox="1"/>
          <p:nvPr/>
        </p:nvSpPr>
        <p:spPr>
          <a:xfrm>
            <a:off x="643611" y="2787339"/>
            <a:ext cx="1559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Ø1500 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44" name="Striped Right Arrow 43"/>
          <p:cNvSpPr/>
          <p:nvPr/>
        </p:nvSpPr>
        <p:spPr>
          <a:xfrm rot="5400000">
            <a:off x="1230592" y="195603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262395" y="-54973"/>
            <a:ext cx="6578672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sz="2400" dirty="0" smtClean="0">
                <a:solidFill>
                  <a:srgbClr val="1F4E79"/>
                </a:solidFill>
              </a:rPr>
              <a:t>2. CERN strategy &amp; suppliers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15" name="1 CuadroTexto"/>
          <p:cNvSpPr txBox="1"/>
          <p:nvPr/>
        </p:nvSpPr>
        <p:spPr>
          <a:xfrm>
            <a:off x="8494242" y="6463258"/>
            <a:ext cx="29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4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16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9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170334"/>
              </p:ext>
            </p:extLst>
          </p:nvPr>
        </p:nvGraphicFramePr>
        <p:xfrm>
          <a:off x="2825648" y="693447"/>
          <a:ext cx="5875987" cy="5408637"/>
        </p:xfrm>
        <a:graphic>
          <a:graphicData uri="http://schemas.openxmlformats.org/drawingml/2006/table">
            <a:tbl>
              <a:tblPr/>
              <a:tblGrid>
                <a:gridCol w="1169231">
                  <a:extLst>
                    <a:ext uri="{9D8B030D-6E8A-4147-A177-3AD203B41FA5}">
                      <a16:colId xmlns:a16="http://schemas.microsoft.com/office/drawing/2014/main" val="3230839424"/>
                    </a:ext>
                  </a:extLst>
                </a:gridCol>
                <a:gridCol w="876924">
                  <a:extLst>
                    <a:ext uri="{9D8B030D-6E8A-4147-A177-3AD203B41FA5}">
                      <a16:colId xmlns:a16="http://schemas.microsoft.com/office/drawing/2014/main" val="662401661"/>
                    </a:ext>
                  </a:extLst>
                </a:gridCol>
                <a:gridCol w="1868375">
                  <a:extLst>
                    <a:ext uri="{9D8B030D-6E8A-4147-A177-3AD203B41FA5}">
                      <a16:colId xmlns:a16="http://schemas.microsoft.com/office/drawing/2014/main" val="1549413484"/>
                    </a:ext>
                  </a:extLst>
                </a:gridCol>
                <a:gridCol w="1961457">
                  <a:extLst>
                    <a:ext uri="{9D8B030D-6E8A-4147-A177-3AD203B41FA5}">
                      <a16:colId xmlns:a16="http://schemas.microsoft.com/office/drawing/2014/main" val="671882515"/>
                    </a:ext>
                  </a:extLst>
                </a:gridCol>
              </a:tblGrid>
              <a:tr h="224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Firm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OFE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07943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Schmelzmetall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27929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ILF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products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DHP BSEN1652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68309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Goodfellow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99,9% CW024 C106H H (DHP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fr-F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pt-B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999018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CW0211A R240 Demi dur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0782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SISO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DHP demi dur R240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76248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Tresoldi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metalli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93034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Hauselmann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DHP R240 Demi dur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31170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Luvata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rolling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width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1020mm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99704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Aurubis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rolling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width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1100mm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9014793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sheets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10517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Metelec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5145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Matthey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37980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Wieland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080613"/>
                  </a:ext>
                </a:extLst>
              </a:tr>
              <a:tr h="21680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Columbia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91077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Aviva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(3x)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3060.7x1231.9x4.7mm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131350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Eisenmetall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1000x2000mm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518635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Ametra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75765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Amco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154502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Swissmetal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51902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KME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6000Kg min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66952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MKM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  of specs. surface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46815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Bikkar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unreacheable</a:t>
                      </a:r>
                      <a:r>
                        <a:rPr lang="fr-FR" sz="1100" b="0" i="0" u="none" strike="noStrike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firm</a:t>
                      </a:r>
                      <a:endParaRPr lang="fr-FR" sz="1100" b="0" i="0" u="none" strike="noStrike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81323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 </a:t>
                      </a:r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Shreiber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  <a:endParaRPr lang="fr-FR" sz="1100" b="0" i="0" u="none" strike="noStrike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275454"/>
                  </a:ext>
                </a:extLst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2660755" y="578914"/>
            <a:ext cx="6040880" cy="4585197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40 Rectángulo"/>
          <p:cNvSpPr/>
          <p:nvPr/>
        </p:nvSpPr>
        <p:spPr>
          <a:xfrm rot="16200000">
            <a:off x="820885" y="3452470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40 Rectángulo"/>
          <p:cNvSpPr/>
          <p:nvPr/>
        </p:nvSpPr>
        <p:spPr>
          <a:xfrm rot="16200000">
            <a:off x="798400" y="3624855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4 Rectángulo redondeado"/>
          <p:cNvSpPr/>
          <p:nvPr/>
        </p:nvSpPr>
        <p:spPr>
          <a:xfrm>
            <a:off x="524638" y="3573631"/>
            <a:ext cx="1704933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6 CuadroTexto"/>
          <p:cNvSpPr txBox="1"/>
          <p:nvPr/>
        </p:nvSpPr>
        <p:spPr>
          <a:xfrm>
            <a:off x="759610" y="3621463"/>
            <a:ext cx="1234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3" name="6 CuadroTexto"/>
          <p:cNvSpPr txBox="1"/>
          <p:nvPr/>
        </p:nvSpPr>
        <p:spPr>
          <a:xfrm>
            <a:off x="594721" y="4024232"/>
            <a:ext cx="1559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CERN specs</a:t>
            </a:r>
          </a:p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Ø1200-1150mm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64" name="40 Rectángulo"/>
          <p:cNvSpPr/>
          <p:nvPr/>
        </p:nvSpPr>
        <p:spPr>
          <a:xfrm rot="16200000">
            <a:off x="809858" y="959096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4 Rectángulo redondeado"/>
          <p:cNvSpPr/>
          <p:nvPr/>
        </p:nvSpPr>
        <p:spPr>
          <a:xfrm>
            <a:off x="536096" y="907872"/>
            <a:ext cx="1704933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6 CuadroTexto"/>
          <p:cNvSpPr txBox="1"/>
          <p:nvPr/>
        </p:nvSpPr>
        <p:spPr>
          <a:xfrm>
            <a:off x="771068" y="955704"/>
            <a:ext cx="1234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7" name="6 CuadroTexto"/>
          <p:cNvSpPr txBox="1"/>
          <p:nvPr/>
        </p:nvSpPr>
        <p:spPr>
          <a:xfrm>
            <a:off x="771069" y="1358473"/>
            <a:ext cx="1234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CERN specs</a:t>
            </a:r>
          </a:p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Ø1500mm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68" name="4 Rectángulo redondeado"/>
          <p:cNvSpPr/>
          <p:nvPr/>
        </p:nvSpPr>
        <p:spPr>
          <a:xfrm>
            <a:off x="512383" y="2352657"/>
            <a:ext cx="1822359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6 CuadroTexto"/>
          <p:cNvSpPr txBox="1"/>
          <p:nvPr/>
        </p:nvSpPr>
        <p:spPr>
          <a:xfrm>
            <a:off x="476738" y="2391063"/>
            <a:ext cx="1893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 Alternatives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0" name="6 CuadroTexto"/>
          <p:cNvSpPr txBox="1"/>
          <p:nvPr/>
        </p:nvSpPr>
        <p:spPr>
          <a:xfrm>
            <a:off x="643611" y="2787339"/>
            <a:ext cx="1559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Ø1500 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71" name="Striped Right Arrow 70"/>
          <p:cNvSpPr/>
          <p:nvPr/>
        </p:nvSpPr>
        <p:spPr>
          <a:xfrm rot="5400000">
            <a:off x="1230592" y="195603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Striped Right Arrow 71"/>
          <p:cNvSpPr/>
          <p:nvPr/>
        </p:nvSpPr>
        <p:spPr>
          <a:xfrm rot="5400000">
            <a:off x="1216703" y="322253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itle 1"/>
          <p:cNvSpPr>
            <a:spLocks noGrp="1"/>
          </p:cNvSpPr>
          <p:nvPr>
            <p:ph type="title"/>
          </p:nvPr>
        </p:nvSpPr>
        <p:spPr>
          <a:xfrm>
            <a:off x="262395" y="-54973"/>
            <a:ext cx="6578672" cy="71584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1F4E79"/>
                </a:solidFill>
              </a:rPr>
              <a:t>2. CERN strategy &amp; suppliers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21" name="1 CuadroTexto"/>
          <p:cNvSpPr txBox="1"/>
          <p:nvPr/>
        </p:nvSpPr>
        <p:spPr>
          <a:xfrm>
            <a:off x="8494242" y="6463258"/>
            <a:ext cx="29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5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23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17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603568"/>
              </p:ext>
            </p:extLst>
          </p:nvPr>
        </p:nvGraphicFramePr>
        <p:xfrm>
          <a:off x="2825648" y="693447"/>
          <a:ext cx="5875987" cy="5408637"/>
        </p:xfrm>
        <a:graphic>
          <a:graphicData uri="http://schemas.openxmlformats.org/drawingml/2006/table">
            <a:tbl>
              <a:tblPr/>
              <a:tblGrid>
                <a:gridCol w="1169231">
                  <a:extLst>
                    <a:ext uri="{9D8B030D-6E8A-4147-A177-3AD203B41FA5}">
                      <a16:colId xmlns:a16="http://schemas.microsoft.com/office/drawing/2014/main" val="3230839424"/>
                    </a:ext>
                  </a:extLst>
                </a:gridCol>
                <a:gridCol w="876924">
                  <a:extLst>
                    <a:ext uri="{9D8B030D-6E8A-4147-A177-3AD203B41FA5}">
                      <a16:colId xmlns:a16="http://schemas.microsoft.com/office/drawing/2014/main" val="662401661"/>
                    </a:ext>
                  </a:extLst>
                </a:gridCol>
                <a:gridCol w="1868375">
                  <a:extLst>
                    <a:ext uri="{9D8B030D-6E8A-4147-A177-3AD203B41FA5}">
                      <a16:colId xmlns:a16="http://schemas.microsoft.com/office/drawing/2014/main" val="1549413484"/>
                    </a:ext>
                  </a:extLst>
                </a:gridCol>
                <a:gridCol w="1961457">
                  <a:extLst>
                    <a:ext uri="{9D8B030D-6E8A-4147-A177-3AD203B41FA5}">
                      <a16:colId xmlns:a16="http://schemas.microsoft.com/office/drawing/2014/main" val="671882515"/>
                    </a:ext>
                  </a:extLst>
                </a:gridCol>
              </a:tblGrid>
              <a:tr h="224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Firm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OFE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07943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Schmelzmetall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27929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ILF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products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DHP BSEN1652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68309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Goodfellow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99,9% CW024 C106H H (DHP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fr-F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pt-B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999018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CW0211A R240 Demi dur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0782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SISO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DHP demi dur R240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76248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Tresoldi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metalli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93034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Hauselmann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DHP R240 Demi dur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31170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Luvata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rolling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width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1020mm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99704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Aurubis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rolling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width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1100mm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9014793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sheets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10517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Metelec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51450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Matthey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37980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Wieland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080613"/>
                  </a:ext>
                </a:extLst>
              </a:tr>
              <a:tr h="21680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Columbia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91077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Aviva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(3x)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3060.7x1231.9x4.7mm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131350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Eisenmetall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1000x2000mm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518635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Ametra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757651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Amco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154502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Swissmetal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fr-F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519029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KME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6000Kg min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669526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MKM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  of specs. surface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468157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Bikkar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unreacheable</a:t>
                      </a:r>
                      <a:r>
                        <a:rPr lang="fr-FR" sz="1100" b="0" i="0" u="none" strike="noStrike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firm</a:t>
                      </a:r>
                      <a:endParaRPr lang="fr-FR" sz="1100" b="0" i="0" u="none" strike="noStrike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81323"/>
                  </a:ext>
                </a:extLst>
              </a:tr>
              <a:tr h="22580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 </a:t>
                      </a:r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Shreiber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OFFER</a:t>
                      </a:r>
                      <a:endParaRPr lang="fr-FR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err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  <a:endParaRPr lang="fr-FR" sz="1100" b="0" i="0" u="none" strike="noStrike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275454"/>
                  </a:ext>
                </a:extLst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2660755" y="578914"/>
            <a:ext cx="6040880" cy="4895107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40 Rectángulo"/>
          <p:cNvSpPr/>
          <p:nvPr/>
        </p:nvSpPr>
        <p:spPr>
          <a:xfrm rot="16200000">
            <a:off x="820885" y="3452470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40 Rectángulo"/>
          <p:cNvSpPr/>
          <p:nvPr/>
        </p:nvSpPr>
        <p:spPr>
          <a:xfrm rot="16200000">
            <a:off x="786145" y="5056415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4 Rectángulo redondeado"/>
          <p:cNvSpPr/>
          <p:nvPr/>
        </p:nvSpPr>
        <p:spPr>
          <a:xfrm>
            <a:off x="512383" y="5005191"/>
            <a:ext cx="1704933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6 CuadroTexto"/>
          <p:cNvSpPr txBox="1"/>
          <p:nvPr/>
        </p:nvSpPr>
        <p:spPr>
          <a:xfrm>
            <a:off x="747355" y="5053023"/>
            <a:ext cx="1234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6 CuadroTexto"/>
          <p:cNvSpPr txBox="1"/>
          <p:nvPr/>
        </p:nvSpPr>
        <p:spPr>
          <a:xfrm>
            <a:off x="582466" y="5455792"/>
            <a:ext cx="1559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strike="sngStrike" dirty="0" smtClean="0">
                <a:solidFill>
                  <a:srgbClr val="FF0000"/>
                </a:solidFill>
                <a:latin typeface="Calibri" panose="020F0502020204030204"/>
              </a:rPr>
              <a:t>CERN specs</a:t>
            </a:r>
          </a:p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Ø1200-1150mm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49062" y="5651292"/>
            <a:ext cx="6202629" cy="590109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923082" y="5299023"/>
            <a:ext cx="3605134" cy="494675"/>
          </a:xfrm>
          <a:prstGeom prst="rect">
            <a:avLst/>
          </a:prstGeom>
          <a:noFill/>
          <a:ln>
            <a:solidFill>
              <a:srgbClr val="1F4E7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40 Rectángulo"/>
          <p:cNvSpPr/>
          <p:nvPr/>
        </p:nvSpPr>
        <p:spPr>
          <a:xfrm rot="16200000">
            <a:off x="798400" y="3624855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4 Rectángulo redondeado"/>
          <p:cNvSpPr/>
          <p:nvPr/>
        </p:nvSpPr>
        <p:spPr>
          <a:xfrm>
            <a:off x="524638" y="3573631"/>
            <a:ext cx="1704933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6 CuadroTexto"/>
          <p:cNvSpPr txBox="1"/>
          <p:nvPr/>
        </p:nvSpPr>
        <p:spPr>
          <a:xfrm>
            <a:off x="759610" y="3621463"/>
            <a:ext cx="1234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6 CuadroTexto"/>
          <p:cNvSpPr txBox="1"/>
          <p:nvPr/>
        </p:nvSpPr>
        <p:spPr>
          <a:xfrm>
            <a:off x="594721" y="4024232"/>
            <a:ext cx="1559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CERN specs</a:t>
            </a:r>
          </a:p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Ø1200-1150mm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41" name="40 Rectángulo"/>
          <p:cNvSpPr/>
          <p:nvPr/>
        </p:nvSpPr>
        <p:spPr>
          <a:xfrm rot="16200000">
            <a:off x="809858" y="959096"/>
            <a:ext cx="674560" cy="1364661"/>
          </a:xfrm>
          <a:prstGeom prst="rect">
            <a:avLst/>
          </a:prstGeom>
          <a:solidFill>
            <a:sysClr val="window" lastClr="FFFFFF">
              <a:alpha val="87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4 Rectángulo redondeado"/>
          <p:cNvSpPr/>
          <p:nvPr/>
        </p:nvSpPr>
        <p:spPr>
          <a:xfrm>
            <a:off x="536096" y="907872"/>
            <a:ext cx="1704933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6 CuadroTexto"/>
          <p:cNvSpPr txBox="1"/>
          <p:nvPr/>
        </p:nvSpPr>
        <p:spPr>
          <a:xfrm>
            <a:off x="771068" y="955704"/>
            <a:ext cx="1234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6 CuadroTexto"/>
          <p:cNvSpPr txBox="1"/>
          <p:nvPr/>
        </p:nvSpPr>
        <p:spPr>
          <a:xfrm>
            <a:off x="771069" y="1358473"/>
            <a:ext cx="1234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CERN specs</a:t>
            </a:r>
          </a:p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Ø1500mm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45" name="4 Rectángulo redondeado"/>
          <p:cNvSpPr/>
          <p:nvPr/>
        </p:nvSpPr>
        <p:spPr>
          <a:xfrm>
            <a:off x="512383" y="2352657"/>
            <a:ext cx="1822359" cy="39627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6 CuadroTexto"/>
          <p:cNvSpPr txBox="1"/>
          <p:nvPr/>
        </p:nvSpPr>
        <p:spPr>
          <a:xfrm>
            <a:off x="476738" y="2391063"/>
            <a:ext cx="1893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Cu OFE Alternatives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6 CuadroTexto"/>
          <p:cNvSpPr txBox="1"/>
          <p:nvPr/>
        </p:nvSpPr>
        <p:spPr>
          <a:xfrm>
            <a:off x="643611" y="2787339"/>
            <a:ext cx="1559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Ø1500 mm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48" name="Striped Right Arrow 47"/>
          <p:cNvSpPr/>
          <p:nvPr/>
        </p:nvSpPr>
        <p:spPr>
          <a:xfrm rot="5400000">
            <a:off x="1230592" y="195603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Striped Right Arrow 48"/>
          <p:cNvSpPr/>
          <p:nvPr/>
        </p:nvSpPr>
        <p:spPr>
          <a:xfrm rot="5400000">
            <a:off x="1216703" y="3222531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Striped Right Arrow 49"/>
          <p:cNvSpPr/>
          <p:nvPr/>
        </p:nvSpPr>
        <p:spPr>
          <a:xfrm rot="5400000">
            <a:off x="1204448" y="4595386"/>
            <a:ext cx="315935" cy="239843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262395" y="-54973"/>
            <a:ext cx="6578672" cy="71584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1F4E79"/>
                </a:solidFill>
              </a:rPr>
              <a:t>2. CERN strategy &amp; suppliers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28" name="1 CuadroTexto"/>
          <p:cNvSpPr txBox="1"/>
          <p:nvPr/>
        </p:nvSpPr>
        <p:spPr>
          <a:xfrm>
            <a:off x="8494242" y="6463258"/>
            <a:ext cx="29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6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29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5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7506" y="822566"/>
            <a:ext cx="1234055" cy="174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332" y="849261"/>
            <a:ext cx="1200719" cy="1699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6065" y="849261"/>
            <a:ext cx="1201555" cy="1699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6634" y="857483"/>
            <a:ext cx="1200719" cy="1699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90962" y="3449282"/>
            <a:ext cx="650846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Inspection certificate 3.1, EN 10204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Ultrasonic testing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1F4E79"/>
                </a:solidFill>
                <a:latin typeface="Calibri" panose="020F0502020204030204" pitchFamily="34" charset="0"/>
              </a:rPr>
              <a:t>No possibility to characterise the </a:t>
            </a:r>
            <a:r>
              <a:rPr lang="en-GB" sz="16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material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1009" y="849261"/>
            <a:ext cx="1252841" cy="1719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780531" y="767746"/>
            <a:ext cx="7718892" cy="2170326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/>
          <a:srcRect t="43915" b="33742"/>
          <a:stretch/>
        </p:blipFill>
        <p:spPr>
          <a:xfrm>
            <a:off x="2507417" y="1274437"/>
            <a:ext cx="4080089" cy="1380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505" y="3031675"/>
            <a:ext cx="2484070" cy="186305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949438" y="5266542"/>
            <a:ext cx="6999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Material characterisation in terms of composition and surface state after </a:t>
            </a:r>
            <a:r>
              <a:rPr lang="en-GB" sz="16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Electropolishing</a:t>
            </a:r>
            <a:endParaRPr lang="en-GB" sz="16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4 Rectángulo redondeado"/>
          <p:cNvSpPr/>
          <p:nvPr/>
        </p:nvSpPr>
        <p:spPr>
          <a:xfrm>
            <a:off x="732698" y="3444762"/>
            <a:ext cx="1047634" cy="1138773"/>
          </a:xfrm>
          <a:prstGeom prst="roundRect">
            <a:avLst>
              <a:gd name="adj" fmla="val 10944"/>
            </a:avLst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6 CuadroTexto"/>
          <p:cNvSpPr txBox="1"/>
          <p:nvPr/>
        </p:nvSpPr>
        <p:spPr>
          <a:xfrm>
            <a:off x="779550" y="3675955"/>
            <a:ext cx="953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Before forming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4 Rectángulo redondeado"/>
          <p:cNvSpPr/>
          <p:nvPr/>
        </p:nvSpPr>
        <p:spPr>
          <a:xfrm>
            <a:off x="732698" y="5146001"/>
            <a:ext cx="1047634" cy="825856"/>
          </a:xfrm>
          <a:prstGeom prst="roundRect">
            <a:avLst>
              <a:gd name="adj" fmla="val 10944"/>
            </a:avLst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6 CuadroTexto"/>
          <p:cNvSpPr txBox="1"/>
          <p:nvPr/>
        </p:nvSpPr>
        <p:spPr>
          <a:xfrm>
            <a:off x="826401" y="5262022"/>
            <a:ext cx="953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prstClr val="white"/>
                </a:solidFill>
                <a:latin typeface="Calibri" panose="020F0502020204030204"/>
              </a:rPr>
              <a:t>After forming</a:t>
            </a:r>
            <a:endParaRPr lang="en-GB" sz="16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262395" y="-54973"/>
            <a:ext cx="6578672" cy="71584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1F4E79"/>
                </a:solidFill>
              </a:rPr>
              <a:t>2. CERN strategy &amp; suppliers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22" name="1 CuadroTexto"/>
          <p:cNvSpPr txBox="1"/>
          <p:nvPr/>
        </p:nvSpPr>
        <p:spPr>
          <a:xfrm>
            <a:off x="8494242" y="6463258"/>
            <a:ext cx="29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7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23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61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4 Rectángulo redondeado"/>
          <p:cNvSpPr/>
          <p:nvPr/>
        </p:nvSpPr>
        <p:spPr>
          <a:xfrm>
            <a:off x="2012880" y="2123698"/>
            <a:ext cx="1398546" cy="983426"/>
          </a:xfrm>
          <a:prstGeom prst="roundRect">
            <a:avLst>
              <a:gd name="adj" fmla="val 10944"/>
            </a:avLst>
          </a:prstGeom>
          <a:solidFill>
            <a:srgbClr val="E3EEF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4 Rectángulo redondeado"/>
          <p:cNvSpPr/>
          <p:nvPr/>
        </p:nvSpPr>
        <p:spPr>
          <a:xfrm>
            <a:off x="3756199" y="2129698"/>
            <a:ext cx="1398546" cy="983426"/>
          </a:xfrm>
          <a:prstGeom prst="roundRect">
            <a:avLst>
              <a:gd name="adj" fmla="val 10944"/>
            </a:avLst>
          </a:prstGeom>
          <a:solidFill>
            <a:srgbClr val="E3EEF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4 Rectángulo redondeado"/>
          <p:cNvSpPr/>
          <p:nvPr/>
        </p:nvSpPr>
        <p:spPr>
          <a:xfrm>
            <a:off x="5492023" y="2134975"/>
            <a:ext cx="1398546" cy="983426"/>
          </a:xfrm>
          <a:prstGeom prst="roundRect">
            <a:avLst>
              <a:gd name="adj" fmla="val 10944"/>
            </a:avLst>
          </a:prstGeom>
          <a:solidFill>
            <a:srgbClr val="E3EEF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4 Rectángulo redondeado"/>
          <p:cNvSpPr/>
          <p:nvPr/>
        </p:nvSpPr>
        <p:spPr>
          <a:xfrm>
            <a:off x="7235342" y="2140975"/>
            <a:ext cx="1398546" cy="983426"/>
          </a:xfrm>
          <a:prstGeom prst="roundRect">
            <a:avLst>
              <a:gd name="adj" fmla="val 10944"/>
            </a:avLst>
          </a:prstGeom>
          <a:solidFill>
            <a:srgbClr val="E3EEF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262395" y="-54973"/>
            <a:ext cx="6578672" cy="71584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1F4E79"/>
                </a:solidFill>
              </a:rPr>
              <a:t>2. CERN strategy &amp; suppliers</a:t>
            </a:r>
            <a:endParaRPr lang="en-US" sz="2400" dirty="0">
              <a:solidFill>
                <a:srgbClr val="1F4E7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521" y="1712171"/>
            <a:ext cx="517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Material preparation procedure at CERN</a:t>
            </a:r>
            <a:endParaRPr lang="en-GB" b="1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4 Rectángulo redondeado"/>
          <p:cNvSpPr/>
          <p:nvPr/>
        </p:nvSpPr>
        <p:spPr>
          <a:xfrm>
            <a:off x="277056" y="2123698"/>
            <a:ext cx="1398546" cy="983426"/>
          </a:xfrm>
          <a:prstGeom prst="roundRect">
            <a:avLst>
              <a:gd name="adj" fmla="val 10944"/>
            </a:avLst>
          </a:prstGeom>
          <a:solidFill>
            <a:srgbClr val="E3EEF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6 CuadroTexto"/>
          <p:cNvSpPr txBox="1"/>
          <p:nvPr/>
        </p:nvSpPr>
        <p:spPr>
          <a:xfrm>
            <a:off x="319970" y="2319042"/>
            <a:ext cx="1320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Supply chain- stores</a:t>
            </a:r>
            <a:endParaRPr lang="en-GB" sz="1600" b="1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75602" y="2596436"/>
            <a:ext cx="337278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6 CuadroTexto"/>
          <p:cNvSpPr txBox="1"/>
          <p:nvPr/>
        </p:nvSpPr>
        <p:spPr>
          <a:xfrm>
            <a:off x="1992491" y="2524667"/>
            <a:ext cx="14957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US inspections</a:t>
            </a:r>
            <a:endParaRPr lang="en-GB" sz="1600" b="1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43" name="6 CuadroTexto"/>
          <p:cNvSpPr txBox="1"/>
          <p:nvPr/>
        </p:nvSpPr>
        <p:spPr>
          <a:xfrm>
            <a:off x="2061774" y="2269536"/>
            <a:ext cx="1320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NDT</a:t>
            </a:r>
            <a:endParaRPr lang="en-GB" sz="1600" b="1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23" y="3452603"/>
            <a:ext cx="1698412" cy="12738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60"/>
          <a:stretch/>
        </p:blipFill>
        <p:spPr>
          <a:xfrm rot="16200000">
            <a:off x="2070214" y="4616358"/>
            <a:ext cx="1255889" cy="16984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599" y="2682667"/>
            <a:ext cx="257063" cy="239068"/>
          </a:xfrm>
          <a:prstGeom prst="rect">
            <a:avLst/>
          </a:prstGeom>
        </p:spPr>
      </p:pic>
      <p:sp>
        <p:nvSpPr>
          <p:cNvPr id="46" name="6 CuadroTexto"/>
          <p:cNvSpPr txBox="1"/>
          <p:nvPr/>
        </p:nvSpPr>
        <p:spPr>
          <a:xfrm>
            <a:off x="3775156" y="2304048"/>
            <a:ext cx="1320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Water jet cutting</a:t>
            </a:r>
            <a:endParaRPr lang="en-GB" sz="1600" b="1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47" name="6 CuadroTexto"/>
          <p:cNvSpPr txBox="1"/>
          <p:nvPr/>
        </p:nvSpPr>
        <p:spPr>
          <a:xfrm>
            <a:off x="3583682" y="3377320"/>
            <a:ext cx="16388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Protection layer (</a:t>
            </a:r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Pavatex</a:t>
            </a:r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)</a:t>
            </a:r>
          </a:p>
          <a:p>
            <a:pPr algn="ctr" defTabSz="685800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Between the sheet and the equipment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53" name="6 CuadroTexto"/>
          <p:cNvSpPr txBox="1"/>
          <p:nvPr/>
        </p:nvSpPr>
        <p:spPr>
          <a:xfrm>
            <a:off x="5531147" y="2427158"/>
            <a:ext cx="1320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Cleaning</a:t>
            </a:r>
            <a:endParaRPr lang="en-GB" sz="1600" b="1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54" name="6 CuadroTexto"/>
          <p:cNvSpPr txBox="1"/>
          <p:nvPr/>
        </p:nvSpPr>
        <p:spPr>
          <a:xfrm>
            <a:off x="5515083" y="3377320"/>
            <a:ext cx="1320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Teflon holder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58" name="6 CuadroTexto"/>
          <p:cNvSpPr txBox="1"/>
          <p:nvPr/>
        </p:nvSpPr>
        <p:spPr>
          <a:xfrm>
            <a:off x="7274466" y="2438436"/>
            <a:ext cx="1320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Annealing</a:t>
            </a:r>
            <a:endParaRPr lang="en-GB" sz="1600" b="1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3398502" y="2617163"/>
            <a:ext cx="337278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" name="Picture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7022" y="2687447"/>
            <a:ext cx="257063" cy="239068"/>
          </a:xfrm>
          <a:prstGeom prst="rect">
            <a:avLst/>
          </a:prstGeom>
        </p:spPr>
      </p:pic>
      <p:cxnSp>
        <p:nvCxnSpPr>
          <p:cNvPr id="63" name="Straight Connector 62"/>
          <p:cNvCxnSpPr/>
          <p:nvPr/>
        </p:nvCxnSpPr>
        <p:spPr>
          <a:xfrm>
            <a:off x="5154745" y="2607713"/>
            <a:ext cx="337278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8742" y="2693944"/>
            <a:ext cx="257063" cy="239068"/>
          </a:xfrm>
          <a:prstGeom prst="rect">
            <a:avLst/>
          </a:prstGeom>
        </p:spPr>
      </p:pic>
      <p:cxnSp>
        <p:nvCxnSpPr>
          <p:cNvPr id="66" name="Straight Connector 65"/>
          <p:cNvCxnSpPr/>
          <p:nvPr/>
        </p:nvCxnSpPr>
        <p:spPr>
          <a:xfrm>
            <a:off x="6877645" y="2628440"/>
            <a:ext cx="337278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6165" y="2698724"/>
            <a:ext cx="257063" cy="239068"/>
          </a:xfrm>
          <a:prstGeom prst="rect">
            <a:avLst/>
          </a:prstGeom>
        </p:spPr>
      </p:pic>
      <p:sp>
        <p:nvSpPr>
          <p:cNvPr id="69" name="6 CuadroTexto"/>
          <p:cNvSpPr txBox="1"/>
          <p:nvPr/>
        </p:nvSpPr>
        <p:spPr>
          <a:xfrm>
            <a:off x="-14352" y="3362047"/>
            <a:ext cx="1779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Reception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 </a:t>
            </a:r>
          </a:p>
          <a:p>
            <a:pPr algn="ctr" defTabSz="685800"/>
            <a:endParaRPr lang="en-GB" sz="1600" dirty="0" smtClean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  <a:p>
            <a:pPr algn="ctr" defTabSz="685800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Material certificate</a:t>
            </a:r>
          </a:p>
          <a:p>
            <a:pPr algn="ctr" defTabSz="685800"/>
            <a:endParaRPr lang="en-GB" sz="16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9077" y="4083893"/>
            <a:ext cx="11528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4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3.1 EN 10204</a:t>
            </a:r>
          </a:p>
        </p:txBody>
      </p:sp>
      <p:sp>
        <p:nvSpPr>
          <p:cNvPr id="71" name="6 CuadroTexto"/>
          <p:cNvSpPr txBox="1"/>
          <p:nvPr/>
        </p:nvSpPr>
        <p:spPr>
          <a:xfrm>
            <a:off x="7337054" y="3377320"/>
            <a:ext cx="1320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SS holder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71494" y="4138308"/>
            <a:ext cx="2051289" cy="1538467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9230" y="3881897"/>
            <a:ext cx="1770097" cy="2126151"/>
          </a:xfrm>
          <a:prstGeom prst="rect">
            <a:avLst/>
          </a:prstGeom>
        </p:spPr>
      </p:pic>
      <p:sp>
        <p:nvSpPr>
          <p:cNvPr id="74" name="6 CuadroTexto"/>
          <p:cNvSpPr txBox="1"/>
          <p:nvPr/>
        </p:nvSpPr>
        <p:spPr>
          <a:xfrm>
            <a:off x="2923936" y="5754955"/>
            <a:ext cx="64320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Film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87182" y="774848"/>
            <a:ext cx="8496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1F4E79"/>
                </a:solidFill>
                <a:latin typeface="Calibri" panose="020F0502020204030204" pitchFamily="34" charset="0"/>
              </a:rPr>
              <a:t>New </a:t>
            </a:r>
            <a:r>
              <a:rPr lang="en-GB" b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dimensions </a:t>
            </a:r>
            <a:r>
              <a:rPr lang="en-GB" b="1" dirty="0" smtClean="0">
                <a:solidFill>
                  <a:srgbClr val="1F4E79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b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1F4E79"/>
                </a:solidFill>
                <a:latin typeface="Calibri" panose="020F0502020204030204" pitchFamily="34" charset="0"/>
              </a:rPr>
              <a:t>new supplier</a:t>
            </a:r>
            <a:r>
              <a:rPr lang="en-GB" b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?</a:t>
            </a:r>
          </a:p>
          <a:p>
            <a:endParaRPr lang="en-GB" sz="400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r>
              <a:rPr lang="en-GB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en-GB" dirty="0" smtClean="0">
                <a:solidFill>
                  <a:srgbClr val="1F4E79"/>
                </a:solidFill>
                <a:latin typeface="Calibri" panose="020F0502020204030204" pitchFamily="34" charset="0"/>
              </a:rPr>
              <a:t>   </a:t>
            </a:r>
            <a:r>
              <a:rPr lang="en-GB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Aurubis</a:t>
            </a:r>
            <a:r>
              <a:rPr lang="en-GB" dirty="0">
                <a:solidFill>
                  <a:srgbClr val="1F4E79"/>
                </a:solidFill>
                <a:latin typeface="Calibri" panose="020F0502020204030204" pitchFamily="34" charset="0"/>
              </a:rPr>
              <a:t>: </a:t>
            </a:r>
            <a:r>
              <a:rPr lang="fr-FR" dirty="0" smtClean="0">
                <a:solidFill>
                  <a:srgbClr val="1F4E79"/>
                </a:solidFill>
                <a:latin typeface="Calibri" panose="020F0502020204030204" pitchFamily="34" charset="0"/>
              </a:rPr>
              <a:t>maximum </a:t>
            </a:r>
            <a:r>
              <a:rPr lang="fr-FR" dirty="0" err="1">
                <a:solidFill>
                  <a:srgbClr val="1F4E79"/>
                </a:solidFill>
                <a:latin typeface="Calibri" panose="020F0502020204030204" pitchFamily="34" charset="0"/>
              </a:rPr>
              <a:t>width</a:t>
            </a:r>
            <a:r>
              <a:rPr lang="fr-FR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1F4E79"/>
                </a:solidFill>
                <a:latin typeface="Calibri" panose="020F0502020204030204" pitchFamily="34" charset="0"/>
              </a:rPr>
              <a:t>is</a:t>
            </a:r>
            <a:r>
              <a:rPr lang="fr-FR" dirty="0">
                <a:solidFill>
                  <a:srgbClr val="1F4E79"/>
                </a:solidFill>
                <a:latin typeface="Calibri" panose="020F0502020204030204" pitchFamily="34" charset="0"/>
              </a:rPr>
              <a:t> 1100 mm </a:t>
            </a:r>
            <a:r>
              <a:rPr lang="fr-FR" dirty="0" smtClean="0">
                <a:solidFill>
                  <a:srgbClr val="1F4E79"/>
                </a:solidFill>
                <a:latin typeface="Calibri" panose="020F0502020204030204" pitchFamily="34" charset="0"/>
              </a:rPr>
              <a:t>and </a:t>
            </a:r>
            <a:r>
              <a:rPr lang="fr-FR" dirty="0">
                <a:solidFill>
                  <a:srgbClr val="1F4E79"/>
                </a:solidFill>
                <a:latin typeface="Calibri" panose="020F0502020204030204" pitchFamily="34" charset="0"/>
              </a:rPr>
              <a:t>MOQ </a:t>
            </a:r>
            <a:r>
              <a:rPr lang="fr-FR" dirty="0" err="1">
                <a:solidFill>
                  <a:srgbClr val="1F4E79"/>
                </a:solidFill>
                <a:latin typeface="Calibri" panose="020F0502020204030204" pitchFamily="34" charset="0"/>
              </a:rPr>
              <a:t>is</a:t>
            </a:r>
            <a:r>
              <a:rPr lang="fr-FR" dirty="0">
                <a:solidFill>
                  <a:srgbClr val="1F4E79"/>
                </a:solidFill>
                <a:latin typeface="Calibri" panose="020F0502020204030204" pitchFamily="34" charset="0"/>
              </a:rPr>
              <a:t> 2000 kg. </a:t>
            </a:r>
            <a:endParaRPr lang="en-GB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1 CuadroTexto"/>
          <p:cNvSpPr txBox="1"/>
          <p:nvPr/>
        </p:nvSpPr>
        <p:spPr>
          <a:xfrm>
            <a:off x="8494242" y="6463258"/>
            <a:ext cx="29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>
                <a:solidFill>
                  <a:srgbClr val="5AA3D9"/>
                </a:solidFill>
              </a:rPr>
              <a:t>8</a:t>
            </a:r>
            <a:endParaRPr lang="es-ES" sz="1400" i="1" dirty="0">
              <a:solidFill>
                <a:srgbClr val="5AA3D9"/>
              </a:solidFill>
            </a:endParaRPr>
          </a:p>
        </p:txBody>
      </p:sp>
      <p:sp>
        <p:nvSpPr>
          <p:cNvPr id="40" name="1 CuadroTexto"/>
          <p:cNvSpPr txBox="1"/>
          <p:nvPr/>
        </p:nvSpPr>
        <p:spPr>
          <a:xfrm>
            <a:off x="2900646" y="6486342"/>
            <a:ext cx="5381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rgbClr val="5AA3D9"/>
                </a:solidFill>
                <a:latin typeface="Calibri" panose="020F0502020204030204" pitchFamily="34" charset="0"/>
              </a:rPr>
              <a:t>Manufacturing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of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Seamless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err="1">
                <a:solidFill>
                  <a:srgbClr val="5AA3D9"/>
                </a:solidFill>
                <a:latin typeface="Calibri" panose="020F0502020204030204" pitchFamily="34" charset="0"/>
              </a:rPr>
              <a:t>cavities</a:t>
            </a:r>
            <a:r>
              <a:rPr lang="es-ES" sz="1100" i="1" dirty="0">
                <a:solidFill>
                  <a:srgbClr val="5AA3D9"/>
                </a:solidFill>
                <a:latin typeface="Calibri" panose="020F0502020204030204" pitchFamily="34" charset="0"/>
              </a:rPr>
              <a:t> </a:t>
            </a:r>
            <a:r>
              <a:rPr lang="es-ES" sz="1100" i="1" dirty="0" smtClean="0">
                <a:solidFill>
                  <a:srgbClr val="5AA3D9"/>
                </a:solidFill>
                <a:latin typeface="Calibri" panose="020F0502020204030204" pitchFamily="34" charset="0"/>
              </a:rPr>
              <a:t>- CERN-LNL meeting</a:t>
            </a:r>
            <a:endParaRPr lang="es-ES" sz="1100" i="1" dirty="0">
              <a:solidFill>
                <a:srgbClr val="5AA3D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65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 (1)</Template>
  <TotalTime>8526</TotalTime>
  <Words>1559</Words>
  <Application>Microsoft Office PowerPoint</Application>
  <PresentationFormat>On-screen Show (4:3)</PresentationFormat>
  <Paragraphs>654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Corbel</vt:lpstr>
      <vt:lpstr>Ubuntu</vt:lpstr>
      <vt:lpstr>Ubuntu Light</vt:lpstr>
      <vt:lpstr>Ubuntu Medium</vt:lpstr>
      <vt:lpstr>Wingdings</vt:lpstr>
      <vt:lpstr>CERN_ENdept_Presentation_ArialFont copy</vt:lpstr>
      <vt:lpstr>Material procurement of seamless cavities and characterization of spun half-cells</vt:lpstr>
      <vt:lpstr>1. LNL – Material requirements</vt:lpstr>
      <vt:lpstr>2. CERN strategy &amp; suppliers</vt:lpstr>
      <vt:lpstr>PowerPoint Presentation</vt:lpstr>
      <vt:lpstr>PowerPoint Presentation</vt:lpstr>
      <vt:lpstr>2. CERN strategy &amp; suppliers</vt:lpstr>
      <vt:lpstr>2. CERN strategy &amp; suppliers</vt:lpstr>
      <vt:lpstr>2. CERN strategy &amp; suppliers</vt:lpstr>
      <vt:lpstr>2. CERN strategy &amp; suppliers</vt:lpstr>
      <vt:lpstr>PowerPoint Presentation</vt:lpstr>
      <vt:lpstr>3. Annealing of Cu OFE in CERN</vt:lpstr>
      <vt:lpstr>4. Control of cavities at CERN</vt:lpstr>
      <vt:lpstr> Half cells characterisation</vt:lpstr>
      <vt:lpstr>5. Manufacturing procedure of half cells</vt:lpstr>
      <vt:lpstr>5. Manufacturing procedure of half cells</vt:lpstr>
      <vt:lpstr>PowerPoint Presentation</vt:lpstr>
      <vt:lpstr>5. Manufacturing procedure of half cells</vt:lpstr>
      <vt:lpstr>5. Manufacturing procedure of half cells</vt:lpstr>
      <vt:lpstr>5. Manufacturing procedure of half cells</vt:lpstr>
      <vt:lpstr>5. Manufacturing procedure of half cells</vt:lpstr>
      <vt:lpstr>5. Manufacturing procedure of half cells</vt:lpstr>
      <vt:lpstr>6. Final remarks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mechanical properties of Heggli Half cells</dc:title>
  <dc:creator>Carolina Abajo Clemente</dc:creator>
  <cp:lastModifiedBy>Carolina Abajo Clemente</cp:lastModifiedBy>
  <cp:revision>223</cp:revision>
  <cp:lastPrinted>2018-01-17T09:31:42Z</cp:lastPrinted>
  <dcterms:created xsi:type="dcterms:W3CDTF">2017-11-14T12:30:41Z</dcterms:created>
  <dcterms:modified xsi:type="dcterms:W3CDTF">2018-11-07T12:25:56Z</dcterms:modified>
</cp:coreProperties>
</file>