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6"/>
    <p:restoredTop sz="94679"/>
  </p:normalViewPr>
  <p:slideViewPr>
    <p:cSldViewPr snapToGrid="0" snapToObjects="1">
      <p:cViewPr varScale="1">
        <p:scale>
          <a:sx n="104" d="100"/>
          <a:sy n="104" d="100"/>
        </p:scale>
        <p:origin x="680" y="2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5D86BF-021E-B144-979A-8959F8167057}" type="datetimeFigureOut">
              <a:rPr lang="en-US" smtClean="0"/>
              <a:t>11/7/18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3764DA-A460-0C44-B7E1-CA9A62F6A6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6451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39FA2A-B494-FE45-82C8-30C1FF68F56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5888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39FA2A-B494-FE45-82C8-30C1FF68F56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5888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FDCE8-CD9F-044A-AFA1-56D2C22A8E5F}" type="datetimeFigureOut">
              <a:rPr lang="en-US" smtClean="0"/>
              <a:t>11/7/18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2500D-8FD3-674D-94E9-EA36332687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1919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FDCE8-CD9F-044A-AFA1-56D2C22A8E5F}" type="datetimeFigureOut">
              <a:rPr lang="en-US" smtClean="0"/>
              <a:t>11/7/18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2500D-8FD3-674D-94E9-EA36332687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7620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FDCE8-CD9F-044A-AFA1-56D2C22A8E5F}" type="datetimeFigureOut">
              <a:rPr lang="en-US" smtClean="0"/>
              <a:t>11/7/18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2500D-8FD3-674D-94E9-EA36332687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14908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FDCE8-CD9F-044A-AFA1-56D2C22A8E5F}" type="datetimeFigureOut">
              <a:rPr lang="en-US" smtClean="0"/>
              <a:t>11/7/18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2500D-8FD3-674D-94E9-EA36332687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1722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FDCE8-CD9F-044A-AFA1-56D2C22A8E5F}" type="datetimeFigureOut">
              <a:rPr lang="en-US" smtClean="0"/>
              <a:t>11/7/18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2500D-8FD3-674D-94E9-EA36332687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8000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FDCE8-CD9F-044A-AFA1-56D2C22A8E5F}" type="datetimeFigureOut">
              <a:rPr lang="en-US" smtClean="0"/>
              <a:t>11/7/18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2500D-8FD3-674D-94E9-EA36332687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44927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FDCE8-CD9F-044A-AFA1-56D2C22A8E5F}" type="datetimeFigureOut">
              <a:rPr lang="en-US" smtClean="0"/>
              <a:t>11/7/18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2500D-8FD3-674D-94E9-EA36332687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5110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FDCE8-CD9F-044A-AFA1-56D2C22A8E5F}" type="datetimeFigureOut">
              <a:rPr lang="en-US" smtClean="0"/>
              <a:t>11/7/18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2500D-8FD3-674D-94E9-EA36332687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66014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FDCE8-CD9F-044A-AFA1-56D2C22A8E5F}" type="datetimeFigureOut">
              <a:rPr lang="en-US" smtClean="0"/>
              <a:t>11/7/18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2500D-8FD3-674D-94E9-EA36332687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4671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FDCE8-CD9F-044A-AFA1-56D2C22A8E5F}" type="datetimeFigureOut">
              <a:rPr lang="en-US" smtClean="0"/>
              <a:t>11/7/18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2500D-8FD3-674D-94E9-EA36332687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0308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FDCE8-CD9F-044A-AFA1-56D2C22A8E5F}" type="datetimeFigureOut">
              <a:rPr lang="en-US" smtClean="0"/>
              <a:t>11/7/18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2500D-8FD3-674D-94E9-EA36332687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769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0FDCE8-CD9F-044A-AFA1-56D2C22A8E5F}" type="datetimeFigureOut">
              <a:rPr lang="en-US" smtClean="0"/>
              <a:t>11/7/18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72500D-8FD3-674D-94E9-EA36332687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998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U.S. plan development for the SFGD Electronics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Christopher Mauger, Vittorio </a:t>
            </a:r>
            <a:r>
              <a:rPr lang="en-US" dirty="0" err="1" smtClean="0">
                <a:latin typeface="Times New Roman"/>
                <a:cs typeface="Times New Roman"/>
              </a:rPr>
              <a:t>Paolone</a:t>
            </a:r>
            <a:r>
              <a:rPr lang="en-US" dirty="0" smtClean="0">
                <a:latin typeface="Times New Roman"/>
                <a:cs typeface="Times New Roman"/>
              </a:rPr>
              <a:t>, Martin </a:t>
            </a:r>
            <a:r>
              <a:rPr lang="en-US" dirty="0" err="1" smtClean="0">
                <a:latin typeface="Times New Roman"/>
                <a:cs typeface="Times New Roman"/>
              </a:rPr>
              <a:t>Tzanov</a:t>
            </a:r>
            <a:endParaRPr lang="en-US" dirty="0" smtClean="0">
              <a:latin typeface="Times New Roman"/>
              <a:cs typeface="Times New Roman"/>
            </a:endParaRPr>
          </a:p>
          <a:p>
            <a:endParaRPr 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5319979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9172"/>
            <a:ext cx="8229600" cy="893761"/>
          </a:xfrm>
        </p:spPr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Process at LANL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latin typeface="Times New Roman"/>
                <a:cs typeface="Times New Roman"/>
              </a:rPr>
              <a:t>LANSCE is a user facility with a yearly beam schedule – begins in late spring or summer </a:t>
            </a:r>
          </a:p>
          <a:p>
            <a:r>
              <a:rPr lang="en-US" dirty="0" smtClean="0">
                <a:latin typeface="Times New Roman"/>
                <a:cs typeface="Times New Roman"/>
              </a:rPr>
              <a:t>Proposals due a few months before first beam – this year, 2 March</a:t>
            </a:r>
          </a:p>
          <a:p>
            <a:r>
              <a:rPr lang="en-US" dirty="0" smtClean="0">
                <a:latin typeface="Times New Roman"/>
                <a:cs typeface="Times New Roman"/>
              </a:rPr>
              <a:t>Oral presentation (can be remote) to the LANSCE PAC soon after – this year, week of 19 March</a:t>
            </a:r>
            <a:endParaRPr lang="en-US" i="1" dirty="0" smtClean="0">
              <a:latin typeface="Times New Roman"/>
              <a:cs typeface="Times New Roman"/>
            </a:endParaRPr>
          </a:p>
          <a:p>
            <a:r>
              <a:rPr lang="en-US" dirty="0" smtClean="0">
                <a:latin typeface="Times New Roman"/>
                <a:cs typeface="Times New Roman"/>
              </a:rPr>
              <a:t>Typical run time: one to few weeks</a:t>
            </a:r>
          </a:p>
          <a:p>
            <a:r>
              <a:rPr lang="en-US" dirty="0" smtClean="0">
                <a:latin typeface="Times New Roman"/>
                <a:cs typeface="Times New Roman"/>
              </a:rPr>
              <a:t>Typical set-up time:  one or two days</a:t>
            </a:r>
          </a:p>
          <a:p>
            <a:pPr lvl="1"/>
            <a:r>
              <a:rPr lang="en-US" dirty="0" smtClean="0">
                <a:latin typeface="Times New Roman"/>
                <a:cs typeface="Times New Roman"/>
              </a:rPr>
              <a:t>staging is possible</a:t>
            </a:r>
          </a:p>
          <a:p>
            <a:pPr marL="0" indent="0">
              <a:buNone/>
            </a:pPr>
            <a:endParaRPr lang="en-US" i="1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012724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Times New Roman"/>
                <a:cs typeface="Times New Roman"/>
              </a:rPr>
              <a:t>Neutron Beam Test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>
                <a:latin typeface="Times New Roman"/>
                <a:cs typeface="Times New Roman"/>
              </a:rPr>
              <a:t>Employ prototype detector that already exists</a:t>
            </a:r>
          </a:p>
          <a:p>
            <a:r>
              <a:rPr lang="en-US" dirty="0" smtClean="0">
                <a:latin typeface="Times New Roman"/>
                <a:cs typeface="Times New Roman"/>
              </a:rPr>
              <a:t>Important to understand assembly/commissioning process at LANL (generally want to avoid long set up time, though there is a small staging area)</a:t>
            </a:r>
          </a:p>
          <a:p>
            <a:r>
              <a:rPr lang="en-US" dirty="0" smtClean="0">
                <a:latin typeface="Times New Roman"/>
                <a:cs typeface="Times New Roman"/>
              </a:rPr>
              <a:t>What if any technical development we must do between now and a beam test</a:t>
            </a:r>
          </a:p>
          <a:p>
            <a:pPr lvl="1"/>
            <a:r>
              <a:rPr lang="en-US" dirty="0" smtClean="0">
                <a:latin typeface="Times New Roman"/>
                <a:cs typeface="Times New Roman"/>
              </a:rPr>
              <a:t>DAQ OK as is?</a:t>
            </a:r>
          </a:p>
          <a:p>
            <a:pPr lvl="1"/>
            <a:r>
              <a:rPr lang="en-US" dirty="0" smtClean="0">
                <a:latin typeface="Times New Roman"/>
                <a:cs typeface="Times New Roman"/>
              </a:rPr>
              <a:t>team timing signal?  any electronics modules needed?</a:t>
            </a:r>
          </a:p>
          <a:p>
            <a:r>
              <a:rPr lang="en-US" dirty="0" smtClean="0">
                <a:latin typeface="Times New Roman"/>
                <a:cs typeface="Times New Roman"/>
              </a:rPr>
              <a:t>Logistical issues</a:t>
            </a:r>
          </a:p>
          <a:p>
            <a:pPr lvl="1"/>
            <a:r>
              <a:rPr lang="en-US" dirty="0" smtClean="0">
                <a:latin typeface="Times New Roman"/>
                <a:cs typeface="Times New Roman"/>
              </a:rPr>
              <a:t>availability of the prototype (what are other prototype plans)</a:t>
            </a:r>
          </a:p>
          <a:p>
            <a:pPr lvl="1"/>
            <a:r>
              <a:rPr lang="en-US" dirty="0" smtClean="0">
                <a:latin typeface="Times New Roman"/>
                <a:cs typeface="Times New Roman"/>
              </a:rPr>
              <a:t>owner permission</a:t>
            </a:r>
          </a:p>
          <a:p>
            <a:pPr lvl="1"/>
            <a:endParaRPr lang="en-US" dirty="0" smtClean="0">
              <a:latin typeface="Times New Roman"/>
              <a:cs typeface="Times New Roman"/>
            </a:endParaRPr>
          </a:p>
          <a:p>
            <a:pPr lvl="1"/>
            <a:endParaRPr 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287023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U.S. Institutions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latin typeface="Times New Roman"/>
                <a:cs typeface="Times New Roman"/>
              </a:rPr>
              <a:t>LSU, Pittsburgh, Pennsylvania</a:t>
            </a:r>
          </a:p>
          <a:p>
            <a:r>
              <a:rPr lang="en-US" dirty="0" smtClean="0">
                <a:latin typeface="Times New Roman"/>
                <a:cs typeface="Times New Roman"/>
              </a:rPr>
              <a:t>Extensive experience in electronics development</a:t>
            </a:r>
          </a:p>
          <a:p>
            <a:r>
              <a:rPr lang="en-US" dirty="0" smtClean="0">
                <a:latin typeface="Times New Roman"/>
                <a:cs typeface="Times New Roman"/>
              </a:rPr>
              <a:t>Penn:  several full-time scientist/engineers who develop analog and digital electronics from ASIC design to board design, firmware, DAQ – essentially end-to-end.  Recent projects include the ATLAS TRT, DUNE-related efforts, SNO electronics</a:t>
            </a:r>
            <a:endParaRPr 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0645153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Times New Roman"/>
                <a:cs typeface="Times New Roman"/>
              </a:rPr>
              <a:t>Scope for U.S. on SFGD Electronics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194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>
                <a:latin typeface="Times New Roman"/>
                <a:cs typeface="Times New Roman"/>
              </a:rPr>
              <a:t>Presentation next week to DOE for initial discussions to define the scope</a:t>
            </a:r>
          </a:p>
          <a:p>
            <a:r>
              <a:rPr lang="en-US" dirty="0" smtClean="0">
                <a:latin typeface="Times New Roman"/>
                <a:cs typeface="Times New Roman"/>
              </a:rPr>
              <a:t>CITIROC proprietary</a:t>
            </a:r>
          </a:p>
          <a:p>
            <a:r>
              <a:rPr lang="en-US" dirty="0" smtClean="0">
                <a:latin typeface="Times New Roman"/>
                <a:cs typeface="Times New Roman"/>
              </a:rPr>
              <a:t>On FEB, is it reasonable to consider any of </a:t>
            </a:r>
            <a:r>
              <a:rPr lang="en-US" dirty="0" err="1" smtClean="0">
                <a:latin typeface="Times New Roman"/>
                <a:cs typeface="Times New Roman"/>
              </a:rPr>
              <a:t>te</a:t>
            </a:r>
            <a:r>
              <a:rPr lang="en-US" dirty="0" smtClean="0">
                <a:latin typeface="Times New Roman"/>
                <a:cs typeface="Times New Roman"/>
              </a:rPr>
              <a:t> following?</a:t>
            </a:r>
          </a:p>
          <a:p>
            <a:pPr lvl="1"/>
            <a:r>
              <a:rPr lang="en-US" dirty="0" smtClean="0">
                <a:latin typeface="Times New Roman"/>
                <a:cs typeface="Times New Roman"/>
              </a:rPr>
              <a:t>ADC</a:t>
            </a:r>
          </a:p>
          <a:p>
            <a:pPr lvl="1"/>
            <a:r>
              <a:rPr lang="en-US" dirty="0" smtClean="0">
                <a:latin typeface="Times New Roman"/>
                <a:cs typeface="Times New Roman"/>
              </a:rPr>
              <a:t>FPGA/firmware development</a:t>
            </a:r>
          </a:p>
          <a:p>
            <a:pPr lvl="1"/>
            <a:r>
              <a:rPr lang="en-US" dirty="0" smtClean="0">
                <a:latin typeface="Times New Roman"/>
                <a:cs typeface="Times New Roman"/>
              </a:rPr>
              <a:t>HV distribution?</a:t>
            </a:r>
          </a:p>
          <a:p>
            <a:pPr lvl="1"/>
            <a:r>
              <a:rPr lang="en-US" dirty="0" smtClean="0">
                <a:latin typeface="Times New Roman"/>
                <a:cs typeface="Times New Roman"/>
              </a:rPr>
              <a:t>timing synchronization?</a:t>
            </a:r>
          </a:p>
          <a:p>
            <a:r>
              <a:rPr lang="en-US" dirty="0" smtClean="0">
                <a:latin typeface="Times New Roman"/>
                <a:cs typeface="Times New Roman"/>
              </a:rPr>
              <a:t>Ancillary boards/systems</a:t>
            </a:r>
          </a:p>
          <a:p>
            <a:pPr lvl="1"/>
            <a:r>
              <a:rPr lang="en-US" dirty="0" smtClean="0">
                <a:latin typeface="Times New Roman"/>
                <a:cs typeface="Times New Roman"/>
              </a:rPr>
              <a:t>HV/signal </a:t>
            </a:r>
            <a:r>
              <a:rPr lang="en-US" dirty="0" err="1" smtClean="0">
                <a:latin typeface="Times New Roman"/>
                <a:cs typeface="Times New Roman"/>
              </a:rPr>
              <a:t>fanout</a:t>
            </a:r>
            <a:r>
              <a:rPr lang="en-US" dirty="0" smtClean="0">
                <a:latin typeface="Times New Roman"/>
                <a:cs typeface="Times New Roman"/>
              </a:rPr>
              <a:t> boards/connections to MPPCs</a:t>
            </a:r>
          </a:p>
          <a:p>
            <a:pPr lvl="1"/>
            <a:r>
              <a:rPr lang="en-US" dirty="0" smtClean="0">
                <a:latin typeface="Times New Roman"/>
                <a:cs typeface="Times New Roman"/>
              </a:rPr>
              <a:t>Master Clock Board</a:t>
            </a:r>
          </a:p>
          <a:p>
            <a:r>
              <a:rPr lang="en-US" dirty="0" smtClean="0">
                <a:latin typeface="Times New Roman"/>
                <a:cs typeface="Times New Roman"/>
              </a:rPr>
              <a:t>Other activities</a:t>
            </a:r>
          </a:p>
          <a:p>
            <a:pPr lvl="1"/>
            <a:r>
              <a:rPr lang="en-US" dirty="0" smtClean="0">
                <a:latin typeface="Times New Roman"/>
                <a:cs typeface="Times New Roman"/>
              </a:rPr>
              <a:t>development and testing of FEBs</a:t>
            </a:r>
            <a:endParaRPr 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641536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41638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/>
                <a:cs typeface="Times New Roman"/>
              </a:rPr>
              <a:t>Neutron beam test	</a:t>
            </a:r>
            <a:endParaRPr 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5736554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Times New Roman"/>
                <a:cs typeface="Times New Roman"/>
              </a:rPr>
              <a:t>Neutrons and neutrino energy reconstruction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latin typeface="Times New Roman"/>
                <a:cs typeface="Times New Roman"/>
              </a:rPr>
              <a:t>Neutrons often part of the </a:t>
            </a:r>
            <a:r>
              <a:rPr lang="en-US" dirty="0" err="1" smtClean="0">
                <a:latin typeface="Times New Roman"/>
                <a:cs typeface="Times New Roman"/>
              </a:rPr>
              <a:t>hadronic</a:t>
            </a:r>
            <a:r>
              <a:rPr lang="en-US" dirty="0" smtClean="0">
                <a:latin typeface="Times New Roman"/>
                <a:cs typeface="Times New Roman"/>
              </a:rPr>
              <a:t> system emerging from the nucleus in intermediate-energy neutrino interactions</a:t>
            </a:r>
          </a:p>
          <a:p>
            <a:r>
              <a:rPr lang="en-US" dirty="0" smtClean="0">
                <a:latin typeface="Times New Roman"/>
                <a:cs typeface="Times New Roman"/>
              </a:rPr>
              <a:t>Typical kinetic energies - hundreds of MeV, so should account for them when reconstructing neutrino energies</a:t>
            </a:r>
          </a:p>
          <a:p>
            <a:r>
              <a:rPr lang="en-US" dirty="0" smtClean="0">
                <a:latin typeface="Times New Roman"/>
                <a:cs typeface="Times New Roman"/>
              </a:rPr>
              <a:t>Important to do this with 3DST for DUNE and Super-FGT for T2K</a:t>
            </a:r>
          </a:p>
          <a:p>
            <a:r>
              <a:rPr lang="en-US" dirty="0" smtClean="0">
                <a:latin typeface="Times New Roman"/>
                <a:cs typeface="Times New Roman"/>
              </a:rPr>
              <a:t>In the case of DUNE, the 3DST will measure neutrons escaping from the gas argon TPC</a:t>
            </a:r>
          </a:p>
          <a:p>
            <a:endParaRPr 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373801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53103"/>
          </a:xfrm>
        </p:spPr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Neutron Beam at LANL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60436-8351-C54B-B860-B7DDCE09507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3790" y="1278467"/>
            <a:ext cx="4084809" cy="5214407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345131" y="3479533"/>
            <a:ext cx="3795069" cy="3205655"/>
            <a:chOff x="5224010" y="1524000"/>
            <a:chExt cx="3795069" cy="3205655"/>
          </a:xfrm>
          <a:solidFill>
            <a:schemeClr val="bg1"/>
          </a:solidFill>
        </p:grpSpPr>
        <p:sp>
          <p:nvSpPr>
            <p:cNvPr id="10" name="Content Placeholder 2"/>
            <p:cNvSpPr txBox="1">
              <a:spLocks/>
            </p:cNvSpPr>
            <p:nvPr/>
          </p:nvSpPr>
          <p:spPr>
            <a:xfrm>
              <a:off x="5224010" y="1524000"/>
              <a:ext cx="3795069" cy="3205655"/>
            </a:xfrm>
            <a:prstGeom prst="rect">
              <a:avLst/>
            </a:prstGeom>
            <a:grpFill/>
          </p:spPr>
          <p:txBody>
            <a:bodyPr vert="horz" lIns="91440" tIns="45720" rIns="91440" bIns="45720" rtlCol="0">
              <a:normAutofit/>
            </a:bodyPr>
            <a:lstStyle>
              <a:lvl1pPr marL="18288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itchFamily="34" charset="0"/>
                <a:buChar char="•"/>
                <a:defRPr sz="2400" kern="1200">
                  <a:solidFill>
                    <a:srgbClr val="000090"/>
                  </a:solidFill>
                  <a:latin typeface="+mn-lt"/>
                  <a:ea typeface="+mn-ea"/>
                  <a:cs typeface="+mn-cs"/>
                </a:defRPr>
              </a:lvl1pPr>
              <a:lvl2pPr marL="45720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itchFamily="34" charset="0"/>
                <a:buChar char="•"/>
                <a:defRPr sz="2000" kern="1200">
                  <a:solidFill>
                    <a:srgbClr val="005A00"/>
                  </a:solidFill>
                  <a:latin typeface="+mn-lt"/>
                  <a:ea typeface="+mn-ea"/>
                  <a:cs typeface="+mn-cs"/>
                </a:defRPr>
              </a:lvl2pPr>
              <a:lvl3pPr marL="73152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90000"/>
                <a:buFont typeface="Arial" pitchFamily="34" charset="0"/>
                <a:buChar char="•"/>
                <a:defRPr sz="1800" kern="1200">
                  <a:solidFill>
                    <a:srgbClr val="660066"/>
                  </a:solidFill>
                  <a:latin typeface="+mn-lt"/>
                  <a:ea typeface="+mn-ea"/>
                  <a:cs typeface="+mn-cs"/>
                </a:defRPr>
              </a:lvl3pPr>
              <a:lvl4pPr marL="100584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600" kern="1200">
                  <a:solidFill>
                    <a:srgbClr val="800000"/>
                  </a:solidFill>
                  <a:latin typeface="+mn-lt"/>
                  <a:ea typeface="+mn-ea"/>
                  <a:cs typeface="+mn-cs"/>
                </a:defRPr>
              </a:lvl4pPr>
              <a:lvl5pPr marL="1188720" indent="-13716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100000"/>
                <a:buFont typeface="Arial" pitchFamily="34" charset="0"/>
                <a:buChar char="•"/>
                <a:defRPr sz="1400" kern="1200" baseline="0">
                  <a:solidFill>
                    <a:srgbClr val="000090"/>
                  </a:solidFill>
                  <a:latin typeface="+mn-lt"/>
                  <a:ea typeface="+mn-ea"/>
                  <a:cs typeface="+mn-cs"/>
                </a:defRPr>
              </a:lvl5pPr>
              <a:lvl6pPr marL="137160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55448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73736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92024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000" dirty="0" smtClean="0">
                  <a:solidFill>
                    <a:schemeClr val="tx1"/>
                  </a:solidFill>
                  <a:latin typeface="Times New Roman"/>
                  <a:cs typeface="Times New Roman"/>
                </a:rPr>
                <a:t>Time structure of the beam</a:t>
              </a:r>
            </a:p>
            <a:p>
              <a:pPr lvl="1"/>
              <a:r>
                <a:rPr lang="en-US" sz="1600" dirty="0" smtClean="0">
                  <a:solidFill>
                    <a:schemeClr val="tx1"/>
                  </a:solidFill>
                  <a:latin typeface="Times New Roman"/>
                  <a:cs typeface="Times New Roman"/>
                </a:rPr>
                <a:t>sub-nanosecond micro pulses 1.8 microseconds apart within a 625 </a:t>
              </a:r>
              <a:r>
                <a:rPr lang="en-US" sz="1600" dirty="0" err="1" smtClean="0">
                  <a:solidFill>
                    <a:schemeClr val="tx1"/>
                  </a:solidFill>
                  <a:latin typeface="Times New Roman"/>
                  <a:cs typeface="Times New Roman"/>
                </a:rPr>
                <a:t>μs</a:t>
              </a:r>
              <a:r>
                <a:rPr lang="en-US" sz="1600" dirty="0" smtClean="0">
                  <a:solidFill>
                    <a:schemeClr val="tx1"/>
                  </a:solidFill>
                  <a:latin typeface="Times New Roman"/>
                  <a:cs typeface="Times New Roman"/>
                </a:rPr>
                <a:t> long macro pulse </a:t>
              </a:r>
            </a:p>
            <a:p>
              <a:pPr lvl="1"/>
              <a:r>
                <a:rPr lang="en-US" sz="1600" dirty="0" smtClean="0">
                  <a:solidFill>
                    <a:schemeClr val="tx1"/>
                  </a:solidFill>
                  <a:latin typeface="Times New Roman"/>
                  <a:cs typeface="Times New Roman"/>
                </a:rPr>
                <a:t>Repetition rate: 100 Hz</a:t>
              </a:r>
            </a:p>
            <a:p>
              <a:pPr lvl="1"/>
              <a:endParaRPr lang="en-US" dirty="0" smtClean="0"/>
            </a:p>
            <a:p>
              <a:pPr lvl="1"/>
              <a:endParaRPr lang="en-US" dirty="0" smtClean="0"/>
            </a:p>
            <a:p>
              <a:pPr lvl="1"/>
              <a:endParaRPr lang="en-US" dirty="0" smtClean="0"/>
            </a:p>
            <a:p>
              <a:pPr lvl="1"/>
              <a:endParaRPr lang="en-US" dirty="0" smtClean="0"/>
            </a:p>
            <a:p>
              <a:pPr lvl="1"/>
              <a:endParaRPr lang="en-US" dirty="0" smtClean="0"/>
            </a:p>
            <a:p>
              <a:pPr lvl="1"/>
              <a:endParaRPr lang="en-US" dirty="0" smtClean="0"/>
            </a:p>
            <a:p>
              <a:endParaRPr lang="en-US" dirty="0" smtClean="0"/>
            </a:p>
          </p:txBody>
        </p:sp>
        <p:pic>
          <p:nvPicPr>
            <p:cNvPr id="11" name="Picture 10" descr="time structure.jp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7434" t="16458" r="-3128" b="53165"/>
            <a:stretch/>
          </p:blipFill>
          <p:spPr>
            <a:xfrm>
              <a:off x="5349552" y="3357107"/>
              <a:ext cx="3430625" cy="1147716"/>
            </a:xfrm>
            <a:prstGeom prst="rect">
              <a:avLst/>
            </a:prstGeom>
            <a:grpFill/>
          </p:spPr>
        </p:pic>
        <p:cxnSp>
          <p:nvCxnSpPr>
            <p:cNvPr id="12" name="Straight Arrow Connector 11"/>
            <p:cNvCxnSpPr/>
            <p:nvPr/>
          </p:nvCxnSpPr>
          <p:spPr>
            <a:xfrm>
              <a:off x="6010433" y="3725171"/>
              <a:ext cx="245532" cy="1"/>
            </a:xfrm>
            <a:prstGeom prst="straightConnector1">
              <a:avLst/>
            </a:prstGeom>
            <a:grpFill/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5830957" y="3429064"/>
              <a:ext cx="727307" cy="307777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625 </a:t>
              </a:r>
              <a:r>
                <a:rPr lang="en-US" sz="1400" dirty="0" err="1" smtClean="0"/>
                <a:t>μs</a:t>
              </a:r>
              <a:endParaRPr lang="en-US" sz="1400" dirty="0"/>
            </a:p>
          </p:txBody>
        </p:sp>
        <p:cxnSp>
          <p:nvCxnSpPr>
            <p:cNvPr id="14" name="Straight Arrow Connector 13"/>
            <p:cNvCxnSpPr/>
            <p:nvPr/>
          </p:nvCxnSpPr>
          <p:spPr>
            <a:xfrm>
              <a:off x="5932472" y="4246265"/>
              <a:ext cx="245193" cy="0"/>
            </a:xfrm>
            <a:prstGeom prst="straightConnector1">
              <a:avLst/>
            </a:prstGeom>
            <a:grpFill/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5649391" y="4278508"/>
              <a:ext cx="677339" cy="307777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1.8 </a:t>
              </a:r>
              <a:r>
                <a:rPr lang="en-US" sz="1400" dirty="0" err="1" smtClean="0"/>
                <a:t>μs</a:t>
              </a:r>
              <a:endParaRPr lang="en-US" sz="1400" dirty="0"/>
            </a:p>
          </p:txBody>
        </p:sp>
        <p:cxnSp>
          <p:nvCxnSpPr>
            <p:cNvPr id="16" name="Straight Arrow Connector 15"/>
            <p:cNvCxnSpPr/>
            <p:nvPr/>
          </p:nvCxnSpPr>
          <p:spPr>
            <a:xfrm>
              <a:off x="6010433" y="3357107"/>
              <a:ext cx="905617" cy="0"/>
            </a:xfrm>
            <a:prstGeom prst="straightConnector1">
              <a:avLst/>
            </a:prstGeom>
            <a:grpFill/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6255965" y="3058802"/>
              <a:ext cx="620883" cy="307777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10 </a:t>
              </a:r>
              <a:r>
                <a:rPr lang="en-US" sz="1400" dirty="0" err="1"/>
                <a:t>m</a:t>
              </a:r>
              <a:r>
                <a:rPr lang="en-US" sz="1400" dirty="0" err="1" smtClean="0"/>
                <a:t>s</a:t>
              </a:r>
              <a:endParaRPr lang="en-US" sz="1400" dirty="0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132693" y="801877"/>
            <a:ext cx="504521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prstClr val="black"/>
                </a:solidFill>
                <a:latin typeface="Times New Roman"/>
                <a:cs typeface="Times New Roman"/>
              </a:rPr>
              <a:t>High </a:t>
            </a:r>
            <a:r>
              <a:rPr lang="en-US" sz="2400" dirty="0">
                <a:solidFill>
                  <a:prstClr val="black"/>
                </a:solidFill>
                <a:latin typeface="Times New Roman"/>
                <a:cs typeface="Times New Roman"/>
              </a:rPr>
              <a:t>flux neutron </a:t>
            </a:r>
            <a:r>
              <a:rPr lang="en-US" sz="2400" dirty="0" smtClean="0">
                <a:solidFill>
                  <a:prstClr val="black"/>
                </a:solidFill>
                <a:latin typeface="Times New Roman"/>
                <a:cs typeface="Times New Roman"/>
              </a:rPr>
              <a:t>beam, broad energy </a:t>
            </a:r>
          </a:p>
          <a:p>
            <a:r>
              <a:rPr lang="en-US" sz="2400" dirty="0" smtClean="0">
                <a:solidFill>
                  <a:prstClr val="black"/>
                </a:solidFill>
                <a:latin typeface="Times New Roman"/>
                <a:cs typeface="Times New Roman"/>
              </a:rPr>
              <a:t>spectrum </a:t>
            </a:r>
            <a:r>
              <a:rPr lang="en-US" sz="2400" dirty="0">
                <a:solidFill>
                  <a:prstClr val="black"/>
                </a:solidFill>
                <a:latin typeface="Times New Roman"/>
                <a:cs typeface="Times New Roman"/>
              </a:rPr>
              <a:t>similar to </a:t>
            </a:r>
            <a:r>
              <a:rPr lang="en-US" sz="2400" dirty="0" smtClean="0">
                <a:solidFill>
                  <a:prstClr val="black"/>
                </a:solidFill>
                <a:latin typeface="Times New Roman"/>
                <a:cs typeface="Times New Roman"/>
              </a:rPr>
              <a:t>high altitude </a:t>
            </a:r>
          </a:p>
          <a:p>
            <a:r>
              <a:rPr lang="en-US" sz="2400" dirty="0" smtClean="0">
                <a:solidFill>
                  <a:prstClr val="black"/>
                </a:solidFill>
                <a:latin typeface="Times New Roman"/>
                <a:cs typeface="Times New Roman"/>
              </a:rPr>
              <a:t>cosmic</a:t>
            </a:r>
            <a:r>
              <a:rPr lang="en-US" sz="2400" dirty="0">
                <a:solidFill>
                  <a:prstClr val="black"/>
                </a:solidFill>
                <a:latin typeface="Times New Roman"/>
                <a:cs typeface="Times New Roman"/>
              </a:rPr>
              <a:t>-ray </a:t>
            </a:r>
            <a:r>
              <a:rPr lang="en-US" sz="2400" dirty="0" smtClean="0">
                <a:solidFill>
                  <a:prstClr val="black"/>
                </a:solidFill>
                <a:latin typeface="Times New Roman"/>
                <a:cs typeface="Times New Roman"/>
              </a:rPr>
              <a:t>spectrum</a:t>
            </a:r>
          </a:p>
          <a:p>
            <a:endParaRPr lang="en-US" sz="2400" dirty="0" smtClean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r>
              <a:rPr lang="en-US" sz="2400" dirty="0" smtClean="0">
                <a:solidFill>
                  <a:prstClr val="black"/>
                </a:solidFill>
                <a:latin typeface="Times New Roman"/>
                <a:cs typeface="Times New Roman"/>
              </a:rPr>
              <a:t>Neutrons up to energy </a:t>
            </a:r>
            <a:r>
              <a:rPr lang="en-US" sz="2400" dirty="0">
                <a:solidFill>
                  <a:prstClr val="black"/>
                </a:solidFill>
                <a:latin typeface="Times New Roman"/>
                <a:cs typeface="Times New Roman"/>
              </a:rPr>
              <a:t>of </a:t>
            </a:r>
            <a:r>
              <a:rPr lang="en-US" sz="2400" dirty="0" smtClean="0">
                <a:solidFill>
                  <a:prstClr val="black"/>
                </a:solidFill>
                <a:latin typeface="Times New Roman"/>
                <a:cs typeface="Times New Roman"/>
              </a:rPr>
              <a:t>800 MeV produced by protons impinging on a bare (un-moderated) tungsten target</a:t>
            </a:r>
            <a:endParaRPr lang="en-US" sz="24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56043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53103"/>
          </a:xfrm>
        </p:spPr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Neutron Beam at LANL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60436-8351-C54B-B860-B7DDCE09507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3790" y="1278467"/>
            <a:ext cx="4084809" cy="521440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2693" y="990600"/>
            <a:ext cx="4901097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prstClr val="black"/>
                </a:solidFill>
                <a:latin typeface="Times New Roman"/>
                <a:cs typeface="Times New Roman"/>
              </a:rPr>
              <a:t>Typical user wants high neutron flux</a:t>
            </a:r>
          </a:p>
          <a:p>
            <a:endParaRPr lang="en-US" sz="2400" dirty="0" smtClean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r>
              <a:rPr lang="en-US" sz="2400" dirty="0" smtClean="0">
                <a:solidFill>
                  <a:prstClr val="black"/>
                </a:solidFill>
                <a:latin typeface="Times New Roman"/>
                <a:cs typeface="Times New Roman"/>
              </a:rPr>
              <a:t>Mini-CAPTAIN run with very low flux (&lt;1 neutron per </a:t>
            </a:r>
            <a:r>
              <a:rPr lang="en-US" sz="2400" dirty="0" err="1" smtClean="0">
                <a:solidFill>
                  <a:prstClr val="black"/>
                </a:solidFill>
                <a:latin typeface="Times New Roman"/>
                <a:cs typeface="Times New Roman"/>
              </a:rPr>
              <a:t>macropulse</a:t>
            </a:r>
            <a:r>
              <a:rPr lang="en-US" sz="2400" dirty="0" smtClean="0">
                <a:solidFill>
                  <a:prstClr val="black"/>
                </a:solidFill>
                <a:latin typeface="Times New Roman"/>
                <a:cs typeface="Times New Roman"/>
              </a:rPr>
              <a:t>)</a:t>
            </a:r>
          </a:p>
          <a:p>
            <a:endParaRPr lang="en-US" sz="2400" dirty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r>
              <a:rPr lang="en-US" sz="2400" dirty="0" smtClean="0">
                <a:solidFill>
                  <a:prstClr val="black"/>
                </a:solidFill>
                <a:latin typeface="Times New Roman"/>
                <a:cs typeface="Times New Roman"/>
              </a:rPr>
              <a:t>Constrain shutter to achieve low flux</a:t>
            </a:r>
          </a:p>
          <a:p>
            <a:endParaRPr lang="en-US" sz="2400" dirty="0" smtClean="0">
              <a:latin typeface="Times New Roman"/>
              <a:cs typeface="Times New Roman"/>
            </a:endParaRPr>
          </a:p>
          <a:p>
            <a:r>
              <a:rPr lang="en-US" sz="2400" dirty="0" smtClean="0">
                <a:latin typeface="Times New Roman"/>
                <a:cs typeface="Times New Roman"/>
              </a:rPr>
              <a:t>Use time-of-flight to independently determine the neutron kinetic energy</a:t>
            </a:r>
          </a:p>
          <a:p>
            <a:endParaRPr lang="en-US" sz="2400" dirty="0">
              <a:latin typeface="Times New Roman"/>
              <a:cs typeface="Times New Roman"/>
            </a:endParaRPr>
          </a:p>
          <a:p>
            <a:r>
              <a:rPr lang="en-US" sz="2400" dirty="0" smtClean="0">
                <a:latin typeface="Times New Roman"/>
                <a:cs typeface="Times New Roman"/>
              </a:rPr>
              <a:t>Upstream flux detectors independently determine neutron flux and cross-section</a:t>
            </a:r>
          </a:p>
          <a:p>
            <a:endParaRPr lang="en-US" sz="24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883188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F8802-71FB-1E42-802B-B080FF3F487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7000"/>
            <a:ext cx="9144000" cy="614502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288187" y="3128202"/>
            <a:ext cx="2398613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Times New Roman"/>
                <a:cs typeface="Times New Roman"/>
              </a:rPr>
              <a:t>Shutters upstream</a:t>
            </a:r>
            <a:endParaRPr lang="en-US" sz="2400" dirty="0">
              <a:latin typeface="Times New Roman"/>
              <a:cs typeface="Times New Roman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89574" y="2897369"/>
            <a:ext cx="2210862" cy="83099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Times New Roman"/>
                <a:cs typeface="Times New Roman"/>
              </a:rPr>
              <a:t>Fission chamber </a:t>
            </a:r>
          </a:p>
          <a:p>
            <a:r>
              <a:rPr lang="en-US" sz="2400" dirty="0" smtClean="0">
                <a:latin typeface="Times New Roman"/>
                <a:cs typeface="Times New Roman"/>
              </a:rPr>
              <a:t>and scintillator</a:t>
            </a:r>
            <a:endParaRPr lang="en-US" sz="2400" dirty="0">
              <a:latin typeface="Times New Roman"/>
              <a:cs typeface="Times New Roman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8212667" y="2897369"/>
            <a:ext cx="474133" cy="230833"/>
          </a:xfrm>
          <a:prstGeom prst="straightConnector1">
            <a:avLst/>
          </a:prstGeom>
          <a:ln w="41275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5232400" y="2032000"/>
            <a:ext cx="355600" cy="865370"/>
          </a:xfrm>
          <a:prstGeom prst="straightConnector1">
            <a:avLst/>
          </a:prstGeom>
          <a:ln w="41275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247974" y="2634270"/>
            <a:ext cx="2500955" cy="193899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Times New Roman"/>
                <a:cs typeface="Times New Roman"/>
              </a:rPr>
              <a:t>Detector shown </a:t>
            </a:r>
          </a:p>
          <a:p>
            <a:r>
              <a:rPr lang="en-US" sz="2400" dirty="0" smtClean="0">
                <a:latin typeface="Times New Roman"/>
                <a:cs typeface="Times New Roman"/>
              </a:rPr>
              <a:t>displaced from the </a:t>
            </a:r>
          </a:p>
          <a:p>
            <a:r>
              <a:rPr lang="en-US" sz="2400" dirty="0" err="1" smtClean="0">
                <a:latin typeface="Times New Roman"/>
                <a:cs typeface="Times New Roman"/>
              </a:rPr>
              <a:t>beamline</a:t>
            </a:r>
            <a:r>
              <a:rPr lang="en-US" sz="2400" dirty="0" smtClean="0">
                <a:latin typeface="Times New Roman"/>
                <a:cs typeface="Times New Roman"/>
              </a:rPr>
              <a:t> – it was </a:t>
            </a:r>
          </a:p>
          <a:p>
            <a:r>
              <a:rPr lang="en-US" sz="2400" dirty="0" smtClean="0">
                <a:latin typeface="Times New Roman"/>
                <a:cs typeface="Times New Roman"/>
              </a:rPr>
              <a:t>in the beam during </a:t>
            </a:r>
          </a:p>
          <a:p>
            <a:r>
              <a:rPr lang="en-US" sz="2400" dirty="0" smtClean="0">
                <a:latin typeface="Times New Roman"/>
                <a:cs typeface="Times New Roman"/>
              </a:rPr>
              <a:t>running</a:t>
            </a:r>
            <a:endParaRPr lang="en-US" sz="2400" dirty="0">
              <a:latin typeface="Times New Roman"/>
              <a:cs typeface="Times New Roman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1896533" y="1751715"/>
            <a:ext cx="355600" cy="865370"/>
          </a:xfrm>
          <a:prstGeom prst="straightConnector1">
            <a:avLst/>
          </a:prstGeom>
          <a:ln w="41275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0427" y="3728366"/>
            <a:ext cx="2140009" cy="2853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08350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533" y="139172"/>
            <a:ext cx="9025467" cy="893761"/>
          </a:xfrm>
        </p:spPr>
        <p:txBody>
          <a:bodyPr>
            <a:normAutofit fontScale="90000"/>
          </a:bodyPr>
          <a:lstStyle/>
          <a:p>
            <a:r>
              <a:rPr lang="en-US" smtClean="0">
                <a:latin typeface="Times New Roman"/>
                <a:cs typeface="Times New Roman"/>
              </a:rPr>
              <a:t>SuperFGD</a:t>
            </a:r>
            <a:r>
              <a:rPr lang="en-US" dirty="0" smtClean="0">
                <a:latin typeface="Times New Roman"/>
                <a:cs typeface="Times New Roman"/>
              </a:rPr>
              <a:t> Prototype Neutron Beam Test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53068"/>
            <a:ext cx="8229600" cy="4873096"/>
          </a:xfrm>
        </p:spPr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Absolute flux and neutron spectrum can be independently determined </a:t>
            </a:r>
          </a:p>
          <a:p>
            <a:r>
              <a:rPr lang="en-US" dirty="0" smtClean="0">
                <a:latin typeface="Times New Roman"/>
                <a:cs typeface="Times New Roman"/>
              </a:rPr>
              <a:t>Neutron kinetic energies up to 800 MeV</a:t>
            </a:r>
          </a:p>
          <a:p>
            <a:r>
              <a:rPr lang="en-US" dirty="0" smtClean="0">
                <a:latin typeface="Times New Roman"/>
                <a:cs typeface="Times New Roman"/>
              </a:rPr>
              <a:t>Neutron energy in the detector independently determined by time of flight</a:t>
            </a:r>
          </a:p>
          <a:p>
            <a:r>
              <a:rPr lang="en-US" dirty="0" smtClean="0">
                <a:latin typeface="Times New Roman"/>
                <a:cs typeface="Times New Roman"/>
              </a:rPr>
              <a:t>LANSCE is very supportive of its users – exceptional scientific environment</a:t>
            </a:r>
          </a:p>
          <a:p>
            <a:r>
              <a:rPr lang="en-US" dirty="0" smtClean="0">
                <a:latin typeface="Times New Roman"/>
                <a:cs typeface="Times New Roman"/>
              </a:rPr>
              <a:t>Some 3DST members already have experience at this facility and in this </a:t>
            </a:r>
            <a:r>
              <a:rPr lang="en-US" dirty="0" err="1" smtClean="0">
                <a:latin typeface="Times New Roman"/>
                <a:cs typeface="Times New Roman"/>
              </a:rPr>
              <a:t>beamline</a:t>
            </a:r>
            <a:endParaRPr lang="en-US" dirty="0" smtClean="0">
              <a:latin typeface="Times New Roman"/>
              <a:cs typeface="Times New Roman"/>
            </a:endParaRPr>
          </a:p>
          <a:p>
            <a:endParaRPr lang="en-US" dirty="0" smtClean="0">
              <a:latin typeface="Times New Roman"/>
              <a:cs typeface="Times New Roman"/>
            </a:endParaRPr>
          </a:p>
          <a:p>
            <a:endParaRPr lang="en-US" dirty="0" smtClean="0">
              <a:latin typeface="Times New Roman"/>
              <a:cs typeface="Times New Roman"/>
            </a:endParaRPr>
          </a:p>
          <a:p>
            <a:endParaRPr 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170691199"/>
      </p:ext>
    </p:extLst>
  </p:cSld>
  <p:clrMapOvr>
    <a:masterClrMapping/>
  </p:clrMapOvr>
</p:sld>
</file>

<file path=ppt/theme/theme1.xml><?xml version="1.0" encoding="utf-8"?>
<a:theme xmlns:a="http://schemas.openxmlformats.org/drawingml/2006/main" name="MaugerStandar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MaugerStandard.potx</Template>
  <TotalTime>76</TotalTime>
  <Words>539</Words>
  <Application>Microsoft Macintosh PowerPoint</Application>
  <PresentationFormat>On-screen Show (4:3)</PresentationFormat>
  <Paragraphs>88</Paragraphs>
  <Slides>11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Calibri</vt:lpstr>
      <vt:lpstr>Times New Roman</vt:lpstr>
      <vt:lpstr>Arial</vt:lpstr>
      <vt:lpstr>MaugerStandard</vt:lpstr>
      <vt:lpstr>U.S. plan development for the SFGD Electronics</vt:lpstr>
      <vt:lpstr>U.S. Institutions</vt:lpstr>
      <vt:lpstr>Scope for U.S. on SFGD Electronics</vt:lpstr>
      <vt:lpstr>Neutron beam test </vt:lpstr>
      <vt:lpstr>Neutrons and neutrino energy reconstruction</vt:lpstr>
      <vt:lpstr>Neutron Beam at LANL</vt:lpstr>
      <vt:lpstr>Neutron Beam at LANL</vt:lpstr>
      <vt:lpstr>PowerPoint Presentation</vt:lpstr>
      <vt:lpstr>SuperFGD Prototype Neutron Beam Test</vt:lpstr>
      <vt:lpstr>Process at LANL</vt:lpstr>
      <vt:lpstr>Neutron Beam Test</vt:lpstr>
    </vt:vector>
  </TitlesOfParts>
  <Company/>
  <LinksUpToDate>false</LinksUpToDate>
  <SharedDoc>false</SharedDoc>
  <HyperlinksChanged>false</HyperlinksChanged>
  <AppVersion>15.0023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Title Slide</dc:title>
  <dc:creator>Christopher Mauger</dc:creator>
  <cp:lastModifiedBy>Microsoft Office User</cp:lastModifiedBy>
  <cp:revision>6</cp:revision>
  <dcterms:created xsi:type="dcterms:W3CDTF">2013-03-21T18:15:26Z</dcterms:created>
  <dcterms:modified xsi:type="dcterms:W3CDTF">2018-11-07T14:40:47Z</dcterms:modified>
</cp:coreProperties>
</file>