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4" r:id="rId3"/>
    <p:sldId id="306" r:id="rId4"/>
    <p:sldId id="307" r:id="rId5"/>
    <p:sldId id="308" r:id="rId6"/>
    <p:sldId id="281" r:id="rId7"/>
    <p:sldId id="280" r:id="rId8"/>
    <p:sldId id="284" r:id="rId9"/>
    <p:sldId id="287" r:id="rId10"/>
    <p:sldId id="289" r:id="rId11"/>
    <p:sldId id="290" r:id="rId12"/>
    <p:sldId id="297" r:id="rId13"/>
    <p:sldId id="301" r:id="rId14"/>
    <p:sldId id="295" r:id="rId15"/>
    <p:sldId id="310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02" autoAdjust="0"/>
    <p:restoredTop sz="93326" autoAdjust="0"/>
  </p:normalViewPr>
  <p:slideViewPr>
    <p:cSldViewPr snapToGrid="0" snapToObjects="1">
      <p:cViewPr varScale="1">
        <p:scale>
          <a:sx n="55" d="100"/>
          <a:sy n="55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A6B7-2F86-4239-A1EC-46C0865A9FD5}" type="datetimeFigureOut">
              <a:rPr lang="en-GB" smtClean="0"/>
              <a:t>07/12/2017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C8EB-A4EB-4AD5-B96D-EAFE4F0BD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3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Palatino Linotype" panose="02040502050505030304" pitchFamily="18" charset="0"/>
                <a:cs typeface="Arial"/>
              </a:rPr>
              <a:t>Pablo Garcia Tello, CERN, </a:t>
            </a:r>
            <a:r>
              <a:rPr lang="en-US" sz="1000" b="1" dirty="0" err="1" smtClean="0">
                <a:latin typeface="Palatino Linotype" panose="02040502050505030304" pitchFamily="18" charset="0"/>
                <a:cs typeface="Arial"/>
              </a:rPr>
              <a:t>IdeaSquare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5" y="6238206"/>
            <a:ext cx="538843" cy="538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deloitte.com/content/dam/Deloitte/ch/Documents/manufacturing/ch-en-manufacturing-industry-4-0-24102014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exponential.singularityu.org/" TargetMode="External"/><Relationship Id="rId4" Type="http://schemas.openxmlformats.org/officeDocument/2006/relationships/hyperlink" Target="http://www.i-scoop.eu/internet-of-thing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871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227" y="4222079"/>
            <a:ext cx="86650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Here at CERN we are for not solving incremental challenges</a:t>
            </a:r>
          </a:p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…but what does it really mean</a:t>
            </a:r>
            <a:r>
              <a:rPr lang="en-GB" sz="3200" dirty="0">
                <a:solidFill>
                  <a:schemeClr val="bg1"/>
                </a:solidFill>
                <a:latin typeface="Palatino Linotype" panose="02040502050505030304" pitchFamily="18" charset="0"/>
              </a:rPr>
              <a:t>?</a:t>
            </a:r>
            <a:endParaRPr lang="en-GB" sz="32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91741" y="6334518"/>
            <a:ext cx="4177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 to Pablo, folks. These slides are by him!</a:t>
            </a:r>
          </a:p>
        </p:txBody>
      </p:sp>
    </p:spTree>
    <p:extLst>
      <p:ext uri="{BB962C8B-B14F-4D97-AF65-F5344CB8AC3E}">
        <p14:creationId xmlns:p14="http://schemas.microsoft.com/office/powerpoint/2010/main" val="4898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6" y="341727"/>
            <a:ext cx="82312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As well as the way several technologies are converging, adopted and the possibilities they may bring…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1204191"/>
            <a:ext cx="6968270" cy="49980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68830" y="6103323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Deloitte 4.0 report 2015 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https</a:t>
            </a:r>
            <a:r>
              <a:rPr lang="en-GB" sz="1100" dirty="0">
                <a:latin typeface="Palatino Linotype" panose="02040502050505030304" pitchFamily="18" charset="0"/>
                <a:hlinkClick r:id="rId3"/>
              </a:rPr>
              <a:t>://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www2.deloitte.com/content/dam/Deloitte/ch/Documents/manufacturing/ch-en-manufacturing-industry-4-0-24102014.pdf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7" y="341727"/>
            <a:ext cx="7851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…but this doesn’t come for free…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11435" y="1441939"/>
            <a:ext cx="6525795" cy="3529421"/>
            <a:chOff x="1211435" y="1441939"/>
            <a:chExt cx="6525795" cy="35294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435" y="1441939"/>
              <a:ext cx="6525795" cy="352942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21021" y="1838528"/>
              <a:ext cx="2354094" cy="778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8223" y="5634668"/>
            <a:ext cx="88888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J. </a:t>
            </a:r>
            <a:r>
              <a:rPr lang="en-GB" sz="1100" dirty="0" err="1" smtClean="0">
                <a:latin typeface="Palatino Linotype" panose="02040502050505030304" pitchFamily="18" charset="0"/>
              </a:rPr>
              <a:t>Annamalai</a:t>
            </a:r>
            <a:r>
              <a:rPr lang="en-GB" sz="1100" i="1" dirty="0">
                <a:latin typeface="Palatino Linotype" panose="02040502050505030304" pitchFamily="18" charset="0"/>
              </a:rPr>
              <a:t>, Occupational health hazards related to informal recycling of E-waste in India: An </a:t>
            </a:r>
            <a:r>
              <a:rPr lang="en-GB" sz="1100" i="1" dirty="0" smtClean="0">
                <a:latin typeface="Palatino Linotype" panose="02040502050505030304" pitchFamily="18" charset="0"/>
              </a:rPr>
              <a:t>overview, Indian </a:t>
            </a:r>
            <a:r>
              <a:rPr lang="en-GB" sz="1100" i="1" dirty="0">
                <a:latin typeface="Palatino Linotype" panose="02040502050505030304" pitchFamily="18" charset="0"/>
              </a:rPr>
              <a:t>Journal of Occupational and Environmental Medicine, Vol. 19, No. 1, </a:t>
            </a:r>
            <a:r>
              <a:rPr lang="en-GB" sz="1100" dirty="0">
                <a:latin typeface="Palatino Linotype" panose="02040502050505030304" pitchFamily="18" charset="0"/>
              </a:rPr>
              <a:t>January-April, 2015, pp. </a:t>
            </a:r>
            <a:r>
              <a:rPr lang="en-GB" sz="1100" dirty="0" smtClean="0">
                <a:latin typeface="Palatino Linotype" panose="02040502050505030304" pitchFamily="18" charset="0"/>
              </a:rPr>
              <a:t>61-65.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4977" y="4971360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(India figures)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9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255" y="5331313"/>
            <a:ext cx="87227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Quite some wise voices are starting to talk about “The Great Decoupling”:  </a:t>
            </a:r>
          </a:p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productivity </a:t>
            </a:r>
            <a:r>
              <a:rPr lang="en-GB" sz="2000" dirty="0">
                <a:solidFill>
                  <a:srgbClr val="0C377B"/>
                </a:solidFill>
                <a:latin typeface="Palatino Linotype" panose="02040502050505030304" pitchFamily="18" charset="0"/>
              </a:rPr>
              <a:t>is rising, but employment may not.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9" y="479603"/>
            <a:ext cx="6135696" cy="454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7245"/>
            <a:ext cx="83863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The rule of 70</a:t>
            </a:r>
            <a:endParaRPr lang="en-GB" sz="4400" dirty="0"/>
          </a:p>
        </p:txBody>
      </p:sp>
      <p:sp>
        <p:nvSpPr>
          <p:cNvPr id="3" name="Rectangle 2"/>
          <p:cNvSpPr/>
          <p:nvPr/>
        </p:nvSpPr>
        <p:spPr>
          <a:xfrm>
            <a:off x="254922" y="1413634"/>
            <a:ext cx="8386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6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Quick math trick</a:t>
            </a:r>
            <a:endParaRPr lang="en-GB" sz="36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3200" dirty="0">
                    <a:latin typeface="Palatino Linotype" panose="02040502050505030304" pitchFamily="18" charset="0"/>
                  </a:rPr>
                  <a:t>D</a:t>
                </a:r>
                <a:r>
                  <a:rPr lang="en-GB" sz="3200" dirty="0" smtClean="0">
                    <a:latin typeface="Palatino Linotype" panose="02040502050505030304" pitchFamily="18" charset="0"/>
                  </a:rPr>
                  <a:t>oubling time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%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𝑔𝑟𝑜𝑤𝑡h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𝑟𝑎𝑡𝑒</m:t>
                        </m:r>
                      </m:den>
                    </m:f>
                  </m:oMath>
                </a14:m>
                <a:endParaRPr lang="en-GB" sz="3600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blipFill rotWithShape="0">
                <a:blip r:embed="rId2"/>
                <a:stretch>
                  <a:fillRect l="-3945" b="-6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41314" y="4207225"/>
            <a:ext cx="8835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For example, </a:t>
            </a:r>
            <a:r>
              <a:rPr lang="en-GB" sz="2400" dirty="0" smtClean="0">
                <a:latin typeface="Palatino Linotype" panose="02040502050505030304" pitchFamily="18" charset="0"/>
              </a:rPr>
              <a:t>if somebody tells you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that unemployment in your region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has </a:t>
            </a:r>
            <a:r>
              <a:rPr lang="en-GB" sz="2400" dirty="0">
                <a:latin typeface="Palatino Linotype" panose="02040502050505030304" pitchFamily="18" charset="0"/>
              </a:rPr>
              <a:t>2% annual growth </a:t>
            </a:r>
            <a:r>
              <a:rPr lang="en-GB" sz="2400" dirty="0" smtClean="0">
                <a:latin typeface="Palatino Linotype" panose="02040502050505030304" pitchFamily="18" charset="0"/>
              </a:rPr>
              <a:t>it will double in just 35 </a:t>
            </a:r>
            <a:r>
              <a:rPr lang="en-GB" sz="2400" dirty="0">
                <a:latin typeface="Palatino Linotype" panose="02040502050505030304" pitchFamily="18" charset="0"/>
              </a:rPr>
              <a:t>years.</a:t>
            </a:r>
          </a:p>
        </p:txBody>
      </p:sp>
    </p:spTree>
    <p:extLst>
      <p:ext uri="{BB962C8B-B14F-4D97-AF65-F5344CB8AC3E}">
        <p14:creationId xmlns:p14="http://schemas.microsoft.com/office/powerpoint/2010/main" val="2456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026463" y="1287549"/>
            <a:ext cx="3696590" cy="3801579"/>
            <a:chOff x="256906" y="1672343"/>
            <a:chExt cx="3696590" cy="3801579"/>
          </a:xfrm>
        </p:grpSpPr>
        <p:grpSp>
          <p:nvGrpSpPr>
            <p:cNvPr id="19" name="Group 18"/>
            <p:cNvGrpSpPr/>
            <p:nvPr/>
          </p:nvGrpSpPr>
          <p:grpSpPr>
            <a:xfrm>
              <a:off x="256906" y="1762889"/>
              <a:ext cx="3696590" cy="3491135"/>
              <a:chOff x="442311" y="1029664"/>
              <a:chExt cx="3696590" cy="3491135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8" name="Freeform 7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Freeform 6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1683096" y="1672343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93774" y="415408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7467" y="5073812"/>
              <a:ext cx="30251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wisdom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4670" y="1362076"/>
            <a:ext cx="3696590" cy="3738201"/>
            <a:chOff x="5063141" y="1735721"/>
            <a:chExt cx="3696590" cy="3738201"/>
          </a:xfrm>
        </p:grpSpPr>
        <p:grpSp>
          <p:nvGrpSpPr>
            <p:cNvPr id="20" name="Group 19"/>
            <p:cNvGrpSpPr/>
            <p:nvPr/>
          </p:nvGrpSpPr>
          <p:grpSpPr>
            <a:xfrm>
              <a:off x="5063141" y="1735721"/>
              <a:ext cx="3696590" cy="3491135"/>
              <a:chOff x="442311" y="1029664"/>
              <a:chExt cx="3696590" cy="3491135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23" name="Freeform 22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Freeform 25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458225" y="194934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5085" y="4156211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50404" y="5073812"/>
              <a:ext cx="32736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ignorance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20761" y="340651"/>
            <a:ext cx="8223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Conclusion: I hope humankind will follow the right law…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9164" y="5370923"/>
            <a:ext cx="8706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But it is just hope…after all, I am a physicist working at CERN…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58224" y="1317811"/>
            <a:ext cx="5614929" cy="4643718"/>
            <a:chOff x="2494133" y="1255222"/>
            <a:chExt cx="5570976" cy="4922232"/>
          </a:xfrm>
        </p:grpSpPr>
        <p:sp>
          <p:nvSpPr>
            <p:cNvPr id="4" name="Rectangle 3"/>
            <p:cNvSpPr/>
            <p:nvPr/>
          </p:nvSpPr>
          <p:spPr>
            <a:xfrm>
              <a:off x="3624349" y="1255222"/>
              <a:ext cx="4405746" cy="43974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latin typeface="Buxton Sketch" panose="03080500000500000004" pitchFamily="66" charset="0"/>
              </a:endParaRPr>
            </a:p>
          </p:txBody>
        </p:sp>
        <p:cxnSp>
          <p:nvCxnSpPr>
            <p:cNvPr id="6" name="Straight Connector 5"/>
            <p:cNvCxnSpPr>
              <a:stCxn id="4" idx="1"/>
              <a:endCxn id="4" idx="3"/>
            </p:cNvCxnSpPr>
            <p:nvPr/>
          </p:nvCxnSpPr>
          <p:spPr>
            <a:xfrm>
              <a:off x="3624349" y="3453939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3627120" y="3458095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422371" y="5777344"/>
              <a:ext cx="91948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Knowns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8386" y="5777345"/>
              <a:ext cx="108833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Unknowns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4133" y="2074426"/>
              <a:ext cx="98574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Unknown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06122" y="4483330"/>
              <a:ext cx="8168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Known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29118" y="4365476"/>
              <a:ext cx="139611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Facts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(No Innovation)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54061" y="4368246"/>
              <a:ext cx="2013800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Possibles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(Incremental Innovation)</a:t>
              </a:r>
            </a:p>
            <a:p>
              <a:endParaRPr lang="en-GB" sz="1200" dirty="0">
                <a:latin typeface="Buxton Sketch" panose="03080500000500000004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56811" y="2031415"/>
              <a:ext cx="2208298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Potentials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(Breakthrough Innovation)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82634" y="2031414"/>
              <a:ext cx="230746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Paradigms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(Transformative Innovation)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-626" y="325807"/>
            <a:ext cx="4500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Transformation wanted!</a:t>
            </a:r>
            <a:endParaRPr lang="en-GB" sz="28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57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870" y="263543"/>
            <a:ext cx="8265984" cy="1826363"/>
          </a:xfrm>
        </p:spPr>
        <p:txBody>
          <a:bodyPr/>
          <a:lstStyle/>
          <a:p>
            <a:pPr algn="ctr"/>
            <a:r>
              <a:rPr lang="en-GB" dirty="0" smtClean="0">
                <a:latin typeface="Palatino Linotype" panose="02040502050505030304" pitchFamily="18" charset="0"/>
              </a:rPr>
              <a:t>Thanks for your attention</a:t>
            </a:r>
            <a:br>
              <a:rPr lang="en-GB" dirty="0" smtClean="0">
                <a:latin typeface="Palatino Linotype" panose="02040502050505030304" pitchFamily="18" charset="0"/>
              </a:rPr>
            </a:br>
            <a:r>
              <a:rPr lang="en-GB" dirty="0" smtClean="0">
                <a:latin typeface="Palatino Linotype" panose="02040502050505030304" pitchFamily="18" charset="0"/>
              </a:rPr>
              <a:t>questions…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9262" y="4987636"/>
            <a:ext cx="57219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>
                <a:latin typeface="Palatino Linotype" panose="02040502050505030304" pitchFamily="18" charset="0"/>
              </a:rPr>
              <a:t>The </a:t>
            </a:r>
            <a:r>
              <a:rPr lang="en-GB" i="1" dirty="0">
                <a:latin typeface="Palatino Linotype" panose="02040502050505030304" pitchFamily="18" charset="0"/>
              </a:rPr>
              <a:t>greatest shortcoming of the human race is our inability to understand the exponential function</a:t>
            </a:r>
            <a:r>
              <a:rPr lang="en-GB" i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endParaRPr lang="en-GB" dirty="0" smtClean="0"/>
          </a:p>
          <a:p>
            <a:pPr algn="ctr"/>
            <a:r>
              <a:rPr lang="en-GB" sz="1400" i="1" dirty="0" smtClean="0">
                <a:latin typeface="Palatino Linotype" panose="02040502050505030304" pitchFamily="18" charset="0"/>
              </a:rPr>
              <a:t>Albert </a:t>
            </a:r>
            <a:r>
              <a:rPr lang="en-GB" sz="1400" i="1" dirty="0">
                <a:latin typeface="Palatino Linotype" panose="02040502050505030304" pitchFamily="18" charset="0"/>
              </a:rPr>
              <a:t>A. Bartlett (1923-2013</a:t>
            </a:r>
            <a:r>
              <a:rPr lang="en-GB" sz="1400" i="1" dirty="0" smtClean="0">
                <a:latin typeface="Palatino Linotype" panose="02040502050505030304" pitchFamily="18" charset="0"/>
              </a:rPr>
              <a:t>), Physicist</a:t>
            </a:r>
            <a:endParaRPr lang="en-GB" sz="1400" i="1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696" y="2089906"/>
            <a:ext cx="4076220" cy="4281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1976723"/>
            <a:ext cx="26955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Why would you be interested in “exponential”?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943" y="919061"/>
            <a:ext cx="8238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Palatino Linotype" panose="02040502050505030304" pitchFamily="18" charset="0"/>
              </a:rPr>
              <a:t>Because you maybe interested in “sustainability”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701335" y="5742516"/>
            <a:ext cx="7972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Let’s briefly explore together.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21" y="1685842"/>
            <a:ext cx="5611871" cy="3745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1016" y="366277"/>
            <a:ext cx="88274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Second story: What is the cheapest way to get to the Moon?</a:t>
            </a:r>
            <a:endParaRPr lang="en-GB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5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2761" y="366277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90620" y="2118877"/>
            <a:ext cx="35081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1. Take a piece of paper.</a:t>
            </a:r>
          </a:p>
          <a:p>
            <a:pPr algn="ctr"/>
            <a:endParaRPr lang="en-GB" sz="2800" dirty="0">
              <a:latin typeface="Palatino Linotype" panose="02040502050505030304" pitchFamily="18" charset="0"/>
            </a:endParaRPr>
          </a:p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2.  Start </a:t>
            </a:r>
            <a:r>
              <a:rPr lang="en-GB" sz="2800" dirty="0">
                <a:latin typeface="Palatino Linotype" panose="02040502050505030304" pitchFamily="18" charset="0"/>
              </a:rPr>
              <a:t>f</a:t>
            </a:r>
            <a:r>
              <a:rPr lang="en-GB" sz="2800" dirty="0" smtClean="0">
                <a:latin typeface="Palatino Linotype" panose="02040502050505030304" pitchFamily="18" charset="0"/>
              </a:rPr>
              <a:t>olding it in half each time.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" y="1320370"/>
            <a:ext cx="5367528" cy="418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8" y="2448049"/>
            <a:ext cx="7943850" cy="3712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458219" y="98593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74" y="4705127"/>
            <a:ext cx="1057337" cy="10573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3452" y="3937799"/>
            <a:ext cx="2318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25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Empire State Building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0125" y="3050279"/>
            <a:ext cx="2315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30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Altitude of planes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32" y="3673265"/>
            <a:ext cx="1972740" cy="9193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96948" y="1403477"/>
            <a:ext cx="247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GPS satellite orbit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05" y="1978663"/>
            <a:ext cx="1433146" cy="9784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08" y="1203514"/>
            <a:ext cx="1746739" cy="13100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180993" y="687497"/>
            <a:ext cx="29630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45 folds ~ Congratulations, you have reached the Moon!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9398328">
            <a:off x="4374466" y="4412740"/>
            <a:ext cx="2754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Folding increases thickness exponentially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027" y="5380738"/>
            <a:ext cx="811119" cy="63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9982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8409" y="93666"/>
            <a:ext cx="8094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How does exponential growth looks like?</a:t>
            </a:r>
            <a:endParaRPr lang="en-GB" sz="32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7794" y="1264550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Amount of stuff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5189" y="6091188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Time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644162" y="1327638"/>
            <a:ext cx="4114800" cy="4281854"/>
          </a:xfrm>
          <a:custGeom>
            <a:avLst/>
            <a:gdLst>
              <a:gd name="connsiteX0" fmla="*/ 0 w 4114800"/>
              <a:gd name="connsiteY0" fmla="*/ 4281854 h 4281854"/>
              <a:gd name="connsiteX1" fmla="*/ 1081453 w 4114800"/>
              <a:gd name="connsiteY1" fmla="*/ 3719147 h 4281854"/>
              <a:gd name="connsiteX2" fmla="*/ 2558561 w 4114800"/>
              <a:gd name="connsiteY2" fmla="*/ 2382716 h 4281854"/>
              <a:gd name="connsiteX3" fmla="*/ 3341076 w 4114800"/>
              <a:gd name="connsiteY3" fmla="*/ 1274885 h 4281854"/>
              <a:gd name="connsiteX4" fmla="*/ 4114800 w 4114800"/>
              <a:gd name="connsiteY4" fmla="*/ 0 h 428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4281854">
                <a:moveTo>
                  <a:pt x="0" y="4281854"/>
                </a:moveTo>
                <a:cubicBezTo>
                  <a:pt x="327513" y="4158762"/>
                  <a:pt x="655026" y="4035670"/>
                  <a:pt x="1081453" y="3719147"/>
                </a:cubicBezTo>
                <a:cubicBezTo>
                  <a:pt x="1507880" y="3402624"/>
                  <a:pt x="2181957" y="2790093"/>
                  <a:pt x="2558561" y="2382716"/>
                </a:cubicBezTo>
                <a:cubicBezTo>
                  <a:pt x="2935165" y="1975339"/>
                  <a:pt x="3081703" y="1672004"/>
                  <a:pt x="3341076" y="1274885"/>
                </a:cubicBezTo>
                <a:cubicBezTo>
                  <a:pt x="3600449" y="877766"/>
                  <a:pt x="4114800" y="0"/>
                  <a:pt x="4114800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5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99" y="1108892"/>
            <a:ext cx="3782715" cy="21219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432" y="969286"/>
            <a:ext cx="4430888" cy="21413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13" y="3809092"/>
            <a:ext cx="4502138" cy="1791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951" y="3466013"/>
            <a:ext cx="4099851" cy="22927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0" y="105953"/>
            <a:ext cx="3400276" cy="30204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611" y="168002"/>
            <a:ext cx="4051469" cy="2958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34" y="3126376"/>
            <a:ext cx="3722043" cy="2809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043" y="2993388"/>
            <a:ext cx="3436240" cy="30752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8" y="2811808"/>
            <a:ext cx="4451254" cy="25893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147" y="429436"/>
            <a:ext cx="8424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Palatino Linotype" panose="02040502050505030304" pitchFamily="18" charset="0"/>
              </a:rPr>
              <a:t>Technology seems to grow exponentially…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412" y="1506654"/>
            <a:ext cx="4338588" cy="29212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8" y="5677363"/>
            <a:ext cx="9003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Palatino Linotype" panose="02040502050505030304" pitchFamily="18" charset="0"/>
              </a:rPr>
              <a:t>Internet of Things: online guide to the Internet of Things, </a:t>
            </a:r>
            <a:r>
              <a:rPr lang="en-GB" sz="1100" dirty="0">
                <a:latin typeface="Palatino Linotype" panose="02040502050505030304" pitchFamily="18" charset="0"/>
                <a:hlinkClick r:id="rId4"/>
              </a:rPr>
              <a:t>http://www.i-scoop.eu/internet-of-things</a:t>
            </a:r>
            <a:r>
              <a:rPr lang="en-GB" sz="1100" dirty="0" smtClean="0">
                <a:latin typeface="Palatino Linotype" panose="02040502050505030304" pitchFamily="18" charset="0"/>
                <a:hlinkClick r:id="rId4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 </a:t>
            </a:r>
            <a:r>
              <a:rPr lang="en-GB" sz="1100" dirty="0">
                <a:latin typeface="Palatino Linotype" panose="02040502050505030304" pitchFamily="18" charset="0"/>
              </a:rPr>
              <a:t>and </a:t>
            </a:r>
            <a:r>
              <a:rPr lang="en-GB" sz="1100" dirty="0">
                <a:latin typeface="Palatino Linotype" panose="02040502050505030304" pitchFamily="18" charset="0"/>
                <a:hlinkClick r:id="rId5"/>
              </a:rPr>
              <a:t>https://exponential.singularityu.org</a:t>
            </a:r>
            <a:r>
              <a:rPr lang="en-GB" sz="1100" dirty="0" smtClean="0">
                <a:latin typeface="Palatino Linotype" panose="02040502050505030304" pitchFamily="18" charset="0"/>
                <a:hlinkClick r:id="rId5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2333</TotalTime>
  <Words>474</Words>
  <Application>Microsoft Office PowerPoint</Application>
  <PresentationFormat>On-screen Show (4:3)</PresentationFormat>
  <Paragraphs>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Bradley Hand ITC</vt:lpstr>
      <vt:lpstr>Buxton Sketch</vt:lpstr>
      <vt:lpstr>Cambria Math</vt:lpstr>
      <vt:lpstr>Palatino Linotype</vt:lpstr>
      <vt:lpstr>Times New Roman</vt:lpstr>
      <vt:lpstr>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 questions…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Markus Nordberg</cp:lastModifiedBy>
  <cp:revision>194</cp:revision>
  <dcterms:created xsi:type="dcterms:W3CDTF">2012-03-07T13:21:43Z</dcterms:created>
  <dcterms:modified xsi:type="dcterms:W3CDTF">2017-12-07T09:43:45Z</dcterms:modified>
</cp:coreProperties>
</file>