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media/image16.jpg" ContentType="image/jpg"/>
  <Override PartName="/ppt/media/image24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1" r:id="rId3"/>
    <p:sldId id="257" r:id="rId4"/>
    <p:sldId id="258" r:id="rId5"/>
    <p:sldId id="278" r:id="rId6"/>
    <p:sldId id="260" r:id="rId7"/>
    <p:sldId id="265" r:id="rId8"/>
    <p:sldId id="280" r:id="rId9"/>
    <p:sldId id="261" r:id="rId10"/>
    <p:sldId id="262" r:id="rId11"/>
    <p:sldId id="267" r:id="rId12"/>
    <p:sldId id="266" r:id="rId13"/>
    <p:sldId id="268" r:id="rId14"/>
    <p:sldId id="272" r:id="rId15"/>
    <p:sldId id="273" r:id="rId16"/>
    <p:sldId id="26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4C5E12-69B9-4B45-A266-28C9C0D87AB2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1C5D7F-B28B-4E06-80F7-CC3B3B7DC79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962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AE7E7-3D95-464F-9D06-EE846F73BB91}" type="datetime1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44106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500FC-4E3E-445E-AC9E-CD41C1264B4E}" type="datetime1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73968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EE4358-90DB-43D1-82C6-FCC457C60F19}" type="datetime1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9584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 userDrawn="1"/>
        </p:nvSpPr>
        <p:spPr>
          <a:xfrm>
            <a:off x="0" y="6362700"/>
            <a:ext cx="12192000" cy="3714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February 6</a:t>
            </a:r>
            <a:r>
              <a:rPr lang="en-GB" baseline="30000" dirty="0" smtClean="0">
                <a:solidFill>
                  <a:schemeClr val="bg2">
                    <a:lumMod val="50000"/>
                  </a:schemeClr>
                </a:solidFill>
              </a:rPr>
              <a:t>th</a:t>
            </a:r>
            <a:r>
              <a:rPr lang="en-GB" baseline="0" dirty="0" smtClean="0">
                <a:solidFill>
                  <a:schemeClr val="bg2">
                    <a:lumMod val="50000"/>
                  </a:schemeClr>
                </a:solidFill>
              </a:rPr>
              <a:t>, 2019</a:t>
            </a:r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				     </a:t>
            </a:r>
            <a:r>
              <a:rPr lang="en-GB" i="1" dirty="0" smtClean="0">
                <a:solidFill>
                  <a:schemeClr val="bg2">
                    <a:lumMod val="50000"/>
                  </a:schemeClr>
                </a:solidFill>
              </a:rPr>
              <a:t> AVA Topical Workshop</a:t>
            </a:r>
            <a:endParaRPr lang="en-GB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9880" y="6356350"/>
            <a:ext cx="27432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354859"/>
            <a:ext cx="2730500" cy="366616"/>
          </a:xfrm>
        </p:spPr>
        <p:txBody>
          <a:bodyPr/>
          <a:lstStyle/>
          <a:p>
            <a:fld id="{751BD59B-9230-4915-A152-00E502DF1DAB}" type="slidenum">
              <a:rPr lang="en-GB" smtClean="0"/>
              <a:pPr/>
              <a:t>‹#›</a:t>
            </a:fld>
            <a:r>
              <a:rPr lang="en-GB" dirty="0" smtClean="0"/>
              <a:t>/21 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13333" r="10695" b="44672"/>
          <a:stretch/>
        </p:blipFill>
        <p:spPr>
          <a:xfrm>
            <a:off x="5586840" y="76196"/>
            <a:ext cx="1018320" cy="55880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735312"/>
            <a:ext cx="838200" cy="591670"/>
          </a:xfrm>
          <a:prstGeom prst="rect">
            <a:avLst/>
          </a:prstGeom>
        </p:spPr>
      </p:pic>
      <p:pic>
        <p:nvPicPr>
          <p:cNvPr id="11" name="Picture 3" descr="C:\Users\spu92491\Documents\General\Logos\UoLiverpool-logo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1400" y="-166152"/>
            <a:ext cx="2506182" cy="102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5" descr="C:\Users\spu92491\Documents\General\Logos\CI_logo_large[1].jpg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1" y="63497"/>
            <a:ext cx="988653" cy="558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C:\Users\spu92491\Documents\General\Logos\2473_web_1.jp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064" y="5990327"/>
            <a:ext cx="1563873" cy="339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spu92491\Documents\Presentation\Project Update 161024\CERN-logo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2444" y="5671811"/>
            <a:ext cx="680569" cy="680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 descr="C:\Users\spu92491\Documents\Presentation\Project Update 161024\elena.png"/>
          <p:cNvPicPr>
            <a:picLocks noChangeAspect="1" noChangeArrowheads="1"/>
          </p:cNvPicPr>
          <p:nvPr userDrawn="1"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1736" b="8567"/>
          <a:stretch/>
        </p:blipFill>
        <p:spPr bwMode="auto">
          <a:xfrm>
            <a:off x="11492645" y="5671811"/>
            <a:ext cx="686655" cy="690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2220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028EE-D806-457B-BDBD-FF73F51521E2}" type="datetime1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417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58C9FE-6425-4EDE-B635-3CCBB2D6C984}" type="datetime1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9926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7DB1-0F07-40FA-BEC9-4C622D4E4B68}" type="datetime1">
              <a:rPr lang="en-GB" smtClean="0"/>
              <a:t>06/02/2019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4707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A02E-34C9-4B55-A12B-8E44B52615FB}" type="datetime1">
              <a:rPr lang="en-GB" smtClean="0"/>
              <a:t>06/02/2019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5375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C161ED-7A25-4F82-B536-02B1E7F2CEFA}" type="datetime1">
              <a:rPr lang="en-GB" smtClean="0"/>
              <a:t>06/02/2019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801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59DF91-4456-4100-B728-E575CCBD2333}" type="datetime1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22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6387AF-3DD9-4F08-AEDA-06942518FAEE}" type="datetime1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461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428FC-BE63-4475-AD2C-32B876AD323A}" type="datetime1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BD59B-9230-4915-A152-00E502DF1DAB}" type="slidenum">
              <a:rPr lang="en-GB" smtClean="0"/>
              <a:pPr/>
              <a:t>‹#›</a:t>
            </a:fld>
            <a:r>
              <a:rPr lang="en-GB" dirty="0" smtClean="0"/>
              <a:t>/21</a:t>
            </a:r>
          </a:p>
        </p:txBody>
      </p:sp>
    </p:spTree>
    <p:extLst>
      <p:ext uri="{BB962C8B-B14F-4D97-AF65-F5344CB8AC3E}">
        <p14:creationId xmlns:p14="http://schemas.microsoft.com/office/powerpoint/2010/main" val="500511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9.jpg"/><Relationship Id="rId7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76375"/>
            <a:ext cx="9144000" cy="2387600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txBody>
          <a:bodyPr>
            <a:normAutofit fontScale="90000"/>
          </a:bodyPr>
          <a:lstStyle/>
          <a:p>
            <a:r>
              <a:rPr lang="en-GB" dirty="0">
                <a:latin typeface="Calisto MT" panose="02040603050505030304" pitchFamily="18" charset="0"/>
              </a:rPr>
              <a:t>Kinematics of electron beam cooling and performance optimization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41435"/>
            <a:ext cx="9144000" cy="1459774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Bianca Veglia</a:t>
            </a:r>
          </a:p>
          <a:p>
            <a:r>
              <a:rPr lang="en-GB" b="1" dirty="0" smtClean="0">
                <a:latin typeface="Calisto MT" panose="02040603050505030304" pitchFamily="18" charset="0"/>
              </a:rPr>
              <a:t>AVA Topical Workshop</a:t>
            </a:r>
          </a:p>
          <a:p>
            <a:r>
              <a:rPr lang="en-GB" i="1" dirty="0" smtClean="0">
                <a:latin typeface="Calisto MT" panose="02040603050505030304" pitchFamily="18" charset="0"/>
              </a:rPr>
              <a:t>GSI, February 6</a:t>
            </a:r>
            <a:r>
              <a:rPr lang="en-GB" i="1" baseline="30000" dirty="0" smtClean="0">
                <a:latin typeface="Calisto MT" panose="02040603050505030304" pitchFamily="18" charset="0"/>
              </a:rPr>
              <a:t>th</a:t>
            </a:r>
            <a:r>
              <a:rPr lang="en-GB" i="1" dirty="0" smtClean="0">
                <a:latin typeface="Calisto MT" panose="02040603050505030304" pitchFamily="18" charset="0"/>
              </a:rPr>
              <a:t> 2019</a:t>
            </a:r>
            <a:endParaRPr lang="en-GB" i="1" dirty="0">
              <a:latin typeface="Calisto MT" panose="0204060305050503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t="13333" r="10695" b="44672"/>
          <a:stretch/>
        </p:blipFill>
        <p:spPr>
          <a:xfrm>
            <a:off x="4933951" y="179809"/>
            <a:ext cx="2005602" cy="110057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5676726"/>
            <a:ext cx="1495425" cy="1055594"/>
          </a:xfrm>
          <a:prstGeom prst="rect">
            <a:avLst/>
          </a:prstGeom>
        </p:spPr>
      </p:pic>
      <p:pic>
        <p:nvPicPr>
          <p:cNvPr id="7" name="Picture 3" descr="C:\Users\spu92491\Documents\General\Logos\UoLiverpool-logo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5370" y="0"/>
            <a:ext cx="3614196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spu92491\Documents\General\Logos\CI_logo_large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88896"/>
            <a:ext cx="1763841" cy="996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spu92491\Documents\General\Logos\2473_web_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0360" y="6109273"/>
            <a:ext cx="2487584" cy="539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spu92491\Documents\Presentation\Project Update 161024\CERN-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2789" y="5701209"/>
            <a:ext cx="922713" cy="92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C:\Users\spu92491\Documents\Presentation\Project Update 161024\elena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0745" y="5581320"/>
            <a:ext cx="1075047" cy="1162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78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9663" y="92846"/>
            <a:ext cx="10515600" cy="1325563"/>
          </a:xfrm>
        </p:spPr>
        <p:txBody>
          <a:bodyPr>
            <a:normAutofit/>
          </a:bodyPr>
          <a:lstStyle/>
          <a:p>
            <a:r>
              <a:rPr lang="en-GB" sz="3200" dirty="0" smtClean="0">
                <a:latin typeface="Calisto MT" panose="02040603050505030304" pitchFamily="18" charset="0"/>
              </a:rPr>
              <a:t>Cooling force at ESR</a:t>
            </a:r>
            <a:endParaRPr lang="en-GB" sz="3200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10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0371" y="828464"/>
            <a:ext cx="3863866" cy="40184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78" y="997835"/>
            <a:ext cx="5132069" cy="38490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20" t="10423" r="12681" b="81476"/>
          <a:stretch/>
        </p:blipFill>
        <p:spPr>
          <a:xfrm>
            <a:off x="4039953" y="1418409"/>
            <a:ext cx="1404605" cy="381000"/>
          </a:xfrm>
          <a:prstGeom prst="rect">
            <a:avLst/>
          </a:prstGeom>
          <a:ln w="3175">
            <a:solidFill>
              <a:schemeClr val="tx1">
                <a:lumMod val="65000"/>
                <a:lumOff val="35000"/>
              </a:schemeClr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869278" y="4940644"/>
            <a:ext cx="4862485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sto MT" panose="02040603050505030304" pitchFamily="18" charset="0"/>
              </a:rPr>
              <a:t>Ions:</a:t>
            </a:r>
          </a:p>
          <a:p>
            <a:r>
              <a:rPr lang="en-GB" dirty="0" smtClean="0">
                <a:latin typeface="Calisto MT" panose="02040603050505030304" pitchFamily="18" charset="0"/>
              </a:rPr>
              <a:t>A = 131.2 proton mass (Xenon)</a:t>
            </a:r>
          </a:p>
          <a:p>
            <a:r>
              <a:rPr lang="en-GB" dirty="0" smtClean="0">
                <a:latin typeface="Calisto MT" panose="02040603050505030304" pitchFamily="18" charset="0"/>
              </a:rPr>
              <a:t>Q = 54</a:t>
            </a:r>
            <a:r>
              <a:rPr lang="en-GB" baseline="30000" dirty="0" smtClean="0">
                <a:latin typeface="Calisto MT" panose="02040603050505030304" pitchFamily="18" charset="0"/>
              </a:rPr>
              <a:t>+</a:t>
            </a:r>
          </a:p>
          <a:p>
            <a:endParaRPr lang="en-GB" baseline="30000" dirty="0" smtClean="0"/>
          </a:p>
          <a:p>
            <a:endParaRPr lang="en-GB" baseline="30000" dirty="0" smtClean="0"/>
          </a:p>
          <a:p>
            <a:endParaRPr lang="en-GB" baseline="30000" dirty="0" smtClean="0"/>
          </a:p>
          <a:p>
            <a:endParaRPr lang="en-GB" baseline="30000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433455" y="4902888"/>
                <a:ext cx="6096000" cy="1754326"/>
              </a:xfrm>
              <a:prstGeom prst="rect">
                <a:avLst/>
              </a:prstGeom>
            </p:spPr>
            <p:txBody>
              <a:bodyPr numCol="2">
                <a:spAutoFit/>
              </a:bodyPr>
              <a:lstStyle/>
              <a:p>
                <a:r>
                  <a:rPr lang="en-GB" dirty="0" smtClean="0">
                    <a:latin typeface="Calisto MT" panose="02040603050505030304" pitchFamily="18" charset="0"/>
                  </a:rPr>
                  <a:t>Electrons:</a:t>
                </a:r>
              </a:p>
              <a:p>
                <a:r>
                  <a:rPr lang="en-GB" dirty="0">
                    <a:latin typeface="Calisto MT" panose="02040603050505030304" pitchFamily="18" charset="0"/>
                  </a:rPr>
                  <a:t>N</a:t>
                </a:r>
                <a:r>
                  <a:rPr lang="en-GB" baseline="-25000" dirty="0">
                    <a:latin typeface="Calisto MT" panose="02040603050505030304" pitchFamily="18" charset="0"/>
                  </a:rPr>
                  <a:t>e</a:t>
                </a:r>
                <a:r>
                  <a:rPr lang="en-GB" dirty="0">
                    <a:latin typeface="Calisto MT" panose="0204060305050503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dirty="0">
                    <a:latin typeface="Calisto MT" panose="02040603050505030304" pitchFamily="18" charset="0"/>
                  </a:rPr>
                  <a:t> e/m</a:t>
                </a:r>
                <a:r>
                  <a:rPr lang="en-GB" baseline="30000" dirty="0">
                    <a:latin typeface="Calisto MT" panose="02040603050505030304" pitchFamily="18" charset="0"/>
                  </a:rPr>
                  <a:t>3</a:t>
                </a:r>
              </a:p>
              <a:p>
                <a:endParaRPr lang="en-GB" baseline="30000" dirty="0">
                  <a:latin typeface="Calisto MT" panose="0204060305050503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GB" dirty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endParaRPr lang="en-GB" baseline="30000" dirty="0">
                  <a:latin typeface="Calisto MT" panose="02040603050505030304" pitchFamily="18" charset="0"/>
                </a:endParaRPr>
              </a:p>
              <a:p>
                <a:endParaRPr lang="en-GB" baseline="300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3455" y="4902888"/>
                <a:ext cx="6096000" cy="1754326"/>
              </a:xfrm>
              <a:prstGeom prst="rect">
                <a:avLst/>
              </a:prstGeom>
              <a:blipFill>
                <a:blip r:embed="rId5"/>
                <a:stretch>
                  <a:fillRect l="-800" t="-17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6779491" y="5113824"/>
                <a:ext cx="2669309" cy="9292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=0.001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GB" dirty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endParaRPr lang="en-GB" dirty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r>
                  <a:rPr lang="en-GB" dirty="0">
                    <a:latin typeface="Calisto MT" panose="02040603050505030304" pitchFamily="18" charset="0"/>
                    <a:ea typeface="Cambria Math" panose="02040503050406030204" pitchFamily="18" charset="0"/>
                  </a:rPr>
                  <a:t>B = </a:t>
                </a:r>
                <a:r>
                  <a:rPr lang="en-GB" dirty="0" smtClean="0">
                    <a:latin typeface="Calisto MT" panose="02040603050505030304" pitchFamily="18" charset="0"/>
                    <a:ea typeface="Cambria Math" panose="02040503050406030204" pitchFamily="18" charset="0"/>
                  </a:rPr>
                  <a:t>0.1 </a:t>
                </a:r>
                <a:r>
                  <a:rPr lang="en-GB" dirty="0">
                    <a:latin typeface="Calisto MT" panose="02040603050505030304" pitchFamily="18" charset="0"/>
                    <a:ea typeface="Cambria Math" panose="02040503050406030204" pitchFamily="18" charset="0"/>
                  </a:rPr>
                  <a:t>T</a:t>
                </a: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9491" y="5113824"/>
                <a:ext cx="2669309" cy="929229"/>
              </a:xfrm>
              <a:prstGeom prst="rect">
                <a:avLst/>
              </a:prstGeom>
              <a:blipFill>
                <a:blip r:embed="rId6"/>
                <a:stretch>
                  <a:fillRect l="-1826" b="-9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723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49790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LEIR Measurements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11</a:t>
            </a:fld>
            <a:endParaRPr lang="en-GB"/>
          </a:p>
        </p:txBody>
      </p:sp>
      <p:sp>
        <p:nvSpPr>
          <p:cNvPr id="5" name="object 7"/>
          <p:cNvSpPr txBox="1"/>
          <p:nvPr/>
        </p:nvSpPr>
        <p:spPr>
          <a:xfrm>
            <a:off x="1560321" y="5102593"/>
            <a:ext cx="2843530" cy="125226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5"/>
              </a:spcBef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dirty="0">
                <a:latin typeface="Calisto MT"/>
                <a:cs typeface="Calisto MT"/>
              </a:rPr>
              <a:t>Lead</a:t>
            </a:r>
            <a:r>
              <a:rPr sz="2000" spc="-20" dirty="0">
                <a:latin typeface="Calisto MT"/>
                <a:cs typeface="Calisto MT"/>
              </a:rPr>
              <a:t> </a:t>
            </a:r>
            <a:r>
              <a:rPr sz="2000" dirty="0" smtClean="0">
                <a:latin typeface="Calisto MT"/>
                <a:cs typeface="Calisto MT"/>
              </a:rPr>
              <a:t>ions</a:t>
            </a:r>
            <a:endParaRPr sz="205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dirty="0">
                <a:latin typeface="Calisto MT"/>
                <a:cs typeface="Calisto MT"/>
              </a:rPr>
              <a:t>Lots of </a:t>
            </a:r>
            <a:r>
              <a:rPr sz="2000" spc="-20" dirty="0">
                <a:latin typeface="Calisto MT"/>
                <a:cs typeface="Calisto MT"/>
              </a:rPr>
              <a:t>available</a:t>
            </a:r>
            <a:r>
              <a:rPr sz="2000" spc="130" dirty="0">
                <a:latin typeface="Calisto MT"/>
                <a:cs typeface="Calisto MT"/>
              </a:rPr>
              <a:t> </a:t>
            </a:r>
            <a:r>
              <a:rPr sz="2000" dirty="0" smtClean="0">
                <a:latin typeface="Calisto MT"/>
                <a:cs typeface="Calisto MT"/>
              </a:rPr>
              <a:t>data</a:t>
            </a:r>
            <a:endParaRPr sz="2050" dirty="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Arial"/>
              <a:buChar char="•"/>
              <a:tabLst>
                <a:tab pos="299085" algn="l"/>
                <a:tab pos="299720" algn="l"/>
              </a:tabLst>
            </a:pPr>
            <a:r>
              <a:rPr sz="2000" dirty="0">
                <a:latin typeface="Calisto MT"/>
                <a:cs typeface="Calisto MT"/>
              </a:rPr>
              <a:t>Experimental</a:t>
            </a:r>
            <a:r>
              <a:rPr sz="2000" spc="-65" dirty="0">
                <a:latin typeface="Calisto MT"/>
                <a:cs typeface="Calisto MT"/>
              </a:rPr>
              <a:t> </a:t>
            </a:r>
            <a:r>
              <a:rPr sz="2000" spc="-5" dirty="0">
                <a:latin typeface="Calisto MT"/>
                <a:cs typeface="Calisto MT"/>
              </a:rPr>
              <a:t>flexibility</a:t>
            </a:r>
            <a:endParaRPr sz="2000" dirty="0">
              <a:latin typeface="Calisto MT"/>
              <a:cs typeface="Calisto MT"/>
            </a:endParaRPr>
          </a:p>
          <a:p>
            <a:pPr>
              <a:lnSpc>
                <a:spcPct val="100000"/>
              </a:lnSpc>
              <a:spcBef>
                <a:spcPts val="45"/>
              </a:spcBef>
              <a:buFont typeface="Arial"/>
              <a:buChar char="•"/>
            </a:pPr>
            <a:endParaRPr sz="2050" dirty="0">
              <a:latin typeface="Times New Roman"/>
              <a:cs typeface="Times New Roman"/>
            </a:endParaRPr>
          </a:p>
        </p:txBody>
      </p:sp>
      <p:sp>
        <p:nvSpPr>
          <p:cNvPr id="6" name="object 8"/>
          <p:cNvSpPr/>
          <p:nvPr/>
        </p:nvSpPr>
        <p:spPr>
          <a:xfrm>
            <a:off x="538987" y="1669235"/>
            <a:ext cx="4617213" cy="308056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Content Placeholder 4"/>
          <p:cNvSpPr txBox="1">
            <a:spLocks noGrp="1"/>
          </p:cNvSpPr>
          <p:nvPr>
            <p:ph idx="1"/>
          </p:nvPr>
        </p:nvSpPr>
        <p:spPr>
          <a:xfrm>
            <a:off x="6737095" y="1314746"/>
            <a:ext cx="4831127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sto MT" panose="02040603050505030304" pitchFamily="18" charset="0"/>
              </a:rPr>
              <a:t>Different electron distributions</a:t>
            </a:r>
            <a:endParaRPr lang="en-GB" dirty="0">
              <a:latin typeface="Calisto MT" panose="0204060305050503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69" r="30904" b="28705"/>
          <a:stretch/>
        </p:blipFill>
        <p:spPr>
          <a:xfrm>
            <a:off x="6737096" y="2294125"/>
            <a:ext cx="3251200" cy="301628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564376" y="2520236"/>
            <a:ext cx="48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</a:t>
            </a:r>
            <a:r>
              <a:rPr lang="en-GB" baseline="-25000" dirty="0" smtClean="0"/>
              <a:t>e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9591421" y="5004521"/>
            <a:ext cx="396875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46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31214" y="774894"/>
            <a:ext cx="5253298" cy="554176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latin typeface="Calisto MT" panose="02040603050505030304" pitchFamily="18" charset="0"/>
              </a:rPr>
              <a:t>Cooling Force at LEIR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7586" y="1329070"/>
            <a:ext cx="6033158" cy="45248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11479" y="1645920"/>
            <a:ext cx="257627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Calisto MT" panose="02040603050505030304" pitchFamily="18" charset="0"/>
              </a:rPr>
              <a:t>Ions:</a:t>
            </a:r>
          </a:p>
          <a:p>
            <a:r>
              <a:rPr lang="en-GB" dirty="0" smtClean="0">
                <a:latin typeface="Calisto MT" panose="02040603050505030304" pitchFamily="18" charset="0"/>
              </a:rPr>
              <a:t>A = 207.2 proton mass </a:t>
            </a:r>
          </a:p>
          <a:p>
            <a:r>
              <a:rPr lang="en-GB" dirty="0" smtClean="0">
                <a:latin typeface="Calisto MT" panose="02040603050505030304" pitchFamily="18" charset="0"/>
              </a:rPr>
              <a:t>(Lead)</a:t>
            </a:r>
          </a:p>
          <a:p>
            <a:endParaRPr lang="en-GB" dirty="0" smtClean="0">
              <a:latin typeface="Calisto MT" panose="02040603050505030304" pitchFamily="18" charset="0"/>
            </a:endParaRPr>
          </a:p>
          <a:p>
            <a:r>
              <a:rPr lang="en-GB" dirty="0" smtClean="0">
                <a:latin typeface="Calisto MT" panose="02040603050505030304" pitchFamily="18" charset="0"/>
              </a:rPr>
              <a:t>Q = 54</a:t>
            </a:r>
            <a:r>
              <a:rPr lang="en-GB" baseline="30000" dirty="0" smtClean="0">
                <a:latin typeface="Calisto MT" panose="02040603050505030304" pitchFamily="18" charset="0"/>
              </a:rPr>
              <a:t>+</a:t>
            </a:r>
          </a:p>
          <a:p>
            <a:endParaRPr lang="en-GB" baseline="30000" dirty="0">
              <a:latin typeface="Calisto MT" panose="02040603050505030304" pitchFamily="18" charset="0"/>
            </a:endParaRPr>
          </a:p>
          <a:p>
            <a:endParaRPr lang="en-GB" baseline="30000" dirty="0" smtClean="0"/>
          </a:p>
          <a:p>
            <a:endParaRPr lang="en-GB" baseline="30000" dirty="0"/>
          </a:p>
          <a:p>
            <a:endParaRPr lang="en-GB" baseline="30000" dirty="0" smtClean="0"/>
          </a:p>
          <a:p>
            <a:endParaRPr lang="en-GB" baseline="30000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794493" y="1645920"/>
                <a:ext cx="2305357" cy="31514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Calisto MT" panose="02040603050505030304" pitchFamily="18" charset="0"/>
                  </a:rPr>
                  <a:t>Electrons:</a:t>
                </a:r>
              </a:p>
              <a:p>
                <a:r>
                  <a:rPr lang="en-GB" dirty="0" smtClean="0">
                    <a:latin typeface="Calisto MT" panose="02040603050505030304" pitchFamily="18" charset="0"/>
                  </a:rPr>
                  <a:t>N</a:t>
                </a:r>
                <a:r>
                  <a:rPr lang="en-GB" baseline="-25000" dirty="0" smtClean="0">
                    <a:latin typeface="Calisto MT" panose="02040603050505030304" pitchFamily="18" charset="0"/>
                  </a:rPr>
                  <a:t>e</a:t>
                </a:r>
                <a:r>
                  <a:rPr lang="en-GB" dirty="0" smtClean="0">
                    <a:latin typeface="Calisto MT" panose="0204060305050503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GB" dirty="0" smtClean="0">
                    <a:latin typeface="Calisto MT" panose="02040603050505030304" pitchFamily="18" charset="0"/>
                  </a:rPr>
                  <a:t> e/m</a:t>
                </a:r>
                <a:r>
                  <a:rPr lang="en-GB" baseline="30000" dirty="0" smtClean="0">
                    <a:latin typeface="Calisto MT" panose="02040603050505030304" pitchFamily="18" charset="0"/>
                  </a:rPr>
                  <a:t>3</a:t>
                </a:r>
              </a:p>
              <a:p>
                <a:endParaRPr lang="en-GB" baseline="30000" dirty="0">
                  <a:latin typeface="Calisto MT" panose="0204060305050503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GB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=0.01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GB" dirty="0" smtClean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endParaRPr lang="en-GB" baseline="30000" dirty="0">
                  <a:latin typeface="Calisto MT" panose="0204060305050503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GB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GB" dirty="0" smtClean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endParaRPr lang="en-GB" dirty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r>
                  <a:rPr lang="en-GB" dirty="0" smtClean="0">
                    <a:latin typeface="Calisto MT" panose="02040603050505030304" pitchFamily="18" charset="0"/>
                    <a:ea typeface="Cambria Math" panose="02040503050406030204" pitchFamily="18" charset="0"/>
                  </a:rPr>
                  <a:t>B = 0.07 T</a:t>
                </a:r>
                <a:endParaRPr lang="en-GB" dirty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endParaRPr lang="en-GB" baseline="30000" dirty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94493" y="1645920"/>
                <a:ext cx="2305357" cy="3151440"/>
              </a:xfrm>
              <a:prstGeom prst="rect">
                <a:avLst/>
              </a:prstGeom>
              <a:blipFill>
                <a:blip r:embed="rId3"/>
                <a:stretch>
                  <a:fillRect l="-2381" t="-9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0913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8760" y="1010464"/>
            <a:ext cx="4697045" cy="1325563"/>
          </a:xfrm>
        </p:spPr>
        <p:txBody>
          <a:bodyPr>
            <a:normAutofit/>
          </a:bodyPr>
          <a:lstStyle/>
          <a:p>
            <a:r>
              <a:rPr lang="en-GB" sz="3600" dirty="0" smtClean="0">
                <a:latin typeface="Calisto MT" panose="02040603050505030304" pitchFamily="18" charset="0"/>
              </a:rPr>
              <a:t>Cooling Maps at LEIR</a:t>
            </a:r>
            <a:endParaRPr lang="en-GB" sz="3600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13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9219" y="2157415"/>
            <a:ext cx="5789245" cy="21375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277" y="2158902"/>
            <a:ext cx="5769943" cy="21397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402601" y="4401879"/>
            <a:ext cx="5433237" cy="2770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Measurements performed with the help of A. </a:t>
            </a:r>
            <a:r>
              <a:rPr lang="en-GB" sz="1200" dirty="0" err="1" smtClean="0"/>
              <a:t>Saa</a:t>
            </a:r>
            <a:r>
              <a:rPr lang="en-GB" sz="1200" dirty="0" smtClean="0"/>
              <a:t> Hernandez, D. </a:t>
            </a:r>
            <a:r>
              <a:rPr lang="en-GB" sz="1200" dirty="0" err="1" smtClean="0"/>
              <a:t>Gamba,N</a:t>
            </a:r>
            <a:r>
              <a:rPr lang="en-GB" sz="1200" dirty="0" smtClean="0"/>
              <a:t>. </a:t>
            </a:r>
            <a:r>
              <a:rPr lang="en-GB" sz="1200" dirty="0" err="1" smtClean="0"/>
              <a:t>Biancacci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035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Ongoing and future work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Data analysis (LEIR and ELENA)</a:t>
            </a:r>
          </a:p>
          <a:p>
            <a:endParaRPr lang="en-GB" dirty="0">
              <a:latin typeface="Calisto MT" panose="02040603050505030304" pitchFamily="18" charset="0"/>
            </a:endParaRPr>
          </a:p>
          <a:p>
            <a:r>
              <a:rPr lang="en-GB" dirty="0" smtClean="0">
                <a:latin typeface="Calisto MT" panose="02040603050505030304" pitchFamily="18" charset="0"/>
              </a:rPr>
              <a:t>IBS in RF-Track</a:t>
            </a:r>
          </a:p>
          <a:p>
            <a:endParaRPr lang="en-GB" dirty="0">
              <a:latin typeface="Calisto MT" panose="02040603050505030304" pitchFamily="18" charset="0"/>
            </a:endParaRPr>
          </a:p>
          <a:p>
            <a:r>
              <a:rPr lang="en-GB" dirty="0" smtClean="0">
                <a:latin typeface="Calisto MT" panose="02040603050505030304" pitchFamily="18" charset="0"/>
              </a:rPr>
              <a:t>Imperfections study</a:t>
            </a:r>
          </a:p>
          <a:p>
            <a:endParaRPr lang="en-GB" dirty="0">
              <a:latin typeface="Calisto MT" panose="02040603050505030304" pitchFamily="18" charset="0"/>
            </a:endParaRPr>
          </a:p>
          <a:p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805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4849" y="365125"/>
            <a:ext cx="6902302" cy="1325563"/>
          </a:xfrm>
        </p:spPr>
        <p:txBody>
          <a:bodyPr/>
          <a:lstStyle/>
          <a:p>
            <a:r>
              <a:rPr lang="en-GB" dirty="0" smtClean="0"/>
              <a:t>Thank you for your attention!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46"/>
          <a:stretch/>
        </p:blipFill>
        <p:spPr>
          <a:xfrm>
            <a:off x="4673601" y="1453519"/>
            <a:ext cx="2844799" cy="433697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15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369595" y="3330276"/>
            <a:ext cx="21584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Any questions?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3606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17525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ELENA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16</a:t>
            </a:fld>
            <a:endParaRPr lang="en-GB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928" y="1717963"/>
            <a:ext cx="5076521" cy="28555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5914721" y="1632577"/>
                <a:ext cx="2305357" cy="37054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latin typeface="Calisto MT" panose="02040603050505030304" pitchFamily="18" charset="0"/>
                  </a:rPr>
                  <a:t>Electrons:</a:t>
                </a:r>
              </a:p>
              <a:p>
                <a:r>
                  <a:rPr lang="en-GB" dirty="0" smtClean="0">
                    <a:latin typeface="Calisto MT" panose="02040603050505030304" pitchFamily="18" charset="0"/>
                  </a:rPr>
                  <a:t>N</a:t>
                </a:r>
                <a:r>
                  <a:rPr lang="en-GB" baseline="-25000" dirty="0" smtClean="0">
                    <a:latin typeface="Calisto MT" panose="02040603050505030304" pitchFamily="18" charset="0"/>
                  </a:rPr>
                  <a:t>e</a:t>
                </a:r>
                <a:r>
                  <a:rPr lang="en-GB" dirty="0" smtClean="0">
                    <a:latin typeface="Calisto MT" panose="02040603050505030304" pitchFamily="18" charset="0"/>
                  </a:rPr>
                  <a:t> = </a:t>
                </a:r>
                <a14:m>
                  <m:oMath xmlns:m="http://schemas.openxmlformats.org/officeDocument/2006/math">
                    <m:r>
                      <a:rPr lang="en-GB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.4</m:t>
                    </m:r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12</m:t>
                        </m:r>
                      </m:sup>
                    </m:sSup>
                  </m:oMath>
                </a14:m>
                <a:r>
                  <a:rPr lang="en-GB" dirty="0" smtClean="0">
                    <a:latin typeface="Calisto MT" panose="02040603050505030304" pitchFamily="18" charset="0"/>
                  </a:rPr>
                  <a:t> e/m</a:t>
                </a:r>
                <a:r>
                  <a:rPr lang="en-GB" baseline="30000" dirty="0" smtClean="0">
                    <a:latin typeface="Calisto MT" panose="02040603050505030304" pitchFamily="18" charset="0"/>
                  </a:rPr>
                  <a:t>3</a:t>
                </a:r>
              </a:p>
              <a:p>
                <a:endParaRPr lang="en-GB" baseline="30000" dirty="0">
                  <a:latin typeface="Calisto MT" panose="0204060305050503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GB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⊥</m:t>
                          </m:r>
                        </m:sub>
                      </m:sSub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=0.01 </m:t>
                      </m:r>
                      <m:r>
                        <m:rPr>
                          <m:sty m:val="p"/>
                        </m:rP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GB" dirty="0" smtClean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endParaRPr lang="en-GB" baseline="30000" dirty="0">
                  <a:latin typeface="Calisto MT" panose="020406030505050303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a:rPr lang="en-GB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∥</m:t>
                          </m:r>
                        </m:sub>
                      </m:sSub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=0.0</m:t>
                      </m:r>
                      <m:r>
                        <a:rPr lang="en-GB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</m:t>
                      </m:r>
                      <m: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GB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eV</m:t>
                      </m:r>
                    </m:oMath>
                  </m:oMathPara>
                </a14:m>
                <a:endParaRPr lang="en-GB" dirty="0" smtClean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endParaRPr lang="en-GB" dirty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r>
                  <a:rPr lang="en-GB" dirty="0" smtClean="0">
                    <a:latin typeface="Calisto MT" panose="02040603050505030304" pitchFamily="18" charset="0"/>
                    <a:ea typeface="Cambria Math" panose="02040503050406030204" pitchFamily="18" charset="0"/>
                  </a:rPr>
                  <a:t>B = 0.01 T</a:t>
                </a:r>
              </a:p>
              <a:p>
                <a:endParaRPr lang="en-GB" dirty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r>
                  <a:rPr lang="en-GB" dirty="0" smtClean="0">
                    <a:latin typeface="Calisto MT" panose="02040603050505030304" pitchFamily="18" charset="0"/>
                    <a:ea typeface="Cambria Math" panose="02040503050406030204" pitchFamily="18" charset="0"/>
                  </a:rPr>
                  <a:t>Energy = 355-55 eV</a:t>
                </a:r>
                <a:endParaRPr lang="en-GB" dirty="0">
                  <a:latin typeface="Calisto MT" panose="02040603050505030304" pitchFamily="18" charset="0"/>
                  <a:ea typeface="Cambria Math" panose="02040503050406030204" pitchFamily="18" charset="0"/>
                </a:endParaRPr>
              </a:p>
              <a:p>
                <a:endParaRPr lang="en-GB" baseline="30000" dirty="0"/>
              </a:p>
              <a:p>
                <a:endParaRPr lang="en-GB" dirty="0" smtClean="0"/>
              </a:p>
              <a:p>
                <a:endParaRPr lang="en-GB" dirty="0" smtClean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4721" y="1632577"/>
                <a:ext cx="2305357" cy="3705438"/>
              </a:xfrm>
              <a:prstGeom prst="rect">
                <a:avLst/>
              </a:prstGeom>
              <a:blipFill>
                <a:blip r:embed="rId3"/>
                <a:stretch>
                  <a:fillRect l="-2116" t="-9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369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>
                <a:latin typeface="Calisto MT" panose="02040603050505030304" pitchFamily="18" charset="0"/>
              </a:rPr>
              <a:t>Contents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4622" y="1563625"/>
            <a:ext cx="3762756" cy="3840479"/>
          </a:xfrm>
        </p:spPr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en-GB" dirty="0" smtClean="0">
                <a:latin typeface="Calisto MT" panose="02040603050505030304" pitchFamily="18" charset="0"/>
              </a:rPr>
              <a:t>Introduction</a:t>
            </a:r>
          </a:p>
          <a:p>
            <a:pPr marL="0" indent="0" algn="ctr">
              <a:buNone/>
            </a:pPr>
            <a:endParaRPr lang="en-GB" dirty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en-GB" dirty="0" smtClean="0">
                <a:latin typeface="Calisto MT" panose="02040603050505030304" pitchFamily="18" charset="0"/>
              </a:rPr>
              <a:t>Electron Cooling and Cooling force</a:t>
            </a:r>
          </a:p>
          <a:p>
            <a:pPr marL="0" indent="0" algn="ctr">
              <a:buNone/>
            </a:pPr>
            <a:endParaRPr lang="en-GB" dirty="0" smtClean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en-GB" dirty="0" smtClean="0">
                <a:latin typeface="Calisto MT" panose="02040603050505030304" pitchFamily="18" charset="0"/>
              </a:rPr>
              <a:t>Challenges</a:t>
            </a:r>
          </a:p>
          <a:p>
            <a:pPr marL="0" indent="0" algn="ctr">
              <a:buNone/>
            </a:pPr>
            <a:endParaRPr lang="en-GB" dirty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en-GB" dirty="0" smtClean="0">
                <a:latin typeface="Calisto MT" panose="02040603050505030304" pitchFamily="18" charset="0"/>
              </a:rPr>
              <a:t>Simulations</a:t>
            </a:r>
            <a:endParaRPr lang="en-GB" dirty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endParaRPr lang="en-GB" dirty="0" smtClean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en-GB" dirty="0" smtClean="0">
                <a:latin typeface="Calisto MT" panose="02040603050505030304" pitchFamily="18" charset="0"/>
              </a:rPr>
              <a:t>Data </a:t>
            </a:r>
          </a:p>
          <a:p>
            <a:pPr marL="0" indent="0" algn="ctr">
              <a:buNone/>
            </a:pPr>
            <a:endParaRPr lang="en-GB" dirty="0" smtClean="0">
              <a:latin typeface="Calisto MT" panose="02040603050505030304" pitchFamily="18" charset="0"/>
            </a:endParaRPr>
          </a:p>
          <a:p>
            <a:pPr marL="0" indent="0" algn="ctr">
              <a:buNone/>
            </a:pPr>
            <a:r>
              <a:rPr lang="en-GB" dirty="0" smtClean="0">
                <a:latin typeface="Calisto MT" panose="02040603050505030304" pitchFamily="18" charset="0"/>
              </a:rPr>
              <a:t>Outlook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30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9063" y="630937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Antimatter</a:t>
            </a:r>
            <a:endParaRPr lang="en-GB" dirty="0">
              <a:latin typeface="Calisto MT" panose="02040603050505030304" pitchFamily="18" charset="0"/>
              <a:ea typeface="Cambria Math" panose="02040503050406030204" pitchFamily="18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785223" y="1863052"/>
                <a:ext cx="10515600" cy="435133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GB" dirty="0" smtClean="0">
                    <a:latin typeface="Calisto MT" panose="02040603050505030304" pitchFamily="18" charset="0"/>
                  </a:rPr>
                  <a:t> are </a:t>
                </a:r>
                <a:r>
                  <a:rPr lang="en-GB" dirty="0">
                    <a:latin typeface="Calisto MT" panose="02040603050505030304" pitchFamily="18" charset="0"/>
                  </a:rPr>
                  <a:t>generated in </a:t>
                </a:r>
                <a:r>
                  <a:rPr lang="en-GB" dirty="0" smtClean="0">
                    <a:latin typeface="Calisto MT" panose="02040603050505030304" pitchFamily="18" charset="0"/>
                  </a:rPr>
                  <a:t>collisions </a:t>
                </a:r>
                <a:r>
                  <a:rPr lang="en-GB" dirty="0">
                    <a:latin typeface="Calisto MT" panose="02040603050505030304" pitchFamily="18" charset="0"/>
                  </a:rPr>
                  <a:t>of </a:t>
                </a:r>
                <a:r>
                  <a:rPr lang="en-GB" dirty="0" smtClean="0">
                    <a:latin typeface="Calisto MT" panose="02040603050505030304" pitchFamily="18" charset="0"/>
                  </a:rPr>
                  <a:t>protons (26 GeV) with a target.</a:t>
                </a:r>
              </a:p>
              <a:p>
                <a:r>
                  <a:rPr lang="en-GB" dirty="0" smtClean="0">
                    <a:latin typeface="Calisto MT" panose="02040603050505030304" pitchFamily="18" charset="0"/>
                  </a:rPr>
                  <a:t>have </a:t>
                </a:r>
                <a:r>
                  <a:rPr lang="en-GB" dirty="0">
                    <a:latin typeface="Calisto MT" panose="02040603050505030304" pitchFamily="18" charset="0"/>
                  </a:rPr>
                  <a:t>different energies and move randomly in all </a:t>
                </a:r>
                <a:r>
                  <a:rPr lang="en-GB" dirty="0" smtClean="0">
                    <a:latin typeface="Calisto MT" panose="02040603050505030304" pitchFamily="18" charset="0"/>
                  </a:rPr>
                  <a:t>directions:</a:t>
                </a:r>
              </a:p>
              <a:p>
                <a:pPr marL="0" indent="0" algn="ctr">
                  <a:buNone/>
                </a:pPr>
                <a:endParaRPr lang="en-GB" dirty="0" smtClean="0">
                  <a:latin typeface="Calisto MT" panose="02040603050505030304" pitchFamily="18" charset="0"/>
                </a:endParaRPr>
              </a:p>
              <a:p>
                <a:pPr marL="0" indent="0" algn="ctr">
                  <a:buNone/>
                </a:pPr>
                <a:r>
                  <a:rPr lang="en-GB" dirty="0" smtClean="0">
                    <a:latin typeface="Calisto MT" panose="02040603050505030304" pitchFamily="18" charset="0"/>
                  </a:rPr>
                  <a:t>DECELERATION </a:t>
                </a:r>
                <a:r>
                  <a:rPr lang="en-GB" dirty="0">
                    <a:latin typeface="Calisto MT" panose="02040603050505030304" pitchFamily="18" charset="0"/>
                  </a:rPr>
                  <a:t>&amp; </a:t>
                </a:r>
                <a:r>
                  <a:rPr lang="en-GB" dirty="0" smtClean="0">
                    <a:latin typeface="Calisto MT" panose="02040603050505030304" pitchFamily="18" charset="0"/>
                  </a:rPr>
                  <a:t>COOLING</a:t>
                </a:r>
              </a:p>
              <a:p>
                <a:pPr marL="0" indent="0" algn="ctr">
                  <a:buNone/>
                </a:pPr>
                <a:endParaRPr lang="en-GB" dirty="0">
                  <a:latin typeface="Calisto MT" panose="02040603050505030304" pitchFamily="18" charset="0"/>
                </a:endParaRPr>
              </a:p>
              <a:p>
                <a:r>
                  <a:rPr lang="en-GB" dirty="0" smtClean="0">
                    <a:latin typeface="Calisto MT" panose="02040603050505030304" pitchFamily="18" charset="0"/>
                  </a:rPr>
                  <a:t>Only low energetic antiprotons can be trapped and studied in antimatter experiments.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785223" y="1863052"/>
                <a:ext cx="10515600" cy="4351338"/>
              </a:xfrm>
              <a:blipFill>
                <a:blip r:embed="rId2"/>
                <a:stretch>
                  <a:fillRect l="-1043" t="-25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414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35325" y="525256"/>
            <a:ext cx="6321351" cy="1325563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What is electron cooling?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768209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>
                <a:latin typeface="Calisto MT" panose="02040603050505030304" pitchFamily="18" charset="0"/>
              </a:rPr>
              <a:t>A fast process </a:t>
            </a:r>
            <a:r>
              <a:rPr lang="en-US" dirty="0" smtClean="0">
                <a:latin typeface="Calisto MT" panose="02040603050505030304" pitchFamily="18" charset="0"/>
              </a:rPr>
              <a:t>to reduce phase space volume, emittance and momentum spread of a circulating charged particle beam.</a:t>
            </a:r>
          </a:p>
          <a:p>
            <a:endParaRPr lang="en-US" dirty="0">
              <a:latin typeface="Calisto MT" panose="02040603050505030304" pitchFamily="18" charset="0"/>
            </a:endParaRPr>
          </a:p>
          <a:p>
            <a:r>
              <a:rPr lang="en-US" dirty="0" smtClean="0">
                <a:latin typeface="Calisto MT" panose="02040603050505030304" pitchFamily="18" charset="0"/>
              </a:rPr>
              <a:t>Loss </a:t>
            </a:r>
            <a:r>
              <a:rPr lang="en-US" dirty="0">
                <a:latin typeface="Calisto MT" panose="02040603050505030304" pitchFamily="18" charset="0"/>
              </a:rPr>
              <a:t>free compression of ion </a:t>
            </a:r>
            <a:r>
              <a:rPr lang="en-US" dirty="0" smtClean="0">
                <a:latin typeface="Calisto MT" panose="02040603050505030304" pitchFamily="18" charset="0"/>
              </a:rPr>
              <a:t>beams:</a:t>
            </a:r>
            <a:endParaRPr lang="en-US" dirty="0">
              <a:latin typeface="Calisto MT" panose="02040603050505030304" pitchFamily="18" charset="0"/>
            </a:endParaRPr>
          </a:p>
          <a:p>
            <a:pPr lvl="1">
              <a:buSzPct val="50000"/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Calisto MT" panose="02040603050505030304" pitchFamily="18" charset="0"/>
              </a:rPr>
              <a:t>Improve beam quality.</a:t>
            </a:r>
          </a:p>
          <a:p>
            <a:pPr lvl="1">
              <a:buSzPct val="50000"/>
              <a:buFont typeface="Wingdings" panose="05000000000000000000" pitchFamily="2" charset="2"/>
              <a:buChar char="§"/>
            </a:pPr>
            <a:r>
              <a:rPr lang="en-US" sz="2800" dirty="0" smtClean="0">
                <a:latin typeface="Calisto MT" panose="02040603050505030304" pitchFamily="18" charset="0"/>
              </a:rPr>
              <a:t>Compensation of heating effects.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68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498" y="391713"/>
            <a:ext cx="10515600" cy="1256014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Electron Cooler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5</a:t>
            </a:fld>
            <a:endParaRPr lang="en-GB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0515" y="1446934"/>
            <a:ext cx="4854992" cy="435133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7523138" y="2125197"/>
            <a:ext cx="1579419" cy="17549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7689393" y="2384680"/>
            <a:ext cx="341746" cy="1053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8160448" y="2954738"/>
            <a:ext cx="614796" cy="7042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8272440" y="2283875"/>
            <a:ext cx="250535" cy="31613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7672075" y="3344396"/>
            <a:ext cx="322118" cy="42718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8340557" y="3402124"/>
            <a:ext cx="494145" cy="127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8031139" y="3205145"/>
            <a:ext cx="217054" cy="17157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689394" y="2530153"/>
            <a:ext cx="304799" cy="24658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8661520" y="2283875"/>
            <a:ext cx="346364" cy="14713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841793" y="3002651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8101567" y="2485127"/>
            <a:ext cx="197426" cy="450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8401459" y="2283875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638593" y="2574027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298993" y="3599552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8451393" y="3751952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7689392" y="2234302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7846868" y="3061653"/>
            <a:ext cx="12584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206510" y="3137651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8654882" y="2701027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8397707" y="3062977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735574" y="3307098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774666" y="3290934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7662261" y="3704327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7747696" y="3113777"/>
            <a:ext cx="112569" cy="45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8061156" y="3475438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8451393" y="3307098"/>
            <a:ext cx="17087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7972113" y="2773796"/>
            <a:ext cx="376670" cy="565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8037489" y="2234302"/>
            <a:ext cx="149514" cy="435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180064" y="2472988"/>
            <a:ext cx="811033" cy="461665"/>
          </a:xfrm>
          <a:prstGeom prst="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Electron beam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65583" y="4515117"/>
            <a:ext cx="1469666" cy="27699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Circulating beam</a:t>
            </a:r>
            <a:endParaRPr lang="en-GB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24227" y="1561307"/>
            <a:ext cx="744331" cy="306467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e-Gun</a:t>
            </a:r>
            <a:endParaRPr lang="en-GB" sz="120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914597" y="1966826"/>
            <a:ext cx="1061056" cy="54483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5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Expansion solenoid</a:t>
            </a:r>
            <a:endParaRPr lang="en-GB" sz="125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10120" y="2844021"/>
            <a:ext cx="1012023" cy="31498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5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Solenoids</a:t>
            </a:r>
            <a:endParaRPr lang="en-GB" sz="125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280945" y="4938059"/>
            <a:ext cx="837832" cy="31498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50" dirty="0" err="1" smtClean="0">
                <a:latin typeface="Arial Rounded MT Bold" panose="020F0704030504030204" pitchFamily="34" charset="0"/>
                <a:cs typeface="Arial" panose="020B0604020202020204" pitchFamily="34" charset="0"/>
              </a:rPr>
              <a:t>Toroids</a:t>
            </a:r>
            <a:endParaRPr lang="en-GB" sz="1250" dirty="0" smtClean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482109" y="1552794"/>
            <a:ext cx="1113746" cy="314980"/>
          </a:xfrm>
          <a:prstGeom prst="roundRect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50" dirty="0" smtClean="0">
                <a:latin typeface="Arial Rounded MT Bold" panose="020F0704030504030204" pitchFamily="34" charset="0"/>
                <a:cs typeface="Arial" panose="020B0604020202020204" pitchFamily="34" charset="0"/>
              </a:rPr>
              <a:t>e-Collector</a:t>
            </a:r>
            <a:endParaRPr lang="en-GB" sz="1250" dirty="0">
              <a:latin typeface="Arial Rounded MT Bold" panose="020F0704030504030204" pitchFamily="34" charset="0"/>
              <a:cs typeface="Arial" panose="020B0604020202020204" pitchFamily="34" charset="0"/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 flipV="1">
            <a:off x="3835179" y="2145938"/>
            <a:ext cx="3706433" cy="2235233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3906738" y="3883730"/>
            <a:ext cx="3616400" cy="564476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9218012" y="2182292"/>
            <a:ext cx="270108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alisto MT" panose="02040603050505030304" pitchFamily="18" charset="0"/>
              </a:rPr>
              <a:t>In the beam frame:</a:t>
            </a:r>
          </a:p>
          <a:p>
            <a:r>
              <a:rPr lang="en-GB" sz="2400" dirty="0">
                <a:solidFill>
                  <a:srgbClr val="FF0000"/>
                </a:solidFill>
                <a:latin typeface="Calisto MT" panose="02040603050505030304" pitchFamily="18" charset="0"/>
              </a:rPr>
              <a:t>h</a:t>
            </a:r>
            <a:r>
              <a:rPr lang="en-GB" sz="2400" dirty="0" smtClean="0">
                <a:solidFill>
                  <a:srgbClr val="FF0000"/>
                </a:solidFill>
                <a:latin typeface="Calisto MT" panose="02040603050505030304" pitchFamily="18" charset="0"/>
              </a:rPr>
              <a:t>ot ions  </a:t>
            </a:r>
            <a:r>
              <a:rPr lang="en-GB" sz="2400" dirty="0" smtClean="0">
                <a:latin typeface="Calisto MT" panose="02040603050505030304" pitchFamily="18" charset="0"/>
              </a:rPr>
              <a:t>interacting with</a:t>
            </a:r>
          </a:p>
          <a:p>
            <a:r>
              <a:rPr lang="en-GB" sz="2400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Calisto MT" panose="02040603050505030304" pitchFamily="18" charset="0"/>
              </a:rPr>
              <a:t>cold electrons</a:t>
            </a:r>
            <a:endParaRPr lang="en-GB" sz="2400" dirty="0">
              <a:solidFill>
                <a:schemeClr val="accent1">
                  <a:lumMod val="20000"/>
                  <a:lumOff val="80000"/>
                </a:schemeClr>
              </a:solidFill>
              <a:latin typeface="Calisto MT" panose="02040603050505030304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331636" y="4303847"/>
            <a:ext cx="54226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alisto MT" panose="02040603050505030304" pitchFamily="18" charset="0"/>
              </a:rPr>
              <a:t>The ions transfer their energy to the electrons through Coulomb scattering.</a:t>
            </a:r>
          </a:p>
          <a:p>
            <a:r>
              <a:rPr lang="en-GB" sz="2400" dirty="0" smtClean="0">
                <a:latin typeface="Calisto MT" panose="02040603050505030304" pitchFamily="18" charset="0"/>
              </a:rPr>
              <a:t>Electrons are continuously renewed.</a:t>
            </a:r>
          </a:p>
          <a:p>
            <a:r>
              <a:rPr lang="en-GB" sz="2400" dirty="0" smtClean="0">
                <a:latin typeface="Calisto MT" panose="02040603050505030304" pitchFamily="18" charset="0"/>
              </a:rPr>
              <a:t> </a:t>
            </a:r>
            <a:endParaRPr lang="en-GB" sz="2400" dirty="0">
              <a:latin typeface="Calisto MT" panose="02040603050505030304" pitchFamily="18" charset="0"/>
            </a:endParaRPr>
          </a:p>
        </p:txBody>
      </p:sp>
      <p:cxnSp>
        <p:nvCxnSpPr>
          <p:cNvPr id="58" name="Straight Arrow Connector 57"/>
          <p:cNvCxnSpPr/>
          <p:nvPr/>
        </p:nvCxnSpPr>
        <p:spPr>
          <a:xfrm>
            <a:off x="1868558" y="1724460"/>
            <a:ext cx="549149" cy="14763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 flipH="1">
            <a:off x="3490925" y="3159001"/>
            <a:ext cx="218119" cy="1003015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4359370" y="1873039"/>
            <a:ext cx="476926" cy="147631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>
            <a:off x="4226309" y="3049311"/>
            <a:ext cx="337003" cy="73816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>
            <a:off x="2757530" y="3002652"/>
            <a:ext cx="444226" cy="195365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 flipV="1">
            <a:off x="2728161" y="2020670"/>
            <a:ext cx="179348" cy="217265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2728161" y="4162016"/>
            <a:ext cx="552785" cy="884676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V="1">
            <a:off x="4113160" y="4162016"/>
            <a:ext cx="450152" cy="826916"/>
          </a:xfrm>
          <a:prstGeom prst="straightConnector1">
            <a:avLst/>
          </a:prstGeom>
          <a:ln w="57150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2" name="Picture 8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51393" y="1007220"/>
            <a:ext cx="1724025" cy="809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04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1" y="706122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Cooling force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9101" y="1825625"/>
            <a:ext cx="55245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• </a:t>
            </a:r>
            <a:r>
              <a:rPr lang="en-GB" dirty="0">
                <a:latin typeface="Calisto MT" panose="02040603050505030304" pitchFamily="18" charset="0"/>
              </a:rPr>
              <a:t>binary collision </a:t>
            </a:r>
            <a:r>
              <a:rPr lang="en-GB" dirty="0" smtClean="0">
                <a:latin typeface="Calisto MT" panose="02040603050505030304" pitchFamily="18" charset="0"/>
              </a:rPr>
              <a:t>model:</a:t>
            </a:r>
          </a:p>
          <a:p>
            <a:pPr marL="0" indent="0">
              <a:buNone/>
            </a:pPr>
            <a:r>
              <a:rPr lang="en-GB" dirty="0" smtClean="0">
                <a:latin typeface="Calisto MT" panose="02040603050505030304" pitchFamily="18" charset="0"/>
              </a:rPr>
              <a:t>description </a:t>
            </a:r>
            <a:r>
              <a:rPr lang="en-GB" dirty="0">
                <a:latin typeface="Calisto MT" panose="02040603050505030304" pitchFamily="18" charset="0"/>
              </a:rPr>
              <a:t>of the cooling process by successive collisions of two particles and integration over all </a:t>
            </a:r>
            <a:r>
              <a:rPr lang="en-GB" dirty="0" smtClean="0">
                <a:latin typeface="Calisto MT" panose="02040603050505030304" pitchFamily="18" charset="0"/>
              </a:rPr>
              <a:t>interactions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6</a:t>
            </a:fld>
            <a:endParaRPr lang="en-GB"/>
          </a:p>
        </p:txBody>
      </p:sp>
      <p:sp>
        <p:nvSpPr>
          <p:cNvPr id="6" name="object 2"/>
          <p:cNvSpPr/>
          <p:nvPr/>
        </p:nvSpPr>
        <p:spPr>
          <a:xfrm>
            <a:off x="292653" y="4111487"/>
            <a:ext cx="5300073" cy="1203496"/>
          </a:xfrm>
          <a:prstGeom prst="rect">
            <a:avLst/>
          </a:prstGeom>
          <a:blipFill>
            <a:blip r:embed="rId2" cstate="print"/>
            <a:srcRect/>
            <a:stretch>
              <a:fillRect l="1" r="-1712" b="-292556"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val 10"/>
          <p:cNvSpPr/>
          <p:nvPr/>
        </p:nvSpPr>
        <p:spPr>
          <a:xfrm>
            <a:off x="2825901" y="4214397"/>
            <a:ext cx="1117600" cy="6985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3917581" y="4238645"/>
            <a:ext cx="600259" cy="609600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4517840" y="4154026"/>
            <a:ext cx="548724" cy="797976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7940" y="1339013"/>
            <a:ext cx="4890915" cy="3975970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9601200" y="4238644"/>
            <a:ext cx="1740090" cy="39704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9421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028700" y="838199"/>
                <a:ext cx="5536769" cy="5775251"/>
              </a:xfrm>
            </p:spPr>
            <p:txBody>
              <a:bodyPr>
                <a:normAutofit/>
              </a:bodyPr>
              <a:lstStyle/>
              <a:p>
                <a:r>
                  <a:rPr lang="en-GB" dirty="0" smtClean="0">
                    <a:latin typeface="Calisto MT" panose="02040603050505030304" pitchFamily="18" charset="0"/>
                  </a:rPr>
                  <a:t>Semi-empiric formula (</a:t>
                </a:r>
                <a:r>
                  <a:rPr lang="en-GB" dirty="0" err="1">
                    <a:latin typeface="Calisto MT" panose="02040603050505030304" pitchFamily="18" charset="0"/>
                  </a:rPr>
                  <a:t>Parkhomchuk</a:t>
                </a:r>
                <a:r>
                  <a:rPr lang="en-GB" dirty="0">
                    <a:latin typeface="Calisto MT" panose="02040603050505030304" pitchFamily="18" charset="0"/>
                  </a:rPr>
                  <a:t>) </a:t>
                </a:r>
                <a:r>
                  <a:rPr lang="en-GB" dirty="0" smtClean="0">
                    <a:latin typeface="Calisto MT" panose="02040603050505030304" pitchFamily="18" charset="0"/>
                  </a:rPr>
                  <a:t>derived from experiments</a:t>
                </a:r>
                <a:r>
                  <a:rPr lang="en-GB" dirty="0">
                    <a:latin typeface="Calisto MT" panose="02040603050505030304" pitchFamily="18" charset="0"/>
                  </a:rPr>
                  <a:t>:</a:t>
                </a:r>
              </a:p>
              <a:p>
                <a:pPr marL="285750" indent="-285750"/>
                <a:endParaRPr lang="en-GB" dirty="0"/>
              </a:p>
              <a:p>
                <a:pPr marL="285750" indent="-285750"/>
                <a:endParaRPr lang="en-GB" dirty="0" smtClean="0"/>
              </a:p>
              <a:p>
                <a:pPr marL="285750" indent="-285750"/>
                <a:endParaRPr lang="en-GB" dirty="0" smtClean="0"/>
              </a:p>
              <a:p>
                <a:pPr>
                  <a:buSzPct val="50000"/>
                  <a:buFont typeface="Wingdings" panose="05000000000000000000" pitchFamily="2" charset="2"/>
                  <a:buChar char="§"/>
                </a:pPr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dirty="0" smtClean="0">
                            <a:latin typeface="Calisto MT" panose="020406030505050303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GB" dirty="0" smtClean="0">
                    <a:latin typeface="Calisto MT" panose="02040603050505030304" pitchFamily="18" charset="0"/>
                  </a:rPr>
                  <a:t>is </a:t>
                </a:r>
                <a:r>
                  <a:rPr lang="en-GB" dirty="0">
                    <a:latin typeface="Calisto MT" panose="02040603050505030304" pitchFamily="18" charset="0"/>
                  </a:rPr>
                  <a:t>the effective electron velocity </a:t>
                </a:r>
                <a:r>
                  <a:rPr lang="en-GB" dirty="0" smtClean="0">
                    <a:latin typeface="Calisto MT" panose="02040603050505030304" pitchFamily="18" charset="0"/>
                  </a:rPr>
                  <a:t>spread; </a:t>
                </a:r>
              </a:p>
              <a:p>
                <a:pPr>
                  <a:buSzPct val="50000"/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GB" dirty="0" smtClean="0">
                    <a:latin typeface="Calisto MT" panose="02040603050505030304" pitchFamily="18" charset="0"/>
                  </a:rPr>
                  <a:t> is </a:t>
                </a:r>
                <a:r>
                  <a:rPr lang="en-GB" dirty="0" smtClean="0">
                    <a:latin typeface="Calisto MT" panose="02040603050505030304" pitchFamily="18" charset="0"/>
                  </a:rPr>
                  <a:t>the </a:t>
                </a:r>
                <a:r>
                  <a:rPr lang="en-GB" dirty="0" smtClean="0">
                    <a:latin typeface="Calisto MT" panose="02040603050505030304" pitchFamily="18" charset="0"/>
                  </a:rPr>
                  <a:t>Coulomb Logarithm (it depends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GB" dirty="0">
                            <a:latin typeface="Calisto MT" panose="020406030505050303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</m:e>
                      <m:sub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𝑒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𝑒𝑓𝑓</m:t>
                        </m:r>
                      </m:sub>
                    </m:sSub>
                  </m:oMath>
                </a14:m>
                <a:r>
                  <a:rPr lang="en-GB" dirty="0" smtClean="0">
                    <a:latin typeface="Calisto MT" panose="02040603050505030304" pitchFamily="18" charset="0"/>
                  </a:rPr>
                  <a:t>, and the plasma frequency)</a:t>
                </a:r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28700" y="838199"/>
                <a:ext cx="5536769" cy="5775251"/>
              </a:xfrm>
              <a:blipFill>
                <a:blip r:embed="rId2"/>
                <a:stretch>
                  <a:fillRect l="-1982" t="-17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588" y="2139696"/>
            <a:ext cx="4152900" cy="1028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5469" y="1600200"/>
            <a:ext cx="5244084" cy="35433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0396728" y="1792224"/>
            <a:ext cx="1152144" cy="3474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125433" y="2594345"/>
            <a:ext cx="552893" cy="478464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094073" y="2169039"/>
            <a:ext cx="390565" cy="39595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Difficulties and challenges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latin typeface="Calisto MT" panose="02040603050505030304" pitchFamily="18" charset="0"/>
              </a:rPr>
              <a:t>Closed evaluations of </a:t>
            </a:r>
            <a:r>
              <a:rPr lang="en-GB" dirty="0">
                <a:latin typeface="Calisto MT" panose="02040603050505030304" pitchFamily="18" charset="0"/>
              </a:rPr>
              <a:t>the general expressions for the </a:t>
            </a:r>
            <a:r>
              <a:rPr lang="en-GB" dirty="0" smtClean="0">
                <a:latin typeface="Calisto MT" panose="02040603050505030304" pitchFamily="18" charset="0"/>
              </a:rPr>
              <a:t>cooling force are </a:t>
            </a:r>
            <a:r>
              <a:rPr lang="en-GB" dirty="0">
                <a:latin typeface="Calisto MT" panose="02040603050505030304" pitchFamily="18" charset="0"/>
              </a:rPr>
              <a:t>only possible </a:t>
            </a:r>
            <a:r>
              <a:rPr lang="en-GB" dirty="0" smtClean="0">
                <a:latin typeface="Calisto MT" panose="02040603050505030304" pitchFamily="18" charset="0"/>
              </a:rPr>
              <a:t>for </a:t>
            </a:r>
            <a:r>
              <a:rPr lang="en-GB" dirty="0">
                <a:latin typeface="Calisto MT" panose="02040603050505030304" pitchFamily="18" charset="0"/>
              </a:rPr>
              <a:t>limiting </a:t>
            </a:r>
            <a:r>
              <a:rPr lang="en-GB" dirty="0" smtClean="0">
                <a:latin typeface="Calisto MT" panose="02040603050505030304" pitchFamily="18" charset="0"/>
              </a:rPr>
              <a:t>cases. </a:t>
            </a:r>
            <a:endParaRPr lang="en-GB" dirty="0">
              <a:latin typeface="Calisto MT" panose="02040603050505030304" pitchFamily="18" charset="0"/>
            </a:endParaRPr>
          </a:p>
          <a:p>
            <a:r>
              <a:rPr lang="en-GB" dirty="0" smtClean="0">
                <a:latin typeface="Calisto MT" panose="02040603050505030304" pitchFamily="18" charset="0"/>
              </a:rPr>
              <a:t>The semi-empirical formula (</a:t>
            </a:r>
            <a:r>
              <a:rPr lang="en-GB" dirty="0" err="1" smtClean="0">
                <a:latin typeface="Calisto MT" panose="02040603050505030304" pitchFamily="18" charset="0"/>
              </a:rPr>
              <a:t>Parkhomchuck</a:t>
            </a:r>
            <a:r>
              <a:rPr lang="en-GB" dirty="0" smtClean="0">
                <a:latin typeface="Calisto MT" panose="02040603050505030304" pitchFamily="18" charset="0"/>
              </a:rPr>
              <a:t>) may not suit all the energy </a:t>
            </a:r>
            <a:r>
              <a:rPr lang="en-GB" dirty="0">
                <a:latin typeface="Calisto MT" panose="02040603050505030304" pitchFamily="18" charset="0"/>
              </a:rPr>
              <a:t>ranges. </a:t>
            </a:r>
            <a:r>
              <a:rPr lang="en-GB" dirty="0" smtClean="0">
                <a:latin typeface="Calisto MT" panose="02040603050505030304" pitchFamily="18" charset="0"/>
              </a:rPr>
              <a:t>The </a:t>
            </a:r>
            <a:r>
              <a:rPr lang="en-GB" dirty="0">
                <a:latin typeface="Calisto MT" panose="02040603050505030304" pitchFamily="18" charset="0"/>
              </a:rPr>
              <a:t>electron beam transport systems </a:t>
            </a:r>
            <a:r>
              <a:rPr lang="en-GB" dirty="0" smtClean="0">
                <a:latin typeface="Calisto MT" panose="02040603050505030304" pitchFamily="18" charset="0"/>
              </a:rPr>
              <a:t>can be </a:t>
            </a:r>
            <a:r>
              <a:rPr lang="en-GB" dirty="0">
                <a:latin typeface="Calisto MT" panose="02040603050505030304" pitchFamily="18" charset="0"/>
              </a:rPr>
              <a:t>very </a:t>
            </a:r>
            <a:r>
              <a:rPr lang="en-GB" dirty="0" smtClean="0">
                <a:latin typeface="Calisto MT" panose="02040603050505030304" pitchFamily="18" charset="0"/>
              </a:rPr>
              <a:t>different. </a:t>
            </a:r>
          </a:p>
          <a:p>
            <a:r>
              <a:rPr lang="en-GB" dirty="0" smtClean="0">
                <a:latin typeface="Calisto MT" panose="02040603050505030304" pitchFamily="18" charset="0"/>
              </a:rPr>
              <a:t>It is necessary to understand what needs to be taken into account for different machine parameters.</a:t>
            </a:r>
            <a:endParaRPr lang="en-GB" dirty="0">
              <a:latin typeface="Calisto MT" panose="0204060305050503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255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67006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 err="1" smtClean="0">
                <a:latin typeface="Calisto MT" panose="02040603050505030304" pitchFamily="18" charset="0"/>
              </a:rPr>
              <a:t>Betacool</a:t>
            </a:r>
            <a:endParaRPr lang="en-GB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r>
              <a:rPr lang="en-GB" dirty="0">
                <a:latin typeface="Calisto MT" panose="02040603050505030304" pitchFamily="18" charset="0"/>
              </a:rPr>
              <a:t>The BETACOOL program </a:t>
            </a:r>
            <a:r>
              <a:rPr lang="en-GB" dirty="0" smtClean="0">
                <a:latin typeface="Calisto MT" panose="02040603050505030304" pitchFamily="18" charset="0"/>
              </a:rPr>
              <a:t>is </a:t>
            </a:r>
            <a:r>
              <a:rPr lang="en-GB" dirty="0">
                <a:latin typeface="Calisto MT" panose="02040603050505030304" pitchFamily="18" charset="0"/>
              </a:rPr>
              <a:t>a kit of algorithms </a:t>
            </a:r>
            <a:r>
              <a:rPr lang="en-GB" dirty="0" smtClean="0">
                <a:latin typeface="Calisto MT" panose="02040603050505030304" pitchFamily="18" charset="0"/>
              </a:rPr>
              <a:t>to </a:t>
            </a:r>
            <a:r>
              <a:rPr lang="en-GB" dirty="0">
                <a:latin typeface="Calisto MT" panose="02040603050505030304" pitchFamily="18" charset="0"/>
              </a:rPr>
              <a:t>simulate long term processes </a:t>
            </a:r>
            <a:r>
              <a:rPr lang="en-GB" dirty="0" smtClean="0">
                <a:latin typeface="Calisto MT" panose="02040603050505030304" pitchFamily="18" charset="0"/>
              </a:rPr>
              <a:t>leading </a:t>
            </a:r>
            <a:r>
              <a:rPr lang="en-GB" dirty="0">
                <a:latin typeface="Calisto MT" panose="02040603050505030304" pitchFamily="18" charset="0"/>
              </a:rPr>
              <a:t>to </a:t>
            </a:r>
            <a:r>
              <a:rPr lang="en-GB" dirty="0" smtClean="0">
                <a:latin typeface="Calisto MT" panose="02040603050505030304" pitchFamily="18" charset="0"/>
              </a:rPr>
              <a:t>a variation </a:t>
            </a:r>
            <a:r>
              <a:rPr lang="en-GB" dirty="0">
                <a:latin typeface="Calisto MT" panose="02040603050505030304" pitchFamily="18" charset="0"/>
              </a:rPr>
              <a:t>of the ion distribution function in </a:t>
            </a:r>
            <a:r>
              <a:rPr lang="en-GB" dirty="0" smtClean="0">
                <a:latin typeface="Calisto MT" panose="02040603050505030304" pitchFamily="18" charset="0"/>
              </a:rPr>
              <a:t>six dimensional </a:t>
            </a:r>
            <a:r>
              <a:rPr lang="en-GB" dirty="0">
                <a:latin typeface="Calisto MT" panose="02040603050505030304" pitchFamily="18" charset="0"/>
              </a:rPr>
              <a:t>phase space. </a:t>
            </a:r>
            <a:endParaRPr lang="en-GB" dirty="0" smtClean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GB" dirty="0">
              <a:latin typeface="Calisto MT" panose="02040603050505030304" pitchFamily="18" charset="0"/>
            </a:endParaRPr>
          </a:p>
          <a:p>
            <a:r>
              <a:rPr lang="en-GB" dirty="0">
                <a:latin typeface="Calisto MT" panose="02040603050505030304" pitchFamily="18" charset="0"/>
              </a:rPr>
              <a:t>RF-Track:</a:t>
            </a:r>
          </a:p>
          <a:p>
            <a:pPr marL="0" indent="0">
              <a:buNone/>
            </a:pPr>
            <a:r>
              <a:rPr lang="en-GB" dirty="0">
                <a:latin typeface="Calisto MT" panose="02040603050505030304" pitchFamily="18" charset="0"/>
              </a:rPr>
              <a:t>RF-Track is a general-purpose tracking code that excels for its flexibility, accuracy, and simulation capabilities. </a:t>
            </a:r>
            <a:r>
              <a:rPr lang="en-GB" dirty="0" smtClean="0">
                <a:latin typeface="Calisto MT" panose="02040603050505030304" pitchFamily="18" charset="0"/>
              </a:rPr>
              <a:t>It </a:t>
            </a:r>
            <a:r>
              <a:rPr lang="en-GB" dirty="0">
                <a:latin typeface="Calisto MT" panose="02040603050505030304" pitchFamily="18" charset="0"/>
              </a:rPr>
              <a:t>can track particles of arbitrary mass and charge, even in mixed-species </a:t>
            </a:r>
            <a:r>
              <a:rPr lang="en-GB" dirty="0" smtClean="0">
                <a:latin typeface="Calisto MT" panose="02040603050505030304" pitchFamily="18" charset="0"/>
              </a:rPr>
              <a:t>beams. </a:t>
            </a:r>
            <a:endParaRPr lang="en-GB" dirty="0">
              <a:latin typeface="Calisto MT" panose="02040603050505030304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BD59B-9230-4915-A152-00E502DF1DAB}" type="slidenum">
              <a:rPr lang="en-GB" smtClean="0"/>
              <a:t>9</a:t>
            </a:fld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/>
          <a:lstStyle/>
          <a:p>
            <a:r>
              <a:rPr lang="en-GB" dirty="0" smtClean="0">
                <a:latin typeface="Calisto MT" panose="02040603050505030304" pitchFamily="18" charset="0"/>
              </a:rPr>
              <a:t>Simulations</a:t>
            </a:r>
            <a:endParaRPr lang="en-GB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9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11129</TotalTime>
  <Words>408</Words>
  <Application>Microsoft Office PowerPoint</Application>
  <PresentationFormat>Widescreen</PresentationFormat>
  <Paragraphs>147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Arial Rounded MT Bold</vt:lpstr>
      <vt:lpstr>Calibri</vt:lpstr>
      <vt:lpstr>Calibri Light</vt:lpstr>
      <vt:lpstr>Calisto MT</vt:lpstr>
      <vt:lpstr>Cambria Math</vt:lpstr>
      <vt:lpstr>Times New Roman</vt:lpstr>
      <vt:lpstr>Wingdings</vt:lpstr>
      <vt:lpstr>Office Theme</vt:lpstr>
      <vt:lpstr>Kinematics of electron beam cooling and performance optimization</vt:lpstr>
      <vt:lpstr>Contents</vt:lpstr>
      <vt:lpstr>Antimatter</vt:lpstr>
      <vt:lpstr>What is electron cooling?</vt:lpstr>
      <vt:lpstr>Electron Cooler</vt:lpstr>
      <vt:lpstr>Cooling force</vt:lpstr>
      <vt:lpstr>PowerPoint Presentation</vt:lpstr>
      <vt:lpstr>Difficulties and challenges</vt:lpstr>
      <vt:lpstr>Simulations</vt:lpstr>
      <vt:lpstr>Cooling force at ESR</vt:lpstr>
      <vt:lpstr>LEIR Measurements</vt:lpstr>
      <vt:lpstr>Cooling Force at LEIR</vt:lpstr>
      <vt:lpstr>Cooling Maps at LEIR</vt:lpstr>
      <vt:lpstr>Ongoing and future work</vt:lpstr>
      <vt:lpstr>Thank you for your attention!</vt:lpstr>
      <vt:lpstr>ELENA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Veglia, Bianca (-,DL,-)</dc:creator>
  <cp:lastModifiedBy>Veglia, Bianca (-,DL,-)</cp:lastModifiedBy>
  <cp:revision>79</cp:revision>
  <dcterms:created xsi:type="dcterms:W3CDTF">2019-01-29T13:11:31Z</dcterms:created>
  <dcterms:modified xsi:type="dcterms:W3CDTF">2019-02-06T06:58:00Z</dcterms:modified>
</cp:coreProperties>
</file>