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527" r:id="rId3"/>
    <p:sldId id="531" r:id="rId4"/>
    <p:sldId id="551" r:id="rId5"/>
    <p:sldId id="543" r:id="rId6"/>
    <p:sldId id="512" r:id="rId7"/>
    <p:sldId id="534" r:id="rId8"/>
    <p:sldId id="520" r:id="rId9"/>
    <p:sldId id="535" r:id="rId10"/>
    <p:sldId id="547" r:id="rId11"/>
    <p:sldId id="548" r:id="rId12"/>
    <p:sldId id="528" r:id="rId13"/>
    <p:sldId id="529" r:id="rId14"/>
    <p:sldId id="530" r:id="rId15"/>
    <p:sldId id="519" r:id="rId16"/>
    <p:sldId id="526" r:id="rId17"/>
    <p:sldId id="550" r:id="rId18"/>
    <p:sldId id="552" r:id="rId19"/>
    <p:sldId id="538" r:id="rId20"/>
    <p:sldId id="546" r:id="rId21"/>
    <p:sldId id="554" r:id="rId22"/>
    <p:sldId id="540" r:id="rId23"/>
    <p:sldId id="532" r:id="rId24"/>
    <p:sldId id="555" r:id="rId25"/>
    <p:sldId id="556" r:id="rId26"/>
    <p:sldId id="565" r:id="rId27"/>
    <p:sldId id="557" r:id="rId28"/>
    <p:sldId id="558" r:id="rId29"/>
    <p:sldId id="564" r:id="rId30"/>
    <p:sldId id="561" r:id="rId31"/>
    <p:sldId id="559" r:id="rId32"/>
    <p:sldId id="560" r:id="rId33"/>
    <p:sldId id="49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21C"/>
    <a:srgbClr val="D3FAFF"/>
    <a:srgbClr val="D0D8E8"/>
    <a:srgbClr val="868B97"/>
    <a:srgbClr val="95989E"/>
    <a:srgbClr val="959AA7"/>
    <a:srgbClr val="0DFF05"/>
    <a:srgbClr val="B29D5D"/>
    <a:srgbClr val="8A7A49"/>
    <a:srgbClr val="FFF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20" autoAdjust="0"/>
    <p:restoredTop sz="50000" autoAdjust="0"/>
  </p:normalViewPr>
  <p:slideViewPr>
    <p:cSldViewPr snapToGrid="0" snapToObjects="1">
      <p:cViewPr varScale="1">
        <p:scale>
          <a:sx n="86" d="100"/>
          <a:sy n="86" d="100"/>
        </p:scale>
        <p:origin x="123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133EA-4513-F340-AE56-C5527B9034B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36BCB-2E34-9D4C-9DA2-E32A12010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884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7D1EC-F4B5-3148-A938-E0B02575DE8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513F3-0E44-3D44-AD06-CAA7BC6EF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62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513F3-0E44-3D44-AD06-CAA7BC6EF9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85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BF167-D84F-4EAB-93DD-884271CB4637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C3A38-C667-4305-AAA5-ACB5BEB9F863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4A229-EC40-490E-AA42-890EB2C7225C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06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Cividec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1247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Screen Shot 2014-10-27 at 20.44.49.png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41900"/>
            <a:ext cx="91548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600325"/>
            <a:ext cx="8229600" cy="1143000"/>
          </a:xfrm>
        </p:spPr>
        <p:txBody>
          <a:bodyPr/>
          <a:lstStyle/>
          <a:p>
            <a:r>
              <a:rPr lang="de-DE" dirty="0" err="1">
                <a:latin typeface="Calibri" charset="0"/>
              </a:rPr>
              <a:t>www.cividec.at</a:t>
            </a:r>
            <a:endParaRPr lang="de-DE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09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496"/>
            <a:ext cx="8229600" cy="1143000"/>
          </a:xfrm>
        </p:spPr>
        <p:txBody>
          <a:bodyPr/>
          <a:lstStyle/>
          <a:p>
            <a:r>
              <a:rPr lang="de-AT" dirty="0"/>
              <a:t>Click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edit</a:t>
            </a:r>
            <a:r>
              <a:rPr lang="de-AT" dirty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7589"/>
            <a:ext cx="8229600" cy="4168574"/>
          </a:xfrm>
        </p:spPr>
        <p:txBody>
          <a:bodyPr/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Bild 6" descr="cividec_schriftzug_plai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85" y="0"/>
            <a:ext cx="1880315" cy="725099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6747" cy="696022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747" y="1"/>
            <a:ext cx="1051410" cy="69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8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779D4-9B37-4B0F-BE3D-24E28E9128A7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1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1C0B-B10D-495C-8D51-B9BAD7B8B730}" type="datetime3">
              <a:rPr lang="en-US" smtClean="0"/>
              <a:t>6 February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0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2683"/>
            <a:ext cx="4040188" cy="4053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dirty="0"/>
              <a:t>Click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edit</a:t>
            </a:r>
            <a:r>
              <a:rPr lang="de-AT" dirty="0"/>
              <a:t> Master </a:t>
            </a:r>
            <a:r>
              <a:rPr lang="de-AT" dirty="0" err="1"/>
              <a:t>text</a:t>
            </a:r>
            <a:r>
              <a:rPr lang="de-AT" dirty="0"/>
              <a:t> </a:t>
            </a:r>
            <a:r>
              <a:rPr lang="de-AT" dirty="0" err="1"/>
              <a:t>styles</a:t>
            </a:r>
            <a:endParaRPr lang="de-AT" dirty="0"/>
          </a:p>
          <a:p>
            <a:pPr lvl="1"/>
            <a:r>
              <a:rPr lang="de-AT" dirty="0"/>
              <a:t>Second </a:t>
            </a:r>
            <a:r>
              <a:rPr lang="de-AT" dirty="0" err="1"/>
              <a:t>level</a:t>
            </a:r>
            <a:endParaRPr lang="de-AT" dirty="0"/>
          </a:p>
          <a:p>
            <a:pPr lvl="2"/>
            <a:r>
              <a:rPr lang="de-AT" dirty="0"/>
              <a:t>Third </a:t>
            </a:r>
            <a:r>
              <a:rPr lang="de-AT" dirty="0" err="1"/>
              <a:t>level</a:t>
            </a:r>
            <a:endParaRPr lang="de-AT" dirty="0"/>
          </a:p>
          <a:p>
            <a:pPr lvl="3"/>
            <a:r>
              <a:rPr lang="de-AT" dirty="0" err="1"/>
              <a:t>Fourth</a:t>
            </a:r>
            <a:r>
              <a:rPr lang="de-AT" dirty="0"/>
              <a:t> </a:t>
            </a:r>
            <a:r>
              <a:rPr lang="de-AT" dirty="0" err="1"/>
              <a:t>level</a:t>
            </a:r>
            <a:endParaRPr lang="de-AT" dirty="0"/>
          </a:p>
          <a:p>
            <a:pPr lvl="4"/>
            <a:r>
              <a:rPr lang="de-AT" dirty="0" err="1"/>
              <a:t>Fifth</a:t>
            </a:r>
            <a:r>
              <a:rPr lang="de-AT" dirty="0"/>
              <a:t> </a:t>
            </a:r>
            <a:r>
              <a:rPr lang="de-AT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2683"/>
            <a:ext cx="4041775" cy="4053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2F46-7281-407C-BDAB-81B57B9BB7ED}" type="datetime3">
              <a:rPr lang="en-US" smtClean="0"/>
              <a:t>6 February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699496"/>
            <a:ext cx="8229600" cy="1143000"/>
          </a:xfrm>
        </p:spPr>
        <p:txBody>
          <a:bodyPr/>
          <a:lstStyle/>
          <a:p>
            <a:r>
              <a:rPr lang="de-AT" dirty="0"/>
              <a:t>Click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edit</a:t>
            </a:r>
            <a:r>
              <a:rPr lang="de-AT" dirty="0"/>
              <a:t> Master title style</a:t>
            </a:r>
            <a:endParaRPr lang="en-US" dirty="0"/>
          </a:p>
        </p:txBody>
      </p:sp>
      <p:pic>
        <p:nvPicPr>
          <p:cNvPr id="11" name="Bild 6" descr="cividec_schriftzug_plai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85" y="0"/>
            <a:ext cx="1880315" cy="725099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6747" cy="696022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747" y="1"/>
            <a:ext cx="1051410" cy="69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7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3166-FD67-454B-A72B-229240EDF081}" type="datetime3">
              <a:rPr lang="en-US" smtClean="0"/>
              <a:t>6 February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D9B2-FD02-4950-B854-8248D425D060}" type="datetime3">
              <a:rPr lang="en-US" smtClean="0"/>
              <a:t>6 February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5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24D2-2046-46B7-9AF5-FE713D3FABC0}" type="datetime3">
              <a:rPr lang="en-US" smtClean="0"/>
              <a:t>6 February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2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CF82F-AFE4-422F-841A-2E84902FF3E8}" type="datetime3">
              <a:rPr lang="en-US" smtClean="0"/>
              <a:t>6 February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9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3388B-C6BB-4C1F-86F3-F92B41EB465F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7E9F6-FC24-D645-9528-597AFEC43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7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videc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2850"/>
            <a:ext cx="9144000" cy="838039"/>
          </a:xfrm>
          <a:prstGeom prst="rect">
            <a:avLst/>
          </a:prstGeom>
        </p:spPr>
      </p:pic>
      <p:pic>
        <p:nvPicPr>
          <p:cNvPr id="5" name="Content Placeholder 3" descr="Screen Shot 2013-05-29 at 13.07.40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5" b="-1860"/>
          <a:stretch/>
        </p:blipFill>
        <p:spPr>
          <a:xfrm>
            <a:off x="-5312" y="4975758"/>
            <a:ext cx="9154800" cy="1941344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Diamond</a:t>
            </a:r>
            <a:r>
              <a:rPr lang="sl-SI" dirty="0"/>
              <a:t> </a:t>
            </a:r>
            <a:r>
              <a:rPr lang="en-US" dirty="0"/>
              <a:t>membrane detectors</a:t>
            </a:r>
            <a:br>
              <a:rPr lang="en-AU" dirty="0"/>
            </a:br>
            <a:r>
              <a:rPr lang="en-US" sz="3200" dirty="0"/>
              <a:t>GSI</a:t>
            </a:r>
            <a:r>
              <a:rPr lang="sl-SI" sz="3200" dirty="0"/>
              <a:t>, </a:t>
            </a:r>
            <a:r>
              <a:rPr lang="en-US" sz="3200" dirty="0"/>
              <a:t>7</a:t>
            </a:r>
            <a:r>
              <a:rPr lang="sl-SI" sz="3200" dirty="0"/>
              <a:t>.</a:t>
            </a:r>
            <a:r>
              <a:rPr lang="en-US" sz="3200" dirty="0"/>
              <a:t>2</a:t>
            </a:r>
            <a:r>
              <a:rPr lang="sl-SI" sz="3200" dirty="0"/>
              <a:t>.201</a:t>
            </a:r>
            <a:r>
              <a:rPr lang="en-US" sz="3200" dirty="0"/>
              <a:t>9</a:t>
            </a:r>
            <a:endParaRPr lang="en-AU" sz="32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-4763" y="4415275"/>
            <a:ext cx="9148763" cy="679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400" dirty="0"/>
              <a:t>Miha Červ</a:t>
            </a:r>
            <a:r>
              <a:rPr lang="en-US" sz="2400" dirty="0"/>
              <a:t>, CIVIDEC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2783842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Electron </a:t>
            </a:r>
            <a:r>
              <a:rPr lang="sl-SI" dirty="0" err="1"/>
              <a:t>drift</a:t>
            </a:r>
            <a:endParaRPr lang="en-GB" dirty="0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10</a:t>
            </a:fld>
            <a:endParaRPr lang="en-US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302" y="1957388"/>
            <a:ext cx="6085698" cy="416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08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Hole</a:t>
            </a:r>
            <a:r>
              <a:rPr lang="sl-SI" dirty="0"/>
              <a:t> </a:t>
            </a:r>
            <a:r>
              <a:rPr lang="sl-SI" dirty="0" err="1"/>
              <a:t>drift</a:t>
            </a:r>
            <a:endParaRPr lang="en-GB" dirty="0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14" y="1842496"/>
            <a:ext cx="7274086" cy="4168775"/>
          </a:xfr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5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Amplifiers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amplifiers</a:t>
            </a:r>
          </a:p>
          <a:p>
            <a:pPr lvl="1"/>
            <a:r>
              <a:rPr lang="en-US" dirty="0"/>
              <a:t>Counting</a:t>
            </a:r>
          </a:p>
          <a:p>
            <a:pPr lvl="1"/>
            <a:r>
              <a:rPr lang="en-US" dirty="0"/>
              <a:t>Pulse shape analysis</a:t>
            </a:r>
          </a:p>
          <a:p>
            <a:r>
              <a:rPr lang="en-US" dirty="0"/>
              <a:t>Charge amplifiers</a:t>
            </a:r>
          </a:p>
          <a:p>
            <a:pPr lvl="1"/>
            <a:r>
              <a:rPr lang="en-US" dirty="0"/>
              <a:t>Spectroscopy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C93-BB5C-4AEC-A73D-0936E1CFF863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17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amplifier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4661-770F-4CF9-8D86-D8EFB3005F9E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13</a:t>
            </a:fld>
            <a:endParaRPr lang="en-US"/>
          </a:p>
        </p:txBody>
      </p:sp>
      <p:pic>
        <p:nvPicPr>
          <p:cNvPr id="8" name="Označba mesta vsebine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45613"/>
            <a:ext cx="8229600" cy="2392325"/>
          </a:xfrm>
        </p:spPr>
      </p:pic>
    </p:spTree>
    <p:extLst>
      <p:ext uri="{BB962C8B-B14F-4D97-AF65-F5344CB8AC3E}">
        <p14:creationId xmlns:p14="http://schemas.microsoft.com/office/powerpoint/2010/main" val="3323565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amplifier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31F8-096B-4C22-9340-B04A37458D67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14</a:t>
            </a:fld>
            <a:endParaRPr lang="en-US"/>
          </a:p>
        </p:txBody>
      </p:sp>
      <p:pic>
        <p:nvPicPr>
          <p:cNvPr id="8" name="Označba mesta vsebine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71381"/>
            <a:ext cx="8229600" cy="2540789"/>
          </a:xfrm>
        </p:spPr>
      </p:pic>
    </p:spTree>
    <p:extLst>
      <p:ext uri="{BB962C8B-B14F-4D97-AF65-F5344CB8AC3E}">
        <p14:creationId xmlns:p14="http://schemas.microsoft.com/office/powerpoint/2010/main" val="671947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Identification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1EDD-9911-47D3-B65E-7E95DD11C447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15</a:t>
            </a:fld>
            <a:endParaRPr lang="en-US"/>
          </a:p>
        </p:txBody>
      </p:sp>
      <p:pic>
        <p:nvPicPr>
          <p:cNvPr id="8" name="Označba mesta vsebine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2132013"/>
            <a:ext cx="7629525" cy="3819525"/>
          </a:xfrm>
        </p:spPr>
      </p:pic>
    </p:spTree>
    <p:extLst>
      <p:ext uri="{BB962C8B-B14F-4D97-AF65-F5344CB8AC3E}">
        <p14:creationId xmlns:p14="http://schemas.microsoft.com/office/powerpoint/2010/main" val="44187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Identification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C073-2545-443B-8828-1EB4FA095D2D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16</a:t>
            </a:fld>
            <a:endParaRPr lang="en-US"/>
          </a:p>
        </p:txBody>
      </p:sp>
      <p:pic>
        <p:nvPicPr>
          <p:cNvPr id="8" name="Označba mesta vsebine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87" y="2798763"/>
            <a:ext cx="4772025" cy="2486025"/>
          </a:xfrm>
        </p:spPr>
      </p:pic>
    </p:spTree>
    <p:extLst>
      <p:ext uri="{BB962C8B-B14F-4D97-AF65-F5344CB8AC3E}">
        <p14:creationId xmlns:p14="http://schemas.microsoft.com/office/powerpoint/2010/main" val="894774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identification</a:t>
            </a:r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16" y="2250825"/>
            <a:ext cx="6392167" cy="3581900"/>
          </a:xfr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32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measurements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Grace beam line at </a:t>
            </a:r>
            <a:r>
              <a:rPr lang="en-US" dirty="0" err="1"/>
              <a:t>AEgIS</a:t>
            </a:r>
            <a:r>
              <a:rPr lang="en-US" dirty="0"/>
              <a:t> at CERN</a:t>
            </a:r>
          </a:p>
          <a:p>
            <a:r>
              <a:rPr lang="en-US" dirty="0"/>
              <a:t>Low energy antiprotons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18</a:t>
            </a:fld>
            <a:endParaRPr lang="en-US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097" y="3568913"/>
            <a:ext cx="4323806" cy="243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99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setup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Knopf detector</a:t>
            </a:r>
          </a:p>
          <a:p>
            <a:r>
              <a:rPr lang="en-US" dirty="0"/>
              <a:t>C2 current amplifier</a:t>
            </a:r>
          </a:p>
          <a:p>
            <a:r>
              <a:rPr lang="en-US" dirty="0"/>
              <a:t>ROSY readout system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E12F-C25C-48E4-A468-FE3271DE0160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19</a:t>
            </a:fld>
            <a:endParaRPr lang="en-US"/>
          </a:p>
        </p:txBody>
      </p:sp>
      <p:pic>
        <p:nvPicPr>
          <p:cNvPr id="7" name="Označba mesta vseb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r="27567"/>
          <a:stretch/>
        </p:blipFill>
        <p:spPr>
          <a:xfrm rot="5400000">
            <a:off x="4540433" y="2246059"/>
            <a:ext cx="4025534" cy="344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2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699496"/>
            <a:ext cx="8229600" cy="1143000"/>
          </a:xfrm>
        </p:spPr>
        <p:txBody>
          <a:bodyPr/>
          <a:lstStyle/>
          <a:p>
            <a:r>
              <a:rPr lang="sl-SI"/>
              <a:t>CVD </a:t>
            </a:r>
            <a:r>
              <a:rPr lang="en-US"/>
              <a:t>diamonds</a:t>
            </a:r>
            <a:endParaRPr lang="en-GB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457200" y="1957589"/>
            <a:ext cx="8229600" cy="4168574"/>
          </a:xfrm>
        </p:spPr>
        <p:txBody>
          <a:bodyPr/>
          <a:lstStyle/>
          <a:p>
            <a:r>
              <a:rPr lang="en-US" dirty="0"/>
              <a:t>CVD = Chemical Vapor Deposition</a:t>
            </a:r>
            <a:endParaRPr lang="sl-SI" dirty="0"/>
          </a:p>
          <a:p>
            <a:r>
              <a:rPr lang="en-US" dirty="0"/>
              <a:t>Little impurities</a:t>
            </a:r>
            <a:endParaRPr lang="sl-SI" dirty="0"/>
          </a:p>
          <a:p>
            <a:r>
              <a:rPr lang="en-US" dirty="0"/>
              <a:t>High</a:t>
            </a:r>
            <a:r>
              <a:rPr lang="sl-SI" dirty="0"/>
              <a:t> temperature, </a:t>
            </a:r>
            <a:r>
              <a:rPr lang="en-US" dirty="0"/>
              <a:t>low pressure</a:t>
            </a:r>
            <a:endParaRPr lang="sl-SI" dirty="0"/>
          </a:p>
          <a:p>
            <a:r>
              <a:rPr lang="en-US" dirty="0"/>
              <a:t>Ionized hydrogen</a:t>
            </a:r>
            <a:r>
              <a:rPr lang="sl-SI" dirty="0"/>
              <a:t>, </a:t>
            </a:r>
            <a:r>
              <a:rPr lang="en-US" dirty="0"/>
              <a:t>methane</a:t>
            </a:r>
            <a:r>
              <a:rPr lang="sl-SI" dirty="0"/>
              <a:t> gas</a:t>
            </a:r>
          </a:p>
          <a:p>
            <a:r>
              <a:rPr lang="sl-SI" dirty="0"/>
              <a:t>0.1 </a:t>
            </a:r>
            <a:r>
              <a:rPr lang="el-GR" dirty="0"/>
              <a:t>μ</a:t>
            </a:r>
            <a:r>
              <a:rPr lang="sl-SI" dirty="0"/>
              <a:t>m to 10 </a:t>
            </a:r>
            <a:r>
              <a:rPr lang="el-GR" dirty="0"/>
              <a:t>μ</a:t>
            </a:r>
            <a:r>
              <a:rPr lang="sl-SI" dirty="0"/>
              <a:t>m per </a:t>
            </a:r>
            <a:r>
              <a:rPr lang="en-US" dirty="0"/>
              <a:t>hour</a:t>
            </a:r>
            <a:endParaRPr lang="en-GB" dirty="0"/>
          </a:p>
          <a:p>
            <a:endParaRPr lang="en-GB" dirty="0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3644B50A-84AB-4DBF-B9FF-1ECA837D51A4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A97E9F6-FC24-D645-9528-597AFEC433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737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sCVD</a:t>
            </a:r>
            <a:r>
              <a:rPr lang="en-US" dirty="0"/>
              <a:t> diamond</a:t>
            </a:r>
          </a:p>
          <a:p>
            <a:r>
              <a:rPr lang="en-US" dirty="0"/>
              <a:t>500 μ</a:t>
            </a:r>
            <a:r>
              <a:rPr lang="en-GB" dirty="0"/>
              <a:t>m</a:t>
            </a:r>
            <a:r>
              <a:rPr lang="en-US" dirty="0"/>
              <a:t> thickness</a:t>
            </a:r>
          </a:p>
          <a:p>
            <a:r>
              <a:rPr lang="en-US" dirty="0"/>
              <a:t>4mm * 4mm sensor area</a:t>
            </a:r>
          </a:p>
          <a:p>
            <a:r>
              <a:rPr lang="en-US" dirty="0"/>
              <a:t>Fits directly onto the SMA connector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9B493-A473-4E84-A40C-3C1062946EA2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20</a:t>
            </a:fld>
            <a:endParaRPr lang="en-US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Knopf</a:t>
            </a:r>
            <a:r>
              <a:rPr lang="sl-SI" dirty="0"/>
              <a:t> </a:t>
            </a:r>
            <a:r>
              <a:rPr lang="sl-SI" dirty="0" err="1"/>
              <a:t>detector</a:t>
            </a:r>
            <a:endParaRPr lang="en-GB" dirty="0"/>
          </a:p>
        </p:txBody>
      </p:sp>
      <p:pic>
        <p:nvPicPr>
          <p:cNvPr id="8" name="Označba mesta vsebine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212769"/>
            <a:ext cx="4041775" cy="3773899"/>
          </a:xfrm>
        </p:spPr>
      </p:pic>
    </p:spTree>
    <p:extLst>
      <p:ext uri="{BB962C8B-B14F-4D97-AF65-F5344CB8AC3E}">
        <p14:creationId xmlns:p14="http://schemas.microsoft.com/office/powerpoint/2010/main" val="4205317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Measured waveforms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21</a:t>
            </a:fld>
            <a:endParaRPr lang="en-US"/>
          </a:p>
        </p:txBody>
      </p:sp>
      <p:pic>
        <p:nvPicPr>
          <p:cNvPr id="7" name="Označba mesta vsebine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27" y="1957388"/>
            <a:ext cx="6504346" cy="4168775"/>
          </a:xfrm>
        </p:spPr>
      </p:pic>
    </p:spTree>
    <p:extLst>
      <p:ext uri="{BB962C8B-B14F-4D97-AF65-F5344CB8AC3E}">
        <p14:creationId xmlns:p14="http://schemas.microsoft.com/office/powerpoint/2010/main" val="2958602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Annihilation</a:t>
            </a:r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" y="2432050"/>
            <a:ext cx="7915275" cy="3219450"/>
          </a:xfr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AAF6F-9C3E-4E80-B032-98F46A32687B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3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measurement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Repeat measurements with thinner electrode</a:t>
            </a:r>
          </a:p>
          <a:p>
            <a:r>
              <a:rPr lang="en-US" dirty="0"/>
              <a:t>Expected more annihilation in the sensor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C059-1DC1-4C94-B56A-975343BC8EA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23</a:t>
            </a:fld>
            <a:endParaRPr lang="en-US"/>
          </a:p>
        </p:txBody>
      </p:sp>
      <p:pic>
        <p:nvPicPr>
          <p:cNvPr id="7" name="Označba mesta vseb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39587" y="2753696"/>
            <a:ext cx="2664826" cy="3553100"/>
          </a:xfrm>
          <a:prstGeom prst="rect">
            <a:avLst/>
          </a:prstGeom>
        </p:spPr>
      </p:pic>
      <p:sp>
        <p:nvSpPr>
          <p:cNvPr id="8" name="PoljeZBesedilom 7"/>
          <p:cNvSpPr txBox="1"/>
          <p:nvPr/>
        </p:nvSpPr>
        <p:spPr>
          <a:xfrm flipH="1">
            <a:off x="2795449" y="5871925"/>
            <a:ext cx="3553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Thin electrode Knopf detector</a:t>
            </a:r>
          </a:p>
        </p:txBody>
      </p:sp>
    </p:spTree>
    <p:extLst>
      <p:ext uri="{BB962C8B-B14F-4D97-AF65-F5344CB8AC3E}">
        <p14:creationId xmlns:p14="http://schemas.microsoft.com/office/powerpoint/2010/main" val="4294282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07CBC-DE47-4173-9D83-E98D4EC49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histogram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0C4AF-3BA9-450E-99F5-3E1189FFE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9E83F-F298-491C-90D6-02B770C84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04348-23F8-49CC-9CBD-EDFCC974A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A45793-65C9-469B-A7EF-8F4E0307F818}"/>
              </a:ext>
            </a:extLst>
          </p:cNvPr>
          <p:cNvSpPr txBox="1"/>
          <p:nvPr/>
        </p:nvSpPr>
        <p:spPr>
          <a:xfrm>
            <a:off x="2752816" y="5209922"/>
            <a:ext cx="1144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 [MeV]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585FAA-8782-4FE4-8F0C-A2F5A5FDDBB0}"/>
              </a:ext>
            </a:extLst>
          </p:cNvPr>
          <p:cNvSpPr/>
          <p:nvPr/>
        </p:nvSpPr>
        <p:spPr>
          <a:xfrm>
            <a:off x="82858" y="2121762"/>
            <a:ext cx="4185821" cy="336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CB4F84-C9B3-4391-B683-AA1923D51517}"/>
              </a:ext>
            </a:extLst>
          </p:cNvPr>
          <p:cNvSpPr txBox="1"/>
          <p:nvPr/>
        </p:nvSpPr>
        <p:spPr>
          <a:xfrm>
            <a:off x="82858" y="5556164"/>
            <a:ext cx="4185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Measurements from 2017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4DD4B9-7B06-49F0-BDC7-616456ABC933}"/>
              </a:ext>
            </a:extLst>
          </p:cNvPr>
          <p:cNvSpPr txBox="1"/>
          <p:nvPr/>
        </p:nvSpPr>
        <p:spPr>
          <a:xfrm>
            <a:off x="7241958" y="5209922"/>
            <a:ext cx="1144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 [MeV]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C4CCE3-489E-4E86-8707-B3202BF85D8A}"/>
              </a:ext>
            </a:extLst>
          </p:cNvPr>
          <p:cNvSpPr/>
          <p:nvPr/>
        </p:nvSpPr>
        <p:spPr>
          <a:xfrm>
            <a:off x="4572000" y="2121762"/>
            <a:ext cx="4185821" cy="336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7CB731-9BD0-4CD8-8951-8426B746184D}"/>
              </a:ext>
            </a:extLst>
          </p:cNvPr>
          <p:cNvSpPr txBox="1"/>
          <p:nvPr/>
        </p:nvSpPr>
        <p:spPr>
          <a:xfrm>
            <a:off x="4572000" y="5556164"/>
            <a:ext cx="4185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Measurements from 2018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33F6DC-24B5-4167-BB06-47AAB1B15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633" y="2162079"/>
            <a:ext cx="4065341" cy="30478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F7F0F6-B65A-46F2-AE04-2D0F67126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36" y="2162080"/>
            <a:ext cx="4065341" cy="304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7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43B68-1241-450F-99E1-81184B3A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over time plots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77E1E-ED37-4F6B-9D34-3FEA370A2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1D722-4BEC-42A1-A67B-33E212B8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5FCCA-E9D0-4803-8DD1-368755FE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25</a:t>
            </a:fld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7C8763-6809-4873-82BE-A65BDFDA95DF}"/>
              </a:ext>
            </a:extLst>
          </p:cNvPr>
          <p:cNvGrpSpPr/>
          <p:nvPr/>
        </p:nvGrpSpPr>
        <p:grpSpPr>
          <a:xfrm>
            <a:off x="82858" y="2121762"/>
            <a:ext cx="4267200" cy="3803734"/>
            <a:chOff x="82858" y="2121762"/>
            <a:chExt cx="4267200" cy="380373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B1D451D-3316-4B15-9063-098849F2366F}"/>
                </a:ext>
              </a:extLst>
            </p:cNvPr>
            <p:cNvGrpSpPr/>
            <p:nvPr/>
          </p:nvGrpSpPr>
          <p:grpSpPr>
            <a:xfrm>
              <a:off x="82858" y="2121762"/>
              <a:ext cx="4267200" cy="3365159"/>
              <a:chOff x="82858" y="2121762"/>
              <a:chExt cx="4267200" cy="336515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1DCE2E6A-7E1E-4147-8B20-35258EAB6C35}"/>
                  </a:ext>
                </a:extLst>
              </p:cNvPr>
              <p:cNvGrpSpPr/>
              <p:nvPr/>
            </p:nvGrpSpPr>
            <p:grpSpPr>
              <a:xfrm>
                <a:off x="138564" y="2191005"/>
                <a:ext cx="4211494" cy="3295916"/>
                <a:chOff x="138564" y="2191005"/>
                <a:chExt cx="4211494" cy="3295916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32F2C308-FCB7-4EB8-A542-493FD561A4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38564" y="2191005"/>
                  <a:ext cx="4211494" cy="3157417"/>
                </a:xfrm>
                <a:prstGeom prst="rect">
                  <a:avLst/>
                </a:prstGeom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9CB8151-B0CA-4E09-8FE1-0B15FF1FB99F}"/>
                    </a:ext>
                  </a:extLst>
                </p:cNvPr>
                <p:cNvSpPr txBox="1"/>
                <p:nvPr/>
              </p:nvSpPr>
              <p:spPr>
                <a:xfrm>
                  <a:off x="2752816" y="5209922"/>
                  <a:ext cx="932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Delay [ns]</a:t>
                  </a:r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638D862-B1E2-420E-88FC-78918745848C}"/>
                  </a:ext>
                </a:extLst>
              </p:cNvPr>
              <p:cNvSpPr/>
              <p:nvPr/>
            </p:nvSpPr>
            <p:spPr>
              <a:xfrm>
                <a:off x="82858" y="2121762"/>
                <a:ext cx="4185821" cy="33651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EC4E6B9-7951-4C56-A35F-5965B14AAF65}"/>
                </a:ext>
              </a:extLst>
            </p:cNvPr>
            <p:cNvSpPr txBox="1"/>
            <p:nvPr/>
          </p:nvSpPr>
          <p:spPr>
            <a:xfrm>
              <a:off x="82858" y="5556164"/>
              <a:ext cx="4185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Measurements from 2017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C4C73AB-9070-40F7-8AB4-78ABF16B4146}"/>
              </a:ext>
            </a:extLst>
          </p:cNvPr>
          <p:cNvGrpSpPr/>
          <p:nvPr/>
        </p:nvGrpSpPr>
        <p:grpSpPr>
          <a:xfrm>
            <a:off x="4500979" y="2121763"/>
            <a:ext cx="4282515" cy="3799873"/>
            <a:chOff x="4500979" y="2121763"/>
            <a:chExt cx="4282515" cy="379987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39F0C92-D3F8-4232-B6E8-2FAC91C9F290}"/>
                </a:ext>
              </a:extLst>
            </p:cNvPr>
            <p:cNvGrpSpPr/>
            <p:nvPr/>
          </p:nvGrpSpPr>
          <p:grpSpPr>
            <a:xfrm>
              <a:off x="4500979" y="2121763"/>
              <a:ext cx="4282515" cy="3365159"/>
              <a:chOff x="4500979" y="2121763"/>
              <a:chExt cx="4282515" cy="3365159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0198963-44B7-4B85-8C88-71D46770065B}"/>
                  </a:ext>
                </a:extLst>
              </p:cNvPr>
              <p:cNvGrpSpPr/>
              <p:nvPr/>
            </p:nvGrpSpPr>
            <p:grpSpPr>
              <a:xfrm>
                <a:off x="4572000" y="2191006"/>
                <a:ext cx="4211494" cy="3295916"/>
                <a:chOff x="4572000" y="2191006"/>
                <a:chExt cx="4211494" cy="3295916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D03AA643-5718-48B4-B5E3-50E1B592D7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572000" y="2191006"/>
                  <a:ext cx="4211494" cy="3157417"/>
                </a:xfrm>
                <a:prstGeom prst="rect">
                  <a:avLst/>
                </a:prstGeom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5D6BE39-69A9-4544-A48A-B538B75008BE}"/>
                    </a:ext>
                  </a:extLst>
                </p:cNvPr>
                <p:cNvSpPr txBox="1"/>
                <p:nvPr/>
              </p:nvSpPr>
              <p:spPr>
                <a:xfrm>
                  <a:off x="7207190" y="5209923"/>
                  <a:ext cx="9321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Delay [ns]</a:t>
                  </a:r>
                </a:p>
              </p:txBody>
            </p:sp>
          </p:grp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BC3F1A0-C411-4D1F-9D66-7F639C490B03}"/>
                  </a:ext>
                </a:extLst>
              </p:cNvPr>
              <p:cNvSpPr/>
              <p:nvPr/>
            </p:nvSpPr>
            <p:spPr>
              <a:xfrm>
                <a:off x="4500979" y="2121763"/>
                <a:ext cx="4185821" cy="33651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4E5307-3EF8-4F54-A5CB-7B4CDD9C417C}"/>
                </a:ext>
              </a:extLst>
            </p:cNvPr>
            <p:cNvSpPr txBox="1"/>
            <p:nvPr/>
          </p:nvSpPr>
          <p:spPr>
            <a:xfrm>
              <a:off x="4500979" y="5552304"/>
              <a:ext cx="4185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Measurements from 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321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81255-CA41-43BC-B2A5-AA182FDCA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FWHM over time plots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64A91-4B37-4333-813E-6211E6287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38B56-8E65-4E9E-8491-800E3CFF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E6B86-304A-4057-8E80-350280523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6444BC-5E9F-42AC-9149-795B1EE78FFF}"/>
              </a:ext>
            </a:extLst>
          </p:cNvPr>
          <p:cNvSpPr txBox="1"/>
          <p:nvPr/>
        </p:nvSpPr>
        <p:spPr>
          <a:xfrm>
            <a:off x="2752816" y="5209922"/>
            <a:ext cx="932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Delay [ns]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D85D12-2B8E-42E7-9C0C-6ADED91BC56B}"/>
              </a:ext>
            </a:extLst>
          </p:cNvPr>
          <p:cNvSpPr/>
          <p:nvPr/>
        </p:nvSpPr>
        <p:spPr>
          <a:xfrm>
            <a:off x="82858" y="2121762"/>
            <a:ext cx="4185821" cy="336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DEF097-6B24-4276-B214-2E94F5527D8F}"/>
              </a:ext>
            </a:extLst>
          </p:cNvPr>
          <p:cNvSpPr txBox="1"/>
          <p:nvPr/>
        </p:nvSpPr>
        <p:spPr>
          <a:xfrm>
            <a:off x="82858" y="5556164"/>
            <a:ext cx="4185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Measurements from 2017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AF7911-DEB9-4171-8BD5-EE27CC4DFD6D}"/>
              </a:ext>
            </a:extLst>
          </p:cNvPr>
          <p:cNvSpPr txBox="1"/>
          <p:nvPr/>
        </p:nvSpPr>
        <p:spPr>
          <a:xfrm>
            <a:off x="7241958" y="5209922"/>
            <a:ext cx="932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Delay [ns]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9CA395-0C46-4FA8-A5E5-D1E5A054FDE8}"/>
              </a:ext>
            </a:extLst>
          </p:cNvPr>
          <p:cNvSpPr/>
          <p:nvPr/>
        </p:nvSpPr>
        <p:spPr>
          <a:xfrm>
            <a:off x="4572000" y="2121762"/>
            <a:ext cx="4185821" cy="336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CF652D-7EBD-45EF-9E42-65759C247B64}"/>
              </a:ext>
            </a:extLst>
          </p:cNvPr>
          <p:cNvSpPr txBox="1"/>
          <p:nvPr/>
        </p:nvSpPr>
        <p:spPr>
          <a:xfrm>
            <a:off x="4572000" y="5556164"/>
            <a:ext cx="4185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Measurements from 2018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53998B1-BF72-4862-B198-DB79143DF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49" y="2175692"/>
            <a:ext cx="4138991" cy="31030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6298054-184C-40CC-B753-08736AA79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939" y="2208920"/>
            <a:ext cx="4009861" cy="300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18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C09A3-9AF0-4B8B-BC55-6AD28C7B0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Nonlinearities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FD77D-6A3D-4156-B4B3-CD664EF36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57589"/>
            <a:ext cx="8229600" cy="108644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Amplifier nonlinearity</a:t>
            </a:r>
          </a:p>
          <a:p>
            <a:r>
              <a:rPr lang="en-GB" dirty="0"/>
              <a:t>Pulse height defect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E88D0-244B-47F4-9C34-A385665E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DE02-68D8-4DBF-875B-16B84D70F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AC021-15CB-4EAA-8EC5-12FA13B50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BA0CC7-A483-4E62-8754-6FE2A3EEE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177561"/>
            <a:ext cx="4096975" cy="2540229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F179293-C6D2-4D03-8D9E-9907895D6D73}"/>
              </a:ext>
            </a:extLst>
          </p:cNvPr>
          <p:cNvGrpSpPr/>
          <p:nvPr/>
        </p:nvGrpSpPr>
        <p:grpSpPr>
          <a:xfrm>
            <a:off x="4819392" y="2849732"/>
            <a:ext cx="4130005" cy="2881791"/>
            <a:chOff x="4748368" y="3258105"/>
            <a:chExt cx="4130005" cy="2881791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F9F2140-6710-42F0-A604-0F35E827B734}"/>
                </a:ext>
              </a:extLst>
            </p:cNvPr>
            <p:cNvCxnSpPr>
              <a:cxnSpLocks/>
            </p:cNvCxnSpPr>
            <p:nvPr/>
          </p:nvCxnSpPr>
          <p:spPr>
            <a:xfrm>
              <a:off x="5088011" y="5766027"/>
              <a:ext cx="316476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A18AD4C-266C-48E6-BFDF-108BCE688B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0626" y="3442297"/>
              <a:ext cx="7385" cy="235129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F58C9C0-450D-4979-A979-182AA4C70AAB}"/>
                </a:ext>
              </a:extLst>
            </p:cNvPr>
            <p:cNvCxnSpPr/>
            <p:nvPr/>
          </p:nvCxnSpPr>
          <p:spPr>
            <a:xfrm>
              <a:off x="5191390" y="5655781"/>
              <a:ext cx="0" cy="22967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3F09E60-217E-4FC1-B682-4BACD85A0E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0626" y="3595682"/>
              <a:ext cx="2706865" cy="21703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CBF759D-27A6-4BDE-B382-3A2CFCB741A1}"/>
                </a:ext>
              </a:extLst>
            </p:cNvPr>
            <p:cNvCxnSpPr>
              <a:cxnSpLocks/>
            </p:cNvCxnSpPr>
            <p:nvPr/>
          </p:nvCxnSpPr>
          <p:spPr>
            <a:xfrm>
              <a:off x="6910690" y="4831521"/>
              <a:ext cx="0" cy="104934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87F1ABA-29A6-4553-AE28-335FB91F8767}"/>
                </a:ext>
              </a:extLst>
            </p:cNvPr>
            <p:cNvCxnSpPr>
              <a:cxnSpLocks/>
            </p:cNvCxnSpPr>
            <p:nvPr/>
          </p:nvCxnSpPr>
          <p:spPr>
            <a:xfrm>
              <a:off x="7559273" y="4675340"/>
              <a:ext cx="0" cy="120399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F471FB84-D3CC-4648-A022-DF5A8C6777F9}"/>
                </a:ext>
              </a:extLst>
            </p:cNvPr>
            <p:cNvSpPr/>
            <p:nvPr/>
          </p:nvSpPr>
          <p:spPr>
            <a:xfrm>
              <a:off x="5088011" y="4544133"/>
              <a:ext cx="3049695" cy="1221894"/>
            </a:xfrm>
            <a:custGeom>
              <a:avLst/>
              <a:gdLst>
                <a:gd name="connsiteX0" fmla="*/ 0 w 6369804"/>
                <a:gd name="connsiteY0" fmla="*/ 2061275 h 2061275"/>
                <a:gd name="connsiteX1" fmla="*/ 2169763 w 6369804"/>
                <a:gd name="connsiteY1" fmla="*/ 883404 h 2061275"/>
                <a:gd name="connsiteX2" fmla="*/ 6369804 w 6369804"/>
                <a:gd name="connsiteY2" fmla="*/ 0 h 206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69804" h="2061275">
                  <a:moveTo>
                    <a:pt x="0" y="2061275"/>
                  </a:moveTo>
                  <a:cubicBezTo>
                    <a:pt x="554064" y="1644112"/>
                    <a:pt x="1108129" y="1226950"/>
                    <a:pt x="2169763" y="883404"/>
                  </a:cubicBezTo>
                  <a:cubicBezTo>
                    <a:pt x="3231397" y="539858"/>
                    <a:pt x="6369804" y="0"/>
                    <a:pt x="6369804" y="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BB18E9F-B438-4885-A6E8-590699E87D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0627" y="4675340"/>
              <a:ext cx="247864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955DD1-6477-4922-8FD3-754AC1EB2C75}"/>
                </a:ext>
              </a:extLst>
            </p:cNvPr>
            <p:cNvCxnSpPr/>
            <p:nvPr/>
          </p:nvCxnSpPr>
          <p:spPr>
            <a:xfrm flipH="1">
              <a:off x="5080626" y="4831521"/>
              <a:ext cx="18300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8F5AD96-1CB7-4AD7-B8A5-0B3D072F3E8A}"/>
                </a:ext>
              </a:extLst>
            </p:cNvPr>
            <p:cNvCxnSpPr/>
            <p:nvPr/>
          </p:nvCxnSpPr>
          <p:spPr>
            <a:xfrm flipH="1">
              <a:off x="5080626" y="5655781"/>
              <a:ext cx="11076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8ED32C5-2530-41ED-935D-2114542E9C77}"/>
                </a:ext>
              </a:extLst>
            </p:cNvPr>
            <p:cNvSpPr txBox="1"/>
            <p:nvPr/>
          </p:nvSpPr>
          <p:spPr>
            <a:xfrm rot="16200000">
              <a:off x="3785520" y="4363840"/>
              <a:ext cx="22829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Measured energy deposition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7DD7883-7452-4A7B-9701-462018B9DFF4}"/>
                </a:ext>
              </a:extLst>
            </p:cNvPr>
            <p:cNvCxnSpPr/>
            <p:nvPr/>
          </p:nvCxnSpPr>
          <p:spPr>
            <a:xfrm>
              <a:off x="7694578" y="3708100"/>
              <a:ext cx="0" cy="91871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4B8DDD9-7A10-4033-B866-7D35069AA758}"/>
                </a:ext>
              </a:extLst>
            </p:cNvPr>
            <p:cNvSpPr txBox="1"/>
            <p:nvPr/>
          </p:nvSpPr>
          <p:spPr>
            <a:xfrm>
              <a:off x="7722986" y="3815270"/>
              <a:ext cx="1155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Pulse height defect (PHD)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A7807FF-287E-4CED-B4FD-A3351001B345}"/>
                </a:ext>
              </a:extLst>
            </p:cNvPr>
            <p:cNvSpPr txBox="1"/>
            <p:nvPr/>
          </p:nvSpPr>
          <p:spPr>
            <a:xfrm>
              <a:off x="6890461" y="5832119"/>
              <a:ext cx="1557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Deposited energy</a:t>
              </a:r>
              <a:endParaRPr lang="en-GB" sz="14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EA2B9F6-F7DE-4F16-9E7B-EC243CAC7F7C}"/>
                </a:ext>
              </a:extLst>
            </p:cNvPr>
            <p:cNvSpPr/>
            <p:nvPr/>
          </p:nvSpPr>
          <p:spPr>
            <a:xfrm>
              <a:off x="4748368" y="3258105"/>
              <a:ext cx="4109263" cy="28680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8BCF5DB-CF91-45D4-955C-44B0DFBCDFBB}"/>
              </a:ext>
            </a:extLst>
          </p:cNvPr>
          <p:cNvSpPr txBox="1"/>
          <p:nvPr/>
        </p:nvSpPr>
        <p:spPr>
          <a:xfrm>
            <a:off x="457200" y="5852404"/>
            <a:ext cx="409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C2 amplifier nonlinearity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F247D3-92B2-44F0-BBCB-639A1B67A81F}"/>
              </a:ext>
            </a:extLst>
          </p:cNvPr>
          <p:cNvSpPr txBox="1"/>
          <p:nvPr/>
        </p:nvSpPr>
        <p:spPr>
          <a:xfrm>
            <a:off x="4819392" y="5869422"/>
            <a:ext cx="4109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Pulse height defect</a:t>
            </a:r>
          </a:p>
        </p:txBody>
      </p:sp>
    </p:spTree>
    <p:extLst>
      <p:ext uri="{BB962C8B-B14F-4D97-AF65-F5344CB8AC3E}">
        <p14:creationId xmlns:p14="http://schemas.microsoft.com/office/powerpoint/2010/main" val="1638689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25FA3-C44C-4378-9C39-43B6E880D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diamond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063FF-0A4C-4BEC-996A-373F47735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Maximum thickness 500 um</a:t>
            </a:r>
          </a:p>
          <a:p>
            <a:r>
              <a:rPr lang="en-GB" dirty="0"/>
              <a:t>Standard sizes 140 um and 50 um</a:t>
            </a:r>
          </a:p>
          <a:p>
            <a:r>
              <a:rPr lang="en-GB" dirty="0"/>
              <a:t>Experiments with 20 um diamonds</a:t>
            </a:r>
          </a:p>
          <a:p>
            <a:pPr lvl="1"/>
            <a:r>
              <a:rPr lang="en-GB" dirty="0"/>
              <a:t>Limit for producibility</a:t>
            </a:r>
          </a:p>
          <a:p>
            <a:pPr lvl="1"/>
            <a:r>
              <a:rPr lang="en-GB" dirty="0"/>
              <a:t>Extremely fragile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67B51-383C-4556-B944-92F4B5B18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0F17C-3EE2-4957-BC80-10BEABAE3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2A6F2-82A7-4F7E-A2A6-9B146D73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12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EC2C6-03C1-40BE-8A91-73CE97CEC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Effects of thinning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F78D3-0332-45B6-8EBD-057925B93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Higher output signal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Higher capacitance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F2BA6-4EA1-4E6D-8C2F-8E62BA469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1CFFE-ECAC-4501-9C3C-E19EA4914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67F17-C98A-401C-8512-0407F726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07B4EF9-4417-4854-A921-217DEF3AD534}"/>
                  </a:ext>
                </a:extLst>
              </p:cNvPr>
              <p:cNvSpPr txBox="1"/>
              <p:nvPr/>
            </p:nvSpPr>
            <p:spPr>
              <a:xfrm>
                <a:off x="5604029" y="1957589"/>
                <a:ext cx="1531398" cy="738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2800" b="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07B4EF9-4417-4854-A921-217DEF3AD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029" y="1957589"/>
                <a:ext cx="1531398" cy="738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CFF436-2EE2-43EB-83A0-4A951C911023}"/>
                  </a:ext>
                </a:extLst>
              </p:cNvPr>
              <p:cNvSpPr txBox="1"/>
              <p:nvPr/>
            </p:nvSpPr>
            <p:spPr>
              <a:xfrm>
                <a:off x="5375930" y="3833726"/>
                <a:ext cx="1987595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CFF436-2EE2-43EB-83A0-4A951C911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930" y="3833726"/>
                <a:ext cx="1987595" cy="8094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978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699496"/>
            <a:ext cx="8229600" cy="1143000"/>
          </a:xfrm>
        </p:spPr>
        <p:txBody>
          <a:bodyPr/>
          <a:lstStyle/>
          <a:p>
            <a:r>
              <a:rPr lang="en-US"/>
              <a:t>Why diamond detectors</a:t>
            </a:r>
            <a:endParaRPr lang="en-US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Radiation resistant</a:t>
            </a:r>
          </a:p>
          <a:p>
            <a:r>
              <a:rPr lang="en-US" dirty="0"/>
              <a:t>Low noise</a:t>
            </a:r>
          </a:p>
          <a:p>
            <a:r>
              <a:rPr lang="en-US" dirty="0"/>
              <a:t>Low leakage current</a:t>
            </a:r>
          </a:p>
          <a:p>
            <a:r>
              <a:rPr lang="en-US" dirty="0"/>
              <a:t>No cooling required</a:t>
            </a:r>
          </a:p>
          <a:p>
            <a:r>
              <a:rPr lang="en-US" dirty="0"/>
              <a:t>Fast response – sub nanosecond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5106F514-5CCD-4E90-BA7D-07450CB9B6A2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A97E9F6-FC24-D645-9528-597AFEC433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136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099BE2A-3627-445A-91BB-8FEF2153AE78}"/>
              </a:ext>
            </a:extLst>
          </p:cNvPr>
          <p:cNvSpPr/>
          <p:nvPr/>
        </p:nvSpPr>
        <p:spPr>
          <a:xfrm flipH="1">
            <a:off x="5312603" y="3338335"/>
            <a:ext cx="2876485" cy="365124"/>
          </a:xfrm>
          <a:custGeom>
            <a:avLst/>
            <a:gdLst>
              <a:gd name="connsiteX0" fmla="*/ 0 w 2876485"/>
              <a:gd name="connsiteY0" fmla="*/ 0 h 272770"/>
              <a:gd name="connsiteX1" fmla="*/ 0 w 2876485"/>
              <a:gd name="connsiteY1" fmla="*/ 170481 h 272770"/>
              <a:gd name="connsiteX2" fmla="*/ 2585117 w 2876485"/>
              <a:gd name="connsiteY2" fmla="*/ 170481 h 272770"/>
              <a:gd name="connsiteX3" fmla="*/ 2585117 w 2876485"/>
              <a:gd name="connsiteY3" fmla="*/ 272770 h 272770"/>
              <a:gd name="connsiteX4" fmla="*/ 2876485 w 2876485"/>
              <a:gd name="connsiteY4" fmla="*/ 12399 h 272770"/>
              <a:gd name="connsiteX5" fmla="*/ 0 w 2876485"/>
              <a:gd name="connsiteY5" fmla="*/ 0 h 27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485" h="272770">
                <a:moveTo>
                  <a:pt x="0" y="0"/>
                </a:moveTo>
                <a:lnTo>
                  <a:pt x="0" y="170481"/>
                </a:lnTo>
                <a:lnTo>
                  <a:pt x="2585117" y="170481"/>
                </a:lnTo>
                <a:lnTo>
                  <a:pt x="2585117" y="272770"/>
                </a:lnTo>
                <a:lnTo>
                  <a:pt x="2876485" y="1239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82860A5-87A5-4B58-B584-427C6A44663F}"/>
              </a:ext>
            </a:extLst>
          </p:cNvPr>
          <p:cNvSpPr/>
          <p:nvPr/>
        </p:nvSpPr>
        <p:spPr>
          <a:xfrm>
            <a:off x="908201" y="3338334"/>
            <a:ext cx="2876485" cy="365125"/>
          </a:xfrm>
          <a:custGeom>
            <a:avLst/>
            <a:gdLst>
              <a:gd name="connsiteX0" fmla="*/ 0 w 2876485"/>
              <a:gd name="connsiteY0" fmla="*/ 0 h 272770"/>
              <a:gd name="connsiteX1" fmla="*/ 0 w 2876485"/>
              <a:gd name="connsiteY1" fmla="*/ 170481 h 272770"/>
              <a:gd name="connsiteX2" fmla="*/ 2585117 w 2876485"/>
              <a:gd name="connsiteY2" fmla="*/ 170481 h 272770"/>
              <a:gd name="connsiteX3" fmla="*/ 2585117 w 2876485"/>
              <a:gd name="connsiteY3" fmla="*/ 272770 h 272770"/>
              <a:gd name="connsiteX4" fmla="*/ 2876485 w 2876485"/>
              <a:gd name="connsiteY4" fmla="*/ 12399 h 272770"/>
              <a:gd name="connsiteX5" fmla="*/ 0 w 2876485"/>
              <a:gd name="connsiteY5" fmla="*/ 0 h 27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485" h="272770">
                <a:moveTo>
                  <a:pt x="0" y="0"/>
                </a:moveTo>
                <a:lnTo>
                  <a:pt x="0" y="170481"/>
                </a:lnTo>
                <a:lnTo>
                  <a:pt x="2585117" y="170481"/>
                </a:lnTo>
                <a:lnTo>
                  <a:pt x="2585117" y="272770"/>
                </a:lnTo>
                <a:lnTo>
                  <a:pt x="2876485" y="1239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C0BFCC-DAF3-4B53-8C3C-6934A3BBC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Crystal bending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89E32-DCC3-4EF7-BA10-8739E0A7F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E37DB-C746-4FE7-9023-7A9A6E791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6E8EE-C839-4964-889D-3FAE77CA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30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29777D-ED29-49C8-BCC2-B10B69B50CD3}"/>
              </a:ext>
            </a:extLst>
          </p:cNvPr>
          <p:cNvSpPr/>
          <p:nvPr/>
        </p:nvSpPr>
        <p:spPr>
          <a:xfrm>
            <a:off x="196770" y="3527923"/>
            <a:ext cx="3275635" cy="1143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513C36-D7BB-4BE7-BA11-7F698DC83E6A}"/>
              </a:ext>
            </a:extLst>
          </p:cNvPr>
          <p:cNvSpPr/>
          <p:nvPr/>
        </p:nvSpPr>
        <p:spPr>
          <a:xfrm>
            <a:off x="5619508" y="3527923"/>
            <a:ext cx="3275635" cy="1143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6CBA906-E10E-4F80-A744-78D450EDBDF9}"/>
              </a:ext>
            </a:extLst>
          </p:cNvPr>
          <p:cNvSpPr/>
          <p:nvPr/>
        </p:nvSpPr>
        <p:spPr>
          <a:xfrm flipV="1">
            <a:off x="902825" y="3234389"/>
            <a:ext cx="7286264" cy="271931"/>
          </a:xfrm>
          <a:custGeom>
            <a:avLst/>
            <a:gdLst>
              <a:gd name="connsiteX0" fmla="*/ 2569580 w 7286264"/>
              <a:gd name="connsiteY0" fmla="*/ 271931 h 271931"/>
              <a:gd name="connsiteX1" fmla="*/ 4716684 w 7286264"/>
              <a:gd name="connsiteY1" fmla="*/ 271931 h 271931"/>
              <a:gd name="connsiteX2" fmla="*/ 4716684 w 7286264"/>
              <a:gd name="connsiteY2" fmla="*/ 271930 h 271931"/>
              <a:gd name="connsiteX3" fmla="*/ 7286264 w 7286264"/>
              <a:gd name="connsiteY3" fmla="*/ 271930 h 271931"/>
              <a:gd name="connsiteX4" fmla="*/ 7286264 w 7286264"/>
              <a:gd name="connsiteY4" fmla="*/ 109885 h 271931"/>
              <a:gd name="connsiteX5" fmla="*/ 4716684 w 7286264"/>
              <a:gd name="connsiteY5" fmla="*/ 109885 h 271931"/>
              <a:gd name="connsiteX6" fmla="*/ 2569580 w 7286264"/>
              <a:gd name="connsiteY6" fmla="*/ 109885 h 271931"/>
              <a:gd name="connsiteX7" fmla="*/ 0 w 7286264"/>
              <a:gd name="connsiteY7" fmla="*/ 109885 h 271931"/>
              <a:gd name="connsiteX8" fmla="*/ 0 w 7286264"/>
              <a:gd name="connsiteY8" fmla="*/ 271930 h 271931"/>
              <a:gd name="connsiteX9" fmla="*/ 2569580 w 7286264"/>
              <a:gd name="connsiteY9" fmla="*/ 271930 h 27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86264" h="271931">
                <a:moveTo>
                  <a:pt x="2569580" y="271931"/>
                </a:moveTo>
                <a:cubicBezTo>
                  <a:pt x="3675898" y="138766"/>
                  <a:pt x="3681387" y="147644"/>
                  <a:pt x="4716684" y="271931"/>
                </a:cubicBezTo>
                <a:lnTo>
                  <a:pt x="4716684" y="271930"/>
                </a:lnTo>
                <a:lnTo>
                  <a:pt x="7286264" y="271930"/>
                </a:lnTo>
                <a:lnTo>
                  <a:pt x="7286264" y="109885"/>
                </a:lnTo>
                <a:lnTo>
                  <a:pt x="4716684" y="109885"/>
                </a:lnTo>
                <a:cubicBezTo>
                  <a:pt x="3690265" y="-32157"/>
                  <a:pt x="3675898" y="-41035"/>
                  <a:pt x="2569580" y="109885"/>
                </a:cubicBezTo>
                <a:lnTo>
                  <a:pt x="0" y="109885"/>
                </a:lnTo>
                <a:lnTo>
                  <a:pt x="0" y="271930"/>
                </a:lnTo>
                <a:lnTo>
                  <a:pt x="2569580" y="27193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2B1565-A8B8-457F-9956-DCF7A670C6D8}"/>
              </a:ext>
            </a:extLst>
          </p:cNvPr>
          <p:cNvSpPr txBox="1"/>
          <p:nvPr/>
        </p:nvSpPr>
        <p:spPr>
          <a:xfrm>
            <a:off x="7590099" y="2500543"/>
            <a:ext cx="130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sCVD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AD2A9-92FD-4E58-BB72-12021FCF6961}"/>
              </a:ext>
            </a:extLst>
          </p:cNvPr>
          <p:cNvSpPr txBox="1"/>
          <p:nvPr/>
        </p:nvSpPr>
        <p:spPr>
          <a:xfrm>
            <a:off x="8559479" y="3091204"/>
            <a:ext cx="584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glue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FD0711-164E-43D1-BF21-3FB1B0CE5496}"/>
              </a:ext>
            </a:extLst>
          </p:cNvPr>
          <p:cNvSpPr txBox="1"/>
          <p:nvPr/>
        </p:nvSpPr>
        <p:spPr>
          <a:xfrm>
            <a:off x="7781081" y="4099423"/>
            <a:ext cx="111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PCB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859FB9E-2CEC-4AC8-B3EA-00C72BBDA00B}"/>
              </a:ext>
            </a:extLst>
          </p:cNvPr>
          <p:cNvCxnSpPr>
            <a:stCxn id="27" idx="1"/>
            <a:endCxn id="16" idx="4"/>
          </p:cNvCxnSpPr>
          <p:nvPr/>
        </p:nvCxnSpPr>
        <p:spPr>
          <a:xfrm flipH="1">
            <a:off x="8189089" y="3275870"/>
            <a:ext cx="370390" cy="1205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4CD5A3D-1D8B-46A6-AA73-4918C12FE9F5}"/>
              </a:ext>
            </a:extLst>
          </p:cNvPr>
          <p:cNvCxnSpPr>
            <a:stCxn id="25" idx="1"/>
          </p:cNvCxnSpPr>
          <p:nvPr/>
        </p:nvCxnSpPr>
        <p:spPr>
          <a:xfrm flipH="1">
            <a:off x="7460848" y="2685209"/>
            <a:ext cx="129251" cy="549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1224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76AFE-DCA8-4348-9653-494E10631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50 µm and 20 µm crystal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5FA03-5BA1-4227-B9C9-7D1C01535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4E92E-AB32-4D98-B99F-2C7A7D586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3B77F-7B8A-402E-B57B-543042A94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31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A09DAE-B02B-49BF-9C68-5407580390E8}"/>
              </a:ext>
            </a:extLst>
          </p:cNvPr>
          <p:cNvGrpSpPr/>
          <p:nvPr/>
        </p:nvGrpSpPr>
        <p:grpSpPr>
          <a:xfrm>
            <a:off x="385822" y="2732290"/>
            <a:ext cx="4114804" cy="3179163"/>
            <a:chOff x="385822" y="2732290"/>
            <a:chExt cx="4114804" cy="31791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D909C0-5604-4778-B58A-1BE7539AA2F0}"/>
                </a:ext>
              </a:extLst>
            </p:cNvPr>
            <p:cNvSpPr txBox="1"/>
            <p:nvPr/>
          </p:nvSpPr>
          <p:spPr>
            <a:xfrm>
              <a:off x="385822" y="5542121"/>
              <a:ext cx="4114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50 µm crystal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DD789B5-829D-4FA3-9C1A-EC17418E0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385823" y="2732290"/>
              <a:ext cx="4114803" cy="273426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FCDDC9D-F7FA-4D96-A2E9-018005BC3916}"/>
              </a:ext>
            </a:extLst>
          </p:cNvPr>
          <p:cNvGrpSpPr/>
          <p:nvPr/>
        </p:nvGrpSpPr>
        <p:grpSpPr>
          <a:xfrm>
            <a:off x="4722283" y="2732290"/>
            <a:ext cx="4114802" cy="3179163"/>
            <a:chOff x="4722283" y="2732290"/>
            <a:chExt cx="4114802" cy="317916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71C445-CAD6-4C31-A903-7D0C86879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4722284" y="2732290"/>
              <a:ext cx="4114801" cy="273426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32B4390-3357-4779-BFAB-D5A10C166369}"/>
                </a:ext>
              </a:extLst>
            </p:cNvPr>
            <p:cNvSpPr txBox="1"/>
            <p:nvPr/>
          </p:nvSpPr>
          <p:spPr>
            <a:xfrm>
              <a:off x="4722283" y="5542121"/>
              <a:ext cx="4114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20 µm crystal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10899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645D8-A31C-47F1-9CA1-B815C9310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Bent crystal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64186-7A6B-49DF-BFC8-E579C0C5C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9D0BE-CB98-4F73-9A94-A477482EC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3FD7A-3B95-477E-B519-EAADB88E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021B52-C62D-4E53-A2E1-F0E5C73E4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134" y="2053531"/>
            <a:ext cx="6157732" cy="409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982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Calibri" charset="0"/>
              </a:rPr>
              <a:t>www.cividec.at</a:t>
            </a:r>
            <a:endParaRPr lang="de-DE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24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for diamond detectors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instrumentation and spectroscopy</a:t>
            </a:r>
          </a:p>
          <a:p>
            <a:r>
              <a:rPr lang="en-US" dirty="0"/>
              <a:t>Neutron spectroscopy and flux monitoring</a:t>
            </a:r>
          </a:p>
          <a:p>
            <a:r>
              <a:rPr lang="en-US" dirty="0"/>
              <a:t>X-ray and gamma beam position and beam intensity monitoring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D35B-10DD-4E1E-826B-D9B52B130F1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8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699496"/>
            <a:ext cx="8229600" cy="1143000"/>
          </a:xfrm>
        </p:spPr>
        <p:txBody>
          <a:bodyPr/>
          <a:lstStyle/>
          <a:p>
            <a:r>
              <a:rPr lang="en-US"/>
              <a:t>pCVD and sCVD</a:t>
            </a:r>
            <a:endParaRPr lang="en-US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Polycrystalline (</a:t>
            </a:r>
            <a:r>
              <a:rPr lang="en-US" dirty="0" err="1"/>
              <a:t>pCVD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Cheaper per area</a:t>
            </a:r>
          </a:p>
          <a:p>
            <a:pPr lvl="1"/>
            <a:r>
              <a:rPr lang="en-US" dirty="0"/>
              <a:t>Can be up to 75 cm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Single crystal (</a:t>
            </a:r>
            <a:r>
              <a:rPr lang="en-US" dirty="0" err="1"/>
              <a:t>sCVD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Smaller sizes – up to 8mm * 8mm</a:t>
            </a:r>
          </a:p>
          <a:p>
            <a:pPr lvl="1"/>
            <a:r>
              <a:rPr lang="en-US" dirty="0"/>
              <a:t>For spectroscopy, particle recognition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012F1C07-1575-49AD-B427-EBA247E11700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A97E9F6-FC24-D645-9528-597AFEC433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6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err="1"/>
              <a:t>pCVD</a:t>
            </a:r>
            <a:r>
              <a:rPr lang="sl-SI" dirty="0"/>
              <a:t> </a:t>
            </a:r>
            <a:r>
              <a:rPr lang="sl-SI" dirty="0" err="1"/>
              <a:t>diamond</a:t>
            </a:r>
            <a:r>
              <a:rPr lang="sl-SI" dirty="0"/>
              <a:t> </a:t>
            </a:r>
            <a:r>
              <a:rPr lang="sl-SI" dirty="0" err="1"/>
              <a:t>detector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7E4FE-EB3E-4BA3-B648-555B6B83CBC5}" type="datetime3">
              <a:rPr lang="en-US" smtClean="0"/>
              <a:t>6 February 2019</a:t>
            </a:fld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6</a:t>
            </a:fld>
            <a:endParaRPr lang="en-US"/>
          </a:p>
        </p:txBody>
      </p:sp>
      <p:pic>
        <p:nvPicPr>
          <p:cNvPr id="9" name="Content Placeholder 3" descr="3 2Diamonds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80" b="-1393"/>
          <a:stretch>
            <a:fillRect/>
          </a:stretch>
        </p:blipFill>
        <p:spPr bwMode="auto">
          <a:xfrm>
            <a:off x="2484120" y="2431279"/>
            <a:ext cx="4175760" cy="286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75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</a:t>
            </a:r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234" y="2527089"/>
            <a:ext cx="3267531" cy="3029373"/>
          </a:xfr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721EE-B546-4FB5-9F61-2185A2A380F9}" type="datetime3">
              <a:rPr lang="en-US" smtClean="0"/>
              <a:t>6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03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detection</a:t>
            </a:r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2127250"/>
            <a:ext cx="7629525" cy="3829050"/>
          </a:xfr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0598-9B30-43C8-853F-2626351B05FD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8</a:t>
            </a:fld>
            <a:endParaRPr lang="en-US"/>
          </a:p>
        </p:txBody>
      </p:sp>
      <p:pic>
        <p:nvPicPr>
          <p:cNvPr id="8" name="Označba mesta vsebine 6">
            <a:extLst>
              <a:ext uri="{FF2B5EF4-FFF2-40B4-BE49-F238E27FC236}">
                <a16:creationId xmlns:a16="http://schemas.microsoft.com/office/drawing/2014/main" id="{5108DD1A-DE76-4402-B0CD-6DD60B089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2127250"/>
            <a:ext cx="7629525" cy="3829050"/>
          </a:xfrm>
          <a:prstGeom prst="rect">
            <a:avLst/>
          </a:prstGeom>
        </p:spPr>
      </p:pic>
      <p:pic>
        <p:nvPicPr>
          <p:cNvPr id="9" name="Označba mesta vsebine 6">
            <a:extLst>
              <a:ext uri="{FF2B5EF4-FFF2-40B4-BE49-F238E27FC236}">
                <a16:creationId xmlns:a16="http://schemas.microsoft.com/office/drawing/2014/main" id="{1F4AACCA-44F8-407C-9463-D03A7264F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2127250"/>
            <a:ext cx="7629525" cy="3829050"/>
          </a:xfrm>
          <a:prstGeom prst="rect">
            <a:avLst/>
          </a:prstGeom>
        </p:spPr>
      </p:pic>
      <p:pic>
        <p:nvPicPr>
          <p:cNvPr id="10" name="Označba mesta vsebine 6">
            <a:extLst>
              <a:ext uri="{FF2B5EF4-FFF2-40B4-BE49-F238E27FC236}">
                <a16:creationId xmlns:a16="http://schemas.microsoft.com/office/drawing/2014/main" id="{DE7CB7A6-80AC-4617-B9C7-9DD2FAFB8C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2127250"/>
            <a:ext cx="7629525" cy="3829050"/>
          </a:xfrm>
          <a:prstGeom prst="rect">
            <a:avLst/>
          </a:prstGeom>
        </p:spPr>
      </p:pic>
      <p:pic>
        <p:nvPicPr>
          <p:cNvPr id="12" name="Označba mesta vsebine 6">
            <a:extLst>
              <a:ext uri="{FF2B5EF4-FFF2-40B4-BE49-F238E27FC236}">
                <a16:creationId xmlns:a16="http://schemas.microsoft.com/office/drawing/2014/main" id="{EE6EDC5C-E508-4D3A-834C-736DEE1D0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6" y="2127250"/>
            <a:ext cx="7629525" cy="3829050"/>
          </a:xfrm>
          <a:prstGeom prst="rect">
            <a:avLst/>
          </a:prstGeom>
        </p:spPr>
      </p:pic>
      <p:pic>
        <p:nvPicPr>
          <p:cNvPr id="14" name="Označba mesta vsebine 6">
            <a:extLst>
              <a:ext uri="{FF2B5EF4-FFF2-40B4-BE49-F238E27FC236}">
                <a16:creationId xmlns:a16="http://schemas.microsoft.com/office/drawing/2014/main" id="{D615D609-1E97-441E-8D37-1DEB913DC4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2132013"/>
            <a:ext cx="7629525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78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velocity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457200" y="1957589"/>
            <a:ext cx="8229600" cy="2046240"/>
          </a:xfrm>
        </p:spPr>
        <p:txBody>
          <a:bodyPr/>
          <a:lstStyle/>
          <a:p>
            <a:r>
              <a:rPr lang="en-US" dirty="0"/>
              <a:t>Electrons and holes have different mobilities</a:t>
            </a:r>
          </a:p>
          <a:p>
            <a:r>
              <a:rPr lang="en-US" dirty="0"/>
              <a:t>Holes have higher mobility</a:t>
            </a:r>
          </a:p>
          <a:p>
            <a:r>
              <a:rPr lang="en-US" dirty="0"/>
              <a:t>Shockley-</a:t>
            </a:r>
            <a:r>
              <a:rPr lang="en-US" dirty="0" err="1"/>
              <a:t>Ramo</a:t>
            </a:r>
            <a:r>
              <a:rPr lang="en-US" dirty="0"/>
              <a:t> theorem </a:t>
            </a:r>
            <a:r>
              <a:rPr lang="sl-SI" dirty="0"/>
              <a:t>:</a:t>
            </a:r>
            <a:endParaRPr lang="en-US" dirty="0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37515-08F7-4433-9AA3-398AF9D9A73A}" type="datetime3">
              <a:rPr lang="en-US" smtClean="0"/>
              <a:t>7 February 2019</a:t>
            </a:fld>
            <a:endParaRPr lang="en-US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CIVIDEC Instrumentation</a:t>
            </a:r>
            <a:endParaRPr lang="en-US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9F6-FC24-D645-9528-597AFEC43378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8980BD7-C8FF-40C0-94C6-7007D1D23DB4}"/>
                  </a:ext>
                </a:extLst>
              </p:cNvPr>
              <p:cNvSpPr txBox="1"/>
              <p:nvPr/>
            </p:nvSpPr>
            <p:spPr>
              <a:xfrm>
                <a:off x="5604029" y="3104090"/>
                <a:ext cx="1531398" cy="738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2800" b="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8980BD7-C8FF-40C0-94C6-7007D1D23D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029" y="3104090"/>
                <a:ext cx="1531398" cy="738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8FDABCE1-2295-4DBA-9141-B77732B5EC87}"/>
              </a:ext>
            </a:extLst>
          </p:cNvPr>
          <p:cNvSpPr/>
          <p:nvPr/>
        </p:nvSpPr>
        <p:spPr>
          <a:xfrm>
            <a:off x="3124200" y="4013533"/>
            <a:ext cx="2175029" cy="16859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D50D4E-66C3-45CB-A5AA-66515E4926E2}"/>
              </a:ext>
            </a:extLst>
          </p:cNvPr>
          <p:cNvSpPr txBox="1"/>
          <p:nvPr/>
        </p:nvSpPr>
        <p:spPr>
          <a:xfrm>
            <a:off x="3821836" y="4626091"/>
            <a:ext cx="25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788AC3-91FE-44B2-918E-5C3A7062C658}"/>
              </a:ext>
            </a:extLst>
          </p:cNvPr>
          <p:cNvCxnSpPr/>
          <p:nvPr/>
        </p:nvCxnSpPr>
        <p:spPr>
          <a:xfrm>
            <a:off x="3124200" y="5832630"/>
            <a:ext cx="217502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95EC39-E2CF-444C-B0C3-3195FB106A28}"/>
              </a:ext>
            </a:extLst>
          </p:cNvPr>
          <p:cNvCxnSpPr/>
          <p:nvPr/>
        </p:nvCxnSpPr>
        <p:spPr>
          <a:xfrm>
            <a:off x="4079289" y="4802818"/>
            <a:ext cx="6880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21DFE5-BCC2-4174-B679-294FAB9AEC9B}"/>
                  </a:ext>
                </a:extLst>
              </p:cNvPr>
              <p:cNvSpPr txBox="1"/>
              <p:nvPr/>
            </p:nvSpPr>
            <p:spPr>
              <a:xfrm>
                <a:off x="4235959" y="4430845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21DFE5-BCC2-4174-B679-294FAB9AE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959" y="4430845"/>
                <a:ext cx="36933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737FC5-2084-48E1-AC72-DAAD45E66E7E}"/>
                  </a:ext>
                </a:extLst>
              </p:cNvPr>
              <p:cNvSpPr txBox="1"/>
              <p:nvPr/>
            </p:nvSpPr>
            <p:spPr>
              <a:xfrm>
                <a:off x="4042701" y="5832630"/>
                <a:ext cx="3779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737FC5-2084-48E1-AC72-DAAD45E66E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701" y="5832630"/>
                <a:ext cx="3779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DC068C-5AAC-4049-8522-2F917959726D}"/>
                  </a:ext>
                </a:extLst>
              </p:cNvPr>
              <p:cNvSpPr txBox="1"/>
              <p:nvPr/>
            </p:nvSpPr>
            <p:spPr>
              <a:xfrm>
                <a:off x="3659818" y="4317138"/>
                <a:ext cx="369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DC068C-5AAC-4049-8522-2F9179597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818" y="4317138"/>
                <a:ext cx="369588" cy="369332"/>
              </a:xfrm>
              <a:prstGeom prst="rect">
                <a:avLst/>
              </a:prstGeom>
              <a:blipFill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13D61471-7824-49C2-A8BD-10F79558EB31}"/>
              </a:ext>
            </a:extLst>
          </p:cNvPr>
          <p:cNvSpPr txBox="1"/>
          <p:nvPr/>
        </p:nvSpPr>
        <p:spPr>
          <a:xfrm>
            <a:off x="3974236" y="4778491"/>
            <a:ext cx="25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8E507E-AD42-4EE3-9F5B-DE84D729B5A6}"/>
              </a:ext>
            </a:extLst>
          </p:cNvPr>
          <p:cNvSpPr txBox="1"/>
          <p:nvPr/>
        </p:nvSpPr>
        <p:spPr>
          <a:xfrm>
            <a:off x="3636513" y="4593825"/>
            <a:ext cx="25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4FEA7C-4DA7-4474-BC01-AA57884D1EB0}"/>
              </a:ext>
            </a:extLst>
          </p:cNvPr>
          <p:cNvSpPr txBox="1"/>
          <p:nvPr/>
        </p:nvSpPr>
        <p:spPr>
          <a:xfrm>
            <a:off x="3515556" y="4757122"/>
            <a:ext cx="25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AF5238-9570-431F-AAA8-78D42EBCEC67}"/>
              </a:ext>
            </a:extLst>
          </p:cNvPr>
          <p:cNvSpPr txBox="1"/>
          <p:nvPr/>
        </p:nvSpPr>
        <p:spPr>
          <a:xfrm>
            <a:off x="3736421" y="4733563"/>
            <a:ext cx="30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F15AA1F-F522-4332-916E-1705368B12E2}"/>
              </a:ext>
            </a:extLst>
          </p:cNvPr>
          <p:cNvCxnSpPr/>
          <p:nvPr/>
        </p:nvCxnSpPr>
        <p:spPr>
          <a:xfrm>
            <a:off x="3027285" y="4013533"/>
            <a:ext cx="0" cy="16859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24C288-B075-4572-AEAC-E4E4B4111078}"/>
              </a:ext>
            </a:extLst>
          </p:cNvPr>
          <p:cNvCxnSpPr/>
          <p:nvPr/>
        </p:nvCxnSpPr>
        <p:spPr>
          <a:xfrm>
            <a:off x="5407980" y="4013533"/>
            <a:ext cx="0" cy="16859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380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13040</TotalTime>
  <Words>525</Words>
  <Application>Microsoft Office PowerPoint</Application>
  <PresentationFormat>On-screen Show (4:3)</PresentationFormat>
  <Paragraphs>211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Cambria Math</vt:lpstr>
      <vt:lpstr>Office Theme</vt:lpstr>
      <vt:lpstr>Diamond membrane detectors GSI, 7.2.2019</vt:lpstr>
      <vt:lpstr>CVD diamonds</vt:lpstr>
      <vt:lpstr>Why diamond detectors</vt:lpstr>
      <vt:lpstr>Applications for diamond detectors</vt:lpstr>
      <vt:lpstr>pCVD and sCVD</vt:lpstr>
      <vt:lpstr>pCVD diamond detector</vt:lpstr>
      <vt:lpstr>Ionization</vt:lpstr>
      <vt:lpstr>Particle detection</vt:lpstr>
      <vt:lpstr>Drift velocity</vt:lpstr>
      <vt:lpstr>Electron drift</vt:lpstr>
      <vt:lpstr>Hole drift</vt:lpstr>
      <vt:lpstr>Amplifiers</vt:lpstr>
      <vt:lpstr>Current amplifier</vt:lpstr>
      <vt:lpstr>Charge amplifier</vt:lpstr>
      <vt:lpstr>Particle Identification</vt:lpstr>
      <vt:lpstr>Particle Identification</vt:lpstr>
      <vt:lpstr>Particle identification</vt:lpstr>
      <vt:lpstr>My measurements</vt:lpstr>
      <vt:lpstr>Measurement setup</vt:lpstr>
      <vt:lpstr>Knopf detector</vt:lpstr>
      <vt:lpstr>Measured waveforms</vt:lpstr>
      <vt:lpstr>Annihilation</vt:lpstr>
      <vt:lpstr>Second measurement</vt:lpstr>
      <vt:lpstr>Energy histogram</vt:lpstr>
      <vt:lpstr>Energy over time plots</vt:lpstr>
      <vt:lpstr>FWHM over time plots</vt:lpstr>
      <vt:lpstr>Nonlinearities</vt:lpstr>
      <vt:lpstr>Thin diamond detectors</vt:lpstr>
      <vt:lpstr>Effects of thinning detectors</vt:lpstr>
      <vt:lpstr>Crystal bending</vt:lpstr>
      <vt:lpstr>50 µm and 20 µm crystal comparison</vt:lpstr>
      <vt:lpstr>Bent crystal</vt:lpstr>
      <vt:lpstr>www.cividec.at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start-up</dc:title>
  <dc:creator>Erich Griesmayer</dc:creator>
  <cp:lastModifiedBy>fabaoh</cp:lastModifiedBy>
  <cp:revision>360</cp:revision>
  <dcterms:created xsi:type="dcterms:W3CDTF">2012-10-08T07:37:52Z</dcterms:created>
  <dcterms:modified xsi:type="dcterms:W3CDTF">2019-02-07T13:42:48Z</dcterms:modified>
</cp:coreProperties>
</file>