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65" r:id="rId2"/>
  </p:sldMasterIdLst>
  <p:notesMasterIdLst>
    <p:notesMasterId r:id="rId19"/>
  </p:notesMasterIdLst>
  <p:handoutMasterIdLst>
    <p:handoutMasterId r:id="rId20"/>
  </p:handoutMasterIdLst>
  <p:sldIdLst>
    <p:sldId id="256" r:id="rId3"/>
    <p:sldId id="307" r:id="rId4"/>
    <p:sldId id="478" r:id="rId5"/>
    <p:sldId id="479" r:id="rId6"/>
    <p:sldId id="465" r:id="rId7"/>
    <p:sldId id="480" r:id="rId8"/>
    <p:sldId id="466" r:id="rId9"/>
    <p:sldId id="467" r:id="rId10"/>
    <p:sldId id="468" r:id="rId11"/>
    <p:sldId id="471" r:id="rId12"/>
    <p:sldId id="472" r:id="rId13"/>
    <p:sldId id="464" r:id="rId14"/>
    <p:sldId id="473" r:id="rId15"/>
    <p:sldId id="474" r:id="rId16"/>
    <p:sldId id="476" r:id="rId17"/>
    <p:sldId id="47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0">
          <p15:clr>
            <a:srgbClr val="A4A3A4"/>
          </p15:clr>
        </p15:guide>
        <p15:guide id="2" pos="47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8000"/>
    <a:srgbClr val="00FF00"/>
    <a:srgbClr val="FFFF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40" autoAdjust="0"/>
    <p:restoredTop sz="95060" autoAdjust="0"/>
  </p:normalViewPr>
  <p:slideViewPr>
    <p:cSldViewPr snapToGrid="0" snapToObjects="1" showGuides="1">
      <p:cViewPr>
        <p:scale>
          <a:sx n="100" d="100"/>
          <a:sy n="100" d="100"/>
        </p:scale>
        <p:origin x="1832" y="376"/>
      </p:cViewPr>
      <p:guideLst>
        <p:guide orient="horz" pos="3440"/>
        <p:guide pos="4788"/>
      </p:guideLst>
    </p:cSldViewPr>
  </p:slideViewPr>
  <p:outlineViewPr>
    <p:cViewPr>
      <p:scale>
        <a:sx n="33" d="100"/>
        <a:sy n="33" d="100"/>
      </p:scale>
      <p:origin x="0" y="194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A57A0-21A5-C44F-B574-029B9A17E911}" type="datetimeFigureOut">
              <a:rPr lang="en-US" smtClean="0"/>
              <a:t>3/6/19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C2346C-4028-B349-9518-0C564570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639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8B5CF-85C9-8E4C-AD5B-D680F3AA62C6}" type="datetimeFigureOut">
              <a:rPr lang="en-US" smtClean="0"/>
              <a:t>3/6/19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8C520-0C07-3B40-A47A-08C0BFF95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716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8C520-0C07-3B40-A47A-08C0BFF953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062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36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972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8C520-0C07-3B40-A47A-08C0BFF9538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74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7464" y="3358204"/>
              <a:ext cx="1835140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dirty="0" smtClean="0">
                <a:solidFill>
                  <a:srgbClr val="FFFFFF"/>
                </a:solidFill>
              </a:defRPr>
            </a:lvl1pPr>
          </a:lstStyle>
          <a:p>
            <a:r>
              <a:rPr lang="en-US"/>
              <a:t>21/03/2019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005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21/03/2019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Simone.Campana@cern.ch - ATLAS Jamboree 2019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/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454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21/03/2019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ATLAS Jamboree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56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7464" y="3358204"/>
              <a:ext cx="1835140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dirty="0" smtClean="0">
                <a:solidFill>
                  <a:srgbClr val="FFFFFF"/>
                </a:solidFill>
              </a:defRPr>
            </a:lvl1pPr>
          </a:lstStyle>
          <a:p>
            <a:r>
              <a:rPr lang="en-US">
                <a:latin typeface="Calibri"/>
              </a:rPr>
              <a:t>21/03/2019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D3517025-743B-E149-A4BA-6A929B1A7CEC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170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prstClr val="white">
                    <a:lumMod val="95000"/>
                  </a:prstClr>
                </a:solidFill>
                <a:latin typeface="Calibri"/>
              </a:rPr>
              <a:t>21/03/2019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Calibri"/>
              </a:rPr>
              <a:t>Simone.Campana@cern.ch - ATLAS Jamboree 2019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/>
            </a:lvl1pPr>
          </a:lstStyle>
          <a:p>
            <a:fld id="{D3517025-743B-E149-A4BA-6A929B1A7CEC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1958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5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>
                <a:latin typeface="Calibri"/>
              </a:rPr>
              <a:pPr/>
              <a:t>‹#›</a:t>
            </a:fld>
            <a:endParaRPr lang="en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5954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21/03/2019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1578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21/03/2019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err="1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Simone.Campana@cern.ch - ATLAS Jamboree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18579B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Ø"/>
        <a:defRPr lang="en-US" sz="2800" kern="1200" dirty="0">
          <a:solidFill>
            <a:srgbClr val="2F97B5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rgbClr val="660066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>
                <a:solidFill>
                  <a:prstClr val="white">
                    <a:lumMod val="95000"/>
                  </a:prstClr>
                </a:solidFill>
                <a:latin typeface="Calibri"/>
              </a:rPr>
              <a:t>21/03/2019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err="1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>
                <a:latin typeface="Calibri"/>
              </a:rPr>
              <a:t>Simone.Campana@cern.ch - ATLAS Jamboree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3517025-743B-E149-A4BA-6A929B1A7CEC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446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18579B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Ø"/>
        <a:defRPr lang="en-US" sz="2800" kern="1200" dirty="0">
          <a:solidFill>
            <a:srgbClr val="2F97B5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rgbClr val="660066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ePXsKa8mtFk1-ow6rVOQ30bAoguu7yg_pgDHBqdqC4g/edi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81096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lcg-docs.web.cern.ch/wlcg-docs/technical_documents/HEP-Computing-Evolution.pdf" TargetMode="External"/><Relationship Id="rId4" Type="http://schemas.openxmlformats.org/officeDocument/2006/relationships/hyperlink" Target="https://indico.cern.ch/event/734889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2753"/>
            <a:ext cx="7772400" cy="1470025"/>
          </a:xfrm>
        </p:spPr>
        <p:txBody>
          <a:bodyPr/>
          <a:lstStyle/>
          <a:p>
            <a:r>
              <a:rPr lang="en-US" dirty="0"/>
              <a:t>Evolution of Scientific Computing in the next decade: HEP and beyond </a:t>
            </a:r>
            <a:br>
              <a:rPr lang="en-US" b="0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071652"/>
            <a:ext cx="6718300" cy="1122785"/>
          </a:xfrm>
        </p:spPr>
        <p:txBody>
          <a:bodyPr/>
          <a:lstStyle/>
          <a:p>
            <a:r>
              <a:rPr lang="en-US" sz="2000" dirty="0">
                <a:solidFill>
                  <a:srgbClr val="000000"/>
                </a:solidFill>
              </a:rPr>
              <a:t>Simone Campana -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21/03/2019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ATLAS Jamboree 2019</a:t>
            </a:r>
          </a:p>
        </p:txBody>
      </p:sp>
    </p:spTree>
    <p:extLst>
      <p:ext uri="{BB962C8B-B14F-4D97-AF65-F5344CB8AC3E}">
        <p14:creationId xmlns:p14="http://schemas.microsoft.com/office/powerpoint/2010/main" val="382332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36"/>
    </mc:Choice>
    <mc:Fallback xmlns="">
      <p:transition xmlns:p14="http://schemas.microsoft.com/office/powerpoint/2010/main" spd="slow" advTm="493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7C4F4-11F7-3045-9D25-9C3745D7B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Evolve the facilities and services to build a HEP Data Cloud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B63CC-6256-8446-A2A4-48DC83377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D12BC0-B576-EA4D-B22D-084918309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Simone.Campana@cern.ch - ATLAS Jamboree 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BA8475-8F74-AD45-BED0-79BB84ECB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/>
              <a:pPr/>
              <a:t>10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30429AB-833A-9D42-90BF-8596D493C04F}"/>
              </a:ext>
            </a:extLst>
          </p:cNvPr>
          <p:cNvGrpSpPr/>
          <p:nvPr/>
        </p:nvGrpSpPr>
        <p:grpSpPr>
          <a:xfrm>
            <a:off x="1178325" y="1990725"/>
            <a:ext cx="6751254" cy="3543306"/>
            <a:chOff x="142329" y="1511299"/>
            <a:chExt cx="9001671" cy="4724408"/>
          </a:xfrm>
        </p:grpSpPr>
        <p:sp>
          <p:nvSpPr>
            <p:cNvPr id="8" name="Cloud 7">
              <a:extLst>
                <a:ext uri="{FF2B5EF4-FFF2-40B4-BE49-F238E27FC236}">
                  <a16:creationId xmlns:a16="http://schemas.microsoft.com/office/drawing/2014/main" id="{1EF8CCB1-6056-144B-B028-10658FAAE552}"/>
                </a:ext>
              </a:extLst>
            </p:cNvPr>
            <p:cNvSpPr/>
            <p:nvPr/>
          </p:nvSpPr>
          <p:spPr>
            <a:xfrm>
              <a:off x="317499" y="1511299"/>
              <a:ext cx="8826501" cy="3059793"/>
            </a:xfrm>
            <a:prstGeom prst="cloud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chemeClr val="accent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D7FA6-B137-E742-A188-C83E7AE9A5DB}"/>
                </a:ext>
              </a:extLst>
            </p:cNvPr>
            <p:cNvSpPr/>
            <p:nvPr/>
          </p:nvSpPr>
          <p:spPr>
            <a:xfrm>
              <a:off x="3570169" y="1786461"/>
              <a:ext cx="2837144" cy="38017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" name="Can 9">
              <a:extLst>
                <a:ext uri="{FF2B5EF4-FFF2-40B4-BE49-F238E27FC236}">
                  <a16:creationId xmlns:a16="http://schemas.microsoft.com/office/drawing/2014/main" id="{0278D13C-2AEB-6A48-8561-BEE0C05F7BFE}"/>
                </a:ext>
              </a:extLst>
            </p:cNvPr>
            <p:cNvSpPr/>
            <p:nvPr/>
          </p:nvSpPr>
          <p:spPr>
            <a:xfrm>
              <a:off x="1170937" y="2477346"/>
              <a:ext cx="3027580" cy="1228362"/>
            </a:xfrm>
            <a:prstGeom prst="can">
              <a:avLst>
                <a:gd name="adj" fmla="val 32533"/>
              </a:avLst>
            </a:prstGeom>
            <a:solidFill>
              <a:srgbClr val="FFFF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1200" kern="0" dirty="0">
                  <a:solidFill>
                    <a:sysClr val="windowText" lastClr="000000"/>
                  </a:solidFill>
                  <a:latin typeface="Calibri"/>
                </a:rPr>
                <a:t>Storage</a:t>
              </a:r>
            </a:p>
          </p:txBody>
        </p:sp>
        <p:sp>
          <p:nvSpPr>
            <p:cNvPr id="11" name="Can 10">
              <a:extLst>
                <a:ext uri="{FF2B5EF4-FFF2-40B4-BE49-F238E27FC236}">
                  <a16:creationId xmlns:a16="http://schemas.microsoft.com/office/drawing/2014/main" id="{461B8241-5AA6-3846-9F4A-F58D34880634}"/>
                </a:ext>
              </a:extLst>
            </p:cNvPr>
            <p:cNvSpPr/>
            <p:nvPr/>
          </p:nvSpPr>
          <p:spPr>
            <a:xfrm>
              <a:off x="2273500" y="3064602"/>
              <a:ext cx="791851" cy="461965"/>
            </a:xfrm>
            <a:prstGeom prst="can">
              <a:avLst/>
            </a:prstGeom>
            <a:solidFill>
              <a:srgbClr val="FFFF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1050" kern="0" dirty="0">
                  <a:solidFill>
                    <a:sysClr val="windowText" lastClr="000000"/>
                  </a:solidFill>
                  <a:latin typeface="Calibri"/>
                </a:rPr>
                <a:t>Storage</a:t>
              </a:r>
              <a:endParaRPr lang="en-US" sz="1200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2" name="Can 11">
              <a:extLst>
                <a:ext uri="{FF2B5EF4-FFF2-40B4-BE49-F238E27FC236}">
                  <a16:creationId xmlns:a16="http://schemas.microsoft.com/office/drawing/2014/main" id="{13B4B70A-36E0-954B-8EB0-EE26BEB48806}"/>
                </a:ext>
              </a:extLst>
            </p:cNvPr>
            <p:cNvSpPr/>
            <p:nvPr/>
          </p:nvSpPr>
          <p:spPr>
            <a:xfrm>
              <a:off x="1170937" y="3786989"/>
              <a:ext cx="7304186" cy="428053"/>
            </a:xfrm>
            <a:prstGeom prst="can">
              <a:avLst/>
            </a:prstGeom>
            <a:solidFill>
              <a:srgbClr val="FF66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1050" kern="0" dirty="0">
                  <a:solidFill>
                    <a:srgbClr val="000000"/>
                  </a:solidFill>
                  <a:latin typeface="Calibri"/>
                </a:rPr>
                <a:t>Content Delivering and Caching Services</a:t>
              </a:r>
              <a:endParaRPr lang="en-US" sz="900" kern="0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3" name="Can 12">
              <a:extLst>
                <a:ext uri="{FF2B5EF4-FFF2-40B4-BE49-F238E27FC236}">
                  <a16:creationId xmlns:a16="http://schemas.microsoft.com/office/drawing/2014/main" id="{DDA09947-D930-E64F-B409-A6998752CC2F}"/>
                </a:ext>
              </a:extLst>
            </p:cNvPr>
            <p:cNvSpPr/>
            <p:nvPr/>
          </p:nvSpPr>
          <p:spPr>
            <a:xfrm>
              <a:off x="1320432" y="3068999"/>
              <a:ext cx="791851" cy="461965"/>
            </a:xfrm>
            <a:prstGeom prst="can">
              <a:avLst/>
            </a:prstGeom>
            <a:solidFill>
              <a:srgbClr val="FFFF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1050" kern="0" dirty="0">
                  <a:solidFill>
                    <a:sysClr val="windowText" lastClr="000000"/>
                  </a:solidFill>
                  <a:latin typeface="Calibri"/>
                </a:rPr>
                <a:t>Storage</a:t>
              </a:r>
              <a:endParaRPr lang="en-US" sz="1200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356CEEB-ED16-BC4C-AAAD-43D2220028C6}"/>
                </a:ext>
              </a:extLst>
            </p:cNvPr>
            <p:cNvSpPr/>
            <p:nvPr/>
          </p:nvSpPr>
          <p:spPr>
            <a:xfrm>
              <a:off x="1320432" y="4944831"/>
              <a:ext cx="791851" cy="534816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900" kern="0" dirty="0">
                  <a:solidFill>
                    <a:sysClr val="window" lastClr="FFFFFF"/>
                  </a:solidFill>
                  <a:latin typeface="Calibri"/>
                </a:rPr>
                <a:t>Grid Compute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3F6933F-0B85-F246-A888-28D2480D14D1}"/>
                </a:ext>
              </a:extLst>
            </p:cNvPr>
            <p:cNvSpPr/>
            <p:nvPr/>
          </p:nvSpPr>
          <p:spPr>
            <a:xfrm>
              <a:off x="2341155" y="4956756"/>
              <a:ext cx="1587135" cy="534816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1050" kern="0" dirty="0">
                  <a:solidFill>
                    <a:sysClr val="window" lastClr="FFFFFF"/>
                  </a:solidFill>
                  <a:latin typeface="Calibri"/>
                </a:rPr>
                <a:t>Grid Compute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962DF4E-FF76-B744-BDEF-5E5EF3AD1797}"/>
                </a:ext>
              </a:extLst>
            </p:cNvPr>
            <p:cNvSpPr/>
            <p:nvPr/>
          </p:nvSpPr>
          <p:spPr>
            <a:xfrm>
              <a:off x="1364641" y="5779372"/>
              <a:ext cx="246308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85800">
                <a:defRPr/>
              </a:pPr>
              <a:endParaRPr lang="en-US" sz="135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AF84410-BD43-964F-AEF9-4A3ED10924D2}"/>
                </a:ext>
              </a:extLst>
            </p:cNvPr>
            <p:cNvSpPr/>
            <p:nvPr/>
          </p:nvSpPr>
          <p:spPr>
            <a:xfrm>
              <a:off x="1879211" y="2489776"/>
              <a:ext cx="1663276" cy="3385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85800">
                <a:defRPr/>
              </a:pPr>
              <a:r>
                <a:rPr lang="en-US" sz="1050" kern="0" dirty="0">
                  <a:solidFill>
                    <a:srgbClr val="000000"/>
                  </a:solidFill>
                </a:rPr>
                <a:t>Distributed Storage</a:t>
              </a:r>
            </a:p>
          </p:txBody>
        </p:sp>
        <p:sp>
          <p:nvSpPr>
            <p:cNvPr id="18" name="Down Arrow Callout 17">
              <a:extLst>
                <a:ext uri="{FF2B5EF4-FFF2-40B4-BE49-F238E27FC236}">
                  <a16:creationId xmlns:a16="http://schemas.microsoft.com/office/drawing/2014/main" id="{665A0C3C-28C4-5740-BDFF-60F7781B4018}"/>
                </a:ext>
              </a:extLst>
            </p:cNvPr>
            <p:cNvSpPr/>
            <p:nvPr/>
          </p:nvSpPr>
          <p:spPr>
            <a:xfrm>
              <a:off x="1170938" y="1786462"/>
              <a:ext cx="3015830" cy="581392"/>
            </a:xfrm>
            <a:prstGeom prst="downArrowCallou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9" name="Down Arrow Callout 18">
              <a:extLst>
                <a:ext uri="{FF2B5EF4-FFF2-40B4-BE49-F238E27FC236}">
                  <a16:creationId xmlns:a16="http://schemas.microsoft.com/office/drawing/2014/main" id="{79AC894F-60B8-7B41-A260-7E0129B4E7CD}"/>
                </a:ext>
              </a:extLst>
            </p:cNvPr>
            <p:cNvSpPr/>
            <p:nvPr/>
          </p:nvSpPr>
          <p:spPr>
            <a:xfrm>
              <a:off x="6045280" y="1786461"/>
              <a:ext cx="2327593" cy="581393"/>
            </a:xfrm>
            <a:prstGeom prst="downArrowCallou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1FAAFC4-582D-C14B-AA18-A0C1376BE9A0}"/>
                </a:ext>
              </a:extLst>
            </p:cNvPr>
            <p:cNvSpPr/>
            <p:nvPr/>
          </p:nvSpPr>
          <p:spPr>
            <a:xfrm>
              <a:off x="3188484" y="3064603"/>
              <a:ext cx="704560" cy="484504"/>
            </a:xfrm>
            <a:prstGeom prst="rect">
              <a:avLst/>
            </a:prstGeom>
            <a:solidFill>
              <a:srgbClr val="FFFF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srgbClr val="FFFF00"/>
                </a:solidFill>
                <a:latin typeface="Calibri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ADEB3D0-B134-D445-B10D-516C833A0BCD}"/>
                </a:ext>
              </a:extLst>
            </p:cNvPr>
            <p:cNvSpPr/>
            <p:nvPr/>
          </p:nvSpPr>
          <p:spPr>
            <a:xfrm>
              <a:off x="3570170" y="3168961"/>
              <a:ext cx="266041" cy="285939"/>
            </a:xfrm>
            <a:prstGeom prst="ellips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srgbClr val="FFFF00"/>
                </a:solidFill>
                <a:latin typeface="Calibri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28B2CF3-20E1-7C45-ADB4-4261D15074DB}"/>
                </a:ext>
              </a:extLst>
            </p:cNvPr>
            <p:cNvSpPr/>
            <p:nvPr/>
          </p:nvSpPr>
          <p:spPr>
            <a:xfrm>
              <a:off x="3256940" y="3168961"/>
              <a:ext cx="266041" cy="270869"/>
            </a:xfrm>
            <a:prstGeom prst="ellipse">
              <a:avLst/>
            </a:prstGeom>
            <a:noFill/>
            <a:ln w="19050" cap="flat" cmpd="sng" algn="ctr">
              <a:solidFill>
                <a:srgbClr val="4F81BD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srgbClr val="FFFF00"/>
                </a:solidFill>
                <a:latin typeface="Calibri"/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F4F94F1-1AF6-964D-9034-A1B4A822B5A8}"/>
                </a:ext>
              </a:extLst>
            </p:cNvPr>
            <p:cNvCxnSpPr/>
            <p:nvPr/>
          </p:nvCxnSpPr>
          <p:spPr>
            <a:xfrm flipV="1">
              <a:off x="3354645" y="3155414"/>
              <a:ext cx="329684" cy="1650"/>
            </a:xfrm>
            <a:prstGeom prst="line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4CD15564-BFD6-3545-8B1E-9C37B29C82C3}"/>
                </a:ext>
              </a:extLst>
            </p:cNvPr>
            <p:cNvSpPr/>
            <p:nvPr/>
          </p:nvSpPr>
          <p:spPr>
            <a:xfrm>
              <a:off x="1170937" y="5574459"/>
              <a:ext cx="7304186" cy="270934"/>
            </a:xfrm>
            <a:prstGeom prst="roundRect">
              <a:avLst/>
            </a:prstGeom>
            <a:solidFill>
              <a:srgbClr val="9BBB59">
                <a:lumMod val="75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900" kern="0" dirty="0">
                  <a:solidFill>
                    <a:srgbClr val="000000"/>
                  </a:solidFill>
                  <a:latin typeface="Calibri"/>
                </a:rPr>
                <a:t>Compute Provisioning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D51DAC1-D0BC-F24C-8182-3F1687657225}"/>
                </a:ext>
              </a:extLst>
            </p:cNvPr>
            <p:cNvSpPr/>
            <p:nvPr/>
          </p:nvSpPr>
          <p:spPr>
            <a:xfrm>
              <a:off x="3568667" y="1836978"/>
              <a:ext cx="2490426" cy="3385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none">
              <a:spAutoFit/>
            </a:bodyPr>
            <a:lstStyle/>
            <a:p>
              <a:pPr algn="ctr" defTabSz="685800">
                <a:defRPr/>
              </a:pPr>
              <a:r>
                <a:rPr lang="en-US" sz="1050" kern="0" dirty="0">
                  <a:solidFill>
                    <a:srgbClr val="000000"/>
                  </a:solidFill>
                </a:rPr>
                <a:t>Storage Orchestration Services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F03783C-8848-D148-98AD-8450C1441F39}"/>
                </a:ext>
              </a:extLst>
            </p:cNvPr>
            <p:cNvSpPr/>
            <p:nvPr/>
          </p:nvSpPr>
          <p:spPr>
            <a:xfrm>
              <a:off x="1229682" y="2990734"/>
              <a:ext cx="941345" cy="274798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76A4F04-64B7-5844-9BDE-AD07FE1DA742}"/>
                </a:ext>
              </a:extLst>
            </p:cNvPr>
            <p:cNvSpPr/>
            <p:nvPr/>
          </p:nvSpPr>
          <p:spPr>
            <a:xfrm>
              <a:off x="2226909" y="2990734"/>
              <a:ext cx="1811737" cy="2747980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277266D-7E4E-E144-81D7-BE62798E6765}"/>
                </a:ext>
              </a:extLst>
            </p:cNvPr>
            <p:cNvSpPr/>
            <p:nvPr/>
          </p:nvSpPr>
          <p:spPr>
            <a:xfrm>
              <a:off x="7236134" y="4965437"/>
              <a:ext cx="791851" cy="534816"/>
            </a:xfrm>
            <a:prstGeom prst="rect">
              <a:avLst/>
            </a:prstGeom>
            <a:solidFill>
              <a:srgbClr val="008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900" kern="0" dirty="0">
                  <a:solidFill>
                    <a:sysClr val="window" lastClr="FFFFFF"/>
                  </a:solidFill>
                  <a:latin typeface="Calibri"/>
                </a:rPr>
                <a:t>Grid Compute</a:t>
              </a:r>
            </a:p>
          </p:txBody>
        </p:sp>
        <p:sp>
          <p:nvSpPr>
            <p:cNvPr id="29" name="Left-Right Arrow 28">
              <a:extLst>
                <a:ext uri="{FF2B5EF4-FFF2-40B4-BE49-F238E27FC236}">
                  <a16:creationId xmlns:a16="http://schemas.microsoft.com/office/drawing/2014/main" id="{B7CBB757-63FB-B847-A724-006010A8F46B}"/>
                </a:ext>
              </a:extLst>
            </p:cNvPr>
            <p:cNvSpPr/>
            <p:nvPr/>
          </p:nvSpPr>
          <p:spPr>
            <a:xfrm>
              <a:off x="4539235" y="3079908"/>
              <a:ext cx="1163143" cy="376186"/>
            </a:xfrm>
            <a:prstGeom prst="leftRightArrow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585F2B0-3F73-7348-ACDA-04844C39FF0E}"/>
                </a:ext>
              </a:extLst>
            </p:cNvPr>
            <p:cNvSpPr/>
            <p:nvPr/>
          </p:nvSpPr>
          <p:spPr>
            <a:xfrm>
              <a:off x="4413826" y="2367854"/>
              <a:ext cx="1317028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85800">
                <a:defRPr/>
              </a:pPr>
              <a:r>
                <a:rPr lang="en-US" sz="1050" kern="0" dirty="0">
                  <a:solidFill>
                    <a:srgbClr val="000000"/>
                  </a:solidFill>
                </a:rPr>
                <a:t>Asynchronous </a:t>
              </a:r>
            </a:p>
            <a:p>
              <a:pPr algn="ctr" defTabSz="685800">
                <a:defRPr/>
              </a:pPr>
              <a:r>
                <a:rPr lang="en-US" sz="1050" kern="0" dirty="0">
                  <a:solidFill>
                    <a:srgbClr val="000000"/>
                  </a:solidFill>
                </a:rPr>
                <a:t>Data Transfer</a:t>
              </a:r>
            </a:p>
            <a:p>
              <a:pPr algn="ctr" defTabSz="685800">
                <a:defRPr/>
              </a:pPr>
              <a:r>
                <a:rPr lang="en-US" sz="1050" kern="0" dirty="0">
                  <a:solidFill>
                    <a:srgbClr val="000000"/>
                  </a:solidFill>
                </a:rPr>
                <a:t>Services</a:t>
              </a:r>
            </a:p>
          </p:txBody>
        </p:sp>
        <p:sp>
          <p:nvSpPr>
            <p:cNvPr id="31" name="Can 30">
              <a:extLst>
                <a:ext uri="{FF2B5EF4-FFF2-40B4-BE49-F238E27FC236}">
                  <a16:creationId xmlns:a16="http://schemas.microsoft.com/office/drawing/2014/main" id="{DDDEFD99-CC24-F245-81BB-CC3C27E69A04}"/>
                </a:ext>
              </a:extLst>
            </p:cNvPr>
            <p:cNvSpPr/>
            <p:nvPr/>
          </p:nvSpPr>
          <p:spPr>
            <a:xfrm>
              <a:off x="5998258" y="2475723"/>
              <a:ext cx="2346943" cy="1228362"/>
            </a:xfrm>
            <a:prstGeom prst="can">
              <a:avLst>
                <a:gd name="adj" fmla="val 32533"/>
              </a:avLst>
            </a:prstGeom>
            <a:solidFill>
              <a:srgbClr val="FFFF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900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32" name="Can 31">
              <a:extLst>
                <a:ext uri="{FF2B5EF4-FFF2-40B4-BE49-F238E27FC236}">
                  <a16:creationId xmlns:a16="http://schemas.microsoft.com/office/drawing/2014/main" id="{8EDAFC26-3755-7A49-9FA9-BEBC29CDCB76}"/>
                </a:ext>
              </a:extLst>
            </p:cNvPr>
            <p:cNvSpPr/>
            <p:nvPr/>
          </p:nvSpPr>
          <p:spPr>
            <a:xfrm>
              <a:off x="7228638" y="3067377"/>
              <a:ext cx="791851" cy="461965"/>
            </a:xfrm>
            <a:prstGeom prst="can">
              <a:avLst/>
            </a:prstGeom>
            <a:solidFill>
              <a:srgbClr val="FFFF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1050" kern="0" dirty="0">
                  <a:solidFill>
                    <a:sysClr val="windowText" lastClr="000000"/>
                  </a:solidFill>
                  <a:latin typeface="Calibri"/>
                </a:rPr>
                <a:t>Storage</a:t>
              </a:r>
              <a:endParaRPr lang="en-US" sz="1200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6DDFCD7-86CE-D943-8F42-E3BE52A23DBF}"/>
                </a:ext>
              </a:extLst>
            </p:cNvPr>
            <p:cNvSpPr/>
            <p:nvPr/>
          </p:nvSpPr>
          <p:spPr>
            <a:xfrm>
              <a:off x="6759107" y="2488154"/>
              <a:ext cx="806204" cy="3385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85800">
                <a:defRPr/>
              </a:pPr>
              <a:r>
                <a:rPr lang="en-US" sz="1050" kern="0" dirty="0">
                  <a:solidFill>
                    <a:srgbClr val="000000"/>
                  </a:solidFill>
                </a:rPr>
                <a:t>Storage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BB5807F-4577-CF49-A7B2-D0AB6721520E}"/>
                </a:ext>
              </a:extLst>
            </p:cNvPr>
            <p:cNvGrpSpPr/>
            <p:nvPr/>
          </p:nvGrpSpPr>
          <p:grpSpPr>
            <a:xfrm>
              <a:off x="6161784" y="2948642"/>
              <a:ext cx="973295" cy="641106"/>
              <a:chOff x="7275437" y="1972720"/>
              <a:chExt cx="1062785" cy="607078"/>
            </a:xfrm>
          </p:grpSpPr>
          <p:sp>
            <p:nvSpPr>
              <p:cNvPr id="44" name="Cloud 43">
                <a:extLst>
                  <a:ext uri="{FF2B5EF4-FFF2-40B4-BE49-F238E27FC236}">
                    <a16:creationId xmlns:a16="http://schemas.microsoft.com/office/drawing/2014/main" id="{DBB4DA1A-F2C6-A448-B4C9-F8F4B6974B78}"/>
                  </a:ext>
                </a:extLst>
              </p:cNvPr>
              <p:cNvSpPr/>
              <p:nvPr/>
            </p:nvSpPr>
            <p:spPr>
              <a:xfrm>
                <a:off x="7397243" y="1972720"/>
                <a:ext cx="807418" cy="607078"/>
              </a:xfrm>
              <a:prstGeom prst="cloud">
                <a:avLst/>
              </a:prstGeom>
              <a:noFill/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2C88DDE8-13CD-0347-A419-E19EBE10D220}"/>
                  </a:ext>
                </a:extLst>
              </p:cNvPr>
              <p:cNvSpPr/>
              <p:nvPr/>
            </p:nvSpPr>
            <p:spPr>
              <a:xfrm>
                <a:off x="7275437" y="2012578"/>
                <a:ext cx="1062785" cy="4663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685800">
                  <a:defRPr/>
                </a:pPr>
                <a:r>
                  <a:rPr lang="en-US" sz="900" kern="0" dirty="0">
                    <a:solidFill>
                      <a:sysClr val="windowText" lastClr="000000"/>
                    </a:solidFill>
                  </a:rPr>
                  <a:t>Volatile </a:t>
                </a:r>
              </a:p>
              <a:p>
                <a:pPr algn="ctr" defTabSz="685800">
                  <a:defRPr/>
                </a:pPr>
                <a:r>
                  <a:rPr lang="en-US" sz="900" kern="0" dirty="0">
                    <a:solidFill>
                      <a:sysClr val="windowText" lastClr="000000"/>
                    </a:solidFill>
                  </a:rPr>
                  <a:t>Storage</a:t>
                </a:r>
                <a:endParaRPr lang="en-US" sz="1350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35" name="Cloud 34">
              <a:extLst>
                <a:ext uri="{FF2B5EF4-FFF2-40B4-BE49-F238E27FC236}">
                  <a16:creationId xmlns:a16="http://schemas.microsoft.com/office/drawing/2014/main" id="{4AF238DA-0E4C-A345-AA2A-55AFDB674DFC}"/>
                </a:ext>
              </a:extLst>
            </p:cNvPr>
            <p:cNvSpPr/>
            <p:nvPr/>
          </p:nvSpPr>
          <p:spPr>
            <a:xfrm>
              <a:off x="4038646" y="4968681"/>
              <a:ext cx="1088035" cy="534816"/>
            </a:xfrm>
            <a:prstGeom prst="cloud">
              <a:avLst/>
            </a:prstGeom>
            <a:solidFill>
              <a:srgbClr val="008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825" kern="0" dirty="0">
                  <a:solidFill>
                    <a:sysClr val="window" lastClr="FFFFFF"/>
                  </a:solidFill>
                  <a:latin typeface="Calibri"/>
                </a:rPr>
                <a:t>Cloud Compute</a:t>
              </a:r>
            </a:p>
          </p:txBody>
        </p:sp>
        <p:sp>
          <p:nvSpPr>
            <p:cNvPr id="36" name="Multidocument 35">
              <a:extLst>
                <a:ext uri="{FF2B5EF4-FFF2-40B4-BE49-F238E27FC236}">
                  <a16:creationId xmlns:a16="http://schemas.microsoft.com/office/drawing/2014/main" id="{7C0EF889-5F27-A74D-934A-15EBA37ECFCF}"/>
                </a:ext>
              </a:extLst>
            </p:cNvPr>
            <p:cNvSpPr/>
            <p:nvPr/>
          </p:nvSpPr>
          <p:spPr>
            <a:xfrm>
              <a:off x="5245129" y="4878727"/>
              <a:ext cx="916656" cy="612845"/>
            </a:xfrm>
            <a:prstGeom prst="flowChartMultidocument">
              <a:avLst/>
            </a:prstGeom>
            <a:solidFill>
              <a:srgbClr val="008000"/>
            </a:solidFill>
            <a:ln w="19050" cap="flat" cmpd="sng" algn="ctr">
              <a:solidFill>
                <a:srgbClr val="4F81BD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900" kern="0" dirty="0">
                  <a:solidFill>
                    <a:sysClr val="window" lastClr="FFFFFF"/>
                  </a:solidFill>
                  <a:latin typeface="Calibri"/>
                </a:rPr>
                <a:t>HPC</a:t>
              </a:r>
            </a:p>
            <a:p>
              <a:pPr algn="ctr" defTabSz="685800">
                <a:defRPr/>
              </a:pPr>
              <a:r>
                <a:rPr lang="en-US" sz="900" kern="0" dirty="0">
                  <a:solidFill>
                    <a:sysClr val="window" lastClr="FFFFFF"/>
                  </a:solidFill>
                  <a:latin typeface="Calibri"/>
                </a:rPr>
                <a:t>Compute</a:t>
              </a:r>
            </a:p>
          </p:txBody>
        </p:sp>
        <p:sp>
          <p:nvSpPr>
            <p:cNvPr id="37" name="Wave 36">
              <a:extLst>
                <a:ext uri="{FF2B5EF4-FFF2-40B4-BE49-F238E27FC236}">
                  <a16:creationId xmlns:a16="http://schemas.microsoft.com/office/drawing/2014/main" id="{6DF7DB56-DEF5-ED48-9BAF-171780E3CC6F}"/>
                </a:ext>
              </a:extLst>
            </p:cNvPr>
            <p:cNvSpPr/>
            <p:nvPr/>
          </p:nvSpPr>
          <p:spPr>
            <a:xfrm>
              <a:off x="6191091" y="4905821"/>
              <a:ext cx="962800" cy="555415"/>
            </a:xfrm>
            <a:prstGeom prst="wave">
              <a:avLst>
                <a:gd name="adj1" fmla="val 12500"/>
                <a:gd name="adj2" fmla="val -10000"/>
              </a:avLst>
            </a:prstGeom>
            <a:solidFill>
              <a:srgbClr val="008000"/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600" kern="0" dirty="0">
                  <a:solidFill>
                    <a:sysClr val="window" lastClr="FFFFFF"/>
                  </a:solidFill>
                  <a:latin typeface="Calibri"/>
                </a:rPr>
                <a:t>@HOME</a:t>
              </a:r>
            </a:p>
          </p:txBody>
        </p:sp>
        <p:sp>
          <p:nvSpPr>
            <p:cNvPr id="38" name="Left Bracket 37">
              <a:extLst>
                <a:ext uri="{FF2B5EF4-FFF2-40B4-BE49-F238E27FC236}">
                  <a16:creationId xmlns:a16="http://schemas.microsoft.com/office/drawing/2014/main" id="{A9DD10F2-814C-BA4D-98AB-7B305D7990E7}"/>
                </a:ext>
              </a:extLst>
            </p:cNvPr>
            <p:cNvSpPr/>
            <p:nvPr/>
          </p:nvSpPr>
          <p:spPr>
            <a:xfrm>
              <a:off x="814833" y="4754211"/>
              <a:ext cx="184128" cy="1375661"/>
            </a:xfrm>
            <a:prstGeom prst="leftBracket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39" name="Left Bracket 38">
              <a:extLst>
                <a:ext uri="{FF2B5EF4-FFF2-40B4-BE49-F238E27FC236}">
                  <a16:creationId xmlns:a16="http://schemas.microsoft.com/office/drawing/2014/main" id="{B9065C3E-85F8-7540-8408-4E73C3B32DAA}"/>
                </a:ext>
              </a:extLst>
            </p:cNvPr>
            <p:cNvSpPr/>
            <p:nvPr/>
          </p:nvSpPr>
          <p:spPr>
            <a:xfrm>
              <a:off x="825163" y="1786461"/>
              <a:ext cx="211481" cy="2301285"/>
            </a:xfrm>
            <a:prstGeom prst="leftBracket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1350" ker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323E9E9-37D1-1F46-8888-E896A4B486C2}"/>
                </a:ext>
              </a:extLst>
            </p:cNvPr>
            <p:cNvSpPr/>
            <p:nvPr/>
          </p:nvSpPr>
          <p:spPr>
            <a:xfrm rot="16200000">
              <a:off x="-318259" y="5083895"/>
              <a:ext cx="1626517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800">
                <a:defRPr/>
              </a:pPr>
              <a:r>
                <a:rPr lang="en-US" sz="1350" kern="0" dirty="0">
                  <a:solidFill>
                    <a:srgbClr val="000000"/>
                  </a:solidFill>
                </a:rPr>
                <a:t>Compute </a:t>
              </a:r>
            </a:p>
            <a:p>
              <a:pPr algn="ctr" defTabSz="685800">
                <a:defRPr/>
              </a:pPr>
              <a:r>
                <a:rPr lang="en-US" sz="1350" kern="0" dirty="0">
                  <a:solidFill>
                    <a:srgbClr val="000000"/>
                  </a:solidFill>
                </a:rPr>
                <a:t>Infrastructure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EE818AC-D419-8043-8475-82B18A99148B}"/>
                </a:ext>
              </a:extLst>
            </p:cNvPr>
            <p:cNvSpPr/>
            <p:nvPr/>
          </p:nvSpPr>
          <p:spPr>
            <a:xfrm rot="16200000">
              <a:off x="-656779" y="2597986"/>
              <a:ext cx="2275323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800">
                <a:defRPr/>
              </a:pPr>
              <a:r>
                <a:rPr lang="en-US" sz="1350" kern="0" dirty="0">
                  <a:solidFill>
                    <a:srgbClr val="000000"/>
                  </a:solidFill>
                </a:rPr>
                <a:t>Data (Lake) </a:t>
              </a:r>
            </a:p>
            <a:p>
              <a:pPr algn="ctr" defTabSz="685800">
                <a:defRPr/>
              </a:pPr>
              <a:r>
                <a:rPr lang="en-US" sz="1350" kern="0" dirty="0">
                  <a:solidFill>
                    <a:srgbClr val="000000"/>
                  </a:solidFill>
                </a:rPr>
                <a:t>Infrastructure 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518D152-5FA5-4D4D-84EE-80A4C6AD4D37}"/>
                </a:ext>
              </a:extLst>
            </p:cNvPr>
            <p:cNvSpPr txBox="1"/>
            <p:nvPr/>
          </p:nvSpPr>
          <p:spPr>
            <a:xfrm>
              <a:off x="2476499" y="4470400"/>
              <a:ext cx="1363024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Data Center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D5E08FB-EDBD-A143-BB54-8CB18190E2A5}"/>
                </a:ext>
              </a:extLst>
            </p:cNvPr>
            <p:cNvSpPr txBox="1"/>
            <p:nvPr/>
          </p:nvSpPr>
          <p:spPr>
            <a:xfrm>
              <a:off x="1244601" y="4318000"/>
              <a:ext cx="860539" cy="954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Data Center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0065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68121-554C-7E47-9047-A6CE04D30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Invest in common software and software techniques including training, dissemination and recognition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C9B5B-B533-1A48-AFA4-33240F68C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1A367-9D42-1E4D-9AD6-CED485037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Simone.Campana@cern.ch - ATLAS Jamboree 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315862-96CE-1B47-80DD-9A66AC3E7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10" name="Content Placeholder 15">
            <a:extLst>
              <a:ext uri="{FF2B5EF4-FFF2-40B4-BE49-F238E27FC236}">
                <a16:creationId xmlns:a16="http://schemas.microsoft.com/office/drawing/2014/main" id="{4B3A6346-EBA1-0243-AE5D-E7107E54BE84}"/>
              </a:ext>
            </a:extLst>
          </p:cNvPr>
          <p:cNvSpPr txBox="1">
            <a:spLocks/>
          </p:cNvSpPr>
          <p:nvPr/>
        </p:nvSpPr>
        <p:spPr>
          <a:xfrm>
            <a:off x="560985" y="1662748"/>
            <a:ext cx="8226854" cy="1484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rIns="34289">
            <a:normAutofit/>
          </a:bodyPr>
          <a:lstStyle>
            <a:lvl1pPr marL="342900" marR="0" indent="-3429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790575" marR="0" indent="-333375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1234439" marR="0" indent="-32003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606039" marR="0" indent="-32003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63239" marR="0" indent="-32003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20440" marR="0" indent="-32004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3977640" marR="0" indent="-32004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2100" dirty="0"/>
              <a:t>Complement the project specific effort with common effort: tools and procedures, training, actual libraries</a:t>
            </a:r>
          </a:p>
          <a:p>
            <a:pPr hangingPunct="1"/>
            <a:r>
              <a:rPr lang="en-US" sz="2100" dirty="0"/>
              <a:t>The HSF: a bottom up approach </a:t>
            </a:r>
            <a:r>
              <a:rPr lang="en-GB" sz="2100" dirty="0"/>
              <a:t>collecting a set of tools contributed, developed, maintained and evolved by the community. </a:t>
            </a:r>
            <a:endParaRPr lang="en-US" sz="21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DCD5905-35D8-9641-B346-FEFFA2B745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496" y="3626329"/>
            <a:ext cx="1609928" cy="228242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0C881CB-6C61-E946-BCE3-19BEF148D8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8769" y="4677875"/>
            <a:ext cx="4360577" cy="8840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4346982-847C-6947-904C-AFC65B3539FA}"/>
              </a:ext>
            </a:extLst>
          </p:cNvPr>
          <p:cNvSpPr txBox="1"/>
          <p:nvPr/>
        </p:nvSpPr>
        <p:spPr>
          <a:xfrm>
            <a:off x="3021806" y="3750469"/>
            <a:ext cx="5494143" cy="6924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r>
              <a:rPr lang="en-US" sz="1350" dirty="0"/>
              <a:t>Develop the state-of-the-art software cyberinfrastructure required for the challenges of  data intensive scientific research at the HL-LHC and other planned HEP experiments of the 2020’s.</a:t>
            </a: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62E14125-8CBF-F14F-A183-4FF3AF5DD279}"/>
              </a:ext>
            </a:extLst>
          </p:cNvPr>
          <p:cNvSpPr/>
          <p:nvPr/>
        </p:nvSpPr>
        <p:spPr>
          <a:xfrm>
            <a:off x="2646760" y="4804086"/>
            <a:ext cx="717947" cy="550243"/>
          </a:xfrm>
          <a:prstGeom prst="rightArrow">
            <a:avLst/>
          </a:prstGeom>
          <a:solidFill>
            <a:srgbClr val="C00000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685800" hangingPunct="0"/>
            <a:endParaRPr lang="en-US" sz="13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7290F8-9D48-1E4D-974A-8307469DA474}"/>
              </a:ext>
            </a:extLst>
          </p:cNvPr>
          <p:cNvSpPr txBox="1"/>
          <p:nvPr/>
        </p:nvSpPr>
        <p:spPr>
          <a:xfrm>
            <a:off x="2732486" y="4875610"/>
            <a:ext cx="466792" cy="3462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4289" tIns="34289" rIns="34289" bIns="34289" numCol="1" spcCol="38100" rtlCol="0" anchor="t">
            <a:spAutoFit/>
          </a:bodyPr>
          <a:lstStyle/>
          <a:p>
            <a:pPr defTabSz="685800" hangingPunct="0"/>
            <a:r>
              <a:rPr lang="en-US" b="1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e.g.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6681C7-8832-B441-BF2B-AC18D144595E}"/>
              </a:ext>
            </a:extLst>
          </p:cNvPr>
          <p:cNvSpPr txBox="1"/>
          <p:nvPr/>
        </p:nvSpPr>
        <p:spPr>
          <a:xfrm>
            <a:off x="6975868" y="4335806"/>
            <a:ext cx="885826" cy="276997"/>
          </a:xfrm>
          <a:prstGeom prst="rect">
            <a:avLst/>
          </a:prstGeom>
          <a:solidFill>
            <a:srgbClr val="C0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685800" hangingPunct="0"/>
            <a:r>
              <a:rPr lang="en-US" sz="135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25M USD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958677B-3588-F348-AB28-C44E19B4E9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013" y="3664506"/>
            <a:ext cx="871315" cy="53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104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BD3BFC88-2F45-7245-A4E1-3E7684E96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Governance, Organization and Steering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7AD88BF-BCB6-C04C-9263-84FBBB75F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35113"/>
            <a:ext cx="8229600" cy="59134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Governance must remain </a:t>
            </a:r>
            <a:r>
              <a:rPr lang="en-US" b="1" dirty="0">
                <a:solidFill>
                  <a:srgbClr val="C00000"/>
                </a:solidFill>
              </a:rPr>
              <a:t>science-led</a:t>
            </a:r>
            <a:r>
              <a:rPr lang="en-US" dirty="0"/>
              <a:t> and </a:t>
            </a:r>
            <a:r>
              <a:rPr lang="en-US" b="1" dirty="0">
                <a:solidFill>
                  <a:srgbClr val="C00000"/>
                </a:solidFill>
              </a:rPr>
              <a:t>lightweight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8AF310D8-386C-7D46-B244-D37389B09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21/03/2019</a:t>
            </a:r>
            <a:endParaRPr lang="it-IT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8DD09CD-73BB-2948-BA62-D68601CA3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Simone.Campana@cern.ch - ATLAS Jamboree 2019</a:t>
            </a:r>
            <a:endParaRPr lang="it-IT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C0390F0-F12C-B14C-BD74-6E6CDD3F7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5B12F-D02A-B845-865F-37AC5B232343}" type="slidenum">
              <a:rPr lang="it-IT" smtClean="0"/>
              <a:pPr/>
              <a:t>12</a:t>
            </a:fld>
            <a:endParaRPr lang="it-IT" dirty="0"/>
          </a:p>
        </p:txBody>
      </p:sp>
      <p:pic>
        <p:nvPicPr>
          <p:cNvPr id="5" name="image1.png">
            <a:extLst>
              <a:ext uri="{FF2B5EF4-FFF2-40B4-BE49-F238E27FC236}">
                <a16:creationId xmlns:a16="http://schemas.microsoft.com/office/drawing/2014/main" id="{4092E42F-3EC4-354B-B884-847078B63473}"/>
              </a:ext>
            </a:extLst>
          </p:cNvPr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6253" y="2640983"/>
            <a:ext cx="4726736" cy="2693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</p:pic>
      <p:sp>
        <p:nvSpPr>
          <p:cNvPr id="17" name="Content Placeholder 15">
            <a:extLst>
              <a:ext uri="{FF2B5EF4-FFF2-40B4-BE49-F238E27FC236}">
                <a16:creationId xmlns:a16="http://schemas.microsoft.com/office/drawing/2014/main" id="{0260C8A0-C26D-264D-B2A3-8D0179BF0739}"/>
              </a:ext>
            </a:extLst>
          </p:cNvPr>
          <p:cNvSpPr txBox="1">
            <a:spLocks/>
          </p:cNvSpPr>
          <p:nvPr/>
        </p:nvSpPr>
        <p:spPr>
          <a:xfrm>
            <a:off x="546697" y="2599061"/>
            <a:ext cx="3235919" cy="30373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89" rIns="34289">
            <a:normAutofit fontScale="77500" lnSpcReduction="20000"/>
          </a:bodyPr>
          <a:lstStyle>
            <a:lvl1pPr marL="342900" marR="0" indent="-3429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790575" marR="0" indent="-333375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1234439" marR="0" indent="-32003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606039" marR="0" indent="-32003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63239" marR="0" indent="-320039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20440" marR="0" indent="-32004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3977640" marR="0" indent="-32004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2800" b="0" i="0" u="none" strike="noStrike" cap="none" spc="0" baseline="0">
                <a:ln>
                  <a:noFill/>
                </a:ln>
                <a:solidFill>
                  <a:srgbClr val="26262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2100" dirty="0">
                <a:solidFill>
                  <a:schemeClr val="tx1"/>
                </a:solidFill>
              </a:rPr>
              <a:t>The Scientific Computing Infrastructure gets established, factoring out the aspects common to all organizations, as infrastructure and software</a:t>
            </a:r>
            <a:endParaRPr lang="en-US" sz="2100" dirty="0"/>
          </a:p>
          <a:p>
            <a:pPr hangingPunct="1"/>
            <a:endParaRPr lang="en-US" sz="2100" dirty="0"/>
          </a:p>
          <a:p>
            <a:pPr hangingPunct="1"/>
            <a:r>
              <a:rPr lang="en-US" sz="2100" dirty="0"/>
              <a:t>WLCG collaboration retains the LHC specific aspects </a:t>
            </a:r>
          </a:p>
          <a:p>
            <a:pPr hangingPunct="1"/>
            <a:endParaRPr lang="en-US" sz="2100" b="1" dirty="0">
              <a:solidFill>
                <a:schemeClr val="tx1"/>
              </a:solidFill>
            </a:endParaRPr>
          </a:p>
          <a:p>
            <a:pPr hangingPunct="1"/>
            <a:r>
              <a:rPr lang="en-US" sz="2100" dirty="0">
                <a:solidFill>
                  <a:schemeClr val="tx1"/>
                </a:solidFill>
              </a:rPr>
              <a:t>Other organizations implement their own equivalent </a:t>
            </a:r>
          </a:p>
          <a:p>
            <a:pPr hangingPunct="1"/>
            <a:endParaRPr lang="en-US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22748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A2884-1567-2543-A4FC-F30494EA7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Scientific Computing Infrastructure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9FC52-6B36-B045-8AB7-5A4A8BD2D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dirty="0"/>
              <a:t>Driven by the sciences with a stake on the common infrastructure, </a:t>
            </a:r>
          </a:p>
          <a:p>
            <a:pPr marL="0" indent="0" algn="ctr">
              <a:buNone/>
            </a:pPr>
            <a:r>
              <a:rPr lang="en-US" dirty="0"/>
              <a:t>as part of the </a:t>
            </a:r>
            <a:r>
              <a:rPr lang="en-US" b="1" dirty="0"/>
              <a:t>Scientific Collaboration Steering Committee </a:t>
            </a:r>
          </a:p>
          <a:p>
            <a:endParaRPr lang="en-US" dirty="0"/>
          </a:p>
          <a:p>
            <a:r>
              <a:rPr lang="en-US" dirty="0"/>
              <a:t>The steering committee defines/steers direction, encourages funding, brokers needs on licensing, policies, joint procurements</a:t>
            </a:r>
          </a:p>
          <a:p>
            <a:r>
              <a:rPr lang="en-US" dirty="0"/>
              <a:t>Members of the committee:</a:t>
            </a:r>
          </a:p>
          <a:p>
            <a:pPr lvl="1"/>
            <a:r>
              <a:rPr lang="en-GB" dirty="0"/>
              <a:t>The heads of Information and Communication Technology of the major HEP laboratories being part of the Infrastructure</a:t>
            </a:r>
          </a:p>
          <a:p>
            <a:pPr lvl="1"/>
            <a:r>
              <a:rPr lang="en-GB" dirty="0"/>
              <a:t>The computing project leaders from the major projects and experiments</a:t>
            </a:r>
          </a:p>
          <a:p>
            <a:endParaRPr lang="en-US" dirty="0"/>
          </a:p>
          <a:p>
            <a:r>
              <a:rPr lang="en-US" dirty="0"/>
              <a:t>The committee reaches decisions by consensus, while a voting procedure would formally exist. It reports to the involved sciences through their representatives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88160-8A29-D04C-9B7F-858450CB4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6E825-7127-F14B-93B0-8263D675B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Simone.Campana@cern.ch - ATLAS Jamboree 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D0AE2A-27BC-3946-BA40-D5269432C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425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A2884-1567-2543-A4FC-F30494EA7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Scientific Computing Infrastructure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9FC52-6B36-B045-8AB7-5A4A8BD2D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Scientific Steering Committee overseas the activities of and provide recommendations to different bodies:   </a:t>
            </a:r>
          </a:p>
          <a:p>
            <a:endParaRPr lang="en-US" dirty="0"/>
          </a:p>
          <a:p>
            <a:r>
              <a:rPr lang="en-US" dirty="0"/>
              <a:t>The SCI deployment board, replacing the WLCG Grid deployment board </a:t>
            </a:r>
          </a:p>
          <a:p>
            <a:pPr lvl="1"/>
            <a:r>
              <a:rPr lang="en-US" dirty="0"/>
              <a:t>Broadened to all parties of the SCI</a:t>
            </a:r>
          </a:p>
          <a:p>
            <a:pPr lvl="1"/>
            <a:r>
              <a:rPr lang="en-US" dirty="0"/>
              <a:t>Covering all integration and deployment aspect of services </a:t>
            </a:r>
          </a:p>
          <a:p>
            <a:pPr lvl="1"/>
            <a:r>
              <a:rPr lang="en-US" dirty="0"/>
              <a:t>Evolving in a more forward looking body in terms of computing technologies</a:t>
            </a:r>
          </a:p>
          <a:p>
            <a:pPr lvl="1"/>
            <a:endParaRPr lang="en-US" dirty="0"/>
          </a:p>
          <a:p>
            <a:r>
              <a:rPr lang="en-US" dirty="0"/>
              <a:t>The HSF would be the vehicle by which common software tools, libraries and techniques is fostered across the SCI community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88160-8A29-D04C-9B7F-858450CB4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6E825-7127-F14B-93B0-8263D675B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Simone.Campana@cern.ch - ATLAS Jamboree 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D0AE2A-27BC-3946-BA40-D5269432C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2259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557CA-1830-E747-8831-D25198C30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Risks and Mitigation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2FCF1-2910-CE47-9FF5-D18A99D498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sz="2900" dirty="0"/>
              <a:t>Two main risks were identified in the proposed model and possible mitigations were considered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1) Risk of loss of control </a:t>
            </a:r>
          </a:p>
          <a:p>
            <a:pPr marL="721519" lvl="1" indent="-385763"/>
            <a:r>
              <a:rPr lang="en-US" dirty="0"/>
              <a:t>Today, the tight coupling of the WLCG organization with the infrastructure ensures control</a:t>
            </a:r>
          </a:p>
          <a:p>
            <a:pPr marL="721519" lvl="1" indent="-385763"/>
            <a:r>
              <a:rPr lang="en-US" dirty="0"/>
              <a:t>In the new model the infrastructure and WLCG are loosely coupled and more projects compete with WLCG</a:t>
            </a:r>
          </a:p>
          <a:p>
            <a:pPr marL="721519" lvl="1" indent="-385763"/>
            <a:r>
              <a:rPr lang="en-US" dirty="0"/>
              <a:t>Minimized building up the SCI steering committee on the backbone of the current WLCG OB, bringing on board the new key stakeholders (sciences)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2) Risk of dominant role</a:t>
            </a:r>
          </a:p>
          <a:p>
            <a:pPr lvl="1"/>
            <a:r>
              <a:rPr lang="en-US" dirty="0"/>
              <a:t>Other organizations than WLCG would refuse a model imposed upon them</a:t>
            </a:r>
          </a:p>
          <a:p>
            <a:pPr lvl="1"/>
            <a:r>
              <a:rPr lang="en-US" dirty="0"/>
              <a:t>Minimized by presenting the SCI as a marketplace of tools/services rather than a top-down monolithic system   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6B71E-D40E-EA49-9CDF-BB1E3DFF4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3AB976-670D-4F4E-8160-B0FC78D23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Simone.Campana@cern.ch - ATLAS Jamboree 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0BB31E-A475-A34D-B47E-B09026A82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3309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1598B-A495-A246-881C-9F0FF508C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67BA8-CC1C-BF4F-AE55-D814BDC60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19514"/>
            <a:ext cx="8229600" cy="4699321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r>
              <a:rPr lang="en-US" dirty="0"/>
              <a:t>We intend to have the next round of discussion at the HOW meeting in JLAB</a:t>
            </a:r>
          </a:p>
          <a:p>
            <a:endParaRPr lang="en-US" dirty="0"/>
          </a:p>
          <a:p>
            <a:pPr lvl="1"/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/event/759388/</a:t>
            </a:r>
          </a:p>
          <a:p>
            <a:endParaRPr lang="en-US" dirty="0"/>
          </a:p>
          <a:p>
            <a:pPr lvl="1"/>
            <a:r>
              <a:rPr lang="en-US" dirty="0"/>
              <a:t>Open discussion on Monday’s plenary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Closed discussion at the WLCG Collaboration Board on Wednesday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To facilitate the discussion we opened a google document. Please contribute.  </a:t>
            </a:r>
          </a:p>
          <a:p>
            <a:pPr lvl="1"/>
            <a:endParaRPr lang="en-US" dirty="0">
              <a:hlinkClick r:id="rId3"/>
            </a:endParaRPr>
          </a:p>
          <a:p>
            <a:pPr lvl="1"/>
            <a:r>
              <a:rPr lang="en-US" dirty="0">
                <a:hlinkClick r:id="rId3"/>
              </a:rPr>
              <a:t>https://docs.google.com/document/d/1ePXsKa8mtFk1-ow6rVOQ30bAoguu7yg_pgDHBqdqC4g/edit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75143-0CE9-F84E-9098-BDDE2CB14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F657BB-9C2C-B143-BAFB-3EC79E890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ATLAS Jamboree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8A4CE-BABB-8942-8E7D-81062D151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05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1598B-A495-A246-881C-9F0FF508C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67BA8-CC1C-BF4F-AE55-D814BDC60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23689"/>
            <a:ext cx="8229600" cy="469932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Those ideas were presented and refined in several stages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The 1</a:t>
            </a:r>
            <a:r>
              <a:rPr lang="en-US" baseline="30000" dirty="0"/>
              <a:t>st</a:t>
            </a:r>
            <a:r>
              <a:rPr lang="en-US" dirty="0"/>
              <a:t> scientific computing forum: </a:t>
            </a:r>
            <a:r>
              <a:rPr lang="en-US" dirty="0">
                <a:hlinkClick r:id="rId3"/>
              </a:rPr>
              <a:t>https://indico.cern.ch/event/581096/</a:t>
            </a:r>
            <a:endParaRPr lang="en-US" dirty="0"/>
          </a:p>
          <a:p>
            <a:pPr lvl="1"/>
            <a:r>
              <a:rPr lang="en-US" dirty="0"/>
              <a:t>The November 2010 WLCG Overview Board: </a:t>
            </a:r>
            <a:r>
              <a:rPr lang="en-US" dirty="0">
                <a:hlinkClick r:id="rId4"/>
              </a:rPr>
              <a:t>https://indico.cern.ch/event/734889/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 outcome was submitted as whitepaper to the European Strategy for Particle Physics Open Symposium, on behalf of the WLCG OB  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>
                <a:hlinkClick r:id="rId5"/>
              </a:rPr>
              <a:t>http://wlcg-docs.web.cern.ch/wlcg-docs/technical_documents/HEP-Computing-Evolution.pdf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 proposal has been informally discussed with HEP projects other than LHC (read DUNE)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75143-0CE9-F84E-9098-BDDE2CB14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F657BB-9C2C-B143-BAFB-3EC79E890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ATLAS Jamboree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8A4CE-BABB-8942-8E7D-81062D151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330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ED01F4-E449-A548-94B5-72EC738F4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C22D0E-2B8E-DB47-B7C5-48A2F2BD2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ATLAS Jamboree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2E48F-E2E8-FF49-8CB8-8168621B3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 descr="../../../../Desktop/Screen%20Shot%202016-04-14%20at%2016.00">
            <a:extLst>
              <a:ext uri="{FF2B5EF4-FFF2-40B4-BE49-F238E27FC236}">
                <a16:creationId xmlns:a16="http://schemas.microsoft.com/office/drawing/2014/main" id="{23FFA65E-C8F9-1146-AD99-04E29936AC58}"/>
              </a:ext>
            </a:extLst>
          </p:cNvPr>
          <p:cNvPicPr/>
          <p:nvPr/>
        </p:nvPicPr>
        <p:blipFill>
          <a:blip r:embed="rId2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007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3B76147-325F-0E4C-B37F-5EBD03B08DE8}"/>
              </a:ext>
            </a:extLst>
          </p:cNvPr>
          <p:cNvSpPr txBox="1"/>
          <p:nvPr/>
        </p:nvSpPr>
        <p:spPr>
          <a:xfrm>
            <a:off x="614354" y="3148363"/>
            <a:ext cx="194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Tier-1: permanent storage, re-processing, </a:t>
            </a:r>
          </a:p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F4F7B8-807A-F647-A574-7B102451F8B9}"/>
              </a:ext>
            </a:extLst>
          </p:cNvPr>
          <p:cNvSpPr txBox="1"/>
          <p:nvPr/>
        </p:nvSpPr>
        <p:spPr>
          <a:xfrm>
            <a:off x="614354" y="1877847"/>
            <a:ext cx="1948912" cy="1015663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Tier-0 </a:t>
            </a:r>
            <a:b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</a:b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(CERN and Hungary): </a:t>
            </a:r>
            <a:b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</a:b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data recording, reconstruction and distribution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A8BA5-3E8C-DC4C-918B-2E8199D3163E}"/>
              </a:ext>
            </a:extLst>
          </p:cNvPr>
          <p:cNvSpPr txBox="1"/>
          <p:nvPr/>
        </p:nvSpPr>
        <p:spPr>
          <a:xfrm>
            <a:off x="614353" y="4049547"/>
            <a:ext cx="1795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Tier-2: Simulation,</a:t>
            </a:r>
          </a:p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end-user analysis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151D79-3693-C647-B1BE-439DC6FBFDA7}"/>
              </a:ext>
            </a:extLst>
          </p:cNvPr>
          <p:cNvSpPr txBox="1"/>
          <p:nvPr/>
        </p:nvSpPr>
        <p:spPr>
          <a:xfrm>
            <a:off x="6782495" y="3634137"/>
            <a:ext cx="1795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&gt; 2 million jobs/day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B6C7B5-14DB-784D-BA2D-5CB468DFCFF1}"/>
              </a:ext>
            </a:extLst>
          </p:cNvPr>
          <p:cNvSpPr txBox="1"/>
          <p:nvPr/>
        </p:nvSpPr>
        <p:spPr>
          <a:xfrm>
            <a:off x="6782495" y="2595563"/>
            <a:ext cx="1795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~1M CPU cores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9DDC1E-E96E-104C-A913-FFC3B5B0536A}"/>
              </a:ext>
            </a:extLst>
          </p:cNvPr>
          <p:cNvSpPr txBox="1"/>
          <p:nvPr/>
        </p:nvSpPr>
        <p:spPr>
          <a:xfrm>
            <a:off x="6976829" y="3114850"/>
            <a:ext cx="1601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~1 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E</a:t>
            </a:r>
            <a:r>
              <a:rPr lang="en-US" sz="1200" b="1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B 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of storage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0ADFAC-77D8-224F-A357-CA142938FC72}"/>
              </a:ext>
            </a:extLst>
          </p:cNvPr>
          <p:cNvSpPr txBox="1"/>
          <p:nvPr/>
        </p:nvSpPr>
        <p:spPr>
          <a:xfrm>
            <a:off x="6782495" y="1891610"/>
            <a:ext cx="1795644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~170 sites, </a:t>
            </a:r>
            <a:b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</a:b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42 countries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4A9606-36D2-2541-A91E-828761AC1EA4}"/>
              </a:ext>
            </a:extLst>
          </p:cNvPr>
          <p:cNvSpPr txBox="1"/>
          <p:nvPr/>
        </p:nvSpPr>
        <p:spPr>
          <a:xfrm>
            <a:off x="7052002" y="4153422"/>
            <a:ext cx="152613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10-100 Gb links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19ADB4-3EAD-474B-AD94-65ED9AAE4BD1}"/>
              </a:ext>
            </a:extLst>
          </p:cNvPr>
          <p:cNvSpPr txBox="1"/>
          <p:nvPr/>
        </p:nvSpPr>
        <p:spPr>
          <a:xfrm>
            <a:off x="474964" y="5007732"/>
            <a:ext cx="8130128" cy="819455"/>
          </a:xfrm>
          <a:prstGeom prst="rect">
            <a:avLst/>
          </a:prstGeom>
          <a:solidFill>
            <a:schemeClr val="bg1"/>
          </a:solidFill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defTabSz="342892"/>
            <a:r>
              <a:rPr lang="en-GB" sz="1275" b="1" dirty="0">
                <a:ea typeface="ＭＳ Ｐゴシック" charset="-128"/>
              </a:rPr>
              <a:t>WLCG: an International collaboration to distribute and analyse LHC data</a:t>
            </a:r>
          </a:p>
          <a:p>
            <a:pPr defTabSz="342892"/>
            <a:endParaRPr lang="en-GB" sz="900" dirty="0">
              <a:solidFill>
                <a:schemeClr val="tx2">
                  <a:lumMod val="75000"/>
                </a:schemeClr>
              </a:solidFill>
              <a:ea typeface="ＭＳ Ｐゴシック" charset="-128"/>
            </a:endParaRPr>
          </a:p>
          <a:p>
            <a:pPr defTabSz="342892"/>
            <a:r>
              <a:rPr lang="en-GB" sz="1275" dirty="0">
                <a:ea typeface="ＭＳ Ｐゴシック" charset="-128"/>
              </a:rPr>
              <a:t>Integrates computer centres worldwide that provide computing and storage resource into a single infrastructure accessible by all LHC physicists</a:t>
            </a:r>
          </a:p>
        </p:txBody>
      </p:sp>
      <p:pic>
        <p:nvPicPr>
          <p:cNvPr id="19" name="Picture 18" descr="Grid2.png">
            <a:extLst>
              <a:ext uri="{FF2B5EF4-FFF2-40B4-BE49-F238E27FC236}">
                <a16:creationId xmlns:a16="http://schemas.microsoft.com/office/drawing/2014/main" id="{11BFD4C4-0D64-CA44-9CAE-F27BEE80C1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352" y="1051116"/>
            <a:ext cx="3996445" cy="3746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04F712AC-67F3-2241-918E-FBB6646ACAD8}"/>
              </a:ext>
            </a:extLst>
          </p:cNvPr>
          <p:cNvSpPr txBox="1">
            <a:spLocks/>
          </p:cNvSpPr>
          <p:nvPr/>
        </p:nvSpPr>
        <p:spPr>
          <a:xfrm>
            <a:off x="1143002" y="398965"/>
            <a:ext cx="6906491" cy="45537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rgbClr val="0055A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/>
              </a:rPr>
              <a:t>The Worldwide LHC Computing Grid</a:t>
            </a:r>
          </a:p>
        </p:txBody>
      </p:sp>
    </p:spTree>
    <p:extLst>
      <p:ext uri="{BB962C8B-B14F-4D97-AF65-F5344CB8AC3E}">
        <p14:creationId xmlns:p14="http://schemas.microsoft.com/office/powerpoint/2010/main" val="101432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4A1C3-00E0-D24A-BF79-B1151B2BD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white">
                    <a:lumMod val="95000"/>
                  </a:prstClr>
                </a:solidFill>
                <a:latin typeface="Calibri"/>
              </a:rPr>
              <a:t>21/03/2019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D62EF-967A-884F-8805-29C06123F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Calibri"/>
              </a:rPr>
              <a:t>Simone.Campana@cern.ch - ATLAS Jamboree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37AF0-B082-C340-880E-53B49A1F1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>
                <a:latin typeface="Calibri"/>
              </a:rPr>
              <a:pPr/>
              <a:t>4</a:t>
            </a:fld>
            <a:endParaRPr lang="en-US">
              <a:latin typeface="Calibri"/>
            </a:endParaRPr>
          </a:p>
        </p:txBody>
      </p:sp>
      <p:pic>
        <p:nvPicPr>
          <p:cNvPr id="7" name="Picture 6" descr="../../../../Desktop/Screen%20Shot%202016-04-14%20at%2016.00">
            <a:extLst>
              <a:ext uri="{FF2B5EF4-FFF2-40B4-BE49-F238E27FC236}">
                <a16:creationId xmlns:a16="http://schemas.microsoft.com/office/drawing/2014/main" id="{F6DF48AD-6CC4-BC43-BFC8-E1FE682F640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00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99A60B9-792F-7747-8EB2-AE69307D6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964" y="4650581"/>
            <a:ext cx="1331506" cy="11081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10E3F1-F6B7-FE48-9468-346A2C3360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8187" y="727517"/>
            <a:ext cx="3707606" cy="481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09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CE521BF6-93E4-CF4B-8654-8A8471747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Governance of the WLCG collaboration</a:t>
            </a:r>
            <a:br>
              <a:rPr lang="en-US" dirty="0"/>
            </a:br>
            <a:r>
              <a:rPr lang="en-US" dirty="0"/>
              <a:t>(as in Annex 5 of the MoU)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DACDE79-BEB3-794C-8F02-BC4C20EE1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0896" y="1882355"/>
            <a:ext cx="3975904" cy="3974436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Collaboration Board: general assembly of WLCG members</a:t>
            </a:r>
          </a:p>
          <a:p>
            <a:endParaRPr lang="en-US" dirty="0"/>
          </a:p>
          <a:p>
            <a:r>
              <a:rPr lang="en-US" dirty="0"/>
              <a:t>Overview Board: standing body of the CB. Strategic directions. </a:t>
            </a:r>
          </a:p>
          <a:p>
            <a:endParaRPr lang="en-US" dirty="0"/>
          </a:p>
          <a:p>
            <a:r>
              <a:rPr lang="en-US" dirty="0"/>
              <a:t>Project Leader: executive director</a:t>
            </a:r>
          </a:p>
          <a:p>
            <a:endParaRPr lang="en-US" dirty="0"/>
          </a:p>
          <a:p>
            <a:r>
              <a:rPr lang="en-US" dirty="0"/>
              <a:t>Management Board: organizes the program of work, ensure the execution of the CB/OB directions</a:t>
            </a:r>
          </a:p>
          <a:p>
            <a:endParaRPr lang="en-US" dirty="0"/>
          </a:p>
          <a:p>
            <a:r>
              <a:rPr lang="en-US" dirty="0"/>
              <a:t>Grid Deployment Board: infrastructure planning and  deployment</a:t>
            </a:r>
          </a:p>
          <a:p>
            <a:endParaRPr lang="en-US" dirty="0"/>
          </a:p>
          <a:p>
            <a:r>
              <a:rPr lang="en-US" dirty="0"/>
              <a:t>Architects Forum: software planning and evolution   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1B6D20-FBAA-B845-9886-B4F25EC53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21/03/2019</a:t>
            </a:r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8228AC-EF84-244E-92ED-BADD66728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Simone.Campana@cern.ch - ATLAS Jamboree 2019</a:t>
            </a:r>
            <a:endParaRPr lang="it-IT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34EA32-A789-AA43-8508-DB4D3D2ED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5B12F-D02A-B845-865F-37AC5B232343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ABB456-D879-704A-AA6B-2CEBD19DCD17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54" y="2322546"/>
            <a:ext cx="3822245" cy="257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956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2F3DFF-A400-214B-9083-5761B7E40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74925-AD73-DB40-BA6F-4210927D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21/03/2019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36A0CB-FD17-E248-B351-E5558F4A6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ATLAS Jamboree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B827B-78B8-0C49-A3B9-64F4318F1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EF5791-822B-9046-AA6A-C1128A441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1693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0417B6-046A-9C42-A10F-13FA6CCCB24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630" y="5532921"/>
            <a:ext cx="436844" cy="4187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180548-96FE-B640-A97B-E4DD7A9EBAF0}"/>
              </a:ext>
            </a:extLst>
          </p:cNvPr>
          <p:cNvSpPr txBox="1"/>
          <p:nvPr/>
        </p:nvSpPr>
        <p:spPr>
          <a:xfrm>
            <a:off x="5019247" y="5690067"/>
            <a:ext cx="1165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8">
              <a:defRPr/>
            </a:pPr>
            <a:r>
              <a:rPr lang="en-US" sz="1050" dirty="0">
                <a:solidFill>
                  <a:srgbClr val="0055A0"/>
                </a:solidFill>
              </a:rPr>
              <a:t>10 Billion of these</a:t>
            </a:r>
          </a:p>
        </p:txBody>
      </p:sp>
    </p:spTree>
    <p:extLst>
      <p:ext uri="{BB962C8B-B14F-4D97-AF65-F5344CB8AC3E}">
        <p14:creationId xmlns:p14="http://schemas.microsoft.com/office/powerpoint/2010/main" val="2478584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076A121-5B02-474F-97A3-C707CEDAC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S.W.O.T analysis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4834476-1753-724D-AB2F-71C3D1C1A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21/03/2019</a:t>
            </a:r>
            <a:endParaRPr lang="it-IT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0AF0E382-45C4-3F43-9D74-5B40B214F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Simone.Campana@cern.ch - ATLAS Jamboree 2019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80B0A-8F82-244A-9F4A-997EFE94B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5B12F-D02A-B845-865F-37AC5B232343}" type="slidenum">
              <a:rPr lang="it-IT" smtClean="0"/>
              <a:pPr/>
              <a:t>7</a:t>
            </a:fld>
            <a:endParaRPr lang="it-I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8CAC20-BA1D-F34C-B2DC-A4FF746BF6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9790" y="5020327"/>
            <a:ext cx="589359" cy="5638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98E763-2808-B342-B596-14C53863C2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9790" y="1625042"/>
            <a:ext cx="578645" cy="5245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68234BF-7C12-B94A-AA25-512ACC32CBE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5516" y="2618345"/>
            <a:ext cx="602927" cy="5811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ED3DE23-00B4-5142-9FCC-2A350AC59C1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5516" y="3858277"/>
            <a:ext cx="603633" cy="61154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8255848-E681-0D44-AAEB-24F2D04E49EE}"/>
              </a:ext>
            </a:extLst>
          </p:cNvPr>
          <p:cNvSpPr/>
          <p:nvPr/>
        </p:nvSpPr>
        <p:spPr>
          <a:xfrm>
            <a:off x="756038" y="2437795"/>
            <a:ext cx="7641981" cy="942292"/>
          </a:xfrm>
          <a:prstGeom prst="rect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685800" hangingPunct="0"/>
            <a:endParaRPr lang="en-US" sz="13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4EAB77C-6795-9F4C-B550-AA53FB50A3C7}"/>
              </a:ext>
            </a:extLst>
          </p:cNvPr>
          <p:cNvSpPr/>
          <p:nvPr/>
        </p:nvSpPr>
        <p:spPr>
          <a:xfrm>
            <a:off x="743693" y="3522577"/>
            <a:ext cx="7654326" cy="1210192"/>
          </a:xfrm>
          <a:prstGeom prst="rect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685800" hangingPunct="0"/>
            <a:endParaRPr lang="en-US" sz="13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D851144-EA4C-DE4D-BEB0-736B6C354EEA}"/>
              </a:ext>
            </a:extLst>
          </p:cNvPr>
          <p:cNvSpPr/>
          <p:nvPr/>
        </p:nvSpPr>
        <p:spPr>
          <a:xfrm>
            <a:off x="756038" y="4792806"/>
            <a:ext cx="7641982" cy="1165530"/>
          </a:xfrm>
          <a:prstGeom prst="rect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685800" hangingPunct="0"/>
            <a:endParaRPr lang="en-US" sz="13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62BCFC4-20AB-6642-AFDE-E1B9AFF68A7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0256" y="266229"/>
            <a:ext cx="794750" cy="7929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008D9C-F0AD-A041-A10C-10355F17E695}"/>
              </a:ext>
            </a:extLst>
          </p:cNvPr>
          <p:cNvSpPr txBox="1"/>
          <p:nvPr/>
        </p:nvSpPr>
        <p:spPr>
          <a:xfrm>
            <a:off x="1765049" y="1400620"/>
            <a:ext cx="6632970" cy="9310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marL="2143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WLCG established, trust network among stakeholders. Reputation of a success story.</a:t>
            </a:r>
          </a:p>
          <a:p>
            <a:pPr marL="2143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Lightweight decision making processes</a:t>
            </a:r>
          </a:p>
          <a:p>
            <a:pPr marL="2143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Consolidated infrastructure – common building blocks, policies, federation, resource sharing, etc.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6EFA97B-7C81-254F-B139-AE44EF44F7C5}"/>
              </a:ext>
            </a:extLst>
          </p:cNvPr>
          <p:cNvSpPr/>
          <p:nvPr/>
        </p:nvSpPr>
        <p:spPr>
          <a:xfrm>
            <a:off x="1732901" y="2417571"/>
            <a:ext cx="622577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Lack of investment in software for the future; initial investment in WLCG applications has levelled off; future need more weight on software</a:t>
            </a:r>
          </a:p>
          <a:p>
            <a:pPr marL="2143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WLCG does not have development effort – reliance on external providers – some developments and efforts were of marginal use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54D6EC3-4528-FF43-B9C2-46E2632E6335}"/>
              </a:ext>
            </a:extLst>
          </p:cNvPr>
          <p:cNvSpPr/>
          <p:nvPr/>
        </p:nvSpPr>
        <p:spPr>
          <a:xfrm>
            <a:off x="1734679" y="3517436"/>
            <a:ext cx="636469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Flat funding but expectation of more and more computing and data</a:t>
            </a:r>
          </a:p>
          <a:p>
            <a:pPr marL="2143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Other sciences now compete with WLCG for resources at similar scales; WLCG may lose influence</a:t>
            </a:r>
          </a:p>
          <a:p>
            <a:pPr marL="2143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Need to use facilities not particularly suited to our problems – HPC</a:t>
            </a:r>
          </a:p>
          <a:p>
            <a:pPr marL="2143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No financial support for software nor career recognition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06A14BE-9A73-1C46-AE89-2AE8AAFCA59E}"/>
              </a:ext>
            </a:extLst>
          </p:cNvPr>
          <p:cNvSpPr/>
          <p:nvPr/>
        </p:nvSpPr>
        <p:spPr>
          <a:xfrm>
            <a:off x="1732901" y="4792805"/>
            <a:ext cx="636647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Leverage experience and be central to evolution of scientific computing and become the reference, for the benefit other sciences, resource providers, funding agencies</a:t>
            </a:r>
          </a:p>
          <a:p>
            <a:pPr marL="2143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Leverage extra resources (HPCs) by investing in software and building relationships </a:t>
            </a:r>
          </a:p>
          <a:p>
            <a:pPr marL="214313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Retain significant leadership role in setting direction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7D65601-D5A9-B046-978B-441CA573B04F}"/>
              </a:ext>
            </a:extLst>
          </p:cNvPr>
          <p:cNvSpPr/>
          <p:nvPr/>
        </p:nvSpPr>
        <p:spPr>
          <a:xfrm>
            <a:off x="757196" y="1302166"/>
            <a:ext cx="7640823" cy="1083769"/>
          </a:xfrm>
          <a:prstGeom prst="rect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defTabSz="685800" hangingPunct="0"/>
            <a:endParaRPr lang="en-US" sz="13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8794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E0B85-5A00-FF45-BEEA-3272C0150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Scientific Computing Evolution: the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B1CDC-95DA-0C4B-BB6C-3110F31D53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1) Leverage the existing HEP computing infrastructure and evolve it to serve as a common computing system for HEP and beyond HEP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2) Evolve the facilities and services to build a HEP Data Cloud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3) Invest in common software and software techniques including training, dissemination and recognition </a:t>
            </a:r>
          </a:p>
          <a:p>
            <a:pPr marL="385763" indent="-385763">
              <a:buAutoNum type="arabicParenBoth"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this to happen, the current governance of the WLCG organization should be changed to factor out the infrastructure related aspects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A61D0-DECA-9D4C-993E-D96B745E2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D8C73-AFD4-A043-80E3-8C2FDEA86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Simone.Campana@cern.ch</a:t>
            </a:r>
            <a:r>
              <a:rPr lang="en-GB" dirty="0"/>
              <a:t> - ATLAS Jamboree 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7F542-E575-5449-9158-FDDE89AD1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545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25879-5F4F-CF45-AD20-EE29AA4B0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Leverage the existing HEP computing infrastructure and evolve it to serve as a common computing system for HEP and beyond HEP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78379-A58C-AF42-AC1D-AFBEC35C3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Expose the well established WLCG services to other HEP and non HEP sciences into a marketplace. Different projects will flexibly adopt different service sets </a:t>
            </a:r>
          </a:p>
          <a:p>
            <a:endParaRPr lang="en-US" sz="1600" dirty="0"/>
          </a:p>
          <a:p>
            <a:r>
              <a:rPr lang="en-US" sz="1600" dirty="0"/>
              <a:t>Complement such marketplace with services developed and supported by non WLCG sciences, for the benefit of all</a:t>
            </a:r>
          </a:p>
          <a:p>
            <a:endParaRPr lang="en-US" sz="1600" dirty="0"/>
          </a:p>
          <a:p>
            <a:r>
              <a:rPr lang="en-US" sz="1600" dirty="0"/>
              <a:t>Consolidate the infrastructure around the current </a:t>
            </a:r>
            <a:r>
              <a:rPr lang="en-US" sz="1600" b="1" dirty="0">
                <a:solidFill>
                  <a:srgbClr val="C00000"/>
                </a:solidFill>
              </a:rPr>
              <a:t>core services </a:t>
            </a:r>
            <a:r>
              <a:rPr lang="en-US" sz="1600" dirty="0">
                <a:solidFill>
                  <a:schemeClr val="tx1"/>
                </a:solidFill>
              </a:rPr>
              <a:t>at WLCG facilities. Strongly encourage commonality across sciences.   </a:t>
            </a:r>
          </a:p>
          <a:p>
            <a:pPr lvl="1"/>
            <a:r>
              <a:rPr lang="en-US" sz="1400" dirty="0"/>
              <a:t>Authentication, Authorization and Identity management. Security</a:t>
            </a:r>
          </a:p>
          <a:p>
            <a:pPr lvl="1"/>
            <a:r>
              <a:rPr lang="en-US" sz="1400" dirty="0"/>
              <a:t>Networks, Storage and Data Management   </a:t>
            </a:r>
          </a:p>
          <a:p>
            <a:pPr lvl="1"/>
            <a:r>
              <a:rPr lang="en-US" sz="1400" dirty="0"/>
              <a:t>Operations</a:t>
            </a:r>
          </a:p>
          <a:p>
            <a:endParaRPr lang="en-US" sz="1600" dirty="0"/>
          </a:p>
          <a:p>
            <a:pPr marL="0" indent="0" algn="ctr">
              <a:buNone/>
            </a:pPr>
            <a:r>
              <a:rPr lang="en-US" sz="1700" dirty="0"/>
              <a:t>Favor, without imposing,  sharing of infrastructure, </a:t>
            </a:r>
          </a:p>
          <a:p>
            <a:pPr marL="0" indent="0" algn="ctr">
              <a:buNone/>
            </a:pPr>
            <a:r>
              <a:rPr lang="en-US" sz="1700" dirty="0"/>
              <a:t>tools, service and support as far as possible.   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0534B2-21C1-2941-A9DB-22FF0DC42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21/03/2019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E101A7-C5FE-BD43-85FD-F372BDD4F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Simone.Campana@cern.ch - ATLAS Jamboree 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800643-33B9-EB47-8C5B-4F449DEAC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6558" y="6342062"/>
            <a:ext cx="763587" cy="365125"/>
          </a:xfrm>
        </p:spPr>
        <p:txBody>
          <a:bodyPr/>
          <a:lstStyle/>
          <a:p>
            <a:pPr algn="ctr"/>
            <a:fld id="{17918391-D411-FE40-AAD7-861AE5233E0E}" type="slidenum">
              <a:rPr lang="en-US"/>
              <a:pPr algn="ctr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69257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Default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105012</TotalTime>
  <Words>1395</Words>
  <Application>Microsoft Macintosh PowerPoint</Application>
  <PresentationFormat>On-screen Show (4:3)</PresentationFormat>
  <Paragraphs>208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ＭＳ Ｐゴシック</vt:lpstr>
      <vt:lpstr>Arial</vt:lpstr>
      <vt:lpstr>Calibri</vt:lpstr>
      <vt:lpstr>Helvetica</vt:lpstr>
      <vt:lpstr>News Gothic MT</vt:lpstr>
      <vt:lpstr>Wingdings</vt:lpstr>
      <vt:lpstr>Default Theme</vt:lpstr>
      <vt:lpstr>1_Default Theme</vt:lpstr>
      <vt:lpstr>Evolution of Scientific Computing in the next decade: HEP and beyond  </vt:lpstr>
      <vt:lpstr>Introduction</vt:lpstr>
      <vt:lpstr>PowerPoint Presentation</vt:lpstr>
      <vt:lpstr>PowerPoint Presentation</vt:lpstr>
      <vt:lpstr>Governance of the WLCG collaboration (as in Annex 5 of the MoU)</vt:lpstr>
      <vt:lpstr>PowerPoint Presentation</vt:lpstr>
      <vt:lpstr>S.W.O.T analysis</vt:lpstr>
      <vt:lpstr>Scientific Computing Evolution: the strategy</vt:lpstr>
      <vt:lpstr>Leverage the existing HEP computing infrastructure and evolve it to serve as a common computing system for HEP and beyond HEP </vt:lpstr>
      <vt:lpstr>Evolve the facilities and services to build a HEP Data Cloud</vt:lpstr>
      <vt:lpstr>Invest in common software and software techniques including training, dissemination and recognition </vt:lpstr>
      <vt:lpstr>Governance, Organization and Steering</vt:lpstr>
      <vt:lpstr>The Scientific Computing Infrastructure</vt:lpstr>
      <vt:lpstr>The Scientific Computing Infrastructure</vt:lpstr>
      <vt:lpstr>Risks and Mitigation</vt:lpstr>
      <vt:lpstr>Conclusions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Campana</dc:creator>
  <cp:lastModifiedBy>Simone Campana</cp:lastModifiedBy>
  <cp:revision>553</cp:revision>
  <cp:lastPrinted>2015-06-17T16:10:09Z</cp:lastPrinted>
  <dcterms:created xsi:type="dcterms:W3CDTF">2014-05-22T09:10:29Z</dcterms:created>
  <dcterms:modified xsi:type="dcterms:W3CDTF">2019-03-08T08:06:32Z</dcterms:modified>
</cp:coreProperties>
</file>