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9"/>
  </p:notesMasterIdLst>
  <p:handoutMasterIdLst>
    <p:handoutMasterId r:id="rId10"/>
  </p:handoutMasterIdLst>
  <p:sldIdLst>
    <p:sldId id="576" r:id="rId2"/>
    <p:sldId id="645" r:id="rId3"/>
    <p:sldId id="660" r:id="rId4"/>
    <p:sldId id="663" r:id="rId5"/>
    <p:sldId id="662" r:id="rId6"/>
    <p:sldId id="661" r:id="rId7"/>
    <p:sldId id="664" r:id="rId8"/>
  </p:sldIdLst>
  <p:sldSz cx="9144000" cy="6858000" type="screen4x3"/>
  <p:notesSz cx="6797675" cy="9928225"/>
  <p:custDataLst>
    <p:tags r:id="rId11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99"/>
    <a:srgbClr val="FF3300"/>
    <a:srgbClr val="9999FF"/>
    <a:srgbClr val="66FF33"/>
    <a:srgbClr val="FF9933"/>
    <a:srgbClr val="008000"/>
    <a:srgbClr val="D7D1FF"/>
    <a:srgbClr val="FFD711"/>
    <a:srgbClr val="FF3399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9" autoAdjust="0"/>
    <p:restoredTop sz="98326" autoAdjust="0"/>
  </p:normalViewPr>
  <p:slideViewPr>
    <p:cSldViewPr snapToGrid="0">
      <p:cViewPr varScale="1">
        <p:scale>
          <a:sx n="125" d="100"/>
          <a:sy n="125" d="100"/>
        </p:scale>
        <p:origin x="9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oc%20Francois\AD\ELENA\SEM\SEM%20production%20install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H"/>
              <a:t>SEM's: Available vs Needed</a:t>
            </a:r>
          </a:p>
        </c:rich>
      </c:tx>
      <c:layout/>
      <c:overlay val="0"/>
      <c:spPr>
        <a:noFill/>
        <a:ln>
          <a:solidFill>
            <a:schemeClr val="accent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Needed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Sheet1!$A$2:$A$76</c:f>
              <c:numCache>
                <c:formatCode>m/d/yyyy</c:formatCode>
                <c:ptCount val="75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</c:numCache>
            </c:numRef>
          </c:cat>
          <c:val>
            <c:numRef>
              <c:f>Sheet1!$B$2:$B$76</c:f>
              <c:numCache>
                <c:formatCode>General</c:formatCode>
                <c:ptCount val="7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7</c:v>
                </c:pt>
                <c:pt idx="40">
                  <c:v>14</c:v>
                </c:pt>
                <c:pt idx="41">
                  <c:v>17</c:v>
                </c:pt>
                <c:pt idx="42">
                  <c:v>18</c:v>
                </c:pt>
                <c:pt idx="43">
                  <c:v>25</c:v>
                </c:pt>
                <c:pt idx="44">
                  <c:v>25</c:v>
                </c:pt>
                <c:pt idx="45">
                  <c:v>31</c:v>
                </c:pt>
                <c:pt idx="46">
                  <c:v>36</c:v>
                </c:pt>
                <c:pt idx="47">
                  <c:v>36</c:v>
                </c:pt>
                <c:pt idx="48">
                  <c:v>36</c:v>
                </c:pt>
                <c:pt idx="49">
                  <c:v>36</c:v>
                </c:pt>
                <c:pt idx="50">
                  <c:v>36</c:v>
                </c:pt>
                <c:pt idx="51">
                  <c:v>36</c:v>
                </c:pt>
                <c:pt idx="52">
                  <c:v>36</c:v>
                </c:pt>
                <c:pt idx="53">
                  <c:v>36</c:v>
                </c:pt>
                <c:pt idx="54">
                  <c:v>36</c:v>
                </c:pt>
                <c:pt idx="55">
                  <c:v>36</c:v>
                </c:pt>
                <c:pt idx="56">
                  <c:v>36</c:v>
                </c:pt>
                <c:pt idx="57">
                  <c:v>36</c:v>
                </c:pt>
                <c:pt idx="58">
                  <c:v>36</c:v>
                </c:pt>
                <c:pt idx="59">
                  <c:v>36</c:v>
                </c:pt>
                <c:pt idx="60">
                  <c:v>36</c:v>
                </c:pt>
                <c:pt idx="61">
                  <c:v>36</c:v>
                </c:pt>
                <c:pt idx="62">
                  <c:v>36</c:v>
                </c:pt>
                <c:pt idx="63">
                  <c:v>36</c:v>
                </c:pt>
                <c:pt idx="64">
                  <c:v>36</c:v>
                </c:pt>
                <c:pt idx="65">
                  <c:v>36</c:v>
                </c:pt>
                <c:pt idx="66">
                  <c:v>36</c:v>
                </c:pt>
                <c:pt idx="67">
                  <c:v>36</c:v>
                </c:pt>
                <c:pt idx="68">
                  <c:v>36</c:v>
                </c:pt>
                <c:pt idx="69">
                  <c:v>36</c:v>
                </c:pt>
                <c:pt idx="70">
                  <c:v>36</c:v>
                </c:pt>
                <c:pt idx="71">
                  <c:v>36</c:v>
                </c:pt>
                <c:pt idx="72">
                  <c:v>36</c:v>
                </c:pt>
                <c:pt idx="73">
                  <c:v>36</c:v>
                </c:pt>
                <c:pt idx="74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F7-4C0E-8596-4D4616645EF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delivered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Sheet1!$A$2:$A$76</c:f>
              <c:numCache>
                <c:formatCode>m/d/yyyy</c:formatCode>
                <c:ptCount val="75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</c:numCache>
            </c:numRef>
          </c:cat>
          <c:val>
            <c:numRef>
              <c:f>Sheet1!$C$2:$C$76</c:f>
              <c:numCache>
                <c:formatCode>General</c:formatCode>
                <c:ptCount val="75"/>
                <c:pt idx="0">
                  <c:v>9</c:v>
                </c:pt>
                <c:pt idx="1">
                  <c:v>9</c:v>
                </c:pt>
                <c:pt idx="2">
                  <c:v>9</c:v>
                </c:pt>
                <c:pt idx="3">
                  <c:v>9</c:v>
                </c:pt>
                <c:pt idx="4">
                  <c:v>9</c:v>
                </c:pt>
                <c:pt idx="5">
                  <c:v>9</c:v>
                </c:pt>
                <c:pt idx="6">
                  <c:v>12</c:v>
                </c:pt>
                <c:pt idx="7">
                  <c:v>12</c:v>
                </c:pt>
                <c:pt idx="8">
                  <c:v>12</c:v>
                </c:pt>
                <c:pt idx="9">
                  <c:v>12</c:v>
                </c:pt>
                <c:pt idx="10">
                  <c:v>12</c:v>
                </c:pt>
                <c:pt idx="11">
                  <c:v>12</c:v>
                </c:pt>
                <c:pt idx="12">
                  <c:v>15</c:v>
                </c:pt>
                <c:pt idx="13">
                  <c:v>15</c:v>
                </c:pt>
                <c:pt idx="14">
                  <c:v>15</c:v>
                </c:pt>
                <c:pt idx="15">
                  <c:v>15</c:v>
                </c:pt>
                <c:pt idx="16">
                  <c:v>15</c:v>
                </c:pt>
                <c:pt idx="17">
                  <c:v>15</c:v>
                </c:pt>
                <c:pt idx="18">
                  <c:v>18</c:v>
                </c:pt>
                <c:pt idx="19">
                  <c:v>18</c:v>
                </c:pt>
                <c:pt idx="20">
                  <c:v>18</c:v>
                </c:pt>
                <c:pt idx="21">
                  <c:v>18</c:v>
                </c:pt>
                <c:pt idx="22">
                  <c:v>18</c:v>
                </c:pt>
                <c:pt idx="23">
                  <c:v>18</c:v>
                </c:pt>
                <c:pt idx="24">
                  <c:v>21</c:v>
                </c:pt>
                <c:pt idx="25">
                  <c:v>21</c:v>
                </c:pt>
                <c:pt idx="26">
                  <c:v>21</c:v>
                </c:pt>
                <c:pt idx="27">
                  <c:v>21</c:v>
                </c:pt>
                <c:pt idx="28">
                  <c:v>21</c:v>
                </c:pt>
                <c:pt idx="29">
                  <c:v>21</c:v>
                </c:pt>
                <c:pt idx="30">
                  <c:v>24</c:v>
                </c:pt>
                <c:pt idx="31">
                  <c:v>24</c:v>
                </c:pt>
                <c:pt idx="32">
                  <c:v>24</c:v>
                </c:pt>
                <c:pt idx="33">
                  <c:v>24</c:v>
                </c:pt>
                <c:pt idx="34">
                  <c:v>24</c:v>
                </c:pt>
                <c:pt idx="35">
                  <c:v>24</c:v>
                </c:pt>
                <c:pt idx="36">
                  <c:v>27</c:v>
                </c:pt>
                <c:pt idx="37">
                  <c:v>27</c:v>
                </c:pt>
                <c:pt idx="38">
                  <c:v>27</c:v>
                </c:pt>
                <c:pt idx="39">
                  <c:v>27</c:v>
                </c:pt>
                <c:pt idx="40">
                  <c:v>27</c:v>
                </c:pt>
                <c:pt idx="41">
                  <c:v>27</c:v>
                </c:pt>
                <c:pt idx="42">
                  <c:v>30</c:v>
                </c:pt>
                <c:pt idx="43">
                  <c:v>30</c:v>
                </c:pt>
                <c:pt idx="44">
                  <c:v>30</c:v>
                </c:pt>
                <c:pt idx="45">
                  <c:v>30</c:v>
                </c:pt>
                <c:pt idx="46">
                  <c:v>30</c:v>
                </c:pt>
                <c:pt idx="47">
                  <c:v>30</c:v>
                </c:pt>
                <c:pt idx="48">
                  <c:v>33</c:v>
                </c:pt>
                <c:pt idx="49">
                  <c:v>33</c:v>
                </c:pt>
                <c:pt idx="50">
                  <c:v>33</c:v>
                </c:pt>
                <c:pt idx="51">
                  <c:v>33</c:v>
                </c:pt>
                <c:pt idx="52">
                  <c:v>33</c:v>
                </c:pt>
                <c:pt idx="53">
                  <c:v>33</c:v>
                </c:pt>
                <c:pt idx="54">
                  <c:v>36</c:v>
                </c:pt>
                <c:pt idx="55">
                  <c:v>36</c:v>
                </c:pt>
                <c:pt idx="56">
                  <c:v>36</c:v>
                </c:pt>
                <c:pt idx="57">
                  <c:v>36</c:v>
                </c:pt>
                <c:pt idx="58">
                  <c:v>36</c:v>
                </c:pt>
                <c:pt idx="59">
                  <c:v>36</c:v>
                </c:pt>
                <c:pt idx="60">
                  <c:v>36</c:v>
                </c:pt>
                <c:pt idx="61">
                  <c:v>36</c:v>
                </c:pt>
                <c:pt idx="62">
                  <c:v>36</c:v>
                </c:pt>
                <c:pt idx="63">
                  <c:v>36</c:v>
                </c:pt>
                <c:pt idx="64">
                  <c:v>36</c:v>
                </c:pt>
                <c:pt idx="65">
                  <c:v>36</c:v>
                </c:pt>
                <c:pt idx="66">
                  <c:v>36</c:v>
                </c:pt>
                <c:pt idx="67">
                  <c:v>36</c:v>
                </c:pt>
                <c:pt idx="68">
                  <c:v>36</c:v>
                </c:pt>
                <c:pt idx="69">
                  <c:v>36</c:v>
                </c:pt>
                <c:pt idx="70">
                  <c:v>36</c:v>
                </c:pt>
                <c:pt idx="71">
                  <c:v>36</c:v>
                </c:pt>
                <c:pt idx="72">
                  <c:v>36</c:v>
                </c:pt>
                <c:pt idx="73">
                  <c:v>36</c:v>
                </c:pt>
                <c:pt idx="74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BF7-4C0E-8596-4D4616645EF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Assembled</c:v>
                </c:pt>
              </c:strCache>
            </c:strRef>
          </c:tx>
          <c:spPr>
            <a:ln w="28575" cap="rnd">
              <a:solidFill>
                <a:schemeClr val="bg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Sheet1!$A$2:$A$76</c:f>
              <c:numCache>
                <c:formatCode>m/d/yyyy</c:formatCode>
                <c:ptCount val="75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</c:numCache>
            </c:numRef>
          </c:cat>
          <c:val>
            <c:numRef>
              <c:f>Sheet1!$D$2:$D$76</c:f>
              <c:numCache>
                <c:formatCode>General</c:formatCode>
                <c:ptCount val="7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15</c:v>
                </c:pt>
                <c:pt idx="16">
                  <c:v>15</c:v>
                </c:pt>
                <c:pt idx="17">
                  <c:v>15</c:v>
                </c:pt>
                <c:pt idx="18">
                  <c:v>16</c:v>
                </c:pt>
                <c:pt idx="19">
                  <c:v>17</c:v>
                </c:pt>
                <c:pt idx="20">
                  <c:v>18</c:v>
                </c:pt>
                <c:pt idx="21">
                  <c:v>18</c:v>
                </c:pt>
                <c:pt idx="22">
                  <c:v>18</c:v>
                </c:pt>
                <c:pt idx="23">
                  <c:v>18</c:v>
                </c:pt>
                <c:pt idx="24">
                  <c:v>19</c:v>
                </c:pt>
                <c:pt idx="25">
                  <c:v>20</c:v>
                </c:pt>
                <c:pt idx="26">
                  <c:v>21</c:v>
                </c:pt>
                <c:pt idx="27">
                  <c:v>21</c:v>
                </c:pt>
                <c:pt idx="28">
                  <c:v>21</c:v>
                </c:pt>
                <c:pt idx="29">
                  <c:v>21</c:v>
                </c:pt>
                <c:pt idx="30">
                  <c:v>22</c:v>
                </c:pt>
                <c:pt idx="31">
                  <c:v>23</c:v>
                </c:pt>
                <c:pt idx="32">
                  <c:v>24</c:v>
                </c:pt>
                <c:pt idx="33">
                  <c:v>24</c:v>
                </c:pt>
                <c:pt idx="34">
                  <c:v>24</c:v>
                </c:pt>
                <c:pt idx="35">
                  <c:v>24</c:v>
                </c:pt>
                <c:pt idx="36">
                  <c:v>25</c:v>
                </c:pt>
                <c:pt idx="37">
                  <c:v>26</c:v>
                </c:pt>
                <c:pt idx="38">
                  <c:v>27</c:v>
                </c:pt>
                <c:pt idx="39">
                  <c:v>27</c:v>
                </c:pt>
                <c:pt idx="40">
                  <c:v>27</c:v>
                </c:pt>
                <c:pt idx="41">
                  <c:v>27</c:v>
                </c:pt>
                <c:pt idx="42">
                  <c:v>28</c:v>
                </c:pt>
                <c:pt idx="43">
                  <c:v>29</c:v>
                </c:pt>
                <c:pt idx="44">
                  <c:v>30</c:v>
                </c:pt>
                <c:pt idx="45">
                  <c:v>30</c:v>
                </c:pt>
                <c:pt idx="46">
                  <c:v>30</c:v>
                </c:pt>
                <c:pt idx="47">
                  <c:v>30</c:v>
                </c:pt>
                <c:pt idx="48">
                  <c:v>31</c:v>
                </c:pt>
                <c:pt idx="49">
                  <c:v>32</c:v>
                </c:pt>
                <c:pt idx="50">
                  <c:v>33</c:v>
                </c:pt>
                <c:pt idx="51">
                  <c:v>33</c:v>
                </c:pt>
                <c:pt idx="52">
                  <c:v>33</c:v>
                </c:pt>
                <c:pt idx="53">
                  <c:v>33</c:v>
                </c:pt>
                <c:pt idx="54">
                  <c:v>34</c:v>
                </c:pt>
                <c:pt idx="55">
                  <c:v>35</c:v>
                </c:pt>
                <c:pt idx="56">
                  <c:v>36</c:v>
                </c:pt>
                <c:pt idx="57">
                  <c:v>36</c:v>
                </c:pt>
                <c:pt idx="58">
                  <c:v>36</c:v>
                </c:pt>
                <c:pt idx="59">
                  <c:v>36</c:v>
                </c:pt>
                <c:pt idx="60">
                  <c:v>36</c:v>
                </c:pt>
                <c:pt idx="61">
                  <c:v>36</c:v>
                </c:pt>
                <c:pt idx="62">
                  <c:v>36</c:v>
                </c:pt>
                <c:pt idx="63">
                  <c:v>36</c:v>
                </c:pt>
                <c:pt idx="64">
                  <c:v>36</c:v>
                </c:pt>
                <c:pt idx="65">
                  <c:v>36</c:v>
                </c:pt>
                <c:pt idx="66">
                  <c:v>36</c:v>
                </c:pt>
                <c:pt idx="67">
                  <c:v>36</c:v>
                </c:pt>
                <c:pt idx="68">
                  <c:v>36</c:v>
                </c:pt>
                <c:pt idx="69">
                  <c:v>36</c:v>
                </c:pt>
                <c:pt idx="70">
                  <c:v>36</c:v>
                </c:pt>
                <c:pt idx="71">
                  <c:v>36</c:v>
                </c:pt>
                <c:pt idx="72">
                  <c:v>36</c:v>
                </c:pt>
                <c:pt idx="73">
                  <c:v>36</c:v>
                </c:pt>
                <c:pt idx="74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BF7-4C0E-8596-4D4616645EF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Ready for install</c:v>
                </c:pt>
              </c:strCache>
            </c:strRef>
          </c:tx>
          <c:spPr>
            <a:ln w="28575" cap="rnd">
              <a:solidFill>
                <a:srgbClr val="66FF33"/>
              </a:solidFill>
              <a:round/>
            </a:ln>
            <a:effectLst/>
          </c:spPr>
          <c:marker>
            <c:symbol val="none"/>
          </c:marker>
          <c:cat>
            <c:numRef>
              <c:f>Sheet1!$A$2:$A$76</c:f>
              <c:numCache>
                <c:formatCode>m/d/yyyy</c:formatCode>
                <c:ptCount val="75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</c:numCache>
            </c:numRef>
          </c:cat>
          <c:val>
            <c:numRef>
              <c:f>Sheet1!$E$2:$E$76</c:f>
              <c:numCache>
                <c:formatCode>General</c:formatCode>
                <c:ptCount val="7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6</c:v>
                </c:pt>
                <c:pt idx="9">
                  <c:v>6</c:v>
                </c:pt>
                <c:pt idx="10">
                  <c:v>6</c:v>
                </c:pt>
                <c:pt idx="11">
                  <c:v>9</c:v>
                </c:pt>
                <c:pt idx="12">
                  <c:v>9</c:v>
                </c:pt>
                <c:pt idx="13">
                  <c:v>9</c:v>
                </c:pt>
                <c:pt idx="14">
                  <c:v>12</c:v>
                </c:pt>
                <c:pt idx="15">
                  <c:v>12</c:v>
                </c:pt>
                <c:pt idx="16">
                  <c:v>12</c:v>
                </c:pt>
                <c:pt idx="17">
                  <c:v>15</c:v>
                </c:pt>
                <c:pt idx="18">
                  <c:v>15</c:v>
                </c:pt>
                <c:pt idx="19">
                  <c:v>15</c:v>
                </c:pt>
                <c:pt idx="20">
                  <c:v>15</c:v>
                </c:pt>
                <c:pt idx="21">
                  <c:v>15</c:v>
                </c:pt>
                <c:pt idx="22">
                  <c:v>15</c:v>
                </c:pt>
                <c:pt idx="23">
                  <c:v>18</c:v>
                </c:pt>
                <c:pt idx="24">
                  <c:v>18</c:v>
                </c:pt>
                <c:pt idx="25">
                  <c:v>18</c:v>
                </c:pt>
                <c:pt idx="26">
                  <c:v>18</c:v>
                </c:pt>
                <c:pt idx="27">
                  <c:v>18</c:v>
                </c:pt>
                <c:pt idx="28">
                  <c:v>18</c:v>
                </c:pt>
                <c:pt idx="29">
                  <c:v>21</c:v>
                </c:pt>
                <c:pt idx="30">
                  <c:v>21</c:v>
                </c:pt>
                <c:pt idx="31">
                  <c:v>21</c:v>
                </c:pt>
                <c:pt idx="32">
                  <c:v>21</c:v>
                </c:pt>
                <c:pt idx="33">
                  <c:v>21</c:v>
                </c:pt>
                <c:pt idx="34">
                  <c:v>21</c:v>
                </c:pt>
                <c:pt idx="35">
                  <c:v>24</c:v>
                </c:pt>
                <c:pt idx="36">
                  <c:v>24</c:v>
                </c:pt>
                <c:pt idx="37">
                  <c:v>24</c:v>
                </c:pt>
                <c:pt idx="38">
                  <c:v>24</c:v>
                </c:pt>
                <c:pt idx="39">
                  <c:v>24</c:v>
                </c:pt>
                <c:pt idx="40">
                  <c:v>24</c:v>
                </c:pt>
                <c:pt idx="41">
                  <c:v>27</c:v>
                </c:pt>
                <c:pt idx="42">
                  <c:v>27</c:v>
                </c:pt>
                <c:pt idx="43">
                  <c:v>27</c:v>
                </c:pt>
                <c:pt idx="44">
                  <c:v>27</c:v>
                </c:pt>
                <c:pt idx="45">
                  <c:v>27</c:v>
                </c:pt>
                <c:pt idx="46">
                  <c:v>27</c:v>
                </c:pt>
                <c:pt idx="47">
                  <c:v>30</c:v>
                </c:pt>
                <c:pt idx="48">
                  <c:v>30</c:v>
                </c:pt>
                <c:pt idx="49">
                  <c:v>30</c:v>
                </c:pt>
                <c:pt idx="50">
                  <c:v>30</c:v>
                </c:pt>
                <c:pt idx="51">
                  <c:v>30</c:v>
                </c:pt>
                <c:pt idx="52">
                  <c:v>30</c:v>
                </c:pt>
                <c:pt idx="53">
                  <c:v>33</c:v>
                </c:pt>
                <c:pt idx="54">
                  <c:v>33</c:v>
                </c:pt>
                <c:pt idx="55">
                  <c:v>33</c:v>
                </c:pt>
                <c:pt idx="56">
                  <c:v>33</c:v>
                </c:pt>
                <c:pt idx="57">
                  <c:v>33</c:v>
                </c:pt>
                <c:pt idx="58">
                  <c:v>33</c:v>
                </c:pt>
                <c:pt idx="59">
                  <c:v>36</c:v>
                </c:pt>
                <c:pt idx="60">
                  <c:v>36</c:v>
                </c:pt>
                <c:pt idx="61">
                  <c:v>36</c:v>
                </c:pt>
                <c:pt idx="62">
                  <c:v>36</c:v>
                </c:pt>
                <c:pt idx="63">
                  <c:v>36</c:v>
                </c:pt>
                <c:pt idx="64">
                  <c:v>36</c:v>
                </c:pt>
                <c:pt idx="65">
                  <c:v>36</c:v>
                </c:pt>
                <c:pt idx="66">
                  <c:v>36</c:v>
                </c:pt>
                <c:pt idx="67">
                  <c:v>36</c:v>
                </c:pt>
                <c:pt idx="68">
                  <c:v>36</c:v>
                </c:pt>
                <c:pt idx="69">
                  <c:v>36</c:v>
                </c:pt>
                <c:pt idx="70">
                  <c:v>36</c:v>
                </c:pt>
                <c:pt idx="71">
                  <c:v>36</c:v>
                </c:pt>
                <c:pt idx="72">
                  <c:v>36</c:v>
                </c:pt>
                <c:pt idx="73">
                  <c:v>36</c:v>
                </c:pt>
                <c:pt idx="74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BF7-4C0E-8596-4D4616645E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7992256"/>
        <c:axId val="307994880"/>
      </c:lineChart>
      <c:dateAx>
        <c:axId val="30799225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07994880"/>
        <c:crosses val="autoZero"/>
        <c:auto val="1"/>
        <c:lblOffset val="100"/>
        <c:baseTimeUnit val="days"/>
      </c:dateAx>
      <c:valAx>
        <c:axId val="30799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07992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8" y="188913"/>
            <a:ext cx="7082355" cy="7397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8" y="188913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5" y="0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800" dirty="0" smtClean="0"/>
              <a:t>ELENA Project</a:t>
            </a:r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 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03677" y="2040364"/>
            <a:ext cx="8729329" cy="166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 smtClean="0">
                <a:solidFill>
                  <a:srgbClr val="0070C0"/>
                </a:solidFill>
              </a:rPr>
              <a:t>TRANFER LINES </a:t>
            </a:r>
            <a:r>
              <a:rPr lang="en-US" sz="4800" kern="0" dirty="0" smtClean="0">
                <a:solidFill>
                  <a:srgbClr val="0070C0"/>
                </a:solidFill>
              </a:rPr>
              <a:t>SEM’s schedule</a:t>
            </a:r>
            <a:endParaRPr lang="en-GB" sz="4800" kern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 smtClean="0"/>
              <a:t>Electrostatic</a:t>
            </a:r>
            <a:r>
              <a:rPr lang="fr-CH" sz="3600" dirty="0" smtClean="0"/>
              <a:t> </a:t>
            </a:r>
            <a:r>
              <a:rPr lang="fr-CH" sz="3600" dirty="0" err="1" smtClean="0"/>
              <a:t>lines</a:t>
            </a:r>
            <a:r>
              <a:rPr lang="fr-CH" sz="3600" dirty="0" smtClean="0"/>
              <a:t> to </a:t>
            </a:r>
            <a:r>
              <a:rPr lang="fr-CH" sz="3600" dirty="0" err="1" smtClean="0"/>
              <a:t>be</a:t>
            </a:r>
            <a:r>
              <a:rPr lang="fr-CH" sz="3600" dirty="0" smtClean="0"/>
              <a:t> </a:t>
            </a:r>
            <a:r>
              <a:rPr lang="fr-CH" sz="3600" dirty="0" err="1" smtClean="0"/>
              <a:t>installed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7170" name="Picture 1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6" y="1111873"/>
            <a:ext cx="8889947" cy="535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2999233" y="2304289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LNE00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231843" y="2223822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LNE01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577840" y="2011681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/>
              <a:t>LNE02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6448348" y="2911450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LNE03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7604150" y="3891687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LNE04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307177" y="4813402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LNE05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707332" y="3745383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LNE06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434487" y="3189428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LNE07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57278" y="4813402"/>
            <a:ext cx="870508" cy="292608"/>
          </a:xfrm>
          <a:prstGeom prst="roundRect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LNE50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281637" y="5669280"/>
            <a:ext cx="870508" cy="29260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LNE51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Vacuum </a:t>
            </a:r>
            <a:r>
              <a:rPr lang="fr-CH" dirty="0" err="1" smtClean="0"/>
              <a:t>sectors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032" t="5850" r="13403" b="5639"/>
          <a:stretch/>
        </p:blipFill>
        <p:spPr>
          <a:xfrm>
            <a:off x="914400" y="1096957"/>
            <a:ext cx="7322820" cy="54737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Oval 6"/>
          <p:cNvSpPr/>
          <p:nvPr/>
        </p:nvSpPr>
        <p:spPr bwMode="auto">
          <a:xfrm>
            <a:off x="830698" y="1722120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758558" y="1607820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589138" y="1394460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798938" y="1203960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979538" y="3345180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284338" y="1539240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800718" y="1531620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937878" y="3055620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639310" y="3474720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5340350" y="6349369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40040" r="30983" b="40658"/>
          <a:stretch/>
        </p:blipFill>
        <p:spPr>
          <a:xfrm rot="2463522">
            <a:off x="5898646" y="1541926"/>
            <a:ext cx="836904" cy="10358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40040" r="30983" b="40658"/>
          <a:stretch/>
        </p:blipFill>
        <p:spPr>
          <a:xfrm rot="2463522">
            <a:off x="6896475" y="2428591"/>
            <a:ext cx="836904" cy="1035824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 bwMode="auto">
          <a:xfrm>
            <a:off x="6248518" y="1859280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314927" y="2725216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551147" y="5247436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289765" y="2809350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" name="5-Point Star 22"/>
          <p:cNvSpPr/>
          <p:nvPr/>
        </p:nvSpPr>
        <p:spPr bwMode="auto">
          <a:xfrm>
            <a:off x="967858" y="1668780"/>
            <a:ext cx="159902" cy="182880"/>
          </a:xfrm>
          <a:prstGeom prst="star5">
            <a:avLst/>
          </a:prstGeom>
          <a:solidFill>
            <a:srgbClr val="66FF33"/>
          </a:solidFill>
          <a:ln w="1270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4" name="5-Point Star 23"/>
          <p:cNvSpPr/>
          <p:nvPr/>
        </p:nvSpPr>
        <p:spPr bwMode="auto">
          <a:xfrm>
            <a:off x="1859398" y="1562100"/>
            <a:ext cx="159902" cy="182880"/>
          </a:xfrm>
          <a:prstGeom prst="star5">
            <a:avLst/>
          </a:prstGeom>
          <a:solidFill>
            <a:srgbClr val="66FF33"/>
          </a:solidFill>
          <a:ln w="1270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5" name="5-Point Star 24"/>
          <p:cNvSpPr/>
          <p:nvPr/>
        </p:nvSpPr>
        <p:spPr bwMode="auto">
          <a:xfrm>
            <a:off x="2229458" y="1493520"/>
            <a:ext cx="159902" cy="182880"/>
          </a:xfrm>
          <a:prstGeom prst="star5">
            <a:avLst/>
          </a:prstGeom>
          <a:solidFill>
            <a:srgbClr val="66FF33"/>
          </a:solidFill>
          <a:ln w="1270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6" name="5-Point Star 25"/>
          <p:cNvSpPr/>
          <p:nvPr/>
        </p:nvSpPr>
        <p:spPr bwMode="auto">
          <a:xfrm>
            <a:off x="3425249" y="1371600"/>
            <a:ext cx="159902" cy="182880"/>
          </a:xfrm>
          <a:prstGeom prst="star5">
            <a:avLst/>
          </a:prstGeom>
          <a:solidFill>
            <a:srgbClr val="66FF33"/>
          </a:solidFill>
          <a:ln w="1270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7" name="5-Point Star 26"/>
          <p:cNvSpPr/>
          <p:nvPr/>
        </p:nvSpPr>
        <p:spPr bwMode="auto">
          <a:xfrm>
            <a:off x="2956796" y="1954369"/>
            <a:ext cx="159902" cy="182880"/>
          </a:xfrm>
          <a:prstGeom prst="star5">
            <a:avLst/>
          </a:prstGeom>
          <a:solidFill>
            <a:srgbClr val="FFFF00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8" name="5-Point Star 27"/>
          <p:cNvSpPr/>
          <p:nvPr/>
        </p:nvSpPr>
        <p:spPr bwMode="auto">
          <a:xfrm>
            <a:off x="2968167" y="2781308"/>
            <a:ext cx="159902" cy="182880"/>
          </a:xfrm>
          <a:prstGeom prst="star5">
            <a:avLst/>
          </a:prstGeom>
          <a:solidFill>
            <a:srgbClr val="FFFF00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9" name="5-Point Star 28"/>
          <p:cNvSpPr/>
          <p:nvPr/>
        </p:nvSpPr>
        <p:spPr bwMode="auto">
          <a:xfrm>
            <a:off x="2956796" y="3162300"/>
            <a:ext cx="159902" cy="182880"/>
          </a:xfrm>
          <a:prstGeom prst="star5">
            <a:avLst/>
          </a:prstGeom>
          <a:solidFill>
            <a:srgbClr val="FFFF00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0" name="5-Point Star 29"/>
          <p:cNvSpPr/>
          <p:nvPr/>
        </p:nvSpPr>
        <p:spPr bwMode="auto">
          <a:xfrm>
            <a:off x="4023655" y="1310640"/>
            <a:ext cx="159902" cy="182880"/>
          </a:xfrm>
          <a:prstGeom prst="star5">
            <a:avLst/>
          </a:prstGeom>
          <a:solidFill>
            <a:srgbClr val="00CCFF"/>
          </a:solidFill>
          <a:ln w="12700" cap="flat" cmpd="sng" algn="ctr">
            <a:solidFill>
              <a:srgbClr val="00CC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1" name="5-Point Star 30"/>
          <p:cNvSpPr/>
          <p:nvPr/>
        </p:nvSpPr>
        <p:spPr bwMode="auto">
          <a:xfrm>
            <a:off x="4762570" y="1229519"/>
            <a:ext cx="159902" cy="182880"/>
          </a:xfrm>
          <a:prstGeom prst="star5">
            <a:avLst/>
          </a:prstGeom>
          <a:solidFill>
            <a:srgbClr val="00CCFF"/>
          </a:solidFill>
          <a:ln w="12700" cap="flat" cmpd="sng" algn="ctr">
            <a:solidFill>
              <a:srgbClr val="00CC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2" name="5-Point Star 31"/>
          <p:cNvSpPr/>
          <p:nvPr/>
        </p:nvSpPr>
        <p:spPr bwMode="auto">
          <a:xfrm>
            <a:off x="4602520" y="1397159"/>
            <a:ext cx="159902" cy="182880"/>
          </a:xfrm>
          <a:prstGeom prst="star5">
            <a:avLst/>
          </a:prstGeom>
          <a:solidFill>
            <a:srgbClr val="00CCFF"/>
          </a:solidFill>
          <a:ln w="12700" cap="flat" cmpd="sng" algn="ctr">
            <a:solidFill>
              <a:srgbClr val="00CC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3" name="5-Point Star 32"/>
          <p:cNvSpPr/>
          <p:nvPr/>
        </p:nvSpPr>
        <p:spPr bwMode="auto">
          <a:xfrm>
            <a:off x="5886237" y="1272540"/>
            <a:ext cx="159902" cy="182880"/>
          </a:xfrm>
          <a:prstGeom prst="star5">
            <a:avLst/>
          </a:prstGeom>
          <a:solidFill>
            <a:srgbClr val="FF9933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4" name="5-Point Star 33"/>
          <p:cNvSpPr/>
          <p:nvPr/>
        </p:nvSpPr>
        <p:spPr bwMode="auto">
          <a:xfrm>
            <a:off x="3384024" y="1607820"/>
            <a:ext cx="159902" cy="182880"/>
          </a:xfrm>
          <a:prstGeom prst="star5">
            <a:avLst/>
          </a:prstGeom>
          <a:solidFill>
            <a:srgbClr val="FF3399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5" name="5-Point Star 34"/>
          <p:cNvSpPr/>
          <p:nvPr/>
        </p:nvSpPr>
        <p:spPr bwMode="auto">
          <a:xfrm>
            <a:off x="3775663" y="1996440"/>
            <a:ext cx="159902" cy="182880"/>
          </a:xfrm>
          <a:prstGeom prst="star5">
            <a:avLst/>
          </a:prstGeom>
          <a:solidFill>
            <a:srgbClr val="FF3399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6" name="5-Point Star 35"/>
          <p:cNvSpPr/>
          <p:nvPr/>
        </p:nvSpPr>
        <p:spPr bwMode="auto">
          <a:xfrm>
            <a:off x="4322550" y="2446020"/>
            <a:ext cx="159902" cy="182880"/>
          </a:xfrm>
          <a:prstGeom prst="star5">
            <a:avLst/>
          </a:prstGeom>
          <a:solidFill>
            <a:srgbClr val="FF3399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7" name="5-Point Star 36"/>
          <p:cNvSpPr/>
          <p:nvPr/>
        </p:nvSpPr>
        <p:spPr bwMode="auto">
          <a:xfrm>
            <a:off x="4827517" y="2891633"/>
            <a:ext cx="159902" cy="182880"/>
          </a:xfrm>
          <a:prstGeom prst="star5">
            <a:avLst/>
          </a:prstGeom>
          <a:solidFill>
            <a:srgbClr val="FF3399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8" name="5-Point Star 37"/>
          <p:cNvSpPr/>
          <p:nvPr/>
        </p:nvSpPr>
        <p:spPr bwMode="auto">
          <a:xfrm>
            <a:off x="4639310" y="3048000"/>
            <a:ext cx="159902" cy="182880"/>
          </a:xfrm>
          <a:prstGeom prst="star5">
            <a:avLst/>
          </a:prstGeom>
          <a:solidFill>
            <a:srgbClr val="FF3399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9" name="5-Point Star 38"/>
          <p:cNvSpPr/>
          <p:nvPr/>
        </p:nvSpPr>
        <p:spPr bwMode="auto">
          <a:xfrm>
            <a:off x="4616568" y="3299460"/>
            <a:ext cx="159902" cy="182880"/>
          </a:xfrm>
          <a:prstGeom prst="star5">
            <a:avLst/>
          </a:prstGeom>
          <a:solidFill>
            <a:srgbClr val="FF3399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2" name="5-Point Star 41"/>
          <p:cNvSpPr/>
          <p:nvPr/>
        </p:nvSpPr>
        <p:spPr bwMode="auto">
          <a:xfrm>
            <a:off x="5149968" y="3192788"/>
            <a:ext cx="159902" cy="182880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5" name="5-Point Star 44"/>
          <p:cNvSpPr/>
          <p:nvPr/>
        </p:nvSpPr>
        <p:spPr bwMode="auto">
          <a:xfrm>
            <a:off x="5288634" y="3611880"/>
            <a:ext cx="159902" cy="182880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6" name="5-Point Star 45"/>
          <p:cNvSpPr/>
          <p:nvPr/>
        </p:nvSpPr>
        <p:spPr bwMode="auto">
          <a:xfrm>
            <a:off x="5317608" y="4451039"/>
            <a:ext cx="159902" cy="182880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7" name="5-Point Star 46"/>
          <p:cNvSpPr/>
          <p:nvPr/>
        </p:nvSpPr>
        <p:spPr bwMode="auto">
          <a:xfrm>
            <a:off x="5317608" y="5327330"/>
            <a:ext cx="159902" cy="182880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8" name="5-Point Star 47"/>
          <p:cNvSpPr/>
          <p:nvPr/>
        </p:nvSpPr>
        <p:spPr bwMode="auto">
          <a:xfrm>
            <a:off x="5317608" y="6126803"/>
            <a:ext cx="159902" cy="182880"/>
          </a:xfrm>
          <a:prstGeom prst="star5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9" name="5-Point Star 48"/>
          <p:cNvSpPr/>
          <p:nvPr/>
        </p:nvSpPr>
        <p:spPr bwMode="auto">
          <a:xfrm>
            <a:off x="4896223" y="1620361"/>
            <a:ext cx="159902" cy="182880"/>
          </a:xfrm>
          <a:prstGeom prst="star5">
            <a:avLst/>
          </a:prstGeom>
          <a:solidFill>
            <a:srgbClr val="D7D1FF"/>
          </a:solidFill>
          <a:ln w="12700" cap="flat" cmpd="sng" algn="ctr">
            <a:solidFill>
              <a:srgbClr val="D7D1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0" name="5-Point Star 49"/>
          <p:cNvSpPr/>
          <p:nvPr/>
        </p:nvSpPr>
        <p:spPr bwMode="auto">
          <a:xfrm>
            <a:off x="5079143" y="1779109"/>
            <a:ext cx="159902" cy="182880"/>
          </a:xfrm>
          <a:prstGeom prst="star5">
            <a:avLst/>
          </a:prstGeom>
          <a:solidFill>
            <a:srgbClr val="D7D1FF"/>
          </a:solidFill>
          <a:ln w="12700" cap="flat" cmpd="sng" algn="ctr">
            <a:solidFill>
              <a:srgbClr val="D7D1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1" name="5-Point Star 50"/>
          <p:cNvSpPr/>
          <p:nvPr/>
        </p:nvSpPr>
        <p:spPr bwMode="auto">
          <a:xfrm>
            <a:off x="5359090" y="2036051"/>
            <a:ext cx="159902" cy="182880"/>
          </a:xfrm>
          <a:prstGeom prst="star5">
            <a:avLst/>
          </a:prstGeom>
          <a:solidFill>
            <a:srgbClr val="D7D1FF"/>
          </a:solidFill>
          <a:ln w="12700" cap="flat" cmpd="sng" algn="ctr">
            <a:solidFill>
              <a:srgbClr val="D7D1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2" name="5-Point Star 51"/>
          <p:cNvSpPr/>
          <p:nvPr/>
        </p:nvSpPr>
        <p:spPr bwMode="auto">
          <a:xfrm>
            <a:off x="6112103" y="1997951"/>
            <a:ext cx="159902" cy="182880"/>
          </a:xfrm>
          <a:prstGeom prst="star5">
            <a:avLst/>
          </a:prstGeom>
          <a:solidFill>
            <a:srgbClr val="D7D1FF"/>
          </a:solidFill>
          <a:ln w="12700" cap="flat" cmpd="sng" algn="ctr">
            <a:solidFill>
              <a:srgbClr val="D7D1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3" name="5-Point Star 52"/>
          <p:cNvSpPr/>
          <p:nvPr/>
        </p:nvSpPr>
        <p:spPr bwMode="auto">
          <a:xfrm>
            <a:off x="5952201" y="2525103"/>
            <a:ext cx="159902" cy="182880"/>
          </a:xfrm>
          <a:prstGeom prst="star5">
            <a:avLst/>
          </a:prstGeom>
          <a:solidFill>
            <a:srgbClr val="D7D1FF"/>
          </a:solidFill>
          <a:ln w="12700" cap="flat" cmpd="sng" algn="ctr">
            <a:solidFill>
              <a:srgbClr val="D7D1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4" name="5-Point Star 53"/>
          <p:cNvSpPr/>
          <p:nvPr/>
        </p:nvSpPr>
        <p:spPr bwMode="auto">
          <a:xfrm>
            <a:off x="6129783" y="2653204"/>
            <a:ext cx="159902" cy="182880"/>
          </a:xfrm>
          <a:prstGeom prst="star5">
            <a:avLst/>
          </a:prstGeom>
          <a:solidFill>
            <a:srgbClr val="D7D1FF"/>
          </a:solidFill>
          <a:ln w="12700" cap="flat" cmpd="sng" algn="ctr">
            <a:solidFill>
              <a:srgbClr val="D7D1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5" name="5-Point Star 54"/>
          <p:cNvSpPr/>
          <p:nvPr/>
        </p:nvSpPr>
        <p:spPr bwMode="auto">
          <a:xfrm>
            <a:off x="6357779" y="1744980"/>
            <a:ext cx="159902" cy="182880"/>
          </a:xfrm>
          <a:prstGeom prst="star5">
            <a:avLst/>
          </a:prstGeom>
          <a:solidFill>
            <a:schemeClr val="bg2">
              <a:lumMod val="50000"/>
            </a:schemeClr>
          </a:solidFill>
          <a:ln w="127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6" name="5-Point Star 55"/>
          <p:cNvSpPr/>
          <p:nvPr/>
        </p:nvSpPr>
        <p:spPr bwMode="auto">
          <a:xfrm>
            <a:off x="6457464" y="2891633"/>
            <a:ext cx="159902" cy="182880"/>
          </a:xfrm>
          <a:prstGeom prst="star5">
            <a:avLst/>
          </a:prstGeom>
          <a:solidFill>
            <a:srgbClr val="008000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7" name="5-Point Star 56"/>
          <p:cNvSpPr/>
          <p:nvPr/>
        </p:nvSpPr>
        <p:spPr bwMode="auto">
          <a:xfrm>
            <a:off x="7112000" y="2891633"/>
            <a:ext cx="159902" cy="182880"/>
          </a:xfrm>
          <a:prstGeom prst="star5">
            <a:avLst/>
          </a:prstGeom>
          <a:solidFill>
            <a:srgbClr val="008000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8" name="5-Point Star 57"/>
          <p:cNvSpPr/>
          <p:nvPr/>
        </p:nvSpPr>
        <p:spPr bwMode="auto">
          <a:xfrm>
            <a:off x="6972808" y="3368056"/>
            <a:ext cx="159902" cy="182880"/>
          </a:xfrm>
          <a:prstGeom prst="star5">
            <a:avLst/>
          </a:prstGeom>
          <a:solidFill>
            <a:srgbClr val="008000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9" name="5-Point Star 58"/>
          <p:cNvSpPr/>
          <p:nvPr/>
        </p:nvSpPr>
        <p:spPr bwMode="auto">
          <a:xfrm>
            <a:off x="7372136" y="3650623"/>
            <a:ext cx="159902" cy="182880"/>
          </a:xfrm>
          <a:prstGeom prst="star5">
            <a:avLst/>
          </a:prstGeom>
          <a:solidFill>
            <a:srgbClr val="008000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0" name="5-Point Star 59"/>
          <p:cNvSpPr/>
          <p:nvPr/>
        </p:nvSpPr>
        <p:spPr bwMode="auto">
          <a:xfrm>
            <a:off x="7528405" y="4407106"/>
            <a:ext cx="159902" cy="182880"/>
          </a:xfrm>
          <a:prstGeom prst="star5">
            <a:avLst/>
          </a:prstGeom>
          <a:solidFill>
            <a:srgbClr val="008000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1" name="5-Point Star 60"/>
          <p:cNvSpPr/>
          <p:nvPr/>
        </p:nvSpPr>
        <p:spPr bwMode="auto">
          <a:xfrm>
            <a:off x="7528405" y="4837664"/>
            <a:ext cx="159902" cy="182880"/>
          </a:xfrm>
          <a:prstGeom prst="star5">
            <a:avLst/>
          </a:prstGeom>
          <a:solidFill>
            <a:srgbClr val="008000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2" name="Rounded Rectangle 61"/>
          <p:cNvSpPr/>
          <p:nvPr/>
        </p:nvSpPr>
        <p:spPr bwMode="auto">
          <a:xfrm rot="21223377">
            <a:off x="1333500" y="1203960"/>
            <a:ext cx="1950838" cy="198120"/>
          </a:xfrm>
          <a:prstGeom prst="roundRect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Sector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0-1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 rot="5400000">
            <a:off x="2176422" y="2487972"/>
            <a:ext cx="1287697" cy="198120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Sector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7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4" name="Rounded Rectangle 63"/>
          <p:cNvSpPr/>
          <p:nvPr/>
        </p:nvSpPr>
        <p:spPr bwMode="auto">
          <a:xfrm rot="2436650">
            <a:off x="3320476" y="2403834"/>
            <a:ext cx="1287697" cy="198120"/>
          </a:xfrm>
          <a:prstGeom prst="roundRect">
            <a:avLst/>
          </a:prstGeom>
          <a:solidFill>
            <a:srgbClr val="FF33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Sector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6-5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5" name="Rounded Rectangle 64"/>
          <p:cNvSpPr/>
          <p:nvPr/>
        </p:nvSpPr>
        <p:spPr bwMode="auto">
          <a:xfrm rot="5400000">
            <a:off x="4566961" y="4715231"/>
            <a:ext cx="1287697" cy="198120"/>
          </a:xfrm>
          <a:prstGeom prst="roundRect">
            <a:avLst/>
          </a:prstGeom>
          <a:solidFill>
            <a:srgbClr val="0000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Garamond" pitchFamily="-65" charset="0"/>
              </a:rPr>
              <a:t>Sector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aramond" pitchFamily="-65" charset="0"/>
              </a:rPr>
              <a:t> 5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Garamond" pitchFamily="-65" charset="0"/>
            </a:endParaRPr>
          </a:p>
        </p:txBody>
      </p:sp>
      <p:sp>
        <p:nvSpPr>
          <p:cNvPr id="66" name="Rounded Rectangle 65"/>
          <p:cNvSpPr/>
          <p:nvPr/>
        </p:nvSpPr>
        <p:spPr bwMode="auto">
          <a:xfrm rot="21223377">
            <a:off x="3853573" y="1046315"/>
            <a:ext cx="1172462" cy="198120"/>
          </a:xfrm>
          <a:prstGeom prst="round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Sector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1-2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7" name="Rounded Rectangle 66"/>
          <p:cNvSpPr/>
          <p:nvPr/>
        </p:nvSpPr>
        <p:spPr bwMode="auto">
          <a:xfrm>
            <a:off x="6101042" y="1268730"/>
            <a:ext cx="872746" cy="198120"/>
          </a:xfrm>
          <a:prstGeom prst="roundRect">
            <a:avLst/>
          </a:prstGeom>
          <a:solidFill>
            <a:srgbClr val="FFD71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Sector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2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8" name="Rounded Rectangle 67"/>
          <p:cNvSpPr/>
          <p:nvPr/>
        </p:nvSpPr>
        <p:spPr bwMode="auto">
          <a:xfrm rot="2436650">
            <a:off x="4776680" y="2319581"/>
            <a:ext cx="1287697" cy="198120"/>
          </a:xfrm>
          <a:prstGeom prst="roundRect">
            <a:avLst/>
          </a:prstGeom>
          <a:solidFill>
            <a:srgbClr val="D7D1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Sector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1-3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9" name="Rounded Rectangle 68"/>
          <p:cNvSpPr/>
          <p:nvPr/>
        </p:nvSpPr>
        <p:spPr bwMode="auto">
          <a:xfrm rot="2436650">
            <a:off x="6369295" y="3668985"/>
            <a:ext cx="1287697" cy="198120"/>
          </a:xfrm>
          <a:prstGeom prst="roundRect">
            <a:avLst/>
          </a:prstGeom>
          <a:solidFill>
            <a:srgbClr val="008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Sector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3-4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0" name="5-Point Star 69"/>
          <p:cNvSpPr/>
          <p:nvPr/>
        </p:nvSpPr>
        <p:spPr bwMode="auto">
          <a:xfrm>
            <a:off x="7409822" y="2598428"/>
            <a:ext cx="159902" cy="182880"/>
          </a:xfrm>
          <a:prstGeom prst="star5">
            <a:avLst/>
          </a:prstGeom>
          <a:solidFill>
            <a:schemeClr val="bg2">
              <a:lumMod val="50000"/>
            </a:schemeClr>
          </a:solidFill>
          <a:ln w="127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1" name="Rounded Rectangle 70"/>
          <p:cNvSpPr/>
          <p:nvPr/>
        </p:nvSpPr>
        <p:spPr bwMode="auto">
          <a:xfrm>
            <a:off x="6571799" y="1748326"/>
            <a:ext cx="956605" cy="198120"/>
          </a:xfrm>
          <a:prstGeom prst="roundRect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aramond" pitchFamily="-65" charset="0"/>
              </a:rPr>
              <a:t>ATRAP 1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Garamond" pitchFamily="-65" charset="0"/>
            </a:endParaRPr>
          </a:p>
        </p:txBody>
      </p:sp>
      <p:sp>
        <p:nvSpPr>
          <p:cNvPr id="72" name="Rounded Rectangle 71"/>
          <p:cNvSpPr/>
          <p:nvPr/>
        </p:nvSpPr>
        <p:spPr bwMode="auto">
          <a:xfrm>
            <a:off x="7639032" y="2587032"/>
            <a:ext cx="956605" cy="198120"/>
          </a:xfrm>
          <a:prstGeom prst="roundRect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aramond" pitchFamily="-65" charset="0"/>
              </a:rPr>
              <a:t>ATRAP 2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Garamond" pitchFamily="-65" charset="0"/>
            </a:endParaRPr>
          </a:p>
        </p:txBody>
      </p:sp>
      <p:sp>
        <p:nvSpPr>
          <p:cNvPr id="73" name="Oval 72"/>
          <p:cNvSpPr/>
          <p:nvPr/>
        </p:nvSpPr>
        <p:spPr bwMode="auto">
          <a:xfrm>
            <a:off x="302074" y="3063240"/>
            <a:ext cx="137160" cy="13716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4" name="5-Point Star 73"/>
          <p:cNvSpPr/>
          <p:nvPr/>
        </p:nvSpPr>
        <p:spPr bwMode="auto">
          <a:xfrm>
            <a:off x="290703" y="3611880"/>
            <a:ext cx="159902" cy="182880"/>
          </a:xfrm>
          <a:prstGeom prst="star5">
            <a:avLst/>
          </a:prstGeom>
          <a:solidFill>
            <a:srgbClr val="66FF33"/>
          </a:solidFill>
          <a:ln w="1270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-97626" y="3089085"/>
            <a:ext cx="1065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Sect</a:t>
            </a:r>
            <a:r>
              <a:rPr lang="fr-CH" dirty="0" smtClean="0"/>
              <a:t> valve</a:t>
            </a:r>
            <a:endParaRPr lang="fr-CH" dirty="0"/>
          </a:p>
        </p:txBody>
      </p:sp>
      <p:sp>
        <p:nvSpPr>
          <p:cNvPr id="76" name="TextBox 75"/>
          <p:cNvSpPr txBox="1"/>
          <p:nvPr/>
        </p:nvSpPr>
        <p:spPr>
          <a:xfrm>
            <a:off x="50694" y="3742063"/>
            <a:ext cx="639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SEM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50335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Assumptions</a:t>
            </a:r>
            <a:r>
              <a:rPr lang="fr-CH" dirty="0" smtClean="0"/>
              <a:t> for </a:t>
            </a:r>
            <a:r>
              <a:rPr lang="fr-CH" dirty="0" err="1" smtClean="0"/>
              <a:t>delivery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9 </a:t>
            </a:r>
            <a:r>
              <a:rPr lang="fr-CH" dirty="0" err="1"/>
              <a:t>complete</a:t>
            </a:r>
            <a:r>
              <a:rPr lang="fr-CH" dirty="0"/>
              <a:t> </a:t>
            </a:r>
            <a:r>
              <a:rPr lang="fr-CH" dirty="0" err="1"/>
              <a:t>systems</a:t>
            </a:r>
            <a:r>
              <a:rPr lang="fr-CH" dirty="0"/>
              <a:t> </a:t>
            </a:r>
            <a:r>
              <a:rPr lang="fr-CH" dirty="0" err="1"/>
              <a:t>delivered</a:t>
            </a:r>
            <a:r>
              <a:rPr lang="fr-CH" dirty="0"/>
              <a:t> by M. Hori for end </a:t>
            </a:r>
            <a:r>
              <a:rPr lang="fr-CH" dirty="0" err="1"/>
              <a:t>Nov</a:t>
            </a:r>
            <a:r>
              <a:rPr lang="fr-CH" dirty="0"/>
              <a:t> </a:t>
            </a:r>
            <a:r>
              <a:rPr lang="fr-CH" dirty="0" smtClean="0"/>
              <a:t>2018 (</a:t>
            </a:r>
            <a:r>
              <a:rPr lang="fr-CH" dirty="0" err="1" smtClean="0"/>
              <a:t>including</a:t>
            </a:r>
            <a:r>
              <a:rPr lang="fr-CH" dirty="0" smtClean="0"/>
              <a:t> </a:t>
            </a:r>
            <a:r>
              <a:rPr lang="fr-CH" dirty="0" err="1" smtClean="0"/>
              <a:t>coated</a:t>
            </a:r>
            <a:r>
              <a:rPr lang="fr-CH" dirty="0" smtClean="0"/>
              <a:t> </a:t>
            </a:r>
            <a:r>
              <a:rPr lang="fr-CH" dirty="0" err="1" smtClean="0"/>
              <a:t>rods</a:t>
            </a:r>
            <a:r>
              <a:rPr lang="fr-CH" dirty="0" smtClean="0"/>
              <a:t>), </a:t>
            </a:r>
            <a:r>
              <a:rPr lang="fr-CH" dirty="0" err="1" smtClean="0"/>
              <a:t>then</a:t>
            </a:r>
            <a:r>
              <a:rPr lang="fr-CH" dirty="0" smtClean="0"/>
              <a:t> 3 new </a:t>
            </a:r>
            <a:r>
              <a:rPr lang="fr-CH" dirty="0" err="1" smtClean="0"/>
              <a:t>units</a:t>
            </a:r>
            <a:r>
              <a:rPr lang="fr-CH" dirty="0" smtClean="0"/>
              <a:t> </a:t>
            </a:r>
            <a:r>
              <a:rPr lang="fr-CH" dirty="0" err="1" smtClean="0"/>
              <a:t>every</a:t>
            </a:r>
            <a:r>
              <a:rPr lang="fr-CH" dirty="0" smtClean="0"/>
              <a:t> 6 </a:t>
            </a:r>
            <a:r>
              <a:rPr lang="fr-CH" dirty="0" err="1" smtClean="0"/>
              <a:t>weeks</a:t>
            </a:r>
            <a:r>
              <a:rPr lang="fr-CH" dirty="0" smtClean="0"/>
              <a:t> </a:t>
            </a:r>
            <a:r>
              <a:rPr lang="fr-CH" dirty="0" err="1" smtClean="0"/>
              <a:t>delivered</a:t>
            </a:r>
            <a:r>
              <a:rPr lang="fr-CH" dirty="0" smtClean="0"/>
              <a:t> at CERN</a:t>
            </a:r>
            <a:endParaRPr lang="fr-CH" dirty="0"/>
          </a:p>
          <a:p>
            <a:r>
              <a:rPr lang="fr-CH" dirty="0" smtClean="0"/>
              <a:t>BE-BI </a:t>
            </a:r>
            <a:r>
              <a:rPr lang="fr-CH" dirty="0" err="1"/>
              <a:t>takes</a:t>
            </a:r>
            <a:r>
              <a:rPr lang="fr-CH" dirty="0"/>
              <a:t> 1 </a:t>
            </a:r>
            <a:r>
              <a:rPr lang="fr-CH" dirty="0" err="1"/>
              <a:t>week</a:t>
            </a:r>
            <a:r>
              <a:rPr lang="fr-CH" dirty="0"/>
              <a:t> to </a:t>
            </a:r>
            <a:r>
              <a:rPr lang="fr-CH" dirty="0" err="1"/>
              <a:t>fully</a:t>
            </a:r>
            <a:r>
              <a:rPr lang="fr-CH" dirty="0"/>
              <a:t> </a:t>
            </a:r>
            <a:r>
              <a:rPr lang="fr-CH" dirty="0" smtClean="0"/>
              <a:t>assemble </a:t>
            </a:r>
            <a:r>
              <a:rPr lang="fr-CH" dirty="0"/>
              <a:t>and test 1 </a:t>
            </a:r>
            <a:r>
              <a:rPr lang="fr-CH" dirty="0" smtClean="0"/>
              <a:t>setup: </a:t>
            </a:r>
            <a:r>
              <a:rPr lang="fr-CH" dirty="0" err="1" smtClean="0"/>
              <a:t>Continuous</a:t>
            </a:r>
            <a:r>
              <a:rPr lang="fr-CH" dirty="0" smtClean="0"/>
              <a:t> </a:t>
            </a:r>
            <a:r>
              <a:rPr lang="fr-CH" dirty="0" err="1" smtClean="0"/>
              <a:t>dedication</a:t>
            </a:r>
            <a:r>
              <a:rPr lang="fr-CH" dirty="0" smtClean="0"/>
              <a:t> </a:t>
            </a:r>
            <a:r>
              <a:rPr lang="fr-CH" dirty="0"/>
              <a:t>of BE-BI </a:t>
            </a:r>
            <a:r>
              <a:rPr lang="fr-CH" dirty="0" smtClean="0"/>
              <a:t>for </a:t>
            </a:r>
            <a:r>
              <a:rPr lang="fr-CH" dirty="0" err="1" smtClean="0"/>
              <a:t>SEM’s</a:t>
            </a:r>
            <a:r>
              <a:rPr lang="fr-CH" dirty="0" smtClean="0"/>
              <a:t> </a:t>
            </a:r>
            <a:r>
              <a:rPr lang="fr-CH" dirty="0" err="1" smtClean="0"/>
              <a:t>assembly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/>
              <a:t>Nov</a:t>
            </a:r>
            <a:r>
              <a:rPr lang="fr-CH" dirty="0"/>
              <a:t> 2018 till end 2019</a:t>
            </a:r>
          </a:p>
          <a:p>
            <a:r>
              <a:rPr lang="fr-CH" dirty="0" smtClean="0"/>
              <a:t>3 </a:t>
            </a:r>
            <a:r>
              <a:rPr lang="fr-CH" dirty="0" err="1"/>
              <a:t>weeks</a:t>
            </a:r>
            <a:r>
              <a:rPr lang="fr-CH" dirty="0"/>
              <a:t> for </a:t>
            </a:r>
            <a:r>
              <a:rPr lang="fr-CH" dirty="0" smtClean="0"/>
              <a:t>vacuum </a:t>
            </a:r>
            <a:r>
              <a:rPr lang="fr-CH" dirty="0" err="1"/>
              <a:t>acceptance</a:t>
            </a:r>
            <a:r>
              <a:rPr lang="fr-CH" dirty="0"/>
              <a:t> test + transport + installation of 3 </a:t>
            </a:r>
            <a:r>
              <a:rPr lang="fr-CH" dirty="0" err="1"/>
              <a:t>complete</a:t>
            </a:r>
            <a:r>
              <a:rPr lang="fr-CH" dirty="0"/>
              <a:t> </a:t>
            </a:r>
            <a:r>
              <a:rPr lang="fr-CH" dirty="0" smtClean="0"/>
              <a:t>setups: part </a:t>
            </a:r>
            <a:r>
              <a:rPr lang="fr-CH" dirty="0" err="1" smtClean="0"/>
              <a:t>dedication</a:t>
            </a:r>
            <a:r>
              <a:rPr lang="fr-CH" dirty="0" smtClean="0"/>
              <a:t> of TE-VSC for tests !</a:t>
            </a:r>
            <a:endParaRPr lang="fr-CH" dirty="0"/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01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8576349"/>
              </p:ext>
            </p:extLst>
          </p:nvPr>
        </p:nvGraphicFramePr>
        <p:xfrm>
          <a:off x="588168" y="962025"/>
          <a:ext cx="7967663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smtClean="0"/>
              <a:t>SEM HW </a:t>
            </a:r>
            <a:r>
              <a:rPr lang="fr-CH" sz="3600" dirty="0" err="1" smtClean="0"/>
              <a:t>delivery</a:t>
            </a:r>
            <a:r>
              <a:rPr lang="fr-CH" sz="3600" dirty="0" smtClean="0"/>
              <a:t> vs installation</a:t>
            </a:r>
            <a:endParaRPr lang="fr-CH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 rot="16200000">
            <a:off x="6822281" y="3257550"/>
            <a:ext cx="3246120" cy="22098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CH">
                <a:latin typeface="Garamond" pitchFamily="-65" charset="0"/>
              </a:rPr>
              <a:t>Commissioning start</a:t>
            </a:r>
            <a:endParaRPr lang="fr-CH" dirty="0">
              <a:latin typeface="Garamond" pitchFamily="-65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16200000">
            <a:off x="2659380" y="3116580"/>
            <a:ext cx="3246120" cy="502920"/>
          </a:xfrm>
          <a:prstGeom prst="rect">
            <a:avLst/>
          </a:prstGeom>
          <a:solidFill>
            <a:schemeClr val="accent1">
              <a:alpha val="33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CH" dirty="0" err="1" smtClean="0">
                <a:latin typeface="Garamond" pitchFamily="-65" charset="0"/>
              </a:rPr>
              <a:t>Elelctrostatic</a:t>
            </a:r>
            <a:r>
              <a:rPr lang="fr-CH" dirty="0" smtClean="0">
                <a:latin typeface="Garamond" pitchFamily="-65" charset="0"/>
              </a:rPr>
              <a:t> </a:t>
            </a:r>
            <a:r>
              <a:rPr lang="fr-CH" dirty="0" err="1" smtClean="0">
                <a:latin typeface="Garamond" pitchFamily="-65" charset="0"/>
              </a:rPr>
              <a:t>elements</a:t>
            </a:r>
            <a:r>
              <a:rPr lang="fr-CH" dirty="0" smtClean="0">
                <a:latin typeface="Garamond" pitchFamily="-65" charset="0"/>
              </a:rPr>
              <a:t> installation</a:t>
            </a:r>
            <a:endParaRPr lang="fr-CH" dirty="0">
              <a:latin typeface="Garamond" pitchFamily="-65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 rot="16200000">
            <a:off x="5636260" y="2717800"/>
            <a:ext cx="3246120" cy="1300480"/>
          </a:xfrm>
          <a:prstGeom prst="rect">
            <a:avLst/>
          </a:prstGeom>
          <a:solidFill>
            <a:srgbClr val="92D050">
              <a:alpha val="33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CH" dirty="0" err="1" smtClean="0">
                <a:latin typeface="Garamond" pitchFamily="-65" charset="0"/>
              </a:rPr>
              <a:t>Cabling</a:t>
            </a:r>
            <a:r>
              <a:rPr lang="fr-CH" dirty="0" smtClean="0">
                <a:latin typeface="Garamond" pitchFamily="-65" charset="0"/>
              </a:rPr>
              <a:t> by EN-EL</a:t>
            </a:r>
            <a:endParaRPr lang="fr-CH" dirty="0">
              <a:latin typeface="Garamond" pitchFamily="-65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 rot="16200000">
            <a:off x="4090670" y="2472690"/>
            <a:ext cx="3246120" cy="1790700"/>
          </a:xfrm>
          <a:prstGeom prst="rect">
            <a:avLst/>
          </a:prstGeom>
          <a:solidFill>
            <a:srgbClr val="FFFF00">
              <a:alpha val="33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CH" dirty="0" err="1" smtClean="0">
                <a:latin typeface="Garamond" pitchFamily="-65" charset="0"/>
              </a:rPr>
              <a:t>Pump</a:t>
            </a:r>
            <a:r>
              <a:rPr lang="fr-CH" dirty="0" smtClean="0">
                <a:latin typeface="Garamond" pitchFamily="-65" charset="0"/>
              </a:rPr>
              <a:t> down – </a:t>
            </a:r>
            <a:r>
              <a:rPr lang="fr-CH" dirty="0" err="1" smtClean="0">
                <a:latin typeface="Garamond" pitchFamily="-65" charset="0"/>
              </a:rPr>
              <a:t>Bake</a:t>
            </a:r>
            <a:r>
              <a:rPr lang="fr-CH" dirty="0" smtClean="0">
                <a:latin typeface="Garamond" pitchFamily="-65" charset="0"/>
              </a:rPr>
              <a:t>-out</a:t>
            </a:r>
            <a:endParaRPr lang="fr-CH" dirty="0">
              <a:latin typeface="Garamond" pitchFamily="-65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6149038" y="1687354"/>
            <a:ext cx="129538" cy="3373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076857" y="134266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20/01/2020</a:t>
            </a:r>
            <a:endParaRPr lang="fr-CH" dirty="0"/>
          </a:p>
        </p:txBody>
      </p:sp>
      <p:sp>
        <p:nvSpPr>
          <p:cNvPr id="18" name="Rectangle 17"/>
          <p:cNvSpPr/>
          <p:nvPr/>
        </p:nvSpPr>
        <p:spPr bwMode="auto">
          <a:xfrm rot="16200000">
            <a:off x="6501953" y="3158202"/>
            <a:ext cx="3246120" cy="419676"/>
          </a:xfrm>
          <a:prstGeom prst="rect">
            <a:avLst/>
          </a:prstGeom>
          <a:solidFill>
            <a:srgbClr val="7030A0">
              <a:alpha val="33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CH" dirty="0" err="1" smtClean="0">
                <a:latin typeface="Garamond" pitchFamily="-65" charset="0"/>
              </a:rPr>
              <a:t>Cables</a:t>
            </a:r>
            <a:r>
              <a:rPr lang="fr-CH" dirty="0" smtClean="0">
                <a:latin typeface="Garamond" pitchFamily="-65" charset="0"/>
              </a:rPr>
              <a:t> connections</a:t>
            </a:r>
            <a:endParaRPr lang="fr-CH" dirty="0">
              <a:latin typeface="Garamond" pitchFamily="-65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 rot="16200000">
            <a:off x="3053080" y="3225800"/>
            <a:ext cx="3246120" cy="284480"/>
          </a:xfrm>
          <a:prstGeom prst="rect">
            <a:avLst/>
          </a:prstGeom>
          <a:solidFill>
            <a:srgbClr val="FF9933">
              <a:alpha val="33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CH" dirty="0" smtClean="0">
                <a:latin typeface="Garamond" pitchFamily="-65" charset="0"/>
              </a:rPr>
              <a:t>Survey - alignement</a:t>
            </a:r>
            <a:endParaRPr lang="fr-CH" dirty="0">
              <a:latin typeface="Garamond" pitchFamily="-65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5353060" y="1530192"/>
            <a:ext cx="62631" cy="10682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4128159" y="134266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14/10/2019</a:t>
            </a:r>
            <a:endParaRPr lang="fr-CH" dirty="0"/>
          </a:p>
        </p:txBody>
      </p:sp>
      <p:sp>
        <p:nvSpPr>
          <p:cNvPr id="31" name="TextBox 30"/>
          <p:cNvSpPr txBox="1"/>
          <p:nvPr/>
        </p:nvSpPr>
        <p:spPr>
          <a:xfrm>
            <a:off x="5591085" y="1355764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09/12/2019</a:t>
            </a:r>
            <a:endParaRPr lang="fr-CH" dirty="0"/>
          </a:p>
        </p:txBody>
      </p:sp>
      <p:cxnSp>
        <p:nvCxnSpPr>
          <p:cNvPr id="32" name="Straight Arrow Connector 31"/>
          <p:cNvCxnSpPr/>
          <p:nvPr/>
        </p:nvCxnSpPr>
        <p:spPr bwMode="auto">
          <a:xfrm flipH="1">
            <a:off x="6887830" y="1637586"/>
            <a:ext cx="306721" cy="1344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5192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 smtClean="0"/>
              <a:t>Number</a:t>
            </a:r>
            <a:r>
              <a:rPr lang="fr-CH" sz="4000" dirty="0" smtClean="0"/>
              <a:t> of SEM per </a:t>
            </a:r>
            <a:r>
              <a:rPr lang="fr-CH" sz="4000" dirty="0" err="1" smtClean="0"/>
              <a:t>vac</a:t>
            </a:r>
            <a:r>
              <a:rPr lang="fr-CH" sz="4000" dirty="0" smtClean="0"/>
              <a:t> </a:t>
            </a:r>
            <a:r>
              <a:rPr lang="fr-CH" sz="4000" dirty="0" err="1" smtClean="0"/>
              <a:t>sector</a:t>
            </a:r>
            <a:endParaRPr lang="fr-CH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800" dirty="0" err="1"/>
              <a:t>Sector</a:t>
            </a:r>
            <a:r>
              <a:rPr lang="fr-CH" sz="2800" dirty="0"/>
              <a:t> 3-4: </a:t>
            </a:r>
            <a:r>
              <a:rPr lang="fr-CH" sz="2800" dirty="0">
                <a:solidFill>
                  <a:srgbClr val="FF0000"/>
                </a:solidFill>
              </a:rPr>
              <a:t>6 SEM </a:t>
            </a:r>
            <a:r>
              <a:rPr lang="fr-CH" sz="2800" dirty="0" smtClean="0">
                <a:solidFill>
                  <a:srgbClr val="00B050"/>
                </a:solidFill>
              </a:rPr>
              <a:t>(6/24)</a:t>
            </a:r>
            <a:r>
              <a:rPr lang="fr-CH" sz="2800" dirty="0" smtClean="0"/>
              <a:t>	</a:t>
            </a:r>
            <a:r>
              <a:rPr lang="fr-CH" sz="2800" dirty="0" err="1" smtClean="0"/>
              <a:t>Leak</a:t>
            </a:r>
            <a:r>
              <a:rPr lang="fr-CH" sz="2800" dirty="0" smtClean="0"/>
              <a:t> </a:t>
            </a:r>
            <a:r>
              <a:rPr lang="fr-CH" sz="2800" dirty="0"/>
              <a:t>check: 05/09/2019</a:t>
            </a:r>
          </a:p>
          <a:p>
            <a:r>
              <a:rPr lang="fr-CH" sz="2800" dirty="0"/>
              <a:t>ATRAP 2: </a:t>
            </a:r>
            <a:r>
              <a:rPr lang="fr-CH" sz="2800" dirty="0">
                <a:solidFill>
                  <a:srgbClr val="FF0000"/>
                </a:solidFill>
              </a:rPr>
              <a:t>1 </a:t>
            </a:r>
            <a:r>
              <a:rPr lang="fr-CH" sz="2800" dirty="0" smtClean="0">
                <a:solidFill>
                  <a:srgbClr val="FF0000"/>
                </a:solidFill>
              </a:rPr>
              <a:t>SEM </a:t>
            </a:r>
            <a:r>
              <a:rPr lang="fr-CH" sz="2800" dirty="0" smtClean="0">
                <a:solidFill>
                  <a:srgbClr val="00B050"/>
                </a:solidFill>
              </a:rPr>
              <a:t>(7/24) </a:t>
            </a:r>
            <a:r>
              <a:rPr lang="fr-CH" sz="2800" dirty="0" smtClean="0"/>
              <a:t>	</a:t>
            </a:r>
            <a:r>
              <a:rPr lang="fr-CH" sz="2800" dirty="0" err="1" smtClean="0"/>
              <a:t>Leak</a:t>
            </a:r>
            <a:r>
              <a:rPr lang="fr-CH" sz="2800" dirty="0" smtClean="0"/>
              <a:t> </a:t>
            </a:r>
            <a:r>
              <a:rPr lang="fr-CH" sz="2800" dirty="0"/>
              <a:t>check: 05/09/2019</a:t>
            </a:r>
          </a:p>
          <a:p>
            <a:r>
              <a:rPr lang="fr-CH" sz="2800" dirty="0" err="1"/>
              <a:t>Sector</a:t>
            </a:r>
            <a:r>
              <a:rPr lang="fr-CH" sz="2800" dirty="0"/>
              <a:t> 1-3: </a:t>
            </a:r>
            <a:r>
              <a:rPr lang="fr-CH" sz="2800" dirty="0">
                <a:solidFill>
                  <a:srgbClr val="FF0000"/>
                </a:solidFill>
              </a:rPr>
              <a:t>6 SEM </a:t>
            </a:r>
            <a:r>
              <a:rPr lang="fr-CH" sz="2800" dirty="0" smtClean="0">
                <a:solidFill>
                  <a:srgbClr val="00B050"/>
                </a:solidFill>
              </a:rPr>
              <a:t>(13/27)</a:t>
            </a:r>
            <a:r>
              <a:rPr lang="fr-CH" sz="2800" dirty="0" smtClean="0"/>
              <a:t>	</a:t>
            </a:r>
            <a:r>
              <a:rPr lang="fr-CH" sz="2800" dirty="0" err="1" smtClean="0"/>
              <a:t>Leak</a:t>
            </a:r>
            <a:r>
              <a:rPr lang="fr-CH" sz="2800" dirty="0" smtClean="0"/>
              <a:t> </a:t>
            </a:r>
            <a:r>
              <a:rPr lang="fr-CH" sz="2800" dirty="0"/>
              <a:t>check: 17/09/2019</a:t>
            </a:r>
          </a:p>
          <a:p>
            <a:r>
              <a:rPr lang="fr-CH" sz="2800" dirty="0"/>
              <a:t>ATRAP 1: </a:t>
            </a:r>
            <a:r>
              <a:rPr lang="fr-CH" sz="2800" dirty="0">
                <a:solidFill>
                  <a:srgbClr val="FF0000"/>
                </a:solidFill>
              </a:rPr>
              <a:t>1 SEM </a:t>
            </a:r>
            <a:r>
              <a:rPr lang="fr-CH" sz="2800" dirty="0" smtClean="0">
                <a:solidFill>
                  <a:srgbClr val="00B050"/>
                </a:solidFill>
              </a:rPr>
              <a:t>(14/27)</a:t>
            </a:r>
            <a:r>
              <a:rPr lang="fr-CH" sz="2800" dirty="0" smtClean="0"/>
              <a:t>	</a:t>
            </a:r>
            <a:r>
              <a:rPr lang="fr-CH" sz="2800" dirty="0" err="1" smtClean="0"/>
              <a:t>Leak</a:t>
            </a:r>
            <a:r>
              <a:rPr lang="fr-CH" sz="2800" dirty="0" smtClean="0"/>
              <a:t> </a:t>
            </a:r>
            <a:r>
              <a:rPr lang="fr-CH" sz="2800" dirty="0"/>
              <a:t>check: 17/09/2019</a:t>
            </a:r>
          </a:p>
          <a:p>
            <a:r>
              <a:rPr lang="fr-CH" sz="2800" dirty="0" err="1"/>
              <a:t>Sector</a:t>
            </a:r>
            <a:r>
              <a:rPr lang="fr-CH" sz="2800" dirty="0"/>
              <a:t> 1-2: </a:t>
            </a:r>
            <a:r>
              <a:rPr lang="fr-CH" sz="2800" dirty="0">
                <a:solidFill>
                  <a:srgbClr val="FF0000"/>
                </a:solidFill>
              </a:rPr>
              <a:t>3 </a:t>
            </a:r>
            <a:r>
              <a:rPr lang="fr-CH" sz="2800" dirty="0" smtClean="0">
                <a:solidFill>
                  <a:srgbClr val="FF0000"/>
                </a:solidFill>
              </a:rPr>
              <a:t>SEM </a:t>
            </a:r>
            <a:r>
              <a:rPr lang="fr-CH" sz="2800" dirty="0" smtClean="0">
                <a:solidFill>
                  <a:srgbClr val="00B050"/>
                </a:solidFill>
              </a:rPr>
              <a:t>(17/27)</a:t>
            </a:r>
            <a:r>
              <a:rPr lang="fr-CH" sz="2800" dirty="0" smtClean="0"/>
              <a:t>	</a:t>
            </a:r>
            <a:r>
              <a:rPr lang="fr-CH" sz="2800" dirty="0" err="1" smtClean="0"/>
              <a:t>Leak</a:t>
            </a:r>
            <a:r>
              <a:rPr lang="fr-CH" sz="2800" dirty="0" smtClean="0"/>
              <a:t> </a:t>
            </a:r>
            <a:r>
              <a:rPr lang="fr-CH" sz="2800" dirty="0"/>
              <a:t>check: 23/09/2019</a:t>
            </a:r>
          </a:p>
          <a:p>
            <a:r>
              <a:rPr lang="fr-CH" sz="2800" dirty="0" err="1" smtClean="0"/>
              <a:t>Sector</a:t>
            </a:r>
            <a:r>
              <a:rPr lang="fr-CH" sz="2800" dirty="0" smtClean="0"/>
              <a:t> </a:t>
            </a:r>
            <a:r>
              <a:rPr lang="fr-CH" sz="2800" dirty="0"/>
              <a:t>2: </a:t>
            </a:r>
            <a:r>
              <a:rPr lang="fr-CH" sz="2800" dirty="0">
                <a:solidFill>
                  <a:srgbClr val="FF0000"/>
                </a:solidFill>
              </a:rPr>
              <a:t>1 </a:t>
            </a:r>
            <a:r>
              <a:rPr lang="fr-CH" sz="2800" dirty="0" smtClean="0">
                <a:solidFill>
                  <a:srgbClr val="FF0000"/>
                </a:solidFill>
              </a:rPr>
              <a:t>SEM </a:t>
            </a:r>
            <a:r>
              <a:rPr lang="fr-CH" sz="2800" dirty="0" smtClean="0">
                <a:solidFill>
                  <a:srgbClr val="00B050"/>
                </a:solidFill>
              </a:rPr>
              <a:t>(18/27)</a:t>
            </a:r>
            <a:r>
              <a:rPr lang="fr-CH" sz="2800" dirty="0" smtClean="0"/>
              <a:t>	</a:t>
            </a:r>
            <a:r>
              <a:rPr lang="fr-CH" sz="2800" dirty="0" err="1" smtClean="0"/>
              <a:t>Leak</a:t>
            </a:r>
            <a:r>
              <a:rPr lang="fr-CH" sz="2800" dirty="0" smtClean="0"/>
              <a:t> </a:t>
            </a:r>
            <a:r>
              <a:rPr lang="fr-CH" sz="2800" dirty="0"/>
              <a:t>check: 27/09/2019</a:t>
            </a:r>
          </a:p>
          <a:p>
            <a:r>
              <a:rPr lang="fr-CH" sz="2800" dirty="0" err="1" smtClean="0"/>
              <a:t>Sector</a:t>
            </a:r>
            <a:r>
              <a:rPr lang="fr-CH" sz="2800" dirty="0" smtClean="0"/>
              <a:t> 0-1: </a:t>
            </a:r>
            <a:r>
              <a:rPr lang="fr-CH" sz="2800" dirty="0" smtClean="0">
                <a:solidFill>
                  <a:srgbClr val="FF0000"/>
                </a:solidFill>
              </a:rPr>
              <a:t>4 SEM </a:t>
            </a:r>
            <a:r>
              <a:rPr lang="fr-CH" sz="2800" dirty="0" smtClean="0">
                <a:solidFill>
                  <a:srgbClr val="00B050"/>
                </a:solidFill>
              </a:rPr>
              <a:t>(22/27)</a:t>
            </a:r>
            <a:r>
              <a:rPr lang="fr-CH" sz="2800" dirty="0" smtClean="0"/>
              <a:t>	</a:t>
            </a:r>
            <a:r>
              <a:rPr lang="fr-CH" sz="2800" dirty="0" err="1" smtClean="0"/>
              <a:t>Leak</a:t>
            </a:r>
            <a:r>
              <a:rPr lang="fr-CH" sz="2800" dirty="0" smtClean="0"/>
              <a:t> check: 07/10/2019</a:t>
            </a:r>
          </a:p>
          <a:p>
            <a:r>
              <a:rPr lang="fr-CH" sz="2800" dirty="0" err="1"/>
              <a:t>Sector</a:t>
            </a:r>
            <a:r>
              <a:rPr lang="fr-CH" sz="2800" dirty="0"/>
              <a:t> 7: </a:t>
            </a:r>
            <a:r>
              <a:rPr lang="fr-CH" sz="2800" dirty="0">
                <a:solidFill>
                  <a:srgbClr val="FF0000"/>
                </a:solidFill>
              </a:rPr>
              <a:t>3 </a:t>
            </a:r>
            <a:r>
              <a:rPr lang="fr-CH" sz="2800" dirty="0" smtClean="0">
                <a:solidFill>
                  <a:srgbClr val="FF0000"/>
                </a:solidFill>
              </a:rPr>
              <a:t>SEM </a:t>
            </a:r>
            <a:r>
              <a:rPr lang="fr-CH" sz="2800" dirty="0" smtClean="0">
                <a:solidFill>
                  <a:srgbClr val="00B050"/>
                </a:solidFill>
              </a:rPr>
              <a:t>(25/27)</a:t>
            </a:r>
            <a:r>
              <a:rPr lang="fr-CH" sz="2800" dirty="0" smtClean="0"/>
              <a:t>	</a:t>
            </a:r>
            <a:r>
              <a:rPr lang="fr-CH" sz="2800" dirty="0" err="1" smtClean="0"/>
              <a:t>Leak</a:t>
            </a:r>
            <a:r>
              <a:rPr lang="fr-CH" sz="2800" dirty="0" smtClean="0"/>
              <a:t> </a:t>
            </a:r>
            <a:r>
              <a:rPr lang="fr-CH" sz="2800" dirty="0"/>
              <a:t>check: 11/10/2019</a:t>
            </a:r>
          </a:p>
          <a:p>
            <a:r>
              <a:rPr lang="fr-CH" sz="2800" dirty="0" err="1"/>
              <a:t>Sector</a:t>
            </a:r>
            <a:r>
              <a:rPr lang="fr-CH" sz="2800" dirty="0"/>
              <a:t> 6-5: </a:t>
            </a:r>
            <a:r>
              <a:rPr lang="fr-CH" sz="2800" dirty="0">
                <a:solidFill>
                  <a:srgbClr val="FF0000"/>
                </a:solidFill>
              </a:rPr>
              <a:t>6 </a:t>
            </a:r>
            <a:r>
              <a:rPr lang="fr-CH" sz="2800" dirty="0" smtClean="0">
                <a:solidFill>
                  <a:srgbClr val="FF0000"/>
                </a:solidFill>
              </a:rPr>
              <a:t>SEM (31/27) </a:t>
            </a:r>
            <a:r>
              <a:rPr lang="fr-CH" sz="2800" dirty="0" smtClean="0"/>
              <a:t>	</a:t>
            </a:r>
            <a:r>
              <a:rPr lang="fr-CH" sz="2800" dirty="0" err="1" smtClean="0"/>
              <a:t>Leak</a:t>
            </a:r>
            <a:r>
              <a:rPr lang="fr-CH" sz="2800" dirty="0" smtClean="0"/>
              <a:t> </a:t>
            </a:r>
            <a:r>
              <a:rPr lang="fr-CH" sz="2800" dirty="0"/>
              <a:t>check: 21/10/2019</a:t>
            </a:r>
          </a:p>
          <a:p>
            <a:r>
              <a:rPr lang="fr-CH" sz="2800" dirty="0" err="1" smtClean="0"/>
              <a:t>Sector</a:t>
            </a:r>
            <a:r>
              <a:rPr lang="fr-CH" sz="2800" dirty="0" smtClean="0"/>
              <a:t> 5: </a:t>
            </a:r>
            <a:r>
              <a:rPr lang="fr-CH" sz="2800" dirty="0" smtClean="0">
                <a:solidFill>
                  <a:srgbClr val="FF0000"/>
                </a:solidFill>
              </a:rPr>
              <a:t>5 SEM</a:t>
            </a:r>
            <a:r>
              <a:rPr lang="fr-CH" sz="2800" dirty="0">
                <a:solidFill>
                  <a:srgbClr val="FF0000"/>
                </a:solidFill>
              </a:rPr>
              <a:t> </a:t>
            </a:r>
            <a:r>
              <a:rPr lang="fr-CH" sz="2800" dirty="0" smtClean="0"/>
              <a:t>	</a:t>
            </a:r>
            <a:r>
              <a:rPr lang="fr-CH" sz="2800" dirty="0" smtClean="0">
                <a:solidFill>
                  <a:srgbClr val="FF0000"/>
                </a:solidFill>
              </a:rPr>
              <a:t>(36/30)</a:t>
            </a:r>
            <a:r>
              <a:rPr lang="fr-CH" sz="2800" dirty="0" smtClean="0"/>
              <a:t>	</a:t>
            </a:r>
            <a:r>
              <a:rPr lang="fr-CH" sz="2800" dirty="0" err="1" smtClean="0"/>
              <a:t>Leak</a:t>
            </a:r>
            <a:r>
              <a:rPr lang="fr-CH" sz="2800" dirty="0" smtClean="0"/>
              <a:t> </a:t>
            </a:r>
            <a:r>
              <a:rPr lang="fr-CH" sz="2800" dirty="0"/>
              <a:t>check: </a:t>
            </a:r>
            <a:r>
              <a:rPr lang="fr-CH" sz="2800" dirty="0" smtClean="0"/>
              <a:t>29/10/2019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327660" y="5289074"/>
            <a:ext cx="8679180" cy="1150620"/>
          </a:xfrm>
          <a:prstGeom prst="rect">
            <a:avLst/>
          </a:prstGeom>
          <a:solidFill>
            <a:srgbClr val="9999FF">
              <a:alpha val="43922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491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" y="1014095"/>
            <a:ext cx="8229600" cy="5556568"/>
          </a:xfrm>
        </p:spPr>
        <p:txBody>
          <a:bodyPr/>
          <a:lstStyle/>
          <a:p>
            <a:r>
              <a:rPr lang="fr-CH" sz="2800" dirty="0" smtClean="0"/>
              <a:t>Last moment for </a:t>
            </a:r>
            <a:r>
              <a:rPr lang="fr-CH" sz="2800" dirty="0" err="1" smtClean="0"/>
              <a:t>SEM’s</a:t>
            </a:r>
            <a:r>
              <a:rPr lang="fr-CH" sz="2800" dirty="0" smtClean="0"/>
              <a:t> installation </a:t>
            </a:r>
            <a:r>
              <a:rPr lang="fr-CH" sz="2800" dirty="0" err="1" smtClean="0"/>
              <a:t>is</a:t>
            </a:r>
            <a:r>
              <a:rPr lang="fr-CH" sz="2800" dirty="0" smtClean="0"/>
              <a:t> vacuum check of </a:t>
            </a:r>
            <a:r>
              <a:rPr lang="fr-CH" sz="2800" dirty="0" err="1" smtClean="0"/>
              <a:t>concerned</a:t>
            </a:r>
            <a:r>
              <a:rPr lang="fr-CH" sz="2800" dirty="0" smtClean="0"/>
              <a:t> </a:t>
            </a:r>
            <a:r>
              <a:rPr lang="fr-CH" sz="2800" dirty="0" err="1" smtClean="0"/>
              <a:t>sector</a:t>
            </a:r>
            <a:endParaRPr lang="fr-CH" sz="2800" dirty="0" smtClean="0"/>
          </a:p>
          <a:p>
            <a:r>
              <a:rPr lang="fr-CH" sz="2800" dirty="0" err="1" smtClean="0"/>
              <a:t>Bake</a:t>
            </a:r>
            <a:r>
              <a:rPr lang="fr-CH" sz="2800" dirty="0" smtClean="0"/>
              <a:t>-out </a:t>
            </a:r>
            <a:r>
              <a:rPr lang="fr-CH" sz="2800" dirty="0" err="1" smtClean="0"/>
              <a:t>operations</a:t>
            </a:r>
            <a:r>
              <a:rPr lang="fr-CH" sz="2800" dirty="0" smtClean="0"/>
              <a:t> 05/09/2019 – 21/12/2019 (</a:t>
            </a:r>
            <a:r>
              <a:rPr lang="fr-CH" sz="2800" dirty="0" err="1" smtClean="0"/>
              <a:t>after</a:t>
            </a:r>
            <a:r>
              <a:rPr lang="fr-CH" sz="2800" dirty="0" smtClean="0"/>
              <a:t> </a:t>
            </a:r>
            <a:r>
              <a:rPr lang="fr-CH" sz="2800" dirty="0" err="1" smtClean="0"/>
              <a:t>that</a:t>
            </a:r>
            <a:r>
              <a:rPr lang="fr-CH" sz="2800" dirty="0" smtClean="0"/>
              <a:t>: </a:t>
            </a:r>
            <a:r>
              <a:rPr lang="fr-CH" sz="2800" dirty="0" err="1" smtClean="0"/>
              <a:t>cables</a:t>
            </a:r>
            <a:r>
              <a:rPr lang="fr-CH" sz="2800" dirty="0" smtClean="0"/>
              <a:t> installation till April 2020)</a:t>
            </a:r>
          </a:p>
          <a:p>
            <a:r>
              <a:rPr lang="fr-CH" sz="2800" dirty="0" err="1" smtClean="0"/>
              <a:t>According</a:t>
            </a:r>
            <a:r>
              <a:rPr lang="fr-CH" sz="2800" dirty="0" smtClean="0"/>
              <a:t> to </a:t>
            </a:r>
            <a:r>
              <a:rPr lang="fr-CH" sz="2800" dirty="0" err="1" smtClean="0"/>
              <a:t>planned</a:t>
            </a:r>
            <a:r>
              <a:rPr lang="fr-CH" sz="2800" dirty="0" smtClean="0"/>
              <a:t> </a:t>
            </a:r>
            <a:r>
              <a:rPr lang="fr-CH" sz="2800" dirty="0" err="1" smtClean="0"/>
              <a:t>delivery</a:t>
            </a:r>
            <a:r>
              <a:rPr lang="fr-CH" sz="2800" dirty="0" smtClean="0"/>
              <a:t> </a:t>
            </a:r>
            <a:r>
              <a:rPr lang="fr-CH" sz="2800" dirty="0" err="1" smtClean="0"/>
              <a:t>schedule</a:t>
            </a:r>
            <a:r>
              <a:rPr lang="fr-CH" sz="2800" dirty="0" smtClean="0"/>
              <a:t>, 9 </a:t>
            </a:r>
            <a:r>
              <a:rPr lang="fr-CH" sz="2800" dirty="0" err="1" smtClean="0"/>
              <a:t>missing</a:t>
            </a:r>
            <a:r>
              <a:rPr lang="fr-CH" sz="2800" dirty="0" smtClean="0"/>
              <a:t> </a:t>
            </a:r>
            <a:r>
              <a:rPr lang="fr-CH" sz="2800" dirty="0" err="1" smtClean="0"/>
              <a:t>SEM’s</a:t>
            </a:r>
            <a:r>
              <a:rPr lang="fr-CH" sz="2800" dirty="0" smtClean="0"/>
              <a:t> </a:t>
            </a:r>
            <a:r>
              <a:rPr lang="fr-CH" sz="2800" dirty="0" err="1" smtClean="0"/>
              <a:t>won’t</a:t>
            </a:r>
            <a:r>
              <a:rPr lang="fr-CH" sz="2800" dirty="0" smtClean="0"/>
              <a:t> </a:t>
            </a:r>
            <a:r>
              <a:rPr lang="fr-CH" sz="2800" dirty="0" err="1" smtClean="0"/>
              <a:t>be</a:t>
            </a:r>
            <a:r>
              <a:rPr lang="fr-CH" sz="2800" dirty="0" smtClean="0"/>
              <a:t> </a:t>
            </a:r>
            <a:r>
              <a:rPr lang="fr-CH" sz="2800" dirty="0" err="1" smtClean="0"/>
              <a:t>available</a:t>
            </a:r>
            <a:r>
              <a:rPr lang="fr-CH" sz="2800" dirty="0" smtClean="0"/>
              <a:t> by end 2019</a:t>
            </a:r>
          </a:p>
          <a:p>
            <a:r>
              <a:rPr lang="fr-CH" sz="2800" dirty="0" err="1" smtClean="0"/>
              <a:t>Impacted</a:t>
            </a:r>
            <a:r>
              <a:rPr lang="fr-CH" sz="2800" dirty="0" smtClean="0"/>
              <a:t> </a:t>
            </a:r>
            <a:r>
              <a:rPr lang="fr-CH" sz="2800" dirty="0" err="1" smtClean="0"/>
              <a:t>lines</a:t>
            </a:r>
            <a:r>
              <a:rPr lang="fr-CH" sz="2800" dirty="0" smtClean="0"/>
              <a:t>: LNE05-06 (ASACUSA): </a:t>
            </a:r>
            <a:r>
              <a:rPr lang="fr-CH" sz="2800" dirty="0" err="1" smtClean="0"/>
              <a:t>install</a:t>
            </a:r>
            <a:r>
              <a:rPr lang="fr-CH" sz="2800" dirty="0" smtClean="0"/>
              <a:t> 4 </a:t>
            </a:r>
            <a:r>
              <a:rPr lang="fr-CH" sz="2800" dirty="0" err="1" smtClean="0"/>
              <a:t>blank</a:t>
            </a:r>
            <a:r>
              <a:rPr lang="fr-CH" sz="2800" dirty="0" smtClean="0"/>
              <a:t> </a:t>
            </a:r>
            <a:r>
              <a:rPr lang="fr-CH" sz="2800" dirty="0" err="1"/>
              <a:t>flanges</a:t>
            </a:r>
            <a:r>
              <a:rPr lang="fr-CH" sz="2800" dirty="0"/>
              <a:t> on </a:t>
            </a:r>
            <a:r>
              <a:rPr lang="fr-CH" sz="2800" dirty="0" err="1"/>
              <a:t>vac</a:t>
            </a:r>
            <a:r>
              <a:rPr lang="fr-CH" sz="2800" dirty="0"/>
              <a:t> </a:t>
            </a:r>
            <a:r>
              <a:rPr lang="fr-CH" sz="2800" dirty="0" err="1"/>
              <a:t>sector</a:t>
            </a:r>
            <a:r>
              <a:rPr lang="fr-CH" sz="2800" dirty="0"/>
              <a:t> </a:t>
            </a:r>
            <a:r>
              <a:rPr lang="fr-CH" sz="2800" dirty="0" smtClean="0"/>
              <a:t>6-5 to </a:t>
            </a:r>
            <a:r>
              <a:rPr lang="fr-CH" sz="2800" dirty="0" err="1" smtClean="0"/>
              <a:t>bake</a:t>
            </a:r>
            <a:r>
              <a:rPr lang="fr-CH" sz="2800" dirty="0" smtClean="0"/>
              <a:t>-out </a:t>
            </a:r>
            <a:r>
              <a:rPr lang="fr-CH" sz="2800" dirty="0" err="1" smtClean="0"/>
              <a:t>sector</a:t>
            </a:r>
            <a:r>
              <a:rPr lang="fr-CH" sz="2800" dirty="0" smtClean="0"/>
              <a:t> 0-1</a:t>
            </a:r>
          </a:p>
          <a:p>
            <a:r>
              <a:rPr lang="fr-CH" sz="2800" dirty="0" err="1" smtClean="0"/>
              <a:t>Missing</a:t>
            </a:r>
            <a:r>
              <a:rPr lang="fr-CH" sz="2800" dirty="0" smtClean="0"/>
              <a:t> </a:t>
            </a:r>
            <a:r>
              <a:rPr lang="fr-CH" sz="2800" dirty="0" err="1" smtClean="0"/>
              <a:t>SEM’s</a:t>
            </a:r>
            <a:r>
              <a:rPr lang="fr-CH" sz="2800" dirty="0" smtClean="0"/>
              <a:t> </a:t>
            </a:r>
            <a:r>
              <a:rPr lang="fr-CH" sz="2800" dirty="0" err="1" smtClean="0"/>
              <a:t>installed</a:t>
            </a:r>
            <a:r>
              <a:rPr lang="fr-CH" sz="2800" dirty="0" smtClean="0"/>
              <a:t> </a:t>
            </a:r>
            <a:r>
              <a:rPr lang="fr-CH" sz="2800" dirty="0" err="1" smtClean="0"/>
              <a:t>when</a:t>
            </a:r>
            <a:r>
              <a:rPr lang="fr-CH" sz="2800" dirty="0" smtClean="0"/>
              <a:t> </a:t>
            </a:r>
            <a:r>
              <a:rPr lang="fr-CH" sz="2800" dirty="0" err="1" smtClean="0"/>
              <a:t>available</a:t>
            </a:r>
            <a:r>
              <a:rPr lang="fr-CH" sz="2800" dirty="0" smtClean="0"/>
              <a:t>, but </a:t>
            </a:r>
            <a:r>
              <a:rPr lang="fr-CH" sz="2800" dirty="0" err="1" smtClean="0"/>
              <a:t>bake</a:t>
            </a:r>
            <a:r>
              <a:rPr lang="fr-CH" sz="2800" dirty="0" smtClean="0"/>
              <a:t>-out possible </a:t>
            </a:r>
            <a:r>
              <a:rPr lang="fr-CH" sz="2800" dirty="0" err="1" smtClean="0"/>
              <a:t>only</a:t>
            </a:r>
            <a:r>
              <a:rPr lang="fr-CH" sz="2800" dirty="0" smtClean="0"/>
              <a:t> </a:t>
            </a:r>
            <a:r>
              <a:rPr lang="fr-CH" sz="2800" dirty="0" err="1" smtClean="0"/>
              <a:t>after</a:t>
            </a:r>
            <a:r>
              <a:rPr lang="fr-CH" sz="2800" dirty="0" smtClean="0"/>
              <a:t> </a:t>
            </a:r>
            <a:r>
              <a:rPr lang="fr-CH" sz="2800" dirty="0" err="1" smtClean="0"/>
              <a:t>cable</a:t>
            </a:r>
            <a:r>
              <a:rPr lang="fr-CH" sz="2800" dirty="0" smtClean="0"/>
              <a:t> </a:t>
            </a:r>
            <a:r>
              <a:rPr lang="fr-CH" sz="2800" dirty="0" err="1" smtClean="0"/>
              <a:t>pulling</a:t>
            </a:r>
            <a:r>
              <a:rPr lang="fr-CH" sz="2800" dirty="0" smtClean="0"/>
              <a:t>: impact on </a:t>
            </a:r>
            <a:r>
              <a:rPr lang="fr-CH" sz="2800" dirty="0" err="1" smtClean="0"/>
              <a:t>start</a:t>
            </a:r>
            <a:r>
              <a:rPr lang="fr-CH" sz="2800" dirty="0" smtClean="0"/>
              <a:t> of </a:t>
            </a:r>
            <a:r>
              <a:rPr lang="fr-CH" sz="2800" dirty="0" err="1" smtClean="0"/>
              <a:t>commissioning</a:t>
            </a:r>
            <a:r>
              <a:rPr lang="fr-CH" sz="2800" dirty="0" smtClean="0"/>
              <a:t> of LNE05-06 </a:t>
            </a:r>
            <a:r>
              <a:rPr lang="fr-CH" sz="2800" dirty="0" err="1" smtClean="0"/>
              <a:t>only</a:t>
            </a:r>
            <a:r>
              <a:rPr lang="fr-CH" sz="2800" dirty="0" smtClean="0"/>
              <a:t>.</a:t>
            </a:r>
          </a:p>
          <a:p>
            <a:r>
              <a:rPr lang="fr-CH" sz="2800" dirty="0" smtClean="0"/>
              <a:t>All efforts </a:t>
            </a:r>
            <a:r>
              <a:rPr lang="fr-CH" sz="2800" dirty="0" err="1" smtClean="0"/>
              <a:t>should</a:t>
            </a:r>
            <a:r>
              <a:rPr lang="fr-CH" sz="2800" dirty="0" smtClean="0"/>
              <a:t> </a:t>
            </a:r>
            <a:r>
              <a:rPr lang="fr-CH" sz="2800" dirty="0" err="1" smtClean="0"/>
              <a:t>be</a:t>
            </a:r>
            <a:r>
              <a:rPr lang="fr-CH" sz="2800" dirty="0" smtClean="0"/>
              <a:t> </a:t>
            </a:r>
            <a:r>
              <a:rPr lang="fr-CH" sz="2800" dirty="0" err="1" smtClean="0"/>
              <a:t>done</a:t>
            </a:r>
            <a:r>
              <a:rPr lang="fr-CH" sz="2800" dirty="0" smtClean="0"/>
              <a:t> to speed –up </a:t>
            </a:r>
            <a:r>
              <a:rPr lang="fr-CH" sz="2800" dirty="0" err="1" smtClean="0"/>
              <a:t>delivery</a:t>
            </a:r>
            <a:endParaRPr lang="fr-CH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900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124215</TotalTime>
  <Words>298</Words>
  <Application>Microsoft Office PowerPoint</Application>
  <PresentationFormat>On-screen Show (4:3)</PresentationFormat>
  <Paragraphs>73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ＭＳ Ｐゴシック</vt:lpstr>
      <vt:lpstr>Garamond</vt:lpstr>
      <vt:lpstr>Helvetica</vt:lpstr>
      <vt:lpstr>Times New Roman</vt:lpstr>
      <vt:lpstr>Wingdings</vt:lpstr>
      <vt:lpstr>1_Pixel</vt:lpstr>
      <vt:lpstr>ELENA Project  </vt:lpstr>
      <vt:lpstr>Electrostatic lines to be installed</vt:lpstr>
      <vt:lpstr>Vacuum sectors</vt:lpstr>
      <vt:lpstr>Assumptions for delivery</vt:lpstr>
      <vt:lpstr>SEM HW delivery vs installation</vt:lpstr>
      <vt:lpstr>Number of SEM per vac sector</vt:lpstr>
      <vt:lpstr>Conclusions</vt:lpstr>
    </vt:vector>
  </TitlesOfParts>
  <Manager>Francois.Butin@cern.ch</Manager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</dc:title>
  <dc:creator>S. Maury</dc:creator>
  <cp:lastModifiedBy>Francois Butin</cp:lastModifiedBy>
  <cp:revision>2866</cp:revision>
  <cp:lastPrinted>2018-02-09T07:23:44Z</cp:lastPrinted>
  <dcterms:created xsi:type="dcterms:W3CDTF">2009-08-04T11:38:51Z</dcterms:created>
  <dcterms:modified xsi:type="dcterms:W3CDTF">2018-11-06T15:46:48Z</dcterms:modified>
</cp:coreProperties>
</file>