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70" r:id="rId4"/>
    <p:sldId id="290" r:id="rId5"/>
    <p:sldId id="279" r:id="rId6"/>
    <p:sldId id="263" r:id="rId7"/>
    <p:sldId id="280" r:id="rId8"/>
    <p:sldId id="291" r:id="rId9"/>
    <p:sldId id="29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FABAB"/>
    <a:srgbClr val="B3BC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556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80" y="2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ADA15D-4523-42BE-9BF0-23C952B2DAB8}" type="doc">
      <dgm:prSet loTypeId="urn:microsoft.com/office/officeart/2005/8/layout/h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468E700D-017B-4778-8B25-B8E6AAD817AB}">
      <dgm:prSet phldrT="[Text]"/>
      <dgm:spPr>
        <a:xfrm>
          <a:off x="4128194" y="92498"/>
          <a:ext cx="3621189" cy="432000"/>
        </a:xfrm>
        <a:solidFill>
          <a:srgbClr val="4F9A06">
            <a:hueOff val="6926965"/>
            <a:satOff val="-37838"/>
            <a:lumOff val="24510"/>
            <a:alphaOff val="0"/>
          </a:srgbClr>
        </a:solidFill>
        <a:ln w="19050" cap="flat" cmpd="sng" algn="ctr">
          <a:solidFill>
            <a:srgbClr val="4F9A06">
              <a:hueOff val="6926965"/>
              <a:satOff val="-37838"/>
              <a:lumOff val="2451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New Developments</a:t>
          </a:r>
          <a:endParaRPr lang="en-US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981FE8B5-2212-4E17-971A-49A02C9F7038}" type="parTrans" cxnId="{88AAA38F-3B16-4B00-A595-2FF7218913AB}">
      <dgm:prSet/>
      <dgm:spPr/>
      <dgm:t>
        <a:bodyPr/>
        <a:lstStyle/>
        <a:p>
          <a:endParaRPr lang="en-US"/>
        </a:p>
      </dgm:t>
    </dgm:pt>
    <dgm:pt modelId="{78A2C292-132F-4275-9A96-9C83B2B54125}" type="sibTrans" cxnId="{88AAA38F-3B16-4B00-A595-2FF7218913AB}">
      <dgm:prSet/>
      <dgm:spPr/>
      <dgm:t>
        <a:bodyPr/>
        <a:lstStyle/>
        <a:p>
          <a:endParaRPr lang="en-US"/>
        </a:p>
      </dgm:t>
    </dgm:pt>
    <dgm:pt modelId="{E1B3E175-3C24-4AE6-891F-BEE8503BB749}">
      <dgm:prSet phldrT="[Text]"/>
      <dgm:spPr>
        <a:xfrm>
          <a:off x="4128232" y="561045"/>
          <a:ext cx="3621189" cy="1273851"/>
        </a:xfrm>
        <a:solidFill>
          <a:srgbClr val="4F9A06">
            <a:tint val="40000"/>
            <a:alpha val="90000"/>
            <a:hueOff val="6451244"/>
            <a:satOff val="21255"/>
            <a:lumOff val="3781"/>
            <a:alphaOff val="0"/>
          </a:srgbClr>
        </a:solidFill>
        <a:ln w="19050" cap="flat" cmpd="sng" algn="ctr">
          <a:solidFill>
            <a:srgbClr val="4F9A06">
              <a:tint val="40000"/>
              <a:alpha val="90000"/>
              <a:hueOff val="6451244"/>
              <a:satOff val="21255"/>
              <a:lumOff val="3781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rgbClr val="0C377B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Have to follow a radiation assurance procedure RHA</a:t>
          </a:r>
          <a:endParaRPr lang="en-US" dirty="0">
            <a:solidFill>
              <a:srgbClr val="0C377B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2C5002C0-E467-4761-A059-2363FC0B7F84}" type="parTrans" cxnId="{B9A5D491-537F-47B5-BCA3-76C939F65D2C}">
      <dgm:prSet/>
      <dgm:spPr/>
      <dgm:t>
        <a:bodyPr/>
        <a:lstStyle/>
        <a:p>
          <a:endParaRPr lang="en-US"/>
        </a:p>
      </dgm:t>
    </dgm:pt>
    <dgm:pt modelId="{79FFF177-D0CE-434C-A2AB-8C4841D73045}" type="sibTrans" cxnId="{B9A5D491-537F-47B5-BCA3-76C939F65D2C}">
      <dgm:prSet/>
      <dgm:spPr/>
      <dgm:t>
        <a:bodyPr/>
        <a:lstStyle/>
        <a:p>
          <a:endParaRPr lang="en-US"/>
        </a:p>
      </dgm:t>
    </dgm:pt>
    <dgm:pt modelId="{5389DF2E-A64E-40CB-9637-8A25CCB3309A}">
      <dgm:prSet/>
      <dgm:spPr>
        <a:xfrm>
          <a:off x="4128232" y="561045"/>
          <a:ext cx="3621189" cy="1273851"/>
        </a:xfrm>
        <a:solidFill>
          <a:srgbClr val="4F9A06">
            <a:tint val="40000"/>
            <a:alpha val="90000"/>
            <a:hueOff val="6451244"/>
            <a:satOff val="21255"/>
            <a:lumOff val="3781"/>
            <a:alphaOff val="0"/>
          </a:srgbClr>
        </a:solidFill>
        <a:ln w="19050" cap="flat" cmpd="sng" algn="ctr">
          <a:solidFill>
            <a:srgbClr val="4F9A06">
              <a:tint val="40000"/>
              <a:alpha val="90000"/>
              <a:hueOff val="6451244"/>
              <a:satOff val="21255"/>
              <a:lumOff val="3781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rgbClr val="0C377B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The criticality needs to be assessed</a:t>
          </a:r>
          <a:endParaRPr lang="en-US" dirty="0">
            <a:solidFill>
              <a:srgbClr val="0C377B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4C939AAE-2676-4A22-8EC8-7BF151DB5727}" type="parTrans" cxnId="{B84C43B2-328C-414A-9B8E-64DBC43B68E1}">
      <dgm:prSet/>
      <dgm:spPr/>
      <dgm:t>
        <a:bodyPr/>
        <a:lstStyle/>
        <a:p>
          <a:endParaRPr lang="en-US"/>
        </a:p>
      </dgm:t>
    </dgm:pt>
    <dgm:pt modelId="{7D23B6F7-4C85-4019-84C7-506F5A11D37E}" type="sibTrans" cxnId="{B84C43B2-328C-414A-9B8E-64DBC43B68E1}">
      <dgm:prSet/>
      <dgm:spPr/>
      <dgm:t>
        <a:bodyPr/>
        <a:lstStyle/>
        <a:p>
          <a:endParaRPr lang="en-US"/>
        </a:p>
      </dgm:t>
    </dgm:pt>
    <dgm:pt modelId="{A7E14DAB-B173-4DB6-989C-42EF79E70518}">
      <dgm:prSet/>
      <dgm:spPr>
        <a:xfrm>
          <a:off x="4128232" y="561045"/>
          <a:ext cx="3621189" cy="1273851"/>
        </a:xfrm>
        <a:solidFill>
          <a:srgbClr val="4F9A06">
            <a:tint val="40000"/>
            <a:alpha val="90000"/>
            <a:hueOff val="6451244"/>
            <a:satOff val="21255"/>
            <a:lumOff val="3781"/>
            <a:alphaOff val="0"/>
          </a:srgbClr>
        </a:solidFill>
        <a:ln w="19050" cap="flat" cmpd="sng" algn="ctr">
          <a:solidFill>
            <a:srgbClr val="4F9A06">
              <a:tint val="40000"/>
              <a:alpha val="90000"/>
              <a:hueOff val="6451244"/>
              <a:satOff val="21255"/>
              <a:lumOff val="3781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rgbClr val="0C377B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The system has to be tested in a representative radiation environment</a:t>
          </a:r>
          <a:endParaRPr lang="en-US" dirty="0">
            <a:solidFill>
              <a:srgbClr val="0C377B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D1910640-DA5B-488D-8BFC-383407C3214E}" type="parTrans" cxnId="{AD946CB5-4312-43E7-9747-4A5CB8326B95}">
      <dgm:prSet/>
      <dgm:spPr/>
      <dgm:t>
        <a:bodyPr/>
        <a:lstStyle/>
        <a:p>
          <a:endParaRPr lang="en-US"/>
        </a:p>
      </dgm:t>
    </dgm:pt>
    <dgm:pt modelId="{FBC0E7F8-1A1D-44A9-A551-074E52840751}" type="sibTrans" cxnId="{AD946CB5-4312-43E7-9747-4A5CB8326B95}">
      <dgm:prSet/>
      <dgm:spPr/>
      <dgm:t>
        <a:bodyPr/>
        <a:lstStyle/>
        <a:p>
          <a:endParaRPr lang="en-US"/>
        </a:p>
      </dgm:t>
    </dgm:pt>
    <dgm:pt modelId="{B00686D9-2F2A-44DC-9367-47616517C795}">
      <dgm:prSet phldrT="[Text]"/>
      <dgm:spPr>
        <a:xfrm>
          <a:off x="37" y="92498"/>
          <a:ext cx="3621189" cy="432000"/>
        </a:xfrm>
        <a:solidFill>
          <a:srgbClr val="4F9A06">
            <a:hueOff val="0"/>
            <a:satOff val="0"/>
            <a:lumOff val="0"/>
            <a:alphaOff val="0"/>
          </a:srgbClr>
        </a:solidFill>
        <a:ln w="19050" cap="flat" cmpd="sng" algn="ctr">
          <a:solidFill>
            <a:srgbClr val="4F9A06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System already installed</a:t>
          </a:r>
          <a:endParaRPr lang="en-US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8677C783-4E27-4338-BFC0-BE7F68AEB4B0}" type="parTrans" cxnId="{4D2D1921-7A91-4843-8F54-364152C60188}">
      <dgm:prSet/>
      <dgm:spPr/>
      <dgm:t>
        <a:bodyPr/>
        <a:lstStyle/>
        <a:p>
          <a:endParaRPr lang="en-US"/>
        </a:p>
      </dgm:t>
    </dgm:pt>
    <dgm:pt modelId="{49056A3A-6F9D-4628-A8F9-4C9314C0C89B}" type="sibTrans" cxnId="{4D2D1921-7A91-4843-8F54-364152C60188}">
      <dgm:prSet/>
      <dgm:spPr/>
      <dgm:t>
        <a:bodyPr/>
        <a:lstStyle/>
        <a:p>
          <a:endParaRPr lang="en-US"/>
        </a:p>
      </dgm:t>
    </dgm:pt>
    <dgm:pt modelId="{3937D487-D197-4DAC-B388-BB3DE3FAD1E5}">
      <dgm:prSet phldrT="[Text]"/>
      <dgm:spPr>
        <a:xfrm>
          <a:off x="37" y="524498"/>
          <a:ext cx="3621189" cy="1273851"/>
        </a:xfrm>
        <a:solidFill>
          <a:srgbClr val="4F9A06">
            <a:tint val="40000"/>
            <a:alpha val="9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rgbClr val="4F9A06">
              <a:tint val="40000"/>
              <a:alpha val="9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rgbClr val="0C377B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Their fault rate should be assessed</a:t>
          </a:r>
          <a:endParaRPr lang="en-US" dirty="0">
            <a:solidFill>
              <a:srgbClr val="0C377B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F314CA1B-08F5-40E0-B15C-FA60762369FF}" type="parTrans" cxnId="{63021D0E-9A70-41F8-8CD7-834DB4782174}">
      <dgm:prSet/>
      <dgm:spPr/>
      <dgm:t>
        <a:bodyPr/>
        <a:lstStyle/>
        <a:p>
          <a:endParaRPr lang="en-US"/>
        </a:p>
      </dgm:t>
    </dgm:pt>
    <dgm:pt modelId="{8F1E05F5-5B56-4C0C-A12C-02AAA312762F}" type="sibTrans" cxnId="{63021D0E-9A70-41F8-8CD7-834DB4782174}">
      <dgm:prSet/>
      <dgm:spPr/>
      <dgm:t>
        <a:bodyPr/>
        <a:lstStyle/>
        <a:p>
          <a:endParaRPr lang="en-US"/>
        </a:p>
      </dgm:t>
    </dgm:pt>
    <dgm:pt modelId="{8DFDF06F-C517-4D52-82C9-8894616913B9}">
      <dgm:prSet phldrT="[Text]"/>
      <dgm:spPr>
        <a:xfrm>
          <a:off x="37" y="524498"/>
          <a:ext cx="3621189" cy="1273851"/>
        </a:xfrm>
        <a:solidFill>
          <a:srgbClr val="4F9A06">
            <a:tint val="40000"/>
            <a:alpha val="9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rgbClr val="4F9A06">
              <a:tint val="40000"/>
              <a:alpha val="9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rgbClr val="0C377B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The relocation should be notified </a:t>
          </a:r>
          <a:endParaRPr lang="en-US" dirty="0">
            <a:solidFill>
              <a:srgbClr val="0C377B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ABEF7298-339E-4E1F-997C-F73EE7E4AA8E}" type="parTrans" cxnId="{DC0A8C9D-15E3-4115-9A2D-29111BF02376}">
      <dgm:prSet/>
      <dgm:spPr/>
      <dgm:t>
        <a:bodyPr/>
        <a:lstStyle/>
        <a:p>
          <a:endParaRPr lang="en-US"/>
        </a:p>
      </dgm:t>
    </dgm:pt>
    <dgm:pt modelId="{B991BD41-4B55-4273-886A-F80027E29E61}" type="sibTrans" cxnId="{DC0A8C9D-15E3-4115-9A2D-29111BF02376}">
      <dgm:prSet/>
      <dgm:spPr/>
      <dgm:t>
        <a:bodyPr/>
        <a:lstStyle/>
        <a:p>
          <a:endParaRPr lang="en-US"/>
        </a:p>
      </dgm:t>
    </dgm:pt>
    <dgm:pt modelId="{6A68BB84-8D06-4709-B03E-4DB6B32492A3}">
      <dgm:prSet phldrT="[Text]"/>
      <dgm:spPr>
        <a:xfrm>
          <a:off x="37" y="524498"/>
          <a:ext cx="3621189" cy="1273851"/>
        </a:xfrm>
        <a:solidFill>
          <a:srgbClr val="4F9A06">
            <a:tint val="40000"/>
            <a:alpha val="9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rgbClr val="4F9A06">
              <a:tint val="40000"/>
              <a:alpha val="9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rgbClr val="0C377B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The integration document will have a field pointing at the RHA document</a:t>
          </a:r>
          <a:endParaRPr lang="en-US" dirty="0">
            <a:solidFill>
              <a:srgbClr val="0C377B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39F3446C-21A7-476F-8E5A-00EE064CD850}" type="parTrans" cxnId="{7F88AE31-3D4C-4121-9F6A-F70F797D94F2}">
      <dgm:prSet/>
      <dgm:spPr/>
      <dgm:t>
        <a:bodyPr/>
        <a:lstStyle/>
        <a:p>
          <a:endParaRPr lang="en-US"/>
        </a:p>
      </dgm:t>
    </dgm:pt>
    <dgm:pt modelId="{0E80B313-9709-420B-BC14-FCA56BE4C956}" type="sibTrans" cxnId="{7F88AE31-3D4C-4121-9F6A-F70F797D94F2}">
      <dgm:prSet/>
      <dgm:spPr/>
      <dgm:t>
        <a:bodyPr/>
        <a:lstStyle/>
        <a:p>
          <a:endParaRPr lang="en-US"/>
        </a:p>
      </dgm:t>
    </dgm:pt>
    <dgm:pt modelId="{B03C4508-7651-4673-B640-00DA9AD99C98}">
      <dgm:prSet phldrT="[Text]"/>
      <dgm:spPr>
        <a:xfrm>
          <a:off x="37" y="524498"/>
          <a:ext cx="3621189" cy="1273851"/>
        </a:xfrm>
        <a:solidFill>
          <a:srgbClr val="4F9A06">
            <a:tint val="40000"/>
            <a:alpha val="9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rgbClr val="4F9A06">
              <a:tint val="40000"/>
              <a:alpha val="9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rgbClr val="0C377B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Any system change should be notified</a:t>
          </a:r>
          <a:endParaRPr lang="en-US" dirty="0">
            <a:solidFill>
              <a:srgbClr val="0C377B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CB8268BE-C2CB-4292-BC8E-6B5A572F98DE}" type="parTrans" cxnId="{81318B04-CCC4-4F42-A332-AFB0FC0B99E6}">
      <dgm:prSet/>
      <dgm:spPr/>
      <dgm:t>
        <a:bodyPr/>
        <a:lstStyle/>
        <a:p>
          <a:endParaRPr lang="en-US"/>
        </a:p>
      </dgm:t>
    </dgm:pt>
    <dgm:pt modelId="{28371AEB-3D51-4746-87B7-C9BDA6462449}" type="sibTrans" cxnId="{81318B04-CCC4-4F42-A332-AFB0FC0B99E6}">
      <dgm:prSet/>
      <dgm:spPr/>
      <dgm:t>
        <a:bodyPr/>
        <a:lstStyle/>
        <a:p>
          <a:endParaRPr lang="en-US"/>
        </a:p>
      </dgm:t>
    </dgm:pt>
    <dgm:pt modelId="{8B342D8B-67B5-41B2-ADD2-DBB6B6F8428F}" type="pres">
      <dgm:prSet presAssocID="{45ADA15D-4523-42BE-9BF0-23C952B2DAB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DC499F9-9956-4817-B1DF-ABC26C194544}" type="pres">
      <dgm:prSet presAssocID="{468E700D-017B-4778-8B25-B8E6AAD817AB}" presName="composite" presStyleCnt="0"/>
      <dgm:spPr/>
    </dgm:pt>
    <dgm:pt modelId="{E1154FF2-AF40-443F-ADAD-7E56FBB79989}" type="pres">
      <dgm:prSet presAssocID="{468E700D-017B-4778-8B25-B8E6AAD817AB}" presName="parTx" presStyleLbl="alignNode1" presStyleIdx="0" presStyleCnt="2" custLinFactNeighborX="131">
        <dgm:presLayoutVars>
          <dgm:chMax val="0"/>
          <dgm:chPref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EF3A991D-DDD5-4C5C-A02D-B2F7E4F49362}" type="pres">
      <dgm:prSet presAssocID="{468E700D-017B-4778-8B25-B8E6AAD817AB}" presName="desTx" presStyleLbl="alignAccFollowNode1" presStyleIdx="0" presStyleCnt="2" custLinFactNeighborX="131" custLinFactNeighborY="2869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CA0B62CD-7C16-4AE5-8395-9B4FB2FBEDA1}" type="pres">
      <dgm:prSet presAssocID="{78A2C292-132F-4275-9A96-9C83B2B54125}" presName="space" presStyleCnt="0"/>
      <dgm:spPr/>
    </dgm:pt>
    <dgm:pt modelId="{C0833681-E4F6-4C19-BED3-1C1A4B7D40B0}" type="pres">
      <dgm:prSet presAssocID="{B00686D9-2F2A-44DC-9367-47616517C795}" presName="composite" presStyleCnt="0"/>
      <dgm:spPr/>
    </dgm:pt>
    <dgm:pt modelId="{55B5CF2A-DAF2-4015-AF5E-94BB42760FD2}" type="pres">
      <dgm:prSet presAssocID="{B00686D9-2F2A-44DC-9367-47616517C795}" presName="parTx" presStyleLbl="alignNode1" presStyleIdx="1" presStyleCnt="2" custLinFactNeighborX="10201" custLinFactNeighborY="2040">
        <dgm:presLayoutVars>
          <dgm:chMax val="0"/>
          <dgm:chPref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84939A99-824D-4AD1-AD09-4670C427B96C}" type="pres">
      <dgm:prSet presAssocID="{B00686D9-2F2A-44DC-9367-47616517C795}" presName="desTx" presStyleLbl="alignAccFollowNode1" presStyleIdx="1" presStyleCnt="2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</dgm:ptLst>
  <dgm:cxnLst>
    <dgm:cxn modelId="{3C5E80BE-9946-4648-B80B-14F49EBC1302}" type="presOf" srcId="{45ADA15D-4523-42BE-9BF0-23C952B2DAB8}" destId="{8B342D8B-67B5-41B2-ADD2-DBB6B6F8428F}" srcOrd="0" destOrd="0" presId="urn:microsoft.com/office/officeart/2005/8/layout/hList1"/>
    <dgm:cxn modelId="{7F88AE31-3D4C-4121-9F6A-F70F797D94F2}" srcId="{B00686D9-2F2A-44DC-9367-47616517C795}" destId="{6A68BB84-8D06-4709-B03E-4DB6B32492A3}" srcOrd="2" destOrd="0" parTransId="{39F3446C-21A7-476F-8E5A-00EE064CD850}" sibTransId="{0E80B313-9709-420B-BC14-FCA56BE4C956}"/>
    <dgm:cxn modelId="{A04FF7AB-94BB-404A-8A56-F0B536C337AA}" type="presOf" srcId="{5389DF2E-A64E-40CB-9637-8A25CCB3309A}" destId="{EF3A991D-DDD5-4C5C-A02D-B2F7E4F49362}" srcOrd="0" destOrd="1" presId="urn:microsoft.com/office/officeart/2005/8/layout/hList1"/>
    <dgm:cxn modelId="{78FF0E0E-5F9B-4B36-9BD6-AEA221655528}" type="presOf" srcId="{B03C4508-7651-4673-B640-00DA9AD99C98}" destId="{84939A99-824D-4AD1-AD09-4670C427B96C}" srcOrd="0" destOrd="3" presId="urn:microsoft.com/office/officeart/2005/8/layout/hList1"/>
    <dgm:cxn modelId="{DC0A8C9D-15E3-4115-9A2D-29111BF02376}" srcId="{B00686D9-2F2A-44DC-9367-47616517C795}" destId="{8DFDF06F-C517-4D52-82C9-8894616913B9}" srcOrd="1" destOrd="0" parTransId="{ABEF7298-339E-4E1F-997C-F73EE7E4AA8E}" sibTransId="{B991BD41-4B55-4273-886A-F80027E29E61}"/>
    <dgm:cxn modelId="{81318B04-CCC4-4F42-A332-AFB0FC0B99E6}" srcId="{B00686D9-2F2A-44DC-9367-47616517C795}" destId="{B03C4508-7651-4673-B640-00DA9AD99C98}" srcOrd="3" destOrd="0" parTransId="{CB8268BE-C2CB-4292-BC8E-6B5A572F98DE}" sibTransId="{28371AEB-3D51-4746-87B7-C9BDA6462449}"/>
    <dgm:cxn modelId="{C9F5BCEF-91F1-407E-9676-F7D983194281}" type="presOf" srcId="{8DFDF06F-C517-4D52-82C9-8894616913B9}" destId="{84939A99-824D-4AD1-AD09-4670C427B96C}" srcOrd="0" destOrd="1" presId="urn:microsoft.com/office/officeart/2005/8/layout/hList1"/>
    <dgm:cxn modelId="{256889A4-7034-4F6B-B778-25953A65C176}" type="presOf" srcId="{E1B3E175-3C24-4AE6-891F-BEE8503BB749}" destId="{EF3A991D-DDD5-4C5C-A02D-B2F7E4F49362}" srcOrd="0" destOrd="0" presId="urn:microsoft.com/office/officeart/2005/8/layout/hList1"/>
    <dgm:cxn modelId="{88AAA38F-3B16-4B00-A595-2FF7218913AB}" srcId="{45ADA15D-4523-42BE-9BF0-23C952B2DAB8}" destId="{468E700D-017B-4778-8B25-B8E6AAD817AB}" srcOrd="0" destOrd="0" parTransId="{981FE8B5-2212-4E17-971A-49A02C9F7038}" sibTransId="{78A2C292-132F-4275-9A96-9C83B2B54125}"/>
    <dgm:cxn modelId="{9CE4FDD1-E229-4C06-96CF-845F600D47D3}" type="presOf" srcId="{3937D487-D197-4DAC-B388-BB3DE3FAD1E5}" destId="{84939A99-824D-4AD1-AD09-4670C427B96C}" srcOrd="0" destOrd="0" presId="urn:microsoft.com/office/officeart/2005/8/layout/hList1"/>
    <dgm:cxn modelId="{E6F23028-7C55-442C-99F9-43B25C289CAC}" type="presOf" srcId="{B00686D9-2F2A-44DC-9367-47616517C795}" destId="{55B5CF2A-DAF2-4015-AF5E-94BB42760FD2}" srcOrd="0" destOrd="0" presId="urn:microsoft.com/office/officeart/2005/8/layout/hList1"/>
    <dgm:cxn modelId="{B9A5D491-537F-47B5-BCA3-76C939F65D2C}" srcId="{468E700D-017B-4778-8B25-B8E6AAD817AB}" destId="{E1B3E175-3C24-4AE6-891F-BEE8503BB749}" srcOrd="0" destOrd="0" parTransId="{2C5002C0-E467-4761-A059-2363FC0B7F84}" sibTransId="{79FFF177-D0CE-434C-A2AB-8C4841D73045}"/>
    <dgm:cxn modelId="{4D2D1921-7A91-4843-8F54-364152C60188}" srcId="{45ADA15D-4523-42BE-9BF0-23C952B2DAB8}" destId="{B00686D9-2F2A-44DC-9367-47616517C795}" srcOrd="1" destOrd="0" parTransId="{8677C783-4E27-4338-BFC0-BE7F68AEB4B0}" sibTransId="{49056A3A-6F9D-4628-A8F9-4C9314C0C89B}"/>
    <dgm:cxn modelId="{AC86F03B-76CD-4788-A865-C7DA315E98DB}" type="presOf" srcId="{468E700D-017B-4778-8B25-B8E6AAD817AB}" destId="{E1154FF2-AF40-443F-ADAD-7E56FBB79989}" srcOrd="0" destOrd="0" presId="urn:microsoft.com/office/officeart/2005/8/layout/hList1"/>
    <dgm:cxn modelId="{63021D0E-9A70-41F8-8CD7-834DB4782174}" srcId="{B00686D9-2F2A-44DC-9367-47616517C795}" destId="{3937D487-D197-4DAC-B388-BB3DE3FAD1E5}" srcOrd="0" destOrd="0" parTransId="{F314CA1B-08F5-40E0-B15C-FA60762369FF}" sibTransId="{8F1E05F5-5B56-4C0C-A12C-02AAA312762F}"/>
    <dgm:cxn modelId="{C97B824B-BD2E-48B6-A7B4-B33F43068646}" type="presOf" srcId="{6A68BB84-8D06-4709-B03E-4DB6B32492A3}" destId="{84939A99-824D-4AD1-AD09-4670C427B96C}" srcOrd="0" destOrd="2" presId="urn:microsoft.com/office/officeart/2005/8/layout/hList1"/>
    <dgm:cxn modelId="{AD946CB5-4312-43E7-9747-4A5CB8326B95}" srcId="{468E700D-017B-4778-8B25-B8E6AAD817AB}" destId="{A7E14DAB-B173-4DB6-989C-42EF79E70518}" srcOrd="2" destOrd="0" parTransId="{D1910640-DA5B-488D-8BFC-383407C3214E}" sibTransId="{FBC0E7F8-1A1D-44A9-A551-074E52840751}"/>
    <dgm:cxn modelId="{B84C43B2-328C-414A-9B8E-64DBC43B68E1}" srcId="{468E700D-017B-4778-8B25-B8E6AAD817AB}" destId="{5389DF2E-A64E-40CB-9637-8A25CCB3309A}" srcOrd="1" destOrd="0" parTransId="{4C939AAE-2676-4A22-8EC8-7BF151DB5727}" sibTransId="{7D23B6F7-4C85-4019-84C7-506F5A11D37E}"/>
    <dgm:cxn modelId="{6AF8212D-57B3-4892-A0AE-F6A7DD5A5111}" type="presOf" srcId="{A7E14DAB-B173-4DB6-989C-42EF79E70518}" destId="{EF3A991D-DDD5-4C5C-A02D-B2F7E4F49362}" srcOrd="0" destOrd="2" presId="urn:microsoft.com/office/officeart/2005/8/layout/hList1"/>
    <dgm:cxn modelId="{94FF3AF3-5ECC-4321-BD90-5EDE02A27151}" type="presParOf" srcId="{8B342D8B-67B5-41B2-ADD2-DBB6B6F8428F}" destId="{9DC499F9-9956-4817-B1DF-ABC26C194544}" srcOrd="0" destOrd="0" presId="urn:microsoft.com/office/officeart/2005/8/layout/hList1"/>
    <dgm:cxn modelId="{63E538AC-66BE-4656-9F4A-A29B41AB1FE8}" type="presParOf" srcId="{9DC499F9-9956-4817-B1DF-ABC26C194544}" destId="{E1154FF2-AF40-443F-ADAD-7E56FBB79989}" srcOrd="0" destOrd="0" presId="urn:microsoft.com/office/officeart/2005/8/layout/hList1"/>
    <dgm:cxn modelId="{C92DAD68-7325-43E4-AF4C-173CABA47356}" type="presParOf" srcId="{9DC499F9-9956-4817-B1DF-ABC26C194544}" destId="{EF3A991D-DDD5-4C5C-A02D-B2F7E4F49362}" srcOrd="1" destOrd="0" presId="urn:microsoft.com/office/officeart/2005/8/layout/hList1"/>
    <dgm:cxn modelId="{5071044B-056B-46A5-BE1F-F901829AA0C2}" type="presParOf" srcId="{8B342D8B-67B5-41B2-ADD2-DBB6B6F8428F}" destId="{CA0B62CD-7C16-4AE5-8395-9B4FB2FBEDA1}" srcOrd="1" destOrd="0" presId="urn:microsoft.com/office/officeart/2005/8/layout/hList1"/>
    <dgm:cxn modelId="{C3E92247-688F-494A-AEAE-B6C750B3C70D}" type="presParOf" srcId="{8B342D8B-67B5-41B2-ADD2-DBB6B6F8428F}" destId="{C0833681-E4F6-4C19-BED3-1C1A4B7D40B0}" srcOrd="2" destOrd="0" presId="urn:microsoft.com/office/officeart/2005/8/layout/hList1"/>
    <dgm:cxn modelId="{A4D423D3-E419-431A-8E6A-15EA3FDE9B67}" type="presParOf" srcId="{C0833681-E4F6-4C19-BED3-1C1A4B7D40B0}" destId="{55B5CF2A-DAF2-4015-AF5E-94BB42760FD2}" srcOrd="0" destOrd="0" presId="urn:microsoft.com/office/officeart/2005/8/layout/hList1"/>
    <dgm:cxn modelId="{A46926D2-0DB3-44CE-BE2C-4CACD58A701B}" type="presParOf" srcId="{C0833681-E4F6-4C19-BED3-1C1A4B7D40B0}" destId="{84939A99-824D-4AD1-AD09-4670C427B96C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154FF2-AF40-443F-ADAD-7E56FBB79989}">
      <dsp:nvSpPr>
        <dsp:cNvPr id="0" name=""/>
        <dsp:cNvSpPr/>
      </dsp:nvSpPr>
      <dsp:spPr>
        <a:xfrm>
          <a:off x="4523" y="202537"/>
          <a:ext cx="3425521" cy="432000"/>
        </a:xfrm>
        <a:prstGeom prst="rect">
          <a:avLst/>
        </a:prstGeom>
        <a:solidFill>
          <a:srgbClr val="4F9A06">
            <a:hueOff val="6926965"/>
            <a:satOff val="-37838"/>
            <a:lumOff val="24510"/>
            <a:alphaOff val="0"/>
          </a:srgbClr>
        </a:solidFill>
        <a:ln w="19050" cap="flat" cmpd="sng" algn="ctr">
          <a:solidFill>
            <a:srgbClr val="4F9A06">
              <a:hueOff val="6926965"/>
              <a:satOff val="-37838"/>
              <a:lumOff val="2451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New Developments</a:t>
          </a:r>
          <a:endParaRPr lang="en-US" sz="1500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4523" y="202537"/>
        <a:ext cx="3425521" cy="432000"/>
      </dsp:txXfrm>
    </dsp:sp>
    <dsp:sp modelId="{EF3A991D-DDD5-4C5C-A02D-B2F7E4F49362}">
      <dsp:nvSpPr>
        <dsp:cNvPr id="0" name=""/>
        <dsp:cNvSpPr/>
      </dsp:nvSpPr>
      <dsp:spPr>
        <a:xfrm>
          <a:off x="4523" y="677323"/>
          <a:ext cx="3425521" cy="1491307"/>
        </a:xfrm>
        <a:prstGeom prst="rect">
          <a:avLst/>
        </a:prstGeom>
        <a:solidFill>
          <a:srgbClr val="4F9A06">
            <a:tint val="40000"/>
            <a:alpha val="90000"/>
            <a:hueOff val="6451244"/>
            <a:satOff val="21255"/>
            <a:lumOff val="3781"/>
            <a:alphaOff val="0"/>
          </a:srgbClr>
        </a:solidFill>
        <a:ln w="19050" cap="flat" cmpd="sng" algn="ctr">
          <a:solidFill>
            <a:srgbClr val="4F9A06">
              <a:tint val="40000"/>
              <a:alpha val="90000"/>
              <a:hueOff val="6451244"/>
              <a:satOff val="21255"/>
              <a:lumOff val="3781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>
              <a:solidFill>
                <a:srgbClr val="0C377B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Have to follow a radiation assurance procedure RHA</a:t>
          </a:r>
          <a:endParaRPr lang="en-US" sz="1500" kern="1200" dirty="0">
            <a:solidFill>
              <a:srgbClr val="0C377B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>
              <a:solidFill>
                <a:srgbClr val="0C377B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The criticality needs to be assessed</a:t>
          </a:r>
          <a:endParaRPr lang="en-US" sz="1500" kern="1200" dirty="0">
            <a:solidFill>
              <a:srgbClr val="0C377B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>
              <a:solidFill>
                <a:srgbClr val="0C377B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The system has to be tested in a representative radiation environment</a:t>
          </a:r>
          <a:endParaRPr lang="en-US" sz="1500" kern="1200" dirty="0">
            <a:solidFill>
              <a:srgbClr val="0C377B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4523" y="677323"/>
        <a:ext cx="3425521" cy="1491307"/>
      </dsp:txXfrm>
    </dsp:sp>
    <dsp:sp modelId="{55B5CF2A-DAF2-4015-AF5E-94BB42760FD2}">
      <dsp:nvSpPr>
        <dsp:cNvPr id="0" name=""/>
        <dsp:cNvSpPr/>
      </dsp:nvSpPr>
      <dsp:spPr>
        <a:xfrm>
          <a:off x="3905165" y="211350"/>
          <a:ext cx="3425521" cy="432000"/>
        </a:xfrm>
        <a:prstGeom prst="rect">
          <a:avLst/>
        </a:prstGeom>
        <a:solidFill>
          <a:srgbClr val="4F9A06">
            <a:hueOff val="0"/>
            <a:satOff val="0"/>
            <a:lumOff val="0"/>
            <a:alphaOff val="0"/>
          </a:srgbClr>
        </a:solidFill>
        <a:ln w="19050" cap="flat" cmpd="sng" algn="ctr">
          <a:solidFill>
            <a:srgbClr val="4F9A0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System already installed</a:t>
          </a:r>
          <a:endParaRPr lang="en-US" sz="1500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3905165" y="211350"/>
        <a:ext cx="3425521" cy="432000"/>
      </dsp:txXfrm>
    </dsp:sp>
    <dsp:sp modelId="{84939A99-824D-4AD1-AD09-4670C427B96C}">
      <dsp:nvSpPr>
        <dsp:cNvPr id="0" name=""/>
        <dsp:cNvSpPr/>
      </dsp:nvSpPr>
      <dsp:spPr>
        <a:xfrm>
          <a:off x="3905129" y="634537"/>
          <a:ext cx="3425521" cy="1491307"/>
        </a:xfrm>
        <a:prstGeom prst="rect">
          <a:avLst/>
        </a:prstGeom>
        <a:solidFill>
          <a:srgbClr val="4F9A06">
            <a:tint val="40000"/>
            <a:alpha val="9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rgbClr val="4F9A06">
              <a:tint val="40000"/>
              <a:alpha val="9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>
              <a:solidFill>
                <a:srgbClr val="0C377B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Their fault rate should be assessed</a:t>
          </a:r>
          <a:endParaRPr lang="en-US" sz="1500" kern="1200" dirty="0">
            <a:solidFill>
              <a:srgbClr val="0C377B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>
              <a:solidFill>
                <a:srgbClr val="0C377B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The relocation should be notified </a:t>
          </a:r>
          <a:endParaRPr lang="en-US" sz="1500" kern="1200" dirty="0">
            <a:solidFill>
              <a:srgbClr val="0C377B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>
              <a:solidFill>
                <a:srgbClr val="0C377B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The integration document will have a field pointing at the RHA document</a:t>
          </a:r>
          <a:endParaRPr lang="en-US" sz="1500" kern="1200" dirty="0">
            <a:solidFill>
              <a:srgbClr val="0C377B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>
              <a:solidFill>
                <a:srgbClr val="0C377B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Any system change should be notified</a:t>
          </a:r>
          <a:endParaRPr lang="en-US" sz="1500" kern="1200" dirty="0">
            <a:solidFill>
              <a:srgbClr val="0C377B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3905129" y="634537"/>
        <a:ext cx="3425521" cy="14913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446949-1945-4AD7-AC54-60BDEE7C4706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B8AD17-93E4-4321-BFB0-B1EBDD4E52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4470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8AD17-93E4-4321-BFB0-B1EBDD4E52D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71236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8AD17-93E4-4321-BFB0-B1EBDD4E52D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4682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C2DDFAE1-47D2-455E-99B6-4B32A47FDDAD}" type="datetime1">
              <a:rPr lang="en-US" smtClean="0"/>
              <a:t>11/26/2018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RADWG Meeting April 2017 Salvatore Danzeca</a:t>
            </a: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917AFF83-AA22-4D22-A412-C94A422514B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9608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E7D18-B168-4B02-BC0F-EFDAEC8AD25F}" type="datetime1">
              <a:rPr lang="en-US" smtClean="0"/>
              <a:t>11/26/2018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RADWG Meeting April 2017 Salvatore Danzeca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3156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392A4-2C3B-40E0-8F38-2F8CF183C088}" type="datetime1">
              <a:rPr lang="en-US" smtClean="0"/>
              <a:t>11/26/2018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RADWG Meeting April 2017 Salvatore Danzeca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6290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31DFFF-41EA-412D-87DC-5EFB46CE3DDA}" type="datetime1">
              <a:rPr lang="en-US" smtClean="0"/>
              <a:t>11/26/2018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RADWG Meeting April 2017 Salvatore Danzeca</a:t>
            </a: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917AFF83-AA22-4D22-A412-C94A422514B5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6176963"/>
            <a:ext cx="1219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29" b="24647"/>
          <a:stretch/>
        </p:blipFill>
        <p:spPr>
          <a:xfrm>
            <a:off x="2772833" y="6225068"/>
            <a:ext cx="1540933" cy="604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494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C48C9-67F5-4754-B7E5-C95071635642}" type="datetime1">
              <a:rPr lang="en-US" smtClean="0"/>
              <a:t>11/26/2018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RADWG Meeting April 2017 Salvatore Danzeca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6951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0C0A3-FDAB-4804-ABD8-DAB8BC3BB246}" type="datetime1">
              <a:rPr lang="en-US" smtClean="0"/>
              <a:t>11/26/2018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RADWG Meeting April 2017 Salvatore Danzeca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5000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6366B-6727-450F-8346-3369A19C0675}" type="datetime1">
              <a:rPr lang="en-US" smtClean="0"/>
              <a:t>11/26/2018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RADWG Meeting April 2017 Salvatore Danzeca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9986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B3B4D-5FC5-4A9B-B678-4BDB5980416D}" type="datetime1">
              <a:rPr lang="en-US" smtClean="0"/>
              <a:t>11/26/2018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RADWG Meeting April 2017 Salvatore Danzeca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2227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2128C-87BF-405B-B474-7BF36A1134BF}" type="datetime1">
              <a:rPr lang="en-US" smtClean="0"/>
              <a:t>11/26/2018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RADWG Meeting April 2017 Salvatore Danzeca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0252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E9AA9-8DDB-4C4F-9BF0-B3443AD2CF94}" type="datetime1">
              <a:rPr lang="en-US" smtClean="0"/>
              <a:t>11/26/2018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RADWG Meeting April 2017 Salvatore Danzeca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8773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929C6-BE98-45C3-A788-60D568CFDC7B}" type="datetime1">
              <a:rPr lang="en-US" smtClean="0"/>
              <a:t>11/26/2018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RADWG Meeting April 2017 Salvatore Danzeca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2069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27A99B-B19A-422F-9C0A-4B5DAB2426D9}" type="datetime1">
              <a:rPr lang="en-US" smtClean="0"/>
              <a:t>11/26/2018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RADWG Meeting April 2017 Salvatore Danzeca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7AFF83-AA22-4D22-A412-C94A422514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5941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radwg-table.web.cern.ch/public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charm.web.cern.ch/content/radiation-test-report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028777/1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28"/>
          <a:stretch/>
        </p:blipFill>
        <p:spPr>
          <a:xfrm>
            <a:off x="1618889" y="186134"/>
            <a:ext cx="8833449" cy="46891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06259" y="2530713"/>
            <a:ext cx="10147541" cy="2802414"/>
          </a:xfrm>
        </p:spPr>
        <p:txBody>
          <a:bodyPr/>
          <a:lstStyle/>
          <a:p>
            <a:r>
              <a:rPr lang="en-GB" dirty="0" smtClean="0"/>
              <a:t>RADWG Meeting November 2018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999" y="5372754"/>
            <a:ext cx="9144000" cy="1655762"/>
          </a:xfrm>
        </p:spPr>
        <p:txBody>
          <a:bodyPr/>
          <a:lstStyle/>
          <a:p>
            <a:r>
              <a:rPr lang="en-GB" dirty="0" smtClean="0"/>
              <a:t>Salvatore Danzeca EN/SMM/RME on behalf of the RADWG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F8013-7F03-4AF9-A8C8-AC136CC9A27E}" type="datetime1">
              <a:rPr lang="en-US" smtClean="0"/>
              <a:t>11/26/2018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RADWG Meeting April 2017 Salvatore Danzeca</a:t>
            </a:r>
            <a:endParaRPr lang="en-GB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4276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5838" y="63200"/>
            <a:ext cx="10515600" cy="1325563"/>
          </a:xfrm>
        </p:spPr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88763"/>
            <a:ext cx="10515600" cy="4351338"/>
          </a:xfrm>
        </p:spPr>
        <p:txBody>
          <a:bodyPr>
            <a:normAutofit/>
          </a:bodyPr>
          <a:lstStyle/>
          <a:p>
            <a:r>
              <a:rPr lang="en-GB" b="1" dirty="0" smtClean="0"/>
              <a:t>Activities </a:t>
            </a:r>
            <a:r>
              <a:rPr lang="en-GB" b="1" dirty="0"/>
              <a:t>Overview</a:t>
            </a:r>
            <a:r>
              <a:rPr lang="en-GB" dirty="0"/>
              <a:t> by</a:t>
            </a:r>
            <a:r>
              <a:rPr lang="en-GB" i="1" dirty="0"/>
              <a:t> Salvatore Danzeca</a:t>
            </a:r>
            <a:endParaRPr lang="en-GB" dirty="0"/>
          </a:p>
          <a:p>
            <a:r>
              <a:rPr lang="en-GB" b="1" dirty="0" smtClean="0"/>
              <a:t>QPS </a:t>
            </a:r>
            <a:r>
              <a:rPr lang="en-GB" b="1" dirty="0"/>
              <a:t>developments status and CHARM test results</a:t>
            </a:r>
            <a:r>
              <a:rPr lang="en-GB" dirty="0"/>
              <a:t> by</a:t>
            </a:r>
            <a:r>
              <a:rPr lang="en-GB" i="1" dirty="0"/>
              <a:t> Jens Steckert and Surbhi Mundra</a:t>
            </a:r>
            <a:endParaRPr lang="en-GB" dirty="0"/>
          </a:p>
          <a:p>
            <a:r>
              <a:rPr lang="en-GB" b="1" dirty="0" smtClean="0"/>
              <a:t>BE/CO </a:t>
            </a:r>
            <a:r>
              <a:rPr lang="en-GB" b="1" dirty="0"/>
              <a:t>: CHARM Radiation test results of the Cu-Cu repeater</a:t>
            </a:r>
            <a:r>
              <a:rPr lang="en-GB" dirty="0"/>
              <a:t> by</a:t>
            </a:r>
            <a:r>
              <a:rPr lang="en-GB" i="1" dirty="0"/>
              <a:t> Julien Palluel</a:t>
            </a:r>
            <a:endParaRPr lang="en-GB" dirty="0"/>
          </a:p>
          <a:p>
            <a:r>
              <a:rPr lang="en-GB" b="1" dirty="0" smtClean="0"/>
              <a:t>CHARM </a:t>
            </a:r>
            <a:r>
              <a:rPr lang="en-GB" b="1" dirty="0"/>
              <a:t>tests on the pressure sensors</a:t>
            </a:r>
            <a:r>
              <a:rPr lang="en-GB" dirty="0"/>
              <a:t> by</a:t>
            </a:r>
            <a:r>
              <a:rPr lang="en-GB" i="1" dirty="0"/>
              <a:t> Beatrice Mandelli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AF32D-2A4E-419A-BE86-1871B009BC6B}" type="datetime1">
              <a:rPr lang="en-US" smtClean="0"/>
              <a:t>11/26/2018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RADWG Meeting April 2017 Salvatore Danzeca</a:t>
            </a: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4695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28"/>
          <a:stretch/>
        </p:blipFill>
        <p:spPr>
          <a:xfrm>
            <a:off x="6297282" y="105190"/>
            <a:ext cx="3856009" cy="204692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9482" y="173230"/>
            <a:ext cx="10515600" cy="1325563"/>
          </a:xfrm>
        </p:spPr>
        <p:txBody>
          <a:bodyPr/>
          <a:lstStyle/>
          <a:p>
            <a:r>
              <a:rPr lang="en-GB" dirty="0" smtClean="0"/>
              <a:t>RADWG Mandate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89538"/>
            <a:ext cx="10515600" cy="4351338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It provides </a:t>
            </a:r>
            <a:r>
              <a:rPr lang="en-GB" b="1" dirty="0">
                <a:solidFill>
                  <a:srgbClr val="FF0000"/>
                </a:solidFill>
              </a:rPr>
              <a:t>support</a:t>
            </a:r>
            <a:r>
              <a:rPr lang="en-GB" dirty="0"/>
              <a:t> to the accelerator sector equipment groups for the assessment of radiation tolerance of electronic equipment to be installed in radiation exposed areas. </a:t>
            </a:r>
            <a:endParaRPr lang="en-GB" dirty="0" smtClean="0"/>
          </a:p>
          <a:p>
            <a:r>
              <a:rPr lang="en-GB" dirty="0" smtClean="0"/>
              <a:t>It is </a:t>
            </a:r>
            <a:r>
              <a:rPr lang="en-GB" dirty="0"/>
              <a:t>as a </a:t>
            </a:r>
            <a:r>
              <a:rPr lang="en-GB" b="1" dirty="0">
                <a:solidFill>
                  <a:srgbClr val="FF0000"/>
                </a:solidFill>
              </a:rPr>
              <a:t>forum</a:t>
            </a:r>
            <a:r>
              <a:rPr lang="en-GB" dirty="0"/>
              <a:t> for electronic engineers to discuss </a:t>
            </a:r>
          </a:p>
          <a:p>
            <a:pPr lvl="1"/>
            <a:r>
              <a:rPr lang="en-GB" dirty="0" smtClean="0"/>
              <a:t>design </a:t>
            </a:r>
            <a:r>
              <a:rPr lang="en-GB" dirty="0"/>
              <a:t>practices </a:t>
            </a:r>
            <a:endParaRPr lang="en-GB" dirty="0" smtClean="0"/>
          </a:p>
          <a:p>
            <a:pPr lvl="1"/>
            <a:r>
              <a:rPr lang="en-GB" dirty="0" smtClean="0"/>
              <a:t>radiation tests</a:t>
            </a:r>
          </a:p>
          <a:p>
            <a:pPr lvl="1"/>
            <a:r>
              <a:rPr lang="en-GB" dirty="0" smtClean="0"/>
              <a:t>radiation </a:t>
            </a:r>
            <a:r>
              <a:rPr lang="en-GB" dirty="0"/>
              <a:t>induced failures in the accelerators. </a:t>
            </a:r>
          </a:p>
          <a:p>
            <a:r>
              <a:rPr lang="en-GB" dirty="0" smtClean="0"/>
              <a:t>It </a:t>
            </a:r>
            <a:r>
              <a:rPr lang="en-GB" b="1" dirty="0">
                <a:solidFill>
                  <a:srgbClr val="FF0000"/>
                </a:solidFill>
              </a:rPr>
              <a:t>coordinates radiation test campaigns </a:t>
            </a:r>
            <a:r>
              <a:rPr lang="en-GB" dirty="0"/>
              <a:t>inside and outside CERN</a:t>
            </a:r>
          </a:p>
          <a:p>
            <a:r>
              <a:rPr lang="en-GB" dirty="0" smtClean="0"/>
              <a:t>The </a:t>
            </a:r>
            <a:r>
              <a:rPr lang="en-GB" dirty="0"/>
              <a:t>RADWG </a:t>
            </a:r>
            <a:r>
              <a:rPr lang="en-GB" b="1" dirty="0">
                <a:solidFill>
                  <a:srgbClr val="FF0000"/>
                </a:solidFill>
              </a:rPr>
              <a:t>assists the R2E Project </a:t>
            </a:r>
            <a:r>
              <a:rPr lang="en-GB" dirty="0"/>
              <a:t>leader for the evaluation of the technical aspects of the proposed mitigation actions with the representatives of the equipment </a:t>
            </a:r>
            <a:r>
              <a:rPr lang="en-GB" dirty="0" smtClean="0"/>
              <a:t>groups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878E-94D6-4F00-8952-6DFFA9058DCC}" type="datetime1">
              <a:rPr lang="en-US" smtClean="0"/>
              <a:t>11/26/2018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RADWG Meeting April 2017 Salvatore Danzeca</a:t>
            </a: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91425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A675A-C6C8-4306-89C7-A08C92A08796}" type="datetime1">
              <a:rPr lang="en-US" smtClean="0"/>
              <a:t>11/26/2018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RADWG Meeting April 2017 Salvatore Danzeca</a:t>
            </a: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1496728" y="146735"/>
            <a:ext cx="8226425" cy="811212"/>
          </a:xfrm>
        </p:spPr>
        <p:txBody>
          <a:bodyPr/>
          <a:lstStyle/>
          <a:p>
            <a:r>
              <a:rPr lang="en-GB" altLang="en-US" smtClean="0"/>
              <a:t>Radiation Tests 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1376078" y="956360"/>
            <a:ext cx="8586788" cy="5111750"/>
          </a:xfrm>
          <a:prstGeom prst="rect">
            <a:avLst/>
          </a:prstGeom>
        </p:spPr>
        <p:txBody>
          <a:bodyPr/>
          <a:lstStyle/>
          <a:p>
            <a:r>
              <a:rPr lang="en-GB" altLang="en-US" sz="2000" b="1" dirty="0" smtClean="0">
                <a:solidFill>
                  <a:srgbClr val="FF0000"/>
                </a:solidFill>
              </a:rPr>
              <a:t>71 components tested</a:t>
            </a:r>
            <a:r>
              <a:rPr lang="en-GB" altLang="en-US" sz="2000" dirty="0" smtClean="0"/>
              <a:t> under irradiation in the 2018 requested by TE/VSC, TE/EPC, BE/BI, TE/MPE</a:t>
            </a:r>
          </a:p>
          <a:p>
            <a:r>
              <a:rPr lang="en-GB" altLang="en-US" sz="2000" b="1" dirty="0" smtClean="0">
                <a:solidFill>
                  <a:srgbClr val="FF0000"/>
                </a:solidFill>
              </a:rPr>
              <a:t>8 PSI-PIF proton </a:t>
            </a:r>
            <a:r>
              <a:rPr lang="en-GB" altLang="en-US" sz="2000" dirty="0" smtClean="0"/>
              <a:t>test campaigns </a:t>
            </a:r>
          </a:p>
          <a:p>
            <a:r>
              <a:rPr lang="en-GB" altLang="en-US" sz="2000" b="1" dirty="0" smtClean="0">
                <a:solidFill>
                  <a:srgbClr val="FF0000"/>
                </a:solidFill>
              </a:rPr>
              <a:t>5 years collaboration </a:t>
            </a:r>
            <a:r>
              <a:rPr lang="en-GB" altLang="en-US" sz="2000" dirty="0" smtClean="0"/>
              <a:t>with PSI to ensure continuity of the radiation tests also during the LS2 </a:t>
            </a:r>
          </a:p>
          <a:p>
            <a:r>
              <a:rPr lang="en-GB" altLang="en-US" sz="2000" b="1" dirty="0" smtClean="0">
                <a:solidFill>
                  <a:srgbClr val="FF0000"/>
                </a:solidFill>
              </a:rPr>
              <a:t>Radiation test database </a:t>
            </a:r>
            <a:r>
              <a:rPr lang="en-GB" altLang="en-US" sz="2000" dirty="0" smtClean="0"/>
              <a:t>available online: </a:t>
            </a:r>
            <a:r>
              <a:rPr lang="en-GB" altLang="en-US" sz="2000" dirty="0" smtClean="0">
                <a:hlinkClick r:id="rId2"/>
              </a:rPr>
              <a:t>https://radwg-table.web.cern.ch/public/</a:t>
            </a:r>
            <a:r>
              <a:rPr lang="en-GB" altLang="en-US" sz="2000" dirty="0" smtClean="0"/>
              <a:t> </a:t>
            </a:r>
          </a:p>
          <a:p>
            <a:pPr lvl="1"/>
            <a:endParaRPr lang="en-GB" altLang="en-US" sz="1800" dirty="0" smtClean="0"/>
          </a:p>
          <a:p>
            <a:pPr lvl="1"/>
            <a:endParaRPr lang="en-GB" altLang="en-US" sz="1800" dirty="0" smtClean="0"/>
          </a:p>
          <a:p>
            <a:pPr lvl="1"/>
            <a:endParaRPr lang="en-GB" altLang="en-US" sz="1800" dirty="0" smtClean="0"/>
          </a:p>
          <a:p>
            <a:pPr lvl="1"/>
            <a:endParaRPr lang="en-GB" altLang="en-US" sz="1800" dirty="0" smtClean="0"/>
          </a:p>
        </p:txBody>
      </p:sp>
      <p:pic>
        <p:nvPicPr>
          <p:cNvPr id="20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203" y="3655110"/>
            <a:ext cx="3695700" cy="246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4591" y="3626535"/>
            <a:ext cx="3738562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55153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149880"/>
            <a:ext cx="10515600" cy="1107466"/>
          </a:xfrm>
        </p:spPr>
        <p:txBody>
          <a:bodyPr/>
          <a:lstStyle/>
          <a:p>
            <a:r>
              <a:rPr lang="en-GB" dirty="0" smtClean="0"/>
              <a:t>Radiation test campaigns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05186"/>
            <a:ext cx="10515600" cy="1254760"/>
          </a:xfrm>
        </p:spPr>
        <p:txBody>
          <a:bodyPr>
            <a:normAutofit/>
          </a:bodyPr>
          <a:lstStyle/>
          <a:p>
            <a:r>
              <a:rPr lang="en-GB" dirty="0" smtClean="0"/>
              <a:t>PSI Facility Updates</a:t>
            </a:r>
          </a:p>
          <a:p>
            <a:pPr lvl="1"/>
            <a:r>
              <a:rPr lang="en-GB" dirty="0" smtClean="0"/>
              <a:t>2019 Requests open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9296747"/>
              </p:ext>
            </p:extLst>
          </p:nvPr>
        </p:nvGraphicFramePr>
        <p:xfrm>
          <a:off x="591388" y="1753922"/>
          <a:ext cx="11311853" cy="433929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716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533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811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7057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58954">
                <a:tc>
                  <a:txBody>
                    <a:bodyPr/>
                    <a:lstStyle/>
                    <a:p>
                      <a:r>
                        <a:rPr lang="en-GB" dirty="0" smtClean="0"/>
                        <a:t>Test</a:t>
                      </a:r>
                      <a:r>
                        <a:rPr lang="en-GB" baseline="0" dirty="0" smtClean="0"/>
                        <a:t> 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Components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Test group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Equipment owner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8954">
                <a:tc>
                  <a:txBody>
                    <a:bodyPr/>
                    <a:lstStyle/>
                    <a:p>
                      <a:r>
                        <a:rPr lang="en-GB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January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Sensor</a:t>
                      </a:r>
                      <a:r>
                        <a:rPr lang="en-GB" baseline="0" dirty="0" smtClean="0"/>
                        <a:t> calibration, Vacuum components, DCDC Converter from Atlas </a:t>
                      </a:r>
                      <a:endParaRPr lang="en-GB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EN/SMM</a:t>
                      </a:r>
                      <a:endParaRPr lang="en-GB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TE/VSC</a:t>
                      </a:r>
                      <a:r>
                        <a:rPr lang="en-GB" baseline="0" dirty="0" smtClean="0"/>
                        <a:t> – EN/SMM</a:t>
                      </a:r>
                      <a:endParaRPr lang="en-GB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9564">
                <a:tc>
                  <a:txBody>
                    <a:bodyPr/>
                    <a:lstStyle/>
                    <a:p>
                      <a:r>
                        <a:rPr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April</a:t>
                      </a:r>
                      <a:endParaRPr lang="en-GB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aseline="0" dirty="0" smtClean="0"/>
                        <a:t>Voltage regulators, transistors, </a:t>
                      </a:r>
                      <a:r>
                        <a:rPr lang="en-GB" baseline="0" dirty="0" err="1" smtClean="0"/>
                        <a:t>misc</a:t>
                      </a:r>
                      <a:r>
                        <a:rPr lang="en-GB" baseline="0" dirty="0" smtClean="0"/>
                        <a:t> </a:t>
                      </a:r>
                      <a:endParaRPr lang="en-GB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EN/SMM</a:t>
                      </a:r>
                      <a:endParaRPr lang="en-GB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TE/VSC , TE/MPE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85092">
                <a:tc>
                  <a:txBody>
                    <a:bodyPr/>
                    <a:lstStyle/>
                    <a:p>
                      <a:r>
                        <a:rPr lang="en-GB" dirty="0" smtClean="0"/>
                        <a:t>May</a:t>
                      </a:r>
                      <a:endParaRPr lang="en-GB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Timer,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Logic 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EN/SMM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BE/BI – TE/VSC – TE/MPE – BE/CO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425753"/>
                  </a:ext>
                </a:extLst>
              </a:tr>
              <a:tr h="358954">
                <a:tc>
                  <a:txBody>
                    <a:bodyPr/>
                    <a:lstStyle/>
                    <a:p>
                      <a:r>
                        <a:rPr lang="en-GB" dirty="0" smtClean="0"/>
                        <a:t>June</a:t>
                      </a:r>
                      <a:endParaRPr lang="en-GB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Zener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Diodes, DAC,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FLASH,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misc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EN/SMM</a:t>
                      </a:r>
                      <a:r>
                        <a:rPr lang="en-GB" baseline="0" dirty="0" smtClean="0"/>
                        <a:t> </a:t>
                      </a:r>
                      <a:endParaRPr lang="en-GB" dirty="0" smtClean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BE/BI – TE/VSC – TE/MPE – BE/CO</a:t>
                      </a:r>
                      <a:endParaRPr lang="en-GB" dirty="0" smtClean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89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July</a:t>
                      </a:r>
                    </a:p>
                  </a:txBody>
                  <a:tcPr>
                    <a:solidFill>
                      <a:srgbClr val="AFAB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Logic, Diodes, I2C buffer from Atlas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AFAB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EN/SMM</a:t>
                      </a:r>
                      <a:endParaRPr lang="en-GB" dirty="0" smtClean="0"/>
                    </a:p>
                  </a:txBody>
                  <a:tcPr>
                    <a:solidFill>
                      <a:srgbClr val="AFABA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GB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BE/BI – TE/VSC – TE/MPE – BE/CO</a:t>
                      </a:r>
                      <a:endParaRPr lang="en-GB" dirty="0"/>
                    </a:p>
                  </a:txBody>
                  <a:tcPr>
                    <a:solidFill>
                      <a:srgbClr val="AFABA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89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August</a:t>
                      </a:r>
                    </a:p>
                  </a:txBody>
                  <a:tcPr>
                    <a:solidFill>
                      <a:srgbClr val="AFAB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Voltage regulators,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RFMos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OpAmp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AFAB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EN/SMM</a:t>
                      </a:r>
                      <a:endParaRPr lang="en-GB" dirty="0" smtClean="0"/>
                    </a:p>
                  </a:txBody>
                  <a:tcPr>
                    <a:solidFill>
                      <a:srgbClr val="AFABA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GB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BE/BI – TE/VSC – TE/MPE – BE/CO</a:t>
                      </a:r>
                      <a:endParaRPr lang="en-GB" dirty="0"/>
                    </a:p>
                  </a:txBody>
                  <a:tcPr>
                    <a:solidFill>
                      <a:srgbClr val="AFABA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5301234"/>
                  </a:ext>
                </a:extLst>
              </a:tr>
              <a:tr h="3589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October</a:t>
                      </a:r>
                    </a:p>
                  </a:txBody>
                  <a:tcPr>
                    <a:solidFill>
                      <a:srgbClr val="AFAB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Sensor calibration, Diodes, FPGA </a:t>
                      </a:r>
                      <a:r>
                        <a:rPr lang="en-GB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misc</a:t>
                      </a: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AFABA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kern="1200" noProof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EN/SMM</a:t>
                      </a:r>
                      <a:endParaRPr lang="en-GB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AFABA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BE/BI – TE/VSC – TE/MPE – BE/CO</a:t>
                      </a:r>
                      <a:endParaRPr lang="en-GB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AFABA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1894851"/>
                  </a:ext>
                </a:extLst>
              </a:tr>
              <a:tr h="3589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November</a:t>
                      </a: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Lot qualification,  ADC,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Vreg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, MCU</a:t>
                      </a: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EN/SMM</a:t>
                      </a:r>
                      <a:endParaRPr lang="en-GB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BE/BI – TE/VSC – </a:t>
                      </a:r>
                      <a:endParaRPr lang="en-GB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7107396"/>
                  </a:ext>
                </a:extLst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41589" y="6356350"/>
            <a:ext cx="2743200" cy="365125"/>
          </a:xfrm>
        </p:spPr>
        <p:txBody>
          <a:bodyPr/>
          <a:lstStyle/>
          <a:p>
            <a:fld id="{917AFF83-AA22-4D22-A412-C94A422514B5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65E3BA22-1811-4F5C-A5D1-7790B5498FB5}" type="datetime1">
              <a:rPr lang="en-US" smtClean="0"/>
              <a:t>11/26/2018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smtClean="0"/>
              <a:t>RADWG Meeting April 2017 Salvatore Danzeca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106403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5610" y="-32088"/>
            <a:ext cx="3473912" cy="26054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803" y="-54934"/>
            <a:ext cx="10515600" cy="1325563"/>
          </a:xfrm>
        </p:spPr>
        <p:txBody>
          <a:bodyPr/>
          <a:lstStyle/>
          <a:p>
            <a:r>
              <a:rPr lang="en-GB" baseline="30000" dirty="0" smtClean="0"/>
              <a:t>60</a:t>
            </a:r>
            <a:r>
              <a:rPr lang="en-GB" dirty="0" smtClean="0"/>
              <a:t>Co facility @ CERN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8471" y="891540"/>
            <a:ext cx="7944929" cy="3269297"/>
          </a:xfrm>
        </p:spPr>
        <p:txBody>
          <a:bodyPr>
            <a:normAutofit fontScale="47500" lnSpcReduction="20000"/>
          </a:bodyPr>
          <a:lstStyle/>
          <a:p>
            <a:r>
              <a:rPr lang="en-GB" dirty="0" smtClean="0"/>
              <a:t>Reminder: dose rates from 20Gy/h up to 0.36Gy/h </a:t>
            </a:r>
          </a:p>
          <a:p>
            <a:r>
              <a:rPr lang="en-GB" dirty="0" smtClean="0"/>
              <a:t>Inside the irradiator setup: 300Gy/h to 100Gy/h on a small surface</a:t>
            </a:r>
          </a:p>
          <a:p>
            <a:r>
              <a:rPr lang="it-IT" dirty="0" smtClean="0"/>
              <a:t>Past Users:</a:t>
            </a:r>
          </a:p>
          <a:p>
            <a:pPr lvl="1"/>
            <a:r>
              <a:rPr lang="it-IT" dirty="0" smtClean="0"/>
              <a:t>Kurtis </a:t>
            </a:r>
            <a:r>
              <a:rPr lang="it-IT" dirty="0"/>
              <a:t>Johnson (31 May to 16 Aug)</a:t>
            </a:r>
            <a:endParaRPr lang="en-GB" dirty="0"/>
          </a:p>
          <a:p>
            <a:pPr lvl="1"/>
            <a:r>
              <a:rPr lang="it-IT" dirty="0"/>
              <a:t>Rudy Ferraro </a:t>
            </a:r>
            <a:r>
              <a:rPr lang="en-GB" dirty="0"/>
              <a:t>(16 Aug to 10 Sept)</a:t>
            </a:r>
          </a:p>
          <a:p>
            <a:pPr lvl="1"/>
            <a:r>
              <a:rPr lang="it-IT" dirty="0"/>
              <a:t>Joan Cesari (multiple tests)</a:t>
            </a:r>
            <a:endParaRPr lang="en-GB" dirty="0"/>
          </a:p>
          <a:p>
            <a:pPr lvl="1"/>
            <a:r>
              <a:rPr lang="it-IT" dirty="0"/>
              <a:t>Matteo Brucoli (15 June to 22 June</a:t>
            </a:r>
            <a:r>
              <a:rPr lang="it-IT" dirty="0" smtClean="0"/>
              <a:t>)</a:t>
            </a:r>
          </a:p>
          <a:p>
            <a:pPr lvl="1"/>
            <a:r>
              <a:rPr lang="en-GB" dirty="0"/>
              <a:t>Atlas FPGA TID </a:t>
            </a:r>
            <a:r>
              <a:rPr lang="en-GB" dirty="0" smtClean="0"/>
              <a:t>testing</a:t>
            </a:r>
          </a:p>
          <a:p>
            <a:pPr lvl="1"/>
            <a:r>
              <a:rPr lang="en-GB" dirty="0" smtClean="0"/>
              <a:t>Dosimeter characterization</a:t>
            </a:r>
          </a:p>
          <a:p>
            <a:r>
              <a:rPr lang="en-GB" dirty="0" smtClean="0"/>
              <a:t>Planned tests: </a:t>
            </a:r>
            <a:r>
              <a:rPr lang="en-GB" smtClean="0"/>
              <a:t>DC/DC converter</a:t>
            </a:r>
          </a:p>
          <a:p>
            <a:r>
              <a:rPr lang="en-GB" dirty="0" smtClean="0"/>
              <a:t>Call for tender for the new source of 100TBq completed.</a:t>
            </a:r>
          </a:p>
          <a:p>
            <a:r>
              <a:rPr lang="en-GB" dirty="0" smtClean="0"/>
              <a:t>Installation next year </a:t>
            </a:r>
          </a:p>
          <a:p>
            <a:pPr lvl="1"/>
            <a:r>
              <a:rPr lang="en-GB" dirty="0" smtClean="0"/>
              <a:t>Modification of the irradiator might be necessary</a:t>
            </a:r>
          </a:p>
          <a:p>
            <a:r>
              <a:rPr lang="en-GB" dirty="0"/>
              <a:t>The new source can allow us to reach 1MGy in 20 days on 4x4 cm. Larger sample size will require more time.</a:t>
            </a:r>
          </a:p>
          <a:p>
            <a:endParaRPr lang="en-GB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2733513"/>
            <a:ext cx="4120772" cy="2851241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FC2CF-977D-4AD7-8944-53900A5EDCAE}" type="datetime1">
              <a:rPr lang="en-US" smtClean="0"/>
              <a:t>11/26/2018</a:t>
            </a:fld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RADWG Meeting April 2017 Salvatore Danzeca</a:t>
            </a:r>
            <a:endParaRPr lang="en-GB" dirty="0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6</a:t>
            </a:fld>
            <a:endParaRPr lang="en-GB" dirty="0"/>
          </a:p>
        </p:txBody>
      </p:sp>
      <p:pic>
        <p:nvPicPr>
          <p:cNvPr id="10" name="Picture 1" descr="image00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935" y="4160837"/>
            <a:ext cx="3413329" cy="1919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66582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7251" y="-285349"/>
            <a:ext cx="10515600" cy="1325563"/>
          </a:xfrm>
        </p:spPr>
        <p:txBody>
          <a:bodyPr/>
          <a:lstStyle/>
          <a:p>
            <a:r>
              <a:rPr lang="en-GB" dirty="0" smtClean="0"/>
              <a:t>CHARM Facility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92747-1422-459E-BFC9-3FB9A407589A}" type="datetime1">
              <a:rPr lang="en-US" smtClean="0"/>
              <a:t>11/26/2018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RADWG Meeting April 2017 Salvatore Danzeca</a:t>
            </a: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838199" y="925861"/>
            <a:ext cx="8081212" cy="4961592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sz="2000" b="1" dirty="0" smtClean="0">
                <a:solidFill>
                  <a:srgbClr val="FF0000"/>
                </a:solidFill>
              </a:rPr>
              <a:t>Fully booked for the 2018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sz="2000" b="1" dirty="0" smtClean="0">
                <a:solidFill>
                  <a:srgbClr val="FF0000"/>
                </a:solidFill>
              </a:rPr>
              <a:t>Last day with protons 11/11/2018</a:t>
            </a:r>
            <a:endParaRPr lang="en-GB" altLang="en-US" sz="2000" b="1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altLang="en-US" sz="2000" dirty="0" smtClean="0"/>
              <a:t>More than </a:t>
            </a:r>
            <a:r>
              <a:rPr lang="en-GB" altLang="en-US" sz="2000" b="1" dirty="0" smtClean="0">
                <a:solidFill>
                  <a:srgbClr val="FF0000"/>
                </a:solidFill>
              </a:rPr>
              <a:t>50 users</a:t>
            </a:r>
            <a:r>
              <a:rPr lang="en-GB" altLang="en-US" sz="2000" dirty="0" smtClean="0"/>
              <a:t> (2x 2017) from CERN and external institutes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altLang="en-US" dirty="0" smtClean="0"/>
              <a:t>Reports available online : </a:t>
            </a:r>
            <a:r>
              <a:rPr lang="en-GB" altLang="en-US" dirty="0" smtClean="0">
                <a:hlinkClick r:id="rId2"/>
              </a:rPr>
              <a:t>http://charm.web.cern.ch/content/radiation-test-report</a:t>
            </a:r>
            <a:r>
              <a:rPr lang="en-GB" altLang="en-US" dirty="0" smtClean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altLang="en-US" sz="2000" dirty="0" smtClean="0"/>
              <a:t>Problem </a:t>
            </a:r>
            <a:r>
              <a:rPr lang="en-GB" altLang="en-US" sz="2000" dirty="0"/>
              <a:t>on the target solved in two weeks with the help of the EN-STI and Robotics intervention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altLang="en-US" sz="2000" dirty="0"/>
              <a:t>All the users have been re-scheduled and no beam lost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sz="2000" b="1" dirty="0" smtClean="0">
                <a:solidFill>
                  <a:srgbClr val="FF0000"/>
                </a:solidFill>
              </a:rPr>
              <a:t>Up </a:t>
            </a:r>
            <a:r>
              <a:rPr lang="en-GB" altLang="en-US" sz="2000" b="1" dirty="0">
                <a:solidFill>
                  <a:srgbClr val="FF0000"/>
                </a:solidFill>
              </a:rPr>
              <a:t>to </a:t>
            </a:r>
            <a:r>
              <a:rPr lang="en-GB" altLang="en-US" sz="2000" b="1" dirty="0" smtClean="0">
                <a:solidFill>
                  <a:srgbClr val="FF0000"/>
                </a:solidFill>
              </a:rPr>
              <a:t>8 </a:t>
            </a:r>
            <a:r>
              <a:rPr lang="en-GB" altLang="en-US" sz="2000" b="1" dirty="0">
                <a:solidFill>
                  <a:srgbClr val="FF0000"/>
                </a:solidFill>
              </a:rPr>
              <a:t>users running in parallel</a:t>
            </a:r>
            <a:r>
              <a:rPr lang="en-GB" altLang="en-US" sz="2000" dirty="0"/>
              <a:t> in different </a:t>
            </a:r>
            <a:r>
              <a:rPr lang="en-GB" altLang="en-US" sz="2000" dirty="0" smtClean="0"/>
              <a:t>positions (last year was 6)</a:t>
            </a:r>
            <a:endParaRPr lang="en-GB" alt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sz="2000" b="1" dirty="0" smtClean="0">
                <a:solidFill>
                  <a:srgbClr val="FF0000"/>
                </a:solidFill>
              </a:rPr>
              <a:t>Online </a:t>
            </a:r>
            <a:r>
              <a:rPr lang="en-GB" altLang="en-US" sz="2000" b="1" dirty="0">
                <a:solidFill>
                  <a:srgbClr val="FF0000"/>
                </a:solidFill>
              </a:rPr>
              <a:t>dosimetry </a:t>
            </a:r>
            <a:r>
              <a:rPr lang="en-GB" altLang="en-US" sz="2000" dirty="0"/>
              <a:t>using the </a:t>
            </a:r>
            <a:r>
              <a:rPr lang="en-GB" altLang="en-US" sz="2000" dirty="0" err="1"/>
              <a:t>RadMon</a:t>
            </a:r>
            <a:r>
              <a:rPr lang="en-GB" altLang="en-US" sz="2000" dirty="0"/>
              <a:t>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sz="2000" b="1" dirty="0" smtClean="0">
                <a:solidFill>
                  <a:srgbClr val="FF0000"/>
                </a:solidFill>
              </a:rPr>
              <a:t>Second ion beam (Lead) </a:t>
            </a:r>
            <a:r>
              <a:rPr lang="en-GB" altLang="en-US" sz="2000" dirty="0"/>
              <a:t>in CHARM during the </a:t>
            </a:r>
            <a:r>
              <a:rPr lang="en-GB" altLang="en-US" sz="2000" dirty="0" smtClean="0"/>
              <a:t>2018 started on the 12/11/2018 will end on the 3</a:t>
            </a:r>
            <a:r>
              <a:rPr lang="en-GB" altLang="en-US" sz="2000" baseline="30000" dirty="0" smtClean="0"/>
              <a:t>rd</a:t>
            </a:r>
            <a:r>
              <a:rPr lang="en-GB" altLang="en-US" sz="2000" dirty="0" smtClean="0"/>
              <a:t> of December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altLang="en-US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altLang="en-US" dirty="0"/>
          </a:p>
        </p:txBody>
      </p:sp>
      <p:pic>
        <p:nvPicPr>
          <p:cNvPr id="10" name="Picture 2" descr="Hom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2080" y="70199"/>
            <a:ext cx="1733534" cy="1969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42715" y="2010229"/>
            <a:ext cx="2952572" cy="1648999"/>
          </a:xfrm>
          <a:prstGeom prst="rect">
            <a:avLst/>
          </a:prstGeom>
        </p:spPr>
      </p:pic>
      <p:sp>
        <p:nvSpPr>
          <p:cNvPr id="15" name="Oval 14"/>
          <p:cNvSpPr/>
          <p:nvPr/>
        </p:nvSpPr>
        <p:spPr>
          <a:xfrm>
            <a:off x="10868734" y="2985829"/>
            <a:ext cx="983876" cy="98926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1442" y="3848188"/>
            <a:ext cx="1644225" cy="219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37498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R2E RHA documents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1DFFF-41EA-412D-87DC-5EFB46CE3DDA}" type="datetime1">
              <a:rPr lang="en-US" smtClean="0"/>
              <a:t>11/26/2018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RADWG Meeting April 2017 Salvatore Danzeca</a:t>
            </a: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235915" y="1613638"/>
            <a:ext cx="8229600" cy="320314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C00000"/>
                </a:solidFill>
              </a:rPr>
              <a:t>RHAPS: Process Structure </a:t>
            </a:r>
            <a:r>
              <a:rPr lang="en-GB" sz="160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GB" sz="1600" dirty="0" smtClean="0">
                <a:solidFill>
                  <a:schemeClr val="bg2"/>
                </a:solidFill>
              </a:rPr>
              <a:t> </a:t>
            </a:r>
            <a:r>
              <a:rPr lang="en-GB" sz="1600" dirty="0" smtClean="0">
                <a:solidFill>
                  <a:schemeClr val="tx1"/>
                </a:solidFill>
              </a:rPr>
              <a:t>Pure RHA guideline which gives information about the process and guides the user through the design and qualification methodology</a:t>
            </a:r>
          </a:p>
          <a:p>
            <a:r>
              <a:rPr lang="en-GB" sz="1600" b="1" dirty="0" smtClean="0">
                <a:solidFill>
                  <a:srgbClr val="C00000"/>
                </a:solidFill>
              </a:rPr>
              <a:t>RHAPV: Project Validation </a:t>
            </a:r>
            <a:r>
              <a:rPr lang="en-GB" sz="1600" dirty="0" smtClean="0">
                <a:solidFill>
                  <a:schemeClr val="tx1"/>
                </a:solidFill>
              </a:rPr>
              <a:t>(new project) </a:t>
            </a:r>
            <a:r>
              <a:rPr lang="en-GB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GB" sz="1600" dirty="0" smtClean="0">
                <a:solidFill>
                  <a:schemeClr val="tx1"/>
                </a:solidFill>
              </a:rPr>
              <a:t> report of the project information, radiation environment, radiation tests [linked to Engineering Change Request]</a:t>
            </a:r>
          </a:p>
          <a:p>
            <a:r>
              <a:rPr lang="en-GB" sz="1600" b="1" dirty="0" smtClean="0">
                <a:solidFill>
                  <a:srgbClr val="C00000"/>
                </a:solidFill>
              </a:rPr>
              <a:t>RHACD: Check document  </a:t>
            </a:r>
            <a:r>
              <a:rPr lang="en-GB" sz="1600" dirty="0" smtClean="0">
                <a:solidFill>
                  <a:schemeClr val="tx1"/>
                </a:solidFill>
              </a:rPr>
              <a:t>(existing equipment) </a:t>
            </a:r>
            <a:r>
              <a:rPr lang="en-GB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GB" sz="1600" dirty="0" smtClean="0">
                <a:solidFill>
                  <a:schemeClr val="tx1"/>
                </a:solidFill>
              </a:rPr>
              <a:t> report the cards changed and if they are conform with the RHAPS</a:t>
            </a:r>
          </a:p>
          <a:p>
            <a:endParaRPr lang="en-US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831089579"/>
              </p:ext>
            </p:extLst>
          </p:nvPr>
        </p:nvGraphicFramePr>
        <p:xfrm>
          <a:off x="1822323" y="3652592"/>
          <a:ext cx="7330687" cy="23283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267143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1DFFF-41EA-412D-87DC-5EFB46CE3DDA}" type="datetime1">
              <a:rPr lang="en-US" smtClean="0"/>
              <a:t>11/26/2018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RADWG Meeting April 2017 Salvatore Danzeca</a:t>
            </a: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en-US" dirty="0" smtClean="0"/>
              <a:t>RHAPV – Project Validation</a:t>
            </a:r>
            <a:endParaRPr lang="en-GB" dirty="0"/>
          </a:p>
        </p:txBody>
      </p:sp>
      <p:sp>
        <p:nvSpPr>
          <p:cNvPr id="8" name="Content Placeholder 5"/>
          <p:cNvSpPr txBox="1">
            <a:spLocks/>
          </p:cNvSpPr>
          <p:nvPr/>
        </p:nvSpPr>
        <p:spPr>
          <a:xfrm>
            <a:off x="330200" y="1052736"/>
            <a:ext cx="8226425" cy="501606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solidFill>
                  <a:schemeClr val="tx1"/>
                </a:solidFill>
              </a:rPr>
              <a:t>Example: GEFE BPM FE system </a:t>
            </a:r>
            <a:endParaRPr lang="en-GB" sz="2000" dirty="0">
              <a:solidFill>
                <a:schemeClr val="tx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4947" y="1586289"/>
            <a:ext cx="8326014" cy="338437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080922" y="5123401"/>
            <a:ext cx="44287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 smtClean="0"/>
              <a:t>Document template available on </a:t>
            </a:r>
            <a:r>
              <a:rPr lang="en-US" sz="1600" b="1" i="1" dirty="0" smtClean="0">
                <a:hlinkClick r:id="rId3"/>
              </a:rPr>
              <a:t>EDMS</a:t>
            </a:r>
            <a:r>
              <a:rPr lang="en-US" sz="1600" b="1" i="1" dirty="0" smtClean="0"/>
              <a:t> (2028777)</a:t>
            </a:r>
            <a:endParaRPr lang="en-GB" sz="1600" b="1" i="1" dirty="0"/>
          </a:p>
        </p:txBody>
      </p:sp>
    </p:spTree>
    <p:extLst>
      <p:ext uri="{BB962C8B-B14F-4D97-AF65-F5344CB8AC3E}">
        <p14:creationId xmlns:p14="http://schemas.microsoft.com/office/powerpoint/2010/main" val="31283641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3460</TotalTime>
  <Words>689</Words>
  <Application>Microsoft Office PowerPoint</Application>
  <PresentationFormat>Widescreen</PresentationFormat>
  <Paragraphs>131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Wingdings</vt:lpstr>
      <vt:lpstr>Office Theme</vt:lpstr>
      <vt:lpstr>RADWG Meeting November 2018</vt:lpstr>
      <vt:lpstr>AGENDA</vt:lpstr>
      <vt:lpstr>RADWG Mandate</vt:lpstr>
      <vt:lpstr>Radiation Tests </vt:lpstr>
      <vt:lpstr>Radiation test campaigns</vt:lpstr>
      <vt:lpstr>60Co facility @ CERN</vt:lpstr>
      <vt:lpstr>CHARM Facility</vt:lpstr>
      <vt:lpstr>R2E RHA documents</vt:lpstr>
      <vt:lpstr>RHAPV – Project Validation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RADWG Meeting April 2015</dc:title>
  <dc:creator>Salvatore Danzeca</dc:creator>
  <cp:lastModifiedBy>Salvatore Danzeca</cp:lastModifiedBy>
  <cp:revision>153</cp:revision>
  <dcterms:created xsi:type="dcterms:W3CDTF">2015-04-22T07:50:05Z</dcterms:created>
  <dcterms:modified xsi:type="dcterms:W3CDTF">2018-11-26T07:49:21Z</dcterms:modified>
</cp:coreProperties>
</file>