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5"/>
  </p:notesMasterIdLst>
  <p:sldIdLst>
    <p:sldId id="256" r:id="rId2"/>
    <p:sldId id="258" r:id="rId3"/>
    <p:sldId id="257" r:id="rId4"/>
    <p:sldId id="291" r:id="rId5"/>
    <p:sldId id="292" r:id="rId6"/>
    <p:sldId id="278" r:id="rId7"/>
    <p:sldId id="299" r:id="rId8"/>
    <p:sldId id="303" r:id="rId9"/>
    <p:sldId id="304" r:id="rId10"/>
    <p:sldId id="281" r:id="rId11"/>
    <p:sldId id="266" r:id="rId12"/>
    <p:sldId id="305" r:id="rId13"/>
    <p:sldId id="288" r:id="rId14"/>
    <p:sldId id="287" r:id="rId15"/>
    <p:sldId id="293" r:id="rId16"/>
    <p:sldId id="300" r:id="rId17"/>
    <p:sldId id="259" r:id="rId18"/>
    <p:sldId id="295" r:id="rId19"/>
    <p:sldId id="296" r:id="rId20"/>
    <p:sldId id="298" r:id="rId21"/>
    <p:sldId id="276" r:id="rId22"/>
    <p:sldId id="302" r:id="rId23"/>
    <p:sldId id="306" r:id="rId24"/>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6600"/>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86" autoAdjust="0"/>
    <p:restoredTop sz="83469" autoAdjust="0"/>
  </p:normalViewPr>
  <p:slideViewPr>
    <p:cSldViewPr snapToGrid="0" snapToObjects="1">
      <p:cViewPr>
        <p:scale>
          <a:sx n="125" d="100"/>
          <a:sy n="125" d="100"/>
        </p:scale>
        <p:origin x="116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Radiation tolerance of components</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438844236051626"/>
          <c:y val="0.10298526777976776"/>
          <c:w val="0.82452273924879582"/>
          <c:h val="0.76082615980125945"/>
        </c:manualLayout>
      </c:layout>
      <c:barChart>
        <c:barDir val="bar"/>
        <c:grouping val="clustered"/>
        <c:varyColors val="0"/>
        <c:ser>
          <c:idx val="0"/>
          <c:order val="0"/>
          <c:spPr>
            <a:solidFill>
              <a:schemeClr val="accent1"/>
            </a:solidFill>
            <a:ln>
              <a:noFill/>
            </a:ln>
            <a:effectLst/>
          </c:spPr>
          <c:invertIfNegative val="0"/>
          <c:dPt>
            <c:idx val="4"/>
            <c:invertIfNegative val="0"/>
            <c:bubble3D val="0"/>
            <c:spPr>
              <a:solidFill>
                <a:srgbClr val="92D050"/>
              </a:solidFill>
              <a:ln>
                <a:solidFill>
                  <a:srgbClr val="92D050"/>
                </a:solidFill>
              </a:ln>
              <a:effectLst/>
            </c:spPr>
            <c:extLst>
              <c:ext xmlns:c16="http://schemas.microsoft.com/office/drawing/2014/chart" uri="{C3380CC4-5D6E-409C-BE32-E72D297353CC}">
                <c16:uniqueId val="{00000001-F8E4-4702-86D3-AF522852CD6E}"/>
              </c:ext>
            </c:extLst>
          </c:dPt>
          <c:dPt>
            <c:idx val="7"/>
            <c:invertIfNegative val="0"/>
            <c:bubble3D val="0"/>
            <c:spPr>
              <a:solidFill>
                <a:schemeClr val="accent1"/>
              </a:solidFill>
              <a:ln>
                <a:solidFill>
                  <a:schemeClr val="accent1"/>
                </a:solidFill>
              </a:ln>
              <a:effectLst/>
            </c:spPr>
            <c:extLst>
              <c:ext xmlns:c16="http://schemas.microsoft.com/office/drawing/2014/chart" uri="{C3380CC4-5D6E-409C-BE32-E72D297353CC}">
                <c16:uniqueId val="{00000003-F8E4-4702-86D3-AF522852CD6E}"/>
              </c:ext>
            </c:extLst>
          </c:dPt>
          <c:dPt>
            <c:idx val="9"/>
            <c:invertIfNegative val="0"/>
            <c:bubble3D val="0"/>
            <c:spPr>
              <a:solidFill>
                <a:schemeClr val="accent1"/>
              </a:solidFill>
              <a:ln>
                <a:solidFill>
                  <a:schemeClr val="accent1"/>
                </a:solidFill>
              </a:ln>
              <a:effectLst/>
            </c:spPr>
            <c:extLst>
              <c:ext xmlns:c16="http://schemas.microsoft.com/office/drawing/2014/chart" uri="{C3380CC4-5D6E-409C-BE32-E72D297353CC}">
                <c16:uniqueId val="{00000005-F8E4-4702-86D3-AF522852CD6E}"/>
              </c:ext>
            </c:extLst>
          </c:dPt>
          <c:dPt>
            <c:idx val="10"/>
            <c:invertIfNegative val="0"/>
            <c:bubble3D val="0"/>
            <c:extLst>
              <c:ext xmlns:c16="http://schemas.microsoft.com/office/drawing/2014/chart" uri="{C3380CC4-5D6E-409C-BE32-E72D297353CC}">
                <c16:uniqueId val="{00000006-F8E4-4702-86D3-AF522852CD6E}"/>
              </c:ext>
            </c:extLst>
          </c:dPt>
          <c:dPt>
            <c:idx val="19"/>
            <c:invertIfNegative val="0"/>
            <c:bubble3D val="0"/>
            <c:extLst>
              <c:ext xmlns:c16="http://schemas.microsoft.com/office/drawing/2014/chart" uri="{C3380CC4-5D6E-409C-BE32-E72D297353CC}">
                <c16:uniqueId val="{00000007-F8E4-4702-86D3-AF522852CD6E}"/>
              </c:ext>
            </c:extLst>
          </c:dPt>
          <c:dPt>
            <c:idx val="23"/>
            <c:invertIfNegative val="0"/>
            <c:bubble3D val="0"/>
            <c:extLst>
              <c:ext xmlns:c16="http://schemas.microsoft.com/office/drawing/2014/chart" uri="{C3380CC4-5D6E-409C-BE32-E72D297353CC}">
                <c16:uniqueId val="{00000008-F8E4-4702-86D3-AF522852CD6E}"/>
              </c:ext>
            </c:extLst>
          </c:dPt>
          <c:cat>
            <c:strRef>
              <c:f>CHARM!$U$1:$U$25</c:f>
              <c:strCache>
                <c:ptCount val="25"/>
                <c:pt idx="0">
                  <c:v>TPS7A4901DGNT</c:v>
                </c:pt>
                <c:pt idx="1">
                  <c:v>TPS7A4533KTTR</c:v>
                </c:pt>
                <c:pt idx="2">
                  <c:v>TPS7A4515KTTR</c:v>
                </c:pt>
                <c:pt idx="3">
                  <c:v>TPS7A3001DGNT</c:v>
                </c:pt>
                <c:pt idx="4">
                  <c:v>TMV 0515DEN</c:v>
                </c:pt>
                <c:pt idx="5">
                  <c:v>SN74LVTH16245ADGGR</c:v>
                </c:pt>
                <c:pt idx="6">
                  <c:v>OPA2192ID</c:v>
                </c:pt>
                <c:pt idx="7">
                  <c:v>MEJ2D0515SC</c:v>
                </c:pt>
                <c:pt idx="8">
                  <c:v>MDC3105LT1G</c:v>
                </c:pt>
                <c:pt idx="9">
                  <c:v>MAX11100EUB+</c:v>
                </c:pt>
                <c:pt idx="10">
                  <c:v>LM4041AIM3-1.2</c:v>
                </c:pt>
                <c:pt idx="11">
                  <c:v>LFSPXO018541</c:v>
                </c:pt>
                <c:pt idx="12">
                  <c:v>LFSPXO018077</c:v>
                </c:pt>
                <c:pt idx="13">
                  <c:v>INA121UA</c:v>
                </c:pt>
                <c:pt idx="14">
                  <c:v>CY62167GE30-45ZXI</c:v>
                </c:pt>
                <c:pt idx="15">
                  <c:v>CY62147GE30-45ZSXI</c:v>
                </c:pt>
                <c:pt idx="16">
                  <c:v>CDSOD323-T12C-DSL</c:v>
                </c:pt>
                <c:pt idx="17">
                  <c:v>BZX84B3V9</c:v>
                </c:pt>
                <c:pt idx="18">
                  <c:v>BSS126</c:v>
                </c:pt>
                <c:pt idx="19">
                  <c:v>BSR17A</c:v>
                </c:pt>
                <c:pt idx="20">
                  <c:v>AT25DN512C</c:v>
                </c:pt>
                <c:pt idx="21">
                  <c:v>ADUM3402BRWZ</c:v>
                </c:pt>
                <c:pt idx="22">
                  <c:v>ADUM3401BRWZ</c:v>
                </c:pt>
                <c:pt idx="23">
                  <c:v>ADR435BRZ</c:v>
                </c:pt>
                <c:pt idx="24">
                  <c:v>A3PE1500-PQ208</c:v>
                </c:pt>
              </c:strCache>
            </c:strRef>
          </c:cat>
          <c:val>
            <c:numRef>
              <c:f>CHARM!$X$1:$X$25</c:f>
              <c:numCache>
                <c:formatCode>General</c:formatCode>
                <c:ptCount val="25"/>
                <c:pt idx="0">
                  <c:v>500</c:v>
                </c:pt>
                <c:pt idx="1">
                  <c:v>500</c:v>
                </c:pt>
                <c:pt idx="2">
                  <c:v>500</c:v>
                </c:pt>
                <c:pt idx="3">
                  <c:v>500</c:v>
                </c:pt>
                <c:pt idx="4">
                  <c:v>450</c:v>
                </c:pt>
                <c:pt idx="5">
                  <c:v>500</c:v>
                </c:pt>
                <c:pt idx="6">
                  <c:v>750</c:v>
                </c:pt>
                <c:pt idx="7">
                  <c:v>500</c:v>
                </c:pt>
                <c:pt idx="8">
                  <c:v>500</c:v>
                </c:pt>
                <c:pt idx="9">
                  <c:v>200</c:v>
                </c:pt>
                <c:pt idx="10">
                  <c:v>200</c:v>
                </c:pt>
                <c:pt idx="11">
                  <c:v>500</c:v>
                </c:pt>
                <c:pt idx="12">
                  <c:v>750</c:v>
                </c:pt>
                <c:pt idx="13">
                  <c:v>500</c:v>
                </c:pt>
                <c:pt idx="14">
                  <c:v>500</c:v>
                </c:pt>
                <c:pt idx="15">
                  <c:v>500</c:v>
                </c:pt>
                <c:pt idx="16">
                  <c:v>500</c:v>
                </c:pt>
                <c:pt idx="17">
                  <c:v>455</c:v>
                </c:pt>
                <c:pt idx="18">
                  <c:v>500</c:v>
                </c:pt>
                <c:pt idx="19">
                  <c:v>299</c:v>
                </c:pt>
                <c:pt idx="20">
                  <c:v>520</c:v>
                </c:pt>
                <c:pt idx="21">
                  <c:v>500</c:v>
                </c:pt>
                <c:pt idx="22">
                  <c:v>500</c:v>
                </c:pt>
                <c:pt idx="23">
                  <c:v>200</c:v>
                </c:pt>
                <c:pt idx="24">
                  <c:v>480</c:v>
                </c:pt>
              </c:numCache>
            </c:numRef>
          </c:val>
          <c:extLst>
            <c:ext xmlns:c16="http://schemas.microsoft.com/office/drawing/2014/chart" uri="{C3380CC4-5D6E-409C-BE32-E72D297353CC}">
              <c16:uniqueId val="{00000009-F8E4-4702-86D3-AF522852CD6E}"/>
            </c:ext>
          </c:extLst>
        </c:ser>
        <c:dLbls>
          <c:showLegendKey val="0"/>
          <c:showVal val="0"/>
          <c:showCatName val="0"/>
          <c:showSerName val="0"/>
          <c:showPercent val="0"/>
          <c:showBubbleSize val="0"/>
        </c:dLbls>
        <c:gapWidth val="182"/>
        <c:axId val="426375632"/>
        <c:axId val="426374320"/>
      </c:barChart>
      <c:catAx>
        <c:axId val="42637563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26374320"/>
        <c:crosses val="autoZero"/>
        <c:auto val="1"/>
        <c:lblAlgn val="ctr"/>
        <c:lblOffset val="100"/>
        <c:noMultiLvlLbl val="0"/>
      </c:catAx>
      <c:valAx>
        <c:axId val="42637432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Dose (Gy)</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63756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Radiation tolerance of components</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438844236051626"/>
          <c:y val="9.8642687178352062E-2"/>
          <c:w val="0.8204850896583824"/>
          <c:h val="0.77091140501355759"/>
        </c:manualLayout>
      </c:layout>
      <c:barChart>
        <c:barDir val="bar"/>
        <c:grouping val="clustered"/>
        <c:varyColors val="0"/>
        <c:ser>
          <c:idx val="0"/>
          <c:order val="0"/>
          <c:spPr>
            <a:solidFill>
              <a:schemeClr val="accent1"/>
            </a:solidFill>
            <a:ln>
              <a:noFill/>
            </a:ln>
            <a:effectLst/>
          </c:spPr>
          <c:invertIfNegative val="0"/>
          <c:dPt>
            <c:idx val="2"/>
            <c:invertIfNegative val="0"/>
            <c:bubble3D val="0"/>
            <c:spPr>
              <a:solidFill>
                <a:srgbClr val="92D050"/>
              </a:solidFill>
              <a:ln>
                <a:solidFill>
                  <a:srgbClr val="92D050"/>
                </a:solidFill>
              </a:ln>
              <a:effectLst/>
            </c:spPr>
            <c:extLst>
              <c:ext xmlns:c16="http://schemas.microsoft.com/office/drawing/2014/chart" uri="{C3380CC4-5D6E-409C-BE32-E72D297353CC}">
                <c16:uniqueId val="{00000001-E415-44A2-8D98-C78A8CA2D9D6}"/>
              </c:ext>
            </c:extLst>
          </c:dPt>
          <c:dPt>
            <c:idx val="3"/>
            <c:invertIfNegative val="0"/>
            <c:bubble3D val="0"/>
            <c:spPr>
              <a:solidFill>
                <a:srgbClr val="92D050"/>
              </a:solidFill>
              <a:ln>
                <a:solidFill>
                  <a:srgbClr val="92D050"/>
                </a:solidFill>
              </a:ln>
              <a:effectLst/>
            </c:spPr>
            <c:extLst>
              <c:ext xmlns:c16="http://schemas.microsoft.com/office/drawing/2014/chart" uri="{C3380CC4-5D6E-409C-BE32-E72D297353CC}">
                <c16:uniqueId val="{00000003-E415-44A2-8D98-C78A8CA2D9D6}"/>
              </c:ext>
            </c:extLst>
          </c:dPt>
          <c:dPt>
            <c:idx val="4"/>
            <c:invertIfNegative val="0"/>
            <c:bubble3D val="0"/>
            <c:extLst>
              <c:ext xmlns:c16="http://schemas.microsoft.com/office/drawing/2014/chart" uri="{C3380CC4-5D6E-409C-BE32-E72D297353CC}">
                <c16:uniqueId val="{00000004-E415-44A2-8D98-C78A8CA2D9D6}"/>
              </c:ext>
            </c:extLst>
          </c:dPt>
          <c:dPt>
            <c:idx val="5"/>
            <c:invertIfNegative val="0"/>
            <c:bubble3D val="0"/>
            <c:extLst>
              <c:ext xmlns:c16="http://schemas.microsoft.com/office/drawing/2014/chart" uri="{C3380CC4-5D6E-409C-BE32-E72D297353CC}">
                <c16:uniqueId val="{00000005-E415-44A2-8D98-C78A8CA2D9D6}"/>
              </c:ext>
            </c:extLst>
          </c:dPt>
          <c:dPt>
            <c:idx val="6"/>
            <c:invertIfNegative val="0"/>
            <c:bubble3D val="0"/>
            <c:spPr>
              <a:solidFill>
                <a:schemeClr val="accent1"/>
              </a:solidFill>
              <a:ln>
                <a:solidFill>
                  <a:schemeClr val="accent1"/>
                </a:solidFill>
              </a:ln>
              <a:effectLst/>
            </c:spPr>
            <c:extLst>
              <c:ext xmlns:c16="http://schemas.microsoft.com/office/drawing/2014/chart" uri="{C3380CC4-5D6E-409C-BE32-E72D297353CC}">
                <c16:uniqueId val="{00000007-E415-44A2-8D98-C78A8CA2D9D6}"/>
              </c:ext>
            </c:extLst>
          </c:dPt>
          <c:dPt>
            <c:idx val="7"/>
            <c:invertIfNegative val="0"/>
            <c:bubble3D val="0"/>
            <c:spPr>
              <a:solidFill>
                <a:srgbClr val="92D050"/>
              </a:solidFill>
              <a:ln>
                <a:solidFill>
                  <a:srgbClr val="92D050"/>
                </a:solidFill>
              </a:ln>
              <a:effectLst/>
            </c:spPr>
            <c:extLst>
              <c:ext xmlns:c16="http://schemas.microsoft.com/office/drawing/2014/chart" uri="{C3380CC4-5D6E-409C-BE32-E72D297353CC}">
                <c16:uniqueId val="{00000009-E415-44A2-8D98-C78A8CA2D9D6}"/>
              </c:ext>
            </c:extLst>
          </c:dPt>
          <c:dPt>
            <c:idx val="9"/>
            <c:invertIfNegative val="0"/>
            <c:bubble3D val="0"/>
            <c:extLst>
              <c:ext xmlns:c16="http://schemas.microsoft.com/office/drawing/2014/chart" uri="{C3380CC4-5D6E-409C-BE32-E72D297353CC}">
                <c16:uniqueId val="{0000000A-E415-44A2-8D98-C78A8CA2D9D6}"/>
              </c:ext>
            </c:extLst>
          </c:dPt>
          <c:dPt>
            <c:idx val="10"/>
            <c:invertIfNegative val="0"/>
            <c:bubble3D val="0"/>
            <c:spPr>
              <a:solidFill>
                <a:schemeClr val="accent1"/>
              </a:solidFill>
              <a:ln>
                <a:solidFill>
                  <a:schemeClr val="accent1"/>
                </a:solidFill>
              </a:ln>
              <a:effectLst/>
            </c:spPr>
            <c:extLst>
              <c:ext xmlns:c16="http://schemas.microsoft.com/office/drawing/2014/chart" uri="{C3380CC4-5D6E-409C-BE32-E72D297353CC}">
                <c16:uniqueId val="{0000000C-E415-44A2-8D98-C78A8CA2D9D6}"/>
              </c:ext>
            </c:extLst>
          </c:dPt>
          <c:dPt>
            <c:idx val="11"/>
            <c:invertIfNegative val="0"/>
            <c:bubble3D val="0"/>
            <c:spPr>
              <a:solidFill>
                <a:srgbClr val="92D050"/>
              </a:solidFill>
              <a:ln>
                <a:solidFill>
                  <a:srgbClr val="92D050"/>
                </a:solidFill>
              </a:ln>
              <a:effectLst/>
            </c:spPr>
            <c:extLst>
              <c:ext xmlns:c16="http://schemas.microsoft.com/office/drawing/2014/chart" uri="{C3380CC4-5D6E-409C-BE32-E72D297353CC}">
                <c16:uniqueId val="{0000000E-E415-44A2-8D98-C78A8CA2D9D6}"/>
              </c:ext>
            </c:extLst>
          </c:dPt>
          <c:dPt>
            <c:idx val="12"/>
            <c:invertIfNegative val="0"/>
            <c:bubble3D val="0"/>
            <c:spPr>
              <a:solidFill>
                <a:srgbClr val="92D050"/>
              </a:solidFill>
              <a:ln>
                <a:solidFill>
                  <a:srgbClr val="92D050"/>
                </a:solidFill>
              </a:ln>
              <a:effectLst/>
            </c:spPr>
            <c:extLst>
              <c:ext xmlns:c16="http://schemas.microsoft.com/office/drawing/2014/chart" uri="{C3380CC4-5D6E-409C-BE32-E72D297353CC}">
                <c16:uniqueId val="{00000010-E415-44A2-8D98-C78A8CA2D9D6}"/>
              </c:ext>
            </c:extLst>
          </c:dPt>
          <c:dPt>
            <c:idx val="13"/>
            <c:invertIfNegative val="0"/>
            <c:bubble3D val="0"/>
            <c:extLst>
              <c:ext xmlns:c16="http://schemas.microsoft.com/office/drawing/2014/chart" uri="{C3380CC4-5D6E-409C-BE32-E72D297353CC}">
                <c16:uniqueId val="{00000011-E415-44A2-8D98-C78A8CA2D9D6}"/>
              </c:ext>
            </c:extLst>
          </c:dPt>
          <c:dPt>
            <c:idx val="14"/>
            <c:invertIfNegative val="0"/>
            <c:bubble3D val="0"/>
            <c:extLst>
              <c:ext xmlns:c16="http://schemas.microsoft.com/office/drawing/2014/chart" uri="{C3380CC4-5D6E-409C-BE32-E72D297353CC}">
                <c16:uniqueId val="{00000012-E415-44A2-8D98-C78A8CA2D9D6}"/>
              </c:ext>
            </c:extLst>
          </c:dPt>
          <c:dPt>
            <c:idx val="15"/>
            <c:invertIfNegative val="0"/>
            <c:bubble3D val="0"/>
            <c:spPr>
              <a:solidFill>
                <a:srgbClr val="92D050"/>
              </a:solidFill>
              <a:ln>
                <a:solidFill>
                  <a:srgbClr val="92D050"/>
                </a:solidFill>
              </a:ln>
              <a:effectLst/>
            </c:spPr>
            <c:extLst>
              <c:ext xmlns:c16="http://schemas.microsoft.com/office/drawing/2014/chart" uri="{C3380CC4-5D6E-409C-BE32-E72D297353CC}">
                <c16:uniqueId val="{00000014-E415-44A2-8D98-C78A8CA2D9D6}"/>
              </c:ext>
            </c:extLst>
          </c:dPt>
          <c:dPt>
            <c:idx val="16"/>
            <c:invertIfNegative val="0"/>
            <c:bubble3D val="0"/>
            <c:spPr>
              <a:solidFill>
                <a:srgbClr val="92D050"/>
              </a:solidFill>
              <a:ln>
                <a:solidFill>
                  <a:srgbClr val="92D050"/>
                </a:solidFill>
              </a:ln>
              <a:effectLst/>
            </c:spPr>
            <c:extLst>
              <c:ext xmlns:c16="http://schemas.microsoft.com/office/drawing/2014/chart" uri="{C3380CC4-5D6E-409C-BE32-E72D297353CC}">
                <c16:uniqueId val="{00000016-E415-44A2-8D98-C78A8CA2D9D6}"/>
              </c:ext>
            </c:extLst>
          </c:dPt>
          <c:dPt>
            <c:idx val="17"/>
            <c:invertIfNegative val="0"/>
            <c:bubble3D val="0"/>
            <c:spPr>
              <a:solidFill>
                <a:schemeClr val="accent1"/>
              </a:solidFill>
              <a:ln>
                <a:solidFill>
                  <a:schemeClr val="accent1"/>
                </a:solidFill>
              </a:ln>
              <a:effectLst/>
            </c:spPr>
            <c:extLst>
              <c:ext xmlns:c16="http://schemas.microsoft.com/office/drawing/2014/chart" uri="{C3380CC4-5D6E-409C-BE32-E72D297353CC}">
                <c16:uniqueId val="{00000018-E415-44A2-8D98-C78A8CA2D9D6}"/>
              </c:ext>
            </c:extLst>
          </c:dPt>
          <c:dPt>
            <c:idx val="20"/>
            <c:invertIfNegative val="0"/>
            <c:bubble3D val="0"/>
            <c:extLst>
              <c:ext xmlns:c16="http://schemas.microsoft.com/office/drawing/2014/chart" uri="{C3380CC4-5D6E-409C-BE32-E72D297353CC}">
                <c16:uniqueId val="{00000019-E415-44A2-8D98-C78A8CA2D9D6}"/>
              </c:ext>
            </c:extLst>
          </c:dPt>
          <c:dPt>
            <c:idx val="22"/>
            <c:invertIfNegative val="0"/>
            <c:bubble3D val="0"/>
            <c:spPr>
              <a:solidFill>
                <a:srgbClr val="92D050"/>
              </a:solidFill>
              <a:ln>
                <a:solidFill>
                  <a:srgbClr val="92D050"/>
                </a:solidFill>
              </a:ln>
              <a:effectLst/>
            </c:spPr>
            <c:extLst>
              <c:ext xmlns:c16="http://schemas.microsoft.com/office/drawing/2014/chart" uri="{C3380CC4-5D6E-409C-BE32-E72D297353CC}">
                <c16:uniqueId val="{0000001B-E415-44A2-8D98-C78A8CA2D9D6}"/>
              </c:ext>
            </c:extLst>
          </c:dPt>
          <c:dPt>
            <c:idx val="23"/>
            <c:invertIfNegative val="0"/>
            <c:bubble3D val="0"/>
            <c:extLst>
              <c:ext xmlns:c16="http://schemas.microsoft.com/office/drawing/2014/chart" uri="{C3380CC4-5D6E-409C-BE32-E72D297353CC}">
                <c16:uniqueId val="{0000001C-E415-44A2-8D98-C78A8CA2D9D6}"/>
              </c:ext>
            </c:extLst>
          </c:dPt>
          <c:cat>
            <c:strRef>
              <c:f>CHARM!$AA$2:$AA$26</c:f>
              <c:strCache>
                <c:ptCount val="24"/>
                <c:pt idx="0">
                  <c:v>TPS7A4901DGNT</c:v>
                </c:pt>
                <c:pt idx="1">
                  <c:v>TPS7A3001DGNT</c:v>
                </c:pt>
                <c:pt idx="2">
                  <c:v>TPP 40-105</c:v>
                </c:pt>
                <c:pt idx="3">
                  <c:v>TMR 6-0513</c:v>
                </c:pt>
                <c:pt idx="4">
                  <c:v>TMR 2-0512E</c:v>
                </c:pt>
                <c:pt idx="5">
                  <c:v>THS4521ID</c:v>
                </c:pt>
                <c:pt idx="6">
                  <c:v>SN74LVTH16245ADGGR</c:v>
                </c:pt>
                <c:pt idx="7">
                  <c:v>SN74HC595D</c:v>
                </c:pt>
                <c:pt idx="8">
                  <c:v>OPA2192ID</c:v>
                </c:pt>
                <c:pt idx="9">
                  <c:v>OPA192ID</c:v>
                </c:pt>
                <c:pt idx="10">
                  <c:v>MEJ2D0515SC</c:v>
                </c:pt>
                <c:pt idx="11">
                  <c:v>MAX3490EESA</c:v>
                </c:pt>
                <c:pt idx="12">
                  <c:v>M2GL150-FC1152</c:v>
                </c:pt>
                <c:pt idx="13">
                  <c:v>LTC2378CMS-20</c:v>
                </c:pt>
                <c:pt idx="14">
                  <c:v>LT3083EQ#PBF</c:v>
                </c:pt>
                <c:pt idx="15">
                  <c:v>ISO7842DW</c:v>
                </c:pt>
                <c:pt idx="16">
                  <c:v>ISO7840DW</c:v>
                </c:pt>
                <c:pt idx="17">
                  <c:v>DG408DY-E3</c:v>
                </c:pt>
                <c:pt idx="18">
                  <c:v>CY62167GE30-45ZXI</c:v>
                </c:pt>
                <c:pt idx="19">
                  <c:v>BSS126</c:v>
                </c:pt>
                <c:pt idx="20">
                  <c:v>AT25DN512C-SSHF-B</c:v>
                </c:pt>
                <c:pt idx="21">
                  <c:v>AT25DF041A-SSH-T</c:v>
                </c:pt>
                <c:pt idx="22">
                  <c:v>ADUC814BRUZ</c:v>
                </c:pt>
                <c:pt idx="23">
                  <c:v>ADR435BRZ</c:v>
                </c:pt>
              </c:strCache>
            </c:strRef>
          </c:cat>
          <c:val>
            <c:numRef>
              <c:f>CHARM!$AD$2:$AD$26</c:f>
              <c:numCache>
                <c:formatCode>General</c:formatCode>
                <c:ptCount val="24"/>
                <c:pt idx="0">
                  <c:v>500</c:v>
                </c:pt>
                <c:pt idx="1">
                  <c:v>500</c:v>
                </c:pt>
                <c:pt idx="2">
                  <c:v>250</c:v>
                </c:pt>
                <c:pt idx="3">
                  <c:v>100</c:v>
                </c:pt>
                <c:pt idx="4">
                  <c:v>200</c:v>
                </c:pt>
                <c:pt idx="5">
                  <c:v>500</c:v>
                </c:pt>
                <c:pt idx="6">
                  <c:v>500</c:v>
                </c:pt>
                <c:pt idx="7">
                  <c:v>100</c:v>
                </c:pt>
                <c:pt idx="8">
                  <c:v>750</c:v>
                </c:pt>
                <c:pt idx="9">
                  <c:v>750</c:v>
                </c:pt>
                <c:pt idx="10">
                  <c:v>500</c:v>
                </c:pt>
                <c:pt idx="11">
                  <c:v>100</c:v>
                </c:pt>
                <c:pt idx="12">
                  <c:v>100</c:v>
                </c:pt>
                <c:pt idx="13">
                  <c:v>1000</c:v>
                </c:pt>
                <c:pt idx="14">
                  <c:v>1000</c:v>
                </c:pt>
                <c:pt idx="15">
                  <c:v>100</c:v>
                </c:pt>
                <c:pt idx="16">
                  <c:v>100</c:v>
                </c:pt>
                <c:pt idx="17">
                  <c:v>100</c:v>
                </c:pt>
                <c:pt idx="18">
                  <c:v>500</c:v>
                </c:pt>
                <c:pt idx="19">
                  <c:v>500</c:v>
                </c:pt>
                <c:pt idx="20">
                  <c:v>500</c:v>
                </c:pt>
                <c:pt idx="21">
                  <c:v>520</c:v>
                </c:pt>
                <c:pt idx="22">
                  <c:v>100</c:v>
                </c:pt>
                <c:pt idx="23">
                  <c:v>200</c:v>
                </c:pt>
              </c:numCache>
            </c:numRef>
          </c:val>
          <c:extLst>
            <c:ext xmlns:c16="http://schemas.microsoft.com/office/drawing/2014/chart" uri="{C3380CC4-5D6E-409C-BE32-E72D297353CC}">
              <c16:uniqueId val="{0000001D-E415-44A2-8D98-C78A8CA2D9D6}"/>
            </c:ext>
          </c:extLst>
        </c:ser>
        <c:dLbls>
          <c:showLegendKey val="0"/>
          <c:showVal val="0"/>
          <c:showCatName val="0"/>
          <c:showSerName val="0"/>
          <c:showPercent val="0"/>
          <c:showBubbleSize val="0"/>
        </c:dLbls>
        <c:gapWidth val="182"/>
        <c:axId val="426375632"/>
        <c:axId val="426374320"/>
      </c:barChart>
      <c:catAx>
        <c:axId val="42637563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6374320"/>
        <c:crosses val="autoZero"/>
        <c:auto val="1"/>
        <c:lblAlgn val="ctr"/>
        <c:lblOffset val="100"/>
        <c:noMultiLvlLbl val="0"/>
      </c:catAx>
      <c:valAx>
        <c:axId val="42637432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Dose (Gy)</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63756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18" Type="http://schemas.openxmlformats.org/officeDocument/2006/relationships/image" Target="../media/image41.png"/><Relationship Id="rId26" Type="http://schemas.openxmlformats.org/officeDocument/2006/relationships/image" Target="../media/image49.png"/><Relationship Id="rId39" Type="http://schemas.openxmlformats.org/officeDocument/2006/relationships/image" Target="../media/image62.png"/><Relationship Id="rId3" Type="http://schemas.openxmlformats.org/officeDocument/2006/relationships/image" Target="../media/image26.png"/><Relationship Id="rId21" Type="http://schemas.openxmlformats.org/officeDocument/2006/relationships/image" Target="../media/image44.png"/><Relationship Id="rId34" Type="http://schemas.openxmlformats.org/officeDocument/2006/relationships/image" Target="../media/image57.pn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40.png"/><Relationship Id="rId25" Type="http://schemas.openxmlformats.org/officeDocument/2006/relationships/image" Target="../media/image48.png"/><Relationship Id="rId33" Type="http://schemas.openxmlformats.org/officeDocument/2006/relationships/image" Target="../media/image56.png"/><Relationship Id="rId38" Type="http://schemas.openxmlformats.org/officeDocument/2006/relationships/image" Target="../media/image61.png"/><Relationship Id="rId2" Type="http://schemas.openxmlformats.org/officeDocument/2006/relationships/image" Target="../media/image25.png"/><Relationship Id="rId16" Type="http://schemas.openxmlformats.org/officeDocument/2006/relationships/image" Target="../media/image39.png"/><Relationship Id="rId20" Type="http://schemas.openxmlformats.org/officeDocument/2006/relationships/image" Target="../media/image43.png"/><Relationship Id="rId29" Type="http://schemas.openxmlformats.org/officeDocument/2006/relationships/image" Target="../media/image52.png"/><Relationship Id="rId1" Type="http://schemas.openxmlformats.org/officeDocument/2006/relationships/image" Target="../media/image24.png"/><Relationship Id="rId6" Type="http://schemas.openxmlformats.org/officeDocument/2006/relationships/image" Target="../media/image29.png"/><Relationship Id="rId11" Type="http://schemas.openxmlformats.org/officeDocument/2006/relationships/image" Target="../media/image34.png"/><Relationship Id="rId24" Type="http://schemas.openxmlformats.org/officeDocument/2006/relationships/image" Target="../media/image47.png"/><Relationship Id="rId32" Type="http://schemas.openxmlformats.org/officeDocument/2006/relationships/image" Target="../media/image55.png"/><Relationship Id="rId37" Type="http://schemas.openxmlformats.org/officeDocument/2006/relationships/image" Target="../media/image60.png"/><Relationship Id="rId5" Type="http://schemas.openxmlformats.org/officeDocument/2006/relationships/image" Target="../media/image28.png"/><Relationship Id="rId15" Type="http://schemas.openxmlformats.org/officeDocument/2006/relationships/image" Target="../media/image38.png"/><Relationship Id="rId23" Type="http://schemas.openxmlformats.org/officeDocument/2006/relationships/image" Target="../media/image46.png"/><Relationship Id="rId28" Type="http://schemas.openxmlformats.org/officeDocument/2006/relationships/image" Target="../media/image51.png"/><Relationship Id="rId36" Type="http://schemas.openxmlformats.org/officeDocument/2006/relationships/image" Target="../media/image59.png"/><Relationship Id="rId10" Type="http://schemas.openxmlformats.org/officeDocument/2006/relationships/image" Target="../media/image33.png"/><Relationship Id="rId19" Type="http://schemas.openxmlformats.org/officeDocument/2006/relationships/image" Target="../media/image42.png"/><Relationship Id="rId31" Type="http://schemas.openxmlformats.org/officeDocument/2006/relationships/image" Target="../media/image54.png"/><Relationship Id="rId4" Type="http://schemas.openxmlformats.org/officeDocument/2006/relationships/image" Target="../media/image27.png"/><Relationship Id="rId9" Type="http://schemas.openxmlformats.org/officeDocument/2006/relationships/image" Target="../media/image32.png"/><Relationship Id="rId14" Type="http://schemas.openxmlformats.org/officeDocument/2006/relationships/image" Target="../media/image37.png"/><Relationship Id="rId22" Type="http://schemas.openxmlformats.org/officeDocument/2006/relationships/image" Target="../media/image45.png"/><Relationship Id="rId27" Type="http://schemas.openxmlformats.org/officeDocument/2006/relationships/image" Target="../media/image50.png"/><Relationship Id="rId30" Type="http://schemas.openxmlformats.org/officeDocument/2006/relationships/image" Target="../media/image53.png"/><Relationship Id="rId35" Type="http://schemas.openxmlformats.org/officeDocument/2006/relationships/image" Target="../media/image5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89938" cy="498055"/>
          </a:xfrm>
          <a:prstGeom prst="rect">
            <a:avLst/>
          </a:prstGeom>
        </p:spPr>
        <p:txBody>
          <a:bodyPr vert="horz" lIns="90727" tIns="45363" rIns="90727" bIns="45363" rtlCol="0"/>
          <a:lstStyle>
            <a:lvl1pPr algn="l">
              <a:defRPr sz="1200"/>
            </a:lvl1pPr>
          </a:lstStyle>
          <a:p>
            <a:endParaRPr lang="en-GB"/>
          </a:p>
        </p:txBody>
      </p:sp>
      <p:sp>
        <p:nvSpPr>
          <p:cNvPr id="3" name="Date Placeholder 2"/>
          <p:cNvSpPr>
            <a:spLocks noGrp="1"/>
          </p:cNvSpPr>
          <p:nvPr>
            <p:ph type="dt" idx="1"/>
          </p:nvPr>
        </p:nvSpPr>
        <p:spPr>
          <a:xfrm>
            <a:off x="3777607" y="1"/>
            <a:ext cx="2889938" cy="498055"/>
          </a:xfrm>
          <a:prstGeom prst="rect">
            <a:avLst/>
          </a:prstGeom>
        </p:spPr>
        <p:txBody>
          <a:bodyPr vert="horz" lIns="90727" tIns="45363" rIns="90727" bIns="45363" rtlCol="0"/>
          <a:lstStyle>
            <a:lvl1pPr algn="r">
              <a:defRPr sz="1200"/>
            </a:lvl1pPr>
          </a:lstStyle>
          <a:p>
            <a:fld id="{7612DDFC-24E3-4461-950A-13D3588242FF}" type="datetimeFigureOut">
              <a:rPr lang="en-GB" smtClean="0"/>
              <a:t>26/11/2018</a:t>
            </a:fld>
            <a:endParaRPr lang="en-GB"/>
          </a:p>
        </p:txBody>
      </p:sp>
      <p:sp>
        <p:nvSpPr>
          <p:cNvPr id="4" name="Slide Image Placeholder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0727" tIns="45363" rIns="90727" bIns="45363" rtlCol="0" anchor="ctr"/>
          <a:lstStyle/>
          <a:p>
            <a:endParaRPr lang="en-GB"/>
          </a:p>
        </p:txBody>
      </p:sp>
      <p:sp>
        <p:nvSpPr>
          <p:cNvPr id="5" name="Notes Placeholder 4"/>
          <p:cNvSpPr>
            <a:spLocks noGrp="1"/>
          </p:cNvSpPr>
          <p:nvPr>
            <p:ph type="body" sz="quarter" idx="3"/>
          </p:nvPr>
        </p:nvSpPr>
        <p:spPr>
          <a:xfrm>
            <a:off x="666909" y="4777195"/>
            <a:ext cx="5335270" cy="3908614"/>
          </a:xfrm>
          <a:prstGeom prst="rect">
            <a:avLst/>
          </a:prstGeom>
        </p:spPr>
        <p:txBody>
          <a:bodyPr vert="horz" lIns="90727" tIns="45363" rIns="90727" bIns="4536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889938" cy="498054"/>
          </a:xfrm>
          <a:prstGeom prst="rect">
            <a:avLst/>
          </a:prstGeom>
        </p:spPr>
        <p:txBody>
          <a:bodyPr vert="horz" lIns="90727" tIns="45363" rIns="90727" bIns="45363"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4"/>
          </a:xfrm>
          <a:prstGeom prst="rect">
            <a:avLst/>
          </a:prstGeom>
        </p:spPr>
        <p:txBody>
          <a:bodyPr vert="horz" lIns="90727" tIns="45363" rIns="90727" bIns="45363" rtlCol="0" anchor="b"/>
          <a:lstStyle>
            <a:lvl1pPr algn="r">
              <a:defRPr sz="1200"/>
            </a:lvl1pPr>
          </a:lstStyle>
          <a:p>
            <a:fld id="{60B6634F-0B4B-4949-A794-CA5516D2BD5F}" type="slidenum">
              <a:rPr lang="en-GB" smtClean="0"/>
              <a:t>‹#›</a:t>
            </a:fld>
            <a:endParaRPr lang="en-GB"/>
          </a:p>
        </p:txBody>
      </p:sp>
    </p:spTree>
    <p:extLst>
      <p:ext uri="{BB962C8B-B14F-4D97-AF65-F5344CB8AC3E}">
        <p14:creationId xmlns:p14="http://schemas.microsoft.com/office/powerpoint/2010/main" val="12437169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10"/>
          </p:nvPr>
        </p:nvSpPr>
        <p:spPr/>
        <p:txBody>
          <a:bodyPr/>
          <a:lstStyle/>
          <a:p>
            <a:fld id="{60B6634F-0B4B-4949-A794-CA5516D2BD5F}" type="slidenum">
              <a:rPr lang="en-GB" smtClean="0"/>
              <a:t>1</a:t>
            </a:fld>
            <a:endParaRPr lang="en-GB"/>
          </a:p>
        </p:txBody>
      </p:sp>
    </p:spTree>
    <p:extLst>
      <p:ext uri="{BB962C8B-B14F-4D97-AF65-F5344CB8AC3E}">
        <p14:creationId xmlns:p14="http://schemas.microsoft.com/office/powerpoint/2010/main" val="6203253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B6634F-0B4B-4949-A794-CA5516D2BD5F}" type="slidenum">
              <a:rPr lang="en-GB" smtClean="0"/>
              <a:t>10</a:t>
            </a:fld>
            <a:endParaRPr lang="en-GB"/>
          </a:p>
        </p:txBody>
      </p:sp>
    </p:spTree>
    <p:extLst>
      <p:ext uri="{BB962C8B-B14F-4D97-AF65-F5344CB8AC3E}">
        <p14:creationId xmlns:p14="http://schemas.microsoft.com/office/powerpoint/2010/main" val="38394458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figure is from run1 </a:t>
            </a:r>
          </a:p>
          <a:p>
            <a:r>
              <a:rPr lang="en-GB" dirty="0"/>
              <a:t>We observe a interlock loop opening 2 times, lets call it double pulse. We see interlock loop opening one times, lets call it single pulse. We see events where we change the input signals to cause a trigger.</a:t>
            </a:r>
          </a:p>
          <a:p>
            <a:r>
              <a:rPr lang="en-GB" dirty="0"/>
              <a:t>Double pulse happens when we do a reset and single pulse happens when CSU sees a loss of communication with </a:t>
            </a:r>
            <a:r>
              <a:rPr lang="en-GB" dirty="0" err="1"/>
              <a:t>WorldFIP</a:t>
            </a:r>
            <a:r>
              <a:rPr lang="en-GB" dirty="0"/>
              <a:t>. This is a bug in firmware and will be resolved.</a:t>
            </a:r>
          </a:p>
        </p:txBody>
      </p:sp>
      <p:sp>
        <p:nvSpPr>
          <p:cNvPr id="4" name="Slide Number Placeholder 3"/>
          <p:cNvSpPr>
            <a:spLocks noGrp="1"/>
          </p:cNvSpPr>
          <p:nvPr>
            <p:ph type="sldNum" sz="quarter" idx="10"/>
          </p:nvPr>
        </p:nvSpPr>
        <p:spPr/>
        <p:txBody>
          <a:bodyPr/>
          <a:lstStyle/>
          <a:p>
            <a:fld id="{60B6634F-0B4B-4949-A794-CA5516D2BD5F}" type="slidenum">
              <a:rPr lang="en-GB" smtClean="0"/>
              <a:t>11</a:t>
            </a:fld>
            <a:endParaRPr lang="en-GB"/>
          </a:p>
        </p:txBody>
      </p:sp>
    </p:spTree>
    <p:extLst>
      <p:ext uri="{BB962C8B-B14F-4D97-AF65-F5344CB8AC3E}">
        <p14:creationId xmlns:p14="http://schemas.microsoft.com/office/powerpoint/2010/main" val="6805987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figure is from run2</a:t>
            </a:r>
          </a:p>
          <a:p>
            <a:r>
              <a:rPr lang="en-GB" dirty="0"/>
              <a:t>We observe single pulses, automatic firing of heaters and opening of interlocks at a dose of 310Gy and further manual operations.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After a firmware update, </a:t>
            </a:r>
            <a:r>
              <a:rPr lang="en-GB" sz="1200" kern="1200" dirty="0" smtClean="0">
                <a:solidFill>
                  <a:schemeClr val="tx1"/>
                </a:solidFill>
                <a:effectLst/>
                <a:latin typeface="+mn-lt"/>
                <a:ea typeface="+mn-ea"/>
                <a:cs typeface="+mn-cs"/>
              </a:rPr>
              <a:t>AMC will not open loop anymore when there is no communication with </a:t>
            </a:r>
            <a:r>
              <a:rPr lang="en-GB" sz="1200" kern="1200" dirty="0" err="1" smtClean="0">
                <a:solidFill>
                  <a:schemeClr val="tx1"/>
                </a:solidFill>
                <a:effectLst/>
                <a:latin typeface="+mn-lt"/>
                <a:ea typeface="+mn-ea"/>
                <a:cs typeface="+mn-cs"/>
              </a:rPr>
              <a:t>WorldFIP</a:t>
            </a:r>
            <a:r>
              <a:rPr lang="en-GB" sz="1200" kern="1200" dirty="0" smtClean="0">
                <a:solidFill>
                  <a:schemeClr val="tx1"/>
                </a:solidFill>
                <a:effectLst/>
                <a:latin typeface="+mn-lt"/>
                <a:ea typeface="+mn-ea"/>
                <a:cs typeface="+mn-cs"/>
              </a:rPr>
              <a:t>.</a:t>
            </a:r>
            <a:r>
              <a:rPr lang="en-GB" sz="1200" kern="1200" baseline="0" dirty="0" smtClean="0">
                <a:solidFill>
                  <a:schemeClr val="tx1"/>
                </a:solidFill>
                <a:effectLst/>
                <a:latin typeface="+mn-lt"/>
                <a:ea typeface="+mn-ea"/>
                <a:cs typeface="+mn-cs"/>
              </a:rPr>
              <a:t> This functionality was tested in second set of tests.</a:t>
            </a:r>
            <a:endParaRPr lang="en-GB" dirty="0"/>
          </a:p>
          <a:p>
            <a:r>
              <a:rPr lang="en-GB" dirty="0"/>
              <a:t>Before I present the data I would like to point out that </a:t>
            </a:r>
            <a:r>
              <a:rPr lang="en-GB" dirty="0" smtClean="0"/>
              <a:t>AMC </a:t>
            </a:r>
            <a:r>
              <a:rPr lang="en-GB" dirty="0"/>
              <a:t>becomes </a:t>
            </a:r>
            <a:r>
              <a:rPr lang="en-GB" dirty="0" err="1"/>
              <a:t>unoperational</a:t>
            </a:r>
            <a:r>
              <a:rPr lang="en-GB" dirty="0"/>
              <a:t> at around 110Gy so we have only limited data for both runs.</a:t>
            </a:r>
          </a:p>
        </p:txBody>
      </p:sp>
      <p:sp>
        <p:nvSpPr>
          <p:cNvPr id="4" name="Slide Number Placeholder 3"/>
          <p:cNvSpPr>
            <a:spLocks noGrp="1"/>
          </p:cNvSpPr>
          <p:nvPr>
            <p:ph type="sldNum" sz="quarter" idx="10"/>
          </p:nvPr>
        </p:nvSpPr>
        <p:spPr/>
        <p:txBody>
          <a:bodyPr/>
          <a:lstStyle/>
          <a:p>
            <a:fld id="{60B6634F-0B4B-4949-A794-CA5516D2BD5F}" type="slidenum">
              <a:rPr lang="en-GB" smtClean="0"/>
              <a:t>12</a:t>
            </a:fld>
            <a:endParaRPr lang="en-GB"/>
          </a:p>
        </p:txBody>
      </p:sp>
    </p:spTree>
    <p:extLst>
      <p:ext uri="{BB962C8B-B14F-4D97-AF65-F5344CB8AC3E}">
        <p14:creationId xmlns:p14="http://schemas.microsoft.com/office/powerpoint/2010/main" val="10308801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Since there were</a:t>
            </a:r>
            <a:r>
              <a:rPr lang="en-GB" baseline="0" dirty="0" smtClean="0"/>
              <a:t> concerns about single pulses and CSU results, the DQLPUB review committee suggested to repeat the experiment. </a:t>
            </a:r>
          </a:p>
          <a:p>
            <a:r>
              <a:rPr lang="en-GB" baseline="0" dirty="0" smtClean="0"/>
              <a:t>In the updated unit, the firmware was updated to remove single pulse events and the </a:t>
            </a:r>
            <a:r>
              <a:rPr lang="en-GB" baseline="0" dirty="0" err="1" smtClean="0"/>
              <a:t>mezannin</a:t>
            </a:r>
            <a:r>
              <a:rPr lang="en-GB" baseline="0" dirty="0" smtClean="0"/>
              <a:t> boards of DQCSU were inbuilt. </a:t>
            </a:r>
          </a:p>
          <a:p>
            <a:r>
              <a:rPr lang="en-GB" baseline="0" dirty="0" smtClean="0"/>
              <a:t>In the second round of tests, more diagnosis data was available and functionality was tested more frequently. </a:t>
            </a:r>
          </a:p>
        </p:txBody>
      </p:sp>
      <p:sp>
        <p:nvSpPr>
          <p:cNvPr id="4" name="Slide Number Placeholder 3"/>
          <p:cNvSpPr>
            <a:spLocks noGrp="1"/>
          </p:cNvSpPr>
          <p:nvPr>
            <p:ph type="sldNum" sz="quarter" idx="10"/>
          </p:nvPr>
        </p:nvSpPr>
        <p:spPr/>
        <p:txBody>
          <a:bodyPr/>
          <a:lstStyle/>
          <a:p>
            <a:fld id="{60B6634F-0B4B-4949-A794-CA5516D2BD5F}" type="slidenum">
              <a:rPr lang="en-GB" smtClean="0"/>
              <a:t>13</a:t>
            </a:fld>
            <a:endParaRPr lang="en-GB"/>
          </a:p>
        </p:txBody>
      </p:sp>
    </p:spTree>
    <p:extLst>
      <p:ext uri="{BB962C8B-B14F-4D97-AF65-F5344CB8AC3E}">
        <p14:creationId xmlns:p14="http://schemas.microsoft.com/office/powerpoint/2010/main" val="13292580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 uQDS or universal Quench Detection System is a modular, versatile quench detection system developed to protect the superconducting elements. the unit is powered with redundant 5 V DC supplies generated by AC-DC converter boards. It consists of 16 galvanically insulated analog input channels and high speed, high resolution electronics to process these signals. It has an FPGA based board which can be custom programmed based on the protection requirements. </a:t>
            </a:r>
          </a:p>
          <a:p>
            <a:r>
              <a:rPr lang="en-GB" sz="1200" kern="1200" dirty="0" smtClean="0">
                <a:solidFill>
                  <a:schemeClr val="tx1"/>
                </a:solidFill>
                <a:effectLst/>
                <a:latin typeface="+mn-lt"/>
                <a:ea typeface="+mn-ea"/>
                <a:cs typeface="+mn-cs"/>
              </a:rPr>
              <a:t>Due to the presence of radiation in some of the dedicated installation areas, the system is designed to be radiation tolerant up to about 1 Gy/a. In this test the unit was exposed to a mixed field of radiation with dose rate 1.5 Gy/h.</a:t>
            </a:r>
            <a:endParaRPr lang="en-GB" dirty="0"/>
          </a:p>
        </p:txBody>
      </p:sp>
      <p:sp>
        <p:nvSpPr>
          <p:cNvPr id="4" name="Slide Number Placeholder 3"/>
          <p:cNvSpPr>
            <a:spLocks noGrp="1"/>
          </p:cNvSpPr>
          <p:nvPr>
            <p:ph type="sldNum" sz="quarter" idx="10"/>
          </p:nvPr>
        </p:nvSpPr>
        <p:spPr/>
        <p:txBody>
          <a:bodyPr/>
          <a:lstStyle/>
          <a:p>
            <a:fld id="{60B6634F-0B4B-4949-A794-CA5516D2BD5F}" type="slidenum">
              <a:rPr lang="en-GB" smtClean="0"/>
              <a:t>15</a:t>
            </a:fld>
            <a:endParaRPr lang="en-GB"/>
          </a:p>
        </p:txBody>
      </p:sp>
    </p:spTree>
    <p:extLst>
      <p:ext uri="{BB962C8B-B14F-4D97-AF65-F5344CB8AC3E}">
        <p14:creationId xmlns:p14="http://schemas.microsoft.com/office/powerpoint/2010/main" val="39671371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Similar to DQLPU, we have a graph showing the radiation tolerance of components used in uQDS, again many of these</a:t>
            </a:r>
            <a:r>
              <a:rPr lang="en-GB" baseline="0" dirty="0" smtClean="0"/>
              <a:t> have been tested at PSI. Others were passively tested in CHARM while performing the full system test. One interesting component was </a:t>
            </a:r>
            <a:r>
              <a:rPr lang="en-GB" baseline="0" dirty="0" err="1" smtClean="0"/>
              <a:t>traco</a:t>
            </a:r>
            <a:r>
              <a:rPr lang="en-GB" baseline="0" dirty="0" smtClean="0"/>
              <a:t> AC-DC power converter which provided a stable 5V supply to the unit throughout the test.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Details of the full system test are shown in next few slides.</a:t>
            </a:r>
            <a:endParaRPr lang="en-GB" dirty="0" smtClean="0"/>
          </a:p>
          <a:p>
            <a:endParaRPr lang="en-GB" dirty="0"/>
          </a:p>
        </p:txBody>
      </p:sp>
      <p:sp>
        <p:nvSpPr>
          <p:cNvPr id="4" name="Slide Number Placeholder 3"/>
          <p:cNvSpPr>
            <a:spLocks noGrp="1"/>
          </p:cNvSpPr>
          <p:nvPr>
            <p:ph type="sldNum" sz="quarter" idx="10"/>
          </p:nvPr>
        </p:nvSpPr>
        <p:spPr/>
        <p:txBody>
          <a:bodyPr/>
          <a:lstStyle/>
          <a:p>
            <a:fld id="{60B6634F-0B4B-4949-A794-CA5516D2BD5F}" type="slidenum">
              <a:rPr lang="en-GB" smtClean="0"/>
              <a:t>16</a:t>
            </a:fld>
            <a:endParaRPr lang="en-GB"/>
          </a:p>
        </p:txBody>
      </p:sp>
    </p:spTree>
    <p:extLst>
      <p:ext uri="{BB962C8B-B14F-4D97-AF65-F5344CB8AC3E}">
        <p14:creationId xmlns:p14="http://schemas.microsoft.com/office/powerpoint/2010/main" val="25021933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In this test we connected uQDS to patch</a:t>
            </a:r>
            <a:r>
              <a:rPr lang="en-US" baseline="0" dirty="0" smtClean="0"/>
              <a:t> panel </a:t>
            </a:r>
            <a:r>
              <a:rPr lang="en-US" dirty="0" smtClean="0"/>
              <a:t>and places it under radiation at position 10.</a:t>
            </a:r>
          </a:p>
          <a:p>
            <a:pPr marL="171450" indent="-171450">
              <a:buFontTx/>
              <a:buChar char="-"/>
            </a:pPr>
            <a:r>
              <a:rPr lang="en-GB" sz="1200" kern="1200" dirty="0" smtClean="0">
                <a:solidFill>
                  <a:schemeClr val="tx1"/>
                </a:solidFill>
                <a:effectLst/>
                <a:latin typeface="+mn-lt"/>
                <a:ea typeface="+mn-ea"/>
                <a:cs typeface="+mn-cs"/>
              </a:rPr>
              <a:t>To test its functionality, 2 channels were equipped with lead voltage signals and other 2 with magnet voltage signals. The remaining 12 channels were replicated using firmware. For leads, a small sinusoidal signal with 100 </a:t>
            </a:r>
            <a:r>
              <a:rPr lang="en-GB" sz="1200" kern="1200" dirty="0" err="1" smtClean="0">
                <a:solidFill>
                  <a:schemeClr val="tx1"/>
                </a:solidFill>
                <a:effectLst/>
                <a:latin typeface="+mn-lt"/>
                <a:ea typeface="+mn-ea"/>
                <a:cs typeface="+mn-cs"/>
              </a:rPr>
              <a:t>mHz</a:t>
            </a:r>
            <a:r>
              <a:rPr lang="en-GB" sz="1200" kern="1200" dirty="0" smtClean="0">
                <a:solidFill>
                  <a:schemeClr val="tx1"/>
                </a:solidFill>
                <a:effectLst/>
                <a:latin typeface="+mn-lt"/>
                <a:ea typeface="+mn-ea"/>
                <a:cs typeface="+mn-cs"/>
              </a:rPr>
              <a:t> frequency and 20 mV amplitude was applied at Channel 1 and Channel 2. For magnet voltages, differential sinusoidal signals with amplitude 18Vpp and frequency 10 </a:t>
            </a:r>
            <a:r>
              <a:rPr lang="en-GB" sz="1200" kern="1200" dirty="0" err="1" smtClean="0">
                <a:solidFill>
                  <a:schemeClr val="tx1"/>
                </a:solidFill>
                <a:effectLst/>
                <a:latin typeface="+mn-lt"/>
                <a:ea typeface="+mn-ea"/>
                <a:cs typeface="+mn-cs"/>
              </a:rPr>
              <a:t>mHz</a:t>
            </a:r>
            <a:r>
              <a:rPr lang="en-GB" sz="1200" kern="1200" dirty="0" smtClean="0">
                <a:solidFill>
                  <a:schemeClr val="tx1"/>
                </a:solidFill>
                <a:effectLst/>
                <a:latin typeface="+mn-lt"/>
                <a:ea typeface="+mn-ea"/>
                <a:cs typeface="+mn-cs"/>
              </a:rPr>
              <a:t> were used. To execute a quench, one can increase the voltage of lead voltages (</a:t>
            </a:r>
            <a:r>
              <a:rPr lang="en-GB" sz="1200" kern="1200" dirty="0" err="1" smtClean="0">
                <a:solidFill>
                  <a:schemeClr val="tx1"/>
                </a:solidFill>
                <a:effectLst/>
                <a:latin typeface="+mn-lt"/>
                <a:ea typeface="+mn-ea"/>
                <a:cs typeface="+mn-cs"/>
              </a:rPr>
              <a:t>Uleads</a:t>
            </a:r>
            <a:r>
              <a:rPr lang="en-GB" sz="1200" kern="1200" dirty="0" smtClean="0">
                <a:solidFill>
                  <a:schemeClr val="tx1"/>
                </a:solidFill>
                <a:effectLst/>
                <a:latin typeface="+mn-lt"/>
                <a:ea typeface="+mn-ea"/>
                <a:cs typeface="+mn-cs"/>
              </a:rPr>
              <a:t>) or difference of magnet voltage (U1 and U2) beyond 100 mV. An artificial quench using these schemes was performed from time to time and system was tested for appropriate response.</a:t>
            </a:r>
            <a:endParaRPr lang="en-US" dirty="0" smtClean="0"/>
          </a:p>
          <a:p>
            <a:pPr marL="171450" indent="-171450" defTabSz="907268">
              <a:buFontTx/>
              <a:buChar char="-"/>
              <a:defRPr/>
            </a:pPr>
            <a:r>
              <a:rPr lang="en-GB" dirty="0" smtClean="0"/>
              <a:t>Interlock loop was provided with 60mA current using 12V, 200</a:t>
            </a:r>
            <a:r>
              <a:rPr lang="el-GR" dirty="0" smtClean="0"/>
              <a:t>Ω</a:t>
            </a:r>
            <a:endParaRPr lang="en-GB" dirty="0" smtClean="0"/>
          </a:p>
          <a:p>
            <a:pPr marL="171450" marR="0" lvl="0" indent="-171450" algn="l" defTabSz="907268" rtl="0" eaLnBrk="1" fontAlgn="auto" latinLnBrk="0" hangingPunct="1">
              <a:lnSpc>
                <a:spcPct val="100000"/>
              </a:lnSpc>
              <a:spcBef>
                <a:spcPts val="0"/>
              </a:spcBef>
              <a:spcAft>
                <a:spcPts val="0"/>
              </a:spcAft>
              <a:buClrTx/>
              <a:buSzTx/>
              <a:buFontTx/>
              <a:buChar char="-"/>
              <a:tabLst/>
              <a:defRPr/>
            </a:pPr>
            <a:r>
              <a:rPr lang="en-GB" dirty="0" smtClean="0"/>
              <a:t>to mimic DQHDS relay loads, we used 2kohm resistors</a:t>
            </a:r>
            <a:endParaRPr lang="en-GB" dirty="0"/>
          </a:p>
          <a:p>
            <a:endParaRPr lang="en-US" dirty="0"/>
          </a:p>
          <a:p>
            <a:endParaRPr lang="en-CH" dirty="0"/>
          </a:p>
        </p:txBody>
      </p:sp>
      <p:sp>
        <p:nvSpPr>
          <p:cNvPr id="4" name="Slide Number Placeholder 3"/>
          <p:cNvSpPr>
            <a:spLocks noGrp="1"/>
          </p:cNvSpPr>
          <p:nvPr>
            <p:ph type="sldNum" sz="quarter" idx="10"/>
          </p:nvPr>
        </p:nvSpPr>
        <p:spPr/>
        <p:txBody>
          <a:bodyPr/>
          <a:lstStyle/>
          <a:p>
            <a:fld id="{60B6634F-0B4B-4949-A794-CA5516D2BD5F}" type="slidenum">
              <a:rPr lang="en-GB" smtClean="0"/>
              <a:t>17</a:t>
            </a:fld>
            <a:endParaRPr lang="en-GB"/>
          </a:p>
        </p:txBody>
      </p:sp>
    </p:spTree>
    <p:extLst>
      <p:ext uri="{BB962C8B-B14F-4D97-AF65-F5344CB8AC3E}">
        <p14:creationId xmlns:p14="http://schemas.microsoft.com/office/powerpoint/2010/main" val="39574647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 National</a:t>
            </a:r>
            <a:r>
              <a:rPr lang="en-US" baseline="0" dirty="0" smtClean="0"/>
              <a:t> instruments I/O box was used to monitor interlock signals and heater trigger signals.</a:t>
            </a:r>
            <a:endParaRPr lang="en-US" dirty="0"/>
          </a:p>
          <a:p>
            <a:pPr marL="170113" indent="-170113">
              <a:buFontTx/>
              <a:buChar char="-"/>
            </a:pPr>
            <a:r>
              <a:rPr lang="en-GB" dirty="0" smtClean="0"/>
              <a:t>Data was also recorded using </a:t>
            </a:r>
            <a:r>
              <a:rPr lang="en-GB" dirty="0" err="1" smtClean="0"/>
              <a:t>WorldFIP</a:t>
            </a:r>
            <a:r>
              <a:rPr lang="en-GB" dirty="0" smtClean="0"/>
              <a:t> and was saved on NAS server for further analysis.</a:t>
            </a:r>
          </a:p>
          <a:p>
            <a:pPr marL="170113" indent="-170113">
              <a:buFontTx/>
              <a:buChar char="-"/>
            </a:pPr>
            <a:r>
              <a:rPr lang="en-US" dirty="0" smtClean="0"/>
              <a:t>RS485 was connected to the unit and</a:t>
            </a:r>
            <a:r>
              <a:rPr lang="en-US" baseline="0" dirty="0" smtClean="0"/>
              <a:t> data from FPGA was extracted and saved on the server.</a:t>
            </a:r>
          </a:p>
          <a:p>
            <a:pPr marL="170113" marR="0" lvl="0" indent="-170113" algn="l" defTabSz="914400" rtl="0" eaLnBrk="1" fontAlgn="auto" latinLnBrk="0" hangingPunct="1">
              <a:lnSpc>
                <a:spcPct val="100000"/>
              </a:lnSpc>
              <a:spcBef>
                <a:spcPts val="0"/>
              </a:spcBef>
              <a:spcAft>
                <a:spcPts val="0"/>
              </a:spcAft>
              <a:buClrTx/>
              <a:buSzTx/>
              <a:buFontTx/>
              <a:buChar char="-"/>
              <a:tabLst/>
              <a:defRPr/>
            </a:pPr>
            <a:r>
              <a:rPr lang="en-US" sz="1200" dirty="0" smtClean="0"/>
              <a:t>The signal generator and DC supplies could be controlled with a </a:t>
            </a:r>
            <a:r>
              <a:rPr lang="en-US" sz="1200" dirty="0" err="1" smtClean="0"/>
              <a:t>labview</a:t>
            </a:r>
            <a:r>
              <a:rPr lang="en-US" sz="1200" dirty="0" smtClean="0"/>
              <a:t> program accessible remotely</a:t>
            </a:r>
            <a:endParaRPr lang="en-US" baseline="0" dirty="0" smtClean="0"/>
          </a:p>
          <a:p>
            <a:pPr marL="170113" indent="-170113">
              <a:buFontTx/>
              <a:buChar char="-"/>
            </a:pPr>
            <a:r>
              <a:rPr lang="en-US" baseline="0" dirty="0" smtClean="0"/>
              <a:t>A notification system was kept in place to get instant notification of system failure.</a:t>
            </a:r>
          </a:p>
          <a:p>
            <a:pPr marL="170113" marR="0" lvl="0" indent="-170113" algn="l" defTabSz="914400" rtl="0" eaLnBrk="1" fontAlgn="auto" latinLnBrk="0" hangingPunct="1">
              <a:lnSpc>
                <a:spcPct val="100000"/>
              </a:lnSpc>
              <a:spcBef>
                <a:spcPts val="0"/>
              </a:spcBef>
              <a:spcAft>
                <a:spcPts val="0"/>
              </a:spcAft>
              <a:buClrTx/>
              <a:buSzTx/>
              <a:buFontTx/>
              <a:buChar char="-"/>
              <a:tabLst/>
              <a:defRPr/>
            </a:pPr>
            <a:r>
              <a:rPr lang="en-US" baseline="0" dirty="0" smtClean="0"/>
              <a:t>A remote reset unit, operable using </a:t>
            </a:r>
            <a:r>
              <a:rPr lang="en-US" baseline="0" dirty="0" err="1" smtClean="0"/>
              <a:t>WorldFIP</a:t>
            </a:r>
            <a:r>
              <a:rPr lang="en-US" baseline="0" dirty="0" smtClean="0"/>
              <a:t> was used to remote power cycle the unit.</a:t>
            </a:r>
          </a:p>
          <a:p>
            <a:pPr marL="170113" indent="-170113">
              <a:buFontTx/>
              <a:buChar char="-"/>
            </a:pPr>
            <a:endParaRPr lang="en-US" dirty="0" smtClean="0"/>
          </a:p>
          <a:p>
            <a:endParaRPr lang="en-US" dirty="0" smtClean="0"/>
          </a:p>
          <a:p>
            <a:endParaRPr lang="en-CH" dirty="0"/>
          </a:p>
        </p:txBody>
      </p:sp>
      <p:sp>
        <p:nvSpPr>
          <p:cNvPr id="4" name="Slide Number Placeholder 3"/>
          <p:cNvSpPr>
            <a:spLocks noGrp="1"/>
          </p:cNvSpPr>
          <p:nvPr>
            <p:ph type="sldNum" sz="quarter" idx="10"/>
          </p:nvPr>
        </p:nvSpPr>
        <p:spPr/>
        <p:txBody>
          <a:bodyPr/>
          <a:lstStyle/>
          <a:p>
            <a:fld id="{60B6634F-0B4B-4949-A794-CA5516D2BD5F}" type="slidenum">
              <a:rPr lang="en-GB" smtClean="0"/>
              <a:t>18</a:t>
            </a:fld>
            <a:endParaRPr lang="en-GB"/>
          </a:p>
        </p:txBody>
      </p:sp>
    </p:spTree>
    <p:extLst>
      <p:ext uri="{BB962C8B-B14F-4D97-AF65-F5344CB8AC3E}">
        <p14:creationId xmlns:p14="http://schemas.microsoft.com/office/powerpoint/2010/main" val="35318873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B6634F-0B4B-4949-A794-CA5516D2BD5F}" type="slidenum">
              <a:rPr lang="en-GB" smtClean="0"/>
              <a:t>21</a:t>
            </a:fld>
            <a:endParaRPr lang="en-GB"/>
          </a:p>
        </p:txBody>
      </p:sp>
    </p:spTree>
    <p:extLst>
      <p:ext uri="{BB962C8B-B14F-4D97-AF65-F5344CB8AC3E}">
        <p14:creationId xmlns:p14="http://schemas.microsoft.com/office/powerpoint/2010/main" val="29915858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268">
              <a:defRPr/>
            </a:pPr>
            <a:r>
              <a:rPr lang="en-US" dirty="0"/>
              <a:t>It was observed that the system self triggers at around 310Gy because of offset in EXTB. To find into the cause of such behavior, we plotted the change of gain and offset. </a:t>
            </a:r>
            <a:r>
              <a:rPr lang="en-GB" dirty="0"/>
              <a:t>A variation of less than </a:t>
            </a:r>
            <a:r>
              <a:rPr lang="en-GB" dirty="0" smtClean="0"/>
              <a:t>0.3% </a:t>
            </a:r>
            <a:r>
              <a:rPr lang="en-GB" dirty="0"/>
              <a:t>was observed in channel gain which was same for  EXTA, INTA and INTB. </a:t>
            </a:r>
          </a:p>
          <a:p>
            <a:pPr defTabSz="907268">
              <a:defRPr/>
            </a:pPr>
            <a:r>
              <a:rPr lang="en-GB" dirty="0"/>
              <a:t>The offset was more or less constant with lower dose but was observed to be changing quite drastically with higher dose. And a combination of varying channel gains and offset lead to the self triggering of the system. </a:t>
            </a:r>
            <a:endParaRPr lang="en-CH" dirty="0"/>
          </a:p>
        </p:txBody>
      </p:sp>
      <p:sp>
        <p:nvSpPr>
          <p:cNvPr id="4" name="Slide Number Placeholder 3"/>
          <p:cNvSpPr>
            <a:spLocks noGrp="1"/>
          </p:cNvSpPr>
          <p:nvPr>
            <p:ph type="sldNum" sz="quarter" idx="10"/>
          </p:nvPr>
        </p:nvSpPr>
        <p:spPr/>
        <p:txBody>
          <a:bodyPr/>
          <a:lstStyle/>
          <a:p>
            <a:fld id="{60B6634F-0B4B-4949-A794-CA5516D2BD5F}" type="slidenum">
              <a:rPr lang="en-GB" smtClean="0"/>
              <a:t>22</a:t>
            </a:fld>
            <a:endParaRPr lang="en-GB"/>
          </a:p>
        </p:txBody>
      </p:sp>
    </p:spTree>
    <p:extLst>
      <p:ext uri="{BB962C8B-B14F-4D97-AF65-F5344CB8AC3E}">
        <p14:creationId xmlns:p14="http://schemas.microsoft.com/office/powerpoint/2010/main" val="3356930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B6634F-0B4B-4949-A794-CA5516D2BD5F}" type="slidenum">
              <a:rPr lang="en-GB" smtClean="0"/>
              <a:t>2</a:t>
            </a:fld>
            <a:endParaRPr lang="en-GB"/>
          </a:p>
        </p:txBody>
      </p:sp>
    </p:spTree>
    <p:extLst>
      <p:ext uri="{BB962C8B-B14F-4D97-AF65-F5344CB8AC3E}">
        <p14:creationId xmlns:p14="http://schemas.microsoft.com/office/powerpoint/2010/main" val="2725343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To describe</a:t>
            </a:r>
            <a:r>
              <a:rPr lang="en-US" baseline="0" dirty="0" smtClean="0"/>
              <a:t> the presentation topic, first I will be explaining what is CHARM and what is DQLPUB.</a:t>
            </a:r>
            <a:endParaRPr lang="en-US" dirty="0" smtClean="0"/>
          </a:p>
          <a:p>
            <a:r>
              <a:rPr lang="en-US" dirty="0" smtClean="0"/>
              <a:t>Then, </a:t>
            </a:r>
            <a:r>
              <a:rPr lang="en-US" dirty="0"/>
              <a:t>I will be discussing the test methodology, the kind of setup we used, the stimulus and references and how the data is recorded.</a:t>
            </a:r>
          </a:p>
          <a:p>
            <a:r>
              <a:rPr lang="en-US" dirty="0"/>
              <a:t>Next I will be discussing the results </a:t>
            </a:r>
          </a:p>
          <a:p>
            <a:r>
              <a:rPr lang="en-US" dirty="0"/>
              <a:t>In the results, first I will be showing the timelines displaying various events observed over the duration of test, a couple of slides showing events in a day</a:t>
            </a:r>
            <a:r>
              <a:rPr lang="en-US" dirty="0" smtClean="0"/>
              <a:t>.</a:t>
            </a:r>
          </a:p>
          <a:p>
            <a:r>
              <a:rPr lang="en-US" dirty="0" smtClean="0"/>
              <a:t>I will also</a:t>
            </a:r>
            <a:r>
              <a:rPr lang="en-US" baseline="0" dirty="0" smtClean="0"/>
              <a:t> show the variation of signals with radiation.</a:t>
            </a:r>
            <a:endParaRPr lang="en-US" dirty="0"/>
          </a:p>
          <a:p>
            <a:r>
              <a:rPr lang="en-US" dirty="0"/>
              <a:t>Next I will discuss the performance of the system under radiation.</a:t>
            </a:r>
          </a:p>
          <a:p>
            <a:r>
              <a:rPr lang="en-US" dirty="0"/>
              <a:t>Lastly, I will present my conclusions</a:t>
            </a:r>
            <a:endParaRPr lang="en-CH" dirty="0"/>
          </a:p>
        </p:txBody>
      </p:sp>
      <p:sp>
        <p:nvSpPr>
          <p:cNvPr id="4" name="Slide Number Placeholder 3"/>
          <p:cNvSpPr>
            <a:spLocks noGrp="1"/>
          </p:cNvSpPr>
          <p:nvPr>
            <p:ph type="sldNum" sz="quarter" idx="10"/>
          </p:nvPr>
        </p:nvSpPr>
        <p:spPr/>
        <p:txBody>
          <a:bodyPr/>
          <a:lstStyle/>
          <a:p>
            <a:fld id="{60B6634F-0B4B-4949-A794-CA5516D2BD5F}" type="slidenum">
              <a:rPr lang="en-GB" smtClean="0"/>
              <a:t>3</a:t>
            </a:fld>
            <a:endParaRPr lang="en-GB"/>
          </a:p>
        </p:txBody>
      </p:sp>
    </p:spTree>
    <p:extLst>
      <p:ext uri="{BB962C8B-B14F-4D97-AF65-F5344CB8AC3E}">
        <p14:creationId xmlns:p14="http://schemas.microsoft.com/office/powerpoint/2010/main" val="2022047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MPE-EP</a:t>
            </a:r>
            <a:r>
              <a:rPr lang="en-GB" baseline="0" dirty="0" smtClean="0"/>
              <a:t> group has been working on 2 quench protection systems, DQLPUBv2 and uQDS. </a:t>
            </a:r>
          </a:p>
          <a:p>
            <a:r>
              <a:rPr lang="en-GB" baseline="0" dirty="0" smtClean="0"/>
              <a:t>DQLPUBv2 is a development over DQLPUBv1 and 392 of this units will be installed in the yellow rack below the dipoles. It is equipped with enhance diagnostics and maintainability. The components used are either same as used already or have been tested for radiation tolerance at PSI.</a:t>
            </a:r>
          </a:p>
          <a:p>
            <a:r>
              <a:rPr lang="en-GB" baseline="0" dirty="0" smtClean="0"/>
              <a:t>Other is uQDS, this modular, versatile system can be universally used to protect against quench in different kind of magnets and systems. It finds its first use in High </a:t>
            </a:r>
            <a:r>
              <a:rPr lang="en-GB" baseline="0" dirty="0" err="1" smtClean="0"/>
              <a:t>Lumi</a:t>
            </a:r>
            <a:r>
              <a:rPr lang="en-GB" baseline="0" dirty="0" smtClean="0"/>
              <a:t> Project and further projects like FAIRE. It is new of its kind and has been made out of tested or COTS components.</a:t>
            </a:r>
          </a:p>
        </p:txBody>
      </p:sp>
      <p:sp>
        <p:nvSpPr>
          <p:cNvPr id="4" name="Slide Number Placeholder 3"/>
          <p:cNvSpPr>
            <a:spLocks noGrp="1"/>
          </p:cNvSpPr>
          <p:nvPr>
            <p:ph type="sldNum" sz="quarter" idx="10"/>
          </p:nvPr>
        </p:nvSpPr>
        <p:spPr/>
        <p:txBody>
          <a:bodyPr/>
          <a:lstStyle/>
          <a:p>
            <a:fld id="{60B6634F-0B4B-4949-A794-CA5516D2BD5F}" type="slidenum">
              <a:rPr lang="en-GB" smtClean="0"/>
              <a:t>4</a:t>
            </a:fld>
            <a:endParaRPr lang="en-GB"/>
          </a:p>
        </p:txBody>
      </p:sp>
    </p:spTree>
    <p:extLst>
      <p:ext uri="{BB962C8B-B14F-4D97-AF65-F5344CB8AC3E}">
        <p14:creationId xmlns:p14="http://schemas.microsoft.com/office/powerpoint/2010/main" val="2191957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this year we had practically</a:t>
            </a:r>
            <a:r>
              <a:rPr lang="en-GB" baseline="0" dirty="0" smtClean="0"/>
              <a:t> 3 irradiation campaigns in CHARM, 2 spanning 2 weeks each for DQLPUv2 and 1 week for uQDS. In all the cases the configuration was </a:t>
            </a:r>
            <a:r>
              <a:rPr lang="en-GB" baseline="0" dirty="0" err="1" smtClean="0"/>
              <a:t>CuOOOO</a:t>
            </a:r>
            <a:r>
              <a:rPr lang="en-GB" baseline="0" dirty="0" smtClean="0"/>
              <a:t> and the DUT was placed at position 10. At this position the dose rate is roughly 1.5Gy/hr hence TID of 200-250 Gy in 1 week. </a:t>
            </a:r>
            <a:endParaRPr lang="en-GB" dirty="0"/>
          </a:p>
        </p:txBody>
      </p:sp>
      <p:sp>
        <p:nvSpPr>
          <p:cNvPr id="4" name="Slide Number Placeholder 3"/>
          <p:cNvSpPr>
            <a:spLocks noGrp="1"/>
          </p:cNvSpPr>
          <p:nvPr>
            <p:ph type="sldNum" sz="quarter" idx="10"/>
          </p:nvPr>
        </p:nvSpPr>
        <p:spPr/>
        <p:txBody>
          <a:bodyPr/>
          <a:lstStyle/>
          <a:p>
            <a:fld id="{60B6634F-0B4B-4949-A794-CA5516D2BD5F}" type="slidenum">
              <a:rPr lang="en-GB" smtClean="0"/>
              <a:t>5</a:t>
            </a:fld>
            <a:endParaRPr lang="en-GB"/>
          </a:p>
        </p:txBody>
      </p:sp>
    </p:spTree>
    <p:extLst>
      <p:ext uri="{BB962C8B-B14F-4D97-AF65-F5344CB8AC3E}">
        <p14:creationId xmlns:p14="http://schemas.microsoft.com/office/powerpoint/2010/main" val="26236121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 DYPQ rack consists</a:t>
            </a:r>
            <a:r>
              <a:rPr lang="en-GB" sz="1200" kern="1200" baseline="0" dirty="0" smtClean="0">
                <a:solidFill>
                  <a:schemeClr val="tx1"/>
                </a:solidFill>
                <a:effectLst/>
                <a:latin typeface="+mn-lt"/>
                <a:ea typeface="+mn-ea"/>
                <a:cs typeface="+mn-cs"/>
              </a:rPr>
              <a:t> of DQLIM (Local Interface Protection Module), DQLPUB and 2 DQHDS (heater discharge supplies).  </a:t>
            </a:r>
            <a:r>
              <a:rPr lang="en-GB" sz="1200" kern="1200" dirty="0" smtClean="0">
                <a:solidFill>
                  <a:schemeClr val="tx1"/>
                </a:solidFill>
                <a:effectLst/>
                <a:latin typeface="+mn-lt"/>
                <a:ea typeface="+mn-ea"/>
                <a:cs typeface="+mn-cs"/>
              </a:rPr>
              <a:t>In the event of a magnet quenching, DQLPU unit detects the quench, opens the interlock loops, and triggers the heater firing. </a:t>
            </a:r>
            <a:r>
              <a:rPr lang="en-GB" sz="1200" kern="1200" baseline="0" dirty="0" smtClean="0">
                <a:solidFill>
                  <a:schemeClr val="tx1"/>
                </a:solidFill>
                <a:effectLst/>
                <a:latin typeface="+mn-lt"/>
                <a:ea typeface="+mn-ea"/>
                <a:cs typeface="+mn-cs"/>
              </a:rPr>
              <a:t>It protects one quadruple magnet assembly and is located under the dipole magnets. At this position, it is expected to receive a dose at </a:t>
            </a:r>
            <a:r>
              <a:rPr lang="en-GB" dirty="0" smtClean="0"/>
              <a:t>rate of 10Gy/year.</a:t>
            </a:r>
            <a:r>
              <a:rPr lang="en-GB" baseline="0" dirty="0" smtClean="0"/>
              <a:t> Expecting a life cycle of 10 years, the unit should work at least till 100Gy.</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DQLPU unit consists of 2 redundant</a:t>
            </a:r>
            <a:r>
              <a:rPr lang="en-GB" sz="1200" kern="1200" baseline="0" dirty="0" smtClean="0">
                <a:solidFill>
                  <a:schemeClr val="tx1"/>
                </a:solidFill>
                <a:effectLst/>
                <a:latin typeface="+mn-lt"/>
                <a:ea typeface="+mn-ea"/>
                <a:cs typeface="+mn-cs"/>
              </a:rPr>
              <a:t> quench detection units (DQQDL), 1 crate supervision unit (DQCSU) and acquisition and monitoring controller (DQAMC). It also provides the interface to communicate with unit through </a:t>
            </a:r>
            <a:r>
              <a:rPr lang="en-GB" sz="1200" kern="1200" baseline="0" dirty="0" err="1" smtClean="0">
                <a:solidFill>
                  <a:schemeClr val="tx1"/>
                </a:solidFill>
                <a:effectLst/>
                <a:latin typeface="+mn-lt"/>
                <a:ea typeface="+mn-ea"/>
                <a:cs typeface="+mn-cs"/>
              </a:rPr>
              <a:t>WorldFIP</a:t>
            </a:r>
            <a:r>
              <a:rPr lang="en-GB" sz="1200" kern="1200" baseline="0" dirty="0" smtClean="0">
                <a:solidFill>
                  <a:schemeClr val="tx1"/>
                </a:solidFill>
                <a:effectLst/>
                <a:latin typeface="+mn-lt"/>
                <a:ea typeface="+mn-ea"/>
                <a:cs typeface="+mn-cs"/>
              </a:rPr>
              <a:t>.</a:t>
            </a:r>
            <a:endParaRPr lang="en-GB" dirty="0"/>
          </a:p>
        </p:txBody>
      </p:sp>
      <p:sp>
        <p:nvSpPr>
          <p:cNvPr id="4" name="Slide Number Placeholder 3"/>
          <p:cNvSpPr>
            <a:spLocks noGrp="1"/>
          </p:cNvSpPr>
          <p:nvPr>
            <p:ph type="sldNum" sz="quarter" idx="10"/>
          </p:nvPr>
        </p:nvSpPr>
        <p:spPr/>
        <p:txBody>
          <a:bodyPr/>
          <a:lstStyle/>
          <a:p>
            <a:fld id="{60B6634F-0B4B-4949-A794-CA5516D2BD5F}" type="slidenum">
              <a:rPr lang="en-GB" smtClean="0"/>
              <a:t>6</a:t>
            </a:fld>
            <a:endParaRPr lang="en-GB"/>
          </a:p>
        </p:txBody>
      </p:sp>
    </p:spTree>
    <p:extLst>
      <p:ext uri="{BB962C8B-B14F-4D97-AF65-F5344CB8AC3E}">
        <p14:creationId xmlns:p14="http://schemas.microsoft.com/office/powerpoint/2010/main" val="31464722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is a graph showing the radiation tolerance of components used in DQLPUBv2, many of these</a:t>
            </a:r>
            <a:r>
              <a:rPr lang="en-GB" baseline="0" dirty="0" smtClean="0"/>
              <a:t> have been tested at PSI, thanks to the </a:t>
            </a:r>
            <a:r>
              <a:rPr lang="en-GB" baseline="0" dirty="0" err="1" smtClean="0"/>
              <a:t>RadWG</a:t>
            </a:r>
            <a:r>
              <a:rPr lang="en-GB" baseline="0" dirty="0" smtClean="0"/>
              <a:t>. One has been passively tested in CHARM while performing the full system test. Details of the full system test are shown in next few slides.</a:t>
            </a:r>
            <a:endParaRPr lang="en-GB" dirty="0"/>
          </a:p>
        </p:txBody>
      </p:sp>
      <p:sp>
        <p:nvSpPr>
          <p:cNvPr id="4" name="Slide Number Placeholder 3"/>
          <p:cNvSpPr>
            <a:spLocks noGrp="1"/>
          </p:cNvSpPr>
          <p:nvPr>
            <p:ph type="sldNum" sz="quarter" idx="10"/>
          </p:nvPr>
        </p:nvSpPr>
        <p:spPr/>
        <p:txBody>
          <a:bodyPr/>
          <a:lstStyle/>
          <a:p>
            <a:fld id="{60B6634F-0B4B-4949-A794-CA5516D2BD5F}" type="slidenum">
              <a:rPr lang="en-GB" smtClean="0"/>
              <a:t>7</a:t>
            </a:fld>
            <a:endParaRPr lang="en-GB"/>
          </a:p>
        </p:txBody>
      </p:sp>
    </p:spTree>
    <p:extLst>
      <p:ext uri="{BB962C8B-B14F-4D97-AF65-F5344CB8AC3E}">
        <p14:creationId xmlns:p14="http://schemas.microsoft.com/office/powerpoint/2010/main" val="27409369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baseline="0" dirty="0" smtClean="0"/>
              <a:t>  </a:t>
            </a:r>
            <a:r>
              <a:rPr lang="en-US" dirty="0" smtClean="0"/>
              <a:t>The </a:t>
            </a:r>
            <a:r>
              <a:rPr lang="en-US" dirty="0"/>
              <a:t>charm facility utilizes a control room and </a:t>
            </a:r>
            <a:r>
              <a:rPr lang="en-US" dirty="0" smtClean="0"/>
              <a:t>test </a:t>
            </a:r>
            <a:r>
              <a:rPr lang="en-US" dirty="0"/>
              <a:t>room. Control room is used to connect the signal generators, recorders and units we don’t want to irradiate. The </a:t>
            </a:r>
            <a:r>
              <a:rPr lang="en-US" dirty="0" smtClean="0"/>
              <a:t>test </a:t>
            </a:r>
            <a:r>
              <a:rPr lang="en-US" dirty="0"/>
              <a:t>room contains the unit we want to irradiate.</a:t>
            </a:r>
          </a:p>
          <a:p>
            <a:pPr marL="171450" indent="-171450">
              <a:buFontTx/>
              <a:buChar char="-"/>
            </a:pPr>
            <a:r>
              <a:rPr lang="en-US" dirty="0" smtClean="0"/>
              <a:t>In </a:t>
            </a:r>
            <a:r>
              <a:rPr lang="en-US" dirty="0"/>
              <a:t>this test we connected DQLPUB and DQLIM and places them under </a:t>
            </a:r>
            <a:r>
              <a:rPr lang="en-US" dirty="0" smtClean="0"/>
              <a:t>radiation.</a:t>
            </a:r>
          </a:p>
          <a:p>
            <a:pPr marL="171450" indent="-171450">
              <a:buFontTx/>
              <a:buChar char="-"/>
            </a:pPr>
            <a:r>
              <a:rPr lang="en-US" dirty="0" smtClean="0"/>
              <a:t>Differential </a:t>
            </a:r>
            <a:r>
              <a:rPr lang="en-US" dirty="0"/>
              <a:t>sinusoidal signal with … was used as magnet voltage to check for full range of input</a:t>
            </a:r>
            <a:r>
              <a:rPr lang="en-US" dirty="0" smtClean="0"/>
              <a:t>. Slow</a:t>
            </a:r>
            <a:r>
              <a:rPr lang="en-US" baseline="0" dirty="0" smtClean="0"/>
              <a:t> because magnet signals are normally DC, sine to see variation of </a:t>
            </a:r>
            <a:r>
              <a:rPr lang="en-US" baseline="0" dirty="0" err="1" smtClean="0"/>
              <a:t>Vtaps</a:t>
            </a:r>
            <a:r>
              <a:rPr lang="en-US" baseline="0" dirty="0" smtClean="0"/>
              <a:t>.</a:t>
            </a:r>
            <a:endParaRPr lang="en-US" dirty="0"/>
          </a:p>
          <a:p>
            <a:pPr marL="171450" marR="0" lvl="0" indent="-171450" algn="l" defTabSz="907268" rtl="0" eaLnBrk="1" fontAlgn="auto" latinLnBrk="0" hangingPunct="1">
              <a:lnSpc>
                <a:spcPct val="100000"/>
              </a:lnSpc>
              <a:spcBef>
                <a:spcPts val="0"/>
              </a:spcBef>
              <a:spcAft>
                <a:spcPts val="0"/>
              </a:spcAft>
              <a:buClrTx/>
              <a:buSzTx/>
              <a:buFontTx/>
              <a:buChar char="-"/>
              <a:tabLst/>
              <a:defRPr/>
            </a:pPr>
            <a:r>
              <a:rPr lang="en-GB" dirty="0" smtClean="0"/>
              <a:t>A </a:t>
            </a:r>
            <a:r>
              <a:rPr lang="en-GB" dirty="0"/>
              <a:t>fix voltage of 4.265V was used as Heater discharge supply </a:t>
            </a:r>
            <a:r>
              <a:rPr lang="en-GB" dirty="0" smtClean="0"/>
              <a:t>voltage. It is </a:t>
            </a:r>
            <a:r>
              <a:rPr lang="en-GB" sz="1200" dirty="0" smtClean="0"/>
              <a:t>equivalent to fully charged capacitor bank inside HDS.</a:t>
            </a:r>
            <a:endParaRPr lang="en-GB" dirty="0" smtClean="0"/>
          </a:p>
          <a:p>
            <a:pPr marL="171450" indent="-171450" defTabSz="907268">
              <a:buFontTx/>
              <a:buChar char="-"/>
              <a:defRPr/>
            </a:pPr>
            <a:r>
              <a:rPr lang="en-GB" dirty="0" smtClean="0"/>
              <a:t>Interlock loop was provided with 60mA current using 12V, 200</a:t>
            </a:r>
            <a:r>
              <a:rPr lang="el-GR" dirty="0" smtClean="0"/>
              <a:t>Ω</a:t>
            </a:r>
            <a:endParaRPr lang="en-GB" dirty="0" smtClean="0"/>
          </a:p>
          <a:p>
            <a:pPr marL="171450" marR="0" lvl="0" indent="-171450" algn="l" defTabSz="907268" rtl="0" eaLnBrk="1" fontAlgn="auto" latinLnBrk="0" hangingPunct="1">
              <a:lnSpc>
                <a:spcPct val="100000"/>
              </a:lnSpc>
              <a:spcBef>
                <a:spcPts val="0"/>
              </a:spcBef>
              <a:spcAft>
                <a:spcPts val="0"/>
              </a:spcAft>
              <a:buClrTx/>
              <a:buSzTx/>
              <a:buFontTx/>
              <a:buChar char="-"/>
              <a:tabLst/>
              <a:defRPr/>
            </a:pPr>
            <a:r>
              <a:rPr lang="en-GB" dirty="0" smtClean="0"/>
              <a:t>to mimic DQHDS relay loads, we used 1kohm resistors</a:t>
            </a:r>
            <a:endParaRPr lang="en-GB" dirty="0"/>
          </a:p>
          <a:p>
            <a:endParaRPr lang="en-US" dirty="0"/>
          </a:p>
          <a:p>
            <a:endParaRPr lang="en-CH" dirty="0"/>
          </a:p>
        </p:txBody>
      </p:sp>
      <p:sp>
        <p:nvSpPr>
          <p:cNvPr id="4" name="Slide Number Placeholder 3"/>
          <p:cNvSpPr>
            <a:spLocks noGrp="1"/>
          </p:cNvSpPr>
          <p:nvPr>
            <p:ph type="sldNum" sz="quarter" idx="10"/>
          </p:nvPr>
        </p:nvSpPr>
        <p:spPr/>
        <p:txBody>
          <a:bodyPr/>
          <a:lstStyle/>
          <a:p>
            <a:fld id="{60B6634F-0B4B-4949-A794-CA5516D2BD5F}" type="slidenum">
              <a:rPr lang="en-GB" smtClean="0"/>
              <a:t>8</a:t>
            </a:fld>
            <a:endParaRPr lang="en-GB"/>
          </a:p>
        </p:txBody>
      </p:sp>
    </p:spTree>
    <p:extLst>
      <p:ext uri="{BB962C8B-B14F-4D97-AF65-F5344CB8AC3E}">
        <p14:creationId xmlns:p14="http://schemas.microsoft.com/office/powerpoint/2010/main" val="29783169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0113" indent="-170113">
              <a:buFontTx/>
              <a:buChar char="-"/>
            </a:pPr>
            <a:r>
              <a:rPr lang="en-GB" dirty="0" smtClean="0"/>
              <a:t>HDS </a:t>
            </a:r>
            <a:r>
              <a:rPr lang="en-GB" dirty="0"/>
              <a:t>control signals and interlock loop status were monitored to observe quench detection</a:t>
            </a:r>
          </a:p>
          <a:p>
            <a:pPr marL="170113" indent="-170113">
              <a:buFontTx/>
              <a:buChar char="-"/>
            </a:pPr>
            <a:r>
              <a:rPr lang="en-GB" dirty="0"/>
              <a:t>Data was also recorded using </a:t>
            </a:r>
            <a:r>
              <a:rPr lang="en-GB" dirty="0" err="1"/>
              <a:t>WorldFIP</a:t>
            </a:r>
            <a:r>
              <a:rPr lang="en-GB" dirty="0"/>
              <a:t> and was saved on NAS server for further analysis.</a:t>
            </a:r>
          </a:p>
          <a:p>
            <a:pPr marL="170113" marR="0" lvl="0" indent="-170113" algn="l" defTabSz="914400" rtl="0" eaLnBrk="1" fontAlgn="auto" latinLnBrk="0" hangingPunct="1">
              <a:lnSpc>
                <a:spcPct val="100000"/>
              </a:lnSpc>
              <a:spcBef>
                <a:spcPts val="0"/>
              </a:spcBef>
              <a:spcAft>
                <a:spcPts val="0"/>
              </a:spcAft>
              <a:buClrTx/>
              <a:buSzTx/>
              <a:buFontTx/>
              <a:buChar char="-"/>
              <a:tabLst/>
              <a:defRPr/>
            </a:pPr>
            <a:r>
              <a:rPr lang="en-US" dirty="0" smtClean="0"/>
              <a:t>The signal generator and DC supplies could be varied with a </a:t>
            </a:r>
            <a:r>
              <a:rPr lang="en-US" dirty="0" err="1" smtClean="0"/>
              <a:t>labview</a:t>
            </a:r>
            <a:r>
              <a:rPr lang="en-US" dirty="0" smtClean="0"/>
              <a:t> program remotely operable from lab.</a:t>
            </a:r>
            <a:endParaRPr lang="en-US" dirty="0"/>
          </a:p>
          <a:p>
            <a:endParaRPr lang="en-US" dirty="0"/>
          </a:p>
          <a:p>
            <a:endParaRPr lang="en-CH" dirty="0"/>
          </a:p>
        </p:txBody>
      </p:sp>
      <p:sp>
        <p:nvSpPr>
          <p:cNvPr id="4" name="Slide Number Placeholder 3"/>
          <p:cNvSpPr>
            <a:spLocks noGrp="1"/>
          </p:cNvSpPr>
          <p:nvPr>
            <p:ph type="sldNum" sz="quarter" idx="10"/>
          </p:nvPr>
        </p:nvSpPr>
        <p:spPr/>
        <p:txBody>
          <a:bodyPr/>
          <a:lstStyle/>
          <a:p>
            <a:fld id="{60B6634F-0B4B-4949-A794-CA5516D2BD5F}" type="slidenum">
              <a:rPr lang="en-GB" smtClean="0"/>
              <a:t>9</a:t>
            </a:fld>
            <a:endParaRPr lang="en-GB"/>
          </a:p>
        </p:txBody>
      </p:sp>
    </p:spTree>
    <p:extLst>
      <p:ext uri="{BB962C8B-B14F-4D97-AF65-F5344CB8AC3E}">
        <p14:creationId xmlns:p14="http://schemas.microsoft.com/office/powerpoint/2010/main" val="31630166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11/26/2018</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11/26/2018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11/26/2018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11/26/2018</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11/26/2018</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11/26/2018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11/26/2018</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11/26/2018</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18.png"/><Relationship Id="rId7"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image" Target="../media/image66.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image" Target="../media/image68.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10.xml"/><Relationship Id="rId5" Type="http://schemas.openxmlformats.org/officeDocument/2006/relationships/image" Target="../media/image71.jpg"/><Relationship Id="rId4" Type="http://schemas.openxmlformats.org/officeDocument/2006/relationships/image" Target="../media/image70.png"/></Relationships>
</file>

<file path=ppt/slides/_rels/slide2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 Id="rId5" Type="http://schemas.openxmlformats.org/officeDocument/2006/relationships/image" Target="../media/image75.jpg"/><Relationship Id="rId4" Type="http://schemas.openxmlformats.org/officeDocument/2006/relationships/image" Target="../media/image74.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6580" y="274638"/>
            <a:ext cx="7138219" cy="1143000"/>
          </a:xfrm>
        </p:spPr>
        <p:txBody>
          <a:bodyPr>
            <a:normAutofit/>
          </a:bodyPr>
          <a:lstStyle/>
          <a:p>
            <a:r>
              <a:rPr lang="en-GB" sz="2800" dirty="0" smtClean="0"/>
              <a:t>Test setup: DQLPUBv2</a:t>
            </a:r>
            <a:endParaRPr lang="en-GB" sz="2800" dirty="0"/>
          </a:p>
        </p:txBody>
      </p:sp>
      <p:sp>
        <p:nvSpPr>
          <p:cNvPr id="5" name="Date Placeholder 4"/>
          <p:cNvSpPr>
            <a:spLocks noGrp="1"/>
          </p:cNvSpPr>
          <p:nvPr>
            <p:ph type="dt" sz="half" idx="10"/>
          </p:nvPr>
        </p:nvSpPr>
        <p:spPr/>
        <p:txBody>
          <a:bodyPr/>
          <a:lstStyle/>
          <a:p>
            <a:fld id="{B4BFD808-6B56-4447-9401-2398D08EE3C0}" type="datetime1">
              <a:rPr lang="en-US" smtClean="0"/>
              <a:pPr/>
              <a:t>11/26/2018</a:t>
            </a:fld>
            <a:endParaRPr lang="en-US" dirty="0"/>
          </a:p>
        </p:txBody>
      </p:sp>
      <p:sp>
        <p:nvSpPr>
          <p:cNvPr id="6" name="Footer Placeholder 5"/>
          <p:cNvSpPr>
            <a:spLocks noGrp="1"/>
          </p:cNvSpPr>
          <p:nvPr>
            <p:ph type="ftr" sz="quarter" idx="3"/>
          </p:nvPr>
        </p:nvSpPr>
        <p:spPr/>
        <p:txBody>
          <a:bodyPr/>
          <a:lstStyle/>
          <a:p>
            <a:r>
              <a:rPr lang="en-US" smtClean="0"/>
              <a:t>Document reference</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4552336" y="1315063"/>
            <a:ext cx="3372464" cy="4249993"/>
          </a:xfrm>
          <a:prstGeom prst="rect">
            <a:avLst/>
          </a:prstGeom>
        </p:spPr>
      </p:pic>
      <p:sp>
        <p:nvSpPr>
          <p:cNvPr id="10" name="TextBox 9"/>
          <p:cNvSpPr txBox="1"/>
          <p:nvPr/>
        </p:nvSpPr>
        <p:spPr>
          <a:xfrm>
            <a:off x="1391846" y="5617862"/>
            <a:ext cx="2182762" cy="261610"/>
          </a:xfrm>
          <a:prstGeom prst="rect">
            <a:avLst/>
          </a:prstGeom>
          <a:noFill/>
        </p:spPr>
        <p:txBody>
          <a:bodyPr wrap="square" rtlCol="0">
            <a:spAutoFit/>
          </a:bodyPr>
          <a:lstStyle/>
          <a:p>
            <a:pPr algn="ctr"/>
            <a:r>
              <a:rPr lang="en-GB" sz="1100" dirty="0" smtClean="0">
                <a:solidFill>
                  <a:srgbClr val="000000"/>
                </a:solidFill>
              </a:rPr>
              <a:t>Control Room</a:t>
            </a:r>
            <a:endParaRPr lang="en-GB" sz="1100" dirty="0">
              <a:solidFill>
                <a:srgbClr val="000000"/>
              </a:solidFill>
            </a:endParaRPr>
          </a:p>
        </p:txBody>
      </p:sp>
      <p:sp>
        <p:nvSpPr>
          <p:cNvPr id="11" name="TextBox 10"/>
          <p:cNvSpPr txBox="1"/>
          <p:nvPr/>
        </p:nvSpPr>
        <p:spPr>
          <a:xfrm>
            <a:off x="5098601" y="5617862"/>
            <a:ext cx="2182762" cy="261610"/>
          </a:xfrm>
          <a:prstGeom prst="rect">
            <a:avLst/>
          </a:prstGeom>
          <a:noFill/>
        </p:spPr>
        <p:txBody>
          <a:bodyPr wrap="square" rtlCol="0">
            <a:spAutoFit/>
          </a:bodyPr>
          <a:lstStyle/>
          <a:p>
            <a:pPr algn="ctr"/>
            <a:r>
              <a:rPr lang="en-GB" sz="1100" dirty="0" smtClean="0">
                <a:solidFill>
                  <a:srgbClr val="000000"/>
                </a:solidFill>
              </a:rPr>
              <a:t>DUT in facility</a:t>
            </a:r>
            <a:endParaRPr lang="en-GB" sz="1100" dirty="0">
              <a:solidFill>
                <a:srgbClr val="000000"/>
              </a:solidFill>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1408" y="1315063"/>
            <a:ext cx="3187494" cy="4249993"/>
          </a:xfrm>
          <a:prstGeom prst="rect">
            <a:avLst/>
          </a:prstGeom>
        </p:spPr>
      </p:pic>
    </p:spTree>
    <p:extLst>
      <p:ext uri="{BB962C8B-B14F-4D97-AF65-F5344CB8AC3E}">
        <p14:creationId xmlns:p14="http://schemas.microsoft.com/office/powerpoint/2010/main" val="23008852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Events observed</a:t>
            </a:r>
          </a:p>
        </p:txBody>
      </p:sp>
      <p:pic>
        <p:nvPicPr>
          <p:cNvPr id="44" name="Content Placeholder 43"/>
          <p:cNvPicPr>
            <a:picLocks noGrp="1" noChangeAspect="1"/>
          </p:cNvPicPr>
          <p:nvPr>
            <p:ph idx="1"/>
          </p:nvPr>
        </p:nvPicPr>
        <p:blipFill>
          <a:blip r:embed="rId3"/>
          <a:stretch>
            <a:fillRect/>
          </a:stretch>
        </p:blipFill>
        <p:spPr>
          <a:xfrm>
            <a:off x="3078744" y="3430780"/>
            <a:ext cx="2895336" cy="1996135"/>
          </a:xfrm>
          <a:prstGeom prst="rect">
            <a:avLst/>
          </a:prstGeom>
        </p:spPr>
      </p:pic>
      <p:sp>
        <p:nvSpPr>
          <p:cNvPr id="4" name="Date Placeholder 3"/>
          <p:cNvSpPr>
            <a:spLocks noGrp="1"/>
          </p:cNvSpPr>
          <p:nvPr>
            <p:ph type="dt" sz="half" idx="2"/>
          </p:nvPr>
        </p:nvSpPr>
        <p:spPr/>
        <p:txBody>
          <a:bodyPr/>
          <a:lstStyle/>
          <a:p>
            <a:fld id="{B4BFD808-6B56-4447-9401-2398D08EE3C0}" type="datetime1">
              <a:rPr lang="en-US" smtClean="0"/>
              <a:pPr/>
              <a:t>11/26/2018</a:t>
            </a:fld>
            <a:endParaRPr lang="en-US" dirty="0"/>
          </a:p>
        </p:txBody>
      </p:sp>
      <p:sp>
        <p:nvSpPr>
          <p:cNvPr id="5" name="Footer Placeholder 4"/>
          <p:cNvSpPr>
            <a:spLocks noGrp="1"/>
          </p:cNvSpPr>
          <p:nvPr>
            <p:ph type="ftr" sz="quarter" idx="3"/>
          </p:nvPr>
        </p:nvSpPr>
        <p:spPr/>
        <p:txBody>
          <a:bodyPr/>
          <a:lstStyle/>
          <a:p>
            <a:r>
              <a:rPr lang="en-US"/>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42" name="Picture 41"/>
          <p:cNvPicPr>
            <a:picLocks noChangeAspect="1"/>
          </p:cNvPicPr>
          <p:nvPr/>
        </p:nvPicPr>
        <p:blipFill>
          <a:blip r:embed="rId4"/>
          <a:stretch>
            <a:fillRect/>
          </a:stretch>
        </p:blipFill>
        <p:spPr>
          <a:xfrm>
            <a:off x="3078744" y="1364435"/>
            <a:ext cx="2983766" cy="1875845"/>
          </a:xfrm>
          <a:prstGeom prst="rect">
            <a:avLst/>
          </a:prstGeom>
        </p:spPr>
      </p:pic>
      <p:pic>
        <p:nvPicPr>
          <p:cNvPr id="43" name="Picture 42"/>
          <p:cNvPicPr>
            <a:picLocks noChangeAspect="1"/>
          </p:cNvPicPr>
          <p:nvPr/>
        </p:nvPicPr>
        <p:blipFill>
          <a:blip r:embed="rId5"/>
          <a:stretch>
            <a:fillRect/>
          </a:stretch>
        </p:blipFill>
        <p:spPr>
          <a:xfrm>
            <a:off x="97919" y="3406162"/>
            <a:ext cx="2942725" cy="2026683"/>
          </a:xfrm>
          <a:prstGeom prst="rect">
            <a:avLst/>
          </a:prstGeom>
        </p:spPr>
      </p:pic>
      <p:pic>
        <p:nvPicPr>
          <p:cNvPr id="45" name="Picture 44"/>
          <p:cNvPicPr>
            <a:picLocks noChangeAspect="1"/>
          </p:cNvPicPr>
          <p:nvPr/>
        </p:nvPicPr>
        <p:blipFill>
          <a:blip r:embed="rId6"/>
          <a:stretch>
            <a:fillRect/>
          </a:stretch>
        </p:blipFill>
        <p:spPr>
          <a:xfrm>
            <a:off x="6019193" y="3430779"/>
            <a:ext cx="2915969" cy="1996135"/>
          </a:xfrm>
          <a:prstGeom prst="rect">
            <a:avLst/>
          </a:prstGeom>
        </p:spPr>
      </p:pic>
      <p:pic>
        <p:nvPicPr>
          <p:cNvPr id="46" name="Picture 45"/>
          <p:cNvPicPr>
            <a:picLocks noChangeAspect="1"/>
          </p:cNvPicPr>
          <p:nvPr/>
        </p:nvPicPr>
        <p:blipFill>
          <a:blip r:embed="rId7"/>
          <a:stretch>
            <a:fillRect/>
          </a:stretch>
        </p:blipFill>
        <p:spPr>
          <a:xfrm>
            <a:off x="4036135" y="5487874"/>
            <a:ext cx="836427" cy="538716"/>
          </a:xfrm>
          <a:prstGeom prst="rect">
            <a:avLst/>
          </a:prstGeom>
        </p:spPr>
      </p:pic>
      <p:cxnSp>
        <p:nvCxnSpPr>
          <p:cNvPr id="52" name="Straight Arrow Connector 51"/>
          <p:cNvCxnSpPr/>
          <p:nvPr/>
        </p:nvCxnSpPr>
        <p:spPr>
          <a:xfrm flipH="1">
            <a:off x="1828800" y="2628900"/>
            <a:ext cx="1905000" cy="777262"/>
          </a:xfrm>
          <a:prstGeom prst="straightConnector1">
            <a:avLst/>
          </a:prstGeom>
          <a:ln w="12700">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a:off x="4229100" y="2767587"/>
            <a:ext cx="129540" cy="638575"/>
          </a:xfrm>
          <a:prstGeom prst="straightConnector1">
            <a:avLst/>
          </a:prstGeom>
          <a:ln w="12700">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a:endCxn id="45" idx="0"/>
          </p:cNvCxnSpPr>
          <p:nvPr/>
        </p:nvCxnSpPr>
        <p:spPr>
          <a:xfrm>
            <a:off x="5852836" y="2628900"/>
            <a:ext cx="1624342" cy="801879"/>
          </a:xfrm>
          <a:prstGeom prst="straightConnector1">
            <a:avLst/>
          </a:prstGeom>
          <a:ln w="12700">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475069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stretch>
            <a:fillRect/>
          </a:stretch>
        </p:blipFill>
        <p:spPr>
          <a:xfrm>
            <a:off x="3040309" y="1277517"/>
            <a:ext cx="2876613" cy="1840796"/>
          </a:xfrm>
          <a:prstGeom prst="rect">
            <a:avLst/>
          </a:prstGeom>
        </p:spPr>
      </p:pic>
      <p:sp>
        <p:nvSpPr>
          <p:cNvPr id="2" name="Title 1"/>
          <p:cNvSpPr>
            <a:spLocks noGrp="1"/>
          </p:cNvSpPr>
          <p:nvPr>
            <p:ph type="title"/>
          </p:nvPr>
        </p:nvSpPr>
        <p:spPr/>
        <p:txBody>
          <a:bodyPr>
            <a:normAutofit/>
          </a:bodyPr>
          <a:lstStyle/>
          <a:p>
            <a:r>
              <a:rPr lang="en-GB" sz="3600" dirty="0"/>
              <a:t>Events observed</a:t>
            </a:r>
          </a:p>
        </p:txBody>
      </p:sp>
      <p:sp>
        <p:nvSpPr>
          <p:cNvPr id="4" name="Date Placeholder 3"/>
          <p:cNvSpPr>
            <a:spLocks noGrp="1"/>
          </p:cNvSpPr>
          <p:nvPr>
            <p:ph type="dt" sz="half" idx="2"/>
          </p:nvPr>
        </p:nvSpPr>
        <p:spPr/>
        <p:txBody>
          <a:bodyPr/>
          <a:lstStyle/>
          <a:p>
            <a:fld id="{B4BFD808-6B56-4447-9401-2398D08EE3C0}" type="datetime1">
              <a:rPr lang="en-US" smtClean="0"/>
              <a:pPr/>
              <a:t>11/26/2018</a:t>
            </a:fld>
            <a:endParaRPr lang="en-US" dirty="0"/>
          </a:p>
        </p:txBody>
      </p:sp>
      <p:sp>
        <p:nvSpPr>
          <p:cNvPr id="5" name="Footer Placeholder 4"/>
          <p:cNvSpPr>
            <a:spLocks noGrp="1"/>
          </p:cNvSpPr>
          <p:nvPr>
            <p:ph type="ftr" sz="quarter" idx="3"/>
          </p:nvPr>
        </p:nvSpPr>
        <p:spPr/>
        <p:txBody>
          <a:bodyPr/>
          <a:lstStyle/>
          <a:p>
            <a:r>
              <a:rPr lang="en-US"/>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46" name="Picture 45"/>
          <p:cNvPicPr>
            <a:picLocks noChangeAspect="1"/>
          </p:cNvPicPr>
          <p:nvPr/>
        </p:nvPicPr>
        <p:blipFill>
          <a:blip r:embed="rId4"/>
          <a:stretch>
            <a:fillRect/>
          </a:stretch>
        </p:blipFill>
        <p:spPr>
          <a:xfrm>
            <a:off x="4036135" y="5487874"/>
            <a:ext cx="836427" cy="538716"/>
          </a:xfrm>
          <a:prstGeom prst="rect">
            <a:avLst/>
          </a:prstGeom>
        </p:spPr>
      </p:pic>
      <p:cxnSp>
        <p:nvCxnSpPr>
          <p:cNvPr id="53" name="Straight Arrow Connector 52"/>
          <p:cNvCxnSpPr/>
          <p:nvPr/>
        </p:nvCxnSpPr>
        <p:spPr>
          <a:xfrm>
            <a:off x="4036135" y="2515338"/>
            <a:ext cx="322505" cy="890824"/>
          </a:xfrm>
          <a:prstGeom prst="straightConnector1">
            <a:avLst/>
          </a:prstGeom>
          <a:ln w="12700">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p:nvPr/>
        </p:nvCxnSpPr>
        <p:spPr>
          <a:xfrm>
            <a:off x="4394871" y="2587587"/>
            <a:ext cx="2585049" cy="843191"/>
          </a:xfrm>
          <a:prstGeom prst="straightConnector1">
            <a:avLst/>
          </a:prstGeom>
          <a:ln w="12700">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pic>
        <p:nvPicPr>
          <p:cNvPr id="7" name="Picture 6"/>
          <p:cNvPicPr>
            <a:picLocks noChangeAspect="1"/>
          </p:cNvPicPr>
          <p:nvPr/>
        </p:nvPicPr>
        <p:blipFill>
          <a:blip r:embed="rId5"/>
          <a:stretch>
            <a:fillRect/>
          </a:stretch>
        </p:blipFill>
        <p:spPr>
          <a:xfrm>
            <a:off x="73241" y="3418470"/>
            <a:ext cx="2919638" cy="2008444"/>
          </a:xfrm>
          <a:prstGeom prst="rect">
            <a:avLst/>
          </a:prstGeom>
        </p:spPr>
      </p:pic>
      <p:cxnSp>
        <p:nvCxnSpPr>
          <p:cNvPr id="52" name="Straight Arrow Connector 51"/>
          <p:cNvCxnSpPr/>
          <p:nvPr/>
        </p:nvCxnSpPr>
        <p:spPr>
          <a:xfrm flipH="1">
            <a:off x="967741" y="2515338"/>
            <a:ext cx="2336384" cy="903132"/>
          </a:xfrm>
          <a:prstGeom prst="straightConnector1">
            <a:avLst/>
          </a:prstGeom>
          <a:ln w="12700">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a:off x="2152651" y="2515338"/>
            <a:ext cx="1504949" cy="890824"/>
          </a:xfrm>
          <a:prstGeom prst="straightConnector1">
            <a:avLst/>
          </a:prstGeom>
          <a:ln w="12700">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pic>
        <p:nvPicPr>
          <p:cNvPr id="13" name="Picture 12"/>
          <p:cNvPicPr>
            <a:picLocks noChangeAspect="1"/>
          </p:cNvPicPr>
          <p:nvPr/>
        </p:nvPicPr>
        <p:blipFill>
          <a:blip r:embed="rId6"/>
          <a:stretch>
            <a:fillRect/>
          </a:stretch>
        </p:blipFill>
        <p:spPr>
          <a:xfrm>
            <a:off x="3031265" y="3419945"/>
            <a:ext cx="2911620" cy="1996135"/>
          </a:xfrm>
          <a:prstGeom prst="rect">
            <a:avLst/>
          </a:prstGeom>
        </p:spPr>
      </p:pic>
      <p:pic>
        <p:nvPicPr>
          <p:cNvPr id="15" name="Picture 14"/>
          <p:cNvPicPr>
            <a:picLocks noChangeAspect="1"/>
          </p:cNvPicPr>
          <p:nvPr/>
        </p:nvPicPr>
        <p:blipFill>
          <a:blip r:embed="rId7"/>
          <a:stretch>
            <a:fillRect/>
          </a:stretch>
        </p:blipFill>
        <p:spPr>
          <a:xfrm>
            <a:off x="6019213" y="3430778"/>
            <a:ext cx="2896187" cy="1982341"/>
          </a:xfrm>
          <a:prstGeom prst="rect">
            <a:avLst/>
          </a:prstGeom>
        </p:spPr>
      </p:pic>
      <p:cxnSp>
        <p:nvCxnSpPr>
          <p:cNvPr id="31" name="Straight Arrow Connector 30"/>
          <p:cNvCxnSpPr/>
          <p:nvPr/>
        </p:nvCxnSpPr>
        <p:spPr>
          <a:xfrm>
            <a:off x="4953000" y="2557106"/>
            <a:ext cx="2827018" cy="866792"/>
          </a:xfrm>
          <a:prstGeom prst="straightConnector1">
            <a:avLst/>
          </a:prstGeom>
          <a:ln w="12700">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pic>
        <p:nvPicPr>
          <p:cNvPr id="17" name="Picture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69207" y="3899807"/>
            <a:ext cx="2847715" cy="2218882"/>
          </a:xfrm>
          <a:prstGeom prst="rect">
            <a:avLst/>
          </a:prstGeom>
        </p:spPr>
      </p:pic>
    </p:spTree>
    <p:extLst>
      <p:ext uri="{BB962C8B-B14F-4D97-AF65-F5344CB8AC3E}">
        <p14:creationId xmlns:p14="http://schemas.microsoft.com/office/powerpoint/2010/main" val="2741669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Run 3 &amp; 4</a:t>
            </a:r>
            <a:endParaRPr lang="en-GB" sz="3600" dirty="0"/>
          </a:p>
        </p:txBody>
      </p:sp>
      <p:sp>
        <p:nvSpPr>
          <p:cNvPr id="3" name="Content Placeholder 2"/>
          <p:cNvSpPr>
            <a:spLocks noGrp="1"/>
          </p:cNvSpPr>
          <p:nvPr>
            <p:ph idx="1"/>
          </p:nvPr>
        </p:nvSpPr>
        <p:spPr>
          <a:xfrm>
            <a:off x="457200" y="1091823"/>
            <a:ext cx="8226854" cy="807994"/>
          </a:xfrm>
        </p:spPr>
        <p:txBody>
          <a:bodyPr>
            <a:noAutofit/>
          </a:bodyPr>
          <a:lstStyle/>
          <a:p>
            <a:r>
              <a:rPr lang="en-GB" sz="1600" dirty="0"/>
              <a:t>Feedback from the review community and team members</a:t>
            </a:r>
          </a:p>
          <a:p>
            <a:r>
              <a:rPr lang="en-GB" sz="1600" dirty="0"/>
              <a:t>To test updated hardware and firmware</a:t>
            </a:r>
          </a:p>
          <a:p>
            <a:r>
              <a:rPr lang="en-GB" sz="1600" dirty="0"/>
              <a:t>To improve test statistics and diagnosis</a:t>
            </a:r>
          </a:p>
        </p:txBody>
      </p:sp>
      <p:sp>
        <p:nvSpPr>
          <p:cNvPr id="4" name="Date Placeholder 3"/>
          <p:cNvSpPr>
            <a:spLocks noGrp="1"/>
          </p:cNvSpPr>
          <p:nvPr>
            <p:ph type="dt" sz="half" idx="2"/>
          </p:nvPr>
        </p:nvSpPr>
        <p:spPr/>
        <p:txBody>
          <a:bodyPr/>
          <a:lstStyle/>
          <a:p>
            <a:fld id="{B4BFD808-6B56-4447-9401-2398D08EE3C0}" type="datetime1">
              <a:rPr lang="en-US" smtClean="0"/>
              <a:pPr/>
              <a:t>11/26/2018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8528" y="2032266"/>
            <a:ext cx="5544197" cy="3973445"/>
          </a:xfrm>
          <a:prstGeom prst="rect">
            <a:avLst/>
          </a:prstGeom>
        </p:spPr>
      </p:pic>
    </p:spTree>
    <p:extLst>
      <p:ext uri="{BB962C8B-B14F-4D97-AF65-F5344CB8AC3E}">
        <p14:creationId xmlns:p14="http://schemas.microsoft.com/office/powerpoint/2010/main" val="312460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Picture 63"/>
          <p:cNvPicPr>
            <a:picLocks noChangeAspect="1"/>
          </p:cNvPicPr>
          <p:nvPr/>
        </p:nvPicPr>
        <p:blipFill>
          <a:blip r:embed="rId3"/>
          <a:stretch>
            <a:fillRect/>
          </a:stretch>
        </p:blipFill>
        <p:spPr>
          <a:xfrm>
            <a:off x="1017105" y="1398815"/>
            <a:ext cx="7061251" cy="3044160"/>
          </a:xfrm>
          <a:prstGeom prst="rect">
            <a:avLst/>
          </a:prstGeom>
        </p:spPr>
      </p:pic>
      <p:sp>
        <p:nvSpPr>
          <p:cNvPr id="2" name="Title 1"/>
          <p:cNvSpPr>
            <a:spLocks noGrp="1"/>
          </p:cNvSpPr>
          <p:nvPr>
            <p:ph type="title"/>
          </p:nvPr>
        </p:nvSpPr>
        <p:spPr>
          <a:xfrm>
            <a:off x="457200" y="233492"/>
            <a:ext cx="8324850" cy="940443"/>
          </a:xfrm>
        </p:spPr>
        <p:txBody>
          <a:bodyPr>
            <a:noAutofit/>
          </a:bodyPr>
          <a:lstStyle/>
          <a:p>
            <a:r>
              <a:rPr lang="en-GB" sz="3600" dirty="0" smtClean="0"/>
              <a:t>Summary of performance of DQLPUBv2</a:t>
            </a:r>
            <a:endParaRPr lang="en-GB" sz="3600" dirty="0"/>
          </a:p>
        </p:txBody>
      </p:sp>
      <p:sp>
        <p:nvSpPr>
          <p:cNvPr id="3" name="Content Placeholder 2"/>
          <p:cNvSpPr>
            <a:spLocks noGrp="1"/>
          </p:cNvSpPr>
          <p:nvPr>
            <p:ph idx="1"/>
          </p:nvPr>
        </p:nvSpPr>
        <p:spPr>
          <a:xfrm>
            <a:off x="457200" y="4739148"/>
            <a:ext cx="8226854" cy="1253879"/>
          </a:xfrm>
        </p:spPr>
        <p:txBody>
          <a:bodyPr>
            <a:normAutofit fontScale="40000" lnSpcReduction="20000"/>
          </a:bodyPr>
          <a:lstStyle/>
          <a:p>
            <a:r>
              <a:rPr lang="en-GB" dirty="0" smtClean="0"/>
              <a:t>DQAMC survives for 100 Gy on average, then it fails due to the </a:t>
            </a:r>
            <a:r>
              <a:rPr lang="en-GB" dirty="0" err="1" smtClean="0"/>
              <a:t>microFIP</a:t>
            </a:r>
            <a:r>
              <a:rPr lang="en-GB" dirty="0" smtClean="0"/>
              <a:t> IC</a:t>
            </a:r>
          </a:p>
          <a:p>
            <a:r>
              <a:rPr lang="en-GB" dirty="0" smtClean="0"/>
              <a:t>DQCSU works </a:t>
            </a:r>
            <a:r>
              <a:rPr lang="en-GB" dirty="0" err="1" smtClean="0"/>
              <a:t>atleast</a:t>
            </a:r>
            <a:r>
              <a:rPr lang="en-GB" dirty="0" smtClean="0"/>
              <a:t> </a:t>
            </a:r>
            <a:r>
              <a:rPr lang="en-GB" dirty="0" err="1" smtClean="0"/>
              <a:t>upto</a:t>
            </a:r>
            <a:r>
              <a:rPr lang="en-GB" dirty="0" smtClean="0"/>
              <a:t> 240 Gy</a:t>
            </a:r>
          </a:p>
          <a:p>
            <a:r>
              <a:rPr lang="en-GB" dirty="0" smtClean="0"/>
              <a:t>DQQDL performs well </a:t>
            </a:r>
            <a:r>
              <a:rPr lang="en-GB" dirty="0" err="1" smtClean="0"/>
              <a:t>upto</a:t>
            </a:r>
            <a:r>
              <a:rPr lang="en-GB" dirty="0" smtClean="0"/>
              <a:t> 330Gy</a:t>
            </a:r>
          </a:p>
          <a:p>
            <a:r>
              <a:rPr lang="en-GB" dirty="0" smtClean="0"/>
              <a:t>For Run 3 and Run 4, failure of DQQDLB was attributed to failure of one digital isolator and one </a:t>
            </a:r>
            <a:r>
              <a:rPr lang="en-GB" dirty="0" err="1" smtClean="0"/>
              <a:t>opamp</a:t>
            </a:r>
            <a:r>
              <a:rPr lang="en-GB" dirty="0" smtClean="0"/>
              <a:t> respectively. </a:t>
            </a:r>
          </a:p>
          <a:p>
            <a:r>
              <a:rPr lang="en-GB" dirty="0" smtClean="0"/>
              <a:t>Individual tests of isolator and </a:t>
            </a:r>
            <a:r>
              <a:rPr lang="en-GB" dirty="0" err="1" smtClean="0"/>
              <a:t>opamp</a:t>
            </a:r>
            <a:r>
              <a:rPr lang="en-GB" dirty="0" smtClean="0"/>
              <a:t> show good performance </a:t>
            </a:r>
            <a:r>
              <a:rPr lang="en-GB" dirty="0" err="1" smtClean="0"/>
              <a:t>upto</a:t>
            </a:r>
            <a:r>
              <a:rPr lang="en-GB" dirty="0" smtClean="0"/>
              <a:t> 500 Gy</a:t>
            </a:r>
            <a:r>
              <a:rPr lang="en-GB" dirty="0"/>
              <a:t>.</a:t>
            </a:r>
            <a:endParaRPr lang="en-GB" dirty="0" smtClean="0"/>
          </a:p>
        </p:txBody>
      </p:sp>
      <p:sp>
        <p:nvSpPr>
          <p:cNvPr id="4" name="Date Placeholder 3"/>
          <p:cNvSpPr>
            <a:spLocks noGrp="1"/>
          </p:cNvSpPr>
          <p:nvPr>
            <p:ph type="dt" sz="half" idx="2"/>
          </p:nvPr>
        </p:nvSpPr>
        <p:spPr/>
        <p:txBody>
          <a:bodyPr/>
          <a:lstStyle/>
          <a:p>
            <a:fld id="{B4BFD808-6B56-4447-9401-2398D08EE3C0}" type="datetime1">
              <a:rPr lang="en-US" smtClean="0"/>
              <a:pPr/>
              <a:t>11/26/2018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sp>
        <p:nvSpPr>
          <p:cNvPr id="7" name="TextBox 6"/>
          <p:cNvSpPr txBox="1"/>
          <p:nvPr/>
        </p:nvSpPr>
        <p:spPr>
          <a:xfrm>
            <a:off x="123825" y="2264044"/>
            <a:ext cx="787859" cy="461665"/>
          </a:xfrm>
          <a:prstGeom prst="rect">
            <a:avLst/>
          </a:prstGeom>
          <a:noFill/>
        </p:spPr>
        <p:txBody>
          <a:bodyPr wrap="square" rtlCol="0">
            <a:spAutoFit/>
          </a:bodyPr>
          <a:lstStyle/>
          <a:p>
            <a:pPr algn="ctr"/>
            <a:r>
              <a:rPr lang="en-GB" sz="1200" dirty="0" smtClean="0">
                <a:solidFill>
                  <a:srgbClr val="000000"/>
                </a:solidFill>
              </a:rPr>
              <a:t>Run 1 &amp; Run 2</a:t>
            </a:r>
            <a:endParaRPr lang="en-GB" sz="1200" dirty="0">
              <a:solidFill>
                <a:srgbClr val="000000"/>
              </a:solidFill>
            </a:endParaRPr>
          </a:p>
        </p:txBody>
      </p:sp>
      <p:sp>
        <p:nvSpPr>
          <p:cNvPr id="9" name="TextBox 8"/>
          <p:cNvSpPr txBox="1"/>
          <p:nvPr/>
        </p:nvSpPr>
        <p:spPr>
          <a:xfrm>
            <a:off x="123824" y="3851012"/>
            <a:ext cx="787859" cy="461665"/>
          </a:xfrm>
          <a:prstGeom prst="rect">
            <a:avLst/>
          </a:prstGeom>
          <a:noFill/>
        </p:spPr>
        <p:txBody>
          <a:bodyPr wrap="square" rtlCol="0">
            <a:spAutoFit/>
          </a:bodyPr>
          <a:lstStyle/>
          <a:p>
            <a:pPr algn="ctr"/>
            <a:r>
              <a:rPr lang="en-GB" sz="1200" dirty="0" smtClean="0">
                <a:solidFill>
                  <a:srgbClr val="000000"/>
                </a:solidFill>
              </a:rPr>
              <a:t>Run 3 &amp; Run 4</a:t>
            </a:r>
            <a:endParaRPr lang="en-GB" sz="1200" dirty="0">
              <a:solidFill>
                <a:srgbClr val="000000"/>
              </a:solidFill>
            </a:endParaRPr>
          </a:p>
        </p:txBody>
      </p:sp>
      <p:sp>
        <p:nvSpPr>
          <p:cNvPr id="10" name="TextBox 9"/>
          <p:cNvSpPr txBox="1"/>
          <p:nvPr/>
        </p:nvSpPr>
        <p:spPr>
          <a:xfrm>
            <a:off x="3577737" y="1188471"/>
            <a:ext cx="561372" cy="261610"/>
          </a:xfrm>
          <a:prstGeom prst="rect">
            <a:avLst/>
          </a:prstGeom>
          <a:noFill/>
        </p:spPr>
        <p:txBody>
          <a:bodyPr wrap="none" rtlCol="0">
            <a:spAutoFit/>
          </a:bodyPr>
          <a:lstStyle/>
          <a:p>
            <a:r>
              <a:rPr lang="en-GB" sz="1050" dirty="0"/>
              <a:t>Run 1</a:t>
            </a:r>
          </a:p>
        </p:txBody>
      </p:sp>
      <p:sp>
        <p:nvSpPr>
          <p:cNvPr id="11" name="TextBox 10"/>
          <p:cNvSpPr txBox="1"/>
          <p:nvPr/>
        </p:nvSpPr>
        <p:spPr>
          <a:xfrm>
            <a:off x="6504282" y="1188659"/>
            <a:ext cx="561372" cy="261610"/>
          </a:xfrm>
          <a:prstGeom prst="rect">
            <a:avLst/>
          </a:prstGeom>
          <a:noFill/>
        </p:spPr>
        <p:txBody>
          <a:bodyPr wrap="none" rtlCol="0">
            <a:spAutoFit/>
          </a:bodyPr>
          <a:lstStyle/>
          <a:p>
            <a:r>
              <a:rPr lang="en-GB" sz="1050" dirty="0"/>
              <a:t>Run </a:t>
            </a:r>
            <a:r>
              <a:rPr lang="en-GB" sz="1050" dirty="0" smtClean="0"/>
              <a:t>2</a:t>
            </a:r>
            <a:endParaRPr lang="en-GB" sz="1050" dirty="0"/>
          </a:p>
        </p:txBody>
      </p:sp>
      <p:sp>
        <p:nvSpPr>
          <p:cNvPr id="12" name="TextBox 11"/>
          <p:cNvSpPr txBox="1"/>
          <p:nvPr/>
        </p:nvSpPr>
        <p:spPr>
          <a:xfrm>
            <a:off x="3526684" y="2825889"/>
            <a:ext cx="561372" cy="261610"/>
          </a:xfrm>
          <a:prstGeom prst="rect">
            <a:avLst/>
          </a:prstGeom>
          <a:noFill/>
        </p:spPr>
        <p:txBody>
          <a:bodyPr wrap="none" rtlCol="0">
            <a:spAutoFit/>
          </a:bodyPr>
          <a:lstStyle/>
          <a:p>
            <a:r>
              <a:rPr lang="en-GB" sz="1050" dirty="0"/>
              <a:t>Run </a:t>
            </a:r>
            <a:r>
              <a:rPr lang="en-GB" sz="1050" dirty="0" smtClean="0"/>
              <a:t>3</a:t>
            </a:r>
            <a:endParaRPr lang="en-GB" sz="1050" dirty="0"/>
          </a:p>
        </p:txBody>
      </p:sp>
      <p:sp>
        <p:nvSpPr>
          <p:cNvPr id="13" name="TextBox 12"/>
          <p:cNvSpPr txBox="1"/>
          <p:nvPr/>
        </p:nvSpPr>
        <p:spPr>
          <a:xfrm>
            <a:off x="6510359" y="2790090"/>
            <a:ext cx="561372" cy="261610"/>
          </a:xfrm>
          <a:prstGeom prst="rect">
            <a:avLst/>
          </a:prstGeom>
          <a:noFill/>
        </p:spPr>
        <p:txBody>
          <a:bodyPr wrap="none" rtlCol="0">
            <a:spAutoFit/>
          </a:bodyPr>
          <a:lstStyle/>
          <a:p>
            <a:r>
              <a:rPr lang="en-GB" sz="1050" dirty="0"/>
              <a:t>Run </a:t>
            </a:r>
            <a:r>
              <a:rPr lang="en-GB" sz="1050" dirty="0" smtClean="0"/>
              <a:t>4</a:t>
            </a:r>
            <a:endParaRPr lang="en-GB" sz="1050" dirty="0"/>
          </a:p>
        </p:txBody>
      </p:sp>
    </p:spTree>
    <p:extLst>
      <p:ext uri="{BB962C8B-B14F-4D97-AF65-F5344CB8AC3E}">
        <p14:creationId xmlns:p14="http://schemas.microsoft.com/office/powerpoint/2010/main" val="35460682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About uQDS</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11/26/2018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22" name="Picture 21"/>
          <p:cNvPicPr>
            <a:picLocks noChangeAspect="1"/>
          </p:cNvPicPr>
          <p:nvPr/>
        </p:nvPicPr>
        <p:blipFill>
          <a:blip r:embed="rId3"/>
          <a:stretch>
            <a:fillRect/>
          </a:stretch>
        </p:blipFill>
        <p:spPr>
          <a:xfrm>
            <a:off x="1714500" y="1411680"/>
            <a:ext cx="5776912" cy="3960420"/>
          </a:xfrm>
          <a:prstGeom prst="rect">
            <a:avLst/>
          </a:prstGeom>
        </p:spPr>
      </p:pic>
    </p:spTree>
    <p:extLst>
      <p:ext uri="{BB962C8B-B14F-4D97-AF65-F5344CB8AC3E}">
        <p14:creationId xmlns:p14="http://schemas.microsoft.com/office/powerpoint/2010/main" val="12477772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a:graphicFrameLocks/>
          </p:cNvGraphicFramePr>
          <p:nvPr>
            <p:extLst>
              <p:ext uri="{D42A27DB-BD31-4B8C-83A1-F6EECF244321}">
                <p14:modId xmlns:p14="http://schemas.microsoft.com/office/powerpoint/2010/main" val="2413702307"/>
              </p:ext>
            </p:extLst>
          </p:nvPr>
        </p:nvGraphicFramePr>
        <p:xfrm>
          <a:off x="998297" y="1170125"/>
          <a:ext cx="7147406" cy="451775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normAutofit/>
          </a:bodyPr>
          <a:lstStyle/>
          <a:p>
            <a:r>
              <a:rPr lang="en-GB" sz="3600" dirty="0" smtClean="0"/>
              <a:t>Radiation test campaigns: uQDS</a:t>
            </a:r>
            <a:endParaRPr lang="en-GB" sz="3600" dirty="0"/>
          </a:p>
        </p:txBody>
      </p:sp>
      <p:sp>
        <p:nvSpPr>
          <p:cNvPr id="4" name="Date Placeholder 3"/>
          <p:cNvSpPr>
            <a:spLocks noGrp="1"/>
          </p:cNvSpPr>
          <p:nvPr>
            <p:ph type="dt" sz="half" idx="2"/>
          </p:nvPr>
        </p:nvSpPr>
        <p:spPr/>
        <p:txBody>
          <a:bodyPr/>
          <a:lstStyle/>
          <a:p>
            <a:fld id="{B4BFD808-6B56-4447-9401-2398D08EE3C0}" type="datetime1">
              <a:rPr lang="en-US" smtClean="0"/>
              <a:pPr/>
              <a:t>11/26/2018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sp>
        <p:nvSpPr>
          <p:cNvPr id="10" name="Rectangle 9"/>
          <p:cNvSpPr/>
          <p:nvPr/>
        </p:nvSpPr>
        <p:spPr>
          <a:xfrm>
            <a:off x="6522112" y="2013438"/>
            <a:ext cx="87923" cy="96716"/>
          </a:xfrm>
          <a:prstGeom prst="rect">
            <a:avLst/>
          </a:prstGeom>
          <a:solidFill>
            <a:srgbClr val="0070C0"/>
          </a:solidFill>
          <a:ln>
            <a:solidFill>
              <a:srgbClr val="0070C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
        <p:nvSpPr>
          <p:cNvPr id="12" name="Rectangle 11"/>
          <p:cNvSpPr/>
          <p:nvPr/>
        </p:nvSpPr>
        <p:spPr>
          <a:xfrm>
            <a:off x="6522112" y="2205412"/>
            <a:ext cx="87923" cy="96716"/>
          </a:xfrm>
          <a:prstGeom prst="rect">
            <a:avLst/>
          </a:prstGeom>
          <a:solidFill>
            <a:srgbClr val="FF6600"/>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
        <p:nvSpPr>
          <p:cNvPr id="13" name="TextBox 12"/>
          <p:cNvSpPr txBox="1"/>
          <p:nvPr/>
        </p:nvSpPr>
        <p:spPr>
          <a:xfrm>
            <a:off x="6563142" y="1925107"/>
            <a:ext cx="1406954" cy="477054"/>
          </a:xfrm>
          <a:prstGeom prst="rect">
            <a:avLst/>
          </a:prstGeom>
          <a:noFill/>
        </p:spPr>
        <p:txBody>
          <a:bodyPr wrap="square" rtlCol="0">
            <a:spAutoFit/>
          </a:bodyPr>
          <a:lstStyle/>
          <a:p>
            <a:pPr>
              <a:lnSpc>
                <a:spcPts val="1500"/>
              </a:lnSpc>
            </a:pPr>
            <a:r>
              <a:rPr lang="en-GB" sz="1050" dirty="0" smtClean="0">
                <a:solidFill>
                  <a:srgbClr val="000000"/>
                </a:solidFill>
              </a:rPr>
              <a:t>Tested in PSI</a:t>
            </a:r>
          </a:p>
          <a:p>
            <a:pPr>
              <a:lnSpc>
                <a:spcPts val="1500"/>
              </a:lnSpc>
            </a:pPr>
            <a:r>
              <a:rPr lang="en-GB" sz="1050" dirty="0" smtClean="0">
                <a:solidFill>
                  <a:srgbClr val="000000"/>
                </a:solidFill>
              </a:rPr>
              <a:t>Tested in CHARM</a:t>
            </a:r>
            <a:endParaRPr lang="en-GB" sz="1050" dirty="0">
              <a:solidFill>
                <a:srgbClr val="000000"/>
              </a:solidFill>
            </a:endParaRPr>
          </a:p>
        </p:txBody>
      </p:sp>
    </p:spTree>
    <p:extLst>
      <p:ext uri="{BB962C8B-B14F-4D97-AF65-F5344CB8AC3E}">
        <p14:creationId xmlns:p14="http://schemas.microsoft.com/office/powerpoint/2010/main" val="30919467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310005" y="978693"/>
            <a:ext cx="6869021" cy="3821758"/>
          </a:xfrm>
          <a:prstGeom prst="rect">
            <a:avLst/>
          </a:prstGeom>
        </p:spPr>
      </p:pic>
      <p:sp>
        <p:nvSpPr>
          <p:cNvPr id="2" name="Title 1"/>
          <p:cNvSpPr>
            <a:spLocks noGrp="1"/>
          </p:cNvSpPr>
          <p:nvPr>
            <p:ph type="title"/>
          </p:nvPr>
        </p:nvSpPr>
        <p:spPr/>
        <p:txBody>
          <a:bodyPr>
            <a:normAutofit/>
          </a:bodyPr>
          <a:lstStyle/>
          <a:p>
            <a:r>
              <a:rPr lang="en-GB" sz="2800" dirty="0"/>
              <a:t>Test </a:t>
            </a:r>
            <a:r>
              <a:rPr lang="en-GB" sz="2800" dirty="0" smtClean="0"/>
              <a:t>setup: uQDS</a:t>
            </a:r>
            <a:endParaRPr lang="en-GB" sz="2800" dirty="0"/>
          </a:p>
        </p:txBody>
      </p:sp>
      <p:sp>
        <p:nvSpPr>
          <p:cNvPr id="4" name="Date Placeholder 3"/>
          <p:cNvSpPr>
            <a:spLocks noGrp="1"/>
          </p:cNvSpPr>
          <p:nvPr>
            <p:ph type="dt" sz="half" idx="2"/>
          </p:nvPr>
        </p:nvSpPr>
        <p:spPr/>
        <p:txBody>
          <a:bodyPr/>
          <a:lstStyle/>
          <a:p>
            <a:fld id="{B4BFD808-6B56-4447-9401-2398D08EE3C0}" type="datetime1">
              <a:rPr lang="en-US" smtClean="0"/>
              <a:pPr/>
              <a:t>11/26/2018</a:t>
            </a:fld>
            <a:endParaRPr lang="en-US" dirty="0"/>
          </a:p>
        </p:txBody>
      </p:sp>
      <p:sp>
        <p:nvSpPr>
          <p:cNvPr id="5" name="Footer Placeholder 4"/>
          <p:cNvSpPr>
            <a:spLocks noGrp="1"/>
          </p:cNvSpPr>
          <p:nvPr>
            <p:ph type="ftr" sz="quarter" idx="3"/>
          </p:nvPr>
        </p:nvSpPr>
        <p:spPr/>
        <p:txBody>
          <a:bodyPr/>
          <a:lstStyle/>
          <a:p>
            <a:r>
              <a:rPr lang="en-US"/>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sp>
        <p:nvSpPr>
          <p:cNvPr id="13" name="Content Placeholder 9"/>
          <p:cNvSpPr>
            <a:spLocks noGrp="1"/>
          </p:cNvSpPr>
          <p:nvPr>
            <p:ph idx="1"/>
          </p:nvPr>
        </p:nvSpPr>
        <p:spPr>
          <a:xfrm>
            <a:off x="291993" y="4924434"/>
            <a:ext cx="8709132" cy="1344706"/>
          </a:xfrm>
        </p:spPr>
        <p:txBody>
          <a:bodyPr>
            <a:noAutofit/>
          </a:bodyPr>
          <a:lstStyle/>
          <a:p>
            <a:r>
              <a:rPr lang="en-GB" sz="1100" dirty="0"/>
              <a:t>2 channels were equipped with lead voltage signals and other 2 with magnet voltage </a:t>
            </a:r>
            <a:r>
              <a:rPr lang="en-GB" sz="1100" dirty="0" smtClean="0"/>
              <a:t>signals</a:t>
            </a:r>
            <a:r>
              <a:rPr lang="en-GB" sz="1100" dirty="0"/>
              <a:t> </a:t>
            </a:r>
            <a:r>
              <a:rPr lang="en-GB" sz="1100" dirty="0" smtClean="0"/>
              <a:t>all supplied through signal generators</a:t>
            </a:r>
          </a:p>
          <a:p>
            <a:pPr lvl="1"/>
            <a:r>
              <a:rPr lang="en-GB" sz="1000" dirty="0" smtClean="0"/>
              <a:t>sinusoidal </a:t>
            </a:r>
            <a:r>
              <a:rPr lang="en-GB" sz="1000" dirty="0"/>
              <a:t>signal with 100 </a:t>
            </a:r>
            <a:r>
              <a:rPr lang="en-GB" sz="1000" dirty="0" err="1"/>
              <a:t>mHz</a:t>
            </a:r>
            <a:r>
              <a:rPr lang="en-GB" sz="1000" dirty="0"/>
              <a:t> frequency and 20 mV amplitude as lead voltage</a:t>
            </a:r>
          </a:p>
          <a:p>
            <a:pPr lvl="1"/>
            <a:r>
              <a:rPr lang="en-GB" sz="1000" dirty="0"/>
              <a:t>sinusoidal signal with 100 </a:t>
            </a:r>
            <a:r>
              <a:rPr lang="en-GB" sz="1000" dirty="0" err="1"/>
              <a:t>mHz</a:t>
            </a:r>
            <a:r>
              <a:rPr lang="en-GB" sz="1000" dirty="0"/>
              <a:t> frequency and 18 V amplitude as magnet </a:t>
            </a:r>
            <a:r>
              <a:rPr lang="en-GB" sz="1000" dirty="0" smtClean="0"/>
              <a:t>voltage</a:t>
            </a:r>
            <a:endParaRPr lang="en-GB" sz="1000" b="1" dirty="0" smtClean="0"/>
          </a:p>
          <a:p>
            <a:r>
              <a:rPr lang="en-GB" sz="1100" dirty="0" smtClean="0"/>
              <a:t>Interlock </a:t>
            </a:r>
            <a:r>
              <a:rPr lang="en-GB" sz="1100" dirty="0"/>
              <a:t>loop was provided with 60mA current using 12V, </a:t>
            </a:r>
            <a:r>
              <a:rPr lang="en-GB" sz="1100" dirty="0" smtClean="0"/>
              <a:t>200</a:t>
            </a:r>
            <a:r>
              <a:rPr lang="el-GR" sz="1100" dirty="0" smtClean="0"/>
              <a:t>Ω</a:t>
            </a:r>
            <a:endParaRPr lang="en-GB" sz="1100" dirty="0"/>
          </a:p>
          <a:p>
            <a:r>
              <a:rPr lang="en-GB" sz="1100" dirty="0" smtClean="0"/>
              <a:t>2k</a:t>
            </a:r>
            <a:r>
              <a:rPr lang="el-GR" sz="1100" dirty="0"/>
              <a:t>Ω</a:t>
            </a:r>
            <a:r>
              <a:rPr lang="en-GB" sz="1100" dirty="0"/>
              <a:t> resistors were used loads to mimic DQHDS relay </a:t>
            </a:r>
            <a:r>
              <a:rPr lang="en-GB" sz="1100" dirty="0" smtClean="0"/>
              <a:t>loads</a:t>
            </a:r>
          </a:p>
        </p:txBody>
      </p:sp>
      <p:sp>
        <p:nvSpPr>
          <p:cNvPr id="14" name="Rectangle 13"/>
          <p:cNvSpPr/>
          <p:nvPr/>
        </p:nvSpPr>
        <p:spPr>
          <a:xfrm>
            <a:off x="2394307" y="3038152"/>
            <a:ext cx="834667" cy="457523"/>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p:cNvSpPr/>
          <p:nvPr/>
        </p:nvSpPr>
        <p:spPr>
          <a:xfrm>
            <a:off x="2400656" y="3588912"/>
            <a:ext cx="834667" cy="637013"/>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2751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14"/>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xEl>
                                              <p:pRg st="4" end="4"/>
                                            </p:txEl>
                                          </p:spTgt>
                                        </p:tgtEl>
                                        <p:attrNameLst>
                                          <p:attrName>style.visibility</p:attrName>
                                        </p:attrNameLst>
                                      </p:cBhvr>
                                      <p:to>
                                        <p:strVal val="visible"/>
                                      </p:to>
                                    </p:set>
                                  </p:childTnLst>
                                </p:cTn>
                              </p:par>
                              <p:par>
                                <p:cTn id="25" presetID="1" presetClass="exit" presetSubtype="0" fill="hold" grpId="1" nodeType="withEffect">
                                  <p:stCondLst>
                                    <p:cond delay="0"/>
                                  </p:stCondLst>
                                  <p:childTnLst>
                                    <p:set>
                                      <p:cBhvr>
                                        <p:cTn id="26" dur="1" fill="hold">
                                          <p:stCondLst>
                                            <p:cond delay="0"/>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stretch>
            <a:fillRect/>
          </a:stretch>
        </p:blipFill>
        <p:spPr>
          <a:xfrm>
            <a:off x="1316355" y="982636"/>
            <a:ext cx="6869021" cy="3821758"/>
          </a:xfrm>
          <a:prstGeom prst="rect">
            <a:avLst/>
          </a:prstGeom>
        </p:spPr>
      </p:pic>
      <p:sp>
        <p:nvSpPr>
          <p:cNvPr id="2" name="Title 1"/>
          <p:cNvSpPr>
            <a:spLocks noGrp="1"/>
          </p:cNvSpPr>
          <p:nvPr>
            <p:ph type="title"/>
          </p:nvPr>
        </p:nvSpPr>
        <p:spPr/>
        <p:txBody>
          <a:bodyPr>
            <a:normAutofit/>
          </a:bodyPr>
          <a:lstStyle/>
          <a:p>
            <a:r>
              <a:rPr lang="en-GB" sz="2800" dirty="0"/>
              <a:t>Test </a:t>
            </a:r>
            <a:r>
              <a:rPr lang="en-GB" sz="2800" dirty="0" smtClean="0"/>
              <a:t>setup: uQDS</a:t>
            </a:r>
            <a:endParaRPr lang="en-GB" sz="2800" dirty="0"/>
          </a:p>
        </p:txBody>
      </p:sp>
      <p:sp>
        <p:nvSpPr>
          <p:cNvPr id="4" name="Date Placeholder 3"/>
          <p:cNvSpPr>
            <a:spLocks noGrp="1"/>
          </p:cNvSpPr>
          <p:nvPr>
            <p:ph type="dt" sz="half" idx="2"/>
          </p:nvPr>
        </p:nvSpPr>
        <p:spPr/>
        <p:txBody>
          <a:bodyPr/>
          <a:lstStyle/>
          <a:p>
            <a:fld id="{B4BFD808-6B56-4447-9401-2398D08EE3C0}" type="datetime1">
              <a:rPr lang="en-US" smtClean="0"/>
              <a:pPr/>
              <a:t>11/26/2018</a:t>
            </a:fld>
            <a:endParaRPr lang="en-US" dirty="0"/>
          </a:p>
        </p:txBody>
      </p:sp>
      <p:sp>
        <p:nvSpPr>
          <p:cNvPr id="5" name="Footer Placeholder 4"/>
          <p:cNvSpPr>
            <a:spLocks noGrp="1"/>
          </p:cNvSpPr>
          <p:nvPr>
            <p:ph type="ftr" sz="quarter" idx="3"/>
          </p:nvPr>
        </p:nvSpPr>
        <p:spPr/>
        <p:txBody>
          <a:bodyPr/>
          <a:lstStyle/>
          <a:p>
            <a:r>
              <a:rPr lang="en-US"/>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sp>
        <p:nvSpPr>
          <p:cNvPr id="13" name="Content Placeholder 9"/>
          <p:cNvSpPr>
            <a:spLocks noGrp="1"/>
          </p:cNvSpPr>
          <p:nvPr>
            <p:ph idx="1"/>
          </p:nvPr>
        </p:nvSpPr>
        <p:spPr>
          <a:xfrm>
            <a:off x="291992" y="4948555"/>
            <a:ext cx="8709132" cy="1344706"/>
          </a:xfrm>
        </p:spPr>
        <p:txBody>
          <a:bodyPr>
            <a:noAutofit/>
          </a:bodyPr>
          <a:lstStyle/>
          <a:p>
            <a:r>
              <a:rPr lang="en-GB" sz="1100" b="1" dirty="0" smtClean="0"/>
              <a:t>National instrument box:</a:t>
            </a:r>
            <a:r>
              <a:rPr lang="en-GB" sz="1100" dirty="0" smtClean="0"/>
              <a:t> to monitor interlock loop and heater trigger status. It also kept track of 5V supplies coming form AC-DC converters. </a:t>
            </a:r>
          </a:p>
          <a:p>
            <a:r>
              <a:rPr lang="en-GB" sz="1100" b="1" dirty="0" err="1" smtClean="0">
                <a:solidFill>
                  <a:srgbClr val="0055A0"/>
                </a:solidFill>
              </a:rPr>
              <a:t>WorldFIP</a:t>
            </a:r>
            <a:r>
              <a:rPr lang="en-GB" sz="1100" b="1" dirty="0" smtClean="0">
                <a:solidFill>
                  <a:srgbClr val="0055A0"/>
                </a:solidFill>
              </a:rPr>
              <a:t>:</a:t>
            </a:r>
            <a:r>
              <a:rPr lang="en-GB" sz="1100" dirty="0" smtClean="0">
                <a:solidFill>
                  <a:srgbClr val="0055A0"/>
                </a:solidFill>
              </a:rPr>
              <a:t> to record </a:t>
            </a:r>
            <a:r>
              <a:rPr lang="en-GB" sz="1100" dirty="0">
                <a:solidFill>
                  <a:srgbClr val="0055A0"/>
                </a:solidFill>
              </a:rPr>
              <a:t>analog voltages, status registers and configuration parameters and </a:t>
            </a:r>
            <a:r>
              <a:rPr lang="en-GB" sz="1100" dirty="0"/>
              <a:t>save the data on NAS server</a:t>
            </a:r>
          </a:p>
          <a:p>
            <a:r>
              <a:rPr lang="en-US" sz="1100" b="1" dirty="0" smtClean="0"/>
              <a:t>RS485: </a:t>
            </a:r>
            <a:r>
              <a:rPr lang="en-US" sz="1100" dirty="0" smtClean="0"/>
              <a:t>to log data from FPGA using SPI communication</a:t>
            </a:r>
          </a:p>
          <a:p>
            <a:r>
              <a:rPr lang="en-US" sz="1100" b="1" dirty="0" err="1" smtClean="0"/>
              <a:t>Labview</a:t>
            </a:r>
            <a:r>
              <a:rPr lang="en-US" sz="1100" b="1" dirty="0" smtClean="0"/>
              <a:t>: </a:t>
            </a:r>
            <a:r>
              <a:rPr lang="en-US" sz="1100" dirty="0"/>
              <a:t>to control the </a:t>
            </a:r>
            <a:r>
              <a:rPr lang="en-US" sz="1100" dirty="0" smtClean="0"/>
              <a:t>NI box, signal </a:t>
            </a:r>
            <a:r>
              <a:rPr lang="en-US" sz="1100" dirty="0"/>
              <a:t>generator and DC supplies </a:t>
            </a:r>
            <a:r>
              <a:rPr lang="en-US" sz="1100" dirty="0" smtClean="0"/>
              <a:t>remotely</a:t>
            </a:r>
            <a:endParaRPr lang="en-US" sz="1100" b="1" dirty="0" smtClean="0"/>
          </a:p>
          <a:p>
            <a:r>
              <a:rPr lang="en-US" sz="1100" b="1" dirty="0" smtClean="0"/>
              <a:t>Remote reset unit:</a:t>
            </a:r>
            <a:r>
              <a:rPr lang="en-US" sz="1100" dirty="0" smtClean="0"/>
              <a:t> to power cycle the unit using </a:t>
            </a:r>
            <a:r>
              <a:rPr lang="en-US" sz="1100" dirty="0" err="1" smtClean="0"/>
              <a:t>WorldFIP</a:t>
            </a:r>
            <a:endParaRPr lang="en-US" sz="1100" dirty="0"/>
          </a:p>
        </p:txBody>
      </p:sp>
      <p:sp>
        <p:nvSpPr>
          <p:cNvPr id="14" name="Rectangle 13"/>
          <p:cNvSpPr/>
          <p:nvPr/>
        </p:nvSpPr>
        <p:spPr>
          <a:xfrm>
            <a:off x="2400656" y="2458994"/>
            <a:ext cx="834667" cy="434521"/>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p:cNvSpPr/>
          <p:nvPr/>
        </p:nvSpPr>
        <p:spPr>
          <a:xfrm>
            <a:off x="2092897" y="1923079"/>
            <a:ext cx="834667" cy="468429"/>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p:cNvSpPr/>
          <p:nvPr/>
        </p:nvSpPr>
        <p:spPr>
          <a:xfrm>
            <a:off x="2970389" y="1331119"/>
            <a:ext cx="872949" cy="614509"/>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11"/>
          <p:cNvSpPr/>
          <p:nvPr/>
        </p:nvSpPr>
        <p:spPr>
          <a:xfrm>
            <a:off x="1551414" y="2868246"/>
            <a:ext cx="541483" cy="339811"/>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47093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14"/>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xEl>
                                              <p:pRg st="2" end="2"/>
                                            </p:txEl>
                                          </p:spTgt>
                                        </p:tgtEl>
                                        <p:attrNameLst>
                                          <p:attrName>style.visibility</p:attrName>
                                        </p:attrNameLst>
                                      </p:cBhvr>
                                      <p:to>
                                        <p:strVal val="visible"/>
                                      </p:to>
                                    </p:set>
                                  </p:childTnLst>
                                </p:cTn>
                              </p:par>
                              <p:par>
                                <p:cTn id="21" presetID="1" presetClass="entr" presetSubtype="0" fill="hold" grpId="1"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5"/>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3">
                                            <p:txEl>
                                              <p:pRg st="4" end="4"/>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xit" presetSubtype="0" fill="hold" grpId="2" nodeType="withEffect">
                                  <p:stCondLst>
                                    <p:cond delay="0"/>
                                  </p:stCondLst>
                                  <p:childTnLst>
                                    <p:set>
                                      <p:cBhvr>
                                        <p:cTn id="36"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P spid="11" grpId="0" animBg="1"/>
      <p:bldP spid="12" grpId="1" animBg="1"/>
      <p:bldP spid="12" grpId="2"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6580" y="274638"/>
            <a:ext cx="7138219" cy="1143000"/>
          </a:xfrm>
        </p:spPr>
        <p:txBody>
          <a:bodyPr>
            <a:normAutofit/>
          </a:bodyPr>
          <a:lstStyle/>
          <a:p>
            <a:r>
              <a:rPr lang="en-GB" sz="2800" dirty="0" smtClean="0"/>
              <a:t>Test setup: uQDS</a:t>
            </a:r>
            <a:endParaRPr lang="en-GB" sz="2800" dirty="0"/>
          </a:p>
        </p:txBody>
      </p:sp>
      <p:sp>
        <p:nvSpPr>
          <p:cNvPr id="5" name="Date Placeholder 4"/>
          <p:cNvSpPr>
            <a:spLocks noGrp="1"/>
          </p:cNvSpPr>
          <p:nvPr>
            <p:ph type="dt" sz="half" idx="10"/>
          </p:nvPr>
        </p:nvSpPr>
        <p:spPr/>
        <p:txBody>
          <a:bodyPr/>
          <a:lstStyle/>
          <a:p>
            <a:fld id="{B4BFD808-6B56-4447-9401-2398D08EE3C0}" type="datetime1">
              <a:rPr lang="en-US" smtClean="0"/>
              <a:pPr/>
              <a:t>11/26/2018</a:t>
            </a:fld>
            <a:endParaRPr lang="en-US" dirty="0"/>
          </a:p>
        </p:txBody>
      </p:sp>
      <p:sp>
        <p:nvSpPr>
          <p:cNvPr id="6" name="Footer Placeholder 5"/>
          <p:cNvSpPr>
            <a:spLocks noGrp="1"/>
          </p:cNvSpPr>
          <p:nvPr>
            <p:ph type="ftr" sz="quarter" idx="3"/>
          </p:nvPr>
        </p:nvSpPr>
        <p:spPr/>
        <p:txBody>
          <a:bodyPr/>
          <a:lstStyle/>
          <a:p>
            <a:r>
              <a:rPr lang="en-US" smtClean="0"/>
              <a:t>Document reference</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19</a:t>
            </a:fld>
            <a:endParaRPr lang="en-US" dirty="0"/>
          </a:p>
        </p:txBody>
      </p:sp>
      <p:sp>
        <p:nvSpPr>
          <p:cNvPr id="10" name="TextBox 9"/>
          <p:cNvSpPr txBox="1"/>
          <p:nvPr/>
        </p:nvSpPr>
        <p:spPr>
          <a:xfrm>
            <a:off x="1391846" y="5617862"/>
            <a:ext cx="2182762" cy="261610"/>
          </a:xfrm>
          <a:prstGeom prst="rect">
            <a:avLst/>
          </a:prstGeom>
          <a:noFill/>
        </p:spPr>
        <p:txBody>
          <a:bodyPr wrap="square" rtlCol="0">
            <a:spAutoFit/>
          </a:bodyPr>
          <a:lstStyle/>
          <a:p>
            <a:pPr algn="ctr"/>
            <a:r>
              <a:rPr lang="en-GB" sz="1100" dirty="0" smtClean="0">
                <a:solidFill>
                  <a:srgbClr val="000000"/>
                </a:solidFill>
              </a:rPr>
              <a:t>Control Room</a:t>
            </a:r>
            <a:endParaRPr lang="en-GB" sz="1100" dirty="0">
              <a:solidFill>
                <a:srgbClr val="000000"/>
              </a:solidFill>
            </a:endParaRPr>
          </a:p>
        </p:txBody>
      </p:sp>
      <p:sp>
        <p:nvSpPr>
          <p:cNvPr id="11" name="TextBox 10"/>
          <p:cNvSpPr txBox="1"/>
          <p:nvPr/>
        </p:nvSpPr>
        <p:spPr>
          <a:xfrm>
            <a:off x="5098601" y="5617862"/>
            <a:ext cx="2182762" cy="261610"/>
          </a:xfrm>
          <a:prstGeom prst="rect">
            <a:avLst/>
          </a:prstGeom>
          <a:noFill/>
        </p:spPr>
        <p:txBody>
          <a:bodyPr wrap="square" rtlCol="0">
            <a:spAutoFit/>
          </a:bodyPr>
          <a:lstStyle/>
          <a:p>
            <a:pPr algn="ctr"/>
            <a:r>
              <a:rPr lang="en-GB" sz="1100" dirty="0" smtClean="0">
                <a:solidFill>
                  <a:srgbClr val="000000"/>
                </a:solidFill>
              </a:rPr>
              <a:t>DUT in facility</a:t>
            </a:r>
            <a:endParaRPr lang="en-GB" sz="1100" dirty="0">
              <a:solidFill>
                <a:srgbClr val="000000"/>
              </a:solidFill>
            </a:endParaRPr>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4597084" y="3176186"/>
            <a:ext cx="3185795" cy="238887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502" y="1301262"/>
            <a:ext cx="3237450" cy="4316600"/>
          </a:xfrm>
          <a:prstGeom prst="rect">
            <a:avLst/>
          </a:prstGeom>
        </p:spPr>
      </p:pic>
    </p:spTree>
    <p:extLst>
      <p:ext uri="{BB962C8B-B14F-4D97-AF65-F5344CB8AC3E}">
        <p14:creationId xmlns:p14="http://schemas.microsoft.com/office/powerpoint/2010/main" val="8108685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700" b="1" dirty="0" smtClean="0"/>
              <a:t>Radiation testing of Quench Protection Systems</a:t>
            </a:r>
            <a:endParaRPr lang="en-GB" sz="2700" dirty="0"/>
          </a:p>
        </p:txBody>
      </p:sp>
      <p:sp>
        <p:nvSpPr>
          <p:cNvPr id="3" name="Date Placeholder 2"/>
          <p:cNvSpPr>
            <a:spLocks noGrp="1"/>
          </p:cNvSpPr>
          <p:nvPr>
            <p:ph type="dt" sz="half" idx="2"/>
          </p:nvPr>
        </p:nvSpPr>
        <p:spPr/>
        <p:txBody>
          <a:bodyPr/>
          <a:lstStyle/>
          <a:p>
            <a:fld id="{B4BFD808-6B56-4447-9401-2398D08EE3C0}" type="datetime1">
              <a:rPr lang="en-US" smtClean="0"/>
              <a:pPr/>
              <a:t>11/26/2018</a:t>
            </a:fld>
            <a:endParaRPr lang="en-US" dirty="0"/>
          </a:p>
        </p:txBody>
      </p:sp>
      <p:sp>
        <p:nvSpPr>
          <p:cNvPr id="4" name="Footer Placeholder 3"/>
          <p:cNvSpPr>
            <a:spLocks noGrp="1"/>
          </p:cNvSpPr>
          <p:nvPr>
            <p:ph type="ftr" sz="quarter" idx="3"/>
          </p:nvPr>
        </p:nvSpPr>
        <p:spPr/>
        <p:txBody>
          <a:bodyPr/>
          <a:lstStyle/>
          <a:p>
            <a:r>
              <a:rPr lang="en-US"/>
              <a:t>Document reference</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Text Placeholder 5"/>
          <p:cNvSpPr>
            <a:spLocks noGrp="1"/>
          </p:cNvSpPr>
          <p:nvPr>
            <p:ph type="body" idx="10"/>
          </p:nvPr>
        </p:nvSpPr>
        <p:spPr>
          <a:xfrm>
            <a:off x="457200" y="3391124"/>
            <a:ext cx="2743200" cy="495076"/>
          </a:xfrm>
        </p:spPr>
        <p:txBody>
          <a:bodyPr>
            <a:normAutofit/>
          </a:bodyPr>
          <a:lstStyle/>
          <a:p>
            <a:r>
              <a:rPr lang="en-GB" dirty="0"/>
              <a:t>Surbhi Mundra (TE-MPE-EP</a:t>
            </a:r>
            <a:r>
              <a:rPr lang="en-GB" dirty="0" smtClean="0"/>
              <a:t>)</a:t>
            </a:r>
          </a:p>
          <a:p>
            <a:r>
              <a:rPr lang="en-GB" dirty="0" smtClean="0"/>
              <a:t>Supervisor: Jens Steckert</a:t>
            </a:r>
            <a:endParaRPr lang="en-GB" dirty="0"/>
          </a:p>
        </p:txBody>
      </p:sp>
    </p:spTree>
    <p:extLst>
      <p:ext uri="{BB962C8B-B14F-4D97-AF65-F5344CB8AC3E}">
        <p14:creationId xmlns:p14="http://schemas.microsoft.com/office/powerpoint/2010/main" val="1166670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33392" y="1217683"/>
            <a:ext cx="4609601" cy="3585246"/>
          </a:xfrm>
          <a:prstGeom prst="rect">
            <a:avLst/>
          </a:prstGeom>
        </p:spPr>
      </p:pic>
      <p:sp>
        <p:nvSpPr>
          <p:cNvPr id="2" name="Title 1"/>
          <p:cNvSpPr>
            <a:spLocks noGrp="1"/>
          </p:cNvSpPr>
          <p:nvPr>
            <p:ph type="title"/>
          </p:nvPr>
        </p:nvSpPr>
        <p:spPr>
          <a:xfrm>
            <a:off x="457200" y="233492"/>
            <a:ext cx="8324850" cy="940443"/>
          </a:xfrm>
        </p:spPr>
        <p:txBody>
          <a:bodyPr>
            <a:noAutofit/>
          </a:bodyPr>
          <a:lstStyle/>
          <a:p>
            <a:r>
              <a:rPr lang="en-GB" sz="3600" dirty="0" smtClean="0"/>
              <a:t>Summary of performance of uQDS</a:t>
            </a:r>
            <a:endParaRPr lang="en-GB" sz="3600" dirty="0"/>
          </a:p>
        </p:txBody>
      </p:sp>
      <p:sp>
        <p:nvSpPr>
          <p:cNvPr id="3" name="Content Placeholder 2"/>
          <p:cNvSpPr>
            <a:spLocks noGrp="1"/>
          </p:cNvSpPr>
          <p:nvPr>
            <p:ph idx="1"/>
          </p:nvPr>
        </p:nvSpPr>
        <p:spPr>
          <a:xfrm>
            <a:off x="457200" y="4949783"/>
            <a:ext cx="8226854" cy="1134495"/>
          </a:xfrm>
        </p:spPr>
        <p:txBody>
          <a:bodyPr>
            <a:noAutofit/>
          </a:bodyPr>
          <a:lstStyle/>
          <a:p>
            <a:r>
              <a:rPr lang="en-GB" sz="1100" dirty="0" err="1"/>
              <a:t>WorldFIP</a:t>
            </a:r>
            <a:r>
              <a:rPr lang="en-GB" sz="1100" dirty="0"/>
              <a:t> interface card stopped working at 60 </a:t>
            </a:r>
            <a:r>
              <a:rPr lang="en-GB" sz="1100" dirty="0" smtClean="0"/>
              <a:t>Gy</a:t>
            </a:r>
          </a:p>
          <a:p>
            <a:r>
              <a:rPr lang="en-GB" sz="1100" dirty="0"/>
              <a:t>At ~100 Gy Interlock loop opened and could not be </a:t>
            </a:r>
            <a:r>
              <a:rPr lang="en-GB" sz="1100" dirty="0" smtClean="0"/>
              <a:t>closed</a:t>
            </a:r>
            <a:endParaRPr lang="en-GB" sz="1100" dirty="0"/>
          </a:p>
          <a:p>
            <a:r>
              <a:rPr lang="en-GB" sz="1100" dirty="0"/>
              <a:t>Analog channels worked well (at least) up to 130 </a:t>
            </a:r>
            <a:r>
              <a:rPr lang="en-GB" sz="1100" dirty="0" smtClean="0"/>
              <a:t>Gy (RS485 reading was stopped at 130Gy, unable to resume at 250 Gy)</a:t>
            </a:r>
            <a:endParaRPr lang="en-GB" sz="1100" dirty="0"/>
          </a:p>
          <a:p>
            <a:r>
              <a:rPr lang="en-GB" sz="1100" dirty="0" smtClean="0"/>
              <a:t>Power </a:t>
            </a:r>
            <a:r>
              <a:rPr lang="en-GB" sz="1100" dirty="0"/>
              <a:t>supply survived 250 Gy</a:t>
            </a:r>
            <a:r>
              <a:rPr lang="en-GB" sz="1100" dirty="0" smtClean="0"/>
              <a:t>!</a:t>
            </a:r>
          </a:p>
          <a:p>
            <a:r>
              <a:rPr lang="en-US" sz="1100" dirty="0"/>
              <a:t>More detailed analysis of the irradiated unit </a:t>
            </a:r>
            <a:r>
              <a:rPr lang="en-US" sz="1100" dirty="0" smtClean="0"/>
              <a:t>pending|</a:t>
            </a:r>
          </a:p>
        </p:txBody>
      </p:sp>
      <p:sp>
        <p:nvSpPr>
          <p:cNvPr id="4" name="Date Placeholder 3"/>
          <p:cNvSpPr>
            <a:spLocks noGrp="1"/>
          </p:cNvSpPr>
          <p:nvPr>
            <p:ph type="dt" sz="half" idx="2"/>
          </p:nvPr>
        </p:nvSpPr>
        <p:spPr/>
        <p:txBody>
          <a:bodyPr/>
          <a:lstStyle/>
          <a:p>
            <a:fld id="{B4BFD808-6B56-4447-9401-2398D08EE3C0}" type="datetime1">
              <a:rPr lang="en-US" smtClean="0"/>
              <a:pPr/>
              <a:t>11/26/2018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904" y="1173935"/>
            <a:ext cx="5181312" cy="3628994"/>
          </a:xfrm>
          <a:prstGeom prst="rect">
            <a:avLst/>
          </a:prstGeom>
          <a:ln>
            <a:noFill/>
          </a:ln>
        </p:spPr>
      </p:pic>
      <p:cxnSp>
        <p:nvCxnSpPr>
          <p:cNvPr id="8" name="Straight Arrow Connector 7"/>
          <p:cNvCxnSpPr/>
          <p:nvPr/>
        </p:nvCxnSpPr>
        <p:spPr>
          <a:xfrm>
            <a:off x="5433646" y="4106008"/>
            <a:ext cx="1055077" cy="175846"/>
          </a:xfrm>
          <a:prstGeom prst="straightConnector1">
            <a:avLst/>
          </a:prstGeom>
          <a:ln w="6350">
            <a:solidFill>
              <a:srgbClr val="0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7227277" y="4062260"/>
            <a:ext cx="851079" cy="219594"/>
          </a:xfrm>
          <a:prstGeom prst="straightConnector1">
            <a:avLst/>
          </a:prstGeom>
          <a:ln w="6350">
            <a:solidFill>
              <a:srgbClr val="0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6330462" y="4091512"/>
            <a:ext cx="300094" cy="102419"/>
          </a:xfrm>
          <a:prstGeom prst="straightConnector1">
            <a:avLst/>
          </a:prstGeom>
          <a:ln w="6350">
            <a:solidFill>
              <a:srgbClr val="0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H="1">
            <a:off x="6901961" y="4106008"/>
            <a:ext cx="87924" cy="87923"/>
          </a:xfrm>
          <a:prstGeom prst="straightConnector1">
            <a:avLst/>
          </a:prstGeom>
          <a:ln w="6350">
            <a:solidFill>
              <a:srgbClr val="0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464632" y="4172057"/>
            <a:ext cx="806631" cy="230832"/>
          </a:xfrm>
          <a:prstGeom prst="rect">
            <a:avLst/>
          </a:prstGeom>
          <a:noFill/>
        </p:spPr>
        <p:txBody>
          <a:bodyPr wrap="none" rtlCol="0">
            <a:spAutoFit/>
          </a:bodyPr>
          <a:lstStyle/>
          <a:p>
            <a:r>
              <a:rPr lang="en-GB" sz="900" dirty="0" smtClean="0">
                <a:solidFill>
                  <a:srgbClr val="000000"/>
                </a:solidFill>
              </a:rPr>
              <a:t>Power cycle</a:t>
            </a:r>
            <a:endParaRPr lang="en-GB" sz="900" dirty="0">
              <a:solidFill>
                <a:srgbClr val="000000"/>
              </a:solidFill>
            </a:endParaRPr>
          </a:p>
        </p:txBody>
      </p:sp>
    </p:spTree>
    <p:extLst>
      <p:ext uri="{BB962C8B-B14F-4D97-AF65-F5344CB8AC3E}">
        <p14:creationId xmlns:p14="http://schemas.microsoft.com/office/powerpoint/2010/main" val="21176559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5E9B1D-BA79-4B5D-9316-3C887B9188C9}"/>
              </a:ext>
            </a:extLst>
          </p:cNvPr>
          <p:cNvSpPr>
            <a:spLocks noGrp="1"/>
          </p:cNvSpPr>
          <p:nvPr>
            <p:ph type="dt" sz="half" idx="2"/>
          </p:nvPr>
        </p:nvSpPr>
        <p:spPr/>
        <p:txBody>
          <a:bodyPr/>
          <a:lstStyle/>
          <a:p>
            <a:fld id="{B4BFD808-6B56-4447-9401-2398D08EE3C0}" type="datetime1">
              <a:rPr lang="en-US" smtClean="0"/>
              <a:pPr/>
              <a:t>11/26/2018</a:t>
            </a:fld>
            <a:endParaRPr lang="en-US" dirty="0"/>
          </a:p>
        </p:txBody>
      </p:sp>
      <p:sp>
        <p:nvSpPr>
          <p:cNvPr id="3" name="Footer Placeholder 2">
            <a:extLst>
              <a:ext uri="{FF2B5EF4-FFF2-40B4-BE49-F238E27FC236}">
                <a16:creationId xmlns:a16="http://schemas.microsoft.com/office/drawing/2014/main" id="{DA016514-951A-4B34-9D3C-6FE02753392E}"/>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3B358671-A4D0-4254-97E0-85F2C97A3B04}"/>
              </a:ext>
            </a:extLst>
          </p:cNvPr>
          <p:cNvSpPr>
            <a:spLocks noGrp="1"/>
          </p:cNvSpPr>
          <p:nvPr>
            <p:ph type="sldNum" sz="quarter" idx="4"/>
          </p:nvPr>
        </p:nvSpPr>
        <p:spPr/>
        <p:txBody>
          <a:bodyPr/>
          <a:lstStyle/>
          <a:p>
            <a:fld id="{17918391-D411-FE40-AAD7-861AE5233E0E}" type="slidenum">
              <a:rPr lang="en-US" smtClean="0"/>
              <a:pPr/>
              <a:t>21</a:t>
            </a:fld>
            <a:endParaRPr lang="en-US" dirty="0"/>
          </a:p>
        </p:txBody>
      </p:sp>
      <p:sp>
        <p:nvSpPr>
          <p:cNvPr id="5" name="Title 1">
            <a:extLst>
              <a:ext uri="{FF2B5EF4-FFF2-40B4-BE49-F238E27FC236}">
                <a16:creationId xmlns:a16="http://schemas.microsoft.com/office/drawing/2014/main" id="{DACA2F36-83F8-4F42-B1DA-78C6CE9472D3}"/>
              </a:ext>
            </a:extLst>
          </p:cNvPr>
          <p:cNvSpPr txBox="1">
            <a:spLocks/>
          </p:cNvSpPr>
          <p:nvPr/>
        </p:nvSpPr>
        <p:spPr>
          <a:xfrm>
            <a:off x="3533020" y="2508234"/>
            <a:ext cx="3299471"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600" dirty="0"/>
              <a:t>Questions?</a:t>
            </a:r>
          </a:p>
        </p:txBody>
      </p:sp>
    </p:spTree>
    <p:extLst>
      <p:ext uri="{BB962C8B-B14F-4D97-AF65-F5344CB8AC3E}">
        <p14:creationId xmlns:p14="http://schemas.microsoft.com/office/powerpoint/2010/main" val="3961917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11/26/2018</a:t>
            </a:fld>
            <a:endParaRPr lang="en-US" dirty="0"/>
          </a:p>
        </p:txBody>
      </p:sp>
      <p:sp>
        <p:nvSpPr>
          <p:cNvPr id="3" name="Footer Placeholder 2"/>
          <p:cNvSpPr>
            <a:spLocks noGrp="1"/>
          </p:cNvSpPr>
          <p:nvPr>
            <p:ph type="ftr" sz="quarter" idx="3"/>
          </p:nvPr>
        </p:nvSpPr>
        <p:spPr/>
        <p:txBody>
          <a:bodyPr/>
          <a:lstStyle/>
          <a:p>
            <a:r>
              <a:rPr lang="en-US"/>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22</a:t>
            </a:fld>
            <a:endParaRPr lang="en-US"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2645" y="1051337"/>
            <a:ext cx="3231703" cy="2518078"/>
          </a:xfrm>
          <a:prstGeom prst="rect">
            <a:avLst/>
          </a:prstGeom>
        </p:spPr>
      </p:pic>
      <p:sp>
        <p:nvSpPr>
          <p:cNvPr id="8" name="Title 1">
            <a:extLst>
              <a:ext uri="{FF2B5EF4-FFF2-40B4-BE49-F238E27FC236}">
                <a16:creationId xmlns:a16="http://schemas.microsoft.com/office/drawing/2014/main" id="{EF4AE43F-25D5-4FE6-9CDF-842EE27BC0D8}"/>
              </a:ext>
            </a:extLst>
          </p:cNvPr>
          <p:cNvSpPr txBox="1">
            <a:spLocks/>
          </p:cNvSpPr>
          <p:nvPr/>
        </p:nvSpPr>
        <p:spPr>
          <a:xfrm>
            <a:off x="209234" y="268148"/>
            <a:ext cx="8226854"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200" dirty="0"/>
              <a:t>Results: Trigger voltage of External magnets</a:t>
            </a:r>
          </a:p>
        </p:txBody>
      </p:sp>
      <p:sp>
        <p:nvSpPr>
          <p:cNvPr id="12" name="TextBox 11">
            <a:extLst>
              <a:ext uri="{FF2B5EF4-FFF2-40B4-BE49-F238E27FC236}">
                <a16:creationId xmlns:a16="http://schemas.microsoft.com/office/drawing/2014/main" id="{18D986CA-8874-4B7E-8FAC-208F276DD42D}"/>
              </a:ext>
            </a:extLst>
          </p:cNvPr>
          <p:cNvSpPr txBox="1"/>
          <p:nvPr/>
        </p:nvSpPr>
        <p:spPr>
          <a:xfrm>
            <a:off x="4542504" y="4092040"/>
            <a:ext cx="4601496" cy="1107996"/>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sz="1400" dirty="0" smtClean="0"/>
              <a:t>Offset </a:t>
            </a:r>
            <a:r>
              <a:rPr lang="en-GB" sz="1400" dirty="0"/>
              <a:t>voltage </a:t>
            </a:r>
            <a:r>
              <a:rPr lang="en-GB" sz="1400" dirty="0" smtClean="0"/>
              <a:t>increases </a:t>
            </a:r>
            <a:r>
              <a:rPr lang="en-GB" sz="1400" dirty="0"/>
              <a:t>rapidly for higher </a:t>
            </a:r>
            <a:r>
              <a:rPr lang="en-GB" sz="1400" dirty="0" smtClean="0"/>
              <a:t>dose</a:t>
            </a:r>
          </a:p>
          <a:p>
            <a:pPr marL="285750" indent="-285750">
              <a:spcAft>
                <a:spcPts val="600"/>
              </a:spcAft>
              <a:buFont typeface="Arial" panose="020B0604020202020204" pitchFamily="34" charset="0"/>
              <a:buChar char="•"/>
            </a:pPr>
            <a:r>
              <a:rPr lang="en-GB" sz="1400" dirty="0"/>
              <a:t>This variation is due to the variation of reference </a:t>
            </a:r>
            <a:r>
              <a:rPr lang="en-GB" sz="1400" dirty="0" smtClean="0"/>
              <a:t>voltage known to show variation with dose</a:t>
            </a:r>
            <a:endParaRPr lang="en-GB" sz="1400" dirty="0"/>
          </a:p>
          <a:p>
            <a:pPr marL="285750" indent="-285750">
              <a:spcAft>
                <a:spcPts val="600"/>
              </a:spcAft>
              <a:buFont typeface="Arial" panose="020B0604020202020204" pitchFamily="34" charset="0"/>
              <a:buChar char="•"/>
            </a:pPr>
            <a:r>
              <a:rPr lang="en-GB" sz="1400" dirty="0" smtClean="0"/>
              <a:t>The same variation in observed in UQS0 </a:t>
            </a:r>
            <a:r>
              <a:rPr lang="en-GB" sz="1400" dirty="0"/>
              <a:t>→ Trigger</a:t>
            </a:r>
          </a:p>
        </p:txBody>
      </p:sp>
      <p:pic>
        <p:nvPicPr>
          <p:cNvPr id="6" name="Picture 5"/>
          <p:cNvPicPr>
            <a:picLocks noChangeAspect="1"/>
          </p:cNvPicPr>
          <p:nvPr/>
        </p:nvPicPr>
        <p:blipFill>
          <a:blip r:embed="rId4"/>
          <a:stretch>
            <a:fillRect/>
          </a:stretch>
        </p:blipFill>
        <p:spPr>
          <a:xfrm>
            <a:off x="446446" y="4092040"/>
            <a:ext cx="3987902" cy="1586778"/>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73118" y="1094380"/>
            <a:ext cx="3124199" cy="2343150"/>
          </a:xfrm>
          <a:prstGeom prst="rect">
            <a:avLst/>
          </a:prstGeom>
        </p:spPr>
      </p:pic>
    </p:spTree>
    <p:extLst>
      <p:ext uri="{BB962C8B-B14F-4D97-AF65-F5344CB8AC3E}">
        <p14:creationId xmlns:p14="http://schemas.microsoft.com/office/powerpoint/2010/main" val="31716605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a:t>Results: Trigger voltage </a:t>
            </a:r>
            <a:r>
              <a:rPr lang="en-GB" sz="2800" dirty="0" smtClean="0"/>
              <a:t>variation (uQDS)</a:t>
            </a:r>
            <a:endParaRPr lang="en-GB" sz="2800" dirty="0"/>
          </a:p>
        </p:txBody>
      </p:sp>
      <p:sp>
        <p:nvSpPr>
          <p:cNvPr id="4" name="Date Placeholder 3"/>
          <p:cNvSpPr>
            <a:spLocks noGrp="1"/>
          </p:cNvSpPr>
          <p:nvPr>
            <p:ph type="dt" sz="half" idx="2"/>
          </p:nvPr>
        </p:nvSpPr>
        <p:spPr/>
        <p:txBody>
          <a:bodyPr/>
          <a:lstStyle/>
          <a:p>
            <a:fld id="{B4BFD808-6B56-4447-9401-2398D08EE3C0}" type="datetime1">
              <a:rPr lang="en-US" smtClean="0"/>
              <a:pPr/>
              <a:t>11/26/2018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23</a:t>
            </a:fld>
            <a:endParaRPr lang="en-US" dirty="0"/>
          </a:p>
        </p:txBody>
      </p:sp>
      <p:pic>
        <p:nvPicPr>
          <p:cNvPr id="7" name="Picture 6"/>
          <p:cNvPicPr>
            <a:picLocks noChangeAspect="1"/>
          </p:cNvPicPr>
          <p:nvPr/>
        </p:nvPicPr>
        <p:blipFill>
          <a:blip r:embed="rId2"/>
          <a:stretch>
            <a:fillRect/>
          </a:stretch>
        </p:blipFill>
        <p:spPr>
          <a:xfrm>
            <a:off x="1266092" y="934847"/>
            <a:ext cx="3320821" cy="2582861"/>
          </a:xfrm>
          <a:prstGeom prst="rect">
            <a:avLst/>
          </a:prstGeom>
        </p:spPr>
      </p:pic>
      <p:pic>
        <p:nvPicPr>
          <p:cNvPr id="8" name="Picture 7"/>
          <p:cNvPicPr>
            <a:picLocks noChangeAspect="1"/>
          </p:cNvPicPr>
          <p:nvPr/>
        </p:nvPicPr>
        <p:blipFill>
          <a:blip r:embed="rId3"/>
          <a:stretch>
            <a:fillRect/>
          </a:stretch>
        </p:blipFill>
        <p:spPr>
          <a:xfrm>
            <a:off x="4218139" y="934847"/>
            <a:ext cx="3320822" cy="2582861"/>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9748" y="3529742"/>
            <a:ext cx="3297166" cy="2564463"/>
          </a:xfrm>
          <a:prstGeom prst="rect">
            <a:avLst/>
          </a:prstGeom>
        </p:spPr>
      </p:pic>
      <p:sp>
        <p:nvSpPr>
          <p:cNvPr id="10" name="Left Brace 9"/>
          <p:cNvSpPr/>
          <p:nvPr/>
        </p:nvSpPr>
        <p:spPr>
          <a:xfrm rot="5400000">
            <a:off x="2539268" y="3453474"/>
            <a:ext cx="250489" cy="817068"/>
          </a:xfrm>
          <a:prstGeom prst="leftBrace">
            <a:avLst>
              <a:gd name="adj1" fmla="val 54348"/>
              <a:gd name="adj2" fmla="val 50000"/>
            </a:avLst>
          </a:prstGeom>
          <a:noFill/>
          <a:ln w="127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lt1"/>
              </a:solidFill>
            </a:endParaRPr>
          </a:p>
        </p:txBody>
      </p:sp>
      <p:sp>
        <p:nvSpPr>
          <p:cNvPr id="11" name="TextBox 10"/>
          <p:cNvSpPr txBox="1"/>
          <p:nvPr/>
        </p:nvSpPr>
        <p:spPr>
          <a:xfrm>
            <a:off x="1796998" y="3483069"/>
            <a:ext cx="1708040" cy="230832"/>
          </a:xfrm>
          <a:prstGeom prst="rect">
            <a:avLst/>
          </a:prstGeom>
          <a:noFill/>
        </p:spPr>
        <p:txBody>
          <a:bodyPr wrap="square" rtlCol="0">
            <a:spAutoFit/>
          </a:bodyPr>
          <a:lstStyle/>
          <a:p>
            <a:r>
              <a:rPr lang="en-GB" sz="900" dirty="0" smtClean="0">
                <a:solidFill>
                  <a:srgbClr val="00B050"/>
                </a:solidFill>
              </a:rPr>
              <a:t>Intentional functional tests</a:t>
            </a:r>
            <a:endParaRPr lang="en-GB" sz="900" dirty="0">
              <a:solidFill>
                <a:srgbClr val="00B050"/>
              </a:solidFill>
            </a:endParaRPr>
          </a:p>
        </p:txBody>
      </p:sp>
      <p:pic>
        <p:nvPicPr>
          <p:cNvPr id="12" name="Content Placeholder 11"/>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4225875" y="3533715"/>
            <a:ext cx="3251170" cy="2528688"/>
          </a:xfrm>
          <a:prstGeom prst="rect">
            <a:avLst/>
          </a:prstGeom>
        </p:spPr>
      </p:pic>
      <p:sp>
        <p:nvSpPr>
          <p:cNvPr id="13" name="Left Brace 12"/>
          <p:cNvSpPr/>
          <p:nvPr/>
        </p:nvSpPr>
        <p:spPr>
          <a:xfrm rot="5400000">
            <a:off x="5360156" y="4257425"/>
            <a:ext cx="250489" cy="817068"/>
          </a:xfrm>
          <a:prstGeom prst="leftBrace">
            <a:avLst>
              <a:gd name="adj1" fmla="val 54348"/>
              <a:gd name="adj2" fmla="val 50000"/>
            </a:avLst>
          </a:prstGeom>
          <a:noFill/>
          <a:ln w="127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lt1"/>
              </a:solidFill>
            </a:endParaRPr>
          </a:p>
        </p:txBody>
      </p:sp>
      <p:sp>
        <p:nvSpPr>
          <p:cNvPr id="14" name="TextBox 13"/>
          <p:cNvSpPr txBox="1"/>
          <p:nvPr/>
        </p:nvSpPr>
        <p:spPr>
          <a:xfrm>
            <a:off x="4688222" y="4236218"/>
            <a:ext cx="1708040" cy="230832"/>
          </a:xfrm>
          <a:prstGeom prst="rect">
            <a:avLst/>
          </a:prstGeom>
          <a:noFill/>
        </p:spPr>
        <p:txBody>
          <a:bodyPr wrap="square" rtlCol="0">
            <a:spAutoFit/>
          </a:bodyPr>
          <a:lstStyle/>
          <a:p>
            <a:r>
              <a:rPr lang="en-GB" sz="900" dirty="0" smtClean="0">
                <a:solidFill>
                  <a:srgbClr val="00B050"/>
                </a:solidFill>
              </a:rPr>
              <a:t>Intentional functional tests</a:t>
            </a:r>
            <a:endParaRPr lang="en-GB" sz="900" dirty="0">
              <a:solidFill>
                <a:srgbClr val="00B050"/>
              </a:solidFill>
            </a:endParaRPr>
          </a:p>
        </p:txBody>
      </p:sp>
    </p:spTree>
    <p:extLst>
      <p:ext uri="{BB962C8B-B14F-4D97-AF65-F5344CB8AC3E}">
        <p14:creationId xmlns:p14="http://schemas.microsoft.com/office/powerpoint/2010/main" val="1789534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Contents</a:t>
            </a:r>
            <a:endParaRPr lang="en-GB" dirty="0"/>
          </a:p>
        </p:txBody>
      </p:sp>
      <p:sp>
        <p:nvSpPr>
          <p:cNvPr id="3" name="Content Placeholder 2"/>
          <p:cNvSpPr>
            <a:spLocks noGrp="1"/>
          </p:cNvSpPr>
          <p:nvPr>
            <p:ph idx="1"/>
          </p:nvPr>
        </p:nvSpPr>
        <p:spPr/>
        <p:txBody>
          <a:bodyPr>
            <a:normAutofit/>
          </a:bodyPr>
          <a:lstStyle/>
          <a:p>
            <a:r>
              <a:rPr lang="en-GB" sz="2800" dirty="0" smtClean="0"/>
              <a:t>QPSs</a:t>
            </a:r>
          </a:p>
          <a:p>
            <a:r>
              <a:rPr lang="en-GB" sz="2800" dirty="0" smtClean="0"/>
              <a:t>CHARM </a:t>
            </a:r>
            <a:r>
              <a:rPr lang="en-GB" sz="2800" dirty="0" err="1" smtClean="0"/>
              <a:t>Irraditation</a:t>
            </a:r>
            <a:r>
              <a:rPr lang="en-GB" sz="2800" dirty="0" smtClean="0"/>
              <a:t> campaigns</a:t>
            </a:r>
          </a:p>
          <a:p>
            <a:r>
              <a:rPr lang="en-GB" sz="2800" dirty="0" smtClean="0"/>
              <a:t>DQLPUBv2</a:t>
            </a:r>
          </a:p>
          <a:p>
            <a:pPr lvl="1"/>
            <a:r>
              <a:rPr lang="en-GB" sz="2400" dirty="0" smtClean="0"/>
              <a:t>About, test setup, results, summary of performance</a:t>
            </a:r>
          </a:p>
          <a:p>
            <a:r>
              <a:rPr lang="en-GB" sz="2800" dirty="0" smtClean="0"/>
              <a:t>uQDS</a:t>
            </a:r>
          </a:p>
          <a:p>
            <a:pPr lvl="1"/>
            <a:r>
              <a:rPr lang="en-GB" sz="2400" dirty="0"/>
              <a:t>About, test setup, results, summary of </a:t>
            </a:r>
            <a:r>
              <a:rPr lang="en-GB" sz="2400" dirty="0" smtClean="0"/>
              <a:t>performance</a:t>
            </a:r>
            <a:endParaRPr lang="en-GB" sz="2400" dirty="0"/>
          </a:p>
        </p:txBody>
      </p:sp>
      <p:sp>
        <p:nvSpPr>
          <p:cNvPr id="4" name="Date Placeholder 3"/>
          <p:cNvSpPr>
            <a:spLocks noGrp="1"/>
          </p:cNvSpPr>
          <p:nvPr>
            <p:ph type="dt" sz="half" idx="2"/>
          </p:nvPr>
        </p:nvSpPr>
        <p:spPr/>
        <p:txBody>
          <a:bodyPr/>
          <a:lstStyle/>
          <a:p>
            <a:fld id="{B4BFD808-6B56-4447-9401-2398D08EE3C0}" type="datetime1">
              <a:rPr lang="en-US" smtClean="0"/>
              <a:pPr/>
              <a:t>11/26/2018</a:t>
            </a:fld>
            <a:endParaRPr lang="en-US" dirty="0"/>
          </a:p>
        </p:txBody>
      </p:sp>
      <p:sp>
        <p:nvSpPr>
          <p:cNvPr id="5" name="Footer Placeholder 4"/>
          <p:cNvSpPr>
            <a:spLocks noGrp="1"/>
          </p:cNvSpPr>
          <p:nvPr>
            <p:ph type="ftr" sz="quarter" idx="3"/>
          </p:nvPr>
        </p:nvSpPr>
        <p:spPr/>
        <p:txBody>
          <a:bodyPr/>
          <a:lstStyle/>
          <a:p>
            <a:r>
              <a:rPr lang="en-US"/>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6405211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Quench Protection Systems</a:t>
            </a:r>
            <a:endParaRPr lang="en-GB" sz="3600" dirty="0"/>
          </a:p>
        </p:txBody>
      </p:sp>
      <p:sp>
        <p:nvSpPr>
          <p:cNvPr id="3" name="Content Placeholder 2"/>
          <p:cNvSpPr>
            <a:spLocks noGrp="1"/>
          </p:cNvSpPr>
          <p:nvPr>
            <p:ph sz="half" idx="1"/>
          </p:nvPr>
        </p:nvSpPr>
        <p:spPr>
          <a:xfrm>
            <a:off x="457200" y="1600200"/>
            <a:ext cx="3657600" cy="4615961"/>
          </a:xfrm>
        </p:spPr>
        <p:txBody>
          <a:bodyPr>
            <a:normAutofit fontScale="92500" lnSpcReduction="10000"/>
          </a:bodyPr>
          <a:lstStyle/>
          <a:p>
            <a:pPr marL="36576" indent="0">
              <a:buNone/>
            </a:pPr>
            <a:r>
              <a:rPr lang="en-GB" sz="2200" dirty="0" smtClean="0"/>
              <a:t>DQLPUBv2</a:t>
            </a:r>
          </a:p>
          <a:p>
            <a:pPr marL="36576" indent="0">
              <a:buNone/>
            </a:pPr>
            <a:endParaRPr lang="en-GB" sz="1700" dirty="0" smtClean="0"/>
          </a:p>
          <a:p>
            <a:pPr marL="36576" indent="0">
              <a:buNone/>
            </a:pPr>
            <a:endParaRPr lang="en-GB" sz="1700" dirty="0"/>
          </a:p>
          <a:p>
            <a:pPr marL="36576" indent="0">
              <a:buNone/>
            </a:pPr>
            <a:endParaRPr lang="en-GB" sz="1700" dirty="0" smtClean="0"/>
          </a:p>
          <a:p>
            <a:pPr marL="36576" indent="0">
              <a:buNone/>
            </a:pPr>
            <a:endParaRPr lang="en-GB" sz="1700" dirty="0"/>
          </a:p>
          <a:p>
            <a:pPr marL="36576" indent="0">
              <a:buNone/>
            </a:pPr>
            <a:endParaRPr lang="en-GB" sz="1700" dirty="0"/>
          </a:p>
          <a:p>
            <a:pPr marL="36576" indent="0">
              <a:buNone/>
            </a:pPr>
            <a:endParaRPr lang="en-GB" sz="1700" dirty="0" smtClean="0"/>
          </a:p>
          <a:p>
            <a:pPr marL="36576" indent="0">
              <a:buNone/>
            </a:pPr>
            <a:endParaRPr lang="en-GB" sz="1700" dirty="0"/>
          </a:p>
          <a:p>
            <a:pPr marL="36576" indent="0">
              <a:buNone/>
            </a:pPr>
            <a:endParaRPr lang="en-GB" sz="1700" dirty="0" smtClean="0"/>
          </a:p>
          <a:p>
            <a:pPr marL="36576" indent="0">
              <a:buNone/>
            </a:pPr>
            <a:endParaRPr lang="en-GB" sz="1700" dirty="0"/>
          </a:p>
          <a:p>
            <a:pPr marL="36576" indent="0">
              <a:buNone/>
            </a:pPr>
            <a:endParaRPr lang="en-GB" sz="1700" dirty="0" smtClean="0"/>
          </a:p>
          <a:p>
            <a:pPr marL="36576" indent="0">
              <a:buNone/>
            </a:pPr>
            <a:endParaRPr lang="en-GB" sz="1700" dirty="0" smtClean="0"/>
          </a:p>
          <a:p>
            <a:r>
              <a:rPr lang="en-GB" sz="1700" dirty="0" smtClean="0">
                <a:latin typeface="Calibri" panose="020F0502020204030204" pitchFamily="34" charset="0"/>
                <a:cs typeface="Calibri" panose="020F0502020204030204" pitchFamily="34" charset="0"/>
              </a:rPr>
              <a:t>Replacing 392 DQLPUBv1</a:t>
            </a:r>
          </a:p>
          <a:p>
            <a:r>
              <a:rPr lang="en-GB" sz="1700" dirty="0" smtClean="0">
                <a:latin typeface="Calibri" panose="020F0502020204030204" pitchFamily="34" charset="0"/>
                <a:cs typeface="Calibri" panose="020F0502020204030204" pitchFamily="34" charset="0"/>
              </a:rPr>
              <a:t>Enhanced diagnostics and maintainability</a:t>
            </a:r>
          </a:p>
          <a:p>
            <a:r>
              <a:rPr lang="en-GB" sz="1700" dirty="0" smtClean="0">
                <a:latin typeface="Calibri" panose="020F0502020204030204" pitchFamily="34" charset="0"/>
                <a:cs typeface="Calibri" panose="020F0502020204030204" pitchFamily="34" charset="0"/>
              </a:rPr>
              <a:t>Components radiation tested in PSI</a:t>
            </a:r>
            <a:endParaRPr lang="en-GB" sz="2200" dirty="0">
              <a:latin typeface="Calibri" panose="020F0502020204030204" pitchFamily="34" charset="0"/>
              <a:cs typeface="Calibri" panose="020F0502020204030204" pitchFamily="34" charset="0"/>
            </a:endParaRPr>
          </a:p>
        </p:txBody>
      </p:sp>
      <p:sp>
        <p:nvSpPr>
          <p:cNvPr id="4" name="Content Placeholder 3"/>
          <p:cNvSpPr>
            <a:spLocks noGrp="1"/>
          </p:cNvSpPr>
          <p:nvPr>
            <p:ph sz="half" idx="2"/>
          </p:nvPr>
        </p:nvSpPr>
        <p:spPr>
          <a:xfrm>
            <a:off x="4566133" y="1600200"/>
            <a:ext cx="3657600" cy="4615961"/>
          </a:xfrm>
        </p:spPr>
        <p:txBody>
          <a:bodyPr>
            <a:normAutofit fontScale="92500" lnSpcReduction="10000"/>
          </a:bodyPr>
          <a:lstStyle/>
          <a:p>
            <a:pPr marL="36576" indent="0">
              <a:buNone/>
            </a:pPr>
            <a:r>
              <a:rPr lang="en-GB" sz="2200" dirty="0" smtClean="0"/>
              <a:t>Universal QDS (uQDS)</a:t>
            </a:r>
          </a:p>
          <a:p>
            <a:pPr marL="36576" indent="0">
              <a:buNone/>
            </a:pPr>
            <a:endParaRPr lang="en-GB" sz="1700" dirty="0" smtClean="0"/>
          </a:p>
          <a:p>
            <a:pPr marL="36576" indent="0">
              <a:buNone/>
            </a:pPr>
            <a:endParaRPr lang="en-GB" sz="1700" dirty="0"/>
          </a:p>
          <a:p>
            <a:pPr marL="36576" indent="0">
              <a:buNone/>
            </a:pPr>
            <a:endParaRPr lang="en-GB" sz="1700" dirty="0" smtClean="0"/>
          </a:p>
          <a:p>
            <a:pPr marL="36576" indent="0">
              <a:buNone/>
            </a:pPr>
            <a:endParaRPr lang="en-GB" sz="1700" dirty="0" smtClean="0"/>
          </a:p>
          <a:p>
            <a:pPr marL="36576" indent="0">
              <a:buNone/>
            </a:pPr>
            <a:endParaRPr lang="en-GB" sz="1700" dirty="0"/>
          </a:p>
          <a:p>
            <a:pPr marL="36576" indent="0">
              <a:buNone/>
            </a:pPr>
            <a:endParaRPr lang="en-GB" sz="1700" dirty="0" smtClean="0"/>
          </a:p>
          <a:p>
            <a:pPr marL="36576" indent="0">
              <a:buNone/>
            </a:pPr>
            <a:endParaRPr lang="en-GB" sz="1700" dirty="0"/>
          </a:p>
          <a:p>
            <a:pPr marL="36576" indent="0">
              <a:buNone/>
            </a:pPr>
            <a:endParaRPr lang="en-GB" sz="1700" dirty="0"/>
          </a:p>
          <a:p>
            <a:pPr marL="36576" indent="0">
              <a:buNone/>
            </a:pPr>
            <a:endParaRPr lang="en-GB" sz="1700" dirty="0" smtClean="0"/>
          </a:p>
          <a:p>
            <a:pPr marL="36576" indent="0">
              <a:buNone/>
            </a:pPr>
            <a:endParaRPr lang="en-GB" sz="1700" dirty="0"/>
          </a:p>
          <a:p>
            <a:pPr marL="36576" indent="0">
              <a:buNone/>
            </a:pPr>
            <a:endParaRPr lang="en-GB" sz="1700" dirty="0"/>
          </a:p>
          <a:p>
            <a:r>
              <a:rPr lang="en-GB" sz="1700" dirty="0" smtClean="0">
                <a:latin typeface="Calibri" panose="020F0502020204030204" pitchFamily="34" charset="0"/>
                <a:cs typeface="Calibri" panose="020F0502020204030204" pitchFamily="34" charset="0"/>
              </a:rPr>
              <a:t>Modular</a:t>
            </a:r>
            <a:r>
              <a:rPr lang="en-GB" sz="1700" dirty="0">
                <a:latin typeface="Calibri" panose="020F0502020204030204" pitchFamily="34" charset="0"/>
                <a:cs typeface="Calibri" panose="020F0502020204030204" pitchFamily="34" charset="0"/>
              </a:rPr>
              <a:t>, versatile </a:t>
            </a:r>
            <a:r>
              <a:rPr lang="en-GB" sz="1700" dirty="0" smtClean="0">
                <a:latin typeface="Calibri" panose="020F0502020204030204" pitchFamily="34" charset="0"/>
                <a:cs typeface="Calibri" panose="020F0502020204030204" pitchFamily="34" charset="0"/>
              </a:rPr>
              <a:t>and universal quench </a:t>
            </a:r>
            <a:r>
              <a:rPr lang="en-GB" sz="1700" dirty="0">
                <a:latin typeface="Calibri" panose="020F0502020204030204" pitchFamily="34" charset="0"/>
                <a:cs typeface="Calibri" panose="020F0502020204030204" pitchFamily="34" charset="0"/>
              </a:rPr>
              <a:t>detection system</a:t>
            </a:r>
          </a:p>
          <a:p>
            <a:r>
              <a:rPr lang="en-GB" sz="1700" dirty="0" smtClean="0">
                <a:latin typeface="Calibri" panose="020F0502020204030204" pitchFamily="34" charset="0"/>
                <a:cs typeface="Calibri" panose="020F0502020204030204" pitchFamily="34" charset="0"/>
              </a:rPr>
              <a:t>Uses tested </a:t>
            </a:r>
            <a:r>
              <a:rPr lang="en-GB" sz="1700" dirty="0">
                <a:latin typeface="Calibri" panose="020F0502020204030204" pitchFamily="34" charset="0"/>
                <a:cs typeface="Calibri" panose="020F0502020204030204" pitchFamily="34" charset="0"/>
              </a:rPr>
              <a:t>commercial out of the shelf (COTS) </a:t>
            </a:r>
            <a:r>
              <a:rPr lang="en-GB" sz="1700" dirty="0" smtClean="0">
                <a:latin typeface="Calibri" panose="020F0502020204030204" pitchFamily="34" charset="0"/>
                <a:cs typeface="Calibri" panose="020F0502020204030204" pitchFamily="34" charset="0"/>
              </a:rPr>
              <a:t>components</a:t>
            </a:r>
            <a:endParaRPr lang="en-GB" sz="1700" dirty="0">
              <a:latin typeface="Calibri" panose="020F0502020204030204" pitchFamily="34" charset="0"/>
              <a:cs typeface="Calibri" panose="020F0502020204030204" pitchFamily="34" charset="0"/>
            </a:endParaRPr>
          </a:p>
          <a:p>
            <a:pPr marL="36576" indent="0">
              <a:buNone/>
            </a:pPr>
            <a:endParaRPr lang="en-GB" dirty="0"/>
          </a:p>
        </p:txBody>
      </p:sp>
      <p:sp>
        <p:nvSpPr>
          <p:cNvPr id="5" name="Date Placeholder 4"/>
          <p:cNvSpPr>
            <a:spLocks noGrp="1"/>
          </p:cNvSpPr>
          <p:nvPr>
            <p:ph type="dt" sz="half" idx="10"/>
          </p:nvPr>
        </p:nvSpPr>
        <p:spPr/>
        <p:txBody>
          <a:bodyPr/>
          <a:lstStyle/>
          <a:p>
            <a:fld id="{B4BFD808-6B56-4447-9401-2398D08EE3C0}" type="datetime1">
              <a:rPr lang="en-US" smtClean="0"/>
              <a:pPr/>
              <a:t>11/26/2018</a:t>
            </a:fld>
            <a:endParaRPr lang="en-US" dirty="0"/>
          </a:p>
        </p:txBody>
      </p:sp>
      <p:sp>
        <p:nvSpPr>
          <p:cNvPr id="6" name="Footer Placeholder 5"/>
          <p:cNvSpPr>
            <a:spLocks noGrp="1"/>
          </p:cNvSpPr>
          <p:nvPr>
            <p:ph type="ftr" sz="quarter" idx="3"/>
          </p:nvPr>
        </p:nvSpPr>
        <p:spPr/>
        <p:txBody>
          <a:bodyPr/>
          <a:lstStyle/>
          <a:p>
            <a:r>
              <a:rPr lang="en-US" smtClean="0"/>
              <a:t>Document reference</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4</a:t>
            </a:fld>
            <a:endParaRPr lang="en-US" dirty="0"/>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4677557" y="2142490"/>
            <a:ext cx="3215005" cy="257302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965" y="2142490"/>
            <a:ext cx="3426070" cy="2569553"/>
          </a:xfrm>
          <a:prstGeom prst="rect">
            <a:avLst/>
          </a:prstGeom>
        </p:spPr>
      </p:pic>
    </p:spTree>
    <p:extLst>
      <p:ext uri="{BB962C8B-B14F-4D97-AF65-F5344CB8AC3E}">
        <p14:creationId xmlns:p14="http://schemas.microsoft.com/office/powerpoint/2010/main" val="41613724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3">
            <a:extLst>
              <a:ext uri="{28A0092B-C50C-407E-A947-70E740481C1C}">
                <a14:useLocalDpi xmlns:a14="http://schemas.microsoft.com/office/drawing/2010/main" val="0"/>
              </a:ext>
            </a:extLst>
          </a:blip>
          <a:stretch>
            <a:fillRect/>
          </a:stretch>
        </p:blipFill>
        <p:spPr bwMode="auto">
          <a:xfrm>
            <a:off x="2530408" y="2922489"/>
            <a:ext cx="4114799" cy="3112477"/>
          </a:xfrm>
          <a:prstGeom prst="rect">
            <a:avLst/>
          </a:prstGeom>
          <a:noFill/>
          <a:ln>
            <a:noFill/>
          </a:ln>
        </p:spPr>
      </p:pic>
      <p:sp>
        <p:nvSpPr>
          <p:cNvPr id="2" name="Title 1"/>
          <p:cNvSpPr>
            <a:spLocks noGrp="1"/>
          </p:cNvSpPr>
          <p:nvPr>
            <p:ph type="title"/>
          </p:nvPr>
        </p:nvSpPr>
        <p:spPr/>
        <p:txBody>
          <a:bodyPr>
            <a:normAutofit/>
          </a:bodyPr>
          <a:lstStyle/>
          <a:p>
            <a:r>
              <a:rPr lang="en-GB" sz="3600" dirty="0" smtClean="0"/>
              <a:t>CHARM Irradiation campaigns</a:t>
            </a:r>
            <a:endParaRPr lang="en-GB" sz="3600" dirty="0"/>
          </a:p>
        </p:txBody>
      </p:sp>
      <p:sp>
        <p:nvSpPr>
          <p:cNvPr id="4" name="Date Placeholder 3"/>
          <p:cNvSpPr>
            <a:spLocks noGrp="1"/>
          </p:cNvSpPr>
          <p:nvPr>
            <p:ph type="dt" sz="half" idx="2"/>
          </p:nvPr>
        </p:nvSpPr>
        <p:spPr/>
        <p:txBody>
          <a:bodyPr/>
          <a:lstStyle/>
          <a:p>
            <a:fld id="{B4BFD808-6B56-4447-9401-2398D08EE3C0}" type="datetime1">
              <a:rPr lang="en-US" smtClean="0"/>
              <a:pPr/>
              <a:t>11/26/2018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551274635"/>
              </p:ext>
            </p:extLst>
          </p:nvPr>
        </p:nvGraphicFramePr>
        <p:xfrm>
          <a:off x="1097260" y="1204587"/>
          <a:ext cx="6981096" cy="2225040"/>
        </p:xfrm>
        <a:graphic>
          <a:graphicData uri="http://schemas.openxmlformats.org/drawingml/2006/table">
            <a:tbl>
              <a:tblPr firstRow="1" bandRow="1">
                <a:tableStyleId>{5C22544A-7EE6-4342-B048-85BDC9FD1C3A}</a:tableStyleId>
              </a:tblPr>
              <a:tblGrid>
                <a:gridCol w="924971">
                  <a:extLst>
                    <a:ext uri="{9D8B030D-6E8A-4147-A177-3AD203B41FA5}">
                      <a16:colId xmlns:a16="http://schemas.microsoft.com/office/drawing/2014/main" val="2552288320"/>
                    </a:ext>
                  </a:extLst>
                </a:gridCol>
                <a:gridCol w="967154">
                  <a:extLst>
                    <a:ext uri="{9D8B030D-6E8A-4147-A177-3AD203B41FA5}">
                      <a16:colId xmlns:a16="http://schemas.microsoft.com/office/drawing/2014/main" val="3939357603"/>
                    </a:ext>
                  </a:extLst>
                </a:gridCol>
                <a:gridCol w="725786">
                  <a:extLst>
                    <a:ext uri="{9D8B030D-6E8A-4147-A177-3AD203B41FA5}">
                      <a16:colId xmlns:a16="http://schemas.microsoft.com/office/drawing/2014/main" val="2204164618"/>
                    </a:ext>
                  </a:extLst>
                </a:gridCol>
                <a:gridCol w="872637">
                  <a:extLst>
                    <a:ext uri="{9D8B030D-6E8A-4147-A177-3AD203B41FA5}">
                      <a16:colId xmlns:a16="http://schemas.microsoft.com/office/drawing/2014/main" val="4111706520"/>
                    </a:ext>
                  </a:extLst>
                </a:gridCol>
                <a:gridCol w="872637">
                  <a:extLst>
                    <a:ext uri="{9D8B030D-6E8A-4147-A177-3AD203B41FA5}">
                      <a16:colId xmlns:a16="http://schemas.microsoft.com/office/drawing/2014/main" val="2285456883"/>
                    </a:ext>
                  </a:extLst>
                </a:gridCol>
                <a:gridCol w="872637">
                  <a:extLst>
                    <a:ext uri="{9D8B030D-6E8A-4147-A177-3AD203B41FA5}">
                      <a16:colId xmlns:a16="http://schemas.microsoft.com/office/drawing/2014/main" val="2689192472"/>
                    </a:ext>
                  </a:extLst>
                </a:gridCol>
                <a:gridCol w="872637">
                  <a:extLst>
                    <a:ext uri="{9D8B030D-6E8A-4147-A177-3AD203B41FA5}">
                      <a16:colId xmlns:a16="http://schemas.microsoft.com/office/drawing/2014/main" val="481711306"/>
                    </a:ext>
                  </a:extLst>
                </a:gridCol>
                <a:gridCol w="872637">
                  <a:extLst>
                    <a:ext uri="{9D8B030D-6E8A-4147-A177-3AD203B41FA5}">
                      <a16:colId xmlns:a16="http://schemas.microsoft.com/office/drawing/2014/main" val="2048809362"/>
                    </a:ext>
                  </a:extLst>
                </a:gridCol>
              </a:tblGrid>
              <a:tr h="370840">
                <a:tc>
                  <a:txBody>
                    <a:bodyPr/>
                    <a:lstStyle/>
                    <a:p>
                      <a:endParaRPr lang="en-GB" sz="1050" dirty="0"/>
                    </a:p>
                  </a:txBody>
                  <a:tcPr/>
                </a:tc>
                <a:tc>
                  <a:txBody>
                    <a:bodyPr/>
                    <a:lstStyle/>
                    <a:p>
                      <a:pPr algn="ctr" rtl="0" fontAlgn="ctr"/>
                      <a:r>
                        <a:rPr lang="en-GB" sz="1050" b="1" i="0" u="none" strike="noStrike" dirty="0">
                          <a:solidFill>
                            <a:srgbClr val="0055A0"/>
                          </a:solidFill>
                          <a:effectLst/>
                          <a:latin typeface="Arial" panose="020B0604020202020204" pitchFamily="34" charset="0"/>
                        </a:rPr>
                        <a:t>Configuration</a:t>
                      </a:r>
                    </a:p>
                  </a:txBody>
                  <a:tcPr marL="9525" marR="9525" marT="9525" marB="0" anchor="ctr"/>
                </a:tc>
                <a:tc>
                  <a:txBody>
                    <a:bodyPr/>
                    <a:lstStyle/>
                    <a:p>
                      <a:pPr algn="ctr" rtl="0" fontAlgn="ctr"/>
                      <a:r>
                        <a:rPr lang="en-GB" sz="1050" b="1" i="0" u="none" strike="noStrike" dirty="0">
                          <a:solidFill>
                            <a:srgbClr val="0055A0"/>
                          </a:solidFill>
                          <a:effectLst/>
                          <a:latin typeface="Arial" panose="020B0604020202020204" pitchFamily="34" charset="0"/>
                        </a:rPr>
                        <a:t>Position</a:t>
                      </a:r>
                    </a:p>
                  </a:txBody>
                  <a:tcPr marL="9525" marR="9525" marT="9525" marB="0" anchor="ctr"/>
                </a:tc>
                <a:tc>
                  <a:txBody>
                    <a:bodyPr/>
                    <a:lstStyle/>
                    <a:p>
                      <a:pPr algn="ctr" rtl="0" fontAlgn="ctr"/>
                      <a:r>
                        <a:rPr lang="en-GB" sz="1050" b="1" i="0" u="none" strike="noStrike" dirty="0">
                          <a:solidFill>
                            <a:srgbClr val="0055A0"/>
                          </a:solidFill>
                          <a:effectLst/>
                          <a:latin typeface="Arial" panose="020B0604020202020204" pitchFamily="34" charset="0"/>
                        </a:rPr>
                        <a:t>Target Inside</a:t>
                      </a:r>
                    </a:p>
                  </a:txBody>
                  <a:tcPr marL="9525" marR="9525" marT="9525" marB="0" anchor="ctr"/>
                </a:tc>
                <a:tc>
                  <a:txBody>
                    <a:bodyPr/>
                    <a:lstStyle/>
                    <a:p>
                      <a:pPr algn="ctr" rtl="0" fontAlgn="ctr"/>
                      <a:r>
                        <a:rPr lang="en-GB" sz="1050" b="1" i="0" u="none" strike="noStrike" dirty="0">
                          <a:solidFill>
                            <a:srgbClr val="0055A0"/>
                          </a:solidFill>
                          <a:effectLst/>
                          <a:latin typeface="Arial" panose="020B0604020202020204" pitchFamily="34" charset="0"/>
                        </a:rPr>
                        <a:t>Target Outside</a:t>
                      </a:r>
                    </a:p>
                  </a:txBody>
                  <a:tcPr marL="9525" marR="9525" marT="9525" marB="0" anchor="ctr"/>
                </a:tc>
                <a:tc>
                  <a:txBody>
                    <a:bodyPr/>
                    <a:lstStyle/>
                    <a:p>
                      <a:pPr algn="ctr" rtl="0" fontAlgn="ctr"/>
                      <a:r>
                        <a:rPr lang="en-GB" sz="1050" b="1" i="0" u="none" strike="noStrike">
                          <a:solidFill>
                            <a:srgbClr val="0055A0"/>
                          </a:solidFill>
                          <a:effectLst/>
                          <a:latin typeface="Arial" panose="020B0604020202020204" pitchFamily="34" charset="0"/>
                        </a:rPr>
                        <a:t>Dose [Gy]</a:t>
                      </a:r>
                    </a:p>
                  </a:txBody>
                  <a:tcPr marL="9525" marR="9525" marT="9525" marB="0" anchor="ctr"/>
                </a:tc>
                <a:tc>
                  <a:txBody>
                    <a:bodyPr/>
                    <a:lstStyle/>
                    <a:p>
                      <a:pPr algn="ctr" rtl="0" fontAlgn="ctr"/>
                      <a:r>
                        <a:rPr lang="en-GB" sz="1050" b="1" i="0" u="none" strike="noStrike" dirty="0">
                          <a:solidFill>
                            <a:srgbClr val="0055A0"/>
                          </a:solidFill>
                          <a:effectLst/>
                          <a:latin typeface="Arial" panose="020B0604020202020204" pitchFamily="34" charset="0"/>
                        </a:rPr>
                        <a:t>Total POT</a:t>
                      </a:r>
                    </a:p>
                  </a:txBody>
                  <a:tcPr marL="9525" marR="9525" marT="9525" marB="0" anchor="ctr"/>
                </a:tc>
                <a:tc>
                  <a:txBody>
                    <a:bodyPr/>
                    <a:lstStyle/>
                    <a:p>
                      <a:endParaRPr lang="en-GB" sz="1050" dirty="0"/>
                    </a:p>
                  </a:txBody>
                  <a:tcPr/>
                </a:tc>
                <a:extLst>
                  <a:ext uri="{0D108BD9-81ED-4DB2-BD59-A6C34878D82A}">
                    <a16:rowId xmlns:a16="http://schemas.microsoft.com/office/drawing/2014/main" val="690554218"/>
                  </a:ext>
                </a:extLst>
              </a:tr>
              <a:tr h="370840">
                <a:tc>
                  <a:txBody>
                    <a:bodyPr/>
                    <a:lstStyle/>
                    <a:p>
                      <a:r>
                        <a:rPr lang="en-GB" sz="1050" dirty="0" smtClean="0">
                          <a:latin typeface="+mn-lt"/>
                        </a:rPr>
                        <a:t>DQLPUBv2(1)</a:t>
                      </a:r>
                      <a:endParaRPr lang="en-GB" sz="1050" dirty="0">
                        <a:latin typeface="+mn-lt"/>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cap="small" dirty="0" smtClean="0">
                          <a:effectLst/>
                          <a:latin typeface="+mn-lt"/>
                        </a:rPr>
                        <a:t>“</a:t>
                      </a:r>
                      <a:r>
                        <a:rPr lang="en-GB" sz="1050" cap="small" dirty="0" err="1" smtClean="0">
                          <a:effectLst/>
                          <a:latin typeface="+mn-lt"/>
                        </a:rPr>
                        <a:t>CuOOOO</a:t>
                      </a:r>
                      <a:r>
                        <a:rPr lang="en-GB" sz="1050" cap="small" dirty="0" smtClean="0">
                          <a:effectLst/>
                          <a:latin typeface="+mn-lt"/>
                        </a:rPr>
                        <a:t>”</a:t>
                      </a:r>
                      <a:endParaRPr lang="en-GB" sz="1050" dirty="0" smtClean="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050" b="0" i="0" u="none" strike="noStrike" dirty="0">
                          <a:solidFill>
                            <a:srgbClr val="0055A0"/>
                          </a:solidFill>
                          <a:effectLst/>
                          <a:latin typeface="+mn-lt"/>
                        </a:rPr>
                        <a:t>10</a:t>
                      </a:r>
                    </a:p>
                  </a:txBody>
                  <a:tcPr marL="9525" marR="9525" marT="9525" marB="0" anchor="ctr"/>
                </a:tc>
                <a:tc>
                  <a:txBody>
                    <a:bodyPr/>
                    <a:lstStyle/>
                    <a:p>
                      <a:pPr algn="ctr" rtl="0" fontAlgn="ctr"/>
                      <a:r>
                        <a:rPr lang="en-GB" sz="1050" b="0" i="0" u="none" strike="noStrike" dirty="0" smtClean="0">
                          <a:solidFill>
                            <a:srgbClr val="0055A0"/>
                          </a:solidFill>
                          <a:effectLst/>
                          <a:latin typeface="+mn-lt"/>
                        </a:rPr>
                        <a:t>2018-06-13 </a:t>
                      </a:r>
                      <a:endParaRPr lang="en-GB" sz="1050" b="0" i="0" u="none" strike="noStrike" dirty="0">
                        <a:solidFill>
                          <a:srgbClr val="0055A0"/>
                        </a:solidFill>
                        <a:effectLst/>
                        <a:latin typeface="+mn-lt"/>
                      </a:endParaRPr>
                    </a:p>
                  </a:txBody>
                  <a:tcPr marL="9525" marR="9525" marT="9525" marB="0" anchor="ctr"/>
                </a:tc>
                <a:tc>
                  <a:txBody>
                    <a:bodyPr/>
                    <a:lstStyle/>
                    <a:p>
                      <a:pPr algn="ctr" rtl="0" fontAlgn="ctr"/>
                      <a:r>
                        <a:rPr lang="en-GB" sz="1050" b="0" i="0" u="none" strike="noStrike" dirty="0" smtClean="0">
                          <a:solidFill>
                            <a:srgbClr val="0055A0"/>
                          </a:solidFill>
                          <a:effectLst/>
                          <a:latin typeface="+mn-lt"/>
                        </a:rPr>
                        <a:t>2018-06-18 </a:t>
                      </a:r>
                      <a:endParaRPr lang="en-GB" sz="1050" b="0" i="0" u="none" strike="noStrike" dirty="0">
                        <a:solidFill>
                          <a:srgbClr val="0055A0"/>
                        </a:solidFill>
                        <a:effectLst/>
                        <a:latin typeface="+mn-lt"/>
                      </a:endParaRPr>
                    </a:p>
                  </a:txBody>
                  <a:tcPr marL="9525" marR="9525" marT="9525" marB="0" anchor="ctr"/>
                </a:tc>
                <a:tc>
                  <a:txBody>
                    <a:bodyPr/>
                    <a:lstStyle/>
                    <a:p>
                      <a:pPr algn="ctr" rtl="0" fontAlgn="ctr"/>
                      <a:r>
                        <a:rPr lang="en-GB" sz="1050" b="0" i="0" u="none" strike="noStrike" dirty="0">
                          <a:solidFill>
                            <a:srgbClr val="0055A0"/>
                          </a:solidFill>
                          <a:effectLst/>
                          <a:latin typeface="+mn-lt"/>
                        </a:rPr>
                        <a:t>218.69</a:t>
                      </a:r>
                    </a:p>
                  </a:txBody>
                  <a:tcPr marL="9525" marR="9525" marT="9525" marB="0" anchor="ctr"/>
                </a:tc>
                <a:tc>
                  <a:txBody>
                    <a:bodyPr/>
                    <a:lstStyle/>
                    <a:p>
                      <a:pPr algn="ctr" rtl="0" fontAlgn="ctr"/>
                      <a:r>
                        <a:rPr lang="en-GB" sz="1050" b="0" i="0" u="none" strike="noStrike" dirty="0">
                          <a:solidFill>
                            <a:srgbClr val="0055A0"/>
                          </a:solidFill>
                          <a:effectLst/>
                          <a:latin typeface="+mn-lt"/>
                        </a:rPr>
                        <a:t>1.27E+16</a:t>
                      </a:r>
                    </a:p>
                  </a:txBody>
                  <a:tcPr marL="9525" marR="9525" marT="9525" marB="0" anchor="ctr"/>
                </a:tc>
                <a:tc>
                  <a:txBody>
                    <a:bodyPr/>
                    <a:lstStyle/>
                    <a:p>
                      <a:pPr algn="ctr" rtl="0" fontAlgn="ctr"/>
                      <a:r>
                        <a:rPr lang="en-GB" sz="1050" b="0" i="0" u="none" strike="noStrike" dirty="0">
                          <a:solidFill>
                            <a:srgbClr val="0055A0"/>
                          </a:solidFill>
                          <a:effectLst/>
                          <a:latin typeface="+mn-lt"/>
                        </a:rPr>
                        <a:t>Run 1</a:t>
                      </a:r>
                    </a:p>
                  </a:txBody>
                  <a:tcPr marL="9525" marR="9525" marT="9525" marB="0" anchor="ctr"/>
                </a:tc>
                <a:extLst>
                  <a:ext uri="{0D108BD9-81ED-4DB2-BD59-A6C34878D82A}">
                    <a16:rowId xmlns:a16="http://schemas.microsoft.com/office/drawing/2014/main" val="388720420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dirty="0" smtClean="0">
                          <a:latin typeface="+mn-lt"/>
                        </a:rPr>
                        <a:t>DQLPUBv2(2)</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cap="small" dirty="0" smtClean="0">
                          <a:effectLst/>
                          <a:latin typeface="+mn-lt"/>
                        </a:rPr>
                        <a:t>“</a:t>
                      </a:r>
                      <a:r>
                        <a:rPr lang="en-GB" sz="1050" cap="small" dirty="0" err="1" smtClean="0">
                          <a:effectLst/>
                          <a:latin typeface="+mn-lt"/>
                        </a:rPr>
                        <a:t>CuOOOO</a:t>
                      </a:r>
                      <a:r>
                        <a:rPr lang="en-GB" sz="1050" cap="small" dirty="0" smtClean="0">
                          <a:effectLst/>
                          <a:latin typeface="+mn-lt"/>
                        </a:rPr>
                        <a:t>”</a:t>
                      </a:r>
                      <a:endParaRPr lang="en-GB" sz="1050" dirty="0" smtClean="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050" b="0" i="0" u="none" strike="noStrike" dirty="0">
                          <a:solidFill>
                            <a:srgbClr val="0055A0"/>
                          </a:solidFill>
                          <a:effectLst/>
                          <a:latin typeface="+mn-lt"/>
                        </a:rPr>
                        <a:t>10</a:t>
                      </a:r>
                    </a:p>
                  </a:txBody>
                  <a:tcPr marL="9525" marR="9525" marT="9525" marB="0" anchor="ctr"/>
                </a:tc>
                <a:tc>
                  <a:txBody>
                    <a:bodyPr/>
                    <a:lstStyle/>
                    <a:p>
                      <a:pPr algn="ctr" rtl="0" fontAlgn="ctr"/>
                      <a:r>
                        <a:rPr lang="en-GB" sz="1050" b="0" i="0" u="none" strike="noStrike" dirty="0" smtClean="0">
                          <a:solidFill>
                            <a:srgbClr val="0055A0"/>
                          </a:solidFill>
                          <a:effectLst/>
                          <a:latin typeface="+mn-lt"/>
                        </a:rPr>
                        <a:t>2018-06-20</a:t>
                      </a:r>
                      <a:endParaRPr lang="en-GB" sz="1050" b="0" i="0" u="none" strike="noStrike" dirty="0">
                        <a:solidFill>
                          <a:srgbClr val="0055A0"/>
                        </a:solidFill>
                        <a:effectLst/>
                        <a:latin typeface="+mn-lt"/>
                      </a:endParaRPr>
                    </a:p>
                  </a:txBody>
                  <a:tcPr marL="9525" marR="9525" marT="9525" marB="0" anchor="ctr"/>
                </a:tc>
                <a:tc>
                  <a:txBody>
                    <a:bodyPr/>
                    <a:lstStyle/>
                    <a:p>
                      <a:pPr algn="ctr" rtl="0" fontAlgn="ctr"/>
                      <a:r>
                        <a:rPr lang="en-GB" sz="1050" b="0" i="0" u="none" strike="noStrike" dirty="0" smtClean="0">
                          <a:solidFill>
                            <a:srgbClr val="0055A0"/>
                          </a:solidFill>
                          <a:effectLst/>
                          <a:latin typeface="+mn-lt"/>
                        </a:rPr>
                        <a:t>2018-06-25 </a:t>
                      </a:r>
                      <a:endParaRPr lang="en-GB" sz="1050" b="0" i="0" u="none" strike="noStrike" dirty="0">
                        <a:solidFill>
                          <a:srgbClr val="0055A0"/>
                        </a:solidFill>
                        <a:effectLst/>
                        <a:latin typeface="+mn-lt"/>
                      </a:endParaRPr>
                    </a:p>
                  </a:txBody>
                  <a:tcPr marL="9525" marR="9525" marT="9525" marB="0" anchor="ctr"/>
                </a:tc>
                <a:tc>
                  <a:txBody>
                    <a:bodyPr/>
                    <a:lstStyle/>
                    <a:p>
                      <a:pPr algn="ctr" rtl="0" fontAlgn="ctr"/>
                      <a:r>
                        <a:rPr lang="en-GB" sz="1050" b="0" i="0" u="none" strike="noStrike" dirty="0">
                          <a:solidFill>
                            <a:srgbClr val="0055A0"/>
                          </a:solidFill>
                          <a:effectLst/>
                          <a:latin typeface="+mn-lt"/>
                        </a:rPr>
                        <a:t>229.25</a:t>
                      </a:r>
                    </a:p>
                  </a:txBody>
                  <a:tcPr marL="9525" marR="9525" marT="9525" marB="0" anchor="ctr"/>
                </a:tc>
                <a:tc>
                  <a:txBody>
                    <a:bodyPr/>
                    <a:lstStyle/>
                    <a:p>
                      <a:pPr algn="ctr" rtl="0" fontAlgn="ctr"/>
                      <a:r>
                        <a:rPr lang="en-GB" sz="1050" b="0" i="0" u="none" strike="noStrike" dirty="0">
                          <a:solidFill>
                            <a:srgbClr val="0055A0"/>
                          </a:solidFill>
                          <a:effectLst/>
                          <a:latin typeface="+mn-lt"/>
                        </a:rPr>
                        <a:t>1.64E+16</a:t>
                      </a:r>
                    </a:p>
                  </a:txBody>
                  <a:tcPr marL="9525" marR="9525" marT="9525" marB="0" anchor="ctr"/>
                </a:tc>
                <a:tc>
                  <a:txBody>
                    <a:bodyPr/>
                    <a:lstStyle/>
                    <a:p>
                      <a:pPr algn="ctr" rtl="0" fontAlgn="ctr"/>
                      <a:r>
                        <a:rPr lang="en-GB" sz="1050" b="0" i="0" u="none" strike="noStrike" dirty="0">
                          <a:solidFill>
                            <a:srgbClr val="0055A0"/>
                          </a:solidFill>
                          <a:effectLst/>
                          <a:latin typeface="+mn-lt"/>
                        </a:rPr>
                        <a:t>Run 2</a:t>
                      </a:r>
                    </a:p>
                  </a:txBody>
                  <a:tcPr marL="9525" marR="9525" marT="9525" marB="0" anchor="ctr"/>
                </a:tc>
                <a:extLst>
                  <a:ext uri="{0D108BD9-81ED-4DB2-BD59-A6C34878D82A}">
                    <a16:rowId xmlns:a16="http://schemas.microsoft.com/office/drawing/2014/main" val="387034742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dirty="0" smtClean="0">
                          <a:latin typeface="+mn-lt"/>
                        </a:rPr>
                        <a:t>DQLPUBv2(1)</a:t>
                      </a:r>
                      <a:endParaRPr lang="en-GB" sz="1050" dirty="0">
                        <a:latin typeface="+mn-lt"/>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cap="small" dirty="0" smtClean="0">
                          <a:effectLst/>
                          <a:latin typeface="+mn-lt"/>
                        </a:rPr>
                        <a:t>“</a:t>
                      </a:r>
                      <a:r>
                        <a:rPr lang="en-GB" sz="1050" cap="small" dirty="0" err="1" smtClean="0">
                          <a:effectLst/>
                          <a:latin typeface="+mn-lt"/>
                        </a:rPr>
                        <a:t>CuOOOO</a:t>
                      </a:r>
                      <a:r>
                        <a:rPr lang="en-GB" sz="1050" cap="small" dirty="0" smtClean="0">
                          <a:effectLst/>
                          <a:latin typeface="+mn-lt"/>
                        </a:rPr>
                        <a:t>”</a:t>
                      </a:r>
                      <a:endParaRPr lang="en-GB" sz="1050" dirty="0" smtClean="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050" b="0" i="0" u="none" strike="noStrike" dirty="0">
                          <a:solidFill>
                            <a:srgbClr val="0055A0"/>
                          </a:solidFill>
                          <a:effectLst/>
                          <a:latin typeface="+mn-lt"/>
                        </a:rPr>
                        <a:t>10</a:t>
                      </a:r>
                    </a:p>
                  </a:txBody>
                  <a:tcPr marL="9525" marR="9525" marT="9525" marB="0" anchor="ctr"/>
                </a:tc>
                <a:tc>
                  <a:txBody>
                    <a:bodyPr/>
                    <a:lstStyle/>
                    <a:p>
                      <a:pPr algn="ctr" rtl="0" fontAlgn="ctr"/>
                      <a:r>
                        <a:rPr lang="en-GB" sz="1050" b="0" i="0" u="none" strike="noStrike" dirty="0" smtClean="0">
                          <a:solidFill>
                            <a:srgbClr val="0055A0"/>
                          </a:solidFill>
                          <a:effectLst/>
                          <a:latin typeface="+mn-lt"/>
                        </a:rPr>
                        <a:t>2018-09-05 </a:t>
                      </a:r>
                      <a:endParaRPr lang="en-GB" sz="1050" b="0" i="0" u="none" strike="noStrike" dirty="0">
                        <a:solidFill>
                          <a:srgbClr val="0055A0"/>
                        </a:solidFill>
                        <a:effectLst/>
                        <a:latin typeface="+mn-lt"/>
                      </a:endParaRPr>
                    </a:p>
                  </a:txBody>
                  <a:tcPr marL="9525" marR="9525" marT="9525" marB="0" anchor="ctr"/>
                </a:tc>
                <a:tc>
                  <a:txBody>
                    <a:bodyPr/>
                    <a:lstStyle/>
                    <a:p>
                      <a:pPr algn="ctr" rtl="0" fontAlgn="ctr"/>
                      <a:r>
                        <a:rPr lang="en-GB" sz="1050" b="0" i="0" u="none" strike="noStrike" dirty="0" smtClean="0">
                          <a:solidFill>
                            <a:srgbClr val="0055A0"/>
                          </a:solidFill>
                          <a:effectLst/>
                          <a:latin typeface="+mn-lt"/>
                        </a:rPr>
                        <a:t>2018-09-10 </a:t>
                      </a:r>
                      <a:endParaRPr lang="en-GB" sz="1050" b="0" i="0" u="none" strike="noStrike" dirty="0">
                        <a:solidFill>
                          <a:srgbClr val="0055A0"/>
                        </a:solidFill>
                        <a:effectLst/>
                        <a:latin typeface="+mn-lt"/>
                      </a:endParaRPr>
                    </a:p>
                  </a:txBody>
                  <a:tcPr marL="9525" marR="9525" marT="9525" marB="0" anchor="ctr"/>
                </a:tc>
                <a:tc>
                  <a:txBody>
                    <a:bodyPr/>
                    <a:lstStyle/>
                    <a:p>
                      <a:pPr algn="ctr" rtl="0" fontAlgn="ctr"/>
                      <a:r>
                        <a:rPr lang="en-GB" sz="1050" b="0" i="0" u="none" strike="noStrike" dirty="0">
                          <a:solidFill>
                            <a:srgbClr val="0055A0"/>
                          </a:solidFill>
                          <a:effectLst/>
                          <a:latin typeface="+mn-lt"/>
                        </a:rPr>
                        <a:t>156.5</a:t>
                      </a:r>
                    </a:p>
                  </a:txBody>
                  <a:tcPr marL="9525" marR="9525" marT="9525" marB="0" anchor="ctr"/>
                </a:tc>
                <a:tc>
                  <a:txBody>
                    <a:bodyPr/>
                    <a:lstStyle/>
                    <a:p>
                      <a:pPr algn="ctr" rtl="0" fontAlgn="ctr"/>
                      <a:r>
                        <a:rPr lang="en-GB" sz="1050" b="0" i="0" u="none" strike="noStrike" dirty="0">
                          <a:solidFill>
                            <a:srgbClr val="0055A0"/>
                          </a:solidFill>
                          <a:effectLst/>
                          <a:latin typeface="+mn-lt"/>
                        </a:rPr>
                        <a:t>1.78E+16</a:t>
                      </a:r>
                    </a:p>
                  </a:txBody>
                  <a:tcPr marL="9525" marR="9525" marT="9525" marB="0" anchor="ctr"/>
                </a:tc>
                <a:tc>
                  <a:txBody>
                    <a:bodyPr/>
                    <a:lstStyle/>
                    <a:p>
                      <a:pPr algn="ctr" rtl="0" fontAlgn="ctr"/>
                      <a:r>
                        <a:rPr lang="en-GB" sz="1050" b="0" i="0" u="none" strike="noStrike" dirty="0">
                          <a:solidFill>
                            <a:srgbClr val="0055A0"/>
                          </a:solidFill>
                          <a:effectLst/>
                          <a:latin typeface="+mn-lt"/>
                        </a:rPr>
                        <a:t>Run 3</a:t>
                      </a:r>
                    </a:p>
                  </a:txBody>
                  <a:tcPr marL="9525" marR="9525" marT="9525" marB="0" anchor="ctr"/>
                </a:tc>
                <a:extLst>
                  <a:ext uri="{0D108BD9-81ED-4DB2-BD59-A6C34878D82A}">
                    <a16:rowId xmlns:a16="http://schemas.microsoft.com/office/drawing/2014/main" val="118523859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dirty="0" smtClean="0">
                          <a:latin typeface="+mn-lt"/>
                        </a:rPr>
                        <a:t>DQLPUBv2(2)</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cap="small" dirty="0" smtClean="0">
                          <a:effectLst/>
                          <a:latin typeface="+mn-lt"/>
                        </a:rPr>
                        <a:t>“</a:t>
                      </a:r>
                      <a:r>
                        <a:rPr lang="en-GB" sz="1050" cap="small" dirty="0" err="1" smtClean="0">
                          <a:effectLst/>
                          <a:latin typeface="+mn-lt"/>
                        </a:rPr>
                        <a:t>CuOOOO</a:t>
                      </a:r>
                      <a:r>
                        <a:rPr lang="en-GB" sz="1050" cap="small" dirty="0" smtClean="0">
                          <a:effectLst/>
                          <a:latin typeface="+mn-lt"/>
                        </a:rPr>
                        <a:t>”</a:t>
                      </a:r>
                      <a:endParaRPr lang="en-GB" sz="1050" dirty="0" smtClean="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050" b="0" i="0" u="none" strike="noStrike" dirty="0">
                          <a:solidFill>
                            <a:srgbClr val="0055A0"/>
                          </a:solidFill>
                          <a:effectLst/>
                          <a:latin typeface="+mn-lt"/>
                        </a:rPr>
                        <a:t>10</a:t>
                      </a:r>
                    </a:p>
                  </a:txBody>
                  <a:tcPr marL="9525" marR="9525" marT="9525" marB="0" anchor="ctr"/>
                </a:tc>
                <a:tc>
                  <a:txBody>
                    <a:bodyPr/>
                    <a:lstStyle/>
                    <a:p>
                      <a:pPr algn="ctr" rtl="0" fontAlgn="ctr"/>
                      <a:r>
                        <a:rPr lang="en-GB" sz="1050" b="0" i="0" u="none" strike="noStrike" dirty="0" smtClean="0">
                          <a:solidFill>
                            <a:srgbClr val="0055A0"/>
                          </a:solidFill>
                          <a:effectLst/>
                          <a:latin typeface="+mn-lt"/>
                        </a:rPr>
                        <a:t>2018-09-12</a:t>
                      </a:r>
                      <a:endParaRPr lang="en-GB" sz="1050" b="0" i="0" u="none" strike="noStrike" dirty="0">
                        <a:solidFill>
                          <a:srgbClr val="0055A0"/>
                        </a:solidFill>
                        <a:effectLst/>
                        <a:latin typeface="+mn-lt"/>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50" dirty="0" smtClean="0">
                          <a:effectLst/>
                          <a:latin typeface="+mn-lt"/>
                        </a:rPr>
                        <a:t>2018-09-17</a:t>
                      </a:r>
                      <a:endParaRPr lang="en-GB" sz="1050" dirty="0" smtClean="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050" b="0" i="0" u="none" strike="noStrike">
                          <a:solidFill>
                            <a:srgbClr val="0055A0"/>
                          </a:solidFill>
                          <a:effectLst/>
                          <a:latin typeface="+mn-lt"/>
                        </a:rPr>
                        <a:t>197.22</a:t>
                      </a:r>
                    </a:p>
                  </a:txBody>
                  <a:tcPr marL="9525" marR="9525" marT="9525" marB="0" anchor="ctr"/>
                </a:tc>
                <a:tc>
                  <a:txBody>
                    <a:bodyPr/>
                    <a:lstStyle/>
                    <a:p>
                      <a:pPr algn="ctr" rtl="0" fontAlgn="ctr"/>
                      <a:r>
                        <a:rPr lang="en-GB" sz="1050" b="0" i="0" u="none" strike="noStrike" dirty="0">
                          <a:solidFill>
                            <a:srgbClr val="0055A0"/>
                          </a:solidFill>
                          <a:effectLst/>
                          <a:latin typeface="+mn-lt"/>
                        </a:rPr>
                        <a:t>1.47E+16</a:t>
                      </a:r>
                    </a:p>
                  </a:txBody>
                  <a:tcPr marL="9525" marR="9525" marT="9525" marB="0" anchor="ctr"/>
                </a:tc>
                <a:tc>
                  <a:txBody>
                    <a:bodyPr/>
                    <a:lstStyle/>
                    <a:p>
                      <a:pPr algn="ctr" rtl="0" fontAlgn="ctr"/>
                      <a:r>
                        <a:rPr lang="en-GB" sz="1050" b="0" i="0" u="none" strike="noStrike" dirty="0">
                          <a:solidFill>
                            <a:srgbClr val="0055A0"/>
                          </a:solidFill>
                          <a:effectLst/>
                          <a:latin typeface="+mn-lt"/>
                        </a:rPr>
                        <a:t>Run 4</a:t>
                      </a:r>
                    </a:p>
                  </a:txBody>
                  <a:tcPr marL="9525" marR="9525" marT="9525" marB="0" anchor="ctr"/>
                </a:tc>
                <a:extLst>
                  <a:ext uri="{0D108BD9-81ED-4DB2-BD59-A6C34878D82A}">
                    <a16:rowId xmlns:a16="http://schemas.microsoft.com/office/drawing/2014/main" val="1205913754"/>
                  </a:ext>
                </a:extLst>
              </a:tr>
              <a:tr h="370840">
                <a:tc>
                  <a:txBody>
                    <a:bodyPr/>
                    <a:lstStyle/>
                    <a:p>
                      <a:r>
                        <a:rPr lang="en-GB" sz="1050" dirty="0" smtClean="0">
                          <a:latin typeface="+mn-lt"/>
                        </a:rPr>
                        <a:t>uQDS</a:t>
                      </a:r>
                      <a:endParaRPr lang="en-GB" sz="1050" dirty="0">
                        <a:latin typeface="+mn-lt"/>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cap="small" dirty="0" smtClean="0">
                          <a:effectLst/>
                          <a:latin typeface="+mn-lt"/>
                        </a:rPr>
                        <a:t>“</a:t>
                      </a:r>
                      <a:r>
                        <a:rPr lang="en-GB" sz="1050" cap="small" dirty="0" err="1" smtClean="0">
                          <a:effectLst/>
                          <a:latin typeface="+mn-lt"/>
                        </a:rPr>
                        <a:t>CuOOOO</a:t>
                      </a:r>
                      <a:r>
                        <a:rPr lang="en-GB" sz="1050" cap="small" dirty="0" smtClean="0">
                          <a:effectLst/>
                          <a:latin typeface="+mn-lt"/>
                        </a:rPr>
                        <a:t>”</a:t>
                      </a:r>
                      <a:endParaRPr lang="en-GB" sz="1050" dirty="0" smtClean="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050" b="0" i="0" u="none" strike="noStrike" dirty="0">
                          <a:solidFill>
                            <a:srgbClr val="0055A0"/>
                          </a:solidFill>
                          <a:effectLst/>
                          <a:latin typeface="+mn-lt"/>
                        </a:rPr>
                        <a:t>10</a:t>
                      </a: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50" dirty="0" smtClean="0">
                          <a:effectLst/>
                          <a:latin typeface="+mn-lt"/>
                        </a:rPr>
                        <a:t>2018-09-26</a:t>
                      </a:r>
                      <a:endParaRPr lang="en-GB" sz="1050" dirty="0" smtClean="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50" dirty="0" smtClean="0">
                          <a:effectLst/>
                          <a:latin typeface="+mn-lt"/>
                        </a:rPr>
                        <a:t>2018-10-01</a:t>
                      </a:r>
                      <a:endParaRPr lang="en-GB" sz="1050" dirty="0" smtClean="0">
                        <a:solidFill>
                          <a:srgbClr val="000000"/>
                        </a:solidFill>
                        <a:effectLst/>
                        <a:latin typeface="+mn-lt"/>
                        <a:ea typeface="Times New Roman" panose="02020603050405020304" pitchFamily="18" charset="0"/>
                        <a:cs typeface="Calibri" panose="020F0502020204030204" pitchFamily="34" charset="0"/>
                      </a:endParaRPr>
                    </a:p>
                  </a:txBody>
                  <a:tcPr marL="9525" marR="9525" marT="9525" marB="0" anchor="ctr"/>
                </a:tc>
                <a:tc>
                  <a:txBody>
                    <a:bodyPr/>
                    <a:lstStyle/>
                    <a:p>
                      <a:pPr algn="ctr" rtl="0" fontAlgn="ctr"/>
                      <a:r>
                        <a:rPr lang="en-GB" sz="1050" b="0" i="0" u="none" strike="noStrike" dirty="0">
                          <a:solidFill>
                            <a:srgbClr val="0055A0"/>
                          </a:solidFill>
                          <a:effectLst/>
                          <a:latin typeface="+mn-lt"/>
                        </a:rPr>
                        <a:t>247.7</a:t>
                      </a:r>
                    </a:p>
                  </a:txBody>
                  <a:tcPr marL="9525" marR="9525" marT="9525" marB="0" anchor="ctr"/>
                </a:tc>
                <a:tc>
                  <a:txBody>
                    <a:bodyPr/>
                    <a:lstStyle/>
                    <a:p>
                      <a:pPr algn="ctr" rtl="0" fontAlgn="ctr"/>
                      <a:r>
                        <a:rPr lang="en-GB" sz="1050" b="0" i="0" u="none" strike="noStrike" dirty="0">
                          <a:solidFill>
                            <a:srgbClr val="0055A0"/>
                          </a:solidFill>
                          <a:effectLst/>
                          <a:latin typeface="+mn-lt"/>
                        </a:rPr>
                        <a:t>1.98E+16</a:t>
                      </a:r>
                    </a:p>
                  </a:txBody>
                  <a:tcPr marL="9525" marR="9525" marT="9525" marB="0" anchor="ctr"/>
                </a:tc>
                <a:tc>
                  <a:txBody>
                    <a:bodyPr/>
                    <a:lstStyle/>
                    <a:p>
                      <a:pPr algn="ctr" rtl="0" fontAlgn="ctr"/>
                      <a:r>
                        <a:rPr lang="en-GB" sz="1050" b="0" i="0" u="none" strike="noStrike" dirty="0">
                          <a:solidFill>
                            <a:srgbClr val="0055A0"/>
                          </a:solidFill>
                          <a:effectLst/>
                          <a:latin typeface="+mn-lt"/>
                        </a:rPr>
                        <a:t>Run 1</a:t>
                      </a:r>
                    </a:p>
                  </a:txBody>
                  <a:tcPr marL="9525" marR="9525" marT="9525" marB="0" anchor="ctr"/>
                </a:tc>
                <a:extLst>
                  <a:ext uri="{0D108BD9-81ED-4DB2-BD59-A6C34878D82A}">
                    <a16:rowId xmlns:a16="http://schemas.microsoft.com/office/drawing/2014/main" val="1792861136"/>
                  </a:ext>
                </a:extLst>
              </a:tr>
            </a:tbl>
          </a:graphicData>
        </a:graphic>
      </p:graphicFrame>
    </p:spTree>
    <p:extLst>
      <p:ext uri="{BB962C8B-B14F-4D97-AF65-F5344CB8AC3E}">
        <p14:creationId xmlns:p14="http://schemas.microsoft.com/office/powerpoint/2010/main" val="18107070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About DQLPUBv2</a:t>
            </a:r>
            <a:endParaRPr lang="en-GB" sz="3600"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81562" y="996955"/>
            <a:ext cx="5599512" cy="4667250"/>
          </a:xfrm>
        </p:spPr>
      </p:pic>
      <p:sp>
        <p:nvSpPr>
          <p:cNvPr id="4" name="Date Placeholder 3"/>
          <p:cNvSpPr>
            <a:spLocks noGrp="1"/>
          </p:cNvSpPr>
          <p:nvPr>
            <p:ph type="dt" sz="half" idx="2"/>
          </p:nvPr>
        </p:nvSpPr>
        <p:spPr/>
        <p:txBody>
          <a:bodyPr/>
          <a:lstStyle/>
          <a:p>
            <a:fld id="{B4BFD808-6B56-4447-9401-2398D08EE3C0}" type="datetime1">
              <a:rPr lang="en-US" smtClean="0"/>
              <a:pPr/>
              <a:t>11/26/2018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pic>
        <p:nvPicPr>
          <p:cNvPr id="8" name="Picture 7"/>
          <p:cNvPicPr/>
          <p:nvPr/>
        </p:nvPicPr>
        <p:blipFill>
          <a:blip r:embed="rId4">
            <a:extLst>
              <a:ext uri="{28A0092B-C50C-407E-A947-70E740481C1C}">
                <a14:useLocalDpi xmlns:a14="http://schemas.microsoft.com/office/drawing/2010/main" val="0"/>
              </a:ext>
            </a:extLst>
          </a:blip>
          <a:srcRect/>
          <a:stretch>
            <a:fillRect/>
          </a:stretch>
        </p:blipFill>
        <p:spPr bwMode="auto">
          <a:xfrm>
            <a:off x="6297220" y="2347462"/>
            <a:ext cx="2384088" cy="2883300"/>
          </a:xfrm>
          <a:prstGeom prst="rect">
            <a:avLst/>
          </a:prstGeom>
          <a:noFill/>
        </p:spPr>
      </p:pic>
      <p:sp>
        <p:nvSpPr>
          <p:cNvPr id="9" name="Rectangle 8"/>
          <p:cNvSpPr/>
          <p:nvPr/>
        </p:nvSpPr>
        <p:spPr>
          <a:xfrm>
            <a:off x="6201409" y="2064775"/>
            <a:ext cx="2482645" cy="3165987"/>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Connector 10"/>
          <p:cNvCxnSpPr/>
          <p:nvPr/>
        </p:nvCxnSpPr>
        <p:spPr>
          <a:xfrm flipH="1">
            <a:off x="3372465" y="2064775"/>
            <a:ext cx="2828947" cy="2546554"/>
          </a:xfrm>
          <a:prstGeom prst="line">
            <a:avLst/>
          </a:prstGeom>
          <a:ln w="9525">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H="1">
            <a:off x="3372465" y="5230762"/>
            <a:ext cx="2828945" cy="124217"/>
          </a:xfrm>
          <a:prstGeom prst="line">
            <a:avLst/>
          </a:prstGeom>
          <a:ln w="9525">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561885" y="5617862"/>
            <a:ext cx="2182762" cy="261610"/>
          </a:xfrm>
          <a:prstGeom prst="rect">
            <a:avLst/>
          </a:prstGeom>
          <a:noFill/>
        </p:spPr>
        <p:txBody>
          <a:bodyPr wrap="square" rtlCol="0">
            <a:spAutoFit/>
          </a:bodyPr>
          <a:lstStyle/>
          <a:p>
            <a:pPr algn="ctr"/>
            <a:r>
              <a:rPr lang="en-GB" sz="1100" dirty="0" smtClean="0">
                <a:solidFill>
                  <a:srgbClr val="000000"/>
                </a:solidFill>
              </a:rPr>
              <a:t>DYPQ Rack</a:t>
            </a:r>
            <a:endParaRPr lang="en-GB" sz="1100" dirty="0">
              <a:solidFill>
                <a:srgbClr val="000000"/>
              </a:solidFill>
            </a:endParaRPr>
          </a:p>
        </p:txBody>
      </p:sp>
      <p:sp>
        <p:nvSpPr>
          <p:cNvPr id="16" name="TextBox 15"/>
          <p:cNvSpPr txBox="1"/>
          <p:nvPr/>
        </p:nvSpPr>
        <p:spPr>
          <a:xfrm>
            <a:off x="6351350" y="5354979"/>
            <a:ext cx="2182762" cy="261610"/>
          </a:xfrm>
          <a:prstGeom prst="rect">
            <a:avLst/>
          </a:prstGeom>
          <a:noFill/>
        </p:spPr>
        <p:txBody>
          <a:bodyPr wrap="square" rtlCol="0">
            <a:spAutoFit/>
          </a:bodyPr>
          <a:lstStyle/>
          <a:p>
            <a:pPr algn="ctr"/>
            <a:r>
              <a:rPr lang="en-GB" sz="1100" dirty="0" smtClean="0">
                <a:solidFill>
                  <a:srgbClr val="000000"/>
                </a:solidFill>
              </a:rPr>
              <a:t>DQLPU Type B</a:t>
            </a:r>
            <a:endParaRPr lang="en-GB" sz="1100" dirty="0">
              <a:solidFill>
                <a:srgbClr val="000000"/>
              </a:solidFill>
            </a:endParaRPr>
          </a:p>
        </p:txBody>
      </p:sp>
    </p:spTree>
    <p:extLst>
      <p:ext uri="{BB962C8B-B14F-4D97-AF65-F5344CB8AC3E}">
        <p14:creationId xmlns:p14="http://schemas.microsoft.com/office/powerpoint/2010/main" val="2078793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a:graphicFrameLocks/>
          </p:cNvGraphicFramePr>
          <p:nvPr>
            <p:extLst>
              <p:ext uri="{D42A27DB-BD31-4B8C-83A1-F6EECF244321}">
                <p14:modId xmlns:p14="http://schemas.microsoft.com/office/powerpoint/2010/main" val="4085753217"/>
              </p:ext>
            </p:extLst>
          </p:nvPr>
        </p:nvGraphicFramePr>
        <p:xfrm>
          <a:off x="998297" y="1308652"/>
          <a:ext cx="7147406" cy="4240696"/>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normAutofit/>
          </a:bodyPr>
          <a:lstStyle/>
          <a:p>
            <a:r>
              <a:rPr lang="en-GB" sz="3600" dirty="0" smtClean="0"/>
              <a:t>Radiation test campaigns: DQLPUBv2</a:t>
            </a:r>
            <a:endParaRPr lang="en-GB" sz="3600" dirty="0"/>
          </a:p>
        </p:txBody>
      </p:sp>
      <p:sp>
        <p:nvSpPr>
          <p:cNvPr id="4" name="Date Placeholder 3"/>
          <p:cNvSpPr>
            <a:spLocks noGrp="1"/>
          </p:cNvSpPr>
          <p:nvPr>
            <p:ph type="dt" sz="half" idx="2"/>
          </p:nvPr>
        </p:nvSpPr>
        <p:spPr/>
        <p:txBody>
          <a:bodyPr/>
          <a:lstStyle/>
          <a:p>
            <a:fld id="{B4BFD808-6B56-4447-9401-2398D08EE3C0}" type="datetime1">
              <a:rPr lang="en-US" smtClean="0"/>
              <a:pPr/>
              <a:t>11/26/2018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sp>
        <p:nvSpPr>
          <p:cNvPr id="10" name="Rectangle 9"/>
          <p:cNvSpPr/>
          <p:nvPr/>
        </p:nvSpPr>
        <p:spPr>
          <a:xfrm>
            <a:off x="6522112" y="2013438"/>
            <a:ext cx="87923" cy="96716"/>
          </a:xfrm>
          <a:prstGeom prst="rect">
            <a:avLst/>
          </a:prstGeom>
          <a:solidFill>
            <a:srgbClr val="0070C0"/>
          </a:solidFill>
          <a:ln>
            <a:solidFill>
              <a:srgbClr val="0070C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
        <p:nvSpPr>
          <p:cNvPr id="12" name="Rectangle 11"/>
          <p:cNvSpPr/>
          <p:nvPr/>
        </p:nvSpPr>
        <p:spPr>
          <a:xfrm>
            <a:off x="6522112" y="2205412"/>
            <a:ext cx="87923" cy="96716"/>
          </a:xfrm>
          <a:prstGeom prst="rect">
            <a:avLst/>
          </a:prstGeom>
          <a:solidFill>
            <a:srgbClr val="92D050"/>
          </a:solid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solidFill>
                <a:srgbClr val="92D050"/>
              </a:solidFill>
            </a:endParaRPr>
          </a:p>
        </p:txBody>
      </p:sp>
      <p:sp>
        <p:nvSpPr>
          <p:cNvPr id="13" name="TextBox 12"/>
          <p:cNvSpPr txBox="1"/>
          <p:nvPr/>
        </p:nvSpPr>
        <p:spPr>
          <a:xfrm>
            <a:off x="6563142" y="1925107"/>
            <a:ext cx="1406954" cy="477054"/>
          </a:xfrm>
          <a:prstGeom prst="rect">
            <a:avLst/>
          </a:prstGeom>
          <a:noFill/>
        </p:spPr>
        <p:txBody>
          <a:bodyPr wrap="square" rtlCol="0">
            <a:spAutoFit/>
          </a:bodyPr>
          <a:lstStyle/>
          <a:p>
            <a:pPr>
              <a:lnSpc>
                <a:spcPts val="1500"/>
              </a:lnSpc>
            </a:pPr>
            <a:r>
              <a:rPr lang="en-GB" sz="1050" dirty="0" smtClean="0">
                <a:solidFill>
                  <a:srgbClr val="000000"/>
                </a:solidFill>
              </a:rPr>
              <a:t>Tested in PSI</a:t>
            </a:r>
          </a:p>
          <a:p>
            <a:pPr>
              <a:lnSpc>
                <a:spcPts val="1500"/>
              </a:lnSpc>
            </a:pPr>
            <a:r>
              <a:rPr lang="en-GB" sz="1050" dirty="0" smtClean="0">
                <a:solidFill>
                  <a:srgbClr val="000000"/>
                </a:solidFill>
              </a:rPr>
              <a:t>Tested in CHARM</a:t>
            </a:r>
            <a:endParaRPr lang="en-GB" sz="1050" dirty="0">
              <a:solidFill>
                <a:srgbClr val="000000"/>
              </a:solidFill>
            </a:endParaRPr>
          </a:p>
        </p:txBody>
      </p:sp>
    </p:spTree>
    <p:extLst>
      <p:ext uri="{BB962C8B-B14F-4D97-AF65-F5344CB8AC3E}">
        <p14:creationId xmlns:p14="http://schemas.microsoft.com/office/powerpoint/2010/main" val="5173620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812800" y="913990"/>
            <a:ext cx="7469872" cy="3790980"/>
          </a:xfrm>
          <a:prstGeom prst="rect">
            <a:avLst/>
          </a:prstGeom>
        </p:spPr>
      </p:pic>
      <p:sp>
        <p:nvSpPr>
          <p:cNvPr id="2" name="Title 1"/>
          <p:cNvSpPr>
            <a:spLocks noGrp="1"/>
          </p:cNvSpPr>
          <p:nvPr>
            <p:ph type="title"/>
          </p:nvPr>
        </p:nvSpPr>
        <p:spPr/>
        <p:txBody>
          <a:bodyPr>
            <a:normAutofit/>
          </a:bodyPr>
          <a:lstStyle/>
          <a:p>
            <a:r>
              <a:rPr lang="en-GB" sz="2800" dirty="0"/>
              <a:t>Test </a:t>
            </a:r>
            <a:r>
              <a:rPr lang="en-GB" sz="2800" dirty="0" smtClean="0"/>
              <a:t>setup: Signals and supplies</a:t>
            </a:r>
            <a:endParaRPr lang="en-GB" sz="2800" dirty="0"/>
          </a:p>
        </p:txBody>
      </p:sp>
      <p:sp>
        <p:nvSpPr>
          <p:cNvPr id="4" name="Date Placeholder 3"/>
          <p:cNvSpPr>
            <a:spLocks noGrp="1"/>
          </p:cNvSpPr>
          <p:nvPr>
            <p:ph type="dt" sz="half" idx="2"/>
          </p:nvPr>
        </p:nvSpPr>
        <p:spPr/>
        <p:txBody>
          <a:bodyPr/>
          <a:lstStyle/>
          <a:p>
            <a:fld id="{B4BFD808-6B56-4447-9401-2398D08EE3C0}" type="datetime1">
              <a:rPr lang="en-US" smtClean="0"/>
              <a:pPr/>
              <a:t>11/26/2018</a:t>
            </a:fld>
            <a:endParaRPr lang="en-US" dirty="0"/>
          </a:p>
        </p:txBody>
      </p:sp>
      <p:sp>
        <p:nvSpPr>
          <p:cNvPr id="5" name="Footer Placeholder 4"/>
          <p:cNvSpPr>
            <a:spLocks noGrp="1"/>
          </p:cNvSpPr>
          <p:nvPr>
            <p:ph type="ftr" sz="quarter" idx="3"/>
          </p:nvPr>
        </p:nvSpPr>
        <p:spPr/>
        <p:txBody>
          <a:bodyPr/>
          <a:lstStyle/>
          <a:p>
            <a:r>
              <a:rPr lang="en-US"/>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sp>
        <p:nvSpPr>
          <p:cNvPr id="13" name="Content Placeholder 9"/>
          <p:cNvSpPr>
            <a:spLocks noGrp="1"/>
          </p:cNvSpPr>
          <p:nvPr>
            <p:ph idx="1"/>
          </p:nvPr>
        </p:nvSpPr>
        <p:spPr>
          <a:xfrm>
            <a:off x="291993" y="4791371"/>
            <a:ext cx="8709132" cy="1344706"/>
          </a:xfrm>
        </p:spPr>
        <p:txBody>
          <a:bodyPr>
            <a:noAutofit/>
          </a:bodyPr>
          <a:lstStyle/>
          <a:p>
            <a:r>
              <a:rPr lang="en-GB" sz="1350" dirty="0"/>
              <a:t>Differential sinusoidal signals with amplitude 18Vpp and frequency 10mHz were used as </a:t>
            </a:r>
            <a:r>
              <a:rPr lang="en-GB" sz="1350" dirty="0" err="1" smtClean="0"/>
              <a:t>Vtaps</a:t>
            </a:r>
            <a:endParaRPr lang="en-GB" sz="1350" dirty="0"/>
          </a:p>
          <a:p>
            <a:r>
              <a:rPr lang="en-GB" sz="1350" dirty="0"/>
              <a:t>A fix voltage of 4.265V </a:t>
            </a:r>
            <a:r>
              <a:rPr lang="en-GB" sz="1350" dirty="0" smtClean="0"/>
              <a:t>was </a:t>
            </a:r>
            <a:r>
              <a:rPr lang="en-GB" sz="1350" dirty="0"/>
              <a:t>used as Heater discharge supply voltage</a:t>
            </a:r>
          </a:p>
          <a:p>
            <a:r>
              <a:rPr lang="en-GB" sz="1350" dirty="0"/>
              <a:t>Interlock loop was provided with 60mA current using 12V, </a:t>
            </a:r>
            <a:r>
              <a:rPr lang="en-GB" sz="1350" dirty="0" smtClean="0"/>
              <a:t>200</a:t>
            </a:r>
            <a:r>
              <a:rPr lang="el-GR" sz="1350" dirty="0" smtClean="0"/>
              <a:t>Ω</a:t>
            </a:r>
            <a:endParaRPr lang="en-GB" sz="1350" dirty="0"/>
          </a:p>
          <a:p>
            <a:r>
              <a:rPr lang="en-GB" sz="1350" dirty="0"/>
              <a:t>1k</a:t>
            </a:r>
            <a:r>
              <a:rPr lang="el-GR" sz="1350" dirty="0"/>
              <a:t>Ω</a:t>
            </a:r>
            <a:r>
              <a:rPr lang="en-GB" sz="1350" dirty="0"/>
              <a:t> resistors were used </a:t>
            </a:r>
            <a:r>
              <a:rPr lang="en-GB" sz="1350" dirty="0" smtClean="0"/>
              <a:t>as loads </a:t>
            </a:r>
            <a:r>
              <a:rPr lang="en-GB" sz="1350" dirty="0"/>
              <a:t>to mimic DQHDS relay </a:t>
            </a:r>
            <a:r>
              <a:rPr lang="en-GB" sz="1350" dirty="0" smtClean="0"/>
              <a:t>loads</a:t>
            </a:r>
          </a:p>
        </p:txBody>
      </p:sp>
      <p:sp>
        <p:nvSpPr>
          <p:cNvPr id="14" name="Rectangle 13"/>
          <p:cNvSpPr/>
          <p:nvPr/>
        </p:nvSpPr>
        <p:spPr>
          <a:xfrm>
            <a:off x="1506301" y="2312194"/>
            <a:ext cx="421444" cy="222810"/>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p:cNvSpPr/>
          <p:nvPr/>
        </p:nvSpPr>
        <p:spPr>
          <a:xfrm>
            <a:off x="1456092" y="3327558"/>
            <a:ext cx="464510" cy="564430"/>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23743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childTnLst>
                                </p:cTn>
                              </p:par>
                              <p:par>
                                <p:cTn id="13" presetID="1" presetClass="exit" presetSubtype="0" fill="hold" grpId="1" nodeType="withEffect">
                                  <p:stCondLst>
                                    <p:cond delay="0"/>
                                  </p:stCondLst>
                                  <p:childTnLst>
                                    <p:set>
                                      <p:cBhvr>
                                        <p:cTn id="14" dur="1" fill="hold">
                                          <p:stCondLst>
                                            <p:cond delay="0"/>
                                          </p:stCondLst>
                                        </p:cTn>
                                        <p:tgtEl>
                                          <p:spTgt spid="14"/>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xEl>
                                              <p:pRg st="3" end="3"/>
                                            </p:txEl>
                                          </p:spTgt>
                                        </p:tgtEl>
                                        <p:attrNameLst>
                                          <p:attrName>style.visibility</p:attrName>
                                        </p:attrNameLst>
                                      </p:cBhvr>
                                      <p:to>
                                        <p:strVal val="visible"/>
                                      </p:to>
                                    </p:set>
                                  </p:childTnLst>
                                </p:cTn>
                              </p:par>
                              <p:par>
                                <p:cTn id="25" presetID="1" presetClass="exit" presetSubtype="0" fill="hold" grpId="1" nodeType="withEffect">
                                  <p:stCondLst>
                                    <p:cond delay="0"/>
                                  </p:stCondLst>
                                  <p:childTnLst>
                                    <p:set>
                                      <p:cBhvr>
                                        <p:cTn id="26" dur="1" fill="hold">
                                          <p:stCondLst>
                                            <p:cond delay="0"/>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a:stretch>
            <a:fillRect/>
          </a:stretch>
        </p:blipFill>
        <p:spPr>
          <a:xfrm>
            <a:off x="812800" y="913990"/>
            <a:ext cx="7469872" cy="3790980"/>
          </a:xfrm>
          <a:prstGeom prst="rect">
            <a:avLst/>
          </a:prstGeom>
        </p:spPr>
      </p:pic>
      <p:sp>
        <p:nvSpPr>
          <p:cNvPr id="2" name="Title 1"/>
          <p:cNvSpPr>
            <a:spLocks noGrp="1"/>
          </p:cNvSpPr>
          <p:nvPr>
            <p:ph type="title"/>
          </p:nvPr>
        </p:nvSpPr>
        <p:spPr/>
        <p:txBody>
          <a:bodyPr>
            <a:normAutofit/>
          </a:bodyPr>
          <a:lstStyle/>
          <a:p>
            <a:r>
              <a:rPr lang="en-GB" sz="2800" dirty="0"/>
              <a:t>Test </a:t>
            </a:r>
            <a:r>
              <a:rPr lang="en-GB" sz="2800" dirty="0" smtClean="0"/>
              <a:t>setup: Data recording</a:t>
            </a:r>
            <a:endParaRPr lang="en-GB" sz="2800" dirty="0"/>
          </a:p>
        </p:txBody>
      </p:sp>
      <p:sp>
        <p:nvSpPr>
          <p:cNvPr id="4" name="Date Placeholder 3"/>
          <p:cNvSpPr>
            <a:spLocks noGrp="1"/>
          </p:cNvSpPr>
          <p:nvPr>
            <p:ph type="dt" sz="half" idx="2"/>
          </p:nvPr>
        </p:nvSpPr>
        <p:spPr/>
        <p:txBody>
          <a:bodyPr/>
          <a:lstStyle/>
          <a:p>
            <a:fld id="{B4BFD808-6B56-4447-9401-2398D08EE3C0}" type="datetime1">
              <a:rPr lang="en-US" smtClean="0"/>
              <a:pPr/>
              <a:t>11/26/2018</a:t>
            </a:fld>
            <a:endParaRPr lang="en-US" dirty="0"/>
          </a:p>
        </p:txBody>
      </p:sp>
      <p:sp>
        <p:nvSpPr>
          <p:cNvPr id="5" name="Footer Placeholder 4"/>
          <p:cNvSpPr>
            <a:spLocks noGrp="1"/>
          </p:cNvSpPr>
          <p:nvPr>
            <p:ph type="ftr" sz="quarter" idx="3"/>
          </p:nvPr>
        </p:nvSpPr>
        <p:spPr/>
        <p:txBody>
          <a:bodyPr/>
          <a:lstStyle/>
          <a:p>
            <a:r>
              <a:rPr lang="en-US"/>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sp>
        <p:nvSpPr>
          <p:cNvPr id="13" name="Content Placeholder 9"/>
          <p:cNvSpPr>
            <a:spLocks noGrp="1"/>
          </p:cNvSpPr>
          <p:nvPr>
            <p:ph idx="1"/>
          </p:nvPr>
        </p:nvSpPr>
        <p:spPr>
          <a:xfrm>
            <a:off x="291993" y="4791371"/>
            <a:ext cx="8552330" cy="1344706"/>
          </a:xfrm>
        </p:spPr>
        <p:txBody>
          <a:bodyPr>
            <a:noAutofit/>
          </a:bodyPr>
          <a:lstStyle/>
          <a:p>
            <a:r>
              <a:rPr lang="en-GB" sz="1200" b="1" dirty="0"/>
              <a:t>National Instrument I/O </a:t>
            </a:r>
            <a:r>
              <a:rPr lang="en-GB" sz="1200" b="1" dirty="0" smtClean="0"/>
              <a:t>box:</a:t>
            </a:r>
            <a:r>
              <a:rPr lang="en-GB" sz="1200" dirty="0" smtClean="0"/>
              <a:t> to </a:t>
            </a:r>
            <a:r>
              <a:rPr lang="en-GB" sz="1200" dirty="0"/>
              <a:t>monitor Interlock loop and heater firing</a:t>
            </a:r>
          </a:p>
          <a:p>
            <a:r>
              <a:rPr lang="en-GB" sz="1200" b="1" dirty="0" err="1" smtClean="0">
                <a:solidFill>
                  <a:srgbClr val="0055A0"/>
                </a:solidFill>
              </a:rPr>
              <a:t>WorldFIP</a:t>
            </a:r>
            <a:r>
              <a:rPr lang="en-GB" sz="1200" b="1" dirty="0" smtClean="0">
                <a:solidFill>
                  <a:srgbClr val="0055A0"/>
                </a:solidFill>
              </a:rPr>
              <a:t>:</a:t>
            </a:r>
            <a:r>
              <a:rPr lang="en-GB" sz="1200" dirty="0" smtClean="0">
                <a:solidFill>
                  <a:srgbClr val="0055A0"/>
                </a:solidFill>
              </a:rPr>
              <a:t> to </a:t>
            </a:r>
            <a:r>
              <a:rPr lang="en-GB" sz="1200" dirty="0">
                <a:solidFill>
                  <a:srgbClr val="0055A0"/>
                </a:solidFill>
              </a:rPr>
              <a:t>record analog voltages, status registers and configuration parameters and </a:t>
            </a:r>
            <a:r>
              <a:rPr lang="en-GB" sz="1200" dirty="0"/>
              <a:t>save the data on NAS </a:t>
            </a:r>
            <a:r>
              <a:rPr lang="en-GB" sz="1200" dirty="0" smtClean="0"/>
              <a:t>server</a:t>
            </a:r>
          </a:p>
          <a:p>
            <a:r>
              <a:rPr lang="en-US" sz="1200" b="1" dirty="0" err="1" smtClean="0"/>
              <a:t>Labview</a:t>
            </a:r>
            <a:r>
              <a:rPr lang="en-US" sz="1200" b="1" dirty="0" smtClean="0"/>
              <a:t>:</a:t>
            </a:r>
            <a:r>
              <a:rPr lang="en-US" sz="1200" dirty="0" smtClean="0"/>
              <a:t> to control the NI box, signal </a:t>
            </a:r>
            <a:r>
              <a:rPr lang="en-US" sz="1200" dirty="0"/>
              <a:t>generator and DC supplies </a:t>
            </a:r>
            <a:r>
              <a:rPr lang="en-US" sz="1200" dirty="0" smtClean="0"/>
              <a:t>remotely</a:t>
            </a:r>
            <a:endParaRPr lang="en-GB" sz="1200" dirty="0"/>
          </a:p>
          <a:p>
            <a:endParaRPr lang="en-GB" sz="1200" dirty="0"/>
          </a:p>
        </p:txBody>
      </p:sp>
      <p:sp>
        <p:nvSpPr>
          <p:cNvPr id="14" name="Rectangle 13"/>
          <p:cNvSpPr/>
          <p:nvPr/>
        </p:nvSpPr>
        <p:spPr>
          <a:xfrm>
            <a:off x="1448592" y="2951194"/>
            <a:ext cx="457358" cy="290481"/>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p:cNvSpPr/>
          <p:nvPr/>
        </p:nvSpPr>
        <p:spPr>
          <a:xfrm>
            <a:off x="2585900" y="3864769"/>
            <a:ext cx="347006" cy="154782"/>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p:cNvSpPr/>
          <p:nvPr/>
        </p:nvSpPr>
        <p:spPr>
          <a:xfrm>
            <a:off x="2346325" y="2554054"/>
            <a:ext cx="541483" cy="303446"/>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38636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xit"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P spid="11" grpId="0" animBg="1"/>
    </p:bld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CERNCorporate4-3.potx</Template>
  <TotalTime>2727</TotalTime>
  <Words>2278</Words>
  <Application>Microsoft Office PowerPoint</Application>
  <PresentationFormat>On-screen Show (4:3)</PresentationFormat>
  <Paragraphs>297</Paragraphs>
  <Slides>23</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Optima</vt:lpstr>
      <vt:lpstr>Times New Roman</vt:lpstr>
      <vt:lpstr>CERNCorporate4-3</vt:lpstr>
      <vt:lpstr>PowerPoint Presentation</vt:lpstr>
      <vt:lpstr>Radiation testing of Quench Protection Systems</vt:lpstr>
      <vt:lpstr>Contents</vt:lpstr>
      <vt:lpstr>Quench Protection Systems</vt:lpstr>
      <vt:lpstr>CHARM Irradiation campaigns</vt:lpstr>
      <vt:lpstr>About DQLPUBv2</vt:lpstr>
      <vt:lpstr>Radiation test campaigns: DQLPUBv2</vt:lpstr>
      <vt:lpstr>Test setup: Signals and supplies</vt:lpstr>
      <vt:lpstr>Test setup: Data recording</vt:lpstr>
      <vt:lpstr>Test setup: DQLPUBv2</vt:lpstr>
      <vt:lpstr>Events observed</vt:lpstr>
      <vt:lpstr>Events observed</vt:lpstr>
      <vt:lpstr>Run 3 &amp; 4</vt:lpstr>
      <vt:lpstr>Summary of performance of DQLPUBv2</vt:lpstr>
      <vt:lpstr>About uQDS</vt:lpstr>
      <vt:lpstr>Radiation test campaigns: uQDS</vt:lpstr>
      <vt:lpstr>Test setup: uQDS</vt:lpstr>
      <vt:lpstr>Test setup: uQDS</vt:lpstr>
      <vt:lpstr>Test setup: uQDS</vt:lpstr>
      <vt:lpstr>Summary of performance of uQDS</vt:lpstr>
      <vt:lpstr>PowerPoint Presentation</vt:lpstr>
      <vt:lpstr>PowerPoint Presentation</vt:lpstr>
      <vt:lpstr>Results: Trigger voltage variation (uQDS)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Surbhi Mundra</cp:lastModifiedBy>
  <cp:revision>195</cp:revision>
  <cp:lastPrinted>2018-08-09T06:31:43Z</cp:lastPrinted>
  <dcterms:created xsi:type="dcterms:W3CDTF">2012-11-30T11:04:26Z</dcterms:created>
  <dcterms:modified xsi:type="dcterms:W3CDTF">2018-11-26T08:42:01Z</dcterms:modified>
</cp:coreProperties>
</file>